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5"/>
  </p:notesMasterIdLst>
  <p:sldIdLst>
    <p:sldId id="256" r:id="rId2"/>
    <p:sldId id="350" r:id="rId3"/>
    <p:sldId id="351" r:id="rId4"/>
    <p:sldId id="352" r:id="rId5"/>
    <p:sldId id="358" r:id="rId6"/>
    <p:sldId id="355" r:id="rId7"/>
    <p:sldId id="356" r:id="rId8"/>
    <p:sldId id="357" r:id="rId9"/>
    <p:sldId id="354" r:id="rId10"/>
    <p:sldId id="353" r:id="rId11"/>
    <p:sldId id="258" r:id="rId12"/>
    <p:sldId id="257" r:id="rId13"/>
    <p:sldId id="259" r:id="rId14"/>
    <p:sldId id="260" r:id="rId15"/>
    <p:sldId id="261" r:id="rId16"/>
    <p:sldId id="262" r:id="rId17"/>
    <p:sldId id="263" r:id="rId18"/>
    <p:sldId id="265" r:id="rId19"/>
    <p:sldId id="266" r:id="rId20"/>
    <p:sldId id="264"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5" r:id="rId39"/>
    <p:sldId id="284" r:id="rId40"/>
    <p:sldId id="286" r:id="rId41"/>
    <p:sldId id="287" r:id="rId42"/>
    <p:sldId id="288" r:id="rId43"/>
    <p:sldId id="289" r:id="rId44"/>
    <p:sldId id="290" r:id="rId45"/>
    <p:sldId id="291" r:id="rId46"/>
    <p:sldId id="292" r:id="rId47"/>
    <p:sldId id="293" r:id="rId48"/>
    <p:sldId id="294" r:id="rId49"/>
    <p:sldId id="295" r:id="rId50"/>
    <p:sldId id="296" r:id="rId51"/>
    <p:sldId id="297" r:id="rId52"/>
    <p:sldId id="298" r:id="rId53"/>
    <p:sldId id="299" r:id="rId54"/>
    <p:sldId id="300" r:id="rId55"/>
    <p:sldId id="301" r:id="rId56"/>
    <p:sldId id="302" r:id="rId57"/>
    <p:sldId id="303" r:id="rId58"/>
    <p:sldId id="304" r:id="rId59"/>
    <p:sldId id="305" r:id="rId60"/>
    <p:sldId id="306" r:id="rId61"/>
    <p:sldId id="307" r:id="rId62"/>
    <p:sldId id="308" r:id="rId63"/>
    <p:sldId id="309" r:id="rId64"/>
    <p:sldId id="310" r:id="rId65"/>
    <p:sldId id="311" r:id="rId66"/>
    <p:sldId id="312" r:id="rId67"/>
    <p:sldId id="313" r:id="rId68"/>
    <p:sldId id="314" r:id="rId69"/>
    <p:sldId id="315" r:id="rId70"/>
    <p:sldId id="316" r:id="rId71"/>
    <p:sldId id="317" r:id="rId72"/>
    <p:sldId id="318" r:id="rId73"/>
    <p:sldId id="319" r:id="rId74"/>
    <p:sldId id="320" r:id="rId75"/>
    <p:sldId id="321" r:id="rId76"/>
    <p:sldId id="322" r:id="rId77"/>
    <p:sldId id="323" r:id="rId78"/>
    <p:sldId id="324" r:id="rId79"/>
    <p:sldId id="327" r:id="rId80"/>
    <p:sldId id="325" r:id="rId81"/>
    <p:sldId id="326" r:id="rId82"/>
    <p:sldId id="328" r:id="rId83"/>
    <p:sldId id="329" r:id="rId84"/>
    <p:sldId id="330" r:id="rId85"/>
    <p:sldId id="331" r:id="rId86"/>
    <p:sldId id="332" r:id="rId87"/>
    <p:sldId id="333" r:id="rId88"/>
    <p:sldId id="334" r:id="rId89"/>
    <p:sldId id="335" r:id="rId90"/>
    <p:sldId id="336" r:id="rId91"/>
    <p:sldId id="337" r:id="rId92"/>
    <p:sldId id="338" r:id="rId93"/>
    <p:sldId id="339" r:id="rId94"/>
    <p:sldId id="340" r:id="rId95"/>
    <p:sldId id="341" r:id="rId96"/>
    <p:sldId id="342" r:id="rId97"/>
    <p:sldId id="343" r:id="rId98"/>
    <p:sldId id="344" r:id="rId99"/>
    <p:sldId id="345" r:id="rId100"/>
    <p:sldId id="346" r:id="rId101"/>
    <p:sldId id="347" r:id="rId102"/>
    <p:sldId id="348" r:id="rId103"/>
    <p:sldId id="349" r:id="rId10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8" d="100"/>
          <a:sy n="98" d="100"/>
        </p:scale>
        <p:origin x="-76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viewProps" Target="view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BB740A-1E87-4268-9950-A9ABBB1BC3D3}" type="datetimeFigureOut">
              <a:rPr lang="zh-CN" altLang="en-US" smtClean="0"/>
              <a:t>2018-9-10</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A57648-857D-4769-8768-C7888C82711F}" type="slidenum">
              <a:rPr lang="zh-CN" altLang="en-US" smtClean="0"/>
              <a:t>‹#›</a:t>
            </a:fld>
            <a:endParaRPr lang="zh-CN" altLang="en-US"/>
          </a:p>
        </p:txBody>
      </p:sp>
    </p:spTree>
    <p:extLst>
      <p:ext uri="{BB962C8B-B14F-4D97-AF65-F5344CB8AC3E}">
        <p14:creationId xmlns:p14="http://schemas.microsoft.com/office/powerpoint/2010/main" val="1134177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BA57648-857D-4769-8768-C7888C82711F}" type="slidenum">
              <a:rPr lang="zh-CN" altLang="en-US" smtClean="0"/>
              <a:t>55</a:t>
            </a:fld>
            <a:endParaRPr lang="zh-CN" altLang="en-US"/>
          </a:p>
        </p:txBody>
      </p:sp>
    </p:spTree>
    <p:extLst>
      <p:ext uri="{BB962C8B-B14F-4D97-AF65-F5344CB8AC3E}">
        <p14:creationId xmlns:p14="http://schemas.microsoft.com/office/powerpoint/2010/main" val="4288105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BA57648-857D-4769-8768-C7888C82711F}" type="slidenum">
              <a:rPr lang="zh-CN" altLang="en-US" smtClean="0"/>
              <a:t>81</a:t>
            </a:fld>
            <a:endParaRPr lang="zh-CN" altLang="en-US"/>
          </a:p>
        </p:txBody>
      </p:sp>
    </p:spTree>
    <p:extLst>
      <p:ext uri="{BB962C8B-B14F-4D97-AF65-F5344CB8AC3E}">
        <p14:creationId xmlns:p14="http://schemas.microsoft.com/office/powerpoint/2010/main" val="2829043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BA57648-857D-4769-8768-C7888C82711F}" type="slidenum">
              <a:rPr lang="zh-CN" altLang="en-US" smtClean="0"/>
              <a:t>101</a:t>
            </a:fld>
            <a:endParaRPr lang="zh-CN" altLang="en-US"/>
          </a:p>
        </p:txBody>
      </p:sp>
    </p:spTree>
    <p:extLst>
      <p:ext uri="{BB962C8B-B14F-4D97-AF65-F5344CB8AC3E}">
        <p14:creationId xmlns:p14="http://schemas.microsoft.com/office/powerpoint/2010/main" val="886377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BA57648-857D-4769-8768-C7888C82711F}" type="slidenum">
              <a:rPr lang="zh-CN" altLang="en-US" smtClean="0"/>
              <a:t>103</a:t>
            </a:fld>
            <a:endParaRPr lang="zh-CN" altLang="en-US"/>
          </a:p>
        </p:txBody>
      </p:sp>
    </p:spTree>
    <p:extLst>
      <p:ext uri="{BB962C8B-B14F-4D97-AF65-F5344CB8AC3E}">
        <p14:creationId xmlns:p14="http://schemas.microsoft.com/office/powerpoint/2010/main" val="3029057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smtClean="0"/>
              <a:t>单击此处编辑母版标题样式</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30" name="Date Placeholder 29"/>
          <p:cNvSpPr>
            <a:spLocks noGrp="1"/>
          </p:cNvSpPr>
          <p:nvPr>
            <p:ph type="dt" sz="half" idx="10"/>
          </p:nvPr>
        </p:nvSpPr>
        <p:spPr/>
        <p:txBody>
          <a:bodyPr/>
          <a:lstStyle/>
          <a:p>
            <a:fld id="{47E7E870-C90C-49DD-99E2-DE848F34AFF2}" type="datetimeFigureOut">
              <a:rPr lang="zh-CN" altLang="en-US" smtClean="0"/>
              <a:t>2018-9-10</a:t>
            </a:fld>
            <a:endParaRPr lang="zh-CN" altLang="en-US"/>
          </a:p>
        </p:txBody>
      </p:sp>
      <p:sp>
        <p:nvSpPr>
          <p:cNvPr id="19" name="Footer Placeholder 18"/>
          <p:cNvSpPr>
            <a:spLocks noGrp="1"/>
          </p:cNvSpPr>
          <p:nvPr>
            <p:ph type="ftr" sz="quarter" idx="11"/>
          </p:nvPr>
        </p:nvSpPr>
        <p:spPr/>
        <p:txBody>
          <a:bodyPr/>
          <a:lstStyle/>
          <a:p>
            <a:endParaRPr lang="zh-CN" altLang="en-US"/>
          </a:p>
        </p:txBody>
      </p:sp>
      <p:sp>
        <p:nvSpPr>
          <p:cNvPr id="27" name="Slide Number Placeholder 26"/>
          <p:cNvSpPr>
            <a:spLocks noGrp="1"/>
          </p:cNvSpPr>
          <p:nvPr>
            <p:ph type="sldNum" sz="quarter" idx="12"/>
          </p:nvPr>
        </p:nvSpPr>
        <p:spPr/>
        <p:txBody>
          <a:bodyPr/>
          <a:lstStyle/>
          <a:p>
            <a:fld id="{C3C06B85-160F-4A37-8ED7-67B4E5F8BC5F}" type="slidenum">
              <a:rPr lang="zh-CN" altLang="en-US" smtClean="0"/>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zh-CN" altLang="en-US" smtClean="0"/>
              <a:t>单击此处编辑母版标题样式</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Date Placeholder 3"/>
          <p:cNvSpPr>
            <a:spLocks noGrp="1"/>
          </p:cNvSpPr>
          <p:nvPr>
            <p:ph type="dt" sz="half" idx="10"/>
          </p:nvPr>
        </p:nvSpPr>
        <p:spPr/>
        <p:txBody>
          <a:bodyPr/>
          <a:lstStyle/>
          <a:p>
            <a:fld id="{47E7E870-C90C-49DD-99E2-DE848F34AFF2}" type="datetimeFigureOut">
              <a:rPr lang="zh-CN" altLang="en-US" smtClean="0"/>
              <a:t>2018-9-10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3C06B85-160F-4A37-8ED7-67B4E5F8BC5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zh-CN" altLang="en-US" smtClean="0"/>
              <a:t>单击此处编辑母版标题样式</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Date Placeholder 3"/>
          <p:cNvSpPr>
            <a:spLocks noGrp="1"/>
          </p:cNvSpPr>
          <p:nvPr>
            <p:ph type="dt" sz="half" idx="10"/>
          </p:nvPr>
        </p:nvSpPr>
        <p:spPr/>
        <p:txBody>
          <a:bodyPr/>
          <a:lstStyle/>
          <a:p>
            <a:fld id="{47E7E870-C90C-49DD-99E2-DE848F34AFF2}" type="datetimeFigureOut">
              <a:rPr lang="zh-CN" altLang="en-US" smtClean="0"/>
              <a:t>2018-9-10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3C06B85-160F-4A37-8ED7-67B4E5F8BC5F}"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zh-CN" altLang="en-US" smtClean="0"/>
              <a:t>单击此处编辑母版标题样式</a:t>
            </a:r>
            <a:endParaRPr kumimoji="0" lang="en-US"/>
          </a:p>
        </p:txBody>
      </p:sp>
      <p:sp>
        <p:nvSpPr>
          <p:cNvPr id="3" name="Content Placeholder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Date Placeholder 3"/>
          <p:cNvSpPr>
            <a:spLocks noGrp="1"/>
          </p:cNvSpPr>
          <p:nvPr>
            <p:ph type="dt" sz="half" idx="10"/>
          </p:nvPr>
        </p:nvSpPr>
        <p:spPr/>
        <p:txBody>
          <a:bodyPr/>
          <a:lstStyle/>
          <a:p>
            <a:fld id="{47E7E870-C90C-49DD-99E2-DE848F34AFF2}" type="datetimeFigureOut">
              <a:rPr lang="zh-CN" altLang="en-US" smtClean="0"/>
              <a:t>2018-9-10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3C06B85-160F-4A37-8ED7-67B4E5F8BC5F}"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smtClean="0"/>
              <a:t>单击此处编辑母版标题样式</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p>
        </p:txBody>
      </p:sp>
      <p:sp>
        <p:nvSpPr>
          <p:cNvPr id="4" name="Date Placeholder 3"/>
          <p:cNvSpPr>
            <a:spLocks noGrp="1"/>
          </p:cNvSpPr>
          <p:nvPr>
            <p:ph type="dt" sz="half" idx="10"/>
          </p:nvPr>
        </p:nvSpPr>
        <p:spPr/>
        <p:txBody>
          <a:bodyPr/>
          <a:lstStyle/>
          <a:p>
            <a:fld id="{47E7E870-C90C-49DD-99E2-DE848F34AFF2}" type="datetimeFigureOut">
              <a:rPr lang="zh-CN" altLang="en-US" smtClean="0"/>
              <a:t>2018-9-10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3C06B85-160F-4A37-8ED7-67B4E5F8BC5F}" type="slidenum">
              <a:rPr lang="zh-CN" altLang="en-US" smtClean="0"/>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zh-CN" altLang="en-US" smtClean="0"/>
              <a:t>单击此处编辑母版标题样式</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Date Placeholder 4"/>
          <p:cNvSpPr>
            <a:spLocks noGrp="1"/>
          </p:cNvSpPr>
          <p:nvPr>
            <p:ph type="dt" sz="half" idx="10"/>
          </p:nvPr>
        </p:nvSpPr>
        <p:spPr/>
        <p:txBody>
          <a:bodyPr/>
          <a:lstStyle/>
          <a:p>
            <a:fld id="{47E7E870-C90C-49DD-99E2-DE848F34AFF2}" type="datetimeFigureOut">
              <a:rPr lang="zh-CN" altLang="en-US" smtClean="0"/>
              <a:t>2018-9-10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3C06B85-160F-4A37-8ED7-67B4E5F8BC5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zh-CN" altLang="en-US" smtClean="0"/>
              <a:t>单击此处编辑母版标题样式</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Date Placeholder 6"/>
          <p:cNvSpPr>
            <a:spLocks noGrp="1"/>
          </p:cNvSpPr>
          <p:nvPr>
            <p:ph type="dt" sz="half" idx="10"/>
          </p:nvPr>
        </p:nvSpPr>
        <p:spPr/>
        <p:txBody>
          <a:bodyPr/>
          <a:lstStyle/>
          <a:p>
            <a:fld id="{47E7E870-C90C-49DD-99E2-DE848F34AFF2}" type="datetimeFigureOut">
              <a:rPr lang="zh-CN" altLang="en-US" smtClean="0"/>
              <a:t>2018-9-10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C3C06B85-160F-4A37-8ED7-67B4E5F8BC5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zh-CN" altLang="en-US" smtClean="0"/>
              <a:t>单击此处编辑母版标题样式</a:t>
            </a:r>
            <a:endParaRPr kumimoji="0" lang="en-US"/>
          </a:p>
        </p:txBody>
      </p:sp>
      <p:sp>
        <p:nvSpPr>
          <p:cNvPr id="3" name="Date Placeholder 2"/>
          <p:cNvSpPr>
            <a:spLocks noGrp="1"/>
          </p:cNvSpPr>
          <p:nvPr>
            <p:ph type="dt" sz="half" idx="10"/>
          </p:nvPr>
        </p:nvSpPr>
        <p:spPr/>
        <p:txBody>
          <a:bodyPr/>
          <a:lstStyle/>
          <a:p>
            <a:fld id="{47E7E870-C90C-49DD-99E2-DE848F34AFF2}" type="datetimeFigureOut">
              <a:rPr lang="zh-CN" altLang="en-US" smtClean="0"/>
              <a:t>2018-9-10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C3C06B85-160F-4A37-8ED7-67B4E5F8BC5F}"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E7E870-C90C-49DD-99E2-DE848F34AFF2}" type="datetimeFigureOut">
              <a:rPr lang="zh-CN" altLang="en-US" smtClean="0"/>
              <a:t>2018-9-10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3C06B85-160F-4A37-8ED7-67B4E5F8BC5F}"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zh-CN" altLang="en-US" smtClean="0"/>
              <a:t>单击此处编辑母版标题样式</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zh-CN" altLang="en-US" smtClean="0"/>
              <a:t>单击此处编辑母版文本样式</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Date Placeholder 4"/>
          <p:cNvSpPr>
            <a:spLocks noGrp="1"/>
          </p:cNvSpPr>
          <p:nvPr>
            <p:ph type="dt" sz="half" idx="10"/>
          </p:nvPr>
        </p:nvSpPr>
        <p:spPr/>
        <p:txBody>
          <a:bodyPr/>
          <a:lstStyle/>
          <a:p>
            <a:fld id="{47E7E870-C90C-49DD-99E2-DE848F34AFF2}" type="datetimeFigureOut">
              <a:rPr lang="zh-CN" altLang="en-US" smtClean="0"/>
              <a:t>2018-9-10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3C06B85-160F-4A37-8ED7-67B4E5F8BC5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zh-CN" altLang="en-US" smtClean="0"/>
              <a:t>单击此处编辑母版标题样式</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p>
        </p:txBody>
      </p:sp>
      <p:sp>
        <p:nvSpPr>
          <p:cNvPr id="5" name="Date Placeholder 4"/>
          <p:cNvSpPr>
            <a:spLocks noGrp="1"/>
          </p:cNvSpPr>
          <p:nvPr>
            <p:ph type="dt" sz="half" idx="10"/>
          </p:nvPr>
        </p:nvSpPr>
        <p:spPr/>
        <p:txBody>
          <a:bodyPr/>
          <a:lstStyle/>
          <a:p>
            <a:fld id="{47E7E870-C90C-49DD-99E2-DE848F34AFF2}" type="datetimeFigureOut">
              <a:rPr lang="zh-CN" altLang="en-US" smtClean="0"/>
              <a:t>2018-9-10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a:xfrm>
            <a:off x="8077200" y="6356350"/>
            <a:ext cx="609600" cy="365125"/>
          </a:xfrm>
        </p:spPr>
        <p:txBody>
          <a:bodyPr/>
          <a:lstStyle/>
          <a:p>
            <a:fld id="{C3C06B85-160F-4A37-8ED7-67B4E5F8BC5F}" type="slidenum">
              <a:rPr lang="zh-CN" altLang="en-US" smtClean="0"/>
              <a:t>‹#›</a:t>
            </a:fld>
            <a:endParaRPr lang="zh-CN" alt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zh-CN" altLang="en-US" smtClean="0"/>
              <a:t>单击图标添加图片</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zh-CN" altLang="en-US" smtClean="0"/>
              <a:t>单击此处编辑母版标题样式</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7E7E870-C90C-49DD-99E2-DE848F34AFF2}" type="datetimeFigureOut">
              <a:rPr lang="zh-CN" altLang="en-US" smtClean="0"/>
              <a:t>2018-9-10</a:t>
            </a:fld>
            <a:endParaRPr lang="zh-CN" alt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zh-CN" alt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3C06B85-160F-4A37-8ED7-67B4E5F8BC5F}" type="slidenum">
              <a:rPr lang="zh-CN" altLang="en-US" smtClean="0"/>
              <a:t>‹#›</a:t>
            </a:fld>
            <a:endParaRPr lang="zh-CN" alt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4.wav"/></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1.wmf"/></Relationships>
</file>

<file path=ppt/slides/_rels/slide58.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4.wav"/><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mailto:chai-4@163.com"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7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pPr algn="ctr"/>
            <a:r>
              <a:rPr lang="zh-CN" altLang="en-US" dirty="0" smtClean="0"/>
              <a:t>大学计算机应用基础</a:t>
            </a:r>
            <a:endParaRPr lang="zh-CN" altLang="en-US" dirty="0"/>
          </a:p>
        </p:txBody>
      </p:sp>
      <p:sp>
        <p:nvSpPr>
          <p:cNvPr id="5" name="矩形 4"/>
          <p:cNvSpPr/>
          <p:nvPr/>
        </p:nvSpPr>
        <p:spPr>
          <a:xfrm>
            <a:off x="2286000" y="4305870"/>
            <a:ext cx="4572000" cy="2308324"/>
          </a:xfrm>
          <a:prstGeom prst="rect">
            <a:avLst/>
          </a:prstGeom>
        </p:spPr>
        <p:txBody>
          <a:bodyPr>
            <a:spAutoFit/>
          </a:bodyPr>
          <a:lstStyle/>
          <a:p>
            <a:pPr algn="ctr"/>
            <a:r>
              <a:rPr lang="zh-CN" altLang="en-US" sz="3600" b="1" dirty="0">
                <a:solidFill>
                  <a:schemeClr val="tx2"/>
                </a:solidFill>
                <a:effectLst>
                  <a:outerShdw blurRad="38100" dist="25400" dir="5400000" algn="tl" rotWithShape="0">
                    <a:srgbClr val="000000">
                      <a:alpha val="43000"/>
                    </a:srgbClr>
                  </a:outerShdw>
                </a:effectLst>
                <a:latin typeface="+mj-lt"/>
                <a:ea typeface="+mj-ea"/>
                <a:cs typeface="+mj-cs"/>
              </a:rPr>
              <a:t>信息</a:t>
            </a:r>
            <a:r>
              <a:rPr lang="zh-CN" altLang="en-US" sz="3600" b="1" dirty="0" smtClean="0">
                <a:solidFill>
                  <a:schemeClr val="tx2"/>
                </a:solidFill>
                <a:effectLst>
                  <a:outerShdw blurRad="38100" dist="25400" dir="5400000" algn="tl" rotWithShape="0">
                    <a:srgbClr val="000000">
                      <a:alpha val="43000"/>
                    </a:srgbClr>
                  </a:outerShdw>
                </a:effectLst>
                <a:latin typeface="+mj-lt"/>
                <a:ea typeface="+mj-ea"/>
                <a:cs typeface="+mj-cs"/>
              </a:rPr>
              <a:t>学院</a:t>
            </a:r>
            <a:endParaRPr lang="en-US" altLang="zh-CN" sz="3600" b="1" dirty="0" smtClean="0">
              <a:solidFill>
                <a:schemeClr val="tx2"/>
              </a:solidFill>
              <a:effectLst>
                <a:outerShdw blurRad="38100" dist="25400" dir="5400000" algn="tl" rotWithShape="0">
                  <a:srgbClr val="000000">
                    <a:alpha val="43000"/>
                  </a:srgbClr>
                </a:outerShdw>
              </a:effectLst>
              <a:latin typeface="+mj-lt"/>
              <a:ea typeface="+mj-ea"/>
              <a:cs typeface="+mj-cs"/>
            </a:endParaRPr>
          </a:p>
          <a:p>
            <a:pPr algn="ctr"/>
            <a:r>
              <a:rPr lang="zh-CN" altLang="en-US" sz="3600" b="1" dirty="0">
                <a:solidFill>
                  <a:schemeClr val="tx2"/>
                </a:solidFill>
                <a:effectLst>
                  <a:outerShdw blurRad="38100" dist="25400" dir="5400000" algn="tl" rotWithShape="0">
                    <a:srgbClr val="000000">
                      <a:alpha val="43000"/>
                    </a:srgbClr>
                  </a:outerShdw>
                </a:effectLst>
                <a:latin typeface="+mj-lt"/>
                <a:ea typeface="+mj-ea"/>
                <a:cs typeface="+mj-cs"/>
              </a:rPr>
              <a:t>柴艳</a:t>
            </a:r>
            <a:r>
              <a:rPr lang="zh-CN" altLang="en-US" sz="3600" b="1" dirty="0" smtClean="0">
                <a:solidFill>
                  <a:schemeClr val="tx2"/>
                </a:solidFill>
                <a:effectLst>
                  <a:outerShdw blurRad="38100" dist="25400" dir="5400000" algn="tl" rotWithShape="0">
                    <a:srgbClr val="000000">
                      <a:alpha val="43000"/>
                    </a:srgbClr>
                  </a:outerShdw>
                </a:effectLst>
                <a:latin typeface="+mj-lt"/>
                <a:ea typeface="+mj-ea"/>
                <a:cs typeface="+mj-cs"/>
              </a:rPr>
              <a:t>妹</a:t>
            </a:r>
            <a:endParaRPr lang="en-US" altLang="zh-CN" sz="3600" b="1" dirty="0" smtClean="0">
              <a:solidFill>
                <a:schemeClr val="tx2"/>
              </a:solidFill>
              <a:effectLst>
                <a:outerShdw blurRad="38100" dist="25400" dir="5400000" algn="tl" rotWithShape="0">
                  <a:srgbClr val="000000">
                    <a:alpha val="43000"/>
                  </a:srgbClr>
                </a:outerShdw>
              </a:effectLst>
              <a:latin typeface="+mj-lt"/>
              <a:ea typeface="+mj-ea"/>
              <a:cs typeface="+mj-cs"/>
            </a:endParaRPr>
          </a:p>
          <a:p>
            <a:pPr algn="ctr"/>
            <a:r>
              <a:rPr lang="en-US" altLang="zh-CN" sz="3600" b="1" dirty="0">
                <a:solidFill>
                  <a:schemeClr val="tx2"/>
                </a:solidFill>
                <a:effectLst>
                  <a:outerShdw blurRad="38100" dist="25400" dir="5400000" algn="tl" rotWithShape="0">
                    <a:srgbClr val="000000">
                      <a:alpha val="43000"/>
                    </a:srgbClr>
                  </a:outerShdw>
                </a:effectLst>
                <a:latin typeface="+mj-lt"/>
                <a:ea typeface="+mj-ea"/>
                <a:cs typeface="+mj-cs"/>
              </a:rPr>
              <a:t>c</a:t>
            </a:r>
            <a:r>
              <a:rPr lang="en-US" altLang="zh-CN" sz="3600" b="1" dirty="0" smtClean="0">
                <a:solidFill>
                  <a:schemeClr val="tx2"/>
                </a:solidFill>
                <a:effectLst>
                  <a:outerShdw blurRad="38100" dist="25400" dir="5400000" algn="tl" rotWithShape="0">
                    <a:srgbClr val="000000">
                      <a:alpha val="43000"/>
                    </a:srgbClr>
                  </a:outerShdw>
                </a:effectLst>
                <a:latin typeface="+mj-lt"/>
                <a:ea typeface="+mj-ea"/>
                <a:cs typeface="+mj-cs"/>
              </a:rPr>
              <a:t>hai-4@163.com</a:t>
            </a:r>
            <a:r>
              <a:rPr lang="zh-CN" altLang="en-US" sz="3600" b="1" dirty="0">
                <a:solidFill>
                  <a:schemeClr val="tx2"/>
                </a:solidFill>
                <a:effectLst>
                  <a:outerShdw blurRad="38100" dist="25400" dir="5400000" algn="tl" rotWithShape="0">
                    <a:srgbClr val="000000">
                      <a:alpha val="43000"/>
                    </a:srgbClr>
                  </a:outerShdw>
                </a:effectLst>
                <a:latin typeface="+mj-lt"/>
                <a:ea typeface="+mj-ea"/>
                <a:cs typeface="+mj-cs"/>
              </a:rPr>
              <a:t/>
            </a:r>
            <a:br>
              <a:rPr lang="zh-CN" altLang="en-US" sz="3600" b="1" dirty="0">
                <a:solidFill>
                  <a:schemeClr val="tx2"/>
                </a:solidFill>
                <a:effectLst>
                  <a:outerShdw blurRad="38100" dist="25400" dir="5400000" algn="tl" rotWithShape="0">
                    <a:srgbClr val="000000">
                      <a:alpha val="43000"/>
                    </a:srgbClr>
                  </a:outerShdw>
                </a:effectLst>
                <a:latin typeface="+mj-lt"/>
                <a:ea typeface="+mj-ea"/>
                <a:cs typeface="+mj-cs"/>
              </a:rPr>
            </a:br>
            <a:endParaRPr lang="zh-CN" altLang="en-US" sz="3600" b="1" dirty="0">
              <a:solidFill>
                <a:schemeClr val="tx2"/>
              </a:solidFill>
              <a:effectLst>
                <a:outerShdw blurRad="38100" dist="25400" dir="5400000" algn="tl" rotWithShape="0">
                  <a:srgbClr val="000000">
                    <a:alpha val="43000"/>
                  </a:srgbClr>
                </a:outerShdw>
              </a:effectLst>
              <a:latin typeface="+mj-lt"/>
              <a:ea typeface="+mj-ea"/>
              <a:cs typeface="+mj-cs"/>
            </a:endParaRPr>
          </a:p>
        </p:txBody>
      </p:sp>
    </p:spTree>
    <p:extLst>
      <p:ext uri="{BB962C8B-B14F-4D97-AF65-F5344CB8AC3E}">
        <p14:creationId xmlns:p14="http://schemas.microsoft.com/office/powerpoint/2010/main" val="17588902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pPr algn="ctr"/>
            <a:r>
              <a:rPr lang="zh-CN" altLang="en-US" dirty="0" smtClean="0"/>
              <a:t>第</a:t>
            </a:r>
            <a:r>
              <a:rPr lang="en-US" altLang="zh-CN" dirty="0" smtClean="0"/>
              <a:t>1</a:t>
            </a:r>
            <a:r>
              <a:rPr lang="zh-CN" altLang="en-US" dirty="0" smtClean="0"/>
              <a:t>章 计算机基础知识</a:t>
            </a:r>
            <a:endParaRPr lang="zh-CN" altLang="en-US" dirty="0"/>
          </a:p>
        </p:txBody>
      </p:sp>
    </p:spTree>
    <p:extLst>
      <p:ext uri="{BB962C8B-B14F-4D97-AF65-F5344CB8AC3E}">
        <p14:creationId xmlns:p14="http://schemas.microsoft.com/office/powerpoint/2010/main" val="182666421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571500"/>
            <a:ext cx="2983632" cy="1143000"/>
          </a:xfrm>
        </p:spPr>
        <p:txBody>
          <a:bodyPr>
            <a:normAutofit fontScale="90000"/>
          </a:bodyPr>
          <a:lstStyle/>
          <a:p>
            <a:pPr algn="ctr"/>
            <a:r>
              <a:rPr lang="zh-CN" altLang="en-US" dirty="0"/>
              <a:t>多媒体系统的组成</a:t>
            </a:r>
          </a:p>
        </p:txBody>
      </p:sp>
      <p:sp>
        <p:nvSpPr>
          <p:cNvPr id="5" name="Rectangle 5"/>
          <p:cNvSpPr>
            <a:spLocks noChangeArrowheads="1"/>
          </p:cNvSpPr>
          <p:nvPr/>
        </p:nvSpPr>
        <p:spPr bwMode="auto">
          <a:xfrm>
            <a:off x="76200" y="3549650"/>
            <a:ext cx="1447800" cy="565150"/>
          </a:xfrm>
          <a:prstGeom prst="rect">
            <a:avLst/>
          </a:prstGeom>
          <a:noFill/>
          <a:ln w="285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smtClean="0">
                <a:ln>
                  <a:noFill/>
                </a:ln>
                <a:solidFill>
                  <a:sysClr val="windowText" lastClr="000000"/>
                </a:solidFill>
                <a:effectLst/>
                <a:uLnTx/>
                <a:uFillTx/>
                <a:ea typeface="宋体" charset="-122"/>
              </a:rPr>
              <a:t>多媒体系统</a:t>
            </a:r>
          </a:p>
        </p:txBody>
      </p:sp>
      <p:grpSp>
        <p:nvGrpSpPr>
          <p:cNvPr id="6" name="Group 67"/>
          <p:cNvGrpSpPr>
            <a:grpSpLocks/>
          </p:cNvGrpSpPr>
          <p:nvPr/>
        </p:nvGrpSpPr>
        <p:grpSpPr bwMode="auto">
          <a:xfrm>
            <a:off x="1524000" y="2057400"/>
            <a:ext cx="2286000" cy="3505200"/>
            <a:chOff x="960" y="1296"/>
            <a:chExt cx="1440" cy="2208"/>
          </a:xfrm>
        </p:grpSpPr>
        <p:sp>
          <p:nvSpPr>
            <p:cNvPr id="7" name="AutoShape 6"/>
            <p:cNvSpPr>
              <a:spLocks/>
            </p:cNvSpPr>
            <p:nvPr/>
          </p:nvSpPr>
          <p:spPr bwMode="auto">
            <a:xfrm>
              <a:off x="960" y="1488"/>
              <a:ext cx="144" cy="1872"/>
            </a:xfrm>
            <a:prstGeom prst="leftBrace">
              <a:avLst>
                <a:gd name="adj1" fmla="val 108333"/>
                <a:gd name="adj2" fmla="val 50000"/>
              </a:avLst>
            </a:pr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8" name="Rectangle 7"/>
            <p:cNvSpPr>
              <a:spLocks noChangeArrowheads="1"/>
            </p:cNvSpPr>
            <p:nvPr/>
          </p:nvSpPr>
          <p:spPr bwMode="auto">
            <a:xfrm>
              <a:off x="1104" y="1296"/>
              <a:ext cx="1248" cy="336"/>
            </a:xfrm>
            <a:prstGeom prst="rect">
              <a:avLst/>
            </a:prstGeom>
            <a:noFill/>
            <a:ln w="285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smtClean="0">
                  <a:ln>
                    <a:noFill/>
                  </a:ln>
                  <a:solidFill>
                    <a:sysClr val="windowText" lastClr="000000"/>
                  </a:solidFill>
                  <a:effectLst/>
                  <a:uLnTx/>
                  <a:uFillTx/>
                  <a:ea typeface="宋体" charset="-122"/>
                </a:rPr>
                <a:t>多媒体硬件系统</a:t>
              </a:r>
            </a:p>
          </p:txBody>
        </p:sp>
        <p:sp>
          <p:nvSpPr>
            <p:cNvPr id="9" name="Rectangle 43"/>
            <p:cNvSpPr>
              <a:spLocks noChangeArrowheads="1"/>
            </p:cNvSpPr>
            <p:nvPr/>
          </p:nvSpPr>
          <p:spPr bwMode="auto">
            <a:xfrm>
              <a:off x="1152" y="3168"/>
              <a:ext cx="1248" cy="336"/>
            </a:xfrm>
            <a:prstGeom prst="rect">
              <a:avLst/>
            </a:prstGeom>
            <a:noFill/>
            <a:ln w="285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smtClean="0">
                  <a:ln>
                    <a:noFill/>
                  </a:ln>
                  <a:solidFill>
                    <a:sysClr val="windowText" lastClr="000000"/>
                  </a:solidFill>
                  <a:effectLst/>
                  <a:uLnTx/>
                  <a:uFillTx/>
                  <a:ea typeface="宋体" charset="-122"/>
                </a:rPr>
                <a:t>多媒体软件系统</a:t>
              </a:r>
            </a:p>
          </p:txBody>
        </p:sp>
      </p:grpSp>
      <p:grpSp>
        <p:nvGrpSpPr>
          <p:cNvPr id="10" name="Group 69"/>
          <p:cNvGrpSpPr>
            <a:grpSpLocks/>
          </p:cNvGrpSpPr>
          <p:nvPr/>
        </p:nvGrpSpPr>
        <p:grpSpPr bwMode="auto">
          <a:xfrm>
            <a:off x="5486400" y="762000"/>
            <a:ext cx="1295400" cy="1524000"/>
            <a:chOff x="3456" y="480"/>
            <a:chExt cx="816" cy="960"/>
          </a:xfrm>
        </p:grpSpPr>
        <p:sp>
          <p:nvSpPr>
            <p:cNvPr id="11" name="AutoShape 47"/>
            <p:cNvSpPr>
              <a:spLocks/>
            </p:cNvSpPr>
            <p:nvPr/>
          </p:nvSpPr>
          <p:spPr bwMode="auto">
            <a:xfrm>
              <a:off x="3456" y="624"/>
              <a:ext cx="192" cy="672"/>
            </a:xfrm>
            <a:prstGeom prst="leftBrace">
              <a:avLst>
                <a:gd name="adj1" fmla="val 29167"/>
                <a:gd name="adj2" fmla="val 50000"/>
              </a:avLst>
            </a:pr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2" name="Rectangle 48"/>
            <p:cNvSpPr>
              <a:spLocks noChangeArrowheads="1"/>
            </p:cNvSpPr>
            <p:nvPr/>
          </p:nvSpPr>
          <p:spPr bwMode="auto">
            <a:xfrm>
              <a:off x="3648" y="480"/>
              <a:ext cx="624" cy="288"/>
            </a:xfrm>
            <a:prstGeom prst="rect">
              <a:avLst/>
            </a:prstGeom>
            <a:noFill/>
            <a:ln w="285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smtClean="0">
                  <a:ln>
                    <a:noFill/>
                  </a:ln>
                  <a:solidFill>
                    <a:sysClr val="windowText" lastClr="000000"/>
                  </a:solidFill>
                  <a:effectLst/>
                  <a:uLnTx/>
                  <a:uFillTx/>
                  <a:ea typeface="宋体" charset="-122"/>
                </a:rPr>
                <a:t>显卡</a:t>
              </a:r>
            </a:p>
          </p:txBody>
        </p:sp>
        <p:sp>
          <p:nvSpPr>
            <p:cNvPr id="13" name="Rectangle 49"/>
            <p:cNvSpPr>
              <a:spLocks noChangeArrowheads="1"/>
            </p:cNvSpPr>
            <p:nvPr/>
          </p:nvSpPr>
          <p:spPr bwMode="auto">
            <a:xfrm>
              <a:off x="3648" y="816"/>
              <a:ext cx="624" cy="288"/>
            </a:xfrm>
            <a:prstGeom prst="rect">
              <a:avLst/>
            </a:prstGeom>
            <a:noFill/>
            <a:ln w="285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smtClean="0">
                  <a:ln>
                    <a:noFill/>
                  </a:ln>
                  <a:solidFill>
                    <a:sysClr val="windowText" lastClr="000000"/>
                  </a:solidFill>
                  <a:effectLst/>
                  <a:uLnTx/>
                  <a:uFillTx/>
                  <a:ea typeface="宋体" charset="-122"/>
                </a:rPr>
                <a:t>声卡</a:t>
              </a:r>
            </a:p>
          </p:txBody>
        </p:sp>
        <p:sp>
          <p:nvSpPr>
            <p:cNvPr id="14" name="Rectangle 50"/>
            <p:cNvSpPr>
              <a:spLocks noChangeArrowheads="1"/>
            </p:cNvSpPr>
            <p:nvPr/>
          </p:nvSpPr>
          <p:spPr bwMode="auto">
            <a:xfrm>
              <a:off x="3648" y="1152"/>
              <a:ext cx="624" cy="288"/>
            </a:xfrm>
            <a:prstGeom prst="rect">
              <a:avLst/>
            </a:prstGeom>
            <a:noFill/>
            <a:ln w="285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smtClean="0">
                  <a:ln>
                    <a:noFill/>
                  </a:ln>
                  <a:solidFill>
                    <a:sysClr val="windowText" lastClr="000000"/>
                  </a:solidFill>
                  <a:effectLst/>
                  <a:uLnTx/>
                  <a:uFillTx/>
                  <a:ea typeface="宋体" charset="-122"/>
                </a:rPr>
                <a:t>视频卡</a:t>
              </a:r>
            </a:p>
          </p:txBody>
        </p:sp>
      </p:grpSp>
      <p:grpSp>
        <p:nvGrpSpPr>
          <p:cNvPr id="15" name="Group 68"/>
          <p:cNvGrpSpPr>
            <a:grpSpLocks/>
          </p:cNvGrpSpPr>
          <p:nvPr/>
        </p:nvGrpSpPr>
        <p:grpSpPr bwMode="auto">
          <a:xfrm>
            <a:off x="3733800" y="685800"/>
            <a:ext cx="2286000" cy="3352800"/>
            <a:chOff x="2352" y="432"/>
            <a:chExt cx="1440" cy="2112"/>
          </a:xfrm>
        </p:grpSpPr>
        <p:sp>
          <p:nvSpPr>
            <p:cNvPr id="16" name="AutoShape 44"/>
            <p:cNvSpPr>
              <a:spLocks/>
            </p:cNvSpPr>
            <p:nvPr/>
          </p:nvSpPr>
          <p:spPr bwMode="auto">
            <a:xfrm>
              <a:off x="2352" y="576"/>
              <a:ext cx="192" cy="1872"/>
            </a:xfrm>
            <a:prstGeom prst="leftBrace">
              <a:avLst>
                <a:gd name="adj1" fmla="val 81250"/>
                <a:gd name="adj2" fmla="val 50000"/>
              </a:avLst>
            </a:pr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7" name="Rectangle 45"/>
            <p:cNvSpPr>
              <a:spLocks noChangeArrowheads="1"/>
            </p:cNvSpPr>
            <p:nvPr/>
          </p:nvSpPr>
          <p:spPr bwMode="auto">
            <a:xfrm>
              <a:off x="2592" y="432"/>
              <a:ext cx="432" cy="288"/>
            </a:xfrm>
            <a:prstGeom prst="rect">
              <a:avLst/>
            </a:prstGeom>
            <a:noFill/>
            <a:ln w="285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smtClean="0">
                  <a:ln>
                    <a:noFill/>
                  </a:ln>
                  <a:solidFill>
                    <a:sysClr val="windowText" lastClr="000000"/>
                  </a:solidFill>
                  <a:effectLst/>
                  <a:uLnTx/>
                  <a:uFillTx/>
                  <a:ea typeface="宋体" charset="-122"/>
                </a:rPr>
                <a:t>主机</a:t>
              </a:r>
            </a:p>
          </p:txBody>
        </p:sp>
        <p:sp>
          <p:nvSpPr>
            <p:cNvPr id="18" name="Rectangle 46"/>
            <p:cNvSpPr>
              <a:spLocks noChangeArrowheads="1"/>
            </p:cNvSpPr>
            <p:nvPr/>
          </p:nvSpPr>
          <p:spPr bwMode="auto">
            <a:xfrm>
              <a:off x="2544" y="816"/>
              <a:ext cx="912" cy="288"/>
            </a:xfrm>
            <a:prstGeom prst="rect">
              <a:avLst/>
            </a:prstGeom>
            <a:noFill/>
            <a:ln w="285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smtClean="0">
                  <a:ln>
                    <a:noFill/>
                  </a:ln>
                  <a:solidFill>
                    <a:sysClr val="windowText" lastClr="000000"/>
                  </a:solidFill>
                  <a:effectLst/>
                  <a:uLnTx/>
                  <a:uFillTx/>
                  <a:ea typeface="宋体" charset="-122"/>
                </a:rPr>
                <a:t>多媒体板卡</a:t>
              </a:r>
            </a:p>
          </p:txBody>
        </p:sp>
        <p:sp>
          <p:nvSpPr>
            <p:cNvPr id="19" name="Rectangle 51"/>
            <p:cNvSpPr>
              <a:spLocks noChangeArrowheads="1"/>
            </p:cNvSpPr>
            <p:nvPr/>
          </p:nvSpPr>
          <p:spPr bwMode="auto">
            <a:xfrm>
              <a:off x="2544" y="2208"/>
              <a:ext cx="1248" cy="336"/>
            </a:xfrm>
            <a:prstGeom prst="rect">
              <a:avLst/>
            </a:prstGeom>
            <a:noFill/>
            <a:ln w="285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smtClean="0">
                  <a:ln>
                    <a:noFill/>
                  </a:ln>
                  <a:solidFill>
                    <a:sysClr val="windowText" lastClr="000000"/>
                  </a:solidFill>
                  <a:effectLst/>
                  <a:uLnTx/>
                  <a:uFillTx/>
                  <a:ea typeface="宋体" charset="-122"/>
                </a:rPr>
                <a:t>多媒体外部设备</a:t>
              </a:r>
            </a:p>
          </p:txBody>
        </p:sp>
      </p:grpSp>
      <p:grpSp>
        <p:nvGrpSpPr>
          <p:cNvPr id="20" name="Group 70"/>
          <p:cNvGrpSpPr>
            <a:grpSpLocks/>
          </p:cNvGrpSpPr>
          <p:nvPr/>
        </p:nvGrpSpPr>
        <p:grpSpPr bwMode="auto">
          <a:xfrm>
            <a:off x="6019800" y="2362200"/>
            <a:ext cx="1524000" cy="2971800"/>
            <a:chOff x="3792" y="1488"/>
            <a:chExt cx="960" cy="1872"/>
          </a:xfrm>
        </p:grpSpPr>
        <p:sp>
          <p:nvSpPr>
            <p:cNvPr id="21" name="AutoShape 52"/>
            <p:cNvSpPr>
              <a:spLocks/>
            </p:cNvSpPr>
            <p:nvPr/>
          </p:nvSpPr>
          <p:spPr bwMode="auto">
            <a:xfrm>
              <a:off x="3792" y="1584"/>
              <a:ext cx="192" cy="1632"/>
            </a:xfrm>
            <a:prstGeom prst="leftBrace">
              <a:avLst>
                <a:gd name="adj1" fmla="val 70833"/>
                <a:gd name="adj2" fmla="val 50000"/>
              </a:avLst>
            </a:pr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22" name="Rectangle 53"/>
            <p:cNvSpPr>
              <a:spLocks noChangeArrowheads="1"/>
            </p:cNvSpPr>
            <p:nvPr/>
          </p:nvSpPr>
          <p:spPr bwMode="auto">
            <a:xfrm>
              <a:off x="4032" y="1488"/>
              <a:ext cx="720" cy="288"/>
            </a:xfrm>
            <a:prstGeom prst="rect">
              <a:avLst/>
            </a:prstGeom>
            <a:noFill/>
            <a:ln w="285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smtClean="0">
                  <a:ln>
                    <a:noFill/>
                  </a:ln>
                  <a:solidFill>
                    <a:sysClr val="windowText" lastClr="000000"/>
                  </a:solidFill>
                  <a:effectLst/>
                  <a:uLnTx/>
                  <a:uFillTx/>
                  <a:ea typeface="宋体" charset="-122"/>
                </a:rPr>
                <a:t>输入设备</a:t>
              </a:r>
            </a:p>
          </p:txBody>
        </p:sp>
        <p:sp>
          <p:nvSpPr>
            <p:cNvPr id="23" name="Rectangle 54"/>
            <p:cNvSpPr>
              <a:spLocks noChangeArrowheads="1"/>
            </p:cNvSpPr>
            <p:nvPr/>
          </p:nvSpPr>
          <p:spPr bwMode="auto">
            <a:xfrm>
              <a:off x="4032" y="2304"/>
              <a:ext cx="720" cy="288"/>
            </a:xfrm>
            <a:prstGeom prst="rect">
              <a:avLst/>
            </a:prstGeom>
            <a:noFill/>
            <a:ln w="285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smtClean="0">
                  <a:ln>
                    <a:noFill/>
                  </a:ln>
                  <a:solidFill>
                    <a:sysClr val="windowText" lastClr="000000"/>
                  </a:solidFill>
                  <a:effectLst/>
                  <a:uLnTx/>
                  <a:uFillTx/>
                  <a:ea typeface="宋体" charset="-122"/>
                </a:rPr>
                <a:t>输出设备</a:t>
              </a:r>
            </a:p>
          </p:txBody>
        </p:sp>
        <p:sp>
          <p:nvSpPr>
            <p:cNvPr id="24" name="Rectangle 55"/>
            <p:cNvSpPr>
              <a:spLocks noChangeArrowheads="1"/>
            </p:cNvSpPr>
            <p:nvPr/>
          </p:nvSpPr>
          <p:spPr bwMode="auto">
            <a:xfrm>
              <a:off x="3984" y="3072"/>
              <a:ext cx="720" cy="288"/>
            </a:xfrm>
            <a:prstGeom prst="rect">
              <a:avLst/>
            </a:prstGeom>
            <a:noFill/>
            <a:ln w="285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smtClean="0">
                  <a:ln>
                    <a:noFill/>
                  </a:ln>
                  <a:solidFill>
                    <a:sysClr val="windowText" lastClr="000000"/>
                  </a:solidFill>
                  <a:effectLst/>
                  <a:uLnTx/>
                  <a:uFillTx/>
                  <a:ea typeface="宋体" charset="-122"/>
                </a:rPr>
                <a:t>存储设备</a:t>
              </a:r>
            </a:p>
          </p:txBody>
        </p:sp>
      </p:grpSp>
      <p:grpSp>
        <p:nvGrpSpPr>
          <p:cNvPr id="25" name="Group 74"/>
          <p:cNvGrpSpPr>
            <a:grpSpLocks/>
          </p:cNvGrpSpPr>
          <p:nvPr/>
        </p:nvGrpSpPr>
        <p:grpSpPr bwMode="auto">
          <a:xfrm>
            <a:off x="3810000" y="4267200"/>
            <a:ext cx="2895600" cy="2057400"/>
            <a:chOff x="2400" y="2688"/>
            <a:chExt cx="1824" cy="1296"/>
          </a:xfrm>
        </p:grpSpPr>
        <p:sp>
          <p:nvSpPr>
            <p:cNvPr id="26" name="AutoShape 56"/>
            <p:cNvSpPr>
              <a:spLocks/>
            </p:cNvSpPr>
            <p:nvPr/>
          </p:nvSpPr>
          <p:spPr bwMode="auto">
            <a:xfrm>
              <a:off x="2400" y="2832"/>
              <a:ext cx="144" cy="1008"/>
            </a:xfrm>
            <a:prstGeom prst="leftBrace">
              <a:avLst>
                <a:gd name="adj1" fmla="val 58333"/>
                <a:gd name="adj2" fmla="val 50000"/>
              </a:avLst>
            </a:pr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27" name="Rectangle 57"/>
            <p:cNvSpPr>
              <a:spLocks noChangeArrowheads="1"/>
            </p:cNvSpPr>
            <p:nvPr/>
          </p:nvSpPr>
          <p:spPr bwMode="auto">
            <a:xfrm>
              <a:off x="2544" y="3648"/>
              <a:ext cx="1680" cy="336"/>
            </a:xfrm>
            <a:prstGeom prst="rect">
              <a:avLst/>
            </a:prstGeom>
            <a:noFill/>
            <a:ln w="285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smtClean="0">
                  <a:ln>
                    <a:noFill/>
                  </a:ln>
                  <a:solidFill>
                    <a:sysClr val="windowText" lastClr="000000"/>
                  </a:solidFill>
                  <a:effectLst/>
                  <a:uLnTx/>
                  <a:uFillTx/>
                  <a:ea typeface="宋体" charset="-122"/>
                </a:rPr>
                <a:t>多媒体控制、管理系统</a:t>
              </a:r>
            </a:p>
          </p:txBody>
        </p:sp>
        <p:sp>
          <p:nvSpPr>
            <p:cNvPr id="28" name="Rectangle 58"/>
            <p:cNvSpPr>
              <a:spLocks noChangeArrowheads="1"/>
            </p:cNvSpPr>
            <p:nvPr/>
          </p:nvSpPr>
          <p:spPr bwMode="auto">
            <a:xfrm>
              <a:off x="2544" y="3168"/>
              <a:ext cx="1248" cy="336"/>
            </a:xfrm>
            <a:prstGeom prst="rect">
              <a:avLst/>
            </a:prstGeom>
            <a:noFill/>
            <a:ln w="285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smtClean="0">
                  <a:ln>
                    <a:noFill/>
                  </a:ln>
                  <a:solidFill>
                    <a:sysClr val="windowText" lastClr="000000"/>
                  </a:solidFill>
                  <a:effectLst/>
                  <a:uLnTx/>
                  <a:uFillTx/>
                  <a:ea typeface="宋体" charset="-122"/>
                </a:rPr>
                <a:t>多媒体开发系统</a:t>
              </a:r>
            </a:p>
          </p:txBody>
        </p:sp>
        <p:sp>
          <p:nvSpPr>
            <p:cNvPr id="29" name="Rectangle 59"/>
            <p:cNvSpPr>
              <a:spLocks noChangeArrowheads="1"/>
            </p:cNvSpPr>
            <p:nvPr/>
          </p:nvSpPr>
          <p:spPr bwMode="auto">
            <a:xfrm>
              <a:off x="2544" y="2688"/>
              <a:ext cx="1248" cy="336"/>
            </a:xfrm>
            <a:prstGeom prst="rect">
              <a:avLst/>
            </a:prstGeom>
            <a:noFill/>
            <a:ln w="285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smtClean="0">
                  <a:ln>
                    <a:noFill/>
                  </a:ln>
                  <a:solidFill>
                    <a:sysClr val="windowText" lastClr="000000"/>
                  </a:solidFill>
                  <a:effectLst/>
                  <a:uLnTx/>
                  <a:uFillTx/>
                  <a:ea typeface="宋体" charset="-122"/>
                </a:rPr>
                <a:t>多媒体应用软件</a:t>
              </a:r>
            </a:p>
          </p:txBody>
        </p:sp>
      </p:grpSp>
      <p:grpSp>
        <p:nvGrpSpPr>
          <p:cNvPr id="30" name="Group 71"/>
          <p:cNvGrpSpPr>
            <a:grpSpLocks/>
          </p:cNvGrpSpPr>
          <p:nvPr/>
        </p:nvGrpSpPr>
        <p:grpSpPr bwMode="auto">
          <a:xfrm>
            <a:off x="7543800" y="1981200"/>
            <a:ext cx="1524000" cy="1311275"/>
            <a:chOff x="4752" y="1248"/>
            <a:chExt cx="960" cy="826"/>
          </a:xfrm>
        </p:grpSpPr>
        <p:sp>
          <p:nvSpPr>
            <p:cNvPr id="31" name="Text Box 61"/>
            <p:cNvSpPr txBox="1">
              <a:spLocks noChangeArrowheads="1"/>
            </p:cNvSpPr>
            <p:nvPr/>
          </p:nvSpPr>
          <p:spPr bwMode="auto">
            <a:xfrm>
              <a:off x="4848" y="1248"/>
              <a:ext cx="864" cy="8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2000" b="1" i="0" u="none" strike="noStrike" kern="0" cap="none" spc="0" normalizeH="0" baseline="0" noProof="0" smtClean="0">
                  <a:ln>
                    <a:noFill/>
                  </a:ln>
                  <a:solidFill>
                    <a:sysClr val="windowText" lastClr="000000"/>
                  </a:solidFill>
                  <a:effectLst/>
                  <a:uLnTx/>
                  <a:uFillTx/>
                  <a:ea typeface="宋体" charset="-122"/>
                </a:rPr>
                <a:t>数码相机触摸屏   扫描仪   其它</a:t>
              </a:r>
            </a:p>
          </p:txBody>
        </p:sp>
        <p:sp>
          <p:nvSpPr>
            <p:cNvPr id="32" name="AutoShape 62"/>
            <p:cNvSpPr>
              <a:spLocks/>
            </p:cNvSpPr>
            <p:nvPr/>
          </p:nvSpPr>
          <p:spPr bwMode="auto">
            <a:xfrm>
              <a:off x="4752" y="1344"/>
              <a:ext cx="96" cy="672"/>
            </a:xfrm>
            <a:prstGeom prst="leftBrace">
              <a:avLst>
                <a:gd name="adj1" fmla="val 58333"/>
                <a:gd name="adj2" fmla="val 50000"/>
              </a:avLst>
            </a:pr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grpSp>
        <p:nvGrpSpPr>
          <p:cNvPr id="33" name="Group 72"/>
          <p:cNvGrpSpPr>
            <a:grpSpLocks/>
          </p:cNvGrpSpPr>
          <p:nvPr/>
        </p:nvGrpSpPr>
        <p:grpSpPr bwMode="auto">
          <a:xfrm>
            <a:off x="7543800" y="3260725"/>
            <a:ext cx="1219200" cy="1311275"/>
            <a:chOff x="4752" y="2054"/>
            <a:chExt cx="768" cy="826"/>
          </a:xfrm>
        </p:grpSpPr>
        <p:sp>
          <p:nvSpPr>
            <p:cNvPr id="34" name="AutoShape 63"/>
            <p:cNvSpPr>
              <a:spLocks/>
            </p:cNvSpPr>
            <p:nvPr/>
          </p:nvSpPr>
          <p:spPr bwMode="auto">
            <a:xfrm>
              <a:off x="4752" y="2112"/>
              <a:ext cx="96" cy="672"/>
            </a:xfrm>
            <a:prstGeom prst="leftBrace">
              <a:avLst>
                <a:gd name="adj1" fmla="val 58333"/>
                <a:gd name="adj2" fmla="val 50000"/>
              </a:avLst>
            </a:pr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35" name="Text Box 64"/>
            <p:cNvSpPr txBox="1">
              <a:spLocks noChangeArrowheads="1"/>
            </p:cNvSpPr>
            <p:nvPr/>
          </p:nvSpPr>
          <p:spPr bwMode="auto">
            <a:xfrm>
              <a:off x="4848" y="2054"/>
              <a:ext cx="672" cy="8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2000" b="1" i="0" u="none" strike="noStrike" kern="0" cap="none" spc="0" normalizeH="0" baseline="0" noProof="0" dirty="0" smtClean="0">
                  <a:ln>
                    <a:noFill/>
                  </a:ln>
                  <a:solidFill>
                    <a:sysClr val="windowText" lastClr="000000"/>
                  </a:solidFill>
                  <a:effectLst/>
                  <a:uLnTx/>
                  <a:uFillTx/>
                  <a:ea typeface="宋体" charset="-122"/>
                </a:rPr>
                <a:t>显示器 音箱  投影仪 其它</a:t>
              </a:r>
            </a:p>
          </p:txBody>
        </p:sp>
      </p:grpSp>
      <p:grpSp>
        <p:nvGrpSpPr>
          <p:cNvPr id="36" name="Group 73"/>
          <p:cNvGrpSpPr>
            <a:grpSpLocks/>
          </p:cNvGrpSpPr>
          <p:nvPr/>
        </p:nvGrpSpPr>
        <p:grpSpPr bwMode="auto">
          <a:xfrm>
            <a:off x="7467600" y="4648200"/>
            <a:ext cx="990600" cy="854075"/>
            <a:chOff x="4704" y="2928"/>
            <a:chExt cx="624" cy="538"/>
          </a:xfrm>
        </p:grpSpPr>
        <p:sp>
          <p:nvSpPr>
            <p:cNvPr id="37" name="AutoShape 65"/>
            <p:cNvSpPr>
              <a:spLocks/>
            </p:cNvSpPr>
            <p:nvPr/>
          </p:nvSpPr>
          <p:spPr bwMode="auto">
            <a:xfrm>
              <a:off x="4704" y="3024"/>
              <a:ext cx="96" cy="432"/>
            </a:xfrm>
            <a:prstGeom prst="leftBrace">
              <a:avLst>
                <a:gd name="adj1" fmla="val 37500"/>
                <a:gd name="adj2" fmla="val 50000"/>
              </a:avLst>
            </a:pr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38" name="Text Box 66"/>
            <p:cNvSpPr txBox="1">
              <a:spLocks noChangeArrowheads="1"/>
            </p:cNvSpPr>
            <p:nvPr/>
          </p:nvSpPr>
          <p:spPr bwMode="auto">
            <a:xfrm>
              <a:off x="4800" y="2928"/>
              <a:ext cx="528" cy="5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2000" b="1" i="0" u="none" strike="noStrike" kern="0" cap="none" spc="0" normalizeH="0" baseline="0" noProof="0" smtClean="0">
                  <a:ln>
                    <a:noFill/>
                  </a:ln>
                  <a:solidFill>
                    <a:sysClr val="windowText" lastClr="000000"/>
                  </a:solidFill>
                  <a:effectLst/>
                  <a:uLnTx/>
                  <a:uFillTx/>
                  <a:ea typeface="宋体" charset="-122"/>
                </a:rPr>
                <a:t>光盘</a:t>
              </a:r>
            </a:p>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2000" b="1" i="0" u="none" strike="noStrike" kern="0" cap="none" spc="0" normalizeH="0" baseline="0" noProof="0" smtClean="0">
                  <a:ln>
                    <a:noFill/>
                  </a:ln>
                  <a:solidFill>
                    <a:sysClr val="windowText" lastClr="000000"/>
                  </a:solidFill>
                  <a:effectLst/>
                  <a:uLnTx/>
                  <a:uFillTx/>
                  <a:ea typeface="宋体" charset="-122"/>
                </a:rPr>
                <a:t>其它</a:t>
              </a:r>
            </a:p>
          </p:txBody>
        </p:sp>
      </p:grpSp>
      <p:sp>
        <p:nvSpPr>
          <p:cNvPr id="39" name="AutoShape 75"/>
          <p:cNvSpPr>
            <a:spLocks/>
          </p:cNvSpPr>
          <p:nvPr/>
        </p:nvSpPr>
        <p:spPr bwMode="auto">
          <a:xfrm>
            <a:off x="5715000" y="50800"/>
            <a:ext cx="3429000" cy="609600"/>
          </a:xfrm>
          <a:prstGeom prst="borderCallout1">
            <a:avLst>
              <a:gd name="adj1" fmla="val 18750"/>
              <a:gd name="adj2" fmla="val -2222"/>
              <a:gd name="adj3" fmla="val 89583"/>
              <a:gd name="adj4" fmla="val -27778"/>
            </a:avLst>
          </a:prstGeom>
          <a:solidFill>
            <a:srgbClr val="C1FEF9"/>
          </a:solidFill>
          <a:ln w="2857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smtClean="0">
                <a:ln>
                  <a:noFill/>
                </a:ln>
                <a:solidFill>
                  <a:sysClr val="windowText" lastClr="000000"/>
                </a:solidFill>
                <a:effectLst/>
                <a:uLnTx/>
                <a:uFillTx/>
                <a:ea typeface="宋体" charset="-122"/>
              </a:rPr>
              <a:t>多媒体计算机可以是</a:t>
            </a:r>
            <a:r>
              <a:rPr kumimoji="0" lang="en-US" altLang="zh-CN" sz="1600" b="0" i="0" u="none" strike="noStrike" kern="0" cap="none" spc="0" normalizeH="0" baseline="0" noProof="0" smtClean="0">
                <a:ln>
                  <a:noFill/>
                </a:ln>
                <a:solidFill>
                  <a:sysClr val="windowText" lastClr="000000"/>
                </a:solidFill>
                <a:effectLst/>
                <a:uLnTx/>
                <a:uFillTx/>
                <a:ea typeface="宋体" charset="-122"/>
              </a:rPr>
              <a:t>MPC，</a:t>
            </a:r>
            <a:r>
              <a:rPr kumimoji="0" lang="zh-CN" altLang="en-US" sz="1600" b="0" i="0" u="none" strike="noStrike" kern="0" cap="none" spc="0" normalizeH="0" baseline="0" noProof="0" smtClean="0">
                <a:ln>
                  <a:noFill/>
                </a:ln>
                <a:solidFill>
                  <a:sysClr val="windowText" lastClr="000000"/>
                </a:solidFill>
                <a:effectLst/>
                <a:uLnTx/>
                <a:uFillTx/>
                <a:ea typeface="宋体" charset="-122"/>
              </a:rPr>
              <a:t>也可以是工作站或其他中、大型机</a:t>
            </a:r>
          </a:p>
        </p:txBody>
      </p:sp>
    </p:spTree>
    <p:extLst>
      <p:ext uri="{BB962C8B-B14F-4D97-AF65-F5344CB8AC3E}">
        <p14:creationId xmlns:p14="http://schemas.microsoft.com/office/powerpoint/2010/main" val="778329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ntr" presetSubtype="4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outHorizontal)">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3" name="projctor.wav"/>
                                        </p:tgtEl>
                                      </p:cMediaNode>
                                    </p:audio>
                                  </p:subTnLst>
                                </p:cTn>
                              </p:par>
                            </p:childTnLst>
                          </p:cTn>
                        </p:par>
                      </p:childTnLst>
                    </p:cTn>
                  </p:par>
                  <p:par>
                    <p:cTn id="13" fill="hold">
                      <p:stCondLst>
                        <p:cond delay="indefinite"/>
                      </p:stCondLst>
                      <p:childTnLst>
                        <p:par>
                          <p:cTn id="14" fill="hold">
                            <p:stCondLst>
                              <p:cond delay="0"/>
                            </p:stCondLst>
                            <p:childTnLst>
                              <p:par>
                                <p:cTn id="15" presetID="16" presetClass="entr" presetSubtype="42"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outHorizontal)">
                                      <p:cBhvr>
                                        <p:cTn id="17" dur="500"/>
                                        <p:tgtEl>
                                          <p:spTgt spid="15"/>
                                        </p:tgtEl>
                                      </p:cBhvr>
                                    </p:animEffect>
                                  </p:childTnLst>
                                  <p:subTnLst>
                                    <p:audio>
                                      <p:cMediaNode>
                                        <p:cTn display="0" masterRel="sameClick">
                                          <p:stCondLst>
                                            <p:cond evt="begin" delay="0">
                                              <p:tn val="15"/>
                                            </p:cond>
                                          </p:stCondLst>
                                          <p:endCondLst>
                                            <p:cond evt="onStopAudio" delay="0">
                                              <p:tgtEl>
                                                <p:sldTgt/>
                                              </p:tgtEl>
                                            </p:cond>
                                          </p:endCondLst>
                                        </p:cTn>
                                        <p:tgtEl>
                                          <p:sndTgt r:embed="rId3" name="projctor.wav"/>
                                        </p:tgtEl>
                                      </p:cMediaNode>
                                    </p:audio>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dissolve">
                                      <p:cBhvr>
                                        <p:cTn id="22" dur="500"/>
                                        <p:tgtEl>
                                          <p:spTgt spid="39"/>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par>
                    <p:cTn id="23" fill="hold">
                      <p:stCondLst>
                        <p:cond delay="indefinite"/>
                      </p:stCondLst>
                      <p:childTnLst>
                        <p:par>
                          <p:cTn id="24" fill="hold">
                            <p:stCondLst>
                              <p:cond delay="0"/>
                            </p:stCondLst>
                            <p:childTnLst>
                              <p:par>
                                <p:cTn id="25" presetID="16" presetClass="entr" presetSubtype="42"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Horizontal)">
                                      <p:cBhvr>
                                        <p:cTn id="27" dur="500"/>
                                        <p:tgtEl>
                                          <p:spTgt spid="10"/>
                                        </p:tgtEl>
                                      </p:cBhvr>
                                    </p:animEffect>
                                  </p:childTnLst>
                                  <p:subTnLst>
                                    <p:audio>
                                      <p:cMediaNode>
                                        <p:cTn display="0" masterRel="sameClick">
                                          <p:stCondLst>
                                            <p:cond evt="begin" delay="0">
                                              <p:tn val="25"/>
                                            </p:cond>
                                          </p:stCondLst>
                                          <p:endCondLst>
                                            <p:cond evt="onStopAudio" delay="0">
                                              <p:tgtEl>
                                                <p:sldTgt/>
                                              </p:tgtEl>
                                            </p:cond>
                                          </p:endCondLst>
                                        </p:cTn>
                                        <p:tgtEl>
                                          <p:sndTgt r:embed="rId3" name="projctor.wav"/>
                                        </p:tgtEl>
                                      </p:cMediaNode>
                                    </p:audio>
                                  </p:subTnLst>
                                </p:cTn>
                              </p:par>
                            </p:childTnLst>
                          </p:cTn>
                        </p:par>
                      </p:childTnLst>
                    </p:cTn>
                  </p:par>
                  <p:par>
                    <p:cTn id="28" fill="hold">
                      <p:stCondLst>
                        <p:cond delay="indefinite"/>
                      </p:stCondLst>
                      <p:childTnLst>
                        <p:par>
                          <p:cTn id="29" fill="hold">
                            <p:stCondLst>
                              <p:cond delay="0"/>
                            </p:stCondLst>
                            <p:childTnLst>
                              <p:par>
                                <p:cTn id="30" presetID="16" presetClass="entr" presetSubtype="42"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outHorizontal)">
                                      <p:cBhvr>
                                        <p:cTn id="32" dur="500"/>
                                        <p:tgtEl>
                                          <p:spTgt spid="20"/>
                                        </p:tgtEl>
                                      </p:cBhvr>
                                    </p:animEffect>
                                  </p:childTnLst>
                                  <p:subTnLst>
                                    <p:audio>
                                      <p:cMediaNode>
                                        <p:cTn display="0" masterRel="sameClick">
                                          <p:stCondLst>
                                            <p:cond evt="begin" delay="0">
                                              <p:tn val="30"/>
                                            </p:cond>
                                          </p:stCondLst>
                                          <p:endCondLst>
                                            <p:cond evt="onStopAudio" delay="0">
                                              <p:tgtEl>
                                                <p:sldTgt/>
                                              </p:tgtEl>
                                            </p:cond>
                                          </p:endCondLst>
                                        </p:cTn>
                                        <p:tgtEl>
                                          <p:sndTgt r:embed="rId3" name="projctor.wav"/>
                                        </p:tgtEl>
                                      </p:cMediaNode>
                                    </p:audio>
                                  </p:subTnLst>
                                </p:cTn>
                              </p:par>
                            </p:childTnLst>
                          </p:cTn>
                        </p:par>
                      </p:childTnLst>
                    </p:cTn>
                  </p:par>
                  <p:par>
                    <p:cTn id="33" fill="hold">
                      <p:stCondLst>
                        <p:cond delay="indefinite"/>
                      </p:stCondLst>
                      <p:childTnLst>
                        <p:par>
                          <p:cTn id="34" fill="hold">
                            <p:stCondLst>
                              <p:cond delay="0"/>
                            </p:stCondLst>
                            <p:childTnLst>
                              <p:par>
                                <p:cTn id="35" presetID="16" presetClass="entr" presetSubtype="42"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barn(outHorizontal)">
                                      <p:cBhvr>
                                        <p:cTn id="37" dur="500"/>
                                        <p:tgtEl>
                                          <p:spTgt spid="30"/>
                                        </p:tgtEl>
                                      </p:cBhvr>
                                    </p:animEffect>
                                  </p:childTnLst>
                                  <p:subTnLst>
                                    <p:audio>
                                      <p:cMediaNode>
                                        <p:cTn display="0" masterRel="sameClick">
                                          <p:stCondLst>
                                            <p:cond evt="begin" delay="0">
                                              <p:tn val="35"/>
                                            </p:cond>
                                          </p:stCondLst>
                                          <p:endCondLst>
                                            <p:cond evt="onStopAudio" delay="0">
                                              <p:tgtEl>
                                                <p:sldTgt/>
                                              </p:tgtEl>
                                            </p:cond>
                                          </p:endCondLst>
                                        </p:cTn>
                                        <p:tgtEl>
                                          <p:sndTgt r:embed="rId3" name="projctor.wav"/>
                                        </p:tgtEl>
                                      </p:cMediaNode>
                                    </p:audio>
                                  </p:subTnLst>
                                </p:cTn>
                              </p:par>
                            </p:childTnLst>
                          </p:cTn>
                        </p:par>
                      </p:childTnLst>
                    </p:cTn>
                  </p:par>
                  <p:par>
                    <p:cTn id="38" fill="hold">
                      <p:stCondLst>
                        <p:cond delay="indefinite"/>
                      </p:stCondLst>
                      <p:childTnLst>
                        <p:par>
                          <p:cTn id="39" fill="hold">
                            <p:stCondLst>
                              <p:cond delay="0"/>
                            </p:stCondLst>
                            <p:childTnLst>
                              <p:par>
                                <p:cTn id="40" presetID="16" presetClass="entr" presetSubtype="42" fill="hold"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barn(outHorizontal)">
                                      <p:cBhvr>
                                        <p:cTn id="42" dur="500"/>
                                        <p:tgtEl>
                                          <p:spTgt spid="33"/>
                                        </p:tgtEl>
                                      </p:cBhvr>
                                    </p:animEffect>
                                  </p:childTnLst>
                                  <p:subTnLst>
                                    <p:audio>
                                      <p:cMediaNode>
                                        <p:cTn display="0" masterRel="sameClick">
                                          <p:stCondLst>
                                            <p:cond evt="begin" delay="0">
                                              <p:tn val="40"/>
                                            </p:cond>
                                          </p:stCondLst>
                                          <p:endCondLst>
                                            <p:cond evt="onStopAudio" delay="0">
                                              <p:tgtEl>
                                                <p:sldTgt/>
                                              </p:tgtEl>
                                            </p:cond>
                                          </p:endCondLst>
                                        </p:cTn>
                                        <p:tgtEl>
                                          <p:sndTgt r:embed="rId3" name="projctor.wav"/>
                                        </p:tgtEl>
                                      </p:cMediaNode>
                                    </p:audio>
                                  </p:subTnLst>
                                </p:cTn>
                              </p:par>
                            </p:childTnLst>
                          </p:cTn>
                        </p:par>
                      </p:childTnLst>
                    </p:cTn>
                  </p:par>
                  <p:par>
                    <p:cTn id="43" fill="hold">
                      <p:stCondLst>
                        <p:cond delay="indefinite"/>
                      </p:stCondLst>
                      <p:childTnLst>
                        <p:par>
                          <p:cTn id="44" fill="hold">
                            <p:stCondLst>
                              <p:cond delay="0"/>
                            </p:stCondLst>
                            <p:childTnLst>
                              <p:par>
                                <p:cTn id="45" presetID="16" presetClass="entr" presetSubtype="42" fill="hold" nodeType="click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barn(outHorizontal)">
                                      <p:cBhvr>
                                        <p:cTn id="47" dur="500"/>
                                        <p:tgtEl>
                                          <p:spTgt spid="36"/>
                                        </p:tgtEl>
                                      </p:cBhvr>
                                    </p:animEffect>
                                  </p:childTnLst>
                                  <p:subTnLst>
                                    <p:audio>
                                      <p:cMediaNode>
                                        <p:cTn display="0" masterRel="sameClick">
                                          <p:stCondLst>
                                            <p:cond evt="begin" delay="0">
                                              <p:tn val="45"/>
                                            </p:cond>
                                          </p:stCondLst>
                                          <p:endCondLst>
                                            <p:cond evt="onStopAudio" delay="0">
                                              <p:tgtEl>
                                                <p:sldTgt/>
                                              </p:tgtEl>
                                            </p:cond>
                                          </p:endCondLst>
                                        </p:cTn>
                                        <p:tgtEl>
                                          <p:sndTgt r:embed="rId3" name="projctor.wav"/>
                                        </p:tgtEl>
                                      </p:cMediaNode>
                                    </p:audio>
                                  </p:subTnLst>
                                </p:cTn>
                              </p:par>
                            </p:childTnLst>
                          </p:cTn>
                        </p:par>
                      </p:childTnLst>
                    </p:cTn>
                  </p:par>
                  <p:par>
                    <p:cTn id="48" fill="hold">
                      <p:stCondLst>
                        <p:cond delay="indefinite"/>
                      </p:stCondLst>
                      <p:childTnLst>
                        <p:par>
                          <p:cTn id="49" fill="hold">
                            <p:stCondLst>
                              <p:cond delay="0"/>
                            </p:stCondLst>
                            <p:childTnLst>
                              <p:par>
                                <p:cTn id="50" presetID="16" presetClass="entr" presetSubtype="42" fill="hold"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barn(outHorizontal)">
                                      <p:cBhvr>
                                        <p:cTn id="52" dur="500"/>
                                        <p:tgtEl>
                                          <p:spTgt spid="25"/>
                                        </p:tgtEl>
                                      </p:cBhvr>
                                    </p:animEffect>
                                  </p:childTnLst>
                                  <p:subTnLst>
                                    <p:audio>
                                      <p:cMediaNode>
                                        <p:cTn display="0" masterRel="sameClick">
                                          <p:stCondLst>
                                            <p:cond evt="begin" delay="0">
                                              <p:tn val="50"/>
                                            </p:cond>
                                          </p:stCondLst>
                                          <p:endCondLst>
                                            <p:cond evt="onStopAudio" delay="0">
                                              <p:tgtEl>
                                                <p:sldTgt/>
                                              </p:tgtEl>
                                            </p:cond>
                                          </p:endCondLst>
                                        </p:cTn>
                                        <p:tgtEl>
                                          <p:sndTgt r:embed="rId3" name="projcto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39" grpId="0" animBg="1" autoUpdateAnimBg="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多媒体信息类型</a:t>
            </a:r>
          </a:p>
        </p:txBody>
      </p:sp>
      <p:sp>
        <p:nvSpPr>
          <p:cNvPr id="3" name="内容占位符 2"/>
          <p:cNvSpPr>
            <a:spLocks noGrp="1"/>
          </p:cNvSpPr>
          <p:nvPr>
            <p:ph idx="1"/>
          </p:nvPr>
        </p:nvSpPr>
        <p:spPr/>
        <p:txBody>
          <a:bodyPr>
            <a:normAutofit/>
          </a:bodyPr>
          <a:lstStyle/>
          <a:p>
            <a:r>
              <a:rPr lang="zh-CN" altLang="en-US" dirty="0"/>
              <a:t>图形图像文件格式</a:t>
            </a:r>
          </a:p>
          <a:p>
            <a:pPr lvl="1"/>
            <a:r>
              <a:rPr lang="en-US" altLang="zh-CN" dirty="0"/>
              <a:t>BMP</a:t>
            </a:r>
            <a:r>
              <a:rPr lang="zh-CN" altLang="en-US" dirty="0"/>
              <a:t>格式、</a:t>
            </a:r>
            <a:r>
              <a:rPr lang="en-US" altLang="zh-CN" dirty="0"/>
              <a:t>JPEG</a:t>
            </a:r>
            <a:r>
              <a:rPr lang="zh-CN" altLang="en-US" dirty="0"/>
              <a:t>格式、</a:t>
            </a:r>
            <a:r>
              <a:rPr lang="en-US" altLang="zh-CN" dirty="0"/>
              <a:t>GIF</a:t>
            </a:r>
            <a:r>
              <a:rPr lang="zh-CN" altLang="en-US" dirty="0"/>
              <a:t>格式、</a:t>
            </a:r>
            <a:r>
              <a:rPr lang="en-US" altLang="zh-CN" dirty="0"/>
              <a:t>PCX</a:t>
            </a:r>
            <a:r>
              <a:rPr lang="zh-CN" altLang="en-US" dirty="0"/>
              <a:t>格式、</a:t>
            </a:r>
            <a:r>
              <a:rPr lang="en-US" altLang="zh-CN" dirty="0"/>
              <a:t>TIFF</a:t>
            </a:r>
            <a:r>
              <a:rPr lang="zh-CN" altLang="en-US" dirty="0"/>
              <a:t>格式、</a:t>
            </a:r>
            <a:r>
              <a:rPr lang="en-US" altLang="zh-CN" dirty="0"/>
              <a:t>PNG</a:t>
            </a:r>
            <a:r>
              <a:rPr lang="zh-CN" altLang="en-US" dirty="0"/>
              <a:t>格式、</a:t>
            </a:r>
            <a:r>
              <a:rPr lang="en-US" altLang="zh-CN" dirty="0"/>
              <a:t>PSD</a:t>
            </a:r>
            <a:r>
              <a:rPr lang="zh-CN" altLang="en-US" dirty="0"/>
              <a:t>、</a:t>
            </a:r>
            <a:r>
              <a:rPr lang="en-US" altLang="zh-CN" dirty="0"/>
              <a:t>PDD</a:t>
            </a:r>
            <a:r>
              <a:rPr lang="zh-CN" altLang="en-US" dirty="0"/>
              <a:t>格式、</a:t>
            </a:r>
            <a:r>
              <a:rPr lang="en-US" altLang="zh-CN" dirty="0"/>
              <a:t>EPS</a:t>
            </a:r>
            <a:r>
              <a:rPr lang="zh-CN" altLang="en-US" dirty="0"/>
              <a:t>格式、</a:t>
            </a:r>
            <a:r>
              <a:rPr lang="en-US" altLang="zh-CN" dirty="0"/>
              <a:t>TGA</a:t>
            </a:r>
            <a:r>
              <a:rPr lang="zh-CN" altLang="en-US" dirty="0"/>
              <a:t>格式。</a:t>
            </a:r>
          </a:p>
          <a:p>
            <a:r>
              <a:rPr lang="zh-CN" altLang="en-US" dirty="0"/>
              <a:t>音频文件格式</a:t>
            </a:r>
          </a:p>
          <a:p>
            <a:pPr lvl="1"/>
            <a:r>
              <a:rPr lang="en-US" altLang="zh-CN" dirty="0"/>
              <a:t>Wave</a:t>
            </a:r>
            <a:r>
              <a:rPr lang="zh-CN" altLang="en-US" dirty="0"/>
              <a:t>文件、</a:t>
            </a:r>
            <a:r>
              <a:rPr lang="en-US" altLang="zh-CN" dirty="0"/>
              <a:t>MPEG</a:t>
            </a:r>
            <a:r>
              <a:rPr lang="zh-CN" altLang="en-US" dirty="0"/>
              <a:t>文件、</a:t>
            </a:r>
            <a:r>
              <a:rPr lang="en-US" altLang="zh-CN" dirty="0"/>
              <a:t>RealAudio</a:t>
            </a:r>
            <a:r>
              <a:rPr lang="zh-CN" altLang="en-US" dirty="0"/>
              <a:t>文件、</a:t>
            </a:r>
            <a:r>
              <a:rPr lang="en-US" altLang="zh-CN" dirty="0"/>
              <a:t>WMA</a:t>
            </a:r>
            <a:r>
              <a:rPr lang="zh-CN" altLang="en-US" dirty="0"/>
              <a:t>文件、</a:t>
            </a:r>
            <a:r>
              <a:rPr lang="en-US" altLang="zh-CN" dirty="0"/>
              <a:t>MIDI</a:t>
            </a:r>
            <a:r>
              <a:rPr lang="zh-CN" altLang="en-US" dirty="0"/>
              <a:t>文件。</a:t>
            </a:r>
          </a:p>
          <a:p>
            <a:r>
              <a:rPr lang="zh-CN" altLang="en-US" dirty="0"/>
              <a:t>视频文件格式</a:t>
            </a:r>
          </a:p>
          <a:p>
            <a:pPr lvl="1"/>
            <a:r>
              <a:rPr lang="en-US" altLang="zh-CN" dirty="0"/>
              <a:t>AVI</a:t>
            </a:r>
            <a:r>
              <a:rPr lang="zh-CN" altLang="en-US" dirty="0"/>
              <a:t>格式、</a:t>
            </a:r>
            <a:r>
              <a:rPr lang="en-US" altLang="zh-CN" dirty="0"/>
              <a:t>MPEG</a:t>
            </a:r>
            <a:r>
              <a:rPr lang="zh-CN" altLang="en-US" dirty="0"/>
              <a:t>格式、</a:t>
            </a:r>
            <a:r>
              <a:rPr lang="en-US" altLang="zh-CN" dirty="0"/>
              <a:t>ASF</a:t>
            </a:r>
            <a:r>
              <a:rPr lang="zh-CN" altLang="en-US" dirty="0"/>
              <a:t>格式、</a:t>
            </a:r>
            <a:r>
              <a:rPr lang="en-US" altLang="zh-CN" dirty="0"/>
              <a:t>RM</a:t>
            </a:r>
            <a:r>
              <a:rPr lang="zh-CN" altLang="en-US" dirty="0"/>
              <a:t>格式、</a:t>
            </a:r>
            <a:r>
              <a:rPr lang="en-US" altLang="zh-CN" dirty="0"/>
              <a:t>MOV</a:t>
            </a:r>
            <a:r>
              <a:rPr lang="zh-CN" altLang="en-US" dirty="0"/>
              <a:t>格式、</a:t>
            </a:r>
            <a:r>
              <a:rPr lang="en-US" altLang="zh-CN" dirty="0"/>
              <a:t>GIF</a:t>
            </a:r>
            <a:r>
              <a:rPr lang="zh-CN" altLang="en-US" dirty="0"/>
              <a:t>格式、</a:t>
            </a:r>
            <a:r>
              <a:rPr lang="en-US" altLang="zh-CN" dirty="0"/>
              <a:t>Flic</a:t>
            </a:r>
            <a:r>
              <a:rPr lang="zh-CN" altLang="en-US" dirty="0"/>
              <a:t>格式、</a:t>
            </a:r>
            <a:r>
              <a:rPr lang="en-US" altLang="zh-CN" dirty="0"/>
              <a:t>SWF</a:t>
            </a:r>
            <a:r>
              <a:rPr lang="zh-CN" altLang="en-US" dirty="0"/>
              <a:t>格式。</a:t>
            </a:r>
          </a:p>
          <a:p>
            <a:endParaRPr lang="zh-CN" altLang="en-US" dirty="0"/>
          </a:p>
        </p:txBody>
      </p:sp>
    </p:spTree>
    <p:extLst>
      <p:ext uri="{BB962C8B-B14F-4D97-AF65-F5344CB8AC3E}">
        <p14:creationId xmlns:p14="http://schemas.microsoft.com/office/powerpoint/2010/main" val="120975991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常用多媒体信息处理工具</a:t>
            </a:r>
          </a:p>
        </p:txBody>
      </p:sp>
      <p:sp>
        <p:nvSpPr>
          <p:cNvPr id="3" name="内容占位符 2"/>
          <p:cNvSpPr>
            <a:spLocks noGrp="1"/>
          </p:cNvSpPr>
          <p:nvPr>
            <p:ph idx="1"/>
          </p:nvPr>
        </p:nvSpPr>
        <p:spPr/>
        <p:txBody>
          <a:bodyPr/>
          <a:lstStyle/>
          <a:p>
            <a:r>
              <a:rPr lang="zh-CN" altLang="en-US" dirty="0"/>
              <a:t>多媒体播放工具</a:t>
            </a:r>
          </a:p>
          <a:p>
            <a:pPr lvl="1"/>
            <a:r>
              <a:rPr lang="zh-CN" altLang="en-US" dirty="0"/>
              <a:t>录音机、</a:t>
            </a:r>
            <a:r>
              <a:rPr lang="en-US" altLang="zh-CN" dirty="0"/>
              <a:t>Windows Media Player</a:t>
            </a:r>
            <a:r>
              <a:rPr lang="zh-CN" altLang="en-US" dirty="0"/>
              <a:t>媒体播放机、</a:t>
            </a:r>
            <a:r>
              <a:rPr lang="en-US" altLang="zh-CN" dirty="0"/>
              <a:t>MP3</a:t>
            </a:r>
            <a:r>
              <a:rPr lang="zh-CN" altLang="en-US" dirty="0"/>
              <a:t>音频播放器</a:t>
            </a:r>
            <a:r>
              <a:rPr lang="en-US" altLang="zh-CN" dirty="0" err="1"/>
              <a:t>Winamp</a:t>
            </a:r>
            <a:r>
              <a:rPr lang="zh-CN" altLang="en-US" dirty="0"/>
              <a:t>、</a:t>
            </a:r>
            <a:r>
              <a:rPr lang="en-US" altLang="zh-CN" dirty="0"/>
              <a:t>RealPlayer</a:t>
            </a:r>
            <a:r>
              <a:rPr lang="zh-CN" altLang="en-US" dirty="0"/>
              <a:t>、</a:t>
            </a:r>
            <a:r>
              <a:rPr lang="en-US" altLang="zh-CN" dirty="0" err="1"/>
              <a:t>ACDSee</a:t>
            </a:r>
            <a:r>
              <a:rPr lang="zh-CN" altLang="en-US" dirty="0"/>
              <a:t>。</a:t>
            </a:r>
          </a:p>
          <a:p>
            <a:r>
              <a:rPr lang="zh-CN" altLang="en-US" dirty="0"/>
              <a:t>多媒体制作、开发工具</a:t>
            </a:r>
          </a:p>
          <a:p>
            <a:pPr lvl="1"/>
            <a:r>
              <a:rPr lang="zh-CN" altLang="en-US" dirty="0"/>
              <a:t>画图工具、图像处理软件</a:t>
            </a:r>
            <a:r>
              <a:rPr lang="en-US" altLang="zh-CN" dirty="0"/>
              <a:t>Photoshop</a:t>
            </a:r>
            <a:r>
              <a:rPr lang="zh-CN" altLang="en-US" dirty="0"/>
              <a:t>、多媒体制作软件</a:t>
            </a:r>
            <a:r>
              <a:rPr lang="en-US" altLang="zh-CN" dirty="0" err="1"/>
              <a:t>Authorware</a:t>
            </a:r>
            <a:r>
              <a:rPr lang="zh-CN" altLang="en-US" dirty="0"/>
              <a:t>、动画制作软件</a:t>
            </a:r>
            <a:r>
              <a:rPr lang="en-US" altLang="zh-CN" dirty="0"/>
              <a:t>Flash</a:t>
            </a:r>
            <a:r>
              <a:rPr lang="zh-CN" altLang="en-US" dirty="0"/>
              <a:t>、视频制作软件</a:t>
            </a:r>
            <a:r>
              <a:rPr lang="en-US" altLang="zh-CN" dirty="0"/>
              <a:t>Windows Movie Maker</a:t>
            </a:r>
            <a:r>
              <a:rPr lang="zh-CN" altLang="en-US" dirty="0"/>
              <a:t>。</a:t>
            </a:r>
          </a:p>
          <a:p>
            <a:endParaRPr lang="zh-CN" altLang="en-US" dirty="0"/>
          </a:p>
        </p:txBody>
      </p:sp>
    </p:spTree>
    <p:extLst>
      <p:ext uri="{BB962C8B-B14F-4D97-AF65-F5344CB8AC3E}">
        <p14:creationId xmlns:p14="http://schemas.microsoft.com/office/powerpoint/2010/main" val="303632936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443326" y="3244334"/>
            <a:ext cx="2257349" cy="769441"/>
          </a:xfrm>
          <a:prstGeom prst="rect">
            <a:avLst/>
          </a:prstGeom>
        </p:spPr>
        <p:txBody>
          <a:bodyPr wrap="none">
            <a:spAutoFit/>
          </a:bodyPr>
          <a:lstStyle/>
          <a:p>
            <a:pPr lvl="0" algn="ctr" eaLnBrk="0" fontAlgn="base" hangingPunct="0">
              <a:spcBef>
                <a:spcPct val="50000"/>
              </a:spcBef>
              <a:spcAft>
                <a:spcPct val="0"/>
              </a:spcAft>
            </a:pPr>
            <a:r>
              <a:rPr lang="en-US" altLang="zh-CN" sz="4400" dirty="0">
                <a:solidFill>
                  <a:srgbClr val="000000"/>
                </a:solidFill>
                <a:latin typeface="Arial" charset="0"/>
                <a:ea typeface="宋体" charset="-122"/>
              </a:rPr>
              <a:t>The end</a:t>
            </a:r>
            <a:endParaRPr lang="zh-CN" altLang="en-US" sz="4400" dirty="0">
              <a:solidFill>
                <a:srgbClr val="000000"/>
              </a:solidFill>
              <a:latin typeface="Arial" charset="0"/>
              <a:ea typeface="宋体" charset="-122"/>
            </a:endParaRPr>
          </a:p>
        </p:txBody>
      </p:sp>
    </p:spTree>
    <p:extLst>
      <p:ext uri="{BB962C8B-B14F-4D97-AF65-F5344CB8AC3E}">
        <p14:creationId xmlns:p14="http://schemas.microsoft.com/office/powerpoint/2010/main" val="15536444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内容概要</a:t>
            </a:r>
            <a:endParaRPr lang="zh-CN" altLang="en-US" dirty="0"/>
          </a:p>
        </p:txBody>
      </p:sp>
      <p:sp>
        <p:nvSpPr>
          <p:cNvPr id="3" name="内容占位符 2"/>
          <p:cNvSpPr>
            <a:spLocks noGrp="1"/>
          </p:cNvSpPr>
          <p:nvPr>
            <p:ph idx="1"/>
          </p:nvPr>
        </p:nvSpPr>
        <p:spPr/>
        <p:txBody>
          <a:bodyPr/>
          <a:lstStyle/>
          <a:p>
            <a:r>
              <a:rPr lang="zh-CN" altLang="en-US" dirty="0" smtClean="0"/>
              <a:t>计算机的基本概念</a:t>
            </a:r>
            <a:endParaRPr lang="en-US" altLang="zh-CN" dirty="0" smtClean="0"/>
          </a:p>
          <a:p>
            <a:r>
              <a:rPr lang="zh-CN" altLang="en-US" dirty="0"/>
              <a:t>计算机中的数制和</a:t>
            </a:r>
            <a:r>
              <a:rPr lang="zh-CN" altLang="en-US" dirty="0" smtClean="0"/>
              <a:t>编码</a:t>
            </a:r>
            <a:endParaRPr lang="en-US" altLang="zh-CN" dirty="0" smtClean="0"/>
          </a:p>
          <a:p>
            <a:r>
              <a:rPr lang="zh-CN" altLang="en-US" dirty="0"/>
              <a:t>微型计算机</a:t>
            </a:r>
            <a:r>
              <a:rPr lang="zh-CN" altLang="en-US" dirty="0" smtClean="0"/>
              <a:t>原理</a:t>
            </a:r>
            <a:endParaRPr lang="en-US" altLang="zh-CN" dirty="0" smtClean="0"/>
          </a:p>
          <a:p>
            <a:r>
              <a:rPr lang="zh-CN" altLang="en-US" dirty="0"/>
              <a:t>微型计算机系统</a:t>
            </a:r>
            <a:r>
              <a:rPr lang="zh-CN" altLang="en-US" dirty="0" smtClean="0"/>
              <a:t>结构</a:t>
            </a:r>
            <a:endParaRPr lang="en-US" altLang="zh-CN" dirty="0" smtClean="0"/>
          </a:p>
          <a:p>
            <a:r>
              <a:rPr lang="zh-CN" altLang="en-US" dirty="0"/>
              <a:t>多媒体技术基础</a:t>
            </a:r>
          </a:p>
        </p:txBody>
      </p:sp>
      <p:pic>
        <p:nvPicPr>
          <p:cNvPr id="4" name="Picture 4" descr="C:\Users\chai\Pictures\Microsoft 剪辑管理器\j0424872.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3140" y="3645024"/>
            <a:ext cx="2455360" cy="2543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49982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1.1 </a:t>
            </a:r>
            <a:r>
              <a:rPr lang="zh-CN" altLang="en-US" dirty="0" smtClean="0"/>
              <a:t>计算机</a:t>
            </a:r>
            <a:endParaRPr lang="zh-CN" altLang="en-US" dirty="0"/>
          </a:p>
        </p:txBody>
      </p:sp>
      <p:sp>
        <p:nvSpPr>
          <p:cNvPr id="3" name="内容占位符 2"/>
          <p:cNvSpPr>
            <a:spLocks noGrp="1"/>
          </p:cNvSpPr>
          <p:nvPr>
            <p:ph idx="1"/>
          </p:nvPr>
        </p:nvSpPr>
        <p:spPr/>
        <p:txBody>
          <a:bodyPr/>
          <a:lstStyle/>
          <a:p>
            <a:r>
              <a:rPr lang="zh-CN" altLang="en-US" dirty="0" smtClean="0"/>
              <a:t>什么是计算？</a:t>
            </a:r>
            <a:endParaRPr lang="en-US" altLang="zh-CN" dirty="0" smtClean="0"/>
          </a:p>
          <a:p>
            <a:pPr lvl="1"/>
            <a:r>
              <a:rPr lang="zh-CN" altLang="en-US" dirty="0" smtClean="0"/>
              <a:t>维基百科定义：</a:t>
            </a:r>
            <a:r>
              <a:rPr lang="zh-CN" altLang="zh-CN" dirty="0" smtClean="0"/>
              <a:t>一</a:t>
            </a:r>
            <a:r>
              <a:rPr lang="zh-CN" altLang="zh-CN" dirty="0"/>
              <a:t>种将单一或复数输入值“</a:t>
            </a:r>
            <a:r>
              <a:rPr lang="zh-CN" altLang="zh-CN" b="1" dirty="0"/>
              <a:t>转换</a:t>
            </a:r>
            <a:r>
              <a:rPr lang="zh-CN" altLang="zh-CN" dirty="0"/>
              <a:t>”为另一单一或复数结果的思考过程</a:t>
            </a:r>
            <a:r>
              <a:rPr lang="zh-CN" altLang="zh-CN" dirty="0" smtClean="0"/>
              <a:t>。</a:t>
            </a:r>
            <a:endParaRPr lang="en-US" altLang="zh-CN" dirty="0" smtClean="0"/>
          </a:p>
          <a:p>
            <a:pPr lvl="1"/>
            <a:r>
              <a:rPr lang="zh-CN" altLang="zh-CN" dirty="0"/>
              <a:t>计算的本质是</a:t>
            </a:r>
            <a:r>
              <a:rPr lang="zh-CN" altLang="zh-CN" dirty="0" smtClean="0"/>
              <a:t>“</a:t>
            </a:r>
            <a:r>
              <a:rPr lang="zh-CN" altLang="zh-CN" b="1" dirty="0" smtClean="0"/>
              <a:t>转换</a:t>
            </a:r>
            <a:r>
              <a:rPr lang="zh-CN" altLang="zh-CN" dirty="0" smtClean="0"/>
              <a:t>”</a:t>
            </a:r>
            <a:r>
              <a:rPr lang="zh-CN" altLang="zh-CN" dirty="0"/>
              <a:t>的规则</a:t>
            </a:r>
            <a:r>
              <a:rPr lang="zh-CN" altLang="zh-CN" dirty="0" smtClean="0"/>
              <a:t>。</a:t>
            </a:r>
            <a:endParaRPr lang="en-US" altLang="zh-CN" dirty="0" smtClean="0"/>
          </a:p>
          <a:p>
            <a:r>
              <a:rPr lang="zh-CN" altLang="en-US" dirty="0"/>
              <a:t>计算工具的</a:t>
            </a:r>
            <a:r>
              <a:rPr lang="zh-CN" altLang="en-US" dirty="0" smtClean="0"/>
              <a:t>演变</a:t>
            </a:r>
            <a:endParaRPr lang="en-US" altLang="zh-CN" dirty="0" smtClean="0"/>
          </a:p>
          <a:p>
            <a:pPr lvl="1"/>
            <a:r>
              <a:rPr lang="zh-CN" altLang="en-US" dirty="0" smtClean="0"/>
              <a:t>远古时期： 结绳计数、锲刻计数</a:t>
            </a:r>
            <a:endParaRPr lang="en-US" altLang="zh-CN" dirty="0" smtClean="0"/>
          </a:p>
          <a:p>
            <a:pPr lvl="1"/>
            <a:r>
              <a:rPr lang="zh-CN" altLang="en-US" dirty="0"/>
              <a:t>春秋战国</a:t>
            </a:r>
            <a:r>
              <a:rPr lang="zh-CN" altLang="en-US" dirty="0" smtClean="0"/>
              <a:t>：算筹</a:t>
            </a:r>
            <a:endParaRPr lang="en-US" altLang="zh-CN" dirty="0" smtClean="0"/>
          </a:p>
          <a:p>
            <a:pPr lvl="1"/>
            <a:r>
              <a:rPr lang="zh-CN" altLang="en-US" dirty="0"/>
              <a:t>唐朝</a:t>
            </a:r>
            <a:r>
              <a:rPr lang="zh-CN" altLang="en-US" dirty="0" smtClean="0"/>
              <a:t>以后：算盘</a:t>
            </a:r>
            <a:endParaRPr lang="en-US" altLang="zh-CN" dirty="0" smtClean="0"/>
          </a:p>
          <a:p>
            <a:pPr lvl="1"/>
            <a:r>
              <a:rPr lang="en-US" altLang="zh-CN" dirty="0" smtClean="0"/>
              <a:t>16</a:t>
            </a:r>
            <a:r>
              <a:rPr lang="zh-CN" altLang="en-US" dirty="0" smtClean="0"/>
              <a:t>世纪以后的欧洲：计算尺、机械计算机</a:t>
            </a:r>
            <a:endParaRPr lang="en-US" altLang="zh-CN" dirty="0" smtClean="0"/>
          </a:p>
        </p:txBody>
      </p:sp>
    </p:spTree>
    <p:extLst>
      <p:ext uri="{BB962C8B-B14F-4D97-AF65-F5344CB8AC3E}">
        <p14:creationId xmlns:p14="http://schemas.microsoft.com/office/powerpoint/2010/main" val="1625117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764704"/>
            <a:ext cx="8229600" cy="1143000"/>
          </a:xfrm>
        </p:spPr>
        <p:txBody>
          <a:bodyPr/>
          <a:lstStyle/>
          <a:p>
            <a:r>
              <a:rPr lang="zh-CN" altLang="en-US" dirty="0"/>
              <a:t>计算机的定义</a:t>
            </a:r>
          </a:p>
        </p:txBody>
      </p:sp>
      <p:sp>
        <p:nvSpPr>
          <p:cNvPr id="3" name="内容占位符 2"/>
          <p:cNvSpPr>
            <a:spLocks noGrp="1"/>
          </p:cNvSpPr>
          <p:nvPr>
            <p:ph idx="1"/>
          </p:nvPr>
        </p:nvSpPr>
        <p:spPr/>
        <p:txBody>
          <a:bodyPr>
            <a:normAutofit fontScale="92500"/>
          </a:bodyPr>
          <a:lstStyle/>
          <a:p>
            <a:r>
              <a:rPr lang="zh-CN" altLang="zh-CN" b="1" dirty="0"/>
              <a:t>牛津英语词典（第二版</a:t>
            </a:r>
            <a:r>
              <a:rPr lang="zh-CN" altLang="zh-CN" b="1" dirty="0" smtClean="0"/>
              <a:t>）</a:t>
            </a:r>
            <a:r>
              <a:rPr lang="zh-CN" altLang="en-US" dirty="0" smtClean="0"/>
              <a:t>：</a:t>
            </a:r>
            <a:r>
              <a:rPr lang="zh-CN" altLang="zh-CN" dirty="0" smtClean="0"/>
              <a:t>计算机</a:t>
            </a:r>
            <a:r>
              <a:rPr lang="zh-CN" altLang="zh-CN" dirty="0"/>
              <a:t>是一种进行运算，或者控制那些可以表示为数字或者逻辑形式的操作的</a:t>
            </a:r>
            <a:r>
              <a:rPr lang="zh-CN" altLang="zh-CN" dirty="0" smtClean="0"/>
              <a:t>设</a:t>
            </a:r>
            <a:r>
              <a:rPr lang="zh-CN" altLang="en-US" dirty="0" smtClean="0"/>
              <a:t>备；</a:t>
            </a:r>
            <a:endParaRPr lang="en-US" altLang="zh-CN" dirty="0" smtClean="0"/>
          </a:p>
          <a:p>
            <a:r>
              <a:rPr lang="zh-CN" altLang="zh-CN" b="1" dirty="0" smtClean="0"/>
              <a:t>《计算机科学技术百科全书》</a:t>
            </a:r>
            <a:r>
              <a:rPr lang="zh-CN" altLang="en-US" dirty="0" smtClean="0"/>
              <a:t>：</a:t>
            </a:r>
            <a:r>
              <a:rPr lang="zh-CN" altLang="zh-CN" dirty="0"/>
              <a:t>计算机是一种现代化的信息处理工具，它对信息进行处理并提供结果，其结果（输出）取决于所接收的信息（输入）及相应的处理</a:t>
            </a:r>
            <a:r>
              <a:rPr lang="zh-CN" altLang="zh-CN" dirty="0" smtClean="0"/>
              <a:t>算法</a:t>
            </a:r>
            <a:r>
              <a:rPr lang="zh-CN" altLang="en-US" dirty="0" smtClean="0"/>
              <a:t>；</a:t>
            </a:r>
            <a:endParaRPr lang="en-US" altLang="zh-CN" dirty="0" smtClean="0"/>
          </a:p>
          <a:p>
            <a:r>
              <a:rPr lang="zh-CN" altLang="zh-CN" b="1" dirty="0"/>
              <a:t>百度</a:t>
            </a:r>
            <a:r>
              <a:rPr lang="zh-CN" altLang="zh-CN" b="1" dirty="0" smtClean="0"/>
              <a:t>百科</a:t>
            </a:r>
            <a:r>
              <a:rPr lang="zh-CN" altLang="en-US" dirty="0" smtClean="0"/>
              <a:t>：</a:t>
            </a:r>
            <a:r>
              <a:rPr lang="zh-CN" altLang="zh-CN" dirty="0"/>
              <a:t>计算机是一种用于高速计算的电子计算机器，可以进行数值计算，又可以进行逻辑计算，还具有存储记忆</a:t>
            </a:r>
            <a:r>
              <a:rPr lang="zh-CN" altLang="zh-CN" dirty="0" smtClean="0"/>
              <a:t>功能</a:t>
            </a:r>
            <a:r>
              <a:rPr lang="zh-CN" altLang="en-US" dirty="0" smtClean="0"/>
              <a:t>；</a:t>
            </a:r>
            <a:endParaRPr lang="en-US" altLang="zh-CN" dirty="0" smtClean="0"/>
          </a:p>
          <a:p>
            <a:r>
              <a:rPr lang="zh-CN" altLang="zh-CN" dirty="0"/>
              <a:t>计算机是一种能够按照事先存储的程序，自动、高效地对数据进行输入、处理、输出和存储的电子设备。</a:t>
            </a:r>
            <a:endParaRPr lang="zh-CN" altLang="en-US" dirty="0"/>
          </a:p>
        </p:txBody>
      </p:sp>
    </p:spTree>
    <p:extLst>
      <p:ext uri="{BB962C8B-B14F-4D97-AF65-F5344CB8AC3E}">
        <p14:creationId xmlns:p14="http://schemas.microsoft.com/office/powerpoint/2010/main" val="240568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计算机的特点</a:t>
            </a:r>
            <a:endParaRPr lang="zh-CN" altLang="en-US" dirty="0"/>
          </a:p>
        </p:txBody>
      </p:sp>
      <p:sp>
        <p:nvSpPr>
          <p:cNvPr id="3" name="内容占位符 2"/>
          <p:cNvSpPr>
            <a:spLocks noGrp="1"/>
          </p:cNvSpPr>
          <p:nvPr>
            <p:ph idx="1"/>
          </p:nvPr>
        </p:nvSpPr>
        <p:spPr/>
        <p:txBody>
          <a:bodyPr/>
          <a:lstStyle/>
          <a:p>
            <a:r>
              <a:rPr lang="zh-CN" altLang="zh-CN" dirty="0"/>
              <a:t>运算速度</a:t>
            </a:r>
            <a:r>
              <a:rPr lang="zh-CN" altLang="zh-CN" dirty="0" smtClean="0"/>
              <a:t>快</a:t>
            </a:r>
            <a:endParaRPr lang="en-US" altLang="zh-CN" dirty="0" smtClean="0"/>
          </a:p>
          <a:p>
            <a:r>
              <a:rPr lang="zh-CN" altLang="en-US" dirty="0"/>
              <a:t>计算精确度</a:t>
            </a:r>
            <a:r>
              <a:rPr lang="zh-CN" altLang="en-US" dirty="0" smtClean="0"/>
              <a:t>高</a:t>
            </a:r>
            <a:endParaRPr lang="en-US" altLang="zh-CN" dirty="0" smtClean="0"/>
          </a:p>
          <a:p>
            <a:r>
              <a:rPr lang="zh-CN" altLang="en-US" dirty="0"/>
              <a:t>逻辑运算</a:t>
            </a:r>
            <a:r>
              <a:rPr lang="zh-CN" altLang="en-US" dirty="0" smtClean="0"/>
              <a:t>能力强</a:t>
            </a:r>
            <a:endParaRPr lang="en-US" altLang="zh-CN" dirty="0" smtClean="0"/>
          </a:p>
          <a:p>
            <a:r>
              <a:rPr lang="zh-CN" altLang="en-US" dirty="0"/>
              <a:t>存储容量</a:t>
            </a:r>
            <a:r>
              <a:rPr lang="zh-CN" altLang="en-US" dirty="0" smtClean="0"/>
              <a:t>大</a:t>
            </a:r>
            <a:endParaRPr lang="en-US" altLang="zh-CN" dirty="0" smtClean="0"/>
          </a:p>
          <a:p>
            <a:r>
              <a:rPr lang="zh-CN" altLang="en-US" dirty="0"/>
              <a:t>自动化程度高</a:t>
            </a:r>
            <a:endParaRPr lang="en-US" altLang="zh-CN" dirty="0" smtClean="0"/>
          </a:p>
          <a:p>
            <a:endParaRPr lang="zh-CN" altLang="en-US" dirty="0"/>
          </a:p>
        </p:txBody>
      </p:sp>
    </p:spTree>
    <p:extLst>
      <p:ext uri="{BB962C8B-B14F-4D97-AF65-F5344CB8AC3E}">
        <p14:creationId xmlns:p14="http://schemas.microsoft.com/office/powerpoint/2010/main" val="26555366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620688"/>
            <a:ext cx="8229600" cy="1143000"/>
          </a:xfrm>
        </p:spPr>
        <p:txBody>
          <a:bodyPr/>
          <a:lstStyle/>
          <a:p>
            <a:r>
              <a:rPr lang="zh-CN" altLang="en-US" dirty="0"/>
              <a:t>世界上第一台数字计算机</a:t>
            </a:r>
          </a:p>
        </p:txBody>
      </p:sp>
      <p:sp>
        <p:nvSpPr>
          <p:cNvPr id="3" name="内容占位符 2"/>
          <p:cNvSpPr>
            <a:spLocks noGrp="1"/>
          </p:cNvSpPr>
          <p:nvPr>
            <p:ph idx="1"/>
          </p:nvPr>
        </p:nvSpPr>
        <p:spPr/>
        <p:txBody>
          <a:bodyPr>
            <a:normAutofit/>
          </a:bodyPr>
          <a:lstStyle/>
          <a:p>
            <a:r>
              <a:rPr lang="zh-CN" altLang="en-US" dirty="0"/>
              <a:t>时间：</a:t>
            </a:r>
            <a:r>
              <a:rPr lang="en-US" altLang="zh-CN" dirty="0"/>
              <a:t>1946</a:t>
            </a:r>
            <a:r>
              <a:rPr lang="zh-CN" altLang="en-US" dirty="0"/>
              <a:t>年</a:t>
            </a:r>
            <a:r>
              <a:rPr lang="en-US" altLang="zh-CN" dirty="0"/>
              <a:t>2</a:t>
            </a:r>
            <a:r>
              <a:rPr lang="zh-CN" altLang="en-US" dirty="0" smtClean="0"/>
              <a:t>月</a:t>
            </a:r>
            <a:endParaRPr lang="zh-CN" altLang="en-US" dirty="0"/>
          </a:p>
          <a:p>
            <a:r>
              <a:rPr lang="zh-CN" altLang="en-US" dirty="0"/>
              <a:t>地点：美国宾夕法尼亚大学莫尔学院</a:t>
            </a:r>
          </a:p>
          <a:p>
            <a:r>
              <a:rPr lang="zh-CN" altLang="en-US" dirty="0"/>
              <a:t>主要人物和单位</a:t>
            </a:r>
            <a:r>
              <a:rPr lang="zh-CN" altLang="en-US" dirty="0" smtClean="0"/>
              <a:t>：</a:t>
            </a:r>
            <a:endParaRPr lang="en-US" altLang="zh-CN" dirty="0" smtClean="0"/>
          </a:p>
          <a:p>
            <a:pPr lvl="1"/>
            <a:r>
              <a:rPr kumimoji="1" lang="zh-CN" altLang="en-US" dirty="0" smtClean="0">
                <a:ea typeface="宋体" charset="-122"/>
              </a:rPr>
              <a:t>约翰·莫克利</a:t>
            </a:r>
            <a:endParaRPr lang="zh-CN" altLang="en-US" b="1" dirty="0"/>
          </a:p>
          <a:p>
            <a:pPr lvl="1"/>
            <a:r>
              <a:rPr lang="zh-CN" altLang="en-US" dirty="0" smtClean="0"/>
              <a:t>美国陆军弹道研究所</a:t>
            </a:r>
            <a:endParaRPr lang="zh-CN" altLang="en-US" dirty="0"/>
          </a:p>
          <a:p>
            <a:pPr lvl="1"/>
            <a:r>
              <a:rPr lang="zh-CN" altLang="en-US" dirty="0"/>
              <a:t>美国陆军阿伯丁弹道实验室</a:t>
            </a:r>
          </a:p>
          <a:p>
            <a:r>
              <a:rPr lang="zh-CN" altLang="en-US" dirty="0"/>
              <a:t>计算机名称：</a:t>
            </a:r>
            <a:r>
              <a:rPr lang="en-US" altLang="zh-CN" dirty="0"/>
              <a:t>ENIAC   (</a:t>
            </a:r>
            <a:r>
              <a:rPr lang="zh-CN" altLang="en-US" dirty="0"/>
              <a:t>电子数字积分计算器</a:t>
            </a:r>
            <a:r>
              <a:rPr lang="en-US" altLang="zh-CN" dirty="0"/>
              <a:t>)</a:t>
            </a:r>
          </a:p>
          <a:p>
            <a:r>
              <a:rPr lang="zh-CN" altLang="en-US" dirty="0"/>
              <a:t>英文名称：</a:t>
            </a:r>
            <a:r>
              <a:rPr lang="en-US" altLang="zh-CN" dirty="0"/>
              <a:t>Electronic Numerical Integrator and Calculator</a:t>
            </a:r>
          </a:p>
          <a:p>
            <a:endParaRPr lang="zh-CN" altLang="en-US" dirty="0"/>
          </a:p>
        </p:txBody>
      </p:sp>
      <p:sp>
        <p:nvSpPr>
          <p:cNvPr id="4" name="Rectangle 4"/>
          <p:cNvSpPr>
            <a:spLocks noChangeArrowheads="1"/>
          </p:cNvSpPr>
          <p:nvPr/>
        </p:nvSpPr>
        <p:spPr bwMode="auto">
          <a:xfrm>
            <a:off x="323528" y="1963688"/>
            <a:ext cx="3200400" cy="457200"/>
          </a:xfrm>
          <a:prstGeom prst="rect">
            <a:avLst/>
          </a:prstGeom>
          <a:noFill/>
          <a:ln w="25400">
            <a:solidFill>
              <a:schemeClr val="accent2"/>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 name="Rectangle 5"/>
          <p:cNvSpPr>
            <a:spLocks noChangeArrowheads="1"/>
          </p:cNvSpPr>
          <p:nvPr/>
        </p:nvSpPr>
        <p:spPr bwMode="auto">
          <a:xfrm>
            <a:off x="322312" y="2467744"/>
            <a:ext cx="5761856" cy="457200"/>
          </a:xfrm>
          <a:prstGeom prst="rect">
            <a:avLst/>
          </a:prstGeom>
          <a:noFill/>
          <a:ln w="25400">
            <a:solidFill>
              <a:schemeClr val="accent2"/>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 name="Rectangle 6"/>
          <p:cNvSpPr>
            <a:spLocks noChangeArrowheads="1"/>
          </p:cNvSpPr>
          <p:nvPr/>
        </p:nvSpPr>
        <p:spPr bwMode="auto">
          <a:xfrm>
            <a:off x="323528" y="4725144"/>
            <a:ext cx="6915472" cy="457200"/>
          </a:xfrm>
          <a:prstGeom prst="rect">
            <a:avLst/>
          </a:prstGeom>
          <a:noFill/>
          <a:ln w="25400">
            <a:solidFill>
              <a:schemeClr val="accent2"/>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extLst>
      <p:ext uri="{BB962C8B-B14F-4D97-AF65-F5344CB8AC3E}">
        <p14:creationId xmlns:p14="http://schemas.microsoft.com/office/powerpoint/2010/main" val="2117878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outVertical)">
                                      <p:cBhvr>
                                        <p:cTn id="12" dur="500"/>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outVertical)">
                                      <p:cBhvr>
                                        <p:cTn id="17" dur="500"/>
                                        <p:tgtEl>
                                          <p:spTgt spid="6"/>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ENIAC</a:t>
            </a:r>
            <a:r>
              <a:rPr lang="zh-CN" altLang="en-US" dirty="0"/>
              <a:t>主要指标</a:t>
            </a:r>
          </a:p>
        </p:txBody>
      </p:sp>
      <p:sp>
        <p:nvSpPr>
          <p:cNvPr id="3" name="内容占位符 2"/>
          <p:cNvSpPr>
            <a:spLocks noGrp="1"/>
          </p:cNvSpPr>
          <p:nvPr>
            <p:ph idx="1"/>
          </p:nvPr>
        </p:nvSpPr>
        <p:spPr/>
        <p:txBody>
          <a:bodyPr>
            <a:normAutofit fontScale="85000" lnSpcReduction="10000"/>
          </a:bodyPr>
          <a:lstStyle/>
          <a:p>
            <a:r>
              <a:rPr lang="zh-CN" altLang="en-US" dirty="0"/>
              <a:t>占地</a:t>
            </a:r>
            <a:r>
              <a:rPr lang="en-US" altLang="zh-CN" dirty="0"/>
              <a:t>170M2</a:t>
            </a:r>
            <a:r>
              <a:rPr lang="zh-CN" altLang="en-US" dirty="0"/>
              <a:t>左右        重量</a:t>
            </a:r>
            <a:r>
              <a:rPr lang="en-US" altLang="zh-CN" dirty="0"/>
              <a:t>30</a:t>
            </a:r>
            <a:r>
              <a:rPr lang="zh-CN" altLang="en-US" dirty="0"/>
              <a:t>吨</a:t>
            </a:r>
          </a:p>
          <a:p>
            <a:r>
              <a:rPr lang="en-US" altLang="zh-CN" dirty="0"/>
              <a:t>6000</a:t>
            </a:r>
            <a:r>
              <a:rPr lang="zh-CN" altLang="en-US" dirty="0"/>
              <a:t>个开关               </a:t>
            </a:r>
            <a:r>
              <a:rPr lang="en-US" altLang="zh-CN" dirty="0"/>
              <a:t>7000</a:t>
            </a:r>
            <a:r>
              <a:rPr lang="zh-CN" altLang="en-US" dirty="0"/>
              <a:t>个电阻</a:t>
            </a:r>
          </a:p>
          <a:p>
            <a:r>
              <a:rPr lang="en-US" altLang="zh-CN" dirty="0"/>
              <a:t>10000</a:t>
            </a:r>
            <a:r>
              <a:rPr lang="zh-CN" altLang="en-US" dirty="0"/>
              <a:t>个电容             </a:t>
            </a:r>
            <a:r>
              <a:rPr lang="en-US" altLang="zh-CN" dirty="0"/>
              <a:t>18000</a:t>
            </a:r>
            <a:r>
              <a:rPr lang="zh-CN" altLang="en-US" dirty="0"/>
              <a:t>个电子管 </a:t>
            </a:r>
          </a:p>
          <a:p>
            <a:r>
              <a:rPr lang="en-US" altLang="zh-CN" dirty="0"/>
              <a:t>50</a:t>
            </a:r>
            <a:r>
              <a:rPr lang="zh-CN" altLang="en-US" dirty="0"/>
              <a:t>万条线                    耗电</a:t>
            </a:r>
            <a:r>
              <a:rPr lang="en-US" altLang="zh-CN" dirty="0"/>
              <a:t>140KW </a:t>
            </a:r>
          </a:p>
          <a:p>
            <a:r>
              <a:rPr lang="zh-CN" altLang="en-US" dirty="0"/>
              <a:t>运算速度：</a:t>
            </a:r>
            <a:r>
              <a:rPr lang="en-US" altLang="zh-CN" dirty="0"/>
              <a:t>5000</a:t>
            </a:r>
            <a:r>
              <a:rPr lang="zh-CN" altLang="en-US" dirty="0"/>
              <a:t>次加法</a:t>
            </a:r>
            <a:r>
              <a:rPr lang="en-US" altLang="zh-CN" dirty="0"/>
              <a:t>/</a:t>
            </a:r>
            <a:r>
              <a:rPr lang="zh-CN" altLang="en-US" dirty="0"/>
              <a:t>秒 ，</a:t>
            </a:r>
            <a:r>
              <a:rPr lang="en-US" altLang="zh-CN" dirty="0"/>
              <a:t>3/1000</a:t>
            </a:r>
            <a:r>
              <a:rPr lang="zh-CN" altLang="en-US" dirty="0"/>
              <a:t>秒时间内做完两个</a:t>
            </a:r>
            <a:r>
              <a:rPr lang="en-US" altLang="zh-CN" dirty="0"/>
              <a:t>10</a:t>
            </a:r>
            <a:r>
              <a:rPr lang="zh-CN" altLang="en-US" dirty="0"/>
              <a:t>位数乘法</a:t>
            </a:r>
          </a:p>
          <a:p>
            <a:r>
              <a:rPr lang="zh-CN" altLang="en-US" dirty="0"/>
              <a:t>主要用途：弹道计算的数值分析</a:t>
            </a:r>
          </a:p>
          <a:p>
            <a:r>
              <a:rPr lang="zh-CN" altLang="en-US" dirty="0"/>
              <a:t>特点：采用电子线路来执行运算、逻辑运算和储存信息</a:t>
            </a:r>
          </a:p>
          <a:p>
            <a:r>
              <a:rPr lang="zh-CN" altLang="en-US" dirty="0"/>
              <a:t>弱点：</a:t>
            </a:r>
          </a:p>
          <a:p>
            <a:pPr lvl="1"/>
            <a:r>
              <a:rPr lang="zh-CN" altLang="en-US" dirty="0"/>
              <a:t>存储容量小</a:t>
            </a:r>
          </a:p>
          <a:p>
            <a:pPr lvl="1"/>
            <a:r>
              <a:rPr lang="zh-CN" altLang="en-US" dirty="0"/>
              <a:t>靠外部开关继电器和插线来设置计算机程序，需要大量的人工 </a:t>
            </a:r>
          </a:p>
          <a:p>
            <a:pPr lvl="1"/>
            <a:r>
              <a:rPr lang="zh-CN" altLang="en-US" dirty="0"/>
              <a:t>电子管多，容易出故障，可靠性差</a:t>
            </a:r>
          </a:p>
          <a:p>
            <a:endParaRPr lang="zh-CN" altLang="en-US" dirty="0"/>
          </a:p>
        </p:txBody>
      </p:sp>
    </p:spTree>
    <p:extLst>
      <p:ext uri="{BB962C8B-B14F-4D97-AF65-F5344CB8AC3E}">
        <p14:creationId xmlns:p14="http://schemas.microsoft.com/office/powerpoint/2010/main" val="7909452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ENIAC</a:t>
            </a:r>
            <a:r>
              <a:rPr lang="zh-CN" altLang="en-US" dirty="0" smtClean="0"/>
              <a:t>什么样？</a:t>
            </a:r>
            <a:endParaRPr lang="zh-CN" altLang="en-US" dirty="0"/>
          </a:p>
        </p:txBody>
      </p:sp>
      <p:pic>
        <p:nvPicPr>
          <p:cNvPr id="4" name="Picture 4" descr="第一台计算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916832"/>
            <a:ext cx="3744416" cy="43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ENIAC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916832"/>
            <a:ext cx="4248472"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4858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outVertical)">
                                      <p:cBhvr>
                                        <p:cTn id="11" dur="500"/>
                                        <p:tgtEl>
                                          <p:spTgt spid="5"/>
                                        </p:tgtEl>
                                      </p:cBhvr>
                                    </p:animEffect>
                                  </p:childTnLst>
                                  <p:subTnLst>
                                    <p:audio>
                                      <p:cMediaNode>
                                        <p:cTn display="0" masterRel="sameClick">
                                          <p:stCondLst>
                                            <p:cond evt="begin" delay="0">
                                              <p:tn val="9"/>
                                            </p:cond>
                                          </p:stCondLst>
                                          <p:endCondLst>
                                            <p:cond evt="onStopAudio" delay="0">
                                              <p:tgtEl>
                                                <p:sldTgt/>
                                              </p:tgtEl>
                                            </p:cond>
                                          </p:endCondLst>
                                        </p:cTn>
                                        <p:tgtEl>
                                          <p:sndTgt r:embed="rId2"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40</a:t>
            </a:r>
            <a:r>
              <a:rPr lang="zh-CN" altLang="en-US" dirty="0"/>
              <a:t>年代的程序员在编程</a:t>
            </a:r>
          </a:p>
        </p:txBody>
      </p:sp>
      <p:pic>
        <p:nvPicPr>
          <p:cNvPr id="4" name="Picture 4" descr="40年代编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2028132"/>
            <a:ext cx="5760640" cy="420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063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548680"/>
            <a:ext cx="8229600" cy="1143000"/>
          </a:xfrm>
        </p:spPr>
        <p:txBody>
          <a:bodyPr>
            <a:normAutofit fontScale="90000"/>
          </a:bodyPr>
          <a:lstStyle/>
          <a:p>
            <a:r>
              <a:rPr lang="zh-CN" altLang="en-US" dirty="0"/>
              <a:t>电子计算机发展的四个</a:t>
            </a:r>
            <a:r>
              <a:rPr lang="zh-CN" altLang="en-US" dirty="0" smtClean="0"/>
              <a:t>阶段</a:t>
            </a:r>
            <a:r>
              <a:rPr lang="en-US" altLang="zh-CN" dirty="0" smtClean="0"/>
              <a:t/>
            </a:r>
            <a:br>
              <a:rPr lang="en-US" altLang="zh-CN" dirty="0" smtClean="0"/>
            </a:br>
            <a:r>
              <a:rPr lang="en-US" altLang="zh-CN" dirty="0" smtClean="0"/>
              <a:t>(</a:t>
            </a:r>
            <a:r>
              <a:rPr lang="zh-CN" altLang="en-US" dirty="0"/>
              <a:t>从元器件</a:t>
            </a:r>
            <a:r>
              <a:rPr lang="zh-CN" altLang="en-US" dirty="0" smtClean="0"/>
              <a:t>上划分</a:t>
            </a:r>
            <a:r>
              <a:rPr lang="en-US" altLang="zh-CN" dirty="0"/>
              <a:t>)</a:t>
            </a:r>
            <a:endParaRPr lang="zh-CN" altLang="en-US" dirty="0"/>
          </a:p>
        </p:txBody>
      </p:sp>
      <p:graphicFrame>
        <p:nvGraphicFramePr>
          <p:cNvPr id="4" name="Group 62"/>
          <p:cNvGraphicFramePr>
            <a:graphicFrameLocks noGrp="1"/>
          </p:cNvGraphicFramePr>
          <p:nvPr>
            <p:extLst>
              <p:ext uri="{D42A27DB-BD31-4B8C-83A1-F6EECF244321}">
                <p14:modId xmlns:p14="http://schemas.microsoft.com/office/powerpoint/2010/main" val="882761396"/>
              </p:ext>
            </p:extLst>
          </p:nvPr>
        </p:nvGraphicFramePr>
        <p:xfrm>
          <a:off x="762000" y="1700807"/>
          <a:ext cx="7410400" cy="4772326"/>
        </p:xfrm>
        <a:graphic>
          <a:graphicData uri="http://schemas.openxmlformats.org/drawingml/2006/table">
            <a:tbl>
              <a:tblPr/>
              <a:tblGrid>
                <a:gridCol w="1186811"/>
                <a:gridCol w="1558424"/>
                <a:gridCol w="1484982"/>
                <a:gridCol w="1367477"/>
                <a:gridCol w="1812706"/>
              </a:tblGrid>
              <a:tr h="449068">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endParaRPr kumimoji="0" lang="zh-CN" altLang="en-US" sz="1600" b="1" i="0" u="none" strike="noStrike" cap="none" normalizeH="0" baseline="0" dirty="0" smtClean="0">
                        <a:ln>
                          <a:noFill/>
                        </a:ln>
                        <a:solidFill>
                          <a:schemeClr val="tx1"/>
                        </a:solidFill>
                        <a:effectLst/>
                        <a:latin typeface="Arial Narrow" pitchFamily="34" charset="0"/>
                        <a:ea typeface="宋体"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smtClean="0">
                          <a:ln>
                            <a:noFill/>
                          </a:ln>
                          <a:solidFill>
                            <a:schemeClr val="tx1"/>
                          </a:solidFill>
                          <a:effectLst/>
                          <a:latin typeface="Arial Narrow" pitchFamily="34" charset="0"/>
                          <a:ea typeface="宋体" charset="-122"/>
                        </a:rPr>
                        <a:t>第一代</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smtClean="0">
                          <a:ln>
                            <a:noFill/>
                          </a:ln>
                          <a:solidFill>
                            <a:schemeClr val="tx1"/>
                          </a:solidFill>
                          <a:effectLst/>
                          <a:latin typeface="Arial Narrow" pitchFamily="34" charset="0"/>
                          <a:ea typeface="宋体" charset="-122"/>
                        </a:rPr>
                        <a:t>第二代</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smtClean="0">
                          <a:ln>
                            <a:noFill/>
                          </a:ln>
                          <a:solidFill>
                            <a:schemeClr val="tx1"/>
                          </a:solidFill>
                          <a:effectLst/>
                          <a:latin typeface="Arial Narrow" pitchFamily="34" charset="0"/>
                          <a:ea typeface="宋体" charset="-122"/>
                        </a:rPr>
                        <a:t>第三代</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smtClean="0">
                          <a:ln>
                            <a:noFill/>
                          </a:ln>
                          <a:solidFill>
                            <a:schemeClr val="tx1"/>
                          </a:solidFill>
                          <a:effectLst/>
                          <a:latin typeface="Arial Narrow" pitchFamily="34" charset="0"/>
                          <a:ea typeface="宋体" charset="-122"/>
                        </a:rPr>
                        <a:t>第四代</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7778">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smtClean="0">
                          <a:ln>
                            <a:noFill/>
                          </a:ln>
                          <a:solidFill>
                            <a:schemeClr val="tx1"/>
                          </a:solidFill>
                          <a:effectLst/>
                          <a:latin typeface="Arial Narrow" pitchFamily="34" charset="0"/>
                          <a:ea typeface="宋体" charset="-122"/>
                        </a:rPr>
                        <a:t>器件</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dirty="0" smtClean="0">
                          <a:ln>
                            <a:noFill/>
                          </a:ln>
                          <a:solidFill>
                            <a:schemeClr val="tx1"/>
                          </a:solidFill>
                          <a:effectLst/>
                          <a:latin typeface="Arial Narrow" pitchFamily="34" charset="0"/>
                          <a:ea typeface="宋体" charset="-122"/>
                        </a:rPr>
                        <a:t>电子管计算机</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smtClean="0">
                          <a:ln>
                            <a:noFill/>
                          </a:ln>
                          <a:solidFill>
                            <a:schemeClr val="tx1"/>
                          </a:solidFill>
                          <a:effectLst/>
                          <a:latin typeface="Arial Narrow" pitchFamily="34" charset="0"/>
                          <a:ea typeface="宋体" charset="-122"/>
                        </a:rPr>
                        <a:t>晶体管计算机</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smtClean="0">
                          <a:ln>
                            <a:noFill/>
                          </a:ln>
                          <a:solidFill>
                            <a:schemeClr val="tx1"/>
                          </a:solidFill>
                          <a:effectLst/>
                          <a:latin typeface="Arial Narrow" pitchFamily="34" charset="0"/>
                          <a:ea typeface="宋体" charset="-122"/>
                        </a:rPr>
                        <a:t>集成电路计算机</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dirty="0" smtClean="0">
                          <a:ln>
                            <a:noFill/>
                          </a:ln>
                          <a:solidFill>
                            <a:schemeClr val="tx1"/>
                          </a:solidFill>
                          <a:effectLst/>
                          <a:latin typeface="Arial Narrow" pitchFamily="34" charset="0"/>
                          <a:ea typeface="宋体" charset="-122"/>
                        </a:rPr>
                        <a:t>大规模集成电路计算机</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4218">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smtClean="0">
                          <a:ln>
                            <a:noFill/>
                          </a:ln>
                          <a:solidFill>
                            <a:schemeClr val="tx1"/>
                          </a:solidFill>
                          <a:effectLst/>
                          <a:latin typeface="Arial Narrow" pitchFamily="34" charset="0"/>
                          <a:ea typeface="宋体" charset="-122"/>
                        </a:rPr>
                        <a:t>时间</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smtClean="0">
                          <a:ln>
                            <a:noFill/>
                          </a:ln>
                          <a:solidFill>
                            <a:schemeClr val="tx1"/>
                          </a:solidFill>
                          <a:effectLst/>
                          <a:latin typeface="Arial Narrow" pitchFamily="34" charset="0"/>
                          <a:ea typeface="宋体" charset="-122"/>
                        </a:rPr>
                        <a:t>1946年 ～1958年</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dirty="0" smtClean="0">
                          <a:ln>
                            <a:noFill/>
                          </a:ln>
                          <a:solidFill>
                            <a:schemeClr val="tx1"/>
                          </a:solidFill>
                          <a:effectLst/>
                          <a:latin typeface="Arial Narrow" pitchFamily="34" charset="0"/>
                          <a:ea typeface="宋体" charset="-122"/>
                        </a:rPr>
                        <a:t>195</a:t>
                      </a:r>
                      <a:r>
                        <a:rPr kumimoji="0" lang="en-US" altLang="zh-CN" sz="1600" b="1" i="0" u="none" strike="noStrike" cap="none" normalizeH="0" baseline="0" dirty="0" smtClean="0">
                          <a:ln>
                            <a:noFill/>
                          </a:ln>
                          <a:solidFill>
                            <a:schemeClr val="tx1"/>
                          </a:solidFill>
                          <a:effectLst/>
                          <a:latin typeface="Arial Narrow" pitchFamily="34" charset="0"/>
                          <a:ea typeface="宋体" charset="-122"/>
                        </a:rPr>
                        <a:t>8</a:t>
                      </a:r>
                      <a:r>
                        <a:rPr kumimoji="0" lang="zh-CN" altLang="en-US" sz="1600" b="1" i="0" u="none" strike="noStrike" cap="none" normalizeH="0" baseline="0" dirty="0" smtClean="0">
                          <a:ln>
                            <a:noFill/>
                          </a:ln>
                          <a:solidFill>
                            <a:schemeClr val="tx1"/>
                          </a:solidFill>
                          <a:effectLst/>
                          <a:latin typeface="Arial Narrow" pitchFamily="34" charset="0"/>
                          <a:ea typeface="宋体" charset="-122"/>
                        </a:rPr>
                        <a:t>年 ～1964年</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dirty="0" smtClean="0">
                          <a:ln>
                            <a:noFill/>
                          </a:ln>
                          <a:solidFill>
                            <a:schemeClr val="tx1"/>
                          </a:solidFill>
                          <a:effectLst/>
                          <a:latin typeface="Arial Narrow" pitchFamily="34" charset="0"/>
                          <a:ea typeface="宋体" charset="-122"/>
                        </a:rPr>
                        <a:t>196</a:t>
                      </a:r>
                      <a:r>
                        <a:rPr kumimoji="0" lang="en-US" altLang="zh-CN" sz="1600" b="1" i="0" u="none" strike="noStrike" cap="none" normalizeH="0" baseline="0" dirty="0" smtClean="0">
                          <a:ln>
                            <a:noFill/>
                          </a:ln>
                          <a:solidFill>
                            <a:schemeClr val="tx1"/>
                          </a:solidFill>
                          <a:effectLst/>
                          <a:latin typeface="Arial Narrow" pitchFamily="34" charset="0"/>
                          <a:ea typeface="宋体" charset="-122"/>
                        </a:rPr>
                        <a:t>4</a:t>
                      </a:r>
                      <a:r>
                        <a:rPr kumimoji="0" lang="zh-CN" altLang="en-US" sz="1600" b="1" i="0" u="none" strike="noStrike" cap="none" normalizeH="0" baseline="0" dirty="0" smtClean="0">
                          <a:ln>
                            <a:noFill/>
                          </a:ln>
                          <a:solidFill>
                            <a:schemeClr val="tx1"/>
                          </a:solidFill>
                          <a:effectLst/>
                          <a:latin typeface="Arial Narrow" pitchFamily="34" charset="0"/>
                          <a:ea typeface="宋体" charset="-122"/>
                        </a:rPr>
                        <a:t>年 ～1970年</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smtClean="0">
                          <a:ln>
                            <a:noFill/>
                          </a:ln>
                          <a:solidFill>
                            <a:schemeClr val="tx1"/>
                          </a:solidFill>
                          <a:effectLst/>
                          <a:latin typeface="Arial Narrow" pitchFamily="34" charset="0"/>
                          <a:ea typeface="宋体" charset="-122"/>
                        </a:rPr>
                        <a:t>1971年 ～现在</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56317">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smtClean="0">
                          <a:ln>
                            <a:noFill/>
                          </a:ln>
                          <a:solidFill>
                            <a:schemeClr val="tx1"/>
                          </a:solidFill>
                          <a:effectLst/>
                          <a:latin typeface="Arial Narrow" pitchFamily="34" charset="0"/>
                          <a:ea typeface="宋体" charset="-122"/>
                        </a:rPr>
                        <a:t>特点</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Arial Narrow" pitchFamily="34" charset="0"/>
                          <a:ea typeface="宋体" charset="-122"/>
                        </a:rPr>
                        <a:t>体积大、耗电多、速度低、价格高</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smtClean="0">
                          <a:ln>
                            <a:noFill/>
                          </a:ln>
                          <a:solidFill>
                            <a:schemeClr val="tx1"/>
                          </a:solidFill>
                          <a:effectLst/>
                          <a:latin typeface="Arial Narrow" pitchFamily="34" charset="0"/>
                          <a:ea typeface="宋体" charset="-122"/>
                        </a:rPr>
                        <a:t>体积缩小、耗电降低、性能提高、有限兼容</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smtClean="0">
                          <a:ln>
                            <a:noFill/>
                          </a:ln>
                          <a:solidFill>
                            <a:schemeClr val="tx1"/>
                          </a:solidFill>
                          <a:effectLst/>
                          <a:latin typeface="Arial Narrow" pitchFamily="34" charset="0"/>
                          <a:ea typeface="宋体" charset="-122"/>
                        </a:rPr>
                        <a:t>体积、功耗、价格、功能等前进一大步；软件逐步完善</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smtClean="0">
                          <a:ln>
                            <a:noFill/>
                          </a:ln>
                          <a:solidFill>
                            <a:schemeClr val="tx1"/>
                          </a:solidFill>
                          <a:effectLst/>
                          <a:latin typeface="Arial Narrow" pitchFamily="34" charset="0"/>
                          <a:ea typeface="宋体" charset="-122"/>
                        </a:rPr>
                        <a:t>体积更小、功耗更低、可靠性提高、软件技术更趋完善</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1304">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smtClean="0">
                          <a:ln>
                            <a:noFill/>
                          </a:ln>
                          <a:solidFill>
                            <a:schemeClr val="tx1"/>
                          </a:solidFill>
                          <a:effectLst/>
                          <a:latin typeface="Arial Narrow" pitchFamily="34" charset="0"/>
                          <a:ea typeface="宋体" charset="-122"/>
                        </a:rPr>
                        <a:t>数据处理方式</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smtClean="0">
                          <a:ln>
                            <a:noFill/>
                          </a:ln>
                          <a:solidFill>
                            <a:schemeClr val="tx1"/>
                          </a:solidFill>
                          <a:effectLst/>
                          <a:latin typeface="Arial Narrow" pitchFamily="34" charset="0"/>
                          <a:ea typeface="宋体" charset="-122"/>
                        </a:rPr>
                        <a:t>机器语言、汇编语言</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1600" b="1" i="0" u="none" strike="noStrike" cap="none" normalizeH="0" baseline="0" smtClean="0">
                          <a:ln>
                            <a:noFill/>
                          </a:ln>
                          <a:solidFill>
                            <a:schemeClr val="tx1"/>
                          </a:solidFill>
                          <a:effectLst/>
                          <a:latin typeface="Arial Narrow" pitchFamily="34" charset="0"/>
                          <a:ea typeface="宋体" charset="-122"/>
                        </a:rPr>
                        <a:t>Fortran、Cobol</a:t>
                      </a:r>
                      <a:r>
                        <a:rPr kumimoji="0" lang="zh-CN" altLang="en-US" sz="1600" b="1" i="0" u="none" strike="noStrike" cap="none" normalizeH="0" baseline="0" smtClean="0">
                          <a:ln>
                            <a:noFill/>
                          </a:ln>
                          <a:solidFill>
                            <a:schemeClr val="tx1"/>
                          </a:solidFill>
                          <a:effectLst/>
                          <a:latin typeface="Arial Narrow" pitchFamily="34" charset="0"/>
                          <a:ea typeface="宋体" charset="-122"/>
                        </a:rPr>
                        <a:t>等高级语言</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smtClean="0">
                          <a:ln>
                            <a:noFill/>
                          </a:ln>
                          <a:solidFill>
                            <a:schemeClr val="tx1"/>
                          </a:solidFill>
                          <a:effectLst/>
                          <a:latin typeface="Arial Narrow" pitchFamily="34" charset="0"/>
                          <a:ea typeface="宋体" charset="-122"/>
                        </a:rPr>
                        <a:t>结构化、模块化程序设计，实时处理</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smtClean="0">
                          <a:ln>
                            <a:noFill/>
                          </a:ln>
                          <a:solidFill>
                            <a:schemeClr val="tx1"/>
                          </a:solidFill>
                          <a:effectLst/>
                          <a:latin typeface="Arial Narrow" pitchFamily="34" charset="0"/>
                          <a:ea typeface="宋体" charset="-122"/>
                        </a:rPr>
                        <a:t>分时、实时处理；计算机网络</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1280">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smtClean="0">
                          <a:ln>
                            <a:noFill/>
                          </a:ln>
                          <a:solidFill>
                            <a:schemeClr val="tx1"/>
                          </a:solidFill>
                          <a:effectLst/>
                          <a:latin typeface="Arial Narrow" pitchFamily="34" charset="0"/>
                          <a:ea typeface="宋体" charset="-122"/>
                        </a:rPr>
                        <a:t>代表计算机</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1600" b="1" i="0" u="none" strike="noStrike" cap="none" normalizeH="0" baseline="0" smtClean="0">
                          <a:ln>
                            <a:noFill/>
                          </a:ln>
                          <a:solidFill>
                            <a:schemeClr val="tx1"/>
                          </a:solidFill>
                          <a:effectLst/>
                          <a:latin typeface="Arial Narrow" pitchFamily="34" charset="0"/>
                          <a:ea typeface="宋体" charset="-122"/>
                        </a:rPr>
                        <a:t>ENIAC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1600" b="1" i="0" u="none" strike="noStrike" cap="none" normalizeH="0" baseline="0" smtClean="0">
                          <a:ln>
                            <a:noFill/>
                          </a:ln>
                          <a:solidFill>
                            <a:schemeClr val="tx1"/>
                          </a:solidFill>
                          <a:effectLst/>
                          <a:latin typeface="Arial Narrow" pitchFamily="34" charset="0"/>
                          <a:ea typeface="宋体" charset="-122"/>
                        </a:rPr>
                        <a:t>IBM7090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1600" b="1" i="0" u="none" strike="noStrike" cap="none" normalizeH="0" baseline="0" smtClean="0">
                          <a:ln>
                            <a:noFill/>
                          </a:ln>
                          <a:solidFill>
                            <a:schemeClr val="tx1"/>
                          </a:solidFill>
                          <a:effectLst/>
                          <a:latin typeface="Arial Narrow" pitchFamily="34" charset="0"/>
                          <a:ea typeface="宋体" charset="-122"/>
                        </a:rPr>
                        <a:t>IBM360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endParaRPr kumimoji="0" lang="zh-CN" altLang="en-US" sz="1600" b="1" i="0" u="none" strike="noStrike" cap="none" normalizeH="0" baseline="0" smtClean="0">
                        <a:ln>
                          <a:noFill/>
                        </a:ln>
                        <a:solidFill>
                          <a:schemeClr val="tx1"/>
                        </a:solidFill>
                        <a:effectLst/>
                        <a:latin typeface="Arial Narrow" pitchFamily="34" charset="0"/>
                        <a:ea typeface="宋体"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0232">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dirty="0" smtClean="0">
                          <a:ln>
                            <a:noFill/>
                          </a:ln>
                          <a:solidFill>
                            <a:schemeClr val="tx1"/>
                          </a:solidFill>
                          <a:effectLst/>
                          <a:latin typeface="Arial Narrow" pitchFamily="34" charset="0"/>
                          <a:ea typeface="宋体" charset="-122"/>
                        </a:rPr>
                        <a:t>运算速度</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smtClean="0">
                          <a:ln>
                            <a:noFill/>
                          </a:ln>
                          <a:solidFill>
                            <a:schemeClr val="tx1"/>
                          </a:solidFill>
                          <a:effectLst/>
                          <a:latin typeface="Arial Narrow" pitchFamily="34" charset="0"/>
                          <a:ea typeface="宋体" charset="-122"/>
                        </a:rPr>
                        <a:t>5千~3万次/秒</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smtClean="0">
                          <a:ln>
                            <a:noFill/>
                          </a:ln>
                          <a:solidFill>
                            <a:schemeClr val="tx1"/>
                          </a:solidFill>
                          <a:effectLst/>
                          <a:latin typeface="Arial Narrow" pitchFamily="34" charset="0"/>
                          <a:ea typeface="宋体" charset="-122"/>
                        </a:rPr>
                        <a:t>数十万~几百万次/秒</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smtClean="0">
                          <a:ln>
                            <a:noFill/>
                          </a:ln>
                          <a:solidFill>
                            <a:schemeClr val="tx1"/>
                          </a:solidFill>
                          <a:effectLst/>
                          <a:latin typeface="Arial Narrow" pitchFamily="34" charset="0"/>
                          <a:ea typeface="宋体" charset="-122"/>
                        </a:rPr>
                        <a:t>数百万~几千万次/秒</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dirty="0" smtClean="0">
                          <a:ln>
                            <a:noFill/>
                          </a:ln>
                          <a:solidFill>
                            <a:schemeClr val="tx1"/>
                          </a:solidFill>
                          <a:effectLst/>
                          <a:latin typeface="Arial Narrow" pitchFamily="34" charset="0"/>
                          <a:ea typeface="宋体" charset="-122"/>
                        </a:rPr>
                        <a:t>上亿条指令/秒</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Rectangle 57"/>
          <p:cNvSpPr>
            <a:spLocks noChangeArrowheads="1"/>
          </p:cNvSpPr>
          <p:nvPr/>
        </p:nvSpPr>
        <p:spPr bwMode="auto">
          <a:xfrm>
            <a:off x="762000" y="2171328"/>
            <a:ext cx="7410400" cy="465584"/>
          </a:xfrm>
          <a:prstGeom prst="rect">
            <a:avLst/>
          </a:prstGeom>
          <a:noFill/>
          <a:ln w="25400">
            <a:solidFill>
              <a:schemeClr val="accent2"/>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 name="Rectangle 57"/>
          <p:cNvSpPr>
            <a:spLocks noChangeArrowheads="1"/>
          </p:cNvSpPr>
          <p:nvPr/>
        </p:nvSpPr>
        <p:spPr bwMode="auto">
          <a:xfrm>
            <a:off x="755576" y="2708920"/>
            <a:ext cx="7410400" cy="465584"/>
          </a:xfrm>
          <a:prstGeom prst="rect">
            <a:avLst/>
          </a:prstGeom>
          <a:noFill/>
          <a:ln w="25400">
            <a:solidFill>
              <a:schemeClr val="accent2"/>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extLst>
      <p:ext uri="{BB962C8B-B14F-4D97-AF65-F5344CB8AC3E}">
        <p14:creationId xmlns:p14="http://schemas.microsoft.com/office/powerpoint/2010/main" val="1711071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outVertical)">
                                      <p:cBhvr>
                                        <p:cTn id="12" dur="500"/>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outVertical)">
                                      <p:cBhvr>
                                        <p:cTn id="17" dur="500"/>
                                        <p:tgtEl>
                                          <p:spTgt spid="6"/>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前言</a:t>
            </a:r>
          </a:p>
        </p:txBody>
      </p:sp>
      <p:sp>
        <p:nvSpPr>
          <p:cNvPr id="3" name="内容占位符 2"/>
          <p:cNvSpPr>
            <a:spLocks noGrp="1"/>
          </p:cNvSpPr>
          <p:nvPr>
            <p:ph idx="1"/>
          </p:nvPr>
        </p:nvSpPr>
        <p:spPr/>
        <p:txBody>
          <a:bodyPr/>
          <a:lstStyle/>
          <a:p>
            <a:r>
              <a:rPr lang="zh-CN" altLang="en-US" dirty="0"/>
              <a:t>迅猛发展的计算机技术在人们工作、学习和生活的各个方面发挥着越来越重要的作用。</a:t>
            </a:r>
          </a:p>
          <a:p>
            <a:r>
              <a:rPr lang="zh-CN" altLang="en-US" dirty="0"/>
              <a:t>计算机技术已经成为人们适应社会发展所必备的知识和技术。</a:t>
            </a:r>
          </a:p>
          <a:p>
            <a:r>
              <a:rPr lang="zh-CN" altLang="en-US" dirty="0"/>
              <a:t>作为信息时代的大学生，必须了解计算机基础知识，掌握计算机基本技能，为今后的学习和工作打下良好的基础。</a:t>
            </a:r>
          </a:p>
          <a:p>
            <a:endParaRPr lang="zh-CN" altLang="en-US" dirty="0"/>
          </a:p>
        </p:txBody>
      </p:sp>
    </p:spTree>
    <p:extLst>
      <p:ext uri="{BB962C8B-B14F-4D97-AF65-F5344CB8AC3E}">
        <p14:creationId xmlns:p14="http://schemas.microsoft.com/office/powerpoint/2010/main" val="3116125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计算机的分类（以</a:t>
            </a:r>
            <a:r>
              <a:rPr lang="zh-CN" altLang="zh-CN" dirty="0" smtClean="0"/>
              <a:t>规模</a:t>
            </a:r>
            <a:r>
              <a:rPr lang="zh-CN" altLang="en-US" dirty="0" smtClean="0"/>
              <a:t>和</a:t>
            </a:r>
            <a:r>
              <a:rPr lang="zh-CN" altLang="zh-CN" dirty="0" smtClean="0"/>
              <a:t>用途</a:t>
            </a:r>
            <a:r>
              <a:rPr lang="zh-CN" altLang="en-US" dirty="0" smtClean="0"/>
              <a:t>分）</a:t>
            </a:r>
            <a:endParaRPr lang="zh-CN" altLang="en-US" dirty="0"/>
          </a:p>
        </p:txBody>
      </p:sp>
      <p:sp>
        <p:nvSpPr>
          <p:cNvPr id="3" name="内容占位符 2"/>
          <p:cNvSpPr>
            <a:spLocks noGrp="1"/>
          </p:cNvSpPr>
          <p:nvPr>
            <p:ph idx="1"/>
          </p:nvPr>
        </p:nvSpPr>
        <p:spPr/>
        <p:txBody>
          <a:bodyPr/>
          <a:lstStyle/>
          <a:p>
            <a:r>
              <a:rPr lang="zh-CN" altLang="zh-CN" dirty="0" smtClean="0"/>
              <a:t>超级计算机</a:t>
            </a:r>
            <a:endParaRPr lang="en-US" altLang="zh-CN" dirty="0" smtClean="0"/>
          </a:p>
          <a:p>
            <a:r>
              <a:rPr lang="zh-CN" altLang="zh-CN" dirty="0" smtClean="0"/>
              <a:t>工业控制计算机</a:t>
            </a:r>
            <a:endParaRPr lang="en-US" altLang="zh-CN" dirty="0" smtClean="0"/>
          </a:p>
          <a:p>
            <a:r>
              <a:rPr lang="zh-CN" altLang="zh-CN" dirty="0" smtClean="0"/>
              <a:t>嵌入式计算机</a:t>
            </a:r>
            <a:endParaRPr lang="en-US" altLang="zh-CN" dirty="0"/>
          </a:p>
          <a:p>
            <a:r>
              <a:rPr lang="zh-CN" altLang="zh-CN" dirty="0" smtClean="0"/>
              <a:t>网络计算机</a:t>
            </a:r>
            <a:endParaRPr lang="en-US" altLang="zh-CN" dirty="0" smtClean="0"/>
          </a:p>
          <a:p>
            <a:r>
              <a:rPr lang="zh-CN" altLang="zh-CN" dirty="0" smtClean="0"/>
              <a:t>个人计算机</a:t>
            </a:r>
            <a:endParaRPr lang="zh-CN" altLang="en-US" dirty="0"/>
          </a:p>
        </p:txBody>
      </p:sp>
    </p:spTree>
    <p:extLst>
      <p:ext uri="{BB962C8B-B14F-4D97-AF65-F5344CB8AC3E}">
        <p14:creationId xmlns:p14="http://schemas.microsoft.com/office/powerpoint/2010/main" val="14848384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计算机</a:t>
            </a:r>
            <a:r>
              <a:rPr lang="zh-CN" altLang="en-US" dirty="0"/>
              <a:t>的应用领域</a:t>
            </a:r>
          </a:p>
        </p:txBody>
      </p:sp>
      <p:sp>
        <p:nvSpPr>
          <p:cNvPr id="3" name="内容占位符 2"/>
          <p:cNvSpPr>
            <a:spLocks noGrp="1"/>
          </p:cNvSpPr>
          <p:nvPr>
            <p:ph idx="1"/>
          </p:nvPr>
        </p:nvSpPr>
        <p:spPr/>
        <p:txBody>
          <a:bodyPr/>
          <a:lstStyle/>
          <a:p>
            <a:r>
              <a:rPr lang="zh-CN" altLang="en-US" dirty="0"/>
              <a:t>科学</a:t>
            </a:r>
            <a:r>
              <a:rPr lang="zh-CN" altLang="en-US" dirty="0" smtClean="0"/>
              <a:t>计算</a:t>
            </a:r>
            <a:endParaRPr lang="en-US" altLang="zh-CN" dirty="0" smtClean="0"/>
          </a:p>
          <a:p>
            <a:r>
              <a:rPr lang="zh-CN" altLang="en-US" dirty="0" smtClean="0"/>
              <a:t>信息管理</a:t>
            </a:r>
            <a:endParaRPr lang="en-US" altLang="zh-CN" dirty="0" smtClean="0"/>
          </a:p>
          <a:p>
            <a:r>
              <a:rPr lang="zh-CN" altLang="en-US" dirty="0" smtClean="0"/>
              <a:t>过程控制</a:t>
            </a:r>
            <a:endParaRPr lang="en-US" altLang="zh-CN" dirty="0" smtClean="0"/>
          </a:p>
          <a:p>
            <a:r>
              <a:rPr lang="zh-CN" altLang="en-US" dirty="0"/>
              <a:t>计算机辅助</a:t>
            </a:r>
            <a:r>
              <a:rPr lang="zh-CN" altLang="en-US" dirty="0" smtClean="0"/>
              <a:t>系统</a:t>
            </a:r>
            <a:endParaRPr lang="en-US" altLang="zh-CN" dirty="0" smtClean="0"/>
          </a:p>
          <a:p>
            <a:r>
              <a:rPr lang="zh-CN" altLang="en-US" dirty="0"/>
              <a:t>多媒体</a:t>
            </a:r>
            <a:r>
              <a:rPr lang="zh-CN" altLang="en-US" dirty="0" smtClean="0"/>
              <a:t>应用</a:t>
            </a:r>
            <a:endParaRPr lang="en-US" altLang="zh-CN" dirty="0" smtClean="0"/>
          </a:p>
          <a:p>
            <a:r>
              <a:rPr lang="zh-CN" altLang="en-US" dirty="0" smtClean="0"/>
              <a:t>计算机网络</a:t>
            </a:r>
            <a:endParaRPr lang="en-US" altLang="zh-CN" dirty="0" smtClean="0"/>
          </a:p>
          <a:p>
            <a:r>
              <a:rPr lang="zh-CN" altLang="en-US" dirty="0"/>
              <a:t>人工智能</a:t>
            </a:r>
          </a:p>
        </p:txBody>
      </p:sp>
    </p:spTree>
    <p:extLst>
      <p:ext uri="{BB962C8B-B14F-4D97-AF65-F5344CB8AC3E}">
        <p14:creationId xmlns:p14="http://schemas.microsoft.com/office/powerpoint/2010/main" val="25980889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计算</a:t>
            </a:r>
            <a:r>
              <a:rPr lang="zh-CN" altLang="en-US" dirty="0"/>
              <a:t>模式的演变及未来发展趋势</a:t>
            </a:r>
            <a:endParaRPr lang="en-US" dirty="0"/>
          </a:p>
        </p:txBody>
      </p:sp>
      <p:sp>
        <p:nvSpPr>
          <p:cNvPr id="3" name="内容占位符 2"/>
          <p:cNvSpPr>
            <a:spLocks noGrp="1"/>
          </p:cNvSpPr>
          <p:nvPr>
            <p:ph idx="1"/>
          </p:nvPr>
        </p:nvSpPr>
        <p:spPr/>
        <p:txBody>
          <a:bodyPr/>
          <a:lstStyle/>
          <a:p>
            <a:r>
              <a:rPr lang="zh-CN" altLang="en-US" dirty="0" smtClean="0"/>
              <a:t>单</a:t>
            </a:r>
            <a:r>
              <a:rPr lang="zh-CN" altLang="en-US" dirty="0"/>
              <a:t>主机</a:t>
            </a:r>
            <a:r>
              <a:rPr lang="zh-CN" altLang="en-US" dirty="0" smtClean="0"/>
              <a:t>模式</a:t>
            </a:r>
            <a:endParaRPr lang="en-US" altLang="zh-CN" dirty="0" smtClean="0"/>
          </a:p>
          <a:p>
            <a:r>
              <a:rPr lang="zh-CN" altLang="en-US" dirty="0"/>
              <a:t>分布式客户</a:t>
            </a:r>
            <a:r>
              <a:rPr lang="en-US" dirty="0"/>
              <a:t>/</a:t>
            </a:r>
            <a:r>
              <a:rPr lang="zh-CN" altLang="en-US" dirty="0"/>
              <a:t>服务器模式（</a:t>
            </a:r>
            <a:r>
              <a:rPr lang="en-US" dirty="0"/>
              <a:t>Client/Server</a:t>
            </a:r>
            <a:r>
              <a:rPr lang="zh-CN" altLang="en-US" dirty="0"/>
              <a:t>，</a:t>
            </a:r>
            <a:r>
              <a:rPr lang="en-US" dirty="0"/>
              <a:t>C/S</a:t>
            </a:r>
            <a:r>
              <a:rPr lang="zh-CN" altLang="en-US" dirty="0" smtClean="0"/>
              <a:t>）</a:t>
            </a:r>
            <a:endParaRPr lang="en-US" altLang="zh-CN" dirty="0" smtClean="0"/>
          </a:p>
          <a:p>
            <a:r>
              <a:rPr lang="zh-CN" altLang="en-US" dirty="0"/>
              <a:t>浏览器</a:t>
            </a:r>
            <a:r>
              <a:rPr lang="en-US" dirty="0"/>
              <a:t>/</a:t>
            </a:r>
            <a:r>
              <a:rPr lang="zh-CN" altLang="en-US" dirty="0"/>
              <a:t>服务器模式（</a:t>
            </a:r>
            <a:r>
              <a:rPr lang="en-US" dirty="0"/>
              <a:t>Browser/Server</a:t>
            </a:r>
            <a:r>
              <a:rPr lang="zh-CN" altLang="en-US" dirty="0"/>
              <a:t>，</a:t>
            </a:r>
            <a:r>
              <a:rPr lang="en-US" dirty="0"/>
              <a:t>B/S</a:t>
            </a:r>
            <a:r>
              <a:rPr lang="zh-CN" altLang="en-US" dirty="0" smtClean="0"/>
              <a:t>）</a:t>
            </a:r>
            <a:endParaRPr lang="en-US" altLang="zh-CN" dirty="0" smtClean="0"/>
          </a:p>
          <a:p>
            <a:r>
              <a:rPr lang="zh-CN" altLang="en-US" dirty="0"/>
              <a:t>新的计算</a:t>
            </a:r>
            <a:r>
              <a:rPr lang="zh-CN" altLang="en-US" dirty="0" smtClean="0"/>
              <a:t>模式</a:t>
            </a:r>
            <a:endParaRPr lang="en-US" altLang="zh-CN" dirty="0" smtClean="0"/>
          </a:p>
          <a:p>
            <a:pPr lvl="1"/>
            <a:r>
              <a:rPr lang="zh-CN" altLang="en-US" dirty="0" smtClean="0"/>
              <a:t>普适</a:t>
            </a:r>
            <a:r>
              <a:rPr lang="zh-CN" altLang="en-US" dirty="0"/>
              <a:t>计算（</a:t>
            </a:r>
            <a:r>
              <a:rPr lang="en-US" dirty="0"/>
              <a:t>Ubiquitous Computing</a:t>
            </a:r>
            <a:r>
              <a:rPr lang="zh-CN" altLang="en-US" dirty="0" smtClean="0"/>
              <a:t>）</a:t>
            </a:r>
            <a:endParaRPr lang="en-US" altLang="zh-CN" dirty="0" smtClean="0"/>
          </a:p>
          <a:p>
            <a:pPr lvl="1"/>
            <a:r>
              <a:rPr lang="zh-CN" altLang="en-US" dirty="0"/>
              <a:t>网格</a:t>
            </a:r>
            <a:r>
              <a:rPr lang="zh-CN" altLang="en-US" dirty="0" smtClean="0"/>
              <a:t>计算（</a:t>
            </a:r>
            <a:r>
              <a:rPr lang="en-US" dirty="0"/>
              <a:t>Grid Computing</a:t>
            </a:r>
            <a:r>
              <a:rPr lang="zh-CN" altLang="en-US" dirty="0" smtClean="0"/>
              <a:t>）</a:t>
            </a:r>
            <a:endParaRPr lang="en-US" altLang="zh-CN" dirty="0" smtClean="0"/>
          </a:p>
          <a:p>
            <a:pPr lvl="1"/>
            <a:r>
              <a:rPr lang="zh-CN" altLang="en-US" dirty="0"/>
              <a:t>云计算（</a:t>
            </a:r>
            <a:r>
              <a:rPr lang="en-US" dirty="0"/>
              <a:t>Cloud Computing</a:t>
            </a:r>
            <a:r>
              <a:rPr lang="en-US" dirty="0" smtClean="0"/>
              <a:t>）</a:t>
            </a:r>
          </a:p>
          <a:p>
            <a:pPr lvl="1"/>
            <a:r>
              <a:rPr lang="zh-CN" altLang="en-US" dirty="0" smtClean="0"/>
              <a:t>人工智能</a:t>
            </a:r>
            <a:r>
              <a:rPr lang="zh-CN" altLang="en-US" dirty="0"/>
              <a:t>（</a:t>
            </a:r>
            <a:r>
              <a:rPr lang="en-US" dirty="0"/>
              <a:t>Artificial Intelligence</a:t>
            </a:r>
            <a:r>
              <a:rPr lang="zh-CN" altLang="en-US" dirty="0"/>
              <a:t>，</a:t>
            </a:r>
            <a:r>
              <a:rPr lang="en-US" dirty="0"/>
              <a:t>AI</a:t>
            </a:r>
            <a:r>
              <a:rPr lang="zh-CN" altLang="en-US" dirty="0" smtClean="0"/>
              <a:t>）</a:t>
            </a:r>
            <a:endParaRPr lang="en-US" altLang="zh-CN" dirty="0" smtClean="0"/>
          </a:p>
          <a:p>
            <a:pPr lvl="2"/>
            <a:r>
              <a:rPr lang="zh-CN" altLang="en-US" dirty="0"/>
              <a:t>机器</a:t>
            </a:r>
            <a:r>
              <a:rPr lang="zh-CN" altLang="en-US" dirty="0" smtClean="0"/>
              <a:t>感知、</a:t>
            </a:r>
            <a:r>
              <a:rPr lang="zh-CN" altLang="en-US" dirty="0"/>
              <a:t>机器</a:t>
            </a:r>
            <a:r>
              <a:rPr lang="zh-CN" altLang="en-US" dirty="0" smtClean="0"/>
              <a:t>思维、机器学习、机器行为</a:t>
            </a:r>
            <a:endParaRPr lang="en-US" dirty="0"/>
          </a:p>
        </p:txBody>
      </p:sp>
    </p:spTree>
    <p:extLst>
      <p:ext uri="{BB962C8B-B14F-4D97-AF65-F5344CB8AC3E}">
        <p14:creationId xmlns:p14="http://schemas.microsoft.com/office/powerpoint/2010/main" val="135399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1.2	</a:t>
            </a:r>
            <a:r>
              <a:rPr lang="zh-CN" altLang="en-US" dirty="0"/>
              <a:t>计算机中的数制和编码</a:t>
            </a:r>
            <a:endParaRPr lang="en-US" dirty="0"/>
          </a:p>
        </p:txBody>
      </p:sp>
      <p:sp>
        <p:nvSpPr>
          <p:cNvPr id="3" name="内容占位符 2"/>
          <p:cNvSpPr>
            <a:spLocks noGrp="1"/>
          </p:cNvSpPr>
          <p:nvPr>
            <p:ph idx="1"/>
          </p:nvPr>
        </p:nvSpPr>
        <p:spPr/>
        <p:txBody>
          <a:bodyPr/>
          <a:lstStyle/>
          <a:p>
            <a:r>
              <a:rPr lang="zh-CN" altLang="en-US" sz="2800" dirty="0"/>
              <a:t>计算机中的常用数制</a:t>
            </a:r>
          </a:p>
          <a:p>
            <a:r>
              <a:rPr lang="zh-CN" altLang="en-US" sz="2800" dirty="0"/>
              <a:t>常用数制之间的转换</a:t>
            </a:r>
          </a:p>
          <a:p>
            <a:r>
              <a:rPr lang="zh-CN" altLang="en-US" sz="2800" dirty="0"/>
              <a:t>字符</a:t>
            </a:r>
            <a:r>
              <a:rPr lang="zh-CN" altLang="en-US" sz="2800" dirty="0" smtClean="0"/>
              <a:t>编码</a:t>
            </a:r>
            <a:endParaRPr lang="en-US" altLang="zh-CN" sz="2800" dirty="0" smtClean="0"/>
          </a:p>
          <a:p>
            <a:r>
              <a:rPr lang="zh-CN" altLang="en-US" sz="2800" dirty="0"/>
              <a:t>汉字编码</a:t>
            </a:r>
          </a:p>
          <a:p>
            <a:r>
              <a:rPr lang="zh-CN" altLang="en-US" sz="2800" dirty="0" smtClean="0"/>
              <a:t>数据</a:t>
            </a:r>
            <a:r>
              <a:rPr lang="zh-CN" altLang="en-US" sz="2800" dirty="0"/>
              <a:t>的单位与存储方式</a:t>
            </a:r>
          </a:p>
          <a:p>
            <a:pPr marL="0" indent="0">
              <a:buNone/>
            </a:pPr>
            <a:endParaRPr lang="en-US" dirty="0"/>
          </a:p>
        </p:txBody>
      </p:sp>
      <p:pic>
        <p:nvPicPr>
          <p:cNvPr id="4" name="Picture 5" descr="C:\Users\chai\Pictures\Microsoft 剪辑管理器\j0424870.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8025" y="3048000"/>
            <a:ext cx="2465388"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17548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数制</a:t>
            </a:r>
            <a:endParaRPr lang="en-US" dirty="0"/>
          </a:p>
        </p:txBody>
      </p:sp>
      <p:sp>
        <p:nvSpPr>
          <p:cNvPr id="3" name="内容占位符 2"/>
          <p:cNvSpPr>
            <a:spLocks noGrp="1"/>
          </p:cNvSpPr>
          <p:nvPr>
            <p:ph idx="1"/>
          </p:nvPr>
        </p:nvSpPr>
        <p:spPr/>
        <p:txBody>
          <a:bodyPr/>
          <a:lstStyle/>
          <a:p>
            <a:r>
              <a:rPr lang="zh-CN" altLang="en-US" dirty="0"/>
              <a:t>数的表示系统称为</a:t>
            </a:r>
            <a:r>
              <a:rPr lang="zh-CN" altLang="en-US" b="1" dirty="0" smtClean="0"/>
              <a:t>数制</a:t>
            </a:r>
            <a:r>
              <a:rPr lang="zh-CN" altLang="en-US" dirty="0" smtClean="0"/>
              <a:t>。</a:t>
            </a:r>
            <a:endParaRPr lang="en-US" altLang="zh-CN" dirty="0" smtClean="0"/>
          </a:p>
          <a:p>
            <a:r>
              <a:rPr lang="zh-CN" altLang="en-US" dirty="0"/>
              <a:t>按照进位方式计数的数制叫进位</a:t>
            </a:r>
            <a:r>
              <a:rPr lang="zh-CN" altLang="en-US" b="1" dirty="0"/>
              <a:t>计数</a:t>
            </a:r>
            <a:r>
              <a:rPr lang="zh-CN" altLang="en-US" b="1" dirty="0" smtClean="0"/>
              <a:t>制。</a:t>
            </a:r>
            <a:r>
              <a:rPr lang="zh-CN" altLang="en-US" dirty="0" smtClean="0"/>
              <a:t>（你都知道哪些计数制？）</a:t>
            </a:r>
            <a:endParaRPr lang="en-US" altLang="zh-CN" dirty="0" smtClean="0"/>
          </a:p>
          <a:p>
            <a:r>
              <a:rPr lang="zh-CN" altLang="en-US" dirty="0"/>
              <a:t>为什么是二</a:t>
            </a:r>
            <a:r>
              <a:rPr lang="zh-CN" altLang="en-US" b="1" dirty="0"/>
              <a:t>进制</a:t>
            </a:r>
            <a:r>
              <a:rPr lang="zh-CN" altLang="en-US" dirty="0" smtClean="0"/>
              <a:t>？</a:t>
            </a:r>
            <a:endParaRPr lang="en-US" altLang="zh-CN" dirty="0" smtClean="0"/>
          </a:p>
          <a:p>
            <a:pPr lvl="1"/>
            <a:r>
              <a:rPr lang="zh-CN" altLang="en-US" dirty="0"/>
              <a:t>二进制数在电器元件中最容易实现，而且稳定、</a:t>
            </a:r>
            <a:r>
              <a:rPr lang="zh-CN" altLang="en-US" dirty="0" smtClean="0"/>
              <a:t>可靠；</a:t>
            </a:r>
            <a:endParaRPr lang="en-US" altLang="zh-CN" dirty="0" smtClean="0"/>
          </a:p>
          <a:p>
            <a:pPr lvl="1"/>
            <a:r>
              <a:rPr lang="zh-CN" altLang="en-US" dirty="0" smtClean="0"/>
              <a:t>二进制数</a:t>
            </a:r>
            <a:r>
              <a:rPr lang="zh-CN" altLang="en-US" dirty="0"/>
              <a:t>运算法则简单，可以简化硬件结构</a:t>
            </a:r>
            <a:r>
              <a:rPr lang="zh-CN" altLang="en-US" dirty="0" smtClean="0"/>
              <a:t>；</a:t>
            </a:r>
            <a:endParaRPr lang="en-US" altLang="zh-CN" dirty="0" smtClean="0"/>
          </a:p>
          <a:p>
            <a:pPr lvl="1"/>
            <a:r>
              <a:rPr lang="zh-CN" altLang="en-US" dirty="0"/>
              <a:t>二进制便于</a:t>
            </a:r>
            <a:r>
              <a:rPr lang="zh-CN" altLang="en-US" dirty="0" smtClean="0"/>
              <a:t>逻辑运算。</a:t>
            </a:r>
            <a:endParaRPr lang="en-US" dirty="0"/>
          </a:p>
        </p:txBody>
      </p:sp>
    </p:spTree>
    <p:extLst>
      <p:ext uri="{BB962C8B-B14F-4D97-AF65-F5344CB8AC3E}">
        <p14:creationId xmlns:p14="http://schemas.microsoft.com/office/powerpoint/2010/main" val="66459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数制的基数</a:t>
            </a:r>
            <a:endParaRPr lang="en-US" dirty="0"/>
          </a:p>
        </p:txBody>
      </p:sp>
      <p:sp>
        <p:nvSpPr>
          <p:cNvPr id="3" name="内容占位符 2"/>
          <p:cNvSpPr>
            <a:spLocks noGrp="1"/>
          </p:cNvSpPr>
          <p:nvPr>
            <p:ph idx="1"/>
          </p:nvPr>
        </p:nvSpPr>
        <p:spPr/>
        <p:txBody>
          <a:bodyPr/>
          <a:lstStyle/>
          <a:p>
            <a:r>
              <a:rPr lang="zh-CN" altLang="en-US" dirty="0"/>
              <a:t>基数</a:t>
            </a:r>
          </a:p>
          <a:p>
            <a:pPr lvl="1"/>
            <a:r>
              <a:rPr lang="zh-CN" altLang="en-US" dirty="0"/>
              <a:t>所谓某进位数制的基数是指该进制中允许选用的基本数字符号的个数。 </a:t>
            </a:r>
          </a:p>
          <a:p>
            <a:endParaRPr lang="en-US" dirty="0"/>
          </a:p>
        </p:txBody>
      </p:sp>
      <p:graphicFrame>
        <p:nvGraphicFramePr>
          <p:cNvPr id="4" name="Group 4"/>
          <p:cNvGraphicFramePr>
            <a:graphicFrameLocks noGrp="1"/>
          </p:cNvGraphicFramePr>
          <p:nvPr/>
        </p:nvGraphicFramePr>
        <p:xfrm>
          <a:off x="762000" y="3810000"/>
          <a:ext cx="7543800" cy="1333500"/>
        </p:xfrm>
        <a:graphic>
          <a:graphicData uri="http://schemas.openxmlformats.org/drawingml/2006/table">
            <a:tbl>
              <a:tblPr/>
              <a:tblGrid>
                <a:gridCol w="1419225"/>
                <a:gridCol w="1344613"/>
                <a:gridCol w="1419225"/>
                <a:gridCol w="1493837"/>
                <a:gridCol w="1866900"/>
              </a:tblGrid>
              <a:tr h="450850">
                <a:tc>
                  <a:txBody>
                    <a:bodyPr/>
                    <a:lstStyle/>
                    <a:p>
                      <a:pPr marL="0" marR="0" lvl="0" indent="0" algn="l" defTabSz="966788" rtl="0" eaLnBrk="0" fontAlgn="base" latinLnBrk="0" hangingPunct="0">
                        <a:lnSpc>
                          <a:spcPct val="90000"/>
                        </a:lnSpc>
                        <a:spcBef>
                          <a:spcPct val="60000"/>
                        </a:spcBef>
                        <a:spcAft>
                          <a:spcPct val="0"/>
                        </a:spcAft>
                        <a:buClr>
                          <a:srgbClr val="D60093"/>
                        </a:buClr>
                        <a:buSzPct val="70000"/>
                        <a:buFont typeface="Wingdings" pitchFamily="2" charset="2"/>
                        <a:buNone/>
                        <a:tabLst/>
                      </a:pPr>
                      <a:endParaRPr kumimoji="0" lang="zh-CN" altLang="en-US" sz="1800" b="1" i="0" u="none" strike="noStrike" cap="none" normalizeH="0" baseline="0" dirty="0" smtClean="0">
                        <a:ln>
                          <a:noFill/>
                        </a:ln>
                        <a:solidFill>
                          <a:schemeClr val="tx1"/>
                        </a:solidFill>
                        <a:effectLst/>
                        <a:latin typeface="Arial Narrow" pitchFamily="34" charset="0"/>
                        <a:ea typeface="宋体" pitchFamily="2" charset="-122"/>
                      </a:endParaRPr>
                    </a:p>
                  </a:txBody>
                  <a:tcPr marL="91432" marR="91432" marT="45716" marB="45716"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6788"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800" b="1" i="0" u="none" strike="noStrike" cap="none" normalizeH="0" baseline="0" dirty="0" smtClean="0">
                          <a:ln>
                            <a:noFill/>
                          </a:ln>
                          <a:solidFill>
                            <a:schemeClr val="tx1"/>
                          </a:solidFill>
                          <a:effectLst/>
                          <a:latin typeface="Arial Narrow" pitchFamily="34" charset="0"/>
                          <a:ea typeface="宋体" pitchFamily="2" charset="-122"/>
                        </a:rPr>
                        <a:t>十进制</a:t>
                      </a:r>
                    </a:p>
                  </a:txBody>
                  <a:tcPr marL="91432" marR="91432" marT="45716" marB="4571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6788"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800" b="1" i="0" u="none" strike="noStrike" cap="none" normalizeH="0" baseline="0" smtClean="0">
                          <a:ln>
                            <a:noFill/>
                          </a:ln>
                          <a:solidFill>
                            <a:schemeClr val="tx1"/>
                          </a:solidFill>
                          <a:effectLst/>
                          <a:latin typeface="Arial Narrow" pitchFamily="34" charset="0"/>
                          <a:ea typeface="宋体" pitchFamily="2" charset="-122"/>
                        </a:rPr>
                        <a:t>二进制</a:t>
                      </a:r>
                    </a:p>
                  </a:txBody>
                  <a:tcPr marL="91432" marR="91432" marT="45716" marB="4571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6788"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800" b="1" i="0" u="none" strike="noStrike" cap="none" normalizeH="0" baseline="0" smtClean="0">
                          <a:ln>
                            <a:noFill/>
                          </a:ln>
                          <a:solidFill>
                            <a:schemeClr val="tx1"/>
                          </a:solidFill>
                          <a:effectLst/>
                          <a:latin typeface="Arial Narrow" pitchFamily="34" charset="0"/>
                          <a:ea typeface="宋体" pitchFamily="2" charset="-122"/>
                        </a:rPr>
                        <a:t>八进制</a:t>
                      </a:r>
                    </a:p>
                  </a:txBody>
                  <a:tcPr marL="91432" marR="91432" marT="45716" marB="4571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6788"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800" b="1" i="0" u="none" strike="noStrike" cap="none" normalizeH="0" baseline="0" smtClean="0">
                          <a:ln>
                            <a:noFill/>
                          </a:ln>
                          <a:solidFill>
                            <a:schemeClr val="tx1"/>
                          </a:solidFill>
                          <a:effectLst/>
                          <a:latin typeface="Arial Narrow" pitchFamily="34" charset="0"/>
                          <a:ea typeface="宋体" pitchFamily="2" charset="-122"/>
                        </a:rPr>
                        <a:t>十六进制</a:t>
                      </a:r>
                    </a:p>
                  </a:txBody>
                  <a:tcPr marL="91432" marR="91432" marT="45716" marB="45716"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1325">
                <a:tc>
                  <a:txBody>
                    <a:bodyPr/>
                    <a:lstStyle/>
                    <a:p>
                      <a:pPr marL="0" marR="0" lvl="0" indent="0" algn="l" defTabSz="966788"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800" b="1" i="0" u="none" strike="noStrike" cap="none" normalizeH="0" baseline="0" smtClean="0">
                          <a:ln>
                            <a:noFill/>
                          </a:ln>
                          <a:solidFill>
                            <a:schemeClr val="tx1"/>
                          </a:solidFill>
                          <a:effectLst/>
                          <a:latin typeface="Arial Narrow" pitchFamily="34" charset="0"/>
                          <a:ea typeface="宋体" pitchFamily="2" charset="-122"/>
                        </a:rPr>
                        <a:t>基数</a:t>
                      </a:r>
                    </a:p>
                  </a:txBody>
                  <a:tcPr marL="91432" marR="91432" marT="45716" marB="45716"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6788"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800" b="1" i="0" u="none" strike="noStrike" cap="none" normalizeH="0" baseline="0" smtClean="0">
                          <a:ln>
                            <a:noFill/>
                          </a:ln>
                          <a:solidFill>
                            <a:schemeClr val="tx1"/>
                          </a:solidFill>
                          <a:effectLst/>
                          <a:latin typeface="Arial Narrow" pitchFamily="34" charset="0"/>
                          <a:ea typeface="宋体" pitchFamily="2" charset="-122"/>
                        </a:rPr>
                        <a:t>10</a:t>
                      </a:r>
                    </a:p>
                  </a:txBody>
                  <a:tcPr marL="91432" marR="91432" marT="45716" marB="4571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6788"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800" b="1" i="0" u="none" strike="noStrike" cap="none" normalizeH="0" baseline="0" smtClean="0">
                          <a:ln>
                            <a:noFill/>
                          </a:ln>
                          <a:solidFill>
                            <a:schemeClr val="tx1"/>
                          </a:solidFill>
                          <a:effectLst/>
                          <a:latin typeface="Arial Narrow" pitchFamily="34" charset="0"/>
                          <a:ea typeface="宋体" pitchFamily="2" charset="-122"/>
                        </a:rPr>
                        <a:t>2</a:t>
                      </a:r>
                    </a:p>
                  </a:txBody>
                  <a:tcPr marL="91432" marR="91432" marT="45716" marB="4571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6788"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800" b="1" i="0" u="none" strike="noStrike" cap="none" normalizeH="0" baseline="0" smtClean="0">
                          <a:ln>
                            <a:noFill/>
                          </a:ln>
                          <a:solidFill>
                            <a:schemeClr val="tx1"/>
                          </a:solidFill>
                          <a:effectLst/>
                          <a:latin typeface="Arial Narrow" pitchFamily="34" charset="0"/>
                          <a:ea typeface="宋体" pitchFamily="2" charset="-122"/>
                        </a:rPr>
                        <a:t>8</a:t>
                      </a:r>
                    </a:p>
                  </a:txBody>
                  <a:tcPr marL="91432" marR="91432" marT="45716" marB="4571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6788"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800" b="1" i="0" u="none" strike="noStrike" cap="none" normalizeH="0" baseline="0" smtClean="0">
                          <a:ln>
                            <a:noFill/>
                          </a:ln>
                          <a:solidFill>
                            <a:schemeClr val="tx1"/>
                          </a:solidFill>
                          <a:effectLst/>
                          <a:latin typeface="Arial Narrow" pitchFamily="34" charset="0"/>
                          <a:ea typeface="宋体" pitchFamily="2" charset="-122"/>
                        </a:rPr>
                        <a:t>16</a:t>
                      </a:r>
                    </a:p>
                  </a:txBody>
                  <a:tcPr marL="91432" marR="91432" marT="45716" marB="45716"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1325">
                <a:tc>
                  <a:txBody>
                    <a:bodyPr/>
                    <a:lstStyle/>
                    <a:p>
                      <a:pPr marL="0" marR="0" lvl="0" indent="0" algn="l" defTabSz="966788"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800" b="1" i="0" u="none" strike="noStrike" cap="none" normalizeH="0" baseline="0" smtClean="0">
                          <a:ln>
                            <a:noFill/>
                          </a:ln>
                          <a:solidFill>
                            <a:schemeClr val="tx1"/>
                          </a:solidFill>
                          <a:effectLst/>
                          <a:latin typeface="Arial Narrow" pitchFamily="34" charset="0"/>
                          <a:ea typeface="宋体" pitchFamily="2" charset="-122"/>
                        </a:rPr>
                        <a:t>数字符号</a:t>
                      </a:r>
                    </a:p>
                  </a:txBody>
                  <a:tcPr marL="91432" marR="91432" marT="45716" marB="45716"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6788"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800" b="1" i="0" u="none" strike="noStrike" cap="none" normalizeH="0" baseline="0" smtClean="0">
                          <a:ln>
                            <a:noFill/>
                          </a:ln>
                          <a:solidFill>
                            <a:schemeClr val="tx1"/>
                          </a:solidFill>
                          <a:effectLst/>
                          <a:latin typeface="Arial Narrow" pitchFamily="34" charset="0"/>
                          <a:ea typeface="宋体" pitchFamily="2" charset="-122"/>
                        </a:rPr>
                        <a:t>0～9</a:t>
                      </a:r>
                    </a:p>
                  </a:txBody>
                  <a:tcPr marL="91432" marR="91432" marT="45716" marB="4571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6788"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800" b="1" i="0" u="none" strike="noStrike" cap="none" normalizeH="0" baseline="0" smtClean="0">
                          <a:ln>
                            <a:noFill/>
                          </a:ln>
                          <a:solidFill>
                            <a:schemeClr val="tx1"/>
                          </a:solidFill>
                          <a:effectLst/>
                          <a:latin typeface="Arial Narrow" pitchFamily="34" charset="0"/>
                          <a:ea typeface="宋体" pitchFamily="2" charset="-122"/>
                        </a:rPr>
                        <a:t>0，1</a:t>
                      </a:r>
                    </a:p>
                  </a:txBody>
                  <a:tcPr marL="91432" marR="91432" marT="45716" marB="4571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6788"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800" b="1" i="0" u="none" strike="noStrike" cap="none" normalizeH="0" baseline="0" smtClean="0">
                          <a:ln>
                            <a:noFill/>
                          </a:ln>
                          <a:solidFill>
                            <a:schemeClr val="tx1"/>
                          </a:solidFill>
                          <a:effectLst/>
                          <a:latin typeface="Arial Narrow" pitchFamily="34" charset="0"/>
                          <a:ea typeface="宋体" pitchFamily="2" charset="-122"/>
                        </a:rPr>
                        <a:t>0～7</a:t>
                      </a:r>
                    </a:p>
                  </a:txBody>
                  <a:tcPr marL="91432" marR="91432" marT="45716" marB="4571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6788"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800" b="1" i="0" u="none" strike="noStrike" cap="none" normalizeH="0" baseline="0" dirty="0" smtClean="0">
                          <a:ln>
                            <a:noFill/>
                          </a:ln>
                          <a:solidFill>
                            <a:schemeClr val="tx1"/>
                          </a:solidFill>
                          <a:effectLst/>
                          <a:latin typeface="Arial Narrow" pitchFamily="34" charset="0"/>
                          <a:ea typeface="宋体" pitchFamily="2" charset="-122"/>
                        </a:rPr>
                        <a:t>0～9，</a:t>
                      </a:r>
                      <a:r>
                        <a:rPr kumimoji="0" lang="en-US" altLang="zh-CN" sz="1800" b="1" i="0" u="none" strike="noStrike" cap="none" normalizeH="0" baseline="0" dirty="0" smtClean="0">
                          <a:ln>
                            <a:noFill/>
                          </a:ln>
                          <a:solidFill>
                            <a:schemeClr val="tx1"/>
                          </a:solidFill>
                          <a:effectLst/>
                          <a:latin typeface="Arial Narrow" pitchFamily="34" charset="0"/>
                          <a:ea typeface="宋体" pitchFamily="2" charset="-122"/>
                        </a:rPr>
                        <a:t>A~F</a:t>
                      </a:r>
                    </a:p>
                  </a:txBody>
                  <a:tcPr marL="91432" marR="91432" marT="45716" marB="45716"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56901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数制的位权</a:t>
            </a:r>
            <a:endParaRPr lang="en-US" dirty="0"/>
          </a:p>
        </p:txBody>
      </p:sp>
      <p:sp>
        <p:nvSpPr>
          <p:cNvPr id="3" name="内容占位符 2"/>
          <p:cNvSpPr>
            <a:spLocks noGrp="1"/>
          </p:cNvSpPr>
          <p:nvPr>
            <p:ph idx="1"/>
          </p:nvPr>
        </p:nvSpPr>
        <p:spPr/>
        <p:txBody>
          <a:bodyPr/>
          <a:lstStyle/>
          <a:p>
            <a:r>
              <a:rPr lang="zh-CN" altLang="en-US" dirty="0"/>
              <a:t>位权</a:t>
            </a:r>
          </a:p>
          <a:p>
            <a:pPr lvl="1"/>
            <a:r>
              <a:rPr lang="zh-CN" altLang="en-US" dirty="0"/>
              <a:t>由于每个数位上的数字所表示的数值等于该数字乘以一个</a:t>
            </a:r>
            <a:r>
              <a:rPr lang="zh-CN" altLang="en-US" b="1" dirty="0"/>
              <a:t>与数字所在位置有关的常数</a:t>
            </a:r>
            <a:r>
              <a:rPr lang="zh-CN" altLang="en-US" dirty="0"/>
              <a:t>，这个常数就是位权。位权的大小是以基数为底，以数字所在位置的序号为指数的整数幂。 </a:t>
            </a:r>
          </a:p>
          <a:p>
            <a:endParaRPr lang="en-US" dirty="0"/>
          </a:p>
        </p:txBody>
      </p:sp>
    </p:spTree>
    <p:extLst>
      <p:ext uri="{BB962C8B-B14F-4D97-AF65-F5344CB8AC3E}">
        <p14:creationId xmlns:p14="http://schemas.microsoft.com/office/powerpoint/2010/main" val="1820595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十进制数（</a:t>
            </a:r>
            <a:r>
              <a:rPr lang="en-US" dirty="0"/>
              <a:t>Decimal ）</a:t>
            </a:r>
          </a:p>
        </p:txBody>
      </p:sp>
      <p:sp>
        <p:nvSpPr>
          <p:cNvPr id="3" name="内容占位符 2"/>
          <p:cNvSpPr>
            <a:spLocks noGrp="1"/>
          </p:cNvSpPr>
          <p:nvPr>
            <p:ph idx="1"/>
          </p:nvPr>
        </p:nvSpPr>
        <p:spPr/>
        <p:txBody>
          <a:bodyPr>
            <a:normAutofit fontScale="92500" lnSpcReduction="20000"/>
          </a:bodyPr>
          <a:lstStyle/>
          <a:p>
            <a:pPr>
              <a:spcBef>
                <a:spcPct val="30000"/>
              </a:spcBef>
            </a:pPr>
            <a:r>
              <a:rPr lang="zh-CN" altLang="en-US" dirty="0">
                <a:ea typeface="宋体" pitchFamily="2" charset="-122"/>
              </a:rPr>
              <a:t>特点：</a:t>
            </a:r>
          </a:p>
          <a:p>
            <a:pPr lvl="1">
              <a:spcBef>
                <a:spcPct val="30000"/>
              </a:spcBef>
            </a:pPr>
            <a:r>
              <a:rPr lang="zh-CN" altLang="en-US" sz="2000" dirty="0">
                <a:ea typeface="宋体" pitchFamily="2" charset="-122"/>
              </a:rPr>
              <a:t>有0、1、2、…、9十个数字</a:t>
            </a:r>
          </a:p>
          <a:p>
            <a:pPr lvl="1">
              <a:spcBef>
                <a:spcPct val="30000"/>
              </a:spcBef>
            </a:pPr>
            <a:r>
              <a:rPr lang="zh-CN" altLang="en-US" sz="2000" dirty="0">
                <a:ea typeface="宋体" pitchFamily="2" charset="-122"/>
              </a:rPr>
              <a:t>逢十进一，进位基数为10，位的权数是10的幂。</a:t>
            </a:r>
          </a:p>
          <a:p>
            <a:pPr>
              <a:spcBef>
                <a:spcPct val="30000"/>
              </a:spcBef>
            </a:pPr>
            <a:r>
              <a:rPr lang="zh-CN" altLang="en-US" dirty="0">
                <a:ea typeface="宋体" pitchFamily="2" charset="-122"/>
              </a:rPr>
              <a:t>十进制数886.78可以表示为：</a:t>
            </a:r>
          </a:p>
          <a:p>
            <a:pPr>
              <a:spcBef>
                <a:spcPct val="30000"/>
              </a:spcBef>
              <a:buFont typeface="Wingdings" pitchFamily="2" charset="2"/>
              <a:buNone/>
            </a:pPr>
            <a:r>
              <a:rPr kumimoji="1" lang="en-US" altLang="zh-CN" sz="2000" dirty="0">
                <a:ea typeface="宋体" pitchFamily="2" charset="-122"/>
                <a:sym typeface="Wingdings" pitchFamily="2" charset="2"/>
              </a:rPr>
              <a:t>       886.78= 8×10</a:t>
            </a:r>
            <a:r>
              <a:rPr kumimoji="1" lang="en-US" altLang="zh-CN" sz="2000" baseline="30000" dirty="0">
                <a:ea typeface="宋体" pitchFamily="2" charset="-122"/>
                <a:sym typeface="Wingdings" pitchFamily="2" charset="2"/>
              </a:rPr>
              <a:t>2</a:t>
            </a:r>
            <a:r>
              <a:rPr kumimoji="1" lang="en-US" altLang="zh-CN" sz="2000" dirty="0">
                <a:ea typeface="宋体" pitchFamily="2" charset="-122"/>
                <a:sym typeface="Wingdings" pitchFamily="2" charset="2"/>
              </a:rPr>
              <a:t> + 8×10</a:t>
            </a:r>
            <a:r>
              <a:rPr kumimoji="1" lang="en-US" altLang="zh-CN" sz="2000" baseline="30000" dirty="0">
                <a:ea typeface="宋体" pitchFamily="2" charset="-122"/>
                <a:sym typeface="Wingdings" pitchFamily="2" charset="2"/>
              </a:rPr>
              <a:t>1</a:t>
            </a:r>
            <a:r>
              <a:rPr kumimoji="1" lang="en-US" altLang="zh-CN" sz="2000" dirty="0">
                <a:ea typeface="宋体" pitchFamily="2" charset="-122"/>
                <a:sym typeface="Wingdings" pitchFamily="2" charset="2"/>
              </a:rPr>
              <a:t> + 6×10</a:t>
            </a:r>
            <a:r>
              <a:rPr kumimoji="1" lang="en-US" altLang="zh-CN" sz="2000" baseline="30000" dirty="0">
                <a:ea typeface="宋体" pitchFamily="2" charset="-122"/>
                <a:sym typeface="Wingdings" pitchFamily="2" charset="2"/>
              </a:rPr>
              <a:t>0</a:t>
            </a:r>
            <a:r>
              <a:rPr kumimoji="1" lang="en-US" altLang="zh-CN" sz="2000" dirty="0">
                <a:ea typeface="宋体" pitchFamily="2" charset="-122"/>
                <a:sym typeface="Wingdings" pitchFamily="2" charset="2"/>
              </a:rPr>
              <a:t> + 7×10</a:t>
            </a:r>
            <a:r>
              <a:rPr kumimoji="1" lang="en-US" altLang="zh-CN" sz="2000" baseline="30000" dirty="0">
                <a:ea typeface="宋体" pitchFamily="2" charset="-122"/>
                <a:sym typeface="Wingdings" pitchFamily="2" charset="2"/>
              </a:rPr>
              <a:t>-1</a:t>
            </a:r>
            <a:r>
              <a:rPr kumimoji="1" lang="en-US" altLang="zh-CN" sz="2000" dirty="0">
                <a:ea typeface="宋体" pitchFamily="2" charset="-122"/>
                <a:sym typeface="Wingdings" pitchFamily="2" charset="2"/>
              </a:rPr>
              <a:t> + 8×10</a:t>
            </a:r>
            <a:r>
              <a:rPr kumimoji="1" lang="en-US" altLang="zh-CN" sz="2000" baseline="30000" dirty="0">
                <a:ea typeface="宋体" pitchFamily="2" charset="-122"/>
                <a:sym typeface="Wingdings" pitchFamily="2" charset="2"/>
              </a:rPr>
              <a:t>-2</a:t>
            </a:r>
            <a:r>
              <a:rPr kumimoji="1" lang="en-US" altLang="zh-CN" sz="2000" dirty="0">
                <a:ea typeface="宋体" pitchFamily="2" charset="-122"/>
                <a:sym typeface="Wingdings" pitchFamily="2" charset="2"/>
              </a:rPr>
              <a:t> </a:t>
            </a:r>
            <a:endParaRPr lang="zh-CN" altLang="en-US" sz="2000" dirty="0">
              <a:ea typeface="宋体" pitchFamily="2" charset="-122"/>
            </a:endParaRPr>
          </a:p>
          <a:p>
            <a:pPr>
              <a:spcBef>
                <a:spcPct val="30000"/>
              </a:spcBef>
            </a:pPr>
            <a:r>
              <a:rPr lang="zh-CN" altLang="en-US" dirty="0">
                <a:ea typeface="宋体" pitchFamily="2" charset="-122"/>
                <a:sym typeface="Wingdings" pitchFamily="2" charset="2"/>
              </a:rPr>
              <a:t>任意一个十进制数可以表示为</a:t>
            </a:r>
          </a:p>
          <a:p>
            <a:pPr>
              <a:spcBef>
                <a:spcPct val="30000"/>
              </a:spcBef>
              <a:buClrTx/>
              <a:buSzTx/>
              <a:buFontTx/>
              <a:buNone/>
            </a:pPr>
            <a:r>
              <a:rPr kumimoji="1" lang="zh-CN" altLang="en-US" sz="2000" dirty="0">
                <a:ea typeface="宋体" pitchFamily="2" charset="-122"/>
                <a:sym typeface="Wingdings" pitchFamily="2" charset="2"/>
              </a:rPr>
              <a:t>    (</a:t>
            </a:r>
            <a:r>
              <a:rPr kumimoji="1" lang="en-US" altLang="zh-CN" sz="2000" dirty="0">
                <a:ea typeface="宋体" pitchFamily="2" charset="-122"/>
                <a:sym typeface="Wingdings" pitchFamily="2" charset="2"/>
              </a:rPr>
              <a:t>D)</a:t>
            </a:r>
            <a:r>
              <a:rPr kumimoji="1" lang="en-US" altLang="zh-CN" sz="2000" baseline="-25000" dirty="0">
                <a:ea typeface="宋体" pitchFamily="2" charset="-122"/>
                <a:sym typeface="Wingdings" pitchFamily="2" charset="2"/>
              </a:rPr>
              <a:t>10 </a:t>
            </a:r>
            <a:r>
              <a:rPr kumimoji="1" lang="en-US" altLang="zh-CN" sz="2000" dirty="0">
                <a:ea typeface="宋体" pitchFamily="2" charset="-122"/>
                <a:sym typeface="Wingdings" pitchFamily="2" charset="2"/>
              </a:rPr>
              <a:t>= d</a:t>
            </a:r>
            <a:r>
              <a:rPr kumimoji="1" lang="en-US" altLang="zh-CN" sz="2000" baseline="-25000" dirty="0">
                <a:ea typeface="宋体" pitchFamily="2" charset="-122"/>
                <a:sym typeface="Wingdings" pitchFamily="2" charset="2"/>
              </a:rPr>
              <a:t>n</a:t>
            </a:r>
            <a:r>
              <a:rPr kumimoji="1" lang="en-US" altLang="zh-CN" sz="2000" dirty="0">
                <a:ea typeface="宋体" pitchFamily="2" charset="-122"/>
                <a:sym typeface="Wingdings" pitchFamily="2" charset="2"/>
              </a:rPr>
              <a:t>×10</a:t>
            </a:r>
            <a:r>
              <a:rPr kumimoji="1" lang="en-US" altLang="zh-CN" sz="2000" baseline="30000" dirty="0">
                <a:ea typeface="宋体" pitchFamily="2" charset="-122"/>
                <a:sym typeface="Wingdings" pitchFamily="2" charset="2"/>
              </a:rPr>
              <a:t>n-1</a:t>
            </a:r>
            <a:r>
              <a:rPr kumimoji="1" lang="en-US" altLang="zh-CN" sz="2000" dirty="0">
                <a:ea typeface="宋体" pitchFamily="2" charset="-122"/>
                <a:sym typeface="Wingdings" pitchFamily="2" charset="2"/>
              </a:rPr>
              <a:t> ＋ d</a:t>
            </a:r>
            <a:r>
              <a:rPr kumimoji="1" lang="en-US" altLang="zh-CN" sz="2000" baseline="-25000" dirty="0">
                <a:ea typeface="宋体" pitchFamily="2" charset="-122"/>
                <a:sym typeface="Wingdings" pitchFamily="2" charset="2"/>
              </a:rPr>
              <a:t>n-1</a:t>
            </a:r>
            <a:r>
              <a:rPr kumimoji="1" lang="en-US" altLang="zh-CN" sz="2000" dirty="0">
                <a:ea typeface="宋体" pitchFamily="2" charset="-122"/>
                <a:sym typeface="Wingdings" pitchFamily="2" charset="2"/>
              </a:rPr>
              <a:t>×10</a:t>
            </a:r>
            <a:r>
              <a:rPr kumimoji="1" lang="en-US" altLang="zh-CN" sz="2000" baseline="30000" dirty="0">
                <a:ea typeface="宋体" pitchFamily="2" charset="-122"/>
                <a:sym typeface="Wingdings" pitchFamily="2" charset="2"/>
              </a:rPr>
              <a:t>n-2</a:t>
            </a:r>
            <a:r>
              <a:rPr kumimoji="1" lang="en-US" altLang="zh-CN" sz="2000" dirty="0">
                <a:ea typeface="宋体" pitchFamily="2" charset="-122"/>
                <a:sym typeface="Wingdings" pitchFamily="2" charset="2"/>
              </a:rPr>
              <a:t> ＋… d</a:t>
            </a:r>
            <a:r>
              <a:rPr kumimoji="1" lang="en-US" altLang="zh-CN" sz="2000" baseline="-25000" dirty="0">
                <a:ea typeface="宋体" pitchFamily="2" charset="-122"/>
                <a:sym typeface="Wingdings" pitchFamily="2" charset="2"/>
              </a:rPr>
              <a:t>2</a:t>
            </a:r>
            <a:r>
              <a:rPr kumimoji="1" lang="en-US" altLang="zh-CN" sz="2000" dirty="0">
                <a:ea typeface="宋体" pitchFamily="2" charset="-122"/>
                <a:sym typeface="Wingdings" pitchFamily="2" charset="2"/>
              </a:rPr>
              <a:t>×10</a:t>
            </a:r>
            <a:r>
              <a:rPr kumimoji="1" lang="en-US" altLang="zh-CN" sz="2000" baseline="30000" dirty="0">
                <a:ea typeface="宋体" pitchFamily="2" charset="-122"/>
                <a:sym typeface="Wingdings" pitchFamily="2" charset="2"/>
              </a:rPr>
              <a:t>1</a:t>
            </a:r>
            <a:r>
              <a:rPr kumimoji="1" lang="en-US" altLang="zh-CN" sz="2000" dirty="0">
                <a:ea typeface="宋体" pitchFamily="2" charset="-122"/>
                <a:sym typeface="Wingdings" pitchFamily="2" charset="2"/>
              </a:rPr>
              <a:t> ＋ d</a:t>
            </a:r>
            <a:r>
              <a:rPr kumimoji="1" lang="en-US" altLang="zh-CN" sz="2000" baseline="-25000" dirty="0">
                <a:ea typeface="宋体" pitchFamily="2" charset="-122"/>
                <a:sym typeface="Wingdings" pitchFamily="2" charset="2"/>
              </a:rPr>
              <a:t>1</a:t>
            </a:r>
            <a:r>
              <a:rPr kumimoji="1" lang="en-US" altLang="zh-CN" sz="2000" dirty="0">
                <a:ea typeface="宋体" pitchFamily="2" charset="-122"/>
                <a:sym typeface="Wingdings" pitchFamily="2" charset="2"/>
              </a:rPr>
              <a:t>×10</a:t>
            </a:r>
            <a:r>
              <a:rPr kumimoji="1" lang="en-US" altLang="zh-CN" sz="2000" baseline="30000" dirty="0">
                <a:ea typeface="宋体" pitchFamily="2" charset="-122"/>
                <a:sym typeface="Wingdings" pitchFamily="2" charset="2"/>
              </a:rPr>
              <a:t>0</a:t>
            </a:r>
            <a:r>
              <a:rPr kumimoji="1" lang="en-US" altLang="zh-CN" sz="2000" dirty="0">
                <a:ea typeface="宋体" pitchFamily="2" charset="-122"/>
                <a:sym typeface="Wingdings" pitchFamily="2" charset="2"/>
              </a:rPr>
              <a:t> </a:t>
            </a:r>
          </a:p>
          <a:p>
            <a:pPr>
              <a:spcBef>
                <a:spcPct val="30000"/>
              </a:spcBef>
              <a:buClrTx/>
              <a:buSzTx/>
              <a:buFontTx/>
              <a:buNone/>
            </a:pPr>
            <a:r>
              <a:rPr kumimoji="1" lang="en-US" altLang="zh-CN" sz="2000" dirty="0">
                <a:ea typeface="宋体" pitchFamily="2" charset="-122"/>
                <a:sym typeface="Wingdings" pitchFamily="2" charset="2"/>
              </a:rPr>
              <a:t>                        ＋ d</a:t>
            </a:r>
            <a:r>
              <a:rPr kumimoji="1" lang="en-US" altLang="zh-CN" sz="2000" baseline="-25000" dirty="0">
                <a:ea typeface="宋体" pitchFamily="2" charset="-122"/>
                <a:sym typeface="Wingdings" pitchFamily="2" charset="2"/>
              </a:rPr>
              <a:t>-1</a:t>
            </a:r>
            <a:r>
              <a:rPr kumimoji="1" lang="en-US" altLang="zh-CN" sz="2000" dirty="0">
                <a:ea typeface="宋体" pitchFamily="2" charset="-122"/>
                <a:sym typeface="Wingdings" pitchFamily="2" charset="2"/>
              </a:rPr>
              <a:t>×10</a:t>
            </a:r>
            <a:r>
              <a:rPr kumimoji="1" lang="en-US" altLang="zh-CN" sz="2000" baseline="30000" dirty="0">
                <a:ea typeface="宋体" pitchFamily="2" charset="-122"/>
                <a:sym typeface="Wingdings" pitchFamily="2" charset="2"/>
              </a:rPr>
              <a:t>-1</a:t>
            </a:r>
            <a:r>
              <a:rPr kumimoji="1" lang="en-US" altLang="zh-CN" sz="2000" dirty="0">
                <a:ea typeface="宋体" pitchFamily="2" charset="-122"/>
                <a:sym typeface="Wingdings" pitchFamily="2" charset="2"/>
              </a:rPr>
              <a:t> ＋ d</a:t>
            </a:r>
            <a:r>
              <a:rPr kumimoji="1" lang="en-US" altLang="zh-CN" sz="2000" baseline="-25000" dirty="0">
                <a:ea typeface="宋体" pitchFamily="2" charset="-122"/>
                <a:sym typeface="Wingdings" pitchFamily="2" charset="2"/>
              </a:rPr>
              <a:t>-2</a:t>
            </a:r>
            <a:r>
              <a:rPr kumimoji="1" lang="en-US" altLang="zh-CN" sz="2000" dirty="0">
                <a:ea typeface="宋体" pitchFamily="2" charset="-122"/>
                <a:sym typeface="Wingdings" pitchFamily="2" charset="2"/>
              </a:rPr>
              <a:t>×10</a:t>
            </a:r>
            <a:r>
              <a:rPr kumimoji="1" lang="en-US" altLang="zh-CN" sz="2000" baseline="30000" dirty="0">
                <a:ea typeface="宋体" pitchFamily="2" charset="-122"/>
                <a:sym typeface="Wingdings" pitchFamily="2" charset="2"/>
              </a:rPr>
              <a:t>-2</a:t>
            </a:r>
            <a:r>
              <a:rPr kumimoji="1" lang="en-US" altLang="zh-CN" sz="2000" dirty="0">
                <a:ea typeface="宋体" pitchFamily="2" charset="-122"/>
                <a:sym typeface="Wingdings" pitchFamily="2" charset="2"/>
              </a:rPr>
              <a:t> ＋… d</a:t>
            </a:r>
            <a:r>
              <a:rPr kumimoji="1" lang="en-US" altLang="zh-CN" sz="2000" baseline="-25000" dirty="0">
                <a:ea typeface="宋体" pitchFamily="2" charset="-122"/>
                <a:sym typeface="Wingdings" pitchFamily="2" charset="2"/>
              </a:rPr>
              <a:t>-m</a:t>
            </a:r>
            <a:r>
              <a:rPr kumimoji="1" lang="en-US" altLang="zh-CN" sz="2000" dirty="0">
                <a:ea typeface="宋体" pitchFamily="2" charset="-122"/>
                <a:sym typeface="Wingdings" pitchFamily="2" charset="2"/>
              </a:rPr>
              <a:t>×10</a:t>
            </a:r>
            <a:r>
              <a:rPr kumimoji="1" lang="en-US" altLang="zh-CN" sz="2000" baseline="30000" dirty="0">
                <a:ea typeface="宋体" pitchFamily="2" charset="-122"/>
                <a:sym typeface="Wingdings" pitchFamily="2" charset="2"/>
              </a:rPr>
              <a:t>-m</a:t>
            </a:r>
            <a:r>
              <a:rPr kumimoji="1" lang="en-US" altLang="zh-CN" sz="2000" dirty="0">
                <a:ea typeface="宋体" pitchFamily="2" charset="-122"/>
                <a:sym typeface="Wingdings" pitchFamily="2" charset="2"/>
              </a:rPr>
              <a:t> </a:t>
            </a:r>
          </a:p>
          <a:p>
            <a:pPr>
              <a:spcBef>
                <a:spcPct val="30000"/>
              </a:spcBef>
              <a:buClrTx/>
              <a:buSzTx/>
              <a:buFontTx/>
              <a:buNone/>
            </a:pPr>
            <a:r>
              <a:rPr kumimoji="1" lang="en-US" altLang="zh-CN" sz="2000" dirty="0">
                <a:ea typeface="宋体" pitchFamily="2" charset="-122"/>
                <a:sym typeface="Wingdings" pitchFamily="2" charset="2"/>
              </a:rPr>
              <a:t>                          </a:t>
            </a:r>
            <a:r>
              <a:rPr kumimoji="1" lang="en-US" altLang="zh-CN" sz="2000" baseline="-25000" dirty="0">
                <a:ea typeface="宋体" pitchFamily="2" charset="-122"/>
                <a:sym typeface="Wingdings" pitchFamily="2" charset="2"/>
              </a:rPr>
              <a:t>n                                   m</a:t>
            </a:r>
          </a:p>
          <a:p>
            <a:pPr>
              <a:spcBef>
                <a:spcPct val="30000"/>
              </a:spcBef>
              <a:buClrTx/>
              <a:buSzTx/>
              <a:buFontTx/>
              <a:buNone/>
            </a:pPr>
            <a:r>
              <a:rPr kumimoji="1" lang="en-US" altLang="zh-CN" sz="2000" dirty="0">
                <a:ea typeface="宋体" pitchFamily="2" charset="-122"/>
                <a:sym typeface="Wingdings" pitchFamily="2" charset="2"/>
              </a:rPr>
              <a:t>                     = ∑ d</a:t>
            </a:r>
            <a:r>
              <a:rPr kumimoji="1" lang="en-US" altLang="zh-CN" sz="2000" baseline="-25000" dirty="0">
                <a:ea typeface="宋体" pitchFamily="2" charset="-122"/>
                <a:sym typeface="Wingdings" pitchFamily="2" charset="2"/>
              </a:rPr>
              <a:t>i</a:t>
            </a:r>
            <a:r>
              <a:rPr kumimoji="1" lang="en-US" altLang="zh-CN" sz="2000" dirty="0">
                <a:ea typeface="宋体" pitchFamily="2" charset="-122"/>
                <a:sym typeface="Wingdings" pitchFamily="2" charset="2"/>
              </a:rPr>
              <a:t>×10</a:t>
            </a:r>
            <a:r>
              <a:rPr kumimoji="1" lang="en-US" altLang="zh-CN" sz="2000" baseline="30000" dirty="0">
                <a:ea typeface="宋体" pitchFamily="2" charset="-122"/>
                <a:sym typeface="Wingdings" pitchFamily="2" charset="2"/>
              </a:rPr>
              <a:t>i-1</a:t>
            </a:r>
            <a:r>
              <a:rPr kumimoji="1" lang="en-US" altLang="zh-CN" sz="2000" dirty="0">
                <a:ea typeface="宋体" pitchFamily="2" charset="-122"/>
                <a:sym typeface="Wingdings" pitchFamily="2" charset="2"/>
              </a:rPr>
              <a:t> ＋ ∑ d</a:t>
            </a:r>
            <a:r>
              <a:rPr kumimoji="1" lang="en-US" altLang="zh-CN" sz="2000" baseline="-25000" dirty="0">
                <a:ea typeface="宋体" pitchFamily="2" charset="-122"/>
                <a:sym typeface="Wingdings" pitchFamily="2" charset="2"/>
              </a:rPr>
              <a:t>j</a:t>
            </a:r>
            <a:r>
              <a:rPr kumimoji="1" lang="en-US" altLang="zh-CN" sz="2000" dirty="0">
                <a:ea typeface="宋体" pitchFamily="2" charset="-122"/>
                <a:sym typeface="Wingdings" pitchFamily="2" charset="2"/>
              </a:rPr>
              <a:t>×10</a:t>
            </a:r>
            <a:r>
              <a:rPr kumimoji="1" lang="en-US" altLang="zh-CN" sz="2000" baseline="30000" dirty="0">
                <a:ea typeface="宋体" pitchFamily="2" charset="-122"/>
                <a:sym typeface="Wingdings" pitchFamily="2" charset="2"/>
              </a:rPr>
              <a:t>-j</a:t>
            </a:r>
            <a:endParaRPr kumimoji="1" lang="en-US" altLang="zh-CN" sz="2000" dirty="0">
              <a:ea typeface="宋体" pitchFamily="2" charset="-122"/>
              <a:sym typeface="Wingdings" pitchFamily="2" charset="2"/>
            </a:endParaRPr>
          </a:p>
          <a:p>
            <a:pPr>
              <a:spcBef>
                <a:spcPct val="30000"/>
              </a:spcBef>
              <a:buClrTx/>
              <a:buSzTx/>
              <a:buFontTx/>
              <a:buNone/>
            </a:pPr>
            <a:r>
              <a:rPr kumimoji="1" lang="en-US" altLang="zh-CN" sz="2000" dirty="0">
                <a:ea typeface="宋体" pitchFamily="2" charset="-122"/>
                <a:sym typeface="Wingdings" pitchFamily="2" charset="2"/>
              </a:rPr>
              <a:t>                         </a:t>
            </a:r>
            <a:r>
              <a:rPr kumimoji="1" lang="en-US" altLang="zh-CN" sz="2000" baseline="30000" dirty="0" err="1">
                <a:ea typeface="宋体" pitchFamily="2" charset="-122"/>
                <a:sym typeface="Wingdings" pitchFamily="2" charset="2"/>
              </a:rPr>
              <a:t>i</a:t>
            </a:r>
            <a:r>
              <a:rPr kumimoji="1" lang="en-US" altLang="zh-CN" sz="2000" baseline="30000" dirty="0">
                <a:ea typeface="宋体" pitchFamily="2" charset="-122"/>
                <a:sym typeface="Wingdings" pitchFamily="2" charset="2"/>
              </a:rPr>
              <a:t>=1                                 j=1 </a:t>
            </a:r>
          </a:p>
          <a:p>
            <a:pPr>
              <a:spcBef>
                <a:spcPct val="30000"/>
              </a:spcBef>
              <a:buClrTx/>
              <a:buSzTx/>
              <a:buFontTx/>
              <a:buNone/>
            </a:pPr>
            <a:r>
              <a:rPr kumimoji="1" lang="en-US" altLang="zh-CN" sz="2000" dirty="0">
                <a:ea typeface="宋体" pitchFamily="2" charset="-122"/>
                <a:sym typeface="Wingdings" pitchFamily="2" charset="2"/>
              </a:rPr>
              <a:t>        </a:t>
            </a:r>
            <a:r>
              <a:rPr kumimoji="1" lang="zh-CN" altLang="en-US" sz="2000" dirty="0">
                <a:ea typeface="宋体" pitchFamily="2" charset="-122"/>
                <a:sym typeface="Wingdings" pitchFamily="2" charset="2"/>
              </a:rPr>
              <a:t>其中： </a:t>
            </a:r>
            <a:r>
              <a:rPr kumimoji="1" lang="en-US" altLang="zh-CN" sz="2000" dirty="0">
                <a:ea typeface="宋体" pitchFamily="2" charset="-122"/>
                <a:sym typeface="Wingdings" pitchFamily="2" charset="2"/>
              </a:rPr>
              <a:t>d</a:t>
            </a:r>
            <a:r>
              <a:rPr kumimoji="1" lang="en-US" altLang="zh-CN" sz="2000" baseline="-25000" dirty="0">
                <a:ea typeface="宋体" pitchFamily="2" charset="-122"/>
                <a:sym typeface="Wingdings" pitchFamily="2" charset="2"/>
              </a:rPr>
              <a:t>i</a:t>
            </a:r>
            <a:r>
              <a:rPr kumimoji="1" lang="zh-CN" altLang="en-US" sz="2000" dirty="0">
                <a:ea typeface="宋体" pitchFamily="2" charset="-122"/>
                <a:sym typeface="Wingdings" pitchFamily="2" charset="2"/>
              </a:rPr>
              <a:t>和 </a:t>
            </a:r>
            <a:r>
              <a:rPr kumimoji="1" lang="en-US" altLang="zh-CN" sz="2000" dirty="0" err="1">
                <a:ea typeface="宋体" pitchFamily="2" charset="-122"/>
                <a:sym typeface="Wingdings" pitchFamily="2" charset="2"/>
              </a:rPr>
              <a:t>d</a:t>
            </a:r>
            <a:r>
              <a:rPr kumimoji="1" lang="en-US" altLang="zh-CN" sz="2000" baseline="-25000" dirty="0" err="1">
                <a:ea typeface="宋体" pitchFamily="2" charset="-122"/>
                <a:sym typeface="Wingdings" pitchFamily="2" charset="2"/>
              </a:rPr>
              <a:t>j</a:t>
            </a:r>
            <a:r>
              <a:rPr kumimoji="1" lang="en-US" altLang="zh-CN" sz="2000" baseline="-25000" dirty="0">
                <a:ea typeface="宋体" pitchFamily="2" charset="-122"/>
                <a:sym typeface="Wingdings" pitchFamily="2" charset="2"/>
              </a:rPr>
              <a:t> </a:t>
            </a:r>
            <a:r>
              <a:rPr kumimoji="1" lang="zh-CN" altLang="en-US" sz="2000" dirty="0">
                <a:ea typeface="宋体" pitchFamily="2" charset="-122"/>
                <a:sym typeface="Wingdings" pitchFamily="2" charset="2"/>
              </a:rPr>
              <a:t>为0－9中任一个数字；</a:t>
            </a:r>
            <a:r>
              <a:rPr kumimoji="1" lang="en-US" altLang="zh-CN" sz="2000" dirty="0">
                <a:ea typeface="宋体" pitchFamily="2" charset="-122"/>
                <a:sym typeface="Wingdings" pitchFamily="2" charset="2"/>
              </a:rPr>
              <a:t>n</a:t>
            </a:r>
            <a:r>
              <a:rPr kumimoji="1" lang="zh-CN" altLang="en-US" sz="2000" dirty="0">
                <a:ea typeface="宋体" pitchFamily="2" charset="-122"/>
                <a:sym typeface="Wingdings" pitchFamily="2" charset="2"/>
              </a:rPr>
              <a:t>为整数部分位数；</a:t>
            </a:r>
            <a:r>
              <a:rPr kumimoji="1" lang="en-US" altLang="zh-CN" sz="2000" dirty="0">
                <a:ea typeface="宋体" pitchFamily="2" charset="-122"/>
                <a:sym typeface="Wingdings" pitchFamily="2" charset="2"/>
              </a:rPr>
              <a:t>m</a:t>
            </a:r>
            <a:r>
              <a:rPr kumimoji="1" lang="zh-CN" altLang="en-US" sz="2000" dirty="0">
                <a:ea typeface="宋体" pitchFamily="2" charset="-122"/>
                <a:sym typeface="Wingdings" pitchFamily="2" charset="2"/>
              </a:rPr>
              <a:t>为小数部分位数； 10</a:t>
            </a:r>
            <a:r>
              <a:rPr kumimoji="1" lang="en-US" altLang="zh-CN" sz="2000" baseline="30000" dirty="0">
                <a:ea typeface="宋体" pitchFamily="2" charset="-122"/>
                <a:sym typeface="Wingdings" pitchFamily="2" charset="2"/>
              </a:rPr>
              <a:t>i-1</a:t>
            </a:r>
            <a:r>
              <a:rPr kumimoji="1" lang="en-US" altLang="zh-CN" sz="2000" dirty="0">
                <a:ea typeface="宋体" pitchFamily="2" charset="-122"/>
                <a:sym typeface="Wingdings" pitchFamily="2" charset="2"/>
              </a:rPr>
              <a:t> </a:t>
            </a:r>
            <a:r>
              <a:rPr kumimoji="1" lang="zh-CN" altLang="en-US" sz="2000" dirty="0">
                <a:ea typeface="宋体" pitchFamily="2" charset="-122"/>
                <a:sym typeface="Wingdings" pitchFamily="2" charset="2"/>
              </a:rPr>
              <a:t>和10</a:t>
            </a:r>
            <a:r>
              <a:rPr kumimoji="1" lang="zh-CN" altLang="en-US" sz="2000" baseline="30000" dirty="0">
                <a:ea typeface="宋体" pitchFamily="2" charset="-122"/>
                <a:sym typeface="Wingdings" pitchFamily="2" charset="2"/>
              </a:rPr>
              <a:t>-</a:t>
            </a:r>
            <a:r>
              <a:rPr kumimoji="1" lang="en-US" altLang="zh-CN" sz="2000" baseline="30000" dirty="0">
                <a:ea typeface="宋体" pitchFamily="2" charset="-122"/>
                <a:sym typeface="Wingdings" pitchFamily="2" charset="2"/>
              </a:rPr>
              <a:t>j</a:t>
            </a:r>
            <a:r>
              <a:rPr kumimoji="1" lang="zh-CN" altLang="en-US" sz="2000" dirty="0">
                <a:ea typeface="宋体" pitchFamily="2" charset="-122"/>
                <a:sym typeface="Wingdings" pitchFamily="2" charset="2"/>
              </a:rPr>
              <a:t>分别为整数部分和小数部分位权。</a:t>
            </a:r>
          </a:p>
          <a:p>
            <a:endParaRPr lang="en-US" dirty="0"/>
          </a:p>
        </p:txBody>
      </p:sp>
    </p:spTree>
    <p:extLst>
      <p:ext uri="{BB962C8B-B14F-4D97-AF65-F5344CB8AC3E}">
        <p14:creationId xmlns:p14="http://schemas.microsoft.com/office/powerpoint/2010/main" val="2045798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fade">
                                      <p:cBhvr>
                                        <p:cTn id="44"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二进制（</a:t>
            </a:r>
            <a:r>
              <a:rPr lang="en-US" dirty="0"/>
              <a:t>Binary）</a:t>
            </a:r>
          </a:p>
        </p:txBody>
      </p:sp>
      <p:sp>
        <p:nvSpPr>
          <p:cNvPr id="3" name="内容占位符 2"/>
          <p:cNvSpPr>
            <a:spLocks noGrp="1"/>
          </p:cNvSpPr>
          <p:nvPr>
            <p:ph idx="1"/>
          </p:nvPr>
        </p:nvSpPr>
        <p:spPr/>
        <p:txBody>
          <a:bodyPr/>
          <a:lstStyle/>
          <a:p>
            <a:pPr>
              <a:lnSpc>
                <a:spcPct val="80000"/>
              </a:lnSpc>
            </a:pPr>
            <a:r>
              <a:rPr lang="zh-CN" altLang="en-US" dirty="0">
                <a:ea typeface="宋体" pitchFamily="2" charset="-122"/>
              </a:rPr>
              <a:t>特点： </a:t>
            </a:r>
          </a:p>
          <a:p>
            <a:pPr lvl="1">
              <a:lnSpc>
                <a:spcPct val="80000"/>
              </a:lnSpc>
            </a:pPr>
            <a:r>
              <a:rPr lang="zh-CN" altLang="en-US" dirty="0">
                <a:ea typeface="宋体" pitchFamily="2" charset="-122"/>
              </a:rPr>
              <a:t>有0、1二个数字              </a:t>
            </a:r>
          </a:p>
          <a:p>
            <a:pPr lvl="1">
              <a:lnSpc>
                <a:spcPct val="80000"/>
              </a:lnSpc>
            </a:pPr>
            <a:r>
              <a:rPr lang="zh-CN" altLang="en-US" dirty="0">
                <a:ea typeface="宋体" pitchFamily="2" charset="-122"/>
              </a:rPr>
              <a:t>逢二进一，进位基数为2</a:t>
            </a:r>
          </a:p>
          <a:p>
            <a:pPr>
              <a:lnSpc>
                <a:spcPct val="80000"/>
              </a:lnSpc>
            </a:pPr>
            <a:r>
              <a:rPr lang="zh-CN" altLang="en-US" dirty="0">
                <a:ea typeface="宋体" pitchFamily="2" charset="-122"/>
              </a:rPr>
              <a:t>二进制数110.01可以表示为：</a:t>
            </a:r>
          </a:p>
          <a:p>
            <a:pPr lvl="1">
              <a:lnSpc>
                <a:spcPct val="80000"/>
              </a:lnSpc>
              <a:buFont typeface="Wingdings" pitchFamily="2" charset="2"/>
              <a:buNone/>
            </a:pPr>
            <a:r>
              <a:rPr lang="zh-CN" altLang="en-US" dirty="0">
                <a:ea typeface="宋体" pitchFamily="2" charset="-122"/>
              </a:rPr>
              <a:t>(110.01)</a:t>
            </a:r>
            <a:r>
              <a:rPr lang="zh-CN" altLang="en-US" baseline="-30000" dirty="0">
                <a:ea typeface="宋体" pitchFamily="2" charset="-122"/>
              </a:rPr>
              <a:t>2</a:t>
            </a:r>
            <a:r>
              <a:rPr lang="zh-CN" altLang="en-US" dirty="0">
                <a:ea typeface="宋体" pitchFamily="2" charset="-122"/>
              </a:rPr>
              <a:t>=1</a:t>
            </a:r>
            <a:r>
              <a:rPr lang="zh-CN" altLang="en-US" dirty="0">
                <a:latin typeface="宋体" pitchFamily="2" charset="-122"/>
                <a:ea typeface="宋体" pitchFamily="2" charset="-122"/>
              </a:rPr>
              <a:t>×</a:t>
            </a:r>
            <a:r>
              <a:rPr lang="zh-CN" altLang="en-US" dirty="0">
                <a:ea typeface="宋体" pitchFamily="2" charset="-122"/>
              </a:rPr>
              <a:t>2</a:t>
            </a:r>
            <a:r>
              <a:rPr lang="zh-CN" altLang="en-US" baseline="30000" dirty="0">
                <a:ea typeface="宋体" pitchFamily="2" charset="-122"/>
              </a:rPr>
              <a:t>2</a:t>
            </a:r>
            <a:r>
              <a:rPr lang="zh-CN" altLang="en-US" dirty="0">
                <a:latin typeface="宋体" pitchFamily="2" charset="-122"/>
                <a:ea typeface="宋体" pitchFamily="2" charset="-122"/>
              </a:rPr>
              <a:t>＋</a:t>
            </a:r>
            <a:r>
              <a:rPr lang="zh-CN" altLang="en-US" dirty="0">
                <a:ea typeface="宋体" pitchFamily="2" charset="-122"/>
              </a:rPr>
              <a:t>1</a:t>
            </a:r>
            <a:r>
              <a:rPr lang="zh-CN" altLang="en-US" dirty="0">
                <a:latin typeface="宋体" pitchFamily="2" charset="-122"/>
                <a:ea typeface="宋体" pitchFamily="2" charset="-122"/>
              </a:rPr>
              <a:t>×</a:t>
            </a:r>
            <a:r>
              <a:rPr lang="zh-CN" altLang="en-US" dirty="0">
                <a:ea typeface="宋体" pitchFamily="2" charset="-122"/>
              </a:rPr>
              <a:t>2</a:t>
            </a:r>
            <a:r>
              <a:rPr lang="zh-CN" altLang="en-US" baseline="30000" dirty="0">
                <a:ea typeface="宋体" pitchFamily="2" charset="-122"/>
              </a:rPr>
              <a:t>1</a:t>
            </a:r>
            <a:r>
              <a:rPr lang="zh-CN" altLang="en-US" dirty="0">
                <a:latin typeface="宋体" pitchFamily="2" charset="-122"/>
                <a:ea typeface="宋体" pitchFamily="2" charset="-122"/>
              </a:rPr>
              <a:t>＋</a:t>
            </a:r>
            <a:r>
              <a:rPr lang="zh-CN" altLang="en-US" dirty="0">
                <a:ea typeface="宋体" pitchFamily="2" charset="-122"/>
              </a:rPr>
              <a:t>0</a:t>
            </a:r>
            <a:r>
              <a:rPr lang="zh-CN" altLang="en-US" dirty="0">
                <a:latin typeface="宋体" pitchFamily="2" charset="-122"/>
                <a:ea typeface="宋体" pitchFamily="2" charset="-122"/>
              </a:rPr>
              <a:t>×</a:t>
            </a:r>
            <a:r>
              <a:rPr lang="zh-CN" altLang="en-US" dirty="0">
                <a:ea typeface="宋体" pitchFamily="2" charset="-122"/>
              </a:rPr>
              <a:t>2</a:t>
            </a:r>
            <a:r>
              <a:rPr lang="zh-CN" altLang="en-US" baseline="30000" dirty="0">
                <a:ea typeface="宋体" pitchFamily="2" charset="-122"/>
              </a:rPr>
              <a:t>0</a:t>
            </a:r>
            <a:r>
              <a:rPr lang="zh-CN" altLang="en-US" dirty="0">
                <a:latin typeface="宋体" pitchFamily="2" charset="-122"/>
                <a:ea typeface="宋体" pitchFamily="2" charset="-122"/>
              </a:rPr>
              <a:t>＋</a:t>
            </a:r>
            <a:r>
              <a:rPr lang="zh-CN" altLang="en-US" dirty="0">
                <a:ea typeface="宋体" pitchFamily="2" charset="-122"/>
              </a:rPr>
              <a:t>0</a:t>
            </a:r>
            <a:r>
              <a:rPr lang="zh-CN" altLang="en-US" dirty="0">
                <a:latin typeface="宋体" pitchFamily="2" charset="-122"/>
                <a:ea typeface="宋体" pitchFamily="2" charset="-122"/>
              </a:rPr>
              <a:t>×</a:t>
            </a:r>
            <a:r>
              <a:rPr lang="zh-CN" altLang="en-US" dirty="0">
                <a:ea typeface="宋体" pitchFamily="2" charset="-122"/>
              </a:rPr>
              <a:t>2</a:t>
            </a:r>
            <a:r>
              <a:rPr lang="zh-CN" altLang="en-US" baseline="30000" dirty="0">
                <a:ea typeface="宋体" pitchFamily="2" charset="-122"/>
              </a:rPr>
              <a:t>-1</a:t>
            </a:r>
            <a:r>
              <a:rPr lang="zh-CN" altLang="en-US" dirty="0">
                <a:latin typeface="宋体" pitchFamily="2" charset="-122"/>
                <a:ea typeface="宋体" pitchFamily="2" charset="-122"/>
              </a:rPr>
              <a:t>＋</a:t>
            </a:r>
            <a:r>
              <a:rPr lang="zh-CN" altLang="en-US" dirty="0">
                <a:ea typeface="宋体" pitchFamily="2" charset="-122"/>
              </a:rPr>
              <a:t>1</a:t>
            </a:r>
            <a:r>
              <a:rPr lang="zh-CN" altLang="en-US" dirty="0">
                <a:latin typeface="宋体" pitchFamily="2" charset="-122"/>
                <a:ea typeface="宋体" pitchFamily="2" charset="-122"/>
              </a:rPr>
              <a:t>×</a:t>
            </a:r>
            <a:r>
              <a:rPr lang="zh-CN" altLang="en-US" dirty="0">
                <a:ea typeface="宋体" pitchFamily="2" charset="-122"/>
              </a:rPr>
              <a:t>2</a:t>
            </a:r>
            <a:r>
              <a:rPr lang="zh-CN" altLang="en-US" baseline="30000" dirty="0">
                <a:ea typeface="宋体" pitchFamily="2" charset="-122"/>
              </a:rPr>
              <a:t>-2</a:t>
            </a:r>
            <a:endParaRPr lang="zh-CN" altLang="en-US" dirty="0">
              <a:ea typeface="宋体" pitchFamily="2" charset="-122"/>
            </a:endParaRPr>
          </a:p>
          <a:p>
            <a:pPr>
              <a:lnSpc>
                <a:spcPct val="80000"/>
              </a:lnSpc>
            </a:pPr>
            <a:r>
              <a:rPr lang="zh-CN" altLang="en-US" dirty="0">
                <a:ea typeface="宋体" pitchFamily="2" charset="-122"/>
              </a:rPr>
              <a:t>任意二进制可以表示为：</a:t>
            </a:r>
          </a:p>
          <a:p>
            <a:pPr>
              <a:lnSpc>
                <a:spcPct val="80000"/>
              </a:lnSpc>
              <a:buFont typeface="Wingdings" pitchFamily="2" charset="2"/>
              <a:buNone/>
            </a:pPr>
            <a:r>
              <a:rPr kumimoji="1" lang="zh-CN" altLang="en-US" sz="2000" dirty="0">
                <a:ea typeface="宋体" pitchFamily="2" charset="-122"/>
                <a:sym typeface="Wingdings" pitchFamily="2" charset="2"/>
              </a:rPr>
              <a:t>             (</a:t>
            </a:r>
            <a:r>
              <a:rPr kumimoji="1" lang="en-US" altLang="zh-CN" sz="2000" dirty="0">
                <a:ea typeface="宋体" pitchFamily="2" charset="-122"/>
                <a:sym typeface="Wingdings" pitchFamily="2" charset="2"/>
              </a:rPr>
              <a:t>B)</a:t>
            </a:r>
            <a:r>
              <a:rPr kumimoji="1" lang="en-US" altLang="zh-CN" sz="2000" baseline="-25000" dirty="0">
                <a:ea typeface="宋体" pitchFamily="2" charset="-122"/>
                <a:sym typeface="Wingdings" pitchFamily="2" charset="2"/>
              </a:rPr>
              <a:t>2 </a:t>
            </a:r>
            <a:r>
              <a:rPr kumimoji="1" lang="en-US" altLang="zh-CN" sz="2000" dirty="0">
                <a:ea typeface="宋体" pitchFamily="2" charset="-122"/>
                <a:sym typeface="Wingdings" pitchFamily="2" charset="2"/>
              </a:rPr>
              <a:t>= b</a:t>
            </a:r>
            <a:r>
              <a:rPr kumimoji="1" lang="en-US" altLang="zh-CN" sz="2000" baseline="-25000" dirty="0">
                <a:ea typeface="宋体" pitchFamily="2" charset="-122"/>
                <a:sym typeface="Wingdings" pitchFamily="2" charset="2"/>
              </a:rPr>
              <a:t>n</a:t>
            </a:r>
            <a:r>
              <a:rPr kumimoji="1" lang="en-US" altLang="zh-CN" sz="2000" dirty="0">
                <a:ea typeface="宋体" pitchFamily="2" charset="-122"/>
                <a:sym typeface="Wingdings" pitchFamily="2" charset="2"/>
              </a:rPr>
              <a:t>×2</a:t>
            </a:r>
            <a:r>
              <a:rPr kumimoji="1" lang="en-US" altLang="zh-CN" sz="2000" baseline="30000" dirty="0">
                <a:ea typeface="宋体" pitchFamily="2" charset="-122"/>
                <a:sym typeface="Wingdings" pitchFamily="2" charset="2"/>
              </a:rPr>
              <a:t>n-1</a:t>
            </a:r>
            <a:r>
              <a:rPr kumimoji="1" lang="en-US" altLang="zh-CN" sz="2000" dirty="0">
                <a:ea typeface="宋体" pitchFamily="2" charset="-122"/>
                <a:sym typeface="Wingdings" pitchFamily="2" charset="2"/>
              </a:rPr>
              <a:t> ＋ b</a:t>
            </a:r>
            <a:r>
              <a:rPr kumimoji="1" lang="en-US" altLang="zh-CN" sz="2000" baseline="-25000" dirty="0">
                <a:ea typeface="宋体" pitchFamily="2" charset="-122"/>
                <a:sym typeface="Wingdings" pitchFamily="2" charset="2"/>
              </a:rPr>
              <a:t>n-1</a:t>
            </a:r>
            <a:r>
              <a:rPr kumimoji="1" lang="en-US" altLang="zh-CN" sz="2000" dirty="0">
                <a:ea typeface="宋体" pitchFamily="2" charset="-122"/>
                <a:sym typeface="Wingdings" pitchFamily="2" charset="2"/>
              </a:rPr>
              <a:t>×2</a:t>
            </a:r>
            <a:r>
              <a:rPr kumimoji="1" lang="en-US" altLang="zh-CN" sz="2000" baseline="30000" dirty="0">
                <a:ea typeface="宋体" pitchFamily="2" charset="-122"/>
                <a:sym typeface="Wingdings" pitchFamily="2" charset="2"/>
              </a:rPr>
              <a:t>n-2</a:t>
            </a:r>
            <a:r>
              <a:rPr kumimoji="1" lang="en-US" altLang="zh-CN" sz="2000" dirty="0">
                <a:ea typeface="宋体" pitchFamily="2" charset="-122"/>
                <a:sym typeface="Wingdings" pitchFamily="2" charset="2"/>
              </a:rPr>
              <a:t> ＋… b</a:t>
            </a:r>
            <a:r>
              <a:rPr kumimoji="1" lang="en-US" altLang="zh-CN" sz="2000" baseline="-25000" dirty="0">
                <a:ea typeface="宋体" pitchFamily="2" charset="-122"/>
                <a:sym typeface="Wingdings" pitchFamily="2" charset="2"/>
              </a:rPr>
              <a:t>2</a:t>
            </a:r>
            <a:r>
              <a:rPr kumimoji="1" lang="en-US" altLang="zh-CN" sz="2000" dirty="0">
                <a:ea typeface="宋体" pitchFamily="2" charset="-122"/>
                <a:sym typeface="Wingdings" pitchFamily="2" charset="2"/>
              </a:rPr>
              <a:t>×2</a:t>
            </a:r>
            <a:r>
              <a:rPr kumimoji="1" lang="en-US" altLang="zh-CN" sz="2000" baseline="30000" dirty="0">
                <a:ea typeface="宋体" pitchFamily="2" charset="-122"/>
                <a:sym typeface="Wingdings" pitchFamily="2" charset="2"/>
              </a:rPr>
              <a:t>1</a:t>
            </a:r>
            <a:r>
              <a:rPr kumimoji="1" lang="en-US" altLang="zh-CN" sz="2000" dirty="0">
                <a:ea typeface="宋体" pitchFamily="2" charset="-122"/>
                <a:sym typeface="Wingdings" pitchFamily="2" charset="2"/>
              </a:rPr>
              <a:t> ＋ b</a:t>
            </a:r>
            <a:r>
              <a:rPr kumimoji="1" lang="en-US" altLang="zh-CN" sz="2000" baseline="-25000" dirty="0">
                <a:ea typeface="宋体" pitchFamily="2" charset="-122"/>
                <a:sym typeface="Wingdings" pitchFamily="2" charset="2"/>
              </a:rPr>
              <a:t>1</a:t>
            </a:r>
            <a:r>
              <a:rPr kumimoji="1" lang="en-US" altLang="zh-CN" sz="2000" dirty="0">
                <a:ea typeface="宋体" pitchFamily="2" charset="-122"/>
                <a:sym typeface="Wingdings" pitchFamily="2" charset="2"/>
              </a:rPr>
              <a:t>×2</a:t>
            </a:r>
            <a:r>
              <a:rPr kumimoji="1" lang="en-US" altLang="zh-CN" sz="2000" baseline="30000" dirty="0">
                <a:ea typeface="宋体" pitchFamily="2" charset="-122"/>
                <a:sym typeface="Wingdings" pitchFamily="2" charset="2"/>
              </a:rPr>
              <a:t>0</a:t>
            </a:r>
            <a:r>
              <a:rPr kumimoji="1" lang="en-US" altLang="zh-CN" sz="2000" dirty="0">
                <a:ea typeface="宋体" pitchFamily="2" charset="-122"/>
                <a:sym typeface="Wingdings" pitchFamily="2" charset="2"/>
              </a:rPr>
              <a:t> </a:t>
            </a:r>
          </a:p>
          <a:p>
            <a:pPr>
              <a:lnSpc>
                <a:spcPct val="80000"/>
              </a:lnSpc>
              <a:spcBef>
                <a:spcPct val="0"/>
              </a:spcBef>
              <a:buClrTx/>
              <a:buSzTx/>
              <a:buFontTx/>
              <a:buNone/>
            </a:pPr>
            <a:r>
              <a:rPr kumimoji="1" lang="en-US" altLang="zh-CN" sz="2000" dirty="0">
                <a:ea typeface="宋体" pitchFamily="2" charset="-122"/>
                <a:sym typeface="Wingdings" pitchFamily="2" charset="2"/>
              </a:rPr>
              <a:t>                        ＋ b</a:t>
            </a:r>
            <a:r>
              <a:rPr kumimoji="1" lang="en-US" altLang="zh-CN" sz="2000" baseline="-25000" dirty="0">
                <a:ea typeface="宋体" pitchFamily="2" charset="-122"/>
                <a:sym typeface="Wingdings" pitchFamily="2" charset="2"/>
              </a:rPr>
              <a:t>-1</a:t>
            </a:r>
            <a:r>
              <a:rPr kumimoji="1" lang="en-US" altLang="zh-CN" sz="2000" dirty="0">
                <a:ea typeface="宋体" pitchFamily="2" charset="-122"/>
                <a:sym typeface="Wingdings" pitchFamily="2" charset="2"/>
              </a:rPr>
              <a:t>×2</a:t>
            </a:r>
            <a:r>
              <a:rPr kumimoji="1" lang="en-US" altLang="zh-CN" sz="2000" baseline="30000" dirty="0">
                <a:ea typeface="宋体" pitchFamily="2" charset="-122"/>
                <a:sym typeface="Wingdings" pitchFamily="2" charset="2"/>
              </a:rPr>
              <a:t>-1</a:t>
            </a:r>
            <a:r>
              <a:rPr kumimoji="1" lang="en-US" altLang="zh-CN" sz="2000" dirty="0">
                <a:ea typeface="宋体" pitchFamily="2" charset="-122"/>
                <a:sym typeface="Wingdings" pitchFamily="2" charset="2"/>
              </a:rPr>
              <a:t> ＋ b</a:t>
            </a:r>
            <a:r>
              <a:rPr kumimoji="1" lang="en-US" altLang="zh-CN" sz="2000" baseline="-25000" dirty="0">
                <a:ea typeface="宋体" pitchFamily="2" charset="-122"/>
                <a:sym typeface="Wingdings" pitchFamily="2" charset="2"/>
              </a:rPr>
              <a:t>-2</a:t>
            </a:r>
            <a:r>
              <a:rPr kumimoji="1" lang="en-US" altLang="zh-CN" sz="2000" dirty="0">
                <a:ea typeface="宋体" pitchFamily="2" charset="-122"/>
                <a:sym typeface="Wingdings" pitchFamily="2" charset="2"/>
              </a:rPr>
              <a:t>×2</a:t>
            </a:r>
            <a:r>
              <a:rPr kumimoji="1" lang="en-US" altLang="zh-CN" sz="2000" baseline="30000" dirty="0">
                <a:ea typeface="宋体" pitchFamily="2" charset="-122"/>
                <a:sym typeface="Wingdings" pitchFamily="2" charset="2"/>
              </a:rPr>
              <a:t>-2</a:t>
            </a:r>
            <a:r>
              <a:rPr kumimoji="1" lang="en-US" altLang="zh-CN" sz="2000" dirty="0">
                <a:ea typeface="宋体" pitchFamily="2" charset="-122"/>
                <a:sym typeface="Wingdings" pitchFamily="2" charset="2"/>
              </a:rPr>
              <a:t> ＋… b</a:t>
            </a:r>
            <a:r>
              <a:rPr kumimoji="1" lang="en-US" altLang="zh-CN" sz="2000" baseline="-25000" dirty="0">
                <a:ea typeface="宋体" pitchFamily="2" charset="-122"/>
                <a:sym typeface="Wingdings" pitchFamily="2" charset="2"/>
              </a:rPr>
              <a:t>-m</a:t>
            </a:r>
            <a:r>
              <a:rPr kumimoji="1" lang="en-US" altLang="zh-CN" sz="2000" dirty="0">
                <a:ea typeface="宋体" pitchFamily="2" charset="-122"/>
                <a:sym typeface="Wingdings" pitchFamily="2" charset="2"/>
              </a:rPr>
              <a:t>×2</a:t>
            </a:r>
            <a:r>
              <a:rPr kumimoji="1" lang="en-US" altLang="zh-CN" sz="2000" baseline="30000" dirty="0">
                <a:ea typeface="宋体" pitchFamily="2" charset="-122"/>
                <a:sym typeface="Wingdings" pitchFamily="2" charset="2"/>
              </a:rPr>
              <a:t>-m</a:t>
            </a:r>
            <a:r>
              <a:rPr kumimoji="1" lang="en-US" altLang="zh-CN" sz="2000" dirty="0">
                <a:ea typeface="宋体" pitchFamily="2" charset="-122"/>
                <a:sym typeface="Wingdings" pitchFamily="2" charset="2"/>
              </a:rPr>
              <a:t> </a:t>
            </a:r>
          </a:p>
          <a:p>
            <a:pPr>
              <a:lnSpc>
                <a:spcPct val="80000"/>
              </a:lnSpc>
              <a:spcBef>
                <a:spcPct val="0"/>
              </a:spcBef>
              <a:buClrTx/>
              <a:buSzTx/>
              <a:buFontTx/>
              <a:buNone/>
            </a:pPr>
            <a:r>
              <a:rPr kumimoji="1" lang="en-US" altLang="zh-CN" sz="2000" dirty="0">
                <a:ea typeface="宋体" pitchFamily="2" charset="-122"/>
                <a:sym typeface="Wingdings" pitchFamily="2" charset="2"/>
              </a:rPr>
              <a:t>                          </a:t>
            </a:r>
            <a:r>
              <a:rPr kumimoji="1" lang="en-US" altLang="zh-CN" sz="2000" baseline="-25000" dirty="0">
                <a:ea typeface="宋体" pitchFamily="2" charset="-122"/>
                <a:sym typeface="Wingdings" pitchFamily="2" charset="2"/>
              </a:rPr>
              <a:t>n                                m</a:t>
            </a:r>
          </a:p>
          <a:p>
            <a:pPr>
              <a:lnSpc>
                <a:spcPct val="80000"/>
              </a:lnSpc>
              <a:spcBef>
                <a:spcPct val="0"/>
              </a:spcBef>
              <a:buClrTx/>
              <a:buSzTx/>
              <a:buFontTx/>
              <a:buNone/>
            </a:pPr>
            <a:r>
              <a:rPr kumimoji="1" lang="en-US" altLang="zh-CN" sz="2000" dirty="0">
                <a:ea typeface="宋体" pitchFamily="2" charset="-122"/>
                <a:sym typeface="Wingdings" pitchFamily="2" charset="2"/>
              </a:rPr>
              <a:t>                     = ∑ b</a:t>
            </a:r>
            <a:r>
              <a:rPr kumimoji="1" lang="en-US" altLang="zh-CN" sz="2000" baseline="-25000" dirty="0">
                <a:ea typeface="宋体" pitchFamily="2" charset="-122"/>
                <a:sym typeface="Wingdings" pitchFamily="2" charset="2"/>
              </a:rPr>
              <a:t>i</a:t>
            </a:r>
            <a:r>
              <a:rPr kumimoji="1" lang="en-US" altLang="zh-CN" sz="2000" dirty="0">
                <a:ea typeface="宋体" pitchFamily="2" charset="-122"/>
                <a:sym typeface="Wingdings" pitchFamily="2" charset="2"/>
              </a:rPr>
              <a:t>×2</a:t>
            </a:r>
            <a:r>
              <a:rPr kumimoji="1" lang="en-US" altLang="zh-CN" sz="2000" baseline="30000" dirty="0">
                <a:ea typeface="宋体" pitchFamily="2" charset="-122"/>
                <a:sym typeface="Wingdings" pitchFamily="2" charset="2"/>
              </a:rPr>
              <a:t>i-1</a:t>
            </a:r>
            <a:r>
              <a:rPr kumimoji="1" lang="en-US" altLang="zh-CN" sz="2000" dirty="0">
                <a:ea typeface="宋体" pitchFamily="2" charset="-122"/>
                <a:sym typeface="Wingdings" pitchFamily="2" charset="2"/>
              </a:rPr>
              <a:t> ＋ ∑ b</a:t>
            </a:r>
            <a:r>
              <a:rPr kumimoji="1" lang="en-US" altLang="zh-CN" sz="2000" baseline="-25000" dirty="0">
                <a:ea typeface="宋体" pitchFamily="2" charset="-122"/>
                <a:sym typeface="Wingdings" pitchFamily="2" charset="2"/>
              </a:rPr>
              <a:t>j</a:t>
            </a:r>
            <a:r>
              <a:rPr kumimoji="1" lang="en-US" altLang="zh-CN" sz="2000" dirty="0">
                <a:ea typeface="宋体" pitchFamily="2" charset="-122"/>
                <a:sym typeface="Wingdings" pitchFamily="2" charset="2"/>
              </a:rPr>
              <a:t>×2</a:t>
            </a:r>
            <a:r>
              <a:rPr kumimoji="1" lang="en-US" altLang="zh-CN" sz="2000" baseline="30000" dirty="0">
                <a:ea typeface="宋体" pitchFamily="2" charset="-122"/>
                <a:sym typeface="Wingdings" pitchFamily="2" charset="2"/>
              </a:rPr>
              <a:t>-j</a:t>
            </a:r>
            <a:endParaRPr kumimoji="1" lang="en-US" altLang="zh-CN" sz="2000" dirty="0">
              <a:ea typeface="宋体" pitchFamily="2" charset="-122"/>
              <a:sym typeface="Wingdings" pitchFamily="2" charset="2"/>
            </a:endParaRPr>
          </a:p>
          <a:p>
            <a:pPr>
              <a:lnSpc>
                <a:spcPct val="80000"/>
              </a:lnSpc>
              <a:spcBef>
                <a:spcPct val="0"/>
              </a:spcBef>
              <a:buClrTx/>
              <a:buSzTx/>
              <a:buFontTx/>
              <a:buNone/>
            </a:pPr>
            <a:r>
              <a:rPr kumimoji="1" lang="en-US" altLang="zh-CN" sz="2000" dirty="0">
                <a:ea typeface="宋体" pitchFamily="2" charset="-122"/>
                <a:sym typeface="Wingdings" pitchFamily="2" charset="2"/>
              </a:rPr>
              <a:t>                         </a:t>
            </a:r>
            <a:r>
              <a:rPr kumimoji="1" lang="en-US" altLang="zh-CN" sz="2000" baseline="30000" dirty="0" err="1">
                <a:ea typeface="宋体" pitchFamily="2" charset="-122"/>
                <a:sym typeface="Wingdings" pitchFamily="2" charset="2"/>
              </a:rPr>
              <a:t>i</a:t>
            </a:r>
            <a:r>
              <a:rPr kumimoji="1" lang="en-US" altLang="zh-CN" sz="2000" baseline="30000" dirty="0">
                <a:ea typeface="宋体" pitchFamily="2" charset="-122"/>
                <a:sym typeface="Wingdings" pitchFamily="2" charset="2"/>
              </a:rPr>
              <a:t>=1                              j=1 </a:t>
            </a:r>
          </a:p>
          <a:p>
            <a:pPr>
              <a:lnSpc>
                <a:spcPct val="80000"/>
              </a:lnSpc>
              <a:spcBef>
                <a:spcPct val="0"/>
              </a:spcBef>
              <a:buClrTx/>
              <a:buSzTx/>
              <a:buFontTx/>
              <a:buNone/>
            </a:pPr>
            <a:r>
              <a:rPr kumimoji="1" lang="en-US" altLang="zh-CN" sz="2000" dirty="0">
                <a:ea typeface="宋体" pitchFamily="2" charset="-122"/>
                <a:sym typeface="Wingdings" pitchFamily="2" charset="2"/>
              </a:rPr>
              <a:t>        </a:t>
            </a:r>
            <a:r>
              <a:rPr kumimoji="1" lang="zh-CN" altLang="en-US" sz="2000" dirty="0">
                <a:ea typeface="宋体" pitchFamily="2" charset="-122"/>
                <a:sym typeface="Wingdings" pitchFamily="2" charset="2"/>
              </a:rPr>
              <a:t>其中： </a:t>
            </a:r>
            <a:r>
              <a:rPr kumimoji="1" lang="en-US" altLang="zh-CN" sz="2000" dirty="0">
                <a:ea typeface="宋体" pitchFamily="2" charset="-122"/>
                <a:sym typeface="Wingdings" pitchFamily="2" charset="2"/>
              </a:rPr>
              <a:t>b</a:t>
            </a:r>
            <a:r>
              <a:rPr kumimoji="1" lang="en-US" altLang="zh-CN" sz="2000" baseline="-25000" dirty="0">
                <a:ea typeface="宋体" pitchFamily="2" charset="-122"/>
                <a:sym typeface="Wingdings" pitchFamily="2" charset="2"/>
              </a:rPr>
              <a:t>i</a:t>
            </a:r>
            <a:r>
              <a:rPr kumimoji="1" lang="zh-CN" altLang="en-US" sz="2000" dirty="0">
                <a:ea typeface="宋体" pitchFamily="2" charset="-122"/>
                <a:sym typeface="Wingdings" pitchFamily="2" charset="2"/>
              </a:rPr>
              <a:t>和 </a:t>
            </a:r>
            <a:r>
              <a:rPr kumimoji="1" lang="en-US" altLang="zh-CN" sz="2000" dirty="0" err="1">
                <a:ea typeface="宋体" pitchFamily="2" charset="-122"/>
                <a:sym typeface="Wingdings" pitchFamily="2" charset="2"/>
              </a:rPr>
              <a:t>b</a:t>
            </a:r>
            <a:r>
              <a:rPr kumimoji="1" lang="en-US" altLang="zh-CN" sz="2000" baseline="-25000" dirty="0" err="1">
                <a:ea typeface="宋体" pitchFamily="2" charset="-122"/>
                <a:sym typeface="Wingdings" pitchFamily="2" charset="2"/>
              </a:rPr>
              <a:t>j</a:t>
            </a:r>
            <a:r>
              <a:rPr kumimoji="1" lang="en-US" altLang="zh-CN" sz="2000" baseline="-25000" dirty="0">
                <a:ea typeface="宋体" pitchFamily="2" charset="-122"/>
                <a:sym typeface="Wingdings" pitchFamily="2" charset="2"/>
              </a:rPr>
              <a:t> </a:t>
            </a:r>
            <a:r>
              <a:rPr kumimoji="1" lang="zh-CN" altLang="en-US" sz="2000" dirty="0">
                <a:ea typeface="宋体" pitchFamily="2" charset="-122"/>
                <a:sym typeface="Wingdings" pitchFamily="2" charset="2"/>
              </a:rPr>
              <a:t>为0或1；</a:t>
            </a:r>
            <a:r>
              <a:rPr kumimoji="1" lang="en-US" altLang="zh-CN" sz="2000" dirty="0">
                <a:ea typeface="宋体" pitchFamily="2" charset="-122"/>
                <a:sym typeface="Wingdings" pitchFamily="2" charset="2"/>
              </a:rPr>
              <a:t>n</a:t>
            </a:r>
            <a:r>
              <a:rPr kumimoji="1" lang="zh-CN" altLang="en-US" sz="2000" dirty="0">
                <a:ea typeface="宋体" pitchFamily="2" charset="-122"/>
                <a:sym typeface="Wingdings" pitchFamily="2" charset="2"/>
              </a:rPr>
              <a:t>为整数部分位数；</a:t>
            </a:r>
            <a:r>
              <a:rPr kumimoji="1" lang="en-US" altLang="zh-CN" sz="2000" dirty="0">
                <a:ea typeface="宋体" pitchFamily="2" charset="-122"/>
                <a:sym typeface="Wingdings" pitchFamily="2" charset="2"/>
              </a:rPr>
              <a:t>m</a:t>
            </a:r>
            <a:r>
              <a:rPr kumimoji="1" lang="zh-CN" altLang="en-US" sz="2000" dirty="0">
                <a:ea typeface="宋体" pitchFamily="2" charset="-122"/>
                <a:sym typeface="Wingdings" pitchFamily="2" charset="2"/>
              </a:rPr>
              <a:t>为小数部分位数； 2</a:t>
            </a:r>
            <a:r>
              <a:rPr kumimoji="1" lang="en-US" altLang="zh-CN" sz="2000" baseline="30000" dirty="0">
                <a:ea typeface="宋体" pitchFamily="2" charset="-122"/>
                <a:sym typeface="Wingdings" pitchFamily="2" charset="2"/>
              </a:rPr>
              <a:t>i-1</a:t>
            </a:r>
            <a:r>
              <a:rPr kumimoji="1" lang="en-US" altLang="zh-CN" sz="2000" dirty="0">
                <a:ea typeface="宋体" pitchFamily="2" charset="-122"/>
                <a:sym typeface="Wingdings" pitchFamily="2" charset="2"/>
              </a:rPr>
              <a:t> </a:t>
            </a:r>
            <a:r>
              <a:rPr kumimoji="1" lang="zh-CN" altLang="en-US" sz="2000" dirty="0">
                <a:ea typeface="宋体" pitchFamily="2" charset="-122"/>
                <a:sym typeface="Wingdings" pitchFamily="2" charset="2"/>
              </a:rPr>
              <a:t>和2</a:t>
            </a:r>
            <a:r>
              <a:rPr kumimoji="1" lang="zh-CN" altLang="en-US" sz="2000" baseline="30000" dirty="0">
                <a:ea typeface="宋体" pitchFamily="2" charset="-122"/>
                <a:sym typeface="Wingdings" pitchFamily="2" charset="2"/>
              </a:rPr>
              <a:t>-</a:t>
            </a:r>
            <a:r>
              <a:rPr kumimoji="1" lang="en-US" altLang="zh-CN" sz="2000" baseline="30000" dirty="0">
                <a:ea typeface="宋体" pitchFamily="2" charset="-122"/>
                <a:sym typeface="Wingdings" pitchFamily="2" charset="2"/>
              </a:rPr>
              <a:t>j</a:t>
            </a:r>
            <a:r>
              <a:rPr kumimoji="1" lang="zh-CN" altLang="en-US" sz="2000" dirty="0">
                <a:ea typeface="宋体" pitchFamily="2" charset="-122"/>
                <a:sym typeface="Wingdings" pitchFamily="2" charset="2"/>
              </a:rPr>
              <a:t>分别为整数部分和小数部分位权。</a:t>
            </a:r>
            <a:endParaRPr lang="zh-CN" altLang="en-US" sz="2000" dirty="0">
              <a:ea typeface="宋体" pitchFamily="2" charset="-122"/>
            </a:endParaRPr>
          </a:p>
          <a:p>
            <a:endParaRPr lang="en-US" dirty="0"/>
          </a:p>
        </p:txBody>
      </p:sp>
    </p:spTree>
    <p:extLst>
      <p:ext uri="{BB962C8B-B14F-4D97-AF65-F5344CB8AC3E}">
        <p14:creationId xmlns:p14="http://schemas.microsoft.com/office/powerpoint/2010/main" val="391385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fade">
                                      <p:cBhvr>
                                        <p:cTn id="44"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八进制（</a:t>
            </a:r>
            <a:r>
              <a:rPr lang="en-US" dirty="0"/>
              <a:t>Octal）</a:t>
            </a:r>
          </a:p>
        </p:txBody>
      </p:sp>
      <p:sp>
        <p:nvSpPr>
          <p:cNvPr id="3" name="内容占位符 2"/>
          <p:cNvSpPr>
            <a:spLocks noGrp="1"/>
          </p:cNvSpPr>
          <p:nvPr>
            <p:ph idx="1"/>
          </p:nvPr>
        </p:nvSpPr>
        <p:spPr/>
        <p:txBody>
          <a:bodyPr>
            <a:normAutofit lnSpcReduction="10000"/>
          </a:bodyPr>
          <a:lstStyle/>
          <a:p>
            <a:r>
              <a:rPr lang="zh-CN" altLang="en-US" dirty="0">
                <a:ea typeface="宋体" pitchFamily="2" charset="-122"/>
              </a:rPr>
              <a:t>特点：</a:t>
            </a:r>
          </a:p>
          <a:p>
            <a:pPr lvl="1"/>
            <a:r>
              <a:rPr lang="zh-CN" altLang="en-US" sz="2000" dirty="0">
                <a:ea typeface="宋体" pitchFamily="2" charset="-122"/>
              </a:rPr>
              <a:t>0</a:t>
            </a:r>
            <a:r>
              <a:rPr lang="zh-CN" altLang="en-US" sz="2000" dirty="0">
                <a:latin typeface="宋体" pitchFamily="2" charset="-122"/>
                <a:ea typeface="宋体" pitchFamily="2" charset="-122"/>
              </a:rPr>
              <a:t>、</a:t>
            </a:r>
            <a:r>
              <a:rPr lang="zh-CN" altLang="en-US" sz="2000" dirty="0">
                <a:ea typeface="宋体" pitchFamily="2" charset="-122"/>
              </a:rPr>
              <a:t>1</a:t>
            </a:r>
            <a:r>
              <a:rPr lang="zh-CN" altLang="en-US" sz="2000" dirty="0">
                <a:latin typeface="宋体" pitchFamily="2" charset="-122"/>
                <a:ea typeface="宋体" pitchFamily="2" charset="-122"/>
              </a:rPr>
              <a:t>、</a:t>
            </a:r>
            <a:r>
              <a:rPr lang="zh-CN" altLang="en-US" sz="2000" dirty="0">
                <a:ea typeface="宋体" pitchFamily="2" charset="-122"/>
              </a:rPr>
              <a:t>2</a:t>
            </a:r>
            <a:r>
              <a:rPr lang="zh-CN" altLang="en-US" sz="2000" dirty="0">
                <a:latin typeface="宋体" pitchFamily="2" charset="-122"/>
                <a:ea typeface="宋体" pitchFamily="2" charset="-122"/>
              </a:rPr>
              <a:t>、</a:t>
            </a:r>
            <a:r>
              <a:rPr lang="zh-CN" altLang="en-US" sz="2000" dirty="0">
                <a:ea typeface="宋体" pitchFamily="2" charset="-122"/>
              </a:rPr>
              <a:t>3</a:t>
            </a:r>
            <a:r>
              <a:rPr lang="zh-CN" altLang="en-US" sz="2000" dirty="0">
                <a:latin typeface="宋体" pitchFamily="2" charset="-122"/>
                <a:ea typeface="宋体" pitchFamily="2" charset="-122"/>
              </a:rPr>
              <a:t>、</a:t>
            </a:r>
            <a:r>
              <a:rPr lang="zh-CN" altLang="en-US" sz="2000" dirty="0">
                <a:ea typeface="宋体" pitchFamily="2" charset="-122"/>
              </a:rPr>
              <a:t>4</a:t>
            </a:r>
            <a:r>
              <a:rPr lang="zh-CN" altLang="en-US" sz="2000" dirty="0">
                <a:latin typeface="宋体" pitchFamily="2" charset="-122"/>
                <a:ea typeface="宋体" pitchFamily="2" charset="-122"/>
              </a:rPr>
              <a:t>、</a:t>
            </a:r>
            <a:r>
              <a:rPr lang="zh-CN" altLang="en-US" sz="2000" dirty="0">
                <a:ea typeface="宋体" pitchFamily="2" charset="-122"/>
              </a:rPr>
              <a:t>5</a:t>
            </a:r>
            <a:r>
              <a:rPr lang="zh-CN" altLang="en-US" sz="2000" dirty="0">
                <a:latin typeface="宋体" pitchFamily="2" charset="-122"/>
                <a:ea typeface="宋体" pitchFamily="2" charset="-122"/>
              </a:rPr>
              <a:t>、</a:t>
            </a:r>
            <a:r>
              <a:rPr lang="zh-CN" altLang="en-US" sz="2000" dirty="0">
                <a:ea typeface="宋体" pitchFamily="2" charset="-122"/>
              </a:rPr>
              <a:t>6</a:t>
            </a:r>
            <a:r>
              <a:rPr lang="zh-CN" altLang="en-US" sz="2000" dirty="0">
                <a:latin typeface="宋体" pitchFamily="2" charset="-122"/>
                <a:ea typeface="宋体" pitchFamily="2" charset="-122"/>
              </a:rPr>
              <a:t>、</a:t>
            </a:r>
            <a:r>
              <a:rPr lang="zh-CN" altLang="en-US" sz="2000" dirty="0">
                <a:ea typeface="宋体" pitchFamily="2" charset="-122"/>
              </a:rPr>
              <a:t>7</a:t>
            </a:r>
            <a:r>
              <a:rPr lang="zh-CN" altLang="en-US" sz="2000" dirty="0">
                <a:latin typeface="宋体" pitchFamily="2" charset="-122"/>
                <a:ea typeface="宋体" pitchFamily="2" charset="-122"/>
              </a:rPr>
              <a:t>这八个数字符号</a:t>
            </a:r>
            <a:r>
              <a:rPr lang="zh-CN" altLang="en-US" sz="2000" dirty="0">
                <a:ea typeface="宋体" pitchFamily="2" charset="-122"/>
              </a:rPr>
              <a:t> </a:t>
            </a:r>
          </a:p>
          <a:p>
            <a:pPr lvl="1"/>
            <a:r>
              <a:rPr lang="zh-CN" altLang="en-US" sz="2000" dirty="0">
                <a:ea typeface="宋体" pitchFamily="2" charset="-122"/>
              </a:rPr>
              <a:t>逢八进一，进位基数为8</a:t>
            </a:r>
          </a:p>
          <a:p>
            <a:r>
              <a:rPr lang="zh-CN" altLang="en-US" dirty="0">
                <a:ea typeface="宋体" pitchFamily="2" charset="-122"/>
              </a:rPr>
              <a:t>八进制数234.56可以表示为：</a:t>
            </a:r>
          </a:p>
          <a:p>
            <a:pPr>
              <a:buFont typeface="Wingdings" pitchFamily="2" charset="2"/>
              <a:buNone/>
            </a:pPr>
            <a:r>
              <a:rPr lang="zh-CN" altLang="en-US" sz="2000" dirty="0">
                <a:ea typeface="宋体" pitchFamily="2" charset="-122"/>
              </a:rPr>
              <a:t>            (234.56)</a:t>
            </a:r>
            <a:r>
              <a:rPr lang="zh-CN" altLang="en-US" sz="2000" baseline="-30000" dirty="0">
                <a:ea typeface="宋体" pitchFamily="2" charset="-122"/>
              </a:rPr>
              <a:t>8</a:t>
            </a:r>
            <a:r>
              <a:rPr lang="zh-CN" altLang="en-US" sz="2000" dirty="0">
                <a:ea typeface="宋体" pitchFamily="2" charset="-122"/>
              </a:rPr>
              <a:t>=2</a:t>
            </a:r>
            <a:r>
              <a:rPr lang="zh-CN" altLang="en-US" sz="2000" dirty="0">
                <a:latin typeface="宋体" pitchFamily="2" charset="-122"/>
                <a:ea typeface="宋体" pitchFamily="2" charset="-122"/>
              </a:rPr>
              <a:t>×</a:t>
            </a:r>
            <a:r>
              <a:rPr lang="zh-CN" altLang="en-US" sz="2000" dirty="0">
                <a:ea typeface="宋体" pitchFamily="2" charset="-122"/>
              </a:rPr>
              <a:t>8</a:t>
            </a:r>
            <a:r>
              <a:rPr lang="zh-CN" altLang="en-US" sz="2000" baseline="30000" dirty="0">
                <a:ea typeface="宋体" pitchFamily="2" charset="-122"/>
              </a:rPr>
              <a:t>2</a:t>
            </a:r>
            <a:r>
              <a:rPr lang="zh-CN" altLang="en-US" sz="2000" dirty="0">
                <a:latin typeface="宋体" pitchFamily="2" charset="-122"/>
                <a:ea typeface="宋体" pitchFamily="2" charset="-122"/>
              </a:rPr>
              <a:t>＋</a:t>
            </a:r>
            <a:r>
              <a:rPr lang="zh-CN" altLang="en-US" sz="2000" dirty="0">
                <a:ea typeface="宋体" pitchFamily="2" charset="-122"/>
              </a:rPr>
              <a:t>3</a:t>
            </a:r>
            <a:r>
              <a:rPr lang="zh-CN" altLang="en-US" sz="2000" dirty="0">
                <a:latin typeface="宋体" pitchFamily="2" charset="-122"/>
                <a:ea typeface="宋体" pitchFamily="2" charset="-122"/>
              </a:rPr>
              <a:t>×</a:t>
            </a:r>
            <a:r>
              <a:rPr lang="zh-CN" altLang="en-US" sz="2000" dirty="0">
                <a:ea typeface="宋体" pitchFamily="2" charset="-122"/>
              </a:rPr>
              <a:t>8</a:t>
            </a:r>
            <a:r>
              <a:rPr lang="zh-CN" altLang="en-US" sz="2000" baseline="30000" dirty="0">
                <a:ea typeface="宋体" pitchFamily="2" charset="-122"/>
              </a:rPr>
              <a:t>1</a:t>
            </a:r>
            <a:r>
              <a:rPr lang="zh-CN" altLang="en-US" sz="2000" dirty="0">
                <a:latin typeface="宋体" pitchFamily="2" charset="-122"/>
                <a:ea typeface="宋体" pitchFamily="2" charset="-122"/>
              </a:rPr>
              <a:t>＋</a:t>
            </a:r>
            <a:r>
              <a:rPr lang="zh-CN" altLang="en-US" sz="2000" dirty="0">
                <a:ea typeface="宋体" pitchFamily="2" charset="-122"/>
              </a:rPr>
              <a:t>4</a:t>
            </a:r>
            <a:r>
              <a:rPr lang="zh-CN" altLang="en-US" sz="2000" dirty="0">
                <a:latin typeface="宋体" pitchFamily="2" charset="-122"/>
                <a:ea typeface="宋体" pitchFamily="2" charset="-122"/>
              </a:rPr>
              <a:t>×</a:t>
            </a:r>
            <a:r>
              <a:rPr lang="zh-CN" altLang="en-US" sz="2000" dirty="0">
                <a:ea typeface="宋体" pitchFamily="2" charset="-122"/>
              </a:rPr>
              <a:t>8</a:t>
            </a:r>
            <a:r>
              <a:rPr lang="zh-CN" altLang="en-US" sz="2000" baseline="30000" dirty="0">
                <a:ea typeface="宋体" pitchFamily="2" charset="-122"/>
              </a:rPr>
              <a:t>0</a:t>
            </a:r>
            <a:r>
              <a:rPr lang="zh-CN" altLang="en-US" sz="2000" dirty="0">
                <a:latin typeface="宋体" pitchFamily="2" charset="-122"/>
                <a:ea typeface="宋体" pitchFamily="2" charset="-122"/>
              </a:rPr>
              <a:t>＋</a:t>
            </a:r>
            <a:r>
              <a:rPr lang="zh-CN" altLang="en-US" sz="2000" dirty="0">
                <a:ea typeface="宋体" pitchFamily="2" charset="-122"/>
              </a:rPr>
              <a:t>5</a:t>
            </a:r>
            <a:r>
              <a:rPr lang="zh-CN" altLang="en-US" sz="2000" dirty="0">
                <a:latin typeface="宋体" pitchFamily="2" charset="-122"/>
                <a:ea typeface="宋体" pitchFamily="2" charset="-122"/>
              </a:rPr>
              <a:t>×</a:t>
            </a:r>
            <a:r>
              <a:rPr lang="zh-CN" altLang="en-US" sz="2000" dirty="0">
                <a:ea typeface="宋体" pitchFamily="2" charset="-122"/>
              </a:rPr>
              <a:t>8</a:t>
            </a:r>
            <a:r>
              <a:rPr lang="zh-CN" altLang="en-US" sz="2000" baseline="30000" dirty="0">
                <a:ea typeface="宋体" pitchFamily="2" charset="-122"/>
              </a:rPr>
              <a:t>-1</a:t>
            </a:r>
            <a:r>
              <a:rPr lang="zh-CN" altLang="en-US" sz="2000" dirty="0">
                <a:latin typeface="宋体" pitchFamily="2" charset="-122"/>
                <a:ea typeface="宋体" pitchFamily="2" charset="-122"/>
              </a:rPr>
              <a:t>＋</a:t>
            </a:r>
            <a:r>
              <a:rPr lang="zh-CN" altLang="en-US" sz="2000" dirty="0">
                <a:ea typeface="宋体" pitchFamily="2" charset="-122"/>
              </a:rPr>
              <a:t>6</a:t>
            </a:r>
            <a:r>
              <a:rPr lang="zh-CN" altLang="en-US" sz="2000" dirty="0">
                <a:latin typeface="宋体" pitchFamily="2" charset="-122"/>
                <a:ea typeface="宋体" pitchFamily="2" charset="-122"/>
              </a:rPr>
              <a:t>×</a:t>
            </a:r>
            <a:r>
              <a:rPr lang="zh-CN" altLang="en-US" sz="2000" dirty="0">
                <a:ea typeface="宋体" pitchFamily="2" charset="-122"/>
              </a:rPr>
              <a:t>8</a:t>
            </a:r>
            <a:r>
              <a:rPr lang="zh-CN" altLang="en-US" sz="2000" baseline="30000" dirty="0">
                <a:ea typeface="宋体" pitchFamily="2" charset="-122"/>
              </a:rPr>
              <a:t>-2</a:t>
            </a:r>
          </a:p>
          <a:p>
            <a:r>
              <a:rPr lang="zh-CN" altLang="en-US" sz="2000" dirty="0">
                <a:ea typeface="宋体" pitchFamily="2" charset="-122"/>
              </a:rPr>
              <a:t>任意八进制数可表示为：</a:t>
            </a:r>
          </a:p>
          <a:p>
            <a:pPr>
              <a:buFont typeface="Wingdings" pitchFamily="2" charset="2"/>
              <a:buNone/>
            </a:pPr>
            <a:r>
              <a:rPr kumimoji="1" lang="zh-CN" altLang="en-US" sz="1600" dirty="0">
                <a:ea typeface="宋体" pitchFamily="2" charset="-122"/>
                <a:sym typeface="Wingdings" pitchFamily="2" charset="2"/>
              </a:rPr>
              <a:t>        (</a:t>
            </a:r>
            <a:r>
              <a:rPr kumimoji="1" lang="en-US" altLang="zh-CN" sz="2000" dirty="0">
                <a:ea typeface="宋体" pitchFamily="2" charset="-122"/>
                <a:sym typeface="Wingdings" pitchFamily="2" charset="2"/>
              </a:rPr>
              <a:t>O)</a:t>
            </a:r>
            <a:r>
              <a:rPr kumimoji="1" lang="en-US" altLang="zh-CN" sz="2000" baseline="-25000" dirty="0">
                <a:ea typeface="宋体" pitchFamily="2" charset="-122"/>
                <a:sym typeface="Wingdings" pitchFamily="2" charset="2"/>
              </a:rPr>
              <a:t>8 </a:t>
            </a:r>
            <a:r>
              <a:rPr kumimoji="1" lang="en-US" altLang="zh-CN" sz="2000" dirty="0">
                <a:ea typeface="宋体" pitchFamily="2" charset="-122"/>
                <a:sym typeface="Wingdings" pitchFamily="2" charset="2"/>
              </a:rPr>
              <a:t>= O</a:t>
            </a:r>
            <a:r>
              <a:rPr kumimoji="1" lang="en-US" altLang="zh-CN" sz="2000" baseline="-25000" dirty="0">
                <a:ea typeface="宋体" pitchFamily="2" charset="-122"/>
                <a:sym typeface="Wingdings" pitchFamily="2" charset="2"/>
              </a:rPr>
              <a:t>n</a:t>
            </a:r>
            <a:r>
              <a:rPr kumimoji="1" lang="en-US" altLang="zh-CN" sz="2000" dirty="0">
                <a:ea typeface="宋体" pitchFamily="2" charset="-122"/>
                <a:sym typeface="Wingdings" pitchFamily="2" charset="2"/>
              </a:rPr>
              <a:t>×8</a:t>
            </a:r>
            <a:r>
              <a:rPr kumimoji="1" lang="en-US" altLang="zh-CN" sz="2000" baseline="30000" dirty="0">
                <a:ea typeface="宋体" pitchFamily="2" charset="-122"/>
                <a:sym typeface="Wingdings" pitchFamily="2" charset="2"/>
              </a:rPr>
              <a:t>n-1</a:t>
            </a:r>
            <a:r>
              <a:rPr kumimoji="1" lang="en-US" altLang="zh-CN" sz="2000" dirty="0">
                <a:ea typeface="宋体" pitchFamily="2" charset="-122"/>
                <a:sym typeface="Wingdings" pitchFamily="2" charset="2"/>
              </a:rPr>
              <a:t> ＋ O</a:t>
            </a:r>
            <a:r>
              <a:rPr kumimoji="1" lang="en-US" altLang="zh-CN" sz="2000" baseline="-25000" dirty="0">
                <a:ea typeface="宋体" pitchFamily="2" charset="-122"/>
                <a:sym typeface="Wingdings" pitchFamily="2" charset="2"/>
              </a:rPr>
              <a:t>n-1</a:t>
            </a:r>
            <a:r>
              <a:rPr kumimoji="1" lang="en-US" altLang="zh-CN" sz="2000" dirty="0">
                <a:ea typeface="宋体" pitchFamily="2" charset="-122"/>
                <a:sym typeface="Wingdings" pitchFamily="2" charset="2"/>
              </a:rPr>
              <a:t>×8</a:t>
            </a:r>
            <a:r>
              <a:rPr kumimoji="1" lang="en-US" altLang="zh-CN" sz="2000" baseline="30000" dirty="0">
                <a:ea typeface="宋体" pitchFamily="2" charset="-122"/>
                <a:sym typeface="Wingdings" pitchFamily="2" charset="2"/>
              </a:rPr>
              <a:t>n-2</a:t>
            </a:r>
            <a:r>
              <a:rPr kumimoji="1" lang="en-US" altLang="zh-CN" sz="2000" dirty="0">
                <a:ea typeface="宋体" pitchFamily="2" charset="-122"/>
                <a:sym typeface="Wingdings" pitchFamily="2" charset="2"/>
              </a:rPr>
              <a:t> ＋… O</a:t>
            </a:r>
            <a:r>
              <a:rPr kumimoji="1" lang="en-US" altLang="zh-CN" sz="2000" baseline="-25000" dirty="0">
                <a:ea typeface="宋体" pitchFamily="2" charset="-122"/>
                <a:sym typeface="Wingdings" pitchFamily="2" charset="2"/>
              </a:rPr>
              <a:t>2</a:t>
            </a:r>
            <a:r>
              <a:rPr kumimoji="1" lang="en-US" altLang="zh-CN" sz="2000" dirty="0">
                <a:ea typeface="宋体" pitchFamily="2" charset="-122"/>
                <a:sym typeface="Wingdings" pitchFamily="2" charset="2"/>
              </a:rPr>
              <a:t>×8</a:t>
            </a:r>
            <a:r>
              <a:rPr kumimoji="1" lang="en-US" altLang="zh-CN" sz="2000" baseline="30000" dirty="0">
                <a:ea typeface="宋体" pitchFamily="2" charset="-122"/>
                <a:sym typeface="Wingdings" pitchFamily="2" charset="2"/>
              </a:rPr>
              <a:t>1</a:t>
            </a:r>
            <a:r>
              <a:rPr kumimoji="1" lang="en-US" altLang="zh-CN" sz="2000" dirty="0">
                <a:ea typeface="宋体" pitchFamily="2" charset="-122"/>
                <a:sym typeface="Wingdings" pitchFamily="2" charset="2"/>
              </a:rPr>
              <a:t> ＋ O</a:t>
            </a:r>
            <a:r>
              <a:rPr kumimoji="1" lang="en-US" altLang="zh-CN" sz="2000" baseline="-25000" dirty="0">
                <a:ea typeface="宋体" pitchFamily="2" charset="-122"/>
                <a:sym typeface="Wingdings" pitchFamily="2" charset="2"/>
              </a:rPr>
              <a:t>1</a:t>
            </a:r>
            <a:r>
              <a:rPr kumimoji="1" lang="en-US" altLang="zh-CN" sz="2000" dirty="0">
                <a:ea typeface="宋体" pitchFamily="2" charset="-122"/>
                <a:sym typeface="Wingdings" pitchFamily="2" charset="2"/>
              </a:rPr>
              <a:t>×8</a:t>
            </a:r>
            <a:r>
              <a:rPr kumimoji="1" lang="en-US" altLang="zh-CN" sz="2000" baseline="30000" dirty="0">
                <a:ea typeface="宋体" pitchFamily="2" charset="-122"/>
                <a:sym typeface="Wingdings" pitchFamily="2" charset="2"/>
              </a:rPr>
              <a:t>0</a:t>
            </a:r>
            <a:r>
              <a:rPr kumimoji="1" lang="en-US" altLang="zh-CN" sz="2000" dirty="0">
                <a:ea typeface="宋体" pitchFamily="2" charset="-122"/>
                <a:sym typeface="Wingdings" pitchFamily="2" charset="2"/>
              </a:rPr>
              <a:t> </a:t>
            </a:r>
          </a:p>
          <a:p>
            <a:pPr>
              <a:spcBef>
                <a:spcPct val="0"/>
              </a:spcBef>
              <a:buClrTx/>
              <a:buSzTx/>
              <a:buFontTx/>
              <a:buNone/>
            </a:pPr>
            <a:r>
              <a:rPr kumimoji="1" lang="en-US" altLang="zh-CN" sz="2000" dirty="0">
                <a:ea typeface="宋体" pitchFamily="2" charset="-122"/>
                <a:sym typeface="Wingdings" pitchFamily="2" charset="2"/>
              </a:rPr>
              <a:t>                        ＋ O</a:t>
            </a:r>
            <a:r>
              <a:rPr kumimoji="1" lang="en-US" altLang="zh-CN" sz="2000" baseline="-25000" dirty="0">
                <a:ea typeface="宋体" pitchFamily="2" charset="-122"/>
                <a:sym typeface="Wingdings" pitchFamily="2" charset="2"/>
              </a:rPr>
              <a:t>-1</a:t>
            </a:r>
            <a:r>
              <a:rPr kumimoji="1" lang="en-US" altLang="zh-CN" sz="2000" dirty="0">
                <a:ea typeface="宋体" pitchFamily="2" charset="-122"/>
                <a:sym typeface="Wingdings" pitchFamily="2" charset="2"/>
              </a:rPr>
              <a:t>×8</a:t>
            </a:r>
            <a:r>
              <a:rPr kumimoji="1" lang="en-US" altLang="zh-CN" sz="2000" baseline="30000" dirty="0">
                <a:ea typeface="宋体" pitchFamily="2" charset="-122"/>
                <a:sym typeface="Wingdings" pitchFamily="2" charset="2"/>
              </a:rPr>
              <a:t>-1</a:t>
            </a:r>
            <a:r>
              <a:rPr kumimoji="1" lang="en-US" altLang="zh-CN" sz="2000" dirty="0">
                <a:ea typeface="宋体" pitchFamily="2" charset="-122"/>
                <a:sym typeface="Wingdings" pitchFamily="2" charset="2"/>
              </a:rPr>
              <a:t> ＋ O</a:t>
            </a:r>
            <a:r>
              <a:rPr kumimoji="1" lang="en-US" altLang="zh-CN" sz="2000" baseline="-25000" dirty="0">
                <a:ea typeface="宋体" pitchFamily="2" charset="-122"/>
                <a:sym typeface="Wingdings" pitchFamily="2" charset="2"/>
              </a:rPr>
              <a:t>-2</a:t>
            </a:r>
            <a:r>
              <a:rPr kumimoji="1" lang="en-US" altLang="zh-CN" sz="2000" dirty="0">
                <a:ea typeface="宋体" pitchFamily="2" charset="-122"/>
                <a:sym typeface="Wingdings" pitchFamily="2" charset="2"/>
              </a:rPr>
              <a:t>×8</a:t>
            </a:r>
            <a:r>
              <a:rPr kumimoji="1" lang="en-US" altLang="zh-CN" sz="2000" baseline="30000" dirty="0">
                <a:ea typeface="宋体" pitchFamily="2" charset="-122"/>
                <a:sym typeface="Wingdings" pitchFamily="2" charset="2"/>
              </a:rPr>
              <a:t>-2</a:t>
            </a:r>
            <a:r>
              <a:rPr kumimoji="1" lang="en-US" altLang="zh-CN" sz="2000" dirty="0">
                <a:ea typeface="宋体" pitchFamily="2" charset="-122"/>
                <a:sym typeface="Wingdings" pitchFamily="2" charset="2"/>
              </a:rPr>
              <a:t> ＋… O</a:t>
            </a:r>
            <a:r>
              <a:rPr kumimoji="1" lang="en-US" altLang="zh-CN" sz="2000" baseline="-25000" dirty="0">
                <a:ea typeface="宋体" pitchFamily="2" charset="-122"/>
                <a:sym typeface="Wingdings" pitchFamily="2" charset="2"/>
              </a:rPr>
              <a:t>-m</a:t>
            </a:r>
            <a:r>
              <a:rPr kumimoji="1" lang="en-US" altLang="zh-CN" sz="2000" dirty="0">
                <a:ea typeface="宋体" pitchFamily="2" charset="-122"/>
                <a:sym typeface="Wingdings" pitchFamily="2" charset="2"/>
              </a:rPr>
              <a:t>×8</a:t>
            </a:r>
            <a:r>
              <a:rPr kumimoji="1" lang="en-US" altLang="zh-CN" sz="2000" baseline="30000" dirty="0">
                <a:ea typeface="宋体" pitchFamily="2" charset="-122"/>
                <a:sym typeface="Wingdings" pitchFamily="2" charset="2"/>
              </a:rPr>
              <a:t>-m</a:t>
            </a:r>
            <a:r>
              <a:rPr kumimoji="1" lang="en-US" altLang="zh-CN" sz="2000" dirty="0">
                <a:ea typeface="宋体" pitchFamily="2" charset="-122"/>
                <a:sym typeface="Wingdings" pitchFamily="2" charset="2"/>
              </a:rPr>
              <a:t> </a:t>
            </a:r>
          </a:p>
          <a:p>
            <a:pPr>
              <a:spcBef>
                <a:spcPct val="0"/>
              </a:spcBef>
              <a:buClrTx/>
              <a:buSzTx/>
              <a:buFontTx/>
              <a:buNone/>
            </a:pPr>
            <a:r>
              <a:rPr kumimoji="1" lang="en-US" altLang="zh-CN" sz="2000" dirty="0">
                <a:ea typeface="宋体" pitchFamily="2" charset="-122"/>
                <a:sym typeface="Wingdings" pitchFamily="2" charset="2"/>
              </a:rPr>
              <a:t>                          </a:t>
            </a:r>
            <a:r>
              <a:rPr kumimoji="1" lang="en-US" altLang="zh-CN" sz="2000" baseline="-25000" dirty="0">
                <a:ea typeface="宋体" pitchFamily="2" charset="-122"/>
                <a:sym typeface="Wingdings" pitchFamily="2" charset="2"/>
              </a:rPr>
              <a:t>n                                m</a:t>
            </a:r>
          </a:p>
          <a:p>
            <a:pPr>
              <a:spcBef>
                <a:spcPct val="0"/>
              </a:spcBef>
              <a:buClrTx/>
              <a:buSzTx/>
              <a:buFontTx/>
              <a:buNone/>
            </a:pPr>
            <a:r>
              <a:rPr kumimoji="1" lang="en-US" altLang="zh-CN" sz="2000" dirty="0">
                <a:ea typeface="宋体" pitchFamily="2" charset="-122"/>
                <a:sym typeface="Wingdings" pitchFamily="2" charset="2"/>
              </a:rPr>
              <a:t>                     = ∑ O</a:t>
            </a:r>
            <a:r>
              <a:rPr kumimoji="1" lang="en-US" altLang="zh-CN" sz="2000" baseline="-25000" dirty="0">
                <a:ea typeface="宋体" pitchFamily="2" charset="-122"/>
                <a:sym typeface="Wingdings" pitchFamily="2" charset="2"/>
              </a:rPr>
              <a:t>i</a:t>
            </a:r>
            <a:r>
              <a:rPr kumimoji="1" lang="en-US" altLang="zh-CN" sz="2000" dirty="0">
                <a:ea typeface="宋体" pitchFamily="2" charset="-122"/>
                <a:sym typeface="Wingdings" pitchFamily="2" charset="2"/>
              </a:rPr>
              <a:t>×8</a:t>
            </a:r>
            <a:r>
              <a:rPr kumimoji="1" lang="en-US" altLang="zh-CN" sz="2000" baseline="30000" dirty="0">
                <a:ea typeface="宋体" pitchFamily="2" charset="-122"/>
                <a:sym typeface="Wingdings" pitchFamily="2" charset="2"/>
              </a:rPr>
              <a:t>i-1</a:t>
            </a:r>
            <a:r>
              <a:rPr kumimoji="1" lang="en-US" altLang="zh-CN" sz="2000" dirty="0">
                <a:ea typeface="宋体" pitchFamily="2" charset="-122"/>
                <a:sym typeface="Wingdings" pitchFamily="2" charset="2"/>
              </a:rPr>
              <a:t> ＋ ∑ O</a:t>
            </a:r>
            <a:r>
              <a:rPr kumimoji="1" lang="en-US" altLang="zh-CN" sz="2000" baseline="-25000" dirty="0">
                <a:ea typeface="宋体" pitchFamily="2" charset="-122"/>
                <a:sym typeface="Wingdings" pitchFamily="2" charset="2"/>
              </a:rPr>
              <a:t>j</a:t>
            </a:r>
            <a:r>
              <a:rPr kumimoji="1" lang="en-US" altLang="zh-CN" sz="2000" dirty="0">
                <a:ea typeface="宋体" pitchFamily="2" charset="-122"/>
                <a:sym typeface="Wingdings" pitchFamily="2" charset="2"/>
              </a:rPr>
              <a:t>×8</a:t>
            </a:r>
            <a:r>
              <a:rPr kumimoji="1" lang="en-US" altLang="zh-CN" sz="2000" baseline="30000" dirty="0">
                <a:ea typeface="宋体" pitchFamily="2" charset="-122"/>
                <a:sym typeface="Wingdings" pitchFamily="2" charset="2"/>
              </a:rPr>
              <a:t>-j</a:t>
            </a:r>
            <a:endParaRPr kumimoji="1" lang="en-US" altLang="zh-CN" sz="2000" dirty="0">
              <a:ea typeface="宋体" pitchFamily="2" charset="-122"/>
              <a:sym typeface="Wingdings" pitchFamily="2" charset="2"/>
            </a:endParaRPr>
          </a:p>
          <a:p>
            <a:pPr>
              <a:spcBef>
                <a:spcPct val="0"/>
              </a:spcBef>
              <a:buClrTx/>
              <a:buSzTx/>
              <a:buFontTx/>
              <a:buNone/>
            </a:pPr>
            <a:r>
              <a:rPr kumimoji="1" lang="en-US" altLang="zh-CN" sz="2000" dirty="0">
                <a:ea typeface="宋体" pitchFamily="2" charset="-122"/>
                <a:sym typeface="Wingdings" pitchFamily="2" charset="2"/>
              </a:rPr>
              <a:t>                         </a:t>
            </a:r>
            <a:r>
              <a:rPr kumimoji="1" lang="en-US" altLang="zh-CN" sz="2000" baseline="30000" dirty="0" err="1">
                <a:ea typeface="宋体" pitchFamily="2" charset="-122"/>
                <a:sym typeface="Wingdings" pitchFamily="2" charset="2"/>
              </a:rPr>
              <a:t>i</a:t>
            </a:r>
            <a:r>
              <a:rPr kumimoji="1" lang="en-US" altLang="zh-CN" sz="2000" baseline="30000" dirty="0">
                <a:ea typeface="宋体" pitchFamily="2" charset="-122"/>
                <a:sym typeface="Wingdings" pitchFamily="2" charset="2"/>
              </a:rPr>
              <a:t>=1                              j=1 </a:t>
            </a:r>
          </a:p>
          <a:p>
            <a:pPr>
              <a:spcBef>
                <a:spcPct val="0"/>
              </a:spcBef>
              <a:buClrTx/>
              <a:buSzTx/>
              <a:buFontTx/>
              <a:buNone/>
            </a:pPr>
            <a:r>
              <a:rPr kumimoji="1" lang="en-US" altLang="zh-CN" sz="2000" dirty="0">
                <a:ea typeface="宋体" pitchFamily="2" charset="-122"/>
                <a:sym typeface="Wingdings" pitchFamily="2" charset="2"/>
              </a:rPr>
              <a:t>        </a:t>
            </a:r>
            <a:r>
              <a:rPr kumimoji="1" lang="zh-CN" altLang="en-US" sz="2000" dirty="0">
                <a:ea typeface="宋体" pitchFamily="2" charset="-122"/>
                <a:sym typeface="Wingdings" pitchFamily="2" charset="2"/>
              </a:rPr>
              <a:t>其中： </a:t>
            </a:r>
            <a:r>
              <a:rPr kumimoji="1" lang="en-US" altLang="zh-CN" sz="2000" dirty="0" err="1">
                <a:ea typeface="宋体" pitchFamily="2" charset="-122"/>
                <a:sym typeface="Wingdings" pitchFamily="2" charset="2"/>
              </a:rPr>
              <a:t>O</a:t>
            </a:r>
            <a:r>
              <a:rPr kumimoji="1" lang="en-US" altLang="zh-CN" sz="2000" baseline="-25000" dirty="0" err="1">
                <a:ea typeface="宋体" pitchFamily="2" charset="-122"/>
                <a:sym typeface="Wingdings" pitchFamily="2" charset="2"/>
              </a:rPr>
              <a:t>i</a:t>
            </a:r>
            <a:r>
              <a:rPr kumimoji="1" lang="zh-CN" altLang="en-US" sz="2000" dirty="0">
                <a:ea typeface="宋体" pitchFamily="2" charset="-122"/>
                <a:sym typeface="Wingdings" pitchFamily="2" charset="2"/>
              </a:rPr>
              <a:t>和 </a:t>
            </a:r>
            <a:r>
              <a:rPr kumimoji="1" lang="en-US" altLang="zh-CN" sz="2000" dirty="0" err="1">
                <a:ea typeface="宋体" pitchFamily="2" charset="-122"/>
                <a:sym typeface="Wingdings" pitchFamily="2" charset="2"/>
              </a:rPr>
              <a:t>O</a:t>
            </a:r>
            <a:r>
              <a:rPr kumimoji="1" lang="en-US" altLang="zh-CN" sz="2000" baseline="-25000" dirty="0" err="1">
                <a:ea typeface="宋体" pitchFamily="2" charset="-122"/>
                <a:sym typeface="Wingdings" pitchFamily="2" charset="2"/>
              </a:rPr>
              <a:t>j</a:t>
            </a:r>
            <a:r>
              <a:rPr kumimoji="1" lang="en-US" altLang="zh-CN" sz="2000" baseline="-25000" dirty="0">
                <a:ea typeface="宋体" pitchFamily="2" charset="-122"/>
                <a:sym typeface="Wingdings" pitchFamily="2" charset="2"/>
              </a:rPr>
              <a:t> </a:t>
            </a:r>
            <a:r>
              <a:rPr kumimoji="1" lang="zh-CN" altLang="en-US" sz="2000" dirty="0">
                <a:ea typeface="宋体" pitchFamily="2" charset="-122"/>
                <a:sym typeface="Wingdings" pitchFamily="2" charset="2"/>
              </a:rPr>
              <a:t>为0~7中的一个数；</a:t>
            </a:r>
            <a:r>
              <a:rPr kumimoji="1" lang="en-US" altLang="zh-CN" sz="2000" dirty="0">
                <a:ea typeface="宋体" pitchFamily="2" charset="-122"/>
                <a:sym typeface="Wingdings" pitchFamily="2" charset="2"/>
              </a:rPr>
              <a:t>n</a:t>
            </a:r>
            <a:r>
              <a:rPr kumimoji="1" lang="zh-CN" altLang="en-US" sz="2000" dirty="0">
                <a:ea typeface="宋体" pitchFamily="2" charset="-122"/>
                <a:sym typeface="Wingdings" pitchFamily="2" charset="2"/>
              </a:rPr>
              <a:t>为整数部分位数；</a:t>
            </a:r>
            <a:r>
              <a:rPr kumimoji="1" lang="en-US" altLang="zh-CN" sz="2000" dirty="0">
                <a:ea typeface="宋体" pitchFamily="2" charset="-122"/>
                <a:sym typeface="Wingdings" pitchFamily="2" charset="2"/>
              </a:rPr>
              <a:t>m</a:t>
            </a:r>
            <a:r>
              <a:rPr kumimoji="1" lang="zh-CN" altLang="en-US" sz="2000" dirty="0">
                <a:ea typeface="宋体" pitchFamily="2" charset="-122"/>
                <a:sym typeface="Wingdings" pitchFamily="2" charset="2"/>
              </a:rPr>
              <a:t>为小数部分位数； 8</a:t>
            </a:r>
            <a:r>
              <a:rPr kumimoji="1" lang="en-US" altLang="zh-CN" sz="2000" baseline="30000" dirty="0">
                <a:ea typeface="宋体" pitchFamily="2" charset="-122"/>
                <a:sym typeface="Wingdings" pitchFamily="2" charset="2"/>
              </a:rPr>
              <a:t>i-1</a:t>
            </a:r>
            <a:r>
              <a:rPr kumimoji="1" lang="en-US" altLang="zh-CN" sz="2000" dirty="0">
                <a:ea typeface="宋体" pitchFamily="2" charset="-122"/>
                <a:sym typeface="Wingdings" pitchFamily="2" charset="2"/>
              </a:rPr>
              <a:t> </a:t>
            </a:r>
            <a:r>
              <a:rPr kumimoji="1" lang="zh-CN" altLang="en-US" sz="2000" dirty="0">
                <a:ea typeface="宋体" pitchFamily="2" charset="-122"/>
                <a:sym typeface="Wingdings" pitchFamily="2" charset="2"/>
              </a:rPr>
              <a:t>和8</a:t>
            </a:r>
            <a:r>
              <a:rPr kumimoji="1" lang="zh-CN" altLang="en-US" sz="2000" baseline="30000" dirty="0">
                <a:ea typeface="宋体" pitchFamily="2" charset="-122"/>
                <a:sym typeface="Wingdings" pitchFamily="2" charset="2"/>
              </a:rPr>
              <a:t>-</a:t>
            </a:r>
            <a:r>
              <a:rPr kumimoji="1" lang="en-US" altLang="zh-CN" sz="2000" baseline="30000" dirty="0">
                <a:ea typeface="宋体" pitchFamily="2" charset="-122"/>
                <a:sym typeface="Wingdings" pitchFamily="2" charset="2"/>
              </a:rPr>
              <a:t>j</a:t>
            </a:r>
            <a:r>
              <a:rPr kumimoji="1" lang="zh-CN" altLang="en-US" sz="2000" dirty="0">
                <a:ea typeface="宋体" pitchFamily="2" charset="-122"/>
                <a:sym typeface="Wingdings" pitchFamily="2" charset="2"/>
              </a:rPr>
              <a:t>分别为整数部分和小数部分位权。</a:t>
            </a:r>
            <a:endParaRPr lang="zh-CN" altLang="en-US" sz="2000" dirty="0">
              <a:ea typeface="宋体" pitchFamily="2" charset="-122"/>
            </a:endParaRPr>
          </a:p>
          <a:p>
            <a:pPr marL="0" indent="0">
              <a:buNone/>
            </a:pPr>
            <a:endParaRPr lang="en-US" dirty="0"/>
          </a:p>
        </p:txBody>
      </p:sp>
    </p:spTree>
    <p:extLst>
      <p:ext uri="{BB962C8B-B14F-4D97-AF65-F5344CB8AC3E}">
        <p14:creationId xmlns:p14="http://schemas.microsoft.com/office/powerpoint/2010/main" val="4264231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fade">
                                      <p:cBhvr>
                                        <p:cTn id="44"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学习目的</a:t>
            </a:r>
          </a:p>
        </p:txBody>
      </p:sp>
      <p:sp>
        <p:nvSpPr>
          <p:cNvPr id="3" name="内容占位符 2"/>
          <p:cNvSpPr>
            <a:spLocks noGrp="1"/>
          </p:cNvSpPr>
          <p:nvPr>
            <p:ph idx="1"/>
          </p:nvPr>
        </p:nvSpPr>
        <p:spPr/>
        <p:txBody>
          <a:bodyPr/>
          <a:lstStyle/>
          <a:p>
            <a:r>
              <a:rPr lang="zh-CN" altLang="en-US" dirty="0" smtClean="0"/>
              <a:t>   系统</a:t>
            </a:r>
            <a:r>
              <a:rPr lang="zh-CN" altLang="en-US" dirty="0"/>
              <a:t>整理已具备的计算机技能</a:t>
            </a:r>
          </a:p>
          <a:p>
            <a:r>
              <a:rPr lang="zh-CN" altLang="en-US" dirty="0"/>
              <a:t>   学习支撑信息技术的基础知识</a:t>
            </a:r>
          </a:p>
          <a:p>
            <a:r>
              <a:rPr lang="zh-CN" altLang="en-US" dirty="0"/>
              <a:t>   培养信息素养</a:t>
            </a:r>
          </a:p>
          <a:p>
            <a:r>
              <a:rPr lang="zh-CN" altLang="en-US" dirty="0"/>
              <a:t>   提高计算机应用的适应</a:t>
            </a:r>
            <a:r>
              <a:rPr lang="zh-CN" altLang="en-US" dirty="0" smtClean="0"/>
              <a:t>能力</a:t>
            </a:r>
            <a:endParaRPr lang="en-US" altLang="zh-CN" dirty="0" smtClean="0"/>
          </a:p>
          <a:p>
            <a:r>
              <a:rPr lang="en-US" altLang="zh-CN" dirty="0" smtClean="0"/>
              <a:t>   </a:t>
            </a:r>
            <a:r>
              <a:rPr lang="zh-CN" altLang="zh-CN" dirty="0" smtClean="0"/>
              <a:t>学会</a:t>
            </a:r>
            <a:r>
              <a:rPr lang="zh-CN" altLang="zh-CN" dirty="0"/>
              <a:t>用计算机解决问题的一般方法</a:t>
            </a:r>
            <a:endParaRPr lang="zh-CN" altLang="en-US" dirty="0"/>
          </a:p>
        </p:txBody>
      </p:sp>
    </p:spTree>
    <p:extLst>
      <p:ext uri="{BB962C8B-B14F-4D97-AF65-F5344CB8AC3E}">
        <p14:creationId xmlns:p14="http://schemas.microsoft.com/office/powerpoint/2010/main" val="28116629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十六进制（</a:t>
            </a:r>
            <a:r>
              <a:rPr lang="en-US" dirty="0"/>
              <a:t>Hexadecimal）</a:t>
            </a:r>
          </a:p>
        </p:txBody>
      </p:sp>
      <p:sp>
        <p:nvSpPr>
          <p:cNvPr id="3" name="内容占位符 2"/>
          <p:cNvSpPr>
            <a:spLocks noGrp="1"/>
          </p:cNvSpPr>
          <p:nvPr>
            <p:ph idx="1"/>
          </p:nvPr>
        </p:nvSpPr>
        <p:spPr/>
        <p:txBody>
          <a:bodyPr/>
          <a:lstStyle/>
          <a:p>
            <a:pPr>
              <a:lnSpc>
                <a:spcPct val="80000"/>
              </a:lnSpc>
            </a:pPr>
            <a:r>
              <a:rPr lang="zh-CN" altLang="en-US" dirty="0">
                <a:ea typeface="宋体" pitchFamily="2" charset="-122"/>
              </a:rPr>
              <a:t>特点： </a:t>
            </a:r>
          </a:p>
          <a:p>
            <a:pPr lvl="1">
              <a:lnSpc>
                <a:spcPct val="80000"/>
              </a:lnSpc>
            </a:pPr>
            <a:r>
              <a:rPr lang="zh-CN" altLang="en-US" dirty="0">
                <a:ea typeface="宋体" pitchFamily="2" charset="-122"/>
              </a:rPr>
              <a:t>有0－9、</a:t>
            </a:r>
            <a:r>
              <a:rPr lang="en-US" altLang="zh-CN" dirty="0">
                <a:ea typeface="宋体" pitchFamily="2" charset="-122"/>
              </a:rPr>
              <a:t>A、B、C、D、E、F</a:t>
            </a:r>
            <a:r>
              <a:rPr lang="zh-CN" altLang="en-US" dirty="0">
                <a:ea typeface="宋体" pitchFamily="2" charset="-122"/>
              </a:rPr>
              <a:t>十六个数码</a:t>
            </a:r>
          </a:p>
          <a:p>
            <a:pPr lvl="1">
              <a:lnSpc>
                <a:spcPct val="80000"/>
              </a:lnSpc>
            </a:pPr>
            <a:r>
              <a:rPr lang="zh-CN" altLang="en-US" dirty="0">
                <a:ea typeface="宋体" pitchFamily="2" charset="-122"/>
              </a:rPr>
              <a:t>逢十六进一，进位基数为16</a:t>
            </a:r>
          </a:p>
          <a:p>
            <a:pPr>
              <a:lnSpc>
                <a:spcPct val="80000"/>
              </a:lnSpc>
            </a:pPr>
            <a:r>
              <a:rPr lang="zh-CN" altLang="en-US" dirty="0">
                <a:ea typeface="宋体" pitchFamily="2" charset="-122"/>
              </a:rPr>
              <a:t>十六进制数4</a:t>
            </a:r>
            <a:r>
              <a:rPr lang="en-US" altLang="zh-CN" dirty="0">
                <a:ea typeface="宋体" pitchFamily="2" charset="-122"/>
              </a:rPr>
              <a:t>E.24F</a:t>
            </a:r>
            <a:r>
              <a:rPr lang="zh-CN" altLang="en-US" dirty="0">
                <a:ea typeface="宋体" pitchFamily="2" charset="-122"/>
              </a:rPr>
              <a:t>可表示为：</a:t>
            </a:r>
          </a:p>
          <a:p>
            <a:pPr lvl="1">
              <a:lnSpc>
                <a:spcPct val="80000"/>
              </a:lnSpc>
              <a:buFont typeface="Wingdings" pitchFamily="2" charset="2"/>
              <a:buNone/>
            </a:pPr>
            <a:r>
              <a:rPr lang="zh-CN" altLang="en-US" dirty="0">
                <a:ea typeface="宋体" pitchFamily="2" charset="-122"/>
              </a:rPr>
              <a:t>(4</a:t>
            </a:r>
            <a:r>
              <a:rPr lang="en-US" altLang="zh-CN" dirty="0">
                <a:ea typeface="宋体" pitchFamily="2" charset="-122"/>
              </a:rPr>
              <a:t>E.2F)</a:t>
            </a:r>
            <a:r>
              <a:rPr lang="en-US" altLang="zh-CN" baseline="-30000" dirty="0">
                <a:ea typeface="宋体" pitchFamily="2" charset="-122"/>
              </a:rPr>
              <a:t>H</a:t>
            </a:r>
            <a:r>
              <a:rPr lang="en-US" altLang="zh-CN" dirty="0">
                <a:ea typeface="宋体" pitchFamily="2" charset="-122"/>
              </a:rPr>
              <a:t>=4</a:t>
            </a:r>
            <a:r>
              <a:rPr lang="en-US" altLang="zh-CN" dirty="0">
                <a:latin typeface="宋体" pitchFamily="2" charset="-122"/>
                <a:ea typeface="宋体" pitchFamily="2" charset="-122"/>
              </a:rPr>
              <a:t>×</a:t>
            </a:r>
            <a:r>
              <a:rPr lang="en-US" altLang="zh-CN" dirty="0">
                <a:ea typeface="宋体" pitchFamily="2" charset="-122"/>
              </a:rPr>
              <a:t>16</a:t>
            </a:r>
            <a:r>
              <a:rPr lang="en-US" altLang="zh-CN" baseline="30000" dirty="0">
                <a:ea typeface="宋体" pitchFamily="2" charset="-122"/>
              </a:rPr>
              <a:t>1</a:t>
            </a:r>
            <a:r>
              <a:rPr lang="en-US" altLang="zh-CN" dirty="0">
                <a:latin typeface="宋体" pitchFamily="2" charset="-122"/>
                <a:ea typeface="宋体" pitchFamily="2" charset="-122"/>
              </a:rPr>
              <a:t>＋</a:t>
            </a:r>
            <a:r>
              <a:rPr lang="en-US" altLang="zh-CN" dirty="0">
                <a:ea typeface="宋体" pitchFamily="2" charset="-122"/>
              </a:rPr>
              <a:t>14</a:t>
            </a:r>
            <a:r>
              <a:rPr lang="en-US" altLang="zh-CN" dirty="0">
                <a:latin typeface="宋体" pitchFamily="2" charset="-122"/>
                <a:ea typeface="宋体" pitchFamily="2" charset="-122"/>
              </a:rPr>
              <a:t>×</a:t>
            </a:r>
            <a:r>
              <a:rPr lang="en-US" altLang="zh-CN" dirty="0">
                <a:ea typeface="宋体" pitchFamily="2" charset="-122"/>
              </a:rPr>
              <a:t>16</a:t>
            </a:r>
            <a:r>
              <a:rPr lang="en-US" altLang="zh-CN" baseline="30000" dirty="0">
                <a:ea typeface="宋体" pitchFamily="2" charset="-122"/>
              </a:rPr>
              <a:t>0</a:t>
            </a:r>
            <a:r>
              <a:rPr lang="en-US" altLang="zh-CN" dirty="0">
                <a:latin typeface="宋体" pitchFamily="2" charset="-122"/>
                <a:ea typeface="宋体" pitchFamily="2" charset="-122"/>
              </a:rPr>
              <a:t>＋</a:t>
            </a:r>
            <a:r>
              <a:rPr lang="en-US" altLang="zh-CN" dirty="0">
                <a:ea typeface="宋体" pitchFamily="2" charset="-122"/>
              </a:rPr>
              <a:t>2</a:t>
            </a:r>
            <a:r>
              <a:rPr lang="en-US" altLang="zh-CN" dirty="0">
                <a:latin typeface="宋体" pitchFamily="2" charset="-122"/>
                <a:ea typeface="宋体" pitchFamily="2" charset="-122"/>
              </a:rPr>
              <a:t>×</a:t>
            </a:r>
            <a:r>
              <a:rPr lang="en-US" altLang="zh-CN" dirty="0">
                <a:ea typeface="宋体" pitchFamily="2" charset="-122"/>
              </a:rPr>
              <a:t>16</a:t>
            </a:r>
            <a:r>
              <a:rPr lang="en-US" altLang="zh-CN" baseline="30000" dirty="0">
                <a:ea typeface="宋体" pitchFamily="2" charset="-122"/>
              </a:rPr>
              <a:t>-1</a:t>
            </a:r>
            <a:r>
              <a:rPr lang="en-US" altLang="zh-CN" dirty="0">
                <a:latin typeface="宋体" pitchFamily="2" charset="-122"/>
                <a:ea typeface="宋体" pitchFamily="2" charset="-122"/>
              </a:rPr>
              <a:t>＋</a:t>
            </a:r>
            <a:r>
              <a:rPr lang="en-US" altLang="zh-CN" dirty="0">
                <a:ea typeface="宋体" pitchFamily="2" charset="-122"/>
              </a:rPr>
              <a:t>15</a:t>
            </a:r>
            <a:r>
              <a:rPr lang="en-US" altLang="zh-CN" dirty="0">
                <a:latin typeface="宋体" pitchFamily="2" charset="-122"/>
                <a:ea typeface="宋体" pitchFamily="2" charset="-122"/>
              </a:rPr>
              <a:t>×</a:t>
            </a:r>
            <a:r>
              <a:rPr lang="en-US" altLang="zh-CN" dirty="0">
                <a:ea typeface="宋体" pitchFamily="2" charset="-122"/>
              </a:rPr>
              <a:t>16</a:t>
            </a:r>
            <a:r>
              <a:rPr lang="en-US" altLang="zh-CN" baseline="30000" dirty="0">
                <a:ea typeface="宋体" pitchFamily="2" charset="-122"/>
              </a:rPr>
              <a:t>-2</a:t>
            </a:r>
          </a:p>
          <a:p>
            <a:pPr>
              <a:lnSpc>
                <a:spcPct val="80000"/>
              </a:lnSpc>
            </a:pPr>
            <a:r>
              <a:rPr lang="zh-CN" altLang="en-US" dirty="0">
                <a:ea typeface="宋体" pitchFamily="2" charset="-122"/>
              </a:rPr>
              <a:t>任意十六进制数可表示为：</a:t>
            </a:r>
          </a:p>
          <a:p>
            <a:pPr>
              <a:lnSpc>
                <a:spcPct val="80000"/>
              </a:lnSpc>
              <a:buFont typeface="Wingdings" pitchFamily="2" charset="2"/>
              <a:buNone/>
            </a:pPr>
            <a:r>
              <a:rPr kumimoji="1" lang="zh-CN" altLang="en-US" sz="2000" dirty="0">
                <a:ea typeface="宋体" pitchFamily="2" charset="-122"/>
                <a:sym typeface="Wingdings" pitchFamily="2" charset="2"/>
              </a:rPr>
              <a:t>       (</a:t>
            </a:r>
            <a:r>
              <a:rPr kumimoji="1" lang="en-US" altLang="zh-CN" sz="2000" dirty="0">
                <a:ea typeface="宋体" pitchFamily="2" charset="-122"/>
                <a:sym typeface="Wingdings" pitchFamily="2" charset="2"/>
              </a:rPr>
              <a:t>H)</a:t>
            </a:r>
            <a:r>
              <a:rPr kumimoji="1" lang="en-US" altLang="zh-CN" sz="2000" baseline="-25000" dirty="0">
                <a:ea typeface="宋体" pitchFamily="2" charset="-122"/>
                <a:sym typeface="Wingdings" pitchFamily="2" charset="2"/>
              </a:rPr>
              <a:t>16 </a:t>
            </a:r>
            <a:r>
              <a:rPr kumimoji="1" lang="en-US" altLang="zh-CN" sz="2000" dirty="0">
                <a:ea typeface="宋体" pitchFamily="2" charset="-122"/>
                <a:sym typeface="Wingdings" pitchFamily="2" charset="2"/>
              </a:rPr>
              <a:t>= H</a:t>
            </a:r>
            <a:r>
              <a:rPr kumimoji="1" lang="en-US" altLang="zh-CN" sz="2000" baseline="-25000" dirty="0">
                <a:ea typeface="宋体" pitchFamily="2" charset="-122"/>
                <a:sym typeface="Wingdings" pitchFamily="2" charset="2"/>
              </a:rPr>
              <a:t>n</a:t>
            </a:r>
            <a:r>
              <a:rPr kumimoji="1" lang="en-US" altLang="zh-CN" sz="2000" dirty="0">
                <a:ea typeface="宋体" pitchFamily="2" charset="-122"/>
                <a:sym typeface="Wingdings" pitchFamily="2" charset="2"/>
              </a:rPr>
              <a:t>×16</a:t>
            </a:r>
            <a:r>
              <a:rPr kumimoji="1" lang="en-US" altLang="zh-CN" sz="2000" baseline="30000" dirty="0">
                <a:ea typeface="宋体" pitchFamily="2" charset="-122"/>
                <a:sym typeface="Wingdings" pitchFamily="2" charset="2"/>
              </a:rPr>
              <a:t>n-1</a:t>
            </a:r>
            <a:r>
              <a:rPr kumimoji="1" lang="en-US" altLang="zh-CN" sz="2000" dirty="0">
                <a:ea typeface="宋体" pitchFamily="2" charset="-122"/>
                <a:sym typeface="Wingdings" pitchFamily="2" charset="2"/>
              </a:rPr>
              <a:t> ＋ H</a:t>
            </a:r>
            <a:r>
              <a:rPr kumimoji="1" lang="en-US" altLang="zh-CN" sz="2000" baseline="-25000" dirty="0">
                <a:ea typeface="宋体" pitchFamily="2" charset="-122"/>
                <a:sym typeface="Wingdings" pitchFamily="2" charset="2"/>
              </a:rPr>
              <a:t>n-1</a:t>
            </a:r>
            <a:r>
              <a:rPr kumimoji="1" lang="en-US" altLang="zh-CN" sz="2000" dirty="0">
                <a:ea typeface="宋体" pitchFamily="2" charset="-122"/>
                <a:sym typeface="Wingdings" pitchFamily="2" charset="2"/>
              </a:rPr>
              <a:t>×16</a:t>
            </a:r>
            <a:r>
              <a:rPr kumimoji="1" lang="en-US" altLang="zh-CN" sz="2000" baseline="30000" dirty="0">
                <a:ea typeface="宋体" pitchFamily="2" charset="-122"/>
                <a:sym typeface="Wingdings" pitchFamily="2" charset="2"/>
              </a:rPr>
              <a:t>n-2</a:t>
            </a:r>
            <a:r>
              <a:rPr kumimoji="1" lang="en-US" altLang="zh-CN" sz="2000" dirty="0">
                <a:ea typeface="宋体" pitchFamily="2" charset="-122"/>
                <a:sym typeface="Wingdings" pitchFamily="2" charset="2"/>
              </a:rPr>
              <a:t> ＋… H</a:t>
            </a:r>
            <a:r>
              <a:rPr kumimoji="1" lang="en-US" altLang="zh-CN" sz="2000" baseline="-25000" dirty="0">
                <a:ea typeface="宋体" pitchFamily="2" charset="-122"/>
                <a:sym typeface="Wingdings" pitchFamily="2" charset="2"/>
              </a:rPr>
              <a:t>2</a:t>
            </a:r>
            <a:r>
              <a:rPr kumimoji="1" lang="en-US" altLang="zh-CN" sz="2000" dirty="0">
                <a:ea typeface="宋体" pitchFamily="2" charset="-122"/>
                <a:sym typeface="Wingdings" pitchFamily="2" charset="2"/>
              </a:rPr>
              <a:t>×16</a:t>
            </a:r>
            <a:r>
              <a:rPr kumimoji="1" lang="en-US" altLang="zh-CN" sz="2000" baseline="30000" dirty="0">
                <a:ea typeface="宋体" pitchFamily="2" charset="-122"/>
                <a:sym typeface="Wingdings" pitchFamily="2" charset="2"/>
              </a:rPr>
              <a:t>1</a:t>
            </a:r>
            <a:r>
              <a:rPr kumimoji="1" lang="en-US" altLang="zh-CN" sz="2000" dirty="0">
                <a:ea typeface="宋体" pitchFamily="2" charset="-122"/>
                <a:sym typeface="Wingdings" pitchFamily="2" charset="2"/>
              </a:rPr>
              <a:t> ＋ H</a:t>
            </a:r>
            <a:r>
              <a:rPr kumimoji="1" lang="en-US" altLang="zh-CN" sz="2000" baseline="-25000" dirty="0">
                <a:ea typeface="宋体" pitchFamily="2" charset="-122"/>
                <a:sym typeface="Wingdings" pitchFamily="2" charset="2"/>
              </a:rPr>
              <a:t>1</a:t>
            </a:r>
            <a:r>
              <a:rPr kumimoji="1" lang="en-US" altLang="zh-CN" sz="2000" dirty="0">
                <a:ea typeface="宋体" pitchFamily="2" charset="-122"/>
                <a:sym typeface="Wingdings" pitchFamily="2" charset="2"/>
              </a:rPr>
              <a:t>×16</a:t>
            </a:r>
            <a:r>
              <a:rPr kumimoji="1" lang="en-US" altLang="zh-CN" sz="2000" baseline="30000" dirty="0">
                <a:ea typeface="宋体" pitchFamily="2" charset="-122"/>
                <a:sym typeface="Wingdings" pitchFamily="2" charset="2"/>
              </a:rPr>
              <a:t>0</a:t>
            </a:r>
            <a:r>
              <a:rPr kumimoji="1" lang="en-US" altLang="zh-CN" sz="2000" dirty="0">
                <a:ea typeface="宋体" pitchFamily="2" charset="-122"/>
                <a:sym typeface="Wingdings" pitchFamily="2" charset="2"/>
              </a:rPr>
              <a:t> </a:t>
            </a:r>
          </a:p>
          <a:p>
            <a:pPr>
              <a:lnSpc>
                <a:spcPct val="80000"/>
              </a:lnSpc>
              <a:spcBef>
                <a:spcPct val="0"/>
              </a:spcBef>
              <a:buClrTx/>
              <a:buSzTx/>
              <a:buFontTx/>
              <a:buNone/>
            </a:pPr>
            <a:r>
              <a:rPr kumimoji="1" lang="en-US" altLang="zh-CN" sz="2000" dirty="0">
                <a:ea typeface="宋体" pitchFamily="2" charset="-122"/>
                <a:sym typeface="Wingdings" pitchFamily="2" charset="2"/>
              </a:rPr>
              <a:t>                        ＋ H</a:t>
            </a:r>
            <a:r>
              <a:rPr kumimoji="1" lang="en-US" altLang="zh-CN" sz="2000" baseline="-25000" dirty="0">
                <a:ea typeface="宋体" pitchFamily="2" charset="-122"/>
                <a:sym typeface="Wingdings" pitchFamily="2" charset="2"/>
              </a:rPr>
              <a:t>-1</a:t>
            </a:r>
            <a:r>
              <a:rPr kumimoji="1" lang="en-US" altLang="zh-CN" sz="2000" dirty="0">
                <a:ea typeface="宋体" pitchFamily="2" charset="-122"/>
                <a:sym typeface="Wingdings" pitchFamily="2" charset="2"/>
              </a:rPr>
              <a:t>×16</a:t>
            </a:r>
            <a:r>
              <a:rPr kumimoji="1" lang="en-US" altLang="zh-CN" sz="2000" baseline="30000" dirty="0">
                <a:ea typeface="宋体" pitchFamily="2" charset="-122"/>
                <a:sym typeface="Wingdings" pitchFamily="2" charset="2"/>
              </a:rPr>
              <a:t>-1</a:t>
            </a:r>
            <a:r>
              <a:rPr kumimoji="1" lang="en-US" altLang="zh-CN" sz="2000" dirty="0">
                <a:ea typeface="宋体" pitchFamily="2" charset="-122"/>
                <a:sym typeface="Wingdings" pitchFamily="2" charset="2"/>
              </a:rPr>
              <a:t> ＋H</a:t>
            </a:r>
            <a:r>
              <a:rPr kumimoji="1" lang="en-US" altLang="zh-CN" sz="2000" baseline="-25000" dirty="0">
                <a:ea typeface="宋体" pitchFamily="2" charset="-122"/>
                <a:sym typeface="Wingdings" pitchFamily="2" charset="2"/>
              </a:rPr>
              <a:t>-2</a:t>
            </a:r>
            <a:r>
              <a:rPr kumimoji="1" lang="en-US" altLang="zh-CN" sz="2000" dirty="0">
                <a:ea typeface="宋体" pitchFamily="2" charset="-122"/>
                <a:sym typeface="Wingdings" pitchFamily="2" charset="2"/>
              </a:rPr>
              <a:t>×16</a:t>
            </a:r>
            <a:r>
              <a:rPr kumimoji="1" lang="en-US" altLang="zh-CN" sz="2000" baseline="30000" dirty="0">
                <a:ea typeface="宋体" pitchFamily="2" charset="-122"/>
                <a:sym typeface="Wingdings" pitchFamily="2" charset="2"/>
              </a:rPr>
              <a:t>-2</a:t>
            </a:r>
            <a:r>
              <a:rPr kumimoji="1" lang="en-US" altLang="zh-CN" sz="2000" dirty="0">
                <a:ea typeface="宋体" pitchFamily="2" charset="-122"/>
                <a:sym typeface="Wingdings" pitchFamily="2" charset="2"/>
              </a:rPr>
              <a:t> ＋… H</a:t>
            </a:r>
            <a:r>
              <a:rPr kumimoji="1" lang="en-US" altLang="zh-CN" sz="2000" baseline="-25000" dirty="0">
                <a:ea typeface="宋体" pitchFamily="2" charset="-122"/>
                <a:sym typeface="Wingdings" pitchFamily="2" charset="2"/>
              </a:rPr>
              <a:t>-m</a:t>
            </a:r>
            <a:r>
              <a:rPr kumimoji="1" lang="en-US" altLang="zh-CN" sz="2000" dirty="0">
                <a:ea typeface="宋体" pitchFamily="2" charset="-122"/>
                <a:sym typeface="Wingdings" pitchFamily="2" charset="2"/>
              </a:rPr>
              <a:t>×16</a:t>
            </a:r>
            <a:r>
              <a:rPr kumimoji="1" lang="en-US" altLang="zh-CN" sz="2000" baseline="30000" dirty="0">
                <a:ea typeface="宋体" pitchFamily="2" charset="-122"/>
                <a:sym typeface="Wingdings" pitchFamily="2" charset="2"/>
              </a:rPr>
              <a:t>-m</a:t>
            </a:r>
            <a:r>
              <a:rPr kumimoji="1" lang="en-US" altLang="zh-CN" sz="2000" dirty="0">
                <a:ea typeface="宋体" pitchFamily="2" charset="-122"/>
                <a:sym typeface="Wingdings" pitchFamily="2" charset="2"/>
              </a:rPr>
              <a:t> </a:t>
            </a:r>
          </a:p>
          <a:p>
            <a:pPr>
              <a:lnSpc>
                <a:spcPct val="80000"/>
              </a:lnSpc>
              <a:spcBef>
                <a:spcPct val="0"/>
              </a:spcBef>
              <a:buClrTx/>
              <a:buSzTx/>
              <a:buFontTx/>
              <a:buNone/>
            </a:pPr>
            <a:r>
              <a:rPr kumimoji="1" lang="en-US" altLang="zh-CN" sz="2000" dirty="0">
                <a:ea typeface="宋体" pitchFamily="2" charset="-122"/>
                <a:sym typeface="Wingdings" pitchFamily="2" charset="2"/>
              </a:rPr>
              <a:t>                          </a:t>
            </a:r>
            <a:r>
              <a:rPr kumimoji="1" lang="en-US" altLang="zh-CN" sz="2000" baseline="-25000" dirty="0">
                <a:ea typeface="宋体" pitchFamily="2" charset="-122"/>
                <a:sym typeface="Wingdings" pitchFamily="2" charset="2"/>
              </a:rPr>
              <a:t>n                                m</a:t>
            </a:r>
          </a:p>
          <a:p>
            <a:pPr>
              <a:lnSpc>
                <a:spcPct val="80000"/>
              </a:lnSpc>
              <a:spcBef>
                <a:spcPct val="0"/>
              </a:spcBef>
              <a:buClrTx/>
              <a:buSzTx/>
              <a:buFontTx/>
              <a:buNone/>
            </a:pPr>
            <a:r>
              <a:rPr kumimoji="1" lang="en-US" altLang="zh-CN" sz="2000" dirty="0">
                <a:ea typeface="宋体" pitchFamily="2" charset="-122"/>
                <a:sym typeface="Wingdings" pitchFamily="2" charset="2"/>
              </a:rPr>
              <a:t>                     = ∑ H</a:t>
            </a:r>
            <a:r>
              <a:rPr kumimoji="1" lang="en-US" altLang="zh-CN" sz="2000" baseline="-25000" dirty="0">
                <a:ea typeface="宋体" pitchFamily="2" charset="-122"/>
                <a:sym typeface="Wingdings" pitchFamily="2" charset="2"/>
              </a:rPr>
              <a:t>i</a:t>
            </a:r>
            <a:r>
              <a:rPr kumimoji="1" lang="en-US" altLang="zh-CN" sz="2000" dirty="0">
                <a:ea typeface="宋体" pitchFamily="2" charset="-122"/>
                <a:sym typeface="Wingdings" pitchFamily="2" charset="2"/>
              </a:rPr>
              <a:t>×16</a:t>
            </a:r>
            <a:r>
              <a:rPr kumimoji="1" lang="en-US" altLang="zh-CN" sz="2000" baseline="30000" dirty="0">
                <a:ea typeface="宋体" pitchFamily="2" charset="-122"/>
                <a:sym typeface="Wingdings" pitchFamily="2" charset="2"/>
              </a:rPr>
              <a:t>i-1</a:t>
            </a:r>
            <a:r>
              <a:rPr kumimoji="1" lang="en-US" altLang="zh-CN" sz="2000" dirty="0">
                <a:ea typeface="宋体" pitchFamily="2" charset="-122"/>
                <a:sym typeface="Wingdings" pitchFamily="2" charset="2"/>
              </a:rPr>
              <a:t> ＋ ∑H</a:t>
            </a:r>
            <a:r>
              <a:rPr kumimoji="1" lang="en-US" altLang="zh-CN" sz="2000" baseline="-25000" dirty="0">
                <a:ea typeface="宋体" pitchFamily="2" charset="-122"/>
                <a:sym typeface="Wingdings" pitchFamily="2" charset="2"/>
              </a:rPr>
              <a:t>j</a:t>
            </a:r>
            <a:r>
              <a:rPr kumimoji="1" lang="en-US" altLang="zh-CN" sz="2000" dirty="0">
                <a:ea typeface="宋体" pitchFamily="2" charset="-122"/>
                <a:sym typeface="Wingdings" pitchFamily="2" charset="2"/>
              </a:rPr>
              <a:t>×16</a:t>
            </a:r>
            <a:r>
              <a:rPr kumimoji="1" lang="en-US" altLang="zh-CN" sz="2000" baseline="30000" dirty="0">
                <a:ea typeface="宋体" pitchFamily="2" charset="-122"/>
                <a:sym typeface="Wingdings" pitchFamily="2" charset="2"/>
              </a:rPr>
              <a:t>-j</a:t>
            </a:r>
            <a:endParaRPr kumimoji="1" lang="en-US" altLang="zh-CN" sz="2000" dirty="0">
              <a:ea typeface="宋体" pitchFamily="2" charset="-122"/>
              <a:sym typeface="Wingdings" pitchFamily="2" charset="2"/>
            </a:endParaRPr>
          </a:p>
          <a:p>
            <a:pPr>
              <a:lnSpc>
                <a:spcPct val="80000"/>
              </a:lnSpc>
              <a:spcBef>
                <a:spcPct val="0"/>
              </a:spcBef>
              <a:buClrTx/>
              <a:buSzTx/>
              <a:buFontTx/>
              <a:buNone/>
            </a:pPr>
            <a:r>
              <a:rPr kumimoji="1" lang="en-US" altLang="zh-CN" sz="2000" dirty="0">
                <a:ea typeface="宋体" pitchFamily="2" charset="-122"/>
                <a:sym typeface="Wingdings" pitchFamily="2" charset="2"/>
              </a:rPr>
              <a:t>                         </a:t>
            </a:r>
            <a:r>
              <a:rPr kumimoji="1" lang="en-US" altLang="zh-CN" sz="2000" baseline="30000" dirty="0" err="1">
                <a:ea typeface="宋体" pitchFamily="2" charset="-122"/>
                <a:sym typeface="Wingdings" pitchFamily="2" charset="2"/>
              </a:rPr>
              <a:t>i</a:t>
            </a:r>
            <a:r>
              <a:rPr kumimoji="1" lang="en-US" altLang="zh-CN" sz="2000" baseline="30000" dirty="0">
                <a:ea typeface="宋体" pitchFamily="2" charset="-122"/>
                <a:sym typeface="Wingdings" pitchFamily="2" charset="2"/>
              </a:rPr>
              <a:t>=1                              j=1 </a:t>
            </a:r>
          </a:p>
          <a:p>
            <a:pPr>
              <a:lnSpc>
                <a:spcPct val="80000"/>
              </a:lnSpc>
              <a:spcBef>
                <a:spcPct val="0"/>
              </a:spcBef>
              <a:buClrTx/>
              <a:buSzTx/>
              <a:buFontTx/>
              <a:buNone/>
            </a:pPr>
            <a:r>
              <a:rPr kumimoji="1" lang="en-US" altLang="zh-CN" sz="2000" dirty="0">
                <a:ea typeface="宋体" pitchFamily="2" charset="-122"/>
                <a:sym typeface="Wingdings" pitchFamily="2" charset="2"/>
              </a:rPr>
              <a:t>        </a:t>
            </a:r>
            <a:r>
              <a:rPr kumimoji="1" lang="zh-CN" altLang="en-US" sz="2000" dirty="0">
                <a:ea typeface="宋体" pitchFamily="2" charset="-122"/>
                <a:sym typeface="Wingdings" pitchFamily="2" charset="2"/>
              </a:rPr>
              <a:t>其中： </a:t>
            </a:r>
            <a:r>
              <a:rPr kumimoji="1" lang="en-US" altLang="zh-CN" sz="2000" dirty="0">
                <a:ea typeface="宋体" pitchFamily="2" charset="-122"/>
                <a:sym typeface="Wingdings" pitchFamily="2" charset="2"/>
              </a:rPr>
              <a:t>H</a:t>
            </a:r>
            <a:r>
              <a:rPr kumimoji="1" lang="en-US" altLang="zh-CN" sz="2000" baseline="-25000" dirty="0">
                <a:ea typeface="宋体" pitchFamily="2" charset="-122"/>
                <a:sym typeface="Wingdings" pitchFamily="2" charset="2"/>
              </a:rPr>
              <a:t>i</a:t>
            </a:r>
            <a:r>
              <a:rPr kumimoji="1" lang="zh-CN" altLang="en-US" sz="2000" dirty="0">
                <a:ea typeface="宋体" pitchFamily="2" charset="-122"/>
                <a:sym typeface="Wingdings" pitchFamily="2" charset="2"/>
              </a:rPr>
              <a:t>和 16</a:t>
            </a:r>
            <a:r>
              <a:rPr kumimoji="1" lang="en-US" altLang="zh-CN" sz="2000" baseline="-25000" dirty="0">
                <a:ea typeface="宋体" pitchFamily="2" charset="-122"/>
                <a:sym typeface="Wingdings" pitchFamily="2" charset="2"/>
              </a:rPr>
              <a:t>j </a:t>
            </a:r>
            <a:r>
              <a:rPr kumimoji="1" lang="zh-CN" altLang="en-US" sz="2000" dirty="0">
                <a:ea typeface="宋体" pitchFamily="2" charset="-122"/>
                <a:sym typeface="Wingdings" pitchFamily="2" charset="2"/>
              </a:rPr>
              <a:t>为0~</a:t>
            </a:r>
            <a:r>
              <a:rPr kumimoji="1" lang="en-US" altLang="zh-CN" sz="2000" dirty="0">
                <a:ea typeface="宋体" pitchFamily="2" charset="-122"/>
                <a:sym typeface="Wingdings" pitchFamily="2" charset="2"/>
              </a:rPr>
              <a:t>F</a:t>
            </a:r>
            <a:r>
              <a:rPr kumimoji="1" lang="zh-CN" altLang="en-US" sz="2000" dirty="0">
                <a:ea typeface="宋体" pitchFamily="2" charset="-122"/>
                <a:sym typeface="Wingdings" pitchFamily="2" charset="2"/>
              </a:rPr>
              <a:t>中的一个数；</a:t>
            </a:r>
            <a:r>
              <a:rPr kumimoji="1" lang="en-US" altLang="zh-CN" sz="2000" dirty="0">
                <a:ea typeface="宋体" pitchFamily="2" charset="-122"/>
                <a:sym typeface="Wingdings" pitchFamily="2" charset="2"/>
              </a:rPr>
              <a:t>n</a:t>
            </a:r>
            <a:r>
              <a:rPr kumimoji="1" lang="zh-CN" altLang="en-US" sz="2000" dirty="0">
                <a:ea typeface="宋体" pitchFamily="2" charset="-122"/>
                <a:sym typeface="Wingdings" pitchFamily="2" charset="2"/>
              </a:rPr>
              <a:t>为整数部分位数；</a:t>
            </a:r>
            <a:r>
              <a:rPr kumimoji="1" lang="en-US" altLang="zh-CN" sz="2000" dirty="0">
                <a:ea typeface="宋体" pitchFamily="2" charset="-122"/>
                <a:sym typeface="Wingdings" pitchFamily="2" charset="2"/>
              </a:rPr>
              <a:t>m</a:t>
            </a:r>
            <a:r>
              <a:rPr kumimoji="1" lang="zh-CN" altLang="en-US" sz="2000" dirty="0">
                <a:ea typeface="宋体" pitchFamily="2" charset="-122"/>
                <a:sym typeface="Wingdings" pitchFamily="2" charset="2"/>
              </a:rPr>
              <a:t>为小数部分位数； 16</a:t>
            </a:r>
            <a:r>
              <a:rPr kumimoji="1" lang="en-US" altLang="zh-CN" sz="2000" baseline="30000" dirty="0">
                <a:ea typeface="宋体" pitchFamily="2" charset="-122"/>
                <a:sym typeface="Wingdings" pitchFamily="2" charset="2"/>
              </a:rPr>
              <a:t>i-1</a:t>
            </a:r>
            <a:r>
              <a:rPr kumimoji="1" lang="en-US" altLang="zh-CN" sz="2000" dirty="0">
                <a:ea typeface="宋体" pitchFamily="2" charset="-122"/>
                <a:sym typeface="Wingdings" pitchFamily="2" charset="2"/>
              </a:rPr>
              <a:t> </a:t>
            </a:r>
            <a:r>
              <a:rPr kumimoji="1" lang="zh-CN" altLang="en-US" sz="2000" dirty="0">
                <a:ea typeface="宋体" pitchFamily="2" charset="-122"/>
                <a:sym typeface="Wingdings" pitchFamily="2" charset="2"/>
              </a:rPr>
              <a:t>和16</a:t>
            </a:r>
            <a:r>
              <a:rPr kumimoji="1" lang="zh-CN" altLang="en-US" sz="2000" baseline="30000" dirty="0">
                <a:ea typeface="宋体" pitchFamily="2" charset="-122"/>
                <a:sym typeface="Wingdings" pitchFamily="2" charset="2"/>
              </a:rPr>
              <a:t>-</a:t>
            </a:r>
            <a:r>
              <a:rPr kumimoji="1" lang="en-US" altLang="zh-CN" sz="2000" baseline="30000" dirty="0">
                <a:ea typeface="宋体" pitchFamily="2" charset="-122"/>
                <a:sym typeface="Wingdings" pitchFamily="2" charset="2"/>
              </a:rPr>
              <a:t>j</a:t>
            </a:r>
            <a:r>
              <a:rPr kumimoji="1" lang="zh-CN" altLang="en-US" sz="2000" dirty="0">
                <a:ea typeface="宋体" pitchFamily="2" charset="-122"/>
                <a:sym typeface="Wingdings" pitchFamily="2" charset="2"/>
              </a:rPr>
              <a:t>分别为整数部分和小数部分位权</a:t>
            </a:r>
            <a:r>
              <a:rPr kumimoji="1" lang="zh-CN" altLang="en-US" sz="2000" dirty="0" smtClean="0">
                <a:ea typeface="宋体" pitchFamily="2" charset="-122"/>
                <a:sym typeface="Wingdings" pitchFamily="2" charset="2"/>
              </a:rPr>
              <a:t>。</a:t>
            </a:r>
            <a:endParaRPr lang="zh-CN" altLang="en-US" sz="2000" dirty="0">
              <a:ea typeface="宋体" pitchFamily="2" charset="-122"/>
            </a:endParaRPr>
          </a:p>
        </p:txBody>
      </p:sp>
    </p:spTree>
    <p:extLst>
      <p:ext uri="{BB962C8B-B14F-4D97-AF65-F5344CB8AC3E}">
        <p14:creationId xmlns:p14="http://schemas.microsoft.com/office/powerpoint/2010/main" val="267205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fade">
                                      <p:cBhvr>
                                        <p:cTn id="44"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常用数制之间的相互转换</a:t>
            </a:r>
            <a:endParaRPr lang="en-US" dirty="0"/>
          </a:p>
        </p:txBody>
      </p:sp>
      <p:sp>
        <p:nvSpPr>
          <p:cNvPr id="3" name="内容占位符 2"/>
          <p:cNvSpPr>
            <a:spLocks noGrp="1"/>
          </p:cNvSpPr>
          <p:nvPr>
            <p:ph idx="1"/>
          </p:nvPr>
        </p:nvSpPr>
        <p:spPr/>
        <p:txBody>
          <a:bodyPr>
            <a:normAutofit fontScale="77500" lnSpcReduction="20000"/>
          </a:bodyPr>
          <a:lstStyle/>
          <a:p>
            <a:r>
              <a:rPr lang="zh-CN" altLang="en-US" dirty="0">
                <a:ea typeface="宋体" pitchFamily="2" charset="-122"/>
              </a:rPr>
              <a:t>二进制数转换成十进制数  </a:t>
            </a:r>
          </a:p>
          <a:p>
            <a:pPr>
              <a:lnSpc>
                <a:spcPct val="120000"/>
              </a:lnSpc>
              <a:buFont typeface="Wingdings" pitchFamily="2" charset="2"/>
              <a:buNone/>
            </a:pPr>
            <a:r>
              <a:rPr lang="zh-CN" altLang="en-US" sz="2800" dirty="0">
                <a:ea typeface="宋体" pitchFamily="2" charset="-122"/>
              </a:rPr>
              <a:t>      (1001)</a:t>
            </a:r>
            <a:r>
              <a:rPr lang="zh-CN" altLang="en-US" sz="2800" baseline="-30000" dirty="0">
                <a:ea typeface="宋体" pitchFamily="2" charset="-122"/>
              </a:rPr>
              <a:t>2</a:t>
            </a:r>
            <a:r>
              <a:rPr lang="zh-CN" altLang="en-US" sz="2800" dirty="0">
                <a:ea typeface="宋体" pitchFamily="2" charset="-122"/>
              </a:rPr>
              <a:t>=1×2</a:t>
            </a:r>
            <a:r>
              <a:rPr lang="zh-CN" altLang="en-US" sz="2800" baseline="30000" dirty="0">
                <a:ea typeface="宋体" pitchFamily="2" charset="-122"/>
              </a:rPr>
              <a:t>3</a:t>
            </a:r>
            <a:r>
              <a:rPr lang="zh-CN" altLang="en-US" sz="2800" dirty="0">
                <a:ea typeface="宋体" pitchFamily="2" charset="-122"/>
              </a:rPr>
              <a:t>+0×2</a:t>
            </a:r>
            <a:r>
              <a:rPr lang="zh-CN" altLang="en-US" sz="2800" baseline="30000" dirty="0">
                <a:ea typeface="宋体" pitchFamily="2" charset="-122"/>
              </a:rPr>
              <a:t>2</a:t>
            </a:r>
            <a:r>
              <a:rPr lang="zh-CN" altLang="en-US" sz="2800" dirty="0">
                <a:ea typeface="宋体" pitchFamily="2" charset="-122"/>
              </a:rPr>
              <a:t>+0×2</a:t>
            </a:r>
            <a:r>
              <a:rPr lang="zh-CN" altLang="en-US" sz="2800" baseline="30000" dirty="0">
                <a:ea typeface="宋体" pitchFamily="2" charset="-122"/>
              </a:rPr>
              <a:t>1</a:t>
            </a:r>
            <a:r>
              <a:rPr lang="zh-CN" altLang="en-US" sz="2800" dirty="0">
                <a:ea typeface="宋体" pitchFamily="2" charset="-122"/>
              </a:rPr>
              <a:t>+1×2</a:t>
            </a:r>
            <a:r>
              <a:rPr lang="zh-CN" altLang="en-US" sz="2800" baseline="30000" dirty="0">
                <a:ea typeface="宋体" pitchFamily="2" charset="-122"/>
              </a:rPr>
              <a:t>0</a:t>
            </a:r>
            <a:r>
              <a:rPr lang="zh-CN" altLang="en-US" sz="2800" dirty="0">
                <a:ea typeface="宋体" pitchFamily="2" charset="-122"/>
              </a:rPr>
              <a:t>=(9)</a:t>
            </a:r>
            <a:r>
              <a:rPr lang="zh-CN" altLang="en-US" sz="2800" baseline="-30000" dirty="0">
                <a:ea typeface="宋体" pitchFamily="2" charset="-122"/>
              </a:rPr>
              <a:t>10</a:t>
            </a:r>
            <a:endParaRPr lang="zh-CN" altLang="en-US" sz="2800" dirty="0">
              <a:ea typeface="宋体" pitchFamily="2" charset="-122"/>
            </a:endParaRPr>
          </a:p>
          <a:p>
            <a:pPr>
              <a:lnSpc>
                <a:spcPct val="120000"/>
              </a:lnSpc>
              <a:buFont typeface="Wingdings" pitchFamily="2" charset="2"/>
              <a:buNone/>
            </a:pPr>
            <a:r>
              <a:rPr lang="zh-CN" altLang="en-US" sz="2800" dirty="0">
                <a:ea typeface="宋体" pitchFamily="2" charset="-122"/>
              </a:rPr>
              <a:t>      (11.101)</a:t>
            </a:r>
            <a:r>
              <a:rPr lang="zh-CN" altLang="en-US" sz="2800" baseline="-30000" dirty="0">
                <a:ea typeface="宋体" pitchFamily="2" charset="-122"/>
              </a:rPr>
              <a:t>2</a:t>
            </a:r>
            <a:r>
              <a:rPr lang="zh-CN" altLang="en-US" sz="2800" dirty="0">
                <a:ea typeface="宋体" pitchFamily="2" charset="-122"/>
              </a:rPr>
              <a:t>=1</a:t>
            </a:r>
            <a:r>
              <a:rPr lang="zh-CN" altLang="en-US" sz="2800" dirty="0">
                <a:latin typeface="宋体" pitchFamily="2" charset="-122"/>
                <a:ea typeface="宋体" pitchFamily="2" charset="-122"/>
              </a:rPr>
              <a:t>×</a:t>
            </a:r>
            <a:r>
              <a:rPr lang="zh-CN" altLang="en-US" sz="2800" dirty="0">
                <a:ea typeface="宋体" pitchFamily="2" charset="-122"/>
              </a:rPr>
              <a:t>2</a:t>
            </a:r>
            <a:r>
              <a:rPr lang="zh-CN" altLang="en-US" sz="2800" baseline="30000" dirty="0">
                <a:ea typeface="宋体" pitchFamily="2" charset="-122"/>
              </a:rPr>
              <a:t>1</a:t>
            </a:r>
            <a:r>
              <a:rPr lang="zh-CN" altLang="en-US" sz="2800" dirty="0">
                <a:ea typeface="宋体" pitchFamily="2" charset="-122"/>
              </a:rPr>
              <a:t>+1</a:t>
            </a:r>
            <a:r>
              <a:rPr lang="zh-CN" altLang="en-US" sz="2800" dirty="0">
                <a:latin typeface="宋体" pitchFamily="2" charset="-122"/>
                <a:ea typeface="宋体" pitchFamily="2" charset="-122"/>
              </a:rPr>
              <a:t>×</a:t>
            </a:r>
            <a:r>
              <a:rPr lang="zh-CN" altLang="en-US" sz="2800" dirty="0">
                <a:ea typeface="宋体" pitchFamily="2" charset="-122"/>
              </a:rPr>
              <a:t>2</a:t>
            </a:r>
            <a:r>
              <a:rPr lang="zh-CN" altLang="en-US" sz="2800" baseline="30000" dirty="0">
                <a:ea typeface="宋体" pitchFamily="2" charset="-122"/>
              </a:rPr>
              <a:t>0</a:t>
            </a:r>
            <a:r>
              <a:rPr lang="zh-CN" altLang="en-US" sz="2800" dirty="0">
                <a:ea typeface="宋体" pitchFamily="2" charset="-122"/>
              </a:rPr>
              <a:t>+1</a:t>
            </a:r>
            <a:r>
              <a:rPr lang="zh-CN" altLang="en-US" sz="2800" dirty="0">
                <a:latin typeface="宋体" pitchFamily="2" charset="-122"/>
                <a:ea typeface="宋体" pitchFamily="2" charset="-122"/>
              </a:rPr>
              <a:t>×</a:t>
            </a:r>
            <a:r>
              <a:rPr lang="zh-CN" altLang="en-US" sz="2800" dirty="0">
                <a:ea typeface="宋体" pitchFamily="2" charset="-122"/>
              </a:rPr>
              <a:t>2</a:t>
            </a:r>
            <a:r>
              <a:rPr lang="zh-CN" altLang="en-US" sz="2800" baseline="30000" dirty="0">
                <a:latin typeface="宋体" pitchFamily="2" charset="-122"/>
                <a:ea typeface="宋体" pitchFamily="2" charset="-122"/>
              </a:rPr>
              <a:t>-</a:t>
            </a:r>
            <a:r>
              <a:rPr lang="zh-CN" altLang="en-US" sz="2800" baseline="30000" dirty="0">
                <a:ea typeface="宋体" pitchFamily="2" charset="-122"/>
              </a:rPr>
              <a:t>1</a:t>
            </a:r>
            <a:r>
              <a:rPr lang="zh-CN" altLang="en-US" sz="2800" dirty="0">
                <a:ea typeface="宋体" pitchFamily="2" charset="-122"/>
              </a:rPr>
              <a:t>+0</a:t>
            </a:r>
            <a:r>
              <a:rPr lang="zh-CN" altLang="en-US" sz="2800" dirty="0">
                <a:latin typeface="宋体" pitchFamily="2" charset="-122"/>
                <a:ea typeface="宋体" pitchFamily="2" charset="-122"/>
              </a:rPr>
              <a:t>×</a:t>
            </a:r>
            <a:r>
              <a:rPr lang="zh-CN" altLang="en-US" sz="2800" dirty="0">
                <a:ea typeface="宋体" pitchFamily="2" charset="-122"/>
              </a:rPr>
              <a:t>2</a:t>
            </a:r>
            <a:r>
              <a:rPr lang="zh-CN" altLang="en-US" sz="2800" baseline="30000" dirty="0">
                <a:latin typeface="宋体" pitchFamily="2" charset="-122"/>
                <a:ea typeface="宋体" pitchFamily="2" charset="-122"/>
              </a:rPr>
              <a:t>-</a:t>
            </a:r>
            <a:r>
              <a:rPr lang="zh-CN" altLang="en-US" sz="2800" baseline="30000" dirty="0">
                <a:ea typeface="宋体" pitchFamily="2" charset="-122"/>
              </a:rPr>
              <a:t>2</a:t>
            </a:r>
            <a:r>
              <a:rPr lang="zh-CN" altLang="en-US" sz="2800" dirty="0">
                <a:ea typeface="宋体" pitchFamily="2" charset="-122"/>
              </a:rPr>
              <a:t>+1</a:t>
            </a:r>
            <a:r>
              <a:rPr lang="zh-CN" altLang="en-US" sz="2800" dirty="0">
                <a:latin typeface="宋体" pitchFamily="2" charset="-122"/>
                <a:ea typeface="宋体" pitchFamily="2" charset="-122"/>
              </a:rPr>
              <a:t>×</a:t>
            </a:r>
            <a:r>
              <a:rPr lang="zh-CN" altLang="en-US" sz="2800" dirty="0">
                <a:ea typeface="宋体" pitchFamily="2" charset="-122"/>
              </a:rPr>
              <a:t>2</a:t>
            </a:r>
            <a:r>
              <a:rPr lang="zh-CN" altLang="en-US" sz="2800" baseline="30000" dirty="0">
                <a:latin typeface="宋体" pitchFamily="2" charset="-122"/>
                <a:ea typeface="宋体" pitchFamily="2" charset="-122"/>
              </a:rPr>
              <a:t>-</a:t>
            </a:r>
            <a:r>
              <a:rPr lang="zh-CN" altLang="en-US" sz="2800" baseline="30000" dirty="0">
                <a:ea typeface="宋体" pitchFamily="2" charset="-122"/>
              </a:rPr>
              <a:t>3</a:t>
            </a:r>
            <a:r>
              <a:rPr lang="zh-CN" altLang="en-US" sz="2800" dirty="0">
                <a:ea typeface="宋体" pitchFamily="2" charset="-122"/>
              </a:rPr>
              <a:t>=(3.625)</a:t>
            </a:r>
            <a:r>
              <a:rPr lang="zh-CN" altLang="en-US" sz="2800" baseline="-30000" dirty="0">
                <a:ea typeface="宋体" pitchFamily="2" charset="-122"/>
              </a:rPr>
              <a:t>10</a:t>
            </a:r>
            <a:r>
              <a:rPr lang="zh-CN" altLang="en-US" sz="3200" dirty="0">
                <a:ea typeface="宋体" pitchFamily="2" charset="-122"/>
              </a:rPr>
              <a:t> </a:t>
            </a:r>
          </a:p>
          <a:p>
            <a:r>
              <a:rPr lang="zh-CN" altLang="en-US" dirty="0">
                <a:ea typeface="宋体" pitchFamily="2" charset="-122"/>
              </a:rPr>
              <a:t>八进制数转换成十进制数 </a:t>
            </a:r>
          </a:p>
          <a:p>
            <a:pPr>
              <a:lnSpc>
                <a:spcPct val="120000"/>
              </a:lnSpc>
              <a:buFont typeface="Wingdings" pitchFamily="2" charset="2"/>
              <a:buNone/>
            </a:pPr>
            <a:r>
              <a:rPr lang="zh-CN" altLang="en-US" sz="3200" dirty="0">
                <a:ea typeface="宋体" pitchFamily="2" charset="-122"/>
              </a:rPr>
              <a:t>     </a:t>
            </a:r>
            <a:r>
              <a:rPr lang="zh-CN" altLang="en-US" sz="2800" dirty="0">
                <a:ea typeface="宋体" pitchFamily="2" charset="-122"/>
              </a:rPr>
              <a:t>(35)</a:t>
            </a:r>
            <a:r>
              <a:rPr lang="zh-CN" altLang="en-US" sz="2800" baseline="-30000" dirty="0">
                <a:ea typeface="宋体" pitchFamily="2" charset="-122"/>
              </a:rPr>
              <a:t>8</a:t>
            </a:r>
            <a:r>
              <a:rPr lang="zh-CN" altLang="en-US" sz="2800" dirty="0">
                <a:ea typeface="宋体" pitchFamily="2" charset="-122"/>
              </a:rPr>
              <a:t>=3×8</a:t>
            </a:r>
            <a:r>
              <a:rPr lang="zh-CN" altLang="en-US" sz="2800" baseline="30000" dirty="0">
                <a:ea typeface="宋体" pitchFamily="2" charset="-122"/>
              </a:rPr>
              <a:t>1</a:t>
            </a:r>
            <a:r>
              <a:rPr lang="zh-CN" altLang="en-US" sz="2800" dirty="0">
                <a:ea typeface="宋体" pitchFamily="2" charset="-122"/>
              </a:rPr>
              <a:t>+5×8</a:t>
            </a:r>
            <a:r>
              <a:rPr lang="zh-CN" altLang="en-US" sz="2800" baseline="30000" dirty="0">
                <a:ea typeface="宋体" pitchFamily="2" charset="-122"/>
              </a:rPr>
              <a:t>0</a:t>
            </a:r>
            <a:r>
              <a:rPr lang="zh-CN" altLang="en-US" sz="2800" dirty="0">
                <a:ea typeface="宋体" pitchFamily="2" charset="-122"/>
              </a:rPr>
              <a:t>=24+5=(29)</a:t>
            </a:r>
            <a:r>
              <a:rPr lang="zh-CN" altLang="en-US" sz="2800" baseline="-30000" dirty="0">
                <a:ea typeface="宋体" pitchFamily="2" charset="-122"/>
              </a:rPr>
              <a:t>10</a:t>
            </a:r>
            <a:endParaRPr lang="zh-CN" altLang="en-US" sz="2800" dirty="0">
              <a:ea typeface="宋体" pitchFamily="2" charset="-122"/>
            </a:endParaRPr>
          </a:p>
          <a:p>
            <a:pPr>
              <a:lnSpc>
                <a:spcPct val="120000"/>
              </a:lnSpc>
              <a:buFont typeface="Wingdings" pitchFamily="2" charset="2"/>
              <a:buNone/>
            </a:pPr>
            <a:r>
              <a:rPr lang="zh-CN" altLang="en-US" sz="2800" dirty="0">
                <a:ea typeface="宋体" pitchFamily="2" charset="-122"/>
              </a:rPr>
              <a:t>      (1276)</a:t>
            </a:r>
            <a:r>
              <a:rPr lang="zh-CN" altLang="en-US" sz="2800" baseline="-30000" dirty="0">
                <a:ea typeface="宋体" pitchFamily="2" charset="-122"/>
              </a:rPr>
              <a:t>8</a:t>
            </a:r>
            <a:r>
              <a:rPr lang="zh-CN" altLang="en-US" sz="2800" dirty="0">
                <a:ea typeface="宋体" pitchFamily="2" charset="-122"/>
              </a:rPr>
              <a:t>=1×8</a:t>
            </a:r>
            <a:r>
              <a:rPr lang="zh-CN" altLang="en-US" sz="2800" baseline="30000" dirty="0">
                <a:ea typeface="宋体" pitchFamily="2" charset="-122"/>
              </a:rPr>
              <a:t>3</a:t>
            </a:r>
            <a:r>
              <a:rPr lang="zh-CN" altLang="en-US" sz="2800" dirty="0">
                <a:ea typeface="宋体" pitchFamily="2" charset="-122"/>
              </a:rPr>
              <a:t>+2×8</a:t>
            </a:r>
            <a:r>
              <a:rPr lang="zh-CN" altLang="en-US" sz="2800" baseline="30000" dirty="0">
                <a:ea typeface="宋体" pitchFamily="2" charset="-122"/>
              </a:rPr>
              <a:t>2</a:t>
            </a:r>
            <a:r>
              <a:rPr lang="zh-CN" altLang="en-US" sz="2800" dirty="0">
                <a:ea typeface="宋体" pitchFamily="2" charset="-122"/>
              </a:rPr>
              <a:t>+7×8</a:t>
            </a:r>
            <a:r>
              <a:rPr lang="zh-CN" altLang="en-US" sz="2800" baseline="30000" dirty="0">
                <a:ea typeface="宋体" pitchFamily="2" charset="-122"/>
              </a:rPr>
              <a:t>1</a:t>
            </a:r>
            <a:r>
              <a:rPr lang="zh-CN" altLang="en-US" sz="2800" dirty="0">
                <a:ea typeface="宋体" pitchFamily="2" charset="-122"/>
              </a:rPr>
              <a:t>+6×8</a:t>
            </a:r>
            <a:r>
              <a:rPr lang="zh-CN" altLang="en-US" sz="2800" baseline="30000" dirty="0">
                <a:ea typeface="宋体" pitchFamily="2" charset="-122"/>
              </a:rPr>
              <a:t>0</a:t>
            </a:r>
            <a:r>
              <a:rPr lang="zh-CN" altLang="en-US" sz="2800" dirty="0">
                <a:ea typeface="宋体" pitchFamily="2" charset="-122"/>
              </a:rPr>
              <a:t>=512+128+56+6=(702)</a:t>
            </a:r>
            <a:r>
              <a:rPr lang="zh-CN" altLang="en-US" sz="2800" baseline="-30000" dirty="0">
                <a:ea typeface="宋体" pitchFamily="2" charset="-122"/>
              </a:rPr>
              <a:t>10</a:t>
            </a:r>
            <a:r>
              <a:rPr lang="zh-CN" altLang="en-US" sz="2800" dirty="0">
                <a:ea typeface="宋体" pitchFamily="2" charset="-122"/>
              </a:rPr>
              <a:t> </a:t>
            </a:r>
          </a:p>
          <a:p>
            <a:r>
              <a:rPr lang="zh-CN" altLang="en-US" dirty="0">
                <a:latin typeface="宋体" pitchFamily="2" charset="-122"/>
                <a:ea typeface="宋体" pitchFamily="2" charset="-122"/>
              </a:rPr>
              <a:t>十六进制数转换成十进制</a:t>
            </a:r>
          </a:p>
          <a:p>
            <a:pPr>
              <a:lnSpc>
                <a:spcPct val="120000"/>
              </a:lnSpc>
              <a:buFont typeface="Wingdings" pitchFamily="2" charset="2"/>
              <a:buNone/>
            </a:pPr>
            <a:r>
              <a:rPr lang="zh-CN" altLang="en-US" sz="3200" dirty="0">
                <a:ea typeface="宋体" pitchFamily="2" charset="-122"/>
              </a:rPr>
              <a:t>(32</a:t>
            </a:r>
            <a:r>
              <a:rPr lang="en-US" altLang="zh-CN" sz="3200" dirty="0">
                <a:ea typeface="宋体" pitchFamily="2" charset="-122"/>
              </a:rPr>
              <a:t>CF)</a:t>
            </a:r>
            <a:r>
              <a:rPr lang="en-US" altLang="zh-CN" sz="3200" baseline="-30000" dirty="0">
                <a:ea typeface="宋体" pitchFamily="2" charset="-122"/>
              </a:rPr>
              <a:t>16</a:t>
            </a:r>
            <a:r>
              <a:rPr lang="en-US" altLang="zh-CN" sz="3200" dirty="0">
                <a:ea typeface="宋体" pitchFamily="2" charset="-122"/>
              </a:rPr>
              <a:t>=3×16</a:t>
            </a:r>
            <a:r>
              <a:rPr lang="en-US" altLang="zh-CN" sz="3200" baseline="30000" dirty="0">
                <a:ea typeface="宋体" pitchFamily="2" charset="-122"/>
              </a:rPr>
              <a:t>3</a:t>
            </a:r>
            <a:r>
              <a:rPr lang="en-US" altLang="zh-CN" sz="3200" dirty="0">
                <a:ea typeface="宋体" pitchFamily="2" charset="-122"/>
              </a:rPr>
              <a:t>+2×16</a:t>
            </a:r>
            <a:r>
              <a:rPr lang="en-US" altLang="zh-CN" sz="3200" baseline="30000" dirty="0">
                <a:ea typeface="宋体" pitchFamily="2" charset="-122"/>
              </a:rPr>
              <a:t>2</a:t>
            </a:r>
            <a:r>
              <a:rPr lang="en-US" altLang="zh-CN" sz="3200" dirty="0">
                <a:ea typeface="宋体" pitchFamily="2" charset="-122"/>
              </a:rPr>
              <a:t>+12×16</a:t>
            </a:r>
            <a:r>
              <a:rPr lang="en-US" altLang="zh-CN" sz="3200" baseline="30000" dirty="0">
                <a:ea typeface="宋体" pitchFamily="2" charset="-122"/>
              </a:rPr>
              <a:t>1</a:t>
            </a:r>
            <a:r>
              <a:rPr lang="en-US" altLang="zh-CN" sz="3200" dirty="0">
                <a:ea typeface="宋体" pitchFamily="2" charset="-122"/>
              </a:rPr>
              <a:t>+15×16</a:t>
            </a:r>
            <a:r>
              <a:rPr lang="en-US" altLang="zh-CN" sz="3200" baseline="30000" dirty="0">
                <a:ea typeface="宋体" pitchFamily="2" charset="-122"/>
              </a:rPr>
              <a:t>0</a:t>
            </a:r>
            <a:r>
              <a:rPr lang="en-US" altLang="zh-CN" sz="3200" dirty="0">
                <a:ea typeface="宋体" pitchFamily="2" charset="-122"/>
              </a:rPr>
              <a:t>=12288+512+192+15=(13007)</a:t>
            </a:r>
            <a:r>
              <a:rPr lang="en-US" altLang="zh-CN" sz="3200" baseline="-30000" dirty="0">
                <a:ea typeface="宋体" pitchFamily="2" charset="-122"/>
              </a:rPr>
              <a:t>10</a:t>
            </a:r>
            <a:endParaRPr lang="en-US" altLang="zh-CN" sz="3200" dirty="0">
              <a:latin typeface="宋体" pitchFamily="2" charset="-122"/>
              <a:ea typeface="宋体" pitchFamily="2" charset="-122"/>
            </a:endParaRPr>
          </a:p>
          <a:p>
            <a:pPr>
              <a:lnSpc>
                <a:spcPct val="120000"/>
              </a:lnSpc>
              <a:buFont typeface="Wingdings" pitchFamily="2" charset="2"/>
              <a:buNone/>
            </a:pPr>
            <a:r>
              <a:rPr lang="en-US" altLang="zh-CN" sz="3200" dirty="0">
                <a:ea typeface="宋体" pitchFamily="2" charset="-122"/>
              </a:rPr>
              <a:t>(2B4E)</a:t>
            </a:r>
            <a:r>
              <a:rPr lang="en-US" altLang="zh-CN" sz="3200" baseline="-30000" dirty="0">
                <a:ea typeface="宋体" pitchFamily="2" charset="-122"/>
              </a:rPr>
              <a:t>16</a:t>
            </a:r>
            <a:r>
              <a:rPr lang="en-US" altLang="zh-CN" sz="3200" dirty="0">
                <a:ea typeface="宋体" pitchFamily="2" charset="-122"/>
              </a:rPr>
              <a:t>=2×16</a:t>
            </a:r>
            <a:r>
              <a:rPr lang="en-US" altLang="zh-CN" sz="3200" baseline="30000" dirty="0">
                <a:ea typeface="宋体" pitchFamily="2" charset="-122"/>
              </a:rPr>
              <a:t>3</a:t>
            </a:r>
            <a:r>
              <a:rPr lang="en-US" altLang="zh-CN" sz="3200" dirty="0">
                <a:ea typeface="宋体" pitchFamily="2" charset="-122"/>
              </a:rPr>
              <a:t>+11×16</a:t>
            </a:r>
            <a:r>
              <a:rPr lang="en-US" altLang="zh-CN" sz="3200" baseline="30000" dirty="0">
                <a:ea typeface="宋体" pitchFamily="2" charset="-122"/>
              </a:rPr>
              <a:t>2</a:t>
            </a:r>
            <a:r>
              <a:rPr lang="en-US" altLang="zh-CN" sz="3200" dirty="0">
                <a:ea typeface="宋体" pitchFamily="2" charset="-122"/>
              </a:rPr>
              <a:t>+4×16</a:t>
            </a:r>
            <a:r>
              <a:rPr lang="en-US" altLang="zh-CN" sz="3200" baseline="30000" dirty="0">
                <a:ea typeface="宋体" pitchFamily="2" charset="-122"/>
              </a:rPr>
              <a:t>1</a:t>
            </a:r>
            <a:r>
              <a:rPr lang="en-US" altLang="zh-CN" sz="3200" dirty="0">
                <a:ea typeface="宋体" pitchFamily="2" charset="-122"/>
              </a:rPr>
              <a:t>+14×16</a:t>
            </a:r>
            <a:r>
              <a:rPr lang="en-US" altLang="zh-CN" sz="3200" baseline="30000" dirty="0">
                <a:ea typeface="宋体" pitchFamily="2" charset="-122"/>
              </a:rPr>
              <a:t>0</a:t>
            </a:r>
            <a:r>
              <a:rPr lang="en-US" altLang="zh-CN" sz="3200" dirty="0">
                <a:ea typeface="宋体" pitchFamily="2" charset="-122"/>
              </a:rPr>
              <a:t>=8192+2816+64+14=(11086)</a:t>
            </a:r>
            <a:r>
              <a:rPr lang="en-US" altLang="zh-CN" sz="3200" baseline="-30000" dirty="0">
                <a:ea typeface="宋体" pitchFamily="2" charset="-122"/>
              </a:rPr>
              <a:t>10</a:t>
            </a:r>
            <a:r>
              <a:rPr lang="en-US" altLang="zh-CN" sz="3200" dirty="0">
                <a:ea typeface="宋体" pitchFamily="2" charset="-122"/>
              </a:rPr>
              <a:t> </a:t>
            </a:r>
            <a:endParaRPr lang="zh-CN" altLang="en-US" sz="3200" dirty="0">
              <a:ea typeface="宋体" pitchFamily="2" charset="-122"/>
            </a:endParaRPr>
          </a:p>
          <a:p>
            <a:endParaRPr lang="en-US" dirty="0"/>
          </a:p>
        </p:txBody>
      </p:sp>
    </p:spTree>
    <p:extLst>
      <p:ext uri="{BB962C8B-B14F-4D97-AF65-F5344CB8AC3E}">
        <p14:creationId xmlns:p14="http://schemas.microsoft.com/office/powerpoint/2010/main" val="74010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十进制数转换成其他进制数</a:t>
            </a:r>
            <a:endParaRPr lang="en-US" dirty="0"/>
          </a:p>
        </p:txBody>
      </p:sp>
      <p:sp>
        <p:nvSpPr>
          <p:cNvPr id="3" name="内容占位符 2"/>
          <p:cNvSpPr>
            <a:spLocks noGrp="1"/>
          </p:cNvSpPr>
          <p:nvPr>
            <p:ph idx="1"/>
          </p:nvPr>
        </p:nvSpPr>
        <p:spPr/>
        <p:txBody>
          <a:bodyPr/>
          <a:lstStyle/>
          <a:p>
            <a:r>
              <a:rPr lang="zh-CN" altLang="en-US" sz="2800" dirty="0"/>
              <a:t>如果将十进制数转换为</a:t>
            </a:r>
            <a:r>
              <a:rPr lang="en-US" altLang="zh-CN" sz="2800" dirty="0"/>
              <a:t>R</a:t>
            </a:r>
            <a:r>
              <a:rPr lang="zh-CN" altLang="en-US" sz="2800" dirty="0"/>
              <a:t>进制的数，可将十进制的整数部分和小数部分分离开来，然后按下列规则转换</a:t>
            </a:r>
            <a:r>
              <a:rPr lang="en-US" altLang="zh-CN" sz="2800" dirty="0"/>
              <a:t>:</a:t>
            </a:r>
          </a:p>
          <a:p>
            <a:pPr lvl="1"/>
            <a:r>
              <a:rPr lang="zh-CN" altLang="en-US" dirty="0"/>
              <a:t>十进制整数化为</a:t>
            </a:r>
            <a:r>
              <a:rPr lang="en-US" altLang="zh-CN" dirty="0"/>
              <a:t>R</a:t>
            </a:r>
            <a:r>
              <a:rPr lang="zh-CN" altLang="en-US" dirty="0"/>
              <a:t>进制数</a:t>
            </a:r>
            <a:r>
              <a:rPr lang="en-US" altLang="zh-CN" dirty="0"/>
              <a:t>: </a:t>
            </a:r>
            <a:r>
              <a:rPr lang="zh-CN" altLang="en-US" dirty="0"/>
              <a:t>除</a:t>
            </a:r>
            <a:r>
              <a:rPr lang="en-US" altLang="zh-CN" dirty="0"/>
              <a:t>R</a:t>
            </a:r>
            <a:r>
              <a:rPr lang="zh-CN" altLang="en-US" dirty="0"/>
              <a:t>取余法，得</a:t>
            </a:r>
            <a:r>
              <a:rPr lang="en-US" altLang="zh-CN" dirty="0"/>
              <a:t>R</a:t>
            </a:r>
            <a:r>
              <a:rPr lang="zh-CN" altLang="en-US" dirty="0"/>
              <a:t>进制整数</a:t>
            </a:r>
          </a:p>
          <a:p>
            <a:pPr lvl="1"/>
            <a:r>
              <a:rPr lang="zh-CN" altLang="en-US" dirty="0"/>
              <a:t>十进制纯小数化为</a:t>
            </a:r>
            <a:r>
              <a:rPr lang="en-US" altLang="zh-CN" dirty="0"/>
              <a:t>R</a:t>
            </a:r>
            <a:r>
              <a:rPr lang="zh-CN" altLang="en-US" dirty="0"/>
              <a:t>进制数</a:t>
            </a:r>
            <a:r>
              <a:rPr lang="en-US" altLang="zh-CN" dirty="0"/>
              <a:t>: </a:t>
            </a:r>
            <a:r>
              <a:rPr lang="zh-CN" altLang="en-US" dirty="0"/>
              <a:t>乘</a:t>
            </a:r>
            <a:r>
              <a:rPr lang="en-US" altLang="zh-CN" dirty="0"/>
              <a:t>R</a:t>
            </a:r>
            <a:r>
              <a:rPr lang="zh-CN" altLang="en-US" dirty="0"/>
              <a:t>取整法，得</a:t>
            </a:r>
            <a:r>
              <a:rPr lang="en-US" altLang="zh-CN" dirty="0"/>
              <a:t>R</a:t>
            </a:r>
            <a:r>
              <a:rPr lang="zh-CN" altLang="en-US" dirty="0"/>
              <a:t>进制纯小数</a:t>
            </a:r>
          </a:p>
          <a:p>
            <a:pPr marL="0" indent="0">
              <a:buNone/>
            </a:pPr>
            <a:endParaRPr lang="en-US" dirty="0"/>
          </a:p>
        </p:txBody>
      </p:sp>
    </p:spTree>
    <p:extLst>
      <p:ext uri="{BB962C8B-B14F-4D97-AF65-F5344CB8AC3E}">
        <p14:creationId xmlns:p14="http://schemas.microsoft.com/office/powerpoint/2010/main" val="1041418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十进制数转换为二进制数</a:t>
            </a:r>
            <a:endParaRPr lang="en-US" dirty="0"/>
          </a:p>
        </p:txBody>
      </p:sp>
      <p:sp>
        <p:nvSpPr>
          <p:cNvPr id="3" name="内容占位符 2"/>
          <p:cNvSpPr>
            <a:spLocks noGrp="1"/>
          </p:cNvSpPr>
          <p:nvPr>
            <p:ph idx="1"/>
          </p:nvPr>
        </p:nvSpPr>
        <p:spPr/>
        <p:txBody>
          <a:bodyPr>
            <a:normAutofit fontScale="92500" lnSpcReduction="10000"/>
          </a:bodyPr>
          <a:lstStyle/>
          <a:p>
            <a:r>
              <a:rPr lang="zh-CN" altLang="en-US" dirty="0">
                <a:ea typeface="宋体" pitchFamily="2" charset="-122"/>
              </a:rPr>
              <a:t>整数部分除2取余数到排方法</a:t>
            </a:r>
          </a:p>
          <a:p>
            <a:pPr>
              <a:buFont typeface="Wingdings" pitchFamily="2" charset="2"/>
              <a:buNone/>
            </a:pPr>
            <a:r>
              <a:rPr lang="zh-CN" altLang="en-US" dirty="0">
                <a:ea typeface="宋体" pitchFamily="2" charset="-122"/>
              </a:rPr>
              <a:t>    将十进制数237.25转换为二进制数</a:t>
            </a:r>
          </a:p>
          <a:p>
            <a:pPr>
              <a:buFont typeface="Wingdings" pitchFamily="2" charset="2"/>
              <a:buNone/>
            </a:pPr>
            <a:r>
              <a:rPr lang="zh-CN" altLang="en-US" sz="2800" dirty="0">
                <a:ea typeface="宋体" pitchFamily="2" charset="-122"/>
              </a:rPr>
              <a:t>2   237           余数为1，即</a:t>
            </a:r>
            <a:r>
              <a:rPr lang="en-US" altLang="zh-CN" sz="2800" dirty="0">
                <a:ea typeface="宋体" pitchFamily="2" charset="-122"/>
              </a:rPr>
              <a:t>b</a:t>
            </a:r>
            <a:r>
              <a:rPr lang="en-US" altLang="zh-CN" sz="2800" baseline="-25000" dirty="0">
                <a:ea typeface="宋体" pitchFamily="2" charset="-122"/>
              </a:rPr>
              <a:t>0</a:t>
            </a:r>
            <a:r>
              <a:rPr lang="en-US" altLang="zh-CN" sz="2800" dirty="0">
                <a:ea typeface="宋体" pitchFamily="2" charset="-122"/>
              </a:rPr>
              <a:t>=1，</a:t>
            </a:r>
            <a:r>
              <a:rPr lang="zh-CN" altLang="en-US" sz="2800" dirty="0">
                <a:ea typeface="宋体" pitchFamily="2" charset="-122"/>
              </a:rPr>
              <a:t>注意：此为最低位</a:t>
            </a:r>
          </a:p>
          <a:p>
            <a:pPr>
              <a:buFont typeface="Wingdings" pitchFamily="2" charset="2"/>
              <a:buNone/>
            </a:pPr>
            <a:r>
              <a:rPr lang="zh-CN" altLang="en-US" sz="2800" dirty="0">
                <a:ea typeface="宋体" pitchFamily="2" charset="-122"/>
              </a:rPr>
              <a:t>2  118            余数为0，即</a:t>
            </a:r>
            <a:r>
              <a:rPr lang="en-US" altLang="zh-CN" sz="2800" dirty="0">
                <a:ea typeface="宋体" pitchFamily="2" charset="-122"/>
              </a:rPr>
              <a:t>b</a:t>
            </a:r>
            <a:r>
              <a:rPr lang="en-US" altLang="zh-CN" sz="2800" baseline="-25000" dirty="0">
                <a:ea typeface="宋体" pitchFamily="2" charset="-122"/>
              </a:rPr>
              <a:t>1</a:t>
            </a:r>
            <a:r>
              <a:rPr lang="en-US" altLang="zh-CN" sz="2800" dirty="0">
                <a:ea typeface="宋体" pitchFamily="2" charset="-122"/>
              </a:rPr>
              <a:t>=0</a:t>
            </a:r>
          </a:p>
          <a:p>
            <a:pPr>
              <a:buFont typeface="Wingdings" pitchFamily="2" charset="2"/>
              <a:buNone/>
            </a:pPr>
            <a:r>
              <a:rPr lang="en-US" altLang="zh-CN" sz="2800" dirty="0">
                <a:ea typeface="宋体" pitchFamily="2" charset="-122"/>
              </a:rPr>
              <a:t>  2 59             </a:t>
            </a:r>
            <a:r>
              <a:rPr lang="zh-CN" altLang="en-US" sz="2800" dirty="0">
                <a:ea typeface="宋体" pitchFamily="2" charset="-122"/>
              </a:rPr>
              <a:t>余数为1，即</a:t>
            </a:r>
            <a:r>
              <a:rPr lang="en-US" altLang="zh-CN" sz="2800" dirty="0">
                <a:ea typeface="宋体" pitchFamily="2" charset="-122"/>
              </a:rPr>
              <a:t>b</a:t>
            </a:r>
            <a:r>
              <a:rPr lang="en-US" altLang="zh-CN" sz="2800" baseline="-25000" dirty="0">
                <a:ea typeface="宋体" pitchFamily="2" charset="-122"/>
              </a:rPr>
              <a:t>2</a:t>
            </a:r>
            <a:r>
              <a:rPr lang="en-US" altLang="zh-CN" sz="2800" dirty="0">
                <a:ea typeface="宋体" pitchFamily="2" charset="-122"/>
              </a:rPr>
              <a:t>=1</a:t>
            </a:r>
          </a:p>
          <a:p>
            <a:pPr>
              <a:buFont typeface="Wingdings" pitchFamily="2" charset="2"/>
              <a:buNone/>
            </a:pPr>
            <a:r>
              <a:rPr lang="en-US" altLang="zh-CN" sz="2800" dirty="0">
                <a:ea typeface="宋体" pitchFamily="2" charset="-122"/>
              </a:rPr>
              <a:t>  2 29             </a:t>
            </a:r>
            <a:r>
              <a:rPr lang="zh-CN" altLang="en-US" sz="2800" dirty="0">
                <a:ea typeface="宋体" pitchFamily="2" charset="-122"/>
              </a:rPr>
              <a:t>余数为1，即</a:t>
            </a:r>
            <a:r>
              <a:rPr lang="en-US" altLang="zh-CN" sz="2800" dirty="0">
                <a:ea typeface="宋体" pitchFamily="2" charset="-122"/>
              </a:rPr>
              <a:t>b</a:t>
            </a:r>
            <a:r>
              <a:rPr lang="en-US" altLang="zh-CN" sz="2800" baseline="-25000" dirty="0">
                <a:ea typeface="宋体" pitchFamily="2" charset="-122"/>
              </a:rPr>
              <a:t>3</a:t>
            </a:r>
            <a:r>
              <a:rPr lang="en-US" altLang="zh-CN" sz="2800" dirty="0">
                <a:ea typeface="宋体" pitchFamily="2" charset="-122"/>
              </a:rPr>
              <a:t>=1</a:t>
            </a:r>
          </a:p>
          <a:p>
            <a:pPr>
              <a:buFont typeface="Wingdings" pitchFamily="2" charset="2"/>
              <a:buNone/>
            </a:pPr>
            <a:r>
              <a:rPr lang="en-US" altLang="zh-CN" sz="2800" dirty="0">
                <a:ea typeface="宋体" pitchFamily="2" charset="-122"/>
              </a:rPr>
              <a:t>  2 14             </a:t>
            </a:r>
            <a:r>
              <a:rPr lang="zh-CN" altLang="en-US" sz="2800" dirty="0">
                <a:ea typeface="宋体" pitchFamily="2" charset="-122"/>
              </a:rPr>
              <a:t>余数为0，即</a:t>
            </a:r>
            <a:r>
              <a:rPr lang="en-US" altLang="zh-CN" sz="2800" dirty="0">
                <a:ea typeface="宋体" pitchFamily="2" charset="-122"/>
              </a:rPr>
              <a:t>b</a:t>
            </a:r>
            <a:r>
              <a:rPr lang="en-US" altLang="zh-CN" sz="2800" baseline="-25000" dirty="0">
                <a:ea typeface="宋体" pitchFamily="2" charset="-122"/>
              </a:rPr>
              <a:t>4</a:t>
            </a:r>
            <a:r>
              <a:rPr lang="en-US" altLang="zh-CN" sz="2800" dirty="0">
                <a:ea typeface="宋体" pitchFamily="2" charset="-122"/>
              </a:rPr>
              <a:t>=0</a:t>
            </a:r>
          </a:p>
          <a:p>
            <a:pPr>
              <a:buFont typeface="Wingdings" pitchFamily="2" charset="2"/>
              <a:buNone/>
            </a:pPr>
            <a:r>
              <a:rPr lang="en-US" altLang="zh-CN" sz="2800" dirty="0">
                <a:ea typeface="宋体" pitchFamily="2" charset="-122"/>
              </a:rPr>
              <a:t>    2   7           </a:t>
            </a:r>
            <a:r>
              <a:rPr lang="zh-CN" altLang="en-US" sz="2800" dirty="0">
                <a:ea typeface="宋体" pitchFamily="2" charset="-122"/>
              </a:rPr>
              <a:t>余数为1，即</a:t>
            </a:r>
            <a:r>
              <a:rPr lang="en-US" altLang="zh-CN" sz="2800" dirty="0">
                <a:ea typeface="宋体" pitchFamily="2" charset="-122"/>
              </a:rPr>
              <a:t>b</a:t>
            </a:r>
            <a:r>
              <a:rPr lang="en-US" altLang="zh-CN" sz="2800" baseline="-25000" dirty="0">
                <a:ea typeface="宋体" pitchFamily="2" charset="-122"/>
              </a:rPr>
              <a:t>5</a:t>
            </a:r>
            <a:r>
              <a:rPr lang="en-US" altLang="zh-CN" sz="2800" dirty="0">
                <a:ea typeface="宋体" pitchFamily="2" charset="-122"/>
              </a:rPr>
              <a:t>=1</a:t>
            </a:r>
          </a:p>
          <a:p>
            <a:pPr>
              <a:buFont typeface="Wingdings" pitchFamily="2" charset="2"/>
              <a:buNone/>
            </a:pPr>
            <a:r>
              <a:rPr lang="en-US" altLang="zh-CN" sz="2800" dirty="0">
                <a:ea typeface="宋体" pitchFamily="2" charset="-122"/>
              </a:rPr>
              <a:t>    2   3          </a:t>
            </a:r>
            <a:r>
              <a:rPr lang="zh-CN" altLang="en-US" sz="2800" dirty="0">
                <a:ea typeface="宋体" pitchFamily="2" charset="-122"/>
              </a:rPr>
              <a:t>余数为1，即</a:t>
            </a:r>
            <a:r>
              <a:rPr lang="en-US" altLang="zh-CN" sz="2800" dirty="0">
                <a:ea typeface="宋体" pitchFamily="2" charset="-122"/>
              </a:rPr>
              <a:t>b</a:t>
            </a:r>
            <a:r>
              <a:rPr lang="en-US" altLang="zh-CN" sz="2800" baseline="-25000" dirty="0">
                <a:ea typeface="宋体" pitchFamily="2" charset="-122"/>
              </a:rPr>
              <a:t>6</a:t>
            </a:r>
            <a:r>
              <a:rPr lang="en-US" altLang="zh-CN" sz="2800" dirty="0">
                <a:ea typeface="宋体" pitchFamily="2" charset="-122"/>
              </a:rPr>
              <a:t>=1</a:t>
            </a:r>
          </a:p>
          <a:p>
            <a:pPr>
              <a:buFont typeface="Wingdings" pitchFamily="2" charset="2"/>
              <a:buNone/>
            </a:pPr>
            <a:r>
              <a:rPr lang="en-US" altLang="zh-CN" sz="2800" dirty="0">
                <a:ea typeface="宋体" pitchFamily="2" charset="-122"/>
              </a:rPr>
              <a:t>         1          </a:t>
            </a:r>
            <a:r>
              <a:rPr lang="zh-CN" altLang="en-US" sz="2800" dirty="0">
                <a:ea typeface="宋体" pitchFamily="2" charset="-122"/>
              </a:rPr>
              <a:t>余数为1，即</a:t>
            </a:r>
            <a:r>
              <a:rPr lang="en-US" altLang="zh-CN" sz="2800" dirty="0">
                <a:ea typeface="宋体" pitchFamily="2" charset="-122"/>
              </a:rPr>
              <a:t>b</a:t>
            </a:r>
            <a:r>
              <a:rPr lang="en-US" altLang="zh-CN" sz="2800" baseline="-25000" dirty="0">
                <a:ea typeface="宋体" pitchFamily="2" charset="-122"/>
              </a:rPr>
              <a:t>7</a:t>
            </a:r>
            <a:r>
              <a:rPr lang="en-US" altLang="zh-CN" sz="2800" dirty="0">
                <a:ea typeface="宋体" pitchFamily="2" charset="-122"/>
              </a:rPr>
              <a:t>=1，</a:t>
            </a:r>
            <a:r>
              <a:rPr lang="zh-CN" altLang="en-US" sz="2800" dirty="0">
                <a:ea typeface="宋体" pitchFamily="2" charset="-122"/>
              </a:rPr>
              <a:t>注意：此为最高位  </a:t>
            </a:r>
          </a:p>
          <a:p>
            <a:endParaRPr lang="en-US" dirty="0"/>
          </a:p>
        </p:txBody>
      </p:sp>
      <p:grpSp>
        <p:nvGrpSpPr>
          <p:cNvPr id="4" name="Group 4"/>
          <p:cNvGrpSpPr>
            <a:grpSpLocks/>
          </p:cNvGrpSpPr>
          <p:nvPr/>
        </p:nvGrpSpPr>
        <p:grpSpPr bwMode="auto">
          <a:xfrm>
            <a:off x="755576" y="2708920"/>
            <a:ext cx="1085850" cy="3168352"/>
            <a:chOff x="879" y="1304"/>
            <a:chExt cx="684" cy="2078"/>
          </a:xfrm>
        </p:grpSpPr>
        <p:sp>
          <p:nvSpPr>
            <p:cNvPr id="5" name="Line 5"/>
            <p:cNvSpPr>
              <a:spLocks noChangeShapeType="1"/>
            </p:cNvSpPr>
            <p:nvPr/>
          </p:nvSpPr>
          <p:spPr bwMode="auto">
            <a:xfrm>
              <a:off x="891" y="1570"/>
              <a:ext cx="6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6"/>
            <p:cNvSpPr>
              <a:spLocks noChangeShapeType="1"/>
            </p:cNvSpPr>
            <p:nvPr/>
          </p:nvSpPr>
          <p:spPr bwMode="auto">
            <a:xfrm>
              <a:off x="879" y="1898"/>
              <a:ext cx="62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Line 7"/>
            <p:cNvSpPr>
              <a:spLocks noChangeShapeType="1"/>
            </p:cNvSpPr>
            <p:nvPr/>
          </p:nvSpPr>
          <p:spPr bwMode="auto">
            <a:xfrm>
              <a:off x="879" y="1304"/>
              <a:ext cx="0" cy="57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8"/>
            <p:cNvSpPr>
              <a:spLocks noChangeShapeType="1"/>
            </p:cNvSpPr>
            <p:nvPr/>
          </p:nvSpPr>
          <p:spPr bwMode="auto">
            <a:xfrm>
              <a:off x="964" y="2150"/>
              <a:ext cx="5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Line 9"/>
            <p:cNvSpPr>
              <a:spLocks noChangeShapeType="1"/>
            </p:cNvSpPr>
            <p:nvPr/>
          </p:nvSpPr>
          <p:spPr bwMode="auto">
            <a:xfrm>
              <a:off x="964" y="2486"/>
              <a:ext cx="5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10"/>
            <p:cNvSpPr>
              <a:spLocks noChangeShapeType="1"/>
            </p:cNvSpPr>
            <p:nvPr/>
          </p:nvSpPr>
          <p:spPr bwMode="auto">
            <a:xfrm>
              <a:off x="964" y="2796"/>
              <a:ext cx="5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11"/>
            <p:cNvSpPr>
              <a:spLocks noChangeShapeType="1"/>
            </p:cNvSpPr>
            <p:nvPr/>
          </p:nvSpPr>
          <p:spPr bwMode="auto">
            <a:xfrm>
              <a:off x="960" y="1883"/>
              <a:ext cx="0" cy="9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Line 12"/>
            <p:cNvSpPr>
              <a:spLocks noChangeShapeType="1"/>
            </p:cNvSpPr>
            <p:nvPr/>
          </p:nvSpPr>
          <p:spPr bwMode="auto">
            <a:xfrm>
              <a:off x="1071" y="2806"/>
              <a:ext cx="0" cy="57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Line 13"/>
            <p:cNvSpPr>
              <a:spLocks noChangeShapeType="1"/>
            </p:cNvSpPr>
            <p:nvPr/>
          </p:nvSpPr>
          <p:spPr bwMode="auto">
            <a:xfrm>
              <a:off x="1078" y="3072"/>
              <a:ext cx="38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14"/>
            <p:cNvSpPr>
              <a:spLocks noChangeShapeType="1"/>
            </p:cNvSpPr>
            <p:nvPr/>
          </p:nvSpPr>
          <p:spPr bwMode="auto">
            <a:xfrm>
              <a:off x="1078" y="3371"/>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5" name="Line 15"/>
          <p:cNvSpPr>
            <a:spLocks noChangeShapeType="1"/>
          </p:cNvSpPr>
          <p:nvPr/>
        </p:nvSpPr>
        <p:spPr bwMode="auto">
          <a:xfrm flipV="1">
            <a:off x="5715000" y="3294856"/>
            <a:ext cx="0" cy="2438400"/>
          </a:xfrm>
          <a:prstGeom prst="line">
            <a:avLst/>
          </a:prstGeom>
          <a:noFill/>
          <a:ln w="317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Text Box 17"/>
          <p:cNvSpPr txBox="1">
            <a:spLocks noChangeArrowheads="1"/>
          </p:cNvSpPr>
          <p:nvPr/>
        </p:nvSpPr>
        <p:spPr bwMode="auto">
          <a:xfrm>
            <a:off x="5867400" y="4361656"/>
            <a:ext cx="194496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zh-CN" altLang="en-US" sz="2800" dirty="0">
                <a:ea typeface="宋体" pitchFamily="2" charset="-122"/>
              </a:rPr>
              <a:t>11101101</a:t>
            </a:r>
          </a:p>
        </p:txBody>
      </p:sp>
    </p:spTree>
    <p:extLst>
      <p:ext uri="{BB962C8B-B14F-4D97-AF65-F5344CB8AC3E}">
        <p14:creationId xmlns:p14="http://schemas.microsoft.com/office/powerpoint/2010/main" val="407937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outHorizontal)">
                                      <p:cBhvr>
                                        <p:cTn id="7" dur="500"/>
                                        <p:tgtEl>
                                          <p:spTgt spid="15"/>
                                        </p:tgtEl>
                                      </p:cBhvr>
                                    </p:animEffect>
                                  </p:childTnLst>
                                  <p:subTnLst>
                                    <p:audio>
                                      <p:cMediaNode>
                                        <p:cTn display="0" masterRel="sameClick">
                                          <p:stCondLst>
                                            <p:cond evt="begin" delay="0">
                                              <p:tn val="5"/>
                                            </p:cond>
                                          </p:stCondLst>
                                          <p:endCondLst>
                                            <p:cond evt="onStopAudio" delay="0">
                                              <p:tgtEl>
                                                <p:sldTgt/>
                                              </p:tgtEl>
                                            </p:cond>
                                          </p:endCondLst>
                                        </p:cTn>
                                        <p:tgtEl>
                                          <p:sndTgt r:embed="rId2" name="projctor.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subTnLst>
                                    <p:audio>
                                      <p:cMediaNode>
                                        <p:cTn display="0" masterRel="sameClick">
                                          <p:stCondLst>
                                            <p:cond evt="begin" delay="0">
                                              <p:tn val="10"/>
                                            </p:cond>
                                          </p:stCondLst>
                                          <p:endCondLst>
                                            <p:cond evt="onStopAudio" delay="0">
                                              <p:tgtEl>
                                                <p:sldTgt/>
                                              </p:tgtEl>
                                            </p:cond>
                                          </p:end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lgn="just"/>
            <a:r>
              <a:rPr lang="zh-CN" altLang="en-US" dirty="0">
                <a:ea typeface="宋体" pitchFamily="2" charset="-122"/>
              </a:rPr>
              <a:t>小数部分转换如下：</a:t>
            </a:r>
          </a:p>
          <a:p>
            <a:pPr algn="just">
              <a:buFont typeface="Wingdings" pitchFamily="2" charset="2"/>
              <a:buNone/>
            </a:pPr>
            <a:r>
              <a:rPr lang="zh-CN" altLang="en-US" dirty="0">
                <a:ea typeface="宋体" pitchFamily="2" charset="-122"/>
              </a:rPr>
              <a:t>        0.25</a:t>
            </a:r>
          </a:p>
          <a:p>
            <a:pPr algn="just">
              <a:buFont typeface="Wingdings" pitchFamily="2" charset="2"/>
              <a:buNone/>
            </a:pPr>
            <a:r>
              <a:rPr lang="zh-CN" altLang="en-US" dirty="0">
                <a:ea typeface="宋体" pitchFamily="2" charset="-122"/>
              </a:rPr>
              <a:t>      ×   2</a:t>
            </a:r>
          </a:p>
          <a:p>
            <a:pPr algn="just">
              <a:buFont typeface="Wingdings" pitchFamily="2" charset="2"/>
              <a:buNone/>
            </a:pPr>
            <a:r>
              <a:rPr lang="zh-CN" altLang="en-US" dirty="0">
                <a:ea typeface="宋体" pitchFamily="2" charset="-122"/>
              </a:rPr>
              <a:t>        0.50   整数部分为0，即</a:t>
            </a:r>
            <a:r>
              <a:rPr lang="en-US" altLang="zh-CN" dirty="0">
                <a:ea typeface="宋体" pitchFamily="2" charset="-122"/>
              </a:rPr>
              <a:t>b</a:t>
            </a:r>
            <a:r>
              <a:rPr lang="en-US" altLang="zh-CN" baseline="-30000" dirty="0">
                <a:ea typeface="宋体" pitchFamily="2" charset="-122"/>
              </a:rPr>
              <a:t>-1</a:t>
            </a:r>
            <a:r>
              <a:rPr lang="en-US" altLang="zh-CN" dirty="0">
                <a:ea typeface="宋体" pitchFamily="2" charset="-122"/>
              </a:rPr>
              <a:t>=0。</a:t>
            </a:r>
            <a:r>
              <a:rPr lang="zh-CN" altLang="en-US" dirty="0">
                <a:ea typeface="宋体" pitchFamily="2" charset="-122"/>
              </a:rPr>
              <a:t>此为最高位</a:t>
            </a:r>
          </a:p>
          <a:p>
            <a:pPr algn="just">
              <a:buFont typeface="Wingdings" pitchFamily="2" charset="2"/>
              <a:buNone/>
            </a:pPr>
            <a:r>
              <a:rPr lang="zh-CN" altLang="en-US" dirty="0">
                <a:ea typeface="宋体" pitchFamily="2" charset="-122"/>
              </a:rPr>
              <a:t>      ×   2   </a:t>
            </a:r>
          </a:p>
          <a:p>
            <a:pPr algn="just">
              <a:buFont typeface="Wingdings" pitchFamily="2" charset="2"/>
              <a:buNone/>
            </a:pPr>
            <a:r>
              <a:rPr lang="zh-CN" altLang="en-US" dirty="0">
                <a:ea typeface="宋体" pitchFamily="2" charset="-122"/>
              </a:rPr>
              <a:t>        1.00   整数部分为1，即</a:t>
            </a:r>
            <a:r>
              <a:rPr lang="en-US" altLang="zh-CN" dirty="0">
                <a:ea typeface="宋体" pitchFamily="2" charset="-122"/>
              </a:rPr>
              <a:t>b</a:t>
            </a:r>
            <a:r>
              <a:rPr lang="en-US" altLang="zh-CN" baseline="-30000" dirty="0">
                <a:ea typeface="宋体" pitchFamily="2" charset="-122"/>
              </a:rPr>
              <a:t>-2</a:t>
            </a:r>
            <a:r>
              <a:rPr lang="en-US" altLang="zh-CN" dirty="0">
                <a:ea typeface="宋体" pitchFamily="2" charset="-122"/>
              </a:rPr>
              <a:t>=1。</a:t>
            </a:r>
            <a:r>
              <a:rPr lang="zh-CN" altLang="en-US" dirty="0">
                <a:ea typeface="宋体" pitchFamily="2" charset="-122"/>
              </a:rPr>
              <a:t>此为最低位</a:t>
            </a:r>
          </a:p>
          <a:p>
            <a:pPr algn="just">
              <a:buFont typeface="Wingdings" pitchFamily="2" charset="2"/>
              <a:buNone/>
            </a:pPr>
            <a:r>
              <a:rPr lang="zh-CN" altLang="en-US" dirty="0">
                <a:ea typeface="宋体" pitchFamily="2" charset="-122"/>
              </a:rPr>
              <a:t>        0.00    余下的纯小数为零，结束</a:t>
            </a:r>
          </a:p>
          <a:p>
            <a:endParaRPr lang="en-US" dirty="0"/>
          </a:p>
        </p:txBody>
      </p:sp>
      <p:sp>
        <p:nvSpPr>
          <p:cNvPr id="4" name="Line 4"/>
          <p:cNvSpPr>
            <a:spLocks noChangeShapeType="1"/>
          </p:cNvSpPr>
          <p:nvPr/>
        </p:nvSpPr>
        <p:spPr bwMode="auto">
          <a:xfrm>
            <a:off x="727587" y="3406877"/>
            <a:ext cx="1447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5"/>
          <p:cNvSpPr>
            <a:spLocks noChangeShapeType="1"/>
          </p:cNvSpPr>
          <p:nvPr/>
        </p:nvSpPr>
        <p:spPr bwMode="auto">
          <a:xfrm>
            <a:off x="827584" y="4293096"/>
            <a:ext cx="1447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6"/>
          <p:cNvSpPr>
            <a:spLocks noChangeShapeType="1"/>
          </p:cNvSpPr>
          <p:nvPr/>
        </p:nvSpPr>
        <p:spPr bwMode="auto">
          <a:xfrm>
            <a:off x="7467600" y="2590800"/>
            <a:ext cx="0" cy="2438400"/>
          </a:xfrm>
          <a:prstGeom prst="line">
            <a:avLst/>
          </a:prstGeom>
          <a:noFill/>
          <a:ln w="317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Text Box 7"/>
          <p:cNvSpPr txBox="1">
            <a:spLocks noChangeArrowheads="1"/>
          </p:cNvSpPr>
          <p:nvPr/>
        </p:nvSpPr>
        <p:spPr bwMode="auto">
          <a:xfrm>
            <a:off x="7543800" y="3733800"/>
            <a:ext cx="762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800" dirty="0">
                <a:ea typeface="宋体" pitchFamily="2" charset="-122"/>
              </a:rPr>
              <a:t>01</a:t>
            </a:r>
          </a:p>
        </p:txBody>
      </p:sp>
      <p:sp>
        <p:nvSpPr>
          <p:cNvPr id="8" name="Text Box 8"/>
          <p:cNvSpPr txBox="1">
            <a:spLocks noChangeArrowheads="1"/>
          </p:cNvSpPr>
          <p:nvPr/>
        </p:nvSpPr>
        <p:spPr bwMode="auto">
          <a:xfrm>
            <a:off x="1143000" y="5528592"/>
            <a:ext cx="63246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90000"/>
              </a:lnSpc>
              <a:spcBef>
                <a:spcPct val="60000"/>
              </a:spcBef>
              <a:buClr>
                <a:srgbClr val="D60093"/>
              </a:buClr>
              <a:buSzPct val="70000"/>
            </a:pPr>
            <a:r>
              <a:rPr lang="zh-CN" altLang="en-US" sz="2400" b="1" dirty="0" smtClean="0">
                <a:latin typeface="Arial Narrow" pitchFamily="34" charset="0"/>
                <a:ea typeface="宋体" pitchFamily="2" charset="-122"/>
              </a:rPr>
              <a:t>最后</a:t>
            </a:r>
            <a:r>
              <a:rPr lang="zh-CN" altLang="en-US" sz="2400" b="1" dirty="0">
                <a:latin typeface="Arial Narrow" pitchFamily="34" charset="0"/>
                <a:ea typeface="宋体" pitchFamily="2" charset="-122"/>
              </a:rPr>
              <a:t>结果为：(237.25)</a:t>
            </a:r>
            <a:r>
              <a:rPr lang="zh-CN" altLang="en-US" sz="2400" b="1" baseline="-30000" dirty="0">
                <a:latin typeface="Arial Narrow" pitchFamily="34" charset="0"/>
                <a:ea typeface="宋体" pitchFamily="2" charset="-122"/>
              </a:rPr>
              <a:t>10</a:t>
            </a:r>
            <a:r>
              <a:rPr lang="zh-CN" altLang="en-US" sz="2400" b="1" dirty="0">
                <a:latin typeface="Arial Narrow" pitchFamily="34" charset="0"/>
                <a:ea typeface="宋体" pitchFamily="2" charset="-122"/>
              </a:rPr>
              <a:t>=(11101101.01)</a:t>
            </a:r>
            <a:r>
              <a:rPr lang="zh-CN" altLang="en-US" sz="2400" b="1" baseline="-30000" dirty="0">
                <a:latin typeface="Arial Narrow" pitchFamily="34" charset="0"/>
                <a:ea typeface="宋体" pitchFamily="2" charset="-122"/>
              </a:rPr>
              <a:t>2</a:t>
            </a:r>
            <a:r>
              <a:rPr lang="zh-CN" altLang="en-US" sz="2400" b="1" dirty="0">
                <a:latin typeface="Arial Narrow" pitchFamily="34" charset="0"/>
                <a:ea typeface="宋体" pitchFamily="2" charset="-122"/>
              </a:rPr>
              <a:t>。</a:t>
            </a:r>
            <a:endParaRPr lang="zh-CN" altLang="en-US" sz="2400" dirty="0">
              <a:ea typeface="宋体" pitchFamily="2" charset="-122"/>
            </a:endParaRPr>
          </a:p>
        </p:txBody>
      </p:sp>
    </p:spTree>
    <p:extLst>
      <p:ext uri="{BB962C8B-B14F-4D97-AF65-F5344CB8AC3E}">
        <p14:creationId xmlns:p14="http://schemas.microsoft.com/office/powerpoint/2010/main" val="283820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Horizontal)">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outHorizontal)">
                                      <p:cBhvr>
                                        <p:cTn id="12" dur="500"/>
                                        <p:tgtEl>
                                          <p:spTgt spid="7"/>
                                        </p:tgtEl>
                                      </p:cBhvr>
                                    </p:animEffect>
                                  </p:childTnLst>
                                  <p:subTnLst>
                                    <p:audio>
                                      <p:cMediaNode>
                                        <p:cTn display="0" masterRel="sameClick">
                                          <p:stCondLst>
                                            <p:cond evt="begin" delay="0">
                                              <p:tn val="10"/>
                                            </p:cond>
                                          </p:stCondLst>
                                          <p:endCondLst>
                                            <p:cond evt="onStopAudio" delay="0">
                                              <p:tgtEl>
                                                <p:sldTgt/>
                                              </p:tgtEl>
                                            </p:cond>
                                          </p:endCondLst>
                                        </p:cTn>
                                        <p:tgtEl>
                                          <p:sndTgt r:embed="rId3" name="type.wav"/>
                                        </p:tgtEl>
                                      </p:cMediaNode>
                                    </p:audio>
                                  </p:sub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outVertical)">
                                      <p:cBhvr>
                                        <p:cTn id="17" dur="500"/>
                                        <p:tgtEl>
                                          <p:spTgt spid="8"/>
                                        </p:tgtEl>
                                      </p:cBhvr>
                                    </p:animEffect>
                                  </p:childTnLst>
                                  <p:subTnLst>
                                    <p:audio>
                                      <p:cMediaNode>
                                        <p:cTn display="0" masterRel="sameClick">
                                          <p:stCondLst>
                                            <p:cond evt="begin" delay="0">
                                              <p:tn val="15"/>
                                            </p:cond>
                                          </p:stCondLst>
                                          <p:endCondLst>
                                            <p:cond evt="onStopAudio" delay="0">
                                              <p:tgtEl>
                                                <p:sldTgt/>
                                              </p:tgtEl>
                                            </p:cond>
                                          </p:endCondLst>
                                        </p:cTn>
                                        <p:tgtEl>
                                          <p:sndTgt r:embed="rId4" name="projcto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utoUpdateAnimBg="0"/>
      <p:bldP spid="8"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问题</a:t>
            </a:r>
            <a:endParaRPr lang="en-US" dirty="0"/>
          </a:p>
        </p:txBody>
      </p:sp>
      <p:sp>
        <p:nvSpPr>
          <p:cNvPr id="3" name="内容占位符 2"/>
          <p:cNvSpPr>
            <a:spLocks noGrp="1"/>
          </p:cNvSpPr>
          <p:nvPr>
            <p:ph idx="1"/>
          </p:nvPr>
        </p:nvSpPr>
        <p:spPr/>
        <p:txBody>
          <a:bodyPr/>
          <a:lstStyle/>
          <a:p>
            <a:r>
              <a:rPr lang="zh-CN" altLang="en-US" dirty="0"/>
              <a:t>十进制数如何转换成八进制数和十六进制数？</a:t>
            </a:r>
          </a:p>
          <a:p>
            <a:r>
              <a:rPr lang="zh-CN" altLang="en-US" dirty="0"/>
              <a:t>提示：与十进制数转换为二进制数相似</a:t>
            </a:r>
          </a:p>
          <a:p>
            <a:endParaRPr lang="en-US" dirty="0"/>
          </a:p>
        </p:txBody>
      </p:sp>
      <p:sp>
        <p:nvSpPr>
          <p:cNvPr id="5" name="WordArt 5"/>
          <p:cNvSpPr>
            <a:spLocks noChangeArrowheads="1" noChangeShapeType="1" noTextEdit="1"/>
          </p:cNvSpPr>
          <p:nvPr/>
        </p:nvSpPr>
        <p:spPr bwMode="auto">
          <a:xfrm>
            <a:off x="6362700" y="4876800"/>
            <a:ext cx="1752600" cy="990600"/>
          </a:xfrm>
          <a:prstGeom prst="rect">
            <a:avLst/>
          </a:prstGeom>
        </p:spPr>
        <p:txBody>
          <a:bodyPr wrap="none" fromWordArt="1">
            <a:prstTxWarp prst="textPlain">
              <a:avLst>
                <a:gd name="adj" fmla="val 47556"/>
              </a:avLst>
            </a:prstTxWarp>
          </a:bodyPr>
          <a:lstStyle/>
          <a:p>
            <a:pPr algn="ctr"/>
            <a:r>
              <a:rPr lang="en-US" sz="3600" kern="10" normalizeH="1" dirty="0">
                <a:ln w="19050">
                  <a:solidFill>
                    <a:srgbClr val="99CCFF"/>
                  </a:solidFill>
                  <a:round/>
                  <a:headEnd/>
                  <a:tailEnd/>
                </a:ln>
                <a:solidFill>
                  <a:schemeClr val="accent2"/>
                </a:solidFill>
                <a:effectLst>
                  <a:outerShdw dist="35921" dir="2700000" algn="ctr" rotWithShape="0">
                    <a:srgbClr val="990000"/>
                  </a:outerShdw>
                </a:effectLst>
                <a:latin typeface="宋体"/>
                <a:ea typeface="宋体"/>
              </a:rPr>
              <a:t>?</a:t>
            </a:r>
          </a:p>
        </p:txBody>
      </p:sp>
    </p:spTree>
    <p:extLst>
      <p:ext uri="{BB962C8B-B14F-4D97-AF65-F5344CB8AC3E}">
        <p14:creationId xmlns:p14="http://schemas.microsoft.com/office/powerpoint/2010/main" val="249278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二进制数转换为十六进制数</a:t>
            </a:r>
            <a:endParaRPr lang="en-US" dirty="0"/>
          </a:p>
        </p:txBody>
      </p:sp>
      <p:sp>
        <p:nvSpPr>
          <p:cNvPr id="3" name="内容占位符 2"/>
          <p:cNvSpPr>
            <a:spLocks noGrp="1"/>
          </p:cNvSpPr>
          <p:nvPr>
            <p:ph idx="1"/>
          </p:nvPr>
        </p:nvSpPr>
        <p:spPr/>
        <p:txBody>
          <a:bodyPr/>
          <a:lstStyle/>
          <a:p>
            <a:pPr>
              <a:lnSpc>
                <a:spcPct val="110000"/>
              </a:lnSpc>
            </a:pPr>
            <a:r>
              <a:rPr lang="zh-CN" altLang="en-US" dirty="0">
                <a:ea typeface="宋体" pitchFamily="2" charset="-122"/>
              </a:rPr>
              <a:t>将给定的二进制数以小数点为界，分别向左、向右每4位分成一组，若不足4位，要分别前补0（整数部分）或后补0（小数部分）。然后将每4位一组的数分别用对应的十六进制数来书写。</a:t>
            </a:r>
          </a:p>
          <a:p>
            <a:pPr>
              <a:lnSpc>
                <a:spcPct val="110000"/>
              </a:lnSpc>
            </a:pPr>
            <a:r>
              <a:rPr lang="zh-CN" altLang="en-US" dirty="0">
                <a:ea typeface="宋体" pitchFamily="2" charset="-122"/>
              </a:rPr>
              <a:t>将二进制数101101011.01101转换成十六进制数</a:t>
            </a:r>
          </a:p>
          <a:p>
            <a:pPr>
              <a:lnSpc>
                <a:spcPct val="110000"/>
              </a:lnSpc>
              <a:buFont typeface="Wingdings" pitchFamily="2" charset="2"/>
              <a:buNone/>
            </a:pPr>
            <a:r>
              <a:rPr lang="zh-CN" altLang="en-US" dirty="0">
                <a:ea typeface="宋体" pitchFamily="2" charset="-122"/>
              </a:rPr>
              <a:t>二进制数：    </a:t>
            </a:r>
            <a:r>
              <a:rPr lang="zh-CN" altLang="en-US" dirty="0">
                <a:solidFill>
                  <a:srgbClr val="FF0000"/>
                </a:solidFill>
                <a:ea typeface="宋体" pitchFamily="2" charset="-122"/>
              </a:rPr>
              <a:t>000</a:t>
            </a:r>
            <a:r>
              <a:rPr lang="zh-CN" altLang="en-US" dirty="0">
                <a:ea typeface="宋体" pitchFamily="2" charset="-122"/>
              </a:rPr>
              <a:t>1   0110   1011  .  0110     1</a:t>
            </a:r>
            <a:r>
              <a:rPr lang="zh-CN" altLang="en-US" dirty="0">
                <a:solidFill>
                  <a:srgbClr val="FF0000"/>
                </a:solidFill>
                <a:ea typeface="宋体" pitchFamily="2" charset="-122"/>
              </a:rPr>
              <a:t>000</a:t>
            </a:r>
          </a:p>
          <a:p>
            <a:pPr>
              <a:lnSpc>
                <a:spcPct val="110000"/>
              </a:lnSpc>
              <a:buFont typeface="Wingdings" pitchFamily="2" charset="2"/>
              <a:buNone/>
            </a:pPr>
            <a:r>
              <a:rPr lang="zh-CN" altLang="en-US" dirty="0">
                <a:ea typeface="宋体" pitchFamily="2" charset="-122"/>
              </a:rPr>
              <a:t>十六进制数：   1         6        </a:t>
            </a:r>
            <a:r>
              <a:rPr lang="en-US" altLang="zh-CN" dirty="0" smtClean="0">
                <a:ea typeface="宋体" pitchFamily="2" charset="-122"/>
              </a:rPr>
              <a:t>B   .   </a:t>
            </a:r>
            <a:r>
              <a:rPr lang="en-US" altLang="zh-CN" dirty="0">
                <a:ea typeface="宋体" pitchFamily="2" charset="-122"/>
              </a:rPr>
              <a:t>6          8</a:t>
            </a:r>
            <a:endParaRPr lang="en-US" dirty="0"/>
          </a:p>
        </p:txBody>
      </p:sp>
    </p:spTree>
    <p:extLst>
      <p:ext uri="{BB962C8B-B14F-4D97-AF65-F5344CB8AC3E}">
        <p14:creationId xmlns:p14="http://schemas.microsoft.com/office/powerpoint/2010/main" val="6404552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十六进制转换为二进制</a:t>
            </a:r>
            <a:endParaRPr lang="en-US" dirty="0"/>
          </a:p>
        </p:txBody>
      </p:sp>
      <p:sp>
        <p:nvSpPr>
          <p:cNvPr id="3" name="内容占位符 2"/>
          <p:cNvSpPr>
            <a:spLocks noGrp="1"/>
          </p:cNvSpPr>
          <p:nvPr>
            <p:ph idx="1"/>
          </p:nvPr>
        </p:nvSpPr>
        <p:spPr/>
        <p:txBody>
          <a:bodyPr/>
          <a:lstStyle/>
          <a:p>
            <a:pPr>
              <a:lnSpc>
                <a:spcPct val="110000"/>
              </a:lnSpc>
            </a:pPr>
            <a:r>
              <a:rPr lang="zh-CN" altLang="en-US" dirty="0">
                <a:ea typeface="宋体" pitchFamily="2" charset="-122"/>
              </a:rPr>
              <a:t>将每一位十六进制数用对应的4位二进制数来表示，其最左侧和最右侧的0可以省去。</a:t>
            </a:r>
          </a:p>
          <a:p>
            <a:pPr>
              <a:lnSpc>
                <a:spcPct val="110000"/>
              </a:lnSpc>
            </a:pPr>
            <a:r>
              <a:rPr lang="zh-CN" altLang="en-US" dirty="0">
                <a:ea typeface="宋体" pitchFamily="2" charset="-122"/>
              </a:rPr>
              <a:t>将十六进制数2</a:t>
            </a:r>
            <a:r>
              <a:rPr lang="en-US" altLang="zh-CN" dirty="0">
                <a:ea typeface="宋体" pitchFamily="2" charset="-122"/>
              </a:rPr>
              <a:t>AF.C5</a:t>
            </a:r>
            <a:r>
              <a:rPr lang="zh-CN" altLang="en-US" dirty="0">
                <a:ea typeface="宋体" pitchFamily="2" charset="-122"/>
              </a:rPr>
              <a:t>转换成二进制数</a:t>
            </a:r>
          </a:p>
          <a:p>
            <a:pPr>
              <a:lnSpc>
                <a:spcPct val="110000"/>
              </a:lnSpc>
              <a:buFont typeface="Wingdings" pitchFamily="2" charset="2"/>
              <a:buNone/>
            </a:pPr>
            <a:r>
              <a:rPr lang="zh-CN" altLang="en-US" dirty="0">
                <a:ea typeface="宋体" pitchFamily="2" charset="-122"/>
              </a:rPr>
              <a:t>十六进制数： </a:t>
            </a:r>
            <a:r>
              <a:rPr lang="zh-CN" altLang="en-US" dirty="0" smtClean="0">
                <a:ea typeface="宋体" pitchFamily="2" charset="-122"/>
              </a:rPr>
              <a:t> </a:t>
            </a:r>
            <a:r>
              <a:rPr lang="zh-CN" altLang="en-US" dirty="0">
                <a:ea typeface="宋体" pitchFamily="2" charset="-122"/>
              </a:rPr>
              <a:t>2      </a:t>
            </a:r>
            <a:r>
              <a:rPr lang="en-US" altLang="zh-CN" dirty="0">
                <a:ea typeface="宋体" pitchFamily="2" charset="-122"/>
              </a:rPr>
              <a:t>A     F  </a:t>
            </a:r>
            <a:r>
              <a:rPr lang="en-US" altLang="zh-CN" dirty="0" smtClean="0">
                <a:ea typeface="宋体" pitchFamily="2" charset="-122"/>
              </a:rPr>
              <a:t> </a:t>
            </a:r>
            <a:r>
              <a:rPr lang="en-US" altLang="zh-CN" dirty="0">
                <a:ea typeface="宋体" pitchFamily="2" charset="-122"/>
              </a:rPr>
              <a:t>.    C     5</a:t>
            </a:r>
          </a:p>
          <a:p>
            <a:pPr>
              <a:lnSpc>
                <a:spcPct val="110000"/>
              </a:lnSpc>
              <a:buFont typeface="Wingdings" pitchFamily="2" charset="2"/>
              <a:buNone/>
            </a:pPr>
            <a:r>
              <a:rPr lang="zh-CN" altLang="en-US" dirty="0">
                <a:ea typeface="宋体" pitchFamily="2" charset="-122"/>
              </a:rPr>
              <a:t>二进制数：    </a:t>
            </a:r>
            <a:r>
              <a:rPr lang="zh-CN" altLang="en-US" u="sng" dirty="0">
                <a:solidFill>
                  <a:srgbClr val="FF0000"/>
                </a:solidFill>
                <a:ea typeface="宋体" pitchFamily="2" charset="-122"/>
              </a:rPr>
              <a:t>00</a:t>
            </a:r>
            <a:r>
              <a:rPr lang="zh-CN" altLang="en-US" u="sng" dirty="0">
                <a:ea typeface="宋体" pitchFamily="2" charset="-122"/>
              </a:rPr>
              <a:t>10</a:t>
            </a:r>
            <a:r>
              <a:rPr lang="zh-CN" altLang="en-US" dirty="0">
                <a:ea typeface="宋体" pitchFamily="2" charset="-122"/>
              </a:rPr>
              <a:t> </a:t>
            </a:r>
            <a:r>
              <a:rPr lang="zh-CN" altLang="en-US" u="sng" dirty="0">
                <a:ea typeface="宋体" pitchFamily="2" charset="-122"/>
              </a:rPr>
              <a:t>1010</a:t>
            </a:r>
            <a:r>
              <a:rPr lang="zh-CN" altLang="en-US" dirty="0">
                <a:ea typeface="宋体" pitchFamily="2" charset="-122"/>
              </a:rPr>
              <a:t> </a:t>
            </a:r>
            <a:r>
              <a:rPr lang="zh-CN" altLang="en-US" u="sng" dirty="0">
                <a:ea typeface="宋体" pitchFamily="2" charset="-122"/>
              </a:rPr>
              <a:t>1111</a:t>
            </a:r>
            <a:r>
              <a:rPr lang="zh-CN" altLang="en-US" dirty="0">
                <a:ea typeface="宋体" pitchFamily="2" charset="-122"/>
              </a:rPr>
              <a:t> . </a:t>
            </a:r>
            <a:r>
              <a:rPr lang="zh-CN" altLang="en-US" u="sng" dirty="0">
                <a:ea typeface="宋体" pitchFamily="2" charset="-122"/>
              </a:rPr>
              <a:t>1100</a:t>
            </a:r>
            <a:r>
              <a:rPr lang="zh-CN" altLang="en-US" dirty="0">
                <a:ea typeface="宋体" pitchFamily="2" charset="-122"/>
              </a:rPr>
              <a:t> </a:t>
            </a:r>
            <a:r>
              <a:rPr lang="zh-CN" altLang="en-US" u="sng" dirty="0">
                <a:ea typeface="宋体" pitchFamily="2" charset="-122"/>
              </a:rPr>
              <a:t>0101</a:t>
            </a:r>
          </a:p>
          <a:p>
            <a:pPr>
              <a:lnSpc>
                <a:spcPct val="110000"/>
              </a:lnSpc>
            </a:pPr>
            <a:r>
              <a:rPr lang="zh-CN" altLang="en-US" dirty="0">
                <a:ea typeface="宋体" pitchFamily="2" charset="-122"/>
              </a:rPr>
              <a:t>最后结果：(2</a:t>
            </a:r>
            <a:r>
              <a:rPr lang="en-US" altLang="zh-CN" dirty="0">
                <a:ea typeface="宋体" pitchFamily="2" charset="-122"/>
              </a:rPr>
              <a:t>AF.C5)</a:t>
            </a:r>
            <a:r>
              <a:rPr lang="en-US" altLang="zh-CN" baseline="-30000" dirty="0">
                <a:ea typeface="宋体" pitchFamily="2" charset="-122"/>
              </a:rPr>
              <a:t>16</a:t>
            </a:r>
            <a:r>
              <a:rPr lang="en-US" altLang="zh-CN" dirty="0">
                <a:ea typeface="宋体" pitchFamily="2" charset="-122"/>
              </a:rPr>
              <a:t>=(1010101111.11000101)</a:t>
            </a:r>
            <a:r>
              <a:rPr lang="en-US" altLang="zh-CN" baseline="-30000" dirty="0">
                <a:ea typeface="宋体" pitchFamily="2" charset="-122"/>
              </a:rPr>
              <a:t>2</a:t>
            </a:r>
            <a:r>
              <a:rPr lang="en-US" altLang="zh-CN" dirty="0">
                <a:ea typeface="宋体" pitchFamily="2" charset="-122"/>
              </a:rPr>
              <a:t> </a:t>
            </a:r>
            <a:endParaRPr lang="zh-CN" altLang="en-US" dirty="0">
              <a:ea typeface="宋体" pitchFamily="2" charset="-122"/>
            </a:endParaRPr>
          </a:p>
          <a:p>
            <a:endParaRPr lang="en-US" dirty="0"/>
          </a:p>
        </p:txBody>
      </p:sp>
    </p:spTree>
    <p:extLst>
      <p:ext uri="{BB962C8B-B14F-4D97-AF65-F5344CB8AC3E}">
        <p14:creationId xmlns:p14="http://schemas.microsoft.com/office/powerpoint/2010/main" val="5428328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问题</a:t>
            </a:r>
            <a:endParaRPr lang="en-US" dirty="0"/>
          </a:p>
        </p:txBody>
      </p:sp>
      <p:sp>
        <p:nvSpPr>
          <p:cNvPr id="3" name="内容占位符 2"/>
          <p:cNvSpPr>
            <a:spLocks noGrp="1"/>
          </p:cNvSpPr>
          <p:nvPr>
            <p:ph idx="1"/>
          </p:nvPr>
        </p:nvSpPr>
        <p:spPr/>
        <p:txBody>
          <a:bodyPr/>
          <a:lstStyle/>
          <a:p>
            <a:r>
              <a:rPr lang="zh-CN" altLang="en-US" dirty="0">
                <a:ea typeface="宋体" pitchFamily="2" charset="-122"/>
              </a:rPr>
              <a:t>八进制与二进制之间如何进行转换？</a:t>
            </a:r>
          </a:p>
          <a:p>
            <a:r>
              <a:rPr lang="zh-CN" altLang="en-US" dirty="0">
                <a:ea typeface="宋体" pitchFamily="2" charset="-122"/>
              </a:rPr>
              <a:t>提示：八进制数对应的是3位二进制数，从小数点位置开始向左、右每3位分成一组，不足3位，整数在前补0，小数在后补0</a:t>
            </a:r>
          </a:p>
          <a:p>
            <a:r>
              <a:rPr lang="zh-CN" altLang="en-US" dirty="0">
                <a:ea typeface="宋体" pitchFamily="2" charset="-122"/>
              </a:rPr>
              <a:t>十六进制与八进制之间如何转换？</a:t>
            </a:r>
          </a:p>
          <a:p>
            <a:r>
              <a:rPr lang="zh-CN" altLang="en-US" dirty="0">
                <a:ea typeface="宋体" pitchFamily="2" charset="-122"/>
              </a:rPr>
              <a:t>提示：可通过二进制进行转换</a:t>
            </a:r>
          </a:p>
          <a:p>
            <a:endParaRPr lang="en-US" dirty="0"/>
          </a:p>
        </p:txBody>
      </p:sp>
      <p:sp>
        <p:nvSpPr>
          <p:cNvPr id="4" name="WordArt 4"/>
          <p:cNvSpPr>
            <a:spLocks noChangeArrowheads="1" noChangeShapeType="1" noTextEdit="1"/>
          </p:cNvSpPr>
          <p:nvPr/>
        </p:nvSpPr>
        <p:spPr bwMode="auto">
          <a:xfrm>
            <a:off x="6362700" y="4876800"/>
            <a:ext cx="1752600" cy="990600"/>
          </a:xfrm>
          <a:prstGeom prst="rect">
            <a:avLst/>
          </a:prstGeom>
        </p:spPr>
        <p:txBody>
          <a:bodyPr wrap="none" fromWordArt="1">
            <a:prstTxWarp prst="textPlain">
              <a:avLst>
                <a:gd name="adj" fmla="val 47556"/>
              </a:avLst>
            </a:prstTxWarp>
          </a:bodyPr>
          <a:lstStyle/>
          <a:p>
            <a:pPr algn="ctr"/>
            <a:r>
              <a:rPr lang="en-US" sz="3600" kern="10" normalizeH="1" dirty="0">
                <a:ln w="19050">
                  <a:solidFill>
                    <a:srgbClr val="99CCFF"/>
                  </a:solidFill>
                  <a:round/>
                  <a:headEnd/>
                  <a:tailEnd/>
                </a:ln>
                <a:solidFill>
                  <a:schemeClr val="accent2"/>
                </a:solidFill>
                <a:effectLst>
                  <a:outerShdw dist="35921" dir="2700000" algn="ctr" rotWithShape="0">
                    <a:srgbClr val="990000"/>
                  </a:outerShdw>
                </a:effectLst>
                <a:latin typeface="宋体"/>
                <a:ea typeface="宋体"/>
              </a:rPr>
              <a:t>?</a:t>
            </a:r>
          </a:p>
        </p:txBody>
      </p:sp>
    </p:spTree>
    <p:extLst>
      <p:ext uri="{BB962C8B-B14F-4D97-AF65-F5344CB8AC3E}">
        <p14:creationId xmlns:p14="http://schemas.microsoft.com/office/powerpoint/2010/main" val="19046578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练一练</a:t>
            </a:r>
            <a:endParaRPr lang="en-US" dirty="0"/>
          </a:p>
        </p:txBody>
      </p:sp>
      <p:sp>
        <p:nvSpPr>
          <p:cNvPr id="3" name="内容占位符 2"/>
          <p:cNvSpPr>
            <a:spLocks noGrp="1"/>
          </p:cNvSpPr>
          <p:nvPr>
            <p:ph idx="1"/>
          </p:nvPr>
        </p:nvSpPr>
        <p:spPr/>
        <p:txBody>
          <a:bodyPr/>
          <a:lstStyle/>
          <a:p>
            <a:r>
              <a:rPr lang="zh-CN" altLang="en-US" dirty="0">
                <a:ea typeface="宋体" pitchFamily="2" charset="-122"/>
              </a:rPr>
              <a:t>请将下列数字转换成二进制数：</a:t>
            </a:r>
          </a:p>
          <a:p>
            <a:r>
              <a:rPr lang="en-US" altLang="zh-CN" dirty="0">
                <a:ea typeface="宋体" pitchFamily="2" charset="-122"/>
              </a:rPr>
              <a:t>(53)</a:t>
            </a:r>
            <a:r>
              <a:rPr lang="en-US" altLang="zh-CN" baseline="-25000" dirty="0">
                <a:ea typeface="宋体" pitchFamily="2" charset="-122"/>
              </a:rPr>
              <a:t>D</a:t>
            </a:r>
            <a:r>
              <a:rPr lang="en-US" altLang="zh-CN" dirty="0">
                <a:ea typeface="宋体" pitchFamily="2" charset="-122"/>
              </a:rPr>
              <a:t>=</a:t>
            </a:r>
          </a:p>
          <a:p>
            <a:r>
              <a:rPr lang="en-US" altLang="zh-CN" dirty="0">
                <a:ea typeface="宋体" pitchFamily="2" charset="-122"/>
              </a:rPr>
              <a:t>(53)</a:t>
            </a:r>
            <a:r>
              <a:rPr lang="en-US" altLang="zh-CN" baseline="-25000" dirty="0">
                <a:ea typeface="宋体" pitchFamily="2" charset="-122"/>
              </a:rPr>
              <a:t>o</a:t>
            </a:r>
            <a:r>
              <a:rPr lang="en-US" altLang="zh-CN" dirty="0">
                <a:ea typeface="宋体" pitchFamily="2" charset="-122"/>
              </a:rPr>
              <a:t>=</a:t>
            </a:r>
          </a:p>
          <a:p>
            <a:r>
              <a:rPr lang="en-US" altLang="zh-CN" dirty="0">
                <a:ea typeface="宋体" pitchFamily="2" charset="-122"/>
              </a:rPr>
              <a:t>(53)</a:t>
            </a:r>
            <a:r>
              <a:rPr lang="en-US" altLang="zh-CN" baseline="-25000" dirty="0">
                <a:ea typeface="宋体" pitchFamily="2" charset="-122"/>
              </a:rPr>
              <a:t>H</a:t>
            </a:r>
            <a:r>
              <a:rPr lang="en-US" altLang="zh-CN" dirty="0">
                <a:ea typeface="宋体" pitchFamily="2" charset="-122"/>
              </a:rPr>
              <a:t>=</a:t>
            </a:r>
          </a:p>
          <a:p>
            <a:endParaRPr lang="en-US" dirty="0"/>
          </a:p>
        </p:txBody>
      </p:sp>
      <p:sp>
        <p:nvSpPr>
          <p:cNvPr id="4" name="Text Box 4"/>
          <p:cNvSpPr txBox="1">
            <a:spLocks noChangeArrowheads="1"/>
          </p:cNvSpPr>
          <p:nvPr/>
        </p:nvSpPr>
        <p:spPr bwMode="auto">
          <a:xfrm>
            <a:off x="1907704" y="2349500"/>
            <a:ext cx="17287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800" dirty="0">
                <a:ea typeface="宋体" pitchFamily="2" charset="-122"/>
              </a:rPr>
              <a:t>110101</a:t>
            </a:r>
          </a:p>
        </p:txBody>
      </p:sp>
      <p:sp>
        <p:nvSpPr>
          <p:cNvPr id="5" name="Text Box 5"/>
          <p:cNvSpPr txBox="1">
            <a:spLocks noChangeArrowheads="1"/>
          </p:cNvSpPr>
          <p:nvPr/>
        </p:nvSpPr>
        <p:spPr bwMode="auto">
          <a:xfrm>
            <a:off x="1907704" y="2924175"/>
            <a:ext cx="20875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800" dirty="0">
                <a:ea typeface="宋体" pitchFamily="2" charset="-122"/>
              </a:rPr>
              <a:t>101011</a:t>
            </a:r>
          </a:p>
        </p:txBody>
      </p:sp>
      <p:sp>
        <p:nvSpPr>
          <p:cNvPr id="6" name="Text Box 7"/>
          <p:cNvSpPr txBox="1">
            <a:spLocks noChangeArrowheads="1"/>
          </p:cNvSpPr>
          <p:nvPr/>
        </p:nvSpPr>
        <p:spPr bwMode="auto">
          <a:xfrm>
            <a:off x="1907704" y="3500438"/>
            <a:ext cx="15128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800" dirty="0">
                <a:ea typeface="宋体" pitchFamily="2" charset="-122"/>
              </a:rPr>
              <a:t>1010011</a:t>
            </a:r>
          </a:p>
        </p:txBody>
      </p:sp>
      <p:sp>
        <p:nvSpPr>
          <p:cNvPr id="7" name="WordArt 8"/>
          <p:cNvSpPr>
            <a:spLocks noChangeArrowheads="1" noChangeShapeType="1" noTextEdit="1"/>
          </p:cNvSpPr>
          <p:nvPr/>
        </p:nvSpPr>
        <p:spPr bwMode="auto">
          <a:xfrm>
            <a:off x="5858991" y="4876800"/>
            <a:ext cx="1752600" cy="990600"/>
          </a:xfrm>
          <a:prstGeom prst="rect">
            <a:avLst/>
          </a:prstGeom>
        </p:spPr>
        <p:txBody>
          <a:bodyPr wrap="none" fromWordArt="1">
            <a:prstTxWarp prst="textPlain">
              <a:avLst>
                <a:gd name="adj" fmla="val 47556"/>
              </a:avLst>
            </a:prstTxWarp>
          </a:bodyPr>
          <a:lstStyle/>
          <a:p>
            <a:pPr algn="ctr"/>
            <a:r>
              <a:rPr lang="en-US" sz="3600" kern="10" normalizeH="1">
                <a:ln w="19050">
                  <a:solidFill>
                    <a:srgbClr val="99CCFF"/>
                  </a:solidFill>
                  <a:round/>
                  <a:headEnd/>
                  <a:tailEnd/>
                </a:ln>
                <a:solidFill>
                  <a:schemeClr val="accent2"/>
                </a:solidFill>
                <a:effectLst>
                  <a:outerShdw dist="35921" dir="2700000" algn="ctr" rotWithShape="0">
                    <a:srgbClr val="990000"/>
                  </a:outerShdw>
                </a:effectLst>
                <a:latin typeface="宋体"/>
                <a:ea typeface="宋体"/>
              </a:rPr>
              <a:t>?</a:t>
            </a:r>
          </a:p>
        </p:txBody>
      </p:sp>
    </p:spTree>
    <p:extLst>
      <p:ext uri="{BB962C8B-B14F-4D97-AF65-F5344CB8AC3E}">
        <p14:creationId xmlns:p14="http://schemas.microsoft.com/office/powerpoint/2010/main" val="1143243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strVal val="#ppt_w*0.70"/>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课程</a:t>
            </a:r>
            <a:r>
              <a:rPr lang="zh-CN" altLang="en-US" dirty="0" smtClean="0"/>
              <a:t>内容及进度安排</a:t>
            </a:r>
            <a:endParaRPr lang="zh-CN" altLang="en-US" dirty="0"/>
          </a:p>
        </p:txBody>
      </p:sp>
      <p:sp>
        <p:nvSpPr>
          <p:cNvPr id="3" name="内容占位符 2"/>
          <p:cNvSpPr>
            <a:spLocks noGrp="1"/>
          </p:cNvSpPr>
          <p:nvPr>
            <p:ph idx="1"/>
          </p:nvPr>
        </p:nvSpPr>
        <p:spPr/>
        <p:txBody>
          <a:bodyPr/>
          <a:lstStyle/>
          <a:p>
            <a:r>
              <a:rPr lang="zh-CN" altLang="en-US" dirty="0"/>
              <a:t>计算机基础</a:t>
            </a:r>
            <a:r>
              <a:rPr lang="zh-CN" altLang="en-US" dirty="0" smtClean="0"/>
              <a:t>知识（</a:t>
            </a:r>
            <a:r>
              <a:rPr lang="en-US" altLang="zh-CN" dirty="0" smtClean="0"/>
              <a:t>2</a:t>
            </a:r>
            <a:r>
              <a:rPr lang="zh-CN" altLang="en-US" dirty="0" smtClean="0"/>
              <a:t>次课）</a:t>
            </a:r>
            <a:endParaRPr lang="zh-CN" altLang="en-US" dirty="0"/>
          </a:p>
          <a:p>
            <a:r>
              <a:rPr lang="zh-CN" altLang="en-US" dirty="0" smtClean="0"/>
              <a:t>计算机网络及其应用（</a:t>
            </a:r>
            <a:r>
              <a:rPr lang="en-US" altLang="zh-CN" dirty="0" smtClean="0"/>
              <a:t>1</a:t>
            </a:r>
            <a:r>
              <a:rPr lang="zh-CN" altLang="en-US" dirty="0" smtClean="0"/>
              <a:t>次课）</a:t>
            </a:r>
            <a:endParaRPr lang="zh-CN" altLang="en-US" dirty="0"/>
          </a:p>
          <a:p>
            <a:r>
              <a:rPr lang="en-US" altLang="zh-CN" dirty="0" smtClean="0"/>
              <a:t>Windows </a:t>
            </a:r>
            <a:r>
              <a:rPr lang="en-US" altLang="zh-CN" dirty="0"/>
              <a:t>7</a:t>
            </a:r>
            <a:r>
              <a:rPr lang="zh-CN" altLang="en-US" dirty="0" smtClean="0"/>
              <a:t>操作系统（</a:t>
            </a:r>
            <a:r>
              <a:rPr lang="en-US" altLang="zh-CN" dirty="0" smtClean="0"/>
              <a:t>1</a:t>
            </a:r>
            <a:r>
              <a:rPr lang="zh-CN" altLang="en-US" dirty="0" smtClean="0"/>
              <a:t>次课）</a:t>
            </a:r>
            <a:endParaRPr lang="zh-CN" altLang="en-US" dirty="0"/>
          </a:p>
          <a:p>
            <a:r>
              <a:rPr lang="en-US" altLang="zh-CN" dirty="0"/>
              <a:t>Word</a:t>
            </a:r>
            <a:r>
              <a:rPr lang="zh-CN" altLang="en-US" dirty="0"/>
              <a:t>字处理</a:t>
            </a:r>
            <a:r>
              <a:rPr lang="zh-CN" altLang="en-US" dirty="0" smtClean="0"/>
              <a:t>软件（</a:t>
            </a:r>
            <a:r>
              <a:rPr lang="en-US" altLang="zh-CN" dirty="0" smtClean="0"/>
              <a:t>3</a:t>
            </a:r>
            <a:r>
              <a:rPr lang="zh-CN" altLang="en-US" dirty="0" smtClean="0"/>
              <a:t>次课）</a:t>
            </a:r>
            <a:endParaRPr lang="zh-CN" altLang="en-US" dirty="0"/>
          </a:p>
          <a:p>
            <a:r>
              <a:rPr lang="en-US" altLang="zh-CN" dirty="0"/>
              <a:t>Excel</a:t>
            </a:r>
            <a:r>
              <a:rPr lang="zh-CN" altLang="en-US" dirty="0"/>
              <a:t>电子表格处理</a:t>
            </a:r>
            <a:r>
              <a:rPr lang="zh-CN" altLang="en-US" dirty="0" smtClean="0"/>
              <a:t>软件（</a:t>
            </a:r>
            <a:r>
              <a:rPr lang="en-US" altLang="zh-CN" dirty="0" smtClean="0"/>
              <a:t>5</a:t>
            </a:r>
            <a:r>
              <a:rPr lang="zh-CN" altLang="en-US" dirty="0" smtClean="0"/>
              <a:t>次课）</a:t>
            </a:r>
            <a:endParaRPr lang="zh-CN" altLang="en-US" dirty="0"/>
          </a:p>
          <a:p>
            <a:r>
              <a:rPr lang="en-US" altLang="zh-CN" dirty="0"/>
              <a:t>PowerPoint</a:t>
            </a:r>
            <a:r>
              <a:rPr lang="zh-CN" altLang="en-US" dirty="0"/>
              <a:t>电子演示文稿制作</a:t>
            </a:r>
            <a:r>
              <a:rPr lang="zh-CN" altLang="en-US" dirty="0" smtClean="0"/>
              <a:t>软件（</a:t>
            </a:r>
            <a:r>
              <a:rPr lang="en-US" altLang="zh-CN" dirty="0" smtClean="0"/>
              <a:t>2</a:t>
            </a:r>
            <a:r>
              <a:rPr lang="zh-CN" altLang="en-US" dirty="0" smtClean="0"/>
              <a:t>次课）</a:t>
            </a:r>
            <a:endParaRPr lang="zh-CN" altLang="en-US" dirty="0"/>
          </a:p>
          <a:p>
            <a:endParaRPr lang="zh-CN" altLang="en-US" dirty="0"/>
          </a:p>
        </p:txBody>
      </p:sp>
    </p:spTree>
    <p:extLst>
      <p:ext uri="{BB962C8B-B14F-4D97-AF65-F5344CB8AC3E}">
        <p14:creationId xmlns:p14="http://schemas.microsoft.com/office/powerpoint/2010/main" val="37900193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字符编码</a:t>
            </a:r>
            <a:endParaRPr lang="en-US" dirty="0"/>
          </a:p>
        </p:txBody>
      </p:sp>
      <p:sp>
        <p:nvSpPr>
          <p:cNvPr id="3" name="内容占位符 2"/>
          <p:cNvSpPr>
            <a:spLocks noGrp="1"/>
          </p:cNvSpPr>
          <p:nvPr>
            <p:ph idx="1"/>
          </p:nvPr>
        </p:nvSpPr>
        <p:spPr/>
        <p:txBody>
          <a:bodyPr>
            <a:normAutofit fontScale="92500"/>
          </a:bodyPr>
          <a:lstStyle/>
          <a:p>
            <a:r>
              <a:rPr lang="zh-CN" altLang="en-US" dirty="0"/>
              <a:t>字符编码（</a:t>
            </a:r>
            <a:r>
              <a:rPr lang="en-US" altLang="zh-CN" dirty="0"/>
              <a:t>Character Code</a:t>
            </a:r>
            <a:r>
              <a:rPr lang="zh-CN" altLang="en-US" dirty="0"/>
              <a:t>）就是规定用怎样的二进制码来表示字母、数字以及一些专用符号。</a:t>
            </a:r>
          </a:p>
          <a:p>
            <a:r>
              <a:rPr lang="zh-CN" altLang="en-US" dirty="0"/>
              <a:t>在计算机系统中，有两种重要的字符编码方式，一种是美国国际商业机器公司（</a:t>
            </a:r>
            <a:r>
              <a:rPr lang="en-US" altLang="zh-CN" dirty="0"/>
              <a:t>IBM</a:t>
            </a:r>
            <a:r>
              <a:rPr lang="zh-CN" altLang="en-US" dirty="0"/>
              <a:t>）的扩充二进制码</a:t>
            </a:r>
            <a:r>
              <a:rPr lang="en-US" altLang="zh-CN" dirty="0"/>
              <a:t>EBCDIC</a:t>
            </a:r>
            <a:r>
              <a:rPr lang="zh-CN" altLang="en-US" dirty="0"/>
              <a:t>，主要用于</a:t>
            </a:r>
            <a:r>
              <a:rPr lang="en-US" altLang="zh-CN" dirty="0"/>
              <a:t>IBM</a:t>
            </a:r>
            <a:r>
              <a:rPr lang="zh-CN" altLang="en-US" dirty="0"/>
              <a:t>的大型主机，还有一种就是微型计算机系统中用得最多最普遍的美国标准信息交换码</a:t>
            </a:r>
            <a:r>
              <a:rPr lang="en-US" altLang="zh-CN" dirty="0"/>
              <a:t>ASCII</a:t>
            </a:r>
            <a:r>
              <a:rPr lang="zh-CN" altLang="en-US" dirty="0"/>
              <a:t>码（</a:t>
            </a:r>
            <a:r>
              <a:rPr lang="en-US" altLang="zh-CN" dirty="0"/>
              <a:t>American Standard Code for Information Interchange</a:t>
            </a:r>
            <a:r>
              <a:rPr lang="zh-CN" altLang="en-US" dirty="0"/>
              <a:t>）。</a:t>
            </a:r>
          </a:p>
          <a:p>
            <a:r>
              <a:rPr lang="en-US" altLang="zh-CN" dirty="0"/>
              <a:t>ASCII</a:t>
            </a:r>
            <a:r>
              <a:rPr lang="zh-CN" altLang="en-US" dirty="0"/>
              <a:t>码有</a:t>
            </a:r>
            <a:r>
              <a:rPr lang="en-US" altLang="zh-CN" dirty="0"/>
              <a:t>7</a:t>
            </a:r>
            <a:r>
              <a:rPr lang="zh-CN" altLang="en-US" dirty="0"/>
              <a:t>位</a:t>
            </a:r>
            <a:r>
              <a:rPr lang="en-US" altLang="zh-CN" dirty="0"/>
              <a:t>ASCII</a:t>
            </a:r>
            <a:r>
              <a:rPr lang="zh-CN" altLang="en-US" dirty="0"/>
              <a:t>码和</a:t>
            </a:r>
            <a:r>
              <a:rPr lang="en-US" altLang="zh-CN" dirty="0"/>
              <a:t>8</a:t>
            </a:r>
            <a:r>
              <a:rPr lang="zh-CN" altLang="en-US" dirty="0"/>
              <a:t>位</a:t>
            </a:r>
            <a:r>
              <a:rPr lang="en-US" altLang="zh-CN" dirty="0"/>
              <a:t>ASCII</a:t>
            </a:r>
            <a:r>
              <a:rPr lang="zh-CN" altLang="en-US" dirty="0"/>
              <a:t>码两种。</a:t>
            </a:r>
            <a:r>
              <a:rPr lang="en-US" altLang="zh-CN" dirty="0"/>
              <a:t>7</a:t>
            </a:r>
            <a:r>
              <a:rPr lang="zh-CN" altLang="en-US" dirty="0"/>
              <a:t>位</a:t>
            </a:r>
            <a:r>
              <a:rPr lang="en-US" altLang="zh-CN" dirty="0"/>
              <a:t>ASCII</a:t>
            </a:r>
            <a:r>
              <a:rPr lang="zh-CN" altLang="en-US" dirty="0"/>
              <a:t>码称为基本</a:t>
            </a:r>
            <a:r>
              <a:rPr lang="en-US" altLang="zh-CN" dirty="0"/>
              <a:t>ASCII</a:t>
            </a:r>
            <a:r>
              <a:rPr lang="zh-CN" altLang="en-US" dirty="0"/>
              <a:t>码，是国际通用的。它包含</a:t>
            </a:r>
            <a:r>
              <a:rPr lang="en-US" altLang="zh-CN" dirty="0"/>
              <a:t>10</a:t>
            </a:r>
            <a:r>
              <a:rPr lang="zh-CN" altLang="en-US" dirty="0"/>
              <a:t>个阿拉伯数字、</a:t>
            </a:r>
            <a:r>
              <a:rPr lang="en-US" altLang="zh-CN" dirty="0"/>
              <a:t>52</a:t>
            </a:r>
            <a:r>
              <a:rPr lang="zh-CN" altLang="en-US" dirty="0"/>
              <a:t>个英文大小写字母、</a:t>
            </a:r>
            <a:r>
              <a:rPr lang="en-US" altLang="zh-CN" dirty="0"/>
              <a:t>32</a:t>
            </a:r>
            <a:r>
              <a:rPr lang="zh-CN" altLang="en-US" dirty="0"/>
              <a:t>个字符和运算符以及</a:t>
            </a:r>
            <a:r>
              <a:rPr lang="en-US" altLang="zh-CN" dirty="0"/>
              <a:t>34</a:t>
            </a:r>
            <a:r>
              <a:rPr lang="zh-CN" altLang="en-US" dirty="0"/>
              <a:t>个控制码，一共</a:t>
            </a:r>
            <a:r>
              <a:rPr lang="en-US" altLang="zh-CN" dirty="0"/>
              <a:t>128</a:t>
            </a:r>
            <a:r>
              <a:rPr lang="zh-CN" altLang="en-US" dirty="0"/>
              <a:t>个字符。</a:t>
            </a:r>
          </a:p>
        </p:txBody>
      </p:sp>
    </p:spTree>
    <p:extLst>
      <p:ext uri="{BB962C8B-B14F-4D97-AF65-F5344CB8AC3E}">
        <p14:creationId xmlns:p14="http://schemas.microsoft.com/office/powerpoint/2010/main" val="1523810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332656"/>
            <a:ext cx="8229600" cy="1143000"/>
          </a:xfrm>
        </p:spPr>
        <p:txBody>
          <a:bodyPr/>
          <a:lstStyle/>
          <a:p>
            <a:r>
              <a:rPr lang="en-US" altLang="zh-CN" dirty="0" smtClean="0"/>
              <a:t>7</a:t>
            </a:r>
            <a:r>
              <a:rPr lang="zh-CN" altLang="en-US" dirty="0" smtClean="0"/>
              <a:t>位</a:t>
            </a:r>
            <a:r>
              <a:rPr lang="en-US" dirty="0" smtClean="0"/>
              <a:t>ASCII</a:t>
            </a:r>
            <a:r>
              <a:rPr lang="zh-CN" altLang="en-US" dirty="0" smtClean="0"/>
              <a:t>码表</a:t>
            </a:r>
            <a:endParaRPr lang="en-US" dirty="0"/>
          </a:p>
        </p:txBody>
      </p:sp>
      <p:graphicFrame>
        <p:nvGraphicFramePr>
          <p:cNvPr id="4" name="Group 108"/>
          <p:cNvGraphicFramePr>
            <a:graphicFrameLocks noGrp="1"/>
          </p:cNvGraphicFramePr>
          <p:nvPr>
            <p:extLst>
              <p:ext uri="{D42A27DB-BD31-4B8C-83A1-F6EECF244321}">
                <p14:modId xmlns:p14="http://schemas.microsoft.com/office/powerpoint/2010/main" val="1134785493"/>
              </p:ext>
            </p:extLst>
          </p:nvPr>
        </p:nvGraphicFramePr>
        <p:xfrm>
          <a:off x="685800" y="1753906"/>
          <a:ext cx="7696200" cy="4612353"/>
        </p:xfrm>
        <a:graphic>
          <a:graphicData uri="http://schemas.openxmlformats.org/drawingml/2006/table">
            <a:tbl>
              <a:tblPr/>
              <a:tblGrid>
                <a:gridCol w="973138"/>
                <a:gridCol w="841375"/>
                <a:gridCol w="831850"/>
                <a:gridCol w="908050"/>
                <a:gridCol w="831850"/>
                <a:gridCol w="755650"/>
                <a:gridCol w="908050"/>
                <a:gridCol w="831850"/>
                <a:gridCol w="814387"/>
              </a:tblGrid>
              <a:tr h="585737">
                <a:tc>
                  <a:txBody>
                    <a:bodyPr/>
                    <a:lstStyle/>
                    <a:p>
                      <a:pPr marL="0" marR="0" lvl="0" indent="0" algn="l"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dirty="0" smtClean="0">
                          <a:ln>
                            <a:noFill/>
                          </a:ln>
                          <a:solidFill>
                            <a:schemeClr val="tx1"/>
                          </a:solidFill>
                          <a:effectLst/>
                          <a:latin typeface="Arial Narrow" pitchFamily="34" charset="0"/>
                          <a:ea typeface="宋体" pitchFamily="2" charset="-122"/>
                        </a:rPr>
                        <a:t>      </a:t>
                      </a:r>
                      <a:r>
                        <a:rPr kumimoji="0" lang="en-US" altLang="zh-CN" sz="1600" b="1" i="0" u="none" strike="noStrike" cap="none" normalizeH="0" baseline="0" dirty="0" smtClean="0">
                          <a:ln>
                            <a:noFill/>
                          </a:ln>
                          <a:solidFill>
                            <a:schemeClr val="tx1"/>
                          </a:solidFill>
                          <a:effectLst/>
                          <a:latin typeface="Arial Narrow" pitchFamily="34" charset="0"/>
                          <a:ea typeface="宋体" pitchFamily="2" charset="-122"/>
                        </a:rPr>
                        <a:t>b</a:t>
                      </a:r>
                      <a:r>
                        <a:rPr kumimoji="0" lang="en-US" altLang="zh-CN" sz="1600" b="1" i="0" u="none" strike="noStrike" cap="none" normalizeH="0" baseline="-25000" dirty="0" smtClean="0">
                          <a:ln>
                            <a:noFill/>
                          </a:ln>
                          <a:solidFill>
                            <a:schemeClr val="tx1"/>
                          </a:solidFill>
                          <a:effectLst/>
                          <a:latin typeface="Arial Narrow" pitchFamily="34" charset="0"/>
                          <a:ea typeface="宋体" pitchFamily="2" charset="-122"/>
                        </a:rPr>
                        <a:t>6</a:t>
                      </a:r>
                      <a:r>
                        <a:rPr kumimoji="0" lang="en-US" altLang="zh-CN" sz="1600" b="1" i="0" u="none" strike="noStrike" cap="none" normalizeH="0" baseline="0" dirty="0" smtClean="0">
                          <a:ln>
                            <a:noFill/>
                          </a:ln>
                          <a:solidFill>
                            <a:schemeClr val="tx1"/>
                          </a:solidFill>
                          <a:effectLst/>
                          <a:latin typeface="Arial Narrow" pitchFamily="34" charset="0"/>
                          <a:ea typeface="宋体" pitchFamily="2" charset="-122"/>
                        </a:rPr>
                        <a:t>b</a:t>
                      </a:r>
                      <a:r>
                        <a:rPr kumimoji="0" lang="en-US" altLang="zh-CN" sz="1600" b="1" i="0" u="none" strike="noStrike" cap="none" normalizeH="0" baseline="-25000" dirty="0" smtClean="0">
                          <a:ln>
                            <a:noFill/>
                          </a:ln>
                          <a:solidFill>
                            <a:schemeClr val="tx1"/>
                          </a:solidFill>
                          <a:effectLst/>
                          <a:latin typeface="Arial Narrow" pitchFamily="34" charset="0"/>
                          <a:ea typeface="宋体" pitchFamily="2" charset="-122"/>
                        </a:rPr>
                        <a:t>5</a:t>
                      </a:r>
                      <a:r>
                        <a:rPr kumimoji="0" lang="en-US" altLang="zh-CN" sz="1600" b="1" i="0" u="none" strike="noStrike" cap="none" normalizeH="0" baseline="0" dirty="0" smtClean="0">
                          <a:ln>
                            <a:noFill/>
                          </a:ln>
                          <a:solidFill>
                            <a:schemeClr val="tx1"/>
                          </a:solidFill>
                          <a:effectLst/>
                          <a:latin typeface="Arial Narrow" pitchFamily="34" charset="0"/>
                          <a:ea typeface="宋体" pitchFamily="2" charset="-122"/>
                        </a:rPr>
                        <a:t>b</a:t>
                      </a:r>
                      <a:r>
                        <a:rPr kumimoji="0" lang="en-US" altLang="zh-CN" sz="1600" b="1" i="0" u="none" strike="noStrike" cap="none" normalizeH="0" baseline="-25000" dirty="0" smtClean="0">
                          <a:ln>
                            <a:noFill/>
                          </a:ln>
                          <a:solidFill>
                            <a:schemeClr val="tx1"/>
                          </a:solidFill>
                          <a:effectLst/>
                          <a:latin typeface="Arial Narrow" pitchFamily="34" charset="0"/>
                          <a:ea typeface="宋体" pitchFamily="2" charset="-122"/>
                        </a:rPr>
                        <a:t>4</a:t>
                      </a:r>
                    </a:p>
                    <a:p>
                      <a:pPr marL="0" marR="0" lvl="0" indent="0" algn="l"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1600" b="1" i="0" u="none" strike="noStrike" cap="none" normalizeH="0" baseline="0" dirty="0" smtClean="0">
                          <a:ln>
                            <a:noFill/>
                          </a:ln>
                          <a:solidFill>
                            <a:schemeClr val="tx1"/>
                          </a:solidFill>
                          <a:effectLst/>
                          <a:latin typeface="Arial Narrow" pitchFamily="34" charset="0"/>
                          <a:ea typeface="宋体" pitchFamily="2" charset="-122"/>
                        </a:rPr>
                        <a:t>b</a:t>
                      </a:r>
                      <a:r>
                        <a:rPr kumimoji="0" lang="en-US" altLang="zh-CN" sz="1600" b="1" i="0" u="none" strike="noStrike" cap="none" normalizeH="0" baseline="-25000" dirty="0" smtClean="0">
                          <a:ln>
                            <a:noFill/>
                          </a:ln>
                          <a:solidFill>
                            <a:schemeClr val="tx1"/>
                          </a:solidFill>
                          <a:effectLst/>
                          <a:latin typeface="Arial Narrow" pitchFamily="34" charset="0"/>
                          <a:ea typeface="宋体" pitchFamily="2" charset="-122"/>
                        </a:rPr>
                        <a:t>3</a:t>
                      </a:r>
                      <a:r>
                        <a:rPr kumimoji="0" lang="en-US" altLang="zh-CN" sz="1600" b="1" i="0" u="none" strike="noStrike" cap="none" normalizeH="0" baseline="0" dirty="0" smtClean="0">
                          <a:ln>
                            <a:noFill/>
                          </a:ln>
                          <a:solidFill>
                            <a:schemeClr val="tx1"/>
                          </a:solidFill>
                          <a:effectLst/>
                          <a:latin typeface="Arial Narrow" pitchFamily="34" charset="0"/>
                          <a:ea typeface="宋体" pitchFamily="2" charset="-122"/>
                        </a:rPr>
                        <a:t>b</a:t>
                      </a:r>
                      <a:r>
                        <a:rPr kumimoji="0" lang="en-US" altLang="zh-CN" sz="1600" b="1" i="0" u="none" strike="noStrike" cap="none" normalizeH="0" baseline="-25000" dirty="0" smtClean="0">
                          <a:ln>
                            <a:noFill/>
                          </a:ln>
                          <a:solidFill>
                            <a:schemeClr val="tx1"/>
                          </a:solidFill>
                          <a:effectLst/>
                          <a:latin typeface="Arial Narrow" pitchFamily="34" charset="0"/>
                          <a:ea typeface="宋体" pitchFamily="2" charset="-122"/>
                        </a:rPr>
                        <a:t>2</a:t>
                      </a:r>
                      <a:r>
                        <a:rPr kumimoji="0" lang="en-US" altLang="zh-CN" sz="1600" b="1" i="0" u="none" strike="noStrike" cap="none" normalizeH="0" baseline="0" dirty="0" smtClean="0">
                          <a:ln>
                            <a:noFill/>
                          </a:ln>
                          <a:solidFill>
                            <a:schemeClr val="tx1"/>
                          </a:solidFill>
                          <a:effectLst/>
                          <a:latin typeface="Arial Narrow" pitchFamily="34" charset="0"/>
                          <a:ea typeface="宋体" pitchFamily="2" charset="-122"/>
                        </a:rPr>
                        <a:t>b</a:t>
                      </a:r>
                      <a:r>
                        <a:rPr kumimoji="0" lang="en-US" altLang="zh-CN" sz="1600" b="1" i="0" u="none" strike="noStrike" cap="none" normalizeH="0" baseline="-25000" dirty="0" smtClean="0">
                          <a:ln>
                            <a:noFill/>
                          </a:ln>
                          <a:solidFill>
                            <a:schemeClr val="tx1"/>
                          </a:solidFill>
                          <a:effectLst/>
                          <a:latin typeface="Arial Narrow" pitchFamily="34" charset="0"/>
                          <a:ea typeface="宋体" pitchFamily="2" charset="-122"/>
                        </a:rPr>
                        <a:t>1</a:t>
                      </a:r>
                      <a:r>
                        <a:rPr kumimoji="0" lang="en-US" altLang="zh-CN" sz="1600" b="1" i="0" u="none" strike="noStrike" cap="none" normalizeH="0" baseline="0" dirty="0" smtClean="0">
                          <a:ln>
                            <a:noFill/>
                          </a:ln>
                          <a:solidFill>
                            <a:schemeClr val="tx1"/>
                          </a:solidFill>
                          <a:effectLst/>
                          <a:latin typeface="Arial Narrow" pitchFamily="34" charset="0"/>
                          <a:ea typeface="宋体" pitchFamily="2" charset="-122"/>
                        </a:rPr>
                        <a:t>b</a:t>
                      </a:r>
                      <a:r>
                        <a:rPr kumimoji="0" lang="en-US" altLang="zh-CN" sz="1600" b="1" i="0" u="none" strike="noStrike" cap="none" normalizeH="0" baseline="-25000" dirty="0" smtClean="0">
                          <a:ln>
                            <a:noFill/>
                          </a:ln>
                          <a:solidFill>
                            <a:schemeClr val="tx1"/>
                          </a:solidFill>
                          <a:effectLst/>
                          <a:latin typeface="Arial Narrow" pitchFamily="34" charset="0"/>
                          <a:ea typeface="宋体" pitchFamily="2" charset="-122"/>
                        </a:rPr>
                        <a:t>0</a:t>
                      </a:r>
                      <a:endParaRPr kumimoji="0" lang="en-US" altLang="zh-CN" sz="1600" b="1" i="0" u="none" strike="noStrike" cap="none" normalizeH="0" baseline="0" dirty="0" smtClean="0">
                        <a:ln>
                          <a:noFill/>
                        </a:ln>
                        <a:solidFill>
                          <a:schemeClr val="tx1"/>
                        </a:solidFill>
                        <a:effectLst/>
                        <a:latin typeface="Arial Narrow" pitchFamily="34" charset="0"/>
                        <a:ea typeface="宋体"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smtClean="0">
                          <a:ln>
                            <a:noFill/>
                          </a:ln>
                          <a:solidFill>
                            <a:schemeClr val="tx1"/>
                          </a:solidFill>
                          <a:effectLst/>
                          <a:latin typeface="Arial Narrow" pitchFamily="34" charset="0"/>
                          <a:ea typeface="宋体" pitchFamily="2" charset="-122"/>
                        </a:rPr>
                        <a:t>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smtClean="0">
                          <a:ln>
                            <a:noFill/>
                          </a:ln>
                          <a:solidFill>
                            <a:schemeClr val="tx1"/>
                          </a:solidFill>
                          <a:effectLst/>
                          <a:latin typeface="Arial Narrow" pitchFamily="34" charset="0"/>
                          <a:ea typeface="宋体" pitchFamily="2" charset="-122"/>
                        </a:rPr>
                        <a:t>001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smtClean="0">
                          <a:ln>
                            <a:noFill/>
                          </a:ln>
                          <a:solidFill>
                            <a:schemeClr val="tx1"/>
                          </a:solidFill>
                          <a:effectLst/>
                          <a:latin typeface="Arial Narrow" pitchFamily="34" charset="0"/>
                          <a:ea typeface="宋体" pitchFamily="2" charset="-122"/>
                        </a:rPr>
                        <a:t>010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smtClean="0">
                          <a:ln>
                            <a:noFill/>
                          </a:ln>
                          <a:solidFill>
                            <a:schemeClr val="tx1"/>
                          </a:solidFill>
                          <a:effectLst/>
                          <a:latin typeface="Arial Narrow" pitchFamily="34" charset="0"/>
                          <a:ea typeface="宋体" pitchFamily="2" charset="-122"/>
                        </a:rPr>
                        <a:t>011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smtClean="0">
                          <a:ln>
                            <a:noFill/>
                          </a:ln>
                          <a:solidFill>
                            <a:schemeClr val="tx1"/>
                          </a:solidFill>
                          <a:effectLst/>
                          <a:latin typeface="Arial Narrow" pitchFamily="34" charset="0"/>
                          <a:ea typeface="宋体" pitchFamily="2" charset="-122"/>
                        </a:rPr>
                        <a:t>100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smtClean="0">
                          <a:ln>
                            <a:noFill/>
                          </a:ln>
                          <a:solidFill>
                            <a:schemeClr val="tx1"/>
                          </a:solidFill>
                          <a:effectLst/>
                          <a:latin typeface="Arial Narrow" pitchFamily="34" charset="0"/>
                          <a:ea typeface="宋体" pitchFamily="2" charset="-122"/>
                        </a:rPr>
                        <a:t>101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smtClean="0">
                          <a:ln>
                            <a:noFill/>
                          </a:ln>
                          <a:solidFill>
                            <a:schemeClr val="tx1"/>
                          </a:solidFill>
                          <a:effectLst/>
                          <a:latin typeface="Arial Narrow" pitchFamily="34" charset="0"/>
                          <a:ea typeface="宋体" pitchFamily="2" charset="-122"/>
                        </a:rPr>
                        <a:t>110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smtClean="0">
                          <a:ln>
                            <a:noFill/>
                          </a:ln>
                          <a:solidFill>
                            <a:schemeClr val="tx1"/>
                          </a:solidFill>
                          <a:effectLst/>
                          <a:latin typeface="Arial Narrow" pitchFamily="34" charset="0"/>
                          <a:ea typeface="宋体" pitchFamily="2" charset="-122"/>
                        </a:rPr>
                        <a:t>111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8833">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smtClean="0">
                          <a:ln>
                            <a:noFill/>
                          </a:ln>
                          <a:solidFill>
                            <a:schemeClr val="tx1"/>
                          </a:solidFill>
                          <a:effectLst/>
                          <a:latin typeface="Arial Narrow" pitchFamily="34" charset="0"/>
                          <a:ea typeface="宋体" pitchFamily="2" charset="-122"/>
                        </a:rPr>
                        <a:t>0000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1600" b="1" i="0" u="none" strike="noStrike" cap="none" normalizeH="0" baseline="0" smtClean="0">
                          <a:ln>
                            <a:noFill/>
                          </a:ln>
                          <a:solidFill>
                            <a:schemeClr val="tx1"/>
                          </a:solidFill>
                          <a:effectLst/>
                          <a:latin typeface="Arial Narrow" pitchFamily="34" charset="0"/>
                          <a:ea typeface="宋体" pitchFamily="2" charset="-122"/>
                        </a:rPr>
                        <a:t>NUL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1600" b="1" i="0" u="none" strike="noStrike" cap="none" normalizeH="0" baseline="0" smtClean="0">
                          <a:ln>
                            <a:noFill/>
                          </a:ln>
                          <a:solidFill>
                            <a:schemeClr val="tx1"/>
                          </a:solidFill>
                          <a:effectLst/>
                          <a:latin typeface="Arial Narrow" pitchFamily="34" charset="0"/>
                          <a:ea typeface="宋体" pitchFamily="2" charset="-122"/>
                        </a:rPr>
                        <a:t>DLE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1600" b="1" i="0" u="none" strike="noStrike" cap="none" normalizeH="0" baseline="0" smtClean="0">
                          <a:ln>
                            <a:noFill/>
                          </a:ln>
                          <a:solidFill>
                            <a:schemeClr val="tx1"/>
                          </a:solidFill>
                          <a:effectLst/>
                          <a:latin typeface="Arial Narrow" pitchFamily="34" charset="0"/>
                          <a:ea typeface="宋体" pitchFamily="2" charset="-122"/>
                        </a:rPr>
                        <a:t>SP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smtClean="0">
                          <a:ln>
                            <a:noFill/>
                          </a:ln>
                          <a:solidFill>
                            <a:schemeClr val="tx1"/>
                          </a:solidFill>
                          <a:effectLst/>
                          <a:latin typeface="Arial Narrow" pitchFamily="34" charset="0"/>
                          <a:ea typeface="宋体" pitchFamily="2" charset="-122"/>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smtClean="0">
                          <a:ln>
                            <a:noFill/>
                          </a:ln>
                          <a:solidFill>
                            <a:schemeClr val="tx1"/>
                          </a:solidFill>
                          <a:effectLst/>
                          <a:latin typeface="Arial Narrow" pitchFamily="34" charset="0"/>
                          <a:ea typeface="宋体" pitchFamily="2" charset="-12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1600" b="1" i="0" u="none" strike="noStrike" cap="none" normalizeH="0" baseline="0" smtClean="0">
                          <a:ln>
                            <a:noFill/>
                          </a:ln>
                          <a:solidFill>
                            <a:schemeClr val="tx1"/>
                          </a:solidFill>
                          <a:effectLst/>
                          <a:latin typeface="Arial Narrow" pitchFamily="34" charset="0"/>
                          <a:ea typeface="宋体" pitchFamily="2" charset="-122"/>
                        </a:rPr>
                        <a:t>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smtClean="0">
                          <a:ln>
                            <a:noFill/>
                          </a:ln>
                          <a:solidFill>
                            <a:schemeClr val="tx1"/>
                          </a:solidFill>
                          <a:effectLst/>
                          <a:latin typeface="Arial Narrow" pitchFamily="34" charset="0"/>
                          <a:ea typeface="宋体" pitchFamily="2" charset="-12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1600" b="1" i="0" u="none" strike="noStrike" cap="none" normalizeH="0" baseline="0" smtClean="0">
                          <a:ln>
                            <a:noFill/>
                          </a:ln>
                          <a:solidFill>
                            <a:schemeClr val="tx1"/>
                          </a:solidFill>
                          <a:effectLst/>
                          <a:latin typeface="Arial Narrow" pitchFamily="34" charset="0"/>
                          <a:ea typeface="宋体" pitchFamily="2" charset="-122"/>
                        </a:rPr>
                        <a:t>P</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0588">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smtClean="0">
                          <a:ln>
                            <a:noFill/>
                          </a:ln>
                          <a:solidFill>
                            <a:schemeClr val="tx1"/>
                          </a:solidFill>
                          <a:effectLst/>
                          <a:latin typeface="Arial Narrow" pitchFamily="34" charset="0"/>
                          <a:ea typeface="宋体" pitchFamily="2" charset="-122"/>
                        </a:rPr>
                        <a:t>0001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1600" b="1" i="0" u="none" strike="noStrike" cap="none" normalizeH="0" baseline="0" smtClean="0">
                          <a:ln>
                            <a:noFill/>
                          </a:ln>
                          <a:solidFill>
                            <a:schemeClr val="tx1"/>
                          </a:solidFill>
                          <a:effectLst/>
                          <a:latin typeface="Arial Narrow" pitchFamily="34" charset="0"/>
                          <a:ea typeface="宋体" pitchFamily="2" charset="-122"/>
                        </a:rPr>
                        <a:t>SOH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1600" b="1" i="0" u="none" strike="noStrike" cap="none" normalizeH="0" baseline="0" smtClean="0">
                          <a:ln>
                            <a:noFill/>
                          </a:ln>
                          <a:solidFill>
                            <a:schemeClr val="tx1"/>
                          </a:solidFill>
                          <a:effectLst/>
                          <a:latin typeface="Arial Narrow" pitchFamily="34" charset="0"/>
                          <a:ea typeface="宋体" pitchFamily="2" charset="-122"/>
                        </a:rPr>
                        <a:t>DC1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dirty="0" smtClean="0">
                          <a:ln>
                            <a:noFill/>
                          </a:ln>
                          <a:solidFill>
                            <a:schemeClr val="tx1"/>
                          </a:solidFill>
                          <a:effectLst/>
                          <a:latin typeface="Arial Narrow" pitchFamily="34" charset="0"/>
                          <a:ea typeface="宋体" pitchFamily="2" charset="-12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smtClean="0">
                          <a:ln>
                            <a:noFill/>
                          </a:ln>
                          <a:solidFill>
                            <a:schemeClr val="tx1"/>
                          </a:solidFill>
                          <a:effectLst/>
                          <a:latin typeface="Arial Narrow" pitchFamily="34" charset="0"/>
                          <a:ea typeface="宋体" pitchFamily="2" charset="-122"/>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1600" b="1" i="0" u="none" strike="noStrike" cap="none" normalizeH="0" baseline="0" smtClean="0">
                          <a:ln>
                            <a:noFill/>
                          </a:ln>
                          <a:solidFill>
                            <a:schemeClr val="tx1"/>
                          </a:solidFill>
                          <a:effectLst/>
                          <a:latin typeface="Arial Narrow" pitchFamily="34" charset="0"/>
                          <a:ea typeface="宋体" pitchFamily="2" charset="-122"/>
                        </a:rPr>
                        <a:t>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1600" b="1" i="0" u="none" strike="noStrike" cap="none" normalizeH="0" baseline="0" smtClean="0">
                          <a:ln>
                            <a:noFill/>
                          </a:ln>
                          <a:solidFill>
                            <a:schemeClr val="tx1"/>
                          </a:solidFill>
                          <a:effectLst/>
                          <a:latin typeface="Arial Narrow" pitchFamily="34" charset="0"/>
                          <a:ea typeface="宋体" pitchFamily="2" charset="-122"/>
                        </a:rPr>
                        <a:t>Q</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1600" b="1" i="0" u="none" strike="noStrike" cap="none" normalizeH="0" baseline="0" smtClean="0">
                          <a:ln>
                            <a:noFill/>
                          </a:ln>
                          <a:solidFill>
                            <a:schemeClr val="tx1"/>
                          </a:solidFill>
                          <a:effectLst/>
                          <a:latin typeface="Arial Narrow" pitchFamily="34" charset="0"/>
                          <a:ea typeface="宋体" pitchFamily="2" charset="-122"/>
                        </a:rPr>
                        <a:t>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1600" b="1" i="0" u="none" strike="noStrike" cap="none" normalizeH="0" baseline="0" dirty="0" smtClean="0">
                          <a:ln>
                            <a:noFill/>
                          </a:ln>
                          <a:solidFill>
                            <a:schemeClr val="tx1"/>
                          </a:solidFill>
                          <a:effectLst/>
                          <a:latin typeface="Arial Narrow" pitchFamily="34" charset="0"/>
                          <a:ea typeface="宋体" pitchFamily="2" charset="-122"/>
                        </a:rPr>
                        <a:t>q</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0588">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smtClean="0">
                          <a:ln>
                            <a:noFill/>
                          </a:ln>
                          <a:solidFill>
                            <a:schemeClr val="tx1"/>
                          </a:solidFill>
                          <a:effectLst/>
                          <a:latin typeface="Arial Narrow" pitchFamily="34" charset="0"/>
                          <a:ea typeface="宋体" pitchFamily="2" charset="-122"/>
                        </a:rPr>
                        <a:t>0010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1600" b="1" i="0" u="none" strike="noStrike" cap="none" normalizeH="0" baseline="0" smtClean="0">
                          <a:ln>
                            <a:noFill/>
                          </a:ln>
                          <a:solidFill>
                            <a:schemeClr val="tx1"/>
                          </a:solidFill>
                          <a:effectLst/>
                          <a:latin typeface="Arial Narrow" pitchFamily="34" charset="0"/>
                          <a:ea typeface="宋体" pitchFamily="2" charset="-122"/>
                        </a:rPr>
                        <a:t>TX2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1600" b="1" i="0" u="none" strike="noStrike" cap="none" normalizeH="0" baseline="0" smtClean="0">
                          <a:ln>
                            <a:noFill/>
                          </a:ln>
                          <a:solidFill>
                            <a:schemeClr val="tx1"/>
                          </a:solidFill>
                          <a:effectLst/>
                          <a:latin typeface="Arial Narrow" pitchFamily="34" charset="0"/>
                          <a:ea typeface="宋体" pitchFamily="2" charset="-122"/>
                        </a:rPr>
                        <a:t>DCS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smtClean="0">
                          <a:ln>
                            <a:noFill/>
                          </a:ln>
                          <a:solidFill>
                            <a:schemeClr val="tx1"/>
                          </a:solidFill>
                          <a:effectLst/>
                          <a:latin typeface="Arial Narrow" pitchFamily="34" charset="0"/>
                          <a:ea typeface="宋体" pitchFamily="2" charset="-12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smtClean="0">
                          <a:ln>
                            <a:noFill/>
                          </a:ln>
                          <a:solidFill>
                            <a:schemeClr val="tx1"/>
                          </a:solidFill>
                          <a:effectLst/>
                          <a:latin typeface="Arial Narrow" pitchFamily="34" charset="0"/>
                          <a:ea typeface="宋体" pitchFamily="2" charset="-122"/>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1600" b="1" i="0" u="none" strike="noStrike" cap="none" normalizeH="0" baseline="0" smtClean="0">
                          <a:ln>
                            <a:noFill/>
                          </a:ln>
                          <a:solidFill>
                            <a:schemeClr val="tx1"/>
                          </a:solidFill>
                          <a:effectLst/>
                          <a:latin typeface="Arial Narrow" pitchFamily="34" charset="0"/>
                          <a:ea typeface="宋体" pitchFamily="2" charset="-122"/>
                        </a:rPr>
                        <a:t>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1600" b="1" i="0" u="none" strike="noStrike" cap="none" normalizeH="0" baseline="0" smtClean="0">
                          <a:ln>
                            <a:noFill/>
                          </a:ln>
                          <a:solidFill>
                            <a:schemeClr val="tx1"/>
                          </a:solidFill>
                          <a:effectLst/>
                          <a:latin typeface="Arial Narrow" pitchFamily="34" charset="0"/>
                          <a:ea typeface="宋体" pitchFamily="2" charset="-122"/>
                        </a:rPr>
                        <a:t>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1600" b="1" i="0" u="none" strike="noStrike" cap="none" normalizeH="0" baseline="0" smtClean="0">
                          <a:ln>
                            <a:noFill/>
                          </a:ln>
                          <a:solidFill>
                            <a:schemeClr val="tx1"/>
                          </a:solidFill>
                          <a:effectLst/>
                          <a:latin typeface="Arial Narrow" pitchFamily="34" charset="0"/>
                          <a:ea typeface="宋体" pitchFamily="2" charset="-122"/>
                        </a:rPr>
                        <a:t>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1600" b="1" i="0" u="none" strike="noStrike" cap="none" normalizeH="0" baseline="0" smtClean="0">
                          <a:ln>
                            <a:noFill/>
                          </a:ln>
                          <a:solidFill>
                            <a:schemeClr val="tx1"/>
                          </a:solidFill>
                          <a:effectLst/>
                          <a:latin typeface="Arial Narrow" pitchFamily="34" charset="0"/>
                          <a:ea typeface="宋体" pitchFamily="2" charset="-122"/>
                        </a:rPr>
                        <a:t>r</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1962">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smtClean="0">
                          <a:ln>
                            <a:noFill/>
                          </a:ln>
                          <a:solidFill>
                            <a:schemeClr val="tx1"/>
                          </a:solidFill>
                          <a:effectLst/>
                          <a:latin typeface="Arial Narrow" pitchFamily="34" charset="0"/>
                          <a:ea typeface="宋体" pitchFamily="2" charset="-122"/>
                        </a:rPr>
                        <a:t>0011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1600" b="1" i="0" u="none" strike="noStrike" cap="none" normalizeH="0" baseline="0" smtClean="0">
                          <a:ln>
                            <a:noFill/>
                          </a:ln>
                          <a:solidFill>
                            <a:schemeClr val="tx1"/>
                          </a:solidFill>
                          <a:effectLst/>
                          <a:latin typeface="Arial Narrow" pitchFamily="34" charset="0"/>
                          <a:ea typeface="宋体" pitchFamily="2" charset="-122"/>
                        </a:rPr>
                        <a:t>ETX</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1600" b="1" i="0" u="none" strike="noStrike" cap="none" normalizeH="0" baseline="0" smtClean="0">
                          <a:ln>
                            <a:noFill/>
                          </a:ln>
                          <a:solidFill>
                            <a:schemeClr val="tx1"/>
                          </a:solidFill>
                          <a:effectLst/>
                          <a:latin typeface="Arial Narrow" pitchFamily="34" charset="0"/>
                          <a:ea typeface="宋体" pitchFamily="2" charset="-122"/>
                        </a:rPr>
                        <a:t>DC3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smtClean="0">
                          <a:ln>
                            <a:noFill/>
                          </a:ln>
                          <a:solidFill>
                            <a:schemeClr val="tx1"/>
                          </a:solidFill>
                          <a:effectLst/>
                          <a:latin typeface="Arial Narrow" pitchFamily="34" charset="0"/>
                          <a:ea typeface="宋体" pitchFamily="2" charset="-12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smtClean="0">
                          <a:ln>
                            <a:noFill/>
                          </a:ln>
                          <a:solidFill>
                            <a:schemeClr val="tx1"/>
                          </a:solidFill>
                          <a:effectLst/>
                          <a:latin typeface="Arial Narrow" pitchFamily="34" charset="0"/>
                          <a:ea typeface="宋体" pitchFamily="2" charset="-122"/>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1600" b="1" i="0" u="none" strike="noStrike" cap="none" normalizeH="0" baseline="0" smtClean="0">
                          <a:ln>
                            <a:noFill/>
                          </a:ln>
                          <a:solidFill>
                            <a:schemeClr val="tx1"/>
                          </a:solidFill>
                          <a:effectLst/>
                          <a:latin typeface="Arial Narrow" pitchFamily="34" charset="0"/>
                          <a:ea typeface="宋体" pitchFamily="2" charset="-122"/>
                        </a:rPr>
                        <a:t>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1600" b="1" i="0" u="none" strike="noStrike" cap="none" normalizeH="0" baseline="0" smtClean="0">
                          <a:ln>
                            <a:noFill/>
                          </a:ln>
                          <a:solidFill>
                            <a:schemeClr val="tx1"/>
                          </a:solidFill>
                          <a:effectLst/>
                          <a:latin typeface="Arial Narrow" pitchFamily="34" charset="0"/>
                          <a:ea typeface="宋体" pitchFamily="2" charset="-122"/>
                        </a:rPr>
                        <a:t>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1600" b="1" i="0" u="none" strike="noStrike" cap="none" normalizeH="0" baseline="0" smtClean="0">
                          <a:ln>
                            <a:noFill/>
                          </a:ln>
                          <a:solidFill>
                            <a:schemeClr val="tx1"/>
                          </a:solidFill>
                          <a:effectLst/>
                          <a:latin typeface="Arial Narrow" pitchFamily="34" charset="0"/>
                          <a:ea typeface="宋体" pitchFamily="2" charset="-122"/>
                        </a:rPr>
                        <a:t>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1600" b="1" i="0" u="none" strike="noStrike" cap="none" normalizeH="0" baseline="0" smtClean="0">
                          <a:ln>
                            <a:noFill/>
                          </a:ln>
                          <a:solidFill>
                            <a:schemeClr val="tx1"/>
                          </a:solidFill>
                          <a:effectLst/>
                          <a:latin typeface="Arial Narrow" pitchFamily="34" charset="0"/>
                          <a:ea typeface="宋体" pitchFamily="2" charset="-122"/>
                        </a:rPr>
                        <a:t>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0588">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smtClean="0">
                          <a:ln>
                            <a:noFill/>
                          </a:ln>
                          <a:solidFill>
                            <a:schemeClr val="tx1"/>
                          </a:solidFill>
                          <a:effectLst/>
                          <a:latin typeface="Arial Narrow" pitchFamily="34" charset="0"/>
                          <a:ea typeface="宋体" pitchFamily="2" charset="-122"/>
                        </a:rPr>
                        <a:t>0100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1600" b="1" i="0" u="none" strike="noStrike" cap="none" normalizeH="0" baseline="0" smtClean="0">
                          <a:ln>
                            <a:noFill/>
                          </a:ln>
                          <a:solidFill>
                            <a:schemeClr val="tx1"/>
                          </a:solidFill>
                          <a:effectLst/>
                          <a:latin typeface="Arial Narrow" pitchFamily="34" charset="0"/>
                          <a:ea typeface="宋体" pitchFamily="2" charset="-122"/>
                        </a:rPr>
                        <a:t>EOT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1600" b="1" i="0" u="none" strike="noStrike" cap="none" normalizeH="0" baseline="0" smtClean="0">
                          <a:ln>
                            <a:noFill/>
                          </a:ln>
                          <a:solidFill>
                            <a:schemeClr val="tx1"/>
                          </a:solidFill>
                          <a:effectLst/>
                          <a:latin typeface="Arial Narrow" pitchFamily="34" charset="0"/>
                          <a:ea typeface="宋体" pitchFamily="2" charset="-122"/>
                        </a:rPr>
                        <a:t>DC4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smtClean="0">
                          <a:ln>
                            <a:noFill/>
                          </a:ln>
                          <a:solidFill>
                            <a:schemeClr val="tx1"/>
                          </a:solidFill>
                          <a:effectLst/>
                          <a:latin typeface="Arial Narrow" pitchFamily="34" charset="0"/>
                          <a:ea typeface="宋体" pitchFamily="2" charset="-12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smtClean="0">
                          <a:ln>
                            <a:noFill/>
                          </a:ln>
                          <a:solidFill>
                            <a:schemeClr val="tx1"/>
                          </a:solidFill>
                          <a:effectLst/>
                          <a:latin typeface="Arial Narrow" pitchFamily="34" charset="0"/>
                          <a:ea typeface="宋体" pitchFamily="2" charset="-122"/>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1600" b="1" i="0" u="none" strike="noStrike" cap="none" normalizeH="0" baseline="0" smtClean="0">
                          <a:ln>
                            <a:noFill/>
                          </a:ln>
                          <a:solidFill>
                            <a:schemeClr val="tx1"/>
                          </a:solidFill>
                          <a:effectLst/>
                          <a:latin typeface="Arial Narrow" pitchFamily="34" charset="0"/>
                          <a:ea typeface="宋体" pitchFamily="2" charset="-122"/>
                        </a:rPr>
                        <a:t>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1600" b="1" i="0" u="none" strike="noStrike" cap="none" normalizeH="0" baseline="0" smtClean="0">
                          <a:ln>
                            <a:noFill/>
                          </a:ln>
                          <a:solidFill>
                            <a:schemeClr val="tx1"/>
                          </a:solidFill>
                          <a:effectLst/>
                          <a:latin typeface="Arial Narrow" pitchFamily="34" charset="0"/>
                          <a:ea typeface="宋体" pitchFamily="2" charset="-122"/>
                        </a:rPr>
                        <a:t>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1600" b="1" i="0" u="none" strike="noStrike" cap="none" normalizeH="0" baseline="0" smtClean="0">
                          <a:ln>
                            <a:noFill/>
                          </a:ln>
                          <a:solidFill>
                            <a:schemeClr val="tx1"/>
                          </a:solidFill>
                          <a:effectLst/>
                          <a:latin typeface="Arial Narrow" pitchFamily="34" charset="0"/>
                          <a:ea typeface="宋体" pitchFamily="2" charset="-122"/>
                        </a:rPr>
                        <a:t>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1600" b="1" i="0" u="none" strike="noStrike" cap="none" normalizeH="0" baseline="0" smtClean="0">
                          <a:ln>
                            <a:noFill/>
                          </a:ln>
                          <a:solidFill>
                            <a:schemeClr val="tx1"/>
                          </a:solidFill>
                          <a:effectLst/>
                          <a:latin typeface="Arial Narrow" pitchFamily="34" charset="0"/>
                          <a:ea typeface="宋体" pitchFamily="2" charset="-122"/>
                        </a:rPr>
                        <a:t>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0588">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smtClean="0">
                          <a:ln>
                            <a:noFill/>
                          </a:ln>
                          <a:solidFill>
                            <a:schemeClr val="tx1"/>
                          </a:solidFill>
                          <a:effectLst/>
                          <a:latin typeface="Arial Narrow" pitchFamily="34" charset="0"/>
                          <a:ea typeface="宋体" pitchFamily="2" charset="-122"/>
                        </a:rPr>
                        <a:t>0101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1600" b="1" i="0" u="none" strike="noStrike" cap="none" normalizeH="0" baseline="0" smtClean="0">
                          <a:ln>
                            <a:noFill/>
                          </a:ln>
                          <a:solidFill>
                            <a:schemeClr val="tx1"/>
                          </a:solidFill>
                          <a:effectLst/>
                          <a:latin typeface="Arial Narrow" pitchFamily="34" charset="0"/>
                          <a:ea typeface="宋体" pitchFamily="2" charset="-122"/>
                        </a:rPr>
                        <a:t>ENQ</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1600" b="1" i="0" u="none" strike="noStrike" cap="none" normalizeH="0" baseline="0" smtClean="0">
                          <a:ln>
                            <a:noFill/>
                          </a:ln>
                          <a:solidFill>
                            <a:schemeClr val="tx1"/>
                          </a:solidFill>
                          <a:effectLst/>
                          <a:latin typeface="Arial Narrow" pitchFamily="34" charset="0"/>
                          <a:ea typeface="宋体" pitchFamily="2" charset="-122"/>
                        </a:rPr>
                        <a:t>NAK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smtClean="0">
                          <a:ln>
                            <a:noFill/>
                          </a:ln>
                          <a:solidFill>
                            <a:schemeClr val="tx1"/>
                          </a:solidFill>
                          <a:effectLst/>
                          <a:latin typeface="Arial Narrow" pitchFamily="34" charset="0"/>
                          <a:ea typeface="宋体" pitchFamily="2" charset="-12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smtClean="0">
                          <a:ln>
                            <a:noFill/>
                          </a:ln>
                          <a:solidFill>
                            <a:schemeClr val="tx1"/>
                          </a:solidFill>
                          <a:effectLst/>
                          <a:latin typeface="Arial Narrow" pitchFamily="34" charset="0"/>
                          <a:ea typeface="宋体" pitchFamily="2" charset="-122"/>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1600" b="1" i="0" u="none" strike="noStrike" cap="none" normalizeH="0" baseline="0" smtClean="0">
                          <a:ln>
                            <a:noFill/>
                          </a:ln>
                          <a:solidFill>
                            <a:schemeClr val="tx1"/>
                          </a:solidFill>
                          <a:effectLst/>
                          <a:latin typeface="Arial Narrow" pitchFamily="34" charset="0"/>
                          <a:ea typeface="宋体" pitchFamily="2" charset="-122"/>
                        </a:rPr>
                        <a: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1600" b="1" i="0" u="none" strike="noStrike" cap="none" normalizeH="0" baseline="0" smtClean="0">
                          <a:ln>
                            <a:noFill/>
                          </a:ln>
                          <a:solidFill>
                            <a:schemeClr val="tx1"/>
                          </a:solidFill>
                          <a:effectLst/>
                          <a:latin typeface="Arial Narrow" pitchFamily="34" charset="0"/>
                          <a:ea typeface="宋体" pitchFamily="2" charset="-122"/>
                        </a:rPr>
                        <a:t>U</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1600" b="1" i="0" u="none" strike="noStrike" cap="none" normalizeH="0" baseline="0" smtClean="0">
                          <a:ln>
                            <a:noFill/>
                          </a:ln>
                          <a:solidFill>
                            <a:schemeClr val="tx1"/>
                          </a:solidFill>
                          <a:effectLst/>
                          <a:latin typeface="Arial Narrow" pitchFamily="34" charset="0"/>
                          <a:ea typeface="宋体" pitchFamily="2" charset="-122"/>
                        </a:rPr>
                        <a: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1600" b="1" i="0" u="none" strike="noStrike" cap="none" normalizeH="0" baseline="0" smtClean="0">
                          <a:ln>
                            <a:noFill/>
                          </a:ln>
                          <a:solidFill>
                            <a:schemeClr val="tx1"/>
                          </a:solidFill>
                          <a:effectLst/>
                          <a:latin typeface="Arial Narrow" pitchFamily="34" charset="0"/>
                          <a:ea typeface="宋体" pitchFamily="2" charset="-122"/>
                        </a:rPr>
                        <a:t>u</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1962">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smtClean="0">
                          <a:ln>
                            <a:noFill/>
                          </a:ln>
                          <a:solidFill>
                            <a:schemeClr val="tx1"/>
                          </a:solidFill>
                          <a:effectLst/>
                          <a:latin typeface="Arial Narrow" pitchFamily="34" charset="0"/>
                          <a:ea typeface="宋体" pitchFamily="2" charset="-122"/>
                        </a:rPr>
                        <a:t>0110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1600" b="1" i="0" u="none" strike="noStrike" cap="none" normalizeH="0" baseline="0" smtClean="0">
                          <a:ln>
                            <a:noFill/>
                          </a:ln>
                          <a:solidFill>
                            <a:schemeClr val="tx1"/>
                          </a:solidFill>
                          <a:effectLst/>
                          <a:latin typeface="Arial Narrow" pitchFamily="34" charset="0"/>
                          <a:ea typeface="宋体" pitchFamily="2" charset="-122"/>
                        </a:rPr>
                        <a:t>ACK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1600" b="1" i="0" u="none" strike="noStrike" cap="none" normalizeH="0" baseline="0" smtClean="0">
                          <a:ln>
                            <a:noFill/>
                          </a:ln>
                          <a:solidFill>
                            <a:schemeClr val="tx1"/>
                          </a:solidFill>
                          <a:effectLst/>
                          <a:latin typeface="Arial Narrow" pitchFamily="34" charset="0"/>
                          <a:ea typeface="宋体" pitchFamily="2" charset="-122"/>
                        </a:rPr>
                        <a:t>SYN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smtClean="0">
                          <a:ln>
                            <a:noFill/>
                          </a:ln>
                          <a:solidFill>
                            <a:schemeClr val="tx1"/>
                          </a:solidFill>
                          <a:effectLst/>
                          <a:latin typeface="Arial Narrow" pitchFamily="34" charset="0"/>
                          <a:ea typeface="宋体" pitchFamily="2" charset="-122"/>
                        </a:rPr>
                        <a:t>&amp;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smtClean="0">
                          <a:ln>
                            <a:noFill/>
                          </a:ln>
                          <a:solidFill>
                            <a:schemeClr val="tx1"/>
                          </a:solidFill>
                          <a:effectLst/>
                          <a:latin typeface="Arial Narrow" pitchFamily="34" charset="0"/>
                          <a:ea typeface="宋体" pitchFamily="2" charset="-122"/>
                        </a:rPr>
                        <a:t>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1600" b="1" i="0" u="none" strike="noStrike" cap="none" normalizeH="0" baseline="0" smtClean="0">
                          <a:ln>
                            <a:noFill/>
                          </a:ln>
                          <a:solidFill>
                            <a:schemeClr val="tx1"/>
                          </a:solidFill>
                          <a:effectLst/>
                          <a:latin typeface="Arial Narrow" pitchFamily="34" charset="0"/>
                          <a:ea typeface="宋体" pitchFamily="2" charset="-122"/>
                        </a:rPr>
                        <a:t>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1600" b="1" i="0" u="none" strike="noStrike" cap="none" normalizeH="0" baseline="0" smtClean="0">
                          <a:ln>
                            <a:noFill/>
                          </a:ln>
                          <a:solidFill>
                            <a:schemeClr val="tx1"/>
                          </a:solidFill>
                          <a:effectLst/>
                          <a:latin typeface="Arial Narrow" pitchFamily="34" charset="0"/>
                          <a:ea typeface="宋体" pitchFamily="2" charset="-122"/>
                        </a:rPr>
                        <a:t>V</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1600" b="1" i="0" u="none" strike="noStrike" cap="none" normalizeH="0" baseline="0" smtClean="0">
                          <a:ln>
                            <a:noFill/>
                          </a:ln>
                          <a:solidFill>
                            <a:schemeClr val="tx1"/>
                          </a:solidFill>
                          <a:effectLst/>
                          <a:latin typeface="Arial Narrow" pitchFamily="34" charset="0"/>
                          <a:ea typeface="宋体" pitchFamily="2" charset="-122"/>
                        </a:rPr>
                        <a:t>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1600" b="1" i="0" u="none" strike="noStrike" cap="none" normalizeH="0" baseline="0" smtClean="0">
                          <a:ln>
                            <a:noFill/>
                          </a:ln>
                          <a:solidFill>
                            <a:schemeClr val="tx1"/>
                          </a:solidFill>
                          <a:effectLst/>
                          <a:latin typeface="Arial Narrow" pitchFamily="34" charset="0"/>
                          <a:ea typeface="宋体" pitchFamily="2" charset="-122"/>
                        </a:rPr>
                        <a:t>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0588">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smtClean="0">
                          <a:ln>
                            <a:noFill/>
                          </a:ln>
                          <a:solidFill>
                            <a:schemeClr val="tx1"/>
                          </a:solidFill>
                          <a:effectLst/>
                          <a:latin typeface="Arial Narrow" pitchFamily="34" charset="0"/>
                          <a:ea typeface="宋体" pitchFamily="2" charset="-122"/>
                        </a:rPr>
                        <a:t>0111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1600" b="1" i="0" u="none" strike="noStrike" cap="none" normalizeH="0" baseline="0" smtClean="0">
                          <a:ln>
                            <a:noFill/>
                          </a:ln>
                          <a:solidFill>
                            <a:schemeClr val="tx1"/>
                          </a:solidFill>
                          <a:effectLst/>
                          <a:latin typeface="Arial Narrow" pitchFamily="34" charset="0"/>
                          <a:ea typeface="宋体" pitchFamily="2" charset="-122"/>
                        </a:rPr>
                        <a:t>BEL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1600" b="1" i="0" u="none" strike="noStrike" cap="none" normalizeH="0" baseline="0" smtClean="0">
                          <a:ln>
                            <a:noFill/>
                          </a:ln>
                          <a:solidFill>
                            <a:schemeClr val="tx1"/>
                          </a:solidFill>
                          <a:effectLst/>
                          <a:latin typeface="Arial Narrow" pitchFamily="34" charset="0"/>
                          <a:ea typeface="宋体" pitchFamily="2" charset="-122"/>
                        </a:rPr>
                        <a:t>ETB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smtClean="0">
                          <a:ln>
                            <a:noFill/>
                          </a:ln>
                          <a:solidFill>
                            <a:schemeClr val="tx1"/>
                          </a:solidFill>
                          <a:effectLst/>
                          <a:latin typeface="Arial Narrow" pitchFamily="34" charset="0"/>
                          <a:ea typeface="宋体" pitchFamily="2" charset="-12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smtClean="0">
                          <a:ln>
                            <a:noFill/>
                          </a:ln>
                          <a:solidFill>
                            <a:schemeClr val="tx1"/>
                          </a:solidFill>
                          <a:effectLst/>
                          <a:latin typeface="Arial Narrow" pitchFamily="34" charset="0"/>
                          <a:ea typeface="宋体" pitchFamily="2" charset="-122"/>
                        </a:rPr>
                        <a:t>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1600" b="1" i="0" u="none" strike="noStrike" cap="none" normalizeH="0" baseline="0" smtClean="0">
                          <a:ln>
                            <a:noFill/>
                          </a:ln>
                          <a:solidFill>
                            <a:schemeClr val="tx1"/>
                          </a:solidFill>
                          <a:effectLst/>
                          <a:latin typeface="Arial Narrow" pitchFamily="34" charset="0"/>
                          <a:ea typeface="宋体" pitchFamily="2" charset="-122"/>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1600" b="1" i="0" u="none" strike="noStrike" cap="none" normalizeH="0" baseline="0" smtClean="0">
                          <a:ln>
                            <a:noFill/>
                          </a:ln>
                          <a:solidFill>
                            <a:schemeClr val="tx1"/>
                          </a:solidFill>
                          <a:effectLst/>
                          <a:latin typeface="Arial Narrow" pitchFamily="34" charset="0"/>
                          <a:ea typeface="宋体" pitchFamily="2" charset="-122"/>
                        </a:rPr>
                        <a:t>W</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1600" b="1" i="0" u="none" strike="noStrike" cap="none" normalizeH="0" baseline="0" smtClean="0">
                          <a:ln>
                            <a:noFill/>
                          </a:ln>
                          <a:solidFill>
                            <a:schemeClr val="tx1"/>
                          </a:solidFill>
                          <a:effectLst/>
                          <a:latin typeface="Arial Narrow" pitchFamily="34" charset="0"/>
                          <a:ea typeface="宋体" pitchFamily="2" charset="-122"/>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1600" b="1" i="0" u="none" strike="noStrike" cap="none" normalizeH="0" baseline="0" dirty="0" smtClean="0">
                          <a:ln>
                            <a:noFill/>
                          </a:ln>
                          <a:solidFill>
                            <a:schemeClr val="tx1"/>
                          </a:solidFill>
                          <a:effectLst/>
                          <a:latin typeface="Arial Narrow" pitchFamily="34" charset="0"/>
                          <a:ea typeface="宋体" pitchFamily="2" charset="-122"/>
                        </a:rPr>
                        <a:t>w</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Oval 110"/>
          <p:cNvSpPr>
            <a:spLocks noChangeArrowheads="1"/>
          </p:cNvSpPr>
          <p:nvPr/>
        </p:nvSpPr>
        <p:spPr bwMode="auto">
          <a:xfrm>
            <a:off x="5181600" y="2902496"/>
            <a:ext cx="533400" cy="609600"/>
          </a:xfrm>
          <a:prstGeom prst="ellipse">
            <a:avLst/>
          </a:prstGeom>
          <a:noFill/>
          <a:ln w="31750">
            <a:solidFill>
              <a:schemeClr val="accent2">
                <a:lumMod val="40000"/>
                <a:lumOff val="6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AutoShape 111"/>
          <p:cNvSpPr>
            <a:spLocks noChangeArrowheads="1"/>
          </p:cNvSpPr>
          <p:nvPr/>
        </p:nvSpPr>
        <p:spPr bwMode="auto">
          <a:xfrm>
            <a:off x="6248400" y="692696"/>
            <a:ext cx="1981200" cy="2133600"/>
          </a:xfrm>
          <a:prstGeom prst="cloudCallout">
            <a:avLst>
              <a:gd name="adj1" fmla="val -70671"/>
              <a:gd name="adj2" fmla="val 70014"/>
            </a:avLst>
          </a:prstGeom>
          <a:solidFill>
            <a:schemeClr val="bg2">
              <a:lumMod val="75000"/>
            </a:schemeClr>
          </a:solidFill>
          <a:ln w="9525">
            <a:solidFill>
              <a:schemeClr val="accent2">
                <a:lumMod val="40000"/>
                <a:lumOff val="60000"/>
              </a:schemeClr>
            </a:solidFill>
            <a:round/>
            <a:headEnd/>
            <a:tailEnd/>
          </a:ln>
          <a:effectLst/>
        </p:spPr>
        <p:txBody>
          <a:bodyPr/>
          <a:lstStyle/>
          <a:p>
            <a:pPr algn="ctr"/>
            <a:r>
              <a:rPr lang="zh-CN" altLang="en-US" sz="2000" b="1">
                <a:ea typeface="宋体" pitchFamily="2" charset="-122"/>
              </a:rPr>
              <a:t>二进制：01000001</a:t>
            </a:r>
          </a:p>
          <a:p>
            <a:pPr algn="ctr"/>
            <a:r>
              <a:rPr lang="zh-CN" altLang="en-US" sz="2000" b="1">
                <a:ea typeface="宋体" pitchFamily="2" charset="-122"/>
              </a:rPr>
              <a:t>十进制：</a:t>
            </a:r>
          </a:p>
          <a:p>
            <a:pPr algn="ctr"/>
            <a:r>
              <a:rPr lang="zh-CN" altLang="en-US" sz="2000" b="1">
                <a:ea typeface="宋体" pitchFamily="2" charset="-122"/>
              </a:rPr>
              <a:t>65</a:t>
            </a:r>
          </a:p>
        </p:txBody>
      </p:sp>
    </p:spTree>
    <p:extLst>
      <p:ext uri="{BB962C8B-B14F-4D97-AF65-F5344CB8AC3E}">
        <p14:creationId xmlns:p14="http://schemas.microsoft.com/office/powerpoint/2010/main" val="325597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Horizontal)">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332656"/>
            <a:ext cx="8229600" cy="1143000"/>
          </a:xfrm>
        </p:spPr>
        <p:txBody>
          <a:bodyPr/>
          <a:lstStyle/>
          <a:p>
            <a:r>
              <a:rPr lang="en-US" altLang="zh-CN" dirty="0"/>
              <a:t>7</a:t>
            </a:r>
            <a:r>
              <a:rPr lang="zh-CN" altLang="en-US" dirty="0"/>
              <a:t>位</a:t>
            </a:r>
            <a:r>
              <a:rPr lang="en-US" dirty="0"/>
              <a:t>ASCII</a:t>
            </a:r>
            <a:r>
              <a:rPr lang="zh-CN" altLang="en-US" dirty="0"/>
              <a:t>码表</a:t>
            </a:r>
            <a:endParaRPr lang="en-US" dirty="0"/>
          </a:p>
        </p:txBody>
      </p:sp>
      <p:graphicFrame>
        <p:nvGraphicFramePr>
          <p:cNvPr id="4" name="Group 107"/>
          <p:cNvGraphicFramePr>
            <a:graphicFrameLocks noGrp="1"/>
          </p:cNvGraphicFramePr>
          <p:nvPr>
            <p:extLst>
              <p:ext uri="{D42A27DB-BD31-4B8C-83A1-F6EECF244321}">
                <p14:modId xmlns:p14="http://schemas.microsoft.com/office/powerpoint/2010/main" val="385976724"/>
              </p:ext>
            </p:extLst>
          </p:nvPr>
        </p:nvGraphicFramePr>
        <p:xfrm>
          <a:off x="762000" y="1555070"/>
          <a:ext cx="7467600" cy="5042282"/>
        </p:xfrm>
        <a:graphic>
          <a:graphicData uri="http://schemas.openxmlformats.org/drawingml/2006/table">
            <a:tbl>
              <a:tblPr/>
              <a:tblGrid>
                <a:gridCol w="952500"/>
                <a:gridCol w="877888"/>
                <a:gridCol w="804862"/>
                <a:gridCol w="806450"/>
                <a:gridCol w="804863"/>
                <a:gridCol w="877887"/>
                <a:gridCol w="806450"/>
                <a:gridCol w="804863"/>
                <a:gridCol w="731837"/>
              </a:tblGrid>
              <a:tr h="663575">
                <a:tc>
                  <a:txBody>
                    <a:bodyPr/>
                    <a:lstStyle/>
                    <a:p>
                      <a:pPr marL="0" marR="0" lvl="0" indent="0" algn="l"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smtClean="0">
                          <a:ln>
                            <a:noFill/>
                          </a:ln>
                          <a:solidFill>
                            <a:schemeClr val="tx1"/>
                          </a:solidFill>
                          <a:effectLst/>
                          <a:latin typeface="Arial Narrow" pitchFamily="34" charset="0"/>
                          <a:ea typeface="宋体" pitchFamily="2" charset="-122"/>
                        </a:rPr>
                        <a:t>     </a:t>
                      </a:r>
                      <a:r>
                        <a:rPr kumimoji="0" lang="en-US" altLang="zh-CN" sz="1600" b="1" i="0" u="none" strike="noStrike" cap="none" normalizeH="0" baseline="0" smtClean="0">
                          <a:ln>
                            <a:noFill/>
                          </a:ln>
                          <a:solidFill>
                            <a:schemeClr val="tx1"/>
                          </a:solidFill>
                          <a:effectLst/>
                          <a:latin typeface="Arial Narrow" pitchFamily="34" charset="0"/>
                          <a:ea typeface="宋体" pitchFamily="2" charset="-122"/>
                        </a:rPr>
                        <a:t>b</a:t>
                      </a:r>
                      <a:r>
                        <a:rPr kumimoji="0" lang="en-US" altLang="zh-CN" sz="1600" b="1" i="0" u="none" strike="noStrike" cap="none" normalizeH="0" baseline="-25000" smtClean="0">
                          <a:ln>
                            <a:noFill/>
                          </a:ln>
                          <a:solidFill>
                            <a:schemeClr val="tx1"/>
                          </a:solidFill>
                          <a:effectLst/>
                          <a:latin typeface="Arial Narrow" pitchFamily="34" charset="0"/>
                          <a:ea typeface="宋体" pitchFamily="2" charset="-122"/>
                        </a:rPr>
                        <a:t>6</a:t>
                      </a:r>
                      <a:r>
                        <a:rPr kumimoji="0" lang="en-US" altLang="zh-CN" sz="1600" b="1" i="0" u="none" strike="noStrike" cap="none" normalizeH="0" baseline="0" smtClean="0">
                          <a:ln>
                            <a:noFill/>
                          </a:ln>
                          <a:solidFill>
                            <a:schemeClr val="tx1"/>
                          </a:solidFill>
                          <a:effectLst/>
                          <a:latin typeface="Arial Narrow" pitchFamily="34" charset="0"/>
                          <a:ea typeface="宋体" pitchFamily="2" charset="-122"/>
                        </a:rPr>
                        <a:t>b</a:t>
                      </a:r>
                      <a:r>
                        <a:rPr kumimoji="0" lang="en-US" altLang="zh-CN" sz="1600" b="1" i="0" u="none" strike="noStrike" cap="none" normalizeH="0" baseline="-25000" smtClean="0">
                          <a:ln>
                            <a:noFill/>
                          </a:ln>
                          <a:solidFill>
                            <a:schemeClr val="tx1"/>
                          </a:solidFill>
                          <a:effectLst/>
                          <a:latin typeface="Arial Narrow" pitchFamily="34" charset="0"/>
                          <a:ea typeface="宋体" pitchFamily="2" charset="-122"/>
                        </a:rPr>
                        <a:t>5</a:t>
                      </a:r>
                      <a:r>
                        <a:rPr kumimoji="0" lang="en-US" altLang="zh-CN" sz="1600" b="1" i="0" u="none" strike="noStrike" cap="none" normalizeH="0" baseline="0" smtClean="0">
                          <a:ln>
                            <a:noFill/>
                          </a:ln>
                          <a:solidFill>
                            <a:schemeClr val="tx1"/>
                          </a:solidFill>
                          <a:effectLst/>
                          <a:latin typeface="Arial Narrow" pitchFamily="34" charset="0"/>
                          <a:ea typeface="宋体" pitchFamily="2" charset="-122"/>
                        </a:rPr>
                        <a:t>b</a:t>
                      </a:r>
                      <a:r>
                        <a:rPr kumimoji="0" lang="en-US" altLang="zh-CN" sz="1600" b="1" i="0" u="none" strike="noStrike" cap="none" normalizeH="0" baseline="-25000" smtClean="0">
                          <a:ln>
                            <a:noFill/>
                          </a:ln>
                          <a:solidFill>
                            <a:schemeClr val="tx1"/>
                          </a:solidFill>
                          <a:effectLst/>
                          <a:latin typeface="Arial Narrow" pitchFamily="34" charset="0"/>
                          <a:ea typeface="宋体" pitchFamily="2" charset="-122"/>
                        </a:rPr>
                        <a:t>4</a:t>
                      </a:r>
                    </a:p>
                    <a:p>
                      <a:pPr marL="0" marR="0" lvl="0" indent="0" algn="l"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1600" b="1" i="0" u="none" strike="noStrike" cap="none" normalizeH="0" baseline="0" smtClean="0">
                          <a:ln>
                            <a:noFill/>
                          </a:ln>
                          <a:solidFill>
                            <a:schemeClr val="tx1"/>
                          </a:solidFill>
                          <a:effectLst/>
                          <a:latin typeface="Arial Narrow" pitchFamily="34" charset="0"/>
                          <a:ea typeface="宋体" pitchFamily="2" charset="-122"/>
                        </a:rPr>
                        <a:t>b</a:t>
                      </a:r>
                      <a:r>
                        <a:rPr kumimoji="0" lang="en-US" altLang="zh-CN" sz="1600" b="1" i="0" u="none" strike="noStrike" cap="none" normalizeH="0" baseline="-25000" smtClean="0">
                          <a:ln>
                            <a:noFill/>
                          </a:ln>
                          <a:solidFill>
                            <a:schemeClr val="tx1"/>
                          </a:solidFill>
                          <a:effectLst/>
                          <a:latin typeface="Arial Narrow" pitchFamily="34" charset="0"/>
                          <a:ea typeface="宋体" pitchFamily="2" charset="-122"/>
                        </a:rPr>
                        <a:t>3</a:t>
                      </a:r>
                      <a:r>
                        <a:rPr kumimoji="0" lang="en-US" altLang="zh-CN" sz="1600" b="1" i="0" u="none" strike="noStrike" cap="none" normalizeH="0" baseline="0" smtClean="0">
                          <a:ln>
                            <a:noFill/>
                          </a:ln>
                          <a:solidFill>
                            <a:schemeClr val="tx1"/>
                          </a:solidFill>
                          <a:effectLst/>
                          <a:latin typeface="Arial Narrow" pitchFamily="34" charset="0"/>
                          <a:ea typeface="宋体" pitchFamily="2" charset="-122"/>
                        </a:rPr>
                        <a:t>b</a:t>
                      </a:r>
                      <a:r>
                        <a:rPr kumimoji="0" lang="en-US" altLang="zh-CN" sz="1600" b="1" i="0" u="none" strike="noStrike" cap="none" normalizeH="0" baseline="-25000" smtClean="0">
                          <a:ln>
                            <a:noFill/>
                          </a:ln>
                          <a:solidFill>
                            <a:schemeClr val="tx1"/>
                          </a:solidFill>
                          <a:effectLst/>
                          <a:latin typeface="Arial Narrow" pitchFamily="34" charset="0"/>
                          <a:ea typeface="宋体" pitchFamily="2" charset="-122"/>
                        </a:rPr>
                        <a:t>2</a:t>
                      </a:r>
                      <a:r>
                        <a:rPr kumimoji="0" lang="en-US" altLang="zh-CN" sz="1600" b="1" i="0" u="none" strike="noStrike" cap="none" normalizeH="0" baseline="0" smtClean="0">
                          <a:ln>
                            <a:noFill/>
                          </a:ln>
                          <a:solidFill>
                            <a:schemeClr val="tx1"/>
                          </a:solidFill>
                          <a:effectLst/>
                          <a:latin typeface="Arial Narrow" pitchFamily="34" charset="0"/>
                          <a:ea typeface="宋体" pitchFamily="2" charset="-122"/>
                        </a:rPr>
                        <a:t>b</a:t>
                      </a:r>
                      <a:r>
                        <a:rPr kumimoji="0" lang="en-US" altLang="zh-CN" sz="1600" b="1" i="0" u="none" strike="noStrike" cap="none" normalizeH="0" baseline="-25000" smtClean="0">
                          <a:ln>
                            <a:noFill/>
                          </a:ln>
                          <a:solidFill>
                            <a:schemeClr val="tx1"/>
                          </a:solidFill>
                          <a:effectLst/>
                          <a:latin typeface="Arial Narrow" pitchFamily="34" charset="0"/>
                          <a:ea typeface="宋体" pitchFamily="2" charset="-122"/>
                        </a:rPr>
                        <a:t>1</a:t>
                      </a:r>
                      <a:r>
                        <a:rPr kumimoji="0" lang="en-US" altLang="zh-CN" sz="1600" b="1" i="0" u="none" strike="noStrike" cap="none" normalizeH="0" baseline="0" smtClean="0">
                          <a:ln>
                            <a:noFill/>
                          </a:ln>
                          <a:solidFill>
                            <a:schemeClr val="tx1"/>
                          </a:solidFill>
                          <a:effectLst/>
                          <a:latin typeface="Arial Narrow" pitchFamily="34" charset="0"/>
                          <a:ea typeface="宋体" pitchFamily="2" charset="-122"/>
                        </a:rPr>
                        <a:t>b</a:t>
                      </a:r>
                      <a:r>
                        <a:rPr kumimoji="0" lang="en-US" altLang="zh-CN" sz="1600" b="1" i="0" u="none" strike="noStrike" cap="none" normalizeH="0" baseline="-25000" smtClean="0">
                          <a:ln>
                            <a:noFill/>
                          </a:ln>
                          <a:solidFill>
                            <a:schemeClr val="tx1"/>
                          </a:solidFill>
                          <a:effectLst/>
                          <a:latin typeface="Arial Narrow" pitchFamily="34" charset="0"/>
                          <a:ea typeface="宋体" pitchFamily="2" charset="-122"/>
                        </a:rPr>
                        <a:t>0</a:t>
                      </a:r>
                      <a:endParaRPr kumimoji="0" lang="en-US" altLang="zh-CN" sz="1600" b="1" i="0" u="none" strike="noStrike" cap="none" normalizeH="0" baseline="0" smtClean="0">
                        <a:ln>
                          <a:noFill/>
                        </a:ln>
                        <a:solidFill>
                          <a:schemeClr val="tx1"/>
                        </a:solidFill>
                        <a:effectLst/>
                        <a:latin typeface="Arial Narrow" pitchFamily="34" charset="0"/>
                        <a:ea typeface="宋体"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smtClean="0">
                          <a:ln>
                            <a:noFill/>
                          </a:ln>
                          <a:solidFill>
                            <a:schemeClr val="tx1"/>
                          </a:solidFill>
                          <a:effectLst/>
                          <a:latin typeface="Arial Narrow" pitchFamily="34" charset="0"/>
                          <a:ea typeface="宋体" pitchFamily="2" charset="-122"/>
                        </a:rPr>
                        <a:t>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smtClean="0">
                          <a:ln>
                            <a:noFill/>
                          </a:ln>
                          <a:solidFill>
                            <a:schemeClr val="tx1"/>
                          </a:solidFill>
                          <a:effectLst/>
                          <a:latin typeface="Arial Narrow" pitchFamily="34" charset="0"/>
                          <a:ea typeface="宋体" pitchFamily="2" charset="-122"/>
                        </a:rPr>
                        <a:t>001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smtClean="0">
                          <a:ln>
                            <a:noFill/>
                          </a:ln>
                          <a:solidFill>
                            <a:schemeClr val="tx1"/>
                          </a:solidFill>
                          <a:effectLst/>
                          <a:latin typeface="Arial Narrow" pitchFamily="34" charset="0"/>
                          <a:ea typeface="宋体" pitchFamily="2" charset="-122"/>
                        </a:rPr>
                        <a:t>010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smtClean="0">
                          <a:ln>
                            <a:noFill/>
                          </a:ln>
                          <a:solidFill>
                            <a:schemeClr val="tx1"/>
                          </a:solidFill>
                          <a:effectLst/>
                          <a:latin typeface="Arial Narrow" pitchFamily="34" charset="0"/>
                          <a:ea typeface="宋体" pitchFamily="2" charset="-122"/>
                        </a:rPr>
                        <a:t>011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smtClean="0">
                          <a:ln>
                            <a:noFill/>
                          </a:ln>
                          <a:solidFill>
                            <a:schemeClr val="tx1"/>
                          </a:solidFill>
                          <a:effectLst/>
                          <a:latin typeface="Arial Narrow" pitchFamily="34" charset="0"/>
                          <a:ea typeface="宋体" pitchFamily="2" charset="-122"/>
                        </a:rPr>
                        <a:t>100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smtClean="0">
                          <a:ln>
                            <a:noFill/>
                          </a:ln>
                          <a:solidFill>
                            <a:schemeClr val="tx1"/>
                          </a:solidFill>
                          <a:effectLst/>
                          <a:latin typeface="Arial Narrow" pitchFamily="34" charset="0"/>
                          <a:ea typeface="宋体" pitchFamily="2" charset="-122"/>
                        </a:rPr>
                        <a:t>101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smtClean="0">
                          <a:ln>
                            <a:noFill/>
                          </a:ln>
                          <a:solidFill>
                            <a:schemeClr val="tx1"/>
                          </a:solidFill>
                          <a:effectLst/>
                          <a:latin typeface="Arial Narrow" pitchFamily="34" charset="0"/>
                          <a:ea typeface="宋体" pitchFamily="2" charset="-122"/>
                        </a:rPr>
                        <a:t>110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smtClean="0">
                          <a:ln>
                            <a:noFill/>
                          </a:ln>
                          <a:solidFill>
                            <a:schemeClr val="tx1"/>
                          </a:solidFill>
                          <a:effectLst/>
                          <a:latin typeface="Arial Narrow" pitchFamily="34" charset="0"/>
                          <a:ea typeface="宋体" pitchFamily="2" charset="-122"/>
                        </a:rPr>
                        <a:t>111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4513">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smtClean="0">
                          <a:ln>
                            <a:noFill/>
                          </a:ln>
                          <a:solidFill>
                            <a:schemeClr val="tx1"/>
                          </a:solidFill>
                          <a:effectLst/>
                          <a:latin typeface="Arial Narrow" pitchFamily="34" charset="0"/>
                          <a:ea typeface="宋体" pitchFamily="2" charset="-122"/>
                        </a:rPr>
                        <a:t>1000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1600" b="1" i="0" u="none" strike="noStrike" cap="none" normalizeH="0" baseline="0" smtClean="0">
                          <a:ln>
                            <a:noFill/>
                          </a:ln>
                          <a:solidFill>
                            <a:schemeClr val="tx1"/>
                          </a:solidFill>
                          <a:effectLst/>
                          <a:latin typeface="Arial Narrow" pitchFamily="34" charset="0"/>
                          <a:ea typeface="宋体" pitchFamily="2" charset="-122"/>
                        </a:rPr>
                        <a:t>BS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1600" b="1" i="0" u="none" strike="noStrike" cap="none" normalizeH="0" baseline="0" smtClean="0">
                          <a:ln>
                            <a:noFill/>
                          </a:ln>
                          <a:solidFill>
                            <a:schemeClr val="tx1"/>
                          </a:solidFill>
                          <a:effectLst/>
                          <a:latin typeface="Arial Narrow" pitchFamily="34" charset="0"/>
                          <a:ea typeface="宋体" pitchFamily="2" charset="-122"/>
                        </a:rPr>
                        <a:t>CAN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smtClean="0">
                          <a:ln>
                            <a:noFill/>
                          </a:ln>
                          <a:solidFill>
                            <a:schemeClr val="tx1"/>
                          </a:solidFill>
                          <a:effectLst/>
                          <a:latin typeface="Arial Narrow" pitchFamily="34" charset="0"/>
                          <a:ea typeface="宋体" pitchFamily="2" charset="-12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smtClean="0">
                          <a:ln>
                            <a:noFill/>
                          </a:ln>
                          <a:solidFill>
                            <a:schemeClr val="tx1"/>
                          </a:solidFill>
                          <a:effectLst/>
                          <a:latin typeface="Arial Narrow" pitchFamily="34" charset="0"/>
                          <a:ea typeface="宋体" pitchFamily="2" charset="-122"/>
                        </a:rPr>
                        <a:t>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1600" b="1" i="0" u="none" strike="noStrike" cap="none" normalizeH="0" baseline="0" smtClean="0">
                          <a:ln>
                            <a:noFill/>
                          </a:ln>
                          <a:solidFill>
                            <a:schemeClr val="tx1"/>
                          </a:solidFill>
                          <a:effectLst/>
                          <a:latin typeface="Arial Narrow" pitchFamily="34" charset="0"/>
                          <a:ea typeface="宋体" pitchFamily="2" charset="-122"/>
                        </a:rPr>
                        <a:t>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1600" b="1" i="0" u="none" strike="noStrike" cap="none" normalizeH="0" baseline="0" smtClean="0">
                          <a:ln>
                            <a:noFill/>
                          </a:ln>
                          <a:solidFill>
                            <a:schemeClr val="tx1"/>
                          </a:solidFill>
                          <a:effectLst/>
                          <a:latin typeface="Arial Narrow" pitchFamily="34" charset="0"/>
                          <a:ea typeface="宋体" pitchFamily="2" charset="-122"/>
                        </a:rPr>
                        <a:t>X</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1600" b="1" i="0" u="none" strike="noStrike" cap="none" normalizeH="0" baseline="0" smtClean="0">
                          <a:ln>
                            <a:noFill/>
                          </a:ln>
                          <a:solidFill>
                            <a:schemeClr val="tx1"/>
                          </a:solidFill>
                          <a:effectLst/>
                          <a:latin typeface="Arial Narrow" pitchFamily="34" charset="0"/>
                          <a:ea typeface="宋体" pitchFamily="2" charset="-122"/>
                        </a:rPr>
                        <a:t>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1600" b="1" i="0" u="none" strike="noStrike" cap="none" normalizeH="0" baseline="0" smtClean="0">
                          <a:ln>
                            <a:noFill/>
                          </a:ln>
                          <a:solidFill>
                            <a:schemeClr val="tx1"/>
                          </a:solidFill>
                          <a:effectLst/>
                          <a:latin typeface="Arial Narrow" pitchFamily="34" charset="0"/>
                          <a:ea typeface="宋体" pitchFamily="2" charset="-122"/>
                        </a:rPr>
                        <a:t>x</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6100">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smtClean="0">
                          <a:ln>
                            <a:noFill/>
                          </a:ln>
                          <a:solidFill>
                            <a:schemeClr val="tx1"/>
                          </a:solidFill>
                          <a:effectLst/>
                          <a:latin typeface="Arial Narrow" pitchFamily="34" charset="0"/>
                          <a:ea typeface="宋体" pitchFamily="2" charset="-122"/>
                        </a:rPr>
                        <a:t>1001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1600" b="1" i="0" u="none" strike="noStrike" cap="none" normalizeH="0" baseline="0" smtClean="0">
                          <a:ln>
                            <a:noFill/>
                          </a:ln>
                          <a:solidFill>
                            <a:schemeClr val="tx1"/>
                          </a:solidFill>
                          <a:effectLst/>
                          <a:latin typeface="Arial Narrow" pitchFamily="34" charset="0"/>
                          <a:ea typeface="宋体" pitchFamily="2" charset="-122"/>
                        </a:rPr>
                        <a:t>HT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1600" b="1" i="0" u="none" strike="noStrike" cap="none" normalizeH="0" baseline="0" smtClean="0">
                          <a:ln>
                            <a:noFill/>
                          </a:ln>
                          <a:solidFill>
                            <a:schemeClr val="tx1"/>
                          </a:solidFill>
                          <a:effectLst/>
                          <a:latin typeface="Arial Narrow" pitchFamily="34" charset="0"/>
                          <a:ea typeface="宋体" pitchFamily="2" charset="-122"/>
                        </a:rPr>
                        <a:t>EM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smtClean="0">
                          <a:ln>
                            <a:noFill/>
                          </a:ln>
                          <a:solidFill>
                            <a:schemeClr val="tx1"/>
                          </a:solidFill>
                          <a:effectLst/>
                          <a:latin typeface="Arial Narrow" pitchFamily="34" charset="0"/>
                          <a:ea typeface="宋体" pitchFamily="2" charset="-12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smtClean="0">
                          <a:ln>
                            <a:noFill/>
                          </a:ln>
                          <a:solidFill>
                            <a:schemeClr val="tx1"/>
                          </a:solidFill>
                          <a:effectLst/>
                          <a:latin typeface="Arial Narrow" pitchFamily="34" charset="0"/>
                          <a:ea typeface="宋体" pitchFamily="2" charset="-122"/>
                        </a:rPr>
                        <a:t>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1600" b="1" i="0" u="none" strike="noStrike" cap="none" normalizeH="0" baseline="0" smtClean="0">
                          <a:ln>
                            <a:noFill/>
                          </a:ln>
                          <a:solidFill>
                            <a:schemeClr val="tx1"/>
                          </a:solidFill>
                          <a:effectLst/>
                          <a:latin typeface="Arial Narrow" pitchFamily="34" charset="0"/>
                          <a:ea typeface="宋体" pitchFamily="2" charset="-122"/>
                        </a:rPr>
                        <a:t>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1600" b="1" i="0" u="none" strike="noStrike" cap="none" normalizeH="0" baseline="0" smtClean="0">
                          <a:ln>
                            <a:noFill/>
                          </a:ln>
                          <a:solidFill>
                            <a:schemeClr val="tx1"/>
                          </a:solidFill>
                          <a:effectLst/>
                          <a:latin typeface="Arial Narrow" pitchFamily="34" charset="0"/>
                          <a:ea typeface="宋体" pitchFamily="2" charset="-122"/>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1600" b="1" i="0" u="none" strike="noStrike" cap="none" normalizeH="0" baseline="0" smtClean="0">
                          <a:ln>
                            <a:noFill/>
                          </a:ln>
                          <a:solidFill>
                            <a:schemeClr val="tx1"/>
                          </a:solidFill>
                          <a:effectLst/>
                          <a:latin typeface="Arial Narrow" pitchFamily="34" charset="0"/>
                          <a:ea typeface="宋体" pitchFamily="2" charset="-122"/>
                        </a:rPr>
                        <a:t>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1600" b="1" i="0" u="none" strike="noStrike" cap="none" normalizeH="0" baseline="0" smtClean="0">
                          <a:ln>
                            <a:noFill/>
                          </a:ln>
                          <a:solidFill>
                            <a:schemeClr val="tx1"/>
                          </a:solidFill>
                          <a:effectLst/>
                          <a:latin typeface="Arial Narrow" pitchFamily="34" charset="0"/>
                          <a:ea typeface="宋体" pitchFamily="2" charset="-122"/>
                        </a:rPr>
                        <a:t>y</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6100">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smtClean="0">
                          <a:ln>
                            <a:noFill/>
                          </a:ln>
                          <a:solidFill>
                            <a:schemeClr val="tx1"/>
                          </a:solidFill>
                          <a:effectLst/>
                          <a:latin typeface="Arial Narrow" pitchFamily="34" charset="0"/>
                          <a:ea typeface="宋体" pitchFamily="2" charset="-122"/>
                        </a:rPr>
                        <a:t>1010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1600" b="1" i="0" u="none" strike="noStrike" cap="none" normalizeH="0" baseline="0" smtClean="0">
                          <a:ln>
                            <a:noFill/>
                          </a:ln>
                          <a:solidFill>
                            <a:schemeClr val="tx1"/>
                          </a:solidFill>
                          <a:effectLst/>
                          <a:latin typeface="Arial Narrow" pitchFamily="34" charset="0"/>
                          <a:ea typeface="宋体" pitchFamily="2" charset="-122"/>
                        </a:rPr>
                        <a:t>LF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1600" b="1" i="0" u="none" strike="noStrike" cap="none" normalizeH="0" baseline="0" smtClean="0">
                          <a:ln>
                            <a:noFill/>
                          </a:ln>
                          <a:solidFill>
                            <a:schemeClr val="tx1"/>
                          </a:solidFill>
                          <a:effectLst/>
                          <a:latin typeface="Arial Narrow" pitchFamily="34" charset="0"/>
                          <a:ea typeface="宋体" pitchFamily="2" charset="-122"/>
                        </a:rPr>
                        <a:t>SUB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smtClean="0">
                          <a:ln>
                            <a:noFill/>
                          </a:ln>
                          <a:solidFill>
                            <a:schemeClr val="tx1"/>
                          </a:solidFill>
                          <a:effectLst/>
                          <a:latin typeface="Arial Narrow" pitchFamily="34" charset="0"/>
                          <a:ea typeface="宋体" pitchFamily="2" charset="-12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smtClean="0">
                          <a:ln>
                            <a:noFill/>
                          </a:ln>
                          <a:solidFill>
                            <a:schemeClr val="tx1"/>
                          </a:solidFill>
                          <a:effectLst/>
                          <a:latin typeface="Arial Narrow" pitchFamily="34" charset="0"/>
                          <a:ea typeface="宋体" pitchFamily="2" charset="-12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1600" b="1" i="0" u="none" strike="noStrike" cap="none" normalizeH="0" baseline="0" smtClean="0">
                          <a:ln>
                            <a:noFill/>
                          </a:ln>
                          <a:solidFill>
                            <a:schemeClr val="tx1"/>
                          </a:solidFill>
                          <a:effectLst/>
                          <a:latin typeface="Arial Narrow" pitchFamily="34" charset="0"/>
                          <a:ea typeface="宋体" pitchFamily="2" charset="-122"/>
                        </a:rPr>
                        <a:t>J</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1600" b="1" i="0" u="none" strike="noStrike" cap="none" normalizeH="0" baseline="0" smtClean="0">
                          <a:ln>
                            <a:noFill/>
                          </a:ln>
                          <a:solidFill>
                            <a:schemeClr val="tx1"/>
                          </a:solidFill>
                          <a:effectLst/>
                          <a:latin typeface="Arial Narrow" pitchFamily="34" charset="0"/>
                          <a:ea typeface="宋体" pitchFamily="2" charset="-122"/>
                        </a:rPr>
                        <a:t>Z</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1600" b="1" i="0" u="none" strike="noStrike" cap="none" normalizeH="0" baseline="0" smtClean="0">
                          <a:ln>
                            <a:noFill/>
                          </a:ln>
                          <a:solidFill>
                            <a:schemeClr val="tx1"/>
                          </a:solidFill>
                          <a:effectLst/>
                          <a:latin typeface="Arial Narrow" pitchFamily="34" charset="0"/>
                          <a:ea typeface="宋体" pitchFamily="2" charset="-122"/>
                        </a:rPr>
                        <a:t>j</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1600" b="1" i="0" u="none" strike="noStrike" cap="none" normalizeH="0" baseline="0" smtClean="0">
                          <a:ln>
                            <a:noFill/>
                          </a:ln>
                          <a:solidFill>
                            <a:schemeClr val="tx1"/>
                          </a:solidFill>
                          <a:effectLst/>
                          <a:latin typeface="Arial Narrow" pitchFamily="34" charset="0"/>
                          <a:ea typeface="宋体" pitchFamily="2" charset="-122"/>
                        </a:rPr>
                        <a:t>z</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6100">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smtClean="0">
                          <a:ln>
                            <a:noFill/>
                          </a:ln>
                          <a:solidFill>
                            <a:schemeClr val="tx1"/>
                          </a:solidFill>
                          <a:effectLst/>
                          <a:latin typeface="Arial Narrow" pitchFamily="34" charset="0"/>
                          <a:ea typeface="宋体" pitchFamily="2" charset="-122"/>
                        </a:rPr>
                        <a:t>1011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1600" b="1" i="0" u="none" strike="noStrike" cap="none" normalizeH="0" baseline="0" smtClean="0">
                          <a:ln>
                            <a:noFill/>
                          </a:ln>
                          <a:solidFill>
                            <a:schemeClr val="tx1"/>
                          </a:solidFill>
                          <a:effectLst/>
                          <a:latin typeface="Arial Narrow" pitchFamily="34" charset="0"/>
                          <a:ea typeface="宋体" pitchFamily="2" charset="-122"/>
                        </a:rPr>
                        <a:t>VT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1600" b="1" i="0" u="none" strike="noStrike" cap="none" normalizeH="0" baseline="0" smtClean="0">
                          <a:ln>
                            <a:noFill/>
                          </a:ln>
                          <a:solidFill>
                            <a:schemeClr val="tx1"/>
                          </a:solidFill>
                          <a:effectLst/>
                          <a:latin typeface="Arial Narrow" pitchFamily="34" charset="0"/>
                          <a:ea typeface="宋体" pitchFamily="2" charset="-122"/>
                        </a:rPr>
                        <a:t>ESC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smtClean="0">
                          <a:ln>
                            <a:noFill/>
                          </a:ln>
                          <a:solidFill>
                            <a:schemeClr val="tx1"/>
                          </a:solidFill>
                          <a:effectLst/>
                          <a:latin typeface="Arial Narrow" pitchFamily="34" charset="0"/>
                          <a:ea typeface="宋体" pitchFamily="2" charset="-12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smtClean="0">
                          <a:ln>
                            <a:noFill/>
                          </a:ln>
                          <a:solidFill>
                            <a:schemeClr val="tx1"/>
                          </a:solidFill>
                          <a:effectLst/>
                          <a:latin typeface="Arial Narrow" pitchFamily="34" charset="0"/>
                          <a:ea typeface="宋体" pitchFamily="2" charset="-12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1600" b="1" i="0" u="none" strike="noStrike" cap="none" normalizeH="0" baseline="0" smtClean="0">
                          <a:ln>
                            <a:noFill/>
                          </a:ln>
                          <a:solidFill>
                            <a:schemeClr val="tx1"/>
                          </a:solidFill>
                          <a:effectLst/>
                          <a:latin typeface="Arial Narrow" pitchFamily="34" charset="0"/>
                          <a:ea typeface="宋体" pitchFamily="2" charset="-122"/>
                        </a:rPr>
                        <a:t>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smtClean="0">
                          <a:ln>
                            <a:noFill/>
                          </a:ln>
                          <a:solidFill>
                            <a:schemeClr val="tx1"/>
                          </a:solidFill>
                          <a:effectLst/>
                          <a:latin typeface="Arial Narrow" pitchFamily="34" charset="0"/>
                          <a:ea typeface="宋体" pitchFamily="2" charset="-12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1600" b="1" i="0" u="none" strike="noStrike" cap="none" normalizeH="0" baseline="0" smtClean="0">
                          <a:ln>
                            <a:noFill/>
                          </a:ln>
                          <a:solidFill>
                            <a:schemeClr val="tx1"/>
                          </a:solidFill>
                          <a:effectLst/>
                          <a:latin typeface="Arial Narrow" pitchFamily="34" charset="0"/>
                          <a:ea typeface="宋体" pitchFamily="2" charset="-122"/>
                        </a:rPr>
                        <a:t>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smtClean="0">
                          <a:ln>
                            <a:noFill/>
                          </a:ln>
                          <a:solidFill>
                            <a:schemeClr val="tx1"/>
                          </a:solidFill>
                          <a:effectLst/>
                          <a:latin typeface="Arial Narrow" pitchFamily="34" charset="0"/>
                          <a:ea typeface="宋体" pitchFamily="2" charset="-122"/>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6100">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smtClean="0">
                          <a:ln>
                            <a:noFill/>
                          </a:ln>
                          <a:solidFill>
                            <a:schemeClr val="tx1"/>
                          </a:solidFill>
                          <a:effectLst/>
                          <a:latin typeface="Arial Narrow" pitchFamily="34" charset="0"/>
                          <a:ea typeface="宋体" pitchFamily="2" charset="-122"/>
                        </a:rPr>
                        <a:t>1100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1600" b="1" i="0" u="none" strike="noStrike" cap="none" normalizeH="0" baseline="0" smtClean="0">
                          <a:ln>
                            <a:noFill/>
                          </a:ln>
                          <a:solidFill>
                            <a:schemeClr val="tx1"/>
                          </a:solidFill>
                          <a:effectLst/>
                          <a:latin typeface="Arial Narrow" pitchFamily="34" charset="0"/>
                          <a:ea typeface="宋体" pitchFamily="2" charset="-122"/>
                        </a:rPr>
                        <a:t>FF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1600" b="1" i="0" u="none" strike="noStrike" cap="none" normalizeH="0" baseline="0" smtClean="0">
                          <a:ln>
                            <a:noFill/>
                          </a:ln>
                          <a:solidFill>
                            <a:schemeClr val="tx1"/>
                          </a:solidFill>
                          <a:effectLst/>
                          <a:latin typeface="Arial Narrow" pitchFamily="34" charset="0"/>
                          <a:ea typeface="宋体" pitchFamily="2" charset="-122"/>
                        </a:rPr>
                        <a:t>FS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smtClean="0">
                          <a:ln>
                            <a:noFill/>
                          </a:ln>
                          <a:solidFill>
                            <a:schemeClr val="tx1"/>
                          </a:solidFill>
                          <a:effectLst/>
                          <a:latin typeface="Arial Narrow" pitchFamily="34" charset="0"/>
                          <a:ea typeface="宋体" pitchFamily="2" charset="-12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smtClean="0">
                          <a:ln>
                            <a:noFill/>
                          </a:ln>
                          <a:solidFill>
                            <a:schemeClr val="tx1"/>
                          </a:solidFill>
                          <a:effectLst/>
                          <a:latin typeface="Arial Narrow" pitchFamily="34" charset="0"/>
                          <a:ea typeface="宋体" pitchFamily="2" charset="-122"/>
                        </a:rPr>
                        <a:t>&lt;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1600" b="1" i="0" u="none" strike="noStrike" cap="none" normalizeH="0" baseline="0" smtClean="0">
                          <a:ln>
                            <a:noFill/>
                          </a:ln>
                          <a:solidFill>
                            <a:schemeClr val="tx1"/>
                          </a:solidFill>
                          <a:effectLst/>
                          <a:latin typeface="Arial Narrow" pitchFamily="34" charset="0"/>
                          <a:ea typeface="宋体" pitchFamily="2" charset="-122"/>
                        </a:rPr>
                        <a:t>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smtClean="0">
                          <a:ln>
                            <a:noFill/>
                          </a:ln>
                          <a:solidFill>
                            <a:schemeClr val="tx1"/>
                          </a:solidFill>
                          <a:effectLst/>
                          <a:latin typeface="Arial Narrow" pitchFamily="34" charset="0"/>
                          <a:ea typeface="宋体" pitchFamily="2" charset="-12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1600" b="1" i="0" u="none" strike="noStrike" cap="none" normalizeH="0" baseline="0" smtClean="0">
                          <a:ln>
                            <a:noFill/>
                          </a:ln>
                          <a:solidFill>
                            <a:schemeClr val="tx1"/>
                          </a:solidFill>
                          <a:effectLst/>
                          <a:latin typeface="Arial Narrow" pitchFamily="34" charset="0"/>
                          <a:ea typeface="宋体" pitchFamily="2" charset="-122"/>
                        </a:rPr>
                        <a:t>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smtClean="0">
                          <a:ln>
                            <a:noFill/>
                          </a:ln>
                          <a:solidFill>
                            <a:schemeClr val="tx1"/>
                          </a:solidFill>
                          <a:effectLst/>
                          <a:latin typeface="Arial Narrow" pitchFamily="34" charset="0"/>
                          <a:ea typeface="宋体" pitchFamily="2" charset="-122"/>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4513">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smtClean="0">
                          <a:ln>
                            <a:noFill/>
                          </a:ln>
                          <a:solidFill>
                            <a:schemeClr val="tx1"/>
                          </a:solidFill>
                          <a:effectLst/>
                          <a:latin typeface="Arial Narrow" pitchFamily="34" charset="0"/>
                          <a:ea typeface="宋体" pitchFamily="2" charset="-122"/>
                        </a:rPr>
                        <a:t>1101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1600" b="1" i="0" u="none" strike="noStrike" cap="none" normalizeH="0" baseline="0" smtClean="0">
                          <a:ln>
                            <a:noFill/>
                          </a:ln>
                          <a:solidFill>
                            <a:schemeClr val="tx1"/>
                          </a:solidFill>
                          <a:effectLst/>
                          <a:latin typeface="Arial Narrow" pitchFamily="34" charset="0"/>
                          <a:ea typeface="宋体" pitchFamily="2" charset="-122"/>
                        </a:rPr>
                        <a:t>CR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1600" b="1" i="0" u="none" strike="noStrike" cap="none" normalizeH="0" baseline="0" smtClean="0">
                          <a:ln>
                            <a:noFill/>
                          </a:ln>
                          <a:solidFill>
                            <a:schemeClr val="tx1"/>
                          </a:solidFill>
                          <a:effectLst/>
                          <a:latin typeface="Arial Narrow" pitchFamily="34" charset="0"/>
                          <a:ea typeface="宋体" pitchFamily="2" charset="-122"/>
                        </a:rPr>
                        <a:t>GS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smtClean="0">
                          <a:ln>
                            <a:noFill/>
                          </a:ln>
                          <a:solidFill>
                            <a:schemeClr val="tx1"/>
                          </a:solidFill>
                          <a:effectLst/>
                          <a:latin typeface="Arial Narrow" pitchFamily="34" charset="0"/>
                          <a:ea typeface="宋体" pitchFamily="2" charset="-12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smtClean="0">
                          <a:ln>
                            <a:noFill/>
                          </a:ln>
                          <a:solidFill>
                            <a:schemeClr val="tx1"/>
                          </a:solidFill>
                          <a:effectLst/>
                          <a:latin typeface="Arial Narrow" pitchFamily="34" charset="0"/>
                          <a:ea typeface="宋体" pitchFamily="2" charset="-12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1600" b="1" i="0" u="none" strike="noStrike" cap="none" normalizeH="0" baseline="0" smtClean="0">
                          <a:ln>
                            <a:noFill/>
                          </a:ln>
                          <a:solidFill>
                            <a:schemeClr val="tx1"/>
                          </a:solidFill>
                          <a:effectLst/>
                          <a:latin typeface="Arial Narrow" pitchFamily="34" charset="0"/>
                          <a:ea typeface="宋体" pitchFamily="2" charset="-122"/>
                        </a:rPr>
                        <a:t>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smtClean="0">
                          <a:ln>
                            <a:noFill/>
                          </a:ln>
                          <a:solidFill>
                            <a:schemeClr val="tx1"/>
                          </a:solidFill>
                          <a:effectLst/>
                          <a:latin typeface="Arial Narrow" pitchFamily="34" charset="0"/>
                          <a:ea typeface="宋体" pitchFamily="2" charset="-12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1600" b="1" i="0" u="none" strike="noStrike" cap="none" normalizeH="0" baseline="0" smtClean="0">
                          <a:ln>
                            <a:noFill/>
                          </a:ln>
                          <a:solidFill>
                            <a:schemeClr val="tx1"/>
                          </a:solidFill>
                          <a:effectLst/>
                          <a:latin typeface="Arial Narrow" pitchFamily="34" charset="0"/>
                          <a:ea typeface="宋体" pitchFamily="2" charset="-122"/>
                        </a:rPr>
                        <a:t>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smtClean="0">
                          <a:ln>
                            <a:noFill/>
                          </a:ln>
                          <a:solidFill>
                            <a:schemeClr val="tx1"/>
                          </a:solidFill>
                          <a:effectLst/>
                          <a:latin typeface="Arial Narrow" pitchFamily="34" charset="0"/>
                          <a:ea typeface="宋体" pitchFamily="2" charset="-122"/>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6100">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smtClean="0">
                          <a:ln>
                            <a:noFill/>
                          </a:ln>
                          <a:solidFill>
                            <a:schemeClr val="tx1"/>
                          </a:solidFill>
                          <a:effectLst/>
                          <a:latin typeface="Arial Narrow" pitchFamily="34" charset="0"/>
                          <a:ea typeface="宋体" pitchFamily="2" charset="-122"/>
                        </a:rPr>
                        <a:t>1110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1600" b="1" i="0" u="none" strike="noStrike" cap="none" normalizeH="0" baseline="0" smtClean="0">
                          <a:ln>
                            <a:noFill/>
                          </a:ln>
                          <a:solidFill>
                            <a:schemeClr val="tx1"/>
                          </a:solidFill>
                          <a:effectLst/>
                          <a:latin typeface="Arial Narrow" pitchFamily="34" charset="0"/>
                          <a:ea typeface="宋体" pitchFamily="2" charset="-122"/>
                        </a:rPr>
                        <a:t>SO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1600" b="1" i="0" u="none" strike="noStrike" cap="none" normalizeH="0" baseline="0" smtClean="0">
                          <a:ln>
                            <a:noFill/>
                          </a:ln>
                          <a:solidFill>
                            <a:schemeClr val="tx1"/>
                          </a:solidFill>
                          <a:effectLst/>
                          <a:latin typeface="Arial Narrow" pitchFamily="34" charset="0"/>
                          <a:ea typeface="宋体" pitchFamily="2" charset="-122"/>
                        </a:rPr>
                        <a:t>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smtClean="0">
                          <a:ln>
                            <a:noFill/>
                          </a:ln>
                          <a:solidFill>
                            <a:schemeClr val="tx1"/>
                          </a:solidFill>
                          <a:effectLst/>
                          <a:latin typeface="Arial Narrow" pitchFamily="34" charset="0"/>
                          <a:ea typeface="宋体" pitchFamily="2" charset="-12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smtClean="0">
                          <a:ln>
                            <a:noFill/>
                          </a:ln>
                          <a:solidFill>
                            <a:schemeClr val="tx1"/>
                          </a:solidFill>
                          <a:effectLst/>
                          <a:latin typeface="Arial Narrow" pitchFamily="34" charset="0"/>
                          <a:ea typeface="宋体" pitchFamily="2" charset="-122"/>
                        </a:rPr>
                        <a:t>&gt;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1600" b="1" i="0" u="none" strike="noStrike" cap="none" normalizeH="0" baseline="0" smtClean="0">
                          <a:ln>
                            <a:noFill/>
                          </a:ln>
                          <a:solidFill>
                            <a:schemeClr val="tx1"/>
                          </a:solidFill>
                          <a:effectLst/>
                          <a:latin typeface="Arial Narrow" pitchFamily="34" charset="0"/>
                          <a:ea typeface="宋体" pitchFamily="2" charset="-122"/>
                        </a:rPr>
                        <a:t>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smtClean="0">
                          <a:ln>
                            <a:noFill/>
                          </a:ln>
                          <a:solidFill>
                            <a:schemeClr val="tx1"/>
                          </a:solidFill>
                          <a:effectLst/>
                          <a:latin typeface="Arial Narrow" pitchFamily="34" charset="0"/>
                          <a:ea typeface="宋体" pitchFamily="2" charset="-122"/>
                          <a:sym typeface="Symbol" pitchFamily="18" charset="2"/>
                        </a:rPr>
                        <a:t></a:t>
                      </a:r>
                      <a:endParaRPr kumimoji="0" lang="zh-CN" altLang="en-US" sz="1600" b="1" i="0" u="none" strike="noStrike" cap="none" normalizeH="0" baseline="0" smtClean="0">
                        <a:ln>
                          <a:noFill/>
                        </a:ln>
                        <a:solidFill>
                          <a:schemeClr val="tx1"/>
                        </a:solidFill>
                        <a:effectLst/>
                        <a:latin typeface="Arial Narrow" pitchFamily="34"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1600" b="1" i="0" u="none" strike="noStrike" cap="none" normalizeH="0" baseline="0" smtClean="0">
                          <a:ln>
                            <a:noFill/>
                          </a:ln>
                          <a:solidFill>
                            <a:schemeClr val="tx1"/>
                          </a:solidFill>
                          <a:effectLst/>
                          <a:latin typeface="Arial Narrow" pitchFamily="34" charset="0"/>
                          <a:ea typeface="宋体" pitchFamily="2" charset="-122"/>
                        </a:rPr>
                        <a:t>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smtClean="0">
                          <a:ln>
                            <a:noFill/>
                          </a:ln>
                          <a:solidFill>
                            <a:schemeClr val="tx1"/>
                          </a:solidFill>
                          <a:effectLst/>
                          <a:latin typeface="Arial Narrow" pitchFamily="34" charset="0"/>
                          <a:ea typeface="宋体" pitchFamily="2" charset="-122"/>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6100">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smtClean="0">
                          <a:ln>
                            <a:noFill/>
                          </a:ln>
                          <a:solidFill>
                            <a:schemeClr val="tx1"/>
                          </a:solidFill>
                          <a:effectLst/>
                          <a:latin typeface="Arial Narrow" pitchFamily="34" charset="0"/>
                          <a:ea typeface="宋体" pitchFamily="2" charset="-122"/>
                        </a:rPr>
                        <a:t>1111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1600" b="1" i="0" u="none" strike="noStrike" cap="none" normalizeH="0" baseline="0" smtClean="0">
                          <a:ln>
                            <a:noFill/>
                          </a:ln>
                          <a:solidFill>
                            <a:schemeClr val="tx1"/>
                          </a:solidFill>
                          <a:effectLst/>
                          <a:latin typeface="Arial Narrow" pitchFamily="34" charset="0"/>
                          <a:ea typeface="宋体" pitchFamily="2" charset="-122"/>
                        </a:rPr>
                        <a:t>SI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1600" b="1" i="0" u="none" strike="noStrike" cap="none" normalizeH="0" baseline="0" smtClean="0">
                          <a:ln>
                            <a:noFill/>
                          </a:ln>
                          <a:solidFill>
                            <a:schemeClr val="tx1"/>
                          </a:solidFill>
                          <a:effectLst/>
                          <a:latin typeface="Arial Narrow" pitchFamily="34" charset="0"/>
                          <a:ea typeface="宋体" pitchFamily="2" charset="-122"/>
                        </a:rPr>
                        <a:t>US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smtClean="0">
                          <a:ln>
                            <a:noFill/>
                          </a:ln>
                          <a:solidFill>
                            <a:schemeClr val="tx1"/>
                          </a:solidFill>
                          <a:effectLst/>
                          <a:latin typeface="Arial Narrow" pitchFamily="34" charset="0"/>
                          <a:ea typeface="宋体" pitchFamily="2" charset="-12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smtClean="0">
                          <a:ln>
                            <a:noFill/>
                          </a:ln>
                          <a:solidFill>
                            <a:schemeClr val="tx1"/>
                          </a:solidFill>
                          <a:effectLst/>
                          <a:latin typeface="Arial Narrow" pitchFamily="34" charset="0"/>
                          <a:ea typeface="宋体" pitchFamily="2" charset="-12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1600" b="1" i="0" u="none" strike="noStrike" cap="none" normalizeH="0" baseline="0" smtClean="0">
                          <a:ln>
                            <a:noFill/>
                          </a:ln>
                          <a:solidFill>
                            <a:schemeClr val="tx1"/>
                          </a:solidFill>
                          <a:effectLst/>
                          <a:latin typeface="Arial Narrow" pitchFamily="34" charset="0"/>
                          <a:ea typeface="宋体" pitchFamily="2" charset="-122"/>
                        </a:rPr>
                        <a:t>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1600" b="1" i="0" u="none" strike="noStrike" cap="none" normalizeH="0" baseline="0" smtClean="0">
                          <a:ln>
                            <a:noFill/>
                          </a:ln>
                          <a:solidFill>
                            <a:schemeClr val="tx1"/>
                          </a:solidFill>
                          <a:effectLst/>
                          <a:latin typeface="Arial Narrow" pitchFamily="34" charset="0"/>
                          <a:ea typeface="宋体" pitchFamily="2" charset="-122"/>
                          <a:sym typeface="Symbol" pitchFamily="18" charset="2"/>
                        </a:rPr>
                        <a:t></a:t>
                      </a:r>
                      <a:endParaRPr kumimoji="0" lang="zh-CN" altLang="en-US" sz="1600" b="1" i="0" u="none" strike="noStrike" cap="none" normalizeH="0" baseline="0" smtClean="0">
                        <a:ln>
                          <a:noFill/>
                        </a:ln>
                        <a:solidFill>
                          <a:schemeClr val="tx1"/>
                        </a:solidFill>
                        <a:effectLst/>
                        <a:latin typeface="Arial Narrow" pitchFamily="34"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1600" b="1" i="0" u="none" strike="noStrike" cap="none" normalizeH="0" baseline="0" smtClean="0">
                          <a:ln>
                            <a:noFill/>
                          </a:ln>
                          <a:solidFill>
                            <a:schemeClr val="tx1"/>
                          </a:solidFill>
                          <a:effectLst/>
                          <a:latin typeface="Arial Narrow" pitchFamily="34" charset="0"/>
                          <a:ea typeface="宋体" pitchFamily="2" charset="-122"/>
                        </a:rPr>
                        <a:t>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1600" b="1" i="0" u="none" strike="noStrike" cap="none" normalizeH="0" baseline="0" dirty="0" smtClean="0">
                          <a:ln>
                            <a:noFill/>
                          </a:ln>
                          <a:solidFill>
                            <a:schemeClr val="tx1"/>
                          </a:solidFill>
                          <a:effectLst/>
                          <a:latin typeface="Arial Narrow" pitchFamily="34" charset="0"/>
                          <a:ea typeface="宋体" pitchFamily="2" charset="-122"/>
                        </a:rPr>
                        <a:t>DEL</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6744892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汉字编码</a:t>
            </a:r>
            <a:endParaRPr lang="zh-CN" altLang="en-US" dirty="0"/>
          </a:p>
        </p:txBody>
      </p:sp>
      <p:sp>
        <p:nvSpPr>
          <p:cNvPr id="3" name="内容占位符 2"/>
          <p:cNvSpPr>
            <a:spLocks noGrp="1"/>
          </p:cNvSpPr>
          <p:nvPr>
            <p:ph idx="1"/>
          </p:nvPr>
        </p:nvSpPr>
        <p:spPr/>
        <p:txBody>
          <a:bodyPr/>
          <a:lstStyle/>
          <a:p>
            <a:pPr marL="274320" lvl="1" indent="-274320">
              <a:buClr>
                <a:schemeClr val="accent3"/>
              </a:buClr>
              <a:buSzPct val="95000"/>
            </a:pPr>
            <a:r>
              <a:rPr lang="zh-CN" altLang="en-US" dirty="0">
                <a:latin typeface="宋体" pitchFamily="2" charset="-122"/>
                <a:ea typeface="宋体" pitchFamily="2" charset="-122"/>
              </a:rPr>
              <a:t>汉字是一种象形文字，数量大，无法直接从键盘输入，而需要经过转换来间接输入。</a:t>
            </a:r>
            <a:r>
              <a:rPr lang="zh-CN" altLang="en-US" dirty="0">
                <a:ea typeface="宋体" pitchFamily="2" charset="-122"/>
              </a:rPr>
              <a:t> </a:t>
            </a:r>
          </a:p>
          <a:p>
            <a:endParaRPr lang="en-US"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1" descr="图1-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653093"/>
            <a:ext cx="8424936" cy="5659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2691663" y="4653136"/>
            <a:ext cx="37433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6670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 </a:t>
            </a:r>
            <a:r>
              <a:rPr kumimoji="0" lang="zh-CN" altLang="en-US"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汉字字符在计算机中的处理过程</a:t>
            </a:r>
            <a:endParaRPr kumimoji="0" lang="zh-CN" altLang="en-US"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0391382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输入</a:t>
            </a:r>
            <a:r>
              <a:rPr lang="zh-CN" altLang="en-US" dirty="0" smtClean="0"/>
              <a:t>码</a:t>
            </a:r>
            <a:endParaRPr lang="en-US" dirty="0"/>
          </a:p>
        </p:txBody>
      </p:sp>
      <p:sp>
        <p:nvSpPr>
          <p:cNvPr id="3" name="内容占位符 2"/>
          <p:cNvSpPr>
            <a:spLocks noGrp="1"/>
          </p:cNvSpPr>
          <p:nvPr>
            <p:ph idx="1"/>
          </p:nvPr>
        </p:nvSpPr>
        <p:spPr/>
        <p:txBody>
          <a:bodyPr/>
          <a:lstStyle/>
          <a:p>
            <a:r>
              <a:rPr lang="zh-CN" altLang="en-US" dirty="0"/>
              <a:t>汉字输入码（外码）是指用户从键盘上键入汉字时所使用的汉字编码。 </a:t>
            </a:r>
            <a:endParaRPr lang="en-US" altLang="zh-CN" dirty="0" smtClean="0"/>
          </a:p>
          <a:p>
            <a:r>
              <a:rPr lang="zh-CN" altLang="en-US" dirty="0"/>
              <a:t>为了便于使用英文字母来键入汉字，就必须使用字母数字串来代表</a:t>
            </a:r>
            <a:r>
              <a:rPr lang="zh-CN" altLang="en-US" dirty="0" smtClean="0"/>
              <a:t>汉字。</a:t>
            </a:r>
            <a:endParaRPr lang="en-US" altLang="zh-CN" dirty="0" smtClean="0"/>
          </a:p>
          <a:p>
            <a:r>
              <a:rPr lang="zh-CN" altLang="en-US" dirty="0"/>
              <a:t>汉字输入码应尽可能做到便于记忆、编码短、编码与汉字有较好的对应性，以便减少重码率。</a:t>
            </a:r>
          </a:p>
          <a:p>
            <a:r>
              <a:rPr lang="zh-CN" altLang="en-US" dirty="0" smtClean="0"/>
              <a:t>目前</a:t>
            </a:r>
            <a:r>
              <a:rPr lang="zh-CN" altLang="en-US" dirty="0"/>
              <a:t>常见的编码方案有拼音、五笔和区位码等。</a:t>
            </a:r>
            <a:endParaRPr lang="en-US" dirty="0"/>
          </a:p>
          <a:p>
            <a:pPr marL="0" indent="0">
              <a:buNone/>
            </a:pPr>
            <a:endParaRPr lang="zh-CN" altLang="en-US" dirty="0"/>
          </a:p>
          <a:p>
            <a:endParaRPr lang="en-US" dirty="0"/>
          </a:p>
        </p:txBody>
      </p:sp>
    </p:spTree>
    <p:extLst>
      <p:ext uri="{BB962C8B-B14F-4D97-AF65-F5344CB8AC3E}">
        <p14:creationId xmlns:p14="http://schemas.microsoft.com/office/powerpoint/2010/main" val="16938488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交换码</a:t>
            </a:r>
            <a:endParaRPr lang="en-US" dirty="0"/>
          </a:p>
        </p:txBody>
      </p:sp>
      <p:sp>
        <p:nvSpPr>
          <p:cNvPr id="3" name="内容占位符 2"/>
          <p:cNvSpPr>
            <a:spLocks noGrp="1"/>
          </p:cNvSpPr>
          <p:nvPr>
            <p:ph idx="1"/>
          </p:nvPr>
        </p:nvSpPr>
        <p:spPr/>
        <p:txBody>
          <a:bodyPr>
            <a:normAutofit/>
          </a:bodyPr>
          <a:lstStyle/>
          <a:p>
            <a:r>
              <a:rPr lang="zh-CN" altLang="en-US" dirty="0"/>
              <a:t>在汉字信息处理系统中进行汉字信息交换所使用的</a:t>
            </a:r>
            <a:r>
              <a:rPr lang="zh-CN" altLang="en-US" dirty="0" smtClean="0"/>
              <a:t>编码，即交换码。</a:t>
            </a:r>
            <a:endParaRPr lang="en-US" altLang="zh-CN" dirty="0" smtClean="0"/>
          </a:p>
          <a:p>
            <a:r>
              <a:rPr lang="zh-CN" altLang="en-US" dirty="0" smtClean="0"/>
              <a:t>国标码（</a:t>
            </a:r>
            <a:r>
              <a:rPr lang="en-US" dirty="0"/>
              <a:t> GB2312</a:t>
            </a:r>
            <a:r>
              <a:rPr lang="en-US" altLang="zh-CN" dirty="0"/>
              <a:t>—</a:t>
            </a:r>
            <a:r>
              <a:rPr lang="en-US" dirty="0"/>
              <a:t>80 </a:t>
            </a:r>
            <a:r>
              <a:rPr lang="zh-CN" altLang="en-US" dirty="0" smtClean="0"/>
              <a:t>）</a:t>
            </a:r>
            <a:endParaRPr lang="en-US" altLang="zh-CN" dirty="0" smtClean="0"/>
          </a:p>
          <a:p>
            <a:pPr lvl="1"/>
            <a:r>
              <a:rPr lang="zh-CN" altLang="en-US" dirty="0"/>
              <a:t>在国标码中，所有的汉字及符号组成一个</a:t>
            </a:r>
            <a:r>
              <a:rPr lang="en-US" dirty="0"/>
              <a:t>94</a:t>
            </a:r>
            <a:r>
              <a:rPr lang="en-US" altLang="zh-CN" dirty="0"/>
              <a:t>×</a:t>
            </a:r>
            <a:r>
              <a:rPr lang="en-US" dirty="0"/>
              <a:t>94</a:t>
            </a:r>
            <a:r>
              <a:rPr lang="zh-CN" altLang="en-US" dirty="0"/>
              <a:t>的矩阵。在此方阵中，每一行称为一个“区”，每一列称为一个</a:t>
            </a:r>
            <a:r>
              <a:rPr lang="zh-CN" altLang="en-US" dirty="0" smtClean="0"/>
              <a:t>“位”</a:t>
            </a:r>
            <a:r>
              <a:rPr lang="zh-CN" altLang="en-US" dirty="0"/>
              <a:t>。</a:t>
            </a:r>
            <a:r>
              <a:rPr lang="zh-CN" altLang="en-US" b="1" dirty="0" smtClean="0"/>
              <a:t>每个</a:t>
            </a:r>
            <a:r>
              <a:rPr lang="zh-CN" altLang="en-US" b="1" dirty="0"/>
              <a:t>汉字及字符用两个字节来表示</a:t>
            </a:r>
            <a:r>
              <a:rPr lang="zh-CN" altLang="en-US" dirty="0"/>
              <a:t>，第一字节表示区号，后一字节表示位</a:t>
            </a:r>
            <a:r>
              <a:rPr lang="zh-CN" altLang="en-US" dirty="0" smtClean="0"/>
              <a:t>号</a:t>
            </a:r>
            <a:r>
              <a:rPr lang="zh-CN" altLang="en-US" dirty="0"/>
              <a:t>。</a:t>
            </a:r>
            <a:endParaRPr lang="en-US" altLang="zh-CN" dirty="0" smtClean="0"/>
          </a:p>
          <a:p>
            <a:r>
              <a:rPr lang="zh-CN" altLang="en-US" dirty="0" smtClean="0"/>
              <a:t>台湾</a:t>
            </a:r>
            <a:r>
              <a:rPr lang="zh-CN" altLang="en-US" dirty="0"/>
              <a:t>地区的计算机汉字编码采用</a:t>
            </a:r>
            <a:r>
              <a:rPr lang="en-US" dirty="0"/>
              <a:t>Big5</a:t>
            </a:r>
            <a:r>
              <a:rPr lang="zh-CN" altLang="en-US" dirty="0" smtClean="0"/>
              <a:t>编码</a:t>
            </a:r>
            <a:endParaRPr lang="en-US" altLang="zh-CN" dirty="0" smtClean="0"/>
          </a:p>
          <a:p>
            <a:r>
              <a:rPr lang="en-US" dirty="0"/>
              <a:t>Unicode</a:t>
            </a:r>
            <a:r>
              <a:rPr lang="zh-CN" altLang="en-US" dirty="0"/>
              <a:t>编码</a:t>
            </a:r>
            <a:endParaRPr lang="en-US" dirty="0"/>
          </a:p>
        </p:txBody>
      </p:sp>
    </p:spTree>
    <p:extLst>
      <p:ext uri="{BB962C8B-B14F-4D97-AF65-F5344CB8AC3E}">
        <p14:creationId xmlns:p14="http://schemas.microsoft.com/office/powerpoint/2010/main" val="36176294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机内码</a:t>
            </a:r>
            <a:endParaRPr lang="en-US" dirty="0"/>
          </a:p>
        </p:txBody>
      </p:sp>
      <p:sp>
        <p:nvSpPr>
          <p:cNvPr id="3" name="内容占位符 2"/>
          <p:cNvSpPr>
            <a:spLocks noGrp="1"/>
          </p:cNvSpPr>
          <p:nvPr>
            <p:ph idx="1"/>
          </p:nvPr>
        </p:nvSpPr>
        <p:spPr/>
        <p:txBody>
          <a:bodyPr/>
          <a:lstStyle/>
          <a:p>
            <a:r>
              <a:rPr lang="zh-CN" altLang="en-US" dirty="0"/>
              <a:t>机内码（也称内码）是汉字在信息处理系统内部存储、处理、传输时用的编码形式，是计算机内部实际使用的表示汉字的代码</a:t>
            </a:r>
            <a:r>
              <a:rPr lang="zh-CN" altLang="en-US" dirty="0" smtClean="0"/>
              <a:t>。</a:t>
            </a:r>
            <a:endParaRPr lang="en-US" altLang="zh-CN" dirty="0" smtClean="0"/>
          </a:p>
          <a:p>
            <a:r>
              <a:rPr lang="zh-CN" altLang="en-US" dirty="0" smtClean="0"/>
              <a:t>在</a:t>
            </a:r>
            <a:r>
              <a:rPr lang="zh-CN" altLang="en-US" dirty="0"/>
              <a:t>西文计算机中，没有交换码和机内码之分</a:t>
            </a:r>
            <a:r>
              <a:rPr lang="zh-CN" altLang="en-US" dirty="0" smtClean="0"/>
              <a:t>。</a:t>
            </a:r>
            <a:endParaRPr lang="en-US" altLang="zh-CN" dirty="0" smtClean="0"/>
          </a:p>
          <a:p>
            <a:r>
              <a:rPr lang="zh-CN" altLang="en-US" dirty="0" smtClean="0"/>
              <a:t>为了</a:t>
            </a:r>
            <a:r>
              <a:rPr lang="zh-CN" altLang="en-US" dirty="0"/>
              <a:t>区分汉字字符与西文字符，将表示一个汉字的两个字节最高位均置为</a:t>
            </a:r>
            <a:r>
              <a:rPr lang="en-US" dirty="0"/>
              <a:t>1</a:t>
            </a:r>
            <a:r>
              <a:rPr lang="zh-CN" altLang="en-US" dirty="0"/>
              <a:t>，作为机内码</a:t>
            </a:r>
            <a:r>
              <a:rPr lang="zh-CN" altLang="en-US" dirty="0" smtClean="0"/>
              <a:t>。</a:t>
            </a:r>
            <a:r>
              <a:rPr lang="zh-CN" altLang="en-US" dirty="0"/>
              <a:t>例如，汉字“计”的国标码为</a:t>
            </a:r>
            <a:r>
              <a:rPr lang="en-US" dirty="0"/>
              <a:t>1C26H</a:t>
            </a:r>
            <a:r>
              <a:rPr lang="zh-CN" altLang="en-US" dirty="0"/>
              <a:t>（</a:t>
            </a:r>
            <a:r>
              <a:rPr lang="en-US" dirty="0"/>
              <a:t>00011100 00100110B</a:t>
            </a:r>
            <a:r>
              <a:rPr lang="zh-CN" altLang="en-US" dirty="0"/>
              <a:t>），则内码为</a:t>
            </a:r>
            <a:r>
              <a:rPr lang="en-US" dirty="0"/>
              <a:t>9CA6H</a:t>
            </a:r>
            <a:r>
              <a:rPr lang="zh-CN" altLang="en-US" dirty="0"/>
              <a:t>（</a:t>
            </a:r>
            <a:r>
              <a:rPr lang="en-US" dirty="0" smtClean="0"/>
              <a:t>10011100 10100110B</a:t>
            </a:r>
            <a:r>
              <a:rPr lang="zh-CN" altLang="en-US" dirty="0" smtClean="0"/>
              <a:t>）。</a:t>
            </a:r>
            <a:endParaRPr lang="en-US" altLang="zh-CN" dirty="0" smtClean="0"/>
          </a:p>
          <a:p>
            <a:r>
              <a:rPr lang="zh-CN" altLang="en-US" dirty="0"/>
              <a:t>除字节的最高位外，两个字节共有</a:t>
            </a:r>
            <a:r>
              <a:rPr lang="en-US" dirty="0"/>
              <a:t>14</a:t>
            </a:r>
            <a:r>
              <a:rPr lang="zh-CN" altLang="en-US" dirty="0"/>
              <a:t>位可用于编码，因此可以表示</a:t>
            </a:r>
            <a:r>
              <a:rPr lang="en-US" dirty="0"/>
              <a:t>2</a:t>
            </a:r>
            <a:r>
              <a:rPr lang="en-US" baseline="30000" dirty="0"/>
              <a:t>14</a:t>
            </a:r>
            <a:r>
              <a:rPr lang="en-US" dirty="0"/>
              <a:t> = 16384</a:t>
            </a:r>
            <a:r>
              <a:rPr lang="zh-CN" altLang="en-US" dirty="0"/>
              <a:t>个字符。</a:t>
            </a:r>
            <a:endParaRPr lang="en-US" dirty="0"/>
          </a:p>
          <a:p>
            <a:endParaRPr lang="en-US" dirty="0"/>
          </a:p>
        </p:txBody>
      </p:sp>
    </p:spTree>
    <p:extLst>
      <p:ext uri="{BB962C8B-B14F-4D97-AF65-F5344CB8AC3E}">
        <p14:creationId xmlns:p14="http://schemas.microsoft.com/office/powerpoint/2010/main" val="9823651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字形码</a:t>
            </a:r>
            <a:endParaRPr lang="en-US" dirty="0"/>
          </a:p>
        </p:txBody>
      </p:sp>
      <p:sp>
        <p:nvSpPr>
          <p:cNvPr id="3" name="内容占位符 2"/>
          <p:cNvSpPr>
            <a:spLocks noGrp="1"/>
          </p:cNvSpPr>
          <p:nvPr>
            <p:ph idx="1"/>
          </p:nvPr>
        </p:nvSpPr>
        <p:spPr/>
        <p:txBody>
          <a:bodyPr/>
          <a:lstStyle/>
          <a:p>
            <a:r>
              <a:rPr lang="zh-CN" altLang="en-US" dirty="0"/>
              <a:t>字形码是确定一个汉字字形点阵的代码，字形点阵中的每个点对应一个二进制位</a:t>
            </a:r>
            <a:r>
              <a:rPr lang="zh-CN" altLang="en-US" dirty="0" smtClean="0"/>
              <a:t>。</a:t>
            </a:r>
            <a:endParaRPr lang="en-US" altLang="zh-CN" dirty="0" smtClean="0"/>
          </a:p>
          <a:p>
            <a:r>
              <a:rPr lang="zh-CN" altLang="en-US" dirty="0" smtClean="0"/>
              <a:t>点阵字模库</a:t>
            </a:r>
            <a:endParaRPr lang="en-US" altLang="zh-CN" dirty="0" smtClean="0"/>
          </a:p>
          <a:p>
            <a:pPr lvl="1"/>
            <a:r>
              <a:rPr lang="zh-CN" altLang="en-US" dirty="0"/>
              <a:t>每个汉字对应一个点阵，再编上代号存入存储器</a:t>
            </a:r>
            <a:r>
              <a:rPr lang="zh-CN" altLang="en-US" dirty="0" smtClean="0"/>
              <a:t>中。</a:t>
            </a:r>
            <a:endParaRPr lang="en-US" altLang="zh-CN" dirty="0" smtClean="0"/>
          </a:p>
          <a:p>
            <a:r>
              <a:rPr lang="en-US" dirty="0"/>
              <a:t>TrueType</a:t>
            </a:r>
            <a:r>
              <a:rPr lang="zh-CN" altLang="en-US" dirty="0"/>
              <a:t>字库和矢量</a:t>
            </a:r>
            <a:r>
              <a:rPr lang="zh-CN" altLang="en-US" dirty="0" smtClean="0"/>
              <a:t>字库</a:t>
            </a:r>
            <a:endParaRPr lang="en-US" altLang="zh-CN" dirty="0" smtClean="0"/>
          </a:p>
          <a:p>
            <a:pPr lvl="1"/>
            <a:r>
              <a:rPr lang="zh-CN" altLang="en-US" dirty="0"/>
              <a:t>由直线和曲线描述命令代码或数学描述模型组成的轮廓字体。</a:t>
            </a:r>
            <a:endParaRPr lang="en-US" dirty="0"/>
          </a:p>
        </p:txBody>
      </p:sp>
    </p:spTree>
    <p:extLst>
      <p:ext uri="{BB962C8B-B14F-4D97-AF65-F5344CB8AC3E}">
        <p14:creationId xmlns:p14="http://schemas.microsoft.com/office/powerpoint/2010/main" val="13891434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数据单位</a:t>
            </a:r>
          </a:p>
        </p:txBody>
      </p:sp>
      <p:sp>
        <p:nvSpPr>
          <p:cNvPr id="3" name="内容占位符 2"/>
          <p:cNvSpPr>
            <a:spLocks noGrp="1"/>
          </p:cNvSpPr>
          <p:nvPr>
            <p:ph idx="1"/>
          </p:nvPr>
        </p:nvSpPr>
        <p:spPr/>
        <p:txBody>
          <a:bodyPr>
            <a:normAutofit lnSpcReduction="10000"/>
          </a:bodyPr>
          <a:lstStyle/>
          <a:p>
            <a:r>
              <a:rPr lang="en-US" altLang="zh-CN" dirty="0"/>
              <a:t>【</a:t>
            </a:r>
            <a:r>
              <a:rPr lang="zh-CN" altLang="en-US" dirty="0"/>
              <a:t>位</a:t>
            </a:r>
            <a:r>
              <a:rPr lang="en-US" altLang="zh-CN" dirty="0"/>
              <a:t>】bit : </a:t>
            </a:r>
            <a:r>
              <a:rPr lang="zh-CN" altLang="en-US" dirty="0"/>
              <a:t>二进制位，是计算机中表示信息的最小单位。 </a:t>
            </a:r>
          </a:p>
          <a:p>
            <a:r>
              <a:rPr lang="en-US" altLang="zh-CN" dirty="0"/>
              <a:t>【</a:t>
            </a:r>
            <a:r>
              <a:rPr lang="zh-CN" altLang="en-US" dirty="0"/>
              <a:t>字节</a:t>
            </a:r>
            <a:r>
              <a:rPr lang="en-US" altLang="zh-CN" dirty="0"/>
              <a:t>】Byte : 8</a:t>
            </a:r>
            <a:r>
              <a:rPr lang="zh-CN" altLang="en-US" dirty="0"/>
              <a:t>位二进制数组成</a:t>
            </a:r>
            <a:r>
              <a:rPr lang="en-US" altLang="zh-CN" dirty="0"/>
              <a:t>1</a:t>
            </a:r>
            <a:r>
              <a:rPr lang="zh-CN" altLang="en-US" dirty="0"/>
              <a:t>个字节，是计算机中存储信息的最小单位。</a:t>
            </a:r>
            <a:r>
              <a:rPr lang="en-US" altLang="zh-CN" dirty="0"/>
              <a:t>1 Byte = 8 bit </a:t>
            </a:r>
          </a:p>
          <a:p>
            <a:r>
              <a:rPr lang="en-US" altLang="zh-CN" dirty="0"/>
              <a:t>【</a:t>
            </a:r>
            <a:r>
              <a:rPr lang="zh-CN" altLang="en-US" dirty="0"/>
              <a:t>字</a:t>
            </a:r>
            <a:r>
              <a:rPr lang="en-US" altLang="zh-CN" dirty="0"/>
              <a:t>】Word : </a:t>
            </a:r>
            <a:r>
              <a:rPr lang="zh-CN" altLang="en-US" dirty="0"/>
              <a:t>一个存储单元所存放的内容称为一个字。常用来表示数据或信息的长度。 </a:t>
            </a:r>
          </a:p>
          <a:p>
            <a:r>
              <a:rPr lang="en-US" altLang="zh-CN" dirty="0"/>
              <a:t>【</a:t>
            </a:r>
            <a:r>
              <a:rPr lang="zh-CN" altLang="en-US" dirty="0"/>
              <a:t>字长</a:t>
            </a:r>
            <a:r>
              <a:rPr lang="en-US" altLang="zh-CN" dirty="0"/>
              <a:t>】</a:t>
            </a:r>
            <a:r>
              <a:rPr lang="zh-CN" altLang="en-US" dirty="0"/>
              <a:t>： 在计算机内部的数据传送过程中，数据通常是按字节的整数倍传送的，将计算机一次能同时传送数据的位数称为字长。通常说计算机是</a:t>
            </a:r>
            <a:r>
              <a:rPr lang="en-US" altLang="zh-CN" dirty="0"/>
              <a:t>8</a:t>
            </a:r>
            <a:r>
              <a:rPr lang="zh-CN" altLang="en-US" dirty="0"/>
              <a:t>位机、</a:t>
            </a:r>
            <a:r>
              <a:rPr lang="en-US" altLang="zh-CN" dirty="0"/>
              <a:t>16</a:t>
            </a:r>
            <a:r>
              <a:rPr lang="zh-CN" altLang="en-US" dirty="0"/>
              <a:t>位机或</a:t>
            </a:r>
            <a:r>
              <a:rPr lang="en-US" altLang="zh-CN" dirty="0"/>
              <a:t>32</a:t>
            </a:r>
            <a:r>
              <a:rPr lang="zh-CN" altLang="en-US" dirty="0"/>
              <a:t>位机，就是指计算机的字长是</a:t>
            </a:r>
            <a:r>
              <a:rPr lang="en-US" altLang="zh-CN" dirty="0"/>
              <a:t>8</a:t>
            </a:r>
            <a:r>
              <a:rPr lang="zh-CN" altLang="en-US" dirty="0"/>
              <a:t>位的、</a:t>
            </a:r>
            <a:r>
              <a:rPr lang="en-US" altLang="zh-CN" dirty="0"/>
              <a:t>16</a:t>
            </a:r>
            <a:r>
              <a:rPr lang="zh-CN" altLang="en-US" dirty="0"/>
              <a:t>位的或</a:t>
            </a:r>
            <a:r>
              <a:rPr lang="en-US" altLang="zh-CN" dirty="0"/>
              <a:t>32</a:t>
            </a:r>
            <a:r>
              <a:rPr lang="zh-CN" altLang="en-US" dirty="0"/>
              <a:t>位的。 </a:t>
            </a:r>
          </a:p>
          <a:p>
            <a:endParaRPr lang="zh-CN" altLang="en-US" dirty="0"/>
          </a:p>
        </p:txBody>
      </p:sp>
    </p:spTree>
    <p:extLst>
      <p:ext uri="{BB962C8B-B14F-4D97-AF65-F5344CB8AC3E}">
        <p14:creationId xmlns:p14="http://schemas.microsoft.com/office/powerpoint/2010/main" val="2604816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存储器的单位</a:t>
            </a:r>
          </a:p>
        </p:txBody>
      </p:sp>
      <p:sp>
        <p:nvSpPr>
          <p:cNvPr id="3" name="内容占位符 2"/>
          <p:cNvSpPr>
            <a:spLocks noGrp="1"/>
          </p:cNvSpPr>
          <p:nvPr>
            <p:ph idx="1"/>
          </p:nvPr>
        </p:nvSpPr>
        <p:spPr/>
        <p:txBody>
          <a:bodyPr/>
          <a:lstStyle/>
          <a:p>
            <a:pPr marL="279400" lvl="0" indent="-279400" eaLnBrk="0" fontAlgn="base" hangingPunct="0">
              <a:lnSpc>
                <a:spcPct val="90000"/>
              </a:lnSpc>
              <a:spcBef>
                <a:spcPct val="60000"/>
              </a:spcBef>
              <a:spcAft>
                <a:spcPct val="0"/>
              </a:spcAft>
              <a:buClr>
                <a:srgbClr val="D60093"/>
              </a:buClr>
              <a:buSzPct val="70000"/>
              <a:buFont typeface="Wingdings" pitchFamily="2" charset="2"/>
              <a:buChar char="n"/>
            </a:pPr>
            <a:r>
              <a:rPr lang="zh-CN" altLang="en-US" sz="2400" b="1" kern="0" dirty="0">
                <a:solidFill>
                  <a:srgbClr val="000000"/>
                </a:solidFill>
                <a:latin typeface="Arial Narrow"/>
                <a:ea typeface="宋体" charset="-122"/>
              </a:rPr>
              <a:t>存储器的最小存储单位是字节（</a:t>
            </a:r>
            <a:r>
              <a:rPr lang="en-US" altLang="zh-CN" sz="2400" b="1" kern="0" dirty="0">
                <a:solidFill>
                  <a:srgbClr val="000000"/>
                </a:solidFill>
                <a:latin typeface="Arial Narrow"/>
                <a:ea typeface="宋体" charset="-122"/>
              </a:rPr>
              <a:t>Byte，</a:t>
            </a:r>
            <a:r>
              <a:rPr lang="zh-CN" altLang="en-US" sz="2400" b="1" kern="0" dirty="0">
                <a:solidFill>
                  <a:srgbClr val="000000"/>
                </a:solidFill>
                <a:latin typeface="Arial Narrow"/>
                <a:ea typeface="宋体" charset="-122"/>
              </a:rPr>
              <a:t>简称</a:t>
            </a:r>
            <a:r>
              <a:rPr lang="en-US" altLang="zh-CN" sz="2400" b="1" kern="0" dirty="0">
                <a:solidFill>
                  <a:srgbClr val="000000"/>
                </a:solidFill>
                <a:latin typeface="Arial Narrow"/>
                <a:ea typeface="宋体" charset="-122"/>
              </a:rPr>
              <a:t>B），</a:t>
            </a:r>
            <a:r>
              <a:rPr lang="zh-CN" altLang="en-US" sz="2400" b="1" kern="0" dirty="0">
                <a:solidFill>
                  <a:srgbClr val="000000"/>
                </a:solidFill>
                <a:latin typeface="Arial Narrow"/>
                <a:ea typeface="宋体" charset="-122"/>
              </a:rPr>
              <a:t>描述存储器容量通常用的单位有</a:t>
            </a:r>
            <a:r>
              <a:rPr lang="en-US" altLang="zh-CN" sz="2400" b="1" kern="0" dirty="0">
                <a:solidFill>
                  <a:srgbClr val="000000"/>
                </a:solidFill>
                <a:latin typeface="Arial Narrow"/>
                <a:ea typeface="宋体" charset="-122"/>
              </a:rPr>
              <a:t>KB、MB、GB、TB，</a:t>
            </a:r>
            <a:r>
              <a:rPr lang="zh-CN" altLang="en-US" sz="2400" b="1" kern="0" dirty="0">
                <a:solidFill>
                  <a:srgbClr val="000000"/>
                </a:solidFill>
                <a:latin typeface="Arial Narrow"/>
                <a:ea typeface="宋体" charset="-122"/>
              </a:rPr>
              <a:t>它们的关系如下：</a:t>
            </a:r>
          </a:p>
          <a:p>
            <a:pPr marL="279400" lvl="0" indent="-279400" eaLnBrk="0" fontAlgn="base" hangingPunct="0">
              <a:lnSpc>
                <a:spcPct val="90000"/>
              </a:lnSpc>
              <a:spcBef>
                <a:spcPct val="60000"/>
              </a:spcBef>
              <a:spcAft>
                <a:spcPct val="0"/>
              </a:spcAft>
              <a:buClr>
                <a:srgbClr val="D60093"/>
              </a:buClr>
              <a:buSzPct val="70000"/>
              <a:buNone/>
            </a:pPr>
            <a:r>
              <a:rPr lang="en-US" altLang="zh-CN" sz="2400" b="1" kern="0" dirty="0">
                <a:solidFill>
                  <a:srgbClr val="000000"/>
                </a:solidFill>
                <a:latin typeface="Arial Narrow"/>
                <a:ea typeface="宋体" charset="-122"/>
              </a:rPr>
              <a:t>    1KB = 2</a:t>
            </a:r>
            <a:r>
              <a:rPr lang="en-US" altLang="zh-CN" sz="2400" b="1" kern="0" baseline="30000" dirty="0">
                <a:solidFill>
                  <a:srgbClr val="000000"/>
                </a:solidFill>
                <a:latin typeface="Arial Narrow"/>
                <a:ea typeface="宋体" charset="-122"/>
              </a:rPr>
              <a:t>10</a:t>
            </a:r>
            <a:r>
              <a:rPr lang="en-US" altLang="zh-CN" sz="2400" b="1" kern="0" dirty="0">
                <a:solidFill>
                  <a:srgbClr val="000000"/>
                </a:solidFill>
                <a:latin typeface="Arial Narrow"/>
                <a:ea typeface="宋体" charset="-122"/>
              </a:rPr>
              <a:t> B = 1024B</a:t>
            </a:r>
          </a:p>
          <a:p>
            <a:pPr marL="279400" lvl="0" indent="-279400" eaLnBrk="0" fontAlgn="base" hangingPunct="0">
              <a:lnSpc>
                <a:spcPct val="90000"/>
              </a:lnSpc>
              <a:spcBef>
                <a:spcPct val="60000"/>
              </a:spcBef>
              <a:spcAft>
                <a:spcPct val="0"/>
              </a:spcAft>
              <a:buClr>
                <a:srgbClr val="D60093"/>
              </a:buClr>
              <a:buSzPct val="70000"/>
              <a:buNone/>
            </a:pPr>
            <a:r>
              <a:rPr lang="en-US" altLang="zh-CN" sz="2400" b="1" kern="0" dirty="0">
                <a:solidFill>
                  <a:srgbClr val="000000"/>
                </a:solidFill>
                <a:latin typeface="Arial Narrow"/>
                <a:ea typeface="宋体" charset="-122"/>
              </a:rPr>
              <a:t>    1MB = 2</a:t>
            </a:r>
            <a:r>
              <a:rPr lang="en-US" altLang="zh-CN" sz="2400" b="1" kern="0" baseline="30000" dirty="0">
                <a:solidFill>
                  <a:srgbClr val="000000"/>
                </a:solidFill>
                <a:latin typeface="Arial Narrow"/>
                <a:ea typeface="宋体" charset="-122"/>
              </a:rPr>
              <a:t>20</a:t>
            </a:r>
            <a:r>
              <a:rPr lang="en-US" altLang="zh-CN" sz="2400" b="1" kern="0" dirty="0">
                <a:solidFill>
                  <a:srgbClr val="000000"/>
                </a:solidFill>
                <a:latin typeface="Arial Narrow"/>
                <a:ea typeface="宋体" charset="-122"/>
              </a:rPr>
              <a:t> B = 1024 ×1024B</a:t>
            </a:r>
          </a:p>
          <a:p>
            <a:pPr marL="279400" lvl="0" indent="-279400" eaLnBrk="0" fontAlgn="base" hangingPunct="0">
              <a:lnSpc>
                <a:spcPct val="90000"/>
              </a:lnSpc>
              <a:spcBef>
                <a:spcPct val="60000"/>
              </a:spcBef>
              <a:spcAft>
                <a:spcPct val="0"/>
              </a:spcAft>
              <a:buClr>
                <a:srgbClr val="D60093"/>
              </a:buClr>
              <a:buSzPct val="70000"/>
              <a:buNone/>
            </a:pPr>
            <a:r>
              <a:rPr lang="en-US" altLang="zh-CN" sz="2400" b="1" kern="0" dirty="0">
                <a:solidFill>
                  <a:srgbClr val="000000"/>
                </a:solidFill>
                <a:latin typeface="Arial Narrow"/>
                <a:ea typeface="宋体" charset="-122"/>
              </a:rPr>
              <a:t>    1GB = 2</a:t>
            </a:r>
            <a:r>
              <a:rPr lang="en-US" altLang="zh-CN" sz="2400" b="1" kern="0" baseline="30000" dirty="0">
                <a:solidFill>
                  <a:srgbClr val="000000"/>
                </a:solidFill>
                <a:latin typeface="Arial Narrow"/>
                <a:ea typeface="宋体" charset="-122"/>
              </a:rPr>
              <a:t>30</a:t>
            </a:r>
            <a:r>
              <a:rPr lang="en-US" altLang="zh-CN" sz="2400" b="1" kern="0" dirty="0">
                <a:solidFill>
                  <a:srgbClr val="000000"/>
                </a:solidFill>
                <a:latin typeface="Arial Narrow"/>
                <a:ea typeface="宋体" charset="-122"/>
              </a:rPr>
              <a:t> B = 1024 ×1024 ×1024B</a:t>
            </a:r>
          </a:p>
          <a:p>
            <a:pPr marL="279400" lvl="0" indent="-279400" eaLnBrk="0" fontAlgn="base" hangingPunct="0">
              <a:lnSpc>
                <a:spcPct val="90000"/>
              </a:lnSpc>
              <a:spcBef>
                <a:spcPct val="60000"/>
              </a:spcBef>
              <a:spcAft>
                <a:spcPct val="0"/>
              </a:spcAft>
              <a:buClr>
                <a:srgbClr val="D60093"/>
              </a:buClr>
              <a:buSzPct val="70000"/>
              <a:buNone/>
            </a:pPr>
            <a:r>
              <a:rPr lang="en-US" altLang="zh-CN" sz="2400" b="1" kern="0" dirty="0">
                <a:solidFill>
                  <a:srgbClr val="000000"/>
                </a:solidFill>
                <a:latin typeface="Arial Narrow"/>
                <a:ea typeface="宋体" charset="-122"/>
              </a:rPr>
              <a:t>    1TB = 2</a:t>
            </a:r>
            <a:r>
              <a:rPr lang="en-US" altLang="zh-CN" sz="2400" b="1" kern="0" baseline="30000" dirty="0">
                <a:solidFill>
                  <a:srgbClr val="000000"/>
                </a:solidFill>
                <a:latin typeface="Arial Narrow"/>
                <a:ea typeface="宋体" charset="-122"/>
              </a:rPr>
              <a:t>40</a:t>
            </a:r>
            <a:r>
              <a:rPr lang="en-US" altLang="zh-CN" sz="2400" b="1" kern="0" dirty="0">
                <a:solidFill>
                  <a:srgbClr val="000000"/>
                </a:solidFill>
                <a:latin typeface="Arial Narrow"/>
                <a:ea typeface="宋体" charset="-122"/>
              </a:rPr>
              <a:t> B = 1024 ×1024 ×1024 ×1024B</a:t>
            </a:r>
          </a:p>
          <a:p>
            <a:endParaRPr lang="zh-CN" altLang="en-US" dirty="0"/>
          </a:p>
        </p:txBody>
      </p:sp>
    </p:spTree>
    <p:extLst>
      <p:ext uri="{BB962C8B-B14F-4D97-AF65-F5344CB8AC3E}">
        <p14:creationId xmlns:p14="http://schemas.microsoft.com/office/powerpoint/2010/main" val="10405721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课程要求</a:t>
            </a:r>
            <a:endParaRPr lang="zh-CN" altLang="en-US" dirty="0"/>
          </a:p>
        </p:txBody>
      </p:sp>
      <p:sp>
        <p:nvSpPr>
          <p:cNvPr id="3" name="内容占位符 2"/>
          <p:cNvSpPr>
            <a:spLocks noGrp="1"/>
          </p:cNvSpPr>
          <p:nvPr>
            <p:ph idx="1"/>
          </p:nvPr>
        </p:nvSpPr>
        <p:spPr/>
        <p:txBody>
          <a:bodyPr>
            <a:normAutofit fontScale="92500" lnSpcReduction="20000"/>
          </a:bodyPr>
          <a:lstStyle/>
          <a:p>
            <a:r>
              <a:rPr lang="en-US" altLang="zh-CN" dirty="0" smtClean="0"/>
              <a:t> </a:t>
            </a:r>
            <a:r>
              <a:rPr lang="zh-CN" altLang="zh-CN" dirty="0" smtClean="0"/>
              <a:t>了解</a:t>
            </a:r>
            <a:r>
              <a:rPr lang="zh-CN" altLang="zh-CN" dirty="0"/>
              <a:t>计算机的基础知识。</a:t>
            </a:r>
          </a:p>
          <a:p>
            <a:r>
              <a:rPr lang="en-US" altLang="zh-CN" dirty="0"/>
              <a:t> </a:t>
            </a:r>
            <a:r>
              <a:rPr lang="zh-CN" altLang="zh-CN" dirty="0" smtClean="0"/>
              <a:t>了解</a:t>
            </a:r>
            <a:r>
              <a:rPr lang="zh-CN" altLang="zh-CN" dirty="0"/>
              <a:t>微型计算机的基本组成和工作原理。</a:t>
            </a:r>
          </a:p>
          <a:p>
            <a:r>
              <a:rPr lang="en-US" altLang="zh-CN" dirty="0"/>
              <a:t> </a:t>
            </a:r>
            <a:r>
              <a:rPr lang="zh-CN" altLang="zh-CN" dirty="0" smtClean="0"/>
              <a:t>了解</a:t>
            </a:r>
            <a:r>
              <a:rPr lang="zh-CN" altLang="zh-CN" dirty="0"/>
              <a:t>计算机网络的基本概念和掌握因特网（</a:t>
            </a:r>
            <a:r>
              <a:rPr lang="en-US" altLang="zh-CN" dirty="0"/>
              <a:t>Internet</a:t>
            </a:r>
            <a:r>
              <a:rPr lang="zh-CN" altLang="zh-CN" dirty="0"/>
              <a:t>）的使用。</a:t>
            </a:r>
          </a:p>
          <a:p>
            <a:r>
              <a:rPr lang="en-US" altLang="zh-CN" dirty="0"/>
              <a:t> </a:t>
            </a:r>
            <a:r>
              <a:rPr lang="zh-CN" altLang="zh-CN" dirty="0" smtClean="0"/>
              <a:t>了解</a:t>
            </a:r>
            <a:r>
              <a:rPr lang="zh-CN" altLang="zh-CN" dirty="0"/>
              <a:t>操作系统的基本功能，掌握</a:t>
            </a:r>
            <a:r>
              <a:rPr lang="en-US" altLang="zh-CN" dirty="0" smtClean="0"/>
              <a:t>Windows 7</a:t>
            </a:r>
            <a:r>
              <a:rPr lang="zh-CN" altLang="zh-CN" dirty="0" smtClean="0"/>
              <a:t>的</a:t>
            </a:r>
            <a:r>
              <a:rPr lang="zh-CN" altLang="zh-CN" dirty="0"/>
              <a:t>操作方法。</a:t>
            </a:r>
          </a:p>
          <a:p>
            <a:r>
              <a:rPr lang="en-US" altLang="zh-CN" dirty="0"/>
              <a:t> </a:t>
            </a:r>
            <a:r>
              <a:rPr lang="zh-CN" altLang="zh-CN" dirty="0" smtClean="0"/>
              <a:t>了解</a:t>
            </a:r>
            <a:r>
              <a:rPr lang="zh-CN" altLang="zh-CN" dirty="0"/>
              <a:t>文字处理的基本知识，掌握</a:t>
            </a:r>
            <a:r>
              <a:rPr lang="en-US" altLang="zh-CN" dirty="0"/>
              <a:t>Microsoft Office Word 2010</a:t>
            </a:r>
            <a:r>
              <a:rPr lang="zh-CN" altLang="zh-CN" dirty="0"/>
              <a:t>的基本操作、页面设置、表格制作和排版技术。</a:t>
            </a:r>
          </a:p>
          <a:p>
            <a:r>
              <a:rPr lang="en-US" altLang="zh-CN" dirty="0"/>
              <a:t> </a:t>
            </a:r>
            <a:r>
              <a:rPr lang="zh-CN" altLang="zh-CN" dirty="0" smtClean="0"/>
              <a:t>了解</a:t>
            </a:r>
            <a:r>
              <a:rPr lang="zh-CN" altLang="zh-CN" dirty="0"/>
              <a:t>电子表格数据处理的基本知识，掌握</a:t>
            </a:r>
            <a:r>
              <a:rPr lang="en-US" altLang="zh-CN" dirty="0"/>
              <a:t>Microsoft Office Excel 2010</a:t>
            </a:r>
            <a:r>
              <a:rPr lang="zh-CN" altLang="zh-CN" dirty="0"/>
              <a:t>的基本操作、公式函数、数据管理和图表制作的基本方法。</a:t>
            </a:r>
          </a:p>
          <a:p>
            <a:r>
              <a:rPr lang="en-US" altLang="zh-CN" dirty="0"/>
              <a:t> </a:t>
            </a:r>
            <a:r>
              <a:rPr lang="zh-CN" altLang="zh-CN" dirty="0" smtClean="0"/>
              <a:t>了解</a:t>
            </a:r>
            <a:r>
              <a:rPr lang="zh-CN" altLang="zh-CN" dirty="0"/>
              <a:t>演示文稿幻灯片的基本知识，掌握</a:t>
            </a:r>
            <a:r>
              <a:rPr lang="en-US" altLang="zh-CN" dirty="0"/>
              <a:t>Microsoft Office PowerPoint 2010</a:t>
            </a:r>
            <a:r>
              <a:rPr lang="zh-CN" altLang="zh-CN" dirty="0"/>
              <a:t>的基本制作方法。</a:t>
            </a:r>
          </a:p>
          <a:p>
            <a:endParaRPr lang="zh-CN" altLang="en-US" dirty="0"/>
          </a:p>
        </p:txBody>
      </p:sp>
    </p:spTree>
    <p:extLst>
      <p:ext uri="{BB962C8B-B14F-4D97-AF65-F5344CB8AC3E}">
        <p14:creationId xmlns:p14="http://schemas.microsoft.com/office/powerpoint/2010/main" val="9805390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数据的存储方式</a:t>
            </a:r>
          </a:p>
        </p:txBody>
      </p:sp>
      <p:sp>
        <p:nvSpPr>
          <p:cNvPr id="3" name="内容占位符 2"/>
          <p:cNvSpPr>
            <a:spLocks noGrp="1"/>
          </p:cNvSpPr>
          <p:nvPr>
            <p:ph idx="1"/>
          </p:nvPr>
        </p:nvSpPr>
        <p:spPr/>
        <p:txBody>
          <a:bodyPr/>
          <a:lstStyle/>
          <a:p>
            <a:pPr marL="279400" lvl="0" indent="-279400" eaLnBrk="0" fontAlgn="base" hangingPunct="0">
              <a:lnSpc>
                <a:spcPct val="80000"/>
              </a:lnSpc>
              <a:spcBef>
                <a:spcPct val="60000"/>
              </a:spcBef>
              <a:spcAft>
                <a:spcPct val="0"/>
              </a:spcAft>
              <a:buClr>
                <a:srgbClr val="D60093"/>
              </a:buClr>
              <a:buSzPct val="70000"/>
              <a:buFont typeface="Wingdings" pitchFamily="2" charset="2"/>
              <a:buChar char="n"/>
            </a:pPr>
            <a:r>
              <a:rPr lang="zh-CN" altLang="en-US" sz="2400" b="1" kern="0" dirty="0">
                <a:solidFill>
                  <a:srgbClr val="000000"/>
                </a:solidFill>
                <a:latin typeface="Arial Narrow"/>
                <a:ea typeface="宋体" charset="-122"/>
              </a:rPr>
              <a:t>一个字=1个字节=8位二进制</a:t>
            </a:r>
          </a:p>
          <a:p>
            <a:pPr marL="279400" lvl="0" indent="-279400" eaLnBrk="0" fontAlgn="base" hangingPunct="0">
              <a:lnSpc>
                <a:spcPct val="80000"/>
              </a:lnSpc>
              <a:spcBef>
                <a:spcPct val="60000"/>
              </a:spcBef>
              <a:spcAft>
                <a:spcPct val="0"/>
              </a:spcAft>
              <a:buClr>
                <a:srgbClr val="D60093"/>
              </a:buClr>
              <a:buSzPct val="70000"/>
              <a:buNone/>
            </a:pPr>
            <a:r>
              <a:rPr lang="en-US" altLang="zh-CN" sz="2400" b="1" kern="0" dirty="0">
                <a:solidFill>
                  <a:srgbClr val="000000"/>
                </a:solidFill>
                <a:latin typeface="Arial Narrow"/>
                <a:ea typeface="宋体" charset="-122"/>
              </a:rPr>
              <a:t>MSB                                                                 LSB</a:t>
            </a:r>
          </a:p>
          <a:p>
            <a:pPr marL="279400" lvl="0" indent="-279400" eaLnBrk="0" fontAlgn="base" hangingPunct="0">
              <a:lnSpc>
                <a:spcPct val="80000"/>
              </a:lnSpc>
              <a:spcBef>
                <a:spcPct val="60000"/>
              </a:spcBef>
              <a:spcAft>
                <a:spcPct val="0"/>
              </a:spcAft>
              <a:buClr>
                <a:srgbClr val="D60093"/>
              </a:buClr>
              <a:buSzPct val="70000"/>
              <a:buNone/>
            </a:pPr>
            <a:endParaRPr lang="en-US" altLang="zh-CN" sz="2400" b="1" kern="0" dirty="0">
              <a:solidFill>
                <a:srgbClr val="000000"/>
              </a:solidFill>
              <a:latin typeface="Arial Narrow"/>
              <a:ea typeface="宋体" charset="-122"/>
            </a:endParaRPr>
          </a:p>
          <a:p>
            <a:pPr marL="279400" lvl="0" indent="-279400" eaLnBrk="0" fontAlgn="base" hangingPunct="0">
              <a:lnSpc>
                <a:spcPct val="80000"/>
              </a:lnSpc>
              <a:spcBef>
                <a:spcPct val="60000"/>
              </a:spcBef>
              <a:spcAft>
                <a:spcPct val="0"/>
              </a:spcAft>
              <a:buClr>
                <a:srgbClr val="D60093"/>
              </a:buClr>
              <a:buSzPct val="70000"/>
              <a:buFont typeface="Wingdings" pitchFamily="2" charset="2"/>
              <a:buChar char="n"/>
            </a:pPr>
            <a:r>
              <a:rPr lang="en-US" altLang="zh-CN" sz="2400" b="1" kern="0" dirty="0">
                <a:solidFill>
                  <a:srgbClr val="000000"/>
                </a:solidFill>
                <a:latin typeface="Arial Narrow"/>
                <a:ea typeface="宋体" charset="-122"/>
              </a:rPr>
              <a:t>1</a:t>
            </a:r>
            <a:r>
              <a:rPr lang="zh-CN" altLang="en-US" sz="2400" b="1" kern="0" dirty="0">
                <a:solidFill>
                  <a:srgbClr val="000000"/>
                </a:solidFill>
                <a:latin typeface="Arial Narrow"/>
                <a:ea typeface="宋体" charset="-122"/>
              </a:rPr>
              <a:t>个字=2个字节=16位二进制</a:t>
            </a:r>
          </a:p>
          <a:p>
            <a:pPr marL="279400" lvl="0" indent="-279400" eaLnBrk="0" fontAlgn="base" hangingPunct="0">
              <a:lnSpc>
                <a:spcPct val="80000"/>
              </a:lnSpc>
              <a:spcBef>
                <a:spcPct val="60000"/>
              </a:spcBef>
              <a:spcAft>
                <a:spcPct val="0"/>
              </a:spcAft>
              <a:buClr>
                <a:srgbClr val="D60093"/>
              </a:buClr>
              <a:buSzPct val="70000"/>
              <a:buNone/>
            </a:pPr>
            <a:r>
              <a:rPr lang="en-US" altLang="zh-CN" sz="2400" b="1" kern="0" dirty="0">
                <a:solidFill>
                  <a:srgbClr val="000000"/>
                </a:solidFill>
                <a:latin typeface="Arial Narrow"/>
                <a:ea typeface="宋体" charset="-122"/>
              </a:rPr>
              <a:t>MSB                                                                   LSB</a:t>
            </a:r>
          </a:p>
          <a:p>
            <a:pPr marL="279400" lvl="0" indent="-279400" eaLnBrk="0" fontAlgn="base" hangingPunct="0">
              <a:lnSpc>
                <a:spcPct val="80000"/>
              </a:lnSpc>
              <a:spcBef>
                <a:spcPct val="60000"/>
              </a:spcBef>
              <a:spcAft>
                <a:spcPct val="0"/>
              </a:spcAft>
              <a:buClr>
                <a:srgbClr val="D60093"/>
              </a:buClr>
              <a:buSzPct val="70000"/>
              <a:buFont typeface="Wingdings" pitchFamily="2" charset="2"/>
              <a:buChar char="n"/>
            </a:pPr>
            <a:endParaRPr lang="en-US" altLang="zh-CN" sz="2400" b="1" kern="0" dirty="0">
              <a:solidFill>
                <a:srgbClr val="000000"/>
              </a:solidFill>
              <a:latin typeface="Arial Narrow"/>
              <a:ea typeface="宋体" charset="-122"/>
            </a:endParaRPr>
          </a:p>
          <a:p>
            <a:pPr marL="279400" lvl="0" indent="-279400" eaLnBrk="0" fontAlgn="base" hangingPunct="0">
              <a:lnSpc>
                <a:spcPct val="80000"/>
              </a:lnSpc>
              <a:spcBef>
                <a:spcPct val="60000"/>
              </a:spcBef>
              <a:spcAft>
                <a:spcPct val="0"/>
              </a:spcAft>
              <a:buClr>
                <a:srgbClr val="D60093"/>
              </a:buClr>
              <a:buSzPct val="70000"/>
              <a:buFont typeface="Wingdings" pitchFamily="2" charset="2"/>
              <a:buChar char="n"/>
            </a:pPr>
            <a:r>
              <a:rPr lang="zh-CN" altLang="en-US" sz="2400" b="1" kern="0" dirty="0">
                <a:solidFill>
                  <a:srgbClr val="000000"/>
                </a:solidFill>
                <a:latin typeface="Arial Narrow"/>
                <a:ea typeface="宋体" charset="-122"/>
              </a:rPr>
              <a:t>一个字长最右边的一位称</a:t>
            </a:r>
            <a:r>
              <a:rPr lang="zh-CN" altLang="en-US" sz="2400" b="1" kern="0" dirty="0">
                <a:solidFill>
                  <a:srgbClr val="DC0081"/>
                </a:solidFill>
                <a:latin typeface="Arial Narrow"/>
                <a:ea typeface="宋体" charset="-122"/>
              </a:rPr>
              <a:t>最低有效位</a:t>
            </a:r>
            <a:r>
              <a:rPr lang="zh-CN" altLang="en-US" sz="2400" b="1" kern="0" dirty="0">
                <a:solidFill>
                  <a:srgbClr val="000000"/>
                </a:solidFill>
                <a:latin typeface="Arial Narrow"/>
                <a:ea typeface="宋体" charset="-122"/>
              </a:rPr>
              <a:t>，最左边的一位称</a:t>
            </a:r>
            <a:r>
              <a:rPr lang="zh-CN" altLang="en-US" sz="2400" b="1" kern="0" dirty="0">
                <a:solidFill>
                  <a:srgbClr val="DC0081"/>
                </a:solidFill>
                <a:latin typeface="Arial Narrow"/>
                <a:ea typeface="宋体" charset="-122"/>
              </a:rPr>
              <a:t>最高有效位</a:t>
            </a:r>
            <a:r>
              <a:rPr lang="zh-CN" altLang="en-US" sz="2400" b="1" kern="0" dirty="0">
                <a:solidFill>
                  <a:srgbClr val="000000"/>
                </a:solidFill>
                <a:latin typeface="Arial Narrow"/>
                <a:ea typeface="宋体" charset="-122"/>
              </a:rPr>
              <a:t>。在8位字长中，自右而左，依次为</a:t>
            </a:r>
            <a:r>
              <a:rPr lang="en-US" altLang="zh-CN" sz="2400" b="1" kern="0" dirty="0">
                <a:solidFill>
                  <a:srgbClr val="000000"/>
                </a:solidFill>
                <a:latin typeface="Arial Narrow"/>
                <a:ea typeface="宋体" charset="-122"/>
              </a:rPr>
              <a:t>b0～b7，</a:t>
            </a:r>
            <a:r>
              <a:rPr lang="zh-CN" altLang="en-US" sz="2400" b="1" kern="0" dirty="0">
                <a:solidFill>
                  <a:srgbClr val="000000"/>
                </a:solidFill>
                <a:latin typeface="Arial Narrow"/>
                <a:ea typeface="宋体" charset="-122"/>
              </a:rPr>
              <a:t>为一个字节。在16位字长中，自右而左，依次为</a:t>
            </a:r>
            <a:r>
              <a:rPr lang="en-US" altLang="zh-CN" sz="2400" b="1" kern="0" dirty="0">
                <a:solidFill>
                  <a:srgbClr val="000000"/>
                </a:solidFill>
                <a:latin typeface="Arial Narrow"/>
                <a:ea typeface="宋体" charset="-122"/>
              </a:rPr>
              <a:t>b0～b15，</a:t>
            </a:r>
            <a:r>
              <a:rPr lang="zh-CN" altLang="en-US" sz="2400" b="1" kern="0" dirty="0">
                <a:solidFill>
                  <a:srgbClr val="000000"/>
                </a:solidFill>
                <a:latin typeface="Arial Narrow"/>
                <a:ea typeface="宋体" charset="-122"/>
              </a:rPr>
              <a:t>为两个字节，左边8位为高位字节，右边8位为低位字节。</a:t>
            </a:r>
          </a:p>
          <a:p>
            <a:endParaRPr lang="zh-CN" altLang="en-US" dirty="0"/>
          </a:p>
        </p:txBody>
      </p:sp>
      <p:graphicFrame>
        <p:nvGraphicFramePr>
          <p:cNvPr id="4" name="Group 4"/>
          <p:cNvGraphicFramePr>
            <a:graphicFrameLocks noGrp="1"/>
          </p:cNvGraphicFramePr>
          <p:nvPr>
            <p:extLst>
              <p:ext uri="{D42A27DB-BD31-4B8C-83A1-F6EECF244321}">
                <p14:modId xmlns:p14="http://schemas.microsoft.com/office/powerpoint/2010/main" val="1943083023"/>
              </p:ext>
            </p:extLst>
          </p:nvPr>
        </p:nvGraphicFramePr>
        <p:xfrm>
          <a:off x="611560" y="2781568"/>
          <a:ext cx="5486400" cy="503416"/>
        </p:xfrm>
        <a:graphic>
          <a:graphicData uri="http://schemas.openxmlformats.org/drawingml/2006/table">
            <a:tbl>
              <a:tblPr/>
              <a:tblGrid>
                <a:gridCol w="685800"/>
                <a:gridCol w="685800"/>
                <a:gridCol w="685800"/>
                <a:gridCol w="685800"/>
                <a:gridCol w="685800"/>
                <a:gridCol w="685800"/>
                <a:gridCol w="685800"/>
                <a:gridCol w="685800"/>
              </a:tblGrid>
              <a:tr h="503416">
                <a:tc>
                  <a:txBody>
                    <a:bodyPr/>
                    <a:lstStyle>
                      <a:lvl1pPr marL="0" algn="l" rtl="0" eaLnBrk="1" latinLnBrk="0" hangingPunct="1">
                        <a:defRPr kumimoji="0" kern="1200">
                          <a:solidFill>
                            <a:schemeClr val="tx1"/>
                          </a:solidFill>
                          <a:latin typeface="Arial Narrow"/>
                        </a:defRPr>
                      </a:lvl1pPr>
                      <a:lvl2pPr marL="457200" algn="l" rtl="0" eaLnBrk="1" latinLnBrk="0" hangingPunct="1">
                        <a:defRPr kumimoji="0" kern="1200">
                          <a:solidFill>
                            <a:schemeClr val="tx1"/>
                          </a:solidFill>
                          <a:latin typeface="Arial Narrow"/>
                        </a:defRPr>
                      </a:lvl2pPr>
                      <a:lvl3pPr marL="914400" algn="l" rtl="0" eaLnBrk="1" latinLnBrk="0" hangingPunct="1">
                        <a:defRPr kumimoji="0" kern="1200">
                          <a:solidFill>
                            <a:schemeClr val="tx1"/>
                          </a:solidFill>
                          <a:latin typeface="Arial Narrow"/>
                        </a:defRPr>
                      </a:lvl3pPr>
                      <a:lvl4pPr marL="1371600" algn="l" rtl="0" eaLnBrk="1" latinLnBrk="0" hangingPunct="1">
                        <a:defRPr kumimoji="0" kern="1200">
                          <a:solidFill>
                            <a:schemeClr val="tx1"/>
                          </a:solidFill>
                          <a:latin typeface="Arial Narrow"/>
                        </a:defRPr>
                      </a:lvl4pPr>
                      <a:lvl5pPr marL="1828800" algn="l" rtl="0" eaLnBrk="1" latinLnBrk="0" hangingPunct="1">
                        <a:defRPr kumimoji="0" kern="1200">
                          <a:solidFill>
                            <a:schemeClr val="tx1"/>
                          </a:solidFill>
                          <a:latin typeface="Arial Narrow"/>
                        </a:defRPr>
                      </a:lvl5pPr>
                      <a:lvl6pPr marL="2286000" algn="l" rtl="0" eaLnBrk="1" latinLnBrk="0" hangingPunct="1">
                        <a:defRPr kumimoji="0" kern="1200">
                          <a:solidFill>
                            <a:schemeClr val="tx1"/>
                          </a:solidFill>
                          <a:latin typeface="Arial Narrow"/>
                        </a:defRPr>
                      </a:lvl6pPr>
                      <a:lvl7pPr marL="2743200" algn="l" rtl="0" eaLnBrk="1" latinLnBrk="0" hangingPunct="1">
                        <a:defRPr kumimoji="0" kern="1200">
                          <a:solidFill>
                            <a:schemeClr val="tx1"/>
                          </a:solidFill>
                          <a:latin typeface="Arial Narrow"/>
                        </a:defRPr>
                      </a:lvl7pPr>
                      <a:lvl8pPr marL="3200400" algn="l" rtl="0" eaLnBrk="1" latinLnBrk="0" hangingPunct="1">
                        <a:defRPr kumimoji="0" kern="1200">
                          <a:solidFill>
                            <a:schemeClr val="tx1"/>
                          </a:solidFill>
                          <a:latin typeface="Arial Narrow"/>
                        </a:defRPr>
                      </a:lvl8pPr>
                      <a:lvl9pPr marL="3657600" algn="l" rtl="0" eaLnBrk="1" latinLnBrk="0" hangingPunct="1">
                        <a:defRPr kumimoji="0" kern="1200">
                          <a:solidFill>
                            <a:schemeClr val="tx1"/>
                          </a:solidFill>
                          <a:latin typeface="Arial Narrow"/>
                        </a:defRPr>
                      </a:lvl9p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2000" b="1" i="0" u="none" strike="noStrike" cap="none" normalizeH="0" baseline="0" smtClean="0">
                          <a:ln>
                            <a:noFill/>
                          </a:ln>
                          <a:solidFill>
                            <a:schemeClr val="tx1"/>
                          </a:solidFill>
                          <a:effectLst/>
                          <a:latin typeface="Arial Narrow" pitchFamily="34" charset="0"/>
                          <a:ea typeface="宋体" charset="-122"/>
                        </a:rPr>
                        <a:t>b</a:t>
                      </a:r>
                      <a:r>
                        <a:rPr kumimoji="0" lang="en-US" altLang="zh-CN" sz="2000" b="1" i="0" u="none" strike="noStrike" cap="none" normalizeH="0" baseline="-25000" smtClean="0">
                          <a:ln>
                            <a:noFill/>
                          </a:ln>
                          <a:solidFill>
                            <a:schemeClr val="tx1"/>
                          </a:solidFill>
                          <a:effectLst/>
                          <a:latin typeface="Arial Narrow" pitchFamily="34" charset="0"/>
                          <a:ea typeface="宋体" charset="-122"/>
                        </a:rPr>
                        <a:t>7</a:t>
                      </a:r>
                      <a:endParaRPr kumimoji="0" lang="en-US" altLang="zh-CN" sz="2000" b="1" i="0" u="none" strike="noStrike" cap="none" normalizeH="0" baseline="0" smtClean="0">
                        <a:ln>
                          <a:noFill/>
                        </a:ln>
                        <a:solidFill>
                          <a:schemeClr val="tx1"/>
                        </a:solidFill>
                        <a:effectLst/>
                        <a:latin typeface="Arial Narrow" pitchFamily="34" charset="0"/>
                        <a:ea typeface="宋体" charset="-122"/>
                      </a:endParaRPr>
                    </a:p>
                  </a:txBody>
                  <a:tcPr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rtl="0" eaLnBrk="1" latinLnBrk="0" hangingPunct="1">
                        <a:defRPr kumimoji="0" kern="1200">
                          <a:solidFill>
                            <a:schemeClr val="tx1"/>
                          </a:solidFill>
                          <a:latin typeface="Arial Narrow"/>
                        </a:defRPr>
                      </a:lvl1pPr>
                      <a:lvl2pPr marL="457200" algn="l" rtl="0" eaLnBrk="1" latinLnBrk="0" hangingPunct="1">
                        <a:defRPr kumimoji="0" kern="1200">
                          <a:solidFill>
                            <a:schemeClr val="tx1"/>
                          </a:solidFill>
                          <a:latin typeface="Arial Narrow"/>
                        </a:defRPr>
                      </a:lvl2pPr>
                      <a:lvl3pPr marL="914400" algn="l" rtl="0" eaLnBrk="1" latinLnBrk="0" hangingPunct="1">
                        <a:defRPr kumimoji="0" kern="1200">
                          <a:solidFill>
                            <a:schemeClr val="tx1"/>
                          </a:solidFill>
                          <a:latin typeface="Arial Narrow"/>
                        </a:defRPr>
                      </a:lvl3pPr>
                      <a:lvl4pPr marL="1371600" algn="l" rtl="0" eaLnBrk="1" latinLnBrk="0" hangingPunct="1">
                        <a:defRPr kumimoji="0" kern="1200">
                          <a:solidFill>
                            <a:schemeClr val="tx1"/>
                          </a:solidFill>
                          <a:latin typeface="Arial Narrow"/>
                        </a:defRPr>
                      </a:lvl4pPr>
                      <a:lvl5pPr marL="1828800" algn="l" rtl="0" eaLnBrk="1" latinLnBrk="0" hangingPunct="1">
                        <a:defRPr kumimoji="0" kern="1200">
                          <a:solidFill>
                            <a:schemeClr val="tx1"/>
                          </a:solidFill>
                          <a:latin typeface="Arial Narrow"/>
                        </a:defRPr>
                      </a:lvl5pPr>
                      <a:lvl6pPr marL="2286000" algn="l" rtl="0" eaLnBrk="1" latinLnBrk="0" hangingPunct="1">
                        <a:defRPr kumimoji="0" kern="1200">
                          <a:solidFill>
                            <a:schemeClr val="tx1"/>
                          </a:solidFill>
                          <a:latin typeface="Arial Narrow"/>
                        </a:defRPr>
                      </a:lvl6pPr>
                      <a:lvl7pPr marL="2743200" algn="l" rtl="0" eaLnBrk="1" latinLnBrk="0" hangingPunct="1">
                        <a:defRPr kumimoji="0" kern="1200">
                          <a:solidFill>
                            <a:schemeClr val="tx1"/>
                          </a:solidFill>
                          <a:latin typeface="Arial Narrow"/>
                        </a:defRPr>
                      </a:lvl7pPr>
                      <a:lvl8pPr marL="3200400" algn="l" rtl="0" eaLnBrk="1" latinLnBrk="0" hangingPunct="1">
                        <a:defRPr kumimoji="0" kern="1200">
                          <a:solidFill>
                            <a:schemeClr val="tx1"/>
                          </a:solidFill>
                          <a:latin typeface="Arial Narrow"/>
                        </a:defRPr>
                      </a:lvl8pPr>
                      <a:lvl9pPr marL="3657600" algn="l" rtl="0" eaLnBrk="1" latinLnBrk="0" hangingPunct="1">
                        <a:defRPr kumimoji="0" kern="1200">
                          <a:solidFill>
                            <a:schemeClr val="tx1"/>
                          </a:solidFill>
                          <a:latin typeface="Arial Narrow"/>
                        </a:defRPr>
                      </a:lvl9p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2000" b="1" i="0" u="none" strike="noStrike" cap="none" normalizeH="0" baseline="0" smtClean="0">
                          <a:ln>
                            <a:noFill/>
                          </a:ln>
                          <a:solidFill>
                            <a:schemeClr val="tx1"/>
                          </a:solidFill>
                          <a:effectLst/>
                          <a:latin typeface="Arial Narrow" pitchFamily="34" charset="0"/>
                          <a:ea typeface="宋体" charset="-122"/>
                        </a:rPr>
                        <a:t>b</a:t>
                      </a:r>
                      <a:r>
                        <a:rPr kumimoji="0" lang="en-US" altLang="zh-CN" sz="2000" b="1" i="0" u="none" strike="noStrike" cap="none" normalizeH="0" baseline="-25000" smtClean="0">
                          <a:ln>
                            <a:noFill/>
                          </a:ln>
                          <a:solidFill>
                            <a:schemeClr val="tx1"/>
                          </a:solidFill>
                          <a:effectLst/>
                          <a:latin typeface="Arial Narrow" pitchFamily="34" charset="0"/>
                          <a:ea typeface="宋体" charset="-122"/>
                        </a:rPr>
                        <a:t>6</a:t>
                      </a:r>
                      <a:endParaRPr kumimoji="0" lang="en-US" altLang="zh-CN" sz="2000" b="1" i="0" u="none" strike="noStrike" cap="none" normalizeH="0" baseline="0" smtClean="0">
                        <a:ln>
                          <a:noFill/>
                        </a:ln>
                        <a:solidFill>
                          <a:schemeClr val="tx1"/>
                        </a:solidFill>
                        <a:effectLst/>
                        <a:latin typeface="Arial Narrow" pitchFamily="34"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rtl="0" eaLnBrk="1" latinLnBrk="0" hangingPunct="1">
                        <a:defRPr kumimoji="0" kern="1200">
                          <a:solidFill>
                            <a:schemeClr val="tx1"/>
                          </a:solidFill>
                          <a:latin typeface="Arial Narrow"/>
                        </a:defRPr>
                      </a:lvl1pPr>
                      <a:lvl2pPr marL="457200" algn="l" rtl="0" eaLnBrk="1" latinLnBrk="0" hangingPunct="1">
                        <a:defRPr kumimoji="0" kern="1200">
                          <a:solidFill>
                            <a:schemeClr val="tx1"/>
                          </a:solidFill>
                          <a:latin typeface="Arial Narrow"/>
                        </a:defRPr>
                      </a:lvl2pPr>
                      <a:lvl3pPr marL="914400" algn="l" rtl="0" eaLnBrk="1" latinLnBrk="0" hangingPunct="1">
                        <a:defRPr kumimoji="0" kern="1200">
                          <a:solidFill>
                            <a:schemeClr val="tx1"/>
                          </a:solidFill>
                          <a:latin typeface="Arial Narrow"/>
                        </a:defRPr>
                      </a:lvl3pPr>
                      <a:lvl4pPr marL="1371600" algn="l" rtl="0" eaLnBrk="1" latinLnBrk="0" hangingPunct="1">
                        <a:defRPr kumimoji="0" kern="1200">
                          <a:solidFill>
                            <a:schemeClr val="tx1"/>
                          </a:solidFill>
                          <a:latin typeface="Arial Narrow"/>
                        </a:defRPr>
                      </a:lvl4pPr>
                      <a:lvl5pPr marL="1828800" algn="l" rtl="0" eaLnBrk="1" latinLnBrk="0" hangingPunct="1">
                        <a:defRPr kumimoji="0" kern="1200">
                          <a:solidFill>
                            <a:schemeClr val="tx1"/>
                          </a:solidFill>
                          <a:latin typeface="Arial Narrow"/>
                        </a:defRPr>
                      </a:lvl5pPr>
                      <a:lvl6pPr marL="2286000" algn="l" rtl="0" eaLnBrk="1" latinLnBrk="0" hangingPunct="1">
                        <a:defRPr kumimoji="0" kern="1200">
                          <a:solidFill>
                            <a:schemeClr val="tx1"/>
                          </a:solidFill>
                          <a:latin typeface="Arial Narrow"/>
                        </a:defRPr>
                      </a:lvl6pPr>
                      <a:lvl7pPr marL="2743200" algn="l" rtl="0" eaLnBrk="1" latinLnBrk="0" hangingPunct="1">
                        <a:defRPr kumimoji="0" kern="1200">
                          <a:solidFill>
                            <a:schemeClr val="tx1"/>
                          </a:solidFill>
                          <a:latin typeface="Arial Narrow"/>
                        </a:defRPr>
                      </a:lvl7pPr>
                      <a:lvl8pPr marL="3200400" algn="l" rtl="0" eaLnBrk="1" latinLnBrk="0" hangingPunct="1">
                        <a:defRPr kumimoji="0" kern="1200">
                          <a:solidFill>
                            <a:schemeClr val="tx1"/>
                          </a:solidFill>
                          <a:latin typeface="Arial Narrow"/>
                        </a:defRPr>
                      </a:lvl8pPr>
                      <a:lvl9pPr marL="3657600" algn="l" rtl="0" eaLnBrk="1" latinLnBrk="0" hangingPunct="1">
                        <a:defRPr kumimoji="0" kern="1200">
                          <a:solidFill>
                            <a:schemeClr val="tx1"/>
                          </a:solidFill>
                          <a:latin typeface="Arial Narrow"/>
                        </a:defRPr>
                      </a:lvl9p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2000" b="1" i="0" u="none" strike="noStrike" cap="none" normalizeH="0" baseline="0" smtClean="0">
                          <a:ln>
                            <a:noFill/>
                          </a:ln>
                          <a:solidFill>
                            <a:schemeClr val="tx1"/>
                          </a:solidFill>
                          <a:effectLst/>
                          <a:latin typeface="Arial Narrow" pitchFamily="34" charset="0"/>
                          <a:ea typeface="宋体" charset="-122"/>
                        </a:rPr>
                        <a:t>b</a:t>
                      </a:r>
                      <a:r>
                        <a:rPr kumimoji="0" lang="en-US" altLang="zh-CN" sz="2000" b="1" i="0" u="none" strike="noStrike" cap="none" normalizeH="0" baseline="-25000" smtClean="0">
                          <a:ln>
                            <a:noFill/>
                          </a:ln>
                          <a:solidFill>
                            <a:schemeClr val="tx1"/>
                          </a:solidFill>
                          <a:effectLst/>
                          <a:latin typeface="Arial Narrow" pitchFamily="34" charset="0"/>
                          <a:ea typeface="宋体" charset="-122"/>
                        </a:rPr>
                        <a:t>5</a:t>
                      </a:r>
                      <a:endParaRPr kumimoji="0" lang="en-US" altLang="zh-CN" sz="2000" b="1" i="0" u="none" strike="noStrike" cap="none" normalizeH="0" baseline="0" smtClean="0">
                        <a:ln>
                          <a:noFill/>
                        </a:ln>
                        <a:solidFill>
                          <a:schemeClr val="tx1"/>
                        </a:solidFill>
                        <a:effectLst/>
                        <a:latin typeface="Arial Narrow" pitchFamily="34"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rtl="0" eaLnBrk="1" latinLnBrk="0" hangingPunct="1">
                        <a:defRPr kumimoji="0" kern="1200">
                          <a:solidFill>
                            <a:schemeClr val="tx1"/>
                          </a:solidFill>
                          <a:latin typeface="Arial Narrow"/>
                        </a:defRPr>
                      </a:lvl1pPr>
                      <a:lvl2pPr marL="457200" algn="l" rtl="0" eaLnBrk="1" latinLnBrk="0" hangingPunct="1">
                        <a:defRPr kumimoji="0" kern="1200">
                          <a:solidFill>
                            <a:schemeClr val="tx1"/>
                          </a:solidFill>
                          <a:latin typeface="Arial Narrow"/>
                        </a:defRPr>
                      </a:lvl2pPr>
                      <a:lvl3pPr marL="914400" algn="l" rtl="0" eaLnBrk="1" latinLnBrk="0" hangingPunct="1">
                        <a:defRPr kumimoji="0" kern="1200">
                          <a:solidFill>
                            <a:schemeClr val="tx1"/>
                          </a:solidFill>
                          <a:latin typeface="Arial Narrow"/>
                        </a:defRPr>
                      </a:lvl3pPr>
                      <a:lvl4pPr marL="1371600" algn="l" rtl="0" eaLnBrk="1" latinLnBrk="0" hangingPunct="1">
                        <a:defRPr kumimoji="0" kern="1200">
                          <a:solidFill>
                            <a:schemeClr val="tx1"/>
                          </a:solidFill>
                          <a:latin typeface="Arial Narrow"/>
                        </a:defRPr>
                      </a:lvl4pPr>
                      <a:lvl5pPr marL="1828800" algn="l" rtl="0" eaLnBrk="1" latinLnBrk="0" hangingPunct="1">
                        <a:defRPr kumimoji="0" kern="1200">
                          <a:solidFill>
                            <a:schemeClr val="tx1"/>
                          </a:solidFill>
                          <a:latin typeface="Arial Narrow"/>
                        </a:defRPr>
                      </a:lvl5pPr>
                      <a:lvl6pPr marL="2286000" algn="l" rtl="0" eaLnBrk="1" latinLnBrk="0" hangingPunct="1">
                        <a:defRPr kumimoji="0" kern="1200">
                          <a:solidFill>
                            <a:schemeClr val="tx1"/>
                          </a:solidFill>
                          <a:latin typeface="Arial Narrow"/>
                        </a:defRPr>
                      </a:lvl6pPr>
                      <a:lvl7pPr marL="2743200" algn="l" rtl="0" eaLnBrk="1" latinLnBrk="0" hangingPunct="1">
                        <a:defRPr kumimoji="0" kern="1200">
                          <a:solidFill>
                            <a:schemeClr val="tx1"/>
                          </a:solidFill>
                          <a:latin typeface="Arial Narrow"/>
                        </a:defRPr>
                      </a:lvl7pPr>
                      <a:lvl8pPr marL="3200400" algn="l" rtl="0" eaLnBrk="1" latinLnBrk="0" hangingPunct="1">
                        <a:defRPr kumimoji="0" kern="1200">
                          <a:solidFill>
                            <a:schemeClr val="tx1"/>
                          </a:solidFill>
                          <a:latin typeface="Arial Narrow"/>
                        </a:defRPr>
                      </a:lvl8pPr>
                      <a:lvl9pPr marL="3657600" algn="l" rtl="0" eaLnBrk="1" latinLnBrk="0" hangingPunct="1">
                        <a:defRPr kumimoji="0" kern="1200">
                          <a:solidFill>
                            <a:schemeClr val="tx1"/>
                          </a:solidFill>
                          <a:latin typeface="Arial Narrow"/>
                        </a:defRPr>
                      </a:lvl9p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2000" b="1" i="0" u="none" strike="noStrike" cap="none" normalizeH="0" baseline="0" smtClean="0">
                          <a:ln>
                            <a:noFill/>
                          </a:ln>
                          <a:solidFill>
                            <a:schemeClr val="tx1"/>
                          </a:solidFill>
                          <a:effectLst/>
                          <a:latin typeface="Arial Narrow" pitchFamily="34" charset="0"/>
                          <a:ea typeface="宋体" charset="-122"/>
                        </a:rPr>
                        <a:t>b</a:t>
                      </a:r>
                      <a:r>
                        <a:rPr kumimoji="0" lang="en-US" altLang="zh-CN" sz="2000" b="1" i="0" u="none" strike="noStrike" cap="none" normalizeH="0" baseline="-25000" smtClean="0">
                          <a:ln>
                            <a:noFill/>
                          </a:ln>
                          <a:solidFill>
                            <a:schemeClr val="tx1"/>
                          </a:solidFill>
                          <a:effectLst/>
                          <a:latin typeface="Arial Narrow" pitchFamily="34" charset="0"/>
                          <a:ea typeface="宋体" charset="-122"/>
                        </a:rPr>
                        <a:t>4</a:t>
                      </a:r>
                      <a:endParaRPr kumimoji="0" lang="en-US" altLang="zh-CN" sz="2000" b="1" i="0" u="none" strike="noStrike" cap="none" normalizeH="0" baseline="0" smtClean="0">
                        <a:ln>
                          <a:noFill/>
                        </a:ln>
                        <a:solidFill>
                          <a:schemeClr val="tx1"/>
                        </a:solidFill>
                        <a:effectLst/>
                        <a:latin typeface="Arial Narrow" pitchFamily="34"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rtl="0" eaLnBrk="1" latinLnBrk="0" hangingPunct="1">
                        <a:defRPr kumimoji="0" kern="1200">
                          <a:solidFill>
                            <a:schemeClr val="tx1"/>
                          </a:solidFill>
                          <a:latin typeface="Arial Narrow"/>
                        </a:defRPr>
                      </a:lvl1pPr>
                      <a:lvl2pPr marL="457200" algn="l" rtl="0" eaLnBrk="1" latinLnBrk="0" hangingPunct="1">
                        <a:defRPr kumimoji="0" kern="1200">
                          <a:solidFill>
                            <a:schemeClr val="tx1"/>
                          </a:solidFill>
                          <a:latin typeface="Arial Narrow"/>
                        </a:defRPr>
                      </a:lvl2pPr>
                      <a:lvl3pPr marL="914400" algn="l" rtl="0" eaLnBrk="1" latinLnBrk="0" hangingPunct="1">
                        <a:defRPr kumimoji="0" kern="1200">
                          <a:solidFill>
                            <a:schemeClr val="tx1"/>
                          </a:solidFill>
                          <a:latin typeface="Arial Narrow"/>
                        </a:defRPr>
                      </a:lvl3pPr>
                      <a:lvl4pPr marL="1371600" algn="l" rtl="0" eaLnBrk="1" latinLnBrk="0" hangingPunct="1">
                        <a:defRPr kumimoji="0" kern="1200">
                          <a:solidFill>
                            <a:schemeClr val="tx1"/>
                          </a:solidFill>
                          <a:latin typeface="Arial Narrow"/>
                        </a:defRPr>
                      </a:lvl4pPr>
                      <a:lvl5pPr marL="1828800" algn="l" rtl="0" eaLnBrk="1" latinLnBrk="0" hangingPunct="1">
                        <a:defRPr kumimoji="0" kern="1200">
                          <a:solidFill>
                            <a:schemeClr val="tx1"/>
                          </a:solidFill>
                          <a:latin typeface="Arial Narrow"/>
                        </a:defRPr>
                      </a:lvl5pPr>
                      <a:lvl6pPr marL="2286000" algn="l" rtl="0" eaLnBrk="1" latinLnBrk="0" hangingPunct="1">
                        <a:defRPr kumimoji="0" kern="1200">
                          <a:solidFill>
                            <a:schemeClr val="tx1"/>
                          </a:solidFill>
                          <a:latin typeface="Arial Narrow"/>
                        </a:defRPr>
                      </a:lvl6pPr>
                      <a:lvl7pPr marL="2743200" algn="l" rtl="0" eaLnBrk="1" latinLnBrk="0" hangingPunct="1">
                        <a:defRPr kumimoji="0" kern="1200">
                          <a:solidFill>
                            <a:schemeClr val="tx1"/>
                          </a:solidFill>
                          <a:latin typeface="Arial Narrow"/>
                        </a:defRPr>
                      </a:lvl7pPr>
                      <a:lvl8pPr marL="3200400" algn="l" rtl="0" eaLnBrk="1" latinLnBrk="0" hangingPunct="1">
                        <a:defRPr kumimoji="0" kern="1200">
                          <a:solidFill>
                            <a:schemeClr val="tx1"/>
                          </a:solidFill>
                          <a:latin typeface="Arial Narrow"/>
                        </a:defRPr>
                      </a:lvl8pPr>
                      <a:lvl9pPr marL="3657600" algn="l" rtl="0" eaLnBrk="1" latinLnBrk="0" hangingPunct="1">
                        <a:defRPr kumimoji="0" kern="1200">
                          <a:solidFill>
                            <a:schemeClr val="tx1"/>
                          </a:solidFill>
                          <a:latin typeface="Arial Narrow"/>
                        </a:defRPr>
                      </a:lvl9p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2000" b="1" i="0" u="none" strike="noStrike" cap="none" normalizeH="0" baseline="0" smtClean="0">
                          <a:ln>
                            <a:noFill/>
                          </a:ln>
                          <a:solidFill>
                            <a:schemeClr val="tx1"/>
                          </a:solidFill>
                          <a:effectLst/>
                          <a:latin typeface="Arial Narrow" pitchFamily="34" charset="0"/>
                          <a:ea typeface="宋体" charset="-122"/>
                        </a:rPr>
                        <a:t>b</a:t>
                      </a:r>
                      <a:r>
                        <a:rPr kumimoji="0" lang="en-US" altLang="zh-CN" sz="2000" b="1" i="0" u="none" strike="noStrike" cap="none" normalizeH="0" baseline="-25000" smtClean="0">
                          <a:ln>
                            <a:noFill/>
                          </a:ln>
                          <a:solidFill>
                            <a:schemeClr val="tx1"/>
                          </a:solidFill>
                          <a:effectLst/>
                          <a:latin typeface="Arial Narrow" pitchFamily="34" charset="0"/>
                          <a:ea typeface="宋体" charset="-122"/>
                        </a:rPr>
                        <a:t>3</a:t>
                      </a:r>
                      <a:endParaRPr kumimoji="0" lang="en-US" altLang="zh-CN" sz="2000" b="1" i="0" u="none" strike="noStrike" cap="none" normalizeH="0" baseline="0" smtClean="0">
                        <a:ln>
                          <a:noFill/>
                        </a:ln>
                        <a:solidFill>
                          <a:schemeClr val="tx1"/>
                        </a:solidFill>
                        <a:effectLst/>
                        <a:latin typeface="Arial Narrow" pitchFamily="34"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rtl="0" eaLnBrk="1" latinLnBrk="0" hangingPunct="1">
                        <a:defRPr kumimoji="0" kern="1200">
                          <a:solidFill>
                            <a:schemeClr val="tx1"/>
                          </a:solidFill>
                          <a:latin typeface="Arial Narrow"/>
                        </a:defRPr>
                      </a:lvl1pPr>
                      <a:lvl2pPr marL="457200" algn="l" rtl="0" eaLnBrk="1" latinLnBrk="0" hangingPunct="1">
                        <a:defRPr kumimoji="0" kern="1200">
                          <a:solidFill>
                            <a:schemeClr val="tx1"/>
                          </a:solidFill>
                          <a:latin typeface="Arial Narrow"/>
                        </a:defRPr>
                      </a:lvl2pPr>
                      <a:lvl3pPr marL="914400" algn="l" rtl="0" eaLnBrk="1" latinLnBrk="0" hangingPunct="1">
                        <a:defRPr kumimoji="0" kern="1200">
                          <a:solidFill>
                            <a:schemeClr val="tx1"/>
                          </a:solidFill>
                          <a:latin typeface="Arial Narrow"/>
                        </a:defRPr>
                      </a:lvl3pPr>
                      <a:lvl4pPr marL="1371600" algn="l" rtl="0" eaLnBrk="1" latinLnBrk="0" hangingPunct="1">
                        <a:defRPr kumimoji="0" kern="1200">
                          <a:solidFill>
                            <a:schemeClr val="tx1"/>
                          </a:solidFill>
                          <a:latin typeface="Arial Narrow"/>
                        </a:defRPr>
                      </a:lvl4pPr>
                      <a:lvl5pPr marL="1828800" algn="l" rtl="0" eaLnBrk="1" latinLnBrk="0" hangingPunct="1">
                        <a:defRPr kumimoji="0" kern="1200">
                          <a:solidFill>
                            <a:schemeClr val="tx1"/>
                          </a:solidFill>
                          <a:latin typeface="Arial Narrow"/>
                        </a:defRPr>
                      </a:lvl5pPr>
                      <a:lvl6pPr marL="2286000" algn="l" rtl="0" eaLnBrk="1" latinLnBrk="0" hangingPunct="1">
                        <a:defRPr kumimoji="0" kern="1200">
                          <a:solidFill>
                            <a:schemeClr val="tx1"/>
                          </a:solidFill>
                          <a:latin typeface="Arial Narrow"/>
                        </a:defRPr>
                      </a:lvl6pPr>
                      <a:lvl7pPr marL="2743200" algn="l" rtl="0" eaLnBrk="1" latinLnBrk="0" hangingPunct="1">
                        <a:defRPr kumimoji="0" kern="1200">
                          <a:solidFill>
                            <a:schemeClr val="tx1"/>
                          </a:solidFill>
                          <a:latin typeface="Arial Narrow"/>
                        </a:defRPr>
                      </a:lvl7pPr>
                      <a:lvl8pPr marL="3200400" algn="l" rtl="0" eaLnBrk="1" latinLnBrk="0" hangingPunct="1">
                        <a:defRPr kumimoji="0" kern="1200">
                          <a:solidFill>
                            <a:schemeClr val="tx1"/>
                          </a:solidFill>
                          <a:latin typeface="Arial Narrow"/>
                        </a:defRPr>
                      </a:lvl8pPr>
                      <a:lvl9pPr marL="3657600" algn="l" rtl="0" eaLnBrk="1" latinLnBrk="0" hangingPunct="1">
                        <a:defRPr kumimoji="0" kern="1200">
                          <a:solidFill>
                            <a:schemeClr val="tx1"/>
                          </a:solidFill>
                          <a:latin typeface="Arial Narrow"/>
                        </a:defRPr>
                      </a:lvl9p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2000" b="1" i="0" u="none" strike="noStrike" cap="none" normalizeH="0" baseline="0" smtClean="0">
                          <a:ln>
                            <a:noFill/>
                          </a:ln>
                          <a:solidFill>
                            <a:schemeClr val="tx1"/>
                          </a:solidFill>
                          <a:effectLst/>
                          <a:latin typeface="Arial Narrow" pitchFamily="34" charset="0"/>
                          <a:ea typeface="宋体" charset="-122"/>
                        </a:rPr>
                        <a:t>b</a:t>
                      </a:r>
                      <a:r>
                        <a:rPr kumimoji="0" lang="en-US" altLang="zh-CN" sz="2000" b="1" i="0" u="none" strike="noStrike" cap="none" normalizeH="0" baseline="-25000" smtClean="0">
                          <a:ln>
                            <a:noFill/>
                          </a:ln>
                          <a:solidFill>
                            <a:schemeClr val="tx1"/>
                          </a:solidFill>
                          <a:effectLst/>
                          <a:latin typeface="Arial Narrow" pitchFamily="34" charset="0"/>
                          <a:ea typeface="宋体" charset="-122"/>
                        </a:rPr>
                        <a:t>2</a:t>
                      </a:r>
                      <a:endParaRPr kumimoji="0" lang="en-US" altLang="zh-CN" sz="2000" b="1" i="0" u="none" strike="noStrike" cap="none" normalizeH="0" baseline="0" smtClean="0">
                        <a:ln>
                          <a:noFill/>
                        </a:ln>
                        <a:solidFill>
                          <a:schemeClr val="tx1"/>
                        </a:solidFill>
                        <a:effectLst/>
                        <a:latin typeface="Arial Narrow" pitchFamily="34"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rtl="0" eaLnBrk="1" latinLnBrk="0" hangingPunct="1">
                        <a:defRPr kumimoji="0" kern="1200">
                          <a:solidFill>
                            <a:schemeClr val="tx1"/>
                          </a:solidFill>
                          <a:latin typeface="Arial Narrow"/>
                        </a:defRPr>
                      </a:lvl1pPr>
                      <a:lvl2pPr marL="457200" algn="l" rtl="0" eaLnBrk="1" latinLnBrk="0" hangingPunct="1">
                        <a:defRPr kumimoji="0" kern="1200">
                          <a:solidFill>
                            <a:schemeClr val="tx1"/>
                          </a:solidFill>
                          <a:latin typeface="Arial Narrow"/>
                        </a:defRPr>
                      </a:lvl2pPr>
                      <a:lvl3pPr marL="914400" algn="l" rtl="0" eaLnBrk="1" latinLnBrk="0" hangingPunct="1">
                        <a:defRPr kumimoji="0" kern="1200">
                          <a:solidFill>
                            <a:schemeClr val="tx1"/>
                          </a:solidFill>
                          <a:latin typeface="Arial Narrow"/>
                        </a:defRPr>
                      </a:lvl3pPr>
                      <a:lvl4pPr marL="1371600" algn="l" rtl="0" eaLnBrk="1" latinLnBrk="0" hangingPunct="1">
                        <a:defRPr kumimoji="0" kern="1200">
                          <a:solidFill>
                            <a:schemeClr val="tx1"/>
                          </a:solidFill>
                          <a:latin typeface="Arial Narrow"/>
                        </a:defRPr>
                      </a:lvl4pPr>
                      <a:lvl5pPr marL="1828800" algn="l" rtl="0" eaLnBrk="1" latinLnBrk="0" hangingPunct="1">
                        <a:defRPr kumimoji="0" kern="1200">
                          <a:solidFill>
                            <a:schemeClr val="tx1"/>
                          </a:solidFill>
                          <a:latin typeface="Arial Narrow"/>
                        </a:defRPr>
                      </a:lvl5pPr>
                      <a:lvl6pPr marL="2286000" algn="l" rtl="0" eaLnBrk="1" latinLnBrk="0" hangingPunct="1">
                        <a:defRPr kumimoji="0" kern="1200">
                          <a:solidFill>
                            <a:schemeClr val="tx1"/>
                          </a:solidFill>
                          <a:latin typeface="Arial Narrow"/>
                        </a:defRPr>
                      </a:lvl6pPr>
                      <a:lvl7pPr marL="2743200" algn="l" rtl="0" eaLnBrk="1" latinLnBrk="0" hangingPunct="1">
                        <a:defRPr kumimoji="0" kern="1200">
                          <a:solidFill>
                            <a:schemeClr val="tx1"/>
                          </a:solidFill>
                          <a:latin typeface="Arial Narrow"/>
                        </a:defRPr>
                      </a:lvl7pPr>
                      <a:lvl8pPr marL="3200400" algn="l" rtl="0" eaLnBrk="1" latinLnBrk="0" hangingPunct="1">
                        <a:defRPr kumimoji="0" kern="1200">
                          <a:solidFill>
                            <a:schemeClr val="tx1"/>
                          </a:solidFill>
                          <a:latin typeface="Arial Narrow"/>
                        </a:defRPr>
                      </a:lvl8pPr>
                      <a:lvl9pPr marL="3657600" algn="l" rtl="0" eaLnBrk="1" latinLnBrk="0" hangingPunct="1">
                        <a:defRPr kumimoji="0" kern="1200">
                          <a:solidFill>
                            <a:schemeClr val="tx1"/>
                          </a:solidFill>
                          <a:latin typeface="Arial Narrow"/>
                        </a:defRPr>
                      </a:lvl9p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2000" b="1" i="0" u="none" strike="noStrike" cap="none" normalizeH="0" baseline="0" smtClean="0">
                          <a:ln>
                            <a:noFill/>
                          </a:ln>
                          <a:solidFill>
                            <a:schemeClr val="tx1"/>
                          </a:solidFill>
                          <a:effectLst/>
                          <a:latin typeface="Arial Narrow" pitchFamily="34" charset="0"/>
                          <a:ea typeface="宋体" charset="-122"/>
                        </a:rPr>
                        <a:t>b</a:t>
                      </a:r>
                      <a:r>
                        <a:rPr kumimoji="0" lang="en-US" altLang="zh-CN" sz="2000" b="1" i="0" u="none" strike="noStrike" cap="none" normalizeH="0" baseline="-25000" smtClean="0">
                          <a:ln>
                            <a:noFill/>
                          </a:ln>
                          <a:solidFill>
                            <a:schemeClr val="tx1"/>
                          </a:solidFill>
                          <a:effectLst/>
                          <a:latin typeface="Arial Narrow" pitchFamily="34" charset="0"/>
                          <a:ea typeface="宋体" charset="-122"/>
                        </a:rPr>
                        <a:t>1</a:t>
                      </a:r>
                      <a:endParaRPr kumimoji="0" lang="en-US" altLang="zh-CN" sz="2000" b="1" i="0" u="none" strike="noStrike" cap="none" normalizeH="0" baseline="0" smtClean="0">
                        <a:ln>
                          <a:noFill/>
                        </a:ln>
                        <a:solidFill>
                          <a:schemeClr val="tx1"/>
                        </a:solidFill>
                        <a:effectLst/>
                        <a:latin typeface="Arial Narrow" pitchFamily="34"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rtl="0" eaLnBrk="1" latinLnBrk="0" hangingPunct="1">
                        <a:defRPr kumimoji="0" kern="1200">
                          <a:solidFill>
                            <a:schemeClr val="tx1"/>
                          </a:solidFill>
                          <a:latin typeface="Arial Narrow"/>
                        </a:defRPr>
                      </a:lvl1pPr>
                      <a:lvl2pPr marL="457200" algn="l" rtl="0" eaLnBrk="1" latinLnBrk="0" hangingPunct="1">
                        <a:defRPr kumimoji="0" kern="1200">
                          <a:solidFill>
                            <a:schemeClr val="tx1"/>
                          </a:solidFill>
                          <a:latin typeface="Arial Narrow"/>
                        </a:defRPr>
                      </a:lvl2pPr>
                      <a:lvl3pPr marL="914400" algn="l" rtl="0" eaLnBrk="1" latinLnBrk="0" hangingPunct="1">
                        <a:defRPr kumimoji="0" kern="1200">
                          <a:solidFill>
                            <a:schemeClr val="tx1"/>
                          </a:solidFill>
                          <a:latin typeface="Arial Narrow"/>
                        </a:defRPr>
                      </a:lvl3pPr>
                      <a:lvl4pPr marL="1371600" algn="l" rtl="0" eaLnBrk="1" latinLnBrk="0" hangingPunct="1">
                        <a:defRPr kumimoji="0" kern="1200">
                          <a:solidFill>
                            <a:schemeClr val="tx1"/>
                          </a:solidFill>
                          <a:latin typeface="Arial Narrow"/>
                        </a:defRPr>
                      </a:lvl4pPr>
                      <a:lvl5pPr marL="1828800" algn="l" rtl="0" eaLnBrk="1" latinLnBrk="0" hangingPunct="1">
                        <a:defRPr kumimoji="0" kern="1200">
                          <a:solidFill>
                            <a:schemeClr val="tx1"/>
                          </a:solidFill>
                          <a:latin typeface="Arial Narrow"/>
                        </a:defRPr>
                      </a:lvl5pPr>
                      <a:lvl6pPr marL="2286000" algn="l" rtl="0" eaLnBrk="1" latinLnBrk="0" hangingPunct="1">
                        <a:defRPr kumimoji="0" kern="1200">
                          <a:solidFill>
                            <a:schemeClr val="tx1"/>
                          </a:solidFill>
                          <a:latin typeface="Arial Narrow"/>
                        </a:defRPr>
                      </a:lvl6pPr>
                      <a:lvl7pPr marL="2743200" algn="l" rtl="0" eaLnBrk="1" latinLnBrk="0" hangingPunct="1">
                        <a:defRPr kumimoji="0" kern="1200">
                          <a:solidFill>
                            <a:schemeClr val="tx1"/>
                          </a:solidFill>
                          <a:latin typeface="Arial Narrow"/>
                        </a:defRPr>
                      </a:lvl7pPr>
                      <a:lvl8pPr marL="3200400" algn="l" rtl="0" eaLnBrk="1" latinLnBrk="0" hangingPunct="1">
                        <a:defRPr kumimoji="0" kern="1200">
                          <a:solidFill>
                            <a:schemeClr val="tx1"/>
                          </a:solidFill>
                          <a:latin typeface="Arial Narrow"/>
                        </a:defRPr>
                      </a:lvl8pPr>
                      <a:lvl9pPr marL="3657600" algn="l" rtl="0" eaLnBrk="1" latinLnBrk="0" hangingPunct="1">
                        <a:defRPr kumimoji="0" kern="1200">
                          <a:solidFill>
                            <a:schemeClr val="tx1"/>
                          </a:solidFill>
                          <a:latin typeface="Arial Narrow"/>
                        </a:defRPr>
                      </a:lvl9p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2000" b="1" i="0" u="none" strike="noStrike" cap="none" normalizeH="0" baseline="0" dirty="0" smtClean="0">
                          <a:ln>
                            <a:noFill/>
                          </a:ln>
                          <a:solidFill>
                            <a:schemeClr val="tx1"/>
                          </a:solidFill>
                          <a:effectLst/>
                          <a:latin typeface="Arial Narrow" pitchFamily="34" charset="0"/>
                          <a:ea typeface="宋体" charset="-122"/>
                        </a:rPr>
                        <a:t>b</a:t>
                      </a:r>
                      <a:r>
                        <a:rPr kumimoji="0" lang="en-US" altLang="zh-CN" sz="2000" b="1" i="0" u="none" strike="noStrike" cap="none" normalizeH="0" baseline="-25000" dirty="0" smtClean="0">
                          <a:ln>
                            <a:noFill/>
                          </a:ln>
                          <a:solidFill>
                            <a:schemeClr val="tx1"/>
                          </a:solidFill>
                          <a:effectLst/>
                          <a:latin typeface="Arial Narrow" pitchFamily="34" charset="0"/>
                          <a:ea typeface="宋体" charset="-122"/>
                        </a:rPr>
                        <a:t>0</a:t>
                      </a:r>
                      <a:endParaRPr kumimoji="0" lang="en-US" altLang="zh-CN" sz="2000" b="1" i="0" u="none" strike="noStrike" cap="none" normalizeH="0" baseline="0" dirty="0" smtClean="0">
                        <a:ln>
                          <a:noFill/>
                        </a:ln>
                        <a:solidFill>
                          <a:schemeClr val="tx1"/>
                        </a:solidFill>
                        <a:effectLst/>
                        <a:latin typeface="Arial Narrow" pitchFamily="34" charset="0"/>
                        <a:ea typeface="宋体" charset="-122"/>
                      </a:endParaRPr>
                    </a:p>
                  </a:txBody>
                  <a:tcPr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5" name="Group 24"/>
          <p:cNvGraphicFramePr>
            <a:graphicFrameLocks noGrp="1"/>
          </p:cNvGraphicFramePr>
          <p:nvPr>
            <p:extLst>
              <p:ext uri="{D42A27DB-BD31-4B8C-83A1-F6EECF244321}">
                <p14:modId xmlns:p14="http://schemas.microsoft.com/office/powerpoint/2010/main" val="1154449193"/>
              </p:ext>
            </p:extLst>
          </p:nvPr>
        </p:nvGraphicFramePr>
        <p:xfrm>
          <a:off x="589384" y="4351635"/>
          <a:ext cx="5638800" cy="517525"/>
        </p:xfrm>
        <a:graphic>
          <a:graphicData uri="http://schemas.openxmlformats.org/drawingml/2006/table">
            <a:tbl>
              <a:tblPr/>
              <a:tblGrid>
                <a:gridCol w="609600"/>
                <a:gridCol w="642938"/>
                <a:gridCol w="627062"/>
                <a:gridCol w="1879600"/>
                <a:gridCol w="627063"/>
                <a:gridCol w="625475"/>
                <a:gridCol w="627062"/>
              </a:tblGrid>
              <a:tr h="517525">
                <a:tc>
                  <a:txBody>
                    <a:bodyPr/>
                    <a:lstStyle>
                      <a:lvl1pPr marL="0" algn="l" rtl="0" eaLnBrk="1" latinLnBrk="0" hangingPunct="1">
                        <a:defRPr kumimoji="0" kern="1200">
                          <a:solidFill>
                            <a:schemeClr val="tx1"/>
                          </a:solidFill>
                          <a:latin typeface="Arial Narrow"/>
                        </a:defRPr>
                      </a:lvl1pPr>
                      <a:lvl2pPr marL="457200" algn="l" rtl="0" eaLnBrk="1" latinLnBrk="0" hangingPunct="1">
                        <a:defRPr kumimoji="0" kern="1200">
                          <a:solidFill>
                            <a:schemeClr val="tx1"/>
                          </a:solidFill>
                          <a:latin typeface="Arial Narrow"/>
                        </a:defRPr>
                      </a:lvl2pPr>
                      <a:lvl3pPr marL="914400" algn="l" rtl="0" eaLnBrk="1" latinLnBrk="0" hangingPunct="1">
                        <a:defRPr kumimoji="0" kern="1200">
                          <a:solidFill>
                            <a:schemeClr val="tx1"/>
                          </a:solidFill>
                          <a:latin typeface="Arial Narrow"/>
                        </a:defRPr>
                      </a:lvl3pPr>
                      <a:lvl4pPr marL="1371600" algn="l" rtl="0" eaLnBrk="1" latinLnBrk="0" hangingPunct="1">
                        <a:defRPr kumimoji="0" kern="1200">
                          <a:solidFill>
                            <a:schemeClr val="tx1"/>
                          </a:solidFill>
                          <a:latin typeface="Arial Narrow"/>
                        </a:defRPr>
                      </a:lvl4pPr>
                      <a:lvl5pPr marL="1828800" algn="l" rtl="0" eaLnBrk="1" latinLnBrk="0" hangingPunct="1">
                        <a:defRPr kumimoji="0" kern="1200">
                          <a:solidFill>
                            <a:schemeClr val="tx1"/>
                          </a:solidFill>
                          <a:latin typeface="Arial Narrow"/>
                        </a:defRPr>
                      </a:lvl5pPr>
                      <a:lvl6pPr marL="2286000" algn="l" rtl="0" eaLnBrk="1" latinLnBrk="0" hangingPunct="1">
                        <a:defRPr kumimoji="0" kern="1200">
                          <a:solidFill>
                            <a:schemeClr val="tx1"/>
                          </a:solidFill>
                          <a:latin typeface="Arial Narrow"/>
                        </a:defRPr>
                      </a:lvl6pPr>
                      <a:lvl7pPr marL="2743200" algn="l" rtl="0" eaLnBrk="1" latinLnBrk="0" hangingPunct="1">
                        <a:defRPr kumimoji="0" kern="1200">
                          <a:solidFill>
                            <a:schemeClr val="tx1"/>
                          </a:solidFill>
                          <a:latin typeface="Arial Narrow"/>
                        </a:defRPr>
                      </a:lvl7pPr>
                      <a:lvl8pPr marL="3200400" algn="l" rtl="0" eaLnBrk="1" latinLnBrk="0" hangingPunct="1">
                        <a:defRPr kumimoji="0" kern="1200">
                          <a:solidFill>
                            <a:schemeClr val="tx1"/>
                          </a:solidFill>
                          <a:latin typeface="Arial Narrow"/>
                        </a:defRPr>
                      </a:lvl8pPr>
                      <a:lvl9pPr marL="3657600" algn="l" rtl="0" eaLnBrk="1" latinLnBrk="0" hangingPunct="1">
                        <a:defRPr kumimoji="0" kern="1200">
                          <a:solidFill>
                            <a:schemeClr val="tx1"/>
                          </a:solidFill>
                          <a:latin typeface="Arial Narrow"/>
                        </a:defRPr>
                      </a:lvl9p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2000" b="1" i="0" u="none" strike="noStrike" cap="none" normalizeH="0" baseline="0" dirty="0" smtClean="0">
                          <a:ln>
                            <a:noFill/>
                          </a:ln>
                          <a:solidFill>
                            <a:schemeClr val="tx1"/>
                          </a:solidFill>
                          <a:effectLst/>
                          <a:latin typeface="Arial Narrow" pitchFamily="34" charset="0"/>
                          <a:ea typeface="宋体" charset="-122"/>
                        </a:rPr>
                        <a:t>b</a:t>
                      </a:r>
                      <a:r>
                        <a:rPr kumimoji="0" lang="en-US" altLang="zh-CN" sz="2000" b="1" i="0" u="none" strike="noStrike" cap="none" normalizeH="0" baseline="-25000" dirty="0" smtClean="0">
                          <a:ln>
                            <a:noFill/>
                          </a:ln>
                          <a:solidFill>
                            <a:schemeClr val="tx1"/>
                          </a:solidFill>
                          <a:effectLst/>
                          <a:latin typeface="Arial Narrow" pitchFamily="34" charset="0"/>
                          <a:ea typeface="宋体" charset="-122"/>
                        </a:rPr>
                        <a:t>15</a:t>
                      </a:r>
                      <a:endParaRPr kumimoji="0" lang="en-US" altLang="zh-CN" sz="2000" b="1" i="0" u="none" strike="noStrike" cap="none" normalizeH="0" baseline="0" dirty="0" smtClean="0">
                        <a:ln>
                          <a:noFill/>
                        </a:ln>
                        <a:solidFill>
                          <a:schemeClr val="tx1"/>
                        </a:solidFill>
                        <a:effectLst/>
                        <a:latin typeface="Arial Narrow" pitchFamily="34" charset="0"/>
                        <a:ea typeface="宋体" charset="-122"/>
                      </a:endParaRPr>
                    </a:p>
                  </a:txBody>
                  <a:tcPr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rtl="0" eaLnBrk="1" latinLnBrk="0" hangingPunct="1">
                        <a:defRPr kumimoji="0" kern="1200">
                          <a:solidFill>
                            <a:schemeClr val="tx1"/>
                          </a:solidFill>
                          <a:latin typeface="Arial Narrow"/>
                        </a:defRPr>
                      </a:lvl1pPr>
                      <a:lvl2pPr marL="457200" algn="l" rtl="0" eaLnBrk="1" latinLnBrk="0" hangingPunct="1">
                        <a:defRPr kumimoji="0" kern="1200">
                          <a:solidFill>
                            <a:schemeClr val="tx1"/>
                          </a:solidFill>
                          <a:latin typeface="Arial Narrow"/>
                        </a:defRPr>
                      </a:lvl2pPr>
                      <a:lvl3pPr marL="914400" algn="l" rtl="0" eaLnBrk="1" latinLnBrk="0" hangingPunct="1">
                        <a:defRPr kumimoji="0" kern="1200">
                          <a:solidFill>
                            <a:schemeClr val="tx1"/>
                          </a:solidFill>
                          <a:latin typeface="Arial Narrow"/>
                        </a:defRPr>
                      </a:lvl3pPr>
                      <a:lvl4pPr marL="1371600" algn="l" rtl="0" eaLnBrk="1" latinLnBrk="0" hangingPunct="1">
                        <a:defRPr kumimoji="0" kern="1200">
                          <a:solidFill>
                            <a:schemeClr val="tx1"/>
                          </a:solidFill>
                          <a:latin typeface="Arial Narrow"/>
                        </a:defRPr>
                      </a:lvl4pPr>
                      <a:lvl5pPr marL="1828800" algn="l" rtl="0" eaLnBrk="1" latinLnBrk="0" hangingPunct="1">
                        <a:defRPr kumimoji="0" kern="1200">
                          <a:solidFill>
                            <a:schemeClr val="tx1"/>
                          </a:solidFill>
                          <a:latin typeface="Arial Narrow"/>
                        </a:defRPr>
                      </a:lvl5pPr>
                      <a:lvl6pPr marL="2286000" algn="l" rtl="0" eaLnBrk="1" latinLnBrk="0" hangingPunct="1">
                        <a:defRPr kumimoji="0" kern="1200">
                          <a:solidFill>
                            <a:schemeClr val="tx1"/>
                          </a:solidFill>
                          <a:latin typeface="Arial Narrow"/>
                        </a:defRPr>
                      </a:lvl6pPr>
                      <a:lvl7pPr marL="2743200" algn="l" rtl="0" eaLnBrk="1" latinLnBrk="0" hangingPunct="1">
                        <a:defRPr kumimoji="0" kern="1200">
                          <a:solidFill>
                            <a:schemeClr val="tx1"/>
                          </a:solidFill>
                          <a:latin typeface="Arial Narrow"/>
                        </a:defRPr>
                      </a:lvl7pPr>
                      <a:lvl8pPr marL="3200400" algn="l" rtl="0" eaLnBrk="1" latinLnBrk="0" hangingPunct="1">
                        <a:defRPr kumimoji="0" kern="1200">
                          <a:solidFill>
                            <a:schemeClr val="tx1"/>
                          </a:solidFill>
                          <a:latin typeface="Arial Narrow"/>
                        </a:defRPr>
                      </a:lvl8pPr>
                      <a:lvl9pPr marL="3657600" algn="l" rtl="0" eaLnBrk="1" latinLnBrk="0" hangingPunct="1">
                        <a:defRPr kumimoji="0" kern="1200">
                          <a:solidFill>
                            <a:schemeClr val="tx1"/>
                          </a:solidFill>
                          <a:latin typeface="Arial Narrow"/>
                        </a:defRPr>
                      </a:lvl9p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2000" b="1" i="0" u="none" strike="noStrike" cap="none" normalizeH="0" baseline="0" smtClean="0">
                          <a:ln>
                            <a:noFill/>
                          </a:ln>
                          <a:solidFill>
                            <a:schemeClr val="tx1"/>
                          </a:solidFill>
                          <a:effectLst/>
                          <a:latin typeface="Arial Narrow" pitchFamily="34" charset="0"/>
                          <a:ea typeface="宋体" charset="-122"/>
                        </a:rPr>
                        <a:t>b</a:t>
                      </a:r>
                      <a:r>
                        <a:rPr kumimoji="0" lang="en-US" altLang="zh-CN" sz="2000" b="1" i="0" u="none" strike="noStrike" cap="none" normalizeH="0" baseline="-25000" smtClean="0">
                          <a:ln>
                            <a:noFill/>
                          </a:ln>
                          <a:solidFill>
                            <a:schemeClr val="tx1"/>
                          </a:solidFill>
                          <a:effectLst/>
                          <a:latin typeface="Arial Narrow" pitchFamily="34" charset="0"/>
                          <a:ea typeface="宋体" charset="-122"/>
                        </a:rPr>
                        <a:t>14</a:t>
                      </a:r>
                      <a:endParaRPr kumimoji="0" lang="en-US" altLang="zh-CN" sz="2000" b="1" i="0" u="none" strike="noStrike" cap="none" normalizeH="0" baseline="0" smtClean="0">
                        <a:ln>
                          <a:noFill/>
                        </a:ln>
                        <a:solidFill>
                          <a:schemeClr val="tx1"/>
                        </a:solidFill>
                        <a:effectLst/>
                        <a:latin typeface="Arial Narrow" pitchFamily="34"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rtl="0" eaLnBrk="1" latinLnBrk="0" hangingPunct="1">
                        <a:defRPr kumimoji="0" kern="1200">
                          <a:solidFill>
                            <a:schemeClr val="tx1"/>
                          </a:solidFill>
                          <a:latin typeface="Arial Narrow"/>
                        </a:defRPr>
                      </a:lvl1pPr>
                      <a:lvl2pPr marL="457200" algn="l" rtl="0" eaLnBrk="1" latinLnBrk="0" hangingPunct="1">
                        <a:defRPr kumimoji="0" kern="1200">
                          <a:solidFill>
                            <a:schemeClr val="tx1"/>
                          </a:solidFill>
                          <a:latin typeface="Arial Narrow"/>
                        </a:defRPr>
                      </a:lvl2pPr>
                      <a:lvl3pPr marL="914400" algn="l" rtl="0" eaLnBrk="1" latinLnBrk="0" hangingPunct="1">
                        <a:defRPr kumimoji="0" kern="1200">
                          <a:solidFill>
                            <a:schemeClr val="tx1"/>
                          </a:solidFill>
                          <a:latin typeface="Arial Narrow"/>
                        </a:defRPr>
                      </a:lvl3pPr>
                      <a:lvl4pPr marL="1371600" algn="l" rtl="0" eaLnBrk="1" latinLnBrk="0" hangingPunct="1">
                        <a:defRPr kumimoji="0" kern="1200">
                          <a:solidFill>
                            <a:schemeClr val="tx1"/>
                          </a:solidFill>
                          <a:latin typeface="Arial Narrow"/>
                        </a:defRPr>
                      </a:lvl4pPr>
                      <a:lvl5pPr marL="1828800" algn="l" rtl="0" eaLnBrk="1" latinLnBrk="0" hangingPunct="1">
                        <a:defRPr kumimoji="0" kern="1200">
                          <a:solidFill>
                            <a:schemeClr val="tx1"/>
                          </a:solidFill>
                          <a:latin typeface="Arial Narrow"/>
                        </a:defRPr>
                      </a:lvl5pPr>
                      <a:lvl6pPr marL="2286000" algn="l" rtl="0" eaLnBrk="1" latinLnBrk="0" hangingPunct="1">
                        <a:defRPr kumimoji="0" kern="1200">
                          <a:solidFill>
                            <a:schemeClr val="tx1"/>
                          </a:solidFill>
                          <a:latin typeface="Arial Narrow"/>
                        </a:defRPr>
                      </a:lvl6pPr>
                      <a:lvl7pPr marL="2743200" algn="l" rtl="0" eaLnBrk="1" latinLnBrk="0" hangingPunct="1">
                        <a:defRPr kumimoji="0" kern="1200">
                          <a:solidFill>
                            <a:schemeClr val="tx1"/>
                          </a:solidFill>
                          <a:latin typeface="Arial Narrow"/>
                        </a:defRPr>
                      </a:lvl7pPr>
                      <a:lvl8pPr marL="3200400" algn="l" rtl="0" eaLnBrk="1" latinLnBrk="0" hangingPunct="1">
                        <a:defRPr kumimoji="0" kern="1200">
                          <a:solidFill>
                            <a:schemeClr val="tx1"/>
                          </a:solidFill>
                          <a:latin typeface="Arial Narrow"/>
                        </a:defRPr>
                      </a:lvl8pPr>
                      <a:lvl9pPr marL="3657600" algn="l" rtl="0" eaLnBrk="1" latinLnBrk="0" hangingPunct="1">
                        <a:defRPr kumimoji="0" kern="1200">
                          <a:solidFill>
                            <a:schemeClr val="tx1"/>
                          </a:solidFill>
                          <a:latin typeface="Arial Narrow"/>
                        </a:defRPr>
                      </a:lvl9p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2000" b="1" i="0" u="none" strike="noStrike" cap="none" normalizeH="0" baseline="0" smtClean="0">
                          <a:ln>
                            <a:noFill/>
                          </a:ln>
                          <a:solidFill>
                            <a:schemeClr val="tx1"/>
                          </a:solidFill>
                          <a:effectLst/>
                          <a:latin typeface="Arial Narrow" pitchFamily="34" charset="0"/>
                          <a:ea typeface="宋体" charset="-122"/>
                        </a:rPr>
                        <a:t>b</a:t>
                      </a:r>
                      <a:r>
                        <a:rPr kumimoji="0" lang="en-US" altLang="zh-CN" sz="2000" b="1" i="0" u="none" strike="noStrike" cap="none" normalizeH="0" baseline="-25000" smtClean="0">
                          <a:ln>
                            <a:noFill/>
                          </a:ln>
                          <a:solidFill>
                            <a:schemeClr val="tx1"/>
                          </a:solidFill>
                          <a:effectLst/>
                          <a:latin typeface="Arial Narrow" pitchFamily="34" charset="0"/>
                          <a:ea typeface="宋体" charset="-122"/>
                        </a:rPr>
                        <a:t>13</a:t>
                      </a:r>
                      <a:endParaRPr kumimoji="0" lang="en-US" altLang="zh-CN" sz="2000" b="1" i="0" u="none" strike="noStrike" cap="none" normalizeH="0" baseline="0" smtClean="0">
                        <a:ln>
                          <a:noFill/>
                        </a:ln>
                        <a:solidFill>
                          <a:schemeClr val="tx1"/>
                        </a:solidFill>
                        <a:effectLst/>
                        <a:latin typeface="Arial Narrow" pitchFamily="34"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rtl="0" eaLnBrk="1" latinLnBrk="0" hangingPunct="1">
                        <a:defRPr kumimoji="0" kern="1200">
                          <a:solidFill>
                            <a:schemeClr val="tx1"/>
                          </a:solidFill>
                          <a:latin typeface="Arial Narrow"/>
                        </a:defRPr>
                      </a:lvl1pPr>
                      <a:lvl2pPr marL="457200" algn="l" rtl="0" eaLnBrk="1" latinLnBrk="0" hangingPunct="1">
                        <a:defRPr kumimoji="0" kern="1200">
                          <a:solidFill>
                            <a:schemeClr val="tx1"/>
                          </a:solidFill>
                          <a:latin typeface="Arial Narrow"/>
                        </a:defRPr>
                      </a:lvl2pPr>
                      <a:lvl3pPr marL="914400" algn="l" rtl="0" eaLnBrk="1" latinLnBrk="0" hangingPunct="1">
                        <a:defRPr kumimoji="0" kern="1200">
                          <a:solidFill>
                            <a:schemeClr val="tx1"/>
                          </a:solidFill>
                          <a:latin typeface="Arial Narrow"/>
                        </a:defRPr>
                      </a:lvl3pPr>
                      <a:lvl4pPr marL="1371600" algn="l" rtl="0" eaLnBrk="1" latinLnBrk="0" hangingPunct="1">
                        <a:defRPr kumimoji="0" kern="1200">
                          <a:solidFill>
                            <a:schemeClr val="tx1"/>
                          </a:solidFill>
                          <a:latin typeface="Arial Narrow"/>
                        </a:defRPr>
                      </a:lvl4pPr>
                      <a:lvl5pPr marL="1828800" algn="l" rtl="0" eaLnBrk="1" latinLnBrk="0" hangingPunct="1">
                        <a:defRPr kumimoji="0" kern="1200">
                          <a:solidFill>
                            <a:schemeClr val="tx1"/>
                          </a:solidFill>
                          <a:latin typeface="Arial Narrow"/>
                        </a:defRPr>
                      </a:lvl5pPr>
                      <a:lvl6pPr marL="2286000" algn="l" rtl="0" eaLnBrk="1" latinLnBrk="0" hangingPunct="1">
                        <a:defRPr kumimoji="0" kern="1200">
                          <a:solidFill>
                            <a:schemeClr val="tx1"/>
                          </a:solidFill>
                          <a:latin typeface="Arial Narrow"/>
                        </a:defRPr>
                      </a:lvl6pPr>
                      <a:lvl7pPr marL="2743200" algn="l" rtl="0" eaLnBrk="1" latinLnBrk="0" hangingPunct="1">
                        <a:defRPr kumimoji="0" kern="1200">
                          <a:solidFill>
                            <a:schemeClr val="tx1"/>
                          </a:solidFill>
                          <a:latin typeface="Arial Narrow"/>
                        </a:defRPr>
                      </a:lvl7pPr>
                      <a:lvl8pPr marL="3200400" algn="l" rtl="0" eaLnBrk="1" latinLnBrk="0" hangingPunct="1">
                        <a:defRPr kumimoji="0" kern="1200">
                          <a:solidFill>
                            <a:schemeClr val="tx1"/>
                          </a:solidFill>
                          <a:latin typeface="Arial Narrow"/>
                        </a:defRPr>
                      </a:lvl8pPr>
                      <a:lvl9pPr marL="3657600" algn="l" rtl="0" eaLnBrk="1" latinLnBrk="0" hangingPunct="1">
                        <a:defRPr kumimoji="0" kern="1200">
                          <a:solidFill>
                            <a:schemeClr val="tx1"/>
                          </a:solidFill>
                          <a:latin typeface="Arial Narrow"/>
                        </a:defRPr>
                      </a:lvl9p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zh-CN" altLang="en-US" sz="2000" b="1" i="0" u="none" strike="noStrike" cap="none" normalizeH="0" baseline="0" dirty="0" smtClean="0">
                          <a:ln>
                            <a:noFill/>
                          </a:ln>
                          <a:solidFill>
                            <a:schemeClr val="tx1"/>
                          </a:solidFill>
                          <a:effectLst/>
                          <a:latin typeface="Arial Narrow" pitchFamily="34" charset="0"/>
                          <a:ea typeface="宋体" charset="-122"/>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rtl="0" eaLnBrk="1" latinLnBrk="0" hangingPunct="1">
                        <a:defRPr kumimoji="0" kern="1200">
                          <a:solidFill>
                            <a:schemeClr val="tx1"/>
                          </a:solidFill>
                          <a:latin typeface="Arial Narrow"/>
                        </a:defRPr>
                      </a:lvl1pPr>
                      <a:lvl2pPr marL="457200" algn="l" rtl="0" eaLnBrk="1" latinLnBrk="0" hangingPunct="1">
                        <a:defRPr kumimoji="0" kern="1200">
                          <a:solidFill>
                            <a:schemeClr val="tx1"/>
                          </a:solidFill>
                          <a:latin typeface="Arial Narrow"/>
                        </a:defRPr>
                      </a:lvl2pPr>
                      <a:lvl3pPr marL="914400" algn="l" rtl="0" eaLnBrk="1" latinLnBrk="0" hangingPunct="1">
                        <a:defRPr kumimoji="0" kern="1200">
                          <a:solidFill>
                            <a:schemeClr val="tx1"/>
                          </a:solidFill>
                          <a:latin typeface="Arial Narrow"/>
                        </a:defRPr>
                      </a:lvl3pPr>
                      <a:lvl4pPr marL="1371600" algn="l" rtl="0" eaLnBrk="1" latinLnBrk="0" hangingPunct="1">
                        <a:defRPr kumimoji="0" kern="1200">
                          <a:solidFill>
                            <a:schemeClr val="tx1"/>
                          </a:solidFill>
                          <a:latin typeface="Arial Narrow"/>
                        </a:defRPr>
                      </a:lvl4pPr>
                      <a:lvl5pPr marL="1828800" algn="l" rtl="0" eaLnBrk="1" latinLnBrk="0" hangingPunct="1">
                        <a:defRPr kumimoji="0" kern="1200">
                          <a:solidFill>
                            <a:schemeClr val="tx1"/>
                          </a:solidFill>
                          <a:latin typeface="Arial Narrow"/>
                        </a:defRPr>
                      </a:lvl5pPr>
                      <a:lvl6pPr marL="2286000" algn="l" rtl="0" eaLnBrk="1" latinLnBrk="0" hangingPunct="1">
                        <a:defRPr kumimoji="0" kern="1200">
                          <a:solidFill>
                            <a:schemeClr val="tx1"/>
                          </a:solidFill>
                          <a:latin typeface="Arial Narrow"/>
                        </a:defRPr>
                      </a:lvl6pPr>
                      <a:lvl7pPr marL="2743200" algn="l" rtl="0" eaLnBrk="1" latinLnBrk="0" hangingPunct="1">
                        <a:defRPr kumimoji="0" kern="1200">
                          <a:solidFill>
                            <a:schemeClr val="tx1"/>
                          </a:solidFill>
                          <a:latin typeface="Arial Narrow"/>
                        </a:defRPr>
                      </a:lvl7pPr>
                      <a:lvl8pPr marL="3200400" algn="l" rtl="0" eaLnBrk="1" latinLnBrk="0" hangingPunct="1">
                        <a:defRPr kumimoji="0" kern="1200">
                          <a:solidFill>
                            <a:schemeClr val="tx1"/>
                          </a:solidFill>
                          <a:latin typeface="Arial Narrow"/>
                        </a:defRPr>
                      </a:lvl8pPr>
                      <a:lvl9pPr marL="3657600" algn="l" rtl="0" eaLnBrk="1" latinLnBrk="0" hangingPunct="1">
                        <a:defRPr kumimoji="0" kern="1200">
                          <a:solidFill>
                            <a:schemeClr val="tx1"/>
                          </a:solidFill>
                          <a:latin typeface="Arial Narrow"/>
                        </a:defRPr>
                      </a:lvl9p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2000" b="1" i="0" u="none" strike="noStrike" cap="none" normalizeH="0" baseline="0" smtClean="0">
                          <a:ln>
                            <a:noFill/>
                          </a:ln>
                          <a:solidFill>
                            <a:schemeClr val="tx1"/>
                          </a:solidFill>
                          <a:effectLst/>
                          <a:latin typeface="Arial Narrow" pitchFamily="34" charset="0"/>
                          <a:ea typeface="宋体" charset="-122"/>
                        </a:rPr>
                        <a:t>b</a:t>
                      </a:r>
                      <a:r>
                        <a:rPr kumimoji="0" lang="en-US" altLang="zh-CN" sz="2000" b="1" i="0" u="none" strike="noStrike" cap="none" normalizeH="0" baseline="-25000" smtClean="0">
                          <a:ln>
                            <a:noFill/>
                          </a:ln>
                          <a:solidFill>
                            <a:schemeClr val="tx1"/>
                          </a:solidFill>
                          <a:effectLst/>
                          <a:latin typeface="Arial Narrow" pitchFamily="34" charset="0"/>
                          <a:ea typeface="宋体" charset="-122"/>
                        </a:rPr>
                        <a:t>2</a:t>
                      </a:r>
                      <a:endParaRPr kumimoji="0" lang="en-US" altLang="zh-CN" sz="2000" b="1" i="0" u="none" strike="noStrike" cap="none" normalizeH="0" baseline="0" smtClean="0">
                        <a:ln>
                          <a:noFill/>
                        </a:ln>
                        <a:solidFill>
                          <a:schemeClr val="tx1"/>
                        </a:solidFill>
                        <a:effectLst/>
                        <a:latin typeface="Arial Narrow" pitchFamily="34"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rtl="0" eaLnBrk="1" latinLnBrk="0" hangingPunct="1">
                        <a:defRPr kumimoji="0" kern="1200">
                          <a:solidFill>
                            <a:schemeClr val="tx1"/>
                          </a:solidFill>
                          <a:latin typeface="Arial Narrow"/>
                        </a:defRPr>
                      </a:lvl1pPr>
                      <a:lvl2pPr marL="457200" algn="l" rtl="0" eaLnBrk="1" latinLnBrk="0" hangingPunct="1">
                        <a:defRPr kumimoji="0" kern="1200">
                          <a:solidFill>
                            <a:schemeClr val="tx1"/>
                          </a:solidFill>
                          <a:latin typeface="Arial Narrow"/>
                        </a:defRPr>
                      </a:lvl2pPr>
                      <a:lvl3pPr marL="914400" algn="l" rtl="0" eaLnBrk="1" latinLnBrk="0" hangingPunct="1">
                        <a:defRPr kumimoji="0" kern="1200">
                          <a:solidFill>
                            <a:schemeClr val="tx1"/>
                          </a:solidFill>
                          <a:latin typeface="Arial Narrow"/>
                        </a:defRPr>
                      </a:lvl3pPr>
                      <a:lvl4pPr marL="1371600" algn="l" rtl="0" eaLnBrk="1" latinLnBrk="0" hangingPunct="1">
                        <a:defRPr kumimoji="0" kern="1200">
                          <a:solidFill>
                            <a:schemeClr val="tx1"/>
                          </a:solidFill>
                          <a:latin typeface="Arial Narrow"/>
                        </a:defRPr>
                      </a:lvl4pPr>
                      <a:lvl5pPr marL="1828800" algn="l" rtl="0" eaLnBrk="1" latinLnBrk="0" hangingPunct="1">
                        <a:defRPr kumimoji="0" kern="1200">
                          <a:solidFill>
                            <a:schemeClr val="tx1"/>
                          </a:solidFill>
                          <a:latin typeface="Arial Narrow"/>
                        </a:defRPr>
                      </a:lvl5pPr>
                      <a:lvl6pPr marL="2286000" algn="l" rtl="0" eaLnBrk="1" latinLnBrk="0" hangingPunct="1">
                        <a:defRPr kumimoji="0" kern="1200">
                          <a:solidFill>
                            <a:schemeClr val="tx1"/>
                          </a:solidFill>
                          <a:latin typeface="Arial Narrow"/>
                        </a:defRPr>
                      </a:lvl6pPr>
                      <a:lvl7pPr marL="2743200" algn="l" rtl="0" eaLnBrk="1" latinLnBrk="0" hangingPunct="1">
                        <a:defRPr kumimoji="0" kern="1200">
                          <a:solidFill>
                            <a:schemeClr val="tx1"/>
                          </a:solidFill>
                          <a:latin typeface="Arial Narrow"/>
                        </a:defRPr>
                      </a:lvl7pPr>
                      <a:lvl8pPr marL="3200400" algn="l" rtl="0" eaLnBrk="1" latinLnBrk="0" hangingPunct="1">
                        <a:defRPr kumimoji="0" kern="1200">
                          <a:solidFill>
                            <a:schemeClr val="tx1"/>
                          </a:solidFill>
                          <a:latin typeface="Arial Narrow"/>
                        </a:defRPr>
                      </a:lvl8pPr>
                      <a:lvl9pPr marL="3657600" algn="l" rtl="0" eaLnBrk="1" latinLnBrk="0" hangingPunct="1">
                        <a:defRPr kumimoji="0" kern="1200">
                          <a:solidFill>
                            <a:schemeClr val="tx1"/>
                          </a:solidFill>
                          <a:latin typeface="Arial Narrow"/>
                        </a:defRPr>
                      </a:lvl9p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2000" b="1" i="0" u="none" strike="noStrike" cap="none" normalizeH="0" baseline="0" smtClean="0">
                          <a:ln>
                            <a:noFill/>
                          </a:ln>
                          <a:solidFill>
                            <a:schemeClr val="tx1"/>
                          </a:solidFill>
                          <a:effectLst/>
                          <a:latin typeface="Arial Narrow" pitchFamily="34" charset="0"/>
                          <a:ea typeface="宋体" charset="-122"/>
                        </a:rPr>
                        <a:t>b</a:t>
                      </a:r>
                      <a:r>
                        <a:rPr kumimoji="0" lang="en-US" altLang="zh-CN" sz="2000" b="1" i="0" u="none" strike="noStrike" cap="none" normalizeH="0" baseline="-25000" smtClean="0">
                          <a:ln>
                            <a:noFill/>
                          </a:ln>
                          <a:solidFill>
                            <a:schemeClr val="tx1"/>
                          </a:solidFill>
                          <a:effectLst/>
                          <a:latin typeface="Arial Narrow" pitchFamily="34" charset="0"/>
                          <a:ea typeface="宋体" charset="-122"/>
                        </a:rPr>
                        <a:t>1</a:t>
                      </a:r>
                      <a:endParaRPr kumimoji="0" lang="en-US" altLang="zh-CN" sz="2000" b="1" i="0" u="none" strike="noStrike" cap="none" normalizeH="0" baseline="0" smtClean="0">
                        <a:ln>
                          <a:noFill/>
                        </a:ln>
                        <a:solidFill>
                          <a:schemeClr val="tx1"/>
                        </a:solidFill>
                        <a:effectLst/>
                        <a:latin typeface="Arial Narrow" pitchFamily="34"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rtl="0" eaLnBrk="1" latinLnBrk="0" hangingPunct="1">
                        <a:defRPr kumimoji="0" kern="1200">
                          <a:solidFill>
                            <a:schemeClr val="tx1"/>
                          </a:solidFill>
                          <a:latin typeface="Arial Narrow"/>
                        </a:defRPr>
                      </a:lvl1pPr>
                      <a:lvl2pPr marL="457200" algn="l" rtl="0" eaLnBrk="1" latinLnBrk="0" hangingPunct="1">
                        <a:defRPr kumimoji="0" kern="1200">
                          <a:solidFill>
                            <a:schemeClr val="tx1"/>
                          </a:solidFill>
                          <a:latin typeface="Arial Narrow"/>
                        </a:defRPr>
                      </a:lvl2pPr>
                      <a:lvl3pPr marL="914400" algn="l" rtl="0" eaLnBrk="1" latinLnBrk="0" hangingPunct="1">
                        <a:defRPr kumimoji="0" kern="1200">
                          <a:solidFill>
                            <a:schemeClr val="tx1"/>
                          </a:solidFill>
                          <a:latin typeface="Arial Narrow"/>
                        </a:defRPr>
                      </a:lvl3pPr>
                      <a:lvl4pPr marL="1371600" algn="l" rtl="0" eaLnBrk="1" latinLnBrk="0" hangingPunct="1">
                        <a:defRPr kumimoji="0" kern="1200">
                          <a:solidFill>
                            <a:schemeClr val="tx1"/>
                          </a:solidFill>
                          <a:latin typeface="Arial Narrow"/>
                        </a:defRPr>
                      </a:lvl4pPr>
                      <a:lvl5pPr marL="1828800" algn="l" rtl="0" eaLnBrk="1" latinLnBrk="0" hangingPunct="1">
                        <a:defRPr kumimoji="0" kern="1200">
                          <a:solidFill>
                            <a:schemeClr val="tx1"/>
                          </a:solidFill>
                          <a:latin typeface="Arial Narrow"/>
                        </a:defRPr>
                      </a:lvl5pPr>
                      <a:lvl6pPr marL="2286000" algn="l" rtl="0" eaLnBrk="1" latinLnBrk="0" hangingPunct="1">
                        <a:defRPr kumimoji="0" kern="1200">
                          <a:solidFill>
                            <a:schemeClr val="tx1"/>
                          </a:solidFill>
                          <a:latin typeface="Arial Narrow"/>
                        </a:defRPr>
                      </a:lvl6pPr>
                      <a:lvl7pPr marL="2743200" algn="l" rtl="0" eaLnBrk="1" latinLnBrk="0" hangingPunct="1">
                        <a:defRPr kumimoji="0" kern="1200">
                          <a:solidFill>
                            <a:schemeClr val="tx1"/>
                          </a:solidFill>
                          <a:latin typeface="Arial Narrow"/>
                        </a:defRPr>
                      </a:lvl7pPr>
                      <a:lvl8pPr marL="3200400" algn="l" rtl="0" eaLnBrk="1" latinLnBrk="0" hangingPunct="1">
                        <a:defRPr kumimoji="0" kern="1200">
                          <a:solidFill>
                            <a:schemeClr val="tx1"/>
                          </a:solidFill>
                          <a:latin typeface="Arial Narrow"/>
                        </a:defRPr>
                      </a:lvl8pPr>
                      <a:lvl9pPr marL="3657600" algn="l" rtl="0" eaLnBrk="1" latinLnBrk="0" hangingPunct="1">
                        <a:defRPr kumimoji="0" kern="1200">
                          <a:solidFill>
                            <a:schemeClr val="tx1"/>
                          </a:solidFill>
                          <a:latin typeface="Arial Narrow"/>
                        </a:defRPr>
                      </a:lvl9pPr>
                    </a:lstStyle>
                    <a:p>
                      <a:pPr marL="0" marR="0" lvl="0" indent="0" algn="ctr" defTabSz="914400" rtl="0" eaLnBrk="0" fontAlgn="base" latinLnBrk="0" hangingPunct="0">
                        <a:lnSpc>
                          <a:spcPct val="90000"/>
                        </a:lnSpc>
                        <a:spcBef>
                          <a:spcPct val="60000"/>
                        </a:spcBef>
                        <a:spcAft>
                          <a:spcPct val="0"/>
                        </a:spcAft>
                        <a:buClr>
                          <a:srgbClr val="D60093"/>
                        </a:buClr>
                        <a:buSzPct val="70000"/>
                        <a:buFont typeface="Wingdings" pitchFamily="2" charset="2"/>
                        <a:buNone/>
                        <a:tabLst/>
                      </a:pPr>
                      <a:r>
                        <a:rPr kumimoji="0" lang="en-US" altLang="zh-CN" sz="2000" b="1" i="0" u="none" strike="noStrike" cap="none" normalizeH="0" baseline="0" dirty="0" smtClean="0">
                          <a:ln>
                            <a:noFill/>
                          </a:ln>
                          <a:solidFill>
                            <a:schemeClr val="tx1"/>
                          </a:solidFill>
                          <a:effectLst/>
                          <a:latin typeface="Arial Narrow" pitchFamily="34" charset="0"/>
                          <a:ea typeface="宋体" charset="-122"/>
                        </a:rPr>
                        <a:t>b</a:t>
                      </a:r>
                      <a:r>
                        <a:rPr kumimoji="0" lang="en-US" altLang="zh-CN" sz="2000" b="1" i="0" u="none" strike="noStrike" cap="none" normalizeH="0" baseline="-25000" dirty="0" smtClean="0">
                          <a:ln>
                            <a:noFill/>
                          </a:ln>
                          <a:solidFill>
                            <a:schemeClr val="tx1"/>
                          </a:solidFill>
                          <a:effectLst/>
                          <a:latin typeface="Arial Narrow" pitchFamily="34" charset="0"/>
                          <a:ea typeface="宋体" charset="-122"/>
                        </a:rPr>
                        <a:t>0</a:t>
                      </a:r>
                      <a:endParaRPr kumimoji="0" lang="en-US" altLang="zh-CN" sz="2000" b="1" i="0" u="none" strike="noStrike" cap="none" normalizeH="0" baseline="0" dirty="0" smtClean="0">
                        <a:ln>
                          <a:noFill/>
                        </a:ln>
                        <a:solidFill>
                          <a:schemeClr val="tx1"/>
                        </a:solidFill>
                        <a:effectLst/>
                        <a:latin typeface="Arial Narrow" pitchFamily="34" charset="0"/>
                        <a:ea typeface="宋体" charset="-122"/>
                      </a:endParaRPr>
                    </a:p>
                  </a:txBody>
                  <a:tcPr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7587899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微型计算机原理</a:t>
            </a:r>
            <a:endParaRPr lang="zh-CN" altLang="en-US" dirty="0"/>
          </a:p>
        </p:txBody>
      </p:sp>
      <p:sp>
        <p:nvSpPr>
          <p:cNvPr id="3" name="内容占位符 2"/>
          <p:cNvSpPr>
            <a:spLocks noGrp="1"/>
          </p:cNvSpPr>
          <p:nvPr>
            <p:ph idx="1"/>
          </p:nvPr>
        </p:nvSpPr>
        <p:spPr/>
        <p:txBody>
          <a:bodyPr/>
          <a:lstStyle/>
          <a:p>
            <a:r>
              <a:rPr lang="zh-CN" altLang="en-US" dirty="0" smtClean="0"/>
              <a:t>冯</a:t>
            </a:r>
            <a:r>
              <a:rPr lang="en-US" altLang="zh-CN" dirty="0" smtClean="0"/>
              <a:t>•</a:t>
            </a:r>
            <a:r>
              <a:rPr lang="zh-CN" altLang="en-US" dirty="0" smtClean="0"/>
              <a:t>诺依曼计算机</a:t>
            </a:r>
            <a:endParaRPr lang="en-US" altLang="zh-CN" dirty="0" smtClean="0"/>
          </a:p>
          <a:p>
            <a:r>
              <a:rPr lang="zh-CN" altLang="en-US" dirty="0" smtClean="0"/>
              <a:t>微型计算机</a:t>
            </a:r>
            <a:r>
              <a:rPr lang="zh-CN" altLang="en-US" dirty="0"/>
              <a:t>的基本工作</a:t>
            </a:r>
            <a:r>
              <a:rPr lang="zh-CN" altLang="en-US" dirty="0" smtClean="0"/>
              <a:t>原理</a:t>
            </a:r>
            <a:endParaRPr lang="en-US" altLang="zh-CN" dirty="0" smtClean="0"/>
          </a:p>
          <a:p>
            <a:pPr lvl="1"/>
            <a:r>
              <a:rPr lang="zh-CN" altLang="en-US" dirty="0"/>
              <a:t>程序和</a:t>
            </a:r>
            <a:r>
              <a:rPr lang="zh-CN" altLang="en-US" dirty="0" smtClean="0"/>
              <a:t>指令</a:t>
            </a:r>
            <a:endParaRPr lang="en-US" altLang="zh-CN" dirty="0" smtClean="0"/>
          </a:p>
          <a:p>
            <a:pPr lvl="1"/>
            <a:r>
              <a:rPr lang="zh-CN" altLang="en-US" dirty="0"/>
              <a:t>指令执行</a:t>
            </a:r>
            <a:r>
              <a:rPr lang="zh-CN" altLang="en-US" dirty="0" smtClean="0"/>
              <a:t>过程</a:t>
            </a:r>
            <a:endParaRPr lang="en-US" altLang="zh-CN" dirty="0" smtClean="0"/>
          </a:p>
          <a:p>
            <a:pPr lvl="1"/>
            <a:r>
              <a:rPr lang="zh-CN" altLang="en-US" dirty="0"/>
              <a:t>微型计算机的一般工作过程</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3356992"/>
            <a:ext cx="2381200" cy="271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11006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冯</a:t>
            </a:r>
            <a:r>
              <a:rPr lang="en-US" altLang="zh-CN" dirty="0"/>
              <a:t>•</a:t>
            </a:r>
            <a:r>
              <a:rPr lang="zh-CN" altLang="en-US" dirty="0"/>
              <a:t>诺依曼</a:t>
            </a:r>
            <a:r>
              <a:rPr lang="zh-CN" altLang="en-US" dirty="0" smtClean="0"/>
              <a:t>计算机</a:t>
            </a:r>
            <a:endParaRPr lang="zh-CN" altLang="en-US" dirty="0"/>
          </a:p>
        </p:txBody>
      </p:sp>
      <p:sp>
        <p:nvSpPr>
          <p:cNvPr id="3" name="内容占位符 2"/>
          <p:cNvSpPr>
            <a:spLocks noGrp="1"/>
          </p:cNvSpPr>
          <p:nvPr>
            <p:ph idx="1"/>
          </p:nvPr>
        </p:nvSpPr>
        <p:spPr/>
        <p:txBody>
          <a:bodyPr>
            <a:normAutofit fontScale="92500"/>
          </a:bodyPr>
          <a:lstStyle/>
          <a:p>
            <a:r>
              <a:rPr lang="zh-CN" altLang="en-US" dirty="0"/>
              <a:t>冯</a:t>
            </a:r>
            <a:r>
              <a:rPr lang="en-US" altLang="zh-CN" dirty="0"/>
              <a:t>•</a:t>
            </a:r>
            <a:r>
              <a:rPr lang="zh-CN" altLang="en-US" dirty="0"/>
              <a:t>诺依曼最大的贡献则是确立了现代计算机的体系结构，提出了二进制和存储</a:t>
            </a:r>
            <a:r>
              <a:rPr lang="zh-CN" altLang="en-US" dirty="0" smtClean="0"/>
              <a:t>程序的思想。</a:t>
            </a:r>
            <a:endParaRPr lang="en-US" altLang="zh-CN" dirty="0" smtClean="0"/>
          </a:p>
          <a:p>
            <a:r>
              <a:rPr lang="zh-CN" altLang="en-US" dirty="0"/>
              <a:t>提出了全新的存储程序的通用计算机方案 ，即“电子离散变量计算机”（</a:t>
            </a:r>
            <a:r>
              <a:rPr lang="en-US" altLang="zh-CN" dirty="0"/>
              <a:t>EDVAC</a:t>
            </a:r>
            <a:r>
              <a:rPr lang="zh-CN" altLang="en-US" dirty="0"/>
              <a:t>，</a:t>
            </a:r>
            <a:r>
              <a:rPr lang="en-US" altLang="zh-CN" dirty="0"/>
              <a:t>Electronic </a:t>
            </a:r>
            <a:r>
              <a:rPr lang="en-US" altLang="zh-CN" dirty="0" err="1"/>
              <a:t>Discreate</a:t>
            </a:r>
            <a:r>
              <a:rPr lang="en-US" altLang="zh-CN" dirty="0"/>
              <a:t> Variable Automatic Computer</a:t>
            </a:r>
            <a:r>
              <a:rPr lang="zh-CN" altLang="en-US" dirty="0"/>
              <a:t>） 。</a:t>
            </a:r>
          </a:p>
          <a:p>
            <a:pPr lvl="1"/>
            <a:r>
              <a:rPr lang="zh-CN" altLang="en-US" dirty="0"/>
              <a:t>世界上第一台“存储程序式”计算机。</a:t>
            </a:r>
          </a:p>
          <a:p>
            <a:r>
              <a:rPr lang="zh-CN" altLang="en-US" dirty="0"/>
              <a:t>冯</a:t>
            </a:r>
            <a:r>
              <a:rPr lang="en-US" altLang="zh-CN" dirty="0"/>
              <a:t>·</a:t>
            </a:r>
            <a:r>
              <a:rPr lang="zh-CN" altLang="en-US" dirty="0"/>
              <a:t>诺依曼的基本思想可以概括为三点： </a:t>
            </a:r>
          </a:p>
          <a:p>
            <a:pPr lvl="1"/>
            <a:r>
              <a:rPr lang="zh-CN" altLang="en-US" dirty="0"/>
              <a:t>计算机由五大部分组成，即运算器、控制器、存储器、输入设备和输出设备</a:t>
            </a:r>
          </a:p>
          <a:p>
            <a:pPr lvl="1"/>
            <a:r>
              <a:rPr lang="zh-CN" altLang="en-US" dirty="0"/>
              <a:t>程序和数据采用二进制表示</a:t>
            </a:r>
          </a:p>
          <a:p>
            <a:pPr lvl="1"/>
            <a:r>
              <a:rPr lang="zh-CN" altLang="en-US" dirty="0"/>
              <a:t>将程序和数据存放在存储器中，让计算机自动地执行程序</a:t>
            </a:r>
          </a:p>
          <a:p>
            <a:endParaRPr lang="zh-CN" altLang="en-US" dirty="0"/>
          </a:p>
        </p:txBody>
      </p:sp>
    </p:spTree>
    <p:extLst>
      <p:ext uri="{BB962C8B-B14F-4D97-AF65-F5344CB8AC3E}">
        <p14:creationId xmlns:p14="http://schemas.microsoft.com/office/powerpoint/2010/main" val="733012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指令系统和程序的概念</a:t>
            </a:r>
          </a:p>
        </p:txBody>
      </p:sp>
      <p:sp>
        <p:nvSpPr>
          <p:cNvPr id="3" name="内容占位符 2"/>
          <p:cNvSpPr>
            <a:spLocks noGrp="1"/>
          </p:cNvSpPr>
          <p:nvPr>
            <p:ph idx="1"/>
          </p:nvPr>
        </p:nvSpPr>
        <p:spPr>
          <a:xfrm>
            <a:off x="457200" y="1935480"/>
            <a:ext cx="6635080" cy="4389120"/>
          </a:xfrm>
        </p:spPr>
        <p:txBody>
          <a:bodyPr/>
          <a:lstStyle/>
          <a:p>
            <a:r>
              <a:rPr lang="zh-CN" altLang="en-US" b="1" dirty="0"/>
              <a:t>指令</a:t>
            </a:r>
            <a:r>
              <a:rPr lang="zh-CN" altLang="en-US" dirty="0"/>
              <a:t>：指令是计算机硬件可执行的、完成一个基本操作所发出的命令。 </a:t>
            </a:r>
          </a:p>
          <a:p>
            <a:pPr marL="548640" lvl="2" indent="-274320">
              <a:buClr>
                <a:schemeClr val="accent3"/>
              </a:buClr>
              <a:buSzPct val="95000"/>
            </a:pPr>
            <a:r>
              <a:rPr lang="zh-CN" altLang="en-US" dirty="0"/>
              <a:t>计算机指令由操作码和操作数组成 。</a:t>
            </a:r>
          </a:p>
          <a:p>
            <a:r>
              <a:rPr lang="zh-CN" altLang="en-US" b="1" dirty="0" smtClean="0"/>
              <a:t>指令系统 </a:t>
            </a:r>
            <a:r>
              <a:rPr lang="zh-CN" altLang="en-US" dirty="0"/>
              <a:t>：全部指令的集合就称为该计算机的指令系统。</a:t>
            </a:r>
          </a:p>
          <a:p>
            <a:r>
              <a:rPr lang="zh-CN" altLang="en-US" b="1" dirty="0" smtClean="0"/>
              <a:t>程序</a:t>
            </a:r>
            <a:r>
              <a:rPr lang="zh-CN" altLang="en-US" dirty="0"/>
              <a:t>：计算机为完成一个完整的任务必须执行的一系列指令的集合，称为程序。</a:t>
            </a:r>
          </a:p>
          <a:p>
            <a:pPr lvl="1"/>
            <a:r>
              <a:rPr lang="zh-CN" altLang="en-US" dirty="0"/>
              <a:t>用高级程序语言编写的程序称为</a:t>
            </a:r>
            <a:r>
              <a:rPr lang="zh-CN" altLang="en-US" b="1" dirty="0"/>
              <a:t>源程序</a:t>
            </a:r>
            <a:r>
              <a:rPr lang="zh-CN" altLang="en-US" dirty="0"/>
              <a:t>。 </a:t>
            </a:r>
          </a:p>
          <a:p>
            <a:pPr lvl="1"/>
            <a:r>
              <a:rPr lang="zh-CN" altLang="en-US" dirty="0"/>
              <a:t>能被计算机识别并执行的程序称为</a:t>
            </a:r>
            <a:r>
              <a:rPr lang="zh-CN" altLang="en-US" b="1" dirty="0" smtClean="0"/>
              <a:t>目标程序</a:t>
            </a:r>
            <a:r>
              <a:rPr lang="zh-CN" altLang="en-US" dirty="0" smtClean="0"/>
              <a:t>。</a:t>
            </a:r>
            <a:endParaRPr lang="zh-CN"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1988840"/>
            <a:ext cx="1279401"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666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指令的执行过程</a:t>
            </a:r>
          </a:p>
        </p:txBody>
      </p:sp>
      <p:sp>
        <p:nvSpPr>
          <p:cNvPr id="3" name="内容占位符 2"/>
          <p:cNvSpPr>
            <a:spLocks noGrp="1"/>
          </p:cNvSpPr>
          <p:nvPr>
            <p:ph idx="1"/>
          </p:nvPr>
        </p:nvSpPr>
        <p:spPr/>
        <p:txBody>
          <a:bodyPr/>
          <a:lstStyle/>
          <a:p>
            <a:r>
              <a:rPr lang="zh-CN" altLang="en-US" dirty="0"/>
              <a:t>计算机一条指令的执行过程一般分为三个步骤： </a:t>
            </a:r>
          </a:p>
          <a:p>
            <a:pPr lvl="1"/>
            <a:r>
              <a:rPr lang="zh-CN" altLang="en-US" dirty="0"/>
              <a:t>取指令</a:t>
            </a:r>
          </a:p>
          <a:p>
            <a:pPr lvl="1"/>
            <a:r>
              <a:rPr lang="zh-CN" altLang="en-US" dirty="0"/>
              <a:t>分析指令 </a:t>
            </a:r>
          </a:p>
          <a:p>
            <a:pPr lvl="1"/>
            <a:r>
              <a:rPr lang="zh-CN" altLang="en-US" dirty="0"/>
              <a:t>执行指令 </a:t>
            </a:r>
          </a:p>
          <a:p>
            <a:r>
              <a:rPr lang="zh-CN" altLang="en-US" dirty="0"/>
              <a:t>取指令→分析指令→执行指令→取下一条指令</a:t>
            </a:r>
            <a:r>
              <a:rPr lang="en-US" altLang="zh-CN" dirty="0"/>
              <a:t>……</a:t>
            </a:r>
            <a:r>
              <a:rPr lang="zh-CN" altLang="en-US" dirty="0"/>
              <a:t>，周而复始地执行指令序列的过程就是进行程序控制的过程。程序的执行就是程序中所有指令执行的全过程。 </a:t>
            </a:r>
          </a:p>
        </p:txBody>
      </p:sp>
    </p:spTree>
    <p:extLst>
      <p:ext uri="{BB962C8B-B14F-4D97-AF65-F5344CB8AC3E}">
        <p14:creationId xmlns:p14="http://schemas.microsoft.com/office/powerpoint/2010/main" val="1914287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微型计算机的一般</a:t>
            </a:r>
            <a:r>
              <a:rPr lang="zh-CN" altLang="en-US" dirty="0" smtClean="0"/>
              <a:t>工作过程</a:t>
            </a:r>
            <a:endParaRPr lang="zh-CN" altLang="en-US" dirty="0"/>
          </a:p>
        </p:txBody>
      </p:sp>
      <p:sp>
        <p:nvSpPr>
          <p:cNvPr id="4"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2055"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4920" b="8121"/>
          <a:stretch/>
        </p:blipFill>
        <p:spPr bwMode="auto">
          <a:xfrm>
            <a:off x="107504" y="2132856"/>
            <a:ext cx="8985860" cy="3744416"/>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29"/>
          <p:cNvSpPr>
            <a:spLocks noChangeArrowheads="1"/>
          </p:cNvSpPr>
          <p:nvPr/>
        </p:nvSpPr>
        <p:spPr bwMode="auto">
          <a:xfrm>
            <a:off x="0" y="487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301917188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总线（</a:t>
            </a:r>
            <a:r>
              <a:rPr lang="en-US" altLang="zh-CN" dirty="0" smtClean="0"/>
              <a:t>Bus</a:t>
            </a:r>
            <a:r>
              <a:rPr lang="zh-CN" altLang="en-US" dirty="0" smtClean="0"/>
              <a:t>）</a:t>
            </a:r>
            <a:endParaRPr lang="zh-CN" altLang="en-US" dirty="0"/>
          </a:p>
        </p:txBody>
      </p:sp>
      <p:sp>
        <p:nvSpPr>
          <p:cNvPr id="3" name="内容占位符 2"/>
          <p:cNvSpPr>
            <a:spLocks noGrp="1"/>
          </p:cNvSpPr>
          <p:nvPr>
            <p:ph idx="1"/>
          </p:nvPr>
        </p:nvSpPr>
        <p:spPr/>
        <p:txBody>
          <a:bodyPr/>
          <a:lstStyle/>
          <a:p>
            <a:r>
              <a:rPr lang="zh-CN" altLang="en-US" dirty="0"/>
              <a:t>内部</a:t>
            </a:r>
            <a:r>
              <a:rPr lang="zh-CN" altLang="en-US" dirty="0" smtClean="0"/>
              <a:t>总线</a:t>
            </a:r>
            <a:endParaRPr lang="en-US" altLang="zh-CN" dirty="0" smtClean="0"/>
          </a:p>
          <a:p>
            <a:pPr lvl="1"/>
            <a:r>
              <a:rPr lang="zh-CN" altLang="en-US" dirty="0"/>
              <a:t>用于同一部件内部的连接，如</a:t>
            </a:r>
            <a:r>
              <a:rPr lang="en-US" altLang="zh-CN" dirty="0"/>
              <a:t>CPU</a:t>
            </a:r>
            <a:r>
              <a:rPr lang="zh-CN" altLang="en-US" dirty="0"/>
              <a:t>内部连接各内部寄存器和运算器的总线</a:t>
            </a:r>
            <a:r>
              <a:rPr lang="zh-CN" altLang="en-US" dirty="0" smtClean="0"/>
              <a:t>。</a:t>
            </a:r>
            <a:endParaRPr lang="en-US" altLang="zh-CN" dirty="0" smtClean="0"/>
          </a:p>
          <a:p>
            <a:r>
              <a:rPr lang="zh-CN" altLang="en-US" dirty="0"/>
              <a:t>系统</a:t>
            </a:r>
            <a:r>
              <a:rPr lang="zh-CN" altLang="en-US" dirty="0" smtClean="0"/>
              <a:t>总线</a:t>
            </a:r>
            <a:endParaRPr lang="en-US" altLang="zh-CN" dirty="0" smtClean="0"/>
          </a:p>
          <a:p>
            <a:pPr lvl="1"/>
            <a:r>
              <a:rPr lang="zh-CN" altLang="en-US" dirty="0"/>
              <a:t>用于连接同一计算机的各</a:t>
            </a:r>
            <a:r>
              <a:rPr lang="zh-CN" altLang="en-US" dirty="0" smtClean="0"/>
              <a:t>部件之间</a:t>
            </a:r>
            <a:r>
              <a:rPr lang="zh-CN" altLang="en-US" dirty="0"/>
              <a:t>的总线</a:t>
            </a:r>
            <a:r>
              <a:rPr lang="zh-CN" altLang="en-US" dirty="0" smtClean="0"/>
              <a:t>。</a:t>
            </a:r>
            <a:endParaRPr lang="en-US" altLang="zh-CN" dirty="0" smtClean="0"/>
          </a:p>
          <a:p>
            <a:pPr lvl="1"/>
            <a:r>
              <a:rPr lang="zh-CN" altLang="en-US" dirty="0" smtClean="0"/>
              <a:t>系统</a:t>
            </a:r>
            <a:r>
              <a:rPr lang="zh-CN" altLang="en-US" dirty="0"/>
              <a:t>总线按功能又可分为：控制总线、数据总线和地址总线</a:t>
            </a:r>
            <a:r>
              <a:rPr lang="zh-CN" altLang="en-US" dirty="0" smtClean="0"/>
              <a:t>。</a:t>
            </a:r>
            <a:endParaRPr lang="en-US" altLang="zh-CN" dirty="0" smtClean="0"/>
          </a:p>
          <a:p>
            <a:r>
              <a:rPr lang="zh-CN" altLang="en-US" dirty="0"/>
              <a:t>外部</a:t>
            </a:r>
            <a:r>
              <a:rPr lang="zh-CN" altLang="en-US" dirty="0" smtClean="0"/>
              <a:t>总线</a:t>
            </a:r>
            <a:endParaRPr lang="en-US" altLang="zh-CN" dirty="0" smtClean="0"/>
          </a:p>
          <a:p>
            <a:pPr lvl="1"/>
            <a:r>
              <a:rPr lang="zh-CN" altLang="en-US" dirty="0"/>
              <a:t>指与外部设备接口相连的总线。负责</a:t>
            </a:r>
            <a:r>
              <a:rPr lang="en-US" altLang="zh-CN" dirty="0"/>
              <a:t>CPU</a:t>
            </a:r>
            <a:r>
              <a:rPr lang="zh-CN" altLang="en-US" dirty="0"/>
              <a:t>与外部设备之间的通信。</a:t>
            </a:r>
          </a:p>
        </p:txBody>
      </p:sp>
    </p:spTree>
    <p:extLst>
      <p:ext uri="{BB962C8B-B14F-4D97-AF65-F5344CB8AC3E}">
        <p14:creationId xmlns:p14="http://schemas.microsoft.com/office/powerpoint/2010/main" val="222968877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1.4	</a:t>
            </a:r>
            <a:r>
              <a:rPr lang="zh-CN" altLang="en-US" dirty="0"/>
              <a:t>微型计算机系统结构</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5" name="对象 4"/>
          <p:cNvGraphicFramePr>
            <a:graphicFrameLocks noChangeAspect="1"/>
          </p:cNvGraphicFramePr>
          <p:nvPr>
            <p:extLst>
              <p:ext uri="{D42A27DB-BD31-4B8C-83A1-F6EECF244321}">
                <p14:modId xmlns:p14="http://schemas.microsoft.com/office/powerpoint/2010/main" val="255043522"/>
              </p:ext>
            </p:extLst>
          </p:nvPr>
        </p:nvGraphicFramePr>
        <p:xfrm>
          <a:off x="1187624" y="1988840"/>
          <a:ext cx="5544616" cy="4432728"/>
        </p:xfrm>
        <a:graphic>
          <a:graphicData uri="http://schemas.openxmlformats.org/presentationml/2006/ole">
            <mc:AlternateContent xmlns:mc="http://schemas.openxmlformats.org/markup-compatibility/2006">
              <mc:Choice xmlns:v="urn:schemas-microsoft-com:vml" Requires="v">
                <p:oleObj spid="_x0000_s4124" name="Picture" r:id="rId3" imgW="3211068" imgH="2791968" progId="Word.Picture.8">
                  <p:embed/>
                </p:oleObj>
              </mc:Choice>
              <mc:Fallback>
                <p:oleObj name="Picture" r:id="rId3" imgW="3211068" imgH="2791968" progId="Word.Picture.8">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l="1534" t="1755" r="8041" b="4099"/>
                      <a:stretch>
                        <a:fillRect/>
                      </a:stretch>
                    </p:blipFill>
                    <p:spPr bwMode="auto">
                      <a:xfrm>
                        <a:off x="1187624" y="1988840"/>
                        <a:ext cx="5544616" cy="4432728"/>
                      </a:xfrm>
                      <a:prstGeom prst="rect">
                        <a:avLst/>
                      </a:prstGeom>
                      <a:noFill/>
                    </p:spPr>
                  </p:pic>
                </p:oleObj>
              </mc:Fallback>
            </mc:AlternateContent>
          </a:graphicData>
        </a:graphic>
      </p:graphicFrame>
    </p:spTree>
    <p:extLst>
      <p:ext uri="{BB962C8B-B14F-4D97-AF65-F5344CB8AC3E}">
        <p14:creationId xmlns:p14="http://schemas.microsoft.com/office/powerpoint/2010/main" val="57087076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88640"/>
            <a:ext cx="8229600" cy="1143000"/>
          </a:xfrm>
        </p:spPr>
        <p:txBody>
          <a:bodyPr/>
          <a:lstStyle/>
          <a:p>
            <a:r>
              <a:rPr lang="zh-CN" altLang="en-US" dirty="0"/>
              <a:t>微型计算机的硬件系统</a:t>
            </a:r>
          </a:p>
        </p:txBody>
      </p:sp>
      <p:grpSp>
        <p:nvGrpSpPr>
          <p:cNvPr id="25" name="Group 36"/>
          <p:cNvGrpSpPr>
            <a:grpSpLocks/>
          </p:cNvGrpSpPr>
          <p:nvPr/>
        </p:nvGrpSpPr>
        <p:grpSpPr bwMode="auto">
          <a:xfrm>
            <a:off x="76200" y="1484784"/>
            <a:ext cx="9144000" cy="5211763"/>
            <a:chOff x="48" y="672"/>
            <a:chExt cx="5760" cy="3283"/>
          </a:xfrm>
        </p:grpSpPr>
        <p:sp>
          <p:nvSpPr>
            <p:cNvPr id="26" name="Rectangle 3"/>
            <p:cNvSpPr>
              <a:spLocks noChangeArrowheads="1"/>
            </p:cNvSpPr>
            <p:nvPr/>
          </p:nvSpPr>
          <p:spPr bwMode="auto">
            <a:xfrm>
              <a:off x="48" y="1838"/>
              <a:ext cx="1248" cy="356"/>
            </a:xfrm>
            <a:prstGeom prst="rect">
              <a:avLst/>
            </a:prstGeom>
            <a:noFill/>
            <a:ln w="28575">
              <a:solidFill>
                <a:schemeClr val="accent1">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smtClean="0">
                  <a:ln>
                    <a:solidFill>
                      <a:schemeClr val="tx1">
                        <a:lumMod val="50000"/>
                        <a:lumOff val="50000"/>
                      </a:schemeClr>
                    </a:solidFill>
                  </a:ln>
                  <a:solidFill>
                    <a:sysClr val="windowText" lastClr="000000"/>
                  </a:solidFill>
                  <a:effectLst/>
                  <a:uLnTx/>
                  <a:uFillTx/>
                  <a:ea typeface="宋体" charset="-122"/>
                </a:rPr>
                <a:t>计算机硬件系统</a:t>
              </a:r>
            </a:p>
          </p:txBody>
        </p:sp>
        <p:sp>
          <p:nvSpPr>
            <p:cNvPr id="27" name="AutoShape 4"/>
            <p:cNvSpPr>
              <a:spLocks/>
            </p:cNvSpPr>
            <p:nvPr/>
          </p:nvSpPr>
          <p:spPr bwMode="auto">
            <a:xfrm>
              <a:off x="1296" y="875"/>
              <a:ext cx="336" cy="3013"/>
            </a:xfrm>
            <a:prstGeom prst="leftBrace">
              <a:avLst>
                <a:gd name="adj1" fmla="val 74727"/>
                <a:gd name="adj2" fmla="val 50000"/>
              </a:avLst>
            </a:prstGeom>
            <a:noFill/>
            <a:ln w="9525">
              <a:solidFill>
                <a:schemeClr val="accent1">
                  <a:lumMod val="60000"/>
                  <a:lumOff val="4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solidFill>
                    <a:schemeClr val="tx1">
                      <a:lumMod val="50000"/>
                      <a:lumOff val="50000"/>
                    </a:schemeClr>
                  </a:solidFill>
                </a:ln>
                <a:solidFill>
                  <a:sysClr val="windowText" lastClr="000000"/>
                </a:solidFill>
                <a:effectLst/>
                <a:uLnTx/>
                <a:uFillTx/>
              </a:endParaRPr>
            </a:p>
          </p:txBody>
        </p:sp>
        <p:sp>
          <p:nvSpPr>
            <p:cNvPr id="28" name="Rectangle 5"/>
            <p:cNvSpPr>
              <a:spLocks noChangeArrowheads="1"/>
            </p:cNvSpPr>
            <p:nvPr/>
          </p:nvSpPr>
          <p:spPr bwMode="auto">
            <a:xfrm>
              <a:off x="1632" y="672"/>
              <a:ext cx="624" cy="355"/>
            </a:xfrm>
            <a:prstGeom prst="rect">
              <a:avLst/>
            </a:prstGeom>
            <a:noFill/>
            <a:ln w="28575">
              <a:solidFill>
                <a:schemeClr val="accent1">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smtClean="0">
                  <a:ln>
                    <a:solidFill>
                      <a:schemeClr val="tx1">
                        <a:lumMod val="50000"/>
                        <a:lumOff val="50000"/>
                      </a:schemeClr>
                    </a:solidFill>
                  </a:ln>
                  <a:solidFill>
                    <a:sysClr val="windowText" lastClr="000000"/>
                  </a:solidFill>
                  <a:effectLst/>
                  <a:uLnTx/>
                  <a:uFillTx/>
                  <a:ea typeface="宋体" charset="-122"/>
                </a:rPr>
                <a:t>运算器</a:t>
              </a:r>
            </a:p>
          </p:txBody>
        </p:sp>
        <p:sp>
          <p:nvSpPr>
            <p:cNvPr id="29" name="Rectangle 6"/>
            <p:cNvSpPr>
              <a:spLocks noChangeArrowheads="1"/>
            </p:cNvSpPr>
            <p:nvPr/>
          </p:nvSpPr>
          <p:spPr bwMode="auto">
            <a:xfrm>
              <a:off x="1632" y="976"/>
              <a:ext cx="624" cy="355"/>
            </a:xfrm>
            <a:prstGeom prst="rect">
              <a:avLst/>
            </a:prstGeom>
            <a:noFill/>
            <a:ln w="28575">
              <a:solidFill>
                <a:schemeClr val="accent1">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smtClean="0">
                  <a:ln>
                    <a:solidFill>
                      <a:schemeClr val="tx1">
                        <a:lumMod val="50000"/>
                        <a:lumOff val="50000"/>
                      </a:schemeClr>
                    </a:solidFill>
                  </a:ln>
                  <a:solidFill>
                    <a:sysClr val="windowText" lastClr="000000"/>
                  </a:solidFill>
                  <a:effectLst/>
                  <a:uLnTx/>
                  <a:uFillTx/>
                  <a:ea typeface="宋体" charset="-122"/>
                </a:rPr>
                <a:t>控制器</a:t>
              </a:r>
            </a:p>
          </p:txBody>
        </p:sp>
        <p:sp>
          <p:nvSpPr>
            <p:cNvPr id="30" name="Rectangle 7"/>
            <p:cNvSpPr>
              <a:spLocks noChangeArrowheads="1"/>
            </p:cNvSpPr>
            <p:nvPr/>
          </p:nvSpPr>
          <p:spPr bwMode="auto">
            <a:xfrm>
              <a:off x="1632" y="1838"/>
              <a:ext cx="624" cy="356"/>
            </a:xfrm>
            <a:prstGeom prst="rect">
              <a:avLst/>
            </a:prstGeom>
            <a:noFill/>
            <a:ln w="28575">
              <a:solidFill>
                <a:schemeClr val="accent1">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smtClean="0">
                  <a:ln>
                    <a:solidFill>
                      <a:schemeClr val="tx1">
                        <a:lumMod val="50000"/>
                        <a:lumOff val="50000"/>
                      </a:schemeClr>
                    </a:solidFill>
                  </a:ln>
                  <a:solidFill>
                    <a:sysClr val="windowText" lastClr="000000"/>
                  </a:solidFill>
                  <a:effectLst/>
                  <a:uLnTx/>
                  <a:uFillTx/>
                  <a:ea typeface="宋体" charset="-122"/>
                </a:rPr>
                <a:t>存储器</a:t>
              </a:r>
            </a:p>
          </p:txBody>
        </p:sp>
        <p:sp>
          <p:nvSpPr>
            <p:cNvPr id="31" name="Rectangle 8"/>
            <p:cNvSpPr>
              <a:spLocks noChangeArrowheads="1"/>
            </p:cNvSpPr>
            <p:nvPr/>
          </p:nvSpPr>
          <p:spPr bwMode="auto">
            <a:xfrm>
              <a:off x="1632" y="2928"/>
              <a:ext cx="720" cy="355"/>
            </a:xfrm>
            <a:prstGeom prst="rect">
              <a:avLst/>
            </a:prstGeom>
            <a:noFill/>
            <a:ln w="28575">
              <a:solidFill>
                <a:schemeClr val="accent1">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smtClean="0">
                  <a:ln>
                    <a:solidFill>
                      <a:schemeClr val="tx1">
                        <a:lumMod val="50000"/>
                        <a:lumOff val="50000"/>
                      </a:schemeClr>
                    </a:solidFill>
                  </a:ln>
                  <a:solidFill>
                    <a:sysClr val="windowText" lastClr="000000"/>
                  </a:solidFill>
                  <a:effectLst/>
                  <a:uLnTx/>
                  <a:uFillTx/>
                  <a:ea typeface="宋体" charset="-122"/>
                </a:rPr>
                <a:t>输入设备</a:t>
              </a:r>
            </a:p>
          </p:txBody>
        </p:sp>
        <p:sp>
          <p:nvSpPr>
            <p:cNvPr id="32" name="Rectangle 9"/>
            <p:cNvSpPr>
              <a:spLocks noChangeArrowheads="1"/>
            </p:cNvSpPr>
            <p:nvPr/>
          </p:nvSpPr>
          <p:spPr bwMode="auto">
            <a:xfrm>
              <a:off x="1632" y="3600"/>
              <a:ext cx="720" cy="355"/>
            </a:xfrm>
            <a:prstGeom prst="rect">
              <a:avLst/>
            </a:prstGeom>
            <a:noFill/>
            <a:ln w="28575">
              <a:solidFill>
                <a:schemeClr val="accent1">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smtClean="0">
                  <a:ln>
                    <a:solidFill>
                      <a:schemeClr val="tx1">
                        <a:lumMod val="50000"/>
                        <a:lumOff val="50000"/>
                      </a:schemeClr>
                    </a:solidFill>
                  </a:ln>
                  <a:solidFill>
                    <a:sysClr val="windowText" lastClr="000000"/>
                  </a:solidFill>
                  <a:effectLst/>
                  <a:uLnTx/>
                  <a:uFillTx/>
                  <a:ea typeface="宋体" charset="-122"/>
                </a:rPr>
                <a:t>输出设备</a:t>
              </a:r>
            </a:p>
          </p:txBody>
        </p:sp>
        <p:grpSp>
          <p:nvGrpSpPr>
            <p:cNvPr id="33" name="Group 10"/>
            <p:cNvGrpSpPr>
              <a:grpSpLocks/>
            </p:cNvGrpSpPr>
            <p:nvPr/>
          </p:nvGrpSpPr>
          <p:grpSpPr bwMode="auto">
            <a:xfrm>
              <a:off x="2304" y="773"/>
              <a:ext cx="1536" cy="508"/>
              <a:chOff x="2400" y="912"/>
              <a:chExt cx="1536" cy="480"/>
            </a:xfrm>
          </p:grpSpPr>
          <p:sp>
            <p:nvSpPr>
              <p:cNvPr id="57" name="AutoShape 11"/>
              <p:cNvSpPr>
                <a:spLocks/>
              </p:cNvSpPr>
              <p:nvPr/>
            </p:nvSpPr>
            <p:spPr bwMode="auto">
              <a:xfrm>
                <a:off x="2400" y="912"/>
                <a:ext cx="144" cy="480"/>
              </a:xfrm>
              <a:prstGeom prst="rightBrace">
                <a:avLst>
                  <a:gd name="adj1" fmla="val 27778"/>
                  <a:gd name="adj2" fmla="val 50000"/>
                </a:avLst>
              </a:prstGeom>
              <a:noFill/>
              <a:ln w="9525">
                <a:solidFill>
                  <a:schemeClr val="accent1">
                    <a:lumMod val="60000"/>
                    <a:lumOff val="4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solidFill>
                      <a:schemeClr val="tx1">
                        <a:lumMod val="50000"/>
                        <a:lumOff val="50000"/>
                      </a:schemeClr>
                    </a:solidFill>
                  </a:ln>
                  <a:solidFill>
                    <a:sysClr val="windowText" lastClr="000000"/>
                  </a:solidFill>
                  <a:effectLst/>
                  <a:uLnTx/>
                  <a:uFillTx/>
                </a:endParaRPr>
              </a:p>
            </p:txBody>
          </p:sp>
          <p:sp>
            <p:nvSpPr>
              <p:cNvPr id="58" name="Rectangle 12"/>
              <p:cNvSpPr>
                <a:spLocks noChangeArrowheads="1"/>
              </p:cNvSpPr>
              <p:nvPr/>
            </p:nvSpPr>
            <p:spPr bwMode="auto">
              <a:xfrm>
                <a:off x="2544" y="960"/>
                <a:ext cx="1392" cy="336"/>
              </a:xfrm>
              <a:prstGeom prst="rect">
                <a:avLst/>
              </a:prstGeom>
              <a:noFill/>
              <a:ln w="28575">
                <a:solidFill>
                  <a:schemeClr val="accent1">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smtClean="0">
                    <a:ln>
                      <a:solidFill>
                        <a:schemeClr val="tx1">
                          <a:lumMod val="50000"/>
                          <a:lumOff val="50000"/>
                        </a:schemeClr>
                      </a:solidFill>
                    </a:ln>
                    <a:solidFill>
                      <a:sysClr val="windowText" lastClr="000000"/>
                    </a:solidFill>
                    <a:effectLst/>
                    <a:uLnTx/>
                    <a:uFillTx/>
                    <a:ea typeface="宋体" charset="-122"/>
                  </a:rPr>
                  <a:t>中央处理器(</a:t>
                </a:r>
                <a:r>
                  <a:rPr kumimoji="0" lang="en-US" altLang="zh-CN" sz="2000" b="1" i="0" u="none" strike="noStrike" kern="0" cap="none" spc="0" normalizeH="0" baseline="0" noProof="0" smtClean="0">
                    <a:ln>
                      <a:solidFill>
                        <a:schemeClr val="tx1">
                          <a:lumMod val="50000"/>
                          <a:lumOff val="50000"/>
                        </a:schemeClr>
                      </a:solidFill>
                    </a:ln>
                    <a:solidFill>
                      <a:sysClr val="windowText" lastClr="000000"/>
                    </a:solidFill>
                    <a:effectLst/>
                    <a:uLnTx/>
                    <a:uFillTx/>
                    <a:ea typeface="宋体" charset="-122"/>
                  </a:rPr>
                  <a:t>CPU)</a:t>
                </a:r>
              </a:p>
            </p:txBody>
          </p:sp>
        </p:grpSp>
        <p:grpSp>
          <p:nvGrpSpPr>
            <p:cNvPr id="34" name="Group 13"/>
            <p:cNvGrpSpPr>
              <a:grpSpLocks/>
            </p:cNvGrpSpPr>
            <p:nvPr/>
          </p:nvGrpSpPr>
          <p:grpSpPr bwMode="auto">
            <a:xfrm>
              <a:off x="2256" y="1608"/>
              <a:ext cx="683" cy="840"/>
              <a:chOff x="2400" y="1608"/>
              <a:chExt cx="624" cy="840"/>
            </a:xfrm>
          </p:grpSpPr>
          <p:sp>
            <p:nvSpPr>
              <p:cNvPr id="54" name="AutoShape 14"/>
              <p:cNvSpPr>
                <a:spLocks/>
              </p:cNvSpPr>
              <p:nvPr/>
            </p:nvSpPr>
            <p:spPr bwMode="auto">
              <a:xfrm>
                <a:off x="2400" y="1776"/>
                <a:ext cx="144" cy="576"/>
              </a:xfrm>
              <a:prstGeom prst="leftBrace">
                <a:avLst>
                  <a:gd name="adj1" fmla="val 33333"/>
                  <a:gd name="adj2" fmla="val 50000"/>
                </a:avLst>
              </a:prstGeom>
              <a:noFill/>
              <a:ln w="9525">
                <a:solidFill>
                  <a:schemeClr val="accent1">
                    <a:lumMod val="60000"/>
                    <a:lumOff val="4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solidFill>
                      <a:schemeClr val="tx1">
                        <a:lumMod val="50000"/>
                        <a:lumOff val="50000"/>
                      </a:schemeClr>
                    </a:solidFill>
                  </a:ln>
                  <a:solidFill>
                    <a:sysClr val="windowText" lastClr="000000"/>
                  </a:solidFill>
                  <a:effectLst/>
                  <a:uLnTx/>
                  <a:uFillTx/>
                </a:endParaRPr>
              </a:p>
            </p:txBody>
          </p:sp>
          <p:sp>
            <p:nvSpPr>
              <p:cNvPr id="55" name="Rectangle 15"/>
              <p:cNvSpPr>
                <a:spLocks noChangeArrowheads="1"/>
              </p:cNvSpPr>
              <p:nvPr/>
            </p:nvSpPr>
            <p:spPr bwMode="auto">
              <a:xfrm>
                <a:off x="2544" y="1608"/>
                <a:ext cx="480" cy="336"/>
              </a:xfrm>
              <a:prstGeom prst="rect">
                <a:avLst/>
              </a:prstGeom>
              <a:noFill/>
              <a:ln w="28575">
                <a:solidFill>
                  <a:schemeClr val="accent1">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smtClean="0">
                    <a:ln>
                      <a:solidFill>
                        <a:schemeClr val="tx1">
                          <a:lumMod val="50000"/>
                          <a:lumOff val="50000"/>
                        </a:schemeClr>
                      </a:solidFill>
                    </a:ln>
                    <a:solidFill>
                      <a:sysClr val="windowText" lastClr="000000"/>
                    </a:solidFill>
                    <a:effectLst/>
                    <a:uLnTx/>
                    <a:uFillTx/>
                    <a:ea typeface="宋体" charset="-122"/>
                  </a:rPr>
                  <a:t>内存</a:t>
                </a:r>
              </a:p>
            </p:txBody>
          </p:sp>
          <p:sp>
            <p:nvSpPr>
              <p:cNvPr id="56" name="Rectangle 16"/>
              <p:cNvSpPr>
                <a:spLocks noChangeArrowheads="1"/>
              </p:cNvSpPr>
              <p:nvPr/>
            </p:nvSpPr>
            <p:spPr bwMode="auto">
              <a:xfrm>
                <a:off x="2544" y="2112"/>
                <a:ext cx="480" cy="336"/>
              </a:xfrm>
              <a:prstGeom prst="rect">
                <a:avLst/>
              </a:prstGeom>
              <a:noFill/>
              <a:ln w="28575">
                <a:solidFill>
                  <a:schemeClr val="accent1">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smtClean="0">
                    <a:ln>
                      <a:solidFill>
                        <a:schemeClr val="tx1">
                          <a:lumMod val="50000"/>
                          <a:lumOff val="50000"/>
                        </a:schemeClr>
                      </a:solidFill>
                    </a:ln>
                    <a:solidFill>
                      <a:sysClr val="windowText" lastClr="000000"/>
                    </a:solidFill>
                    <a:effectLst/>
                    <a:uLnTx/>
                    <a:uFillTx/>
                    <a:ea typeface="宋体" charset="-122"/>
                  </a:rPr>
                  <a:t>外存</a:t>
                </a:r>
              </a:p>
            </p:txBody>
          </p:sp>
        </p:grpSp>
        <p:grpSp>
          <p:nvGrpSpPr>
            <p:cNvPr id="35" name="Group 17"/>
            <p:cNvGrpSpPr>
              <a:grpSpLocks/>
            </p:cNvGrpSpPr>
            <p:nvPr/>
          </p:nvGrpSpPr>
          <p:grpSpPr bwMode="auto">
            <a:xfrm>
              <a:off x="3975" y="1200"/>
              <a:ext cx="736" cy="528"/>
              <a:chOff x="3975" y="1200"/>
              <a:chExt cx="736" cy="528"/>
            </a:xfrm>
          </p:grpSpPr>
          <p:sp>
            <p:nvSpPr>
              <p:cNvPr id="51" name="AutoShape 18"/>
              <p:cNvSpPr>
                <a:spLocks/>
              </p:cNvSpPr>
              <p:nvPr/>
            </p:nvSpPr>
            <p:spPr bwMode="auto">
              <a:xfrm>
                <a:off x="3975" y="1296"/>
                <a:ext cx="105" cy="336"/>
              </a:xfrm>
              <a:prstGeom prst="leftBrace">
                <a:avLst>
                  <a:gd name="adj1" fmla="val 26667"/>
                  <a:gd name="adj2" fmla="val 50000"/>
                </a:avLst>
              </a:prstGeom>
              <a:noFill/>
              <a:ln w="9525">
                <a:solidFill>
                  <a:schemeClr val="accent1">
                    <a:lumMod val="60000"/>
                    <a:lumOff val="4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solidFill>
                      <a:schemeClr val="tx1">
                        <a:lumMod val="50000"/>
                        <a:lumOff val="50000"/>
                      </a:schemeClr>
                    </a:solidFill>
                  </a:ln>
                  <a:solidFill>
                    <a:sysClr val="windowText" lastClr="000000"/>
                  </a:solidFill>
                  <a:effectLst/>
                  <a:uLnTx/>
                  <a:uFillTx/>
                </a:endParaRPr>
              </a:p>
            </p:txBody>
          </p:sp>
          <p:sp>
            <p:nvSpPr>
              <p:cNvPr id="52" name="Rectangle 19"/>
              <p:cNvSpPr>
                <a:spLocks noChangeArrowheads="1"/>
              </p:cNvSpPr>
              <p:nvPr/>
            </p:nvSpPr>
            <p:spPr bwMode="auto">
              <a:xfrm>
                <a:off x="4080" y="1200"/>
                <a:ext cx="631" cy="192"/>
              </a:xfrm>
              <a:prstGeom prst="rect">
                <a:avLst/>
              </a:prstGeom>
              <a:noFill/>
              <a:ln w="28575">
                <a:solidFill>
                  <a:schemeClr val="accent1">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1" i="0" u="none" strike="noStrike" kern="0" cap="none" spc="0" normalizeH="0" baseline="0" noProof="0" smtClean="0">
                    <a:ln>
                      <a:solidFill>
                        <a:schemeClr val="tx1">
                          <a:lumMod val="50000"/>
                          <a:lumOff val="50000"/>
                        </a:schemeClr>
                      </a:solidFill>
                    </a:ln>
                    <a:solidFill>
                      <a:sysClr val="windowText" lastClr="000000"/>
                    </a:solidFill>
                    <a:effectLst/>
                    <a:uLnTx/>
                    <a:uFillTx/>
                    <a:ea typeface="宋体" charset="-122"/>
                  </a:rPr>
                  <a:t>SRAM</a:t>
                </a:r>
              </a:p>
            </p:txBody>
          </p:sp>
          <p:sp>
            <p:nvSpPr>
              <p:cNvPr id="53" name="Rectangle 20"/>
              <p:cNvSpPr>
                <a:spLocks noChangeArrowheads="1"/>
              </p:cNvSpPr>
              <p:nvPr/>
            </p:nvSpPr>
            <p:spPr bwMode="auto">
              <a:xfrm>
                <a:off x="4080" y="1536"/>
                <a:ext cx="631" cy="192"/>
              </a:xfrm>
              <a:prstGeom prst="rect">
                <a:avLst/>
              </a:prstGeom>
              <a:noFill/>
              <a:ln w="28575">
                <a:solidFill>
                  <a:schemeClr val="accent1">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1" i="0" u="none" strike="noStrike" kern="0" cap="none" spc="0" normalizeH="0" baseline="0" noProof="0" smtClean="0">
                    <a:ln>
                      <a:solidFill>
                        <a:schemeClr val="tx1">
                          <a:lumMod val="50000"/>
                          <a:lumOff val="50000"/>
                        </a:schemeClr>
                      </a:solidFill>
                    </a:ln>
                    <a:solidFill>
                      <a:sysClr val="windowText" lastClr="000000"/>
                    </a:solidFill>
                    <a:effectLst/>
                    <a:uLnTx/>
                    <a:uFillTx/>
                    <a:ea typeface="宋体" charset="-122"/>
                  </a:rPr>
                  <a:t>DRAM</a:t>
                </a:r>
              </a:p>
            </p:txBody>
          </p:sp>
        </p:grpSp>
        <p:sp>
          <p:nvSpPr>
            <p:cNvPr id="36" name="Text Box 21"/>
            <p:cNvSpPr txBox="1">
              <a:spLocks noChangeArrowheads="1"/>
            </p:cNvSpPr>
            <p:nvPr/>
          </p:nvSpPr>
          <p:spPr bwMode="auto">
            <a:xfrm>
              <a:off x="4704" y="1180"/>
              <a:ext cx="1104" cy="2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600" b="1" i="0" u="none" strike="noStrike" kern="0" cap="none" spc="0" normalizeH="0" baseline="0" noProof="0" smtClean="0">
                  <a:ln>
                    <a:solidFill>
                      <a:schemeClr val="tx1">
                        <a:lumMod val="50000"/>
                        <a:lumOff val="50000"/>
                      </a:schemeClr>
                    </a:solidFill>
                  </a:ln>
                  <a:solidFill>
                    <a:sysClr val="windowText" lastClr="000000"/>
                  </a:solidFill>
                  <a:effectLst/>
                  <a:uLnTx/>
                  <a:uFillTx/>
                  <a:ea typeface="宋体" charset="-122"/>
                </a:rPr>
                <a:t>高速缓冲存储器</a:t>
              </a:r>
            </a:p>
          </p:txBody>
        </p:sp>
        <p:grpSp>
          <p:nvGrpSpPr>
            <p:cNvPr id="37" name="Group 22"/>
            <p:cNvGrpSpPr>
              <a:grpSpLocks/>
            </p:cNvGrpSpPr>
            <p:nvPr/>
          </p:nvGrpSpPr>
          <p:grpSpPr bwMode="auto">
            <a:xfrm>
              <a:off x="2928" y="2064"/>
              <a:ext cx="1038" cy="480"/>
              <a:chOff x="2928" y="2064"/>
              <a:chExt cx="1038" cy="480"/>
            </a:xfrm>
          </p:grpSpPr>
          <p:sp>
            <p:nvSpPr>
              <p:cNvPr id="48" name="AutoShape 23"/>
              <p:cNvSpPr>
                <a:spLocks/>
              </p:cNvSpPr>
              <p:nvPr/>
            </p:nvSpPr>
            <p:spPr bwMode="auto">
              <a:xfrm>
                <a:off x="2928" y="2112"/>
                <a:ext cx="96" cy="384"/>
              </a:xfrm>
              <a:prstGeom prst="leftBrace">
                <a:avLst>
                  <a:gd name="adj1" fmla="val 33333"/>
                  <a:gd name="adj2" fmla="val 50000"/>
                </a:avLst>
              </a:prstGeom>
              <a:noFill/>
              <a:ln w="9525">
                <a:solidFill>
                  <a:schemeClr val="accent1">
                    <a:lumMod val="60000"/>
                    <a:lumOff val="4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solidFill>
                      <a:schemeClr val="tx1">
                        <a:lumMod val="50000"/>
                        <a:lumOff val="50000"/>
                      </a:schemeClr>
                    </a:solidFill>
                  </a:ln>
                  <a:solidFill>
                    <a:sysClr val="windowText" lastClr="000000"/>
                  </a:solidFill>
                  <a:effectLst/>
                  <a:uLnTx/>
                  <a:uFillTx/>
                </a:endParaRPr>
              </a:p>
            </p:txBody>
          </p:sp>
          <p:sp>
            <p:nvSpPr>
              <p:cNvPr id="49" name="Rectangle 24"/>
              <p:cNvSpPr>
                <a:spLocks noChangeArrowheads="1"/>
              </p:cNvSpPr>
              <p:nvPr/>
            </p:nvSpPr>
            <p:spPr bwMode="auto">
              <a:xfrm>
                <a:off x="3072" y="2064"/>
                <a:ext cx="894" cy="192"/>
              </a:xfrm>
              <a:prstGeom prst="rect">
                <a:avLst/>
              </a:prstGeom>
              <a:noFill/>
              <a:ln w="28575">
                <a:solidFill>
                  <a:schemeClr val="accent1">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smtClean="0">
                    <a:ln>
                      <a:solidFill>
                        <a:schemeClr val="tx1">
                          <a:lumMod val="50000"/>
                          <a:lumOff val="50000"/>
                        </a:schemeClr>
                      </a:solidFill>
                    </a:ln>
                    <a:solidFill>
                      <a:sysClr val="windowText" lastClr="000000"/>
                    </a:solidFill>
                    <a:effectLst/>
                    <a:uLnTx/>
                    <a:uFillTx/>
                    <a:ea typeface="宋体" charset="-122"/>
                  </a:rPr>
                  <a:t>顺序</a:t>
                </a:r>
              </a:p>
            </p:txBody>
          </p:sp>
          <p:sp>
            <p:nvSpPr>
              <p:cNvPr id="50" name="Rectangle 25"/>
              <p:cNvSpPr>
                <a:spLocks noChangeArrowheads="1"/>
              </p:cNvSpPr>
              <p:nvPr/>
            </p:nvSpPr>
            <p:spPr bwMode="auto">
              <a:xfrm>
                <a:off x="3072" y="2400"/>
                <a:ext cx="894" cy="144"/>
              </a:xfrm>
              <a:prstGeom prst="rect">
                <a:avLst/>
              </a:prstGeom>
              <a:noFill/>
              <a:ln w="28575">
                <a:solidFill>
                  <a:schemeClr val="accent1">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smtClean="0">
                    <a:ln>
                      <a:solidFill>
                        <a:schemeClr val="tx1">
                          <a:lumMod val="50000"/>
                          <a:lumOff val="50000"/>
                        </a:schemeClr>
                      </a:solidFill>
                    </a:ln>
                    <a:solidFill>
                      <a:sysClr val="windowText" lastClr="000000"/>
                    </a:solidFill>
                    <a:effectLst/>
                    <a:uLnTx/>
                    <a:uFillTx/>
                    <a:ea typeface="宋体" charset="-122"/>
                  </a:rPr>
                  <a:t>随机</a:t>
                </a:r>
              </a:p>
            </p:txBody>
          </p:sp>
        </p:grpSp>
        <p:sp>
          <p:nvSpPr>
            <p:cNvPr id="38" name="AutoShape 26"/>
            <p:cNvSpPr>
              <a:spLocks/>
            </p:cNvSpPr>
            <p:nvPr/>
          </p:nvSpPr>
          <p:spPr bwMode="auto">
            <a:xfrm>
              <a:off x="3975" y="2304"/>
              <a:ext cx="105" cy="432"/>
            </a:xfrm>
            <a:prstGeom prst="leftBrace">
              <a:avLst>
                <a:gd name="adj1" fmla="val 34286"/>
                <a:gd name="adj2" fmla="val 50000"/>
              </a:avLst>
            </a:prstGeom>
            <a:noFill/>
            <a:ln w="9525">
              <a:solidFill>
                <a:schemeClr val="accent1">
                  <a:lumMod val="60000"/>
                  <a:lumOff val="4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solidFill>
                    <a:schemeClr val="tx1">
                      <a:lumMod val="50000"/>
                      <a:lumOff val="50000"/>
                    </a:schemeClr>
                  </a:solidFill>
                </a:ln>
                <a:solidFill>
                  <a:sysClr val="windowText" lastClr="000000"/>
                </a:solidFill>
                <a:effectLst/>
                <a:uLnTx/>
                <a:uFillTx/>
              </a:endParaRPr>
            </a:p>
          </p:txBody>
        </p:sp>
        <p:sp>
          <p:nvSpPr>
            <p:cNvPr id="39" name="Text Box 27"/>
            <p:cNvSpPr txBox="1">
              <a:spLocks noChangeArrowheads="1"/>
            </p:cNvSpPr>
            <p:nvPr/>
          </p:nvSpPr>
          <p:spPr bwMode="auto">
            <a:xfrm>
              <a:off x="4080" y="2064"/>
              <a:ext cx="1104" cy="2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600" b="1" i="0" u="none" strike="noStrike" kern="0" cap="none" spc="0" normalizeH="0" baseline="0" noProof="0" smtClean="0">
                  <a:ln>
                    <a:solidFill>
                      <a:schemeClr val="tx1">
                        <a:lumMod val="50000"/>
                        <a:lumOff val="50000"/>
                      </a:schemeClr>
                    </a:solidFill>
                  </a:ln>
                  <a:solidFill>
                    <a:sysClr val="windowText" lastClr="000000"/>
                  </a:solidFill>
                  <a:effectLst/>
                  <a:uLnTx/>
                  <a:uFillTx/>
                  <a:ea typeface="宋体" charset="-122"/>
                </a:rPr>
                <a:t>磁带</a:t>
              </a:r>
            </a:p>
          </p:txBody>
        </p:sp>
        <p:sp>
          <p:nvSpPr>
            <p:cNvPr id="40" name="Text Box 28"/>
            <p:cNvSpPr txBox="1">
              <a:spLocks noChangeArrowheads="1"/>
            </p:cNvSpPr>
            <p:nvPr/>
          </p:nvSpPr>
          <p:spPr bwMode="auto">
            <a:xfrm>
              <a:off x="4080" y="2236"/>
              <a:ext cx="1488" cy="2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600" b="1" i="0" u="none" strike="noStrike" kern="0" cap="none" spc="0" normalizeH="0" baseline="0" noProof="0" smtClean="0">
                  <a:ln>
                    <a:solidFill>
                      <a:schemeClr val="tx1">
                        <a:lumMod val="50000"/>
                        <a:lumOff val="50000"/>
                      </a:schemeClr>
                    </a:solidFill>
                  </a:ln>
                  <a:solidFill>
                    <a:sysClr val="windowText" lastClr="000000"/>
                  </a:solidFill>
                  <a:effectLst/>
                  <a:uLnTx/>
                  <a:uFillTx/>
                  <a:ea typeface="宋体" charset="-122"/>
                </a:rPr>
                <a:t>磁盘（软盘、硬盘）</a:t>
              </a:r>
            </a:p>
          </p:txBody>
        </p:sp>
        <p:sp>
          <p:nvSpPr>
            <p:cNvPr id="41" name="Text Box 29"/>
            <p:cNvSpPr txBox="1">
              <a:spLocks noChangeArrowheads="1"/>
            </p:cNvSpPr>
            <p:nvPr/>
          </p:nvSpPr>
          <p:spPr bwMode="auto">
            <a:xfrm>
              <a:off x="4080" y="2448"/>
              <a:ext cx="1488" cy="2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600" b="1" i="0" u="none" strike="noStrike" kern="0" cap="none" spc="0" normalizeH="0" baseline="0" noProof="0" smtClean="0">
                  <a:ln>
                    <a:solidFill>
                      <a:schemeClr val="tx1">
                        <a:lumMod val="50000"/>
                        <a:lumOff val="50000"/>
                      </a:schemeClr>
                    </a:solidFill>
                  </a:ln>
                  <a:solidFill>
                    <a:sysClr val="windowText" lastClr="000000"/>
                  </a:solidFill>
                  <a:effectLst/>
                  <a:uLnTx/>
                  <a:uFillTx/>
                  <a:ea typeface="宋体" charset="-122"/>
                </a:rPr>
                <a:t>光盘</a:t>
              </a:r>
            </a:p>
          </p:txBody>
        </p:sp>
        <p:sp>
          <p:nvSpPr>
            <p:cNvPr id="42" name="Text Box 30"/>
            <p:cNvSpPr txBox="1">
              <a:spLocks noChangeArrowheads="1"/>
            </p:cNvSpPr>
            <p:nvPr/>
          </p:nvSpPr>
          <p:spPr bwMode="auto">
            <a:xfrm>
              <a:off x="4080" y="2620"/>
              <a:ext cx="1680" cy="2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600" b="1" i="0" u="none" strike="noStrike" kern="0" cap="none" spc="0" normalizeH="0" baseline="0" noProof="0" smtClean="0">
                  <a:ln>
                    <a:solidFill>
                      <a:schemeClr val="tx1">
                        <a:lumMod val="50000"/>
                        <a:lumOff val="50000"/>
                      </a:schemeClr>
                    </a:solidFill>
                  </a:ln>
                  <a:solidFill>
                    <a:sysClr val="windowText" lastClr="000000"/>
                  </a:solidFill>
                  <a:effectLst/>
                  <a:uLnTx/>
                  <a:uFillTx/>
                  <a:ea typeface="宋体" charset="-122"/>
                </a:rPr>
                <a:t>移动存储设备与活动硬盘</a:t>
              </a:r>
            </a:p>
          </p:txBody>
        </p:sp>
        <p:grpSp>
          <p:nvGrpSpPr>
            <p:cNvPr id="43" name="Group 31"/>
            <p:cNvGrpSpPr>
              <a:grpSpLocks/>
            </p:cNvGrpSpPr>
            <p:nvPr/>
          </p:nvGrpSpPr>
          <p:grpSpPr bwMode="auto">
            <a:xfrm>
              <a:off x="2928" y="1392"/>
              <a:ext cx="1038" cy="528"/>
              <a:chOff x="2928" y="1392"/>
              <a:chExt cx="1038" cy="528"/>
            </a:xfrm>
          </p:grpSpPr>
          <p:sp>
            <p:nvSpPr>
              <p:cNvPr id="44" name="AutoShape 32"/>
              <p:cNvSpPr>
                <a:spLocks/>
              </p:cNvSpPr>
              <p:nvPr/>
            </p:nvSpPr>
            <p:spPr bwMode="auto">
              <a:xfrm>
                <a:off x="2928" y="1488"/>
                <a:ext cx="96" cy="384"/>
              </a:xfrm>
              <a:prstGeom prst="leftBrace">
                <a:avLst>
                  <a:gd name="adj1" fmla="val 33333"/>
                  <a:gd name="adj2" fmla="val 50000"/>
                </a:avLst>
              </a:prstGeom>
              <a:noFill/>
              <a:ln w="9525">
                <a:solidFill>
                  <a:schemeClr val="accent1">
                    <a:lumMod val="60000"/>
                    <a:lumOff val="4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solidFill>
                      <a:schemeClr val="tx1">
                        <a:lumMod val="50000"/>
                        <a:lumOff val="50000"/>
                      </a:schemeClr>
                    </a:solidFill>
                  </a:ln>
                  <a:solidFill>
                    <a:sysClr val="windowText" lastClr="000000"/>
                  </a:solidFill>
                  <a:effectLst/>
                  <a:uLnTx/>
                  <a:uFillTx/>
                </a:endParaRPr>
              </a:p>
            </p:txBody>
          </p:sp>
          <p:sp>
            <p:nvSpPr>
              <p:cNvPr id="45" name="Rectangle 33"/>
              <p:cNvSpPr>
                <a:spLocks noChangeArrowheads="1"/>
              </p:cNvSpPr>
              <p:nvPr/>
            </p:nvSpPr>
            <p:spPr bwMode="auto">
              <a:xfrm>
                <a:off x="3072" y="1392"/>
                <a:ext cx="894" cy="144"/>
              </a:xfrm>
              <a:prstGeom prst="rect">
                <a:avLst/>
              </a:prstGeom>
              <a:noFill/>
              <a:ln w="28575">
                <a:solidFill>
                  <a:schemeClr val="accent1">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1" i="0" u="none" strike="noStrike" kern="0" cap="none" spc="0" normalizeH="0" baseline="0" noProof="0" smtClean="0">
                    <a:ln>
                      <a:solidFill>
                        <a:schemeClr val="tx1">
                          <a:lumMod val="50000"/>
                          <a:lumOff val="50000"/>
                        </a:schemeClr>
                      </a:solidFill>
                    </a:ln>
                    <a:solidFill>
                      <a:sysClr val="windowText" lastClr="000000"/>
                    </a:solidFill>
                    <a:effectLst/>
                    <a:uLnTx/>
                    <a:uFillTx/>
                    <a:ea typeface="宋体" charset="-122"/>
                  </a:rPr>
                  <a:t>RAM</a:t>
                </a:r>
              </a:p>
            </p:txBody>
          </p:sp>
          <p:sp>
            <p:nvSpPr>
              <p:cNvPr id="46" name="Rectangle 34"/>
              <p:cNvSpPr>
                <a:spLocks noChangeArrowheads="1"/>
              </p:cNvSpPr>
              <p:nvPr/>
            </p:nvSpPr>
            <p:spPr bwMode="auto">
              <a:xfrm>
                <a:off x="3072" y="1584"/>
                <a:ext cx="894" cy="144"/>
              </a:xfrm>
              <a:prstGeom prst="rect">
                <a:avLst/>
              </a:prstGeom>
              <a:noFill/>
              <a:ln w="28575">
                <a:solidFill>
                  <a:schemeClr val="accent1">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1" i="0" u="none" strike="noStrike" kern="0" cap="none" spc="0" normalizeH="0" baseline="0" noProof="0" smtClean="0">
                    <a:ln>
                      <a:solidFill>
                        <a:schemeClr val="tx1">
                          <a:lumMod val="50000"/>
                          <a:lumOff val="50000"/>
                        </a:schemeClr>
                      </a:solidFill>
                    </a:ln>
                    <a:solidFill>
                      <a:sysClr val="windowText" lastClr="000000"/>
                    </a:solidFill>
                    <a:effectLst/>
                    <a:uLnTx/>
                    <a:uFillTx/>
                    <a:ea typeface="宋体" charset="-122"/>
                  </a:rPr>
                  <a:t>ROM</a:t>
                </a:r>
              </a:p>
            </p:txBody>
          </p:sp>
          <p:sp>
            <p:nvSpPr>
              <p:cNvPr id="47" name="Rectangle 35"/>
              <p:cNvSpPr>
                <a:spLocks noChangeArrowheads="1"/>
              </p:cNvSpPr>
              <p:nvPr/>
            </p:nvSpPr>
            <p:spPr bwMode="auto">
              <a:xfrm>
                <a:off x="3072" y="1776"/>
                <a:ext cx="894" cy="144"/>
              </a:xfrm>
              <a:prstGeom prst="rect">
                <a:avLst/>
              </a:prstGeom>
              <a:noFill/>
              <a:ln w="28575">
                <a:solidFill>
                  <a:schemeClr val="accent1">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smtClean="0">
                    <a:ln>
                      <a:solidFill>
                        <a:schemeClr val="tx1">
                          <a:lumMod val="50000"/>
                          <a:lumOff val="50000"/>
                        </a:schemeClr>
                      </a:solidFill>
                    </a:ln>
                    <a:solidFill>
                      <a:sysClr val="windowText" lastClr="000000"/>
                    </a:solidFill>
                    <a:effectLst/>
                    <a:uLnTx/>
                    <a:uFillTx/>
                    <a:ea typeface="宋体" charset="-122"/>
                  </a:rPr>
                  <a:t>CMOS</a:t>
                </a:r>
              </a:p>
            </p:txBody>
          </p:sp>
        </p:grpSp>
      </p:grpSp>
      <p:sp>
        <p:nvSpPr>
          <p:cNvPr id="59" name="Text Box 37"/>
          <p:cNvSpPr txBox="1">
            <a:spLocks noChangeArrowheads="1"/>
          </p:cNvSpPr>
          <p:nvPr/>
        </p:nvSpPr>
        <p:spPr bwMode="auto">
          <a:xfrm>
            <a:off x="3962400" y="5142384"/>
            <a:ext cx="4495800" cy="3968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000" b="1" dirty="0">
                <a:ln>
                  <a:solidFill>
                    <a:schemeClr val="tx1">
                      <a:lumMod val="50000"/>
                      <a:lumOff val="50000"/>
                    </a:schemeClr>
                  </a:solidFill>
                </a:ln>
                <a:ea typeface="宋体" charset="-122"/>
              </a:rPr>
              <a:t>键盘、鼠标、数码相机、扫描仪等</a:t>
            </a:r>
          </a:p>
        </p:txBody>
      </p:sp>
      <p:sp>
        <p:nvSpPr>
          <p:cNvPr id="60" name="Text Box 38"/>
          <p:cNvSpPr txBox="1">
            <a:spLocks noChangeArrowheads="1"/>
          </p:cNvSpPr>
          <p:nvPr/>
        </p:nvSpPr>
        <p:spPr bwMode="auto">
          <a:xfrm>
            <a:off x="3962400" y="5980584"/>
            <a:ext cx="3048000" cy="7016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000" b="1" dirty="0">
                <a:ln>
                  <a:solidFill>
                    <a:schemeClr val="tx1">
                      <a:lumMod val="50000"/>
                      <a:lumOff val="50000"/>
                    </a:schemeClr>
                  </a:solidFill>
                </a:ln>
                <a:ea typeface="宋体" charset="-122"/>
              </a:rPr>
              <a:t>显示器和显卡、打印机、音响和声卡、绘图仪等</a:t>
            </a:r>
          </a:p>
        </p:txBody>
      </p:sp>
    </p:spTree>
    <p:extLst>
      <p:ext uri="{BB962C8B-B14F-4D97-AF65-F5344CB8AC3E}">
        <p14:creationId xmlns:p14="http://schemas.microsoft.com/office/powerpoint/2010/main" val="186141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dissolve">
                                      <p:cBhvr>
                                        <p:cTn id="7" dur="500"/>
                                        <p:tgtEl>
                                          <p:spTgt spid="59"/>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dissolve">
                                      <p:cBhvr>
                                        <p:cTn id="12" dur="500"/>
                                        <p:tgtEl>
                                          <p:spTgt spid="60"/>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autoUpdateAnimBg="0"/>
      <p:bldP spid="60" grpId="0" animBg="1"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中央处理器（</a:t>
            </a:r>
            <a:r>
              <a:rPr lang="en-US" altLang="zh-CN" dirty="0"/>
              <a:t>CPU</a:t>
            </a:r>
            <a:r>
              <a:rPr lang="zh-CN" altLang="en-US" dirty="0"/>
              <a:t>）</a:t>
            </a:r>
          </a:p>
        </p:txBody>
      </p:sp>
      <p:sp>
        <p:nvSpPr>
          <p:cNvPr id="3" name="内容占位符 2"/>
          <p:cNvSpPr>
            <a:spLocks noGrp="1"/>
          </p:cNvSpPr>
          <p:nvPr>
            <p:ph idx="1"/>
          </p:nvPr>
        </p:nvSpPr>
        <p:spPr/>
        <p:txBody>
          <a:bodyPr/>
          <a:lstStyle/>
          <a:p>
            <a:r>
              <a:rPr lang="zh-CN" altLang="en-US" dirty="0"/>
              <a:t>中央处理器简称</a:t>
            </a:r>
            <a:r>
              <a:rPr lang="en-US" altLang="zh-CN" dirty="0"/>
              <a:t>CPU</a:t>
            </a:r>
            <a:r>
              <a:rPr lang="zh-CN" altLang="en-US" dirty="0"/>
              <a:t>（</a:t>
            </a:r>
            <a:r>
              <a:rPr lang="en-US" altLang="zh-CN" dirty="0"/>
              <a:t>Central Processing Unit</a:t>
            </a:r>
            <a:r>
              <a:rPr lang="zh-CN" altLang="en-US" dirty="0"/>
              <a:t>），它是计算机系统的核心，在微机中也称微处理器。主要由运算器、控制器组成。 </a:t>
            </a:r>
          </a:p>
          <a:p>
            <a:r>
              <a:rPr lang="zh-CN" altLang="en-US" dirty="0"/>
              <a:t>运算器是对信息进行加工和处理的部件，其速度几乎决定了计算机的计算速度。它的主要功能是对二进制数码进行算术运算或逻辑运算。</a:t>
            </a:r>
          </a:p>
          <a:p>
            <a:r>
              <a:rPr lang="zh-CN" altLang="en-US" dirty="0"/>
              <a:t>控制器是指挥和协调计算机各部件有条不紊工作的核心部件，它控制计算机的全部动作。它的基本功能就是从存储器中读取指令、分析指令、确定指令类型，产生控制信号去控制各个部件完成各种操作。</a:t>
            </a:r>
          </a:p>
          <a:p>
            <a:endParaRPr lang="zh-CN" altLang="en-US" dirty="0"/>
          </a:p>
        </p:txBody>
      </p:sp>
    </p:spTree>
    <p:extLst>
      <p:ext uri="{BB962C8B-B14F-4D97-AF65-F5344CB8AC3E}">
        <p14:creationId xmlns:p14="http://schemas.microsoft.com/office/powerpoint/2010/main" val="2335552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教与学的方法</a:t>
            </a:r>
            <a:endParaRPr lang="zh-CN" altLang="en-US" dirty="0"/>
          </a:p>
        </p:txBody>
      </p:sp>
      <p:sp>
        <p:nvSpPr>
          <p:cNvPr id="3" name="内容占位符 2"/>
          <p:cNvSpPr>
            <a:spLocks noGrp="1"/>
          </p:cNvSpPr>
          <p:nvPr>
            <p:ph idx="1"/>
          </p:nvPr>
        </p:nvSpPr>
        <p:spPr/>
        <p:txBody>
          <a:bodyPr/>
          <a:lstStyle/>
          <a:p>
            <a:r>
              <a:rPr lang="zh-CN" altLang="en-US" dirty="0" smtClean="0"/>
              <a:t>课堂教学为主</a:t>
            </a:r>
            <a:endParaRPr lang="en-US" altLang="zh-CN" dirty="0" smtClean="0"/>
          </a:p>
          <a:p>
            <a:r>
              <a:rPr lang="zh-CN" altLang="en-US" dirty="0" smtClean="0"/>
              <a:t>视频资料自学</a:t>
            </a:r>
            <a:r>
              <a:rPr lang="zh-CN" altLang="en-US" dirty="0" smtClean="0"/>
              <a:t>为辅</a:t>
            </a:r>
            <a:endParaRPr lang="en-US" altLang="zh-CN" dirty="0" smtClean="0"/>
          </a:p>
          <a:p>
            <a:pPr lvl="1"/>
            <a:r>
              <a:rPr lang="zh-CN" altLang="zh-CN" dirty="0" smtClean="0"/>
              <a:t>《大学计算机应用基础学习指导》</a:t>
            </a:r>
            <a:r>
              <a:rPr lang="zh-CN" altLang="en-US" dirty="0"/>
              <a:t>扫二维</a:t>
            </a:r>
            <a:r>
              <a:rPr lang="zh-CN" altLang="en-US" dirty="0" smtClean="0"/>
              <a:t>码看视频</a:t>
            </a:r>
            <a:endParaRPr lang="en-US" altLang="zh-CN" dirty="0" smtClean="0"/>
          </a:p>
          <a:p>
            <a:r>
              <a:rPr lang="zh-CN" altLang="en-US" dirty="0" smtClean="0"/>
              <a:t>理论</a:t>
            </a:r>
            <a:r>
              <a:rPr lang="zh-CN" altLang="en-US" dirty="0" smtClean="0"/>
              <a:t>讲解</a:t>
            </a:r>
            <a:r>
              <a:rPr lang="en-US" altLang="zh-CN" dirty="0" smtClean="0"/>
              <a:t>+</a:t>
            </a:r>
            <a:r>
              <a:rPr lang="zh-CN" altLang="en-US" dirty="0" smtClean="0"/>
              <a:t>上机操作</a:t>
            </a:r>
            <a:endParaRPr lang="zh-CN" altLang="en-US" dirty="0"/>
          </a:p>
        </p:txBody>
      </p:sp>
    </p:spTree>
    <p:extLst>
      <p:ext uri="{BB962C8B-B14F-4D97-AF65-F5344CB8AC3E}">
        <p14:creationId xmlns:p14="http://schemas.microsoft.com/office/powerpoint/2010/main" val="242474666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4419600" y="3606800"/>
            <a:ext cx="1831975" cy="1606550"/>
            <a:chOff x="2880" y="2444"/>
            <a:chExt cx="1488" cy="1401"/>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0" y="2444"/>
              <a:ext cx="1488" cy="1147"/>
            </a:xfrm>
            <a:prstGeom prst="rect">
              <a:avLst/>
            </a:prstGeom>
            <a:noFill/>
            <a:ln>
              <a:noFill/>
            </a:ln>
            <a:effectLst/>
            <a:extLst>
              <a:ext uri="{909E8E84-426E-40DD-AFC4-6F175D3DCCD1}">
                <a14:hiddenFill xmlns:a14="http://schemas.microsoft.com/office/drawing/2010/main">
                  <a:solidFill>
                    <a:srgbClr val="CE9964"/>
                  </a:solidFill>
                </a14:hiddenFill>
              </a:ext>
              <a:ext uri="{91240B29-F687-4F45-9708-019B960494DF}">
                <a14:hiddenLine xmlns:a14="http://schemas.microsoft.com/office/drawing/2010/main" w="9525">
                  <a:solidFill>
                    <a:srgbClr val="402000"/>
                  </a:solidFill>
                  <a:miter lim="800000"/>
                  <a:headEnd/>
                  <a:tailEnd/>
                </a14:hiddenLine>
              </a:ext>
              <a:ext uri="{AF507438-7753-43E0-B8FC-AC1667EBCBE1}">
                <a14:hiddenEffects xmlns:a14="http://schemas.microsoft.com/office/drawing/2010/main">
                  <a:effectLst>
                    <a:outerShdw dist="35921" dir="2700000" algn="ctr" rotWithShape="0">
                      <a:srgbClr val="A08366"/>
                    </a:outerShdw>
                  </a:effectLst>
                </a14:hiddenEffects>
              </a:ext>
            </a:extLst>
          </p:spPr>
        </p:pic>
        <p:sp>
          <p:nvSpPr>
            <p:cNvPr id="6" name="Text Box 4"/>
            <p:cNvSpPr txBox="1">
              <a:spLocks noChangeArrowheads="1"/>
            </p:cNvSpPr>
            <p:nvPr/>
          </p:nvSpPr>
          <p:spPr bwMode="auto">
            <a:xfrm>
              <a:off x="3024" y="3649"/>
              <a:ext cx="1252"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zh-CN" sz="2000">
                  <a:ea typeface="宋体" charset="-122"/>
                </a:rPr>
                <a:t>Pentium---CPU</a:t>
              </a:r>
            </a:p>
          </p:txBody>
        </p:sp>
      </p:grpSp>
      <p:grpSp>
        <p:nvGrpSpPr>
          <p:cNvPr id="7" name="Group 5"/>
          <p:cNvGrpSpPr>
            <a:grpSpLocks/>
          </p:cNvGrpSpPr>
          <p:nvPr/>
        </p:nvGrpSpPr>
        <p:grpSpPr bwMode="auto">
          <a:xfrm>
            <a:off x="990600" y="1600200"/>
            <a:ext cx="1890713" cy="1790700"/>
            <a:chOff x="816" y="816"/>
            <a:chExt cx="1536" cy="1560"/>
          </a:xfrm>
        </p:grpSpPr>
        <p:pic>
          <p:nvPicPr>
            <p:cNvPr id="8" name="Picture 6" descr="SY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 y="816"/>
              <a:ext cx="1536" cy="1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7"/>
            <p:cNvSpPr txBox="1">
              <a:spLocks noChangeArrowheads="1"/>
            </p:cNvSpPr>
            <p:nvPr/>
          </p:nvSpPr>
          <p:spPr bwMode="auto">
            <a:xfrm>
              <a:off x="1109" y="2031"/>
              <a:ext cx="1169" cy="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32" tIns="45716" rIns="91432" bIns="45716">
              <a:spAutoFit/>
            </a:bodyPr>
            <a:lstStyle/>
            <a:p>
              <a:r>
                <a:rPr kumimoji="1" lang="zh-CN" altLang="en-US" sz="2000">
                  <a:solidFill>
                    <a:srgbClr val="000000"/>
                  </a:solidFill>
                  <a:ea typeface="宋体" charset="-122"/>
                </a:rPr>
                <a:t>赛扬---</a:t>
              </a:r>
              <a:r>
                <a:rPr kumimoji="1" lang="en-US" altLang="zh-CN" sz="2000">
                  <a:solidFill>
                    <a:srgbClr val="000000"/>
                  </a:solidFill>
                  <a:ea typeface="宋体" charset="-122"/>
                </a:rPr>
                <a:t>CPU</a:t>
              </a:r>
            </a:p>
          </p:txBody>
        </p:sp>
      </p:grpSp>
      <p:grpSp>
        <p:nvGrpSpPr>
          <p:cNvPr id="10" name="Group 8"/>
          <p:cNvGrpSpPr>
            <a:grpSpLocks/>
          </p:cNvGrpSpPr>
          <p:nvPr/>
        </p:nvGrpSpPr>
        <p:grpSpPr bwMode="auto">
          <a:xfrm>
            <a:off x="3276600" y="1717675"/>
            <a:ext cx="1831975" cy="1938338"/>
            <a:chOff x="2880" y="864"/>
            <a:chExt cx="1488" cy="1689"/>
          </a:xfrm>
        </p:grpSpPr>
        <p:pic>
          <p:nvPicPr>
            <p:cNvPr id="11" name="Picture 9" descr="K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 y="864"/>
              <a:ext cx="1488" cy="1324"/>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10"/>
            <p:cNvSpPr txBox="1">
              <a:spLocks noChangeArrowheads="1"/>
            </p:cNvSpPr>
            <p:nvPr/>
          </p:nvSpPr>
          <p:spPr bwMode="auto">
            <a:xfrm>
              <a:off x="3120" y="2208"/>
              <a:ext cx="1214" cy="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32" tIns="45716" rIns="91432" bIns="45716">
              <a:spAutoFit/>
            </a:bodyPr>
            <a:lstStyle/>
            <a:p>
              <a:r>
                <a:rPr kumimoji="1" lang="en-US" altLang="zh-CN" sz="2000">
                  <a:solidFill>
                    <a:srgbClr val="000000"/>
                  </a:solidFill>
                  <a:ea typeface="宋体" charset="-122"/>
                </a:rPr>
                <a:t>K6III---CPU</a:t>
              </a:r>
            </a:p>
          </p:txBody>
        </p:sp>
      </p:grpSp>
      <p:grpSp>
        <p:nvGrpSpPr>
          <p:cNvPr id="13" name="Group 11"/>
          <p:cNvGrpSpPr>
            <a:grpSpLocks/>
          </p:cNvGrpSpPr>
          <p:nvPr/>
        </p:nvGrpSpPr>
        <p:grpSpPr bwMode="auto">
          <a:xfrm>
            <a:off x="5715000" y="1930400"/>
            <a:ext cx="2468563" cy="1625600"/>
            <a:chOff x="645" y="2304"/>
            <a:chExt cx="2005" cy="1416"/>
          </a:xfrm>
        </p:grpSpPr>
        <p:pic>
          <p:nvPicPr>
            <p:cNvPr id="14" name="Picture 12" descr="p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 y="2304"/>
              <a:ext cx="2005" cy="1018"/>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13"/>
            <p:cNvSpPr txBox="1">
              <a:spLocks noChangeArrowheads="1"/>
            </p:cNvSpPr>
            <p:nvPr/>
          </p:nvSpPr>
          <p:spPr bwMode="auto">
            <a:xfrm>
              <a:off x="1037" y="3375"/>
              <a:ext cx="1077" cy="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32" tIns="45716" rIns="91432" bIns="45716">
              <a:spAutoFit/>
            </a:bodyPr>
            <a:lstStyle/>
            <a:p>
              <a:r>
                <a:rPr kumimoji="1" lang="en-US" altLang="zh-CN" sz="2000">
                  <a:solidFill>
                    <a:srgbClr val="000000"/>
                  </a:solidFill>
                  <a:ea typeface="宋体" charset="-122"/>
                </a:rPr>
                <a:t>PIII---CPU</a:t>
              </a:r>
            </a:p>
          </p:txBody>
        </p:sp>
      </p:grpSp>
      <p:grpSp>
        <p:nvGrpSpPr>
          <p:cNvPr id="16" name="Group 14"/>
          <p:cNvGrpSpPr>
            <a:grpSpLocks/>
          </p:cNvGrpSpPr>
          <p:nvPr/>
        </p:nvGrpSpPr>
        <p:grpSpPr bwMode="auto">
          <a:xfrm>
            <a:off x="2057400" y="3814763"/>
            <a:ext cx="1831975" cy="1773237"/>
            <a:chOff x="2928" y="2400"/>
            <a:chExt cx="1488" cy="1545"/>
          </a:xfrm>
        </p:grpSpPr>
        <p:pic>
          <p:nvPicPr>
            <p:cNvPr id="17" name="Picture 15" descr="P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8" y="2400"/>
              <a:ext cx="1488" cy="1228"/>
            </a:xfrm>
            <a:prstGeom prst="rect">
              <a:avLst/>
            </a:prstGeom>
            <a:noFill/>
            <a:extLst>
              <a:ext uri="{909E8E84-426E-40DD-AFC4-6F175D3DCCD1}">
                <a14:hiddenFill xmlns:a14="http://schemas.microsoft.com/office/drawing/2010/main">
                  <a:solidFill>
                    <a:srgbClr val="FFFFFF"/>
                  </a:solidFill>
                </a14:hiddenFill>
              </a:ext>
            </a:extLst>
          </p:spPr>
        </p:pic>
        <p:sp>
          <p:nvSpPr>
            <p:cNvPr id="18" name="Text Box 16"/>
            <p:cNvSpPr txBox="1">
              <a:spLocks noChangeArrowheads="1"/>
            </p:cNvSpPr>
            <p:nvPr/>
          </p:nvSpPr>
          <p:spPr bwMode="auto">
            <a:xfrm>
              <a:off x="3216" y="3600"/>
              <a:ext cx="974" cy="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32" tIns="45716" rIns="91432" bIns="45716">
              <a:spAutoFit/>
            </a:bodyPr>
            <a:lstStyle/>
            <a:p>
              <a:r>
                <a:rPr kumimoji="1" lang="en-US" altLang="zh-CN" sz="2000">
                  <a:solidFill>
                    <a:srgbClr val="000000"/>
                  </a:solidFill>
                  <a:ea typeface="宋体" charset="-122"/>
                </a:rPr>
                <a:t>P4---CPU</a:t>
              </a:r>
            </a:p>
          </p:txBody>
        </p:sp>
      </p:grpSp>
    </p:spTree>
    <p:extLst>
      <p:ext uri="{BB962C8B-B14F-4D97-AF65-F5344CB8AC3E}">
        <p14:creationId xmlns:p14="http://schemas.microsoft.com/office/powerpoint/2010/main" val="226527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1+#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1+#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1+#ppt_w/2"/>
                                          </p:val>
                                        </p:tav>
                                        <p:tav tm="100000">
                                          <p:val>
                                            <p:strVal val="#ppt_x"/>
                                          </p:val>
                                        </p:tav>
                                      </p:tavLst>
                                    </p:anim>
                                    <p:anim calcmode="lin" valueType="num">
                                      <p:cBhvr additive="base">
                                        <p:cTn id="23" dur="500" fill="hold"/>
                                        <p:tgtEl>
                                          <p:spTgt spid="1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1+#ppt_w/2"/>
                                          </p:val>
                                        </p:tav>
                                        <p:tav tm="100000">
                                          <p:val>
                                            <p:strVal val="#ppt_x"/>
                                          </p:val>
                                        </p:tav>
                                      </p:tavLst>
                                    </p:anim>
                                    <p:anim calcmode="lin" valueType="num">
                                      <p:cBhvr additive="base">
                                        <p:cTn id="2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CPU</a:t>
            </a:r>
            <a:r>
              <a:rPr lang="zh-CN" altLang="en-US" dirty="0"/>
              <a:t>的性能指标</a:t>
            </a:r>
          </a:p>
        </p:txBody>
      </p:sp>
      <p:sp>
        <p:nvSpPr>
          <p:cNvPr id="3" name="内容占位符 2"/>
          <p:cNvSpPr>
            <a:spLocks noGrp="1"/>
          </p:cNvSpPr>
          <p:nvPr>
            <p:ph idx="1"/>
          </p:nvPr>
        </p:nvSpPr>
        <p:spPr/>
        <p:txBody>
          <a:bodyPr>
            <a:normAutofit fontScale="85000" lnSpcReduction="20000"/>
          </a:bodyPr>
          <a:lstStyle/>
          <a:p>
            <a:r>
              <a:rPr lang="zh-CN" altLang="en-US" dirty="0" smtClean="0"/>
              <a:t>主频</a:t>
            </a:r>
            <a:endParaRPr lang="en-US" altLang="zh-CN" dirty="0" smtClean="0"/>
          </a:p>
          <a:p>
            <a:pPr lvl="1"/>
            <a:r>
              <a:rPr lang="zh-CN" altLang="en-US" dirty="0"/>
              <a:t>主频表示在</a:t>
            </a:r>
            <a:r>
              <a:rPr lang="en-US" altLang="zh-CN" dirty="0"/>
              <a:t>CPU</a:t>
            </a:r>
            <a:r>
              <a:rPr lang="zh-CN" altLang="en-US" dirty="0"/>
              <a:t>内数字脉冲信号震荡的速度，单位是</a:t>
            </a:r>
            <a:r>
              <a:rPr lang="en-US" altLang="zh-CN" dirty="0"/>
              <a:t>MHz</a:t>
            </a:r>
            <a:r>
              <a:rPr lang="zh-CN" altLang="en-US" dirty="0" smtClean="0"/>
              <a:t>。</a:t>
            </a:r>
            <a:endParaRPr lang="en-US" altLang="zh-CN" dirty="0" smtClean="0"/>
          </a:p>
          <a:p>
            <a:pPr lvl="1"/>
            <a:r>
              <a:rPr lang="en-US" altLang="zh-CN" dirty="0" smtClean="0"/>
              <a:t>CPU</a:t>
            </a:r>
            <a:r>
              <a:rPr lang="zh-CN" altLang="en-US" dirty="0"/>
              <a:t>的主频＝外频</a:t>
            </a:r>
            <a:r>
              <a:rPr lang="en-US" altLang="zh-CN" dirty="0"/>
              <a:t>×</a:t>
            </a:r>
            <a:r>
              <a:rPr lang="zh-CN" altLang="en-US" dirty="0"/>
              <a:t>倍频系数。</a:t>
            </a:r>
            <a:endParaRPr lang="en-US" altLang="zh-CN" dirty="0" smtClean="0"/>
          </a:p>
          <a:p>
            <a:r>
              <a:rPr lang="zh-CN" altLang="en-US" dirty="0"/>
              <a:t>外</a:t>
            </a:r>
            <a:r>
              <a:rPr lang="zh-CN" altLang="en-US" dirty="0" smtClean="0"/>
              <a:t>频</a:t>
            </a:r>
            <a:endParaRPr lang="en-US" altLang="zh-CN" dirty="0" smtClean="0"/>
          </a:p>
          <a:p>
            <a:pPr lvl="1"/>
            <a:r>
              <a:rPr lang="zh-CN" altLang="en-US" dirty="0"/>
              <a:t>外频是</a:t>
            </a:r>
            <a:r>
              <a:rPr lang="en-US" altLang="zh-CN" dirty="0"/>
              <a:t>CPU</a:t>
            </a:r>
            <a:r>
              <a:rPr lang="zh-CN" altLang="en-US" dirty="0"/>
              <a:t>的基准频率，单位也是</a:t>
            </a:r>
            <a:r>
              <a:rPr lang="en-US" altLang="zh-CN" dirty="0"/>
              <a:t>MHz</a:t>
            </a:r>
            <a:r>
              <a:rPr lang="zh-CN" altLang="en-US" dirty="0"/>
              <a:t>。</a:t>
            </a:r>
            <a:endParaRPr lang="en-US" altLang="zh-CN" dirty="0" smtClean="0"/>
          </a:p>
          <a:p>
            <a:r>
              <a:rPr lang="zh-CN" altLang="en-US" dirty="0" smtClean="0"/>
              <a:t>字长</a:t>
            </a:r>
            <a:endParaRPr lang="en-US" altLang="zh-CN" dirty="0" smtClean="0"/>
          </a:p>
          <a:p>
            <a:pPr lvl="1"/>
            <a:r>
              <a:rPr lang="en-US" altLang="zh-CN" dirty="0"/>
              <a:t>CPU</a:t>
            </a:r>
            <a:r>
              <a:rPr lang="zh-CN" altLang="en-US" dirty="0"/>
              <a:t>一次可以同时处理的二进制数据的位数叫做字长。</a:t>
            </a:r>
            <a:endParaRPr lang="en-US" altLang="zh-CN" dirty="0" smtClean="0"/>
          </a:p>
          <a:p>
            <a:r>
              <a:rPr lang="zh-CN" altLang="en-US" dirty="0" smtClean="0"/>
              <a:t>协处理器</a:t>
            </a:r>
            <a:endParaRPr lang="en-US" altLang="zh-CN" dirty="0" smtClean="0"/>
          </a:p>
          <a:p>
            <a:pPr lvl="1"/>
            <a:r>
              <a:rPr lang="zh-CN" altLang="en-US" dirty="0"/>
              <a:t>将处理器承担的特定任务分离出来，交由专门设计</a:t>
            </a:r>
            <a:r>
              <a:rPr lang="zh-CN" altLang="en-US" dirty="0" smtClean="0"/>
              <a:t>的协处理器</a:t>
            </a:r>
            <a:r>
              <a:rPr lang="zh-CN" altLang="en-US" dirty="0"/>
              <a:t>去完成。如用于完成数值运算的</a:t>
            </a:r>
            <a:r>
              <a:rPr lang="zh-CN" altLang="en-US" dirty="0" smtClean="0"/>
              <a:t>处理器，用于</a:t>
            </a:r>
            <a:r>
              <a:rPr lang="zh-CN" altLang="en-US" dirty="0"/>
              <a:t>完成图形处理的处理器</a:t>
            </a:r>
            <a:r>
              <a:rPr lang="zh-CN" altLang="en-US" dirty="0" smtClean="0"/>
              <a:t>等。</a:t>
            </a:r>
            <a:endParaRPr lang="en-US" altLang="zh-CN" dirty="0" smtClean="0"/>
          </a:p>
          <a:p>
            <a:r>
              <a:rPr lang="zh-CN" altLang="en-US" dirty="0" smtClean="0"/>
              <a:t>内部高速缓存器</a:t>
            </a:r>
            <a:endParaRPr lang="en-US" altLang="zh-CN" dirty="0" smtClean="0"/>
          </a:p>
          <a:p>
            <a:pPr lvl="1"/>
            <a:r>
              <a:rPr lang="zh-CN" altLang="en-US" dirty="0"/>
              <a:t>为了</a:t>
            </a:r>
            <a:r>
              <a:rPr lang="zh-CN" altLang="en-US" dirty="0" smtClean="0"/>
              <a:t>提高</a:t>
            </a:r>
            <a:r>
              <a:rPr lang="en-US" altLang="zh-CN" dirty="0"/>
              <a:t>CPU</a:t>
            </a:r>
            <a:r>
              <a:rPr lang="zh-CN" altLang="en-US" dirty="0"/>
              <a:t>的运行</a:t>
            </a:r>
            <a:r>
              <a:rPr lang="zh-CN" altLang="en-US" dirty="0" smtClean="0"/>
              <a:t>效率，在</a:t>
            </a:r>
            <a:r>
              <a:rPr lang="en-US" altLang="zh-CN" dirty="0"/>
              <a:t>CPU</a:t>
            </a:r>
            <a:r>
              <a:rPr lang="zh-CN" altLang="en-US" dirty="0"/>
              <a:t>内部开辟出一个存储区域，用于存放将要执行的程序代码，它和</a:t>
            </a:r>
            <a:r>
              <a:rPr lang="en-US" altLang="zh-CN" dirty="0"/>
              <a:t>CPU</a:t>
            </a:r>
            <a:r>
              <a:rPr lang="zh-CN" altLang="en-US" dirty="0"/>
              <a:t>以相同的速度</a:t>
            </a:r>
            <a:r>
              <a:rPr lang="zh-CN" altLang="en-US" dirty="0" smtClean="0"/>
              <a:t>运行。</a:t>
            </a:r>
            <a:endParaRPr lang="en-US" altLang="zh-CN" dirty="0" smtClean="0"/>
          </a:p>
          <a:p>
            <a:pPr lvl="1"/>
            <a:r>
              <a:rPr lang="zh-CN" altLang="en-US" dirty="0"/>
              <a:t>这个</a:t>
            </a:r>
            <a:r>
              <a:rPr lang="en-US" altLang="zh-CN" dirty="0"/>
              <a:t>CPU</a:t>
            </a:r>
            <a:r>
              <a:rPr lang="zh-CN" altLang="en-US" dirty="0"/>
              <a:t>内部存储器叫高速缓存器（</a:t>
            </a:r>
            <a:r>
              <a:rPr lang="en-US" altLang="zh-CN" dirty="0"/>
              <a:t>Cache</a:t>
            </a:r>
            <a:r>
              <a:rPr lang="zh-CN" altLang="en-US" dirty="0"/>
              <a:t>）。</a:t>
            </a:r>
          </a:p>
        </p:txBody>
      </p:sp>
    </p:spTree>
    <p:extLst>
      <p:ext uri="{BB962C8B-B14F-4D97-AF65-F5344CB8AC3E}">
        <p14:creationId xmlns:p14="http://schemas.microsoft.com/office/powerpoint/2010/main" val="2820927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
                                            <p:txEl>
                                              <p:pRg st="11" end="11"/>
                                            </p:txEl>
                                          </p:spTgt>
                                        </p:tgtEl>
                                        <p:attrNameLst>
                                          <p:attrName>style.visibility</p:attrName>
                                        </p:attrNameLst>
                                      </p:cBhvr>
                                      <p:to>
                                        <p:strVal val="visible"/>
                                      </p:to>
                                    </p:set>
                                    <p:animEffect transition="in" filter="fade">
                                      <p:cBhvr>
                                        <p:cTn id="48"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存储器</a:t>
            </a:r>
          </a:p>
        </p:txBody>
      </p:sp>
      <p:sp>
        <p:nvSpPr>
          <p:cNvPr id="3" name="内容占位符 2"/>
          <p:cNvSpPr>
            <a:spLocks noGrp="1"/>
          </p:cNvSpPr>
          <p:nvPr>
            <p:ph idx="1"/>
          </p:nvPr>
        </p:nvSpPr>
        <p:spPr/>
        <p:txBody>
          <a:bodyPr/>
          <a:lstStyle/>
          <a:p>
            <a:r>
              <a:rPr lang="zh-CN" altLang="en-US" dirty="0"/>
              <a:t>存储器是计算机的记忆装置，其基本功能就是存储二进制形式的数据和程序，所以存储器应该具备存数和取数功能。存数是指往存储器里“写入”数据；取数是指从存储器里“读取”数据。读写操作统称为对存储器的访问。</a:t>
            </a:r>
          </a:p>
          <a:p>
            <a:r>
              <a:rPr lang="zh-CN" altLang="en-US" dirty="0"/>
              <a:t>存储器分为内存储器和外存储器两类。</a:t>
            </a:r>
          </a:p>
          <a:p>
            <a:r>
              <a:rPr lang="zh-CN" altLang="en-US" dirty="0"/>
              <a:t>中央处理器（</a:t>
            </a:r>
            <a:r>
              <a:rPr lang="en-US" altLang="zh-CN" dirty="0"/>
              <a:t>CPU</a:t>
            </a:r>
            <a:r>
              <a:rPr lang="zh-CN" altLang="en-US" dirty="0"/>
              <a:t>）只能直接访问存储在内存中的数据，而外存中的数据只有先调入内存后才能被中央处理器访问、处理。 </a:t>
            </a:r>
          </a:p>
          <a:p>
            <a:endParaRPr lang="zh-CN" altLang="en-US" dirty="0"/>
          </a:p>
        </p:txBody>
      </p:sp>
    </p:spTree>
    <p:extLst>
      <p:ext uri="{BB962C8B-B14F-4D97-AF65-F5344CB8AC3E}">
        <p14:creationId xmlns:p14="http://schemas.microsoft.com/office/powerpoint/2010/main" val="3689396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随机存储器</a:t>
            </a:r>
            <a:r>
              <a:rPr lang="en-US" altLang="zh-CN" dirty="0"/>
              <a:t>(RAM</a:t>
            </a:r>
            <a:r>
              <a:rPr lang="en-US" altLang="zh-CN" dirty="0" smtClean="0"/>
              <a:t>)</a:t>
            </a:r>
            <a:endParaRPr lang="zh-CN" altLang="en-US" dirty="0"/>
          </a:p>
        </p:txBody>
      </p:sp>
      <p:sp>
        <p:nvSpPr>
          <p:cNvPr id="3" name="内容占位符 2"/>
          <p:cNvSpPr>
            <a:spLocks noGrp="1"/>
          </p:cNvSpPr>
          <p:nvPr>
            <p:ph idx="1"/>
          </p:nvPr>
        </p:nvSpPr>
        <p:spPr/>
        <p:txBody>
          <a:bodyPr/>
          <a:lstStyle/>
          <a:p>
            <a:r>
              <a:rPr lang="zh-CN" altLang="en-US" dirty="0" smtClean="0"/>
              <a:t>可以</a:t>
            </a:r>
            <a:r>
              <a:rPr lang="zh-CN" altLang="en-US" dirty="0"/>
              <a:t>随时读出和写入信息，是计算机对信息进行操作的工作区域。 </a:t>
            </a:r>
          </a:p>
          <a:p>
            <a:r>
              <a:rPr lang="zh-CN" altLang="en-US" dirty="0"/>
              <a:t>当计算机掉电时，</a:t>
            </a:r>
            <a:r>
              <a:rPr lang="en-US" altLang="zh-CN" dirty="0"/>
              <a:t>RAM</a:t>
            </a:r>
            <a:r>
              <a:rPr lang="zh-CN" altLang="en-US" dirty="0"/>
              <a:t>中的信息会丢失，并不可恢复。目前计算机中使用的内存均为半导体存储器。 </a:t>
            </a:r>
          </a:p>
          <a:p>
            <a:endParaRPr lang="zh-CN" alt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288" y="3933056"/>
            <a:ext cx="7083425" cy="235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541659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只读存储器</a:t>
            </a:r>
            <a:r>
              <a:rPr lang="en-US" altLang="zh-CN" dirty="0"/>
              <a:t>(ROM</a:t>
            </a:r>
            <a:r>
              <a:rPr lang="en-US" altLang="zh-CN" dirty="0" smtClean="0"/>
              <a:t>)</a:t>
            </a:r>
            <a:endParaRPr lang="zh-CN" altLang="en-US" dirty="0"/>
          </a:p>
        </p:txBody>
      </p:sp>
      <p:sp>
        <p:nvSpPr>
          <p:cNvPr id="3" name="内容占位符 2"/>
          <p:cNvSpPr>
            <a:spLocks noGrp="1"/>
          </p:cNvSpPr>
          <p:nvPr>
            <p:ph idx="1"/>
          </p:nvPr>
        </p:nvSpPr>
        <p:spPr/>
        <p:txBody>
          <a:bodyPr/>
          <a:lstStyle/>
          <a:p>
            <a:r>
              <a:rPr lang="zh-CN" altLang="en-US" dirty="0" smtClean="0"/>
              <a:t>只读存储器</a:t>
            </a:r>
            <a:r>
              <a:rPr lang="en-US" altLang="zh-CN" dirty="0"/>
              <a:t>ROM</a:t>
            </a:r>
            <a:r>
              <a:rPr lang="zh-CN" altLang="en-US" dirty="0"/>
              <a:t>中的内容只能读出、不能写入，它的内容是由芯片厂家在生产过程中写入的。</a:t>
            </a:r>
          </a:p>
          <a:p>
            <a:r>
              <a:rPr lang="zh-CN" altLang="en-US" dirty="0"/>
              <a:t>断电后</a:t>
            </a:r>
            <a:r>
              <a:rPr lang="en-US" altLang="zh-CN" dirty="0"/>
              <a:t>ROM</a:t>
            </a:r>
            <a:r>
              <a:rPr lang="zh-CN" altLang="en-US" dirty="0"/>
              <a:t>中的信息也不会丢失，因此常用</a:t>
            </a:r>
            <a:r>
              <a:rPr lang="en-US" altLang="zh-CN" dirty="0"/>
              <a:t>ROM</a:t>
            </a:r>
            <a:r>
              <a:rPr lang="zh-CN" altLang="en-US" dirty="0"/>
              <a:t>来存放重要的、固定的并且反复使用的程序和数据。</a:t>
            </a:r>
          </a:p>
          <a:p>
            <a:endParaRPr lang="zh-CN" altLang="en-US" dirty="0"/>
          </a:p>
        </p:txBody>
      </p:sp>
      <p:grpSp>
        <p:nvGrpSpPr>
          <p:cNvPr id="4" name="Group 4"/>
          <p:cNvGrpSpPr>
            <a:grpSpLocks/>
          </p:cNvGrpSpPr>
          <p:nvPr/>
        </p:nvGrpSpPr>
        <p:grpSpPr bwMode="auto">
          <a:xfrm>
            <a:off x="1626889" y="4239790"/>
            <a:ext cx="6113463" cy="2141538"/>
            <a:chOff x="949" y="1531"/>
            <a:chExt cx="3851" cy="1349"/>
          </a:xfrm>
        </p:grpSpPr>
        <p:pic>
          <p:nvPicPr>
            <p:cNvPr id="5" name="Picture 5" descr="BIOS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6" y="1531"/>
              <a:ext cx="1824" cy="1349"/>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6"/>
            <p:cNvSpPr txBox="1">
              <a:spLocks noChangeArrowheads="1"/>
            </p:cNvSpPr>
            <p:nvPr/>
          </p:nvSpPr>
          <p:spPr bwMode="auto">
            <a:xfrm>
              <a:off x="949" y="2107"/>
              <a:ext cx="1295" cy="335"/>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32" tIns="45716" rIns="91432" bIns="45716">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sz="2800" b="0" i="0" u="none" strike="noStrike" kern="0" cap="none" spc="0" normalizeH="0" baseline="0" noProof="0" smtClean="0">
                  <a:ln>
                    <a:noFill/>
                  </a:ln>
                  <a:solidFill>
                    <a:sysClr val="windowText" lastClr="000000"/>
                  </a:solidFill>
                  <a:effectLst/>
                  <a:uLnTx/>
                  <a:uFillTx/>
                  <a:ea typeface="宋体" charset="-122"/>
                </a:rPr>
                <a:t>ROM--BIOS</a:t>
              </a:r>
            </a:p>
          </p:txBody>
        </p:sp>
        <p:sp>
          <p:nvSpPr>
            <p:cNvPr id="7" name="Line 7"/>
            <p:cNvSpPr>
              <a:spLocks noChangeShapeType="1"/>
            </p:cNvSpPr>
            <p:nvPr/>
          </p:nvSpPr>
          <p:spPr bwMode="auto">
            <a:xfrm>
              <a:off x="2244" y="2299"/>
              <a:ext cx="720" cy="0"/>
            </a:xfrm>
            <a:prstGeom prst="line">
              <a:avLst/>
            </a:prstGeom>
            <a:noFill/>
            <a:ln w="9525">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sp>
        <p:nvSpPr>
          <p:cNvPr id="8" name="AutoShape 8"/>
          <p:cNvSpPr>
            <a:spLocks noChangeArrowheads="1"/>
          </p:cNvSpPr>
          <p:nvPr/>
        </p:nvSpPr>
        <p:spPr bwMode="auto">
          <a:xfrm>
            <a:off x="0" y="1556792"/>
            <a:ext cx="4724400" cy="2819400"/>
          </a:xfrm>
          <a:prstGeom prst="cloudCallout">
            <a:avLst>
              <a:gd name="adj1" fmla="val 22750"/>
              <a:gd name="adj2" fmla="val 71338"/>
            </a:avLst>
          </a:prstGeom>
          <a:solidFill>
            <a:srgbClr val="C1FEF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smtClean="0">
                <a:ln>
                  <a:noFill/>
                </a:ln>
                <a:solidFill>
                  <a:sysClr val="windowText" lastClr="000000"/>
                </a:solidFill>
                <a:effectLst/>
                <a:uLnTx/>
                <a:uFillTx/>
                <a:ea typeface="宋体" charset="-122"/>
              </a:rPr>
              <a:t>BIOS(</a:t>
            </a:r>
            <a:r>
              <a:rPr kumimoji="0" lang="zh-CN" altLang="en-US" sz="1800" b="1" i="0" u="none" strike="noStrike" kern="0" cap="none" spc="0" normalizeH="0" baseline="0" noProof="0" dirty="0" smtClean="0">
                <a:ln>
                  <a:noFill/>
                </a:ln>
                <a:solidFill>
                  <a:sysClr val="windowText" lastClr="000000"/>
                </a:solidFill>
                <a:effectLst/>
                <a:uLnTx/>
                <a:uFillTx/>
                <a:ea typeface="宋体" charset="-122"/>
              </a:rPr>
              <a:t>基本输入/输出系统)。当打开计算机时，</a:t>
            </a:r>
            <a:r>
              <a:rPr kumimoji="0" lang="en-US" altLang="zh-CN" sz="1800" b="1" i="0" u="none" strike="noStrike" kern="0" cap="none" spc="0" normalizeH="0" baseline="0" noProof="0" dirty="0" smtClean="0">
                <a:ln>
                  <a:noFill/>
                </a:ln>
                <a:solidFill>
                  <a:sysClr val="windowText" lastClr="000000"/>
                </a:solidFill>
                <a:effectLst/>
                <a:uLnTx/>
                <a:uFillTx/>
                <a:ea typeface="宋体" charset="-122"/>
              </a:rPr>
              <a:t>CPU</a:t>
            </a:r>
            <a:r>
              <a:rPr kumimoji="0" lang="zh-CN" altLang="en-US" sz="1800" b="1" i="0" u="none" strike="noStrike" kern="0" cap="none" spc="0" normalizeH="0" baseline="0" noProof="0" dirty="0" smtClean="0">
                <a:ln>
                  <a:noFill/>
                </a:ln>
                <a:solidFill>
                  <a:sysClr val="windowText" lastClr="000000"/>
                </a:solidFill>
                <a:effectLst/>
                <a:uLnTx/>
                <a:uFillTx/>
                <a:ea typeface="宋体" charset="-122"/>
              </a:rPr>
              <a:t>执行</a:t>
            </a:r>
            <a:r>
              <a:rPr kumimoji="0" lang="en-US" altLang="zh-CN" sz="1800" b="1" i="0" u="none" strike="noStrike" kern="0" cap="none" spc="0" normalizeH="0" baseline="0" noProof="0" dirty="0" smtClean="0">
                <a:ln>
                  <a:noFill/>
                </a:ln>
                <a:solidFill>
                  <a:sysClr val="windowText" lastClr="000000"/>
                </a:solidFill>
                <a:effectLst/>
                <a:uLnTx/>
                <a:uFillTx/>
                <a:ea typeface="宋体" charset="-122"/>
              </a:rPr>
              <a:t>ROM</a:t>
            </a:r>
            <a:r>
              <a:rPr kumimoji="0" lang="zh-CN" altLang="en-US" sz="1800" b="1" i="0" u="none" strike="noStrike" kern="0" cap="none" spc="0" normalizeH="0" baseline="0" noProof="0" dirty="0" smtClean="0">
                <a:ln>
                  <a:noFill/>
                </a:ln>
                <a:solidFill>
                  <a:sysClr val="windowText" lastClr="000000"/>
                </a:solidFill>
                <a:effectLst/>
                <a:uLnTx/>
                <a:uFillTx/>
                <a:ea typeface="宋体" charset="-122"/>
              </a:rPr>
              <a:t>中的</a:t>
            </a:r>
            <a:r>
              <a:rPr kumimoji="0" lang="en-US" altLang="zh-CN" sz="1800" b="1" i="0" u="none" strike="noStrike" kern="0" cap="none" spc="0" normalizeH="0" baseline="0" noProof="0" dirty="0" smtClean="0">
                <a:ln>
                  <a:noFill/>
                </a:ln>
                <a:solidFill>
                  <a:sysClr val="windowText" lastClr="000000"/>
                </a:solidFill>
                <a:effectLst/>
                <a:uLnTx/>
                <a:uFillTx/>
                <a:ea typeface="宋体" charset="-122"/>
              </a:rPr>
              <a:t>BIOS</a:t>
            </a:r>
            <a:r>
              <a:rPr kumimoji="0" lang="zh-CN" altLang="en-US" sz="1800" b="1" i="0" u="none" strike="noStrike" kern="0" cap="none" spc="0" normalizeH="0" baseline="0" noProof="0" dirty="0" smtClean="0">
                <a:ln>
                  <a:noFill/>
                </a:ln>
                <a:solidFill>
                  <a:sysClr val="windowText" lastClr="000000"/>
                </a:solidFill>
                <a:effectLst/>
                <a:uLnTx/>
                <a:uFillTx/>
                <a:ea typeface="宋体" charset="-122"/>
              </a:rPr>
              <a:t>指令，首先对计算机进行自检，如果自检通过，便开始引导计算机从磁盘上读入、执行操作系统，最后把计算机的控制权交给操作系统。</a:t>
            </a:r>
          </a:p>
        </p:txBody>
      </p:sp>
    </p:spTree>
    <p:extLst>
      <p:ext uri="{BB962C8B-B14F-4D97-AF65-F5344CB8AC3E}">
        <p14:creationId xmlns:p14="http://schemas.microsoft.com/office/powerpoint/2010/main" val="284862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projctor.wav"/>
                                        </p:tgtEl>
                                      </p:cMediaNode>
                                    </p:audio>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CMOS</a:t>
            </a:r>
            <a:r>
              <a:rPr lang="zh-CN" altLang="en-US" dirty="0" smtClean="0"/>
              <a:t>存储器</a:t>
            </a:r>
            <a:endParaRPr lang="zh-CN" altLang="en-US" dirty="0"/>
          </a:p>
        </p:txBody>
      </p:sp>
      <p:sp>
        <p:nvSpPr>
          <p:cNvPr id="3" name="内容占位符 2"/>
          <p:cNvSpPr>
            <a:spLocks noGrp="1"/>
          </p:cNvSpPr>
          <p:nvPr>
            <p:ph idx="1"/>
          </p:nvPr>
        </p:nvSpPr>
        <p:spPr/>
        <p:txBody>
          <a:bodyPr/>
          <a:lstStyle/>
          <a:p>
            <a:r>
              <a:rPr lang="zh-CN" altLang="en-US" dirty="0" smtClean="0"/>
              <a:t>除了</a:t>
            </a:r>
            <a:r>
              <a:rPr lang="en-US" altLang="zh-CN" dirty="0"/>
              <a:t>ROM</a:t>
            </a:r>
            <a:r>
              <a:rPr lang="zh-CN" altLang="en-US" dirty="0"/>
              <a:t>之外，在计算机中还有一个称之为</a:t>
            </a:r>
            <a:r>
              <a:rPr lang="en-US" altLang="zh-CN" dirty="0"/>
              <a:t>CMOS</a:t>
            </a:r>
            <a:r>
              <a:rPr lang="zh-CN" altLang="en-US" dirty="0"/>
              <a:t>（互补金属氧化物半导体）的“小内存”，它保存着计算机当前的配置信息，如日期和时间、硬盘的格式和容量、内存容量等。 </a:t>
            </a:r>
          </a:p>
          <a:p>
            <a:r>
              <a:rPr lang="zh-CN" altLang="en-US" dirty="0"/>
              <a:t>保存的时间要比</a:t>
            </a:r>
            <a:r>
              <a:rPr lang="en-US" altLang="zh-CN" dirty="0"/>
              <a:t>RAM</a:t>
            </a:r>
            <a:r>
              <a:rPr lang="zh-CN" altLang="en-US" dirty="0"/>
              <a:t>长，但又不像</a:t>
            </a:r>
            <a:r>
              <a:rPr lang="en-US" altLang="zh-CN" dirty="0"/>
              <a:t>ROM</a:t>
            </a:r>
            <a:r>
              <a:rPr lang="zh-CN" altLang="en-US" dirty="0"/>
              <a:t>那样不能修改。当机器系统设置发生变化时，可以在启动时按</a:t>
            </a:r>
            <a:r>
              <a:rPr lang="en-US" altLang="zh-CN" dirty="0"/>
              <a:t>Del</a:t>
            </a:r>
            <a:r>
              <a:rPr lang="zh-CN" altLang="en-US" dirty="0"/>
              <a:t>键进入</a:t>
            </a:r>
            <a:r>
              <a:rPr lang="en-US" altLang="zh-CN" dirty="0"/>
              <a:t>CMOS Setup</a:t>
            </a:r>
            <a:r>
              <a:rPr lang="zh-CN" altLang="en-US" dirty="0"/>
              <a:t>程序来修改其中的信息。这就是</a:t>
            </a:r>
            <a:r>
              <a:rPr lang="en-US" altLang="zh-CN" dirty="0"/>
              <a:t>CMOS</a:t>
            </a:r>
            <a:r>
              <a:rPr lang="zh-CN" altLang="en-US" dirty="0"/>
              <a:t>存储器的功能。 </a:t>
            </a:r>
          </a:p>
          <a:p>
            <a:endParaRPr lang="zh-CN" altLang="en-US" dirty="0"/>
          </a:p>
        </p:txBody>
      </p:sp>
    </p:spTree>
    <p:extLst>
      <p:ext uri="{BB962C8B-B14F-4D97-AF65-F5344CB8AC3E}">
        <p14:creationId xmlns:p14="http://schemas.microsoft.com/office/powerpoint/2010/main" val="3910165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虚拟存储器</a:t>
            </a:r>
            <a:endParaRPr lang="zh-CN" altLang="en-US" dirty="0"/>
          </a:p>
        </p:txBody>
      </p:sp>
      <p:sp>
        <p:nvSpPr>
          <p:cNvPr id="3" name="内容占位符 2"/>
          <p:cNvSpPr>
            <a:spLocks noGrp="1"/>
          </p:cNvSpPr>
          <p:nvPr>
            <p:ph idx="1"/>
          </p:nvPr>
        </p:nvSpPr>
        <p:spPr/>
        <p:txBody>
          <a:bodyPr/>
          <a:lstStyle/>
          <a:p>
            <a:r>
              <a:rPr lang="zh-CN" altLang="en-US" dirty="0" smtClean="0"/>
              <a:t>目前</a:t>
            </a:r>
            <a:r>
              <a:rPr lang="zh-CN" altLang="en-US" dirty="0"/>
              <a:t>广泛采用的“虚拟存储技术”可以通过软件方法，将内存和一部分外存空间构成一个整体，为用户提供一个比实际物理存储器大得多的存储器，这称之为“虚拟存储器”。 </a:t>
            </a:r>
          </a:p>
          <a:p>
            <a:r>
              <a:rPr lang="zh-CN" altLang="en-US" dirty="0"/>
              <a:t>虚拟存储器实际上是用时间换取了空间。</a:t>
            </a:r>
          </a:p>
          <a:p>
            <a:endParaRPr lang="zh-CN" altLang="en-US" dirty="0"/>
          </a:p>
        </p:txBody>
      </p:sp>
    </p:spTree>
    <p:extLst>
      <p:ext uri="{BB962C8B-B14F-4D97-AF65-F5344CB8AC3E}">
        <p14:creationId xmlns:p14="http://schemas.microsoft.com/office/powerpoint/2010/main" val="1528057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外存储器</a:t>
            </a:r>
          </a:p>
        </p:txBody>
      </p:sp>
      <p:sp>
        <p:nvSpPr>
          <p:cNvPr id="3" name="内容占位符 2"/>
          <p:cNvSpPr>
            <a:spLocks noGrp="1"/>
          </p:cNvSpPr>
          <p:nvPr>
            <p:ph idx="1"/>
          </p:nvPr>
        </p:nvSpPr>
        <p:spPr/>
        <p:txBody>
          <a:bodyPr/>
          <a:lstStyle/>
          <a:p>
            <a:r>
              <a:rPr lang="zh-CN" altLang="en-US" dirty="0"/>
              <a:t>外存属于外部设备。</a:t>
            </a:r>
            <a:r>
              <a:rPr lang="zh-CN" altLang="en-US" dirty="0">
                <a:solidFill>
                  <a:schemeClr val="accent2"/>
                </a:solidFill>
              </a:rPr>
              <a:t>它既是输入设备，又是输出设备</a:t>
            </a:r>
            <a:r>
              <a:rPr lang="zh-CN" altLang="en-US" dirty="0"/>
              <a:t>，是内存的后备与补充。</a:t>
            </a:r>
          </a:p>
          <a:p>
            <a:r>
              <a:rPr lang="zh-CN" altLang="en-US" dirty="0"/>
              <a:t>与内存相比，外存容量较大，关机后信息不会丢失，但存取速度较慢，一般用来存放暂时不用的程序和数据。</a:t>
            </a:r>
          </a:p>
          <a:p>
            <a:r>
              <a:rPr lang="zh-CN" altLang="en-US" dirty="0"/>
              <a:t>它只能与内存交换信息，不能被计算机系统中的其他部件直接访问。当</a:t>
            </a:r>
            <a:r>
              <a:rPr lang="en-US" altLang="zh-CN" dirty="0"/>
              <a:t>CPU</a:t>
            </a:r>
            <a:r>
              <a:rPr lang="zh-CN" altLang="en-US" dirty="0"/>
              <a:t>需要访问外存的数据时，需要先将数据读入到内存中，然后</a:t>
            </a:r>
            <a:r>
              <a:rPr lang="en-US" altLang="zh-CN" dirty="0"/>
              <a:t>CPU</a:t>
            </a:r>
            <a:r>
              <a:rPr lang="zh-CN" altLang="en-US" dirty="0"/>
              <a:t>再从内存中访问该数据，当</a:t>
            </a:r>
            <a:r>
              <a:rPr lang="en-US" altLang="zh-CN" dirty="0"/>
              <a:t>CPU</a:t>
            </a:r>
            <a:r>
              <a:rPr lang="zh-CN" altLang="en-US" dirty="0"/>
              <a:t>要输出数据时，也是先写入内存，然后再由内存写入到外存中。</a:t>
            </a:r>
          </a:p>
          <a:p>
            <a:endParaRPr lang="zh-CN" altLang="en-US" dirty="0"/>
          </a:p>
        </p:txBody>
      </p:sp>
    </p:spTree>
    <p:extLst>
      <p:ext uri="{BB962C8B-B14F-4D97-AF65-F5344CB8AC3E}">
        <p14:creationId xmlns:p14="http://schemas.microsoft.com/office/powerpoint/2010/main" val="2155722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外存储器的分类</a:t>
            </a:r>
          </a:p>
        </p:txBody>
      </p:sp>
      <p:sp>
        <p:nvSpPr>
          <p:cNvPr id="3" name="内容占位符 2"/>
          <p:cNvSpPr>
            <a:spLocks noGrp="1"/>
          </p:cNvSpPr>
          <p:nvPr>
            <p:ph idx="1"/>
          </p:nvPr>
        </p:nvSpPr>
        <p:spPr/>
        <p:txBody>
          <a:bodyPr/>
          <a:lstStyle/>
          <a:p>
            <a:r>
              <a:rPr lang="zh-CN" altLang="en-US" dirty="0"/>
              <a:t>顺序存储器</a:t>
            </a:r>
          </a:p>
          <a:p>
            <a:pPr lvl="1"/>
            <a:r>
              <a:rPr lang="zh-CN" altLang="en-US" dirty="0"/>
              <a:t>磁带：磁带存储器由磁带机和磁带两部分组成，是计算机用来保存数据文件的大容量存储器。</a:t>
            </a:r>
          </a:p>
          <a:p>
            <a:r>
              <a:rPr lang="zh-CN" altLang="en-US" dirty="0"/>
              <a:t>随机存储器</a:t>
            </a:r>
          </a:p>
          <a:p>
            <a:pPr lvl="1"/>
            <a:r>
              <a:rPr lang="zh-CN" altLang="en-US" dirty="0"/>
              <a:t>磁盘存储器</a:t>
            </a:r>
          </a:p>
          <a:p>
            <a:pPr lvl="1"/>
            <a:r>
              <a:rPr lang="zh-CN" altLang="en-US" dirty="0"/>
              <a:t>光盘存储器</a:t>
            </a:r>
          </a:p>
          <a:p>
            <a:pPr lvl="1"/>
            <a:r>
              <a:rPr lang="zh-CN" altLang="en-US" dirty="0"/>
              <a:t>可移动的存储设备</a:t>
            </a:r>
          </a:p>
          <a:p>
            <a:endParaRPr lang="zh-CN" altLang="en-US" dirty="0"/>
          </a:p>
        </p:txBody>
      </p:sp>
    </p:spTree>
    <p:extLst>
      <p:ext uri="{BB962C8B-B14F-4D97-AF65-F5344CB8AC3E}">
        <p14:creationId xmlns:p14="http://schemas.microsoft.com/office/powerpoint/2010/main" val="271316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磁盘存储器</a:t>
            </a:r>
          </a:p>
        </p:txBody>
      </p:sp>
      <p:sp>
        <p:nvSpPr>
          <p:cNvPr id="3" name="内容占位符 2"/>
          <p:cNvSpPr>
            <a:spLocks noGrp="1"/>
          </p:cNvSpPr>
          <p:nvPr>
            <p:ph idx="1"/>
          </p:nvPr>
        </p:nvSpPr>
        <p:spPr/>
        <p:txBody>
          <a:bodyPr/>
          <a:lstStyle/>
          <a:p>
            <a:r>
              <a:rPr lang="zh-CN" altLang="en-US" dirty="0"/>
              <a:t>磁盘存储器是目前各类计算机中应用最广泛的外存设备，它以铝合金或塑料为基体，两面涂有一层磁性胶体材料。</a:t>
            </a:r>
          </a:p>
          <a:p>
            <a:r>
              <a:rPr lang="zh-CN" altLang="en-US" dirty="0"/>
              <a:t>通过电子方法可以控制磁盘表面的磁化，以达到记录信息（</a:t>
            </a:r>
            <a:r>
              <a:rPr lang="en-US" altLang="zh-CN" dirty="0"/>
              <a:t>0</a:t>
            </a:r>
            <a:r>
              <a:rPr lang="zh-CN" altLang="en-US" dirty="0"/>
              <a:t>和</a:t>
            </a:r>
            <a:r>
              <a:rPr lang="en-US" altLang="zh-CN" dirty="0"/>
              <a:t>1</a:t>
            </a:r>
            <a:r>
              <a:rPr lang="zh-CN" altLang="en-US" dirty="0"/>
              <a:t>）的目的。 </a:t>
            </a:r>
          </a:p>
          <a:p>
            <a:r>
              <a:rPr lang="zh-CN" altLang="en-US" dirty="0"/>
              <a:t>磁盘的读写是通过磁盘驱动器完成的。 </a:t>
            </a:r>
          </a:p>
          <a:p>
            <a:r>
              <a:rPr lang="zh-CN" altLang="en-US" dirty="0"/>
              <a:t>常见的磁盘存储器有硬盘存储器和和软盘存储器。 </a:t>
            </a:r>
          </a:p>
          <a:p>
            <a:endParaRPr lang="zh-CN" altLang="en-US" dirty="0"/>
          </a:p>
        </p:txBody>
      </p:sp>
    </p:spTree>
    <p:extLst>
      <p:ext uri="{BB962C8B-B14F-4D97-AF65-F5344CB8AC3E}">
        <p14:creationId xmlns:p14="http://schemas.microsoft.com/office/powerpoint/2010/main" val="681189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答疑方式</a:t>
            </a:r>
            <a:endParaRPr lang="zh-CN" altLang="en-US" dirty="0"/>
          </a:p>
        </p:txBody>
      </p:sp>
      <p:sp>
        <p:nvSpPr>
          <p:cNvPr id="3" name="内容占位符 2"/>
          <p:cNvSpPr>
            <a:spLocks noGrp="1"/>
          </p:cNvSpPr>
          <p:nvPr>
            <p:ph idx="1"/>
          </p:nvPr>
        </p:nvSpPr>
        <p:spPr/>
        <p:txBody>
          <a:bodyPr/>
          <a:lstStyle/>
          <a:p>
            <a:r>
              <a:rPr lang="zh-CN" altLang="en-US" dirty="0"/>
              <a:t>随</a:t>
            </a:r>
            <a:r>
              <a:rPr lang="zh-CN" altLang="en-US" dirty="0" smtClean="0"/>
              <a:t>堂答疑</a:t>
            </a:r>
            <a:endParaRPr lang="en-US" altLang="zh-CN" dirty="0" smtClean="0"/>
          </a:p>
          <a:p>
            <a:r>
              <a:rPr lang="zh-CN" altLang="en-US" dirty="0" smtClean="0"/>
              <a:t>作业集中答疑</a:t>
            </a:r>
            <a:endParaRPr lang="en-US" altLang="zh-CN" dirty="0" smtClean="0"/>
          </a:p>
          <a:p>
            <a:r>
              <a:rPr lang="zh-CN" altLang="en-US" dirty="0" smtClean="0"/>
              <a:t>电子邮件答疑</a:t>
            </a:r>
            <a:endParaRPr lang="en-US" altLang="zh-CN" dirty="0" smtClean="0"/>
          </a:p>
          <a:p>
            <a:pPr lvl="1"/>
            <a:r>
              <a:rPr lang="en-US" altLang="zh-CN" dirty="0" smtClean="0">
                <a:hlinkClick r:id="rId2"/>
              </a:rPr>
              <a:t>chai-4@163.com</a:t>
            </a:r>
            <a:endParaRPr lang="en-US" altLang="zh-CN" dirty="0" smtClean="0"/>
          </a:p>
          <a:p>
            <a:r>
              <a:rPr lang="zh-CN" altLang="en-US" dirty="0" smtClean="0"/>
              <a:t>预约课外答疑</a:t>
            </a:r>
            <a:endParaRPr lang="zh-CN" altLang="en-US" dirty="0"/>
          </a:p>
        </p:txBody>
      </p:sp>
    </p:spTree>
    <p:extLst>
      <p:ext uri="{BB962C8B-B14F-4D97-AF65-F5344CB8AC3E}">
        <p14:creationId xmlns:p14="http://schemas.microsoft.com/office/powerpoint/2010/main" val="184088490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磁盘</a:t>
            </a:r>
            <a:r>
              <a:rPr lang="zh-CN" altLang="en-US" dirty="0" smtClean="0"/>
              <a:t>存储器</a:t>
            </a:r>
            <a:r>
              <a:rPr lang="zh-CN" altLang="en-US" dirty="0"/>
              <a:t>的</a:t>
            </a:r>
            <a:r>
              <a:rPr lang="zh-CN" altLang="en-US" dirty="0" smtClean="0"/>
              <a:t>常用</a:t>
            </a:r>
            <a:r>
              <a:rPr lang="zh-CN" altLang="en-US" dirty="0"/>
              <a:t>术语</a:t>
            </a:r>
          </a:p>
        </p:txBody>
      </p:sp>
      <p:sp>
        <p:nvSpPr>
          <p:cNvPr id="3" name="内容占位符 2"/>
          <p:cNvSpPr>
            <a:spLocks noGrp="1"/>
          </p:cNvSpPr>
          <p:nvPr>
            <p:ph idx="1"/>
          </p:nvPr>
        </p:nvSpPr>
        <p:spPr/>
        <p:txBody>
          <a:bodyPr>
            <a:normAutofit fontScale="92500" lnSpcReduction="10000"/>
          </a:bodyPr>
          <a:lstStyle/>
          <a:p>
            <a:r>
              <a:rPr lang="zh-CN" altLang="en-US" dirty="0"/>
              <a:t>磁道（</a:t>
            </a:r>
            <a:r>
              <a:rPr lang="en-US" altLang="zh-CN" dirty="0"/>
              <a:t>Track</a:t>
            </a:r>
            <a:r>
              <a:rPr lang="zh-CN" altLang="en-US" dirty="0"/>
              <a:t>）：每个盘片的每一面都要划分为若干条形如同心圆的磁道，这些磁道就是磁头读写数据的路径。磁盘的最外层是第</a:t>
            </a:r>
            <a:r>
              <a:rPr lang="en-US" altLang="zh-CN" dirty="0"/>
              <a:t>0</a:t>
            </a:r>
            <a:r>
              <a:rPr lang="zh-CN" altLang="en-US" dirty="0"/>
              <a:t>道，最内层为第</a:t>
            </a:r>
            <a:r>
              <a:rPr lang="en-US" altLang="zh-CN" dirty="0"/>
              <a:t>n</a:t>
            </a:r>
            <a:r>
              <a:rPr lang="zh-CN" altLang="en-US" dirty="0"/>
              <a:t>道。</a:t>
            </a:r>
            <a:r>
              <a:rPr lang="zh-CN" altLang="en-US" dirty="0">
                <a:solidFill>
                  <a:schemeClr val="accent2"/>
                </a:solidFill>
              </a:rPr>
              <a:t>每个磁道上记录的信息一样多</a:t>
            </a:r>
            <a:r>
              <a:rPr lang="zh-CN" altLang="en-US" dirty="0"/>
              <a:t>，这样，内圈磁道上记录的密度，比外圈磁道上记录的密度大。 </a:t>
            </a:r>
          </a:p>
          <a:p>
            <a:r>
              <a:rPr lang="zh-CN" altLang="en-US" dirty="0"/>
              <a:t>扇区（</a:t>
            </a:r>
            <a:r>
              <a:rPr lang="en-US" altLang="zh-CN" dirty="0"/>
              <a:t>Sector</a:t>
            </a:r>
            <a:r>
              <a:rPr lang="zh-CN" altLang="en-US" dirty="0"/>
              <a:t>）：为了记录信息方便，每个磁道又划分为许多称之为扇区的小区段。</a:t>
            </a:r>
            <a:r>
              <a:rPr lang="zh-CN" altLang="en-US" dirty="0">
                <a:solidFill>
                  <a:schemeClr val="accent2"/>
                </a:solidFill>
              </a:rPr>
              <a:t>每个磁道上的扇区数是一样的</a:t>
            </a:r>
            <a:r>
              <a:rPr lang="zh-CN" altLang="en-US" dirty="0"/>
              <a:t>。通常扇区是磁盘地址的最小单位，与主机交换数据是以扇区为单位的。</a:t>
            </a:r>
          </a:p>
          <a:p>
            <a:r>
              <a:rPr lang="zh-CN" altLang="en-US" dirty="0"/>
              <a:t>柱面（</a:t>
            </a:r>
            <a:r>
              <a:rPr lang="en-US" altLang="zh-CN" dirty="0"/>
              <a:t>Cylinder</a:t>
            </a:r>
            <a:r>
              <a:rPr lang="zh-CN" altLang="en-US" dirty="0"/>
              <a:t>）：一个硬盘由几个盘片组成，每个盘片又有两个盘面，每个盘面都有相同数目的磁道。所有盘面上相同位置的磁道组合在一起，叫做一个柱面。 </a:t>
            </a:r>
          </a:p>
          <a:p>
            <a:endParaRPr lang="zh-CN" altLang="en-US" dirty="0"/>
          </a:p>
          <a:p>
            <a:endParaRPr lang="zh-CN" alt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116632"/>
            <a:ext cx="2090737"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5810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磁盘的结构</a:t>
            </a:r>
          </a:p>
        </p:txBody>
      </p:sp>
      <p:sp>
        <p:nvSpPr>
          <p:cNvPr id="3" name="内容占位符 2"/>
          <p:cNvSpPr>
            <a:spLocks noGrp="1"/>
          </p:cNvSpPr>
          <p:nvPr>
            <p:ph idx="1"/>
          </p:nvPr>
        </p:nvSpPr>
        <p:spPr>
          <a:xfrm>
            <a:off x="457200" y="1935480"/>
            <a:ext cx="8229600" cy="1709544"/>
          </a:xfrm>
        </p:spPr>
        <p:txBody>
          <a:bodyPr>
            <a:normAutofit fontScale="92500"/>
          </a:bodyPr>
          <a:lstStyle/>
          <a:p>
            <a:r>
              <a:rPr lang="zh-CN" altLang="en-US" dirty="0"/>
              <a:t>容量</a:t>
            </a:r>
            <a:r>
              <a:rPr lang="en-US" altLang="zh-CN" dirty="0"/>
              <a:t>=</a:t>
            </a:r>
            <a:r>
              <a:rPr lang="zh-CN" altLang="en-US" dirty="0"/>
              <a:t>磁道数</a:t>
            </a:r>
            <a:r>
              <a:rPr lang="en-US" altLang="zh-CN" dirty="0"/>
              <a:t>×</a:t>
            </a:r>
            <a:r>
              <a:rPr lang="zh-CN" altLang="en-US" dirty="0"/>
              <a:t>扇区数</a:t>
            </a:r>
            <a:r>
              <a:rPr lang="en-US" altLang="zh-CN" dirty="0"/>
              <a:t>×</a:t>
            </a:r>
            <a:r>
              <a:rPr lang="zh-CN" altLang="en-US" dirty="0"/>
              <a:t>区段内字节数</a:t>
            </a:r>
            <a:r>
              <a:rPr lang="en-US" altLang="zh-CN" dirty="0"/>
              <a:t>×</a:t>
            </a:r>
            <a:r>
              <a:rPr lang="zh-CN" altLang="en-US" dirty="0"/>
              <a:t>面数</a:t>
            </a:r>
            <a:r>
              <a:rPr lang="en-US" altLang="zh-CN" dirty="0"/>
              <a:t>×</a:t>
            </a:r>
            <a:r>
              <a:rPr lang="zh-CN" altLang="en-US" dirty="0"/>
              <a:t>盘片数 </a:t>
            </a:r>
          </a:p>
          <a:p>
            <a:r>
              <a:rPr lang="zh-CN" altLang="en-US" dirty="0"/>
              <a:t>为了存取磁盘上的数据，系统对磁盘的存储单元的地址定义：</a:t>
            </a:r>
          </a:p>
          <a:p>
            <a:pPr marL="0" indent="0">
              <a:buNone/>
            </a:pPr>
            <a:r>
              <a:rPr lang="zh-CN" altLang="en-US" dirty="0" smtClean="0"/>
              <a:t>                     驱动器号</a:t>
            </a:r>
            <a:r>
              <a:rPr lang="en-US" altLang="zh-CN" dirty="0"/>
              <a:t>.</a:t>
            </a:r>
            <a:r>
              <a:rPr lang="zh-CN" altLang="en-US" dirty="0"/>
              <a:t>盘面号</a:t>
            </a:r>
            <a:r>
              <a:rPr lang="en-US" altLang="zh-CN" dirty="0"/>
              <a:t>.</a:t>
            </a:r>
            <a:r>
              <a:rPr lang="zh-CN" altLang="en-US" dirty="0"/>
              <a:t>柱面号</a:t>
            </a:r>
            <a:r>
              <a:rPr lang="en-US" altLang="zh-CN" dirty="0"/>
              <a:t>.</a:t>
            </a:r>
            <a:r>
              <a:rPr lang="zh-CN" altLang="en-US" dirty="0"/>
              <a:t>扇区号 </a:t>
            </a:r>
          </a:p>
          <a:p>
            <a:endParaRPr lang="zh-CN" alt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3717032"/>
            <a:ext cx="2952328" cy="2508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052121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软盘存储器</a:t>
            </a:r>
          </a:p>
        </p:txBody>
      </p:sp>
      <p:sp>
        <p:nvSpPr>
          <p:cNvPr id="3" name="内容占位符 2"/>
          <p:cNvSpPr>
            <a:spLocks noGrp="1"/>
          </p:cNvSpPr>
          <p:nvPr>
            <p:ph idx="1"/>
          </p:nvPr>
        </p:nvSpPr>
        <p:spPr/>
        <p:txBody>
          <a:bodyPr/>
          <a:lstStyle/>
          <a:p>
            <a:r>
              <a:rPr lang="zh-CN" altLang="en-US" dirty="0"/>
              <a:t>软盘存储器由软盘、软盘驱动器和软盘控制卡三部分组成</a:t>
            </a:r>
            <a:r>
              <a:rPr lang="zh-CN" altLang="en-US" dirty="0" smtClean="0"/>
              <a:t>。</a:t>
            </a:r>
            <a:endParaRPr lang="en-US" altLang="zh-CN" dirty="0" smtClean="0"/>
          </a:p>
          <a:p>
            <a:r>
              <a:rPr lang="zh-CN" altLang="en-US" dirty="0" smtClean="0"/>
              <a:t>现在已经基本被淘汰。</a:t>
            </a:r>
            <a:endParaRPr lang="zh-CN" alt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3428206"/>
            <a:ext cx="3736975"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2915816" y="5890419"/>
            <a:ext cx="3026791" cy="369332"/>
          </a:xfrm>
          <a:prstGeom prst="rect">
            <a:avLst/>
          </a:prstGeom>
        </p:spPr>
        <p:txBody>
          <a:bodyPr wrap="none">
            <a:spAutoFit/>
          </a:bodyPr>
          <a:lstStyle/>
          <a:p>
            <a:r>
              <a:rPr lang="zh-CN" altLang="en-US" dirty="0"/>
              <a:t>容量为</a:t>
            </a:r>
            <a:r>
              <a:rPr lang="en-US" altLang="zh-CN" dirty="0"/>
              <a:t>1.44MB</a:t>
            </a:r>
            <a:r>
              <a:rPr lang="zh-CN" altLang="en-US" dirty="0"/>
              <a:t>的</a:t>
            </a:r>
            <a:r>
              <a:rPr lang="en-US" altLang="zh-CN" dirty="0"/>
              <a:t>3.5</a:t>
            </a:r>
            <a:r>
              <a:rPr lang="zh-CN" altLang="en-US" dirty="0"/>
              <a:t>英寸软盘</a:t>
            </a:r>
          </a:p>
        </p:txBody>
      </p:sp>
    </p:spTree>
    <p:extLst>
      <p:ext uri="{BB962C8B-B14F-4D97-AF65-F5344CB8AC3E}">
        <p14:creationId xmlns:p14="http://schemas.microsoft.com/office/powerpoint/2010/main" val="419554237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硬盘存储器</a:t>
            </a:r>
          </a:p>
        </p:txBody>
      </p:sp>
      <p:sp>
        <p:nvSpPr>
          <p:cNvPr id="3" name="内容占位符 2"/>
          <p:cNvSpPr>
            <a:spLocks noGrp="1"/>
          </p:cNvSpPr>
          <p:nvPr>
            <p:ph idx="1"/>
          </p:nvPr>
        </p:nvSpPr>
        <p:spPr/>
        <p:txBody>
          <a:bodyPr/>
          <a:lstStyle/>
          <a:p>
            <a:r>
              <a:rPr lang="zh-CN" altLang="en-US" dirty="0"/>
              <a:t>硬盘存储器又简称硬盘，也称固定盘。</a:t>
            </a:r>
          </a:p>
          <a:p>
            <a:r>
              <a:rPr lang="zh-CN" altLang="en-US" dirty="0"/>
              <a:t>它安装在主机箱内，盘片与读写驱动器均组合在一起，成为一个整体。</a:t>
            </a:r>
          </a:p>
          <a:p>
            <a:r>
              <a:rPr lang="zh-CN" altLang="en-US" dirty="0"/>
              <a:t>硬盘的指标主要体现在容量和转速上。磁盘转速越快，存取速度也就越快，但对磁盘读写性能要求也就越高。</a:t>
            </a:r>
          </a:p>
          <a:p>
            <a:r>
              <a:rPr lang="zh-CN" altLang="en-US" dirty="0"/>
              <a:t>硬盘的容量已从过去的几十</a:t>
            </a:r>
            <a:r>
              <a:rPr lang="en-US" altLang="zh-CN" dirty="0"/>
              <a:t>MB</a:t>
            </a:r>
            <a:r>
              <a:rPr lang="zh-CN" altLang="en-US" dirty="0"/>
              <a:t>、几百</a:t>
            </a:r>
            <a:r>
              <a:rPr lang="en-US" altLang="zh-CN" dirty="0"/>
              <a:t>MB</a:t>
            </a:r>
            <a:r>
              <a:rPr lang="zh-CN" altLang="en-US" dirty="0"/>
              <a:t>，发展到现在的</a:t>
            </a:r>
            <a:r>
              <a:rPr lang="zh-CN" altLang="en-US" dirty="0" smtClean="0"/>
              <a:t>几百个</a:t>
            </a:r>
            <a:r>
              <a:rPr lang="en-US" altLang="zh-CN" dirty="0" smtClean="0"/>
              <a:t>GB</a:t>
            </a:r>
            <a:r>
              <a:rPr lang="zh-CN" altLang="en-US" dirty="0" smtClean="0"/>
              <a:t>、几个</a:t>
            </a:r>
            <a:r>
              <a:rPr lang="en-US" altLang="zh-CN" dirty="0" smtClean="0"/>
              <a:t>TB</a:t>
            </a:r>
            <a:r>
              <a:rPr lang="zh-CN" altLang="en-US" dirty="0" smtClean="0"/>
              <a:t>。 </a:t>
            </a:r>
            <a:endParaRPr lang="zh-CN" altLang="en-US" dirty="0"/>
          </a:p>
          <a:p>
            <a:r>
              <a:rPr lang="zh-CN" altLang="en-US" dirty="0"/>
              <a:t>硬盘的存取容量、速度均比软盘要高得多，微型计算机中的大量程序、数据和文件通常都保存在硬盘上。</a:t>
            </a:r>
          </a:p>
          <a:p>
            <a:endParaRPr lang="zh-CN" altLang="en-US" dirty="0"/>
          </a:p>
        </p:txBody>
      </p:sp>
    </p:spTree>
    <p:extLst>
      <p:ext uri="{BB962C8B-B14F-4D97-AF65-F5344CB8AC3E}">
        <p14:creationId xmlns:p14="http://schemas.microsoft.com/office/powerpoint/2010/main" val="101364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硬盘格式化</a:t>
            </a:r>
          </a:p>
        </p:txBody>
      </p:sp>
      <p:sp>
        <p:nvSpPr>
          <p:cNvPr id="3" name="内容占位符 2"/>
          <p:cNvSpPr>
            <a:spLocks noGrp="1"/>
          </p:cNvSpPr>
          <p:nvPr>
            <p:ph idx="1"/>
          </p:nvPr>
        </p:nvSpPr>
        <p:spPr/>
        <p:txBody>
          <a:bodyPr/>
          <a:lstStyle/>
          <a:p>
            <a:pPr lvl="0" fontAlgn="base">
              <a:lnSpc>
                <a:spcPct val="90000"/>
              </a:lnSpc>
              <a:spcAft>
                <a:spcPct val="0"/>
              </a:spcAft>
            </a:pPr>
            <a:r>
              <a:rPr lang="zh-CN" altLang="en-US" dirty="0"/>
              <a:t>硬盘的格式化分为</a:t>
            </a:r>
            <a:r>
              <a:rPr lang="zh-CN" altLang="en-US" dirty="0">
                <a:solidFill>
                  <a:schemeClr val="accent1"/>
                </a:solidFill>
              </a:rPr>
              <a:t>低级格式化</a:t>
            </a:r>
            <a:r>
              <a:rPr lang="zh-CN" altLang="en-US" dirty="0"/>
              <a:t>和</a:t>
            </a:r>
            <a:r>
              <a:rPr lang="zh-CN" altLang="en-US" dirty="0">
                <a:solidFill>
                  <a:schemeClr val="accent1"/>
                </a:solidFill>
              </a:rPr>
              <a:t>高级格式化</a:t>
            </a:r>
            <a:r>
              <a:rPr lang="zh-CN" altLang="en-US" dirty="0"/>
              <a:t>。低级格式化就是将硬盘划分磁道和扇区，这一般由厂家完成。只有当硬盘出现严重问题或被病毒感染无法清除时，用户才需要对硬盘重新进行低级格式化。</a:t>
            </a:r>
          </a:p>
          <a:p>
            <a:pPr lvl="0" fontAlgn="base">
              <a:lnSpc>
                <a:spcPct val="90000"/>
              </a:lnSpc>
              <a:spcAft>
                <a:spcPct val="0"/>
              </a:spcAft>
            </a:pPr>
            <a:r>
              <a:rPr lang="zh-CN" altLang="en-US" dirty="0"/>
              <a:t>高级格式化的作用是建立文件的分配表和文件目录表。</a:t>
            </a:r>
            <a:r>
              <a:rPr lang="zh-CN" altLang="en-US" dirty="0">
                <a:solidFill>
                  <a:schemeClr val="accent1"/>
                </a:solidFill>
              </a:rPr>
              <a:t>硬盘必须经过低级格式化、分区和高级格式化后才能使用。  </a:t>
            </a:r>
          </a:p>
          <a:p>
            <a:endParaRPr lang="zh-CN" altLang="en-US" dirty="0"/>
          </a:p>
        </p:txBody>
      </p:sp>
      <p:grpSp>
        <p:nvGrpSpPr>
          <p:cNvPr id="4" name="Group 4"/>
          <p:cNvGrpSpPr>
            <a:grpSpLocks/>
          </p:cNvGrpSpPr>
          <p:nvPr/>
        </p:nvGrpSpPr>
        <p:grpSpPr bwMode="auto">
          <a:xfrm>
            <a:off x="3048000" y="4419600"/>
            <a:ext cx="4800600" cy="1828800"/>
            <a:chOff x="6051" y="6638"/>
            <a:chExt cx="3937" cy="1650"/>
          </a:xfrm>
        </p:grpSpPr>
        <p:pic>
          <p:nvPicPr>
            <p:cNvPr id="5" name="Picture 5" descr="硬盘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3" y="6638"/>
              <a:ext cx="2175" cy="16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硬盘"/>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1" y="6684"/>
              <a:ext cx="1718" cy="1357"/>
            </a:xfrm>
            <a:prstGeom prst="rect">
              <a:avLst/>
            </a:prstGeom>
            <a:solidFill>
              <a:srgbClr val="99CCFF">
                <a:alpha val="50000"/>
              </a:srgbClr>
            </a:solidFill>
          </p:spPr>
        </p:pic>
      </p:grpSp>
    </p:spTree>
    <p:extLst>
      <p:ext uri="{BB962C8B-B14F-4D97-AF65-F5344CB8AC3E}">
        <p14:creationId xmlns:p14="http://schemas.microsoft.com/office/powerpoint/2010/main" val="3109871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光盘存储器</a:t>
            </a:r>
          </a:p>
        </p:txBody>
      </p:sp>
      <p:sp>
        <p:nvSpPr>
          <p:cNvPr id="3" name="内容占位符 2"/>
          <p:cNvSpPr>
            <a:spLocks noGrp="1"/>
          </p:cNvSpPr>
          <p:nvPr>
            <p:ph idx="1"/>
          </p:nvPr>
        </p:nvSpPr>
        <p:spPr>
          <a:xfrm>
            <a:off x="467544" y="1916832"/>
            <a:ext cx="8424936" cy="4389120"/>
          </a:xfrm>
        </p:spPr>
        <p:txBody>
          <a:bodyPr/>
          <a:lstStyle/>
          <a:p>
            <a:r>
              <a:rPr lang="zh-CN" altLang="en-US" dirty="0"/>
              <a:t>光盘是一种大容量辅助存储器，它具有体积小、容量大、可靠性高、保存时间长、价格低和便于携带等特点，是现在计算机中使用很多的一种存储设备。</a:t>
            </a:r>
          </a:p>
          <a:p>
            <a:r>
              <a:rPr lang="zh-CN" altLang="en-US" dirty="0"/>
              <a:t>光盘存储系统由光盘、光盘驱动器和接口设备组成。 </a:t>
            </a:r>
          </a:p>
          <a:p>
            <a:r>
              <a:rPr lang="zh-CN" altLang="en-US" dirty="0"/>
              <a:t>光驱最重要的性能指标是光驱的“</a:t>
            </a:r>
            <a:r>
              <a:rPr lang="zh-CN" altLang="en-US" dirty="0">
                <a:solidFill>
                  <a:schemeClr val="accent1"/>
                </a:solidFill>
              </a:rPr>
              <a:t>倍速</a:t>
            </a:r>
            <a:r>
              <a:rPr lang="zh-CN" altLang="en-US" dirty="0"/>
              <a:t>”。</a:t>
            </a:r>
          </a:p>
        </p:txBody>
      </p:sp>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7305" y="4221088"/>
            <a:ext cx="2327553"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263078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常见的光盘种类</a:t>
            </a:r>
          </a:p>
        </p:txBody>
      </p:sp>
      <p:sp>
        <p:nvSpPr>
          <p:cNvPr id="3" name="内容占位符 2"/>
          <p:cNvSpPr>
            <a:spLocks noGrp="1"/>
          </p:cNvSpPr>
          <p:nvPr>
            <p:ph idx="1"/>
          </p:nvPr>
        </p:nvSpPr>
        <p:spPr/>
        <p:txBody>
          <a:bodyPr/>
          <a:lstStyle/>
          <a:p>
            <a:r>
              <a:rPr lang="zh-CN" altLang="en-US" dirty="0"/>
              <a:t>只读型光盘（</a:t>
            </a:r>
            <a:r>
              <a:rPr lang="en-US" altLang="zh-CN" dirty="0"/>
              <a:t>CD-ROM</a:t>
            </a:r>
            <a:r>
              <a:rPr lang="zh-CN" altLang="en-US" dirty="0"/>
              <a:t>）：它只能读出数据，不能写入数据。它是厂家在出厂时就已经预先写入信息，写入的信息将永久保存在光盘上。 </a:t>
            </a:r>
          </a:p>
          <a:p>
            <a:r>
              <a:rPr lang="zh-CN" altLang="en-US" dirty="0"/>
              <a:t>一次写入型光盘（</a:t>
            </a:r>
            <a:r>
              <a:rPr lang="en-US" altLang="zh-CN" dirty="0"/>
              <a:t>WORM</a:t>
            </a:r>
            <a:r>
              <a:rPr lang="zh-CN" altLang="en-US" dirty="0"/>
              <a:t>）：只能写一次信息，可以反复读取。常用于资料保存、自制多媒体和光盘复制。 </a:t>
            </a:r>
          </a:p>
          <a:p>
            <a:r>
              <a:rPr lang="zh-CN" altLang="en-US" dirty="0"/>
              <a:t>可擦写型光盘（</a:t>
            </a:r>
            <a:r>
              <a:rPr lang="en-US" altLang="zh-CN" dirty="0"/>
              <a:t>CD-RW</a:t>
            </a:r>
            <a:r>
              <a:rPr lang="zh-CN" altLang="en-US" dirty="0"/>
              <a:t>）：可重复擦写光盘，它的功能与磁盘相同。 </a:t>
            </a:r>
          </a:p>
          <a:p>
            <a:r>
              <a:rPr lang="zh-CN" altLang="en-US" dirty="0"/>
              <a:t>数字通用光盘（</a:t>
            </a:r>
            <a:r>
              <a:rPr lang="en-US" altLang="zh-CN" dirty="0"/>
              <a:t>DVD</a:t>
            </a:r>
            <a:r>
              <a:rPr lang="zh-CN" altLang="en-US" dirty="0"/>
              <a:t>）：是一种新型的大容量存储设备。其容量根据盘片的结构不同而不同，单面单层结构的容量为</a:t>
            </a:r>
            <a:r>
              <a:rPr lang="en-US" altLang="zh-CN" dirty="0"/>
              <a:t>4.7GB</a:t>
            </a:r>
            <a:r>
              <a:rPr lang="zh-CN" altLang="en-US" dirty="0"/>
              <a:t>，双面双层结构的容量为</a:t>
            </a:r>
            <a:r>
              <a:rPr lang="en-US" altLang="zh-CN" dirty="0"/>
              <a:t>17GB</a:t>
            </a:r>
            <a:r>
              <a:rPr lang="zh-CN" altLang="en-US" dirty="0"/>
              <a:t>。 </a:t>
            </a:r>
          </a:p>
        </p:txBody>
      </p:sp>
    </p:spTree>
    <p:extLst>
      <p:ext uri="{BB962C8B-B14F-4D97-AF65-F5344CB8AC3E}">
        <p14:creationId xmlns:p14="http://schemas.microsoft.com/office/powerpoint/2010/main" val="3701297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光盘的基准速率</a:t>
            </a:r>
          </a:p>
        </p:txBody>
      </p:sp>
      <p:sp>
        <p:nvSpPr>
          <p:cNvPr id="3" name="内容占位符 2"/>
          <p:cNvSpPr>
            <a:spLocks noGrp="1"/>
          </p:cNvSpPr>
          <p:nvPr>
            <p:ph idx="1"/>
          </p:nvPr>
        </p:nvSpPr>
        <p:spPr/>
        <p:txBody>
          <a:bodyPr/>
          <a:lstStyle/>
          <a:p>
            <a:r>
              <a:rPr lang="en-US" altLang="zh-CN" dirty="0"/>
              <a:t>CD</a:t>
            </a:r>
            <a:r>
              <a:rPr lang="zh-CN" altLang="en-US" dirty="0"/>
              <a:t>的倍数是以基准数据传输率</a:t>
            </a:r>
            <a:r>
              <a:rPr lang="en-US" altLang="zh-CN" dirty="0"/>
              <a:t>150Kbps</a:t>
            </a:r>
            <a:r>
              <a:rPr lang="zh-CN" altLang="en-US" dirty="0"/>
              <a:t>（每秒传输</a:t>
            </a:r>
            <a:r>
              <a:rPr lang="en-US" altLang="zh-CN" dirty="0"/>
              <a:t>150</a:t>
            </a:r>
            <a:r>
              <a:rPr lang="zh-CN" altLang="en-US" dirty="0"/>
              <a:t>千位）来计算的。 </a:t>
            </a:r>
          </a:p>
          <a:p>
            <a:r>
              <a:rPr lang="en-US" altLang="zh-CN" dirty="0"/>
              <a:t>DVD</a:t>
            </a:r>
            <a:r>
              <a:rPr lang="zh-CN" altLang="en-US" dirty="0"/>
              <a:t>驱动器的基准数据传输速率为</a:t>
            </a:r>
            <a:r>
              <a:rPr lang="en-US" altLang="zh-CN" dirty="0"/>
              <a:t>1.385Mbps</a:t>
            </a:r>
            <a:r>
              <a:rPr lang="zh-CN" altLang="en-US" dirty="0"/>
              <a:t>，比</a:t>
            </a:r>
            <a:r>
              <a:rPr lang="en-US" altLang="zh-CN" dirty="0"/>
              <a:t>CD</a:t>
            </a:r>
            <a:r>
              <a:rPr lang="zh-CN" altLang="en-US" dirty="0"/>
              <a:t>驱动器要快得多。 </a:t>
            </a:r>
          </a:p>
          <a:p>
            <a:endParaRPr lang="zh-CN" altLang="en-US" dirty="0"/>
          </a:p>
        </p:txBody>
      </p:sp>
    </p:spTree>
    <p:extLst>
      <p:ext uri="{BB962C8B-B14F-4D97-AF65-F5344CB8AC3E}">
        <p14:creationId xmlns:p14="http://schemas.microsoft.com/office/powerpoint/2010/main" val="65852201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移动存储设备</a:t>
            </a:r>
          </a:p>
        </p:txBody>
      </p:sp>
      <p:pic>
        <p:nvPicPr>
          <p:cNvPr id="1024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2348880"/>
            <a:ext cx="7435209" cy="2038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208607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层次化存储系统</a:t>
            </a:r>
            <a:endParaRPr lang="zh-CN" altLang="en-US" dirty="0"/>
          </a:p>
        </p:txBody>
      </p:sp>
      <p:pic>
        <p:nvPicPr>
          <p:cNvPr id="1331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2132856"/>
            <a:ext cx="6886125" cy="350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08157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教材及参考资料</a:t>
            </a:r>
            <a:endParaRPr lang="zh-CN" altLang="en-US" dirty="0"/>
          </a:p>
        </p:txBody>
      </p:sp>
      <p:sp>
        <p:nvSpPr>
          <p:cNvPr id="3" name="内容占位符 2"/>
          <p:cNvSpPr>
            <a:spLocks noGrp="1"/>
          </p:cNvSpPr>
          <p:nvPr>
            <p:ph idx="1"/>
          </p:nvPr>
        </p:nvSpPr>
        <p:spPr/>
        <p:txBody>
          <a:bodyPr/>
          <a:lstStyle/>
          <a:p>
            <a:r>
              <a:rPr lang="zh-CN" altLang="zh-CN" dirty="0"/>
              <a:t>《大学计算机应用基础》（第</a:t>
            </a:r>
            <a:r>
              <a:rPr lang="en-US" altLang="zh-CN" dirty="0"/>
              <a:t>2</a:t>
            </a:r>
            <a:r>
              <a:rPr lang="zh-CN" altLang="zh-CN" dirty="0"/>
              <a:t>版），清华大学出版社，</a:t>
            </a:r>
            <a:r>
              <a:rPr lang="en-US" altLang="zh-CN" dirty="0"/>
              <a:t>2016</a:t>
            </a:r>
            <a:r>
              <a:rPr lang="zh-CN" altLang="zh-CN" dirty="0"/>
              <a:t>年，柴艳妹</a:t>
            </a:r>
            <a:r>
              <a:rPr lang="en-US" altLang="zh-CN" dirty="0"/>
              <a:t>  </a:t>
            </a:r>
            <a:r>
              <a:rPr lang="zh-CN" altLang="zh-CN" dirty="0"/>
              <a:t>金鑫</a:t>
            </a:r>
            <a:r>
              <a:rPr lang="en-US" altLang="zh-CN" dirty="0"/>
              <a:t>  </a:t>
            </a:r>
            <a:r>
              <a:rPr lang="zh-CN" altLang="zh-CN" dirty="0"/>
              <a:t>曹怀虎</a:t>
            </a:r>
            <a:r>
              <a:rPr lang="en-US" altLang="zh-CN" dirty="0"/>
              <a:t>  </a:t>
            </a:r>
            <a:r>
              <a:rPr lang="zh-CN" altLang="zh-CN" dirty="0"/>
              <a:t>唐小毅编著。</a:t>
            </a:r>
          </a:p>
          <a:p>
            <a:r>
              <a:rPr lang="en-US" altLang="zh-CN" dirty="0"/>
              <a:t>《</a:t>
            </a:r>
            <a:r>
              <a:rPr lang="zh-CN" altLang="en-US" dirty="0"/>
              <a:t>大学计算机应用基础学习指导</a:t>
            </a:r>
            <a:r>
              <a:rPr lang="en-US" altLang="zh-CN" dirty="0"/>
              <a:t>》</a:t>
            </a:r>
            <a:r>
              <a:rPr lang="zh-CN" altLang="en-US" dirty="0"/>
              <a:t>，电子书，电子工业出版社，</a:t>
            </a:r>
            <a:r>
              <a:rPr lang="en-US" altLang="zh-CN" dirty="0"/>
              <a:t>2018</a:t>
            </a:r>
            <a:r>
              <a:rPr lang="zh-CN" altLang="en-US" dirty="0"/>
              <a:t>年，柴艳妹  韩文英  牛娃等编著</a:t>
            </a:r>
            <a:endParaRPr lang="zh-CN" altLang="zh-CN" dirty="0"/>
          </a:p>
        </p:txBody>
      </p:sp>
    </p:spTree>
    <p:extLst>
      <p:ext uri="{BB962C8B-B14F-4D97-AF65-F5344CB8AC3E}">
        <p14:creationId xmlns:p14="http://schemas.microsoft.com/office/powerpoint/2010/main" val="283953169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输入设备</a:t>
            </a:r>
          </a:p>
        </p:txBody>
      </p:sp>
      <p:sp>
        <p:nvSpPr>
          <p:cNvPr id="3" name="内容占位符 2"/>
          <p:cNvSpPr>
            <a:spLocks noGrp="1"/>
          </p:cNvSpPr>
          <p:nvPr>
            <p:ph idx="1"/>
          </p:nvPr>
        </p:nvSpPr>
        <p:spPr/>
        <p:txBody>
          <a:bodyPr/>
          <a:lstStyle/>
          <a:p>
            <a:r>
              <a:rPr lang="zh-CN" altLang="en-US" dirty="0"/>
              <a:t>输入设备是指向计算机输入数据、程序及各种信息的设备。</a:t>
            </a:r>
          </a:p>
          <a:p>
            <a:pPr lvl="1"/>
            <a:r>
              <a:rPr lang="zh-CN" altLang="en-US" dirty="0"/>
              <a:t>键盘：机械式键盘和电容式键盘</a:t>
            </a:r>
          </a:p>
          <a:p>
            <a:pPr lvl="1"/>
            <a:r>
              <a:rPr lang="zh-CN" altLang="en-US" dirty="0"/>
              <a:t>鼠标：机械鼠标、轨迹球鼠标、光电</a:t>
            </a:r>
            <a:r>
              <a:rPr lang="zh-CN" altLang="en-US" dirty="0" smtClean="0"/>
              <a:t>鼠标</a:t>
            </a:r>
            <a:endParaRPr lang="en-US" altLang="zh-CN" dirty="0" smtClean="0"/>
          </a:p>
          <a:p>
            <a:pPr lvl="1"/>
            <a:r>
              <a:rPr lang="zh-CN" altLang="en-US" dirty="0" smtClean="0"/>
              <a:t>扫描仪</a:t>
            </a:r>
            <a:endParaRPr lang="en-US" altLang="zh-CN" dirty="0" smtClean="0"/>
          </a:p>
          <a:p>
            <a:pPr lvl="1"/>
            <a:r>
              <a:rPr lang="zh-CN" altLang="en-US" dirty="0" smtClean="0"/>
              <a:t>条形码读入器</a:t>
            </a:r>
            <a:endParaRPr lang="zh-CN" altLang="en-US" dirty="0"/>
          </a:p>
          <a:p>
            <a:endParaRPr lang="zh-CN" alt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5013176"/>
            <a:ext cx="4725144" cy="125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373100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输出设备</a:t>
            </a:r>
          </a:p>
        </p:txBody>
      </p:sp>
      <p:sp>
        <p:nvSpPr>
          <p:cNvPr id="3" name="内容占位符 2"/>
          <p:cNvSpPr>
            <a:spLocks noGrp="1"/>
          </p:cNvSpPr>
          <p:nvPr>
            <p:ph idx="1"/>
          </p:nvPr>
        </p:nvSpPr>
        <p:spPr>
          <a:xfrm>
            <a:off x="555848" y="1896859"/>
            <a:ext cx="8229600" cy="4389120"/>
          </a:xfrm>
        </p:spPr>
        <p:txBody>
          <a:bodyPr/>
          <a:lstStyle/>
          <a:p>
            <a:r>
              <a:rPr lang="zh-CN" altLang="en-US" dirty="0"/>
              <a:t>输出设备是指从计算机中输出处理结果的设备。</a:t>
            </a:r>
          </a:p>
          <a:p>
            <a:pPr lvl="1"/>
            <a:r>
              <a:rPr lang="zh-CN" altLang="en-US" dirty="0"/>
              <a:t>常用的输出设备有显示器和打印机。也包括其他的输出设备，如音箱、绘图仪、投影仪等。</a:t>
            </a:r>
          </a:p>
          <a:p>
            <a:pPr lvl="1"/>
            <a:r>
              <a:rPr lang="zh-CN" altLang="en-US" dirty="0"/>
              <a:t>计算机的显示系统由显示器、显示卡和相应的驱动软件组成。 </a:t>
            </a:r>
            <a:endParaRPr lang="en-US" altLang="zh-CN" dirty="0" smtClean="0"/>
          </a:p>
          <a:p>
            <a:pPr lvl="1"/>
            <a:r>
              <a:rPr lang="zh-CN" altLang="en-US" dirty="0" smtClean="0"/>
              <a:t>音箱和声卡</a:t>
            </a:r>
            <a:r>
              <a:rPr lang="zh-CN" altLang="en-US" dirty="0"/>
              <a:t>是多媒体电脑必不可少的</a:t>
            </a:r>
            <a:r>
              <a:rPr lang="zh-CN" altLang="en-US" dirty="0" smtClean="0"/>
              <a:t>设备。</a:t>
            </a:r>
            <a:endParaRPr lang="zh-CN" altLang="en-US" dirty="0"/>
          </a:p>
          <a:p>
            <a:endParaRPr lang="zh-CN" alt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4535184"/>
            <a:ext cx="19812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728" y="4365104"/>
            <a:ext cx="2160240" cy="2261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837709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I/O</a:t>
            </a:r>
            <a:r>
              <a:rPr lang="zh-CN" altLang="en-US" dirty="0"/>
              <a:t>接口</a:t>
            </a:r>
          </a:p>
        </p:txBody>
      </p:sp>
      <p:sp>
        <p:nvSpPr>
          <p:cNvPr id="3" name="内容占位符 2"/>
          <p:cNvSpPr>
            <a:spLocks noGrp="1"/>
          </p:cNvSpPr>
          <p:nvPr>
            <p:ph idx="1"/>
          </p:nvPr>
        </p:nvSpPr>
        <p:spPr/>
        <p:txBody>
          <a:bodyPr>
            <a:normAutofit fontScale="92500" lnSpcReduction="20000"/>
          </a:bodyPr>
          <a:lstStyle/>
          <a:p>
            <a:r>
              <a:rPr lang="en-US" altLang="zh-CN" dirty="0"/>
              <a:t>CPU</a:t>
            </a:r>
            <a:r>
              <a:rPr lang="zh-CN" altLang="en-US" dirty="0"/>
              <a:t>与外部设备、存储器的连接和数据交换都需要通过接口设备来实现，前者被称为</a:t>
            </a:r>
            <a:r>
              <a:rPr lang="en-US" altLang="zh-CN" dirty="0"/>
              <a:t>I/O</a:t>
            </a:r>
            <a:r>
              <a:rPr lang="zh-CN" altLang="en-US" dirty="0"/>
              <a:t>接口，而后者则被称为存储器接口。 </a:t>
            </a:r>
          </a:p>
          <a:p>
            <a:r>
              <a:rPr lang="zh-CN" altLang="en-US" dirty="0"/>
              <a:t>接口的功能：接口电路具有设备选择、信号转换及缓冲等功能，以确保设备与</a:t>
            </a:r>
            <a:r>
              <a:rPr lang="en-US" altLang="zh-CN" dirty="0"/>
              <a:t>CPU</a:t>
            </a:r>
            <a:r>
              <a:rPr lang="zh-CN" altLang="en-US" dirty="0"/>
              <a:t>工作协调一致。</a:t>
            </a:r>
          </a:p>
          <a:p>
            <a:pPr lvl="1"/>
            <a:r>
              <a:rPr lang="zh-CN" altLang="en-US" dirty="0"/>
              <a:t>总线接口</a:t>
            </a:r>
            <a:r>
              <a:rPr lang="en-US" altLang="zh-CN" dirty="0"/>
              <a:t>:</a:t>
            </a:r>
            <a:r>
              <a:rPr lang="zh-CN" altLang="en-US" dirty="0"/>
              <a:t>主板一般提供多种总线类型接口，供插入相应的功能卡。</a:t>
            </a:r>
          </a:p>
          <a:p>
            <a:pPr lvl="1"/>
            <a:r>
              <a:rPr lang="zh-CN" altLang="en-US" dirty="0"/>
              <a:t>串行口：采用一次传送一个二进制位的传输方式。</a:t>
            </a:r>
          </a:p>
          <a:p>
            <a:pPr lvl="1"/>
            <a:r>
              <a:rPr lang="zh-CN" altLang="en-US" dirty="0"/>
              <a:t>并行口：采用一次传送</a:t>
            </a:r>
            <a:r>
              <a:rPr lang="en-US" altLang="zh-CN" dirty="0"/>
              <a:t>8</a:t>
            </a:r>
            <a:r>
              <a:rPr lang="zh-CN" altLang="en-US" dirty="0"/>
              <a:t>位二进制位的传输方式。</a:t>
            </a:r>
          </a:p>
          <a:p>
            <a:pPr lvl="1"/>
            <a:r>
              <a:rPr lang="en-US" altLang="zh-CN" dirty="0"/>
              <a:t>USB</a:t>
            </a:r>
            <a:r>
              <a:rPr lang="zh-CN" altLang="en-US" dirty="0"/>
              <a:t>接口：通用串行总线（</a:t>
            </a:r>
            <a:r>
              <a:rPr lang="en-US" altLang="zh-CN" dirty="0"/>
              <a:t>USB</a:t>
            </a:r>
            <a:r>
              <a:rPr lang="zh-CN" altLang="en-US" dirty="0"/>
              <a:t>）是一种新型的接口标准。 </a:t>
            </a:r>
            <a:r>
              <a:rPr lang="en-US" altLang="zh-CN" dirty="0"/>
              <a:t>USB</a:t>
            </a:r>
            <a:r>
              <a:rPr lang="zh-CN" altLang="en-US" dirty="0"/>
              <a:t>接口只需一个就可接</a:t>
            </a:r>
            <a:r>
              <a:rPr lang="en-US" altLang="zh-CN" dirty="0"/>
              <a:t>127</a:t>
            </a:r>
            <a:r>
              <a:rPr lang="zh-CN" altLang="en-US" dirty="0"/>
              <a:t>个</a:t>
            </a:r>
            <a:r>
              <a:rPr lang="en-US" altLang="zh-CN" dirty="0"/>
              <a:t>USB</a:t>
            </a:r>
            <a:r>
              <a:rPr lang="zh-CN" altLang="en-US" dirty="0"/>
              <a:t>外部设备，有效扩展了计算机的外接设备能力，另外，在硬件设置上也非常容易，支持即插即用，可以在不关闭电源的情况下作热插拔。</a:t>
            </a:r>
          </a:p>
          <a:p>
            <a:endParaRPr lang="zh-CN" altLang="en-US" dirty="0"/>
          </a:p>
        </p:txBody>
      </p:sp>
    </p:spTree>
    <p:extLst>
      <p:ext uri="{BB962C8B-B14F-4D97-AF65-F5344CB8AC3E}">
        <p14:creationId xmlns:p14="http://schemas.microsoft.com/office/powerpoint/2010/main" val="2334496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微型计算机的机箱</a:t>
            </a:r>
          </a:p>
        </p:txBody>
      </p:sp>
      <p:sp>
        <p:nvSpPr>
          <p:cNvPr id="3" name="内容占位符 2"/>
          <p:cNvSpPr>
            <a:spLocks noGrp="1"/>
          </p:cNvSpPr>
          <p:nvPr>
            <p:ph idx="1"/>
          </p:nvPr>
        </p:nvSpPr>
        <p:spPr>
          <a:xfrm>
            <a:off x="457200" y="1935480"/>
            <a:ext cx="4474840" cy="4389120"/>
          </a:xfrm>
        </p:spPr>
        <p:txBody>
          <a:bodyPr/>
          <a:lstStyle/>
          <a:p>
            <a:r>
              <a:rPr lang="zh-CN" altLang="en-US" dirty="0"/>
              <a:t>主机箱是微机的主要设备的封装设备，有卧式和立式两种。 </a:t>
            </a:r>
          </a:p>
          <a:p>
            <a:r>
              <a:rPr lang="zh-CN" altLang="en-US" dirty="0"/>
              <a:t>在主机箱内安装有</a:t>
            </a:r>
            <a:r>
              <a:rPr lang="en-US" altLang="zh-CN" dirty="0"/>
              <a:t>CPU</a:t>
            </a:r>
            <a:r>
              <a:rPr lang="zh-CN" altLang="en-US" dirty="0"/>
              <a:t>、内存储器、主板、硬盘及硬盘驱动器、光盘驱动器、软盘驱动器、机箱电源和各种接口卡等部件 </a:t>
            </a:r>
            <a:r>
              <a:rPr lang="zh-CN" altLang="en-US" dirty="0" smtClean="0"/>
              <a:t>。</a:t>
            </a:r>
            <a:endParaRPr lang="zh-CN" altLang="en-US" dirty="0"/>
          </a:p>
          <a:p>
            <a:endParaRPr lang="zh-CN" alt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2348880"/>
            <a:ext cx="3440973"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249160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微型计算机的主板</a:t>
            </a:r>
          </a:p>
        </p:txBody>
      </p:sp>
      <p:sp>
        <p:nvSpPr>
          <p:cNvPr id="3" name="内容占位符 2"/>
          <p:cNvSpPr>
            <a:spLocks noGrp="1"/>
          </p:cNvSpPr>
          <p:nvPr>
            <p:ph idx="1"/>
          </p:nvPr>
        </p:nvSpPr>
        <p:spPr/>
        <p:txBody>
          <a:bodyPr/>
          <a:lstStyle/>
          <a:p>
            <a:r>
              <a:rPr lang="zh-CN" altLang="en-US" dirty="0"/>
              <a:t>主板也称系统板，是一块多层印刷信号电路，外表两层印刷信号电路，内层印刷电源和地线。 </a:t>
            </a:r>
          </a:p>
          <a:p>
            <a:r>
              <a:rPr lang="zh-CN" altLang="en-US" dirty="0"/>
              <a:t>主板上插有中央处理器（</a:t>
            </a:r>
            <a:r>
              <a:rPr lang="en-US" altLang="zh-CN" dirty="0"/>
              <a:t>CPU</a:t>
            </a:r>
            <a:r>
              <a:rPr lang="zh-CN" altLang="en-US" dirty="0"/>
              <a:t>），它是微机的核心部分，还有用于插内存条的插槽等。</a:t>
            </a:r>
          </a:p>
          <a:p>
            <a:r>
              <a:rPr lang="zh-CN" altLang="en-US" dirty="0"/>
              <a:t>另外还有</a:t>
            </a:r>
            <a:r>
              <a:rPr lang="en-US" altLang="zh-CN" dirty="0"/>
              <a:t>6~8</a:t>
            </a:r>
            <a:r>
              <a:rPr lang="zh-CN" altLang="en-US" dirty="0"/>
              <a:t>个长条形插槽，它们是扩展槽，是主机通过系统总线与外围设备联系的通道，用来扩展系统功能的各种接口卡都插在扩展槽上，如显示卡、声卡、网卡、防病毒卡等等 </a:t>
            </a:r>
            <a:r>
              <a:rPr lang="zh-CN" altLang="en-US" dirty="0" smtClean="0"/>
              <a:t>。</a:t>
            </a:r>
            <a:endParaRPr lang="zh-CN" altLang="en-US" dirty="0"/>
          </a:p>
          <a:p>
            <a:endParaRPr lang="zh-CN" altLang="en-US" dirty="0"/>
          </a:p>
        </p:txBody>
      </p:sp>
    </p:spTree>
    <p:extLst>
      <p:ext uri="{BB962C8B-B14F-4D97-AF65-F5344CB8AC3E}">
        <p14:creationId xmlns:p14="http://schemas.microsoft.com/office/powerpoint/2010/main" val="441201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微机</a:t>
            </a:r>
            <a:r>
              <a:rPr lang="zh-CN" altLang="en-US" dirty="0" smtClean="0"/>
              <a:t>主板</a:t>
            </a:r>
            <a:endParaRPr lang="zh-CN" altLang="en-US" dirty="0"/>
          </a:p>
        </p:txBody>
      </p:sp>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92999" y="1935163"/>
            <a:ext cx="6358002" cy="438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037860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计算机</a:t>
            </a:r>
            <a:r>
              <a:rPr lang="zh-CN" altLang="en-US" dirty="0"/>
              <a:t>软件系统</a:t>
            </a:r>
          </a:p>
        </p:txBody>
      </p:sp>
      <p:sp>
        <p:nvSpPr>
          <p:cNvPr id="3" name="内容占位符 2"/>
          <p:cNvSpPr>
            <a:spLocks noGrp="1"/>
          </p:cNvSpPr>
          <p:nvPr>
            <p:ph idx="1"/>
          </p:nvPr>
        </p:nvSpPr>
        <p:spPr/>
        <p:txBody>
          <a:bodyPr/>
          <a:lstStyle/>
          <a:p>
            <a:r>
              <a:rPr lang="zh-CN" altLang="en-US" dirty="0"/>
              <a:t>软件是指计算机系统中实现数据信息处理的程序以及开发、使用和维护程序所需的有关文档的集合。</a:t>
            </a:r>
          </a:p>
          <a:p>
            <a:r>
              <a:rPr lang="zh-CN" altLang="en-US" dirty="0"/>
              <a:t>它主要分为两类</a:t>
            </a:r>
          </a:p>
          <a:p>
            <a:pPr lvl="1"/>
            <a:r>
              <a:rPr lang="zh-CN" altLang="en-US" dirty="0"/>
              <a:t>系统软件</a:t>
            </a:r>
          </a:p>
          <a:p>
            <a:pPr lvl="1"/>
            <a:r>
              <a:rPr lang="zh-CN" altLang="en-US" dirty="0"/>
              <a:t>应用软件</a:t>
            </a:r>
          </a:p>
          <a:p>
            <a:endParaRPr lang="zh-CN" altLang="en-US" dirty="0"/>
          </a:p>
        </p:txBody>
      </p:sp>
      <p:pic>
        <p:nvPicPr>
          <p:cNvPr id="4" name="Picture 11" descr="C:\Users\chai\Pictures\Microsoft 剪辑管理器\j0424848.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276600"/>
            <a:ext cx="3149600"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162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系统软件</a:t>
            </a:r>
          </a:p>
        </p:txBody>
      </p:sp>
      <p:sp>
        <p:nvSpPr>
          <p:cNvPr id="3" name="内容占位符 2"/>
          <p:cNvSpPr>
            <a:spLocks noGrp="1"/>
          </p:cNvSpPr>
          <p:nvPr>
            <p:ph idx="1"/>
          </p:nvPr>
        </p:nvSpPr>
        <p:spPr/>
        <p:txBody>
          <a:bodyPr/>
          <a:lstStyle/>
          <a:p>
            <a:r>
              <a:rPr lang="zh-CN" altLang="en-US" dirty="0"/>
              <a:t>系统软件是计算机必须具备的支撑软件，负责管理、控制和维护计算机的各种软硬件资源，并为用户提供一个友好的操作界面，帮助用户编写、调试、装配、编译和运行程序。</a:t>
            </a:r>
          </a:p>
          <a:p>
            <a:pPr lvl="1"/>
            <a:r>
              <a:rPr lang="zh-CN" altLang="en-US" dirty="0"/>
              <a:t>操作系统</a:t>
            </a:r>
          </a:p>
          <a:p>
            <a:pPr lvl="1"/>
            <a:r>
              <a:rPr lang="zh-CN" altLang="en-US" dirty="0"/>
              <a:t>语言处理程序</a:t>
            </a:r>
          </a:p>
          <a:p>
            <a:pPr lvl="1"/>
            <a:r>
              <a:rPr lang="zh-CN" altLang="en-US" dirty="0"/>
              <a:t>数据库管理系统</a:t>
            </a:r>
          </a:p>
          <a:p>
            <a:pPr lvl="1"/>
            <a:r>
              <a:rPr lang="zh-CN" altLang="en-US" dirty="0"/>
              <a:t>各类服务程序等</a:t>
            </a:r>
          </a:p>
          <a:p>
            <a:endParaRPr lang="zh-CN" altLang="en-US" dirty="0"/>
          </a:p>
        </p:txBody>
      </p:sp>
    </p:spTree>
    <p:extLst>
      <p:ext uri="{BB962C8B-B14F-4D97-AF65-F5344CB8AC3E}">
        <p14:creationId xmlns:p14="http://schemas.microsoft.com/office/powerpoint/2010/main" val="195451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操作系统</a:t>
            </a:r>
          </a:p>
        </p:txBody>
      </p:sp>
      <p:sp>
        <p:nvSpPr>
          <p:cNvPr id="3" name="内容占位符 2"/>
          <p:cNvSpPr>
            <a:spLocks noGrp="1"/>
          </p:cNvSpPr>
          <p:nvPr>
            <p:ph idx="1"/>
          </p:nvPr>
        </p:nvSpPr>
        <p:spPr/>
        <p:txBody>
          <a:bodyPr>
            <a:normAutofit/>
          </a:bodyPr>
          <a:lstStyle/>
          <a:p>
            <a:r>
              <a:rPr lang="zh-CN" altLang="en-US" dirty="0"/>
              <a:t>操作系统是对计算机系统中的软件和硬件资源进行有效的管理和控制，合理地组织计算机的工作流程，为用户提供一个使用计算机的工作环境，起到用户和计算机之间的接口作用的软件。</a:t>
            </a:r>
          </a:p>
          <a:p>
            <a:r>
              <a:rPr lang="zh-CN" altLang="en-US" dirty="0"/>
              <a:t>操作系统的功能</a:t>
            </a:r>
          </a:p>
          <a:p>
            <a:pPr lvl="1"/>
            <a:r>
              <a:rPr lang="zh-CN" altLang="en-US" dirty="0"/>
              <a:t>处理器管理</a:t>
            </a:r>
          </a:p>
          <a:p>
            <a:pPr lvl="1"/>
            <a:r>
              <a:rPr lang="zh-CN" altLang="en-US" dirty="0"/>
              <a:t>存储器管理</a:t>
            </a:r>
          </a:p>
          <a:p>
            <a:pPr lvl="1"/>
            <a:r>
              <a:rPr lang="zh-CN" altLang="en-US" dirty="0"/>
              <a:t>设备管理</a:t>
            </a:r>
          </a:p>
          <a:p>
            <a:pPr lvl="1"/>
            <a:r>
              <a:rPr lang="zh-CN" altLang="en-US" dirty="0"/>
              <a:t>文件管理</a:t>
            </a:r>
          </a:p>
          <a:p>
            <a:pPr lvl="1"/>
            <a:r>
              <a:rPr lang="zh-CN" altLang="en-US" dirty="0" smtClean="0"/>
              <a:t>用户接口</a:t>
            </a:r>
            <a:endParaRPr lang="zh-CN" altLang="en-US" dirty="0"/>
          </a:p>
          <a:p>
            <a:endParaRPr lang="zh-CN" altLang="en-US" dirty="0"/>
          </a:p>
        </p:txBody>
      </p:sp>
    </p:spTree>
    <p:extLst>
      <p:ext uri="{BB962C8B-B14F-4D97-AF65-F5344CB8AC3E}">
        <p14:creationId xmlns:p14="http://schemas.microsoft.com/office/powerpoint/2010/main" val="81945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操作系统的分类</a:t>
            </a:r>
          </a:p>
        </p:txBody>
      </p:sp>
      <p:sp>
        <p:nvSpPr>
          <p:cNvPr id="3" name="内容占位符 2"/>
          <p:cNvSpPr>
            <a:spLocks noGrp="1"/>
          </p:cNvSpPr>
          <p:nvPr>
            <p:ph idx="1"/>
          </p:nvPr>
        </p:nvSpPr>
        <p:spPr/>
        <p:txBody>
          <a:bodyPr/>
          <a:lstStyle/>
          <a:p>
            <a:r>
              <a:rPr lang="zh-CN" altLang="en-US" dirty="0"/>
              <a:t>单用户操作系统 </a:t>
            </a:r>
          </a:p>
          <a:p>
            <a:r>
              <a:rPr lang="zh-CN" altLang="en-US" dirty="0"/>
              <a:t>批处理操作系统</a:t>
            </a:r>
          </a:p>
          <a:p>
            <a:r>
              <a:rPr lang="zh-CN" altLang="en-US" dirty="0"/>
              <a:t>分时操作系统</a:t>
            </a:r>
          </a:p>
          <a:p>
            <a:r>
              <a:rPr lang="zh-CN" altLang="en-US" dirty="0"/>
              <a:t>实时操作系统</a:t>
            </a:r>
          </a:p>
          <a:p>
            <a:r>
              <a:rPr lang="zh-CN" altLang="en-US" dirty="0"/>
              <a:t>网络操作系统</a:t>
            </a:r>
          </a:p>
          <a:p>
            <a:r>
              <a:rPr lang="zh-CN" altLang="en-US" dirty="0"/>
              <a:t>分布式操作系统 </a:t>
            </a:r>
          </a:p>
          <a:p>
            <a:endParaRPr lang="zh-CN" altLang="en-US" dirty="0"/>
          </a:p>
        </p:txBody>
      </p:sp>
      <p:sp>
        <p:nvSpPr>
          <p:cNvPr id="11" name="AutoShape 4"/>
          <p:cNvSpPr>
            <a:spLocks noChangeArrowheads="1"/>
          </p:cNvSpPr>
          <p:nvPr/>
        </p:nvSpPr>
        <p:spPr bwMode="auto">
          <a:xfrm>
            <a:off x="5436096" y="1772816"/>
            <a:ext cx="3124200" cy="609600"/>
          </a:xfrm>
          <a:prstGeom prst="cloudCallout">
            <a:avLst>
              <a:gd name="adj1" fmla="val -119005"/>
              <a:gd name="adj2" fmla="val 176565"/>
            </a:avLst>
          </a:prstGeom>
          <a:solidFill>
            <a:srgbClr val="C1FEF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smtClean="0">
                <a:ln>
                  <a:noFill/>
                </a:ln>
                <a:solidFill>
                  <a:sysClr val="windowText" lastClr="000000"/>
                </a:solidFill>
                <a:effectLst/>
                <a:uLnTx/>
                <a:uFillTx/>
                <a:ea typeface="宋体" charset="-122"/>
              </a:rPr>
              <a:t>单用户/多用户</a:t>
            </a:r>
          </a:p>
        </p:txBody>
      </p:sp>
      <p:sp>
        <p:nvSpPr>
          <p:cNvPr id="12" name="AutoShape 5"/>
          <p:cNvSpPr>
            <a:spLocks noChangeArrowheads="1"/>
          </p:cNvSpPr>
          <p:nvPr/>
        </p:nvSpPr>
        <p:spPr bwMode="auto">
          <a:xfrm>
            <a:off x="3635896" y="988150"/>
            <a:ext cx="3124200" cy="609600"/>
          </a:xfrm>
          <a:prstGeom prst="cloudCallout">
            <a:avLst>
              <a:gd name="adj1" fmla="val -55588"/>
              <a:gd name="adj2" fmla="val 207815"/>
            </a:avLst>
          </a:prstGeom>
          <a:solidFill>
            <a:srgbClr val="FF99CC"/>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smtClean="0">
                <a:ln>
                  <a:noFill/>
                </a:ln>
                <a:solidFill>
                  <a:sysClr val="windowText" lastClr="000000"/>
                </a:solidFill>
                <a:effectLst/>
                <a:uLnTx/>
                <a:uFillTx/>
                <a:ea typeface="宋体" charset="-122"/>
              </a:rPr>
              <a:t>单任务/多任务</a:t>
            </a:r>
          </a:p>
        </p:txBody>
      </p:sp>
      <p:sp>
        <p:nvSpPr>
          <p:cNvPr id="13" name="Text Box 6"/>
          <p:cNvSpPr txBox="1">
            <a:spLocks noChangeArrowheads="1"/>
          </p:cNvSpPr>
          <p:nvPr/>
        </p:nvSpPr>
        <p:spPr bwMode="auto">
          <a:xfrm>
            <a:off x="4283968" y="3629025"/>
            <a:ext cx="17526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b="1" dirty="0">
                <a:ea typeface="宋体" charset="-122"/>
              </a:rPr>
              <a:t>DOS:</a:t>
            </a:r>
          </a:p>
          <a:p>
            <a:pPr>
              <a:spcBef>
                <a:spcPct val="50000"/>
              </a:spcBef>
            </a:pPr>
            <a:r>
              <a:rPr lang="en-US" altLang="zh-CN" b="1" dirty="0">
                <a:ea typeface="宋体" charset="-122"/>
              </a:rPr>
              <a:t>Windows:</a:t>
            </a:r>
          </a:p>
          <a:p>
            <a:pPr>
              <a:spcBef>
                <a:spcPct val="50000"/>
              </a:spcBef>
            </a:pPr>
            <a:r>
              <a:rPr lang="en-US" altLang="zh-CN" b="1" dirty="0">
                <a:ea typeface="宋体" charset="-122"/>
              </a:rPr>
              <a:t>Unix:</a:t>
            </a:r>
          </a:p>
        </p:txBody>
      </p:sp>
      <p:sp>
        <p:nvSpPr>
          <p:cNvPr id="14" name="Text Box 7"/>
          <p:cNvSpPr txBox="1">
            <a:spLocks noChangeArrowheads="1"/>
          </p:cNvSpPr>
          <p:nvPr/>
        </p:nvSpPr>
        <p:spPr bwMode="auto">
          <a:xfrm>
            <a:off x="5867400" y="3581400"/>
            <a:ext cx="259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b="1">
                <a:solidFill>
                  <a:srgbClr val="FF3300"/>
                </a:solidFill>
                <a:ea typeface="宋体" charset="-122"/>
              </a:rPr>
              <a:t>单用户、单任务</a:t>
            </a:r>
          </a:p>
        </p:txBody>
      </p:sp>
      <p:sp>
        <p:nvSpPr>
          <p:cNvPr id="15" name="Text Box 8"/>
          <p:cNvSpPr txBox="1">
            <a:spLocks noChangeArrowheads="1"/>
          </p:cNvSpPr>
          <p:nvPr/>
        </p:nvSpPr>
        <p:spPr bwMode="auto">
          <a:xfrm>
            <a:off x="5867400" y="4191000"/>
            <a:ext cx="259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b="1">
                <a:solidFill>
                  <a:srgbClr val="FF3300"/>
                </a:solidFill>
                <a:ea typeface="宋体" charset="-122"/>
              </a:rPr>
              <a:t>单用户、多任务</a:t>
            </a:r>
          </a:p>
        </p:txBody>
      </p:sp>
      <p:sp>
        <p:nvSpPr>
          <p:cNvPr id="16" name="Text Box 9"/>
          <p:cNvSpPr txBox="1">
            <a:spLocks noChangeArrowheads="1"/>
          </p:cNvSpPr>
          <p:nvPr/>
        </p:nvSpPr>
        <p:spPr bwMode="auto">
          <a:xfrm>
            <a:off x="5867400" y="4724400"/>
            <a:ext cx="259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b="1" dirty="0">
                <a:solidFill>
                  <a:srgbClr val="FF3300"/>
                </a:solidFill>
                <a:ea typeface="宋体" charset="-122"/>
              </a:rPr>
              <a:t>多用户、多任务</a:t>
            </a:r>
          </a:p>
        </p:txBody>
      </p:sp>
    </p:spTree>
    <p:extLst>
      <p:ext uri="{BB962C8B-B14F-4D97-AF65-F5344CB8AC3E}">
        <p14:creationId xmlns:p14="http://schemas.microsoft.com/office/powerpoint/2010/main" val="58030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outHorizontal)">
                                      <p:cBhvr>
                                        <p:cTn id="17" dur="500"/>
                                        <p:tgtEl>
                                          <p:spTgt spid="13"/>
                                        </p:tgtEl>
                                      </p:cBhvr>
                                    </p:animEffect>
                                  </p:childTnLst>
                                  <p:subTnLst>
                                    <p:audio>
                                      <p:cMediaNode>
                                        <p:cTn display="0" masterRel="sameClick">
                                          <p:stCondLst>
                                            <p:cond evt="begin" delay="0">
                                              <p:tn val="15"/>
                                            </p:cond>
                                          </p:stCondLst>
                                          <p:endCondLst>
                                            <p:cond evt="onStopAudio" delay="0">
                                              <p:tgtEl>
                                                <p:sldTgt/>
                                              </p:tgtEl>
                                            </p:cond>
                                          </p:endCondLst>
                                        </p:cTn>
                                        <p:tgtEl>
                                          <p:sndTgt r:embed="rId3" name="projctor.wav"/>
                                        </p:tgtEl>
                                      </p:cMediaNode>
                                    </p:audio>
                                  </p:sub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1+#ppt_w/2"/>
                                          </p:val>
                                        </p:tav>
                                        <p:tav tm="100000">
                                          <p:val>
                                            <p:strVal val="#ppt_x"/>
                                          </p:val>
                                        </p:tav>
                                      </p:tavLst>
                                    </p:anim>
                                    <p:anim calcmode="lin" valueType="num">
                                      <p:cBhvr additive="base">
                                        <p:cTn id="23" dur="500" fill="hold"/>
                                        <p:tgtEl>
                                          <p:spTgt spid="1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3" name="projctor.wav"/>
                                        </p:tgtEl>
                                      </p:cMediaNode>
                                    </p:audio>
                                  </p:sub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1+#ppt_w/2"/>
                                          </p:val>
                                        </p:tav>
                                        <p:tav tm="100000">
                                          <p:val>
                                            <p:strVal val="#ppt_x"/>
                                          </p:val>
                                        </p:tav>
                                      </p:tavLst>
                                    </p:anim>
                                    <p:anim calcmode="lin" valueType="num">
                                      <p:cBhvr additive="base">
                                        <p:cTn id="29" dur="500" fill="hold"/>
                                        <p:tgtEl>
                                          <p:spTgt spid="1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3" name="projctor.wav"/>
                                        </p:tgtEl>
                                      </p:cMediaNode>
                                    </p:audio>
                                  </p:sub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1+#ppt_w/2"/>
                                          </p:val>
                                        </p:tav>
                                        <p:tav tm="100000">
                                          <p:val>
                                            <p:strVal val="#ppt_x"/>
                                          </p:val>
                                        </p:tav>
                                      </p:tavLst>
                                    </p:anim>
                                    <p:anim calcmode="lin" valueType="num">
                                      <p:cBhvr additive="base">
                                        <p:cTn id="35" dur="500" fill="hold"/>
                                        <p:tgtEl>
                                          <p:spTgt spid="1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3" name="projcto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P spid="12" grpId="0" animBg="1" autoUpdateAnimBg="0"/>
      <p:bldP spid="13" grpId="0" autoUpdateAnimBg="0"/>
      <p:bldP spid="14" grpId="0" autoUpdateAnimBg="0"/>
      <p:bldP spid="15" grpId="0" autoUpdateAnimBg="0"/>
      <p:bldP spid="16"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考核办法</a:t>
            </a:r>
          </a:p>
        </p:txBody>
      </p:sp>
      <p:sp>
        <p:nvSpPr>
          <p:cNvPr id="3" name="内容占位符 2"/>
          <p:cNvSpPr>
            <a:spLocks noGrp="1"/>
          </p:cNvSpPr>
          <p:nvPr>
            <p:ph idx="1"/>
          </p:nvPr>
        </p:nvSpPr>
        <p:spPr/>
        <p:txBody>
          <a:bodyPr/>
          <a:lstStyle/>
          <a:p>
            <a:r>
              <a:rPr lang="zh-CN" altLang="en-US" dirty="0" smtClean="0"/>
              <a:t>出勤（</a:t>
            </a:r>
            <a:r>
              <a:rPr lang="en-US" altLang="zh-CN" dirty="0" smtClean="0"/>
              <a:t>10</a:t>
            </a:r>
            <a:r>
              <a:rPr lang="zh-CN" altLang="en-US" dirty="0" smtClean="0"/>
              <a:t>分）     </a:t>
            </a:r>
            <a:endParaRPr lang="zh-CN" altLang="en-US" dirty="0"/>
          </a:p>
          <a:p>
            <a:pPr lvl="1"/>
            <a:r>
              <a:rPr lang="zh-CN" altLang="en-US" dirty="0" smtClean="0"/>
              <a:t>随机考查</a:t>
            </a:r>
            <a:r>
              <a:rPr lang="en-US" altLang="zh-CN" dirty="0" smtClean="0"/>
              <a:t>5</a:t>
            </a:r>
            <a:r>
              <a:rPr lang="zh-CN" altLang="en-US" dirty="0" smtClean="0"/>
              <a:t>次，每次</a:t>
            </a:r>
            <a:r>
              <a:rPr lang="en-US" altLang="zh-CN" dirty="0" smtClean="0"/>
              <a:t>2</a:t>
            </a:r>
            <a:r>
              <a:rPr lang="zh-CN" altLang="en-US" dirty="0" smtClean="0"/>
              <a:t>分，迟到</a:t>
            </a:r>
            <a:r>
              <a:rPr lang="en-US" altLang="zh-CN" dirty="0" smtClean="0"/>
              <a:t>/</a:t>
            </a:r>
            <a:r>
              <a:rPr lang="zh-CN" altLang="en-US" dirty="0" smtClean="0"/>
              <a:t>早退扣</a:t>
            </a:r>
            <a:r>
              <a:rPr lang="en-US" altLang="zh-CN" dirty="0" smtClean="0"/>
              <a:t>1</a:t>
            </a:r>
            <a:r>
              <a:rPr lang="zh-CN" altLang="en-US" dirty="0" smtClean="0"/>
              <a:t>分</a:t>
            </a:r>
            <a:endParaRPr lang="zh-CN" altLang="en-US" dirty="0"/>
          </a:p>
          <a:p>
            <a:r>
              <a:rPr lang="zh-CN" altLang="en-US" dirty="0" smtClean="0"/>
              <a:t>作业（</a:t>
            </a:r>
            <a:r>
              <a:rPr lang="en-US" altLang="zh-CN" dirty="0" smtClean="0"/>
              <a:t>30</a:t>
            </a:r>
            <a:r>
              <a:rPr lang="zh-CN" altLang="en-US" dirty="0" smtClean="0"/>
              <a:t>分）</a:t>
            </a:r>
            <a:endParaRPr lang="zh-CN" altLang="en-US" dirty="0"/>
          </a:p>
          <a:p>
            <a:pPr lvl="1"/>
            <a:r>
              <a:rPr lang="zh-CN" altLang="en-US" dirty="0" smtClean="0"/>
              <a:t>提交</a:t>
            </a:r>
            <a:r>
              <a:rPr lang="en-US" altLang="zh-CN" dirty="0" smtClean="0"/>
              <a:t>5</a:t>
            </a:r>
            <a:r>
              <a:rPr lang="zh-CN" altLang="en-US" dirty="0" smtClean="0"/>
              <a:t>次作业，每次</a:t>
            </a:r>
            <a:r>
              <a:rPr lang="en-US" altLang="zh-CN" dirty="0" smtClean="0"/>
              <a:t>2</a:t>
            </a:r>
            <a:r>
              <a:rPr lang="zh-CN" altLang="en-US" dirty="0" smtClean="0"/>
              <a:t>分，超出截止日期扣</a:t>
            </a:r>
            <a:r>
              <a:rPr lang="en-US" altLang="zh-CN" dirty="0" smtClean="0"/>
              <a:t>1</a:t>
            </a:r>
            <a:r>
              <a:rPr lang="zh-CN" altLang="en-US" dirty="0" smtClean="0"/>
              <a:t>分</a:t>
            </a:r>
            <a:endParaRPr lang="zh-CN" altLang="en-US" dirty="0"/>
          </a:p>
          <a:p>
            <a:pPr lvl="1"/>
            <a:r>
              <a:rPr lang="en-US" altLang="zh-CN" dirty="0" smtClean="0"/>
              <a:t>2</a:t>
            </a:r>
            <a:r>
              <a:rPr lang="zh-CN" altLang="en-US" dirty="0" smtClean="0"/>
              <a:t>次分组大作业考核，每次</a:t>
            </a:r>
            <a:r>
              <a:rPr lang="en-US" altLang="zh-CN" dirty="0" smtClean="0"/>
              <a:t>10</a:t>
            </a:r>
            <a:r>
              <a:rPr lang="zh-CN" altLang="en-US" dirty="0" smtClean="0"/>
              <a:t>分</a:t>
            </a:r>
            <a:endParaRPr lang="en-US" altLang="zh-CN" dirty="0" smtClean="0"/>
          </a:p>
          <a:p>
            <a:r>
              <a:rPr lang="zh-CN" altLang="en-US" dirty="0" smtClean="0"/>
              <a:t>考试（</a:t>
            </a:r>
            <a:r>
              <a:rPr lang="en-US" altLang="zh-CN" dirty="0" smtClean="0"/>
              <a:t>60</a:t>
            </a:r>
            <a:r>
              <a:rPr lang="zh-CN" altLang="en-US" dirty="0"/>
              <a:t>分</a:t>
            </a:r>
            <a:r>
              <a:rPr lang="zh-CN" altLang="en-US" dirty="0" smtClean="0"/>
              <a:t>）</a:t>
            </a:r>
            <a:endParaRPr lang="en-US" altLang="zh-CN" dirty="0" smtClean="0"/>
          </a:p>
          <a:p>
            <a:pPr lvl="1"/>
            <a:r>
              <a:rPr lang="zh-CN" altLang="en-US" dirty="0" smtClean="0"/>
              <a:t>上机考试，题库抽题，全部为客观题</a:t>
            </a:r>
            <a:endParaRPr lang="zh-CN" altLang="en-US" dirty="0"/>
          </a:p>
          <a:p>
            <a:pPr marL="0" indent="0">
              <a:buNone/>
            </a:pPr>
            <a:endParaRPr lang="en-US" altLang="zh-CN" dirty="0" smtClean="0"/>
          </a:p>
        </p:txBody>
      </p:sp>
    </p:spTree>
    <p:extLst>
      <p:ext uri="{BB962C8B-B14F-4D97-AF65-F5344CB8AC3E}">
        <p14:creationId xmlns:p14="http://schemas.microsoft.com/office/powerpoint/2010/main" val="3635545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程序设计语言</a:t>
            </a:r>
          </a:p>
        </p:txBody>
      </p:sp>
      <p:sp>
        <p:nvSpPr>
          <p:cNvPr id="3" name="内容占位符 2"/>
          <p:cNvSpPr>
            <a:spLocks noGrp="1"/>
          </p:cNvSpPr>
          <p:nvPr>
            <p:ph idx="1"/>
          </p:nvPr>
        </p:nvSpPr>
        <p:spPr/>
        <p:txBody>
          <a:bodyPr/>
          <a:lstStyle/>
          <a:p>
            <a:r>
              <a:rPr lang="zh-CN" altLang="en-US" dirty="0"/>
              <a:t>按照程序设计语言对计算机的依赖程度可分为三大类，即机器语言、汇编语言和高级语言。 </a:t>
            </a:r>
          </a:p>
          <a:p>
            <a:r>
              <a:rPr lang="zh-CN" altLang="en-US" dirty="0"/>
              <a:t>机器语言</a:t>
            </a:r>
          </a:p>
          <a:p>
            <a:pPr lvl="1"/>
            <a:r>
              <a:rPr lang="zh-CN" altLang="en-US" dirty="0"/>
              <a:t>机器语言即是机器指令系统，也就是计算机所有能执行的基本操作的命令。</a:t>
            </a:r>
          </a:p>
          <a:p>
            <a:pPr lvl="1"/>
            <a:r>
              <a:rPr lang="zh-CN" altLang="en-US" dirty="0"/>
              <a:t>机器语言是用二进制代码表示的程序设计语言，是最低级的语言。</a:t>
            </a:r>
          </a:p>
          <a:p>
            <a:pPr lvl="1"/>
            <a:r>
              <a:rPr lang="zh-CN" altLang="en-US" dirty="0"/>
              <a:t>执行速度较快、修改难度大、可移植性差 。</a:t>
            </a:r>
          </a:p>
        </p:txBody>
      </p:sp>
    </p:spTree>
    <p:extLst>
      <p:ext uri="{BB962C8B-B14F-4D97-AF65-F5344CB8AC3E}">
        <p14:creationId xmlns:p14="http://schemas.microsoft.com/office/powerpoint/2010/main" val="400343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程序设计语言</a:t>
            </a:r>
          </a:p>
        </p:txBody>
      </p:sp>
      <p:sp>
        <p:nvSpPr>
          <p:cNvPr id="3" name="内容占位符 2"/>
          <p:cNvSpPr>
            <a:spLocks noGrp="1"/>
          </p:cNvSpPr>
          <p:nvPr>
            <p:ph idx="1"/>
          </p:nvPr>
        </p:nvSpPr>
        <p:spPr/>
        <p:txBody>
          <a:bodyPr>
            <a:normAutofit lnSpcReduction="10000"/>
          </a:bodyPr>
          <a:lstStyle/>
          <a:p>
            <a:r>
              <a:rPr lang="zh-CN" altLang="en-US" dirty="0"/>
              <a:t>汇编语言 </a:t>
            </a:r>
          </a:p>
          <a:p>
            <a:pPr lvl="1"/>
            <a:r>
              <a:rPr lang="zh-CN" altLang="en-US" dirty="0"/>
              <a:t>汇编语言是一种符号化的机器语言，用符号代替操作数或地址码。 </a:t>
            </a:r>
          </a:p>
          <a:p>
            <a:pPr lvl="1"/>
            <a:r>
              <a:rPr lang="zh-CN" altLang="en-US" dirty="0"/>
              <a:t>用汇编语言编写的程序称为汇编语言程序，计算机不能直接识别、执行它，要经过汇编程序翻译成机器语言程序（称目标程序）后才能执行。这个翻译过程称为汇编。</a:t>
            </a:r>
          </a:p>
          <a:p>
            <a:pPr lvl="1"/>
            <a:r>
              <a:rPr lang="zh-CN" altLang="en-US" dirty="0"/>
              <a:t>汇编语言程序的可移植性也较差。 </a:t>
            </a:r>
          </a:p>
          <a:p>
            <a:r>
              <a:rPr lang="zh-CN" altLang="en-US" dirty="0"/>
              <a:t>高级语言</a:t>
            </a:r>
          </a:p>
          <a:p>
            <a:pPr lvl="1"/>
            <a:r>
              <a:rPr lang="zh-CN" altLang="en-US" dirty="0"/>
              <a:t>高级语言是与人类自然语言相近似的，而不依赖于任何机器指令系统的程序设计语言。</a:t>
            </a:r>
          </a:p>
          <a:p>
            <a:pPr lvl="1"/>
            <a:r>
              <a:rPr lang="zh-CN" altLang="en-US" dirty="0"/>
              <a:t>描述问题与计算公式基本一致，可读性较好。</a:t>
            </a:r>
          </a:p>
          <a:p>
            <a:endParaRPr lang="zh-CN" altLang="en-US" dirty="0"/>
          </a:p>
        </p:txBody>
      </p:sp>
    </p:spTree>
    <p:extLst>
      <p:ext uri="{BB962C8B-B14F-4D97-AF65-F5344CB8AC3E}">
        <p14:creationId xmlns:p14="http://schemas.microsoft.com/office/powerpoint/2010/main" val="76728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语言处理系统</a:t>
            </a:r>
          </a:p>
        </p:txBody>
      </p:sp>
      <p:sp>
        <p:nvSpPr>
          <p:cNvPr id="3" name="内容占位符 2"/>
          <p:cNvSpPr>
            <a:spLocks noGrp="1"/>
          </p:cNvSpPr>
          <p:nvPr>
            <p:ph idx="1"/>
          </p:nvPr>
        </p:nvSpPr>
        <p:spPr/>
        <p:txBody>
          <a:bodyPr/>
          <a:lstStyle/>
          <a:p>
            <a:r>
              <a:rPr lang="zh-CN" altLang="en-US" dirty="0"/>
              <a:t>计算机是不能直接识别和执行高级语言源程序的，也要用翻译的方法把高级语言源程序翻译成等价的机器语言程序（称为目标程序）才能执行。</a:t>
            </a:r>
          </a:p>
          <a:p>
            <a:r>
              <a:rPr lang="zh-CN" altLang="en-US" dirty="0"/>
              <a:t>通常高级语言程序的翻译有两种方式：</a:t>
            </a:r>
          </a:p>
          <a:p>
            <a:pPr lvl="1"/>
            <a:r>
              <a:rPr lang="zh-CN" altLang="en-US" dirty="0"/>
              <a:t>解释方式</a:t>
            </a:r>
          </a:p>
          <a:p>
            <a:pPr lvl="1"/>
            <a:r>
              <a:rPr lang="zh-CN" altLang="en-US" dirty="0"/>
              <a:t>编译方式：一个高级语言源程序必须经过“编译”和“连接装配”两步后才能成为可执行程序。</a:t>
            </a:r>
          </a:p>
          <a:p>
            <a:endParaRPr lang="zh-CN" altLang="en-US" dirty="0"/>
          </a:p>
        </p:txBody>
      </p:sp>
    </p:spTree>
    <p:extLst>
      <p:ext uri="{BB962C8B-B14F-4D97-AF65-F5344CB8AC3E}">
        <p14:creationId xmlns:p14="http://schemas.microsoft.com/office/powerpoint/2010/main" val="112851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工具软件</a:t>
            </a:r>
          </a:p>
        </p:txBody>
      </p:sp>
      <p:sp>
        <p:nvSpPr>
          <p:cNvPr id="3" name="内容占位符 2"/>
          <p:cNvSpPr>
            <a:spLocks noGrp="1"/>
          </p:cNvSpPr>
          <p:nvPr>
            <p:ph idx="1"/>
          </p:nvPr>
        </p:nvSpPr>
        <p:spPr/>
        <p:txBody>
          <a:bodyPr/>
          <a:lstStyle/>
          <a:p>
            <a:r>
              <a:rPr lang="zh-CN" altLang="en-US" dirty="0"/>
              <a:t>也称为服务程序，它包括协助用户进行软件开发或硬件维护的软件，如编辑程序、连接装配程序、纠错程序、诊断程序、防病毒程序等。</a:t>
            </a:r>
          </a:p>
          <a:p>
            <a:endParaRPr lang="zh-CN" altLang="en-US" dirty="0"/>
          </a:p>
        </p:txBody>
      </p:sp>
    </p:spTree>
    <p:extLst>
      <p:ext uri="{BB962C8B-B14F-4D97-AF65-F5344CB8AC3E}">
        <p14:creationId xmlns:p14="http://schemas.microsoft.com/office/powerpoint/2010/main" val="206312779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应用软件</a:t>
            </a:r>
          </a:p>
        </p:txBody>
      </p:sp>
      <p:sp>
        <p:nvSpPr>
          <p:cNvPr id="3" name="内容占位符 2"/>
          <p:cNvSpPr>
            <a:spLocks noGrp="1"/>
          </p:cNvSpPr>
          <p:nvPr>
            <p:ph idx="1"/>
          </p:nvPr>
        </p:nvSpPr>
        <p:spPr/>
        <p:txBody>
          <a:bodyPr/>
          <a:lstStyle/>
          <a:p>
            <a:r>
              <a:rPr lang="zh-CN" altLang="en-US" dirty="0"/>
              <a:t>在系统软件的支持下，用户为了解决特定的问题而开发、研制或购买的各种计算机程序称为应用软件。</a:t>
            </a:r>
          </a:p>
          <a:p>
            <a:pPr lvl="1"/>
            <a:r>
              <a:rPr lang="zh-CN" altLang="en-US" dirty="0"/>
              <a:t>办公与文字处理软件 </a:t>
            </a:r>
          </a:p>
          <a:p>
            <a:pPr lvl="1"/>
            <a:r>
              <a:rPr lang="zh-CN" altLang="en-US" dirty="0"/>
              <a:t>图形图像处理软件 </a:t>
            </a:r>
          </a:p>
          <a:p>
            <a:pPr lvl="1"/>
            <a:r>
              <a:rPr lang="zh-CN" altLang="en-US" dirty="0"/>
              <a:t>多媒体制作软件</a:t>
            </a:r>
          </a:p>
          <a:p>
            <a:pPr lvl="1"/>
            <a:r>
              <a:rPr lang="zh-CN" altLang="en-US" dirty="0"/>
              <a:t>教学辅助软件</a:t>
            </a:r>
          </a:p>
          <a:p>
            <a:pPr lvl="1"/>
            <a:r>
              <a:rPr lang="zh-CN" altLang="en-US" dirty="0"/>
              <a:t>财务软件</a:t>
            </a:r>
          </a:p>
          <a:p>
            <a:pPr lvl="1"/>
            <a:r>
              <a:rPr lang="zh-CN" altLang="en-US" dirty="0"/>
              <a:t>控制软件等</a:t>
            </a:r>
          </a:p>
          <a:p>
            <a:pPr marL="0" indent="0">
              <a:buNone/>
            </a:pPr>
            <a:endParaRPr lang="zh-CN" altLang="en-US" dirty="0"/>
          </a:p>
        </p:txBody>
      </p:sp>
    </p:spTree>
    <p:extLst>
      <p:ext uri="{BB962C8B-B14F-4D97-AF65-F5344CB8AC3E}">
        <p14:creationId xmlns:p14="http://schemas.microsoft.com/office/powerpoint/2010/main" val="38702994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用户、软件和硬件的关系</a:t>
            </a:r>
          </a:p>
        </p:txBody>
      </p:sp>
      <p:grpSp>
        <p:nvGrpSpPr>
          <p:cNvPr id="4" name="Group 19"/>
          <p:cNvGrpSpPr>
            <a:grpSpLocks/>
          </p:cNvGrpSpPr>
          <p:nvPr/>
        </p:nvGrpSpPr>
        <p:grpSpPr bwMode="auto">
          <a:xfrm>
            <a:off x="1828800" y="2039764"/>
            <a:ext cx="5105400" cy="3706812"/>
            <a:chOff x="1152" y="833"/>
            <a:chExt cx="3216" cy="2335"/>
          </a:xfrm>
        </p:grpSpPr>
        <p:sp>
          <p:nvSpPr>
            <p:cNvPr id="5" name="AutoShape 5"/>
            <p:cNvSpPr>
              <a:spLocks noChangeAspect="1" noChangeArrowheads="1"/>
            </p:cNvSpPr>
            <p:nvPr/>
          </p:nvSpPr>
          <p:spPr bwMode="auto">
            <a:xfrm>
              <a:off x="1152" y="833"/>
              <a:ext cx="3216" cy="2335"/>
            </a:xfrm>
            <a:prstGeom prst="rect">
              <a:avLst/>
            </a:prstGeom>
            <a:solidFill>
              <a:srgbClr val="3333CC">
                <a:alpha val="50000"/>
              </a:srgbClr>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6" name="Text Box 10"/>
            <p:cNvSpPr txBox="1">
              <a:spLocks noChangeArrowheads="1"/>
            </p:cNvSpPr>
            <p:nvPr/>
          </p:nvSpPr>
          <p:spPr bwMode="auto">
            <a:xfrm>
              <a:off x="2355" y="1002"/>
              <a:ext cx="772" cy="310"/>
            </a:xfrm>
            <a:prstGeom prst="rect">
              <a:avLst/>
            </a:prstGeom>
            <a:noFill/>
            <a:ln>
              <a:noFill/>
            </a:ln>
            <a:extLst>
              <a:ext uri="{909E8E84-426E-40DD-AFC4-6F175D3DCCD1}">
                <a14:hiddenFill xmlns:a14="http://schemas.microsoft.com/office/drawing/2010/main">
                  <a:solidFill>
                    <a:srgbClr val="0099FF">
                      <a:alpha val="5000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smtClean="0">
                  <a:ln>
                    <a:noFill/>
                  </a:ln>
                  <a:solidFill>
                    <a:sysClr val="windowText" lastClr="000000"/>
                  </a:solidFill>
                  <a:effectLst/>
                  <a:uLnTx/>
                  <a:uFillTx/>
                  <a:latin typeface="宋体" charset="-122"/>
                  <a:ea typeface="宋体" charset="-122"/>
                </a:rPr>
                <a:t>用户</a:t>
              </a:r>
            </a:p>
          </p:txBody>
        </p:sp>
      </p:grpSp>
      <p:grpSp>
        <p:nvGrpSpPr>
          <p:cNvPr id="7" name="Group 18"/>
          <p:cNvGrpSpPr>
            <a:grpSpLocks/>
          </p:cNvGrpSpPr>
          <p:nvPr/>
        </p:nvGrpSpPr>
        <p:grpSpPr bwMode="auto">
          <a:xfrm>
            <a:off x="1841500" y="2789064"/>
            <a:ext cx="5092700" cy="2944812"/>
            <a:chOff x="1160" y="1305"/>
            <a:chExt cx="3208" cy="1855"/>
          </a:xfrm>
        </p:grpSpPr>
        <p:sp>
          <p:nvSpPr>
            <p:cNvPr id="8" name="Rectangle 6"/>
            <p:cNvSpPr>
              <a:spLocks noChangeArrowheads="1"/>
            </p:cNvSpPr>
            <p:nvPr/>
          </p:nvSpPr>
          <p:spPr bwMode="auto">
            <a:xfrm>
              <a:off x="1160" y="1305"/>
              <a:ext cx="3208" cy="1855"/>
            </a:xfrm>
            <a:prstGeom prst="rect">
              <a:avLst/>
            </a:prstGeom>
            <a:solidFill>
              <a:srgbClr val="DC0081">
                <a:alpha val="50000"/>
              </a:srgbClr>
            </a:solidFill>
            <a:ln w="952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9" name="Text Box 11"/>
            <p:cNvSpPr txBox="1">
              <a:spLocks noChangeArrowheads="1"/>
            </p:cNvSpPr>
            <p:nvPr/>
          </p:nvSpPr>
          <p:spPr bwMode="auto">
            <a:xfrm>
              <a:off x="2325" y="1451"/>
              <a:ext cx="773" cy="310"/>
            </a:xfrm>
            <a:prstGeom prst="rect">
              <a:avLst/>
            </a:prstGeom>
            <a:noFill/>
            <a:ln>
              <a:noFill/>
            </a:ln>
            <a:extLst>
              <a:ext uri="{909E8E84-426E-40DD-AFC4-6F175D3DCCD1}">
                <a14:hiddenFill xmlns:a14="http://schemas.microsoft.com/office/drawing/2010/main">
                  <a:solidFill>
                    <a:srgbClr val="0099FF">
                      <a:alpha val="5000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smtClean="0">
                  <a:ln>
                    <a:noFill/>
                  </a:ln>
                  <a:solidFill>
                    <a:sysClr val="windowText" lastClr="000000"/>
                  </a:solidFill>
                  <a:effectLst/>
                  <a:uLnTx/>
                  <a:uFillTx/>
                  <a:latin typeface="宋体" charset="-122"/>
                  <a:ea typeface="宋体" charset="-122"/>
                </a:rPr>
                <a:t>应用软件</a:t>
              </a:r>
            </a:p>
          </p:txBody>
        </p:sp>
      </p:grpSp>
      <p:grpSp>
        <p:nvGrpSpPr>
          <p:cNvPr id="10" name="Group 17"/>
          <p:cNvGrpSpPr>
            <a:grpSpLocks/>
          </p:cNvGrpSpPr>
          <p:nvPr/>
        </p:nvGrpSpPr>
        <p:grpSpPr bwMode="auto">
          <a:xfrm>
            <a:off x="2690813" y="3525664"/>
            <a:ext cx="3394075" cy="2208212"/>
            <a:chOff x="1695" y="1769"/>
            <a:chExt cx="2138" cy="1391"/>
          </a:xfrm>
        </p:grpSpPr>
        <p:sp>
          <p:nvSpPr>
            <p:cNvPr id="11" name="Rectangle 7"/>
            <p:cNvSpPr>
              <a:spLocks noChangeArrowheads="1"/>
            </p:cNvSpPr>
            <p:nvPr/>
          </p:nvSpPr>
          <p:spPr bwMode="auto">
            <a:xfrm>
              <a:off x="1695" y="1769"/>
              <a:ext cx="2138" cy="1391"/>
            </a:xfrm>
            <a:prstGeom prst="rect">
              <a:avLst/>
            </a:prstGeom>
            <a:solidFill>
              <a:srgbClr val="FF9900">
                <a:alpha val="50000"/>
              </a:srgbClr>
            </a:solidFill>
            <a:ln w="952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2" name="Text Box 12"/>
            <p:cNvSpPr txBox="1">
              <a:spLocks noChangeArrowheads="1"/>
            </p:cNvSpPr>
            <p:nvPr/>
          </p:nvSpPr>
          <p:spPr bwMode="auto">
            <a:xfrm>
              <a:off x="2058" y="1930"/>
              <a:ext cx="1337" cy="294"/>
            </a:xfrm>
            <a:prstGeom prst="rect">
              <a:avLst/>
            </a:prstGeom>
            <a:noFill/>
            <a:ln>
              <a:noFill/>
            </a:ln>
            <a:extLst>
              <a:ext uri="{909E8E84-426E-40DD-AFC4-6F175D3DCCD1}">
                <a14:hiddenFill xmlns:a14="http://schemas.microsoft.com/office/drawing/2010/main">
                  <a:solidFill>
                    <a:srgbClr val="0099FF">
                      <a:alpha val="5000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smtClean="0">
                  <a:ln>
                    <a:noFill/>
                  </a:ln>
                  <a:solidFill>
                    <a:sysClr val="windowText" lastClr="000000"/>
                  </a:solidFill>
                  <a:effectLst/>
                  <a:uLnTx/>
                  <a:uFillTx/>
                  <a:latin typeface="宋体" charset="-122"/>
                  <a:ea typeface="宋体" charset="-122"/>
                </a:rPr>
                <a:t>其他系统软件</a:t>
              </a:r>
            </a:p>
          </p:txBody>
        </p:sp>
      </p:grpSp>
      <p:grpSp>
        <p:nvGrpSpPr>
          <p:cNvPr id="13" name="Group 16"/>
          <p:cNvGrpSpPr>
            <a:grpSpLocks/>
          </p:cNvGrpSpPr>
          <p:nvPr/>
        </p:nvGrpSpPr>
        <p:grpSpPr bwMode="auto">
          <a:xfrm>
            <a:off x="3255963" y="4260676"/>
            <a:ext cx="2263775" cy="1473200"/>
            <a:chOff x="2051" y="2232"/>
            <a:chExt cx="1426" cy="928"/>
          </a:xfrm>
        </p:grpSpPr>
        <p:sp>
          <p:nvSpPr>
            <p:cNvPr id="14" name="Rectangle 8"/>
            <p:cNvSpPr>
              <a:spLocks noChangeArrowheads="1"/>
            </p:cNvSpPr>
            <p:nvPr/>
          </p:nvSpPr>
          <p:spPr bwMode="auto">
            <a:xfrm>
              <a:off x="2051" y="2232"/>
              <a:ext cx="1426" cy="928"/>
            </a:xfrm>
            <a:prstGeom prst="rect">
              <a:avLst/>
            </a:prstGeom>
            <a:solidFill>
              <a:srgbClr val="FFFF00">
                <a:alpha val="50000"/>
              </a:srgbClr>
            </a:solidFill>
            <a:ln w="952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5" name="Text Box 13"/>
            <p:cNvSpPr txBox="1">
              <a:spLocks noChangeArrowheads="1"/>
            </p:cNvSpPr>
            <p:nvPr/>
          </p:nvSpPr>
          <p:spPr bwMode="auto">
            <a:xfrm>
              <a:off x="2355" y="2403"/>
              <a:ext cx="772" cy="309"/>
            </a:xfrm>
            <a:prstGeom prst="rect">
              <a:avLst/>
            </a:prstGeom>
            <a:noFill/>
            <a:ln>
              <a:noFill/>
            </a:ln>
            <a:extLst>
              <a:ext uri="{909E8E84-426E-40DD-AFC4-6F175D3DCCD1}">
                <a14:hiddenFill xmlns:a14="http://schemas.microsoft.com/office/drawing/2010/main">
                  <a:solidFill>
                    <a:srgbClr val="0099FF">
                      <a:alpha val="5000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smtClean="0">
                  <a:ln>
                    <a:noFill/>
                  </a:ln>
                  <a:solidFill>
                    <a:sysClr val="windowText" lastClr="000000"/>
                  </a:solidFill>
                  <a:effectLst/>
                  <a:uLnTx/>
                  <a:uFillTx/>
                  <a:latin typeface="宋体" charset="-122"/>
                  <a:ea typeface="宋体" charset="-122"/>
                </a:rPr>
                <a:t>操作系统</a:t>
              </a:r>
            </a:p>
          </p:txBody>
        </p:sp>
      </p:grpSp>
      <p:grpSp>
        <p:nvGrpSpPr>
          <p:cNvPr id="16" name="Group 15"/>
          <p:cNvGrpSpPr>
            <a:grpSpLocks/>
          </p:cNvGrpSpPr>
          <p:nvPr/>
        </p:nvGrpSpPr>
        <p:grpSpPr bwMode="auto">
          <a:xfrm>
            <a:off x="3762375" y="4997276"/>
            <a:ext cx="1262063" cy="736600"/>
            <a:chOff x="2370" y="2696"/>
            <a:chExt cx="795" cy="464"/>
          </a:xfrm>
        </p:grpSpPr>
        <p:sp>
          <p:nvSpPr>
            <p:cNvPr id="17" name="Rectangle 9"/>
            <p:cNvSpPr>
              <a:spLocks noChangeArrowheads="1"/>
            </p:cNvSpPr>
            <p:nvPr/>
          </p:nvSpPr>
          <p:spPr bwMode="auto">
            <a:xfrm>
              <a:off x="2378" y="2696"/>
              <a:ext cx="787" cy="464"/>
            </a:xfrm>
            <a:prstGeom prst="rect">
              <a:avLst/>
            </a:prstGeom>
            <a:solidFill>
              <a:srgbClr val="339966">
                <a:alpha val="50000"/>
              </a:srgbClr>
            </a:solidFill>
            <a:ln w="952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8" name="Text Box 14"/>
            <p:cNvSpPr txBox="1">
              <a:spLocks noChangeArrowheads="1"/>
            </p:cNvSpPr>
            <p:nvPr/>
          </p:nvSpPr>
          <p:spPr bwMode="auto">
            <a:xfrm>
              <a:off x="2370" y="2843"/>
              <a:ext cx="772" cy="309"/>
            </a:xfrm>
            <a:prstGeom prst="rect">
              <a:avLst/>
            </a:prstGeom>
            <a:noFill/>
            <a:ln>
              <a:noFill/>
            </a:ln>
            <a:extLst>
              <a:ext uri="{909E8E84-426E-40DD-AFC4-6F175D3DCCD1}">
                <a14:hiddenFill xmlns:a14="http://schemas.microsoft.com/office/drawing/2010/main">
                  <a:solidFill>
                    <a:srgbClr val="0099FF">
                      <a:alpha val="5000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smtClean="0">
                  <a:ln>
                    <a:noFill/>
                  </a:ln>
                  <a:solidFill>
                    <a:sysClr val="windowText" lastClr="000000"/>
                  </a:solidFill>
                  <a:effectLst/>
                  <a:uLnTx/>
                  <a:uFillTx/>
                  <a:latin typeface="宋体" charset="-122"/>
                  <a:ea typeface="宋体" charset="-122"/>
                </a:rPr>
                <a:t>硬件</a:t>
              </a:r>
            </a:p>
          </p:txBody>
        </p:sp>
      </p:grpSp>
      <p:sp>
        <p:nvSpPr>
          <p:cNvPr id="19" name="AutoShape 20"/>
          <p:cNvSpPr>
            <a:spLocks noChangeArrowheads="1"/>
          </p:cNvSpPr>
          <p:nvPr/>
        </p:nvSpPr>
        <p:spPr bwMode="auto">
          <a:xfrm>
            <a:off x="2590800" y="6279976"/>
            <a:ext cx="1219200" cy="533400"/>
          </a:xfrm>
          <a:prstGeom prst="cloudCallout">
            <a:avLst>
              <a:gd name="adj1" fmla="val 86458"/>
              <a:gd name="adj2" fmla="val -168153"/>
            </a:avLst>
          </a:prstGeom>
          <a:solidFill>
            <a:srgbClr val="C1FEF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smtClean="0">
                <a:ln>
                  <a:noFill/>
                </a:ln>
                <a:solidFill>
                  <a:sysClr val="windowText" lastClr="000000"/>
                </a:solidFill>
                <a:effectLst/>
                <a:uLnTx/>
                <a:uFillTx/>
                <a:ea typeface="宋体" charset="-122"/>
              </a:rPr>
              <a:t>裸机</a:t>
            </a:r>
          </a:p>
        </p:txBody>
      </p:sp>
      <p:sp>
        <p:nvSpPr>
          <p:cNvPr id="20" name="AutoShape 21"/>
          <p:cNvSpPr>
            <a:spLocks noChangeArrowheads="1"/>
          </p:cNvSpPr>
          <p:nvPr/>
        </p:nvSpPr>
        <p:spPr bwMode="auto">
          <a:xfrm>
            <a:off x="5943600" y="2622376"/>
            <a:ext cx="2971800" cy="1524000"/>
          </a:xfrm>
          <a:prstGeom prst="cloudCallout">
            <a:avLst>
              <a:gd name="adj1" fmla="val -71102"/>
              <a:gd name="adj2" fmla="val 35000"/>
            </a:avLst>
          </a:prstGeom>
          <a:solidFill>
            <a:srgbClr val="C1FEF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smtClean="0">
                <a:ln>
                  <a:noFill/>
                </a:ln>
                <a:solidFill>
                  <a:sysClr val="windowText" lastClr="000000"/>
                </a:solidFill>
                <a:effectLst/>
                <a:uLnTx/>
                <a:uFillTx/>
                <a:ea typeface="宋体" charset="-122"/>
              </a:rPr>
              <a:t>语言处理程序、数据库管理系统和各类服务程序</a:t>
            </a:r>
          </a:p>
        </p:txBody>
      </p:sp>
      <p:sp>
        <p:nvSpPr>
          <p:cNvPr id="21" name="AutoShape 22"/>
          <p:cNvSpPr>
            <a:spLocks noChangeArrowheads="1"/>
          </p:cNvSpPr>
          <p:nvPr/>
        </p:nvSpPr>
        <p:spPr bwMode="auto">
          <a:xfrm>
            <a:off x="152400" y="1631776"/>
            <a:ext cx="1905000" cy="1524000"/>
          </a:xfrm>
          <a:prstGeom prst="cloudCallout">
            <a:avLst>
              <a:gd name="adj1" fmla="val 132250"/>
              <a:gd name="adj2" fmla="val 57500"/>
            </a:avLst>
          </a:prstGeom>
          <a:solidFill>
            <a:srgbClr val="C1FEF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smtClean="0">
                <a:ln>
                  <a:noFill/>
                </a:ln>
                <a:solidFill>
                  <a:sysClr val="windowText" lastClr="000000"/>
                </a:solidFill>
                <a:effectLst/>
                <a:uLnTx/>
                <a:uFillTx/>
                <a:ea typeface="宋体" charset="-122"/>
              </a:rPr>
              <a:t>为特定目的而编写的程序</a:t>
            </a:r>
          </a:p>
        </p:txBody>
      </p:sp>
      <p:grpSp>
        <p:nvGrpSpPr>
          <p:cNvPr id="22" name="Group 25"/>
          <p:cNvGrpSpPr>
            <a:grpSpLocks/>
          </p:cNvGrpSpPr>
          <p:nvPr/>
        </p:nvGrpSpPr>
        <p:grpSpPr bwMode="auto">
          <a:xfrm>
            <a:off x="4351338" y="3597103"/>
            <a:ext cx="1820862" cy="1497013"/>
            <a:chOff x="2741" y="1814"/>
            <a:chExt cx="1147" cy="943"/>
          </a:xfrm>
        </p:grpSpPr>
        <p:cxnSp>
          <p:nvCxnSpPr>
            <p:cNvPr id="23" name="AutoShape 23"/>
            <p:cNvCxnSpPr>
              <a:cxnSpLocks noChangeShapeType="1"/>
              <a:stCxn id="11" idx="0"/>
              <a:endCxn id="15" idx="2"/>
            </p:cNvCxnSpPr>
            <p:nvPr/>
          </p:nvCxnSpPr>
          <p:spPr bwMode="auto">
            <a:xfrm flipH="1">
              <a:off x="2741" y="1814"/>
              <a:ext cx="23" cy="943"/>
            </a:xfrm>
            <a:prstGeom prst="straightConnector1">
              <a:avLst/>
            </a:prstGeom>
            <a:noFill/>
            <a:ln w="3175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Text Box 24"/>
            <p:cNvSpPr txBox="1">
              <a:spLocks noChangeArrowheads="1"/>
            </p:cNvSpPr>
            <p:nvPr/>
          </p:nvSpPr>
          <p:spPr bwMode="auto">
            <a:xfrm>
              <a:off x="2832" y="2160"/>
              <a:ext cx="105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000" b="1">
                  <a:solidFill>
                    <a:srgbClr val="FF3300"/>
                  </a:solidFill>
                  <a:ea typeface="宋体" charset="-122"/>
                </a:rPr>
                <a:t>系统软件</a:t>
              </a:r>
            </a:p>
          </p:txBody>
        </p:sp>
      </p:grpSp>
    </p:spTree>
    <p:extLst>
      <p:ext uri="{BB962C8B-B14F-4D97-AF65-F5344CB8AC3E}">
        <p14:creationId xmlns:p14="http://schemas.microsoft.com/office/powerpoint/2010/main" val="2957844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type.wav"/>
                                        </p:tgtEl>
                                      </p:cMediaNode>
                                    </p:audio>
                                  </p:sub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dissolve">
                                      <p:cBhvr>
                                        <p:cTn id="18" dur="500"/>
                                        <p:tgtEl>
                                          <p:spTgt spid="13"/>
                                        </p:tgtEl>
                                      </p:cBhvr>
                                    </p:animEffect>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ssolve">
                                      <p:cBhvr>
                                        <p:cTn id="23" dur="500"/>
                                        <p:tgtEl>
                                          <p:spTgt spid="10"/>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arn(outHorizontal)">
                                      <p:cBhvr>
                                        <p:cTn id="28" dur="500"/>
                                        <p:tgtEl>
                                          <p:spTgt spid="20"/>
                                        </p:tgtEl>
                                      </p:cBhvr>
                                    </p:animEffect>
                                  </p:childTnLst>
                                  <p:subTnLst>
                                    <p:audio>
                                      <p:cMediaNode>
                                        <p:cTn display="0" masterRel="sameClick">
                                          <p:stCondLst>
                                            <p:cond evt="begin" delay="0">
                                              <p:tn val="26"/>
                                            </p:cond>
                                          </p:stCondLst>
                                          <p:endCondLst>
                                            <p:cond evt="onStopAudio" delay="0">
                                              <p:tgtEl>
                                                <p:sldTgt/>
                                              </p:tgtEl>
                                            </p:cond>
                                          </p:endCondLst>
                                        </p:cTn>
                                        <p:tgtEl>
                                          <p:sndTgt r:embed="rId3" name="type.wav"/>
                                        </p:tgtEl>
                                      </p:cMediaNode>
                                    </p:audio>
                                  </p:sub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dissolve">
                                      <p:cBhvr>
                                        <p:cTn id="33" dur="500"/>
                                        <p:tgtEl>
                                          <p:spTgt spid="7"/>
                                        </p:tgtEl>
                                      </p:cBhvr>
                                    </p:animEffect>
                                  </p:childTnLst>
                                  <p:subTnLst>
                                    <p:audio>
                                      <p:cMediaNode>
                                        <p:cTn display="0" masterRel="sameClick">
                                          <p:stCondLst>
                                            <p:cond evt="begin" delay="0">
                                              <p:tn val="31"/>
                                            </p:cond>
                                          </p:stCondLst>
                                          <p:endCondLst>
                                            <p:cond evt="onStopAudio" delay="0">
                                              <p:tgtEl>
                                                <p:sldTgt/>
                                              </p:tgtEl>
                                            </p:cond>
                                          </p:endCondLst>
                                        </p:cTn>
                                        <p:tgtEl>
                                          <p:sndTgt r:embed="rId2" name="chimes.wav"/>
                                        </p:tgtEl>
                                      </p:cMediaNode>
                                    </p:audio>
                                  </p:subTnLst>
                                </p:cTn>
                              </p:par>
                            </p:childTnLst>
                          </p:cTn>
                        </p:par>
                      </p:childTnLst>
                    </p:cTn>
                  </p:par>
                  <p:par>
                    <p:cTn id="34" fill="hold">
                      <p:stCondLst>
                        <p:cond delay="indefinite"/>
                      </p:stCondLst>
                      <p:childTnLst>
                        <p:par>
                          <p:cTn id="35" fill="hold">
                            <p:stCondLst>
                              <p:cond delay="0"/>
                            </p:stCondLst>
                            <p:childTnLst>
                              <p:par>
                                <p:cTn id="36" presetID="16" presetClass="entr" presetSubtype="42"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barn(outHorizontal)">
                                      <p:cBhvr>
                                        <p:cTn id="38" dur="500"/>
                                        <p:tgtEl>
                                          <p:spTgt spid="21"/>
                                        </p:tgtEl>
                                      </p:cBhvr>
                                    </p:animEffect>
                                  </p:childTnLst>
                                  <p:subTnLst>
                                    <p:audio>
                                      <p:cMediaNode>
                                        <p:cTn display="0" masterRel="sameClick">
                                          <p:stCondLst>
                                            <p:cond evt="begin" delay="0">
                                              <p:tn val="36"/>
                                            </p:cond>
                                          </p:stCondLst>
                                          <p:endCondLst>
                                            <p:cond evt="onStopAudio" delay="0">
                                              <p:tgtEl>
                                                <p:sldTgt/>
                                              </p:tgtEl>
                                            </p:cond>
                                          </p:endCondLst>
                                        </p:cTn>
                                        <p:tgtEl>
                                          <p:sndTgt r:embed="rId3" name="type.wav"/>
                                        </p:tgtEl>
                                      </p:cMediaNode>
                                    </p:audio>
                                  </p:sub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dissolve">
                                      <p:cBhvr>
                                        <p:cTn id="43" dur="500"/>
                                        <p:tgtEl>
                                          <p:spTgt spid="4"/>
                                        </p:tgtEl>
                                      </p:cBhvr>
                                    </p:animEffect>
                                  </p:childTnLst>
                                  <p:subTnLst>
                                    <p:audio>
                                      <p:cMediaNode>
                                        <p:cTn display="0" masterRel="sameClick">
                                          <p:stCondLst>
                                            <p:cond evt="begin" delay="0">
                                              <p:tn val="41"/>
                                            </p:cond>
                                          </p:stCondLst>
                                          <p:endCondLst>
                                            <p:cond evt="onStopAudio" delay="0">
                                              <p:tgtEl>
                                                <p:sldTgt/>
                                              </p:tgtEl>
                                            </p:cond>
                                          </p:endCondLst>
                                        </p:cTn>
                                        <p:tgtEl>
                                          <p:sndTgt r:embed="rId2" name="chimes.wav"/>
                                        </p:tgtEl>
                                      </p:cMediaNode>
                                    </p:audio>
                                  </p:subTnLst>
                                </p:cTn>
                              </p:par>
                            </p:childTnLst>
                          </p:cTn>
                        </p:par>
                      </p:childTnLst>
                    </p:cTn>
                  </p:par>
                  <p:par>
                    <p:cTn id="44" fill="hold">
                      <p:stCondLst>
                        <p:cond delay="indefinite"/>
                      </p:stCondLst>
                      <p:childTnLst>
                        <p:par>
                          <p:cTn id="45" fill="hold">
                            <p:stCondLst>
                              <p:cond delay="0"/>
                            </p:stCondLst>
                            <p:childTnLst>
                              <p:par>
                                <p:cTn id="46" presetID="16" presetClass="entr" presetSubtype="26" fill="hold"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barn(inHorizontal)">
                                      <p:cBhvr>
                                        <p:cTn id="48" dur="500"/>
                                        <p:tgtEl>
                                          <p:spTgt spid="22"/>
                                        </p:tgtEl>
                                      </p:cBhvr>
                                    </p:animEffect>
                                  </p:childTnLst>
                                  <p:subTnLst>
                                    <p:audio>
                                      <p:cMediaNode>
                                        <p:cTn display="0" masterRel="sameClick">
                                          <p:stCondLst>
                                            <p:cond evt="begin" delay="0">
                                              <p:tn val="46"/>
                                            </p:cond>
                                          </p:stCondLst>
                                          <p:endCondLst>
                                            <p:cond evt="onStopAudio" delay="0">
                                              <p:tgtEl>
                                                <p:sldTgt/>
                                              </p:tgtEl>
                                            </p:cond>
                                          </p:endCondLst>
                                        </p:cTn>
                                        <p:tgtEl>
                                          <p:sndTgt r:embed="rId4"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autoUpdateAnimBg="0"/>
      <p:bldP spid="20" grpId="0" animBg="1" autoUpdateAnimBg="0"/>
      <p:bldP spid="21" grpId="0" animBg="1"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1.5 </a:t>
            </a:r>
            <a:r>
              <a:rPr lang="zh-CN" altLang="en-US" dirty="0"/>
              <a:t>多媒体技术基础</a:t>
            </a:r>
          </a:p>
        </p:txBody>
      </p:sp>
      <p:sp>
        <p:nvSpPr>
          <p:cNvPr id="3" name="内容占位符 2"/>
          <p:cNvSpPr>
            <a:spLocks noGrp="1"/>
          </p:cNvSpPr>
          <p:nvPr>
            <p:ph idx="1"/>
          </p:nvPr>
        </p:nvSpPr>
        <p:spPr/>
        <p:txBody>
          <a:bodyPr/>
          <a:lstStyle/>
          <a:p>
            <a:r>
              <a:rPr lang="zh-CN" altLang="en-US" dirty="0"/>
              <a:t>多媒体技术概述</a:t>
            </a:r>
          </a:p>
          <a:p>
            <a:r>
              <a:rPr lang="zh-CN" altLang="en-US" dirty="0"/>
              <a:t>多媒体系统的组成</a:t>
            </a:r>
          </a:p>
          <a:p>
            <a:r>
              <a:rPr lang="zh-CN" altLang="en-US" dirty="0"/>
              <a:t>多媒体信息类型</a:t>
            </a:r>
          </a:p>
          <a:p>
            <a:r>
              <a:rPr lang="zh-CN" altLang="en-US" dirty="0"/>
              <a:t>常用多媒体信息处理工具</a:t>
            </a:r>
          </a:p>
          <a:p>
            <a:endParaRPr lang="zh-CN" altLang="en-US" dirty="0"/>
          </a:p>
        </p:txBody>
      </p:sp>
    </p:spTree>
    <p:extLst>
      <p:ext uri="{BB962C8B-B14F-4D97-AF65-F5344CB8AC3E}">
        <p14:creationId xmlns:p14="http://schemas.microsoft.com/office/powerpoint/2010/main" val="285714256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多媒体</a:t>
            </a:r>
            <a:r>
              <a:rPr lang="zh-CN" altLang="en-US" dirty="0" smtClean="0"/>
              <a:t>技术的概念</a:t>
            </a:r>
            <a:endParaRPr lang="zh-CN" altLang="en-US" dirty="0"/>
          </a:p>
        </p:txBody>
      </p:sp>
      <p:sp>
        <p:nvSpPr>
          <p:cNvPr id="3" name="内容占位符 2"/>
          <p:cNvSpPr>
            <a:spLocks noGrp="1"/>
          </p:cNvSpPr>
          <p:nvPr>
            <p:ph idx="1"/>
          </p:nvPr>
        </p:nvSpPr>
        <p:spPr/>
        <p:txBody>
          <a:bodyPr/>
          <a:lstStyle/>
          <a:p>
            <a:r>
              <a:rPr lang="zh-CN" altLang="en-US" dirty="0" smtClean="0">
                <a:solidFill>
                  <a:schemeClr val="accent1"/>
                </a:solidFill>
              </a:rPr>
              <a:t>媒体：</a:t>
            </a:r>
            <a:r>
              <a:rPr lang="zh-CN" altLang="en-US" dirty="0" smtClean="0"/>
              <a:t>是指信息</a:t>
            </a:r>
            <a:r>
              <a:rPr lang="zh-CN" altLang="en-US" dirty="0"/>
              <a:t>传播的载体或平台</a:t>
            </a:r>
            <a:r>
              <a:rPr lang="zh-CN" altLang="en-US" dirty="0" smtClean="0"/>
              <a:t>。</a:t>
            </a:r>
            <a:endParaRPr lang="en-US" altLang="zh-CN" dirty="0" smtClean="0"/>
          </a:p>
          <a:p>
            <a:r>
              <a:rPr lang="zh-CN" altLang="en-US" dirty="0" smtClean="0">
                <a:solidFill>
                  <a:schemeClr val="accent1"/>
                </a:solidFill>
              </a:rPr>
              <a:t>多媒体</a:t>
            </a:r>
            <a:r>
              <a:rPr lang="zh-CN" altLang="en-US" dirty="0"/>
              <a:t>：</a:t>
            </a:r>
            <a:r>
              <a:rPr lang="zh-CN" altLang="en-US" dirty="0" smtClean="0"/>
              <a:t>媒体</a:t>
            </a:r>
            <a:r>
              <a:rPr lang="zh-CN" altLang="en-US" dirty="0"/>
              <a:t>的表现形式很多，如文本、声音、图形、图像、动画、视频等，其中两种或两种以上媒体的组合就构成了</a:t>
            </a:r>
            <a:r>
              <a:rPr lang="zh-CN" altLang="en-US" dirty="0" smtClean="0"/>
              <a:t>多媒体。</a:t>
            </a:r>
            <a:endParaRPr lang="en-US" altLang="zh-CN" dirty="0" smtClean="0"/>
          </a:p>
          <a:p>
            <a:r>
              <a:rPr lang="zh-CN" altLang="en-US" dirty="0">
                <a:solidFill>
                  <a:schemeClr val="accent1"/>
                </a:solidFill>
              </a:rPr>
              <a:t>多媒体</a:t>
            </a:r>
            <a:r>
              <a:rPr lang="zh-CN" altLang="en-US" dirty="0" smtClean="0">
                <a:solidFill>
                  <a:schemeClr val="accent1"/>
                </a:solidFill>
              </a:rPr>
              <a:t>技术：</a:t>
            </a:r>
            <a:r>
              <a:rPr lang="zh-CN" altLang="en-US" dirty="0" smtClean="0"/>
              <a:t>是</a:t>
            </a:r>
            <a:r>
              <a:rPr lang="zh-CN" altLang="en-US" dirty="0"/>
              <a:t>指应用计算机技术将文本、图形、图像、声音、动画、视频等各种媒体信息以数字化的方式集成在一起，从而使计算机具有表现、处理和存储各种媒体信息的综合能力和交互能力。</a:t>
            </a:r>
          </a:p>
        </p:txBody>
      </p:sp>
    </p:spTree>
    <p:extLst>
      <p:ext uri="{BB962C8B-B14F-4D97-AF65-F5344CB8AC3E}">
        <p14:creationId xmlns:p14="http://schemas.microsoft.com/office/powerpoint/2010/main" val="15629045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多媒体技术的特点</a:t>
            </a:r>
          </a:p>
        </p:txBody>
      </p:sp>
      <p:sp>
        <p:nvSpPr>
          <p:cNvPr id="3" name="内容占位符 2"/>
          <p:cNvSpPr>
            <a:spLocks noGrp="1"/>
          </p:cNvSpPr>
          <p:nvPr>
            <p:ph idx="1"/>
          </p:nvPr>
        </p:nvSpPr>
        <p:spPr/>
        <p:txBody>
          <a:bodyPr/>
          <a:lstStyle/>
          <a:p>
            <a:r>
              <a:rPr lang="zh-CN" altLang="en-US" dirty="0"/>
              <a:t>集成性</a:t>
            </a:r>
          </a:p>
          <a:p>
            <a:r>
              <a:rPr lang="zh-CN" altLang="en-US" dirty="0"/>
              <a:t>交互性</a:t>
            </a:r>
          </a:p>
          <a:p>
            <a:r>
              <a:rPr lang="zh-CN" altLang="en-US" dirty="0"/>
              <a:t>协同性</a:t>
            </a:r>
          </a:p>
          <a:p>
            <a:r>
              <a:rPr lang="zh-CN" altLang="en-US" dirty="0"/>
              <a:t>实时性</a:t>
            </a:r>
          </a:p>
          <a:p>
            <a:r>
              <a:rPr lang="zh-CN" altLang="en-US" dirty="0"/>
              <a:t>数字化</a:t>
            </a:r>
          </a:p>
          <a:p>
            <a:r>
              <a:rPr lang="zh-CN" altLang="en-US" dirty="0"/>
              <a:t>数据量大</a:t>
            </a:r>
          </a:p>
          <a:p>
            <a:pPr marL="0" indent="0">
              <a:buNone/>
            </a:pPr>
            <a:endParaRPr lang="zh-CN" altLang="en-US" dirty="0"/>
          </a:p>
        </p:txBody>
      </p:sp>
    </p:spTree>
    <p:extLst>
      <p:ext uri="{BB962C8B-B14F-4D97-AF65-F5344CB8AC3E}">
        <p14:creationId xmlns:p14="http://schemas.microsoft.com/office/powerpoint/2010/main" val="235871021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多媒体技术的发展趋势</a:t>
            </a:r>
          </a:p>
        </p:txBody>
      </p:sp>
      <p:sp>
        <p:nvSpPr>
          <p:cNvPr id="3" name="内容占位符 2"/>
          <p:cNvSpPr>
            <a:spLocks noGrp="1"/>
          </p:cNvSpPr>
          <p:nvPr>
            <p:ph idx="1"/>
          </p:nvPr>
        </p:nvSpPr>
        <p:spPr/>
        <p:txBody>
          <a:bodyPr/>
          <a:lstStyle/>
          <a:p>
            <a:r>
              <a:rPr lang="zh-CN" altLang="en-US" dirty="0" smtClean="0"/>
              <a:t>多媒体技术正向着高分辨化、高速度化、高维化、高智能化、操作简单化和标准化的方向发展，它将集娱乐、教学、通信、商务等功能于一身，对它的应用也会渗透到社会生活的各个领域，即人类视听一体化的理想生活方式即将到来。</a:t>
            </a:r>
          </a:p>
          <a:p>
            <a:pPr lvl="1"/>
            <a:r>
              <a:rPr lang="zh-CN" altLang="en-US" dirty="0" smtClean="0"/>
              <a:t>分布式</a:t>
            </a:r>
            <a:r>
              <a:rPr lang="zh-CN" altLang="en-US" dirty="0"/>
              <a:t>、网络化、协同工作的多媒体系统</a:t>
            </a:r>
            <a:r>
              <a:rPr lang="zh-CN" altLang="en-US" dirty="0" smtClean="0"/>
              <a:t>。</a:t>
            </a:r>
            <a:endParaRPr lang="en-US" altLang="zh-CN" dirty="0" smtClean="0"/>
          </a:p>
          <a:p>
            <a:pPr lvl="1"/>
            <a:r>
              <a:rPr lang="zh-CN" altLang="en-US" dirty="0"/>
              <a:t> 三电</a:t>
            </a:r>
            <a:r>
              <a:rPr lang="en-US" altLang="zh-CN" dirty="0"/>
              <a:t>(</a:t>
            </a:r>
            <a:r>
              <a:rPr lang="zh-CN" altLang="en-US" dirty="0"/>
              <a:t>电信、电脑、电器</a:t>
            </a:r>
            <a:r>
              <a:rPr lang="en-US" altLang="zh-CN" dirty="0"/>
              <a:t>)</a:t>
            </a:r>
            <a:r>
              <a:rPr lang="zh-CN" altLang="en-US" dirty="0"/>
              <a:t>通过多媒体数字技术将相互渗透融合</a:t>
            </a:r>
            <a:r>
              <a:rPr lang="zh-CN" altLang="en-US" dirty="0" smtClean="0"/>
              <a:t>。</a:t>
            </a:r>
            <a:endParaRPr lang="en-US" altLang="zh-CN" dirty="0" smtClean="0"/>
          </a:p>
          <a:p>
            <a:pPr lvl="1"/>
            <a:r>
              <a:rPr lang="zh-CN" altLang="en-US" dirty="0"/>
              <a:t>以用户为中心，充分发展交互多媒体和智能多媒体技术与设备</a:t>
            </a:r>
            <a:r>
              <a:rPr lang="zh-CN" altLang="en-US" dirty="0" smtClean="0"/>
              <a:t>。</a:t>
            </a:r>
            <a:endParaRPr lang="en-US" altLang="zh-CN" dirty="0" smtClean="0"/>
          </a:p>
        </p:txBody>
      </p:sp>
    </p:spTree>
    <p:extLst>
      <p:ext uri="{BB962C8B-B14F-4D97-AF65-F5344CB8AC3E}">
        <p14:creationId xmlns:p14="http://schemas.microsoft.com/office/powerpoint/2010/main" val="19520586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畅">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流畅">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719</TotalTime>
  <Words>6901</Words>
  <Application>Microsoft Office PowerPoint</Application>
  <PresentationFormat>全屏显示(4:3)</PresentationFormat>
  <Paragraphs>851</Paragraphs>
  <Slides>103</Slides>
  <Notes>4</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103</vt:i4>
      </vt:variant>
    </vt:vector>
  </HeadingPairs>
  <TitlesOfParts>
    <vt:vector size="105" baseType="lpstr">
      <vt:lpstr>流畅</vt:lpstr>
      <vt:lpstr>Picture</vt:lpstr>
      <vt:lpstr>大学计算机应用基础</vt:lpstr>
      <vt:lpstr>前言</vt:lpstr>
      <vt:lpstr>学习目的</vt:lpstr>
      <vt:lpstr>课程内容及进度安排</vt:lpstr>
      <vt:lpstr>课程要求</vt:lpstr>
      <vt:lpstr>教与学的方法</vt:lpstr>
      <vt:lpstr>答疑方式</vt:lpstr>
      <vt:lpstr>教材及参考资料</vt:lpstr>
      <vt:lpstr>考核办法</vt:lpstr>
      <vt:lpstr>第1章 计算机基础知识</vt:lpstr>
      <vt:lpstr>内容概要</vt:lpstr>
      <vt:lpstr>1.1 计算机</vt:lpstr>
      <vt:lpstr>计算机的定义</vt:lpstr>
      <vt:lpstr>计算机的特点</vt:lpstr>
      <vt:lpstr>世界上第一台数字计算机</vt:lpstr>
      <vt:lpstr>ENIAC主要指标</vt:lpstr>
      <vt:lpstr>ENIAC什么样？</vt:lpstr>
      <vt:lpstr>40年代的程序员在编程</vt:lpstr>
      <vt:lpstr>电子计算机发展的四个阶段 (从元器件上划分)</vt:lpstr>
      <vt:lpstr>计算机的分类（以规模和用途分）</vt:lpstr>
      <vt:lpstr>计算机的应用领域</vt:lpstr>
      <vt:lpstr>计算模式的演变及未来发展趋势</vt:lpstr>
      <vt:lpstr>1.2 计算机中的数制和编码</vt:lpstr>
      <vt:lpstr>数制</vt:lpstr>
      <vt:lpstr>数制的基数</vt:lpstr>
      <vt:lpstr>数制的位权</vt:lpstr>
      <vt:lpstr>十进制数（Decimal ）</vt:lpstr>
      <vt:lpstr>二进制（Binary）</vt:lpstr>
      <vt:lpstr>八进制（Octal）</vt:lpstr>
      <vt:lpstr>十六进制（Hexadecimal）</vt:lpstr>
      <vt:lpstr>常用数制之间的相互转换</vt:lpstr>
      <vt:lpstr>十进制数转换成其他进制数</vt:lpstr>
      <vt:lpstr>十进制数转换为二进制数</vt:lpstr>
      <vt:lpstr>PowerPoint 演示文稿</vt:lpstr>
      <vt:lpstr>问题</vt:lpstr>
      <vt:lpstr>二进制数转换为十六进制数</vt:lpstr>
      <vt:lpstr>十六进制转换为二进制</vt:lpstr>
      <vt:lpstr>问题</vt:lpstr>
      <vt:lpstr>练一练</vt:lpstr>
      <vt:lpstr>字符编码</vt:lpstr>
      <vt:lpstr>7位ASCII码表</vt:lpstr>
      <vt:lpstr>7位ASCII码表</vt:lpstr>
      <vt:lpstr>汉字编码</vt:lpstr>
      <vt:lpstr>输入码</vt:lpstr>
      <vt:lpstr>交换码</vt:lpstr>
      <vt:lpstr>机内码</vt:lpstr>
      <vt:lpstr>字形码</vt:lpstr>
      <vt:lpstr>数据单位</vt:lpstr>
      <vt:lpstr>存储器的单位</vt:lpstr>
      <vt:lpstr>数据的存储方式</vt:lpstr>
      <vt:lpstr>微型计算机原理</vt:lpstr>
      <vt:lpstr>冯•诺依曼计算机</vt:lpstr>
      <vt:lpstr>指令系统和程序的概念</vt:lpstr>
      <vt:lpstr>指令的执行过程</vt:lpstr>
      <vt:lpstr>微型计算机的一般工作过程</vt:lpstr>
      <vt:lpstr>总线（Bus）</vt:lpstr>
      <vt:lpstr>1.4 微型计算机系统结构</vt:lpstr>
      <vt:lpstr>微型计算机的硬件系统</vt:lpstr>
      <vt:lpstr>中央处理器（CPU）</vt:lpstr>
      <vt:lpstr>PowerPoint 演示文稿</vt:lpstr>
      <vt:lpstr>CPU的性能指标</vt:lpstr>
      <vt:lpstr>存储器</vt:lpstr>
      <vt:lpstr>随机存储器(RAM)</vt:lpstr>
      <vt:lpstr>只读存储器(ROM)</vt:lpstr>
      <vt:lpstr>CMOS存储器</vt:lpstr>
      <vt:lpstr>虚拟存储器</vt:lpstr>
      <vt:lpstr>外存储器</vt:lpstr>
      <vt:lpstr>外存储器的分类</vt:lpstr>
      <vt:lpstr>磁盘存储器</vt:lpstr>
      <vt:lpstr>磁盘存储器的常用术语</vt:lpstr>
      <vt:lpstr>磁盘的结构</vt:lpstr>
      <vt:lpstr>软盘存储器</vt:lpstr>
      <vt:lpstr>硬盘存储器</vt:lpstr>
      <vt:lpstr>硬盘格式化</vt:lpstr>
      <vt:lpstr>光盘存储器</vt:lpstr>
      <vt:lpstr>常见的光盘种类</vt:lpstr>
      <vt:lpstr>光盘的基准速率</vt:lpstr>
      <vt:lpstr>移动存储设备</vt:lpstr>
      <vt:lpstr>层次化存储系统</vt:lpstr>
      <vt:lpstr>输入设备</vt:lpstr>
      <vt:lpstr>输出设备</vt:lpstr>
      <vt:lpstr>I/O接口</vt:lpstr>
      <vt:lpstr>微型计算机的机箱</vt:lpstr>
      <vt:lpstr>微型计算机的主板</vt:lpstr>
      <vt:lpstr>微机主板</vt:lpstr>
      <vt:lpstr>计算机软件系统</vt:lpstr>
      <vt:lpstr>系统软件</vt:lpstr>
      <vt:lpstr>操作系统</vt:lpstr>
      <vt:lpstr>操作系统的分类</vt:lpstr>
      <vt:lpstr>程序设计语言</vt:lpstr>
      <vt:lpstr>程序设计语言</vt:lpstr>
      <vt:lpstr>语言处理系统</vt:lpstr>
      <vt:lpstr>工具软件</vt:lpstr>
      <vt:lpstr>应用软件</vt:lpstr>
      <vt:lpstr>用户、软件和硬件的关系</vt:lpstr>
      <vt:lpstr>1.5 多媒体技术基础</vt:lpstr>
      <vt:lpstr>多媒体技术的概念</vt:lpstr>
      <vt:lpstr>多媒体技术的特点</vt:lpstr>
      <vt:lpstr>多媒体技术的发展趋势</vt:lpstr>
      <vt:lpstr>多媒体系统的组成</vt:lpstr>
      <vt:lpstr>多媒体信息类型</vt:lpstr>
      <vt:lpstr>常用多媒体信息处理工具</vt:lpstr>
      <vt:lpstr>PowerPoint 演示文稿</vt:lpstr>
    </vt:vector>
  </TitlesOfParts>
  <Company>cufe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cufe</dc:creator>
  <cp:lastModifiedBy>User</cp:lastModifiedBy>
  <cp:revision>74</cp:revision>
  <dcterms:created xsi:type="dcterms:W3CDTF">2013-09-12T02:46:13Z</dcterms:created>
  <dcterms:modified xsi:type="dcterms:W3CDTF">2018-09-10T03:33:58Z</dcterms:modified>
</cp:coreProperties>
</file>