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sldIdLst>
    <p:sldId id="256" r:id="rId2"/>
    <p:sldId id="299" r:id="rId3"/>
    <p:sldId id="257" r:id="rId4"/>
    <p:sldId id="300" r:id="rId5"/>
    <p:sldId id="301" r:id="rId6"/>
    <p:sldId id="295" r:id="rId7"/>
    <p:sldId id="302" r:id="rId8"/>
    <p:sldId id="258" r:id="rId9"/>
    <p:sldId id="303" r:id="rId10"/>
    <p:sldId id="304" r:id="rId11"/>
    <p:sldId id="305" r:id="rId12"/>
    <p:sldId id="306" r:id="rId13"/>
    <p:sldId id="307" r:id="rId14"/>
    <p:sldId id="310" r:id="rId15"/>
    <p:sldId id="309" r:id="rId16"/>
    <p:sldId id="308" r:id="rId17"/>
    <p:sldId id="311" r:id="rId18"/>
    <p:sldId id="312" r:id="rId19"/>
    <p:sldId id="313" r:id="rId20"/>
    <p:sldId id="314" r:id="rId21"/>
    <p:sldId id="315" r:id="rId22"/>
    <p:sldId id="316" r:id="rId23"/>
    <p:sldId id="361" r:id="rId24"/>
    <p:sldId id="362" r:id="rId25"/>
    <p:sldId id="318" r:id="rId26"/>
    <p:sldId id="319" r:id="rId27"/>
    <p:sldId id="320" r:id="rId28"/>
    <p:sldId id="321" r:id="rId29"/>
    <p:sldId id="322" r:id="rId30"/>
    <p:sldId id="323" r:id="rId31"/>
    <p:sldId id="324" r:id="rId32"/>
    <p:sldId id="325" r:id="rId33"/>
    <p:sldId id="326" r:id="rId34"/>
    <p:sldId id="327" r:id="rId35"/>
    <p:sldId id="328" r:id="rId36"/>
    <p:sldId id="330" r:id="rId37"/>
    <p:sldId id="331" r:id="rId38"/>
    <p:sldId id="332" r:id="rId39"/>
    <p:sldId id="336" r:id="rId40"/>
    <p:sldId id="334" r:id="rId41"/>
    <p:sldId id="335" r:id="rId42"/>
    <p:sldId id="329" r:id="rId43"/>
    <p:sldId id="337"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33" y="-12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C48C7-A8F2-4F7E-B264-43F94D1B49B7}" type="datetimeFigureOut">
              <a:rPr lang="en-US" smtClean="0"/>
              <a:t>10/22/2013</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76261-9F6D-4E76-929A-B9340D079412}" type="slidenum">
              <a:rPr lang="en-US" smtClean="0"/>
              <a:t>‹#›</a:t>
            </a:fld>
            <a:endParaRPr lang="en-US"/>
          </a:p>
        </p:txBody>
      </p:sp>
    </p:spTree>
    <p:extLst>
      <p:ext uri="{BB962C8B-B14F-4D97-AF65-F5344CB8AC3E}">
        <p14:creationId xmlns:p14="http://schemas.microsoft.com/office/powerpoint/2010/main" val="268495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A57648-857D-4769-8768-C7888C82711F}" type="slidenum">
              <a:rPr lang="zh-CN" altLang="en-US" smtClean="0"/>
              <a:t>65</a:t>
            </a:fld>
            <a:endParaRPr lang="zh-CN" altLang="en-US"/>
          </a:p>
        </p:txBody>
      </p:sp>
    </p:spTree>
    <p:extLst>
      <p:ext uri="{BB962C8B-B14F-4D97-AF65-F5344CB8AC3E}">
        <p14:creationId xmlns:p14="http://schemas.microsoft.com/office/powerpoint/2010/main" val="302905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B00AA1-C979-466E-A285-9DFEC5989D0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D3F5C2EE-7C7E-4F64-BD40-2F022EE8CAFC}" type="datetimeFigureOut">
              <a:rPr lang="zh-CN" altLang="en-US" smtClean="0"/>
              <a:t>2013/10/22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58B00AA1-C979-466E-A285-9DFEC5989D0A}" type="slidenum">
              <a:rPr lang="zh-CN" altLang="en-US" smtClean="0"/>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F5C2EE-7C7E-4F64-BD40-2F022EE8CAFC}" type="datetimeFigureOut">
              <a:rPr lang="zh-CN" altLang="en-US" smtClean="0"/>
              <a:t>2013/10/22</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B00AA1-C979-466E-A285-9DFEC5989D0A}" type="slidenum">
              <a:rPr lang="zh-CN" altLang="en-US" smtClean="0"/>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1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6.bin"/><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6.wmf"/><Relationship Id="rId19" Type="http://schemas.openxmlformats.org/officeDocument/2006/relationships/oleObject" Target="../embeddings/oleObject10.bin"/><Relationship Id="rId4" Type="http://schemas.openxmlformats.org/officeDocument/2006/relationships/image" Target="../media/image4.wmf"/><Relationship Id="rId9" Type="http://schemas.openxmlformats.org/officeDocument/2006/relationships/oleObject" Target="../embeddings/oleObject5.bin"/><Relationship Id="rId14" Type="http://schemas.openxmlformats.org/officeDocument/2006/relationships/image" Target="../media/image8.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18.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lcweb.loc.gov/" TargetMode="External"/><Relationship Id="rId3" Type="http://schemas.openxmlformats.org/officeDocument/2006/relationships/hyperlink" Target="http://www.huanqiu.com/" TargetMode="External"/><Relationship Id="rId7" Type="http://schemas.openxmlformats.org/officeDocument/2006/relationships/hyperlink" Target="http://www.d-library.com.cn/" TargetMode="External"/><Relationship Id="rId2" Type="http://schemas.openxmlformats.org/officeDocument/2006/relationships/hyperlink" Target="http://paper.people.com.cn/" TargetMode="External"/><Relationship Id="rId1" Type="http://schemas.openxmlformats.org/officeDocument/2006/relationships/slideLayout" Target="../slideLayouts/slideLayout2.xml"/><Relationship Id="rId6" Type="http://schemas.openxmlformats.org/officeDocument/2006/relationships/hyperlink" Target="http://cufe.edu.cn/" TargetMode="External"/><Relationship Id="rId5" Type="http://schemas.openxmlformats.org/officeDocument/2006/relationships/hyperlink" Target="http://www.p5w.net/index.htm" TargetMode="External"/><Relationship Id="rId10" Type="http://schemas.openxmlformats.org/officeDocument/2006/relationships/hyperlink" Target="http://www.britannica.com/" TargetMode="External"/><Relationship Id="rId4" Type="http://schemas.openxmlformats.org/officeDocument/2006/relationships/hyperlink" Target="http://bjrb.bjd.com.cn/" TargetMode="External"/><Relationship Id="rId9" Type="http://schemas.openxmlformats.org/officeDocument/2006/relationships/hyperlink" Target="http://www.cnki.net/"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533400" y="2608312"/>
            <a:ext cx="7851648" cy="1828800"/>
          </a:xfrm>
        </p:spPr>
        <p:txBody>
          <a:bodyPr>
            <a:normAutofit fontScale="90000"/>
          </a:bodyPr>
          <a:lstStyle/>
          <a:p>
            <a:pPr algn="ctr"/>
            <a:r>
              <a:rPr lang="zh-CN" altLang="en-US" dirty="0"/>
              <a:t>第</a:t>
            </a:r>
            <a:r>
              <a:rPr lang="en-US" altLang="zh-CN" dirty="0"/>
              <a:t>2</a:t>
            </a:r>
            <a:r>
              <a:rPr lang="zh-CN" altLang="en-US" dirty="0"/>
              <a:t>章	计算机网络及其应用</a:t>
            </a:r>
            <a:r>
              <a:rPr lang="zh-CN" altLang="en-US" sz="4800" dirty="0"/>
              <a:t/>
            </a:r>
            <a:br>
              <a:rPr lang="zh-CN" altLang="en-US" sz="4800" dirty="0"/>
            </a:br>
            <a:endParaRPr lang="zh-CN" altLang="en-US" sz="4800" dirty="0"/>
          </a:p>
        </p:txBody>
      </p:sp>
    </p:spTree>
    <p:extLst>
      <p:ext uri="{BB962C8B-B14F-4D97-AF65-F5344CB8AC3E}">
        <p14:creationId xmlns:p14="http://schemas.microsoft.com/office/powerpoint/2010/main" val="190958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72636" y="2996952"/>
            <a:ext cx="7871363" cy="3789363"/>
            <a:chOff x="192" y="960"/>
            <a:chExt cx="5376" cy="2713"/>
          </a:xfrm>
        </p:grpSpPr>
        <p:grpSp>
          <p:nvGrpSpPr>
            <p:cNvPr id="5" name="Group 5"/>
            <p:cNvGrpSpPr>
              <a:grpSpLocks/>
            </p:cNvGrpSpPr>
            <p:nvPr/>
          </p:nvGrpSpPr>
          <p:grpSpPr bwMode="auto">
            <a:xfrm>
              <a:off x="192" y="960"/>
              <a:ext cx="5376" cy="2713"/>
              <a:chOff x="192" y="960"/>
              <a:chExt cx="5376" cy="2713"/>
            </a:xfrm>
          </p:grpSpPr>
          <p:pic>
            <p:nvPicPr>
              <p:cNvPr id="7" name="Picture 6"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60"/>
                <a:ext cx="5376" cy="2713"/>
              </a:xfrm>
              <a:prstGeom prst="rect">
                <a:avLst/>
              </a:prstGeom>
              <a:solidFill>
                <a:srgbClr val="66CCFF"/>
              </a:solidFill>
              <a:effectLst>
                <a:outerShdw dist="107763" dir="2700000" algn="ctr" rotWithShape="0">
                  <a:srgbClr val="808080"/>
                </a:outerShdw>
              </a:effectLst>
            </p:spPr>
          </p:pic>
          <p:sp>
            <p:nvSpPr>
              <p:cNvPr id="8" name="Text Box 7"/>
              <p:cNvSpPr txBox="1">
                <a:spLocks noChangeArrowheads="1"/>
              </p:cNvSpPr>
              <p:nvPr/>
            </p:nvSpPr>
            <p:spPr bwMode="auto">
              <a:xfrm>
                <a:off x="1536" y="1033"/>
                <a:ext cx="768" cy="502"/>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spcBef>
                    <a:spcPct val="0"/>
                  </a:spcBef>
                  <a:buClrTx/>
                  <a:buSzTx/>
                  <a:buFontTx/>
                  <a:buNone/>
                </a:pPr>
                <a:r>
                  <a:rPr lang="zh-CN" altLang="en-US" sz="2000" b="1" dirty="0">
                    <a:solidFill>
                      <a:srgbClr val="000099"/>
                    </a:solidFill>
                    <a:effectLst/>
                  </a:rPr>
                  <a:t>通信子网</a:t>
                </a:r>
              </a:p>
            </p:txBody>
          </p:sp>
          <p:sp>
            <p:nvSpPr>
              <p:cNvPr id="9" name="Text Box 8"/>
              <p:cNvSpPr txBox="1">
                <a:spLocks noChangeArrowheads="1"/>
              </p:cNvSpPr>
              <p:nvPr/>
            </p:nvSpPr>
            <p:spPr bwMode="auto">
              <a:xfrm>
                <a:off x="3263" y="1033"/>
                <a:ext cx="769" cy="284"/>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spcBef>
                    <a:spcPct val="0"/>
                  </a:spcBef>
                  <a:buClrTx/>
                  <a:buSzTx/>
                  <a:buFontTx/>
                  <a:buNone/>
                </a:pPr>
                <a:r>
                  <a:rPr lang="zh-CN" altLang="en-US" sz="2000" b="1">
                    <a:solidFill>
                      <a:schemeClr val="bg1"/>
                    </a:solidFill>
                    <a:effectLst/>
                  </a:rPr>
                  <a:t>路由器</a:t>
                </a:r>
              </a:p>
            </p:txBody>
          </p:sp>
          <p:sp>
            <p:nvSpPr>
              <p:cNvPr id="10" name="Text Box 9"/>
              <p:cNvSpPr txBox="1">
                <a:spLocks noChangeArrowheads="1"/>
              </p:cNvSpPr>
              <p:nvPr/>
            </p:nvSpPr>
            <p:spPr bwMode="auto">
              <a:xfrm>
                <a:off x="4943" y="2424"/>
                <a:ext cx="576" cy="284"/>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spcBef>
                    <a:spcPct val="0"/>
                  </a:spcBef>
                  <a:buClrTx/>
                  <a:buSzTx/>
                  <a:buFontTx/>
                  <a:buNone/>
                </a:pPr>
                <a:r>
                  <a:rPr lang="zh-CN" altLang="en-US" sz="2000" b="1">
                    <a:solidFill>
                      <a:schemeClr val="bg1"/>
                    </a:solidFill>
                    <a:effectLst/>
                  </a:rPr>
                  <a:t>主机</a:t>
                </a:r>
                <a:r>
                  <a:rPr lang="en-US" altLang="zh-CN" sz="2000" b="1">
                    <a:solidFill>
                      <a:schemeClr val="bg1"/>
                    </a:solidFill>
                    <a:effectLst/>
                  </a:rPr>
                  <a:t>B</a:t>
                </a:r>
              </a:p>
            </p:txBody>
          </p:sp>
          <p:sp>
            <p:nvSpPr>
              <p:cNvPr id="11" name="Text Box 10"/>
              <p:cNvSpPr txBox="1">
                <a:spLocks noChangeArrowheads="1"/>
              </p:cNvSpPr>
              <p:nvPr/>
            </p:nvSpPr>
            <p:spPr bwMode="auto">
              <a:xfrm>
                <a:off x="3936" y="3335"/>
                <a:ext cx="1007" cy="285"/>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spcBef>
                    <a:spcPct val="0"/>
                  </a:spcBef>
                  <a:buClrTx/>
                  <a:buSzTx/>
                  <a:buFontTx/>
                  <a:buNone/>
                </a:pPr>
                <a:r>
                  <a:rPr lang="zh-CN" altLang="en-US" sz="2000" b="1">
                    <a:solidFill>
                      <a:srgbClr val="000099"/>
                    </a:solidFill>
                    <a:effectLst/>
                  </a:rPr>
                  <a:t>资源子网</a:t>
                </a:r>
              </a:p>
            </p:txBody>
          </p:sp>
          <p:sp>
            <p:nvSpPr>
              <p:cNvPr id="12" name="Text Box 11"/>
              <p:cNvSpPr txBox="1">
                <a:spLocks noChangeArrowheads="1"/>
              </p:cNvSpPr>
              <p:nvPr/>
            </p:nvSpPr>
            <p:spPr bwMode="auto">
              <a:xfrm>
                <a:off x="1968" y="1692"/>
                <a:ext cx="241" cy="218"/>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1">
                <a:spAutoFit/>
              </a:bodyPr>
              <a:lstStyle/>
              <a:p>
                <a:pPr algn="ctr">
                  <a:lnSpc>
                    <a:spcPct val="100000"/>
                  </a:lnSpc>
                  <a:spcBef>
                    <a:spcPct val="0"/>
                  </a:spcBef>
                  <a:buClrTx/>
                  <a:buSzTx/>
                  <a:buFontTx/>
                  <a:buNone/>
                </a:pPr>
                <a:r>
                  <a:rPr lang="en-US" altLang="zh-CN" sz="2000" b="1">
                    <a:solidFill>
                      <a:schemeClr val="bg1"/>
                    </a:solidFill>
                    <a:effectLst/>
                  </a:rPr>
                  <a:t>R1</a:t>
                </a:r>
              </a:p>
            </p:txBody>
          </p:sp>
          <p:sp>
            <p:nvSpPr>
              <p:cNvPr id="13" name="Text Box 12"/>
              <p:cNvSpPr txBox="1">
                <a:spLocks noChangeArrowheads="1"/>
              </p:cNvSpPr>
              <p:nvPr/>
            </p:nvSpPr>
            <p:spPr bwMode="auto">
              <a:xfrm>
                <a:off x="2881" y="1736"/>
                <a:ext cx="239" cy="219"/>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1">
                <a:spAutoFit/>
              </a:bodyPr>
              <a:lstStyle/>
              <a:p>
                <a:pPr algn="ctr">
                  <a:lnSpc>
                    <a:spcPct val="100000"/>
                  </a:lnSpc>
                  <a:spcBef>
                    <a:spcPct val="0"/>
                  </a:spcBef>
                  <a:buClrTx/>
                  <a:buSzTx/>
                  <a:buFontTx/>
                  <a:buNone/>
                </a:pPr>
                <a:r>
                  <a:rPr lang="en-US" altLang="zh-CN" sz="2000" b="1">
                    <a:solidFill>
                      <a:schemeClr val="bg1"/>
                    </a:solidFill>
                    <a:effectLst/>
                  </a:rPr>
                  <a:t>R2</a:t>
                </a:r>
              </a:p>
            </p:txBody>
          </p:sp>
          <p:sp>
            <p:nvSpPr>
              <p:cNvPr id="14" name="Text Box 13"/>
              <p:cNvSpPr txBox="1">
                <a:spLocks noChangeArrowheads="1"/>
              </p:cNvSpPr>
              <p:nvPr/>
            </p:nvSpPr>
            <p:spPr bwMode="auto">
              <a:xfrm>
                <a:off x="1680" y="2553"/>
                <a:ext cx="239" cy="219"/>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1">
                <a:spAutoFit/>
              </a:bodyPr>
              <a:lstStyle/>
              <a:p>
                <a:pPr algn="ctr">
                  <a:lnSpc>
                    <a:spcPct val="100000"/>
                  </a:lnSpc>
                  <a:spcBef>
                    <a:spcPct val="0"/>
                  </a:spcBef>
                  <a:buClrTx/>
                  <a:buSzTx/>
                  <a:buFontTx/>
                  <a:buNone/>
                </a:pPr>
                <a:r>
                  <a:rPr lang="en-US" altLang="zh-CN" sz="2000" b="1">
                    <a:solidFill>
                      <a:schemeClr val="bg1"/>
                    </a:solidFill>
                    <a:effectLst/>
                  </a:rPr>
                  <a:t>R3</a:t>
                </a:r>
              </a:p>
            </p:txBody>
          </p:sp>
          <p:sp>
            <p:nvSpPr>
              <p:cNvPr id="15" name="Text Box 14"/>
              <p:cNvSpPr txBox="1">
                <a:spLocks noChangeArrowheads="1"/>
              </p:cNvSpPr>
              <p:nvPr/>
            </p:nvSpPr>
            <p:spPr bwMode="auto">
              <a:xfrm>
                <a:off x="3456" y="2553"/>
                <a:ext cx="241" cy="219"/>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1">
                <a:spAutoFit/>
              </a:bodyPr>
              <a:lstStyle/>
              <a:p>
                <a:pPr algn="ctr">
                  <a:lnSpc>
                    <a:spcPct val="100000"/>
                  </a:lnSpc>
                  <a:spcBef>
                    <a:spcPct val="0"/>
                  </a:spcBef>
                  <a:buClrTx/>
                  <a:buSzTx/>
                  <a:buFontTx/>
                  <a:buNone/>
                </a:pPr>
                <a:r>
                  <a:rPr lang="en-US" altLang="zh-CN" sz="2000" b="1">
                    <a:solidFill>
                      <a:schemeClr val="bg1"/>
                    </a:solidFill>
                    <a:effectLst/>
                  </a:rPr>
                  <a:t>R4</a:t>
                </a:r>
              </a:p>
            </p:txBody>
          </p:sp>
          <p:sp>
            <p:nvSpPr>
              <p:cNvPr id="16" name="Text Box 15"/>
              <p:cNvSpPr txBox="1">
                <a:spLocks noChangeArrowheads="1"/>
              </p:cNvSpPr>
              <p:nvPr/>
            </p:nvSpPr>
            <p:spPr bwMode="auto">
              <a:xfrm>
                <a:off x="2353" y="2124"/>
                <a:ext cx="239" cy="218"/>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1">
                <a:spAutoFit/>
              </a:bodyPr>
              <a:lstStyle/>
              <a:p>
                <a:pPr algn="ctr">
                  <a:lnSpc>
                    <a:spcPct val="100000"/>
                  </a:lnSpc>
                  <a:spcBef>
                    <a:spcPct val="0"/>
                  </a:spcBef>
                  <a:buClrTx/>
                  <a:buSzTx/>
                  <a:buFontTx/>
                  <a:buNone/>
                </a:pPr>
                <a:r>
                  <a:rPr lang="en-US" altLang="zh-CN" sz="2000" b="1">
                    <a:solidFill>
                      <a:schemeClr val="bg1"/>
                    </a:solidFill>
                    <a:effectLst/>
                  </a:rPr>
                  <a:t>R5</a:t>
                </a:r>
              </a:p>
            </p:txBody>
          </p:sp>
          <p:sp>
            <p:nvSpPr>
              <p:cNvPr id="17" name="Text Box 16"/>
              <p:cNvSpPr txBox="1">
                <a:spLocks noChangeArrowheads="1"/>
              </p:cNvSpPr>
              <p:nvPr/>
            </p:nvSpPr>
            <p:spPr bwMode="auto">
              <a:xfrm>
                <a:off x="3024" y="2314"/>
                <a:ext cx="239" cy="218"/>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1">
                <a:spAutoFit/>
              </a:bodyPr>
              <a:lstStyle/>
              <a:p>
                <a:pPr algn="ctr">
                  <a:lnSpc>
                    <a:spcPct val="100000"/>
                  </a:lnSpc>
                  <a:spcBef>
                    <a:spcPct val="0"/>
                  </a:spcBef>
                  <a:buClrTx/>
                  <a:buSzTx/>
                  <a:buFontTx/>
                  <a:buNone/>
                </a:pPr>
                <a:r>
                  <a:rPr lang="en-US" altLang="zh-CN" sz="2000" b="1">
                    <a:solidFill>
                      <a:schemeClr val="bg1"/>
                    </a:solidFill>
                    <a:effectLst/>
                  </a:rPr>
                  <a:t>R6</a:t>
                </a:r>
              </a:p>
            </p:txBody>
          </p:sp>
          <p:sp>
            <p:nvSpPr>
              <p:cNvPr id="18" name="Text Box 17"/>
              <p:cNvSpPr txBox="1">
                <a:spLocks noChangeArrowheads="1"/>
              </p:cNvSpPr>
              <p:nvPr/>
            </p:nvSpPr>
            <p:spPr bwMode="auto">
              <a:xfrm>
                <a:off x="480" y="1273"/>
                <a:ext cx="576" cy="284"/>
              </a:xfrm>
              <a:prstGeom prst="rect">
                <a:avLst/>
              </a:prstGeom>
              <a:solidFill>
                <a:srgbClr val="66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00000"/>
                  </a:lnSpc>
                  <a:spcBef>
                    <a:spcPct val="0"/>
                  </a:spcBef>
                  <a:buClrTx/>
                  <a:buSzTx/>
                  <a:buFontTx/>
                  <a:buNone/>
                </a:pPr>
                <a:r>
                  <a:rPr lang="zh-CN" altLang="en-US" sz="2000" b="1">
                    <a:solidFill>
                      <a:schemeClr val="bg1"/>
                    </a:solidFill>
                    <a:effectLst/>
                  </a:rPr>
                  <a:t>主机</a:t>
                </a:r>
                <a:r>
                  <a:rPr lang="en-US" altLang="zh-CN" sz="2000" b="1">
                    <a:solidFill>
                      <a:schemeClr val="bg1"/>
                    </a:solidFill>
                    <a:effectLst/>
                  </a:rPr>
                  <a:t>A</a:t>
                </a:r>
              </a:p>
            </p:txBody>
          </p:sp>
          <p:sp>
            <p:nvSpPr>
              <p:cNvPr id="19" name="Rectangle 18"/>
              <p:cNvSpPr>
                <a:spLocks noChangeArrowheads="1"/>
              </p:cNvSpPr>
              <p:nvPr/>
            </p:nvSpPr>
            <p:spPr bwMode="auto">
              <a:xfrm>
                <a:off x="672" y="1728"/>
                <a:ext cx="192" cy="24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Rectangle 19"/>
            <p:cNvSpPr>
              <a:spLocks noChangeArrowheads="1"/>
            </p:cNvSpPr>
            <p:nvPr/>
          </p:nvSpPr>
          <p:spPr bwMode="auto">
            <a:xfrm>
              <a:off x="4800" y="2808"/>
              <a:ext cx="192" cy="24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sp>
        <p:nvSpPr>
          <p:cNvPr id="2" name="标题 1"/>
          <p:cNvSpPr>
            <a:spLocks noGrp="1"/>
          </p:cNvSpPr>
          <p:nvPr>
            <p:ph type="title"/>
          </p:nvPr>
        </p:nvSpPr>
        <p:spPr>
          <a:xfrm>
            <a:off x="457200" y="476672"/>
            <a:ext cx="8229600" cy="1143000"/>
          </a:xfrm>
        </p:spPr>
        <p:txBody>
          <a:bodyPr/>
          <a:lstStyle/>
          <a:p>
            <a:r>
              <a:rPr lang="zh-CN" altLang="en-US" sz="4800" b="1" dirty="0"/>
              <a:t>网络的分类</a:t>
            </a:r>
            <a:endParaRPr lang="en-US" dirty="0"/>
          </a:p>
        </p:txBody>
      </p:sp>
      <p:sp>
        <p:nvSpPr>
          <p:cNvPr id="3" name="内容占位符 2"/>
          <p:cNvSpPr>
            <a:spLocks noGrp="1"/>
          </p:cNvSpPr>
          <p:nvPr>
            <p:ph idx="1"/>
          </p:nvPr>
        </p:nvSpPr>
        <p:spPr>
          <a:xfrm>
            <a:off x="457200" y="1628800"/>
            <a:ext cx="8229600" cy="4389120"/>
          </a:xfrm>
        </p:spPr>
        <p:txBody>
          <a:bodyPr/>
          <a:lstStyle/>
          <a:p>
            <a:r>
              <a:rPr lang="zh-CN" altLang="en-US" sz="3200" b="1" dirty="0"/>
              <a:t>按照功能划分</a:t>
            </a:r>
            <a:endParaRPr lang="en-US" altLang="zh-CN" sz="3200" b="1" dirty="0"/>
          </a:p>
          <a:p>
            <a:pPr lvl="1"/>
            <a:r>
              <a:rPr lang="zh-CN" altLang="zh-CN" sz="2800" dirty="0"/>
              <a:t>通信子网</a:t>
            </a:r>
          </a:p>
          <a:p>
            <a:pPr lvl="1"/>
            <a:r>
              <a:rPr lang="zh-CN" altLang="zh-CN" sz="2800" dirty="0"/>
              <a:t>资源子网</a:t>
            </a:r>
          </a:p>
          <a:p>
            <a:endParaRPr lang="en-US" dirty="0"/>
          </a:p>
        </p:txBody>
      </p:sp>
    </p:spTree>
    <p:extLst>
      <p:ext uri="{BB962C8B-B14F-4D97-AF65-F5344CB8AC3E}">
        <p14:creationId xmlns:p14="http://schemas.microsoft.com/office/powerpoint/2010/main" val="144186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b="1" dirty="0"/>
              <a:t>网络的分类</a:t>
            </a:r>
            <a:endParaRPr lang="en-US" dirty="0"/>
          </a:p>
        </p:txBody>
      </p:sp>
      <p:sp>
        <p:nvSpPr>
          <p:cNvPr id="3" name="内容占位符 2"/>
          <p:cNvSpPr>
            <a:spLocks noGrp="1"/>
          </p:cNvSpPr>
          <p:nvPr>
            <p:ph idx="1"/>
          </p:nvPr>
        </p:nvSpPr>
        <p:spPr/>
        <p:txBody>
          <a:bodyPr/>
          <a:lstStyle/>
          <a:p>
            <a:r>
              <a:rPr lang="zh-CN" altLang="en-US" sz="3200" b="1" dirty="0" smtClean="0"/>
              <a:t>按照</a:t>
            </a:r>
            <a:r>
              <a:rPr lang="zh-CN" altLang="en-US" sz="3200" b="1" dirty="0"/>
              <a:t>使用范围划分</a:t>
            </a:r>
            <a:endParaRPr lang="en-US" altLang="zh-CN" sz="3200" b="1" dirty="0"/>
          </a:p>
          <a:p>
            <a:pPr lvl="1"/>
            <a:r>
              <a:rPr lang="zh-CN" altLang="en-US" sz="2800" dirty="0" smtClean="0"/>
              <a:t>公用网</a:t>
            </a:r>
            <a:endParaRPr lang="en-US" altLang="zh-CN" sz="2800" dirty="0"/>
          </a:p>
          <a:p>
            <a:pPr lvl="1"/>
            <a:r>
              <a:rPr lang="zh-CN" altLang="zh-CN" sz="2800" dirty="0" smtClean="0"/>
              <a:t>专用网</a:t>
            </a:r>
            <a:endParaRPr lang="en-US" altLang="zh-CN" sz="2800" dirty="0"/>
          </a:p>
          <a:p>
            <a:endParaRPr lang="en-US" dirty="0"/>
          </a:p>
        </p:txBody>
      </p:sp>
    </p:spTree>
    <p:extLst>
      <p:ext uri="{BB962C8B-B14F-4D97-AF65-F5344CB8AC3E}">
        <p14:creationId xmlns:p14="http://schemas.microsoft.com/office/powerpoint/2010/main" val="339356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b="1" dirty="0"/>
              <a:t>网络的分类</a:t>
            </a:r>
            <a:endParaRPr lang="en-US" dirty="0"/>
          </a:p>
        </p:txBody>
      </p:sp>
      <p:sp>
        <p:nvSpPr>
          <p:cNvPr id="3" name="内容占位符 2"/>
          <p:cNvSpPr>
            <a:spLocks noGrp="1"/>
          </p:cNvSpPr>
          <p:nvPr>
            <p:ph idx="1"/>
          </p:nvPr>
        </p:nvSpPr>
        <p:spPr/>
        <p:txBody>
          <a:bodyPr/>
          <a:lstStyle/>
          <a:p>
            <a:r>
              <a:rPr lang="zh-CN" altLang="en-US" sz="2800" b="1" dirty="0"/>
              <a:t>按网络拓扑结构划分</a:t>
            </a:r>
            <a:endParaRPr lang="en-US" altLang="zh-CN" sz="2800" b="1" dirty="0"/>
          </a:p>
          <a:p>
            <a:endParaRPr lang="en-US" dirty="0"/>
          </a:p>
        </p:txBody>
      </p:sp>
      <p:grpSp>
        <p:nvGrpSpPr>
          <p:cNvPr id="5" name="Group 85"/>
          <p:cNvGrpSpPr>
            <a:grpSpLocks/>
          </p:cNvGrpSpPr>
          <p:nvPr/>
        </p:nvGrpSpPr>
        <p:grpSpPr bwMode="auto">
          <a:xfrm>
            <a:off x="5393704" y="1772816"/>
            <a:ext cx="2706688" cy="2189163"/>
            <a:chOff x="3208" y="1008"/>
            <a:chExt cx="1705" cy="1379"/>
          </a:xfrm>
        </p:grpSpPr>
        <p:sp>
          <p:nvSpPr>
            <p:cNvPr id="6" name="Oval 17"/>
            <p:cNvSpPr>
              <a:spLocks noChangeArrowheads="1"/>
            </p:cNvSpPr>
            <p:nvPr/>
          </p:nvSpPr>
          <p:spPr bwMode="auto">
            <a:xfrm>
              <a:off x="3712" y="1264"/>
              <a:ext cx="193" cy="187"/>
            </a:xfrm>
            <a:prstGeom prst="ellipse">
              <a:avLst/>
            </a:prstGeom>
            <a:solidFill>
              <a:srgbClr val="FFFFFF"/>
            </a:solidFill>
            <a:ln w="22225">
              <a:solidFill>
                <a:srgbClr val="666699"/>
              </a:solidFill>
              <a:round/>
              <a:headEnd/>
              <a:tailEnd/>
            </a:ln>
          </p:spPr>
          <p:txBody>
            <a:bodyPr/>
            <a:lstStyle/>
            <a:p>
              <a:endParaRPr lang="en-US"/>
            </a:p>
          </p:txBody>
        </p:sp>
        <p:sp>
          <p:nvSpPr>
            <p:cNvPr id="7" name="Oval 18"/>
            <p:cNvSpPr>
              <a:spLocks noChangeArrowheads="1"/>
            </p:cNvSpPr>
            <p:nvPr/>
          </p:nvSpPr>
          <p:spPr bwMode="auto">
            <a:xfrm>
              <a:off x="4432" y="1264"/>
              <a:ext cx="193" cy="187"/>
            </a:xfrm>
            <a:prstGeom prst="ellipse">
              <a:avLst/>
            </a:prstGeom>
            <a:solidFill>
              <a:srgbClr val="FFFFFF"/>
            </a:solidFill>
            <a:ln w="22225">
              <a:solidFill>
                <a:srgbClr val="666699"/>
              </a:solidFill>
              <a:round/>
              <a:headEnd/>
              <a:tailEnd/>
            </a:ln>
          </p:spPr>
          <p:txBody>
            <a:bodyPr/>
            <a:lstStyle/>
            <a:p>
              <a:endParaRPr lang="en-US"/>
            </a:p>
          </p:txBody>
        </p:sp>
        <p:sp>
          <p:nvSpPr>
            <p:cNvPr id="8" name="Oval 19"/>
            <p:cNvSpPr>
              <a:spLocks noChangeArrowheads="1"/>
            </p:cNvSpPr>
            <p:nvPr/>
          </p:nvSpPr>
          <p:spPr bwMode="auto">
            <a:xfrm>
              <a:off x="3928" y="1701"/>
              <a:ext cx="193" cy="187"/>
            </a:xfrm>
            <a:prstGeom prst="ellipse">
              <a:avLst/>
            </a:prstGeom>
            <a:solidFill>
              <a:srgbClr val="FFFFFF"/>
            </a:solidFill>
            <a:ln w="22225">
              <a:solidFill>
                <a:srgbClr val="666699"/>
              </a:solidFill>
              <a:round/>
              <a:headEnd/>
              <a:tailEnd/>
            </a:ln>
          </p:spPr>
          <p:txBody>
            <a:bodyPr/>
            <a:lstStyle/>
            <a:p>
              <a:endParaRPr lang="en-US"/>
            </a:p>
          </p:txBody>
        </p:sp>
        <p:sp>
          <p:nvSpPr>
            <p:cNvPr id="9" name="Oval 20"/>
            <p:cNvSpPr>
              <a:spLocks noChangeArrowheads="1"/>
            </p:cNvSpPr>
            <p:nvPr/>
          </p:nvSpPr>
          <p:spPr bwMode="auto">
            <a:xfrm>
              <a:off x="4216" y="1701"/>
              <a:ext cx="193" cy="187"/>
            </a:xfrm>
            <a:prstGeom prst="ellipse">
              <a:avLst/>
            </a:prstGeom>
            <a:solidFill>
              <a:srgbClr val="FFFFFF"/>
            </a:solidFill>
            <a:ln w="22225">
              <a:solidFill>
                <a:srgbClr val="666699"/>
              </a:solidFill>
              <a:round/>
              <a:headEnd/>
              <a:tailEnd/>
            </a:ln>
          </p:spPr>
          <p:txBody>
            <a:bodyPr/>
            <a:lstStyle/>
            <a:p>
              <a:endParaRPr lang="en-US"/>
            </a:p>
          </p:txBody>
        </p:sp>
        <p:sp>
          <p:nvSpPr>
            <p:cNvPr id="10" name="Oval 21"/>
            <p:cNvSpPr>
              <a:spLocks noChangeArrowheads="1"/>
            </p:cNvSpPr>
            <p:nvPr/>
          </p:nvSpPr>
          <p:spPr bwMode="auto">
            <a:xfrm>
              <a:off x="3208" y="2200"/>
              <a:ext cx="193" cy="187"/>
            </a:xfrm>
            <a:prstGeom prst="ellipse">
              <a:avLst/>
            </a:prstGeom>
            <a:solidFill>
              <a:srgbClr val="FFFFFF"/>
            </a:solidFill>
            <a:ln w="22225">
              <a:solidFill>
                <a:srgbClr val="666699"/>
              </a:solidFill>
              <a:round/>
              <a:headEnd/>
              <a:tailEnd/>
            </a:ln>
          </p:spPr>
          <p:txBody>
            <a:bodyPr/>
            <a:lstStyle/>
            <a:p>
              <a:endParaRPr lang="en-US"/>
            </a:p>
          </p:txBody>
        </p:sp>
        <p:sp>
          <p:nvSpPr>
            <p:cNvPr id="11" name="Oval 22"/>
            <p:cNvSpPr>
              <a:spLocks noChangeArrowheads="1"/>
            </p:cNvSpPr>
            <p:nvPr/>
          </p:nvSpPr>
          <p:spPr bwMode="auto">
            <a:xfrm>
              <a:off x="4720" y="1701"/>
              <a:ext cx="193" cy="187"/>
            </a:xfrm>
            <a:prstGeom prst="ellipse">
              <a:avLst/>
            </a:prstGeom>
            <a:solidFill>
              <a:srgbClr val="FFFFFF"/>
            </a:solidFill>
            <a:ln w="22225">
              <a:solidFill>
                <a:srgbClr val="666699"/>
              </a:solidFill>
              <a:round/>
              <a:headEnd/>
              <a:tailEnd/>
            </a:ln>
          </p:spPr>
          <p:txBody>
            <a:bodyPr/>
            <a:lstStyle/>
            <a:p>
              <a:endParaRPr lang="en-US"/>
            </a:p>
          </p:txBody>
        </p:sp>
        <p:sp>
          <p:nvSpPr>
            <p:cNvPr id="12" name="Oval 23"/>
            <p:cNvSpPr>
              <a:spLocks noChangeArrowheads="1"/>
            </p:cNvSpPr>
            <p:nvPr/>
          </p:nvSpPr>
          <p:spPr bwMode="auto">
            <a:xfrm>
              <a:off x="3424" y="1701"/>
              <a:ext cx="193" cy="187"/>
            </a:xfrm>
            <a:prstGeom prst="ellipse">
              <a:avLst/>
            </a:prstGeom>
            <a:solidFill>
              <a:srgbClr val="FFFFFF"/>
            </a:solidFill>
            <a:ln w="22225">
              <a:solidFill>
                <a:srgbClr val="666699"/>
              </a:solidFill>
              <a:round/>
              <a:headEnd/>
              <a:tailEnd/>
            </a:ln>
          </p:spPr>
          <p:txBody>
            <a:bodyPr/>
            <a:lstStyle/>
            <a:p>
              <a:endParaRPr lang="en-US"/>
            </a:p>
          </p:txBody>
        </p:sp>
        <p:sp>
          <p:nvSpPr>
            <p:cNvPr id="13" name="Oval 24"/>
            <p:cNvSpPr>
              <a:spLocks noChangeArrowheads="1"/>
            </p:cNvSpPr>
            <p:nvPr/>
          </p:nvSpPr>
          <p:spPr bwMode="auto">
            <a:xfrm>
              <a:off x="4066" y="1008"/>
              <a:ext cx="193" cy="187"/>
            </a:xfrm>
            <a:prstGeom prst="ellipse">
              <a:avLst/>
            </a:prstGeom>
            <a:solidFill>
              <a:srgbClr val="FFFFFF"/>
            </a:solidFill>
            <a:ln w="22225">
              <a:solidFill>
                <a:srgbClr val="666699"/>
              </a:solidFill>
              <a:round/>
              <a:headEnd/>
              <a:tailEnd/>
            </a:ln>
          </p:spPr>
          <p:txBody>
            <a:bodyPr/>
            <a:lstStyle/>
            <a:p>
              <a:endParaRPr lang="en-US"/>
            </a:p>
          </p:txBody>
        </p:sp>
        <p:sp>
          <p:nvSpPr>
            <p:cNvPr id="14" name="Oval 25"/>
            <p:cNvSpPr>
              <a:spLocks noChangeArrowheads="1"/>
            </p:cNvSpPr>
            <p:nvPr/>
          </p:nvSpPr>
          <p:spPr bwMode="auto">
            <a:xfrm>
              <a:off x="3640" y="2200"/>
              <a:ext cx="193" cy="187"/>
            </a:xfrm>
            <a:prstGeom prst="ellipse">
              <a:avLst/>
            </a:prstGeom>
            <a:solidFill>
              <a:srgbClr val="FFFFFF"/>
            </a:solidFill>
            <a:ln w="22225">
              <a:solidFill>
                <a:srgbClr val="666699"/>
              </a:solidFill>
              <a:round/>
              <a:headEnd/>
              <a:tailEnd/>
            </a:ln>
          </p:spPr>
          <p:txBody>
            <a:bodyPr/>
            <a:lstStyle/>
            <a:p>
              <a:endParaRPr lang="en-US"/>
            </a:p>
          </p:txBody>
        </p:sp>
        <p:sp>
          <p:nvSpPr>
            <p:cNvPr id="15" name="Line 26"/>
            <p:cNvSpPr>
              <a:spLocks noChangeShapeType="1"/>
            </p:cNvSpPr>
            <p:nvPr/>
          </p:nvSpPr>
          <p:spPr bwMode="auto">
            <a:xfrm flipH="1">
              <a:off x="3886" y="1177"/>
              <a:ext cx="216" cy="125"/>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7"/>
            <p:cNvSpPr>
              <a:spLocks noChangeShapeType="1"/>
            </p:cNvSpPr>
            <p:nvPr/>
          </p:nvSpPr>
          <p:spPr bwMode="auto">
            <a:xfrm>
              <a:off x="4228" y="1171"/>
              <a:ext cx="216" cy="187"/>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8"/>
            <p:cNvSpPr>
              <a:spLocks noChangeShapeType="1"/>
            </p:cNvSpPr>
            <p:nvPr/>
          </p:nvSpPr>
          <p:spPr bwMode="auto">
            <a:xfrm flipH="1">
              <a:off x="3574" y="1421"/>
              <a:ext cx="162" cy="29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auto">
            <a:xfrm>
              <a:off x="3856" y="1451"/>
              <a:ext cx="144" cy="250"/>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auto">
            <a:xfrm flipH="1">
              <a:off x="4300" y="1391"/>
              <a:ext cx="144"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1"/>
            <p:cNvSpPr>
              <a:spLocks noChangeShapeType="1"/>
            </p:cNvSpPr>
            <p:nvPr/>
          </p:nvSpPr>
          <p:spPr bwMode="auto">
            <a:xfrm>
              <a:off x="4606" y="1424"/>
              <a:ext cx="186" cy="277"/>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32"/>
            <p:cNvSpPr>
              <a:spLocks noChangeShapeType="1"/>
            </p:cNvSpPr>
            <p:nvPr/>
          </p:nvSpPr>
          <p:spPr bwMode="auto">
            <a:xfrm flipH="1">
              <a:off x="3298" y="1888"/>
              <a:ext cx="198" cy="306"/>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3"/>
            <p:cNvSpPr>
              <a:spLocks noChangeShapeType="1"/>
            </p:cNvSpPr>
            <p:nvPr/>
          </p:nvSpPr>
          <p:spPr bwMode="auto">
            <a:xfrm>
              <a:off x="3568" y="1888"/>
              <a:ext cx="144"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84"/>
          <p:cNvGrpSpPr>
            <a:grpSpLocks/>
          </p:cNvGrpSpPr>
          <p:nvPr/>
        </p:nvGrpSpPr>
        <p:grpSpPr bwMode="auto">
          <a:xfrm>
            <a:off x="1892300" y="2564904"/>
            <a:ext cx="1535113" cy="1324993"/>
            <a:chOff x="1192" y="1152"/>
            <a:chExt cx="1129" cy="1060"/>
          </a:xfrm>
        </p:grpSpPr>
        <p:sp>
          <p:nvSpPr>
            <p:cNvPr id="24" name="Oval 35"/>
            <p:cNvSpPr>
              <a:spLocks noChangeArrowheads="1"/>
            </p:cNvSpPr>
            <p:nvPr/>
          </p:nvSpPr>
          <p:spPr bwMode="auto">
            <a:xfrm>
              <a:off x="2128" y="1455"/>
              <a:ext cx="193" cy="187"/>
            </a:xfrm>
            <a:prstGeom prst="ellipse">
              <a:avLst/>
            </a:prstGeom>
            <a:solidFill>
              <a:srgbClr val="FFFFFF"/>
            </a:solidFill>
            <a:ln w="22225">
              <a:solidFill>
                <a:srgbClr val="666699"/>
              </a:solidFill>
              <a:round/>
              <a:headEnd/>
              <a:tailEnd/>
            </a:ln>
          </p:spPr>
          <p:txBody>
            <a:bodyPr/>
            <a:lstStyle/>
            <a:p>
              <a:endParaRPr lang="en-US"/>
            </a:p>
          </p:txBody>
        </p:sp>
        <p:sp>
          <p:nvSpPr>
            <p:cNvPr id="25" name="Oval 36"/>
            <p:cNvSpPr>
              <a:spLocks noChangeArrowheads="1"/>
            </p:cNvSpPr>
            <p:nvPr/>
          </p:nvSpPr>
          <p:spPr bwMode="auto">
            <a:xfrm>
              <a:off x="1984" y="2025"/>
              <a:ext cx="193" cy="187"/>
            </a:xfrm>
            <a:prstGeom prst="ellipse">
              <a:avLst/>
            </a:prstGeom>
            <a:solidFill>
              <a:srgbClr val="FFFFFF"/>
            </a:solidFill>
            <a:ln w="22225">
              <a:solidFill>
                <a:srgbClr val="666699"/>
              </a:solidFill>
              <a:round/>
              <a:headEnd/>
              <a:tailEnd/>
            </a:ln>
          </p:spPr>
          <p:txBody>
            <a:bodyPr/>
            <a:lstStyle/>
            <a:p>
              <a:endParaRPr lang="en-US"/>
            </a:p>
          </p:txBody>
        </p:sp>
        <p:sp>
          <p:nvSpPr>
            <p:cNvPr id="26" name="Oval 37"/>
            <p:cNvSpPr>
              <a:spLocks noChangeArrowheads="1"/>
            </p:cNvSpPr>
            <p:nvPr/>
          </p:nvSpPr>
          <p:spPr bwMode="auto">
            <a:xfrm>
              <a:off x="1336" y="2025"/>
              <a:ext cx="193" cy="187"/>
            </a:xfrm>
            <a:prstGeom prst="ellipse">
              <a:avLst/>
            </a:prstGeom>
            <a:solidFill>
              <a:srgbClr val="FFFFFF"/>
            </a:solidFill>
            <a:ln w="22225">
              <a:solidFill>
                <a:srgbClr val="666699"/>
              </a:solidFill>
              <a:round/>
              <a:headEnd/>
              <a:tailEnd/>
            </a:ln>
          </p:spPr>
          <p:txBody>
            <a:bodyPr/>
            <a:lstStyle/>
            <a:p>
              <a:endParaRPr lang="en-US"/>
            </a:p>
          </p:txBody>
        </p:sp>
        <p:sp>
          <p:nvSpPr>
            <p:cNvPr id="27" name="Oval 38"/>
            <p:cNvSpPr>
              <a:spLocks noChangeArrowheads="1"/>
            </p:cNvSpPr>
            <p:nvPr/>
          </p:nvSpPr>
          <p:spPr bwMode="auto">
            <a:xfrm>
              <a:off x="1192" y="1452"/>
              <a:ext cx="193" cy="187"/>
            </a:xfrm>
            <a:prstGeom prst="ellipse">
              <a:avLst/>
            </a:prstGeom>
            <a:solidFill>
              <a:srgbClr val="FFFFFF"/>
            </a:solidFill>
            <a:ln w="22225">
              <a:solidFill>
                <a:srgbClr val="666699"/>
              </a:solidFill>
              <a:round/>
              <a:headEnd/>
              <a:tailEnd/>
            </a:ln>
          </p:spPr>
          <p:txBody>
            <a:bodyPr/>
            <a:lstStyle/>
            <a:p>
              <a:endParaRPr lang="en-US"/>
            </a:p>
          </p:txBody>
        </p:sp>
        <p:sp>
          <p:nvSpPr>
            <p:cNvPr id="28" name="Oval 39"/>
            <p:cNvSpPr>
              <a:spLocks noChangeArrowheads="1"/>
            </p:cNvSpPr>
            <p:nvPr/>
          </p:nvSpPr>
          <p:spPr bwMode="auto">
            <a:xfrm>
              <a:off x="1648" y="1152"/>
              <a:ext cx="193" cy="187"/>
            </a:xfrm>
            <a:prstGeom prst="ellipse">
              <a:avLst/>
            </a:prstGeom>
            <a:solidFill>
              <a:srgbClr val="FFFFFF"/>
            </a:solidFill>
            <a:ln w="22225">
              <a:solidFill>
                <a:srgbClr val="666699"/>
              </a:solidFill>
              <a:round/>
              <a:headEnd/>
              <a:tailEnd/>
            </a:ln>
          </p:spPr>
          <p:txBody>
            <a:bodyPr/>
            <a:lstStyle/>
            <a:p>
              <a:endParaRPr lang="en-US"/>
            </a:p>
          </p:txBody>
        </p:sp>
        <p:sp>
          <p:nvSpPr>
            <p:cNvPr id="29" name="Oval 40"/>
            <p:cNvSpPr>
              <a:spLocks noChangeArrowheads="1"/>
            </p:cNvSpPr>
            <p:nvPr/>
          </p:nvSpPr>
          <p:spPr bwMode="auto">
            <a:xfrm>
              <a:off x="1648" y="1639"/>
              <a:ext cx="193" cy="187"/>
            </a:xfrm>
            <a:prstGeom prst="ellipse">
              <a:avLst/>
            </a:prstGeom>
            <a:solidFill>
              <a:srgbClr val="FFFFFF"/>
            </a:solidFill>
            <a:ln w="22225">
              <a:solidFill>
                <a:srgbClr val="666699"/>
              </a:solidFill>
              <a:round/>
              <a:headEnd/>
              <a:tailEnd/>
            </a:ln>
          </p:spPr>
          <p:txBody>
            <a:bodyPr/>
            <a:lstStyle/>
            <a:p>
              <a:endParaRPr lang="en-US"/>
            </a:p>
          </p:txBody>
        </p:sp>
        <p:sp>
          <p:nvSpPr>
            <p:cNvPr id="30" name="Line 41"/>
            <p:cNvSpPr>
              <a:spLocks noChangeShapeType="1"/>
            </p:cNvSpPr>
            <p:nvPr/>
          </p:nvSpPr>
          <p:spPr bwMode="auto">
            <a:xfrm flipH="1">
              <a:off x="1468" y="1794"/>
              <a:ext cx="216" cy="249"/>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2"/>
            <p:cNvSpPr>
              <a:spLocks noChangeShapeType="1"/>
            </p:cNvSpPr>
            <p:nvPr/>
          </p:nvSpPr>
          <p:spPr bwMode="auto">
            <a:xfrm>
              <a:off x="1744" y="1339"/>
              <a:ext cx="0"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3"/>
            <p:cNvSpPr>
              <a:spLocks noChangeShapeType="1"/>
            </p:cNvSpPr>
            <p:nvPr/>
          </p:nvSpPr>
          <p:spPr bwMode="auto">
            <a:xfrm>
              <a:off x="1366" y="1588"/>
              <a:ext cx="288" cy="125"/>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4"/>
            <p:cNvSpPr>
              <a:spLocks noChangeShapeType="1"/>
            </p:cNvSpPr>
            <p:nvPr/>
          </p:nvSpPr>
          <p:spPr bwMode="auto">
            <a:xfrm>
              <a:off x="1804" y="1802"/>
              <a:ext cx="216" cy="249"/>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5"/>
            <p:cNvSpPr>
              <a:spLocks noChangeShapeType="1"/>
            </p:cNvSpPr>
            <p:nvPr/>
          </p:nvSpPr>
          <p:spPr bwMode="auto">
            <a:xfrm flipV="1">
              <a:off x="1840" y="1588"/>
              <a:ext cx="288" cy="125"/>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 name="Group 86"/>
          <p:cNvGrpSpPr>
            <a:grpSpLocks/>
          </p:cNvGrpSpPr>
          <p:nvPr/>
        </p:nvGrpSpPr>
        <p:grpSpPr bwMode="auto">
          <a:xfrm>
            <a:off x="5580112" y="4581128"/>
            <a:ext cx="2887663" cy="1593850"/>
            <a:chOff x="3160" y="2784"/>
            <a:chExt cx="1819" cy="1004"/>
          </a:xfrm>
        </p:grpSpPr>
        <p:sp>
          <p:nvSpPr>
            <p:cNvPr id="36" name="Oval 65"/>
            <p:cNvSpPr>
              <a:spLocks noChangeArrowheads="1"/>
            </p:cNvSpPr>
            <p:nvPr/>
          </p:nvSpPr>
          <p:spPr bwMode="auto">
            <a:xfrm>
              <a:off x="4186" y="3589"/>
              <a:ext cx="193" cy="187"/>
            </a:xfrm>
            <a:prstGeom prst="ellipse">
              <a:avLst/>
            </a:prstGeom>
            <a:solidFill>
              <a:srgbClr val="FFFFFF"/>
            </a:solidFill>
            <a:ln w="22225">
              <a:solidFill>
                <a:srgbClr val="666699"/>
              </a:solidFill>
              <a:round/>
              <a:headEnd/>
              <a:tailEnd/>
            </a:ln>
          </p:spPr>
          <p:txBody>
            <a:bodyPr/>
            <a:lstStyle/>
            <a:p>
              <a:endParaRPr lang="en-US"/>
            </a:p>
          </p:txBody>
        </p:sp>
        <p:sp>
          <p:nvSpPr>
            <p:cNvPr id="37" name="Oval 66"/>
            <p:cNvSpPr>
              <a:spLocks noChangeArrowheads="1"/>
            </p:cNvSpPr>
            <p:nvPr/>
          </p:nvSpPr>
          <p:spPr bwMode="auto">
            <a:xfrm>
              <a:off x="3760" y="3601"/>
              <a:ext cx="193" cy="187"/>
            </a:xfrm>
            <a:prstGeom prst="ellipse">
              <a:avLst/>
            </a:prstGeom>
            <a:solidFill>
              <a:srgbClr val="FFFFFF"/>
            </a:solidFill>
            <a:ln w="22225">
              <a:solidFill>
                <a:srgbClr val="666699"/>
              </a:solidFill>
              <a:round/>
              <a:headEnd/>
              <a:tailEnd/>
            </a:ln>
          </p:spPr>
          <p:txBody>
            <a:bodyPr/>
            <a:lstStyle/>
            <a:p>
              <a:endParaRPr lang="en-US"/>
            </a:p>
          </p:txBody>
        </p:sp>
        <p:sp>
          <p:nvSpPr>
            <p:cNvPr id="38" name="Oval 67"/>
            <p:cNvSpPr>
              <a:spLocks noChangeArrowheads="1"/>
            </p:cNvSpPr>
            <p:nvPr/>
          </p:nvSpPr>
          <p:spPr bwMode="auto">
            <a:xfrm>
              <a:off x="4426" y="2784"/>
              <a:ext cx="193" cy="187"/>
            </a:xfrm>
            <a:prstGeom prst="ellipse">
              <a:avLst/>
            </a:prstGeom>
            <a:solidFill>
              <a:srgbClr val="FFFFFF"/>
            </a:solidFill>
            <a:ln w="22225">
              <a:solidFill>
                <a:srgbClr val="666699"/>
              </a:solidFill>
              <a:round/>
              <a:headEnd/>
              <a:tailEnd/>
            </a:ln>
          </p:spPr>
          <p:txBody>
            <a:bodyPr/>
            <a:lstStyle/>
            <a:p>
              <a:endParaRPr lang="en-US"/>
            </a:p>
          </p:txBody>
        </p:sp>
        <p:sp>
          <p:nvSpPr>
            <p:cNvPr id="39" name="Oval 68"/>
            <p:cNvSpPr>
              <a:spLocks noChangeArrowheads="1"/>
            </p:cNvSpPr>
            <p:nvPr/>
          </p:nvSpPr>
          <p:spPr bwMode="auto">
            <a:xfrm>
              <a:off x="3994" y="2784"/>
              <a:ext cx="193" cy="187"/>
            </a:xfrm>
            <a:prstGeom prst="ellipse">
              <a:avLst/>
            </a:prstGeom>
            <a:solidFill>
              <a:srgbClr val="FFFFFF"/>
            </a:solidFill>
            <a:ln w="22225">
              <a:solidFill>
                <a:srgbClr val="666699"/>
              </a:solidFill>
              <a:round/>
              <a:headEnd/>
              <a:tailEnd/>
            </a:ln>
          </p:spPr>
          <p:txBody>
            <a:bodyPr/>
            <a:lstStyle/>
            <a:p>
              <a:endParaRPr lang="en-US"/>
            </a:p>
          </p:txBody>
        </p:sp>
        <p:sp>
          <p:nvSpPr>
            <p:cNvPr id="40" name="Oval 69"/>
            <p:cNvSpPr>
              <a:spLocks noChangeArrowheads="1"/>
            </p:cNvSpPr>
            <p:nvPr/>
          </p:nvSpPr>
          <p:spPr bwMode="auto">
            <a:xfrm>
              <a:off x="3562" y="2784"/>
              <a:ext cx="193" cy="187"/>
            </a:xfrm>
            <a:prstGeom prst="ellipse">
              <a:avLst/>
            </a:prstGeom>
            <a:solidFill>
              <a:srgbClr val="FFFFFF"/>
            </a:solidFill>
            <a:ln w="22225">
              <a:solidFill>
                <a:srgbClr val="666699"/>
              </a:solidFill>
              <a:round/>
              <a:headEnd/>
              <a:tailEnd/>
            </a:ln>
          </p:spPr>
          <p:txBody>
            <a:bodyPr/>
            <a:lstStyle/>
            <a:p>
              <a:endParaRPr lang="en-US"/>
            </a:p>
          </p:txBody>
        </p:sp>
        <p:sp>
          <p:nvSpPr>
            <p:cNvPr id="41" name="Oval 70"/>
            <p:cNvSpPr>
              <a:spLocks noChangeArrowheads="1"/>
            </p:cNvSpPr>
            <p:nvPr/>
          </p:nvSpPr>
          <p:spPr bwMode="auto">
            <a:xfrm>
              <a:off x="4786" y="3158"/>
              <a:ext cx="193" cy="187"/>
            </a:xfrm>
            <a:prstGeom prst="ellipse">
              <a:avLst/>
            </a:prstGeom>
            <a:solidFill>
              <a:srgbClr val="FFFFFF"/>
            </a:solidFill>
            <a:ln w="22225">
              <a:solidFill>
                <a:srgbClr val="666699"/>
              </a:solidFill>
              <a:round/>
              <a:headEnd/>
              <a:tailEnd/>
            </a:ln>
          </p:spPr>
          <p:txBody>
            <a:bodyPr/>
            <a:lstStyle/>
            <a:p>
              <a:endParaRPr lang="en-US"/>
            </a:p>
          </p:txBody>
        </p:sp>
        <p:sp>
          <p:nvSpPr>
            <p:cNvPr id="42" name="Oval 71"/>
            <p:cNvSpPr>
              <a:spLocks noChangeArrowheads="1"/>
            </p:cNvSpPr>
            <p:nvPr/>
          </p:nvSpPr>
          <p:spPr bwMode="auto">
            <a:xfrm>
              <a:off x="3160" y="3182"/>
              <a:ext cx="193" cy="187"/>
            </a:xfrm>
            <a:prstGeom prst="ellipse">
              <a:avLst/>
            </a:prstGeom>
            <a:solidFill>
              <a:srgbClr val="FFFFFF"/>
            </a:solidFill>
            <a:ln w="22225">
              <a:solidFill>
                <a:srgbClr val="666699"/>
              </a:solidFill>
              <a:round/>
              <a:headEnd/>
              <a:tailEnd/>
            </a:ln>
          </p:spPr>
          <p:txBody>
            <a:bodyPr/>
            <a:lstStyle/>
            <a:p>
              <a:endParaRPr lang="en-US"/>
            </a:p>
          </p:txBody>
        </p:sp>
        <p:sp>
          <p:nvSpPr>
            <p:cNvPr id="43" name="Line 72"/>
            <p:cNvSpPr>
              <a:spLocks noChangeShapeType="1"/>
            </p:cNvSpPr>
            <p:nvPr/>
          </p:nvSpPr>
          <p:spPr bwMode="auto">
            <a:xfrm>
              <a:off x="3346" y="3283"/>
              <a:ext cx="1440" cy="0"/>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73"/>
            <p:cNvSpPr>
              <a:spLocks noChangeShapeType="1"/>
            </p:cNvSpPr>
            <p:nvPr/>
          </p:nvSpPr>
          <p:spPr bwMode="auto">
            <a:xfrm>
              <a:off x="4066" y="2971"/>
              <a:ext cx="0"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74"/>
            <p:cNvSpPr>
              <a:spLocks noChangeShapeType="1"/>
            </p:cNvSpPr>
            <p:nvPr/>
          </p:nvSpPr>
          <p:spPr bwMode="auto">
            <a:xfrm>
              <a:off x="3850" y="3283"/>
              <a:ext cx="0"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75"/>
            <p:cNvSpPr>
              <a:spLocks noChangeShapeType="1"/>
            </p:cNvSpPr>
            <p:nvPr/>
          </p:nvSpPr>
          <p:spPr bwMode="auto">
            <a:xfrm>
              <a:off x="4282" y="3283"/>
              <a:ext cx="0"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76"/>
            <p:cNvSpPr>
              <a:spLocks noChangeShapeType="1"/>
            </p:cNvSpPr>
            <p:nvPr/>
          </p:nvSpPr>
          <p:spPr bwMode="auto">
            <a:xfrm>
              <a:off x="3634" y="2971"/>
              <a:ext cx="0"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77"/>
            <p:cNvSpPr>
              <a:spLocks noChangeShapeType="1"/>
            </p:cNvSpPr>
            <p:nvPr/>
          </p:nvSpPr>
          <p:spPr bwMode="auto">
            <a:xfrm>
              <a:off x="4498" y="2971"/>
              <a:ext cx="0" cy="312"/>
            </a:xfrm>
            <a:prstGeom prst="line">
              <a:avLst/>
            </a:prstGeom>
            <a:noFill/>
            <a:ln w="222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 name="Text Box 78"/>
          <p:cNvSpPr txBox="1">
            <a:spLocks noChangeArrowheads="1"/>
          </p:cNvSpPr>
          <p:nvPr/>
        </p:nvSpPr>
        <p:spPr bwMode="auto">
          <a:xfrm>
            <a:off x="749300" y="2873896"/>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zh-CN" altLang="en-US" sz="2400" dirty="0">
                <a:ea typeface="华文中宋" pitchFamily="2" charset="-122"/>
              </a:rPr>
              <a:t>星形</a:t>
            </a:r>
          </a:p>
        </p:txBody>
      </p:sp>
      <p:sp>
        <p:nvSpPr>
          <p:cNvPr id="50" name="Text Box 79"/>
          <p:cNvSpPr txBox="1">
            <a:spLocks noChangeArrowheads="1"/>
          </p:cNvSpPr>
          <p:nvPr/>
        </p:nvSpPr>
        <p:spPr bwMode="auto">
          <a:xfrm>
            <a:off x="4254500" y="5007496"/>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zh-CN" altLang="en-US" sz="2400" dirty="0">
                <a:ea typeface="华文中宋" pitchFamily="2" charset="-122"/>
              </a:rPr>
              <a:t>总线形</a:t>
            </a:r>
          </a:p>
        </p:txBody>
      </p:sp>
      <p:sp>
        <p:nvSpPr>
          <p:cNvPr id="51" name="Text Box 80"/>
          <p:cNvSpPr txBox="1">
            <a:spLocks noChangeArrowheads="1"/>
          </p:cNvSpPr>
          <p:nvPr/>
        </p:nvSpPr>
        <p:spPr bwMode="auto">
          <a:xfrm>
            <a:off x="749300" y="4931296"/>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zh-CN" altLang="en-US" sz="2400" dirty="0">
                <a:ea typeface="华文中宋" pitchFamily="2" charset="-122"/>
              </a:rPr>
              <a:t>环形</a:t>
            </a:r>
          </a:p>
        </p:txBody>
      </p:sp>
      <p:sp>
        <p:nvSpPr>
          <p:cNvPr id="52" name="Text Box 81"/>
          <p:cNvSpPr txBox="1">
            <a:spLocks noChangeArrowheads="1"/>
          </p:cNvSpPr>
          <p:nvPr/>
        </p:nvSpPr>
        <p:spPr bwMode="auto">
          <a:xfrm>
            <a:off x="4406900" y="2797696"/>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zh-CN" altLang="en-US" sz="2400" dirty="0" smtClean="0">
                <a:ea typeface="华文中宋" pitchFamily="2" charset="-122"/>
              </a:rPr>
              <a:t>树形</a:t>
            </a:r>
            <a:endParaRPr lang="zh-CN" altLang="en-US" sz="2400" dirty="0">
              <a:ea typeface="华文中宋" pitchFamily="2" charset="-122"/>
            </a:endParaRPr>
          </a:p>
        </p:txBody>
      </p:sp>
      <p:grpSp>
        <p:nvGrpSpPr>
          <p:cNvPr id="53" name="Group 83"/>
          <p:cNvGrpSpPr>
            <a:grpSpLocks/>
          </p:cNvGrpSpPr>
          <p:nvPr/>
        </p:nvGrpSpPr>
        <p:grpSpPr bwMode="auto">
          <a:xfrm>
            <a:off x="1949450" y="4533627"/>
            <a:ext cx="1487488" cy="1509986"/>
            <a:chOff x="1192" y="2784"/>
            <a:chExt cx="973" cy="1023"/>
          </a:xfrm>
        </p:grpSpPr>
        <p:sp>
          <p:nvSpPr>
            <p:cNvPr id="54" name="Oval 56"/>
            <p:cNvSpPr>
              <a:spLocks noChangeArrowheads="1"/>
            </p:cNvSpPr>
            <p:nvPr/>
          </p:nvSpPr>
          <p:spPr bwMode="auto">
            <a:xfrm>
              <a:off x="1264" y="2909"/>
              <a:ext cx="864" cy="812"/>
            </a:xfrm>
            <a:prstGeom prst="ellipse">
              <a:avLst/>
            </a:prstGeom>
            <a:noFill/>
            <a:ln w="22225">
              <a:solidFill>
                <a:srgbClr val="666699"/>
              </a:solidFill>
              <a:round/>
              <a:headEnd/>
              <a:tailEnd/>
            </a:ln>
            <a:extLst>
              <a:ext uri="{909E8E84-426E-40DD-AFC4-6F175D3DCCD1}">
                <a14:hiddenFill xmlns:a14="http://schemas.microsoft.com/office/drawing/2010/main">
                  <a:solidFill>
                    <a:schemeClr val="bg1"/>
                  </a:solidFill>
                </a14:hiddenFill>
              </a:ext>
            </a:extLst>
          </p:spPr>
          <p:txBody>
            <a:bodyPr/>
            <a:lstStyle/>
            <a:p>
              <a:endParaRPr lang="en-US"/>
            </a:p>
          </p:txBody>
        </p:sp>
        <p:sp>
          <p:nvSpPr>
            <p:cNvPr id="55" name="Oval 57"/>
            <p:cNvSpPr>
              <a:spLocks noChangeArrowheads="1"/>
            </p:cNvSpPr>
            <p:nvPr/>
          </p:nvSpPr>
          <p:spPr bwMode="auto">
            <a:xfrm>
              <a:off x="1972" y="3412"/>
              <a:ext cx="193" cy="187"/>
            </a:xfrm>
            <a:prstGeom prst="ellipse">
              <a:avLst/>
            </a:prstGeom>
            <a:solidFill>
              <a:srgbClr val="FFFFFF"/>
            </a:solidFill>
            <a:ln w="22225">
              <a:solidFill>
                <a:srgbClr val="666699"/>
              </a:solidFill>
              <a:round/>
              <a:headEnd/>
              <a:tailEnd/>
            </a:ln>
          </p:spPr>
          <p:txBody>
            <a:bodyPr/>
            <a:lstStyle/>
            <a:p>
              <a:endParaRPr lang="en-US"/>
            </a:p>
          </p:txBody>
        </p:sp>
        <p:sp>
          <p:nvSpPr>
            <p:cNvPr id="56" name="Oval 58"/>
            <p:cNvSpPr>
              <a:spLocks noChangeArrowheads="1"/>
            </p:cNvSpPr>
            <p:nvPr/>
          </p:nvSpPr>
          <p:spPr bwMode="auto">
            <a:xfrm>
              <a:off x="1228" y="3016"/>
              <a:ext cx="193" cy="187"/>
            </a:xfrm>
            <a:prstGeom prst="ellipse">
              <a:avLst/>
            </a:prstGeom>
            <a:solidFill>
              <a:srgbClr val="FFFFFF"/>
            </a:solidFill>
            <a:ln w="22225">
              <a:solidFill>
                <a:srgbClr val="666699"/>
              </a:solidFill>
              <a:round/>
              <a:headEnd/>
              <a:tailEnd/>
            </a:ln>
          </p:spPr>
          <p:txBody>
            <a:bodyPr/>
            <a:lstStyle/>
            <a:p>
              <a:endParaRPr lang="en-US"/>
            </a:p>
          </p:txBody>
        </p:sp>
        <p:sp>
          <p:nvSpPr>
            <p:cNvPr id="57" name="Oval 59"/>
            <p:cNvSpPr>
              <a:spLocks noChangeArrowheads="1"/>
            </p:cNvSpPr>
            <p:nvPr/>
          </p:nvSpPr>
          <p:spPr bwMode="auto">
            <a:xfrm>
              <a:off x="1192" y="3408"/>
              <a:ext cx="193" cy="188"/>
            </a:xfrm>
            <a:prstGeom prst="ellipse">
              <a:avLst/>
            </a:prstGeom>
            <a:solidFill>
              <a:srgbClr val="FFFFFF"/>
            </a:solidFill>
            <a:ln w="22225">
              <a:solidFill>
                <a:srgbClr val="666699"/>
              </a:solidFill>
              <a:round/>
              <a:headEnd/>
              <a:tailEnd/>
            </a:ln>
          </p:spPr>
          <p:txBody>
            <a:bodyPr/>
            <a:lstStyle/>
            <a:p>
              <a:endParaRPr lang="en-US"/>
            </a:p>
          </p:txBody>
        </p:sp>
        <p:sp>
          <p:nvSpPr>
            <p:cNvPr id="58" name="Oval 60"/>
            <p:cNvSpPr>
              <a:spLocks noChangeArrowheads="1"/>
            </p:cNvSpPr>
            <p:nvPr/>
          </p:nvSpPr>
          <p:spPr bwMode="auto">
            <a:xfrm>
              <a:off x="1966" y="2999"/>
              <a:ext cx="193" cy="187"/>
            </a:xfrm>
            <a:prstGeom prst="ellipse">
              <a:avLst/>
            </a:prstGeom>
            <a:solidFill>
              <a:srgbClr val="FFFFFF"/>
            </a:solidFill>
            <a:ln w="22225">
              <a:solidFill>
                <a:srgbClr val="666699"/>
              </a:solidFill>
              <a:round/>
              <a:headEnd/>
              <a:tailEnd/>
            </a:ln>
          </p:spPr>
          <p:txBody>
            <a:bodyPr/>
            <a:lstStyle/>
            <a:p>
              <a:endParaRPr lang="en-US"/>
            </a:p>
          </p:txBody>
        </p:sp>
        <p:sp>
          <p:nvSpPr>
            <p:cNvPr id="59" name="Oval 61"/>
            <p:cNvSpPr>
              <a:spLocks noChangeArrowheads="1"/>
            </p:cNvSpPr>
            <p:nvPr/>
          </p:nvSpPr>
          <p:spPr bwMode="auto">
            <a:xfrm>
              <a:off x="1588" y="3620"/>
              <a:ext cx="193" cy="187"/>
            </a:xfrm>
            <a:prstGeom prst="ellipse">
              <a:avLst/>
            </a:prstGeom>
            <a:solidFill>
              <a:srgbClr val="FFFFFF"/>
            </a:solidFill>
            <a:ln w="22225">
              <a:solidFill>
                <a:srgbClr val="666699"/>
              </a:solidFill>
              <a:round/>
              <a:headEnd/>
              <a:tailEnd/>
            </a:ln>
          </p:spPr>
          <p:txBody>
            <a:bodyPr/>
            <a:lstStyle/>
            <a:p>
              <a:endParaRPr lang="en-US"/>
            </a:p>
          </p:txBody>
        </p:sp>
        <p:sp>
          <p:nvSpPr>
            <p:cNvPr id="60" name="Oval 62"/>
            <p:cNvSpPr>
              <a:spLocks noChangeArrowheads="1"/>
            </p:cNvSpPr>
            <p:nvPr/>
          </p:nvSpPr>
          <p:spPr bwMode="auto">
            <a:xfrm>
              <a:off x="1588" y="2784"/>
              <a:ext cx="193" cy="187"/>
            </a:xfrm>
            <a:prstGeom prst="ellipse">
              <a:avLst/>
            </a:prstGeom>
            <a:solidFill>
              <a:srgbClr val="FFFFFF"/>
            </a:solidFill>
            <a:ln w="22225">
              <a:solidFill>
                <a:srgbClr val="666699"/>
              </a:solidFill>
              <a:round/>
              <a:headEnd/>
              <a:tailEnd/>
            </a:ln>
          </p:spPr>
          <p:txBody>
            <a:bodyPr/>
            <a:lstStyle/>
            <a:p>
              <a:endParaRPr lang="en-US"/>
            </a:p>
          </p:txBody>
        </p:sp>
      </p:grpSp>
      <p:sp>
        <p:nvSpPr>
          <p:cNvPr id="61" name="Text Box 79"/>
          <p:cNvSpPr txBox="1">
            <a:spLocks noChangeArrowheads="1"/>
          </p:cNvSpPr>
          <p:nvPr/>
        </p:nvSpPr>
        <p:spPr bwMode="auto">
          <a:xfrm>
            <a:off x="3483998" y="3460742"/>
            <a:ext cx="1564118" cy="1378565"/>
          </a:xfrm>
          <a:prstGeom prst="hexagon">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0000"/>
              </a:lnSpc>
              <a:spcBef>
                <a:spcPct val="50000"/>
              </a:spcBef>
              <a:buClrTx/>
              <a:buSzTx/>
              <a:buFontTx/>
              <a:buNone/>
            </a:pPr>
            <a:r>
              <a:rPr lang="zh-CN" altLang="en-US" sz="2800" dirty="0">
                <a:solidFill>
                  <a:schemeClr val="tx1"/>
                </a:solidFill>
                <a:ea typeface="华文中宋" pitchFamily="2" charset="-122"/>
              </a:rPr>
              <a:t>混合结构</a:t>
            </a:r>
          </a:p>
        </p:txBody>
      </p:sp>
    </p:spTree>
    <p:extLst>
      <p:ext uri="{BB962C8B-B14F-4D97-AF65-F5344CB8AC3E}">
        <p14:creationId xmlns:p14="http://schemas.microsoft.com/office/powerpoint/2010/main" val="14265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ox(out)">
                                      <p:cBhvr>
                                        <p:cTn id="13" dur="500"/>
                                        <p:tgtEl>
                                          <p:spTgt spid="23"/>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1+#ppt_w/2"/>
                                          </p:val>
                                        </p:tav>
                                        <p:tav tm="100000">
                                          <p:val>
                                            <p:strVal val="#ppt_x"/>
                                          </p:val>
                                        </p:tav>
                                      </p:tavLst>
                                    </p:anim>
                                    <p:anim calcmode="lin" valueType="num">
                                      <p:cBhvr additive="base">
                                        <p:cTn id="19"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500"/>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1+#ppt_w/2"/>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ox(out)">
                                      <p:cBhvr>
                                        <p:cTn id="35" dur="5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0-#ppt_w/2"/>
                                          </p:val>
                                        </p:tav>
                                        <p:tav tm="100000">
                                          <p:val>
                                            <p:strVal val="#ppt_x"/>
                                          </p:val>
                                        </p:tav>
                                      </p:tavLst>
                                    </p:anim>
                                    <p:anim calcmode="lin" valueType="num">
                                      <p:cBhvr additive="base">
                                        <p:cTn id="4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ox(out)">
                                      <p:cBhvr>
                                        <p:cTn id="46" dur="500"/>
                                        <p:tgtEl>
                                          <p:spTgt spid="53"/>
                                        </p:tgtEl>
                                      </p:cBhvr>
                                    </p:animEffect>
                                  </p:childTnLst>
                                  <p:subTnLst>
                                    <p:audio>
                                      <p:cMediaNode>
                                        <p:cTn display="0" masterRel="sameClick">
                                          <p:stCondLst>
                                            <p:cond evt="begin" delay="0">
                                              <p:tn val="44"/>
                                            </p:cond>
                                          </p:stCondLst>
                                          <p:endCondLst>
                                            <p:cond evt="onStopAudio" delay="0">
                                              <p:tgtEl>
                                                <p:sldTgt/>
                                              </p:tgtEl>
                                            </p:cond>
                                          </p:endCondLst>
                                        </p:cTn>
                                        <p:tgtEl>
                                          <p:sndTgt r:embed="rId2"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6"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utoUpdateAnimBg="0"/>
      <p:bldP spid="50" grpId="0" autoUpdateAnimBg="0"/>
      <p:bldP spid="51" grpId="0" autoUpdateAnimBg="0"/>
      <p:bldP spid="52" grpId="0" autoUpdateAnimBg="0"/>
      <p:bldP spid="6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网络拓扑结构</a:t>
            </a:r>
            <a:r>
              <a:rPr lang="en-US" altLang="zh-CN" dirty="0" smtClean="0"/>
              <a:t>—</a:t>
            </a:r>
            <a:r>
              <a:rPr lang="zh-CN" altLang="en-US" dirty="0" smtClean="0"/>
              <a:t>星形结构</a:t>
            </a:r>
            <a:endParaRPr lang="en-US" dirty="0"/>
          </a:p>
        </p:txBody>
      </p:sp>
      <p:graphicFrame>
        <p:nvGraphicFramePr>
          <p:cNvPr id="5" name="Object 5"/>
          <p:cNvGraphicFramePr>
            <a:graphicFrameLocks noChangeAspect="1"/>
          </p:cNvGraphicFramePr>
          <p:nvPr>
            <p:extLst>
              <p:ext uri="{D42A27DB-BD31-4B8C-83A1-F6EECF244321}">
                <p14:modId xmlns:p14="http://schemas.microsoft.com/office/powerpoint/2010/main" val="3502790537"/>
              </p:ext>
            </p:extLst>
          </p:nvPr>
        </p:nvGraphicFramePr>
        <p:xfrm>
          <a:off x="5436096" y="2636912"/>
          <a:ext cx="3265487" cy="2998788"/>
        </p:xfrm>
        <a:graphic>
          <a:graphicData uri="http://schemas.openxmlformats.org/presentationml/2006/ole">
            <mc:AlternateContent xmlns:mc="http://schemas.openxmlformats.org/markup-compatibility/2006">
              <mc:Choice xmlns:v="urn:schemas-microsoft-com:vml" Requires="v">
                <p:oleObj spid="_x0000_s6171" name="Visio" r:id="rId3" imgW="3898635" imgH="3442727" progId="Visio.Drawing.11">
                  <p:embed/>
                </p:oleObj>
              </mc:Choice>
              <mc:Fallback>
                <p:oleObj name="Visio" r:id="rId3" imgW="3898635" imgH="3442727" progId="Visio.Drawing.11">
                  <p:embed/>
                  <p:pic>
                    <p:nvPicPr>
                      <p:cNvPr id="0" name=""/>
                      <p:cNvPicPr>
                        <a:picLocks noChangeAspect="1" noChangeArrowheads="1"/>
                      </p:cNvPicPr>
                      <p:nvPr/>
                    </p:nvPicPr>
                    <p:blipFill>
                      <a:blip r:embed="rId4"/>
                      <a:srcRect/>
                      <a:stretch>
                        <a:fillRect/>
                      </a:stretch>
                    </p:blipFill>
                    <p:spPr bwMode="auto">
                      <a:xfrm>
                        <a:off x="5436096" y="2636912"/>
                        <a:ext cx="3265487" cy="2998788"/>
                      </a:xfrm>
                      <a:prstGeom prst="rect">
                        <a:avLst/>
                      </a:prstGeom>
                      <a:solidFill>
                        <a:schemeClr val="bg1"/>
                      </a:solidFill>
                      <a:ln>
                        <a:solidFill>
                          <a:schemeClr val="bg1"/>
                        </a:solidFill>
                      </a:ln>
                      <a:effectLst/>
                    </p:spPr>
                  </p:pic>
                </p:oleObj>
              </mc:Fallback>
            </mc:AlternateContent>
          </a:graphicData>
        </a:graphic>
      </p:graphicFrame>
      <p:sp>
        <p:nvSpPr>
          <p:cNvPr id="8" name="内容占位符 7"/>
          <p:cNvSpPr>
            <a:spLocks noGrp="1"/>
          </p:cNvSpPr>
          <p:nvPr>
            <p:ph idx="1"/>
          </p:nvPr>
        </p:nvSpPr>
        <p:spPr>
          <a:xfrm>
            <a:off x="457200" y="2348880"/>
            <a:ext cx="4690864" cy="3975720"/>
          </a:xfrm>
        </p:spPr>
        <p:txBody>
          <a:bodyPr/>
          <a:lstStyle/>
          <a:p>
            <a:r>
              <a:rPr lang="zh-CN" altLang="en-US" dirty="0" smtClean="0"/>
              <a:t>以中央节点为中心，将若干个外围节点连接起来。</a:t>
            </a:r>
            <a:endParaRPr lang="en-US" altLang="zh-CN" dirty="0" smtClean="0"/>
          </a:p>
          <a:p>
            <a:r>
              <a:rPr lang="zh-CN" altLang="en-US" dirty="0"/>
              <a:t>优点</a:t>
            </a:r>
            <a:r>
              <a:rPr lang="zh-CN" altLang="en-US" dirty="0" smtClean="0"/>
              <a:t>：结构简单、易于实现和管理。</a:t>
            </a:r>
            <a:endParaRPr lang="en-US" altLang="zh-CN" dirty="0" smtClean="0"/>
          </a:p>
          <a:p>
            <a:r>
              <a:rPr lang="zh-CN" altLang="en-US" dirty="0"/>
              <a:t>缺点</a:t>
            </a:r>
            <a:r>
              <a:rPr lang="zh-CN" altLang="en-US" dirty="0" smtClean="0"/>
              <a:t>：中央节点负担重，一旦出现故障，会导致整个网络的崩溃。</a:t>
            </a:r>
            <a:endParaRPr lang="en-US" dirty="0"/>
          </a:p>
        </p:txBody>
      </p:sp>
    </p:spTree>
    <p:extLst>
      <p:ext uri="{BB962C8B-B14F-4D97-AF65-F5344CB8AC3E}">
        <p14:creationId xmlns:p14="http://schemas.microsoft.com/office/powerpoint/2010/main" val="3739837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网络拓扑结构</a:t>
            </a:r>
            <a:r>
              <a:rPr lang="en-US" altLang="zh-CN" dirty="0" smtClean="0"/>
              <a:t>—</a:t>
            </a:r>
            <a:r>
              <a:rPr lang="zh-CN" altLang="en-US" dirty="0" smtClean="0"/>
              <a:t>树形</a:t>
            </a:r>
            <a:r>
              <a:rPr lang="zh-CN" altLang="en-US" dirty="0"/>
              <a:t>结构</a:t>
            </a:r>
            <a:endParaRPr lang="en-US" dirty="0"/>
          </a:p>
        </p:txBody>
      </p:sp>
      <p:sp>
        <p:nvSpPr>
          <p:cNvPr id="3" name="内容占位符 2"/>
          <p:cNvSpPr>
            <a:spLocks noGrp="1"/>
          </p:cNvSpPr>
          <p:nvPr>
            <p:ph idx="1"/>
          </p:nvPr>
        </p:nvSpPr>
        <p:spPr>
          <a:xfrm>
            <a:off x="457200" y="2132856"/>
            <a:ext cx="4690864" cy="4191744"/>
          </a:xfrm>
        </p:spPr>
        <p:txBody>
          <a:bodyPr>
            <a:normAutofit fontScale="92500" lnSpcReduction="10000"/>
          </a:bodyPr>
          <a:lstStyle/>
          <a:p>
            <a:pPr marL="609600" indent="-609600">
              <a:lnSpc>
                <a:spcPct val="120000"/>
              </a:lnSpc>
            </a:pPr>
            <a:r>
              <a:rPr lang="zh-CN" altLang="en-US" sz="2800" dirty="0"/>
              <a:t>按层次进行</a:t>
            </a:r>
            <a:r>
              <a:rPr lang="zh-CN" altLang="en-US" sz="2800" dirty="0" smtClean="0"/>
              <a:t>连接，信息的交换主要是在上、下节点之间进行。</a:t>
            </a:r>
            <a:endParaRPr lang="en-US" altLang="zh-CN" sz="2800" dirty="0" smtClean="0"/>
          </a:p>
          <a:p>
            <a:pPr marL="609600" indent="-609600">
              <a:lnSpc>
                <a:spcPct val="120000"/>
              </a:lnSpc>
            </a:pPr>
            <a:r>
              <a:rPr lang="zh-CN" altLang="en-US" sz="2800" dirty="0" smtClean="0"/>
              <a:t>优点：结构简单，故障容易分离。</a:t>
            </a:r>
            <a:endParaRPr lang="zh-CN" altLang="en-US" sz="2800" dirty="0"/>
          </a:p>
          <a:p>
            <a:pPr marL="609600" indent="-609600">
              <a:lnSpc>
                <a:spcPct val="120000"/>
              </a:lnSpc>
            </a:pPr>
            <a:r>
              <a:rPr lang="zh-CN" altLang="en-US" sz="2800" dirty="0"/>
              <a:t>缺点</a:t>
            </a:r>
            <a:r>
              <a:rPr lang="zh-CN" altLang="en-US" sz="2800" dirty="0" smtClean="0"/>
              <a:t>：整个网络对根节点的依赖性很强，一旦出现故障，网络将不能正常运行。</a:t>
            </a:r>
            <a:endParaRPr 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650134212"/>
              </p:ext>
            </p:extLst>
          </p:nvPr>
        </p:nvGraphicFramePr>
        <p:xfrm>
          <a:off x="5364088" y="2420888"/>
          <a:ext cx="3527946" cy="2916238"/>
        </p:xfrm>
        <a:graphic>
          <a:graphicData uri="http://schemas.openxmlformats.org/presentationml/2006/ole">
            <mc:AlternateContent xmlns:mc="http://schemas.openxmlformats.org/markup-compatibility/2006">
              <mc:Choice xmlns:v="urn:schemas-microsoft-com:vml" Requires="v">
                <p:oleObj spid="_x0000_s9242" name="Visio" r:id="rId3" imgW="5122798" imgH="3230015" progId="Visio.Drawing.11">
                  <p:embed/>
                </p:oleObj>
              </mc:Choice>
              <mc:Fallback>
                <p:oleObj name="Visio" r:id="rId3" imgW="5122798" imgH="3230015" progId="Visio.Drawing.11">
                  <p:embed/>
                  <p:pic>
                    <p:nvPicPr>
                      <p:cNvPr id="0" name=""/>
                      <p:cNvPicPr>
                        <a:picLocks noChangeAspect="1" noChangeArrowheads="1"/>
                      </p:cNvPicPr>
                      <p:nvPr/>
                    </p:nvPicPr>
                    <p:blipFill>
                      <a:blip r:embed="rId4"/>
                      <a:srcRect l="3398"/>
                      <a:stretch>
                        <a:fillRect/>
                      </a:stretch>
                    </p:blipFill>
                    <p:spPr bwMode="auto">
                      <a:xfrm>
                        <a:off x="5364088" y="2420888"/>
                        <a:ext cx="3527946" cy="2916238"/>
                      </a:xfrm>
                      <a:prstGeom prst="rect">
                        <a:avLst/>
                      </a:prstGeom>
                      <a:solidFill>
                        <a:schemeClr val="bg1"/>
                      </a:solidFill>
                      <a:ln>
                        <a:solidFill>
                          <a:schemeClr val="bg1"/>
                        </a:solidFill>
                      </a:ln>
                    </p:spPr>
                  </p:pic>
                </p:oleObj>
              </mc:Fallback>
            </mc:AlternateContent>
          </a:graphicData>
        </a:graphic>
      </p:graphicFrame>
    </p:spTree>
    <p:extLst>
      <p:ext uri="{BB962C8B-B14F-4D97-AF65-F5344CB8AC3E}">
        <p14:creationId xmlns:p14="http://schemas.microsoft.com/office/powerpoint/2010/main" val="658371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网络拓扑结构</a:t>
            </a:r>
            <a:r>
              <a:rPr lang="en-US" altLang="zh-CN" dirty="0" smtClean="0"/>
              <a:t>—</a:t>
            </a:r>
            <a:r>
              <a:rPr lang="zh-CN" altLang="en-US" dirty="0"/>
              <a:t>环形</a:t>
            </a:r>
            <a:r>
              <a:rPr lang="zh-CN" altLang="en-US" dirty="0" smtClean="0"/>
              <a:t>结构</a:t>
            </a:r>
            <a:endParaRPr lang="en-US" dirty="0"/>
          </a:p>
        </p:txBody>
      </p:sp>
      <p:sp>
        <p:nvSpPr>
          <p:cNvPr id="3" name="内容占位符 2"/>
          <p:cNvSpPr>
            <a:spLocks noGrp="1"/>
          </p:cNvSpPr>
          <p:nvPr>
            <p:ph idx="1"/>
          </p:nvPr>
        </p:nvSpPr>
        <p:spPr>
          <a:xfrm>
            <a:off x="457200" y="1992208"/>
            <a:ext cx="5050904" cy="4389120"/>
          </a:xfrm>
        </p:spPr>
        <p:txBody>
          <a:bodyPr>
            <a:normAutofit lnSpcReduction="10000"/>
          </a:bodyPr>
          <a:lstStyle/>
          <a:p>
            <a:pPr marL="609600" indent="-609600">
              <a:lnSpc>
                <a:spcPct val="130000"/>
              </a:lnSpc>
            </a:pPr>
            <a:r>
              <a:rPr lang="zh-CN" altLang="en-US" sz="2400" dirty="0" smtClean="0"/>
              <a:t>通过点对点的通信线路连接成一个闭合环路，环中数据只能沿着一个方向逐节点传送。</a:t>
            </a:r>
            <a:endParaRPr lang="en-US" altLang="zh-CN" sz="2400" dirty="0" smtClean="0"/>
          </a:p>
          <a:p>
            <a:pPr marL="609600" indent="-609600">
              <a:lnSpc>
                <a:spcPct val="130000"/>
              </a:lnSpc>
            </a:pPr>
            <a:r>
              <a:rPr lang="zh-CN" altLang="en-US" sz="2400" dirty="0" smtClean="0"/>
              <a:t>优点：结构简单、传输时延确定，适合于长距离通信。</a:t>
            </a:r>
            <a:endParaRPr lang="en-US" altLang="zh-CN" sz="2400" dirty="0" smtClean="0"/>
          </a:p>
          <a:p>
            <a:pPr marL="609600" indent="-609600">
              <a:lnSpc>
                <a:spcPct val="130000"/>
              </a:lnSpc>
            </a:pPr>
            <a:r>
              <a:rPr lang="zh-CN" altLang="en-US" sz="2400" dirty="0" smtClean="0"/>
              <a:t>缺点</a:t>
            </a:r>
            <a:r>
              <a:rPr lang="zh-CN" altLang="en-US" sz="2400" dirty="0"/>
              <a:t>：一个节点出现故障会终止全网运行，因此可靠性较差。对环的最大长度和环上设备总数有限制。</a:t>
            </a:r>
            <a:endParaRPr lang="zh-CN" altLang="en-US" sz="2400" dirty="0">
              <a:solidFill>
                <a:schemeClr val="bg1"/>
              </a:solidFill>
            </a:endParaRPr>
          </a:p>
          <a:p>
            <a:endParaRPr 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346169306"/>
              </p:ext>
            </p:extLst>
          </p:nvPr>
        </p:nvGraphicFramePr>
        <p:xfrm>
          <a:off x="5580112" y="2636912"/>
          <a:ext cx="3311724" cy="2660650"/>
        </p:xfrm>
        <a:graphic>
          <a:graphicData uri="http://schemas.openxmlformats.org/presentationml/2006/ole">
            <mc:AlternateContent xmlns:mc="http://schemas.openxmlformats.org/markup-compatibility/2006">
              <mc:Choice xmlns:v="urn:schemas-microsoft-com:vml" Requires="v">
                <p:oleObj spid="_x0000_s5148" name="Visio" r:id="rId3" imgW="4510824" imgH="3082803" progId="Visio.Drawing.11">
                  <p:embed/>
                </p:oleObj>
              </mc:Choice>
              <mc:Fallback>
                <p:oleObj name="Visio" r:id="rId3" imgW="4510824" imgH="3082803" progId="Visio.Drawing.11">
                  <p:embed/>
                  <p:pic>
                    <p:nvPicPr>
                      <p:cNvPr id="0" name="Object 5"/>
                      <p:cNvPicPr>
                        <a:picLocks noChangeAspect="1" noChangeArrowheads="1"/>
                      </p:cNvPicPr>
                      <p:nvPr/>
                    </p:nvPicPr>
                    <p:blipFill>
                      <a:blip r:embed="rId4"/>
                      <a:srcRect/>
                      <a:stretch>
                        <a:fillRect/>
                      </a:stretch>
                    </p:blipFill>
                    <p:spPr bwMode="auto">
                      <a:xfrm>
                        <a:off x="5580112" y="2636912"/>
                        <a:ext cx="3311724" cy="2660650"/>
                      </a:xfrm>
                      <a:prstGeom prst="rect">
                        <a:avLst/>
                      </a:prstGeom>
                      <a:solidFill>
                        <a:schemeClr val="bg1"/>
                      </a:solidFill>
                      <a:ln>
                        <a:solidFill>
                          <a:schemeClr val="bg1"/>
                        </a:solidFill>
                      </a:ln>
                    </p:spPr>
                  </p:pic>
                </p:oleObj>
              </mc:Fallback>
            </mc:AlternateContent>
          </a:graphicData>
        </a:graphic>
      </p:graphicFrame>
    </p:spTree>
    <p:extLst>
      <p:ext uri="{BB962C8B-B14F-4D97-AF65-F5344CB8AC3E}">
        <p14:creationId xmlns:p14="http://schemas.microsoft.com/office/powerpoint/2010/main" val="2089005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网络拓扑结构</a:t>
            </a:r>
            <a:r>
              <a:rPr lang="en-US" altLang="zh-CN" dirty="0" smtClean="0"/>
              <a:t>—</a:t>
            </a:r>
            <a:r>
              <a:rPr lang="zh-CN" altLang="en-US" dirty="0" smtClean="0"/>
              <a:t>总线结构</a:t>
            </a:r>
            <a:endParaRPr lang="en-US" dirty="0"/>
          </a:p>
        </p:txBody>
      </p:sp>
      <p:sp>
        <p:nvSpPr>
          <p:cNvPr id="9" name="内容占位符 8"/>
          <p:cNvSpPr>
            <a:spLocks noGrp="1"/>
          </p:cNvSpPr>
          <p:nvPr>
            <p:ph idx="1"/>
          </p:nvPr>
        </p:nvSpPr>
        <p:spPr>
          <a:xfrm>
            <a:off x="457200" y="3717032"/>
            <a:ext cx="8291264" cy="2607568"/>
          </a:xfrm>
        </p:spPr>
        <p:txBody>
          <a:bodyPr>
            <a:normAutofit fontScale="85000" lnSpcReduction="20000"/>
          </a:bodyPr>
          <a:lstStyle/>
          <a:p>
            <a:pPr marL="609600" indent="-609600">
              <a:lnSpc>
                <a:spcPct val="120000"/>
              </a:lnSpc>
            </a:pPr>
            <a:r>
              <a:rPr lang="zh-CN" altLang="en-US" sz="2800" dirty="0" smtClean="0"/>
              <a:t>所有节点通过相应的网络接口卡直接连接到一条作为公共传输介质的总线上。</a:t>
            </a:r>
            <a:endParaRPr lang="en-US" altLang="zh-CN" sz="2800" dirty="0" smtClean="0"/>
          </a:p>
          <a:p>
            <a:pPr marL="609600" indent="-609600">
              <a:lnSpc>
                <a:spcPct val="120000"/>
              </a:lnSpc>
            </a:pPr>
            <a:r>
              <a:rPr lang="zh-CN" altLang="en-US" sz="2800" dirty="0" smtClean="0"/>
              <a:t>优点</a:t>
            </a:r>
            <a:r>
              <a:rPr lang="zh-CN" altLang="en-US" sz="2800" dirty="0"/>
              <a:t>：信道利用率较高，结构简单</a:t>
            </a:r>
            <a:r>
              <a:rPr lang="zh-CN" altLang="en-US" sz="2800" dirty="0" smtClean="0"/>
              <a:t>，扩充或删除一个节点容易。</a:t>
            </a:r>
            <a:endParaRPr lang="zh-CN" altLang="en-US" sz="2800" dirty="0"/>
          </a:p>
          <a:p>
            <a:pPr marL="609600" indent="-609600">
              <a:lnSpc>
                <a:spcPct val="120000"/>
              </a:lnSpc>
            </a:pPr>
            <a:r>
              <a:rPr lang="zh-CN" altLang="en-US" sz="2800" dirty="0"/>
              <a:t>缺点：同一时刻只能有两个网络节点相互通信，网络延伸距离有限，网络容纳节点数有限</a:t>
            </a:r>
            <a:r>
              <a:rPr lang="zh-CN" altLang="en-US" sz="2800" dirty="0" smtClean="0"/>
              <a:t>。</a:t>
            </a:r>
            <a:endParaRPr lang="en-US" dirty="0"/>
          </a:p>
        </p:txBody>
      </p:sp>
      <p:graphicFrame>
        <p:nvGraphicFramePr>
          <p:cNvPr id="5" name="对象 4"/>
          <p:cNvGraphicFramePr>
            <a:graphicFrameLocks noGrp="1" noChangeAspect="1"/>
          </p:cNvGraphicFramePr>
          <p:nvPr>
            <p:extLst>
              <p:ext uri="{D42A27DB-BD31-4B8C-83A1-F6EECF244321}">
                <p14:modId xmlns:p14="http://schemas.microsoft.com/office/powerpoint/2010/main" val="841336258"/>
              </p:ext>
            </p:extLst>
          </p:nvPr>
        </p:nvGraphicFramePr>
        <p:xfrm>
          <a:off x="2411760" y="2060848"/>
          <a:ext cx="4043363" cy="1465263"/>
        </p:xfrm>
        <a:graphic>
          <a:graphicData uri="http://schemas.openxmlformats.org/presentationml/2006/ole">
            <mc:AlternateContent xmlns:mc="http://schemas.openxmlformats.org/markup-compatibility/2006">
              <mc:Choice xmlns:v="urn:schemas-microsoft-com:vml" Requires="v">
                <p:oleObj spid="_x0000_s4126" name="Visio" r:id="rId3" imgW="5322617" imgH="1930832" progId="Visio.Drawing.11">
                  <p:embed/>
                </p:oleObj>
              </mc:Choice>
              <mc:Fallback>
                <p:oleObj name="Visio" r:id="rId3" imgW="5322617" imgH="1930832" progId="Visio.Drawing.11">
                  <p:embed/>
                  <p:pic>
                    <p:nvPicPr>
                      <p:cNvPr id="0" name="内容占位符 3"/>
                      <p:cNvPicPr>
                        <a:picLocks noGrp="1" noChangeAspect="1" noChangeArrowheads="1"/>
                      </p:cNvPicPr>
                      <p:nvPr/>
                    </p:nvPicPr>
                    <p:blipFill>
                      <a:blip r:embed="rId4"/>
                      <a:srcRect/>
                      <a:stretch>
                        <a:fillRect/>
                      </a:stretch>
                    </p:blipFill>
                    <p:spPr bwMode="auto">
                      <a:xfrm>
                        <a:off x="2411760" y="2060848"/>
                        <a:ext cx="4043363" cy="1465263"/>
                      </a:xfrm>
                      <a:prstGeom prst="rect">
                        <a:avLst/>
                      </a:prstGeom>
                      <a:solidFill>
                        <a:schemeClr val="bg1"/>
                      </a:solidFill>
                      <a:ln>
                        <a:solidFill>
                          <a:schemeClr val="bg1"/>
                        </a:solidFill>
                      </a:ln>
                    </p:spPr>
                  </p:pic>
                </p:oleObj>
              </mc:Fallback>
            </mc:AlternateContent>
          </a:graphicData>
        </a:graphic>
      </p:graphicFrame>
    </p:spTree>
    <p:extLst>
      <p:ext uri="{BB962C8B-B14F-4D97-AF65-F5344CB8AC3E}">
        <p14:creationId xmlns:p14="http://schemas.microsoft.com/office/powerpoint/2010/main" val="3154895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网络拓扑结构</a:t>
            </a:r>
            <a:r>
              <a:rPr lang="en-US" altLang="zh-CN" dirty="0" smtClean="0"/>
              <a:t>—</a:t>
            </a:r>
            <a:r>
              <a:rPr lang="zh-CN" altLang="en-US" dirty="0"/>
              <a:t>混合</a:t>
            </a:r>
            <a:r>
              <a:rPr lang="zh-CN" altLang="en-US" dirty="0" smtClean="0"/>
              <a:t>结构</a:t>
            </a:r>
            <a:endParaRPr lang="en-US" dirty="0"/>
          </a:p>
        </p:txBody>
      </p:sp>
      <p:graphicFrame>
        <p:nvGraphicFramePr>
          <p:cNvPr id="4" name="内容占位符 3"/>
          <p:cNvGraphicFramePr>
            <a:graphicFrameLocks noGrp="1" noChangeAspect="1"/>
          </p:cNvGraphicFramePr>
          <p:nvPr>
            <p:ph idx="1"/>
            <p:extLst>
              <p:ext uri="{D42A27DB-BD31-4B8C-83A1-F6EECF244321}">
                <p14:modId xmlns:p14="http://schemas.microsoft.com/office/powerpoint/2010/main" val="3799646219"/>
              </p:ext>
            </p:extLst>
          </p:nvPr>
        </p:nvGraphicFramePr>
        <p:xfrm>
          <a:off x="4788024" y="2204864"/>
          <a:ext cx="3898900" cy="3443288"/>
        </p:xfrm>
        <a:graphic>
          <a:graphicData uri="http://schemas.openxmlformats.org/presentationml/2006/ole">
            <mc:AlternateContent xmlns:mc="http://schemas.openxmlformats.org/markup-compatibility/2006">
              <mc:Choice xmlns:v="urn:schemas-microsoft-com:vml" Requires="v">
                <p:oleObj spid="_x0000_s8220" name="Visio" r:id="rId3" imgW="3898635" imgH="3442727" progId="Visio.Drawing.11">
                  <p:embed/>
                </p:oleObj>
              </mc:Choice>
              <mc:Fallback>
                <p:oleObj name="Visio" r:id="rId3" imgW="3898635" imgH="3442727" progId="Visio.Drawing.11">
                  <p:embed/>
                  <p:pic>
                    <p:nvPicPr>
                      <p:cNvPr id="0" name="Object 5"/>
                      <p:cNvPicPr>
                        <a:picLocks noChangeAspect="1" noChangeArrowheads="1"/>
                      </p:cNvPicPr>
                      <p:nvPr/>
                    </p:nvPicPr>
                    <p:blipFill>
                      <a:blip r:embed="rId4"/>
                      <a:srcRect/>
                      <a:stretch>
                        <a:fillRect/>
                      </a:stretch>
                    </p:blipFill>
                    <p:spPr bwMode="auto">
                      <a:xfrm>
                        <a:off x="4788024" y="2204864"/>
                        <a:ext cx="38989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内容占位符 8"/>
          <p:cNvSpPr txBox="1">
            <a:spLocks/>
          </p:cNvSpPr>
          <p:nvPr/>
        </p:nvSpPr>
        <p:spPr>
          <a:xfrm>
            <a:off x="457200" y="2492896"/>
            <a:ext cx="4330824" cy="383170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09600" indent="-609600">
              <a:lnSpc>
                <a:spcPct val="120000"/>
              </a:lnSpc>
            </a:pPr>
            <a:r>
              <a:rPr lang="zh-CN" altLang="en-US" sz="2800" dirty="0" smtClean="0"/>
              <a:t>网中各节点的连接是任意的，无规律可循。</a:t>
            </a:r>
            <a:endParaRPr lang="en-US" altLang="zh-CN" sz="2800" dirty="0" smtClean="0"/>
          </a:p>
          <a:p>
            <a:pPr marL="609600" indent="-609600">
              <a:lnSpc>
                <a:spcPct val="120000"/>
              </a:lnSpc>
            </a:pPr>
            <a:r>
              <a:rPr lang="zh-CN" altLang="en-US" sz="2800" dirty="0" smtClean="0"/>
              <a:t>优点：可靠性高。</a:t>
            </a:r>
          </a:p>
          <a:p>
            <a:pPr marL="609600" indent="-609600">
              <a:lnSpc>
                <a:spcPct val="120000"/>
              </a:lnSpc>
            </a:pPr>
            <a:r>
              <a:rPr lang="zh-CN" altLang="en-US" sz="2800" dirty="0" smtClean="0"/>
              <a:t>缺点：结构复杂。</a:t>
            </a:r>
            <a:endParaRPr lang="en-US" dirty="0"/>
          </a:p>
        </p:txBody>
      </p:sp>
    </p:spTree>
    <p:extLst>
      <p:ext uri="{BB962C8B-B14F-4D97-AF65-F5344CB8AC3E}">
        <p14:creationId xmlns:p14="http://schemas.microsoft.com/office/powerpoint/2010/main" val="1131960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5400" b="1" dirty="0"/>
              <a:t>未来互联网发展趋势</a:t>
            </a:r>
          </a:p>
        </p:txBody>
      </p:sp>
      <p:sp>
        <p:nvSpPr>
          <p:cNvPr id="3" name="内容占位符 2"/>
          <p:cNvSpPr>
            <a:spLocks noGrp="1"/>
          </p:cNvSpPr>
          <p:nvPr>
            <p:ph idx="1"/>
          </p:nvPr>
        </p:nvSpPr>
        <p:spPr/>
        <p:txBody>
          <a:bodyPr>
            <a:normAutofit fontScale="92500" lnSpcReduction="10000"/>
          </a:bodyPr>
          <a:lstStyle/>
          <a:p>
            <a:r>
              <a:rPr lang="zh-CN" altLang="en-US" sz="2800" dirty="0"/>
              <a:t>用户数量将进一步增加</a:t>
            </a:r>
            <a:endParaRPr lang="en-US" altLang="zh-CN" sz="2800" dirty="0"/>
          </a:p>
          <a:p>
            <a:r>
              <a:rPr lang="zh-CN" altLang="en-US" sz="2800" dirty="0" smtClean="0"/>
              <a:t>在</a:t>
            </a:r>
            <a:r>
              <a:rPr lang="zh-CN" altLang="en-US" sz="2800" dirty="0"/>
              <a:t>全球的分布状况将日趋分散</a:t>
            </a:r>
            <a:endParaRPr lang="en-US" altLang="zh-CN" sz="2800" dirty="0"/>
          </a:p>
          <a:p>
            <a:r>
              <a:rPr lang="zh-CN" altLang="en-US" sz="2800" dirty="0" smtClean="0"/>
              <a:t>电子计算机</a:t>
            </a:r>
            <a:r>
              <a:rPr lang="zh-CN" altLang="en-US" sz="2800" dirty="0"/>
              <a:t>将不再是互联网的中心设备 </a:t>
            </a:r>
            <a:endParaRPr lang="en-US" altLang="zh-CN" sz="2800" dirty="0"/>
          </a:p>
          <a:p>
            <a:r>
              <a:rPr lang="zh-CN" altLang="zh-CN" sz="2800" dirty="0" smtClean="0"/>
              <a:t>数据</a:t>
            </a:r>
            <a:r>
              <a:rPr lang="zh-CN" altLang="zh-CN" sz="2800" dirty="0"/>
              <a:t>传输量将增加到</a:t>
            </a:r>
            <a:r>
              <a:rPr lang="en-US" altLang="zh-CN" sz="2800" dirty="0" err="1"/>
              <a:t>exabyte</a:t>
            </a:r>
            <a:r>
              <a:rPr lang="zh-CN" altLang="zh-CN" sz="2800" dirty="0"/>
              <a:t>，乃至</a:t>
            </a:r>
            <a:r>
              <a:rPr lang="en-US" altLang="zh-CN" sz="2800" dirty="0" err="1"/>
              <a:t>zettabyte</a:t>
            </a:r>
            <a:r>
              <a:rPr lang="zh-CN" altLang="zh-CN" sz="2800" dirty="0"/>
              <a:t>级别</a:t>
            </a:r>
          </a:p>
          <a:p>
            <a:r>
              <a:rPr lang="zh-CN" altLang="zh-CN" sz="2800" dirty="0" smtClean="0"/>
              <a:t>将</a:t>
            </a:r>
            <a:r>
              <a:rPr lang="zh-CN" altLang="zh-CN" sz="2800" dirty="0"/>
              <a:t>最终走向无线化</a:t>
            </a:r>
          </a:p>
          <a:p>
            <a:r>
              <a:rPr lang="zh-CN" altLang="zh-CN" sz="2800" dirty="0" smtClean="0"/>
              <a:t>将</a:t>
            </a:r>
            <a:r>
              <a:rPr lang="zh-CN" altLang="zh-CN" sz="2800" dirty="0"/>
              <a:t>出现更多基于云技术的服务项目</a:t>
            </a:r>
          </a:p>
          <a:p>
            <a:r>
              <a:rPr lang="zh-CN" altLang="zh-CN" sz="2800" dirty="0" smtClean="0"/>
              <a:t>将</a:t>
            </a:r>
            <a:r>
              <a:rPr lang="zh-CN" altLang="zh-CN" sz="2800" dirty="0"/>
              <a:t>更为节能环保</a:t>
            </a:r>
          </a:p>
          <a:p>
            <a:r>
              <a:rPr lang="zh-CN" altLang="zh-CN" sz="2800" dirty="0" smtClean="0"/>
              <a:t>网络管理</a:t>
            </a:r>
            <a:r>
              <a:rPr lang="zh-CN" altLang="zh-CN" sz="2800" dirty="0"/>
              <a:t>将更加自动化</a:t>
            </a:r>
          </a:p>
          <a:p>
            <a:r>
              <a:rPr lang="zh-CN" altLang="zh-CN" sz="2800" dirty="0" smtClean="0"/>
              <a:t>对</a:t>
            </a:r>
            <a:r>
              <a:rPr lang="zh-CN" altLang="zh-CN" sz="2800" dirty="0"/>
              <a:t>网络信号质量的要求将降低</a:t>
            </a:r>
          </a:p>
          <a:p>
            <a:r>
              <a:rPr lang="zh-CN" altLang="zh-CN" sz="2800" dirty="0" smtClean="0"/>
              <a:t>将</a:t>
            </a:r>
            <a:r>
              <a:rPr lang="zh-CN" altLang="zh-CN" sz="2800" dirty="0"/>
              <a:t>吸引更多的黑客</a:t>
            </a:r>
            <a:endParaRPr lang="zh-CN" altLang="en-US" sz="2800" dirty="0"/>
          </a:p>
          <a:p>
            <a:endParaRPr lang="en-US" dirty="0"/>
          </a:p>
        </p:txBody>
      </p:sp>
    </p:spTree>
    <p:extLst>
      <p:ext uri="{BB962C8B-B14F-4D97-AF65-F5344CB8AC3E}">
        <p14:creationId xmlns:p14="http://schemas.microsoft.com/office/powerpoint/2010/main" val="3526811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5400" b="1" dirty="0"/>
              <a:t>未来重要的</a:t>
            </a:r>
            <a:r>
              <a:rPr lang="zh-CN" altLang="zh-CN" sz="5400" b="1" dirty="0" smtClean="0"/>
              <a:t>网络技术</a:t>
            </a:r>
            <a:endParaRPr lang="en-US" dirty="0"/>
          </a:p>
        </p:txBody>
      </p:sp>
      <p:sp>
        <p:nvSpPr>
          <p:cNvPr id="3" name="内容占位符 2"/>
          <p:cNvSpPr>
            <a:spLocks noGrp="1"/>
          </p:cNvSpPr>
          <p:nvPr>
            <p:ph idx="1"/>
          </p:nvPr>
        </p:nvSpPr>
        <p:spPr/>
        <p:txBody>
          <a:bodyPr/>
          <a:lstStyle/>
          <a:p>
            <a:r>
              <a:rPr lang="zh-CN" altLang="en-US" dirty="0" smtClean="0"/>
              <a:t>三网融合</a:t>
            </a:r>
            <a:endParaRPr lang="en-US" altLang="zh-CN" dirty="0" smtClean="0"/>
          </a:p>
          <a:p>
            <a:pPr lvl="1"/>
            <a:r>
              <a:rPr lang="zh-CN" altLang="en-US" dirty="0"/>
              <a:t>电信网络、有线电视</a:t>
            </a:r>
            <a:r>
              <a:rPr lang="zh-CN" altLang="en-US" dirty="0" smtClean="0"/>
              <a:t>网络、计算机网络</a:t>
            </a:r>
            <a:endParaRPr lang="en-US" altLang="zh-CN" dirty="0" smtClean="0"/>
          </a:p>
          <a:p>
            <a:r>
              <a:rPr lang="zh-CN" altLang="en-US" dirty="0" smtClean="0"/>
              <a:t>物联网</a:t>
            </a:r>
            <a:endParaRPr lang="en-US" altLang="zh-CN" dirty="0" smtClean="0"/>
          </a:p>
          <a:p>
            <a:pPr lvl="1"/>
            <a:r>
              <a:rPr lang="zh-CN" altLang="en-US" dirty="0"/>
              <a:t>利用条码、射频识别（</a:t>
            </a:r>
            <a:r>
              <a:rPr lang="en-US" altLang="zh-CN" dirty="0"/>
              <a:t>RFID</a:t>
            </a:r>
            <a:r>
              <a:rPr lang="zh-CN" altLang="en-US" dirty="0"/>
              <a:t>）、传感器、全球定位系统、激光扫描器等信息传感设备，按约定的协议，实现人与人、人与物、物与物的在任何时间、任何地点的</a:t>
            </a:r>
            <a:r>
              <a:rPr lang="zh-CN" altLang="en-US" dirty="0" smtClean="0"/>
              <a:t>连接。</a:t>
            </a:r>
            <a:endParaRPr lang="en-US" altLang="zh-CN" dirty="0" smtClean="0"/>
          </a:p>
          <a:p>
            <a:r>
              <a:rPr lang="zh-CN" altLang="en-US" dirty="0"/>
              <a:t>社交</a:t>
            </a:r>
            <a:r>
              <a:rPr lang="zh-CN" altLang="en-US" dirty="0" smtClean="0"/>
              <a:t>网络</a:t>
            </a:r>
            <a:endParaRPr lang="en-US" altLang="zh-CN" dirty="0" smtClean="0"/>
          </a:p>
          <a:p>
            <a:pPr lvl="1"/>
            <a:r>
              <a:rPr lang="zh-CN" altLang="zh-CN" dirty="0"/>
              <a:t>为一群拥有相同兴趣与活动的人创建在线</a:t>
            </a:r>
            <a:r>
              <a:rPr lang="zh-CN" altLang="zh-CN" dirty="0" smtClean="0"/>
              <a:t>社区</a:t>
            </a:r>
            <a:r>
              <a:rPr lang="zh-CN" altLang="en-US" dirty="0" smtClean="0"/>
              <a:t>。</a:t>
            </a:r>
            <a:endParaRPr lang="en-US" altLang="zh-CN" dirty="0" smtClean="0"/>
          </a:p>
          <a:p>
            <a:pPr lvl="1"/>
            <a:r>
              <a:rPr lang="en-US" altLang="zh-CN" dirty="0" smtClean="0"/>
              <a:t>Facebook</a:t>
            </a:r>
            <a:r>
              <a:rPr lang="zh-CN" altLang="en-US" dirty="0" smtClean="0"/>
              <a:t>、</a:t>
            </a:r>
            <a:r>
              <a:rPr lang="en-US" altLang="zh-CN" dirty="0" smtClean="0"/>
              <a:t>Twitter</a:t>
            </a:r>
            <a:r>
              <a:rPr lang="zh-CN" altLang="en-US" dirty="0" smtClean="0"/>
              <a:t>、人人网</a:t>
            </a:r>
            <a:endParaRPr lang="en-US" dirty="0"/>
          </a:p>
        </p:txBody>
      </p:sp>
    </p:spTree>
    <p:extLst>
      <p:ext uri="{BB962C8B-B14F-4D97-AF65-F5344CB8AC3E}">
        <p14:creationId xmlns:p14="http://schemas.microsoft.com/office/powerpoint/2010/main" val="26678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内容概要</a:t>
            </a:r>
            <a:endParaRPr lang="en-US" dirty="0"/>
          </a:p>
        </p:txBody>
      </p:sp>
      <p:sp>
        <p:nvSpPr>
          <p:cNvPr id="3" name="内容占位符 2"/>
          <p:cNvSpPr>
            <a:spLocks noGrp="1"/>
          </p:cNvSpPr>
          <p:nvPr>
            <p:ph idx="1"/>
          </p:nvPr>
        </p:nvSpPr>
        <p:spPr/>
        <p:txBody>
          <a:bodyPr>
            <a:normAutofit/>
          </a:bodyPr>
          <a:lstStyle/>
          <a:p>
            <a:r>
              <a:rPr lang="zh-CN" altLang="en-US" sz="2800" b="1" dirty="0"/>
              <a:t>网络概述</a:t>
            </a:r>
            <a:endParaRPr lang="en-US" altLang="zh-CN" sz="2800" b="1" dirty="0"/>
          </a:p>
          <a:p>
            <a:r>
              <a:rPr lang="zh-CN" altLang="en-US" sz="2800" b="1" dirty="0" smtClean="0"/>
              <a:t>计算机网络的硬件设备</a:t>
            </a:r>
            <a:endParaRPr lang="en-US" altLang="zh-CN" sz="2800" b="1" dirty="0" smtClean="0"/>
          </a:p>
          <a:p>
            <a:r>
              <a:rPr lang="zh-CN" altLang="en-US" sz="2800" b="1" dirty="0" smtClean="0"/>
              <a:t>网络体系结构与协议</a:t>
            </a:r>
            <a:endParaRPr lang="en-US" altLang="zh-CN" sz="2800" b="1" dirty="0" smtClean="0"/>
          </a:p>
          <a:p>
            <a:r>
              <a:rPr lang="zh-CN" altLang="en-US" sz="2800" b="1" dirty="0"/>
              <a:t>互联网</a:t>
            </a:r>
            <a:r>
              <a:rPr lang="zh-CN" altLang="en-US" sz="2800" b="1" dirty="0" smtClean="0"/>
              <a:t>及其应用</a:t>
            </a:r>
            <a:endParaRPr lang="en-US" altLang="zh-CN" sz="2800" b="1" dirty="0" smtClean="0"/>
          </a:p>
          <a:p>
            <a:r>
              <a:rPr lang="zh-CN" altLang="en-US" sz="2800" b="1" dirty="0"/>
              <a:t>网络</a:t>
            </a:r>
            <a:r>
              <a:rPr lang="zh-CN" altLang="en-US" sz="2800" b="1" dirty="0" smtClean="0"/>
              <a:t>安全与信息道德</a:t>
            </a:r>
            <a:endParaRPr lang="en-US" sz="2800" b="1" dirty="0"/>
          </a:p>
        </p:txBody>
      </p:sp>
      <p:pic>
        <p:nvPicPr>
          <p:cNvPr id="4" name="Picture 7" descr="C:\Users\chai\Pictures\Microsoft 剪辑管理器\j0424866.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564904"/>
            <a:ext cx="3266455" cy="36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43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 </a:t>
            </a:r>
            <a:r>
              <a:rPr lang="zh-CN" altLang="en-US" dirty="0" smtClean="0"/>
              <a:t>计算机网络的硬件设备</a:t>
            </a:r>
            <a:endParaRPr lang="en-US" dirty="0"/>
          </a:p>
        </p:txBody>
      </p:sp>
      <p:sp>
        <p:nvSpPr>
          <p:cNvPr id="3" name="内容占位符 2"/>
          <p:cNvSpPr>
            <a:spLocks noGrp="1"/>
          </p:cNvSpPr>
          <p:nvPr>
            <p:ph idx="1"/>
          </p:nvPr>
        </p:nvSpPr>
        <p:spPr/>
        <p:txBody>
          <a:bodyPr/>
          <a:lstStyle/>
          <a:p>
            <a:r>
              <a:rPr lang="zh-CN" altLang="en-US" dirty="0" smtClean="0"/>
              <a:t>传输介质</a:t>
            </a:r>
            <a:endParaRPr lang="en-US" altLang="zh-CN" dirty="0" smtClean="0"/>
          </a:p>
          <a:p>
            <a:r>
              <a:rPr lang="zh-CN" altLang="en-US" dirty="0"/>
              <a:t>网络中的</a:t>
            </a:r>
            <a:r>
              <a:rPr lang="zh-CN" altLang="en-US" dirty="0" smtClean="0"/>
              <a:t>计算机</a:t>
            </a:r>
            <a:endParaRPr lang="en-US" altLang="zh-CN" dirty="0" smtClean="0"/>
          </a:p>
          <a:p>
            <a:r>
              <a:rPr lang="zh-CN" altLang="en-US" dirty="0"/>
              <a:t>网络</a:t>
            </a:r>
            <a:r>
              <a:rPr lang="zh-CN" altLang="en-US" dirty="0" smtClean="0"/>
              <a:t>接入和互连设备</a:t>
            </a:r>
            <a:endParaRPr lang="en-US" dirty="0"/>
          </a:p>
        </p:txBody>
      </p:sp>
      <p:pic>
        <p:nvPicPr>
          <p:cNvPr id="4" name="Picture 6" descr="C:\Users\chai\Pictures\Microsoft 剪辑管理器\j0424838.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571988"/>
            <a:ext cx="2160240" cy="312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01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b="1" dirty="0"/>
              <a:t>传输介质</a:t>
            </a:r>
            <a:endParaRPr lang="en-US" dirty="0"/>
          </a:p>
        </p:txBody>
      </p:sp>
      <p:pic>
        <p:nvPicPr>
          <p:cNvPr id="4"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2209800" cy="2209800"/>
          </a:xfrm>
          <a:prstGeom prst="rect">
            <a:avLst/>
          </a:prstGeom>
          <a:noFill/>
          <a:ln w="507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rrowheads="1"/>
          </p:cNvPicPr>
          <p:nvPr/>
        </p:nvPicPr>
        <p:blipFill>
          <a:blip r:embed="rId3">
            <a:extLst>
              <a:ext uri="{28A0092B-C50C-407E-A947-70E740481C1C}">
                <a14:useLocalDpi xmlns:a14="http://schemas.microsoft.com/office/drawing/2010/main" val="0"/>
              </a:ext>
            </a:extLst>
          </a:blip>
          <a:srcRect t="4510"/>
          <a:stretch>
            <a:fillRect/>
          </a:stretch>
        </p:blipFill>
        <p:spPr bwMode="auto">
          <a:xfrm>
            <a:off x="4603159" y="1030336"/>
            <a:ext cx="2209800" cy="2268538"/>
          </a:xfrm>
          <a:prstGeom prst="rect">
            <a:avLst/>
          </a:prstGeom>
          <a:noFill/>
          <a:ln w="50799">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8"/>
          <p:cNvSpPr>
            <a:spLocks noChangeShapeType="1"/>
          </p:cNvSpPr>
          <p:nvPr/>
        </p:nvSpPr>
        <p:spPr bwMode="auto">
          <a:xfrm flipV="1">
            <a:off x="6660558" y="1133259"/>
            <a:ext cx="563081" cy="63493"/>
          </a:xfrm>
          <a:prstGeom prst="line">
            <a:avLst/>
          </a:prstGeom>
          <a:noFill/>
          <a:ln w="381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9"/>
          <p:cNvSpPr txBox="1">
            <a:spLocks noChangeArrowheads="1"/>
          </p:cNvSpPr>
          <p:nvPr/>
        </p:nvSpPr>
        <p:spPr bwMode="auto">
          <a:xfrm>
            <a:off x="7193958" y="836712"/>
            <a:ext cx="9150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eaLnBrk="0" hangingPunct="0">
              <a:lnSpc>
                <a:spcPct val="100000"/>
              </a:lnSpc>
              <a:spcBef>
                <a:spcPct val="50000"/>
              </a:spcBef>
              <a:buClrTx/>
              <a:buSzTx/>
              <a:buFontTx/>
              <a:buNone/>
            </a:pPr>
            <a:r>
              <a:rPr lang="zh-CN" altLang="en-US" sz="2000" b="1" dirty="0">
                <a:effectLst/>
                <a:latin typeface="CordiaUPC" pitchFamily="34" charset="-34"/>
              </a:rPr>
              <a:t>铜芯</a:t>
            </a:r>
          </a:p>
        </p:txBody>
      </p:sp>
      <p:sp>
        <p:nvSpPr>
          <p:cNvPr id="8" name="Line 10"/>
          <p:cNvSpPr>
            <a:spLocks noChangeShapeType="1"/>
          </p:cNvSpPr>
          <p:nvPr/>
        </p:nvSpPr>
        <p:spPr bwMode="auto">
          <a:xfrm>
            <a:off x="6431958" y="1598712"/>
            <a:ext cx="703851" cy="0"/>
          </a:xfrm>
          <a:prstGeom prst="line">
            <a:avLst/>
          </a:prstGeom>
          <a:noFill/>
          <a:ln w="381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1"/>
          <p:cNvSpPr>
            <a:spLocks noChangeShapeType="1"/>
          </p:cNvSpPr>
          <p:nvPr/>
        </p:nvSpPr>
        <p:spPr bwMode="auto">
          <a:xfrm>
            <a:off x="6127158" y="2055912"/>
            <a:ext cx="915007" cy="126985"/>
          </a:xfrm>
          <a:prstGeom prst="line">
            <a:avLst/>
          </a:prstGeom>
          <a:noFill/>
          <a:ln w="381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2"/>
          <p:cNvSpPr>
            <a:spLocks noChangeShapeType="1"/>
          </p:cNvSpPr>
          <p:nvPr/>
        </p:nvSpPr>
        <p:spPr bwMode="auto">
          <a:xfrm>
            <a:off x="5822358" y="2741712"/>
            <a:ext cx="1266932" cy="190478"/>
          </a:xfrm>
          <a:prstGeom prst="line">
            <a:avLst/>
          </a:prstGeom>
          <a:noFill/>
          <a:ln w="381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13"/>
          <p:cNvSpPr txBox="1">
            <a:spLocks noChangeArrowheads="1"/>
          </p:cNvSpPr>
          <p:nvPr/>
        </p:nvSpPr>
        <p:spPr bwMode="auto">
          <a:xfrm>
            <a:off x="7193958" y="1979712"/>
            <a:ext cx="1759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eaLnBrk="0" hangingPunct="0">
              <a:lnSpc>
                <a:spcPct val="100000"/>
              </a:lnSpc>
              <a:spcBef>
                <a:spcPct val="50000"/>
              </a:spcBef>
              <a:buClrTx/>
              <a:buSzTx/>
              <a:buFontTx/>
              <a:buNone/>
            </a:pPr>
            <a:r>
              <a:rPr lang="zh-CN" altLang="en-US" sz="2000" b="1">
                <a:effectLst/>
                <a:latin typeface="CordiaUPC" pitchFamily="34" charset="-34"/>
              </a:rPr>
              <a:t>外导体屏蔽层</a:t>
            </a:r>
          </a:p>
        </p:txBody>
      </p:sp>
      <p:sp>
        <p:nvSpPr>
          <p:cNvPr id="12" name="Text Box 14"/>
          <p:cNvSpPr txBox="1">
            <a:spLocks noChangeArrowheads="1"/>
          </p:cNvSpPr>
          <p:nvPr/>
        </p:nvSpPr>
        <p:spPr bwMode="auto">
          <a:xfrm>
            <a:off x="7193958" y="2817912"/>
            <a:ext cx="985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eaLnBrk="0" hangingPunct="0">
              <a:lnSpc>
                <a:spcPct val="100000"/>
              </a:lnSpc>
              <a:spcBef>
                <a:spcPct val="50000"/>
              </a:spcBef>
              <a:buClrTx/>
              <a:buSzTx/>
              <a:buFontTx/>
              <a:buNone/>
            </a:pPr>
            <a:r>
              <a:rPr lang="zh-CN" altLang="en-US" sz="2000" b="1">
                <a:effectLst/>
                <a:latin typeface="CordiaUPC" pitchFamily="34" charset="-34"/>
              </a:rPr>
              <a:t>保护套</a:t>
            </a:r>
          </a:p>
        </p:txBody>
      </p:sp>
      <p:sp>
        <p:nvSpPr>
          <p:cNvPr id="13" name="Text Box 15"/>
          <p:cNvSpPr txBox="1">
            <a:spLocks noChangeArrowheads="1"/>
          </p:cNvSpPr>
          <p:nvPr/>
        </p:nvSpPr>
        <p:spPr bwMode="auto">
          <a:xfrm>
            <a:off x="7193958" y="1446312"/>
            <a:ext cx="1055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eaLnBrk="0" hangingPunct="0">
              <a:lnSpc>
                <a:spcPct val="100000"/>
              </a:lnSpc>
              <a:spcBef>
                <a:spcPct val="50000"/>
              </a:spcBef>
              <a:buClrTx/>
              <a:buSzTx/>
              <a:buFontTx/>
              <a:buNone/>
            </a:pPr>
            <a:r>
              <a:rPr lang="zh-CN" altLang="en-US" sz="2000" b="1">
                <a:effectLst/>
                <a:latin typeface="CordiaUPC" pitchFamily="34" charset="-34"/>
              </a:rPr>
              <a:t>绝缘层</a:t>
            </a:r>
          </a:p>
        </p:txBody>
      </p:sp>
      <p:pic>
        <p:nvPicPr>
          <p:cNvPr id="14" name="Picture 9" descr="光缆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073" y="3968512"/>
            <a:ext cx="2250810" cy="175844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9"/>
          <p:cNvSpPr txBox="1">
            <a:spLocks noChangeArrowheads="1"/>
          </p:cNvSpPr>
          <p:nvPr/>
        </p:nvSpPr>
        <p:spPr bwMode="auto">
          <a:xfrm>
            <a:off x="1187624" y="5526902"/>
            <a:ext cx="1849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eaLnBrk="0" hangingPunct="0">
              <a:lnSpc>
                <a:spcPct val="100000"/>
              </a:lnSpc>
              <a:spcBef>
                <a:spcPct val="50000"/>
              </a:spcBef>
              <a:buClrTx/>
              <a:buSzTx/>
              <a:buFontTx/>
              <a:buNone/>
            </a:pPr>
            <a:r>
              <a:rPr lang="zh-CN" altLang="en-US" sz="2000" b="1" dirty="0" smtClean="0">
                <a:effectLst/>
                <a:latin typeface="CordiaUPC" pitchFamily="34" charset="-34"/>
              </a:rPr>
              <a:t>双绞线</a:t>
            </a:r>
            <a:endParaRPr lang="zh-CN" altLang="en-US" sz="2000" b="1" dirty="0">
              <a:effectLst/>
              <a:latin typeface="CordiaUPC" pitchFamily="34" charset="-34"/>
            </a:endParaRPr>
          </a:p>
        </p:txBody>
      </p:sp>
      <p:sp>
        <p:nvSpPr>
          <p:cNvPr id="17" name="Text Box 9"/>
          <p:cNvSpPr txBox="1">
            <a:spLocks noChangeArrowheads="1"/>
          </p:cNvSpPr>
          <p:nvPr/>
        </p:nvSpPr>
        <p:spPr bwMode="auto">
          <a:xfrm>
            <a:off x="4606064" y="1168273"/>
            <a:ext cx="1849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eaLnBrk="0" hangingPunct="0">
              <a:lnSpc>
                <a:spcPct val="100000"/>
              </a:lnSpc>
              <a:spcBef>
                <a:spcPct val="50000"/>
              </a:spcBef>
              <a:buClrTx/>
              <a:buSzTx/>
              <a:buFontTx/>
              <a:buNone/>
            </a:pPr>
            <a:r>
              <a:rPr lang="zh-CN" altLang="en-US" sz="2000" b="1" dirty="0">
                <a:latin typeface="CordiaUPC" pitchFamily="34" charset="-34"/>
              </a:rPr>
              <a:t>同轴电缆</a:t>
            </a:r>
            <a:endParaRPr lang="zh-CN" altLang="en-US" sz="2000" b="1" dirty="0">
              <a:effectLst/>
              <a:latin typeface="CordiaUPC" pitchFamily="34" charset="-34"/>
            </a:endParaRPr>
          </a:p>
        </p:txBody>
      </p:sp>
      <p:sp>
        <p:nvSpPr>
          <p:cNvPr id="19" name="Text Box 9"/>
          <p:cNvSpPr txBox="1">
            <a:spLocks noChangeArrowheads="1"/>
          </p:cNvSpPr>
          <p:nvPr/>
        </p:nvSpPr>
        <p:spPr bwMode="auto">
          <a:xfrm>
            <a:off x="4733598" y="5938969"/>
            <a:ext cx="1849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lnSpc>
                <a:spcPct val="100000"/>
              </a:lnSpc>
              <a:spcBef>
                <a:spcPct val="50000"/>
              </a:spcBef>
              <a:buClrTx/>
              <a:buSzTx/>
              <a:buFontTx/>
              <a:buNone/>
            </a:pPr>
            <a:r>
              <a:rPr lang="zh-CN" altLang="en-US" sz="2000" b="1" dirty="0" smtClean="0">
                <a:effectLst/>
                <a:latin typeface="CordiaUPC" pitchFamily="34" charset="-34"/>
              </a:rPr>
              <a:t>光纤</a:t>
            </a:r>
            <a:endParaRPr lang="zh-CN" altLang="en-US" sz="2000" b="1" dirty="0">
              <a:effectLst/>
              <a:latin typeface="CordiaUPC" pitchFamily="34" charset="-34"/>
            </a:endParaRPr>
          </a:p>
        </p:txBody>
      </p:sp>
      <p:sp>
        <p:nvSpPr>
          <p:cNvPr id="20" name="内容占位符 2"/>
          <p:cNvSpPr>
            <a:spLocks noGrp="1"/>
          </p:cNvSpPr>
          <p:nvPr>
            <p:ph idx="1"/>
          </p:nvPr>
        </p:nvSpPr>
        <p:spPr>
          <a:xfrm>
            <a:off x="457200" y="1935480"/>
            <a:ext cx="8229600" cy="4389120"/>
          </a:xfrm>
        </p:spPr>
        <p:txBody>
          <a:bodyPr/>
          <a:lstStyle/>
          <a:p>
            <a:r>
              <a:rPr lang="zh-CN" altLang="en-US" dirty="0" smtClean="0"/>
              <a:t>有线传输介质</a:t>
            </a:r>
            <a:endParaRPr lang="en-US" dirty="0"/>
          </a:p>
        </p:txBody>
      </p:sp>
    </p:spTree>
    <p:extLst>
      <p:ext uri="{BB962C8B-B14F-4D97-AF65-F5344CB8AC3E}">
        <p14:creationId xmlns:p14="http://schemas.microsoft.com/office/powerpoint/2010/main" val="18459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1+#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P spid="8" grpId="0" animBg="1"/>
      <p:bldP spid="9" grpId="0" animBg="1"/>
      <p:bldP spid="10" grpId="0" animBg="1"/>
      <p:bldP spid="11" grpId="0" autoUpdateAnimBg="0"/>
      <p:bldP spid="12" grpId="0" autoUpdateAnimBg="0"/>
      <p:bldP spid="13" grpId="0" autoUpdateAnimBg="0"/>
      <p:bldP spid="16" grpId="0" autoUpdateAnimBg="0"/>
      <p:bldP spid="17" grpId="0" autoUpdateAnimBg="0"/>
      <p:bldP spid="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b="1" dirty="0"/>
              <a:t>传输介质</a:t>
            </a:r>
            <a:endParaRPr lang="en-US" dirty="0"/>
          </a:p>
        </p:txBody>
      </p:sp>
      <p:sp>
        <p:nvSpPr>
          <p:cNvPr id="3" name="内容占位符 2"/>
          <p:cNvSpPr>
            <a:spLocks noGrp="1"/>
          </p:cNvSpPr>
          <p:nvPr>
            <p:ph idx="1"/>
          </p:nvPr>
        </p:nvSpPr>
        <p:spPr/>
        <p:txBody>
          <a:bodyPr/>
          <a:lstStyle/>
          <a:p>
            <a:r>
              <a:rPr lang="zh-CN" altLang="en-US" dirty="0" smtClean="0"/>
              <a:t>无线传输介质</a:t>
            </a:r>
            <a:endParaRPr lang="en-US" altLang="zh-CN" dirty="0" smtClean="0"/>
          </a:p>
        </p:txBody>
      </p:sp>
      <p:pic>
        <p:nvPicPr>
          <p:cNvPr id="10242" name="Picture 2" descr="http://t3.baidu.com/it/u=1002969682,3140501473&amp;fm=90&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62770"/>
            <a:ext cx="3333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http://t3.baidu.com/it/u=2789610271,505980811&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921641"/>
            <a:ext cx="4071839" cy="41635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1187624" y="5261138"/>
            <a:ext cx="1849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lnSpc>
                <a:spcPct val="100000"/>
              </a:lnSpc>
              <a:spcBef>
                <a:spcPct val="50000"/>
              </a:spcBef>
              <a:buClrTx/>
              <a:buSzTx/>
              <a:buFontTx/>
              <a:buNone/>
            </a:pPr>
            <a:r>
              <a:rPr lang="zh-CN" altLang="en-US" sz="2000" b="1" dirty="0">
                <a:latin typeface="CordiaUPC" pitchFamily="34" charset="-34"/>
              </a:rPr>
              <a:t>微波</a:t>
            </a:r>
            <a:endParaRPr lang="zh-CN" altLang="en-US" sz="2000" b="1" dirty="0">
              <a:effectLst/>
              <a:latin typeface="CordiaUPC" pitchFamily="34" charset="-34"/>
            </a:endParaRPr>
          </a:p>
        </p:txBody>
      </p:sp>
      <p:sp>
        <p:nvSpPr>
          <p:cNvPr id="10" name="Text Box 9"/>
          <p:cNvSpPr txBox="1">
            <a:spLocks noChangeArrowheads="1"/>
          </p:cNvSpPr>
          <p:nvPr/>
        </p:nvSpPr>
        <p:spPr bwMode="auto">
          <a:xfrm>
            <a:off x="6300192" y="5271160"/>
            <a:ext cx="1849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kumimoji="1" sz="2400">
                <a:solidFill>
                  <a:schemeClr val="tx1"/>
                </a:solidFill>
                <a:latin typeface="Times New Roman" pitchFamily="18" charset="0"/>
                <a:ea typeface="宋体" pitchFamily="2" charset="-122"/>
              </a:defRPr>
            </a:lvl1pPr>
            <a:lvl2pPr marL="571500" defTabSz="762000">
              <a:spcBef>
                <a:spcPct val="0"/>
              </a:spcBef>
              <a:defRPr kumimoji="1" sz="2400">
                <a:solidFill>
                  <a:schemeClr val="tx1"/>
                </a:solidFill>
                <a:latin typeface="Times New Roman" pitchFamily="18" charset="0"/>
                <a:ea typeface="宋体" pitchFamily="2" charset="-122"/>
              </a:defRPr>
            </a:lvl2pPr>
            <a:lvl3pPr marL="1143000" defTabSz="762000">
              <a:spcBef>
                <a:spcPct val="0"/>
              </a:spcBef>
              <a:defRPr kumimoji="1" sz="2400">
                <a:solidFill>
                  <a:schemeClr val="tx1"/>
                </a:solidFill>
                <a:latin typeface="Times New Roman" pitchFamily="18" charset="0"/>
                <a:ea typeface="宋体" pitchFamily="2" charset="-122"/>
              </a:defRPr>
            </a:lvl3pPr>
            <a:lvl4pPr marL="1714500" defTabSz="762000">
              <a:spcBef>
                <a:spcPct val="0"/>
              </a:spcBef>
              <a:defRPr kumimoji="1" sz="2400">
                <a:solidFill>
                  <a:schemeClr val="tx1"/>
                </a:solidFill>
                <a:latin typeface="Times New Roman" pitchFamily="18" charset="0"/>
                <a:ea typeface="宋体" pitchFamily="2" charset="-122"/>
              </a:defRPr>
            </a:lvl4pPr>
            <a:lvl5pPr marL="2286000" defTabSz="762000">
              <a:spcBef>
                <a:spcPct val="0"/>
              </a:spcBef>
              <a:defRPr kumimoji="1" sz="2400">
                <a:solidFill>
                  <a:schemeClr val="tx1"/>
                </a:solidFill>
                <a:latin typeface="Times New Roman" pitchFamily="18" charset="0"/>
                <a:ea typeface="宋体" pitchFamily="2" charset="-122"/>
              </a:defRPr>
            </a:lvl5pPr>
            <a:lvl6pPr marL="2743200" defTabSz="762000" fontAlgn="base">
              <a:spcBef>
                <a:spcPct val="0"/>
              </a:spcBef>
              <a:spcAft>
                <a:spcPct val="0"/>
              </a:spcAft>
              <a:defRPr kumimoji="1" sz="2400">
                <a:solidFill>
                  <a:schemeClr val="tx1"/>
                </a:solidFill>
                <a:latin typeface="Times New Roman" pitchFamily="18" charset="0"/>
                <a:ea typeface="宋体" pitchFamily="2" charset="-122"/>
              </a:defRPr>
            </a:lvl6pPr>
            <a:lvl7pPr marL="3200400" defTabSz="762000" fontAlgn="base">
              <a:spcBef>
                <a:spcPct val="0"/>
              </a:spcBef>
              <a:spcAft>
                <a:spcPct val="0"/>
              </a:spcAft>
              <a:defRPr kumimoji="1" sz="2400">
                <a:solidFill>
                  <a:schemeClr val="tx1"/>
                </a:solidFill>
                <a:latin typeface="Times New Roman" pitchFamily="18" charset="0"/>
                <a:ea typeface="宋体" pitchFamily="2" charset="-122"/>
              </a:defRPr>
            </a:lvl7pPr>
            <a:lvl8pPr marL="3657600" defTabSz="762000" fontAlgn="base">
              <a:spcBef>
                <a:spcPct val="0"/>
              </a:spcBef>
              <a:spcAft>
                <a:spcPct val="0"/>
              </a:spcAft>
              <a:defRPr kumimoji="1" sz="2400">
                <a:solidFill>
                  <a:schemeClr val="tx1"/>
                </a:solidFill>
                <a:latin typeface="Times New Roman" pitchFamily="18" charset="0"/>
                <a:ea typeface="宋体" pitchFamily="2" charset="-122"/>
              </a:defRPr>
            </a:lvl8pPr>
            <a:lvl9pPr marL="4114800" defTabSz="762000" fontAlgn="base">
              <a:spcBef>
                <a:spcPct val="0"/>
              </a:spcBef>
              <a:spcAft>
                <a:spcPct val="0"/>
              </a:spcAft>
              <a:defRPr kumimoji="1" sz="2400">
                <a:solidFill>
                  <a:schemeClr val="tx1"/>
                </a:solidFill>
                <a:latin typeface="Times New Roman" pitchFamily="18" charset="0"/>
                <a:ea typeface="宋体" pitchFamily="2" charset="-122"/>
              </a:defRPr>
            </a:lvl9pPr>
          </a:lstStyle>
          <a:p>
            <a:pPr algn="ctr" eaLnBrk="0" hangingPunct="0">
              <a:lnSpc>
                <a:spcPct val="100000"/>
              </a:lnSpc>
              <a:spcBef>
                <a:spcPct val="50000"/>
              </a:spcBef>
              <a:buClrTx/>
              <a:buSzTx/>
              <a:buFontTx/>
              <a:buNone/>
            </a:pPr>
            <a:r>
              <a:rPr lang="zh-CN" altLang="en-US" sz="2000" b="1" dirty="0">
                <a:latin typeface="CordiaUPC" pitchFamily="34" charset="-34"/>
              </a:rPr>
              <a:t>卫星</a:t>
            </a:r>
            <a:endParaRPr lang="zh-CN" altLang="en-US" sz="2000" b="1" dirty="0">
              <a:effectLst/>
              <a:latin typeface="CordiaUPC" pitchFamily="34" charset="-34"/>
            </a:endParaRPr>
          </a:p>
        </p:txBody>
      </p:sp>
    </p:spTree>
    <p:extLst>
      <p:ext uri="{BB962C8B-B14F-4D97-AF65-F5344CB8AC3E}">
        <p14:creationId xmlns:p14="http://schemas.microsoft.com/office/powerpoint/2010/main" val="29384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normAutofit/>
          </a:bodyPr>
          <a:lstStyle/>
          <a:p>
            <a:r>
              <a:rPr lang="zh-CN" altLang="en-US" dirty="0" smtClean="0"/>
              <a:t>网络中的设备</a:t>
            </a:r>
            <a:endParaRPr lang="en-US" dirty="0"/>
          </a:p>
        </p:txBody>
      </p:sp>
      <p:sp>
        <p:nvSpPr>
          <p:cNvPr id="3" name="内容占位符 2"/>
          <p:cNvSpPr>
            <a:spLocks noGrp="1"/>
          </p:cNvSpPr>
          <p:nvPr>
            <p:ph idx="1"/>
          </p:nvPr>
        </p:nvSpPr>
        <p:spPr>
          <a:xfrm>
            <a:off x="457200" y="1556792"/>
            <a:ext cx="8229600" cy="4896544"/>
          </a:xfrm>
        </p:spPr>
        <p:txBody>
          <a:bodyPr>
            <a:normAutofit fontScale="92500" lnSpcReduction="20000"/>
          </a:bodyPr>
          <a:lstStyle/>
          <a:p>
            <a:r>
              <a:rPr lang="zh-CN" altLang="en-US" dirty="0"/>
              <a:t>网络中的</a:t>
            </a:r>
            <a:r>
              <a:rPr lang="zh-CN" altLang="en-US" dirty="0" smtClean="0"/>
              <a:t>计算机</a:t>
            </a:r>
            <a:endParaRPr lang="en-US" altLang="zh-CN" dirty="0" smtClean="0"/>
          </a:p>
          <a:p>
            <a:pPr lvl="1"/>
            <a:r>
              <a:rPr lang="zh-CN" altLang="en-US" dirty="0" smtClean="0"/>
              <a:t>服务器</a:t>
            </a:r>
            <a:endParaRPr lang="en-US" altLang="zh-CN" dirty="0" smtClean="0"/>
          </a:p>
          <a:p>
            <a:pPr lvl="1"/>
            <a:r>
              <a:rPr lang="zh-CN" altLang="en-US" dirty="0" smtClean="0"/>
              <a:t>工作站</a:t>
            </a:r>
            <a:endParaRPr lang="en-US" altLang="zh-CN" dirty="0" smtClean="0"/>
          </a:p>
          <a:p>
            <a:pPr lvl="1"/>
            <a:r>
              <a:rPr lang="zh-CN" altLang="en-US" dirty="0"/>
              <a:t>客户</a:t>
            </a:r>
            <a:r>
              <a:rPr lang="zh-CN" altLang="en-US" dirty="0" smtClean="0"/>
              <a:t>机</a:t>
            </a:r>
            <a:endParaRPr lang="en-US" altLang="zh-CN" dirty="0" smtClean="0"/>
          </a:p>
          <a:p>
            <a:pPr lvl="1"/>
            <a:r>
              <a:rPr lang="zh-CN" altLang="en-US" dirty="0"/>
              <a:t>共享</a:t>
            </a:r>
            <a:r>
              <a:rPr lang="zh-CN" altLang="en-US" dirty="0" smtClean="0"/>
              <a:t>设备</a:t>
            </a:r>
            <a:endParaRPr lang="en-US" altLang="zh-CN" dirty="0" smtClean="0"/>
          </a:p>
          <a:p>
            <a:r>
              <a:rPr lang="zh-CN" altLang="en-US" dirty="0" smtClean="0"/>
              <a:t>网络接入和互连设备</a:t>
            </a:r>
            <a:endParaRPr lang="en-US" altLang="zh-CN" dirty="0" smtClean="0"/>
          </a:p>
          <a:p>
            <a:pPr lvl="1"/>
            <a:r>
              <a:rPr lang="zh-CN" altLang="en-US" dirty="0" smtClean="0"/>
              <a:t>网卡</a:t>
            </a:r>
            <a:endParaRPr lang="en-US" altLang="zh-CN" dirty="0" smtClean="0"/>
          </a:p>
          <a:p>
            <a:pPr lvl="1"/>
            <a:r>
              <a:rPr lang="zh-CN" altLang="en-US" dirty="0" smtClean="0"/>
              <a:t>中继器</a:t>
            </a:r>
            <a:endParaRPr lang="en-US" altLang="zh-CN" dirty="0" smtClean="0"/>
          </a:p>
          <a:p>
            <a:pPr lvl="1"/>
            <a:r>
              <a:rPr lang="zh-CN" altLang="en-US" dirty="0" smtClean="0"/>
              <a:t>集线器</a:t>
            </a:r>
            <a:endParaRPr lang="en-US" altLang="zh-CN" dirty="0" smtClean="0"/>
          </a:p>
          <a:p>
            <a:pPr lvl="1"/>
            <a:r>
              <a:rPr lang="zh-CN" altLang="en-US" dirty="0" smtClean="0"/>
              <a:t>路由器</a:t>
            </a:r>
            <a:endParaRPr lang="en-US" altLang="zh-CN" dirty="0" smtClean="0"/>
          </a:p>
          <a:p>
            <a:pPr lvl="1"/>
            <a:r>
              <a:rPr lang="zh-CN" altLang="en-US" dirty="0" smtClean="0"/>
              <a:t>网桥</a:t>
            </a:r>
            <a:endParaRPr lang="en-US" altLang="zh-CN" dirty="0" smtClean="0"/>
          </a:p>
          <a:p>
            <a:pPr lvl="1"/>
            <a:r>
              <a:rPr lang="zh-CN" altLang="en-US" dirty="0" smtClean="0"/>
              <a:t>网关</a:t>
            </a:r>
            <a:endParaRPr lang="en-US" altLang="zh-CN" dirty="0" smtClean="0"/>
          </a:p>
          <a:p>
            <a:pPr lvl="1"/>
            <a:r>
              <a:rPr lang="zh-CN" altLang="en-US" dirty="0" smtClean="0"/>
              <a:t>交换机</a:t>
            </a:r>
            <a:endParaRPr lang="en-US" altLang="zh-CN" dirty="0" smtClean="0"/>
          </a:p>
          <a:p>
            <a:pPr lvl="1"/>
            <a:r>
              <a:rPr lang="zh-CN" altLang="en-US" dirty="0"/>
              <a:t>调制解调器</a:t>
            </a:r>
            <a:endParaRPr lang="en-US" dirty="0"/>
          </a:p>
        </p:txBody>
      </p:sp>
      <p:pic>
        <p:nvPicPr>
          <p:cNvPr id="4" name="Picture 10" descr="C:\Users\chai\Pictures\Microsoft 剪辑管理器\j042485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204864"/>
            <a:ext cx="262405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107847"/>
      </p:ext>
    </p:extLst>
  </p:cSld>
  <p:clrMapOvr>
    <a:masterClrMapping/>
  </p:clrMapOvr>
  <p:timing>
    <p:tnLst>
      <p:par>
        <p:cTn id="1" dur="indefinite" restart="never" nodeType="tmRoot"/>
      </p:par>
    </p:tnLst>
  </p:timing>
</p:sld>
</file>

<file path=ppt/slides/slide24.xml><?xml version="1.0" encoding="UTF-8" standalone="yes"?>
<p:sld xmlns:a="http://schemas.openxmlformats.org/drawingml/2006/main" xmlns:r="http://schemas.openxmlformats.org/officeDocument/2006/relationships" xmlns:p="http://schemas.openxmlformats.org/presentationml/2006/main"><p:cSld><p:spTree><p:nvGrpSpPr><p:cNvPr id="1" name=""/><p:cNvGrpSpPr/><p:nvPr/></p:nvGrpSpPr><p:grpSpPr><a:xfrm><a:off x="0" y="0"/><a:ext cx="0" cy="0"/><a:chOff x="0" y="0"/><a:chExt cx="0" cy="0"/></a:xfrm></p:grpSpPr><p:sp><p:nvSpPr><p:cNvPr id="2" name="标题 1"/><p:cNvSpPr><a:spLocks noGrp="1"/></p:cNvSpPr><p:nvPr><p:ph type="title"/></p:nvPr></p:nvSpPr><p:spPr/><p:txBody><a:bodyPr/><a:lstStyle/><a:p><a:r><a:rPr lang="zh-CN" altLang="en-US" sz="5400" b="1" dirty="0"/><a:t>网络中的计算机</a:t></a:r><a:r><a:rPr lang="en-US" altLang="zh-CN" sz="5400" b="1" dirty="0" smtClean="0"/><a:t>—</a:t></a:r><a:r><a:rPr lang="zh-CN" altLang="en-US" sz="6000" b="1" dirty="0"><a:solidFill><a:srgbClr val="003366"/></a:solidFill><a:latin typeface="宋体" pitchFamily="2" charset="-122"/></a:rPr><a:t>服务器</a:t></a:r><a:endParaRPr lang="en-US" dirty="0"/></a:p></p:txBody></p:sp><p:sp><p:nvSpPr><p:cNvPr id="3" name="内容占位符 2"/><p:cNvSpPr><a:spLocks noGrp="1"/></p:cNvSpPr><p:nvPr><p:ph idx="1"/></p:nvPr></p:nvSpPr><p:spPr/><p:txBody><a:bodyPr/><a:lstStyle/><a:p><a:r><a:rPr lang="zh-CN" altLang="en-US" dirty="0"/><a:t>为网络工作站上的用户提供共享资源</a:t></a:r></a:p><a:p><a:r><a:rPr lang="zh-CN" altLang="en-US" dirty="0"/><a:t>  管理网络文件系统</a:t></a:r></a:p><a:p><a:r><a:rPr lang="zh-CN" altLang="en-US" dirty="0"/><a:t>  提供网络打印服务</a:t></a:r></a:p><a:p><a:r><a:rPr lang="zh-CN" altLang="en-US" dirty="0"/><a:t>  处理网络通信</a:t></a:r></a:p><a:p><a:r><a:rPr lang="zh-CN" altLang="en-US" dirty="0"/><a:t>  响应工作站上的网络请求</a:t></a:r></a:p><a:p><a:endParaRPr lang="en-US" dirty="0"/></a:p></p:txBody></p:sp><p:pic><p:nvPicPr><p:cNvPr id="4" name="Picture 4" descr="Lenovoserver834"/><p:cNvPicPr><a:picLocks noChangeAspect="1" noChangeArrowheads="1"/></p:cNvPicPr><p:nvPr/></p:nvPicPr><p:blipFill><a:blip r:embed="rId2"><a:clrChange><a:clrFrom><a:srgbClr val="FFFFFF"/></a:clrFrom><a:clrTo><a:srgbClr val="FFFFFF"><a:alpha val="0"/></a:srgbClr></a:clrTo></a:clrChange><a:extLst><a:ext uri="{28A0092B-C50C-407E-A947-70E740481C1C}"><a14:useLocalDpi xmlns:a14="http://schemas.microsoft.com/office/drawing/2010/main" val="0"/></a:ext></a:extLst></a:blip><a:srcRect l="6831" r="4320" b="8331"/><a:stretch><a:fillRect/></a:stretch></p:blipFill><p:spPr bwMode="auto"><a:xfrm><a:off x="5470525" y="4046538"/><a:ext cx="1254125" cy="1873250"/></a:xfrm><a:prstGeom prst="rect"><a:avLst/></a:prstGeom><a:noFill/><a:ln><a:noFill/></a:ln><a:extLst><a:ext uri="{909E8E84-426E-40DD-AFC4-6F175D3DCCD1}"><a14:hiddenFill xmlns:a14="http://schemas.microsoft.com/office/drawing/2010/main"><a:solidFill><a:schemeClr val="accent1"/></a:solidFill></a14:hiddenFill></a:ext><a:ext uri="{91240B29-F687-4F45-9708-019B960494DF}"><a14:hiddenLine xmlns:a14="http://schemas.microsoft.com/office/drawing/2010/main" w="9525"><a:solidFill><a:srgbClr val="000000"/></a:solidFill><a:miter lim="800000"/><a:headEnd/><a:tailEnd/></a14:hiddenLine></a:ext></a:extLst></p:spPr></p:pic><p:sp><p:nvSpPr><p:cNvPr id="5" name="AutoShape 5"/><p:cNvSpPr><a:spLocks noChangeArrowheads="1"/></p:cNvSpPr><p:nvPr/></p:nvSpPr><p:spPr bwMode="ltGray"><a:xfrm><a:off x="3238500" y="4622800"/><a:ext cx="1600200" cy="1295400"/></a:xfrm><a:prstGeom prst="wedgeRoundRectCallout"><a:avLst><a:gd name="adj1" fmla="val 88491"/><a:gd name="adj2" fmla="val -19486"/><a:gd name="adj3" fmla="val 16667"/></a:avLst></a:prstGeom><a:solidFill><a:schemeClr val="bg2"/></a:solidFill><a:ln w="9525"><a:solidFill><a:schemeClr val="tx1"/></a:solidFill><a:miter lim="800000"/><a:headEnd type="none" w="sm" len="sm"/><a:tailEnd type="none" w="sm" len="sm"/></a:ln><a:effectLst/><a:extLst><a:ext uri="{AF507438-7753-43E0-B8FC-AC1667EBCBE1}"><a14:hiddenEffects xmlns:a14="http://schemas.microsoft.com/office/drawing/2010/main"><a:effectLst><a:outerShdw dist="35921" dir="2700000" algn="ctr" rotWithShape="0"><a:schemeClr val="bg2"/></a:outerShdw></a:effectLst></a14:hiddenEffects></a:ext></a:extLst></p:spPr><p:txBody><a:bodyPr/><a:lstStyle/><a:p><a:pPr algn="ctr"><a:lnSpc><a:spcPct val="100000"/></a:lnSpc><a:spcBef><a:spcPct val="0"/></a:spcBef><a:buClrTx/><a:buSzTx/><a:buFontTx/><a:buNone/></a:pPr><a:r><a:rPr lang="zh-CN" altLang="en-US" sz="2000" b="1"><a:effectLst/></a:rPr><a:t>双</a:t></a:r><a:r><a:rPr lang="en-US" altLang="zh-CN" sz="2000" b="1"><a:effectLst/></a:rPr><a:t>CPU</a:t></a:r></a:p><a:p><a:pPr algn="ctr"><a:lnSpc><a:spcPct val="100000"/></a:lnSpc><a:spcBef><a:spcPct val="0"/></a:spcBef><a:buClrTx/><a:buSzTx/><a:buFontTx/><a:buNone/></a:pPr><a:r><a:rPr lang="en-US" altLang="zh-CN" sz="2000" b="1"><a:effectLst/></a:rPr><a:t>24G</a:t></a:r><a:r><a:rPr lang="zh-CN" altLang="en-US" sz="2000" b="1"><a:effectLst/></a:rPr><a:t>内存</a:t></a:r></a:p><a:p><a:pPr algn="ctr"><a:lnSpc><a:spcPct val="100000"/></a:lnSpc><a:spcBef><a:spcPct val="0"/></a:spcBef><a:buClrTx/><a:buSzTx/><a:buFontTx/><a:buNone/></a:pPr><a:r><a:rPr lang="zh-CN" altLang="en-US" sz="2000" b="1"><a:effectLst/></a:rPr><a:t>千兆网卡</a:t></a:r></a:p></p:txBody></p:sp><p:pic><p:nvPicPr><p:cNvPr id="6" name="Picture 6" descr="UploadFile1675"/><p:cNvPicPr><a:picLocks noChangeAspect="1" noChangeArrowheads="1"/></p:cNvPicPr><p:nvPr/></p:nvPicPr><p:blipFill><a:blip r:embed="rId3"><a:clrChange><a:clrFrom><a:srgbClr val="FDFDFD"/></a:clrFrom><a:clrTo><a:srgbClr val="FDFDFD"><a:alpha val="0"/></a:srgbClr></a:clrTo></a:clrChange><a:extLst><a:ext uri="{28A0092B-C50C-407E-A947-70E740481C1C}"><a14:useLocalDpi xmlns:a14="http://schemas.microsoft.com/office/drawing/2010/main" val="0"/></a:ext></a:extLst></a:blip><a:srcRect/><a:stretch><a:fillRect/></a:stretch></p:blipFill><p:spPr bwMode="auto"><a:xfrm><a:off x="6983413" y="3470275"/><a:ext cx="1728787" cy="2354263"/></a:xfrm><a:prstGeom prst="rect"><a:avLst/></a:prstGeom><a:noFill/><a:ln><a:noFill/></a:ln><a:extLst><a:ext uri="{909E8E84-426E-40DD-AFC4-6F175D3DCCD1}"><a14:hiddenFill xmlns:a14="http://schemas.microsoft.com/office/drawing/2010/main"><a:solidFill><a:srgbClr val="FFFFFF"/></a:solidFill></a14:hiddenFill></a:ext><a:ext uri="{91240B29-F687-4F45-9708-019B960494DF}"><a14:hiddenLine xmlns:a14="http://schemas.microsoft.com/office/drawing/2010/main" w="9525"><a:solidFill><a:srgbClr val="000000"/></a:solidFill><a:miter lim="800000"/><a:headEnd/><a:tailEnd/></a14:hiddenLine></a:ext></a:extLst></p:spPr></p:pic><p:sp><p:nvSpPr><p:cNvPr id="7" name="AutoShape 7"/><p:cNvSpPr><a:spLocks noChangeArrowheads="1"/></p:cNvSpPr><p:nvPr/></p:nvSpPr><p:spPr bwMode="ltGray"><a:xfrm><a:off x="7054850" y="2174875"/><a:ext cx="1981200" cy="838200"/></a:xfrm><a:prstGeom prst="wedgeRoundRectCallout"><a:avLst><a:gd name="adj1" fmla="val -30287"/><a:gd name="adj2" fmla="val 125190"/><a:gd name="adj3" fmla="val 16667"/></a:avLst></a:prstGeom><a:solidFill><a:srgbClr val="99CCFF"/></a:solidFill><a:ln w="9525"><a:solidFill><a:schemeClr val="tx1"/></a:solidFill><a:miter lim="800000"/><a:headEnd type="none" w="sm" len="sm"/><a:tailEnd type="none" w="sm" len="sm"/></a:ln><a:effectLst/><a:extLst><a:ext uri="{AF507438-7753-43E0-B8FC-AC1667EBCBE1}"><a14:hiddenEffects xmlns:a14="http://schemas.microsoft.com/office/drawing/2010/main"><a:effectLst><a:outerShdw dist="35921" dir="2700000" algn="ctr" rotWithShape="0"><a:schemeClr val="bg2"/></a:outerShdw></a:effectLst></a14:hiddenEffects></a:ext></a:extLst></p:spPr><p:txBody><a:bodyPr/><a:lstStyle/><a:p><a:pPr algn="ctr"><a:lnSpc><a:spcPct val="100000"/></a:lnSpc><a:spcBef><a:spcPct val="0"/></a:spcBef><a:buClrTx/><a:buSzTx/><a:buFontTx/><a:buNone/></a:pPr><a:r><a:rPr lang="en-US" altLang="zh-CN" sz="2000" b="1"><a:solidFill><a:srgbClr val="000000"/></a:solidFill><a:effectLst/><a:latin typeface="" charset="0"/></a:rPr><a:t>16</a:t></a:r><a:r><a:rPr lang="zh-CN" altLang="en-US" sz="2000" b="1"><a:solidFill><a:srgbClr val="000000"/></a:solidFill><a:effectLst/><a:latin typeface="" charset="0"/></a:rPr><a:t>个</a:t></a:r><a:r><a:rPr lang="en-US" altLang="zh-CN" sz="2000" b="1"><a:solidFill><a:srgbClr val="000000"/></a:solidFill><a:effectLst/><a:latin typeface="" charset="0"/></a:rPr><a:t>CPU</a:t></a:r><a:r><a:rPr lang="zh-CN" altLang="en-US" sz="2000" b="1"><a:solidFill><a:srgbClr val="000000"/></a:solidFill><a:effectLst/><a:latin typeface="" charset="0"/></a:rPr><a:t>、</a:t></a:r><a:r><a:rPr lang="en-US" altLang="zh-CN" sz="2000" b="1"><a:solidFill><a:srgbClr val="000000"/></a:solidFill><a:effectLst/><a:latin typeface="" charset="0"/></a:rPr><a:t>192GB</a:t></a:r><a:r><a:rPr lang="zh-CN" altLang="en-US" sz="2000" b="1"><a:solidFill><a:srgbClr val="000000"/></a:solidFill><a:effectLst/><a:latin typeface="" charset="0"/></a:rPr><a:t>内存</a:t></a:r><a:endParaRPr lang="zh-CN" altLang="en-US" sz="2000" b="1"><a:effectLst/></a:endParaRPr></a:p></p:txBody></p:sp></p:spTree><p:extLst><p:ext uri="{BB962C8B-B14F-4D97-AF65-F5344CB8AC3E}"><p14:creationId xmlns:p14="http://schemas.microsoft.com/office/powerpoint/2010/main" val="2428114511"/></p:ext></p:extLst></p:cSld><p:clrMapOvr><a:masterClrMapping/></p:clrMapOvr><p:timing><p:tnLst><p:par><p:cTn id="1" dur="indefinite" restart="never" nodeType="tmRoot"/></p:par></p:tnLst></p:timing></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b="1" dirty="0"/>
              <a:t>网络中的计算机</a:t>
            </a:r>
            <a:r>
              <a:rPr lang="en-US" altLang="zh-CN" sz="4800" b="1" dirty="0" smtClean="0"/>
              <a:t>—</a:t>
            </a:r>
            <a:r>
              <a:rPr lang="zh-CN" altLang="en-US" sz="5400" b="1" dirty="0" smtClean="0">
                <a:solidFill>
                  <a:srgbClr val="003366"/>
                </a:solidFill>
                <a:latin typeface="宋体" pitchFamily="2" charset="-122"/>
              </a:rPr>
              <a:t>工作站</a:t>
            </a:r>
            <a:endParaRPr lang="en-US" dirty="0"/>
          </a:p>
        </p:txBody>
      </p:sp>
      <p:sp>
        <p:nvSpPr>
          <p:cNvPr id="3" name="内容占位符 2"/>
          <p:cNvSpPr>
            <a:spLocks noGrp="1"/>
          </p:cNvSpPr>
          <p:nvPr>
            <p:ph idx="1"/>
          </p:nvPr>
        </p:nvSpPr>
        <p:spPr/>
        <p:txBody>
          <a:bodyPr/>
          <a:lstStyle/>
          <a:p>
            <a:r>
              <a:rPr lang="zh-CN" altLang="en-US" dirty="0"/>
              <a:t>向各种服务器发出服务</a:t>
            </a:r>
            <a:r>
              <a:rPr lang="zh-CN" altLang="en-US" dirty="0" smtClean="0"/>
              <a:t>请求</a:t>
            </a:r>
            <a:endParaRPr lang="en-US" altLang="zh-CN" dirty="0" smtClean="0"/>
          </a:p>
          <a:p>
            <a:r>
              <a:rPr lang="zh-CN" altLang="en-US" dirty="0" smtClean="0"/>
              <a:t>从</a:t>
            </a:r>
            <a:r>
              <a:rPr lang="zh-CN" altLang="en-US" dirty="0"/>
              <a:t>网络上接收传送给用户的</a:t>
            </a:r>
            <a:r>
              <a:rPr lang="zh-CN" altLang="en-US" dirty="0" smtClean="0"/>
              <a:t>数据</a:t>
            </a:r>
            <a:endParaRPr lang="zh-CN" altLang="en-US" dirty="0"/>
          </a:p>
          <a:p>
            <a:endParaRPr lang="en-US" dirty="0"/>
          </a:p>
        </p:txBody>
      </p:sp>
      <p:pic>
        <p:nvPicPr>
          <p:cNvPr id="4" name="Picture 3" descr="chaoyuel"/>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860031" y="3212976"/>
            <a:ext cx="3750595"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39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b="1" dirty="0"/>
              <a:t>网络中的计算机</a:t>
            </a:r>
            <a:r>
              <a:rPr lang="en-US" altLang="zh-CN" sz="5400" b="1" dirty="0" smtClean="0"/>
              <a:t>—</a:t>
            </a:r>
            <a:r>
              <a:rPr lang="zh-CN" altLang="en-US" sz="6000" b="1" dirty="0">
                <a:solidFill>
                  <a:srgbClr val="003366"/>
                </a:solidFill>
                <a:latin typeface="宋体" pitchFamily="2" charset="-122"/>
              </a:rPr>
              <a:t>客户机</a:t>
            </a:r>
            <a:endParaRPr lang="en-US" dirty="0"/>
          </a:p>
        </p:txBody>
      </p:sp>
      <p:sp>
        <p:nvSpPr>
          <p:cNvPr id="3" name="内容占位符 2"/>
          <p:cNvSpPr>
            <a:spLocks noGrp="1"/>
          </p:cNvSpPr>
          <p:nvPr>
            <p:ph idx="1"/>
          </p:nvPr>
        </p:nvSpPr>
        <p:spPr>
          <a:xfrm>
            <a:off x="457200" y="1935480"/>
            <a:ext cx="8229600" cy="1277496"/>
          </a:xfrm>
        </p:spPr>
        <p:txBody>
          <a:bodyPr>
            <a:normAutofit lnSpcReduction="10000"/>
          </a:bodyPr>
          <a:lstStyle/>
          <a:p>
            <a:r>
              <a:rPr lang="zh-CN" altLang="en-US" dirty="0" smtClean="0"/>
              <a:t>一般用户和网络打交道的设备</a:t>
            </a:r>
            <a:endParaRPr lang="en-US" altLang="zh-CN" dirty="0" smtClean="0"/>
          </a:p>
          <a:p>
            <a:r>
              <a:rPr lang="zh-CN" altLang="en-US" dirty="0" smtClean="0"/>
              <a:t>运行在它自己的、并被服务器所认可的操作系统环境中</a:t>
            </a:r>
            <a:endParaRPr lang="en-US" dirty="0"/>
          </a:p>
        </p:txBody>
      </p:sp>
      <p:pic>
        <p:nvPicPr>
          <p:cNvPr id="4" name="Picture 8" descr="show1"/>
          <p:cNvPicPr>
            <a:picLocks noChangeAspect="1" noChangeArrowheads="1"/>
          </p:cNvPicPr>
          <p:nvPr/>
        </p:nvPicPr>
        <p:blipFill>
          <a:blip r:embed="rId2">
            <a:clrChange>
              <a:clrFrom>
                <a:srgbClr val="B69284"/>
              </a:clrFrom>
              <a:clrTo>
                <a:srgbClr val="B69284">
                  <a:alpha val="0"/>
                </a:srgbClr>
              </a:clrTo>
            </a:clrChange>
            <a:extLst>
              <a:ext uri="{28A0092B-C50C-407E-A947-70E740481C1C}">
                <a14:useLocalDpi xmlns:a14="http://schemas.microsoft.com/office/drawing/2010/main" val="0"/>
              </a:ext>
            </a:extLst>
          </a:blip>
          <a:srcRect l="12958" t="13498" r="10258" b="15118"/>
          <a:stretch>
            <a:fillRect/>
          </a:stretch>
        </p:blipFill>
        <p:spPr bwMode="auto">
          <a:xfrm>
            <a:off x="5364088" y="3212976"/>
            <a:ext cx="3094642"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a:spLocks/>
          </p:cNvSpPr>
          <p:nvPr/>
        </p:nvSpPr>
        <p:spPr>
          <a:xfrm>
            <a:off x="395536" y="3510136"/>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CN" altLang="en-US" sz="6000" b="1" dirty="0">
                <a:solidFill>
                  <a:srgbClr val="003366"/>
                </a:solidFill>
                <a:latin typeface="宋体" pitchFamily="2" charset="-122"/>
              </a:rPr>
              <a:t>共享设备</a:t>
            </a:r>
            <a:endParaRPr lang="en-US" dirty="0"/>
          </a:p>
        </p:txBody>
      </p:sp>
      <p:sp>
        <p:nvSpPr>
          <p:cNvPr id="6" name="内容占位符 2"/>
          <p:cNvSpPr txBox="1">
            <a:spLocks/>
          </p:cNvSpPr>
          <p:nvPr/>
        </p:nvSpPr>
        <p:spPr>
          <a:xfrm>
            <a:off x="609600" y="4665712"/>
            <a:ext cx="4538464" cy="12774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dirty="0" smtClean="0"/>
              <a:t>高速打印机</a:t>
            </a:r>
            <a:endParaRPr lang="en-US" altLang="zh-CN" dirty="0" smtClean="0"/>
          </a:p>
          <a:p>
            <a:r>
              <a:rPr lang="zh-CN" altLang="en-US" dirty="0"/>
              <a:t>大</a:t>
            </a:r>
            <a:r>
              <a:rPr lang="zh-CN" altLang="en-US" dirty="0" smtClean="0"/>
              <a:t>容量磁盘</a:t>
            </a:r>
            <a:endParaRPr lang="en-US" dirty="0"/>
          </a:p>
        </p:txBody>
      </p:sp>
    </p:spTree>
    <p:extLst>
      <p:ext uri="{BB962C8B-B14F-4D97-AF65-F5344CB8AC3E}">
        <p14:creationId xmlns:p14="http://schemas.microsoft.com/office/powerpoint/2010/main" val="3677483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b="1" dirty="0"/>
              <a:t>网络</a:t>
            </a:r>
            <a:r>
              <a:rPr lang="zh-CN" altLang="en-US" sz="5400" b="1" dirty="0" smtClean="0"/>
              <a:t>接入设备</a:t>
            </a:r>
            <a:r>
              <a:rPr lang="en-US" altLang="zh-CN" sz="5400" b="1" dirty="0" smtClean="0"/>
              <a:t>—</a:t>
            </a:r>
            <a:r>
              <a:rPr lang="zh-CN" altLang="en-US" sz="5400" b="1" dirty="0" smtClean="0"/>
              <a:t>网卡</a:t>
            </a:r>
            <a:endParaRPr lang="en-US" dirty="0"/>
          </a:p>
        </p:txBody>
      </p:sp>
      <p:sp>
        <p:nvSpPr>
          <p:cNvPr id="3" name="内容占位符 2"/>
          <p:cNvSpPr>
            <a:spLocks noGrp="1"/>
          </p:cNvSpPr>
          <p:nvPr>
            <p:ph idx="1"/>
          </p:nvPr>
        </p:nvSpPr>
        <p:spPr>
          <a:xfrm>
            <a:off x="519053" y="1916832"/>
            <a:ext cx="8229600" cy="4389120"/>
          </a:xfrm>
        </p:spPr>
        <p:txBody>
          <a:bodyPr/>
          <a:lstStyle/>
          <a:p>
            <a:r>
              <a:rPr lang="zh-CN" altLang="en-US" b="1" dirty="0" smtClean="0"/>
              <a:t>信号格式</a:t>
            </a:r>
            <a:r>
              <a:rPr lang="zh-CN" altLang="en-US" b="1" dirty="0"/>
              <a:t>的转换</a:t>
            </a:r>
          </a:p>
          <a:p>
            <a:endParaRPr lang="en-US" dirty="0"/>
          </a:p>
        </p:txBody>
      </p:sp>
      <p:pic>
        <p:nvPicPr>
          <p:cNvPr id="4" name="Picture 2" descr="网卡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732"/>
          <a:stretch>
            <a:fillRect/>
          </a:stretch>
        </p:blipFill>
        <p:spPr bwMode="auto">
          <a:xfrm>
            <a:off x="795536" y="3212976"/>
            <a:ext cx="23463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USB无线网卡"/>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11559" t="4088" r="11734" b="2588"/>
          <a:stretch>
            <a:fillRect/>
          </a:stretch>
        </p:blipFill>
        <p:spPr bwMode="auto">
          <a:xfrm>
            <a:off x="4932040" y="3068960"/>
            <a:ext cx="3048000" cy="2760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ltGray">
          <a:xfrm>
            <a:off x="3446661" y="3441576"/>
            <a:ext cx="549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nSpc>
                <a:spcPct val="100000"/>
              </a:lnSpc>
              <a:spcBef>
                <a:spcPct val="50000"/>
              </a:spcBef>
              <a:buClrTx/>
              <a:buSzTx/>
              <a:buFontTx/>
              <a:buNone/>
            </a:pPr>
            <a:r>
              <a:rPr lang="zh-CN" altLang="en-US" sz="2400" b="1" dirty="0">
                <a:effectLst/>
              </a:rPr>
              <a:t>普通以太网网卡</a:t>
            </a:r>
          </a:p>
        </p:txBody>
      </p:sp>
      <p:sp>
        <p:nvSpPr>
          <p:cNvPr id="7" name="Text Box 11"/>
          <p:cNvSpPr txBox="1">
            <a:spLocks noChangeArrowheads="1"/>
          </p:cNvSpPr>
          <p:nvPr/>
        </p:nvSpPr>
        <p:spPr bwMode="ltGray">
          <a:xfrm>
            <a:off x="5998840" y="543116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zh-CN" altLang="en-US" sz="2400" b="1" dirty="0">
                <a:effectLst/>
              </a:rPr>
              <a:t>无线网卡</a:t>
            </a:r>
          </a:p>
        </p:txBody>
      </p:sp>
    </p:spTree>
    <p:extLst>
      <p:ext uri="{BB962C8B-B14F-4D97-AF65-F5344CB8AC3E}">
        <p14:creationId xmlns:p14="http://schemas.microsoft.com/office/powerpoint/2010/main" val="41432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b="1" dirty="0"/>
              <a:t>网络接入设备</a:t>
            </a:r>
            <a:r>
              <a:rPr lang="en-US" altLang="zh-CN" sz="4800" b="1" dirty="0" smtClean="0"/>
              <a:t>—</a:t>
            </a:r>
            <a:r>
              <a:rPr lang="zh-CN" altLang="en-US" sz="4800" b="1" dirty="0"/>
              <a:t>调制解调器</a:t>
            </a:r>
            <a:endParaRPr lang="en-US" dirty="0"/>
          </a:p>
        </p:txBody>
      </p:sp>
      <p:sp>
        <p:nvSpPr>
          <p:cNvPr id="3" name="内容占位符 2"/>
          <p:cNvSpPr>
            <a:spLocks noGrp="1"/>
          </p:cNvSpPr>
          <p:nvPr>
            <p:ph idx="1"/>
          </p:nvPr>
        </p:nvSpPr>
        <p:spPr/>
        <p:txBody>
          <a:bodyPr/>
          <a:lstStyle/>
          <a:p>
            <a:r>
              <a:rPr lang="zh-CN" altLang="en-US" dirty="0"/>
              <a:t>数字信号与模拟信号转换</a:t>
            </a:r>
          </a:p>
        </p:txBody>
      </p:sp>
      <p:pic>
        <p:nvPicPr>
          <p:cNvPr id="4" name="Picture 3" descr="image003[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06" y="2489151"/>
            <a:ext cx="7780018" cy="1520250"/>
          </a:xfrm>
          <a:prstGeom prst="rect">
            <a:avLst/>
          </a:prstGeom>
          <a:solidFill>
            <a:srgbClr val="FFFF99"/>
          </a:solidFill>
        </p:spPr>
      </p:pic>
      <p:pic>
        <p:nvPicPr>
          <p:cNvPr id="5" name="Picture 4" descr="image005[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05" y="4293096"/>
            <a:ext cx="7777112" cy="2258575"/>
          </a:xfrm>
          <a:prstGeom prst="rect">
            <a:avLst/>
          </a:prstGeom>
          <a:solidFill>
            <a:srgbClr val="FFFF99"/>
          </a:solidFill>
        </p:spPr>
      </p:pic>
    </p:spTree>
    <p:extLst>
      <p:ext uri="{BB962C8B-B14F-4D97-AF65-F5344CB8AC3E}">
        <p14:creationId xmlns:p14="http://schemas.microsoft.com/office/powerpoint/2010/main" val="743021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网络互联</a:t>
            </a:r>
            <a:r>
              <a:rPr lang="zh-CN" altLang="en-US" dirty="0" smtClean="0"/>
              <a:t>设备</a:t>
            </a:r>
            <a:endParaRPr lang="en-US" dirty="0"/>
          </a:p>
        </p:txBody>
      </p:sp>
      <p:sp>
        <p:nvSpPr>
          <p:cNvPr id="4" name="Rectangle 2"/>
          <p:cNvSpPr txBox="1">
            <a:spLocks noChangeArrowheads="1"/>
          </p:cNvSpPr>
          <p:nvPr/>
        </p:nvSpPr>
        <p:spPr>
          <a:xfrm>
            <a:off x="467544" y="1866180"/>
            <a:ext cx="6336704" cy="3939084"/>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15000"/>
              </a:lnSpc>
            </a:pPr>
            <a:r>
              <a:rPr lang="zh-CN" altLang="en-US" sz="3600" b="1" dirty="0" smtClean="0"/>
              <a:t> 中继器</a:t>
            </a:r>
            <a:r>
              <a:rPr lang="en-US" altLang="zh-CN" sz="3600" b="1" dirty="0" smtClean="0"/>
              <a:t>(repeater)</a:t>
            </a:r>
          </a:p>
          <a:p>
            <a:pPr>
              <a:lnSpc>
                <a:spcPct val="115000"/>
              </a:lnSpc>
            </a:pPr>
            <a:r>
              <a:rPr lang="zh-CN" altLang="en-US" sz="3600" b="1" dirty="0" smtClean="0"/>
              <a:t> 集线器</a:t>
            </a:r>
            <a:r>
              <a:rPr lang="en-US" altLang="zh-CN" sz="3600" b="1" dirty="0" smtClean="0"/>
              <a:t>(Hub)</a:t>
            </a:r>
          </a:p>
          <a:p>
            <a:pPr>
              <a:lnSpc>
                <a:spcPct val="115000"/>
              </a:lnSpc>
            </a:pPr>
            <a:r>
              <a:rPr lang="en-US" altLang="zh-CN" sz="3600" b="1" dirty="0" smtClean="0"/>
              <a:t> </a:t>
            </a:r>
            <a:r>
              <a:rPr lang="zh-CN" altLang="en-US" sz="3600" b="1" dirty="0" smtClean="0"/>
              <a:t>网桥</a:t>
            </a:r>
            <a:r>
              <a:rPr lang="en-US" altLang="zh-CN" sz="3600" b="1" dirty="0" smtClean="0"/>
              <a:t>(bridge)</a:t>
            </a:r>
          </a:p>
          <a:p>
            <a:pPr>
              <a:lnSpc>
                <a:spcPct val="115000"/>
              </a:lnSpc>
            </a:pPr>
            <a:r>
              <a:rPr lang="en-US" altLang="zh-CN" sz="3600" b="1" dirty="0" smtClean="0"/>
              <a:t> </a:t>
            </a:r>
            <a:r>
              <a:rPr lang="zh-CN" altLang="en-US" sz="3600" b="1" dirty="0" smtClean="0"/>
              <a:t>路由器</a:t>
            </a:r>
            <a:r>
              <a:rPr lang="en-US" altLang="zh-CN" sz="3600" b="1" dirty="0" smtClean="0"/>
              <a:t>(router)</a:t>
            </a:r>
          </a:p>
          <a:p>
            <a:pPr>
              <a:lnSpc>
                <a:spcPct val="115000"/>
              </a:lnSpc>
            </a:pPr>
            <a:r>
              <a:rPr lang="en-US" altLang="zh-CN" sz="3600" b="1" dirty="0" smtClean="0"/>
              <a:t> </a:t>
            </a:r>
            <a:r>
              <a:rPr lang="zh-CN" altLang="en-US" sz="3600" b="1" dirty="0" smtClean="0"/>
              <a:t>网关</a:t>
            </a:r>
            <a:r>
              <a:rPr lang="en-US" altLang="zh-CN" sz="3600" b="1" dirty="0" smtClean="0"/>
              <a:t>(Gateway)</a:t>
            </a:r>
          </a:p>
          <a:p>
            <a:pPr>
              <a:lnSpc>
                <a:spcPct val="115000"/>
              </a:lnSpc>
            </a:pPr>
            <a:r>
              <a:rPr lang="en-US" altLang="zh-CN" sz="3600" b="1" dirty="0"/>
              <a:t> </a:t>
            </a:r>
            <a:r>
              <a:rPr lang="zh-CN" altLang="en-US" sz="3600" b="1" dirty="0" smtClean="0"/>
              <a:t>交换机</a:t>
            </a:r>
            <a:r>
              <a:rPr lang="en-US" altLang="zh-CN" sz="3600" b="1" dirty="0" smtClean="0"/>
              <a:t>(Switch)</a:t>
            </a:r>
            <a:endParaRPr lang="en-US" altLang="zh-CN" sz="3600" b="1" dirty="0"/>
          </a:p>
        </p:txBody>
      </p:sp>
      <p:sp>
        <p:nvSpPr>
          <p:cNvPr id="5" name="AutoShape 4"/>
          <p:cNvSpPr>
            <a:spLocks noChangeArrowheads="1"/>
          </p:cNvSpPr>
          <p:nvPr/>
        </p:nvSpPr>
        <p:spPr bwMode="auto">
          <a:xfrm>
            <a:off x="4931593" y="2683250"/>
            <a:ext cx="2895600" cy="1143000"/>
          </a:xfrm>
          <a:prstGeom prst="wedgeRoundRectCallout">
            <a:avLst>
              <a:gd name="adj1" fmla="val -71931"/>
              <a:gd name="adj2" fmla="val -7861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Tx/>
              <a:buSzTx/>
              <a:buFontTx/>
              <a:buNone/>
            </a:pPr>
            <a:r>
              <a:rPr lang="zh-CN" altLang="en-US" sz="2000" b="1" dirty="0">
                <a:effectLst/>
                <a:latin typeface="宋体" pitchFamily="2" charset="-122"/>
              </a:rPr>
              <a:t>用于数字线路，信号再生、放大，增加网络的传输距离。</a:t>
            </a:r>
          </a:p>
        </p:txBody>
      </p:sp>
      <p:sp>
        <p:nvSpPr>
          <p:cNvPr id="6" name="AutoShape 5"/>
          <p:cNvSpPr>
            <a:spLocks noChangeArrowheads="1"/>
          </p:cNvSpPr>
          <p:nvPr/>
        </p:nvSpPr>
        <p:spPr bwMode="auto">
          <a:xfrm>
            <a:off x="4532158" y="3885068"/>
            <a:ext cx="2325688" cy="1284288"/>
          </a:xfrm>
          <a:prstGeom prst="wedgeRoundRectCallout">
            <a:avLst>
              <a:gd name="adj1" fmla="val -91708"/>
              <a:gd name="adj2" fmla="val -8498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Tx/>
              <a:buSzTx/>
              <a:buFontTx/>
              <a:buNone/>
            </a:pPr>
            <a:r>
              <a:rPr lang="zh-CN" altLang="en-US" sz="2000" b="1" dirty="0">
                <a:effectLst/>
                <a:latin typeface="宋体" pitchFamily="2" charset="-122"/>
              </a:rPr>
              <a:t>互联两个或多个具有相同操作系统的局域网的设备。</a:t>
            </a:r>
          </a:p>
        </p:txBody>
      </p:sp>
      <p:sp>
        <p:nvSpPr>
          <p:cNvPr id="7" name="AutoShape 6"/>
          <p:cNvSpPr>
            <a:spLocks noChangeArrowheads="1"/>
          </p:cNvSpPr>
          <p:nvPr/>
        </p:nvSpPr>
        <p:spPr bwMode="auto">
          <a:xfrm>
            <a:off x="5030911" y="4143428"/>
            <a:ext cx="2774875" cy="685800"/>
          </a:xfrm>
          <a:prstGeom prst="wedgeRoundRectCallout">
            <a:avLst>
              <a:gd name="adj1" fmla="val -91537"/>
              <a:gd name="adj2" fmla="val -4490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Tx/>
              <a:buSzTx/>
              <a:buFontTx/>
              <a:buNone/>
            </a:pPr>
            <a:r>
              <a:rPr lang="zh-CN" altLang="en-US" sz="2000" b="1" dirty="0" smtClean="0">
                <a:effectLst/>
                <a:latin typeface="宋体" pitchFamily="2" charset="-122"/>
              </a:rPr>
              <a:t>在互联网中选择向哪个网络发送数据分组。</a:t>
            </a:r>
            <a:endParaRPr lang="zh-CN" altLang="en-US" sz="2000" b="1" dirty="0">
              <a:effectLst/>
              <a:latin typeface="宋体" pitchFamily="2" charset="-122"/>
            </a:endParaRPr>
          </a:p>
        </p:txBody>
      </p:sp>
      <p:sp>
        <p:nvSpPr>
          <p:cNvPr id="8" name="AutoShape 7"/>
          <p:cNvSpPr>
            <a:spLocks noChangeArrowheads="1"/>
          </p:cNvSpPr>
          <p:nvPr/>
        </p:nvSpPr>
        <p:spPr bwMode="auto">
          <a:xfrm>
            <a:off x="4931593" y="4143428"/>
            <a:ext cx="2638425" cy="914400"/>
          </a:xfrm>
          <a:prstGeom prst="wedgeRoundRectCallout">
            <a:avLst>
              <a:gd name="adj1" fmla="val -90796"/>
              <a:gd name="adj2" fmla="val 1388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Tx/>
              <a:buSzTx/>
              <a:buFontTx/>
              <a:buNone/>
            </a:pPr>
            <a:r>
              <a:rPr lang="zh-CN" altLang="en-US" sz="2000" b="1" dirty="0">
                <a:effectLst/>
                <a:latin typeface="宋体" pitchFamily="2" charset="-122"/>
              </a:rPr>
              <a:t>互联两个体系结构不同的网络。</a:t>
            </a:r>
          </a:p>
        </p:txBody>
      </p:sp>
      <p:sp>
        <p:nvSpPr>
          <p:cNvPr id="9" name="AutoShape 6"/>
          <p:cNvSpPr>
            <a:spLocks noChangeArrowheads="1"/>
          </p:cNvSpPr>
          <p:nvPr/>
        </p:nvSpPr>
        <p:spPr bwMode="auto">
          <a:xfrm>
            <a:off x="4855239" y="2711280"/>
            <a:ext cx="2774875" cy="685800"/>
          </a:xfrm>
          <a:prstGeom prst="wedgeRoundRectCallout">
            <a:avLst>
              <a:gd name="adj1" fmla="val -91537"/>
              <a:gd name="adj2" fmla="val -4490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Tx/>
              <a:buSzTx/>
              <a:buFontTx/>
              <a:buNone/>
            </a:pPr>
            <a:r>
              <a:rPr lang="zh-CN" altLang="en-US" sz="2000" b="1" dirty="0">
                <a:latin typeface="宋体" pitchFamily="2" charset="-122"/>
              </a:rPr>
              <a:t>特殊的中继器</a:t>
            </a:r>
            <a:r>
              <a:rPr lang="zh-CN" altLang="en-US" sz="2000" b="1" dirty="0" smtClean="0">
                <a:latin typeface="宋体" pitchFamily="2" charset="-122"/>
              </a:rPr>
              <a:t>，信号再生转发设备</a:t>
            </a:r>
            <a:r>
              <a:rPr lang="zh-CN" altLang="en-US" sz="2000" b="1" dirty="0" smtClean="0">
                <a:effectLst/>
                <a:latin typeface="宋体" pitchFamily="2" charset="-122"/>
              </a:rPr>
              <a:t>。</a:t>
            </a:r>
            <a:endParaRPr lang="zh-CN" altLang="en-US" sz="2000" b="1" dirty="0">
              <a:effectLst/>
              <a:latin typeface="宋体" pitchFamily="2" charset="-122"/>
            </a:endParaRPr>
          </a:p>
        </p:txBody>
      </p:sp>
      <p:sp>
        <p:nvSpPr>
          <p:cNvPr id="10" name="AutoShape 7"/>
          <p:cNvSpPr>
            <a:spLocks noChangeArrowheads="1"/>
          </p:cNvSpPr>
          <p:nvPr/>
        </p:nvSpPr>
        <p:spPr bwMode="auto">
          <a:xfrm>
            <a:off x="4991689" y="4893860"/>
            <a:ext cx="2638425" cy="914400"/>
          </a:xfrm>
          <a:prstGeom prst="wedgeRoundRectCallout">
            <a:avLst>
              <a:gd name="adj1" fmla="val -90796"/>
              <a:gd name="adj2" fmla="val 1388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Tx/>
              <a:buSzTx/>
              <a:buFontTx/>
              <a:buNone/>
            </a:pPr>
            <a:r>
              <a:rPr lang="zh-CN" altLang="en-US" sz="2000" b="1" dirty="0" smtClean="0">
                <a:effectLst/>
                <a:latin typeface="宋体" pitchFamily="2" charset="-122"/>
              </a:rPr>
              <a:t>能在端口间建立多路连接，用来组建局域网。</a:t>
            </a:r>
            <a:endParaRPr lang="zh-CN" altLang="en-US" sz="2000" b="1" dirty="0">
              <a:effectLst/>
              <a:latin typeface="宋体" pitchFamily="2" charset="-122"/>
            </a:endParaRPr>
          </a:p>
        </p:txBody>
      </p:sp>
    </p:spTree>
    <p:extLst>
      <p:ext uri="{BB962C8B-B14F-4D97-AF65-F5344CB8AC3E}">
        <p14:creationId xmlns:p14="http://schemas.microsoft.com/office/powerpoint/2010/main" val="759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 name="Picture 14"/>
          <p:cNvPicPr>
            <a:picLocks noChangeAspect="1" noChangeArrowheads="1"/>
          </p:cNvPicPr>
          <p:nvPr/>
        </p:nvPicPr>
        <p:blipFill>
          <a:blip r:embed="rId2" cstate="print">
            <a:lum bright="-40000"/>
            <a:extLst>
              <a:ext uri="{28A0092B-C50C-407E-A947-70E740481C1C}">
                <a14:useLocalDpi xmlns:a14="http://schemas.microsoft.com/office/drawing/2010/main" val="0"/>
              </a:ext>
            </a:extLst>
          </a:blip>
          <a:srcRect/>
          <a:stretch>
            <a:fillRect/>
          </a:stretch>
        </p:blipFill>
        <p:spPr bwMode="auto">
          <a:xfrm>
            <a:off x="4067944" y="2592089"/>
            <a:ext cx="48768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normAutofit/>
          </a:bodyPr>
          <a:lstStyle/>
          <a:p>
            <a:r>
              <a:rPr lang="zh-CN" altLang="en-US" sz="5400" b="1" dirty="0" smtClean="0"/>
              <a:t>计算机网络</a:t>
            </a:r>
            <a:r>
              <a:rPr lang="zh-CN" altLang="en-US" sz="5400" b="1" dirty="0"/>
              <a:t>的形成与</a:t>
            </a:r>
            <a:r>
              <a:rPr lang="zh-CN" altLang="en-US" sz="5400" b="1" dirty="0" smtClean="0"/>
              <a:t>发展</a:t>
            </a:r>
            <a:endParaRPr lang="zh-CN" altLang="en-US" dirty="0"/>
          </a:p>
        </p:txBody>
      </p:sp>
      <p:sp>
        <p:nvSpPr>
          <p:cNvPr id="3" name="内容占位符 2"/>
          <p:cNvSpPr>
            <a:spLocks noGrp="1"/>
          </p:cNvSpPr>
          <p:nvPr>
            <p:ph idx="1"/>
          </p:nvPr>
        </p:nvSpPr>
        <p:spPr/>
        <p:txBody>
          <a:bodyPr>
            <a:normAutofit/>
          </a:bodyPr>
          <a:lstStyle/>
          <a:p>
            <a:r>
              <a:rPr lang="zh-CN" altLang="en-US" b="1" dirty="0" smtClean="0"/>
              <a:t>诞生阶段（</a:t>
            </a:r>
            <a:r>
              <a:rPr lang="en-US" altLang="zh-CN" b="1" dirty="0" smtClean="0"/>
              <a:t>20</a:t>
            </a:r>
            <a:r>
              <a:rPr lang="zh-CN" altLang="en-US" b="1" dirty="0" smtClean="0"/>
              <a:t>世纪</a:t>
            </a:r>
            <a:r>
              <a:rPr lang="en-US" altLang="zh-CN" b="1" dirty="0" smtClean="0"/>
              <a:t>60</a:t>
            </a:r>
            <a:r>
              <a:rPr lang="zh-CN" altLang="en-US" b="1" dirty="0" smtClean="0"/>
              <a:t>年代中期之前）</a:t>
            </a:r>
            <a:endParaRPr lang="en-US" altLang="zh-CN" b="1" dirty="0" smtClean="0"/>
          </a:p>
          <a:p>
            <a:pPr lvl="1"/>
            <a:r>
              <a:rPr lang="zh-CN" altLang="en-US" dirty="0">
                <a:ea typeface="华文中宋" pitchFamily="2" charset="-122"/>
              </a:rPr>
              <a:t>一台中心计算机带若干终端</a:t>
            </a:r>
          </a:p>
          <a:p>
            <a:endParaRPr lang="en-US" altLang="zh-CN" b="1" dirty="0" smtClean="0"/>
          </a:p>
          <a:p>
            <a:endParaRPr lang="en-US" altLang="zh-CN" b="1" dirty="0"/>
          </a:p>
          <a:p>
            <a:endParaRPr lang="en-US" altLang="zh-CN" b="1" dirty="0" smtClean="0"/>
          </a:p>
          <a:p>
            <a:endParaRPr lang="en-US" altLang="zh-CN" b="1" dirty="0" smtClean="0"/>
          </a:p>
          <a:p>
            <a:r>
              <a:rPr lang="zh-CN" altLang="en-US" b="1" dirty="0" smtClean="0"/>
              <a:t>典型应用</a:t>
            </a:r>
            <a:endParaRPr lang="en-US" altLang="zh-CN" b="1" dirty="0" smtClean="0"/>
          </a:p>
          <a:p>
            <a:pPr lvl="1"/>
            <a:r>
              <a:rPr lang="zh-CN" altLang="en-US" dirty="0">
                <a:ea typeface="华文中宋" pitchFamily="2" charset="-122"/>
              </a:rPr>
              <a:t>美国半自动</a:t>
            </a:r>
            <a:r>
              <a:rPr lang="zh-CN" altLang="en-US" dirty="0" smtClean="0">
                <a:ea typeface="华文中宋" pitchFamily="2" charset="-122"/>
              </a:rPr>
              <a:t>地面防空</a:t>
            </a:r>
            <a:r>
              <a:rPr lang="zh-CN" altLang="en-US" dirty="0">
                <a:ea typeface="华文中宋" pitchFamily="2" charset="-122"/>
              </a:rPr>
              <a:t>系统</a:t>
            </a:r>
            <a:r>
              <a:rPr lang="en-US" altLang="zh-CN" dirty="0" smtClean="0">
                <a:ea typeface="华文中宋" pitchFamily="2" charset="-122"/>
              </a:rPr>
              <a:t>SAGE</a:t>
            </a:r>
          </a:p>
          <a:p>
            <a:pPr lvl="1"/>
            <a:r>
              <a:rPr lang="zh-CN" altLang="en-US" dirty="0">
                <a:ea typeface="华文中宋" pitchFamily="2" charset="-122"/>
              </a:rPr>
              <a:t>美国飞机</a:t>
            </a:r>
            <a:r>
              <a:rPr lang="zh-CN" altLang="en-US" dirty="0" smtClean="0">
                <a:ea typeface="华文中宋" pitchFamily="2" charset="-122"/>
              </a:rPr>
              <a:t>售票系统</a:t>
            </a:r>
            <a:r>
              <a:rPr lang="en-US" altLang="zh-CN" dirty="0" smtClean="0">
                <a:ea typeface="华文中宋" pitchFamily="2" charset="-122"/>
              </a:rPr>
              <a:t>SABRE-1</a:t>
            </a:r>
          </a:p>
          <a:p>
            <a:pPr marL="393192" lvl="1" indent="0">
              <a:buNone/>
            </a:pPr>
            <a:endParaRPr lang="en-US" altLang="zh-CN" dirty="0">
              <a:ea typeface="华文中宋" pitchFamily="2" charset="-122"/>
            </a:endParaRPr>
          </a:p>
          <a:p>
            <a:endParaRPr lang="en-US" altLang="zh-CN" b="1" dirty="0"/>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524019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 </a:t>
            </a:r>
            <a:r>
              <a:rPr lang="zh-CN" altLang="en-US" dirty="0" smtClean="0"/>
              <a:t>网络体系结构与协议</a:t>
            </a:r>
            <a:endParaRPr lang="en-US" dirty="0"/>
          </a:p>
        </p:txBody>
      </p:sp>
      <p:sp>
        <p:nvSpPr>
          <p:cNvPr id="3" name="内容占位符 2"/>
          <p:cNvSpPr>
            <a:spLocks noGrp="1"/>
          </p:cNvSpPr>
          <p:nvPr>
            <p:ph idx="1"/>
          </p:nvPr>
        </p:nvSpPr>
        <p:spPr/>
        <p:txBody>
          <a:bodyPr/>
          <a:lstStyle/>
          <a:p>
            <a:r>
              <a:rPr lang="zh-CN" altLang="en-US" dirty="0" smtClean="0"/>
              <a:t>网络体系结构</a:t>
            </a:r>
            <a:endParaRPr lang="en-US" altLang="zh-CN" dirty="0" smtClean="0"/>
          </a:p>
          <a:p>
            <a:r>
              <a:rPr lang="zh-CN" altLang="en-US" dirty="0" smtClean="0"/>
              <a:t>开放系统互联参考模型（</a:t>
            </a:r>
            <a:r>
              <a:rPr lang="en-US" altLang="zh-CN" dirty="0" smtClean="0"/>
              <a:t>OSI</a:t>
            </a:r>
            <a:r>
              <a:rPr lang="zh-CN" altLang="en-US" dirty="0" smtClean="0"/>
              <a:t>）</a:t>
            </a:r>
            <a:endParaRPr lang="en-US" altLang="zh-CN" dirty="0" smtClean="0"/>
          </a:p>
          <a:p>
            <a:r>
              <a:rPr lang="zh-CN" altLang="en-US" dirty="0" smtClean="0"/>
              <a:t>ＴＣＰ</a:t>
            </a:r>
            <a:r>
              <a:rPr lang="zh-CN" altLang="en-US" dirty="0"/>
              <a:t>／</a:t>
            </a:r>
            <a:r>
              <a:rPr lang="en-US" altLang="zh-CN" dirty="0" smtClean="0"/>
              <a:t>IP </a:t>
            </a:r>
            <a:r>
              <a:rPr lang="zh-CN" altLang="en-US" dirty="0" smtClean="0"/>
              <a:t>模型</a:t>
            </a:r>
            <a:endParaRPr lang="en-US" dirty="0"/>
          </a:p>
        </p:txBody>
      </p:sp>
      <p:pic>
        <p:nvPicPr>
          <p:cNvPr id="4" name="Picture 9" descr="C:\Users\chai\Pictures\Microsoft 剪辑管理器\j042485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33367"/>
            <a:ext cx="2160240" cy="322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18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网络体系结构</a:t>
            </a:r>
            <a:endParaRPr lang="en-US" dirty="0"/>
          </a:p>
        </p:txBody>
      </p:sp>
      <p:sp>
        <p:nvSpPr>
          <p:cNvPr id="3" name="内容占位符 2"/>
          <p:cNvSpPr>
            <a:spLocks noGrp="1"/>
          </p:cNvSpPr>
          <p:nvPr>
            <p:ph idx="1"/>
          </p:nvPr>
        </p:nvSpPr>
        <p:spPr/>
        <p:txBody>
          <a:bodyPr/>
          <a:lstStyle/>
          <a:p>
            <a:r>
              <a:rPr lang="zh-CN" altLang="en-US" dirty="0" smtClean="0"/>
              <a:t>网络体系结构是指通信系统的整体设计，它为网络硬件、软件、协议、存取控制和拓扑结构提供标准。</a:t>
            </a:r>
            <a:endParaRPr lang="en-US" altLang="zh-CN" dirty="0" smtClean="0"/>
          </a:p>
          <a:p>
            <a:pPr lvl="1"/>
            <a:r>
              <a:rPr lang="zh-CN" altLang="en-US" dirty="0" smtClean="0"/>
              <a:t>分层的拓扑结构：</a:t>
            </a:r>
            <a:r>
              <a:rPr lang="zh-CN" altLang="en-US" dirty="0"/>
              <a:t>是将一个非常复杂的网络通信问题划分为若干个彼此相关的模块来处理，每个模块之间呈现明显的层次结构</a:t>
            </a:r>
            <a:r>
              <a:rPr lang="zh-CN" altLang="en-US" dirty="0" smtClean="0"/>
              <a:t>。</a:t>
            </a:r>
            <a:endParaRPr lang="en-US" altLang="zh-CN" dirty="0" smtClean="0"/>
          </a:p>
          <a:p>
            <a:pPr lvl="1"/>
            <a:r>
              <a:rPr lang="zh-CN" altLang="en-US" dirty="0"/>
              <a:t>协议</a:t>
            </a:r>
            <a:r>
              <a:rPr lang="zh-CN" altLang="en-US" dirty="0" smtClean="0"/>
              <a:t>：</a:t>
            </a:r>
            <a:r>
              <a:rPr lang="zh-CN" altLang="en-US" dirty="0"/>
              <a:t>一套关于信息传输时序、信息内容和信息格式等的规则</a:t>
            </a:r>
            <a:r>
              <a:rPr lang="zh-CN" altLang="en-US" dirty="0" smtClean="0"/>
              <a:t>。</a:t>
            </a:r>
            <a:endParaRPr lang="zh-CN" altLang="en-US" dirty="0"/>
          </a:p>
        </p:txBody>
      </p:sp>
    </p:spTree>
    <p:extLst>
      <p:ext uri="{BB962C8B-B14F-4D97-AF65-F5344CB8AC3E}">
        <p14:creationId xmlns:p14="http://schemas.microsoft.com/office/powerpoint/2010/main" val="2898315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92696"/>
            <a:ext cx="8373616" cy="1143000"/>
          </a:xfrm>
        </p:spPr>
        <p:txBody>
          <a:bodyPr>
            <a:normAutofit fontScale="90000"/>
          </a:bodyPr>
          <a:lstStyle/>
          <a:p>
            <a:r>
              <a:rPr lang="zh-CN" altLang="en-US" sz="5400" dirty="0"/>
              <a:t>开放式系统互联参考</a:t>
            </a:r>
            <a:r>
              <a:rPr lang="zh-CN" altLang="en-US" sz="5400" dirty="0" smtClean="0"/>
              <a:t>模型（</a:t>
            </a:r>
            <a:r>
              <a:rPr lang="en-US" altLang="zh-CN" sz="5400" dirty="0" smtClean="0"/>
              <a:t>OSI</a:t>
            </a:r>
            <a:r>
              <a:rPr lang="zh-CN" altLang="en-US" sz="5400" dirty="0" smtClean="0"/>
              <a:t>）</a:t>
            </a:r>
            <a:endParaRPr lang="en-US" dirty="0"/>
          </a:p>
        </p:txBody>
      </p:sp>
      <p:sp>
        <p:nvSpPr>
          <p:cNvPr id="4" name="Rectangle 2"/>
          <p:cNvSpPr>
            <a:spLocks noChangeArrowheads="1"/>
          </p:cNvSpPr>
          <p:nvPr/>
        </p:nvSpPr>
        <p:spPr bwMode="auto">
          <a:xfrm>
            <a:off x="1368425" y="1949152"/>
            <a:ext cx="2209800"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应用层</a:t>
            </a:r>
          </a:p>
        </p:txBody>
      </p:sp>
      <p:sp>
        <p:nvSpPr>
          <p:cNvPr id="5" name="Rectangle 3"/>
          <p:cNvSpPr>
            <a:spLocks noChangeArrowheads="1"/>
          </p:cNvSpPr>
          <p:nvPr/>
        </p:nvSpPr>
        <p:spPr bwMode="auto">
          <a:xfrm>
            <a:off x="1368425" y="2625427"/>
            <a:ext cx="2209800"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表示层</a:t>
            </a:r>
          </a:p>
        </p:txBody>
      </p:sp>
      <p:sp>
        <p:nvSpPr>
          <p:cNvPr id="6" name="Rectangle 4"/>
          <p:cNvSpPr>
            <a:spLocks noChangeArrowheads="1"/>
          </p:cNvSpPr>
          <p:nvPr/>
        </p:nvSpPr>
        <p:spPr bwMode="auto">
          <a:xfrm>
            <a:off x="1368425" y="3301702"/>
            <a:ext cx="2209800"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会话层</a:t>
            </a:r>
          </a:p>
        </p:txBody>
      </p:sp>
      <p:sp>
        <p:nvSpPr>
          <p:cNvPr id="7" name="AutoShape 7"/>
          <p:cNvSpPr>
            <a:spLocks noChangeArrowheads="1"/>
          </p:cNvSpPr>
          <p:nvPr/>
        </p:nvSpPr>
        <p:spPr bwMode="auto">
          <a:xfrm>
            <a:off x="5178425" y="3006427"/>
            <a:ext cx="1752600" cy="1422400"/>
          </a:xfrm>
          <a:prstGeom prst="wedgeRoundRectCallout">
            <a:avLst>
              <a:gd name="adj1" fmla="val -140579"/>
              <a:gd name="adj2" fmla="val 180023"/>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机械特性电气特性功能特性规程特性</a:t>
            </a:r>
          </a:p>
        </p:txBody>
      </p:sp>
      <p:sp>
        <p:nvSpPr>
          <p:cNvPr id="8" name="Rectangle 8"/>
          <p:cNvSpPr>
            <a:spLocks noChangeArrowheads="1"/>
          </p:cNvSpPr>
          <p:nvPr/>
        </p:nvSpPr>
        <p:spPr bwMode="auto">
          <a:xfrm>
            <a:off x="1368425" y="3977977"/>
            <a:ext cx="2209800"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传输层</a:t>
            </a:r>
            <a:endParaRPr lang="zh-CN" altLang="en-US" sz="3200" b="1">
              <a:effectLst/>
              <a:latin typeface="Tahoma" pitchFamily="34" charset="0"/>
            </a:endParaRPr>
          </a:p>
        </p:txBody>
      </p:sp>
      <p:sp>
        <p:nvSpPr>
          <p:cNvPr id="9" name="Rectangle 9"/>
          <p:cNvSpPr>
            <a:spLocks noChangeArrowheads="1"/>
          </p:cNvSpPr>
          <p:nvPr/>
        </p:nvSpPr>
        <p:spPr bwMode="auto">
          <a:xfrm>
            <a:off x="1368425" y="4654252"/>
            <a:ext cx="2209800"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网络层</a:t>
            </a:r>
            <a:endParaRPr lang="zh-CN" altLang="en-US" sz="3200" b="1">
              <a:effectLst/>
              <a:latin typeface="Tahoma" pitchFamily="34" charset="0"/>
            </a:endParaRPr>
          </a:p>
        </p:txBody>
      </p:sp>
      <p:sp>
        <p:nvSpPr>
          <p:cNvPr id="10" name="Rectangle 10"/>
          <p:cNvSpPr>
            <a:spLocks noChangeArrowheads="1"/>
          </p:cNvSpPr>
          <p:nvPr/>
        </p:nvSpPr>
        <p:spPr bwMode="auto">
          <a:xfrm>
            <a:off x="1368425" y="5330527"/>
            <a:ext cx="2233613"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spAutoFit/>
            <a:flatTx/>
          </a:bodyPr>
          <a:lstStyle/>
          <a:p>
            <a:pPr>
              <a:lnSpc>
                <a:spcPct val="100000"/>
              </a:lnSpc>
              <a:spcBef>
                <a:spcPct val="0"/>
              </a:spcBef>
              <a:buClrTx/>
              <a:buSzTx/>
              <a:buFontTx/>
              <a:buNone/>
            </a:pPr>
            <a:r>
              <a:rPr lang="zh-CN" altLang="en-US" sz="3200" b="1">
                <a:effectLst/>
                <a:latin typeface="宋体" pitchFamily="2" charset="-122"/>
              </a:rPr>
              <a:t>数据链路层</a:t>
            </a:r>
          </a:p>
        </p:txBody>
      </p:sp>
      <p:sp>
        <p:nvSpPr>
          <p:cNvPr id="11" name="Rectangle 11"/>
          <p:cNvSpPr>
            <a:spLocks noChangeArrowheads="1"/>
          </p:cNvSpPr>
          <p:nvPr/>
        </p:nvSpPr>
        <p:spPr bwMode="auto">
          <a:xfrm>
            <a:off x="1368425" y="6008390"/>
            <a:ext cx="2209800" cy="588962"/>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物理层</a:t>
            </a:r>
            <a:endParaRPr lang="zh-CN" altLang="en-US" sz="3200" b="1">
              <a:effectLst/>
              <a:latin typeface="Tahoma" pitchFamily="34" charset="0"/>
            </a:endParaRPr>
          </a:p>
        </p:txBody>
      </p:sp>
      <p:sp>
        <p:nvSpPr>
          <p:cNvPr id="12" name="AutoShape 12"/>
          <p:cNvSpPr>
            <a:spLocks noChangeArrowheads="1"/>
          </p:cNvSpPr>
          <p:nvPr/>
        </p:nvSpPr>
        <p:spPr bwMode="auto">
          <a:xfrm>
            <a:off x="5148263" y="2627015"/>
            <a:ext cx="1371600" cy="1749425"/>
          </a:xfrm>
          <a:prstGeom prst="wedgeRoundRectCallout">
            <a:avLst>
              <a:gd name="adj1" fmla="val -164005"/>
              <a:gd name="adj2" fmla="val 121778"/>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组装成帧处理应答差错控制顺序控制流量控制 </a:t>
            </a:r>
          </a:p>
        </p:txBody>
      </p:sp>
      <p:sp>
        <p:nvSpPr>
          <p:cNvPr id="13" name="AutoShape 13"/>
          <p:cNvSpPr>
            <a:spLocks noChangeArrowheads="1"/>
          </p:cNvSpPr>
          <p:nvPr/>
        </p:nvSpPr>
        <p:spPr bwMode="auto">
          <a:xfrm>
            <a:off x="5178425" y="3401715"/>
            <a:ext cx="1752600" cy="1092200"/>
          </a:xfrm>
          <a:prstGeom prst="wedgeRoundRectCallout">
            <a:avLst>
              <a:gd name="adj1" fmla="val -139403"/>
              <a:gd name="adj2" fmla="val 86773"/>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路由选择流量控制拥塞控制 </a:t>
            </a:r>
          </a:p>
        </p:txBody>
      </p:sp>
      <p:sp>
        <p:nvSpPr>
          <p:cNvPr id="14" name="AutoShape 14"/>
          <p:cNvSpPr>
            <a:spLocks noChangeArrowheads="1"/>
          </p:cNvSpPr>
          <p:nvPr/>
        </p:nvSpPr>
        <p:spPr bwMode="auto">
          <a:xfrm>
            <a:off x="5178425" y="3401715"/>
            <a:ext cx="2057400" cy="1092200"/>
          </a:xfrm>
          <a:prstGeom prst="wedgeRoundRectCallout">
            <a:avLst>
              <a:gd name="adj1" fmla="val -127625"/>
              <a:gd name="adj2" fmla="val 28051"/>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提高服务质量差错控制</a:t>
            </a:r>
            <a:br>
              <a:rPr lang="zh-CN" altLang="en-US" sz="2000" b="1">
                <a:effectLst/>
                <a:latin typeface="宋体" pitchFamily="2" charset="-122"/>
              </a:rPr>
            </a:br>
            <a:r>
              <a:rPr lang="zh-CN" altLang="en-US" sz="2000" b="1">
                <a:effectLst/>
                <a:latin typeface="宋体" pitchFamily="2" charset="-122"/>
              </a:rPr>
              <a:t>流量控制 </a:t>
            </a:r>
          </a:p>
        </p:txBody>
      </p:sp>
      <p:sp>
        <p:nvSpPr>
          <p:cNvPr id="15" name="AutoShape 15"/>
          <p:cNvSpPr>
            <a:spLocks noChangeArrowheads="1"/>
          </p:cNvSpPr>
          <p:nvPr/>
        </p:nvSpPr>
        <p:spPr bwMode="auto">
          <a:xfrm>
            <a:off x="5178425" y="3795415"/>
            <a:ext cx="1905000" cy="765175"/>
          </a:xfrm>
          <a:prstGeom prst="wedgeRoundRectCallout">
            <a:avLst>
              <a:gd name="adj1" fmla="val -135833"/>
              <a:gd name="adj2" fmla="val -68463"/>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提供会话服务 </a:t>
            </a:r>
            <a:br>
              <a:rPr lang="zh-CN" altLang="en-US" sz="2000" b="1">
                <a:effectLst/>
                <a:latin typeface="宋体" pitchFamily="2" charset="-122"/>
              </a:rPr>
            </a:br>
            <a:r>
              <a:rPr lang="zh-CN" altLang="en-US" sz="2000" b="1">
                <a:effectLst/>
                <a:latin typeface="宋体" pitchFamily="2" charset="-122"/>
              </a:rPr>
              <a:t>管理会话 </a:t>
            </a:r>
          </a:p>
        </p:txBody>
      </p:sp>
      <p:sp>
        <p:nvSpPr>
          <p:cNvPr id="16" name="AutoShape 16"/>
          <p:cNvSpPr>
            <a:spLocks noChangeArrowheads="1"/>
          </p:cNvSpPr>
          <p:nvPr/>
        </p:nvSpPr>
        <p:spPr bwMode="auto">
          <a:xfrm>
            <a:off x="5178425" y="3401715"/>
            <a:ext cx="1600200" cy="1092200"/>
          </a:xfrm>
          <a:prstGeom prst="wedgeRoundRectCallout">
            <a:avLst>
              <a:gd name="adj1" fmla="val -157440"/>
              <a:gd name="adj2" fmla="val -92296"/>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数据编码</a:t>
            </a:r>
            <a:br>
              <a:rPr lang="zh-CN" altLang="en-US" sz="2000" b="1">
                <a:effectLst/>
                <a:latin typeface="宋体" pitchFamily="2" charset="-122"/>
              </a:rPr>
            </a:br>
            <a:r>
              <a:rPr lang="zh-CN" altLang="en-US" sz="2000" b="1">
                <a:effectLst/>
                <a:latin typeface="宋体" pitchFamily="2" charset="-122"/>
              </a:rPr>
              <a:t>加密</a:t>
            </a:r>
            <a:r>
              <a:rPr lang="en-US" altLang="zh-CN" sz="2000" b="1">
                <a:effectLst/>
                <a:latin typeface="宋体" pitchFamily="2" charset="-122"/>
              </a:rPr>
              <a:t>\</a:t>
            </a:r>
            <a:r>
              <a:rPr lang="zh-CN" altLang="en-US" sz="2000" b="1">
                <a:effectLst/>
                <a:latin typeface="宋体" pitchFamily="2" charset="-122"/>
              </a:rPr>
              <a:t>解密</a:t>
            </a:r>
            <a:br>
              <a:rPr lang="zh-CN" altLang="en-US" sz="2000" b="1">
                <a:effectLst/>
                <a:latin typeface="宋体" pitchFamily="2" charset="-122"/>
              </a:rPr>
            </a:br>
            <a:r>
              <a:rPr lang="zh-CN" altLang="en-US" sz="2000" b="1">
                <a:effectLst/>
                <a:latin typeface="宋体" pitchFamily="2" charset="-122"/>
              </a:rPr>
              <a:t>压缩</a:t>
            </a:r>
            <a:r>
              <a:rPr lang="en-US" altLang="zh-CN" sz="2000" b="1">
                <a:effectLst/>
                <a:latin typeface="宋体" pitchFamily="2" charset="-122"/>
              </a:rPr>
              <a:t>\</a:t>
            </a:r>
            <a:r>
              <a:rPr lang="zh-CN" altLang="en-US" sz="2000" b="1">
                <a:effectLst/>
                <a:latin typeface="宋体" pitchFamily="2" charset="-122"/>
              </a:rPr>
              <a:t>恢复 </a:t>
            </a:r>
          </a:p>
        </p:txBody>
      </p:sp>
      <p:sp>
        <p:nvSpPr>
          <p:cNvPr id="17" name="AutoShape 17"/>
          <p:cNvSpPr>
            <a:spLocks noChangeArrowheads="1"/>
          </p:cNvSpPr>
          <p:nvPr/>
        </p:nvSpPr>
        <p:spPr bwMode="auto">
          <a:xfrm>
            <a:off x="5178425" y="4190702"/>
            <a:ext cx="1905000" cy="434975"/>
          </a:xfrm>
          <a:prstGeom prst="wedgeRoundRectCallout">
            <a:avLst>
              <a:gd name="adj1" fmla="val -142333"/>
              <a:gd name="adj2" fmla="val -468250"/>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提供网络服务 </a:t>
            </a:r>
          </a:p>
        </p:txBody>
      </p:sp>
    </p:spTree>
    <p:extLst>
      <p:ext uri="{BB962C8B-B14F-4D97-AF65-F5344CB8AC3E}">
        <p14:creationId xmlns:p14="http://schemas.microsoft.com/office/powerpoint/2010/main" val="4282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900" dirty="0"/>
              <a:t>TCP/IP</a:t>
            </a:r>
            <a:r>
              <a:rPr lang="zh-CN" altLang="en-US" sz="4900" dirty="0"/>
              <a:t>参考模型</a:t>
            </a:r>
            <a:endParaRPr lang="en-US" sz="4900" dirty="0"/>
          </a:p>
        </p:txBody>
      </p:sp>
      <p:sp>
        <p:nvSpPr>
          <p:cNvPr id="4" name="AutoShape 4"/>
          <p:cNvSpPr>
            <a:spLocks noChangeArrowheads="1"/>
          </p:cNvSpPr>
          <p:nvPr/>
        </p:nvSpPr>
        <p:spPr bwMode="auto">
          <a:xfrm>
            <a:off x="5238750" y="3776960"/>
            <a:ext cx="1752600" cy="1092200"/>
          </a:xfrm>
          <a:prstGeom prst="wedgeRoundRectCallout">
            <a:avLst>
              <a:gd name="adj1" fmla="val -137046"/>
              <a:gd name="adj2" fmla="val 71074"/>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提供主机与实际网络的接口 </a:t>
            </a:r>
          </a:p>
        </p:txBody>
      </p:sp>
      <p:sp>
        <p:nvSpPr>
          <p:cNvPr id="5" name="AutoShape 5"/>
          <p:cNvSpPr>
            <a:spLocks noChangeArrowheads="1"/>
          </p:cNvSpPr>
          <p:nvPr/>
        </p:nvSpPr>
        <p:spPr bwMode="auto">
          <a:xfrm>
            <a:off x="5238750" y="3715439"/>
            <a:ext cx="2286000" cy="783193"/>
          </a:xfrm>
          <a:prstGeom prst="wedgeRoundRectCallout">
            <a:avLst>
              <a:gd name="adj1" fmla="val -116458"/>
              <a:gd name="adj2" fmla="val 26949"/>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en-US" altLang="zh-CN" sz="2000" b="1" dirty="0">
                <a:effectLst/>
                <a:latin typeface="宋体" pitchFamily="2" charset="-122"/>
              </a:rPr>
              <a:t>IP</a:t>
            </a:r>
            <a:r>
              <a:rPr lang="zh-CN" altLang="en-US" sz="2000" b="1" dirty="0">
                <a:effectLst/>
                <a:latin typeface="宋体" pitchFamily="2" charset="-122"/>
              </a:rPr>
              <a:t>协议的报文</a:t>
            </a:r>
            <a:r>
              <a:rPr lang="zh-CN" altLang="en-US" sz="2000" b="1" dirty="0" smtClean="0">
                <a:effectLst/>
                <a:latin typeface="宋体" pitchFamily="2" charset="-122"/>
              </a:rPr>
              <a:t>格式路由选择</a:t>
            </a:r>
            <a:endParaRPr lang="zh-CN" altLang="en-US" sz="2000" b="1" dirty="0">
              <a:effectLst/>
              <a:latin typeface="宋体" pitchFamily="2" charset="-122"/>
            </a:endParaRPr>
          </a:p>
        </p:txBody>
      </p:sp>
      <p:sp>
        <p:nvSpPr>
          <p:cNvPr id="6" name="AutoShape 6"/>
          <p:cNvSpPr>
            <a:spLocks noChangeArrowheads="1"/>
          </p:cNvSpPr>
          <p:nvPr/>
        </p:nvSpPr>
        <p:spPr bwMode="auto">
          <a:xfrm>
            <a:off x="5240338" y="3638550"/>
            <a:ext cx="2284412" cy="765175"/>
          </a:xfrm>
          <a:prstGeom prst="wedgeRoundRectCallout">
            <a:avLst>
              <a:gd name="adj1" fmla="val -121370"/>
              <a:gd name="adj2" fmla="val -20954"/>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en-US" altLang="zh-CN" sz="2000" b="1">
                <a:effectLst/>
                <a:latin typeface="宋体" pitchFamily="2" charset="-122"/>
              </a:rPr>
              <a:t>TCP:</a:t>
            </a:r>
            <a:r>
              <a:rPr lang="zh-CN" altLang="en-US" sz="2000" b="1">
                <a:effectLst/>
                <a:latin typeface="宋体" pitchFamily="2" charset="-122"/>
              </a:rPr>
              <a:t>可靠服务</a:t>
            </a:r>
            <a:br>
              <a:rPr lang="zh-CN" altLang="en-US" sz="2000" b="1">
                <a:effectLst/>
                <a:latin typeface="宋体" pitchFamily="2" charset="-122"/>
              </a:rPr>
            </a:br>
            <a:r>
              <a:rPr lang="en-US" altLang="zh-CN" sz="2000" b="1">
                <a:effectLst/>
                <a:latin typeface="宋体" pitchFamily="2" charset="-122"/>
              </a:rPr>
              <a:t>UDP:</a:t>
            </a:r>
            <a:r>
              <a:rPr lang="zh-CN" altLang="en-US" sz="2000" b="1">
                <a:effectLst/>
                <a:latin typeface="宋体" pitchFamily="2" charset="-122"/>
              </a:rPr>
              <a:t>不可靠服务 </a:t>
            </a:r>
          </a:p>
        </p:txBody>
      </p:sp>
      <p:sp>
        <p:nvSpPr>
          <p:cNvPr id="7" name="AutoShape 7"/>
          <p:cNvSpPr>
            <a:spLocks noChangeArrowheads="1"/>
          </p:cNvSpPr>
          <p:nvPr/>
        </p:nvSpPr>
        <p:spPr bwMode="auto">
          <a:xfrm>
            <a:off x="5238750" y="3803650"/>
            <a:ext cx="2057400" cy="434975"/>
          </a:xfrm>
          <a:prstGeom prst="wedgeRoundRectCallout">
            <a:avLst>
              <a:gd name="adj1" fmla="val -124616"/>
              <a:gd name="adj2" fmla="val -200000"/>
              <a:gd name="adj3" fmla="val 16667"/>
            </a:avLst>
          </a:prstGeom>
          <a:solidFill>
            <a:schemeClr val="bg2"/>
          </a:solidFill>
          <a:ln w="12700" cap="sq">
            <a:solidFill>
              <a:schemeClr val="tx1"/>
            </a:solidFill>
            <a:miter lim="800000"/>
            <a:headEnd type="none" w="sm" len="sm"/>
            <a:tailEnd type="none" w="sm" len="sm"/>
          </a:ln>
          <a:effectLst>
            <a:outerShdw dist="107763" dir="18900000" algn="ctr" rotWithShape="0">
              <a:schemeClr val="bg2"/>
            </a:outerShdw>
          </a:effectLst>
        </p:spPr>
        <p:txBody>
          <a:bodyPr anchor="ctr">
            <a:spAutoFit/>
          </a:bodyPr>
          <a:lstStyle/>
          <a:p>
            <a:pPr>
              <a:lnSpc>
                <a:spcPct val="100000"/>
              </a:lnSpc>
              <a:spcBef>
                <a:spcPct val="0"/>
              </a:spcBef>
              <a:buClrTx/>
              <a:buSzTx/>
              <a:buFontTx/>
              <a:buNone/>
            </a:pPr>
            <a:r>
              <a:rPr lang="zh-CN" altLang="en-US" sz="2000" b="1">
                <a:effectLst/>
                <a:latin typeface="宋体" pitchFamily="2" charset="-122"/>
              </a:rPr>
              <a:t>提供网络服务 </a:t>
            </a:r>
          </a:p>
        </p:txBody>
      </p:sp>
      <p:sp>
        <p:nvSpPr>
          <p:cNvPr id="8" name="Rectangle 8"/>
          <p:cNvSpPr>
            <a:spLocks noChangeArrowheads="1"/>
          </p:cNvSpPr>
          <p:nvPr/>
        </p:nvSpPr>
        <p:spPr bwMode="auto">
          <a:xfrm>
            <a:off x="1428750" y="2670175"/>
            <a:ext cx="2209800"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应用层</a:t>
            </a:r>
          </a:p>
        </p:txBody>
      </p:sp>
      <p:sp>
        <p:nvSpPr>
          <p:cNvPr id="9" name="Rectangle 9"/>
          <p:cNvSpPr>
            <a:spLocks noChangeArrowheads="1"/>
          </p:cNvSpPr>
          <p:nvPr/>
        </p:nvSpPr>
        <p:spPr bwMode="auto">
          <a:xfrm>
            <a:off x="1428750" y="3381375"/>
            <a:ext cx="2209800"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a:spAutoFit/>
            <a:flatTx/>
          </a:bodyPr>
          <a:lstStyle/>
          <a:p>
            <a:pPr algn="dist">
              <a:lnSpc>
                <a:spcPct val="100000"/>
              </a:lnSpc>
              <a:spcBef>
                <a:spcPct val="0"/>
              </a:spcBef>
              <a:buClrTx/>
              <a:buSzTx/>
              <a:buFontTx/>
              <a:buNone/>
            </a:pPr>
            <a:r>
              <a:rPr lang="zh-CN" altLang="en-US" sz="3200" b="1">
                <a:effectLst/>
                <a:latin typeface="宋体" pitchFamily="2" charset="-122"/>
              </a:rPr>
              <a:t>传输层</a:t>
            </a:r>
            <a:endParaRPr lang="zh-CN" altLang="en-US" sz="3200" b="1">
              <a:effectLst/>
              <a:latin typeface="Tahoma" pitchFamily="34" charset="0"/>
            </a:endParaRPr>
          </a:p>
        </p:txBody>
      </p:sp>
      <p:sp>
        <p:nvSpPr>
          <p:cNvPr id="10" name="Rectangle 10"/>
          <p:cNvSpPr>
            <a:spLocks noChangeArrowheads="1"/>
          </p:cNvSpPr>
          <p:nvPr/>
        </p:nvSpPr>
        <p:spPr bwMode="auto">
          <a:xfrm>
            <a:off x="1428750" y="4092575"/>
            <a:ext cx="2233613"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spAutoFit/>
            <a:flatTx/>
          </a:bodyPr>
          <a:lstStyle/>
          <a:p>
            <a:pPr>
              <a:lnSpc>
                <a:spcPct val="100000"/>
              </a:lnSpc>
              <a:spcBef>
                <a:spcPct val="0"/>
              </a:spcBef>
              <a:buClrTx/>
              <a:buSzTx/>
              <a:buFontTx/>
              <a:buNone/>
            </a:pPr>
            <a:r>
              <a:rPr lang="zh-CN" altLang="en-US" sz="3200" b="1">
                <a:effectLst/>
                <a:latin typeface="宋体" pitchFamily="2" charset="-122"/>
              </a:rPr>
              <a:t>网络互联层</a:t>
            </a:r>
          </a:p>
        </p:txBody>
      </p:sp>
      <p:sp>
        <p:nvSpPr>
          <p:cNvPr id="11" name="Rectangle 11"/>
          <p:cNvSpPr>
            <a:spLocks noChangeArrowheads="1"/>
          </p:cNvSpPr>
          <p:nvPr/>
        </p:nvSpPr>
        <p:spPr bwMode="auto">
          <a:xfrm>
            <a:off x="1428750" y="4803775"/>
            <a:ext cx="2233613" cy="588963"/>
          </a:xfrm>
          <a:prstGeom prst="rect">
            <a:avLst/>
          </a:prstGeom>
          <a:solidFill>
            <a:srgbClr val="99CCFF"/>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spAutoFit/>
            <a:flatTx/>
          </a:bodyPr>
          <a:lstStyle/>
          <a:p>
            <a:pPr>
              <a:lnSpc>
                <a:spcPct val="100000"/>
              </a:lnSpc>
              <a:spcBef>
                <a:spcPct val="0"/>
              </a:spcBef>
              <a:buClrTx/>
              <a:buSzTx/>
              <a:buFontTx/>
              <a:buNone/>
            </a:pPr>
            <a:r>
              <a:rPr lang="zh-CN" altLang="en-US" sz="3200" b="1">
                <a:effectLst/>
                <a:latin typeface="宋体" pitchFamily="2" charset="-122"/>
              </a:rPr>
              <a:t>网络接口层</a:t>
            </a:r>
          </a:p>
        </p:txBody>
      </p:sp>
    </p:spTree>
    <p:extLst>
      <p:ext uri="{BB962C8B-B14F-4D97-AF65-F5344CB8AC3E}">
        <p14:creationId xmlns:p14="http://schemas.microsoft.com/office/powerpoint/2010/main" val="18534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a:t>
            </a:r>
            <a:r>
              <a:rPr lang="zh-CN" altLang="en-US" dirty="0" smtClean="0"/>
              <a:t>互联网</a:t>
            </a:r>
            <a:r>
              <a:rPr lang="zh-CN" altLang="en-US" dirty="0"/>
              <a:t>及其应用</a:t>
            </a:r>
            <a:endParaRPr lang="en-US" dirty="0"/>
          </a:p>
        </p:txBody>
      </p:sp>
      <p:sp>
        <p:nvSpPr>
          <p:cNvPr id="3" name="内容占位符 2"/>
          <p:cNvSpPr>
            <a:spLocks noGrp="1"/>
          </p:cNvSpPr>
          <p:nvPr>
            <p:ph idx="1"/>
          </p:nvPr>
        </p:nvSpPr>
        <p:spPr/>
        <p:txBody>
          <a:bodyPr/>
          <a:lstStyle/>
          <a:p>
            <a:r>
              <a:rPr lang="en-US" altLang="zh-CN" sz="2800" b="1" dirty="0"/>
              <a:t>Internet</a:t>
            </a:r>
            <a:r>
              <a:rPr lang="zh-CN" altLang="en-US" sz="2800" b="1" dirty="0"/>
              <a:t>的</a:t>
            </a:r>
            <a:r>
              <a:rPr lang="zh-CN" altLang="en-US" sz="2800" b="1" dirty="0" smtClean="0"/>
              <a:t>基础知识</a:t>
            </a:r>
            <a:endParaRPr lang="en-US" altLang="zh-CN" sz="2800" b="1" dirty="0" smtClean="0"/>
          </a:p>
          <a:p>
            <a:r>
              <a:rPr lang="en-US" altLang="zh-CN" sz="2800" b="1" dirty="0"/>
              <a:t>Internet</a:t>
            </a:r>
            <a:r>
              <a:rPr lang="zh-CN" altLang="en-US" sz="2800" b="1" dirty="0"/>
              <a:t>的</a:t>
            </a:r>
            <a:r>
              <a:rPr lang="zh-CN" altLang="en-US" sz="2800" b="1" dirty="0" smtClean="0"/>
              <a:t>基本服务功能</a:t>
            </a:r>
            <a:endParaRPr lang="en-US" altLang="zh-CN" sz="2800" b="1" dirty="0"/>
          </a:p>
          <a:p>
            <a:r>
              <a:rPr lang="zh-CN" altLang="en-US" sz="2800" b="1" dirty="0" smtClean="0"/>
              <a:t>网络信息检索与利用</a:t>
            </a:r>
            <a:endParaRPr lang="en-US" altLang="zh-CN" sz="2800" b="1" dirty="0"/>
          </a:p>
          <a:p>
            <a:endParaRPr lang="en-US" altLang="zh-CN" sz="2800" b="1" dirty="0"/>
          </a:p>
          <a:p>
            <a:endParaRPr lang="en-US" dirty="0"/>
          </a:p>
        </p:txBody>
      </p:sp>
      <p:pic>
        <p:nvPicPr>
          <p:cNvPr id="4" name="Picture 9" descr="C:\Users\chai\Pictures\Microsoft 剪辑管理器\j042486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023" y="2276872"/>
            <a:ext cx="2527126" cy="37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213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5400" b="1" dirty="0"/>
              <a:t>Internet</a:t>
            </a:r>
            <a:r>
              <a:rPr lang="zh-CN" altLang="en-US" sz="5400" b="1" dirty="0"/>
              <a:t>的基础</a:t>
            </a:r>
            <a:r>
              <a:rPr lang="zh-CN" altLang="en-US" sz="5400" b="1" dirty="0" smtClean="0"/>
              <a:t>知识</a:t>
            </a:r>
            <a:endParaRPr lang="en-US" dirty="0"/>
          </a:p>
        </p:txBody>
      </p:sp>
      <p:sp>
        <p:nvSpPr>
          <p:cNvPr id="3" name="内容占位符 2"/>
          <p:cNvSpPr>
            <a:spLocks noGrp="1"/>
          </p:cNvSpPr>
          <p:nvPr>
            <p:ph idx="1"/>
          </p:nvPr>
        </p:nvSpPr>
        <p:spPr>
          <a:xfrm>
            <a:off x="457200" y="1935480"/>
            <a:ext cx="8229600" cy="980171"/>
          </a:xfrm>
        </p:spPr>
        <p:txBody>
          <a:bodyPr/>
          <a:lstStyle/>
          <a:p>
            <a:r>
              <a:rPr lang="en-US" altLang="zh-CN" sz="2400" dirty="0"/>
              <a:t>Internet</a:t>
            </a:r>
            <a:r>
              <a:rPr lang="zh-CN" altLang="en-US" sz="2400" dirty="0"/>
              <a:t>又称为“因特网”，是全球性的最具有影响力的计算机</a:t>
            </a:r>
            <a:r>
              <a:rPr lang="zh-CN" altLang="en-US" sz="2400" dirty="0" smtClean="0"/>
              <a:t>互联网</a:t>
            </a:r>
            <a:r>
              <a:rPr lang="zh-CN" altLang="en-US" sz="2800" dirty="0" smtClean="0"/>
              <a: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5246" y="2915651"/>
            <a:ext cx="5635346" cy="296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345366" y="6156012"/>
            <a:ext cx="1925335" cy="369332"/>
          </a:xfrm>
          <a:prstGeom prst="rect">
            <a:avLst/>
          </a:prstGeom>
        </p:spPr>
        <p:txBody>
          <a:bodyPr wrap="none">
            <a:spAutoFit/>
          </a:bodyPr>
          <a:lstStyle/>
          <a:p>
            <a:r>
              <a:rPr lang="en-US" altLang="zh-CN" dirty="0" smtClean="0"/>
              <a:t>Internet</a:t>
            </a:r>
            <a:r>
              <a:rPr lang="zh-CN" altLang="en-US" dirty="0"/>
              <a:t>逻辑结构</a:t>
            </a:r>
          </a:p>
        </p:txBody>
      </p:sp>
      <p:sp>
        <p:nvSpPr>
          <p:cNvPr id="6" name="内容占位符 2"/>
          <p:cNvSpPr txBox="1">
            <a:spLocks/>
          </p:cNvSpPr>
          <p:nvPr/>
        </p:nvSpPr>
        <p:spPr>
          <a:xfrm>
            <a:off x="609600" y="2915651"/>
            <a:ext cx="3655646" cy="3240361"/>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dirty="0" smtClean="0"/>
              <a:t>从结构角度看，它是一个利用路由器将分布在世界各地数以万计的计算机互连起来的网际网。</a:t>
            </a:r>
            <a:endParaRPr lang="en-US" altLang="zh-CN" dirty="0" smtClean="0"/>
          </a:p>
          <a:p>
            <a:r>
              <a:rPr lang="zh-CN" altLang="en-US" dirty="0" smtClean="0"/>
              <a:t>从用户角度看，它是一个巨大的通信系统平台上形成的信息资源库。</a:t>
            </a:r>
            <a:endParaRPr lang="en-US" dirty="0"/>
          </a:p>
        </p:txBody>
      </p:sp>
    </p:spTree>
    <p:extLst>
      <p:ext uri="{BB962C8B-B14F-4D97-AF65-F5344CB8AC3E}">
        <p14:creationId xmlns:p14="http://schemas.microsoft.com/office/powerpoint/2010/main" val="199929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5400" b="1" dirty="0"/>
              <a:t>IP</a:t>
            </a:r>
            <a:r>
              <a:rPr lang="zh-CN" altLang="zh-CN" sz="5400" b="1" dirty="0"/>
              <a:t>地址和域名</a:t>
            </a:r>
            <a:endParaRPr lang="en-US" dirty="0"/>
          </a:p>
        </p:txBody>
      </p:sp>
      <p:sp>
        <p:nvSpPr>
          <p:cNvPr id="3" name="内容占位符 2"/>
          <p:cNvSpPr>
            <a:spLocks noGrp="1"/>
          </p:cNvSpPr>
          <p:nvPr>
            <p:ph idx="1"/>
          </p:nvPr>
        </p:nvSpPr>
        <p:spPr/>
        <p:txBody>
          <a:bodyPr/>
          <a:lstStyle/>
          <a:p>
            <a:r>
              <a:rPr lang="en-US" dirty="0"/>
              <a:t>Internet</a:t>
            </a:r>
            <a:r>
              <a:rPr lang="zh-CN" altLang="en-US" dirty="0"/>
              <a:t>地址能够惟一的确定每台计算机与每个用户的位置， </a:t>
            </a:r>
            <a:r>
              <a:rPr lang="en-US" dirty="0"/>
              <a:t>Internet</a:t>
            </a:r>
            <a:r>
              <a:rPr lang="zh-CN" altLang="en-US" dirty="0"/>
              <a:t>上的计算机地址有</a:t>
            </a:r>
            <a:r>
              <a:rPr lang="en-US" dirty="0">
                <a:solidFill>
                  <a:schemeClr val="accent1"/>
                </a:solidFill>
              </a:rPr>
              <a:t>IP</a:t>
            </a:r>
            <a:r>
              <a:rPr lang="zh-CN" altLang="en-US" dirty="0">
                <a:solidFill>
                  <a:schemeClr val="accent1"/>
                </a:solidFill>
              </a:rPr>
              <a:t>地址</a:t>
            </a:r>
            <a:r>
              <a:rPr lang="zh-CN" altLang="en-US" dirty="0"/>
              <a:t>和</a:t>
            </a:r>
            <a:r>
              <a:rPr lang="zh-CN" altLang="en-US" dirty="0">
                <a:solidFill>
                  <a:schemeClr val="accent1"/>
                </a:solidFill>
              </a:rPr>
              <a:t>域名地址</a:t>
            </a:r>
            <a:r>
              <a:rPr lang="zh-CN" altLang="en-US" dirty="0"/>
              <a:t>两种表示形式</a:t>
            </a:r>
            <a:r>
              <a:rPr lang="zh-CN" altLang="en-US" dirty="0" smtClean="0"/>
              <a:t>。</a:t>
            </a:r>
            <a:endParaRPr lang="en-US" altLang="zh-CN" dirty="0" smtClean="0"/>
          </a:p>
          <a:p>
            <a:r>
              <a:rPr lang="en-US" altLang="zh-CN" dirty="0" smtClean="0"/>
              <a:t>IP</a:t>
            </a:r>
            <a:r>
              <a:rPr lang="zh-CN" altLang="en-US" dirty="0" smtClean="0"/>
              <a:t>地址</a:t>
            </a:r>
            <a:endParaRPr lang="zh-CN" altLang="en-US" dirty="0"/>
          </a:p>
          <a:p>
            <a:pPr lvl="1"/>
            <a:r>
              <a:rPr lang="en-US" dirty="0"/>
              <a:t>Internet</a:t>
            </a:r>
            <a:r>
              <a:rPr lang="zh-CN" altLang="en-US" dirty="0"/>
              <a:t>上的每台计算机（包括路由器）在通信之前必须有一个</a:t>
            </a:r>
            <a:r>
              <a:rPr lang="en-US" dirty="0"/>
              <a:t>IP</a:t>
            </a:r>
            <a:r>
              <a:rPr lang="zh-CN" altLang="en-US" dirty="0"/>
              <a:t>地址，它是</a:t>
            </a:r>
            <a:r>
              <a:rPr lang="en-US" dirty="0"/>
              <a:t>Internet</a:t>
            </a:r>
            <a:r>
              <a:rPr lang="zh-CN" altLang="en-US" dirty="0"/>
              <a:t>工作的基础。（全球性唯一）</a:t>
            </a:r>
          </a:p>
          <a:p>
            <a:pPr lvl="1"/>
            <a:r>
              <a:rPr lang="en-US" dirty="0"/>
              <a:t>IP</a:t>
            </a:r>
            <a:r>
              <a:rPr lang="zh-CN" altLang="en-US" dirty="0"/>
              <a:t>地址由网络地址和主机地址两部分构成。</a:t>
            </a:r>
          </a:p>
          <a:p>
            <a:endParaRPr lang="en-US" dirty="0"/>
          </a:p>
        </p:txBody>
      </p:sp>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5863" y="5445224"/>
            <a:ext cx="42306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06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IP</a:t>
            </a:r>
            <a:r>
              <a:rPr lang="zh-CN" altLang="en-US" dirty="0" smtClean="0"/>
              <a:t>地址</a:t>
            </a:r>
            <a:endParaRPr lang="en-US" dirty="0"/>
          </a:p>
        </p:txBody>
      </p:sp>
      <p:sp>
        <p:nvSpPr>
          <p:cNvPr id="3" name="内容占位符 2"/>
          <p:cNvSpPr>
            <a:spLocks noGrp="1"/>
          </p:cNvSpPr>
          <p:nvPr>
            <p:ph idx="1"/>
          </p:nvPr>
        </p:nvSpPr>
        <p:spPr/>
        <p:txBody>
          <a:bodyPr/>
          <a:lstStyle/>
          <a:p>
            <a:r>
              <a:rPr lang="en-US" altLang="zh-CN" dirty="0"/>
              <a:t>IP</a:t>
            </a:r>
            <a:r>
              <a:rPr lang="zh-CN" altLang="en-US" dirty="0"/>
              <a:t>地址总长度是</a:t>
            </a:r>
            <a:r>
              <a:rPr lang="en-US" altLang="zh-CN" dirty="0"/>
              <a:t>32</a:t>
            </a:r>
            <a:r>
              <a:rPr lang="zh-CN" altLang="en-US" dirty="0"/>
              <a:t>位二进制，其中，每</a:t>
            </a:r>
            <a:r>
              <a:rPr lang="en-US" altLang="zh-CN" dirty="0"/>
              <a:t>8</a:t>
            </a:r>
            <a:r>
              <a:rPr lang="zh-CN" altLang="en-US" dirty="0"/>
              <a:t>位（即一个字节）为一组，每组取值范围是</a:t>
            </a:r>
            <a:r>
              <a:rPr lang="en-US" altLang="zh-CN" dirty="0"/>
              <a:t>0~255</a:t>
            </a:r>
            <a:r>
              <a:rPr lang="zh-CN" altLang="en-US" dirty="0"/>
              <a:t>。具体可以表示为</a:t>
            </a:r>
            <a:r>
              <a:rPr lang="en-US" altLang="zh-CN" dirty="0"/>
              <a:t>X.X.X.X</a:t>
            </a:r>
            <a:r>
              <a:rPr lang="zh-CN" altLang="en-US" dirty="0"/>
              <a:t>，这种格式称为点分十进制地址。</a:t>
            </a:r>
          </a:p>
          <a:p>
            <a:pPr lvl="1"/>
            <a:r>
              <a:rPr lang="zh-CN" altLang="en-US" dirty="0"/>
              <a:t>例如：</a:t>
            </a:r>
            <a:r>
              <a:rPr lang="en-US" altLang="zh-CN" dirty="0"/>
              <a:t>202.208.211.15</a:t>
            </a:r>
          </a:p>
          <a:p>
            <a:r>
              <a:rPr lang="zh-CN" altLang="en-US" dirty="0" smtClean="0"/>
              <a:t>根据</a:t>
            </a:r>
            <a:r>
              <a:rPr lang="en-US" altLang="zh-CN" dirty="0" smtClean="0"/>
              <a:t>TCP/IP</a:t>
            </a:r>
            <a:r>
              <a:rPr lang="zh-CN" altLang="en-US" dirty="0" smtClean="0"/>
              <a:t>协议，一般把</a:t>
            </a:r>
            <a:r>
              <a:rPr lang="en-US" altLang="zh-CN" dirty="0" smtClean="0"/>
              <a:t>IP</a:t>
            </a:r>
            <a:r>
              <a:rPr lang="zh-CN" altLang="en-US" dirty="0" smtClean="0"/>
              <a:t>地址划分为</a:t>
            </a:r>
            <a:r>
              <a:rPr lang="en-US" altLang="zh-CN" dirty="0" smtClean="0"/>
              <a:t>A</a:t>
            </a:r>
            <a:r>
              <a:rPr lang="zh-CN" altLang="en-US" dirty="0" smtClean="0"/>
              <a:t>、</a:t>
            </a:r>
            <a:r>
              <a:rPr lang="en-US" altLang="zh-CN" dirty="0" smtClean="0"/>
              <a:t>B</a:t>
            </a:r>
            <a:r>
              <a:rPr lang="zh-CN" altLang="en-US" dirty="0" smtClean="0"/>
              <a:t>、</a:t>
            </a:r>
            <a:r>
              <a:rPr lang="en-US" altLang="zh-CN" dirty="0" smtClean="0"/>
              <a:t>C</a:t>
            </a:r>
            <a:r>
              <a:rPr lang="zh-CN" altLang="en-US" dirty="0" smtClean="0"/>
              <a:t>、</a:t>
            </a:r>
            <a:r>
              <a:rPr lang="en-US" altLang="zh-CN" dirty="0" smtClean="0"/>
              <a:t>D</a:t>
            </a:r>
            <a:r>
              <a:rPr lang="zh-CN" altLang="en-US" dirty="0" smtClean="0"/>
              <a:t>、</a:t>
            </a:r>
            <a:r>
              <a:rPr lang="en-US" altLang="zh-CN" dirty="0" smtClean="0"/>
              <a:t>E</a:t>
            </a:r>
            <a:r>
              <a:rPr lang="zh-CN" altLang="en-US" dirty="0" smtClean="0"/>
              <a:t>五大类。（</a:t>
            </a:r>
            <a:r>
              <a:rPr lang="en-US" altLang="zh-CN" dirty="0" smtClean="0"/>
              <a:t>P67</a:t>
            </a:r>
            <a:r>
              <a:rPr lang="zh-CN" altLang="en-US" dirty="0" smtClean="0"/>
              <a:t>）</a:t>
            </a:r>
            <a:endParaRPr lang="en-US" dirty="0"/>
          </a:p>
        </p:txBody>
      </p:sp>
    </p:spTree>
    <p:extLst>
      <p:ext uri="{BB962C8B-B14F-4D97-AF65-F5344CB8AC3E}">
        <p14:creationId xmlns:p14="http://schemas.microsoft.com/office/powerpoint/2010/main" val="337687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域名地址</a:t>
            </a:r>
            <a:endParaRPr lang="en-US" dirty="0"/>
          </a:p>
        </p:txBody>
      </p:sp>
      <p:sp>
        <p:nvSpPr>
          <p:cNvPr id="3" name="内容占位符 2"/>
          <p:cNvSpPr>
            <a:spLocks noGrp="1"/>
          </p:cNvSpPr>
          <p:nvPr>
            <p:ph idx="1"/>
          </p:nvPr>
        </p:nvSpPr>
        <p:spPr/>
        <p:txBody>
          <a:bodyPr/>
          <a:lstStyle/>
          <a:p>
            <a:r>
              <a:rPr lang="en-US" altLang="zh-CN" dirty="0"/>
              <a:t>Internet</a:t>
            </a:r>
            <a:r>
              <a:rPr lang="zh-CN" altLang="en-US" dirty="0"/>
              <a:t>域名地址的一般格式：</a:t>
            </a:r>
          </a:p>
          <a:p>
            <a:pPr lvl="1"/>
            <a:r>
              <a:rPr lang="zh-CN" altLang="en-US" dirty="0"/>
              <a:t>    主机名</a:t>
            </a:r>
            <a:r>
              <a:rPr lang="en-US" altLang="zh-CN" dirty="0"/>
              <a:t>.</a:t>
            </a:r>
            <a:r>
              <a:rPr lang="zh-CN" altLang="en-US" dirty="0"/>
              <a:t>单位名</a:t>
            </a:r>
            <a:r>
              <a:rPr lang="en-US" altLang="zh-CN" dirty="0"/>
              <a:t>.</a:t>
            </a:r>
            <a:r>
              <a:rPr lang="zh-CN" altLang="en-US" dirty="0"/>
              <a:t>类型名</a:t>
            </a:r>
            <a:r>
              <a:rPr lang="en-US" altLang="zh-CN" dirty="0"/>
              <a:t>.</a:t>
            </a:r>
            <a:r>
              <a:rPr lang="zh-CN" altLang="en-US" dirty="0"/>
              <a:t>国家代码</a:t>
            </a:r>
          </a:p>
          <a:p>
            <a:pPr lvl="1"/>
            <a:r>
              <a:rPr lang="zh-CN" altLang="en-US" dirty="0"/>
              <a:t>国家代码：例如</a:t>
            </a:r>
            <a:r>
              <a:rPr lang="en-US" altLang="zh-CN" dirty="0"/>
              <a:t>: </a:t>
            </a:r>
            <a:r>
              <a:rPr lang="en-US" altLang="zh-CN" dirty="0" err="1"/>
              <a:t>cn</a:t>
            </a:r>
            <a:r>
              <a:rPr lang="zh-CN" altLang="en-US" dirty="0"/>
              <a:t>、</a:t>
            </a:r>
            <a:r>
              <a:rPr lang="en-US" altLang="zh-CN" dirty="0" err="1"/>
              <a:t>ca</a:t>
            </a:r>
            <a:endParaRPr lang="en-US" altLang="zh-CN" dirty="0"/>
          </a:p>
          <a:p>
            <a:pPr lvl="1"/>
            <a:r>
              <a:rPr lang="zh-CN" altLang="en-US" dirty="0"/>
              <a:t>类型名：例如：</a:t>
            </a:r>
            <a:r>
              <a:rPr lang="en-US" altLang="zh-CN" dirty="0" err="1"/>
              <a:t>edu</a:t>
            </a:r>
            <a:r>
              <a:rPr lang="zh-CN" altLang="en-US" dirty="0"/>
              <a:t>、</a:t>
            </a:r>
            <a:r>
              <a:rPr lang="en-US" altLang="zh-CN" dirty="0"/>
              <a:t>com</a:t>
            </a:r>
            <a:r>
              <a:rPr lang="zh-CN" altLang="en-US" dirty="0"/>
              <a:t>、 </a:t>
            </a:r>
            <a:r>
              <a:rPr lang="en-US" altLang="zh-CN" dirty="0" err="1"/>
              <a:t>gov</a:t>
            </a:r>
            <a:r>
              <a:rPr lang="zh-CN" altLang="en-US" dirty="0"/>
              <a:t>、 </a:t>
            </a:r>
            <a:r>
              <a:rPr lang="en-US" altLang="zh-CN" dirty="0" err="1"/>
              <a:t>bj</a:t>
            </a:r>
            <a:r>
              <a:rPr lang="zh-CN" altLang="en-US" dirty="0"/>
              <a:t>、 </a:t>
            </a:r>
            <a:r>
              <a:rPr lang="en-US" altLang="zh-CN" dirty="0"/>
              <a:t>ah</a:t>
            </a:r>
          </a:p>
          <a:p>
            <a:pPr lvl="1"/>
            <a:r>
              <a:rPr lang="zh-CN" altLang="en-US" dirty="0"/>
              <a:t>单位名：例如：</a:t>
            </a:r>
            <a:r>
              <a:rPr lang="en-US" altLang="zh-CN" dirty="0" err="1"/>
              <a:t>pku</a:t>
            </a:r>
            <a:r>
              <a:rPr lang="zh-CN" altLang="en-US" dirty="0"/>
              <a:t>、</a:t>
            </a:r>
            <a:r>
              <a:rPr lang="en-US" altLang="zh-CN" dirty="0" err="1"/>
              <a:t>tsinghua</a:t>
            </a:r>
            <a:r>
              <a:rPr lang="zh-CN" altLang="en-US" dirty="0"/>
              <a:t>、</a:t>
            </a:r>
            <a:r>
              <a:rPr lang="en-US" altLang="zh-CN" dirty="0" err="1"/>
              <a:t>cufe</a:t>
            </a:r>
            <a:endParaRPr lang="en-US" altLang="zh-CN" dirty="0"/>
          </a:p>
          <a:p>
            <a:r>
              <a:rPr lang="zh-CN" altLang="en-US" dirty="0"/>
              <a:t>域名服务器（</a:t>
            </a:r>
            <a:r>
              <a:rPr lang="en-US" altLang="zh-CN" dirty="0"/>
              <a:t>DNS</a:t>
            </a:r>
            <a:r>
              <a:rPr lang="zh-CN" altLang="en-US" dirty="0"/>
              <a:t>）</a:t>
            </a:r>
          </a:p>
          <a:p>
            <a:pPr lvl="1"/>
            <a:r>
              <a:rPr lang="zh-CN" altLang="en-US" dirty="0"/>
              <a:t>专门从事域名与</a:t>
            </a:r>
            <a:r>
              <a:rPr lang="en-US" altLang="zh-CN" dirty="0"/>
              <a:t>IP</a:t>
            </a:r>
            <a:r>
              <a:rPr lang="zh-CN" altLang="en-US" dirty="0"/>
              <a:t>地址之间的转换翻译工作</a:t>
            </a:r>
          </a:p>
          <a:p>
            <a:endParaRPr lang="en-US" dirty="0"/>
          </a:p>
        </p:txBody>
      </p:sp>
    </p:spTree>
    <p:extLst>
      <p:ext uri="{BB962C8B-B14F-4D97-AF65-F5344CB8AC3E}">
        <p14:creationId xmlns:p14="http://schemas.microsoft.com/office/powerpoint/2010/main" val="23191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a:t>
            </a:r>
            <a:r>
              <a:rPr lang="zh-CN" altLang="en-US" dirty="0"/>
              <a:t>地址与域名地址关系</a:t>
            </a:r>
            <a:endParaRPr lang="en-US" dirty="0"/>
          </a:p>
        </p:txBody>
      </p:sp>
      <p:sp>
        <p:nvSpPr>
          <p:cNvPr id="3" name="内容占位符 2"/>
          <p:cNvSpPr>
            <a:spLocks noGrp="1"/>
          </p:cNvSpPr>
          <p:nvPr>
            <p:ph idx="1"/>
          </p:nvPr>
        </p:nvSpPr>
        <p:spPr/>
        <p:txBody>
          <a:bodyPr/>
          <a:lstStyle/>
          <a:p>
            <a:r>
              <a:rPr lang="en-US" altLang="zh-CN" sz="2800" dirty="0"/>
              <a:t>IP</a:t>
            </a:r>
            <a:r>
              <a:rPr lang="zh-CN" altLang="en-US" sz="2800" dirty="0"/>
              <a:t>地址和域名地址是</a:t>
            </a:r>
            <a:r>
              <a:rPr lang="en-US" altLang="zh-CN" sz="2800" dirty="0"/>
              <a:t>Internet</a:t>
            </a:r>
            <a:r>
              <a:rPr lang="zh-CN" altLang="en-US" sz="2800" dirty="0"/>
              <a:t>上的计算机地址的两种表示形式。</a:t>
            </a:r>
          </a:p>
          <a:p>
            <a:r>
              <a:rPr lang="en-US" altLang="zh-CN" sz="2800" dirty="0"/>
              <a:t>IP</a:t>
            </a:r>
            <a:r>
              <a:rPr lang="zh-CN" altLang="en-US" sz="2800" dirty="0"/>
              <a:t>地址是惟一的。域名地址在一个组织内部是惟一的。</a:t>
            </a:r>
          </a:p>
          <a:p>
            <a:r>
              <a:rPr lang="en-US" altLang="zh-CN" sz="2800" dirty="0"/>
              <a:t>Internet</a:t>
            </a:r>
            <a:r>
              <a:rPr lang="zh-CN" altLang="en-US" sz="2800" dirty="0"/>
              <a:t>通信软件在发送和接收数据时必须使用</a:t>
            </a:r>
            <a:r>
              <a:rPr lang="en-US" altLang="zh-CN" sz="2800" dirty="0"/>
              <a:t>IP</a:t>
            </a:r>
            <a:r>
              <a:rPr lang="zh-CN" altLang="en-US" sz="2800" dirty="0"/>
              <a:t>地址。当用户使用主机域名进行通信时，系统会自动将其映射为</a:t>
            </a:r>
            <a:r>
              <a:rPr lang="en-US" altLang="zh-CN" sz="2800" dirty="0"/>
              <a:t>IP</a:t>
            </a:r>
            <a:r>
              <a:rPr lang="zh-CN" altLang="en-US" sz="2800" dirty="0"/>
              <a:t>地址。</a:t>
            </a:r>
          </a:p>
          <a:p>
            <a:endParaRPr lang="en-US" dirty="0"/>
          </a:p>
        </p:txBody>
      </p:sp>
    </p:spTree>
    <p:extLst>
      <p:ext uri="{BB962C8B-B14F-4D97-AF65-F5344CB8AC3E}">
        <p14:creationId xmlns:p14="http://schemas.microsoft.com/office/powerpoint/2010/main" val="9158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b="1" dirty="0"/>
              <a:t>计算机网络的形成与发展</a:t>
            </a:r>
            <a:endParaRPr lang="en-US" dirty="0"/>
          </a:p>
        </p:txBody>
      </p:sp>
      <p:sp>
        <p:nvSpPr>
          <p:cNvPr id="3" name="内容占位符 2"/>
          <p:cNvSpPr>
            <a:spLocks noGrp="1"/>
          </p:cNvSpPr>
          <p:nvPr>
            <p:ph idx="1"/>
          </p:nvPr>
        </p:nvSpPr>
        <p:spPr/>
        <p:txBody>
          <a:bodyPr/>
          <a:lstStyle/>
          <a:p>
            <a:r>
              <a:rPr lang="zh-CN" altLang="en-US" b="1" dirty="0"/>
              <a:t>形成阶段（</a:t>
            </a:r>
            <a:r>
              <a:rPr lang="en-US" altLang="zh-CN" b="1" dirty="0"/>
              <a:t>20</a:t>
            </a:r>
            <a:r>
              <a:rPr lang="zh-CN" altLang="en-US" b="1" dirty="0"/>
              <a:t>世纪</a:t>
            </a:r>
            <a:r>
              <a:rPr lang="en-US" altLang="zh-CN" b="1" dirty="0"/>
              <a:t>60</a:t>
            </a:r>
            <a:r>
              <a:rPr lang="zh-CN" altLang="en-US" b="1" dirty="0"/>
              <a:t>年代中期至</a:t>
            </a:r>
            <a:r>
              <a:rPr lang="en-US" altLang="zh-CN" b="1" dirty="0"/>
              <a:t>70</a:t>
            </a:r>
            <a:r>
              <a:rPr lang="zh-CN" altLang="en-US" b="1" dirty="0"/>
              <a:t>年代）</a:t>
            </a:r>
            <a:endParaRPr lang="en-US" altLang="zh-CN" b="1" dirty="0"/>
          </a:p>
          <a:p>
            <a:pPr lvl="1">
              <a:lnSpc>
                <a:spcPct val="130000"/>
              </a:lnSpc>
            </a:pPr>
            <a:r>
              <a:rPr lang="zh-CN" altLang="en-US" dirty="0"/>
              <a:t>主机之间不直接相连，通过报文处理机转接；</a:t>
            </a:r>
          </a:p>
          <a:p>
            <a:pPr lvl="1">
              <a:lnSpc>
                <a:spcPct val="130000"/>
              </a:lnSpc>
            </a:pPr>
            <a:r>
              <a:rPr lang="zh-CN" altLang="en-US" dirty="0"/>
              <a:t>以通信子网为中心</a:t>
            </a:r>
            <a:endParaRPr lang="en-US" altLang="zh-CN" dirty="0"/>
          </a:p>
          <a:p>
            <a:endParaRPr lang="en-US" dirty="0"/>
          </a:p>
        </p:txBody>
      </p:sp>
      <p:grpSp>
        <p:nvGrpSpPr>
          <p:cNvPr id="4" name="Group 4"/>
          <p:cNvGrpSpPr>
            <a:grpSpLocks/>
          </p:cNvGrpSpPr>
          <p:nvPr/>
        </p:nvGrpSpPr>
        <p:grpSpPr bwMode="auto">
          <a:xfrm>
            <a:off x="4644008" y="3070249"/>
            <a:ext cx="4176712" cy="3167063"/>
            <a:chOff x="4890" y="4260"/>
            <a:chExt cx="4617" cy="4020"/>
          </a:xfrm>
        </p:grpSpPr>
        <p:sp>
          <p:nvSpPr>
            <p:cNvPr id="5" name="Line 5"/>
            <p:cNvSpPr>
              <a:spLocks noChangeShapeType="1"/>
            </p:cNvSpPr>
            <p:nvPr/>
          </p:nvSpPr>
          <p:spPr bwMode="auto">
            <a:xfrm flipV="1">
              <a:off x="5282" y="7155"/>
              <a:ext cx="435" cy="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Text Box 6"/>
            <p:cNvSpPr txBox="1">
              <a:spLocks noChangeArrowheads="1"/>
            </p:cNvSpPr>
            <p:nvPr/>
          </p:nvSpPr>
          <p:spPr bwMode="auto">
            <a:xfrm>
              <a:off x="4890" y="7440"/>
              <a:ext cx="46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zh-CN" altLang="en-US" sz="1200" b="1">
                  <a:effectLst/>
                </a:rPr>
                <a:t>终端</a:t>
              </a:r>
              <a:endParaRPr kumimoji="0" lang="zh-CN" altLang="en-US" sz="1200" b="1">
                <a:effectLst/>
                <a:latin typeface="Arial" pitchFamily="34" charset="0"/>
              </a:endParaRPr>
            </a:p>
          </p:txBody>
        </p:sp>
        <p:graphicFrame>
          <p:nvGraphicFramePr>
            <p:cNvPr id="7" name="Object 7"/>
            <p:cNvGraphicFramePr>
              <a:graphicFrameLocks noChangeAspect="1"/>
            </p:cNvGraphicFramePr>
            <p:nvPr/>
          </p:nvGraphicFramePr>
          <p:xfrm>
            <a:off x="8832" y="4548"/>
            <a:ext cx="675" cy="916"/>
          </p:xfrm>
          <a:graphic>
            <a:graphicData uri="http://schemas.openxmlformats.org/presentationml/2006/ole">
              <mc:AlternateContent xmlns:mc="http://schemas.openxmlformats.org/markup-compatibility/2006">
                <mc:Choice xmlns:v="urn:schemas-microsoft-com:vml" Requires="v">
                  <p:oleObj spid="_x0000_s2360" name="Visio" r:id="rId3" imgW="2559600" imgH="3580920" progId="Visio.Drawing.11">
                    <p:embed/>
                  </p:oleObj>
                </mc:Choice>
                <mc:Fallback>
                  <p:oleObj name="Visio" r:id="rId3" imgW="2559600" imgH="358092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6610" b="9149"/>
                        <a:stretch>
                          <a:fillRect/>
                        </a:stretch>
                      </p:blipFill>
                      <p:spPr bwMode="auto">
                        <a:xfrm>
                          <a:off x="8832" y="4548"/>
                          <a:ext cx="675"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8"/>
            <p:cNvGraphicFramePr>
              <a:graphicFrameLocks noChangeAspect="1"/>
            </p:cNvGraphicFramePr>
            <p:nvPr/>
          </p:nvGraphicFramePr>
          <p:xfrm>
            <a:off x="5688" y="4548"/>
            <a:ext cx="669" cy="915"/>
          </p:xfrm>
          <a:graphic>
            <a:graphicData uri="http://schemas.openxmlformats.org/presentationml/2006/ole">
              <mc:AlternateContent xmlns:mc="http://schemas.openxmlformats.org/markup-compatibility/2006">
                <mc:Choice xmlns:v="urn:schemas-microsoft-com:vml" Requires="v">
                  <p:oleObj spid="_x0000_s2361" name="Visio" r:id="rId5" imgW="2559600" imgH="3580920" progId="Visio.Drawing.11">
                    <p:embed/>
                  </p:oleObj>
                </mc:Choice>
                <mc:Fallback>
                  <p:oleObj name="Visio" r:id="rId5" imgW="2559600" imgH="358092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7033" b="8746"/>
                        <a:stretch>
                          <a:fillRect/>
                        </a:stretch>
                      </p:blipFill>
                      <p:spPr bwMode="auto">
                        <a:xfrm>
                          <a:off x="5688" y="4548"/>
                          <a:ext cx="669"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9"/>
            <p:cNvGraphicFramePr>
              <a:graphicFrameLocks noChangeAspect="1"/>
            </p:cNvGraphicFramePr>
            <p:nvPr/>
          </p:nvGraphicFramePr>
          <p:xfrm>
            <a:off x="5688" y="6708"/>
            <a:ext cx="669" cy="914"/>
          </p:xfrm>
          <a:graphic>
            <a:graphicData uri="http://schemas.openxmlformats.org/presentationml/2006/ole">
              <mc:AlternateContent xmlns:mc="http://schemas.openxmlformats.org/markup-compatibility/2006">
                <mc:Choice xmlns:v="urn:schemas-microsoft-com:vml" Requires="v">
                  <p:oleObj spid="_x0000_s2362" name="Visio" r:id="rId7" imgW="2559600" imgH="3580920" progId="Visio.Drawing.11">
                    <p:embed/>
                  </p:oleObj>
                </mc:Choice>
                <mc:Fallback>
                  <p:oleObj name="Visio" r:id="rId7" imgW="2559600" imgH="358092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7033" b="8746"/>
                        <a:stretch>
                          <a:fillRect/>
                        </a:stretch>
                      </p:blipFill>
                      <p:spPr bwMode="auto">
                        <a:xfrm>
                          <a:off x="5688" y="6708"/>
                          <a:ext cx="669"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0"/>
            <p:cNvGraphicFramePr>
              <a:graphicFrameLocks noChangeAspect="1"/>
            </p:cNvGraphicFramePr>
            <p:nvPr/>
          </p:nvGraphicFramePr>
          <p:xfrm>
            <a:off x="8832" y="6708"/>
            <a:ext cx="675" cy="916"/>
          </p:xfrm>
          <a:graphic>
            <a:graphicData uri="http://schemas.openxmlformats.org/presentationml/2006/ole">
              <mc:AlternateContent xmlns:mc="http://schemas.openxmlformats.org/markup-compatibility/2006">
                <mc:Choice xmlns:v="urn:schemas-microsoft-com:vml" Requires="v">
                  <p:oleObj spid="_x0000_s2363" name="Visio" r:id="rId8" imgW="2559600" imgH="3580920" progId="Visio.Drawing.11">
                    <p:embed/>
                  </p:oleObj>
                </mc:Choice>
                <mc:Fallback>
                  <p:oleObj name="Visio" r:id="rId8" imgW="2559600" imgH="358092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6610" b="9149"/>
                        <a:stretch>
                          <a:fillRect/>
                        </a:stretch>
                      </p:blipFill>
                      <p:spPr bwMode="auto">
                        <a:xfrm>
                          <a:off x="8832" y="6708"/>
                          <a:ext cx="675"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1"/>
            <p:cNvGraphicFramePr>
              <a:graphicFrameLocks noChangeAspect="1"/>
            </p:cNvGraphicFramePr>
            <p:nvPr/>
          </p:nvGraphicFramePr>
          <p:xfrm>
            <a:off x="6868" y="5073"/>
            <a:ext cx="495" cy="510"/>
          </p:xfrm>
          <a:graphic>
            <a:graphicData uri="http://schemas.openxmlformats.org/presentationml/2006/ole">
              <mc:AlternateContent xmlns:mc="http://schemas.openxmlformats.org/markup-compatibility/2006">
                <mc:Choice xmlns:v="urn:schemas-microsoft-com:vml" Requires="v">
                  <p:oleObj spid="_x0000_s2364" name="Visio" r:id="rId9" imgW="1882080" imgH="1739520" progId="Visio.Drawing.11">
                    <p:embed/>
                  </p:oleObj>
                </mc:Choice>
                <mc:Fallback>
                  <p:oleObj name="Visio" r:id="rId9" imgW="1882080" imgH="173952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l="29370"/>
                        <a:stretch>
                          <a:fillRect/>
                        </a:stretch>
                      </p:blipFill>
                      <p:spPr bwMode="auto">
                        <a:xfrm>
                          <a:off x="6868" y="5073"/>
                          <a:ext cx="49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2"/>
            <p:cNvGraphicFramePr>
              <a:graphicFrameLocks noChangeAspect="1"/>
            </p:cNvGraphicFramePr>
            <p:nvPr/>
          </p:nvGraphicFramePr>
          <p:xfrm>
            <a:off x="7964" y="5073"/>
            <a:ext cx="495" cy="510"/>
          </p:xfrm>
          <a:graphic>
            <a:graphicData uri="http://schemas.openxmlformats.org/presentationml/2006/ole">
              <mc:AlternateContent xmlns:mc="http://schemas.openxmlformats.org/markup-compatibility/2006">
                <mc:Choice xmlns:v="urn:schemas-microsoft-com:vml" Requires="v">
                  <p:oleObj spid="_x0000_s2365" name="Visio" r:id="rId11" imgW="1882080" imgH="1739520" progId="Visio.Drawing.11">
                    <p:embed/>
                  </p:oleObj>
                </mc:Choice>
                <mc:Fallback>
                  <p:oleObj name="Visio" r:id="rId11" imgW="1882080" imgH="1739520"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l="29370"/>
                        <a:stretch>
                          <a:fillRect/>
                        </a:stretch>
                      </p:blipFill>
                      <p:spPr bwMode="auto">
                        <a:xfrm>
                          <a:off x="7964" y="5073"/>
                          <a:ext cx="49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3"/>
            <p:cNvGraphicFramePr>
              <a:graphicFrameLocks noChangeAspect="1"/>
            </p:cNvGraphicFramePr>
            <p:nvPr/>
          </p:nvGraphicFramePr>
          <p:xfrm>
            <a:off x="6868" y="6573"/>
            <a:ext cx="495" cy="510"/>
          </p:xfrm>
          <a:graphic>
            <a:graphicData uri="http://schemas.openxmlformats.org/presentationml/2006/ole">
              <mc:AlternateContent xmlns:mc="http://schemas.openxmlformats.org/markup-compatibility/2006">
                <mc:Choice xmlns:v="urn:schemas-microsoft-com:vml" Requires="v">
                  <p:oleObj spid="_x0000_s2366" name="Visio" r:id="rId13" imgW="1882080" imgH="1739520" progId="Visio.Drawing.11">
                    <p:embed/>
                  </p:oleObj>
                </mc:Choice>
                <mc:Fallback>
                  <p:oleObj name="Visio" r:id="rId13" imgW="1882080" imgH="1739520"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l="29370"/>
                        <a:stretch>
                          <a:fillRect/>
                        </a:stretch>
                      </p:blipFill>
                      <p:spPr bwMode="auto">
                        <a:xfrm>
                          <a:off x="6868" y="6573"/>
                          <a:ext cx="49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4"/>
            <p:cNvGraphicFramePr>
              <a:graphicFrameLocks noChangeAspect="1"/>
            </p:cNvGraphicFramePr>
            <p:nvPr/>
          </p:nvGraphicFramePr>
          <p:xfrm>
            <a:off x="7964" y="6573"/>
            <a:ext cx="495" cy="510"/>
          </p:xfrm>
          <a:graphic>
            <a:graphicData uri="http://schemas.openxmlformats.org/presentationml/2006/ole">
              <mc:AlternateContent xmlns:mc="http://schemas.openxmlformats.org/markup-compatibility/2006">
                <mc:Choice xmlns:v="urn:schemas-microsoft-com:vml" Requires="v">
                  <p:oleObj spid="_x0000_s2367" name="Visio" r:id="rId15" imgW="1882080" imgH="1739520" progId="Visio.Drawing.11">
                    <p:embed/>
                  </p:oleObj>
                </mc:Choice>
                <mc:Fallback>
                  <p:oleObj name="Visio" r:id="rId15" imgW="1882080" imgH="173952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l="29370"/>
                        <a:stretch>
                          <a:fillRect/>
                        </a:stretch>
                      </p:blipFill>
                      <p:spPr bwMode="auto">
                        <a:xfrm>
                          <a:off x="7964" y="6573"/>
                          <a:ext cx="49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Line 15"/>
            <p:cNvSpPr>
              <a:spLocks noChangeShapeType="1"/>
            </p:cNvSpPr>
            <p:nvPr/>
          </p:nvSpPr>
          <p:spPr bwMode="auto">
            <a:xfrm>
              <a:off x="6390" y="5070"/>
              <a:ext cx="540" cy="1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Line 16"/>
            <p:cNvSpPr>
              <a:spLocks noChangeShapeType="1"/>
            </p:cNvSpPr>
            <p:nvPr/>
          </p:nvSpPr>
          <p:spPr bwMode="auto">
            <a:xfrm flipV="1">
              <a:off x="6390" y="6885"/>
              <a:ext cx="526" cy="3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Line 17"/>
            <p:cNvSpPr>
              <a:spLocks noChangeShapeType="1"/>
            </p:cNvSpPr>
            <p:nvPr/>
          </p:nvSpPr>
          <p:spPr bwMode="auto">
            <a:xfrm>
              <a:off x="8400" y="6825"/>
              <a:ext cx="556" cy="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Line 18"/>
            <p:cNvSpPr>
              <a:spLocks noChangeShapeType="1"/>
            </p:cNvSpPr>
            <p:nvPr/>
          </p:nvSpPr>
          <p:spPr bwMode="auto">
            <a:xfrm flipV="1">
              <a:off x="8370" y="4965"/>
              <a:ext cx="466" cy="3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Line 19"/>
            <p:cNvSpPr>
              <a:spLocks noChangeShapeType="1"/>
            </p:cNvSpPr>
            <p:nvPr/>
          </p:nvSpPr>
          <p:spPr bwMode="auto">
            <a:xfrm>
              <a:off x="7304" y="6810"/>
              <a:ext cx="7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20"/>
            <p:cNvSpPr>
              <a:spLocks noChangeShapeType="1"/>
            </p:cNvSpPr>
            <p:nvPr/>
          </p:nvSpPr>
          <p:spPr bwMode="auto">
            <a:xfrm>
              <a:off x="7334" y="5340"/>
              <a:ext cx="7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21"/>
            <p:cNvSpPr>
              <a:spLocks noChangeShapeType="1"/>
            </p:cNvSpPr>
            <p:nvPr/>
          </p:nvSpPr>
          <p:spPr bwMode="auto">
            <a:xfrm>
              <a:off x="7124" y="5580"/>
              <a:ext cx="0" cy="10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Line 22"/>
            <p:cNvSpPr>
              <a:spLocks noChangeShapeType="1"/>
            </p:cNvSpPr>
            <p:nvPr/>
          </p:nvSpPr>
          <p:spPr bwMode="auto">
            <a:xfrm>
              <a:off x="8218" y="5580"/>
              <a:ext cx="0" cy="10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Line 23"/>
            <p:cNvSpPr>
              <a:spLocks noChangeShapeType="1"/>
            </p:cNvSpPr>
            <p:nvPr/>
          </p:nvSpPr>
          <p:spPr bwMode="auto">
            <a:xfrm>
              <a:off x="7138" y="5535"/>
              <a:ext cx="1066" cy="10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Text Box 24"/>
            <p:cNvSpPr txBox="1">
              <a:spLocks noChangeArrowheads="1"/>
            </p:cNvSpPr>
            <p:nvPr/>
          </p:nvSpPr>
          <p:spPr bwMode="auto">
            <a:xfrm>
              <a:off x="5758" y="4290"/>
              <a:ext cx="46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zh-CN" altLang="en-US" sz="1200" b="1">
                  <a:effectLst/>
                </a:rPr>
                <a:t>主机</a:t>
              </a:r>
              <a:endParaRPr kumimoji="0" lang="zh-CN" altLang="en-US" sz="1200" b="1">
                <a:effectLst/>
                <a:latin typeface="Arial" pitchFamily="34" charset="0"/>
              </a:endParaRPr>
            </a:p>
          </p:txBody>
        </p:sp>
        <p:sp>
          <p:nvSpPr>
            <p:cNvPr id="25" name="Text Box 25"/>
            <p:cNvSpPr txBox="1">
              <a:spLocks noChangeArrowheads="1"/>
            </p:cNvSpPr>
            <p:nvPr/>
          </p:nvSpPr>
          <p:spPr bwMode="auto">
            <a:xfrm>
              <a:off x="8862" y="4260"/>
              <a:ext cx="46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zh-CN" altLang="en-US" sz="1200" b="1">
                  <a:effectLst/>
                </a:rPr>
                <a:t>主机</a:t>
              </a:r>
              <a:endParaRPr kumimoji="0" lang="zh-CN" altLang="en-US" sz="1200" b="1">
                <a:effectLst/>
                <a:latin typeface="Arial" pitchFamily="34" charset="0"/>
              </a:endParaRPr>
            </a:p>
          </p:txBody>
        </p:sp>
        <p:sp>
          <p:nvSpPr>
            <p:cNvPr id="26" name="Text Box 26"/>
            <p:cNvSpPr txBox="1">
              <a:spLocks noChangeArrowheads="1"/>
            </p:cNvSpPr>
            <p:nvPr/>
          </p:nvSpPr>
          <p:spPr bwMode="auto">
            <a:xfrm>
              <a:off x="8832" y="6450"/>
              <a:ext cx="46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zh-CN" altLang="en-US" sz="1200" b="1">
                  <a:effectLst/>
                </a:rPr>
                <a:t>主机</a:t>
              </a:r>
              <a:endParaRPr kumimoji="0" lang="zh-CN" altLang="en-US" sz="1200" b="1">
                <a:effectLst/>
                <a:latin typeface="Arial" pitchFamily="34" charset="0"/>
              </a:endParaRPr>
            </a:p>
          </p:txBody>
        </p:sp>
        <p:sp>
          <p:nvSpPr>
            <p:cNvPr id="27" name="Text Box 27"/>
            <p:cNvSpPr txBox="1">
              <a:spLocks noChangeArrowheads="1"/>
            </p:cNvSpPr>
            <p:nvPr/>
          </p:nvSpPr>
          <p:spPr bwMode="auto">
            <a:xfrm>
              <a:off x="5772" y="6480"/>
              <a:ext cx="46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zh-CN" altLang="en-US" sz="1200" b="1">
                  <a:effectLst/>
                </a:rPr>
                <a:t>主机</a:t>
              </a:r>
              <a:endParaRPr kumimoji="0" lang="zh-CN" altLang="en-US" sz="1200" b="1">
                <a:effectLst/>
                <a:latin typeface="Arial" pitchFamily="34" charset="0"/>
              </a:endParaRPr>
            </a:p>
          </p:txBody>
        </p:sp>
        <p:sp>
          <p:nvSpPr>
            <p:cNvPr id="28" name="Text Box 28"/>
            <p:cNvSpPr txBox="1">
              <a:spLocks noChangeArrowheads="1"/>
            </p:cNvSpPr>
            <p:nvPr/>
          </p:nvSpPr>
          <p:spPr bwMode="auto">
            <a:xfrm>
              <a:off x="6942" y="4785"/>
              <a:ext cx="374"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en-US" altLang="zh-CN" sz="1200" b="1">
                  <a:effectLst/>
                </a:rPr>
                <a:t>IMP</a:t>
              </a:r>
              <a:endParaRPr kumimoji="0" lang="en-US" altLang="zh-CN" sz="1200" b="1">
                <a:effectLst/>
                <a:latin typeface="Arial" pitchFamily="34" charset="0"/>
              </a:endParaRPr>
            </a:p>
          </p:txBody>
        </p:sp>
        <p:sp>
          <p:nvSpPr>
            <p:cNvPr id="29" name="Text Box 29"/>
            <p:cNvSpPr txBox="1">
              <a:spLocks noChangeArrowheads="1"/>
            </p:cNvSpPr>
            <p:nvPr/>
          </p:nvSpPr>
          <p:spPr bwMode="auto">
            <a:xfrm>
              <a:off x="8022" y="4785"/>
              <a:ext cx="374"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en-US" altLang="zh-CN" sz="1200" b="1">
                  <a:effectLst/>
                </a:rPr>
                <a:t>IMP</a:t>
              </a:r>
              <a:endParaRPr kumimoji="0" lang="en-US" altLang="zh-CN" sz="1200" b="1">
                <a:effectLst/>
                <a:latin typeface="Arial" pitchFamily="34" charset="0"/>
              </a:endParaRPr>
            </a:p>
          </p:txBody>
        </p:sp>
        <p:graphicFrame>
          <p:nvGraphicFramePr>
            <p:cNvPr id="30" name="Object 30"/>
            <p:cNvGraphicFramePr>
              <a:graphicFrameLocks noChangeAspect="1"/>
            </p:cNvGraphicFramePr>
            <p:nvPr/>
          </p:nvGraphicFramePr>
          <p:xfrm>
            <a:off x="4892" y="7023"/>
            <a:ext cx="420" cy="408"/>
          </p:xfrm>
          <a:graphic>
            <a:graphicData uri="http://schemas.openxmlformats.org/presentationml/2006/ole">
              <mc:AlternateContent xmlns:mc="http://schemas.openxmlformats.org/markup-compatibility/2006">
                <mc:Choice xmlns:v="urn:schemas-microsoft-com:vml" Requires="v">
                  <p:oleObj spid="_x0000_s2368" name="Visio" r:id="rId17" imgW="1330920" imgH="2063880" progId="Visio.Drawing.11">
                    <p:embed/>
                  </p:oleObj>
                </mc:Choice>
                <mc:Fallback>
                  <p:oleObj name="Visio" r:id="rId17" imgW="1330920" imgH="2063880"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b="7211"/>
                        <a:stretch>
                          <a:fillRect/>
                        </a:stretch>
                      </p:blipFill>
                      <p:spPr bwMode="auto">
                        <a:xfrm>
                          <a:off x="4892" y="7023"/>
                          <a:ext cx="42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 Box 31"/>
            <p:cNvSpPr txBox="1">
              <a:spLocks noChangeArrowheads="1"/>
            </p:cNvSpPr>
            <p:nvPr/>
          </p:nvSpPr>
          <p:spPr bwMode="auto">
            <a:xfrm>
              <a:off x="5294" y="8040"/>
              <a:ext cx="46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zh-CN" altLang="en-US" sz="1200" b="1">
                  <a:effectLst/>
                </a:rPr>
                <a:t>终端</a:t>
              </a:r>
              <a:endParaRPr kumimoji="0" lang="zh-CN" altLang="en-US" sz="1200" b="1">
                <a:effectLst/>
                <a:latin typeface="Arial" pitchFamily="34" charset="0"/>
              </a:endParaRPr>
            </a:p>
          </p:txBody>
        </p:sp>
        <p:graphicFrame>
          <p:nvGraphicFramePr>
            <p:cNvPr id="32" name="Object 32"/>
            <p:cNvGraphicFramePr>
              <a:graphicFrameLocks noChangeAspect="1"/>
            </p:cNvGraphicFramePr>
            <p:nvPr/>
          </p:nvGraphicFramePr>
          <p:xfrm>
            <a:off x="5294" y="7668"/>
            <a:ext cx="420" cy="408"/>
          </p:xfrm>
          <a:graphic>
            <a:graphicData uri="http://schemas.openxmlformats.org/presentationml/2006/ole">
              <mc:AlternateContent xmlns:mc="http://schemas.openxmlformats.org/markup-compatibility/2006">
                <mc:Choice xmlns:v="urn:schemas-microsoft-com:vml" Requires="v">
                  <p:oleObj spid="_x0000_s2369" name="Visio" r:id="rId19" imgW="1330920" imgH="2063880" progId="Visio.Drawing.11">
                    <p:embed/>
                  </p:oleObj>
                </mc:Choice>
                <mc:Fallback>
                  <p:oleObj name="Visio" r:id="rId19" imgW="1330920" imgH="2063880"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b="7211"/>
                        <a:stretch>
                          <a:fillRect/>
                        </a:stretch>
                      </p:blipFill>
                      <p:spPr bwMode="auto">
                        <a:xfrm>
                          <a:off x="5294" y="7668"/>
                          <a:ext cx="42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Line 33"/>
            <p:cNvSpPr>
              <a:spLocks noChangeShapeType="1"/>
            </p:cNvSpPr>
            <p:nvPr/>
          </p:nvSpPr>
          <p:spPr bwMode="auto">
            <a:xfrm flipV="1">
              <a:off x="5472" y="7170"/>
              <a:ext cx="226" cy="4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4" name="横卷形 33"/>
          <p:cNvSpPr/>
          <p:nvPr/>
        </p:nvSpPr>
        <p:spPr>
          <a:xfrm>
            <a:off x="251520" y="3596836"/>
            <a:ext cx="4176464" cy="3072524"/>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pPr lvl="1">
              <a:lnSpc>
                <a:spcPct val="130000"/>
              </a:lnSpc>
            </a:pPr>
            <a:r>
              <a:rPr lang="zh-CN" altLang="en-US" b="1" dirty="0">
                <a:solidFill>
                  <a:schemeClr val="tx1"/>
                </a:solidFill>
                <a:latin typeface="Arial" pitchFamily="34" charset="0"/>
              </a:rPr>
              <a:t> </a:t>
            </a:r>
            <a:r>
              <a:rPr lang="en-US" altLang="zh-CN" dirty="0">
                <a:solidFill>
                  <a:schemeClr val="tx1"/>
                </a:solidFill>
              </a:rPr>
              <a:t>1964</a:t>
            </a:r>
            <a:r>
              <a:rPr lang="zh-CN" altLang="en-US" dirty="0">
                <a:solidFill>
                  <a:schemeClr val="tx1"/>
                </a:solidFill>
              </a:rPr>
              <a:t>年提出了存储转发的概念。网络中传送的信息被划分成分组</a:t>
            </a:r>
            <a:r>
              <a:rPr lang="en-US" altLang="zh-CN" dirty="0">
                <a:solidFill>
                  <a:schemeClr val="tx1"/>
                </a:solidFill>
              </a:rPr>
              <a:t>,</a:t>
            </a:r>
            <a:r>
              <a:rPr lang="zh-CN" altLang="en-US" dirty="0">
                <a:solidFill>
                  <a:schemeClr val="tx1"/>
                </a:solidFill>
              </a:rPr>
              <a:t>称为分组交换网。</a:t>
            </a:r>
          </a:p>
          <a:p>
            <a:pPr lvl="1">
              <a:lnSpc>
                <a:spcPct val="130000"/>
              </a:lnSpc>
            </a:pPr>
            <a:r>
              <a:rPr lang="zh-CN" altLang="en-US" dirty="0">
                <a:solidFill>
                  <a:schemeClr val="tx1"/>
                </a:solidFill>
              </a:rPr>
              <a:t> </a:t>
            </a:r>
            <a:r>
              <a:rPr lang="en-US" altLang="zh-CN" dirty="0">
                <a:solidFill>
                  <a:schemeClr val="tx1"/>
                </a:solidFill>
              </a:rPr>
              <a:t>1969</a:t>
            </a:r>
            <a:r>
              <a:rPr lang="zh-CN" altLang="en-US" dirty="0">
                <a:solidFill>
                  <a:schemeClr val="tx1"/>
                </a:solidFill>
              </a:rPr>
              <a:t>年</a:t>
            </a:r>
            <a:r>
              <a:rPr lang="en-US" altLang="zh-CN" dirty="0">
                <a:solidFill>
                  <a:schemeClr val="tx1"/>
                </a:solidFill>
              </a:rPr>
              <a:t>12</a:t>
            </a:r>
            <a:r>
              <a:rPr lang="zh-CN" altLang="en-US" dirty="0">
                <a:solidFill>
                  <a:schemeClr val="tx1"/>
                </a:solidFill>
              </a:rPr>
              <a:t>月</a:t>
            </a:r>
            <a:r>
              <a:rPr lang="en-US" altLang="zh-CN" dirty="0">
                <a:solidFill>
                  <a:schemeClr val="tx1"/>
                </a:solidFill>
              </a:rPr>
              <a:t>,ARPANET</a:t>
            </a:r>
            <a:r>
              <a:rPr lang="zh-CN" altLang="en-US" dirty="0">
                <a:solidFill>
                  <a:schemeClr val="tx1"/>
                </a:solidFill>
              </a:rPr>
              <a:t>，标志着我们目前计算机网络的兴起。</a:t>
            </a:r>
          </a:p>
        </p:txBody>
      </p:sp>
    </p:spTree>
    <p:extLst>
      <p:ext uri="{BB962C8B-B14F-4D97-AF65-F5344CB8AC3E}">
        <p14:creationId xmlns:p14="http://schemas.microsoft.com/office/powerpoint/2010/main" val="250928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局域网中的</a:t>
            </a:r>
            <a:r>
              <a:rPr lang="en-US" altLang="zh-CN" dirty="0" smtClean="0"/>
              <a:t>IP</a:t>
            </a:r>
            <a:r>
              <a:rPr lang="zh-CN" altLang="en-US" dirty="0" smtClean="0"/>
              <a:t>地址</a:t>
            </a:r>
            <a:endParaRPr lang="en-US" dirty="0"/>
          </a:p>
        </p:txBody>
      </p:sp>
      <p:sp>
        <p:nvSpPr>
          <p:cNvPr id="3" name="内容占位符 2"/>
          <p:cNvSpPr>
            <a:spLocks noGrp="1"/>
          </p:cNvSpPr>
          <p:nvPr>
            <p:ph idx="1"/>
          </p:nvPr>
        </p:nvSpPr>
        <p:spPr/>
        <p:txBody>
          <a:bodyPr/>
          <a:lstStyle/>
          <a:p>
            <a:r>
              <a:rPr lang="zh-CN" altLang="en-US" sz="3200" dirty="0" smtClean="0"/>
              <a:t>私有</a:t>
            </a:r>
            <a:r>
              <a:rPr lang="en-US" altLang="zh-CN" sz="3200" dirty="0" smtClean="0"/>
              <a:t>IP</a:t>
            </a:r>
            <a:r>
              <a:rPr lang="zh-CN" altLang="en-US" sz="3200" dirty="0" smtClean="0"/>
              <a:t>地址</a:t>
            </a:r>
            <a:endParaRPr lang="en-US" altLang="zh-CN" sz="3200" dirty="0" smtClean="0"/>
          </a:p>
          <a:p>
            <a:pPr lvl="1"/>
            <a:r>
              <a:rPr lang="zh-CN" altLang="en-US" sz="2800" dirty="0" smtClean="0"/>
              <a:t>局域网中一般使用私有</a:t>
            </a:r>
            <a:r>
              <a:rPr lang="en-US" altLang="zh-CN" sz="2800" dirty="0" smtClean="0"/>
              <a:t>IP</a:t>
            </a:r>
            <a:r>
              <a:rPr lang="zh-CN" altLang="en-US" sz="2800" dirty="0" smtClean="0"/>
              <a:t>地址。</a:t>
            </a:r>
            <a:endParaRPr lang="en-US" altLang="zh-CN" sz="2800" dirty="0" smtClean="0"/>
          </a:p>
          <a:p>
            <a:pPr lvl="1"/>
            <a:r>
              <a:rPr lang="zh-CN" altLang="en-US" sz="2800" dirty="0" smtClean="0"/>
              <a:t>私有</a:t>
            </a:r>
            <a:r>
              <a:rPr lang="en-US" altLang="zh-CN" sz="2800" dirty="0" smtClean="0"/>
              <a:t>IP</a:t>
            </a:r>
            <a:r>
              <a:rPr lang="zh-CN" altLang="en-US" sz="2800" dirty="0" smtClean="0"/>
              <a:t>地址，是指无需</a:t>
            </a:r>
            <a:r>
              <a:rPr lang="en-US" altLang="zh-CN" sz="2800" dirty="0" smtClean="0"/>
              <a:t>Internet</a:t>
            </a:r>
            <a:r>
              <a:rPr lang="zh-CN" altLang="en-US" sz="2800" dirty="0" smtClean="0"/>
              <a:t>网络协会进行分配、各局域网中可以任意使用的</a:t>
            </a:r>
            <a:r>
              <a:rPr lang="en-US" altLang="zh-CN" sz="2800" dirty="0" smtClean="0"/>
              <a:t>IP</a:t>
            </a:r>
            <a:r>
              <a:rPr lang="zh-CN" altLang="en-US" sz="2800" dirty="0" smtClean="0"/>
              <a:t>地址。</a:t>
            </a:r>
            <a:endParaRPr lang="en-US" altLang="zh-CN" sz="2800" dirty="0" smtClean="0"/>
          </a:p>
          <a:p>
            <a:pPr lvl="1"/>
            <a:r>
              <a:rPr lang="zh-CN" altLang="en-US" sz="2800" dirty="0" smtClean="0"/>
              <a:t>涵盖</a:t>
            </a:r>
            <a:r>
              <a:rPr lang="en-US" altLang="zh-CN" sz="2800" dirty="0" smtClean="0"/>
              <a:t>A</a:t>
            </a:r>
            <a:r>
              <a:rPr lang="zh-CN" altLang="en-US" sz="2800" dirty="0" smtClean="0"/>
              <a:t>、</a:t>
            </a:r>
            <a:r>
              <a:rPr lang="en-US" altLang="zh-CN" sz="2800" dirty="0" smtClean="0"/>
              <a:t>B</a:t>
            </a:r>
            <a:r>
              <a:rPr lang="zh-CN" altLang="en-US" sz="2800" dirty="0" smtClean="0"/>
              <a:t>、</a:t>
            </a:r>
            <a:r>
              <a:rPr lang="en-US" altLang="zh-CN" sz="2800" dirty="0" smtClean="0"/>
              <a:t>C</a:t>
            </a:r>
            <a:r>
              <a:rPr lang="zh-CN" altLang="en-US" sz="2800" dirty="0" smtClean="0"/>
              <a:t>类地址。</a:t>
            </a:r>
            <a:endParaRPr lang="en-US" altLang="zh-CN" sz="2800" dirty="0" smtClean="0"/>
          </a:p>
          <a:p>
            <a:endParaRPr lang="en-US" dirty="0"/>
          </a:p>
        </p:txBody>
      </p:sp>
    </p:spTree>
    <p:extLst>
      <p:ext uri="{BB962C8B-B14F-4D97-AF65-F5344CB8AC3E}">
        <p14:creationId xmlns:p14="http://schemas.microsoft.com/office/powerpoint/2010/main" val="180551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子网掩码</a:t>
            </a:r>
            <a:endParaRPr lang="en-US" dirty="0"/>
          </a:p>
        </p:txBody>
      </p:sp>
      <p:sp>
        <p:nvSpPr>
          <p:cNvPr id="4" name="Rectangle 2"/>
          <p:cNvSpPr>
            <a:spLocks noChangeArrowheads="1"/>
          </p:cNvSpPr>
          <p:nvPr/>
        </p:nvSpPr>
        <p:spPr bwMode="auto">
          <a:xfrm>
            <a:off x="914400" y="2266528"/>
            <a:ext cx="3124200" cy="533400"/>
          </a:xfrm>
          <a:prstGeom prst="rect">
            <a:avLst/>
          </a:prstGeom>
          <a:solidFill>
            <a:srgbClr val="6699FF"/>
          </a:solidFill>
          <a:ln>
            <a:noFill/>
          </a:ln>
          <a:effectLst/>
          <a:scene3d>
            <a:camera prst="legacyObliqueTopRight"/>
            <a:lightRig rig="legacyFlat3" dir="b"/>
          </a:scene3d>
          <a:sp3d extrusionH="430200" prstMaterial="legacyMatte">
            <a:bevelT w="13500" h="13500" prst="angle"/>
            <a:bevelB w="13500" h="13500" prst="angle"/>
            <a:extrusionClr>
              <a:srgbClr val="6699FF"/>
            </a:extrusionClr>
          </a:sp3d>
          <a:extLst>
            <a:ext uri="{91240B29-F687-4F45-9708-019B960494DF}">
              <a14:hiddenLine xmlns:a14="http://schemas.microsoft.com/office/drawing/2010/main" w="12700" cap="sq">
                <a:no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flatTx/>
          </a:bodyPr>
          <a:lstStyle/>
          <a:p>
            <a:pPr algn="ctr">
              <a:lnSpc>
                <a:spcPct val="100000"/>
              </a:lnSpc>
              <a:spcBef>
                <a:spcPct val="0"/>
              </a:spcBef>
              <a:buClrTx/>
              <a:buSzTx/>
              <a:buFontTx/>
              <a:buNone/>
            </a:pPr>
            <a:r>
              <a:rPr lang="zh-CN" altLang="en-US" sz="2400" b="1" dirty="0">
                <a:solidFill>
                  <a:srgbClr val="FFFF00"/>
                </a:solidFill>
                <a:effectLst/>
                <a:latin typeface="宋体" pitchFamily="2" charset="-122"/>
              </a:rPr>
              <a:t>网络号和子网号为</a:t>
            </a:r>
            <a:r>
              <a:rPr lang="en-US" altLang="zh-CN" sz="2400" b="1" dirty="0">
                <a:solidFill>
                  <a:srgbClr val="FFFF00"/>
                </a:solidFill>
                <a:effectLst/>
                <a:cs typeface="Times New Roman" pitchFamily="18" charset="0"/>
              </a:rPr>
              <a:t>1</a:t>
            </a:r>
            <a:endParaRPr lang="en-US" altLang="zh-CN" sz="2400" b="1" dirty="0">
              <a:solidFill>
                <a:srgbClr val="FFFF00"/>
              </a:solidFill>
              <a:effectLst/>
              <a:latin typeface="Arial Rounded MT Bold" pitchFamily="34" charset="0"/>
            </a:endParaRPr>
          </a:p>
        </p:txBody>
      </p:sp>
      <p:sp>
        <p:nvSpPr>
          <p:cNvPr id="5" name="AutoShape 3"/>
          <p:cNvSpPr>
            <a:spLocks noChangeArrowheads="1"/>
          </p:cNvSpPr>
          <p:nvPr/>
        </p:nvSpPr>
        <p:spPr bwMode="auto">
          <a:xfrm>
            <a:off x="7620000" y="2342728"/>
            <a:ext cx="1143000" cy="533400"/>
          </a:xfrm>
          <a:prstGeom prst="wedgeRoundRectCallout">
            <a:avLst>
              <a:gd name="adj1" fmla="val -89028"/>
              <a:gd name="adj2" fmla="val -9523"/>
              <a:gd name="adj3" fmla="val 16667"/>
            </a:avLst>
          </a:prstGeom>
          <a:solidFill>
            <a:srgbClr val="FFFFFF"/>
          </a:solidFill>
          <a:ln w="12700" cap="sq">
            <a:solidFill>
              <a:schemeClr val="tx1"/>
            </a:solidFill>
            <a:miter lim="800000"/>
            <a:headEnd/>
            <a:tailEnd/>
          </a:ln>
          <a:effectLst>
            <a:outerShdw dist="107763" dir="13500000" algn="ctr" rotWithShape="0">
              <a:srgbClr val="808080"/>
            </a:outerShdw>
          </a:effectLst>
        </p:spPr>
        <p:txBody>
          <a:bodyPr wrap="none" anchor="ctr"/>
          <a:lstStyle/>
          <a:p>
            <a:pPr algn="ctr">
              <a:lnSpc>
                <a:spcPct val="100000"/>
              </a:lnSpc>
              <a:spcBef>
                <a:spcPct val="0"/>
              </a:spcBef>
              <a:buClrTx/>
              <a:buSzTx/>
              <a:buFontTx/>
              <a:buNone/>
            </a:pPr>
            <a:r>
              <a:rPr lang="zh-CN" altLang="en-US" sz="2400" b="1">
                <a:effectLst/>
              </a:rPr>
              <a:t>构成</a:t>
            </a:r>
          </a:p>
        </p:txBody>
      </p:sp>
      <p:sp>
        <p:nvSpPr>
          <p:cNvPr id="6" name="Rectangle 4"/>
          <p:cNvSpPr>
            <a:spLocks noChangeArrowheads="1"/>
          </p:cNvSpPr>
          <p:nvPr/>
        </p:nvSpPr>
        <p:spPr bwMode="auto">
          <a:xfrm>
            <a:off x="4114800" y="2266528"/>
            <a:ext cx="2895600" cy="533400"/>
          </a:xfrm>
          <a:prstGeom prst="rect">
            <a:avLst/>
          </a:prstGeom>
          <a:solidFill>
            <a:srgbClr val="3333CC"/>
          </a:solidFill>
          <a:ln>
            <a:noFill/>
          </a:ln>
          <a:effectLst/>
          <a:scene3d>
            <a:camera prst="legacyObliqueTopRight"/>
            <a:lightRig rig="legacyFlat3" dir="b"/>
          </a:scene3d>
          <a:sp3d extrusionH="430200" prstMaterial="legacyMatte">
            <a:bevelT w="13500" h="13500" prst="angle"/>
            <a:bevelB w="13500" h="13500" prst="angle"/>
            <a:extrusionClr>
              <a:srgbClr val="3333CC"/>
            </a:extrusionClr>
          </a:sp3d>
          <a:extLst>
            <a:ext uri="{91240B29-F687-4F45-9708-019B960494DF}">
              <a14:hiddenLine xmlns:a14="http://schemas.microsoft.com/office/drawing/2010/main" w="12700" cap="sq">
                <a:no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flatTx/>
          </a:bodyPr>
          <a:lstStyle/>
          <a:p>
            <a:pPr algn="ctr">
              <a:lnSpc>
                <a:spcPct val="100000"/>
              </a:lnSpc>
              <a:spcBef>
                <a:spcPct val="0"/>
              </a:spcBef>
              <a:buClrTx/>
              <a:buSzTx/>
              <a:buFontTx/>
              <a:buNone/>
            </a:pPr>
            <a:r>
              <a:rPr lang="zh-CN" altLang="en-US" sz="2400" b="1" dirty="0">
                <a:solidFill>
                  <a:srgbClr val="FFFF00"/>
                </a:solidFill>
                <a:effectLst/>
                <a:latin typeface="宋体" pitchFamily="2" charset="-122"/>
              </a:rPr>
              <a:t>主机地址为</a:t>
            </a:r>
            <a:r>
              <a:rPr lang="en-US" altLang="zh-CN" sz="2400" b="1" dirty="0">
                <a:solidFill>
                  <a:srgbClr val="FFFF00"/>
                </a:solidFill>
                <a:effectLst/>
                <a:cs typeface="Times New Roman" pitchFamily="18" charset="0"/>
              </a:rPr>
              <a:t>0</a:t>
            </a:r>
            <a:endParaRPr lang="en-US" altLang="zh-CN" sz="2400" b="1" dirty="0">
              <a:solidFill>
                <a:srgbClr val="FFFF00"/>
              </a:solidFill>
              <a:effectLst/>
              <a:latin typeface="Arial Rounded MT Bold" pitchFamily="34" charset="0"/>
            </a:endParaRPr>
          </a:p>
        </p:txBody>
      </p:sp>
      <p:sp>
        <p:nvSpPr>
          <p:cNvPr id="7" name="AutoShape 5"/>
          <p:cNvSpPr>
            <a:spLocks noChangeArrowheads="1"/>
          </p:cNvSpPr>
          <p:nvPr/>
        </p:nvSpPr>
        <p:spPr bwMode="auto">
          <a:xfrm>
            <a:off x="990600" y="3257128"/>
            <a:ext cx="3495675" cy="1177925"/>
          </a:xfrm>
          <a:prstGeom prst="foldedCorner">
            <a:avLst>
              <a:gd name="adj" fmla="val 12500"/>
            </a:avLst>
          </a:prstGeom>
          <a:solidFill>
            <a:srgbClr val="99CCFF"/>
          </a:solidFill>
          <a:ln>
            <a:noFill/>
          </a:ln>
          <a:effectLst>
            <a:outerShdw dist="107763" dir="13500000" algn="ctr" rotWithShape="0">
              <a:srgbClr val="808080"/>
            </a:outerShdw>
          </a:effectLst>
          <a:extLst>
            <a:ext uri="{91240B29-F687-4F45-9708-019B960494DF}">
              <a14:hiddenLine xmlns:a14="http://schemas.microsoft.com/office/drawing/2010/main" w="12700" cap="sq">
                <a:solidFill>
                  <a:schemeClr val="tx1"/>
                </a:solidFill>
                <a:round/>
                <a:headEnd/>
                <a:tailEnd/>
              </a14:hiddenLine>
            </a:ext>
          </a:extLst>
        </p:spPr>
        <p:txBody>
          <a:bodyPr anchor="ctr">
            <a:spAutoFit/>
          </a:bodyPr>
          <a:lstStyle/>
          <a:p>
            <a:pPr algn="ctr">
              <a:lnSpc>
                <a:spcPct val="100000"/>
              </a:lnSpc>
              <a:spcBef>
                <a:spcPct val="0"/>
              </a:spcBef>
              <a:buClrTx/>
              <a:buSzTx/>
              <a:buFontTx/>
              <a:buNone/>
            </a:pPr>
            <a:r>
              <a:rPr lang="zh-CN" altLang="en-US" sz="3200" b="1">
                <a:effectLst/>
                <a:latin typeface="Arial Black" pitchFamily="34" charset="0"/>
              </a:rPr>
              <a:t>判断两台计算机是否处于同一子网</a:t>
            </a:r>
            <a:endParaRPr lang="zh-CN" altLang="en-US" sz="2400" b="1">
              <a:effectLst/>
            </a:endParaRPr>
          </a:p>
        </p:txBody>
      </p:sp>
      <p:sp>
        <p:nvSpPr>
          <p:cNvPr id="8" name="Rectangle 6"/>
          <p:cNvSpPr>
            <a:spLocks noChangeArrowheads="1"/>
          </p:cNvSpPr>
          <p:nvPr/>
        </p:nvSpPr>
        <p:spPr bwMode="auto">
          <a:xfrm>
            <a:off x="990600" y="4781128"/>
            <a:ext cx="4038600" cy="1600200"/>
          </a:xfrm>
          <a:prstGeom prst="rect">
            <a:avLst/>
          </a:prstGeom>
          <a:solidFill>
            <a:srgbClr val="0099CC"/>
          </a:solidFill>
          <a:ln>
            <a:noFill/>
          </a:ln>
          <a:effectLst>
            <a:outerShdw dist="107763" dir="13500000" algn="ctr" rotWithShape="0">
              <a:srgbClr val="808080"/>
            </a:outerShdw>
          </a:effectLst>
          <a:extLst>
            <a:ext uri="{91240B29-F687-4F45-9708-019B960494DF}">
              <a14:hiddenLine xmlns:a14="http://schemas.microsoft.com/office/drawing/2010/main" w="12700" cap="sq">
                <a:solidFill>
                  <a:schemeClr val="tx1"/>
                </a:solidFill>
                <a:miter lim="800000"/>
                <a:headEnd/>
                <a:tailEnd/>
              </a14:hiddenLine>
            </a:ext>
          </a:extLst>
        </p:spPr>
        <p:txBody>
          <a:bodyPr wrap="none" anchor="ctr"/>
          <a:lstStyle/>
          <a:p>
            <a:pPr>
              <a:lnSpc>
                <a:spcPct val="100000"/>
              </a:lnSpc>
              <a:spcBef>
                <a:spcPct val="0"/>
              </a:spcBef>
              <a:buClrTx/>
              <a:buSzTx/>
              <a:buFontTx/>
              <a:buNone/>
            </a:pPr>
            <a:r>
              <a:rPr lang="en-US" altLang="zh-CN" sz="3200" b="1" dirty="0">
                <a:effectLst/>
                <a:latin typeface="Arial Black" pitchFamily="34" charset="0"/>
              </a:rPr>
              <a:t>255.0.0.0</a:t>
            </a:r>
            <a:br>
              <a:rPr lang="en-US" altLang="zh-CN" sz="3200" b="1" dirty="0">
                <a:effectLst/>
                <a:latin typeface="Arial Black" pitchFamily="34" charset="0"/>
              </a:rPr>
            </a:br>
            <a:r>
              <a:rPr lang="en-US" altLang="zh-CN" sz="3200" b="1" dirty="0">
                <a:effectLst/>
                <a:latin typeface="Arial Black" pitchFamily="34" charset="0"/>
              </a:rPr>
              <a:t>255.255.0.0</a:t>
            </a:r>
            <a:br>
              <a:rPr lang="en-US" altLang="zh-CN" sz="3200" b="1" dirty="0">
                <a:effectLst/>
                <a:latin typeface="Arial Black" pitchFamily="34" charset="0"/>
              </a:rPr>
            </a:br>
            <a:r>
              <a:rPr lang="en-US" altLang="zh-CN" sz="3200" b="1" dirty="0">
                <a:effectLst/>
                <a:latin typeface="Arial Black" pitchFamily="34" charset="0"/>
              </a:rPr>
              <a:t>255.255.255.0</a:t>
            </a:r>
            <a:endParaRPr lang="en-US" altLang="zh-CN" sz="2400" b="1" dirty="0">
              <a:effectLst/>
            </a:endParaRPr>
          </a:p>
        </p:txBody>
      </p:sp>
      <p:sp>
        <p:nvSpPr>
          <p:cNvPr id="9" name="AutoShape 7"/>
          <p:cNvSpPr>
            <a:spLocks noChangeArrowheads="1"/>
          </p:cNvSpPr>
          <p:nvPr/>
        </p:nvSpPr>
        <p:spPr bwMode="auto">
          <a:xfrm>
            <a:off x="5029200" y="3409528"/>
            <a:ext cx="1143000" cy="533400"/>
          </a:xfrm>
          <a:prstGeom prst="wedgeRoundRectCallout">
            <a:avLst>
              <a:gd name="adj1" fmla="val -89028"/>
              <a:gd name="adj2" fmla="val -9523"/>
              <a:gd name="adj3" fmla="val 16667"/>
            </a:avLst>
          </a:prstGeom>
          <a:solidFill>
            <a:srgbClr val="FFFFFF"/>
          </a:solidFill>
          <a:ln w="12700" cap="sq">
            <a:solidFill>
              <a:schemeClr val="tx1"/>
            </a:solidFill>
            <a:miter lim="800000"/>
            <a:headEnd/>
            <a:tailEnd/>
          </a:ln>
          <a:effectLst>
            <a:outerShdw dist="107763" dir="13500000" algn="ctr" rotWithShape="0">
              <a:srgbClr val="808080"/>
            </a:outerShdw>
          </a:effectLst>
        </p:spPr>
        <p:txBody>
          <a:bodyPr wrap="none" anchor="ctr"/>
          <a:lstStyle/>
          <a:p>
            <a:pPr algn="ctr">
              <a:spcBef>
                <a:spcPct val="0"/>
              </a:spcBef>
            </a:pPr>
            <a:r>
              <a:rPr lang="zh-CN" altLang="en-US" sz="2400" b="1" dirty="0"/>
              <a:t>作用</a:t>
            </a:r>
          </a:p>
        </p:txBody>
      </p:sp>
      <p:sp>
        <p:nvSpPr>
          <p:cNvPr id="10" name="AutoShape 8"/>
          <p:cNvSpPr>
            <a:spLocks noChangeArrowheads="1"/>
          </p:cNvSpPr>
          <p:nvPr/>
        </p:nvSpPr>
        <p:spPr bwMode="auto">
          <a:xfrm>
            <a:off x="5943600" y="4797677"/>
            <a:ext cx="2660650" cy="919401"/>
          </a:xfrm>
          <a:prstGeom prst="wedgeRoundRectCallout">
            <a:avLst>
              <a:gd name="adj1" fmla="val -80606"/>
              <a:gd name="adj2" fmla="val 12190"/>
              <a:gd name="adj3" fmla="val 16667"/>
            </a:avLst>
          </a:prstGeom>
          <a:solidFill>
            <a:srgbClr val="FFFFFF"/>
          </a:solidFill>
          <a:ln w="12700" cap="sq">
            <a:solidFill>
              <a:schemeClr val="tx1"/>
            </a:solidFill>
            <a:miter lim="800000"/>
            <a:headEnd/>
            <a:tailEnd/>
          </a:ln>
          <a:effectLst>
            <a:outerShdw dist="107763" dir="13500000" algn="ctr" rotWithShape="0">
              <a:srgbClr val="808080"/>
            </a:outerShdw>
          </a:effectLst>
        </p:spPr>
        <p:txBody>
          <a:bodyPr anchor="ctr">
            <a:spAutoFit/>
          </a:bodyPr>
          <a:lstStyle/>
          <a:p>
            <a:pPr algn="ctr">
              <a:lnSpc>
                <a:spcPct val="100000"/>
              </a:lnSpc>
              <a:spcBef>
                <a:spcPct val="0"/>
              </a:spcBef>
              <a:buClrTx/>
              <a:buSzTx/>
              <a:buFontTx/>
              <a:buNone/>
            </a:pPr>
            <a:r>
              <a:rPr lang="zh-CN" altLang="en-US" sz="2400" b="1" dirty="0">
                <a:effectLst/>
              </a:rPr>
              <a:t>缺省时</a:t>
            </a:r>
            <a:r>
              <a:rPr lang="en-US" altLang="zh-CN" sz="2400" b="1" dirty="0">
                <a:effectLst/>
              </a:rPr>
              <a:t>A</a:t>
            </a:r>
            <a:r>
              <a:rPr lang="zh-CN" altLang="en-US" sz="2400" b="1" dirty="0">
                <a:effectLst/>
              </a:rPr>
              <a:t>、</a:t>
            </a:r>
            <a:r>
              <a:rPr lang="en-US" altLang="zh-CN" sz="2400" b="1" dirty="0">
                <a:effectLst/>
              </a:rPr>
              <a:t>B</a:t>
            </a:r>
            <a:r>
              <a:rPr lang="zh-CN" altLang="en-US" sz="2400" b="1" dirty="0">
                <a:effectLst/>
              </a:rPr>
              <a:t>、</a:t>
            </a:r>
            <a:r>
              <a:rPr lang="en-US" altLang="zh-CN" sz="2400" b="1" dirty="0">
                <a:effectLst/>
              </a:rPr>
              <a:t>C</a:t>
            </a:r>
            <a:r>
              <a:rPr lang="zh-CN" altLang="en-US" sz="2400" b="1" dirty="0">
                <a:effectLst/>
              </a:rPr>
              <a:t>类子网掩码</a:t>
            </a:r>
          </a:p>
        </p:txBody>
      </p:sp>
    </p:spTree>
    <p:extLst>
      <p:ext uri="{BB962C8B-B14F-4D97-AF65-F5344CB8AC3E}">
        <p14:creationId xmlns:p14="http://schemas.microsoft.com/office/powerpoint/2010/main" val="6823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TCP/IP</a:t>
            </a:r>
            <a:r>
              <a:rPr lang="zh-CN" altLang="en-US" dirty="0"/>
              <a:t>协议</a:t>
            </a:r>
            <a:endParaRPr lang="en-US" dirty="0"/>
          </a:p>
        </p:txBody>
      </p:sp>
      <p:sp>
        <p:nvSpPr>
          <p:cNvPr id="3" name="内容占位符 2"/>
          <p:cNvSpPr>
            <a:spLocks noGrp="1"/>
          </p:cNvSpPr>
          <p:nvPr>
            <p:ph idx="1"/>
          </p:nvPr>
        </p:nvSpPr>
        <p:spPr/>
        <p:txBody>
          <a:bodyPr>
            <a:normAutofit fontScale="92500" lnSpcReduction="10000"/>
          </a:bodyPr>
          <a:lstStyle/>
          <a:p>
            <a:r>
              <a:rPr lang="zh-CN" altLang="en-US" sz="3200" dirty="0"/>
              <a:t>作用：</a:t>
            </a:r>
          </a:p>
          <a:p>
            <a:pPr lvl="1"/>
            <a:r>
              <a:rPr lang="en-US" altLang="zh-CN" sz="2800" dirty="0"/>
              <a:t>Internet</a:t>
            </a:r>
            <a:r>
              <a:rPr lang="zh-CN" altLang="en-US" sz="2800" dirty="0"/>
              <a:t>上许多复杂网络和许多不同了类型的计算机之间能够互相通信的基础是 </a:t>
            </a:r>
            <a:r>
              <a:rPr lang="en-US" altLang="zh-CN" sz="2800" dirty="0"/>
              <a:t>TCP/IP</a:t>
            </a:r>
            <a:r>
              <a:rPr lang="zh-CN" altLang="en-US" sz="2800" dirty="0"/>
              <a:t>协议</a:t>
            </a:r>
            <a:r>
              <a:rPr lang="zh-CN" altLang="en-US" sz="2800" dirty="0" smtClean="0"/>
              <a:t>。</a:t>
            </a:r>
            <a:endParaRPr lang="en-US" altLang="zh-CN" sz="2800" dirty="0" smtClean="0"/>
          </a:p>
          <a:p>
            <a:r>
              <a:rPr lang="zh-CN" altLang="en-US" sz="3000" dirty="0" smtClean="0"/>
              <a:t>什么是</a:t>
            </a:r>
            <a:r>
              <a:rPr lang="en-US" altLang="zh-CN" sz="3000" dirty="0" smtClean="0"/>
              <a:t>IP</a:t>
            </a:r>
            <a:r>
              <a:rPr lang="zh-CN" altLang="en-US" sz="3000" dirty="0" smtClean="0"/>
              <a:t>协议？</a:t>
            </a:r>
            <a:r>
              <a:rPr lang="en-US" altLang="zh-CN" sz="3000" dirty="0" smtClean="0"/>
              <a:t>—</a:t>
            </a:r>
            <a:r>
              <a:rPr lang="zh-CN" altLang="en-US" sz="3000" dirty="0" smtClean="0"/>
              <a:t>网际协议</a:t>
            </a:r>
            <a:endParaRPr lang="zh-CN" altLang="en-US" sz="3000" dirty="0"/>
          </a:p>
          <a:p>
            <a:pPr lvl="2"/>
            <a:r>
              <a:rPr lang="zh-CN" altLang="en-US" sz="2500" dirty="0"/>
              <a:t>详细定义了计算机通信应该遵循规则的具体细节。它准确地定义了分组的组成和路由器如何将一个分组传输到目的地。</a:t>
            </a:r>
          </a:p>
          <a:p>
            <a:r>
              <a:rPr lang="zh-CN" altLang="en-US" sz="3000" dirty="0"/>
              <a:t>什么是</a:t>
            </a:r>
            <a:r>
              <a:rPr lang="en-US" altLang="zh-CN" sz="3000" dirty="0"/>
              <a:t>TCP</a:t>
            </a:r>
            <a:r>
              <a:rPr lang="zh-CN" altLang="en-US" sz="3000" dirty="0"/>
              <a:t>协议</a:t>
            </a:r>
            <a:r>
              <a:rPr lang="zh-CN" altLang="en-US" sz="3000" dirty="0" smtClean="0"/>
              <a:t>？</a:t>
            </a:r>
            <a:r>
              <a:rPr lang="en-US" altLang="zh-CN" sz="3000" dirty="0" smtClean="0"/>
              <a:t>—</a:t>
            </a:r>
            <a:r>
              <a:rPr lang="zh-CN" altLang="en-US" sz="3000" dirty="0" smtClean="0"/>
              <a:t>传输控制协议</a:t>
            </a:r>
            <a:endParaRPr lang="en-US" altLang="zh-CN" sz="3000" dirty="0" smtClean="0"/>
          </a:p>
          <a:p>
            <a:pPr lvl="1"/>
            <a:r>
              <a:rPr lang="zh-CN" altLang="en-US" sz="2800" dirty="0"/>
              <a:t>解决分组交换通道中数据报丢失、重复以及失序等问题。具有检错和纠错功能</a:t>
            </a:r>
            <a:r>
              <a:rPr lang="zh-CN" altLang="en-US" sz="2800" dirty="0" smtClean="0"/>
              <a:t>。</a:t>
            </a:r>
            <a:endParaRPr lang="zh-CN" altLang="en-US" sz="3000" dirty="0" smtClean="0"/>
          </a:p>
          <a:p>
            <a:endParaRPr lang="zh-CN" altLang="en-US" sz="3000" dirty="0" smtClean="0"/>
          </a:p>
          <a:p>
            <a:endParaRPr lang="en-US" dirty="0"/>
          </a:p>
        </p:txBody>
      </p:sp>
    </p:spTree>
    <p:extLst>
      <p:ext uri="{BB962C8B-B14F-4D97-AF65-F5344CB8AC3E}">
        <p14:creationId xmlns:p14="http://schemas.microsoft.com/office/powerpoint/2010/main" val="13980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704088"/>
            <a:ext cx="8579296" cy="1143000"/>
          </a:xfrm>
        </p:spPr>
        <p:txBody>
          <a:bodyPr>
            <a:noAutofit/>
          </a:bodyPr>
          <a:lstStyle/>
          <a:p>
            <a:r>
              <a:rPr lang="en-US" altLang="zh-CN" sz="4200" b="1" dirty="0" smtClean="0"/>
              <a:t>Internet</a:t>
            </a:r>
            <a:r>
              <a:rPr lang="zh-CN" altLang="en-US" sz="4200" b="1" dirty="0"/>
              <a:t>的基本服务</a:t>
            </a:r>
            <a:r>
              <a:rPr lang="zh-CN" altLang="en-US" sz="4200" b="1" dirty="0" smtClean="0"/>
              <a:t>功能</a:t>
            </a:r>
            <a:r>
              <a:rPr lang="en-US" altLang="zh-CN" sz="4200" b="1" dirty="0" smtClean="0"/>
              <a:t>—WWW</a:t>
            </a:r>
            <a:r>
              <a:rPr lang="zh-CN" altLang="en-US" sz="4200" b="1" dirty="0" smtClean="0"/>
              <a:t>浏览</a:t>
            </a:r>
            <a:endParaRPr lang="en-US" sz="4200" dirty="0"/>
          </a:p>
        </p:txBody>
      </p:sp>
      <p:sp>
        <p:nvSpPr>
          <p:cNvPr id="3" name="内容占位符 2"/>
          <p:cNvSpPr>
            <a:spLocks noGrp="1"/>
          </p:cNvSpPr>
          <p:nvPr>
            <p:ph idx="1"/>
          </p:nvPr>
        </p:nvSpPr>
        <p:spPr/>
        <p:txBody>
          <a:bodyPr>
            <a:normAutofit fontScale="85000" lnSpcReduction="20000"/>
          </a:bodyPr>
          <a:lstStyle/>
          <a:p>
            <a:r>
              <a:rPr lang="zh-CN" altLang="zh-CN" sz="2800" b="1" dirty="0"/>
              <a:t>超文本与</a:t>
            </a:r>
            <a:r>
              <a:rPr lang="zh-CN" altLang="zh-CN" sz="2800" b="1" dirty="0" smtClean="0"/>
              <a:t>超媒体</a:t>
            </a:r>
            <a:endParaRPr lang="en-US" altLang="zh-CN" sz="2800" dirty="0" smtClean="0"/>
          </a:p>
          <a:p>
            <a:pPr lvl="1"/>
            <a:r>
              <a:rPr lang="zh-CN" altLang="en-US" sz="2600" dirty="0" smtClean="0"/>
              <a:t>超文本</a:t>
            </a:r>
            <a:r>
              <a:rPr lang="zh-CN" altLang="en-US" sz="2600" dirty="0"/>
              <a:t>标记语言（</a:t>
            </a:r>
            <a:r>
              <a:rPr lang="en-US" altLang="zh-CN" sz="2600" dirty="0"/>
              <a:t>Hyper-Text Markup Language</a:t>
            </a:r>
            <a:r>
              <a:rPr lang="zh-CN" altLang="en-US" sz="2600" dirty="0"/>
              <a:t>，</a:t>
            </a:r>
            <a:r>
              <a:rPr lang="en-US" altLang="zh-CN" sz="2600" dirty="0"/>
              <a:t>HTML</a:t>
            </a:r>
            <a:r>
              <a:rPr lang="zh-CN" altLang="en-US" sz="2600" dirty="0"/>
              <a:t>），是一种编写超媒体网页的格式化语言，它的文件扩展名为：</a:t>
            </a:r>
            <a:r>
              <a:rPr lang="en-US" altLang="zh-CN" sz="2600" dirty="0"/>
              <a:t>.html</a:t>
            </a:r>
            <a:r>
              <a:rPr lang="zh-CN" altLang="en-US" sz="2600" dirty="0"/>
              <a:t>或</a:t>
            </a:r>
            <a:r>
              <a:rPr lang="en-US" altLang="zh-CN" sz="2600" dirty="0"/>
              <a:t>.</a:t>
            </a:r>
            <a:r>
              <a:rPr lang="en-US" altLang="zh-CN" sz="2600" dirty="0" err="1"/>
              <a:t>htm</a:t>
            </a:r>
            <a:r>
              <a:rPr lang="zh-CN" altLang="en-US" sz="2600" dirty="0"/>
              <a:t>。</a:t>
            </a:r>
            <a:endParaRPr lang="zh-CN" altLang="zh-CN" sz="2600" dirty="0"/>
          </a:p>
          <a:p>
            <a:r>
              <a:rPr lang="en-US" altLang="zh-CN" sz="2800" b="1" dirty="0" smtClean="0"/>
              <a:t>HTTP</a:t>
            </a:r>
          </a:p>
          <a:p>
            <a:pPr lvl="1"/>
            <a:r>
              <a:rPr lang="zh-CN" altLang="en-US" sz="2600" dirty="0"/>
              <a:t>超文本传输协议（</a:t>
            </a:r>
            <a:r>
              <a:rPr lang="en-US" sz="2600" dirty="0"/>
              <a:t>Hyper Text Transfer Protocol</a:t>
            </a:r>
            <a:r>
              <a:rPr lang="zh-CN" altLang="en-US" sz="2600" dirty="0"/>
              <a:t>，</a:t>
            </a:r>
            <a:r>
              <a:rPr lang="en-US" sz="2600" dirty="0"/>
              <a:t>HTTP</a:t>
            </a:r>
            <a:r>
              <a:rPr lang="zh-CN" altLang="en-US" sz="2600" dirty="0"/>
              <a:t>），是</a:t>
            </a:r>
            <a:r>
              <a:rPr lang="en-US" sz="2600" dirty="0"/>
              <a:t>WWW</a:t>
            </a:r>
            <a:r>
              <a:rPr lang="zh-CN" altLang="en-US" sz="2600" dirty="0"/>
              <a:t>客户机和服务器之间的应用层协议，用来在浏览器上查看</a:t>
            </a:r>
            <a:r>
              <a:rPr lang="en-US" sz="2600" dirty="0"/>
              <a:t>Web</a:t>
            </a:r>
            <a:r>
              <a:rPr lang="zh-CN" altLang="en-US" sz="2600" dirty="0"/>
              <a:t>服务器上超文本信息。</a:t>
            </a:r>
            <a:endParaRPr lang="en-US" altLang="zh-CN" sz="2600" dirty="0"/>
          </a:p>
          <a:p>
            <a:r>
              <a:rPr lang="en-US" altLang="zh-CN" sz="2800" b="1" dirty="0" smtClean="0"/>
              <a:t>URL</a:t>
            </a:r>
            <a:r>
              <a:rPr lang="zh-CN" altLang="zh-CN" sz="2800" b="1" dirty="0"/>
              <a:t>与信息定位</a:t>
            </a:r>
            <a:endParaRPr lang="en-US" altLang="zh-CN" sz="2800" b="1" dirty="0"/>
          </a:p>
          <a:p>
            <a:pPr lvl="1"/>
            <a:r>
              <a:rPr lang="en-US" altLang="zh-CN" sz="2600" dirty="0"/>
              <a:t>URL</a:t>
            </a:r>
            <a:r>
              <a:rPr lang="zh-CN" altLang="zh-CN" sz="2600" dirty="0"/>
              <a:t>由</a:t>
            </a:r>
            <a:r>
              <a:rPr lang="en-US" altLang="zh-CN" sz="2600" dirty="0"/>
              <a:t>3</a:t>
            </a:r>
            <a:r>
              <a:rPr lang="zh-CN" altLang="zh-CN" sz="2600" dirty="0"/>
              <a:t>部分组成：协议、主机名和路径及文件名。</a:t>
            </a:r>
          </a:p>
          <a:p>
            <a:r>
              <a:rPr lang="zh-CN" altLang="zh-CN" sz="2800" b="1" dirty="0" smtClean="0"/>
              <a:t>主页</a:t>
            </a:r>
            <a:r>
              <a:rPr lang="zh-CN" altLang="zh-CN" sz="2800" b="1" dirty="0"/>
              <a:t>和网站</a:t>
            </a:r>
          </a:p>
          <a:p>
            <a:pPr lvl="1"/>
            <a:r>
              <a:rPr lang="zh-CN" altLang="zh-CN" sz="2600" dirty="0"/>
              <a:t>主页（</a:t>
            </a:r>
            <a:r>
              <a:rPr lang="en-US" altLang="zh-CN" sz="2600" dirty="0"/>
              <a:t>Home Page</a:t>
            </a:r>
            <a:r>
              <a:rPr lang="zh-CN" altLang="zh-CN" sz="2600" dirty="0"/>
              <a:t>）：是指个人或机构的基本信息页面。</a:t>
            </a:r>
            <a:endParaRPr lang="en-US" altLang="zh-CN" sz="2600" dirty="0"/>
          </a:p>
          <a:p>
            <a:pPr lvl="1"/>
            <a:r>
              <a:rPr lang="zh-CN" altLang="zh-CN" sz="2600" dirty="0"/>
              <a:t>网站（站点）：是一系列网页的集合。</a:t>
            </a:r>
          </a:p>
        </p:txBody>
      </p:sp>
    </p:spTree>
    <p:extLst>
      <p:ext uri="{BB962C8B-B14F-4D97-AF65-F5344CB8AC3E}">
        <p14:creationId xmlns:p14="http://schemas.microsoft.com/office/powerpoint/2010/main" val="2880968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52736"/>
            <a:ext cx="8229600" cy="5271864"/>
          </a:xfrm>
        </p:spPr>
        <p:txBody>
          <a:bodyPr>
            <a:normAutofit fontScale="92500" lnSpcReduction="20000"/>
          </a:bodyPr>
          <a:lstStyle/>
          <a:p>
            <a:r>
              <a:rPr lang="en-US" altLang="zh-CN" sz="2800" b="1" dirty="0" smtClean="0"/>
              <a:t>WWW</a:t>
            </a:r>
            <a:r>
              <a:rPr lang="zh-CN" altLang="en-US" sz="2800" b="1" dirty="0"/>
              <a:t>工作方式</a:t>
            </a:r>
            <a:endParaRPr lang="en-US" altLang="zh-CN" sz="2800" b="1" dirty="0"/>
          </a:p>
          <a:p>
            <a:pPr lvl="1"/>
            <a:r>
              <a:rPr lang="zh-CN" altLang="en-US" sz="2600" dirty="0"/>
              <a:t>传统</a:t>
            </a:r>
            <a:r>
              <a:rPr lang="en-US" altLang="zh-CN" sz="2600" dirty="0"/>
              <a:t>WWW</a:t>
            </a:r>
            <a:r>
              <a:rPr lang="zh-CN" altLang="en-US" sz="2600" dirty="0"/>
              <a:t>系统的结构采用客户机</a:t>
            </a:r>
            <a:r>
              <a:rPr lang="en-US" altLang="zh-CN" sz="2600" dirty="0"/>
              <a:t>/</a:t>
            </a:r>
            <a:r>
              <a:rPr lang="zh-CN" altLang="en-US" sz="2600" dirty="0"/>
              <a:t>服务器（</a:t>
            </a:r>
            <a:r>
              <a:rPr lang="en-US" altLang="zh-CN" sz="2600" dirty="0"/>
              <a:t>C/S</a:t>
            </a:r>
            <a:r>
              <a:rPr lang="zh-CN" altLang="en-US" sz="2600" dirty="0"/>
              <a:t>）模式，随着</a:t>
            </a:r>
            <a:r>
              <a:rPr lang="en-US" altLang="zh-CN" sz="2600" dirty="0"/>
              <a:t>Internet</a:t>
            </a:r>
            <a:r>
              <a:rPr lang="zh-CN" altLang="en-US" sz="2600" dirty="0"/>
              <a:t>的发展，</a:t>
            </a:r>
            <a:r>
              <a:rPr lang="en-US" altLang="zh-CN" sz="2600" dirty="0"/>
              <a:t>C/S</a:t>
            </a:r>
            <a:r>
              <a:rPr lang="zh-CN" altLang="en-US" sz="2600" dirty="0"/>
              <a:t>结构逐渐转变为</a:t>
            </a:r>
            <a:r>
              <a:rPr lang="en-US" altLang="zh-CN" sz="2600" dirty="0"/>
              <a:t>B/S(Browser/Server)</a:t>
            </a:r>
            <a:r>
              <a:rPr lang="zh-CN" altLang="en-US" sz="2600" dirty="0"/>
              <a:t>结构。</a:t>
            </a:r>
            <a:endParaRPr lang="en-US" altLang="zh-CN" sz="2600" dirty="0"/>
          </a:p>
          <a:p>
            <a:r>
              <a:rPr lang="en-US" altLang="zh-CN" sz="2800" b="1" dirty="0" smtClean="0"/>
              <a:t>WWW</a:t>
            </a:r>
            <a:r>
              <a:rPr lang="zh-CN" altLang="en-US" sz="2800" b="1" dirty="0"/>
              <a:t>浏览器</a:t>
            </a:r>
            <a:endParaRPr lang="en-US" altLang="zh-CN" sz="2800" b="1" dirty="0"/>
          </a:p>
          <a:p>
            <a:pPr lvl="1"/>
            <a:r>
              <a:rPr lang="en-US" altLang="zh-CN" dirty="0"/>
              <a:t>WWW</a:t>
            </a:r>
            <a:r>
              <a:rPr lang="zh-CN" altLang="zh-CN" dirty="0"/>
              <a:t>服务的客户端程序叫做浏览器（</a:t>
            </a:r>
            <a:r>
              <a:rPr lang="en-US" altLang="zh-CN" dirty="0"/>
              <a:t>Browser</a:t>
            </a:r>
            <a:r>
              <a:rPr lang="zh-CN" altLang="zh-CN" dirty="0"/>
              <a:t>）。目前使用最为广泛的浏览器有</a:t>
            </a:r>
            <a:r>
              <a:rPr lang="en-US" altLang="zh-CN" dirty="0"/>
              <a:t>Microsoft</a:t>
            </a:r>
            <a:r>
              <a:rPr lang="zh-CN" altLang="zh-CN" dirty="0"/>
              <a:t>公司的</a:t>
            </a:r>
            <a:r>
              <a:rPr lang="en-US" altLang="zh-CN" dirty="0"/>
              <a:t>Internet Explorer</a:t>
            </a:r>
            <a:r>
              <a:rPr lang="zh-CN" altLang="en-US" dirty="0"/>
              <a:t>、</a:t>
            </a:r>
            <a:r>
              <a:rPr lang="en-US" altLang="zh-CN" dirty="0"/>
              <a:t>Firefox</a:t>
            </a:r>
            <a:r>
              <a:rPr lang="zh-CN" altLang="en-US" dirty="0"/>
              <a:t>、</a:t>
            </a:r>
            <a:r>
              <a:rPr lang="en-US" altLang="zh-CN" dirty="0"/>
              <a:t>360</a:t>
            </a:r>
            <a:r>
              <a:rPr lang="zh-CN" altLang="en-US" dirty="0"/>
              <a:t>和搜狗等。</a:t>
            </a:r>
            <a:endParaRPr lang="en-US" altLang="zh-CN" dirty="0"/>
          </a:p>
          <a:p>
            <a:r>
              <a:rPr lang="zh-CN" altLang="zh-CN" sz="2800" b="1" dirty="0" smtClean="0"/>
              <a:t>搜索引擎</a:t>
            </a:r>
            <a:endParaRPr lang="zh-CN" altLang="zh-CN" sz="2800" b="1" dirty="0"/>
          </a:p>
          <a:p>
            <a:pPr lvl="1"/>
            <a:r>
              <a:rPr lang="zh-CN" altLang="zh-CN" dirty="0"/>
              <a:t>搜索引擎是</a:t>
            </a:r>
            <a:r>
              <a:rPr lang="en-US" altLang="zh-CN" dirty="0"/>
              <a:t>Internet</a:t>
            </a:r>
            <a:r>
              <a:rPr lang="zh-CN" altLang="zh-CN" dirty="0"/>
              <a:t>上的一个</a:t>
            </a:r>
            <a:r>
              <a:rPr lang="en-US" altLang="zh-CN" dirty="0"/>
              <a:t>WWW</a:t>
            </a:r>
            <a:r>
              <a:rPr lang="zh-CN" altLang="zh-CN" dirty="0"/>
              <a:t>服务器，它的主要任务是在</a:t>
            </a:r>
            <a:r>
              <a:rPr lang="en-US" altLang="zh-CN" dirty="0"/>
              <a:t>Internet</a:t>
            </a:r>
            <a:r>
              <a:rPr lang="zh-CN" altLang="zh-CN" dirty="0"/>
              <a:t>中主动搜索其他</a:t>
            </a:r>
            <a:r>
              <a:rPr lang="en-US" altLang="zh-CN" dirty="0"/>
              <a:t>WWW</a:t>
            </a:r>
            <a:r>
              <a:rPr lang="zh-CN" altLang="zh-CN" dirty="0"/>
              <a:t>服务器中的信息并对其自动索引，将索引内容存储在可供查询的大型数据库中。用户可以利用搜索引擎提供的分类目录和查询功能查找需要的信息。</a:t>
            </a:r>
            <a:endParaRPr lang="en-US" altLang="zh-CN" dirty="0"/>
          </a:p>
          <a:p>
            <a:pPr lvl="1"/>
            <a:r>
              <a:rPr lang="zh-CN" altLang="zh-CN" dirty="0"/>
              <a:t>常用搜索引擎有英文的</a:t>
            </a:r>
            <a:r>
              <a:rPr lang="en-US" altLang="zh-CN" dirty="0"/>
              <a:t>Google</a:t>
            </a:r>
            <a:r>
              <a:rPr lang="zh-CN" altLang="zh-CN" dirty="0"/>
              <a:t>、</a:t>
            </a:r>
            <a:r>
              <a:rPr lang="en-US" altLang="zh-CN" dirty="0"/>
              <a:t>Excite</a:t>
            </a:r>
            <a:r>
              <a:rPr lang="zh-CN" altLang="zh-CN" dirty="0"/>
              <a:t>和中文的百度、搜狐、新浪、网易和悠悠等。</a:t>
            </a:r>
          </a:p>
          <a:p>
            <a:endParaRPr lang="en-US" dirty="0"/>
          </a:p>
        </p:txBody>
      </p:sp>
    </p:spTree>
    <p:extLst>
      <p:ext uri="{BB962C8B-B14F-4D97-AF65-F5344CB8AC3E}">
        <p14:creationId xmlns:p14="http://schemas.microsoft.com/office/powerpoint/2010/main" val="3555354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04088"/>
            <a:ext cx="8820472" cy="1143000"/>
          </a:xfrm>
        </p:spPr>
        <p:txBody>
          <a:bodyPr>
            <a:normAutofit fontScale="90000"/>
          </a:bodyPr>
          <a:lstStyle/>
          <a:p>
            <a:r>
              <a:rPr lang="en-US" altLang="zh-CN" dirty="0"/>
              <a:t>Internet</a:t>
            </a:r>
            <a:r>
              <a:rPr lang="zh-CN" altLang="en-US" dirty="0"/>
              <a:t>的基本服务</a:t>
            </a:r>
            <a:r>
              <a:rPr lang="zh-CN" altLang="en-US" dirty="0" smtClean="0"/>
              <a:t>功能</a:t>
            </a:r>
            <a:r>
              <a:rPr lang="en-US" altLang="zh-CN" dirty="0" smtClean="0"/>
              <a:t>—</a:t>
            </a:r>
            <a:r>
              <a:rPr lang="zh-CN" altLang="en-US" dirty="0" smtClean="0"/>
              <a:t>电子邮件</a:t>
            </a:r>
            <a:endParaRPr lang="en-US" dirty="0"/>
          </a:p>
        </p:txBody>
      </p:sp>
      <p:sp>
        <p:nvSpPr>
          <p:cNvPr id="3" name="内容占位符 2"/>
          <p:cNvSpPr>
            <a:spLocks noGrp="1"/>
          </p:cNvSpPr>
          <p:nvPr>
            <p:ph idx="1"/>
          </p:nvPr>
        </p:nvSpPr>
        <p:spPr/>
        <p:txBody>
          <a:bodyPr/>
          <a:lstStyle/>
          <a:p>
            <a:r>
              <a:rPr lang="zh-CN" altLang="en-US" dirty="0"/>
              <a:t>电子邮件的地址格式为：用户名@主机域名</a:t>
            </a:r>
            <a:endParaRPr lang="en-US" altLang="zh-CN" dirty="0"/>
          </a:p>
          <a:p>
            <a:r>
              <a:rPr lang="en-US" altLang="zh-CN" dirty="0"/>
              <a:t>SMTP:</a:t>
            </a:r>
            <a:r>
              <a:rPr lang="zh-CN" altLang="en-US" dirty="0"/>
              <a:t>简单邮件传输协议。</a:t>
            </a:r>
          </a:p>
          <a:p>
            <a:r>
              <a:rPr lang="en-US" altLang="zh-CN" dirty="0"/>
              <a:t>POP3</a:t>
            </a:r>
            <a:r>
              <a:rPr lang="zh-CN" altLang="en-US" dirty="0"/>
              <a:t>邮局协议 </a:t>
            </a:r>
            <a:r>
              <a:rPr lang="en-US" altLang="zh-CN" dirty="0"/>
              <a:t>：</a:t>
            </a:r>
            <a:r>
              <a:rPr lang="zh-CN" altLang="en-US" dirty="0"/>
              <a:t>提供了一种收发方式</a:t>
            </a:r>
          </a:p>
          <a:p>
            <a:r>
              <a:rPr lang="zh-CN" altLang="en-US" dirty="0"/>
              <a:t>常用工具：</a:t>
            </a:r>
            <a:r>
              <a:rPr lang="en-US" altLang="zh-CN" dirty="0"/>
              <a:t>Outlook Express\</a:t>
            </a:r>
            <a:r>
              <a:rPr lang="en-US" altLang="zh-CN" dirty="0" err="1"/>
              <a:t>Foxmail</a:t>
            </a:r>
            <a:endParaRPr lang="en-US" altLang="zh-CN" dirty="0"/>
          </a:p>
          <a:p>
            <a:endParaRPr lang="en-US" dirty="0"/>
          </a:p>
        </p:txBody>
      </p:sp>
    </p:spTree>
    <p:extLst>
      <p:ext uri="{BB962C8B-B14F-4D97-AF65-F5344CB8AC3E}">
        <p14:creationId xmlns:p14="http://schemas.microsoft.com/office/powerpoint/2010/main" val="1945868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67544" y="1125538"/>
            <a:ext cx="8172450" cy="5013325"/>
            <a:chOff x="2248" y="9594"/>
            <a:chExt cx="7538" cy="3095"/>
          </a:xfrm>
        </p:grpSpPr>
        <p:sp>
          <p:nvSpPr>
            <p:cNvPr id="5" name="Line 5"/>
            <p:cNvSpPr>
              <a:spLocks noChangeShapeType="1"/>
            </p:cNvSpPr>
            <p:nvPr/>
          </p:nvSpPr>
          <p:spPr bwMode="auto">
            <a:xfrm>
              <a:off x="6192" y="10483"/>
              <a:ext cx="107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Line 6"/>
            <p:cNvSpPr>
              <a:spLocks noChangeShapeType="1"/>
            </p:cNvSpPr>
            <p:nvPr/>
          </p:nvSpPr>
          <p:spPr bwMode="auto">
            <a:xfrm>
              <a:off x="3101" y="10553"/>
              <a:ext cx="124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Text Box 7"/>
            <p:cNvSpPr txBox="1">
              <a:spLocks noChangeArrowheads="1"/>
            </p:cNvSpPr>
            <p:nvPr/>
          </p:nvSpPr>
          <p:spPr bwMode="auto">
            <a:xfrm>
              <a:off x="2902" y="11250"/>
              <a:ext cx="1212"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zh-CN" altLang="en-US" sz="1800" b="1">
                  <a:effectLst/>
                </a:rPr>
                <a:t> </a:t>
              </a:r>
              <a:r>
                <a:rPr kumimoji="0" lang="en-US" altLang="zh-CN" sz="1800" b="1">
                  <a:effectLst/>
                </a:rPr>
                <a:t>SMTP</a:t>
              </a:r>
              <a:r>
                <a:rPr kumimoji="0" lang="zh-CN" altLang="en-US" sz="1800" b="1">
                  <a:effectLst/>
                </a:rPr>
                <a:t>协议</a:t>
              </a:r>
              <a:endParaRPr kumimoji="0" lang="zh-CN" altLang="en-US" sz="1800" b="1">
                <a:effectLst>
                  <a:outerShdw blurRad="38100" dist="38100" dir="2700000" algn="tl">
                    <a:srgbClr val="000000"/>
                  </a:outerShdw>
                </a:effectLst>
                <a:latin typeface="Arial" pitchFamily="34" charset="0"/>
              </a:endParaRPr>
            </a:p>
          </p:txBody>
        </p:sp>
        <p:sp>
          <p:nvSpPr>
            <p:cNvPr id="8" name="Text Box 8"/>
            <p:cNvSpPr txBox="1">
              <a:spLocks noChangeArrowheads="1"/>
            </p:cNvSpPr>
            <p:nvPr/>
          </p:nvSpPr>
          <p:spPr bwMode="auto">
            <a:xfrm>
              <a:off x="7564" y="11250"/>
              <a:ext cx="100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just">
                <a:lnSpc>
                  <a:spcPct val="100000"/>
                </a:lnSpc>
                <a:spcBef>
                  <a:spcPct val="0"/>
                </a:spcBef>
                <a:buClrTx/>
                <a:buSzTx/>
                <a:buFontTx/>
                <a:buNone/>
              </a:pPr>
              <a:r>
                <a:rPr kumimoji="0" lang="en-US" altLang="zh-CN" sz="1800" b="1">
                  <a:effectLst/>
                </a:rPr>
                <a:t>POP3</a:t>
              </a:r>
              <a:r>
                <a:rPr kumimoji="0" lang="zh-CN" altLang="en-US" sz="1800" b="1">
                  <a:effectLst/>
                </a:rPr>
                <a:t>协议</a:t>
              </a:r>
              <a:endParaRPr kumimoji="0" lang="zh-CN" altLang="en-US" sz="1800" b="1">
                <a:effectLst>
                  <a:outerShdw blurRad="38100" dist="38100" dir="2700000" algn="tl">
                    <a:srgbClr val="000000"/>
                  </a:outerShdw>
                </a:effectLst>
                <a:latin typeface="Arial" pitchFamily="34" charset="0"/>
              </a:endParaRPr>
            </a:p>
          </p:txBody>
        </p:sp>
        <p:graphicFrame>
          <p:nvGraphicFramePr>
            <p:cNvPr id="9" name="Object 9"/>
            <p:cNvGraphicFramePr>
              <a:graphicFrameLocks noChangeAspect="1"/>
            </p:cNvGraphicFramePr>
            <p:nvPr/>
          </p:nvGraphicFramePr>
          <p:xfrm>
            <a:off x="2316" y="9950"/>
            <a:ext cx="819" cy="1060"/>
          </p:xfrm>
          <a:graphic>
            <a:graphicData uri="http://schemas.openxmlformats.org/presentationml/2006/ole">
              <mc:AlternateContent xmlns:mc="http://schemas.openxmlformats.org/markup-compatibility/2006">
                <mc:Choice xmlns:v="urn:schemas-microsoft-com:vml" Requires="v">
                  <p:oleObj spid="_x0000_s18470" name="Visio" r:id="rId3" imgW="901440" imgH="1455120" progId="Visio.Drawing.11">
                    <p:embed/>
                  </p:oleObj>
                </mc:Choice>
                <mc:Fallback>
                  <p:oleObj name="Visio" r:id="rId3" imgW="901440" imgH="145512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4026"/>
                        <a:stretch>
                          <a:fillRect/>
                        </a:stretch>
                      </p:blipFill>
                      <p:spPr bwMode="auto">
                        <a:xfrm>
                          <a:off x="2316" y="9950"/>
                          <a:ext cx="819"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0"/>
            <p:cNvGraphicFramePr>
              <a:graphicFrameLocks noChangeAspect="1"/>
            </p:cNvGraphicFramePr>
            <p:nvPr/>
          </p:nvGraphicFramePr>
          <p:xfrm>
            <a:off x="7214" y="9950"/>
            <a:ext cx="833" cy="1096"/>
          </p:xfrm>
          <a:graphic>
            <a:graphicData uri="http://schemas.openxmlformats.org/presentationml/2006/ole">
              <mc:AlternateContent xmlns:mc="http://schemas.openxmlformats.org/markup-compatibility/2006">
                <mc:Choice xmlns:v="urn:schemas-microsoft-com:vml" Requires="v">
                  <p:oleObj spid="_x0000_s18471" name="Visio" r:id="rId5" imgW="901440" imgH="1455120" progId="Visio.Drawing.11">
                    <p:embed/>
                  </p:oleObj>
                </mc:Choice>
                <mc:Fallback>
                  <p:oleObj name="Visio" r:id="rId5" imgW="901440" imgH="145512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12370"/>
                        <a:stretch>
                          <a:fillRect/>
                        </a:stretch>
                      </p:blipFill>
                      <p:spPr bwMode="auto">
                        <a:xfrm>
                          <a:off x="7214" y="9950"/>
                          <a:ext cx="833"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loud"/>
            <p:cNvSpPr>
              <a:spLocks noChangeAspect="1" noEditPoints="1" noChangeArrowheads="1"/>
            </p:cNvSpPr>
            <p:nvPr/>
          </p:nvSpPr>
          <p:spPr bwMode="auto">
            <a:xfrm>
              <a:off x="4318" y="10244"/>
              <a:ext cx="1981" cy="53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solidFill>
            <a:ln w="9525">
              <a:solidFill>
                <a:srgbClr val="000000"/>
              </a:solidFill>
              <a:miter lim="800000"/>
              <a:headEnd/>
              <a:tailEnd/>
            </a:ln>
            <a:effectLst>
              <a:outerShdw dist="107763" dir="2700000" algn="ctr" rotWithShape="0">
                <a:srgbClr val="808080"/>
              </a:outerShdw>
            </a:effectLst>
          </p:spPr>
          <p:txBody>
            <a:bodyPr/>
            <a:lstStyle/>
            <a:p>
              <a:pPr algn="ctr">
                <a:lnSpc>
                  <a:spcPct val="100000"/>
                </a:lnSpc>
                <a:spcBef>
                  <a:spcPct val="0"/>
                </a:spcBef>
                <a:buClrTx/>
                <a:buSzTx/>
                <a:buFontTx/>
                <a:buNone/>
              </a:pPr>
              <a:r>
                <a:rPr kumimoji="0" lang="en-US" altLang="zh-CN" sz="2400" b="1" dirty="0">
                  <a:solidFill>
                    <a:srgbClr val="000000"/>
                  </a:solidFill>
                  <a:effectLst/>
                </a:rPr>
                <a:t>Internet</a:t>
              </a:r>
              <a:endParaRPr kumimoji="0" lang="en-US" altLang="zh-CN" sz="2400" b="1" dirty="0">
                <a:solidFill>
                  <a:srgbClr val="000000"/>
                </a:solidFill>
                <a:effectLst>
                  <a:outerShdw blurRad="38100" dist="38100" dir="2700000" algn="tl">
                    <a:srgbClr val="FFFFFF"/>
                  </a:outerShdw>
                </a:effectLst>
                <a:latin typeface="Arial" pitchFamily="34" charset="0"/>
              </a:endParaRPr>
            </a:p>
          </p:txBody>
        </p:sp>
        <p:graphicFrame>
          <p:nvGraphicFramePr>
            <p:cNvPr id="12" name="Object 12"/>
            <p:cNvGraphicFramePr>
              <a:graphicFrameLocks noChangeAspect="1"/>
            </p:cNvGraphicFramePr>
            <p:nvPr/>
          </p:nvGraphicFramePr>
          <p:xfrm>
            <a:off x="6916" y="11679"/>
            <a:ext cx="1083" cy="1010"/>
          </p:xfrm>
          <a:graphic>
            <a:graphicData uri="http://schemas.openxmlformats.org/presentationml/2006/ole">
              <mc:AlternateContent xmlns:mc="http://schemas.openxmlformats.org/markup-compatibility/2006">
                <mc:Choice xmlns:v="urn:schemas-microsoft-com:vml" Requires="v">
                  <p:oleObj spid="_x0000_s18472" name="Visio" r:id="rId7" imgW="1235160" imgH="1455120" progId="Visio.Drawing.11">
                    <p:embed/>
                  </p:oleObj>
                </mc:Choice>
                <mc:Fallback>
                  <p:oleObj name="Visio" r:id="rId7" imgW="1235160" imgH="145512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8160" b="21524"/>
                        <a:stretch>
                          <a:fillRect/>
                        </a:stretch>
                      </p:blipFill>
                      <p:spPr bwMode="auto">
                        <a:xfrm>
                          <a:off x="6916" y="11679"/>
                          <a:ext cx="1083"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3"/>
            <p:cNvGraphicFramePr>
              <a:graphicFrameLocks noChangeAspect="1"/>
            </p:cNvGraphicFramePr>
            <p:nvPr/>
          </p:nvGraphicFramePr>
          <p:xfrm>
            <a:off x="2266" y="11679"/>
            <a:ext cx="1169" cy="1008"/>
          </p:xfrm>
          <a:graphic>
            <a:graphicData uri="http://schemas.openxmlformats.org/presentationml/2006/ole">
              <mc:AlternateContent xmlns:mc="http://schemas.openxmlformats.org/markup-compatibility/2006">
                <mc:Choice xmlns:v="urn:schemas-microsoft-com:vml" Requires="v">
                  <p:oleObj spid="_x0000_s18473" name="Visio" r:id="rId9" imgW="1889280" imgH="1942200" progId="Visio.Drawing.11">
                    <p:embed/>
                  </p:oleObj>
                </mc:Choice>
                <mc:Fallback>
                  <p:oleObj name="Visio" r:id="rId9" imgW="1889280" imgH="19422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b="10565"/>
                        <a:stretch>
                          <a:fillRect/>
                        </a:stretch>
                      </p:blipFill>
                      <p:spPr bwMode="auto">
                        <a:xfrm>
                          <a:off x="2266" y="11679"/>
                          <a:ext cx="1169"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14"/>
            <p:cNvSpPr txBox="1">
              <a:spLocks noChangeArrowheads="1"/>
            </p:cNvSpPr>
            <p:nvPr/>
          </p:nvSpPr>
          <p:spPr bwMode="auto">
            <a:xfrm>
              <a:off x="8532" y="9748"/>
              <a:ext cx="1254"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0000"/>
                </a:lnSpc>
                <a:spcBef>
                  <a:spcPct val="0"/>
                </a:spcBef>
                <a:buClrTx/>
                <a:buSzTx/>
                <a:buFontTx/>
                <a:buNone/>
              </a:pPr>
              <a:r>
                <a:rPr kumimoji="0" lang="zh-CN" altLang="en-US" sz="1800" b="1">
                  <a:effectLst/>
                </a:rPr>
                <a:t>服务器硬盘</a:t>
              </a:r>
              <a:endParaRPr kumimoji="0" lang="zh-CN" altLang="en-US" sz="1800" b="1">
                <a:effectLst>
                  <a:outerShdw blurRad="38100" dist="38100" dir="2700000" algn="tl">
                    <a:srgbClr val="000000"/>
                  </a:outerShdw>
                </a:effectLst>
                <a:latin typeface="Arial" pitchFamily="34" charset="0"/>
              </a:endParaRPr>
            </a:p>
          </p:txBody>
        </p:sp>
        <p:sp>
          <p:nvSpPr>
            <p:cNvPr id="15" name="AutoShape 15"/>
            <p:cNvSpPr>
              <a:spLocks noChangeArrowheads="1"/>
            </p:cNvSpPr>
            <p:nvPr/>
          </p:nvSpPr>
          <p:spPr bwMode="auto">
            <a:xfrm>
              <a:off x="8882" y="10187"/>
              <a:ext cx="556" cy="559"/>
            </a:xfrm>
            <a:prstGeom prst="flowChartMagneticDisk">
              <a:avLst/>
            </a:prstGeom>
            <a:solidFill>
              <a:srgbClr val="FFFF99"/>
            </a:solidFill>
            <a:ln w="9525">
              <a:solidFill>
                <a:srgbClr val="000000"/>
              </a:solidFill>
              <a:round/>
              <a:headEnd/>
              <a:tailEnd/>
            </a:ln>
          </p:spPr>
          <p:txBody>
            <a:bodyPr/>
            <a:lstStyle/>
            <a:p>
              <a:endParaRPr lang="en-US"/>
            </a:p>
          </p:txBody>
        </p:sp>
        <p:sp>
          <p:nvSpPr>
            <p:cNvPr id="16" name="Line 16"/>
            <p:cNvSpPr>
              <a:spLocks noChangeShapeType="1"/>
            </p:cNvSpPr>
            <p:nvPr/>
          </p:nvSpPr>
          <p:spPr bwMode="auto">
            <a:xfrm>
              <a:off x="2820" y="10897"/>
              <a:ext cx="0" cy="85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Line 17"/>
            <p:cNvSpPr>
              <a:spLocks noChangeShapeType="1"/>
            </p:cNvSpPr>
            <p:nvPr/>
          </p:nvSpPr>
          <p:spPr bwMode="auto">
            <a:xfrm>
              <a:off x="7500" y="10897"/>
              <a:ext cx="0" cy="85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Line 18"/>
            <p:cNvSpPr>
              <a:spLocks noChangeShapeType="1"/>
            </p:cNvSpPr>
            <p:nvPr/>
          </p:nvSpPr>
          <p:spPr bwMode="auto">
            <a:xfrm>
              <a:off x="7980" y="10455"/>
              <a:ext cx="884" cy="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Text Box 19"/>
            <p:cNvSpPr txBox="1">
              <a:spLocks noChangeArrowheads="1"/>
            </p:cNvSpPr>
            <p:nvPr/>
          </p:nvSpPr>
          <p:spPr bwMode="auto">
            <a:xfrm>
              <a:off x="2248" y="9594"/>
              <a:ext cx="1254"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0000"/>
                </a:lnSpc>
                <a:spcBef>
                  <a:spcPct val="0"/>
                </a:spcBef>
                <a:buClrTx/>
                <a:buSzTx/>
                <a:buFontTx/>
                <a:buNone/>
              </a:pPr>
              <a:r>
                <a:rPr kumimoji="0" lang="zh-CN" altLang="en-US" sz="1800" b="1">
                  <a:effectLst/>
                </a:rPr>
                <a:t>发送服务器</a:t>
              </a:r>
              <a:endParaRPr kumimoji="0" lang="zh-CN" altLang="en-US" sz="1800" b="1">
                <a:effectLst>
                  <a:outerShdw blurRad="38100" dist="38100" dir="2700000" algn="tl">
                    <a:srgbClr val="000000"/>
                  </a:outerShdw>
                </a:effectLst>
                <a:latin typeface="Arial" pitchFamily="34" charset="0"/>
              </a:endParaRPr>
            </a:p>
          </p:txBody>
        </p:sp>
        <p:sp>
          <p:nvSpPr>
            <p:cNvPr id="20" name="Text Box 20"/>
            <p:cNvSpPr txBox="1">
              <a:spLocks noChangeArrowheads="1"/>
            </p:cNvSpPr>
            <p:nvPr/>
          </p:nvSpPr>
          <p:spPr bwMode="auto">
            <a:xfrm>
              <a:off x="7045" y="9594"/>
              <a:ext cx="1254"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0000"/>
                </a:lnSpc>
                <a:spcBef>
                  <a:spcPct val="0"/>
                </a:spcBef>
                <a:buClrTx/>
                <a:buSzTx/>
                <a:buFontTx/>
                <a:buNone/>
              </a:pPr>
              <a:r>
                <a:rPr kumimoji="0" lang="zh-CN" altLang="en-US" sz="1800" b="1">
                  <a:effectLst/>
                </a:rPr>
                <a:t>接收服务器</a:t>
              </a:r>
              <a:endParaRPr kumimoji="0" lang="zh-CN" altLang="en-US" sz="1800" b="1">
                <a:effectLst>
                  <a:outerShdw blurRad="38100" dist="38100" dir="2700000" algn="tl">
                    <a:srgbClr val="000000"/>
                  </a:outerShdw>
                </a:effectLst>
                <a:latin typeface="Arial" pitchFamily="34" charset="0"/>
              </a:endParaRPr>
            </a:p>
          </p:txBody>
        </p:sp>
      </p:grpSp>
      <p:sp>
        <p:nvSpPr>
          <p:cNvPr id="21" name="Text Box 21"/>
          <p:cNvSpPr txBox="1">
            <a:spLocks noChangeArrowheads="1"/>
          </p:cNvSpPr>
          <p:nvPr/>
        </p:nvSpPr>
        <p:spPr bwMode="auto">
          <a:xfrm>
            <a:off x="1980432" y="5949950"/>
            <a:ext cx="4068762"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0000"/>
              </a:lnSpc>
              <a:spcBef>
                <a:spcPct val="50000"/>
              </a:spcBef>
              <a:buClrTx/>
              <a:buSzTx/>
              <a:buFontTx/>
              <a:buNone/>
            </a:pPr>
            <a:r>
              <a:rPr lang="zh-CN" altLang="en-US" sz="3600" b="1">
                <a:effectLst/>
                <a:ea typeface="隶书" pitchFamily="49" charset="-122"/>
              </a:rPr>
              <a:t>电子邮件工作过程</a:t>
            </a:r>
            <a:endParaRPr lang="zh-CN" altLang="en-US" sz="3600">
              <a:effectLst/>
              <a:ea typeface="隶书" pitchFamily="49" charset="-122"/>
            </a:endParaRPr>
          </a:p>
        </p:txBody>
      </p:sp>
    </p:spTree>
    <p:extLst>
      <p:ext uri="{BB962C8B-B14F-4D97-AF65-F5344CB8AC3E}">
        <p14:creationId xmlns:p14="http://schemas.microsoft.com/office/powerpoint/2010/main" val="2612384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704088"/>
            <a:ext cx="8784976" cy="1143000"/>
          </a:xfrm>
        </p:spPr>
        <p:txBody>
          <a:bodyPr>
            <a:normAutofit fontScale="90000"/>
          </a:bodyPr>
          <a:lstStyle/>
          <a:p>
            <a:r>
              <a:rPr lang="en-US" altLang="zh-CN" dirty="0"/>
              <a:t>Internet</a:t>
            </a:r>
            <a:r>
              <a:rPr lang="zh-CN" altLang="en-US" dirty="0"/>
              <a:t>的基本服务功能</a:t>
            </a:r>
            <a:r>
              <a:rPr lang="en-US" altLang="zh-CN" dirty="0" smtClean="0"/>
              <a:t>—</a:t>
            </a:r>
            <a:r>
              <a:rPr lang="zh-CN" altLang="en-US" dirty="0" smtClean="0"/>
              <a:t>文件传输</a:t>
            </a:r>
            <a:endParaRPr lang="en-US" dirty="0"/>
          </a:p>
        </p:txBody>
      </p:sp>
      <p:sp>
        <p:nvSpPr>
          <p:cNvPr id="3" name="内容占位符 2"/>
          <p:cNvSpPr>
            <a:spLocks noGrp="1"/>
          </p:cNvSpPr>
          <p:nvPr>
            <p:ph idx="1"/>
          </p:nvPr>
        </p:nvSpPr>
        <p:spPr/>
        <p:txBody>
          <a:bodyPr/>
          <a:lstStyle/>
          <a:p>
            <a:r>
              <a:rPr lang="zh-CN" altLang="en-US" dirty="0"/>
              <a:t>文件传输（</a:t>
            </a:r>
            <a:r>
              <a:rPr lang="en-US" altLang="zh-CN" dirty="0"/>
              <a:t>FTP）</a:t>
            </a:r>
          </a:p>
          <a:p>
            <a:pPr lvl="1"/>
            <a:r>
              <a:rPr lang="zh-CN" altLang="en-US" dirty="0"/>
              <a:t>文件的传输分为上传和下载两种情况。</a:t>
            </a:r>
          </a:p>
          <a:p>
            <a:pPr lvl="1"/>
            <a:r>
              <a:rPr lang="zh-CN" altLang="en-US" dirty="0"/>
              <a:t>使用协议： </a:t>
            </a:r>
            <a:r>
              <a:rPr lang="en-US" altLang="zh-CN" dirty="0"/>
              <a:t>FTP（</a:t>
            </a:r>
            <a:r>
              <a:rPr lang="zh-CN" altLang="en-US" dirty="0"/>
              <a:t>文件传输协议）</a:t>
            </a:r>
          </a:p>
          <a:p>
            <a:pPr lvl="1">
              <a:buFont typeface="Wingdings" pitchFamily="2" charset="2"/>
              <a:buNone/>
            </a:pPr>
            <a:r>
              <a:rPr lang="zh-CN" altLang="en-US" dirty="0"/>
              <a:t>例如：</a:t>
            </a:r>
            <a:r>
              <a:rPr lang="en-US" altLang="zh-CN" dirty="0"/>
              <a:t>ftp://ftp.cufe.edu.cn</a:t>
            </a:r>
          </a:p>
          <a:p>
            <a:pPr lvl="1">
              <a:buFont typeface="Wingdings" pitchFamily="2" charset="2"/>
              <a:buNone/>
            </a:pPr>
            <a:r>
              <a:rPr lang="en-US" altLang="zh-CN" dirty="0"/>
              <a:t>             ftp://ftp. tsinghua.edu.cn</a:t>
            </a:r>
          </a:p>
          <a:p>
            <a:endParaRPr lang="en-US" dirty="0"/>
          </a:p>
        </p:txBody>
      </p:sp>
      <p:grpSp>
        <p:nvGrpSpPr>
          <p:cNvPr id="13" name="组合 12"/>
          <p:cNvGrpSpPr/>
          <p:nvPr/>
        </p:nvGrpSpPr>
        <p:grpSpPr>
          <a:xfrm>
            <a:off x="3479067" y="3407766"/>
            <a:ext cx="5341405" cy="2757538"/>
            <a:chOff x="3307257" y="3264167"/>
            <a:chExt cx="5341405" cy="2757538"/>
          </a:xfrm>
        </p:grpSpPr>
        <p:sp>
          <p:nvSpPr>
            <p:cNvPr id="4" name="AutoShape 4"/>
            <p:cNvSpPr>
              <a:spLocks noChangeArrowheads="1"/>
            </p:cNvSpPr>
            <p:nvPr/>
          </p:nvSpPr>
          <p:spPr bwMode="auto">
            <a:xfrm>
              <a:off x="6482122" y="5204460"/>
              <a:ext cx="2166540" cy="817245"/>
            </a:xfrm>
            <a:prstGeom prst="wedgeRoundRectCallout">
              <a:avLst>
                <a:gd name="adj1" fmla="val -75005"/>
                <a:gd name="adj2" fmla="val -123073"/>
                <a:gd name="adj3" fmla="val 16667"/>
              </a:avLst>
            </a:prstGeom>
            <a:solidFill>
              <a:schemeClr val="accent1">
                <a:lumMod val="40000"/>
                <a:lumOff val="60000"/>
              </a:schemeClr>
            </a:solidFill>
            <a:ln w="9525">
              <a:solidFill>
                <a:schemeClr val="tx1"/>
              </a:solidFill>
              <a:miter lim="800000"/>
              <a:headEnd/>
              <a:tailEnd/>
            </a:ln>
          </p:spPr>
          <p:txBody>
            <a:bodyPr wrap="square" lIns="0" tIns="0" rIns="0" bIns="0" anchor="ctr">
              <a:spAutoFit/>
            </a:bodyPr>
            <a:lstStyle/>
            <a:p>
              <a:pPr algn="ctr">
                <a:lnSpc>
                  <a:spcPct val="100000"/>
                </a:lnSpc>
                <a:spcBef>
                  <a:spcPct val="0"/>
                </a:spcBef>
                <a:buClrTx/>
                <a:buSzTx/>
                <a:buFontTx/>
                <a:buNone/>
              </a:pPr>
              <a:r>
                <a:rPr lang="zh-CN" altLang="en-US" sz="2400" b="1" dirty="0">
                  <a:effectLst/>
                  <a:latin typeface="Lucida Sans" pitchFamily="34" charset="0"/>
                </a:rPr>
                <a:t>用来在计算机之间传输文件</a:t>
              </a:r>
            </a:p>
          </p:txBody>
        </p:sp>
        <p:pic>
          <p:nvPicPr>
            <p:cNvPr id="5" name="Picture 5" descr="COMPUT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257" y="4524643"/>
              <a:ext cx="1656842" cy="11432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
            <p:cNvGrpSpPr>
              <a:grpSpLocks/>
            </p:cNvGrpSpPr>
            <p:nvPr/>
          </p:nvGrpSpPr>
          <p:grpSpPr bwMode="auto">
            <a:xfrm>
              <a:off x="7174408" y="3264167"/>
              <a:ext cx="781968" cy="1003738"/>
              <a:chOff x="2976" y="1056"/>
              <a:chExt cx="606" cy="1204"/>
            </a:xfrm>
          </p:grpSpPr>
          <p:pic>
            <p:nvPicPr>
              <p:cNvPr id="7" name="Picture 7" descr="CMPUTE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1056"/>
                <a:ext cx="606" cy="119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3072" y="1152"/>
                <a:ext cx="336" cy="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00000"/>
                  </a:lnSpc>
                  <a:spcBef>
                    <a:spcPct val="50000"/>
                  </a:spcBef>
                  <a:buClrTx/>
                  <a:buSzTx/>
                  <a:buFontTx/>
                  <a:buNone/>
                </a:pPr>
                <a:r>
                  <a:rPr lang="zh-CN" altLang="en-US" b="1" dirty="0">
                    <a:effectLst/>
                    <a:latin typeface="Lucida Sans" pitchFamily="34" charset="0"/>
                  </a:rPr>
                  <a:t>服务器</a:t>
                </a:r>
                <a:endParaRPr lang="zh-CN" altLang="en-US" sz="2400" dirty="0">
                  <a:effectLst/>
                  <a:latin typeface="Lucida Sans" pitchFamily="34" charset="0"/>
                </a:endParaRPr>
              </a:p>
            </p:txBody>
          </p:sp>
        </p:grpSp>
        <p:sp>
          <p:nvSpPr>
            <p:cNvPr id="9" name="AutoShape 9"/>
            <p:cNvSpPr>
              <a:spLocks noChangeArrowheads="1"/>
            </p:cNvSpPr>
            <p:nvPr/>
          </p:nvSpPr>
          <p:spPr bwMode="auto">
            <a:xfrm rot="3844631">
              <a:off x="5553723" y="3070854"/>
              <a:ext cx="45719" cy="2353646"/>
            </a:xfrm>
            <a:prstGeom prst="upArrow">
              <a:avLst>
                <a:gd name="adj1" fmla="val 50000"/>
                <a:gd name="adj2" fmla="val 230303"/>
              </a:avLst>
            </a:prstGeom>
            <a:solidFill>
              <a:schemeClr val="accent1"/>
            </a:solidFill>
            <a:ln w="9525">
              <a:solidFill>
                <a:schemeClr val="tx1"/>
              </a:solidFill>
              <a:miter lim="800000"/>
              <a:headEnd/>
              <a:tailEnd/>
            </a:ln>
          </p:spPr>
          <p:txBody>
            <a:bodyPr wrap="none" anchor="ctr"/>
            <a:lstStyle/>
            <a:p>
              <a:pPr algn="ctr"/>
              <a:endParaRPr lang="zh-CN" altLang="en-US">
                <a:effectLst>
                  <a:outerShdw blurRad="38100" dist="38100" dir="2700000" algn="tl">
                    <a:srgbClr val="000000"/>
                  </a:outerShdw>
                </a:effectLst>
              </a:endParaRPr>
            </a:p>
          </p:txBody>
        </p:sp>
        <p:sp>
          <p:nvSpPr>
            <p:cNvPr id="10" name="AutoShape 10"/>
            <p:cNvSpPr>
              <a:spLocks noChangeArrowheads="1"/>
            </p:cNvSpPr>
            <p:nvPr/>
          </p:nvSpPr>
          <p:spPr bwMode="auto">
            <a:xfrm rot="14541982" flipH="1">
              <a:off x="5629988" y="3537083"/>
              <a:ext cx="45719" cy="2353645"/>
            </a:xfrm>
            <a:prstGeom prst="upArrow">
              <a:avLst>
                <a:gd name="adj1" fmla="val 50000"/>
                <a:gd name="adj2" fmla="val 230303"/>
              </a:avLst>
            </a:prstGeom>
            <a:solidFill>
              <a:schemeClr val="accent1"/>
            </a:solidFill>
            <a:ln w="9525">
              <a:solidFill>
                <a:schemeClr val="tx1"/>
              </a:solidFill>
              <a:miter lim="800000"/>
              <a:headEnd/>
              <a:tailEnd/>
            </a:ln>
          </p:spPr>
          <p:txBody>
            <a:bodyPr rot="10800000" wrap="none" anchor="ctr"/>
            <a:lstStyle/>
            <a:p>
              <a:pPr algn="ctr"/>
              <a:endParaRPr lang="zh-CN" altLang="en-US">
                <a:effectLst>
                  <a:outerShdw blurRad="38100" dist="38100" dir="2700000" algn="tl">
                    <a:srgbClr val="000000"/>
                  </a:outerShdw>
                </a:effectLst>
              </a:endParaRPr>
            </a:p>
          </p:txBody>
        </p:sp>
        <p:sp>
          <p:nvSpPr>
            <p:cNvPr id="11" name="Text Box 11"/>
            <p:cNvSpPr txBox="1">
              <a:spLocks noChangeArrowheads="1"/>
            </p:cNvSpPr>
            <p:nvPr/>
          </p:nvSpPr>
          <p:spPr bwMode="auto">
            <a:xfrm rot="19894365">
              <a:off x="5461921" y="3289870"/>
              <a:ext cx="743256"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00000"/>
                </a:lnSpc>
                <a:spcBef>
                  <a:spcPct val="50000"/>
                </a:spcBef>
                <a:buClrTx/>
                <a:buSzTx/>
                <a:buFontTx/>
                <a:buNone/>
              </a:pPr>
              <a:r>
                <a:rPr lang="zh-CN" altLang="en-US" sz="2400" b="1" dirty="0">
                  <a:effectLst/>
                  <a:latin typeface="Lucida Sans" pitchFamily="34" charset="0"/>
                </a:rPr>
                <a:t>上传</a:t>
              </a:r>
              <a:endParaRPr lang="zh-CN" altLang="en-US" sz="2400" dirty="0">
                <a:effectLst/>
                <a:latin typeface="Lucida Sans" pitchFamily="34" charset="0"/>
              </a:endParaRPr>
            </a:p>
          </p:txBody>
        </p:sp>
        <p:sp>
          <p:nvSpPr>
            <p:cNvPr id="12" name="Text Box 12"/>
            <p:cNvSpPr txBox="1">
              <a:spLocks noChangeArrowheads="1"/>
            </p:cNvSpPr>
            <p:nvPr/>
          </p:nvSpPr>
          <p:spPr bwMode="auto">
            <a:xfrm rot="19894365">
              <a:off x="5375899" y="4710108"/>
              <a:ext cx="743256"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00000"/>
                </a:lnSpc>
                <a:spcBef>
                  <a:spcPct val="50000"/>
                </a:spcBef>
                <a:buClrTx/>
                <a:buSzTx/>
                <a:buFontTx/>
                <a:buNone/>
              </a:pPr>
              <a:r>
                <a:rPr lang="zh-CN" altLang="en-US" sz="2400" b="1" dirty="0">
                  <a:effectLst/>
                  <a:latin typeface="Lucida Sans" pitchFamily="34" charset="0"/>
                </a:rPr>
                <a:t>下载</a:t>
              </a:r>
              <a:endParaRPr lang="zh-CN" altLang="en-US" sz="2400" dirty="0">
                <a:effectLst/>
                <a:latin typeface="Lucida Sans" pitchFamily="34" charset="0"/>
              </a:endParaRPr>
            </a:p>
          </p:txBody>
        </p:sp>
      </p:grpSp>
    </p:spTree>
    <p:extLst>
      <p:ext uri="{BB962C8B-B14F-4D97-AF65-F5344CB8AC3E}">
        <p14:creationId xmlns:p14="http://schemas.microsoft.com/office/powerpoint/2010/main" val="1790761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04088"/>
            <a:ext cx="8712968" cy="1143000"/>
          </a:xfrm>
        </p:spPr>
        <p:txBody>
          <a:bodyPr>
            <a:normAutofit fontScale="90000"/>
          </a:bodyPr>
          <a:lstStyle/>
          <a:p>
            <a:r>
              <a:rPr lang="en-US" altLang="zh-CN" dirty="0"/>
              <a:t>Internet</a:t>
            </a:r>
            <a:r>
              <a:rPr lang="zh-CN" altLang="en-US" dirty="0"/>
              <a:t>的基本服务功能</a:t>
            </a:r>
            <a:r>
              <a:rPr lang="en-US" altLang="zh-CN" dirty="0" smtClean="0"/>
              <a:t>—</a:t>
            </a:r>
            <a:r>
              <a:rPr lang="zh-CN" altLang="en-US" dirty="0"/>
              <a:t>远程登录</a:t>
            </a:r>
            <a:endParaRPr lang="en-US" dirty="0"/>
          </a:p>
        </p:txBody>
      </p:sp>
      <p:sp>
        <p:nvSpPr>
          <p:cNvPr id="3" name="内容占位符 2"/>
          <p:cNvSpPr>
            <a:spLocks noGrp="1"/>
          </p:cNvSpPr>
          <p:nvPr>
            <p:ph idx="1"/>
          </p:nvPr>
        </p:nvSpPr>
        <p:spPr>
          <a:xfrm>
            <a:off x="457200" y="1935480"/>
            <a:ext cx="8435280" cy="4389120"/>
          </a:xfrm>
        </p:spPr>
        <p:txBody>
          <a:bodyPr>
            <a:normAutofit/>
          </a:bodyPr>
          <a:lstStyle/>
          <a:p>
            <a:r>
              <a:rPr lang="zh-CN" altLang="zh-CN" sz="2800" dirty="0"/>
              <a:t>远程登录</a:t>
            </a:r>
            <a:r>
              <a:rPr lang="zh-CN" altLang="zh-CN" sz="2800" dirty="0" smtClean="0"/>
              <a:t>（</a:t>
            </a:r>
            <a:r>
              <a:rPr lang="en-US" altLang="zh-CN" sz="2800" dirty="0" smtClean="0"/>
              <a:t>Telnet</a:t>
            </a:r>
            <a:r>
              <a:rPr lang="zh-CN" altLang="zh-CN" sz="2800" dirty="0" smtClean="0"/>
              <a:t>）</a:t>
            </a:r>
            <a:r>
              <a:rPr lang="zh-CN" altLang="zh-CN" sz="2800" dirty="0"/>
              <a:t>是把本地计算机连接到</a:t>
            </a:r>
            <a:r>
              <a:rPr lang="en-US" altLang="zh-CN" sz="2800" dirty="0" smtClean="0"/>
              <a:t>Internet</a:t>
            </a:r>
            <a:r>
              <a:rPr lang="zh-CN" altLang="zh-CN" sz="2800" dirty="0" smtClean="0"/>
              <a:t>上</a:t>
            </a:r>
            <a:r>
              <a:rPr lang="zh-CN" altLang="zh-CN" sz="2800" dirty="0"/>
              <a:t>的另一台计算机上进行访问，就像那台计算机的本地用户一样使用该计算机的软、硬件资源</a:t>
            </a:r>
            <a:r>
              <a:rPr lang="zh-CN" altLang="zh-CN" sz="2800" dirty="0" smtClean="0"/>
              <a:t>。</a:t>
            </a:r>
            <a:endParaRPr lang="en-US" altLang="zh-CN" sz="2800" dirty="0" smtClean="0"/>
          </a:p>
          <a:p>
            <a:pPr lvl="1"/>
            <a:r>
              <a:rPr lang="zh-CN" altLang="en-US" dirty="0" smtClean="0"/>
              <a:t>使用</a:t>
            </a:r>
            <a:r>
              <a:rPr lang="zh-CN" altLang="en-US" dirty="0"/>
              <a:t>协议:</a:t>
            </a:r>
            <a:r>
              <a:rPr lang="en-US" altLang="zh-CN" dirty="0"/>
              <a:t>TELNET</a:t>
            </a:r>
            <a:r>
              <a:rPr lang="zh-CN" altLang="en-US" dirty="0"/>
              <a:t>协议</a:t>
            </a:r>
          </a:p>
          <a:p>
            <a:pPr lvl="1"/>
            <a:r>
              <a:rPr lang="en-US" altLang="zh-CN" dirty="0"/>
              <a:t>BBS</a:t>
            </a:r>
            <a:r>
              <a:rPr lang="zh-CN" altLang="en-US" dirty="0"/>
              <a:t>是</a:t>
            </a:r>
            <a:r>
              <a:rPr lang="en-US" altLang="zh-CN" dirty="0"/>
              <a:t>TELNET</a:t>
            </a:r>
            <a:r>
              <a:rPr lang="zh-CN" altLang="en-US" dirty="0"/>
              <a:t>应用服务</a:t>
            </a:r>
          </a:p>
          <a:p>
            <a:pPr lvl="1"/>
            <a:r>
              <a:rPr lang="zh-CN" altLang="en-US" dirty="0"/>
              <a:t>例如：</a:t>
            </a:r>
            <a:r>
              <a:rPr lang="en-US" altLang="zh-CN" dirty="0"/>
              <a:t>telnet://bbs.tsinghua.edu.cn</a:t>
            </a:r>
          </a:p>
          <a:p>
            <a:endParaRPr lang="en-US" dirty="0"/>
          </a:p>
        </p:txBody>
      </p:sp>
    </p:spTree>
    <p:extLst>
      <p:ext uri="{BB962C8B-B14F-4D97-AF65-F5344CB8AC3E}">
        <p14:creationId xmlns:p14="http://schemas.microsoft.com/office/powerpoint/2010/main" val="4221781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Internet</a:t>
            </a:r>
            <a:r>
              <a:rPr lang="zh-CN" altLang="en-US" dirty="0"/>
              <a:t>的基本服务</a:t>
            </a:r>
            <a:r>
              <a:rPr lang="zh-CN" altLang="en-US" dirty="0" smtClean="0"/>
              <a:t>功能</a:t>
            </a:r>
            <a:endParaRPr lang="en-US" dirty="0"/>
          </a:p>
        </p:txBody>
      </p:sp>
      <p:sp>
        <p:nvSpPr>
          <p:cNvPr id="3" name="内容占位符 2"/>
          <p:cNvSpPr>
            <a:spLocks noGrp="1"/>
          </p:cNvSpPr>
          <p:nvPr>
            <p:ph idx="1"/>
          </p:nvPr>
        </p:nvSpPr>
        <p:spPr/>
        <p:txBody>
          <a:bodyPr>
            <a:normAutofit fontScale="92500" lnSpcReduction="20000"/>
          </a:bodyPr>
          <a:lstStyle/>
          <a:p>
            <a:r>
              <a:rPr lang="zh-CN" altLang="en-US" sz="2800" b="1" dirty="0"/>
              <a:t>网络新闻组</a:t>
            </a:r>
            <a:endParaRPr lang="en-US" altLang="zh-CN" sz="2800" b="1" dirty="0"/>
          </a:p>
          <a:p>
            <a:pPr lvl="1"/>
            <a:r>
              <a:rPr lang="zh-CN" altLang="en-US" dirty="0"/>
              <a:t>网络新闻组（</a:t>
            </a:r>
            <a:r>
              <a:rPr lang="en-US" altLang="zh-CN" dirty="0"/>
              <a:t>Usenet Newsgroups</a:t>
            </a:r>
            <a:r>
              <a:rPr lang="zh-CN" altLang="en-US" dirty="0"/>
              <a:t>，</a:t>
            </a:r>
            <a:r>
              <a:rPr lang="en-US" altLang="zh-CN" dirty="0"/>
              <a:t>Usenet</a:t>
            </a:r>
            <a:r>
              <a:rPr lang="zh-CN" altLang="en-US" dirty="0"/>
              <a:t>），简称新闻组，是由</a:t>
            </a:r>
            <a:r>
              <a:rPr lang="en-US" altLang="zh-CN" dirty="0"/>
              <a:t>Internet</a:t>
            </a:r>
            <a:r>
              <a:rPr lang="zh-CN" altLang="en-US" dirty="0"/>
              <a:t>上互联的</a:t>
            </a:r>
            <a:r>
              <a:rPr lang="en-US" altLang="zh-CN" dirty="0"/>
              <a:t>NNTP</a:t>
            </a:r>
            <a:r>
              <a:rPr lang="zh-CN" altLang="en-US" dirty="0"/>
              <a:t>网络新闻服务器向全世界范围内的广大用户提供的针对各种专题相互讨论和交流的一种服务。</a:t>
            </a:r>
          </a:p>
          <a:p>
            <a:r>
              <a:rPr lang="en-US" altLang="zh-CN" sz="2800" b="1" dirty="0"/>
              <a:t>BBS</a:t>
            </a:r>
          </a:p>
          <a:p>
            <a:pPr lvl="1"/>
            <a:r>
              <a:rPr lang="zh-CN" altLang="zh-CN" dirty="0"/>
              <a:t>电子公告板系统（</a:t>
            </a:r>
            <a:r>
              <a:rPr lang="en-US" altLang="zh-CN" dirty="0"/>
              <a:t>Bulletin Board System</a:t>
            </a:r>
            <a:r>
              <a:rPr lang="zh-CN" altLang="zh-CN" dirty="0"/>
              <a:t>，</a:t>
            </a:r>
            <a:r>
              <a:rPr lang="en-US" altLang="zh-CN" dirty="0"/>
              <a:t>BBS</a:t>
            </a:r>
            <a:r>
              <a:rPr lang="zh-CN" altLang="zh-CN" dirty="0"/>
              <a:t>），是一种休闲信息服务系统，它兼顾知识性、教育性、娱乐性。</a:t>
            </a:r>
            <a:endParaRPr lang="en-US" altLang="zh-CN" dirty="0"/>
          </a:p>
          <a:p>
            <a:r>
              <a:rPr lang="zh-CN" altLang="zh-CN" sz="2800" b="1" dirty="0" smtClean="0"/>
              <a:t>博</a:t>
            </a:r>
            <a:r>
              <a:rPr lang="zh-CN" altLang="zh-CN" sz="2800" b="1" dirty="0"/>
              <a:t>客</a:t>
            </a:r>
            <a:endParaRPr lang="en-US" altLang="zh-CN" sz="2800" b="1" dirty="0"/>
          </a:p>
          <a:p>
            <a:pPr lvl="1"/>
            <a:r>
              <a:rPr lang="zh-CN" altLang="zh-CN" dirty="0"/>
              <a:t>博客</a:t>
            </a:r>
            <a:r>
              <a:rPr lang="en-US" altLang="zh-CN" dirty="0"/>
              <a:t>(Blog)</a:t>
            </a:r>
            <a:r>
              <a:rPr lang="zh-CN" altLang="zh-CN" dirty="0"/>
              <a:t>，又译为网络日志、部落格或部落阁等，是一种通常由个人管理、不定期张贴新的文章的网站。</a:t>
            </a:r>
            <a:endParaRPr lang="en-US" altLang="zh-CN" dirty="0"/>
          </a:p>
          <a:p>
            <a:r>
              <a:rPr lang="zh-CN" altLang="zh-CN" sz="2800" b="1" dirty="0" smtClean="0"/>
              <a:t>微</a:t>
            </a:r>
            <a:r>
              <a:rPr lang="zh-CN" altLang="zh-CN" sz="2800" b="1" dirty="0"/>
              <a:t>博</a:t>
            </a:r>
          </a:p>
          <a:p>
            <a:pPr lvl="1"/>
            <a:r>
              <a:rPr lang="zh-CN" altLang="zh-CN" dirty="0"/>
              <a:t>微博，即微博客（</a:t>
            </a:r>
            <a:r>
              <a:rPr lang="en-US" altLang="zh-CN" dirty="0" err="1"/>
              <a:t>MicroBlog</a:t>
            </a:r>
            <a:r>
              <a:rPr lang="zh-CN" altLang="zh-CN" dirty="0"/>
              <a:t>）的简称，是一个基于用户关系信息分享、传播以及获取平台。</a:t>
            </a:r>
            <a:endParaRPr lang="en-US" altLang="zh-CN" dirty="0"/>
          </a:p>
          <a:p>
            <a:endParaRPr lang="en-US" dirty="0"/>
          </a:p>
        </p:txBody>
      </p:sp>
    </p:spTree>
    <p:extLst>
      <p:ext uri="{BB962C8B-B14F-4D97-AF65-F5344CB8AC3E}">
        <p14:creationId xmlns:p14="http://schemas.microsoft.com/office/powerpoint/2010/main" val="3869483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b="1" dirty="0"/>
              <a:t>计算机网络的形成与发展</a:t>
            </a:r>
            <a:endParaRPr lang="en-US" dirty="0"/>
          </a:p>
        </p:txBody>
      </p:sp>
      <p:sp>
        <p:nvSpPr>
          <p:cNvPr id="3" name="内容占位符 2"/>
          <p:cNvSpPr>
            <a:spLocks noGrp="1"/>
          </p:cNvSpPr>
          <p:nvPr>
            <p:ph idx="1"/>
          </p:nvPr>
        </p:nvSpPr>
        <p:spPr/>
        <p:txBody>
          <a:bodyPr>
            <a:normAutofit/>
          </a:bodyPr>
          <a:lstStyle/>
          <a:p>
            <a:r>
              <a:rPr lang="zh-CN" altLang="en-US" b="1" dirty="0"/>
              <a:t>互联互通阶段（</a:t>
            </a:r>
            <a:r>
              <a:rPr lang="en-US" altLang="zh-CN" b="1" dirty="0"/>
              <a:t>20</a:t>
            </a:r>
            <a:r>
              <a:rPr lang="zh-CN" altLang="en-US" b="1" dirty="0"/>
              <a:t>世纪</a:t>
            </a:r>
            <a:r>
              <a:rPr lang="en-US" altLang="zh-CN" b="1" dirty="0"/>
              <a:t>70</a:t>
            </a:r>
            <a:r>
              <a:rPr lang="zh-CN" altLang="en-US" b="1" dirty="0"/>
              <a:t>年代末至</a:t>
            </a:r>
            <a:r>
              <a:rPr lang="en-US" altLang="zh-CN" b="1" dirty="0"/>
              <a:t>90</a:t>
            </a:r>
            <a:r>
              <a:rPr lang="zh-CN" altLang="en-US" b="1" dirty="0"/>
              <a:t>年代）</a:t>
            </a:r>
            <a:endParaRPr lang="en-US" altLang="zh-CN" b="1" dirty="0"/>
          </a:p>
          <a:p>
            <a:pPr lvl="1"/>
            <a:r>
              <a:rPr lang="zh-CN" altLang="en-US" dirty="0"/>
              <a:t>具有统一的网络体系结构并遵循国际标准的开放式和标准化的</a:t>
            </a:r>
            <a:r>
              <a:rPr lang="zh-CN" altLang="en-US" dirty="0" smtClean="0"/>
              <a:t>网络形成，</a:t>
            </a:r>
            <a:r>
              <a:rPr lang="en-US" altLang="zh-CN" dirty="0" smtClean="0"/>
              <a:t> </a:t>
            </a:r>
            <a:r>
              <a:rPr lang="en-US" altLang="zh-CN" dirty="0"/>
              <a:t>TCP/IP</a:t>
            </a:r>
            <a:r>
              <a:rPr lang="zh-CN" altLang="zh-CN" dirty="0"/>
              <a:t>体系结构和</a:t>
            </a:r>
            <a:r>
              <a:rPr lang="en-US" altLang="zh-CN" dirty="0"/>
              <a:t>OSI</a:t>
            </a:r>
            <a:r>
              <a:rPr lang="zh-CN" altLang="zh-CN" dirty="0" smtClean="0"/>
              <a:t>体系结构</a:t>
            </a:r>
            <a:endParaRPr lang="en-US" altLang="zh-CN" dirty="0" smtClean="0"/>
          </a:p>
          <a:p>
            <a:pPr lvl="1"/>
            <a:r>
              <a:rPr lang="zh-CN" altLang="en-US" dirty="0"/>
              <a:t>局域网迅速</a:t>
            </a:r>
            <a:r>
              <a:rPr lang="zh-CN" altLang="en-US" dirty="0" smtClean="0"/>
              <a:t>发展</a:t>
            </a:r>
            <a:endParaRPr lang="en-US" altLang="zh-CN" dirty="0" smtClean="0"/>
          </a:p>
          <a:p>
            <a:pPr lvl="1"/>
            <a:endParaRPr lang="en-US" altLang="zh-CN" dirty="0"/>
          </a:p>
          <a:p>
            <a:r>
              <a:rPr lang="zh-CN" altLang="en-US" b="1" dirty="0"/>
              <a:t>高速网络技术阶段（</a:t>
            </a:r>
            <a:r>
              <a:rPr lang="en-US" altLang="zh-CN" b="1" dirty="0"/>
              <a:t>20</a:t>
            </a:r>
            <a:r>
              <a:rPr lang="zh-CN" altLang="en-US" b="1" dirty="0"/>
              <a:t>世纪</a:t>
            </a:r>
            <a:r>
              <a:rPr lang="en-US" altLang="zh-CN" b="1" dirty="0"/>
              <a:t>90</a:t>
            </a:r>
            <a:r>
              <a:rPr lang="zh-CN" altLang="en-US" b="1" dirty="0"/>
              <a:t>年代末至今）</a:t>
            </a:r>
            <a:endParaRPr lang="en-US" altLang="zh-CN" b="1" dirty="0"/>
          </a:p>
          <a:p>
            <a:pPr lvl="1"/>
            <a:r>
              <a:rPr lang="zh-CN" altLang="en-US" dirty="0"/>
              <a:t>超文本标识语言、网页图形浏览器的出现；</a:t>
            </a:r>
          </a:p>
          <a:p>
            <a:pPr lvl="1"/>
            <a:r>
              <a:rPr lang="zh-CN" altLang="en-US" dirty="0"/>
              <a:t>高速网络、多媒体</a:t>
            </a:r>
            <a:r>
              <a:rPr lang="zh-CN" altLang="en-US" dirty="0" smtClean="0"/>
              <a:t>网络</a:t>
            </a:r>
            <a:endParaRPr lang="en-US" altLang="zh-CN" dirty="0" smtClean="0"/>
          </a:p>
          <a:p>
            <a:pPr lvl="1"/>
            <a:r>
              <a:rPr lang="zh-CN" altLang="en-US" dirty="0" smtClean="0"/>
              <a:t>用户</a:t>
            </a:r>
            <a:r>
              <a:rPr lang="zh-CN" altLang="en-US" dirty="0"/>
              <a:t>透明的大的计算机系统，</a:t>
            </a:r>
            <a:r>
              <a:rPr lang="en-US" altLang="zh-CN" dirty="0"/>
              <a:t>Internet</a:t>
            </a:r>
            <a:r>
              <a:rPr lang="zh-CN" altLang="zh-CN" dirty="0"/>
              <a:t> </a:t>
            </a:r>
          </a:p>
          <a:p>
            <a:pPr lvl="1"/>
            <a:endParaRPr lang="en-US" altLang="zh-CN" dirty="0"/>
          </a:p>
          <a:p>
            <a:endParaRPr lang="en-US" dirty="0"/>
          </a:p>
        </p:txBody>
      </p:sp>
    </p:spTree>
    <p:extLst>
      <p:ext uri="{BB962C8B-B14F-4D97-AF65-F5344CB8AC3E}">
        <p14:creationId xmlns:p14="http://schemas.microsoft.com/office/powerpoint/2010/main" val="32002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网络信息检索与</a:t>
            </a:r>
            <a:r>
              <a:rPr lang="zh-CN" altLang="en-US" dirty="0" smtClean="0"/>
              <a:t>利用</a:t>
            </a:r>
            <a:endParaRPr lang="en-US" dirty="0"/>
          </a:p>
        </p:txBody>
      </p:sp>
      <p:sp>
        <p:nvSpPr>
          <p:cNvPr id="3" name="内容占位符 2"/>
          <p:cNvSpPr>
            <a:spLocks noGrp="1"/>
          </p:cNvSpPr>
          <p:nvPr>
            <p:ph idx="1"/>
          </p:nvPr>
        </p:nvSpPr>
        <p:spPr/>
        <p:txBody>
          <a:bodyPr/>
          <a:lstStyle/>
          <a:p>
            <a:r>
              <a:rPr lang="zh-CN" altLang="en-US" sz="2800" b="1" dirty="0" smtClean="0"/>
              <a:t>搜索引擎</a:t>
            </a:r>
            <a:endParaRPr lang="zh-CN" altLang="en-US" sz="2800" b="1" dirty="0"/>
          </a:p>
          <a:p>
            <a:pPr lvl="1"/>
            <a:r>
              <a:rPr lang="zh-CN" altLang="en-US" dirty="0"/>
              <a:t>搜索引擎是指根据一定的策略、运用特定的计算机程序从互联网上搜集信息，在对信息进行组织和处理后，为用户提供检索服务，将用户检索相关的信息展示给用户的系统</a:t>
            </a:r>
            <a:r>
              <a:rPr lang="zh-CN" altLang="en-US" dirty="0" smtClean="0"/>
              <a:t>。</a:t>
            </a:r>
            <a:endParaRPr lang="en-US" altLang="zh-CN" dirty="0" smtClean="0"/>
          </a:p>
          <a:p>
            <a:pPr lvl="1"/>
            <a:r>
              <a:rPr lang="zh-CN" altLang="en-US" dirty="0" smtClean="0"/>
              <a:t>搜索引擎</a:t>
            </a:r>
            <a:r>
              <a:rPr lang="zh-CN" altLang="en-US" dirty="0"/>
              <a:t>包括全文索引、目录索引、元搜索引擎、垂直搜索引擎、集合式搜索引擎、门户搜索引擎与免费链接列表等</a:t>
            </a:r>
            <a:r>
              <a:rPr lang="zh-CN" altLang="en-US" dirty="0" smtClean="0"/>
              <a:t>。</a:t>
            </a:r>
            <a:endParaRPr lang="en-US" altLang="zh-CN" dirty="0" smtClean="0"/>
          </a:p>
          <a:p>
            <a:pPr lvl="1"/>
            <a:r>
              <a:rPr lang="zh-CN" altLang="en-US" dirty="0"/>
              <a:t>常见</a:t>
            </a:r>
            <a:r>
              <a:rPr lang="zh-CN" altLang="en-US" dirty="0" smtClean="0"/>
              <a:t>的搜索引擎有百度、谷歌、搜</a:t>
            </a:r>
            <a:r>
              <a:rPr lang="zh-CN" altLang="en-US" dirty="0"/>
              <a:t>狗、</a:t>
            </a:r>
            <a:r>
              <a:rPr lang="en-US" altLang="zh-CN" dirty="0"/>
              <a:t>360</a:t>
            </a:r>
            <a:r>
              <a:rPr lang="zh-CN" altLang="en-US" dirty="0"/>
              <a:t>搜索、有道、搜搜、中国雅虎等。</a:t>
            </a:r>
          </a:p>
          <a:p>
            <a:endParaRPr lang="en-US" dirty="0"/>
          </a:p>
        </p:txBody>
      </p:sp>
    </p:spTree>
    <p:extLst>
      <p:ext uri="{BB962C8B-B14F-4D97-AF65-F5344CB8AC3E}">
        <p14:creationId xmlns:p14="http://schemas.microsoft.com/office/powerpoint/2010/main" val="34795944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5400" b="1" dirty="0"/>
              <a:t>网络信息高级检索方法</a:t>
            </a:r>
            <a:endParaRPr lang="en-US" dirty="0"/>
          </a:p>
        </p:txBody>
      </p:sp>
      <p:sp>
        <p:nvSpPr>
          <p:cNvPr id="3" name="内容占位符 2"/>
          <p:cNvSpPr>
            <a:spLocks noGrp="1"/>
          </p:cNvSpPr>
          <p:nvPr>
            <p:ph idx="1"/>
          </p:nvPr>
        </p:nvSpPr>
        <p:spPr/>
        <p:txBody>
          <a:bodyPr>
            <a:normAutofit fontScale="92500" lnSpcReduction="10000"/>
          </a:bodyPr>
          <a:lstStyle/>
          <a:p>
            <a:r>
              <a:rPr lang="zh-CN" altLang="en-US" sz="2800" b="1" dirty="0"/>
              <a:t>布尔逻辑检索</a:t>
            </a:r>
          </a:p>
          <a:p>
            <a:pPr lvl="1"/>
            <a:r>
              <a:rPr lang="zh-CN" altLang="en-US" sz="2600" dirty="0"/>
              <a:t>所谓布尔检索，是指通过标准的布尔逻辑关系来表达关键词与关键词之间逻辑关系的一种查询</a:t>
            </a:r>
            <a:r>
              <a:rPr lang="zh-CN" altLang="en-US" sz="2600" dirty="0" smtClean="0"/>
              <a:t>方法。</a:t>
            </a:r>
            <a:endParaRPr lang="en-US" altLang="zh-CN" sz="2600" dirty="0" smtClean="0"/>
          </a:p>
          <a:p>
            <a:pPr lvl="1"/>
            <a:r>
              <a:rPr lang="en-US" altLang="zh-CN" dirty="0" smtClean="0"/>
              <a:t>and</a:t>
            </a:r>
            <a:r>
              <a:rPr lang="zh-CN" altLang="en-US" dirty="0"/>
              <a:t>，称为逻辑“与”</a:t>
            </a:r>
            <a:r>
              <a:rPr lang="zh-CN" altLang="en-US" dirty="0" smtClean="0"/>
              <a:t>，表示</a:t>
            </a:r>
            <a:r>
              <a:rPr lang="zh-CN" altLang="en-US" dirty="0"/>
              <a:t>它所连接的两个词必须同时出现在查询结果</a:t>
            </a:r>
            <a:r>
              <a:rPr lang="zh-CN" altLang="en-US" dirty="0" smtClean="0"/>
              <a:t>中。例如</a:t>
            </a:r>
            <a:r>
              <a:rPr lang="zh-CN" altLang="en-US" dirty="0"/>
              <a:t>，输入“</a:t>
            </a:r>
            <a:r>
              <a:rPr lang="en-US" altLang="zh-CN" dirty="0"/>
              <a:t>computer </a:t>
            </a:r>
            <a:r>
              <a:rPr lang="en-US" altLang="zh-CN" dirty="0" smtClean="0"/>
              <a:t> and </a:t>
            </a:r>
            <a:r>
              <a:rPr lang="en-US" altLang="zh-CN" dirty="0"/>
              <a:t>book</a:t>
            </a:r>
            <a:r>
              <a:rPr lang="en-US" altLang="zh-CN" dirty="0" smtClean="0"/>
              <a:t>”</a:t>
            </a:r>
            <a:endParaRPr lang="zh-CN" altLang="en-US" dirty="0"/>
          </a:p>
          <a:p>
            <a:pPr lvl="1"/>
            <a:r>
              <a:rPr lang="en-US" altLang="zh-CN" dirty="0"/>
              <a:t>or</a:t>
            </a:r>
            <a:r>
              <a:rPr lang="zh-CN" altLang="en-US" dirty="0"/>
              <a:t>，称为逻辑“或”，它表示所连接的两个关键词中任意一个出现在查询结果中就</a:t>
            </a:r>
            <a:r>
              <a:rPr lang="zh-CN" altLang="en-US" dirty="0" smtClean="0"/>
              <a:t>可以。例如</a:t>
            </a:r>
            <a:r>
              <a:rPr lang="zh-CN" altLang="en-US" dirty="0"/>
              <a:t>，输入“</a:t>
            </a:r>
            <a:r>
              <a:rPr lang="en-US" altLang="zh-CN" dirty="0"/>
              <a:t>computer or </a:t>
            </a:r>
            <a:r>
              <a:rPr lang="en-US" altLang="zh-CN" dirty="0" smtClean="0"/>
              <a:t>book”</a:t>
            </a:r>
            <a:endParaRPr lang="en-US" altLang="zh-CN" dirty="0"/>
          </a:p>
          <a:p>
            <a:pPr lvl="1"/>
            <a:r>
              <a:rPr lang="en-US" altLang="zh-CN" dirty="0" smtClean="0"/>
              <a:t>not</a:t>
            </a:r>
            <a:r>
              <a:rPr lang="zh-CN" altLang="en-US" dirty="0"/>
              <a:t>，称为逻辑“非”，它表示所连接的两个关键词中应从第一个关键词概念中排除第二个</a:t>
            </a:r>
            <a:r>
              <a:rPr lang="zh-CN" altLang="en-US" dirty="0" smtClean="0"/>
              <a:t>关键词。例如</a:t>
            </a:r>
            <a:r>
              <a:rPr lang="zh-CN" altLang="en-US" dirty="0"/>
              <a:t>输入“</a:t>
            </a:r>
            <a:r>
              <a:rPr lang="en-US" altLang="zh-CN" dirty="0"/>
              <a:t>automobile not car</a:t>
            </a:r>
            <a:r>
              <a:rPr lang="en-US" altLang="zh-CN" dirty="0" smtClean="0"/>
              <a:t>”</a:t>
            </a:r>
          </a:p>
          <a:p>
            <a:pPr lvl="1"/>
            <a:r>
              <a:rPr lang="zh-CN" altLang="en-US" dirty="0" smtClean="0"/>
              <a:t> </a:t>
            </a:r>
            <a:r>
              <a:rPr lang="en-US" altLang="zh-CN" dirty="0" smtClean="0"/>
              <a:t>near</a:t>
            </a:r>
            <a:r>
              <a:rPr lang="zh-CN" altLang="en-US" dirty="0"/>
              <a:t>，它表示两个关键词之间的词距不能超过</a:t>
            </a:r>
            <a:r>
              <a:rPr lang="en-US" altLang="zh-CN" dirty="0"/>
              <a:t>n</a:t>
            </a:r>
            <a:r>
              <a:rPr lang="zh-CN" altLang="en-US" dirty="0"/>
              <a:t>个单词。</a:t>
            </a:r>
          </a:p>
          <a:p>
            <a:endParaRPr lang="en-US" dirty="0"/>
          </a:p>
        </p:txBody>
      </p:sp>
    </p:spTree>
    <p:extLst>
      <p:ext uri="{BB962C8B-B14F-4D97-AF65-F5344CB8AC3E}">
        <p14:creationId xmlns:p14="http://schemas.microsoft.com/office/powerpoint/2010/main" val="13930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800" b="1" dirty="0"/>
              <a:t>网络信息高级检索方法</a:t>
            </a:r>
            <a:endParaRPr lang="en-US" dirty="0"/>
          </a:p>
        </p:txBody>
      </p:sp>
      <p:sp>
        <p:nvSpPr>
          <p:cNvPr id="3" name="内容占位符 2"/>
          <p:cNvSpPr>
            <a:spLocks noGrp="1"/>
          </p:cNvSpPr>
          <p:nvPr>
            <p:ph idx="1"/>
          </p:nvPr>
        </p:nvSpPr>
        <p:spPr/>
        <p:txBody>
          <a:bodyPr>
            <a:normAutofit/>
          </a:bodyPr>
          <a:lstStyle/>
          <a:p>
            <a:r>
              <a:rPr lang="zh-CN" altLang="en-US" sz="2800" b="1" dirty="0" smtClean="0"/>
              <a:t>使用</a:t>
            </a:r>
            <a:r>
              <a:rPr lang="zh-CN" altLang="en-US" sz="2800" b="1" dirty="0"/>
              <a:t>符号搜索</a:t>
            </a:r>
            <a:endParaRPr lang="en-US" altLang="zh-CN" sz="2800" b="1" dirty="0"/>
          </a:p>
          <a:p>
            <a:pPr lvl="1"/>
            <a:r>
              <a:rPr lang="zh-CN" altLang="en-US" dirty="0"/>
              <a:t>空格的作用表示逻辑</a:t>
            </a:r>
            <a:r>
              <a:rPr lang="zh-CN" altLang="en-US" dirty="0" smtClean="0"/>
              <a:t>“与”</a:t>
            </a:r>
            <a:endParaRPr lang="en-US" altLang="zh-CN" dirty="0" smtClean="0"/>
          </a:p>
          <a:p>
            <a:pPr lvl="1"/>
            <a:r>
              <a:rPr lang="zh-CN" altLang="en-US" dirty="0" smtClean="0"/>
              <a:t>逗号</a:t>
            </a:r>
            <a:r>
              <a:rPr lang="zh-CN" altLang="en-US" dirty="0"/>
              <a:t>类似于逻辑</a:t>
            </a:r>
            <a:r>
              <a:rPr lang="zh-CN" altLang="en-US" dirty="0" smtClean="0"/>
              <a:t>“或”</a:t>
            </a:r>
            <a:endParaRPr lang="en-US" altLang="zh-CN" dirty="0" smtClean="0"/>
          </a:p>
          <a:p>
            <a:pPr lvl="1"/>
            <a:r>
              <a:rPr lang="zh-CN" altLang="en-US" dirty="0" smtClean="0"/>
              <a:t>“</a:t>
            </a:r>
            <a:r>
              <a:rPr lang="en-US" altLang="zh-CN" dirty="0"/>
              <a:t>+</a:t>
            </a:r>
            <a:r>
              <a:rPr lang="zh-CN" altLang="en-US" dirty="0"/>
              <a:t>”限定搜索结果中必须包含的</a:t>
            </a:r>
            <a:r>
              <a:rPr lang="zh-CN" altLang="en-US" dirty="0" smtClean="0"/>
              <a:t>词汇</a:t>
            </a:r>
            <a:endParaRPr lang="en-US" altLang="zh-CN" dirty="0" smtClean="0"/>
          </a:p>
          <a:p>
            <a:pPr lvl="1"/>
            <a:r>
              <a:rPr lang="zh-CN" altLang="en-US" dirty="0" smtClean="0"/>
              <a:t>“</a:t>
            </a:r>
            <a:r>
              <a:rPr lang="en-US" altLang="zh-CN" dirty="0"/>
              <a:t>—</a:t>
            </a:r>
            <a:r>
              <a:rPr lang="zh-CN" altLang="en-US" dirty="0"/>
              <a:t>”限定搜索结果中不能包含的</a:t>
            </a:r>
            <a:r>
              <a:rPr lang="zh-CN" altLang="en-US" dirty="0" smtClean="0"/>
              <a:t>词汇</a:t>
            </a:r>
            <a:endParaRPr lang="en-US" altLang="zh-CN" dirty="0"/>
          </a:p>
          <a:p>
            <a:endParaRPr lang="en-US" dirty="0"/>
          </a:p>
        </p:txBody>
      </p:sp>
    </p:spTree>
    <p:extLst>
      <p:ext uri="{BB962C8B-B14F-4D97-AF65-F5344CB8AC3E}">
        <p14:creationId xmlns:p14="http://schemas.microsoft.com/office/powerpoint/2010/main" val="257417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5400" b="1" dirty="0"/>
              <a:t>网络信息高级检索方法</a:t>
            </a:r>
            <a:endParaRPr lang="en-US" dirty="0"/>
          </a:p>
        </p:txBody>
      </p:sp>
      <p:sp>
        <p:nvSpPr>
          <p:cNvPr id="3" name="内容占位符 2"/>
          <p:cNvSpPr>
            <a:spLocks noGrp="1"/>
          </p:cNvSpPr>
          <p:nvPr>
            <p:ph idx="1"/>
          </p:nvPr>
        </p:nvSpPr>
        <p:spPr/>
        <p:txBody>
          <a:bodyPr/>
          <a:lstStyle/>
          <a:p>
            <a:r>
              <a:rPr lang="zh-CN" altLang="en-US" sz="2800" b="1" dirty="0"/>
              <a:t>使用元</a:t>
            </a:r>
            <a:r>
              <a:rPr lang="zh-CN" altLang="en-US" sz="2800" b="1" dirty="0" smtClean="0"/>
              <a:t>词</a:t>
            </a:r>
            <a:r>
              <a:rPr lang="zh-CN" altLang="zh-CN" sz="2800" dirty="0"/>
              <a:t>（</a:t>
            </a:r>
            <a:r>
              <a:rPr lang="en-US" altLang="zh-CN" sz="2800" dirty="0" err="1"/>
              <a:t>metawords</a:t>
            </a:r>
            <a:r>
              <a:rPr lang="zh-CN" altLang="zh-CN" sz="2800" dirty="0"/>
              <a:t>）</a:t>
            </a:r>
            <a:r>
              <a:rPr lang="zh-CN" altLang="en-US" sz="2800" b="1" dirty="0" smtClean="0"/>
              <a:t>检索</a:t>
            </a:r>
            <a:endParaRPr lang="zh-CN" altLang="en-US" sz="2800" b="1" dirty="0"/>
          </a:p>
          <a:p>
            <a:pPr lvl="1"/>
            <a:r>
              <a:rPr lang="zh-CN" altLang="zh-CN" dirty="0" smtClean="0"/>
              <a:t>用户</a:t>
            </a:r>
            <a:r>
              <a:rPr lang="zh-CN" altLang="zh-CN" dirty="0"/>
              <a:t>把元词放在关键词的前面，这样就可以告诉搜索引擎你想要检索的内容具有哪些明确的特征</a:t>
            </a:r>
            <a:r>
              <a:rPr lang="zh-CN" altLang="zh-CN" dirty="0" smtClean="0"/>
              <a:t>。</a:t>
            </a:r>
            <a:endParaRPr lang="en-US" altLang="zh-CN" dirty="0" smtClean="0"/>
          </a:p>
          <a:p>
            <a:pPr lvl="2"/>
            <a:r>
              <a:rPr lang="zh-CN" altLang="zh-CN" dirty="0" smtClean="0"/>
              <a:t>例如</a:t>
            </a:r>
            <a:r>
              <a:rPr lang="zh-CN" altLang="zh-CN" dirty="0"/>
              <a:t>，你在搜索引擎中输入“</a:t>
            </a:r>
            <a:r>
              <a:rPr lang="en-US" altLang="zh-CN" dirty="0"/>
              <a:t>title</a:t>
            </a:r>
            <a:r>
              <a:rPr lang="zh-CN" altLang="zh-CN" dirty="0"/>
              <a:t>：清华大学”，就可以查到网页标题中带有清华大学的网页</a:t>
            </a:r>
            <a:r>
              <a:rPr lang="zh-CN" altLang="zh-CN" dirty="0" smtClean="0"/>
              <a:t>。</a:t>
            </a:r>
            <a:endParaRPr lang="en-US" altLang="zh-CN" dirty="0" smtClean="0"/>
          </a:p>
          <a:p>
            <a:pPr lvl="2"/>
            <a:r>
              <a:rPr lang="zh-CN" altLang="zh-CN" dirty="0" smtClean="0"/>
              <a:t>在</a:t>
            </a:r>
            <a:r>
              <a:rPr lang="zh-CN" altLang="zh-CN" dirty="0"/>
              <a:t>键入的关键词后加上“</a:t>
            </a:r>
            <a:r>
              <a:rPr lang="en-US" altLang="zh-CN" dirty="0" err="1"/>
              <a:t>domain:org</a:t>
            </a:r>
            <a:r>
              <a:rPr lang="zh-CN" altLang="zh-CN" dirty="0"/>
              <a:t>”，就可以查到所有以</a:t>
            </a:r>
            <a:r>
              <a:rPr lang="en-US" altLang="zh-CN" dirty="0"/>
              <a:t>org</a:t>
            </a:r>
            <a:r>
              <a:rPr lang="zh-CN" altLang="zh-CN" dirty="0"/>
              <a:t>为后缀的网站。</a:t>
            </a:r>
            <a:endParaRPr lang="en-US" altLang="zh-CN" dirty="0"/>
          </a:p>
          <a:p>
            <a:pPr lvl="2"/>
            <a:r>
              <a:rPr lang="en-US" altLang="zh-CN" dirty="0" smtClean="0"/>
              <a:t>image</a:t>
            </a:r>
            <a:r>
              <a:rPr lang="zh-CN" altLang="zh-CN" dirty="0"/>
              <a:t>：用于检索</a:t>
            </a:r>
            <a:r>
              <a:rPr lang="zh-CN" altLang="zh-CN" dirty="0" smtClean="0"/>
              <a:t>图片</a:t>
            </a:r>
            <a:endParaRPr lang="en-US" altLang="zh-CN" dirty="0" smtClean="0"/>
          </a:p>
          <a:p>
            <a:pPr lvl="2"/>
            <a:r>
              <a:rPr lang="en-US" altLang="zh-CN" dirty="0" smtClean="0"/>
              <a:t>link</a:t>
            </a:r>
            <a:r>
              <a:rPr lang="zh-CN" altLang="zh-CN" dirty="0"/>
              <a:t>：用于检索链接到某个选定网站的</a:t>
            </a:r>
            <a:r>
              <a:rPr lang="zh-CN" altLang="zh-CN" dirty="0" smtClean="0"/>
              <a:t>页面</a:t>
            </a:r>
            <a:endParaRPr lang="en-US" altLang="zh-CN" dirty="0" smtClean="0"/>
          </a:p>
          <a:p>
            <a:pPr lvl="2"/>
            <a:r>
              <a:rPr lang="en-US" altLang="zh-CN" dirty="0" smtClean="0"/>
              <a:t>URL</a:t>
            </a:r>
            <a:r>
              <a:rPr lang="zh-CN" altLang="zh-CN" dirty="0"/>
              <a:t>：用于检索地址中带有某个关键词的</a:t>
            </a:r>
            <a:r>
              <a:rPr lang="zh-CN" altLang="zh-CN" dirty="0" smtClean="0"/>
              <a:t>网页</a:t>
            </a:r>
            <a:endParaRPr lang="zh-CN" altLang="zh-CN" dirty="0"/>
          </a:p>
          <a:p>
            <a:endParaRPr lang="en-US" dirty="0"/>
          </a:p>
        </p:txBody>
      </p:sp>
    </p:spTree>
    <p:extLst>
      <p:ext uri="{BB962C8B-B14F-4D97-AF65-F5344CB8AC3E}">
        <p14:creationId xmlns:p14="http://schemas.microsoft.com/office/powerpoint/2010/main" val="1345924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800" b="1" dirty="0"/>
              <a:t>网络信息高级检索方法</a:t>
            </a:r>
            <a:endParaRPr lang="en-US" dirty="0"/>
          </a:p>
        </p:txBody>
      </p:sp>
      <p:sp>
        <p:nvSpPr>
          <p:cNvPr id="3" name="内容占位符 2"/>
          <p:cNvSpPr>
            <a:spLocks noGrp="1"/>
          </p:cNvSpPr>
          <p:nvPr>
            <p:ph idx="1"/>
          </p:nvPr>
        </p:nvSpPr>
        <p:spPr/>
        <p:txBody>
          <a:bodyPr>
            <a:normAutofit/>
          </a:bodyPr>
          <a:lstStyle/>
          <a:p>
            <a:r>
              <a:rPr lang="zh-CN" altLang="en-US" sz="2800" b="1" dirty="0" smtClean="0"/>
              <a:t>区分</a:t>
            </a:r>
            <a:r>
              <a:rPr lang="zh-CN" altLang="en-US" sz="2800" b="1" dirty="0"/>
              <a:t>大小写</a:t>
            </a:r>
          </a:p>
          <a:p>
            <a:pPr lvl="1"/>
            <a:r>
              <a:rPr lang="zh-CN" altLang="en-US" dirty="0" smtClean="0"/>
              <a:t>许多</a:t>
            </a:r>
            <a:r>
              <a:rPr lang="zh-CN" altLang="en-US" dirty="0"/>
              <a:t>英文搜索引擎可以让用户选择是否要求区分关键词的大小写，这一功能对查询专有名词有很大的</a:t>
            </a:r>
            <a:r>
              <a:rPr lang="zh-CN" altLang="en-US" dirty="0" smtClean="0"/>
              <a:t>帮助。</a:t>
            </a:r>
            <a:endParaRPr lang="en-US" altLang="zh-CN" dirty="0" smtClean="0"/>
          </a:p>
          <a:p>
            <a:pPr lvl="2"/>
            <a:r>
              <a:rPr lang="zh-CN" altLang="en-US" dirty="0" smtClean="0"/>
              <a:t>例如</a:t>
            </a:r>
            <a:r>
              <a:rPr lang="zh-CN" altLang="en-US" dirty="0"/>
              <a:t>：</a:t>
            </a:r>
            <a:r>
              <a:rPr lang="en-US" altLang="zh-CN" dirty="0"/>
              <a:t>Web</a:t>
            </a:r>
            <a:r>
              <a:rPr lang="zh-CN" altLang="en-US" dirty="0"/>
              <a:t>专指万维网或环球网，而</a:t>
            </a:r>
            <a:r>
              <a:rPr lang="en-US" altLang="zh-CN" dirty="0"/>
              <a:t>web</a:t>
            </a:r>
            <a:r>
              <a:rPr lang="zh-CN" altLang="en-US" dirty="0"/>
              <a:t>则表示蜘蛛网。</a:t>
            </a:r>
          </a:p>
          <a:p>
            <a:r>
              <a:rPr lang="zh-CN" altLang="en-US" sz="2800" b="1" dirty="0" smtClean="0"/>
              <a:t>特殊</a:t>
            </a:r>
            <a:r>
              <a:rPr lang="zh-CN" altLang="en-US" sz="2800" b="1" dirty="0"/>
              <a:t>搜索命令</a:t>
            </a:r>
          </a:p>
          <a:p>
            <a:pPr lvl="1"/>
            <a:r>
              <a:rPr lang="en-US" altLang="zh-CN" dirty="0" err="1"/>
              <a:t>intitle</a:t>
            </a:r>
            <a:r>
              <a:rPr lang="zh-CN" altLang="en-US" dirty="0"/>
              <a:t>：是多数搜索引擎都支持的针对网页标题的搜索命令</a:t>
            </a:r>
            <a:r>
              <a:rPr lang="zh-CN" altLang="en-US" dirty="0" smtClean="0"/>
              <a:t>。</a:t>
            </a:r>
            <a:endParaRPr lang="en-US" altLang="zh-CN" dirty="0" smtClean="0"/>
          </a:p>
          <a:p>
            <a:pPr lvl="2"/>
            <a:r>
              <a:rPr lang="zh-CN" altLang="en-US" dirty="0" smtClean="0"/>
              <a:t>例如</a:t>
            </a:r>
            <a:r>
              <a:rPr lang="zh-CN" altLang="en-US" dirty="0"/>
              <a:t>，输入“</a:t>
            </a:r>
            <a:r>
              <a:rPr lang="en-US" altLang="zh-CN" dirty="0" err="1"/>
              <a:t>intitle</a:t>
            </a:r>
            <a:r>
              <a:rPr lang="zh-CN" altLang="en-US" dirty="0"/>
              <a:t>：家用电器”，表示要搜索标题含有“家用电器”的网页。</a:t>
            </a:r>
            <a:endParaRPr lang="en-US" altLang="zh-CN" dirty="0"/>
          </a:p>
          <a:p>
            <a:endParaRPr lang="en-US" dirty="0"/>
          </a:p>
        </p:txBody>
      </p:sp>
    </p:spTree>
    <p:extLst>
      <p:ext uri="{BB962C8B-B14F-4D97-AF65-F5344CB8AC3E}">
        <p14:creationId xmlns:p14="http://schemas.microsoft.com/office/powerpoint/2010/main" val="33970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b="1" dirty="0"/>
              <a:t>网络信息检索的注意</a:t>
            </a:r>
            <a:r>
              <a:rPr lang="zh-CN" altLang="en-US" sz="5400" b="1" dirty="0" smtClean="0"/>
              <a:t>事项</a:t>
            </a:r>
            <a:endParaRPr lang="en-US" dirty="0"/>
          </a:p>
        </p:txBody>
      </p:sp>
      <p:sp>
        <p:nvSpPr>
          <p:cNvPr id="3" name="内容占位符 2"/>
          <p:cNvSpPr>
            <a:spLocks noGrp="1"/>
          </p:cNvSpPr>
          <p:nvPr>
            <p:ph idx="1"/>
          </p:nvPr>
        </p:nvSpPr>
        <p:spPr/>
        <p:txBody>
          <a:bodyPr/>
          <a:lstStyle/>
          <a:p>
            <a:r>
              <a:rPr lang="zh-CN" altLang="en-US" sz="2800" dirty="0"/>
              <a:t>选择合适的搜索引擎和检索系统</a:t>
            </a:r>
            <a:endParaRPr lang="en-US" altLang="zh-CN" sz="2800" dirty="0"/>
          </a:p>
          <a:p>
            <a:r>
              <a:rPr lang="zh-CN" altLang="en-US" sz="2800" dirty="0" smtClean="0"/>
              <a:t>掌握</a:t>
            </a:r>
            <a:r>
              <a:rPr lang="zh-CN" altLang="en-US" sz="2800" dirty="0"/>
              <a:t>布尔逻辑等检索方式是必要的</a:t>
            </a:r>
            <a:endParaRPr lang="en-US" altLang="zh-CN" sz="2800" dirty="0"/>
          </a:p>
          <a:p>
            <a:r>
              <a:rPr lang="zh-CN" altLang="en-US" sz="2800" dirty="0" smtClean="0"/>
              <a:t>紧紧</a:t>
            </a:r>
            <a:r>
              <a:rPr lang="zh-CN" altLang="en-US" sz="2800" dirty="0"/>
              <a:t>围绕检索内容确定检索词或检索式，全面考虑各种可能出现的情况</a:t>
            </a:r>
            <a:endParaRPr lang="en-US" altLang="zh-CN" sz="2800" dirty="0"/>
          </a:p>
          <a:p>
            <a:r>
              <a:rPr lang="zh-CN" altLang="en-US" sz="2800" dirty="0" smtClean="0"/>
              <a:t>利用</a:t>
            </a:r>
            <a:r>
              <a:rPr lang="zh-CN" altLang="en-US" sz="2800" dirty="0"/>
              <a:t>进阶功能，前一次检索结果作为下一次检索范围（词），逐步缩小检索范围</a:t>
            </a:r>
            <a:endParaRPr lang="en-US" altLang="zh-CN" sz="2800" dirty="0"/>
          </a:p>
          <a:p>
            <a:r>
              <a:rPr lang="zh-CN" altLang="en-US" sz="2800" dirty="0" smtClean="0"/>
              <a:t>平时</a:t>
            </a:r>
            <a:r>
              <a:rPr lang="zh-CN" altLang="en-US" sz="2800" dirty="0"/>
              <a:t>注意收集与自己专业和爱好相关的网址</a:t>
            </a:r>
            <a:endParaRPr lang="zh-CN" altLang="zh-CN" sz="2800" dirty="0"/>
          </a:p>
          <a:p>
            <a:endParaRPr lang="en-US" dirty="0"/>
          </a:p>
        </p:txBody>
      </p:sp>
    </p:spTree>
    <p:extLst>
      <p:ext uri="{BB962C8B-B14F-4D97-AF65-F5344CB8AC3E}">
        <p14:creationId xmlns:p14="http://schemas.microsoft.com/office/powerpoint/2010/main" val="16877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5400" b="1" dirty="0"/>
              <a:t>常用的网络信息</a:t>
            </a:r>
            <a:r>
              <a:rPr lang="zh-CN" altLang="zh-CN" sz="5400" b="1" dirty="0" smtClean="0"/>
              <a:t>资源</a:t>
            </a:r>
            <a:endParaRPr lang="en-US" dirty="0"/>
          </a:p>
        </p:txBody>
      </p:sp>
      <p:sp>
        <p:nvSpPr>
          <p:cNvPr id="3" name="内容占位符 2"/>
          <p:cNvSpPr>
            <a:spLocks noGrp="1"/>
          </p:cNvSpPr>
          <p:nvPr>
            <p:ph idx="1"/>
          </p:nvPr>
        </p:nvSpPr>
        <p:spPr/>
        <p:txBody>
          <a:bodyPr>
            <a:normAutofit fontScale="77500" lnSpcReduction="20000"/>
          </a:bodyPr>
          <a:lstStyle/>
          <a:p>
            <a:r>
              <a:rPr lang="zh-CN" altLang="zh-CN" sz="2800" dirty="0" smtClean="0"/>
              <a:t>网上</a:t>
            </a:r>
            <a:r>
              <a:rPr lang="zh-CN" altLang="zh-CN" sz="2800" dirty="0"/>
              <a:t>报刊</a:t>
            </a:r>
            <a:endParaRPr lang="en-US" altLang="zh-CN" sz="2800" dirty="0"/>
          </a:p>
          <a:p>
            <a:pPr lvl="1"/>
            <a:r>
              <a:rPr lang="zh-CN" altLang="en-US" dirty="0"/>
              <a:t>人民日报（</a:t>
            </a:r>
            <a:r>
              <a:rPr lang="en-US" altLang="zh-CN" dirty="0">
                <a:hlinkClick r:id="rId2"/>
              </a:rPr>
              <a:t>http://paper.people.com.cn</a:t>
            </a:r>
            <a:r>
              <a:rPr lang="zh-CN" altLang="en-US" dirty="0"/>
              <a:t>）</a:t>
            </a:r>
            <a:endParaRPr lang="en-US" altLang="zh-CN" dirty="0"/>
          </a:p>
          <a:p>
            <a:pPr lvl="1"/>
            <a:r>
              <a:rPr lang="zh-CN" altLang="en-US" dirty="0"/>
              <a:t>环球时报（</a:t>
            </a:r>
            <a:r>
              <a:rPr lang="en-US" altLang="zh-CN" dirty="0">
                <a:hlinkClick r:id="rId3"/>
              </a:rPr>
              <a:t>http://www.huanqiu.com/</a:t>
            </a:r>
            <a:r>
              <a:rPr lang="zh-CN" altLang="en-US" dirty="0"/>
              <a:t>）</a:t>
            </a:r>
            <a:endParaRPr lang="en-US" altLang="zh-CN" dirty="0"/>
          </a:p>
          <a:p>
            <a:pPr lvl="1"/>
            <a:r>
              <a:rPr lang="zh-CN" altLang="en-US" dirty="0"/>
              <a:t>北京日报（</a:t>
            </a:r>
            <a:r>
              <a:rPr lang="en-US" altLang="zh-CN" dirty="0">
                <a:hlinkClick r:id="rId4"/>
              </a:rPr>
              <a:t>http://bjrb.bjd.com.cn</a:t>
            </a:r>
            <a:r>
              <a:rPr lang="zh-CN" altLang="en-US" dirty="0"/>
              <a:t>）</a:t>
            </a:r>
            <a:endParaRPr lang="en-US" altLang="zh-CN" dirty="0"/>
          </a:p>
          <a:p>
            <a:pPr lvl="1"/>
            <a:r>
              <a:rPr lang="zh-CN" altLang="en-US" dirty="0"/>
              <a:t>国际金融报（</a:t>
            </a:r>
            <a:r>
              <a:rPr lang="en-US" altLang="zh-CN" dirty="0">
                <a:hlinkClick r:id="rId2"/>
              </a:rPr>
              <a:t>http://paper.people.com.cn/</a:t>
            </a:r>
            <a:r>
              <a:rPr lang="zh-CN" altLang="en-US" dirty="0"/>
              <a:t>）</a:t>
            </a:r>
            <a:endParaRPr lang="en-US" altLang="zh-CN" dirty="0"/>
          </a:p>
          <a:p>
            <a:pPr lvl="1"/>
            <a:r>
              <a:rPr lang="zh-CN" altLang="en-US" dirty="0"/>
              <a:t>证券时报（</a:t>
            </a:r>
            <a:r>
              <a:rPr lang="en-US" altLang="zh-CN" dirty="0">
                <a:hlinkClick r:id="rId5"/>
              </a:rPr>
              <a:t>http://www.p5w.net/index.htm</a:t>
            </a:r>
            <a:r>
              <a:rPr lang="zh-CN" altLang="en-US" dirty="0" smtClean="0"/>
              <a:t>）</a:t>
            </a:r>
            <a:endParaRPr lang="en-US" altLang="zh-CN" dirty="0"/>
          </a:p>
          <a:p>
            <a:r>
              <a:rPr lang="zh-CN" altLang="en-US" sz="2800" dirty="0" smtClean="0"/>
              <a:t>动态信息（</a:t>
            </a:r>
            <a:r>
              <a:rPr lang="en-US" altLang="zh-CN" sz="2800" dirty="0" smtClean="0">
                <a:hlinkClick r:id="rId6"/>
              </a:rPr>
              <a:t>http://cufe.edu.cn</a:t>
            </a:r>
            <a:r>
              <a:rPr lang="zh-CN" altLang="en-US" sz="2800" dirty="0" smtClean="0"/>
              <a:t>）</a:t>
            </a:r>
            <a:endParaRPr lang="en-US" altLang="zh-CN" sz="2800" dirty="0" smtClean="0"/>
          </a:p>
          <a:p>
            <a:r>
              <a:rPr lang="zh-CN" altLang="zh-CN" sz="2800" dirty="0" smtClean="0"/>
              <a:t>馆藏</a:t>
            </a:r>
            <a:r>
              <a:rPr lang="zh-CN" altLang="zh-CN" sz="2800" dirty="0"/>
              <a:t>书目数据库</a:t>
            </a:r>
            <a:endParaRPr lang="en-US" altLang="zh-CN" sz="2800" dirty="0"/>
          </a:p>
          <a:p>
            <a:pPr lvl="1"/>
            <a:r>
              <a:rPr lang="zh-CN" altLang="zh-CN" dirty="0"/>
              <a:t>中国数字图书馆（</a:t>
            </a:r>
            <a:r>
              <a:rPr lang="en-US" altLang="zh-CN" dirty="0">
                <a:hlinkClick r:id="rId7"/>
              </a:rPr>
              <a:t>http://www.d-library.com.cn/</a:t>
            </a:r>
            <a:r>
              <a:rPr lang="zh-CN" altLang="zh-CN" dirty="0"/>
              <a:t>）</a:t>
            </a:r>
            <a:endParaRPr lang="en-US" altLang="zh-CN" dirty="0"/>
          </a:p>
          <a:p>
            <a:pPr lvl="1"/>
            <a:r>
              <a:rPr lang="zh-CN" altLang="zh-CN" dirty="0"/>
              <a:t>美国国会图书馆（</a:t>
            </a:r>
            <a:r>
              <a:rPr lang="en-US" altLang="zh-CN" dirty="0">
                <a:hlinkClick r:id="rId8"/>
              </a:rPr>
              <a:t>http://lcweb.loc.gov/</a:t>
            </a:r>
            <a:r>
              <a:rPr lang="zh-CN" altLang="zh-CN" dirty="0" smtClean="0"/>
              <a:t>）</a:t>
            </a:r>
            <a:endParaRPr lang="en-US" altLang="zh-CN" dirty="0"/>
          </a:p>
          <a:p>
            <a:r>
              <a:rPr lang="zh-CN" altLang="zh-CN" sz="2800" dirty="0" smtClean="0"/>
              <a:t>网上</a:t>
            </a:r>
            <a:r>
              <a:rPr lang="zh-CN" altLang="zh-CN" sz="2800" dirty="0"/>
              <a:t>文献数据库</a:t>
            </a:r>
            <a:endParaRPr lang="en-US" altLang="zh-CN" sz="2800" dirty="0"/>
          </a:p>
          <a:p>
            <a:pPr lvl="1"/>
            <a:r>
              <a:rPr lang="zh-CN" altLang="zh-CN" sz="2200" dirty="0"/>
              <a:t>中国知网（</a:t>
            </a:r>
            <a:r>
              <a:rPr lang="en-US" altLang="zh-CN" sz="2200" dirty="0">
                <a:hlinkClick r:id="rId9"/>
              </a:rPr>
              <a:t>http://www.cnki.net/</a:t>
            </a:r>
            <a:r>
              <a:rPr lang="zh-CN" altLang="zh-CN" sz="2200" dirty="0" smtClean="0"/>
              <a:t>）</a:t>
            </a:r>
            <a:endParaRPr lang="en-US" altLang="zh-CN" dirty="0"/>
          </a:p>
          <a:p>
            <a:r>
              <a:rPr lang="zh-CN" altLang="zh-CN" sz="2800" dirty="0" smtClean="0"/>
              <a:t>参考工具书</a:t>
            </a:r>
            <a:endParaRPr lang="en-US" altLang="zh-CN" sz="2800" dirty="0" smtClean="0"/>
          </a:p>
          <a:p>
            <a:pPr lvl="1"/>
            <a:r>
              <a:rPr lang="zh-CN" altLang="en-US" dirty="0"/>
              <a:t>大不列颠百科全书（</a:t>
            </a:r>
            <a:r>
              <a:rPr lang="en-US" dirty="0">
                <a:hlinkClick r:id="rId10"/>
              </a:rPr>
              <a:t>http://www.britannica.com/</a:t>
            </a:r>
            <a:r>
              <a:rPr lang="zh-CN" altLang="en-US" dirty="0" smtClean="0"/>
              <a:t>）</a:t>
            </a:r>
            <a:endParaRPr lang="en-US" altLang="zh-CN" dirty="0" smtClean="0"/>
          </a:p>
          <a:p>
            <a:pPr lvl="1"/>
            <a:endParaRPr lang="zh-CN" altLang="zh-CN" dirty="0"/>
          </a:p>
          <a:p>
            <a:endParaRPr lang="en-US" dirty="0"/>
          </a:p>
        </p:txBody>
      </p:sp>
    </p:spTree>
    <p:extLst>
      <p:ext uri="{BB962C8B-B14F-4D97-AF65-F5344CB8AC3E}">
        <p14:creationId xmlns:p14="http://schemas.microsoft.com/office/powerpoint/2010/main" val="27885784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	</a:t>
            </a:r>
            <a:r>
              <a:rPr lang="zh-CN" altLang="en-US" dirty="0"/>
              <a:t>网络安全与信息道德</a:t>
            </a:r>
            <a:endParaRPr lang="en-US" dirty="0"/>
          </a:p>
        </p:txBody>
      </p:sp>
      <p:sp>
        <p:nvSpPr>
          <p:cNvPr id="3" name="内容占位符 2"/>
          <p:cNvSpPr>
            <a:spLocks noGrp="1"/>
          </p:cNvSpPr>
          <p:nvPr>
            <p:ph idx="1"/>
          </p:nvPr>
        </p:nvSpPr>
        <p:spPr/>
        <p:txBody>
          <a:bodyPr/>
          <a:lstStyle/>
          <a:p>
            <a:r>
              <a:rPr lang="zh-CN" altLang="en-US" dirty="0"/>
              <a:t>计算机病毒与防治</a:t>
            </a:r>
            <a:endParaRPr lang="en-US" altLang="zh-CN" dirty="0"/>
          </a:p>
          <a:p>
            <a:r>
              <a:rPr lang="zh-CN" altLang="en-US" dirty="0"/>
              <a:t>计算机黑客与网络犯罪</a:t>
            </a:r>
          </a:p>
          <a:p>
            <a:r>
              <a:rPr lang="zh-CN" altLang="en-US" sz="2800" dirty="0"/>
              <a:t>网络使用及道德规范</a:t>
            </a:r>
            <a:endParaRPr lang="en-US" altLang="zh-CN" sz="2800" dirty="0"/>
          </a:p>
          <a:p>
            <a:endParaRPr lang="en-US" dirty="0"/>
          </a:p>
        </p:txBody>
      </p:sp>
      <p:pic>
        <p:nvPicPr>
          <p:cNvPr id="4" name="Picture 10" descr="C:\Users\chai\Pictures\Microsoft 剪辑管理器\j042485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204864"/>
            <a:ext cx="262405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777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计算机病毒与</a:t>
            </a:r>
            <a:r>
              <a:rPr lang="zh-CN" altLang="en-US" dirty="0" smtClean="0"/>
              <a:t>防治</a:t>
            </a:r>
            <a:endParaRPr lang="en-US" dirty="0"/>
          </a:p>
        </p:txBody>
      </p:sp>
      <p:sp>
        <p:nvSpPr>
          <p:cNvPr id="3" name="内容占位符 2"/>
          <p:cNvSpPr>
            <a:spLocks noGrp="1"/>
          </p:cNvSpPr>
          <p:nvPr>
            <p:ph idx="1"/>
          </p:nvPr>
        </p:nvSpPr>
        <p:spPr/>
        <p:txBody>
          <a:bodyPr>
            <a:normAutofit lnSpcReduction="10000"/>
          </a:bodyPr>
          <a:lstStyle/>
          <a:p>
            <a:r>
              <a:rPr lang="zh-CN" altLang="zh-CN" sz="2800" b="1" dirty="0"/>
              <a:t>计算机病毒的概念及原理</a:t>
            </a:r>
            <a:endParaRPr lang="en-US" altLang="zh-CN" sz="2800" b="1" dirty="0"/>
          </a:p>
          <a:p>
            <a:pPr lvl="1"/>
            <a:r>
              <a:rPr lang="zh-CN" altLang="zh-CN" dirty="0"/>
              <a:t>计算机病毒指编制或者在计算机程度中插入的破坏计算机功能或者破坏数据，影响计算机使用并且能够自我复制的一组计算机指令或者程序代码。</a:t>
            </a:r>
            <a:endParaRPr lang="en-US" altLang="zh-CN" dirty="0"/>
          </a:p>
          <a:p>
            <a:r>
              <a:rPr lang="zh-CN" altLang="zh-CN" sz="2800" b="1" dirty="0" smtClean="0"/>
              <a:t>计算机病毒</a:t>
            </a:r>
            <a:r>
              <a:rPr lang="zh-CN" altLang="zh-CN" sz="2800" b="1" dirty="0"/>
              <a:t>的特点</a:t>
            </a:r>
          </a:p>
          <a:p>
            <a:pPr lvl="1"/>
            <a:r>
              <a:rPr lang="zh-CN" altLang="zh-CN" dirty="0" smtClean="0"/>
              <a:t>隐蔽性</a:t>
            </a:r>
            <a:r>
              <a:rPr lang="zh-CN" altLang="zh-CN" dirty="0"/>
              <a:t>强</a:t>
            </a:r>
            <a:endParaRPr lang="en-US" altLang="zh-CN" dirty="0"/>
          </a:p>
          <a:p>
            <a:pPr lvl="1"/>
            <a:r>
              <a:rPr lang="zh-CN" altLang="zh-CN" dirty="0" smtClean="0"/>
              <a:t>繁殖</a:t>
            </a:r>
            <a:r>
              <a:rPr lang="zh-CN" altLang="zh-CN" dirty="0"/>
              <a:t>能力强</a:t>
            </a:r>
            <a:endParaRPr lang="en-US" altLang="zh-CN" dirty="0"/>
          </a:p>
          <a:p>
            <a:pPr lvl="1"/>
            <a:r>
              <a:rPr lang="zh-CN" altLang="zh-CN" dirty="0" smtClean="0"/>
              <a:t>传染</a:t>
            </a:r>
            <a:r>
              <a:rPr lang="zh-CN" altLang="zh-CN" dirty="0"/>
              <a:t>途径广</a:t>
            </a:r>
            <a:endParaRPr lang="en-US" altLang="zh-CN" dirty="0"/>
          </a:p>
          <a:p>
            <a:pPr lvl="1"/>
            <a:r>
              <a:rPr lang="zh-CN" altLang="zh-CN" dirty="0" smtClean="0"/>
              <a:t>潜伏期</a:t>
            </a:r>
            <a:r>
              <a:rPr lang="zh-CN" altLang="zh-CN" dirty="0"/>
              <a:t>长</a:t>
            </a:r>
            <a:endParaRPr lang="en-US" altLang="zh-CN" dirty="0"/>
          </a:p>
          <a:p>
            <a:pPr lvl="1"/>
            <a:r>
              <a:rPr lang="zh-CN" altLang="zh-CN" dirty="0" smtClean="0"/>
              <a:t>破坏性</a:t>
            </a:r>
            <a:r>
              <a:rPr lang="zh-CN" altLang="zh-CN" dirty="0"/>
              <a:t>大</a:t>
            </a:r>
          </a:p>
          <a:p>
            <a:endParaRPr lang="en-US" dirty="0"/>
          </a:p>
        </p:txBody>
      </p:sp>
    </p:spTree>
    <p:extLst>
      <p:ext uri="{BB962C8B-B14F-4D97-AF65-F5344CB8AC3E}">
        <p14:creationId xmlns:p14="http://schemas.microsoft.com/office/powerpoint/2010/main" val="84690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计算机病毒与防治</a:t>
            </a:r>
            <a:endParaRPr lang="en-US" dirty="0"/>
          </a:p>
        </p:txBody>
      </p:sp>
      <p:sp>
        <p:nvSpPr>
          <p:cNvPr id="3" name="内容占位符 2"/>
          <p:cNvSpPr>
            <a:spLocks noGrp="1"/>
          </p:cNvSpPr>
          <p:nvPr>
            <p:ph idx="1"/>
          </p:nvPr>
        </p:nvSpPr>
        <p:spPr/>
        <p:txBody>
          <a:bodyPr>
            <a:normAutofit/>
          </a:bodyPr>
          <a:lstStyle/>
          <a:p>
            <a:r>
              <a:rPr lang="zh-CN" altLang="zh-CN" sz="2800" b="1" dirty="0"/>
              <a:t>计算机病毒的传播途径</a:t>
            </a:r>
            <a:endParaRPr lang="en-US" altLang="zh-CN" sz="2800" b="1" dirty="0"/>
          </a:p>
          <a:p>
            <a:pPr lvl="1"/>
            <a:r>
              <a:rPr lang="zh-CN" altLang="zh-CN" dirty="0"/>
              <a:t>通过不可移动的计算机硬件设备进行传播</a:t>
            </a:r>
          </a:p>
          <a:p>
            <a:pPr lvl="1"/>
            <a:r>
              <a:rPr lang="zh-CN" altLang="zh-CN" dirty="0"/>
              <a:t>通过移动存储设备来传播</a:t>
            </a:r>
          </a:p>
          <a:p>
            <a:pPr lvl="1"/>
            <a:r>
              <a:rPr lang="zh-CN" altLang="zh-CN" dirty="0"/>
              <a:t>通过计算机网络进行传播</a:t>
            </a:r>
          </a:p>
          <a:p>
            <a:pPr lvl="1"/>
            <a:r>
              <a:rPr lang="zh-CN" altLang="zh-CN" dirty="0"/>
              <a:t>通过点对点通信系统和无线通道传播</a:t>
            </a:r>
            <a:endParaRPr lang="en-US" altLang="zh-CN" dirty="0"/>
          </a:p>
          <a:p>
            <a:endParaRPr lang="en-US" dirty="0"/>
          </a:p>
        </p:txBody>
      </p:sp>
    </p:spTree>
    <p:extLst>
      <p:ext uri="{BB962C8B-B14F-4D97-AF65-F5344CB8AC3E}">
        <p14:creationId xmlns:p14="http://schemas.microsoft.com/office/powerpoint/2010/main" val="61127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b="1" dirty="0"/>
              <a:t>计算机网络的</a:t>
            </a:r>
            <a:r>
              <a:rPr lang="zh-CN" altLang="en-US" sz="5400" b="1" dirty="0" smtClean="0"/>
              <a:t>功能</a:t>
            </a:r>
            <a:endParaRPr lang="zh-CN" altLang="en-US" dirty="0"/>
          </a:p>
        </p:txBody>
      </p:sp>
      <p:sp>
        <p:nvSpPr>
          <p:cNvPr id="3" name="内容占位符 2"/>
          <p:cNvSpPr>
            <a:spLocks noGrp="1"/>
          </p:cNvSpPr>
          <p:nvPr>
            <p:ph idx="1"/>
          </p:nvPr>
        </p:nvSpPr>
        <p:spPr/>
        <p:txBody>
          <a:bodyPr/>
          <a:lstStyle/>
          <a:p>
            <a:r>
              <a:rPr lang="zh-CN" altLang="en-US" sz="3200" b="1" dirty="0" smtClean="0"/>
              <a:t>数据通信（基本功能）</a:t>
            </a:r>
            <a:endParaRPr lang="en-US" altLang="zh-CN" sz="3200" b="1" dirty="0" smtClean="0"/>
          </a:p>
          <a:p>
            <a:r>
              <a:rPr lang="zh-CN" altLang="en-US" sz="3200" b="1" dirty="0" smtClean="0"/>
              <a:t>资源共享（主要目的）</a:t>
            </a:r>
            <a:endParaRPr lang="en-US" altLang="zh-CN" sz="3200" b="1" dirty="0" smtClean="0"/>
          </a:p>
          <a:p>
            <a:pPr lvl="1"/>
            <a:r>
              <a:rPr lang="zh-CN" altLang="en-US" sz="3000" dirty="0" smtClean="0"/>
              <a:t>包括硬件、软件和数据</a:t>
            </a:r>
            <a:endParaRPr lang="en-US" altLang="zh-CN" sz="3000" dirty="0" smtClean="0"/>
          </a:p>
          <a:p>
            <a:r>
              <a:rPr lang="zh-CN" altLang="en-US" sz="3200" b="1" dirty="0" smtClean="0"/>
              <a:t>分布处理</a:t>
            </a:r>
            <a:endParaRPr lang="en-US" altLang="zh-CN" sz="3200" b="1" dirty="0" smtClean="0"/>
          </a:p>
          <a:p>
            <a:r>
              <a:rPr lang="zh-CN" altLang="en-US" sz="3200" b="1" dirty="0" smtClean="0"/>
              <a:t>提高计算机的可靠性和可用性</a:t>
            </a:r>
            <a:endParaRPr lang="en-US" altLang="zh-CN" sz="3200" b="1" dirty="0" smtClean="0"/>
          </a:p>
          <a:p>
            <a:r>
              <a:rPr lang="zh-CN" altLang="en-US" sz="3200" b="1" dirty="0" smtClean="0"/>
              <a:t>综合信息服务</a:t>
            </a:r>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92014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计算机病毒与防治</a:t>
            </a:r>
            <a:endParaRPr lang="en-US" dirty="0"/>
          </a:p>
        </p:txBody>
      </p:sp>
      <p:sp>
        <p:nvSpPr>
          <p:cNvPr id="3" name="内容占位符 2"/>
          <p:cNvSpPr>
            <a:spLocks noGrp="1"/>
          </p:cNvSpPr>
          <p:nvPr>
            <p:ph idx="1"/>
          </p:nvPr>
        </p:nvSpPr>
        <p:spPr/>
        <p:txBody>
          <a:bodyPr>
            <a:normAutofit fontScale="70000" lnSpcReduction="20000"/>
          </a:bodyPr>
          <a:lstStyle/>
          <a:p>
            <a:r>
              <a:rPr lang="zh-CN" altLang="zh-CN" sz="2800" b="1" dirty="0"/>
              <a:t>常见计算机病毒的发作症状</a:t>
            </a:r>
          </a:p>
          <a:p>
            <a:pPr lvl="1"/>
            <a:r>
              <a:rPr lang="zh-CN" altLang="en-US" dirty="0"/>
              <a:t>电脑运行比平常迟钝</a:t>
            </a:r>
          </a:p>
          <a:p>
            <a:pPr lvl="1"/>
            <a:r>
              <a:rPr lang="zh-CN" altLang="en-US" dirty="0"/>
              <a:t>程序载入时间比平常久</a:t>
            </a:r>
          </a:p>
          <a:p>
            <a:pPr lvl="1"/>
            <a:r>
              <a:rPr lang="zh-CN" altLang="en-US" dirty="0"/>
              <a:t>对一个简单的工作，磁盘似乎花了比预期长的时间</a:t>
            </a:r>
          </a:p>
          <a:p>
            <a:pPr lvl="1"/>
            <a:r>
              <a:rPr lang="zh-CN" altLang="en-US" dirty="0"/>
              <a:t>不寻常的错误信息出现</a:t>
            </a:r>
          </a:p>
          <a:p>
            <a:pPr lvl="1"/>
            <a:r>
              <a:rPr lang="zh-CN" altLang="en-US" dirty="0" smtClean="0"/>
              <a:t>硬盘</a:t>
            </a:r>
            <a:r>
              <a:rPr lang="zh-CN" altLang="en-US" dirty="0"/>
              <a:t>的指示灯无缘无故的亮了</a:t>
            </a:r>
          </a:p>
          <a:p>
            <a:pPr lvl="1"/>
            <a:r>
              <a:rPr lang="zh-CN" altLang="en-US" dirty="0"/>
              <a:t>系统内存容量忽然大量减少</a:t>
            </a:r>
          </a:p>
          <a:p>
            <a:pPr lvl="1"/>
            <a:r>
              <a:rPr lang="zh-CN" altLang="en-US" dirty="0"/>
              <a:t>磁盘可利用的空间突然减少</a:t>
            </a:r>
          </a:p>
          <a:p>
            <a:pPr lvl="1"/>
            <a:r>
              <a:rPr lang="zh-CN" altLang="en-US" dirty="0"/>
              <a:t>可执行程序的大小改变了</a:t>
            </a:r>
          </a:p>
          <a:p>
            <a:pPr lvl="1"/>
            <a:r>
              <a:rPr lang="zh-CN" altLang="en-US" dirty="0"/>
              <a:t>坏轨增加</a:t>
            </a:r>
          </a:p>
          <a:p>
            <a:pPr lvl="1"/>
            <a:r>
              <a:rPr lang="zh-CN" altLang="en-US" dirty="0"/>
              <a:t>程序同时存取多部磁盘</a:t>
            </a:r>
          </a:p>
          <a:p>
            <a:pPr lvl="1"/>
            <a:r>
              <a:rPr lang="zh-CN" altLang="en-US" dirty="0"/>
              <a:t>内存内增加来路不明的常驻程序</a:t>
            </a:r>
          </a:p>
          <a:p>
            <a:pPr lvl="1"/>
            <a:r>
              <a:rPr lang="zh-CN" altLang="en-US" dirty="0"/>
              <a:t>文件奇怪的消失</a:t>
            </a:r>
          </a:p>
          <a:p>
            <a:pPr lvl="1"/>
            <a:r>
              <a:rPr lang="zh-CN" altLang="en-US" dirty="0"/>
              <a:t>文件的内容被加上一些奇怪的资料</a:t>
            </a:r>
          </a:p>
          <a:p>
            <a:pPr lvl="1"/>
            <a:r>
              <a:rPr lang="zh-CN" altLang="en-US" dirty="0"/>
              <a:t>文件名称、扩展名、日期、属性被更改</a:t>
            </a:r>
            <a:r>
              <a:rPr lang="zh-CN" altLang="en-US" dirty="0" smtClean="0"/>
              <a:t>过</a:t>
            </a:r>
            <a:endParaRPr lang="zh-CN" altLang="zh-CN" dirty="0"/>
          </a:p>
        </p:txBody>
      </p:sp>
    </p:spTree>
    <p:extLst>
      <p:ext uri="{BB962C8B-B14F-4D97-AF65-F5344CB8AC3E}">
        <p14:creationId xmlns:p14="http://schemas.microsoft.com/office/powerpoint/2010/main" val="103604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计算机病毒与防治</a:t>
            </a:r>
            <a:endParaRPr lang="en-US" dirty="0"/>
          </a:p>
        </p:txBody>
      </p:sp>
      <p:sp>
        <p:nvSpPr>
          <p:cNvPr id="3" name="内容占位符 2"/>
          <p:cNvSpPr>
            <a:spLocks noGrp="1"/>
          </p:cNvSpPr>
          <p:nvPr>
            <p:ph idx="1"/>
          </p:nvPr>
        </p:nvSpPr>
        <p:spPr/>
        <p:txBody>
          <a:bodyPr>
            <a:normAutofit fontScale="92500" lnSpcReduction="20000"/>
          </a:bodyPr>
          <a:lstStyle/>
          <a:p>
            <a:r>
              <a:rPr lang="zh-CN" altLang="zh-CN" sz="2800" b="1" dirty="0"/>
              <a:t>计算机病毒的防治</a:t>
            </a:r>
            <a:endParaRPr lang="en-US" altLang="zh-CN" sz="2800" b="1" dirty="0"/>
          </a:p>
          <a:p>
            <a:pPr lvl="1"/>
            <a:r>
              <a:rPr lang="zh-CN" altLang="zh-CN" sz="2600" dirty="0" smtClean="0"/>
              <a:t>管理</a:t>
            </a:r>
            <a:r>
              <a:rPr lang="zh-CN" altLang="zh-CN" sz="2600" dirty="0"/>
              <a:t>上的</a:t>
            </a:r>
            <a:r>
              <a:rPr lang="zh-CN" altLang="zh-CN" sz="2600" dirty="0" smtClean="0"/>
              <a:t>预防</a:t>
            </a:r>
            <a:endParaRPr lang="en-US" altLang="zh-CN" sz="2600" dirty="0" smtClean="0"/>
          </a:p>
          <a:p>
            <a:pPr lvl="2"/>
            <a:r>
              <a:rPr lang="zh-CN" altLang="zh-CN" sz="2000" dirty="0"/>
              <a:t>不使用来历不明的软件，尤其是盗版软件。</a:t>
            </a:r>
            <a:endParaRPr lang="en-US" altLang="zh-CN" sz="2000" dirty="0"/>
          </a:p>
          <a:p>
            <a:pPr lvl="2"/>
            <a:r>
              <a:rPr lang="zh-CN" altLang="zh-CN" sz="2000" dirty="0"/>
              <a:t> 使用计算机的用户帐号应有严格的使用权限。</a:t>
            </a:r>
          </a:p>
          <a:p>
            <a:pPr lvl="2"/>
            <a:r>
              <a:rPr lang="zh-CN" altLang="zh-CN" sz="2000" dirty="0"/>
              <a:t> 对所有的系统盘以及移动盘进行写保护，防止盘中的文件被感染。</a:t>
            </a:r>
          </a:p>
          <a:p>
            <a:pPr lvl="2"/>
            <a:r>
              <a:rPr lang="zh-CN" altLang="zh-CN" sz="2000" dirty="0"/>
              <a:t>系统中的重要文件要进行备份，尤其是数据要定期备份。</a:t>
            </a:r>
          </a:p>
          <a:p>
            <a:pPr lvl="2"/>
            <a:r>
              <a:rPr lang="zh-CN" altLang="zh-CN" sz="2000" dirty="0" smtClean="0"/>
              <a:t>网络</a:t>
            </a:r>
            <a:r>
              <a:rPr lang="zh-CN" altLang="zh-CN" sz="2000" dirty="0"/>
              <a:t>上要限制可执行代码的交换，尤其不要随意打开电子邮件附件中的可执行文件</a:t>
            </a:r>
            <a:r>
              <a:rPr lang="zh-CN" altLang="zh-CN" sz="2000" dirty="0" smtClean="0"/>
              <a:t>。</a:t>
            </a:r>
            <a:endParaRPr lang="en-US" altLang="zh-CN" sz="2000" dirty="0"/>
          </a:p>
          <a:p>
            <a:pPr lvl="1"/>
            <a:r>
              <a:rPr lang="zh-CN" altLang="zh-CN" sz="2600" dirty="0"/>
              <a:t>技术方法上的预防</a:t>
            </a:r>
          </a:p>
          <a:p>
            <a:pPr lvl="2"/>
            <a:r>
              <a:rPr lang="zh-CN" altLang="zh-CN" sz="2200" dirty="0"/>
              <a:t>采用内存常驻防病毒的程序</a:t>
            </a:r>
            <a:endParaRPr lang="en-US" altLang="zh-CN" sz="2200" dirty="0"/>
          </a:p>
          <a:p>
            <a:pPr lvl="2"/>
            <a:r>
              <a:rPr lang="zh-CN" altLang="zh-CN" sz="2200" dirty="0" smtClean="0"/>
              <a:t>运行</a:t>
            </a:r>
            <a:r>
              <a:rPr lang="zh-CN" altLang="zh-CN" sz="2200" dirty="0"/>
              <a:t>前对文件进行检测</a:t>
            </a:r>
            <a:endParaRPr lang="en-US" altLang="zh-CN" sz="2200" dirty="0"/>
          </a:p>
          <a:p>
            <a:pPr lvl="2"/>
            <a:r>
              <a:rPr lang="zh-CN" altLang="zh-CN" sz="2200" dirty="0" smtClean="0"/>
              <a:t>改变</a:t>
            </a:r>
            <a:r>
              <a:rPr lang="zh-CN" altLang="zh-CN" sz="2200" dirty="0"/>
              <a:t>文档的属性</a:t>
            </a:r>
            <a:endParaRPr lang="en-US" altLang="zh-CN" sz="2200" dirty="0"/>
          </a:p>
          <a:p>
            <a:pPr lvl="2"/>
            <a:r>
              <a:rPr lang="zh-CN" altLang="zh-CN" sz="2200" dirty="0" smtClean="0"/>
              <a:t>改变</a:t>
            </a:r>
            <a:r>
              <a:rPr lang="zh-CN" altLang="zh-CN" sz="2200" dirty="0"/>
              <a:t>文件扩展名</a:t>
            </a:r>
            <a:endParaRPr lang="en-US" altLang="zh-CN" sz="2200" dirty="0"/>
          </a:p>
          <a:p>
            <a:endParaRPr lang="en-US" dirty="0"/>
          </a:p>
        </p:txBody>
      </p:sp>
    </p:spTree>
    <p:extLst>
      <p:ext uri="{BB962C8B-B14F-4D97-AF65-F5344CB8AC3E}">
        <p14:creationId xmlns:p14="http://schemas.microsoft.com/office/powerpoint/2010/main" val="12748353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b="1" dirty="0"/>
              <a:t>计算机黑客与网络</a:t>
            </a:r>
            <a:r>
              <a:rPr lang="zh-CN" altLang="en-US" sz="5400" b="1" dirty="0" smtClean="0"/>
              <a:t>犯罪</a:t>
            </a:r>
            <a:endParaRPr lang="en-US" dirty="0"/>
          </a:p>
        </p:txBody>
      </p:sp>
      <p:sp>
        <p:nvSpPr>
          <p:cNvPr id="3" name="内容占位符 2"/>
          <p:cNvSpPr>
            <a:spLocks noGrp="1"/>
          </p:cNvSpPr>
          <p:nvPr>
            <p:ph idx="1"/>
          </p:nvPr>
        </p:nvSpPr>
        <p:spPr/>
        <p:txBody>
          <a:bodyPr>
            <a:normAutofit/>
          </a:bodyPr>
          <a:lstStyle/>
          <a:p>
            <a:r>
              <a:rPr lang="zh-CN" altLang="zh-CN" sz="2800" b="1" dirty="0"/>
              <a:t>计算机黑客</a:t>
            </a:r>
            <a:endParaRPr lang="en-US" altLang="zh-CN" sz="2800" b="1" dirty="0"/>
          </a:p>
          <a:p>
            <a:r>
              <a:rPr lang="zh-CN" altLang="zh-CN" sz="2800" b="1" dirty="0" smtClean="0"/>
              <a:t>网络</a:t>
            </a:r>
            <a:r>
              <a:rPr lang="zh-CN" altLang="zh-CN" sz="2800" b="1" dirty="0"/>
              <a:t>犯罪</a:t>
            </a:r>
          </a:p>
          <a:p>
            <a:pPr lvl="1"/>
            <a:r>
              <a:rPr lang="zh-CN" altLang="zh-CN" dirty="0" smtClean="0"/>
              <a:t>在</a:t>
            </a:r>
            <a:r>
              <a:rPr lang="zh-CN" altLang="zh-CN" dirty="0"/>
              <a:t>计算机网络上实施的犯罪</a:t>
            </a:r>
            <a:endParaRPr lang="en-US" altLang="zh-CN" dirty="0"/>
          </a:p>
          <a:p>
            <a:pPr lvl="1"/>
            <a:r>
              <a:rPr lang="zh-CN" altLang="zh-CN" dirty="0" smtClean="0"/>
              <a:t>利用</a:t>
            </a:r>
            <a:r>
              <a:rPr lang="zh-CN" altLang="zh-CN" dirty="0"/>
              <a:t>计算机网络实施的犯罪</a:t>
            </a:r>
          </a:p>
          <a:p>
            <a:r>
              <a:rPr lang="zh-CN" altLang="en-US" sz="2800" b="1" dirty="0"/>
              <a:t>网络犯罪的</a:t>
            </a:r>
            <a:r>
              <a:rPr lang="zh-CN" altLang="en-US" sz="2800" b="1" dirty="0" smtClean="0"/>
              <a:t>特点</a:t>
            </a:r>
            <a:endParaRPr lang="en-US" altLang="zh-CN" sz="2800" b="1" dirty="0"/>
          </a:p>
          <a:p>
            <a:pPr lvl="1"/>
            <a:r>
              <a:rPr lang="zh-CN" altLang="zh-CN" dirty="0" smtClean="0"/>
              <a:t>智能性</a:t>
            </a:r>
            <a:r>
              <a:rPr lang="zh-CN" altLang="en-US" dirty="0" smtClean="0"/>
              <a:t>、</a:t>
            </a:r>
            <a:r>
              <a:rPr lang="zh-CN" altLang="zh-CN" dirty="0" smtClean="0"/>
              <a:t>隐蔽性</a:t>
            </a:r>
            <a:r>
              <a:rPr lang="zh-CN" altLang="en-US" dirty="0" smtClean="0"/>
              <a:t>、</a:t>
            </a:r>
            <a:r>
              <a:rPr lang="zh-CN" altLang="zh-CN" dirty="0" smtClean="0"/>
              <a:t>复杂性</a:t>
            </a:r>
            <a:r>
              <a:rPr lang="en-US" altLang="zh-CN" dirty="0" smtClean="0"/>
              <a:t> </a:t>
            </a:r>
            <a:r>
              <a:rPr lang="zh-CN" altLang="en-US" dirty="0" smtClean="0"/>
              <a:t>、</a:t>
            </a:r>
            <a:r>
              <a:rPr lang="zh-CN" altLang="zh-CN" dirty="0" smtClean="0"/>
              <a:t>跨国性</a:t>
            </a:r>
            <a:r>
              <a:rPr lang="zh-CN" altLang="en-US" dirty="0" smtClean="0"/>
              <a:t>、</a:t>
            </a:r>
            <a:r>
              <a:rPr lang="zh-CN" altLang="zh-CN" dirty="0" smtClean="0"/>
              <a:t>匿名</a:t>
            </a:r>
            <a:r>
              <a:rPr lang="zh-CN" altLang="zh-CN" dirty="0"/>
              <a:t>性</a:t>
            </a:r>
            <a:r>
              <a:rPr lang="en-US" altLang="zh-CN" dirty="0"/>
              <a:t> </a:t>
            </a:r>
            <a:r>
              <a:rPr lang="zh-CN" altLang="en-US" dirty="0" smtClean="0"/>
              <a:t>、</a:t>
            </a:r>
            <a:r>
              <a:rPr lang="zh-CN" altLang="zh-CN" dirty="0" smtClean="0"/>
              <a:t>损失</a:t>
            </a:r>
            <a:r>
              <a:rPr lang="zh-CN" altLang="zh-CN" dirty="0"/>
              <a:t>大，对象广泛，发展迅速，</a:t>
            </a:r>
            <a:r>
              <a:rPr lang="zh-CN" altLang="zh-CN" dirty="0" smtClean="0"/>
              <a:t>涉及面广</a:t>
            </a:r>
            <a:r>
              <a:rPr lang="zh-CN" altLang="en-US" dirty="0"/>
              <a:t>、</a:t>
            </a:r>
            <a:r>
              <a:rPr lang="zh-CN" altLang="zh-CN" dirty="0" smtClean="0"/>
              <a:t>持</a:t>
            </a:r>
            <a:r>
              <a:rPr lang="zh-CN" altLang="zh-CN" dirty="0"/>
              <a:t>获利和探秘动机</a:t>
            </a:r>
            <a:r>
              <a:rPr lang="zh-CN" altLang="zh-CN" dirty="0" smtClean="0"/>
              <a:t>居多</a:t>
            </a:r>
            <a:r>
              <a:rPr lang="zh-CN" altLang="en-US" dirty="0" smtClean="0"/>
              <a:t>、</a:t>
            </a:r>
            <a:r>
              <a:rPr lang="zh-CN" altLang="zh-CN" dirty="0" smtClean="0"/>
              <a:t>低龄化</a:t>
            </a:r>
            <a:r>
              <a:rPr lang="zh-CN" altLang="zh-CN" dirty="0"/>
              <a:t>和内部人员</a:t>
            </a:r>
            <a:r>
              <a:rPr lang="zh-CN" altLang="zh-CN" dirty="0" smtClean="0"/>
              <a:t>多</a:t>
            </a:r>
            <a:r>
              <a:rPr lang="zh-CN" altLang="en-US" dirty="0" smtClean="0"/>
              <a:t>、</a:t>
            </a:r>
            <a:r>
              <a:rPr lang="zh-CN" altLang="zh-CN" dirty="0" smtClean="0"/>
              <a:t>巨大</a:t>
            </a:r>
            <a:r>
              <a:rPr lang="zh-CN" altLang="zh-CN" dirty="0"/>
              <a:t>的社会</a:t>
            </a:r>
            <a:r>
              <a:rPr lang="zh-CN" altLang="zh-CN" dirty="0" smtClean="0"/>
              <a:t>危害性</a:t>
            </a:r>
          </a:p>
          <a:p>
            <a:endParaRPr lang="en-US" dirty="0"/>
          </a:p>
        </p:txBody>
      </p:sp>
    </p:spTree>
    <p:extLst>
      <p:ext uri="{BB962C8B-B14F-4D97-AF65-F5344CB8AC3E}">
        <p14:creationId xmlns:p14="http://schemas.microsoft.com/office/powerpoint/2010/main" val="3479588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1143000"/>
          </a:xfrm>
        </p:spPr>
        <p:txBody>
          <a:bodyPr>
            <a:normAutofit/>
          </a:bodyPr>
          <a:lstStyle/>
          <a:p>
            <a:r>
              <a:rPr lang="zh-CN" altLang="zh-CN" sz="5400" b="1" dirty="0"/>
              <a:t>网络道德基本</a:t>
            </a:r>
            <a:r>
              <a:rPr lang="zh-CN" altLang="zh-CN" sz="5400" b="1" dirty="0" smtClean="0"/>
              <a:t>规范</a:t>
            </a:r>
            <a:endParaRPr lang="en-US" dirty="0"/>
          </a:p>
        </p:txBody>
      </p:sp>
      <p:sp>
        <p:nvSpPr>
          <p:cNvPr id="3" name="内容占位符 2"/>
          <p:cNvSpPr>
            <a:spLocks noGrp="1"/>
          </p:cNvSpPr>
          <p:nvPr>
            <p:ph idx="1"/>
          </p:nvPr>
        </p:nvSpPr>
        <p:spPr>
          <a:xfrm>
            <a:off x="323528" y="1628800"/>
            <a:ext cx="4402832" cy="4896544"/>
          </a:xfrm>
        </p:spPr>
        <p:txBody>
          <a:bodyPr>
            <a:normAutofit/>
          </a:bodyPr>
          <a:lstStyle/>
          <a:p>
            <a:r>
              <a:rPr lang="zh-CN" altLang="en-US" sz="2200" dirty="0" smtClean="0"/>
              <a:t>你不应该用计算机去伤害他人</a:t>
            </a:r>
          </a:p>
          <a:p>
            <a:r>
              <a:rPr lang="zh-CN" altLang="en-US" sz="2200" dirty="0" smtClean="0"/>
              <a:t>你不应干扰别人的计算机工作</a:t>
            </a:r>
          </a:p>
          <a:p>
            <a:r>
              <a:rPr lang="zh-CN" altLang="en-US" sz="2200" dirty="0" smtClean="0"/>
              <a:t>你不应窥探别人的文件</a:t>
            </a:r>
          </a:p>
          <a:p>
            <a:r>
              <a:rPr lang="zh-CN" altLang="en-US" sz="2200" dirty="0" smtClean="0"/>
              <a:t>你不应用计算机进行偷窃</a:t>
            </a:r>
          </a:p>
          <a:p>
            <a:r>
              <a:rPr lang="zh-CN" altLang="en-US" sz="2200" dirty="0" smtClean="0"/>
              <a:t>你不应用计算机作伪证</a:t>
            </a:r>
          </a:p>
          <a:p>
            <a:r>
              <a:rPr lang="zh-CN" altLang="en-US" sz="2200" dirty="0" smtClean="0"/>
              <a:t>你不应使用或拷贝没有付钱的软件</a:t>
            </a:r>
          </a:p>
          <a:p>
            <a:r>
              <a:rPr lang="zh-CN" altLang="en-US" sz="2200" dirty="0" smtClean="0"/>
              <a:t>你不应未经许可而使用别人的计算机资源</a:t>
            </a:r>
            <a:endParaRPr lang="en-US" altLang="zh-CN" sz="2200" dirty="0" smtClean="0"/>
          </a:p>
          <a:p>
            <a:r>
              <a:rPr lang="zh-CN" altLang="en-US" sz="2000" dirty="0"/>
              <a:t>你不应盗用别人的智力成果</a:t>
            </a:r>
          </a:p>
          <a:p>
            <a:endParaRPr lang="zh-CN" altLang="en-US" sz="2200" dirty="0" smtClean="0"/>
          </a:p>
          <a:p>
            <a:endParaRPr lang="en-US" dirty="0"/>
          </a:p>
        </p:txBody>
      </p:sp>
      <p:sp>
        <p:nvSpPr>
          <p:cNvPr id="4" name="内容占位符 2"/>
          <p:cNvSpPr txBox="1">
            <a:spLocks/>
          </p:cNvSpPr>
          <p:nvPr/>
        </p:nvSpPr>
        <p:spPr>
          <a:xfrm>
            <a:off x="4860032" y="1628800"/>
            <a:ext cx="4139952" cy="4473232"/>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zh-CN" altLang="en-US" sz="2400" dirty="0" smtClean="0"/>
              <a:t>你</a:t>
            </a:r>
            <a:r>
              <a:rPr lang="zh-CN" altLang="en-US" sz="2400" dirty="0"/>
              <a:t>应该考虑你所编的程序的社会后果</a:t>
            </a:r>
            <a:endParaRPr lang="en-US" altLang="zh-CN" sz="2400" dirty="0"/>
          </a:p>
          <a:p>
            <a:r>
              <a:rPr lang="zh-CN" altLang="en-US" sz="2400" dirty="0" smtClean="0"/>
              <a:t>为社会和人类做出贡献</a:t>
            </a:r>
          </a:p>
          <a:p>
            <a:r>
              <a:rPr lang="zh-CN" altLang="en-US" sz="2400" dirty="0" smtClean="0"/>
              <a:t>避免伤害他人</a:t>
            </a:r>
          </a:p>
          <a:p>
            <a:r>
              <a:rPr lang="zh-CN" altLang="en-US" sz="2400" dirty="0" smtClean="0"/>
              <a:t>要诚实可靠</a:t>
            </a:r>
          </a:p>
          <a:p>
            <a:r>
              <a:rPr lang="zh-CN" altLang="en-US" sz="2400" dirty="0" smtClean="0"/>
              <a:t>要公正并且不采取歧视性行为</a:t>
            </a:r>
          </a:p>
          <a:p>
            <a:r>
              <a:rPr lang="zh-CN" altLang="en-US" sz="2400" dirty="0" smtClean="0"/>
              <a:t>尊重包括版权和专利在内的财产权</a:t>
            </a:r>
          </a:p>
          <a:p>
            <a:r>
              <a:rPr lang="zh-CN" altLang="en-US" sz="2400" dirty="0" smtClean="0"/>
              <a:t>尊重知识产权</a:t>
            </a:r>
          </a:p>
          <a:p>
            <a:r>
              <a:rPr lang="zh-CN" altLang="en-US" sz="2400" dirty="0" smtClean="0"/>
              <a:t>尊重他人的隐私</a:t>
            </a:r>
          </a:p>
          <a:p>
            <a:r>
              <a:rPr lang="zh-CN" altLang="en-US" sz="2400" dirty="0" smtClean="0"/>
              <a:t>保守秘密</a:t>
            </a:r>
          </a:p>
          <a:p>
            <a:endParaRPr lang="en-US" dirty="0"/>
          </a:p>
        </p:txBody>
      </p:sp>
    </p:spTree>
    <p:extLst>
      <p:ext uri="{BB962C8B-B14F-4D97-AF65-F5344CB8AC3E}">
        <p14:creationId xmlns:p14="http://schemas.microsoft.com/office/powerpoint/2010/main" val="3998381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4800" b="1" dirty="0"/>
              <a:t>网络道德基本规范</a:t>
            </a:r>
            <a:endParaRPr lang="en-US" dirty="0"/>
          </a:p>
        </p:txBody>
      </p:sp>
      <p:sp>
        <p:nvSpPr>
          <p:cNvPr id="3" name="内容占位符 2"/>
          <p:cNvSpPr>
            <a:spLocks noGrp="1"/>
          </p:cNvSpPr>
          <p:nvPr>
            <p:ph idx="1"/>
          </p:nvPr>
        </p:nvSpPr>
        <p:spPr/>
        <p:txBody>
          <a:bodyPr>
            <a:normAutofit/>
          </a:bodyPr>
          <a:lstStyle/>
          <a:p>
            <a:r>
              <a:rPr lang="zh-CN" altLang="en-US" sz="2800" b="1" dirty="0"/>
              <a:t>六种网络不道德</a:t>
            </a:r>
            <a:r>
              <a:rPr lang="zh-CN" altLang="en-US" sz="2800" b="1" dirty="0" smtClean="0"/>
              <a:t>行为</a:t>
            </a:r>
            <a:endParaRPr lang="en-US" altLang="zh-CN" sz="2800" b="1" dirty="0" smtClean="0"/>
          </a:p>
          <a:p>
            <a:pPr lvl="1"/>
            <a:r>
              <a:rPr lang="zh-CN" altLang="en-US" dirty="0"/>
              <a:t>有意地造成网络交通混乱或擅自闯入网络及其相联的系统</a:t>
            </a:r>
          </a:p>
          <a:p>
            <a:pPr lvl="1"/>
            <a:r>
              <a:rPr lang="zh-CN" altLang="en-US" dirty="0"/>
              <a:t>商业性或欺骗性地利用大学计算机资源</a:t>
            </a:r>
          </a:p>
          <a:p>
            <a:pPr lvl="1"/>
            <a:r>
              <a:rPr lang="zh-CN" altLang="en-US" dirty="0"/>
              <a:t>偷窃资料、设备或智力成果</a:t>
            </a:r>
          </a:p>
          <a:p>
            <a:pPr lvl="1"/>
            <a:r>
              <a:rPr lang="zh-CN" altLang="en-US" dirty="0"/>
              <a:t>未经许可而接近他人的文件</a:t>
            </a:r>
          </a:p>
          <a:p>
            <a:pPr lvl="1"/>
            <a:r>
              <a:rPr lang="zh-CN" altLang="en-US" dirty="0"/>
              <a:t>在公共用户场合做出引起混乱或造成破坏的行动</a:t>
            </a:r>
          </a:p>
          <a:p>
            <a:pPr lvl="1"/>
            <a:r>
              <a:rPr lang="zh-CN" altLang="en-US" dirty="0"/>
              <a:t>伪造电子邮件信息。</a:t>
            </a:r>
          </a:p>
          <a:p>
            <a:endParaRPr lang="zh-CN" altLang="en-US" sz="2800" b="1" dirty="0"/>
          </a:p>
          <a:p>
            <a:endParaRPr lang="en-US" dirty="0"/>
          </a:p>
        </p:txBody>
      </p:sp>
    </p:spTree>
    <p:extLst>
      <p:ext uri="{BB962C8B-B14F-4D97-AF65-F5344CB8AC3E}">
        <p14:creationId xmlns:p14="http://schemas.microsoft.com/office/powerpoint/2010/main" val="4412352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43326" y="3244334"/>
            <a:ext cx="2257349" cy="769441"/>
          </a:xfrm>
          <a:prstGeom prst="rect">
            <a:avLst/>
          </a:prstGeom>
        </p:spPr>
        <p:txBody>
          <a:bodyPr wrap="none">
            <a:spAutoFit/>
          </a:bodyPr>
          <a:lstStyle/>
          <a:p>
            <a:pPr lvl="0" algn="ctr" eaLnBrk="0" fontAlgn="base" hangingPunct="0">
              <a:spcBef>
                <a:spcPct val="50000"/>
              </a:spcBef>
              <a:spcAft>
                <a:spcPct val="0"/>
              </a:spcAft>
            </a:pPr>
            <a:r>
              <a:rPr lang="en-US" altLang="zh-CN" sz="4400" dirty="0">
                <a:solidFill>
                  <a:srgbClr val="000000"/>
                </a:solidFill>
                <a:latin typeface="Arial" charset="0"/>
                <a:ea typeface="宋体" charset="-122"/>
              </a:rPr>
              <a:t>The end</a:t>
            </a:r>
            <a:endParaRPr lang="zh-CN" altLang="en-US" sz="4400" dirty="0">
              <a:solidFill>
                <a:srgbClr val="000000"/>
              </a:solidFill>
              <a:latin typeface="Arial" charset="0"/>
              <a:ea typeface="宋体" charset="-122"/>
            </a:endParaRPr>
          </a:p>
        </p:txBody>
      </p:sp>
    </p:spTree>
    <p:extLst>
      <p:ext uri="{BB962C8B-B14F-4D97-AF65-F5344CB8AC3E}">
        <p14:creationId xmlns:p14="http://schemas.microsoft.com/office/powerpoint/2010/main" val="1132737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flipH="1">
            <a:off x="3050232" y="3886200"/>
            <a:ext cx="2286000" cy="381000"/>
          </a:xfrm>
          <a:prstGeom prst="curvedDownArrow">
            <a:avLst>
              <a:gd name="adj1" fmla="val 66972"/>
              <a:gd name="adj2" fmla="val 230417"/>
              <a:gd name="adj3" fmla="val 3229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zh-CN" altLang="en-US" sz="2000" b="1" dirty="0">
                <a:effectLst/>
              </a:rPr>
              <a:t>给你发</a:t>
            </a:r>
            <a:r>
              <a:rPr lang="en-US" altLang="zh-CN" sz="2000" b="1" dirty="0">
                <a:effectLst/>
              </a:rPr>
              <a:t>E-mail</a:t>
            </a:r>
            <a:endParaRPr lang="en-US" altLang="zh-CN" sz="2400" dirty="0">
              <a:effectLst/>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488461428"/>
              </p:ext>
            </p:extLst>
          </p:nvPr>
        </p:nvGraphicFramePr>
        <p:xfrm>
          <a:off x="3278832" y="1741488"/>
          <a:ext cx="1828800" cy="1763712"/>
        </p:xfrm>
        <a:graphic>
          <a:graphicData uri="http://schemas.openxmlformats.org/presentationml/2006/ole">
            <mc:AlternateContent xmlns:mc="http://schemas.openxmlformats.org/markup-compatibility/2006">
              <mc:Choice xmlns:v="urn:schemas-microsoft-com:vml" Requires="v">
                <p:oleObj spid="_x0000_s3104" name="Clip" r:id="rId3" imgW="761744" imgH="708421" progId="MS_ClipArt_Gallery.5">
                  <p:embed/>
                </p:oleObj>
              </mc:Choice>
              <mc:Fallback>
                <p:oleObj name="Clip" r:id="rId3" imgW="761744" imgH="708421"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832" y="1741488"/>
                        <a:ext cx="1828800" cy="176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6" descr="COMP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5232" y="3200400"/>
            <a:ext cx="2438400" cy="215582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7"/>
          <p:cNvSpPr>
            <a:spLocks/>
          </p:cNvSpPr>
          <p:nvPr/>
        </p:nvSpPr>
        <p:spPr bwMode="auto">
          <a:xfrm>
            <a:off x="3404245" y="4430713"/>
            <a:ext cx="1863725" cy="550862"/>
          </a:xfrm>
          <a:custGeom>
            <a:avLst/>
            <a:gdLst>
              <a:gd name="T0" fmla="*/ 0 w 1174"/>
              <a:gd name="T1" fmla="*/ 293 h 347"/>
              <a:gd name="T2" fmla="*/ 408 w 1174"/>
              <a:gd name="T3" fmla="*/ 281 h 347"/>
              <a:gd name="T4" fmla="*/ 549 w 1174"/>
              <a:gd name="T5" fmla="*/ 191 h 347"/>
              <a:gd name="T6" fmla="*/ 651 w 1174"/>
              <a:gd name="T7" fmla="*/ 166 h 347"/>
              <a:gd name="T8" fmla="*/ 779 w 1174"/>
              <a:gd name="T9" fmla="*/ 115 h 347"/>
              <a:gd name="T10" fmla="*/ 919 w 1174"/>
              <a:gd name="T11" fmla="*/ 51 h 347"/>
              <a:gd name="T12" fmla="*/ 957 w 1174"/>
              <a:gd name="T13" fmla="*/ 25 h 347"/>
              <a:gd name="T14" fmla="*/ 1059 w 1174"/>
              <a:gd name="T15" fmla="*/ 0 h 347"/>
              <a:gd name="T16" fmla="*/ 1174 w 1174"/>
              <a:gd name="T17" fmla="*/ 1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4" h="347">
                <a:moveTo>
                  <a:pt x="0" y="293"/>
                </a:moveTo>
                <a:cubicBezTo>
                  <a:pt x="132" y="347"/>
                  <a:pt x="275" y="323"/>
                  <a:pt x="408" y="281"/>
                </a:cubicBezTo>
                <a:cubicBezTo>
                  <a:pt x="455" y="251"/>
                  <a:pt x="497" y="211"/>
                  <a:pt x="549" y="191"/>
                </a:cubicBezTo>
                <a:cubicBezTo>
                  <a:pt x="582" y="179"/>
                  <a:pt x="618" y="177"/>
                  <a:pt x="651" y="166"/>
                </a:cubicBezTo>
                <a:cubicBezTo>
                  <a:pt x="695" y="136"/>
                  <a:pt x="727" y="127"/>
                  <a:pt x="779" y="115"/>
                </a:cubicBezTo>
                <a:cubicBezTo>
                  <a:pt x="893" y="57"/>
                  <a:pt x="845" y="74"/>
                  <a:pt x="919" y="51"/>
                </a:cubicBezTo>
                <a:cubicBezTo>
                  <a:pt x="932" y="42"/>
                  <a:pt x="943" y="30"/>
                  <a:pt x="957" y="25"/>
                </a:cubicBezTo>
                <a:cubicBezTo>
                  <a:pt x="990" y="13"/>
                  <a:pt x="1059" y="0"/>
                  <a:pt x="1059" y="0"/>
                </a:cubicBezTo>
                <a:cubicBezTo>
                  <a:pt x="1097" y="4"/>
                  <a:pt x="1174" y="12"/>
                  <a:pt x="1174" y="12"/>
                </a:cubicBez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8"/>
          <p:cNvSpPr>
            <a:spLocks/>
          </p:cNvSpPr>
          <p:nvPr/>
        </p:nvSpPr>
        <p:spPr bwMode="auto">
          <a:xfrm>
            <a:off x="3323282" y="2505075"/>
            <a:ext cx="688975" cy="1782763"/>
          </a:xfrm>
          <a:custGeom>
            <a:avLst/>
            <a:gdLst>
              <a:gd name="T0" fmla="*/ 38 w 434"/>
              <a:gd name="T1" fmla="*/ 1123 h 1123"/>
              <a:gd name="T2" fmla="*/ 191 w 434"/>
              <a:gd name="T3" fmla="*/ 868 h 1123"/>
              <a:gd name="T4" fmla="*/ 268 w 434"/>
              <a:gd name="T5" fmla="*/ 625 h 1123"/>
              <a:gd name="T6" fmla="*/ 0 w 434"/>
              <a:gd name="T7" fmla="*/ 0 h 1123"/>
            </a:gdLst>
            <a:ahLst/>
            <a:cxnLst>
              <a:cxn ang="0">
                <a:pos x="T0" y="T1"/>
              </a:cxn>
              <a:cxn ang="0">
                <a:pos x="T2" y="T3"/>
              </a:cxn>
              <a:cxn ang="0">
                <a:pos x="T4" y="T5"/>
              </a:cxn>
              <a:cxn ang="0">
                <a:pos x="T6" y="T7"/>
              </a:cxn>
            </a:cxnLst>
            <a:rect l="0" t="0" r="r" b="b"/>
            <a:pathLst>
              <a:path w="434" h="1123">
                <a:moveTo>
                  <a:pt x="38" y="1123"/>
                </a:moveTo>
                <a:cubicBezTo>
                  <a:pt x="72" y="1025"/>
                  <a:pt x="127" y="949"/>
                  <a:pt x="191" y="868"/>
                </a:cubicBezTo>
                <a:cubicBezTo>
                  <a:pt x="220" y="782"/>
                  <a:pt x="249" y="716"/>
                  <a:pt x="268" y="625"/>
                </a:cubicBezTo>
                <a:cubicBezTo>
                  <a:pt x="254" y="0"/>
                  <a:pt x="434" y="0"/>
                  <a:pt x="0" y="0"/>
                </a:cubicBez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9"/>
          <p:cNvGrpSpPr>
            <a:grpSpLocks/>
          </p:cNvGrpSpPr>
          <p:nvPr/>
        </p:nvGrpSpPr>
        <p:grpSpPr bwMode="auto">
          <a:xfrm>
            <a:off x="5107632" y="3276600"/>
            <a:ext cx="1676400" cy="1930400"/>
            <a:chOff x="2784" y="1776"/>
            <a:chExt cx="980" cy="1216"/>
          </a:xfrm>
        </p:grpSpPr>
        <p:pic>
          <p:nvPicPr>
            <p:cNvPr id="10" name="Picture 10" descr="DATNTRY2"/>
            <p:cNvPicPr>
              <a:picLocks noChangeAspect="1" noChangeArrowheads="1"/>
            </p:cNvPicPr>
            <p:nvPr/>
          </p:nvPicPr>
          <p:blipFill>
            <a:blip r:embed="rId6" cstate="print">
              <a:extLst>
                <a:ext uri="{28A0092B-C50C-407E-A947-70E740481C1C}">
                  <a14:useLocalDpi xmlns:a14="http://schemas.microsoft.com/office/drawing/2010/main" val="0"/>
                </a:ext>
              </a:extLst>
            </a:blip>
            <a:srcRect l="22713"/>
            <a:stretch>
              <a:fillRect/>
            </a:stretch>
          </p:blipFill>
          <p:spPr bwMode="auto">
            <a:xfrm>
              <a:off x="2784" y="1776"/>
              <a:ext cx="980" cy="12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2880" y="1920"/>
              <a:ext cx="8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zh-CN" altLang="en-US" sz="2000" b="1">
                  <a:solidFill>
                    <a:srgbClr val="FF3300"/>
                  </a:solidFill>
                  <a:effectLst/>
                </a:rPr>
                <a:t>打印文件</a:t>
              </a:r>
              <a:r>
                <a:rPr lang="en-US" altLang="zh-CN" sz="2400" b="1">
                  <a:solidFill>
                    <a:srgbClr val="FF3300"/>
                  </a:solidFill>
                  <a:effectLst/>
                </a:rPr>
                <a:t>mail</a:t>
              </a:r>
              <a:endParaRPr lang="en-US" altLang="zh-CN" sz="2400">
                <a:effectLst/>
              </a:endParaRPr>
            </a:p>
          </p:txBody>
        </p:sp>
      </p:grpSp>
      <p:sp>
        <p:nvSpPr>
          <p:cNvPr id="12" name="AutoShape 12"/>
          <p:cNvSpPr>
            <a:spLocks noChangeArrowheads="1"/>
          </p:cNvSpPr>
          <p:nvPr/>
        </p:nvSpPr>
        <p:spPr bwMode="auto">
          <a:xfrm>
            <a:off x="5717232" y="1143000"/>
            <a:ext cx="1600200" cy="609600"/>
          </a:xfrm>
          <a:prstGeom prst="wedgeRoundRectCallout">
            <a:avLst>
              <a:gd name="adj1" fmla="val -99903"/>
              <a:gd name="adj2" fmla="val 130208"/>
              <a:gd name="adj3" fmla="val 16667"/>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zh-CN" altLang="en-US" sz="2400" b="1">
                <a:effectLst/>
              </a:rPr>
              <a:t>共享</a:t>
            </a:r>
            <a:r>
              <a:rPr lang="zh-CN" altLang="en-US" b="1">
                <a:effectLst/>
              </a:rPr>
              <a:t>资源</a:t>
            </a:r>
            <a:endParaRPr lang="zh-CN" altLang="en-US" sz="2400" b="1">
              <a:effectLst/>
            </a:endParaRPr>
          </a:p>
        </p:txBody>
      </p:sp>
      <p:sp>
        <p:nvSpPr>
          <p:cNvPr id="13" name="AutoShape 13"/>
          <p:cNvSpPr>
            <a:spLocks noChangeArrowheads="1"/>
          </p:cNvSpPr>
          <p:nvPr/>
        </p:nvSpPr>
        <p:spPr bwMode="auto">
          <a:xfrm>
            <a:off x="5564832" y="2286000"/>
            <a:ext cx="1752600" cy="609600"/>
          </a:xfrm>
          <a:prstGeom prst="wedgeRoundRectCallout">
            <a:avLst>
              <a:gd name="adj1" fmla="val -103806"/>
              <a:gd name="adj2" fmla="val 217190"/>
              <a:gd name="adj3" fmla="val 16667"/>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buClrTx/>
              <a:buSzTx/>
              <a:buFontTx/>
              <a:buNone/>
            </a:pPr>
            <a:r>
              <a:rPr lang="zh-CN" altLang="en-US" sz="2400" b="1">
                <a:effectLst/>
              </a:rPr>
              <a:t>数据传输</a:t>
            </a:r>
          </a:p>
        </p:txBody>
      </p:sp>
      <p:sp>
        <p:nvSpPr>
          <p:cNvPr id="14" name="AutoShape 15"/>
          <p:cNvSpPr>
            <a:spLocks noChangeArrowheads="1"/>
          </p:cNvSpPr>
          <p:nvPr/>
        </p:nvSpPr>
        <p:spPr bwMode="auto">
          <a:xfrm>
            <a:off x="307032" y="2057400"/>
            <a:ext cx="1905000" cy="1219200"/>
          </a:xfrm>
          <a:prstGeom prst="cloudCallout">
            <a:avLst>
              <a:gd name="adj1" fmla="val 34750"/>
              <a:gd name="adj2" fmla="val 67838"/>
            </a:avLst>
          </a:prstGeom>
          <a:solidFill>
            <a:srgbClr val="FFFFCC"/>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zh-CN" altLang="en-US" sz="2400" b="1">
                <a:solidFill>
                  <a:srgbClr val="000000"/>
                </a:solidFill>
                <a:effectLst/>
              </a:rPr>
              <a:t>我的东西</a:t>
            </a:r>
            <a:endParaRPr lang="zh-CN" altLang="en-US" sz="1600" b="1">
              <a:solidFill>
                <a:srgbClr val="000000"/>
              </a:solidFill>
              <a:effectLst/>
            </a:endParaRPr>
          </a:p>
          <a:p>
            <a:pPr algn="ctr">
              <a:lnSpc>
                <a:spcPct val="100000"/>
              </a:lnSpc>
              <a:spcBef>
                <a:spcPct val="0"/>
              </a:spcBef>
              <a:buClrTx/>
              <a:buSzTx/>
              <a:buFontTx/>
              <a:buNone/>
            </a:pPr>
            <a:r>
              <a:rPr lang="zh-CN" altLang="en-US" sz="2400" b="1">
                <a:solidFill>
                  <a:srgbClr val="000000"/>
                </a:solidFill>
                <a:effectLst/>
              </a:rPr>
              <a:t>丢失了！！</a:t>
            </a:r>
          </a:p>
        </p:txBody>
      </p:sp>
      <p:sp>
        <p:nvSpPr>
          <p:cNvPr id="15" name="AutoShape 17"/>
          <p:cNvSpPr>
            <a:spLocks noChangeArrowheads="1"/>
          </p:cNvSpPr>
          <p:nvPr/>
        </p:nvSpPr>
        <p:spPr bwMode="auto">
          <a:xfrm>
            <a:off x="7088832" y="3810000"/>
            <a:ext cx="1371600" cy="838200"/>
          </a:xfrm>
          <a:prstGeom prst="cloudCallout">
            <a:avLst>
              <a:gd name="adj1" fmla="val -88426"/>
              <a:gd name="adj2" fmla="val -73486"/>
            </a:avLst>
          </a:prstGeom>
          <a:solidFill>
            <a:srgbClr val="FFFFCC"/>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zh-CN" altLang="en-US" sz="2400">
                <a:solidFill>
                  <a:srgbClr val="000000"/>
                </a:solidFill>
                <a:effectLst/>
              </a:rPr>
              <a:t>没关系</a:t>
            </a:r>
            <a:r>
              <a:rPr lang="zh-CN" altLang="en-US" sz="1600">
                <a:solidFill>
                  <a:srgbClr val="000000"/>
                </a:solidFill>
                <a:effectLst/>
              </a:rPr>
              <a:t>！</a:t>
            </a:r>
            <a:endParaRPr lang="zh-CN" altLang="en-US" sz="2400">
              <a:solidFill>
                <a:srgbClr val="000000"/>
              </a:solidFill>
              <a:effectLst/>
            </a:endParaRPr>
          </a:p>
        </p:txBody>
      </p:sp>
    </p:spTree>
    <p:extLst>
      <p:ext uri="{BB962C8B-B14F-4D97-AF65-F5344CB8AC3E}">
        <p14:creationId xmlns:p14="http://schemas.microsoft.com/office/powerpoint/2010/main" val="17324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15"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ppt_w/2"/>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17" presetClass="entr" presetSubtype="2"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ppt_x</p:attrName>
                                        </p:attrNameLst>
                                      </p:cBhvr>
                                      <p:tavLst>
                                        <p:tav tm="0">
                                          <p:val>
                                            <p:strVal val="#ppt_x+#ppt_w/2"/>
                                          </p:val>
                                        </p:tav>
                                        <p:tav tm="100000">
                                          <p:val>
                                            <p:strVal val="#ppt_x"/>
                                          </p:val>
                                        </p:tav>
                                      </p:tavLst>
                                    </p:anim>
                                    <p:anim calcmode="lin" valueType="num">
                                      <p:cBhvr>
                                        <p:cTn id="37" dur="500" fill="hold"/>
                                        <p:tgtEl>
                                          <p:spTgt spid="4"/>
                                        </p:tgtEl>
                                        <p:attrNameLst>
                                          <p:attrName>ppt_y</p:attrName>
                                        </p:attrNameLst>
                                      </p:cBhvr>
                                      <p:tavLst>
                                        <p:tav tm="0">
                                          <p:val>
                                            <p:strVal val="#ppt_y"/>
                                          </p:val>
                                        </p:tav>
                                        <p:tav tm="100000">
                                          <p:val>
                                            <p:strVal val="#ppt_y"/>
                                          </p:val>
                                        </p:tav>
                                      </p:tavLst>
                                    </p:anim>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7"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ppt_h/2"/>
                                          </p:val>
                                        </p:tav>
                                        <p:tav tm="100000">
                                          <p:val>
                                            <p:strVal val="#ppt_y"/>
                                          </p:val>
                                        </p:tav>
                                      </p:tavLst>
                                    </p:anim>
                                    <p:anim calcmode="lin" valueType="num">
                                      <p:cBhvr>
                                        <p:cTn id="50" dur="500" fill="hold"/>
                                        <p:tgtEl>
                                          <p:spTgt spid="8"/>
                                        </p:tgtEl>
                                        <p:attrNameLst>
                                          <p:attrName>ppt_w</p:attrName>
                                        </p:attrNameLst>
                                      </p:cBhvr>
                                      <p:tavLst>
                                        <p:tav tm="0">
                                          <p:val>
                                            <p:strVal val="#ppt_w"/>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2" presetClass="entr" presetSubtype="9" fill="hold" grpId="0" nodeType="afterEffect">
                                  <p:stCondLst>
                                    <p:cond delay="100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12" presetClass="entr" presetSubtype="2" fill="hold" grpId="0" nodeType="afterEffect">
                                  <p:stCondLst>
                                    <p:cond delay="1000"/>
                                  </p:stCondLst>
                                  <p:childTnLst>
                                    <p:set>
                                      <p:cBhvr>
                                        <p:cTn id="59" dur="1" fill="hold">
                                          <p:stCondLst>
                                            <p:cond delay="0"/>
                                          </p:stCondLst>
                                        </p:cTn>
                                        <p:tgtEl>
                                          <p:spTgt spid="13"/>
                                        </p:tgtEl>
                                        <p:attrNameLst>
                                          <p:attrName>style.visibility</p:attrName>
                                        </p:attrNameLst>
                                      </p:cBhvr>
                                      <p:to>
                                        <p:strVal val="visible"/>
                                      </p:to>
                                    </p:set>
                                    <p:animEffect transition="in" filter="slide(fromRight)">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7" grpId="0" animBg="1"/>
      <p:bldP spid="8" grpId="0" animBg="1"/>
      <p:bldP spid="12" grpId="0" animBg="1" autoUpdateAnimBg="0"/>
      <p:bldP spid="13" grpId="0" animBg="1" autoUpdateAnimBg="0"/>
      <p:bldP spid="14" grpId="0" animBg="1" autoUpdateAnimBg="0"/>
      <p:bldP spid="1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b="1" dirty="0"/>
              <a:t>网络的</a:t>
            </a:r>
            <a:r>
              <a:rPr lang="zh-CN" altLang="en-US" sz="5400" b="1" dirty="0" smtClean="0"/>
              <a:t>分类</a:t>
            </a:r>
            <a:endParaRPr lang="zh-CN" altLang="en-US" dirty="0"/>
          </a:p>
        </p:txBody>
      </p:sp>
      <p:sp>
        <p:nvSpPr>
          <p:cNvPr id="3" name="内容占位符 2"/>
          <p:cNvSpPr>
            <a:spLocks noGrp="1"/>
          </p:cNvSpPr>
          <p:nvPr>
            <p:ph idx="1"/>
          </p:nvPr>
        </p:nvSpPr>
        <p:spPr>
          <a:xfrm>
            <a:off x="457200" y="1935480"/>
            <a:ext cx="8229600" cy="4373840"/>
          </a:xfrm>
        </p:spPr>
        <p:txBody>
          <a:bodyPr>
            <a:normAutofit/>
          </a:bodyPr>
          <a:lstStyle/>
          <a:p>
            <a:r>
              <a:rPr lang="zh-CN" altLang="zh-CN" sz="3600" b="1" dirty="0" smtClean="0"/>
              <a:t>按</a:t>
            </a:r>
            <a:r>
              <a:rPr lang="zh-CN" altLang="zh-CN" sz="3600" b="1" dirty="0"/>
              <a:t>介质划分</a:t>
            </a:r>
          </a:p>
          <a:p>
            <a:pPr lvl="1"/>
            <a:r>
              <a:rPr lang="zh-CN" altLang="zh-CN" sz="2800" dirty="0" smtClean="0"/>
              <a:t>有线网</a:t>
            </a:r>
            <a:endParaRPr lang="en-US" altLang="zh-CN" sz="2800" dirty="0" smtClean="0"/>
          </a:p>
          <a:p>
            <a:pPr lvl="1"/>
            <a:r>
              <a:rPr lang="zh-CN" altLang="zh-CN" sz="2800" dirty="0" smtClean="0"/>
              <a:t>无线网</a:t>
            </a:r>
            <a:endParaRPr lang="en-US" altLang="zh-CN" sz="2800" dirty="0" smtClean="0"/>
          </a:p>
        </p:txBody>
      </p:sp>
      <p:grpSp>
        <p:nvGrpSpPr>
          <p:cNvPr id="12" name="组合 11"/>
          <p:cNvGrpSpPr/>
          <p:nvPr/>
        </p:nvGrpSpPr>
        <p:grpSpPr>
          <a:xfrm>
            <a:off x="2720463" y="3340149"/>
            <a:ext cx="6229713" cy="2697982"/>
            <a:chOff x="2720463" y="3340149"/>
            <a:chExt cx="6229713" cy="2697982"/>
          </a:xfrm>
        </p:grpSpPr>
        <p:sp>
          <p:nvSpPr>
            <p:cNvPr id="4" name="Text Box 4"/>
            <p:cNvSpPr txBox="1">
              <a:spLocks noChangeArrowheads="1"/>
            </p:cNvSpPr>
            <p:nvPr/>
          </p:nvSpPr>
          <p:spPr bwMode="ltGray">
            <a:xfrm>
              <a:off x="2720463" y="4175125"/>
              <a:ext cx="114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zh-CN" altLang="en-US" sz="2800" dirty="0">
                  <a:effectLst/>
                </a:rPr>
                <a:t> 介质</a:t>
              </a:r>
            </a:p>
          </p:txBody>
        </p:sp>
        <p:sp>
          <p:nvSpPr>
            <p:cNvPr id="5" name="AutoShape 5"/>
            <p:cNvSpPr>
              <a:spLocks/>
            </p:cNvSpPr>
            <p:nvPr/>
          </p:nvSpPr>
          <p:spPr bwMode="ltGray">
            <a:xfrm>
              <a:off x="3882513" y="3992562"/>
              <a:ext cx="228600" cy="1308645"/>
            </a:xfrm>
            <a:prstGeom prst="leftBrace">
              <a:avLst>
                <a:gd name="adj1" fmla="val 33333"/>
                <a:gd name="adj2" fmla="val 50000"/>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ffectLst>
                  <a:outerShdw blurRad="38100" dist="38100" dir="2700000" algn="tl">
                    <a:srgbClr val="000000"/>
                  </a:outerShdw>
                </a:effectLst>
              </a:endParaRPr>
            </a:p>
          </p:txBody>
        </p:sp>
        <p:sp>
          <p:nvSpPr>
            <p:cNvPr id="6" name="Rectangle 6"/>
            <p:cNvSpPr>
              <a:spLocks noChangeArrowheads="1"/>
            </p:cNvSpPr>
            <p:nvPr/>
          </p:nvSpPr>
          <p:spPr bwMode="ltGray">
            <a:xfrm>
              <a:off x="4168263" y="3755706"/>
              <a:ext cx="1905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buClrTx/>
                <a:buSzTx/>
                <a:buFont typeface="Wingdings" pitchFamily="2" charset="2"/>
                <a:buNone/>
              </a:pPr>
              <a:r>
                <a:rPr lang="zh-CN" altLang="en-US" sz="2800" dirty="0">
                  <a:effectLst/>
                  <a:latin typeface="宋体" pitchFamily="2" charset="-122"/>
                </a:rPr>
                <a:t>有形介质</a:t>
              </a:r>
            </a:p>
          </p:txBody>
        </p:sp>
        <p:sp>
          <p:nvSpPr>
            <p:cNvPr id="7" name="Rectangle 7"/>
            <p:cNvSpPr>
              <a:spLocks noChangeArrowheads="1"/>
            </p:cNvSpPr>
            <p:nvPr/>
          </p:nvSpPr>
          <p:spPr bwMode="ltGray">
            <a:xfrm>
              <a:off x="6156176" y="3340149"/>
              <a:ext cx="16209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zh-CN" altLang="en-US" sz="2800" dirty="0">
                  <a:effectLst/>
                  <a:latin typeface="宋体" pitchFamily="2" charset="-122"/>
                </a:rPr>
                <a:t>双绞线</a:t>
              </a:r>
            </a:p>
            <a:p>
              <a:pPr>
                <a:lnSpc>
                  <a:spcPct val="100000"/>
                </a:lnSpc>
                <a:spcBef>
                  <a:spcPct val="0"/>
                </a:spcBef>
                <a:buClrTx/>
                <a:buSzTx/>
                <a:buFontTx/>
                <a:buNone/>
              </a:pPr>
              <a:r>
                <a:rPr lang="zh-CN" altLang="en-US" sz="2800" dirty="0">
                  <a:effectLst/>
                  <a:latin typeface="宋体" pitchFamily="2" charset="-122"/>
                </a:rPr>
                <a:t>同轴电缆</a:t>
              </a:r>
            </a:p>
            <a:p>
              <a:pPr>
                <a:lnSpc>
                  <a:spcPct val="100000"/>
                </a:lnSpc>
                <a:spcBef>
                  <a:spcPct val="0"/>
                </a:spcBef>
                <a:buClrTx/>
                <a:buSzTx/>
                <a:buFontTx/>
                <a:buNone/>
              </a:pPr>
              <a:r>
                <a:rPr lang="zh-CN" altLang="en-US" sz="2800" dirty="0">
                  <a:effectLst/>
                  <a:latin typeface="宋体" pitchFamily="2" charset="-122"/>
                </a:rPr>
                <a:t>光缆</a:t>
              </a:r>
            </a:p>
          </p:txBody>
        </p:sp>
        <p:sp>
          <p:nvSpPr>
            <p:cNvPr id="8" name="Rectangle 8"/>
            <p:cNvSpPr>
              <a:spLocks noChangeArrowheads="1"/>
            </p:cNvSpPr>
            <p:nvPr/>
          </p:nvSpPr>
          <p:spPr bwMode="ltGray">
            <a:xfrm>
              <a:off x="6156176" y="4653136"/>
              <a:ext cx="279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zh-CN" altLang="en-US" sz="2800" dirty="0">
                  <a:effectLst/>
                  <a:latin typeface="宋体" pitchFamily="2" charset="-122"/>
                </a:rPr>
                <a:t>无线电</a:t>
              </a:r>
            </a:p>
            <a:p>
              <a:pPr>
                <a:lnSpc>
                  <a:spcPct val="100000"/>
                </a:lnSpc>
                <a:spcBef>
                  <a:spcPct val="0"/>
                </a:spcBef>
                <a:buClrTx/>
                <a:buSzTx/>
                <a:buFontTx/>
                <a:buNone/>
              </a:pPr>
              <a:r>
                <a:rPr lang="zh-CN" altLang="en-US" sz="2800" dirty="0">
                  <a:effectLst/>
                  <a:latin typeface="宋体" pitchFamily="2" charset="-122"/>
                </a:rPr>
                <a:t>微波</a:t>
              </a:r>
            </a:p>
            <a:p>
              <a:pPr>
                <a:lnSpc>
                  <a:spcPct val="100000"/>
                </a:lnSpc>
                <a:spcBef>
                  <a:spcPct val="0"/>
                </a:spcBef>
                <a:buClrTx/>
                <a:buSzTx/>
                <a:buFontTx/>
                <a:buNone/>
              </a:pPr>
              <a:r>
                <a:rPr lang="zh-CN" altLang="en-US" sz="2800" dirty="0">
                  <a:effectLst/>
                  <a:latin typeface="宋体" pitchFamily="2" charset="-122"/>
                </a:rPr>
                <a:t>卫星通讯</a:t>
              </a:r>
            </a:p>
          </p:txBody>
        </p:sp>
        <p:sp>
          <p:nvSpPr>
            <p:cNvPr id="9" name="Rectangle 9"/>
            <p:cNvSpPr>
              <a:spLocks noChangeArrowheads="1"/>
            </p:cNvSpPr>
            <p:nvPr/>
          </p:nvSpPr>
          <p:spPr bwMode="ltGray">
            <a:xfrm>
              <a:off x="4170784" y="4979842"/>
              <a:ext cx="20574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buClrTx/>
                <a:buSzTx/>
                <a:buFont typeface="Wingdings" pitchFamily="2" charset="2"/>
                <a:buNone/>
              </a:pPr>
              <a:r>
                <a:rPr lang="zh-CN" altLang="en-US" sz="2800" dirty="0">
                  <a:effectLst/>
                  <a:latin typeface="宋体" pitchFamily="2" charset="-122"/>
                </a:rPr>
                <a:t>无形介质</a:t>
              </a:r>
            </a:p>
          </p:txBody>
        </p:sp>
        <p:sp>
          <p:nvSpPr>
            <p:cNvPr id="10" name="AutoShape 10"/>
            <p:cNvSpPr>
              <a:spLocks/>
            </p:cNvSpPr>
            <p:nvPr/>
          </p:nvSpPr>
          <p:spPr bwMode="ltGray">
            <a:xfrm>
              <a:off x="5868144" y="3594720"/>
              <a:ext cx="228600" cy="914400"/>
            </a:xfrm>
            <a:prstGeom prst="leftBrace">
              <a:avLst>
                <a:gd name="adj1" fmla="val 33333"/>
                <a:gd name="adj2" fmla="val 50000"/>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ffectLst>
                  <a:outerShdw blurRad="38100" dist="38100" dir="2700000" algn="tl">
                    <a:srgbClr val="000000"/>
                  </a:outerShdw>
                </a:effectLst>
              </a:endParaRPr>
            </a:p>
          </p:txBody>
        </p:sp>
        <p:sp>
          <p:nvSpPr>
            <p:cNvPr id="11" name="AutoShape 11"/>
            <p:cNvSpPr>
              <a:spLocks/>
            </p:cNvSpPr>
            <p:nvPr/>
          </p:nvSpPr>
          <p:spPr bwMode="ltGray">
            <a:xfrm>
              <a:off x="5868144" y="4797152"/>
              <a:ext cx="228600" cy="914400"/>
            </a:xfrm>
            <a:prstGeom prst="leftBrace">
              <a:avLst>
                <a:gd name="adj1" fmla="val 33333"/>
                <a:gd name="adj2" fmla="val 50000"/>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ffectLst>
                  <a:outerShdw blurRad="38100" dist="38100" dir="2700000" algn="tl">
                    <a:srgbClr val="000000"/>
                  </a:outerShdw>
                </a:effectLst>
              </a:endParaRPr>
            </a:p>
          </p:txBody>
        </p:sp>
      </p:grpSp>
    </p:spTree>
    <p:extLst>
      <p:ext uri="{BB962C8B-B14F-4D97-AF65-F5344CB8AC3E}">
        <p14:creationId xmlns:p14="http://schemas.microsoft.com/office/powerpoint/2010/main" val="307428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b="1" dirty="0"/>
              <a:t>网络的分类</a:t>
            </a:r>
            <a:endParaRPr lang="en-US" dirty="0"/>
          </a:p>
        </p:txBody>
      </p:sp>
      <p:sp>
        <p:nvSpPr>
          <p:cNvPr id="3" name="内容占位符 2"/>
          <p:cNvSpPr>
            <a:spLocks noGrp="1"/>
          </p:cNvSpPr>
          <p:nvPr>
            <p:ph idx="1"/>
          </p:nvPr>
        </p:nvSpPr>
        <p:spPr/>
        <p:txBody>
          <a:bodyPr/>
          <a:lstStyle/>
          <a:p>
            <a:r>
              <a:rPr lang="zh-CN" altLang="zh-CN" sz="3600" b="1" dirty="0"/>
              <a:t>按覆盖的地理范围划分</a:t>
            </a:r>
          </a:p>
          <a:p>
            <a:pPr lvl="1"/>
            <a:r>
              <a:rPr lang="zh-CN" altLang="zh-CN" sz="2800" dirty="0"/>
              <a:t>局域网</a:t>
            </a:r>
            <a:r>
              <a:rPr lang="zh-CN" altLang="en-US" sz="2800" dirty="0"/>
              <a:t>（</a:t>
            </a:r>
            <a:r>
              <a:rPr lang="en-US" altLang="zh-CN" sz="2800" dirty="0"/>
              <a:t>LAN</a:t>
            </a:r>
            <a:r>
              <a:rPr lang="zh-CN" altLang="en-US" sz="2800" dirty="0"/>
              <a:t>）：</a:t>
            </a:r>
            <a:r>
              <a:rPr lang="en-US" altLang="zh-CN" sz="2800" dirty="0"/>
              <a:t>10Km</a:t>
            </a:r>
            <a:r>
              <a:rPr lang="zh-CN" altLang="en-US" sz="2800" dirty="0"/>
              <a:t>以内</a:t>
            </a:r>
            <a:endParaRPr lang="en-US" altLang="zh-CN" sz="2800" dirty="0"/>
          </a:p>
          <a:p>
            <a:pPr lvl="1"/>
            <a:r>
              <a:rPr lang="zh-CN" altLang="zh-CN" sz="2800" dirty="0"/>
              <a:t>城域网</a:t>
            </a:r>
            <a:r>
              <a:rPr lang="zh-CN" altLang="en-US" sz="2800" dirty="0"/>
              <a:t>（</a:t>
            </a:r>
            <a:r>
              <a:rPr lang="en-US" altLang="zh-CN" sz="2800" dirty="0"/>
              <a:t>MAN</a:t>
            </a:r>
            <a:r>
              <a:rPr lang="zh-CN" altLang="en-US" sz="2800" dirty="0"/>
              <a:t>）：</a:t>
            </a:r>
            <a:r>
              <a:rPr lang="en-US" altLang="zh-CN" sz="2800" dirty="0"/>
              <a:t>5~50Km </a:t>
            </a:r>
          </a:p>
          <a:p>
            <a:pPr lvl="1"/>
            <a:r>
              <a:rPr lang="zh-CN" altLang="zh-CN" sz="2800" dirty="0"/>
              <a:t>广域网</a:t>
            </a:r>
            <a:r>
              <a:rPr lang="zh-CN" altLang="en-US" sz="2800" dirty="0"/>
              <a:t>（</a:t>
            </a:r>
            <a:r>
              <a:rPr lang="en-US" altLang="zh-CN" sz="2800" dirty="0"/>
              <a:t>WAN</a:t>
            </a:r>
            <a:r>
              <a:rPr lang="zh-CN" altLang="en-US" sz="2800" dirty="0"/>
              <a:t>）：几十、几千千米以上</a:t>
            </a:r>
            <a:endParaRPr lang="en-US" altLang="zh-CN" sz="2800" dirty="0"/>
          </a:p>
          <a:p>
            <a:endParaRPr lang="en-US" dirty="0"/>
          </a:p>
        </p:txBody>
      </p:sp>
    </p:spTree>
    <p:extLst>
      <p:ext uri="{BB962C8B-B14F-4D97-AF65-F5344CB8AC3E}">
        <p14:creationId xmlns:p14="http://schemas.microsoft.com/office/powerpoint/2010/main" val="428189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PPT统一模板</Template>
  <TotalTime>3014</TotalTime>
  <Words>3598</Words>
  <Application>Microsoft Office PowerPoint</Application>
  <PresentationFormat>全屏显示(4:3)</PresentationFormat>
  <Paragraphs>484</Paragraphs>
  <Slides>65</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65</vt:i4>
      </vt:variant>
    </vt:vector>
  </HeadingPairs>
  <TitlesOfParts>
    <vt:vector size="68" baseType="lpstr">
      <vt:lpstr>流畅</vt:lpstr>
      <vt:lpstr>Visio</vt:lpstr>
      <vt:lpstr>Clip</vt:lpstr>
      <vt:lpstr>第2章 计算机网络及其应用 </vt:lpstr>
      <vt:lpstr>内容概要</vt:lpstr>
      <vt:lpstr>计算机网络的形成与发展</vt:lpstr>
      <vt:lpstr>计算机网络的形成与发展</vt:lpstr>
      <vt:lpstr>计算机网络的形成与发展</vt:lpstr>
      <vt:lpstr>计算机网络的功能</vt:lpstr>
      <vt:lpstr>PowerPoint 演示文稿</vt:lpstr>
      <vt:lpstr>网络的分类</vt:lpstr>
      <vt:lpstr>网络的分类</vt:lpstr>
      <vt:lpstr>网络的分类</vt:lpstr>
      <vt:lpstr>网络的分类</vt:lpstr>
      <vt:lpstr>网络的分类</vt:lpstr>
      <vt:lpstr>网络拓扑结构—星形结构</vt:lpstr>
      <vt:lpstr>网络拓扑结构—树形结构</vt:lpstr>
      <vt:lpstr>网络拓扑结构—环形结构</vt:lpstr>
      <vt:lpstr>网络拓扑结构—总线结构</vt:lpstr>
      <vt:lpstr>网络拓扑结构—混合结构</vt:lpstr>
      <vt:lpstr>未来互联网发展趋势</vt:lpstr>
      <vt:lpstr>未来重要的网络技术</vt:lpstr>
      <vt:lpstr>2.2 计算机网络的硬件设备</vt:lpstr>
      <vt:lpstr>传输介质</vt:lpstr>
      <vt:lpstr>传输介质</vt:lpstr>
      <vt:lpstr>网络中的设备</vt:lpstr>
      <vt:lpstr>网络中的计算机—服务器</vt:lpstr>
      <vt:lpstr>网络中的计算机—工作站</vt:lpstr>
      <vt:lpstr>网络中的计算机—客户机</vt:lpstr>
      <vt:lpstr>网络接入设备—网卡</vt:lpstr>
      <vt:lpstr>网络接入设备—调制解调器</vt:lpstr>
      <vt:lpstr>网络互联设备</vt:lpstr>
      <vt:lpstr>2.3 网络体系结构与协议</vt:lpstr>
      <vt:lpstr>网络体系结构</vt:lpstr>
      <vt:lpstr>开放式系统互联参考模型（OSI）</vt:lpstr>
      <vt:lpstr>TCP/IP参考模型</vt:lpstr>
      <vt:lpstr>2.4 互联网及其应用</vt:lpstr>
      <vt:lpstr>Internet的基础知识</vt:lpstr>
      <vt:lpstr>IP地址和域名</vt:lpstr>
      <vt:lpstr>IP地址</vt:lpstr>
      <vt:lpstr>域名地址</vt:lpstr>
      <vt:lpstr>IP地址与域名地址关系</vt:lpstr>
      <vt:lpstr>局域网中的IP地址</vt:lpstr>
      <vt:lpstr>子网掩码</vt:lpstr>
      <vt:lpstr>TCP/IP协议</vt:lpstr>
      <vt:lpstr>Internet的基本服务功能—WWW浏览</vt:lpstr>
      <vt:lpstr>PowerPoint 演示文稿</vt:lpstr>
      <vt:lpstr>Internet的基本服务功能—电子邮件</vt:lpstr>
      <vt:lpstr>PowerPoint 演示文稿</vt:lpstr>
      <vt:lpstr>Internet的基本服务功能—文件传输</vt:lpstr>
      <vt:lpstr>Internet的基本服务功能—远程登录</vt:lpstr>
      <vt:lpstr>Internet的基本服务功能</vt:lpstr>
      <vt:lpstr>网络信息检索与利用</vt:lpstr>
      <vt:lpstr>网络信息高级检索方法</vt:lpstr>
      <vt:lpstr>网络信息高级检索方法</vt:lpstr>
      <vt:lpstr>网络信息高级检索方法</vt:lpstr>
      <vt:lpstr>网络信息高级检索方法</vt:lpstr>
      <vt:lpstr>网络信息检索的注意事项</vt:lpstr>
      <vt:lpstr>常用的网络信息资源</vt:lpstr>
      <vt:lpstr>2.5 网络安全与信息道德</vt:lpstr>
      <vt:lpstr>计算机病毒与防治</vt:lpstr>
      <vt:lpstr>计算机病毒与防治</vt:lpstr>
      <vt:lpstr>计算机病毒与防治</vt:lpstr>
      <vt:lpstr>计算机病毒与防治</vt:lpstr>
      <vt:lpstr>计算机黑客与网络犯罪</vt:lpstr>
      <vt:lpstr>网络道德基本规范</vt:lpstr>
      <vt:lpstr>网络道德基本规范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dc:creator>
  <cp:lastModifiedBy>windy</cp:lastModifiedBy>
  <cp:revision>134</cp:revision>
  <dcterms:created xsi:type="dcterms:W3CDTF">2013-09-16T04:45:52Z</dcterms:created>
  <dcterms:modified xsi:type="dcterms:W3CDTF">2013-10-22T03:05:43Z</dcterms:modified>
</cp:coreProperties>
</file>