
<file path=[Content_Types].xml><?xml version="1.0" encoding="utf-8"?>
<Types xmlns="http://schemas.openxmlformats.org/package/2006/content-types">
  <Default Extension="bin" ContentType="application/vnd.openxmlformats-officedocument.oleObject"/>
  <Default Extension="emf" ContentType="image/x-emf"/>
  <Default Extension="jfif" ContentType="image/jpeg"/>
  <Default Extension="jpeg" ContentType="image/jpeg"/>
  <Default Extension="jpg" ContentType="image/jpeg"/>
  <Default Extension="png" ContentType="image/png"/>
  <Default Extension="rels" ContentType="application/vnd.openxmlformats-package.relationships+xml"/>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notesSlides/notesSlide2.xml" ContentType="application/vnd.openxmlformats-officedocument.presentationml.notesSlide+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notesSlides/notesSlide3.xml" ContentType="application/vnd.openxmlformats-officedocument.presentationml.notesSlide+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notesSlides/notesSlide4.xml" ContentType="application/vnd.openxmlformats-officedocument.presentationml.notesSlide+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notesSlides/notesSlide5.xml" ContentType="application/vnd.openxmlformats-officedocument.presentationml.notesSlide+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notesSlides/notesSlide6.xml" ContentType="application/vnd.openxmlformats-officedocument.presentationml.notesSlide+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notesSlides/notesSlide7.xml" ContentType="application/vnd.openxmlformats-officedocument.presentationml.notesSlide+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notesSlides/notesSlide8.xml" ContentType="application/vnd.openxmlformats-officedocument.presentationml.notesSlide+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notesSlides/notesSlide9.xml" ContentType="application/vnd.openxmlformats-officedocument.presentationml.notesSlide+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notesSlides/notesSlide10.xml" ContentType="application/vnd.openxmlformats-officedocument.presentationml.notesSlide+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notesSlides/notesSlide11.xml" ContentType="application/vnd.openxmlformats-officedocument.presentationml.notesSlide+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notesSlides/notesSlide12.xml" ContentType="application/vnd.openxmlformats-officedocument.presentationml.notesSlide+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notesSlides/notesSlide13.xml" ContentType="application/vnd.openxmlformats-officedocument.presentationml.notesSlide+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notesSlides/notesSlide14.xml" ContentType="application/vnd.openxmlformats-officedocument.presentationml.notesSlide+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notesSlides/notesSlide15.xml" ContentType="application/vnd.openxmlformats-officedocument.presentationml.notesSlide+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notesSlides/notesSlide16.xml" ContentType="application/vnd.openxmlformats-officedocument.presentationml.notesSlide+xml"/>
  <Override PartName="/ppt/tags/tag428.xml" ContentType="application/vnd.openxmlformats-officedocument.presentationml.tags+xml"/>
  <Override PartName="/ppt/tags/tag429.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notesSlides/notesSlide17.xml" ContentType="application/vnd.openxmlformats-officedocument.presentationml.notesSlide+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notesSlides/notesSlide18.xml" ContentType="application/vnd.openxmlformats-officedocument.presentationml.notesSlide+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notesSlides/notesSlide19.xml" ContentType="application/vnd.openxmlformats-officedocument.presentationml.notesSlide+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notesSlides/notesSlide20.xml" ContentType="application/vnd.openxmlformats-officedocument.presentationml.notesSlide+xml"/>
  <Override PartName="/ppt/tags/tag468.xml" ContentType="application/vnd.openxmlformats-officedocument.presentationml.tags+xml"/>
  <Override PartName="/ppt/tags/tag469.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0.xml" ContentType="application/vnd.openxmlformats-officedocument.presentationml.tags+xml"/>
  <Override PartName="/ppt/notesSlides/notesSlide21.xml" ContentType="application/vnd.openxmlformats-officedocument.presentationml.notesSlide+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0.xml" ContentType="application/vnd.openxmlformats-officedocument.presentationml.tags+xml"/>
  <Override PartName="/ppt/notesSlides/notesSlide22.xml" ContentType="application/vnd.openxmlformats-officedocument.presentationml.notesSlide+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tags/tag499.xml" ContentType="application/vnd.openxmlformats-officedocument.presentationml.tags+xml"/>
  <Override PartName="/ppt/tags/tag500.xml" ContentType="application/vnd.openxmlformats-officedocument.presentationml.tags+xml"/>
  <Override PartName="/ppt/tags/tag501.xml" ContentType="application/vnd.openxmlformats-officedocument.presentationml.tags+xml"/>
  <Override PartName="/ppt/notesSlides/notesSlide23.xml" ContentType="application/vnd.openxmlformats-officedocument.presentationml.notesSlide+xml"/>
  <Override PartName="/ppt/tags/tag502.xml" ContentType="application/vnd.openxmlformats-officedocument.presentationml.tags+xml"/>
  <Override PartName="/ppt/tags/tag503.xml" ContentType="application/vnd.openxmlformats-officedocument.presentationml.tags+xml"/>
  <Override PartName="/ppt/tags/tag504.xml" ContentType="application/vnd.openxmlformats-officedocument.presentationml.tags+xml"/>
  <Override PartName="/ppt/tags/tag505.xml" ContentType="application/vnd.openxmlformats-officedocument.presentationml.tags+xml"/>
  <Override PartName="/ppt/tags/tag506.xml" ContentType="application/vnd.openxmlformats-officedocument.presentationml.tags+xml"/>
  <Override PartName="/ppt/tags/tag507.xml" ContentType="application/vnd.openxmlformats-officedocument.presentationml.tags+xml"/>
  <Override PartName="/ppt/tags/tag508.xml" ContentType="application/vnd.openxmlformats-officedocument.presentationml.tags+xml"/>
  <Override PartName="/ppt/tags/tag509.xml" ContentType="application/vnd.openxmlformats-officedocument.presentationml.tags+xml"/>
  <Override PartName="/ppt/tags/tag510.xml" ContentType="application/vnd.openxmlformats-officedocument.presentationml.tags+xml"/>
  <Override PartName="/ppt/tags/tag511.xml" ContentType="application/vnd.openxmlformats-officedocument.presentationml.tags+xml"/>
  <Override PartName="/ppt/tags/tag512.xml" ContentType="application/vnd.openxmlformats-officedocument.presentationml.tags+xml"/>
  <Override PartName="/ppt/tags/tag513.xml" ContentType="application/vnd.openxmlformats-officedocument.presentationml.tags+xml"/>
  <Override PartName="/ppt/tags/tag514.xml" ContentType="application/vnd.openxmlformats-officedocument.presentationml.tags+xml"/>
  <Override PartName="/ppt/notesSlides/notesSlide24.xml" ContentType="application/vnd.openxmlformats-officedocument.presentationml.notesSlide+xml"/>
  <Override PartName="/ppt/tags/tag515.xml" ContentType="application/vnd.openxmlformats-officedocument.presentationml.tags+xml"/>
  <Override PartName="/ppt/tags/tag516.xml" ContentType="application/vnd.openxmlformats-officedocument.presentationml.tags+xml"/>
  <Override PartName="/ppt/tags/tag517.xml" ContentType="application/vnd.openxmlformats-officedocument.presentationml.tags+xml"/>
  <Override PartName="/ppt/tags/tag518.xml" ContentType="application/vnd.openxmlformats-officedocument.presentationml.tags+xml"/>
  <Override PartName="/ppt/tags/tag519.xml" ContentType="application/vnd.openxmlformats-officedocument.presentationml.tags+xml"/>
  <Override PartName="/ppt/tags/tag520.xml" ContentType="application/vnd.openxmlformats-officedocument.presentationml.tags+xml"/>
  <Override PartName="/ppt/tags/tag521.xml" ContentType="application/vnd.openxmlformats-officedocument.presentationml.tags+xml"/>
  <Override PartName="/ppt/tags/tag522.xml" ContentType="application/vnd.openxmlformats-officedocument.presentationml.tags+xml"/>
  <Override PartName="/ppt/tags/tag523.xml" ContentType="application/vnd.openxmlformats-officedocument.presentationml.tags+xml"/>
  <Override PartName="/ppt/tags/tag524.xml" ContentType="application/vnd.openxmlformats-officedocument.presentationml.tags+xml"/>
  <Override PartName="/ppt/tags/tag525.xml" ContentType="application/vnd.openxmlformats-officedocument.presentationml.tags+xml"/>
  <Override PartName="/ppt/tags/tag526.xml" ContentType="application/vnd.openxmlformats-officedocument.presentationml.tags+xml"/>
  <Override PartName="/ppt/tags/tag527.xml" ContentType="application/vnd.openxmlformats-officedocument.presentationml.tags+xml"/>
  <Override PartName="/ppt/tags/tag528.xml" ContentType="application/vnd.openxmlformats-officedocument.presentationml.tags+xml"/>
  <Override PartName="/ppt/tags/tag529.xml" ContentType="application/vnd.openxmlformats-officedocument.presentationml.tags+xml"/>
  <Override PartName="/ppt/notesSlides/notesSlide25.xml" ContentType="application/vnd.openxmlformats-officedocument.presentationml.notesSlide+xml"/>
  <Override PartName="/ppt/tags/tag530.xml" ContentType="application/vnd.openxmlformats-officedocument.presentationml.tags+xml"/>
  <Override PartName="/ppt/tags/tag531.xml" ContentType="application/vnd.openxmlformats-officedocument.presentationml.tags+xml"/>
  <Override PartName="/ppt/tags/tag532.xml" ContentType="application/vnd.openxmlformats-officedocument.presentationml.tags+xml"/>
  <Override PartName="/ppt/tags/tag533.xml" ContentType="application/vnd.openxmlformats-officedocument.presentationml.tags+xml"/>
  <Override PartName="/ppt/tags/tag534.xml" ContentType="application/vnd.openxmlformats-officedocument.presentationml.tags+xml"/>
  <Override PartName="/ppt/tags/tag535.xml" ContentType="application/vnd.openxmlformats-officedocument.presentationml.tags+xml"/>
  <Override PartName="/ppt/tags/tag536.xml" ContentType="application/vnd.openxmlformats-officedocument.presentationml.tags+xml"/>
  <Override PartName="/ppt/tags/tag537.xml" ContentType="application/vnd.openxmlformats-officedocument.presentationml.tags+xml"/>
  <Override PartName="/ppt/tags/tag538.xml" ContentType="application/vnd.openxmlformats-officedocument.presentationml.tags+xml"/>
  <Override PartName="/ppt/tags/tag539.xml" ContentType="application/vnd.openxmlformats-officedocument.presentationml.tags+xml"/>
  <Override PartName="/ppt/tags/tag540.xml" ContentType="application/vnd.openxmlformats-officedocument.presentationml.tags+xml"/>
  <Override PartName="/ppt/tags/tag541.xml" ContentType="application/vnd.openxmlformats-officedocument.presentationml.tags+xml"/>
  <Override PartName="/ppt/tags/tag542.xml" ContentType="application/vnd.openxmlformats-officedocument.presentationml.tags+xml"/>
  <Override PartName="/ppt/tags/tag543.xml" ContentType="application/vnd.openxmlformats-officedocument.presentationml.tags+xml"/>
  <Override PartName="/ppt/tags/tag544.xml" ContentType="application/vnd.openxmlformats-officedocument.presentationml.tags+xml"/>
  <Override PartName="/ppt/tags/tag545.xml" ContentType="application/vnd.openxmlformats-officedocument.presentationml.tags+xml"/>
  <Override PartName="/ppt/tags/tag546.xml" ContentType="application/vnd.openxmlformats-officedocument.presentationml.tags+xml"/>
  <Override PartName="/ppt/notesSlides/notesSlide26.xml" ContentType="application/vnd.openxmlformats-officedocument.presentationml.notesSlide+xml"/>
  <Override PartName="/ppt/tags/tag547.xml" ContentType="application/vnd.openxmlformats-officedocument.presentationml.tags+xml"/>
  <Override PartName="/ppt/tags/tag548.xml" ContentType="application/vnd.openxmlformats-officedocument.presentationml.tags+xml"/>
  <Override PartName="/ppt/tags/tag549.xml" ContentType="application/vnd.openxmlformats-officedocument.presentationml.tags+xml"/>
  <Override PartName="/ppt/tags/tag550.xml" ContentType="application/vnd.openxmlformats-officedocument.presentationml.tags+xml"/>
  <Override PartName="/ppt/tags/tag551.xml" ContentType="application/vnd.openxmlformats-officedocument.presentationml.tags+xml"/>
  <Override PartName="/ppt/tags/tag552.xml" ContentType="application/vnd.openxmlformats-officedocument.presentationml.tags+xml"/>
  <Override PartName="/ppt/tags/tag553.xml" ContentType="application/vnd.openxmlformats-officedocument.presentationml.tags+xml"/>
  <Override PartName="/ppt/tags/tag554.xml" ContentType="application/vnd.openxmlformats-officedocument.presentationml.tags+xml"/>
  <Override PartName="/ppt/tags/tag555.xml" ContentType="application/vnd.openxmlformats-officedocument.presentationml.tags+xml"/>
  <Override PartName="/ppt/tags/tag556.xml" ContentType="application/vnd.openxmlformats-officedocument.presentationml.tags+xml"/>
  <Override PartName="/ppt/tags/tag557.xml" ContentType="application/vnd.openxmlformats-officedocument.presentationml.tags+xml"/>
  <Override PartName="/ppt/tags/tag558.xml" ContentType="application/vnd.openxmlformats-officedocument.presentationml.tags+xml"/>
  <Override PartName="/ppt/tags/tag559.xml" ContentType="application/vnd.openxmlformats-officedocument.presentationml.tags+xml"/>
  <Override PartName="/ppt/tags/tag560.xml" ContentType="application/vnd.openxmlformats-officedocument.presentationml.tags+xml"/>
  <Override PartName="/ppt/tags/tag561.xml" ContentType="application/vnd.openxmlformats-officedocument.presentationml.tags+xml"/>
  <Override PartName="/ppt/tags/tag562.xml" ContentType="application/vnd.openxmlformats-officedocument.presentationml.tags+xml"/>
  <Override PartName="/ppt/tags/tag563.xml" ContentType="application/vnd.openxmlformats-officedocument.presentationml.tags+xml"/>
  <Override PartName="/ppt/tags/tag564.xml" ContentType="application/vnd.openxmlformats-officedocument.presentationml.tags+xml"/>
  <Override PartName="/ppt/tags/tag565.xml" ContentType="application/vnd.openxmlformats-officedocument.presentationml.tag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ink/ink1.xml" ContentType="application/inkml+xml"/>
  <Override PartName="/ppt/ink/ink2.xml" ContentType="application/inkml+xml"/>
  <Override PartName="/ppt/ink/ink3.xml" ContentType="application/inkml+xml"/>
  <Override PartName="/ppt/ink/ink4.xml" ContentType="application/inkml+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2" r:id="rId2"/>
    <p:sldMasterId id="2147483656" r:id="rId3"/>
  </p:sldMasterIdLst>
  <p:notesMasterIdLst>
    <p:notesMasterId r:id="rId127"/>
  </p:notesMasterIdLst>
  <p:sldIdLst>
    <p:sldId id="735" r:id="rId4"/>
    <p:sldId id="400" r:id="rId5"/>
    <p:sldId id="810" r:id="rId6"/>
    <p:sldId id="811" r:id="rId7"/>
    <p:sldId id="812" r:id="rId8"/>
    <p:sldId id="813" r:id="rId9"/>
    <p:sldId id="814" r:id="rId10"/>
    <p:sldId id="815" r:id="rId11"/>
    <p:sldId id="816" r:id="rId12"/>
    <p:sldId id="817" r:id="rId13"/>
    <p:sldId id="818" r:id="rId14"/>
    <p:sldId id="819" r:id="rId15"/>
    <p:sldId id="820" r:id="rId16"/>
    <p:sldId id="821" r:id="rId17"/>
    <p:sldId id="822" r:id="rId18"/>
    <p:sldId id="823" r:id="rId19"/>
    <p:sldId id="824" r:id="rId20"/>
    <p:sldId id="825" r:id="rId21"/>
    <p:sldId id="826" r:id="rId22"/>
    <p:sldId id="827" r:id="rId23"/>
    <p:sldId id="828" r:id="rId24"/>
    <p:sldId id="829" r:id="rId25"/>
    <p:sldId id="830" r:id="rId26"/>
    <p:sldId id="852" r:id="rId27"/>
    <p:sldId id="832" r:id="rId28"/>
    <p:sldId id="833" r:id="rId29"/>
    <p:sldId id="834" r:id="rId30"/>
    <p:sldId id="835" r:id="rId31"/>
    <p:sldId id="836" r:id="rId32"/>
    <p:sldId id="837" r:id="rId33"/>
    <p:sldId id="838" r:id="rId34"/>
    <p:sldId id="839" r:id="rId35"/>
    <p:sldId id="853" r:id="rId36"/>
    <p:sldId id="855" r:id="rId37"/>
    <p:sldId id="856" r:id="rId38"/>
    <p:sldId id="843" r:id="rId39"/>
    <p:sldId id="844" r:id="rId40"/>
    <p:sldId id="845" r:id="rId41"/>
    <p:sldId id="846" r:id="rId42"/>
    <p:sldId id="847" r:id="rId43"/>
    <p:sldId id="848" r:id="rId44"/>
    <p:sldId id="849" r:id="rId45"/>
    <p:sldId id="850" r:id="rId46"/>
    <p:sldId id="851" r:id="rId47"/>
    <p:sldId id="742" r:id="rId48"/>
    <p:sldId id="736" r:id="rId49"/>
    <p:sldId id="308" r:id="rId50"/>
    <p:sldId id="754" r:id="rId51"/>
    <p:sldId id="310" r:id="rId52"/>
    <p:sldId id="311" r:id="rId53"/>
    <p:sldId id="756" r:id="rId54"/>
    <p:sldId id="394" r:id="rId55"/>
    <p:sldId id="312" r:id="rId56"/>
    <p:sldId id="314" r:id="rId57"/>
    <p:sldId id="746" r:id="rId58"/>
    <p:sldId id="315" r:id="rId59"/>
    <p:sldId id="862" r:id="rId60"/>
    <p:sldId id="863" r:id="rId61"/>
    <p:sldId id="387" r:id="rId62"/>
    <p:sldId id="751" r:id="rId63"/>
    <p:sldId id="859" r:id="rId64"/>
    <p:sldId id="860" r:id="rId65"/>
    <p:sldId id="760" r:id="rId66"/>
    <p:sldId id="861" r:id="rId67"/>
    <p:sldId id="412" r:id="rId68"/>
    <p:sldId id="413" r:id="rId69"/>
    <p:sldId id="864" r:id="rId70"/>
    <p:sldId id="414" r:id="rId71"/>
    <p:sldId id="415" r:id="rId72"/>
    <p:sldId id="416" r:id="rId73"/>
    <p:sldId id="866" r:id="rId74"/>
    <p:sldId id="293" r:id="rId75"/>
    <p:sldId id="865" r:id="rId76"/>
    <p:sldId id="417" r:id="rId77"/>
    <p:sldId id="418" r:id="rId78"/>
    <p:sldId id="419" r:id="rId79"/>
    <p:sldId id="420" r:id="rId80"/>
    <p:sldId id="421" r:id="rId81"/>
    <p:sldId id="422" r:id="rId82"/>
    <p:sldId id="423" r:id="rId83"/>
    <p:sldId id="424" r:id="rId84"/>
    <p:sldId id="426" r:id="rId85"/>
    <p:sldId id="425" r:id="rId86"/>
    <p:sldId id="428" r:id="rId87"/>
    <p:sldId id="350" r:id="rId88"/>
    <p:sldId id="745" r:id="rId89"/>
    <p:sldId id="748" r:id="rId90"/>
    <p:sldId id="316" r:id="rId91"/>
    <p:sldId id="749" r:id="rId92"/>
    <p:sldId id="430" r:id="rId93"/>
    <p:sldId id="431" r:id="rId94"/>
    <p:sldId id="432" r:id="rId95"/>
    <p:sldId id="433" r:id="rId96"/>
    <p:sldId id="434" r:id="rId97"/>
    <p:sldId id="317" r:id="rId98"/>
    <p:sldId id="386" r:id="rId99"/>
    <p:sldId id="752" r:id="rId100"/>
    <p:sldId id="393" r:id="rId101"/>
    <p:sldId id="398" r:id="rId102"/>
    <p:sldId id="395" r:id="rId103"/>
    <p:sldId id="438" r:id="rId104"/>
    <p:sldId id="439" r:id="rId105"/>
    <p:sldId id="440" r:id="rId106"/>
    <p:sldId id="441" r:id="rId107"/>
    <p:sldId id="442" r:id="rId108"/>
    <p:sldId id="443" r:id="rId109"/>
    <p:sldId id="444" r:id="rId110"/>
    <p:sldId id="445" r:id="rId111"/>
    <p:sldId id="446" r:id="rId112"/>
    <p:sldId id="447" r:id="rId113"/>
    <p:sldId id="448" r:id="rId114"/>
    <p:sldId id="449" r:id="rId115"/>
    <p:sldId id="450" r:id="rId116"/>
    <p:sldId id="451" r:id="rId117"/>
    <p:sldId id="453" r:id="rId118"/>
    <p:sldId id="452" r:id="rId119"/>
    <p:sldId id="454" r:id="rId120"/>
    <p:sldId id="361" r:id="rId121"/>
    <p:sldId id="349" r:id="rId122"/>
    <p:sldId id="363" r:id="rId123"/>
    <p:sldId id="364" r:id="rId124"/>
    <p:sldId id="365" r:id="rId125"/>
    <p:sldId id="362" r:id="rId126"/>
  </p:sldIdLst>
  <p:sldSz cx="12192000" cy="6858000"/>
  <p:notesSz cx="6858000" cy="9144000"/>
  <p:custDataLst>
    <p:tags r:id="rId128"/>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6C6C"/>
    <a:srgbClr val="3C8C93"/>
    <a:srgbClr val="3C8C89"/>
    <a:srgbClr val="0033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774" autoAdjust="0"/>
    <p:restoredTop sz="94660"/>
  </p:normalViewPr>
  <p:slideViewPr>
    <p:cSldViewPr snapToGrid="0">
      <p:cViewPr varScale="1">
        <p:scale>
          <a:sx n="124" d="100"/>
          <a:sy n="124" d="100"/>
        </p:scale>
        <p:origin x="512"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12" Type="http://schemas.openxmlformats.org/officeDocument/2006/relationships/slide" Target="slides/slide109.xml"/><Relationship Id="rId16" Type="http://schemas.openxmlformats.org/officeDocument/2006/relationships/slide" Target="slides/slide13.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28" Type="http://schemas.openxmlformats.org/officeDocument/2006/relationships/tags" Target="tags/tag1.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113" Type="http://schemas.openxmlformats.org/officeDocument/2006/relationships/slide" Target="slides/slide110.xml"/><Relationship Id="rId118" Type="http://schemas.openxmlformats.org/officeDocument/2006/relationships/slide" Target="slides/slide115.xml"/><Relationship Id="rId80" Type="http://schemas.openxmlformats.org/officeDocument/2006/relationships/slide" Target="slides/slide77.xml"/><Relationship Id="rId85" Type="http://schemas.openxmlformats.org/officeDocument/2006/relationships/slide" Target="slides/slide82.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08" Type="http://schemas.openxmlformats.org/officeDocument/2006/relationships/slide" Target="slides/slide105.xml"/><Relationship Id="rId124" Type="http://schemas.openxmlformats.org/officeDocument/2006/relationships/slide" Target="slides/slide121.xml"/><Relationship Id="rId129" Type="http://schemas.openxmlformats.org/officeDocument/2006/relationships/presProps" Target="presProps.xml"/><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 Type="http://schemas.openxmlformats.org/officeDocument/2006/relationships/slideMaster" Target="slideMasters/slideMaster1.xml"/><Relationship Id="rId6" Type="http://schemas.openxmlformats.org/officeDocument/2006/relationships/slide" Target="slides/slide3.xml"/><Relationship Id="rId23" Type="http://schemas.openxmlformats.org/officeDocument/2006/relationships/slide" Target="slides/slide20.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slide" Target="slides/slide111.xml"/><Relationship Id="rId119" Type="http://schemas.openxmlformats.org/officeDocument/2006/relationships/slide" Target="slides/slide116.xml"/><Relationship Id="rId44" Type="http://schemas.openxmlformats.org/officeDocument/2006/relationships/slide" Target="slides/slide41.xml"/><Relationship Id="rId60" Type="http://schemas.openxmlformats.org/officeDocument/2006/relationships/slide" Target="slides/slide57.xml"/><Relationship Id="rId65" Type="http://schemas.openxmlformats.org/officeDocument/2006/relationships/slide" Target="slides/slide62.xml"/><Relationship Id="rId81" Type="http://schemas.openxmlformats.org/officeDocument/2006/relationships/slide" Target="slides/slide78.xml"/><Relationship Id="rId86" Type="http://schemas.openxmlformats.org/officeDocument/2006/relationships/slide" Target="slides/slide83.xml"/><Relationship Id="rId130" Type="http://schemas.openxmlformats.org/officeDocument/2006/relationships/viewProps" Target="viewProps.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slide" Target="slides/slide117.xml"/><Relationship Id="rId125" Type="http://schemas.openxmlformats.org/officeDocument/2006/relationships/slide" Target="slides/slide122.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131" Type="http://schemas.openxmlformats.org/officeDocument/2006/relationships/theme" Target="theme/theme1.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26" Type="http://schemas.openxmlformats.org/officeDocument/2006/relationships/slide" Target="slides/slide123.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slide" Target="slides/slide113.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32" Type="http://schemas.openxmlformats.org/officeDocument/2006/relationships/tableStyles" Target="tableStyles.xml"/><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slide" Target="slides/slide103.xml"/><Relationship Id="rId127" Type="http://schemas.openxmlformats.org/officeDocument/2006/relationships/notesMaster" Target="notesMasters/notesMaster1.xml"/><Relationship Id="rId10" Type="http://schemas.openxmlformats.org/officeDocument/2006/relationships/slide" Target="slides/slide7.xml"/><Relationship Id="rId31" Type="http://schemas.openxmlformats.org/officeDocument/2006/relationships/slide" Target="slides/slide28.xml"/><Relationship Id="rId52" Type="http://schemas.openxmlformats.org/officeDocument/2006/relationships/slide" Target="slides/slide49.xml"/><Relationship Id="rId73" Type="http://schemas.openxmlformats.org/officeDocument/2006/relationships/slide" Target="slides/slide70.xml"/><Relationship Id="rId78" Type="http://schemas.openxmlformats.org/officeDocument/2006/relationships/slide" Target="slides/slide75.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4" Type="http://schemas.openxmlformats.org/officeDocument/2006/relationships/slide" Target="slides/slide1.xml"/><Relationship Id="rId9" Type="http://schemas.openxmlformats.org/officeDocument/2006/relationships/slide" Target="slides/slide6.xml"/><Relationship Id="rId26" Type="http://schemas.openxmlformats.org/officeDocument/2006/relationships/slide" Target="slides/slide23.xml"/></Relationships>
</file>

<file path=ppt/diagrams/colors1.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2">
  <dgm:title val=""/>
  <dgm:desc val=""/>
  <dgm:catLst>
    <dgm:cat type="colorful" pri="10100"/>
  </dgm:catLst>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398F32A-8553-4295-933B-9B7883D2721C}" type="doc">
      <dgm:prSet loTypeId="urn:microsoft.com/office/officeart/2005/8/layout/bProcess4#1" loCatId="process" qsTypeId="urn:microsoft.com/office/officeart/2005/8/quickstyle/simple1#1" qsCatId="simple" csTypeId="urn:microsoft.com/office/officeart/2005/8/colors/colorful1#1" csCatId="colorful" phldr="1"/>
      <dgm:spPr/>
      <dgm:t>
        <a:bodyPr/>
        <a:lstStyle/>
        <a:p>
          <a:endParaRPr lang="zh-CN" altLang="en-US"/>
        </a:p>
      </dgm:t>
    </dgm:pt>
    <dgm:pt modelId="{B5F0689D-CAB0-4A38-BA65-DCABE87340B7}">
      <dgm:prSet phldrT="[文本]"/>
      <dgm:spPr/>
      <dgm:t>
        <a:bodyPr/>
        <a:lstStyle/>
        <a:p>
          <a:r>
            <a:rPr lang="zh-CN" altLang="en-US" dirty="0">
              <a:latin typeface="+mn-ea"/>
            </a:rPr>
            <a:t>扩张性的货币政策（降低利率）</a:t>
          </a:r>
          <a:endParaRPr lang="zh-CN" altLang="en-US" dirty="0"/>
        </a:p>
      </dgm:t>
    </dgm:pt>
    <dgm:pt modelId="{375DDFE7-D439-473D-9135-FA2F63A74354}" type="parTrans" cxnId="{6EE57F71-BEF3-40D4-86AB-D23FC24B865D}">
      <dgm:prSet/>
      <dgm:spPr/>
      <dgm:t>
        <a:bodyPr/>
        <a:lstStyle/>
        <a:p>
          <a:endParaRPr lang="zh-CN" altLang="en-US"/>
        </a:p>
      </dgm:t>
    </dgm:pt>
    <dgm:pt modelId="{01A70005-F549-4578-BEAC-281503ABF62D}" type="sibTrans" cxnId="{6EE57F71-BEF3-40D4-86AB-D23FC24B865D}">
      <dgm:prSet/>
      <dgm:spPr/>
      <dgm:t>
        <a:bodyPr/>
        <a:lstStyle/>
        <a:p>
          <a:endParaRPr lang="zh-CN" altLang="en-US"/>
        </a:p>
      </dgm:t>
    </dgm:pt>
    <dgm:pt modelId="{767EF02C-E332-41F9-96D8-CA5B9759A442}">
      <dgm:prSet phldrT="[文本]"/>
      <dgm:spPr/>
      <dgm:t>
        <a:bodyPr/>
        <a:lstStyle/>
        <a:p>
          <a:r>
            <a:rPr lang="zh-CN" altLang="en-US" dirty="0">
              <a:latin typeface="+mn-ea"/>
            </a:rPr>
            <a:t>刺激投资和消费支出</a:t>
          </a:r>
          <a:endParaRPr lang="zh-CN" altLang="en-US" dirty="0"/>
        </a:p>
      </dgm:t>
    </dgm:pt>
    <dgm:pt modelId="{ABD1D171-1BB5-4275-8001-A5A2FA6B8320}" type="parTrans" cxnId="{4DD8EA2F-90D0-4020-A1D6-3D1CD5D098A3}">
      <dgm:prSet/>
      <dgm:spPr/>
      <dgm:t>
        <a:bodyPr/>
        <a:lstStyle/>
        <a:p>
          <a:endParaRPr lang="zh-CN" altLang="en-US"/>
        </a:p>
      </dgm:t>
    </dgm:pt>
    <dgm:pt modelId="{5805AC44-391E-48AD-A610-130102EF299D}" type="sibTrans" cxnId="{4DD8EA2F-90D0-4020-A1D6-3D1CD5D098A3}">
      <dgm:prSet/>
      <dgm:spPr/>
      <dgm:t>
        <a:bodyPr/>
        <a:lstStyle/>
        <a:p>
          <a:endParaRPr lang="zh-CN" altLang="en-US"/>
        </a:p>
      </dgm:t>
    </dgm:pt>
    <dgm:pt modelId="{C2D14D74-2025-40AA-B579-1D23D77A2183}">
      <dgm:prSet phldrT="[文本]"/>
      <dgm:spPr/>
      <dgm:t>
        <a:bodyPr/>
        <a:lstStyle/>
        <a:p>
          <a:r>
            <a:rPr lang="zh-CN" altLang="en-US" dirty="0">
              <a:latin typeface="+mn-ea"/>
            </a:rPr>
            <a:t>名义收入上升，</a:t>
          </a:r>
          <a:r>
            <a:rPr lang="zh-CN" altLang="zh-CN" dirty="0"/>
            <a:t>产量和就业增加</a:t>
          </a:r>
          <a:endParaRPr lang="zh-CN" altLang="en-US" dirty="0"/>
        </a:p>
      </dgm:t>
    </dgm:pt>
    <dgm:pt modelId="{3B6869BD-C0A6-40BB-8BB7-0E35E1CB77E2}" type="parTrans" cxnId="{5A9DC461-FDEC-4CD4-8F1F-06E32109F36D}">
      <dgm:prSet/>
      <dgm:spPr/>
      <dgm:t>
        <a:bodyPr/>
        <a:lstStyle/>
        <a:p>
          <a:endParaRPr lang="zh-CN" altLang="en-US"/>
        </a:p>
      </dgm:t>
    </dgm:pt>
    <dgm:pt modelId="{77DDA9A5-D043-469A-98B3-AFA9581B7A8A}" type="sibTrans" cxnId="{5A9DC461-FDEC-4CD4-8F1F-06E32109F36D}">
      <dgm:prSet/>
      <dgm:spPr/>
      <dgm:t>
        <a:bodyPr/>
        <a:lstStyle/>
        <a:p>
          <a:endParaRPr lang="zh-CN" altLang="en-US"/>
        </a:p>
      </dgm:t>
    </dgm:pt>
    <dgm:pt modelId="{20662370-48B6-483C-9967-7412BC3A6C99}">
      <dgm:prSet phldrT="[文本]"/>
      <dgm:spPr/>
      <dgm:t>
        <a:bodyPr/>
        <a:lstStyle/>
        <a:p>
          <a:r>
            <a:rPr lang="zh-CN" altLang="zh-CN" dirty="0"/>
            <a:t>货币需求增大</a:t>
          </a:r>
          <a:endParaRPr lang="zh-CN" altLang="en-US" dirty="0"/>
        </a:p>
      </dgm:t>
    </dgm:pt>
    <dgm:pt modelId="{2514F2B4-7957-4209-90FC-FB5C5621ECC3}" type="parTrans" cxnId="{2D64DE0E-0D6C-416D-A4C0-297683203214}">
      <dgm:prSet/>
      <dgm:spPr/>
      <dgm:t>
        <a:bodyPr/>
        <a:lstStyle/>
        <a:p>
          <a:endParaRPr lang="zh-CN" altLang="en-US"/>
        </a:p>
      </dgm:t>
    </dgm:pt>
    <dgm:pt modelId="{4834E807-4BD3-4EEC-BEA7-F36F53EE9D45}" type="sibTrans" cxnId="{2D64DE0E-0D6C-416D-A4C0-297683203214}">
      <dgm:prSet/>
      <dgm:spPr/>
      <dgm:t>
        <a:bodyPr/>
        <a:lstStyle/>
        <a:p>
          <a:endParaRPr lang="zh-CN" altLang="en-US"/>
        </a:p>
      </dgm:t>
    </dgm:pt>
    <dgm:pt modelId="{A9E95B28-B004-450A-AB9A-0D0BE48FB81A}">
      <dgm:prSet phldrT="[文本]"/>
      <dgm:spPr/>
      <dgm:t>
        <a:bodyPr/>
        <a:lstStyle/>
        <a:p>
          <a:r>
            <a:rPr lang="zh-CN" altLang="zh-CN" dirty="0"/>
            <a:t>失业率下降</a:t>
          </a:r>
          <a:endParaRPr lang="zh-CN" altLang="en-US" dirty="0"/>
        </a:p>
      </dgm:t>
    </dgm:pt>
    <dgm:pt modelId="{5E6E53CA-D50E-4684-A72A-2F1A68214B1B}" type="parTrans" cxnId="{56B54CDB-E2CF-44DC-AFED-8E0A13A05ED0}">
      <dgm:prSet/>
      <dgm:spPr/>
      <dgm:t>
        <a:bodyPr/>
        <a:lstStyle/>
        <a:p>
          <a:endParaRPr lang="zh-CN" altLang="en-US"/>
        </a:p>
      </dgm:t>
    </dgm:pt>
    <dgm:pt modelId="{9F1F1653-BE2F-4F43-8AF8-1491B2E4063E}" type="sibTrans" cxnId="{56B54CDB-E2CF-44DC-AFED-8E0A13A05ED0}">
      <dgm:prSet/>
      <dgm:spPr/>
      <dgm:t>
        <a:bodyPr/>
        <a:lstStyle/>
        <a:p>
          <a:endParaRPr lang="zh-CN" altLang="en-US"/>
        </a:p>
      </dgm:t>
    </dgm:pt>
    <dgm:pt modelId="{C47881D9-10E1-4C94-8054-6010E3B2D985}">
      <dgm:prSet phldrT="[文本]"/>
      <dgm:spPr/>
      <dgm:t>
        <a:bodyPr/>
        <a:lstStyle/>
        <a:p>
          <a:r>
            <a:rPr lang="zh-CN" altLang="en-US" dirty="0"/>
            <a:t>产品价格比工资更快地做出反应</a:t>
          </a:r>
        </a:p>
      </dgm:t>
    </dgm:pt>
    <dgm:pt modelId="{AB8803AC-0B01-4276-BD15-2A1748C3CF4D}" type="parTrans" cxnId="{323995CA-C7D1-4B8D-B3EF-818FC24A3798}">
      <dgm:prSet/>
      <dgm:spPr/>
      <dgm:t>
        <a:bodyPr/>
        <a:lstStyle/>
        <a:p>
          <a:endParaRPr lang="zh-CN" altLang="en-US"/>
        </a:p>
      </dgm:t>
    </dgm:pt>
    <dgm:pt modelId="{914CB7ED-7A79-4E57-8399-8B83509D914E}" type="sibTrans" cxnId="{323995CA-C7D1-4B8D-B3EF-818FC24A3798}">
      <dgm:prSet/>
      <dgm:spPr/>
      <dgm:t>
        <a:bodyPr/>
        <a:lstStyle/>
        <a:p>
          <a:endParaRPr lang="zh-CN" altLang="en-US"/>
        </a:p>
      </dgm:t>
    </dgm:pt>
    <dgm:pt modelId="{C363F640-83B0-4E28-B43D-FF12009D4E04}">
      <dgm:prSet phldrT="[文本]"/>
      <dgm:spPr/>
      <dgm:t>
        <a:bodyPr/>
        <a:lstStyle/>
        <a:p>
          <a:r>
            <a:rPr lang="zh-CN" altLang="zh-CN" dirty="0"/>
            <a:t>通胀预期形成并持续</a:t>
          </a:r>
          <a:endParaRPr lang="zh-CN" altLang="en-US" dirty="0"/>
        </a:p>
      </dgm:t>
    </dgm:pt>
    <dgm:pt modelId="{D04A6F1E-CF62-4E4E-BD73-AE5913A76D50}" type="parTrans" cxnId="{66519EFC-CDE0-4416-BED7-3AFEFC82A2F0}">
      <dgm:prSet/>
      <dgm:spPr/>
      <dgm:t>
        <a:bodyPr/>
        <a:lstStyle/>
        <a:p>
          <a:endParaRPr lang="zh-CN" altLang="en-US"/>
        </a:p>
      </dgm:t>
    </dgm:pt>
    <dgm:pt modelId="{A3FE7894-8A12-4E20-9C9C-B9B1FBDC13E2}" type="sibTrans" cxnId="{66519EFC-CDE0-4416-BED7-3AFEFC82A2F0}">
      <dgm:prSet/>
      <dgm:spPr/>
      <dgm:t>
        <a:bodyPr/>
        <a:lstStyle/>
        <a:p>
          <a:endParaRPr lang="zh-CN" altLang="en-US"/>
        </a:p>
      </dgm:t>
    </dgm:pt>
    <dgm:pt modelId="{DC59D5B7-2D5C-4B6F-B29F-DE25EB72F86A}">
      <dgm:prSet phldrT="[文本]"/>
      <dgm:spPr/>
      <dgm:t>
        <a:bodyPr/>
        <a:lstStyle/>
        <a:p>
          <a:r>
            <a:rPr lang="zh-CN" altLang="en-US" dirty="0"/>
            <a:t>工人</a:t>
          </a:r>
          <a:r>
            <a:rPr lang="zh-CN" altLang="zh-CN" dirty="0"/>
            <a:t>要求提高名义工资</a:t>
          </a:r>
          <a:endParaRPr lang="zh-CN" altLang="en-US" dirty="0"/>
        </a:p>
      </dgm:t>
    </dgm:pt>
    <dgm:pt modelId="{644BFF5C-665D-4624-82AE-31FA4260860A}" type="parTrans" cxnId="{B00B3F59-A6EB-4672-AC28-0CAEBF44F8FA}">
      <dgm:prSet/>
      <dgm:spPr/>
      <dgm:t>
        <a:bodyPr/>
        <a:lstStyle/>
        <a:p>
          <a:endParaRPr lang="zh-CN" altLang="en-US"/>
        </a:p>
      </dgm:t>
    </dgm:pt>
    <dgm:pt modelId="{E4D33CBA-163B-432F-8E9D-66A5584EE470}" type="sibTrans" cxnId="{B00B3F59-A6EB-4672-AC28-0CAEBF44F8FA}">
      <dgm:prSet/>
      <dgm:spPr/>
      <dgm:t>
        <a:bodyPr/>
        <a:lstStyle/>
        <a:p>
          <a:endParaRPr lang="zh-CN" altLang="en-US"/>
        </a:p>
      </dgm:t>
    </dgm:pt>
    <dgm:pt modelId="{2558D078-C34F-47EC-8FB2-A950A76E27B4}">
      <dgm:prSet phldrT="[文本]"/>
      <dgm:spPr/>
      <dgm:t>
        <a:bodyPr/>
        <a:lstStyle/>
        <a:p>
          <a:r>
            <a:rPr lang="zh-CN" altLang="en-US" dirty="0"/>
            <a:t>政府持续</a:t>
          </a:r>
          <a:r>
            <a:rPr lang="zh-CN" altLang="zh-CN" dirty="0"/>
            <a:t>增加货币供给量</a:t>
          </a:r>
          <a:endParaRPr lang="zh-CN" altLang="en-US" dirty="0"/>
        </a:p>
      </dgm:t>
    </dgm:pt>
    <dgm:pt modelId="{AFCC7F3F-A992-4F6B-BDED-070A658CF6A6}" type="parTrans" cxnId="{5A8D9F7B-E0DA-4363-923E-2F1DFB767918}">
      <dgm:prSet/>
      <dgm:spPr/>
      <dgm:t>
        <a:bodyPr/>
        <a:lstStyle/>
        <a:p>
          <a:endParaRPr lang="zh-CN" altLang="en-US"/>
        </a:p>
      </dgm:t>
    </dgm:pt>
    <dgm:pt modelId="{8646C2C2-A6F8-4A9E-8766-635BCA45ACC2}" type="sibTrans" cxnId="{5A8D9F7B-E0DA-4363-923E-2F1DFB767918}">
      <dgm:prSet/>
      <dgm:spPr/>
      <dgm:t>
        <a:bodyPr/>
        <a:lstStyle/>
        <a:p>
          <a:endParaRPr lang="zh-CN" altLang="en-US"/>
        </a:p>
      </dgm:t>
    </dgm:pt>
    <dgm:pt modelId="{B72A79D5-58D7-4BF4-A5D9-A6C0F5E3B42B}" type="pres">
      <dgm:prSet presAssocID="{E398F32A-8553-4295-933B-9B7883D2721C}" presName="Name0" presStyleCnt="0">
        <dgm:presLayoutVars>
          <dgm:dir/>
          <dgm:resizeHandles/>
        </dgm:presLayoutVars>
      </dgm:prSet>
      <dgm:spPr/>
    </dgm:pt>
    <dgm:pt modelId="{1C867CB5-0C47-40A7-BB49-3471E6A35B1C}" type="pres">
      <dgm:prSet presAssocID="{B5F0689D-CAB0-4A38-BA65-DCABE87340B7}" presName="compNode" presStyleCnt="0"/>
      <dgm:spPr/>
    </dgm:pt>
    <dgm:pt modelId="{1AA4AC2A-7065-4FDD-8F73-3147298EE33C}" type="pres">
      <dgm:prSet presAssocID="{B5F0689D-CAB0-4A38-BA65-DCABE87340B7}" presName="dummyConnPt" presStyleCnt="0"/>
      <dgm:spPr/>
    </dgm:pt>
    <dgm:pt modelId="{BE6976B0-0BD3-4B96-9500-71B3396CC02C}" type="pres">
      <dgm:prSet presAssocID="{B5F0689D-CAB0-4A38-BA65-DCABE87340B7}" presName="node" presStyleLbl="node1" presStyleIdx="0" presStyleCnt="9">
        <dgm:presLayoutVars>
          <dgm:bulletEnabled val="1"/>
        </dgm:presLayoutVars>
      </dgm:prSet>
      <dgm:spPr/>
    </dgm:pt>
    <dgm:pt modelId="{7C7E7FDC-104C-4A5C-B09E-570DF7016696}" type="pres">
      <dgm:prSet presAssocID="{01A70005-F549-4578-BEAC-281503ABF62D}" presName="sibTrans" presStyleLbl="bgSibTrans2D1" presStyleIdx="0" presStyleCnt="8"/>
      <dgm:spPr/>
    </dgm:pt>
    <dgm:pt modelId="{10505174-9A1C-4222-85D5-7FE78CA2209D}" type="pres">
      <dgm:prSet presAssocID="{767EF02C-E332-41F9-96D8-CA5B9759A442}" presName="compNode" presStyleCnt="0"/>
      <dgm:spPr/>
    </dgm:pt>
    <dgm:pt modelId="{1B80AA54-80E4-48A8-AE94-89BED45EE6D4}" type="pres">
      <dgm:prSet presAssocID="{767EF02C-E332-41F9-96D8-CA5B9759A442}" presName="dummyConnPt" presStyleCnt="0"/>
      <dgm:spPr/>
    </dgm:pt>
    <dgm:pt modelId="{19A8FAE5-DA10-4964-8A0A-52A26F308ADB}" type="pres">
      <dgm:prSet presAssocID="{767EF02C-E332-41F9-96D8-CA5B9759A442}" presName="node" presStyleLbl="node1" presStyleIdx="1" presStyleCnt="9">
        <dgm:presLayoutVars>
          <dgm:bulletEnabled val="1"/>
        </dgm:presLayoutVars>
      </dgm:prSet>
      <dgm:spPr/>
    </dgm:pt>
    <dgm:pt modelId="{CBBDC44F-2AE9-4194-9952-B8ABF42E06DB}" type="pres">
      <dgm:prSet presAssocID="{5805AC44-391E-48AD-A610-130102EF299D}" presName="sibTrans" presStyleLbl="bgSibTrans2D1" presStyleIdx="1" presStyleCnt="8"/>
      <dgm:spPr/>
    </dgm:pt>
    <dgm:pt modelId="{EA328E06-BE32-4C81-B133-71852322FC7C}" type="pres">
      <dgm:prSet presAssocID="{C2D14D74-2025-40AA-B579-1D23D77A2183}" presName="compNode" presStyleCnt="0"/>
      <dgm:spPr/>
    </dgm:pt>
    <dgm:pt modelId="{6D54CBED-6817-4DE9-9594-5088722FA320}" type="pres">
      <dgm:prSet presAssocID="{C2D14D74-2025-40AA-B579-1D23D77A2183}" presName="dummyConnPt" presStyleCnt="0"/>
      <dgm:spPr/>
    </dgm:pt>
    <dgm:pt modelId="{5ED3BA7A-90DD-4FD6-BE30-0692CC3E6BF8}" type="pres">
      <dgm:prSet presAssocID="{C2D14D74-2025-40AA-B579-1D23D77A2183}" presName="node" presStyleLbl="node1" presStyleIdx="2" presStyleCnt="9">
        <dgm:presLayoutVars>
          <dgm:bulletEnabled val="1"/>
        </dgm:presLayoutVars>
      </dgm:prSet>
      <dgm:spPr/>
    </dgm:pt>
    <dgm:pt modelId="{F251338D-33ED-4DC3-8B25-855D30009587}" type="pres">
      <dgm:prSet presAssocID="{77DDA9A5-D043-469A-98B3-AFA9581B7A8A}" presName="sibTrans" presStyleLbl="bgSibTrans2D1" presStyleIdx="2" presStyleCnt="8"/>
      <dgm:spPr/>
    </dgm:pt>
    <dgm:pt modelId="{648F3762-76FA-4852-8D4D-24540C696C4A}" type="pres">
      <dgm:prSet presAssocID="{20662370-48B6-483C-9967-7412BC3A6C99}" presName="compNode" presStyleCnt="0"/>
      <dgm:spPr/>
    </dgm:pt>
    <dgm:pt modelId="{F09D9D29-7082-44B1-AE62-A6B0FC831DBE}" type="pres">
      <dgm:prSet presAssocID="{20662370-48B6-483C-9967-7412BC3A6C99}" presName="dummyConnPt" presStyleCnt="0"/>
      <dgm:spPr/>
    </dgm:pt>
    <dgm:pt modelId="{F7FB2EF5-B8E2-4EFB-99FA-54B5C43D23A2}" type="pres">
      <dgm:prSet presAssocID="{20662370-48B6-483C-9967-7412BC3A6C99}" presName="node" presStyleLbl="node1" presStyleIdx="3" presStyleCnt="9">
        <dgm:presLayoutVars>
          <dgm:bulletEnabled val="1"/>
        </dgm:presLayoutVars>
      </dgm:prSet>
      <dgm:spPr/>
    </dgm:pt>
    <dgm:pt modelId="{3C38057D-91F5-4FBE-B909-90B2C6A9A057}" type="pres">
      <dgm:prSet presAssocID="{4834E807-4BD3-4EEC-BEA7-F36F53EE9D45}" presName="sibTrans" presStyleLbl="bgSibTrans2D1" presStyleIdx="3" presStyleCnt="8"/>
      <dgm:spPr/>
    </dgm:pt>
    <dgm:pt modelId="{ED500558-C315-439C-8426-1D47614E3337}" type="pres">
      <dgm:prSet presAssocID="{A9E95B28-B004-450A-AB9A-0D0BE48FB81A}" presName="compNode" presStyleCnt="0"/>
      <dgm:spPr/>
    </dgm:pt>
    <dgm:pt modelId="{B178FF67-6A91-44DD-8FB7-04E4EAFF5650}" type="pres">
      <dgm:prSet presAssocID="{A9E95B28-B004-450A-AB9A-0D0BE48FB81A}" presName="dummyConnPt" presStyleCnt="0"/>
      <dgm:spPr/>
    </dgm:pt>
    <dgm:pt modelId="{F3EE790A-A020-4281-8191-39464C52B6BC}" type="pres">
      <dgm:prSet presAssocID="{A9E95B28-B004-450A-AB9A-0D0BE48FB81A}" presName="node" presStyleLbl="node1" presStyleIdx="4" presStyleCnt="9">
        <dgm:presLayoutVars>
          <dgm:bulletEnabled val="1"/>
        </dgm:presLayoutVars>
      </dgm:prSet>
      <dgm:spPr/>
    </dgm:pt>
    <dgm:pt modelId="{8EA8F08F-E723-431E-A599-97EA2CFE7871}" type="pres">
      <dgm:prSet presAssocID="{9F1F1653-BE2F-4F43-8AF8-1491B2E4063E}" presName="sibTrans" presStyleLbl="bgSibTrans2D1" presStyleIdx="4" presStyleCnt="8"/>
      <dgm:spPr/>
    </dgm:pt>
    <dgm:pt modelId="{153DABF1-7978-44E6-9024-2C07F0312CB1}" type="pres">
      <dgm:prSet presAssocID="{C47881D9-10E1-4C94-8054-6010E3B2D985}" presName="compNode" presStyleCnt="0"/>
      <dgm:spPr/>
    </dgm:pt>
    <dgm:pt modelId="{BA450611-026E-4E22-9428-E7BC4C5F3B83}" type="pres">
      <dgm:prSet presAssocID="{C47881D9-10E1-4C94-8054-6010E3B2D985}" presName="dummyConnPt" presStyleCnt="0"/>
      <dgm:spPr/>
    </dgm:pt>
    <dgm:pt modelId="{D73C6E39-2313-4E97-8B91-DCBB980AB934}" type="pres">
      <dgm:prSet presAssocID="{C47881D9-10E1-4C94-8054-6010E3B2D985}" presName="node" presStyleLbl="node1" presStyleIdx="5" presStyleCnt="9">
        <dgm:presLayoutVars>
          <dgm:bulletEnabled val="1"/>
        </dgm:presLayoutVars>
      </dgm:prSet>
      <dgm:spPr/>
    </dgm:pt>
    <dgm:pt modelId="{7EEACECE-5AC4-443A-BCAA-2F7DBCE29246}" type="pres">
      <dgm:prSet presAssocID="{914CB7ED-7A79-4E57-8399-8B83509D914E}" presName="sibTrans" presStyleLbl="bgSibTrans2D1" presStyleIdx="5" presStyleCnt="8"/>
      <dgm:spPr/>
    </dgm:pt>
    <dgm:pt modelId="{F0246DCD-19EB-48DC-A0CA-6E0A55DB6351}" type="pres">
      <dgm:prSet presAssocID="{C363F640-83B0-4E28-B43D-FF12009D4E04}" presName="compNode" presStyleCnt="0"/>
      <dgm:spPr/>
    </dgm:pt>
    <dgm:pt modelId="{B2C6E628-7DFD-45C6-A273-D18A027970EC}" type="pres">
      <dgm:prSet presAssocID="{C363F640-83B0-4E28-B43D-FF12009D4E04}" presName="dummyConnPt" presStyleCnt="0"/>
      <dgm:spPr/>
    </dgm:pt>
    <dgm:pt modelId="{EE211563-4976-4768-AE1C-B6976642A411}" type="pres">
      <dgm:prSet presAssocID="{C363F640-83B0-4E28-B43D-FF12009D4E04}" presName="node" presStyleLbl="node1" presStyleIdx="6" presStyleCnt="9">
        <dgm:presLayoutVars>
          <dgm:bulletEnabled val="1"/>
        </dgm:presLayoutVars>
      </dgm:prSet>
      <dgm:spPr/>
    </dgm:pt>
    <dgm:pt modelId="{F785262E-3E30-42B3-9B38-E7624C0C9CD4}" type="pres">
      <dgm:prSet presAssocID="{A3FE7894-8A12-4E20-9C9C-B9B1FBDC13E2}" presName="sibTrans" presStyleLbl="bgSibTrans2D1" presStyleIdx="6" presStyleCnt="8"/>
      <dgm:spPr/>
    </dgm:pt>
    <dgm:pt modelId="{268A4D84-261A-4CEB-AD55-CEE878D86E9D}" type="pres">
      <dgm:prSet presAssocID="{DC59D5B7-2D5C-4B6F-B29F-DE25EB72F86A}" presName="compNode" presStyleCnt="0"/>
      <dgm:spPr/>
    </dgm:pt>
    <dgm:pt modelId="{103F344E-116A-45D2-B3EA-F0BB666231CB}" type="pres">
      <dgm:prSet presAssocID="{DC59D5B7-2D5C-4B6F-B29F-DE25EB72F86A}" presName="dummyConnPt" presStyleCnt="0"/>
      <dgm:spPr/>
    </dgm:pt>
    <dgm:pt modelId="{979786BC-84CA-47C5-9A17-294499615D3D}" type="pres">
      <dgm:prSet presAssocID="{DC59D5B7-2D5C-4B6F-B29F-DE25EB72F86A}" presName="node" presStyleLbl="node1" presStyleIdx="7" presStyleCnt="9">
        <dgm:presLayoutVars>
          <dgm:bulletEnabled val="1"/>
        </dgm:presLayoutVars>
      </dgm:prSet>
      <dgm:spPr/>
    </dgm:pt>
    <dgm:pt modelId="{45F12757-0EAA-4ACD-9D9B-3EE968EEF9BD}" type="pres">
      <dgm:prSet presAssocID="{E4D33CBA-163B-432F-8E9D-66A5584EE470}" presName="sibTrans" presStyleLbl="bgSibTrans2D1" presStyleIdx="7" presStyleCnt="8"/>
      <dgm:spPr/>
    </dgm:pt>
    <dgm:pt modelId="{457B719F-9BFA-4DF6-978F-62844B8722A1}" type="pres">
      <dgm:prSet presAssocID="{2558D078-C34F-47EC-8FB2-A950A76E27B4}" presName="compNode" presStyleCnt="0"/>
      <dgm:spPr/>
    </dgm:pt>
    <dgm:pt modelId="{63E4F0FA-56D6-4A1A-9E90-3FAAEE939A3D}" type="pres">
      <dgm:prSet presAssocID="{2558D078-C34F-47EC-8FB2-A950A76E27B4}" presName="dummyConnPt" presStyleCnt="0"/>
      <dgm:spPr/>
    </dgm:pt>
    <dgm:pt modelId="{BDFC2CE8-9DDC-4885-8BB1-297BD8C1737F}" type="pres">
      <dgm:prSet presAssocID="{2558D078-C34F-47EC-8FB2-A950A76E27B4}" presName="node" presStyleLbl="node1" presStyleIdx="8" presStyleCnt="9">
        <dgm:presLayoutVars>
          <dgm:bulletEnabled val="1"/>
        </dgm:presLayoutVars>
      </dgm:prSet>
      <dgm:spPr/>
    </dgm:pt>
  </dgm:ptLst>
  <dgm:cxnLst>
    <dgm:cxn modelId="{8A0B8F07-1231-445A-9C8C-BC1A21AD98B1}" type="presOf" srcId="{C47881D9-10E1-4C94-8054-6010E3B2D985}" destId="{D73C6E39-2313-4E97-8B91-DCBB980AB934}" srcOrd="0" destOrd="0" presId="urn:microsoft.com/office/officeart/2005/8/layout/bProcess4#1"/>
    <dgm:cxn modelId="{2D64DE0E-0D6C-416D-A4C0-297683203214}" srcId="{E398F32A-8553-4295-933B-9B7883D2721C}" destId="{20662370-48B6-483C-9967-7412BC3A6C99}" srcOrd="3" destOrd="0" parTransId="{2514F2B4-7957-4209-90FC-FB5C5621ECC3}" sibTransId="{4834E807-4BD3-4EEC-BEA7-F36F53EE9D45}"/>
    <dgm:cxn modelId="{AF342A10-4E0F-41F3-98F7-570DDBCDC371}" type="presOf" srcId="{B5F0689D-CAB0-4A38-BA65-DCABE87340B7}" destId="{BE6976B0-0BD3-4B96-9500-71B3396CC02C}" srcOrd="0" destOrd="0" presId="urn:microsoft.com/office/officeart/2005/8/layout/bProcess4#1"/>
    <dgm:cxn modelId="{84B9A710-B236-438F-8A37-E4B3338D8632}" type="presOf" srcId="{767EF02C-E332-41F9-96D8-CA5B9759A442}" destId="{19A8FAE5-DA10-4964-8A0A-52A26F308ADB}" srcOrd="0" destOrd="0" presId="urn:microsoft.com/office/officeart/2005/8/layout/bProcess4#1"/>
    <dgm:cxn modelId="{C743C911-6112-410F-BAE2-F2AD8A41447A}" type="presOf" srcId="{5805AC44-391E-48AD-A610-130102EF299D}" destId="{CBBDC44F-2AE9-4194-9952-B8ABF42E06DB}" srcOrd="0" destOrd="0" presId="urn:microsoft.com/office/officeart/2005/8/layout/bProcess4#1"/>
    <dgm:cxn modelId="{9DF9CD2E-E935-4F82-902E-69263DC76CA1}" type="presOf" srcId="{C363F640-83B0-4E28-B43D-FF12009D4E04}" destId="{EE211563-4976-4768-AE1C-B6976642A411}" srcOrd="0" destOrd="0" presId="urn:microsoft.com/office/officeart/2005/8/layout/bProcess4#1"/>
    <dgm:cxn modelId="{4DD8EA2F-90D0-4020-A1D6-3D1CD5D098A3}" srcId="{E398F32A-8553-4295-933B-9B7883D2721C}" destId="{767EF02C-E332-41F9-96D8-CA5B9759A442}" srcOrd="1" destOrd="0" parTransId="{ABD1D171-1BB5-4275-8001-A5A2FA6B8320}" sibTransId="{5805AC44-391E-48AD-A610-130102EF299D}"/>
    <dgm:cxn modelId="{7B2D134B-A731-43A4-A900-8F93F66D0271}" type="presOf" srcId="{2558D078-C34F-47EC-8FB2-A950A76E27B4}" destId="{BDFC2CE8-9DDC-4885-8BB1-297BD8C1737F}" srcOrd="0" destOrd="0" presId="urn:microsoft.com/office/officeart/2005/8/layout/bProcess4#1"/>
    <dgm:cxn modelId="{F78CBC58-E8FE-4EEE-B1B9-601E44900633}" type="presOf" srcId="{A3FE7894-8A12-4E20-9C9C-B9B1FBDC13E2}" destId="{F785262E-3E30-42B3-9B38-E7624C0C9CD4}" srcOrd="0" destOrd="0" presId="urn:microsoft.com/office/officeart/2005/8/layout/bProcess4#1"/>
    <dgm:cxn modelId="{B00B3F59-A6EB-4672-AC28-0CAEBF44F8FA}" srcId="{E398F32A-8553-4295-933B-9B7883D2721C}" destId="{DC59D5B7-2D5C-4B6F-B29F-DE25EB72F86A}" srcOrd="7" destOrd="0" parTransId="{644BFF5C-665D-4624-82AE-31FA4260860A}" sibTransId="{E4D33CBA-163B-432F-8E9D-66A5584EE470}"/>
    <dgm:cxn modelId="{1CEF0F5E-0B89-4873-B56B-7CEF237E5144}" type="presOf" srcId="{C2D14D74-2025-40AA-B579-1D23D77A2183}" destId="{5ED3BA7A-90DD-4FD6-BE30-0692CC3E6BF8}" srcOrd="0" destOrd="0" presId="urn:microsoft.com/office/officeart/2005/8/layout/bProcess4#1"/>
    <dgm:cxn modelId="{5A9DC461-FDEC-4CD4-8F1F-06E32109F36D}" srcId="{E398F32A-8553-4295-933B-9B7883D2721C}" destId="{C2D14D74-2025-40AA-B579-1D23D77A2183}" srcOrd="2" destOrd="0" parTransId="{3B6869BD-C0A6-40BB-8BB7-0E35E1CB77E2}" sibTransId="{77DDA9A5-D043-469A-98B3-AFA9581B7A8A}"/>
    <dgm:cxn modelId="{6EE57F71-BEF3-40D4-86AB-D23FC24B865D}" srcId="{E398F32A-8553-4295-933B-9B7883D2721C}" destId="{B5F0689D-CAB0-4A38-BA65-DCABE87340B7}" srcOrd="0" destOrd="0" parTransId="{375DDFE7-D439-473D-9135-FA2F63A74354}" sibTransId="{01A70005-F549-4578-BEAC-281503ABF62D}"/>
    <dgm:cxn modelId="{8FA7387A-6EB2-47CC-B548-97CC3A950CD2}" type="presOf" srcId="{4834E807-4BD3-4EEC-BEA7-F36F53EE9D45}" destId="{3C38057D-91F5-4FBE-B909-90B2C6A9A057}" srcOrd="0" destOrd="0" presId="urn:microsoft.com/office/officeart/2005/8/layout/bProcess4#1"/>
    <dgm:cxn modelId="{5A8D9F7B-E0DA-4363-923E-2F1DFB767918}" srcId="{E398F32A-8553-4295-933B-9B7883D2721C}" destId="{2558D078-C34F-47EC-8FB2-A950A76E27B4}" srcOrd="8" destOrd="0" parTransId="{AFCC7F3F-A992-4F6B-BDED-070A658CF6A6}" sibTransId="{8646C2C2-A6F8-4A9E-8766-635BCA45ACC2}"/>
    <dgm:cxn modelId="{4ACD1A8A-52D5-4F79-B4FB-F1CBBFDBF549}" type="presOf" srcId="{01A70005-F549-4578-BEAC-281503ABF62D}" destId="{7C7E7FDC-104C-4A5C-B09E-570DF7016696}" srcOrd="0" destOrd="0" presId="urn:microsoft.com/office/officeart/2005/8/layout/bProcess4#1"/>
    <dgm:cxn modelId="{A433819A-0D6F-446D-B141-587421E061E9}" type="presOf" srcId="{A9E95B28-B004-450A-AB9A-0D0BE48FB81A}" destId="{F3EE790A-A020-4281-8191-39464C52B6BC}" srcOrd="0" destOrd="0" presId="urn:microsoft.com/office/officeart/2005/8/layout/bProcess4#1"/>
    <dgm:cxn modelId="{53C8C5A9-66EE-4CE6-97F0-882F75114824}" type="presOf" srcId="{914CB7ED-7A79-4E57-8399-8B83509D914E}" destId="{7EEACECE-5AC4-443A-BCAA-2F7DBCE29246}" srcOrd="0" destOrd="0" presId="urn:microsoft.com/office/officeart/2005/8/layout/bProcess4#1"/>
    <dgm:cxn modelId="{1AB87DBB-864B-4F76-8FDE-17D8EEC4171D}" type="presOf" srcId="{9F1F1653-BE2F-4F43-8AF8-1491B2E4063E}" destId="{8EA8F08F-E723-431E-A599-97EA2CFE7871}" srcOrd="0" destOrd="0" presId="urn:microsoft.com/office/officeart/2005/8/layout/bProcess4#1"/>
    <dgm:cxn modelId="{323995CA-C7D1-4B8D-B3EF-818FC24A3798}" srcId="{E398F32A-8553-4295-933B-9B7883D2721C}" destId="{C47881D9-10E1-4C94-8054-6010E3B2D985}" srcOrd="5" destOrd="0" parTransId="{AB8803AC-0B01-4276-BD15-2A1748C3CF4D}" sibTransId="{914CB7ED-7A79-4E57-8399-8B83509D914E}"/>
    <dgm:cxn modelId="{30245FD1-2144-4C76-A9CB-38A99BE7277E}" type="presOf" srcId="{E398F32A-8553-4295-933B-9B7883D2721C}" destId="{B72A79D5-58D7-4BF4-A5D9-A6C0F5E3B42B}" srcOrd="0" destOrd="0" presId="urn:microsoft.com/office/officeart/2005/8/layout/bProcess4#1"/>
    <dgm:cxn modelId="{54338BD2-25A4-4904-954F-FF809F4F4268}" type="presOf" srcId="{20662370-48B6-483C-9967-7412BC3A6C99}" destId="{F7FB2EF5-B8E2-4EFB-99FA-54B5C43D23A2}" srcOrd="0" destOrd="0" presId="urn:microsoft.com/office/officeart/2005/8/layout/bProcess4#1"/>
    <dgm:cxn modelId="{2003B1D7-A788-4B59-AED2-D7A9ED5451CE}" type="presOf" srcId="{77DDA9A5-D043-469A-98B3-AFA9581B7A8A}" destId="{F251338D-33ED-4DC3-8B25-855D30009587}" srcOrd="0" destOrd="0" presId="urn:microsoft.com/office/officeart/2005/8/layout/bProcess4#1"/>
    <dgm:cxn modelId="{56B54CDB-E2CF-44DC-AFED-8E0A13A05ED0}" srcId="{E398F32A-8553-4295-933B-9B7883D2721C}" destId="{A9E95B28-B004-450A-AB9A-0D0BE48FB81A}" srcOrd="4" destOrd="0" parTransId="{5E6E53CA-D50E-4684-A72A-2F1A68214B1B}" sibTransId="{9F1F1653-BE2F-4F43-8AF8-1491B2E4063E}"/>
    <dgm:cxn modelId="{AD264CDC-254B-4A91-9D40-57B77B52ECDA}" type="presOf" srcId="{E4D33CBA-163B-432F-8E9D-66A5584EE470}" destId="{45F12757-0EAA-4ACD-9D9B-3EE968EEF9BD}" srcOrd="0" destOrd="0" presId="urn:microsoft.com/office/officeart/2005/8/layout/bProcess4#1"/>
    <dgm:cxn modelId="{503D68E1-376D-49F5-B148-FCC05324769D}" type="presOf" srcId="{DC59D5B7-2D5C-4B6F-B29F-DE25EB72F86A}" destId="{979786BC-84CA-47C5-9A17-294499615D3D}" srcOrd="0" destOrd="0" presId="urn:microsoft.com/office/officeart/2005/8/layout/bProcess4#1"/>
    <dgm:cxn modelId="{66519EFC-CDE0-4416-BED7-3AFEFC82A2F0}" srcId="{E398F32A-8553-4295-933B-9B7883D2721C}" destId="{C363F640-83B0-4E28-B43D-FF12009D4E04}" srcOrd="6" destOrd="0" parTransId="{D04A6F1E-CF62-4E4E-BD73-AE5913A76D50}" sibTransId="{A3FE7894-8A12-4E20-9C9C-B9B1FBDC13E2}"/>
    <dgm:cxn modelId="{F04F17F8-60E9-423B-87AA-AED2F9AB53BB}" type="presParOf" srcId="{B72A79D5-58D7-4BF4-A5D9-A6C0F5E3B42B}" destId="{1C867CB5-0C47-40A7-BB49-3471E6A35B1C}" srcOrd="0" destOrd="0" presId="urn:microsoft.com/office/officeart/2005/8/layout/bProcess4#1"/>
    <dgm:cxn modelId="{E1ADA398-1044-46CA-A9AB-0F9CF1797392}" type="presParOf" srcId="{1C867CB5-0C47-40A7-BB49-3471E6A35B1C}" destId="{1AA4AC2A-7065-4FDD-8F73-3147298EE33C}" srcOrd="0" destOrd="0" presId="urn:microsoft.com/office/officeart/2005/8/layout/bProcess4#1"/>
    <dgm:cxn modelId="{CFC02679-0AB6-4E74-A648-975E2F38776E}" type="presParOf" srcId="{1C867CB5-0C47-40A7-BB49-3471E6A35B1C}" destId="{BE6976B0-0BD3-4B96-9500-71B3396CC02C}" srcOrd="1" destOrd="0" presId="urn:microsoft.com/office/officeart/2005/8/layout/bProcess4#1"/>
    <dgm:cxn modelId="{5B0FD81E-87C2-42C1-9939-ED26E8262072}" type="presParOf" srcId="{B72A79D5-58D7-4BF4-A5D9-A6C0F5E3B42B}" destId="{7C7E7FDC-104C-4A5C-B09E-570DF7016696}" srcOrd="1" destOrd="0" presId="urn:microsoft.com/office/officeart/2005/8/layout/bProcess4#1"/>
    <dgm:cxn modelId="{86FA1231-C76F-4D6B-9E15-5C6B91676FD4}" type="presParOf" srcId="{B72A79D5-58D7-4BF4-A5D9-A6C0F5E3B42B}" destId="{10505174-9A1C-4222-85D5-7FE78CA2209D}" srcOrd="2" destOrd="0" presId="urn:microsoft.com/office/officeart/2005/8/layout/bProcess4#1"/>
    <dgm:cxn modelId="{A018A3C3-D46C-46CB-B6BC-8B7F8D01C267}" type="presParOf" srcId="{10505174-9A1C-4222-85D5-7FE78CA2209D}" destId="{1B80AA54-80E4-48A8-AE94-89BED45EE6D4}" srcOrd="0" destOrd="0" presId="urn:microsoft.com/office/officeart/2005/8/layout/bProcess4#1"/>
    <dgm:cxn modelId="{A9BF94BE-7180-4227-99C0-0C69170E6D7A}" type="presParOf" srcId="{10505174-9A1C-4222-85D5-7FE78CA2209D}" destId="{19A8FAE5-DA10-4964-8A0A-52A26F308ADB}" srcOrd="1" destOrd="0" presId="urn:microsoft.com/office/officeart/2005/8/layout/bProcess4#1"/>
    <dgm:cxn modelId="{CA408901-AFFD-4E9F-A95D-EA1BE580F8A8}" type="presParOf" srcId="{B72A79D5-58D7-4BF4-A5D9-A6C0F5E3B42B}" destId="{CBBDC44F-2AE9-4194-9952-B8ABF42E06DB}" srcOrd="3" destOrd="0" presId="urn:microsoft.com/office/officeart/2005/8/layout/bProcess4#1"/>
    <dgm:cxn modelId="{074E426A-B856-4C62-87D3-6058C66FC27F}" type="presParOf" srcId="{B72A79D5-58D7-4BF4-A5D9-A6C0F5E3B42B}" destId="{EA328E06-BE32-4C81-B133-71852322FC7C}" srcOrd="4" destOrd="0" presId="urn:microsoft.com/office/officeart/2005/8/layout/bProcess4#1"/>
    <dgm:cxn modelId="{C3B4FAEE-8B93-4D5B-A1E7-95D6F57F7D0B}" type="presParOf" srcId="{EA328E06-BE32-4C81-B133-71852322FC7C}" destId="{6D54CBED-6817-4DE9-9594-5088722FA320}" srcOrd="0" destOrd="0" presId="urn:microsoft.com/office/officeart/2005/8/layout/bProcess4#1"/>
    <dgm:cxn modelId="{5F95FC56-9F52-433F-897E-D44078D81DAB}" type="presParOf" srcId="{EA328E06-BE32-4C81-B133-71852322FC7C}" destId="{5ED3BA7A-90DD-4FD6-BE30-0692CC3E6BF8}" srcOrd="1" destOrd="0" presId="urn:microsoft.com/office/officeart/2005/8/layout/bProcess4#1"/>
    <dgm:cxn modelId="{863C218E-CD57-47CF-9D09-4A5E044C43C4}" type="presParOf" srcId="{B72A79D5-58D7-4BF4-A5D9-A6C0F5E3B42B}" destId="{F251338D-33ED-4DC3-8B25-855D30009587}" srcOrd="5" destOrd="0" presId="urn:microsoft.com/office/officeart/2005/8/layout/bProcess4#1"/>
    <dgm:cxn modelId="{98E27B94-437F-4372-9A24-F7034EDF188C}" type="presParOf" srcId="{B72A79D5-58D7-4BF4-A5D9-A6C0F5E3B42B}" destId="{648F3762-76FA-4852-8D4D-24540C696C4A}" srcOrd="6" destOrd="0" presId="urn:microsoft.com/office/officeart/2005/8/layout/bProcess4#1"/>
    <dgm:cxn modelId="{D6920313-88E8-442D-82DB-58CF7780FC6B}" type="presParOf" srcId="{648F3762-76FA-4852-8D4D-24540C696C4A}" destId="{F09D9D29-7082-44B1-AE62-A6B0FC831DBE}" srcOrd="0" destOrd="0" presId="urn:microsoft.com/office/officeart/2005/8/layout/bProcess4#1"/>
    <dgm:cxn modelId="{D176EDA0-FEDD-4E5E-8AAD-DE3EF7CDDBEE}" type="presParOf" srcId="{648F3762-76FA-4852-8D4D-24540C696C4A}" destId="{F7FB2EF5-B8E2-4EFB-99FA-54B5C43D23A2}" srcOrd="1" destOrd="0" presId="urn:microsoft.com/office/officeart/2005/8/layout/bProcess4#1"/>
    <dgm:cxn modelId="{46373104-402F-40BB-A016-744872354E11}" type="presParOf" srcId="{B72A79D5-58D7-4BF4-A5D9-A6C0F5E3B42B}" destId="{3C38057D-91F5-4FBE-B909-90B2C6A9A057}" srcOrd="7" destOrd="0" presId="urn:microsoft.com/office/officeart/2005/8/layout/bProcess4#1"/>
    <dgm:cxn modelId="{2695E067-9B71-4B4B-97A0-0DD5C10F5CB1}" type="presParOf" srcId="{B72A79D5-58D7-4BF4-A5D9-A6C0F5E3B42B}" destId="{ED500558-C315-439C-8426-1D47614E3337}" srcOrd="8" destOrd="0" presId="urn:microsoft.com/office/officeart/2005/8/layout/bProcess4#1"/>
    <dgm:cxn modelId="{3258778C-0166-4C61-BE2F-67BA5101FBD9}" type="presParOf" srcId="{ED500558-C315-439C-8426-1D47614E3337}" destId="{B178FF67-6A91-44DD-8FB7-04E4EAFF5650}" srcOrd="0" destOrd="0" presId="urn:microsoft.com/office/officeart/2005/8/layout/bProcess4#1"/>
    <dgm:cxn modelId="{05020D43-2C9D-44F2-9BD8-6CBD87E7486D}" type="presParOf" srcId="{ED500558-C315-439C-8426-1D47614E3337}" destId="{F3EE790A-A020-4281-8191-39464C52B6BC}" srcOrd="1" destOrd="0" presId="urn:microsoft.com/office/officeart/2005/8/layout/bProcess4#1"/>
    <dgm:cxn modelId="{8FAAB219-9A0D-4A24-BA61-8900972E7BEC}" type="presParOf" srcId="{B72A79D5-58D7-4BF4-A5D9-A6C0F5E3B42B}" destId="{8EA8F08F-E723-431E-A599-97EA2CFE7871}" srcOrd="9" destOrd="0" presId="urn:microsoft.com/office/officeart/2005/8/layout/bProcess4#1"/>
    <dgm:cxn modelId="{A1AD5AF6-B28C-4A6C-8B55-56E196CFBD44}" type="presParOf" srcId="{B72A79D5-58D7-4BF4-A5D9-A6C0F5E3B42B}" destId="{153DABF1-7978-44E6-9024-2C07F0312CB1}" srcOrd="10" destOrd="0" presId="urn:microsoft.com/office/officeart/2005/8/layout/bProcess4#1"/>
    <dgm:cxn modelId="{90725238-565A-4CAD-A092-BEACD49D5182}" type="presParOf" srcId="{153DABF1-7978-44E6-9024-2C07F0312CB1}" destId="{BA450611-026E-4E22-9428-E7BC4C5F3B83}" srcOrd="0" destOrd="0" presId="urn:microsoft.com/office/officeart/2005/8/layout/bProcess4#1"/>
    <dgm:cxn modelId="{5739C54F-A961-4845-9F55-0350B25D97B2}" type="presParOf" srcId="{153DABF1-7978-44E6-9024-2C07F0312CB1}" destId="{D73C6E39-2313-4E97-8B91-DCBB980AB934}" srcOrd="1" destOrd="0" presId="urn:microsoft.com/office/officeart/2005/8/layout/bProcess4#1"/>
    <dgm:cxn modelId="{4AF21375-4B9E-42B9-8BE3-0C20C404A020}" type="presParOf" srcId="{B72A79D5-58D7-4BF4-A5D9-A6C0F5E3B42B}" destId="{7EEACECE-5AC4-443A-BCAA-2F7DBCE29246}" srcOrd="11" destOrd="0" presId="urn:microsoft.com/office/officeart/2005/8/layout/bProcess4#1"/>
    <dgm:cxn modelId="{F37276BD-28C7-4C78-ABEC-72E1A67AADBF}" type="presParOf" srcId="{B72A79D5-58D7-4BF4-A5D9-A6C0F5E3B42B}" destId="{F0246DCD-19EB-48DC-A0CA-6E0A55DB6351}" srcOrd="12" destOrd="0" presId="urn:microsoft.com/office/officeart/2005/8/layout/bProcess4#1"/>
    <dgm:cxn modelId="{ADF5B947-75EF-44AD-910E-4EE1F9049D6B}" type="presParOf" srcId="{F0246DCD-19EB-48DC-A0CA-6E0A55DB6351}" destId="{B2C6E628-7DFD-45C6-A273-D18A027970EC}" srcOrd="0" destOrd="0" presId="urn:microsoft.com/office/officeart/2005/8/layout/bProcess4#1"/>
    <dgm:cxn modelId="{CB357815-F819-49B8-B787-A9F3912F0FF4}" type="presParOf" srcId="{F0246DCD-19EB-48DC-A0CA-6E0A55DB6351}" destId="{EE211563-4976-4768-AE1C-B6976642A411}" srcOrd="1" destOrd="0" presId="urn:microsoft.com/office/officeart/2005/8/layout/bProcess4#1"/>
    <dgm:cxn modelId="{3E7C9D6F-5CD3-4A3E-A3A1-8D8B5A9D2266}" type="presParOf" srcId="{B72A79D5-58D7-4BF4-A5D9-A6C0F5E3B42B}" destId="{F785262E-3E30-42B3-9B38-E7624C0C9CD4}" srcOrd="13" destOrd="0" presId="urn:microsoft.com/office/officeart/2005/8/layout/bProcess4#1"/>
    <dgm:cxn modelId="{AE9EADC3-7597-4F02-B3D6-0D2F7497117A}" type="presParOf" srcId="{B72A79D5-58D7-4BF4-A5D9-A6C0F5E3B42B}" destId="{268A4D84-261A-4CEB-AD55-CEE878D86E9D}" srcOrd="14" destOrd="0" presId="urn:microsoft.com/office/officeart/2005/8/layout/bProcess4#1"/>
    <dgm:cxn modelId="{0622863F-6468-4DD0-853A-0316B031F716}" type="presParOf" srcId="{268A4D84-261A-4CEB-AD55-CEE878D86E9D}" destId="{103F344E-116A-45D2-B3EA-F0BB666231CB}" srcOrd="0" destOrd="0" presId="urn:microsoft.com/office/officeart/2005/8/layout/bProcess4#1"/>
    <dgm:cxn modelId="{D65DD7A2-10AD-4841-B165-A08C94507177}" type="presParOf" srcId="{268A4D84-261A-4CEB-AD55-CEE878D86E9D}" destId="{979786BC-84CA-47C5-9A17-294499615D3D}" srcOrd="1" destOrd="0" presId="urn:microsoft.com/office/officeart/2005/8/layout/bProcess4#1"/>
    <dgm:cxn modelId="{66796514-E321-4535-BFC3-13A4972BC428}" type="presParOf" srcId="{B72A79D5-58D7-4BF4-A5D9-A6C0F5E3B42B}" destId="{45F12757-0EAA-4ACD-9D9B-3EE968EEF9BD}" srcOrd="15" destOrd="0" presId="urn:microsoft.com/office/officeart/2005/8/layout/bProcess4#1"/>
    <dgm:cxn modelId="{A9CAAE9C-A0DC-4DAF-ABEC-4962BE396EA9}" type="presParOf" srcId="{B72A79D5-58D7-4BF4-A5D9-A6C0F5E3B42B}" destId="{457B719F-9BFA-4DF6-978F-62844B8722A1}" srcOrd="16" destOrd="0" presId="urn:microsoft.com/office/officeart/2005/8/layout/bProcess4#1"/>
    <dgm:cxn modelId="{A375FD47-704D-4124-957B-63F76587032E}" type="presParOf" srcId="{457B719F-9BFA-4DF6-978F-62844B8722A1}" destId="{63E4F0FA-56D6-4A1A-9E90-3FAAEE939A3D}" srcOrd="0" destOrd="0" presId="urn:microsoft.com/office/officeart/2005/8/layout/bProcess4#1"/>
    <dgm:cxn modelId="{DB2A562A-F79D-4F71-9417-6220BE62C7A7}" type="presParOf" srcId="{457B719F-9BFA-4DF6-978F-62844B8722A1}" destId="{BDFC2CE8-9DDC-4885-8BB1-297BD8C1737F}" srcOrd="1" destOrd="0" presId="urn:microsoft.com/office/officeart/2005/8/layout/bProcess4#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B0F473A-3880-4FB9-8903-1FF9C4DBE21C}" type="doc">
      <dgm:prSet loTypeId="urn:microsoft.com/office/officeart/2005/8/layout/cycle1" loCatId="cycle" qsTypeId="urn:microsoft.com/office/officeart/2005/8/quickstyle/simple1#2" qsCatId="simple" csTypeId="urn:microsoft.com/office/officeart/2005/8/colors/colorful1#2" csCatId="colorful" phldr="1"/>
      <dgm:spPr/>
      <dgm:t>
        <a:bodyPr/>
        <a:lstStyle/>
        <a:p>
          <a:endParaRPr lang="zh-CN" altLang="en-US"/>
        </a:p>
      </dgm:t>
    </dgm:pt>
    <dgm:pt modelId="{E059542A-1787-4531-B4E1-3B91FBC7C1A8}">
      <dgm:prSet phldrT="[文本]" custT="1"/>
      <dgm:spPr/>
      <dgm:t>
        <a:bodyPr/>
        <a:lstStyle/>
        <a:p>
          <a:r>
            <a:rPr lang="zh-CN" altLang="en-US" sz="2000" b="1" dirty="0"/>
            <a:t>企业提高销售价格</a:t>
          </a:r>
        </a:p>
      </dgm:t>
    </dgm:pt>
    <dgm:pt modelId="{A0BB348B-F507-4C3B-892E-F7F14E14CE27}" type="parTrans" cxnId="{393EFCAA-8ED1-4E57-8575-1A7498E3CCC7}">
      <dgm:prSet/>
      <dgm:spPr/>
      <dgm:t>
        <a:bodyPr/>
        <a:lstStyle/>
        <a:p>
          <a:endParaRPr lang="zh-CN" altLang="en-US"/>
        </a:p>
      </dgm:t>
    </dgm:pt>
    <dgm:pt modelId="{CEB2E4D9-95F4-4E47-9E28-6CC99567880F}" type="sibTrans" cxnId="{393EFCAA-8ED1-4E57-8575-1A7498E3CCC7}">
      <dgm:prSet/>
      <dgm:spPr/>
      <dgm:t>
        <a:bodyPr/>
        <a:lstStyle/>
        <a:p>
          <a:endParaRPr lang="zh-CN" altLang="en-US"/>
        </a:p>
      </dgm:t>
    </dgm:pt>
    <dgm:pt modelId="{6620D0A3-E1A2-4BC9-A470-0FAE6C8B0720}">
      <dgm:prSet phldrT="[文本]" custT="1"/>
      <dgm:spPr/>
      <dgm:t>
        <a:bodyPr/>
        <a:lstStyle/>
        <a:p>
          <a:r>
            <a:rPr lang="zh-CN" altLang="en-US" sz="2000" b="1" dirty="0"/>
            <a:t>实际通胀上升</a:t>
          </a:r>
          <a:endParaRPr lang="zh-CN" altLang="en-US" sz="2000" dirty="0"/>
        </a:p>
      </dgm:t>
    </dgm:pt>
    <dgm:pt modelId="{55BC6C3B-E519-4F9C-92C0-1D2A8DB1788C}" type="parTrans" cxnId="{6C442289-70CD-4A02-BBB6-76ED42FDA265}">
      <dgm:prSet/>
      <dgm:spPr/>
      <dgm:t>
        <a:bodyPr/>
        <a:lstStyle/>
        <a:p>
          <a:endParaRPr lang="zh-CN" altLang="en-US"/>
        </a:p>
      </dgm:t>
    </dgm:pt>
    <dgm:pt modelId="{6BD40DFF-1172-4535-AD39-0625F468E76E}" type="sibTrans" cxnId="{6C442289-70CD-4A02-BBB6-76ED42FDA265}">
      <dgm:prSet/>
      <dgm:spPr/>
      <dgm:t>
        <a:bodyPr/>
        <a:lstStyle/>
        <a:p>
          <a:endParaRPr lang="zh-CN" altLang="en-US"/>
        </a:p>
      </dgm:t>
    </dgm:pt>
    <dgm:pt modelId="{EEF939CF-44B0-4E6E-8952-F375BEC3440E}">
      <dgm:prSet phldrT="[文本]" custT="1"/>
      <dgm:spPr/>
      <dgm:t>
        <a:bodyPr/>
        <a:lstStyle/>
        <a:p>
          <a:r>
            <a:rPr lang="zh-CN" altLang="en-US" sz="2000" b="1" dirty="0"/>
            <a:t>通胀预期形成</a:t>
          </a:r>
        </a:p>
      </dgm:t>
    </dgm:pt>
    <dgm:pt modelId="{244CD70A-A33C-4E2D-A3E2-8829FF6206E8}" type="parTrans" cxnId="{60D085CB-B855-4BAC-8EC7-0698CB816C4F}">
      <dgm:prSet/>
      <dgm:spPr/>
      <dgm:t>
        <a:bodyPr/>
        <a:lstStyle/>
        <a:p>
          <a:endParaRPr lang="zh-CN" altLang="en-US"/>
        </a:p>
      </dgm:t>
    </dgm:pt>
    <dgm:pt modelId="{5685527D-CA41-4F02-B48A-6950F663980B}" type="sibTrans" cxnId="{60D085CB-B855-4BAC-8EC7-0698CB816C4F}">
      <dgm:prSet/>
      <dgm:spPr/>
      <dgm:t>
        <a:bodyPr/>
        <a:lstStyle/>
        <a:p>
          <a:endParaRPr lang="zh-CN" altLang="en-US"/>
        </a:p>
      </dgm:t>
    </dgm:pt>
    <dgm:pt modelId="{EC10D076-2A2B-47AD-9990-0BA0BA6C4CB8}">
      <dgm:prSet phldrT="[文本]" custT="1"/>
      <dgm:spPr/>
      <dgm:t>
        <a:bodyPr/>
        <a:lstStyle/>
        <a:p>
          <a:r>
            <a:rPr lang="zh-CN" altLang="en-US" sz="2000" b="1" dirty="0"/>
            <a:t>工人要求提高工资</a:t>
          </a:r>
        </a:p>
      </dgm:t>
    </dgm:pt>
    <dgm:pt modelId="{7398EE3F-BB59-4B7B-B34A-857AA1C22AA3}" type="parTrans" cxnId="{787F3F72-7D4D-4BDB-A02A-CBA8531B09DA}">
      <dgm:prSet/>
      <dgm:spPr/>
      <dgm:t>
        <a:bodyPr/>
        <a:lstStyle/>
        <a:p>
          <a:endParaRPr lang="zh-CN" altLang="en-US"/>
        </a:p>
      </dgm:t>
    </dgm:pt>
    <dgm:pt modelId="{1C4A3F27-717A-4385-9440-3B0CB74F56AD}" type="sibTrans" cxnId="{787F3F72-7D4D-4BDB-A02A-CBA8531B09DA}">
      <dgm:prSet/>
      <dgm:spPr/>
      <dgm:t>
        <a:bodyPr/>
        <a:lstStyle/>
        <a:p>
          <a:endParaRPr lang="zh-CN" altLang="en-US"/>
        </a:p>
      </dgm:t>
    </dgm:pt>
    <dgm:pt modelId="{B27E0381-A68C-4F9D-B450-D8BBADBBFA8C}">
      <dgm:prSet phldrT="[文本]" custT="1"/>
      <dgm:spPr/>
      <dgm:t>
        <a:bodyPr/>
        <a:lstStyle/>
        <a:p>
          <a:r>
            <a:rPr lang="en-US" altLang="zh-CN" sz="2800" dirty="0"/>
            <a:t> </a:t>
          </a:r>
          <a:r>
            <a:rPr lang="zh-CN" altLang="en-US" sz="2000" b="1" dirty="0"/>
            <a:t>企业成本上升</a:t>
          </a:r>
        </a:p>
      </dgm:t>
    </dgm:pt>
    <dgm:pt modelId="{64872E8D-292A-4AA2-BD22-6BF6E88E1904}" type="parTrans" cxnId="{2B5A32ED-33A8-4874-8DA5-2C05E4BD95FD}">
      <dgm:prSet/>
      <dgm:spPr/>
      <dgm:t>
        <a:bodyPr/>
        <a:lstStyle/>
        <a:p>
          <a:endParaRPr lang="zh-CN" altLang="en-US"/>
        </a:p>
      </dgm:t>
    </dgm:pt>
    <dgm:pt modelId="{C5921E48-9C21-446A-AF01-8030F56A26B5}" type="sibTrans" cxnId="{2B5A32ED-33A8-4874-8DA5-2C05E4BD95FD}">
      <dgm:prSet/>
      <dgm:spPr/>
      <dgm:t>
        <a:bodyPr/>
        <a:lstStyle/>
        <a:p>
          <a:endParaRPr lang="zh-CN" altLang="en-US"/>
        </a:p>
      </dgm:t>
    </dgm:pt>
    <dgm:pt modelId="{3BDEF233-5EA2-4BC0-A110-1046422E3DFF}" type="pres">
      <dgm:prSet presAssocID="{5B0F473A-3880-4FB9-8903-1FF9C4DBE21C}" presName="cycle" presStyleCnt="0">
        <dgm:presLayoutVars>
          <dgm:dir/>
          <dgm:resizeHandles val="exact"/>
        </dgm:presLayoutVars>
      </dgm:prSet>
      <dgm:spPr/>
    </dgm:pt>
    <dgm:pt modelId="{CBBAA37F-C51C-4549-90BC-FE69F48FF106}" type="pres">
      <dgm:prSet presAssocID="{E059542A-1787-4531-B4E1-3B91FBC7C1A8}" presName="dummy" presStyleCnt="0"/>
      <dgm:spPr/>
    </dgm:pt>
    <dgm:pt modelId="{2D2D3CE7-7C65-448F-9EC3-83CBE6CFCD55}" type="pres">
      <dgm:prSet presAssocID="{E059542A-1787-4531-B4E1-3B91FBC7C1A8}" presName="node" presStyleLbl="revTx" presStyleIdx="0" presStyleCnt="5" custScaleX="120946">
        <dgm:presLayoutVars>
          <dgm:bulletEnabled val="1"/>
        </dgm:presLayoutVars>
      </dgm:prSet>
      <dgm:spPr/>
    </dgm:pt>
    <dgm:pt modelId="{9D07E930-6EE2-4564-A169-E03E03D55C6D}" type="pres">
      <dgm:prSet presAssocID="{CEB2E4D9-95F4-4E47-9E28-6CC99567880F}" presName="sibTrans" presStyleLbl="node1" presStyleIdx="0" presStyleCnt="5"/>
      <dgm:spPr/>
    </dgm:pt>
    <dgm:pt modelId="{C99F2035-2AAD-440B-B2D0-67B136490835}" type="pres">
      <dgm:prSet presAssocID="{6620D0A3-E1A2-4BC9-A470-0FAE6C8B0720}" presName="dummy" presStyleCnt="0"/>
      <dgm:spPr/>
    </dgm:pt>
    <dgm:pt modelId="{B736E976-2D49-4728-80FF-F5D9FF2722C0}" type="pres">
      <dgm:prSet presAssocID="{6620D0A3-E1A2-4BC9-A470-0FAE6C8B0720}" presName="node" presStyleLbl="revTx" presStyleIdx="1" presStyleCnt="5">
        <dgm:presLayoutVars>
          <dgm:bulletEnabled val="1"/>
        </dgm:presLayoutVars>
      </dgm:prSet>
      <dgm:spPr/>
    </dgm:pt>
    <dgm:pt modelId="{E7F339D5-2F32-4CD1-BE13-D552DBC3E992}" type="pres">
      <dgm:prSet presAssocID="{6BD40DFF-1172-4535-AD39-0625F468E76E}" presName="sibTrans" presStyleLbl="node1" presStyleIdx="1" presStyleCnt="5"/>
      <dgm:spPr/>
    </dgm:pt>
    <dgm:pt modelId="{5C925D0F-6554-4850-892E-918290995C61}" type="pres">
      <dgm:prSet presAssocID="{EEF939CF-44B0-4E6E-8952-F375BEC3440E}" presName="dummy" presStyleCnt="0"/>
      <dgm:spPr/>
    </dgm:pt>
    <dgm:pt modelId="{8F39D979-6A00-47E4-9949-1BC2D882BF59}" type="pres">
      <dgm:prSet presAssocID="{EEF939CF-44B0-4E6E-8952-F375BEC3440E}" presName="node" presStyleLbl="revTx" presStyleIdx="2" presStyleCnt="5">
        <dgm:presLayoutVars>
          <dgm:bulletEnabled val="1"/>
        </dgm:presLayoutVars>
      </dgm:prSet>
      <dgm:spPr/>
    </dgm:pt>
    <dgm:pt modelId="{8979B807-5D98-44DF-BA90-3B189ACBFBC5}" type="pres">
      <dgm:prSet presAssocID="{5685527D-CA41-4F02-B48A-6950F663980B}" presName="sibTrans" presStyleLbl="node1" presStyleIdx="2" presStyleCnt="5"/>
      <dgm:spPr/>
    </dgm:pt>
    <dgm:pt modelId="{2ADB2319-AF85-4D6A-8D3A-FA1A4AE38B58}" type="pres">
      <dgm:prSet presAssocID="{EC10D076-2A2B-47AD-9990-0BA0BA6C4CB8}" presName="dummy" presStyleCnt="0"/>
      <dgm:spPr/>
    </dgm:pt>
    <dgm:pt modelId="{B3DB1792-6E97-4448-9AD3-AFF5C3CCD9A8}" type="pres">
      <dgm:prSet presAssocID="{EC10D076-2A2B-47AD-9990-0BA0BA6C4CB8}" presName="node" presStyleLbl="revTx" presStyleIdx="3" presStyleCnt="5">
        <dgm:presLayoutVars>
          <dgm:bulletEnabled val="1"/>
        </dgm:presLayoutVars>
      </dgm:prSet>
      <dgm:spPr/>
    </dgm:pt>
    <dgm:pt modelId="{6C2E2B5E-9A2F-4098-9B06-25FC0FF61F3F}" type="pres">
      <dgm:prSet presAssocID="{1C4A3F27-717A-4385-9440-3B0CB74F56AD}" presName="sibTrans" presStyleLbl="node1" presStyleIdx="3" presStyleCnt="5"/>
      <dgm:spPr/>
    </dgm:pt>
    <dgm:pt modelId="{4619C058-A304-47B4-9362-C5ADC9551A27}" type="pres">
      <dgm:prSet presAssocID="{B27E0381-A68C-4F9D-B450-D8BBADBBFA8C}" presName="dummy" presStyleCnt="0"/>
      <dgm:spPr/>
    </dgm:pt>
    <dgm:pt modelId="{E9D47089-200F-46F5-995E-CABB0F87ED2D}" type="pres">
      <dgm:prSet presAssocID="{B27E0381-A68C-4F9D-B450-D8BBADBBFA8C}" presName="node" presStyleLbl="revTx" presStyleIdx="4" presStyleCnt="5" custScaleX="115405" custScaleY="69033" custRadScaleRad="104297" custRadScaleInc="-7607">
        <dgm:presLayoutVars>
          <dgm:bulletEnabled val="1"/>
        </dgm:presLayoutVars>
      </dgm:prSet>
      <dgm:spPr/>
    </dgm:pt>
    <dgm:pt modelId="{A267A761-989D-47E2-BA5E-D7AC86C24BC1}" type="pres">
      <dgm:prSet presAssocID="{C5921E48-9C21-446A-AF01-8030F56A26B5}" presName="sibTrans" presStyleLbl="node1" presStyleIdx="4" presStyleCnt="5" custLinFactNeighborX="0" custLinFactNeighborY="1807"/>
      <dgm:spPr/>
    </dgm:pt>
  </dgm:ptLst>
  <dgm:cxnLst>
    <dgm:cxn modelId="{E108BC0A-1DB2-4372-B8CE-C22DAA7CDE18}" type="presOf" srcId="{5685527D-CA41-4F02-B48A-6950F663980B}" destId="{8979B807-5D98-44DF-BA90-3B189ACBFBC5}" srcOrd="0" destOrd="0" presId="urn:microsoft.com/office/officeart/2005/8/layout/cycle1"/>
    <dgm:cxn modelId="{28D81611-0813-461A-BCCA-CDE844D1C99B}" type="presOf" srcId="{1C4A3F27-717A-4385-9440-3B0CB74F56AD}" destId="{6C2E2B5E-9A2F-4098-9B06-25FC0FF61F3F}" srcOrd="0" destOrd="0" presId="urn:microsoft.com/office/officeart/2005/8/layout/cycle1"/>
    <dgm:cxn modelId="{654E5C25-B9CC-4EAD-A9BA-FA627A1953E6}" type="presOf" srcId="{C5921E48-9C21-446A-AF01-8030F56A26B5}" destId="{A267A761-989D-47E2-BA5E-D7AC86C24BC1}" srcOrd="0" destOrd="0" presId="urn:microsoft.com/office/officeart/2005/8/layout/cycle1"/>
    <dgm:cxn modelId="{787F3F72-7D4D-4BDB-A02A-CBA8531B09DA}" srcId="{5B0F473A-3880-4FB9-8903-1FF9C4DBE21C}" destId="{EC10D076-2A2B-47AD-9990-0BA0BA6C4CB8}" srcOrd="3" destOrd="0" parTransId="{7398EE3F-BB59-4B7B-B34A-857AA1C22AA3}" sibTransId="{1C4A3F27-717A-4385-9440-3B0CB74F56AD}"/>
    <dgm:cxn modelId="{D234AE80-A292-47FA-A862-BD3F7CF1997F}" type="presOf" srcId="{6BD40DFF-1172-4535-AD39-0625F468E76E}" destId="{E7F339D5-2F32-4CD1-BE13-D552DBC3E992}" srcOrd="0" destOrd="0" presId="urn:microsoft.com/office/officeart/2005/8/layout/cycle1"/>
    <dgm:cxn modelId="{6C442289-70CD-4A02-BBB6-76ED42FDA265}" srcId="{5B0F473A-3880-4FB9-8903-1FF9C4DBE21C}" destId="{6620D0A3-E1A2-4BC9-A470-0FAE6C8B0720}" srcOrd="1" destOrd="0" parTransId="{55BC6C3B-E519-4F9C-92C0-1D2A8DB1788C}" sibTransId="{6BD40DFF-1172-4535-AD39-0625F468E76E}"/>
    <dgm:cxn modelId="{393EFCAA-8ED1-4E57-8575-1A7498E3CCC7}" srcId="{5B0F473A-3880-4FB9-8903-1FF9C4DBE21C}" destId="{E059542A-1787-4531-B4E1-3B91FBC7C1A8}" srcOrd="0" destOrd="0" parTransId="{A0BB348B-F507-4C3B-892E-F7F14E14CE27}" sibTransId="{CEB2E4D9-95F4-4E47-9E28-6CC99567880F}"/>
    <dgm:cxn modelId="{D19632B3-44E5-4FDD-988A-0D7C4B62FD89}" type="presOf" srcId="{B27E0381-A68C-4F9D-B450-D8BBADBBFA8C}" destId="{E9D47089-200F-46F5-995E-CABB0F87ED2D}" srcOrd="0" destOrd="0" presId="urn:microsoft.com/office/officeart/2005/8/layout/cycle1"/>
    <dgm:cxn modelId="{1D0CFEC5-E811-4609-9A61-B2081BCE74C0}" type="presOf" srcId="{6620D0A3-E1A2-4BC9-A470-0FAE6C8B0720}" destId="{B736E976-2D49-4728-80FF-F5D9FF2722C0}" srcOrd="0" destOrd="0" presId="urn:microsoft.com/office/officeart/2005/8/layout/cycle1"/>
    <dgm:cxn modelId="{60D085CB-B855-4BAC-8EC7-0698CB816C4F}" srcId="{5B0F473A-3880-4FB9-8903-1FF9C4DBE21C}" destId="{EEF939CF-44B0-4E6E-8952-F375BEC3440E}" srcOrd="2" destOrd="0" parTransId="{244CD70A-A33C-4E2D-A3E2-8829FF6206E8}" sibTransId="{5685527D-CA41-4F02-B48A-6950F663980B}"/>
    <dgm:cxn modelId="{F2F068D3-7AEF-4A40-801F-364E436D00B7}" type="presOf" srcId="{CEB2E4D9-95F4-4E47-9E28-6CC99567880F}" destId="{9D07E930-6EE2-4564-A169-E03E03D55C6D}" srcOrd="0" destOrd="0" presId="urn:microsoft.com/office/officeart/2005/8/layout/cycle1"/>
    <dgm:cxn modelId="{0187EBDA-A292-40E9-BBB2-5E5CE8D1005A}" type="presOf" srcId="{E059542A-1787-4531-B4E1-3B91FBC7C1A8}" destId="{2D2D3CE7-7C65-448F-9EC3-83CBE6CFCD55}" srcOrd="0" destOrd="0" presId="urn:microsoft.com/office/officeart/2005/8/layout/cycle1"/>
    <dgm:cxn modelId="{5EEFA5E9-C84F-4AA8-ABB1-008EF3515A05}" type="presOf" srcId="{EEF939CF-44B0-4E6E-8952-F375BEC3440E}" destId="{8F39D979-6A00-47E4-9949-1BC2D882BF59}" srcOrd="0" destOrd="0" presId="urn:microsoft.com/office/officeart/2005/8/layout/cycle1"/>
    <dgm:cxn modelId="{2B5A32ED-33A8-4874-8DA5-2C05E4BD95FD}" srcId="{5B0F473A-3880-4FB9-8903-1FF9C4DBE21C}" destId="{B27E0381-A68C-4F9D-B450-D8BBADBBFA8C}" srcOrd="4" destOrd="0" parTransId="{64872E8D-292A-4AA2-BD22-6BF6E88E1904}" sibTransId="{C5921E48-9C21-446A-AF01-8030F56A26B5}"/>
    <dgm:cxn modelId="{A79B50F5-FFEB-4875-92C2-1D02AD0CA0EA}" type="presOf" srcId="{5B0F473A-3880-4FB9-8903-1FF9C4DBE21C}" destId="{3BDEF233-5EA2-4BC0-A110-1046422E3DFF}" srcOrd="0" destOrd="0" presId="urn:microsoft.com/office/officeart/2005/8/layout/cycle1"/>
    <dgm:cxn modelId="{430D67FB-82C9-47C6-8C38-3D671AC0306D}" type="presOf" srcId="{EC10D076-2A2B-47AD-9990-0BA0BA6C4CB8}" destId="{B3DB1792-6E97-4448-9AD3-AFF5C3CCD9A8}" srcOrd="0" destOrd="0" presId="urn:microsoft.com/office/officeart/2005/8/layout/cycle1"/>
    <dgm:cxn modelId="{BD4B93E1-AF2B-453F-8775-6F090DD0028A}" type="presParOf" srcId="{3BDEF233-5EA2-4BC0-A110-1046422E3DFF}" destId="{CBBAA37F-C51C-4549-90BC-FE69F48FF106}" srcOrd="0" destOrd="0" presId="urn:microsoft.com/office/officeart/2005/8/layout/cycle1"/>
    <dgm:cxn modelId="{C935E4B2-7DEB-4DFF-B7DE-D785482ADD00}" type="presParOf" srcId="{3BDEF233-5EA2-4BC0-A110-1046422E3DFF}" destId="{2D2D3CE7-7C65-448F-9EC3-83CBE6CFCD55}" srcOrd="1" destOrd="0" presId="urn:microsoft.com/office/officeart/2005/8/layout/cycle1"/>
    <dgm:cxn modelId="{F21C8975-CCE1-42E6-A504-A69427664B50}" type="presParOf" srcId="{3BDEF233-5EA2-4BC0-A110-1046422E3DFF}" destId="{9D07E930-6EE2-4564-A169-E03E03D55C6D}" srcOrd="2" destOrd="0" presId="urn:microsoft.com/office/officeart/2005/8/layout/cycle1"/>
    <dgm:cxn modelId="{1D5408C9-AA33-4C88-936E-ABC54894BCF7}" type="presParOf" srcId="{3BDEF233-5EA2-4BC0-A110-1046422E3DFF}" destId="{C99F2035-2AAD-440B-B2D0-67B136490835}" srcOrd="3" destOrd="0" presId="urn:microsoft.com/office/officeart/2005/8/layout/cycle1"/>
    <dgm:cxn modelId="{3E94A488-8736-4F7D-8035-2FF40AE6E401}" type="presParOf" srcId="{3BDEF233-5EA2-4BC0-A110-1046422E3DFF}" destId="{B736E976-2D49-4728-80FF-F5D9FF2722C0}" srcOrd="4" destOrd="0" presId="urn:microsoft.com/office/officeart/2005/8/layout/cycle1"/>
    <dgm:cxn modelId="{0362F1D8-EAD0-4BCD-B1AB-06164DBC54CF}" type="presParOf" srcId="{3BDEF233-5EA2-4BC0-A110-1046422E3DFF}" destId="{E7F339D5-2F32-4CD1-BE13-D552DBC3E992}" srcOrd="5" destOrd="0" presId="urn:microsoft.com/office/officeart/2005/8/layout/cycle1"/>
    <dgm:cxn modelId="{CCFC01EF-7CE1-47D2-9064-53D152DEC4B3}" type="presParOf" srcId="{3BDEF233-5EA2-4BC0-A110-1046422E3DFF}" destId="{5C925D0F-6554-4850-892E-918290995C61}" srcOrd="6" destOrd="0" presId="urn:microsoft.com/office/officeart/2005/8/layout/cycle1"/>
    <dgm:cxn modelId="{EAA9C8BC-A144-4BF0-A904-B3EADCF9732A}" type="presParOf" srcId="{3BDEF233-5EA2-4BC0-A110-1046422E3DFF}" destId="{8F39D979-6A00-47E4-9949-1BC2D882BF59}" srcOrd="7" destOrd="0" presId="urn:microsoft.com/office/officeart/2005/8/layout/cycle1"/>
    <dgm:cxn modelId="{4C71FB61-6F73-4D89-8C3A-CEF57919835A}" type="presParOf" srcId="{3BDEF233-5EA2-4BC0-A110-1046422E3DFF}" destId="{8979B807-5D98-44DF-BA90-3B189ACBFBC5}" srcOrd="8" destOrd="0" presId="urn:microsoft.com/office/officeart/2005/8/layout/cycle1"/>
    <dgm:cxn modelId="{3B0C1D07-9CA2-4B73-B030-35AE3198021C}" type="presParOf" srcId="{3BDEF233-5EA2-4BC0-A110-1046422E3DFF}" destId="{2ADB2319-AF85-4D6A-8D3A-FA1A4AE38B58}" srcOrd="9" destOrd="0" presId="urn:microsoft.com/office/officeart/2005/8/layout/cycle1"/>
    <dgm:cxn modelId="{2F5E9FD5-3D45-48BB-B3B3-4A01CDD31CA6}" type="presParOf" srcId="{3BDEF233-5EA2-4BC0-A110-1046422E3DFF}" destId="{B3DB1792-6E97-4448-9AD3-AFF5C3CCD9A8}" srcOrd="10" destOrd="0" presId="urn:microsoft.com/office/officeart/2005/8/layout/cycle1"/>
    <dgm:cxn modelId="{1C624FDD-A9ED-4512-AE44-1318511C454C}" type="presParOf" srcId="{3BDEF233-5EA2-4BC0-A110-1046422E3DFF}" destId="{6C2E2B5E-9A2F-4098-9B06-25FC0FF61F3F}" srcOrd="11" destOrd="0" presId="urn:microsoft.com/office/officeart/2005/8/layout/cycle1"/>
    <dgm:cxn modelId="{CC4BC90C-1B50-4B8F-893F-EB75AB86654F}" type="presParOf" srcId="{3BDEF233-5EA2-4BC0-A110-1046422E3DFF}" destId="{4619C058-A304-47B4-9362-C5ADC9551A27}" srcOrd="12" destOrd="0" presId="urn:microsoft.com/office/officeart/2005/8/layout/cycle1"/>
    <dgm:cxn modelId="{71898DB5-BBB8-4209-AAD3-231B98784634}" type="presParOf" srcId="{3BDEF233-5EA2-4BC0-A110-1046422E3DFF}" destId="{E9D47089-200F-46F5-995E-CABB0F87ED2D}" srcOrd="13" destOrd="0" presId="urn:microsoft.com/office/officeart/2005/8/layout/cycle1"/>
    <dgm:cxn modelId="{E5EA6E1D-A5CB-476F-96D7-CCA3144FDE72}" type="presParOf" srcId="{3BDEF233-5EA2-4BC0-A110-1046422E3DFF}" destId="{A267A761-989D-47E2-BA5E-D7AC86C24BC1}" srcOrd="14" destOrd="0" presId="urn:microsoft.com/office/officeart/2005/8/layout/cycle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F54CF5F-ADD7-4C70-A829-C7B2F81BB6B2}" type="doc">
      <dgm:prSet loTypeId="urn:microsoft.com/office/officeart/2005/8/layout/process4" loCatId="process" qsTypeId="urn:microsoft.com/office/officeart/2005/8/quickstyle/3d5" qsCatId="3D" csTypeId="urn:microsoft.com/office/officeart/2005/8/colors/colorful3" csCatId="colorful" phldr="1"/>
      <dgm:spPr/>
      <dgm:t>
        <a:bodyPr/>
        <a:lstStyle/>
        <a:p>
          <a:endParaRPr lang="zh-CN" altLang="en-US"/>
        </a:p>
      </dgm:t>
    </dgm:pt>
    <dgm:pt modelId="{F17A80CF-6223-4216-8DB8-BED420C33843}">
      <dgm:prSet phldrT="[文本]" custT="1"/>
      <dgm:spPr/>
      <dgm:t>
        <a:bodyPr/>
        <a:lstStyle/>
        <a:p>
          <a:r>
            <a:rPr lang="zh-CN" altLang="en-US" sz="2000" dirty="0"/>
            <a:t>经济规律</a:t>
          </a:r>
          <a:r>
            <a:rPr lang="en-US" altLang="zh-CN" sz="2000" dirty="0"/>
            <a:t>A</a:t>
          </a:r>
          <a:endParaRPr lang="zh-CN" altLang="en-US" sz="2000" dirty="0"/>
        </a:p>
      </dgm:t>
    </dgm:pt>
    <dgm:pt modelId="{36FEF83E-1C98-47E1-8172-DD433E9C993F}" type="parTrans" cxnId="{A93C9F3A-987D-4216-AD5E-4005999DB99C}">
      <dgm:prSet/>
      <dgm:spPr/>
      <dgm:t>
        <a:bodyPr/>
        <a:lstStyle/>
        <a:p>
          <a:endParaRPr lang="zh-CN" altLang="en-US"/>
        </a:p>
      </dgm:t>
    </dgm:pt>
    <dgm:pt modelId="{4C9CDD7E-9EBC-4DDF-AD1C-C965A4259F39}" type="sibTrans" cxnId="{A93C9F3A-987D-4216-AD5E-4005999DB99C}">
      <dgm:prSet/>
      <dgm:spPr/>
      <dgm:t>
        <a:bodyPr/>
        <a:lstStyle/>
        <a:p>
          <a:endParaRPr lang="zh-CN" altLang="en-US"/>
        </a:p>
      </dgm:t>
    </dgm:pt>
    <dgm:pt modelId="{2994F0BF-056E-4CA5-A0AA-05B54B72901B}">
      <dgm:prSet phldrT="[文本]" custT="1"/>
      <dgm:spPr/>
      <dgm:t>
        <a:bodyPr/>
        <a:lstStyle/>
        <a:p>
          <a:r>
            <a:rPr lang="zh-CN" altLang="en-US" sz="2000" dirty="0"/>
            <a:t>政府政策</a:t>
          </a:r>
        </a:p>
      </dgm:t>
    </dgm:pt>
    <dgm:pt modelId="{FA64E8BB-B281-4C30-AE28-34C22ABF9C4E}" type="parTrans" cxnId="{C47FE51A-2609-44EE-A091-787DD2FD5A23}">
      <dgm:prSet/>
      <dgm:spPr/>
      <dgm:t>
        <a:bodyPr/>
        <a:lstStyle/>
        <a:p>
          <a:endParaRPr lang="zh-CN" altLang="en-US"/>
        </a:p>
      </dgm:t>
    </dgm:pt>
    <dgm:pt modelId="{759929BE-62EC-438C-ACF3-C4735F818043}" type="sibTrans" cxnId="{C47FE51A-2609-44EE-A091-787DD2FD5A23}">
      <dgm:prSet/>
      <dgm:spPr/>
      <dgm:t>
        <a:bodyPr/>
        <a:lstStyle/>
        <a:p>
          <a:endParaRPr lang="zh-CN" altLang="en-US"/>
        </a:p>
      </dgm:t>
    </dgm:pt>
    <dgm:pt modelId="{98EB81D2-D8C0-4AC7-BA05-A89A0F8C74D3}">
      <dgm:prSet phldrT="[文本]" custT="1"/>
      <dgm:spPr/>
      <dgm:t>
        <a:bodyPr/>
        <a:lstStyle/>
        <a:p>
          <a:r>
            <a:rPr lang="zh-CN" altLang="en-US" sz="2000" dirty="0">
              <a:latin typeface="+mn-ea"/>
              <a:ea typeface="+mn-ea"/>
            </a:rPr>
            <a:t>经济规律</a:t>
          </a:r>
          <a:r>
            <a:rPr lang="en-US" altLang="zh-CN" sz="2000" dirty="0">
              <a:latin typeface="+mn-ea"/>
              <a:ea typeface="+mn-ea"/>
            </a:rPr>
            <a:t>B</a:t>
          </a:r>
        </a:p>
      </dgm:t>
    </dgm:pt>
    <dgm:pt modelId="{26B79DBA-3D13-4DAC-8D06-D5C5A65D5FC2}" type="parTrans" cxnId="{24E68F8E-24AB-4CEE-B2D3-F85C5D15055B}">
      <dgm:prSet/>
      <dgm:spPr/>
      <dgm:t>
        <a:bodyPr/>
        <a:lstStyle/>
        <a:p>
          <a:endParaRPr lang="zh-CN" altLang="en-US"/>
        </a:p>
      </dgm:t>
    </dgm:pt>
    <dgm:pt modelId="{5325B32D-C4E7-4A8C-BFE1-C9E8E8120EEA}" type="sibTrans" cxnId="{24E68F8E-24AB-4CEE-B2D3-F85C5D15055B}">
      <dgm:prSet/>
      <dgm:spPr/>
      <dgm:t>
        <a:bodyPr/>
        <a:lstStyle/>
        <a:p>
          <a:endParaRPr lang="zh-CN" altLang="en-US"/>
        </a:p>
      </dgm:t>
    </dgm:pt>
    <dgm:pt modelId="{8FF443CA-F14A-4379-9830-7B82F7740B84}">
      <dgm:prSet phldrT="[文本]" custT="1"/>
      <dgm:spPr/>
      <dgm:t>
        <a:bodyPr/>
        <a:lstStyle/>
        <a:p>
          <a:r>
            <a:rPr lang="zh-CN" altLang="en-US" sz="2000" dirty="0"/>
            <a:t>经济个体的行动</a:t>
          </a:r>
        </a:p>
      </dgm:t>
    </dgm:pt>
    <dgm:pt modelId="{8DE98A44-13D2-4218-AFFA-BA47F7163DC8}" type="sibTrans" cxnId="{0F4417E6-24E5-4BCB-871E-D9C040AF25F0}">
      <dgm:prSet/>
      <dgm:spPr/>
      <dgm:t>
        <a:bodyPr/>
        <a:lstStyle/>
        <a:p>
          <a:endParaRPr lang="zh-CN" altLang="en-US"/>
        </a:p>
      </dgm:t>
    </dgm:pt>
    <dgm:pt modelId="{0199E5BD-CD49-4AA3-9E9C-99AA9FE17CF0}" type="parTrans" cxnId="{0F4417E6-24E5-4BCB-871E-D9C040AF25F0}">
      <dgm:prSet/>
      <dgm:spPr/>
      <dgm:t>
        <a:bodyPr/>
        <a:lstStyle/>
        <a:p>
          <a:endParaRPr lang="zh-CN" altLang="en-US"/>
        </a:p>
      </dgm:t>
    </dgm:pt>
    <dgm:pt modelId="{A7484B65-B11C-4D98-BB48-9578599C5A92}" type="pres">
      <dgm:prSet presAssocID="{AF54CF5F-ADD7-4C70-A829-C7B2F81BB6B2}" presName="Name0" presStyleCnt="0">
        <dgm:presLayoutVars>
          <dgm:dir/>
          <dgm:animLvl val="lvl"/>
          <dgm:resizeHandles val="exact"/>
        </dgm:presLayoutVars>
      </dgm:prSet>
      <dgm:spPr/>
    </dgm:pt>
    <dgm:pt modelId="{0BEE9416-2500-4EDA-BC09-5ECD8E6A5BC0}" type="pres">
      <dgm:prSet presAssocID="{98EB81D2-D8C0-4AC7-BA05-A89A0F8C74D3}" presName="boxAndChildren" presStyleCnt="0"/>
      <dgm:spPr/>
    </dgm:pt>
    <dgm:pt modelId="{0B9D2C96-9E43-4011-85E3-BEC863B510CF}" type="pres">
      <dgm:prSet presAssocID="{98EB81D2-D8C0-4AC7-BA05-A89A0F8C74D3}" presName="parentTextBox" presStyleLbl="node1" presStyleIdx="0" presStyleCnt="4"/>
      <dgm:spPr/>
    </dgm:pt>
    <dgm:pt modelId="{05774A73-F233-4B8D-8C1F-B4BA5599B5DF}" type="pres">
      <dgm:prSet presAssocID="{8DE98A44-13D2-4218-AFFA-BA47F7163DC8}" presName="sp" presStyleCnt="0"/>
      <dgm:spPr/>
    </dgm:pt>
    <dgm:pt modelId="{8F96313F-65CA-4A6B-9FD2-81EF8ABD9ADA}" type="pres">
      <dgm:prSet presAssocID="{8FF443CA-F14A-4379-9830-7B82F7740B84}" presName="arrowAndChildren" presStyleCnt="0"/>
      <dgm:spPr/>
    </dgm:pt>
    <dgm:pt modelId="{31D8DFA3-A03F-4A54-8C5E-D55D33DA97E3}" type="pres">
      <dgm:prSet presAssocID="{8FF443CA-F14A-4379-9830-7B82F7740B84}" presName="parentTextArrow" presStyleLbl="node1" presStyleIdx="1" presStyleCnt="4"/>
      <dgm:spPr/>
    </dgm:pt>
    <dgm:pt modelId="{38E4E257-2FE9-447D-B1AF-853FB3DE1445}" type="pres">
      <dgm:prSet presAssocID="{759929BE-62EC-438C-ACF3-C4735F818043}" presName="sp" presStyleCnt="0"/>
      <dgm:spPr/>
    </dgm:pt>
    <dgm:pt modelId="{F92906F7-F010-4B79-A539-EAFA10CDA5A5}" type="pres">
      <dgm:prSet presAssocID="{2994F0BF-056E-4CA5-A0AA-05B54B72901B}" presName="arrowAndChildren" presStyleCnt="0"/>
      <dgm:spPr/>
    </dgm:pt>
    <dgm:pt modelId="{42B2C3E2-F1D0-4953-82E2-E5832985151D}" type="pres">
      <dgm:prSet presAssocID="{2994F0BF-056E-4CA5-A0AA-05B54B72901B}" presName="parentTextArrow" presStyleLbl="node1" presStyleIdx="2" presStyleCnt="4"/>
      <dgm:spPr/>
    </dgm:pt>
    <dgm:pt modelId="{09DE64DD-2FA8-45D6-AACA-6EDB619A795B}" type="pres">
      <dgm:prSet presAssocID="{4C9CDD7E-9EBC-4DDF-AD1C-C965A4259F39}" presName="sp" presStyleCnt="0"/>
      <dgm:spPr/>
    </dgm:pt>
    <dgm:pt modelId="{75819A8A-DA70-409F-A168-FBF3ED906F06}" type="pres">
      <dgm:prSet presAssocID="{F17A80CF-6223-4216-8DB8-BED420C33843}" presName="arrowAndChildren" presStyleCnt="0"/>
      <dgm:spPr/>
    </dgm:pt>
    <dgm:pt modelId="{5628AF33-5B10-4292-B9E1-0FA04C6C4E98}" type="pres">
      <dgm:prSet presAssocID="{F17A80CF-6223-4216-8DB8-BED420C33843}" presName="parentTextArrow" presStyleLbl="node1" presStyleIdx="3" presStyleCnt="4"/>
      <dgm:spPr/>
    </dgm:pt>
  </dgm:ptLst>
  <dgm:cxnLst>
    <dgm:cxn modelId="{40AFCD08-BE39-48E2-A3AE-66880EFE7859}" type="presOf" srcId="{F17A80CF-6223-4216-8DB8-BED420C33843}" destId="{5628AF33-5B10-4292-B9E1-0FA04C6C4E98}" srcOrd="0" destOrd="0" presId="urn:microsoft.com/office/officeart/2005/8/layout/process4"/>
    <dgm:cxn modelId="{B41CF60F-A630-4743-B397-EBF14E4EF4EE}" type="presOf" srcId="{98EB81D2-D8C0-4AC7-BA05-A89A0F8C74D3}" destId="{0B9D2C96-9E43-4011-85E3-BEC863B510CF}" srcOrd="0" destOrd="0" presId="urn:microsoft.com/office/officeart/2005/8/layout/process4"/>
    <dgm:cxn modelId="{C47FE51A-2609-44EE-A091-787DD2FD5A23}" srcId="{AF54CF5F-ADD7-4C70-A829-C7B2F81BB6B2}" destId="{2994F0BF-056E-4CA5-A0AA-05B54B72901B}" srcOrd="1" destOrd="0" parTransId="{FA64E8BB-B281-4C30-AE28-34C22ABF9C4E}" sibTransId="{759929BE-62EC-438C-ACF3-C4735F818043}"/>
    <dgm:cxn modelId="{A93C9F3A-987D-4216-AD5E-4005999DB99C}" srcId="{AF54CF5F-ADD7-4C70-A829-C7B2F81BB6B2}" destId="{F17A80CF-6223-4216-8DB8-BED420C33843}" srcOrd="0" destOrd="0" parTransId="{36FEF83E-1C98-47E1-8172-DD433E9C993F}" sibTransId="{4C9CDD7E-9EBC-4DDF-AD1C-C965A4259F39}"/>
    <dgm:cxn modelId="{56B08244-5743-4453-98DC-7ACDA8F806AC}" type="presOf" srcId="{8FF443CA-F14A-4379-9830-7B82F7740B84}" destId="{31D8DFA3-A03F-4A54-8C5E-D55D33DA97E3}" srcOrd="0" destOrd="0" presId="urn:microsoft.com/office/officeart/2005/8/layout/process4"/>
    <dgm:cxn modelId="{3F5F035E-F8EB-4530-90E5-1216A7A88CF9}" type="presOf" srcId="{2994F0BF-056E-4CA5-A0AA-05B54B72901B}" destId="{42B2C3E2-F1D0-4953-82E2-E5832985151D}" srcOrd="0" destOrd="0" presId="urn:microsoft.com/office/officeart/2005/8/layout/process4"/>
    <dgm:cxn modelId="{24E68F8E-24AB-4CEE-B2D3-F85C5D15055B}" srcId="{AF54CF5F-ADD7-4C70-A829-C7B2F81BB6B2}" destId="{98EB81D2-D8C0-4AC7-BA05-A89A0F8C74D3}" srcOrd="3" destOrd="0" parTransId="{26B79DBA-3D13-4DAC-8D06-D5C5A65D5FC2}" sibTransId="{5325B32D-C4E7-4A8C-BFE1-C9E8E8120EEA}"/>
    <dgm:cxn modelId="{1ABC9497-284C-4A14-9E00-62D0A0C72D7F}" type="presOf" srcId="{AF54CF5F-ADD7-4C70-A829-C7B2F81BB6B2}" destId="{A7484B65-B11C-4D98-BB48-9578599C5A92}" srcOrd="0" destOrd="0" presId="urn:microsoft.com/office/officeart/2005/8/layout/process4"/>
    <dgm:cxn modelId="{0F4417E6-24E5-4BCB-871E-D9C040AF25F0}" srcId="{AF54CF5F-ADD7-4C70-A829-C7B2F81BB6B2}" destId="{8FF443CA-F14A-4379-9830-7B82F7740B84}" srcOrd="2" destOrd="0" parTransId="{0199E5BD-CD49-4AA3-9E9C-99AA9FE17CF0}" sibTransId="{8DE98A44-13D2-4218-AFFA-BA47F7163DC8}"/>
    <dgm:cxn modelId="{98B55348-3D2F-4367-A711-4209F047A836}" type="presParOf" srcId="{A7484B65-B11C-4D98-BB48-9578599C5A92}" destId="{0BEE9416-2500-4EDA-BC09-5ECD8E6A5BC0}" srcOrd="0" destOrd="0" presId="urn:microsoft.com/office/officeart/2005/8/layout/process4"/>
    <dgm:cxn modelId="{C93B4DEE-AE4E-4D1A-AAF8-641CE3C39A02}" type="presParOf" srcId="{0BEE9416-2500-4EDA-BC09-5ECD8E6A5BC0}" destId="{0B9D2C96-9E43-4011-85E3-BEC863B510CF}" srcOrd="0" destOrd="0" presId="urn:microsoft.com/office/officeart/2005/8/layout/process4"/>
    <dgm:cxn modelId="{2E85AA97-60BE-4DB0-A00E-2F222A649DDC}" type="presParOf" srcId="{A7484B65-B11C-4D98-BB48-9578599C5A92}" destId="{05774A73-F233-4B8D-8C1F-B4BA5599B5DF}" srcOrd="1" destOrd="0" presId="urn:microsoft.com/office/officeart/2005/8/layout/process4"/>
    <dgm:cxn modelId="{2AD52EAE-8D97-49C3-9D83-499E85262B0F}" type="presParOf" srcId="{A7484B65-B11C-4D98-BB48-9578599C5A92}" destId="{8F96313F-65CA-4A6B-9FD2-81EF8ABD9ADA}" srcOrd="2" destOrd="0" presId="urn:microsoft.com/office/officeart/2005/8/layout/process4"/>
    <dgm:cxn modelId="{7E468F85-4AE5-4739-A84E-1F46398193C5}" type="presParOf" srcId="{8F96313F-65CA-4A6B-9FD2-81EF8ABD9ADA}" destId="{31D8DFA3-A03F-4A54-8C5E-D55D33DA97E3}" srcOrd="0" destOrd="0" presId="urn:microsoft.com/office/officeart/2005/8/layout/process4"/>
    <dgm:cxn modelId="{7263EC13-4D41-40E0-95ED-82E8D7191D57}" type="presParOf" srcId="{A7484B65-B11C-4D98-BB48-9578599C5A92}" destId="{38E4E257-2FE9-447D-B1AF-853FB3DE1445}" srcOrd="3" destOrd="0" presId="urn:microsoft.com/office/officeart/2005/8/layout/process4"/>
    <dgm:cxn modelId="{F4902520-AA52-412C-9A39-6D04848125E7}" type="presParOf" srcId="{A7484B65-B11C-4D98-BB48-9578599C5A92}" destId="{F92906F7-F010-4B79-A539-EAFA10CDA5A5}" srcOrd="4" destOrd="0" presId="urn:microsoft.com/office/officeart/2005/8/layout/process4"/>
    <dgm:cxn modelId="{B673BF7D-4A82-4DBE-B22B-840E29C61AAD}" type="presParOf" srcId="{F92906F7-F010-4B79-A539-EAFA10CDA5A5}" destId="{42B2C3E2-F1D0-4953-82E2-E5832985151D}" srcOrd="0" destOrd="0" presId="urn:microsoft.com/office/officeart/2005/8/layout/process4"/>
    <dgm:cxn modelId="{232D797F-2E78-4F69-B9CB-9F1C6271477F}" type="presParOf" srcId="{A7484B65-B11C-4D98-BB48-9578599C5A92}" destId="{09DE64DD-2FA8-45D6-AACA-6EDB619A795B}" srcOrd="5" destOrd="0" presId="urn:microsoft.com/office/officeart/2005/8/layout/process4"/>
    <dgm:cxn modelId="{38B1DA8B-62BB-4CE3-82C8-0CE8CAEDCE6A}" type="presParOf" srcId="{A7484B65-B11C-4D98-BB48-9578599C5A92}" destId="{75819A8A-DA70-409F-A168-FBF3ED906F06}" srcOrd="6" destOrd="0" presId="urn:microsoft.com/office/officeart/2005/8/layout/process4"/>
    <dgm:cxn modelId="{23860ED6-CE79-470C-8742-09548CA36BE4}" type="presParOf" srcId="{75819A8A-DA70-409F-A168-FBF3ED906F06}" destId="{5628AF33-5B10-4292-B9E1-0FA04C6C4E98}"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4.xml><?xml version="1.0" encoding="utf-8"?>
<dgm:dataModel xmlns:dgm="http://schemas.openxmlformats.org/drawingml/2006/diagram" xmlns:a="http://schemas.openxmlformats.org/drawingml/2006/main">
  <dgm:ptLst>
    <dgm:pt modelId="{AF54CF5F-ADD7-4C70-A829-C7B2F81BB6B2}" type="doc">
      <dgm:prSet loTypeId="urn:microsoft.com/office/officeart/2005/8/layout/process4" loCatId="process" qsTypeId="urn:microsoft.com/office/officeart/2005/8/quickstyle/3d5" qsCatId="3D" csTypeId="urn:microsoft.com/office/officeart/2005/8/colors/colorful3" csCatId="colorful" phldr="1"/>
      <dgm:spPr/>
      <dgm:t>
        <a:bodyPr/>
        <a:lstStyle/>
        <a:p>
          <a:endParaRPr lang="zh-CN" altLang="en-US"/>
        </a:p>
      </dgm:t>
    </dgm:pt>
    <dgm:pt modelId="{F17A80CF-6223-4216-8DB8-BED420C33843}">
      <dgm:prSet phldrT="[文本]" custT="1"/>
      <dgm:spPr/>
      <dgm:t>
        <a:bodyPr/>
        <a:lstStyle/>
        <a:p>
          <a:r>
            <a:rPr lang="zh-CN" altLang="en-US" sz="2000" dirty="0"/>
            <a:t>经济规律</a:t>
          </a:r>
          <a:r>
            <a:rPr lang="en-US" altLang="zh-CN" sz="2000" dirty="0"/>
            <a:t>A</a:t>
          </a:r>
          <a:endParaRPr lang="zh-CN" altLang="en-US" sz="2000" dirty="0"/>
        </a:p>
      </dgm:t>
    </dgm:pt>
    <dgm:pt modelId="{36FEF83E-1C98-47E1-8172-DD433E9C993F}" type="parTrans" cxnId="{A93C9F3A-987D-4216-AD5E-4005999DB99C}">
      <dgm:prSet/>
      <dgm:spPr/>
      <dgm:t>
        <a:bodyPr/>
        <a:lstStyle/>
        <a:p>
          <a:endParaRPr lang="zh-CN" altLang="en-US"/>
        </a:p>
      </dgm:t>
    </dgm:pt>
    <dgm:pt modelId="{4C9CDD7E-9EBC-4DDF-AD1C-C965A4259F39}" type="sibTrans" cxnId="{A93C9F3A-987D-4216-AD5E-4005999DB99C}">
      <dgm:prSet/>
      <dgm:spPr/>
      <dgm:t>
        <a:bodyPr/>
        <a:lstStyle/>
        <a:p>
          <a:endParaRPr lang="zh-CN" altLang="en-US"/>
        </a:p>
      </dgm:t>
    </dgm:pt>
    <dgm:pt modelId="{2994F0BF-056E-4CA5-A0AA-05B54B72901B}">
      <dgm:prSet phldrT="[文本]" custT="1"/>
      <dgm:spPr/>
      <dgm:t>
        <a:bodyPr/>
        <a:lstStyle/>
        <a:p>
          <a:r>
            <a:rPr lang="zh-CN" altLang="en-US" sz="2000" dirty="0"/>
            <a:t>政府政策</a:t>
          </a:r>
        </a:p>
      </dgm:t>
    </dgm:pt>
    <dgm:pt modelId="{FA64E8BB-B281-4C30-AE28-34C22ABF9C4E}" type="parTrans" cxnId="{C47FE51A-2609-44EE-A091-787DD2FD5A23}">
      <dgm:prSet/>
      <dgm:spPr/>
      <dgm:t>
        <a:bodyPr/>
        <a:lstStyle/>
        <a:p>
          <a:endParaRPr lang="zh-CN" altLang="en-US"/>
        </a:p>
      </dgm:t>
    </dgm:pt>
    <dgm:pt modelId="{759929BE-62EC-438C-ACF3-C4735F818043}" type="sibTrans" cxnId="{C47FE51A-2609-44EE-A091-787DD2FD5A23}">
      <dgm:prSet/>
      <dgm:spPr/>
      <dgm:t>
        <a:bodyPr/>
        <a:lstStyle/>
        <a:p>
          <a:endParaRPr lang="zh-CN" altLang="en-US"/>
        </a:p>
      </dgm:t>
    </dgm:pt>
    <dgm:pt modelId="{98EB81D2-D8C0-4AC7-BA05-A89A0F8C74D3}">
      <dgm:prSet phldrT="[文本]" custT="1"/>
      <dgm:spPr/>
      <dgm:t>
        <a:bodyPr/>
        <a:lstStyle/>
        <a:p>
          <a:r>
            <a:rPr lang="zh-CN" altLang="en-US" sz="2000" dirty="0"/>
            <a:t>经济规律</a:t>
          </a:r>
          <a:r>
            <a:rPr lang="en-US" altLang="zh-CN" sz="2000" dirty="0"/>
            <a:t>B</a:t>
          </a:r>
        </a:p>
      </dgm:t>
    </dgm:pt>
    <dgm:pt modelId="{26B79DBA-3D13-4DAC-8D06-D5C5A65D5FC2}" type="parTrans" cxnId="{24E68F8E-24AB-4CEE-B2D3-F85C5D15055B}">
      <dgm:prSet/>
      <dgm:spPr/>
      <dgm:t>
        <a:bodyPr/>
        <a:lstStyle/>
        <a:p>
          <a:endParaRPr lang="zh-CN" altLang="en-US"/>
        </a:p>
      </dgm:t>
    </dgm:pt>
    <dgm:pt modelId="{5325B32D-C4E7-4A8C-BFE1-C9E8E8120EEA}" type="sibTrans" cxnId="{24E68F8E-24AB-4CEE-B2D3-F85C5D15055B}">
      <dgm:prSet/>
      <dgm:spPr/>
      <dgm:t>
        <a:bodyPr/>
        <a:lstStyle/>
        <a:p>
          <a:endParaRPr lang="zh-CN" altLang="en-US"/>
        </a:p>
      </dgm:t>
    </dgm:pt>
    <dgm:pt modelId="{8FF443CA-F14A-4379-9830-7B82F7740B84}">
      <dgm:prSet phldrT="[文本]" custT="1"/>
      <dgm:spPr/>
      <dgm:t>
        <a:bodyPr/>
        <a:lstStyle/>
        <a:p>
          <a:r>
            <a:rPr lang="zh-CN" altLang="en-US" sz="2000" dirty="0"/>
            <a:t>经济个体的行动</a:t>
          </a:r>
        </a:p>
      </dgm:t>
    </dgm:pt>
    <dgm:pt modelId="{8DE98A44-13D2-4218-AFFA-BA47F7163DC8}" type="sibTrans" cxnId="{0F4417E6-24E5-4BCB-871E-D9C040AF25F0}">
      <dgm:prSet/>
      <dgm:spPr/>
      <dgm:t>
        <a:bodyPr/>
        <a:lstStyle/>
        <a:p>
          <a:endParaRPr lang="zh-CN" altLang="en-US"/>
        </a:p>
      </dgm:t>
    </dgm:pt>
    <dgm:pt modelId="{0199E5BD-CD49-4AA3-9E9C-99AA9FE17CF0}" type="parTrans" cxnId="{0F4417E6-24E5-4BCB-871E-D9C040AF25F0}">
      <dgm:prSet/>
      <dgm:spPr/>
      <dgm:t>
        <a:bodyPr/>
        <a:lstStyle/>
        <a:p>
          <a:endParaRPr lang="zh-CN" altLang="en-US"/>
        </a:p>
      </dgm:t>
    </dgm:pt>
    <dgm:pt modelId="{A7484B65-B11C-4D98-BB48-9578599C5A92}" type="pres">
      <dgm:prSet presAssocID="{AF54CF5F-ADD7-4C70-A829-C7B2F81BB6B2}" presName="Name0" presStyleCnt="0">
        <dgm:presLayoutVars>
          <dgm:dir/>
          <dgm:animLvl val="lvl"/>
          <dgm:resizeHandles val="exact"/>
        </dgm:presLayoutVars>
      </dgm:prSet>
      <dgm:spPr/>
    </dgm:pt>
    <dgm:pt modelId="{0BEE9416-2500-4EDA-BC09-5ECD8E6A5BC0}" type="pres">
      <dgm:prSet presAssocID="{98EB81D2-D8C0-4AC7-BA05-A89A0F8C74D3}" presName="boxAndChildren" presStyleCnt="0"/>
      <dgm:spPr/>
    </dgm:pt>
    <dgm:pt modelId="{0B9D2C96-9E43-4011-85E3-BEC863B510CF}" type="pres">
      <dgm:prSet presAssocID="{98EB81D2-D8C0-4AC7-BA05-A89A0F8C74D3}" presName="parentTextBox" presStyleLbl="node1" presStyleIdx="0" presStyleCnt="4"/>
      <dgm:spPr/>
    </dgm:pt>
    <dgm:pt modelId="{05774A73-F233-4B8D-8C1F-B4BA5599B5DF}" type="pres">
      <dgm:prSet presAssocID="{8DE98A44-13D2-4218-AFFA-BA47F7163DC8}" presName="sp" presStyleCnt="0"/>
      <dgm:spPr/>
    </dgm:pt>
    <dgm:pt modelId="{8F96313F-65CA-4A6B-9FD2-81EF8ABD9ADA}" type="pres">
      <dgm:prSet presAssocID="{8FF443CA-F14A-4379-9830-7B82F7740B84}" presName="arrowAndChildren" presStyleCnt="0"/>
      <dgm:spPr/>
    </dgm:pt>
    <dgm:pt modelId="{31D8DFA3-A03F-4A54-8C5E-D55D33DA97E3}" type="pres">
      <dgm:prSet presAssocID="{8FF443CA-F14A-4379-9830-7B82F7740B84}" presName="parentTextArrow" presStyleLbl="node1" presStyleIdx="1" presStyleCnt="4"/>
      <dgm:spPr/>
    </dgm:pt>
    <dgm:pt modelId="{38E4E257-2FE9-447D-B1AF-853FB3DE1445}" type="pres">
      <dgm:prSet presAssocID="{759929BE-62EC-438C-ACF3-C4735F818043}" presName="sp" presStyleCnt="0"/>
      <dgm:spPr/>
    </dgm:pt>
    <dgm:pt modelId="{F92906F7-F010-4B79-A539-EAFA10CDA5A5}" type="pres">
      <dgm:prSet presAssocID="{2994F0BF-056E-4CA5-A0AA-05B54B72901B}" presName="arrowAndChildren" presStyleCnt="0"/>
      <dgm:spPr/>
    </dgm:pt>
    <dgm:pt modelId="{42B2C3E2-F1D0-4953-82E2-E5832985151D}" type="pres">
      <dgm:prSet presAssocID="{2994F0BF-056E-4CA5-A0AA-05B54B72901B}" presName="parentTextArrow" presStyleLbl="node1" presStyleIdx="2" presStyleCnt="4"/>
      <dgm:spPr/>
    </dgm:pt>
    <dgm:pt modelId="{09DE64DD-2FA8-45D6-AACA-6EDB619A795B}" type="pres">
      <dgm:prSet presAssocID="{4C9CDD7E-9EBC-4DDF-AD1C-C965A4259F39}" presName="sp" presStyleCnt="0"/>
      <dgm:spPr/>
    </dgm:pt>
    <dgm:pt modelId="{75819A8A-DA70-409F-A168-FBF3ED906F06}" type="pres">
      <dgm:prSet presAssocID="{F17A80CF-6223-4216-8DB8-BED420C33843}" presName="arrowAndChildren" presStyleCnt="0"/>
      <dgm:spPr/>
    </dgm:pt>
    <dgm:pt modelId="{5628AF33-5B10-4292-B9E1-0FA04C6C4E98}" type="pres">
      <dgm:prSet presAssocID="{F17A80CF-6223-4216-8DB8-BED420C33843}" presName="parentTextArrow" presStyleLbl="node1" presStyleIdx="3" presStyleCnt="4"/>
      <dgm:spPr/>
    </dgm:pt>
  </dgm:ptLst>
  <dgm:cxnLst>
    <dgm:cxn modelId="{40AFCD08-BE39-48E2-A3AE-66880EFE7859}" type="presOf" srcId="{F17A80CF-6223-4216-8DB8-BED420C33843}" destId="{5628AF33-5B10-4292-B9E1-0FA04C6C4E98}" srcOrd="0" destOrd="0" presId="urn:microsoft.com/office/officeart/2005/8/layout/process4"/>
    <dgm:cxn modelId="{B41CF60F-A630-4743-B397-EBF14E4EF4EE}" type="presOf" srcId="{98EB81D2-D8C0-4AC7-BA05-A89A0F8C74D3}" destId="{0B9D2C96-9E43-4011-85E3-BEC863B510CF}" srcOrd="0" destOrd="0" presId="urn:microsoft.com/office/officeart/2005/8/layout/process4"/>
    <dgm:cxn modelId="{C47FE51A-2609-44EE-A091-787DD2FD5A23}" srcId="{AF54CF5F-ADD7-4C70-A829-C7B2F81BB6B2}" destId="{2994F0BF-056E-4CA5-A0AA-05B54B72901B}" srcOrd="1" destOrd="0" parTransId="{FA64E8BB-B281-4C30-AE28-34C22ABF9C4E}" sibTransId="{759929BE-62EC-438C-ACF3-C4735F818043}"/>
    <dgm:cxn modelId="{A93C9F3A-987D-4216-AD5E-4005999DB99C}" srcId="{AF54CF5F-ADD7-4C70-A829-C7B2F81BB6B2}" destId="{F17A80CF-6223-4216-8DB8-BED420C33843}" srcOrd="0" destOrd="0" parTransId="{36FEF83E-1C98-47E1-8172-DD433E9C993F}" sibTransId="{4C9CDD7E-9EBC-4DDF-AD1C-C965A4259F39}"/>
    <dgm:cxn modelId="{56B08244-5743-4453-98DC-7ACDA8F806AC}" type="presOf" srcId="{8FF443CA-F14A-4379-9830-7B82F7740B84}" destId="{31D8DFA3-A03F-4A54-8C5E-D55D33DA97E3}" srcOrd="0" destOrd="0" presId="urn:microsoft.com/office/officeart/2005/8/layout/process4"/>
    <dgm:cxn modelId="{3F5F035E-F8EB-4530-90E5-1216A7A88CF9}" type="presOf" srcId="{2994F0BF-056E-4CA5-A0AA-05B54B72901B}" destId="{42B2C3E2-F1D0-4953-82E2-E5832985151D}" srcOrd="0" destOrd="0" presId="urn:microsoft.com/office/officeart/2005/8/layout/process4"/>
    <dgm:cxn modelId="{24E68F8E-24AB-4CEE-B2D3-F85C5D15055B}" srcId="{AF54CF5F-ADD7-4C70-A829-C7B2F81BB6B2}" destId="{98EB81D2-D8C0-4AC7-BA05-A89A0F8C74D3}" srcOrd="3" destOrd="0" parTransId="{26B79DBA-3D13-4DAC-8D06-D5C5A65D5FC2}" sibTransId="{5325B32D-C4E7-4A8C-BFE1-C9E8E8120EEA}"/>
    <dgm:cxn modelId="{1ABC9497-284C-4A14-9E00-62D0A0C72D7F}" type="presOf" srcId="{AF54CF5F-ADD7-4C70-A829-C7B2F81BB6B2}" destId="{A7484B65-B11C-4D98-BB48-9578599C5A92}" srcOrd="0" destOrd="0" presId="urn:microsoft.com/office/officeart/2005/8/layout/process4"/>
    <dgm:cxn modelId="{0F4417E6-24E5-4BCB-871E-D9C040AF25F0}" srcId="{AF54CF5F-ADD7-4C70-A829-C7B2F81BB6B2}" destId="{8FF443CA-F14A-4379-9830-7B82F7740B84}" srcOrd="2" destOrd="0" parTransId="{0199E5BD-CD49-4AA3-9E9C-99AA9FE17CF0}" sibTransId="{8DE98A44-13D2-4218-AFFA-BA47F7163DC8}"/>
    <dgm:cxn modelId="{98B55348-3D2F-4367-A711-4209F047A836}" type="presParOf" srcId="{A7484B65-B11C-4D98-BB48-9578599C5A92}" destId="{0BEE9416-2500-4EDA-BC09-5ECD8E6A5BC0}" srcOrd="0" destOrd="0" presId="urn:microsoft.com/office/officeart/2005/8/layout/process4"/>
    <dgm:cxn modelId="{C93B4DEE-AE4E-4D1A-AAF8-641CE3C39A02}" type="presParOf" srcId="{0BEE9416-2500-4EDA-BC09-5ECD8E6A5BC0}" destId="{0B9D2C96-9E43-4011-85E3-BEC863B510CF}" srcOrd="0" destOrd="0" presId="urn:microsoft.com/office/officeart/2005/8/layout/process4"/>
    <dgm:cxn modelId="{2E85AA97-60BE-4DB0-A00E-2F222A649DDC}" type="presParOf" srcId="{A7484B65-B11C-4D98-BB48-9578599C5A92}" destId="{05774A73-F233-4B8D-8C1F-B4BA5599B5DF}" srcOrd="1" destOrd="0" presId="urn:microsoft.com/office/officeart/2005/8/layout/process4"/>
    <dgm:cxn modelId="{2AD52EAE-8D97-49C3-9D83-499E85262B0F}" type="presParOf" srcId="{A7484B65-B11C-4D98-BB48-9578599C5A92}" destId="{8F96313F-65CA-4A6B-9FD2-81EF8ABD9ADA}" srcOrd="2" destOrd="0" presId="urn:microsoft.com/office/officeart/2005/8/layout/process4"/>
    <dgm:cxn modelId="{7E468F85-4AE5-4739-A84E-1F46398193C5}" type="presParOf" srcId="{8F96313F-65CA-4A6B-9FD2-81EF8ABD9ADA}" destId="{31D8DFA3-A03F-4A54-8C5E-D55D33DA97E3}" srcOrd="0" destOrd="0" presId="urn:microsoft.com/office/officeart/2005/8/layout/process4"/>
    <dgm:cxn modelId="{7263EC13-4D41-40E0-95ED-82E8D7191D57}" type="presParOf" srcId="{A7484B65-B11C-4D98-BB48-9578599C5A92}" destId="{38E4E257-2FE9-447D-B1AF-853FB3DE1445}" srcOrd="3" destOrd="0" presId="urn:microsoft.com/office/officeart/2005/8/layout/process4"/>
    <dgm:cxn modelId="{F4902520-AA52-412C-9A39-6D04848125E7}" type="presParOf" srcId="{A7484B65-B11C-4D98-BB48-9578599C5A92}" destId="{F92906F7-F010-4B79-A539-EAFA10CDA5A5}" srcOrd="4" destOrd="0" presId="urn:microsoft.com/office/officeart/2005/8/layout/process4"/>
    <dgm:cxn modelId="{B673BF7D-4A82-4DBE-B22B-840E29C61AAD}" type="presParOf" srcId="{F92906F7-F010-4B79-A539-EAFA10CDA5A5}" destId="{42B2C3E2-F1D0-4953-82E2-E5832985151D}" srcOrd="0" destOrd="0" presId="urn:microsoft.com/office/officeart/2005/8/layout/process4"/>
    <dgm:cxn modelId="{232D797F-2E78-4F69-B9CB-9F1C6271477F}" type="presParOf" srcId="{A7484B65-B11C-4D98-BB48-9578599C5A92}" destId="{09DE64DD-2FA8-45D6-AACA-6EDB619A795B}" srcOrd="5" destOrd="0" presId="urn:microsoft.com/office/officeart/2005/8/layout/process4"/>
    <dgm:cxn modelId="{38B1DA8B-62BB-4CE3-82C8-0CE8CAEDCE6A}" type="presParOf" srcId="{A7484B65-B11C-4D98-BB48-9578599C5A92}" destId="{75819A8A-DA70-409F-A168-FBF3ED906F06}" srcOrd="6" destOrd="0" presId="urn:microsoft.com/office/officeart/2005/8/layout/process4"/>
    <dgm:cxn modelId="{23860ED6-CE79-470C-8742-09548CA36BE4}" type="presParOf" srcId="{75819A8A-DA70-409F-A168-FBF3ED906F06}" destId="{5628AF33-5B10-4292-B9E1-0FA04C6C4E98}"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7E7FDC-104C-4A5C-B09E-570DF7016696}">
      <dsp:nvSpPr>
        <dsp:cNvPr id="0" name=""/>
        <dsp:cNvSpPr/>
      </dsp:nvSpPr>
      <dsp:spPr>
        <a:xfrm rot="5400000">
          <a:off x="-374328" y="1438591"/>
          <a:ext cx="1654072" cy="199667"/>
        </a:xfrm>
        <a:prstGeom prst="rect">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E6976B0-0BD3-4B96-9500-71B3396CC02C}">
      <dsp:nvSpPr>
        <dsp:cNvPr id="0" name=""/>
        <dsp:cNvSpPr/>
      </dsp:nvSpPr>
      <dsp:spPr bwMode="white">
        <a:xfrm>
          <a:off x="4087" y="379875"/>
          <a:ext cx="2218531" cy="1331118"/>
        </a:xfrm>
        <a:prstGeom prst="roundRect">
          <a:avLst>
            <a:gd name="adj" fmla="val 10000"/>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zh-CN" altLang="en-US" sz="2400" kern="1200" dirty="0">
              <a:latin typeface="+mn-ea"/>
            </a:rPr>
            <a:t>扩张性的货币政策（降低利率）</a:t>
          </a:r>
          <a:endParaRPr lang="zh-CN" altLang="en-US" sz="2400" kern="1200" dirty="0"/>
        </a:p>
      </dsp:txBody>
      <dsp:txXfrm>
        <a:off x="43074" y="418862"/>
        <a:ext cx="2140557" cy="1253144"/>
      </dsp:txXfrm>
    </dsp:sp>
    <dsp:sp modelId="{CBBDC44F-2AE9-4194-9952-B8ABF42E06DB}">
      <dsp:nvSpPr>
        <dsp:cNvPr id="0" name=""/>
        <dsp:cNvSpPr/>
      </dsp:nvSpPr>
      <dsp:spPr>
        <a:xfrm rot="5400000">
          <a:off x="-374328" y="3102489"/>
          <a:ext cx="1654072" cy="199667"/>
        </a:xfrm>
        <a:prstGeom prst="rect">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9A8FAE5-DA10-4964-8A0A-52A26F308ADB}">
      <dsp:nvSpPr>
        <dsp:cNvPr id="0" name=""/>
        <dsp:cNvSpPr/>
      </dsp:nvSpPr>
      <dsp:spPr bwMode="white">
        <a:xfrm>
          <a:off x="4087" y="2043774"/>
          <a:ext cx="2218531" cy="1331118"/>
        </a:xfrm>
        <a:prstGeom prst="roundRect">
          <a:avLst>
            <a:gd name="adj" fmla="val 10000"/>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zh-CN" altLang="en-US" sz="2400" kern="1200" dirty="0">
              <a:latin typeface="+mn-ea"/>
            </a:rPr>
            <a:t>刺激投资和消费支出</a:t>
          </a:r>
          <a:endParaRPr lang="zh-CN" altLang="en-US" sz="2400" kern="1200" dirty="0"/>
        </a:p>
      </dsp:txBody>
      <dsp:txXfrm>
        <a:off x="43074" y="2082761"/>
        <a:ext cx="2140557" cy="1253144"/>
      </dsp:txXfrm>
    </dsp:sp>
    <dsp:sp modelId="{F251338D-33ED-4DC3-8B25-855D30009587}">
      <dsp:nvSpPr>
        <dsp:cNvPr id="0" name=""/>
        <dsp:cNvSpPr/>
      </dsp:nvSpPr>
      <dsp:spPr>
        <a:xfrm>
          <a:off x="457620" y="3934438"/>
          <a:ext cx="2940820" cy="199667"/>
        </a:xfrm>
        <a:prstGeom prst="rect">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ED3BA7A-90DD-4FD6-BE30-0692CC3E6BF8}">
      <dsp:nvSpPr>
        <dsp:cNvPr id="0" name=""/>
        <dsp:cNvSpPr/>
      </dsp:nvSpPr>
      <dsp:spPr bwMode="white">
        <a:xfrm>
          <a:off x="4087" y="3707672"/>
          <a:ext cx="2218531" cy="1331118"/>
        </a:xfrm>
        <a:prstGeom prst="roundRect">
          <a:avLst>
            <a:gd name="adj" fmla="val 10000"/>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zh-CN" altLang="en-US" sz="2400" kern="1200" dirty="0">
              <a:latin typeface="+mn-ea"/>
            </a:rPr>
            <a:t>名义收入上升，</a:t>
          </a:r>
          <a:r>
            <a:rPr lang="zh-CN" altLang="zh-CN" sz="2400" kern="1200" dirty="0"/>
            <a:t>产量和就业增加</a:t>
          </a:r>
          <a:endParaRPr lang="zh-CN" altLang="en-US" sz="2400" kern="1200" dirty="0"/>
        </a:p>
      </dsp:txBody>
      <dsp:txXfrm>
        <a:off x="43074" y="3746659"/>
        <a:ext cx="2140557" cy="1253144"/>
      </dsp:txXfrm>
    </dsp:sp>
    <dsp:sp modelId="{3C38057D-91F5-4FBE-B909-90B2C6A9A057}">
      <dsp:nvSpPr>
        <dsp:cNvPr id="0" name=""/>
        <dsp:cNvSpPr/>
      </dsp:nvSpPr>
      <dsp:spPr>
        <a:xfrm rot="16200000">
          <a:off x="2576317" y="3102489"/>
          <a:ext cx="1654072" cy="199667"/>
        </a:xfrm>
        <a:prstGeom prst="rect">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7FB2EF5-B8E2-4EFB-99FA-54B5C43D23A2}">
      <dsp:nvSpPr>
        <dsp:cNvPr id="0" name=""/>
        <dsp:cNvSpPr/>
      </dsp:nvSpPr>
      <dsp:spPr bwMode="white">
        <a:xfrm>
          <a:off x="2954734" y="3707672"/>
          <a:ext cx="2218531" cy="1331118"/>
        </a:xfrm>
        <a:prstGeom prst="roundRect">
          <a:avLst>
            <a:gd name="adj" fmla="val 10000"/>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zh-CN" altLang="zh-CN" sz="2400" kern="1200" dirty="0"/>
            <a:t>货币需求增大</a:t>
          </a:r>
          <a:endParaRPr lang="zh-CN" altLang="en-US" sz="2400" kern="1200" dirty="0"/>
        </a:p>
      </dsp:txBody>
      <dsp:txXfrm>
        <a:off x="2993721" y="3746659"/>
        <a:ext cx="2140557" cy="1253144"/>
      </dsp:txXfrm>
    </dsp:sp>
    <dsp:sp modelId="{8EA8F08F-E723-431E-A599-97EA2CFE7871}">
      <dsp:nvSpPr>
        <dsp:cNvPr id="0" name=""/>
        <dsp:cNvSpPr/>
      </dsp:nvSpPr>
      <dsp:spPr>
        <a:xfrm rot="16200000">
          <a:off x="2576317" y="1438591"/>
          <a:ext cx="1654072" cy="199667"/>
        </a:xfrm>
        <a:prstGeom prst="rect">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3EE790A-A020-4281-8191-39464C52B6BC}">
      <dsp:nvSpPr>
        <dsp:cNvPr id="0" name=""/>
        <dsp:cNvSpPr/>
      </dsp:nvSpPr>
      <dsp:spPr bwMode="white">
        <a:xfrm>
          <a:off x="2954734" y="2043774"/>
          <a:ext cx="2218531" cy="1331118"/>
        </a:xfrm>
        <a:prstGeom prst="roundRect">
          <a:avLst>
            <a:gd name="adj" fmla="val 10000"/>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zh-CN" altLang="zh-CN" sz="2400" kern="1200" dirty="0"/>
            <a:t>失业率下降</a:t>
          </a:r>
          <a:endParaRPr lang="zh-CN" altLang="en-US" sz="2400" kern="1200" dirty="0"/>
        </a:p>
      </dsp:txBody>
      <dsp:txXfrm>
        <a:off x="2993721" y="2082761"/>
        <a:ext cx="2140557" cy="1253144"/>
      </dsp:txXfrm>
    </dsp:sp>
    <dsp:sp modelId="{7EEACECE-5AC4-443A-BCAA-2F7DBCE29246}">
      <dsp:nvSpPr>
        <dsp:cNvPr id="0" name=""/>
        <dsp:cNvSpPr/>
      </dsp:nvSpPr>
      <dsp:spPr>
        <a:xfrm>
          <a:off x="3408266" y="606641"/>
          <a:ext cx="2940820" cy="199667"/>
        </a:xfrm>
        <a:prstGeom prst="rect">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73C6E39-2313-4E97-8B91-DCBB980AB934}">
      <dsp:nvSpPr>
        <dsp:cNvPr id="0" name=""/>
        <dsp:cNvSpPr/>
      </dsp:nvSpPr>
      <dsp:spPr bwMode="white">
        <a:xfrm>
          <a:off x="2954734" y="379875"/>
          <a:ext cx="2218531" cy="1331118"/>
        </a:xfrm>
        <a:prstGeom prst="roundRect">
          <a:avLst>
            <a:gd name="adj" fmla="val 10000"/>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zh-CN" altLang="en-US" sz="2400" kern="1200" dirty="0"/>
            <a:t>产品价格比工资更快地做出反应</a:t>
          </a:r>
        </a:p>
      </dsp:txBody>
      <dsp:txXfrm>
        <a:off x="2993721" y="418862"/>
        <a:ext cx="2140557" cy="1253144"/>
      </dsp:txXfrm>
    </dsp:sp>
    <dsp:sp modelId="{F785262E-3E30-42B3-9B38-E7624C0C9CD4}">
      <dsp:nvSpPr>
        <dsp:cNvPr id="0" name=""/>
        <dsp:cNvSpPr/>
      </dsp:nvSpPr>
      <dsp:spPr>
        <a:xfrm rot="5400000">
          <a:off x="5526964" y="1438591"/>
          <a:ext cx="1654072" cy="199667"/>
        </a:xfrm>
        <a:prstGeom prst="rect">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E211563-4976-4768-AE1C-B6976642A411}">
      <dsp:nvSpPr>
        <dsp:cNvPr id="0" name=""/>
        <dsp:cNvSpPr/>
      </dsp:nvSpPr>
      <dsp:spPr bwMode="white">
        <a:xfrm>
          <a:off x="5905380" y="379875"/>
          <a:ext cx="2218531" cy="1331118"/>
        </a:xfrm>
        <a:prstGeom prst="roundRect">
          <a:avLst>
            <a:gd name="adj" fmla="val 10000"/>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zh-CN" altLang="zh-CN" sz="2400" kern="1200" dirty="0"/>
            <a:t>通胀预期形成并持续</a:t>
          </a:r>
          <a:endParaRPr lang="zh-CN" altLang="en-US" sz="2400" kern="1200" dirty="0"/>
        </a:p>
      </dsp:txBody>
      <dsp:txXfrm>
        <a:off x="5944367" y="418862"/>
        <a:ext cx="2140557" cy="1253144"/>
      </dsp:txXfrm>
    </dsp:sp>
    <dsp:sp modelId="{45F12757-0EAA-4ACD-9D9B-3EE968EEF9BD}">
      <dsp:nvSpPr>
        <dsp:cNvPr id="0" name=""/>
        <dsp:cNvSpPr/>
      </dsp:nvSpPr>
      <dsp:spPr>
        <a:xfrm rot="5400000">
          <a:off x="5526964" y="3102489"/>
          <a:ext cx="1654072" cy="199667"/>
        </a:xfrm>
        <a:prstGeom prst="rect">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79786BC-84CA-47C5-9A17-294499615D3D}">
      <dsp:nvSpPr>
        <dsp:cNvPr id="0" name=""/>
        <dsp:cNvSpPr/>
      </dsp:nvSpPr>
      <dsp:spPr bwMode="white">
        <a:xfrm>
          <a:off x="5905380" y="2043774"/>
          <a:ext cx="2218531" cy="1331118"/>
        </a:xfrm>
        <a:prstGeom prst="roundRect">
          <a:avLst>
            <a:gd name="adj" fmla="val 10000"/>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zh-CN" altLang="en-US" sz="2400" kern="1200" dirty="0"/>
            <a:t>工人</a:t>
          </a:r>
          <a:r>
            <a:rPr lang="zh-CN" altLang="zh-CN" sz="2400" kern="1200" dirty="0"/>
            <a:t>要求提高名义工资</a:t>
          </a:r>
          <a:endParaRPr lang="zh-CN" altLang="en-US" sz="2400" kern="1200" dirty="0"/>
        </a:p>
      </dsp:txBody>
      <dsp:txXfrm>
        <a:off x="5944367" y="2082761"/>
        <a:ext cx="2140557" cy="1253144"/>
      </dsp:txXfrm>
    </dsp:sp>
    <dsp:sp modelId="{BDFC2CE8-9DDC-4885-8BB1-297BD8C1737F}">
      <dsp:nvSpPr>
        <dsp:cNvPr id="0" name=""/>
        <dsp:cNvSpPr/>
      </dsp:nvSpPr>
      <dsp:spPr bwMode="white">
        <a:xfrm>
          <a:off x="5905380" y="3707672"/>
          <a:ext cx="2218531" cy="1331118"/>
        </a:xfrm>
        <a:prstGeom prst="roundRect">
          <a:avLst>
            <a:gd name="adj" fmla="val 10000"/>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zh-CN" altLang="en-US" sz="2400" kern="1200" dirty="0"/>
            <a:t>政府持续</a:t>
          </a:r>
          <a:r>
            <a:rPr lang="zh-CN" altLang="zh-CN" sz="2400" kern="1200" dirty="0"/>
            <a:t>增加货币供给量</a:t>
          </a:r>
          <a:endParaRPr lang="zh-CN" altLang="en-US" sz="2400" kern="1200" dirty="0"/>
        </a:p>
      </dsp:txBody>
      <dsp:txXfrm>
        <a:off x="5944367" y="3746659"/>
        <a:ext cx="2140557" cy="125314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2D3CE7-7C65-448F-9EC3-83CBE6CFCD55}">
      <dsp:nvSpPr>
        <dsp:cNvPr id="0" name=""/>
        <dsp:cNvSpPr/>
      </dsp:nvSpPr>
      <dsp:spPr bwMode="white">
        <a:xfrm>
          <a:off x="3621479" y="31299"/>
          <a:ext cx="1283797" cy="10614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zh-CN" altLang="en-US" sz="2000" b="1" kern="1200" dirty="0"/>
            <a:t>企业提高销售价格</a:t>
          </a:r>
        </a:p>
      </dsp:txBody>
      <dsp:txXfrm>
        <a:off x="3621479" y="31299"/>
        <a:ext cx="1283797" cy="1061463"/>
      </dsp:txXfrm>
    </dsp:sp>
    <dsp:sp modelId="{9D07E930-6EE2-4564-A169-E03E03D55C6D}">
      <dsp:nvSpPr>
        <dsp:cNvPr id="0" name=""/>
        <dsp:cNvSpPr/>
      </dsp:nvSpPr>
      <dsp:spPr>
        <a:xfrm>
          <a:off x="1235083" y="516"/>
          <a:ext cx="3980508" cy="3980508"/>
        </a:xfrm>
        <a:prstGeom prst="circularArrow">
          <a:avLst>
            <a:gd name="adj1" fmla="val 5200"/>
            <a:gd name="adj2" fmla="val 335900"/>
            <a:gd name="adj3" fmla="val 21293297"/>
            <a:gd name="adj4" fmla="val 19766191"/>
            <a:gd name="adj5" fmla="val 6067"/>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736E976-2D49-4728-80FF-F5D9FF2722C0}">
      <dsp:nvSpPr>
        <dsp:cNvPr id="0" name=""/>
        <dsp:cNvSpPr/>
      </dsp:nvSpPr>
      <dsp:spPr bwMode="white">
        <a:xfrm>
          <a:off x="4374190" y="2005769"/>
          <a:ext cx="1061463" cy="10614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zh-CN" altLang="en-US" sz="2000" b="1" kern="1200" dirty="0"/>
            <a:t>实际通胀上升</a:t>
          </a:r>
          <a:endParaRPr lang="zh-CN" altLang="en-US" sz="2000" kern="1200" dirty="0"/>
        </a:p>
      </dsp:txBody>
      <dsp:txXfrm>
        <a:off x="4374190" y="2005769"/>
        <a:ext cx="1061463" cy="1061463"/>
      </dsp:txXfrm>
    </dsp:sp>
    <dsp:sp modelId="{E7F339D5-2F32-4CD1-BE13-D552DBC3E992}">
      <dsp:nvSpPr>
        <dsp:cNvPr id="0" name=""/>
        <dsp:cNvSpPr/>
      </dsp:nvSpPr>
      <dsp:spPr>
        <a:xfrm>
          <a:off x="1235083" y="516"/>
          <a:ext cx="3980508" cy="3980508"/>
        </a:xfrm>
        <a:prstGeom prst="circularArrow">
          <a:avLst>
            <a:gd name="adj1" fmla="val 5200"/>
            <a:gd name="adj2" fmla="val 335900"/>
            <a:gd name="adj3" fmla="val 4014755"/>
            <a:gd name="adj4" fmla="val 2253380"/>
            <a:gd name="adj5" fmla="val 6067"/>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F39D979-6A00-47E4-9949-1BC2D882BF59}">
      <dsp:nvSpPr>
        <dsp:cNvPr id="0" name=""/>
        <dsp:cNvSpPr/>
      </dsp:nvSpPr>
      <dsp:spPr bwMode="white">
        <a:xfrm>
          <a:off x="2694605" y="3226059"/>
          <a:ext cx="1061463" cy="10614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zh-CN" altLang="en-US" sz="2000" b="1" kern="1200" dirty="0"/>
            <a:t>通胀预期形成</a:t>
          </a:r>
        </a:p>
      </dsp:txBody>
      <dsp:txXfrm>
        <a:off x="2694605" y="3226059"/>
        <a:ext cx="1061463" cy="1061463"/>
      </dsp:txXfrm>
    </dsp:sp>
    <dsp:sp modelId="{8979B807-5D98-44DF-BA90-3B189ACBFBC5}">
      <dsp:nvSpPr>
        <dsp:cNvPr id="0" name=""/>
        <dsp:cNvSpPr/>
      </dsp:nvSpPr>
      <dsp:spPr>
        <a:xfrm>
          <a:off x="1235083" y="516"/>
          <a:ext cx="3980508" cy="3980508"/>
        </a:xfrm>
        <a:prstGeom prst="circularArrow">
          <a:avLst>
            <a:gd name="adj1" fmla="val 5200"/>
            <a:gd name="adj2" fmla="val 335900"/>
            <a:gd name="adj3" fmla="val 8210720"/>
            <a:gd name="adj4" fmla="val 6449345"/>
            <a:gd name="adj5" fmla="val 6067"/>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3DB1792-6E97-4448-9AD3-AFF5C3CCD9A8}">
      <dsp:nvSpPr>
        <dsp:cNvPr id="0" name=""/>
        <dsp:cNvSpPr/>
      </dsp:nvSpPr>
      <dsp:spPr bwMode="white">
        <a:xfrm>
          <a:off x="1015020" y="2005769"/>
          <a:ext cx="1061463" cy="10614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zh-CN" altLang="en-US" sz="2000" b="1" kern="1200" dirty="0"/>
            <a:t>工人要求提高工资</a:t>
          </a:r>
        </a:p>
      </dsp:txBody>
      <dsp:txXfrm>
        <a:off x="1015020" y="2005769"/>
        <a:ext cx="1061463" cy="1061463"/>
      </dsp:txXfrm>
    </dsp:sp>
    <dsp:sp modelId="{6C2E2B5E-9A2F-4098-9B06-25FC0FF61F3F}">
      <dsp:nvSpPr>
        <dsp:cNvPr id="0" name=""/>
        <dsp:cNvSpPr/>
      </dsp:nvSpPr>
      <dsp:spPr>
        <a:xfrm>
          <a:off x="1229552" y="-124942"/>
          <a:ext cx="3980508" cy="3980508"/>
        </a:xfrm>
        <a:prstGeom prst="circularArrow">
          <a:avLst>
            <a:gd name="adj1" fmla="val 5200"/>
            <a:gd name="adj2" fmla="val 335900"/>
            <a:gd name="adj3" fmla="val 12446892"/>
            <a:gd name="adj4" fmla="val 10526295"/>
            <a:gd name="adj5" fmla="val 6067"/>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9D47089-200F-46F5-995E-CABB0F87ED2D}">
      <dsp:nvSpPr>
        <dsp:cNvPr id="0" name=""/>
        <dsp:cNvSpPr/>
      </dsp:nvSpPr>
      <dsp:spPr bwMode="white">
        <a:xfrm>
          <a:off x="1483276" y="169505"/>
          <a:ext cx="1224982" cy="7327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altLang="zh-CN" sz="2800" kern="1200" dirty="0"/>
            <a:t> </a:t>
          </a:r>
          <a:r>
            <a:rPr lang="zh-CN" altLang="en-US" sz="2000" b="1" kern="1200" dirty="0"/>
            <a:t>企业成本上升</a:t>
          </a:r>
        </a:p>
      </dsp:txBody>
      <dsp:txXfrm>
        <a:off x="1483276" y="169505"/>
        <a:ext cx="1224982" cy="732760"/>
      </dsp:txXfrm>
    </dsp:sp>
    <dsp:sp modelId="{A267A761-989D-47E2-BA5E-D7AC86C24BC1}">
      <dsp:nvSpPr>
        <dsp:cNvPr id="0" name=""/>
        <dsp:cNvSpPr/>
      </dsp:nvSpPr>
      <dsp:spPr>
        <a:xfrm>
          <a:off x="1087273" y="31589"/>
          <a:ext cx="3980508" cy="3980508"/>
        </a:xfrm>
        <a:prstGeom prst="circularArrow">
          <a:avLst>
            <a:gd name="adj1" fmla="val 5200"/>
            <a:gd name="adj2" fmla="val 335900"/>
            <a:gd name="adj3" fmla="val 16940460"/>
            <a:gd name="adj4" fmla="val 15475835"/>
            <a:gd name="adj5" fmla="val 6067"/>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9D2C96-9E43-4011-85E3-BEC863B510CF}">
      <dsp:nvSpPr>
        <dsp:cNvPr id="0" name=""/>
        <dsp:cNvSpPr/>
      </dsp:nvSpPr>
      <dsp:spPr>
        <a:xfrm>
          <a:off x="0" y="3553815"/>
          <a:ext cx="4758690" cy="777487"/>
        </a:xfrm>
        <a:prstGeom prst="rect">
          <a:avLst/>
        </a:prstGeom>
        <a:solidFill>
          <a:schemeClr val="accent3">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zh-CN" altLang="en-US" sz="2000" kern="1200" dirty="0">
              <a:latin typeface="+mn-ea"/>
              <a:ea typeface="+mn-ea"/>
            </a:rPr>
            <a:t>经济规律</a:t>
          </a:r>
          <a:r>
            <a:rPr lang="en-US" altLang="zh-CN" sz="2000" kern="1200" dirty="0">
              <a:latin typeface="+mn-ea"/>
              <a:ea typeface="+mn-ea"/>
            </a:rPr>
            <a:t>B</a:t>
          </a:r>
        </a:p>
      </dsp:txBody>
      <dsp:txXfrm>
        <a:off x="0" y="3553815"/>
        <a:ext cx="4758690" cy="777487"/>
      </dsp:txXfrm>
    </dsp:sp>
    <dsp:sp modelId="{31D8DFA3-A03F-4A54-8C5E-D55D33DA97E3}">
      <dsp:nvSpPr>
        <dsp:cNvPr id="0" name=""/>
        <dsp:cNvSpPr/>
      </dsp:nvSpPr>
      <dsp:spPr>
        <a:xfrm rot="10800000">
          <a:off x="0" y="2369701"/>
          <a:ext cx="4758690" cy="1195776"/>
        </a:xfrm>
        <a:prstGeom prst="upArrowCallout">
          <a:avLst/>
        </a:prstGeom>
        <a:solidFill>
          <a:schemeClr val="accent3">
            <a:hueOff val="399335"/>
            <a:satOff val="-2418"/>
            <a:lumOff val="2876"/>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zh-CN" altLang="en-US" sz="2000" kern="1200" dirty="0"/>
            <a:t>经济个体的行动</a:t>
          </a:r>
        </a:p>
      </dsp:txBody>
      <dsp:txXfrm rot="10800000">
        <a:off x="0" y="2369701"/>
        <a:ext cx="4758690" cy="776979"/>
      </dsp:txXfrm>
    </dsp:sp>
    <dsp:sp modelId="{42B2C3E2-F1D0-4953-82E2-E5832985151D}">
      <dsp:nvSpPr>
        <dsp:cNvPr id="0" name=""/>
        <dsp:cNvSpPr/>
      </dsp:nvSpPr>
      <dsp:spPr>
        <a:xfrm rot="10800000">
          <a:off x="0" y="1185587"/>
          <a:ext cx="4758690" cy="1195776"/>
        </a:xfrm>
        <a:prstGeom prst="upArrowCallout">
          <a:avLst/>
        </a:prstGeom>
        <a:solidFill>
          <a:schemeClr val="accent3">
            <a:hueOff val="798670"/>
            <a:satOff val="-4837"/>
            <a:lumOff val="5751"/>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zh-CN" altLang="en-US" sz="2000" kern="1200" dirty="0"/>
            <a:t>政府政策</a:t>
          </a:r>
        </a:p>
      </dsp:txBody>
      <dsp:txXfrm rot="10800000">
        <a:off x="0" y="1185587"/>
        <a:ext cx="4758690" cy="776979"/>
      </dsp:txXfrm>
    </dsp:sp>
    <dsp:sp modelId="{5628AF33-5B10-4292-B9E1-0FA04C6C4E98}">
      <dsp:nvSpPr>
        <dsp:cNvPr id="0" name=""/>
        <dsp:cNvSpPr/>
      </dsp:nvSpPr>
      <dsp:spPr>
        <a:xfrm rot="10800000">
          <a:off x="0" y="1472"/>
          <a:ext cx="4758690" cy="1195776"/>
        </a:xfrm>
        <a:prstGeom prst="upArrowCallout">
          <a:avLst/>
        </a:prstGeom>
        <a:solidFill>
          <a:schemeClr val="accent3">
            <a:hueOff val="1198005"/>
            <a:satOff val="-7255"/>
            <a:lumOff val="8627"/>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zh-CN" altLang="en-US" sz="2000" kern="1200" dirty="0"/>
            <a:t>经济规律</a:t>
          </a:r>
          <a:r>
            <a:rPr lang="en-US" altLang="zh-CN" sz="2000" kern="1200" dirty="0"/>
            <a:t>A</a:t>
          </a:r>
          <a:endParaRPr lang="zh-CN" altLang="en-US" sz="2000" kern="1200" dirty="0"/>
        </a:p>
      </dsp:txBody>
      <dsp:txXfrm rot="10800000">
        <a:off x="0" y="1472"/>
        <a:ext cx="4758690" cy="77697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9D2C96-9E43-4011-85E3-BEC863B510CF}">
      <dsp:nvSpPr>
        <dsp:cNvPr id="0" name=""/>
        <dsp:cNvSpPr/>
      </dsp:nvSpPr>
      <dsp:spPr>
        <a:xfrm>
          <a:off x="0" y="3766571"/>
          <a:ext cx="5759796" cy="824033"/>
        </a:xfrm>
        <a:prstGeom prst="rect">
          <a:avLst/>
        </a:prstGeom>
        <a:solidFill>
          <a:schemeClr val="accent3">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zh-CN" altLang="en-US" sz="2000" kern="1200" dirty="0"/>
            <a:t>经济规律</a:t>
          </a:r>
          <a:r>
            <a:rPr lang="en-US" altLang="zh-CN" sz="2000" kern="1200" dirty="0"/>
            <a:t>B</a:t>
          </a:r>
        </a:p>
      </dsp:txBody>
      <dsp:txXfrm>
        <a:off x="0" y="3766571"/>
        <a:ext cx="5759796" cy="824033"/>
      </dsp:txXfrm>
    </dsp:sp>
    <dsp:sp modelId="{31D8DFA3-A03F-4A54-8C5E-D55D33DA97E3}">
      <dsp:nvSpPr>
        <dsp:cNvPr id="0" name=""/>
        <dsp:cNvSpPr/>
      </dsp:nvSpPr>
      <dsp:spPr>
        <a:xfrm rot="10800000">
          <a:off x="0" y="2511567"/>
          <a:ext cx="5759796" cy="1267363"/>
        </a:xfrm>
        <a:prstGeom prst="upArrowCallout">
          <a:avLst/>
        </a:prstGeom>
        <a:solidFill>
          <a:schemeClr val="accent3">
            <a:hueOff val="399335"/>
            <a:satOff val="-2418"/>
            <a:lumOff val="2876"/>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zh-CN" altLang="en-US" sz="2000" kern="1200" dirty="0"/>
            <a:t>经济个体的行动</a:t>
          </a:r>
        </a:p>
      </dsp:txBody>
      <dsp:txXfrm rot="10800000">
        <a:off x="0" y="2511567"/>
        <a:ext cx="5759796" cy="823494"/>
      </dsp:txXfrm>
    </dsp:sp>
    <dsp:sp modelId="{42B2C3E2-F1D0-4953-82E2-E5832985151D}">
      <dsp:nvSpPr>
        <dsp:cNvPr id="0" name=""/>
        <dsp:cNvSpPr/>
      </dsp:nvSpPr>
      <dsp:spPr>
        <a:xfrm rot="10800000">
          <a:off x="0" y="1256564"/>
          <a:ext cx="5759796" cy="1267363"/>
        </a:xfrm>
        <a:prstGeom prst="upArrowCallout">
          <a:avLst/>
        </a:prstGeom>
        <a:solidFill>
          <a:schemeClr val="accent3">
            <a:hueOff val="798670"/>
            <a:satOff val="-4837"/>
            <a:lumOff val="5751"/>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zh-CN" altLang="en-US" sz="2000" kern="1200" dirty="0"/>
            <a:t>政府政策</a:t>
          </a:r>
        </a:p>
      </dsp:txBody>
      <dsp:txXfrm rot="10800000">
        <a:off x="0" y="1256564"/>
        <a:ext cx="5759796" cy="823494"/>
      </dsp:txXfrm>
    </dsp:sp>
    <dsp:sp modelId="{5628AF33-5B10-4292-B9E1-0FA04C6C4E98}">
      <dsp:nvSpPr>
        <dsp:cNvPr id="0" name=""/>
        <dsp:cNvSpPr/>
      </dsp:nvSpPr>
      <dsp:spPr>
        <a:xfrm rot="10800000">
          <a:off x="0" y="1561"/>
          <a:ext cx="5759796" cy="1267363"/>
        </a:xfrm>
        <a:prstGeom prst="upArrowCallout">
          <a:avLst/>
        </a:prstGeom>
        <a:solidFill>
          <a:schemeClr val="accent3">
            <a:hueOff val="1198005"/>
            <a:satOff val="-7255"/>
            <a:lumOff val="8627"/>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zh-CN" altLang="en-US" sz="2000" kern="1200" dirty="0"/>
            <a:t>经济规律</a:t>
          </a:r>
          <a:r>
            <a:rPr lang="en-US" altLang="zh-CN" sz="2000" kern="1200" dirty="0"/>
            <a:t>A</a:t>
          </a:r>
          <a:endParaRPr lang="zh-CN" altLang="en-US" sz="2000" kern="1200" dirty="0"/>
        </a:p>
      </dsp:txBody>
      <dsp:txXfrm rot="10800000">
        <a:off x="0" y="1561"/>
        <a:ext cx="5759796" cy="823494"/>
      </dsp:txXfrm>
    </dsp:sp>
  </dsp:spTree>
</dsp:drawing>
</file>

<file path=ppt/diagrams/layout1.xml><?xml version="1.0" encoding="utf-8"?>
<dgm:layoutDef xmlns:dgm="http://schemas.openxmlformats.org/drawingml/2006/diagram" xmlns:a="http://schemas.openxmlformats.org/drawingml/2006/main" uniqueId="urn:microsoft.com/office/officeart/2005/8/layout/bProcess4#1">
  <dgm:title val=""/>
  <dgm:desc val=""/>
  <dgm:catLst>
    <dgm:cat type="process" pri="19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dgm:varLst>
    <dgm:choose name="Name1">
      <dgm:if name="Name2" func="var" arg="dir" op="equ" val="norm">
        <dgm:alg type="snake">
          <dgm:param type="bkpt" val="bal"/>
          <dgm:param type="contDir" val="revDir"/>
          <dgm:param type="grDir" val="tL"/>
          <dgm:param type="flowDir" val="col"/>
        </dgm:alg>
      </dgm:if>
      <dgm:else name="Name3">
        <dgm:alg type="snake">
          <dgm:param type="bkpt" val="bal"/>
          <dgm:param type="contDir" val="revDir"/>
          <dgm:param type="grDir" val="tR"/>
          <dgm:param type="flowDir" val="col"/>
        </dgm:alg>
      </dgm:else>
    </dgm:choose>
    <dgm:shape xmlns:r="http://schemas.openxmlformats.org/officeDocument/2006/relationships" r:blip="">
      <dgm:adjLst/>
    </dgm:shape>
    <dgm:presOf/>
    <dgm:constrLst>
      <dgm:constr type="w" for="ch" forName="compNode" refType="w"/>
      <dgm:constr type="h" for="ch" forName="compNode" refType="w" fact="0.6"/>
      <dgm:constr type="h" for="ch" forName="sibTrans" refType="h" refFor="ch" refForName="compNode" op="equ" fact="0.25"/>
      <dgm:constr type="sp" refType="w" fact="0.33"/>
      <dgm:constr type="primFontSz" for="des" forName="node" op="equ" val="65"/>
    </dgm:constrLst>
    <dgm:ruleLst/>
    <dgm:forEach name="nodesForEach" axis="ch" ptType="node">
      <dgm:layoutNode name="compNode">
        <dgm:alg type="composite"/>
        <dgm:shape xmlns:r="http://schemas.openxmlformats.org/officeDocument/2006/relationships" r:blip="">
          <dgm:adjLst/>
        </dgm:shape>
        <dgm:presOf/>
        <dgm:choose name="Name4">
          <dgm:if name="Name5" axis="self" func="var" arg="dir" op="equ" val="norm">
            <dgm:constrLst>
              <dgm:constr type="l" for="ch" forName="dummyConnPt" refType="w" fact="0.2"/>
              <dgm:constr type="t" for="ch" forName="dummyConnPt" refType="w" fact="0.145"/>
              <dgm:constr type="l" for="ch" forName="node"/>
              <dgm:constr type="t" for="ch" forName="node"/>
              <dgm:constr type="h" for="ch" forName="node" refType="h"/>
              <dgm:constr type="w" for="ch" forName="node" refType="w"/>
            </dgm:constrLst>
          </dgm:if>
          <dgm:else name="Name6">
            <dgm:constrLst>
              <dgm:constr type="l" for="ch" forName="dummyConnPt" refType="w" fact="0.8"/>
              <dgm:constr type="t" for="ch" forName="dummyConnPt" refType="w" fact="0.145"/>
              <dgm:constr type="l" for="ch" forName="node"/>
              <dgm:constr type="t" for="ch" forName="node"/>
              <dgm:constr type="h" for="ch" forName="node" refType="h"/>
              <dgm:constr type="w" for="ch" forName="node" refType="w"/>
            </dgm:constrLst>
          </dgm:else>
        </dgm:choose>
        <dgm:ruleLst/>
        <dgm:layoutNode name="dummyConnPt" styleLbl="node1" moveWith="node">
          <dgm:alg type="sp"/>
          <dgm:shape xmlns:r="http://schemas.openxmlformats.org/officeDocument/2006/relationships" r:blip="">
            <dgm:adjLst/>
          </dgm:shape>
          <dgm:presOf/>
          <dgm:constrLst>
            <dgm:constr type="w" val="1"/>
            <dgm:constr type="h" val="1"/>
          </dgm:constrLst>
          <dgm:ruleLst/>
        </dgm:layout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 type="primFontSz" val="65"/>
          </dgm:constrLst>
          <dgm:ruleLst>
            <dgm:rule type="primFontSz" val="5" fact="NaN" max="NaN"/>
          </dgm:ruleLst>
        </dgm:layoutNode>
      </dgm:layoutNode>
      <dgm:forEach name="sibTransForEach" axis="followSib" cnt="1">
        <dgm:layoutNode name="sibTrans" styleLbl="bgSibTrans2D1">
          <dgm:choose name="Name7">
            <dgm:if name="Name8" axis="self" func="var" arg="dir" op="equ" val="norm">
              <dgm:alg type="conn">
                <dgm:param type="srcNode" val="dummyConnPt"/>
                <dgm:param type="dstNode" val="dummyConnPt"/>
                <dgm:param type="begSty" val="noArr"/>
                <dgm:param type="endSty" val="noArr"/>
                <dgm:param type="begPts" val="auto auto tCtr"/>
                <dgm:param type="endPts" val="auto auto bCtr"/>
              </dgm:alg>
            </dgm:if>
            <dgm:else name="Name9">
              <dgm:alg type="conn">
                <dgm:param type="srcNode" val="dummyConnPt"/>
                <dgm:param type="dstNode" val="dummyConnPt"/>
                <dgm:param type="begSty" val="noArr"/>
                <dgm:param type="endSty" val="noArr"/>
                <dgm:param type="begPts" val="auto auto tCtr"/>
                <dgm:param type="endPts" val="auto auto bCtr"/>
              </dgm:alg>
            </dgm:else>
          </dgm:choose>
          <dgm:shape xmlns:r="http://schemas.openxmlformats.org/officeDocument/2006/relationships" type="conn" r:blip="" zOrderOff="-2">
            <dgm:adjLst/>
          </dgm:shape>
          <dgm:presOf axis="self"/>
          <dgm:constrLst>
            <dgm:constr type="begPad"/>
            <dgm:constr type="endPad"/>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2">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3.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 max="2" units="cm"/>
          <inkml:channel name="Y" type="integer" min="-2" max="2" units="cm"/>
        </inkml:traceFormat>
        <inkml:channelProperties>
          <inkml:channelProperty channel="X" name="resolution" value="1000" units="1/cm"/>
          <inkml:channelProperty channel="Y" name="resolution" value="1000" units="1/cm"/>
        </inkml:channelProperties>
      </inkml:inkSource>
      <inkml:timestamp xml:id="ts0" timeString="2022-05-24T04:22:43"/>
    </inkml:context>
    <inkml:brush xml:id="br0">
      <inkml:brushProperty name="width" value="0.05" units="cm"/>
      <inkml:brushProperty name="height" value="0.05" units="cm"/>
    </inkml:brush>
  </inkml:definitions>
  <inkml:trace contextRef="#ctx0" brushRef="#br0">0 0,'0'0</inkml:trace>
</inkml:ink>
</file>

<file path=ppt/ink/ink2.xml><?xml version="1.0" encoding="utf-8"?>
<inkml:ink xmlns:inkml="http://www.w3.org/2003/InkML">
  <inkml:definitions>
    <inkml:context xml:id="ctx0">
      <inkml:inkSource xml:id="inkSrc0">
        <inkml:traceFormat>
          <inkml:channel name="X" type="integer" min="-2" max="2" units="cm"/>
          <inkml:channel name="Y" type="integer" min="-2" max="2" units="cm"/>
        </inkml:traceFormat>
        <inkml:channelProperties>
          <inkml:channelProperty channel="X" name="resolution" value="1000" units="1/cm"/>
          <inkml:channelProperty channel="Y" name="resolution" value="1000" units="1/cm"/>
        </inkml:channelProperties>
      </inkml:inkSource>
      <inkml:timestamp xml:id="ts0" timeString="2022-05-24T04:22:44"/>
    </inkml:context>
    <inkml:brush xml:id="br0">
      <inkml:brushProperty name="width" value="0.05" units="cm"/>
      <inkml:brushProperty name="height" value="0.05" units="cm"/>
    </inkml:brush>
  </inkml:definitions>
  <inkml:trace contextRef="#ctx0" brushRef="#br0">0 0,'0'0</inkml:trace>
</inkml:ink>
</file>

<file path=ppt/ink/ink3.xml><?xml version="1.0" encoding="utf-8"?>
<inkml:ink xmlns:inkml="http://www.w3.org/2003/InkML">
  <inkml:definitions>
    <inkml:context xml:id="ctx0">
      <inkml:inkSource xml:id="inkSrc0">
        <inkml:traceFormat>
          <inkml:channel name="X" type="integer" min="-2" max="2" units="cm"/>
          <inkml:channel name="Y" type="integer" min="-2" max="2" units="cm"/>
        </inkml:traceFormat>
        <inkml:channelProperties>
          <inkml:channelProperty channel="X" name="resolution" value="1000" units="1/cm"/>
          <inkml:channelProperty channel="Y" name="resolution" value="1000" units="1/cm"/>
        </inkml:channelProperties>
      </inkml:inkSource>
      <inkml:timestamp xml:id="ts0" timeString="2022-05-24T04:22:43"/>
    </inkml:context>
    <inkml:brush xml:id="br0">
      <inkml:brushProperty name="width" value="0.05" units="cm"/>
      <inkml:brushProperty name="height" value="0.05" units="cm"/>
    </inkml:brush>
  </inkml:definitions>
  <inkml:trace contextRef="#ctx0" brushRef="#br0">0 0,'0'0</inkml:trace>
</inkml:ink>
</file>

<file path=ppt/ink/ink4.xml><?xml version="1.0" encoding="utf-8"?>
<inkml:ink xmlns:inkml="http://www.w3.org/2003/InkML">
  <inkml:definitions>
    <inkml:context xml:id="ctx0">
      <inkml:inkSource xml:id="inkSrc0">
        <inkml:traceFormat>
          <inkml:channel name="X" type="integer" min="-2" max="2" units="cm"/>
          <inkml:channel name="Y" type="integer" min="-2" max="2" units="cm"/>
        </inkml:traceFormat>
        <inkml:channelProperties>
          <inkml:channelProperty channel="X" name="resolution" value="1000" units="1/cm"/>
          <inkml:channelProperty channel="Y" name="resolution" value="1000" units="1/cm"/>
        </inkml:channelProperties>
      </inkml:inkSource>
      <inkml:timestamp xml:id="ts0" timeString="2022-05-24T04:22:44"/>
    </inkml:context>
    <inkml:brush xml:id="br0">
      <inkml:brushProperty name="width" value="0.05" units="cm"/>
      <inkml:brushProperty name="height" value="0.05" units="cm"/>
    </inkml:brush>
  </inkml:definitions>
  <inkml:trace contextRef="#ctx0" brushRef="#br0">0 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65EA65D-31CD-447A-981F-E0B64A95BCA0}" type="datetimeFigureOut">
              <a:rPr lang="zh-CN" altLang="en-US" smtClean="0"/>
              <a:t>2024/4/7</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7C59B9-AD4D-4C41-9F15-4BD2D835161A}"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0B48A77E-79FB-4BFF-B1F0-CFD29F30865E}" type="slidenum">
              <a:rPr kumimoji="0" lang="en-US" altLang="zh-CN" sz="1300" b="0" i="0" u="none" strike="noStrike" kern="1200" cap="none" spc="0" normalizeH="0" baseline="0" noProof="0" smtClean="0">
                <a:ln>
                  <a:noFill/>
                </a:ln>
                <a:solidFill>
                  <a:srgbClr val="000000"/>
                </a:solidFill>
                <a:effectLst/>
                <a:uLnTx/>
                <a:uFillTx/>
                <a:latin typeface="Arial" panose="020B0604020202020204" pitchFamily="34" charset="0"/>
                <a:ea typeface="微软雅黑" panose="020B0503020204020204" pitchFamily="34" charset="-122"/>
                <a:cs typeface="+mn-cs"/>
              </a:rPr>
              <a:t>1</a:t>
            </a:fld>
            <a:endParaRPr kumimoji="0" lang="en-US" altLang="zh-CN" sz="1300" b="0" i="0" u="none" strike="noStrike" kern="1200" cap="none" spc="0" normalizeH="0" baseline="0" noProof="0">
              <a:ln>
                <a:noFill/>
              </a:ln>
              <a:solidFill>
                <a:srgbClr val="000000"/>
              </a:solidFill>
              <a:effectLst/>
              <a:uLnTx/>
              <a:uFillTx/>
              <a:latin typeface="Arial" panose="020B0604020202020204" pitchFamily="34" charset="0"/>
              <a:ea typeface="微软雅黑" panose="020B0503020204020204" pitchFamily="34"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B48A77E-79FB-4BFF-B1F0-CFD29F30865E}" type="slidenum">
              <a:rPr kumimoji="0" lang="en-US" altLang="zh-CN" sz="1300" b="0" i="0" u="none" strike="noStrike" kern="1200" cap="none" spc="0" normalizeH="0" baseline="0" noProof="0" smtClean="0">
                <a:ln>
                  <a:noFill/>
                </a:ln>
                <a:solidFill>
                  <a:srgbClr val="000000"/>
                </a:solidFill>
                <a:effectLst/>
                <a:uLnTx/>
                <a:uFillTx/>
                <a:latin typeface="Arial" panose="020B0604020202020204" pitchFamily="34" charset="0"/>
                <a:ea typeface="微软雅黑" panose="020B0503020204020204" pitchFamily="34"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46</a:t>
            </a:fld>
            <a:endParaRPr kumimoji="0" lang="en-US" altLang="zh-CN" sz="1300" b="0" i="0" u="none" strike="noStrike" kern="1200" cap="none" spc="0" normalizeH="0" baseline="0" noProof="0">
              <a:ln>
                <a:noFill/>
              </a:ln>
              <a:solidFill>
                <a:srgbClr val="000000"/>
              </a:solidFill>
              <a:effectLst/>
              <a:uLnTx/>
              <a:uFillTx/>
              <a:latin typeface="Arial" panose="020B0604020202020204" pitchFamily="34" charset="0"/>
              <a:ea typeface="微软雅黑" panose="020B0503020204020204" pitchFamily="34" charset="-122"/>
              <a:cs typeface="+mn-cs"/>
            </a:endParaRPr>
          </a:p>
        </p:txBody>
      </p:sp>
    </p:spTree>
    <p:extLst>
      <p:ext uri="{BB962C8B-B14F-4D97-AF65-F5344CB8AC3E}">
        <p14:creationId xmlns:p14="http://schemas.microsoft.com/office/powerpoint/2010/main" val="23932215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3" name="Content Placeholder 2"/>
          <p:cNvSpPr>
            <a:spLocks noGrp="1"/>
          </p:cNvSpPr>
          <p:nvPr>
            <p:ph idx="1"/>
          </p:nvPr>
        </p:nvSpPr>
        <p:spPr>
          <a:xfrm>
            <a:off x="1066800" y="360183"/>
            <a:ext cx="10058400" cy="5493236"/>
          </a:xfrm>
        </p:spPr>
        <p:txBody>
          <a:body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45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p>
        </p:txBody>
      </p:sp>
      <p:sp>
        <p:nvSpPr>
          <p:cNvPr id="4" name="日期占位符 3"/>
          <p:cNvSpPr>
            <a:spLocks noGrp="1"/>
          </p:cNvSpPr>
          <p:nvPr>
            <p:ph type="dt" sz="half" idx="10"/>
          </p:nvPr>
        </p:nvSpPr>
        <p:spPr/>
        <p:txBody>
          <a:bodyPr/>
          <a:lstStyle/>
          <a:p>
            <a:pPr lvl="0"/>
            <a:endParaRPr lang="zh-CN" altLang="en-US">
              <a:latin typeface="Arial" panose="020B0604020202020204" pitchFamily="34" charset="0"/>
            </a:endParaRPr>
          </a:p>
        </p:txBody>
      </p:sp>
      <p:sp>
        <p:nvSpPr>
          <p:cNvPr id="5" name="页脚占位符 4"/>
          <p:cNvSpPr>
            <a:spLocks noGrp="1"/>
          </p:cNvSpPr>
          <p:nvPr>
            <p:ph type="ftr" sz="quarter" idx="11"/>
          </p:nvPr>
        </p:nvSpPr>
        <p:spPr/>
        <p:txBody>
          <a:bodyPr/>
          <a:lstStyle/>
          <a:p>
            <a:pPr lvl="0"/>
            <a:endParaRPr lang="zh-CN" altLang="en-US">
              <a:latin typeface="Arial" panose="020B0604020202020204" pitchFamily="34" charset="0"/>
            </a:endParaRPr>
          </a:p>
        </p:txBody>
      </p:sp>
      <p:sp>
        <p:nvSpPr>
          <p:cNvPr id="6" name="灯片编号占位符 5"/>
          <p:cNvSpPr>
            <a:spLocks noGrp="1"/>
          </p:cNvSpPr>
          <p:nvPr>
            <p:ph type="sldNum" sz="quarter" idx="12"/>
          </p:nvPr>
        </p:nvSpPr>
        <p:spPr>
          <a:xfrm>
            <a:off x="8737600" y="6245225"/>
            <a:ext cx="2844800" cy="476250"/>
          </a:xfrm>
        </p:spPr>
        <p:txBody>
          <a:bodyPr/>
          <a:lstStyle/>
          <a:p>
            <a:pPr lvl="0"/>
            <a:fld id="{9A0DB2DC-4C9A-4742-B13C-FB6460FD3503}" type="slidenum">
              <a:rPr lang="zh-CN" altLang="en-US">
                <a:latin typeface="Arial" panose="020B0604020202020204" pitchFamily="34" charset="0"/>
              </a:rPr>
              <a:t>‹#›</a:t>
            </a:fld>
            <a:endParaRPr lang="zh-CN" altLang="en-US">
              <a:latin typeface="Arial" panose="020B0604020202020204" pitchFamily="34" charset="0"/>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615352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空白1">
    <p:spTree>
      <p:nvGrpSpPr>
        <p:cNvPr id="1" name=""/>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82600" y="371408"/>
            <a:ext cx="10972800" cy="533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2000" tIns="72000" rIns="0" bIns="72000"/>
          <a:lstStyle>
            <a:lvl1pPr algn="l" rtl="0" eaLnBrk="0" fontAlgn="base" hangingPunct="0">
              <a:spcBef>
                <a:spcPct val="0"/>
              </a:spcBef>
              <a:spcAft>
                <a:spcPct val="0"/>
              </a:spcAft>
              <a:defRPr lang="zh-CN" altLang="en-US" sz="2400" b="0" kern="1200">
                <a:solidFill>
                  <a:schemeClr val="tx1">
                    <a:lumMod val="85000"/>
                    <a:lumOff val="15000"/>
                  </a:schemeClr>
                </a:solidFill>
                <a:latin typeface="微软雅黑" panose="020B0503020204020204" pitchFamily="34" charset="-122"/>
                <a:ea typeface="微软雅黑" panose="020B0503020204020204" pitchFamily="34" charset="-122"/>
                <a:cs typeface="+mn-cs"/>
              </a:defRPr>
            </a:lvl1pPr>
          </a:lstStyle>
          <a:p>
            <a:pPr lvl="0" algn="l"/>
            <a:r>
              <a:rPr lang="zh-CN" altLang="en-US"/>
              <a:t>单击此处编辑母版标题样式</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自定义版式">
    <p:spTree>
      <p:nvGrpSpPr>
        <p:cNvPr id="1" name=""/>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空白1">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07321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82600" y="371408"/>
            <a:ext cx="10972800" cy="533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2000" tIns="72000" rIns="0" bIns="72000"/>
          <a:lstStyle>
            <a:lvl1pPr algn="l" rtl="0" eaLnBrk="0" fontAlgn="base" hangingPunct="0">
              <a:spcBef>
                <a:spcPct val="0"/>
              </a:spcBef>
              <a:spcAft>
                <a:spcPct val="0"/>
              </a:spcAft>
              <a:defRPr lang="zh-CN" altLang="en-US" sz="2400" b="0" kern="1200">
                <a:solidFill>
                  <a:schemeClr val="tx1">
                    <a:lumMod val="85000"/>
                    <a:lumOff val="15000"/>
                  </a:schemeClr>
                </a:solidFill>
                <a:latin typeface="微软雅黑" panose="020B0503020204020204" pitchFamily="34" charset="-122"/>
                <a:ea typeface="微软雅黑" panose="020B0503020204020204" pitchFamily="34" charset="-122"/>
                <a:cs typeface="+mn-cs"/>
              </a:defRPr>
            </a:lvl1pPr>
          </a:lstStyle>
          <a:p>
            <a:pPr lvl="0" algn="l"/>
            <a:r>
              <a:rPr lang="zh-CN" altLang="en-US"/>
              <a:t>单击此处编辑母版标题样式</a:t>
            </a:r>
          </a:p>
        </p:txBody>
      </p:sp>
    </p:spTree>
    <p:extLst>
      <p:ext uri="{BB962C8B-B14F-4D97-AF65-F5344CB8AC3E}">
        <p14:creationId xmlns:p14="http://schemas.microsoft.com/office/powerpoint/2010/main" val="324082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232577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jpeg"/><Relationship Id="rId5" Type="http://schemas.openxmlformats.org/officeDocument/2006/relationships/image" Target="../media/image1.jpe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slideLayout" Target="../slideLayouts/slideLayout5.xml"/><Relationship Id="rId1" Type="http://schemas.openxmlformats.org/officeDocument/2006/relationships/slideLayout" Target="../slideLayouts/slideLayout4.xml"/><Relationship Id="rId5" Type="http://schemas.openxmlformats.org/officeDocument/2006/relationships/image" Target="../media/image3.pn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slideLayout" Target="../slideLayouts/slideLayout8.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014152" y="682382"/>
            <a:ext cx="10058400" cy="5493236"/>
          </a:xfrm>
          <a:prstGeom prst="rect">
            <a:avLst/>
          </a:prstGeom>
        </p:spPr>
        <p:txBody>
          <a:bodyPr vert="horz" lIns="0" tIns="45720" rIns="0" bIns="45720" rtlCol="0">
            <a:normAutofit/>
          </a:body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endParaRPr lang="en-US" dirty="0"/>
          </a:p>
        </p:txBody>
      </p:sp>
      <p:sp>
        <p:nvSpPr>
          <p:cNvPr id="4" name="Date Placeholder 3"/>
          <p:cNvSpPr>
            <a:spLocks noGrp="1"/>
          </p:cNvSpPr>
          <p:nvPr>
            <p:ph type="dt" sz="half" idx="2"/>
          </p:nvPr>
        </p:nvSpPr>
        <p:spPr>
          <a:xfrm>
            <a:off x="1097280" y="6432076"/>
            <a:ext cx="2472271" cy="365125"/>
          </a:xfrm>
          <a:prstGeom prst="rect">
            <a:avLst/>
          </a:prstGeom>
        </p:spPr>
        <p:txBody>
          <a:bodyPr vert="horz" lIns="91440" tIns="45720" rIns="91440" bIns="45720" rtlCol="0" anchor="ctr"/>
          <a:lstStyle>
            <a:lvl1pPr algn="l">
              <a:defRPr sz="1200">
                <a:solidFill>
                  <a:srgbClr val="FFFFFF"/>
                </a:solidFill>
              </a:defRPr>
            </a:lvl1pPr>
          </a:lstStyle>
          <a:p>
            <a:fld id="{CF712906-F335-4FE8-A2F5-3A235FCE5B1F}" type="datetime1">
              <a:rPr lang="zh-CN" altLang="en-US" smtClean="0"/>
              <a:t>2024/4/7</a:t>
            </a:fld>
            <a:endParaRPr lang="zh-CN" alt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r>
              <a:rPr lang="zh-CN" altLang="en-US"/>
              <a:t>中央财经大学 李慧青</a:t>
            </a:r>
            <a:endParaRPr lang="zh-CN" altLang="en-US" dirty="0"/>
          </a:p>
        </p:txBody>
      </p:sp>
      <p:grpSp>
        <p:nvGrpSpPr>
          <p:cNvPr id="2" name="组合 1"/>
          <p:cNvGrpSpPr/>
          <p:nvPr userDrawn="1"/>
        </p:nvGrpSpPr>
        <p:grpSpPr>
          <a:xfrm>
            <a:off x="9706380" y="137564"/>
            <a:ext cx="2345087" cy="714406"/>
            <a:chOff x="827" y="365"/>
            <a:chExt cx="3514" cy="1073"/>
          </a:xfrm>
        </p:grpSpPr>
        <p:pic>
          <p:nvPicPr>
            <p:cNvPr id="8" name="图片 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27" y="365"/>
              <a:ext cx="1067" cy="1073"/>
            </a:xfrm>
            <a:prstGeom prst="rect">
              <a:avLst/>
            </a:prstGeom>
          </p:spPr>
        </p:pic>
        <p:pic>
          <p:nvPicPr>
            <p:cNvPr id="9" name="图片 8"/>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074" y="616"/>
              <a:ext cx="2267" cy="571"/>
            </a:xfrm>
            <a:prstGeom prst="rect">
              <a:avLst/>
            </a:prstGeom>
          </p:spPr>
        </p:pic>
      </p:grpSp>
      <p:sp>
        <p:nvSpPr>
          <p:cNvPr id="11" name="矩形 10"/>
          <p:cNvSpPr/>
          <p:nvPr userDrawn="1"/>
        </p:nvSpPr>
        <p:spPr>
          <a:xfrm>
            <a:off x="0" y="6424402"/>
            <a:ext cx="12186458" cy="425924"/>
          </a:xfrm>
          <a:prstGeom prst="rect">
            <a:avLst/>
          </a:prstGeom>
          <a:solidFill>
            <a:srgbClr val="003366"/>
          </a:solidFill>
          <a:ln w="12700" cap="flat" cmpd="sng" algn="ctr">
            <a:noFill/>
            <a:prstDash val="solid"/>
            <a:miter lim="800000"/>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Calibri" panose="020F0502020204030204"/>
              <a:ea typeface="宋体" panose="02010600030101010101" pitchFamily="2" charset="-122"/>
              <a:cs typeface="+mn-cs"/>
            </a:endParaRPr>
          </a:p>
        </p:txBody>
      </p:sp>
      <p:sp>
        <p:nvSpPr>
          <p:cNvPr id="7" name="矩形 6"/>
          <p:cNvSpPr/>
          <p:nvPr userDrawn="1"/>
        </p:nvSpPr>
        <p:spPr>
          <a:xfrm>
            <a:off x="0" y="137564"/>
            <a:ext cx="225016" cy="586648"/>
          </a:xfrm>
          <a:prstGeom prst="rect">
            <a:avLst/>
          </a:prstGeom>
          <a:solidFill>
            <a:srgbClr val="003366"/>
          </a:solidFill>
          <a:ln w="12700" cap="flat" cmpd="sng" algn="ctr">
            <a:noFill/>
            <a:prstDash val="solid"/>
            <a:miter lim="800000"/>
          </a:ln>
          <a:effectLst/>
        </p:spPr>
        <p:txBody>
          <a:bodyPr lIns="96434" tIns="48217" rIns="96434" bIns="48217" rtlCol="0" anchor="ctr"/>
          <a:lstStyle/>
          <a:p>
            <a:pPr marL="0" marR="0" lvl="0" indent="0" algn="ctr" defTabSz="964565" eaLnBrk="1" fontAlgn="base" latinLnBrk="0" hangingPunct="1">
              <a:lnSpc>
                <a:spcPct val="100000"/>
              </a:lnSpc>
              <a:spcBef>
                <a:spcPct val="0"/>
              </a:spcBef>
              <a:spcAft>
                <a:spcPct val="0"/>
              </a:spcAft>
              <a:buClrTx/>
              <a:buSzTx/>
              <a:buFontTx/>
              <a:buNone/>
              <a:defRPr/>
            </a:pPr>
            <a:endParaRPr kumimoji="0" lang="zh-CN" altLang="en-US" sz="1970" b="0" i="0" u="none" strike="noStrike" kern="0" cap="none" spc="0" normalizeH="0" baseline="0" noProof="0">
              <a:ln>
                <a:noFill/>
              </a:ln>
              <a:solidFill>
                <a:srgbClr val="E7E6E6">
                  <a:lumMod val="50000"/>
                </a:srgbClr>
              </a:solidFill>
              <a:effectLst/>
              <a:uLnTx/>
              <a:uFillTx/>
              <a:latin typeface="Calibri" panose="020F0502020204030204"/>
              <a:ea typeface="微软雅黑" panose="020B0503020204020204" pitchFamily="34" charset="-122"/>
              <a:cs typeface="+mn-ea"/>
              <a:sym typeface="+mn-lt"/>
            </a:endParaRPr>
          </a:p>
        </p:txBody>
      </p:sp>
      <p:sp>
        <p:nvSpPr>
          <p:cNvPr id="10" name="Date Placeholder 3"/>
          <p:cNvSpPr txBox="1"/>
          <p:nvPr userDrawn="1"/>
        </p:nvSpPr>
        <p:spPr>
          <a:xfrm>
            <a:off x="1155597" y="6485201"/>
            <a:ext cx="2472271"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26F9A69-5C45-4C10-B709-612F0C01B3F9}" type="datetime1">
              <a:rPr lang="zh-CN" altLang="en-US" sz="1400" smtClean="0">
                <a:solidFill>
                  <a:schemeClr val="bg1"/>
                </a:solidFill>
              </a:rPr>
              <a:t>2024/4/7</a:t>
            </a:fld>
            <a:endParaRPr lang="zh-CN" altLang="en-US" sz="1400" dirty="0">
              <a:solidFill>
                <a:schemeClr val="bg1"/>
              </a:solidFill>
            </a:endParaRPr>
          </a:p>
        </p:txBody>
      </p:sp>
      <p:sp>
        <p:nvSpPr>
          <p:cNvPr id="12" name="Footer Placeholder 4"/>
          <p:cNvSpPr txBox="1"/>
          <p:nvPr userDrawn="1"/>
        </p:nvSpPr>
        <p:spPr>
          <a:xfrm>
            <a:off x="4935865" y="6472493"/>
            <a:ext cx="2013574" cy="365125"/>
          </a:xfrm>
          <a:prstGeom prst="rect">
            <a:avLst/>
          </a:prstGeom>
        </p:spPr>
        <p:txBody>
          <a:bodyPr/>
          <a:lstStyle>
            <a:defPPr>
              <a:defRPr lang="en-US"/>
            </a:defPPr>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zh-CN" altLang="en-US" sz="1400" dirty="0">
                <a:solidFill>
                  <a:schemeClr val="bg1"/>
                </a:solidFill>
              </a:rPr>
              <a:t>中央财经大学 李慧青</a:t>
            </a:r>
          </a:p>
        </p:txBody>
      </p:sp>
    </p:spTree>
  </p:cSld>
  <p:clrMap bg1="lt1" tx1="dk1" bg2="lt2" tx2="dk2" accent1="accent1" accent2="accent2" accent3="accent3" accent4="accent4" accent5="accent5" accent6="accent6" hlink="hlink" folHlink="folHlink"/>
  <p:sldLayoutIdLst>
    <p:sldLayoutId id="2147483649" r:id="rId1"/>
    <p:sldLayoutId id="2147483651" r:id="rId2"/>
    <p:sldLayoutId id="2147483660" r:id="rId3"/>
  </p:sldLayoutIdLst>
  <p:hf hdr="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175" indent="-182880" algn="l" defTabSz="914400" rtl="0" eaLnBrk="1" latinLnBrk="0" hangingPunct="1">
        <a:lnSpc>
          <a:spcPct val="90000"/>
        </a:lnSpc>
        <a:spcBef>
          <a:spcPts val="200"/>
        </a:spcBef>
        <a:spcAft>
          <a:spcPts val="400"/>
        </a:spcAft>
        <a:buClr>
          <a:schemeClr val="accent1"/>
        </a:buClr>
        <a:buFont typeface="Calibri" panose="020F0502020204030204" pitchFamily="34" charset="0"/>
        <a:buChar char="◦"/>
        <a:defRPr sz="2000" kern="1200">
          <a:solidFill>
            <a:schemeClr val="tx1">
              <a:lumMod val="75000"/>
              <a:lumOff val="25000"/>
            </a:schemeClr>
          </a:solidFill>
          <a:latin typeface="+mn-lt"/>
          <a:ea typeface="+mn-ea"/>
          <a:cs typeface="+mn-cs"/>
        </a:defRPr>
      </a:lvl2pPr>
      <a:lvl3pPr marL="567055" indent="-182880" algn="l" defTabSz="914400" rtl="0" eaLnBrk="1" latinLnBrk="0" hangingPunct="1">
        <a:lnSpc>
          <a:spcPct val="90000"/>
        </a:lnSpc>
        <a:spcBef>
          <a:spcPts val="200"/>
        </a:spcBef>
        <a:spcAft>
          <a:spcPts val="400"/>
        </a:spcAft>
        <a:buClr>
          <a:schemeClr val="accent1"/>
        </a:buClr>
        <a:buFont typeface="Calibri" panose="020F0502020204030204" pitchFamily="34" charset="0"/>
        <a:buChar char="◦"/>
        <a:defRPr sz="1800" kern="1200">
          <a:solidFill>
            <a:schemeClr val="tx1">
              <a:lumMod val="75000"/>
              <a:lumOff val="25000"/>
            </a:schemeClr>
          </a:solidFill>
          <a:latin typeface="+mn-lt"/>
          <a:ea typeface="+mn-ea"/>
          <a:cs typeface="+mn-cs"/>
        </a:defRPr>
      </a:lvl3pPr>
      <a:lvl4pPr marL="749935" indent="-182880" algn="l" defTabSz="914400" rtl="0" eaLnBrk="1" latinLnBrk="0" hangingPunct="1">
        <a:lnSpc>
          <a:spcPct val="90000"/>
        </a:lnSpc>
        <a:spcBef>
          <a:spcPts val="200"/>
        </a:spcBef>
        <a:spcAft>
          <a:spcPts val="400"/>
        </a:spcAft>
        <a:buClr>
          <a:schemeClr val="accent1"/>
        </a:buClr>
        <a:buFont typeface="Calibri" panose="020F0502020204030204" pitchFamily="34" charset="0"/>
        <a:buChar char="◦"/>
        <a:defRPr sz="1400" kern="1200">
          <a:solidFill>
            <a:schemeClr val="tx1">
              <a:lumMod val="75000"/>
              <a:lumOff val="25000"/>
            </a:schemeClr>
          </a:solidFill>
          <a:latin typeface="+mn-lt"/>
          <a:ea typeface="+mn-ea"/>
          <a:cs typeface="+mn-cs"/>
        </a:defRPr>
      </a:lvl4pPr>
      <a:lvl5pPr marL="932815" indent="-182880" algn="l" defTabSz="914400" rtl="0" eaLnBrk="1" latinLnBrk="0" hangingPunct="1">
        <a:lnSpc>
          <a:spcPct val="90000"/>
        </a:lnSpc>
        <a:spcBef>
          <a:spcPts val="200"/>
        </a:spcBef>
        <a:spcAft>
          <a:spcPts val="400"/>
        </a:spcAft>
        <a:buClr>
          <a:schemeClr val="accent1"/>
        </a:buClr>
        <a:buFont typeface="Calibri" panose="020F0502020204030204" pitchFamily="34" charset="0"/>
        <a:buChar char="◦"/>
        <a:defRPr sz="1400" kern="1200">
          <a:solidFill>
            <a:schemeClr val="tx1">
              <a:lumMod val="75000"/>
              <a:lumOff val="25000"/>
            </a:schemeClr>
          </a:solidFill>
          <a:latin typeface="+mn-lt"/>
          <a:ea typeface="+mn-ea"/>
          <a:cs typeface="+mn-cs"/>
        </a:defRPr>
      </a:lvl5pPr>
      <a:lvl6pPr marL="1099820" indent="-228600" algn="l" defTabSz="914400" rtl="0" eaLnBrk="1" latinLnBrk="0" hangingPunct="1">
        <a:lnSpc>
          <a:spcPct val="90000"/>
        </a:lnSpc>
        <a:spcBef>
          <a:spcPts val="200"/>
        </a:spcBef>
        <a:spcAft>
          <a:spcPts val="400"/>
        </a:spcAft>
        <a:buClr>
          <a:schemeClr val="accent1"/>
        </a:buClr>
        <a:buFont typeface="Calibri" panose="020F0502020204030204" pitchFamily="34" charset="0"/>
        <a:buChar char="◦"/>
        <a:defRPr sz="1400" kern="1200">
          <a:solidFill>
            <a:schemeClr val="tx1">
              <a:lumMod val="75000"/>
              <a:lumOff val="25000"/>
            </a:schemeClr>
          </a:solidFill>
          <a:latin typeface="+mn-lt"/>
          <a:ea typeface="+mn-ea"/>
          <a:cs typeface="+mn-cs"/>
        </a:defRPr>
      </a:lvl6pPr>
      <a:lvl7pPr marL="1299845" indent="-228600" algn="l" defTabSz="914400" rtl="0" eaLnBrk="1" latinLnBrk="0" hangingPunct="1">
        <a:lnSpc>
          <a:spcPct val="90000"/>
        </a:lnSpc>
        <a:spcBef>
          <a:spcPts val="200"/>
        </a:spcBef>
        <a:spcAft>
          <a:spcPts val="400"/>
        </a:spcAft>
        <a:buClr>
          <a:schemeClr val="accent1"/>
        </a:buClr>
        <a:buFont typeface="Calibri" panose="020F0502020204030204" pitchFamily="34" charset="0"/>
        <a:buChar char="◦"/>
        <a:defRPr sz="1400" kern="1200">
          <a:solidFill>
            <a:schemeClr val="tx1">
              <a:lumMod val="75000"/>
              <a:lumOff val="25000"/>
            </a:schemeClr>
          </a:solidFill>
          <a:latin typeface="+mn-lt"/>
          <a:ea typeface="+mn-ea"/>
          <a:cs typeface="+mn-cs"/>
        </a:defRPr>
      </a:lvl7pPr>
      <a:lvl8pPr marL="1499870" indent="-228600" algn="l" defTabSz="914400" rtl="0" eaLnBrk="1" latinLnBrk="0" hangingPunct="1">
        <a:lnSpc>
          <a:spcPct val="90000"/>
        </a:lnSpc>
        <a:spcBef>
          <a:spcPts val="200"/>
        </a:spcBef>
        <a:spcAft>
          <a:spcPts val="400"/>
        </a:spcAft>
        <a:buClr>
          <a:schemeClr val="accent1"/>
        </a:buClr>
        <a:buFont typeface="Calibri" panose="020F0502020204030204" pitchFamily="34" charset="0"/>
        <a:buChar char="◦"/>
        <a:defRPr sz="1400" kern="1200">
          <a:solidFill>
            <a:schemeClr val="tx1">
              <a:lumMod val="75000"/>
              <a:lumOff val="25000"/>
            </a:schemeClr>
          </a:solidFill>
          <a:latin typeface="+mn-lt"/>
          <a:ea typeface="+mn-ea"/>
          <a:cs typeface="+mn-cs"/>
        </a:defRPr>
      </a:lvl8pPr>
      <a:lvl9pPr marL="1699895" indent="-228600" algn="l" defTabSz="914400" rtl="0" eaLnBrk="1" latinLnBrk="0" hangingPunct="1">
        <a:lnSpc>
          <a:spcPct val="90000"/>
        </a:lnSpc>
        <a:spcBef>
          <a:spcPts val="200"/>
        </a:spcBef>
        <a:spcAft>
          <a:spcPts val="400"/>
        </a:spcAft>
        <a:buClr>
          <a:schemeClr val="accent1"/>
        </a:buClr>
        <a:buFont typeface="Calibri" panose="020F0502020204030204"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 name="组合 2"/>
          <p:cNvGrpSpPr/>
          <p:nvPr userDrawn="1"/>
        </p:nvGrpSpPr>
        <p:grpSpPr>
          <a:xfrm rot="10800000">
            <a:off x="-9" y="-1"/>
            <a:ext cx="12192001" cy="1882013"/>
            <a:chOff x="1" y="2994858"/>
            <a:chExt cx="9144001" cy="3162457"/>
          </a:xfrm>
        </p:grpSpPr>
        <p:sp>
          <p:nvSpPr>
            <p:cNvPr id="4" name="任意多边形 19"/>
            <p:cNvSpPr/>
            <p:nvPr/>
          </p:nvSpPr>
          <p:spPr>
            <a:xfrm>
              <a:off x="1" y="2994858"/>
              <a:ext cx="9143999" cy="2154016"/>
            </a:xfrm>
            <a:custGeom>
              <a:avLst/>
              <a:gdLst>
                <a:gd name="connsiteX0" fmla="*/ 9143999 w 9143999"/>
                <a:gd name="connsiteY0" fmla="*/ 0 h 2051818"/>
                <a:gd name="connsiteX1" fmla="*/ 9143999 w 9143999"/>
                <a:gd name="connsiteY1" fmla="*/ 2051818 h 2051818"/>
                <a:gd name="connsiteX2" fmla="*/ 0 w 9143999"/>
                <a:gd name="connsiteY2" fmla="*/ 2051818 h 2051818"/>
                <a:gd name="connsiteX3" fmla="*/ 0 w 9143999"/>
                <a:gd name="connsiteY3" fmla="*/ 1204077 h 2051818"/>
                <a:gd name="connsiteX4" fmla="*/ 6027 w 9143999"/>
                <a:gd name="connsiteY4" fmla="*/ 1207403 h 2051818"/>
                <a:gd name="connsiteX5" fmla="*/ 7674511 w 9143999"/>
                <a:gd name="connsiteY5" fmla="*/ 718908 h 2051818"/>
                <a:gd name="connsiteX6" fmla="*/ 9044856 w 9143999"/>
                <a:gd name="connsiteY6" fmla="*/ 57555 h 2051818"/>
                <a:gd name="connsiteX7" fmla="*/ 9143999 w 9143999"/>
                <a:gd name="connsiteY7" fmla="*/ 0 h 205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43999" h="2051818">
                  <a:moveTo>
                    <a:pt x="9143999" y="0"/>
                  </a:moveTo>
                  <a:lnTo>
                    <a:pt x="9143999" y="2051818"/>
                  </a:lnTo>
                  <a:lnTo>
                    <a:pt x="0" y="2051818"/>
                  </a:lnTo>
                  <a:lnTo>
                    <a:pt x="0" y="1204077"/>
                  </a:lnTo>
                  <a:lnTo>
                    <a:pt x="6027" y="1207403"/>
                  </a:lnTo>
                  <a:cubicBezTo>
                    <a:pt x="2066505" y="2238985"/>
                    <a:pt x="5621740" y="1499327"/>
                    <a:pt x="7674511" y="718908"/>
                  </a:cubicBezTo>
                  <a:cubicBezTo>
                    <a:pt x="8085065" y="562824"/>
                    <a:pt x="8552064" y="336225"/>
                    <a:pt x="9044856" y="57555"/>
                  </a:cubicBezTo>
                  <a:lnTo>
                    <a:pt x="9143999" y="0"/>
                  </a:lnTo>
                  <a:close/>
                </a:path>
              </a:pathLst>
            </a:cu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lvl="0" algn="ctr"/>
              <a:endParaRPr lang="zh-CN" altLang="en-US" sz="1800">
                <a:latin typeface="微软雅黑" panose="020B0503020204020204" pitchFamily="34" charset="-122"/>
                <a:ea typeface="微软雅黑" panose="020B0503020204020204" pitchFamily="34" charset="-122"/>
              </a:endParaRPr>
            </a:p>
          </p:txBody>
        </p:sp>
        <p:sp>
          <p:nvSpPr>
            <p:cNvPr id="5" name="任意多边形 20"/>
            <p:cNvSpPr/>
            <p:nvPr/>
          </p:nvSpPr>
          <p:spPr>
            <a:xfrm>
              <a:off x="3" y="3474503"/>
              <a:ext cx="9143999" cy="2682812"/>
            </a:xfrm>
            <a:custGeom>
              <a:avLst/>
              <a:gdLst>
                <a:gd name="connsiteX0" fmla="*/ 9143999 w 9143999"/>
                <a:gd name="connsiteY0" fmla="*/ 0 h 3478011"/>
                <a:gd name="connsiteX1" fmla="*/ 9143999 w 9143999"/>
                <a:gd name="connsiteY1" fmla="*/ 1393716 h 3478011"/>
                <a:gd name="connsiteX2" fmla="*/ 9143999 w 9143999"/>
                <a:gd name="connsiteY2" fmla="*/ 1513865 h 3478011"/>
                <a:gd name="connsiteX3" fmla="*/ 9143999 w 9143999"/>
                <a:gd name="connsiteY3" fmla="*/ 3478011 h 3478011"/>
                <a:gd name="connsiteX4" fmla="*/ 0 w 9143999"/>
                <a:gd name="connsiteY4" fmla="*/ 3478011 h 3478011"/>
                <a:gd name="connsiteX5" fmla="*/ 0 w 9143999"/>
                <a:gd name="connsiteY5" fmla="*/ 1513865 h 3478011"/>
                <a:gd name="connsiteX6" fmla="*/ 0 w 9143999"/>
                <a:gd name="connsiteY6" fmla="*/ 1393716 h 3478011"/>
                <a:gd name="connsiteX7" fmla="*/ 0 w 9143999"/>
                <a:gd name="connsiteY7" fmla="*/ 846204 h 3478011"/>
                <a:gd name="connsiteX8" fmla="*/ 303379 w 9143999"/>
                <a:gd name="connsiteY8" fmla="*/ 970246 h 3478011"/>
                <a:gd name="connsiteX9" fmla="*/ 8360497 w 9143999"/>
                <a:gd name="connsiteY9" fmla="*/ 342756 h 3478011"/>
                <a:gd name="connsiteX10" fmla="*/ 8941037 w 9143999"/>
                <a:gd name="connsiteY10" fmla="*/ 98098 h 3478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43999" h="3478011">
                  <a:moveTo>
                    <a:pt x="9143999" y="0"/>
                  </a:moveTo>
                  <a:lnTo>
                    <a:pt x="9143999" y="1393716"/>
                  </a:lnTo>
                  <a:lnTo>
                    <a:pt x="9143999" y="1513865"/>
                  </a:lnTo>
                  <a:lnTo>
                    <a:pt x="9143999" y="3478011"/>
                  </a:lnTo>
                  <a:lnTo>
                    <a:pt x="0" y="3478011"/>
                  </a:lnTo>
                  <a:lnTo>
                    <a:pt x="0" y="1513865"/>
                  </a:lnTo>
                  <a:lnTo>
                    <a:pt x="0" y="1393716"/>
                  </a:lnTo>
                  <a:lnTo>
                    <a:pt x="0" y="846204"/>
                  </a:lnTo>
                  <a:lnTo>
                    <a:pt x="303379" y="970246"/>
                  </a:lnTo>
                  <a:cubicBezTo>
                    <a:pt x="2685816" y="1852356"/>
                    <a:pt x="6241504" y="1135756"/>
                    <a:pt x="8360497" y="342756"/>
                  </a:cubicBezTo>
                  <a:cubicBezTo>
                    <a:pt x="8544757" y="273800"/>
                    <a:pt x="8739002" y="191802"/>
                    <a:pt x="8941037" y="98098"/>
                  </a:cubicBezTo>
                  <a:close/>
                </a:path>
              </a:pathLst>
            </a:custGeom>
            <a:solidFill>
              <a:srgbClr val="F5F5F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ea typeface="微软雅黑" panose="020B0503020204020204" pitchFamily="34" charset="-122"/>
              </a:endParaRPr>
            </a:p>
          </p:txBody>
        </p:sp>
      </p:grpSp>
      <p:grpSp>
        <p:nvGrpSpPr>
          <p:cNvPr id="7" name="组合 6"/>
          <p:cNvGrpSpPr/>
          <p:nvPr userDrawn="1"/>
        </p:nvGrpSpPr>
        <p:grpSpPr>
          <a:xfrm>
            <a:off x="1" y="6126486"/>
            <a:ext cx="12191999" cy="731514"/>
            <a:chOff x="1" y="2947547"/>
            <a:chExt cx="9143999" cy="2827685"/>
          </a:xfrm>
        </p:grpSpPr>
        <p:sp>
          <p:nvSpPr>
            <p:cNvPr id="8" name="任意多边形 14"/>
            <p:cNvSpPr/>
            <p:nvPr/>
          </p:nvSpPr>
          <p:spPr>
            <a:xfrm>
              <a:off x="1" y="2947547"/>
              <a:ext cx="9143999" cy="2297356"/>
            </a:xfrm>
            <a:custGeom>
              <a:avLst/>
              <a:gdLst>
                <a:gd name="connsiteX0" fmla="*/ 9143999 w 9143999"/>
                <a:gd name="connsiteY0" fmla="*/ 0 h 2051818"/>
                <a:gd name="connsiteX1" fmla="*/ 9143999 w 9143999"/>
                <a:gd name="connsiteY1" fmla="*/ 2051818 h 2051818"/>
                <a:gd name="connsiteX2" fmla="*/ 0 w 9143999"/>
                <a:gd name="connsiteY2" fmla="*/ 2051818 h 2051818"/>
                <a:gd name="connsiteX3" fmla="*/ 0 w 9143999"/>
                <a:gd name="connsiteY3" fmla="*/ 1204077 h 2051818"/>
                <a:gd name="connsiteX4" fmla="*/ 6027 w 9143999"/>
                <a:gd name="connsiteY4" fmla="*/ 1207403 h 2051818"/>
                <a:gd name="connsiteX5" fmla="*/ 7674511 w 9143999"/>
                <a:gd name="connsiteY5" fmla="*/ 718908 h 2051818"/>
                <a:gd name="connsiteX6" fmla="*/ 9044856 w 9143999"/>
                <a:gd name="connsiteY6" fmla="*/ 57555 h 2051818"/>
                <a:gd name="connsiteX7" fmla="*/ 9143999 w 9143999"/>
                <a:gd name="connsiteY7" fmla="*/ 0 h 205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43999" h="2051818">
                  <a:moveTo>
                    <a:pt x="9143999" y="0"/>
                  </a:moveTo>
                  <a:lnTo>
                    <a:pt x="9143999" y="2051818"/>
                  </a:lnTo>
                  <a:lnTo>
                    <a:pt x="0" y="2051818"/>
                  </a:lnTo>
                  <a:lnTo>
                    <a:pt x="0" y="1204077"/>
                  </a:lnTo>
                  <a:lnTo>
                    <a:pt x="6027" y="1207403"/>
                  </a:lnTo>
                  <a:cubicBezTo>
                    <a:pt x="2066505" y="2238985"/>
                    <a:pt x="5621740" y="1499327"/>
                    <a:pt x="7674511" y="718908"/>
                  </a:cubicBezTo>
                  <a:cubicBezTo>
                    <a:pt x="8085065" y="562824"/>
                    <a:pt x="8552064" y="336225"/>
                    <a:pt x="9044856" y="57555"/>
                  </a:cubicBezTo>
                  <a:lnTo>
                    <a:pt x="9143999" y="0"/>
                  </a:lnTo>
                  <a:close/>
                </a:path>
              </a:pathLst>
            </a:cu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lvl="0" algn="ctr"/>
              <a:endParaRPr lang="zh-CN" altLang="en-US" sz="1800">
                <a:latin typeface="微软雅黑" panose="020B0503020204020204" pitchFamily="34" charset="-122"/>
                <a:ea typeface="微软雅黑" panose="020B0503020204020204" pitchFamily="34" charset="-122"/>
              </a:endParaRPr>
            </a:p>
          </p:txBody>
        </p:sp>
        <p:sp>
          <p:nvSpPr>
            <p:cNvPr id="9" name="任意多边形 17"/>
            <p:cNvSpPr/>
            <p:nvPr/>
          </p:nvSpPr>
          <p:spPr>
            <a:xfrm>
              <a:off x="1" y="3559995"/>
              <a:ext cx="9143999" cy="2215237"/>
            </a:xfrm>
            <a:custGeom>
              <a:avLst/>
              <a:gdLst>
                <a:gd name="connsiteX0" fmla="*/ 9143999 w 9143999"/>
                <a:gd name="connsiteY0" fmla="*/ 0 h 3478011"/>
                <a:gd name="connsiteX1" fmla="*/ 9143999 w 9143999"/>
                <a:gd name="connsiteY1" fmla="*/ 1393716 h 3478011"/>
                <a:gd name="connsiteX2" fmla="*/ 9143999 w 9143999"/>
                <a:gd name="connsiteY2" fmla="*/ 1513865 h 3478011"/>
                <a:gd name="connsiteX3" fmla="*/ 9143999 w 9143999"/>
                <a:gd name="connsiteY3" fmla="*/ 3478011 h 3478011"/>
                <a:gd name="connsiteX4" fmla="*/ 0 w 9143999"/>
                <a:gd name="connsiteY4" fmla="*/ 3478011 h 3478011"/>
                <a:gd name="connsiteX5" fmla="*/ 0 w 9143999"/>
                <a:gd name="connsiteY5" fmla="*/ 1513865 h 3478011"/>
                <a:gd name="connsiteX6" fmla="*/ 0 w 9143999"/>
                <a:gd name="connsiteY6" fmla="*/ 1393716 h 3478011"/>
                <a:gd name="connsiteX7" fmla="*/ 0 w 9143999"/>
                <a:gd name="connsiteY7" fmla="*/ 846204 h 3478011"/>
                <a:gd name="connsiteX8" fmla="*/ 303379 w 9143999"/>
                <a:gd name="connsiteY8" fmla="*/ 970246 h 3478011"/>
                <a:gd name="connsiteX9" fmla="*/ 8360497 w 9143999"/>
                <a:gd name="connsiteY9" fmla="*/ 342756 h 3478011"/>
                <a:gd name="connsiteX10" fmla="*/ 8941037 w 9143999"/>
                <a:gd name="connsiteY10" fmla="*/ 98098 h 3478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43999" h="3478011">
                  <a:moveTo>
                    <a:pt x="9143999" y="0"/>
                  </a:moveTo>
                  <a:lnTo>
                    <a:pt x="9143999" y="1393716"/>
                  </a:lnTo>
                  <a:lnTo>
                    <a:pt x="9143999" y="1513865"/>
                  </a:lnTo>
                  <a:lnTo>
                    <a:pt x="9143999" y="3478011"/>
                  </a:lnTo>
                  <a:lnTo>
                    <a:pt x="0" y="3478011"/>
                  </a:lnTo>
                  <a:lnTo>
                    <a:pt x="0" y="1513865"/>
                  </a:lnTo>
                  <a:lnTo>
                    <a:pt x="0" y="1393716"/>
                  </a:lnTo>
                  <a:lnTo>
                    <a:pt x="0" y="846204"/>
                  </a:lnTo>
                  <a:lnTo>
                    <a:pt x="303379" y="970246"/>
                  </a:lnTo>
                  <a:cubicBezTo>
                    <a:pt x="2685816" y="1852356"/>
                    <a:pt x="6241504" y="1135756"/>
                    <a:pt x="8360497" y="342756"/>
                  </a:cubicBezTo>
                  <a:cubicBezTo>
                    <a:pt x="8544757" y="273800"/>
                    <a:pt x="8739002" y="191802"/>
                    <a:pt x="8941037" y="98098"/>
                  </a:cubicBezTo>
                  <a:close/>
                </a:path>
              </a:pathLst>
            </a:custGeom>
            <a:solidFill>
              <a:srgbClr val="F5F5F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sz="1800">
                <a:ea typeface="微软雅黑" panose="020B0503020204020204" pitchFamily="34" charset="-122"/>
              </a:endParaRPr>
            </a:p>
          </p:txBody>
        </p:sp>
      </p:grpSp>
      <p:sp>
        <p:nvSpPr>
          <p:cNvPr id="11" name="矩形 10"/>
          <p:cNvSpPr/>
          <p:nvPr userDrawn="1"/>
        </p:nvSpPr>
        <p:spPr>
          <a:xfrm>
            <a:off x="605012" y="6558835"/>
            <a:ext cx="400110" cy="215444"/>
          </a:xfrm>
          <a:prstGeom prst="rect">
            <a:avLst/>
          </a:prstGeom>
        </p:spPr>
        <p:txBody>
          <a:bodyPr wrap="none" lIns="0">
            <a:spAutoFit/>
          </a:bodyPr>
          <a:lstStyle/>
          <a:p>
            <a:r>
              <a:rPr lang="zh-CN" altLang="en-US" sz="800" b="1" kern="100" dirty="0">
                <a:solidFill>
                  <a:schemeClr val="tx1">
                    <a:lumMod val="50000"/>
                    <a:lumOff val="50000"/>
                  </a:schemeClr>
                </a:solidFill>
                <a:latin typeface="微软雅黑" panose="020B0503020204020204" pitchFamily="34" charset="-122"/>
                <a:ea typeface="微软雅黑" panose="020B0503020204020204" pitchFamily="34" charset="-122"/>
              </a:rPr>
              <a:t>李慧青</a:t>
            </a:r>
          </a:p>
        </p:txBody>
      </p:sp>
      <p:sp>
        <p:nvSpPr>
          <p:cNvPr id="14" name="文本框 13"/>
          <p:cNvSpPr txBox="1"/>
          <p:nvPr userDrawn="1"/>
        </p:nvSpPr>
        <p:spPr>
          <a:xfrm>
            <a:off x="11604059" y="6541691"/>
            <a:ext cx="281628" cy="215442"/>
          </a:xfrm>
          <a:prstGeom prst="rect">
            <a:avLst/>
          </a:prstGeom>
          <a:noFill/>
          <a:ln>
            <a:solidFill>
              <a:schemeClr val="bg1">
                <a:lumMod val="75000"/>
              </a:schemeClr>
            </a:solidFill>
          </a:ln>
        </p:spPr>
        <p:txBody>
          <a:bodyPr wrap="none" lIns="72000" tIns="72000" rIns="72000" bIns="72000" rtlCol="0" anchor="ctr">
            <a:noAutofit/>
          </a:bodyPr>
          <a:lstStyle/>
          <a:p>
            <a:pPr algn="ctr"/>
            <a:fld id="{CE5B7511-CC96-41DE-A965-D9C44FD5C89D}" type="slidenum">
              <a:rPr lang="zh-CN" altLang="en-US" sz="800" b="1" smtClean="0">
                <a:solidFill>
                  <a:schemeClr val="tx1">
                    <a:lumMod val="50000"/>
                    <a:lumOff val="50000"/>
                  </a:schemeClr>
                </a:solidFill>
                <a:latin typeface="微软雅黑" panose="020B0503020204020204" pitchFamily="34" charset="-122"/>
                <a:ea typeface="微软雅黑" panose="020B0503020204020204" pitchFamily="34" charset="-122"/>
                <a:cs typeface="Arial" panose="020B0604020202020204" pitchFamily="34" charset="0"/>
              </a:rPr>
              <a:t>‹#›</a:t>
            </a:fld>
            <a:endParaRPr lang="zh-CN" altLang="en-US" sz="800" b="1" dirty="0">
              <a:solidFill>
                <a:schemeClr val="tx1">
                  <a:lumMod val="50000"/>
                  <a:lumOff val="50000"/>
                </a:schemeClr>
              </a:solidFill>
              <a:latin typeface="微软雅黑" panose="020B0503020204020204" pitchFamily="34" charset="-122"/>
              <a:ea typeface="微软雅黑" panose="020B0503020204020204" pitchFamily="34" charset="-122"/>
              <a:cs typeface="Arial" panose="020B0604020202020204" pitchFamily="34" charset="0"/>
            </a:endParaRPr>
          </a:p>
        </p:txBody>
      </p:sp>
      <p:pic>
        <p:nvPicPr>
          <p:cNvPr id="6" name="图片 5"/>
          <p:cNvPicPr/>
          <p:nvPr userDrawn="1"/>
        </p:nvPicPr>
        <p:blipFill>
          <a:blip r:embed="rId5" cstate="print">
            <a:extLst>
              <a:ext uri="{28A0092B-C50C-407E-A947-70E740481C1C}">
                <a14:useLocalDpi xmlns:a14="http://schemas.microsoft.com/office/drawing/2010/main" val="0"/>
              </a:ext>
            </a:extLst>
          </a:blip>
          <a:stretch>
            <a:fillRect/>
          </a:stretch>
        </p:blipFill>
        <p:spPr>
          <a:xfrm>
            <a:off x="10922000" y="317500"/>
            <a:ext cx="812800" cy="609600"/>
          </a:xfrm>
          <a:prstGeom prst="rect">
            <a:avLst/>
          </a:prstGeom>
        </p:spPr>
      </p:pic>
    </p:spTree>
  </p:cSld>
  <p:clrMap bg1="lt1" tx1="dk1" bg2="lt2" tx2="dk2" accent1="accent1" accent2="accent2" accent3="accent3" accent4="accent4" accent5="accent5" accent6="accent6" hlink="hlink" folHlink="folHlink"/>
  <p:sldLayoutIdLst>
    <p:sldLayoutId id="2147483653" r:id="rId1"/>
    <p:sldLayoutId id="2147483654" r:id="rId2"/>
    <p:sldLayoutId id="2147483655" r:id="rId3"/>
  </p:sldLayoutIdLst>
  <p:txStyles>
    <p:titleStyle>
      <a:lvl1pPr algn="r" rtl="0" eaLnBrk="0" fontAlgn="base" hangingPunct="0">
        <a:spcBef>
          <a:spcPct val="0"/>
        </a:spcBef>
        <a:spcAft>
          <a:spcPct val="0"/>
        </a:spcAft>
        <a:defRPr sz="2000" b="1">
          <a:solidFill>
            <a:srgbClr val="404040"/>
          </a:solidFill>
          <a:latin typeface="微软雅黑" panose="020B0503020204020204" pitchFamily="34" charset="-122"/>
          <a:ea typeface="微软雅黑" panose="020B0503020204020204" pitchFamily="34" charset="-122"/>
          <a:cs typeface="+mj-cs"/>
        </a:defRPr>
      </a:lvl1pPr>
      <a:lvl2pPr algn="r" rtl="0" eaLnBrk="0" fontAlgn="base" hangingPunct="0">
        <a:spcBef>
          <a:spcPct val="0"/>
        </a:spcBef>
        <a:spcAft>
          <a:spcPct val="0"/>
        </a:spcAft>
        <a:defRPr sz="2000" b="1">
          <a:solidFill>
            <a:srgbClr val="404040"/>
          </a:solidFill>
          <a:latin typeface="微软雅黑" panose="020B0503020204020204" pitchFamily="34" charset="-122"/>
          <a:ea typeface="微软雅黑" panose="020B0503020204020204" pitchFamily="34" charset="-122"/>
        </a:defRPr>
      </a:lvl2pPr>
      <a:lvl3pPr algn="r" rtl="0" eaLnBrk="0" fontAlgn="base" hangingPunct="0">
        <a:spcBef>
          <a:spcPct val="0"/>
        </a:spcBef>
        <a:spcAft>
          <a:spcPct val="0"/>
        </a:spcAft>
        <a:defRPr sz="2000" b="1">
          <a:solidFill>
            <a:srgbClr val="404040"/>
          </a:solidFill>
          <a:latin typeface="微软雅黑" panose="020B0503020204020204" pitchFamily="34" charset="-122"/>
          <a:ea typeface="微软雅黑" panose="020B0503020204020204" pitchFamily="34" charset="-122"/>
        </a:defRPr>
      </a:lvl3pPr>
      <a:lvl4pPr algn="r" rtl="0" eaLnBrk="0" fontAlgn="base" hangingPunct="0">
        <a:spcBef>
          <a:spcPct val="0"/>
        </a:spcBef>
        <a:spcAft>
          <a:spcPct val="0"/>
        </a:spcAft>
        <a:defRPr sz="2000" b="1">
          <a:solidFill>
            <a:srgbClr val="404040"/>
          </a:solidFill>
          <a:latin typeface="微软雅黑" panose="020B0503020204020204" pitchFamily="34" charset="-122"/>
          <a:ea typeface="微软雅黑" panose="020B0503020204020204" pitchFamily="34" charset="-122"/>
        </a:defRPr>
      </a:lvl4pPr>
      <a:lvl5pPr algn="r" rtl="0" eaLnBrk="0" fontAlgn="base" hangingPunct="0">
        <a:spcBef>
          <a:spcPct val="0"/>
        </a:spcBef>
        <a:spcAft>
          <a:spcPct val="0"/>
        </a:spcAft>
        <a:defRPr sz="2000" b="1">
          <a:solidFill>
            <a:srgbClr val="404040"/>
          </a:solidFill>
          <a:latin typeface="微软雅黑" panose="020B0503020204020204" pitchFamily="34" charset="-122"/>
          <a:ea typeface="微软雅黑" panose="020B0503020204020204" pitchFamily="34" charset="-122"/>
        </a:defRPr>
      </a:lvl5pPr>
      <a:lvl6pPr marL="457200" algn="r" rtl="0" fontAlgn="base">
        <a:spcBef>
          <a:spcPct val="0"/>
        </a:spcBef>
        <a:spcAft>
          <a:spcPct val="0"/>
        </a:spcAft>
        <a:defRPr sz="2400">
          <a:solidFill>
            <a:schemeClr val="tx2"/>
          </a:solidFill>
          <a:latin typeface="Arial" panose="020B0604020202020204" pitchFamily="34" charset="0"/>
          <a:ea typeface="宋体" panose="02010600030101010101" pitchFamily="2" charset="-122"/>
        </a:defRPr>
      </a:lvl6pPr>
      <a:lvl7pPr marL="914400" algn="r" rtl="0" fontAlgn="base">
        <a:spcBef>
          <a:spcPct val="0"/>
        </a:spcBef>
        <a:spcAft>
          <a:spcPct val="0"/>
        </a:spcAft>
        <a:defRPr sz="2400">
          <a:solidFill>
            <a:schemeClr val="tx2"/>
          </a:solidFill>
          <a:latin typeface="Arial" panose="020B0604020202020204" pitchFamily="34" charset="0"/>
          <a:ea typeface="宋体" panose="02010600030101010101" pitchFamily="2" charset="-122"/>
        </a:defRPr>
      </a:lvl7pPr>
      <a:lvl8pPr marL="1371600" algn="r" rtl="0" fontAlgn="base">
        <a:spcBef>
          <a:spcPct val="0"/>
        </a:spcBef>
        <a:spcAft>
          <a:spcPct val="0"/>
        </a:spcAft>
        <a:defRPr sz="2400">
          <a:solidFill>
            <a:schemeClr val="tx2"/>
          </a:solidFill>
          <a:latin typeface="Arial" panose="020B0604020202020204" pitchFamily="34" charset="0"/>
          <a:ea typeface="宋体" panose="02010600030101010101" pitchFamily="2" charset="-122"/>
        </a:defRPr>
      </a:lvl8pPr>
      <a:lvl9pPr marL="1828800" algn="r" rtl="0" fontAlgn="base">
        <a:spcBef>
          <a:spcPct val="0"/>
        </a:spcBef>
        <a:spcAft>
          <a:spcPct val="0"/>
        </a:spcAft>
        <a:defRPr sz="2400">
          <a:solidFill>
            <a:schemeClr val="tx2"/>
          </a:solidFill>
          <a:latin typeface="Arial" panose="020B0604020202020204" pitchFamily="34" charset="0"/>
          <a:ea typeface="宋体" panose="02010600030101010101" pitchFamily="2" charset="-122"/>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 name="组合 2"/>
          <p:cNvGrpSpPr/>
          <p:nvPr userDrawn="1"/>
        </p:nvGrpSpPr>
        <p:grpSpPr>
          <a:xfrm rot="10800000">
            <a:off x="-9" y="-1"/>
            <a:ext cx="12192001" cy="1882013"/>
            <a:chOff x="1" y="2994858"/>
            <a:chExt cx="9144001" cy="3162457"/>
          </a:xfrm>
        </p:grpSpPr>
        <p:sp>
          <p:nvSpPr>
            <p:cNvPr id="4" name="任意多边形 19"/>
            <p:cNvSpPr/>
            <p:nvPr/>
          </p:nvSpPr>
          <p:spPr>
            <a:xfrm>
              <a:off x="1" y="2994858"/>
              <a:ext cx="9143999" cy="2154016"/>
            </a:xfrm>
            <a:custGeom>
              <a:avLst/>
              <a:gdLst>
                <a:gd name="connsiteX0" fmla="*/ 9143999 w 9143999"/>
                <a:gd name="connsiteY0" fmla="*/ 0 h 2051818"/>
                <a:gd name="connsiteX1" fmla="*/ 9143999 w 9143999"/>
                <a:gd name="connsiteY1" fmla="*/ 2051818 h 2051818"/>
                <a:gd name="connsiteX2" fmla="*/ 0 w 9143999"/>
                <a:gd name="connsiteY2" fmla="*/ 2051818 h 2051818"/>
                <a:gd name="connsiteX3" fmla="*/ 0 w 9143999"/>
                <a:gd name="connsiteY3" fmla="*/ 1204077 h 2051818"/>
                <a:gd name="connsiteX4" fmla="*/ 6027 w 9143999"/>
                <a:gd name="connsiteY4" fmla="*/ 1207403 h 2051818"/>
                <a:gd name="connsiteX5" fmla="*/ 7674511 w 9143999"/>
                <a:gd name="connsiteY5" fmla="*/ 718908 h 2051818"/>
                <a:gd name="connsiteX6" fmla="*/ 9044856 w 9143999"/>
                <a:gd name="connsiteY6" fmla="*/ 57555 h 2051818"/>
                <a:gd name="connsiteX7" fmla="*/ 9143999 w 9143999"/>
                <a:gd name="connsiteY7" fmla="*/ 0 h 205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43999" h="2051818">
                  <a:moveTo>
                    <a:pt x="9143999" y="0"/>
                  </a:moveTo>
                  <a:lnTo>
                    <a:pt x="9143999" y="2051818"/>
                  </a:lnTo>
                  <a:lnTo>
                    <a:pt x="0" y="2051818"/>
                  </a:lnTo>
                  <a:lnTo>
                    <a:pt x="0" y="1204077"/>
                  </a:lnTo>
                  <a:lnTo>
                    <a:pt x="6027" y="1207403"/>
                  </a:lnTo>
                  <a:cubicBezTo>
                    <a:pt x="2066505" y="2238985"/>
                    <a:pt x="5621740" y="1499327"/>
                    <a:pt x="7674511" y="718908"/>
                  </a:cubicBezTo>
                  <a:cubicBezTo>
                    <a:pt x="8085065" y="562824"/>
                    <a:pt x="8552064" y="336225"/>
                    <a:pt x="9044856" y="57555"/>
                  </a:cubicBezTo>
                  <a:lnTo>
                    <a:pt x="9143999" y="0"/>
                  </a:lnTo>
                  <a:close/>
                </a:path>
              </a:pathLst>
            </a:cu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sz="1800">
                <a:latin typeface="微软雅黑" panose="020B0503020204020204" pitchFamily="34" charset="-122"/>
                <a:ea typeface="微软雅黑" panose="020B0503020204020204" pitchFamily="34" charset="-122"/>
              </a:endParaRPr>
            </a:p>
          </p:txBody>
        </p:sp>
        <p:sp>
          <p:nvSpPr>
            <p:cNvPr id="5" name="任意多边形 20"/>
            <p:cNvSpPr/>
            <p:nvPr/>
          </p:nvSpPr>
          <p:spPr>
            <a:xfrm>
              <a:off x="3" y="3474503"/>
              <a:ext cx="9143999" cy="2682812"/>
            </a:xfrm>
            <a:custGeom>
              <a:avLst/>
              <a:gdLst>
                <a:gd name="connsiteX0" fmla="*/ 9143999 w 9143999"/>
                <a:gd name="connsiteY0" fmla="*/ 0 h 3478011"/>
                <a:gd name="connsiteX1" fmla="*/ 9143999 w 9143999"/>
                <a:gd name="connsiteY1" fmla="*/ 1393716 h 3478011"/>
                <a:gd name="connsiteX2" fmla="*/ 9143999 w 9143999"/>
                <a:gd name="connsiteY2" fmla="*/ 1513865 h 3478011"/>
                <a:gd name="connsiteX3" fmla="*/ 9143999 w 9143999"/>
                <a:gd name="connsiteY3" fmla="*/ 3478011 h 3478011"/>
                <a:gd name="connsiteX4" fmla="*/ 0 w 9143999"/>
                <a:gd name="connsiteY4" fmla="*/ 3478011 h 3478011"/>
                <a:gd name="connsiteX5" fmla="*/ 0 w 9143999"/>
                <a:gd name="connsiteY5" fmla="*/ 1513865 h 3478011"/>
                <a:gd name="connsiteX6" fmla="*/ 0 w 9143999"/>
                <a:gd name="connsiteY6" fmla="*/ 1393716 h 3478011"/>
                <a:gd name="connsiteX7" fmla="*/ 0 w 9143999"/>
                <a:gd name="connsiteY7" fmla="*/ 846204 h 3478011"/>
                <a:gd name="connsiteX8" fmla="*/ 303379 w 9143999"/>
                <a:gd name="connsiteY8" fmla="*/ 970246 h 3478011"/>
                <a:gd name="connsiteX9" fmla="*/ 8360497 w 9143999"/>
                <a:gd name="connsiteY9" fmla="*/ 342756 h 3478011"/>
                <a:gd name="connsiteX10" fmla="*/ 8941037 w 9143999"/>
                <a:gd name="connsiteY10" fmla="*/ 98098 h 3478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43999" h="3478011">
                  <a:moveTo>
                    <a:pt x="9143999" y="0"/>
                  </a:moveTo>
                  <a:lnTo>
                    <a:pt x="9143999" y="1393716"/>
                  </a:lnTo>
                  <a:lnTo>
                    <a:pt x="9143999" y="1513865"/>
                  </a:lnTo>
                  <a:lnTo>
                    <a:pt x="9143999" y="3478011"/>
                  </a:lnTo>
                  <a:lnTo>
                    <a:pt x="0" y="3478011"/>
                  </a:lnTo>
                  <a:lnTo>
                    <a:pt x="0" y="1513865"/>
                  </a:lnTo>
                  <a:lnTo>
                    <a:pt x="0" y="1393716"/>
                  </a:lnTo>
                  <a:lnTo>
                    <a:pt x="0" y="846204"/>
                  </a:lnTo>
                  <a:lnTo>
                    <a:pt x="303379" y="970246"/>
                  </a:lnTo>
                  <a:cubicBezTo>
                    <a:pt x="2685816" y="1852356"/>
                    <a:pt x="6241504" y="1135756"/>
                    <a:pt x="8360497" y="342756"/>
                  </a:cubicBezTo>
                  <a:cubicBezTo>
                    <a:pt x="8544757" y="273800"/>
                    <a:pt x="8739002" y="191802"/>
                    <a:pt x="8941037" y="98098"/>
                  </a:cubicBezTo>
                  <a:close/>
                </a:path>
              </a:pathLst>
            </a:custGeom>
            <a:solidFill>
              <a:srgbClr val="F5F5F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ea typeface="微软雅黑" panose="020B0503020204020204" pitchFamily="34" charset="-122"/>
              </a:endParaRPr>
            </a:p>
          </p:txBody>
        </p:sp>
      </p:grpSp>
      <p:grpSp>
        <p:nvGrpSpPr>
          <p:cNvPr id="7" name="组合 6"/>
          <p:cNvGrpSpPr/>
          <p:nvPr userDrawn="1"/>
        </p:nvGrpSpPr>
        <p:grpSpPr>
          <a:xfrm>
            <a:off x="1" y="6126486"/>
            <a:ext cx="12191999" cy="731514"/>
            <a:chOff x="1" y="2947547"/>
            <a:chExt cx="9143999" cy="2827685"/>
          </a:xfrm>
        </p:grpSpPr>
        <p:sp>
          <p:nvSpPr>
            <p:cNvPr id="8" name="任意多边形 14"/>
            <p:cNvSpPr/>
            <p:nvPr/>
          </p:nvSpPr>
          <p:spPr>
            <a:xfrm>
              <a:off x="1" y="2947547"/>
              <a:ext cx="9143999" cy="2297356"/>
            </a:xfrm>
            <a:custGeom>
              <a:avLst/>
              <a:gdLst>
                <a:gd name="connsiteX0" fmla="*/ 9143999 w 9143999"/>
                <a:gd name="connsiteY0" fmla="*/ 0 h 2051818"/>
                <a:gd name="connsiteX1" fmla="*/ 9143999 w 9143999"/>
                <a:gd name="connsiteY1" fmla="*/ 2051818 h 2051818"/>
                <a:gd name="connsiteX2" fmla="*/ 0 w 9143999"/>
                <a:gd name="connsiteY2" fmla="*/ 2051818 h 2051818"/>
                <a:gd name="connsiteX3" fmla="*/ 0 w 9143999"/>
                <a:gd name="connsiteY3" fmla="*/ 1204077 h 2051818"/>
                <a:gd name="connsiteX4" fmla="*/ 6027 w 9143999"/>
                <a:gd name="connsiteY4" fmla="*/ 1207403 h 2051818"/>
                <a:gd name="connsiteX5" fmla="*/ 7674511 w 9143999"/>
                <a:gd name="connsiteY5" fmla="*/ 718908 h 2051818"/>
                <a:gd name="connsiteX6" fmla="*/ 9044856 w 9143999"/>
                <a:gd name="connsiteY6" fmla="*/ 57555 h 2051818"/>
                <a:gd name="connsiteX7" fmla="*/ 9143999 w 9143999"/>
                <a:gd name="connsiteY7" fmla="*/ 0 h 205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43999" h="2051818">
                  <a:moveTo>
                    <a:pt x="9143999" y="0"/>
                  </a:moveTo>
                  <a:lnTo>
                    <a:pt x="9143999" y="2051818"/>
                  </a:lnTo>
                  <a:lnTo>
                    <a:pt x="0" y="2051818"/>
                  </a:lnTo>
                  <a:lnTo>
                    <a:pt x="0" y="1204077"/>
                  </a:lnTo>
                  <a:lnTo>
                    <a:pt x="6027" y="1207403"/>
                  </a:lnTo>
                  <a:cubicBezTo>
                    <a:pt x="2066505" y="2238985"/>
                    <a:pt x="5621740" y="1499327"/>
                    <a:pt x="7674511" y="718908"/>
                  </a:cubicBezTo>
                  <a:cubicBezTo>
                    <a:pt x="8085065" y="562824"/>
                    <a:pt x="8552064" y="336225"/>
                    <a:pt x="9044856" y="57555"/>
                  </a:cubicBezTo>
                  <a:lnTo>
                    <a:pt x="9143999" y="0"/>
                  </a:lnTo>
                  <a:close/>
                </a:path>
              </a:pathLst>
            </a:cu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sz="1800">
                <a:latin typeface="微软雅黑" panose="020B0503020204020204" pitchFamily="34" charset="-122"/>
                <a:ea typeface="微软雅黑" panose="020B0503020204020204" pitchFamily="34" charset="-122"/>
              </a:endParaRPr>
            </a:p>
          </p:txBody>
        </p:sp>
        <p:sp>
          <p:nvSpPr>
            <p:cNvPr id="9" name="任意多边形 17"/>
            <p:cNvSpPr/>
            <p:nvPr/>
          </p:nvSpPr>
          <p:spPr>
            <a:xfrm>
              <a:off x="1" y="3559995"/>
              <a:ext cx="9143999" cy="2215237"/>
            </a:xfrm>
            <a:custGeom>
              <a:avLst/>
              <a:gdLst>
                <a:gd name="connsiteX0" fmla="*/ 9143999 w 9143999"/>
                <a:gd name="connsiteY0" fmla="*/ 0 h 3478011"/>
                <a:gd name="connsiteX1" fmla="*/ 9143999 w 9143999"/>
                <a:gd name="connsiteY1" fmla="*/ 1393716 h 3478011"/>
                <a:gd name="connsiteX2" fmla="*/ 9143999 w 9143999"/>
                <a:gd name="connsiteY2" fmla="*/ 1513865 h 3478011"/>
                <a:gd name="connsiteX3" fmla="*/ 9143999 w 9143999"/>
                <a:gd name="connsiteY3" fmla="*/ 3478011 h 3478011"/>
                <a:gd name="connsiteX4" fmla="*/ 0 w 9143999"/>
                <a:gd name="connsiteY4" fmla="*/ 3478011 h 3478011"/>
                <a:gd name="connsiteX5" fmla="*/ 0 w 9143999"/>
                <a:gd name="connsiteY5" fmla="*/ 1513865 h 3478011"/>
                <a:gd name="connsiteX6" fmla="*/ 0 w 9143999"/>
                <a:gd name="connsiteY6" fmla="*/ 1393716 h 3478011"/>
                <a:gd name="connsiteX7" fmla="*/ 0 w 9143999"/>
                <a:gd name="connsiteY7" fmla="*/ 846204 h 3478011"/>
                <a:gd name="connsiteX8" fmla="*/ 303379 w 9143999"/>
                <a:gd name="connsiteY8" fmla="*/ 970246 h 3478011"/>
                <a:gd name="connsiteX9" fmla="*/ 8360497 w 9143999"/>
                <a:gd name="connsiteY9" fmla="*/ 342756 h 3478011"/>
                <a:gd name="connsiteX10" fmla="*/ 8941037 w 9143999"/>
                <a:gd name="connsiteY10" fmla="*/ 98098 h 3478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43999" h="3478011">
                  <a:moveTo>
                    <a:pt x="9143999" y="0"/>
                  </a:moveTo>
                  <a:lnTo>
                    <a:pt x="9143999" y="1393716"/>
                  </a:lnTo>
                  <a:lnTo>
                    <a:pt x="9143999" y="1513865"/>
                  </a:lnTo>
                  <a:lnTo>
                    <a:pt x="9143999" y="3478011"/>
                  </a:lnTo>
                  <a:lnTo>
                    <a:pt x="0" y="3478011"/>
                  </a:lnTo>
                  <a:lnTo>
                    <a:pt x="0" y="1513865"/>
                  </a:lnTo>
                  <a:lnTo>
                    <a:pt x="0" y="1393716"/>
                  </a:lnTo>
                  <a:lnTo>
                    <a:pt x="0" y="846204"/>
                  </a:lnTo>
                  <a:lnTo>
                    <a:pt x="303379" y="970246"/>
                  </a:lnTo>
                  <a:cubicBezTo>
                    <a:pt x="2685816" y="1852356"/>
                    <a:pt x="6241504" y="1135756"/>
                    <a:pt x="8360497" y="342756"/>
                  </a:cubicBezTo>
                  <a:cubicBezTo>
                    <a:pt x="8544757" y="273800"/>
                    <a:pt x="8739002" y="191802"/>
                    <a:pt x="8941037" y="98098"/>
                  </a:cubicBezTo>
                  <a:close/>
                </a:path>
              </a:pathLst>
            </a:custGeom>
            <a:solidFill>
              <a:srgbClr val="F5F5F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sz="1800">
                <a:ea typeface="微软雅黑" panose="020B0503020204020204" pitchFamily="34" charset="-122"/>
              </a:endParaRPr>
            </a:p>
          </p:txBody>
        </p:sp>
      </p:grpSp>
      <p:sp>
        <p:nvSpPr>
          <p:cNvPr id="11" name="矩形 10"/>
          <p:cNvSpPr/>
          <p:nvPr userDrawn="1"/>
        </p:nvSpPr>
        <p:spPr>
          <a:xfrm>
            <a:off x="605012" y="6558835"/>
            <a:ext cx="400110" cy="215444"/>
          </a:xfrm>
          <a:prstGeom prst="rect">
            <a:avLst/>
          </a:prstGeom>
        </p:spPr>
        <p:txBody>
          <a:bodyPr wrap="none" lIns="0">
            <a:spAutoFit/>
          </a:bodyPr>
          <a:lstStyle/>
          <a:p>
            <a:r>
              <a:rPr lang="zh-CN" altLang="en-US" sz="800" b="1" kern="100" dirty="0">
                <a:solidFill>
                  <a:schemeClr val="tx1">
                    <a:lumMod val="50000"/>
                    <a:lumOff val="50000"/>
                  </a:schemeClr>
                </a:solidFill>
                <a:latin typeface="微软雅黑" panose="020B0503020204020204" pitchFamily="34" charset="-122"/>
                <a:ea typeface="微软雅黑" panose="020B0503020204020204" pitchFamily="34" charset="-122"/>
              </a:rPr>
              <a:t>李慧青</a:t>
            </a:r>
          </a:p>
        </p:txBody>
      </p:sp>
      <p:sp>
        <p:nvSpPr>
          <p:cNvPr id="14" name="文本框 13">
            <a:extLst>
              <a:ext uri="{FF2B5EF4-FFF2-40B4-BE49-F238E27FC236}">
                <a16:creationId xmlns:a16="http://schemas.microsoft.com/office/drawing/2014/main" id="{425D7A90-5F84-4A45-B204-6A3C96B394C4}"/>
              </a:ext>
            </a:extLst>
          </p:cNvPr>
          <p:cNvSpPr txBox="1"/>
          <p:nvPr userDrawn="1"/>
        </p:nvSpPr>
        <p:spPr>
          <a:xfrm>
            <a:off x="11604059" y="6541691"/>
            <a:ext cx="281628" cy="215442"/>
          </a:xfrm>
          <a:prstGeom prst="rect">
            <a:avLst/>
          </a:prstGeom>
          <a:noFill/>
          <a:ln>
            <a:solidFill>
              <a:schemeClr val="bg1">
                <a:lumMod val="75000"/>
              </a:schemeClr>
            </a:solidFill>
          </a:ln>
        </p:spPr>
        <p:txBody>
          <a:bodyPr wrap="none" lIns="72000" tIns="72000" rIns="72000" bIns="72000" rtlCol="0" anchor="ctr">
            <a:noAutofit/>
          </a:bodyPr>
          <a:lstStyle/>
          <a:p>
            <a:pPr algn="ctr"/>
            <a:fld id="{CE5B7511-CC96-41DE-A965-D9C44FD5C89D}" type="slidenum">
              <a:rPr lang="zh-CN" altLang="en-US" sz="800" b="1" smtClean="0">
                <a:solidFill>
                  <a:schemeClr val="tx1">
                    <a:lumMod val="50000"/>
                    <a:lumOff val="50000"/>
                  </a:schemeClr>
                </a:solidFill>
                <a:latin typeface="微软雅黑" panose="020B0503020204020204" pitchFamily="34" charset="-122"/>
                <a:ea typeface="微软雅黑" panose="020B0503020204020204" pitchFamily="34" charset="-122"/>
                <a:cs typeface="Arial" panose="020B0604020202020204" pitchFamily="34" charset="0"/>
              </a:rPr>
              <a:t>‹#›</a:t>
            </a:fld>
            <a:endParaRPr lang="zh-CN" altLang="en-US" sz="800" b="1" dirty="0">
              <a:solidFill>
                <a:schemeClr val="tx1">
                  <a:lumMod val="50000"/>
                  <a:lumOff val="50000"/>
                </a:schemeClr>
              </a:solidFill>
              <a:latin typeface="微软雅黑" panose="020B0503020204020204" pitchFamily="34" charset="-122"/>
              <a:ea typeface="微软雅黑" panose="020B0503020204020204" pitchFamily="34" charset="-122"/>
              <a:cs typeface="Arial" panose="020B0604020202020204" pitchFamily="34" charset="0"/>
            </a:endParaRPr>
          </a:p>
        </p:txBody>
      </p:sp>
      <p:pic>
        <p:nvPicPr>
          <p:cNvPr id="6" name="图片 5">
            <a:extLst>
              <a:ext uri="{FF2B5EF4-FFF2-40B4-BE49-F238E27FC236}">
                <a16:creationId xmlns:a16="http://schemas.microsoft.com/office/drawing/2014/main" id="{C3EFCD70-3A3B-4FC3-AAC5-8108F3C7F809}"/>
              </a:ext>
            </a:extLst>
          </p:cNvPr>
          <p:cNvPicPr>
            <a:picLocks/>
          </p:cNvPicPr>
          <p:nvPr userDrawn="1"/>
        </p:nvPicPr>
        <p:blipFill>
          <a:blip r:embed="rId5" cstate="print">
            <a:extLst>
              <a:ext uri="{28A0092B-C50C-407E-A947-70E740481C1C}">
                <a14:useLocalDpi xmlns:a14="http://schemas.microsoft.com/office/drawing/2010/main" val="0"/>
              </a:ext>
            </a:extLst>
          </a:blip>
          <a:stretch>
            <a:fillRect/>
          </a:stretch>
        </p:blipFill>
        <p:spPr>
          <a:xfrm>
            <a:off x="10922000" y="317500"/>
            <a:ext cx="812800" cy="609600"/>
          </a:xfrm>
          <a:prstGeom prst="rect">
            <a:avLst/>
          </a:prstGeom>
        </p:spPr>
      </p:pic>
    </p:spTree>
    <p:extLst>
      <p:ext uri="{BB962C8B-B14F-4D97-AF65-F5344CB8AC3E}">
        <p14:creationId xmlns:p14="http://schemas.microsoft.com/office/powerpoint/2010/main" val="533833421"/>
      </p:ext>
    </p:extLst>
  </p:cSld>
  <p:clrMap bg1="lt1" tx1="dk1" bg2="lt2" tx2="dk2" accent1="accent1" accent2="accent2" accent3="accent3" accent4="accent4" accent5="accent5" accent6="accent6" hlink="hlink" folHlink="folHlink"/>
  <p:sldLayoutIdLst>
    <p:sldLayoutId id="2147483657" r:id="rId1"/>
    <p:sldLayoutId id="2147483658" r:id="rId2"/>
    <p:sldLayoutId id="2147483659" r:id="rId3"/>
  </p:sldLayoutIdLst>
  <p:txStyles>
    <p:titleStyle>
      <a:lvl1pPr algn="r" rtl="0" eaLnBrk="0" fontAlgn="base" hangingPunct="0">
        <a:spcBef>
          <a:spcPct val="0"/>
        </a:spcBef>
        <a:spcAft>
          <a:spcPct val="0"/>
        </a:spcAft>
        <a:defRPr sz="2000" b="1">
          <a:solidFill>
            <a:srgbClr val="404040"/>
          </a:solidFill>
          <a:latin typeface="微软雅黑" pitchFamily="34" charset="-122"/>
          <a:ea typeface="微软雅黑" pitchFamily="34" charset="-122"/>
          <a:cs typeface="+mj-cs"/>
        </a:defRPr>
      </a:lvl1pPr>
      <a:lvl2pPr algn="r" rtl="0" eaLnBrk="0" fontAlgn="base" hangingPunct="0">
        <a:spcBef>
          <a:spcPct val="0"/>
        </a:spcBef>
        <a:spcAft>
          <a:spcPct val="0"/>
        </a:spcAft>
        <a:defRPr sz="2000" b="1">
          <a:solidFill>
            <a:srgbClr val="404040"/>
          </a:solidFill>
          <a:latin typeface="微软雅黑" panose="020B0503020204020204" pitchFamily="34" charset="-122"/>
          <a:ea typeface="微软雅黑" panose="020B0503020204020204" pitchFamily="34" charset="-122"/>
        </a:defRPr>
      </a:lvl2pPr>
      <a:lvl3pPr algn="r" rtl="0" eaLnBrk="0" fontAlgn="base" hangingPunct="0">
        <a:spcBef>
          <a:spcPct val="0"/>
        </a:spcBef>
        <a:spcAft>
          <a:spcPct val="0"/>
        </a:spcAft>
        <a:defRPr sz="2000" b="1">
          <a:solidFill>
            <a:srgbClr val="404040"/>
          </a:solidFill>
          <a:latin typeface="微软雅黑" panose="020B0503020204020204" pitchFamily="34" charset="-122"/>
          <a:ea typeface="微软雅黑" panose="020B0503020204020204" pitchFamily="34" charset="-122"/>
        </a:defRPr>
      </a:lvl3pPr>
      <a:lvl4pPr algn="r" rtl="0" eaLnBrk="0" fontAlgn="base" hangingPunct="0">
        <a:spcBef>
          <a:spcPct val="0"/>
        </a:spcBef>
        <a:spcAft>
          <a:spcPct val="0"/>
        </a:spcAft>
        <a:defRPr sz="2000" b="1">
          <a:solidFill>
            <a:srgbClr val="404040"/>
          </a:solidFill>
          <a:latin typeface="微软雅黑" panose="020B0503020204020204" pitchFamily="34" charset="-122"/>
          <a:ea typeface="微软雅黑" panose="020B0503020204020204" pitchFamily="34" charset="-122"/>
        </a:defRPr>
      </a:lvl4pPr>
      <a:lvl5pPr algn="r" rtl="0" eaLnBrk="0" fontAlgn="base" hangingPunct="0">
        <a:spcBef>
          <a:spcPct val="0"/>
        </a:spcBef>
        <a:spcAft>
          <a:spcPct val="0"/>
        </a:spcAft>
        <a:defRPr sz="2000" b="1">
          <a:solidFill>
            <a:srgbClr val="404040"/>
          </a:solidFill>
          <a:latin typeface="微软雅黑" panose="020B0503020204020204" pitchFamily="34" charset="-122"/>
          <a:ea typeface="微软雅黑" panose="020B0503020204020204" pitchFamily="34" charset="-122"/>
        </a:defRPr>
      </a:lvl5pPr>
      <a:lvl6pPr marL="457200" algn="r" rtl="0" fontAlgn="base">
        <a:spcBef>
          <a:spcPct val="0"/>
        </a:spcBef>
        <a:spcAft>
          <a:spcPct val="0"/>
        </a:spcAft>
        <a:defRPr sz="2400">
          <a:solidFill>
            <a:schemeClr val="tx2"/>
          </a:solidFill>
          <a:latin typeface="Arial" charset="0"/>
          <a:ea typeface="宋体" charset="-122"/>
        </a:defRPr>
      </a:lvl6pPr>
      <a:lvl7pPr marL="914400" algn="r" rtl="0" fontAlgn="base">
        <a:spcBef>
          <a:spcPct val="0"/>
        </a:spcBef>
        <a:spcAft>
          <a:spcPct val="0"/>
        </a:spcAft>
        <a:defRPr sz="2400">
          <a:solidFill>
            <a:schemeClr val="tx2"/>
          </a:solidFill>
          <a:latin typeface="Arial" charset="0"/>
          <a:ea typeface="宋体" charset="-122"/>
        </a:defRPr>
      </a:lvl7pPr>
      <a:lvl8pPr marL="1371600" algn="r" rtl="0" fontAlgn="base">
        <a:spcBef>
          <a:spcPct val="0"/>
        </a:spcBef>
        <a:spcAft>
          <a:spcPct val="0"/>
        </a:spcAft>
        <a:defRPr sz="2400">
          <a:solidFill>
            <a:schemeClr val="tx2"/>
          </a:solidFill>
          <a:latin typeface="Arial" charset="0"/>
          <a:ea typeface="宋体" charset="-122"/>
        </a:defRPr>
      </a:lvl8pPr>
      <a:lvl9pPr marL="1828800" algn="r" rtl="0" fontAlgn="base">
        <a:spcBef>
          <a:spcPct val="0"/>
        </a:spcBef>
        <a:spcAft>
          <a:spcPct val="0"/>
        </a:spcAft>
        <a:defRPr sz="2400">
          <a:solidFill>
            <a:schemeClr val="tx2"/>
          </a:solidFill>
          <a:latin typeface="Arial" charset="0"/>
          <a:ea typeface="宋体" charset="-122"/>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tags" Target="../tags/tag42.xml"/><Relationship Id="rId13" Type="http://schemas.openxmlformats.org/officeDocument/2006/relationships/image" Target="../media/image8.png"/><Relationship Id="rId3" Type="http://schemas.openxmlformats.org/officeDocument/2006/relationships/tags" Target="../tags/tag37.xml"/><Relationship Id="rId7" Type="http://schemas.openxmlformats.org/officeDocument/2006/relationships/tags" Target="../tags/tag41.xml"/><Relationship Id="rId12" Type="http://schemas.openxmlformats.org/officeDocument/2006/relationships/slideLayout" Target="../slideLayouts/slideLayout2.xml"/><Relationship Id="rId2" Type="http://schemas.openxmlformats.org/officeDocument/2006/relationships/tags" Target="../tags/tag36.xml"/><Relationship Id="rId16" Type="http://schemas.openxmlformats.org/officeDocument/2006/relationships/image" Target="../media/image11.png"/><Relationship Id="rId1" Type="http://schemas.openxmlformats.org/officeDocument/2006/relationships/tags" Target="../tags/tag35.xml"/><Relationship Id="rId6" Type="http://schemas.openxmlformats.org/officeDocument/2006/relationships/tags" Target="../tags/tag40.xml"/><Relationship Id="rId11" Type="http://schemas.openxmlformats.org/officeDocument/2006/relationships/tags" Target="../tags/tag45.xml"/><Relationship Id="rId5" Type="http://schemas.openxmlformats.org/officeDocument/2006/relationships/tags" Target="../tags/tag39.xml"/><Relationship Id="rId15" Type="http://schemas.openxmlformats.org/officeDocument/2006/relationships/image" Target="../media/image10.png"/><Relationship Id="rId10" Type="http://schemas.openxmlformats.org/officeDocument/2006/relationships/tags" Target="../tags/tag44.xml"/><Relationship Id="rId4" Type="http://schemas.openxmlformats.org/officeDocument/2006/relationships/tags" Target="../tags/tag38.xml"/><Relationship Id="rId9" Type="http://schemas.openxmlformats.org/officeDocument/2006/relationships/tags" Target="../tags/tag43.xml"/><Relationship Id="rId14" Type="http://schemas.openxmlformats.org/officeDocument/2006/relationships/image" Target="../media/image9.png"/></Relationships>
</file>

<file path=ppt/slides/_rels/slide100.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tags" Target="../tags/tag53.xml"/><Relationship Id="rId13" Type="http://schemas.openxmlformats.org/officeDocument/2006/relationships/tags" Target="../tags/tag58.xml"/><Relationship Id="rId18" Type="http://schemas.openxmlformats.org/officeDocument/2006/relationships/image" Target="../media/image11.png"/><Relationship Id="rId3" Type="http://schemas.openxmlformats.org/officeDocument/2006/relationships/tags" Target="../tags/tag48.xml"/><Relationship Id="rId7" Type="http://schemas.openxmlformats.org/officeDocument/2006/relationships/tags" Target="../tags/tag52.xml"/><Relationship Id="rId12" Type="http://schemas.openxmlformats.org/officeDocument/2006/relationships/tags" Target="../tags/tag57.xml"/><Relationship Id="rId17" Type="http://schemas.openxmlformats.org/officeDocument/2006/relationships/image" Target="../media/image10.png"/><Relationship Id="rId2" Type="http://schemas.openxmlformats.org/officeDocument/2006/relationships/tags" Target="../tags/tag47.xml"/><Relationship Id="rId16" Type="http://schemas.openxmlformats.org/officeDocument/2006/relationships/image" Target="../media/image9.png"/><Relationship Id="rId1" Type="http://schemas.openxmlformats.org/officeDocument/2006/relationships/tags" Target="../tags/tag46.xml"/><Relationship Id="rId6" Type="http://schemas.openxmlformats.org/officeDocument/2006/relationships/tags" Target="../tags/tag51.xml"/><Relationship Id="rId11" Type="http://schemas.openxmlformats.org/officeDocument/2006/relationships/tags" Target="../tags/tag56.xml"/><Relationship Id="rId5" Type="http://schemas.openxmlformats.org/officeDocument/2006/relationships/tags" Target="../tags/tag50.xml"/><Relationship Id="rId15" Type="http://schemas.openxmlformats.org/officeDocument/2006/relationships/image" Target="../media/image8.png"/><Relationship Id="rId10" Type="http://schemas.openxmlformats.org/officeDocument/2006/relationships/tags" Target="../tags/tag55.xml"/><Relationship Id="rId4" Type="http://schemas.openxmlformats.org/officeDocument/2006/relationships/tags" Target="../tags/tag49.xml"/><Relationship Id="rId9" Type="http://schemas.openxmlformats.org/officeDocument/2006/relationships/tags" Target="../tags/tag54.xml"/><Relationship Id="rId14"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8" Type="http://schemas.openxmlformats.org/officeDocument/2006/relationships/tags" Target="../tags/tag66.xml"/><Relationship Id="rId13" Type="http://schemas.openxmlformats.org/officeDocument/2006/relationships/tags" Target="../tags/tag71.xml"/><Relationship Id="rId18" Type="http://schemas.openxmlformats.org/officeDocument/2006/relationships/image" Target="../media/image9.png"/><Relationship Id="rId3" Type="http://schemas.openxmlformats.org/officeDocument/2006/relationships/tags" Target="../tags/tag61.xml"/><Relationship Id="rId7" Type="http://schemas.openxmlformats.org/officeDocument/2006/relationships/tags" Target="../tags/tag65.xml"/><Relationship Id="rId12" Type="http://schemas.openxmlformats.org/officeDocument/2006/relationships/tags" Target="../tags/tag70.xml"/><Relationship Id="rId17" Type="http://schemas.openxmlformats.org/officeDocument/2006/relationships/image" Target="../media/image8.png"/><Relationship Id="rId2" Type="http://schemas.openxmlformats.org/officeDocument/2006/relationships/tags" Target="../tags/tag60.xml"/><Relationship Id="rId16" Type="http://schemas.openxmlformats.org/officeDocument/2006/relationships/slideLayout" Target="../slideLayouts/slideLayout2.xml"/><Relationship Id="rId20" Type="http://schemas.openxmlformats.org/officeDocument/2006/relationships/image" Target="../media/image11.png"/><Relationship Id="rId1" Type="http://schemas.openxmlformats.org/officeDocument/2006/relationships/tags" Target="../tags/tag59.xml"/><Relationship Id="rId6" Type="http://schemas.openxmlformats.org/officeDocument/2006/relationships/tags" Target="../tags/tag64.xml"/><Relationship Id="rId11" Type="http://schemas.openxmlformats.org/officeDocument/2006/relationships/tags" Target="../tags/tag69.xml"/><Relationship Id="rId5" Type="http://schemas.openxmlformats.org/officeDocument/2006/relationships/tags" Target="../tags/tag63.xml"/><Relationship Id="rId15" Type="http://schemas.openxmlformats.org/officeDocument/2006/relationships/tags" Target="../tags/tag73.xml"/><Relationship Id="rId10" Type="http://schemas.openxmlformats.org/officeDocument/2006/relationships/tags" Target="../tags/tag68.xml"/><Relationship Id="rId19" Type="http://schemas.openxmlformats.org/officeDocument/2006/relationships/image" Target="../media/image10.png"/><Relationship Id="rId4" Type="http://schemas.openxmlformats.org/officeDocument/2006/relationships/tags" Target="../tags/tag62.xml"/><Relationship Id="rId9" Type="http://schemas.openxmlformats.org/officeDocument/2006/relationships/tags" Target="../tags/tag67.xml"/><Relationship Id="rId14" Type="http://schemas.openxmlformats.org/officeDocument/2006/relationships/tags" Target="../tags/tag7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8" Type="http://schemas.openxmlformats.org/officeDocument/2006/relationships/tags" Target="../tags/tag81.xml"/><Relationship Id="rId13" Type="http://schemas.openxmlformats.org/officeDocument/2006/relationships/image" Target="../media/image14.png"/><Relationship Id="rId3" Type="http://schemas.openxmlformats.org/officeDocument/2006/relationships/tags" Target="../tags/tag76.xml"/><Relationship Id="rId7" Type="http://schemas.openxmlformats.org/officeDocument/2006/relationships/tags" Target="../tags/tag80.xml"/><Relationship Id="rId12" Type="http://schemas.openxmlformats.org/officeDocument/2006/relationships/image" Target="../media/image13.png"/><Relationship Id="rId2" Type="http://schemas.openxmlformats.org/officeDocument/2006/relationships/tags" Target="../tags/tag75.xml"/><Relationship Id="rId16" Type="http://schemas.openxmlformats.org/officeDocument/2006/relationships/image" Target="../media/image17.png"/><Relationship Id="rId1" Type="http://schemas.openxmlformats.org/officeDocument/2006/relationships/tags" Target="../tags/tag74.xml"/><Relationship Id="rId6" Type="http://schemas.openxmlformats.org/officeDocument/2006/relationships/tags" Target="../tags/tag79.xml"/><Relationship Id="rId11" Type="http://schemas.openxmlformats.org/officeDocument/2006/relationships/image" Target="../media/image12.png"/><Relationship Id="rId5" Type="http://schemas.openxmlformats.org/officeDocument/2006/relationships/tags" Target="../tags/tag78.xml"/><Relationship Id="rId15" Type="http://schemas.openxmlformats.org/officeDocument/2006/relationships/image" Target="../media/image16.png"/><Relationship Id="rId10" Type="http://schemas.openxmlformats.org/officeDocument/2006/relationships/image" Target="../media/image8.png"/><Relationship Id="rId4" Type="http://schemas.openxmlformats.org/officeDocument/2006/relationships/tags" Target="../tags/tag77.xml"/><Relationship Id="rId9" Type="http://schemas.openxmlformats.org/officeDocument/2006/relationships/slideLayout" Target="../slideLayouts/slideLayout2.xml"/><Relationship Id="rId14" Type="http://schemas.openxmlformats.org/officeDocument/2006/relationships/image" Target="../media/image15.png"/></Relationships>
</file>

<file path=ppt/slides/_rels/slide14.xml.rels><?xml version="1.0" encoding="UTF-8" standalone="yes"?>
<Relationships xmlns="http://schemas.openxmlformats.org/package/2006/relationships"><Relationship Id="rId8" Type="http://schemas.openxmlformats.org/officeDocument/2006/relationships/tags" Target="../tags/tag89.xml"/><Relationship Id="rId13" Type="http://schemas.openxmlformats.org/officeDocument/2006/relationships/image" Target="../media/image12.png"/><Relationship Id="rId3" Type="http://schemas.openxmlformats.org/officeDocument/2006/relationships/tags" Target="../tags/tag84.xml"/><Relationship Id="rId7" Type="http://schemas.openxmlformats.org/officeDocument/2006/relationships/tags" Target="../tags/tag88.xml"/><Relationship Id="rId12" Type="http://schemas.openxmlformats.org/officeDocument/2006/relationships/image" Target="../media/image14.png"/><Relationship Id="rId2" Type="http://schemas.openxmlformats.org/officeDocument/2006/relationships/tags" Target="../tags/tag83.xml"/><Relationship Id="rId16" Type="http://schemas.openxmlformats.org/officeDocument/2006/relationships/image" Target="../media/image17.png"/><Relationship Id="rId1" Type="http://schemas.openxmlformats.org/officeDocument/2006/relationships/tags" Target="../tags/tag82.xml"/><Relationship Id="rId6" Type="http://schemas.openxmlformats.org/officeDocument/2006/relationships/tags" Target="../tags/tag87.xml"/><Relationship Id="rId11" Type="http://schemas.openxmlformats.org/officeDocument/2006/relationships/image" Target="../media/image13.png"/><Relationship Id="rId5" Type="http://schemas.openxmlformats.org/officeDocument/2006/relationships/tags" Target="../tags/tag86.xml"/><Relationship Id="rId15" Type="http://schemas.openxmlformats.org/officeDocument/2006/relationships/image" Target="../media/image16.png"/><Relationship Id="rId10" Type="http://schemas.openxmlformats.org/officeDocument/2006/relationships/image" Target="../media/image8.png"/><Relationship Id="rId4" Type="http://schemas.openxmlformats.org/officeDocument/2006/relationships/tags" Target="../tags/tag85.xml"/><Relationship Id="rId9" Type="http://schemas.openxmlformats.org/officeDocument/2006/relationships/slideLayout" Target="../slideLayouts/slideLayout2.xml"/><Relationship Id="rId14" Type="http://schemas.openxmlformats.org/officeDocument/2006/relationships/image" Target="../media/image15.png"/></Relationships>
</file>

<file path=ppt/slides/_rels/slide15.xml.rels><?xml version="1.0" encoding="UTF-8" standalone="yes"?>
<Relationships xmlns="http://schemas.openxmlformats.org/package/2006/relationships"><Relationship Id="rId8" Type="http://schemas.openxmlformats.org/officeDocument/2006/relationships/tags" Target="../tags/tag97.xml"/><Relationship Id="rId13" Type="http://schemas.openxmlformats.org/officeDocument/2006/relationships/image" Target="../media/image8.png"/><Relationship Id="rId18" Type="http://schemas.openxmlformats.org/officeDocument/2006/relationships/image" Target="../media/image16.png"/><Relationship Id="rId3" Type="http://schemas.openxmlformats.org/officeDocument/2006/relationships/tags" Target="../tags/tag92.xml"/><Relationship Id="rId7" Type="http://schemas.openxmlformats.org/officeDocument/2006/relationships/tags" Target="../tags/tag96.xml"/><Relationship Id="rId12" Type="http://schemas.openxmlformats.org/officeDocument/2006/relationships/slideLayout" Target="../slideLayouts/slideLayout2.xml"/><Relationship Id="rId17" Type="http://schemas.openxmlformats.org/officeDocument/2006/relationships/image" Target="../media/image15.png"/><Relationship Id="rId2" Type="http://schemas.openxmlformats.org/officeDocument/2006/relationships/tags" Target="../tags/tag91.xml"/><Relationship Id="rId16" Type="http://schemas.openxmlformats.org/officeDocument/2006/relationships/image" Target="../media/image12.png"/><Relationship Id="rId1" Type="http://schemas.openxmlformats.org/officeDocument/2006/relationships/tags" Target="../tags/tag90.xml"/><Relationship Id="rId6" Type="http://schemas.openxmlformats.org/officeDocument/2006/relationships/tags" Target="../tags/tag95.xml"/><Relationship Id="rId11" Type="http://schemas.openxmlformats.org/officeDocument/2006/relationships/tags" Target="../tags/tag100.xml"/><Relationship Id="rId5" Type="http://schemas.openxmlformats.org/officeDocument/2006/relationships/tags" Target="../tags/tag94.xml"/><Relationship Id="rId15" Type="http://schemas.openxmlformats.org/officeDocument/2006/relationships/image" Target="../media/image14.png"/><Relationship Id="rId10" Type="http://schemas.openxmlformats.org/officeDocument/2006/relationships/tags" Target="../tags/tag99.xml"/><Relationship Id="rId19" Type="http://schemas.openxmlformats.org/officeDocument/2006/relationships/image" Target="../media/image17.png"/><Relationship Id="rId4" Type="http://schemas.openxmlformats.org/officeDocument/2006/relationships/tags" Target="../tags/tag93.xml"/><Relationship Id="rId9" Type="http://schemas.openxmlformats.org/officeDocument/2006/relationships/tags" Target="../tags/tag98.xml"/><Relationship Id="rId14" Type="http://schemas.openxmlformats.org/officeDocument/2006/relationships/image" Target="../media/image13.png"/></Relationships>
</file>

<file path=ppt/slides/_rels/slide16.xml.rels><?xml version="1.0" encoding="UTF-8" standalone="yes"?>
<Relationships xmlns="http://schemas.openxmlformats.org/package/2006/relationships"><Relationship Id="rId8" Type="http://schemas.openxmlformats.org/officeDocument/2006/relationships/tags" Target="../tags/tag108.xml"/><Relationship Id="rId13" Type="http://schemas.openxmlformats.org/officeDocument/2006/relationships/slideLayout" Target="../slideLayouts/slideLayout2.xml"/><Relationship Id="rId18" Type="http://schemas.openxmlformats.org/officeDocument/2006/relationships/image" Target="../media/image15.png"/><Relationship Id="rId3" Type="http://schemas.openxmlformats.org/officeDocument/2006/relationships/tags" Target="../tags/tag103.xml"/><Relationship Id="rId7" Type="http://schemas.openxmlformats.org/officeDocument/2006/relationships/tags" Target="../tags/tag107.xml"/><Relationship Id="rId12" Type="http://schemas.openxmlformats.org/officeDocument/2006/relationships/tags" Target="../tags/tag112.xml"/><Relationship Id="rId17" Type="http://schemas.openxmlformats.org/officeDocument/2006/relationships/image" Target="../media/image12.png"/><Relationship Id="rId2" Type="http://schemas.openxmlformats.org/officeDocument/2006/relationships/tags" Target="../tags/tag102.xml"/><Relationship Id="rId16" Type="http://schemas.openxmlformats.org/officeDocument/2006/relationships/image" Target="../media/image14.png"/><Relationship Id="rId20" Type="http://schemas.openxmlformats.org/officeDocument/2006/relationships/image" Target="../media/image17.png"/><Relationship Id="rId1" Type="http://schemas.openxmlformats.org/officeDocument/2006/relationships/tags" Target="../tags/tag101.xml"/><Relationship Id="rId6" Type="http://schemas.openxmlformats.org/officeDocument/2006/relationships/tags" Target="../tags/tag106.xml"/><Relationship Id="rId11" Type="http://schemas.openxmlformats.org/officeDocument/2006/relationships/tags" Target="../tags/tag111.xml"/><Relationship Id="rId5" Type="http://schemas.openxmlformats.org/officeDocument/2006/relationships/tags" Target="../tags/tag105.xml"/><Relationship Id="rId15" Type="http://schemas.openxmlformats.org/officeDocument/2006/relationships/image" Target="../media/image13.png"/><Relationship Id="rId10" Type="http://schemas.openxmlformats.org/officeDocument/2006/relationships/tags" Target="../tags/tag110.xml"/><Relationship Id="rId19" Type="http://schemas.openxmlformats.org/officeDocument/2006/relationships/image" Target="../media/image16.png"/><Relationship Id="rId4" Type="http://schemas.openxmlformats.org/officeDocument/2006/relationships/tags" Target="../tags/tag104.xml"/><Relationship Id="rId9" Type="http://schemas.openxmlformats.org/officeDocument/2006/relationships/tags" Target="../tags/tag109.xml"/><Relationship Id="rId14" Type="http://schemas.openxmlformats.org/officeDocument/2006/relationships/image" Target="../media/image8.png"/></Relationships>
</file>

<file path=ppt/slides/_rels/slide17.xml.rels><?xml version="1.0" encoding="UTF-8" standalone="yes"?>
<Relationships xmlns="http://schemas.openxmlformats.org/package/2006/relationships"><Relationship Id="rId8" Type="http://schemas.openxmlformats.org/officeDocument/2006/relationships/tags" Target="../tags/tag120.xml"/><Relationship Id="rId13" Type="http://schemas.openxmlformats.org/officeDocument/2006/relationships/slideLayout" Target="../slideLayouts/slideLayout2.xml"/><Relationship Id="rId18" Type="http://schemas.openxmlformats.org/officeDocument/2006/relationships/image" Target="../media/image12.png"/><Relationship Id="rId3" Type="http://schemas.openxmlformats.org/officeDocument/2006/relationships/tags" Target="../tags/tag115.xml"/><Relationship Id="rId7" Type="http://schemas.openxmlformats.org/officeDocument/2006/relationships/tags" Target="../tags/tag119.xml"/><Relationship Id="rId12" Type="http://schemas.openxmlformats.org/officeDocument/2006/relationships/tags" Target="../tags/tag124.xml"/><Relationship Id="rId17" Type="http://schemas.openxmlformats.org/officeDocument/2006/relationships/image" Target="../media/image15.png"/><Relationship Id="rId2" Type="http://schemas.openxmlformats.org/officeDocument/2006/relationships/tags" Target="../tags/tag114.xml"/><Relationship Id="rId16" Type="http://schemas.openxmlformats.org/officeDocument/2006/relationships/image" Target="../media/image16.png"/><Relationship Id="rId20" Type="http://schemas.openxmlformats.org/officeDocument/2006/relationships/image" Target="../media/image14.png"/><Relationship Id="rId1" Type="http://schemas.openxmlformats.org/officeDocument/2006/relationships/tags" Target="../tags/tag113.xml"/><Relationship Id="rId6" Type="http://schemas.openxmlformats.org/officeDocument/2006/relationships/tags" Target="../tags/tag118.xml"/><Relationship Id="rId11" Type="http://schemas.openxmlformats.org/officeDocument/2006/relationships/tags" Target="../tags/tag123.xml"/><Relationship Id="rId5" Type="http://schemas.openxmlformats.org/officeDocument/2006/relationships/tags" Target="../tags/tag117.xml"/><Relationship Id="rId15" Type="http://schemas.openxmlformats.org/officeDocument/2006/relationships/image" Target="../media/image17.png"/><Relationship Id="rId10" Type="http://schemas.openxmlformats.org/officeDocument/2006/relationships/tags" Target="../tags/tag122.xml"/><Relationship Id="rId19" Type="http://schemas.openxmlformats.org/officeDocument/2006/relationships/image" Target="../media/image13.png"/><Relationship Id="rId4" Type="http://schemas.openxmlformats.org/officeDocument/2006/relationships/tags" Target="../tags/tag116.xml"/><Relationship Id="rId9" Type="http://schemas.openxmlformats.org/officeDocument/2006/relationships/tags" Target="../tags/tag121.xml"/><Relationship Id="rId14" Type="http://schemas.openxmlformats.org/officeDocument/2006/relationships/image" Target="../media/image8.png"/></Relationships>
</file>

<file path=ppt/slides/_rels/slide18.xml.rels><?xml version="1.0" encoding="UTF-8" standalone="yes"?>
<Relationships xmlns="http://schemas.openxmlformats.org/package/2006/relationships"><Relationship Id="rId3" Type="http://schemas.openxmlformats.org/officeDocument/2006/relationships/tags" Target="../tags/tag127.xml"/><Relationship Id="rId2" Type="http://schemas.openxmlformats.org/officeDocument/2006/relationships/tags" Target="../tags/tag126.xml"/><Relationship Id="rId1" Type="http://schemas.openxmlformats.org/officeDocument/2006/relationships/tags" Target="../tags/tag125.xml"/><Relationship Id="rId6" Type="http://schemas.openxmlformats.org/officeDocument/2006/relationships/image" Target="../media/image18.png"/><Relationship Id="rId5" Type="http://schemas.openxmlformats.org/officeDocument/2006/relationships/slideLayout" Target="../slideLayouts/slideLayout2.xml"/><Relationship Id="rId4" Type="http://schemas.openxmlformats.org/officeDocument/2006/relationships/tags" Target="../tags/tag128.xml"/></Relationships>
</file>

<file path=ppt/slides/_rels/slide19.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tags" Target="../tags/tag131.xml"/><Relationship Id="rId7" Type="http://schemas.openxmlformats.org/officeDocument/2006/relationships/notesSlide" Target="../notesSlides/notesSlide2.xml"/><Relationship Id="rId2" Type="http://schemas.openxmlformats.org/officeDocument/2006/relationships/tags" Target="../tags/tag130.xml"/><Relationship Id="rId1" Type="http://schemas.openxmlformats.org/officeDocument/2006/relationships/tags" Target="../tags/tag129.xml"/><Relationship Id="rId6" Type="http://schemas.openxmlformats.org/officeDocument/2006/relationships/slideLayout" Target="../slideLayouts/slideLayout2.xml"/><Relationship Id="rId5" Type="http://schemas.openxmlformats.org/officeDocument/2006/relationships/tags" Target="../tags/tag133.xml"/><Relationship Id="rId4" Type="http://schemas.openxmlformats.org/officeDocument/2006/relationships/tags" Target="../tags/tag132.xml"/><Relationship Id="rId9"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notesSlide" Target="../notesSlides/notesSlide3.xml"/><Relationship Id="rId3" Type="http://schemas.openxmlformats.org/officeDocument/2006/relationships/tags" Target="../tags/tag136.xml"/><Relationship Id="rId7" Type="http://schemas.openxmlformats.org/officeDocument/2006/relationships/slideLayout" Target="../slideLayouts/slideLayout2.xml"/><Relationship Id="rId2" Type="http://schemas.openxmlformats.org/officeDocument/2006/relationships/tags" Target="../tags/tag135.xml"/><Relationship Id="rId1" Type="http://schemas.openxmlformats.org/officeDocument/2006/relationships/tags" Target="../tags/tag134.xml"/><Relationship Id="rId6" Type="http://schemas.openxmlformats.org/officeDocument/2006/relationships/tags" Target="../tags/tag139.xml"/><Relationship Id="rId5" Type="http://schemas.openxmlformats.org/officeDocument/2006/relationships/tags" Target="../tags/tag138.xml"/><Relationship Id="rId10" Type="http://schemas.openxmlformats.org/officeDocument/2006/relationships/image" Target="../media/image19.png"/><Relationship Id="rId4" Type="http://schemas.openxmlformats.org/officeDocument/2006/relationships/tags" Target="../tags/tag137.xml"/><Relationship Id="rId9" Type="http://schemas.openxmlformats.org/officeDocument/2006/relationships/image" Target="../media/image18.png"/></Relationships>
</file>

<file path=ppt/slides/_rels/slide21.xml.rels><?xml version="1.0" encoding="UTF-8" standalone="yes"?>
<Relationships xmlns="http://schemas.openxmlformats.org/package/2006/relationships"><Relationship Id="rId8" Type="http://schemas.openxmlformats.org/officeDocument/2006/relationships/tags" Target="../tags/tag147.xml"/><Relationship Id="rId13" Type="http://schemas.openxmlformats.org/officeDocument/2006/relationships/tags" Target="../tags/tag152.xml"/><Relationship Id="rId18" Type="http://schemas.openxmlformats.org/officeDocument/2006/relationships/tags" Target="../tags/tag157.xml"/><Relationship Id="rId26" Type="http://schemas.openxmlformats.org/officeDocument/2006/relationships/tags" Target="../tags/tag165.xml"/><Relationship Id="rId3" Type="http://schemas.openxmlformats.org/officeDocument/2006/relationships/tags" Target="../tags/tag142.xml"/><Relationship Id="rId21" Type="http://schemas.openxmlformats.org/officeDocument/2006/relationships/tags" Target="../tags/tag160.xml"/><Relationship Id="rId7" Type="http://schemas.openxmlformats.org/officeDocument/2006/relationships/tags" Target="../tags/tag146.xml"/><Relationship Id="rId12" Type="http://schemas.openxmlformats.org/officeDocument/2006/relationships/tags" Target="../tags/tag151.xml"/><Relationship Id="rId17" Type="http://schemas.openxmlformats.org/officeDocument/2006/relationships/tags" Target="../tags/tag156.xml"/><Relationship Id="rId25" Type="http://schemas.openxmlformats.org/officeDocument/2006/relationships/tags" Target="../tags/tag164.xml"/><Relationship Id="rId2" Type="http://schemas.openxmlformats.org/officeDocument/2006/relationships/tags" Target="../tags/tag141.xml"/><Relationship Id="rId16" Type="http://schemas.openxmlformats.org/officeDocument/2006/relationships/tags" Target="../tags/tag155.xml"/><Relationship Id="rId20" Type="http://schemas.openxmlformats.org/officeDocument/2006/relationships/tags" Target="../tags/tag159.xml"/><Relationship Id="rId29" Type="http://schemas.openxmlformats.org/officeDocument/2006/relationships/notesSlide" Target="../notesSlides/notesSlide4.xml"/><Relationship Id="rId1" Type="http://schemas.openxmlformats.org/officeDocument/2006/relationships/tags" Target="../tags/tag140.xml"/><Relationship Id="rId6" Type="http://schemas.openxmlformats.org/officeDocument/2006/relationships/tags" Target="../tags/tag145.xml"/><Relationship Id="rId11" Type="http://schemas.openxmlformats.org/officeDocument/2006/relationships/tags" Target="../tags/tag150.xml"/><Relationship Id="rId24" Type="http://schemas.openxmlformats.org/officeDocument/2006/relationships/tags" Target="../tags/tag163.xml"/><Relationship Id="rId5" Type="http://schemas.openxmlformats.org/officeDocument/2006/relationships/tags" Target="../tags/tag144.xml"/><Relationship Id="rId15" Type="http://schemas.openxmlformats.org/officeDocument/2006/relationships/tags" Target="../tags/tag154.xml"/><Relationship Id="rId23" Type="http://schemas.openxmlformats.org/officeDocument/2006/relationships/tags" Target="../tags/tag162.xml"/><Relationship Id="rId28" Type="http://schemas.openxmlformats.org/officeDocument/2006/relationships/slideLayout" Target="../slideLayouts/slideLayout2.xml"/><Relationship Id="rId10" Type="http://schemas.openxmlformats.org/officeDocument/2006/relationships/tags" Target="../tags/tag149.xml"/><Relationship Id="rId19" Type="http://schemas.openxmlformats.org/officeDocument/2006/relationships/tags" Target="../tags/tag158.xml"/><Relationship Id="rId4" Type="http://schemas.openxmlformats.org/officeDocument/2006/relationships/tags" Target="../tags/tag143.xml"/><Relationship Id="rId9" Type="http://schemas.openxmlformats.org/officeDocument/2006/relationships/tags" Target="../tags/tag148.xml"/><Relationship Id="rId14" Type="http://schemas.openxmlformats.org/officeDocument/2006/relationships/tags" Target="../tags/tag153.xml"/><Relationship Id="rId22" Type="http://schemas.openxmlformats.org/officeDocument/2006/relationships/tags" Target="../tags/tag161.xml"/><Relationship Id="rId27" Type="http://schemas.openxmlformats.org/officeDocument/2006/relationships/tags" Target="../tags/tag166.xml"/></Relationships>
</file>

<file path=ppt/slides/_rels/slide22.xml.rels><?xml version="1.0" encoding="UTF-8" standalone="yes"?>
<Relationships xmlns="http://schemas.openxmlformats.org/package/2006/relationships"><Relationship Id="rId13" Type="http://schemas.openxmlformats.org/officeDocument/2006/relationships/tags" Target="../tags/tag179.xml"/><Relationship Id="rId18" Type="http://schemas.openxmlformats.org/officeDocument/2006/relationships/tags" Target="../tags/tag184.xml"/><Relationship Id="rId26" Type="http://schemas.openxmlformats.org/officeDocument/2006/relationships/tags" Target="../tags/tag192.xml"/><Relationship Id="rId21" Type="http://schemas.openxmlformats.org/officeDocument/2006/relationships/tags" Target="../tags/tag187.xml"/><Relationship Id="rId34" Type="http://schemas.openxmlformats.org/officeDocument/2006/relationships/tags" Target="../tags/tag200.xml"/><Relationship Id="rId7" Type="http://schemas.openxmlformats.org/officeDocument/2006/relationships/tags" Target="../tags/tag173.xml"/><Relationship Id="rId12" Type="http://schemas.openxmlformats.org/officeDocument/2006/relationships/tags" Target="../tags/tag178.xml"/><Relationship Id="rId17" Type="http://schemas.openxmlformats.org/officeDocument/2006/relationships/tags" Target="../tags/tag183.xml"/><Relationship Id="rId25" Type="http://schemas.openxmlformats.org/officeDocument/2006/relationships/tags" Target="../tags/tag191.xml"/><Relationship Id="rId33" Type="http://schemas.openxmlformats.org/officeDocument/2006/relationships/tags" Target="../tags/tag199.xml"/><Relationship Id="rId2" Type="http://schemas.openxmlformats.org/officeDocument/2006/relationships/tags" Target="../tags/tag168.xml"/><Relationship Id="rId16" Type="http://schemas.openxmlformats.org/officeDocument/2006/relationships/tags" Target="../tags/tag182.xml"/><Relationship Id="rId20" Type="http://schemas.openxmlformats.org/officeDocument/2006/relationships/tags" Target="../tags/tag186.xml"/><Relationship Id="rId29" Type="http://schemas.openxmlformats.org/officeDocument/2006/relationships/tags" Target="../tags/tag195.xml"/><Relationship Id="rId1" Type="http://schemas.openxmlformats.org/officeDocument/2006/relationships/tags" Target="../tags/tag167.xml"/><Relationship Id="rId6" Type="http://schemas.openxmlformats.org/officeDocument/2006/relationships/tags" Target="../tags/tag172.xml"/><Relationship Id="rId11" Type="http://schemas.openxmlformats.org/officeDocument/2006/relationships/tags" Target="../tags/tag177.xml"/><Relationship Id="rId24" Type="http://schemas.openxmlformats.org/officeDocument/2006/relationships/tags" Target="../tags/tag190.xml"/><Relationship Id="rId32" Type="http://schemas.openxmlformats.org/officeDocument/2006/relationships/tags" Target="../tags/tag198.xml"/><Relationship Id="rId37" Type="http://schemas.openxmlformats.org/officeDocument/2006/relationships/notesSlide" Target="../notesSlides/notesSlide5.xml"/><Relationship Id="rId5" Type="http://schemas.openxmlformats.org/officeDocument/2006/relationships/tags" Target="../tags/tag171.xml"/><Relationship Id="rId15" Type="http://schemas.openxmlformats.org/officeDocument/2006/relationships/tags" Target="../tags/tag181.xml"/><Relationship Id="rId23" Type="http://schemas.openxmlformats.org/officeDocument/2006/relationships/tags" Target="../tags/tag189.xml"/><Relationship Id="rId28" Type="http://schemas.openxmlformats.org/officeDocument/2006/relationships/tags" Target="../tags/tag194.xml"/><Relationship Id="rId36" Type="http://schemas.openxmlformats.org/officeDocument/2006/relationships/slideLayout" Target="../slideLayouts/slideLayout2.xml"/><Relationship Id="rId10" Type="http://schemas.openxmlformats.org/officeDocument/2006/relationships/tags" Target="../tags/tag176.xml"/><Relationship Id="rId19" Type="http://schemas.openxmlformats.org/officeDocument/2006/relationships/tags" Target="../tags/tag185.xml"/><Relationship Id="rId31" Type="http://schemas.openxmlformats.org/officeDocument/2006/relationships/tags" Target="../tags/tag197.xml"/><Relationship Id="rId4" Type="http://schemas.openxmlformats.org/officeDocument/2006/relationships/tags" Target="../tags/tag170.xml"/><Relationship Id="rId9" Type="http://schemas.openxmlformats.org/officeDocument/2006/relationships/tags" Target="../tags/tag175.xml"/><Relationship Id="rId14" Type="http://schemas.openxmlformats.org/officeDocument/2006/relationships/tags" Target="../tags/tag180.xml"/><Relationship Id="rId22" Type="http://schemas.openxmlformats.org/officeDocument/2006/relationships/tags" Target="../tags/tag188.xml"/><Relationship Id="rId27" Type="http://schemas.openxmlformats.org/officeDocument/2006/relationships/tags" Target="../tags/tag193.xml"/><Relationship Id="rId30" Type="http://schemas.openxmlformats.org/officeDocument/2006/relationships/tags" Target="../tags/tag196.xml"/><Relationship Id="rId35" Type="http://schemas.openxmlformats.org/officeDocument/2006/relationships/tags" Target="../tags/tag201.xml"/><Relationship Id="rId8" Type="http://schemas.openxmlformats.org/officeDocument/2006/relationships/tags" Target="../tags/tag174.xml"/><Relationship Id="rId3" Type="http://schemas.openxmlformats.org/officeDocument/2006/relationships/tags" Target="../tags/tag169.xml"/></Relationships>
</file>

<file path=ppt/slides/_rels/slide23.xml.rels><?xml version="1.0" encoding="UTF-8" standalone="yes"?>
<Relationships xmlns="http://schemas.openxmlformats.org/package/2006/relationships"><Relationship Id="rId13" Type="http://schemas.openxmlformats.org/officeDocument/2006/relationships/tags" Target="../tags/tag214.xml"/><Relationship Id="rId18" Type="http://schemas.openxmlformats.org/officeDocument/2006/relationships/tags" Target="../tags/tag219.xml"/><Relationship Id="rId26" Type="http://schemas.openxmlformats.org/officeDocument/2006/relationships/tags" Target="../tags/tag227.xml"/><Relationship Id="rId21" Type="http://schemas.openxmlformats.org/officeDocument/2006/relationships/tags" Target="../tags/tag222.xml"/><Relationship Id="rId34" Type="http://schemas.openxmlformats.org/officeDocument/2006/relationships/tags" Target="../tags/tag235.xml"/><Relationship Id="rId7" Type="http://schemas.openxmlformats.org/officeDocument/2006/relationships/tags" Target="../tags/tag208.xml"/><Relationship Id="rId12" Type="http://schemas.openxmlformats.org/officeDocument/2006/relationships/tags" Target="../tags/tag213.xml"/><Relationship Id="rId17" Type="http://schemas.openxmlformats.org/officeDocument/2006/relationships/tags" Target="../tags/tag218.xml"/><Relationship Id="rId25" Type="http://schemas.openxmlformats.org/officeDocument/2006/relationships/tags" Target="../tags/tag226.xml"/><Relationship Id="rId33" Type="http://schemas.openxmlformats.org/officeDocument/2006/relationships/tags" Target="../tags/tag234.xml"/><Relationship Id="rId38" Type="http://schemas.openxmlformats.org/officeDocument/2006/relationships/notesSlide" Target="../notesSlides/notesSlide6.xml"/><Relationship Id="rId2" Type="http://schemas.openxmlformats.org/officeDocument/2006/relationships/tags" Target="../tags/tag203.xml"/><Relationship Id="rId16" Type="http://schemas.openxmlformats.org/officeDocument/2006/relationships/tags" Target="../tags/tag217.xml"/><Relationship Id="rId20" Type="http://schemas.openxmlformats.org/officeDocument/2006/relationships/tags" Target="../tags/tag221.xml"/><Relationship Id="rId29" Type="http://schemas.openxmlformats.org/officeDocument/2006/relationships/tags" Target="../tags/tag230.xml"/><Relationship Id="rId1" Type="http://schemas.openxmlformats.org/officeDocument/2006/relationships/tags" Target="../tags/tag202.xml"/><Relationship Id="rId6" Type="http://schemas.openxmlformats.org/officeDocument/2006/relationships/tags" Target="../tags/tag207.xml"/><Relationship Id="rId11" Type="http://schemas.openxmlformats.org/officeDocument/2006/relationships/tags" Target="../tags/tag212.xml"/><Relationship Id="rId24" Type="http://schemas.openxmlformats.org/officeDocument/2006/relationships/tags" Target="../tags/tag225.xml"/><Relationship Id="rId32" Type="http://schemas.openxmlformats.org/officeDocument/2006/relationships/tags" Target="../tags/tag233.xml"/><Relationship Id="rId37" Type="http://schemas.openxmlformats.org/officeDocument/2006/relationships/slideLayout" Target="../slideLayouts/slideLayout2.xml"/><Relationship Id="rId5" Type="http://schemas.openxmlformats.org/officeDocument/2006/relationships/tags" Target="../tags/tag206.xml"/><Relationship Id="rId15" Type="http://schemas.openxmlformats.org/officeDocument/2006/relationships/tags" Target="../tags/tag216.xml"/><Relationship Id="rId23" Type="http://schemas.openxmlformats.org/officeDocument/2006/relationships/tags" Target="../tags/tag224.xml"/><Relationship Id="rId28" Type="http://schemas.openxmlformats.org/officeDocument/2006/relationships/tags" Target="../tags/tag229.xml"/><Relationship Id="rId36" Type="http://schemas.openxmlformats.org/officeDocument/2006/relationships/tags" Target="../tags/tag237.xml"/><Relationship Id="rId10" Type="http://schemas.openxmlformats.org/officeDocument/2006/relationships/tags" Target="../tags/tag211.xml"/><Relationship Id="rId19" Type="http://schemas.openxmlformats.org/officeDocument/2006/relationships/tags" Target="../tags/tag220.xml"/><Relationship Id="rId31" Type="http://schemas.openxmlformats.org/officeDocument/2006/relationships/tags" Target="../tags/tag232.xml"/><Relationship Id="rId4" Type="http://schemas.openxmlformats.org/officeDocument/2006/relationships/tags" Target="../tags/tag205.xml"/><Relationship Id="rId9" Type="http://schemas.openxmlformats.org/officeDocument/2006/relationships/tags" Target="../tags/tag210.xml"/><Relationship Id="rId14" Type="http://schemas.openxmlformats.org/officeDocument/2006/relationships/tags" Target="../tags/tag215.xml"/><Relationship Id="rId22" Type="http://schemas.openxmlformats.org/officeDocument/2006/relationships/tags" Target="../tags/tag223.xml"/><Relationship Id="rId27" Type="http://schemas.openxmlformats.org/officeDocument/2006/relationships/tags" Target="../tags/tag228.xml"/><Relationship Id="rId30" Type="http://schemas.openxmlformats.org/officeDocument/2006/relationships/tags" Target="../tags/tag231.xml"/><Relationship Id="rId35" Type="http://schemas.openxmlformats.org/officeDocument/2006/relationships/tags" Target="../tags/tag236.xml"/><Relationship Id="rId8" Type="http://schemas.openxmlformats.org/officeDocument/2006/relationships/tags" Target="../tags/tag209.xml"/><Relationship Id="rId3" Type="http://schemas.openxmlformats.org/officeDocument/2006/relationships/tags" Target="../tags/tag204.xml"/></Relationships>
</file>

<file path=ppt/slides/_rels/slide24.xml.rels><?xml version="1.0" encoding="UTF-8" standalone="yes"?>
<Relationships xmlns="http://schemas.openxmlformats.org/package/2006/relationships"><Relationship Id="rId8" Type="http://schemas.openxmlformats.org/officeDocument/2006/relationships/notesSlide" Target="../notesSlides/notesSlide7.xml"/><Relationship Id="rId3" Type="http://schemas.openxmlformats.org/officeDocument/2006/relationships/tags" Target="../tags/tag240.xml"/><Relationship Id="rId7" Type="http://schemas.openxmlformats.org/officeDocument/2006/relationships/slideLayout" Target="../slideLayouts/slideLayout2.xml"/><Relationship Id="rId2" Type="http://schemas.openxmlformats.org/officeDocument/2006/relationships/tags" Target="../tags/tag239.xml"/><Relationship Id="rId1" Type="http://schemas.openxmlformats.org/officeDocument/2006/relationships/tags" Target="../tags/tag238.xml"/><Relationship Id="rId6" Type="http://schemas.openxmlformats.org/officeDocument/2006/relationships/tags" Target="../tags/tag243.xml"/><Relationship Id="rId5" Type="http://schemas.openxmlformats.org/officeDocument/2006/relationships/tags" Target="../tags/tag242.xml"/><Relationship Id="rId4" Type="http://schemas.openxmlformats.org/officeDocument/2006/relationships/tags" Target="../tags/tag241.xml"/><Relationship Id="rId9" Type="http://schemas.openxmlformats.org/officeDocument/2006/relationships/image" Target="../media/image20.jpeg"/></Relationships>
</file>

<file path=ppt/slides/_rels/slide25.xml.rels><?xml version="1.0" encoding="UTF-8" standalone="yes"?>
<Relationships xmlns="http://schemas.openxmlformats.org/package/2006/relationships"><Relationship Id="rId8" Type="http://schemas.openxmlformats.org/officeDocument/2006/relationships/slideLayout" Target="../slideLayouts/slideLayout2.xml"/><Relationship Id="rId3" Type="http://schemas.openxmlformats.org/officeDocument/2006/relationships/tags" Target="../tags/tag246.xml"/><Relationship Id="rId7" Type="http://schemas.openxmlformats.org/officeDocument/2006/relationships/tags" Target="../tags/tag250.xml"/><Relationship Id="rId2" Type="http://schemas.openxmlformats.org/officeDocument/2006/relationships/tags" Target="../tags/tag245.xml"/><Relationship Id="rId1" Type="http://schemas.openxmlformats.org/officeDocument/2006/relationships/tags" Target="../tags/tag244.xml"/><Relationship Id="rId6" Type="http://schemas.openxmlformats.org/officeDocument/2006/relationships/tags" Target="../tags/tag249.xml"/><Relationship Id="rId5" Type="http://schemas.openxmlformats.org/officeDocument/2006/relationships/tags" Target="../tags/tag248.xml"/><Relationship Id="rId10" Type="http://schemas.openxmlformats.org/officeDocument/2006/relationships/image" Target="../media/image20.jpeg"/><Relationship Id="rId4" Type="http://schemas.openxmlformats.org/officeDocument/2006/relationships/tags" Target="../tags/tag247.xml"/><Relationship Id="rId9" Type="http://schemas.openxmlformats.org/officeDocument/2006/relationships/notesSlide" Target="../notesSlides/notesSlide8.xml"/></Relationships>
</file>

<file path=ppt/slides/_rels/slide26.xml.rels><?xml version="1.0" encoding="UTF-8" standalone="yes"?>
<Relationships xmlns="http://schemas.openxmlformats.org/package/2006/relationships"><Relationship Id="rId8" Type="http://schemas.openxmlformats.org/officeDocument/2006/relationships/tags" Target="../tags/tag258.xml"/><Relationship Id="rId13" Type="http://schemas.openxmlformats.org/officeDocument/2006/relationships/notesSlide" Target="../notesSlides/notesSlide9.xml"/><Relationship Id="rId3" Type="http://schemas.openxmlformats.org/officeDocument/2006/relationships/tags" Target="../tags/tag253.xml"/><Relationship Id="rId7" Type="http://schemas.openxmlformats.org/officeDocument/2006/relationships/tags" Target="../tags/tag257.xml"/><Relationship Id="rId12" Type="http://schemas.openxmlformats.org/officeDocument/2006/relationships/slideLayout" Target="../slideLayouts/slideLayout2.xml"/><Relationship Id="rId2" Type="http://schemas.openxmlformats.org/officeDocument/2006/relationships/tags" Target="../tags/tag252.xml"/><Relationship Id="rId1" Type="http://schemas.openxmlformats.org/officeDocument/2006/relationships/tags" Target="../tags/tag251.xml"/><Relationship Id="rId6" Type="http://schemas.openxmlformats.org/officeDocument/2006/relationships/tags" Target="../tags/tag256.xml"/><Relationship Id="rId11" Type="http://schemas.openxmlformats.org/officeDocument/2006/relationships/tags" Target="../tags/tag261.xml"/><Relationship Id="rId5" Type="http://schemas.openxmlformats.org/officeDocument/2006/relationships/tags" Target="../tags/tag255.xml"/><Relationship Id="rId10" Type="http://schemas.openxmlformats.org/officeDocument/2006/relationships/tags" Target="../tags/tag260.xml"/><Relationship Id="rId4" Type="http://schemas.openxmlformats.org/officeDocument/2006/relationships/tags" Target="../tags/tag254.xml"/><Relationship Id="rId9" Type="http://schemas.openxmlformats.org/officeDocument/2006/relationships/tags" Target="../tags/tag259.xml"/><Relationship Id="rId14" Type="http://schemas.openxmlformats.org/officeDocument/2006/relationships/image" Target="../media/image20.jpeg"/></Relationships>
</file>

<file path=ppt/slides/_rels/slide27.xml.rels><?xml version="1.0" encoding="UTF-8" standalone="yes"?>
<Relationships xmlns="http://schemas.openxmlformats.org/package/2006/relationships"><Relationship Id="rId8" Type="http://schemas.openxmlformats.org/officeDocument/2006/relationships/tags" Target="../tags/tag269.xml"/><Relationship Id="rId13" Type="http://schemas.openxmlformats.org/officeDocument/2006/relationships/image" Target="../media/image20.jpeg"/><Relationship Id="rId18" Type="http://schemas.openxmlformats.org/officeDocument/2006/relationships/image" Target="../media/image25.png"/><Relationship Id="rId3" Type="http://schemas.openxmlformats.org/officeDocument/2006/relationships/tags" Target="../tags/tag264.xml"/><Relationship Id="rId7" Type="http://schemas.openxmlformats.org/officeDocument/2006/relationships/tags" Target="../tags/tag268.xml"/><Relationship Id="rId12" Type="http://schemas.openxmlformats.org/officeDocument/2006/relationships/notesSlide" Target="../notesSlides/notesSlide10.xml"/><Relationship Id="rId17" Type="http://schemas.openxmlformats.org/officeDocument/2006/relationships/image" Target="../media/image24.png"/><Relationship Id="rId2" Type="http://schemas.openxmlformats.org/officeDocument/2006/relationships/tags" Target="../tags/tag263.xml"/><Relationship Id="rId16" Type="http://schemas.openxmlformats.org/officeDocument/2006/relationships/image" Target="../media/image23.png"/><Relationship Id="rId20" Type="http://schemas.openxmlformats.org/officeDocument/2006/relationships/image" Target="../media/image27.png"/><Relationship Id="rId1" Type="http://schemas.openxmlformats.org/officeDocument/2006/relationships/tags" Target="../tags/tag262.xml"/><Relationship Id="rId6" Type="http://schemas.openxmlformats.org/officeDocument/2006/relationships/tags" Target="../tags/tag267.xml"/><Relationship Id="rId11" Type="http://schemas.openxmlformats.org/officeDocument/2006/relationships/slideLayout" Target="../slideLayouts/slideLayout2.xml"/><Relationship Id="rId5" Type="http://schemas.openxmlformats.org/officeDocument/2006/relationships/tags" Target="../tags/tag266.xml"/><Relationship Id="rId15" Type="http://schemas.openxmlformats.org/officeDocument/2006/relationships/image" Target="../media/image22.png"/><Relationship Id="rId10" Type="http://schemas.openxmlformats.org/officeDocument/2006/relationships/tags" Target="../tags/tag271.xml"/><Relationship Id="rId19" Type="http://schemas.openxmlformats.org/officeDocument/2006/relationships/image" Target="../media/image26.png"/><Relationship Id="rId4" Type="http://schemas.openxmlformats.org/officeDocument/2006/relationships/tags" Target="../tags/tag265.xml"/><Relationship Id="rId9" Type="http://schemas.openxmlformats.org/officeDocument/2006/relationships/tags" Target="../tags/tag270.xml"/><Relationship Id="rId14" Type="http://schemas.openxmlformats.org/officeDocument/2006/relationships/image" Target="../media/image21.png"/></Relationships>
</file>

<file path=ppt/slides/_rels/slide28.xml.rels><?xml version="1.0" encoding="UTF-8" standalone="yes"?>
<Relationships xmlns="http://schemas.openxmlformats.org/package/2006/relationships"><Relationship Id="rId8" Type="http://schemas.openxmlformats.org/officeDocument/2006/relationships/tags" Target="../tags/tag279.xml"/><Relationship Id="rId13" Type="http://schemas.openxmlformats.org/officeDocument/2006/relationships/image" Target="../media/image20.jpeg"/><Relationship Id="rId18" Type="http://schemas.openxmlformats.org/officeDocument/2006/relationships/image" Target="../media/image25.png"/><Relationship Id="rId3" Type="http://schemas.openxmlformats.org/officeDocument/2006/relationships/tags" Target="../tags/tag274.xml"/><Relationship Id="rId7" Type="http://schemas.openxmlformats.org/officeDocument/2006/relationships/tags" Target="../tags/tag278.xml"/><Relationship Id="rId12" Type="http://schemas.openxmlformats.org/officeDocument/2006/relationships/notesSlide" Target="../notesSlides/notesSlide11.xml"/><Relationship Id="rId17" Type="http://schemas.openxmlformats.org/officeDocument/2006/relationships/image" Target="../media/image24.png"/><Relationship Id="rId2" Type="http://schemas.openxmlformats.org/officeDocument/2006/relationships/tags" Target="../tags/tag273.xml"/><Relationship Id="rId16" Type="http://schemas.openxmlformats.org/officeDocument/2006/relationships/image" Target="../media/image23.png"/><Relationship Id="rId20" Type="http://schemas.openxmlformats.org/officeDocument/2006/relationships/image" Target="../media/image27.png"/><Relationship Id="rId1" Type="http://schemas.openxmlformats.org/officeDocument/2006/relationships/tags" Target="../tags/tag272.xml"/><Relationship Id="rId6" Type="http://schemas.openxmlformats.org/officeDocument/2006/relationships/tags" Target="../tags/tag277.xml"/><Relationship Id="rId11" Type="http://schemas.openxmlformats.org/officeDocument/2006/relationships/slideLayout" Target="../slideLayouts/slideLayout2.xml"/><Relationship Id="rId5" Type="http://schemas.openxmlformats.org/officeDocument/2006/relationships/tags" Target="../tags/tag276.xml"/><Relationship Id="rId15" Type="http://schemas.openxmlformats.org/officeDocument/2006/relationships/image" Target="../media/image22.png"/><Relationship Id="rId10" Type="http://schemas.openxmlformats.org/officeDocument/2006/relationships/tags" Target="../tags/tag281.xml"/><Relationship Id="rId19" Type="http://schemas.openxmlformats.org/officeDocument/2006/relationships/image" Target="../media/image26.png"/><Relationship Id="rId4" Type="http://schemas.openxmlformats.org/officeDocument/2006/relationships/tags" Target="../tags/tag275.xml"/><Relationship Id="rId9" Type="http://schemas.openxmlformats.org/officeDocument/2006/relationships/tags" Target="../tags/tag280.xml"/><Relationship Id="rId14" Type="http://schemas.openxmlformats.org/officeDocument/2006/relationships/image" Target="../media/image21.png"/></Relationships>
</file>

<file path=ppt/slides/_rels/slide29.xml.rels><?xml version="1.0" encoding="UTF-8" standalone="yes"?>
<Relationships xmlns="http://schemas.openxmlformats.org/package/2006/relationships"><Relationship Id="rId8" Type="http://schemas.openxmlformats.org/officeDocument/2006/relationships/tags" Target="../tags/tag289.xml"/><Relationship Id="rId13" Type="http://schemas.openxmlformats.org/officeDocument/2006/relationships/tags" Target="../tags/tag294.xml"/><Relationship Id="rId18" Type="http://schemas.openxmlformats.org/officeDocument/2006/relationships/tags" Target="../tags/tag299.xml"/><Relationship Id="rId26" Type="http://schemas.openxmlformats.org/officeDocument/2006/relationships/slideLayout" Target="../slideLayouts/slideLayout2.xml"/><Relationship Id="rId3" Type="http://schemas.openxmlformats.org/officeDocument/2006/relationships/tags" Target="../tags/tag284.xml"/><Relationship Id="rId21" Type="http://schemas.openxmlformats.org/officeDocument/2006/relationships/tags" Target="../tags/tag302.xml"/><Relationship Id="rId7" Type="http://schemas.openxmlformats.org/officeDocument/2006/relationships/tags" Target="../tags/tag288.xml"/><Relationship Id="rId12" Type="http://schemas.openxmlformats.org/officeDocument/2006/relationships/tags" Target="../tags/tag293.xml"/><Relationship Id="rId17" Type="http://schemas.openxmlformats.org/officeDocument/2006/relationships/tags" Target="../tags/tag298.xml"/><Relationship Id="rId25" Type="http://schemas.openxmlformats.org/officeDocument/2006/relationships/tags" Target="../tags/tag306.xml"/><Relationship Id="rId2" Type="http://schemas.openxmlformats.org/officeDocument/2006/relationships/tags" Target="../tags/tag283.xml"/><Relationship Id="rId16" Type="http://schemas.openxmlformats.org/officeDocument/2006/relationships/tags" Target="../tags/tag297.xml"/><Relationship Id="rId20" Type="http://schemas.openxmlformats.org/officeDocument/2006/relationships/tags" Target="../tags/tag301.xml"/><Relationship Id="rId1" Type="http://schemas.openxmlformats.org/officeDocument/2006/relationships/tags" Target="../tags/tag282.xml"/><Relationship Id="rId6" Type="http://schemas.openxmlformats.org/officeDocument/2006/relationships/tags" Target="../tags/tag287.xml"/><Relationship Id="rId11" Type="http://schemas.openxmlformats.org/officeDocument/2006/relationships/tags" Target="../tags/tag292.xml"/><Relationship Id="rId24" Type="http://schemas.openxmlformats.org/officeDocument/2006/relationships/tags" Target="../tags/tag305.xml"/><Relationship Id="rId5" Type="http://schemas.openxmlformats.org/officeDocument/2006/relationships/tags" Target="../tags/tag286.xml"/><Relationship Id="rId15" Type="http://schemas.openxmlformats.org/officeDocument/2006/relationships/tags" Target="../tags/tag296.xml"/><Relationship Id="rId23" Type="http://schemas.openxmlformats.org/officeDocument/2006/relationships/tags" Target="../tags/tag304.xml"/><Relationship Id="rId28" Type="http://schemas.openxmlformats.org/officeDocument/2006/relationships/image" Target="../media/image27.png"/><Relationship Id="rId10" Type="http://schemas.openxmlformats.org/officeDocument/2006/relationships/tags" Target="../tags/tag291.xml"/><Relationship Id="rId19" Type="http://schemas.openxmlformats.org/officeDocument/2006/relationships/tags" Target="../tags/tag300.xml"/><Relationship Id="rId4" Type="http://schemas.openxmlformats.org/officeDocument/2006/relationships/tags" Target="../tags/tag285.xml"/><Relationship Id="rId9" Type="http://schemas.openxmlformats.org/officeDocument/2006/relationships/tags" Target="../tags/tag290.xml"/><Relationship Id="rId14" Type="http://schemas.openxmlformats.org/officeDocument/2006/relationships/tags" Target="../tags/tag295.xml"/><Relationship Id="rId22" Type="http://schemas.openxmlformats.org/officeDocument/2006/relationships/tags" Target="../tags/tag303.xml"/><Relationship Id="rId27" Type="http://schemas.openxmlformats.org/officeDocument/2006/relationships/notesSlide" Target="../notesSlides/notesSlide12.xml"/></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tags" Target="../tags/tag4.xml"/><Relationship Id="rId7" Type="http://schemas.openxmlformats.org/officeDocument/2006/relationships/image" Target="../media/image10.pn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3" Type="http://schemas.openxmlformats.org/officeDocument/2006/relationships/tags" Target="../tags/tag319.xml"/><Relationship Id="rId18" Type="http://schemas.openxmlformats.org/officeDocument/2006/relationships/tags" Target="../tags/tag324.xml"/><Relationship Id="rId26" Type="http://schemas.openxmlformats.org/officeDocument/2006/relationships/tags" Target="../tags/tag332.xml"/><Relationship Id="rId39" Type="http://schemas.openxmlformats.org/officeDocument/2006/relationships/image" Target="../media/image30.png"/><Relationship Id="rId21" Type="http://schemas.openxmlformats.org/officeDocument/2006/relationships/tags" Target="../tags/tag327.xml"/><Relationship Id="rId34" Type="http://schemas.openxmlformats.org/officeDocument/2006/relationships/slideLayout" Target="../slideLayouts/slideLayout2.xml"/><Relationship Id="rId42" Type="http://schemas.openxmlformats.org/officeDocument/2006/relationships/image" Target="../media/image33.png"/><Relationship Id="rId7" Type="http://schemas.openxmlformats.org/officeDocument/2006/relationships/tags" Target="../tags/tag313.xml"/><Relationship Id="rId2" Type="http://schemas.openxmlformats.org/officeDocument/2006/relationships/tags" Target="../tags/tag308.xml"/><Relationship Id="rId16" Type="http://schemas.openxmlformats.org/officeDocument/2006/relationships/tags" Target="../tags/tag322.xml"/><Relationship Id="rId20" Type="http://schemas.openxmlformats.org/officeDocument/2006/relationships/tags" Target="../tags/tag326.xml"/><Relationship Id="rId29" Type="http://schemas.openxmlformats.org/officeDocument/2006/relationships/tags" Target="../tags/tag335.xml"/><Relationship Id="rId41" Type="http://schemas.openxmlformats.org/officeDocument/2006/relationships/image" Target="../media/image32.png"/><Relationship Id="rId1" Type="http://schemas.openxmlformats.org/officeDocument/2006/relationships/tags" Target="../tags/tag307.xml"/><Relationship Id="rId6" Type="http://schemas.openxmlformats.org/officeDocument/2006/relationships/tags" Target="../tags/tag312.xml"/><Relationship Id="rId11" Type="http://schemas.openxmlformats.org/officeDocument/2006/relationships/tags" Target="../tags/tag317.xml"/><Relationship Id="rId24" Type="http://schemas.openxmlformats.org/officeDocument/2006/relationships/tags" Target="../tags/tag330.xml"/><Relationship Id="rId32" Type="http://schemas.openxmlformats.org/officeDocument/2006/relationships/tags" Target="../tags/tag338.xml"/><Relationship Id="rId37" Type="http://schemas.openxmlformats.org/officeDocument/2006/relationships/image" Target="../media/image28.png"/><Relationship Id="rId40" Type="http://schemas.openxmlformats.org/officeDocument/2006/relationships/image" Target="../media/image31.png"/><Relationship Id="rId5" Type="http://schemas.openxmlformats.org/officeDocument/2006/relationships/tags" Target="../tags/tag311.xml"/><Relationship Id="rId15" Type="http://schemas.openxmlformats.org/officeDocument/2006/relationships/tags" Target="../tags/tag321.xml"/><Relationship Id="rId23" Type="http://schemas.openxmlformats.org/officeDocument/2006/relationships/tags" Target="../tags/tag329.xml"/><Relationship Id="rId28" Type="http://schemas.openxmlformats.org/officeDocument/2006/relationships/tags" Target="../tags/tag334.xml"/><Relationship Id="rId36" Type="http://schemas.openxmlformats.org/officeDocument/2006/relationships/image" Target="../media/image27.png"/><Relationship Id="rId10" Type="http://schemas.openxmlformats.org/officeDocument/2006/relationships/tags" Target="../tags/tag316.xml"/><Relationship Id="rId19" Type="http://schemas.openxmlformats.org/officeDocument/2006/relationships/tags" Target="../tags/tag325.xml"/><Relationship Id="rId31" Type="http://schemas.openxmlformats.org/officeDocument/2006/relationships/tags" Target="../tags/tag337.xml"/><Relationship Id="rId4" Type="http://schemas.openxmlformats.org/officeDocument/2006/relationships/tags" Target="../tags/tag310.xml"/><Relationship Id="rId9" Type="http://schemas.openxmlformats.org/officeDocument/2006/relationships/tags" Target="../tags/tag315.xml"/><Relationship Id="rId14" Type="http://schemas.openxmlformats.org/officeDocument/2006/relationships/tags" Target="../tags/tag320.xml"/><Relationship Id="rId22" Type="http://schemas.openxmlformats.org/officeDocument/2006/relationships/tags" Target="../tags/tag328.xml"/><Relationship Id="rId27" Type="http://schemas.openxmlformats.org/officeDocument/2006/relationships/tags" Target="../tags/tag333.xml"/><Relationship Id="rId30" Type="http://schemas.openxmlformats.org/officeDocument/2006/relationships/tags" Target="../tags/tag336.xml"/><Relationship Id="rId35" Type="http://schemas.openxmlformats.org/officeDocument/2006/relationships/notesSlide" Target="../notesSlides/notesSlide13.xml"/><Relationship Id="rId8" Type="http://schemas.openxmlformats.org/officeDocument/2006/relationships/tags" Target="../tags/tag314.xml"/><Relationship Id="rId3" Type="http://schemas.openxmlformats.org/officeDocument/2006/relationships/tags" Target="../tags/tag309.xml"/><Relationship Id="rId12" Type="http://schemas.openxmlformats.org/officeDocument/2006/relationships/tags" Target="../tags/tag318.xml"/><Relationship Id="rId17" Type="http://schemas.openxmlformats.org/officeDocument/2006/relationships/tags" Target="../tags/tag323.xml"/><Relationship Id="rId25" Type="http://schemas.openxmlformats.org/officeDocument/2006/relationships/tags" Target="../tags/tag331.xml"/><Relationship Id="rId33" Type="http://schemas.openxmlformats.org/officeDocument/2006/relationships/tags" Target="../tags/tag339.xml"/><Relationship Id="rId38" Type="http://schemas.openxmlformats.org/officeDocument/2006/relationships/image" Target="../media/image29.png"/></Relationships>
</file>

<file path=ppt/slides/_rels/slide31.xml.rels><?xml version="1.0" encoding="UTF-8" standalone="yes"?>
<Relationships xmlns="http://schemas.openxmlformats.org/package/2006/relationships"><Relationship Id="rId13" Type="http://schemas.openxmlformats.org/officeDocument/2006/relationships/tags" Target="../tags/tag352.xml"/><Relationship Id="rId18" Type="http://schemas.openxmlformats.org/officeDocument/2006/relationships/tags" Target="../tags/tag357.xml"/><Relationship Id="rId26" Type="http://schemas.openxmlformats.org/officeDocument/2006/relationships/tags" Target="../tags/tag365.xml"/><Relationship Id="rId39" Type="http://schemas.openxmlformats.org/officeDocument/2006/relationships/tags" Target="../tags/tag378.xml"/><Relationship Id="rId21" Type="http://schemas.openxmlformats.org/officeDocument/2006/relationships/tags" Target="../tags/tag360.xml"/><Relationship Id="rId34" Type="http://schemas.openxmlformats.org/officeDocument/2006/relationships/tags" Target="../tags/tag373.xml"/><Relationship Id="rId42" Type="http://schemas.openxmlformats.org/officeDocument/2006/relationships/slideLayout" Target="../slideLayouts/slideLayout2.xml"/><Relationship Id="rId47" Type="http://schemas.openxmlformats.org/officeDocument/2006/relationships/image" Target="../media/image30.png"/><Relationship Id="rId50" Type="http://schemas.openxmlformats.org/officeDocument/2006/relationships/image" Target="../media/image33.png"/><Relationship Id="rId7" Type="http://schemas.openxmlformats.org/officeDocument/2006/relationships/tags" Target="../tags/tag346.xml"/><Relationship Id="rId2" Type="http://schemas.openxmlformats.org/officeDocument/2006/relationships/tags" Target="../tags/tag341.xml"/><Relationship Id="rId16" Type="http://schemas.openxmlformats.org/officeDocument/2006/relationships/tags" Target="../tags/tag355.xml"/><Relationship Id="rId29" Type="http://schemas.openxmlformats.org/officeDocument/2006/relationships/tags" Target="../tags/tag368.xml"/><Relationship Id="rId11" Type="http://schemas.openxmlformats.org/officeDocument/2006/relationships/tags" Target="../tags/tag350.xml"/><Relationship Id="rId24" Type="http://schemas.openxmlformats.org/officeDocument/2006/relationships/tags" Target="../tags/tag363.xml"/><Relationship Id="rId32" Type="http://schemas.openxmlformats.org/officeDocument/2006/relationships/tags" Target="../tags/tag371.xml"/><Relationship Id="rId37" Type="http://schemas.openxmlformats.org/officeDocument/2006/relationships/tags" Target="../tags/tag376.xml"/><Relationship Id="rId40" Type="http://schemas.openxmlformats.org/officeDocument/2006/relationships/tags" Target="../tags/tag379.xml"/><Relationship Id="rId45" Type="http://schemas.openxmlformats.org/officeDocument/2006/relationships/image" Target="../media/image28.png"/><Relationship Id="rId5" Type="http://schemas.openxmlformats.org/officeDocument/2006/relationships/tags" Target="../tags/tag344.xml"/><Relationship Id="rId15" Type="http://schemas.openxmlformats.org/officeDocument/2006/relationships/tags" Target="../tags/tag354.xml"/><Relationship Id="rId23" Type="http://schemas.openxmlformats.org/officeDocument/2006/relationships/tags" Target="../tags/tag362.xml"/><Relationship Id="rId28" Type="http://schemas.openxmlformats.org/officeDocument/2006/relationships/tags" Target="../tags/tag367.xml"/><Relationship Id="rId36" Type="http://schemas.openxmlformats.org/officeDocument/2006/relationships/tags" Target="../tags/tag375.xml"/><Relationship Id="rId49" Type="http://schemas.openxmlformats.org/officeDocument/2006/relationships/image" Target="../media/image32.png"/><Relationship Id="rId10" Type="http://schemas.openxmlformats.org/officeDocument/2006/relationships/tags" Target="../tags/tag349.xml"/><Relationship Id="rId19" Type="http://schemas.openxmlformats.org/officeDocument/2006/relationships/tags" Target="../tags/tag358.xml"/><Relationship Id="rId31" Type="http://schemas.openxmlformats.org/officeDocument/2006/relationships/tags" Target="../tags/tag370.xml"/><Relationship Id="rId44" Type="http://schemas.openxmlformats.org/officeDocument/2006/relationships/image" Target="../media/image27.png"/><Relationship Id="rId4" Type="http://schemas.openxmlformats.org/officeDocument/2006/relationships/tags" Target="../tags/tag343.xml"/><Relationship Id="rId9" Type="http://schemas.openxmlformats.org/officeDocument/2006/relationships/tags" Target="../tags/tag348.xml"/><Relationship Id="rId14" Type="http://schemas.openxmlformats.org/officeDocument/2006/relationships/tags" Target="../tags/tag353.xml"/><Relationship Id="rId22" Type="http://schemas.openxmlformats.org/officeDocument/2006/relationships/tags" Target="../tags/tag361.xml"/><Relationship Id="rId27" Type="http://schemas.openxmlformats.org/officeDocument/2006/relationships/tags" Target="../tags/tag366.xml"/><Relationship Id="rId30" Type="http://schemas.openxmlformats.org/officeDocument/2006/relationships/tags" Target="../tags/tag369.xml"/><Relationship Id="rId35" Type="http://schemas.openxmlformats.org/officeDocument/2006/relationships/tags" Target="../tags/tag374.xml"/><Relationship Id="rId43" Type="http://schemas.openxmlformats.org/officeDocument/2006/relationships/notesSlide" Target="../notesSlides/notesSlide14.xml"/><Relationship Id="rId48" Type="http://schemas.openxmlformats.org/officeDocument/2006/relationships/image" Target="../media/image31.png"/><Relationship Id="rId8" Type="http://schemas.openxmlformats.org/officeDocument/2006/relationships/tags" Target="../tags/tag347.xml"/><Relationship Id="rId51" Type="http://schemas.openxmlformats.org/officeDocument/2006/relationships/image" Target="../media/image34.png"/><Relationship Id="rId3" Type="http://schemas.openxmlformats.org/officeDocument/2006/relationships/tags" Target="../tags/tag342.xml"/><Relationship Id="rId12" Type="http://schemas.openxmlformats.org/officeDocument/2006/relationships/tags" Target="../tags/tag351.xml"/><Relationship Id="rId17" Type="http://schemas.openxmlformats.org/officeDocument/2006/relationships/tags" Target="../tags/tag356.xml"/><Relationship Id="rId25" Type="http://schemas.openxmlformats.org/officeDocument/2006/relationships/tags" Target="../tags/tag364.xml"/><Relationship Id="rId33" Type="http://schemas.openxmlformats.org/officeDocument/2006/relationships/tags" Target="../tags/tag372.xml"/><Relationship Id="rId38" Type="http://schemas.openxmlformats.org/officeDocument/2006/relationships/tags" Target="../tags/tag377.xml"/><Relationship Id="rId46" Type="http://schemas.openxmlformats.org/officeDocument/2006/relationships/image" Target="../media/image29.png"/><Relationship Id="rId20" Type="http://schemas.openxmlformats.org/officeDocument/2006/relationships/tags" Target="../tags/tag359.xml"/><Relationship Id="rId41" Type="http://schemas.openxmlformats.org/officeDocument/2006/relationships/tags" Target="../tags/tag380.xml"/><Relationship Id="rId1" Type="http://schemas.openxmlformats.org/officeDocument/2006/relationships/tags" Target="../tags/tag340.xml"/><Relationship Id="rId6" Type="http://schemas.openxmlformats.org/officeDocument/2006/relationships/tags" Target="../tags/tag345.xml"/></Relationships>
</file>

<file path=ppt/slides/_rels/slide32.xml.rels><?xml version="1.0" encoding="UTF-8" standalone="yes"?>
<Relationships xmlns="http://schemas.openxmlformats.org/package/2006/relationships"><Relationship Id="rId13" Type="http://schemas.openxmlformats.org/officeDocument/2006/relationships/tags" Target="../tags/tag393.xml"/><Relationship Id="rId18" Type="http://schemas.openxmlformats.org/officeDocument/2006/relationships/tags" Target="../tags/tag398.xml"/><Relationship Id="rId26" Type="http://schemas.openxmlformats.org/officeDocument/2006/relationships/tags" Target="../tags/tag406.xml"/><Relationship Id="rId39" Type="http://schemas.openxmlformats.org/officeDocument/2006/relationships/tags" Target="../tags/tag419.xml"/><Relationship Id="rId21" Type="http://schemas.openxmlformats.org/officeDocument/2006/relationships/tags" Target="../tags/tag401.xml"/><Relationship Id="rId34" Type="http://schemas.openxmlformats.org/officeDocument/2006/relationships/tags" Target="../tags/tag414.xml"/><Relationship Id="rId42" Type="http://schemas.openxmlformats.org/officeDocument/2006/relationships/tags" Target="../tags/tag422.xml"/><Relationship Id="rId47" Type="http://schemas.openxmlformats.org/officeDocument/2006/relationships/image" Target="../media/image29.png"/><Relationship Id="rId50" Type="http://schemas.openxmlformats.org/officeDocument/2006/relationships/image" Target="../media/image32.png"/><Relationship Id="rId7" Type="http://schemas.openxmlformats.org/officeDocument/2006/relationships/tags" Target="../tags/tag387.xml"/><Relationship Id="rId2" Type="http://schemas.openxmlformats.org/officeDocument/2006/relationships/tags" Target="../tags/tag382.xml"/><Relationship Id="rId16" Type="http://schemas.openxmlformats.org/officeDocument/2006/relationships/tags" Target="../tags/tag396.xml"/><Relationship Id="rId29" Type="http://schemas.openxmlformats.org/officeDocument/2006/relationships/tags" Target="../tags/tag409.xml"/><Relationship Id="rId11" Type="http://schemas.openxmlformats.org/officeDocument/2006/relationships/tags" Target="../tags/tag391.xml"/><Relationship Id="rId24" Type="http://schemas.openxmlformats.org/officeDocument/2006/relationships/tags" Target="../tags/tag404.xml"/><Relationship Id="rId32" Type="http://schemas.openxmlformats.org/officeDocument/2006/relationships/tags" Target="../tags/tag412.xml"/><Relationship Id="rId37" Type="http://schemas.openxmlformats.org/officeDocument/2006/relationships/tags" Target="../tags/tag417.xml"/><Relationship Id="rId40" Type="http://schemas.openxmlformats.org/officeDocument/2006/relationships/tags" Target="../tags/tag420.xml"/><Relationship Id="rId45" Type="http://schemas.openxmlformats.org/officeDocument/2006/relationships/image" Target="../media/image27.png"/><Relationship Id="rId5" Type="http://schemas.openxmlformats.org/officeDocument/2006/relationships/tags" Target="../tags/tag385.xml"/><Relationship Id="rId15" Type="http://schemas.openxmlformats.org/officeDocument/2006/relationships/tags" Target="../tags/tag395.xml"/><Relationship Id="rId23" Type="http://schemas.openxmlformats.org/officeDocument/2006/relationships/tags" Target="../tags/tag403.xml"/><Relationship Id="rId28" Type="http://schemas.openxmlformats.org/officeDocument/2006/relationships/tags" Target="../tags/tag408.xml"/><Relationship Id="rId36" Type="http://schemas.openxmlformats.org/officeDocument/2006/relationships/tags" Target="../tags/tag416.xml"/><Relationship Id="rId49" Type="http://schemas.openxmlformats.org/officeDocument/2006/relationships/image" Target="../media/image31.png"/><Relationship Id="rId10" Type="http://schemas.openxmlformats.org/officeDocument/2006/relationships/tags" Target="../tags/tag390.xml"/><Relationship Id="rId19" Type="http://schemas.openxmlformats.org/officeDocument/2006/relationships/tags" Target="../tags/tag399.xml"/><Relationship Id="rId31" Type="http://schemas.openxmlformats.org/officeDocument/2006/relationships/tags" Target="../tags/tag411.xml"/><Relationship Id="rId44" Type="http://schemas.openxmlformats.org/officeDocument/2006/relationships/notesSlide" Target="../notesSlides/notesSlide15.xml"/><Relationship Id="rId52" Type="http://schemas.openxmlformats.org/officeDocument/2006/relationships/image" Target="../media/image34.png"/><Relationship Id="rId4" Type="http://schemas.openxmlformats.org/officeDocument/2006/relationships/tags" Target="../tags/tag384.xml"/><Relationship Id="rId9" Type="http://schemas.openxmlformats.org/officeDocument/2006/relationships/tags" Target="../tags/tag389.xml"/><Relationship Id="rId14" Type="http://schemas.openxmlformats.org/officeDocument/2006/relationships/tags" Target="../tags/tag394.xml"/><Relationship Id="rId22" Type="http://schemas.openxmlformats.org/officeDocument/2006/relationships/tags" Target="../tags/tag402.xml"/><Relationship Id="rId27" Type="http://schemas.openxmlformats.org/officeDocument/2006/relationships/tags" Target="../tags/tag407.xml"/><Relationship Id="rId30" Type="http://schemas.openxmlformats.org/officeDocument/2006/relationships/tags" Target="../tags/tag410.xml"/><Relationship Id="rId35" Type="http://schemas.openxmlformats.org/officeDocument/2006/relationships/tags" Target="../tags/tag415.xml"/><Relationship Id="rId43" Type="http://schemas.openxmlformats.org/officeDocument/2006/relationships/slideLayout" Target="../slideLayouts/slideLayout2.xml"/><Relationship Id="rId48" Type="http://schemas.openxmlformats.org/officeDocument/2006/relationships/image" Target="../media/image30.png"/><Relationship Id="rId8" Type="http://schemas.openxmlformats.org/officeDocument/2006/relationships/tags" Target="../tags/tag388.xml"/><Relationship Id="rId51" Type="http://schemas.openxmlformats.org/officeDocument/2006/relationships/image" Target="../media/image33.png"/><Relationship Id="rId3" Type="http://schemas.openxmlformats.org/officeDocument/2006/relationships/tags" Target="../tags/tag383.xml"/><Relationship Id="rId12" Type="http://schemas.openxmlformats.org/officeDocument/2006/relationships/tags" Target="../tags/tag392.xml"/><Relationship Id="rId17" Type="http://schemas.openxmlformats.org/officeDocument/2006/relationships/tags" Target="../tags/tag397.xml"/><Relationship Id="rId25" Type="http://schemas.openxmlformats.org/officeDocument/2006/relationships/tags" Target="../tags/tag405.xml"/><Relationship Id="rId33" Type="http://schemas.openxmlformats.org/officeDocument/2006/relationships/tags" Target="../tags/tag413.xml"/><Relationship Id="rId38" Type="http://schemas.openxmlformats.org/officeDocument/2006/relationships/tags" Target="../tags/tag418.xml"/><Relationship Id="rId46" Type="http://schemas.openxmlformats.org/officeDocument/2006/relationships/image" Target="../media/image28.png"/><Relationship Id="rId20" Type="http://schemas.openxmlformats.org/officeDocument/2006/relationships/tags" Target="../tags/tag400.xml"/><Relationship Id="rId41" Type="http://schemas.openxmlformats.org/officeDocument/2006/relationships/tags" Target="../tags/tag421.xml"/><Relationship Id="rId1" Type="http://schemas.openxmlformats.org/officeDocument/2006/relationships/tags" Target="../tags/tag381.xml"/><Relationship Id="rId6" Type="http://schemas.openxmlformats.org/officeDocument/2006/relationships/tags" Target="../tags/tag386.xml"/></Relationships>
</file>

<file path=ppt/slides/_rels/slide33.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tags" Target="../tags/tag425.xml"/><Relationship Id="rId7" Type="http://schemas.openxmlformats.org/officeDocument/2006/relationships/notesSlide" Target="../notesSlides/notesSlide16.xml"/><Relationship Id="rId2" Type="http://schemas.openxmlformats.org/officeDocument/2006/relationships/tags" Target="../tags/tag424.xml"/><Relationship Id="rId1" Type="http://schemas.openxmlformats.org/officeDocument/2006/relationships/tags" Target="../tags/tag423.xml"/><Relationship Id="rId6" Type="http://schemas.openxmlformats.org/officeDocument/2006/relationships/slideLayout" Target="../slideLayouts/slideLayout2.xml"/><Relationship Id="rId5" Type="http://schemas.openxmlformats.org/officeDocument/2006/relationships/tags" Target="../tags/tag427.xml"/><Relationship Id="rId4" Type="http://schemas.openxmlformats.org/officeDocument/2006/relationships/tags" Target="../tags/tag426.xml"/></Relationships>
</file>

<file path=ppt/slides/_rels/slide34.xml.rels><?xml version="1.0" encoding="UTF-8" standalone="yes"?>
<Relationships xmlns="http://schemas.openxmlformats.org/package/2006/relationships"><Relationship Id="rId8" Type="http://schemas.openxmlformats.org/officeDocument/2006/relationships/notesSlide" Target="../notesSlides/notesSlide17.xml"/><Relationship Id="rId3" Type="http://schemas.openxmlformats.org/officeDocument/2006/relationships/tags" Target="../tags/tag430.xml"/><Relationship Id="rId7" Type="http://schemas.openxmlformats.org/officeDocument/2006/relationships/slideLayout" Target="../slideLayouts/slideLayout2.xml"/><Relationship Id="rId2" Type="http://schemas.openxmlformats.org/officeDocument/2006/relationships/tags" Target="../tags/tag429.xml"/><Relationship Id="rId1" Type="http://schemas.openxmlformats.org/officeDocument/2006/relationships/tags" Target="../tags/tag428.xml"/><Relationship Id="rId6" Type="http://schemas.openxmlformats.org/officeDocument/2006/relationships/tags" Target="../tags/tag433.xml"/><Relationship Id="rId5" Type="http://schemas.openxmlformats.org/officeDocument/2006/relationships/tags" Target="../tags/tag432.xml"/><Relationship Id="rId4" Type="http://schemas.openxmlformats.org/officeDocument/2006/relationships/tags" Target="../tags/tag431.xml"/><Relationship Id="rId9" Type="http://schemas.openxmlformats.org/officeDocument/2006/relationships/image" Target="../media/image34.png"/></Relationships>
</file>

<file path=ppt/slides/_rels/slide35.xml.rels><?xml version="1.0" encoding="UTF-8" standalone="yes"?>
<Relationships xmlns="http://schemas.openxmlformats.org/package/2006/relationships"><Relationship Id="rId8" Type="http://schemas.openxmlformats.org/officeDocument/2006/relationships/tags" Target="../tags/tag441.xml"/><Relationship Id="rId13" Type="http://schemas.openxmlformats.org/officeDocument/2006/relationships/notesSlide" Target="../notesSlides/notesSlide18.xml"/><Relationship Id="rId3" Type="http://schemas.openxmlformats.org/officeDocument/2006/relationships/tags" Target="../tags/tag436.xml"/><Relationship Id="rId7" Type="http://schemas.openxmlformats.org/officeDocument/2006/relationships/tags" Target="../tags/tag440.xml"/><Relationship Id="rId12" Type="http://schemas.openxmlformats.org/officeDocument/2006/relationships/slideLayout" Target="../slideLayouts/slideLayout2.xml"/><Relationship Id="rId2" Type="http://schemas.openxmlformats.org/officeDocument/2006/relationships/tags" Target="../tags/tag435.xml"/><Relationship Id="rId1" Type="http://schemas.openxmlformats.org/officeDocument/2006/relationships/tags" Target="../tags/tag434.xml"/><Relationship Id="rId6" Type="http://schemas.openxmlformats.org/officeDocument/2006/relationships/tags" Target="../tags/tag439.xml"/><Relationship Id="rId11" Type="http://schemas.openxmlformats.org/officeDocument/2006/relationships/tags" Target="../tags/tag444.xml"/><Relationship Id="rId5" Type="http://schemas.openxmlformats.org/officeDocument/2006/relationships/tags" Target="../tags/tag438.xml"/><Relationship Id="rId10" Type="http://schemas.openxmlformats.org/officeDocument/2006/relationships/tags" Target="../tags/tag443.xml"/><Relationship Id="rId4" Type="http://schemas.openxmlformats.org/officeDocument/2006/relationships/tags" Target="../tags/tag437.xml"/><Relationship Id="rId9" Type="http://schemas.openxmlformats.org/officeDocument/2006/relationships/tags" Target="../tags/tag442.xml"/><Relationship Id="rId14" Type="http://schemas.openxmlformats.org/officeDocument/2006/relationships/image" Target="../media/image34.png"/></Relationships>
</file>

<file path=ppt/slides/_rels/slide36.xml.rels><?xml version="1.0" encoding="UTF-8" standalone="yes"?>
<Relationships xmlns="http://schemas.openxmlformats.org/package/2006/relationships"><Relationship Id="rId8" Type="http://schemas.openxmlformats.org/officeDocument/2006/relationships/tags" Target="../tags/tag452.xml"/><Relationship Id="rId13" Type="http://schemas.openxmlformats.org/officeDocument/2006/relationships/notesSlide" Target="../notesSlides/notesSlide19.xml"/><Relationship Id="rId3" Type="http://schemas.openxmlformats.org/officeDocument/2006/relationships/tags" Target="../tags/tag447.xml"/><Relationship Id="rId7" Type="http://schemas.openxmlformats.org/officeDocument/2006/relationships/tags" Target="../tags/tag451.xml"/><Relationship Id="rId12" Type="http://schemas.openxmlformats.org/officeDocument/2006/relationships/slideLayout" Target="../slideLayouts/slideLayout2.xml"/><Relationship Id="rId2" Type="http://schemas.openxmlformats.org/officeDocument/2006/relationships/tags" Target="../tags/tag446.xml"/><Relationship Id="rId1" Type="http://schemas.openxmlformats.org/officeDocument/2006/relationships/tags" Target="../tags/tag445.xml"/><Relationship Id="rId6" Type="http://schemas.openxmlformats.org/officeDocument/2006/relationships/tags" Target="../tags/tag450.xml"/><Relationship Id="rId11" Type="http://schemas.openxmlformats.org/officeDocument/2006/relationships/tags" Target="../tags/tag455.xml"/><Relationship Id="rId5" Type="http://schemas.openxmlformats.org/officeDocument/2006/relationships/tags" Target="../tags/tag449.xml"/><Relationship Id="rId10" Type="http://schemas.openxmlformats.org/officeDocument/2006/relationships/tags" Target="../tags/tag454.xml"/><Relationship Id="rId4" Type="http://schemas.openxmlformats.org/officeDocument/2006/relationships/tags" Target="../tags/tag448.xml"/><Relationship Id="rId9" Type="http://schemas.openxmlformats.org/officeDocument/2006/relationships/tags" Target="../tags/tag453.xml"/><Relationship Id="rId14" Type="http://schemas.openxmlformats.org/officeDocument/2006/relationships/image" Target="../media/image34.png"/></Relationships>
</file>

<file path=ppt/slides/_rels/slide37.xml.rels><?xml version="1.0" encoding="UTF-8" standalone="yes"?>
<Relationships xmlns="http://schemas.openxmlformats.org/package/2006/relationships"><Relationship Id="rId8" Type="http://schemas.openxmlformats.org/officeDocument/2006/relationships/tags" Target="../tags/tag463.xml"/><Relationship Id="rId13" Type="http://schemas.openxmlformats.org/officeDocument/2006/relationships/slideLayout" Target="../slideLayouts/slideLayout2.xml"/><Relationship Id="rId3" Type="http://schemas.openxmlformats.org/officeDocument/2006/relationships/tags" Target="../tags/tag458.xml"/><Relationship Id="rId7" Type="http://schemas.openxmlformats.org/officeDocument/2006/relationships/tags" Target="../tags/tag462.xml"/><Relationship Id="rId12" Type="http://schemas.openxmlformats.org/officeDocument/2006/relationships/tags" Target="../tags/tag467.xml"/><Relationship Id="rId2" Type="http://schemas.openxmlformats.org/officeDocument/2006/relationships/tags" Target="../tags/tag457.xml"/><Relationship Id="rId1" Type="http://schemas.openxmlformats.org/officeDocument/2006/relationships/tags" Target="../tags/tag456.xml"/><Relationship Id="rId6" Type="http://schemas.openxmlformats.org/officeDocument/2006/relationships/tags" Target="../tags/tag461.xml"/><Relationship Id="rId11" Type="http://schemas.openxmlformats.org/officeDocument/2006/relationships/tags" Target="../tags/tag466.xml"/><Relationship Id="rId5" Type="http://schemas.openxmlformats.org/officeDocument/2006/relationships/tags" Target="../tags/tag460.xml"/><Relationship Id="rId10" Type="http://schemas.openxmlformats.org/officeDocument/2006/relationships/tags" Target="../tags/tag465.xml"/><Relationship Id="rId4" Type="http://schemas.openxmlformats.org/officeDocument/2006/relationships/tags" Target="../tags/tag459.xml"/><Relationship Id="rId9" Type="http://schemas.openxmlformats.org/officeDocument/2006/relationships/tags" Target="../tags/tag464.xml"/><Relationship Id="rId14" Type="http://schemas.openxmlformats.org/officeDocument/2006/relationships/notesSlide" Target="../notesSlides/notesSlide20.xml"/></Relationships>
</file>

<file path=ppt/slides/_rels/slide38.xml.rels><?xml version="1.0" encoding="UTF-8" standalone="yes"?>
<Relationships xmlns="http://schemas.openxmlformats.org/package/2006/relationships"><Relationship Id="rId8" Type="http://schemas.openxmlformats.org/officeDocument/2006/relationships/tags" Target="../tags/tag475.xml"/><Relationship Id="rId13" Type="http://schemas.openxmlformats.org/officeDocument/2006/relationships/tags" Target="../tags/tag480.xml"/><Relationship Id="rId3" Type="http://schemas.openxmlformats.org/officeDocument/2006/relationships/tags" Target="../tags/tag470.xml"/><Relationship Id="rId7" Type="http://schemas.openxmlformats.org/officeDocument/2006/relationships/tags" Target="../tags/tag474.xml"/><Relationship Id="rId12" Type="http://schemas.openxmlformats.org/officeDocument/2006/relationships/tags" Target="../tags/tag479.xml"/><Relationship Id="rId2" Type="http://schemas.openxmlformats.org/officeDocument/2006/relationships/tags" Target="../tags/tag469.xml"/><Relationship Id="rId1" Type="http://schemas.openxmlformats.org/officeDocument/2006/relationships/tags" Target="../tags/tag468.xml"/><Relationship Id="rId6" Type="http://schemas.openxmlformats.org/officeDocument/2006/relationships/tags" Target="../tags/tag473.xml"/><Relationship Id="rId11" Type="http://schemas.openxmlformats.org/officeDocument/2006/relationships/tags" Target="../tags/tag478.xml"/><Relationship Id="rId5" Type="http://schemas.openxmlformats.org/officeDocument/2006/relationships/tags" Target="../tags/tag472.xml"/><Relationship Id="rId15" Type="http://schemas.openxmlformats.org/officeDocument/2006/relationships/notesSlide" Target="../notesSlides/notesSlide21.xml"/><Relationship Id="rId10" Type="http://schemas.openxmlformats.org/officeDocument/2006/relationships/tags" Target="../tags/tag477.xml"/><Relationship Id="rId4" Type="http://schemas.openxmlformats.org/officeDocument/2006/relationships/tags" Target="../tags/tag471.xml"/><Relationship Id="rId9" Type="http://schemas.openxmlformats.org/officeDocument/2006/relationships/tags" Target="../tags/tag476.xml"/><Relationship Id="rId14"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8" Type="http://schemas.openxmlformats.org/officeDocument/2006/relationships/tags" Target="../tags/tag488.xml"/><Relationship Id="rId3" Type="http://schemas.openxmlformats.org/officeDocument/2006/relationships/tags" Target="../tags/tag483.xml"/><Relationship Id="rId7" Type="http://schemas.openxmlformats.org/officeDocument/2006/relationships/tags" Target="../tags/tag487.xml"/><Relationship Id="rId12" Type="http://schemas.openxmlformats.org/officeDocument/2006/relationships/notesSlide" Target="../notesSlides/notesSlide22.xml"/><Relationship Id="rId2" Type="http://schemas.openxmlformats.org/officeDocument/2006/relationships/tags" Target="../tags/tag482.xml"/><Relationship Id="rId1" Type="http://schemas.openxmlformats.org/officeDocument/2006/relationships/tags" Target="../tags/tag481.xml"/><Relationship Id="rId6" Type="http://schemas.openxmlformats.org/officeDocument/2006/relationships/tags" Target="../tags/tag486.xml"/><Relationship Id="rId11" Type="http://schemas.openxmlformats.org/officeDocument/2006/relationships/slideLayout" Target="../slideLayouts/slideLayout2.xml"/><Relationship Id="rId5" Type="http://schemas.openxmlformats.org/officeDocument/2006/relationships/tags" Target="../tags/tag485.xml"/><Relationship Id="rId10" Type="http://schemas.openxmlformats.org/officeDocument/2006/relationships/tags" Target="../tags/tag490.xml"/><Relationship Id="rId4" Type="http://schemas.openxmlformats.org/officeDocument/2006/relationships/tags" Target="../tags/tag484.xml"/><Relationship Id="rId9" Type="http://schemas.openxmlformats.org/officeDocument/2006/relationships/tags" Target="../tags/tag489.xml"/></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tags" Target="../tags/tag7.xml"/><Relationship Id="rId7" Type="http://schemas.openxmlformats.org/officeDocument/2006/relationships/image" Target="../media/image10.png"/><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tags" Target="../tags/tag498.xml"/><Relationship Id="rId13" Type="http://schemas.openxmlformats.org/officeDocument/2006/relationships/notesSlide" Target="../notesSlides/notesSlide23.xml"/><Relationship Id="rId3" Type="http://schemas.openxmlformats.org/officeDocument/2006/relationships/tags" Target="../tags/tag493.xml"/><Relationship Id="rId7" Type="http://schemas.openxmlformats.org/officeDocument/2006/relationships/tags" Target="../tags/tag497.xml"/><Relationship Id="rId12" Type="http://schemas.openxmlformats.org/officeDocument/2006/relationships/slideLayout" Target="../slideLayouts/slideLayout2.xml"/><Relationship Id="rId2" Type="http://schemas.openxmlformats.org/officeDocument/2006/relationships/tags" Target="../tags/tag492.xml"/><Relationship Id="rId1" Type="http://schemas.openxmlformats.org/officeDocument/2006/relationships/tags" Target="../tags/tag491.xml"/><Relationship Id="rId6" Type="http://schemas.openxmlformats.org/officeDocument/2006/relationships/tags" Target="../tags/tag496.xml"/><Relationship Id="rId11" Type="http://schemas.openxmlformats.org/officeDocument/2006/relationships/tags" Target="../tags/tag501.xml"/><Relationship Id="rId5" Type="http://schemas.openxmlformats.org/officeDocument/2006/relationships/tags" Target="../tags/tag495.xml"/><Relationship Id="rId10" Type="http://schemas.openxmlformats.org/officeDocument/2006/relationships/tags" Target="../tags/tag500.xml"/><Relationship Id="rId4" Type="http://schemas.openxmlformats.org/officeDocument/2006/relationships/tags" Target="../tags/tag494.xml"/><Relationship Id="rId9" Type="http://schemas.openxmlformats.org/officeDocument/2006/relationships/tags" Target="../tags/tag499.xml"/></Relationships>
</file>

<file path=ppt/slides/_rels/slide41.xml.rels><?xml version="1.0" encoding="UTF-8" standalone="yes"?>
<Relationships xmlns="http://schemas.openxmlformats.org/package/2006/relationships"><Relationship Id="rId8" Type="http://schemas.openxmlformats.org/officeDocument/2006/relationships/tags" Target="../tags/tag509.xml"/><Relationship Id="rId13" Type="http://schemas.openxmlformats.org/officeDocument/2006/relationships/tags" Target="../tags/tag514.xml"/><Relationship Id="rId3" Type="http://schemas.openxmlformats.org/officeDocument/2006/relationships/tags" Target="../tags/tag504.xml"/><Relationship Id="rId7" Type="http://schemas.openxmlformats.org/officeDocument/2006/relationships/tags" Target="../tags/tag508.xml"/><Relationship Id="rId12" Type="http://schemas.openxmlformats.org/officeDocument/2006/relationships/tags" Target="../tags/tag513.xml"/><Relationship Id="rId2" Type="http://schemas.openxmlformats.org/officeDocument/2006/relationships/tags" Target="../tags/tag503.xml"/><Relationship Id="rId1" Type="http://schemas.openxmlformats.org/officeDocument/2006/relationships/tags" Target="../tags/tag502.xml"/><Relationship Id="rId6" Type="http://schemas.openxmlformats.org/officeDocument/2006/relationships/tags" Target="../tags/tag507.xml"/><Relationship Id="rId11" Type="http://schemas.openxmlformats.org/officeDocument/2006/relationships/tags" Target="../tags/tag512.xml"/><Relationship Id="rId5" Type="http://schemas.openxmlformats.org/officeDocument/2006/relationships/tags" Target="../tags/tag506.xml"/><Relationship Id="rId15" Type="http://schemas.openxmlformats.org/officeDocument/2006/relationships/notesSlide" Target="../notesSlides/notesSlide24.xml"/><Relationship Id="rId10" Type="http://schemas.openxmlformats.org/officeDocument/2006/relationships/tags" Target="../tags/tag511.xml"/><Relationship Id="rId4" Type="http://schemas.openxmlformats.org/officeDocument/2006/relationships/tags" Target="../tags/tag505.xml"/><Relationship Id="rId9" Type="http://schemas.openxmlformats.org/officeDocument/2006/relationships/tags" Target="../tags/tag510.xml"/><Relationship Id="rId14"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8" Type="http://schemas.openxmlformats.org/officeDocument/2006/relationships/tags" Target="../tags/tag522.xml"/><Relationship Id="rId13" Type="http://schemas.openxmlformats.org/officeDocument/2006/relationships/tags" Target="../tags/tag527.xml"/><Relationship Id="rId3" Type="http://schemas.openxmlformats.org/officeDocument/2006/relationships/tags" Target="../tags/tag517.xml"/><Relationship Id="rId7" Type="http://schemas.openxmlformats.org/officeDocument/2006/relationships/tags" Target="../tags/tag521.xml"/><Relationship Id="rId12" Type="http://schemas.openxmlformats.org/officeDocument/2006/relationships/tags" Target="../tags/tag526.xml"/><Relationship Id="rId17" Type="http://schemas.openxmlformats.org/officeDocument/2006/relationships/notesSlide" Target="../notesSlides/notesSlide25.xml"/><Relationship Id="rId2" Type="http://schemas.openxmlformats.org/officeDocument/2006/relationships/tags" Target="../tags/tag516.xml"/><Relationship Id="rId16" Type="http://schemas.openxmlformats.org/officeDocument/2006/relationships/slideLayout" Target="../slideLayouts/slideLayout2.xml"/><Relationship Id="rId1" Type="http://schemas.openxmlformats.org/officeDocument/2006/relationships/tags" Target="../tags/tag515.xml"/><Relationship Id="rId6" Type="http://schemas.openxmlformats.org/officeDocument/2006/relationships/tags" Target="../tags/tag520.xml"/><Relationship Id="rId11" Type="http://schemas.openxmlformats.org/officeDocument/2006/relationships/tags" Target="../tags/tag525.xml"/><Relationship Id="rId5" Type="http://schemas.openxmlformats.org/officeDocument/2006/relationships/tags" Target="../tags/tag519.xml"/><Relationship Id="rId15" Type="http://schemas.openxmlformats.org/officeDocument/2006/relationships/tags" Target="../tags/tag529.xml"/><Relationship Id="rId10" Type="http://schemas.openxmlformats.org/officeDocument/2006/relationships/tags" Target="../tags/tag524.xml"/><Relationship Id="rId4" Type="http://schemas.openxmlformats.org/officeDocument/2006/relationships/tags" Target="../tags/tag518.xml"/><Relationship Id="rId9" Type="http://schemas.openxmlformats.org/officeDocument/2006/relationships/tags" Target="../tags/tag523.xml"/><Relationship Id="rId14" Type="http://schemas.openxmlformats.org/officeDocument/2006/relationships/tags" Target="../tags/tag528.xml"/></Relationships>
</file>

<file path=ppt/slides/_rels/slide43.xml.rels><?xml version="1.0" encoding="UTF-8" standalone="yes"?>
<Relationships xmlns="http://schemas.openxmlformats.org/package/2006/relationships"><Relationship Id="rId8" Type="http://schemas.openxmlformats.org/officeDocument/2006/relationships/tags" Target="../tags/tag537.xml"/><Relationship Id="rId13" Type="http://schemas.openxmlformats.org/officeDocument/2006/relationships/tags" Target="../tags/tag542.xml"/><Relationship Id="rId18" Type="http://schemas.openxmlformats.org/officeDocument/2006/relationships/slideLayout" Target="../slideLayouts/slideLayout2.xml"/><Relationship Id="rId3" Type="http://schemas.openxmlformats.org/officeDocument/2006/relationships/tags" Target="../tags/tag532.xml"/><Relationship Id="rId7" Type="http://schemas.openxmlformats.org/officeDocument/2006/relationships/tags" Target="../tags/tag536.xml"/><Relationship Id="rId12" Type="http://schemas.openxmlformats.org/officeDocument/2006/relationships/tags" Target="../tags/tag541.xml"/><Relationship Id="rId17" Type="http://schemas.openxmlformats.org/officeDocument/2006/relationships/tags" Target="../tags/tag546.xml"/><Relationship Id="rId2" Type="http://schemas.openxmlformats.org/officeDocument/2006/relationships/tags" Target="../tags/tag531.xml"/><Relationship Id="rId16" Type="http://schemas.openxmlformats.org/officeDocument/2006/relationships/tags" Target="../tags/tag545.xml"/><Relationship Id="rId1" Type="http://schemas.openxmlformats.org/officeDocument/2006/relationships/tags" Target="../tags/tag530.xml"/><Relationship Id="rId6" Type="http://schemas.openxmlformats.org/officeDocument/2006/relationships/tags" Target="../tags/tag535.xml"/><Relationship Id="rId11" Type="http://schemas.openxmlformats.org/officeDocument/2006/relationships/tags" Target="../tags/tag540.xml"/><Relationship Id="rId5" Type="http://schemas.openxmlformats.org/officeDocument/2006/relationships/tags" Target="../tags/tag534.xml"/><Relationship Id="rId15" Type="http://schemas.openxmlformats.org/officeDocument/2006/relationships/tags" Target="../tags/tag544.xml"/><Relationship Id="rId10" Type="http://schemas.openxmlformats.org/officeDocument/2006/relationships/tags" Target="../tags/tag539.xml"/><Relationship Id="rId19" Type="http://schemas.openxmlformats.org/officeDocument/2006/relationships/notesSlide" Target="../notesSlides/notesSlide26.xml"/><Relationship Id="rId4" Type="http://schemas.openxmlformats.org/officeDocument/2006/relationships/tags" Target="../tags/tag533.xml"/><Relationship Id="rId9" Type="http://schemas.openxmlformats.org/officeDocument/2006/relationships/tags" Target="../tags/tag538.xml"/><Relationship Id="rId14" Type="http://schemas.openxmlformats.org/officeDocument/2006/relationships/tags" Target="../tags/tag543.xml"/></Relationships>
</file>

<file path=ppt/slides/_rels/slide44.xml.rels><?xml version="1.0" encoding="UTF-8" standalone="yes"?>
<Relationships xmlns="http://schemas.openxmlformats.org/package/2006/relationships"><Relationship Id="rId8" Type="http://schemas.openxmlformats.org/officeDocument/2006/relationships/tags" Target="../tags/tag554.xml"/><Relationship Id="rId13" Type="http://schemas.openxmlformats.org/officeDocument/2006/relationships/tags" Target="../tags/tag559.xml"/><Relationship Id="rId18" Type="http://schemas.openxmlformats.org/officeDocument/2006/relationships/tags" Target="../tags/tag564.xml"/><Relationship Id="rId3" Type="http://schemas.openxmlformats.org/officeDocument/2006/relationships/tags" Target="../tags/tag549.xml"/><Relationship Id="rId21" Type="http://schemas.openxmlformats.org/officeDocument/2006/relationships/notesSlide" Target="../notesSlides/notesSlide27.xml"/><Relationship Id="rId7" Type="http://schemas.openxmlformats.org/officeDocument/2006/relationships/tags" Target="../tags/tag553.xml"/><Relationship Id="rId12" Type="http://schemas.openxmlformats.org/officeDocument/2006/relationships/tags" Target="../tags/tag558.xml"/><Relationship Id="rId17" Type="http://schemas.openxmlformats.org/officeDocument/2006/relationships/tags" Target="../tags/tag563.xml"/><Relationship Id="rId2" Type="http://schemas.openxmlformats.org/officeDocument/2006/relationships/tags" Target="../tags/tag548.xml"/><Relationship Id="rId16" Type="http://schemas.openxmlformats.org/officeDocument/2006/relationships/tags" Target="../tags/tag562.xml"/><Relationship Id="rId20" Type="http://schemas.openxmlformats.org/officeDocument/2006/relationships/slideLayout" Target="../slideLayouts/slideLayout2.xml"/><Relationship Id="rId1" Type="http://schemas.openxmlformats.org/officeDocument/2006/relationships/tags" Target="../tags/tag547.xml"/><Relationship Id="rId6" Type="http://schemas.openxmlformats.org/officeDocument/2006/relationships/tags" Target="../tags/tag552.xml"/><Relationship Id="rId11" Type="http://schemas.openxmlformats.org/officeDocument/2006/relationships/tags" Target="../tags/tag557.xml"/><Relationship Id="rId5" Type="http://schemas.openxmlformats.org/officeDocument/2006/relationships/tags" Target="../tags/tag551.xml"/><Relationship Id="rId15" Type="http://schemas.openxmlformats.org/officeDocument/2006/relationships/tags" Target="../tags/tag561.xml"/><Relationship Id="rId10" Type="http://schemas.openxmlformats.org/officeDocument/2006/relationships/tags" Target="../tags/tag556.xml"/><Relationship Id="rId19" Type="http://schemas.openxmlformats.org/officeDocument/2006/relationships/tags" Target="../tags/tag565.xml"/><Relationship Id="rId4" Type="http://schemas.openxmlformats.org/officeDocument/2006/relationships/tags" Target="../tags/tag550.xml"/><Relationship Id="rId9" Type="http://schemas.openxmlformats.org/officeDocument/2006/relationships/tags" Target="../tags/tag555.xml"/><Relationship Id="rId14" Type="http://schemas.openxmlformats.org/officeDocument/2006/relationships/tags" Target="../tags/tag560.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4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0.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xml"/><Relationship Id="rId4" Type="http://schemas.openxmlformats.org/officeDocument/2006/relationships/image" Target="../media/image39.png"/></Relationships>
</file>

<file path=ppt/slides/_rels/slide4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tags" Target="../tags/tag10.xml"/><Relationship Id="rId7" Type="http://schemas.openxmlformats.org/officeDocument/2006/relationships/image" Target="../media/image10.png"/><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44.wmf"/><Relationship Id="rId2" Type="http://schemas.openxmlformats.org/officeDocument/2006/relationships/oleObject" Target="../embeddings/oleObject1.bin"/><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3.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45.png"/><Relationship Id="rId2" Type="http://schemas.openxmlformats.org/officeDocument/2006/relationships/diagramData" Target="../diagrams/data2.xml"/><Relationship Id="rId1" Type="http://schemas.openxmlformats.org/officeDocument/2006/relationships/slideLayout" Target="../slideLayouts/slideLayout1.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4.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46.png"/><Relationship Id="rId1" Type="http://schemas.openxmlformats.org/officeDocument/2006/relationships/slideLayout" Target="../slideLayouts/slideLayout1.xml"/><Relationship Id="rId5" Type="http://schemas.openxmlformats.org/officeDocument/2006/relationships/customXml" Target="../ink/ink2.xml"/><Relationship Id="rId4" Type="http://schemas.openxmlformats.org/officeDocument/2006/relationships/image" Target="../media/image47.png"/></Relationships>
</file>

<file path=ppt/slides/_rels/slide55.xml.rels><?xml version="1.0" encoding="UTF-8" standalone="yes"?>
<Relationships xmlns="http://schemas.openxmlformats.org/package/2006/relationships"><Relationship Id="rId3" Type="http://schemas.openxmlformats.org/officeDocument/2006/relationships/customXml" Target="../ink/ink3.xml"/><Relationship Id="rId2" Type="http://schemas.openxmlformats.org/officeDocument/2006/relationships/image" Target="../media/image460.png"/><Relationship Id="rId1" Type="http://schemas.openxmlformats.org/officeDocument/2006/relationships/slideLayout" Target="../slideLayouts/slideLayout1.xml"/><Relationship Id="rId5" Type="http://schemas.openxmlformats.org/officeDocument/2006/relationships/customXml" Target="../ink/ink4.xml"/><Relationship Id="rId4" Type="http://schemas.openxmlformats.org/officeDocument/2006/relationships/image" Target="../media/image47.png"/></Relationships>
</file>

<file path=ppt/slides/_rels/slide56.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openxmlformats.org/officeDocument/2006/relationships/image" Target="../media/image48.png"/><Relationship Id="rId1" Type="http://schemas.openxmlformats.org/officeDocument/2006/relationships/slideLayout" Target="../slideLayouts/slideLayout1.xml"/><Relationship Id="rId4" Type="http://schemas.openxmlformats.org/officeDocument/2006/relationships/image" Target="../media/image46.emf"/></Relationships>
</file>

<file path=ppt/slides/_rels/slide57.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49.jfif"/><Relationship Id="rId2" Type="http://schemas.openxmlformats.org/officeDocument/2006/relationships/image" Target="../media/image48.jpe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tags" Target="../tags/tag13.xml"/><Relationship Id="rId7" Type="http://schemas.openxmlformats.org/officeDocument/2006/relationships/image" Target="../media/image10.png"/><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52.jp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63.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tags" Target="../tags/tag16.xml"/><Relationship Id="rId7" Type="http://schemas.openxmlformats.org/officeDocument/2006/relationships/image" Target="../media/image8.png"/><Relationship Id="rId2" Type="http://schemas.openxmlformats.org/officeDocument/2006/relationships/tags" Target="../tags/tag15.xml"/><Relationship Id="rId1" Type="http://schemas.openxmlformats.org/officeDocument/2006/relationships/tags" Target="../tags/tag14.xml"/><Relationship Id="rId6" Type="http://schemas.openxmlformats.org/officeDocument/2006/relationships/slideLayout" Target="../slideLayouts/slideLayout2.xml"/><Relationship Id="rId5" Type="http://schemas.openxmlformats.org/officeDocument/2006/relationships/tags" Target="../tags/tag18.xml"/><Relationship Id="rId10" Type="http://schemas.openxmlformats.org/officeDocument/2006/relationships/image" Target="../media/image11.png"/><Relationship Id="rId4" Type="http://schemas.openxmlformats.org/officeDocument/2006/relationships/tags" Target="../tags/tag17.xml"/><Relationship Id="rId9" Type="http://schemas.openxmlformats.org/officeDocument/2006/relationships/image" Target="../media/image10.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550.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8.xml.rels><?xml version="1.0" encoding="UTF-8" standalone="yes"?>
<Relationships xmlns="http://schemas.openxmlformats.org/package/2006/relationships"><Relationship Id="rId8" Type="http://schemas.openxmlformats.org/officeDocument/2006/relationships/slideLayout" Target="../slideLayouts/slideLayout2.xml"/><Relationship Id="rId3" Type="http://schemas.openxmlformats.org/officeDocument/2006/relationships/tags" Target="../tags/tag21.xml"/><Relationship Id="rId7" Type="http://schemas.openxmlformats.org/officeDocument/2006/relationships/tags" Target="../tags/tag25.xml"/><Relationship Id="rId12" Type="http://schemas.openxmlformats.org/officeDocument/2006/relationships/image" Target="../media/image11.png"/><Relationship Id="rId2" Type="http://schemas.openxmlformats.org/officeDocument/2006/relationships/tags" Target="../tags/tag20.xml"/><Relationship Id="rId1" Type="http://schemas.openxmlformats.org/officeDocument/2006/relationships/tags" Target="../tags/tag19.xml"/><Relationship Id="rId6" Type="http://schemas.openxmlformats.org/officeDocument/2006/relationships/tags" Target="../tags/tag24.xml"/><Relationship Id="rId11" Type="http://schemas.openxmlformats.org/officeDocument/2006/relationships/image" Target="../media/image10.png"/><Relationship Id="rId5" Type="http://schemas.openxmlformats.org/officeDocument/2006/relationships/tags" Target="../tags/tag23.xml"/><Relationship Id="rId10" Type="http://schemas.openxmlformats.org/officeDocument/2006/relationships/image" Target="../media/image9.png"/><Relationship Id="rId4" Type="http://schemas.openxmlformats.org/officeDocument/2006/relationships/tags" Target="../tags/tag22.xml"/><Relationship Id="rId9" Type="http://schemas.openxmlformats.org/officeDocument/2006/relationships/image" Target="../media/image8.png"/></Relationships>
</file>

<file path=ppt/slides/_rels/slide8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44.wmf"/><Relationship Id="rId2" Type="http://schemas.openxmlformats.org/officeDocument/2006/relationships/oleObject" Target="../embeddings/oleObject2.bin"/><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8" Type="http://schemas.openxmlformats.org/officeDocument/2006/relationships/image" Target="../media/image220.png"/><Relationship Id="rId3" Type="http://schemas.openxmlformats.org/officeDocument/2006/relationships/image" Target="../media/image180.png"/><Relationship Id="rId7" Type="http://schemas.openxmlformats.org/officeDocument/2006/relationships/image" Target="../media/image2510.png"/><Relationship Id="rId12" Type="http://schemas.openxmlformats.org/officeDocument/2006/relationships/image" Target="../media/image211.png"/><Relationship Id="rId2" Type="http://schemas.openxmlformats.org/officeDocument/2006/relationships/image" Target="../media/image170.png"/><Relationship Id="rId1" Type="http://schemas.openxmlformats.org/officeDocument/2006/relationships/slideLayout" Target="../slideLayouts/slideLayout1.xml"/><Relationship Id="rId6" Type="http://schemas.openxmlformats.org/officeDocument/2006/relationships/image" Target="../media/image210.png"/><Relationship Id="rId11" Type="http://schemas.openxmlformats.org/officeDocument/2006/relationships/image" Target="../media/image290.png"/><Relationship Id="rId5" Type="http://schemas.openxmlformats.org/officeDocument/2006/relationships/image" Target="../media/image200.png"/><Relationship Id="rId10" Type="http://schemas.openxmlformats.org/officeDocument/2006/relationships/image" Target="../media/image2830.png"/><Relationship Id="rId4" Type="http://schemas.openxmlformats.org/officeDocument/2006/relationships/image" Target="../media/image351.png"/><Relationship Id="rId9" Type="http://schemas.openxmlformats.org/officeDocument/2006/relationships/image" Target="../media/image2710.png"/></Relationships>
</file>

<file path=ppt/slides/_rels/slide87.xml.rels><?xml version="1.0" encoding="UTF-8" standalone="yes"?>
<Relationships xmlns="http://schemas.openxmlformats.org/package/2006/relationships"><Relationship Id="rId8" Type="http://schemas.openxmlformats.org/officeDocument/2006/relationships/image" Target="../media/image220.png"/><Relationship Id="rId3" Type="http://schemas.openxmlformats.org/officeDocument/2006/relationships/image" Target="../media/image180.png"/><Relationship Id="rId7" Type="http://schemas.openxmlformats.org/officeDocument/2006/relationships/image" Target="../media/image2510.png"/><Relationship Id="rId12" Type="http://schemas.openxmlformats.org/officeDocument/2006/relationships/image" Target="../media/image370.png"/><Relationship Id="rId2" Type="http://schemas.openxmlformats.org/officeDocument/2006/relationships/image" Target="../media/image170.png"/><Relationship Id="rId1" Type="http://schemas.openxmlformats.org/officeDocument/2006/relationships/slideLayout" Target="../slideLayouts/slideLayout1.xml"/><Relationship Id="rId6" Type="http://schemas.openxmlformats.org/officeDocument/2006/relationships/image" Target="../media/image210.png"/><Relationship Id="rId11" Type="http://schemas.openxmlformats.org/officeDocument/2006/relationships/image" Target="../media/image290.png"/><Relationship Id="rId5" Type="http://schemas.openxmlformats.org/officeDocument/2006/relationships/image" Target="../media/image200.png"/><Relationship Id="rId10" Type="http://schemas.openxmlformats.org/officeDocument/2006/relationships/image" Target="../media/image2830.png"/><Relationship Id="rId4" Type="http://schemas.openxmlformats.org/officeDocument/2006/relationships/image" Target="../media/image190.png"/><Relationship Id="rId9" Type="http://schemas.openxmlformats.org/officeDocument/2006/relationships/image" Target="../media/image2710.png"/></Relationships>
</file>

<file path=ppt/slides/_rels/slide88.xml.rels><?xml version="1.0" encoding="UTF-8" standalone="yes"?>
<Relationships xmlns="http://schemas.openxmlformats.org/package/2006/relationships"><Relationship Id="rId2" Type="http://schemas.openxmlformats.org/officeDocument/2006/relationships/image" Target="../media/image221.png"/><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2" Type="http://schemas.openxmlformats.org/officeDocument/2006/relationships/image" Target="../media/image230.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8" Type="http://schemas.openxmlformats.org/officeDocument/2006/relationships/tags" Target="../tags/tag33.xml"/><Relationship Id="rId13" Type="http://schemas.openxmlformats.org/officeDocument/2006/relationships/image" Target="../media/image10.png"/><Relationship Id="rId3" Type="http://schemas.openxmlformats.org/officeDocument/2006/relationships/tags" Target="../tags/tag28.xml"/><Relationship Id="rId7" Type="http://schemas.openxmlformats.org/officeDocument/2006/relationships/tags" Target="../tags/tag32.xml"/><Relationship Id="rId12" Type="http://schemas.openxmlformats.org/officeDocument/2006/relationships/image" Target="../media/image9.png"/><Relationship Id="rId2" Type="http://schemas.openxmlformats.org/officeDocument/2006/relationships/tags" Target="../tags/tag27.xml"/><Relationship Id="rId1" Type="http://schemas.openxmlformats.org/officeDocument/2006/relationships/tags" Target="../tags/tag26.xml"/><Relationship Id="rId6" Type="http://schemas.openxmlformats.org/officeDocument/2006/relationships/tags" Target="../tags/tag31.xml"/><Relationship Id="rId11" Type="http://schemas.openxmlformats.org/officeDocument/2006/relationships/image" Target="../media/image8.png"/><Relationship Id="rId5" Type="http://schemas.openxmlformats.org/officeDocument/2006/relationships/tags" Target="../tags/tag30.xml"/><Relationship Id="rId10" Type="http://schemas.openxmlformats.org/officeDocument/2006/relationships/slideLayout" Target="../slideLayouts/slideLayout2.xml"/><Relationship Id="rId4" Type="http://schemas.openxmlformats.org/officeDocument/2006/relationships/tags" Target="../tags/tag29.xml"/><Relationship Id="rId9" Type="http://schemas.openxmlformats.org/officeDocument/2006/relationships/tags" Target="../tags/tag34.xml"/><Relationship Id="rId14" Type="http://schemas.openxmlformats.org/officeDocument/2006/relationships/image" Target="../media/image11.png"/></Relationships>
</file>

<file path=ppt/slides/_rels/slide9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2" Type="http://schemas.openxmlformats.org/officeDocument/2006/relationships/image" Target="../media/image250.png"/><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图片 4"/>
          <p:cNvPicPr/>
          <p:nvPr/>
        </p:nvPicPr>
        <p:blipFill>
          <a:blip r:embed="rId3">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sp>
        <p:nvSpPr>
          <p:cNvPr id="15" name="任意多边形 14"/>
          <p:cNvSpPr/>
          <p:nvPr/>
        </p:nvSpPr>
        <p:spPr>
          <a:xfrm>
            <a:off x="-2" y="3164267"/>
            <a:ext cx="12192000" cy="2051818"/>
          </a:xfrm>
          <a:custGeom>
            <a:avLst/>
            <a:gdLst>
              <a:gd name="connsiteX0" fmla="*/ 9143999 w 9143999"/>
              <a:gd name="connsiteY0" fmla="*/ 0 h 2051818"/>
              <a:gd name="connsiteX1" fmla="*/ 9143999 w 9143999"/>
              <a:gd name="connsiteY1" fmla="*/ 2051818 h 2051818"/>
              <a:gd name="connsiteX2" fmla="*/ 0 w 9143999"/>
              <a:gd name="connsiteY2" fmla="*/ 2051818 h 2051818"/>
              <a:gd name="connsiteX3" fmla="*/ 0 w 9143999"/>
              <a:gd name="connsiteY3" fmla="*/ 1204077 h 2051818"/>
              <a:gd name="connsiteX4" fmla="*/ 6027 w 9143999"/>
              <a:gd name="connsiteY4" fmla="*/ 1207403 h 2051818"/>
              <a:gd name="connsiteX5" fmla="*/ 7674511 w 9143999"/>
              <a:gd name="connsiteY5" fmla="*/ 718908 h 2051818"/>
              <a:gd name="connsiteX6" fmla="*/ 9044856 w 9143999"/>
              <a:gd name="connsiteY6" fmla="*/ 57555 h 2051818"/>
              <a:gd name="connsiteX7" fmla="*/ 9143999 w 9143999"/>
              <a:gd name="connsiteY7" fmla="*/ 0 h 205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43999" h="2051818">
                <a:moveTo>
                  <a:pt x="9143999" y="0"/>
                </a:moveTo>
                <a:lnTo>
                  <a:pt x="9143999" y="2051818"/>
                </a:lnTo>
                <a:lnTo>
                  <a:pt x="0" y="2051818"/>
                </a:lnTo>
                <a:lnTo>
                  <a:pt x="0" y="1204077"/>
                </a:lnTo>
                <a:lnTo>
                  <a:pt x="6027" y="1207403"/>
                </a:lnTo>
                <a:cubicBezTo>
                  <a:pt x="2066505" y="2238985"/>
                  <a:pt x="5621740" y="1499327"/>
                  <a:pt x="7674511" y="718908"/>
                </a:cubicBezTo>
                <a:cubicBezTo>
                  <a:pt x="8085065" y="562824"/>
                  <a:pt x="8552064" y="336225"/>
                  <a:pt x="9044856" y="57555"/>
                </a:cubicBezTo>
                <a:lnTo>
                  <a:pt x="9143999" y="0"/>
                </a:lnTo>
                <a:close/>
              </a:path>
            </a:pathLst>
          </a:cu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fontAlgn="base">
              <a:spcBef>
                <a:spcPct val="0"/>
              </a:spcBef>
              <a:spcAft>
                <a:spcPct val="0"/>
              </a:spcAft>
            </a:pPr>
            <a:endParaRPr lang="zh-CN" altLang="en-US" sz="2400">
              <a:solidFill>
                <a:prstClr val="white"/>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2" name="任意多边形 21"/>
          <p:cNvSpPr/>
          <p:nvPr/>
        </p:nvSpPr>
        <p:spPr>
          <a:xfrm>
            <a:off x="0" y="3568700"/>
            <a:ext cx="12192000" cy="3338311"/>
          </a:xfrm>
          <a:custGeom>
            <a:avLst/>
            <a:gdLst>
              <a:gd name="connsiteX0" fmla="*/ 9143999 w 9143999"/>
              <a:gd name="connsiteY0" fmla="*/ 0 h 3478011"/>
              <a:gd name="connsiteX1" fmla="*/ 9143999 w 9143999"/>
              <a:gd name="connsiteY1" fmla="*/ 1393716 h 3478011"/>
              <a:gd name="connsiteX2" fmla="*/ 9143999 w 9143999"/>
              <a:gd name="connsiteY2" fmla="*/ 1513865 h 3478011"/>
              <a:gd name="connsiteX3" fmla="*/ 9143999 w 9143999"/>
              <a:gd name="connsiteY3" fmla="*/ 3478011 h 3478011"/>
              <a:gd name="connsiteX4" fmla="*/ 0 w 9143999"/>
              <a:gd name="connsiteY4" fmla="*/ 3478011 h 3478011"/>
              <a:gd name="connsiteX5" fmla="*/ 0 w 9143999"/>
              <a:gd name="connsiteY5" fmla="*/ 1513865 h 3478011"/>
              <a:gd name="connsiteX6" fmla="*/ 0 w 9143999"/>
              <a:gd name="connsiteY6" fmla="*/ 1393716 h 3478011"/>
              <a:gd name="connsiteX7" fmla="*/ 0 w 9143999"/>
              <a:gd name="connsiteY7" fmla="*/ 846204 h 3478011"/>
              <a:gd name="connsiteX8" fmla="*/ 303379 w 9143999"/>
              <a:gd name="connsiteY8" fmla="*/ 970246 h 3478011"/>
              <a:gd name="connsiteX9" fmla="*/ 8360497 w 9143999"/>
              <a:gd name="connsiteY9" fmla="*/ 342756 h 3478011"/>
              <a:gd name="connsiteX10" fmla="*/ 8941037 w 9143999"/>
              <a:gd name="connsiteY10" fmla="*/ 98098 h 3478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43999" h="3478011">
                <a:moveTo>
                  <a:pt x="9143999" y="0"/>
                </a:moveTo>
                <a:lnTo>
                  <a:pt x="9143999" y="1393716"/>
                </a:lnTo>
                <a:lnTo>
                  <a:pt x="9143999" y="1513865"/>
                </a:lnTo>
                <a:lnTo>
                  <a:pt x="9143999" y="3478011"/>
                </a:lnTo>
                <a:lnTo>
                  <a:pt x="0" y="3478011"/>
                </a:lnTo>
                <a:lnTo>
                  <a:pt x="0" y="1513865"/>
                </a:lnTo>
                <a:lnTo>
                  <a:pt x="0" y="1393716"/>
                </a:lnTo>
                <a:lnTo>
                  <a:pt x="0" y="846204"/>
                </a:lnTo>
                <a:lnTo>
                  <a:pt x="303379" y="970246"/>
                </a:lnTo>
                <a:cubicBezTo>
                  <a:pt x="2685816" y="1852356"/>
                  <a:pt x="6241504" y="1135756"/>
                  <a:pt x="8360497" y="342756"/>
                </a:cubicBezTo>
                <a:cubicBezTo>
                  <a:pt x="8544757" y="273800"/>
                  <a:pt x="8739002" y="191802"/>
                  <a:pt x="8941037" y="98098"/>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base">
              <a:spcBef>
                <a:spcPct val="0"/>
              </a:spcBef>
              <a:spcAft>
                <a:spcPct val="0"/>
              </a:spcAft>
            </a:pPr>
            <a:endParaRPr lang="zh-CN" altLang="en-US">
              <a:solidFill>
                <a:prstClr val="white"/>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7" name="文本框 16"/>
          <p:cNvSpPr txBox="1"/>
          <p:nvPr/>
        </p:nvSpPr>
        <p:spPr>
          <a:xfrm>
            <a:off x="1210859" y="6037042"/>
            <a:ext cx="4284980" cy="613694"/>
          </a:xfrm>
          <a:prstGeom prst="rect">
            <a:avLst/>
          </a:prstGeom>
          <a:noFill/>
        </p:spPr>
        <p:txBody>
          <a:bodyPr wrap="square" rtlCol="0">
            <a:spAutoFit/>
          </a:bodyPr>
          <a:lstStyle/>
          <a:p>
            <a:pPr fontAlgn="base">
              <a:lnSpc>
                <a:spcPct val="150000"/>
              </a:lnSpc>
              <a:spcBef>
                <a:spcPct val="0"/>
              </a:spcBef>
              <a:spcAft>
                <a:spcPct val="0"/>
              </a:spcAft>
            </a:pPr>
            <a:r>
              <a:rPr lang="zh-CN" altLang="en-US" sz="1200" b="1" dirty="0">
                <a:solidFill>
                  <a:prstClr val="white">
                    <a:lumMod val="50000"/>
                  </a:prstClr>
                </a:solidFill>
                <a:latin typeface="微软雅黑" panose="020B0503020204020204" pitchFamily="34" charset="-122"/>
                <a:ea typeface="微软雅黑" panose="020B0503020204020204" pitchFamily="34" charset="-122"/>
                <a:sym typeface="微软雅黑" panose="020B0503020204020204" pitchFamily="34" charset="-122"/>
              </a:rPr>
              <a:t>李慧青  副教授</a:t>
            </a:r>
            <a:endParaRPr lang="en-US" altLang="zh-CN" sz="1200" b="1" dirty="0">
              <a:solidFill>
                <a:prstClr val="white">
                  <a:lumMod val="50000"/>
                </a:prstClr>
              </a:solidFill>
              <a:latin typeface="微软雅黑" panose="020B0503020204020204" pitchFamily="34" charset="-122"/>
              <a:ea typeface="微软雅黑" panose="020B0503020204020204" pitchFamily="34" charset="-122"/>
              <a:sym typeface="微软雅黑" panose="020B0503020204020204" pitchFamily="34" charset="-122"/>
            </a:endParaRPr>
          </a:p>
          <a:p>
            <a:pPr fontAlgn="base">
              <a:lnSpc>
                <a:spcPct val="150000"/>
              </a:lnSpc>
              <a:spcBef>
                <a:spcPct val="0"/>
              </a:spcBef>
              <a:spcAft>
                <a:spcPct val="0"/>
              </a:spcAft>
            </a:pPr>
            <a:r>
              <a:rPr lang="zh-CN" altLang="en-US" sz="1200" b="1" dirty="0">
                <a:solidFill>
                  <a:prstClr val="white">
                    <a:lumMod val="50000"/>
                  </a:prstClr>
                </a:solidFill>
                <a:latin typeface="微软雅黑" panose="020B0503020204020204" pitchFamily="34" charset="-122"/>
                <a:ea typeface="微软雅黑" panose="020B0503020204020204" pitchFamily="34" charset="-122"/>
                <a:sym typeface="微软雅黑" panose="020B0503020204020204" pitchFamily="34" charset="-122"/>
              </a:rPr>
              <a:t>中国财政发展协同创新中心</a:t>
            </a:r>
            <a:endParaRPr lang="en-US" altLang="zh-CN" sz="1200" b="1" dirty="0">
              <a:solidFill>
                <a:prstClr val="white">
                  <a:lumMod val="50000"/>
                </a:prst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 name="文本框 1"/>
          <p:cNvSpPr txBox="1"/>
          <p:nvPr/>
        </p:nvSpPr>
        <p:spPr>
          <a:xfrm>
            <a:off x="980325" y="5082935"/>
            <a:ext cx="8507268" cy="523220"/>
          </a:xfrm>
          <a:prstGeom prst="rect">
            <a:avLst/>
          </a:prstGeom>
          <a:solidFill>
            <a:schemeClr val="bg1">
              <a:alpha val="0"/>
            </a:schemeClr>
          </a:solidFill>
        </p:spPr>
        <p:txBody>
          <a:bodyPr wrap="square">
            <a:spAutoFit/>
          </a:bodyPr>
          <a:lstStyle>
            <a:lvl1pPr eaLnBrk="0" hangingPunct="0">
              <a:defRPr sz="2800" b="1">
                <a:solidFill>
                  <a:schemeClr val="accent1"/>
                </a:solidFill>
                <a:latin typeface="微软雅黑" panose="020B0503020204020204" pitchFamily="34" charset="-122"/>
                <a:ea typeface="微软雅黑" panose="020B0503020204020204" pitchFamily="34" charset="-122"/>
                <a:cs typeface="+mj-cs"/>
              </a:defRPr>
            </a:lvl1pPr>
            <a:lvl2pPr algn="r" eaLnBrk="0" hangingPunct="0">
              <a:defRPr sz="2000" b="1">
                <a:solidFill>
                  <a:srgbClr val="404040"/>
                </a:solidFill>
                <a:latin typeface="微软雅黑" panose="020B0503020204020204" pitchFamily="34" charset="-122"/>
                <a:ea typeface="微软雅黑" panose="020B0503020204020204" pitchFamily="34" charset="-122"/>
              </a:defRPr>
            </a:lvl2pPr>
            <a:lvl3pPr algn="r" eaLnBrk="0" hangingPunct="0">
              <a:defRPr sz="2000" b="1">
                <a:solidFill>
                  <a:srgbClr val="404040"/>
                </a:solidFill>
                <a:latin typeface="微软雅黑" panose="020B0503020204020204" pitchFamily="34" charset="-122"/>
                <a:ea typeface="微软雅黑" panose="020B0503020204020204" pitchFamily="34" charset="-122"/>
              </a:defRPr>
            </a:lvl3pPr>
            <a:lvl4pPr algn="r" eaLnBrk="0" hangingPunct="0">
              <a:defRPr sz="2000" b="1">
                <a:solidFill>
                  <a:srgbClr val="404040"/>
                </a:solidFill>
                <a:latin typeface="微软雅黑" panose="020B0503020204020204" pitchFamily="34" charset="-122"/>
                <a:ea typeface="微软雅黑" panose="020B0503020204020204" pitchFamily="34" charset="-122"/>
              </a:defRPr>
            </a:lvl4pPr>
            <a:lvl5pPr algn="r" eaLnBrk="0" hangingPunct="0">
              <a:defRPr sz="2000" b="1">
                <a:solidFill>
                  <a:srgbClr val="404040"/>
                </a:solidFill>
                <a:latin typeface="微软雅黑" panose="020B0503020204020204" pitchFamily="34" charset="-122"/>
                <a:ea typeface="微软雅黑" panose="020B0503020204020204" pitchFamily="34" charset="-122"/>
              </a:defRPr>
            </a:lvl5pPr>
            <a:lvl6pPr marL="457200" algn="r" fontAlgn="base">
              <a:spcBef>
                <a:spcPct val="0"/>
              </a:spcBef>
              <a:spcAft>
                <a:spcPct val="0"/>
              </a:spcAft>
              <a:defRPr>
                <a:latin typeface="Arial" panose="020B0604020202020204" pitchFamily="34" charset="0"/>
                <a:ea typeface="宋体" panose="02010600030101010101" pitchFamily="2" charset="-122"/>
              </a:defRPr>
            </a:lvl6pPr>
            <a:lvl7pPr marL="914400" algn="r" fontAlgn="base">
              <a:spcBef>
                <a:spcPct val="0"/>
              </a:spcBef>
              <a:spcAft>
                <a:spcPct val="0"/>
              </a:spcAft>
              <a:defRPr>
                <a:latin typeface="Arial" panose="020B0604020202020204" pitchFamily="34" charset="0"/>
                <a:ea typeface="宋体" panose="02010600030101010101" pitchFamily="2" charset="-122"/>
              </a:defRPr>
            </a:lvl7pPr>
            <a:lvl8pPr marL="1371600" algn="r" fontAlgn="base">
              <a:spcBef>
                <a:spcPct val="0"/>
              </a:spcBef>
              <a:spcAft>
                <a:spcPct val="0"/>
              </a:spcAft>
              <a:defRPr>
                <a:latin typeface="Arial" panose="020B0604020202020204" pitchFamily="34" charset="0"/>
                <a:ea typeface="宋体" panose="02010600030101010101" pitchFamily="2" charset="-122"/>
              </a:defRPr>
            </a:lvl8pPr>
            <a:lvl9pPr marL="1828800" algn="r" fontAlgn="base">
              <a:spcBef>
                <a:spcPct val="0"/>
              </a:spcBef>
              <a:spcAft>
                <a:spcPct val="0"/>
              </a:spcAft>
              <a:defRPr>
                <a:latin typeface="Arial" panose="020B0604020202020204" pitchFamily="34" charset="0"/>
                <a:ea typeface="宋体" panose="02010600030101010101" pitchFamily="2" charset="-122"/>
              </a:defRPr>
            </a:lvl9pPr>
          </a:lstStyle>
          <a:p>
            <a:pPr fontAlgn="base">
              <a:spcBef>
                <a:spcPct val="0"/>
              </a:spcBef>
              <a:spcAft>
                <a:spcPct val="0"/>
              </a:spcAft>
            </a:pPr>
            <a:r>
              <a:rPr lang="zh-CN" altLang="en-US" dirty="0">
                <a:solidFill>
                  <a:srgbClr val="194069"/>
                </a:solidFill>
                <a:sym typeface="微软雅黑" panose="020B0503020204020204" pitchFamily="34" charset="-122"/>
              </a:rPr>
              <a:t>传统的通货膨胀理论和适应性预期理论</a:t>
            </a:r>
          </a:p>
        </p:txBody>
      </p:sp>
      <p:pic>
        <p:nvPicPr>
          <p:cNvPr id="7" name="图片 6"/>
          <p:cNvPicPr/>
          <p:nvPr/>
        </p:nvPicPr>
        <p:blipFill>
          <a:blip r:embed="rId4" cstate="print">
            <a:extLst>
              <a:ext uri="{28A0092B-C50C-407E-A947-70E740481C1C}">
                <a14:useLocalDpi xmlns:a14="http://schemas.microsoft.com/office/drawing/2010/main" val="0"/>
              </a:ext>
            </a:extLst>
          </a:blip>
          <a:stretch>
            <a:fillRect/>
          </a:stretch>
        </p:blipFill>
        <p:spPr>
          <a:xfrm>
            <a:off x="9899650" y="4929695"/>
            <a:ext cx="1524000" cy="1524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custDataLst>
              <p:tags r:id="rId1"/>
            </p:custDataLst>
          </p:nvPr>
        </p:nvPicPr>
        <p:blipFill>
          <a:blip r:embed="rId13"/>
          <a:srcRect l="97202" t="43337" r="771" b="9736"/>
          <a:stretch>
            <a:fillRect/>
          </a:stretch>
        </p:blipFill>
        <p:spPr>
          <a:xfrm>
            <a:off x="1524635" y="12700"/>
            <a:ext cx="9163050" cy="6845300"/>
          </a:xfrm>
          <a:prstGeom prst="rect">
            <a:avLst/>
          </a:prstGeom>
        </p:spPr>
      </p:pic>
      <p:grpSp>
        <p:nvGrpSpPr>
          <p:cNvPr id="11" name="组合 10"/>
          <p:cNvGrpSpPr/>
          <p:nvPr/>
        </p:nvGrpSpPr>
        <p:grpSpPr>
          <a:xfrm>
            <a:off x="-1453515" y="-11334115"/>
            <a:ext cx="15474950" cy="18635980"/>
            <a:chOff x="1" y="-14984"/>
            <a:chExt cx="14490" cy="23032"/>
          </a:xfrm>
        </p:grpSpPr>
        <p:grpSp>
          <p:nvGrpSpPr>
            <p:cNvPr id="8" name="组合 7"/>
            <p:cNvGrpSpPr/>
            <p:nvPr/>
          </p:nvGrpSpPr>
          <p:grpSpPr>
            <a:xfrm>
              <a:off x="1" y="-14984"/>
              <a:ext cx="14490" cy="21553"/>
              <a:chOff x="-58" y="-10022"/>
              <a:chExt cx="14490" cy="21553"/>
            </a:xfrm>
          </p:grpSpPr>
          <p:pic>
            <p:nvPicPr>
              <p:cNvPr id="2" name="图片 1" descr="d087ec704695a07a8509f7f1cf814b6"/>
              <p:cNvPicPr>
                <a:picLocks noChangeAspect="1"/>
              </p:cNvPicPr>
              <p:nvPr/>
            </p:nvPicPr>
            <p:blipFill>
              <a:blip r:embed="rId14"/>
              <a:srcRect t="75987" r="7"/>
              <a:stretch>
                <a:fillRect/>
              </a:stretch>
            </p:blipFill>
            <p:spPr>
              <a:xfrm>
                <a:off x="-1" y="821"/>
                <a:ext cx="14400" cy="1684"/>
              </a:xfrm>
              <a:prstGeom prst="rect">
                <a:avLst/>
              </a:prstGeom>
            </p:spPr>
          </p:pic>
          <p:grpSp>
            <p:nvGrpSpPr>
              <p:cNvPr id="7" name="组合 6"/>
              <p:cNvGrpSpPr/>
              <p:nvPr/>
            </p:nvGrpSpPr>
            <p:grpSpPr>
              <a:xfrm>
                <a:off x="-58" y="-10022"/>
                <a:ext cx="14490" cy="21553"/>
                <a:chOff x="-58" y="-10022"/>
                <a:chExt cx="14490" cy="21553"/>
              </a:xfrm>
            </p:grpSpPr>
            <p:pic>
              <p:nvPicPr>
                <p:cNvPr id="4" name="图片 3"/>
                <p:cNvPicPr>
                  <a:picLocks noChangeAspect="1"/>
                </p:cNvPicPr>
                <p:nvPr>
                  <p:custDataLst>
                    <p:tags r:id="rId11"/>
                  </p:custDataLst>
                </p:nvPr>
              </p:nvPicPr>
              <p:blipFill>
                <a:blip r:embed="rId13"/>
                <a:stretch>
                  <a:fillRect/>
                </a:stretch>
              </p:blipFill>
              <p:spPr>
                <a:xfrm>
                  <a:off x="0" y="-10022"/>
                  <a:ext cx="14432" cy="10843"/>
                </a:xfrm>
                <a:prstGeom prst="rect">
                  <a:avLst/>
                </a:prstGeom>
              </p:spPr>
            </p:pic>
            <p:pic>
              <p:nvPicPr>
                <p:cNvPr id="5" name="图片 4" descr="9642c04771b477ebb33184391aba94c"/>
                <p:cNvPicPr>
                  <a:picLocks noChangeAspect="1"/>
                </p:cNvPicPr>
                <p:nvPr/>
              </p:nvPicPr>
              <p:blipFill>
                <a:blip r:embed="rId15"/>
                <a:srcRect t="12100" r="-173"/>
                <a:stretch>
                  <a:fillRect/>
                </a:stretch>
              </p:blipFill>
              <p:spPr>
                <a:xfrm>
                  <a:off x="-58" y="2538"/>
                  <a:ext cx="14458" cy="4965"/>
                </a:xfrm>
                <a:prstGeom prst="rect">
                  <a:avLst/>
                </a:prstGeom>
              </p:spPr>
            </p:pic>
            <p:pic>
              <p:nvPicPr>
                <p:cNvPr id="6" name="图片 5" descr="0232dd159eccd11e0bcb57f897125ae"/>
                <p:cNvPicPr>
                  <a:picLocks noChangeAspect="1"/>
                </p:cNvPicPr>
                <p:nvPr/>
              </p:nvPicPr>
              <p:blipFill>
                <a:blip r:embed="rId16"/>
                <a:srcRect t="50267" r="1167"/>
                <a:stretch>
                  <a:fillRect/>
                </a:stretch>
              </p:blipFill>
              <p:spPr>
                <a:xfrm>
                  <a:off x="-1" y="7512"/>
                  <a:ext cx="14084" cy="4019"/>
                </a:xfrm>
                <a:prstGeom prst="rect">
                  <a:avLst/>
                </a:prstGeom>
              </p:spPr>
            </p:pic>
          </p:grpSp>
        </p:grpSp>
        <p:pic>
          <p:nvPicPr>
            <p:cNvPr id="10" name="图片 9" descr="9642c04771b477ebb33184391aba94c"/>
            <p:cNvPicPr>
              <a:picLocks noChangeAspect="1"/>
            </p:cNvPicPr>
            <p:nvPr>
              <p:custDataLst>
                <p:tags r:id="rId10"/>
              </p:custDataLst>
            </p:nvPr>
          </p:nvPicPr>
          <p:blipFill>
            <a:blip r:embed="rId15"/>
            <a:srcRect t="77393" r="1407"/>
            <a:stretch>
              <a:fillRect/>
            </a:stretch>
          </p:blipFill>
          <p:spPr>
            <a:xfrm>
              <a:off x="1" y="6534"/>
              <a:ext cx="14230" cy="1514"/>
            </a:xfrm>
            <a:prstGeom prst="rect">
              <a:avLst/>
            </a:prstGeom>
          </p:spPr>
        </p:pic>
      </p:grpSp>
      <p:grpSp>
        <p:nvGrpSpPr>
          <p:cNvPr id="14" name="组合 13"/>
          <p:cNvGrpSpPr/>
          <p:nvPr/>
        </p:nvGrpSpPr>
        <p:grpSpPr>
          <a:xfrm>
            <a:off x="5127625" y="1884680"/>
            <a:ext cx="1026160" cy="967740"/>
            <a:chOff x="5522" y="2247"/>
            <a:chExt cx="1666" cy="1524"/>
          </a:xfrm>
        </p:grpSpPr>
        <p:sp>
          <p:nvSpPr>
            <p:cNvPr id="9" name="矩形 8"/>
            <p:cNvSpPr/>
            <p:nvPr>
              <p:custDataLst>
                <p:tags r:id="rId8"/>
              </p:custDataLst>
            </p:nvPr>
          </p:nvSpPr>
          <p:spPr>
            <a:xfrm>
              <a:off x="5522" y="2247"/>
              <a:ext cx="1667" cy="1474"/>
            </a:xfrm>
            <a:prstGeom prst="rect">
              <a:avLst/>
            </a:prstGeom>
            <a:solidFill>
              <a:srgbClr val="FFC000">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框 12"/>
            <p:cNvSpPr txBox="1"/>
            <p:nvPr>
              <p:custDataLst>
                <p:tags r:id="rId9"/>
              </p:custDataLst>
            </p:nvPr>
          </p:nvSpPr>
          <p:spPr>
            <a:xfrm>
              <a:off x="5857" y="2247"/>
              <a:ext cx="870" cy="1525"/>
            </a:xfrm>
            <a:prstGeom prst="rect">
              <a:avLst/>
            </a:prstGeom>
            <a:noFill/>
            <a:ln>
              <a:noFill/>
            </a:ln>
          </p:spPr>
          <p:txBody>
            <a:bodyPr wrap="square" rtlCol="0">
              <a:noAutofit/>
              <a:scene3d>
                <a:camera prst="orthographicFront"/>
                <a:lightRig rig="threePt" dir="t"/>
              </a:scene3d>
            </a:bodyPr>
            <a:lstStyle/>
            <a:p>
              <a:r>
                <a:rPr lang="en-US" altLang="zh-CN" sz="5400" b="1">
                  <a:solidFill>
                    <a:schemeClr val="tx1"/>
                  </a:solidFill>
                  <a:effectLst>
                    <a:outerShdw blurRad="38100" dist="19050" dir="2700000" algn="tl" rotWithShape="0">
                      <a:schemeClr val="dk1">
                        <a:alpha val="40000"/>
                      </a:schemeClr>
                    </a:outerShdw>
                  </a:effectLst>
                  <a:latin typeface="汉仪中宋简" panose="02010600000101010101" charset="-128"/>
                  <a:ea typeface="汉仪中宋简" panose="02010600000101010101" charset="-128"/>
                  <a:cs typeface="+mn-lt"/>
                </a:rPr>
                <a:t>3</a:t>
              </a:r>
            </a:p>
          </p:txBody>
        </p:sp>
      </p:grpSp>
      <p:grpSp>
        <p:nvGrpSpPr>
          <p:cNvPr id="12" name="组合 11"/>
          <p:cNvGrpSpPr/>
          <p:nvPr/>
        </p:nvGrpSpPr>
        <p:grpSpPr>
          <a:xfrm>
            <a:off x="7464227" y="822325"/>
            <a:ext cx="992846" cy="968375"/>
            <a:chOff x="5746" y="2904"/>
            <a:chExt cx="1545" cy="1525"/>
          </a:xfrm>
        </p:grpSpPr>
        <p:sp>
          <p:nvSpPr>
            <p:cNvPr id="15" name="矩形 14"/>
            <p:cNvSpPr/>
            <p:nvPr>
              <p:custDataLst>
                <p:tags r:id="rId6"/>
              </p:custDataLst>
            </p:nvPr>
          </p:nvSpPr>
          <p:spPr>
            <a:xfrm>
              <a:off x="5746" y="2927"/>
              <a:ext cx="1545" cy="1502"/>
            </a:xfrm>
            <a:prstGeom prst="rect">
              <a:avLst/>
            </a:prstGeom>
            <a:solidFill>
              <a:srgbClr val="FFC000">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文本框 15"/>
            <p:cNvSpPr txBox="1"/>
            <p:nvPr>
              <p:custDataLst>
                <p:tags r:id="rId7"/>
              </p:custDataLst>
            </p:nvPr>
          </p:nvSpPr>
          <p:spPr>
            <a:xfrm>
              <a:off x="6082" y="2904"/>
              <a:ext cx="870" cy="1525"/>
            </a:xfrm>
            <a:prstGeom prst="rect">
              <a:avLst/>
            </a:prstGeom>
            <a:noFill/>
            <a:ln>
              <a:noFill/>
            </a:ln>
          </p:spPr>
          <p:txBody>
            <a:bodyPr wrap="square" rtlCol="0">
              <a:noAutofit/>
              <a:scene3d>
                <a:camera prst="orthographicFront"/>
                <a:lightRig rig="threePt" dir="t"/>
              </a:scene3d>
            </a:bodyPr>
            <a:lstStyle/>
            <a:p>
              <a:r>
                <a:rPr lang="en-US" altLang="zh-CN" sz="5400" b="1">
                  <a:solidFill>
                    <a:schemeClr val="tx1"/>
                  </a:solidFill>
                  <a:effectLst>
                    <a:outerShdw blurRad="38100" dist="19050" dir="2700000" algn="tl" rotWithShape="0">
                      <a:schemeClr val="dk1">
                        <a:alpha val="40000"/>
                      </a:schemeClr>
                    </a:outerShdw>
                  </a:effectLst>
                  <a:latin typeface="汉仪中宋简" panose="02010600000101010101" charset="-128"/>
                  <a:ea typeface="汉仪中宋简" panose="02010600000101010101" charset="-128"/>
                  <a:cs typeface="+mn-lt"/>
                </a:rPr>
                <a:t>5</a:t>
              </a:r>
            </a:p>
          </p:txBody>
        </p:sp>
      </p:grpSp>
      <p:grpSp>
        <p:nvGrpSpPr>
          <p:cNvPr id="17" name="组合 16"/>
          <p:cNvGrpSpPr/>
          <p:nvPr/>
        </p:nvGrpSpPr>
        <p:grpSpPr>
          <a:xfrm>
            <a:off x="6240145" y="4005580"/>
            <a:ext cx="1071245" cy="1060450"/>
            <a:chOff x="5522" y="2133"/>
            <a:chExt cx="1667" cy="1639"/>
          </a:xfrm>
        </p:grpSpPr>
        <p:sp>
          <p:nvSpPr>
            <p:cNvPr id="18" name="矩形 17"/>
            <p:cNvSpPr/>
            <p:nvPr>
              <p:custDataLst>
                <p:tags r:id="rId4"/>
              </p:custDataLst>
            </p:nvPr>
          </p:nvSpPr>
          <p:spPr>
            <a:xfrm>
              <a:off x="5522" y="2133"/>
              <a:ext cx="1667" cy="1502"/>
            </a:xfrm>
            <a:prstGeom prst="rect">
              <a:avLst/>
            </a:prstGeom>
            <a:solidFill>
              <a:srgbClr val="FFC000">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文本框 18"/>
            <p:cNvSpPr txBox="1"/>
            <p:nvPr>
              <p:custDataLst>
                <p:tags r:id="rId5"/>
              </p:custDataLst>
            </p:nvPr>
          </p:nvSpPr>
          <p:spPr>
            <a:xfrm>
              <a:off x="5857" y="2247"/>
              <a:ext cx="870" cy="1525"/>
            </a:xfrm>
            <a:prstGeom prst="rect">
              <a:avLst/>
            </a:prstGeom>
            <a:noFill/>
            <a:ln>
              <a:noFill/>
            </a:ln>
          </p:spPr>
          <p:txBody>
            <a:bodyPr wrap="square" rtlCol="0">
              <a:noAutofit/>
              <a:scene3d>
                <a:camera prst="orthographicFront"/>
                <a:lightRig rig="threePt" dir="t"/>
              </a:scene3d>
            </a:bodyPr>
            <a:lstStyle/>
            <a:p>
              <a:r>
                <a:rPr lang="en-US" altLang="zh-CN" sz="5400" b="1">
                  <a:solidFill>
                    <a:schemeClr val="tx1"/>
                  </a:solidFill>
                  <a:effectLst>
                    <a:outerShdw blurRad="38100" dist="19050" dir="2700000" algn="tl" rotWithShape="0">
                      <a:schemeClr val="dk1">
                        <a:alpha val="40000"/>
                      </a:schemeClr>
                    </a:outerShdw>
                  </a:effectLst>
                  <a:latin typeface="汉仪中宋简" panose="02010600000101010101" charset="-128"/>
                  <a:ea typeface="汉仪中宋简" panose="02010600000101010101" charset="-128"/>
                  <a:cs typeface="+mn-lt"/>
                </a:rPr>
                <a:t>4</a:t>
              </a:r>
            </a:p>
          </p:txBody>
        </p:sp>
      </p:grpSp>
      <p:grpSp>
        <p:nvGrpSpPr>
          <p:cNvPr id="20" name="组合 19"/>
          <p:cNvGrpSpPr/>
          <p:nvPr/>
        </p:nvGrpSpPr>
        <p:grpSpPr>
          <a:xfrm>
            <a:off x="3936365" y="2872740"/>
            <a:ext cx="1058545" cy="1067519"/>
            <a:chOff x="5522" y="2247"/>
            <a:chExt cx="1667" cy="1635"/>
          </a:xfrm>
        </p:grpSpPr>
        <p:sp>
          <p:nvSpPr>
            <p:cNvPr id="22" name="矩形 21"/>
            <p:cNvSpPr/>
            <p:nvPr>
              <p:custDataLst>
                <p:tags r:id="rId2"/>
              </p:custDataLst>
            </p:nvPr>
          </p:nvSpPr>
          <p:spPr>
            <a:xfrm>
              <a:off x="5522" y="2247"/>
              <a:ext cx="1667" cy="1474"/>
            </a:xfrm>
            <a:prstGeom prst="rect">
              <a:avLst/>
            </a:prstGeom>
            <a:solidFill>
              <a:srgbClr val="FFC000">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文本框 22"/>
            <p:cNvSpPr txBox="1"/>
            <p:nvPr>
              <p:custDataLst>
                <p:tags r:id="rId3"/>
              </p:custDataLst>
            </p:nvPr>
          </p:nvSpPr>
          <p:spPr>
            <a:xfrm>
              <a:off x="5991" y="2357"/>
              <a:ext cx="870" cy="1525"/>
            </a:xfrm>
            <a:prstGeom prst="rect">
              <a:avLst/>
            </a:prstGeom>
            <a:noFill/>
            <a:ln>
              <a:noFill/>
            </a:ln>
          </p:spPr>
          <p:txBody>
            <a:bodyPr wrap="square" rtlCol="0">
              <a:noAutofit/>
              <a:scene3d>
                <a:camera prst="orthographicFront"/>
                <a:lightRig rig="threePt" dir="t"/>
              </a:scene3d>
            </a:bodyPr>
            <a:lstStyle/>
            <a:p>
              <a:r>
                <a:rPr lang="en-US" altLang="zh-CN" sz="5400" b="1">
                  <a:solidFill>
                    <a:schemeClr val="tx1"/>
                  </a:solidFill>
                  <a:effectLst>
                    <a:outerShdw blurRad="38100" dist="19050" dir="2700000" algn="tl" rotWithShape="0">
                      <a:schemeClr val="dk1">
                        <a:alpha val="40000"/>
                      </a:schemeClr>
                    </a:outerShdw>
                  </a:effectLst>
                  <a:latin typeface="汉仪中宋简" panose="02010600000101010101" charset="-128"/>
                  <a:ea typeface="汉仪中宋简" panose="02010600000101010101" charset="-128"/>
                  <a:cs typeface="+mn-lt"/>
                </a:rPr>
                <a:t>2</a:t>
              </a:r>
            </a:p>
          </p:txBody>
        </p:sp>
      </p:grpSp>
    </p:spTree>
  </p:cSld>
  <p:clrMapOvr>
    <a:masterClrMapping/>
  </p:clrMapOvr>
  <mc:AlternateContent xmlns:mc="http://schemas.openxmlformats.org/markup-compatibility/2006" xmlns:p14="http://schemas.microsoft.com/office/powerpoint/2010/main">
    <mc:Choice Requires="p14">
      <p:transition spd="med" p14:dur="699" advTm="0">
        <p:fade/>
      </p:transition>
    </mc:Choice>
    <mc:Fallback xmlns="">
      <p:transition spd="med" advTm="0">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94D7EBCB-E813-43BD-B41A-D51AC64A590B}"/>
              </a:ext>
            </a:extLst>
          </p:cNvPr>
          <p:cNvSpPr>
            <a:spLocks noGrp="1"/>
          </p:cNvSpPr>
          <p:nvPr>
            <p:ph idx="1"/>
          </p:nvPr>
        </p:nvSpPr>
        <p:spPr>
          <a:xfrm>
            <a:off x="1066800" y="482103"/>
            <a:ext cx="10709564" cy="2349020"/>
          </a:xfrm>
        </p:spPr>
        <p:txBody>
          <a:bodyPr>
            <a:normAutofit/>
          </a:bodyPr>
          <a:lstStyle/>
          <a:p>
            <a:pPr marL="0" indent="0">
              <a:buNone/>
            </a:pPr>
            <a:r>
              <a:rPr lang="zh-CN" altLang="en-US" sz="2200" b="1" dirty="0">
                <a:latin typeface="+mj-ea"/>
                <a:ea typeface="+mj-ea"/>
              </a:rPr>
              <a:t>“卢卡斯批判”</a:t>
            </a:r>
            <a:r>
              <a:rPr lang="en-US" altLang="zh-CN" sz="2200" b="1" dirty="0">
                <a:latin typeface="+mj-ea"/>
                <a:ea typeface="+mj-ea"/>
              </a:rPr>
              <a:t>(Lucas critique</a:t>
            </a:r>
            <a:r>
              <a:rPr lang="zh-CN" altLang="en-US" sz="2200" b="1" dirty="0">
                <a:latin typeface="+mj-ea"/>
                <a:ea typeface="+mj-ea"/>
              </a:rPr>
              <a:t>）</a:t>
            </a:r>
            <a:endParaRPr lang="en-US" altLang="zh-CN" sz="2200" b="1" dirty="0">
              <a:latin typeface="+mj-ea"/>
              <a:ea typeface="+mj-ea"/>
            </a:endParaRPr>
          </a:p>
          <a:p>
            <a:pPr>
              <a:lnSpc>
                <a:spcPct val="100000"/>
              </a:lnSpc>
              <a:buFont typeface="Wingdings" panose="05000000000000000000" pitchFamily="2" charset="2"/>
              <a:buChar char="Ø"/>
            </a:pPr>
            <a:r>
              <a:rPr lang="zh-CN" altLang="zh-CN" dirty="0"/>
              <a:t>弗里德曼</a:t>
            </a:r>
            <a:r>
              <a:rPr lang="zh-CN" altLang="en-US" dirty="0"/>
              <a:t>认为，</a:t>
            </a:r>
            <a:r>
              <a:rPr lang="zh-CN" altLang="zh-CN" dirty="0">
                <a:latin typeface="+mn-ea"/>
              </a:rPr>
              <a:t>在短期内，货币的扩张是可以在一定程度上增加就业的，因为人们的预期还赶不上通胀的变动。但是在长期，人们的预期通胀和真实通胀一致后，货币扩张带来的就业增加效应就会消失</a:t>
            </a:r>
            <a:r>
              <a:rPr lang="zh-CN" altLang="en-US" dirty="0">
                <a:latin typeface="+mn-ea"/>
              </a:rPr>
              <a:t>。</a:t>
            </a:r>
            <a:endParaRPr lang="en-US" altLang="zh-CN" dirty="0">
              <a:latin typeface="+mn-ea"/>
            </a:endParaRPr>
          </a:p>
          <a:p>
            <a:pPr>
              <a:lnSpc>
                <a:spcPct val="100000"/>
              </a:lnSpc>
              <a:buFont typeface="Wingdings" panose="05000000000000000000" pitchFamily="2" charset="2"/>
              <a:buChar char="Ø"/>
            </a:pPr>
            <a:r>
              <a:rPr lang="zh-CN" altLang="en-US" dirty="0">
                <a:latin typeface="+mn-ea"/>
              </a:rPr>
              <a:t>卢卡斯的理性预期观点认为</a:t>
            </a:r>
            <a:r>
              <a:rPr lang="zh-CN" altLang="zh-CN" dirty="0">
                <a:latin typeface="+mn-ea"/>
              </a:rPr>
              <a:t>人们会根据他所能搜集到的各种信息来及时对预期进行调整。</a:t>
            </a:r>
            <a:r>
              <a:rPr lang="zh-CN" altLang="en-US" dirty="0">
                <a:latin typeface="+mn-ea"/>
              </a:rPr>
              <a:t>由于人们的预期调整是迅速的，所以这种替代关系即使在短期也不存在。</a:t>
            </a:r>
            <a:endParaRPr lang="en-US" altLang="zh-CN" dirty="0">
              <a:latin typeface="+mn-ea"/>
            </a:endParaRPr>
          </a:p>
          <a:p>
            <a:pPr marL="0" indent="0">
              <a:lnSpc>
                <a:spcPct val="100000"/>
              </a:lnSpc>
              <a:buNone/>
            </a:pPr>
            <a:endParaRPr lang="zh-CN" altLang="zh-CN" dirty="0">
              <a:latin typeface="+mn-ea"/>
            </a:endParaRPr>
          </a:p>
          <a:p>
            <a:pPr marL="0" indent="0" algn="ctr">
              <a:buNone/>
            </a:pPr>
            <a:endParaRPr lang="en-US" altLang="zh-CN" dirty="0">
              <a:latin typeface="+mn-ea"/>
            </a:endParaRPr>
          </a:p>
          <a:p>
            <a:pPr marL="0" indent="0" algn="ctr">
              <a:buNone/>
            </a:pPr>
            <a:endParaRPr lang="en-US" altLang="zh-CN" dirty="0"/>
          </a:p>
          <a:p>
            <a:pPr marL="0" indent="0" algn="ctr">
              <a:buNone/>
            </a:pPr>
            <a:endParaRPr lang="en-US" altLang="zh-CN" dirty="0"/>
          </a:p>
          <a:p>
            <a:pPr marL="0" indent="0">
              <a:buNone/>
            </a:pPr>
            <a:endParaRPr lang="zh-CN" altLang="zh-CN" dirty="0"/>
          </a:p>
          <a:p>
            <a:endParaRPr lang="zh-CN" altLang="zh-CN" b="1" dirty="0"/>
          </a:p>
          <a:p>
            <a:endParaRPr lang="zh-CN" altLang="en-US" dirty="0"/>
          </a:p>
        </p:txBody>
      </p:sp>
      <p:pic>
        <p:nvPicPr>
          <p:cNvPr id="4" name="图片 3" descr="图片包含 工程绘图&#10;&#10;描述已自动生成">
            <a:extLst>
              <a:ext uri="{FF2B5EF4-FFF2-40B4-BE49-F238E27FC236}">
                <a16:creationId xmlns:a16="http://schemas.microsoft.com/office/drawing/2014/main" id="{75E17BE9-1888-39ED-05A9-FCB1E49B73B6}"/>
              </a:ext>
            </a:extLst>
          </p:cNvPr>
          <p:cNvPicPr>
            <a:picLocks noChangeAspect="1"/>
          </p:cNvPicPr>
          <p:nvPr/>
        </p:nvPicPr>
        <p:blipFill rotWithShape="1">
          <a:blip r:embed="rId2">
            <a:extLst>
              <a:ext uri="{28A0092B-C50C-407E-A947-70E740481C1C}">
                <a14:useLocalDpi xmlns:a14="http://schemas.microsoft.com/office/drawing/2010/main" val="0"/>
              </a:ext>
            </a:extLst>
          </a:blip>
          <a:srcRect l="2472" t="17977" r="2470"/>
          <a:stretch/>
        </p:blipFill>
        <p:spPr>
          <a:xfrm>
            <a:off x="6969369" y="2885862"/>
            <a:ext cx="4900090" cy="3089031"/>
          </a:xfrm>
          <a:prstGeom prst="rect">
            <a:avLst/>
          </a:prstGeom>
        </p:spPr>
      </p:pic>
      <p:sp>
        <p:nvSpPr>
          <p:cNvPr id="5" name="文本框 4">
            <a:extLst>
              <a:ext uri="{FF2B5EF4-FFF2-40B4-BE49-F238E27FC236}">
                <a16:creationId xmlns:a16="http://schemas.microsoft.com/office/drawing/2014/main" id="{CE16EB19-E8B1-7804-30BB-3F808B19A90C}"/>
              </a:ext>
            </a:extLst>
          </p:cNvPr>
          <p:cNvSpPr txBox="1"/>
          <p:nvPr/>
        </p:nvSpPr>
        <p:spPr>
          <a:xfrm>
            <a:off x="1066800" y="2885862"/>
            <a:ext cx="5468815" cy="3170099"/>
          </a:xfrm>
          <a:prstGeom prst="rect">
            <a:avLst/>
          </a:prstGeom>
          <a:noFill/>
        </p:spPr>
        <p:txBody>
          <a:bodyPr wrap="square" rtlCol="0">
            <a:spAutoFit/>
          </a:bodyPr>
          <a:lstStyle/>
          <a:p>
            <a:pPr marL="457200" indent="-457200">
              <a:lnSpc>
                <a:spcPct val="100000"/>
              </a:lnSpc>
              <a:buFont typeface="+mj-lt"/>
              <a:buAutoNum type="arabicPeriod"/>
            </a:pPr>
            <a:r>
              <a:rPr lang="en-US" altLang="zh-CN" sz="2000" dirty="0">
                <a:solidFill>
                  <a:schemeClr val="tx1">
                    <a:lumMod val="75000"/>
                    <a:lumOff val="25000"/>
                  </a:schemeClr>
                </a:solidFill>
                <a:latin typeface="+mn-ea"/>
              </a:rPr>
              <a:t>Expectations and the neutrality of money</a:t>
            </a:r>
            <a:r>
              <a:rPr lang="zh-CN" altLang="en-US" sz="2000" dirty="0">
                <a:solidFill>
                  <a:schemeClr val="tx1">
                    <a:lumMod val="75000"/>
                    <a:lumOff val="25000"/>
                  </a:schemeClr>
                </a:solidFill>
                <a:latin typeface="+mn-ea"/>
              </a:rPr>
              <a:t>（</a:t>
            </a:r>
            <a:r>
              <a:rPr lang="en-US" altLang="zh-CN" sz="2000" dirty="0">
                <a:solidFill>
                  <a:schemeClr val="tx1">
                    <a:lumMod val="75000"/>
                    <a:lumOff val="25000"/>
                  </a:schemeClr>
                </a:solidFill>
                <a:latin typeface="+mn-ea"/>
              </a:rPr>
              <a:t>Lucas,1972</a:t>
            </a:r>
            <a:r>
              <a:rPr lang="zh-CN" altLang="en-US" sz="2000" dirty="0">
                <a:solidFill>
                  <a:schemeClr val="tx1">
                    <a:lumMod val="75000"/>
                    <a:lumOff val="25000"/>
                  </a:schemeClr>
                </a:solidFill>
                <a:latin typeface="+mn-ea"/>
              </a:rPr>
              <a:t>）：</a:t>
            </a:r>
            <a:r>
              <a:rPr lang="zh-CN" altLang="zh-CN" sz="2000" dirty="0">
                <a:solidFill>
                  <a:schemeClr val="tx1">
                    <a:lumMod val="75000"/>
                    <a:lumOff val="25000"/>
                  </a:schemeClr>
                </a:solidFill>
                <a:latin typeface="+mn-ea"/>
              </a:rPr>
              <a:t>被预期到的政策所产生的名义效应不会促进供给的增加，只有那些</a:t>
            </a:r>
            <a:r>
              <a:rPr lang="en-US" altLang="zh-CN" sz="2000" dirty="0">
                <a:solidFill>
                  <a:schemeClr val="tx1">
                    <a:lumMod val="75000"/>
                    <a:lumOff val="25000"/>
                  </a:schemeClr>
                </a:solidFill>
                <a:latin typeface="+mn-ea"/>
              </a:rPr>
              <a:t>“</a:t>
            </a:r>
            <a:r>
              <a:rPr lang="zh-CN" altLang="zh-CN" sz="2000" dirty="0">
                <a:solidFill>
                  <a:schemeClr val="tx1">
                    <a:lumMod val="75000"/>
                    <a:lumOff val="25000"/>
                  </a:schemeClr>
                </a:solidFill>
                <a:latin typeface="+mn-ea"/>
              </a:rPr>
              <a:t>意外</a:t>
            </a:r>
            <a:r>
              <a:rPr lang="en-US" altLang="zh-CN" sz="2000" dirty="0">
                <a:solidFill>
                  <a:schemeClr val="tx1">
                    <a:lumMod val="75000"/>
                    <a:lumOff val="25000"/>
                  </a:schemeClr>
                </a:solidFill>
                <a:latin typeface="+mn-ea"/>
              </a:rPr>
              <a:t>”</a:t>
            </a:r>
            <a:r>
              <a:rPr lang="zh-CN" altLang="zh-CN" sz="2000" dirty="0">
                <a:solidFill>
                  <a:schemeClr val="tx1">
                    <a:lumMod val="75000"/>
                    <a:lumOff val="25000"/>
                  </a:schemeClr>
                </a:solidFill>
                <a:latin typeface="+mn-ea"/>
              </a:rPr>
              <a:t>的政策才会产生真正效果。</a:t>
            </a:r>
            <a:endParaRPr lang="en-US" altLang="zh-CN" sz="2000" dirty="0">
              <a:solidFill>
                <a:schemeClr val="tx1">
                  <a:lumMod val="75000"/>
                  <a:lumOff val="25000"/>
                </a:schemeClr>
              </a:solidFill>
              <a:latin typeface="+mn-ea"/>
            </a:endParaRPr>
          </a:p>
          <a:p>
            <a:pPr marL="457200" indent="-457200">
              <a:lnSpc>
                <a:spcPct val="100000"/>
              </a:lnSpc>
              <a:buFont typeface="+mj-lt"/>
              <a:buAutoNum type="arabicPeriod"/>
            </a:pPr>
            <a:endParaRPr lang="en-US" altLang="zh-CN" sz="2000" dirty="0">
              <a:solidFill>
                <a:schemeClr val="tx1">
                  <a:lumMod val="75000"/>
                  <a:lumOff val="25000"/>
                </a:schemeClr>
              </a:solidFill>
              <a:latin typeface="+mn-ea"/>
            </a:endParaRPr>
          </a:p>
          <a:p>
            <a:pPr marL="457200" indent="-457200">
              <a:lnSpc>
                <a:spcPct val="100000"/>
              </a:lnSpc>
              <a:buFont typeface="+mj-lt"/>
              <a:buAutoNum type="arabicPeriod"/>
            </a:pPr>
            <a:r>
              <a:rPr lang="en-US" altLang="zh-CN" sz="2000" dirty="0">
                <a:solidFill>
                  <a:schemeClr val="tx1">
                    <a:lumMod val="75000"/>
                    <a:lumOff val="25000"/>
                  </a:schemeClr>
                </a:solidFill>
                <a:latin typeface="+mn-ea"/>
              </a:rPr>
              <a:t>Econometric policy evaluation: a critique</a:t>
            </a:r>
            <a:r>
              <a:rPr lang="zh-CN" altLang="en-US" sz="2000" dirty="0">
                <a:solidFill>
                  <a:schemeClr val="tx1">
                    <a:lumMod val="75000"/>
                    <a:lumOff val="25000"/>
                  </a:schemeClr>
                </a:solidFill>
                <a:latin typeface="+mn-ea"/>
              </a:rPr>
              <a:t>（</a:t>
            </a:r>
            <a:r>
              <a:rPr lang="en-US" altLang="zh-CN" sz="2000" dirty="0">
                <a:solidFill>
                  <a:schemeClr val="tx1">
                    <a:lumMod val="75000"/>
                    <a:lumOff val="25000"/>
                  </a:schemeClr>
                </a:solidFill>
                <a:latin typeface="+mn-ea"/>
              </a:rPr>
              <a:t>Lucas,1976</a:t>
            </a:r>
            <a:r>
              <a:rPr lang="zh-CN" altLang="en-US" sz="2000" dirty="0">
                <a:solidFill>
                  <a:schemeClr val="tx1">
                    <a:lumMod val="75000"/>
                    <a:lumOff val="25000"/>
                  </a:schemeClr>
                </a:solidFill>
                <a:latin typeface="+mn-ea"/>
              </a:rPr>
              <a:t>）：在理性预期下，任何政策变动都会导致计量经济模型的结构发生根本性的变化，因而基于计量模型的经济政策是无效的。</a:t>
            </a:r>
          </a:p>
        </p:txBody>
      </p:sp>
    </p:spTree>
    <p:extLst>
      <p:ext uri="{BB962C8B-B14F-4D97-AF65-F5344CB8AC3E}">
        <p14:creationId xmlns:p14="http://schemas.microsoft.com/office/powerpoint/2010/main" val="1515185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ppt_x"/>
                                          </p:val>
                                        </p:tav>
                                        <p:tav tm="100000">
                                          <p:val>
                                            <p:strVal val="#ppt_x"/>
                                          </p:val>
                                        </p:tav>
                                      </p:tavLst>
                                    </p:anim>
                                    <p:anim calcmode="lin" valueType="num">
                                      <p:cBhvr additive="base">
                                        <p:cTn id="2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rot="18868453" flipV="1">
            <a:off x="1854449" y="1215604"/>
            <a:ext cx="370238" cy="370238"/>
          </a:xfrm>
          <a:prstGeom prst="rect">
            <a:avLst/>
          </a:prstGeom>
          <a:noFill/>
          <a:ln w="254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zh-CN" altLang="en-US" sz="1350">
              <a:solidFill>
                <a:prstClr val="white"/>
              </a:solidFill>
              <a:latin typeface="Calibri"/>
              <a:ea typeface="等线" panose="02010600030101010101" pitchFamily="2" charset="-122"/>
            </a:endParaRPr>
          </a:p>
        </p:txBody>
      </p:sp>
      <p:sp>
        <p:nvSpPr>
          <p:cNvPr id="5" name="矩形 4"/>
          <p:cNvSpPr/>
          <p:nvPr/>
        </p:nvSpPr>
        <p:spPr>
          <a:xfrm rot="18868453">
            <a:off x="2101742" y="1279292"/>
            <a:ext cx="236220" cy="23622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zh-CN" altLang="en-US" sz="1350">
              <a:solidFill>
                <a:prstClr val="white"/>
              </a:solidFill>
              <a:latin typeface="Calibri"/>
              <a:ea typeface="等线" panose="02010600030101010101" pitchFamily="2" charset="-122"/>
            </a:endParaRPr>
          </a:p>
        </p:txBody>
      </p:sp>
      <p:cxnSp>
        <p:nvCxnSpPr>
          <p:cNvPr id="6" name="直接连接符 5"/>
          <p:cNvCxnSpPr>
            <a:cxnSpLocks/>
          </p:cNvCxnSpPr>
          <p:nvPr/>
        </p:nvCxnSpPr>
        <p:spPr>
          <a:xfrm>
            <a:off x="2039568" y="1662510"/>
            <a:ext cx="764545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标题 3"/>
          <p:cNvSpPr txBox="1">
            <a:spLocks/>
          </p:cNvSpPr>
          <p:nvPr/>
        </p:nvSpPr>
        <p:spPr>
          <a:xfrm>
            <a:off x="2576400" y="1294920"/>
            <a:ext cx="7886700" cy="318549"/>
          </a:xfrm>
          <a:prstGeom prst="rect">
            <a:avLst/>
          </a:prstGeom>
        </p:spPr>
        <p:txBody>
          <a:bodyPr vert="horz" wrap="square" lIns="68580" tIns="34290" rIns="68580" bIns="34290" rtlCol="0" anchor="ctr">
            <a:spAutoFit/>
          </a:bodyPr>
          <a:lstStyle>
            <a:lvl1pPr algn="l" defTabSz="914400" rtl="0" eaLnBrk="1" latinLnBrk="0" hangingPunct="1">
              <a:lnSpc>
                <a:spcPct val="90000"/>
              </a:lnSpc>
              <a:spcBef>
                <a:spcPct val="0"/>
              </a:spcBef>
              <a:buNone/>
              <a:defRPr lang="zh-CN" altLang="en-US" sz="2400" b="1" kern="1200">
                <a:gradFill>
                  <a:gsLst>
                    <a:gs pos="0">
                      <a:schemeClr val="accent2"/>
                    </a:gs>
                    <a:gs pos="100000">
                      <a:schemeClr val="accent1">
                        <a:lumMod val="75000"/>
                      </a:schemeClr>
                    </a:gs>
                  </a:gsLst>
                  <a:lin ang="5400000" scaled="1"/>
                </a:gradFill>
                <a:effectLst>
                  <a:outerShdw blurRad="38100" dist="38100" dir="2700000" algn="tl">
                    <a:srgbClr val="000000">
                      <a:alpha val="11000"/>
                    </a:srgbClr>
                  </a:outerShdw>
                </a:effectLst>
                <a:latin typeface="+mn-lt"/>
                <a:ea typeface="+mn-ea"/>
                <a:cs typeface="+mn-ea"/>
              </a:defRPr>
            </a:lvl1pPr>
          </a:lstStyle>
          <a:p>
            <a:pPr defTabSz="685800">
              <a:defRPr/>
            </a:pPr>
            <a:r>
              <a:rPr lang="zh-CN" altLang="en-US" sz="1800" dirty="0">
                <a:solidFill>
                  <a:schemeClr val="accent4">
                    <a:lumMod val="75000"/>
                  </a:schemeClr>
                </a:solidFill>
                <a:latin typeface="微软雅黑"/>
                <a:ea typeface="微软雅黑"/>
              </a:rPr>
              <a:t>传统的通货膨胀动态理论</a:t>
            </a:r>
          </a:p>
        </p:txBody>
      </p:sp>
      <mc:AlternateContent xmlns:mc="http://schemas.openxmlformats.org/markup-compatibility/2006" xmlns:a14="http://schemas.microsoft.com/office/drawing/2010/main">
        <mc:Choice Requires="a14">
          <p:sp>
            <p:nvSpPr>
              <p:cNvPr id="12" name="文本框 11">
                <a:extLst>
                  <a:ext uri="{FF2B5EF4-FFF2-40B4-BE49-F238E27FC236}">
                    <a16:creationId xmlns:a16="http://schemas.microsoft.com/office/drawing/2014/main" id="{AB4CDFE9-5EFE-6A3E-C286-6E05358B4CDA}"/>
                  </a:ext>
                </a:extLst>
              </p:cNvPr>
              <p:cNvSpPr txBox="1"/>
              <p:nvPr/>
            </p:nvSpPr>
            <p:spPr>
              <a:xfrm>
                <a:off x="2219852" y="1828801"/>
                <a:ext cx="7838548" cy="4417235"/>
              </a:xfrm>
              <a:prstGeom prst="rect">
                <a:avLst/>
              </a:prstGeom>
              <a:noFill/>
            </p:spPr>
            <p:txBody>
              <a:bodyPr wrap="square">
                <a:spAutoFit/>
              </a:bodyPr>
              <a:lstStyle/>
              <a:p>
                <a:pPr marL="91440" indent="-91440">
                  <a:lnSpc>
                    <a:spcPct val="90000"/>
                  </a:lnSpc>
                  <a:spcBef>
                    <a:spcPts val="1200"/>
                  </a:spcBef>
                  <a:spcAft>
                    <a:spcPts val="200"/>
                  </a:spcAft>
                  <a:buClr>
                    <a:srgbClr val="E48312"/>
                  </a:buClr>
                  <a:buSzPct val="100000"/>
                  <a:buFont typeface="Wingdings" panose="05000000000000000000" pitchFamily="2" charset="2"/>
                  <a:buChar char="Ø"/>
                  <a:defRPr/>
                </a:pPr>
                <a:r>
                  <a:rPr lang="zh-CN" altLang="zh-CN" sz="2000" dirty="0">
                    <a:solidFill>
                      <a:srgbClr val="000000">
                        <a:lumMod val="75000"/>
                        <a:lumOff val="25000"/>
                      </a:srgbClr>
                    </a:solidFill>
                    <a:latin typeface="Calibri" panose="020F0502020204030204"/>
                    <a:ea typeface="宋体" panose="02010600030101010101" pitchFamily="2" charset="-122"/>
                  </a:rPr>
                  <a:t>费尔普斯</a:t>
                </a:r>
                <a:r>
                  <a:rPr lang="zh-CN" altLang="en-US" sz="2000" dirty="0">
                    <a:solidFill>
                      <a:srgbClr val="000000">
                        <a:lumMod val="75000"/>
                        <a:lumOff val="25000"/>
                      </a:srgbClr>
                    </a:solidFill>
                    <a:latin typeface="Calibri" panose="020F0502020204030204"/>
                    <a:ea typeface="宋体" panose="02010600030101010101" pitchFamily="2" charset="-122"/>
                  </a:rPr>
                  <a:t>（</a:t>
                </a:r>
                <a:r>
                  <a:rPr lang="en-US" altLang="zh-CN" sz="2000" dirty="0">
                    <a:solidFill>
                      <a:srgbClr val="000000">
                        <a:lumMod val="75000"/>
                        <a:lumOff val="25000"/>
                      </a:srgbClr>
                    </a:solidFill>
                    <a:latin typeface="Calibri" panose="020F0502020204030204"/>
                    <a:ea typeface="宋体" panose="02010600030101010101" pitchFamily="2" charset="-122"/>
                  </a:rPr>
                  <a:t>Phelps</a:t>
                </a:r>
                <a:r>
                  <a:rPr lang="zh-CN" altLang="zh-CN" sz="2000" dirty="0">
                    <a:solidFill>
                      <a:srgbClr val="000000">
                        <a:lumMod val="75000"/>
                        <a:lumOff val="25000"/>
                      </a:srgbClr>
                    </a:solidFill>
                    <a:latin typeface="Calibri" panose="020F0502020204030204"/>
                    <a:ea typeface="宋体" panose="02010600030101010101" pitchFamily="2" charset="-122"/>
                  </a:rPr>
                  <a:t>，</a:t>
                </a:r>
                <a:r>
                  <a:rPr lang="en-US" altLang="zh-CN" sz="2000" dirty="0">
                    <a:solidFill>
                      <a:srgbClr val="000000">
                        <a:lumMod val="75000"/>
                        <a:lumOff val="25000"/>
                      </a:srgbClr>
                    </a:solidFill>
                    <a:latin typeface="Calibri" panose="020F0502020204030204"/>
                    <a:ea typeface="宋体" panose="02010600030101010101" pitchFamily="2" charset="-122"/>
                  </a:rPr>
                  <a:t>1967</a:t>
                </a:r>
                <a:r>
                  <a:rPr lang="zh-CN" altLang="zh-CN" sz="2000" dirty="0">
                    <a:solidFill>
                      <a:srgbClr val="000000">
                        <a:lumMod val="75000"/>
                        <a:lumOff val="25000"/>
                      </a:srgbClr>
                    </a:solidFill>
                    <a:latin typeface="Calibri" panose="020F0502020204030204"/>
                    <a:ea typeface="宋体" panose="02010600030101010101" pitchFamily="2" charset="-122"/>
                  </a:rPr>
                  <a:t>）和弗里德曼</a:t>
                </a:r>
                <a:r>
                  <a:rPr lang="zh-CN" altLang="en-US" sz="2000" dirty="0">
                    <a:solidFill>
                      <a:srgbClr val="000000">
                        <a:lumMod val="75000"/>
                        <a:lumOff val="25000"/>
                      </a:srgbClr>
                    </a:solidFill>
                    <a:latin typeface="Calibri" panose="020F0502020204030204"/>
                    <a:ea typeface="宋体" panose="02010600030101010101" pitchFamily="2" charset="-122"/>
                  </a:rPr>
                  <a:t>（</a:t>
                </a:r>
                <a:r>
                  <a:rPr lang="en-US" altLang="zh-CN" sz="2000" dirty="0">
                    <a:solidFill>
                      <a:srgbClr val="000000">
                        <a:lumMod val="75000"/>
                        <a:lumOff val="25000"/>
                      </a:srgbClr>
                    </a:solidFill>
                    <a:latin typeface="Calibri" panose="020F0502020204030204"/>
                    <a:ea typeface="宋体" panose="02010600030101010101" pitchFamily="2" charset="-122"/>
                  </a:rPr>
                  <a:t>Friedman</a:t>
                </a:r>
                <a:r>
                  <a:rPr lang="zh-CN" altLang="zh-CN" sz="2000" dirty="0">
                    <a:solidFill>
                      <a:srgbClr val="000000">
                        <a:lumMod val="75000"/>
                        <a:lumOff val="25000"/>
                      </a:srgbClr>
                    </a:solidFill>
                    <a:latin typeface="Calibri" panose="020F0502020204030204"/>
                    <a:ea typeface="宋体" panose="02010600030101010101" pitchFamily="2" charset="-122"/>
                  </a:rPr>
                  <a:t>，</a:t>
                </a:r>
                <a:r>
                  <a:rPr lang="en-US" altLang="zh-CN" sz="2000" dirty="0">
                    <a:solidFill>
                      <a:srgbClr val="000000">
                        <a:lumMod val="75000"/>
                        <a:lumOff val="25000"/>
                      </a:srgbClr>
                    </a:solidFill>
                    <a:latin typeface="Calibri" panose="020F0502020204030204"/>
                    <a:ea typeface="宋体" panose="02010600030101010101" pitchFamily="2" charset="-122"/>
                  </a:rPr>
                  <a:t>1968</a:t>
                </a:r>
                <a:r>
                  <a:rPr lang="zh-CN" altLang="en-US" sz="2000" dirty="0">
                    <a:solidFill>
                      <a:srgbClr val="000000">
                        <a:lumMod val="75000"/>
                        <a:lumOff val="25000"/>
                      </a:srgbClr>
                    </a:solidFill>
                    <a:latin typeface="Calibri" panose="020F0502020204030204"/>
                    <a:ea typeface="宋体" panose="02010600030101010101" pitchFamily="2" charset="-122"/>
                  </a:rPr>
                  <a:t>）</a:t>
                </a:r>
                <a:r>
                  <a:rPr lang="zh-CN" altLang="zh-CN" sz="2000" dirty="0">
                    <a:solidFill>
                      <a:srgbClr val="000000">
                        <a:lumMod val="75000"/>
                        <a:lumOff val="25000"/>
                      </a:srgbClr>
                    </a:solidFill>
                    <a:latin typeface="Calibri" panose="020F0502020204030204"/>
                    <a:ea typeface="宋体" panose="02010600030101010101" pitchFamily="2" charset="-122"/>
                  </a:rPr>
                  <a:t>为代表的</a:t>
                </a:r>
                <a:r>
                  <a:rPr lang="en-US" altLang="zh-CN" sz="2000" dirty="0">
                    <a:solidFill>
                      <a:srgbClr val="000000">
                        <a:lumMod val="75000"/>
                        <a:lumOff val="25000"/>
                      </a:srgbClr>
                    </a:solidFill>
                    <a:latin typeface="Calibri" panose="020F0502020204030204"/>
                    <a:ea typeface="宋体" panose="02010600030101010101" pitchFamily="2" charset="-122"/>
                  </a:rPr>
                  <a:t>“</a:t>
                </a:r>
                <a:r>
                  <a:rPr lang="zh-CN" altLang="zh-CN" sz="2000" dirty="0">
                    <a:solidFill>
                      <a:srgbClr val="000000">
                        <a:lumMod val="75000"/>
                        <a:lumOff val="25000"/>
                      </a:srgbClr>
                    </a:solidFill>
                    <a:latin typeface="Calibri" panose="020F0502020204030204"/>
                    <a:ea typeface="宋体" panose="02010600030101010101" pitchFamily="2" charset="-122"/>
                  </a:rPr>
                  <a:t>附加预期的菲利普斯曲线</a:t>
                </a:r>
                <a:r>
                  <a:rPr lang="en-US" altLang="zh-CN" sz="2000" dirty="0">
                    <a:solidFill>
                      <a:srgbClr val="000000">
                        <a:lumMod val="75000"/>
                        <a:lumOff val="25000"/>
                      </a:srgbClr>
                    </a:solidFill>
                    <a:latin typeface="Calibri" panose="020F0502020204030204"/>
                    <a:ea typeface="宋体" panose="02010600030101010101" pitchFamily="2" charset="-122"/>
                  </a:rPr>
                  <a:t>”</a:t>
                </a:r>
                <a:r>
                  <a:rPr lang="zh-CN" altLang="en-US" sz="2000" dirty="0">
                    <a:solidFill>
                      <a:srgbClr val="000000">
                        <a:lumMod val="75000"/>
                        <a:lumOff val="25000"/>
                      </a:srgbClr>
                    </a:solidFill>
                    <a:latin typeface="Calibri" panose="020F0502020204030204"/>
                    <a:ea typeface="宋体" panose="02010600030101010101" pitchFamily="2" charset="-122"/>
                  </a:rPr>
                  <a:t>。</a:t>
                </a:r>
                <a:endParaRPr lang="en-US" altLang="zh-CN" sz="2000" dirty="0">
                  <a:solidFill>
                    <a:srgbClr val="000000">
                      <a:lumMod val="75000"/>
                      <a:lumOff val="25000"/>
                    </a:srgbClr>
                  </a:solidFill>
                  <a:latin typeface="Calibri" panose="020F0502020204030204"/>
                  <a:ea typeface="宋体" panose="02010600030101010101" pitchFamily="2" charset="-122"/>
                </a:endParaRPr>
              </a:p>
              <a:p>
                <a:pPr marL="91440" indent="-91440">
                  <a:lnSpc>
                    <a:spcPct val="90000"/>
                  </a:lnSpc>
                  <a:spcBef>
                    <a:spcPts val="1200"/>
                  </a:spcBef>
                  <a:spcAft>
                    <a:spcPts val="200"/>
                  </a:spcAft>
                  <a:buClr>
                    <a:srgbClr val="E48312"/>
                  </a:buClr>
                  <a:buSzPct val="100000"/>
                  <a:buFont typeface="Wingdings" panose="05000000000000000000" pitchFamily="2" charset="2"/>
                  <a:buChar char="Ø"/>
                  <a:defRPr/>
                </a:pPr>
                <a:r>
                  <a:rPr lang="zh-CN" altLang="zh-CN" sz="2000" dirty="0">
                    <a:solidFill>
                      <a:srgbClr val="000000">
                        <a:lumMod val="75000"/>
                        <a:lumOff val="25000"/>
                      </a:srgbClr>
                    </a:solidFill>
                    <a:latin typeface="Calibri" panose="020F0502020204030204"/>
                    <a:ea typeface="宋体" panose="02010600030101010101" pitchFamily="2" charset="-122"/>
                  </a:rPr>
                  <a:t>完全后视行为的通货膨胀动态机制</a:t>
                </a:r>
                <a:r>
                  <a:rPr lang="zh-CN" altLang="en-US" sz="2000" dirty="0">
                    <a:solidFill>
                      <a:srgbClr val="000000">
                        <a:lumMod val="75000"/>
                        <a:lumOff val="25000"/>
                      </a:srgbClr>
                    </a:solidFill>
                    <a:latin typeface="Calibri" panose="020F0502020204030204"/>
                    <a:ea typeface="宋体" panose="02010600030101010101" pitchFamily="2" charset="-122"/>
                  </a:rPr>
                  <a:t>：</a:t>
                </a:r>
                <a:endParaRPr lang="en-US" altLang="zh-CN" sz="2000" dirty="0">
                  <a:solidFill>
                    <a:srgbClr val="000000">
                      <a:lumMod val="75000"/>
                      <a:lumOff val="25000"/>
                    </a:srgbClr>
                  </a:solidFill>
                  <a:latin typeface="Calibri" panose="020F0502020204030204"/>
                  <a:ea typeface="宋体" panose="02010600030101010101" pitchFamily="2" charset="-122"/>
                </a:endParaRPr>
              </a:p>
              <a:p>
                <a:pPr>
                  <a:lnSpc>
                    <a:spcPct val="90000"/>
                  </a:lnSpc>
                  <a:spcBef>
                    <a:spcPts val="1200"/>
                  </a:spcBef>
                  <a:spcAft>
                    <a:spcPts val="200"/>
                  </a:spcAft>
                  <a:buClr>
                    <a:srgbClr val="E48312"/>
                  </a:buClr>
                  <a:buSzPct val="100000"/>
                  <a:defRPr/>
                </a:pPr>
                <a14:m>
                  <m:oMathPara xmlns:m="http://schemas.openxmlformats.org/officeDocument/2006/math">
                    <m:oMathParaPr>
                      <m:jc m:val="centerGroup"/>
                    </m:oMathParaPr>
                    <m:oMath xmlns:m="http://schemas.openxmlformats.org/officeDocument/2006/math">
                      <m:sSub>
                        <m:sSubPr>
                          <m:ctrlPr>
                            <a:rPr lang="zh-CN" altLang="zh-CN" sz="2000" i="1">
                              <a:solidFill>
                                <a:srgbClr val="000000">
                                  <a:lumMod val="75000"/>
                                  <a:lumOff val="25000"/>
                                </a:srgbClr>
                              </a:solidFill>
                              <a:latin typeface="Cambria Math" panose="02040503050406030204" pitchFamily="18" charset="0"/>
                            </a:rPr>
                          </m:ctrlPr>
                        </m:sSubPr>
                        <m:e>
                          <m:r>
                            <m:rPr>
                              <m:sty m:val="p"/>
                            </m:rPr>
                            <a:rPr lang="en-US" altLang="zh-CN" sz="2000">
                              <a:solidFill>
                                <a:srgbClr val="000000">
                                  <a:lumMod val="75000"/>
                                  <a:lumOff val="25000"/>
                                </a:srgbClr>
                              </a:solidFill>
                              <a:latin typeface="Cambria Math" panose="02040503050406030204" pitchFamily="18" charset="0"/>
                            </a:rPr>
                            <m:t>π</m:t>
                          </m:r>
                        </m:e>
                        <m:sub>
                          <m:r>
                            <m:rPr>
                              <m:sty m:val="p"/>
                            </m:rPr>
                            <a:rPr lang="en-US" altLang="zh-CN" sz="2000">
                              <a:solidFill>
                                <a:srgbClr val="000000">
                                  <a:lumMod val="75000"/>
                                  <a:lumOff val="25000"/>
                                </a:srgbClr>
                              </a:solidFill>
                              <a:latin typeface="Cambria Math" panose="02040503050406030204" pitchFamily="18" charset="0"/>
                            </a:rPr>
                            <m:t>t</m:t>
                          </m:r>
                        </m:sub>
                      </m:sSub>
                      <m:r>
                        <a:rPr lang="en-US" altLang="zh-CN" sz="2000" i="1">
                          <a:solidFill>
                            <a:srgbClr val="000000">
                              <a:lumMod val="75000"/>
                              <a:lumOff val="25000"/>
                            </a:srgbClr>
                          </a:solidFill>
                          <a:latin typeface="Cambria Math" panose="02040503050406030204" pitchFamily="18" charset="0"/>
                        </a:rPr>
                        <m:t>=</m:t>
                      </m:r>
                      <m:sSup>
                        <m:sSupPr>
                          <m:ctrlPr>
                            <a:rPr lang="zh-CN" altLang="zh-CN" sz="2000" i="1">
                              <a:solidFill>
                                <a:srgbClr val="000000">
                                  <a:lumMod val="75000"/>
                                  <a:lumOff val="25000"/>
                                </a:srgbClr>
                              </a:solidFill>
                              <a:latin typeface="Cambria Math" panose="02040503050406030204" pitchFamily="18" charset="0"/>
                            </a:rPr>
                          </m:ctrlPr>
                        </m:sSupPr>
                        <m:e>
                          <m:r>
                            <a:rPr lang="en-US" altLang="zh-CN" sz="2000" i="1">
                              <a:solidFill>
                                <a:srgbClr val="000000">
                                  <a:lumMod val="75000"/>
                                  <a:lumOff val="25000"/>
                                </a:srgbClr>
                              </a:solidFill>
                              <a:latin typeface="Cambria Math" panose="02040503050406030204" pitchFamily="18" charset="0"/>
                            </a:rPr>
                            <m:t>𝜋</m:t>
                          </m:r>
                        </m:e>
                        <m:sup>
                          <m:r>
                            <a:rPr lang="en-US" altLang="zh-CN" sz="2000" i="1">
                              <a:solidFill>
                                <a:srgbClr val="000000">
                                  <a:lumMod val="75000"/>
                                  <a:lumOff val="25000"/>
                                </a:srgbClr>
                              </a:solidFill>
                              <a:latin typeface="Cambria Math" panose="02040503050406030204" pitchFamily="18" charset="0"/>
                            </a:rPr>
                            <m:t>𝑒</m:t>
                          </m:r>
                        </m:sup>
                      </m:sSup>
                      <m:r>
                        <a:rPr lang="en-US" altLang="zh-CN" sz="2000" i="1">
                          <a:solidFill>
                            <a:srgbClr val="000000">
                              <a:lumMod val="75000"/>
                              <a:lumOff val="25000"/>
                            </a:srgbClr>
                          </a:solidFill>
                          <a:latin typeface="Cambria Math" panose="02040503050406030204" pitchFamily="18" charset="0"/>
                        </a:rPr>
                        <m:t>+</m:t>
                      </m:r>
                      <m:r>
                        <a:rPr lang="en-US" altLang="zh-CN" sz="2000" i="1">
                          <a:solidFill>
                            <a:srgbClr val="000000">
                              <a:lumMod val="75000"/>
                              <a:lumOff val="25000"/>
                            </a:srgbClr>
                          </a:solidFill>
                          <a:latin typeface="Cambria Math" panose="02040503050406030204" pitchFamily="18" charset="0"/>
                        </a:rPr>
                        <m:t>𝛽</m:t>
                      </m:r>
                      <m:sSub>
                        <m:sSubPr>
                          <m:ctrlPr>
                            <a:rPr lang="zh-CN" altLang="zh-CN" sz="2000" i="1">
                              <a:solidFill>
                                <a:srgbClr val="000000">
                                  <a:lumMod val="75000"/>
                                  <a:lumOff val="25000"/>
                                </a:srgbClr>
                              </a:solidFill>
                              <a:latin typeface="Cambria Math" panose="02040503050406030204" pitchFamily="18" charset="0"/>
                            </a:rPr>
                          </m:ctrlPr>
                        </m:sSubPr>
                        <m:e>
                          <m:r>
                            <a:rPr lang="en-US" altLang="zh-CN" sz="2000" i="1">
                              <a:solidFill>
                                <a:srgbClr val="000000">
                                  <a:lumMod val="75000"/>
                                  <a:lumOff val="25000"/>
                                </a:srgbClr>
                              </a:solidFill>
                              <a:latin typeface="Cambria Math" panose="02040503050406030204" pitchFamily="18" charset="0"/>
                            </a:rPr>
                            <m:t>𝑦</m:t>
                          </m:r>
                        </m:e>
                        <m:sub>
                          <m:r>
                            <a:rPr lang="en-US" altLang="zh-CN" sz="2000" i="1">
                              <a:solidFill>
                                <a:srgbClr val="000000">
                                  <a:lumMod val="75000"/>
                                  <a:lumOff val="25000"/>
                                </a:srgbClr>
                              </a:solidFill>
                              <a:latin typeface="Cambria Math" panose="02040503050406030204" pitchFamily="18" charset="0"/>
                            </a:rPr>
                            <m:t>𝑡</m:t>
                          </m:r>
                        </m:sub>
                      </m:sSub>
                    </m:oMath>
                  </m:oMathPara>
                </a14:m>
                <a:endParaRPr lang="en-US" altLang="zh-CN" sz="2000" dirty="0">
                  <a:solidFill>
                    <a:srgbClr val="000000">
                      <a:lumMod val="75000"/>
                      <a:lumOff val="25000"/>
                    </a:srgbClr>
                  </a:solidFill>
                  <a:latin typeface="Calibri" panose="020F0502020204030204"/>
                  <a:ea typeface="宋体" panose="02010600030101010101" pitchFamily="2" charset="-122"/>
                </a:endParaRPr>
              </a:p>
              <a:p>
                <a:pPr algn="ctr">
                  <a:lnSpc>
                    <a:spcPct val="90000"/>
                  </a:lnSpc>
                  <a:spcBef>
                    <a:spcPts val="1200"/>
                  </a:spcBef>
                  <a:spcAft>
                    <a:spcPts val="200"/>
                  </a:spcAft>
                  <a:buClr>
                    <a:srgbClr val="E48312"/>
                  </a:buClr>
                  <a:buSzPct val="100000"/>
                  <a:defRPr/>
                </a:pPr>
                <a14:m>
                  <m:oMath xmlns:m="http://schemas.openxmlformats.org/officeDocument/2006/math">
                    <m:sSup>
                      <m:sSupPr>
                        <m:ctrlPr>
                          <a:rPr lang="zh-CN" altLang="zh-CN" sz="2000" i="1">
                            <a:solidFill>
                              <a:srgbClr val="000000">
                                <a:lumMod val="75000"/>
                                <a:lumOff val="25000"/>
                              </a:srgbClr>
                            </a:solidFill>
                            <a:latin typeface="Cambria Math" panose="02040503050406030204" pitchFamily="18" charset="0"/>
                          </a:rPr>
                        </m:ctrlPr>
                      </m:sSupPr>
                      <m:e>
                        <m:r>
                          <m:rPr>
                            <m:sty m:val="p"/>
                          </m:rPr>
                          <a:rPr lang="en-US" altLang="zh-CN" sz="2000">
                            <a:solidFill>
                              <a:srgbClr val="000000">
                                <a:lumMod val="75000"/>
                                <a:lumOff val="25000"/>
                              </a:srgbClr>
                            </a:solidFill>
                            <a:latin typeface="Cambria Math" panose="02040503050406030204" pitchFamily="18" charset="0"/>
                          </a:rPr>
                          <m:t>π</m:t>
                        </m:r>
                      </m:e>
                      <m:sup>
                        <m:r>
                          <m:rPr>
                            <m:sty m:val="p"/>
                          </m:rPr>
                          <a:rPr lang="en-US" altLang="zh-CN" sz="2000">
                            <a:solidFill>
                              <a:srgbClr val="000000">
                                <a:lumMod val="75000"/>
                                <a:lumOff val="25000"/>
                              </a:srgbClr>
                            </a:solidFill>
                            <a:latin typeface="Cambria Math" panose="02040503050406030204" pitchFamily="18" charset="0"/>
                          </a:rPr>
                          <m:t>e</m:t>
                        </m:r>
                      </m:sup>
                    </m:sSup>
                  </m:oMath>
                </a14:m>
                <a:r>
                  <a:rPr lang="en-US" altLang="zh-CN" sz="2000" dirty="0">
                    <a:solidFill>
                      <a:srgbClr val="000000">
                        <a:lumMod val="75000"/>
                        <a:lumOff val="25000"/>
                      </a:srgbClr>
                    </a:solidFill>
                    <a:latin typeface="Calibri" panose="020F0502020204030204"/>
                    <a:ea typeface="宋体" panose="02010600030101010101" pitchFamily="2" charset="-122"/>
                  </a:rPr>
                  <a:t>=</a:t>
                </a:r>
                <a14:m>
                  <m:oMath xmlns:m="http://schemas.openxmlformats.org/officeDocument/2006/math">
                    <m:sSubSup>
                      <m:sSubSupPr>
                        <m:ctrlPr>
                          <a:rPr lang="zh-CN" altLang="zh-CN" sz="2000" i="1">
                            <a:solidFill>
                              <a:srgbClr val="000000">
                                <a:lumMod val="75000"/>
                                <a:lumOff val="25000"/>
                              </a:srgbClr>
                            </a:solidFill>
                            <a:latin typeface="Cambria Math" panose="02040503050406030204" pitchFamily="18" charset="0"/>
                          </a:rPr>
                        </m:ctrlPr>
                      </m:sSubSupPr>
                      <m:e>
                        <m:r>
                          <m:rPr>
                            <m:sty m:val="p"/>
                          </m:rPr>
                          <a:rPr lang="en-US" altLang="zh-CN" sz="2000">
                            <a:solidFill>
                              <a:srgbClr val="000000">
                                <a:lumMod val="75000"/>
                                <a:lumOff val="25000"/>
                              </a:srgbClr>
                            </a:solidFill>
                            <a:latin typeface="Cambria Math" panose="02040503050406030204" pitchFamily="18" charset="0"/>
                          </a:rPr>
                          <m:t>π</m:t>
                        </m:r>
                      </m:e>
                      <m:sub>
                        <m:r>
                          <m:rPr>
                            <m:sty m:val="p"/>
                          </m:rPr>
                          <a:rPr lang="en-US" altLang="zh-CN" sz="2000">
                            <a:solidFill>
                              <a:srgbClr val="000000">
                                <a:lumMod val="75000"/>
                                <a:lumOff val="25000"/>
                              </a:srgbClr>
                            </a:solidFill>
                            <a:latin typeface="Cambria Math" panose="02040503050406030204" pitchFamily="18" charset="0"/>
                          </a:rPr>
                          <m:t>t</m:t>
                        </m:r>
                        <m:r>
                          <a:rPr lang="en-US" altLang="zh-CN" sz="2000" i="1">
                            <a:solidFill>
                              <a:srgbClr val="000000">
                                <a:lumMod val="75000"/>
                                <a:lumOff val="25000"/>
                              </a:srgbClr>
                            </a:solidFill>
                            <a:latin typeface="Cambria Math" panose="02040503050406030204" pitchFamily="18" charset="0"/>
                          </a:rPr>
                          <m:t>−</m:t>
                        </m:r>
                        <m:r>
                          <a:rPr lang="en-US" altLang="zh-CN" sz="2000">
                            <a:solidFill>
                              <a:srgbClr val="000000">
                                <a:lumMod val="75000"/>
                                <a:lumOff val="25000"/>
                              </a:srgbClr>
                            </a:solidFill>
                            <a:latin typeface="Cambria Math" panose="02040503050406030204" pitchFamily="18" charset="0"/>
                          </a:rPr>
                          <m:t>1</m:t>
                        </m:r>
                      </m:sub>
                      <m:sup>
                        <m:r>
                          <m:rPr>
                            <m:sty m:val="p"/>
                          </m:rPr>
                          <a:rPr lang="en-US" altLang="zh-CN" sz="2000">
                            <a:solidFill>
                              <a:srgbClr val="000000">
                                <a:lumMod val="75000"/>
                                <a:lumOff val="25000"/>
                              </a:srgbClr>
                            </a:solidFill>
                            <a:latin typeface="Cambria Math" panose="02040503050406030204" pitchFamily="18" charset="0"/>
                          </a:rPr>
                          <m:t>e</m:t>
                        </m:r>
                      </m:sup>
                    </m:sSubSup>
                  </m:oMath>
                </a14:m>
                <a:r>
                  <a:rPr lang="en-US" altLang="zh-CN" sz="2000" dirty="0">
                    <a:solidFill>
                      <a:srgbClr val="000000">
                        <a:lumMod val="75000"/>
                        <a:lumOff val="25000"/>
                      </a:srgbClr>
                    </a:solidFill>
                    <a:latin typeface="Calibri" panose="020F0502020204030204"/>
                    <a:ea typeface="宋体" panose="02010600030101010101" pitchFamily="2" charset="-122"/>
                  </a:rPr>
                  <a:t>=</a:t>
                </a:r>
                <a14:m>
                  <m:oMath xmlns:m="http://schemas.openxmlformats.org/officeDocument/2006/math">
                    <m:sSub>
                      <m:sSubPr>
                        <m:ctrlPr>
                          <a:rPr lang="zh-CN" altLang="zh-CN" sz="2000" i="1">
                            <a:solidFill>
                              <a:srgbClr val="000000">
                                <a:lumMod val="75000"/>
                                <a:lumOff val="25000"/>
                              </a:srgbClr>
                            </a:solidFill>
                            <a:latin typeface="Cambria Math" panose="02040503050406030204" pitchFamily="18" charset="0"/>
                          </a:rPr>
                        </m:ctrlPr>
                      </m:sSubPr>
                      <m:e>
                        <m:r>
                          <m:rPr>
                            <m:sty m:val="p"/>
                          </m:rPr>
                          <a:rPr lang="en-US" altLang="zh-CN" sz="2000">
                            <a:solidFill>
                              <a:srgbClr val="000000">
                                <a:lumMod val="75000"/>
                                <a:lumOff val="25000"/>
                              </a:srgbClr>
                            </a:solidFill>
                            <a:latin typeface="Cambria Math" panose="02040503050406030204" pitchFamily="18" charset="0"/>
                          </a:rPr>
                          <m:t>π</m:t>
                        </m:r>
                      </m:e>
                      <m:sub>
                        <m:r>
                          <m:rPr>
                            <m:sty m:val="p"/>
                          </m:rPr>
                          <a:rPr lang="en-US" altLang="zh-CN" sz="2000">
                            <a:solidFill>
                              <a:srgbClr val="000000">
                                <a:lumMod val="75000"/>
                                <a:lumOff val="25000"/>
                              </a:srgbClr>
                            </a:solidFill>
                            <a:latin typeface="Cambria Math" panose="02040503050406030204" pitchFamily="18" charset="0"/>
                          </a:rPr>
                          <m:t>t</m:t>
                        </m:r>
                        <m:r>
                          <a:rPr lang="en-US" altLang="zh-CN" sz="2000" i="1">
                            <a:solidFill>
                              <a:srgbClr val="000000">
                                <a:lumMod val="75000"/>
                                <a:lumOff val="25000"/>
                              </a:srgbClr>
                            </a:solidFill>
                            <a:latin typeface="Cambria Math" panose="02040503050406030204" pitchFamily="18" charset="0"/>
                          </a:rPr>
                          <m:t>−</m:t>
                        </m:r>
                        <m:r>
                          <a:rPr lang="en-US" altLang="zh-CN" sz="2000">
                            <a:solidFill>
                              <a:srgbClr val="000000">
                                <a:lumMod val="75000"/>
                                <a:lumOff val="25000"/>
                              </a:srgbClr>
                            </a:solidFill>
                            <a:latin typeface="Cambria Math" panose="02040503050406030204" pitchFamily="18" charset="0"/>
                          </a:rPr>
                          <m:t>1</m:t>
                        </m:r>
                      </m:sub>
                    </m:sSub>
                  </m:oMath>
                </a14:m>
                <a:endParaRPr lang="en-US" altLang="zh-CN" sz="2000" dirty="0">
                  <a:solidFill>
                    <a:srgbClr val="000000">
                      <a:lumMod val="75000"/>
                      <a:lumOff val="25000"/>
                    </a:srgbClr>
                  </a:solidFill>
                  <a:latin typeface="Calibri" panose="020F0502020204030204"/>
                  <a:ea typeface="宋体" panose="02010600030101010101" pitchFamily="2" charset="-122"/>
                </a:endParaRPr>
              </a:p>
              <a:p>
                <a:pPr algn="ctr">
                  <a:lnSpc>
                    <a:spcPct val="90000"/>
                  </a:lnSpc>
                  <a:spcBef>
                    <a:spcPts val="1200"/>
                  </a:spcBef>
                  <a:spcAft>
                    <a:spcPts val="200"/>
                  </a:spcAft>
                  <a:buClr>
                    <a:srgbClr val="E48312"/>
                  </a:buClr>
                  <a:buSzPct val="100000"/>
                  <a:defRPr/>
                </a:pPr>
                <a14:m>
                  <m:oMath xmlns:m="http://schemas.openxmlformats.org/officeDocument/2006/math">
                    <m:sSub>
                      <m:sSubPr>
                        <m:ctrlPr>
                          <a:rPr lang="zh-CN" altLang="zh-CN" sz="2000" i="1">
                            <a:solidFill>
                              <a:srgbClr val="000000">
                                <a:lumMod val="75000"/>
                                <a:lumOff val="25000"/>
                              </a:srgbClr>
                            </a:solidFill>
                            <a:latin typeface="Cambria Math" panose="02040503050406030204" pitchFamily="18" charset="0"/>
                          </a:rPr>
                        </m:ctrlPr>
                      </m:sSubPr>
                      <m:e>
                        <m:r>
                          <m:rPr>
                            <m:sty m:val="p"/>
                          </m:rPr>
                          <a:rPr lang="en-US" altLang="zh-CN" sz="2000">
                            <a:solidFill>
                              <a:srgbClr val="000000">
                                <a:lumMod val="75000"/>
                                <a:lumOff val="25000"/>
                              </a:srgbClr>
                            </a:solidFill>
                            <a:latin typeface="Cambria Math" panose="02040503050406030204" pitchFamily="18" charset="0"/>
                          </a:rPr>
                          <m:t>π</m:t>
                        </m:r>
                      </m:e>
                      <m:sub>
                        <m:r>
                          <m:rPr>
                            <m:sty m:val="p"/>
                          </m:rPr>
                          <a:rPr lang="en-US" altLang="zh-CN" sz="2000">
                            <a:solidFill>
                              <a:srgbClr val="000000">
                                <a:lumMod val="75000"/>
                                <a:lumOff val="25000"/>
                              </a:srgbClr>
                            </a:solidFill>
                            <a:latin typeface="Cambria Math" panose="02040503050406030204" pitchFamily="18" charset="0"/>
                          </a:rPr>
                          <m:t>t</m:t>
                        </m:r>
                      </m:sub>
                    </m:sSub>
                    <m:r>
                      <a:rPr lang="en-US" altLang="zh-CN" sz="2000">
                        <a:solidFill>
                          <a:srgbClr val="000000">
                            <a:lumMod val="75000"/>
                            <a:lumOff val="25000"/>
                          </a:srgbClr>
                        </a:solidFill>
                        <a:latin typeface="Cambria Math" panose="02040503050406030204" pitchFamily="18" charset="0"/>
                      </a:rPr>
                      <m:t>=</m:t>
                    </m:r>
                    <m:sSub>
                      <m:sSubPr>
                        <m:ctrlPr>
                          <a:rPr lang="zh-CN" altLang="zh-CN" sz="2000" i="1">
                            <a:solidFill>
                              <a:srgbClr val="000000">
                                <a:lumMod val="75000"/>
                                <a:lumOff val="25000"/>
                              </a:srgbClr>
                            </a:solidFill>
                            <a:latin typeface="Cambria Math" panose="02040503050406030204" pitchFamily="18" charset="0"/>
                          </a:rPr>
                        </m:ctrlPr>
                      </m:sSubPr>
                      <m:e>
                        <m:r>
                          <m:rPr>
                            <m:sty m:val="p"/>
                          </m:rPr>
                          <a:rPr lang="en-US" altLang="zh-CN" sz="2000">
                            <a:solidFill>
                              <a:srgbClr val="000000">
                                <a:lumMod val="75000"/>
                                <a:lumOff val="25000"/>
                              </a:srgbClr>
                            </a:solidFill>
                            <a:latin typeface="Cambria Math" panose="02040503050406030204" pitchFamily="18" charset="0"/>
                          </a:rPr>
                          <m:t>π</m:t>
                        </m:r>
                      </m:e>
                      <m:sub>
                        <m:r>
                          <m:rPr>
                            <m:sty m:val="p"/>
                          </m:rPr>
                          <a:rPr lang="en-US" altLang="zh-CN" sz="2000">
                            <a:solidFill>
                              <a:srgbClr val="000000">
                                <a:lumMod val="75000"/>
                                <a:lumOff val="25000"/>
                              </a:srgbClr>
                            </a:solidFill>
                            <a:latin typeface="Cambria Math" panose="02040503050406030204" pitchFamily="18" charset="0"/>
                          </a:rPr>
                          <m:t>t</m:t>
                        </m:r>
                        <m:r>
                          <a:rPr lang="en-US" altLang="zh-CN" sz="2000" i="1">
                            <a:solidFill>
                              <a:srgbClr val="000000">
                                <a:lumMod val="75000"/>
                                <a:lumOff val="25000"/>
                              </a:srgbClr>
                            </a:solidFill>
                            <a:latin typeface="Cambria Math" panose="02040503050406030204" pitchFamily="18" charset="0"/>
                          </a:rPr>
                          <m:t>−</m:t>
                        </m:r>
                        <m:r>
                          <a:rPr lang="en-US" altLang="zh-CN" sz="2000">
                            <a:solidFill>
                              <a:srgbClr val="000000">
                                <a:lumMod val="75000"/>
                                <a:lumOff val="25000"/>
                              </a:srgbClr>
                            </a:solidFill>
                            <a:latin typeface="Cambria Math" panose="02040503050406030204" pitchFamily="18" charset="0"/>
                          </a:rPr>
                          <m:t>1</m:t>
                        </m:r>
                      </m:sub>
                    </m:sSub>
                    <m:r>
                      <a:rPr lang="en-US" altLang="zh-CN" sz="2000">
                        <a:solidFill>
                          <a:srgbClr val="000000">
                            <a:lumMod val="75000"/>
                            <a:lumOff val="25000"/>
                          </a:srgbClr>
                        </a:solidFill>
                        <a:latin typeface="Cambria Math" panose="02040503050406030204" pitchFamily="18" charset="0"/>
                      </a:rPr>
                      <m:t>+</m:t>
                    </m:r>
                  </m:oMath>
                </a14:m>
                <a:r>
                  <a:rPr lang="en-US" altLang="zh-CN" sz="2000" dirty="0">
                    <a:solidFill>
                      <a:srgbClr val="000000">
                        <a:lumMod val="75000"/>
                        <a:lumOff val="25000"/>
                      </a:srgbClr>
                    </a:solidFill>
                    <a:latin typeface="Calibri" panose="020F0502020204030204"/>
                    <a:ea typeface="宋体" panose="02010600030101010101" pitchFamily="2" charset="-122"/>
                  </a:rPr>
                  <a:t>β</a:t>
                </a:r>
                <a14:m>
                  <m:oMath xmlns:m="http://schemas.openxmlformats.org/officeDocument/2006/math">
                    <m:sSub>
                      <m:sSubPr>
                        <m:ctrlPr>
                          <a:rPr lang="zh-CN" altLang="zh-CN" sz="2000" i="1">
                            <a:solidFill>
                              <a:srgbClr val="000000">
                                <a:lumMod val="75000"/>
                                <a:lumOff val="25000"/>
                              </a:srgbClr>
                            </a:solidFill>
                            <a:latin typeface="Cambria Math" panose="02040503050406030204" pitchFamily="18" charset="0"/>
                          </a:rPr>
                        </m:ctrlPr>
                      </m:sSubPr>
                      <m:e>
                        <m:r>
                          <m:rPr>
                            <m:sty m:val="p"/>
                          </m:rPr>
                          <a:rPr lang="en-US" altLang="zh-CN" sz="2000">
                            <a:solidFill>
                              <a:srgbClr val="000000">
                                <a:lumMod val="75000"/>
                                <a:lumOff val="25000"/>
                              </a:srgbClr>
                            </a:solidFill>
                            <a:latin typeface="Cambria Math" panose="02040503050406030204" pitchFamily="18" charset="0"/>
                          </a:rPr>
                          <m:t>y</m:t>
                        </m:r>
                      </m:e>
                      <m:sub>
                        <m:r>
                          <m:rPr>
                            <m:sty m:val="p"/>
                          </m:rPr>
                          <a:rPr lang="en-US" altLang="zh-CN" sz="2000">
                            <a:solidFill>
                              <a:srgbClr val="000000">
                                <a:lumMod val="75000"/>
                                <a:lumOff val="25000"/>
                              </a:srgbClr>
                            </a:solidFill>
                            <a:latin typeface="Cambria Math" panose="02040503050406030204" pitchFamily="18" charset="0"/>
                          </a:rPr>
                          <m:t>t</m:t>
                        </m:r>
                      </m:sub>
                    </m:sSub>
                  </m:oMath>
                </a14:m>
                <a:endParaRPr lang="en-US" altLang="zh-CN" sz="2000" dirty="0">
                  <a:solidFill>
                    <a:srgbClr val="000000">
                      <a:lumMod val="75000"/>
                      <a:lumOff val="25000"/>
                    </a:srgbClr>
                  </a:solidFill>
                  <a:latin typeface="Calibri" panose="020F0502020204030204"/>
                  <a:ea typeface="宋体" panose="02010600030101010101" pitchFamily="2" charset="-122"/>
                </a:endParaRPr>
              </a:p>
              <a:p>
                <a:pPr algn="ctr">
                  <a:lnSpc>
                    <a:spcPct val="90000"/>
                  </a:lnSpc>
                  <a:spcBef>
                    <a:spcPts val="1200"/>
                  </a:spcBef>
                  <a:spcAft>
                    <a:spcPts val="200"/>
                  </a:spcAft>
                  <a:buClr>
                    <a:srgbClr val="E48312"/>
                  </a:buClr>
                  <a:buSzPct val="100000"/>
                  <a:defRPr/>
                </a:pPr>
                <a14:m>
                  <m:oMathPara xmlns:m="http://schemas.openxmlformats.org/officeDocument/2006/math">
                    <m:oMathParaPr>
                      <m:jc m:val="centerGroup"/>
                    </m:oMathParaPr>
                    <m:oMath xmlns:m="http://schemas.openxmlformats.org/officeDocument/2006/math">
                      <m:sSub>
                        <m:sSubPr>
                          <m:ctrlPr>
                            <a:rPr lang="zh-CN" altLang="zh-CN" sz="2000" i="1">
                              <a:solidFill>
                                <a:srgbClr val="000000">
                                  <a:lumMod val="75000"/>
                                  <a:lumOff val="25000"/>
                                </a:srgbClr>
                              </a:solidFill>
                              <a:latin typeface="Cambria Math" panose="02040503050406030204" pitchFamily="18" charset="0"/>
                            </a:rPr>
                          </m:ctrlPr>
                        </m:sSubPr>
                        <m:e>
                          <m:r>
                            <m:rPr>
                              <m:sty m:val="p"/>
                            </m:rPr>
                            <a:rPr lang="en-US" altLang="zh-CN" sz="2000">
                              <a:solidFill>
                                <a:srgbClr val="000000">
                                  <a:lumMod val="75000"/>
                                  <a:lumOff val="25000"/>
                                </a:srgbClr>
                              </a:solidFill>
                              <a:latin typeface="Cambria Math" panose="02040503050406030204" pitchFamily="18" charset="0"/>
                            </a:rPr>
                            <m:t>π</m:t>
                          </m:r>
                        </m:e>
                        <m:sub>
                          <m:r>
                            <m:rPr>
                              <m:sty m:val="p"/>
                            </m:rPr>
                            <a:rPr lang="en-US" altLang="zh-CN" sz="2000">
                              <a:solidFill>
                                <a:srgbClr val="000000">
                                  <a:lumMod val="75000"/>
                                  <a:lumOff val="25000"/>
                                </a:srgbClr>
                              </a:solidFill>
                              <a:latin typeface="Cambria Math" panose="02040503050406030204" pitchFamily="18" charset="0"/>
                            </a:rPr>
                            <m:t>t</m:t>
                          </m:r>
                        </m:sub>
                      </m:sSub>
                      <m:r>
                        <a:rPr lang="en-US" altLang="zh-CN" sz="2000">
                          <a:solidFill>
                            <a:srgbClr val="000000">
                              <a:lumMod val="75000"/>
                              <a:lumOff val="25000"/>
                            </a:srgbClr>
                          </a:solidFill>
                          <a:latin typeface="Cambria Math" panose="02040503050406030204" pitchFamily="18" charset="0"/>
                        </a:rPr>
                        <m:t>=</m:t>
                      </m:r>
                      <m:r>
                        <m:rPr>
                          <m:sty m:val="p"/>
                        </m:rPr>
                        <a:rPr lang="en-US" altLang="zh-CN" sz="2000">
                          <a:solidFill>
                            <a:srgbClr val="000000">
                              <a:lumMod val="75000"/>
                              <a:lumOff val="25000"/>
                            </a:srgbClr>
                          </a:solidFill>
                          <a:latin typeface="Cambria Math" panose="02040503050406030204" pitchFamily="18" charset="0"/>
                        </a:rPr>
                        <m:t>α</m:t>
                      </m:r>
                      <m:d>
                        <m:dPr>
                          <m:ctrlPr>
                            <a:rPr lang="zh-CN" altLang="zh-CN" sz="2000" i="1">
                              <a:solidFill>
                                <a:srgbClr val="000000">
                                  <a:lumMod val="75000"/>
                                  <a:lumOff val="25000"/>
                                </a:srgbClr>
                              </a:solidFill>
                              <a:latin typeface="Cambria Math" panose="02040503050406030204" pitchFamily="18" charset="0"/>
                            </a:rPr>
                          </m:ctrlPr>
                        </m:dPr>
                        <m:e>
                          <m:r>
                            <m:rPr>
                              <m:sty m:val="p"/>
                            </m:rPr>
                            <a:rPr lang="en-US" altLang="zh-CN" sz="2000">
                              <a:solidFill>
                                <a:srgbClr val="000000">
                                  <a:lumMod val="75000"/>
                                  <a:lumOff val="25000"/>
                                </a:srgbClr>
                              </a:solidFill>
                              <a:latin typeface="Cambria Math" panose="02040503050406030204" pitchFamily="18" charset="0"/>
                            </a:rPr>
                            <m:t>L</m:t>
                          </m:r>
                        </m:e>
                      </m:d>
                      <m:sSub>
                        <m:sSubPr>
                          <m:ctrlPr>
                            <a:rPr lang="zh-CN" altLang="zh-CN" sz="2000" i="1">
                              <a:solidFill>
                                <a:srgbClr val="000000">
                                  <a:lumMod val="75000"/>
                                  <a:lumOff val="25000"/>
                                </a:srgbClr>
                              </a:solidFill>
                              <a:latin typeface="Cambria Math" panose="02040503050406030204" pitchFamily="18" charset="0"/>
                            </a:rPr>
                          </m:ctrlPr>
                        </m:sSubPr>
                        <m:e>
                          <m:r>
                            <m:rPr>
                              <m:sty m:val="p"/>
                            </m:rPr>
                            <a:rPr lang="en-US" altLang="zh-CN" sz="2000">
                              <a:solidFill>
                                <a:srgbClr val="000000">
                                  <a:lumMod val="75000"/>
                                  <a:lumOff val="25000"/>
                                </a:srgbClr>
                              </a:solidFill>
                              <a:latin typeface="Cambria Math" panose="02040503050406030204" pitchFamily="18" charset="0"/>
                            </a:rPr>
                            <m:t>π</m:t>
                          </m:r>
                        </m:e>
                        <m:sub>
                          <m:r>
                            <m:rPr>
                              <m:sty m:val="p"/>
                            </m:rPr>
                            <a:rPr lang="en-US" altLang="zh-CN" sz="2000">
                              <a:solidFill>
                                <a:srgbClr val="000000">
                                  <a:lumMod val="75000"/>
                                  <a:lumOff val="25000"/>
                                </a:srgbClr>
                              </a:solidFill>
                              <a:latin typeface="Cambria Math" panose="02040503050406030204" pitchFamily="18" charset="0"/>
                            </a:rPr>
                            <m:t>t</m:t>
                          </m:r>
                          <m:r>
                            <a:rPr lang="en-US" altLang="zh-CN" sz="2000" i="1">
                              <a:solidFill>
                                <a:srgbClr val="000000">
                                  <a:lumMod val="75000"/>
                                  <a:lumOff val="25000"/>
                                </a:srgbClr>
                              </a:solidFill>
                              <a:latin typeface="Cambria Math" panose="02040503050406030204" pitchFamily="18" charset="0"/>
                            </a:rPr>
                            <m:t>−</m:t>
                          </m:r>
                          <m:r>
                            <a:rPr lang="en-US" altLang="zh-CN" sz="2000">
                              <a:solidFill>
                                <a:srgbClr val="000000">
                                  <a:lumMod val="75000"/>
                                  <a:lumOff val="25000"/>
                                </a:srgbClr>
                              </a:solidFill>
                              <a:latin typeface="Cambria Math" panose="02040503050406030204" pitchFamily="18" charset="0"/>
                            </a:rPr>
                            <m:t>1</m:t>
                          </m:r>
                        </m:sub>
                      </m:sSub>
                      <m:r>
                        <a:rPr lang="en-US" altLang="zh-CN" sz="2000">
                          <a:solidFill>
                            <a:srgbClr val="000000">
                              <a:lumMod val="75000"/>
                              <a:lumOff val="25000"/>
                            </a:srgbClr>
                          </a:solidFill>
                          <a:latin typeface="Cambria Math" panose="02040503050406030204" pitchFamily="18" charset="0"/>
                        </a:rPr>
                        <m:t>+</m:t>
                      </m:r>
                      <m:r>
                        <m:rPr>
                          <m:sty m:val="p"/>
                        </m:rPr>
                        <a:rPr lang="en-US" altLang="zh-CN" sz="2000">
                          <a:solidFill>
                            <a:srgbClr val="000000">
                              <a:lumMod val="75000"/>
                              <a:lumOff val="25000"/>
                            </a:srgbClr>
                          </a:solidFill>
                          <a:latin typeface="Cambria Math" panose="02040503050406030204" pitchFamily="18" charset="0"/>
                        </a:rPr>
                        <m:t>β</m:t>
                      </m:r>
                      <m:sSub>
                        <m:sSubPr>
                          <m:ctrlPr>
                            <a:rPr lang="zh-CN" altLang="zh-CN" sz="2000" i="1">
                              <a:solidFill>
                                <a:srgbClr val="000000">
                                  <a:lumMod val="75000"/>
                                  <a:lumOff val="25000"/>
                                </a:srgbClr>
                              </a:solidFill>
                              <a:latin typeface="Cambria Math" panose="02040503050406030204" pitchFamily="18" charset="0"/>
                            </a:rPr>
                          </m:ctrlPr>
                        </m:sSubPr>
                        <m:e>
                          <m:r>
                            <m:rPr>
                              <m:sty m:val="p"/>
                            </m:rPr>
                            <a:rPr lang="en-US" altLang="zh-CN" sz="2000">
                              <a:solidFill>
                                <a:srgbClr val="000000">
                                  <a:lumMod val="75000"/>
                                  <a:lumOff val="25000"/>
                                </a:srgbClr>
                              </a:solidFill>
                              <a:latin typeface="Cambria Math" panose="02040503050406030204" pitchFamily="18" charset="0"/>
                            </a:rPr>
                            <m:t>y</m:t>
                          </m:r>
                        </m:e>
                        <m:sub>
                          <m:r>
                            <m:rPr>
                              <m:sty m:val="p"/>
                            </m:rPr>
                            <a:rPr lang="en-US" altLang="zh-CN" sz="2000">
                              <a:solidFill>
                                <a:srgbClr val="000000">
                                  <a:lumMod val="75000"/>
                                  <a:lumOff val="25000"/>
                                </a:srgbClr>
                              </a:solidFill>
                              <a:latin typeface="Cambria Math" panose="02040503050406030204" pitchFamily="18" charset="0"/>
                            </a:rPr>
                            <m:t>t</m:t>
                          </m:r>
                        </m:sub>
                      </m:sSub>
                    </m:oMath>
                  </m:oMathPara>
                </a14:m>
                <a:endParaRPr lang="en-US" altLang="zh-CN" sz="2000" dirty="0">
                  <a:solidFill>
                    <a:srgbClr val="000000">
                      <a:lumMod val="75000"/>
                      <a:lumOff val="25000"/>
                    </a:srgbClr>
                  </a:solidFill>
                  <a:latin typeface="Calibri" panose="020F0502020204030204"/>
                  <a:ea typeface="宋体" panose="02010600030101010101" pitchFamily="2" charset="-122"/>
                </a:endParaRPr>
              </a:p>
              <a:p>
                <a:pPr algn="ctr">
                  <a:lnSpc>
                    <a:spcPct val="90000"/>
                  </a:lnSpc>
                  <a:spcBef>
                    <a:spcPts val="1200"/>
                  </a:spcBef>
                  <a:spcAft>
                    <a:spcPts val="200"/>
                  </a:spcAft>
                  <a:buClr>
                    <a:srgbClr val="E48312"/>
                  </a:buClr>
                  <a:buSzPct val="100000"/>
                  <a:defRPr/>
                </a:pPr>
                <a14:m>
                  <m:oMath xmlns:m="http://schemas.openxmlformats.org/officeDocument/2006/math">
                    <m:r>
                      <m:rPr>
                        <m:sty m:val="p"/>
                      </m:rPr>
                      <a:rPr lang="en-US" altLang="zh-CN" sz="2000">
                        <a:solidFill>
                          <a:srgbClr val="000000">
                            <a:lumMod val="75000"/>
                            <a:lumOff val="25000"/>
                          </a:srgbClr>
                        </a:solidFill>
                        <a:latin typeface="Cambria Math" panose="02040503050406030204" pitchFamily="18" charset="0"/>
                      </a:rPr>
                      <m:t>α</m:t>
                    </m:r>
                    <m:r>
                      <a:rPr lang="en-US" altLang="zh-CN" sz="2000">
                        <a:solidFill>
                          <a:srgbClr val="000000">
                            <a:lumMod val="75000"/>
                            <a:lumOff val="25000"/>
                          </a:srgbClr>
                        </a:solidFill>
                        <a:latin typeface="Cambria Math" panose="02040503050406030204" pitchFamily="18" charset="0"/>
                      </a:rPr>
                      <m:t>(</m:t>
                    </m:r>
                    <m:r>
                      <m:rPr>
                        <m:sty m:val="p"/>
                      </m:rPr>
                      <a:rPr lang="en-US" altLang="zh-CN" sz="2000">
                        <a:solidFill>
                          <a:srgbClr val="000000">
                            <a:lumMod val="75000"/>
                            <a:lumOff val="25000"/>
                          </a:srgbClr>
                        </a:solidFill>
                        <a:latin typeface="Cambria Math" panose="02040503050406030204" pitchFamily="18" charset="0"/>
                      </a:rPr>
                      <m:t>L</m:t>
                    </m:r>
                    <m:r>
                      <a:rPr lang="en-US" altLang="zh-CN" sz="2000">
                        <a:solidFill>
                          <a:srgbClr val="000000">
                            <a:lumMod val="75000"/>
                            <a:lumOff val="25000"/>
                          </a:srgbClr>
                        </a:solidFill>
                        <a:latin typeface="Cambria Math" panose="02040503050406030204" pitchFamily="18" charset="0"/>
                      </a:rPr>
                      <m:t>)</m:t>
                    </m:r>
                  </m:oMath>
                </a14:m>
                <a:r>
                  <a:rPr lang="en-US" altLang="zh-CN" sz="2000" dirty="0">
                    <a:solidFill>
                      <a:srgbClr val="000000">
                        <a:lumMod val="75000"/>
                        <a:lumOff val="25000"/>
                      </a:srgbClr>
                    </a:solidFill>
                    <a:latin typeface="Calibri" panose="020F0502020204030204"/>
                    <a:ea typeface="宋体" panose="02010600030101010101" pitchFamily="2" charset="-122"/>
                  </a:rPr>
                  <a:t>=</a:t>
                </a:r>
                <a14:m>
                  <m:oMath xmlns:m="http://schemas.openxmlformats.org/officeDocument/2006/math">
                    <m:sSub>
                      <m:sSubPr>
                        <m:ctrlPr>
                          <a:rPr lang="zh-CN" altLang="zh-CN" sz="2000" i="1">
                            <a:solidFill>
                              <a:srgbClr val="000000">
                                <a:lumMod val="75000"/>
                                <a:lumOff val="25000"/>
                              </a:srgbClr>
                            </a:solidFill>
                            <a:latin typeface="Cambria Math" panose="02040503050406030204" pitchFamily="18" charset="0"/>
                          </a:rPr>
                        </m:ctrlPr>
                      </m:sSubPr>
                      <m:e>
                        <m:r>
                          <m:rPr>
                            <m:sty m:val="p"/>
                          </m:rPr>
                          <a:rPr lang="en-US" altLang="zh-CN" sz="2000">
                            <a:solidFill>
                              <a:srgbClr val="000000">
                                <a:lumMod val="75000"/>
                                <a:lumOff val="25000"/>
                              </a:srgbClr>
                            </a:solidFill>
                            <a:latin typeface="Cambria Math" panose="02040503050406030204" pitchFamily="18" charset="0"/>
                          </a:rPr>
                          <m:t>α</m:t>
                        </m:r>
                      </m:e>
                      <m:sub>
                        <m:r>
                          <a:rPr lang="en-US" altLang="zh-CN" sz="2000">
                            <a:solidFill>
                              <a:srgbClr val="000000">
                                <a:lumMod val="75000"/>
                                <a:lumOff val="25000"/>
                              </a:srgbClr>
                            </a:solidFill>
                            <a:latin typeface="Cambria Math" panose="02040503050406030204" pitchFamily="18" charset="0"/>
                          </a:rPr>
                          <m:t>1</m:t>
                        </m:r>
                      </m:sub>
                    </m:sSub>
                  </m:oMath>
                </a14:m>
                <a:r>
                  <a:rPr lang="en-US" altLang="zh-CN" sz="2000" dirty="0">
                    <a:solidFill>
                      <a:srgbClr val="000000">
                        <a:lumMod val="75000"/>
                        <a:lumOff val="25000"/>
                      </a:srgbClr>
                    </a:solidFill>
                    <a:latin typeface="Calibri" panose="020F0502020204030204"/>
                    <a:ea typeface="宋体" panose="02010600030101010101" pitchFamily="2" charset="-122"/>
                  </a:rPr>
                  <a:t>+</a:t>
                </a:r>
                <a14:m>
                  <m:oMath xmlns:m="http://schemas.openxmlformats.org/officeDocument/2006/math">
                    <m:sSub>
                      <m:sSubPr>
                        <m:ctrlPr>
                          <a:rPr lang="zh-CN" altLang="zh-CN" sz="2000" i="1">
                            <a:solidFill>
                              <a:srgbClr val="000000">
                                <a:lumMod val="75000"/>
                                <a:lumOff val="25000"/>
                              </a:srgbClr>
                            </a:solidFill>
                            <a:latin typeface="Cambria Math" panose="02040503050406030204" pitchFamily="18" charset="0"/>
                          </a:rPr>
                        </m:ctrlPr>
                      </m:sSubPr>
                      <m:e>
                        <m:r>
                          <m:rPr>
                            <m:sty m:val="p"/>
                          </m:rPr>
                          <a:rPr lang="en-US" altLang="zh-CN" sz="2000">
                            <a:solidFill>
                              <a:srgbClr val="000000">
                                <a:lumMod val="75000"/>
                                <a:lumOff val="25000"/>
                              </a:srgbClr>
                            </a:solidFill>
                            <a:latin typeface="Cambria Math" panose="02040503050406030204" pitchFamily="18" charset="0"/>
                          </a:rPr>
                          <m:t>α</m:t>
                        </m:r>
                      </m:e>
                      <m:sub>
                        <m:r>
                          <a:rPr lang="en-US" altLang="zh-CN" sz="2000">
                            <a:solidFill>
                              <a:srgbClr val="000000">
                                <a:lumMod val="75000"/>
                                <a:lumOff val="25000"/>
                              </a:srgbClr>
                            </a:solidFill>
                            <a:latin typeface="Cambria Math" panose="02040503050406030204" pitchFamily="18" charset="0"/>
                          </a:rPr>
                          <m:t>2</m:t>
                        </m:r>
                      </m:sub>
                    </m:sSub>
                    <m:r>
                      <a:rPr lang="en-US" altLang="zh-CN" sz="2000">
                        <a:solidFill>
                          <a:srgbClr val="000000">
                            <a:lumMod val="75000"/>
                            <a:lumOff val="25000"/>
                          </a:srgbClr>
                        </a:solidFill>
                        <a:latin typeface="Cambria Math" panose="02040503050406030204" pitchFamily="18" charset="0"/>
                      </a:rPr>
                      <m:t> </m:t>
                    </m:r>
                    <m:r>
                      <m:rPr>
                        <m:sty m:val="p"/>
                      </m:rPr>
                      <a:rPr lang="en-US" altLang="zh-CN" sz="2000">
                        <a:solidFill>
                          <a:srgbClr val="000000">
                            <a:lumMod val="75000"/>
                            <a:lumOff val="25000"/>
                          </a:srgbClr>
                        </a:solidFill>
                        <a:latin typeface="Cambria Math" panose="02040503050406030204" pitchFamily="18" charset="0"/>
                      </a:rPr>
                      <m:t>L</m:t>
                    </m:r>
                  </m:oMath>
                </a14:m>
                <a:r>
                  <a:rPr lang="en-US" altLang="zh-CN" sz="2000" dirty="0">
                    <a:solidFill>
                      <a:srgbClr val="000000">
                        <a:lumMod val="75000"/>
                        <a:lumOff val="25000"/>
                      </a:srgbClr>
                    </a:solidFill>
                    <a:latin typeface="Calibri" panose="020F0502020204030204"/>
                    <a:ea typeface="宋体" panose="02010600030101010101" pitchFamily="2" charset="-122"/>
                  </a:rPr>
                  <a:t>+</a:t>
                </a:r>
                <a14:m>
                  <m:oMath xmlns:m="http://schemas.openxmlformats.org/officeDocument/2006/math">
                    <m:sSub>
                      <m:sSubPr>
                        <m:ctrlPr>
                          <a:rPr lang="zh-CN" altLang="zh-CN" sz="2000" i="1">
                            <a:solidFill>
                              <a:srgbClr val="000000">
                                <a:lumMod val="75000"/>
                                <a:lumOff val="25000"/>
                              </a:srgbClr>
                            </a:solidFill>
                            <a:latin typeface="Cambria Math" panose="02040503050406030204" pitchFamily="18" charset="0"/>
                          </a:rPr>
                        </m:ctrlPr>
                      </m:sSubPr>
                      <m:e>
                        <m:r>
                          <m:rPr>
                            <m:sty m:val="p"/>
                          </m:rPr>
                          <a:rPr lang="en-US" altLang="zh-CN" sz="2000">
                            <a:solidFill>
                              <a:srgbClr val="000000">
                                <a:lumMod val="75000"/>
                                <a:lumOff val="25000"/>
                              </a:srgbClr>
                            </a:solidFill>
                            <a:latin typeface="Cambria Math" panose="02040503050406030204" pitchFamily="18" charset="0"/>
                          </a:rPr>
                          <m:t>α</m:t>
                        </m:r>
                      </m:e>
                      <m:sub>
                        <m:r>
                          <a:rPr lang="en-US" altLang="zh-CN" sz="2000">
                            <a:solidFill>
                              <a:srgbClr val="000000">
                                <a:lumMod val="75000"/>
                                <a:lumOff val="25000"/>
                              </a:srgbClr>
                            </a:solidFill>
                            <a:latin typeface="Cambria Math" panose="02040503050406030204" pitchFamily="18" charset="0"/>
                          </a:rPr>
                          <m:t>3</m:t>
                        </m:r>
                      </m:sub>
                    </m:sSub>
                    <m:r>
                      <a:rPr lang="en-US" altLang="zh-CN" sz="2000">
                        <a:solidFill>
                          <a:srgbClr val="000000">
                            <a:lumMod val="75000"/>
                            <a:lumOff val="25000"/>
                          </a:srgbClr>
                        </a:solidFill>
                        <a:latin typeface="Cambria Math" panose="02040503050406030204" pitchFamily="18" charset="0"/>
                      </a:rPr>
                      <m:t> </m:t>
                    </m:r>
                    <m:sSup>
                      <m:sSupPr>
                        <m:ctrlPr>
                          <a:rPr lang="zh-CN" altLang="zh-CN" sz="2000" i="1">
                            <a:solidFill>
                              <a:srgbClr val="000000">
                                <a:lumMod val="75000"/>
                                <a:lumOff val="25000"/>
                              </a:srgbClr>
                            </a:solidFill>
                            <a:latin typeface="Cambria Math" panose="02040503050406030204" pitchFamily="18" charset="0"/>
                          </a:rPr>
                        </m:ctrlPr>
                      </m:sSupPr>
                      <m:e>
                        <m:r>
                          <m:rPr>
                            <m:sty m:val="p"/>
                          </m:rPr>
                          <a:rPr lang="en-US" altLang="zh-CN" sz="2000">
                            <a:solidFill>
                              <a:srgbClr val="000000">
                                <a:lumMod val="75000"/>
                                <a:lumOff val="25000"/>
                              </a:srgbClr>
                            </a:solidFill>
                            <a:latin typeface="Cambria Math" panose="02040503050406030204" pitchFamily="18" charset="0"/>
                          </a:rPr>
                          <m:t>L</m:t>
                        </m:r>
                      </m:e>
                      <m:sup>
                        <m:r>
                          <a:rPr lang="en-US" altLang="zh-CN" sz="2000">
                            <a:solidFill>
                              <a:srgbClr val="000000">
                                <a:lumMod val="75000"/>
                                <a:lumOff val="25000"/>
                              </a:srgbClr>
                            </a:solidFill>
                            <a:latin typeface="Cambria Math" panose="02040503050406030204" pitchFamily="18" charset="0"/>
                          </a:rPr>
                          <m:t>2</m:t>
                        </m:r>
                      </m:sup>
                    </m:sSup>
                  </m:oMath>
                </a14:m>
                <a:r>
                  <a:rPr lang="en-US" altLang="zh-CN" sz="2000" dirty="0">
                    <a:solidFill>
                      <a:srgbClr val="000000">
                        <a:lumMod val="75000"/>
                        <a:lumOff val="25000"/>
                      </a:srgbClr>
                    </a:solidFill>
                    <a:latin typeface="Calibri" panose="020F0502020204030204"/>
                    <a:ea typeface="宋体" panose="02010600030101010101" pitchFamily="2" charset="-122"/>
                  </a:rPr>
                  <a:t>…+</a:t>
                </a:r>
                <a14:m>
                  <m:oMath xmlns:m="http://schemas.openxmlformats.org/officeDocument/2006/math">
                    <m:sSub>
                      <m:sSubPr>
                        <m:ctrlPr>
                          <a:rPr lang="zh-CN" altLang="zh-CN" sz="2000" i="1">
                            <a:solidFill>
                              <a:srgbClr val="000000">
                                <a:lumMod val="75000"/>
                                <a:lumOff val="25000"/>
                              </a:srgbClr>
                            </a:solidFill>
                            <a:latin typeface="Cambria Math" panose="02040503050406030204" pitchFamily="18" charset="0"/>
                          </a:rPr>
                        </m:ctrlPr>
                      </m:sSubPr>
                      <m:e>
                        <m:r>
                          <m:rPr>
                            <m:sty m:val="p"/>
                          </m:rPr>
                          <a:rPr lang="en-US" altLang="zh-CN" sz="2000">
                            <a:solidFill>
                              <a:srgbClr val="000000">
                                <a:lumMod val="75000"/>
                                <a:lumOff val="25000"/>
                              </a:srgbClr>
                            </a:solidFill>
                            <a:latin typeface="Cambria Math" panose="02040503050406030204" pitchFamily="18" charset="0"/>
                          </a:rPr>
                          <m:t>α</m:t>
                        </m:r>
                      </m:e>
                      <m:sub>
                        <m:r>
                          <m:rPr>
                            <m:sty m:val="p"/>
                          </m:rPr>
                          <a:rPr lang="en-US" altLang="zh-CN" sz="2000">
                            <a:solidFill>
                              <a:srgbClr val="000000">
                                <a:lumMod val="75000"/>
                                <a:lumOff val="25000"/>
                              </a:srgbClr>
                            </a:solidFill>
                            <a:latin typeface="Cambria Math" panose="02040503050406030204" pitchFamily="18" charset="0"/>
                          </a:rPr>
                          <m:t>p</m:t>
                        </m:r>
                      </m:sub>
                    </m:sSub>
                    <m:r>
                      <a:rPr lang="en-US" altLang="zh-CN" sz="2000">
                        <a:solidFill>
                          <a:srgbClr val="000000">
                            <a:lumMod val="75000"/>
                            <a:lumOff val="25000"/>
                          </a:srgbClr>
                        </a:solidFill>
                        <a:latin typeface="Cambria Math" panose="02040503050406030204" pitchFamily="18" charset="0"/>
                      </a:rPr>
                      <m:t> </m:t>
                    </m:r>
                    <m:sSup>
                      <m:sSupPr>
                        <m:ctrlPr>
                          <a:rPr lang="zh-CN" altLang="zh-CN" sz="2000" i="1">
                            <a:solidFill>
                              <a:srgbClr val="000000">
                                <a:lumMod val="75000"/>
                                <a:lumOff val="25000"/>
                              </a:srgbClr>
                            </a:solidFill>
                            <a:latin typeface="Cambria Math" panose="02040503050406030204" pitchFamily="18" charset="0"/>
                          </a:rPr>
                        </m:ctrlPr>
                      </m:sSupPr>
                      <m:e>
                        <m:r>
                          <m:rPr>
                            <m:sty m:val="p"/>
                          </m:rPr>
                          <a:rPr lang="en-US" altLang="zh-CN" sz="2000">
                            <a:solidFill>
                              <a:srgbClr val="000000">
                                <a:lumMod val="75000"/>
                                <a:lumOff val="25000"/>
                              </a:srgbClr>
                            </a:solidFill>
                            <a:latin typeface="Cambria Math" panose="02040503050406030204" pitchFamily="18" charset="0"/>
                          </a:rPr>
                          <m:t>L</m:t>
                        </m:r>
                      </m:e>
                      <m:sup>
                        <m:r>
                          <m:rPr>
                            <m:sty m:val="p"/>
                          </m:rPr>
                          <a:rPr lang="en-US" altLang="zh-CN" sz="2000">
                            <a:solidFill>
                              <a:srgbClr val="000000">
                                <a:lumMod val="75000"/>
                                <a:lumOff val="25000"/>
                              </a:srgbClr>
                            </a:solidFill>
                            <a:latin typeface="Cambria Math" panose="02040503050406030204" pitchFamily="18" charset="0"/>
                          </a:rPr>
                          <m:t>p</m:t>
                        </m:r>
                        <m:r>
                          <a:rPr lang="en-US" altLang="zh-CN" sz="2000" i="1">
                            <a:solidFill>
                              <a:srgbClr val="000000">
                                <a:lumMod val="75000"/>
                                <a:lumOff val="25000"/>
                              </a:srgbClr>
                            </a:solidFill>
                            <a:latin typeface="Cambria Math" panose="02040503050406030204" pitchFamily="18" charset="0"/>
                          </a:rPr>
                          <m:t>−</m:t>
                        </m:r>
                        <m:r>
                          <a:rPr lang="en-US" altLang="zh-CN" sz="2000">
                            <a:solidFill>
                              <a:srgbClr val="000000">
                                <a:lumMod val="75000"/>
                                <a:lumOff val="25000"/>
                              </a:srgbClr>
                            </a:solidFill>
                            <a:latin typeface="Cambria Math" panose="02040503050406030204" pitchFamily="18" charset="0"/>
                          </a:rPr>
                          <m:t>1</m:t>
                        </m:r>
                      </m:sup>
                    </m:sSup>
                  </m:oMath>
                </a14:m>
                <a:r>
                  <a:rPr lang="zh-CN" altLang="en-US" sz="2000" dirty="0">
                    <a:solidFill>
                      <a:srgbClr val="000000">
                        <a:lumMod val="75000"/>
                        <a:lumOff val="25000"/>
                      </a:srgbClr>
                    </a:solidFill>
                    <a:latin typeface="Calibri" panose="020F0502020204030204"/>
                    <a:ea typeface="宋体" panose="02010600030101010101" pitchFamily="2" charset="-122"/>
                  </a:rPr>
                  <a:t>，</a:t>
                </a:r>
                <a14:m>
                  <m:oMath xmlns:m="http://schemas.openxmlformats.org/officeDocument/2006/math">
                    <m:nary>
                      <m:naryPr>
                        <m:chr m:val="∑"/>
                        <m:limLoc m:val="undOvr"/>
                        <m:ctrlPr>
                          <a:rPr lang="zh-CN" altLang="zh-CN" sz="2000" i="1">
                            <a:solidFill>
                              <a:srgbClr val="000000">
                                <a:lumMod val="75000"/>
                                <a:lumOff val="25000"/>
                              </a:srgbClr>
                            </a:solidFill>
                            <a:latin typeface="Cambria Math" panose="02040503050406030204" pitchFamily="18" charset="0"/>
                          </a:rPr>
                        </m:ctrlPr>
                      </m:naryPr>
                      <m:sub>
                        <m:r>
                          <m:rPr>
                            <m:sty m:val="p"/>
                          </m:rPr>
                          <a:rPr lang="en-US" altLang="zh-CN" sz="2000">
                            <a:solidFill>
                              <a:srgbClr val="000000">
                                <a:lumMod val="75000"/>
                                <a:lumOff val="25000"/>
                              </a:srgbClr>
                            </a:solidFill>
                            <a:latin typeface="Cambria Math" panose="02040503050406030204" pitchFamily="18" charset="0"/>
                          </a:rPr>
                          <m:t>j</m:t>
                        </m:r>
                        <m:r>
                          <a:rPr lang="en-US" altLang="zh-CN" sz="2000">
                            <a:solidFill>
                              <a:srgbClr val="000000">
                                <a:lumMod val="75000"/>
                                <a:lumOff val="25000"/>
                              </a:srgbClr>
                            </a:solidFill>
                            <a:latin typeface="Cambria Math" panose="02040503050406030204" pitchFamily="18" charset="0"/>
                          </a:rPr>
                          <m:t>=1</m:t>
                        </m:r>
                      </m:sub>
                      <m:sup>
                        <m:r>
                          <m:rPr>
                            <m:sty m:val="p"/>
                          </m:rPr>
                          <a:rPr lang="en-US" altLang="zh-CN" sz="2000">
                            <a:solidFill>
                              <a:srgbClr val="000000">
                                <a:lumMod val="75000"/>
                                <a:lumOff val="25000"/>
                              </a:srgbClr>
                            </a:solidFill>
                            <a:latin typeface="Cambria Math" panose="02040503050406030204" pitchFamily="18" charset="0"/>
                          </a:rPr>
                          <m:t>p</m:t>
                        </m:r>
                      </m:sup>
                      <m:e>
                        <m:sSub>
                          <m:sSubPr>
                            <m:ctrlPr>
                              <a:rPr lang="zh-CN" altLang="zh-CN" sz="2000" i="1">
                                <a:solidFill>
                                  <a:srgbClr val="000000">
                                    <a:lumMod val="75000"/>
                                    <a:lumOff val="25000"/>
                                  </a:srgbClr>
                                </a:solidFill>
                                <a:latin typeface="Cambria Math" panose="02040503050406030204" pitchFamily="18" charset="0"/>
                              </a:rPr>
                            </m:ctrlPr>
                          </m:sSubPr>
                          <m:e>
                            <m:r>
                              <m:rPr>
                                <m:sty m:val="p"/>
                              </m:rPr>
                              <a:rPr lang="en-US" altLang="zh-CN" sz="2000">
                                <a:solidFill>
                                  <a:srgbClr val="000000">
                                    <a:lumMod val="75000"/>
                                    <a:lumOff val="25000"/>
                                  </a:srgbClr>
                                </a:solidFill>
                                <a:latin typeface="Cambria Math" panose="02040503050406030204" pitchFamily="18" charset="0"/>
                              </a:rPr>
                              <m:t>α</m:t>
                            </m:r>
                          </m:e>
                          <m:sub>
                            <m:r>
                              <m:rPr>
                                <m:sty m:val="p"/>
                              </m:rPr>
                              <a:rPr lang="en-US" altLang="zh-CN" sz="2000">
                                <a:solidFill>
                                  <a:srgbClr val="000000">
                                    <a:lumMod val="75000"/>
                                    <a:lumOff val="25000"/>
                                  </a:srgbClr>
                                </a:solidFill>
                                <a:latin typeface="Cambria Math" panose="02040503050406030204" pitchFamily="18" charset="0"/>
                              </a:rPr>
                              <m:t>j</m:t>
                            </m:r>
                          </m:sub>
                        </m:sSub>
                      </m:e>
                    </m:nary>
                    <m:r>
                      <a:rPr lang="en-US" altLang="zh-CN" sz="2000" i="1">
                        <a:solidFill>
                          <a:srgbClr val="000000">
                            <a:lumMod val="75000"/>
                            <a:lumOff val="25000"/>
                          </a:srgbClr>
                        </a:solidFill>
                        <a:latin typeface="Cambria Math" panose="02040503050406030204" pitchFamily="18" charset="0"/>
                      </a:rPr>
                      <m:t>=1</m:t>
                    </m:r>
                  </m:oMath>
                </a14:m>
                <a:endParaRPr lang="en-US" altLang="zh-CN" sz="2000" dirty="0">
                  <a:solidFill>
                    <a:srgbClr val="000000">
                      <a:lumMod val="75000"/>
                      <a:lumOff val="25000"/>
                    </a:srgbClr>
                  </a:solidFill>
                  <a:latin typeface="Calibri" panose="020F0502020204030204"/>
                  <a:ea typeface="宋体" panose="02010600030101010101" pitchFamily="2" charset="-122"/>
                </a:endParaRPr>
              </a:p>
              <a:p>
                <a:pPr marL="91440" indent="-91440">
                  <a:lnSpc>
                    <a:spcPct val="90000"/>
                  </a:lnSpc>
                  <a:spcBef>
                    <a:spcPts val="1200"/>
                  </a:spcBef>
                  <a:spcAft>
                    <a:spcPts val="200"/>
                  </a:spcAft>
                  <a:buClr>
                    <a:srgbClr val="E48312"/>
                  </a:buClr>
                  <a:buSzPct val="100000"/>
                  <a:buFont typeface="Wingdings" panose="05000000000000000000" pitchFamily="2" charset="2"/>
                  <a:buChar char="Ø"/>
                  <a:defRPr/>
                </a:pPr>
                <a:r>
                  <a:rPr lang="zh-CN" altLang="zh-CN" sz="2000" dirty="0">
                    <a:solidFill>
                      <a:srgbClr val="000000">
                        <a:lumMod val="75000"/>
                        <a:lumOff val="25000"/>
                      </a:srgbClr>
                    </a:solidFill>
                    <a:latin typeface="Calibri" panose="020F0502020204030204"/>
                    <a:ea typeface="宋体" panose="02010600030101010101" pitchFamily="2" charset="-122"/>
                  </a:rPr>
                  <a:t>这些模型井非完全从微观经济层面推导得出，各变量之间动态关系的设立也存在相对的任意性，如滞后算子多项式中的滞后期数的设立并不具有很强的经济理论依据。</a:t>
                </a:r>
              </a:p>
              <a:p>
                <a:pPr marL="285750" indent="-285750">
                  <a:buFont typeface="Arial" panose="020B0604020202020204" pitchFamily="34" charset="0"/>
                  <a:buChar char="•"/>
                </a:pPr>
                <a:endParaRPr lang="en-US" altLang="zh-CN" sz="1500" dirty="0">
                  <a:solidFill>
                    <a:prstClr val="black"/>
                  </a:solidFill>
                  <a:latin typeface="+mn-ea"/>
                </a:endParaRPr>
              </a:p>
            </p:txBody>
          </p:sp>
        </mc:Choice>
        <mc:Fallback xmlns="">
          <p:sp>
            <p:nvSpPr>
              <p:cNvPr id="12" name="文本框 11">
                <a:extLst>
                  <a:ext uri="{FF2B5EF4-FFF2-40B4-BE49-F238E27FC236}">
                    <a16:creationId xmlns:a16="http://schemas.microsoft.com/office/drawing/2014/main" id="{AB4CDFE9-5EFE-6A3E-C286-6E05358B4CDA}"/>
                  </a:ext>
                </a:extLst>
              </p:cNvPr>
              <p:cNvSpPr txBox="1">
                <a:spLocks noRot="1" noChangeAspect="1" noMove="1" noResize="1" noEditPoints="1" noAdjustHandles="1" noChangeArrowheads="1" noChangeShapeType="1" noTextEdit="1"/>
              </p:cNvSpPr>
              <p:nvPr/>
            </p:nvSpPr>
            <p:spPr>
              <a:xfrm>
                <a:off x="2219852" y="1828801"/>
                <a:ext cx="7838548" cy="4417235"/>
              </a:xfrm>
              <a:prstGeom prst="rect">
                <a:avLst/>
              </a:prstGeom>
              <a:blipFill>
                <a:blip r:embed="rId2"/>
                <a:stretch>
                  <a:fillRect l="-700" t="-1793"/>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195376208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rot="18868453" flipV="1">
            <a:off x="1854449" y="1215604"/>
            <a:ext cx="370238" cy="370238"/>
          </a:xfrm>
          <a:prstGeom prst="rect">
            <a:avLst/>
          </a:prstGeom>
          <a:noFill/>
          <a:ln w="254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zh-CN" altLang="en-US" sz="1350">
              <a:solidFill>
                <a:prstClr val="white"/>
              </a:solidFill>
              <a:latin typeface="Calibri"/>
              <a:ea typeface="等线" panose="02010600030101010101" pitchFamily="2" charset="-122"/>
            </a:endParaRPr>
          </a:p>
        </p:txBody>
      </p:sp>
      <p:sp>
        <p:nvSpPr>
          <p:cNvPr id="5" name="矩形 4"/>
          <p:cNvSpPr/>
          <p:nvPr/>
        </p:nvSpPr>
        <p:spPr>
          <a:xfrm rot="18868453">
            <a:off x="2101742" y="1279292"/>
            <a:ext cx="236220" cy="23622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zh-CN" altLang="en-US" sz="1350">
              <a:solidFill>
                <a:prstClr val="white"/>
              </a:solidFill>
              <a:latin typeface="Calibri"/>
              <a:ea typeface="等线" panose="02010600030101010101" pitchFamily="2" charset="-122"/>
            </a:endParaRPr>
          </a:p>
        </p:txBody>
      </p:sp>
      <p:cxnSp>
        <p:nvCxnSpPr>
          <p:cNvPr id="6" name="直接连接符 5"/>
          <p:cNvCxnSpPr>
            <a:cxnSpLocks/>
          </p:cNvCxnSpPr>
          <p:nvPr/>
        </p:nvCxnSpPr>
        <p:spPr>
          <a:xfrm>
            <a:off x="2039568" y="1662510"/>
            <a:ext cx="764545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标题 3"/>
          <p:cNvSpPr txBox="1">
            <a:spLocks/>
          </p:cNvSpPr>
          <p:nvPr/>
        </p:nvSpPr>
        <p:spPr>
          <a:xfrm>
            <a:off x="2563142" y="1291003"/>
            <a:ext cx="7886700" cy="318549"/>
          </a:xfrm>
          <a:prstGeom prst="rect">
            <a:avLst/>
          </a:prstGeom>
        </p:spPr>
        <p:txBody>
          <a:bodyPr vert="horz" wrap="square" lIns="68580" tIns="34290" rIns="68580" bIns="34290" rtlCol="0" anchor="ctr">
            <a:spAutoFit/>
          </a:bodyPr>
          <a:lstStyle>
            <a:lvl1pPr algn="l" defTabSz="914400" rtl="0" eaLnBrk="1" latinLnBrk="0" hangingPunct="1">
              <a:lnSpc>
                <a:spcPct val="90000"/>
              </a:lnSpc>
              <a:spcBef>
                <a:spcPct val="0"/>
              </a:spcBef>
              <a:buNone/>
              <a:defRPr lang="zh-CN" altLang="en-US" sz="2400" b="1" kern="1200">
                <a:gradFill>
                  <a:gsLst>
                    <a:gs pos="0">
                      <a:schemeClr val="accent2"/>
                    </a:gs>
                    <a:gs pos="100000">
                      <a:schemeClr val="accent1">
                        <a:lumMod val="75000"/>
                      </a:schemeClr>
                    </a:gs>
                  </a:gsLst>
                  <a:lin ang="5400000" scaled="1"/>
                </a:gradFill>
                <a:effectLst>
                  <a:outerShdw blurRad="38100" dist="38100" dir="2700000" algn="tl">
                    <a:srgbClr val="000000">
                      <a:alpha val="11000"/>
                    </a:srgbClr>
                  </a:outerShdw>
                </a:effectLst>
                <a:latin typeface="+mn-lt"/>
                <a:ea typeface="+mn-ea"/>
                <a:cs typeface="+mn-ea"/>
              </a:defRPr>
            </a:lvl1pPr>
          </a:lstStyle>
          <a:p>
            <a:pPr defTabSz="685800">
              <a:defRPr/>
            </a:pPr>
            <a:r>
              <a:rPr lang="zh-CN" altLang="en-US" sz="1800" dirty="0">
                <a:solidFill>
                  <a:schemeClr val="accent4">
                    <a:lumMod val="75000"/>
                  </a:schemeClr>
                </a:solidFill>
                <a:latin typeface="微软雅黑"/>
                <a:ea typeface="微软雅黑"/>
              </a:rPr>
              <a:t>现代通胀动态机制与传统模型的区别</a:t>
            </a:r>
          </a:p>
        </p:txBody>
      </p:sp>
      <mc:AlternateContent xmlns:mc="http://schemas.openxmlformats.org/markup-compatibility/2006" xmlns:a14="http://schemas.microsoft.com/office/drawing/2010/main">
        <mc:Choice Requires="a14">
          <p:sp>
            <p:nvSpPr>
              <p:cNvPr id="12" name="文本框 11">
                <a:extLst>
                  <a:ext uri="{FF2B5EF4-FFF2-40B4-BE49-F238E27FC236}">
                    <a16:creationId xmlns:a16="http://schemas.microsoft.com/office/drawing/2014/main" id="{AB4CDFE9-5EFE-6A3E-C286-6E05358B4CDA}"/>
                  </a:ext>
                </a:extLst>
              </p:cNvPr>
              <p:cNvSpPr txBox="1"/>
              <p:nvPr/>
            </p:nvSpPr>
            <p:spPr>
              <a:xfrm>
                <a:off x="2219852" y="1828800"/>
                <a:ext cx="7838548" cy="4737964"/>
              </a:xfrm>
              <a:prstGeom prst="rect">
                <a:avLst/>
              </a:prstGeom>
              <a:noFill/>
            </p:spPr>
            <p:txBody>
              <a:bodyPr wrap="square">
                <a:spAutoFit/>
              </a:bodyPr>
              <a:lstStyle/>
              <a:p>
                <a:pPr marL="91440" indent="-91440">
                  <a:lnSpc>
                    <a:spcPct val="90000"/>
                  </a:lnSpc>
                  <a:spcBef>
                    <a:spcPts val="1200"/>
                  </a:spcBef>
                  <a:spcAft>
                    <a:spcPts val="200"/>
                  </a:spcAft>
                  <a:buClr>
                    <a:srgbClr val="E48312"/>
                  </a:buClr>
                  <a:buSzPct val="100000"/>
                  <a:buFont typeface="Wingdings" panose="05000000000000000000" pitchFamily="2" charset="2"/>
                  <a:buChar char="Ø"/>
                  <a:defRPr/>
                </a:pPr>
                <a:r>
                  <a:rPr lang="zh-CN" altLang="zh-CN" sz="2000" dirty="0">
                    <a:solidFill>
                      <a:srgbClr val="000000">
                        <a:lumMod val="75000"/>
                        <a:lumOff val="25000"/>
                      </a:srgbClr>
                    </a:solidFill>
                    <a:latin typeface="Calibri" panose="020F0502020204030204"/>
                    <a:ea typeface="宋体" panose="02010600030101010101" pitchFamily="2" charset="-122"/>
                  </a:rPr>
                  <a:t>现代短期通货膨胀动态机制理论的基本框架可以从</a:t>
                </a:r>
                <a:r>
                  <a:rPr lang="en-US" altLang="zh-CN" sz="2000" dirty="0">
                    <a:solidFill>
                      <a:srgbClr val="000000">
                        <a:lumMod val="75000"/>
                        <a:lumOff val="25000"/>
                      </a:srgbClr>
                    </a:solidFill>
                    <a:latin typeface="Calibri" panose="020F0502020204030204"/>
                    <a:ea typeface="宋体" panose="02010600030101010101" pitchFamily="2" charset="-122"/>
                  </a:rPr>
                  <a:t>Fischer</a:t>
                </a:r>
                <a:r>
                  <a:rPr lang="zh-CN" altLang="zh-CN" sz="2000" dirty="0">
                    <a:solidFill>
                      <a:srgbClr val="000000">
                        <a:lumMod val="75000"/>
                        <a:lumOff val="25000"/>
                      </a:srgbClr>
                    </a:solidFill>
                    <a:latin typeface="Calibri" panose="020F0502020204030204"/>
                    <a:ea typeface="宋体" panose="02010600030101010101" pitchFamily="2" charset="-122"/>
                  </a:rPr>
                  <a:t>（</a:t>
                </a:r>
                <a:r>
                  <a:rPr lang="en-US" altLang="zh-CN" sz="2000" dirty="0">
                    <a:solidFill>
                      <a:srgbClr val="000000">
                        <a:lumMod val="75000"/>
                        <a:lumOff val="25000"/>
                      </a:srgbClr>
                    </a:solidFill>
                    <a:latin typeface="Calibri" panose="020F0502020204030204"/>
                    <a:ea typeface="宋体" panose="02010600030101010101" pitchFamily="2" charset="-122"/>
                  </a:rPr>
                  <a:t>1977</a:t>
                </a:r>
                <a:r>
                  <a:rPr lang="zh-CN" altLang="zh-CN" sz="2000" dirty="0">
                    <a:solidFill>
                      <a:srgbClr val="000000">
                        <a:lumMod val="75000"/>
                        <a:lumOff val="25000"/>
                      </a:srgbClr>
                    </a:solidFill>
                    <a:latin typeface="Calibri" panose="020F0502020204030204"/>
                    <a:ea typeface="宋体" panose="02010600030101010101" pitchFamily="2" charset="-122"/>
                  </a:rPr>
                  <a:t>），</a:t>
                </a:r>
                <a:r>
                  <a:rPr lang="en-US" altLang="zh-CN" sz="2000" dirty="0">
                    <a:solidFill>
                      <a:srgbClr val="000000">
                        <a:lumMod val="75000"/>
                        <a:lumOff val="25000"/>
                      </a:srgbClr>
                    </a:solidFill>
                    <a:latin typeface="Calibri" panose="020F0502020204030204"/>
                    <a:ea typeface="宋体" panose="02010600030101010101" pitchFamily="2" charset="-122"/>
                  </a:rPr>
                  <a:t>Taylor</a:t>
                </a:r>
                <a:r>
                  <a:rPr lang="zh-CN" altLang="zh-CN" sz="2000" dirty="0">
                    <a:solidFill>
                      <a:srgbClr val="000000">
                        <a:lumMod val="75000"/>
                        <a:lumOff val="25000"/>
                      </a:srgbClr>
                    </a:solidFill>
                    <a:latin typeface="Calibri" panose="020F0502020204030204"/>
                    <a:ea typeface="宋体" panose="02010600030101010101" pitchFamily="2" charset="-122"/>
                  </a:rPr>
                  <a:t>（</a:t>
                </a:r>
                <a:r>
                  <a:rPr lang="en-US" altLang="zh-CN" sz="2000" dirty="0">
                    <a:solidFill>
                      <a:srgbClr val="000000">
                        <a:lumMod val="75000"/>
                        <a:lumOff val="25000"/>
                      </a:srgbClr>
                    </a:solidFill>
                    <a:latin typeface="Calibri" panose="020F0502020204030204"/>
                    <a:ea typeface="宋体" panose="02010600030101010101" pitchFamily="2" charset="-122"/>
                  </a:rPr>
                  <a:t>1979, 1980</a:t>
                </a:r>
                <a:r>
                  <a:rPr lang="zh-CN" altLang="zh-CN" sz="2000" dirty="0">
                    <a:solidFill>
                      <a:srgbClr val="000000">
                        <a:lumMod val="75000"/>
                        <a:lumOff val="25000"/>
                      </a:srgbClr>
                    </a:solidFill>
                    <a:latin typeface="Calibri" panose="020F0502020204030204"/>
                    <a:ea typeface="宋体" panose="02010600030101010101" pitchFamily="2" charset="-122"/>
                  </a:rPr>
                  <a:t>）和</a:t>
                </a:r>
                <a:r>
                  <a:rPr lang="en-US" altLang="zh-CN" sz="2000" dirty="0">
                    <a:solidFill>
                      <a:srgbClr val="000000">
                        <a:lumMod val="75000"/>
                        <a:lumOff val="25000"/>
                      </a:srgbClr>
                    </a:solidFill>
                    <a:latin typeface="Calibri" panose="020F0502020204030204"/>
                    <a:ea typeface="宋体" panose="02010600030101010101" pitchFamily="2" charset="-122"/>
                  </a:rPr>
                  <a:t>Calvo</a:t>
                </a:r>
                <a:r>
                  <a:rPr lang="zh-CN" altLang="zh-CN" sz="2000" dirty="0">
                    <a:solidFill>
                      <a:srgbClr val="000000">
                        <a:lumMod val="75000"/>
                        <a:lumOff val="25000"/>
                      </a:srgbClr>
                    </a:solidFill>
                    <a:latin typeface="Calibri" panose="020F0502020204030204"/>
                    <a:ea typeface="宋体" panose="02010600030101010101" pitchFamily="2" charset="-122"/>
                  </a:rPr>
                  <a:t>（</a:t>
                </a:r>
                <a:r>
                  <a:rPr lang="en-US" altLang="zh-CN" sz="2000" dirty="0">
                    <a:solidFill>
                      <a:srgbClr val="000000">
                        <a:lumMod val="75000"/>
                        <a:lumOff val="25000"/>
                      </a:srgbClr>
                    </a:solidFill>
                    <a:latin typeface="Calibri" panose="020F0502020204030204"/>
                    <a:ea typeface="宋体" panose="02010600030101010101" pitchFamily="2" charset="-122"/>
                  </a:rPr>
                  <a:t>1983</a:t>
                </a:r>
                <a:r>
                  <a:rPr lang="zh-CN" altLang="zh-CN" sz="2000" dirty="0">
                    <a:solidFill>
                      <a:srgbClr val="000000">
                        <a:lumMod val="75000"/>
                        <a:lumOff val="25000"/>
                      </a:srgbClr>
                    </a:solidFill>
                    <a:latin typeface="Calibri" panose="020F0502020204030204"/>
                    <a:ea typeface="宋体" panose="02010600030101010101" pitchFamily="2" charset="-122"/>
                  </a:rPr>
                  <a:t>）的交错契约模型推导而出，也可以从</a:t>
                </a:r>
                <a:r>
                  <a:rPr lang="en-US" altLang="zh-CN" sz="2000" dirty="0" err="1">
                    <a:solidFill>
                      <a:srgbClr val="000000">
                        <a:lumMod val="75000"/>
                        <a:lumOff val="25000"/>
                      </a:srgbClr>
                    </a:solidFill>
                    <a:latin typeface="Calibri" panose="020F0502020204030204"/>
                    <a:ea typeface="宋体" panose="02010600030101010101" pitchFamily="2" charset="-122"/>
                  </a:rPr>
                  <a:t>Rotemberg</a:t>
                </a:r>
                <a:r>
                  <a:rPr lang="zh-CN" altLang="zh-CN" sz="2000" dirty="0">
                    <a:solidFill>
                      <a:srgbClr val="000000">
                        <a:lumMod val="75000"/>
                        <a:lumOff val="25000"/>
                      </a:srgbClr>
                    </a:solidFill>
                    <a:latin typeface="Calibri" panose="020F0502020204030204"/>
                    <a:ea typeface="宋体" panose="02010600030101010101" pitchFamily="2" charset="-122"/>
                  </a:rPr>
                  <a:t>（</a:t>
                </a:r>
                <a:r>
                  <a:rPr lang="en-US" altLang="zh-CN" sz="2000" dirty="0">
                    <a:solidFill>
                      <a:srgbClr val="000000">
                        <a:lumMod val="75000"/>
                        <a:lumOff val="25000"/>
                      </a:srgbClr>
                    </a:solidFill>
                    <a:latin typeface="Calibri" panose="020F0502020204030204"/>
                    <a:ea typeface="宋体" panose="02010600030101010101" pitchFamily="2" charset="-122"/>
                  </a:rPr>
                  <a:t>1982</a:t>
                </a:r>
                <a:r>
                  <a:rPr lang="zh-CN" altLang="zh-CN" sz="2000" dirty="0">
                    <a:solidFill>
                      <a:srgbClr val="000000">
                        <a:lumMod val="75000"/>
                        <a:lumOff val="25000"/>
                      </a:srgbClr>
                    </a:solidFill>
                    <a:latin typeface="Calibri" panose="020F0502020204030204"/>
                    <a:ea typeface="宋体" panose="02010600030101010101" pitchFamily="2" charset="-122"/>
                  </a:rPr>
                  <a:t>）的二次型价格调整模型获得。</a:t>
                </a:r>
                <a:endParaRPr lang="en-US" altLang="zh-CN" sz="2000" dirty="0">
                  <a:solidFill>
                    <a:srgbClr val="000000">
                      <a:lumMod val="75000"/>
                      <a:lumOff val="25000"/>
                    </a:srgbClr>
                  </a:solidFill>
                  <a:latin typeface="Calibri" panose="020F0502020204030204"/>
                  <a:ea typeface="宋体" panose="02010600030101010101" pitchFamily="2" charset="-122"/>
                </a:endParaRPr>
              </a:p>
              <a:p>
                <a:pPr marL="91440" indent="-91440">
                  <a:lnSpc>
                    <a:spcPct val="90000"/>
                  </a:lnSpc>
                  <a:spcBef>
                    <a:spcPts val="1200"/>
                  </a:spcBef>
                  <a:spcAft>
                    <a:spcPts val="200"/>
                  </a:spcAft>
                  <a:buClr>
                    <a:srgbClr val="E48312"/>
                  </a:buClr>
                  <a:buSzPct val="100000"/>
                  <a:buFont typeface="Wingdings" panose="05000000000000000000" pitchFamily="2" charset="2"/>
                  <a:buChar char="Ø"/>
                  <a:defRPr/>
                </a:pPr>
                <a:r>
                  <a:rPr lang="zh-CN" altLang="zh-CN" sz="2000" dirty="0">
                    <a:solidFill>
                      <a:srgbClr val="000000">
                        <a:lumMod val="75000"/>
                        <a:lumOff val="25000"/>
                      </a:srgbClr>
                    </a:solidFill>
                    <a:latin typeface="Calibri" panose="020F0502020204030204"/>
                    <a:ea typeface="宋体" panose="02010600030101010101" pitchFamily="2" charset="-122"/>
                  </a:rPr>
                  <a:t>经典的</a:t>
                </a:r>
                <a:r>
                  <a:rPr lang="en-US" altLang="zh-CN" sz="2000" dirty="0">
                    <a:solidFill>
                      <a:srgbClr val="000000">
                        <a:lumMod val="75000"/>
                        <a:lumOff val="25000"/>
                      </a:srgbClr>
                    </a:solidFill>
                    <a:latin typeface="Calibri" panose="020F0502020204030204"/>
                    <a:ea typeface="宋体" panose="02010600030101010101" pitchFamily="2" charset="-122"/>
                  </a:rPr>
                  <a:t>Calvo</a:t>
                </a:r>
                <a:r>
                  <a:rPr lang="zh-CN" altLang="zh-CN" sz="2000" dirty="0">
                    <a:solidFill>
                      <a:srgbClr val="000000">
                        <a:lumMod val="75000"/>
                        <a:lumOff val="25000"/>
                      </a:srgbClr>
                    </a:solidFill>
                    <a:latin typeface="Calibri" panose="020F0502020204030204"/>
                    <a:ea typeface="宋体" panose="02010600030101010101" pitchFamily="2" charset="-122"/>
                  </a:rPr>
                  <a:t>（</a:t>
                </a:r>
                <a:r>
                  <a:rPr lang="en-US" altLang="zh-CN" sz="2000" dirty="0">
                    <a:solidFill>
                      <a:srgbClr val="000000">
                        <a:lumMod val="75000"/>
                        <a:lumOff val="25000"/>
                      </a:srgbClr>
                    </a:solidFill>
                    <a:latin typeface="Calibri" panose="020F0502020204030204"/>
                    <a:ea typeface="宋体" panose="02010600030101010101" pitchFamily="2" charset="-122"/>
                  </a:rPr>
                  <a:t>1983</a:t>
                </a:r>
                <a:r>
                  <a:rPr lang="zh-CN" altLang="zh-CN" sz="2000" dirty="0">
                    <a:solidFill>
                      <a:srgbClr val="000000">
                        <a:lumMod val="75000"/>
                        <a:lumOff val="25000"/>
                      </a:srgbClr>
                    </a:solidFill>
                    <a:latin typeface="Calibri" panose="020F0502020204030204"/>
                    <a:ea typeface="宋体" panose="02010600030101010101" pitchFamily="2" charset="-122"/>
                  </a:rPr>
                  <a:t>）交错契约理论</a:t>
                </a:r>
                <a:endParaRPr lang="en-US" altLang="zh-CN" sz="2000" dirty="0">
                  <a:solidFill>
                    <a:srgbClr val="000000">
                      <a:lumMod val="75000"/>
                      <a:lumOff val="25000"/>
                    </a:srgbClr>
                  </a:solidFill>
                  <a:latin typeface="Calibri" panose="020F0502020204030204"/>
                  <a:ea typeface="宋体" panose="02010600030101010101" pitchFamily="2" charset="-122"/>
                </a:endParaRPr>
              </a:p>
              <a:p>
                <a:pPr marL="91440" indent="-91440">
                  <a:lnSpc>
                    <a:spcPct val="90000"/>
                  </a:lnSpc>
                  <a:spcBef>
                    <a:spcPts val="1200"/>
                  </a:spcBef>
                  <a:spcAft>
                    <a:spcPts val="200"/>
                  </a:spcAft>
                  <a:buClr>
                    <a:srgbClr val="E48312"/>
                  </a:buClr>
                  <a:buSzPct val="100000"/>
                  <a:buFont typeface="Calibri" panose="020F0502020204030204" pitchFamily="34" charset="0"/>
                  <a:buChar char=" "/>
                  <a:defRPr/>
                </a:pPr>
                <a:r>
                  <a:rPr lang="zh-CN" altLang="zh-CN" sz="2000" dirty="0">
                    <a:solidFill>
                      <a:srgbClr val="000000">
                        <a:lumMod val="75000"/>
                        <a:lumOff val="25000"/>
                      </a:srgbClr>
                    </a:solidFill>
                    <a:latin typeface="Calibri" panose="020F0502020204030204"/>
                    <a:ea typeface="宋体" panose="02010600030101010101" pitchFamily="2" charset="-122"/>
                  </a:rPr>
                  <a:t>假定在任一给定期间内，公司和企业会改变其价格水平的概率为（</a:t>
                </a:r>
                <a:r>
                  <a:rPr lang="en-US" altLang="zh-CN" sz="2000" dirty="0">
                    <a:solidFill>
                      <a:srgbClr val="000000">
                        <a:lumMod val="75000"/>
                        <a:lumOff val="25000"/>
                      </a:srgbClr>
                    </a:solidFill>
                    <a:latin typeface="Calibri" panose="020F0502020204030204"/>
                    <a:ea typeface="宋体" panose="02010600030101010101" pitchFamily="2" charset="-122"/>
                  </a:rPr>
                  <a:t>1 </a:t>
                </a:r>
                <a14:m>
                  <m:oMath xmlns:m="http://schemas.openxmlformats.org/officeDocument/2006/math">
                    <m:r>
                      <a:rPr lang="en-US" altLang="zh-CN" sz="2000" i="1">
                        <a:solidFill>
                          <a:srgbClr val="000000">
                            <a:lumMod val="75000"/>
                            <a:lumOff val="25000"/>
                          </a:srgbClr>
                        </a:solidFill>
                        <a:latin typeface="Cambria Math" panose="02040503050406030204" pitchFamily="18" charset="0"/>
                      </a:rPr>
                      <m:t>− </m:t>
                    </m:r>
                  </m:oMath>
                </a14:m>
                <a:r>
                  <a:rPr lang="en-US" altLang="zh-CN" sz="2000" dirty="0">
                    <a:solidFill>
                      <a:srgbClr val="000000">
                        <a:lumMod val="75000"/>
                        <a:lumOff val="25000"/>
                      </a:srgbClr>
                    </a:solidFill>
                    <a:latin typeface="Calibri" panose="020F0502020204030204"/>
                    <a:ea typeface="宋体" panose="02010600030101010101" pitchFamily="2" charset="-122"/>
                  </a:rPr>
                  <a:t>θ</a:t>
                </a:r>
                <a:r>
                  <a:rPr lang="zh-CN" altLang="zh-CN" sz="2000" dirty="0">
                    <a:solidFill>
                      <a:srgbClr val="000000">
                        <a:lumMod val="75000"/>
                        <a:lumOff val="25000"/>
                      </a:srgbClr>
                    </a:solidFill>
                    <a:latin typeface="Calibri" panose="020F0502020204030204"/>
                    <a:ea typeface="宋体" panose="02010600030101010101" pitchFamily="2" charset="-122"/>
                  </a:rPr>
                  <a:t>），其中</a:t>
                </a:r>
                <a:r>
                  <a:rPr lang="en-US" altLang="zh-CN" sz="2000" dirty="0">
                    <a:solidFill>
                      <a:srgbClr val="000000">
                        <a:lumMod val="75000"/>
                        <a:lumOff val="25000"/>
                      </a:srgbClr>
                    </a:solidFill>
                    <a:latin typeface="Calibri" panose="020F0502020204030204"/>
                    <a:ea typeface="宋体" panose="02010600030101010101" pitchFamily="2" charset="-122"/>
                  </a:rPr>
                  <a:t>0</a:t>
                </a:r>
                <a:r>
                  <a:rPr lang="zh-CN" altLang="zh-CN" sz="2000" dirty="0">
                    <a:solidFill>
                      <a:srgbClr val="000000">
                        <a:lumMod val="75000"/>
                        <a:lumOff val="25000"/>
                      </a:srgbClr>
                    </a:solidFill>
                    <a:latin typeface="Calibri" panose="020F0502020204030204"/>
                    <a:ea typeface="宋体" panose="02010600030101010101" pitchFamily="2" charset="-122"/>
                  </a:rPr>
                  <a:t>＜</a:t>
                </a:r>
                <a:r>
                  <a:rPr lang="en-US" altLang="zh-CN" sz="2000" dirty="0">
                    <a:solidFill>
                      <a:srgbClr val="000000">
                        <a:lumMod val="75000"/>
                        <a:lumOff val="25000"/>
                      </a:srgbClr>
                    </a:solidFill>
                    <a:latin typeface="Calibri" panose="020F0502020204030204"/>
                    <a:ea typeface="宋体" panose="02010600030101010101" pitchFamily="2" charset="-122"/>
                  </a:rPr>
                  <a:t>θ</a:t>
                </a:r>
                <a:r>
                  <a:rPr lang="zh-CN" altLang="zh-CN" sz="2000" dirty="0">
                    <a:solidFill>
                      <a:srgbClr val="000000">
                        <a:lumMod val="75000"/>
                        <a:lumOff val="25000"/>
                      </a:srgbClr>
                    </a:solidFill>
                    <a:latin typeface="Calibri" panose="020F0502020204030204"/>
                    <a:ea typeface="宋体" panose="02010600030101010101" pitchFamily="2" charset="-122"/>
                  </a:rPr>
                  <a:t>＜</a:t>
                </a:r>
                <a:r>
                  <a:rPr lang="en-US" altLang="zh-CN" sz="2000" dirty="0">
                    <a:solidFill>
                      <a:srgbClr val="000000">
                        <a:lumMod val="75000"/>
                        <a:lumOff val="25000"/>
                      </a:srgbClr>
                    </a:solidFill>
                    <a:latin typeface="Calibri" panose="020F0502020204030204"/>
                    <a:ea typeface="宋体" panose="02010600030101010101" pitchFamily="2" charset="-122"/>
                  </a:rPr>
                  <a:t>1</a:t>
                </a:r>
                <a:r>
                  <a:rPr lang="zh-CN" altLang="zh-CN" sz="2000" dirty="0">
                    <a:solidFill>
                      <a:srgbClr val="000000">
                        <a:lumMod val="75000"/>
                        <a:lumOff val="25000"/>
                      </a:srgbClr>
                    </a:solidFill>
                    <a:latin typeface="Calibri" panose="020F0502020204030204"/>
                    <a:ea typeface="宋体" panose="02010600030101010101" pitchFamily="2" charset="-122"/>
                  </a:rPr>
                  <a:t>。这样，如果以</a:t>
                </a:r>
                <a14:m>
                  <m:oMath xmlns:m="http://schemas.openxmlformats.org/officeDocument/2006/math">
                    <m:sSub>
                      <m:sSubPr>
                        <m:ctrlPr>
                          <a:rPr lang="zh-CN" altLang="zh-CN" sz="2000" i="1">
                            <a:solidFill>
                              <a:srgbClr val="000000">
                                <a:lumMod val="75000"/>
                                <a:lumOff val="25000"/>
                              </a:srgbClr>
                            </a:solidFill>
                            <a:latin typeface="Cambria Math" panose="02040503050406030204" pitchFamily="18" charset="0"/>
                          </a:rPr>
                        </m:ctrlPr>
                      </m:sSubPr>
                      <m:e>
                        <m:r>
                          <m:rPr>
                            <m:sty m:val="p"/>
                          </m:rPr>
                          <a:rPr lang="en-US" altLang="zh-CN" sz="2000">
                            <a:solidFill>
                              <a:srgbClr val="000000">
                                <a:lumMod val="75000"/>
                                <a:lumOff val="25000"/>
                              </a:srgbClr>
                            </a:solidFill>
                            <a:latin typeface="Cambria Math" panose="02040503050406030204" pitchFamily="18" charset="0"/>
                          </a:rPr>
                          <m:t>p</m:t>
                        </m:r>
                      </m:e>
                      <m:sub>
                        <m:r>
                          <m:rPr>
                            <m:sty m:val="p"/>
                          </m:rPr>
                          <a:rPr lang="en-US" altLang="zh-CN" sz="2000">
                            <a:solidFill>
                              <a:srgbClr val="000000">
                                <a:lumMod val="75000"/>
                                <a:lumOff val="25000"/>
                              </a:srgbClr>
                            </a:solidFill>
                            <a:latin typeface="Cambria Math" panose="02040503050406030204" pitchFamily="18" charset="0"/>
                          </a:rPr>
                          <m:t>t</m:t>
                        </m:r>
                      </m:sub>
                    </m:sSub>
                  </m:oMath>
                </a14:m>
                <a:r>
                  <a:rPr lang="zh-CN" altLang="zh-CN" sz="2000" dirty="0">
                    <a:solidFill>
                      <a:srgbClr val="000000">
                        <a:lumMod val="75000"/>
                        <a:lumOff val="25000"/>
                      </a:srgbClr>
                    </a:solidFill>
                    <a:latin typeface="Calibri" panose="020F0502020204030204"/>
                    <a:ea typeface="宋体" panose="02010600030101010101" pitchFamily="2" charset="-122"/>
                  </a:rPr>
                  <a:t>表示</a:t>
                </a:r>
                <a:r>
                  <a:rPr lang="en-US" altLang="zh-CN" sz="2000" dirty="0">
                    <a:solidFill>
                      <a:srgbClr val="000000">
                        <a:lumMod val="75000"/>
                        <a:lumOff val="25000"/>
                      </a:srgbClr>
                    </a:solidFill>
                    <a:latin typeface="Calibri" panose="020F0502020204030204"/>
                    <a:ea typeface="宋体" panose="02010600030101010101" pitchFamily="2" charset="-122"/>
                  </a:rPr>
                  <a:t>t</a:t>
                </a:r>
                <a:r>
                  <a:rPr lang="zh-CN" altLang="zh-CN" sz="2000" dirty="0">
                    <a:solidFill>
                      <a:srgbClr val="000000">
                        <a:lumMod val="75000"/>
                        <a:lumOff val="25000"/>
                      </a:srgbClr>
                    </a:solidFill>
                    <a:latin typeface="Calibri" panose="020F0502020204030204"/>
                    <a:ea typeface="宋体" panose="02010600030101010101" pitchFamily="2" charset="-122"/>
                  </a:rPr>
                  <a:t>期的总体物价水平（取自然对数），该价格即由前一期的总体价格水平与</a:t>
                </a:r>
                <a:r>
                  <a:rPr lang="en-US" altLang="zh-CN" sz="2000" dirty="0">
                    <a:solidFill>
                      <a:srgbClr val="000000">
                        <a:lumMod val="75000"/>
                        <a:lumOff val="25000"/>
                      </a:srgbClr>
                    </a:solidFill>
                    <a:latin typeface="Calibri" panose="020F0502020204030204"/>
                    <a:ea typeface="宋体" panose="02010600030101010101" pitchFamily="2" charset="-122"/>
                  </a:rPr>
                  <a:t>t</a:t>
                </a:r>
                <a:r>
                  <a:rPr lang="zh-CN" altLang="zh-CN" sz="2000" dirty="0">
                    <a:solidFill>
                      <a:srgbClr val="000000">
                        <a:lumMod val="75000"/>
                        <a:lumOff val="25000"/>
                      </a:srgbClr>
                    </a:solidFill>
                    <a:latin typeface="Calibri" panose="020F0502020204030204"/>
                    <a:ea typeface="宋体" panose="02010600030101010101" pitchFamily="2" charset="-122"/>
                  </a:rPr>
                  <a:t>期所有公司新制定的价格水平（以</a:t>
                </a:r>
                <a14:m>
                  <m:oMath xmlns:m="http://schemas.openxmlformats.org/officeDocument/2006/math">
                    <m:sSubSup>
                      <m:sSubSupPr>
                        <m:ctrlPr>
                          <a:rPr lang="zh-CN" altLang="zh-CN" sz="2000" i="1">
                            <a:solidFill>
                              <a:srgbClr val="000000">
                                <a:lumMod val="75000"/>
                                <a:lumOff val="25000"/>
                              </a:srgbClr>
                            </a:solidFill>
                            <a:latin typeface="Cambria Math" panose="02040503050406030204" pitchFamily="18" charset="0"/>
                          </a:rPr>
                        </m:ctrlPr>
                      </m:sSubSupPr>
                      <m:e>
                        <m:r>
                          <m:rPr>
                            <m:sty m:val="p"/>
                          </m:rPr>
                          <a:rPr lang="en-US" altLang="zh-CN" sz="2000">
                            <a:solidFill>
                              <a:srgbClr val="000000">
                                <a:lumMod val="75000"/>
                                <a:lumOff val="25000"/>
                              </a:srgbClr>
                            </a:solidFill>
                            <a:latin typeface="Cambria Math" panose="02040503050406030204" pitchFamily="18" charset="0"/>
                          </a:rPr>
                          <m:t>p</m:t>
                        </m:r>
                      </m:e>
                      <m:sub>
                        <m:r>
                          <m:rPr>
                            <m:sty m:val="p"/>
                          </m:rPr>
                          <a:rPr lang="en-US" altLang="zh-CN" sz="2000">
                            <a:solidFill>
                              <a:srgbClr val="000000">
                                <a:lumMod val="75000"/>
                                <a:lumOff val="25000"/>
                              </a:srgbClr>
                            </a:solidFill>
                            <a:latin typeface="Cambria Math" panose="02040503050406030204" pitchFamily="18" charset="0"/>
                          </a:rPr>
                          <m:t>t</m:t>
                        </m:r>
                      </m:sub>
                      <m:sup>
                        <m:r>
                          <a:rPr lang="en-US" altLang="zh-CN" sz="2000" i="1">
                            <a:solidFill>
                              <a:srgbClr val="000000">
                                <a:lumMod val="75000"/>
                                <a:lumOff val="25000"/>
                              </a:srgbClr>
                            </a:solidFill>
                            <a:latin typeface="Cambria Math" panose="02040503050406030204" pitchFamily="18" charset="0"/>
                          </a:rPr>
                          <m:t>∗</m:t>
                        </m:r>
                      </m:sup>
                    </m:sSubSup>
                  </m:oMath>
                </a14:m>
                <a:r>
                  <a:rPr lang="zh-CN" altLang="zh-CN" sz="2000" dirty="0">
                    <a:solidFill>
                      <a:srgbClr val="000000">
                        <a:lumMod val="75000"/>
                        <a:lumOff val="25000"/>
                      </a:srgbClr>
                    </a:solidFill>
                    <a:latin typeface="Calibri" panose="020F0502020204030204"/>
                    <a:ea typeface="宋体" panose="02010600030101010101" pitchFamily="2" charset="-122"/>
                  </a:rPr>
                  <a:t>表示）加权求和决定，即：</a:t>
                </a:r>
              </a:p>
              <a:p>
                <a:pPr marL="91440" indent="-91440" algn="ctr">
                  <a:lnSpc>
                    <a:spcPct val="90000"/>
                  </a:lnSpc>
                  <a:spcBef>
                    <a:spcPts val="1200"/>
                  </a:spcBef>
                  <a:spcAft>
                    <a:spcPts val="200"/>
                  </a:spcAft>
                  <a:buClr>
                    <a:srgbClr val="E48312"/>
                  </a:buClr>
                  <a:buSzPct val="100000"/>
                  <a:buFont typeface="Calibri" panose="020F0502020204030204" pitchFamily="34" charset="0"/>
                  <a:buChar char=" "/>
                  <a:defRPr/>
                </a:pPr>
                <a:r>
                  <a:rPr lang="en-US" altLang="zh-CN" sz="2000" dirty="0">
                    <a:solidFill>
                      <a:srgbClr val="000000">
                        <a:lumMod val="75000"/>
                        <a:lumOff val="25000"/>
                      </a:srgbClr>
                    </a:solidFill>
                    <a:latin typeface="Calibri" panose="020F0502020204030204"/>
                    <a:ea typeface="宋体" panose="02010600030101010101" pitchFamily="2" charset="-122"/>
                  </a:rPr>
                  <a:t>	</a:t>
                </a:r>
                <a14:m>
                  <m:oMath xmlns:m="http://schemas.openxmlformats.org/officeDocument/2006/math">
                    <m:sSub>
                      <m:sSubPr>
                        <m:ctrlPr>
                          <a:rPr lang="zh-CN" altLang="zh-CN" sz="2000" i="1">
                            <a:solidFill>
                              <a:srgbClr val="000000">
                                <a:lumMod val="75000"/>
                                <a:lumOff val="25000"/>
                              </a:srgbClr>
                            </a:solidFill>
                            <a:latin typeface="Cambria Math" panose="02040503050406030204" pitchFamily="18" charset="0"/>
                          </a:rPr>
                        </m:ctrlPr>
                      </m:sSubPr>
                      <m:e>
                        <m:r>
                          <m:rPr>
                            <m:sty m:val="p"/>
                          </m:rPr>
                          <a:rPr lang="en-US" altLang="zh-CN" sz="2000">
                            <a:solidFill>
                              <a:srgbClr val="000000">
                                <a:lumMod val="75000"/>
                                <a:lumOff val="25000"/>
                              </a:srgbClr>
                            </a:solidFill>
                            <a:latin typeface="Cambria Math" panose="02040503050406030204" pitchFamily="18" charset="0"/>
                          </a:rPr>
                          <m:t>p</m:t>
                        </m:r>
                      </m:e>
                      <m:sub>
                        <m:r>
                          <m:rPr>
                            <m:sty m:val="p"/>
                          </m:rPr>
                          <a:rPr lang="en-US" altLang="zh-CN" sz="2000">
                            <a:solidFill>
                              <a:srgbClr val="000000">
                                <a:lumMod val="75000"/>
                                <a:lumOff val="25000"/>
                              </a:srgbClr>
                            </a:solidFill>
                            <a:latin typeface="Cambria Math" panose="02040503050406030204" pitchFamily="18" charset="0"/>
                          </a:rPr>
                          <m:t>t</m:t>
                        </m:r>
                      </m:sub>
                    </m:sSub>
                    <m:r>
                      <a:rPr lang="en-US" altLang="zh-CN" sz="2000">
                        <a:solidFill>
                          <a:srgbClr val="000000">
                            <a:lumMod val="75000"/>
                            <a:lumOff val="25000"/>
                          </a:srgbClr>
                        </a:solidFill>
                        <a:latin typeface="Cambria Math" panose="02040503050406030204" pitchFamily="18" charset="0"/>
                      </a:rPr>
                      <m:t>= </m:t>
                    </m:r>
                    <m:sSub>
                      <m:sSubPr>
                        <m:ctrlPr>
                          <a:rPr lang="zh-CN" altLang="zh-CN" sz="2000" i="1">
                            <a:solidFill>
                              <a:srgbClr val="000000">
                                <a:lumMod val="75000"/>
                                <a:lumOff val="25000"/>
                              </a:srgbClr>
                            </a:solidFill>
                            <a:latin typeface="Cambria Math" panose="02040503050406030204" pitchFamily="18" charset="0"/>
                          </a:rPr>
                        </m:ctrlPr>
                      </m:sSubPr>
                      <m:e>
                        <m:r>
                          <m:rPr>
                            <m:sty m:val="p"/>
                          </m:rPr>
                          <a:rPr lang="en-US" altLang="zh-CN" sz="2000">
                            <a:solidFill>
                              <a:srgbClr val="000000">
                                <a:lumMod val="75000"/>
                                <a:lumOff val="25000"/>
                              </a:srgbClr>
                            </a:solidFill>
                            <a:latin typeface="Cambria Math" panose="02040503050406030204" pitchFamily="18" charset="0"/>
                          </a:rPr>
                          <m:t>θp</m:t>
                        </m:r>
                      </m:e>
                      <m:sub>
                        <m:r>
                          <m:rPr>
                            <m:sty m:val="p"/>
                          </m:rPr>
                          <a:rPr lang="en-US" altLang="zh-CN" sz="2000">
                            <a:solidFill>
                              <a:srgbClr val="000000">
                                <a:lumMod val="75000"/>
                                <a:lumOff val="25000"/>
                              </a:srgbClr>
                            </a:solidFill>
                            <a:latin typeface="Cambria Math" panose="02040503050406030204" pitchFamily="18" charset="0"/>
                          </a:rPr>
                          <m:t>t</m:t>
                        </m:r>
                        <m:r>
                          <a:rPr lang="en-US" altLang="zh-CN" sz="2000" i="1">
                            <a:solidFill>
                              <a:srgbClr val="000000">
                                <a:lumMod val="75000"/>
                                <a:lumOff val="25000"/>
                              </a:srgbClr>
                            </a:solidFill>
                            <a:latin typeface="Cambria Math" panose="02040503050406030204" pitchFamily="18" charset="0"/>
                          </a:rPr>
                          <m:t>−</m:t>
                        </m:r>
                        <m:r>
                          <a:rPr lang="en-US" altLang="zh-CN" sz="2000">
                            <a:solidFill>
                              <a:srgbClr val="000000">
                                <a:lumMod val="75000"/>
                                <a:lumOff val="25000"/>
                              </a:srgbClr>
                            </a:solidFill>
                            <a:latin typeface="Cambria Math" panose="02040503050406030204" pitchFamily="18" charset="0"/>
                          </a:rPr>
                          <m:t>1</m:t>
                        </m:r>
                      </m:sub>
                    </m:sSub>
                    <m:r>
                      <a:rPr lang="en-US" altLang="zh-CN" sz="2000">
                        <a:solidFill>
                          <a:srgbClr val="000000">
                            <a:lumMod val="75000"/>
                            <a:lumOff val="25000"/>
                          </a:srgbClr>
                        </a:solidFill>
                        <a:latin typeface="Cambria Math" panose="02040503050406030204" pitchFamily="18" charset="0"/>
                      </a:rPr>
                      <m:t>+(1</m:t>
                    </m:r>
                    <m:r>
                      <a:rPr lang="en-US" altLang="zh-CN" sz="2000" i="1">
                        <a:solidFill>
                          <a:srgbClr val="000000">
                            <a:lumMod val="75000"/>
                            <a:lumOff val="25000"/>
                          </a:srgbClr>
                        </a:solidFill>
                        <a:latin typeface="Cambria Math" panose="02040503050406030204" pitchFamily="18" charset="0"/>
                      </a:rPr>
                      <m:t>−</m:t>
                    </m:r>
                    <m:r>
                      <m:rPr>
                        <m:sty m:val="p"/>
                      </m:rPr>
                      <a:rPr lang="en-US" altLang="zh-CN" sz="2000">
                        <a:solidFill>
                          <a:srgbClr val="000000">
                            <a:lumMod val="75000"/>
                            <a:lumOff val="25000"/>
                          </a:srgbClr>
                        </a:solidFill>
                        <a:latin typeface="Cambria Math" panose="02040503050406030204" pitchFamily="18" charset="0"/>
                      </a:rPr>
                      <m:t>θ</m:t>
                    </m:r>
                    <m:r>
                      <a:rPr lang="en-US" altLang="zh-CN" sz="2000">
                        <a:solidFill>
                          <a:srgbClr val="000000">
                            <a:lumMod val="75000"/>
                            <a:lumOff val="25000"/>
                          </a:srgbClr>
                        </a:solidFill>
                        <a:latin typeface="Cambria Math" panose="02040503050406030204" pitchFamily="18" charset="0"/>
                      </a:rPr>
                      <m:t>)</m:t>
                    </m:r>
                    <m:sSubSup>
                      <m:sSubSupPr>
                        <m:ctrlPr>
                          <a:rPr lang="zh-CN" altLang="zh-CN" sz="2000" i="1">
                            <a:solidFill>
                              <a:srgbClr val="000000">
                                <a:lumMod val="75000"/>
                                <a:lumOff val="25000"/>
                              </a:srgbClr>
                            </a:solidFill>
                            <a:latin typeface="Cambria Math" panose="02040503050406030204" pitchFamily="18" charset="0"/>
                          </a:rPr>
                        </m:ctrlPr>
                      </m:sSubSupPr>
                      <m:e>
                        <m:r>
                          <m:rPr>
                            <m:sty m:val="p"/>
                          </m:rPr>
                          <a:rPr lang="en-US" altLang="zh-CN" sz="2000">
                            <a:solidFill>
                              <a:srgbClr val="000000">
                                <a:lumMod val="75000"/>
                                <a:lumOff val="25000"/>
                              </a:srgbClr>
                            </a:solidFill>
                            <a:latin typeface="Cambria Math" panose="02040503050406030204" pitchFamily="18" charset="0"/>
                          </a:rPr>
                          <m:t>p</m:t>
                        </m:r>
                      </m:e>
                      <m:sub>
                        <m:r>
                          <m:rPr>
                            <m:sty m:val="p"/>
                          </m:rPr>
                          <a:rPr lang="en-US" altLang="zh-CN" sz="2000">
                            <a:solidFill>
                              <a:srgbClr val="000000">
                                <a:lumMod val="75000"/>
                                <a:lumOff val="25000"/>
                              </a:srgbClr>
                            </a:solidFill>
                            <a:latin typeface="Cambria Math" panose="02040503050406030204" pitchFamily="18" charset="0"/>
                          </a:rPr>
                          <m:t>t</m:t>
                        </m:r>
                      </m:sub>
                      <m:sup>
                        <m:r>
                          <a:rPr lang="en-US" altLang="zh-CN" sz="2000" i="1">
                            <a:solidFill>
                              <a:srgbClr val="000000">
                                <a:lumMod val="75000"/>
                                <a:lumOff val="25000"/>
                              </a:srgbClr>
                            </a:solidFill>
                            <a:latin typeface="Cambria Math" panose="02040503050406030204" pitchFamily="18" charset="0"/>
                          </a:rPr>
                          <m:t>∗</m:t>
                        </m:r>
                      </m:sup>
                    </m:sSubSup>
                  </m:oMath>
                </a14:m>
                <a:r>
                  <a:rPr lang="en-US" altLang="zh-CN" sz="2000" dirty="0">
                    <a:solidFill>
                      <a:srgbClr val="000000">
                        <a:lumMod val="75000"/>
                        <a:lumOff val="25000"/>
                      </a:srgbClr>
                    </a:solidFill>
                    <a:latin typeface="Calibri" panose="020F0502020204030204"/>
                    <a:ea typeface="宋体" panose="02010600030101010101" pitchFamily="2" charset="-122"/>
                  </a:rPr>
                  <a:t>	</a:t>
                </a:r>
              </a:p>
              <a:p>
                <a:pPr marL="91440" indent="-91440">
                  <a:lnSpc>
                    <a:spcPct val="90000"/>
                  </a:lnSpc>
                  <a:spcBef>
                    <a:spcPts val="1200"/>
                  </a:spcBef>
                  <a:spcAft>
                    <a:spcPts val="200"/>
                  </a:spcAft>
                  <a:buClr>
                    <a:srgbClr val="E48312"/>
                  </a:buClr>
                  <a:buSzPct val="100000"/>
                  <a:buFont typeface="Calibri" panose="020F0502020204030204" pitchFamily="34" charset="0"/>
                  <a:buChar char=" "/>
                  <a:defRPr/>
                </a:pPr>
                <a:r>
                  <a:rPr lang="zh-CN" altLang="zh-CN" sz="2000" dirty="0">
                    <a:solidFill>
                      <a:srgbClr val="000000">
                        <a:lumMod val="75000"/>
                        <a:lumOff val="25000"/>
                      </a:srgbClr>
                    </a:solidFill>
                    <a:latin typeface="Calibri" panose="020F0502020204030204"/>
                    <a:ea typeface="宋体" panose="02010600030101010101" pitchFamily="2" charset="-122"/>
                  </a:rPr>
                  <a:t>在</a:t>
                </a:r>
                <a:r>
                  <a:rPr lang="en-US" altLang="zh-CN" sz="2000" dirty="0">
                    <a:solidFill>
                      <a:srgbClr val="000000">
                        <a:lumMod val="75000"/>
                        <a:lumOff val="25000"/>
                      </a:srgbClr>
                    </a:solidFill>
                    <a:latin typeface="Calibri" panose="020F0502020204030204"/>
                    <a:ea typeface="宋体" panose="02010600030101010101" pitchFamily="2" charset="-122"/>
                  </a:rPr>
                  <a:t>Calvo</a:t>
                </a:r>
                <a:r>
                  <a:rPr lang="zh-CN" altLang="zh-CN" sz="2000" dirty="0">
                    <a:solidFill>
                      <a:srgbClr val="000000">
                        <a:lumMod val="75000"/>
                        <a:lumOff val="25000"/>
                      </a:srgbClr>
                    </a:solidFill>
                    <a:latin typeface="Calibri" panose="020F0502020204030204"/>
                    <a:ea typeface="宋体" panose="02010600030101010101" pitchFamily="2" charset="-122"/>
                  </a:rPr>
                  <a:t>（</a:t>
                </a:r>
                <a:r>
                  <a:rPr lang="en-US" altLang="zh-CN" sz="2000" dirty="0">
                    <a:solidFill>
                      <a:srgbClr val="000000">
                        <a:lumMod val="75000"/>
                        <a:lumOff val="25000"/>
                      </a:srgbClr>
                    </a:solidFill>
                    <a:latin typeface="Calibri" panose="020F0502020204030204"/>
                    <a:ea typeface="宋体" panose="02010600030101010101" pitchFamily="2" charset="-122"/>
                  </a:rPr>
                  <a:t>1983</a:t>
                </a:r>
                <a:r>
                  <a:rPr lang="zh-CN" altLang="zh-CN" sz="2000" dirty="0">
                    <a:solidFill>
                      <a:srgbClr val="000000">
                        <a:lumMod val="75000"/>
                        <a:lumOff val="25000"/>
                      </a:srgbClr>
                    </a:solidFill>
                    <a:latin typeface="Calibri" panose="020F0502020204030204"/>
                    <a:ea typeface="宋体" panose="02010600030101010101" pitchFamily="2" charset="-122"/>
                  </a:rPr>
                  <a:t>）的原始模型中，所有公司在定价过程中都被假设为只具有前视行为，新制定的价格水平完全取决于公司对未来总体经济运行状况（总产出缺口及通胀率的折现求和）的理性预期，即：</a:t>
                </a:r>
              </a:p>
              <a:p>
                <a:pPr marL="91440" indent="-91440" algn="ctr">
                  <a:lnSpc>
                    <a:spcPct val="90000"/>
                  </a:lnSpc>
                  <a:spcBef>
                    <a:spcPts val="1200"/>
                  </a:spcBef>
                  <a:spcAft>
                    <a:spcPts val="200"/>
                  </a:spcAft>
                  <a:buClr>
                    <a:srgbClr val="E48312"/>
                  </a:buClr>
                  <a:buSzPct val="100000"/>
                  <a:buFont typeface="Calibri" panose="020F0502020204030204" pitchFamily="34" charset="0"/>
                  <a:buChar char=" "/>
                  <a:defRPr/>
                </a:pPr>
                <a:r>
                  <a:rPr lang="en-US" altLang="zh-CN" sz="2000" dirty="0">
                    <a:solidFill>
                      <a:srgbClr val="000000">
                        <a:lumMod val="75000"/>
                        <a:lumOff val="25000"/>
                      </a:srgbClr>
                    </a:solidFill>
                    <a:latin typeface="Calibri" panose="020F0502020204030204"/>
                    <a:ea typeface="宋体" panose="02010600030101010101" pitchFamily="2" charset="-122"/>
                  </a:rPr>
                  <a:t>	</a:t>
                </a:r>
                <a14:m>
                  <m:oMath xmlns:m="http://schemas.openxmlformats.org/officeDocument/2006/math">
                    <m:sSubSup>
                      <m:sSubSupPr>
                        <m:ctrlPr>
                          <a:rPr lang="zh-CN" altLang="zh-CN" i="1">
                            <a:latin typeface="Cambria Math" panose="02040503050406030204" pitchFamily="18" charset="0"/>
                            <a:ea typeface="Cambria Math" panose="02040503050406030204" pitchFamily="18" charset="0"/>
                          </a:rPr>
                        </m:ctrlPr>
                      </m:sSubSupPr>
                      <m:e>
                        <m:r>
                          <m:rPr>
                            <m:sty m:val="p"/>
                          </m:rPr>
                          <a:rPr lang="en-US" altLang="zh-CN">
                            <a:latin typeface="Cambria Math" panose="02040503050406030204" pitchFamily="18" charset="0"/>
                            <a:ea typeface="宋体" panose="02010600030101010101" pitchFamily="2" charset="-122"/>
                            <a:cs typeface="Times New Roman" panose="02020603050405020304" pitchFamily="18" charset="0"/>
                          </a:rPr>
                          <m:t>p</m:t>
                        </m:r>
                      </m:e>
                      <m:sub>
                        <m:r>
                          <m:rPr>
                            <m:sty m:val="p"/>
                          </m:rPr>
                          <a:rPr lang="en-US" altLang="zh-CN">
                            <a:latin typeface="Cambria Math" panose="02040503050406030204" pitchFamily="18" charset="0"/>
                            <a:ea typeface="宋体" panose="02010600030101010101" pitchFamily="2" charset="-122"/>
                            <a:cs typeface="Times New Roman" panose="02020603050405020304" pitchFamily="18" charset="0"/>
                          </a:rPr>
                          <m:t>t</m:t>
                        </m:r>
                      </m:sub>
                      <m:sup>
                        <m:r>
                          <a:rPr lang="en-US" altLang="zh-CN" i="1">
                            <a:latin typeface="Cambria Math" panose="02040503050406030204" pitchFamily="18" charset="0"/>
                            <a:ea typeface="宋体" panose="02010600030101010101" pitchFamily="2" charset="-122"/>
                            <a:cs typeface="Times New Roman" panose="02020603050405020304" pitchFamily="18" charset="0"/>
                          </a:rPr>
                          <m:t>∗</m:t>
                        </m:r>
                      </m:sup>
                    </m:sSubSup>
                    <m:sSup>
                      <m:sSupPr>
                        <m:ctrlPr>
                          <a:rPr lang="zh-CN" altLang="zh-CN" i="1">
                            <a:latin typeface="Cambria Math" panose="02040503050406030204" pitchFamily="18" charset="0"/>
                            <a:ea typeface="Cambria Math" panose="02040503050406030204" pitchFamily="18" charset="0"/>
                          </a:rPr>
                        </m:ctrlPr>
                      </m:sSupPr>
                      <m:e>
                        <m:r>
                          <a:rPr lang="en-US" altLang="zh-CN">
                            <a:latin typeface="Cambria Math" panose="02040503050406030204" pitchFamily="18" charset="0"/>
                            <a:ea typeface="宋体" panose="02010600030101010101" pitchFamily="2" charset="-122"/>
                            <a:cs typeface="Times New Roman" panose="02020603050405020304" pitchFamily="18" charset="0"/>
                          </a:rPr>
                          <m:t>=(1</m:t>
                        </m:r>
                        <m:r>
                          <a:rPr lang="en-US" altLang="zh-CN" i="1">
                            <a:latin typeface="Cambria Math" panose="02040503050406030204" pitchFamily="18" charset="0"/>
                            <a:ea typeface="宋体" panose="02010600030101010101" pitchFamily="2" charset="-122"/>
                            <a:cs typeface="Times New Roman" panose="02020603050405020304" pitchFamily="18" charset="0"/>
                          </a:rPr>
                          <m:t>−</m:t>
                        </m:r>
                        <m:r>
                          <m:rPr>
                            <m:sty m:val="p"/>
                          </m:rPr>
                          <a:rPr lang="en-US" altLang="zh-CN">
                            <a:latin typeface="Cambria Math" panose="02040503050406030204" pitchFamily="18" charset="0"/>
                            <a:ea typeface="宋体" panose="02010600030101010101" pitchFamily="2" charset="-122"/>
                            <a:cs typeface="Times New Roman" panose="02020603050405020304" pitchFamily="18" charset="0"/>
                          </a:rPr>
                          <m:t>θβ</m:t>
                        </m:r>
                        <m:r>
                          <a:rPr lang="en-US" altLang="zh-CN">
                            <a:latin typeface="Cambria Math" panose="02040503050406030204" pitchFamily="18" charset="0"/>
                            <a:ea typeface="宋体" panose="02010600030101010101" pitchFamily="2" charset="-122"/>
                            <a:cs typeface="Times New Roman" panose="02020603050405020304" pitchFamily="18" charset="0"/>
                          </a:rPr>
                          <m:t>)</m:t>
                        </m:r>
                        <m:nary>
                          <m:naryPr>
                            <m:chr m:val="∑"/>
                            <m:limLoc m:val="undOvr"/>
                            <m:ctrlPr>
                              <a:rPr lang="zh-CN" altLang="zh-CN" i="1">
                                <a:latin typeface="Cambria Math" panose="02040503050406030204" pitchFamily="18" charset="0"/>
                                <a:ea typeface="Cambria Math" panose="02040503050406030204" pitchFamily="18" charset="0"/>
                              </a:rPr>
                            </m:ctrlPr>
                          </m:naryPr>
                          <m:sub>
                            <m:r>
                              <m:rPr>
                                <m:sty m:val="p"/>
                              </m:rPr>
                              <a:rPr lang="en-US" altLang="zh-CN">
                                <a:latin typeface="Cambria Math" panose="02040503050406030204" pitchFamily="18" charset="0"/>
                                <a:ea typeface="宋体" panose="02010600030101010101" pitchFamily="2" charset="-122"/>
                                <a:cs typeface="Times New Roman" panose="02020603050405020304" pitchFamily="18" charset="0"/>
                              </a:rPr>
                              <m:t>T</m:t>
                            </m:r>
                            <m:r>
                              <a:rPr lang="en-US" altLang="zh-CN">
                                <a:latin typeface="Cambria Math" panose="02040503050406030204" pitchFamily="18" charset="0"/>
                                <a:ea typeface="宋体" panose="02010600030101010101" pitchFamily="2" charset="-122"/>
                                <a:cs typeface="Times New Roman" panose="02020603050405020304" pitchFamily="18" charset="0"/>
                              </a:rPr>
                              <m:t>=</m:t>
                            </m:r>
                            <m:r>
                              <m:rPr>
                                <m:sty m:val="p"/>
                              </m:rPr>
                              <a:rPr lang="en-US" altLang="zh-CN">
                                <a:latin typeface="Cambria Math" panose="02040503050406030204" pitchFamily="18" charset="0"/>
                                <a:ea typeface="宋体" panose="02010600030101010101" pitchFamily="2" charset="-122"/>
                                <a:cs typeface="Times New Roman" panose="02020603050405020304" pitchFamily="18" charset="0"/>
                              </a:rPr>
                              <m:t>t</m:t>
                            </m:r>
                          </m:sub>
                          <m:sup>
                            <m:r>
                              <a:rPr lang="en-US" altLang="zh-CN">
                                <a:latin typeface="Cambria Math" panose="02040503050406030204" pitchFamily="18" charset="0"/>
                                <a:ea typeface="宋体" panose="02010600030101010101" pitchFamily="2" charset="-122"/>
                                <a:cs typeface="Times New Roman" panose="02020603050405020304" pitchFamily="18" charset="0"/>
                              </a:rPr>
                              <m:t>∞</m:t>
                            </m:r>
                          </m:sup>
                          <m:e>
                            <m:r>
                              <a:rPr lang="en-US" altLang="zh-CN">
                                <a:latin typeface="Cambria Math" panose="02040503050406030204" pitchFamily="18" charset="0"/>
                                <a:ea typeface="宋体" panose="02010600030101010101" pitchFamily="2" charset="-122"/>
                                <a:cs typeface="Times New Roman" panose="02020603050405020304" pitchFamily="18" charset="0"/>
                              </a:rPr>
                              <m:t>(</m:t>
                            </m:r>
                            <m:r>
                              <m:rPr>
                                <m:sty m:val="p"/>
                              </m:rPr>
                              <a:rPr lang="en-US" altLang="zh-CN">
                                <a:latin typeface="Cambria Math" panose="02040503050406030204" pitchFamily="18" charset="0"/>
                                <a:ea typeface="宋体" panose="02010600030101010101" pitchFamily="2" charset="-122"/>
                                <a:cs typeface="Times New Roman" panose="02020603050405020304" pitchFamily="18" charset="0"/>
                              </a:rPr>
                              <m:t>θβ</m:t>
                            </m:r>
                            <m:r>
                              <a:rPr lang="en-US" altLang="zh-CN">
                                <a:latin typeface="Cambria Math" panose="02040503050406030204" pitchFamily="18" charset="0"/>
                                <a:ea typeface="宋体" panose="02010600030101010101" pitchFamily="2" charset="-122"/>
                                <a:cs typeface="Times New Roman" panose="02020603050405020304" pitchFamily="18" charset="0"/>
                              </a:rPr>
                              <m:t>)</m:t>
                            </m:r>
                          </m:e>
                        </m:nary>
                      </m:e>
                      <m:sup>
                        <m:r>
                          <m:rPr>
                            <m:sty m:val="p"/>
                          </m:rPr>
                          <a:rPr lang="en-US" altLang="zh-CN">
                            <a:latin typeface="Cambria Math" panose="02040503050406030204" pitchFamily="18" charset="0"/>
                            <a:ea typeface="宋体" panose="02010600030101010101" pitchFamily="2" charset="-122"/>
                            <a:cs typeface="Times New Roman" panose="02020603050405020304" pitchFamily="18" charset="0"/>
                          </a:rPr>
                          <m:t>T</m:t>
                        </m:r>
                        <m:r>
                          <a:rPr lang="en-US" altLang="zh-CN" i="1">
                            <a:latin typeface="Cambria Math" panose="02040503050406030204" pitchFamily="18" charset="0"/>
                            <a:ea typeface="宋体" panose="02010600030101010101" pitchFamily="2" charset="-122"/>
                            <a:cs typeface="Times New Roman" panose="02020603050405020304" pitchFamily="18" charset="0"/>
                          </a:rPr>
                          <m:t>−</m:t>
                        </m:r>
                        <m:r>
                          <m:rPr>
                            <m:sty m:val="p"/>
                          </m:rPr>
                          <a:rPr lang="en-US" altLang="zh-CN">
                            <a:latin typeface="Cambria Math" panose="02040503050406030204" pitchFamily="18" charset="0"/>
                            <a:ea typeface="宋体" panose="02010600030101010101" pitchFamily="2" charset="-122"/>
                            <a:cs typeface="Times New Roman" panose="02020603050405020304" pitchFamily="18" charset="0"/>
                          </a:rPr>
                          <m:t>t</m:t>
                        </m:r>
                      </m:sup>
                    </m:sSup>
                    <m:sSub>
                      <m:sSubPr>
                        <m:ctrlPr>
                          <a:rPr lang="zh-CN" altLang="zh-CN" i="1">
                            <a:latin typeface="Cambria Math" panose="02040503050406030204" pitchFamily="18" charset="0"/>
                            <a:ea typeface="Cambria Math" panose="02040503050406030204" pitchFamily="18" charset="0"/>
                          </a:rPr>
                        </m:ctrlPr>
                      </m:sSubPr>
                      <m:e>
                        <m:r>
                          <m:rPr>
                            <m:sty m:val="p"/>
                          </m:rPr>
                          <a:rPr lang="en-US" altLang="zh-CN">
                            <a:latin typeface="Cambria Math" panose="02040503050406030204" pitchFamily="18" charset="0"/>
                            <a:ea typeface="宋体" panose="02010600030101010101" pitchFamily="2" charset="-122"/>
                            <a:cs typeface="Times New Roman" panose="02020603050405020304" pitchFamily="18" charset="0"/>
                          </a:rPr>
                          <m:t>E</m:t>
                        </m:r>
                      </m:e>
                      <m:sub>
                        <m:r>
                          <m:rPr>
                            <m:sty m:val="p"/>
                          </m:rPr>
                          <a:rPr lang="en-US" altLang="zh-CN">
                            <a:latin typeface="Cambria Math" panose="02040503050406030204" pitchFamily="18" charset="0"/>
                            <a:ea typeface="宋体" panose="02010600030101010101" pitchFamily="2" charset="-122"/>
                            <a:cs typeface="Times New Roman" panose="02020603050405020304" pitchFamily="18" charset="0"/>
                          </a:rPr>
                          <m:t>t</m:t>
                        </m:r>
                      </m:sub>
                    </m:sSub>
                    <m:r>
                      <a:rPr lang="en-US" altLang="zh-CN">
                        <a:latin typeface="Cambria Math" panose="02040503050406030204" pitchFamily="18" charset="0"/>
                        <a:ea typeface="宋体" panose="02010600030101010101" pitchFamily="2" charset="-122"/>
                        <a:cs typeface="Times New Roman" panose="02020603050405020304" pitchFamily="18" charset="0"/>
                      </a:rPr>
                      <m:t>[</m:t>
                    </m:r>
                    <m:nary>
                      <m:naryPr>
                        <m:chr m:val="∑"/>
                        <m:limLoc m:val="undOvr"/>
                        <m:ctrlPr>
                          <a:rPr lang="zh-CN" altLang="zh-CN" i="1">
                            <a:latin typeface="Cambria Math" panose="02040503050406030204" pitchFamily="18" charset="0"/>
                            <a:ea typeface="Cambria Math" panose="02040503050406030204" pitchFamily="18" charset="0"/>
                          </a:rPr>
                        </m:ctrlPr>
                      </m:naryPr>
                      <m:sub>
                        <m:r>
                          <m:rPr>
                            <m:sty m:val="p"/>
                          </m:rPr>
                          <a:rPr lang="en-US" altLang="zh-CN">
                            <a:latin typeface="Cambria Math" panose="02040503050406030204" pitchFamily="18" charset="0"/>
                            <a:ea typeface="宋体" panose="02010600030101010101" pitchFamily="2" charset="-122"/>
                            <a:cs typeface="Times New Roman" panose="02020603050405020304" pitchFamily="18" charset="0"/>
                          </a:rPr>
                          <m:t>j</m:t>
                        </m:r>
                        <m:r>
                          <a:rPr lang="en-US" altLang="zh-CN">
                            <a:latin typeface="Cambria Math" panose="02040503050406030204" pitchFamily="18" charset="0"/>
                            <a:ea typeface="宋体" panose="02010600030101010101" pitchFamily="2" charset="-122"/>
                            <a:cs typeface="Times New Roman" panose="02020603050405020304" pitchFamily="18" charset="0"/>
                          </a:rPr>
                          <m:t>=</m:t>
                        </m:r>
                        <m:r>
                          <m:rPr>
                            <m:sty m:val="p"/>
                          </m:rPr>
                          <a:rPr lang="en-US" altLang="zh-CN">
                            <a:latin typeface="Cambria Math" panose="02040503050406030204" pitchFamily="18" charset="0"/>
                            <a:ea typeface="宋体" panose="02010600030101010101" pitchFamily="2" charset="-122"/>
                            <a:cs typeface="Times New Roman" panose="02020603050405020304" pitchFamily="18" charset="0"/>
                          </a:rPr>
                          <m:t>t</m:t>
                        </m:r>
                        <m:r>
                          <a:rPr lang="en-US" altLang="zh-CN">
                            <a:latin typeface="Cambria Math" panose="02040503050406030204" pitchFamily="18" charset="0"/>
                            <a:ea typeface="宋体" panose="02010600030101010101" pitchFamily="2" charset="-122"/>
                            <a:cs typeface="Times New Roman" panose="02020603050405020304" pitchFamily="18" charset="0"/>
                          </a:rPr>
                          <m:t>+1</m:t>
                        </m:r>
                      </m:sub>
                      <m:sup>
                        <m:r>
                          <m:rPr>
                            <m:sty m:val="p"/>
                          </m:rPr>
                          <a:rPr lang="en-US" altLang="zh-CN">
                            <a:latin typeface="Cambria Math" panose="02040503050406030204" pitchFamily="18" charset="0"/>
                            <a:ea typeface="宋体" panose="02010600030101010101" pitchFamily="2" charset="-122"/>
                            <a:cs typeface="Times New Roman" panose="02020603050405020304" pitchFamily="18" charset="0"/>
                          </a:rPr>
                          <m:t>T</m:t>
                        </m:r>
                      </m:sup>
                      <m:e>
                        <m:sSub>
                          <m:sSubPr>
                            <m:ctrlPr>
                              <a:rPr lang="zh-CN" altLang="zh-CN" i="1">
                                <a:latin typeface="Cambria Math" panose="02040503050406030204" pitchFamily="18" charset="0"/>
                                <a:ea typeface="Cambria Math" panose="02040503050406030204" pitchFamily="18" charset="0"/>
                              </a:rPr>
                            </m:ctrlPr>
                          </m:sSubPr>
                          <m:e>
                            <m:r>
                              <m:rPr>
                                <m:sty m:val="p"/>
                              </m:rPr>
                              <a:rPr lang="en-US" altLang="zh-CN">
                                <a:latin typeface="Cambria Math" panose="02040503050406030204" pitchFamily="18" charset="0"/>
                                <a:ea typeface="宋体" panose="02010600030101010101" pitchFamily="2" charset="-122"/>
                                <a:cs typeface="Times New Roman" panose="02020603050405020304" pitchFamily="18" charset="0"/>
                              </a:rPr>
                              <m:t>π</m:t>
                            </m:r>
                          </m:e>
                          <m:sub>
                            <m:r>
                              <m:rPr>
                                <m:sty m:val="p"/>
                              </m:rPr>
                              <a:rPr lang="en-US" altLang="zh-CN">
                                <a:latin typeface="Cambria Math" panose="02040503050406030204" pitchFamily="18" charset="0"/>
                                <a:ea typeface="宋体" panose="02010600030101010101" pitchFamily="2" charset="-122"/>
                                <a:cs typeface="Times New Roman" panose="02020603050405020304" pitchFamily="18" charset="0"/>
                              </a:rPr>
                              <m:t>j</m:t>
                            </m:r>
                          </m:sub>
                        </m:sSub>
                      </m:e>
                    </m:nary>
                    <m:r>
                      <a:rPr lang="en-US" altLang="zh-CN">
                        <a:latin typeface="Cambria Math" panose="02040503050406030204" pitchFamily="18" charset="0"/>
                        <a:ea typeface="宋体" panose="02010600030101010101" pitchFamily="2" charset="-122"/>
                        <a:cs typeface="Times New Roman" panose="02020603050405020304" pitchFamily="18" charset="0"/>
                      </a:rPr>
                      <m:t>+</m:t>
                    </m:r>
                    <m:r>
                      <m:rPr>
                        <m:sty m:val="p"/>
                      </m:rPr>
                      <a:rPr lang="en-US" altLang="zh-CN">
                        <a:latin typeface="Cambria Math" panose="02040503050406030204" pitchFamily="18" charset="0"/>
                        <a:ea typeface="宋体" panose="02010600030101010101" pitchFamily="2" charset="-122"/>
                        <a:cs typeface="Times New Roman" panose="02020603050405020304" pitchFamily="18" charset="0"/>
                      </a:rPr>
                      <m:t>ξ</m:t>
                    </m:r>
                    <m:sSub>
                      <m:sSubPr>
                        <m:ctrlPr>
                          <a:rPr lang="zh-CN" altLang="zh-CN" i="1">
                            <a:latin typeface="Cambria Math" panose="02040503050406030204" pitchFamily="18" charset="0"/>
                            <a:ea typeface="Cambria Math" panose="02040503050406030204" pitchFamily="18" charset="0"/>
                          </a:rPr>
                        </m:ctrlPr>
                      </m:sSubPr>
                      <m:e>
                        <m:r>
                          <m:rPr>
                            <m:sty m:val="p"/>
                          </m:rPr>
                          <a:rPr lang="en-US" altLang="zh-CN">
                            <a:latin typeface="Cambria Math" panose="02040503050406030204" pitchFamily="18" charset="0"/>
                            <a:ea typeface="宋体" panose="02010600030101010101" pitchFamily="2" charset="-122"/>
                            <a:cs typeface="Times New Roman" panose="02020603050405020304" pitchFamily="18" charset="0"/>
                          </a:rPr>
                          <m:t>y</m:t>
                        </m:r>
                      </m:e>
                      <m:sub>
                        <m:r>
                          <m:rPr>
                            <m:sty m:val="p"/>
                          </m:rPr>
                          <a:rPr lang="en-US" altLang="zh-CN">
                            <a:latin typeface="Cambria Math" panose="02040503050406030204" pitchFamily="18" charset="0"/>
                            <a:ea typeface="宋体" panose="02010600030101010101" pitchFamily="2" charset="-122"/>
                            <a:cs typeface="Times New Roman" panose="02020603050405020304" pitchFamily="18" charset="0"/>
                          </a:rPr>
                          <m:t>t</m:t>
                        </m:r>
                      </m:sub>
                    </m:sSub>
                    <m:r>
                      <a:rPr lang="en-US" altLang="zh-CN">
                        <a:latin typeface="Cambria Math" panose="02040503050406030204" pitchFamily="18" charset="0"/>
                        <a:ea typeface="宋体" panose="02010600030101010101" pitchFamily="2" charset="-122"/>
                        <a:cs typeface="Times New Roman" panose="02020603050405020304" pitchFamily="18" charset="0"/>
                      </a:rPr>
                      <m:t>+</m:t>
                    </m:r>
                    <m:sSub>
                      <m:sSubPr>
                        <m:ctrlPr>
                          <a:rPr lang="zh-CN" altLang="zh-CN" i="1">
                            <a:latin typeface="Cambria Math" panose="02040503050406030204" pitchFamily="18" charset="0"/>
                            <a:ea typeface="Cambria Math" panose="02040503050406030204" pitchFamily="18" charset="0"/>
                          </a:rPr>
                        </m:ctrlPr>
                      </m:sSubPr>
                      <m:e>
                        <m:r>
                          <m:rPr>
                            <m:sty m:val="p"/>
                          </m:rPr>
                          <a:rPr lang="en-US" altLang="zh-CN">
                            <a:latin typeface="Cambria Math" panose="02040503050406030204" pitchFamily="18" charset="0"/>
                            <a:ea typeface="宋体" panose="02010600030101010101" pitchFamily="2" charset="-122"/>
                            <a:cs typeface="Times New Roman" panose="02020603050405020304" pitchFamily="18" charset="0"/>
                          </a:rPr>
                          <m:t>ε</m:t>
                        </m:r>
                      </m:e>
                      <m:sub>
                        <m:r>
                          <m:rPr>
                            <m:sty m:val="p"/>
                          </m:rPr>
                          <a:rPr lang="en-US" altLang="zh-CN">
                            <a:latin typeface="Cambria Math" panose="02040503050406030204" pitchFamily="18" charset="0"/>
                            <a:ea typeface="宋体" panose="02010600030101010101" pitchFamily="2" charset="-122"/>
                            <a:cs typeface="Times New Roman" panose="02020603050405020304" pitchFamily="18" charset="0"/>
                          </a:rPr>
                          <m:t>t</m:t>
                        </m:r>
                      </m:sub>
                    </m:sSub>
                    <m:r>
                      <a:rPr lang="en-US" altLang="zh-CN">
                        <a:latin typeface="Cambria Math" panose="02040503050406030204" pitchFamily="18" charset="0"/>
                        <a:ea typeface="宋体" panose="02010600030101010101" pitchFamily="2" charset="-122"/>
                        <a:cs typeface="Times New Roman" panose="02020603050405020304" pitchFamily="18" charset="0"/>
                      </a:rPr>
                      <m:t>]</m:t>
                    </m:r>
                  </m:oMath>
                </a14:m>
                <a:r>
                  <a:rPr lang="en-US" altLang="zh-CN" dirty="0">
                    <a:latin typeface="Calibri" panose="020F0502020204030204" pitchFamily="34" charset="0"/>
                    <a:ea typeface="宋体" panose="02010600030101010101" pitchFamily="2" charset="-122"/>
                    <a:cs typeface="Times New Roman" panose="02020603050405020304" pitchFamily="18" charset="0"/>
                  </a:rPr>
                  <a:t> </a:t>
                </a:r>
                <a:endParaRPr lang="en-US" altLang="zh-CN" sz="1500" dirty="0">
                  <a:solidFill>
                    <a:prstClr val="black"/>
                  </a:solidFill>
                  <a:latin typeface="+mn-ea"/>
                </a:endParaRPr>
              </a:p>
            </p:txBody>
          </p:sp>
        </mc:Choice>
        <mc:Fallback xmlns="">
          <p:sp>
            <p:nvSpPr>
              <p:cNvPr id="12" name="文本框 11">
                <a:extLst>
                  <a:ext uri="{FF2B5EF4-FFF2-40B4-BE49-F238E27FC236}">
                    <a16:creationId xmlns:a16="http://schemas.microsoft.com/office/drawing/2014/main" id="{AB4CDFE9-5EFE-6A3E-C286-6E05358B4CDA}"/>
                  </a:ext>
                </a:extLst>
              </p:cNvPr>
              <p:cNvSpPr txBox="1">
                <a:spLocks noRot="1" noChangeAspect="1" noMove="1" noResize="1" noEditPoints="1" noAdjustHandles="1" noChangeArrowheads="1" noChangeShapeType="1" noTextEdit="1"/>
              </p:cNvSpPr>
              <p:nvPr/>
            </p:nvSpPr>
            <p:spPr>
              <a:xfrm>
                <a:off x="2219852" y="1828800"/>
                <a:ext cx="7838548" cy="4737964"/>
              </a:xfrm>
              <a:prstGeom prst="rect">
                <a:avLst/>
              </a:prstGeom>
              <a:blipFill>
                <a:blip r:embed="rId2"/>
                <a:stretch>
                  <a:fillRect l="-700" t="-1673" r="-2644" b="-11068"/>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167967633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rot="18868453" flipV="1">
            <a:off x="1854449" y="1215604"/>
            <a:ext cx="370238" cy="370238"/>
          </a:xfrm>
          <a:prstGeom prst="rect">
            <a:avLst/>
          </a:prstGeom>
          <a:noFill/>
          <a:ln w="254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zh-CN" altLang="en-US" sz="1350">
              <a:solidFill>
                <a:prstClr val="white"/>
              </a:solidFill>
              <a:latin typeface="Calibri"/>
              <a:ea typeface="等线" panose="02010600030101010101" pitchFamily="2" charset="-122"/>
            </a:endParaRPr>
          </a:p>
        </p:txBody>
      </p:sp>
      <p:sp>
        <p:nvSpPr>
          <p:cNvPr id="5" name="矩形 4"/>
          <p:cNvSpPr/>
          <p:nvPr/>
        </p:nvSpPr>
        <p:spPr>
          <a:xfrm rot="18868453">
            <a:off x="2101742" y="1279292"/>
            <a:ext cx="236220" cy="23622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zh-CN" altLang="en-US" sz="1350">
              <a:solidFill>
                <a:prstClr val="white"/>
              </a:solidFill>
              <a:latin typeface="Calibri"/>
              <a:ea typeface="等线" panose="02010600030101010101" pitchFamily="2" charset="-122"/>
            </a:endParaRPr>
          </a:p>
        </p:txBody>
      </p:sp>
      <p:cxnSp>
        <p:nvCxnSpPr>
          <p:cNvPr id="6" name="直接连接符 5"/>
          <p:cNvCxnSpPr>
            <a:cxnSpLocks/>
          </p:cNvCxnSpPr>
          <p:nvPr/>
        </p:nvCxnSpPr>
        <p:spPr>
          <a:xfrm>
            <a:off x="2039568" y="1662510"/>
            <a:ext cx="764545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标题 3"/>
          <p:cNvSpPr txBox="1">
            <a:spLocks/>
          </p:cNvSpPr>
          <p:nvPr/>
        </p:nvSpPr>
        <p:spPr>
          <a:xfrm>
            <a:off x="2563142" y="1291003"/>
            <a:ext cx="7886700" cy="318549"/>
          </a:xfrm>
          <a:prstGeom prst="rect">
            <a:avLst/>
          </a:prstGeom>
        </p:spPr>
        <p:txBody>
          <a:bodyPr vert="horz" wrap="square" lIns="68580" tIns="34290" rIns="68580" bIns="34290" rtlCol="0" anchor="ctr">
            <a:spAutoFit/>
          </a:bodyPr>
          <a:lstStyle>
            <a:lvl1pPr algn="l" defTabSz="914400" rtl="0" eaLnBrk="1" latinLnBrk="0" hangingPunct="1">
              <a:lnSpc>
                <a:spcPct val="90000"/>
              </a:lnSpc>
              <a:spcBef>
                <a:spcPct val="0"/>
              </a:spcBef>
              <a:buNone/>
              <a:defRPr lang="zh-CN" altLang="en-US" sz="2400" b="1" kern="1200">
                <a:gradFill>
                  <a:gsLst>
                    <a:gs pos="0">
                      <a:schemeClr val="accent2"/>
                    </a:gs>
                    <a:gs pos="100000">
                      <a:schemeClr val="accent1">
                        <a:lumMod val="75000"/>
                      </a:schemeClr>
                    </a:gs>
                  </a:gsLst>
                  <a:lin ang="5400000" scaled="1"/>
                </a:gradFill>
                <a:effectLst>
                  <a:outerShdw blurRad="38100" dist="38100" dir="2700000" algn="tl">
                    <a:srgbClr val="000000">
                      <a:alpha val="11000"/>
                    </a:srgbClr>
                  </a:outerShdw>
                </a:effectLst>
                <a:latin typeface="+mn-lt"/>
                <a:ea typeface="+mn-ea"/>
                <a:cs typeface="+mn-ea"/>
              </a:defRPr>
            </a:lvl1pPr>
          </a:lstStyle>
          <a:p>
            <a:pPr defTabSz="685800">
              <a:defRPr/>
            </a:pPr>
            <a:r>
              <a:rPr lang="zh-CN" altLang="en-US" sz="1800" dirty="0">
                <a:solidFill>
                  <a:schemeClr val="accent4">
                    <a:lumMod val="75000"/>
                  </a:schemeClr>
                </a:solidFill>
                <a:latin typeface="微软雅黑"/>
                <a:ea typeface="微软雅黑"/>
              </a:rPr>
              <a:t>现代通胀动态机制与传统模型的区别</a:t>
            </a:r>
          </a:p>
        </p:txBody>
      </p:sp>
      <mc:AlternateContent xmlns:mc="http://schemas.openxmlformats.org/markup-compatibility/2006" xmlns:a14="http://schemas.microsoft.com/office/drawing/2010/main">
        <mc:Choice Requires="a14">
          <p:sp>
            <p:nvSpPr>
              <p:cNvPr id="12" name="文本框 11">
                <a:extLst>
                  <a:ext uri="{FF2B5EF4-FFF2-40B4-BE49-F238E27FC236}">
                    <a16:creationId xmlns:a16="http://schemas.microsoft.com/office/drawing/2014/main" id="{AB4CDFE9-5EFE-6A3E-C286-6E05358B4CDA}"/>
                  </a:ext>
                </a:extLst>
              </p:cNvPr>
              <p:cNvSpPr txBox="1"/>
              <p:nvPr/>
            </p:nvSpPr>
            <p:spPr>
              <a:xfrm>
                <a:off x="2176726" y="2088003"/>
                <a:ext cx="7838548" cy="3945567"/>
              </a:xfrm>
              <a:prstGeom prst="rect">
                <a:avLst/>
              </a:prstGeom>
              <a:noFill/>
            </p:spPr>
            <p:txBody>
              <a:bodyPr wrap="square">
                <a:spAutoFit/>
              </a:bodyPr>
              <a:lstStyle/>
              <a:p>
                <a:pPr marL="91440" indent="-91440">
                  <a:lnSpc>
                    <a:spcPct val="90000"/>
                  </a:lnSpc>
                  <a:spcBef>
                    <a:spcPts val="1200"/>
                  </a:spcBef>
                  <a:spcAft>
                    <a:spcPts val="200"/>
                  </a:spcAft>
                  <a:buClr>
                    <a:srgbClr val="E48312"/>
                  </a:buClr>
                  <a:buSzPct val="100000"/>
                  <a:buFont typeface="Calibri" panose="020F0502020204030204" pitchFamily="34" charset="0"/>
                  <a:buChar char=" "/>
                  <a:defRPr/>
                </a:pPr>
                <a14:m>
                  <m:oMath xmlns:m="http://schemas.openxmlformats.org/officeDocument/2006/math">
                    <m:sSub>
                      <m:sSubPr>
                        <m:ctrlPr>
                          <a:rPr lang="zh-CN" altLang="zh-CN" sz="2000" i="1">
                            <a:solidFill>
                              <a:srgbClr val="000000">
                                <a:lumMod val="75000"/>
                                <a:lumOff val="25000"/>
                              </a:srgbClr>
                            </a:solidFill>
                            <a:latin typeface="Cambria Math" panose="02040503050406030204" pitchFamily="18" charset="0"/>
                          </a:rPr>
                        </m:ctrlPr>
                      </m:sSubPr>
                      <m:e>
                        <m:r>
                          <m:rPr>
                            <m:sty m:val="p"/>
                          </m:rPr>
                          <a:rPr lang="en-US" altLang="zh-CN" sz="2000" i="1">
                            <a:solidFill>
                              <a:srgbClr val="000000">
                                <a:lumMod val="75000"/>
                                <a:lumOff val="25000"/>
                              </a:srgbClr>
                            </a:solidFill>
                            <a:latin typeface="Cambria Math" panose="02040503050406030204" pitchFamily="18" charset="0"/>
                          </a:rPr>
                          <m:t>π</m:t>
                        </m:r>
                      </m:e>
                      <m:sub>
                        <m:r>
                          <m:rPr>
                            <m:sty m:val="p"/>
                          </m:rPr>
                          <a:rPr lang="en-US" altLang="zh-CN" sz="2000" i="1">
                            <a:solidFill>
                              <a:srgbClr val="000000">
                                <a:lumMod val="75000"/>
                                <a:lumOff val="25000"/>
                              </a:srgbClr>
                            </a:solidFill>
                            <a:latin typeface="Cambria Math" panose="02040503050406030204" pitchFamily="18" charset="0"/>
                          </a:rPr>
                          <m:t>t</m:t>
                        </m:r>
                      </m:sub>
                    </m:sSub>
                    <m:r>
                      <a:rPr lang="en-US" altLang="zh-CN" sz="2000" i="1">
                        <a:solidFill>
                          <a:srgbClr val="000000">
                            <a:lumMod val="75000"/>
                            <a:lumOff val="25000"/>
                          </a:srgbClr>
                        </a:solidFill>
                        <a:latin typeface="Cambria Math" panose="02040503050406030204" pitchFamily="18" charset="0"/>
                      </a:rPr>
                      <m:t>=</m:t>
                    </m:r>
                    <m:sSub>
                      <m:sSubPr>
                        <m:ctrlPr>
                          <a:rPr lang="zh-CN" altLang="zh-CN" sz="2000" i="1">
                            <a:solidFill>
                              <a:srgbClr val="000000">
                                <a:lumMod val="75000"/>
                                <a:lumOff val="25000"/>
                              </a:srgbClr>
                            </a:solidFill>
                            <a:latin typeface="Cambria Math" panose="02040503050406030204" pitchFamily="18" charset="0"/>
                          </a:rPr>
                        </m:ctrlPr>
                      </m:sSubPr>
                      <m:e>
                        <m:r>
                          <m:rPr>
                            <m:sty m:val="p"/>
                          </m:rPr>
                          <a:rPr lang="en-US" altLang="zh-CN" sz="2000" i="1">
                            <a:solidFill>
                              <a:srgbClr val="000000">
                                <a:lumMod val="75000"/>
                                <a:lumOff val="25000"/>
                              </a:srgbClr>
                            </a:solidFill>
                            <a:latin typeface="Cambria Math" panose="02040503050406030204" pitchFamily="18" charset="0"/>
                          </a:rPr>
                          <m:t>E</m:t>
                        </m:r>
                      </m:e>
                      <m:sub>
                        <m:r>
                          <m:rPr>
                            <m:sty m:val="p"/>
                          </m:rPr>
                          <a:rPr lang="en-US" altLang="zh-CN" sz="2000" i="1">
                            <a:solidFill>
                              <a:srgbClr val="000000">
                                <a:lumMod val="75000"/>
                                <a:lumOff val="25000"/>
                              </a:srgbClr>
                            </a:solidFill>
                            <a:latin typeface="Cambria Math" panose="02040503050406030204" pitchFamily="18" charset="0"/>
                          </a:rPr>
                          <m:t>t</m:t>
                        </m:r>
                      </m:sub>
                    </m:sSub>
                    <m:r>
                      <a:rPr lang="en-US" altLang="zh-CN" sz="2000" i="1">
                        <a:solidFill>
                          <a:srgbClr val="000000">
                            <a:lumMod val="75000"/>
                            <a:lumOff val="25000"/>
                          </a:srgbClr>
                        </a:solidFill>
                        <a:latin typeface="Cambria Math" panose="02040503050406030204" pitchFamily="18" charset="0"/>
                      </a:rPr>
                      <m:t> </m:t>
                    </m:r>
                    <m:sSub>
                      <m:sSubPr>
                        <m:ctrlPr>
                          <a:rPr lang="zh-CN" altLang="zh-CN" sz="2000" i="1">
                            <a:solidFill>
                              <a:srgbClr val="000000">
                                <a:lumMod val="75000"/>
                                <a:lumOff val="25000"/>
                              </a:srgbClr>
                            </a:solidFill>
                            <a:latin typeface="Cambria Math" panose="02040503050406030204" pitchFamily="18" charset="0"/>
                          </a:rPr>
                        </m:ctrlPr>
                      </m:sSubPr>
                      <m:e>
                        <m:r>
                          <m:rPr>
                            <m:sty m:val="p"/>
                          </m:rPr>
                          <a:rPr lang="en-US" altLang="zh-CN" sz="2000" i="1">
                            <a:solidFill>
                              <a:srgbClr val="000000">
                                <a:lumMod val="75000"/>
                                <a:lumOff val="25000"/>
                              </a:srgbClr>
                            </a:solidFill>
                            <a:latin typeface="Cambria Math" panose="02040503050406030204" pitchFamily="18" charset="0"/>
                          </a:rPr>
                          <m:t>π</m:t>
                        </m:r>
                      </m:e>
                      <m:sub>
                        <m:r>
                          <m:rPr>
                            <m:sty m:val="p"/>
                          </m:rPr>
                          <a:rPr lang="en-US" altLang="zh-CN" sz="2000" i="1">
                            <a:solidFill>
                              <a:srgbClr val="000000">
                                <a:lumMod val="75000"/>
                                <a:lumOff val="25000"/>
                              </a:srgbClr>
                            </a:solidFill>
                            <a:latin typeface="Cambria Math" panose="02040503050406030204" pitchFamily="18" charset="0"/>
                          </a:rPr>
                          <m:t>t</m:t>
                        </m:r>
                        <m:r>
                          <a:rPr lang="en-US" altLang="zh-CN" sz="2000" i="1">
                            <a:solidFill>
                              <a:srgbClr val="000000">
                                <a:lumMod val="75000"/>
                                <a:lumOff val="25000"/>
                              </a:srgbClr>
                            </a:solidFill>
                            <a:latin typeface="Cambria Math" panose="02040503050406030204" pitchFamily="18" charset="0"/>
                          </a:rPr>
                          <m:t>+1</m:t>
                        </m:r>
                      </m:sub>
                    </m:sSub>
                    <m:r>
                      <a:rPr lang="en-US" altLang="zh-CN" sz="2000" i="1">
                        <a:solidFill>
                          <a:srgbClr val="000000">
                            <a:lumMod val="75000"/>
                            <a:lumOff val="25000"/>
                          </a:srgbClr>
                        </a:solidFill>
                        <a:latin typeface="Cambria Math" panose="02040503050406030204" pitchFamily="18" charset="0"/>
                      </a:rPr>
                      <m:t>+</m:t>
                    </m:r>
                    <m:sSub>
                      <m:sSubPr>
                        <m:ctrlPr>
                          <a:rPr lang="zh-CN" altLang="zh-CN" sz="2000" i="1">
                            <a:solidFill>
                              <a:srgbClr val="000000">
                                <a:lumMod val="75000"/>
                                <a:lumOff val="25000"/>
                              </a:srgbClr>
                            </a:solidFill>
                            <a:latin typeface="Cambria Math" panose="02040503050406030204" pitchFamily="18" charset="0"/>
                          </a:rPr>
                        </m:ctrlPr>
                      </m:sSubPr>
                      <m:e>
                        <m:r>
                          <a:rPr lang="en-US" altLang="zh-CN" sz="2000" i="1">
                            <a:solidFill>
                              <a:srgbClr val="000000">
                                <a:lumMod val="75000"/>
                                <a:lumOff val="25000"/>
                              </a:srgbClr>
                            </a:solidFill>
                            <a:latin typeface="Cambria Math" panose="02040503050406030204" pitchFamily="18" charset="0"/>
                          </a:rPr>
                          <m:t>𝛼</m:t>
                        </m:r>
                      </m:e>
                      <m:sub>
                        <m:r>
                          <a:rPr lang="en-US" altLang="zh-CN" sz="2000" i="1">
                            <a:solidFill>
                              <a:srgbClr val="000000">
                                <a:lumMod val="75000"/>
                                <a:lumOff val="25000"/>
                              </a:srgbClr>
                            </a:solidFill>
                            <a:latin typeface="Cambria Math" panose="02040503050406030204" pitchFamily="18" charset="0"/>
                          </a:rPr>
                          <m:t>𝑦</m:t>
                        </m:r>
                      </m:sub>
                    </m:sSub>
                    <m:r>
                      <a:rPr lang="en-US" altLang="zh-CN" sz="2000" i="1">
                        <a:solidFill>
                          <a:srgbClr val="000000">
                            <a:lumMod val="75000"/>
                            <a:lumOff val="25000"/>
                          </a:srgbClr>
                        </a:solidFill>
                        <a:latin typeface="Cambria Math" panose="02040503050406030204" pitchFamily="18" charset="0"/>
                      </a:rPr>
                      <m:t> </m:t>
                    </m:r>
                    <m:sSub>
                      <m:sSubPr>
                        <m:ctrlPr>
                          <a:rPr lang="zh-CN" altLang="zh-CN" sz="2000" i="1">
                            <a:solidFill>
                              <a:srgbClr val="000000">
                                <a:lumMod val="75000"/>
                                <a:lumOff val="25000"/>
                              </a:srgbClr>
                            </a:solidFill>
                            <a:latin typeface="Cambria Math" panose="02040503050406030204" pitchFamily="18" charset="0"/>
                          </a:rPr>
                        </m:ctrlPr>
                      </m:sSubPr>
                      <m:e>
                        <m:r>
                          <a:rPr lang="en-US" altLang="zh-CN" sz="2000" i="1">
                            <a:solidFill>
                              <a:srgbClr val="000000">
                                <a:lumMod val="75000"/>
                                <a:lumOff val="25000"/>
                              </a:srgbClr>
                            </a:solidFill>
                            <a:latin typeface="Cambria Math" panose="02040503050406030204" pitchFamily="18" charset="0"/>
                          </a:rPr>
                          <m:t>𝑦</m:t>
                        </m:r>
                      </m:e>
                      <m:sub>
                        <m:r>
                          <a:rPr lang="en-US" altLang="zh-CN" sz="2000" i="1">
                            <a:solidFill>
                              <a:srgbClr val="000000">
                                <a:lumMod val="75000"/>
                                <a:lumOff val="25000"/>
                              </a:srgbClr>
                            </a:solidFill>
                            <a:latin typeface="Cambria Math" panose="02040503050406030204" pitchFamily="18" charset="0"/>
                          </a:rPr>
                          <m:t>𝑡</m:t>
                        </m:r>
                      </m:sub>
                    </m:sSub>
                    <m:r>
                      <a:rPr lang="en-US" altLang="zh-CN" sz="2000" i="1">
                        <a:solidFill>
                          <a:srgbClr val="000000">
                            <a:lumMod val="75000"/>
                            <a:lumOff val="25000"/>
                          </a:srgbClr>
                        </a:solidFill>
                        <a:latin typeface="Cambria Math" panose="02040503050406030204" pitchFamily="18" charset="0"/>
                      </a:rPr>
                      <m:t>+</m:t>
                    </m:r>
                    <m:sSub>
                      <m:sSubPr>
                        <m:ctrlPr>
                          <a:rPr lang="zh-CN" altLang="zh-CN" sz="2000" i="1">
                            <a:solidFill>
                              <a:srgbClr val="000000">
                                <a:lumMod val="75000"/>
                                <a:lumOff val="25000"/>
                              </a:srgbClr>
                            </a:solidFill>
                            <a:latin typeface="Cambria Math" panose="02040503050406030204" pitchFamily="18" charset="0"/>
                          </a:rPr>
                        </m:ctrlPr>
                      </m:sSubPr>
                      <m:e>
                        <m:r>
                          <a:rPr lang="en-US" altLang="zh-CN" sz="2000" i="1">
                            <a:solidFill>
                              <a:srgbClr val="000000">
                                <a:lumMod val="75000"/>
                                <a:lumOff val="25000"/>
                              </a:srgbClr>
                            </a:solidFill>
                            <a:latin typeface="Cambria Math" panose="02040503050406030204" pitchFamily="18" charset="0"/>
                          </a:rPr>
                          <m:t>𝜂</m:t>
                        </m:r>
                      </m:e>
                      <m:sub>
                        <m:r>
                          <a:rPr lang="en-US" altLang="zh-CN" sz="2000" i="1">
                            <a:solidFill>
                              <a:srgbClr val="000000">
                                <a:lumMod val="75000"/>
                                <a:lumOff val="25000"/>
                              </a:srgbClr>
                            </a:solidFill>
                            <a:latin typeface="Cambria Math" panose="02040503050406030204" pitchFamily="18" charset="0"/>
                          </a:rPr>
                          <m:t>𝑡</m:t>
                        </m:r>
                      </m:sub>
                    </m:sSub>
                  </m:oMath>
                </a14:m>
                <a:endParaRPr lang="en-US" altLang="zh-CN" sz="2000" i="1" dirty="0">
                  <a:solidFill>
                    <a:srgbClr val="000000">
                      <a:lumMod val="75000"/>
                      <a:lumOff val="25000"/>
                    </a:srgbClr>
                  </a:solidFill>
                  <a:latin typeface="Cambria Math" panose="02040503050406030204" pitchFamily="18" charset="0"/>
                </a:endParaRPr>
              </a:p>
              <a:p>
                <a:pPr marL="91440" indent="-91440">
                  <a:lnSpc>
                    <a:spcPct val="90000"/>
                  </a:lnSpc>
                  <a:spcBef>
                    <a:spcPts val="1200"/>
                  </a:spcBef>
                  <a:spcAft>
                    <a:spcPts val="200"/>
                  </a:spcAft>
                  <a:buClr>
                    <a:srgbClr val="E48312"/>
                  </a:buClr>
                  <a:buSzPct val="100000"/>
                  <a:buFont typeface="Calibri" panose="020F0502020204030204" pitchFamily="34" charset="0"/>
                  <a:buChar char=" "/>
                  <a:defRPr/>
                </a:pPr>
                <a14:m>
                  <m:oMath xmlns:m="http://schemas.openxmlformats.org/officeDocument/2006/math">
                    <m:sSub>
                      <m:sSubPr>
                        <m:ctrlPr>
                          <a:rPr lang="zh-CN" altLang="zh-CN" sz="2000" i="1">
                            <a:solidFill>
                              <a:srgbClr val="000000">
                                <a:lumMod val="75000"/>
                                <a:lumOff val="25000"/>
                              </a:srgbClr>
                            </a:solidFill>
                            <a:latin typeface="Cambria Math" panose="02040503050406030204" pitchFamily="18" charset="0"/>
                          </a:rPr>
                        </m:ctrlPr>
                      </m:sSubPr>
                      <m:e>
                        <m:r>
                          <m:rPr>
                            <m:sty m:val="p"/>
                          </m:rPr>
                          <a:rPr lang="en-US" altLang="zh-CN" sz="2000" i="1">
                            <a:solidFill>
                              <a:srgbClr val="000000">
                                <a:lumMod val="75000"/>
                                <a:lumOff val="25000"/>
                              </a:srgbClr>
                            </a:solidFill>
                            <a:latin typeface="Cambria Math" panose="02040503050406030204" pitchFamily="18" charset="0"/>
                          </a:rPr>
                          <m:t>α</m:t>
                        </m:r>
                      </m:e>
                      <m:sub>
                        <m:r>
                          <m:rPr>
                            <m:sty m:val="p"/>
                          </m:rPr>
                          <a:rPr lang="en-US" altLang="zh-CN" sz="2000" i="1">
                            <a:solidFill>
                              <a:srgbClr val="000000">
                                <a:lumMod val="75000"/>
                                <a:lumOff val="25000"/>
                              </a:srgbClr>
                            </a:solidFill>
                            <a:latin typeface="Cambria Math" panose="02040503050406030204" pitchFamily="18" charset="0"/>
                          </a:rPr>
                          <m:t>y</m:t>
                        </m:r>
                      </m:sub>
                    </m:sSub>
                    <m:r>
                      <a:rPr lang="en-US" altLang="zh-CN" sz="2000" i="1">
                        <a:solidFill>
                          <a:srgbClr val="000000">
                            <a:lumMod val="75000"/>
                            <a:lumOff val="25000"/>
                          </a:srgbClr>
                        </a:solidFill>
                        <a:latin typeface="Cambria Math" panose="02040503050406030204" pitchFamily="18" charset="0"/>
                      </a:rPr>
                      <m:t>=</m:t>
                    </m:r>
                    <m:sSup>
                      <m:sSupPr>
                        <m:ctrlPr>
                          <a:rPr lang="zh-CN" altLang="zh-CN" sz="2000" i="1">
                            <a:solidFill>
                              <a:srgbClr val="000000">
                                <a:lumMod val="75000"/>
                                <a:lumOff val="25000"/>
                              </a:srgbClr>
                            </a:solidFill>
                            <a:latin typeface="Cambria Math" panose="02040503050406030204" pitchFamily="18" charset="0"/>
                          </a:rPr>
                        </m:ctrlPr>
                      </m:sSupPr>
                      <m:e>
                        <m:d>
                          <m:dPr>
                            <m:ctrlPr>
                              <a:rPr lang="zh-CN" altLang="zh-CN" sz="2000" i="1">
                                <a:solidFill>
                                  <a:srgbClr val="000000">
                                    <a:lumMod val="75000"/>
                                    <a:lumOff val="25000"/>
                                  </a:srgbClr>
                                </a:solidFill>
                                <a:latin typeface="Cambria Math" panose="02040503050406030204" pitchFamily="18" charset="0"/>
                              </a:rPr>
                            </m:ctrlPr>
                          </m:dPr>
                          <m:e>
                            <m:r>
                              <a:rPr lang="en-US" altLang="zh-CN" sz="2000" i="1">
                                <a:solidFill>
                                  <a:srgbClr val="000000">
                                    <a:lumMod val="75000"/>
                                    <a:lumOff val="25000"/>
                                  </a:srgbClr>
                                </a:solidFill>
                                <a:latin typeface="Cambria Math" panose="02040503050406030204" pitchFamily="18" charset="0"/>
                              </a:rPr>
                              <m:t>1−</m:t>
                            </m:r>
                            <m:r>
                              <m:rPr>
                                <m:sty m:val="p"/>
                              </m:rPr>
                              <a:rPr lang="en-US" altLang="zh-CN" sz="2000" i="1">
                                <a:solidFill>
                                  <a:srgbClr val="000000">
                                    <a:lumMod val="75000"/>
                                    <a:lumOff val="25000"/>
                                  </a:srgbClr>
                                </a:solidFill>
                                <a:latin typeface="Cambria Math" panose="02040503050406030204" pitchFamily="18" charset="0"/>
                              </a:rPr>
                              <m:t>θ</m:t>
                            </m:r>
                            <m:r>
                              <a:rPr lang="en-US" altLang="zh-CN" sz="2000" i="1">
                                <a:solidFill>
                                  <a:srgbClr val="000000">
                                    <a:lumMod val="75000"/>
                                    <a:lumOff val="25000"/>
                                  </a:srgbClr>
                                </a:solidFill>
                                <a:latin typeface="Cambria Math" panose="02040503050406030204" pitchFamily="18" charset="0"/>
                              </a:rPr>
                              <m:t>𝛽</m:t>
                            </m:r>
                          </m:e>
                        </m:d>
                      </m:e>
                      <m:sup>
                        <m:r>
                          <a:rPr lang="en-US" altLang="zh-CN" sz="2000" i="1">
                            <a:solidFill>
                              <a:srgbClr val="000000">
                                <a:lumMod val="75000"/>
                                <a:lumOff val="25000"/>
                              </a:srgbClr>
                            </a:solidFill>
                            <a:latin typeface="Cambria Math" panose="02040503050406030204" pitchFamily="18" charset="0"/>
                          </a:rPr>
                          <m:t>2</m:t>
                        </m:r>
                      </m:sup>
                    </m:sSup>
                    <m:r>
                      <m:rPr>
                        <m:sty m:val="p"/>
                      </m:rPr>
                      <a:rPr lang="en-US" altLang="zh-CN" sz="2000" i="1">
                        <a:solidFill>
                          <a:srgbClr val="000000">
                            <a:lumMod val="75000"/>
                            <a:lumOff val="25000"/>
                          </a:srgbClr>
                        </a:solidFill>
                        <a:latin typeface="Cambria Math" panose="02040503050406030204" pitchFamily="18" charset="0"/>
                      </a:rPr>
                      <m:t>ξ</m:t>
                    </m:r>
                    <m:r>
                      <a:rPr lang="en-US" altLang="zh-CN" sz="2000" i="1">
                        <a:solidFill>
                          <a:srgbClr val="000000">
                            <a:lumMod val="75000"/>
                            <a:lumOff val="25000"/>
                          </a:srgbClr>
                        </a:solidFill>
                        <a:latin typeface="Cambria Math" panose="02040503050406030204" pitchFamily="18" charset="0"/>
                      </a:rPr>
                      <m:t>/</m:t>
                    </m:r>
                    <m:r>
                      <m:rPr>
                        <m:sty m:val="p"/>
                      </m:rPr>
                      <a:rPr lang="en-US" altLang="zh-CN" sz="2000" i="1">
                        <a:solidFill>
                          <a:srgbClr val="000000">
                            <a:lumMod val="75000"/>
                            <a:lumOff val="25000"/>
                          </a:srgbClr>
                        </a:solidFill>
                        <a:latin typeface="Cambria Math" panose="02040503050406030204" pitchFamily="18" charset="0"/>
                      </a:rPr>
                      <m:t>θ</m:t>
                    </m:r>
                    <m:r>
                      <a:rPr lang="en-US" altLang="zh-CN" sz="2000" i="1">
                        <a:solidFill>
                          <a:srgbClr val="000000">
                            <a:lumMod val="75000"/>
                            <a:lumOff val="25000"/>
                          </a:srgbClr>
                        </a:solidFill>
                        <a:latin typeface="Cambria Math" panose="02040503050406030204" pitchFamily="18" charset="0"/>
                      </a:rPr>
                      <m:t>𝛽</m:t>
                    </m:r>
                  </m:oMath>
                </a14:m>
                <a:endParaRPr lang="en-US" altLang="zh-CN" sz="2000" i="1" dirty="0">
                  <a:solidFill>
                    <a:srgbClr val="000000">
                      <a:lumMod val="75000"/>
                      <a:lumOff val="25000"/>
                    </a:srgbClr>
                  </a:solidFill>
                  <a:latin typeface="Cambria Math" panose="02040503050406030204" pitchFamily="18" charset="0"/>
                </a:endParaRPr>
              </a:p>
              <a:p>
                <a:pPr marL="91440" indent="-91440">
                  <a:lnSpc>
                    <a:spcPct val="90000"/>
                  </a:lnSpc>
                  <a:spcBef>
                    <a:spcPts val="1200"/>
                  </a:spcBef>
                  <a:spcAft>
                    <a:spcPts val="200"/>
                  </a:spcAft>
                  <a:buClr>
                    <a:srgbClr val="E48312"/>
                  </a:buClr>
                  <a:buSzPct val="100000"/>
                  <a:buFont typeface="Calibri" panose="020F0502020204030204" pitchFamily="34" charset="0"/>
                  <a:buChar char=" "/>
                  <a:defRPr/>
                </a:pPr>
                <a14:m>
                  <m:oMath xmlns:m="http://schemas.openxmlformats.org/officeDocument/2006/math">
                    <m:sSub>
                      <m:sSubPr>
                        <m:ctrlPr>
                          <a:rPr lang="zh-CN" altLang="zh-CN" sz="2000" i="1">
                            <a:solidFill>
                              <a:srgbClr val="000000">
                                <a:lumMod val="75000"/>
                                <a:lumOff val="25000"/>
                              </a:srgbClr>
                            </a:solidFill>
                            <a:latin typeface="Cambria Math" panose="02040503050406030204" pitchFamily="18" charset="0"/>
                          </a:rPr>
                        </m:ctrlPr>
                      </m:sSubPr>
                      <m:e>
                        <m:r>
                          <m:rPr>
                            <m:sty m:val="p"/>
                          </m:rPr>
                          <a:rPr lang="en-US" altLang="zh-CN" sz="2000" i="1">
                            <a:solidFill>
                              <a:srgbClr val="000000">
                                <a:lumMod val="75000"/>
                                <a:lumOff val="25000"/>
                              </a:srgbClr>
                            </a:solidFill>
                            <a:latin typeface="Cambria Math" panose="02040503050406030204" pitchFamily="18" charset="0"/>
                          </a:rPr>
                          <m:t>η</m:t>
                        </m:r>
                      </m:e>
                      <m:sub>
                        <m:r>
                          <m:rPr>
                            <m:sty m:val="p"/>
                          </m:rPr>
                          <a:rPr lang="en-US" altLang="zh-CN" sz="2000" i="1">
                            <a:solidFill>
                              <a:srgbClr val="000000">
                                <a:lumMod val="75000"/>
                                <a:lumOff val="25000"/>
                              </a:srgbClr>
                            </a:solidFill>
                            <a:latin typeface="Cambria Math" panose="02040503050406030204" pitchFamily="18" charset="0"/>
                          </a:rPr>
                          <m:t>t</m:t>
                        </m:r>
                      </m:sub>
                    </m:sSub>
                    <m:r>
                      <a:rPr lang="en-US" altLang="zh-CN" sz="2000" i="1">
                        <a:solidFill>
                          <a:srgbClr val="000000">
                            <a:lumMod val="75000"/>
                            <a:lumOff val="25000"/>
                          </a:srgbClr>
                        </a:solidFill>
                        <a:latin typeface="Cambria Math" panose="02040503050406030204" pitchFamily="18" charset="0"/>
                      </a:rPr>
                      <m:t>=[</m:t>
                    </m:r>
                    <m:sSup>
                      <m:sSupPr>
                        <m:ctrlPr>
                          <a:rPr lang="zh-CN" altLang="zh-CN" sz="2000" i="1">
                            <a:solidFill>
                              <a:srgbClr val="000000">
                                <a:lumMod val="75000"/>
                                <a:lumOff val="25000"/>
                              </a:srgbClr>
                            </a:solidFill>
                            <a:latin typeface="Cambria Math" panose="02040503050406030204" pitchFamily="18" charset="0"/>
                          </a:rPr>
                        </m:ctrlPr>
                      </m:sSupPr>
                      <m:e>
                        <m:d>
                          <m:dPr>
                            <m:ctrlPr>
                              <a:rPr lang="zh-CN" altLang="zh-CN" sz="2000" i="1">
                                <a:solidFill>
                                  <a:srgbClr val="000000">
                                    <a:lumMod val="75000"/>
                                    <a:lumOff val="25000"/>
                                  </a:srgbClr>
                                </a:solidFill>
                                <a:latin typeface="Cambria Math" panose="02040503050406030204" pitchFamily="18" charset="0"/>
                              </a:rPr>
                            </m:ctrlPr>
                          </m:dPr>
                          <m:e>
                            <m:r>
                              <a:rPr lang="en-US" altLang="zh-CN" sz="2000" i="1">
                                <a:solidFill>
                                  <a:srgbClr val="000000">
                                    <a:lumMod val="75000"/>
                                    <a:lumOff val="25000"/>
                                  </a:srgbClr>
                                </a:solidFill>
                                <a:latin typeface="Cambria Math" panose="02040503050406030204" pitchFamily="18" charset="0"/>
                              </a:rPr>
                              <m:t>1−</m:t>
                            </m:r>
                            <m:r>
                              <m:rPr>
                                <m:sty m:val="p"/>
                              </m:rPr>
                              <a:rPr lang="en-US" altLang="zh-CN" sz="2000" i="1">
                                <a:solidFill>
                                  <a:srgbClr val="000000">
                                    <a:lumMod val="75000"/>
                                    <a:lumOff val="25000"/>
                                  </a:srgbClr>
                                </a:solidFill>
                                <a:latin typeface="Cambria Math" panose="02040503050406030204" pitchFamily="18" charset="0"/>
                              </a:rPr>
                              <m:t>θ</m:t>
                            </m:r>
                            <m:r>
                              <a:rPr lang="en-US" altLang="zh-CN" sz="2000" i="1">
                                <a:solidFill>
                                  <a:srgbClr val="000000">
                                    <a:lumMod val="75000"/>
                                    <a:lumOff val="25000"/>
                                  </a:srgbClr>
                                </a:solidFill>
                                <a:latin typeface="Cambria Math" panose="02040503050406030204" pitchFamily="18" charset="0"/>
                              </a:rPr>
                              <m:t>𝛽</m:t>
                            </m:r>
                          </m:e>
                        </m:d>
                      </m:e>
                      <m:sup>
                        <m:r>
                          <a:rPr lang="en-US" altLang="zh-CN" sz="2000" i="1">
                            <a:solidFill>
                              <a:srgbClr val="000000">
                                <a:lumMod val="75000"/>
                                <a:lumOff val="25000"/>
                              </a:srgbClr>
                            </a:solidFill>
                            <a:latin typeface="Cambria Math" panose="02040503050406030204" pitchFamily="18" charset="0"/>
                          </a:rPr>
                          <m:t>2</m:t>
                        </m:r>
                      </m:sup>
                    </m:sSup>
                    <m:r>
                      <a:rPr lang="en-US" altLang="zh-CN" sz="2000" i="1">
                        <a:solidFill>
                          <a:srgbClr val="000000">
                            <a:lumMod val="75000"/>
                            <a:lumOff val="25000"/>
                          </a:srgbClr>
                        </a:solidFill>
                        <a:latin typeface="Cambria Math" panose="02040503050406030204" pitchFamily="18" charset="0"/>
                      </a:rPr>
                      <m:t>/</m:t>
                    </m:r>
                    <m:r>
                      <m:rPr>
                        <m:sty m:val="p"/>
                      </m:rPr>
                      <a:rPr lang="en-US" altLang="zh-CN" sz="2000" i="1">
                        <a:solidFill>
                          <a:srgbClr val="000000">
                            <a:lumMod val="75000"/>
                            <a:lumOff val="25000"/>
                          </a:srgbClr>
                        </a:solidFill>
                        <a:latin typeface="Cambria Math" panose="02040503050406030204" pitchFamily="18" charset="0"/>
                      </a:rPr>
                      <m:t>θ</m:t>
                    </m:r>
                    <m:r>
                      <a:rPr lang="en-US" altLang="zh-CN" sz="2000" i="1">
                        <a:solidFill>
                          <a:srgbClr val="000000">
                            <a:lumMod val="75000"/>
                            <a:lumOff val="25000"/>
                          </a:srgbClr>
                        </a:solidFill>
                        <a:latin typeface="Cambria Math" panose="02040503050406030204" pitchFamily="18" charset="0"/>
                      </a:rPr>
                      <m:t>𝛽</m:t>
                    </m:r>
                    <m:r>
                      <a:rPr lang="en-US" altLang="zh-CN" sz="2000" i="1">
                        <a:solidFill>
                          <a:srgbClr val="000000">
                            <a:lumMod val="75000"/>
                            <a:lumOff val="25000"/>
                          </a:srgbClr>
                        </a:solidFill>
                        <a:latin typeface="Cambria Math" panose="02040503050406030204" pitchFamily="18" charset="0"/>
                      </a:rPr>
                      <m:t> ] </m:t>
                    </m:r>
                    <m:sSub>
                      <m:sSubPr>
                        <m:ctrlPr>
                          <a:rPr lang="zh-CN" altLang="zh-CN" sz="2000" i="1">
                            <a:solidFill>
                              <a:srgbClr val="000000">
                                <a:lumMod val="75000"/>
                                <a:lumOff val="25000"/>
                              </a:srgbClr>
                            </a:solidFill>
                            <a:latin typeface="Cambria Math" panose="02040503050406030204" pitchFamily="18" charset="0"/>
                          </a:rPr>
                        </m:ctrlPr>
                      </m:sSubPr>
                      <m:e>
                        <m:r>
                          <m:rPr>
                            <m:sty m:val="p"/>
                          </m:rPr>
                          <a:rPr lang="en-US" altLang="zh-CN" sz="2000" i="1">
                            <a:solidFill>
                              <a:srgbClr val="000000">
                                <a:lumMod val="75000"/>
                                <a:lumOff val="25000"/>
                              </a:srgbClr>
                            </a:solidFill>
                            <a:latin typeface="Cambria Math" panose="02040503050406030204" pitchFamily="18" charset="0"/>
                          </a:rPr>
                          <m:t>ε</m:t>
                        </m:r>
                      </m:e>
                      <m:sub>
                        <m:r>
                          <m:rPr>
                            <m:sty m:val="p"/>
                          </m:rPr>
                          <a:rPr lang="en-US" altLang="zh-CN" sz="2000" i="1">
                            <a:solidFill>
                              <a:srgbClr val="000000">
                                <a:lumMod val="75000"/>
                                <a:lumOff val="25000"/>
                              </a:srgbClr>
                            </a:solidFill>
                            <a:latin typeface="Cambria Math" panose="02040503050406030204" pitchFamily="18" charset="0"/>
                          </a:rPr>
                          <m:t>t</m:t>
                        </m:r>
                      </m:sub>
                    </m:sSub>
                  </m:oMath>
                </a14:m>
                <a:endParaRPr lang="en-US" altLang="zh-CN" sz="2000" i="1" dirty="0">
                  <a:solidFill>
                    <a:srgbClr val="000000">
                      <a:lumMod val="75000"/>
                      <a:lumOff val="25000"/>
                    </a:srgbClr>
                  </a:solidFill>
                  <a:latin typeface="Cambria Math" panose="02040503050406030204" pitchFamily="18" charset="0"/>
                </a:endParaRPr>
              </a:p>
              <a:p>
                <a:pPr marL="91440" indent="-91440">
                  <a:lnSpc>
                    <a:spcPct val="90000"/>
                  </a:lnSpc>
                  <a:spcBef>
                    <a:spcPts val="1200"/>
                  </a:spcBef>
                  <a:spcAft>
                    <a:spcPts val="200"/>
                  </a:spcAft>
                  <a:buClr>
                    <a:srgbClr val="E48312"/>
                  </a:buClr>
                  <a:buSzPct val="100000"/>
                  <a:buFont typeface="Calibri" panose="020F0502020204030204" pitchFamily="34" charset="0"/>
                  <a:buChar char=" "/>
                  <a:defRPr/>
                </a:pPr>
                <a:endParaRPr lang="en-US" altLang="zh-CN" sz="2000" dirty="0">
                  <a:solidFill>
                    <a:srgbClr val="000000">
                      <a:lumMod val="75000"/>
                      <a:lumOff val="25000"/>
                    </a:srgbClr>
                  </a:solidFill>
                  <a:latin typeface="Calibri" panose="020F0502020204030204"/>
                  <a:ea typeface="宋体" panose="02010600030101010101" pitchFamily="2" charset="-122"/>
                </a:endParaRPr>
              </a:p>
              <a:p>
                <a:pPr marL="91440" indent="-91440">
                  <a:lnSpc>
                    <a:spcPct val="90000"/>
                  </a:lnSpc>
                  <a:spcBef>
                    <a:spcPts val="1200"/>
                  </a:spcBef>
                  <a:spcAft>
                    <a:spcPts val="200"/>
                  </a:spcAft>
                  <a:buClr>
                    <a:srgbClr val="E48312"/>
                  </a:buClr>
                  <a:buSzPct val="100000"/>
                  <a:buFont typeface="Calibri" panose="020F0502020204030204" pitchFamily="34" charset="0"/>
                  <a:buChar char=" "/>
                  <a:defRPr/>
                </a:pPr>
                <a14:m>
                  <m:oMath xmlns:m="http://schemas.openxmlformats.org/officeDocument/2006/math">
                    <m:sSub>
                      <m:sSubPr>
                        <m:ctrlPr>
                          <a:rPr lang="zh-CN" altLang="zh-CN" sz="2000" i="1">
                            <a:solidFill>
                              <a:srgbClr val="000000">
                                <a:lumMod val="75000"/>
                                <a:lumOff val="25000"/>
                              </a:srgbClr>
                            </a:solidFill>
                            <a:latin typeface="Cambria Math" panose="02040503050406030204" pitchFamily="18" charset="0"/>
                          </a:rPr>
                        </m:ctrlPr>
                      </m:sSubPr>
                      <m:e>
                        <m:r>
                          <m:rPr>
                            <m:sty m:val="p"/>
                          </m:rPr>
                          <a:rPr lang="en-US" altLang="zh-CN" sz="2000">
                            <a:solidFill>
                              <a:srgbClr val="000000">
                                <a:lumMod val="75000"/>
                                <a:lumOff val="25000"/>
                              </a:srgbClr>
                            </a:solidFill>
                            <a:latin typeface="Cambria Math" panose="02040503050406030204" pitchFamily="18" charset="0"/>
                          </a:rPr>
                          <m:t>π</m:t>
                        </m:r>
                      </m:e>
                      <m:sub>
                        <m:r>
                          <m:rPr>
                            <m:sty m:val="p"/>
                          </m:rPr>
                          <a:rPr lang="en-US" altLang="zh-CN" sz="2000">
                            <a:solidFill>
                              <a:srgbClr val="000000">
                                <a:lumMod val="75000"/>
                                <a:lumOff val="25000"/>
                              </a:srgbClr>
                            </a:solidFill>
                            <a:latin typeface="Cambria Math" panose="02040503050406030204" pitchFamily="18" charset="0"/>
                          </a:rPr>
                          <m:t>t</m:t>
                        </m:r>
                        <m:r>
                          <a:rPr lang="en-US" altLang="zh-CN" sz="2000" i="1">
                            <a:solidFill>
                              <a:srgbClr val="000000">
                                <a:lumMod val="75000"/>
                                <a:lumOff val="25000"/>
                              </a:srgbClr>
                            </a:solidFill>
                            <a:latin typeface="Cambria Math" panose="02040503050406030204" pitchFamily="18" charset="0"/>
                          </a:rPr>
                          <m:t>−</m:t>
                        </m:r>
                        <m:r>
                          <a:rPr lang="en-US" altLang="zh-CN" sz="2000">
                            <a:solidFill>
                              <a:srgbClr val="000000">
                                <a:lumMod val="75000"/>
                                <a:lumOff val="25000"/>
                              </a:srgbClr>
                            </a:solidFill>
                            <a:latin typeface="Cambria Math" panose="02040503050406030204" pitchFamily="18" charset="0"/>
                          </a:rPr>
                          <m:t>1</m:t>
                        </m:r>
                      </m:sub>
                    </m:sSub>
                    <m:r>
                      <a:rPr lang="en-US" altLang="zh-CN" sz="2000">
                        <a:solidFill>
                          <a:srgbClr val="000000">
                            <a:lumMod val="75000"/>
                            <a:lumOff val="25000"/>
                          </a:srgbClr>
                        </a:solidFill>
                        <a:latin typeface="Cambria Math" panose="02040503050406030204" pitchFamily="18" charset="0"/>
                      </a:rPr>
                      <m:t>=</m:t>
                    </m:r>
                    <m:sSub>
                      <m:sSubPr>
                        <m:ctrlPr>
                          <a:rPr lang="zh-CN" altLang="zh-CN" sz="2000" i="1">
                            <a:solidFill>
                              <a:srgbClr val="000000">
                                <a:lumMod val="75000"/>
                                <a:lumOff val="25000"/>
                              </a:srgbClr>
                            </a:solidFill>
                            <a:latin typeface="Cambria Math" panose="02040503050406030204" pitchFamily="18" charset="0"/>
                          </a:rPr>
                        </m:ctrlPr>
                      </m:sSubPr>
                      <m:e>
                        <m:r>
                          <m:rPr>
                            <m:sty m:val="p"/>
                          </m:rPr>
                          <a:rPr lang="en-US" altLang="zh-CN" sz="2000">
                            <a:solidFill>
                              <a:srgbClr val="000000">
                                <a:lumMod val="75000"/>
                                <a:lumOff val="25000"/>
                              </a:srgbClr>
                            </a:solidFill>
                            <a:latin typeface="Cambria Math" panose="02040503050406030204" pitchFamily="18" charset="0"/>
                          </a:rPr>
                          <m:t>E</m:t>
                        </m:r>
                      </m:e>
                      <m:sub>
                        <m:r>
                          <m:rPr>
                            <m:sty m:val="p"/>
                          </m:rPr>
                          <a:rPr lang="en-US" altLang="zh-CN" sz="2000">
                            <a:solidFill>
                              <a:srgbClr val="000000">
                                <a:lumMod val="75000"/>
                                <a:lumOff val="25000"/>
                              </a:srgbClr>
                            </a:solidFill>
                            <a:latin typeface="Cambria Math" panose="02040503050406030204" pitchFamily="18" charset="0"/>
                          </a:rPr>
                          <m:t>t</m:t>
                        </m:r>
                        <m:r>
                          <a:rPr lang="en-US" altLang="zh-CN" sz="2000" i="1">
                            <a:solidFill>
                              <a:srgbClr val="000000">
                                <a:lumMod val="75000"/>
                                <a:lumOff val="25000"/>
                              </a:srgbClr>
                            </a:solidFill>
                            <a:latin typeface="Cambria Math" panose="02040503050406030204" pitchFamily="18" charset="0"/>
                          </a:rPr>
                          <m:t>−</m:t>
                        </m:r>
                        <m:r>
                          <a:rPr lang="en-US" altLang="zh-CN" sz="2000">
                            <a:solidFill>
                              <a:srgbClr val="000000">
                                <a:lumMod val="75000"/>
                                <a:lumOff val="25000"/>
                              </a:srgbClr>
                            </a:solidFill>
                            <a:latin typeface="Cambria Math" panose="02040503050406030204" pitchFamily="18" charset="0"/>
                          </a:rPr>
                          <m:t>1</m:t>
                        </m:r>
                      </m:sub>
                    </m:sSub>
                    <m:r>
                      <a:rPr lang="en-US" altLang="zh-CN" sz="2000">
                        <a:solidFill>
                          <a:srgbClr val="000000">
                            <a:lumMod val="75000"/>
                            <a:lumOff val="25000"/>
                          </a:srgbClr>
                        </a:solidFill>
                        <a:latin typeface="Cambria Math" panose="02040503050406030204" pitchFamily="18" charset="0"/>
                      </a:rPr>
                      <m:t> </m:t>
                    </m:r>
                    <m:sSub>
                      <m:sSubPr>
                        <m:ctrlPr>
                          <a:rPr lang="zh-CN" altLang="zh-CN" sz="2000" i="1">
                            <a:solidFill>
                              <a:srgbClr val="000000">
                                <a:lumMod val="75000"/>
                                <a:lumOff val="25000"/>
                              </a:srgbClr>
                            </a:solidFill>
                            <a:latin typeface="Cambria Math" panose="02040503050406030204" pitchFamily="18" charset="0"/>
                          </a:rPr>
                        </m:ctrlPr>
                      </m:sSubPr>
                      <m:e>
                        <m:r>
                          <m:rPr>
                            <m:sty m:val="p"/>
                          </m:rPr>
                          <a:rPr lang="en-US" altLang="zh-CN" sz="2000">
                            <a:solidFill>
                              <a:srgbClr val="000000">
                                <a:lumMod val="75000"/>
                                <a:lumOff val="25000"/>
                              </a:srgbClr>
                            </a:solidFill>
                            <a:latin typeface="Cambria Math" panose="02040503050406030204" pitchFamily="18" charset="0"/>
                          </a:rPr>
                          <m:t>π</m:t>
                        </m:r>
                      </m:e>
                      <m:sub>
                        <m:r>
                          <m:rPr>
                            <m:sty m:val="p"/>
                          </m:rPr>
                          <a:rPr lang="en-US" altLang="zh-CN" sz="2000">
                            <a:solidFill>
                              <a:srgbClr val="000000">
                                <a:lumMod val="75000"/>
                                <a:lumOff val="25000"/>
                              </a:srgbClr>
                            </a:solidFill>
                            <a:latin typeface="Cambria Math" panose="02040503050406030204" pitchFamily="18" charset="0"/>
                          </a:rPr>
                          <m:t>t</m:t>
                        </m:r>
                      </m:sub>
                    </m:sSub>
                    <m:r>
                      <a:rPr lang="en-US" altLang="zh-CN" sz="2000">
                        <a:solidFill>
                          <a:srgbClr val="000000">
                            <a:lumMod val="75000"/>
                            <a:lumOff val="25000"/>
                          </a:srgbClr>
                        </a:solidFill>
                        <a:latin typeface="Cambria Math" panose="02040503050406030204" pitchFamily="18" charset="0"/>
                      </a:rPr>
                      <m:t>+</m:t>
                    </m:r>
                    <m:sSub>
                      <m:sSubPr>
                        <m:ctrlPr>
                          <a:rPr lang="zh-CN" altLang="zh-CN" sz="2000" i="1">
                            <a:solidFill>
                              <a:srgbClr val="000000">
                                <a:lumMod val="75000"/>
                                <a:lumOff val="25000"/>
                              </a:srgbClr>
                            </a:solidFill>
                            <a:latin typeface="Cambria Math" panose="02040503050406030204" pitchFamily="18" charset="0"/>
                          </a:rPr>
                        </m:ctrlPr>
                      </m:sSubPr>
                      <m:e>
                        <m:r>
                          <m:rPr>
                            <m:sty m:val="p"/>
                          </m:rPr>
                          <a:rPr lang="en-US" altLang="zh-CN" sz="2000">
                            <a:solidFill>
                              <a:srgbClr val="000000">
                                <a:lumMod val="75000"/>
                                <a:lumOff val="25000"/>
                              </a:srgbClr>
                            </a:solidFill>
                            <a:latin typeface="Cambria Math" panose="02040503050406030204" pitchFamily="18" charset="0"/>
                          </a:rPr>
                          <m:t>α</m:t>
                        </m:r>
                      </m:e>
                      <m:sub>
                        <m:r>
                          <m:rPr>
                            <m:sty m:val="p"/>
                          </m:rPr>
                          <a:rPr lang="en-US" altLang="zh-CN" sz="2000">
                            <a:solidFill>
                              <a:srgbClr val="000000">
                                <a:lumMod val="75000"/>
                                <a:lumOff val="25000"/>
                              </a:srgbClr>
                            </a:solidFill>
                            <a:latin typeface="Cambria Math" panose="02040503050406030204" pitchFamily="18" charset="0"/>
                          </a:rPr>
                          <m:t>y</m:t>
                        </m:r>
                      </m:sub>
                    </m:sSub>
                    <m:r>
                      <a:rPr lang="en-US" altLang="zh-CN" sz="2000">
                        <a:solidFill>
                          <a:srgbClr val="000000">
                            <a:lumMod val="75000"/>
                            <a:lumOff val="25000"/>
                          </a:srgbClr>
                        </a:solidFill>
                        <a:latin typeface="Cambria Math" panose="02040503050406030204" pitchFamily="18" charset="0"/>
                      </a:rPr>
                      <m:t> </m:t>
                    </m:r>
                    <m:sSub>
                      <m:sSubPr>
                        <m:ctrlPr>
                          <a:rPr lang="zh-CN" altLang="zh-CN" sz="2000" i="1">
                            <a:solidFill>
                              <a:srgbClr val="000000">
                                <a:lumMod val="75000"/>
                                <a:lumOff val="25000"/>
                              </a:srgbClr>
                            </a:solidFill>
                            <a:latin typeface="Cambria Math" panose="02040503050406030204" pitchFamily="18" charset="0"/>
                          </a:rPr>
                        </m:ctrlPr>
                      </m:sSubPr>
                      <m:e>
                        <m:r>
                          <m:rPr>
                            <m:sty m:val="p"/>
                          </m:rPr>
                          <a:rPr lang="en-US" altLang="zh-CN" sz="2000">
                            <a:solidFill>
                              <a:srgbClr val="000000">
                                <a:lumMod val="75000"/>
                                <a:lumOff val="25000"/>
                              </a:srgbClr>
                            </a:solidFill>
                            <a:latin typeface="Cambria Math" panose="02040503050406030204" pitchFamily="18" charset="0"/>
                          </a:rPr>
                          <m:t>y</m:t>
                        </m:r>
                      </m:e>
                      <m:sub>
                        <m:r>
                          <m:rPr>
                            <m:sty m:val="p"/>
                          </m:rPr>
                          <a:rPr lang="en-US" altLang="zh-CN" sz="2000">
                            <a:solidFill>
                              <a:srgbClr val="000000">
                                <a:lumMod val="75000"/>
                                <a:lumOff val="25000"/>
                              </a:srgbClr>
                            </a:solidFill>
                            <a:latin typeface="Cambria Math" panose="02040503050406030204" pitchFamily="18" charset="0"/>
                          </a:rPr>
                          <m:t>t</m:t>
                        </m:r>
                        <m:r>
                          <a:rPr lang="en-US" altLang="zh-CN" sz="2000" i="1">
                            <a:solidFill>
                              <a:srgbClr val="000000">
                                <a:lumMod val="75000"/>
                                <a:lumOff val="25000"/>
                              </a:srgbClr>
                            </a:solidFill>
                            <a:latin typeface="Cambria Math" panose="02040503050406030204" pitchFamily="18" charset="0"/>
                          </a:rPr>
                          <m:t>−</m:t>
                        </m:r>
                        <m:r>
                          <a:rPr lang="en-US" altLang="zh-CN" sz="2000">
                            <a:solidFill>
                              <a:srgbClr val="000000">
                                <a:lumMod val="75000"/>
                                <a:lumOff val="25000"/>
                              </a:srgbClr>
                            </a:solidFill>
                            <a:latin typeface="Cambria Math" panose="02040503050406030204" pitchFamily="18" charset="0"/>
                          </a:rPr>
                          <m:t>1</m:t>
                        </m:r>
                      </m:sub>
                    </m:sSub>
                  </m:oMath>
                </a14:m>
                <a:endParaRPr lang="en-US" altLang="zh-CN" sz="2000" dirty="0">
                  <a:solidFill>
                    <a:srgbClr val="000000">
                      <a:lumMod val="75000"/>
                      <a:lumOff val="25000"/>
                    </a:srgbClr>
                  </a:solidFill>
                  <a:latin typeface="Calibri" panose="020F0502020204030204"/>
                  <a:ea typeface="宋体" panose="02010600030101010101" pitchFamily="2" charset="-122"/>
                </a:endParaRPr>
              </a:p>
              <a:p>
                <a:pPr marL="91440" indent="-91440">
                  <a:lnSpc>
                    <a:spcPct val="90000"/>
                  </a:lnSpc>
                  <a:spcBef>
                    <a:spcPts val="1200"/>
                  </a:spcBef>
                  <a:spcAft>
                    <a:spcPts val="200"/>
                  </a:spcAft>
                  <a:buClr>
                    <a:srgbClr val="E48312"/>
                  </a:buClr>
                  <a:buSzPct val="100000"/>
                  <a:buFont typeface="Calibri" panose="020F0502020204030204" pitchFamily="34" charset="0"/>
                  <a:buChar char=" "/>
                  <a:defRPr/>
                </a:pPr>
                <a14:m>
                  <m:oMath xmlns:m="http://schemas.openxmlformats.org/officeDocument/2006/math">
                    <m:sSub>
                      <m:sSubPr>
                        <m:ctrlPr>
                          <a:rPr lang="zh-CN" altLang="zh-CN" sz="2000" i="1">
                            <a:solidFill>
                              <a:srgbClr val="000000">
                                <a:lumMod val="75000"/>
                                <a:lumOff val="25000"/>
                              </a:srgbClr>
                            </a:solidFill>
                            <a:latin typeface="Cambria Math" panose="02040503050406030204" pitchFamily="18" charset="0"/>
                          </a:rPr>
                        </m:ctrlPr>
                      </m:sSubPr>
                      <m:e>
                        <m:r>
                          <m:rPr>
                            <m:sty m:val="p"/>
                          </m:rPr>
                          <a:rPr lang="en-US" altLang="zh-CN" sz="2000">
                            <a:solidFill>
                              <a:srgbClr val="000000">
                                <a:lumMod val="75000"/>
                                <a:lumOff val="25000"/>
                              </a:srgbClr>
                            </a:solidFill>
                            <a:latin typeface="Cambria Math" panose="02040503050406030204" pitchFamily="18" charset="0"/>
                          </a:rPr>
                          <m:t>E</m:t>
                        </m:r>
                      </m:e>
                      <m:sub>
                        <m:r>
                          <m:rPr>
                            <m:sty m:val="p"/>
                          </m:rPr>
                          <a:rPr lang="en-US" altLang="zh-CN" sz="2000">
                            <a:solidFill>
                              <a:srgbClr val="000000">
                                <a:lumMod val="75000"/>
                                <a:lumOff val="25000"/>
                              </a:srgbClr>
                            </a:solidFill>
                            <a:latin typeface="Cambria Math" panose="02040503050406030204" pitchFamily="18" charset="0"/>
                          </a:rPr>
                          <m:t>t</m:t>
                        </m:r>
                      </m:sub>
                    </m:sSub>
                    <m:r>
                      <a:rPr lang="en-US" altLang="zh-CN" sz="2000">
                        <a:solidFill>
                          <a:srgbClr val="000000">
                            <a:lumMod val="75000"/>
                            <a:lumOff val="25000"/>
                          </a:srgbClr>
                        </a:solidFill>
                        <a:latin typeface="Cambria Math" panose="02040503050406030204" pitchFamily="18" charset="0"/>
                      </a:rPr>
                      <m:t> </m:t>
                    </m:r>
                    <m:sSub>
                      <m:sSubPr>
                        <m:ctrlPr>
                          <a:rPr lang="zh-CN" altLang="zh-CN" sz="2000" i="1">
                            <a:solidFill>
                              <a:srgbClr val="000000">
                                <a:lumMod val="75000"/>
                                <a:lumOff val="25000"/>
                              </a:srgbClr>
                            </a:solidFill>
                            <a:latin typeface="Cambria Math" panose="02040503050406030204" pitchFamily="18" charset="0"/>
                          </a:rPr>
                        </m:ctrlPr>
                      </m:sSubPr>
                      <m:e>
                        <m:r>
                          <m:rPr>
                            <m:sty m:val="p"/>
                          </m:rPr>
                          <a:rPr lang="en-US" altLang="zh-CN" sz="2000">
                            <a:solidFill>
                              <a:srgbClr val="000000">
                                <a:lumMod val="75000"/>
                                <a:lumOff val="25000"/>
                              </a:srgbClr>
                            </a:solidFill>
                            <a:latin typeface="Cambria Math" panose="02040503050406030204" pitchFamily="18" charset="0"/>
                          </a:rPr>
                          <m:t>π</m:t>
                        </m:r>
                      </m:e>
                      <m:sub>
                        <m:r>
                          <m:rPr>
                            <m:sty m:val="p"/>
                          </m:rPr>
                          <a:rPr lang="en-US" altLang="zh-CN" sz="2000">
                            <a:solidFill>
                              <a:srgbClr val="000000">
                                <a:lumMod val="75000"/>
                                <a:lumOff val="25000"/>
                              </a:srgbClr>
                            </a:solidFill>
                            <a:latin typeface="Cambria Math" panose="02040503050406030204" pitchFamily="18" charset="0"/>
                          </a:rPr>
                          <m:t>t</m:t>
                        </m:r>
                        <m:r>
                          <a:rPr lang="en-US" altLang="zh-CN" sz="2000">
                            <a:solidFill>
                              <a:srgbClr val="000000">
                                <a:lumMod val="75000"/>
                                <a:lumOff val="25000"/>
                              </a:srgbClr>
                            </a:solidFill>
                            <a:latin typeface="Cambria Math" panose="02040503050406030204" pitchFamily="18" charset="0"/>
                          </a:rPr>
                          <m:t>+1</m:t>
                        </m:r>
                      </m:sub>
                    </m:sSub>
                    <m:r>
                      <a:rPr lang="en-US" altLang="zh-CN" sz="2000">
                        <a:solidFill>
                          <a:srgbClr val="000000">
                            <a:lumMod val="75000"/>
                            <a:lumOff val="25000"/>
                          </a:srgbClr>
                        </a:solidFill>
                        <a:latin typeface="Cambria Math" panose="02040503050406030204" pitchFamily="18" charset="0"/>
                      </a:rPr>
                      <m:t>= </m:t>
                    </m:r>
                    <m:sSub>
                      <m:sSubPr>
                        <m:ctrlPr>
                          <a:rPr lang="zh-CN" altLang="zh-CN" sz="2000" i="1">
                            <a:solidFill>
                              <a:srgbClr val="000000">
                                <a:lumMod val="75000"/>
                                <a:lumOff val="25000"/>
                              </a:srgbClr>
                            </a:solidFill>
                            <a:latin typeface="Cambria Math" panose="02040503050406030204" pitchFamily="18" charset="0"/>
                          </a:rPr>
                        </m:ctrlPr>
                      </m:sSubPr>
                      <m:e>
                        <m:r>
                          <m:rPr>
                            <m:sty m:val="p"/>
                          </m:rPr>
                          <a:rPr lang="en-US" altLang="zh-CN" sz="2000">
                            <a:solidFill>
                              <a:srgbClr val="000000">
                                <a:lumMod val="75000"/>
                                <a:lumOff val="25000"/>
                              </a:srgbClr>
                            </a:solidFill>
                            <a:latin typeface="Cambria Math" panose="02040503050406030204" pitchFamily="18" charset="0"/>
                          </a:rPr>
                          <m:t>π</m:t>
                        </m:r>
                      </m:e>
                      <m:sub>
                        <m:r>
                          <m:rPr>
                            <m:sty m:val="p"/>
                          </m:rPr>
                          <a:rPr lang="en-US" altLang="zh-CN" sz="2000">
                            <a:solidFill>
                              <a:srgbClr val="000000">
                                <a:lumMod val="75000"/>
                                <a:lumOff val="25000"/>
                              </a:srgbClr>
                            </a:solidFill>
                            <a:latin typeface="Cambria Math" panose="02040503050406030204" pitchFamily="18" charset="0"/>
                          </a:rPr>
                          <m:t>t</m:t>
                        </m:r>
                        <m:r>
                          <a:rPr lang="en-US" altLang="zh-CN" sz="2000">
                            <a:solidFill>
                              <a:srgbClr val="000000">
                                <a:lumMod val="75000"/>
                                <a:lumOff val="25000"/>
                              </a:srgbClr>
                            </a:solidFill>
                            <a:latin typeface="Cambria Math" panose="02040503050406030204" pitchFamily="18" charset="0"/>
                          </a:rPr>
                          <m:t>+1</m:t>
                        </m:r>
                      </m:sub>
                    </m:sSub>
                    <m:r>
                      <a:rPr lang="en-US" altLang="zh-CN" sz="2000">
                        <a:solidFill>
                          <a:srgbClr val="000000">
                            <a:lumMod val="75000"/>
                            <a:lumOff val="25000"/>
                          </a:srgbClr>
                        </a:solidFill>
                        <a:latin typeface="Cambria Math" panose="02040503050406030204" pitchFamily="18" charset="0"/>
                      </a:rPr>
                      <m:t> </m:t>
                    </m:r>
                    <m:sSub>
                      <m:sSubPr>
                        <m:ctrlPr>
                          <a:rPr lang="zh-CN" altLang="zh-CN" sz="2000" i="1">
                            <a:solidFill>
                              <a:srgbClr val="000000">
                                <a:lumMod val="75000"/>
                                <a:lumOff val="25000"/>
                              </a:srgbClr>
                            </a:solidFill>
                            <a:latin typeface="Cambria Math" panose="02040503050406030204" pitchFamily="18" charset="0"/>
                          </a:rPr>
                        </m:ctrlPr>
                      </m:sSubPr>
                      <m:e>
                        <m:r>
                          <a:rPr lang="en-US" altLang="zh-CN" sz="2000" i="1">
                            <a:solidFill>
                              <a:srgbClr val="000000">
                                <a:lumMod val="75000"/>
                                <a:lumOff val="25000"/>
                              </a:srgbClr>
                            </a:solidFill>
                            <a:latin typeface="Cambria Math" panose="02040503050406030204" pitchFamily="18" charset="0"/>
                          </a:rPr>
                          <m:t>−</m:t>
                        </m:r>
                        <m:r>
                          <m:rPr>
                            <m:sty m:val="p"/>
                          </m:rPr>
                          <a:rPr lang="en-US" altLang="zh-CN" sz="2000">
                            <a:solidFill>
                              <a:srgbClr val="000000">
                                <a:lumMod val="75000"/>
                                <a:lumOff val="25000"/>
                              </a:srgbClr>
                            </a:solidFill>
                            <a:latin typeface="Cambria Math" panose="02040503050406030204" pitchFamily="18" charset="0"/>
                          </a:rPr>
                          <m:t>e</m:t>
                        </m:r>
                      </m:e>
                      <m:sub>
                        <m:r>
                          <m:rPr>
                            <m:sty m:val="p"/>
                          </m:rPr>
                          <a:rPr lang="en-US" altLang="zh-CN" sz="2000">
                            <a:solidFill>
                              <a:srgbClr val="000000">
                                <a:lumMod val="75000"/>
                                <a:lumOff val="25000"/>
                              </a:srgbClr>
                            </a:solidFill>
                            <a:latin typeface="Cambria Math" panose="02040503050406030204" pitchFamily="18" charset="0"/>
                          </a:rPr>
                          <m:t>t</m:t>
                        </m:r>
                        <m:r>
                          <a:rPr lang="en-US" altLang="zh-CN" sz="2000">
                            <a:solidFill>
                              <a:srgbClr val="000000">
                                <a:lumMod val="75000"/>
                                <a:lumOff val="25000"/>
                              </a:srgbClr>
                            </a:solidFill>
                            <a:latin typeface="Cambria Math" panose="02040503050406030204" pitchFamily="18" charset="0"/>
                          </a:rPr>
                          <m:t>+1</m:t>
                        </m:r>
                        <m:r>
                          <a:rPr lang="en-US" altLang="zh-CN" sz="2000" i="1">
                            <a:solidFill>
                              <a:srgbClr val="000000">
                                <a:lumMod val="75000"/>
                                <a:lumOff val="25000"/>
                              </a:srgbClr>
                            </a:solidFill>
                            <a:latin typeface="Cambria Math" panose="02040503050406030204" pitchFamily="18" charset="0"/>
                          </a:rPr>
                          <m:t>            </m:t>
                        </m:r>
                      </m:sub>
                    </m:sSub>
                    <m:sSub>
                      <m:sSubPr>
                        <m:ctrlPr>
                          <a:rPr lang="zh-CN" altLang="zh-CN" sz="2000" i="1">
                            <a:solidFill>
                              <a:srgbClr val="000000">
                                <a:lumMod val="75000"/>
                                <a:lumOff val="25000"/>
                              </a:srgbClr>
                            </a:solidFill>
                            <a:latin typeface="Cambria Math" panose="02040503050406030204" pitchFamily="18" charset="0"/>
                          </a:rPr>
                        </m:ctrlPr>
                      </m:sSubPr>
                      <m:e>
                        <m:r>
                          <m:rPr>
                            <m:sty m:val="p"/>
                          </m:rPr>
                          <a:rPr lang="en-US" altLang="zh-CN" sz="2000">
                            <a:solidFill>
                              <a:srgbClr val="000000">
                                <a:lumMod val="75000"/>
                                <a:lumOff val="25000"/>
                              </a:srgbClr>
                            </a:solidFill>
                            <a:latin typeface="Cambria Math" panose="02040503050406030204" pitchFamily="18" charset="0"/>
                          </a:rPr>
                          <m:t>E</m:t>
                        </m:r>
                      </m:e>
                      <m:sub>
                        <m:r>
                          <m:rPr>
                            <m:sty m:val="p"/>
                          </m:rPr>
                          <a:rPr lang="en-US" altLang="zh-CN" sz="2000">
                            <a:solidFill>
                              <a:srgbClr val="000000">
                                <a:lumMod val="75000"/>
                                <a:lumOff val="25000"/>
                              </a:srgbClr>
                            </a:solidFill>
                            <a:latin typeface="Cambria Math" panose="02040503050406030204" pitchFamily="18" charset="0"/>
                          </a:rPr>
                          <m:t>t</m:t>
                        </m:r>
                        <m:r>
                          <a:rPr lang="en-US" altLang="zh-CN" sz="2000" i="1">
                            <a:solidFill>
                              <a:srgbClr val="000000">
                                <a:lumMod val="75000"/>
                                <a:lumOff val="25000"/>
                              </a:srgbClr>
                            </a:solidFill>
                            <a:latin typeface="Cambria Math" panose="02040503050406030204" pitchFamily="18" charset="0"/>
                          </a:rPr>
                          <m:t>−</m:t>
                        </m:r>
                        <m:r>
                          <a:rPr lang="en-US" altLang="zh-CN" sz="2000">
                            <a:solidFill>
                              <a:srgbClr val="000000">
                                <a:lumMod val="75000"/>
                                <a:lumOff val="25000"/>
                              </a:srgbClr>
                            </a:solidFill>
                            <a:latin typeface="Cambria Math" panose="02040503050406030204" pitchFamily="18" charset="0"/>
                          </a:rPr>
                          <m:t>1</m:t>
                        </m:r>
                      </m:sub>
                    </m:sSub>
                    <m:r>
                      <a:rPr lang="en-US" altLang="zh-CN" sz="2000">
                        <a:solidFill>
                          <a:srgbClr val="000000">
                            <a:lumMod val="75000"/>
                            <a:lumOff val="25000"/>
                          </a:srgbClr>
                        </a:solidFill>
                        <a:latin typeface="Cambria Math" panose="02040503050406030204" pitchFamily="18" charset="0"/>
                      </a:rPr>
                      <m:t> </m:t>
                    </m:r>
                    <m:sSub>
                      <m:sSubPr>
                        <m:ctrlPr>
                          <a:rPr lang="zh-CN" altLang="zh-CN" sz="2000" i="1">
                            <a:solidFill>
                              <a:srgbClr val="000000">
                                <a:lumMod val="75000"/>
                                <a:lumOff val="25000"/>
                              </a:srgbClr>
                            </a:solidFill>
                            <a:latin typeface="Cambria Math" panose="02040503050406030204" pitchFamily="18" charset="0"/>
                          </a:rPr>
                        </m:ctrlPr>
                      </m:sSubPr>
                      <m:e>
                        <m:r>
                          <m:rPr>
                            <m:sty m:val="p"/>
                          </m:rPr>
                          <a:rPr lang="en-US" altLang="zh-CN" sz="2000">
                            <a:solidFill>
                              <a:srgbClr val="000000">
                                <a:lumMod val="75000"/>
                                <a:lumOff val="25000"/>
                              </a:srgbClr>
                            </a:solidFill>
                            <a:latin typeface="Cambria Math" panose="02040503050406030204" pitchFamily="18" charset="0"/>
                          </a:rPr>
                          <m:t>π</m:t>
                        </m:r>
                      </m:e>
                      <m:sub>
                        <m:r>
                          <m:rPr>
                            <m:sty m:val="p"/>
                          </m:rPr>
                          <a:rPr lang="en-US" altLang="zh-CN" sz="2000">
                            <a:solidFill>
                              <a:srgbClr val="000000">
                                <a:lumMod val="75000"/>
                                <a:lumOff val="25000"/>
                              </a:srgbClr>
                            </a:solidFill>
                            <a:latin typeface="Cambria Math" panose="02040503050406030204" pitchFamily="18" charset="0"/>
                          </a:rPr>
                          <m:t>t</m:t>
                        </m:r>
                      </m:sub>
                    </m:sSub>
                    <m:r>
                      <a:rPr lang="en-US" altLang="zh-CN" sz="2000">
                        <a:solidFill>
                          <a:srgbClr val="000000">
                            <a:lumMod val="75000"/>
                            <a:lumOff val="25000"/>
                          </a:srgbClr>
                        </a:solidFill>
                        <a:latin typeface="Cambria Math" panose="02040503050406030204" pitchFamily="18" charset="0"/>
                      </a:rPr>
                      <m:t>= </m:t>
                    </m:r>
                    <m:sSub>
                      <m:sSubPr>
                        <m:ctrlPr>
                          <a:rPr lang="zh-CN" altLang="zh-CN" sz="2000" i="1">
                            <a:solidFill>
                              <a:srgbClr val="000000">
                                <a:lumMod val="75000"/>
                                <a:lumOff val="25000"/>
                              </a:srgbClr>
                            </a:solidFill>
                            <a:latin typeface="Cambria Math" panose="02040503050406030204" pitchFamily="18" charset="0"/>
                          </a:rPr>
                        </m:ctrlPr>
                      </m:sSubPr>
                      <m:e>
                        <m:r>
                          <m:rPr>
                            <m:sty m:val="p"/>
                          </m:rPr>
                          <a:rPr lang="en-US" altLang="zh-CN" sz="2000">
                            <a:solidFill>
                              <a:srgbClr val="000000">
                                <a:lumMod val="75000"/>
                                <a:lumOff val="25000"/>
                              </a:srgbClr>
                            </a:solidFill>
                            <a:latin typeface="Cambria Math" panose="02040503050406030204" pitchFamily="18" charset="0"/>
                          </a:rPr>
                          <m:t>π</m:t>
                        </m:r>
                      </m:e>
                      <m:sub>
                        <m:r>
                          <m:rPr>
                            <m:sty m:val="p"/>
                          </m:rPr>
                          <a:rPr lang="en-US" altLang="zh-CN" sz="2000">
                            <a:solidFill>
                              <a:srgbClr val="000000">
                                <a:lumMod val="75000"/>
                                <a:lumOff val="25000"/>
                              </a:srgbClr>
                            </a:solidFill>
                            <a:latin typeface="Cambria Math" panose="02040503050406030204" pitchFamily="18" charset="0"/>
                          </a:rPr>
                          <m:t>t</m:t>
                        </m:r>
                      </m:sub>
                    </m:sSub>
                    <m:r>
                      <a:rPr lang="en-US" altLang="zh-CN" sz="2000">
                        <a:solidFill>
                          <a:srgbClr val="000000">
                            <a:lumMod val="75000"/>
                            <a:lumOff val="25000"/>
                          </a:srgbClr>
                        </a:solidFill>
                        <a:latin typeface="Cambria Math" panose="02040503050406030204" pitchFamily="18" charset="0"/>
                      </a:rPr>
                      <m:t> </m:t>
                    </m:r>
                    <m:sSub>
                      <m:sSubPr>
                        <m:ctrlPr>
                          <a:rPr lang="zh-CN" altLang="zh-CN" sz="2000" i="1">
                            <a:solidFill>
                              <a:srgbClr val="000000">
                                <a:lumMod val="75000"/>
                                <a:lumOff val="25000"/>
                              </a:srgbClr>
                            </a:solidFill>
                            <a:latin typeface="Cambria Math" panose="02040503050406030204" pitchFamily="18" charset="0"/>
                          </a:rPr>
                        </m:ctrlPr>
                      </m:sSubPr>
                      <m:e>
                        <m:r>
                          <a:rPr lang="en-US" altLang="zh-CN" sz="2000" i="1">
                            <a:solidFill>
                              <a:srgbClr val="000000">
                                <a:lumMod val="75000"/>
                                <a:lumOff val="25000"/>
                              </a:srgbClr>
                            </a:solidFill>
                            <a:latin typeface="Cambria Math" panose="02040503050406030204" pitchFamily="18" charset="0"/>
                          </a:rPr>
                          <m:t>−</m:t>
                        </m:r>
                        <m:r>
                          <m:rPr>
                            <m:sty m:val="p"/>
                          </m:rPr>
                          <a:rPr lang="en-US" altLang="zh-CN" sz="2000">
                            <a:solidFill>
                              <a:srgbClr val="000000">
                                <a:lumMod val="75000"/>
                                <a:lumOff val="25000"/>
                              </a:srgbClr>
                            </a:solidFill>
                            <a:latin typeface="Cambria Math" panose="02040503050406030204" pitchFamily="18" charset="0"/>
                          </a:rPr>
                          <m:t>e</m:t>
                        </m:r>
                      </m:e>
                      <m:sub>
                        <m:r>
                          <m:rPr>
                            <m:sty m:val="p"/>
                          </m:rPr>
                          <a:rPr lang="en-US" altLang="zh-CN" sz="2000">
                            <a:solidFill>
                              <a:srgbClr val="000000">
                                <a:lumMod val="75000"/>
                                <a:lumOff val="25000"/>
                              </a:srgbClr>
                            </a:solidFill>
                            <a:latin typeface="Cambria Math" panose="02040503050406030204" pitchFamily="18" charset="0"/>
                          </a:rPr>
                          <m:t>t</m:t>
                        </m:r>
                      </m:sub>
                    </m:sSub>
                  </m:oMath>
                </a14:m>
                <a:endParaRPr lang="en-US" altLang="zh-CN" sz="2000" dirty="0">
                  <a:solidFill>
                    <a:srgbClr val="000000">
                      <a:lumMod val="75000"/>
                      <a:lumOff val="25000"/>
                    </a:srgbClr>
                  </a:solidFill>
                  <a:latin typeface="Calibri" panose="020F0502020204030204"/>
                  <a:ea typeface="宋体" panose="02010600030101010101" pitchFamily="2" charset="-122"/>
                </a:endParaRPr>
              </a:p>
              <a:p>
                <a:pPr marL="91440" indent="-91440">
                  <a:lnSpc>
                    <a:spcPct val="90000"/>
                  </a:lnSpc>
                  <a:spcBef>
                    <a:spcPts val="1200"/>
                  </a:spcBef>
                  <a:spcAft>
                    <a:spcPts val="200"/>
                  </a:spcAft>
                  <a:buClr>
                    <a:srgbClr val="E48312"/>
                  </a:buClr>
                  <a:buSzPct val="100000"/>
                  <a:buFont typeface="Calibri" panose="020F0502020204030204" pitchFamily="34" charset="0"/>
                  <a:buChar char=" "/>
                  <a:defRPr/>
                </a:pPr>
                <a14:m>
                  <m:oMath xmlns:m="http://schemas.openxmlformats.org/officeDocument/2006/math">
                    <m:r>
                      <a:rPr lang="en-US" altLang="zh-CN" sz="2000">
                        <a:solidFill>
                          <a:srgbClr val="000000">
                            <a:lumMod val="75000"/>
                            <a:lumOff val="25000"/>
                          </a:srgbClr>
                        </a:solidFill>
                        <a:latin typeface="Cambria Math" panose="02040503050406030204" pitchFamily="18" charset="0"/>
                      </a:rPr>
                      <m:t>∆</m:t>
                    </m:r>
                    <m:sSub>
                      <m:sSubPr>
                        <m:ctrlPr>
                          <a:rPr lang="zh-CN" altLang="zh-CN" sz="2000" i="1">
                            <a:solidFill>
                              <a:srgbClr val="000000">
                                <a:lumMod val="75000"/>
                                <a:lumOff val="25000"/>
                              </a:srgbClr>
                            </a:solidFill>
                            <a:latin typeface="Cambria Math" panose="02040503050406030204" pitchFamily="18" charset="0"/>
                          </a:rPr>
                        </m:ctrlPr>
                      </m:sSubPr>
                      <m:e>
                        <m:r>
                          <m:rPr>
                            <m:sty m:val="p"/>
                          </m:rPr>
                          <a:rPr lang="en-US" altLang="zh-CN" sz="2000">
                            <a:solidFill>
                              <a:srgbClr val="000000">
                                <a:lumMod val="75000"/>
                                <a:lumOff val="25000"/>
                              </a:srgbClr>
                            </a:solidFill>
                            <a:latin typeface="Cambria Math" panose="02040503050406030204" pitchFamily="18" charset="0"/>
                          </a:rPr>
                          <m:t>π</m:t>
                        </m:r>
                      </m:e>
                      <m:sub>
                        <m:r>
                          <m:rPr>
                            <m:sty m:val="p"/>
                          </m:rPr>
                          <a:rPr lang="en-US" altLang="zh-CN" sz="2000">
                            <a:solidFill>
                              <a:srgbClr val="000000">
                                <a:lumMod val="75000"/>
                                <a:lumOff val="25000"/>
                              </a:srgbClr>
                            </a:solidFill>
                            <a:latin typeface="Cambria Math" panose="02040503050406030204" pitchFamily="18" charset="0"/>
                          </a:rPr>
                          <m:t>t</m:t>
                        </m:r>
                      </m:sub>
                    </m:sSub>
                    <m:sSub>
                      <m:sSubPr>
                        <m:ctrlPr>
                          <a:rPr lang="zh-CN" altLang="zh-CN" sz="2000" i="1">
                            <a:solidFill>
                              <a:srgbClr val="000000">
                                <a:lumMod val="75000"/>
                                <a:lumOff val="25000"/>
                              </a:srgbClr>
                            </a:solidFill>
                            <a:latin typeface="Cambria Math" panose="02040503050406030204" pitchFamily="18" charset="0"/>
                          </a:rPr>
                        </m:ctrlPr>
                      </m:sSubPr>
                      <m:e>
                        <m:r>
                          <a:rPr lang="en-US" altLang="zh-CN" sz="2000">
                            <a:solidFill>
                              <a:srgbClr val="000000">
                                <a:lumMod val="75000"/>
                                <a:lumOff val="25000"/>
                              </a:srgbClr>
                            </a:solidFill>
                            <a:latin typeface="Cambria Math" panose="02040503050406030204" pitchFamily="18" charset="0"/>
                          </a:rPr>
                          <m:t>=</m:t>
                        </m:r>
                        <m:r>
                          <a:rPr lang="en-US" altLang="zh-CN" sz="2000" i="1">
                            <a:solidFill>
                              <a:srgbClr val="000000">
                                <a:lumMod val="75000"/>
                                <a:lumOff val="25000"/>
                              </a:srgbClr>
                            </a:solidFill>
                            <a:latin typeface="Cambria Math" panose="02040503050406030204" pitchFamily="18" charset="0"/>
                          </a:rPr>
                          <m:t>−</m:t>
                        </m:r>
                        <m:r>
                          <m:rPr>
                            <m:sty m:val="p"/>
                          </m:rPr>
                          <a:rPr lang="en-US" altLang="zh-CN" sz="2000">
                            <a:solidFill>
                              <a:srgbClr val="000000">
                                <a:lumMod val="75000"/>
                                <a:lumOff val="25000"/>
                              </a:srgbClr>
                            </a:solidFill>
                            <a:latin typeface="Cambria Math" panose="02040503050406030204" pitchFamily="18" charset="0"/>
                          </a:rPr>
                          <m:t>α</m:t>
                        </m:r>
                      </m:e>
                      <m:sub>
                        <m:r>
                          <m:rPr>
                            <m:sty m:val="p"/>
                          </m:rPr>
                          <a:rPr lang="en-US" altLang="zh-CN" sz="2000">
                            <a:solidFill>
                              <a:srgbClr val="000000">
                                <a:lumMod val="75000"/>
                                <a:lumOff val="25000"/>
                              </a:srgbClr>
                            </a:solidFill>
                            <a:latin typeface="Cambria Math" panose="02040503050406030204" pitchFamily="18" charset="0"/>
                          </a:rPr>
                          <m:t>y</m:t>
                        </m:r>
                      </m:sub>
                    </m:sSub>
                    <m:r>
                      <a:rPr lang="en-US" altLang="zh-CN" sz="2000">
                        <a:solidFill>
                          <a:srgbClr val="000000">
                            <a:lumMod val="75000"/>
                            <a:lumOff val="25000"/>
                          </a:srgbClr>
                        </a:solidFill>
                        <a:latin typeface="Cambria Math" panose="02040503050406030204" pitchFamily="18" charset="0"/>
                      </a:rPr>
                      <m:t> </m:t>
                    </m:r>
                    <m:sSub>
                      <m:sSubPr>
                        <m:ctrlPr>
                          <a:rPr lang="zh-CN" altLang="zh-CN" sz="2000" i="1">
                            <a:solidFill>
                              <a:srgbClr val="000000">
                                <a:lumMod val="75000"/>
                                <a:lumOff val="25000"/>
                              </a:srgbClr>
                            </a:solidFill>
                            <a:latin typeface="Cambria Math" panose="02040503050406030204" pitchFamily="18" charset="0"/>
                          </a:rPr>
                        </m:ctrlPr>
                      </m:sSubPr>
                      <m:e>
                        <m:r>
                          <m:rPr>
                            <m:sty m:val="p"/>
                          </m:rPr>
                          <a:rPr lang="en-US" altLang="zh-CN" sz="2000">
                            <a:solidFill>
                              <a:srgbClr val="000000">
                                <a:lumMod val="75000"/>
                                <a:lumOff val="25000"/>
                              </a:srgbClr>
                            </a:solidFill>
                            <a:latin typeface="Cambria Math" panose="02040503050406030204" pitchFamily="18" charset="0"/>
                          </a:rPr>
                          <m:t>y</m:t>
                        </m:r>
                      </m:e>
                      <m:sub>
                        <m:r>
                          <m:rPr>
                            <m:sty m:val="p"/>
                          </m:rPr>
                          <a:rPr lang="en-US" altLang="zh-CN" sz="2000">
                            <a:solidFill>
                              <a:srgbClr val="000000">
                                <a:lumMod val="75000"/>
                                <a:lumOff val="25000"/>
                              </a:srgbClr>
                            </a:solidFill>
                            <a:latin typeface="Cambria Math" panose="02040503050406030204" pitchFamily="18" charset="0"/>
                          </a:rPr>
                          <m:t>t</m:t>
                        </m:r>
                        <m:r>
                          <a:rPr lang="en-US" altLang="zh-CN" sz="2000" i="1">
                            <a:solidFill>
                              <a:srgbClr val="000000">
                                <a:lumMod val="75000"/>
                                <a:lumOff val="25000"/>
                              </a:srgbClr>
                            </a:solidFill>
                            <a:latin typeface="Cambria Math" panose="02040503050406030204" pitchFamily="18" charset="0"/>
                          </a:rPr>
                          <m:t>−</m:t>
                        </m:r>
                        <m:r>
                          <a:rPr lang="en-US" altLang="zh-CN" sz="2000">
                            <a:solidFill>
                              <a:srgbClr val="000000">
                                <a:lumMod val="75000"/>
                                <a:lumOff val="25000"/>
                              </a:srgbClr>
                            </a:solidFill>
                            <a:latin typeface="Cambria Math" panose="02040503050406030204" pitchFamily="18" charset="0"/>
                          </a:rPr>
                          <m:t>1</m:t>
                        </m:r>
                      </m:sub>
                    </m:sSub>
                    <m:r>
                      <a:rPr lang="en-US" altLang="zh-CN" sz="2000" i="1">
                        <a:solidFill>
                          <a:srgbClr val="000000">
                            <a:lumMod val="75000"/>
                            <a:lumOff val="25000"/>
                          </a:srgbClr>
                        </a:solidFill>
                        <a:latin typeface="Cambria Math" panose="02040503050406030204" pitchFamily="18" charset="0"/>
                      </a:rPr>
                      <m:t>+</m:t>
                    </m:r>
                    <m:sSub>
                      <m:sSubPr>
                        <m:ctrlPr>
                          <a:rPr lang="zh-CN" altLang="zh-CN" sz="2000" i="1">
                            <a:solidFill>
                              <a:srgbClr val="000000">
                                <a:lumMod val="75000"/>
                                <a:lumOff val="25000"/>
                              </a:srgbClr>
                            </a:solidFill>
                            <a:latin typeface="Cambria Math" panose="02040503050406030204" pitchFamily="18" charset="0"/>
                          </a:rPr>
                        </m:ctrlPr>
                      </m:sSubPr>
                      <m:e>
                        <m:r>
                          <a:rPr lang="en-US" altLang="zh-CN" sz="2000" i="1">
                            <a:solidFill>
                              <a:srgbClr val="000000">
                                <a:lumMod val="75000"/>
                                <a:lumOff val="25000"/>
                              </a:srgbClr>
                            </a:solidFill>
                            <a:latin typeface="Cambria Math" panose="02040503050406030204" pitchFamily="18" charset="0"/>
                          </a:rPr>
                          <m:t>𝑒</m:t>
                        </m:r>
                      </m:e>
                      <m:sub>
                        <m:r>
                          <a:rPr lang="en-US" altLang="zh-CN" sz="2000" i="1">
                            <a:solidFill>
                              <a:srgbClr val="000000">
                                <a:lumMod val="75000"/>
                                <a:lumOff val="25000"/>
                              </a:srgbClr>
                            </a:solidFill>
                            <a:latin typeface="Cambria Math" panose="02040503050406030204" pitchFamily="18" charset="0"/>
                          </a:rPr>
                          <m:t>𝑡</m:t>
                        </m:r>
                      </m:sub>
                    </m:sSub>
                  </m:oMath>
                </a14:m>
                <a:endParaRPr lang="en-US" altLang="zh-CN" sz="2000" dirty="0">
                  <a:solidFill>
                    <a:srgbClr val="000000">
                      <a:lumMod val="75000"/>
                      <a:lumOff val="25000"/>
                    </a:srgbClr>
                  </a:solidFill>
                  <a:latin typeface="Calibri" panose="020F0502020204030204"/>
                  <a:ea typeface="宋体" panose="02010600030101010101" pitchFamily="2" charset="-122"/>
                </a:endParaRPr>
              </a:p>
              <a:p>
                <a:pPr marL="91440" indent="-91440">
                  <a:lnSpc>
                    <a:spcPct val="90000"/>
                  </a:lnSpc>
                  <a:spcBef>
                    <a:spcPts val="1200"/>
                  </a:spcBef>
                  <a:spcAft>
                    <a:spcPts val="200"/>
                  </a:spcAft>
                  <a:buClr>
                    <a:srgbClr val="E48312"/>
                  </a:buClr>
                  <a:buSzPct val="100000"/>
                  <a:buFont typeface="Wingdings" panose="05000000000000000000" pitchFamily="2" charset="2"/>
                  <a:buChar char="Ø"/>
                  <a:defRPr/>
                </a:pPr>
                <a:r>
                  <a:rPr lang="zh-CN" altLang="zh-CN" sz="2000" dirty="0">
                    <a:solidFill>
                      <a:srgbClr val="000000">
                        <a:lumMod val="75000"/>
                        <a:lumOff val="25000"/>
                      </a:srgbClr>
                    </a:solidFill>
                    <a:latin typeface="Calibri" panose="020F0502020204030204"/>
                    <a:ea typeface="宋体" panose="02010600030101010101" pitchFamily="2" charset="-122"/>
                  </a:rPr>
                  <a:t>基于微观基础的新的通胀率动态机制暗示当期通胀率的变化与滞后期而非当期的总产出缺口之间存在负的线性关系。</a:t>
                </a:r>
                <a:endParaRPr lang="en-US" altLang="zh-CN" sz="2000" dirty="0">
                  <a:solidFill>
                    <a:srgbClr val="000000">
                      <a:lumMod val="75000"/>
                      <a:lumOff val="25000"/>
                    </a:srgbClr>
                  </a:solidFill>
                  <a:latin typeface="Calibri" panose="020F0502020204030204"/>
                  <a:ea typeface="宋体" panose="02010600030101010101" pitchFamily="2" charset="-122"/>
                </a:endParaRPr>
              </a:p>
            </p:txBody>
          </p:sp>
        </mc:Choice>
        <mc:Fallback xmlns="">
          <p:sp>
            <p:nvSpPr>
              <p:cNvPr id="12" name="文本框 11">
                <a:extLst>
                  <a:ext uri="{FF2B5EF4-FFF2-40B4-BE49-F238E27FC236}">
                    <a16:creationId xmlns:a16="http://schemas.microsoft.com/office/drawing/2014/main" id="{AB4CDFE9-5EFE-6A3E-C286-6E05358B4CDA}"/>
                  </a:ext>
                </a:extLst>
              </p:cNvPr>
              <p:cNvSpPr txBox="1">
                <a:spLocks noRot="1" noChangeAspect="1" noMove="1" noResize="1" noEditPoints="1" noAdjustHandles="1" noChangeArrowheads="1" noChangeShapeType="1" noTextEdit="1"/>
              </p:cNvSpPr>
              <p:nvPr/>
            </p:nvSpPr>
            <p:spPr>
              <a:xfrm>
                <a:off x="2176726" y="2088003"/>
                <a:ext cx="7838548" cy="3945567"/>
              </a:xfrm>
              <a:prstGeom prst="rect">
                <a:avLst/>
              </a:prstGeom>
              <a:blipFill>
                <a:blip r:embed="rId2"/>
                <a:stretch>
                  <a:fillRect l="-778" b="-1391"/>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323501354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rot="18868453" flipV="1">
            <a:off x="1854449" y="1215604"/>
            <a:ext cx="370238" cy="370238"/>
          </a:xfrm>
          <a:prstGeom prst="rect">
            <a:avLst/>
          </a:prstGeom>
          <a:noFill/>
          <a:ln w="254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zh-CN" altLang="en-US" sz="1350">
              <a:solidFill>
                <a:prstClr val="white"/>
              </a:solidFill>
              <a:latin typeface="Calibri"/>
              <a:ea typeface="等线" panose="02010600030101010101" pitchFamily="2" charset="-122"/>
            </a:endParaRPr>
          </a:p>
        </p:txBody>
      </p:sp>
      <p:sp>
        <p:nvSpPr>
          <p:cNvPr id="5" name="矩形 4"/>
          <p:cNvSpPr/>
          <p:nvPr/>
        </p:nvSpPr>
        <p:spPr>
          <a:xfrm rot="18868453">
            <a:off x="2101742" y="1279292"/>
            <a:ext cx="236220" cy="23622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zh-CN" altLang="en-US" sz="1350">
              <a:solidFill>
                <a:prstClr val="white"/>
              </a:solidFill>
              <a:latin typeface="Calibri"/>
              <a:ea typeface="等线" panose="02010600030101010101" pitchFamily="2" charset="-122"/>
            </a:endParaRPr>
          </a:p>
        </p:txBody>
      </p:sp>
      <p:cxnSp>
        <p:nvCxnSpPr>
          <p:cNvPr id="6" name="直接连接符 5"/>
          <p:cNvCxnSpPr>
            <a:cxnSpLocks/>
          </p:cNvCxnSpPr>
          <p:nvPr/>
        </p:nvCxnSpPr>
        <p:spPr>
          <a:xfrm>
            <a:off x="2039568" y="1662510"/>
            <a:ext cx="764545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标题 3"/>
          <p:cNvSpPr txBox="1">
            <a:spLocks/>
          </p:cNvSpPr>
          <p:nvPr/>
        </p:nvSpPr>
        <p:spPr>
          <a:xfrm>
            <a:off x="2563142" y="1291003"/>
            <a:ext cx="7886700" cy="318549"/>
          </a:xfrm>
          <a:prstGeom prst="rect">
            <a:avLst/>
          </a:prstGeom>
        </p:spPr>
        <p:txBody>
          <a:bodyPr vert="horz" wrap="square" lIns="68580" tIns="34290" rIns="68580" bIns="34290" rtlCol="0" anchor="ctr">
            <a:spAutoFit/>
          </a:bodyPr>
          <a:lstStyle>
            <a:lvl1pPr algn="l" defTabSz="914400" rtl="0" eaLnBrk="1" latinLnBrk="0" hangingPunct="1">
              <a:lnSpc>
                <a:spcPct val="90000"/>
              </a:lnSpc>
              <a:spcBef>
                <a:spcPct val="0"/>
              </a:spcBef>
              <a:buNone/>
              <a:defRPr lang="zh-CN" altLang="en-US" sz="2400" b="1" kern="1200">
                <a:gradFill>
                  <a:gsLst>
                    <a:gs pos="0">
                      <a:schemeClr val="accent2"/>
                    </a:gs>
                    <a:gs pos="100000">
                      <a:schemeClr val="accent1">
                        <a:lumMod val="75000"/>
                      </a:schemeClr>
                    </a:gs>
                  </a:gsLst>
                  <a:lin ang="5400000" scaled="1"/>
                </a:gradFill>
                <a:effectLst>
                  <a:outerShdw blurRad="38100" dist="38100" dir="2700000" algn="tl">
                    <a:srgbClr val="000000">
                      <a:alpha val="11000"/>
                    </a:srgbClr>
                  </a:outerShdw>
                </a:effectLst>
                <a:latin typeface="+mn-lt"/>
                <a:ea typeface="+mn-ea"/>
                <a:cs typeface="+mn-ea"/>
              </a:defRPr>
            </a:lvl1pPr>
          </a:lstStyle>
          <a:p>
            <a:pPr defTabSz="685800">
              <a:defRPr/>
            </a:pPr>
            <a:r>
              <a:rPr lang="zh-CN" altLang="zh-CN" sz="1800" dirty="0">
                <a:solidFill>
                  <a:schemeClr val="accent4">
                    <a:lumMod val="75000"/>
                  </a:schemeClr>
                </a:solidFill>
                <a:latin typeface="微软雅黑"/>
                <a:ea typeface="微软雅黑"/>
              </a:rPr>
              <a:t>新凯恩斯通胀动态模型</a:t>
            </a:r>
            <a:endParaRPr lang="en-US" altLang="zh-CN" sz="1800" dirty="0">
              <a:solidFill>
                <a:schemeClr val="accent4">
                  <a:lumMod val="75000"/>
                </a:schemeClr>
              </a:solidFill>
              <a:latin typeface="微软雅黑"/>
              <a:ea typeface="微软雅黑"/>
            </a:endParaRPr>
          </a:p>
        </p:txBody>
      </p:sp>
      <mc:AlternateContent xmlns:mc="http://schemas.openxmlformats.org/markup-compatibility/2006" xmlns:a14="http://schemas.microsoft.com/office/drawing/2010/main">
        <mc:Choice Requires="a14">
          <p:sp>
            <p:nvSpPr>
              <p:cNvPr id="12" name="文本框 11">
                <a:extLst>
                  <a:ext uri="{FF2B5EF4-FFF2-40B4-BE49-F238E27FC236}">
                    <a16:creationId xmlns:a16="http://schemas.microsoft.com/office/drawing/2014/main" id="{AB4CDFE9-5EFE-6A3E-C286-6E05358B4CDA}"/>
                  </a:ext>
                </a:extLst>
              </p:cNvPr>
              <p:cNvSpPr txBox="1"/>
              <p:nvPr/>
            </p:nvSpPr>
            <p:spPr>
              <a:xfrm>
                <a:off x="2052826" y="1673504"/>
                <a:ext cx="7838548" cy="5184496"/>
              </a:xfrm>
              <a:prstGeom prst="rect">
                <a:avLst/>
              </a:prstGeom>
              <a:noFill/>
            </p:spPr>
            <p:txBody>
              <a:bodyPr wrap="square">
                <a:spAutoFit/>
              </a:bodyPr>
              <a:lstStyle/>
              <a:p>
                <a:pPr marL="91440" indent="-91440">
                  <a:lnSpc>
                    <a:spcPct val="90000"/>
                  </a:lnSpc>
                  <a:spcBef>
                    <a:spcPts val="1200"/>
                  </a:spcBef>
                  <a:spcAft>
                    <a:spcPts val="200"/>
                  </a:spcAft>
                  <a:buClr>
                    <a:srgbClr val="E48312"/>
                  </a:buClr>
                  <a:buSzPct val="100000"/>
                  <a:buFont typeface="Wingdings" panose="05000000000000000000" pitchFamily="2" charset="2"/>
                  <a:buChar char="Ø"/>
                  <a:defRPr/>
                </a:pPr>
                <a:r>
                  <a:rPr lang="zh-CN" altLang="zh-CN" sz="2000" dirty="0">
                    <a:solidFill>
                      <a:srgbClr val="000000">
                        <a:lumMod val="75000"/>
                        <a:lumOff val="25000"/>
                      </a:srgbClr>
                    </a:solidFill>
                    <a:latin typeface="Calibri" panose="020F0502020204030204"/>
                    <a:ea typeface="宋体" panose="02010600030101010101" pitchFamily="2" charset="-122"/>
                  </a:rPr>
                  <a:t>假设对无穷期以后的通胀率预期和随机扰动项的影响暂时忽略，将模型向前循环迭代可以得到：</a:t>
                </a:r>
              </a:p>
              <a:p>
                <a:pPr marL="91440" indent="-91440" algn="ctr">
                  <a:lnSpc>
                    <a:spcPct val="90000"/>
                  </a:lnSpc>
                  <a:spcBef>
                    <a:spcPts val="1200"/>
                  </a:spcBef>
                  <a:spcAft>
                    <a:spcPts val="200"/>
                  </a:spcAft>
                  <a:buClr>
                    <a:srgbClr val="E48312"/>
                  </a:buClr>
                  <a:buSzPct val="100000"/>
                  <a:buFont typeface="Calibri" panose="020F0502020204030204" pitchFamily="34" charset="0"/>
                  <a:buChar char=" "/>
                  <a:defRPr/>
                </a:pPr>
                <a:r>
                  <a:rPr lang="en-US" altLang="zh-CN" sz="2000" dirty="0">
                    <a:solidFill>
                      <a:srgbClr val="000000">
                        <a:lumMod val="75000"/>
                        <a:lumOff val="25000"/>
                      </a:srgbClr>
                    </a:solidFill>
                    <a:latin typeface="Calibri" panose="020F0502020204030204"/>
                    <a:ea typeface="宋体" panose="02010600030101010101" pitchFamily="2" charset="-122"/>
                  </a:rPr>
                  <a:t>	</a:t>
                </a:r>
                <a14:m>
                  <m:oMath xmlns:m="http://schemas.openxmlformats.org/officeDocument/2006/math">
                    <m:sSub>
                      <m:sSubPr>
                        <m:ctrlPr>
                          <a:rPr lang="zh-CN" altLang="zh-CN" sz="2000" i="1">
                            <a:solidFill>
                              <a:srgbClr val="000000">
                                <a:lumMod val="75000"/>
                                <a:lumOff val="25000"/>
                              </a:srgbClr>
                            </a:solidFill>
                            <a:latin typeface="Cambria Math" panose="02040503050406030204" pitchFamily="18" charset="0"/>
                          </a:rPr>
                        </m:ctrlPr>
                      </m:sSubPr>
                      <m:e>
                        <m:r>
                          <m:rPr>
                            <m:sty m:val="p"/>
                          </m:rPr>
                          <a:rPr lang="en-US" altLang="zh-CN" sz="2000">
                            <a:solidFill>
                              <a:srgbClr val="000000">
                                <a:lumMod val="75000"/>
                                <a:lumOff val="25000"/>
                              </a:srgbClr>
                            </a:solidFill>
                            <a:latin typeface="Cambria Math" panose="02040503050406030204" pitchFamily="18" charset="0"/>
                          </a:rPr>
                          <m:t>π</m:t>
                        </m:r>
                      </m:e>
                      <m:sub>
                        <m:r>
                          <m:rPr>
                            <m:sty m:val="p"/>
                          </m:rPr>
                          <a:rPr lang="en-US" altLang="zh-CN" sz="2000">
                            <a:solidFill>
                              <a:srgbClr val="000000">
                                <a:lumMod val="75000"/>
                                <a:lumOff val="25000"/>
                              </a:srgbClr>
                            </a:solidFill>
                            <a:latin typeface="Cambria Math" panose="02040503050406030204" pitchFamily="18" charset="0"/>
                          </a:rPr>
                          <m:t>t</m:t>
                        </m:r>
                      </m:sub>
                    </m:sSub>
                    <m:r>
                      <a:rPr lang="en-US" altLang="zh-CN" sz="2000">
                        <a:solidFill>
                          <a:srgbClr val="000000">
                            <a:lumMod val="75000"/>
                            <a:lumOff val="25000"/>
                          </a:srgbClr>
                        </a:solidFill>
                        <a:latin typeface="Cambria Math" panose="02040503050406030204" pitchFamily="18" charset="0"/>
                      </a:rPr>
                      <m:t>=</m:t>
                    </m:r>
                    <m:sSub>
                      <m:sSubPr>
                        <m:ctrlPr>
                          <a:rPr lang="zh-CN" altLang="zh-CN" sz="2000" i="1">
                            <a:solidFill>
                              <a:srgbClr val="000000">
                                <a:lumMod val="75000"/>
                                <a:lumOff val="25000"/>
                              </a:srgbClr>
                            </a:solidFill>
                            <a:latin typeface="Cambria Math" panose="02040503050406030204" pitchFamily="18" charset="0"/>
                          </a:rPr>
                        </m:ctrlPr>
                      </m:sSubPr>
                      <m:e>
                        <m:r>
                          <m:rPr>
                            <m:sty m:val="p"/>
                          </m:rPr>
                          <a:rPr lang="en-US" altLang="zh-CN" sz="2000">
                            <a:solidFill>
                              <a:srgbClr val="000000">
                                <a:lumMod val="75000"/>
                                <a:lumOff val="25000"/>
                              </a:srgbClr>
                            </a:solidFill>
                            <a:latin typeface="Cambria Math" panose="02040503050406030204" pitchFamily="18" charset="0"/>
                          </a:rPr>
                          <m:t>α</m:t>
                        </m:r>
                      </m:e>
                      <m:sub>
                        <m:r>
                          <m:rPr>
                            <m:sty m:val="p"/>
                          </m:rPr>
                          <a:rPr lang="en-US" altLang="zh-CN" sz="2000">
                            <a:solidFill>
                              <a:srgbClr val="000000">
                                <a:lumMod val="75000"/>
                                <a:lumOff val="25000"/>
                              </a:srgbClr>
                            </a:solidFill>
                            <a:latin typeface="Cambria Math" panose="02040503050406030204" pitchFamily="18" charset="0"/>
                          </a:rPr>
                          <m:t>y</m:t>
                        </m:r>
                      </m:sub>
                    </m:sSub>
                    <m:nary>
                      <m:naryPr>
                        <m:chr m:val="∑"/>
                        <m:limLoc m:val="undOvr"/>
                        <m:ctrlPr>
                          <a:rPr lang="zh-CN" altLang="zh-CN" sz="2000" i="1">
                            <a:solidFill>
                              <a:srgbClr val="000000">
                                <a:lumMod val="75000"/>
                                <a:lumOff val="25000"/>
                              </a:srgbClr>
                            </a:solidFill>
                            <a:latin typeface="Cambria Math" panose="02040503050406030204" pitchFamily="18" charset="0"/>
                          </a:rPr>
                        </m:ctrlPr>
                      </m:naryPr>
                      <m:sub>
                        <m:r>
                          <m:rPr>
                            <m:sty m:val="p"/>
                          </m:rPr>
                          <a:rPr lang="en-US" altLang="zh-CN" sz="2000">
                            <a:solidFill>
                              <a:srgbClr val="000000">
                                <a:lumMod val="75000"/>
                                <a:lumOff val="25000"/>
                              </a:srgbClr>
                            </a:solidFill>
                            <a:latin typeface="Cambria Math" panose="02040503050406030204" pitchFamily="18" charset="0"/>
                          </a:rPr>
                          <m:t>j</m:t>
                        </m:r>
                        <m:r>
                          <a:rPr lang="en-US" altLang="zh-CN" sz="2000">
                            <a:solidFill>
                              <a:srgbClr val="000000">
                                <a:lumMod val="75000"/>
                                <a:lumOff val="25000"/>
                              </a:srgbClr>
                            </a:solidFill>
                            <a:latin typeface="Cambria Math" panose="02040503050406030204" pitchFamily="18" charset="0"/>
                          </a:rPr>
                          <m:t>=0</m:t>
                        </m:r>
                      </m:sub>
                      <m:sup>
                        <m:r>
                          <a:rPr lang="en-US" altLang="zh-CN" sz="2000">
                            <a:solidFill>
                              <a:srgbClr val="000000">
                                <a:lumMod val="75000"/>
                                <a:lumOff val="25000"/>
                              </a:srgbClr>
                            </a:solidFill>
                            <a:latin typeface="Cambria Math" panose="02040503050406030204" pitchFamily="18" charset="0"/>
                          </a:rPr>
                          <m:t>∞</m:t>
                        </m:r>
                      </m:sup>
                      <m:e>
                        <m:sSub>
                          <m:sSubPr>
                            <m:ctrlPr>
                              <a:rPr lang="zh-CN" altLang="zh-CN" sz="2000" i="1">
                                <a:solidFill>
                                  <a:srgbClr val="000000">
                                    <a:lumMod val="75000"/>
                                    <a:lumOff val="25000"/>
                                  </a:srgbClr>
                                </a:solidFill>
                                <a:latin typeface="Cambria Math" panose="02040503050406030204" pitchFamily="18" charset="0"/>
                              </a:rPr>
                            </m:ctrlPr>
                          </m:sSubPr>
                          <m:e>
                            <m:r>
                              <m:rPr>
                                <m:sty m:val="p"/>
                              </m:rPr>
                              <a:rPr lang="en-US" altLang="zh-CN" sz="2000">
                                <a:solidFill>
                                  <a:srgbClr val="000000">
                                    <a:lumMod val="75000"/>
                                    <a:lumOff val="25000"/>
                                  </a:srgbClr>
                                </a:solidFill>
                                <a:latin typeface="Cambria Math" panose="02040503050406030204" pitchFamily="18" charset="0"/>
                              </a:rPr>
                              <m:t>E</m:t>
                            </m:r>
                          </m:e>
                          <m:sub>
                            <m:r>
                              <m:rPr>
                                <m:sty m:val="p"/>
                              </m:rPr>
                              <a:rPr lang="en-US" altLang="zh-CN" sz="2000">
                                <a:solidFill>
                                  <a:srgbClr val="000000">
                                    <a:lumMod val="75000"/>
                                    <a:lumOff val="25000"/>
                                  </a:srgbClr>
                                </a:solidFill>
                                <a:latin typeface="Cambria Math" panose="02040503050406030204" pitchFamily="18" charset="0"/>
                              </a:rPr>
                              <m:t>t</m:t>
                            </m:r>
                          </m:sub>
                        </m:sSub>
                      </m:e>
                    </m:nary>
                    <m:sSub>
                      <m:sSubPr>
                        <m:ctrlPr>
                          <a:rPr lang="zh-CN" altLang="zh-CN" sz="2000" i="1">
                            <a:solidFill>
                              <a:srgbClr val="000000">
                                <a:lumMod val="75000"/>
                                <a:lumOff val="25000"/>
                              </a:srgbClr>
                            </a:solidFill>
                            <a:latin typeface="Cambria Math" panose="02040503050406030204" pitchFamily="18" charset="0"/>
                          </a:rPr>
                        </m:ctrlPr>
                      </m:sSubPr>
                      <m:e>
                        <m:r>
                          <m:rPr>
                            <m:sty m:val="p"/>
                          </m:rPr>
                          <a:rPr lang="en-US" altLang="zh-CN" sz="2000">
                            <a:solidFill>
                              <a:srgbClr val="000000">
                                <a:lumMod val="75000"/>
                                <a:lumOff val="25000"/>
                              </a:srgbClr>
                            </a:solidFill>
                            <a:latin typeface="Cambria Math" panose="02040503050406030204" pitchFamily="18" charset="0"/>
                          </a:rPr>
                          <m:t>y</m:t>
                        </m:r>
                      </m:e>
                      <m:sub>
                        <m:r>
                          <m:rPr>
                            <m:sty m:val="p"/>
                          </m:rPr>
                          <a:rPr lang="en-US" altLang="zh-CN" sz="2000">
                            <a:solidFill>
                              <a:srgbClr val="000000">
                                <a:lumMod val="75000"/>
                                <a:lumOff val="25000"/>
                              </a:srgbClr>
                            </a:solidFill>
                            <a:latin typeface="Cambria Math" panose="02040503050406030204" pitchFamily="18" charset="0"/>
                          </a:rPr>
                          <m:t>t</m:t>
                        </m:r>
                        <m:r>
                          <a:rPr lang="en-US" altLang="zh-CN" sz="2000">
                            <a:solidFill>
                              <a:srgbClr val="000000">
                                <a:lumMod val="75000"/>
                                <a:lumOff val="25000"/>
                              </a:srgbClr>
                            </a:solidFill>
                            <a:latin typeface="Cambria Math" panose="02040503050406030204" pitchFamily="18" charset="0"/>
                          </a:rPr>
                          <m:t>+</m:t>
                        </m:r>
                        <m:r>
                          <m:rPr>
                            <m:sty m:val="p"/>
                          </m:rPr>
                          <a:rPr lang="en-US" altLang="zh-CN" sz="2000">
                            <a:solidFill>
                              <a:srgbClr val="000000">
                                <a:lumMod val="75000"/>
                                <a:lumOff val="25000"/>
                              </a:srgbClr>
                            </a:solidFill>
                            <a:latin typeface="Cambria Math" panose="02040503050406030204" pitchFamily="18" charset="0"/>
                          </a:rPr>
                          <m:t>j</m:t>
                        </m:r>
                      </m:sub>
                    </m:sSub>
                  </m:oMath>
                </a14:m>
                <a:r>
                  <a:rPr lang="en-US" altLang="zh-CN" sz="2000" dirty="0">
                    <a:solidFill>
                      <a:srgbClr val="000000">
                        <a:lumMod val="75000"/>
                        <a:lumOff val="25000"/>
                      </a:srgbClr>
                    </a:solidFill>
                    <a:latin typeface="Calibri" panose="020F0502020204030204"/>
                    <a:ea typeface="宋体" panose="02010600030101010101" pitchFamily="2" charset="-122"/>
                  </a:rPr>
                  <a:t> </a:t>
                </a:r>
              </a:p>
              <a:p>
                <a:pPr marL="91440" indent="-91440">
                  <a:lnSpc>
                    <a:spcPct val="90000"/>
                  </a:lnSpc>
                  <a:spcBef>
                    <a:spcPts val="1200"/>
                  </a:spcBef>
                  <a:spcAft>
                    <a:spcPts val="200"/>
                  </a:spcAft>
                  <a:buClr>
                    <a:srgbClr val="E48312"/>
                  </a:buClr>
                  <a:buSzPct val="100000"/>
                  <a:buFont typeface="Wingdings" panose="05000000000000000000" pitchFamily="2" charset="2"/>
                  <a:buChar char="Ø"/>
                  <a:defRPr/>
                </a:pPr>
                <a:r>
                  <a:rPr lang="zh-CN" altLang="zh-CN" sz="2000" dirty="0">
                    <a:solidFill>
                      <a:srgbClr val="000000">
                        <a:lumMod val="75000"/>
                        <a:lumOff val="25000"/>
                      </a:srgbClr>
                    </a:solidFill>
                    <a:latin typeface="Calibri" panose="020F0502020204030204"/>
                    <a:ea typeface="宋体" panose="02010600030101010101" pitchFamily="2" charset="-122"/>
                  </a:rPr>
                  <a:t>现代短期通胀率动态理论暗示当期通货膨胀</a:t>
                </a:r>
                <a:r>
                  <a:rPr lang="zh-CN" altLang="zh-CN" sz="2000" u="sng" dirty="0">
                    <a:solidFill>
                      <a:srgbClr val="000000">
                        <a:lumMod val="75000"/>
                        <a:lumOff val="25000"/>
                      </a:srgbClr>
                    </a:solidFill>
                    <a:latin typeface="Calibri" panose="020F0502020204030204"/>
                    <a:ea typeface="宋体" panose="02010600030101010101" pitchFamily="2" charset="-122"/>
                  </a:rPr>
                  <a:t>完全由对未来的总产出缺口的预期决定</a:t>
                </a:r>
                <a:r>
                  <a:rPr lang="zh-CN" altLang="zh-CN" sz="2000" dirty="0">
                    <a:solidFill>
                      <a:srgbClr val="000000">
                        <a:lumMod val="75000"/>
                        <a:lumOff val="25000"/>
                      </a:srgbClr>
                    </a:solidFill>
                    <a:latin typeface="Calibri" panose="020F0502020204030204"/>
                    <a:ea typeface="宋体" panose="02010600030101010101" pitchFamily="2" charset="-122"/>
                  </a:rPr>
                  <a:t>，而与滞后期的通胀率没有依存关系。</a:t>
                </a:r>
                <a:endParaRPr lang="en-US" altLang="zh-CN" sz="2000" dirty="0">
                  <a:solidFill>
                    <a:srgbClr val="000000">
                      <a:lumMod val="75000"/>
                      <a:lumOff val="25000"/>
                    </a:srgbClr>
                  </a:solidFill>
                  <a:latin typeface="Calibri" panose="020F0502020204030204"/>
                  <a:ea typeface="宋体" panose="02010600030101010101" pitchFamily="2" charset="-122"/>
                </a:endParaRPr>
              </a:p>
              <a:p>
                <a:pPr marL="91440" indent="-91440">
                  <a:lnSpc>
                    <a:spcPct val="90000"/>
                  </a:lnSpc>
                  <a:spcBef>
                    <a:spcPts val="1200"/>
                  </a:spcBef>
                  <a:spcAft>
                    <a:spcPts val="200"/>
                  </a:spcAft>
                  <a:buClr>
                    <a:srgbClr val="E48312"/>
                  </a:buClr>
                  <a:buSzPct val="100000"/>
                  <a:buFont typeface="Wingdings" panose="05000000000000000000" pitchFamily="2" charset="2"/>
                  <a:buChar char="Ø"/>
                  <a:defRPr/>
                </a:pPr>
                <a:endParaRPr lang="en-US" altLang="zh-CN" sz="2000" dirty="0">
                  <a:solidFill>
                    <a:srgbClr val="000000">
                      <a:lumMod val="75000"/>
                      <a:lumOff val="25000"/>
                    </a:srgbClr>
                  </a:solidFill>
                  <a:latin typeface="Calibri" panose="020F0502020204030204"/>
                  <a:ea typeface="宋体" panose="02010600030101010101" pitchFamily="2" charset="-122"/>
                </a:endParaRPr>
              </a:p>
              <a:p>
                <a:pPr marL="91440" indent="-91440">
                  <a:lnSpc>
                    <a:spcPct val="90000"/>
                  </a:lnSpc>
                  <a:spcBef>
                    <a:spcPts val="1200"/>
                  </a:spcBef>
                  <a:spcAft>
                    <a:spcPts val="200"/>
                  </a:spcAft>
                  <a:buClr>
                    <a:srgbClr val="E48312"/>
                  </a:buClr>
                  <a:buSzPct val="100000"/>
                  <a:buFont typeface="Wingdings" panose="05000000000000000000" pitchFamily="2" charset="2"/>
                  <a:buChar char="Ø"/>
                  <a:defRPr/>
                </a:pPr>
                <a:r>
                  <a:rPr lang="zh-CN" altLang="zh-CN" sz="2000" dirty="0">
                    <a:solidFill>
                      <a:srgbClr val="000000">
                        <a:lumMod val="75000"/>
                        <a:lumOff val="25000"/>
                      </a:srgbClr>
                    </a:solidFill>
                    <a:latin typeface="Calibri" panose="020F0502020204030204"/>
                    <a:ea typeface="宋体" panose="02010600030101010101" pitchFamily="2" charset="-122"/>
                  </a:rPr>
                  <a:t>新凯恩斯通胀动态模型</a:t>
                </a:r>
                <a:endParaRPr lang="en-US" altLang="zh-CN" sz="2000" dirty="0">
                  <a:solidFill>
                    <a:srgbClr val="000000">
                      <a:lumMod val="75000"/>
                      <a:lumOff val="25000"/>
                    </a:srgbClr>
                  </a:solidFill>
                  <a:latin typeface="Calibri" panose="020F0502020204030204"/>
                  <a:ea typeface="宋体" panose="02010600030101010101" pitchFamily="2" charset="-122"/>
                </a:endParaRPr>
              </a:p>
              <a:p>
                <a:pPr marL="91440" indent="-91440">
                  <a:lnSpc>
                    <a:spcPct val="90000"/>
                  </a:lnSpc>
                  <a:spcBef>
                    <a:spcPts val="1200"/>
                  </a:spcBef>
                  <a:spcAft>
                    <a:spcPts val="200"/>
                  </a:spcAft>
                  <a:buClr>
                    <a:srgbClr val="E48312"/>
                  </a:buClr>
                  <a:buSzPct val="100000"/>
                  <a:buFont typeface="Wingdings" panose="05000000000000000000" pitchFamily="2" charset="2"/>
                  <a:buChar char="Ø"/>
                  <a:defRPr/>
                </a:pPr>
                <a:r>
                  <a:rPr lang="zh-CN" altLang="zh-CN" sz="2000" dirty="0">
                    <a:solidFill>
                      <a:srgbClr val="000000">
                        <a:lumMod val="75000"/>
                        <a:lumOff val="25000"/>
                      </a:srgbClr>
                    </a:solidFill>
                    <a:latin typeface="Calibri" panose="020F0502020204030204"/>
                    <a:ea typeface="宋体" panose="02010600030101010101" pitchFamily="2" charset="-122"/>
                  </a:rPr>
                  <a:t>假定在任一给定期间内，企业会改变其价格的概率为（</a:t>
                </a:r>
                <a:r>
                  <a:rPr lang="en-US" altLang="zh-CN" sz="2000" dirty="0">
                    <a:solidFill>
                      <a:srgbClr val="000000">
                        <a:lumMod val="75000"/>
                        <a:lumOff val="25000"/>
                      </a:srgbClr>
                    </a:solidFill>
                    <a:latin typeface="Calibri" panose="020F0502020204030204"/>
                    <a:ea typeface="宋体" panose="02010600030101010101" pitchFamily="2" charset="-122"/>
                  </a:rPr>
                  <a:t>1 </a:t>
                </a:r>
                <a14:m>
                  <m:oMath xmlns:m="http://schemas.openxmlformats.org/officeDocument/2006/math">
                    <m:r>
                      <a:rPr lang="en-US" altLang="zh-CN" sz="2000" i="1">
                        <a:solidFill>
                          <a:srgbClr val="000000">
                            <a:lumMod val="75000"/>
                            <a:lumOff val="25000"/>
                          </a:srgbClr>
                        </a:solidFill>
                        <a:latin typeface="Cambria Math" panose="02040503050406030204" pitchFamily="18" charset="0"/>
                      </a:rPr>
                      <m:t>− </m:t>
                    </m:r>
                  </m:oMath>
                </a14:m>
                <a:r>
                  <a:rPr lang="en-US" altLang="zh-CN" sz="2000" dirty="0">
                    <a:solidFill>
                      <a:srgbClr val="000000">
                        <a:lumMod val="75000"/>
                        <a:lumOff val="25000"/>
                      </a:srgbClr>
                    </a:solidFill>
                    <a:latin typeface="Calibri" panose="020F0502020204030204"/>
                    <a:ea typeface="宋体" panose="02010600030101010101" pitchFamily="2" charset="-122"/>
                  </a:rPr>
                  <a:t>θ</a:t>
                </a:r>
                <a:r>
                  <a:rPr lang="zh-CN" altLang="zh-CN" sz="2000" dirty="0">
                    <a:solidFill>
                      <a:srgbClr val="000000">
                        <a:lumMod val="75000"/>
                        <a:lumOff val="25000"/>
                      </a:srgbClr>
                    </a:solidFill>
                    <a:latin typeface="Calibri" panose="020F0502020204030204"/>
                    <a:ea typeface="宋体" panose="02010600030101010101" pitchFamily="2" charset="-122"/>
                  </a:rPr>
                  <a:t>）</a:t>
                </a:r>
                <a:r>
                  <a:rPr lang="zh-CN" altLang="en-US" sz="2000" dirty="0">
                    <a:solidFill>
                      <a:srgbClr val="000000">
                        <a:lumMod val="75000"/>
                        <a:lumOff val="25000"/>
                      </a:srgbClr>
                    </a:solidFill>
                    <a:latin typeface="Calibri" panose="020F0502020204030204"/>
                    <a:ea typeface="宋体" panose="02010600030101010101" pitchFamily="2" charset="-122"/>
                  </a:rPr>
                  <a:t>。当企业改变价格时，会考虑到新设定的价格将被锁定一段时间。</a:t>
                </a:r>
                <a:endParaRPr lang="en-US" altLang="zh-CN" sz="2000" dirty="0">
                  <a:solidFill>
                    <a:srgbClr val="000000">
                      <a:lumMod val="75000"/>
                      <a:lumOff val="25000"/>
                    </a:srgbClr>
                  </a:solidFill>
                  <a:latin typeface="Calibri" panose="020F0502020204030204"/>
                  <a:ea typeface="宋体" panose="02010600030101010101" pitchFamily="2" charset="-122"/>
                </a:endParaRPr>
              </a:p>
              <a:p>
                <a:pPr marL="91440" indent="-91440">
                  <a:lnSpc>
                    <a:spcPct val="90000"/>
                  </a:lnSpc>
                  <a:spcBef>
                    <a:spcPts val="1200"/>
                  </a:spcBef>
                  <a:spcAft>
                    <a:spcPts val="200"/>
                  </a:spcAft>
                  <a:buClr>
                    <a:srgbClr val="E48312"/>
                  </a:buClr>
                  <a:buSzPct val="100000"/>
                  <a:buFont typeface="Wingdings" panose="05000000000000000000" pitchFamily="2" charset="2"/>
                  <a:buChar char="Ø"/>
                  <a:defRPr/>
                </a:pPr>
                <a:r>
                  <a:rPr lang="zh-CN" altLang="en-US" sz="2000" dirty="0">
                    <a:solidFill>
                      <a:srgbClr val="000000">
                        <a:lumMod val="75000"/>
                        <a:lumOff val="25000"/>
                      </a:srgbClr>
                    </a:solidFill>
                    <a:latin typeface="Calibri" panose="020F0502020204030204"/>
                    <a:ea typeface="宋体" panose="02010600030101010101" pitchFamily="2" charset="-122"/>
                  </a:rPr>
                  <a:t>假设企业选择对数价格</a:t>
                </a:r>
                <a14:m>
                  <m:oMath xmlns:m="http://schemas.openxmlformats.org/officeDocument/2006/math">
                    <m:sSub>
                      <m:sSubPr>
                        <m:ctrlPr>
                          <a:rPr lang="zh-CN" altLang="zh-CN" sz="2000" i="1">
                            <a:solidFill>
                              <a:srgbClr val="000000">
                                <a:lumMod val="75000"/>
                                <a:lumOff val="25000"/>
                              </a:srgbClr>
                            </a:solidFill>
                            <a:latin typeface="Cambria Math" panose="02040503050406030204" pitchFamily="18" charset="0"/>
                          </a:rPr>
                        </m:ctrlPr>
                      </m:sSubPr>
                      <m:e>
                        <m:r>
                          <a:rPr lang="en-US" altLang="zh-CN" sz="2000" i="1">
                            <a:solidFill>
                              <a:srgbClr val="000000">
                                <a:lumMod val="75000"/>
                                <a:lumOff val="25000"/>
                              </a:srgbClr>
                            </a:solidFill>
                            <a:latin typeface="Cambria Math" panose="02040503050406030204" pitchFamily="18" charset="0"/>
                          </a:rPr>
                          <m:t>𝑧</m:t>
                        </m:r>
                      </m:e>
                      <m:sub>
                        <m:r>
                          <a:rPr lang="en-US" altLang="zh-CN" sz="2000" i="1">
                            <a:solidFill>
                              <a:srgbClr val="000000">
                                <a:lumMod val="75000"/>
                                <a:lumOff val="25000"/>
                              </a:srgbClr>
                            </a:solidFill>
                            <a:latin typeface="Cambria Math" panose="02040503050406030204" pitchFamily="18" charset="0"/>
                          </a:rPr>
                          <m:t>𝑡</m:t>
                        </m:r>
                      </m:sub>
                    </m:sSub>
                  </m:oMath>
                </a14:m>
                <a:r>
                  <a:rPr lang="zh-CN" altLang="en-US" sz="2000" dirty="0">
                    <a:solidFill>
                      <a:srgbClr val="000000">
                        <a:lumMod val="75000"/>
                        <a:lumOff val="25000"/>
                      </a:srgbClr>
                    </a:solidFill>
                    <a:latin typeface="Calibri" panose="020F0502020204030204"/>
                    <a:ea typeface="宋体" panose="02010600030101010101" pitchFamily="2" charset="-122"/>
                  </a:rPr>
                  <a:t>，最小化损失方程：</a:t>
                </a:r>
                <a:endParaRPr lang="en-US" altLang="zh-CN" sz="2000" dirty="0">
                  <a:solidFill>
                    <a:srgbClr val="000000">
                      <a:lumMod val="75000"/>
                      <a:lumOff val="25000"/>
                    </a:srgbClr>
                  </a:solidFill>
                  <a:latin typeface="Calibri" panose="020F0502020204030204"/>
                  <a:ea typeface="宋体" panose="02010600030101010101" pitchFamily="2" charset="-122"/>
                </a:endParaRPr>
              </a:p>
              <a:p>
                <a:pPr>
                  <a:lnSpc>
                    <a:spcPct val="90000"/>
                  </a:lnSpc>
                  <a:spcBef>
                    <a:spcPts val="1200"/>
                  </a:spcBef>
                  <a:spcAft>
                    <a:spcPts val="200"/>
                  </a:spcAft>
                  <a:buClr>
                    <a:srgbClr val="E48312"/>
                  </a:buClr>
                  <a:buSzPct val="100000"/>
                  <a:defRPr/>
                </a:pPr>
                <a14:m>
                  <m:oMathPara xmlns:m="http://schemas.openxmlformats.org/officeDocument/2006/math">
                    <m:oMathParaPr>
                      <m:jc m:val="center"/>
                    </m:oMathParaPr>
                    <m:oMath xmlns:m="http://schemas.openxmlformats.org/officeDocument/2006/math">
                      <m:r>
                        <a:rPr lang="en-US" altLang="zh-CN" sz="2000" i="1">
                          <a:solidFill>
                            <a:srgbClr val="000000">
                              <a:lumMod val="75000"/>
                              <a:lumOff val="25000"/>
                            </a:srgbClr>
                          </a:solidFill>
                          <a:latin typeface="Cambria Math" panose="02040503050406030204" pitchFamily="18" charset="0"/>
                        </a:rPr>
                        <m:t>𝐿</m:t>
                      </m:r>
                      <m:d>
                        <m:dPr>
                          <m:ctrlPr>
                            <a:rPr lang="zh-CN" altLang="zh-CN" sz="2000" i="1">
                              <a:solidFill>
                                <a:srgbClr val="000000">
                                  <a:lumMod val="75000"/>
                                  <a:lumOff val="25000"/>
                                </a:srgbClr>
                              </a:solidFill>
                              <a:latin typeface="Cambria Math" panose="02040503050406030204" pitchFamily="18" charset="0"/>
                            </a:rPr>
                          </m:ctrlPr>
                        </m:dPr>
                        <m:e>
                          <m:sSub>
                            <m:sSubPr>
                              <m:ctrlPr>
                                <a:rPr lang="zh-CN" altLang="zh-CN" sz="2000" i="1">
                                  <a:solidFill>
                                    <a:srgbClr val="000000">
                                      <a:lumMod val="75000"/>
                                      <a:lumOff val="25000"/>
                                    </a:srgbClr>
                                  </a:solidFill>
                                  <a:latin typeface="Cambria Math" panose="02040503050406030204" pitchFamily="18" charset="0"/>
                                </a:rPr>
                              </m:ctrlPr>
                            </m:sSubPr>
                            <m:e>
                              <m:r>
                                <a:rPr lang="en-US" altLang="zh-CN" sz="2000" i="1">
                                  <a:solidFill>
                                    <a:srgbClr val="000000">
                                      <a:lumMod val="75000"/>
                                      <a:lumOff val="25000"/>
                                    </a:srgbClr>
                                  </a:solidFill>
                                  <a:latin typeface="Cambria Math" panose="02040503050406030204" pitchFamily="18" charset="0"/>
                                </a:rPr>
                                <m:t>𝑧</m:t>
                              </m:r>
                            </m:e>
                            <m:sub>
                              <m:r>
                                <a:rPr lang="en-US" altLang="zh-CN" sz="2000" i="1">
                                  <a:solidFill>
                                    <a:srgbClr val="000000">
                                      <a:lumMod val="75000"/>
                                      <a:lumOff val="25000"/>
                                    </a:srgbClr>
                                  </a:solidFill>
                                  <a:latin typeface="Cambria Math" panose="02040503050406030204" pitchFamily="18" charset="0"/>
                                </a:rPr>
                                <m:t>𝑡</m:t>
                              </m:r>
                            </m:sub>
                          </m:sSub>
                        </m:e>
                      </m:d>
                      <m:r>
                        <a:rPr lang="en-US" altLang="zh-CN" sz="2000" i="1">
                          <a:solidFill>
                            <a:srgbClr val="000000">
                              <a:lumMod val="75000"/>
                              <a:lumOff val="25000"/>
                            </a:srgbClr>
                          </a:solidFill>
                          <a:latin typeface="Cambria Math" panose="02040503050406030204" pitchFamily="18" charset="0"/>
                        </a:rPr>
                        <m:t>=</m:t>
                      </m:r>
                      <m:nary>
                        <m:naryPr>
                          <m:chr m:val="∑"/>
                          <m:limLoc m:val="undOvr"/>
                          <m:ctrlPr>
                            <a:rPr lang="zh-CN" altLang="zh-CN" sz="2000" i="1">
                              <a:solidFill>
                                <a:srgbClr val="000000">
                                  <a:lumMod val="75000"/>
                                  <a:lumOff val="25000"/>
                                </a:srgbClr>
                              </a:solidFill>
                              <a:latin typeface="Cambria Math" panose="02040503050406030204" pitchFamily="18" charset="0"/>
                            </a:rPr>
                          </m:ctrlPr>
                        </m:naryPr>
                        <m:sub>
                          <m:r>
                            <a:rPr lang="en-US" altLang="zh-CN" sz="2000" i="1">
                              <a:solidFill>
                                <a:srgbClr val="000000">
                                  <a:lumMod val="75000"/>
                                  <a:lumOff val="25000"/>
                                </a:srgbClr>
                              </a:solidFill>
                              <a:latin typeface="Cambria Math" panose="02040503050406030204" pitchFamily="18" charset="0"/>
                            </a:rPr>
                            <m:t>𝑘</m:t>
                          </m:r>
                          <m:r>
                            <a:rPr lang="en-US" altLang="zh-CN" sz="2000" i="1">
                              <a:solidFill>
                                <a:srgbClr val="000000">
                                  <a:lumMod val="75000"/>
                                  <a:lumOff val="25000"/>
                                </a:srgbClr>
                              </a:solidFill>
                              <a:latin typeface="Cambria Math" panose="02040503050406030204" pitchFamily="18" charset="0"/>
                            </a:rPr>
                            <m:t>=0</m:t>
                          </m:r>
                        </m:sub>
                        <m:sup>
                          <m:r>
                            <a:rPr lang="en-US" altLang="zh-CN" sz="2000" i="1">
                              <a:solidFill>
                                <a:srgbClr val="000000">
                                  <a:lumMod val="75000"/>
                                  <a:lumOff val="25000"/>
                                </a:srgbClr>
                              </a:solidFill>
                              <a:latin typeface="Cambria Math" panose="02040503050406030204" pitchFamily="18" charset="0"/>
                            </a:rPr>
                            <m:t>∞</m:t>
                          </m:r>
                        </m:sup>
                        <m:e>
                          <m:sSup>
                            <m:sSupPr>
                              <m:ctrlPr>
                                <a:rPr lang="zh-CN" altLang="zh-CN" sz="2000" i="1">
                                  <a:solidFill>
                                    <a:srgbClr val="000000">
                                      <a:lumMod val="75000"/>
                                      <a:lumOff val="25000"/>
                                    </a:srgbClr>
                                  </a:solidFill>
                                  <a:latin typeface="Cambria Math" panose="02040503050406030204" pitchFamily="18" charset="0"/>
                                </a:rPr>
                              </m:ctrlPr>
                            </m:sSupPr>
                            <m:e>
                              <m:d>
                                <m:dPr>
                                  <m:ctrlPr>
                                    <a:rPr lang="zh-CN" altLang="zh-CN" sz="2000" i="1">
                                      <a:solidFill>
                                        <a:srgbClr val="000000">
                                          <a:lumMod val="75000"/>
                                          <a:lumOff val="25000"/>
                                        </a:srgbClr>
                                      </a:solidFill>
                                      <a:latin typeface="Cambria Math" panose="02040503050406030204" pitchFamily="18" charset="0"/>
                                    </a:rPr>
                                  </m:ctrlPr>
                                </m:dPr>
                                <m:e>
                                  <m:r>
                                    <a:rPr lang="en-US" altLang="zh-CN" sz="2000" i="1">
                                      <a:solidFill>
                                        <a:srgbClr val="000000">
                                          <a:lumMod val="75000"/>
                                          <a:lumOff val="25000"/>
                                        </a:srgbClr>
                                      </a:solidFill>
                                      <a:latin typeface="Cambria Math" panose="02040503050406030204" pitchFamily="18" charset="0"/>
                                    </a:rPr>
                                    <m:t>𝜃𝛽</m:t>
                                  </m:r>
                                </m:e>
                              </m:d>
                            </m:e>
                            <m:sup>
                              <m:r>
                                <a:rPr lang="en-US" altLang="zh-CN" sz="2000" i="1">
                                  <a:solidFill>
                                    <a:srgbClr val="000000">
                                      <a:lumMod val="75000"/>
                                      <a:lumOff val="25000"/>
                                    </a:srgbClr>
                                  </a:solidFill>
                                  <a:latin typeface="Cambria Math" panose="02040503050406030204" pitchFamily="18" charset="0"/>
                                </a:rPr>
                                <m:t>𝑘</m:t>
                              </m:r>
                            </m:sup>
                          </m:sSup>
                          <m:sSub>
                            <m:sSubPr>
                              <m:ctrlPr>
                                <a:rPr lang="zh-CN" altLang="zh-CN" sz="2000" i="1">
                                  <a:solidFill>
                                    <a:srgbClr val="000000">
                                      <a:lumMod val="75000"/>
                                      <a:lumOff val="25000"/>
                                    </a:srgbClr>
                                  </a:solidFill>
                                  <a:latin typeface="Cambria Math" panose="02040503050406030204" pitchFamily="18" charset="0"/>
                                </a:rPr>
                              </m:ctrlPr>
                            </m:sSubPr>
                            <m:e>
                              <m:r>
                                <a:rPr lang="en-US" altLang="zh-CN" sz="2000" i="1">
                                  <a:solidFill>
                                    <a:srgbClr val="000000">
                                      <a:lumMod val="75000"/>
                                      <a:lumOff val="25000"/>
                                    </a:srgbClr>
                                  </a:solidFill>
                                  <a:latin typeface="Cambria Math" panose="02040503050406030204" pitchFamily="18" charset="0"/>
                                </a:rPr>
                                <m:t>𝐸</m:t>
                              </m:r>
                            </m:e>
                            <m:sub>
                              <m:r>
                                <a:rPr lang="en-US" altLang="zh-CN" sz="2000" i="1">
                                  <a:solidFill>
                                    <a:srgbClr val="000000">
                                      <a:lumMod val="75000"/>
                                      <a:lumOff val="25000"/>
                                    </a:srgbClr>
                                  </a:solidFill>
                                  <a:latin typeface="Cambria Math" panose="02040503050406030204" pitchFamily="18" charset="0"/>
                                </a:rPr>
                                <m:t>𝑡</m:t>
                              </m:r>
                            </m:sub>
                          </m:sSub>
                          <m:sSup>
                            <m:sSupPr>
                              <m:ctrlPr>
                                <a:rPr lang="zh-CN" altLang="zh-CN" sz="2000" i="1">
                                  <a:solidFill>
                                    <a:srgbClr val="000000">
                                      <a:lumMod val="75000"/>
                                      <a:lumOff val="25000"/>
                                    </a:srgbClr>
                                  </a:solidFill>
                                  <a:latin typeface="Cambria Math" panose="02040503050406030204" pitchFamily="18" charset="0"/>
                                </a:rPr>
                              </m:ctrlPr>
                            </m:sSupPr>
                            <m:e>
                              <m:d>
                                <m:dPr>
                                  <m:ctrlPr>
                                    <a:rPr lang="zh-CN" altLang="zh-CN" sz="2000" i="1">
                                      <a:solidFill>
                                        <a:srgbClr val="000000">
                                          <a:lumMod val="75000"/>
                                          <a:lumOff val="25000"/>
                                        </a:srgbClr>
                                      </a:solidFill>
                                      <a:latin typeface="Cambria Math" panose="02040503050406030204" pitchFamily="18" charset="0"/>
                                    </a:rPr>
                                  </m:ctrlPr>
                                </m:dPr>
                                <m:e>
                                  <m:sSub>
                                    <m:sSubPr>
                                      <m:ctrlPr>
                                        <a:rPr lang="zh-CN" altLang="zh-CN" sz="2000" i="1">
                                          <a:solidFill>
                                            <a:srgbClr val="000000">
                                              <a:lumMod val="75000"/>
                                              <a:lumOff val="25000"/>
                                            </a:srgbClr>
                                          </a:solidFill>
                                          <a:latin typeface="Cambria Math" panose="02040503050406030204" pitchFamily="18" charset="0"/>
                                        </a:rPr>
                                      </m:ctrlPr>
                                    </m:sSubPr>
                                    <m:e>
                                      <m:r>
                                        <a:rPr lang="en-US" altLang="zh-CN" sz="2000" i="1">
                                          <a:solidFill>
                                            <a:srgbClr val="000000">
                                              <a:lumMod val="75000"/>
                                              <a:lumOff val="25000"/>
                                            </a:srgbClr>
                                          </a:solidFill>
                                          <a:latin typeface="Cambria Math" panose="02040503050406030204" pitchFamily="18" charset="0"/>
                                        </a:rPr>
                                        <m:t>𝑧</m:t>
                                      </m:r>
                                    </m:e>
                                    <m:sub>
                                      <m:r>
                                        <a:rPr lang="en-US" altLang="zh-CN" sz="2000" i="1">
                                          <a:solidFill>
                                            <a:srgbClr val="000000">
                                              <a:lumMod val="75000"/>
                                              <a:lumOff val="25000"/>
                                            </a:srgbClr>
                                          </a:solidFill>
                                          <a:latin typeface="Cambria Math" panose="02040503050406030204" pitchFamily="18" charset="0"/>
                                        </a:rPr>
                                        <m:t>𝑡</m:t>
                                      </m:r>
                                    </m:sub>
                                  </m:sSub>
                                  <m:r>
                                    <a:rPr lang="en-US" altLang="zh-CN" sz="2000" i="1">
                                      <a:solidFill>
                                        <a:srgbClr val="000000">
                                          <a:lumMod val="75000"/>
                                          <a:lumOff val="25000"/>
                                        </a:srgbClr>
                                      </a:solidFill>
                                      <a:latin typeface="Cambria Math" panose="02040503050406030204" pitchFamily="18" charset="0"/>
                                    </a:rPr>
                                    <m:t>−</m:t>
                                  </m:r>
                                  <m:sSubSup>
                                    <m:sSubSupPr>
                                      <m:ctrlPr>
                                        <a:rPr lang="zh-CN" altLang="zh-CN" sz="2000" i="1">
                                          <a:solidFill>
                                            <a:srgbClr val="000000">
                                              <a:lumMod val="75000"/>
                                              <a:lumOff val="25000"/>
                                            </a:srgbClr>
                                          </a:solidFill>
                                          <a:latin typeface="Cambria Math" panose="02040503050406030204" pitchFamily="18" charset="0"/>
                                        </a:rPr>
                                      </m:ctrlPr>
                                    </m:sSubSupPr>
                                    <m:e>
                                      <m:r>
                                        <a:rPr lang="en-US" altLang="zh-CN" sz="2000" i="1">
                                          <a:solidFill>
                                            <a:srgbClr val="000000">
                                              <a:lumMod val="75000"/>
                                              <a:lumOff val="25000"/>
                                            </a:srgbClr>
                                          </a:solidFill>
                                          <a:latin typeface="Cambria Math" panose="02040503050406030204" pitchFamily="18" charset="0"/>
                                        </a:rPr>
                                        <m:t>𝑝</m:t>
                                      </m:r>
                                    </m:e>
                                    <m:sub>
                                      <m:r>
                                        <a:rPr lang="en-US" altLang="zh-CN" sz="2000" i="1">
                                          <a:solidFill>
                                            <a:srgbClr val="000000">
                                              <a:lumMod val="75000"/>
                                              <a:lumOff val="25000"/>
                                            </a:srgbClr>
                                          </a:solidFill>
                                          <a:latin typeface="Cambria Math" panose="02040503050406030204" pitchFamily="18" charset="0"/>
                                        </a:rPr>
                                        <m:t>𝑡</m:t>
                                      </m:r>
                                      <m:r>
                                        <a:rPr lang="en-US" altLang="zh-CN" sz="2000" i="1">
                                          <a:solidFill>
                                            <a:srgbClr val="000000">
                                              <a:lumMod val="75000"/>
                                              <a:lumOff val="25000"/>
                                            </a:srgbClr>
                                          </a:solidFill>
                                          <a:latin typeface="Cambria Math" panose="02040503050406030204" pitchFamily="18" charset="0"/>
                                        </a:rPr>
                                        <m:t>+</m:t>
                                      </m:r>
                                      <m:r>
                                        <a:rPr lang="en-US" altLang="zh-CN" sz="2000" i="1">
                                          <a:solidFill>
                                            <a:srgbClr val="000000">
                                              <a:lumMod val="75000"/>
                                              <a:lumOff val="25000"/>
                                            </a:srgbClr>
                                          </a:solidFill>
                                          <a:latin typeface="Cambria Math" panose="02040503050406030204" pitchFamily="18" charset="0"/>
                                        </a:rPr>
                                        <m:t>𝑘</m:t>
                                      </m:r>
                                    </m:sub>
                                    <m:sup>
                                      <m:r>
                                        <a:rPr lang="en-US" altLang="zh-CN" sz="2000" i="1">
                                          <a:solidFill>
                                            <a:srgbClr val="000000">
                                              <a:lumMod val="75000"/>
                                              <a:lumOff val="25000"/>
                                            </a:srgbClr>
                                          </a:solidFill>
                                          <a:latin typeface="Cambria Math" panose="02040503050406030204" pitchFamily="18" charset="0"/>
                                        </a:rPr>
                                        <m:t>∗</m:t>
                                      </m:r>
                                    </m:sup>
                                  </m:sSubSup>
                                </m:e>
                              </m:d>
                            </m:e>
                            <m:sup>
                              <m:r>
                                <a:rPr lang="en-US" altLang="zh-CN" sz="2000" i="1">
                                  <a:solidFill>
                                    <a:srgbClr val="000000">
                                      <a:lumMod val="75000"/>
                                      <a:lumOff val="25000"/>
                                    </a:srgbClr>
                                  </a:solidFill>
                                  <a:latin typeface="Cambria Math" panose="02040503050406030204" pitchFamily="18" charset="0"/>
                                </a:rPr>
                                <m:t>2</m:t>
                              </m:r>
                            </m:sup>
                          </m:sSup>
                        </m:e>
                      </m:nary>
                    </m:oMath>
                  </m:oMathPara>
                </a14:m>
                <a:endParaRPr lang="en-US" altLang="zh-CN" sz="2000" dirty="0">
                  <a:solidFill>
                    <a:srgbClr val="000000">
                      <a:lumMod val="75000"/>
                      <a:lumOff val="25000"/>
                    </a:srgbClr>
                  </a:solidFill>
                  <a:latin typeface="Calibri" panose="020F0502020204030204"/>
                  <a:ea typeface="宋体" panose="02010600030101010101" pitchFamily="2" charset="-122"/>
                </a:endParaRPr>
              </a:p>
              <a:p>
                <a:pPr marL="91440" indent="-91440">
                  <a:lnSpc>
                    <a:spcPct val="90000"/>
                  </a:lnSpc>
                  <a:spcBef>
                    <a:spcPts val="1200"/>
                  </a:spcBef>
                  <a:spcAft>
                    <a:spcPts val="200"/>
                  </a:spcAft>
                  <a:buClr>
                    <a:srgbClr val="E48312"/>
                  </a:buClr>
                  <a:buSzPct val="100000"/>
                  <a:buFont typeface="Wingdings" panose="05000000000000000000" pitchFamily="2" charset="2"/>
                  <a:buChar char="Ø"/>
                  <a:defRPr/>
                </a:pPr>
                <a:endParaRPr lang="zh-CN" altLang="en-US" dirty="0">
                  <a:solidFill>
                    <a:srgbClr val="000000">
                      <a:lumMod val="75000"/>
                      <a:lumOff val="25000"/>
                    </a:srgbClr>
                  </a:solidFill>
                  <a:latin typeface="Calibri" panose="020F0502020204030204"/>
                  <a:ea typeface="宋体" panose="02010600030101010101" pitchFamily="2" charset="-122"/>
                </a:endParaRPr>
              </a:p>
            </p:txBody>
          </p:sp>
        </mc:Choice>
        <mc:Fallback xmlns="">
          <p:sp>
            <p:nvSpPr>
              <p:cNvPr id="12" name="文本框 11">
                <a:extLst>
                  <a:ext uri="{FF2B5EF4-FFF2-40B4-BE49-F238E27FC236}">
                    <a16:creationId xmlns:a16="http://schemas.microsoft.com/office/drawing/2014/main" id="{AB4CDFE9-5EFE-6A3E-C286-6E05358B4CDA}"/>
                  </a:ext>
                </a:extLst>
              </p:cNvPr>
              <p:cNvSpPr txBox="1">
                <a:spLocks noRot="1" noChangeAspect="1" noMove="1" noResize="1" noEditPoints="1" noAdjustHandles="1" noChangeArrowheads="1" noChangeShapeType="1" noTextEdit="1"/>
              </p:cNvSpPr>
              <p:nvPr/>
            </p:nvSpPr>
            <p:spPr>
              <a:xfrm>
                <a:off x="2052826" y="1673504"/>
                <a:ext cx="7838548" cy="5184496"/>
              </a:xfrm>
              <a:prstGeom prst="rect">
                <a:avLst/>
              </a:prstGeom>
              <a:blipFill>
                <a:blip r:embed="rId2"/>
                <a:stretch>
                  <a:fillRect l="-700" t="-1294" r="-389"/>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226404423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rot="18868453" flipV="1">
            <a:off x="1854449" y="1215604"/>
            <a:ext cx="370238" cy="370238"/>
          </a:xfrm>
          <a:prstGeom prst="rect">
            <a:avLst/>
          </a:prstGeom>
          <a:noFill/>
          <a:ln w="254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zh-CN" altLang="en-US" sz="1350">
              <a:solidFill>
                <a:prstClr val="white"/>
              </a:solidFill>
              <a:latin typeface="Calibri"/>
              <a:ea typeface="等线" panose="02010600030101010101" pitchFamily="2" charset="-122"/>
            </a:endParaRPr>
          </a:p>
        </p:txBody>
      </p:sp>
      <p:sp>
        <p:nvSpPr>
          <p:cNvPr id="5" name="矩形 4"/>
          <p:cNvSpPr/>
          <p:nvPr/>
        </p:nvSpPr>
        <p:spPr>
          <a:xfrm rot="18868453">
            <a:off x="2101742" y="1279292"/>
            <a:ext cx="236220" cy="23622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zh-CN" altLang="en-US" sz="1350">
              <a:solidFill>
                <a:prstClr val="white"/>
              </a:solidFill>
              <a:latin typeface="Calibri"/>
              <a:ea typeface="等线" panose="02010600030101010101" pitchFamily="2" charset="-122"/>
            </a:endParaRPr>
          </a:p>
        </p:txBody>
      </p:sp>
      <p:cxnSp>
        <p:nvCxnSpPr>
          <p:cNvPr id="6" name="直接连接符 5"/>
          <p:cNvCxnSpPr>
            <a:cxnSpLocks/>
          </p:cNvCxnSpPr>
          <p:nvPr/>
        </p:nvCxnSpPr>
        <p:spPr>
          <a:xfrm>
            <a:off x="2039568" y="1662510"/>
            <a:ext cx="764545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标题 3"/>
          <p:cNvSpPr txBox="1">
            <a:spLocks/>
          </p:cNvSpPr>
          <p:nvPr/>
        </p:nvSpPr>
        <p:spPr>
          <a:xfrm>
            <a:off x="2563142" y="1291003"/>
            <a:ext cx="7886700" cy="318549"/>
          </a:xfrm>
          <a:prstGeom prst="rect">
            <a:avLst/>
          </a:prstGeom>
        </p:spPr>
        <p:txBody>
          <a:bodyPr vert="horz" wrap="square" lIns="68580" tIns="34290" rIns="68580" bIns="34290" rtlCol="0" anchor="ctr">
            <a:spAutoFit/>
          </a:bodyPr>
          <a:lstStyle>
            <a:lvl1pPr algn="l" defTabSz="914400" rtl="0" eaLnBrk="1" latinLnBrk="0" hangingPunct="1">
              <a:lnSpc>
                <a:spcPct val="90000"/>
              </a:lnSpc>
              <a:spcBef>
                <a:spcPct val="0"/>
              </a:spcBef>
              <a:buNone/>
              <a:defRPr lang="zh-CN" altLang="en-US" sz="2400" b="1" kern="1200">
                <a:gradFill>
                  <a:gsLst>
                    <a:gs pos="0">
                      <a:schemeClr val="accent2"/>
                    </a:gs>
                    <a:gs pos="100000">
                      <a:schemeClr val="accent1">
                        <a:lumMod val="75000"/>
                      </a:schemeClr>
                    </a:gs>
                  </a:gsLst>
                  <a:lin ang="5400000" scaled="1"/>
                </a:gradFill>
                <a:effectLst>
                  <a:outerShdw blurRad="38100" dist="38100" dir="2700000" algn="tl">
                    <a:srgbClr val="000000">
                      <a:alpha val="11000"/>
                    </a:srgbClr>
                  </a:outerShdw>
                </a:effectLst>
                <a:latin typeface="+mn-lt"/>
                <a:ea typeface="+mn-ea"/>
                <a:cs typeface="+mn-ea"/>
              </a:defRPr>
            </a:lvl1pPr>
          </a:lstStyle>
          <a:p>
            <a:pPr defTabSz="685800">
              <a:defRPr/>
            </a:pPr>
            <a:r>
              <a:rPr lang="zh-CN" altLang="zh-CN" sz="1800" dirty="0">
                <a:solidFill>
                  <a:schemeClr val="accent4">
                    <a:lumMod val="75000"/>
                  </a:schemeClr>
                </a:solidFill>
                <a:latin typeface="微软雅黑"/>
                <a:ea typeface="微软雅黑"/>
              </a:rPr>
              <a:t>新凯恩斯通胀动态模型</a:t>
            </a:r>
            <a:endParaRPr lang="en-US" altLang="zh-CN" sz="1800" dirty="0">
              <a:solidFill>
                <a:schemeClr val="accent4">
                  <a:lumMod val="75000"/>
                </a:schemeClr>
              </a:solidFill>
              <a:latin typeface="微软雅黑"/>
              <a:ea typeface="微软雅黑"/>
            </a:endParaRPr>
          </a:p>
        </p:txBody>
      </p:sp>
      <mc:AlternateContent xmlns:mc="http://schemas.openxmlformats.org/markup-compatibility/2006" xmlns:a14="http://schemas.microsoft.com/office/drawing/2010/main">
        <mc:Choice Requires="a14">
          <p:sp>
            <p:nvSpPr>
              <p:cNvPr id="12" name="文本框 11">
                <a:extLst>
                  <a:ext uri="{FF2B5EF4-FFF2-40B4-BE49-F238E27FC236}">
                    <a16:creationId xmlns:a16="http://schemas.microsoft.com/office/drawing/2014/main" id="{AB4CDFE9-5EFE-6A3E-C286-6E05358B4CDA}"/>
                  </a:ext>
                </a:extLst>
              </p:cNvPr>
              <p:cNvSpPr txBox="1"/>
              <p:nvPr/>
            </p:nvSpPr>
            <p:spPr>
              <a:xfrm>
                <a:off x="2219852" y="1828801"/>
                <a:ext cx="7838548" cy="4485395"/>
              </a:xfrm>
              <a:prstGeom prst="rect">
                <a:avLst/>
              </a:prstGeom>
              <a:noFill/>
            </p:spPr>
            <p:txBody>
              <a:bodyPr wrap="square">
                <a:spAutoFit/>
              </a:bodyPr>
              <a:lstStyle/>
              <a:p>
                <a:pPr marL="91440" indent="-91440">
                  <a:lnSpc>
                    <a:spcPct val="90000"/>
                  </a:lnSpc>
                  <a:spcBef>
                    <a:spcPts val="1200"/>
                  </a:spcBef>
                  <a:spcAft>
                    <a:spcPts val="200"/>
                  </a:spcAft>
                  <a:buClr>
                    <a:srgbClr val="E48312"/>
                  </a:buClr>
                  <a:buSzPct val="100000"/>
                  <a:buFont typeface="Wingdings" panose="05000000000000000000" pitchFamily="2" charset="2"/>
                  <a:buChar char="Ø"/>
                  <a:defRPr/>
                </a:pPr>
                <a:r>
                  <a:rPr lang="zh-CN" altLang="en-US" sz="2000" dirty="0">
                    <a:solidFill>
                      <a:srgbClr val="000000">
                        <a:lumMod val="75000"/>
                        <a:lumOff val="25000"/>
                      </a:srgbClr>
                    </a:solidFill>
                    <a:latin typeface="Calibri" panose="020F0502020204030204"/>
                    <a:ea typeface="宋体" panose="02010600030101010101" pitchFamily="2" charset="-122"/>
                  </a:rPr>
                  <a:t>最优重定价格：</a:t>
                </a:r>
                <a:endParaRPr lang="zh-CN" altLang="zh-CN" sz="2000" dirty="0">
                  <a:solidFill>
                    <a:srgbClr val="000000">
                      <a:lumMod val="75000"/>
                      <a:lumOff val="25000"/>
                    </a:srgbClr>
                  </a:solidFill>
                  <a:latin typeface="Calibri" panose="020F0502020204030204"/>
                  <a:ea typeface="宋体" panose="02010600030101010101" pitchFamily="2" charset="-122"/>
                </a:endParaRPr>
              </a:p>
              <a:p>
                <a:pPr marL="91440" indent="-91440" algn="ctr">
                  <a:lnSpc>
                    <a:spcPct val="90000"/>
                  </a:lnSpc>
                  <a:spcBef>
                    <a:spcPts val="1200"/>
                  </a:spcBef>
                  <a:spcAft>
                    <a:spcPts val="200"/>
                  </a:spcAft>
                  <a:buClr>
                    <a:srgbClr val="E48312"/>
                  </a:buClr>
                  <a:buSzPct val="100000"/>
                  <a:buFont typeface="Calibri" panose="020F0502020204030204" pitchFamily="34" charset="0"/>
                  <a:buChar char=" "/>
                  <a:defRPr/>
                </a:pPr>
                <a14:m>
                  <m:oMath xmlns:m="http://schemas.openxmlformats.org/officeDocument/2006/math">
                    <m:sSup>
                      <m:sSupPr>
                        <m:ctrlPr>
                          <a:rPr lang="zh-CN" altLang="zh-CN" sz="2000" i="1">
                            <a:solidFill>
                              <a:srgbClr val="000000">
                                <a:lumMod val="75000"/>
                                <a:lumOff val="25000"/>
                              </a:srgbClr>
                            </a:solidFill>
                            <a:latin typeface="Cambria Math" panose="02040503050406030204" pitchFamily="18" charset="0"/>
                          </a:rPr>
                        </m:ctrlPr>
                      </m:sSupPr>
                      <m:e>
                        <m:r>
                          <a:rPr lang="en-US" altLang="zh-CN" sz="2000" i="1">
                            <a:solidFill>
                              <a:srgbClr val="000000">
                                <a:lumMod val="75000"/>
                                <a:lumOff val="25000"/>
                              </a:srgbClr>
                            </a:solidFill>
                            <a:latin typeface="Cambria Math" panose="02040503050406030204" pitchFamily="18" charset="0"/>
                          </a:rPr>
                          <m:t>𝐿</m:t>
                        </m:r>
                      </m:e>
                      <m:sup>
                        <m:r>
                          <a:rPr lang="en-US" altLang="zh-CN" sz="2000" i="1">
                            <a:solidFill>
                              <a:srgbClr val="000000">
                                <a:lumMod val="75000"/>
                                <a:lumOff val="25000"/>
                              </a:srgbClr>
                            </a:solidFill>
                            <a:latin typeface="Cambria Math" panose="02040503050406030204" pitchFamily="18" charset="0"/>
                          </a:rPr>
                          <m:t>′</m:t>
                        </m:r>
                      </m:sup>
                    </m:sSup>
                    <m:d>
                      <m:dPr>
                        <m:ctrlPr>
                          <a:rPr lang="zh-CN" altLang="zh-CN" sz="2000" i="1">
                            <a:solidFill>
                              <a:srgbClr val="000000">
                                <a:lumMod val="75000"/>
                                <a:lumOff val="25000"/>
                              </a:srgbClr>
                            </a:solidFill>
                            <a:latin typeface="Cambria Math" panose="02040503050406030204" pitchFamily="18" charset="0"/>
                          </a:rPr>
                        </m:ctrlPr>
                      </m:dPr>
                      <m:e>
                        <m:sSub>
                          <m:sSubPr>
                            <m:ctrlPr>
                              <a:rPr lang="zh-CN" altLang="zh-CN" sz="2000" i="1">
                                <a:solidFill>
                                  <a:srgbClr val="000000">
                                    <a:lumMod val="75000"/>
                                    <a:lumOff val="25000"/>
                                  </a:srgbClr>
                                </a:solidFill>
                                <a:latin typeface="Cambria Math" panose="02040503050406030204" pitchFamily="18" charset="0"/>
                              </a:rPr>
                            </m:ctrlPr>
                          </m:sSubPr>
                          <m:e>
                            <m:r>
                              <a:rPr lang="en-US" altLang="zh-CN" sz="2000" i="1">
                                <a:solidFill>
                                  <a:srgbClr val="000000">
                                    <a:lumMod val="75000"/>
                                    <a:lumOff val="25000"/>
                                  </a:srgbClr>
                                </a:solidFill>
                                <a:latin typeface="Cambria Math" panose="02040503050406030204" pitchFamily="18" charset="0"/>
                              </a:rPr>
                              <m:t>𝑧</m:t>
                            </m:r>
                          </m:e>
                          <m:sub>
                            <m:r>
                              <a:rPr lang="en-US" altLang="zh-CN" sz="2000" i="1">
                                <a:solidFill>
                                  <a:srgbClr val="000000">
                                    <a:lumMod val="75000"/>
                                    <a:lumOff val="25000"/>
                                  </a:srgbClr>
                                </a:solidFill>
                                <a:latin typeface="Cambria Math" panose="02040503050406030204" pitchFamily="18" charset="0"/>
                              </a:rPr>
                              <m:t>𝑡</m:t>
                            </m:r>
                          </m:sub>
                        </m:sSub>
                      </m:e>
                    </m:d>
                    <m:r>
                      <a:rPr lang="en-US" altLang="zh-CN" sz="2000" i="1">
                        <a:solidFill>
                          <a:srgbClr val="000000">
                            <a:lumMod val="75000"/>
                            <a:lumOff val="25000"/>
                          </a:srgbClr>
                        </a:solidFill>
                        <a:latin typeface="Cambria Math" panose="02040503050406030204" pitchFamily="18" charset="0"/>
                      </a:rPr>
                      <m:t>=2</m:t>
                    </m:r>
                    <m:nary>
                      <m:naryPr>
                        <m:chr m:val="∑"/>
                        <m:limLoc m:val="undOvr"/>
                        <m:ctrlPr>
                          <a:rPr lang="zh-CN" altLang="zh-CN" sz="2000" i="1">
                            <a:solidFill>
                              <a:srgbClr val="000000">
                                <a:lumMod val="75000"/>
                                <a:lumOff val="25000"/>
                              </a:srgbClr>
                            </a:solidFill>
                            <a:latin typeface="Cambria Math" panose="02040503050406030204" pitchFamily="18" charset="0"/>
                          </a:rPr>
                        </m:ctrlPr>
                      </m:naryPr>
                      <m:sub>
                        <m:r>
                          <a:rPr lang="en-US" altLang="zh-CN" sz="2000" i="1">
                            <a:solidFill>
                              <a:srgbClr val="000000">
                                <a:lumMod val="75000"/>
                                <a:lumOff val="25000"/>
                              </a:srgbClr>
                            </a:solidFill>
                            <a:latin typeface="Cambria Math" panose="02040503050406030204" pitchFamily="18" charset="0"/>
                          </a:rPr>
                          <m:t>𝑘</m:t>
                        </m:r>
                        <m:r>
                          <a:rPr lang="en-US" altLang="zh-CN" sz="2000" i="1">
                            <a:solidFill>
                              <a:srgbClr val="000000">
                                <a:lumMod val="75000"/>
                                <a:lumOff val="25000"/>
                              </a:srgbClr>
                            </a:solidFill>
                            <a:latin typeface="Cambria Math" panose="02040503050406030204" pitchFamily="18" charset="0"/>
                          </a:rPr>
                          <m:t>=0</m:t>
                        </m:r>
                      </m:sub>
                      <m:sup>
                        <m:r>
                          <a:rPr lang="en-US" altLang="zh-CN" sz="2000" i="1">
                            <a:solidFill>
                              <a:srgbClr val="000000">
                                <a:lumMod val="75000"/>
                                <a:lumOff val="25000"/>
                              </a:srgbClr>
                            </a:solidFill>
                            <a:latin typeface="Cambria Math" panose="02040503050406030204" pitchFamily="18" charset="0"/>
                          </a:rPr>
                          <m:t>∞</m:t>
                        </m:r>
                      </m:sup>
                      <m:e>
                        <m:sSup>
                          <m:sSupPr>
                            <m:ctrlPr>
                              <a:rPr lang="zh-CN" altLang="zh-CN" sz="2000" i="1">
                                <a:solidFill>
                                  <a:srgbClr val="000000">
                                    <a:lumMod val="75000"/>
                                    <a:lumOff val="25000"/>
                                  </a:srgbClr>
                                </a:solidFill>
                                <a:latin typeface="Cambria Math" panose="02040503050406030204" pitchFamily="18" charset="0"/>
                              </a:rPr>
                            </m:ctrlPr>
                          </m:sSupPr>
                          <m:e>
                            <m:d>
                              <m:dPr>
                                <m:ctrlPr>
                                  <a:rPr lang="zh-CN" altLang="zh-CN" sz="2000" i="1">
                                    <a:solidFill>
                                      <a:srgbClr val="000000">
                                        <a:lumMod val="75000"/>
                                        <a:lumOff val="25000"/>
                                      </a:srgbClr>
                                    </a:solidFill>
                                    <a:latin typeface="Cambria Math" panose="02040503050406030204" pitchFamily="18" charset="0"/>
                                  </a:rPr>
                                </m:ctrlPr>
                              </m:dPr>
                              <m:e>
                                <m:r>
                                  <a:rPr lang="en-US" altLang="zh-CN" sz="2000" i="1">
                                    <a:solidFill>
                                      <a:srgbClr val="000000">
                                        <a:lumMod val="75000"/>
                                        <a:lumOff val="25000"/>
                                      </a:srgbClr>
                                    </a:solidFill>
                                    <a:latin typeface="Cambria Math" panose="02040503050406030204" pitchFamily="18" charset="0"/>
                                  </a:rPr>
                                  <m:t>𝜃𝛽</m:t>
                                </m:r>
                              </m:e>
                            </m:d>
                          </m:e>
                          <m:sup>
                            <m:r>
                              <a:rPr lang="en-US" altLang="zh-CN" sz="2000" i="1">
                                <a:solidFill>
                                  <a:srgbClr val="000000">
                                    <a:lumMod val="75000"/>
                                    <a:lumOff val="25000"/>
                                  </a:srgbClr>
                                </a:solidFill>
                                <a:latin typeface="Cambria Math" panose="02040503050406030204" pitchFamily="18" charset="0"/>
                              </a:rPr>
                              <m:t>𝑘</m:t>
                            </m:r>
                          </m:sup>
                        </m:sSup>
                        <m:sSub>
                          <m:sSubPr>
                            <m:ctrlPr>
                              <a:rPr lang="zh-CN" altLang="zh-CN" sz="2000" i="1">
                                <a:solidFill>
                                  <a:srgbClr val="000000">
                                    <a:lumMod val="75000"/>
                                    <a:lumOff val="25000"/>
                                  </a:srgbClr>
                                </a:solidFill>
                                <a:latin typeface="Cambria Math" panose="02040503050406030204" pitchFamily="18" charset="0"/>
                              </a:rPr>
                            </m:ctrlPr>
                          </m:sSubPr>
                          <m:e>
                            <m:r>
                              <a:rPr lang="en-US" altLang="zh-CN" sz="2000" i="1">
                                <a:solidFill>
                                  <a:srgbClr val="000000">
                                    <a:lumMod val="75000"/>
                                    <a:lumOff val="25000"/>
                                  </a:srgbClr>
                                </a:solidFill>
                                <a:latin typeface="Cambria Math" panose="02040503050406030204" pitchFamily="18" charset="0"/>
                              </a:rPr>
                              <m:t>𝐸</m:t>
                            </m:r>
                          </m:e>
                          <m:sub>
                            <m:r>
                              <a:rPr lang="en-US" altLang="zh-CN" sz="2000" i="1">
                                <a:solidFill>
                                  <a:srgbClr val="000000">
                                    <a:lumMod val="75000"/>
                                    <a:lumOff val="25000"/>
                                  </a:srgbClr>
                                </a:solidFill>
                                <a:latin typeface="Cambria Math" panose="02040503050406030204" pitchFamily="18" charset="0"/>
                              </a:rPr>
                              <m:t>𝑡</m:t>
                            </m:r>
                          </m:sub>
                        </m:sSub>
                      </m:e>
                    </m:nary>
                  </m:oMath>
                </a14:m>
                <a:r>
                  <a:rPr lang="zh-CN" altLang="zh-CN" sz="2000" dirty="0">
                    <a:solidFill>
                      <a:srgbClr val="000000">
                        <a:lumMod val="75000"/>
                        <a:lumOff val="25000"/>
                      </a:srgbClr>
                    </a:solidFill>
                    <a:latin typeface="Calibri" panose="020F0502020204030204"/>
                    <a:ea typeface="宋体" panose="02010600030101010101" pitchFamily="2" charset="-122"/>
                  </a:rPr>
                  <a:t> </a:t>
                </a:r>
                <a14:m>
                  <m:oMath xmlns:m="http://schemas.openxmlformats.org/officeDocument/2006/math">
                    <m:d>
                      <m:dPr>
                        <m:ctrlPr>
                          <a:rPr lang="zh-CN" altLang="zh-CN" sz="2000" i="1">
                            <a:solidFill>
                              <a:srgbClr val="000000">
                                <a:lumMod val="75000"/>
                                <a:lumOff val="25000"/>
                              </a:srgbClr>
                            </a:solidFill>
                            <a:latin typeface="Cambria Math" panose="02040503050406030204" pitchFamily="18" charset="0"/>
                          </a:rPr>
                        </m:ctrlPr>
                      </m:dPr>
                      <m:e>
                        <m:sSub>
                          <m:sSubPr>
                            <m:ctrlPr>
                              <a:rPr lang="zh-CN" altLang="zh-CN" sz="2000" i="1">
                                <a:solidFill>
                                  <a:srgbClr val="000000">
                                    <a:lumMod val="75000"/>
                                    <a:lumOff val="25000"/>
                                  </a:srgbClr>
                                </a:solidFill>
                                <a:latin typeface="Cambria Math" panose="02040503050406030204" pitchFamily="18" charset="0"/>
                              </a:rPr>
                            </m:ctrlPr>
                          </m:sSubPr>
                          <m:e>
                            <m:r>
                              <a:rPr lang="en-US" altLang="zh-CN" sz="2000" i="1">
                                <a:solidFill>
                                  <a:srgbClr val="000000">
                                    <a:lumMod val="75000"/>
                                    <a:lumOff val="25000"/>
                                  </a:srgbClr>
                                </a:solidFill>
                                <a:latin typeface="Cambria Math" panose="02040503050406030204" pitchFamily="18" charset="0"/>
                              </a:rPr>
                              <m:t>𝑧</m:t>
                            </m:r>
                          </m:e>
                          <m:sub>
                            <m:r>
                              <a:rPr lang="en-US" altLang="zh-CN" sz="2000" i="1">
                                <a:solidFill>
                                  <a:srgbClr val="000000">
                                    <a:lumMod val="75000"/>
                                    <a:lumOff val="25000"/>
                                  </a:srgbClr>
                                </a:solidFill>
                                <a:latin typeface="Cambria Math" panose="02040503050406030204" pitchFamily="18" charset="0"/>
                              </a:rPr>
                              <m:t>𝑡</m:t>
                            </m:r>
                          </m:sub>
                        </m:sSub>
                        <m:r>
                          <a:rPr lang="en-US" altLang="zh-CN" sz="2000" i="1">
                            <a:solidFill>
                              <a:srgbClr val="000000">
                                <a:lumMod val="75000"/>
                                <a:lumOff val="25000"/>
                              </a:srgbClr>
                            </a:solidFill>
                            <a:latin typeface="Cambria Math" panose="02040503050406030204" pitchFamily="18" charset="0"/>
                          </a:rPr>
                          <m:t>−</m:t>
                        </m:r>
                        <m:sSubSup>
                          <m:sSubSupPr>
                            <m:ctrlPr>
                              <a:rPr lang="zh-CN" altLang="zh-CN" sz="2000" i="1">
                                <a:solidFill>
                                  <a:srgbClr val="000000">
                                    <a:lumMod val="75000"/>
                                    <a:lumOff val="25000"/>
                                  </a:srgbClr>
                                </a:solidFill>
                                <a:latin typeface="Cambria Math" panose="02040503050406030204" pitchFamily="18" charset="0"/>
                              </a:rPr>
                            </m:ctrlPr>
                          </m:sSubSupPr>
                          <m:e>
                            <m:r>
                              <a:rPr lang="en-US" altLang="zh-CN" sz="2000" i="1">
                                <a:solidFill>
                                  <a:srgbClr val="000000">
                                    <a:lumMod val="75000"/>
                                    <a:lumOff val="25000"/>
                                  </a:srgbClr>
                                </a:solidFill>
                                <a:latin typeface="Cambria Math" panose="02040503050406030204" pitchFamily="18" charset="0"/>
                              </a:rPr>
                              <m:t>𝑝</m:t>
                            </m:r>
                          </m:e>
                          <m:sub>
                            <m:r>
                              <a:rPr lang="en-US" altLang="zh-CN" sz="2000" i="1">
                                <a:solidFill>
                                  <a:srgbClr val="000000">
                                    <a:lumMod val="75000"/>
                                    <a:lumOff val="25000"/>
                                  </a:srgbClr>
                                </a:solidFill>
                                <a:latin typeface="Cambria Math" panose="02040503050406030204" pitchFamily="18" charset="0"/>
                              </a:rPr>
                              <m:t>𝑡</m:t>
                            </m:r>
                            <m:r>
                              <a:rPr lang="en-US" altLang="zh-CN" sz="2000" i="1">
                                <a:solidFill>
                                  <a:srgbClr val="000000">
                                    <a:lumMod val="75000"/>
                                    <a:lumOff val="25000"/>
                                  </a:srgbClr>
                                </a:solidFill>
                                <a:latin typeface="Cambria Math" panose="02040503050406030204" pitchFamily="18" charset="0"/>
                              </a:rPr>
                              <m:t>+</m:t>
                            </m:r>
                            <m:r>
                              <a:rPr lang="en-US" altLang="zh-CN" sz="2000" i="1">
                                <a:solidFill>
                                  <a:srgbClr val="000000">
                                    <a:lumMod val="75000"/>
                                    <a:lumOff val="25000"/>
                                  </a:srgbClr>
                                </a:solidFill>
                                <a:latin typeface="Cambria Math" panose="02040503050406030204" pitchFamily="18" charset="0"/>
                              </a:rPr>
                              <m:t>𝑘</m:t>
                            </m:r>
                          </m:sub>
                          <m:sup>
                            <m:r>
                              <a:rPr lang="en-US" altLang="zh-CN" sz="2000" i="1">
                                <a:solidFill>
                                  <a:srgbClr val="000000">
                                    <a:lumMod val="75000"/>
                                    <a:lumOff val="25000"/>
                                  </a:srgbClr>
                                </a:solidFill>
                                <a:latin typeface="Cambria Math" panose="02040503050406030204" pitchFamily="18" charset="0"/>
                              </a:rPr>
                              <m:t>∗</m:t>
                            </m:r>
                          </m:sup>
                        </m:sSubSup>
                      </m:e>
                    </m:d>
                    <m:r>
                      <a:rPr lang="en-US" altLang="zh-CN" sz="2000" i="1">
                        <a:solidFill>
                          <a:srgbClr val="000000">
                            <a:lumMod val="75000"/>
                            <a:lumOff val="25000"/>
                          </a:srgbClr>
                        </a:solidFill>
                        <a:latin typeface="Cambria Math" panose="02040503050406030204" pitchFamily="18" charset="0"/>
                      </a:rPr>
                      <m:t>=0</m:t>
                    </m:r>
                  </m:oMath>
                </a14:m>
                <a:endParaRPr lang="zh-CN" altLang="zh-CN" sz="2000" dirty="0">
                  <a:solidFill>
                    <a:srgbClr val="000000">
                      <a:lumMod val="75000"/>
                      <a:lumOff val="25000"/>
                    </a:srgbClr>
                  </a:solidFill>
                  <a:latin typeface="Calibri" panose="020F0502020204030204"/>
                  <a:ea typeface="宋体" panose="02010600030101010101" pitchFamily="2" charset="-122"/>
                </a:endParaRPr>
              </a:p>
              <a:p>
                <a:pPr marL="91440" indent="-91440" algn="ctr">
                  <a:lnSpc>
                    <a:spcPct val="90000"/>
                  </a:lnSpc>
                  <a:spcBef>
                    <a:spcPts val="1200"/>
                  </a:spcBef>
                  <a:spcAft>
                    <a:spcPts val="200"/>
                  </a:spcAft>
                  <a:buClr>
                    <a:srgbClr val="E48312"/>
                  </a:buClr>
                  <a:buSzPct val="100000"/>
                  <a:buFont typeface="Calibri" panose="020F0502020204030204" pitchFamily="34" charset="0"/>
                  <a:buChar char=" "/>
                  <a:defRPr/>
                </a:pPr>
                <a14:m>
                  <m:oMath xmlns:m="http://schemas.openxmlformats.org/officeDocument/2006/math">
                    <m:d>
                      <m:dPr>
                        <m:begChr m:val="["/>
                        <m:endChr m:val="]"/>
                        <m:ctrlPr>
                          <a:rPr lang="zh-CN" altLang="zh-CN" sz="2000" i="1">
                            <a:solidFill>
                              <a:srgbClr val="000000">
                                <a:lumMod val="75000"/>
                                <a:lumOff val="25000"/>
                              </a:srgbClr>
                            </a:solidFill>
                            <a:latin typeface="Cambria Math" panose="02040503050406030204" pitchFamily="18" charset="0"/>
                          </a:rPr>
                        </m:ctrlPr>
                      </m:dPr>
                      <m:e>
                        <m:nary>
                          <m:naryPr>
                            <m:chr m:val="∑"/>
                            <m:limLoc m:val="undOvr"/>
                            <m:ctrlPr>
                              <a:rPr lang="zh-CN" altLang="zh-CN" sz="2000" i="1">
                                <a:solidFill>
                                  <a:srgbClr val="000000">
                                    <a:lumMod val="75000"/>
                                    <a:lumOff val="25000"/>
                                  </a:srgbClr>
                                </a:solidFill>
                                <a:latin typeface="Cambria Math" panose="02040503050406030204" pitchFamily="18" charset="0"/>
                              </a:rPr>
                            </m:ctrlPr>
                          </m:naryPr>
                          <m:sub>
                            <m:r>
                              <a:rPr lang="en-US" altLang="zh-CN" sz="2000" i="1">
                                <a:solidFill>
                                  <a:srgbClr val="000000">
                                    <a:lumMod val="75000"/>
                                    <a:lumOff val="25000"/>
                                  </a:srgbClr>
                                </a:solidFill>
                                <a:latin typeface="Cambria Math" panose="02040503050406030204" pitchFamily="18" charset="0"/>
                              </a:rPr>
                              <m:t>𝑘</m:t>
                            </m:r>
                            <m:r>
                              <a:rPr lang="en-US" altLang="zh-CN" sz="2000" i="1">
                                <a:solidFill>
                                  <a:srgbClr val="000000">
                                    <a:lumMod val="75000"/>
                                    <a:lumOff val="25000"/>
                                  </a:srgbClr>
                                </a:solidFill>
                                <a:latin typeface="Cambria Math" panose="02040503050406030204" pitchFamily="18" charset="0"/>
                              </a:rPr>
                              <m:t>=0</m:t>
                            </m:r>
                          </m:sub>
                          <m:sup>
                            <m:r>
                              <a:rPr lang="en-US" altLang="zh-CN" sz="2000" i="1">
                                <a:solidFill>
                                  <a:srgbClr val="000000">
                                    <a:lumMod val="75000"/>
                                    <a:lumOff val="25000"/>
                                  </a:srgbClr>
                                </a:solidFill>
                                <a:latin typeface="Cambria Math" panose="02040503050406030204" pitchFamily="18" charset="0"/>
                              </a:rPr>
                              <m:t>∞</m:t>
                            </m:r>
                          </m:sup>
                          <m:e>
                            <m:sSup>
                              <m:sSupPr>
                                <m:ctrlPr>
                                  <a:rPr lang="zh-CN" altLang="zh-CN" sz="2000" i="1">
                                    <a:solidFill>
                                      <a:srgbClr val="000000">
                                        <a:lumMod val="75000"/>
                                        <a:lumOff val="25000"/>
                                      </a:srgbClr>
                                    </a:solidFill>
                                    <a:latin typeface="Cambria Math" panose="02040503050406030204" pitchFamily="18" charset="0"/>
                                  </a:rPr>
                                </m:ctrlPr>
                              </m:sSupPr>
                              <m:e>
                                <m:d>
                                  <m:dPr>
                                    <m:ctrlPr>
                                      <a:rPr lang="zh-CN" altLang="zh-CN" sz="2000" i="1">
                                        <a:solidFill>
                                          <a:srgbClr val="000000">
                                            <a:lumMod val="75000"/>
                                            <a:lumOff val="25000"/>
                                          </a:srgbClr>
                                        </a:solidFill>
                                        <a:latin typeface="Cambria Math" panose="02040503050406030204" pitchFamily="18" charset="0"/>
                                      </a:rPr>
                                    </m:ctrlPr>
                                  </m:dPr>
                                  <m:e>
                                    <m:r>
                                      <a:rPr lang="en-US" altLang="zh-CN" sz="2000" i="1">
                                        <a:solidFill>
                                          <a:srgbClr val="000000">
                                            <a:lumMod val="75000"/>
                                            <a:lumOff val="25000"/>
                                          </a:srgbClr>
                                        </a:solidFill>
                                        <a:latin typeface="Cambria Math" panose="02040503050406030204" pitchFamily="18" charset="0"/>
                                      </a:rPr>
                                      <m:t>𝜃𝛽</m:t>
                                    </m:r>
                                  </m:e>
                                </m:d>
                              </m:e>
                              <m:sup>
                                <m:r>
                                  <a:rPr lang="en-US" altLang="zh-CN" sz="2000" i="1">
                                    <a:solidFill>
                                      <a:srgbClr val="000000">
                                        <a:lumMod val="75000"/>
                                        <a:lumOff val="25000"/>
                                      </a:srgbClr>
                                    </a:solidFill>
                                    <a:latin typeface="Cambria Math" panose="02040503050406030204" pitchFamily="18" charset="0"/>
                                  </a:rPr>
                                  <m:t>𝑘</m:t>
                                </m:r>
                              </m:sup>
                            </m:sSup>
                          </m:e>
                        </m:nary>
                      </m:e>
                    </m:d>
                    <m:sSub>
                      <m:sSubPr>
                        <m:ctrlPr>
                          <a:rPr lang="zh-CN" altLang="zh-CN" sz="2000" i="1">
                            <a:solidFill>
                              <a:srgbClr val="000000">
                                <a:lumMod val="75000"/>
                                <a:lumOff val="25000"/>
                              </a:srgbClr>
                            </a:solidFill>
                            <a:latin typeface="Cambria Math" panose="02040503050406030204" pitchFamily="18" charset="0"/>
                          </a:rPr>
                        </m:ctrlPr>
                      </m:sSubPr>
                      <m:e>
                        <m:r>
                          <a:rPr lang="en-US" altLang="zh-CN" sz="2000" i="1">
                            <a:solidFill>
                              <a:srgbClr val="000000">
                                <a:lumMod val="75000"/>
                                <a:lumOff val="25000"/>
                              </a:srgbClr>
                            </a:solidFill>
                            <a:latin typeface="Cambria Math" panose="02040503050406030204" pitchFamily="18" charset="0"/>
                          </a:rPr>
                          <m:t>𝑧</m:t>
                        </m:r>
                      </m:e>
                      <m:sub>
                        <m:r>
                          <a:rPr lang="en-US" altLang="zh-CN" sz="2000" i="1">
                            <a:solidFill>
                              <a:srgbClr val="000000">
                                <a:lumMod val="75000"/>
                                <a:lumOff val="25000"/>
                              </a:srgbClr>
                            </a:solidFill>
                            <a:latin typeface="Cambria Math" panose="02040503050406030204" pitchFamily="18" charset="0"/>
                          </a:rPr>
                          <m:t>𝑡</m:t>
                        </m:r>
                      </m:sub>
                    </m:sSub>
                    <m:r>
                      <a:rPr lang="en-US" altLang="zh-CN" sz="2000" i="1">
                        <a:solidFill>
                          <a:srgbClr val="000000">
                            <a:lumMod val="75000"/>
                            <a:lumOff val="25000"/>
                          </a:srgbClr>
                        </a:solidFill>
                        <a:latin typeface="Cambria Math" panose="02040503050406030204" pitchFamily="18" charset="0"/>
                      </a:rPr>
                      <m:t>=</m:t>
                    </m:r>
                    <m:nary>
                      <m:naryPr>
                        <m:chr m:val="∑"/>
                        <m:limLoc m:val="undOvr"/>
                        <m:ctrlPr>
                          <a:rPr lang="zh-CN" altLang="zh-CN" sz="2000" i="1">
                            <a:solidFill>
                              <a:srgbClr val="000000">
                                <a:lumMod val="75000"/>
                                <a:lumOff val="25000"/>
                              </a:srgbClr>
                            </a:solidFill>
                            <a:latin typeface="Cambria Math" panose="02040503050406030204" pitchFamily="18" charset="0"/>
                          </a:rPr>
                        </m:ctrlPr>
                      </m:naryPr>
                      <m:sub>
                        <m:r>
                          <a:rPr lang="en-US" altLang="zh-CN" sz="2000" i="1">
                            <a:solidFill>
                              <a:srgbClr val="000000">
                                <a:lumMod val="75000"/>
                                <a:lumOff val="25000"/>
                              </a:srgbClr>
                            </a:solidFill>
                            <a:latin typeface="Cambria Math" panose="02040503050406030204" pitchFamily="18" charset="0"/>
                          </a:rPr>
                          <m:t>𝑘</m:t>
                        </m:r>
                        <m:r>
                          <a:rPr lang="en-US" altLang="zh-CN" sz="2000" i="1">
                            <a:solidFill>
                              <a:srgbClr val="000000">
                                <a:lumMod val="75000"/>
                                <a:lumOff val="25000"/>
                              </a:srgbClr>
                            </a:solidFill>
                            <a:latin typeface="Cambria Math" panose="02040503050406030204" pitchFamily="18" charset="0"/>
                          </a:rPr>
                          <m:t>=0</m:t>
                        </m:r>
                      </m:sub>
                      <m:sup>
                        <m:r>
                          <a:rPr lang="en-US" altLang="zh-CN" sz="2000" i="1">
                            <a:solidFill>
                              <a:srgbClr val="000000">
                                <a:lumMod val="75000"/>
                                <a:lumOff val="25000"/>
                              </a:srgbClr>
                            </a:solidFill>
                            <a:latin typeface="Cambria Math" panose="02040503050406030204" pitchFamily="18" charset="0"/>
                          </a:rPr>
                          <m:t>∞</m:t>
                        </m:r>
                      </m:sup>
                      <m:e>
                        <m:sSup>
                          <m:sSupPr>
                            <m:ctrlPr>
                              <a:rPr lang="zh-CN" altLang="zh-CN" sz="2000" i="1">
                                <a:solidFill>
                                  <a:srgbClr val="000000">
                                    <a:lumMod val="75000"/>
                                    <a:lumOff val="25000"/>
                                  </a:srgbClr>
                                </a:solidFill>
                                <a:latin typeface="Cambria Math" panose="02040503050406030204" pitchFamily="18" charset="0"/>
                              </a:rPr>
                            </m:ctrlPr>
                          </m:sSupPr>
                          <m:e>
                            <m:d>
                              <m:dPr>
                                <m:ctrlPr>
                                  <a:rPr lang="zh-CN" altLang="zh-CN" sz="2000" i="1">
                                    <a:solidFill>
                                      <a:srgbClr val="000000">
                                        <a:lumMod val="75000"/>
                                        <a:lumOff val="25000"/>
                                      </a:srgbClr>
                                    </a:solidFill>
                                    <a:latin typeface="Cambria Math" panose="02040503050406030204" pitchFamily="18" charset="0"/>
                                  </a:rPr>
                                </m:ctrlPr>
                              </m:dPr>
                              <m:e>
                                <m:r>
                                  <a:rPr lang="en-US" altLang="zh-CN" sz="2000" i="1">
                                    <a:solidFill>
                                      <a:srgbClr val="000000">
                                        <a:lumMod val="75000"/>
                                        <a:lumOff val="25000"/>
                                      </a:srgbClr>
                                    </a:solidFill>
                                    <a:latin typeface="Cambria Math" panose="02040503050406030204" pitchFamily="18" charset="0"/>
                                  </a:rPr>
                                  <m:t>𝜃𝛽</m:t>
                                </m:r>
                              </m:e>
                            </m:d>
                          </m:e>
                          <m:sup>
                            <m:r>
                              <a:rPr lang="en-US" altLang="zh-CN" sz="2000" i="1">
                                <a:solidFill>
                                  <a:srgbClr val="000000">
                                    <a:lumMod val="75000"/>
                                    <a:lumOff val="25000"/>
                                  </a:srgbClr>
                                </a:solidFill>
                                <a:latin typeface="Cambria Math" panose="02040503050406030204" pitchFamily="18" charset="0"/>
                              </a:rPr>
                              <m:t>𝑘</m:t>
                            </m:r>
                          </m:sup>
                        </m:sSup>
                        <m:sSub>
                          <m:sSubPr>
                            <m:ctrlPr>
                              <a:rPr lang="zh-CN" altLang="zh-CN" sz="2000" i="1">
                                <a:solidFill>
                                  <a:srgbClr val="000000">
                                    <a:lumMod val="75000"/>
                                    <a:lumOff val="25000"/>
                                  </a:srgbClr>
                                </a:solidFill>
                                <a:latin typeface="Cambria Math" panose="02040503050406030204" pitchFamily="18" charset="0"/>
                              </a:rPr>
                            </m:ctrlPr>
                          </m:sSubPr>
                          <m:e>
                            <m:r>
                              <a:rPr lang="en-US" altLang="zh-CN" sz="2000" i="1">
                                <a:solidFill>
                                  <a:srgbClr val="000000">
                                    <a:lumMod val="75000"/>
                                    <a:lumOff val="25000"/>
                                  </a:srgbClr>
                                </a:solidFill>
                                <a:latin typeface="Cambria Math" panose="02040503050406030204" pitchFamily="18" charset="0"/>
                              </a:rPr>
                              <m:t>𝐸</m:t>
                            </m:r>
                          </m:e>
                          <m:sub>
                            <m:r>
                              <a:rPr lang="en-US" altLang="zh-CN" sz="2000" i="1">
                                <a:solidFill>
                                  <a:srgbClr val="000000">
                                    <a:lumMod val="75000"/>
                                    <a:lumOff val="25000"/>
                                  </a:srgbClr>
                                </a:solidFill>
                                <a:latin typeface="Cambria Math" panose="02040503050406030204" pitchFamily="18" charset="0"/>
                              </a:rPr>
                              <m:t>𝑡</m:t>
                            </m:r>
                          </m:sub>
                        </m:sSub>
                        <m:sSubSup>
                          <m:sSubSupPr>
                            <m:ctrlPr>
                              <a:rPr lang="zh-CN" altLang="zh-CN" sz="2000" i="1">
                                <a:solidFill>
                                  <a:srgbClr val="000000">
                                    <a:lumMod val="75000"/>
                                    <a:lumOff val="25000"/>
                                  </a:srgbClr>
                                </a:solidFill>
                                <a:latin typeface="Cambria Math" panose="02040503050406030204" pitchFamily="18" charset="0"/>
                              </a:rPr>
                            </m:ctrlPr>
                          </m:sSubSupPr>
                          <m:e>
                            <m:r>
                              <a:rPr lang="en-US" altLang="zh-CN" sz="2000" i="1">
                                <a:solidFill>
                                  <a:srgbClr val="000000">
                                    <a:lumMod val="75000"/>
                                    <a:lumOff val="25000"/>
                                  </a:srgbClr>
                                </a:solidFill>
                                <a:latin typeface="Cambria Math" panose="02040503050406030204" pitchFamily="18" charset="0"/>
                              </a:rPr>
                              <m:t>𝑝</m:t>
                            </m:r>
                          </m:e>
                          <m:sub>
                            <m:r>
                              <a:rPr lang="en-US" altLang="zh-CN" sz="2000" i="1">
                                <a:solidFill>
                                  <a:srgbClr val="000000">
                                    <a:lumMod val="75000"/>
                                    <a:lumOff val="25000"/>
                                  </a:srgbClr>
                                </a:solidFill>
                                <a:latin typeface="Cambria Math" panose="02040503050406030204" pitchFamily="18" charset="0"/>
                              </a:rPr>
                              <m:t>𝑡</m:t>
                            </m:r>
                            <m:r>
                              <a:rPr lang="en-US" altLang="zh-CN" sz="2000" i="1">
                                <a:solidFill>
                                  <a:srgbClr val="000000">
                                    <a:lumMod val="75000"/>
                                    <a:lumOff val="25000"/>
                                  </a:srgbClr>
                                </a:solidFill>
                                <a:latin typeface="Cambria Math" panose="02040503050406030204" pitchFamily="18" charset="0"/>
                              </a:rPr>
                              <m:t>+</m:t>
                            </m:r>
                            <m:r>
                              <a:rPr lang="en-US" altLang="zh-CN" sz="2000" i="1">
                                <a:solidFill>
                                  <a:srgbClr val="000000">
                                    <a:lumMod val="75000"/>
                                    <a:lumOff val="25000"/>
                                  </a:srgbClr>
                                </a:solidFill>
                                <a:latin typeface="Cambria Math" panose="02040503050406030204" pitchFamily="18" charset="0"/>
                              </a:rPr>
                              <m:t>𝑘</m:t>
                            </m:r>
                          </m:sub>
                          <m:sup>
                            <m:r>
                              <a:rPr lang="en-US" altLang="zh-CN" sz="2000" i="1">
                                <a:solidFill>
                                  <a:srgbClr val="000000">
                                    <a:lumMod val="75000"/>
                                    <a:lumOff val="25000"/>
                                  </a:srgbClr>
                                </a:solidFill>
                                <a:latin typeface="Cambria Math" panose="02040503050406030204" pitchFamily="18" charset="0"/>
                              </a:rPr>
                              <m:t>∗</m:t>
                            </m:r>
                          </m:sup>
                        </m:sSubSup>
                      </m:e>
                    </m:nary>
                  </m:oMath>
                </a14:m>
                <a:endParaRPr lang="en-US" altLang="zh-CN" sz="2000" dirty="0">
                  <a:solidFill>
                    <a:srgbClr val="000000">
                      <a:lumMod val="75000"/>
                      <a:lumOff val="25000"/>
                    </a:srgbClr>
                  </a:solidFill>
                  <a:latin typeface="Calibri" panose="020F0502020204030204"/>
                  <a:ea typeface="宋体" panose="02010600030101010101" pitchFamily="2" charset="-122"/>
                </a:endParaRPr>
              </a:p>
              <a:p>
                <a:pPr marL="91440" indent="-91440" algn="ctr">
                  <a:lnSpc>
                    <a:spcPct val="90000"/>
                  </a:lnSpc>
                  <a:spcBef>
                    <a:spcPts val="1200"/>
                  </a:spcBef>
                  <a:spcAft>
                    <a:spcPts val="200"/>
                  </a:spcAft>
                  <a:buClr>
                    <a:srgbClr val="E48312"/>
                  </a:buClr>
                  <a:buSzPct val="100000"/>
                  <a:buFont typeface="Calibri" panose="020F0502020204030204" pitchFamily="34" charset="0"/>
                  <a:buChar char=" "/>
                  <a:defRPr/>
                </a:pPr>
                <a14:m>
                  <m:oMath xmlns:m="http://schemas.openxmlformats.org/officeDocument/2006/math">
                    <m:nary>
                      <m:naryPr>
                        <m:chr m:val="∑"/>
                        <m:limLoc m:val="undOvr"/>
                        <m:ctrlPr>
                          <a:rPr lang="zh-CN" altLang="zh-CN" sz="2000" i="1">
                            <a:solidFill>
                              <a:srgbClr val="000000">
                                <a:lumMod val="75000"/>
                                <a:lumOff val="25000"/>
                              </a:srgbClr>
                            </a:solidFill>
                            <a:latin typeface="Cambria Math" panose="02040503050406030204" pitchFamily="18" charset="0"/>
                          </a:rPr>
                        </m:ctrlPr>
                      </m:naryPr>
                      <m:sub>
                        <m:r>
                          <a:rPr lang="en-US" altLang="zh-CN" sz="2000" i="1">
                            <a:solidFill>
                              <a:srgbClr val="000000">
                                <a:lumMod val="75000"/>
                                <a:lumOff val="25000"/>
                              </a:srgbClr>
                            </a:solidFill>
                            <a:latin typeface="Cambria Math" panose="02040503050406030204" pitchFamily="18" charset="0"/>
                          </a:rPr>
                          <m:t>𝑘</m:t>
                        </m:r>
                        <m:r>
                          <a:rPr lang="en-US" altLang="zh-CN" sz="2000" i="1">
                            <a:solidFill>
                              <a:srgbClr val="000000">
                                <a:lumMod val="75000"/>
                                <a:lumOff val="25000"/>
                              </a:srgbClr>
                            </a:solidFill>
                            <a:latin typeface="Cambria Math" panose="02040503050406030204" pitchFamily="18" charset="0"/>
                          </a:rPr>
                          <m:t>=0</m:t>
                        </m:r>
                      </m:sub>
                      <m:sup>
                        <m:r>
                          <a:rPr lang="en-US" altLang="zh-CN" sz="2000" i="1">
                            <a:solidFill>
                              <a:srgbClr val="000000">
                                <a:lumMod val="75000"/>
                                <a:lumOff val="25000"/>
                              </a:srgbClr>
                            </a:solidFill>
                            <a:latin typeface="Cambria Math" panose="02040503050406030204" pitchFamily="18" charset="0"/>
                          </a:rPr>
                          <m:t>∞</m:t>
                        </m:r>
                      </m:sup>
                      <m:e>
                        <m:sSup>
                          <m:sSupPr>
                            <m:ctrlPr>
                              <a:rPr lang="zh-CN" altLang="zh-CN" sz="2000" i="1">
                                <a:solidFill>
                                  <a:srgbClr val="000000">
                                    <a:lumMod val="75000"/>
                                    <a:lumOff val="25000"/>
                                  </a:srgbClr>
                                </a:solidFill>
                                <a:latin typeface="Cambria Math" panose="02040503050406030204" pitchFamily="18" charset="0"/>
                              </a:rPr>
                            </m:ctrlPr>
                          </m:sSupPr>
                          <m:e>
                            <m:d>
                              <m:dPr>
                                <m:ctrlPr>
                                  <a:rPr lang="zh-CN" altLang="zh-CN" sz="2000" i="1">
                                    <a:solidFill>
                                      <a:srgbClr val="000000">
                                        <a:lumMod val="75000"/>
                                        <a:lumOff val="25000"/>
                                      </a:srgbClr>
                                    </a:solidFill>
                                    <a:latin typeface="Cambria Math" panose="02040503050406030204" pitchFamily="18" charset="0"/>
                                  </a:rPr>
                                </m:ctrlPr>
                              </m:dPr>
                              <m:e>
                                <m:r>
                                  <a:rPr lang="en-US" altLang="zh-CN" sz="2000" i="1">
                                    <a:solidFill>
                                      <a:srgbClr val="000000">
                                        <a:lumMod val="75000"/>
                                        <a:lumOff val="25000"/>
                                      </a:srgbClr>
                                    </a:solidFill>
                                    <a:latin typeface="Cambria Math" panose="02040503050406030204" pitchFamily="18" charset="0"/>
                                  </a:rPr>
                                  <m:t>𝜃𝛽</m:t>
                                </m:r>
                              </m:e>
                            </m:d>
                          </m:e>
                          <m:sup>
                            <m:r>
                              <a:rPr lang="en-US" altLang="zh-CN" sz="2000" i="1">
                                <a:solidFill>
                                  <a:srgbClr val="000000">
                                    <a:lumMod val="75000"/>
                                    <a:lumOff val="25000"/>
                                  </a:srgbClr>
                                </a:solidFill>
                                <a:latin typeface="Cambria Math" panose="02040503050406030204" pitchFamily="18" charset="0"/>
                              </a:rPr>
                              <m:t>𝑘</m:t>
                            </m:r>
                          </m:sup>
                        </m:sSup>
                        <m:r>
                          <a:rPr lang="en-US" altLang="zh-CN" sz="2000" i="1">
                            <a:solidFill>
                              <a:srgbClr val="000000">
                                <a:lumMod val="75000"/>
                                <a:lumOff val="25000"/>
                              </a:srgbClr>
                            </a:solidFill>
                            <a:latin typeface="Cambria Math" panose="02040503050406030204" pitchFamily="18" charset="0"/>
                          </a:rPr>
                          <m:t>=</m:t>
                        </m:r>
                        <m:f>
                          <m:fPr>
                            <m:ctrlPr>
                              <a:rPr lang="zh-CN" altLang="zh-CN" sz="2000" i="1">
                                <a:solidFill>
                                  <a:srgbClr val="000000">
                                    <a:lumMod val="75000"/>
                                    <a:lumOff val="25000"/>
                                  </a:srgbClr>
                                </a:solidFill>
                                <a:latin typeface="Cambria Math" panose="02040503050406030204" pitchFamily="18" charset="0"/>
                              </a:rPr>
                            </m:ctrlPr>
                          </m:fPr>
                          <m:num>
                            <m:r>
                              <a:rPr lang="en-US" altLang="zh-CN" sz="2000" i="1">
                                <a:solidFill>
                                  <a:srgbClr val="000000">
                                    <a:lumMod val="75000"/>
                                    <a:lumOff val="25000"/>
                                  </a:srgbClr>
                                </a:solidFill>
                                <a:latin typeface="Cambria Math" panose="02040503050406030204" pitchFamily="18" charset="0"/>
                              </a:rPr>
                              <m:t>1</m:t>
                            </m:r>
                          </m:num>
                          <m:den>
                            <m:r>
                              <a:rPr lang="en-US" altLang="zh-CN" sz="2000" i="1">
                                <a:solidFill>
                                  <a:srgbClr val="000000">
                                    <a:lumMod val="75000"/>
                                    <a:lumOff val="25000"/>
                                  </a:srgbClr>
                                </a:solidFill>
                                <a:latin typeface="Cambria Math" panose="02040503050406030204" pitchFamily="18" charset="0"/>
                              </a:rPr>
                              <m:t>1−</m:t>
                            </m:r>
                            <m:r>
                              <a:rPr lang="en-US" altLang="zh-CN" sz="2000" i="1">
                                <a:solidFill>
                                  <a:srgbClr val="000000">
                                    <a:lumMod val="75000"/>
                                    <a:lumOff val="25000"/>
                                  </a:srgbClr>
                                </a:solidFill>
                                <a:latin typeface="Cambria Math" panose="02040503050406030204" pitchFamily="18" charset="0"/>
                              </a:rPr>
                              <m:t>𝜃𝛽</m:t>
                            </m:r>
                          </m:den>
                        </m:f>
                      </m:e>
                    </m:nary>
                  </m:oMath>
                </a14:m>
                <a:endParaRPr lang="en-US" altLang="zh-CN" sz="2000" i="1" dirty="0">
                  <a:solidFill>
                    <a:srgbClr val="000000">
                      <a:lumMod val="75000"/>
                      <a:lumOff val="25000"/>
                    </a:srgbClr>
                  </a:solidFill>
                  <a:latin typeface="Cambria Math" panose="02040503050406030204" pitchFamily="18" charset="0"/>
                  <a:ea typeface="宋体" panose="02010600030101010101" pitchFamily="2" charset="-122"/>
                </a:endParaRPr>
              </a:p>
              <a:p>
                <a:pPr marL="91440" indent="-91440" algn="ctr">
                  <a:lnSpc>
                    <a:spcPct val="90000"/>
                  </a:lnSpc>
                  <a:spcBef>
                    <a:spcPts val="1200"/>
                  </a:spcBef>
                  <a:spcAft>
                    <a:spcPts val="200"/>
                  </a:spcAft>
                  <a:buClr>
                    <a:srgbClr val="E48312"/>
                  </a:buClr>
                  <a:buSzPct val="100000"/>
                  <a:buFont typeface="Calibri" panose="020F0502020204030204" pitchFamily="34" charset="0"/>
                  <a:buChar char=" "/>
                  <a:defRPr/>
                </a:pPr>
                <a14:m>
                  <m:oMath xmlns:m="http://schemas.openxmlformats.org/officeDocument/2006/math">
                    <m:f>
                      <m:fPr>
                        <m:ctrlPr>
                          <a:rPr lang="zh-CN" altLang="zh-CN" sz="2000" i="1">
                            <a:solidFill>
                              <a:srgbClr val="000000">
                                <a:lumMod val="75000"/>
                                <a:lumOff val="25000"/>
                              </a:srgbClr>
                            </a:solidFill>
                            <a:latin typeface="Cambria Math" panose="02040503050406030204" pitchFamily="18" charset="0"/>
                          </a:rPr>
                        </m:ctrlPr>
                      </m:fPr>
                      <m:num>
                        <m:sSub>
                          <m:sSubPr>
                            <m:ctrlPr>
                              <a:rPr lang="zh-CN" altLang="zh-CN" sz="2000" i="1">
                                <a:solidFill>
                                  <a:srgbClr val="000000">
                                    <a:lumMod val="75000"/>
                                    <a:lumOff val="25000"/>
                                  </a:srgbClr>
                                </a:solidFill>
                                <a:latin typeface="Cambria Math" panose="02040503050406030204" pitchFamily="18" charset="0"/>
                              </a:rPr>
                            </m:ctrlPr>
                          </m:sSubPr>
                          <m:e>
                            <m:r>
                              <a:rPr lang="en-US" altLang="zh-CN" sz="2000" i="1">
                                <a:solidFill>
                                  <a:srgbClr val="000000">
                                    <a:lumMod val="75000"/>
                                    <a:lumOff val="25000"/>
                                  </a:srgbClr>
                                </a:solidFill>
                                <a:latin typeface="Cambria Math" panose="02040503050406030204" pitchFamily="18" charset="0"/>
                              </a:rPr>
                              <m:t>𝑧</m:t>
                            </m:r>
                          </m:e>
                          <m:sub>
                            <m:r>
                              <a:rPr lang="en-US" altLang="zh-CN" sz="2000" i="1">
                                <a:solidFill>
                                  <a:srgbClr val="000000">
                                    <a:lumMod val="75000"/>
                                    <a:lumOff val="25000"/>
                                  </a:srgbClr>
                                </a:solidFill>
                                <a:latin typeface="Cambria Math" panose="02040503050406030204" pitchFamily="18" charset="0"/>
                              </a:rPr>
                              <m:t>𝑡</m:t>
                            </m:r>
                          </m:sub>
                        </m:sSub>
                      </m:num>
                      <m:den>
                        <m:r>
                          <a:rPr lang="en-US" altLang="zh-CN" sz="2000" i="1">
                            <a:solidFill>
                              <a:srgbClr val="000000">
                                <a:lumMod val="75000"/>
                                <a:lumOff val="25000"/>
                              </a:srgbClr>
                            </a:solidFill>
                            <a:latin typeface="Cambria Math" panose="02040503050406030204" pitchFamily="18" charset="0"/>
                          </a:rPr>
                          <m:t>1−</m:t>
                        </m:r>
                        <m:r>
                          <a:rPr lang="en-US" altLang="zh-CN" sz="2000" i="1">
                            <a:solidFill>
                              <a:srgbClr val="000000">
                                <a:lumMod val="75000"/>
                                <a:lumOff val="25000"/>
                              </a:srgbClr>
                            </a:solidFill>
                            <a:latin typeface="Cambria Math" panose="02040503050406030204" pitchFamily="18" charset="0"/>
                          </a:rPr>
                          <m:t>𝜃𝛽</m:t>
                        </m:r>
                      </m:den>
                    </m:f>
                    <m:r>
                      <a:rPr lang="en-US" altLang="zh-CN" sz="2000" i="1">
                        <a:solidFill>
                          <a:srgbClr val="000000">
                            <a:lumMod val="75000"/>
                            <a:lumOff val="25000"/>
                          </a:srgbClr>
                        </a:solidFill>
                        <a:latin typeface="Cambria Math" panose="02040503050406030204" pitchFamily="18" charset="0"/>
                      </a:rPr>
                      <m:t>=</m:t>
                    </m:r>
                    <m:nary>
                      <m:naryPr>
                        <m:chr m:val="∑"/>
                        <m:limLoc m:val="undOvr"/>
                        <m:ctrlPr>
                          <a:rPr lang="zh-CN" altLang="zh-CN" sz="2000" i="1">
                            <a:solidFill>
                              <a:srgbClr val="000000">
                                <a:lumMod val="75000"/>
                                <a:lumOff val="25000"/>
                              </a:srgbClr>
                            </a:solidFill>
                            <a:latin typeface="Cambria Math" panose="02040503050406030204" pitchFamily="18" charset="0"/>
                          </a:rPr>
                        </m:ctrlPr>
                      </m:naryPr>
                      <m:sub>
                        <m:r>
                          <a:rPr lang="en-US" altLang="zh-CN" sz="2000" i="1">
                            <a:solidFill>
                              <a:srgbClr val="000000">
                                <a:lumMod val="75000"/>
                                <a:lumOff val="25000"/>
                              </a:srgbClr>
                            </a:solidFill>
                            <a:latin typeface="Cambria Math" panose="02040503050406030204" pitchFamily="18" charset="0"/>
                          </a:rPr>
                          <m:t>𝑘</m:t>
                        </m:r>
                        <m:r>
                          <a:rPr lang="en-US" altLang="zh-CN" sz="2000" i="1">
                            <a:solidFill>
                              <a:srgbClr val="000000">
                                <a:lumMod val="75000"/>
                                <a:lumOff val="25000"/>
                              </a:srgbClr>
                            </a:solidFill>
                            <a:latin typeface="Cambria Math" panose="02040503050406030204" pitchFamily="18" charset="0"/>
                          </a:rPr>
                          <m:t>=0</m:t>
                        </m:r>
                      </m:sub>
                      <m:sup>
                        <m:r>
                          <a:rPr lang="en-US" altLang="zh-CN" sz="2000" i="1">
                            <a:solidFill>
                              <a:srgbClr val="000000">
                                <a:lumMod val="75000"/>
                                <a:lumOff val="25000"/>
                              </a:srgbClr>
                            </a:solidFill>
                            <a:latin typeface="Cambria Math" panose="02040503050406030204" pitchFamily="18" charset="0"/>
                          </a:rPr>
                          <m:t>∞</m:t>
                        </m:r>
                      </m:sup>
                      <m:e>
                        <m:sSup>
                          <m:sSupPr>
                            <m:ctrlPr>
                              <a:rPr lang="zh-CN" altLang="zh-CN" sz="2000" i="1">
                                <a:solidFill>
                                  <a:srgbClr val="000000">
                                    <a:lumMod val="75000"/>
                                    <a:lumOff val="25000"/>
                                  </a:srgbClr>
                                </a:solidFill>
                                <a:latin typeface="Cambria Math" panose="02040503050406030204" pitchFamily="18" charset="0"/>
                              </a:rPr>
                            </m:ctrlPr>
                          </m:sSupPr>
                          <m:e>
                            <m:d>
                              <m:dPr>
                                <m:ctrlPr>
                                  <a:rPr lang="zh-CN" altLang="zh-CN" sz="2000" i="1">
                                    <a:solidFill>
                                      <a:srgbClr val="000000">
                                        <a:lumMod val="75000"/>
                                        <a:lumOff val="25000"/>
                                      </a:srgbClr>
                                    </a:solidFill>
                                    <a:latin typeface="Cambria Math" panose="02040503050406030204" pitchFamily="18" charset="0"/>
                                  </a:rPr>
                                </m:ctrlPr>
                              </m:dPr>
                              <m:e>
                                <m:r>
                                  <a:rPr lang="en-US" altLang="zh-CN" sz="2000" i="1">
                                    <a:solidFill>
                                      <a:srgbClr val="000000">
                                        <a:lumMod val="75000"/>
                                        <a:lumOff val="25000"/>
                                      </a:srgbClr>
                                    </a:solidFill>
                                    <a:latin typeface="Cambria Math" panose="02040503050406030204" pitchFamily="18" charset="0"/>
                                  </a:rPr>
                                  <m:t>𝜃𝛽</m:t>
                                </m:r>
                              </m:e>
                            </m:d>
                          </m:e>
                          <m:sup>
                            <m:r>
                              <a:rPr lang="en-US" altLang="zh-CN" sz="2000" i="1">
                                <a:solidFill>
                                  <a:srgbClr val="000000">
                                    <a:lumMod val="75000"/>
                                    <a:lumOff val="25000"/>
                                  </a:srgbClr>
                                </a:solidFill>
                                <a:latin typeface="Cambria Math" panose="02040503050406030204" pitchFamily="18" charset="0"/>
                              </a:rPr>
                              <m:t>𝑘</m:t>
                            </m:r>
                          </m:sup>
                        </m:sSup>
                        <m:sSub>
                          <m:sSubPr>
                            <m:ctrlPr>
                              <a:rPr lang="zh-CN" altLang="zh-CN" sz="2000" i="1">
                                <a:solidFill>
                                  <a:srgbClr val="000000">
                                    <a:lumMod val="75000"/>
                                    <a:lumOff val="25000"/>
                                  </a:srgbClr>
                                </a:solidFill>
                                <a:latin typeface="Cambria Math" panose="02040503050406030204" pitchFamily="18" charset="0"/>
                              </a:rPr>
                            </m:ctrlPr>
                          </m:sSubPr>
                          <m:e>
                            <m:r>
                              <a:rPr lang="en-US" altLang="zh-CN" sz="2000" i="1">
                                <a:solidFill>
                                  <a:srgbClr val="000000">
                                    <a:lumMod val="75000"/>
                                    <a:lumOff val="25000"/>
                                  </a:srgbClr>
                                </a:solidFill>
                                <a:latin typeface="Cambria Math" panose="02040503050406030204" pitchFamily="18" charset="0"/>
                              </a:rPr>
                              <m:t>𝐸</m:t>
                            </m:r>
                          </m:e>
                          <m:sub>
                            <m:r>
                              <a:rPr lang="en-US" altLang="zh-CN" sz="2000" i="1">
                                <a:solidFill>
                                  <a:srgbClr val="000000">
                                    <a:lumMod val="75000"/>
                                    <a:lumOff val="25000"/>
                                  </a:srgbClr>
                                </a:solidFill>
                                <a:latin typeface="Cambria Math" panose="02040503050406030204" pitchFamily="18" charset="0"/>
                              </a:rPr>
                              <m:t>𝑡</m:t>
                            </m:r>
                          </m:sub>
                        </m:sSub>
                        <m:sSubSup>
                          <m:sSubSupPr>
                            <m:ctrlPr>
                              <a:rPr lang="zh-CN" altLang="zh-CN" sz="2000" i="1">
                                <a:solidFill>
                                  <a:srgbClr val="000000">
                                    <a:lumMod val="75000"/>
                                    <a:lumOff val="25000"/>
                                  </a:srgbClr>
                                </a:solidFill>
                                <a:latin typeface="Cambria Math" panose="02040503050406030204" pitchFamily="18" charset="0"/>
                              </a:rPr>
                            </m:ctrlPr>
                          </m:sSubSupPr>
                          <m:e>
                            <m:r>
                              <a:rPr lang="en-US" altLang="zh-CN" sz="2000" i="1">
                                <a:solidFill>
                                  <a:srgbClr val="000000">
                                    <a:lumMod val="75000"/>
                                    <a:lumOff val="25000"/>
                                  </a:srgbClr>
                                </a:solidFill>
                                <a:latin typeface="Cambria Math" panose="02040503050406030204" pitchFamily="18" charset="0"/>
                              </a:rPr>
                              <m:t>𝑝</m:t>
                            </m:r>
                          </m:e>
                          <m:sub>
                            <m:r>
                              <a:rPr lang="en-US" altLang="zh-CN" sz="2000" i="1">
                                <a:solidFill>
                                  <a:srgbClr val="000000">
                                    <a:lumMod val="75000"/>
                                    <a:lumOff val="25000"/>
                                  </a:srgbClr>
                                </a:solidFill>
                                <a:latin typeface="Cambria Math" panose="02040503050406030204" pitchFamily="18" charset="0"/>
                              </a:rPr>
                              <m:t>𝑡</m:t>
                            </m:r>
                            <m:r>
                              <a:rPr lang="en-US" altLang="zh-CN" sz="2000" i="1">
                                <a:solidFill>
                                  <a:srgbClr val="000000">
                                    <a:lumMod val="75000"/>
                                    <a:lumOff val="25000"/>
                                  </a:srgbClr>
                                </a:solidFill>
                                <a:latin typeface="Cambria Math" panose="02040503050406030204" pitchFamily="18" charset="0"/>
                              </a:rPr>
                              <m:t>+</m:t>
                            </m:r>
                            <m:r>
                              <a:rPr lang="en-US" altLang="zh-CN" sz="2000" i="1">
                                <a:solidFill>
                                  <a:srgbClr val="000000">
                                    <a:lumMod val="75000"/>
                                    <a:lumOff val="25000"/>
                                  </a:srgbClr>
                                </a:solidFill>
                                <a:latin typeface="Cambria Math" panose="02040503050406030204" pitchFamily="18" charset="0"/>
                              </a:rPr>
                              <m:t>𝑘</m:t>
                            </m:r>
                          </m:sub>
                          <m:sup>
                            <m:r>
                              <a:rPr lang="en-US" altLang="zh-CN" sz="2000" i="1">
                                <a:solidFill>
                                  <a:srgbClr val="000000">
                                    <a:lumMod val="75000"/>
                                    <a:lumOff val="25000"/>
                                  </a:srgbClr>
                                </a:solidFill>
                                <a:latin typeface="Cambria Math" panose="02040503050406030204" pitchFamily="18" charset="0"/>
                              </a:rPr>
                              <m:t>∗</m:t>
                            </m:r>
                          </m:sup>
                        </m:sSubSup>
                      </m:e>
                    </m:nary>
                  </m:oMath>
                </a14:m>
                <a:endParaRPr lang="en-US" altLang="zh-CN" sz="2000" dirty="0">
                  <a:solidFill>
                    <a:srgbClr val="000000">
                      <a:lumMod val="75000"/>
                      <a:lumOff val="25000"/>
                    </a:srgbClr>
                  </a:solidFill>
                  <a:latin typeface="Calibri" panose="020F0502020204030204"/>
                  <a:ea typeface="宋体" panose="02010600030101010101" pitchFamily="2" charset="-122"/>
                </a:endParaRPr>
              </a:p>
              <a:p>
                <a:pPr marL="91440" indent="-91440">
                  <a:lnSpc>
                    <a:spcPct val="90000"/>
                  </a:lnSpc>
                  <a:spcBef>
                    <a:spcPts val="1200"/>
                  </a:spcBef>
                  <a:spcAft>
                    <a:spcPts val="200"/>
                  </a:spcAft>
                  <a:buClr>
                    <a:srgbClr val="E48312"/>
                  </a:buClr>
                  <a:buSzPct val="100000"/>
                  <a:buFont typeface="Wingdings" panose="05000000000000000000" pitchFamily="2" charset="2"/>
                  <a:buChar char="Ø"/>
                  <a:defRPr/>
                </a:pPr>
                <a:r>
                  <a:rPr lang="zh-CN" altLang="zh-CN" sz="2000" dirty="0">
                    <a:solidFill>
                      <a:srgbClr val="000000">
                        <a:lumMod val="75000"/>
                        <a:lumOff val="25000"/>
                      </a:srgbClr>
                    </a:solidFill>
                    <a:latin typeface="Calibri" panose="020F0502020204030204"/>
                    <a:ea typeface="宋体" panose="02010600030101010101" pitchFamily="2" charset="-122"/>
                  </a:rPr>
                  <a:t>在有价格粘性的情况下，企业的最优价格设定方案是，将价格设定为在没有价格粘性的情况下，企业的最优价格的加权平均</a:t>
                </a:r>
                <a:r>
                  <a:rPr lang="zh-CN" altLang="en-US" sz="2000" dirty="0">
                    <a:solidFill>
                      <a:srgbClr val="000000">
                        <a:lumMod val="75000"/>
                        <a:lumOff val="25000"/>
                      </a:srgbClr>
                    </a:solidFill>
                    <a:latin typeface="Calibri" panose="020F0502020204030204"/>
                    <a:ea typeface="宋体" panose="02010600030101010101" pitchFamily="2" charset="-122"/>
                  </a:rPr>
                  <a:t>：</a:t>
                </a:r>
                <a:endParaRPr lang="en-US" altLang="zh-CN" sz="2000" i="1" dirty="0">
                  <a:solidFill>
                    <a:srgbClr val="000000">
                      <a:lumMod val="75000"/>
                      <a:lumOff val="25000"/>
                    </a:srgbClr>
                  </a:solidFill>
                  <a:latin typeface="Cambria Math" panose="02040503050406030204" pitchFamily="18" charset="0"/>
                  <a:ea typeface="宋体" panose="02010600030101010101" pitchFamily="2" charset="-122"/>
                </a:endParaRPr>
              </a:p>
              <a:p>
                <a:pPr>
                  <a:lnSpc>
                    <a:spcPct val="90000"/>
                  </a:lnSpc>
                  <a:spcBef>
                    <a:spcPts val="1200"/>
                  </a:spcBef>
                  <a:spcAft>
                    <a:spcPts val="200"/>
                  </a:spcAft>
                  <a:buClr>
                    <a:srgbClr val="E48312"/>
                  </a:buClr>
                  <a:buSzPct val="100000"/>
                  <a:defRPr/>
                </a:pPr>
                <a14:m>
                  <m:oMathPara xmlns:m="http://schemas.openxmlformats.org/officeDocument/2006/math">
                    <m:oMathParaPr>
                      <m:jc m:val="center"/>
                    </m:oMathParaPr>
                    <m:oMath xmlns:m="http://schemas.openxmlformats.org/officeDocument/2006/math">
                      <m:sSub>
                        <m:sSubPr>
                          <m:ctrlPr>
                            <a:rPr lang="zh-CN" altLang="zh-CN" sz="2000" i="1">
                              <a:solidFill>
                                <a:srgbClr val="000000">
                                  <a:lumMod val="75000"/>
                                  <a:lumOff val="25000"/>
                                </a:srgbClr>
                              </a:solidFill>
                              <a:latin typeface="Cambria Math" panose="02040503050406030204" pitchFamily="18" charset="0"/>
                            </a:rPr>
                          </m:ctrlPr>
                        </m:sSubPr>
                        <m:e>
                          <m:r>
                            <a:rPr lang="en-US" altLang="zh-CN" sz="2000" i="1">
                              <a:solidFill>
                                <a:srgbClr val="000000">
                                  <a:lumMod val="75000"/>
                                  <a:lumOff val="25000"/>
                                </a:srgbClr>
                              </a:solidFill>
                              <a:latin typeface="Cambria Math" panose="02040503050406030204" pitchFamily="18" charset="0"/>
                            </a:rPr>
                            <m:t>𝑧</m:t>
                          </m:r>
                        </m:e>
                        <m:sub>
                          <m:r>
                            <a:rPr lang="en-US" altLang="zh-CN" sz="2000" i="1">
                              <a:solidFill>
                                <a:srgbClr val="000000">
                                  <a:lumMod val="75000"/>
                                  <a:lumOff val="25000"/>
                                </a:srgbClr>
                              </a:solidFill>
                              <a:latin typeface="Cambria Math" panose="02040503050406030204" pitchFamily="18" charset="0"/>
                            </a:rPr>
                            <m:t>𝑡</m:t>
                          </m:r>
                        </m:sub>
                      </m:sSub>
                      <m:r>
                        <a:rPr lang="en-US" altLang="zh-CN" sz="2000" i="1">
                          <a:solidFill>
                            <a:srgbClr val="000000">
                              <a:lumMod val="75000"/>
                              <a:lumOff val="25000"/>
                            </a:srgbClr>
                          </a:solidFill>
                          <a:latin typeface="Cambria Math" panose="02040503050406030204" pitchFamily="18" charset="0"/>
                        </a:rPr>
                        <m:t>=(1−</m:t>
                      </m:r>
                      <m:r>
                        <a:rPr lang="en-US" altLang="zh-CN" sz="2000" i="1">
                          <a:solidFill>
                            <a:srgbClr val="000000">
                              <a:lumMod val="75000"/>
                              <a:lumOff val="25000"/>
                            </a:srgbClr>
                          </a:solidFill>
                          <a:latin typeface="Cambria Math" panose="02040503050406030204" pitchFamily="18" charset="0"/>
                        </a:rPr>
                        <m:t>𝜃𝛽</m:t>
                      </m:r>
                      <m:r>
                        <a:rPr lang="en-US" altLang="zh-CN" sz="2000" i="1">
                          <a:solidFill>
                            <a:srgbClr val="000000">
                              <a:lumMod val="75000"/>
                              <a:lumOff val="25000"/>
                            </a:srgbClr>
                          </a:solidFill>
                          <a:latin typeface="Cambria Math" panose="02040503050406030204" pitchFamily="18" charset="0"/>
                        </a:rPr>
                        <m:t>)</m:t>
                      </m:r>
                      <m:nary>
                        <m:naryPr>
                          <m:chr m:val="∑"/>
                          <m:limLoc m:val="undOvr"/>
                          <m:ctrlPr>
                            <a:rPr lang="zh-CN" altLang="zh-CN" sz="2000" i="1">
                              <a:solidFill>
                                <a:srgbClr val="000000">
                                  <a:lumMod val="75000"/>
                                  <a:lumOff val="25000"/>
                                </a:srgbClr>
                              </a:solidFill>
                              <a:latin typeface="Cambria Math" panose="02040503050406030204" pitchFamily="18" charset="0"/>
                            </a:rPr>
                          </m:ctrlPr>
                        </m:naryPr>
                        <m:sub>
                          <m:r>
                            <a:rPr lang="en-US" altLang="zh-CN" sz="2000" i="1">
                              <a:solidFill>
                                <a:srgbClr val="000000">
                                  <a:lumMod val="75000"/>
                                  <a:lumOff val="25000"/>
                                </a:srgbClr>
                              </a:solidFill>
                              <a:latin typeface="Cambria Math" panose="02040503050406030204" pitchFamily="18" charset="0"/>
                            </a:rPr>
                            <m:t>𝑘</m:t>
                          </m:r>
                          <m:r>
                            <a:rPr lang="en-US" altLang="zh-CN" sz="2000" i="1">
                              <a:solidFill>
                                <a:srgbClr val="000000">
                                  <a:lumMod val="75000"/>
                                  <a:lumOff val="25000"/>
                                </a:srgbClr>
                              </a:solidFill>
                              <a:latin typeface="Cambria Math" panose="02040503050406030204" pitchFamily="18" charset="0"/>
                            </a:rPr>
                            <m:t>=0</m:t>
                          </m:r>
                        </m:sub>
                        <m:sup>
                          <m:r>
                            <a:rPr lang="en-US" altLang="zh-CN" sz="2000" i="1">
                              <a:solidFill>
                                <a:srgbClr val="000000">
                                  <a:lumMod val="75000"/>
                                  <a:lumOff val="25000"/>
                                </a:srgbClr>
                              </a:solidFill>
                              <a:latin typeface="Cambria Math" panose="02040503050406030204" pitchFamily="18" charset="0"/>
                            </a:rPr>
                            <m:t>∞</m:t>
                          </m:r>
                        </m:sup>
                        <m:e>
                          <m:sSup>
                            <m:sSupPr>
                              <m:ctrlPr>
                                <a:rPr lang="zh-CN" altLang="zh-CN" sz="2000" i="1">
                                  <a:solidFill>
                                    <a:srgbClr val="000000">
                                      <a:lumMod val="75000"/>
                                      <a:lumOff val="25000"/>
                                    </a:srgbClr>
                                  </a:solidFill>
                                  <a:latin typeface="Cambria Math" panose="02040503050406030204" pitchFamily="18" charset="0"/>
                                </a:rPr>
                              </m:ctrlPr>
                            </m:sSupPr>
                            <m:e>
                              <m:d>
                                <m:dPr>
                                  <m:ctrlPr>
                                    <a:rPr lang="zh-CN" altLang="zh-CN" sz="2000" i="1">
                                      <a:solidFill>
                                        <a:srgbClr val="000000">
                                          <a:lumMod val="75000"/>
                                          <a:lumOff val="25000"/>
                                        </a:srgbClr>
                                      </a:solidFill>
                                      <a:latin typeface="Cambria Math" panose="02040503050406030204" pitchFamily="18" charset="0"/>
                                    </a:rPr>
                                  </m:ctrlPr>
                                </m:dPr>
                                <m:e>
                                  <m:r>
                                    <a:rPr lang="en-US" altLang="zh-CN" sz="2000" i="1">
                                      <a:solidFill>
                                        <a:srgbClr val="000000">
                                          <a:lumMod val="75000"/>
                                          <a:lumOff val="25000"/>
                                        </a:srgbClr>
                                      </a:solidFill>
                                      <a:latin typeface="Cambria Math" panose="02040503050406030204" pitchFamily="18" charset="0"/>
                                    </a:rPr>
                                    <m:t>𝜃𝛽</m:t>
                                  </m:r>
                                </m:e>
                              </m:d>
                            </m:e>
                            <m:sup>
                              <m:r>
                                <a:rPr lang="en-US" altLang="zh-CN" sz="2000" i="1">
                                  <a:solidFill>
                                    <a:srgbClr val="000000">
                                      <a:lumMod val="75000"/>
                                      <a:lumOff val="25000"/>
                                    </a:srgbClr>
                                  </a:solidFill>
                                  <a:latin typeface="Cambria Math" panose="02040503050406030204" pitchFamily="18" charset="0"/>
                                </a:rPr>
                                <m:t>𝑘</m:t>
                              </m:r>
                            </m:sup>
                          </m:sSup>
                          <m:sSub>
                            <m:sSubPr>
                              <m:ctrlPr>
                                <a:rPr lang="zh-CN" altLang="zh-CN" sz="2000" i="1">
                                  <a:solidFill>
                                    <a:srgbClr val="000000">
                                      <a:lumMod val="75000"/>
                                      <a:lumOff val="25000"/>
                                    </a:srgbClr>
                                  </a:solidFill>
                                  <a:latin typeface="Cambria Math" panose="02040503050406030204" pitchFamily="18" charset="0"/>
                                </a:rPr>
                              </m:ctrlPr>
                            </m:sSubPr>
                            <m:e>
                              <m:r>
                                <a:rPr lang="en-US" altLang="zh-CN" sz="2000" i="1">
                                  <a:solidFill>
                                    <a:srgbClr val="000000">
                                      <a:lumMod val="75000"/>
                                      <a:lumOff val="25000"/>
                                    </a:srgbClr>
                                  </a:solidFill>
                                  <a:latin typeface="Cambria Math" panose="02040503050406030204" pitchFamily="18" charset="0"/>
                                </a:rPr>
                                <m:t>𝐸</m:t>
                              </m:r>
                            </m:e>
                            <m:sub>
                              <m:r>
                                <a:rPr lang="en-US" altLang="zh-CN" sz="2000" i="1">
                                  <a:solidFill>
                                    <a:srgbClr val="000000">
                                      <a:lumMod val="75000"/>
                                      <a:lumOff val="25000"/>
                                    </a:srgbClr>
                                  </a:solidFill>
                                  <a:latin typeface="Cambria Math" panose="02040503050406030204" pitchFamily="18" charset="0"/>
                                </a:rPr>
                                <m:t>𝑡</m:t>
                              </m:r>
                            </m:sub>
                          </m:sSub>
                          <m:sSubSup>
                            <m:sSubSupPr>
                              <m:ctrlPr>
                                <a:rPr lang="zh-CN" altLang="zh-CN" sz="2000" i="1">
                                  <a:solidFill>
                                    <a:srgbClr val="000000">
                                      <a:lumMod val="75000"/>
                                      <a:lumOff val="25000"/>
                                    </a:srgbClr>
                                  </a:solidFill>
                                  <a:latin typeface="Cambria Math" panose="02040503050406030204" pitchFamily="18" charset="0"/>
                                </a:rPr>
                              </m:ctrlPr>
                            </m:sSubSupPr>
                            <m:e>
                              <m:r>
                                <a:rPr lang="en-US" altLang="zh-CN" sz="2000" i="1">
                                  <a:solidFill>
                                    <a:srgbClr val="000000">
                                      <a:lumMod val="75000"/>
                                      <a:lumOff val="25000"/>
                                    </a:srgbClr>
                                  </a:solidFill>
                                  <a:latin typeface="Cambria Math" panose="02040503050406030204" pitchFamily="18" charset="0"/>
                                </a:rPr>
                                <m:t>𝑝</m:t>
                              </m:r>
                            </m:e>
                            <m:sub>
                              <m:r>
                                <a:rPr lang="en-US" altLang="zh-CN" sz="2000" i="1">
                                  <a:solidFill>
                                    <a:srgbClr val="000000">
                                      <a:lumMod val="75000"/>
                                      <a:lumOff val="25000"/>
                                    </a:srgbClr>
                                  </a:solidFill>
                                  <a:latin typeface="Cambria Math" panose="02040503050406030204" pitchFamily="18" charset="0"/>
                                </a:rPr>
                                <m:t>𝑡</m:t>
                              </m:r>
                              <m:r>
                                <a:rPr lang="en-US" altLang="zh-CN" sz="2000" i="1">
                                  <a:solidFill>
                                    <a:srgbClr val="000000">
                                      <a:lumMod val="75000"/>
                                      <a:lumOff val="25000"/>
                                    </a:srgbClr>
                                  </a:solidFill>
                                  <a:latin typeface="Cambria Math" panose="02040503050406030204" pitchFamily="18" charset="0"/>
                                </a:rPr>
                                <m:t>+</m:t>
                              </m:r>
                              <m:r>
                                <a:rPr lang="en-US" altLang="zh-CN" sz="2000" i="1">
                                  <a:solidFill>
                                    <a:srgbClr val="000000">
                                      <a:lumMod val="75000"/>
                                      <a:lumOff val="25000"/>
                                    </a:srgbClr>
                                  </a:solidFill>
                                  <a:latin typeface="Cambria Math" panose="02040503050406030204" pitchFamily="18" charset="0"/>
                                </a:rPr>
                                <m:t>𝑘</m:t>
                              </m:r>
                            </m:sub>
                            <m:sup>
                              <m:r>
                                <a:rPr lang="en-US" altLang="zh-CN" sz="2000" i="1">
                                  <a:solidFill>
                                    <a:srgbClr val="000000">
                                      <a:lumMod val="75000"/>
                                      <a:lumOff val="25000"/>
                                    </a:srgbClr>
                                  </a:solidFill>
                                  <a:latin typeface="Cambria Math" panose="02040503050406030204" pitchFamily="18" charset="0"/>
                                </a:rPr>
                                <m:t>∗</m:t>
                              </m:r>
                            </m:sup>
                          </m:sSubSup>
                        </m:e>
                      </m:nary>
                    </m:oMath>
                  </m:oMathPara>
                </a14:m>
                <a:endParaRPr lang="en-US" altLang="zh-CN" sz="2000" dirty="0">
                  <a:solidFill>
                    <a:srgbClr val="000000">
                      <a:lumMod val="75000"/>
                      <a:lumOff val="25000"/>
                    </a:srgbClr>
                  </a:solidFill>
                  <a:latin typeface="Calibri" panose="020F0502020204030204"/>
                  <a:ea typeface="宋体" panose="02010600030101010101" pitchFamily="2" charset="-122"/>
                </a:endParaRPr>
              </a:p>
              <a:p>
                <a:pPr marL="91440" indent="-91440">
                  <a:lnSpc>
                    <a:spcPct val="90000"/>
                  </a:lnSpc>
                  <a:spcBef>
                    <a:spcPts val="1200"/>
                  </a:spcBef>
                  <a:spcAft>
                    <a:spcPts val="200"/>
                  </a:spcAft>
                  <a:buClr>
                    <a:srgbClr val="E48312"/>
                  </a:buClr>
                  <a:buSzPct val="100000"/>
                  <a:buFont typeface="Wingdings" panose="05000000000000000000" pitchFamily="2" charset="2"/>
                  <a:buChar char="Ø"/>
                  <a:defRPr/>
                </a:pPr>
                <a:endParaRPr lang="zh-CN" altLang="en-US" dirty="0">
                  <a:solidFill>
                    <a:srgbClr val="000000">
                      <a:lumMod val="75000"/>
                      <a:lumOff val="25000"/>
                    </a:srgbClr>
                  </a:solidFill>
                  <a:latin typeface="Calibri" panose="020F0502020204030204"/>
                  <a:ea typeface="宋体" panose="02010600030101010101" pitchFamily="2" charset="-122"/>
                </a:endParaRPr>
              </a:p>
            </p:txBody>
          </p:sp>
        </mc:Choice>
        <mc:Fallback xmlns="">
          <p:sp>
            <p:nvSpPr>
              <p:cNvPr id="12" name="文本框 11">
                <a:extLst>
                  <a:ext uri="{FF2B5EF4-FFF2-40B4-BE49-F238E27FC236}">
                    <a16:creationId xmlns:a16="http://schemas.microsoft.com/office/drawing/2014/main" id="{AB4CDFE9-5EFE-6A3E-C286-6E05358B4CDA}"/>
                  </a:ext>
                </a:extLst>
              </p:cNvPr>
              <p:cNvSpPr txBox="1">
                <a:spLocks noRot="1" noChangeAspect="1" noMove="1" noResize="1" noEditPoints="1" noAdjustHandles="1" noChangeArrowheads="1" noChangeShapeType="1" noTextEdit="1"/>
              </p:cNvSpPr>
              <p:nvPr/>
            </p:nvSpPr>
            <p:spPr>
              <a:xfrm>
                <a:off x="2219852" y="1828801"/>
                <a:ext cx="7838548" cy="4485395"/>
              </a:xfrm>
              <a:prstGeom prst="rect">
                <a:avLst/>
              </a:prstGeom>
              <a:blipFill>
                <a:blip r:embed="rId2"/>
                <a:stretch>
                  <a:fillRect l="-700" t="-1766"/>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22587308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rot="18868453" flipV="1">
            <a:off x="1854449" y="1215604"/>
            <a:ext cx="370238" cy="370238"/>
          </a:xfrm>
          <a:prstGeom prst="rect">
            <a:avLst/>
          </a:prstGeom>
          <a:noFill/>
          <a:ln w="254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zh-CN" altLang="en-US" sz="1350">
              <a:solidFill>
                <a:prstClr val="white"/>
              </a:solidFill>
              <a:latin typeface="Calibri"/>
              <a:ea typeface="等线" panose="02010600030101010101" pitchFamily="2" charset="-122"/>
            </a:endParaRPr>
          </a:p>
        </p:txBody>
      </p:sp>
      <p:sp>
        <p:nvSpPr>
          <p:cNvPr id="5" name="矩形 4"/>
          <p:cNvSpPr/>
          <p:nvPr/>
        </p:nvSpPr>
        <p:spPr>
          <a:xfrm rot="18868453">
            <a:off x="2101742" y="1279292"/>
            <a:ext cx="236220" cy="23622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zh-CN" altLang="en-US" sz="1350">
              <a:solidFill>
                <a:prstClr val="white"/>
              </a:solidFill>
              <a:latin typeface="Calibri"/>
              <a:ea typeface="等线" panose="02010600030101010101" pitchFamily="2" charset="-122"/>
            </a:endParaRPr>
          </a:p>
        </p:txBody>
      </p:sp>
      <p:cxnSp>
        <p:nvCxnSpPr>
          <p:cNvPr id="6" name="直接连接符 5"/>
          <p:cNvCxnSpPr>
            <a:cxnSpLocks/>
          </p:cNvCxnSpPr>
          <p:nvPr/>
        </p:nvCxnSpPr>
        <p:spPr>
          <a:xfrm>
            <a:off x="2039568" y="1662510"/>
            <a:ext cx="764545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标题 3"/>
          <p:cNvSpPr txBox="1">
            <a:spLocks/>
          </p:cNvSpPr>
          <p:nvPr/>
        </p:nvSpPr>
        <p:spPr>
          <a:xfrm>
            <a:off x="2563142" y="1291003"/>
            <a:ext cx="7886700" cy="318549"/>
          </a:xfrm>
          <a:prstGeom prst="rect">
            <a:avLst/>
          </a:prstGeom>
        </p:spPr>
        <p:txBody>
          <a:bodyPr vert="horz" wrap="square" lIns="68580" tIns="34290" rIns="68580" bIns="34290" rtlCol="0" anchor="ctr">
            <a:spAutoFit/>
          </a:bodyPr>
          <a:lstStyle>
            <a:lvl1pPr algn="l" defTabSz="914400" rtl="0" eaLnBrk="1" latinLnBrk="0" hangingPunct="1">
              <a:lnSpc>
                <a:spcPct val="90000"/>
              </a:lnSpc>
              <a:spcBef>
                <a:spcPct val="0"/>
              </a:spcBef>
              <a:buNone/>
              <a:defRPr lang="zh-CN" altLang="en-US" sz="2400" b="1" kern="1200">
                <a:gradFill>
                  <a:gsLst>
                    <a:gs pos="0">
                      <a:schemeClr val="accent2"/>
                    </a:gs>
                    <a:gs pos="100000">
                      <a:schemeClr val="accent1">
                        <a:lumMod val="75000"/>
                      </a:schemeClr>
                    </a:gs>
                  </a:gsLst>
                  <a:lin ang="5400000" scaled="1"/>
                </a:gradFill>
                <a:effectLst>
                  <a:outerShdw blurRad="38100" dist="38100" dir="2700000" algn="tl">
                    <a:srgbClr val="000000">
                      <a:alpha val="11000"/>
                    </a:srgbClr>
                  </a:outerShdw>
                </a:effectLst>
                <a:latin typeface="+mn-lt"/>
                <a:ea typeface="+mn-ea"/>
                <a:cs typeface="+mn-ea"/>
              </a:defRPr>
            </a:lvl1pPr>
          </a:lstStyle>
          <a:p>
            <a:pPr defTabSz="685800">
              <a:defRPr/>
            </a:pPr>
            <a:r>
              <a:rPr lang="zh-CN" altLang="zh-CN" sz="1800" dirty="0">
                <a:solidFill>
                  <a:schemeClr val="accent4">
                    <a:lumMod val="75000"/>
                  </a:schemeClr>
                </a:solidFill>
                <a:latin typeface="微软雅黑"/>
                <a:ea typeface="微软雅黑"/>
              </a:rPr>
              <a:t>新凯恩斯通胀动态模型</a:t>
            </a:r>
            <a:endParaRPr lang="en-US" altLang="zh-CN" sz="1800" dirty="0">
              <a:solidFill>
                <a:schemeClr val="accent4">
                  <a:lumMod val="75000"/>
                </a:schemeClr>
              </a:solidFill>
              <a:latin typeface="微软雅黑"/>
              <a:ea typeface="微软雅黑"/>
            </a:endParaRPr>
          </a:p>
        </p:txBody>
      </p:sp>
      <mc:AlternateContent xmlns:mc="http://schemas.openxmlformats.org/markup-compatibility/2006" xmlns:a14="http://schemas.microsoft.com/office/drawing/2010/main">
        <mc:Choice Requires="a14">
          <p:sp>
            <p:nvSpPr>
              <p:cNvPr id="12" name="文本框 11">
                <a:extLst>
                  <a:ext uri="{FF2B5EF4-FFF2-40B4-BE49-F238E27FC236}">
                    <a16:creationId xmlns:a16="http://schemas.microsoft.com/office/drawing/2014/main" id="{AB4CDFE9-5EFE-6A3E-C286-6E05358B4CDA}"/>
                  </a:ext>
                </a:extLst>
              </p:cNvPr>
              <p:cNvSpPr txBox="1"/>
              <p:nvPr/>
            </p:nvSpPr>
            <p:spPr>
              <a:xfrm>
                <a:off x="2219852" y="1828801"/>
                <a:ext cx="7838548" cy="4673267"/>
              </a:xfrm>
              <a:prstGeom prst="rect">
                <a:avLst/>
              </a:prstGeom>
              <a:noFill/>
            </p:spPr>
            <p:txBody>
              <a:bodyPr wrap="square">
                <a:spAutoFit/>
              </a:bodyPr>
              <a:lstStyle/>
              <a:p>
                <a:pPr marL="91440" indent="-91440">
                  <a:lnSpc>
                    <a:spcPct val="90000"/>
                  </a:lnSpc>
                  <a:spcBef>
                    <a:spcPts val="1200"/>
                  </a:spcBef>
                  <a:spcAft>
                    <a:spcPts val="200"/>
                  </a:spcAft>
                  <a:buClr>
                    <a:srgbClr val="E48312"/>
                  </a:buClr>
                  <a:buSzPct val="100000"/>
                  <a:buFont typeface="Wingdings" panose="05000000000000000000" pitchFamily="2" charset="2"/>
                  <a:buChar char="Ø"/>
                  <a:defRPr/>
                </a:pPr>
                <a:r>
                  <a:rPr lang="zh-CN" altLang="en-US" sz="2000" dirty="0">
                    <a:solidFill>
                      <a:srgbClr val="000000">
                        <a:lumMod val="75000"/>
                        <a:lumOff val="25000"/>
                      </a:srgbClr>
                    </a:solidFill>
                    <a:latin typeface="Calibri" panose="020F0502020204030204"/>
                    <a:ea typeface="宋体" panose="02010600030101010101" pitchFamily="2" charset="-122"/>
                  </a:rPr>
                  <a:t>假定无价格粘性的最优价格为成本加成与边际成本之和：</a:t>
                </a:r>
                <a:endParaRPr lang="zh-CN" altLang="zh-CN" sz="2000" dirty="0">
                  <a:solidFill>
                    <a:srgbClr val="000000">
                      <a:lumMod val="75000"/>
                      <a:lumOff val="25000"/>
                    </a:srgbClr>
                  </a:solidFill>
                  <a:latin typeface="Calibri" panose="020F0502020204030204"/>
                  <a:ea typeface="宋体" panose="02010600030101010101" pitchFamily="2" charset="-122"/>
                </a:endParaRPr>
              </a:p>
              <a:p>
                <a:pPr marL="91440" indent="-91440" algn="ctr">
                  <a:lnSpc>
                    <a:spcPct val="90000"/>
                  </a:lnSpc>
                  <a:spcBef>
                    <a:spcPts val="1200"/>
                  </a:spcBef>
                  <a:spcAft>
                    <a:spcPts val="200"/>
                  </a:spcAft>
                  <a:buClr>
                    <a:srgbClr val="E48312"/>
                  </a:buClr>
                  <a:buSzPct val="100000"/>
                  <a:buFont typeface="Calibri" panose="020F0502020204030204" pitchFamily="34" charset="0"/>
                  <a:buChar char=" "/>
                  <a:defRPr/>
                </a:pPr>
                <a14:m>
                  <m:oMath xmlns:m="http://schemas.openxmlformats.org/officeDocument/2006/math">
                    <m:sSubSup>
                      <m:sSubSupPr>
                        <m:ctrlPr>
                          <a:rPr lang="zh-CN" altLang="zh-CN" sz="2000" i="1">
                            <a:solidFill>
                              <a:srgbClr val="000000">
                                <a:lumMod val="75000"/>
                                <a:lumOff val="25000"/>
                              </a:srgbClr>
                            </a:solidFill>
                            <a:latin typeface="Cambria Math" panose="02040503050406030204" pitchFamily="18" charset="0"/>
                          </a:rPr>
                        </m:ctrlPr>
                      </m:sSubSupPr>
                      <m:e>
                        <m:r>
                          <a:rPr lang="en-US" altLang="zh-CN" sz="2000" i="1">
                            <a:solidFill>
                              <a:srgbClr val="000000">
                                <a:lumMod val="75000"/>
                                <a:lumOff val="25000"/>
                              </a:srgbClr>
                            </a:solidFill>
                            <a:latin typeface="Cambria Math" panose="02040503050406030204" pitchFamily="18" charset="0"/>
                          </a:rPr>
                          <m:t>𝑝</m:t>
                        </m:r>
                      </m:e>
                      <m:sub>
                        <m:r>
                          <a:rPr lang="en-US" altLang="zh-CN" sz="2000" i="1">
                            <a:solidFill>
                              <a:srgbClr val="000000">
                                <a:lumMod val="75000"/>
                                <a:lumOff val="25000"/>
                              </a:srgbClr>
                            </a:solidFill>
                            <a:latin typeface="Cambria Math" panose="02040503050406030204" pitchFamily="18" charset="0"/>
                          </a:rPr>
                          <m:t>𝑡</m:t>
                        </m:r>
                      </m:sub>
                      <m:sup>
                        <m:r>
                          <a:rPr lang="en-US" altLang="zh-CN" sz="2000" i="1">
                            <a:solidFill>
                              <a:srgbClr val="000000">
                                <a:lumMod val="75000"/>
                                <a:lumOff val="25000"/>
                              </a:srgbClr>
                            </a:solidFill>
                            <a:latin typeface="Cambria Math" panose="02040503050406030204" pitchFamily="18" charset="0"/>
                          </a:rPr>
                          <m:t>∗</m:t>
                        </m:r>
                      </m:sup>
                    </m:sSubSup>
                    <m:r>
                      <a:rPr lang="en-US" altLang="zh-CN" sz="2000" i="1">
                        <a:solidFill>
                          <a:srgbClr val="000000">
                            <a:lumMod val="75000"/>
                            <a:lumOff val="25000"/>
                          </a:srgbClr>
                        </a:solidFill>
                        <a:latin typeface="Cambria Math" panose="02040503050406030204" pitchFamily="18" charset="0"/>
                      </a:rPr>
                      <m:t>=</m:t>
                    </m:r>
                    <m:r>
                      <a:rPr lang="en-US" altLang="zh-CN" sz="2000" i="1">
                        <a:solidFill>
                          <a:srgbClr val="000000">
                            <a:lumMod val="75000"/>
                            <a:lumOff val="25000"/>
                          </a:srgbClr>
                        </a:solidFill>
                        <a:latin typeface="Cambria Math" panose="02040503050406030204" pitchFamily="18" charset="0"/>
                      </a:rPr>
                      <m:t>𝜇</m:t>
                    </m:r>
                    <m:r>
                      <a:rPr lang="en-US" altLang="zh-CN" sz="2000" i="1">
                        <a:solidFill>
                          <a:srgbClr val="000000">
                            <a:lumMod val="75000"/>
                            <a:lumOff val="25000"/>
                          </a:srgbClr>
                        </a:solidFill>
                        <a:latin typeface="Cambria Math" panose="02040503050406030204" pitchFamily="18" charset="0"/>
                      </a:rPr>
                      <m:t>+</m:t>
                    </m:r>
                    <m:r>
                      <a:rPr lang="en-US" altLang="zh-CN" sz="2000" i="1">
                        <a:solidFill>
                          <a:srgbClr val="000000">
                            <a:lumMod val="75000"/>
                            <a:lumOff val="25000"/>
                          </a:srgbClr>
                        </a:solidFill>
                        <a:latin typeface="Cambria Math" panose="02040503050406030204" pitchFamily="18" charset="0"/>
                      </a:rPr>
                      <m:t>𝑚</m:t>
                    </m:r>
                    <m:sSub>
                      <m:sSubPr>
                        <m:ctrlPr>
                          <a:rPr lang="zh-CN" altLang="zh-CN" sz="2000" i="1">
                            <a:solidFill>
                              <a:srgbClr val="000000">
                                <a:lumMod val="75000"/>
                                <a:lumOff val="25000"/>
                              </a:srgbClr>
                            </a:solidFill>
                            <a:latin typeface="Cambria Math" panose="02040503050406030204" pitchFamily="18" charset="0"/>
                          </a:rPr>
                        </m:ctrlPr>
                      </m:sSubPr>
                      <m:e>
                        <m:r>
                          <a:rPr lang="en-US" altLang="zh-CN" sz="2000" i="1">
                            <a:solidFill>
                              <a:srgbClr val="000000">
                                <a:lumMod val="75000"/>
                                <a:lumOff val="25000"/>
                              </a:srgbClr>
                            </a:solidFill>
                            <a:latin typeface="Cambria Math" panose="02040503050406030204" pitchFamily="18" charset="0"/>
                          </a:rPr>
                          <m:t>𝑐</m:t>
                        </m:r>
                      </m:e>
                      <m:sub>
                        <m:r>
                          <a:rPr lang="en-US" altLang="zh-CN" sz="2000" i="1">
                            <a:solidFill>
                              <a:srgbClr val="000000">
                                <a:lumMod val="75000"/>
                                <a:lumOff val="25000"/>
                              </a:srgbClr>
                            </a:solidFill>
                            <a:latin typeface="Cambria Math" panose="02040503050406030204" pitchFamily="18" charset="0"/>
                          </a:rPr>
                          <m:t>𝑡</m:t>
                        </m:r>
                      </m:sub>
                    </m:sSub>
                  </m:oMath>
                </a14:m>
                <a:endParaRPr lang="zh-CN" altLang="zh-CN" sz="2000" dirty="0">
                  <a:solidFill>
                    <a:srgbClr val="000000">
                      <a:lumMod val="75000"/>
                      <a:lumOff val="25000"/>
                    </a:srgbClr>
                  </a:solidFill>
                  <a:latin typeface="Calibri" panose="020F0502020204030204"/>
                  <a:ea typeface="宋体" panose="02010600030101010101" pitchFamily="2" charset="-122"/>
                </a:endParaRPr>
              </a:p>
              <a:p>
                <a:pPr marL="91440" indent="-91440" algn="ctr">
                  <a:lnSpc>
                    <a:spcPct val="90000"/>
                  </a:lnSpc>
                  <a:spcBef>
                    <a:spcPts val="1200"/>
                  </a:spcBef>
                  <a:spcAft>
                    <a:spcPts val="200"/>
                  </a:spcAft>
                  <a:buClr>
                    <a:srgbClr val="E48312"/>
                  </a:buClr>
                  <a:buSzPct val="100000"/>
                  <a:buFont typeface="Calibri" panose="020F0502020204030204" pitchFamily="34" charset="0"/>
                  <a:buChar char=" "/>
                  <a:defRPr/>
                </a:pPr>
                <a14:m>
                  <m:oMath xmlns:m="http://schemas.openxmlformats.org/officeDocument/2006/math">
                    <m:sSub>
                      <m:sSubPr>
                        <m:ctrlPr>
                          <a:rPr lang="zh-CN" altLang="zh-CN" sz="2000" i="1">
                            <a:solidFill>
                              <a:srgbClr val="000000">
                                <a:lumMod val="75000"/>
                                <a:lumOff val="25000"/>
                              </a:srgbClr>
                            </a:solidFill>
                            <a:latin typeface="Cambria Math" panose="02040503050406030204" pitchFamily="18" charset="0"/>
                          </a:rPr>
                        </m:ctrlPr>
                      </m:sSubPr>
                      <m:e>
                        <m:r>
                          <a:rPr lang="en-US" altLang="zh-CN" sz="2000" i="1">
                            <a:solidFill>
                              <a:srgbClr val="000000">
                                <a:lumMod val="75000"/>
                                <a:lumOff val="25000"/>
                              </a:srgbClr>
                            </a:solidFill>
                            <a:latin typeface="Cambria Math" panose="02040503050406030204" pitchFamily="18" charset="0"/>
                          </a:rPr>
                          <m:t>𝑧</m:t>
                        </m:r>
                      </m:e>
                      <m:sub>
                        <m:r>
                          <a:rPr lang="en-US" altLang="zh-CN" sz="2000" i="1">
                            <a:solidFill>
                              <a:srgbClr val="000000">
                                <a:lumMod val="75000"/>
                                <a:lumOff val="25000"/>
                              </a:srgbClr>
                            </a:solidFill>
                            <a:latin typeface="Cambria Math" panose="02040503050406030204" pitchFamily="18" charset="0"/>
                          </a:rPr>
                          <m:t>𝑡</m:t>
                        </m:r>
                      </m:sub>
                    </m:sSub>
                    <m:r>
                      <a:rPr lang="en-US" altLang="zh-CN" sz="2000" i="1">
                        <a:solidFill>
                          <a:srgbClr val="000000">
                            <a:lumMod val="75000"/>
                            <a:lumOff val="25000"/>
                          </a:srgbClr>
                        </a:solidFill>
                        <a:latin typeface="Cambria Math" panose="02040503050406030204" pitchFamily="18" charset="0"/>
                      </a:rPr>
                      <m:t>=</m:t>
                    </m:r>
                    <m:d>
                      <m:dPr>
                        <m:ctrlPr>
                          <a:rPr lang="zh-CN" altLang="zh-CN" sz="2000" i="1">
                            <a:solidFill>
                              <a:srgbClr val="000000">
                                <a:lumMod val="75000"/>
                                <a:lumOff val="25000"/>
                              </a:srgbClr>
                            </a:solidFill>
                            <a:latin typeface="Cambria Math" panose="02040503050406030204" pitchFamily="18" charset="0"/>
                          </a:rPr>
                        </m:ctrlPr>
                      </m:dPr>
                      <m:e>
                        <m:r>
                          <a:rPr lang="en-US" altLang="zh-CN" sz="2000" i="1">
                            <a:solidFill>
                              <a:srgbClr val="000000">
                                <a:lumMod val="75000"/>
                                <a:lumOff val="25000"/>
                              </a:srgbClr>
                            </a:solidFill>
                            <a:latin typeface="Cambria Math" panose="02040503050406030204" pitchFamily="18" charset="0"/>
                          </a:rPr>
                          <m:t>1−</m:t>
                        </m:r>
                        <m:r>
                          <a:rPr lang="en-US" altLang="zh-CN" sz="2000" i="1">
                            <a:solidFill>
                              <a:srgbClr val="000000">
                                <a:lumMod val="75000"/>
                                <a:lumOff val="25000"/>
                              </a:srgbClr>
                            </a:solidFill>
                            <a:latin typeface="Cambria Math" panose="02040503050406030204" pitchFamily="18" charset="0"/>
                          </a:rPr>
                          <m:t>𝜃𝛽</m:t>
                        </m:r>
                      </m:e>
                    </m:d>
                    <m:nary>
                      <m:naryPr>
                        <m:chr m:val="∑"/>
                        <m:limLoc m:val="undOvr"/>
                        <m:ctrlPr>
                          <a:rPr lang="zh-CN" altLang="zh-CN" sz="2000" i="1">
                            <a:solidFill>
                              <a:srgbClr val="000000">
                                <a:lumMod val="75000"/>
                                <a:lumOff val="25000"/>
                              </a:srgbClr>
                            </a:solidFill>
                            <a:latin typeface="Cambria Math" panose="02040503050406030204" pitchFamily="18" charset="0"/>
                          </a:rPr>
                        </m:ctrlPr>
                      </m:naryPr>
                      <m:sub>
                        <m:r>
                          <a:rPr lang="en-US" altLang="zh-CN" sz="2000" i="1">
                            <a:solidFill>
                              <a:srgbClr val="000000">
                                <a:lumMod val="75000"/>
                                <a:lumOff val="25000"/>
                              </a:srgbClr>
                            </a:solidFill>
                            <a:latin typeface="Cambria Math" panose="02040503050406030204" pitchFamily="18" charset="0"/>
                          </a:rPr>
                          <m:t>𝑘</m:t>
                        </m:r>
                        <m:r>
                          <a:rPr lang="en-US" altLang="zh-CN" sz="2000" i="1">
                            <a:solidFill>
                              <a:srgbClr val="000000">
                                <a:lumMod val="75000"/>
                                <a:lumOff val="25000"/>
                              </a:srgbClr>
                            </a:solidFill>
                            <a:latin typeface="Cambria Math" panose="02040503050406030204" pitchFamily="18" charset="0"/>
                          </a:rPr>
                          <m:t>=0</m:t>
                        </m:r>
                      </m:sub>
                      <m:sup>
                        <m:r>
                          <a:rPr lang="en-US" altLang="zh-CN" sz="2000" i="1">
                            <a:solidFill>
                              <a:srgbClr val="000000">
                                <a:lumMod val="75000"/>
                                <a:lumOff val="25000"/>
                              </a:srgbClr>
                            </a:solidFill>
                            <a:latin typeface="Cambria Math" panose="02040503050406030204" pitchFamily="18" charset="0"/>
                          </a:rPr>
                          <m:t>∞</m:t>
                        </m:r>
                      </m:sup>
                      <m:e>
                        <m:sSup>
                          <m:sSupPr>
                            <m:ctrlPr>
                              <a:rPr lang="zh-CN" altLang="zh-CN" sz="2000" i="1">
                                <a:solidFill>
                                  <a:srgbClr val="000000">
                                    <a:lumMod val="75000"/>
                                    <a:lumOff val="25000"/>
                                  </a:srgbClr>
                                </a:solidFill>
                                <a:latin typeface="Cambria Math" panose="02040503050406030204" pitchFamily="18" charset="0"/>
                              </a:rPr>
                            </m:ctrlPr>
                          </m:sSupPr>
                          <m:e>
                            <m:d>
                              <m:dPr>
                                <m:ctrlPr>
                                  <a:rPr lang="zh-CN" altLang="zh-CN" sz="2000" i="1">
                                    <a:solidFill>
                                      <a:srgbClr val="000000">
                                        <a:lumMod val="75000"/>
                                        <a:lumOff val="25000"/>
                                      </a:srgbClr>
                                    </a:solidFill>
                                    <a:latin typeface="Cambria Math" panose="02040503050406030204" pitchFamily="18" charset="0"/>
                                  </a:rPr>
                                </m:ctrlPr>
                              </m:dPr>
                              <m:e>
                                <m:r>
                                  <a:rPr lang="en-US" altLang="zh-CN" sz="2000" i="1">
                                    <a:solidFill>
                                      <a:srgbClr val="000000">
                                        <a:lumMod val="75000"/>
                                        <a:lumOff val="25000"/>
                                      </a:srgbClr>
                                    </a:solidFill>
                                    <a:latin typeface="Cambria Math" panose="02040503050406030204" pitchFamily="18" charset="0"/>
                                  </a:rPr>
                                  <m:t>𝜃𝛽</m:t>
                                </m:r>
                              </m:e>
                            </m:d>
                          </m:e>
                          <m:sup>
                            <m:r>
                              <a:rPr lang="en-US" altLang="zh-CN" sz="2000" i="1">
                                <a:solidFill>
                                  <a:srgbClr val="000000">
                                    <a:lumMod val="75000"/>
                                    <a:lumOff val="25000"/>
                                  </a:srgbClr>
                                </a:solidFill>
                                <a:latin typeface="Cambria Math" panose="02040503050406030204" pitchFamily="18" charset="0"/>
                              </a:rPr>
                              <m:t>𝑘</m:t>
                            </m:r>
                          </m:sup>
                        </m:sSup>
                        <m:sSub>
                          <m:sSubPr>
                            <m:ctrlPr>
                              <a:rPr lang="zh-CN" altLang="zh-CN" sz="2000" i="1">
                                <a:solidFill>
                                  <a:srgbClr val="000000">
                                    <a:lumMod val="75000"/>
                                    <a:lumOff val="25000"/>
                                  </a:srgbClr>
                                </a:solidFill>
                                <a:latin typeface="Cambria Math" panose="02040503050406030204" pitchFamily="18" charset="0"/>
                              </a:rPr>
                            </m:ctrlPr>
                          </m:sSubPr>
                          <m:e>
                            <m:r>
                              <a:rPr lang="en-US" altLang="zh-CN" sz="2000" i="1">
                                <a:solidFill>
                                  <a:srgbClr val="000000">
                                    <a:lumMod val="75000"/>
                                    <a:lumOff val="25000"/>
                                  </a:srgbClr>
                                </a:solidFill>
                                <a:latin typeface="Cambria Math" panose="02040503050406030204" pitchFamily="18" charset="0"/>
                              </a:rPr>
                              <m:t>𝐸</m:t>
                            </m:r>
                          </m:e>
                          <m:sub>
                            <m:r>
                              <a:rPr lang="en-US" altLang="zh-CN" sz="2000" i="1">
                                <a:solidFill>
                                  <a:srgbClr val="000000">
                                    <a:lumMod val="75000"/>
                                    <a:lumOff val="25000"/>
                                  </a:srgbClr>
                                </a:solidFill>
                                <a:latin typeface="Cambria Math" panose="02040503050406030204" pitchFamily="18" charset="0"/>
                              </a:rPr>
                              <m:t>𝑡</m:t>
                            </m:r>
                          </m:sub>
                        </m:sSub>
                        <m:d>
                          <m:dPr>
                            <m:ctrlPr>
                              <a:rPr lang="zh-CN" altLang="zh-CN" sz="2000" i="1">
                                <a:solidFill>
                                  <a:srgbClr val="000000">
                                    <a:lumMod val="75000"/>
                                    <a:lumOff val="25000"/>
                                  </a:srgbClr>
                                </a:solidFill>
                                <a:latin typeface="Cambria Math" panose="02040503050406030204" pitchFamily="18" charset="0"/>
                              </a:rPr>
                            </m:ctrlPr>
                          </m:dPr>
                          <m:e>
                            <m:r>
                              <a:rPr lang="en-US" altLang="zh-CN" sz="2000" i="1">
                                <a:solidFill>
                                  <a:srgbClr val="000000">
                                    <a:lumMod val="75000"/>
                                    <a:lumOff val="25000"/>
                                  </a:srgbClr>
                                </a:solidFill>
                                <a:latin typeface="Cambria Math" panose="02040503050406030204" pitchFamily="18" charset="0"/>
                              </a:rPr>
                              <m:t>𝜇</m:t>
                            </m:r>
                            <m:r>
                              <a:rPr lang="en-US" altLang="zh-CN" sz="2000" i="1">
                                <a:solidFill>
                                  <a:srgbClr val="000000">
                                    <a:lumMod val="75000"/>
                                    <a:lumOff val="25000"/>
                                  </a:srgbClr>
                                </a:solidFill>
                                <a:latin typeface="Cambria Math" panose="02040503050406030204" pitchFamily="18" charset="0"/>
                              </a:rPr>
                              <m:t>+</m:t>
                            </m:r>
                            <m:r>
                              <a:rPr lang="en-US" altLang="zh-CN" sz="2000" i="1">
                                <a:solidFill>
                                  <a:srgbClr val="000000">
                                    <a:lumMod val="75000"/>
                                    <a:lumOff val="25000"/>
                                  </a:srgbClr>
                                </a:solidFill>
                                <a:latin typeface="Cambria Math" panose="02040503050406030204" pitchFamily="18" charset="0"/>
                              </a:rPr>
                              <m:t>𝑚</m:t>
                            </m:r>
                            <m:sSub>
                              <m:sSubPr>
                                <m:ctrlPr>
                                  <a:rPr lang="zh-CN" altLang="zh-CN" sz="2000" i="1">
                                    <a:solidFill>
                                      <a:srgbClr val="000000">
                                        <a:lumMod val="75000"/>
                                        <a:lumOff val="25000"/>
                                      </a:srgbClr>
                                    </a:solidFill>
                                    <a:latin typeface="Cambria Math" panose="02040503050406030204" pitchFamily="18" charset="0"/>
                                  </a:rPr>
                                </m:ctrlPr>
                              </m:sSubPr>
                              <m:e>
                                <m:r>
                                  <a:rPr lang="en-US" altLang="zh-CN" sz="2000" i="1">
                                    <a:solidFill>
                                      <a:srgbClr val="000000">
                                        <a:lumMod val="75000"/>
                                        <a:lumOff val="25000"/>
                                      </a:srgbClr>
                                    </a:solidFill>
                                    <a:latin typeface="Cambria Math" panose="02040503050406030204" pitchFamily="18" charset="0"/>
                                  </a:rPr>
                                  <m:t>𝑐</m:t>
                                </m:r>
                              </m:e>
                              <m:sub>
                                <m:r>
                                  <a:rPr lang="en-US" altLang="zh-CN" sz="2000" i="1">
                                    <a:solidFill>
                                      <a:srgbClr val="000000">
                                        <a:lumMod val="75000"/>
                                        <a:lumOff val="25000"/>
                                      </a:srgbClr>
                                    </a:solidFill>
                                    <a:latin typeface="Cambria Math" panose="02040503050406030204" pitchFamily="18" charset="0"/>
                                  </a:rPr>
                                  <m:t>𝑡</m:t>
                                </m:r>
                                <m:r>
                                  <a:rPr lang="en-US" altLang="zh-CN" sz="2000" i="1">
                                    <a:solidFill>
                                      <a:srgbClr val="000000">
                                        <a:lumMod val="75000"/>
                                        <a:lumOff val="25000"/>
                                      </a:srgbClr>
                                    </a:solidFill>
                                    <a:latin typeface="Cambria Math" panose="02040503050406030204" pitchFamily="18" charset="0"/>
                                  </a:rPr>
                                  <m:t>+</m:t>
                                </m:r>
                                <m:r>
                                  <a:rPr lang="en-US" altLang="zh-CN" sz="2000" i="1">
                                    <a:solidFill>
                                      <a:srgbClr val="000000">
                                        <a:lumMod val="75000"/>
                                        <a:lumOff val="25000"/>
                                      </a:srgbClr>
                                    </a:solidFill>
                                    <a:latin typeface="Cambria Math" panose="02040503050406030204" pitchFamily="18" charset="0"/>
                                  </a:rPr>
                                  <m:t>𝑘</m:t>
                                </m:r>
                              </m:sub>
                            </m:sSub>
                          </m:e>
                        </m:d>
                      </m:e>
                    </m:nary>
                  </m:oMath>
                </a14:m>
                <a:endParaRPr lang="zh-CN" altLang="zh-CN" sz="2000" dirty="0">
                  <a:solidFill>
                    <a:srgbClr val="000000">
                      <a:lumMod val="75000"/>
                      <a:lumOff val="25000"/>
                    </a:srgbClr>
                  </a:solidFill>
                  <a:latin typeface="Calibri" panose="020F0502020204030204"/>
                  <a:ea typeface="宋体" panose="02010600030101010101" pitchFamily="2" charset="-122"/>
                </a:endParaRPr>
              </a:p>
              <a:p>
                <a:pPr>
                  <a:lnSpc>
                    <a:spcPct val="90000"/>
                  </a:lnSpc>
                  <a:spcBef>
                    <a:spcPts val="1200"/>
                  </a:spcBef>
                  <a:spcAft>
                    <a:spcPts val="200"/>
                  </a:spcAft>
                  <a:buClr>
                    <a:srgbClr val="E48312"/>
                  </a:buClr>
                  <a:buSzPct val="100000"/>
                  <a:defRPr/>
                </a:pPr>
                <a:endParaRPr lang="en-US" altLang="zh-CN" sz="2000" dirty="0">
                  <a:solidFill>
                    <a:srgbClr val="000000">
                      <a:lumMod val="75000"/>
                      <a:lumOff val="25000"/>
                    </a:srgbClr>
                  </a:solidFill>
                  <a:latin typeface="Cambria Math" panose="02040503050406030204" pitchFamily="18" charset="0"/>
                  <a:ea typeface="宋体" panose="02010600030101010101" pitchFamily="2" charset="-122"/>
                </a:endParaRPr>
              </a:p>
              <a:p>
                <a:pPr>
                  <a:lnSpc>
                    <a:spcPct val="90000"/>
                  </a:lnSpc>
                  <a:spcBef>
                    <a:spcPts val="1200"/>
                  </a:spcBef>
                  <a:spcAft>
                    <a:spcPts val="200"/>
                  </a:spcAft>
                  <a:buClr>
                    <a:srgbClr val="E48312"/>
                  </a:buClr>
                  <a:buSzPct val="100000"/>
                  <a:defRPr/>
                </a:pPr>
                <a:r>
                  <a:rPr lang="zh-CN" altLang="en-US" sz="2000" b="1" dirty="0">
                    <a:solidFill>
                      <a:srgbClr val="000000">
                        <a:lumMod val="75000"/>
                        <a:lumOff val="25000"/>
                      </a:srgbClr>
                    </a:solidFill>
                    <a:latin typeface="Cambria Math" panose="02040503050406030204" pitchFamily="18" charset="0"/>
                    <a:ea typeface="宋体" panose="02010600030101010101" pitchFamily="2" charset="-122"/>
                  </a:rPr>
                  <a:t>推导新凯恩斯菲利普斯曲线</a:t>
                </a:r>
                <a:endParaRPr lang="en-US" altLang="zh-CN" sz="2000" b="1" dirty="0">
                  <a:solidFill>
                    <a:srgbClr val="000000">
                      <a:lumMod val="75000"/>
                      <a:lumOff val="25000"/>
                    </a:srgbClr>
                  </a:solidFill>
                  <a:latin typeface="Cambria Math" panose="02040503050406030204" pitchFamily="18" charset="0"/>
                  <a:ea typeface="宋体" panose="02010600030101010101" pitchFamily="2" charset="-122"/>
                </a:endParaRPr>
              </a:p>
              <a:p>
                <a:pPr marL="91440" indent="-91440">
                  <a:lnSpc>
                    <a:spcPct val="90000"/>
                  </a:lnSpc>
                  <a:spcBef>
                    <a:spcPts val="1200"/>
                  </a:spcBef>
                  <a:spcAft>
                    <a:spcPts val="200"/>
                  </a:spcAft>
                  <a:buClr>
                    <a:srgbClr val="E48312"/>
                  </a:buClr>
                  <a:buSzPct val="100000"/>
                  <a:buFont typeface="Wingdings" panose="05000000000000000000" pitchFamily="2" charset="2"/>
                  <a:buChar char="Ø"/>
                  <a:defRPr/>
                </a:pPr>
                <a:r>
                  <a:rPr lang="zh-CN" altLang="en-US" sz="2000" dirty="0">
                    <a:solidFill>
                      <a:srgbClr val="000000">
                        <a:lumMod val="75000"/>
                        <a:lumOff val="25000"/>
                      </a:srgbClr>
                    </a:solidFill>
                    <a:latin typeface="Cambria Math" panose="02040503050406030204" pitchFamily="18" charset="0"/>
                    <a:ea typeface="宋体" panose="02010600030101010101" pitchFamily="2" charset="-122"/>
                  </a:rPr>
                  <a:t>总价格水平：</a:t>
                </a:r>
                <a:r>
                  <a:rPr lang="zh-CN" altLang="zh-CN" sz="2000" dirty="0">
                    <a:solidFill>
                      <a:srgbClr val="000000">
                        <a:lumMod val="75000"/>
                        <a:lumOff val="25000"/>
                      </a:srgbClr>
                    </a:solidFill>
                    <a:latin typeface="Calibri" panose="020F0502020204030204"/>
                    <a:ea typeface="宋体" panose="02010600030101010101" pitchFamily="2" charset="-122"/>
                  </a:rPr>
                  <a:t>如果以</a:t>
                </a:r>
                <a14:m>
                  <m:oMath xmlns:m="http://schemas.openxmlformats.org/officeDocument/2006/math">
                    <m:sSub>
                      <m:sSubPr>
                        <m:ctrlPr>
                          <a:rPr lang="zh-CN" altLang="zh-CN" sz="2000" i="1">
                            <a:solidFill>
                              <a:srgbClr val="000000">
                                <a:lumMod val="75000"/>
                                <a:lumOff val="25000"/>
                              </a:srgbClr>
                            </a:solidFill>
                            <a:latin typeface="Cambria Math" panose="02040503050406030204" pitchFamily="18" charset="0"/>
                          </a:rPr>
                        </m:ctrlPr>
                      </m:sSubPr>
                      <m:e>
                        <m:r>
                          <m:rPr>
                            <m:sty m:val="p"/>
                          </m:rPr>
                          <a:rPr lang="en-US" altLang="zh-CN" sz="2000">
                            <a:solidFill>
                              <a:srgbClr val="000000">
                                <a:lumMod val="75000"/>
                                <a:lumOff val="25000"/>
                              </a:srgbClr>
                            </a:solidFill>
                            <a:latin typeface="Cambria Math" panose="02040503050406030204" pitchFamily="18" charset="0"/>
                          </a:rPr>
                          <m:t>p</m:t>
                        </m:r>
                      </m:e>
                      <m:sub>
                        <m:r>
                          <m:rPr>
                            <m:sty m:val="p"/>
                          </m:rPr>
                          <a:rPr lang="en-US" altLang="zh-CN" sz="2000">
                            <a:solidFill>
                              <a:srgbClr val="000000">
                                <a:lumMod val="75000"/>
                                <a:lumOff val="25000"/>
                              </a:srgbClr>
                            </a:solidFill>
                            <a:latin typeface="Cambria Math" panose="02040503050406030204" pitchFamily="18" charset="0"/>
                          </a:rPr>
                          <m:t>t</m:t>
                        </m:r>
                      </m:sub>
                    </m:sSub>
                  </m:oMath>
                </a14:m>
                <a:r>
                  <a:rPr lang="zh-CN" altLang="zh-CN" sz="2000" dirty="0">
                    <a:solidFill>
                      <a:srgbClr val="000000">
                        <a:lumMod val="75000"/>
                        <a:lumOff val="25000"/>
                      </a:srgbClr>
                    </a:solidFill>
                    <a:latin typeface="Calibri" panose="020F0502020204030204"/>
                    <a:ea typeface="宋体" panose="02010600030101010101" pitchFamily="2" charset="-122"/>
                  </a:rPr>
                  <a:t>表示</a:t>
                </a:r>
                <a:r>
                  <a:rPr lang="en-US" altLang="zh-CN" sz="2000" dirty="0">
                    <a:solidFill>
                      <a:srgbClr val="000000">
                        <a:lumMod val="75000"/>
                        <a:lumOff val="25000"/>
                      </a:srgbClr>
                    </a:solidFill>
                    <a:latin typeface="Calibri" panose="020F0502020204030204"/>
                    <a:ea typeface="宋体" panose="02010600030101010101" pitchFamily="2" charset="-122"/>
                  </a:rPr>
                  <a:t>t</a:t>
                </a:r>
                <a:r>
                  <a:rPr lang="zh-CN" altLang="zh-CN" sz="2000" dirty="0">
                    <a:solidFill>
                      <a:srgbClr val="000000">
                        <a:lumMod val="75000"/>
                        <a:lumOff val="25000"/>
                      </a:srgbClr>
                    </a:solidFill>
                    <a:latin typeface="Calibri" panose="020F0502020204030204"/>
                    <a:ea typeface="宋体" panose="02010600030101010101" pitchFamily="2" charset="-122"/>
                  </a:rPr>
                  <a:t>期的总体物价水平（取自然对数），该价格即由前一期的总体价格水平</a:t>
                </a:r>
                <a:r>
                  <a:rPr lang="zh-CN" altLang="en-US" sz="2000" dirty="0">
                    <a:solidFill>
                      <a:srgbClr val="000000">
                        <a:lumMod val="75000"/>
                        <a:lumOff val="25000"/>
                      </a:srgbClr>
                    </a:solidFill>
                    <a:latin typeface="Calibri" panose="020F0502020204030204"/>
                    <a:ea typeface="宋体" panose="02010600030101010101" pitchFamily="2" charset="-122"/>
                  </a:rPr>
                  <a:t>（</a:t>
                </a:r>
                <a:r>
                  <a:rPr lang="zh-CN" altLang="zh-CN" sz="2000" dirty="0">
                    <a:solidFill>
                      <a:srgbClr val="000000">
                        <a:lumMod val="75000"/>
                        <a:lumOff val="25000"/>
                      </a:srgbClr>
                    </a:solidFill>
                    <a:latin typeface="Calibri" panose="020F0502020204030204"/>
                    <a:ea typeface="宋体" panose="02010600030101010101" pitchFamily="2" charset="-122"/>
                  </a:rPr>
                  <a:t> </a:t>
                </a:r>
                <a14:m>
                  <m:oMath xmlns:m="http://schemas.openxmlformats.org/officeDocument/2006/math">
                    <m:sSub>
                      <m:sSubPr>
                        <m:ctrlPr>
                          <a:rPr lang="zh-CN" altLang="zh-CN" sz="2000" i="1">
                            <a:solidFill>
                              <a:srgbClr val="000000">
                                <a:lumMod val="75000"/>
                                <a:lumOff val="25000"/>
                              </a:srgbClr>
                            </a:solidFill>
                            <a:latin typeface="Cambria Math" panose="02040503050406030204" pitchFamily="18" charset="0"/>
                          </a:rPr>
                        </m:ctrlPr>
                      </m:sSubPr>
                      <m:e>
                        <m:r>
                          <a:rPr lang="en-US" altLang="zh-CN" sz="2000" i="1">
                            <a:solidFill>
                              <a:srgbClr val="000000">
                                <a:lumMod val="75000"/>
                                <a:lumOff val="25000"/>
                              </a:srgbClr>
                            </a:solidFill>
                            <a:latin typeface="Cambria Math" panose="02040503050406030204" pitchFamily="18" charset="0"/>
                          </a:rPr>
                          <m:t>𝑝</m:t>
                        </m:r>
                      </m:e>
                      <m:sub>
                        <m:r>
                          <a:rPr lang="en-US" altLang="zh-CN" sz="2000" i="1">
                            <a:solidFill>
                              <a:srgbClr val="000000">
                                <a:lumMod val="75000"/>
                                <a:lumOff val="25000"/>
                              </a:srgbClr>
                            </a:solidFill>
                            <a:latin typeface="Cambria Math" panose="02040503050406030204" pitchFamily="18" charset="0"/>
                          </a:rPr>
                          <m:t>𝑡</m:t>
                        </m:r>
                        <m:r>
                          <a:rPr lang="en-US" altLang="zh-CN" sz="2000" i="1">
                            <a:solidFill>
                              <a:srgbClr val="000000">
                                <a:lumMod val="75000"/>
                                <a:lumOff val="25000"/>
                              </a:srgbClr>
                            </a:solidFill>
                            <a:latin typeface="Cambria Math" panose="02040503050406030204" pitchFamily="18" charset="0"/>
                          </a:rPr>
                          <m:t>−1</m:t>
                        </m:r>
                      </m:sub>
                    </m:sSub>
                    <m:r>
                      <a:rPr lang="en-US" altLang="zh-CN" sz="2000" i="1">
                        <a:solidFill>
                          <a:srgbClr val="000000">
                            <a:lumMod val="75000"/>
                            <a:lumOff val="25000"/>
                          </a:srgbClr>
                        </a:solidFill>
                        <a:latin typeface="Cambria Math" panose="02040503050406030204" pitchFamily="18" charset="0"/>
                      </a:rPr>
                      <m:t> </m:t>
                    </m:r>
                  </m:oMath>
                </a14:m>
                <a:r>
                  <a:rPr lang="zh-CN" altLang="en-US" sz="2000" dirty="0">
                    <a:solidFill>
                      <a:srgbClr val="000000">
                        <a:lumMod val="75000"/>
                        <a:lumOff val="25000"/>
                      </a:srgbClr>
                    </a:solidFill>
                    <a:latin typeface="Calibri" panose="020F0502020204030204"/>
                    <a:ea typeface="宋体" panose="02010600030101010101" pitchFamily="2" charset="-122"/>
                  </a:rPr>
                  <a:t>）</a:t>
                </a:r>
                <a:r>
                  <a:rPr lang="zh-CN" altLang="zh-CN" sz="2000" dirty="0">
                    <a:solidFill>
                      <a:srgbClr val="000000">
                        <a:lumMod val="75000"/>
                        <a:lumOff val="25000"/>
                      </a:srgbClr>
                    </a:solidFill>
                    <a:latin typeface="Calibri" panose="020F0502020204030204"/>
                    <a:ea typeface="宋体" panose="02010600030101010101" pitchFamily="2" charset="-122"/>
                  </a:rPr>
                  <a:t>与</a:t>
                </a:r>
                <a:r>
                  <a:rPr lang="en-US" altLang="zh-CN" sz="2000" dirty="0">
                    <a:solidFill>
                      <a:srgbClr val="000000">
                        <a:lumMod val="75000"/>
                        <a:lumOff val="25000"/>
                      </a:srgbClr>
                    </a:solidFill>
                    <a:latin typeface="Calibri" panose="020F0502020204030204"/>
                    <a:ea typeface="宋体" panose="02010600030101010101" pitchFamily="2" charset="-122"/>
                  </a:rPr>
                  <a:t>t</a:t>
                </a:r>
                <a:r>
                  <a:rPr lang="zh-CN" altLang="zh-CN" sz="2000" dirty="0">
                    <a:solidFill>
                      <a:srgbClr val="000000">
                        <a:lumMod val="75000"/>
                        <a:lumOff val="25000"/>
                      </a:srgbClr>
                    </a:solidFill>
                    <a:latin typeface="Calibri" panose="020F0502020204030204"/>
                    <a:ea typeface="宋体" panose="02010600030101010101" pitchFamily="2" charset="-122"/>
                  </a:rPr>
                  <a:t>期所有公司新制定的价格水平（ </a:t>
                </a:r>
                <a14:m>
                  <m:oMath xmlns:m="http://schemas.openxmlformats.org/officeDocument/2006/math">
                    <m:sSub>
                      <m:sSubPr>
                        <m:ctrlPr>
                          <a:rPr lang="zh-CN" altLang="zh-CN" sz="2000" i="1">
                            <a:solidFill>
                              <a:srgbClr val="000000">
                                <a:lumMod val="75000"/>
                                <a:lumOff val="25000"/>
                              </a:srgbClr>
                            </a:solidFill>
                            <a:latin typeface="Cambria Math" panose="02040503050406030204" pitchFamily="18" charset="0"/>
                          </a:rPr>
                        </m:ctrlPr>
                      </m:sSubPr>
                      <m:e>
                        <m:r>
                          <a:rPr lang="en-US" altLang="zh-CN" sz="2000" i="1">
                            <a:solidFill>
                              <a:srgbClr val="000000">
                                <a:lumMod val="75000"/>
                                <a:lumOff val="25000"/>
                              </a:srgbClr>
                            </a:solidFill>
                            <a:latin typeface="Cambria Math" panose="02040503050406030204" pitchFamily="18" charset="0"/>
                          </a:rPr>
                          <m:t>𝑧</m:t>
                        </m:r>
                      </m:e>
                      <m:sub>
                        <m:r>
                          <a:rPr lang="en-US" altLang="zh-CN" sz="2000" i="1">
                            <a:solidFill>
                              <a:srgbClr val="000000">
                                <a:lumMod val="75000"/>
                                <a:lumOff val="25000"/>
                              </a:srgbClr>
                            </a:solidFill>
                            <a:latin typeface="Cambria Math" panose="02040503050406030204" pitchFamily="18" charset="0"/>
                          </a:rPr>
                          <m:t>𝑡</m:t>
                        </m:r>
                      </m:sub>
                    </m:sSub>
                    <m:r>
                      <a:rPr lang="en-US" altLang="zh-CN" sz="2000" i="1">
                        <a:solidFill>
                          <a:srgbClr val="000000">
                            <a:lumMod val="75000"/>
                            <a:lumOff val="25000"/>
                          </a:srgbClr>
                        </a:solidFill>
                        <a:latin typeface="Cambria Math" panose="02040503050406030204" pitchFamily="18" charset="0"/>
                      </a:rPr>
                      <m:t> </m:t>
                    </m:r>
                  </m:oMath>
                </a14:m>
                <a:r>
                  <a:rPr lang="zh-CN" altLang="zh-CN" sz="2000" dirty="0">
                    <a:solidFill>
                      <a:srgbClr val="000000">
                        <a:lumMod val="75000"/>
                        <a:lumOff val="25000"/>
                      </a:srgbClr>
                    </a:solidFill>
                    <a:latin typeface="Calibri" panose="020F0502020204030204"/>
                    <a:ea typeface="宋体" panose="02010600030101010101" pitchFamily="2" charset="-122"/>
                  </a:rPr>
                  <a:t>）加权求和决定</a:t>
                </a:r>
                <a:r>
                  <a:rPr lang="zh-CN" altLang="en-US" sz="2000" dirty="0">
                    <a:solidFill>
                      <a:srgbClr val="000000">
                        <a:lumMod val="75000"/>
                        <a:lumOff val="25000"/>
                      </a:srgbClr>
                    </a:solidFill>
                    <a:latin typeface="Calibri" panose="020F0502020204030204"/>
                    <a:ea typeface="宋体" panose="02010600030101010101" pitchFamily="2" charset="-122"/>
                  </a:rPr>
                  <a:t>。</a:t>
                </a:r>
                <a:endParaRPr lang="en-US" altLang="zh-CN" sz="2000" dirty="0">
                  <a:solidFill>
                    <a:srgbClr val="000000">
                      <a:lumMod val="75000"/>
                      <a:lumOff val="25000"/>
                    </a:srgbClr>
                  </a:solidFill>
                  <a:latin typeface="Cambria Math" panose="02040503050406030204" pitchFamily="18" charset="0"/>
                  <a:ea typeface="宋体" panose="02010600030101010101" pitchFamily="2" charset="-122"/>
                </a:endParaRPr>
              </a:p>
              <a:p>
                <a:pPr marL="91440" indent="-91440" algn="ctr">
                  <a:lnSpc>
                    <a:spcPct val="90000"/>
                  </a:lnSpc>
                  <a:spcBef>
                    <a:spcPts val="1200"/>
                  </a:spcBef>
                  <a:spcAft>
                    <a:spcPts val="200"/>
                  </a:spcAft>
                  <a:buClr>
                    <a:srgbClr val="E48312"/>
                  </a:buClr>
                  <a:buSzPct val="100000"/>
                  <a:buFont typeface="Calibri" panose="020F0502020204030204" pitchFamily="34" charset="0"/>
                  <a:buChar char=" "/>
                  <a:defRPr/>
                </a:pPr>
                <a14:m>
                  <m:oMath xmlns:m="http://schemas.openxmlformats.org/officeDocument/2006/math">
                    <m:sSub>
                      <m:sSubPr>
                        <m:ctrlPr>
                          <a:rPr lang="zh-CN" altLang="zh-CN" sz="2000" i="1">
                            <a:solidFill>
                              <a:srgbClr val="000000">
                                <a:lumMod val="75000"/>
                                <a:lumOff val="25000"/>
                              </a:srgbClr>
                            </a:solidFill>
                            <a:latin typeface="Cambria Math" panose="02040503050406030204" pitchFamily="18" charset="0"/>
                          </a:rPr>
                        </m:ctrlPr>
                      </m:sSubPr>
                      <m:e>
                        <m:r>
                          <a:rPr lang="en-US" altLang="zh-CN" sz="2000" i="1">
                            <a:solidFill>
                              <a:srgbClr val="000000">
                                <a:lumMod val="75000"/>
                                <a:lumOff val="25000"/>
                              </a:srgbClr>
                            </a:solidFill>
                            <a:latin typeface="Cambria Math" panose="02040503050406030204" pitchFamily="18" charset="0"/>
                          </a:rPr>
                          <m:t>𝑝</m:t>
                        </m:r>
                      </m:e>
                      <m:sub>
                        <m:r>
                          <a:rPr lang="en-US" altLang="zh-CN" sz="2000" i="1">
                            <a:solidFill>
                              <a:srgbClr val="000000">
                                <a:lumMod val="75000"/>
                                <a:lumOff val="25000"/>
                              </a:srgbClr>
                            </a:solidFill>
                            <a:latin typeface="Cambria Math" panose="02040503050406030204" pitchFamily="18" charset="0"/>
                          </a:rPr>
                          <m:t>𝑡</m:t>
                        </m:r>
                      </m:sub>
                    </m:sSub>
                    <m:r>
                      <a:rPr lang="en-US" altLang="zh-CN" sz="2000" i="1">
                        <a:solidFill>
                          <a:srgbClr val="000000">
                            <a:lumMod val="75000"/>
                            <a:lumOff val="25000"/>
                          </a:srgbClr>
                        </a:solidFill>
                        <a:latin typeface="Cambria Math" panose="02040503050406030204" pitchFamily="18" charset="0"/>
                      </a:rPr>
                      <m:t>=</m:t>
                    </m:r>
                    <m:r>
                      <a:rPr lang="en-US" altLang="zh-CN" sz="2000" i="1">
                        <a:solidFill>
                          <a:srgbClr val="000000">
                            <a:lumMod val="75000"/>
                            <a:lumOff val="25000"/>
                          </a:srgbClr>
                        </a:solidFill>
                        <a:latin typeface="Cambria Math" panose="02040503050406030204" pitchFamily="18" charset="0"/>
                      </a:rPr>
                      <m:t>𝜃</m:t>
                    </m:r>
                    <m:sSub>
                      <m:sSubPr>
                        <m:ctrlPr>
                          <a:rPr lang="zh-CN" altLang="zh-CN" sz="2000" i="1">
                            <a:solidFill>
                              <a:srgbClr val="000000">
                                <a:lumMod val="75000"/>
                                <a:lumOff val="25000"/>
                              </a:srgbClr>
                            </a:solidFill>
                            <a:latin typeface="Cambria Math" panose="02040503050406030204" pitchFamily="18" charset="0"/>
                          </a:rPr>
                        </m:ctrlPr>
                      </m:sSubPr>
                      <m:e>
                        <m:r>
                          <a:rPr lang="en-US" altLang="zh-CN" sz="2000" i="1">
                            <a:solidFill>
                              <a:srgbClr val="000000">
                                <a:lumMod val="75000"/>
                                <a:lumOff val="25000"/>
                              </a:srgbClr>
                            </a:solidFill>
                            <a:latin typeface="Cambria Math" panose="02040503050406030204" pitchFamily="18" charset="0"/>
                          </a:rPr>
                          <m:t>𝑝</m:t>
                        </m:r>
                      </m:e>
                      <m:sub>
                        <m:r>
                          <a:rPr lang="en-US" altLang="zh-CN" sz="2000" i="1">
                            <a:solidFill>
                              <a:srgbClr val="000000">
                                <a:lumMod val="75000"/>
                                <a:lumOff val="25000"/>
                              </a:srgbClr>
                            </a:solidFill>
                            <a:latin typeface="Cambria Math" panose="02040503050406030204" pitchFamily="18" charset="0"/>
                          </a:rPr>
                          <m:t>𝑡</m:t>
                        </m:r>
                        <m:r>
                          <a:rPr lang="en-US" altLang="zh-CN" sz="2000" i="1">
                            <a:solidFill>
                              <a:srgbClr val="000000">
                                <a:lumMod val="75000"/>
                                <a:lumOff val="25000"/>
                              </a:srgbClr>
                            </a:solidFill>
                            <a:latin typeface="Cambria Math" panose="02040503050406030204" pitchFamily="18" charset="0"/>
                          </a:rPr>
                          <m:t>−1</m:t>
                        </m:r>
                      </m:sub>
                    </m:sSub>
                    <m:r>
                      <a:rPr lang="en-US" altLang="zh-CN" sz="2000" i="1">
                        <a:solidFill>
                          <a:srgbClr val="000000">
                            <a:lumMod val="75000"/>
                            <a:lumOff val="25000"/>
                          </a:srgbClr>
                        </a:solidFill>
                        <a:latin typeface="Cambria Math" panose="02040503050406030204" pitchFamily="18" charset="0"/>
                      </a:rPr>
                      <m:t>+</m:t>
                    </m:r>
                    <m:d>
                      <m:dPr>
                        <m:ctrlPr>
                          <a:rPr lang="zh-CN" altLang="zh-CN" sz="2000" i="1">
                            <a:solidFill>
                              <a:srgbClr val="000000">
                                <a:lumMod val="75000"/>
                                <a:lumOff val="25000"/>
                              </a:srgbClr>
                            </a:solidFill>
                            <a:latin typeface="Cambria Math" panose="02040503050406030204" pitchFamily="18" charset="0"/>
                          </a:rPr>
                        </m:ctrlPr>
                      </m:dPr>
                      <m:e>
                        <m:r>
                          <a:rPr lang="en-US" altLang="zh-CN" sz="2000" i="1">
                            <a:solidFill>
                              <a:srgbClr val="000000">
                                <a:lumMod val="75000"/>
                                <a:lumOff val="25000"/>
                              </a:srgbClr>
                            </a:solidFill>
                            <a:latin typeface="Cambria Math" panose="02040503050406030204" pitchFamily="18" charset="0"/>
                          </a:rPr>
                          <m:t>1−</m:t>
                        </m:r>
                        <m:r>
                          <a:rPr lang="en-US" altLang="zh-CN" sz="2000" i="1">
                            <a:solidFill>
                              <a:srgbClr val="000000">
                                <a:lumMod val="75000"/>
                                <a:lumOff val="25000"/>
                              </a:srgbClr>
                            </a:solidFill>
                            <a:latin typeface="Cambria Math" panose="02040503050406030204" pitchFamily="18" charset="0"/>
                          </a:rPr>
                          <m:t>𝜃</m:t>
                        </m:r>
                      </m:e>
                    </m:d>
                    <m:sSub>
                      <m:sSubPr>
                        <m:ctrlPr>
                          <a:rPr lang="zh-CN" altLang="zh-CN" sz="2000" i="1">
                            <a:solidFill>
                              <a:srgbClr val="000000">
                                <a:lumMod val="75000"/>
                                <a:lumOff val="25000"/>
                              </a:srgbClr>
                            </a:solidFill>
                            <a:latin typeface="Cambria Math" panose="02040503050406030204" pitchFamily="18" charset="0"/>
                          </a:rPr>
                        </m:ctrlPr>
                      </m:sSubPr>
                      <m:e>
                        <m:r>
                          <a:rPr lang="en-US" altLang="zh-CN" sz="2000" i="1">
                            <a:solidFill>
                              <a:srgbClr val="000000">
                                <a:lumMod val="75000"/>
                                <a:lumOff val="25000"/>
                              </a:srgbClr>
                            </a:solidFill>
                            <a:latin typeface="Cambria Math" panose="02040503050406030204" pitchFamily="18" charset="0"/>
                          </a:rPr>
                          <m:t>𝑧</m:t>
                        </m:r>
                      </m:e>
                      <m:sub>
                        <m:r>
                          <a:rPr lang="en-US" altLang="zh-CN" sz="2000" i="1">
                            <a:solidFill>
                              <a:srgbClr val="000000">
                                <a:lumMod val="75000"/>
                                <a:lumOff val="25000"/>
                              </a:srgbClr>
                            </a:solidFill>
                            <a:latin typeface="Cambria Math" panose="02040503050406030204" pitchFamily="18" charset="0"/>
                          </a:rPr>
                          <m:t>𝑡</m:t>
                        </m:r>
                      </m:sub>
                    </m:sSub>
                  </m:oMath>
                </a14:m>
                <a:endParaRPr lang="zh-CN" altLang="zh-CN" sz="2000" dirty="0">
                  <a:solidFill>
                    <a:srgbClr val="000000">
                      <a:lumMod val="75000"/>
                      <a:lumOff val="25000"/>
                    </a:srgbClr>
                  </a:solidFill>
                  <a:latin typeface="Calibri" panose="020F0502020204030204"/>
                  <a:ea typeface="宋体" panose="02010600030101010101" pitchFamily="2" charset="-122"/>
                </a:endParaRPr>
              </a:p>
              <a:p>
                <a:pPr marL="91440" indent="-91440" algn="ctr">
                  <a:lnSpc>
                    <a:spcPct val="90000"/>
                  </a:lnSpc>
                  <a:spcBef>
                    <a:spcPts val="1200"/>
                  </a:spcBef>
                  <a:spcAft>
                    <a:spcPts val="200"/>
                  </a:spcAft>
                  <a:buClr>
                    <a:srgbClr val="E48312"/>
                  </a:buClr>
                  <a:buSzPct val="100000"/>
                  <a:buFont typeface="Calibri" panose="020F0502020204030204" pitchFamily="34" charset="0"/>
                  <a:buChar char=" "/>
                  <a:defRPr/>
                </a:pPr>
                <a14:m>
                  <m:oMath xmlns:m="http://schemas.openxmlformats.org/officeDocument/2006/math">
                    <m:sSub>
                      <m:sSubPr>
                        <m:ctrlPr>
                          <a:rPr lang="zh-CN" altLang="zh-CN" sz="2000" i="1">
                            <a:solidFill>
                              <a:srgbClr val="000000">
                                <a:lumMod val="75000"/>
                                <a:lumOff val="25000"/>
                              </a:srgbClr>
                            </a:solidFill>
                            <a:latin typeface="Cambria Math" panose="02040503050406030204" pitchFamily="18" charset="0"/>
                          </a:rPr>
                        </m:ctrlPr>
                      </m:sSubPr>
                      <m:e>
                        <m:r>
                          <a:rPr lang="en-US" altLang="zh-CN" sz="2000" i="1">
                            <a:solidFill>
                              <a:srgbClr val="000000">
                                <a:lumMod val="75000"/>
                                <a:lumOff val="25000"/>
                              </a:srgbClr>
                            </a:solidFill>
                            <a:latin typeface="Cambria Math" panose="02040503050406030204" pitchFamily="18" charset="0"/>
                          </a:rPr>
                          <m:t>𝑧</m:t>
                        </m:r>
                      </m:e>
                      <m:sub>
                        <m:r>
                          <a:rPr lang="en-US" altLang="zh-CN" sz="2000" i="1">
                            <a:solidFill>
                              <a:srgbClr val="000000">
                                <a:lumMod val="75000"/>
                                <a:lumOff val="25000"/>
                              </a:srgbClr>
                            </a:solidFill>
                            <a:latin typeface="Cambria Math" panose="02040503050406030204" pitchFamily="18" charset="0"/>
                          </a:rPr>
                          <m:t>𝑡</m:t>
                        </m:r>
                      </m:sub>
                    </m:sSub>
                    <m:r>
                      <a:rPr lang="en-US" altLang="zh-CN" sz="2000" i="1">
                        <a:solidFill>
                          <a:srgbClr val="000000">
                            <a:lumMod val="75000"/>
                            <a:lumOff val="25000"/>
                          </a:srgbClr>
                        </a:solidFill>
                        <a:latin typeface="Cambria Math" panose="02040503050406030204" pitchFamily="18" charset="0"/>
                      </a:rPr>
                      <m:t>=</m:t>
                    </m:r>
                    <m:f>
                      <m:fPr>
                        <m:ctrlPr>
                          <a:rPr lang="zh-CN" altLang="zh-CN" sz="2000" i="1">
                            <a:solidFill>
                              <a:srgbClr val="000000">
                                <a:lumMod val="75000"/>
                                <a:lumOff val="25000"/>
                              </a:srgbClr>
                            </a:solidFill>
                            <a:latin typeface="Cambria Math" panose="02040503050406030204" pitchFamily="18" charset="0"/>
                          </a:rPr>
                        </m:ctrlPr>
                      </m:fPr>
                      <m:num>
                        <m:r>
                          <a:rPr lang="en-US" altLang="zh-CN" sz="2000" i="1">
                            <a:solidFill>
                              <a:srgbClr val="000000">
                                <a:lumMod val="75000"/>
                                <a:lumOff val="25000"/>
                              </a:srgbClr>
                            </a:solidFill>
                            <a:latin typeface="Cambria Math" panose="02040503050406030204" pitchFamily="18" charset="0"/>
                          </a:rPr>
                          <m:t>1</m:t>
                        </m:r>
                      </m:num>
                      <m:den>
                        <m:r>
                          <a:rPr lang="en-US" altLang="zh-CN" sz="2000" i="1">
                            <a:solidFill>
                              <a:srgbClr val="000000">
                                <a:lumMod val="75000"/>
                                <a:lumOff val="25000"/>
                              </a:srgbClr>
                            </a:solidFill>
                            <a:latin typeface="Cambria Math" panose="02040503050406030204" pitchFamily="18" charset="0"/>
                          </a:rPr>
                          <m:t>1−</m:t>
                        </m:r>
                        <m:r>
                          <a:rPr lang="en-US" altLang="zh-CN" sz="2000" i="1">
                            <a:solidFill>
                              <a:srgbClr val="000000">
                                <a:lumMod val="75000"/>
                                <a:lumOff val="25000"/>
                              </a:srgbClr>
                            </a:solidFill>
                            <a:latin typeface="Cambria Math" panose="02040503050406030204" pitchFamily="18" charset="0"/>
                          </a:rPr>
                          <m:t>𝜃</m:t>
                        </m:r>
                      </m:den>
                    </m:f>
                    <m:d>
                      <m:dPr>
                        <m:ctrlPr>
                          <a:rPr lang="zh-CN" altLang="zh-CN" sz="2000" i="1">
                            <a:solidFill>
                              <a:srgbClr val="000000">
                                <a:lumMod val="75000"/>
                                <a:lumOff val="25000"/>
                              </a:srgbClr>
                            </a:solidFill>
                            <a:latin typeface="Cambria Math" panose="02040503050406030204" pitchFamily="18" charset="0"/>
                          </a:rPr>
                        </m:ctrlPr>
                      </m:dPr>
                      <m:e>
                        <m:sSub>
                          <m:sSubPr>
                            <m:ctrlPr>
                              <a:rPr lang="zh-CN" altLang="zh-CN" sz="2000" i="1">
                                <a:solidFill>
                                  <a:srgbClr val="000000">
                                    <a:lumMod val="75000"/>
                                    <a:lumOff val="25000"/>
                                  </a:srgbClr>
                                </a:solidFill>
                                <a:latin typeface="Cambria Math" panose="02040503050406030204" pitchFamily="18" charset="0"/>
                              </a:rPr>
                            </m:ctrlPr>
                          </m:sSubPr>
                          <m:e>
                            <m:r>
                              <a:rPr lang="en-US" altLang="zh-CN" sz="2000" i="1">
                                <a:solidFill>
                                  <a:srgbClr val="000000">
                                    <a:lumMod val="75000"/>
                                    <a:lumOff val="25000"/>
                                  </a:srgbClr>
                                </a:solidFill>
                                <a:latin typeface="Cambria Math" panose="02040503050406030204" pitchFamily="18" charset="0"/>
                              </a:rPr>
                              <m:t>𝑝</m:t>
                            </m:r>
                          </m:e>
                          <m:sub>
                            <m:r>
                              <a:rPr lang="en-US" altLang="zh-CN" sz="2000" i="1">
                                <a:solidFill>
                                  <a:srgbClr val="000000">
                                    <a:lumMod val="75000"/>
                                    <a:lumOff val="25000"/>
                                  </a:srgbClr>
                                </a:solidFill>
                                <a:latin typeface="Cambria Math" panose="02040503050406030204" pitchFamily="18" charset="0"/>
                              </a:rPr>
                              <m:t>𝑡</m:t>
                            </m:r>
                          </m:sub>
                        </m:sSub>
                        <m:r>
                          <a:rPr lang="en-US" altLang="zh-CN" sz="2000" i="1">
                            <a:solidFill>
                              <a:srgbClr val="000000">
                                <a:lumMod val="75000"/>
                                <a:lumOff val="25000"/>
                              </a:srgbClr>
                            </a:solidFill>
                            <a:latin typeface="Cambria Math" panose="02040503050406030204" pitchFamily="18" charset="0"/>
                          </a:rPr>
                          <m:t>−</m:t>
                        </m:r>
                        <m:r>
                          <a:rPr lang="en-US" altLang="zh-CN" sz="2000" i="1">
                            <a:solidFill>
                              <a:srgbClr val="000000">
                                <a:lumMod val="75000"/>
                                <a:lumOff val="25000"/>
                              </a:srgbClr>
                            </a:solidFill>
                            <a:latin typeface="Cambria Math" panose="02040503050406030204" pitchFamily="18" charset="0"/>
                          </a:rPr>
                          <m:t>𝜃</m:t>
                        </m:r>
                        <m:sSub>
                          <m:sSubPr>
                            <m:ctrlPr>
                              <a:rPr lang="zh-CN" altLang="zh-CN" sz="2000" i="1">
                                <a:solidFill>
                                  <a:srgbClr val="000000">
                                    <a:lumMod val="75000"/>
                                    <a:lumOff val="25000"/>
                                  </a:srgbClr>
                                </a:solidFill>
                                <a:latin typeface="Cambria Math" panose="02040503050406030204" pitchFamily="18" charset="0"/>
                              </a:rPr>
                            </m:ctrlPr>
                          </m:sSubPr>
                          <m:e>
                            <m:r>
                              <a:rPr lang="en-US" altLang="zh-CN" sz="2000" i="1">
                                <a:solidFill>
                                  <a:srgbClr val="000000">
                                    <a:lumMod val="75000"/>
                                    <a:lumOff val="25000"/>
                                  </a:srgbClr>
                                </a:solidFill>
                                <a:latin typeface="Cambria Math" panose="02040503050406030204" pitchFamily="18" charset="0"/>
                              </a:rPr>
                              <m:t>𝑝</m:t>
                            </m:r>
                          </m:e>
                          <m:sub>
                            <m:r>
                              <a:rPr lang="en-US" altLang="zh-CN" sz="2000" i="1">
                                <a:solidFill>
                                  <a:srgbClr val="000000">
                                    <a:lumMod val="75000"/>
                                    <a:lumOff val="25000"/>
                                  </a:srgbClr>
                                </a:solidFill>
                                <a:latin typeface="Cambria Math" panose="02040503050406030204" pitchFamily="18" charset="0"/>
                              </a:rPr>
                              <m:t>𝑡</m:t>
                            </m:r>
                            <m:r>
                              <a:rPr lang="en-US" altLang="zh-CN" sz="2000" i="1">
                                <a:solidFill>
                                  <a:srgbClr val="000000">
                                    <a:lumMod val="75000"/>
                                    <a:lumOff val="25000"/>
                                  </a:srgbClr>
                                </a:solidFill>
                                <a:latin typeface="Cambria Math" panose="02040503050406030204" pitchFamily="18" charset="0"/>
                              </a:rPr>
                              <m:t>−1</m:t>
                            </m:r>
                          </m:sub>
                        </m:sSub>
                      </m:e>
                    </m:d>
                  </m:oMath>
                </a14:m>
                <a:r>
                  <a:rPr lang="en-US" altLang="zh-CN" sz="2000" dirty="0">
                    <a:solidFill>
                      <a:srgbClr val="000000">
                        <a:lumMod val="75000"/>
                        <a:lumOff val="25000"/>
                      </a:srgbClr>
                    </a:solidFill>
                    <a:latin typeface="Calibri" panose="020F0502020204030204"/>
                    <a:ea typeface="宋体" panose="02010600030101010101" pitchFamily="2" charset="-122"/>
                  </a:rPr>
                  <a:t>   </a:t>
                </a:r>
                <a:r>
                  <a:rPr lang="zh-CN" altLang="en-US" sz="2000" dirty="0">
                    <a:solidFill>
                      <a:srgbClr val="000000">
                        <a:lumMod val="75000"/>
                        <a:lumOff val="25000"/>
                      </a:srgbClr>
                    </a:solidFill>
                    <a:latin typeface="Calibri" panose="020F0502020204030204"/>
                    <a:ea typeface="宋体" panose="02010600030101010101" pitchFamily="2" charset="-122"/>
                  </a:rPr>
                  <a:t>（</a:t>
                </a:r>
                <a:r>
                  <a:rPr lang="en-US" altLang="zh-CN" sz="2000" dirty="0">
                    <a:solidFill>
                      <a:srgbClr val="000000">
                        <a:lumMod val="75000"/>
                        <a:lumOff val="25000"/>
                      </a:srgbClr>
                    </a:solidFill>
                    <a:latin typeface="Calibri" panose="020F0502020204030204"/>
                    <a:ea typeface="宋体" panose="02010600030101010101" pitchFamily="2" charset="-122"/>
                  </a:rPr>
                  <a:t>*</a:t>
                </a:r>
                <a:r>
                  <a:rPr lang="zh-CN" altLang="en-US" sz="2000" dirty="0">
                    <a:solidFill>
                      <a:srgbClr val="000000">
                        <a:lumMod val="75000"/>
                        <a:lumOff val="25000"/>
                      </a:srgbClr>
                    </a:solidFill>
                    <a:latin typeface="Calibri" panose="020F0502020204030204"/>
                    <a:ea typeface="宋体" panose="02010600030101010101" pitchFamily="2" charset="-122"/>
                  </a:rPr>
                  <a:t>）</a:t>
                </a:r>
                <a:endParaRPr lang="zh-CN" altLang="zh-CN" sz="2000" dirty="0">
                  <a:solidFill>
                    <a:srgbClr val="000000">
                      <a:lumMod val="75000"/>
                      <a:lumOff val="25000"/>
                    </a:srgbClr>
                  </a:solidFill>
                  <a:latin typeface="Calibri" panose="020F0502020204030204"/>
                  <a:ea typeface="宋体" panose="02010600030101010101" pitchFamily="2" charset="-122"/>
                </a:endParaRPr>
              </a:p>
              <a:p>
                <a:pPr marL="91440" indent="-91440">
                  <a:lnSpc>
                    <a:spcPct val="90000"/>
                  </a:lnSpc>
                  <a:spcBef>
                    <a:spcPts val="1200"/>
                  </a:spcBef>
                  <a:spcAft>
                    <a:spcPts val="200"/>
                  </a:spcAft>
                  <a:buClr>
                    <a:srgbClr val="E48312"/>
                  </a:buClr>
                  <a:buSzPct val="100000"/>
                  <a:buFont typeface="Wingdings" panose="05000000000000000000" pitchFamily="2" charset="2"/>
                  <a:buChar char="Ø"/>
                  <a:defRPr/>
                </a:pPr>
                <a:endParaRPr lang="zh-CN" altLang="en-US" dirty="0">
                  <a:solidFill>
                    <a:srgbClr val="000000">
                      <a:lumMod val="75000"/>
                      <a:lumOff val="25000"/>
                    </a:srgbClr>
                  </a:solidFill>
                  <a:latin typeface="Calibri" panose="020F0502020204030204"/>
                  <a:ea typeface="宋体" panose="02010600030101010101" pitchFamily="2" charset="-122"/>
                </a:endParaRPr>
              </a:p>
            </p:txBody>
          </p:sp>
        </mc:Choice>
        <mc:Fallback xmlns="">
          <p:sp>
            <p:nvSpPr>
              <p:cNvPr id="12" name="文本框 11">
                <a:extLst>
                  <a:ext uri="{FF2B5EF4-FFF2-40B4-BE49-F238E27FC236}">
                    <a16:creationId xmlns:a16="http://schemas.microsoft.com/office/drawing/2014/main" id="{AB4CDFE9-5EFE-6A3E-C286-6E05358B4CDA}"/>
                  </a:ext>
                </a:extLst>
              </p:cNvPr>
              <p:cNvSpPr txBox="1">
                <a:spLocks noRot="1" noChangeAspect="1" noMove="1" noResize="1" noEditPoints="1" noAdjustHandles="1" noChangeArrowheads="1" noChangeShapeType="1" noTextEdit="1"/>
              </p:cNvSpPr>
              <p:nvPr/>
            </p:nvSpPr>
            <p:spPr>
              <a:xfrm>
                <a:off x="2219852" y="1828801"/>
                <a:ext cx="7838548" cy="4673267"/>
              </a:xfrm>
              <a:prstGeom prst="rect">
                <a:avLst/>
              </a:prstGeom>
              <a:blipFill>
                <a:blip r:embed="rId2"/>
                <a:stretch>
                  <a:fillRect l="-778" t="-1695" r="-700"/>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275959013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rot="18868453" flipV="1">
            <a:off x="1854449" y="1215604"/>
            <a:ext cx="370238" cy="370238"/>
          </a:xfrm>
          <a:prstGeom prst="rect">
            <a:avLst/>
          </a:prstGeom>
          <a:noFill/>
          <a:ln w="254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zh-CN" altLang="en-US" sz="1350">
              <a:solidFill>
                <a:prstClr val="white"/>
              </a:solidFill>
              <a:latin typeface="Calibri"/>
              <a:ea typeface="等线" panose="02010600030101010101" pitchFamily="2" charset="-122"/>
            </a:endParaRPr>
          </a:p>
        </p:txBody>
      </p:sp>
      <p:sp>
        <p:nvSpPr>
          <p:cNvPr id="5" name="矩形 4"/>
          <p:cNvSpPr/>
          <p:nvPr/>
        </p:nvSpPr>
        <p:spPr>
          <a:xfrm rot="18868453">
            <a:off x="2101742" y="1279292"/>
            <a:ext cx="236220" cy="23622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zh-CN" altLang="en-US" sz="1350">
              <a:solidFill>
                <a:prstClr val="white"/>
              </a:solidFill>
              <a:latin typeface="Calibri"/>
              <a:ea typeface="等线" panose="02010600030101010101" pitchFamily="2" charset="-122"/>
            </a:endParaRPr>
          </a:p>
        </p:txBody>
      </p:sp>
      <p:cxnSp>
        <p:nvCxnSpPr>
          <p:cNvPr id="6" name="直接连接符 5"/>
          <p:cNvCxnSpPr>
            <a:cxnSpLocks/>
          </p:cNvCxnSpPr>
          <p:nvPr/>
        </p:nvCxnSpPr>
        <p:spPr>
          <a:xfrm>
            <a:off x="2039568" y="1662510"/>
            <a:ext cx="764545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标题 3"/>
          <p:cNvSpPr txBox="1">
            <a:spLocks/>
          </p:cNvSpPr>
          <p:nvPr/>
        </p:nvSpPr>
        <p:spPr>
          <a:xfrm>
            <a:off x="2563142" y="1291003"/>
            <a:ext cx="7886700" cy="318549"/>
          </a:xfrm>
          <a:prstGeom prst="rect">
            <a:avLst/>
          </a:prstGeom>
        </p:spPr>
        <p:txBody>
          <a:bodyPr vert="horz" wrap="square" lIns="68580" tIns="34290" rIns="68580" bIns="34290" rtlCol="0" anchor="ctr">
            <a:spAutoFit/>
          </a:bodyPr>
          <a:lstStyle>
            <a:lvl1pPr algn="l" defTabSz="914400" rtl="0" eaLnBrk="1" latinLnBrk="0" hangingPunct="1">
              <a:lnSpc>
                <a:spcPct val="90000"/>
              </a:lnSpc>
              <a:spcBef>
                <a:spcPct val="0"/>
              </a:spcBef>
              <a:buNone/>
              <a:defRPr lang="zh-CN" altLang="en-US" sz="2400" b="1" kern="1200">
                <a:gradFill>
                  <a:gsLst>
                    <a:gs pos="0">
                      <a:schemeClr val="accent2"/>
                    </a:gs>
                    <a:gs pos="100000">
                      <a:schemeClr val="accent1">
                        <a:lumMod val="75000"/>
                      </a:schemeClr>
                    </a:gs>
                  </a:gsLst>
                  <a:lin ang="5400000" scaled="1"/>
                </a:gradFill>
                <a:effectLst>
                  <a:outerShdw blurRad="38100" dist="38100" dir="2700000" algn="tl">
                    <a:srgbClr val="000000">
                      <a:alpha val="11000"/>
                    </a:srgbClr>
                  </a:outerShdw>
                </a:effectLst>
                <a:latin typeface="+mn-lt"/>
                <a:ea typeface="+mn-ea"/>
                <a:cs typeface="+mn-ea"/>
              </a:defRPr>
            </a:lvl1pPr>
          </a:lstStyle>
          <a:p>
            <a:pPr defTabSz="685800">
              <a:defRPr/>
            </a:pPr>
            <a:r>
              <a:rPr lang="zh-CN" altLang="zh-CN" sz="1800" dirty="0">
                <a:solidFill>
                  <a:schemeClr val="accent4">
                    <a:lumMod val="75000"/>
                  </a:schemeClr>
                </a:solidFill>
                <a:latin typeface="微软雅黑"/>
                <a:ea typeface="微软雅黑"/>
              </a:rPr>
              <a:t>新凯恩斯通胀动态模型</a:t>
            </a:r>
            <a:endParaRPr lang="en-US" altLang="zh-CN" sz="1800" dirty="0">
              <a:solidFill>
                <a:schemeClr val="accent4">
                  <a:lumMod val="75000"/>
                </a:schemeClr>
              </a:solidFill>
              <a:latin typeface="微软雅黑"/>
              <a:ea typeface="微软雅黑"/>
            </a:endParaRPr>
          </a:p>
        </p:txBody>
      </p:sp>
      <mc:AlternateContent xmlns:mc="http://schemas.openxmlformats.org/markup-compatibility/2006" xmlns:a14="http://schemas.microsoft.com/office/drawing/2010/main">
        <mc:Choice Requires="a14">
          <p:sp>
            <p:nvSpPr>
              <p:cNvPr id="12" name="文本框 11">
                <a:extLst>
                  <a:ext uri="{FF2B5EF4-FFF2-40B4-BE49-F238E27FC236}">
                    <a16:creationId xmlns:a16="http://schemas.microsoft.com/office/drawing/2014/main" id="{AB4CDFE9-5EFE-6A3E-C286-6E05358B4CDA}"/>
                  </a:ext>
                </a:extLst>
              </p:cNvPr>
              <p:cNvSpPr txBox="1"/>
              <p:nvPr/>
            </p:nvSpPr>
            <p:spPr>
              <a:xfrm>
                <a:off x="2219852" y="1828801"/>
                <a:ext cx="7838548" cy="4487639"/>
              </a:xfrm>
              <a:prstGeom prst="rect">
                <a:avLst/>
              </a:prstGeom>
              <a:noFill/>
            </p:spPr>
            <p:txBody>
              <a:bodyPr wrap="square">
                <a:spAutoFit/>
              </a:bodyPr>
              <a:lstStyle/>
              <a:p>
                <a:pPr marL="91440" indent="-91440" algn="ctr">
                  <a:lnSpc>
                    <a:spcPct val="90000"/>
                  </a:lnSpc>
                  <a:spcBef>
                    <a:spcPts val="1200"/>
                  </a:spcBef>
                  <a:spcAft>
                    <a:spcPts val="200"/>
                  </a:spcAft>
                  <a:buClr>
                    <a:srgbClr val="E48312"/>
                  </a:buClr>
                  <a:buSzPct val="100000"/>
                  <a:buFont typeface="Calibri" panose="020F0502020204030204" pitchFamily="34" charset="0"/>
                  <a:buChar char=" "/>
                  <a:defRPr/>
                </a:pPr>
                <a14:m>
                  <m:oMath xmlns:m="http://schemas.openxmlformats.org/officeDocument/2006/math">
                    <m:sSub>
                      <m:sSubPr>
                        <m:ctrlPr>
                          <a:rPr lang="zh-CN" altLang="zh-CN" sz="2000" i="1">
                            <a:solidFill>
                              <a:srgbClr val="000000">
                                <a:lumMod val="75000"/>
                                <a:lumOff val="25000"/>
                              </a:srgbClr>
                            </a:solidFill>
                            <a:latin typeface="Cambria Math" panose="02040503050406030204" pitchFamily="18" charset="0"/>
                          </a:rPr>
                        </m:ctrlPr>
                      </m:sSubPr>
                      <m:e>
                        <m:r>
                          <a:rPr lang="en-US" altLang="zh-CN" sz="2000" i="1">
                            <a:solidFill>
                              <a:srgbClr val="000000">
                                <a:lumMod val="75000"/>
                                <a:lumOff val="25000"/>
                              </a:srgbClr>
                            </a:solidFill>
                            <a:latin typeface="Cambria Math" panose="02040503050406030204" pitchFamily="18" charset="0"/>
                          </a:rPr>
                          <m:t>𝑦</m:t>
                        </m:r>
                      </m:e>
                      <m:sub>
                        <m:r>
                          <a:rPr lang="en-US" altLang="zh-CN" sz="2000" i="1">
                            <a:solidFill>
                              <a:srgbClr val="000000">
                                <a:lumMod val="75000"/>
                                <a:lumOff val="25000"/>
                              </a:srgbClr>
                            </a:solidFill>
                            <a:latin typeface="Cambria Math" panose="02040503050406030204" pitchFamily="18" charset="0"/>
                          </a:rPr>
                          <m:t>𝑡</m:t>
                        </m:r>
                      </m:sub>
                    </m:sSub>
                    <m:r>
                      <a:rPr lang="en-US" altLang="zh-CN" sz="2000" i="1">
                        <a:solidFill>
                          <a:srgbClr val="000000">
                            <a:lumMod val="75000"/>
                            <a:lumOff val="25000"/>
                          </a:srgbClr>
                        </a:solidFill>
                        <a:latin typeface="Cambria Math" panose="02040503050406030204" pitchFamily="18" charset="0"/>
                      </a:rPr>
                      <m:t>=</m:t>
                    </m:r>
                    <m:sSub>
                      <m:sSubPr>
                        <m:ctrlPr>
                          <a:rPr lang="zh-CN" altLang="zh-CN" sz="2000" i="1">
                            <a:solidFill>
                              <a:srgbClr val="000000">
                                <a:lumMod val="75000"/>
                                <a:lumOff val="25000"/>
                              </a:srgbClr>
                            </a:solidFill>
                            <a:latin typeface="Cambria Math" panose="02040503050406030204" pitchFamily="18" charset="0"/>
                          </a:rPr>
                        </m:ctrlPr>
                      </m:sSubPr>
                      <m:e>
                        <m:r>
                          <a:rPr lang="en-US" altLang="zh-CN" sz="2000" i="1">
                            <a:solidFill>
                              <a:srgbClr val="000000">
                                <a:lumMod val="75000"/>
                                <a:lumOff val="25000"/>
                              </a:srgbClr>
                            </a:solidFill>
                            <a:latin typeface="Cambria Math" panose="02040503050406030204" pitchFamily="18" charset="0"/>
                          </a:rPr>
                          <m:t>𝑧</m:t>
                        </m:r>
                      </m:e>
                      <m:sub>
                        <m:r>
                          <a:rPr lang="en-US" altLang="zh-CN" sz="2000" i="1">
                            <a:solidFill>
                              <a:srgbClr val="000000">
                                <a:lumMod val="75000"/>
                                <a:lumOff val="25000"/>
                              </a:srgbClr>
                            </a:solidFill>
                            <a:latin typeface="Cambria Math" panose="02040503050406030204" pitchFamily="18" charset="0"/>
                          </a:rPr>
                          <m:t>𝑡</m:t>
                        </m:r>
                      </m:sub>
                    </m:sSub>
                  </m:oMath>
                </a14:m>
                <a:endParaRPr lang="en-US" altLang="zh-CN" sz="2000" dirty="0">
                  <a:solidFill>
                    <a:srgbClr val="000000">
                      <a:lumMod val="75000"/>
                      <a:lumOff val="25000"/>
                    </a:srgbClr>
                  </a:solidFill>
                  <a:latin typeface="Calibri" panose="020F0502020204030204"/>
                  <a:ea typeface="宋体" panose="02010600030101010101" pitchFamily="2" charset="-122"/>
                </a:endParaRPr>
              </a:p>
              <a:p>
                <a:pPr marL="91440" indent="-91440" algn="ctr">
                  <a:lnSpc>
                    <a:spcPct val="90000"/>
                  </a:lnSpc>
                  <a:spcBef>
                    <a:spcPts val="1200"/>
                  </a:spcBef>
                  <a:spcAft>
                    <a:spcPts val="200"/>
                  </a:spcAft>
                  <a:buClr>
                    <a:srgbClr val="E48312"/>
                  </a:buClr>
                  <a:buSzPct val="100000"/>
                  <a:buFont typeface="Calibri" panose="020F0502020204030204" pitchFamily="34" charset="0"/>
                  <a:buChar char=" "/>
                  <a:defRPr/>
                </a:pPr>
                <a14:m>
                  <m:oMath xmlns:m="http://schemas.openxmlformats.org/officeDocument/2006/math">
                    <m:sSub>
                      <m:sSubPr>
                        <m:ctrlPr>
                          <a:rPr lang="zh-CN" altLang="zh-CN" sz="2000" i="1">
                            <a:solidFill>
                              <a:srgbClr val="000000">
                                <a:lumMod val="75000"/>
                                <a:lumOff val="25000"/>
                              </a:srgbClr>
                            </a:solidFill>
                            <a:latin typeface="Cambria Math" panose="02040503050406030204" pitchFamily="18" charset="0"/>
                          </a:rPr>
                        </m:ctrlPr>
                      </m:sSubPr>
                      <m:e>
                        <m:r>
                          <a:rPr lang="en-US" altLang="zh-CN" sz="2000" i="1">
                            <a:solidFill>
                              <a:srgbClr val="000000">
                                <a:lumMod val="75000"/>
                                <a:lumOff val="25000"/>
                              </a:srgbClr>
                            </a:solidFill>
                            <a:latin typeface="Cambria Math" panose="02040503050406030204" pitchFamily="18" charset="0"/>
                          </a:rPr>
                          <m:t>𝑥</m:t>
                        </m:r>
                      </m:e>
                      <m:sub>
                        <m:r>
                          <a:rPr lang="en-US" altLang="zh-CN" sz="2000" i="1">
                            <a:solidFill>
                              <a:srgbClr val="000000">
                                <a:lumMod val="75000"/>
                                <a:lumOff val="25000"/>
                              </a:srgbClr>
                            </a:solidFill>
                            <a:latin typeface="Cambria Math" panose="02040503050406030204" pitchFamily="18" charset="0"/>
                          </a:rPr>
                          <m:t>𝑡</m:t>
                        </m:r>
                      </m:sub>
                    </m:sSub>
                    <m:r>
                      <a:rPr lang="en-US" altLang="zh-CN" sz="2000" i="1">
                        <a:solidFill>
                          <a:srgbClr val="000000">
                            <a:lumMod val="75000"/>
                            <a:lumOff val="25000"/>
                          </a:srgbClr>
                        </a:solidFill>
                        <a:latin typeface="Cambria Math" panose="02040503050406030204" pitchFamily="18" charset="0"/>
                      </a:rPr>
                      <m:t>=</m:t>
                    </m:r>
                    <m:r>
                      <a:rPr lang="en-US" altLang="zh-CN" sz="2000" i="1">
                        <a:solidFill>
                          <a:srgbClr val="000000">
                            <a:lumMod val="75000"/>
                            <a:lumOff val="25000"/>
                          </a:srgbClr>
                        </a:solidFill>
                        <a:latin typeface="Cambria Math" panose="02040503050406030204" pitchFamily="18" charset="0"/>
                      </a:rPr>
                      <m:t>𝜇</m:t>
                    </m:r>
                    <m:r>
                      <a:rPr lang="en-US" altLang="zh-CN" sz="2000" i="1">
                        <a:solidFill>
                          <a:srgbClr val="000000">
                            <a:lumMod val="75000"/>
                            <a:lumOff val="25000"/>
                          </a:srgbClr>
                        </a:solidFill>
                        <a:latin typeface="Cambria Math" panose="02040503050406030204" pitchFamily="18" charset="0"/>
                      </a:rPr>
                      <m:t>+</m:t>
                    </m:r>
                    <m:r>
                      <a:rPr lang="en-US" altLang="zh-CN" sz="2000" i="1">
                        <a:solidFill>
                          <a:srgbClr val="000000">
                            <a:lumMod val="75000"/>
                            <a:lumOff val="25000"/>
                          </a:srgbClr>
                        </a:solidFill>
                        <a:latin typeface="Cambria Math" panose="02040503050406030204" pitchFamily="18" charset="0"/>
                      </a:rPr>
                      <m:t>𝑚</m:t>
                    </m:r>
                    <m:sSub>
                      <m:sSubPr>
                        <m:ctrlPr>
                          <a:rPr lang="zh-CN" altLang="zh-CN" sz="2000" i="1">
                            <a:solidFill>
                              <a:srgbClr val="000000">
                                <a:lumMod val="75000"/>
                                <a:lumOff val="25000"/>
                              </a:srgbClr>
                            </a:solidFill>
                            <a:latin typeface="Cambria Math" panose="02040503050406030204" pitchFamily="18" charset="0"/>
                          </a:rPr>
                        </m:ctrlPr>
                      </m:sSubPr>
                      <m:e>
                        <m:r>
                          <a:rPr lang="en-US" altLang="zh-CN" sz="2000" i="1">
                            <a:solidFill>
                              <a:srgbClr val="000000">
                                <a:lumMod val="75000"/>
                                <a:lumOff val="25000"/>
                              </a:srgbClr>
                            </a:solidFill>
                            <a:latin typeface="Cambria Math" panose="02040503050406030204" pitchFamily="18" charset="0"/>
                          </a:rPr>
                          <m:t>𝑐</m:t>
                        </m:r>
                      </m:e>
                      <m:sub>
                        <m:r>
                          <a:rPr lang="en-US" altLang="zh-CN" sz="2000" i="1">
                            <a:solidFill>
                              <a:srgbClr val="000000">
                                <a:lumMod val="75000"/>
                                <a:lumOff val="25000"/>
                              </a:srgbClr>
                            </a:solidFill>
                            <a:latin typeface="Cambria Math" panose="02040503050406030204" pitchFamily="18" charset="0"/>
                          </a:rPr>
                          <m:t>𝑡</m:t>
                        </m:r>
                      </m:sub>
                    </m:sSub>
                  </m:oMath>
                </a14:m>
                <a:endParaRPr lang="en-US" altLang="zh-CN" sz="2000" dirty="0">
                  <a:solidFill>
                    <a:srgbClr val="000000">
                      <a:lumMod val="75000"/>
                      <a:lumOff val="25000"/>
                    </a:srgbClr>
                  </a:solidFill>
                  <a:latin typeface="Calibri" panose="020F0502020204030204"/>
                  <a:ea typeface="宋体" panose="02010600030101010101" pitchFamily="2" charset="-122"/>
                </a:endParaRPr>
              </a:p>
              <a:p>
                <a:pPr marL="91440" indent="-91440" algn="ctr">
                  <a:lnSpc>
                    <a:spcPct val="90000"/>
                  </a:lnSpc>
                  <a:spcBef>
                    <a:spcPts val="1200"/>
                  </a:spcBef>
                  <a:spcAft>
                    <a:spcPts val="200"/>
                  </a:spcAft>
                  <a:buClr>
                    <a:srgbClr val="E48312"/>
                  </a:buClr>
                  <a:buSzPct val="100000"/>
                  <a:buFont typeface="Calibri" panose="020F0502020204030204" pitchFamily="34" charset="0"/>
                  <a:buChar char=" "/>
                  <a:defRPr/>
                </a:pPr>
                <a14:m>
                  <m:oMath xmlns:m="http://schemas.openxmlformats.org/officeDocument/2006/math">
                    <m:r>
                      <a:rPr lang="en-US" altLang="zh-CN" sz="2000" i="1">
                        <a:solidFill>
                          <a:srgbClr val="000000">
                            <a:lumMod val="75000"/>
                            <a:lumOff val="25000"/>
                          </a:srgbClr>
                        </a:solidFill>
                        <a:latin typeface="Cambria Math" panose="02040503050406030204" pitchFamily="18" charset="0"/>
                      </a:rPr>
                      <m:t>𝑎</m:t>
                    </m:r>
                    <m:r>
                      <a:rPr lang="en-US" altLang="zh-CN" sz="2000" i="1">
                        <a:solidFill>
                          <a:srgbClr val="000000">
                            <a:lumMod val="75000"/>
                            <a:lumOff val="25000"/>
                          </a:srgbClr>
                        </a:solidFill>
                        <a:latin typeface="Cambria Math" panose="02040503050406030204" pitchFamily="18" charset="0"/>
                      </a:rPr>
                      <m:t>=1−</m:t>
                    </m:r>
                    <m:r>
                      <a:rPr lang="en-US" altLang="zh-CN" sz="2000" i="1">
                        <a:solidFill>
                          <a:srgbClr val="000000">
                            <a:lumMod val="75000"/>
                            <a:lumOff val="25000"/>
                          </a:srgbClr>
                        </a:solidFill>
                        <a:latin typeface="Cambria Math" panose="02040503050406030204" pitchFamily="18" charset="0"/>
                      </a:rPr>
                      <m:t>𝜃𝛽</m:t>
                    </m:r>
                  </m:oMath>
                </a14:m>
                <a:endParaRPr lang="en-US" altLang="zh-CN" sz="2000" dirty="0">
                  <a:solidFill>
                    <a:srgbClr val="000000">
                      <a:lumMod val="75000"/>
                      <a:lumOff val="25000"/>
                    </a:srgbClr>
                  </a:solidFill>
                  <a:latin typeface="Calibri" panose="020F0502020204030204"/>
                  <a:ea typeface="宋体" panose="02010600030101010101" pitchFamily="2" charset="-122"/>
                </a:endParaRPr>
              </a:p>
              <a:p>
                <a:pPr marL="91440" indent="-91440" algn="ctr">
                  <a:lnSpc>
                    <a:spcPct val="90000"/>
                  </a:lnSpc>
                  <a:spcBef>
                    <a:spcPts val="1200"/>
                  </a:spcBef>
                  <a:spcAft>
                    <a:spcPts val="200"/>
                  </a:spcAft>
                  <a:buClr>
                    <a:srgbClr val="E48312"/>
                  </a:buClr>
                  <a:buSzPct val="100000"/>
                  <a:buFont typeface="Calibri" panose="020F0502020204030204" pitchFamily="34" charset="0"/>
                  <a:buChar char=" "/>
                  <a:defRPr/>
                </a:pPr>
                <a14:m>
                  <m:oMath xmlns:m="http://schemas.openxmlformats.org/officeDocument/2006/math">
                    <m:r>
                      <a:rPr lang="en-US" altLang="zh-CN" sz="2000" i="1">
                        <a:solidFill>
                          <a:srgbClr val="000000">
                            <a:lumMod val="75000"/>
                            <a:lumOff val="25000"/>
                          </a:srgbClr>
                        </a:solidFill>
                        <a:latin typeface="Cambria Math" panose="02040503050406030204" pitchFamily="18" charset="0"/>
                      </a:rPr>
                      <m:t>𝑏</m:t>
                    </m:r>
                    <m:r>
                      <a:rPr lang="en-US" altLang="zh-CN" sz="2000" i="1">
                        <a:solidFill>
                          <a:srgbClr val="000000">
                            <a:lumMod val="75000"/>
                            <a:lumOff val="25000"/>
                          </a:srgbClr>
                        </a:solidFill>
                        <a:latin typeface="Cambria Math" panose="02040503050406030204" pitchFamily="18" charset="0"/>
                      </a:rPr>
                      <m:t>=</m:t>
                    </m:r>
                    <m:r>
                      <a:rPr lang="en-US" altLang="zh-CN" sz="2000" i="1">
                        <a:solidFill>
                          <a:srgbClr val="000000">
                            <a:lumMod val="75000"/>
                            <a:lumOff val="25000"/>
                          </a:srgbClr>
                        </a:solidFill>
                        <a:latin typeface="Cambria Math" panose="02040503050406030204" pitchFamily="18" charset="0"/>
                      </a:rPr>
                      <m:t>𝜃𝛽</m:t>
                    </m:r>
                  </m:oMath>
                </a14:m>
                <a:endParaRPr lang="en-US" altLang="zh-CN" sz="2000" dirty="0">
                  <a:solidFill>
                    <a:srgbClr val="000000">
                      <a:lumMod val="75000"/>
                      <a:lumOff val="25000"/>
                    </a:srgbClr>
                  </a:solidFill>
                  <a:latin typeface="Calibri" panose="020F0502020204030204"/>
                  <a:ea typeface="宋体" panose="02010600030101010101" pitchFamily="2" charset="-122"/>
                </a:endParaRPr>
              </a:p>
              <a:p>
                <a:pPr marL="91440" indent="-91440" algn="ctr">
                  <a:lnSpc>
                    <a:spcPct val="90000"/>
                  </a:lnSpc>
                  <a:spcBef>
                    <a:spcPts val="1200"/>
                  </a:spcBef>
                  <a:spcAft>
                    <a:spcPts val="200"/>
                  </a:spcAft>
                  <a:buClr>
                    <a:srgbClr val="E48312"/>
                  </a:buClr>
                  <a:buSzPct val="100000"/>
                  <a:buFont typeface="Calibri" panose="020F0502020204030204" pitchFamily="34" charset="0"/>
                  <a:buChar char=" "/>
                  <a:defRPr/>
                </a:pPr>
                <a:endParaRPr lang="en-US" altLang="zh-CN" sz="2000" dirty="0">
                  <a:solidFill>
                    <a:srgbClr val="000000">
                      <a:lumMod val="75000"/>
                      <a:lumOff val="25000"/>
                    </a:srgbClr>
                  </a:solidFill>
                  <a:latin typeface="Calibri" panose="020F0502020204030204"/>
                  <a:ea typeface="宋体" panose="02010600030101010101" pitchFamily="2" charset="-122"/>
                </a:endParaRPr>
              </a:p>
              <a:p>
                <a:pPr>
                  <a:lnSpc>
                    <a:spcPct val="90000"/>
                  </a:lnSpc>
                  <a:spcBef>
                    <a:spcPts val="1200"/>
                  </a:spcBef>
                  <a:spcAft>
                    <a:spcPts val="200"/>
                  </a:spcAft>
                  <a:buClr>
                    <a:srgbClr val="E48312"/>
                  </a:buClr>
                  <a:buSzPct val="100000"/>
                  <a:defRPr/>
                </a:pPr>
                <a14:m>
                  <m:oMathPara xmlns:m="http://schemas.openxmlformats.org/officeDocument/2006/math">
                    <m:oMathParaPr>
                      <m:jc m:val="centerGroup"/>
                    </m:oMathParaPr>
                    <m:oMath xmlns:m="http://schemas.openxmlformats.org/officeDocument/2006/math">
                      <m:sSub>
                        <m:sSubPr>
                          <m:ctrlPr>
                            <a:rPr lang="zh-CN" altLang="zh-CN" sz="2000" i="1">
                              <a:solidFill>
                                <a:srgbClr val="000000">
                                  <a:lumMod val="75000"/>
                                  <a:lumOff val="25000"/>
                                </a:srgbClr>
                              </a:solidFill>
                              <a:latin typeface="Cambria Math" panose="02040503050406030204" pitchFamily="18" charset="0"/>
                            </a:rPr>
                          </m:ctrlPr>
                        </m:sSubPr>
                        <m:e>
                          <m:r>
                            <a:rPr lang="en-US" altLang="zh-CN" sz="2000" i="1">
                              <a:solidFill>
                                <a:srgbClr val="000000">
                                  <a:lumMod val="75000"/>
                                  <a:lumOff val="25000"/>
                                </a:srgbClr>
                              </a:solidFill>
                              <a:latin typeface="Cambria Math" panose="02040503050406030204" pitchFamily="18" charset="0"/>
                            </a:rPr>
                            <m:t>𝑧</m:t>
                          </m:r>
                        </m:e>
                        <m:sub>
                          <m:r>
                            <a:rPr lang="en-US" altLang="zh-CN" sz="2000" i="1">
                              <a:solidFill>
                                <a:srgbClr val="000000">
                                  <a:lumMod val="75000"/>
                                  <a:lumOff val="25000"/>
                                </a:srgbClr>
                              </a:solidFill>
                              <a:latin typeface="Cambria Math" panose="02040503050406030204" pitchFamily="18" charset="0"/>
                            </a:rPr>
                            <m:t>𝑡</m:t>
                          </m:r>
                        </m:sub>
                      </m:sSub>
                      <m:r>
                        <a:rPr lang="en-US" altLang="zh-CN" sz="2000" i="1">
                          <a:solidFill>
                            <a:srgbClr val="000000">
                              <a:lumMod val="75000"/>
                              <a:lumOff val="25000"/>
                            </a:srgbClr>
                          </a:solidFill>
                          <a:latin typeface="Cambria Math" panose="02040503050406030204" pitchFamily="18" charset="0"/>
                        </a:rPr>
                        <m:t>=</m:t>
                      </m:r>
                      <m:d>
                        <m:dPr>
                          <m:ctrlPr>
                            <a:rPr lang="zh-CN" altLang="zh-CN" sz="2000" i="1">
                              <a:solidFill>
                                <a:srgbClr val="000000">
                                  <a:lumMod val="75000"/>
                                  <a:lumOff val="25000"/>
                                </a:srgbClr>
                              </a:solidFill>
                              <a:latin typeface="Cambria Math" panose="02040503050406030204" pitchFamily="18" charset="0"/>
                            </a:rPr>
                          </m:ctrlPr>
                        </m:dPr>
                        <m:e>
                          <m:r>
                            <a:rPr lang="en-US" altLang="zh-CN" sz="2000" i="1">
                              <a:solidFill>
                                <a:srgbClr val="000000">
                                  <a:lumMod val="75000"/>
                                  <a:lumOff val="25000"/>
                                </a:srgbClr>
                              </a:solidFill>
                              <a:latin typeface="Cambria Math" panose="02040503050406030204" pitchFamily="18" charset="0"/>
                            </a:rPr>
                            <m:t>1−</m:t>
                          </m:r>
                          <m:r>
                            <a:rPr lang="en-US" altLang="zh-CN" sz="2000" i="1">
                              <a:solidFill>
                                <a:srgbClr val="000000">
                                  <a:lumMod val="75000"/>
                                  <a:lumOff val="25000"/>
                                </a:srgbClr>
                              </a:solidFill>
                              <a:latin typeface="Cambria Math" panose="02040503050406030204" pitchFamily="18" charset="0"/>
                            </a:rPr>
                            <m:t>𝜃𝛽</m:t>
                          </m:r>
                        </m:e>
                      </m:d>
                      <m:nary>
                        <m:naryPr>
                          <m:chr m:val="∑"/>
                          <m:limLoc m:val="undOvr"/>
                          <m:ctrlPr>
                            <a:rPr lang="zh-CN" altLang="zh-CN" sz="2000" i="1">
                              <a:solidFill>
                                <a:srgbClr val="000000">
                                  <a:lumMod val="75000"/>
                                  <a:lumOff val="25000"/>
                                </a:srgbClr>
                              </a:solidFill>
                              <a:latin typeface="Cambria Math" panose="02040503050406030204" pitchFamily="18" charset="0"/>
                            </a:rPr>
                          </m:ctrlPr>
                        </m:naryPr>
                        <m:sub>
                          <m:r>
                            <a:rPr lang="en-US" altLang="zh-CN" sz="2000" i="1">
                              <a:solidFill>
                                <a:srgbClr val="000000">
                                  <a:lumMod val="75000"/>
                                  <a:lumOff val="25000"/>
                                </a:srgbClr>
                              </a:solidFill>
                              <a:latin typeface="Cambria Math" panose="02040503050406030204" pitchFamily="18" charset="0"/>
                            </a:rPr>
                            <m:t>𝑘</m:t>
                          </m:r>
                          <m:r>
                            <a:rPr lang="en-US" altLang="zh-CN" sz="2000" i="1">
                              <a:solidFill>
                                <a:srgbClr val="000000">
                                  <a:lumMod val="75000"/>
                                  <a:lumOff val="25000"/>
                                </a:srgbClr>
                              </a:solidFill>
                              <a:latin typeface="Cambria Math" panose="02040503050406030204" pitchFamily="18" charset="0"/>
                            </a:rPr>
                            <m:t>=0</m:t>
                          </m:r>
                        </m:sub>
                        <m:sup>
                          <m:r>
                            <a:rPr lang="en-US" altLang="zh-CN" sz="2000" i="1">
                              <a:solidFill>
                                <a:srgbClr val="000000">
                                  <a:lumMod val="75000"/>
                                  <a:lumOff val="25000"/>
                                </a:srgbClr>
                              </a:solidFill>
                              <a:latin typeface="Cambria Math" panose="02040503050406030204" pitchFamily="18" charset="0"/>
                            </a:rPr>
                            <m:t>∞</m:t>
                          </m:r>
                        </m:sup>
                        <m:e>
                          <m:sSup>
                            <m:sSupPr>
                              <m:ctrlPr>
                                <a:rPr lang="zh-CN" altLang="zh-CN" sz="2000" i="1">
                                  <a:solidFill>
                                    <a:srgbClr val="000000">
                                      <a:lumMod val="75000"/>
                                      <a:lumOff val="25000"/>
                                    </a:srgbClr>
                                  </a:solidFill>
                                  <a:latin typeface="Cambria Math" panose="02040503050406030204" pitchFamily="18" charset="0"/>
                                </a:rPr>
                              </m:ctrlPr>
                            </m:sSupPr>
                            <m:e>
                              <m:d>
                                <m:dPr>
                                  <m:ctrlPr>
                                    <a:rPr lang="zh-CN" altLang="zh-CN" sz="2000" i="1">
                                      <a:solidFill>
                                        <a:srgbClr val="000000">
                                          <a:lumMod val="75000"/>
                                          <a:lumOff val="25000"/>
                                        </a:srgbClr>
                                      </a:solidFill>
                                      <a:latin typeface="Cambria Math" panose="02040503050406030204" pitchFamily="18" charset="0"/>
                                    </a:rPr>
                                  </m:ctrlPr>
                                </m:dPr>
                                <m:e>
                                  <m:r>
                                    <a:rPr lang="en-US" altLang="zh-CN" sz="2000" i="1">
                                      <a:solidFill>
                                        <a:srgbClr val="000000">
                                          <a:lumMod val="75000"/>
                                          <a:lumOff val="25000"/>
                                        </a:srgbClr>
                                      </a:solidFill>
                                      <a:latin typeface="Cambria Math" panose="02040503050406030204" pitchFamily="18" charset="0"/>
                                    </a:rPr>
                                    <m:t>𝜃𝛽</m:t>
                                  </m:r>
                                </m:e>
                              </m:d>
                            </m:e>
                            <m:sup>
                              <m:r>
                                <a:rPr lang="en-US" altLang="zh-CN" sz="2000" i="1">
                                  <a:solidFill>
                                    <a:srgbClr val="000000">
                                      <a:lumMod val="75000"/>
                                      <a:lumOff val="25000"/>
                                    </a:srgbClr>
                                  </a:solidFill>
                                  <a:latin typeface="Cambria Math" panose="02040503050406030204" pitchFamily="18" charset="0"/>
                                </a:rPr>
                                <m:t>𝑘</m:t>
                              </m:r>
                            </m:sup>
                          </m:sSup>
                          <m:sSub>
                            <m:sSubPr>
                              <m:ctrlPr>
                                <a:rPr lang="zh-CN" altLang="zh-CN" sz="2000" i="1">
                                  <a:solidFill>
                                    <a:srgbClr val="000000">
                                      <a:lumMod val="75000"/>
                                      <a:lumOff val="25000"/>
                                    </a:srgbClr>
                                  </a:solidFill>
                                  <a:latin typeface="Cambria Math" panose="02040503050406030204" pitchFamily="18" charset="0"/>
                                </a:rPr>
                              </m:ctrlPr>
                            </m:sSubPr>
                            <m:e>
                              <m:r>
                                <a:rPr lang="en-US" altLang="zh-CN" sz="2000" i="1">
                                  <a:solidFill>
                                    <a:srgbClr val="000000">
                                      <a:lumMod val="75000"/>
                                      <a:lumOff val="25000"/>
                                    </a:srgbClr>
                                  </a:solidFill>
                                  <a:latin typeface="Cambria Math" panose="02040503050406030204" pitchFamily="18" charset="0"/>
                                </a:rPr>
                                <m:t>𝐸</m:t>
                              </m:r>
                            </m:e>
                            <m:sub>
                              <m:r>
                                <a:rPr lang="en-US" altLang="zh-CN" sz="2000" i="1">
                                  <a:solidFill>
                                    <a:srgbClr val="000000">
                                      <a:lumMod val="75000"/>
                                      <a:lumOff val="25000"/>
                                    </a:srgbClr>
                                  </a:solidFill>
                                  <a:latin typeface="Cambria Math" panose="02040503050406030204" pitchFamily="18" charset="0"/>
                                </a:rPr>
                                <m:t>𝑡</m:t>
                              </m:r>
                            </m:sub>
                          </m:sSub>
                          <m:d>
                            <m:dPr>
                              <m:ctrlPr>
                                <a:rPr lang="zh-CN" altLang="zh-CN" sz="2000" i="1">
                                  <a:solidFill>
                                    <a:srgbClr val="000000">
                                      <a:lumMod val="75000"/>
                                      <a:lumOff val="25000"/>
                                    </a:srgbClr>
                                  </a:solidFill>
                                  <a:latin typeface="Cambria Math" panose="02040503050406030204" pitchFamily="18" charset="0"/>
                                </a:rPr>
                              </m:ctrlPr>
                            </m:dPr>
                            <m:e>
                              <m:r>
                                <a:rPr lang="en-US" altLang="zh-CN" sz="2000" i="1">
                                  <a:solidFill>
                                    <a:srgbClr val="000000">
                                      <a:lumMod val="75000"/>
                                      <a:lumOff val="25000"/>
                                    </a:srgbClr>
                                  </a:solidFill>
                                  <a:latin typeface="Cambria Math" panose="02040503050406030204" pitchFamily="18" charset="0"/>
                                </a:rPr>
                                <m:t>𝜇</m:t>
                              </m:r>
                              <m:r>
                                <a:rPr lang="en-US" altLang="zh-CN" sz="2000" i="1">
                                  <a:solidFill>
                                    <a:srgbClr val="000000">
                                      <a:lumMod val="75000"/>
                                      <a:lumOff val="25000"/>
                                    </a:srgbClr>
                                  </a:solidFill>
                                  <a:latin typeface="Cambria Math" panose="02040503050406030204" pitchFamily="18" charset="0"/>
                                </a:rPr>
                                <m:t>+</m:t>
                              </m:r>
                              <m:r>
                                <a:rPr lang="en-US" altLang="zh-CN" sz="2000" i="1">
                                  <a:solidFill>
                                    <a:srgbClr val="000000">
                                      <a:lumMod val="75000"/>
                                      <a:lumOff val="25000"/>
                                    </a:srgbClr>
                                  </a:solidFill>
                                  <a:latin typeface="Cambria Math" panose="02040503050406030204" pitchFamily="18" charset="0"/>
                                </a:rPr>
                                <m:t>𝑚</m:t>
                              </m:r>
                              <m:sSub>
                                <m:sSubPr>
                                  <m:ctrlPr>
                                    <a:rPr lang="zh-CN" altLang="zh-CN" sz="2000" i="1">
                                      <a:solidFill>
                                        <a:srgbClr val="000000">
                                          <a:lumMod val="75000"/>
                                          <a:lumOff val="25000"/>
                                        </a:srgbClr>
                                      </a:solidFill>
                                      <a:latin typeface="Cambria Math" panose="02040503050406030204" pitchFamily="18" charset="0"/>
                                    </a:rPr>
                                  </m:ctrlPr>
                                </m:sSubPr>
                                <m:e>
                                  <m:r>
                                    <a:rPr lang="en-US" altLang="zh-CN" sz="2000" i="1">
                                      <a:solidFill>
                                        <a:srgbClr val="000000">
                                          <a:lumMod val="75000"/>
                                          <a:lumOff val="25000"/>
                                        </a:srgbClr>
                                      </a:solidFill>
                                      <a:latin typeface="Cambria Math" panose="02040503050406030204" pitchFamily="18" charset="0"/>
                                    </a:rPr>
                                    <m:t>𝑐</m:t>
                                  </m:r>
                                </m:e>
                                <m:sub>
                                  <m:r>
                                    <a:rPr lang="en-US" altLang="zh-CN" sz="2000" i="1">
                                      <a:solidFill>
                                        <a:srgbClr val="000000">
                                          <a:lumMod val="75000"/>
                                          <a:lumOff val="25000"/>
                                        </a:srgbClr>
                                      </a:solidFill>
                                      <a:latin typeface="Cambria Math" panose="02040503050406030204" pitchFamily="18" charset="0"/>
                                    </a:rPr>
                                    <m:t>𝑡</m:t>
                                  </m:r>
                                  <m:r>
                                    <a:rPr lang="en-US" altLang="zh-CN" sz="2000" i="1">
                                      <a:solidFill>
                                        <a:srgbClr val="000000">
                                          <a:lumMod val="75000"/>
                                          <a:lumOff val="25000"/>
                                        </a:srgbClr>
                                      </a:solidFill>
                                      <a:latin typeface="Cambria Math" panose="02040503050406030204" pitchFamily="18" charset="0"/>
                                    </a:rPr>
                                    <m:t>+</m:t>
                                  </m:r>
                                  <m:r>
                                    <a:rPr lang="en-US" altLang="zh-CN" sz="2000" i="1">
                                      <a:solidFill>
                                        <a:srgbClr val="000000">
                                          <a:lumMod val="75000"/>
                                          <a:lumOff val="25000"/>
                                        </a:srgbClr>
                                      </a:solidFill>
                                      <a:latin typeface="Cambria Math" panose="02040503050406030204" pitchFamily="18" charset="0"/>
                                    </a:rPr>
                                    <m:t>𝑘</m:t>
                                  </m:r>
                                </m:sub>
                              </m:sSub>
                            </m:e>
                          </m:d>
                        </m:e>
                      </m:nary>
                    </m:oMath>
                  </m:oMathPara>
                </a14:m>
                <a:endParaRPr lang="en-US" altLang="zh-CN" sz="2000" dirty="0">
                  <a:solidFill>
                    <a:srgbClr val="000000">
                      <a:lumMod val="75000"/>
                      <a:lumOff val="25000"/>
                    </a:srgbClr>
                  </a:solidFill>
                  <a:latin typeface="Calibri" panose="020F0502020204030204"/>
                  <a:ea typeface="宋体" panose="02010600030101010101" pitchFamily="2" charset="-122"/>
                </a:endParaRPr>
              </a:p>
              <a:p>
                <a:pPr algn="ctr">
                  <a:lnSpc>
                    <a:spcPct val="90000"/>
                  </a:lnSpc>
                  <a:spcBef>
                    <a:spcPts val="1200"/>
                  </a:spcBef>
                  <a:spcAft>
                    <a:spcPts val="200"/>
                  </a:spcAft>
                  <a:buClr>
                    <a:srgbClr val="E48312"/>
                  </a:buClr>
                  <a:buSzPct val="100000"/>
                  <a:defRPr/>
                </a:pPr>
                <a14:m>
                  <m:oMath xmlns:m="http://schemas.openxmlformats.org/officeDocument/2006/math">
                    <m:sSub>
                      <m:sSubPr>
                        <m:ctrlPr>
                          <a:rPr lang="zh-CN" altLang="zh-CN" sz="2000" i="1">
                            <a:solidFill>
                              <a:srgbClr val="000000">
                                <a:lumMod val="75000"/>
                                <a:lumOff val="25000"/>
                              </a:srgbClr>
                            </a:solidFill>
                            <a:latin typeface="Cambria Math" panose="02040503050406030204" pitchFamily="18" charset="0"/>
                          </a:rPr>
                        </m:ctrlPr>
                      </m:sSubPr>
                      <m:e>
                        <m:r>
                          <a:rPr lang="en-US" altLang="zh-CN" sz="2000" i="1">
                            <a:solidFill>
                              <a:srgbClr val="000000">
                                <a:lumMod val="75000"/>
                                <a:lumOff val="25000"/>
                              </a:srgbClr>
                            </a:solidFill>
                            <a:latin typeface="Cambria Math" panose="02040503050406030204" pitchFamily="18" charset="0"/>
                          </a:rPr>
                          <m:t>𝑧</m:t>
                        </m:r>
                      </m:e>
                      <m:sub>
                        <m:r>
                          <a:rPr lang="en-US" altLang="zh-CN" sz="2000" i="1">
                            <a:solidFill>
                              <a:srgbClr val="000000">
                                <a:lumMod val="75000"/>
                                <a:lumOff val="25000"/>
                              </a:srgbClr>
                            </a:solidFill>
                            <a:latin typeface="Cambria Math" panose="02040503050406030204" pitchFamily="18" charset="0"/>
                          </a:rPr>
                          <m:t>𝑡</m:t>
                        </m:r>
                      </m:sub>
                    </m:sSub>
                    <m:r>
                      <a:rPr lang="en-US" altLang="zh-CN" sz="2000" i="1">
                        <a:solidFill>
                          <a:srgbClr val="000000">
                            <a:lumMod val="75000"/>
                            <a:lumOff val="25000"/>
                          </a:srgbClr>
                        </a:solidFill>
                        <a:latin typeface="Cambria Math" panose="02040503050406030204" pitchFamily="18" charset="0"/>
                      </a:rPr>
                      <m:t>=</m:t>
                    </m:r>
                    <m:r>
                      <a:rPr lang="en-US" altLang="zh-CN" sz="2000" i="1">
                        <a:solidFill>
                          <a:srgbClr val="000000">
                            <a:lumMod val="75000"/>
                            <a:lumOff val="25000"/>
                          </a:srgbClr>
                        </a:solidFill>
                        <a:latin typeface="Cambria Math" panose="02040503050406030204" pitchFamily="18" charset="0"/>
                      </a:rPr>
                      <m:t>𝜃𝛽</m:t>
                    </m:r>
                    <m:sSub>
                      <m:sSubPr>
                        <m:ctrlPr>
                          <a:rPr lang="zh-CN" altLang="zh-CN" sz="2000" i="1">
                            <a:solidFill>
                              <a:srgbClr val="000000">
                                <a:lumMod val="75000"/>
                                <a:lumOff val="25000"/>
                              </a:srgbClr>
                            </a:solidFill>
                            <a:latin typeface="Cambria Math" panose="02040503050406030204" pitchFamily="18" charset="0"/>
                          </a:rPr>
                        </m:ctrlPr>
                      </m:sSubPr>
                      <m:e>
                        <m:r>
                          <a:rPr lang="en-US" altLang="zh-CN" sz="2000" i="1">
                            <a:solidFill>
                              <a:srgbClr val="000000">
                                <a:lumMod val="75000"/>
                                <a:lumOff val="25000"/>
                              </a:srgbClr>
                            </a:solidFill>
                            <a:latin typeface="Cambria Math" panose="02040503050406030204" pitchFamily="18" charset="0"/>
                          </a:rPr>
                          <m:t>𝐸</m:t>
                        </m:r>
                      </m:e>
                      <m:sub>
                        <m:r>
                          <a:rPr lang="en-US" altLang="zh-CN" sz="2000" i="1">
                            <a:solidFill>
                              <a:srgbClr val="000000">
                                <a:lumMod val="75000"/>
                                <a:lumOff val="25000"/>
                              </a:srgbClr>
                            </a:solidFill>
                            <a:latin typeface="Cambria Math" panose="02040503050406030204" pitchFamily="18" charset="0"/>
                          </a:rPr>
                          <m:t>𝑡</m:t>
                        </m:r>
                      </m:sub>
                    </m:sSub>
                    <m:sSub>
                      <m:sSubPr>
                        <m:ctrlPr>
                          <a:rPr lang="zh-CN" altLang="zh-CN" sz="2000" i="1">
                            <a:solidFill>
                              <a:srgbClr val="000000">
                                <a:lumMod val="75000"/>
                                <a:lumOff val="25000"/>
                              </a:srgbClr>
                            </a:solidFill>
                            <a:latin typeface="Cambria Math" panose="02040503050406030204" pitchFamily="18" charset="0"/>
                          </a:rPr>
                        </m:ctrlPr>
                      </m:sSubPr>
                      <m:e>
                        <m:r>
                          <a:rPr lang="en-US" altLang="zh-CN" sz="2000" i="1">
                            <a:solidFill>
                              <a:srgbClr val="000000">
                                <a:lumMod val="75000"/>
                                <a:lumOff val="25000"/>
                              </a:srgbClr>
                            </a:solidFill>
                            <a:latin typeface="Cambria Math" panose="02040503050406030204" pitchFamily="18" charset="0"/>
                          </a:rPr>
                          <m:t>𝑧</m:t>
                        </m:r>
                      </m:e>
                      <m:sub>
                        <m:r>
                          <a:rPr lang="en-US" altLang="zh-CN" sz="2000" i="1">
                            <a:solidFill>
                              <a:srgbClr val="000000">
                                <a:lumMod val="75000"/>
                                <a:lumOff val="25000"/>
                              </a:srgbClr>
                            </a:solidFill>
                            <a:latin typeface="Cambria Math" panose="02040503050406030204" pitchFamily="18" charset="0"/>
                          </a:rPr>
                          <m:t>𝑡</m:t>
                        </m:r>
                        <m:r>
                          <a:rPr lang="en-US" altLang="zh-CN" sz="2000" i="1">
                            <a:solidFill>
                              <a:srgbClr val="000000">
                                <a:lumMod val="75000"/>
                                <a:lumOff val="25000"/>
                              </a:srgbClr>
                            </a:solidFill>
                            <a:latin typeface="Cambria Math" panose="02040503050406030204" pitchFamily="18" charset="0"/>
                          </a:rPr>
                          <m:t>+1</m:t>
                        </m:r>
                      </m:sub>
                    </m:sSub>
                    <m:r>
                      <a:rPr lang="en-US" altLang="zh-CN" sz="2000" i="1">
                        <a:solidFill>
                          <a:srgbClr val="000000">
                            <a:lumMod val="75000"/>
                            <a:lumOff val="25000"/>
                          </a:srgbClr>
                        </a:solidFill>
                        <a:latin typeface="Cambria Math" panose="02040503050406030204" pitchFamily="18" charset="0"/>
                      </a:rPr>
                      <m:t>+</m:t>
                    </m:r>
                    <m:d>
                      <m:dPr>
                        <m:ctrlPr>
                          <a:rPr lang="zh-CN" altLang="zh-CN" sz="2000" i="1">
                            <a:solidFill>
                              <a:srgbClr val="000000">
                                <a:lumMod val="75000"/>
                                <a:lumOff val="25000"/>
                              </a:srgbClr>
                            </a:solidFill>
                            <a:latin typeface="Cambria Math" panose="02040503050406030204" pitchFamily="18" charset="0"/>
                          </a:rPr>
                        </m:ctrlPr>
                      </m:dPr>
                      <m:e>
                        <m:r>
                          <a:rPr lang="en-US" altLang="zh-CN" sz="2000" i="1">
                            <a:solidFill>
                              <a:srgbClr val="000000">
                                <a:lumMod val="75000"/>
                                <a:lumOff val="25000"/>
                              </a:srgbClr>
                            </a:solidFill>
                            <a:latin typeface="Cambria Math" panose="02040503050406030204" pitchFamily="18" charset="0"/>
                          </a:rPr>
                          <m:t>1−</m:t>
                        </m:r>
                        <m:r>
                          <a:rPr lang="en-US" altLang="zh-CN" sz="2000" i="1">
                            <a:solidFill>
                              <a:srgbClr val="000000">
                                <a:lumMod val="75000"/>
                                <a:lumOff val="25000"/>
                              </a:srgbClr>
                            </a:solidFill>
                            <a:latin typeface="Cambria Math" panose="02040503050406030204" pitchFamily="18" charset="0"/>
                          </a:rPr>
                          <m:t>𝜃𝛽</m:t>
                        </m:r>
                      </m:e>
                    </m:d>
                    <m:d>
                      <m:dPr>
                        <m:ctrlPr>
                          <a:rPr lang="zh-CN" altLang="zh-CN" sz="2000" i="1">
                            <a:solidFill>
                              <a:srgbClr val="000000">
                                <a:lumMod val="75000"/>
                                <a:lumOff val="25000"/>
                              </a:srgbClr>
                            </a:solidFill>
                            <a:latin typeface="Cambria Math" panose="02040503050406030204" pitchFamily="18" charset="0"/>
                          </a:rPr>
                        </m:ctrlPr>
                      </m:dPr>
                      <m:e>
                        <m:r>
                          <a:rPr lang="en-US" altLang="zh-CN" sz="2000" i="1">
                            <a:solidFill>
                              <a:srgbClr val="000000">
                                <a:lumMod val="75000"/>
                                <a:lumOff val="25000"/>
                              </a:srgbClr>
                            </a:solidFill>
                            <a:latin typeface="Cambria Math" panose="02040503050406030204" pitchFamily="18" charset="0"/>
                          </a:rPr>
                          <m:t>𝜇</m:t>
                        </m:r>
                        <m:r>
                          <a:rPr lang="en-US" altLang="zh-CN" sz="2000" i="1">
                            <a:solidFill>
                              <a:srgbClr val="000000">
                                <a:lumMod val="75000"/>
                                <a:lumOff val="25000"/>
                              </a:srgbClr>
                            </a:solidFill>
                            <a:latin typeface="Cambria Math" panose="02040503050406030204" pitchFamily="18" charset="0"/>
                          </a:rPr>
                          <m:t>+</m:t>
                        </m:r>
                        <m:r>
                          <a:rPr lang="en-US" altLang="zh-CN" sz="2000" i="1">
                            <a:solidFill>
                              <a:srgbClr val="000000">
                                <a:lumMod val="75000"/>
                                <a:lumOff val="25000"/>
                              </a:srgbClr>
                            </a:solidFill>
                            <a:latin typeface="Cambria Math" panose="02040503050406030204" pitchFamily="18" charset="0"/>
                          </a:rPr>
                          <m:t>𝑚</m:t>
                        </m:r>
                        <m:sSub>
                          <m:sSubPr>
                            <m:ctrlPr>
                              <a:rPr lang="zh-CN" altLang="zh-CN" sz="2000" i="1">
                                <a:solidFill>
                                  <a:srgbClr val="000000">
                                    <a:lumMod val="75000"/>
                                    <a:lumOff val="25000"/>
                                  </a:srgbClr>
                                </a:solidFill>
                                <a:latin typeface="Cambria Math" panose="02040503050406030204" pitchFamily="18" charset="0"/>
                              </a:rPr>
                            </m:ctrlPr>
                          </m:sSubPr>
                          <m:e>
                            <m:r>
                              <a:rPr lang="en-US" altLang="zh-CN" sz="2000" i="1">
                                <a:solidFill>
                                  <a:srgbClr val="000000">
                                    <a:lumMod val="75000"/>
                                    <a:lumOff val="25000"/>
                                  </a:srgbClr>
                                </a:solidFill>
                                <a:latin typeface="Cambria Math" panose="02040503050406030204" pitchFamily="18" charset="0"/>
                              </a:rPr>
                              <m:t>𝑐</m:t>
                            </m:r>
                          </m:e>
                          <m:sub>
                            <m:r>
                              <a:rPr lang="en-US" altLang="zh-CN" sz="2000" i="1">
                                <a:solidFill>
                                  <a:srgbClr val="000000">
                                    <a:lumMod val="75000"/>
                                    <a:lumOff val="25000"/>
                                  </a:srgbClr>
                                </a:solidFill>
                                <a:latin typeface="Cambria Math" panose="02040503050406030204" pitchFamily="18" charset="0"/>
                              </a:rPr>
                              <m:t>𝑡</m:t>
                            </m:r>
                          </m:sub>
                        </m:sSub>
                      </m:e>
                    </m:d>
                  </m:oMath>
                </a14:m>
                <a:r>
                  <a:rPr lang="zh-CN" altLang="en-US" sz="2000" dirty="0">
                    <a:solidFill>
                      <a:srgbClr val="000000">
                        <a:lumMod val="75000"/>
                        <a:lumOff val="25000"/>
                      </a:srgbClr>
                    </a:solidFill>
                    <a:latin typeface="Calibri" panose="020F0502020204030204"/>
                    <a:ea typeface="宋体" panose="02010600030101010101" pitchFamily="2" charset="-122"/>
                  </a:rPr>
                  <a:t>（</a:t>
                </a:r>
                <a:r>
                  <a:rPr lang="en-US" altLang="zh-CN" sz="2000" dirty="0">
                    <a:solidFill>
                      <a:srgbClr val="000000">
                        <a:lumMod val="75000"/>
                        <a:lumOff val="25000"/>
                      </a:srgbClr>
                    </a:solidFill>
                    <a:latin typeface="Calibri" panose="020F0502020204030204"/>
                    <a:ea typeface="宋体" panose="02010600030101010101" pitchFamily="2" charset="-122"/>
                  </a:rPr>
                  <a:t>**</a:t>
                </a:r>
                <a:r>
                  <a:rPr lang="zh-CN" altLang="en-US" sz="2000" dirty="0">
                    <a:solidFill>
                      <a:srgbClr val="000000">
                        <a:lumMod val="75000"/>
                        <a:lumOff val="25000"/>
                      </a:srgbClr>
                    </a:solidFill>
                    <a:latin typeface="Calibri" panose="020F0502020204030204"/>
                    <a:ea typeface="宋体" panose="02010600030101010101" pitchFamily="2" charset="-122"/>
                  </a:rPr>
                  <a:t>）</a:t>
                </a:r>
                <a:endParaRPr lang="en-US" altLang="zh-CN" sz="2000" dirty="0">
                  <a:solidFill>
                    <a:srgbClr val="000000">
                      <a:lumMod val="75000"/>
                      <a:lumOff val="25000"/>
                    </a:srgbClr>
                  </a:solidFill>
                  <a:latin typeface="Calibri" panose="020F0502020204030204"/>
                  <a:ea typeface="宋体" panose="02010600030101010101" pitchFamily="2" charset="-122"/>
                </a:endParaRPr>
              </a:p>
              <a:p>
                <a:pPr marL="91440" indent="-91440">
                  <a:lnSpc>
                    <a:spcPct val="90000"/>
                  </a:lnSpc>
                  <a:spcBef>
                    <a:spcPts val="1200"/>
                  </a:spcBef>
                  <a:spcAft>
                    <a:spcPts val="200"/>
                  </a:spcAft>
                  <a:buClr>
                    <a:srgbClr val="E48312"/>
                  </a:buClr>
                  <a:buSzPct val="100000"/>
                  <a:buFont typeface="Wingdings" panose="05000000000000000000" pitchFamily="2" charset="2"/>
                  <a:buChar char="Ø"/>
                  <a:defRPr/>
                </a:pPr>
                <a:r>
                  <a:rPr lang="zh-CN" altLang="en-US" sz="2000" dirty="0">
                    <a:solidFill>
                      <a:srgbClr val="000000">
                        <a:lumMod val="75000"/>
                        <a:lumOff val="25000"/>
                      </a:srgbClr>
                    </a:solidFill>
                    <a:latin typeface="Cambria Math" panose="02040503050406030204" pitchFamily="18" charset="0"/>
                    <a:ea typeface="宋体" panose="02010600030101010101" pitchFamily="2" charset="-122"/>
                  </a:rPr>
                  <a:t>（</a:t>
                </a:r>
                <a:r>
                  <a:rPr lang="en-US" altLang="zh-CN" sz="2000" dirty="0">
                    <a:solidFill>
                      <a:srgbClr val="000000">
                        <a:lumMod val="75000"/>
                        <a:lumOff val="25000"/>
                      </a:srgbClr>
                    </a:solidFill>
                    <a:latin typeface="Cambria Math" panose="02040503050406030204" pitchFamily="18" charset="0"/>
                    <a:ea typeface="宋体" panose="02010600030101010101" pitchFamily="2" charset="-122"/>
                  </a:rPr>
                  <a:t>**</a:t>
                </a:r>
                <a:r>
                  <a:rPr lang="zh-CN" altLang="en-US" sz="2000" dirty="0">
                    <a:solidFill>
                      <a:srgbClr val="000000">
                        <a:lumMod val="75000"/>
                        <a:lumOff val="25000"/>
                      </a:srgbClr>
                    </a:solidFill>
                    <a:latin typeface="Cambria Math" panose="02040503050406030204" pitchFamily="18" charset="0"/>
                    <a:ea typeface="宋体" panose="02010600030101010101" pitchFamily="2" charset="-122"/>
                  </a:rPr>
                  <a:t>）代入（</a:t>
                </a:r>
                <a:r>
                  <a:rPr lang="en-US" altLang="zh-CN" sz="2000" dirty="0">
                    <a:solidFill>
                      <a:srgbClr val="000000">
                        <a:lumMod val="75000"/>
                        <a:lumOff val="25000"/>
                      </a:srgbClr>
                    </a:solidFill>
                    <a:latin typeface="Cambria Math" panose="02040503050406030204" pitchFamily="18" charset="0"/>
                    <a:ea typeface="宋体" panose="02010600030101010101" pitchFamily="2" charset="-122"/>
                  </a:rPr>
                  <a:t>*</a:t>
                </a:r>
                <a:r>
                  <a:rPr lang="zh-CN" altLang="en-US" sz="2000" dirty="0">
                    <a:solidFill>
                      <a:srgbClr val="000000">
                        <a:lumMod val="75000"/>
                        <a:lumOff val="25000"/>
                      </a:srgbClr>
                    </a:solidFill>
                    <a:latin typeface="Cambria Math" panose="02040503050406030204" pitchFamily="18" charset="0"/>
                    <a:ea typeface="宋体" panose="02010600030101010101" pitchFamily="2" charset="-122"/>
                  </a:rPr>
                  <a:t>）：</a:t>
                </a:r>
                <a:endParaRPr lang="en-US" altLang="zh-CN" sz="2000" dirty="0">
                  <a:solidFill>
                    <a:srgbClr val="000000">
                      <a:lumMod val="75000"/>
                      <a:lumOff val="25000"/>
                    </a:srgbClr>
                  </a:solidFill>
                  <a:latin typeface="Cambria Math" panose="02040503050406030204" pitchFamily="18" charset="0"/>
                  <a:ea typeface="宋体" panose="02010600030101010101" pitchFamily="2" charset="-122"/>
                </a:endParaRPr>
              </a:p>
              <a:p>
                <a:pPr marL="91440" indent="-91440" algn="ctr">
                  <a:lnSpc>
                    <a:spcPct val="90000"/>
                  </a:lnSpc>
                  <a:spcBef>
                    <a:spcPts val="1200"/>
                  </a:spcBef>
                  <a:spcAft>
                    <a:spcPts val="200"/>
                  </a:spcAft>
                  <a:buClr>
                    <a:srgbClr val="E48312"/>
                  </a:buClr>
                  <a:buSzPct val="100000"/>
                  <a:buFont typeface="Calibri" panose="020F0502020204030204" pitchFamily="34" charset="0"/>
                  <a:buChar char=" "/>
                  <a:defRPr/>
                </a:pPr>
                <a14:m>
                  <m:oMath xmlns:m="http://schemas.openxmlformats.org/officeDocument/2006/math">
                    <m:f>
                      <m:fPr>
                        <m:ctrlPr>
                          <a:rPr lang="zh-CN" altLang="zh-CN" sz="2000" i="1">
                            <a:solidFill>
                              <a:srgbClr val="000000">
                                <a:lumMod val="75000"/>
                                <a:lumOff val="25000"/>
                              </a:srgbClr>
                            </a:solidFill>
                            <a:latin typeface="Cambria Math" panose="02040503050406030204" pitchFamily="18" charset="0"/>
                          </a:rPr>
                        </m:ctrlPr>
                      </m:fPr>
                      <m:num>
                        <m:r>
                          <a:rPr lang="en-US" altLang="zh-CN" sz="2000" i="1">
                            <a:solidFill>
                              <a:srgbClr val="000000">
                                <a:lumMod val="75000"/>
                                <a:lumOff val="25000"/>
                              </a:srgbClr>
                            </a:solidFill>
                            <a:latin typeface="Cambria Math" panose="02040503050406030204" pitchFamily="18" charset="0"/>
                          </a:rPr>
                          <m:t>1</m:t>
                        </m:r>
                      </m:num>
                      <m:den>
                        <m:r>
                          <a:rPr lang="en-US" altLang="zh-CN" sz="2000" i="1">
                            <a:solidFill>
                              <a:srgbClr val="000000">
                                <a:lumMod val="75000"/>
                                <a:lumOff val="25000"/>
                              </a:srgbClr>
                            </a:solidFill>
                            <a:latin typeface="Cambria Math" panose="02040503050406030204" pitchFamily="18" charset="0"/>
                          </a:rPr>
                          <m:t>1−</m:t>
                        </m:r>
                        <m:r>
                          <a:rPr lang="en-US" altLang="zh-CN" sz="2000" i="1">
                            <a:solidFill>
                              <a:srgbClr val="000000">
                                <a:lumMod val="75000"/>
                                <a:lumOff val="25000"/>
                              </a:srgbClr>
                            </a:solidFill>
                            <a:latin typeface="Cambria Math" panose="02040503050406030204" pitchFamily="18" charset="0"/>
                          </a:rPr>
                          <m:t>𝜃</m:t>
                        </m:r>
                      </m:den>
                    </m:f>
                    <m:d>
                      <m:dPr>
                        <m:ctrlPr>
                          <a:rPr lang="zh-CN" altLang="zh-CN" sz="2000" i="1">
                            <a:solidFill>
                              <a:srgbClr val="000000">
                                <a:lumMod val="75000"/>
                                <a:lumOff val="25000"/>
                              </a:srgbClr>
                            </a:solidFill>
                            <a:latin typeface="Cambria Math" panose="02040503050406030204" pitchFamily="18" charset="0"/>
                          </a:rPr>
                        </m:ctrlPr>
                      </m:dPr>
                      <m:e>
                        <m:sSub>
                          <m:sSubPr>
                            <m:ctrlPr>
                              <a:rPr lang="zh-CN" altLang="zh-CN" sz="2000" i="1">
                                <a:solidFill>
                                  <a:srgbClr val="000000">
                                    <a:lumMod val="75000"/>
                                    <a:lumOff val="25000"/>
                                  </a:srgbClr>
                                </a:solidFill>
                                <a:latin typeface="Cambria Math" panose="02040503050406030204" pitchFamily="18" charset="0"/>
                              </a:rPr>
                            </m:ctrlPr>
                          </m:sSubPr>
                          <m:e>
                            <m:r>
                              <a:rPr lang="en-US" altLang="zh-CN" sz="2000" i="1">
                                <a:solidFill>
                                  <a:srgbClr val="000000">
                                    <a:lumMod val="75000"/>
                                    <a:lumOff val="25000"/>
                                  </a:srgbClr>
                                </a:solidFill>
                                <a:latin typeface="Cambria Math" panose="02040503050406030204" pitchFamily="18" charset="0"/>
                              </a:rPr>
                              <m:t>𝑝</m:t>
                            </m:r>
                          </m:e>
                          <m:sub>
                            <m:r>
                              <a:rPr lang="en-US" altLang="zh-CN" sz="2000" i="1">
                                <a:solidFill>
                                  <a:srgbClr val="000000">
                                    <a:lumMod val="75000"/>
                                    <a:lumOff val="25000"/>
                                  </a:srgbClr>
                                </a:solidFill>
                                <a:latin typeface="Cambria Math" panose="02040503050406030204" pitchFamily="18" charset="0"/>
                              </a:rPr>
                              <m:t>𝑡</m:t>
                            </m:r>
                          </m:sub>
                        </m:sSub>
                        <m:r>
                          <a:rPr lang="en-US" altLang="zh-CN" sz="2000" i="1">
                            <a:solidFill>
                              <a:srgbClr val="000000">
                                <a:lumMod val="75000"/>
                                <a:lumOff val="25000"/>
                              </a:srgbClr>
                            </a:solidFill>
                            <a:latin typeface="Cambria Math" panose="02040503050406030204" pitchFamily="18" charset="0"/>
                          </a:rPr>
                          <m:t>−</m:t>
                        </m:r>
                        <m:r>
                          <a:rPr lang="en-US" altLang="zh-CN" sz="2000" i="1">
                            <a:solidFill>
                              <a:srgbClr val="000000">
                                <a:lumMod val="75000"/>
                                <a:lumOff val="25000"/>
                              </a:srgbClr>
                            </a:solidFill>
                            <a:latin typeface="Cambria Math" panose="02040503050406030204" pitchFamily="18" charset="0"/>
                          </a:rPr>
                          <m:t>𝜃</m:t>
                        </m:r>
                        <m:sSub>
                          <m:sSubPr>
                            <m:ctrlPr>
                              <a:rPr lang="zh-CN" altLang="zh-CN" sz="2000" i="1">
                                <a:solidFill>
                                  <a:srgbClr val="000000">
                                    <a:lumMod val="75000"/>
                                    <a:lumOff val="25000"/>
                                  </a:srgbClr>
                                </a:solidFill>
                                <a:latin typeface="Cambria Math" panose="02040503050406030204" pitchFamily="18" charset="0"/>
                              </a:rPr>
                            </m:ctrlPr>
                          </m:sSubPr>
                          <m:e>
                            <m:r>
                              <a:rPr lang="en-US" altLang="zh-CN" sz="2000" i="1">
                                <a:solidFill>
                                  <a:srgbClr val="000000">
                                    <a:lumMod val="75000"/>
                                    <a:lumOff val="25000"/>
                                  </a:srgbClr>
                                </a:solidFill>
                                <a:latin typeface="Cambria Math" panose="02040503050406030204" pitchFamily="18" charset="0"/>
                              </a:rPr>
                              <m:t>𝑝</m:t>
                            </m:r>
                          </m:e>
                          <m:sub>
                            <m:r>
                              <a:rPr lang="en-US" altLang="zh-CN" sz="2000" i="1">
                                <a:solidFill>
                                  <a:srgbClr val="000000">
                                    <a:lumMod val="75000"/>
                                    <a:lumOff val="25000"/>
                                  </a:srgbClr>
                                </a:solidFill>
                                <a:latin typeface="Cambria Math" panose="02040503050406030204" pitchFamily="18" charset="0"/>
                              </a:rPr>
                              <m:t>𝑡</m:t>
                            </m:r>
                            <m:r>
                              <a:rPr lang="en-US" altLang="zh-CN" sz="2000" i="1">
                                <a:solidFill>
                                  <a:srgbClr val="000000">
                                    <a:lumMod val="75000"/>
                                    <a:lumOff val="25000"/>
                                  </a:srgbClr>
                                </a:solidFill>
                                <a:latin typeface="Cambria Math" panose="02040503050406030204" pitchFamily="18" charset="0"/>
                              </a:rPr>
                              <m:t>−1</m:t>
                            </m:r>
                          </m:sub>
                        </m:sSub>
                      </m:e>
                    </m:d>
                    <m:r>
                      <a:rPr lang="en-US" altLang="zh-CN" sz="2000" i="1">
                        <a:solidFill>
                          <a:srgbClr val="000000">
                            <a:lumMod val="75000"/>
                            <a:lumOff val="25000"/>
                          </a:srgbClr>
                        </a:solidFill>
                        <a:latin typeface="Cambria Math" panose="02040503050406030204" pitchFamily="18" charset="0"/>
                      </a:rPr>
                      <m:t>=</m:t>
                    </m:r>
                    <m:f>
                      <m:fPr>
                        <m:ctrlPr>
                          <a:rPr lang="zh-CN" altLang="zh-CN" sz="2000" i="1">
                            <a:solidFill>
                              <a:srgbClr val="000000">
                                <a:lumMod val="75000"/>
                                <a:lumOff val="25000"/>
                              </a:srgbClr>
                            </a:solidFill>
                            <a:latin typeface="Cambria Math" panose="02040503050406030204" pitchFamily="18" charset="0"/>
                          </a:rPr>
                        </m:ctrlPr>
                      </m:fPr>
                      <m:num>
                        <m:r>
                          <a:rPr lang="en-US" altLang="zh-CN" sz="2000" i="1">
                            <a:solidFill>
                              <a:srgbClr val="000000">
                                <a:lumMod val="75000"/>
                                <a:lumOff val="25000"/>
                              </a:srgbClr>
                            </a:solidFill>
                            <a:latin typeface="Cambria Math" panose="02040503050406030204" pitchFamily="18" charset="0"/>
                          </a:rPr>
                          <m:t>𝜃𝛽</m:t>
                        </m:r>
                      </m:num>
                      <m:den>
                        <m:r>
                          <a:rPr lang="en-US" altLang="zh-CN" sz="2000" i="1">
                            <a:solidFill>
                              <a:srgbClr val="000000">
                                <a:lumMod val="75000"/>
                                <a:lumOff val="25000"/>
                              </a:srgbClr>
                            </a:solidFill>
                            <a:latin typeface="Cambria Math" panose="02040503050406030204" pitchFamily="18" charset="0"/>
                          </a:rPr>
                          <m:t>1−</m:t>
                        </m:r>
                        <m:r>
                          <a:rPr lang="en-US" altLang="zh-CN" sz="2000" i="1">
                            <a:solidFill>
                              <a:srgbClr val="000000">
                                <a:lumMod val="75000"/>
                                <a:lumOff val="25000"/>
                              </a:srgbClr>
                            </a:solidFill>
                            <a:latin typeface="Cambria Math" panose="02040503050406030204" pitchFamily="18" charset="0"/>
                          </a:rPr>
                          <m:t>𝜃</m:t>
                        </m:r>
                      </m:den>
                    </m:f>
                    <m:d>
                      <m:dPr>
                        <m:ctrlPr>
                          <a:rPr lang="zh-CN" altLang="zh-CN" sz="2000" i="1">
                            <a:solidFill>
                              <a:srgbClr val="000000">
                                <a:lumMod val="75000"/>
                                <a:lumOff val="25000"/>
                              </a:srgbClr>
                            </a:solidFill>
                            <a:latin typeface="Cambria Math" panose="02040503050406030204" pitchFamily="18" charset="0"/>
                          </a:rPr>
                        </m:ctrlPr>
                      </m:dPr>
                      <m:e>
                        <m:sSub>
                          <m:sSubPr>
                            <m:ctrlPr>
                              <a:rPr lang="zh-CN" altLang="zh-CN" sz="2000" i="1">
                                <a:solidFill>
                                  <a:srgbClr val="000000">
                                    <a:lumMod val="75000"/>
                                    <a:lumOff val="25000"/>
                                  </a:srgbClr>
                                </a:solidFill>
                                <a:latin typeface="Cambria Math" panose="02040503050406030204" pitchFamily="18" charset="0"/>
                              </a:rPr>
                            </m:ctrlPr>
                          </m:sSubPr>
                          <m:e>
                            <m:r>
                              <a:rPr lang="en-US" altLang="zh-CN" sz="2000" i="1">
                                <a:solidFill>
                                  <a:srgbClr val="000000">
                                    <a:lumMod val="75000"/>
                                    <a:lumOff val="25000"/>
                                  </a:srgbClr>
                                </a:solidFill>
                                <a:latin typeface="Cambria Math" panose="02040503050406030204" pitchFamily="18" charset="0"/>
                              </a:rPr>
                              <m:t>𝐸</m:t>
                            </m:r>
                          </m:e>
                          <m:sub>
                            <m:r>
                              <a:rPr lang="en-US" altLang="zh-CN" sz="2000" i="1">
                                <a:solidFill>
                                  <a:srgbClr val="000000">
                                    <a:lumMod val="75000"/>
                                    <a:lumOff val="25000"/>
                                  </a:srgbClr>
                                </a:solidFill>
                                <a:latin typeface="Cambria Math" panose="02040503050406030204" pitchFamily="18" charset="0"/>
                              </a:rPr>
                              <m:t>𝑡</m:t>
                            </m:r>
                          </m:sub>
                        </m:sSub>
                        <m:sSub>
                          <m:sSubPr>
                            <m:ctrlPr>
                              <a:rPr lang="zh-CN" altLang="zh-CN" sz="2000" i="1">
                                <a:solidFill>
                                  <a:srgbClr val="000000">
                                    <a:lumMod val="75000"/>
                                    <a:lumOff val="25000"/>
                                  </a:srgbClr>
                                </a:solidFill>
                                <a:latin typeface="Cambria Math" panose="02040503050406030204" pitchFamily="18" charset="0"/>
                              </a:rPr>
                            </m:ctrlPr>
                          </m:sSubPr>
                          <m:e>
                            <m:r>
                              <a:rPr lang="en-US" altLang="zh-CN" sz="2000" i="1">
                                <a:solidFill>
                                  <a:srgbClr val="000000">
                                    <a:lumMod val="75000"/>
                                    <a:lumOff val="25000"/>
                                  </a:srgbClr>
                                </a:solidFill>
                                <a:latin typeface="Cambria Math" panose="02040503050406030204" pitchFamily="18" charset="0"/>
                              </a:rPr>
                              <m:t>𝑝</m:t>
                            </m:r>
                          </m:e>
                          <m:sub>
                            <m:r>
                              <a:rPr lang="en-US" altLang="zh-CN" sz="2000" i="1">
                                <a:solidFill>
                                  <a:srgbClr val="000000">
                                    <a:lumMod val="75000"/>
                                    <a:lumOff val="25000"/>
                                  </a:srgbClr>
                                </a:solidFill>
                                <a:latin typeface="Cambria Math" panose="02040503050406030204" pitchFamily="18" charset="0"/>
                              </a:rPr>
                              <m:t>𝑡</m:t>
                            </m:r>
                            <m:r>
                              <a:rPr lang="en-US" altLang="zh-CN" sz="2000" i="1">
                                <a:solidFill>
                                  <a:srgbClr val="000000">
                                    <a:lumMod val="75000"/>
                                    <a:lumOff val="25000"/>
                                  </a:srgbClr>
                                </a:solidFill>
                                <a:latin typeface="Cambria Math" panose="02040503050406030204" pitchFamily="18" charset="0"/>
                              </a:rPr>
                              <m:t>+1</m:t>
                            </m:r>
                          </m:sub>
                        </m:sSub>
                        <m:r>
                          <a:rPr lang="en-US" altLang="zh-CN" sz="2000" i="1">
                            <a:solidFill>
                              <a:srgbClr val="000000">
                                <a:lumMod val="75000"/>
                                <a:lumOff val="25000"/>
                              </a:srgbClr>
                            </a:solidFill>
                            <a:latin typeface="Cambria Math" panose="02040503050406030204" pitchFamily="18" charset="0"/>
                          </a:rPr>
                          <m:t>−</m:t>
                        </m:r>
                        <m:r>
                          <a:rPr lang="en-US" altLang="zh-CN" sz="2000" i="1">
                            <a:solidFill>
                              <a:srgbClr val="000000">
                                <a:lumMod val="75000"/>
                                <a:lumOff val="25000"/>
                              </a:srgbClr>
                            </a:solidFill>
                            <a:latin typeface="Cambria Math" panose="02040503050406030204" pitchFamily="18" charset="0"/>
                          </a:rPr>
                          <m:t>𝜃</m:t>
                        </m:r>
                        <m:sSub>
                          <m:sSubPr>
                            <m:ctrlPr>
                              <a:rPr lang="zh-CN" altLang="zh-CN" sz="2000" i="1">
                                <a:solidFill>
                                  <a:srgbClr val="000000">
                                    <a:lumMod val="75000"/>
                                    <a:lumOff val="25000"/>
                                  </a:srgbClr>
                                </a:solidFill>
                                <a:latin typeface="Cambria Math" panose="02040503050406030204" pitchFamily="18" charset="0"/>
                              </a:rPr>
                            </m:ctrlPr>
                          </m:sSubPr>
                          <m:e>
                            <m:r>
                              <a:rPr lang="en-US" altLang="zh-CN" sz="2000" i="1">
                                <a:solidFill>
                                  <a:srgbClr val="000000">
                                    <a:lumMod val="75000"/>
                                    <a:lumOff val="25000"/>
                                  </a:srgbClr>
                                </a:solidFill>
                                <a:latin typeface="Cambria Math" panose="02040503050406030204" pitchFamily="18" charset="0"/>
                              </a:rPr>
                              <m:t>𝑝</m:t>
                            </m:r>
                          </m:e>
                          <m:sub>
                            <m:r>
                              <a:rPr lang="en-US" altLang="zh-CN" sz="2000" i="1">
                                <a:solidFill>
                                  <a:srgbClr val="000000">
                                    <a:lumMod val="75000"/>
                                    <a:lumOff val="25000"/>
                                  </a:srgbClr>
                                </a:solidFill>
                                <a:latin typeface="Cambria Math" panose="02040503050406030204" pitchFamily="18" charset="0"/>
                              </a:rPr>
                              <m:t>𝑡</m:t>
                            </m:r>
                          </m:sub>
                        </m:sSub>
                      </m:e>
                    </m:d>
                    <m:r>
                      <a:rPr lang="en-US" altLang="zh-CN" sz="2000" i="1">
                        <a:solidFill>
                          <a:srgbClr val="000000">
                            <a:lumMod val="75000"/>
                            <a:lumOff val="25000"/>
                          </a:srgbClr>
                        </a:solidFill>
                        <a:latin typeface="Cambria Math" panose="02040503050406030204" pitchFamily="18" charset="0"/>
                      </a:rPr>
                      <m:t>+</m:t>
                    </m:r>
                    <m:d>
                      <m:dPr>
                        <m:ctrlPr>
                          <a:rPr lang="zh-CN" altLang="zh-CN" sz="2000" i="1">
                            <a:solidFill>
                              <a:srgbClr val="000000">
                                <a:lumMod val="75000"/>
                                <a:lumOff val="25000"/>
                              </a:srgbClr>
                            </a:solidFill>
                            <a:latin typeface="Cambria Math" panose="02040503050406030204" pitchFamily="18" charset="0"/>
                          </a:rPr>
                        </m:ctrlPr>
                      </m:dPr>
                      <m:e>
                        <m:r>
                          <a:rPr lang="en-US" altLang="zh-CN" sz="2000" i="1">
                            <a:solidFill>
                              <a:srgbClr val="000000">
                                <a:lumMod val="75000"/>
                                <a:lumOff val="25000"/>
                              </a:srgbClr>
                            </a:solidFill>
                            <a:latin typeface="Cambria Math" panose="02040503050406030204" pitchFamily="18" charset="0"/>
                          </a:rPr>
                          <m:t>1−</m:t>
                        </m:r>
                        <m:r>
                          <a:rPr lang="en-US" altLang="zh-CN" sz="2000" i="1">
                            <a:solidFill>
                              <a:srgbClr val="000000">
                                <a:lumMod val="75000"/>
                                <a:lumOff val="25000"/>
                              </a:srgbClr>
                            </a:solidFill>
                            <a:latin typeface="Cambria Math" panose="02040503050406030204" pitchFamily="18" charset="0"/>
                          </a:rPr>
                          <m:t>𝜃𝛽</m:t>
                        </m:r>
                      </m:e>
                    </m:d>
                    <m:d>
                      <m:dPr>
                        <m:ctrlPr>
                          <a:rPr lang="zh-CN" altLang="zh-CN" sz="2000" i="1">
                            <a:solidFill>
                              <a:srgbClr val="000000">
                                <a:lumMod val="75000"/>
                                <a:lumOff val="25000"/>
                              </a:srgbClr>
                            </a:solidFill>
                            <a:latin typeface="Cambria Math" panose="02040503050406030204" pitchFamily="18" charset="0"/>
                          </a:rPr>
                        </m:ctrlPr>
                      </m:dPr>
                      <m:e>
                        <m:r>
                          <a:rPr lang="en-US" altLang="zh-CN" sz="2000" i="1">
                            <a:solidFill>
                              <a:srgbClr val="000000">
                                <a:lumMod val="75000"/>
                                <a:lumOff val="25000"/>
                              </a:srgbClr>
                            </a:solidFill>
                            <a:latin typeface="Cambria Math" panose="02040503050406030204" pitchFamily="18" charset="0"/>
                          </a:rPr>
                          <m:t>𝜇</m:t>
                        </m:r>
                        <m:r>
                          <a:rPr lang="en-US" altLang="zh-CN" sz="2000" i="1">
                            <a:solidFill>
                              <a:srgbClr val="000000">
                                <a:lumMod val="75000"/>
                                <a:lumOff val="25000"/>
                              </a:srgbClr>
                            </a:solidFill>
                            <a:latin typeface="Cambria Math" panose="02040503050406030204" pitchFamily="18" charset="0"/>
                          </a:rPr>
                          <m:t>+</m:t>
                        </m:r>
                        <m:r>
                          <a:rPr lang="en-US" altLang="zh-CN" sz="2000" i="1">
                            <a:solidFill>
                              <a:srgbClr val="000000">
                                <a:lumMod val="75000"/>
                                <a:lumOff val="25000"/>
                              </a:srgbClr>
                            </a:solidFill>
                            <a:latin typeface="Cambria Math" panose="02040503050406030204" pitchFamily="18" charset="0"/>
                          </a:rPr>
                          <m:t>𝑚</m:t>
                        </m:r>
                        <m:sSub>
                          <m:sSubPr>
                            <m:ctrlPr>
                              <a:rPr lang="zh-CN" altLang="zh-CN" sz="2000" i="1">
                                <a:solidFill>
                                  <a:srgbClr val="000000">
                                    <a:lumMod val="75000"/>
                                    <a:lumOff val="25000"/>
                                  </a:srgbClr>
                                </a:solidFill>
                                <a:latin typeface="Cambria Math" panose="02040503050406030204" pitchFamily="18" charset="0"/>
                              </a:rPr>
                            </m:ctrlPr>
                          </m:sSubPr>
                          <m:e>
                            <m:r>
                              <a:rPr lang="en-US" altLang="zh-CN" sz="2000" i="1">
                                <a:solidFill>
                                  <a:srgbClr val="000000">
                                    <a:lumMod val="75000"/>
                                    <a:lumOff val="25000"/>
                                  </a:srgbClr>
                                </a:solidFill>
                                <a:latin typeface="Cambria Math" panose="02040503050406030204" pitchFamily="18" charset="0"/>
                              </a:rPr>
                              <m:t>𝑐</m:t>
                            </m:r>
                          </m:e>
                          <m:sub>
                            <m:r>
                              <a:rPr lang="en-US" altLang="zh-CN" sz="2000" i="1">
                                <a:solidFill>
                                  <a:srgbClr val="000000">
                                    <a:lumMod val="75000"/>
                                    <a:lumOff val="25000"/>
                                  </a:srgbClr>
                                </a:solidFill>
                                <a:latin typeface="Cambria Math" panose="02040503050406030204" pitchFamily="18" charset="0"/>
                              </a:rPr>
                              <m:t>𝑡</m:t>
                            </m:r>
                          </m:sub>
                        </m:sSub>
                      </m:e>
                    </m:d>
                  </m:oMath>
                </a14:m>
                <a:endParaRPr lang="zh-CN" altLang="zh-CN" sz="2000" dirty="0">
                  <a:solidFill>
                    <a:srgbClr val="000000">
                      <a:lumMod val="75000"/>
                      <a:lumOff val="25000"/>
                    </a:srgbClr>
                  </a:solidFill>
                  <a:latin typeface="Calibri" panose="020F0502020204030204"/>
                  <a:ea typeface="宋体" panose="02010600030101010101" pitchFamily="2" charset="-122"/>
                </a:endParaRPr>
              </a:p>
            </p:txBody>
          </p:sp>
        </mc:Choice>
        <mc:Fallback xmlns="">
          <p:sp>
            <p:nvSpPr>
              <p:cNvPr id="12" name="文本框 11">
                <a:extLst>
                  <a:ext uri="{FF2B5EF4-FFF2-40B4-BE49-F238E27FC236}">
                    <a16:creationId xmlns:a16="http://schemas.microsoft.com/office/drawing/2014/main" id="{AB4CDFE9-5EFE-6A3E-C286-6E05358B4CDA}"/>
                  </a:ext>
                </a:extLst>
              </p:cNvPr>
              <p:cNvSpPr txBox="1">
                <a:spLocks noRot="1" noChangeAspect="1" noMove="1" noResize="1" noEditPoints="1" noAdjustHandles="1" noChangeArrowheads="1" noChangeShapeType="1" noTextEdit="1"/>
              </p:cNvSpPr>
              <p:nvPr/>
            </p:nvSpPr>
            <p:spPr>
              <a:xfrm>
                <a:off x="2219852" y="1828801"/>
                <a:ext cx="7838548" cy="4487639"/>
              </a:xfrm>
              <a:prstGeom prst="rect">
                <a:avLst/>
              </a:prstGeom>
              <a:blipFill>
                <a:blip r:embed="rId2"/>
                <a:stretch>
                  <a:fillRect l="-700"/>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331699868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rot="18868453" flipV="1">
            <a:off x="1854449" y="1215604"/>
            <a:ext cx="370238" cy="370238"/>
          </a:xfrm>
          <a:prstGeom prst="rect">
            <a:avLst/>
          </a:prstGeom>
          <a:noFill/>
          <a:ln w="254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zh-CN" altLang="en-US" sz="1350">
              <a:solidFill>
                <a:prstClr val="white"/>
              </a:solidFill>
              <a:latin typeface="Calibri"/>
              <a:ea typeface="等线" panose="02010600030101010101" pitchFamily="2" charset="-122"/>
            </a:endParaRPr>
          </a:p>
        </p:txBody>
      </p:sp>
      <p:sp>
        <p:nvSpPr>
          <p:cNvPr id="5" name="矩形 4"/>
          <p:cNvSpPr/>
          <p:nvPr/>
        </p:nvSpPr>
        <p:spPr>
          <a:xfrm rot="18868453">
            <a:off x="2101742" y="1279292"/>
            <a:ext cx="236220" cy="23622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zh-CN" altLang="en-US" sz="1350">
              <a:solidFill>
                <a:prstClr val="white"/>
              </a:solidFill>
              <a:latin typeface="Calibri"/>
              <a:ea typeface="等线" panose="02010600030101010101" pitchFamily="2" charset="-122"/>
            </a:endParaRPr>
          </a:p>
        </p:txBody>
      </p:sp>
      <p:cxnSp>
        <p:nvCxnSpPr>
          <p:cNvPr id="6" name="直接连接符 5"/>
          <p:cNvCxnSpPr>
            <a:cxnSpLocks/>
          </p:cNvCxnSpPr>
          <p:nvPr/>
        </p:nvCxnSpPr>
        <p:spPr>
          <a:xfrm>
            <a:off x="2039568" y="1662510"/>
            <a:ext cx="764545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标题 3"/>
          <p:cNvSpPr txBox="1">
            <a:spLocks/>
          </p:cNvSpPr>
          <p:nvPr/>
        </p:nvSpPr>
        <p:spPr>
          <a:xfrm>
            <a:off x="2563142" y="1291003"/>
            <a:ext cx="7886700" cy="318549"/>
          </a:xfrm>
          <a:prstGeom prst="rect">
            <a:avLst/>
          </a:prstGeom>
        </p:spPr>
        <p:txBody>
          <a:bodyPr vert="horz" wrap="square" lIns="68580" tIns="34290" rIns="68580" bIns="34290" rtlCol="0" anchor="ctr">
            <a:spAutoFit/>
          </a:bodyPr>
          <a:lstStyle>
            <a:lvl1pPr algn="l" defTabSz="914400" rtl="0" eaLnBrk="1" latinLnBrk="0" hangingPunct="1">
              <a:lnSpc>
                <a:spcPct val="90000"/>
              </a:lnSpc>
              <a:spcBef>
                <a:spcPct val="0"/>
              </a:spcBef>
              <a:buNone/>
              <a:defRPr lang="zh-CN" altLang="en-US" sz="2400" b="1" kern="1200">
                <a:gradFill>
                  <a:gsLst>
                    <a:gs pos="0">
                      <a:schemeClr val="accent2"/>
                    </a:gs>
                    <a:gs pos="100000">
                      <a:schemeClr val="accent1">
                        <a:lumMod val="75000"/>
                      </a:schemeClr>
                    </a:gs>
                  </a:gsLst>
                  <a:lin ang="5400000" scaled="1"/>
                </a:gradFill>
                <a:effectLst>
                  <a:outerShdw blurRad="38100" dist="38100" dir="2700000" algn="tl">
                    <a:srgbClr val="000000">
                      <a:alpha val="11000"/>
                    </a:srgbClr>
                  </a:outerShdw>
                </a:effectLst>
                <a:latin typeface="+mn-lt"/>
                <a:ea typeface="+mn-ea"/>
                <a:cs typeface="+mn-ea"/>
              </a:defRPr>
            </a:lvl1pPr>
          </a:lstStyle>
          <a:p>
            <a:pPr defTabSz="685800">
              <a:defRPr/>
            </a:pPr>
            <a:r>
              <a:rPr lang="zh-CN" altLang="zh-CN" sz="1800" dirty="0">
                <a:solidFill>
                  <a:schemeClr val="accent4">
                    <a:lumMod val="75000"/>
                  </a:schemeClr>
                </a:solidFill>
                <a:latin typeface="微软雅黑"/>
                <a:ea typeface="微软雅黑"/>
              </a:rPr>
              <a:t>新凯恩斯通胀动态模型</a:t>
            </a:r>
            <a:endParaRPr lang="en-US" altLang="zh-CN" sz="1800" dirty="0">
              <a:solidFill>
                <a:schemeClr val="accent4">
                  <a:lumMod val="75000"/>
                </a:schemeClr>
              </a:solidFill>
              <a:latin typeface="微软雅黑"/>
              <a:ea typeface="微软雅黑"/>
            </a:endParaRPr>
          </a:p>
        </p:txBody>
      </p:sp>
      <mc:AlternateContent xmlns:mc="http://schemas.openxmlformats.org/markup-compatibility/2006" xmlns:a14="http://schemas.microsoft.com/office/drawing/2010/main">
        <mc:Choice Requires="a14">
          <p:sp>
            <p:nvSpPr>
              <p:cNvPr id="12" name="文本框 11">
                <a:extLst>
                  <a:ext uri="{FF2B5EF4-FFF2-40B4-BE49-F238E27FC236}">
                    <a16:creationId xmlns:a16="http://schemas.microsoft.com/office/drawing/2014/main" id="{AB4CDFE9-5EFE-6A3E-C286-6E05358B4CDA}"/>
                  </a:ext>
                </a:extLst>
              </p:cNvPr>
              <p:cNvSpPr txBox="1"/>
              <p:nvPr/>
            </p:nvSpPr>
            <p:spPr>
              <a:xfrm>
                <a:off x="2219852" y="1828800"/>
                <a:ext cx="7838548" cy="4295022"/>
              </a:xfrm>
              <a:prstGeom prst="rect">
                <a:avLst/>
              </a:prstGeom>
              <a:noFill/>
            </p:spPr>
            <p:txBody>
              <a:bodyPr wrap="square">
                <a:spAutoFit/>
              </a:bodyPr>
              <a:lstStyle/>
              <a:p>
                <a:pPr marL="91440" indent="-91440" algn="ctr">
                  <a:lnSpc>
                    <a:spcPct val="90000"/>
                  </a:lnSpc>
                  <a:spcBef>
                    <a:spcPts val="1200"/>
                  </a:spcBef>
                  <a:spcAft>
                    <a:spcPts val="200"/>
                  </a:spcAft>
                  <a:buClr>
                    <a:srgbClr val="E48312"/>
                  </a:buClr>
                  <a:buSzPct val="100000"/>
                  <a:buFont typeface="Calibri" panose="020F0502020204030204" pitchFamily="34" charset="0"/>
                  <a:buChar char=" "/>
                  <a:defRPr/>
                </a:pPr>
                <a14:m>
                  <m:oMath xmlns:m="http://schemas.openxmlformats.org/officeDocument/2006/math">
                    <m:f>
                      <m:fPr>
                        <m:ctrlPr>
                          <a:rPr lang="zh-CN" altLang="zh-CN" sz="2000" i="1">
                            <a:solidFill>
                              <a:srgbClr val="000000">
                                <a:lumMod val="75000"/>
                                <a:lumOff val="25000"/>
                              </a:srgbClr>
                            </a:solidFill>
                            <a:latin typeface="Cambria Math" panose="02040503050406030204" pitchFamily="18" charset="0"/>
                          </a:rPr>
                        </m:ctrlPr>
                      </m:fPr>
                      <m:num>
                        <m:r>
                          <a:rPr lang="en-US" altLang="zh-CN" sz="2000" i="1">
                            <a:solidFill>
                              <a:srgbClr val="000000">
                                <a:lumMod val="75000"/>
                                <a:lumOff val="25000"/>
                              </a:srgbClr>
                            </a:solidFill>
                            <a:latin typeface="Cambria Math" panose="02040503050406030204" pitchFamily="18" charset="0"/>
                          </a:rPr>
                          <m:t>1</m:t>
                        </m:r>
                      </m:num>
                      <m:den>
                        <m:r>
                          <a:rPr lang="en-US" altLang="zh-CN" sz="2000" i="1">
                            <a:solidFill>
                              <a:srgbClr val="000000">
                                <a:lumMod val="75000"/>
                                <a:lumOff val="25000"/>
                              </a:srgbClr>
                            </a:solidFill>
                            <a:latin typeface="Cambria Math" panose="02040503050406030204" pitchFamily="18" charset="0"/>
                          </a:rPr>
                          <m:t>1−</m:t>
                        </m:r>
                        <m:r>
                          <a:rPr lang="en-US" altLang="zh-CN" sz="2000" i="1">
                            <a:solidFill>
                              <a:srgbClr val="000000">
                                <a:lumMod val="75000"/>
                                <a:lumOff val="25000"/>
                              </a:srgbClr>
                            </a:solidFill>
                            <a:latin typeface="Cambria Math" panose="02040503050406030204" pitchFamily="18" charset="0"/>
                          </a:rPr>
                          <m:t>𝜃</m:t>
                        </m:r>
                      </m:den>
                    </m:f>
                    <m:d>
                      <m:dPr>
                        <m:ctrlPr>
                          <a:rPr lang="zh-CN" altLang="zh-CN" sz="2000" i="1">
                            <a:solidFill>
                              <a:srgbClr val="000000">
                                <a:lumMod val="75000"/>
                                <a:lumOff val="25000"/>
                              </a:srgbClr>
                            </a:solidFill>
                            <a:latin typeface="Cambria Math" panose="02040503050406030204" pitchFamily="18" charset="0"/>
                          </a:rPr>
                        </m:ctrlPr>
                      </m:dPr>
                      <m:e>
                        <m:sSub>
                          <m:sSubPr>
                            <m:ctrlPr>
                              <a:rPr lang="zh-CN" altLang="zh-CN" sz="2000" i="1">
                                <a:solidFill>
                                  <a:srgbClr val="000000">
                                    <a:lumMod val="75000"/>
                                    <a:lumOff val="25000"/>
                                  </a:srgbClr>
                                </a:solidFill>
                                <a:latin typeface="Cambria Math" panose="02040503050406030204" pitchFamily="18" charset="0"/>
                              </a:rPr>
                            </m:ctrlPr>
                          </m:sSubPr>
                          <m:e>
                            <m:r>
                              <a:rPr lang="en-US" altLang="zh-CN" sz="2000" i="1">
                                <a:solidFill>
                                  <a:srgbClr val="000000">
                                    <a:lumMod val="75000"/>
                                    <a:lumOff val="25000"/>
                                  </a:srgbClr>
                                </a:solidFill>
                                <a:latin typeface="Cambria Math" panose="02040503050406030204" pitchFamily="18" charset="0"/>
                              </a:rPr>
                              <m:t>𝑝</m:t>
                            </m:r>
                          </m:e>
                          <m:sub>
                            <m:r>
                              <a:rPr lang="en-US" altLang="zh-CN" sz="2000" i="1">
                                <a:solidFill>
                                  <a:srgbClr val="000000">
                                    <a:lumMod val="75000"/>
                                    <a:lumOff val="25000"/>
                                  </a:srgbClr>
                                </a:solidFill>
                                <a:latin typeface="Cambria Math" panose="02040503050406030204" pitchFamily="18" charset="0"/>
                              </a:rPr>
                              <m:t>𝑡</m:t>
                            </m:r>
                          </m:sub>
                        </m:sSub>
                        <m:r>
                          <a:rPr lang="en-US" altLang="zh-CN" sz="2000" i="1">
                            <a:solidFill>
                              <a:srgbClr val="000000">
                                <a:lumMod val="75000"/>
                                <a:lumOff val="25000"/>
                              </a:srgbClr>
                            </a:solidFill>
                            <a:latin typeface="Cambria Math" panose="02040503050406030204" pitchFamily="18" charset="0"/>
                          </a:rPr>
                          <m:t>−</m:t>
                        </m:r>
                        <m:r>
                          <a:rPr lang="en-US" altLang="zh-CN" sz="2000" i="1">
                            <a:solidFill>
                              <a:srgbClr val="000000">
                                <a:lumMod val="75000"/>
                                <a:lumOff val="25000"/>
                              </a:srgbClr>
                            </a:solidFill>
                            <a:latin typeface="Cambria Math" panose="02040503050406030204" pitchFamily="18" charset="0"/>
                          </a:rPr>
                          <m:t>𝜃</m:t>
                        </m:r>
                        <m:sSub>
                          <m:sSubPr>
                            <m:ctrlPr>
                              <a:rPr lang="zh-CN" altLang="zh-CN" sz="2000" i="1">
                                <a:solidFill>
                                  <a:srgbClr val="000000">
                                    <a:lumMod val="75000"/>
                                    <a:lumOff val="25000"/>
                                  </a:srgbClr>
                                </a:solidFill>
                                <a:latin typeface="Cambria Math" panose="02040503050406030204" pitchFamily="18" charset="0"/>
                              </a:rPr>
                            </m:ctrlPr>
                          </m:sSubPr>
                          <m:e>
                            <m:r>
                              <a:rPr lang="en-US" altLang="zh-CN" sz="2000" i="1">
                                <a:solidFill>
                                  <a:srgbClr val="000000">
                                    <a:lumMod val="75000"/>
                                    <a:lumOff val="25000"/>
                                  </a:srgbClr>
                                </a:solidFill>
                                <a:latin typeface="Cambria Math" panose="02040503050406030204" pitchFamily="18" charset="0"/>
                              </a:rPr>
                              <m:t>𝑝</m:t>
                            </m:r>
                          </m:e>
                          <m:sub>
                            <m:r>
                              <a:rPr lang="en-US" altLang="zh-CN" sz="2000" i="1">
                                <a:solidFill>
                                  <a:srgbClr val="000000">
                                    <a:lumMod val="75000"/>
                                    <a:lumOff val="25000"/>
                                  </a:srgbClr>
                                </a:solidFill>
                                <a:latin typeface="Cambria Math" panose="02040503050406030204" pitchFamily="18" charset="0"/>
                              </a:rPr>
                              <m:t>𝑡</m:t>
                            </m:r>
                            <m:r>
                              <a:rPr lang="en-US" altLang="zh-CN" sz="2000" i="1">
                                <a:solidFill>
                                  <a:srgbClr val="000000">
                                    <a:lumMod val="75000"/>
                                    <a:lumOff val="25000"/>
                                  </a:srgbClr>
                                </a:solidFill>
                                <a:latin typeface="Cambria Math" panose="02040503050406030204" pitchFamily="18" charset="0"/>
                              </a:rPr>
                              <m:t>−1</m:t>
                            </m:r>
                          </m:sub>
                        </m:sSub>
                      </m:e>
                    </m:d>
                    <m:r>
                      <a:rPr lang="en-US" altLang="zh-CN" sz="2000" i="1">
                        <a:solidFill>
                          <a:srgbClr val="000000">
                            <a:lumMod val="75000"/>
                            <a:lumOff val="25000"/>
                          </a:srgbClr>
                        </a:solidFill>
                        <a:latin typeface="Cambria Math" panose="02040503050406030204" pitchFamily="18" charset="0"/>
                      </a:rPr>
                      <m:t>=</m:t>
                    </m:r>
                    <m:f>
                      <m:fPr>
                        <m:ctrlPr>
                          <a:rPr lang="zh-CN" altLang="zh-CN" sz="2000" i="1">
                            <a:solidFill>
                              <a:srgbClr val="000000">
                                <a:lumMod val="75000"/>
                                <a:lumOff val="25000"/>
                              </a:srgbClr>
                            </a:solidFill>
                            <a:latin typeface="Cambria Math" panose="02040503050406030204" pitchFamily="18" charset="0"/>
                          </a:rPr>
                        </m:ctrlPr>
                      </m:fPr>
                      <m:num>
                        <m:r>
                          <a:rPr lang="en-US" altLang="zh-CN" sz="2000" i="1">
                            <a:solidFill>
                              <a:srgbClr val="000000">
                                <a:lumMod val="75000"/>
                                <a:lumOff val="25000"/>
                              </a:srgbClr>
                            </a:solidFill>
                            <a:latin typeface="Cambria Math" panose="02040503050406030204" pitchFamily="18" charset="0"/>
                          </a:rPr>
                          <m:t>𝜃𝛽</m:t>
                        </m:r>
                      </m:num>
                      <m:den>
                        <m:r>
                          <a:rPr lang="en-US" altLang="zh-CN" sz="2000" i="1">
                            <a:solidFill>
                              <a:srgbClr val="000000">
                                <a:lumMod val="75000"/>
                                <a:lumOff val="25000"/>
                              </a:srgbClr>
                            </a:solidFill>
                            <a:latin typeface="Cambria Math" panose="02040503050406030204" pitchFamily="18" charset="0"/>
                          </a:rPr>
                          <m:t>1−</m:t>
                        </m:r>
                        <m:r>
                          <a:rPr lang="en-US" altLang="zh-CN" sz="2000" i="1">
                            <a:solidFill>
                              <a:srgbClr val="000000">
                                <a:lumMod val="75000"/>
                                <a:lumOff val="25000"/>
                              </a:srgbClr>
                            </a:solidFill>
                            <a:latin typeface="Cambria Math" panose="02040503050406030204" pitchFamily="18" charset="0"/>
                          </a:rPr>
                          <m:t>𝜃</m:t>
                        </m:r>
                      </m:den>
                    </m:f>
                    <m:d>
                      <m:dPr>
                        <m:ctrlPr>
                          <a:rPr lang="zh-CN" altLang="zh-CN" sz="2000" i="1">
                            <a:solidFill>
                              <a:srgbClr val="000000">
                                <a:lumMod val="75000"/>
                                <a:lumOff val="25000"/>
                              </a:srgbClr>
                            </a:solidFill>
                            <a:latin typeface="Cambria Math" panose="02040503050406030204" pitchFamily="18" charset="0"/>
                          </a:rPr>
                        </m:ctrlPr>
                      </m:dPr>
                      <m:e>
                        <m:sSub>
                          <m:sSubPr>
                            <m:ctrlPr>
                              <a:rPr lang="zh-CN" altLang="zh-CN" sz="2000" i="1">
                                <a:solidFill>
                                  <a:srgbClr val="000000">
                                    <a:lumMod val="75000"/>
                                    <a:lumOff val="25000"/>
                                  </a:srgbClr>
                                </a:solidFill>
                                <a:latin typeface="Cambria Math" panose="02040503050406030204" pitchFamily="18" charset="0"/>
                              </a:rPr>
                            </m:ctrlPr>
                          </m:sSubPr>
                          <m:e>
                            <m:r>
                              <a:rPr lang="en-US" altLang="zh-CN" sz="2000" i="1">
                                <a:solidFill>
                                  <a:srgbClr val="000000">
                                    <a:lumMod val="75000"/>
                                    <a:lumOff val="25000"/>
                                  </a:srgbClr>
                                </a:solidFill>
                                <a:latin typeface="Cambria Math" panose="02040503050406030204" pitchFamily="18" charset="0"/>
                              </a:rPr>
                              <m:t>𝐸</m:t>
                            </m:r>
                          </m:e>
                          <m:sub>
                            <m:r>
                              <a:rPr lang="en-US" altLang="zh-CN" sz="2000" i="1">
                                <a:solidFill>
                                  <a:srgbClr val="000000">
                                    <a:lumMod val="75000"/>
                                    <a:lumOff val="25000"/>
                                  </a:srgbClr>
                                </a:solidFill>
                                <a:latin typeface="Cambria Math" panose="02040503050406030204" pitchFamily="18" charset="0"/>
                              </a:rPr>
                              <m:t>𝑡</m:t>
                            </m:r>
                          </m:sub>
                        </m:sSub>
                        <m:sSub>
                          <m:sSubPr>
                            <m:ctrlPr>
                              <a:rPr lang="zh-CN" altLang="zh-CN" sz="2000" i="1">
                                <a:solidFill>
                                  <a:srgbClr val="000000">
                                    <a:lumMod val="75000"/>
                                    <a:lumOff val="25000"/>
                                  </a:srgbClr>
                                </a:solidFill>
                                <a:latin typeface="Cambria Math" panose="02040503050406030204" pitchFamily="18" charset="0"/>
                              </a:rPr>
                            </m:ctrlPr>
                          </m:sSubPr>
                          <m:e>
                            <m:r>
                              <a:rPr lang="en-US" altLang="zh-CN" sz="2000" i="1">
                                <a:solidFill>
                                  <a:srgbClr val="000000">
                                    <a:lumMod val="75000"/>
                                    <a:lumOff val="25000"/>
                                  </a:srgbClr>
                                </a:solidFill>
                                <a:latin typeface="Cambria Math" panose="02040503050406030204" pitchFamily="18" charset="0"/>
                              </a:rPr>
                              <m:t>𝑝</m:t>
                            </m:r>
                          </m:e>
                          <m:sub>
                            <m:r>
                              <a:rPr lang="en-US" altLang="zh-CN" sz="2000" i="1">
                                <a:solidFill>
                                  <a:srgbClr val="000000">
                                    <a:lumMod val="75000"/>
                                    <a:lumOff val="25000"/>
                                  </a:srgbClr>
                                </a:solidFill>
                                <a:latin typeface="Cambria Math" panose="02040503050406030204" pitchFamily="18" charset="0"/>
                              </a:rPr>
                              <m:t>𝑡</m:t>
                            </m:r>
                            <m:r>
                              <a:rPr lang="en-US" altLang="zh-CN" sz="2000" i="1">
                                <a:solidFill>
                                  <a:srgbClr val="000000">
                                    <a:lumMod val="75000"/>
                                    <a:lumOff val="25000"/>
                                  </a:srgbClr>
                                </a:solidFill>
                                <a:latin typeface="Cambria Math" panose="02040503050406030204" pitchFamily="18" charset="0"/>
                              </a:rPr>
                              <m:t>+1</m:t>
                            </m:r>
                          </m:sub>
                        </m:sSub>
                        <m:r>
                          <a:rPr lang="en-US" altLang="zh-CN" sz="2000" i="1">
                            <a:solidFill>
                              <a:srgbClr val="000000">
                                <a:lumMod val="75000"/>
                                <a:lumOff val="25000"/>
                              </a:srgbClr>
                            </a:solidFill>
                            <a:latin typeface="Cambria Math" panose="02040503050406030204" pitchFamily="18" charset="0"/>
                          </a:rPr>
                          <m:t>−</m:t>
                        </m:r>
                        <m:r>
                          <a:rPr lang="en-US" altLang="zh-CN" sz="2000" i="1">
                            <a:solidFill>
                              <a:srgbClr val="000000">
                                <a:lumMod val="75000"/>
                                <a:lumOff val="25000"/>
                              </a:srgbClr>
                            </a:solidFill>
                            <a:latin typeface="Cambria Math" panose="02040503050406030204" pitchFamily="18" charset="0"/>
                          </a:rPr>
                          <m:t>𝜃</m:t>
                        </m:r>
                        <m:sSub>
                          <m:sSubPr>
                            <m:ctrlPr>
                              <a:rPr lang="zh-CN" altLang="zh-CN" sz="2000" i="1">
                                <a:solidFill>
                                  <a:srgbClr val="000000">
                                    <a:lumMod val="75000"/>
                                    <a:lumOff val="25000"/>
                                  </a:srgbClr>
                                </a:solidFill>
                                <a:latin typeface="Cambria Math" panose="02040503050406030204" pitchFamily="18" charset="0"/>
                              </a:rPr>
                            </m:ctrlPr>
                          </m:sSubPr>
                          <m:e>
                            <m:r>
                              <a:rPr lang="en-US" altLang="zh-CN" sz="2000" i="1">
                                <a:solidFill>
                                  <a:srgbClr val="000000">
                                    <a:lumMod val="75000"/>
                                    <a:lumOff val="25000"/>
                                  </a:srgbClr>
                                </a:solidFill>
                                <a:latin typeface="Cambria Math" panose="02040503050406030204" pitchFamily="18" charset="0"/>
                              </a:rPr>
                              <m:t>𝑝</m:t>
                            </m:r>
                          </m:e>
                          <m:sub>
                            <m:r>
                              <a:rPr lang="en-US" altLang="zh-CN" sz="2000" i="1">
                                <a:solidFill>
                                  <a:srgbClr val="000000">
                                    <a:lumMod val="75000"/>
                                    <a:lumOff val="25000"/>
                                  </a:srgbClr>
                                </a:solidFill>
                                <a:latin typeface="Cambria Math" panose="02040503050406030204" pitchFamily="18" charset="0"/>
                              </a:rPr>
                              <m:t>𝑡</m:t>
                            </m:r>
                          </m:sub>
                        </m:sSub>
                      </m:e>
                    </m:d>
                    <m:r>
                      <a:rPr lang="en-US" altLang="zh-CN" sz="2000" i="1">
                        <a:solidFill>
                          <a:srgbClr val="000000">
                            <a:lumMod val="75000"/>
                            <a:lumOff val="25000"/>
                          </a:srgbClr>
                        </a:solidFill>
                        <a:latin typeface="Cambria Math" panose="02040503050406030204" pitchFamily="18" charset="0"/>
                      </a:rPr>
                      <m:t>+</m:t>
                    </m:r>
                    <m:d>
                      <m:dPr>
                        <m:ctrlPr>
                          <a:rPr lang="zh-CN" altLang="zh-CN" sz="2000" i="1">
                            <a:solidFill>
                              <a:srgbClr val="000000">
                                <a:lumMod val="75000"/>
                                <a:lumOff val="25000"/>
                              </a:srgbClr>
                            </a:solidFill>
                            <a:latin typeface="Cambria Math" panose="02040503050406030204" pitchFamily="18" charset="0"/>
                          </a:rPr>
                        </m:ctrlPr>
                      </m:dPr>
                      <m:e>
                        <m:r>
                          <a:rPr lang="en-US" altLang="zh-CN" sz="2000" i="1">
                            <a:solidFill>
                              <a:srgbClr val="000000">
                                <a:lumMod val="75000"/>
                                <a:lumOff val="25000"/>
                              </a:srgbClr>
                            </a:solidFill>
                            <a:latin typeface="Cambria Math" panose="02040503050406030204" pitchFamily="18" charset="0"/>
                          </a:rPr>
                          <m:t>1−</m:t>
                        </m:r>
                        <m:r>
                          <a:rPr lang="en-US" altLang="zh-CN" sz="2000" i="1">
                            <a:solidFill>
                              <a:srgbClr val="000000">
                                <a:lumMod val="75000"/>
                                <a:lumOff val="25000"/>
                              </a:srgbClr>
                            </a:solidFill>
                            <a:latin typeface="Cambria Math" panose="02040503050406030204" pitchFamily="18" charset="0"/>
                          </a:rPr>
                          <m:t>𝜃𝛽</m:t>
                        </m:r>
                      </m:e>
                    </m:d>
                    <m:d>
                      <m:dPr>
                        <m:ctrlPr>
                          <a:rPr lang="zh-CN" altLang="zh-CN" sz="2000" i="1">
                            <a:solidFill>
                              <a:srgbClr val="000000">
                                <a:lumMod val="75000"/>
                                <a:lumOff val="25000"/>
                              </a:srgbClr>
                            </a:solidFill>
                            <a:latin typeface="Cambria Math" panose="02040503050406030204" pitchFamily="18" charset="0"/>
                          </a:rPr>
                        </m:ctrlPr>
                      </m:dPr>
                      <m:e>
                        <m:r>
                          <a:rPr lang="en-US" altLang="zh-CN" sz="2000" i="1">
                            <a:solidFill>
                              <a:srgbClr val="000000">
                                <a:lumMod val="75000"/>
                                <a:lumOff val="25000"/>
                              </a:srgbClr>
                            </a:solidFill>
                            <a:latin typeface="Cambria Math" panose="02040503050406030204" pitchFamily="18" charset="0"/>
                          </a:rPr>
                          <m:t>𝜇</m:t>
                        </m:r>
                        <m:r>
                          <a:rPr lang="en-US" altLang="zh-CN" sz="2000" i="1">
                            <a:solidFill>
                              <a:srgbClr val="000000">
                                <a:lumMod val="75000"/>
                                <a:lumOff val="25000"/>
                              </a:srgbClr>
                            </a:solidFill>
                            <a:latin typeface="Cambria Math" panose="02040503050406030204" pitchFamily="18" charset="0"/>
                          </a:rPr>
                          <m:t>+</m:t>
                        </m:r>
                        <m:r>
                          <a:rPr lang="en-US" altLang="zh-CN" sz="2000" i="1">
                            <a:solidFill>
                              <a:srgbClr val="000000">
                                <a:lumMod val="75000"/>
                                <a:lumOff val="25000"/>
                              </a:srgbClr>
                            </a:solidFill>
                            <a:latin typeface="Cambria Math" panose="02040503050406030204" pitchFamily="18" charset="0"/>
                          </a:rPr>
                          <m:t>𝑚</m:t>
                        </m:r>
                        <m:sSub>
                          <m:sSubPr>
                            <m:ctrlPr>
                              <a:rPr lang="zh-CN" altLang="zh-CN" sz="2000" i="1">
                                <a:solidFill>
                                  <a:srgbClr val="000000">
                                    <a:lumMod val="75000"/>
                                    <a:lumOff val="25000"/>
                                  </a:srgbClr>
                                </a:solidFill>
                                <a:latin typeface="Cambria Math" panose="02040503050406030204" pitchFamily="18" charset="0"/>
                              </a:rPr>
                            </m:ctrlPr>
                          </m:sSubPr>
                          <m:e>
                            <m:r>
                              <a:rPr lang="en-US" altLang="zh-CN" sz="2000" i="1">
                                <a:solidFill>
                                  <a:srgbClr val="000000">
                                    <a:lumMod val="75000"/>
                                    <a:lumOff val="25000"/>
                                  </a:srgbClr>
                                </a:solidFill>
                                <a:latin typeface="Cambria Math" panose="02040503050406030204" pitchFamily="18" charset="0"/>
                              </a:rPr>
                              <m:t>𝑐</m:t>
                            </m:r>
                          </m:e>
                          <m:sub>
                            <m:r>
                              <a:rPr lang="en-US" altLang="zh-CN" sz="2000" i="1">
                                <a:solidFill>
                                  <a:srgbClr val="000000">
                                    <a:lumMod val="75000"/>
                                    <a:lumOff val="25000"/>
                                  </a:srgbClr>
                                </a:solidFill>
                                <a:latin typeface="Cambria Math" panose="02040503050406030204" pitchFamily="18" charset="0"/>
                              </a:rPr>
                              <m:t>𝑡</m:t>
                            </m:r>
                          </m:sub>
                        </m:sSub>
                      </m:e>
                    </m:d>
                  </m:oMath>
                </a14:m>
                <a:endParaRPr lang="en-US" altLang="zh-CN" sz="2000" dirty="0">
                  <a:solidFill>
                    <a:srgbClr val="000000">
                      <a:lumMod val="75000"/>
                      <a:lumOff val="25000"/>
                    </a:srgbClr>
                  </a:solidFill>
                  <a:latin typeface="Calibri" panose="020F0502020204030204"/>
                  <a:ea typeface="宋体" panose="02010600030101010101" pitchFamily="2" charset="-122"/>
                </a:endParaRPr>
              </a:p>
              <a:p>
                <a:pPr marL="91440" indent="-91440">
                  <a:lnSpc>
                    <a:spcPct val="90000"/>
                  </a:lnSpc>
                  <a:spcBef>
                    <a:spcPts val="1200"/>
                  </a:spcBef>
                  <a:spcAft>
                    <a:spcPts val="200"/>
                  </a:spcAft>
                  <a:buClr>
                    <a:srgbClr val="E48312"/>
                  </a:buClr>
                  <a:buSzPct val="100000"/>
                  <a:buFont typeface="Wingdings" panose="05000000000000000000" pitchFamily="2" charset="2"/>
                  <a:buChar char="Ø"/>
                  <a:defRPr/>
                </a:pPr>
                <a:r>
                  <a:rPr lang="zh-CN" altLang="en-US" sz="2000" dirty="0">
                    <a:solidFill>
                      <a:srgbClr val="000000">
                        <a:lumMod val="75000"/>
                        <a:lumOff val="25000"/>
                      </a:srgbClr>
                    </a:solidFill>
                    <a:latin typeface="Calibri" panose="020F0502020204030204"/>
                    <a:ea typeface="宋体" panose="02010600030101010101" pitchFamily="2" charset="-122"/>
                  </a:rPr>
                  <a:t>新凯恩斯菲利普斯曲线：</a:t>
                </a:r>
                <a:endParaRPr lang="zh-CN" altLang="zh-CN" sz="2000" dirty="0">
                  <a:solidFill>
                    <a:srgbClr val="000000">
                      <a:lumMod val="75000"/>
                      <a:lumOff val="25000"/>
                    </a:srgbClr>
                  </a:solidFill>
                  <a:latin typeface="Calibri" panose="020F0502020204030204"/>
                  <a:ea typeface="宋体" panose="02010600030101010101" pitchFamily="2" charset="-122"/>
                </a:endParaRPr>
              </a:p>
              <a:p>
                <a:pPr marL="91440" indent="-91440" algn="ctr">
                  <a:lnSpc>
                    <a:spcPct val="90000"/>
                  </a:lnSpc>
                  <a:spcBef>
                    <a:spcPts val="1200"/>
                  </a:spcBef>
                  <a:spcAft>
                    <a:spcPts val="200"/>
                  </a:spcAft>
                  <a:buClr>
                    <a:srgbClr val="E48312"/>
                  </a:buClr>
                  <a:buSzPct val="100000"/>
                  <a:buFont typeface="Calibri" panose="020F0502020204030204" pitchFamily="34" charset="0"/>
                  <a:buChar char=" "/>
                  <a:defRPr/>
                </a:pPr>
                <a14:m>
                  <m:oMath xmlns:m="http://schemas.openxmlformats.org/officeDocument/2006/math">
                    <m:sSub>
                      <m:sSubPr>
                        <m:ctrlPr>
                          <a:rPr lang="zh-CN" altLang="zh-CN" sz="2000" i="1">
                            <a:solidFill>
                              <a:srgbClr val="000000">
                                <a:lumMod val="75000"/>
                                <a:lumOff val="25000"/>
                              </a:srgbClr>
                            </a:solidFill>
                            <a:latin typeface="Cambria Math" panose="02040503050406030204" pitchFamily="18" charset="0"/>
                          </a:rPr>
                        </m:ctrlPr>
                      </m:sSubPr>
                      <m:e>
                        <m:r>
                          <a:rPr lang="en-US" altLang="zh-CN" sz="2000" i="1">
                            <a:solidFill>
                              <a:srgbClr val="000000">
                                <a:lumMod val="75000"/>
                                <a:lumOff val="25000"/>
                              </a:srgbClr>
                            </a:solidFill>
                            <a:latin typeface="Cambria Math" panose="02040503050406030204" pitchFamily="18" charset="0"/>
                          </a:rPr>
                          <m:t>𝜋</m:t>
                        </m:r>
                      </m:e>
                      <m:sub>
                        <m:r>
                          <a:rPr lang="en-US" altLang="zh-CN" sz="2000" i="1">
                            <a:solidFill>
                              <a:srgbClr val="000000">
                                <a:lumMod val="75000"/>
                                <a:lumOff val="25000"/>
                              </a:srgbClr>
                            </a:solidFill>
                            <a:latin typeface="Cambria Math" panose="02040503050406030204" pitchFamily="18" charset="0"/>
                          </a:rPr>
                          <m:t>𝑡</m:t>
                        </m:r>
                      </m:sub>
                    </m:sSub>
                    <m:r>
                      <a:rPr lang="en-US" altLang="zh-CN" sz="2000" i="1">
                        <a:solidFill>
                          <a:srgbClr val="000000">
                            <a:lumMod val="75000"/>
                            <a:lumOff val="25000"/>
                          </a:srgbClr>
                        </a:solidFill>
                        <a:latin typeface="Cambria Math" panose="02040503050406030204" pitchFamily="18" charset="0"/>
                      </a:rPr>
                      <m:t>=</m:t>
                    </m:r>
                    <m:r>
                      <a:rPr lang="en-US" altLang="zh-CN" sz="2000" i="1">
                        <a:solidFill>
                          <a:srgbClr val="000000">
                            <a:lumMod val="75000"/>
                            <a:lumOff val="25000"/>
                          </a:srgbClr>
                        </a:solidFill>
                        <a:latin typeface="Cambria Math" panose="02040503050406030204" pitchFamily="18" charset="0"/>
                      </a:rPr>
                      <m:t>𝛽</m:t>
                    </m:r>
                    <m:sSub>
                      <m:sSubPr>
                        <m:ctrlPr>
                          <a:rPr lang="zh-CN" altLang="zh-CN" sz="2000" i="1">
                            <a:solidFill>
                              <a:srgbClr val="000000">
                                <a:lumMod val="75000"/>
                                <a:lumOff val="25000"/>
                              </a:srgbClr>
                            </a:solidFill>
                            <a:latin typeface="Cambria Math" panose="02040503050406030204" pitchFamily="18" charset="0"/>
                          </a:rPr>
                        </m:ctrlPr>
                      </m:sSubPr>
                      <m:e>
                        <m:r>
                          <a:rPr lang="en-US" altLang="zh-CN" sz="2000" i="1">
                            <a:solidFill>
                              <a:srgbClr val="000000">
                                <a:lumMod val="75000"/>
                                <a:lumOff val="25000"/>
                              </a:srgbClr>
                            </a:solidFill>
                            <a:latin typeface="Cambria Math" panose="02040503050406030204" pitchFamily="18" charset="0"/>
                          </a:rPr>
                          <m:t>𝐸</m:t>
                        </m:r>
                      </m:e>
                      <m:sub>
                        <m:r>
                          <a:rPr lang="en-US" altLang="zh-CN" sz="2000" i="1">
                            <a:solidFill>
                              <a:srgbClr val="000000">
                                <a:lumMod val="75000"/>
                                <a:lumOff val="25000"/>
                              </a:srgbClr>
                            </a:solidFill>
                            <a:latin typeface="Cambria Math" panose="02040503050406030204" pitchFamily="18" charset="0"/>
                          </a:rPr>
                          <m:t>𝑡</m:t>
                        </m:r>
                      </m:sub>
                    </m:sSub>
                    <m:sSub>
                      <m:sSubPr>
                        <m:ctrlPr>
                          <a:rPr lang="zh-CN" altLang="zh-CN" sz="2000" i="1">
                            <a:solidFill>
                              <a:srgbClr val="000000">
                                <a:lumMod val="75000"/>
                                <a:lumOff val="25000"/>
                              </a:srgbClr>
                            </a:solidFill>
                            <a:latin typeface="Cambria Math" panose="02040503050406030204" pitchFamily="18" charset="0"/>
                          </a:rPr>
                        </m:ctrlPr>
                      </m:sSubPr>
                      <m:e>
                        <m:r>
                          <a:rPr lang="en-US" altLang="zh-CN" sz="2000" i="1">
                            <a:solidFill>
                              <a:srgbClr val="000000">
                                <a:lumMod val="75000"/>
                                <a:lumOff val="25000"/>
                              </a:srgbClr>
                            </a:solidFill>
                            <a:latin typeface="Cambria Math" panose="02040503050406030204" pitchFamily="18" charset="0"/>
                          </a:rPr>
                          <m:t>𝜋</m:t>
                        </m:r>
                      </m:e>
                      <m:sub>
                        <m:r>
                          <a:rPr lang="en-US" altLang="zh-CN" sz="2000" i="1">
                            <a:solidFill>
                              <a:srgbClr val="000000">
                                <a:lumMod val="75000"/>
                                <a:lumOff val="25000"/>
                              </a:srgbClr>
                            </a:solidFill>
                            <a:latin typeface="Cambria Math" panose="02040503050406030204" pitchFamily="18" charset="0"/>
                          </a:rPr>
                          <m:t>𝑡</m:t>
                        </m:r>
                        <m:r>
                          <a:rPr lang="en-US" altLang="zh-CN" sz="2000" i="1">
                            <a:solidFill>
                              <a:srgbClr val="000000">
                                <a:lumMod val="75000"/>
                                <a:lumOff val="25000"/>
                              </a:srgbClr>
                            </a:solidFill>
                            <a:latin typeface="Cambria Math" panose="02040503050406030204" pitchFamily="18" charset="0"/>
                          </a:rPr>
                          <m:t>+1</m:t>
                        </m:r>
                      </m:sub>
                    </m:sSub>
                    <m:r>
                      <a:rPr lang="en-US" altLang="zh-CN" sz="2000" i="1">
                        <a:solidFill>
                          <a:srgbClr val="000000">
                            <a:lumMod val="75000"/>
                            <a:lumOff val="25000"/>
                          </a:srgbClr>
                        </a:solidFill>
                        <a:latin typeface="Cambria Math" panose="02040503050406030204" pitchFamily="18" charset="0"/>
                      </a:rPr>
                      <m:t>+</m:t>
                    </m:r>
                    <m:f>
                      <m:fPr>
                        <m:ctrlPr>
                          <a:rPr lang="zh-CN" altLang="zh-CN" sz="2000" i="1">
                            <a:solidFill>
                              <a:srgbClr val="000000">
                                <a:lumMod val="75000"/>
                                <a:lumOff val="25000"/>
                              </a:srgbClr>
                            </a:solidFill>
                            <a:latin typeface="Cambria Math" panose="02040503050406030204" pitchFamily="18" charset="0"/>
                          </a:rPr>
                        </m:ctrlPr>
                      </m:fPr>
                      <m:num>
                        <m:r>
                          <a:rPr lang="en-US" altLang="zh-CN" sz="2000" i="1">
                            <a:solidFill>
                              <a:srgbClr val="000000">
                                <a:lumMod val="75000"/>
                                <a:lumOff val="25000"/>
                              </a:srgbClr>
                            </a:solidFill>
                            <a:latin typeface="Cambria Math" panose="02040503050406030204" pitchFamily="18" charset="0"/>
                          </a:rPr>
                          <m:t>(1−</m:t>
                        </m:r>
                        <m:r>
                          <a:rPr lang="en-US" altLang="zh-CN" sz="2000" i="1">
                            <a:solidFill>
                              <a:srgbClr val="000000">
                                <a:lumMod val="75000"/>
                                <a:lumOff val="25000"/>
                              </a:srgbClr>
                            </a:solidFill>
                            <a:latin typeface="Cambria Math" panose="02040503050406030204" pitchFamily="18" charset="0"/>
                          </a:rPr>
                          <m:t>𝜃</m:t>
                        </m:r>
                        <m:r>
                          <a:rPr lang="en-US" altLang="zh-CN" sz="2000" i="1">
                            <a:solidFill>
                              <a:srgbClr val="000000">
                                <a:lumMod val="75000"/>
                                <a:lumOff val="25000"/>
                              </a:srgbClr>
                            </a:solidFill>
                            <a:latin typeface="Cambria Math" panose="02040503050406030204" pitchFamily="18" charset="0"/>
                          </a:rPr>
                          <m:t>)(</m:t>
                        </m:r>
                        <m:d>
                          <m:dPr>
                            <m:ctrlPr>
                              <a:rPr lang="zh-CN" altLang="zh-CN" sz="2000" i="1">
                                <a:solidFill>
                                  <a:srgbClr val="000000">
                                    <a:lumMod val="75000"/>
                                    <a:lumOff val="25000"/>
                                  </a:srgbClr>
                                </a:solidFill>
                                <a:latin typeface="Cambria Math" panose="02040503050406030204" pitchFamily="18" charset="0"/>
                              </a:rPr>
                            </m:ctrlPr>
                          </m:dPr>
                          <m:e>
                            <m:r>
                              <a:rPr lang="en-US" altLang="zh-CN" sz="2000" i="1">
                                <a:solidFill>
                                  <a:srgbClr val="000000">
                                    <a:lumMod val="75000"/>
                                    <a:lumOff val="25000"/>
                                  </a:srgbClr>
                                </a:solidFill>
                                <a:latin typeface="Cambria Math" panose="02040503050406030204" pitchFamily="18" charset="0"/>
                              </a:rPr>
                              <m:t>1−</m:t>
                            </m:r>
                            <m:r>
                              <a:rPr lang="en-US" altLang="zh-CN" sz="2000" i="1">
                                <a:solidFill>
                                  <a:srgbClr val="000000">
                                    <a:lumMod val="75000"/>
                                    <a:lumOff val="25000"/>
                                  </a:srgbClr>
                                </a:solidFill>
                                <a:latin typeface="Cambria Math" panose="02040503050406030204" pitchFamily="18" charset="0"/>
                              </a:rPr>
                              <m:t>𝜃𝛽</m:t>
                            </m:r>
                          </m:e>
                        </m:d>
                      </m:num>
                      <m:den>
                        <m:r>
                          <a:rPr lang="en-US" altLang="zh-CN" sz="2000" i="1">
                            <a:solidFill>
                              <a:srgbClr val="000000">
                                <a:lumMod val="75000"/>
                                <a:lumOff val="25000"/>
                              </a:srgbClr>
                            </a:solidFill>
                            <a:latin typeface="Cambria Math" panose="02040503050406030204" pitchFamily="18" charset="0"/>
                          </a:rPr>
                          <m:t>𝜃</m:t>
                        </m:r>
                      </m:den>
                    </m:f>
                    <m:d>
                      <m:dPr>
                        <m:ctrlPr>
                          <a:rPr lang="zh-CN" altLang="zh-CN" sz="2000" i="1">
                            <a:solidFill>
                              <a:srgbClr val="000000">
                                <a:lumMod val="75000"/>
                                <a:lumOff val="25000"/>
                              </a:srgbClr>
                            </a:solidFill>
                            <a:latin typeface="Cambria Math" panose="02040503050406030204" pitchFamily="18" charset="0"/>
                          </a:rPr>
                        </m:ctrlPr>
                      </m:dPr>
                      <m:e>
                        <m:r>
                          <a:rPr lang="en-US" altLang="zh-CN" sz="2000" i="1">
                            <a:solidFill>
                              <a:srgbClr val="000000">
                                <a:lumMod val="75000"/>
                                <a:lumOff val="25000"/>
                              </a:srgbClr>
                            </a:solidFill>
                            <a:latin typeface="Cambria Math" panose="02040503050406030204" pitchFamily="18" charset="0"/>
                          </a:rPr>
                          <m:t>𝜇</m:t>
                        </m:r>
                        <m:r>
                          <a:rPr lang="en-US" altLang="zh-CN" sz="2000" i="1">
                            <a:solidFill>
                              <a:srgbClr val="000000">
                                <a:lumMod val="75000"/>
                                <a:lumOff val="25000"/>
                              </a:srgbClr>
                            </a:solidFill>
                            <a:latin typeface="Cambria Math" panose="02040503050406030204" pitchFamily="18" charset="0"/>
                          </a:rPr>
                          <m:t>+</m:t>
                        </m:r>
                        <m:r>
                          <a:rPr lang="en-US" altLang="zh-CN" sz="2000" i="1">
                            <a:solidFill>
                              <a:srgbClr val="000000">
                                <a:lumMod val="75000"/>
                                <a:lumOff val="25000"/>
                              </a:srgbClr>
                            </a:solidFill>
                            <a:latin typeface="Cambria Math" panose="02040503050406030204" pitchFamily="18" charset="0"/>
                          </a:rPr>
                          <m:t>𝑚</m:t>
                        </m:r>
                        <m:sSub>
                          <m:sSubPr>
                            <m:ctrlPr>
                              <a:rPr lang="zh-CN" altLang="zh-CN" sz="2000" i="1">
                                <a:solidFill>
                                  <a:srgbClr val="000000">
                                    <a:lumMod val="75000"/>
                                    <a:lumOff val="25000"/>
                                  </a:srgbClr>
                                </a:solidFill>
                                <a:latin typeface="Cambria Math" panose="02040503050406030204" pitchFamily="18" charset="0"/>
                              </a:rPr>
                            </m:ctrlPr>
                          </m:sSubPr>
                          <m:e>
                            <m:r>
                              <a:rPr lang="en-US" altLang="zh-CN" sz="2000" i="1">
                                <a:solidFill>
                                  <a:srgbClr val="000000">
                                    <a:lumMod val="75000"/>
                                    <a:lumOff val="25000"/>
                                  </a:srgbClr>
                                </a:solidFill>
                                <a:latin typeface="Cambria Math" panose="02040503050406030204" pitchFamily="18" charset="0"/>
                              </a:rPr>
                              <m:t>𝑐</m:t>
                            </m:r>
                          </m:e>
                          <m:sub>
                            <m:r>
                              <a:rPr lang="en-US" altLang="zh-CN" sz="2000" i="1">
                                <a:solidFill>
                                  <a:srgbClr val="000000">
                                    <a:lumMod val="75000"/>
                                    <a:lumOff val="25000"/>
                                  </a:srgbClr>
                                </a:solidFill>
                                <a:latin typeface="Cambria Math" panose="02040503050406030204" pitchFamily="18" charset="0"/>
                              </a:rPr>
                              <m:t>𝑡</m:t>
                            </m:r>
                          </m:sub>
                        </m:sSub>
                        <m:r>
                          <a:rPr lang="en-US" altLang="zh-CN" sz="2000" i="1">
                            <a:solidFill>
                              <a:srgbClr val="000000">
                                <a:lumMod val="75000"/>
                                <a:lumOff val="25000"/>
                              </a:srgbClr>
                            </a:solidFill>
                            <a:latin typeface="Cambria Math" panose="02040503050406030204" pitchFamily="18" charset="0"/>
                          </a:rPr>
                          <m:t>−</m:t>
                        </m:r>
                        <m:sSub>
                          <m:sSubPr>
                            <m:ctrlPr>
                              <a:rPr lang="zh-CN" altLang="zh-CN" sz="2000" i="1">
                                <a:solidFill>
                                  <a:srgbClr val="000000">
                                    <a:lumMod val="75000"/>
                                    <a:lumOff val="25000"/>
                                  </a:srgbClr>
                                </a:solidFill>
                                <a:latin typeface="Cambria Math" panose="02040503050406030204" pitchFamily="18" charset="0"/>
                              </a:rPr>
                            </m:ctrlPr>
                          </m:sSubPr>
                          <m:e>
                            <m:r>
                              <a:rPr lang="en-US" altLang="zh-CN" sz="2000" i="1">
                                <a:solidFill>
                                  <a:srgbClr val="000000">
                                    <a:lumMod val="75000"/>
                                    <a:lumOff val="25000"/>
                                  </a:srgbClr>
                                </a:solidFill>
                                <a:latin typeface="Cambria Math" panose="02040503050406030204" pitchFamily="18" charset="0"/>
                              </a:rPr>
                              <m:t>𝑝</m:t>
                            </m:r>
                          </m:e>
                          <m:sub>
                            <m:r>
                              <a:rPr lang="en-US" altLang="zh-CN" sz="2000" i="1">
                                <a:solidFill>
                                  <a:srgbClr val="000000">
                                    <a:lumMod val="75000"/>
                                    <a:lumOff val="25000"/>
                                  </a:srgbClr>
                                </a:solidFill>
                                <a:latin typeface="Cambria Math" panose="02040503050406030204" pitchFamily="18" charset="0"/>
                              </a:rPr>
                              <m:t>𝑡</m:t>
                            </m:r>
                          </m:sub>
                        </m:sSub>
                      </m:e>
                    </m:d>
                  </m:oMath>
                </a14:m>
                <a:endParaRPr lang="en-US" altLang="zh-CN" sz="2000" dirty="0">
                  <a:solidFill>
                    <a:srgbClr val="000000">
                      <a:lumMod val="75000"/>
                      <a:lumOff val="25000"/>
                    </a:srgbClr>
                  </a:solidFill>
                  <a:latin typeface="Calibri" panose="020F0502020204030204"/>
                  <a:ea typeface="宋体" panose="02010600030101010101" pitchFamily="2" charset="-122"/>
                </a:endParaRPr>
              </a:p>
              <a:p>
                <a:pPr marL="91440" indent="-91440">
                  <a:lnSpc>
                    <a:spcPct val="90000"/>
                  </a:lnSpc>
                  <a:spcBef>
                    <a:spcPts val="1200"/>
                  </a:spcBef>
                  <a:spcAft>
                    <a:spcPts val="200"/>
                  </a:spcAft>
                  <a:buClr>
                    <a:srgbClr val="E48312"/>
                  </a:buClr>
                  <a:buSzPct val="100000"/>
                  <a:buFont typeface="Wingdings" panose="05000000000000000000" pitchFamily="2" charset="2"/>
                  <a:buChar char="Ø"/>
                  <a:defRPr/>
                </a:pPr>
                <a:r>
                  <a:rPr lang="zh-CN" altLang="en-US" sz="2000" dirty="0">
                    <a:solidFill>
                      <a:srgbClr val="000000">
                        <a:lumMod val="75000"/>
                        <a:lumOff val="25000"/>
                      </a:srgbClr>
                    </a:solidFill>
                    <a:latin typeface="Cambria Math" panose="02040503050406030204" pitchFamily="18" charset="0"/>
                    <a:ea typeface="宋体" panose="02010600030101010101" pitchFamily="2" charset="-122"/>
                  </a:rPr>
                  <a:t>定义实际边际成本（</a:t>
                </a:r>
                <a:r>
                  <a:rPr lang="en-US" altLang="zh-CN" sz="2000" dirty="0">
                    <a:solidFill>
                      <a:srgbClr val="000000">
                        <a:lumMod val="75000"/>
                        <a:lumOff val="25000"/>
                      </a:srgbClr>
                    </a:solidFill>
                    <a:latin typeface="Cambria Math" panose="02040503050406030204" pitchFamily="18" charset="0"/>
                    <a:ea typeface="宋体" panose="02010600030101010101" pitchFamily="2" charset="-122"/>
                  </a:rPr>
                  <a:t>Real Marginal Cost</a:t>
                </a:r>
                <a:r>
                  <a:rPr lang="zh-CN" altLang="en-US" sz="2000" dirty="0">
                    <a:solidFill>
                      <a:srgbClr val="000000">
                        <a:lumMod val="75000"/>
                        <a:lumOff val="25000"/>
                      </a:srgbClr>
                    </a:solidFill>
                    <a:latin typeface="Cambria Math" panose="02040503050406030204" pitchFamily="18" charset="0"/>
                    <a:ea typeface="宋体" panose="02010600030101010101" pitchFamily="2" charset="-122"/>
                  </a:rPr>
                  <a:t>）对其稳态值的偏离为：</a:t>
                </a:r>
                <a:endParaRPr lang="zh-CN" altLang="zh-CN" sz="2000" dirty="0">
                  <a:solidFill>
                    <a:srgbClr val="000000">
                      <a:lumMod val="75000"/>
                      <a:lumOff val="25000"/>
                    </a:srgbClr>
                  </a:solidFill>
                  <a:latin typeface="Calibri" panose="020F0502020204030204"/>
                  <a:ea typeface="宋体" panose="02010600030101010101" pitchFamily="2" charset="-122"/>
                </a:endParaRPr>
              </a:p>
              <a:p>
                <a:pPr marL="91440" indent="-91440" algn="ctr">
                  <a:lnSpc>
                    <a:spcPct val="90000"/>
                  </a:lnSpc>
                  <a:spcBef>
                    <a:spcPts val="1200"/>
                  </a:spcBef>
                  <a:spcAft>
                    <a:spcPts val="200"/>
                  </a:spcAft>
                  <a:buClr>
                    <a:srgbClr val="E48312"/>
                  </a:buClr>
                  <a:buSzPct val="100000"/>
                  <a:buFont typeface="Calibri" panose="020F0502020204030204" pitchFamily="34" charset="0"/>
                  <a:buChar char=" "/>
                  <a:defRPr/>
                </a:pPr>
                <a14:m>
                  <m:oMath xmlns:m="http://schemas.openxmlformats.org/officeDocument/2006/math">
                    <m:acc>
                      <m:accPr>
                        <m:chr m:val="̂"/>
                        <m:ctrlPr>
                          <a:rPr lang="zh-CN" altLang="zh-CN" sz="2000" i="1">
                            <a:solidFill>
                              <a:srgbClr val="000000">
                                <a:lumMod val="75000"/>
                                <a:lumOff val="25000"/>
                              </a:srgbClr>
                            </a:solidFill>
                            <a:latin typeface="Cambria Math" panose="02040503050406030204" pitchFamily="18" charset="0"/>
                          </a:rPr>
                        </m:ctrlPr>
                      </m:accPr>
                      <m:e>
                        <m:r>
                          <a:rPr lang="en-US" altLang="zh-CN" sz="2000" i="1">
                            <a:solidFill>
                              <a:srgbClr val="000000">
                                <a:lumMod val="75000"/>
                                <a:lumOff val="25000"/>
                              </a:srgbClr>
                            </a:solidFill>
                            <a:latin typeface="Cambria Math" panose="02040503050406030204" pitchFamily="18" charset="0"/>
                          </a:rPr>
                          <m:t>𝑚</m:t>
                        </m:r>
                      </m:e>
                    </m:acc>
                    <m:sSubSup>
                      <m:sSubSupPr>
                        <m:ctrlPr>
                          <a:rPr lang="zh-CN" altLang="zh-CN" sz="2000" i="1">
                            <a:solidFill>
                              <a:srgbClr val="000000">
                                <a:lumMod val="75000"/>
                                <a:lumOff val="25000"/>
                              </a:srgbClr>
                            </a:solidFill>
                            <a:latin typeface="Cambria Math" panose="02040503050406030204" pitchFamily="18" charset="0"/>
                          </a:rPr>
                        </m:ctrlPr>
                      </m:sSubSupPr>
                      <m:e>
                        <m:r>
                          <a:rPr lang="en-US" altLang="zh-CN" sz="2000" i="1">
                            <a:solidFill>
                              <a:srgbClr val="000000">
                                <a:lumMod val="75000"/>
                                <a:lumOff val="25000"/>
                              </a:srgbClr>
                            </a:solidFill>
                            <a:latin typeface="Cambria Math" panose="02040503050406030204" pitchFamily="18" charset="0"/>
                          </a:rPr>
                          <m:t>𝑐</m:t>
                        </m:r>
                      </m:e>
                      <m:sub>
                        <m:r>
                          <a:rPr lang="en-US" altLang="zh-CN" sz="2000" i="1">
                            <a:solidFill>
                              <a:srgbClr val="000000">
                                <a:lumMod val="75000"/>
                                <a:lumOff val="25000"/>
                              </a:srgbClr>
                            </a:solidFill>
                            <a:latin typeface="Cambria Math" panose="02040503050406030204" pitchFamily="18" charset="0"/>
                          </a:rPr>
                          <m:t>𝑡</m:t>
                        </m:r>
                      </m:sub>
                      <m:sup>
                        <m:r>
                          <a:rPr lang="en-US" altLang="zh-CN" sz="2000" i="1">
                            <a:solidFill>
                              <a:srgbClr val="000000">
                                <a:lumMod val="75000"/>
                                <a:lumOff val="25000"/>
                              </a:srgbClr>
                            </a:solidFill>
                            <a:latin typeface="Cambria Math" panose="02040503050406030204" pitchFamily="18" charset="0"/>
                          </a:rPr>
                          <m:t>𝑟</m:t>
                        </m:r>
                      </m:sup>
                    </m:sSubSup>
                    <m:r>
                      <a:rPr lang="en-US" altLang="zh-CN" sz="2000" i="1">
                        <a:solidFill>
                          <a:srgbClr val="000000">
                            <a:lumMod val="75000"/>
                            <a:lumOff val="25000"/>
                          </a:srgbClr>
                        </a:solidFill>
                        <a:latin typeface="Cambria Math" panose="02040503050406030204" pitchFamily="18" charset="0"/>
                      </a:rPr>
                      <m:t>=</m:t>
                    </m:r>
                    <m:r>
                      <a:rPr lang="en-US" altLang="zh-CN" sz="2000" i="1">
                        <a:solidFill>
                          <a:srgbClr val="000000">
                            <a:lumMod val="75000"/>
                            <a:lumOff val="25000"/>
                          </a:srgbClr>
                        </a:solidFill>
                        <a:latin typeface="Cambria Math" panose="02040503050406030204" pitchFamily="18" charset="0"/>
                      </a:rPr>
                      <m:t>𝜇</m:t>
                    </m:r>
                    <m:r>
                      <a:rPr lang="en-US" altLang="zh-CN" sz="2000" i="1">
                        <a:solidFill>
                          <a:srgbClr val="000000">
                            <a:lumMod val="75000"/>
                            <a:lumOff val="25000"/>
                          </a:srgbClr>
                        </a:solidFill>
                        <a:latin typeface="Cambria Math" panose="02040503050406030204" pitchFamily="18" charset="0"/>
                      </a:rPr>
                      <m:t>+</m:t>
                    </m:r>
                    <m:r>
                      <a:rPr lang="en-US" altLang="zh-CN" sz="2000" i="1">
                        <a:solidFill>
                          <a:srgbClr val="000000">
                            <a:lumMod val="75000"/>
                            <a:lumOff val="25000"/>
                          </a:srgbClr>
                        </a:solidFill>
                        <a:latin typeface="Cambria Math" panose="02040503050406030204" pitchFamily="18" charset="0"/>
                      </a:rPr>
                      <m:t>𝑚</m:t>
                    </m:r>
                    <m:sSub>
                      <m:sSubPr>
                        <m:ctrlPr>
                          <a:rPr lang="zh-CN" altLang="zh-CN" sz="2000" i="1">
                            <a:solidFill>
                              <a:srgbClr val="000000">
                                <a:lumMod val="75000"/>
                                <a:lumOff val="25000"/>
                              </a:srgbClr>
                            </a:solidFill>
                            <a:latin typeface="Cambria Math" panose="02040503050406030204" pitchFamily="18" charset="0"/>
                          </a:rPr>
                        </m:ctrlPr>
                      </m:sSubPr>
                      <m:e>
                        <m:r>
                          <a:rPr lang="en-US" altLang="zh-CN" sz="2000" i="1">
                            <a:solidFill>
                              <a:srgbClr val="000000">
                                <a:lumMod val="75000"/>
                                <a:lumOff val="25000"/>
                              </a:srgbClr>
                            </a:solidFill>
                            <a:latin typeface="Cambria Math" panose="02040503050406030204" pitchFamily="18" charset="0"/>
                          </a:rPr>
                          <m:t>𝑐</m:t>
                        </m:r>
                      </m:e>
                      <m:sub>
                        <m:r>
                          <a:rPr lang="en-US" altLang="zh-CN" sz="2000" i="1">
                            <a:solidFill>
                              <a:srgbClr val="000000">
                                <a:lumMod val="75000"/>
                                <a:lumOff val="25000"/>
                              </a:srgbClr>
                            </a:solidFill>
                            <a:latin typeface="Cambria Math" panose="02040503050406030204" pitchFamily="18" charset="0"/>
                          </a:rPr>
                          <m:t>𝑡</m:t>
                        </m:r>
                      </m:sub>
                    </m:sSub>
                    <m:r>
                      <a:rPr lang="en-US" altLang="zh-CN" sz="2000" i="1">
                        <a:solidFill>
                          <a:srgbClr val="000000">
                            <a:lumMod val="75000"/>
                            <a:lumOff val="25000"/>
                          </a:srgbClr>
                        </a:solidFill>
                        <a:latin typeface="Cambria Math" panose="02040503050406030204" pitchFamily="18" charset="0"/>
                      </a:rPr>
                      <m:t>−</m:t>
                    </m:r>
                    <m:sSub>
                      <m:sSubPr>
                        <m:ctrlPr>
                          <a:rPr lang="zh-CN" altLang="zh-CN" sz="2000" i="1">
                            <a:solidFill>
                              <a:srgbClr val="000000">
                                <a:lumMod val="75000"/>
                                <a:lumOff val="25000"/>
                              </a:srgbClr>
                            </a:solidFill>
                            <a:latin typeface="Cambria Math" panose="02040503050406030204" pitchFamily="18" charset="0"/>
                          </a:rPr>
                        </m:ctrlPr>
                      </m:sSubPr>
                      <m:e>
                        <m:r>
                          <a:rPr lang="en-US" altLang="zh-CN" sz="2000" i="1">
                            <a:solidFill>
                              <a:srgbClr val="000000">
                                <a:lumMod val="75000"/>
                                <a:lumOff val="25000"/>
                              </a:srgbClr>
                            </a:solidFill>
                            <a:latin typeface="Cambria Math" panose="02040503050406030204" pitchFamily="18" charset="0"/>
                          </a:rPr>
                          <m:t>𝑝</m:t>
                        </m:r>
                      </m:e>
                      <m:sub>
                        <m:r>
                          <a:rPr lang="en-US" altLang="zh-CN" sz="2000" i="1">
                            <a:solidFill>
                              <a:srgbClr val="000000">
                                <a:lumMod val="75000"/>
                                <a:lumOff val="25000"/>
                              </a:srgbClr>
                            </a:solidFill>
                            <a:latin typeface="Cambria Math" panose="02040503050406030204" pitchFamily="18" charset="0"/>
                          </a:rPr>
                          <m:t>𝑡</m:t>
                        </m:r>
                      </m:sub>
                    </m:sSub>
                  </m:oMath>
                </a14:m>
                <a:endParaRPr lang="en-US" altLang="zh-CN" sz="2000" dirty="0">
                  <a:solidFill>
                    <a:srgbClr val="000000">
                      <a:lumMod val="75000"/>
                      <a:lumOff val="25000"/>
                    </a:srgbClr>
                  </a:solidFill>
                  <a:latin typeface="Calibri" panose="020F0502020204030204"/>
                  <a:ea typeface="宋体" panose="02010600030101010101" pitchFamily="2" charset="-122"/>
                </a:endParaRPr>
              </a:p>
              <a:p>
                <a:pPr>
                  <a:lnSpc>
                    <a:spcPct val="90000"/>
                  </a:lnSpc>
                  <a:spcBef>
                    <a:spcPts val="1200"/>
                  </a:spcBef>
                  <a:spcAft>
                    <a:spcPts val="200"/>
                  </a:spcAft>
                  <a:buClr>
                    <a:srgbClr val="E48312"/>
                  </a:buClr>
                  <a:buSzPct val="100000"/>
                  <a:defRPr/>
                </a:pPr>
                <a:r>
                  <a:rPr lang="zh-CN" altLang="en-US" sz="2000" dirty="0">
                    <a:solidFill>
                      <a:srgbClr val="000000">
                        <a:lumMod val="75000"/>
                        <a:lumOff val="25000"/>
                      </a:srgbClr>
                    </a:solidFill>
                    <a:latin typeface="Calibri" panose="020F0502020204030204"/>
                    <a:ea typeface="宋体" panose="02010600030101010101" pitchFamily="2" charset="-122"/>
                  </a:rPr>
                  <a:t>    注意：这里为简化计算，假设无价格粘性时的实际边际成本是</a:t>
                </a:r>
                <a14:m>
                  <m:oMath xmlns:m="http://schemas.openxmlformats.org/officeDocument/2006/math">
                    <m:r>
                      <a:rPr lang="en-US" altLang="zh-CN" sz="2000">
                        <a:solidFill>
                          <a:srgbClr val="000000">
                            <a:lumMod val="75000"/>
                            <a:lumOff val="25000"/>
                          </a:srgbClr>
                        </a:solidFill>
                        <a:latin typeface="Cambria Math" panose="02040503050406030204" pitchFamily="18" charset="0"/>
                      </a:rPr>
                      <m:t>−</m:t>
                    </m:r>
                    <m:r>
                      <a:rPr lang="en-US" altLang="zh-CN" sz="2000" i="1">
                        <a:solidFill>
                          <a:srgbClr val="000000">
                            <a:lumMod val="75000"/>
                            <a:lumOff val="25000"/>
                          </a:srgbClr>
                        </a:solidFill>
                        <a:latin typeface="Cambria Math" panose="02040503050406030204" pitchFamily="18" charset="0"/>
                      </a:rPr>
                      <m:t>𝜇</m:t>
                    </m:r>
                  </m:oMath>
                </a14:m>
                <a:endParaRPr lang="zh-CN" altLang="zh-CN" sz="2000" dirty="0">
                  <a:solidFill>
                    <a:srgbClr val="000000">
                      <a:lumMod val="75000"/>
                      <a:lumOff val="25000"/>
                    </a:srgbClr>
                  </a:solidFill>
                  <a:latin typeface="Calibri" panose="020F0502020204030204"/>
                  <a:ea typeface="宋体" panose="02010600030101010101" pitchFamily="2" charset="-122"/>
                </a:endParaRPr>
              </a:p>
              <a:p>
                <a:pPr marL="91440" indent="-91440" algn="ctr">
                  <a:lnSpc>
                    <a:spcPct val="90000"/>
                  </a:lnSpc>
                  <a:spcBef>
                    <a:spcPts val="1200"/>
                  </a:spcBef>
                  <a:spcAft>
                    <a:spcPts val="200"/>
                  </a:spcAft>
                  <a:buClr>
                    <a:srgbClr val="E48312"/>
                  </a:buClr>
                  <a:buSzPct val="100000"/>
                  <a:buFont typeface="Calibri" panose="020F0502020204030204" pitchFamily="34" charset="0"/>
                  <a:buChar char=" "/>
                  <a:defRPr/>
                </a:pPr>
                <a14:m>
                  <m:oMath xmlns:m="http://schemas.openxmlformats.org/officeDocument/2006/math">
                    <m:sSub>
                      <m:sSubPr>
                        <m:ctrlPr>
                          <a:rPr lang="zh-CN" altLang="zh-CN" sz="2000" i="1">
                            <a:solidFill>
                              <a:srgbClr val="000000">
                                <a:lumMod val="75000"/>
                                <a:lumOff val="25000"/>
                              </a:srgbClr>
                            </a:solidFill>
                            <a:latin typeface="Cambria Math" panose="02040503050406030204" pitchFamily="18" charset="0"/>
                          </a:rPr>
                        </m:ctrlPr>
                      </m:sSubPr>
                      <m:e>
                        <m:r>
                          <a:rPr lang="en-US" altLang="zh-CN" sz="2000" i="1">
                            <a:solidFill>
                              <a:srgbClr val="000000">
                                <a:lumMod val="75000"/>
                                <a:lumOff val="25000"/>
                              </a:srgbClr>
                            </a:solidFill>
                            <a:latin typeface="Cambria Math" panose="02040503050406030204" pitchFamily="18" charset="0"/>
                          </a:rPr>
                          <m:t>𝜋</m:t>
                        </m:r>
                      </m:e>
                      <m:sub>
                        <m:r>
                          <a:rPr lang="en-US" altLang="zh-CN" sz="2000" i="1">
                            <a:solidFill>
                              <a:srgbClr val="000000">
                                <a:lumMod val="75000"/>
                                <a:lumOff val="25000"/>
                              </a:srgbClr>
                            </a:solidFill>
                            <a:latin typeface="Cambria Math" panose="02040503050406030204" pitchFamily="18" charset="0"/>
                          </a:rPr>
                          <m:t>𝑡</m:t>
                        </m:r>
                      </m:sub>
                    </m:sSub>
                    <m:r>
                      <a:rPr lang="en-US" altLang="zh-CN" sz="2000" i="1">
                        <a:solidFill>
                          <a:srgbClr val="000000">
                            <a:lumMod val="75000"/>
                            <a:lumOff val="25000"/>
                          </a:srgbClr>
                        </a:solidFill>
                        <a:latin typeface="Cambria Math" panose="02040503050406030204" pitchFamily="18" charset="0"/>
                      </a:rPr>
                      <m:t>=</m:t>
                    </m:r>
                    <m:r>
                      <a:rPr lang="en-US" altLang="zh-CN" sz="2000" i="1">
                        <a:solidFill>
                          <a:srgbClr val="000000">
                            <a:lumMod val="75000"/>
                            <a:lumOff val="25000"/>
                          </a:srgbClr>
                        </a:solidFill>
                        <a:latin typeface="Cambria Math" panose="02040503050406030204" pitchFamily="18" charset="0"/>
                      </a:rPr>
                      <m:t>𝛽</m:t>
                    </m:r>
                    <m:sSub>
                      <m:sSubPr>
                        <m:ctrlPr>
                          <a:rPr lang="zh-CN" altLang="zh-CN" sz="2000" i="1">
                            <a:solidFill>
                              <a:srgbClr val="000000">
                                <a:lumMod val="75000"/>
                                <a:lumOff val="25000"/>
                              </a:srgbClr>
                            </a:solidFill>
                            <a:latin typeface="Cambria Math" panose="02040503050406030204" pitchFamily="18" charset="0"/>
                          </a:rPr>
                        </m:ctrlPr>
                      </m:sSubPr>
                      <m:e>
                        <m:r>
                          <a:rPr lang="en-US" altLang="zh-CN" sz="2000" i="1">
                            <a:solidFill>
                              <a:srgbClr val="000000">
                                <a:lumMod val="75000"/>
                                <a:lumOff val="25000"/>
                              </a:srgbClr>
                            </a:solidFill>
                            <a:latin typeface="Cambria Math" panose="02040503050406030204" pitchFamily="18" charset="0"/>
                          </a:rPr>
                          <m:t>𝐸</m:t>
                        </m:r>
                      </m:e>
                      <m:sub>
                        <m:r>
                          <a:rPr lang="en-US" altLang="zh-CN" sz="2000" i="1">
                            <a:solidFill>
                              <a:srgbClr val="000000">
                                <a:lumMod val="75000"/>
                                <a:lumOff val="25000"/>
                              </a:srgbClr>
                            </a:solidFill>
                            <a:latin typeface="Cambria Math" panose="02040503050406030204" pitchFamily="18" charset="0"/>
                          </a:rPr>
                          <m:t>𝑡</m:t>
                        </m:r>
                      </m:sub>
                    </m:sSub>
                    <m:sSub>
                      <m:sSubPr>
                        <m:ctrlPr>
                          <a:rPr lang="zh-CN" altLang="zh-CN" sz="2000" i="1">
                            <a:solidFill>
                              <a:srgbClr val="000000">
                                <a:lumMod val="75000"/>
                                <a:lumOff val="25000"/>
                              </a:srgbClr>
                            </a:solidFill>
                            <a:latin typeface="Cambria Math" panose="02040503050406030204" pitchFamily="18" charset="0"/>
                          </a:rPr>
                        </m:ctrlPr>
                      </m:sSubPr>
                      <m:e>
                        <m:r>
                          <a:rPr lang="en-US" altLang="zh-CN" sz="2000" i="1">
                            <a:solidFill>
                              <a:srgbClr val="000000">
                                <a:lumMod val="75000"/>
                                <a:lumOff val="25000"/>
                              </a:srgbClr>
                            </a:solidFill>
                            <a:latin typeface="Cambria Math" panose="02040503050406030204" pitchFamily="18" charset="0"/>
                          </a:rPr>
                          <m:t>𝜋</m:t>
                        </m:r>
                      </m:e>
                      <m:sub>
                        <m:r>
                          <a:rPr lang="en-US" altLang="zh-CN" sz="2000" i="1">
                            <a:solidFill>
                              <a:srgbClr val="000000">
                                <a:lumMod val="75000"/>
                                <a:lumOff val="25000"/>
                              </a:srgbClr>
                            </a:solidFill>
                            <a:latin typeface="Cambria Math" panose="02040503050406030204" pitchFamily="18" charset="0"/>
                          </a:rPr>
                          <m:t>𝑡</m:t>
                        </m:r>
                        <m:r>
                          <a:rPr lang="en-US" altLang="zh-CN" sz="2000" i="1">
                            <a:solidFill>
                              <a:srgbClr val="000000">
                                <a:lumMod val="75000"/>
                                <a:lumOff val="25000"/>
                              </a:srgbClr>
                            </a:solidFill>
                            <a:latin typeface="Cambria Math" panose="02040503050406030204" pitchFamily="18" charset="0"/>
                          </a:rPr>
                          <m:t>+1</m:t>
                        </m:r>
                      </m:sub>
                    </m:sSub>
                    <m:r>
                      <a:rPr lang="en-US" altLang="zh-CN" sz="2000" i="1">
                        <a:solidFill>
                          <a:srgbClr val="000000">
                            <a:lumMod val="75000"/>
                            <a:lumOff val="25000"/>
                          </a:srgbClr>
                        </a:solidFill>
                        <a:latin typeface="Cambria Math" panose="02040503050406030204" pitchFamily="18" charset="0"/>
                      </a:rPr>
                      <m:t>+</m:t>
                    </m:r>
                    <m:f>
                      <m:fPr>
                        <m:ctrlPr>
                          <a:rPr lang="zh-CN" altLang="zh-CN" sz="2000" i="1">
                            <a:solidFill>
                              <a:srgbClr val="000000">
                                <a:lumMod val="75000"/>
                                <a:lumOff val="25000"/>
                              </a:srgbClr>
                            </a:solidFill>
                            <a:latin typeface="Cambria Math" panose="02040503050406030204" pitchFamily="18" charset="0"/>
                          </a:rPr>
                        </m:ctrlPr>
                      </m:fPr>
                      <m:num>
                        <m:r>
                          <a:rPr lang="en-US" altLang="zh-CN" sz="2000" i="1">
                            <a:solidFill>
                              <a:srgbClr val="000000">
                                <a:lumMod val="75000"/>
                                <a:lumOff val="25000"/>
                              </a:srgbClr>
                            </a:solidFill>
                            <a:latin typeface="Cambria Math" panose="02040503050406030204" pitchFamily="18" charset="0"/>
                          </a:rPr>
                          <m:t>(1−</m:t>
                        </m:r>
                        <m:r>
                          <a:rPr lang="en-US" altLang="zh-CN" sz="2000" i="1">
                            <a:solidFill>
                              <a:srgbClr val="000000">
                                <a:lumMod val="75000"/>
                                <a:lumOff val="25000"/>
                              </a:srgbClr>
                            </a:solidFill>
                            <a:latin typeface="Cambria Math" panose="02040503050406030204" pitchFamily="18" charset="0"/>
                          </a:rPr>
                          <m:t>𝜃</m:t>
                        </m:r>
                        <m:r>
                          <a:rPr lang="en-US" altLang="zh-CN" sz="2000" i="1">
                            <a:solidFill>
                              <a:srgbClr val="000000">
                                <a:lumMod val="75000"/>
                                <a:lumOff val="25000"/>
                              </a:srgbClr>
                            </a:solidFill>
                            <a:latin typeface="Cambria Math" panose="02040503050406030204" pitchFamily="18" charset="0"/>
                          </a:rPr>
                          <m:t>)(</m:t>
                        </m:r>
                        <m:d>
                          <m:dPr>
                            <m:ctrlPr>
                              <a:rPr lang="zh-CN" altLang="zh-CN" sz="2000" i="1">
                                <a:solidFill>
                                  <a:srgbClr val="000000">
                                    <a:lumMod val="75000"/>
                                    <a:lumOff val="25000"/>
                                  </a:srgbClr>
                                </a:solidFill>
                                <a:latin typeface="Cambria Math" panose="02040503050406030204" pitchFamily="18" charset="0"/>
                              </a:rPr>
                            </m:ctrlPr>
                          </m:dPr>
                          <m:e>
                            <m:r>
                              <a:rPr lang="en-US" altLang="zh-CN" sz="2000" i="1">
                                <a:solidFill>
                                  <a:srgbClr val="000000">
                                    <a:lumMod val="75000"/>
                                    <a:lumOff val="25000"/>
                                  </a:srgbClr>
                                </a:solidFill>
                                <a:latin typeface="Cambria Math" panose="02040503050406030204" pitchFamily="18" charset="0"/>
                              </a:rPr>
                              <m:t>1−</m:t>
                            </m:r>
                            <m:r>
                              <a:rPr lang="en-US" altLang="zh-CN" sz="2000" i="1">
                                <a:solidFill>
                                  <a:srgbClr val="000000">
                                    <a:lumMod val="75000"/>
                                    <a:lumOff val="25000"/>
                                  </a:srgbClr>
                                </a:solidFill>
                                <a:latin typeface="Cambria Math" panose="02040503050406030204" pitchFamily="18" charset="0"/>
                              </a:rPr>
                              <m:t>𝜃𝛽</m:t>
                            </m:r>
                          </m:e>
                        </m:d>
                      </m:num>
                      <m:den>
                        <m:r>
                          <a:rPr lang="en-US" altLang="zh-CN" sz="2000" i="1">
                            <a:solidFill>
                              <a:srgbClr val="000000">
                                <a:lumMod val="75000"/>
                                <a:lumOff val="25000"/>
                              </a:srgbClr>
                            </a:solidFill>
                            <a:latin typeface="Cambria Math" panose="02040503050406030204" pitchFamily="18" charset="0"/>
                          </a:rPr>
                          <m:t>𝜃</m:t>
                        </m:r>
                      </m:den>
                    </m:f>
                    <m:acc>
                      <m:accPr>
                        <m:chr m:val="̂"/>
                        <m:ctrlPr>
                          <a:rPr lang="zh-CN" altLang="zh-CN" sz="2000" i="1">
                            <a:solidFill>
                              <a:srgbClr val="000000">
                                <a:lumMod val="75000"/>
                                <a:lumOff val="25000"/>
                              </a:srgbClr>
                            </a:solidFill>
                            <a:latin typeface="Cambria Math" panose="02040503050406030204" pitchFamily="18" charset="0"/>
                          </a:rPr>
                        </m:ctrlPr>
                      </m:accPr>
                      <m:e>
                        <m:r>
                          <a:rPr lang="en-US" altLang="zh-CN" sz="2000" i="1">
                            <a:solidFill>
                              <a:srgbClr val="000000">
                                <a:lumMod val="75000"/>
                                <a:lumOff val="25000"/>
                              </a:srgbClr>
                            </a:solidFill>
                            <a:latin typeface="Cambria Math" panose="02040503050406030204" pitchFamily="18" charset="0"/>
                          </a:rPr>
                          <m:t>𝑚</m:t>
                        </m:r>
                      </m:e>
                    </m:acc>
                    <m:sSubSup>
                      <m:sSubSupPr>
                        <m:ctrlPr>
                          <a:rPr lang="zh-CN" altLang="zh-CN" sz="2000" i="1">
                            <a:solidFill>
                              <a:srgbClr val="000000">
                                <a:lumMod val="75000"/>
                                <a:lumOff val="25000"/>
                              </a:srgbClr>
                            </a:solidFill>
                            <a:latin typeface="Cambria Math" panose="02040503050406030204" pitchFamily="18" charset="0"/>
                          </a:rPr>
                        </m:ctrlPr>
                      </m:sSubSupPr>
                      <m:e>
                        <m:r>
                          <a:rPr lang="en-US" altLang="zh-CN" sz="2000" i="1">
                            <a:solidFill>
                              <a:srgbClr val="000000">
                                <a:lumMod val="75000"/>
                                <a:lumOff val="25000"/>
                              </a:srgbClr>
                            </a:solidFill>
                            <a:latin typeface="Cambria Math" panose="02040503050406030204" pitchFamily="18" charset="0"/>
                          </a:rPr>
                          <m:t>𝑐</m:t>
                        </m:r>
                      </m:e>
                      <m:sub>
                        <m:r>
                          <a:rPr lang="en-US" altLang="zh-CN" sz="2000" i="1">
                            <a:solidFill>
                              <a:srgbClr val="000000">
                                <a:lumMod val="75000"/>
                                <a:lumOff val="25000"/>
                              </a:srgbClr>
                            </a:solidFill>
                            <a:latin typeface="Cambria Math" panose="02040503050406030204" pitchFamily="18" charset="0"/>
                          </a:rPr>
                          <m:t>𝑡</m:t>
                        </m:r>
                      </m:sub>
                      <m:sup>
                        <m:r>
                          <a:rPr lang="en-US" altLang="zh-CN" sz="2000" i="1">
                            <a:solidFill>
                              <a:srgbClr val="000000">
                                <a:lumMod val="75000"/>
                                <a:lumOff val="25000"/>
                              </a:srgbClr>
                            </a:solidFill>
                            <a:latin typeface="Cambria Math" panose="02040503050406030204" pitchFamily="18" charset="0"/>
                          </a:rPr>
                          <m:t>𝑟</m:t>
                        </m:r>
                      </m:sup>
                    </m:sSubSup>
                  </m:oMath>
                </a14:m>
                <a:endParaRPr lang="en-US" altLang="zh-CN" sz="2000" dirty="0">
                  <a:solidFill>
                    <a:srgbClr val="000000">
                      <a:lumMod val="75000"/>
                      <a:lumOff val="25000"/>
                    </a:srgbClr>
                  </a:solidFill>
                  <a:latin typeface="Calibri" panose="020F0502020204030204"/>
                  <a:ea typeface="宋体" panose="02010600030101010101" pitchFamily="2" charset="-122"/>
                </a:endParaRPr>
              </a:p>
              <a:p>
                <a:pPr marL="91440" indent="-91440">
                  <a:lnSpc>
                    <a:spcPct val="90000"/>
                  </a:lnSpc>
                  <a:spcBef>
                    <a:spcPts val="1200"/>
                  </a:spcBef>
                  <a:spcAft>
                    <a:spcPts val="200"/>
                  </a:spcAft>
                  <a:buClr>
                    <a:srgbClr val="E48312"/>
                  </a:buClr>
                  <a:buSzPct val="100000"/>
                  <a:buFont typeface="Wingdings" panose="05000000000000000000" pitchFamily="2" charset="2"/>
                  <a:buChar char="Ø"/>
                  <a:defRPr/>
                </a:pPr>
                <a:r>
                  <a:rPr lang="zh-CN" altLang="en-US" sz="2000" dirty="0">
                    <a:solidFill>
                      <a:srgbClr val="000000">
                        <a:lumMod val="75000"/>
                        <a:lumOff val="25000"/>
                      </a:srgbClr>
                    </a:solidFill>
                    <a:latin typeface="Calibri" panose="020F0502020204030204"/>
                    <a:ea typeface="宋体" panose="02010600030101010101" pitchFamily="2" charset="-122"/>
                  </a:rPr>
                  <a:t>假设</a:t>
                </a:r>
                <a:r>
                  <a:rPr lang="zh-CN" altLang="en-US" sz="2000" dirty="0">
                    <a:solidFill>
                      <a:srgbClr val="000000">
                        <a:lumMod val="75000"/>
                        <a:lumOff val="25000"/>
                      </a:srgbClr>
                    </a:solidFill>
                    <a:latin typeface="Cambria Math" panose="02040503050406030204" pitchFamily="18" charset="0"/>
                    <a:ea typeface="宋体" panose="02010600030101010101" pitchFamily="2" charset="-122"/>
                  </a:rPr>
                  <a:t>实际边际成本与产出缺口的关系：</a:t>
                </a:r>
                <a:endParaRPr lang="zh-CN" altLang="zh-CN" sz="2000" dirty="0">
                  <a:solidFill>
                    <a:srgbClr val="000000">
                      <a:lumMod val="75000"/>
                      <a:lumOff val="25000"/>
                    </a:srgbClr>
                  </a:solidFill>
                  <a:latin typeface="Calibri" panose="020F0502020204030204"/>
                  <a:ea typeface="宋体" panose="02010600030101010101" pitchFamily="2" charset="-122"/>
                </a:endParaRPr>
              </a:p>
              <a:p>
                <a:pPr>
                  <a:lnSpc>
                    <a:spcPct val="90000"/>
                  </a:lnSpc>
                  <a:spcBef>
                    <a:spcPts val="1200"/>
                  </a:spcBef>
                  <a:spcAft>
                    <a:spcPts val="200"/>
                  </a:spcAft>
                  <a:buClr>
                    <a:srgbClr val="E48312"/>
                  </a:buClr>
                  <a:buSzPct val="100000"/>
                  <a:defRPr/>
                </a:pPr>
                <a14:m>
                  <m:oMathPara xmlns:m="http://schemas.openxmlformats.org/officeDocument/2006/math">
                    <m:oMathParaPr>
                      <m:jc m:val="center"/>
                    </m:oMathParaPr>
                    <m:oMath xmlns:m="http://schemas.openxmlformats.org/officeDocument/2006/math">
                      <m:acc>
                        <m:accPr>
                          <m:chr m:val="̂"/>
                          <m:ctrlPr>
                            <a:rPr lang="zh-CN" altLang="zh-CN" sz="2000" i="1">
                              <a:solidFill>
                                <a:srgbClr val="000000">
                                  <a:lumMod val="75000"/>
                                  <a:lumOff val="25000"/>
                                </a:srgbClr>
                              </a:solidFill>
                              <a:latin typeface="Cambria Math" panose="02040503050406030204" pitchFamily="18" charset="0"/>
                            </a:rPr>
                          </m:ctrlPr>
                        </m:accPr>
                        <m:e>
                          <m:r>
                            <a:rPr lang="en-US" altLang="zh-CN" sz="2000" i="1">
                              <a:solidFill>
                                <a:srgbClr val="000000">
                                  <a:lumMod val="75000"/>
                                  <a:lumOff val="25000"/>
                                </a:srgbClr>
                              </a:solidFill>
                              <a:latin typeface="Cambria Math" panose="02040503050406030204" pitchFamily="18" charset="0"/>
                            </a:rPr>
                            <m:t>𝑚</m:t>
                          </m:r>
                        </m:e>
                      </m:acc>
                      <m:sSubSup>
                        <m:sSubSupPr>
                          <m:ctrlPr>
                            <a:rPr lang="zh-CN" altLang="zh-CN" sz="2000" i="1">
                              <a:solidFill>
                                <a:srgbClr val="000000">
                                  <a:lumMod val="75000"/>
                                  <a:lumOff val="25000"/>
                                </a:srgbClr>
                              </a:solidFill>
                              <a:latin typeface="Cambria Math" panose="02040503050406030204" pitchFamily="18" charset="0"/>
                            </a:rPr>
                          </m:ctrlPr>
                        </m:sSubSupPr>
                        <m:e>
                          <m:r>
                            <a:rPr lang="en-US" altLang="zh-CN" sz="2000" i="1">
                              <a:solidFill>
                                <a:srgbClr val="000000">
                                  <a:lumMod val="75000"/>
                                  <a:lumOff val="25000"/>
                                </a:srgbClr>
                              </a:solidFill>
                              <a:latin typeface="Cambria Math" panose="02040503050406030204" pitchFamily="18" charset="0"/>
                            </a:rPr>
                            <m:t>𝑐</m:t>
                          </m:r>
                        </m:e>
                        <m:sub>
                          <m:r>
                            <a:rPr lang="en-US" altLang="zh-CN" sz="2000" i="1">
                              <a:solidFill>
                                <a:srgbClr val="000000">
                                  <a:lumMod val="75000"/>
                                  <a:lumOff val="25000"/>
                                </a:srgbClr>
                              </a:solidFill>
                              <a:latin typeface="Cambria Math" panose="02040503050406030204" pitchFamily="18" charset="0"/>
                            </a:rPr>
                            <m:t>𝑡</m:t>
                          </m:r>
                        </m:sub>
                        <m:sup>
                          <m:r>
                            <a:rPr lang="en-US" altLang="zh-CN" sz="2000" i="1">
                              <a:solidFill>
                                <a:srgbClr val="000000">
                                  <a:lumMod val="75000"/>
                                  <a:lumOff val="25000"/>
                                </a:srgbClr>
                              </a:solidFill>
                              <a:latin typeface="Cambria Math" panose="02040503050406030204" pitchFamily="18" charset="0"/>
                            </a:rPr>
                            <m:t>𝑟</m:t>
                          </m:r>
                        </m:sup>
                      </m:sSubSup>
                      <m:r>
                        <a:rPr lang="en-US" altLang="zh-CN" sz="2000" i="1">
                          <a:solidFill>
                            <a:srgbClr val="000000">
                              <a:lumMod val="75000"/>
                              <a:lumOff val="25000"/>
                            </a:srgbClr>
                          </a:solidFill>
                          <a:latin typeface="Cambria Math" panose="02040503050406030204" pitchFamily="18" charset="0"/>
                        </a:rPr>
                        <m:t>=</m:t>
                      </m:r>
                      <m:r>
                        <a:rPr lang="en-US" altLang="zh-CN" sz="2000" i="1">
                          <a:solidFill>
                            <a:srgbClr val="000000">
                              <a:lumMod val="75000"/>
                              <a:lumOff val="25000"/>
                            </a:srgbClr>
                          </a:solidFill>
                          <a:latin typeface="Cambria Math" panose="02040503050406030204" pitchFamily="18" charset="0"/>
                        </a:rPr>
                        <m:t>𝜆</m:t>
                      </m:r>
                      <m:sSub>
                        <m:sSubPr>
                          <m:ctrlPr>
                            <a:rPr lang="zh-CN" altLang="zh-CN" sz="2000" i="1">
                              <a:solidFill>
                                <a:srgbClr val="000000">
                                  <a:lumMod val="75000"/>
                                  <a:lumOff val="25000"/>
                                </a:srgbClr>
                              </a:solidFill>
                              <a:latin typeface="Cambria Math" panose="02040503050406030204" pitchFamily="18" charset="0"/>
                            </a:rPr>
                          </m:ctrlPr>
                        </m:sSubPr>
                        <m:e>
                          <m:r>
                            <a:rPr lang="en-US" altLang="zh-CN" sz="2000" i="1">
                              <a:solidFill>
                                <a:srgbClr val="000000">
                                  <a:lumMod val="75000"/>
                                  <a:lumOff val="25000"/>
                                </a:srgbClr>
                              </a:solidFill>
                              <a:latin typeface="Cambria Math" panose="02040503050406030204" pitchFamily="18" charset="0"/>
                            </a:rPr>
                            <m:t>𝑦</m:t>
                          </m:r>
                        </m:e>
                        <m:sub>
                          <m:r>
                            <a:rPr lang="en-US" altLang="zh-CN" sz="2000" i="1">
                              <a:solidFill>
                                <a:srgbClr val="000000">
                                  <a:lumMod val="75000"/>
                                  <a:lumOff val="25000"/>
                                </a:srgbClr>
                              </a:solidFill>
                              <a:latin typeface="Cambria Math" panose="02040503050406030204" pitchFamily="18" charset="0"/>
                            </a:rPr>
                            <m:t>𝑡</m:t>
                          </m:r>
                        </m:sub>
                      </m:sSub>
                    </m:oMath>
                  </m:oMathPara>
                </a14:m>
                <a:endParaRPr lang="en-US" altLang="zh-CN" sz="2000" dirty="0">
                  <a:solidFill>
                    <a:srgbClr val="000000">
                      <a:lumMod val="75000"/>
                      <a:lumOff val="25000"/>
                    </a:srgbClr>
                  </a:solidFill>
                  <a:latin typeface="Calibri" panose="020F0502020204030204"/>
                  <a:ea typeface="宋体" panose="02010600030101010101" pitchFamily="2" charset="-122"/>
                </a:endParaRPr>
              </a:p>
            </p:txBody>
          </p:sp>
        </mc:Choice>
        <mc:Fallback xmlns="">
          <p:sp>
            <p:nvSpPr>
              <p:cNvPr id="12" name="文本框 11">
                <a:extLst>
                  <a:ext uri="{FF2B5EF4-FFF2-40B4-BE49-F238E27FC236}">
                    <a16:creationId xmlns:a16="http://schemas.microsoft.com/office/drawing/2014/main" id="{AB4CDFE9-5EFE-6A3E-C286-6E05358B4CDA}"/>
                  </a:ext>
                </a:extLst>
              </p:cNvPr>
              <p:cNvSpPr txBox="1">
                <a:spLocks noRot="1" noChangeAspect="1" noMove="1" noResize="1" noEditPoints="1" noAdjustHandles="1" noChangeArrowheads="1" noChangeShapeType="1" noTextEdit="1"/>
              </p:cNvSpPr>
              <p:nvPr/>
            </p:nvSpPr>
            <p:spPr>
              <a:xfrm>
                <a:off x="2219852" y="1828800"/>
                <a:ext cx="7838548" cy="4295022"/>
              </a:xfrm>
              <a:prstGeom prst="rect">
                <a:avLst/>
              </a:prstGeom>
              <a:blipFill>
                <a:blip r:embed="rId2"/>
                <a:stretch>
                  <a:fillRect l="-700"/>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3858253935"/>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rot="18868453" flipV="1">
            <a:off x="1854449" y="1215604"/>
            <a:ext cx="370238" cy="370238"/>
          </a:xfrm>
          <a:prstGeom prst="rect">
            <a:avLst/>
          </a:prstGeom>
          <a:noFill/>
          <a:ln w="254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zh-CN" altLang="en-US" sz="1350">
              <a:solidFill>
                <a:prstClr val="white"/>
              </a:solidFill>
              <a:latin typeface="Calibri"/>
              <a:ea typeface="等线" panose="02010600030101010101" pitchFamily="2" charset="-122"/>
            </a:endParaRPr>
          </a:p>
        </p:txBody>
      </p:sp>
      <p:sp>
        <p:nvSpPr>
          <p:cNvPr id="5" name="矩形 4"/>
          <p:cNvSpPr/>
          <p:nvPr/>
        </p:nvSpPr>
        <p:spPr>
          <a:xfrm rot="18868453">
            <a:off x="2101742" y="1279292"/>
            <a:ext cx="236220" cy="23622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zh-CN" altLang="en-US" sz="1350">
              <a:solidFill>
                <a:prstClr val="white"/>
              </a:solidFill>
              <a:latin typeface="Calibri"/>
              <a:ea typeface="等线" panose="02010600030101010101" pitchFamily="2" charset="-122"/>
            </a:endParaRPr>
          </a:p>
        </p:txBody>
      </p:sp>
      <p:cxnSp>
        <p:nvCxnSpPr>
          <p:cNvPr id="6" name="直接连接符 5"/>
          <p:cNvCxnSpPr>
            <a:cxnSpLocks/>
          </p:cNvCxnSpPr>
          <p:nvPr/>
        </p:nvCxnSpPr>
        <p:spPr>
          <a:xfrm>
            <a:off x="2039568" y="1662510"/>
            <a:ext cx="764545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标题 3"/>
          <p:cNvSpPr txBox="1">
            <a:spLocks/>
          </p:cNvSpPr>
          <p:nvPr/>
        </p:nvSpPr>
        <p:spPr>
          <a:xfrm>
            <a:off x="2563142" y="1291003"/>
            <a:ext cx="7886700" cy="318549"/>
          </a:xfrm>
          <a:prstGeom prst="rect">
            <a:avLst/>
          </a:prstGeom>
        </p:spPr>
        <p:txBody>
          <a:bodyPr vert="horz" wrap="square" lIns="68580" tIns="34290" rIns="68580" bIns="34290" rtlCol="0" anchor="ctr">
            <a:spAutoFit/>
          </a:bodyPr>
          <a:lstStyle>
            <a:lvl1pPr algn="l" defTabSz="914400" rtl="0" eaLnBrk="1" latinLnBrk="0" hangingPunct="1">
              <a:lnSpc>
                <a:spcPct val="90000"/>
              </a:lnSpc>
              <a:spcBef>
                <a:spcPct val="0"/>
              </a:spcBef>
              <a:buNone/>
              <a:defRPr lang="zh-CN" altLang="en-US" sz="2400" b="1" kern="1200">
                <a:gradFill>
                  <a:gsLst>
                    <a:gs pos="0">
                      <a:schemeClr val="accent2"/>
                    </a:gs>
                    <a:gs pos="100000">
                      <a:schemeClr val="accent1">
                        <a:lumMod val="75000"/>
                      </a:schemeClr>
                    </a:gs>
                  </a:gsLst>
                  <a:lin ang="5400000" scaled="1"/>
                </a:gradFill>
                <a:effectLst>
                  <a:outerShdw blurRad="38100" dist="38100" dir="2700000" algn="tl">
                    <a:srgbClr val="000000">
                      <a:alpha val="11000"/>
                    </a:srgbClr>
                  </a:outerShdw>
                </a:effectLst>
                <a:latin typeface="+mn-lt"/>
                <a:ea typeface="+mn-ea"/>
                <a:cs typeface="+mn-ea"/>
              </a:defRPr>
            </a:lvl1pPr>
          </a:lstStyle>
          <a:p>
            <a:pPr defTabSz="685800">
              <a:defRPr/>
            </a:pPr>
            <a:r>
              <a:rPr lang="zh-CN" altLang="zh-CN" sz="1800" dirty="0">
                <a:solidFill>
                  <a:schemeClr val="accent4">
                    <a:lumMod val="75000"/>
                  </a:schemeClr>
                </a:solidFill>
                <a:latin typeface="微软雅黑"/>
                <a:ea typeface="微软雅黑"/>
              </a:rPr>
              <a:t>新凯恩斯通胀动态模型</a:t>
            </a:r>
            <a:endParaRPr lang="en-US" altLang="zh-CN" sz="1800" dirty="0">
              <a:solidFill>
                <a:schemeClr val="accent4">
                  <a:lumMod val="75000"/>
                </a:schemeClr>
              </a:solidFill>
              <a:latin typeface="微软雅黑"/>
              <a:ea typeface="微软雅黑"/>
            </a:endParaRPr>
          </a:p>
        </p:txBody>
      </p:sp>
      <mc:AlternateContent xmlns:mc="http://schemas.openxmlformats.org/markup-compatibility/2006" xmlns:a14="http://schemas.microsoft.com/office/drawing/2010/main">
        <mc:Choice Requires="a14">
          <p:sp>
            <p:nvSpPr>
              <p:cNvPr id="12" name="文本框 11">
                <a:extLst>
                  <a:ext uri="{FF2B5EF4-FFF2-40B4-BE49-F238E27FC236}">
                    <a16:creationId xmlns:a16="http://schemas.microsoft.com/office/drawing/2014/main" id="{AB4CDFE9-5EFE-6A3E-C286-6E05358B4CDA}"/>
                  </a:ext>
                </a:extLst>
              </p:cNvPr>
              <p:cNvSpPr txBox="1"/>
              <p:nvPr/>
            </p:nvSpPr>
            <p:spPr>
              <a:xfrm>
                <a:off x="2219852" y="1828801"/>
                <a:ext cx="7838548" cy="4580549"/>
              </a:xfrm>
              <a:prstGeom prst="rect">
                <a:avLst/>
              </a:prstGeom>
              <a:noFill/>
            </p:spPr>
            <p:txBody>
              <a:bodyPr wrap="square">
                <a:spAutoFit/>
              </a:bodyPr>
              <a:lstStyle/>
              <a:p>
                <a:pPr marL="91440" indent="-91440">
                  <a:lnSpc>
                    <a:spcPct val="90000"/>
                  </a:lnSpc>
                  <a:spcBef>
                    <a:spcPts val="1200"/>
                  </a:spcBef>
                  <a:spcAft>
                    <a:spcPts val="200"/>
                  </a:spcAft>
                  <a:buClr>
                    <a:srgbClr val="E48312"/>
                  </a:buClr>
                  <a:buSzPct val="100000"/>
                  <a:buFont typeface="Wingdings" panose="05000000000000000000" pitchFamily="2" charset="2"/>
                  <a:buChar char="Ø"/>
                  <a:defRPr/>
                </a:pPr>
                <a:r>
                  <a:rPr lang="zh-CN" altLang="en-US" sz="2000" dirty="0">
                    <a:solidFill>
                      <a:srgbClr val="000000">
                        <a:lumMod val="75000"/>
                        <a:lumOff val="25000"/>
                      </a:srgbClr>
                    </a:solidFill>
                    <a:latin typeface="Calibri" panose="020F0502020204030204"/>
                    <a:ea typeface="宋体" panose="02010600030101010101" pitchFamily="2" charset="-122"/>
                  </a:rPr>
                  <a:t>实证检验中的新凯恩斯菲利普斯曲线：</a:t>
                </a:r>
                <a:endParaRPr lang="en-US" altLang="zh-CN" sz="2000" dirty="0">
                  <a:solidFill>
                    <a:srgbClr val="000000">
                      <a:lumMod val="75000"/>
                      <a:lumOff val="25000"/>
                    </a:srgbClr>
                  </a:solidFill>
                  <a:latin typeface="Calibri" panose="020F0502020204030204"/>
                  <a:ea typeface="宋体" panose="02010600030101010101" pitchFamily="2" charset="-122"/>
                </a:endParaRPr>
              </a:p>
              <a:p>
                <a:pPr marL="91440" indent="-91440" algn="ctr">
                  <a:lnSpc>
                    <a:spcPct val="90000"/>
                  </a:lnSpc>
                  <a:spcBef>
                    <a:spcPts val="1200"/>
                  </a:spcBef>
                  <a:spcAft>
                    <a:spcPts val="200"/>
                  </a:spcAft>
                  <a:buClr>
                    <a:srgbClr val="E48312"/>
                  </a:buClr>
                  <a:buSzPct val="100000"/>
                  <a:buFont typeface="Calibri" panose="020F0502020204030204" pitchFamily="34" charset="0"/>
                  <a:buChar char=" "/>
                  <a:defRPr/>
                </a:pPr>
                <a14:m>
                  <m:oMath xmlns:m="http://schemas.openxmlformats.org/officeDocument/2006/math">
                    <m:sSub>
                      <m:sSubPr>
                        <m:ctrlPr>
                          <a:rPr lang="zh-CN" altLang="zh-CN" sz="2000" i="1">
                            <a:solidFill>
                              <a:srgbClr val="000000">
                                <a:lumMod val="75000"/>
                                <a:lumOff val="25000"/>
                              </a:srgbClr>
                            </a:solidFill>
                            <a:latin typeface="Cambria Math" panose="02040503050406030204" pitchFamily="18" charset="0"/>
                          </a:rPr>
                        </m:ctrlPr>
                      </m:sSubPr>
                      <m:e>
                        <m:r>
                          <a:rPr lang="en-US" altLang="zh-CN" sz="2000" i="1">
                            <a:solidFill>
                              <a:srgbClr val="000000">
                                <a:lumMod val="75000"/>
                                <a:lumOff val="25000"/>
                              </a:srgbClr>
                            </a:solidFill>
                            <a:latin typeface="Cambria Math" panose="02040503050406030204" pitchFamily="18" charset="0"/>
                          </a:rPr>
                          <m:t>𝜋</m:t>
                        </m:r>
                      </m:e>
                      <m:sub>
                        <m:r>
                          <a:rPr lang="en-US" altLang="zh-CN" sz="2000" i="1">
                            <a:solidFill>
                              <a:srgbClr val="000000">
                                <a:lumMod val="75000"/>
                                <a:lumOff val="25000"/>
                              </a:srgbClr>
                            </a:solidFill>
                            <a:latin typeface="Cambria Math" panose="02040503050406030204" pitchFamily="18" charset="0"/>
                          </a:rPr>
                          <m:t>𝑡</m:t>
                        </m:r>
                      </m:sub>
                    </m:sSub>
                    <m:r>
                      <a:rPr lang="en-US" altLang="zh-CN" sz="2000" i="1">
                        <a:solidFill>
                          <a:srgbClr val="000000">
                            <a:lumMod val="75000"/>
                            <a:lumOff val="25000"/>
                          </a:srgbClr>
                        </a:solidFill>
                        <a:latin typeface="Cambria Math" panose="02040503050406030204" pitchFamily="18" charset="0"/>
                      </a:rPr>
                      <m:t>=</m:t>
                    </m:r>
                    <m:r>
                      <a:rPr lang="en-US" altLang="zh-CN" sz="2000" i="1">
                        <a:solidFill>
                          <a:srgbClr val="000000">
                            <a:lumMod val="75000"/>
                            <a:lumOff val="25000"/>
                          </a:srgbClr>
                        </a:solidFill>
                        <a:latin typeface="Cambria Math" panose="02040503050406030204" pitchFamily="18" charset="0"/>
                      </a:rPr>
                      <m:t>𝛽</m:t>
                    </m:r>
                    <m:sSub>
                      <m:sSubPr>
                        <m:ctrlPr>
                          <a:rPr lang="zh-CN" altLang="zh-CN" sz="2000" i="1">
                            <a:solidFill>
                              <a:srgbClr val="000000">
                                <a:lumMod val="75000"/>
                                <a:lumOff val="25000"/>
                              </a:srgbClr>
                            </a:solidFill>
                            <a:latin typeface="Cambria Math" panose="02040503050406030204" pitchFamily="18" charset="0"/>
                          </a:rPr>
                        </m:ctrlPr>
                      </m:sSubPr>
                      <m:e>
                        <m:r>
                          <a:rPr lang="en-US" altLang="zh-CN" sz="2000" i="1">
                            <a:solidFill>
                              <a:srgbClr val="000000">
                                <a:lumMod val="75000"/>
                                <a:lumOff val="25000"/>
                              </a:srgbClr>
                            </a:solidFill>
                            <a:latin typeface="Cambria Math" panose="02040503050406030204" pitchFamily="18" charset="0"/>
                          </a:rPr>
                          <m:t>𝐸</m:t>
                        </m:r>
                      </m:e>
                      <m:sub>
                        <m:r>
                          <a:rPr lang="en-US" altLang="zh-CN" sz="2000" i="1">
                            <a:solidFill>
                              <a:srgbClr val="000000">
                                <a:lumMod val="75000"/>
                                <a:lumOff val="25000"/>
                              </a:srgbClr>
                            </a:solidFill>
                            <a:latin typeface="Cambria Math" panose="02040503050406030204" pitchFamily="18" charset="0"/>
                          </a:rPr>
                          <m:t>𝑡</m:t>
                        </m:r>
                      </m:sub>
                    </m:sSub>
                    <m:sSub>
                      <m:sSubPr>
                        <m:ctrlPr>
                          <a:rPr lang="zh-CN" altLang="zh-CN" sz="2000" i="1">
                            <a:solidFill>
                              <a:srgbClr val="000000">
                                <a:lumMod val="75000"/>
                                <a:lumOff val="25000"/>
                              </a:srgbClr>
                            </a:solidFill>
                            <a:latin typeface="Cambria Math" panose="02040503050406030204" pitchFamily="18" charset="0"/>
                          </a:rPr>
                        </m:ctrlPr>
                      </m:sSubPr>
                      <m:e>
                        <m:r>
                          <a:rPr lang="en-US" altLang="zh-CN" sz="2000" i="1">
                            <a:solidFill>
                              <a:srgbClr val="000000">
                                <a:lumMod val="75000"/>
                                <a:lumOff val="25000"/>
                              </a:srgbClr>
                            </a:solidFill>
                            <a:latin typeface="Cambria Math" panose="02040503050406030204" pitchFamily="18" charset="0"/>
                          </a:rPr>
                          <m:t>𝜋</m:t>
                        </m:r>
                      </m:e>
                      <m:sub>
                        <m:r>
                          <a:rPr lang="en-US" altLang="zh-CN" sz="2000" i="1">
                            <a:solidFill>
                              <a:srgbClr val="000000">
                                <a:lumMod val="75000"/>
                                <a:lumOff val="25000"/>
                              </a:srgbClr>
                            </a:solidFill>
                            <a:latin typeface="Cambria Math" panose="02040503050406030204" pitchFamily="18" charset="0"/>
                          </a:rPr>
                          <m:t>𝑡</m:t>
                        </m:r>
                        <m:r>
                          <a:rPr lang="en-US" altLang="zh-CN" sz="2000" i="1">
                            <a:solidFill>
                              <a:srgbClr val="000000">
                                <a:lumMod val="75000"/>
                                <a:lumOff val="25000"/>
                              </a:srgbClr>
                            </a:solidFill>
                            <a:latin typeface="Cambria Math" panose="02040503050406030204" pitchFamily="18" charset="0"/>
                          </a:rPr>
                          <m:t>+1</m:t>
                        </m:r>
                      </m:sub>
                    </m:sSub>
                    <m:r>
                      <a:rPr lang="en-US" altLang="zh-CN" sz="2000" i="1">
                        <a:solidFill>
                          <a:srgbClr val="000000">
                            <a:lumMod val="75000"/>
                            <a:lumOff val="25000"/>
                          </a:srgbClr>
                        </a:solidFill>
                        <a:latin typeface="Cambria Math" panose="02040503050406030204" pitchFamily="18" charset="0"/>
                      </a:rPr>
                      <m:t>+</m:t>
                    </m:r>
                    <m:r>
                      <a:rPr lang="en-US" altLang="zh-CN" sz="2000" i="1">
                        <a:solidFill>
                          <a:srgbClr val="000000">
                            <a:lumMod val="75000"/>
                            <a:lumOff val="25000"/>
                          </a:srgbClr>
                        </a:solidFill>
                        <a:latin typeface="Cambria Math" panose="02040503050406030204" pitchFamily="18" charset="0"/>
                      </a:rPr>
                      <m:t>𝛾</m:t>
                    </m:r>
                    <m:sSub>
                      <m:sSubPr>
                        <m:ctrlPr>
                          <a:rPr lang="zh-CN" altLang="zh-CN" sz="2000" i="1">
                            <a:solidFill>
                              <a:srgbClr val="000000">
                                <a:lumMod val="75000"/>
                                <a:lumOff val="25000"/>
                              </a:srgbClr>
                            </a:solidFill>
                            <a:latin typeface="Cambria Math" panose="02040503050406030204" pitchFamily="18" charset="0"/>
                          </a:rPr>
                        </m:ctrlPr>
                      </m:sSubPr>
                      <m:e>
                        <m:r>
                          <a:rPr lang="en-US" altLang="zh-CN" sz="2000" i="1">
                            <a:solidFill>
                              <a:srgbClr val="000000">
                                <a:lumMod val="75000"/>
                                <a:lumOff val="25000"/>
                              </a:srgbClr>
                            </a:solidFill>
                            <a:latin typeface="Cambria Math" panose="02040503050406030204" pitchFamily="18" charset="0"/>
                          </a:rPr>
                          <m:t>𝑦</m:t>
                        </m:r>
                      </m:e>
                      <m:sub>
                        <m:r>
                          <a:rPr lang="en-US" altLang="zh-CN" sz="2000" i="1">
                            <a:solidFill>
                              <a:srgbClr val="000000">
                                <a:lumMod val="75000"/>
                                <a:lumOff val="25000"/>
                              </a:srgbClr>
                            </a:solidFill>
                            <a:latin typeface="Cambria Math" panose="02040503050406030204" pitchFamily="18" charset="0"/>
                          </a:rPr>
                          <m:t>𝑡</m:t>
                        </m:r>
                      </m:sub>
                    </m:sSub>
                  </m:oMath>
                </a14:m>
                <a:endParaRPr lang="zh-CN" altLang="zh-CN" sz="2000" dirty="0">
                  <a:solidFill>
                    <a:srgbClr val="000000">
                      <a:lumMod val="75000"/>
                      <a:lumOff val="25000"/>
                    </a:srgbClr>
                  </a:solidFill>
                  <a:latin typeface="Calibri" panose="020F0502020204030204"/>
                  <a:ea typeface="宋体" panose="02010600030101010101" pitchFamily="2" charset="-122"/>
                </a:endParaRPr>
              </a:p>
              <a:p>
                <a:pPr marL="91440" indent="-91440" algn="ctr">
                  <a:lnSpc>
                    <a:spcPct val="90000"/>
                  </a:lnSpc>
                  <a:spcBef>
                    <a:spcPts val="1200"/>
                  </a:spcBef>
                  <a:spcAft>
                    <a:spcPts val="200"/>
                  </a:spcAft>
                  <a:buClr>
                    <a:srgbClr val="E48312"/>
                  </a:buClr>
                  <a:buSzPct val="100000"/>
                  <a:buFont typeface="Calibri" panose="020F0502020204030204" pitchFamily="34" charset="0"/>
                  <a:buChar char=" "/>
                  <a:defRPr/>
                </a:pPr>
                <a14:m>
                  <m:oMath xmlns:m="http://schemas.openxmlformats.org/officeDocument/2006/math">
                    <m:r>
                      <a:rPr lang="en-US" altLang="zh-CN" sz="2000" i="1">
                        <a:solidFill>
                          <a:srgbClr val="000000">
                            <a:lumMod val="75000"/>
                            <a:lumOff val="25000"/>
                          </a:srgbClr>
                        </a:solidFill>
                        <a:latin typeface="Cambria Math" panose="02040503050406030204" pitchFamily="18" charset="0"/>
                      </a:rPr>
                      <m:t>𝛾</m:t>
                    </m:r>
                    <m:r>
                      <a:rPr lang="en-US" altLang="zh-CN" sz="2000" i="1">
                        <a:solidFill>
                          <a:srgbClr val="000000">
                            <a:lumMod val="75000"/>
                            <a:lumOff val="25000"/>
                          </a:srgbClr>
                        </a:solidFill>
                        <a:latin typeface="Cambria Math" panose="02040503050406030204" pitchFamily="18" charset="0"/>
                      </a:rPr>
                      <m:t>=</m:t>
                    </m:r>
                    <m:f>
                      <m:fPr>
                        <m:ctrlPr>
                          <a:rPr lang="zh-CN" altLang="zh-CN" sz="2000" i="1">
                            <a:solidFill>
                              <a:srgbClr val="000000">
                                <a:lumMod val="75000"/>
                                <a:lumOff val="25000"/>
                              </a:srgbClr>
                            </a:solidFill>
                            <a:latin typeface="Cambria Math" panose="02040503050406030204" pitchFamily="18" charset="0"/>
                          </a:rPr>
                        </m:ctrlPr>
                      </m:fPr>
                      <m:num>
                        <m:r>
                          <a:rPr lang="en-US" altLang="zh-CN" sz="2000" i="1">
                            <a:solidFill>
                              <a:srgbClr val="000000">
                                <a:lumMod val="75000"/>
                                <a:lumOff val="25000"/>
                              </a:srgbClr>
                            </a:solidFill>
                            <a:latin typeface="Cambria Math" panose="02040503050406030204" pitchFamily="18" charset="0"/>
                          </a:rPr>
                          <m:t>𝜆</m:t>
                        </m:r>
                        <m:d>
                          <m:dPr>
                            <m:ctrlPr>
                              <a:rPr lang="zh-CN" altLang="zh-CN" sz="2000" i="1">
                                <a:solidFill>
                                  <a:srgbClr val="000000">
                                    <a:lumMod val="75000"/>
                                    <a:lumOff val="25000"/>
                                  </a:srgbClr>
                                </a:solidFill>
                                <a:latin typeface="Cambria Math" panose="02040503050406030204" pitchFamily="18" charset="0"/>
                              </a:rPr>
                            </m:ctrlPr>
                          </m:dPr>
                          <m:e>
                            <m:r>
                              <a:rPr lang="en-US" altLang="zh-CN" sz="2000" i="1">
                                <a:solidFill>
                                  <a:srgbClr val="000000">
                                    <a:lumMod val="75000"/>
                                    <a:lumOff val="25000"/>
                                  </a:srgbClr>
                                </a:solidFill>
                                <a:latin typeface="Cambria Math" panose="02040503050406030204" pitchFamily="18" charset="0"/>
                              </a:rPr>
                              <m:t>1−</m:t>
                            </m:r>
                            <m:r>
                              <a:rPr lang="en-US" altLang="zh-CN" sz="2000" i="1">
                                <a:solidFill>
                                  <a:srgbClr val="000000">
                                    <a:lumMod val="75000"/>
                                    <a:lumOff val="25000"/>
                                  </a:srgbClr>
                                </a:solidFill>
                                <a:latin typeface="Cambria Math" panose="02040503050406030204" pitchFamily="18" charset="0"/>
                              </a:rPr>
                              <m:t>𝜃</m:t>
                            </m:r>
                          </m:e>
                        </m:d>
                        <m:d>
                          <m:dPr>
                            <m:ctrlPr>
                              <a:rPr lang="zh-CN" altLang="zh-CN" sz="2000" i="1">
                                <a:solidFill>
                                  <a:srgbClr val="000000">
                                    <a:lumMod val="75000"/>
                                    <a:lumOff val="25000"/>
                                  </a:srgbClr>
                                </a:solidFill>
                                <a:latin typeface="Cambria Math" panose="02040503050406030204" pitchFamily="18" charset="0"/>
                              </a:rPr>
                            </m:ctrlPr>
                          </m:dPr>
                          <m:e>
                            <m:r>
                              <a:rPr lang="en-US" altLang="zh-CN" sz="2000" i="1">
                                <a:solidFill>
                                  <a:srgbClr val="000000">
                                    <a:lumMod val="75000"/>
                                    <a:lumOff val="25000"/>
                                  </a:srgbClr>
                                </a:solidFill>
                                <a:latin typeface="Cambria Math" panose="02040503050406030204" pitchFamily="18" charset="0"/>
                              </a:rPr>
                              <m:t>1−</m:t>
                            </m:r>
                            <m:r>
                              <a:rPr lang="en-US" altLang="zh-CN" sz="2000" i="1">
                                <a:solidFill>
                                  <a:srgbClr val="000000">
                                    <a:lumMod val="75000"/>
                                    <a:lumOff val="25000"/>
                                  </a:srgbClr>
                                </a:solidFill>
                                <a:latin typeface="Cambria Math" panose="02040503050406030204" pitchFamily="18" charset="0"/>
                              </a:rPr>
                              <m:t>𝜃𝛽</m:t>
                            </m:r>
                          </m:e>
                        </m:d>
                      </m:num>
                      <m:den>
                        <m:r>
                          <a:rPr lang="en-US" altLang="zh-CN" sz="2000" i="1">
                            <a:solidFill>
                              <a:srgbClr val="000000">
                                <a:lumMod val="75000"/>
                                <a:lumOff val="25000"/>
                              </a:srgbClr>
                            </a:solidFill>
                            <a:latin typeface="Cambria Math" panose="02040503050406030204" pitchFamily="18" charset="0"/>
                          </a:rPr>
                          <m:t>𝜃</m:t>
                        </m:r>
                      </m:den>
                    </m:f>
                  </m:oMath>
                </a14:m>
                <a:endParaRPr lang="en-US" altLang="zh-CN" sz="2000" dirty="0">
                  <a:solidFill>
                    <a:srgbClr val="000000">
                      <a:lumMod val="75000"/>
                      <a:lumOff val="25000"/>
                    </a:srgbClr>
                  </a:solidFill>
                  <a:latin typeface="Calibri" panose="020F0502020204030204"/>
                  <a:ea typeface="宋体" panose="02010600030101010101" pitchFamily="2" charset="-122"/>
                </a:endParaRPr>
              </a:p>
              <a:p>
                <a:pPr marL="91440" indent="-91440">
                  <a:lnSpc>
                    <a:spcPct val="90000"/>
                  </a:lnSpc>
                  <a:spcBef>
                    <a:spcPts val="1200"/>
                  </a:spcBef>
                  <a:spcAft>
                    <a:spcPts val="200"/>
                  </a:spcAft>
                  <a:buClr>
                    <a:srgbClr val="E48312"/>
                  </a:buClr>
                  <a:buSzPct val="100000"/>
                  <a:buFont typeface="Wingdings" panose="05000000000000000000" pitchFamily="2" charset="2"/>
                  <a:buChar char="Ø"/>
                  <a:defRPr/>
                </a:pPr>
                <a:r>
                  <a:rPr lang="zh-CN" altLang="en-US" sz="2000" dirty="0">
                    <a:solidFill>
                      <a:srgbClr val="000000">
                        <a:lumMod val="75000"/>
                        <a:lumOff val="25000"/>
                      </a:srgbClr>
                    </a:solidFill>
                    <a:latin typeface="Calibri" panose="020F0502020204030204"/>
                    <a:ea typeface="宋体" panose="02010600030101010101" pitchFamily="2" charset="-122"/>
                  </a:rPr>
                  <a:t>对</a:t>
                </a:r>
                <a14:m>
                  <m:oMath xmlns:m="http://schemas.openxmlformats.org/officeDocument/2006/math">
                    <m:sSub>
                      <m:sSubPr>
                        <m:ctrlPr>
                          <a:rPr lang="zh-CN" altLang="zh-CN" sz="2000" i="1">
                            <a:solidFill>
                              <a:srgbClr val="000000">
                                <a:lumMod val="75000"/>
                                <a:lumOff val="25000"/>
                              </a:srgbClr>
                            </a:solidFill>
                            <a:latin typeface="Cambria Math" panose="02040503050406030204" pitchFamily="18" charset="0"/>
                          </a:rPr>
                        </m:ctrlPr>
                      </m:sSubPr>
                      <m:e>
                        <m:r>
                          <a:rPr lang="en-US" altLang="zh-CN" sz="2000" i="1">
                            <a:solidFill>
                              <a:srgbClr val="000000">
                                <a:lumMod val="75000"/>
                                <a:lumOff val="25000"/>
                              </a:srgbClr>
                            </a:solidFill>
                            <a:latin typeface="Cambria Math" panose="02040503050406030204" pitchFamily="18" charset="0"/>
                          </a:rPr>
                          <m:t>𝜋</m:t>
                        </m:r>
                      </m:e>
                      <m:sub>
                        <m:r>
                          <a:rPr lang="en-US" altLang="zh-CN" sz="2000" i="1">
                            <a:solidFill>
                              <a:srgbClr val="000000">
                                <a:lumMod val="75000"/>
                                <a:lumOff val="25000"/>
                              </a:srgbClr>
                            </a:solidFill>
                            <a:latin typeface="Cambria Math" panose="02040503050406030204" pitchFamily="18" charset="0"/>
                          </a:rPr>
                          <m:t>𝑡</m:t>
                        </m:r>
                      </m:sub>
                    </m:sSub>
                    <m:r>
                      <a:rPr lang="en-US" altLang="zh-CN" sz="2000" i="1">
                        <a:solidFill>
                          <a:srgbClr val="000000">
                            <a:lumMod val="75000"/>
                            <a:lumOff val="25000"/>
                          </a:srgbClr>
                        </a:solidFill>
                        <a:latin typeface="Cambria Math" panose="02040503050406030204" pitchFamily="18" charset="0"/>
                      </a:rPr>
                      <m:t>=</m:t>
                    </m:r>
                    <m:r>
                      <a:rPr lang="en-US" altLang="zh-CN" sz="2000" i="1">
                        <a:solidFill>
                          <a:srgbClr val="000000">
                            <a:lumMod val="75000"/>
                            <a:lumOff val="25000"/>
                          </a:srgbClr>
                        </a:solidFill>
                        <a:latin typeface="Cambria Math" panose="02040503050406030204" pitchFamily="18" charset="0"/>
                      </a:rPr>
                      <m:t>𝛽</m:t>
                    </m:r>
                    <m:sSub>
                      <m:sSubPr>
                        <m:ctrlPr>
                          <a:rPr lang="zh-CN" altLang="zh-CN" sz="2000" i="1">
                            <a:solidFill>
                              <a:srgbClr val="000000">
                                <a:lumMod val="75000"/>
                                <a:lumOff val="25000"/>
                              </a:srgbClr>
                            </a:solidFill>
                            <a:latin typeface="Cambria Math" panose="02040503050406030204" pitchFamily="18" charset="0"/>
                          </a:rPr>
                        </m:ctrlPr>
                      </m:sSubPr>
                      <m:e>
                        <m:r>
                          <a:rPr lang="en-US" altLang="zh-CN" sz="2000" i="1">
                            <a:solidFill>
                              <a:srgbClr val="000000">
                                <a:lumMod val="75000"/>
                                <a:lumOff val="25000"/>
                              </a:srgbClr>
                            </a:solidFill>
                            <a:latin typeface="Cambria Math" panose="02040503050406030204" pitchFamily="18" charset="0"/>
                          </a:rPr>
                          <m:t>𝐸</m:t>
                        </m:r>
                      </m:e>
                      <m:sub>
                        <m:r>
                          <a:rPr lang="en-US" altLang="zh-CN" sz="2000" i="1">
                            <a:solidFill>
                              <a:srgbClr val="000000">
                                <a:lumMod val="75000"/>
                                <a:lumOff val="25000"/>
                              </a:srgbClr>
                            </a:solidFill>
                            <a:latin typeface="Cambria Math" panose="02040503050406030204" pitchFamily="18" charset="0"/>
                          </a:rPr>
                          <m:t>𝑡</m:t>
                        </m:r>
                      </m:sub>
                    </m:sSub>
                    <m:sSub>
                      <m:sSubPr>
                        <m:ctrlPr>
                          <a:rPr lang="zh-CN" altLang="zh-CN" sz="2000" i="1">
                            <a:solidFill>
                              <a:srgbClr val="000000">
                                <a:lumMod val="75000"/>
                                <a:lumOff val="25000"/>
                              </a:srgbClr>
                            </a:solidFill>
                            <a:latin typeface="Cambria Math" panose="02040503050406030204" pitchFamily="18" charset="0"/>
                          </a:rPr>
                        </m:ctrlPr>
                      </m:sSubPr>
                      <m:e>
                        <m:r>
                          <a:rPr lang="en-US" altLang="zh-CN" sz="2000" i="1">
                            <a:solidFill>
                              <a:srgbClr val="000000">
                                <a:lumMod val="75000"/>
                                <a:lumOff val="25000"/>
                              </a:srgbClr>
                            </a:solidFill>
                            <a:latin typeface="Cambria Math" panose="02040503050406030204" pitchFamily="18" charset="0"/>
                          </a:rPr>
                          <m:t>𝜋</m:t>
                        </m:r>
                      </m:e>
                      <m:sub>
                        <m:r>
                          <a:rPr lang="en-US" altLang="zh-CN" sz="2000" i="1">
                            <a:solidFill>
                              <a:srgbClr val="000000">
                                <a:lumMod val="75000"/>
                                <a:lumOff val="25000"/>
                              </a:srgbClr>
                            </a:solidFill>
                            <a:latin typeface="Cambria Math" panose="02040503050406030204" pitchFamily="18" charset="0"/>
                          </a:rPr>
                          <m:t>𝑡</m:t>
                        </m:r>
                        <m:r>
                          <a:rPr lang="en-US" altLang="zh-CN" sz="2000" i="1">
                            <a:solidFill>
                              <a:srgbClr val="000000">
                                <a:lumMod val="75000"/>
                                <a:lumOff val="25000"/>
                              </a:srgbClr>
                            </a:solidFill>
                            <a:latin typeface="Cambria Math" panose="02040503050406030204" pitchFamily="18" charset="0"/>
                          </a:rPr>
                          <m:t>+1</m:t>
                        </m:r>
                      </m:sub>
                    </m:sSub>
                    <m:r>
                      <a:rPr lang="en-US" altLang="zh-CN" sz="2000" i="1">
                        <a:solidFill>
                          <a:srgbClr val="000000">
                            <a:lumMod val="75000"/>
                            <a:lumOff val="25000"/>
                          </a:srgbClr>
                        </a:solidFill>
                        <a:latin typeface="Cambria Math" panose="02040503050406030204" pitchFamily="18" charset="0"/>
                      </a:rPr>
                      <m:t>+</m:t>
                    </m:r>
                    <m:r>
                      <a:rPr lang="en-US" altLang="zh-CN" sz="2000" i="1">
                        <a:solidFill>
                          <a:srgbClr val="000000">
                            <a:lumMod val="75000"/>
                            <a:lumOff val="25000"/>
                          </a:srgbClr>
                        </a:solidFill>
                        <a:latin typeface="Cambria Math" panose="02040503050406030204" pitchFamily="18" charset="0"/>
                      </a:rPr>
                      <m:t>𝛾</m:t>
                    </m:r>
                    <m:sSub>
                      <m:sSubPr>
                        <m:ctrlPr>
                          <a:rPr lang="zh-CN" altLang="zh-CN" sz="2000" i="1">
                            <a:solidFill>
                              <a:srgbClr val="000000">
                                <a:lumMod val="75000"/>
                                <a:lumOff val="25000"/>
                              </a:srgbClr>
                            </a:solidFill>
                            <a:latin typeface="Cambria Math" panose="02040503050406030204" pitchFamily="18" charset="0"/>
                          </a:rPr>
                        </m:ctrlPr>
                      </m:sSubPr>
                      <m:e>
                        <m:r>
                          <a:rPr lang="en-US" altLang="zh-CN" sz="2000" i="1">
                            <a:solidFill>
                              <a:srgbClr val="000000">
                                <a:lumMod val="75000"/>
                                <a:lumOff val="25000"/>
                              </a:srgbClr>
                            </a:solidFill>
                            <a:latin typeface="Cambria Math" panose="02040503050406030204" pitchFamily="18" charset="0"/>
                          </a:rPr>
                          <m:t>𝑦</m:t>
                        </m:r>
                      </m:e>
                      <m:sub>
                        <m:r>
                          <a:rPr lang="en-US" altLang="zh-CN" sz="2000" i="1">
                            <a:solidFill>
                              <a:srgbClr val="000000">
                                <a:lumMod val="75000"/>
                                <a:lumOff val="25000"/>
                              </a:srgbClr>
                            </a:solidFill>
                            <a:latin typeface="Cambria Math" panose="02040503050406030204" pitchFamily="18" charset="0"/>
                          </a:rPr>
                          <m:t>𝑡</m:t>
                        </m:r>
                      </m:sub>
                    </m:sSub>
                  </m:oMath>
                </a14:m>
                <a:r>
                  <a:rPr lang="zh-CN" altLang="en-US" sz="2000" dirty="0">
                    <a:solidFill>
                      <a:srgbClr val="000000">
                        <a:lumMod val="75000"/>
                        <a:lumOff val="25000"/>
                      </a:srgbClr>
                    </a:solidFill>
                    <a:latin typeface="Calibri" panose="020F0502020204030204"/>
                    <a:ea typeface="宋体" panose="02010600030101010101" pitchFamily="2" charset="-122"/>
                  </a:rPr>
                  <a:t>进行迭代：</a:t>
                </a:r>
                <a:endParaRPr lang="zh-CN" altLang="zh-CN" sz="2000" dirty="0">
                  <a:solidFill>
                    <a:srgbClr val="000000">
                      <a:lumMod val="75000"/>
                      <a:lumOff val="25000"/>
                    </a:srgbClr>
                  </a:solidFill>
                  <a:latin typeface="Calibri" panose="020F0502020204030204"/>
                  <a:ea typeface="宋体" panose="02010600030101010101" pitchFamily="2" charset="-122"/>
                </a:endParaRPr>
              </a:p>
              <a:p>
                <a:pPr>
                  <a:lnSpc>
                    <a:spcPct val="90000"/>
                  </a:lnSpc>
                  <a:spcBef>
                    <a:spcPts val="1200"/>
                  </a:spcBef>
                  <a:spcAft>
                    <a:spcPts val="200"/>
                  </a:spcAft>
                  <a:buClr>
                    <a:srgbClr val="E48312"/>
                  </a:buClr>
                  <a:buSzPct val="100000"/>
                  <a:defRPr/>
                </a:pPr>
                <a14:m>
                  <m:oMathPara xmlns:m="http://schemas.openxmlformats.org/officeDocument/2006/math">
                    <m:oMathParaPr>
                      <m:jc m:val="center"/>
                    </m:oMathParaPr>
                    <m:oMath xmlns:m="http://schemas.openxmlformats.org/officeDocument/2006/math">
                      <m:sSub>
                        <m:sSubPr>
                          <m:ctrlPr>
                            <a:rPr lang="zh-CN" altLang="zh-CN" sz="2000" i="1">
                              <a:solidFill>
                                <a:srgbClr val="000000">
                                  <a:lumMod val="75000"/>
                                  <a:lumOff val="25000"/>
                                </a:srgbClr>
                              </a:solidFill>
                              <a:latin typeface="Cambria Math" panose="02040503050406030204" pitchFamily="18" charset="0"/>
                            </a:rPr>
                          </m:ctrlPr>
                        </m:sSubPr>
                        <m:e>
                          <m:r>
                            <a:rPr lang="en-US" altLang="zh-CN" sz="2000" i="1">
                              <a:solidFill>
                                <a:srgbClr val="000000">
                                  <a:lumMod val="75000"/>
                                  <a:lumOff val="25000"/>
                                </a:srgbClr>
                              </a:solidFill>
                              <a:latin typeface="Cambria Math" panose="02040503050406030204" pitchFamily="18" charset="0"/>
                            </a:rPr>
                            <m:t>𝜋</m:t>
                          </m:r>
                        </m:e>
                        <m:sub>
                          <m:r>
                            <a:rPr lang="en-US" altLang="zh-CN" sz="2000" i="1">
                              <a:solidFill>
                                <a:srgbClr val="000000">
                                  <a:lumMod val="75000"/>
                                  <a:lumOff val="25000"/>
                                </a:srgbClr>
                              </a:solidFill>
                              <a:latin typeface="Cambria Math" panose="02040503050406030204" pitchFamily="18" charset="0"/>
                            </a:rPr>
                            <m:t>𝑡</m:t>
                          </m:r>
                        </m:sub>
                      </m:sSub>
                      <m:r>
                        <a:rPr lang="en-US" altLang="zh-CN" sz="2000" i="1">
                          <a:solidFill>
                            <a:srgbClr val="000000">
                              <a:lumMod val="75000"/>
                              <a:lumOff val="25000"/>
                            </a:srgbClr>
                          </a:solidFill>
                          <a:latin typeface="Cambria Math" panose="02040503050406030204" pitchFamily="18" charset="0"/>
                        </a:rPr>
                        <m:t>=</m:t>
                      </m:r>
                      <m:r>
                        <a:rPr lang="en-US" altLang="zh-CN" sz="2000" i="1">
                          <a:solidFill>
                            <a:srgbClr val="000000">
                              <a:lumMod val="75000"/>
                              <a:lumOff val="25000"/>
                            </a:srgbClr>
                          </a:solidFill>
                          <a:latin typeface="Cambria Math" panose="02040503050406030204" pitchFamily="18" charset="0"/>
                        </a:rPr>
                        <m:t>𝛾</m:t>
                      </m:r>
                      <m:nary>
                        <m:naryPr>
                          <m:chr m:val="∑"/>
                          <m:limLoc m:val="undOvr"/>
                          <m:ctrlPr>
                            <a:rPr lang="zh-CN" altLang="zh-CN" sz="2000" i="1">
                              <a:solidFill>
                                <a:srgbClr val="000000">
                                  <a:lumMod val="75000"/>
                                  <a:lumOff val="25000"/>
                                </a:srgbClr>
                              </a:solidFill>
                              <a:latin typeface="Cambria Math" panose="02040503050406030204" pitchFamily="18" charset="0"/>
                            </a:rPr>
                          </m:ctrlPr>
                        </m:naryPr>
                        <m:sub>
                          <m:r>
                            <a:rPr lang="en-US" altLang="zh-CN" sz="2000" i="1">
                              <a:solidFill>
                                <a:srgbClr val="000000">
                                  <a:lumMod val="75000"/>
                                  <a:lumOff val="25000"/>
                                </a:srgbClr>
                              </a:solidFill>
                              <a:latin typeface="Cambria Math" panose="02040503050406030204" pitchFamily="18" charset="0"/>
                            </a:rPr>
                            <m:t>𝑘</m:t>
                          </m:r>
                          <m:r>
                            <a:rPr lang="en-US" altLang="zh-CN" sz="2000" i="1">
                              <a:solidFill>
                                <a:srgbClr val="000000">
                                  <a:lumMod val="75000"/>
                                  <a:lumOff val="25000"/>
                                </a:srgbClr>
                              </a:solidFill>
                              <a:latin typeface="Cambria Math" panose="02040503050406030204" pitchFamily="18" charset="0"/>
                            </a:rPr>
                            <m:t>=0</m:t>
                          </m:r>
                        </m:sub>
                        <m:sup>
                          <m:r>
                            <a:rPr lang="en-US" altLang="zh-CN" sz="2000" i="1">
                              <a:solidFill>
                                <a:srgbClr val="000000">
                                  <a:lumMod val="75000"/>
                                  <a:lumOff val="25000"/>
                                </a:srgbClr>
                              </a:solidFill>
                              <a:latin typeface="Cambria Math" panose="02040503050406030204" pitchFamily="18" charset="0"/>
                            </a:rPr>
                            <m:t>∞</m:t>
                          </m:r>
                        </m:sup>
                        <m:e>
                          <m:sSup>
                            <m:sSupPr>
                              <m:ctrlPr>
                                <a:rPr lang="zh-CN" altLang="zh-CN" sz="2000" i="1">
                                  <a:solidFill>
                                    <a:srgbClr val="000000">
                                      <a:lumMod val="75000"/>
                                      <a:lumOff val="25000"/>
                                    </a:srgbClr>
                                  </a:solidFill>
                                  <a:latin typeface="Cambria Math" panose="02040503050406030204" pitchFamily="18" charset="0"/>
                                </a:rPr>
                              </m:ctrlPr>
                            </m:sSupPr>
                            <m:e>
                              <m:r>
                                <a:rPr lang="en-US" altLang="zh-CN" sz="2000" i="1">
                                  <a:solidFill>
                                    <a:srgbClr val="000000">
                                      <a:lumMod val="75000"/>
                                      <a:lumOff val="25000"/>
                                    </a:srgbClr>
                                  </a:solidFill>
                                  <a:latin typeface="Cambria Math" panose="02040503050406030204" pitchFamily="18" charset="0"/>
                                </a:rPr>
                                <m:t>𝛽</m:t>
                              </m:r>
                            </m:e>
                            <m:sup>
                              <m:r>
                                <a:rPr lang="en-US" altLang="zh-CN" sz="2000" i="1">
                                  <a:solidFill>
                                    <a:srgbClr val="000000">
                                      <a:lumMod val="75000"/>
                                      <a:lumOff val="25000"/>
                                    </a:srgbClr>
                                  </a:solidFill>
                                  <a:latin typeface="Cambria Math" panose="02040503050406030204" pitchFamily="18" charset="0"/>
                                </a:rPr>
                                <m:t>𝑘</m:t>
                              </m:r>
                            </m:sup>
                          </m:sSup>
                          <m:sSub>
                            <m:sSubPr>
                              <m:ctrlPr>
                                <a:rPr lang="zh-CN" altLang="zh-CN" sz="2000" i="1">
                                  <a:solidFill>
                                    <a:srgbClr val="000000">
                                      <a:lumMod val="75000"/>
                                      <a:lumOff val="25000"/>
                                    </a:srgbClr>
                                  </a:solidFill>
                                  <a:latin typeface="Cambria Math" panose="02040503050406030204" pitchFamily="18" charset="0"/>
                                </a:rPr>
                              </m:ctrlPr>
                            </m:sSubPr>
                            <m:e>
                              <m:r>
                                <a:rPr lang="en-US" altLang="zh-CN" sz="2000" i="1">
                                  <a:solidFill>
                                    <a:srgbClr val="000000">
                                      <a:lumMod val="75000"/>
                                      <a:lumOff val="25000"/>
                                    </a:srgbClr>
                                  </a:solidFill>
                                  <a:latin typeface="Cambria Math" panose="02040503050406030204" pitchFamily="18" charset="0"/>
                                </a:rPr>
                                <m:t>𝐸</m:t>
                              </m:r>
                            </m:e>
                            <m:sub>
                              <m:r>
                                <a:rPr lang="en-US" altLang="zh-CN" sz="2000" i="1">
                                  <a:solidFill>
                                    <a:srgbClr val="000000">
                                      <a:lumMod val="75000"/>
                                      <a:lumOff val="25000"/>
                                    </a:srgbClr>
                                  </a:solidFill>
                                  <a:latin typeface="Cambria Math" panose="02040503050406030204" pitchFamily="18" charset="0"/>
                                </a:rPr>
                                <m:t>𝑡</m:t>
                              </m:r>
                            </m:sub>
                          </m:sSub>
                          <m:sSub>
                            <m:sSubPr>
                              <m:ctrlPr>
                                <a:rPr lang="zh-CN" altLang="zh-CN" sz="2000" i="1">
                                  <a:solidFill>
                                    <a:srgbClr val="000000">
                                      <a:lumMod val="75000"/>
                                      <a:lumOff val="25000"/>
                                    </a:srgbClr>
                                  </a:solidFill>
                                  <a:latin typeface="Cambria Math" panose="02040503050406030204" pitchFamily="18" charset="0"/>
                                </a:rPr>
                              </m:ctrlPr>
                            </m:sSubPr>
                            <m:e>
                              <m:r>
                                <a:rPr lang="en-US" altLang="zh-CN" sz="2000" i="1">
                                  <a:solidFill>
                                    <a:srgbClr val="000000">
                                      <a:lumMod val="75000"/>
                                      <a:lumOff val="25000"/>
                                    </a:srgbClr>
                                  </a:solidFill>
                                  <a:latin typeface="Cambria Math" panose="02040503050406030204" pitchFamily="18" charset="0"/>
                                </a:rPr>
                                <m:t>𝑦</m:t>
                              </m:r>
                            </m:e>
                            <m:sub>
                              <m:r>
                                <a:rPr lang="en-US" altLang="zh-CN" sz="2000" i="1">
                                  <a:solidFill>
                                    <a:srgbClr val="000000">
                                      <a:lumMod val="75000"/>
                                      <a:lumOff val="25000"/>
                                    </a:srgbClr>
                                  </a:solidFill>
                                  <a:latin typeface="Cambria Math" panose="02040503050406030204" pitchFamily="18" charset="0"/>
                                </a:rPr>
                                <m:t>𝑡</m:t>
                              </m:r>
                              <m:r>
                                <a:rPr lang="en-US" altLang="zh-CN" sz="2000" i="1">
                                  <a:solidFill>
                                    <a:srgbClr val="000000">
                                      <a:lumMod val="75000"/>
                                      <a:lumOff val="25000"/>
                                    </a:srgbClr>
                                  </a:solidFill>
                                  <a:latin typeface="Cambria Math" panose="02040503050406030204" pitchFamily="18" charset="0"/>
                                </a:rPr>
                                <m:t>+</m:t>
                              </m:r>
                              <m:r>
                                <a:rPr lang="en-US" altLang="zh-CN" sz="2000" i="1">
                                  <a:solidFill>
                                    <a:srgbClr val="000000">
                                      <a:lumMod val="75000"/>
                                      <a:lumOff val="25000"/>
                                    </a:srgbClr>
                                  </a:solidFill>
                                  <a:latin typeface="Cambria Math" panose="02040503050406030204" pitchFamily="18" charset="0"/>
                                </a:rPr>
                                <m:t>𝑘</m:t>
                              </m:r>
                            </m:sub>
                          </m:sSub>
                        </m:e>
                      </m:nary>
                    </m:oMath>
                  </m:oMathPara>
                </a14:m>
                <a:endParaRPr lang="zh-CN" altLang="zh-CN" sz="2000" dirty="0">
                  <a:solidFill>
                    <a:srgbClr val="000000">
                      <a:lumMod val="75000"/>
                      <a:lumOff val="25000"/>
                    </a:srgbClr>
                  </a:solidFill>
                  <a:latin typeface="Calibri" panose="020F0502020204030204"/>
                  <a:ea typeface="宋体" panose="02010600030101010101" pitchFamily="2" charset="-122"/>
                </a:endParaRPr>
              </a:p>
              <a:p>
                <a:pPr marL="91440" indent="-91440">
                  <a:lnSpc>
                    <a:spcPct val="90000"/>
                  </a:lnSpc>
                  <a:spcBef>
                    <a:spcPts val="1200"/>
                  </a:spcBef>
                  <a:spcAft>
                    <a:spcPts val="200"/>
                  </a:spcAft>
                  <a:buClr>
                    <a:srgbClr val="E48312"/>
                  </a:buClr>
                  <a:buSzPct val="100000"/>
                  <a:buFont typeface="Wingdings" panose="05000000000000000000" pitchFamily="2" charset="2"/>
                  <a:buChar char="Ø"/>
                  <a:defRPr/>
                </a:pPr>
                <a:r>
                  <a:rPr lang="zh-CN" altLang="en-US" sz="2000" dirty="0">
                    <a:solidFill>
                      <a:srgbClr val="000000">
                        <a:lumMod val="75000"/>
                        <a:lumOff val="25000"/>
                      </a:srgbClr>
                    </a:solidFill>
                    <a:latin typeface="Calibri" panose="020F0502020204030204"/>
                    <a:ea typeface="宋体" panose="02010600030101010101" pitchFamily="2" charset="-122"/>
                  </a:rPr>
                  <a:t>对比加速</a:t>
                </a:r>
                <a14:m>
                  <m:oMath xmlns:m="http://schemas.openxmlformats.org/officeDocument/2006/math">
                    <m:r>
                      <a:rPr lang="zh-CN" altLang="en-US" sz="2000">
                        <a:solidFill>
                          <a:srgbClr val="000000">
                            <a:lumMod val="75000"/>
                            <a:lumOff val="25000"/>
                          </a:srgbClr>
                        </a:solidFill>
                        <a:latin typeface="Cambria Math" panose="02040503050406030204" pitchFamily="18" charset="0"/>
                        <a:ea typeface="宋体" panose="02010600030101010101" pitchFamily="2" charset="-122"/>
                      </a:rPr>
                      <m:t>主义的通胀率：</m:t>
                    </m:r>
                    <m:sSub>
                      <m:sSubPr>
                        <m:ctrlPr>
                          <a:rPr lang="zh-CN" altLang="zh-CN" sz="2000" i="1">
                            <a:solidFill>
                              <a:srgbClr val="000000">
                                <a:lumMod val="75000"/>
                                <a:lumOff val="25000"/>
                              </a:srgbClr>
                            </a:solidFill>
                            <a:latin typeface="Cambria Math" panose="02040503050406030204" pitchFamily="18" charset="0"/>
                            <a:ea typeface="宋体" panose="02010600030101010101" pitchFamily="2" charset="-122"/>
                          </a:rPr>
                        </m:ctrlPr>
                      </m:sSubPr>
                      <m:e>
                        <m:r>
                          <m:rPr>
                            <m:sty m:val="p"/>
                          </m:rPr>
                          <a:rPr lang="en-US" altLang="zh-CN" sz="2000">
                            <a:solidFill>
                              <a:srgbClr val="000000">
                                <a:lumMod val="75000"/>
                                <a:lumOff val="25000"/>
                              </a:srgbClr>
                            </a:solidFill>
                            <a:latin typeface="Cambria Math" panose="02040503050406030204" pitchFamily="18" charset="0"/>
                            <a:ea typeface="宋体" panose="02010600030101010101" pitchFamily="2" charset="-122"/>
                          </a:rPr>
                          <m:t>π</m:t>
                        </m:r>
                      </m:e>
                      <m:sub>
                        <m:r>
                          <m:rPr>
                            <m:sty m:val="p"/>
                          </m:rPr>
                          <a:rPr lang="en-US" altLang="zh-CN" sz="2000">
                            <a:solidFill>
                              <a:srgbClr val="000000">
                                <a:lumMod val="75000"/>
                                <a:lumOff val="25000"/>
                              </a:srgbClr>
                            </a:solidFill>
                            <a:latin typeface="Cambria Math" panose="02040503050406030204" pitchFamily="18" charset="0"/>
                            <a:ea typeface="宋体" panose="02010600030101010101" pitchFamily="2" charset="-122"/>
                          </a:rPr>
                          <m:t>t</m:t>
                        </m:r>
                      </m:sub>
                    </m:sSub>
                    <m:r>
                      <a:rPr lang="en-US" altLang="zh-CN" sz="2000">
                        <a:solidFill>
                          <a:srgbClr val="000000">
                            <a:lumMod val="75000"/>
                            <a:lumOff val="25000"/>
                          </a:srgbClr>
                        </a:solidFill>
                        <a:latin typeface="Cambria Math" panose="02040503050406030204" pitchFamily="18" charset="0"/>
                        <a:ea typeface="宋体" panose="02010600030101010101" pitchFamily="2" charset="-122"/>
                      </a:rPr>
                      <m:t>=</m:t>
                    </m:r>
                    <m:sSub>
                      <m:sSubPr>
                        <m:ctrlPr>
                          <a:rPr lang="zh-CN" altLang="zh-CN" sz="2000" i="1">
                            <a:solidFill>
                              <a:srgbClr val="000000">
                                <a:lumMod val="75000"/>
                                <a:lumOff val="25000"/>
                              </a:srgbClr>
                            </a:solidFill>
                            <a:latin typeface="Cambria Math" panose="02040503050406030204" pitchFamily="18" charset="0"/>
                            <a:ea typeface="宋体" panose="02010600030101010101" pitchFamily="2" charset="-122"/>
                          </a:rPr>
                        </m:ctrlPr>
                      </m:sSubPr>
                      <m:e>
                        <m:r>
                          <m:rPr>
                            <m:sty m:val="p"/>
                          </m:rPr>
                          <a:rPr lang="en-US" altLang="zh-CN" sz="2000">
                            <a:solidFill>
                              <a:srgbClr val="000000">
                                <a:lumMod val="75000"/>
                                <a:lumOff val="25000"/>
                              </a:srgbClr>
                            </a:solidFill>
                            <a:latin typeface="Cambria Math" panose="02040503050406030204" pitchFamily="18" charset="0"/>
                            <a:ea typeface="宋体" panose="02010600030101010101" pitchFamily="2" charset="-122"/>
                          </a:rPr>
                          <m:t>π</m:t>
                        </m:r>
                      </m:e>
                      <m:sub>
                        <m:r>
                          <m:rPr>
                            <m:sty m:val="p"/>
                          </m:rPr>
                          <a:rPr lang="en-US" altLang="zh-CN" sz="2000">
                            <a:solidFill>
                              <a:srgbClr val="000000">
                                <a:lumMod val="75000"/>
                                <a:lumOff val="25000"/>
                              </a:srgbClr>
                            </a:solidFill>
                            <a:latin typeface="Cambria Math" panose="02040503050406030204" pitchFamily="18" charset="0"/>
                            <a:ea typeface="宋体" panose="02010600030101010101" pitchFamily="2" charset="-122"/>
                          </a:rPr>
                          <m:t>t</m:t>
                        </m:r>
                        <m:r>
                          <a:rPr lang="en-US" altLang="zh-CN" sz="2000">
                            <a:solidFill>
                              <a:srgbClr val="000000">
                                <a:lumMod val="75000"/>
                                <a:lumOff val="25000"/>
                              </a:srgbClr>
                            </a:solidFill>
                            <a:latin typeface="Cambria Math" panose="02040503050406030204" pitchFamily="18" charset="0"/>
                            <a:ea typeface="宋体" panose="02010600030101010101" pitchFamily="2" charset="-122"/>
                          </a:rPr>
                          <m:t>−1</m:t>
                        </m:r>
                      </m:sub>
                    </m:sSub>
                    <m:r>
                      <a:rPr lang="en-US" altLang="zh-CN" sz="2000">
                        <a:solidFill>
                          <a:srgbClr val="000000">
                            <a:lumMod val="75000"/>
                            <a:lumOff val="25000"/>
                          </a:srgbClr>
                        </a:solidFill>
                        <a:latin typeface="Cambria Math" panose="02040503050406030204" pitchFamily="18" charset="0"/>
                        <a:ea typeface="宋体" panose="02010600030101010101" pitchFamily="2" charset="-122"/>
                      </a:rPr>
                      <m:t>−</m:t>
                    </m:r>
                    <m:r>
                      <m:rPr>
                        <m:sty m:val="p"/>
                      </m:rPr>
                      <a:rPr lang="en-US" altLang="zh-CN" sz="2000">
                        <a:solidFill>
                          <a:srgbClr val="000000">
                            <a:lumMod val="75000"/>
                            <a:lumOff val="25000"/>
                          </a:srgbClr>
                        </a:solidFill>
                        <a:latin typeface="Cambria Math" panose="02040503050406030204" pitchFamily="18" charset="0"/>
                        <a:ea typeface="宋体" panose="02010600030101010101" pitchFamily="2" charset="-122"/>
                      </a:rPr>
                      <m:t>bθ</m:t>
                    </m:r>
                    <m:d>
                      <m:dPr>
                        <m:ctrlPr>
                          <a:rPr lang="zh-CN" altLang="zh-CN" sz="2000" i="1">
                            <a:solidFill>
                              <a:srgbClr val="000000">
                                <a:lumMod val="75000"/>
                                <a:lumOff val="25000"/>
                              </a:srgbClr>
                            </a:solidFill>
                            <a:latin typeface="Cambria Math" panose="02040503050406030204" pitchFamily="18" charset="0"/>
                            <a:ea typeface="宋体" panose="02010600030101010101" pitchFamily="2" charset="-122"/>
                          </a:rPr>
                        </m:ctrlPr>
                      </m:dPr>
                      <m:e>
                        <m:sSub>
                          <m:sSubPr>
                            <m:ctrlPr>
                              <a:rPr lang="zh-CN" altLang="zh-CN" sz="2000" i="1">
                                <a:solidFill>
                                  <a:srgbClr val="000000">
                                    <a:lumMod val="75000"/>
                                    <a:lumOff val="25000"/>
                                  </a:srgbClr>
                                </a:solidFill>
                                <a:latin typeface="Cambria Math" panose="02040503050406030204" pitchFamily="18" charset="0"/>
                                <a:ea typeface="宋体" panose="02010600030101010101" pitchFamily="2" charset="-122"/>
                              </a:rPr>
                            </m:ctrlPr>
                          </m:sSubPr>
                          <m:e>
                            <m:r>
                              <m:rPr>
                                <m:sty m:val="p"/>
                              </m:rPr>
                              <a:rPr lang="en-US" altLang="zh-CN" sz="2000">
                                <a:solidFill>
                                  <a:srgbClr val="000000">
                                    <a:lumMod val="75000"/>
                                    <a:lumOff val="25000"/>
                                  </a:srgbClr>
                                </a:solidFill>
                                <a:latin typeface="Cambria Math" panose="02040503050406030204" pitchFamily="18" charset="0"/>
                                <a:ea typeface="宋体" panose="02010600030101010101" pitchFamily="2" charset="-122"/>
                              </a:rPr>
                              <m:t>u</m:t>
                            </m:r>
                          </m:e>
                          <m:sub>
                            <m:r>
                              <m:rPr>
                                <m:sty m:val="p"/>
                              </m:rPr>
                              <a:rPr lang="en-US" altLang="zh-CN" sz="2000">
                                <a:solidFill>
                                  <a:srgbClr val="000000">
                                    <a:lumMod val="75000"/>
                                    <a:lumOff val="25000"/>
                                  </a:srgbClr>
                                </a:solidFill>
                                <a:latin typeface="Cambria Math" panose="02040503050406030204" pitchFamily="18" charset="0"/>
                                <a:ea typeface="宋体" panose="02010600030101010101" pitchFamily="2" charset="-122"/>
                              </a:rPr>
                              <m:t>t</m:t>
                            </m:r>
                          </m:sub>
                        </m:sSub>
                        <m:r>
                          <a:rPr lang="en-US" altLang="zh-CN" sz="2000">
                            <a:solidFill>
                              <a:srgbClr val="000000">
                                <a:lumMod val="75000"/>
                                <a:lumOff val="25000"/>
                              </a:srgbClr>
                            </a:solidFill>
                            <a:latin typeface="Cambria Math" panose="02040503050406030204" pitchFamily="18" charset="0"/>
                            <a:ea typeface="宋体" panose="02010600030101010101" pitchFamily="2" charset="-122"/>
                          </a:rPr>
                          <m:t>−</m:t>
                        </m:r>
                        <m:sSup>
                          <m:sSupPr>
                            <m:ctrlPr>
                              <a:rPr lang="zh-CN" altLang="zh-CN" sz="2000" i="1">
                                <a:solidFill>
                                  <a:srgbClr val="000000">
                                    <a:lumMod val="75000"/>
                                    <a:lumOff val="25000"/>
                                  </a:srgbClr>
                                </a:solidFill>
                                <a:latin typeface="Cambria Math" panose="02040503050406030204" pitchFamily="18" charset="0"/>
                                <a:ea typeface="宋体" panose="02010600030101010101" pitchFamily="2" charset="-122"/>
                              </a:rPr>
                            </m:ctrlPr>
                          </m:sSupPr>
                          <m:e>
                            <m:r>
                              <m:rPr>
                                <m:sty m:val="p"/>
                              </m:rPr>
                              <a:rPr lang="en-US" altLang="zh-CN" sz="2000">
                                <a:solidFill>
                                  <a:srgbClr val="000000">
                                    <a:lumMod val="75000"/>
                                    <a:lumOff val="25000"/>
                                  </a:srgbClr>
                                </a:solidFill>
                                <a:latin typeface="Cambria Math" panose="02040503050406030204" pitchFamily="18" charset="0"/>
                                <a:ea typeface="宋体" panose="02010600030101010101" pitchFamily="2" charset="-122"/>
                              </a:rPr>
                              <m:t>u</m:t>
                            </m:r>
                          </m:e>
                          <m:sup>
                            <m:r>
                              <a:rPr lang="en-US" altLang="zh-CN" sz="2000">
                                <a:solidFill>
                                  <a:srgbClr val="000000">
                                    <a:lumMod val="75000"/>
                                    <a:lumOff val="25000"/>
                                  </a:srgbClr>
                                </a:solidFill>
                                <a:latin typeface="Cambria Math" panose="02040503050406030204" pitchFamily="18" charset="0"/>
                                <a:ea typeface="宋体" panose="02010600030101010101" pitchFamily="2" charset="-122"/>
                              </a:rPr>
                              <m:t>∗</m:t>
                            </m:r>
                          </m:sup>
                        </m:sSup>
                      </m:e>
                    </m:d>
                    <m:r>
                      <a:rPr lang="en-US" altLang="zh-CN" sz="2000">
                        <a:solidFill>
                          <a:srgbClr val="000000">
                            <a:lumMod val="75000"/>
                            <a:lumOff val="25000"/>
                          </a:srgbClr>
                        </a:solidFill>
                        <a:latin typeface="Cambria Math" panose="02040503050406030204" pitchFamily="18" charset="0"/>
                        <a:ea typeface="宋体" panose="02010600030101010101" pitchFamily="2" charset="-122"/>
                      </a:rPr>
                      <m:t>−</m:t>
                    </m:r>
                    <m:r>
                      <m:rPr>
                        <m:sty m:val="p"/>
                      </m:rPr>
                      <a:rPr lang="en-US" altLang="zh-CN" sz="2000">
                        <a:solidFill>
                          <a:srgbClr val="000000">
                            <a:lumMod val="75000"/>
                            <a:lumOff val="25000"/>
                          </a:srgbClr>
                        </a:solidFill>
                        <a:latin typeface="Cambria Math" panose="02040503050406030204" pitchFamily="18" charset="0"/>
                        <a:ea typeface="宋体" panose="02010600030101010101" pitchFamily="2" charset="-122"/>
                      </a:rPr>
                      <m:t>b</m:t>
                    </m:r>
                    <m:r>
                      <a:rPr lang="en-US" altLang="zh-CN" sz="2000">
                        <a:solidFill>
                          <a:srgbClr val="000000">
                            <a:lumMod val="75000"/>
                            <a:lumOff val="25000"/>
                          </a:srgbClr>
                        </a:solidFill>
                        <a:latin typeface="Cambria Math" panose="02040503050406030204" pitchFamily="18" charset="0"/>
                        <a:ea typeface="宋体" panose="02010600030101010101" pitchFamily="2" charset="-122"/>
                      </a:rPr>
                      <m:t>(1−</m:t>
                    </m:r>
                    <m:r>
                      <m:rPr>
                        <m:sty m:val="p"/>
                      </m:rPr>
                      <a:rPr lang="en-US" altLang="zh-CN" sz="2000">
                        <a:solidFill>
                          <a:srgbClr val="000000">
                            <a:lumMod val="75000"/>
                            <a:lumOff val="25000"/>
                          </a:srgbClr>
                        </a:solidFill>
                        <a:latin typeface="Cambria Math" panose="02040503050406030204" pitchFamily="18" charset="0"/>
                        <a:ea typeface="宋体" panose="02010600030101010101" pitchFamily="2" charset="-122"/>
                      </a:rPr>
                      <m:t>θ</m:t>
                    </m:r>
                    <m:r>
                      <a:rPr lang="en-US" altLang="zh-CN" sz="2000">
                        <a:solidFill>
                          <a:srgbClr val="000000">
                            <a:lumMod val="75000"/>
                            <a:lumOff val="25000"/>
                          </a:srgbClr>
                        </a:solidFill>
                        <a:latin typeface="Cambria Math" panose="02040503050406030204" pitchFamily="18" charset="0"/>
                        <a:ea typeface="宋体" panose="02010600030101010101" pitchFamily="2" charset="-122"/>
                      </a:rPr>
                      <m:t>)(</m:t>
                    </m:r>
                    <m:sSub>
                      <m:sSubPr>
                        <m:ctrlPr>
                          <a:rPr lang="zh-CN" altLang="zh-CN" sz="2000" i="1">
                            <a:solidFill>
                              <a:srgbClr val="000000">
                                <a:lumMod val="75000"/>
                                <a:lumOff val="25000"/>
                              </a:srgbClr>
                            </a:solidFill>
                            <a:latin typeface="Cambria Math" panose="02040503050406030204" pitchFamily="18" charset="0"/>
                            <a:ea typeface="宋体" panose="02010600030101010101" pitchFamily="2" charset="-122"/>
                          </a:rPr>
                        </m:ctrlPr>
                      </m:sSubPr>
                      <m:e>
                        <m:r>
                          <m:rPr>
                            <m:sty m:val="p"/>
                          </m:rPr>
                          <a:rPr lang="en-US" altLang="zh-CN" sz="2000">
                            <a:solidFill>
                              <a:srgbClr val="000000">
                                <a:lumMod val="75000"/>
                                <a:lumOff val="25000"/>
                              </a:srgbClr>
                            </a:solidFill>
                            <a:latin typeface="Cambria Math" panose="02040503050406030204" pitchFamily="18" charset="0"/>
                            <a:ea typeface="宋体" panose="02010600030101010101" pitchFamily="2" charset="-122"/>
                          </a:rPr>
                          <m:t>u</m:t>
                        </m:r>
                      </m:e>
                      <m:sub>
                        <m:r>
                          <m:rPr>
                            <m:sty m:val="p"/>
                          </m:rPr>
                          <a:rPr lang="en-US" altLang="zh-CN" sz="2000">
                            <a:solidFill>
                              <a:srgbClr val="000000">
                                <a:lumMod val="75000"/>
                                <a:lumOff val="25000"/>
                              </a:srgbClr>
                            </a:solidFill>
                            <a:latin typeface="Cambria Math" panose="02040503050406030204" pitchFamily="18" charset="0"/>
                            <a:ea typeface="宋体" panose="02010600030101010101" pitchFamily="2" charset="-122"/>
                          </a:rPr>
                          <m:t>t</m:t>
                        </m:r>
                      </m:sub>
                    </m:sSub>
                    <m:r>
                      <a:rPr lang="en-US" altLang="zh-CN" sz="2000">
                        <a:solidFill>
                          <a:srgbClr val="000000">
                            <a:lumMod val="75000"/>
                            <a:lumOff val="25000"/>
                          </a:srgbClr>
                        </a:solidFill>
                        <a:latin typeface="Cambria Math" panose="02040503050406030204" pitchFamily="18" charset="0"/>
                        <a:ea typeface="宋体" panose="02010600030101010101" pitchFamily="2" charset="-122"/>
                      </a:rPr>
                      <m:t>−</m:t>
                    </m:r>
                    <m:sSub>
                      <m:sSubPr>
                        <m:ctrlPr>
                          <a:rPr lang="zh-CN" altLang="zh-CN" sz="2000" i="1">
                            <a:solidFill>
                              <a:srgbClr val="000000">
                                <a:lumMod val="75000"/>
                                <a:lumOff val="25000"/>
                              </a:srgbClr>
                            </a:solidFill>
                            <a:latin typeface="Cambria Math" panose="02040503050406030204" pitchFamily="18" charset="0"/>
                            <a:ea typeface="宋体" panose="02010600030101010101" pitchFamily="2" charset="-122"/>
                          </a:rPr>
                        </m:ctrlPr>
                      </m:sSubPr>
                      <m:e>
                        <m:r>
                          <m:rPr>
                            <m:sty m:val="p"/>
                          </m:rPr>
                          <a:rPr lang="en-US" altLang="zh-CN" sz="2000">
                            <a:solidFill>
                              <a:srgbClr val="000000">
                                <a:lumMod val="75000"/>
                                <a:lumOff val="25000"/>
                              </a:srgbClr>
                            </a:solidFill>
                            <a:latin typeface="Cambria Math" panose="02040503050406030204" pitchFamily="18" charset="0"/>
                            <a:ea typeface="宋体" panose="02010600030101010101" pitchFamily="2" charset="-122"/>
                          </a:rPr>
                          <m:t>u</m:t>
                        </m:r>
                      </m:e>
                      <m:sub>
                        <m:r>
                          <m:rPr>
                            <m:sty m:val="p"/>
                          </m:rPr>
                          <a:rPr lang="en-US" altLang="zh-CN" sz="2000">
                            <a:solidFill>
                              <a:srgbClr val="000000">
                                <a:lumMod val="75000"/>
                                <a:lumOff val="25000"/>
                              </a:srgbClr>
                            </a:solidFill>
                            <a:latin typeface="Cambria Math" panose="02040503050406030204" pitchFamily="18" charset="0"/>
                            <a:ea typeface="宋体" panose="02010600030101010101" pitchFamily="2" charset="-122"/>
                          </a:rPr>
                          <m:t>t</m:t>
                        </m:r>
                        <m:r>
                          <a:rPr lang="en-US" altLang="zh-CN" sz="2000">
                            <a:solidFill>
                              <a:srgbClr val="000000">
                                <a:lumMod val="75000"/>
                                <a:lumOff val="25000"/>
                              </a:srgbClr>
                            </a:solidFill>
                            <a:latin typeface="Cambria Math" panose="02040503050406030204" pitchFamily="18" charset="0"/>
                            <a:ea typeface="宋体" panose="02010600030101010101" pitchFamily="2" charset="-122"/>
                          </a:rPr>
                          <m:t>−1</m:t>
                        </m:r>
                      </m:sub>
                    </m:sSub>
                    <m:r>
                      <a:rPr lang="en-US" altLang="zh-CN" sz="2000">
                        <a:solidFill>
                          <a:srgbClr val="000000">
                            <a:lumMod val="75000"/>
                            <a:lumOff val="25000"/>
                          </a:srgbClr>
                        </a:solidFill>
                        <a:latin typeface="Cambria Math" panose="02040503050406030204" pitchFamily="18" charset="0"/>
                        <a:ea typeface="宋体" panose="02010600030101010101" pitchFamily="2" charset="-122"/>
                      </a:rPr>
                      <m:t>)</m:t>
                    </m:r>
                  </m:oMath>
                </a14:m>
                <a:endParaRPr lang="zh-CN" altLang="zh-CN" sz="2000" dirty="0">
                  <a:solidFill>
                    <a:srgbClr val="000000">
                      <a:lumMod val="75000"/>
                      <a:lumOff val="25000"/>
                    </a:srgbClr>
                  </a:solidFill>
                  <a:latin typeface="Calibri" panose="020F0502020204030204"/>
                  <a:ea typeface="宋体" panose="02010600030101010101" pitchFamily="2" charset="-122"/>
                </a:endParaRPr>
              </a:p>
              <a:p>
                <a:pPr marL="91440" indent="-91440">
                  <a:lnSpc>
                    <a:spcPct val="90000"/>
                  </a:lnSpc>
                  <a:spcBef>
                    <a:spcPts val="1200"/>
                  </a:spcBef>
                  <a:spcAft>
                    <a:spcPts val="200"/>
                  </a:spcAft>
                  <a:buClr>
                    <a:srgbClr val="E48312"/>
                  </a:buClr>
                  <a:buSzPct val="100000"/>
                  <a:buFont typeface="Wingdings" panose="05000000000000000000" pitchFamily="2" charset="2"/>
                  <a:buChar char="Ø"/>
                  <a:defRPr/>
                </a:pPr>
                <a14:m>
                  <m:oMath xmlns:m="http://schemas.openxmlformats.org/officeDocument/2006/math">
                    <m:sSub>
                      <m:sSubPr>
                        <m:ctrlPr>
                          <a:rPr lang="zh-CN" altLang="zh-CN" sz="2000" i="1">
                            <a:solidFill>
                              <a:srgbClr val="000000">
                                <a:lumMod val="75000"/>
                                <a:lumOff val="25000"/>
                              </a:srgbClr>
                            </a:solidFill>
                            <a:latin typeface="Cambria Math" panose="02040503050406030204" pitchFamily="18" charset="0"/>
                          </a:rPr>
                        </m:ctrlPr>
                      </m:sSubPr>
                      <m:e>
                        <m:r>
                          <a:rPr lang="en-US" altLang="zh-CN" sz="2000" i="1">
                            <a:solidFill>
                              <a:srgbClr val="000000">
                                <a:lumMod val="75000"/>
                                <a:lumOff val="25000"/>
                              </a:srgbClr>
                            </a:solidFill>
                            <a:latin typeface="Cambria Math" panose="02040503050406030204" pitchFamily="18" charset="0"/>
                          </a:rPr>
                          <m:t>𝐸</m:t>
                        </m:r>
                      </m:e>
                      <m:sub>
                        <m:r>
                          <a:rPr lang="en-US" altLang="zh-CN" sz="2000" i="1">
                            <a:solidFill>
                              <a:srgbClr val="000000">
                                <a:lumMod val="75000"/>
                                <a:lumOff val="25000"/>
                              </a:srgbClr>
                            </a:solidFill>
                            <a:latin typeface="Cambria Math" panose="02040503050406030204" pitchFamily="18" charset="0"/>
                          </a:rPr>
                          <m:t>𝑡</m:t>
                        </m:r>
                      </m:sub>
                    </m:sSub>
                    <m:sSub>
                      <m:sSubPr>
                        <m:ctrlPr>
                          <a:rPr lang="zh-CN" altLang="zh-CN" sz="2000" i="1">
                            <a:solidFill>
                              <a:srgbClr val="000000">
                                <a:lumMod val="75000"/>
                                <a:lumOff val="25000"/>
                              </a:srgbClr>
                            </a:solidFill>
                            <a:latin typeface="Cambria Math" panose="02040503050406030204" pitchFamily="18" charset="0"/>
                          </a:rPr>
                        </m:ctrlPr>
                      </m:sSubPr>
                      <m:e>
                        <m:r>
                          <a:rPr lang="en-US" altLang="zh-CN" sz="2000" i="1">
                            <a:solidFill>
                              <a:srgbClr val="000000">
                                <a:lumMod val="75000"/>
                                <a:lumOff val="25000"/>
                              </a:srgbClr>
                            </a:solidFill>
                            <a:latin typeface="Cambria Math" panose="02040503050406030204" pitchFamily="18" charset="0"/>
                          </a:rPr>
                          <m:t>𝜋</m:t>
                        </m:r>
                      </m:e>
                      <m:sub>
                        <m:r>
                          <a:rPr lang="en-US" altLang="zh-CN" sz="2000" i="1">
                            <a:solidFill>
                              <a:srgbClr val="000000">
                                <a:lumMod val="75000"/>
                                <a:lumOff val="25000"/>
                              </a:srgbClr>
                            </a:solidFill>
                            <a:latin typeface="Cambria Math" panose="02040503050406030204" pitchFamily="18" charset="0"/>
                          </a:rPr>
                          <m:t>𝑡</m:t>
                        </m:r>
                        <m:r>
                          <a:rPr lang="en-US" altLang="zh-CN" sz="2000" i="1">
                            <a:solidFill>
                              <a:srgbClr val="000000">
                                <a:lumMod val="75000"/>
                                <a:lumOff val="25000"/>
                              </a:srgbClr>
                            </a:solidFill>
                            <a:latin typeface="Cambria Math" panose="02040503050406030204" pitchFamily="18" charset="0"/>
                          </a:rPr>
                          <m:t>+1</m:t>
                        </m:r>
                      </m:sub>
                    </m:sSub>
                  </m:oMath>
                </a14:m>
                <a:r>
                  <a:rPr lang="zh-CN" altLang="en-US" sz="2000" dirty="0">
                    <a:solidFill>
                      <a:srgbClr val="000000">
                        <a:lumMod val="75000"/>
                        <a:lumOff val="25000"/>
                      </a:srgbClr>
                    </a:solidFill>
                    <a:latin typeface="Calibri" panose="020F0502020204030204"/>
                    <a:ea typeface="宋体" panose="02010600030101010101" pitchFamily="2" charset="-122"/>
                  </a:rPr>
                  <a:t>与</a:t>
                </a:r>
                <a14:m>
                  <m:oMath xmlns:m="http://schemas.openxmlformats.org/officeDocument/2006/math">
                    <m:sSub>
                      <m:sSubPr>
                        <m:ctrlPr>
                          <a:rPr lang="zh-CN" altLang="zh-CN" sz="2000" i="1">
                            <a:solidFill>
                              <a:srgbClr val="000000">
                                <a:lumMod val="75000"/>
                                <a:lumOff val="25000"/>
                              </a:srgbClr>
                            </a:solidFill>
                            <a:latin typeface="Cambria Math" panose="02040503050406030204" pitchFamily="18" charset="0"/>
                          </a:rPr>
                        </m:ctrlPr>
                      </m:sSubPr>
                      <m:e>
                        <m:r>
                          <a:rPr lang="en-US" altLang="zh-CN" sz="2000" i="1">
                            <a:solidFill>
                              <a:srgbClr val="000000">
                                <a:lumMod val="75000"/>
                                <a:lumOff val="25000"/>
                              </a:srgbClr>
                            </a:solidFill>
                            <a:latin typeface="Cambria Math" panose="02040503050406030204" pitchFamily="18" charset="0"/>
                          </a:rPr>
                          <m:t>𝜋</m:t>
                        </m:r>
                      </m:e>
                      <m:sub>
                        <m:r>
                          <a:rPr lang="en-US" altLang="zh-CN" sz="2000" i="1">
                            <a:solidFill>
                              <a:srgbClr val="000000">
                                <a:lumMod val="75000"/>
                                <a:lumOff val="25000"/>
                              </a:srgbClr>
                            </a:solidFill>
                            <a:latin typeface="Cambria Math" panose="02040503050406030204" pitchFamily="18" charset="0"/>
                          </a:rPr>
                          <m:t>𝑡</m:t>
                        </m:r>
                        <m:r>
                          <a:rPr lang="en-US" altLang="zh-CN" sz="2000" i="1">
                            <a:solidFill>
                              <a:srgbClr val="000000">
                                <a:lumMod val="75000"/>
                                <a:lumOff val="25000"/>
                              </a:srgbClr>
                            </a:solidFill>
                            <a:latin typeface="Cambria Math" panose="02040503050406030204" pitchFamily="18" charset="0"/>
                          </a:rPr>
                          <m:t>−1</m:t>
                        </m:r>
                      </m:sub>
                    </m:sSub>
                  </m:oMath>
                </a14:m>
                <a:r>
                  <a:rPr lang="zh-CN" altLang="en-US" sz="2000" dirty="0">
                    <a:solidFill>
                      <a:srgbClr val="000000">
                        <a:lumMod val="75000"/>
                        <a:lumOff val="25000"/>
                      </a:srgbClr>
                    </a:solidFill>
                    <a:latin typeface="Calibri" panose="020F0502020204030204"/>
                    <a:ea typeface="宋体" panose="02010600030101010101" pitchFamily="2" charset="-122"/>
                  </a:rPr>
                  <a:t>的相关性；货币政策会打破两者的相关性。</a:t>
                </a:r>
                <a:endParaRPr lang="en-US" altLang="zh-CN" sz="2000" dirty="0">
                  <a:solidFill>
                    <a:srgbClr val="000000">
                      <a:lumMod val="75000"/>
                      <a:lumOff val="25000"/>
                    </a:srgbClr>
                  </a:solidFill>
                  <a:latin typeface="Calibri" panose="020F0502020204030204"/>
                  <a:ea typeface="宋体" panose="02010600030101010101" pitchFamily="2" charset="-122"/>
                </a:endParaRPr>
              </a:p>
              <a:p>
                <a:pPr marL="91440" indent="-91440">
                  <a:lnSpc>
                    <a:spcPct val="90000"/>
                  </a:lnSpc>
                  <a:spcBef>
                    <a:spcPts val="1200"/>
                  </a:spcBef>
                  <a:spcAft>
                    <a:spcPts val="200"/>
                  </a:spcAft>
                  <a:buClr>
                    <a:srgbClr val="E48312"/>
                  </a:buClr>
                  <a:buSzPct val="100000"/>
                  <a:buFont typeface="Wingdings" panose="05000000000000000000" pitchFamily="2" charset="2"/>
                  <a:buChar char="Ø"/>
                  <a:defRPr/>
                </a:pPr>
                <a:r>
                  <a:rPr lang="zh-CN" altLang="en-US" sz="2000" dirty="0">
                    <a:solidFill>
                      <a:srgbClr val="000000">
                        <a:lumMod val="75000"/>
                        <a:lumOff val="25000"/>
                      </a:srgbClr>
                    </a:solidFill>
                    <a:latin typeface="Calibri" panose="020F0502020204030204"/>
                    <a:ea typeface="宋体" panose="02010600030101010101" pitchFamily="2" charset="-122"/>
                  </a:rPr>
                  <a:t>根据新凯恩斯菲利普斯曲线，如果央行宣布（同时，公众相信央行会真正执行）将会缩小正的产出缺口，那么通胀率会立即下降。</a:t>
                </a:r>
                <a:endParaRPr lang="zh-CN" altLang="zh-CN" sz="2000" dirty="0">
                  <a:solidFill>
                    <a:srgbClr val="000000">
                      <a:lumMod val="75000"/>
                      <a:lumOff val="25000"/>
                    </a:srgbClr>
                  </a:solidFill>
                  <a:latin typeface="Calibri" panose="020F0502020204030204"/>
                  <a:ea typeface="宋体" panose="02010600030101010101" pitchFamily="2" charset="-122"/>
                </a:endParaRPr>
              </a:p>
            </p:txBody>
          </p:sp>
        </mc:Choice>
        <mc:Fallback xmlns="">
          <p:sp>
            <p:nvSpPr>
              <p:cNvPr id="12" name="文本框 11">
                <a:extLst>
                  <a:ext uri="{FF2B5EF4-FFF2-40B4-BE49-F238E27FC236}">
                    <a16:creationId xmlns:a16="http://schemas.microsoft.com/office/drawing/2014/main" id="{AB4CDFE9-5EFE-6A3E-C286-6E05358B4CDA}"/>
                  </a:ext>
                </a:extLst>
              </p:cNvPr>
              <p:cNvSpPr txBox="1">
                <a:spLocks noRot="1" noChangeAspect="1" noMove="1" noResize="1" noEditPoints="1" noAdjustHandles="1" noChangeArrowheads="1" noChangeShapeType="1" noTextEdit="1"/>
              </p:cNvSpPr>
              <p:nvPr/>
            </p:nvSpPr>
            <p:spPr>
              <a:xfrm>
                <a:off x="2219852" y="1828801"/>
                <a:ext cx="7838548" cy="4580549"/>
              </a:xfrm>
              <a:prstGeom prst="rect">
                <a:avLst/>
              </a:prstGeom>
              <a:blipFill>
                <a:blip r:embed="rId2"/>
                <a:stretch>
                  <a:fillRect l="-700" t="-1731" b="-1065"/>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12662450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custDataLst>
              <p:tags r:id="rId1"/>
            </p:custDataLst>
          </p:nvPr>
        </p:nvPicPr>
        <p:blipFill>
          <a:blip r:embed="rId15"/>
          <a:srcRect l="97202" t="43337" r="771" b="9736"/>
          <a:stretch>
            <a:fillRect/>
          </a:stretch>
        </p:blipFill>
        <p:spPr>
          <a:xfrm>
            <a:off x="1524635" y="12700"/>
            <a:ext cx="9163050" cy="6845300"/>
          </a:xfrm>
          <a:prstGeom prst="rect">
            <a:avLst/>
          </a:prstGeom>
        </p:spPr>
      </p:pic>
      <p:grpSp>
        <p:nvGrpSpPr>
          <p:cNvPr id="11" name="组合 10"/>
          <p:cNvGrpSpPr/>
          <p:nvPr/>
        </p:nvGrpSpPr>
        <p:grpSpPr>
          <a:xfrm>
            <a:off x="-1453515" y="-11334115"/>
            <a:ext cx="15474950" cy="18635980"/>
            <a:chOff x="1" y="-14984"/>
            <a:chExt cx="14490" cy="23032"/>
          </a:xfrm>
        </p:grpSpPr>
        <p:grpSp>
          <p:nvGrpSpPr>
            <p:cNvPr id="8" name="组合 7"/>
            <p:cNvGrpSpPr/>
            <p:nvPr/>
          </p:nvGrpSpPr>
          <p:grpSpPr>
            <a:xfrm>
              <a:off x="1" y="-14984"/>
              <a:ext cx="14490" cy="21553"/>
              <a:chOff x="-58" y="-10022"/>
              <a:chExt cx="14490" cy="21553"/>
            </a:xfrm>
          </p:grpSpPr>
          <p:pic>
            <p:nvPicPr>
              <p:cNvPr id="2" name="图片 1" descr="d087ec704695a07a8509f7f1cf814b6"/>
              <p:cNvPicPr>
                <a:picLocks noChangeAspect="1"/>
              </p:cNvPicPr>
              <p:nvPr/>
            </p:nvPicPr>
            <p:blipFill>
              <a:blip r:embed="rId16"/>
              <a:srcRect t="75987" r="7"/>
              <a:stretch>
                <a:fillRect/>
              </a:stretch>
            </p:blipFill>
            <p:spPr>
              <a:xfrm>
                <a:off x="-1" y="821"/>
                <a:ext cx="14400" cy="1684"/>
              </a:xfrm>
              <a:prstGeom prst="rect">
                <a:avLst/>
              </a:prstGeom>
            </p:spPr>
          </p:pic>
          <p:grpSp>
            <p:nvGrpSpPr>
              <p:cNvPr id="7" name="组合 6"/>
              <p:cNvGrpSpPr/>
              <p:nvPr/>
            </p:nvGrpSpPr>
            <p:grpSpPr>
              <a:xfrm>
                <a:off x="-58" y="-10022"/>
                <a:ext cx="14490" cy="21553"/>
                <a:chOff x="-58" y="-10022"/>
                <a:chExt cx="14490" cy="21553"/>
              </a:xfrm>
            </p:grpSpPr>
            <p:pic>
              <p:nvPicPr>
                <p:cNvPr id="4" name="图片 3"/>
                <p:cNvPicPr>
                  <a:picLocks noChangeAspect="1"/>
                </p:cNvPicPr>
                <p:nvPr>
                  <p:custDataLst>
                    <p:tags r:id="rId13"/>
                  </p:custDataLst>
                </p:nvPr>
              </p:nvPicPr>
              <p:blipFill>
                <a:blip r:embed="rId15"/>
                <a:stretch>
                  <a:fillRect/>
                </a:stretch>
              </p:blipFill>
              <p:spPr>
                <a:xfrm>
                  <a:off x="0" y="-10022"/>
                  <a:ext cx="14432" cy="10843"/>
                </a:xfrm>
                <a:prstGeom prst="rect">
                  <a:avLst/>
                </a:prstGeom>
              </p:spPr>
            </p:pic>
            <p:pic>
              <p:nvPicPr>
                <p:cNvPr id="5" name="图片 4" descr="9642c04771b477ebb33184391aba94c"/>
                <p:cNvPicPr>
                  <a:picLocks noChangeAspect="1"/>
                </p:cNvPicPr>
                <p:nvPr/>
              </p:nvPicPr>
              <p:blipFill>
                <a:blip r:embed="rId17"/>
                <a:srcRect t="12100" r="-173"/>
                <a:stretch>
                  <a:fillRect/>
                </a:stretch>
              </p:blipFill>
              <p:spPr>
                <a:xfrm>
                  <a:off x="-58" y="2538"/>
                  <a:ext cx="14458" cy="4965"/>
                </a:xfrm>
                <a:prstGeom prst="rect">
                  <a:avLst/>
                </a:prstGeom>
              </p:spPr>
            </p:pic>
            <p:pic>
              <p:nvPicPr>
                <p:cNvPr id="6" name="图片 5" descr="0232dd159eccd11e0bcb57f897125ae"/>
                <p:cNvPicPr>
                  <a:picLocks noChangeAspect="1"/>
                </p:cNvPicPr>
                <p:nvPr/>
              </p:nvPicPr>
              <p:blipFill>
                <a:blip r:embed="rId18"/>
                <a:srcRect t="50267" r="1167"/>
                <a:stretch>
                  <a:fillRect/>
                </a:stretch>
              </p:blipFill>
              <p:spPr>
                <a:xfrm>
                  <a:off x="-1" y="7512"/>
                  <a:ext cx="14084" cy="4019"/>
                </a:xfrm>
                <a:prstGeom prst="rect">
                  <a:avLst/>
                </a:prstGeom>
              </p:spPr>
            </p:pic>
          </p:grpSp>
        </p:grpSp>
        <p:pic>
          <p:nvPicPr>
            <p:cNvPr id="10" name="图片 9" descr="9642c04771b477ebb33184391aba94c"/>
            <p:cNvPicPr>
              <a:picLocks noChangeAspect="1"/>
            </p:cNvPicPr>
            <p:nvPr>
              <p:custDataLst>
                <p:tags r:id="rId12"/>
              </p:custDataLst>
            </p:nvPr>
          </p:nvPicPr>
          <p:blipFill>
            <a:blip r:embed="rId17"/>
            <a:srcRect t="77393" r="1407"/>
            <a:stretch>
              <a:fillRect/>
            </a:stretch>
          </p:blipFill>
          <p:spPr>
            <a:xfrm>
              <a:off x="1" y="6534"/>
              <a:ext cx="14230" cy="1514"/>
            </a:xfrm>
            <a:prstGeom prst="rect">
              <a:avLst/>
            </a:prstGeom>
          </p:spPr>
        </p:pic>
      </p:grpSp>
      <p:grpSp>
        <p:nvGrpSpPr>
          <p:cNvPr id="14" name="组合 13"/>
          <p:cNvGrpSpPr/>
          <p:nvPr/>
        </p:nvGrpSpPr>
        <p:grpSpPr>
          <a:xfrm>
            <a:off x="5127625" y="1884680"/>
            <a:ext cx="1026160" cy="967740"/>
            <a:chOff x="5522" y="2247"/>
            <a:chExt cx="1666" cy="1524"/>
          </a:xfrm>
        </p:grpSpPr>
        <p:sp>
          <p:nvSpPr>
            <p:cNvPr id="9" name="矩形 8"/>
            <p:cNvSpPr/>
            <p:nvPr>
              <p:custDataLst>
                <p:tags r:id="rId10"/>
              </p:custDataLst>
            </p:nvPr>
          </p:nvSpPr>
          <p:spPr>
            <a:xfrm>
              <a:off x="5522" y="2247"/>
              <a:ext cx="1667" cy="1474"/>
            </a:xfrm>
            <a:prstGeom prst="rect">
              <a:avLst/>
            </a:prstGeom>
            <a:solidFill>
              <a:srgbClr val="FFC000">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框 12"/>
            <p:cNvSpPr txBox="1"/>
            <p:nvPr>
              <p:custDataLst>
                <p:tags r:id="rId11"/>
              </p:custDataLst>
            </p:nvPr>
          </p:nvSpPr>
          <p:spPr>
            <a:xfrm>
              <a:off x="5857" y="2247"/>
              <a:ext cx="870" cy="1525"/>
            </a:xfrm>
            <a:prstGeom prst="rect">
              <a:avLst/>
            </a:prstGeom>
            <a:noFill/>
            <a:ln>
              <a:noFill/>
            </a:ln>
          </p:spPr>
          <p:txBody>
            <a:bodyPr wrap="square" rtlCol="0">
              <a:noAutofit/>
              <a:scene3d>
                <a:camera prst="orthographicFront"/>
                <a:lightRig rig="threePt" dir="t"/>
              </a:scene3d>
            </a:bodyPr>
            <a:lstStyle/>
            <a:p>
              <a:r>
                <a:rPr lang="en-US" altLang="zh-CN" sz="5400" b="1">
                  <a:solidFill>
                    <a:schemeClr val="tx1"/>
                  </a:solidFill>
                  <a:effectLst>
                    <a:outerShdw blurRad="38100" dist="19050" dir="2700000" algn="tl" rotWithShape="0">
                      <a:schemeClr val="dk1">
                        <a:alpha val="40000"/>
                      </a:schemeClr>
                    </a:outerShdw>
                  </a:effectLst>
                  <a:latin typeface="汉仪中宋简" panose="02010600000101010101" charset="-128"/>
                  <a:ea typeface="汉仪中宋简" panose="02010600000101010101" charset="-128"/>
                  <a:cs typeface="+mn-lt"/>
                </a:rPr>
                <a:t>3</a:t>
              </a:r>
            </a:p>
          </p:txBody>
        </p:sp>
      </p:grpSp>
      <p:grpSp>
        <p:nvGrpSpPr>
          <p:cNvPr id="12" name="组合 11"/>
          <p:cNvGrpSpPr/>
          <p:nvPr/>
        </p:nvGrpSpPr>
        <p:grpSpPr>
          <a:xfrm>
            <a:off x="7464425" y="822325"/>
            <a:ext cx="1016000" cy="968375"/>
            <a:chOff x="5746" y="2904"/>
            <a:chExt cx="1667" cy="1525"/>
          </a:xfrm>
        </p:grpSpPr>
        <p:sp>
          <p:nvSpPr>
            <p:cNvPr id="15" name="矩形 14"/>
            <p:cNvSpPr/>
            <p:nvPr>
              <p:custDataLst>
                <p:tags r:id="rId8"/>
              </p:custDataLst>
            </p:nvPr>
          </p:nvSpPr>
          <p:spPr>
            <a:xfrm>
              <a:off x="5746" y="2927"/>
              <a:ext cx="1667" cy="1502"/>
            </a:xfrm>
            <a:prstGeom prst="rect">
              <a:avLst/>
            </a:prstGeom>
            <a:solidFill>
              <a:srgbClr val="FFC000">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文本框 15"/>
            <p:cNvSpPr txBox="1"/>
            <p:nvPr>
              <p:custDataLst>
                <p:tags r:id="rId9"/>
              </p:custDataLst>
            </p:nvPr>
          </p:nvSpPr>
          <p:spPr>
            <a:xfrm>
              <a:off x="6082" y="2904"/>
              <a:ext cx="870" cy="1525"/>
            </a:xfrm>
            <a:prstGeom prst="rect">
              <a:avLst/>
            </a:prstGeom>
            <a:noFill/>
            <a:ln>
              <a:noFill/>
            </a:ln>
          </p:spPr>
          <p:txBody>
            <a:bodyPr wrap="square" rtlCol="0">
              <a:noAutofit/>
              <a:scene3d>
                <a:camera prst="orthographicFront"/>
                <a:lightRig rig="threePt" dir="t"/>
              </a:scene3d>
            </a:bodyPr>
            <a:lstStyle/>
            <a:p>
              <a:r>
                <a:rPr lang="en-US" altLang="zh-CN" sz="5400" b="1">
                  <a:solidFill>
                    <a:schemeClr val="tx1"/>
                  </a:solidFill>
                  <a:effectLst>
                    <a:outerShdw blurRad="38100" dist="19050" dir="2700000" algn="tl" rotWithShape="0">
                      <a:schemeClr val="dk1">
                        <a:alpha val="40000"/>
                      </a:schemeClr>
                    </a:outerShdw>
                  </a:effectLst>
                  <a:latin typeface="汉仪中宋简" panose="02010600000101010101" charset="-128"/>
                  <a:ea typeface="汉仪中宋简" panose="02010600000101010101" charset="-128"/>
                  <a:cs typeface="+mn-lt"/>
                </a:rPr>
                <a:t>5</a:t>
              </a:r>
            </a:p>
          </p:txBody>
        </p:sp>
      </p:grpSp>
      <p:grpSp>
        <p:nvGrpSpPr>
          <p:cNvPr id="17" name="组合 16"/>
          <p:cNvGrpSpPr/>
          <p:nvPr/>
        </p:nvGrpSpPr>
        <p:grpSpPr>
          <a:xfrm>
            <a:off x="6240145" y="4005580"/>
            <a:ext cx="1071245" cy="1060450"/>
            <a:chOff x="5522" y="2133"/>
            <a:chExt cx="1667" cy="1639"/>
          </a:xfrm>
        </p:grpSpPr>
        <p:sp>
          <p:nvSpPr>
            <p:cNvPr id="18" name="矩形 17"/>
            <p:cNvSpPr/>
            <p:nvPr>
              <p:custDataLst>
                <p:tags r:id="rId6"/>
              </p:custDataLst>
            </p:nvPr>
          </p:nvSpPr>
          <p:spPr>
            <a:xfrm>
              <a:off x="5522" y="2133"/>
              <a:ext cx="1667" cy="1502"/>
            </a:xfrm>
            <a:prstGeom prst="rect">
              <a:avLst/>
            </a:prstGeom>
            <a:solidFill>
              <a:srgbClr val="FFC000">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文本框 18"/>
            <p:cNvSpPr txBox="1"/>
            <p:nvPr>
              <p:custDataLst>
                <p:tags r:id="rId7"/>
              </p:custDataLst>
            </p:nvPr>
          </p:nvSpPr>
          <p:spPr>
            <a:xfrm>
              <a:off x="5857" y="2247"/>
              <a:ext cx="870" cy="1525"/>
            </a:xfrm>
            <a:prstGeom prst="rect">
              <a:avLst/>
            </a:prstGeom>
            <a:noFill/>
            <a:ln>
              <a:noFill/>
            </a:ln>
          </p:spPr>
          <p:txBody>
            <a:bodyPr wrap="square" rtlCol="0">
              <a:noAutofit/>
              <a:scene3d>
                <a:camera prst="orthographicFront"/>
                <a:lightRig rig="threePt" dir="t"/>
              </a:scene3d>
            </a:bodyPr>
            <a:lstStyle/>
            <a:p>
              <a:r>
                <a:rPr lang="en-US" altLang="zh-CN" sz="5400" b="1">
                  <a:solidFill>
                    <a:schemeClr val="tx1"/>
                  </a:solidFill>
                  <a:effectLst>
                    <a:outerShdw blurRad="38100" dist="19050" dir="2700000" algn="tl" rotWithShape="0">
                      <a:schemeClr val="dk1">
                        <a:alpha val="40000"/>
                      </a:schemeClr>
                    </a:outerShdw>
                  </a:effectLst>
                  <a:latin typeface="汉仪中宋简" panose="02010600000101010101" charset="-128"/>
                  <a:ea typeface="汉仪中宋简" panose="02010600000101010101" charset="-128"/>
                  <a:cs typeface="+mn-lt"/>
                </a:rPr>
                <a:t>4</a:t>
              </a:r>
            </a:p>
          </p:txBody>
        </p:sp>
      </p:grpSp>
      <p:grpSp>
        <p:nvGrpSpPr>
          <p:cNvPr id="20" name="组合 19"/>
          <p:cNvGrpSpPr/>
          <p:nvPr/>
        </p:nvGrpSpPr>
        <p:grpSpPr>
          <a:xfrm>
            <a:off x="3936365" y="2872740"/>
            <a:ext cx="1058545" cy="1067519"/>
            <a:chOff x="5522" y="2247"/>
            <a:chExt cx="1667" cy="1635"/>
          </a:xfrm>
        </p:grpSpPr>
        <p:sp>
          <p:nvSpPr>
            <p:cNvPr id="22" name="矩形 21"/>
            <p:cNvSpPr/>
            <p:nvPr>
              <p:custDataLst>
                <p:tags r:id="rId4"/>
              </p:custDataLst>
            </p:nvPr>
          </p:nvSpPr>
          <p:spPr>
            <a:xfrm>
              <a:off x="5522" y="2247"/>
              <a:ext cx="1667" cy="1474"/>
            </a:xfrm>
            <a:prstGeom prst="rect">
              <a:avLst/>
            </a:prstGeom>
            <a:solidFill>
              <a:srgbClr val="FFC000">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文本框 22"/>
            <p:cNvSpPr txBox="1"/>
            <p:nvPr>
              <p:custDataLst>
                <p:tags r:id="rId5"/>
              </p:custDataLst>
            </p:nvPr>
          </p:nvSpPr>
          <p:spPr>
            <a:xfrm>
              <a:off x="5991" y="2357"/>
              <a:ext cx="870" cy="1525"/>
            </a:xfrm>
            <a:prstGeom prst="rect">
              <a:avLst/>
            </a:prstGeom>
            <a:noFill/>
            <a:ln>
              <a:noFill/>
            </a:ln>
          </p:spPr>
          <p:txBody>
            <a:bodyPr wrap="square" rtlCol="0">
              <a:noAutofit/>
              <a:scene3d>
                <a:camera prst="orthographicFront"/>
                <a:lightRig rig="threePt" dir="t"/>
              </a:scene3d>
            </a:bodyPr>
            <a:lstStyle/>
            <a:p>
              <a:r>
                <a:rPr lang="en-US" altLang="zh-CN" sz="5400" b="1">
                  <a:solidFill>
                    <a:schemeClr val="tx1"/>
                  </a:solidFill>
                  <a:effectLst>
                    <a:outerShdw blurRad="38100" dist="19050" dir="2700000" algn="tl" rotWithShape="0">
                      <a:schemeClr val="dk1">
                        <a:alpha val="40000"/>
                      </a:schemeClr>
                    </a:outerShdw>
                  </a:effectLst>
                  <a:latin typeface="汉仪中宋简" panose="02010600000101010101" charset="-128"/>
                  <a:ea typeface="汉仪中宋简" panose="02010600000101010101" charset="-128"/>
                  <a:cs typeface="+mn-lt"/>
                </a:rPr>
                <a:t>2</a:t>
              </a:r>
            </a:p>
          </p:txBody>
        </p:sp>
      </p:grpSp>
      <p:grpSp>
        <p:nvGrpSpPr>
          <p:cNvPr id="26" name="组合 25"/>
          <p:cNvGrpSpPr/>
          <p:nvPr/>
        </p:nvGrpSpPr>
        <p:grpSpPr>
          <a:xfrm>
            <a:off x="2856230" y="1845310"/>
            <a:ext cx="1050925" cy="995680"/>
            <a:chOff x="1926" y="2255"/>
            <a:chExt cx="1666" cy="1568"/>
          </a:xfrm>
        </p:grpSpPr>
        <p:sp>
          <p:nvSpPr>
            <p:cNvPr id="25" name="矩形 24"/>
            <p:cNvSpPr/>
            <p:nvPr>
              <p:custDataLst>
                <p:tags r:id="rId2"/>
              </p:custDataLst>
            </p:nvPr>
          </p:nvSpPr>
          <p:spPr>
            <a:xfrm>
              <a:off x="1926" y="2255"/>
              <a:ext cx="1667" cy="1516"/>
            </a:xfrm>
            <a:prstGeom prst="rect">
              <a:avLst/>
            </a:prstGeom>
            <a:solidFill>
              <a:srgbClr val="FFC000">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文本框 26"/>
            <p:cNvSpPr txBox="1"/>
            <p:nvPr>
              <p:custDataLst>
                <p:tags r:id="rId3"/>
              </p:custDataLst>
            </p:nvPr>
          </p:nvSpPr>
          <p:spPr>
            <a:xfrm>
              <a:off x="2324" y="2255"/>
              <a:ext cx="870" cy="1568"/>
            </a:xfrm>
            <a:prstGeom prst="rect">
              <a:avLst/>
            </a:prstGeom>
            <a:noFill/>
            <a:ln>
              <a:noFill/>
            </a:ln>
          </p:spPr>
          <p:txBody>
            <a:bodyPr wrap="square" rtlCol="0">
              <a:noAutofit/>
              <a:scene3d>
                <a:camera prst="orthographicFront"/>
                <a:lightRig rig="threePt" dir="t"/>
              </a:scene3d>
            </a:bodyPr>
            <a:lstStyle/>
            <a:p>
              <a:r>
                <a:rPr lang="en-US" altLang="zh-CN" sz="5400" b="1">
                  <a:solidFill>
                    <a:schemeClr val="tx1"/>
                  </a:solidFill>
                  <a:effectLst>
                    <a:outerShdw blurRad="38100" dist="19050" dir="2700000" algn="tl" rotWithShape="0">
                      <a:schemeClr val="dk1">
                        <a:alpha val="40000"/>
                      </a:schemeClr>
                    </a:outerShdw>
                  </a:effectLst>
                  <a:latin typeface="汉仪中宋简" panose="02010600000101010101" charset="-128"/>
                  <a:ea typeface="汉仪中宋简" panose="02010600000101010101" charset="-128"/>
                  <a:cs typeface="+mn-lt"/>
                </a:rPr>
                <a:t>1</a:t>
              </a:r>
            </a:p>
          </p:txBody>
        </p:sp>
      </p:grpSp>
    </p:spTree>
  </p:cSld>
  <p:clrMapOvr>
    <a:masterClrMapping/>
  </p:clrMapOvr>
  <mc:AlternateContent xmlns:mc="http://schemas.openxmlformats.org/markup-compatibility/2006" xmlns:p14="http://schemas.microsoft.com/office/powerpoint/2010/main">
    <mc:Choice Requires="p14">
      <p:transition spd="med" p14:dur="699" advTm="0">
        <p:fade/>
      </p:transition>
    </mc:Choice>
    <mc:Fallback xmlns="">
      <p:transition spd="med" advTm="0">
        <p:fade/>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rot="18868453" flipV="1">
            <a:off x="1854449" y="1215604"/>
            <a:ext cx="370238" cy="370238"/>
          </a:xfrm>
          <a:prstGeom prst="rect">
            <a:avLst/>
          </a:prstGeom>
          <a:noFill/>
          <a:ln w="254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zh-CN" altLang="en-US" sz="1350">
              <a:solidFill>
                <a:prstClr val="white"/>
              </a:solidFill>
              <a:latin typeface="Calibri"/>
              <a:ea typeface="等线" panose="02010600030101010101" pitchFamily="2" charset="-122"/>
            </a:endParaRPr>
          </a:p>
        </p:txBody>
      </p:sp>
      <p:sp>
        <p:nvSpPr>
          <p:cNvPr id="5" name="矩形 4"/>
          <p:cNvSpPr/>
          <p:nvPr/>
        </p:nvSpPr>
        <p:spPr>
          <a:xfrm rot="18868453">
            <a:off x="2101742" y="1279292"/>
            <a:ext cx="236220" cy="23622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zh-CN" altLang="en-US" sz="1350">
              <a:solidFill>
                <a:prstClr val="white"/>
              </a:solidFill>
              <a:latin typeface="Calibri"/>
              <a:ea typeface="等线" panose="02010600030101010101" pitchFamily="2" charset="-122"/>
            </a:endParaRPr>
          </a:p>
        </p:txBody>
      </p:sp>
      <p:cxnSp>
        <p:nvCxnSpPr>
          <p:cNvPr id="6" name="直接连接符 5"/>
          <p:cNvCxnSpPr>
            <a:cxnSpLocks/>
          </p:cNvCxnSpPr>
          <p:nvPr/>
        </p:nvCxnSpPr>
        <p:spPr>
          <a:xfrm>
            <a:off x="2039568" y="1662510"/>
            <a:ext cx="764545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标题 3"/>
          <p:cNvSpPr txBox="1">
            <a:spLocks/>
          </p:cNvSpPr>
          <p:nvPr/>
        </p:nvSpPr>
        <p:spPr>
          <a:xfrm>
            <a:off x="2563142" y="1291003"/>
            <a:ext cx="7886700" cy="318549"/>
          </a:xfrm>
          <a:prstGeom prst="rect">
            <a:avLst/>
          </a:prstGeom>
        </p:spPr>
        <p:txBody>
          <a:bodyPr vert="horz" wrap="square" lIns="68580" tIns="34290" rIns="68580" bIns="34290" rtlCol="0" anchor="ctr">
            <a:spAutoFit/>
          </a:bodyPr>
          <a:lstStyle>
            <a:lvl1pPr algn="l" defTabSz="914400" rtl="0" eaLnBrk="1" latinLnBrk="0" hangingPunct="1">
              <a:lnSpc>
                <a:spcPct val="90000"/>
              </a:lnSpc>
              <a:spcBef>
                <a:spcPct val="0"/>
              </a:spcBef>
              <a:buNone/>
              <a:defRPr lang="zh-CN" altLang="en-US" sz="2400" b="1" kern="1200">
                <a:gradFill>
                  <a:gsLst>
                    <a:gs pos="0">
                      <a:schemeClr val="accent2"/>
                    </a:gs>
                    <a:gs pos="100000">
                      <a:schemeClr val="accent1">
                        <a:lumMod val="75000"/>
                      </a:schemeClr>
                    </a:gs>
                  </a:gsLst>
                  <a:lin ang="5400000" scaled="1"/>
                </a:gradFill>
                <a:effectLst>
                  <a:outerShdw blurRad="38100" dist="38100" dir="2700000" algn="tl">
                    <a:srgbClr val="000000">
                      <a:alpha val="11000"/>
                    </a:srgbClr>
                  </a:outerShdw>
                </a:effectLst>
                <a:latin typeface="+mn-lt"/>
                <a:ea typeface="+mn-ea"/>
                <a:cs typeface="+mn-ea"/>
              </a:defRPr>
            </a:lvl1pPr>
          </a:lstStyle>
          <a:p>
            <a:pPr defTabSz="685800">
              <a:defRPr/>
            </a:pPr>
            <a:r>
              <a:rPr lang="zh-CN" altLang="zh-CN" sz="1800" dirty="0">
                <a:solidFill>
                  <a:schemeClr val="accent4">
                    <a:lumMod val="75000"/>
                  </a:schemeClr>
                </a:solidFill>
                <a:latin typeface="微软雅黑"/>
                <a:ea typeface="微软雅黑"/>
              </a:rPr>
              <a:t>新凯恩斯通胀动态模型</a:t>
            </a:r>
            <a:endParaRPr lang="en-US" altLang="zh-CN" sz="1800" dirty="0">
              <a:solidFill>
                <a:schemeClr val="accent4">
                  <a:lumMod val="75000"/>
                </a:schemeClr>
              </a:solidFill>
              <a:latin typeface="微软雅黑"/>
              <a:ea typeface="微软雅黑"/>
            </a:endParaRPr>
          </a:p>
        </p:txBody>
      </p:sp>
      <mc:AlternateContent xmlns:mc="http://schemas.openxmlformats.org/markup-compatibility/2006" xmlns:a14="http://schemas.microsoft.com/office/drawing/2010/main">
        <mc:Choice Requires="a14">
          <p:sp>
            <p:nvSpPr>
              <p:cNvPr id="12" name="文本框 11">
                <a:extLst>
                  <a:ext uri="{FF2B5EF4-FFF2-40B4-BE49-F238E27FC236}">
                    <a16:creationId xmlns:a16="http://schemas.microsoft.com/office/drawing/2014/main" id="{AB4CDFE9-5EFE-6A3E-C286-6E05358B4CDA}"/>
                  </a:ext>
                </a:extLst>
              </p:cNvPr>
              <p:cNvSpPr txBox="1"/>
              <p:nvPr/>
            </p:nvSpPr>
            <p:spPr>
              <a:xfrm>
                <a:off x="2219852" y="1828800"/>
                <a:ext cx="7838548" cy="4337662"/>
              </a:xfrm>
              <a:prstGeom prst="rect">
                <a:avLst/>
              </a:prstGeom>
              <a:noFill/>
            </p:spPr>
            <p:txBody>
              <a:bodyPr wrap="square">
                <a:spAutoFit/>
              </a:bodyPr>
              <a:lstStyle/>
              <a:p>
                <a:pPr marL="91440" indent="-91440">
                  <a:lnSpc>
                    <a:spcPct val="90000"/>
                  </a:lnSpc>
                  <a:spcBef>
                    <a:spcPts val="1200"/>
                  </a:spcBef>
                  <a:spcAft>
                    <a:spcPts val="200"/>
                  </a:spcAft>
                  <a:buClr>
                    <a:srgbClr val="E48312"/>
                  </a:buClr>
                  <a:buSzPct val="100000"/>
                  <a:buFont typeface="Calibri" panose="020F0502020204030204" pitchFamily="34" charset="0"/>
                  <a:buChar char=" "/>
                  <a:defRPr/>
                </a:pPr>
                <a:r>
                  <a:rPr lang="zh-CN" altLang="en-US" sz="2000" b="1" dirty="0">
                    <a:solidFill>
                      <a:srgbClr val="000000">
                        <a:lumMod val="75000"/>
                        <a:lumOff val="25000"/>
                      </a:srgbClr>
                    </a:solidFill>
                    <a:latin typeface="Calibri" panose="020F0502020204030204"/>
                    <a:ea typeface="宋体" panose="02010600030101010101" pitchFamily="2" charset="-122"/>
                  </a:rPr>
                  <a:t>混合的新凯恩斯菲利普斯曲线</a:t>
                </a:r>
                <a:endParaRPr lang="en-US" altLang="zh-CN" sz="2000" b="1" dirty="0">
                  <a:solidFill>
                    <a:srgbClr val="000000">
                      <a:lumMod val="75000"/>
                      <a:lumOff val="25000"/>
                    </a:srgbClr>
                  </a:solidFill>
                  <a:latin typeface="Calibri" panose="020F0502020204030204"/>
                  <a:ea typeface="宋体" panose="02010600030101010101" pitchFamily="2" charset="-122"/>
                </a:endParaRPr>
              </a:p>
              <a:p>
                <a:pPr>
                  <a:lnSpc>
                    <a:spcPct val="90000"/>
                  </a:lnSpc>
                  <a:spcBef>
                    <a:spcPts val="1200"/>
                  </a:spcBef>
                  <a:spcAft>
                    <a:spcPts val="200"/>
                  </a:spcAft>
                  <a:buClr>
                    <a:srgbClr val="E48312"/>
                  </a:buClr>
                  <a:buSzPct val="100000"/>
                  <a:defRPr/>
                </a:pPr>
                <a14:m>
                  <m:oMathPara xmlns:m="http://schemas.openxmlformats.org/officeDocument/2006/math">
                    <m:oMathParaPr>
                      <m:jc m:val="center"/>
                    </m:oMathParaPr>
                    <m:oMath xmlns:m="http://schemas.openxmlformats.org/officeDocument/2006/math">
                      <m:sSub>
                        <m:sSubPr>
                          <m:ctrlPr>
                            <a:rPr lang="zh-CN" altLang="zh-CN" sz="2000" i="1">
                              <a:solidFill>
                                <a:srgbClr val="000000">
                                  <a:lumMod val="75000"/>
                                  <a:lumOff val="25000"/>
                                </a:srgbClr>
                              </a:solidFill>
                              <a:latin typeface="Cambria Math" panose="02040503050406030204" pitchFamily="18" charset="0"/>
                            </a:rPr>
                          </m:ctrlPr>
                        </m:sSubPr>
                        <m:e>
                          <m:sSub>
                            <m:sSubPr>
                              <m:ctrlPr>
                                <a:rPr lang="zh-CN" altLang="zh-CN" sz="2000" i="1">
                                  <a:solidFill>
                                    <a:srgbClr val="000000">
                                      <a:lumMod val="75000"/>
                                      <a:lumOff val="25000"/>
                                    </a:srgbClr>
                                  </a:solidFill>
                                  <a:latin typeface="Cambria Math" panose="02040503050406030204" pitchFamily="18" charset="0"/>
                                </a:rPr>
                              </m:ctrlPr>
                            </m:sSubPr>
                            <m:e>
                              <m:r>
                                <m:rPr>
                                  <m:sty m:val="p"/>
                                </m:rPr>
                                <a:rPr lang="en-US" altLang="zh-CN" sz="2000">
                                  <a:solidFill>
                                    <a:srgbClr val="000000">
                                      <a:lumMod val="75000"/>
                                      <a:lumOff val="25000"/>
                                    </a:srgbClr>
                                  </a:solidFill>
                                  <a:latin typeface="Cambria Math" panose="02040503050406030204" pitchFamily="18" charset="0"/>
                                </a:rPr>
                                <m:t>π</m:t>
                              </m:r>
                            </m:e>
                            <m:sub>
                              <m:r>
                                <m:rPr>
                                  <m:sty m:val="p"/>
                                </m:rPr>
                                <a:rPr lang="en-US" altLang="zh-CN" sz="2000">
                                  <a:solidFill>
                                    <a:srgbClr val="000000">
                                      <a:lumMod val="75000"/>
                                      <a:lumOff val="25000"/>
                                    </a:srgbClr>
                                  </a:solidFill>
                                  <a:latin typeface="Cambria Math" panose="02040503050406030204" pitchFamily="18" charset="0"/>
                                </a:rPr>
                                <m:t>t</m:t>
                              </m:r>
                            </m:sub>
                          </m:sSub>
                          <m:r>
                            <a:rPr lang="en-US" altLang="zh-CN" sz="2000">
                              <a:solidFill>
                                <a:srgbClr val="000000">
                                  <a:lumMod val="75000"/>
                                  <a:lumOff val="25000"/>
                                </a:srgbClr>
                              </a:solidFill>
                              <a:latin typeface="Cambria Math" panose="02040503050406030204" pitchFamily="18" charset="0"/>
                            </a:rPr>
                            <m:t>=</m:t>
                          </m:r>
                          <m:r>
                            <m:rPr>
                              <m:sty m:val="p"/>
                            </m:rPr>
                            <a:rPr lang="en-US" altLang="zh-CN" sz="2000">
                              <a:solidFill>
                                <a:srgbClr val="000000">
                                  <a:lumMod val="75000"/>
                                  <a:lumOff val="25000"/>
                                </a:srgbClr>
                              </a:solidFill>
                              <a:latin typeface="Cambria Math" panose="02040503050406030204" pitchFamily="18" charset="0"/>
                            </a:rPr>
                            <m:t>α</m:t>
                          </m:r>
                        </m:e>
                        <m:sub>
                          <m:r>
                            <m:rPr>
                              <m:sty m:val="p"/>
                            </m:rPr>
                            <a:rPr lang="en-US" altLang="zh-CN" sz="2000">
                              <a:solidFill>
                                <a:srgbClr val="000000">
                                  <a:lumMod val="75000"/>
                                  <a:lumOff val="25000"/>
                                </a:srgbClr>
                              </a:solidFill>
                              <a:latin typeface="Cambria Math" panose="02040503050406030204" pitchFamily="18" charset="0"/>
                            </a:rPr>
                            <m:t>f</m:t>
                          </m:r>
                        </m:sub>
                      </m:sSub>
                      <m:r>
                        <a:rPr lang="en-US" altLang="zh-CN" sz="2000">
                          <a:solidFill>
                            <a:srgbClr val="000000">
                              <a:lumMod val="75000"/>
                              <a:lumOff val="25000"/>
                            </a:srgbClr>
                          </a:solidFill>
                          <a:latin typeface="Cambria Math" panose="02040503050406030204" pitchFamily="18" charset="0"/>
                        </a:rPr>
                        <m:t> </m:t>
                      </m:r>
                      <m:sSub>
                        <m:sSubPr>
                          <m:ctrlPr>
                            <a:rPr lang="zh-CN" altLang="zh-CN" sz="2000" i="1">
                              <a:solidFill>
                                <a:srgbClr val="000000">
                                  <a:lumMod val="75000"/>
                                  <a:lumOff val="25000"/>
                                </a:srgbClr>
                              </a:solidFill>
                              <a:latin typeface="Cambria Math" panose="02040503050406030204" pitchFamily="18" charset="0"/>
                            </a:rPr>
                          </m:ctrlPr>
                        </m:sSubPr>
                        <m:e>
                          <m:r>
                            <m:rPr>
                              <m:sty m:val="p"/>
                            </m:rPr>
                            <a:rPr lang="en-US" altLang="zh-CN" sz="2000">
                              <a:solidFill>
                                <a:srgbClr val="000000">
                                  <a:lumMod val="75000"/>
                                  <a:lumOff val="25000"/>
                                </a:srgbClr>
                              </a:solidFill>
                              <a:latin typeface="Cambria Math" panose="02040503050406030204" pitchFamily="18" charset="0"/>
                            </a:rPr>
                            <m:t>E</m:t>
                          </m:r>
                        </m:e>
                        <m:sub>
                          <m:r>
                            <m:rPr>
                              <m:sty m:val="p"/>
                            </m:rPr>
                            <a:rPr lang="en-US" altLang="zh-CN" sz="2000">
                              <a:solidFill>
                                <a:srgbClr val="000000">
                                  <a:lumMod val="75000"/>
                                  <a:lumOff val="25000"/>
                                </a:srgbClr>
                              </a:solidFill>
                              <a:latin typeface="Cambria Math" panose="02040503050406030204" pitchFamily="18" charset="0"/>
                            </a:rPr>
                            <m:t>t</m:t>
                          </m:r>
                        </m:sub>
                      </m:sSub>
                      <m:r>
                        <a:rPr lang="en-US" altLang="zh-CN" sz="2000">
                          <a:solidFill>
                            <a:srgbClr val="000000">
                              <a:lumMod val="75000"/>
                              <a:lumOff val="25000"/>
                            </a:srgbClr>
                          </a:solidFill>
                          <a:latin typeface="Cambria Math" panose="02040503050406030204" pitchFamily="18" charset="0"/>
                        </a:rPr>
                        <m:t> </m:t>
                      </m:r>
                      <m:sSub>
                        <m:sSubPr>
                          <m:ctrlPr>
                            <a:rPr lang="zh-CN" altLang="zh-CN" sz="2000" i="1">
                              <a:solidFill>
                                <a:srgbClr val="000000">
                                  <a:lumMod val="75000"/>
                                  <a:lumOff val="25000"/>
                                </a:srgbClr>
                              </a:solidFill>
                              <a:latin typeface="Cambria Math" panose="02040503050406030204" pitchFamily="18" charset="0"/>
                            </a:rPr>
                          </m:ctrlPr>
                        </m:sSubPr>
                        <m:e>
                          <m:r>
                            <m:rPr>
                              <m:sty m:val="p"/>
                            </m:rPr>
                            <a:rPr lang="en-US" altLang="zh-CN" sz="2000">
                              <a:solidFill>
                                <a:srgbClr val="000000">
                                  <a:lumMod val="75000"/>
                                  <a:lumOff val="25000"/>
                                </a:srgbClr>
                              </a:solidFill>
                              <a:latin typeface="Cambria Math" panose="02040503050406030204" pitchFamily="18" charset="0"/>
                            </a:rPr>
                            <m:t>π</m:t>
                          </m:r>
                        </m:e>
                        <m:sub>
                          <m:r>
                            <m:rPr>
                              <m:sty m:val="p"/>
                            </m:rPr>
                            <a:rPr lang="en-US" altLang="zh-CN" sz="2000">
                              <a:solidFill>
                                <a:srgbClr val="000000">
                                  <a:lumMod val="75000"/>
                                  <a:lumOff val="25000"/>
                                </a:srgbClr>
                              </a:solidFill>
                              <a:latin typeface="Cambria Math" panose="02040503050406030204" pitchFamily="18" charset="0"/>
                            </a:rPr>
                            <m:t>t</m:t>
                          </m:r>
                          <m:r>
                            <a:rPr lang="en-US" altLang="zh-CN" sz="2000">
                              <a:solidFill>
                                <a:srgbClr val="000000">
                                  <a:lumMod val="75000"/>
                                  <a:lumOff val="25000"/>
                                </a:srgbClr>
                              </a:solidFill>
                              <a:latin typeface="Cambria Math" panose="02040503050406030204" pitchFamily="18" charset="0"/>
                            </a:rPr>
                            <m:t>+1</m:t>
                          </m:r>
                        </m:sub>
                      </m:sSub>
                      <m:r>
                        <a:rPr lang="en-US" altLang="zh-CN" sz="2000">
                          <a:solidFill>
                            <a:srgbClr val="000000">
                              <a:lumMod val="75000"/>
                              <a:lumOff val="25000"/>
                            </a:srgbClr>
                          </a:solidFill>
                          <a:latin typeface="Cambria Math" panose="02040503050406030204" pitchFamily="18" charset="0"/>
                        </a:rPr>
                        <m:t>+</m:t>
                      </m:r>
                      <m:sSub>
                        <m:sSubPr>
                          <m:ctrlPr>
                            <a:rPr lang="zh-CN" altLang="zh-CN" sz="2000" i="1">
                              <a:solidFill>
                                <a:srgbClr val="000000">
                                  <a:lumMod val="75000"/>
                                  <a:lumOff val="25000"/>
                                </a:srgbClr>
                              </a:solidFill>
                              <a:latin typeface="Cambria Math" panose="02040503050406030204" pitchFamily="18" charset="0"/>
                            </a:rPr>
                          </m:ctrlPr>
                        </m:sSubPr>
                        <m:e>
                          <m:r>
                            <m:rPr>
                              <m:sty m:val="p"/>
                            </m:rPr>
                            <a:rPr lang="en-US" altLang="zh-CN" sz="2000">
                              <a:solidFill>
                                <a:srgbClr val="000000">
                                  <a:lumMod val="75000"/>
                                  <a:lumOff val="25000"/>
                                </a:srgbClr>
                              </a:solidFill>
                              <a:latin typeface="Cambria Math" panose="02040503050406030204" pitchFamily="18" charset="0"/>
                            </a:rPr>
                            <m:t>α</m:t>
                          </m:r>
                        </m:e>
                        <m:sub>
                          <m:r>
                            <m:rPr>
                              <m:sty m:val="p"/>
                            </m:rPr>
                            <a:rPr lang="en-US" altLang="zh-CN" sz="2000">
                              <a:solidFill>
                                <a:srgbClr val="000000">
                                  <a:lumMod val="75000"/>
                                  <a:lumOff val="25000"/>
                                </a:srgbClr>
                              </a:solidFill>
                              <a:latin typeface="Cambria Math" panose="02040503050406030204" pitchFamily="18" charset="0"/>
                            </a:rPr>
                            <m:t>b</m:t>
                          </m:r>
                        </m:sub>
                      </m:sSub>
                      <m:r>
                        <a:rPr lang="en-US" altLang="zh-CN" sz="2000">
                          <a:solidFill>
                            <a:srgbClr val="000000">
                              <a:lumMod val="75000"/>
                              <a:lumOff val="25000"/>
                            </a:srgbClr>
                          </a:solidFill>
                          <a:latin typeface="Cambria Math" panose="02040503050406030204" pitchFamily="18" charset="0"/>
                        </a:rPr>
                        <m:t> </m:t>
                      </m:r>
                      <m:sSub>
                        <m:sSubPr>
                          <m:ctrlPr>
                            <a:rPr lang="zh-CN" altLang="zh-CN" sz="2000" i="1">
                              <a:solidFill>
                                <a:srgbClr val="000000">
                                  <a:lumMod val="75000"/>
                                  <a:lumOff val="25000"/>
                                </a:srgbClr>
                              </a:solidFill>
                              <a:latin typeface="Cambria Math" panose="02040503050406030204" pitchFamily="18" charset="0"/>
                            </a:rPr>
                          </m:ctrlPr>
                        </m:sSubPr>
                        <m:e>
                          <m:r>
                            <m:rPr>
                              <m:sty m:val="p"/>
                            </m:rPr>
                            <a:rPr lang="en-US" altLang="zh-CN" sz="2000">
                              <a:solidFill>
                                <a:srgbClr val="000000">
                                  <a:lumMod val="75000"/>
                                  <a:lumOff val="25000"/>
                                </a:srgbClr>
                              </a:solidFill>
                              <a:latin typeface="Cambria Math" panose="02040503050406030204" pitchFamily="18" charset="0"/>
                            </a:rPr>
                            <m:t>π</m:t>
                          </m:r>
                        </m:e>
                        <m:sub>
                          <m:r>
                            <m:rPr>
                              <m:sty m:val="p"/>
                            </m:rPr>
                            <a:rPr lang="en-US" altLang="zh-CN" sz="2000">
                              <a:solidFill>
                                <a:srgbClr val="000000">
                                  <a:lumMod val="75000"/>
                                  <a:lumOff val="25000"/>
                                </a:srgbClr>
                              </a:solidFill>
                              <a:latin typeface="Cambria Math" panose="02040503050406030204" pitchFamily="18" charset="0"/>
                            </a:rPr>
                            <m:t>t</m:t>
                          </m:r>
                          <m:r>
                            <a:rPr lang="en-US" altLang="zh-CN" sz="2000" i="1">
                              <a:solidFill>
                                <a:srgbClr val="000000">
                                  <a:lumMod val="75000"/>
                                  <a:lumOff val="25000"/>
                                </a:srgbClr>
                              </a:solidFill>
                              <a:latin typeface="Cambria Math" panose="02040503050406030204" pitchFamily="18" charset="0"/>
                            </a:rPr>
                            <m:t>−</m:t>
                          </m:r>
                          <m:r>
                            <a:rPr lang="en-US" altLang="zh-CN" sz="2000">
                              <a:solidFill>
                                <a:srgbClr val="000000">
                                  <a:lumMod val="75000"/>
                                  <a:lumOff val="25000"/>
                                </a:srgbClr>
                              </a:solidFill>
                              <a:latin typeface="Cambria Math" panose="02040503050406030204" pitchFamily="18" charset="0"/>
                            </a:rPr>
                            <m:t>1</m:t>
                          </m:r>
                        </m:sub>
                      </m:sSub>
                      <m:r>
                        <a:rPr lang="en-US" altLang="zh-CN" sz="2000">
                          <a:solidFill>
                            <a:srgbClr val="000000">
                              <a:lumMod val="75000"/>
                              <a:lumOff val="25000"/>
                            </a:srgbClr>
                          </a:solidFill>
                          <a:latin typeface="Cambria Math" panose="02040503050406030204" pitchFamily="18" charset="0"/>
                        </a:rPr>
                        <m:t>+</m:t>
                      </m:r>
                      <m:sSub>
                        <m:sSubPr>
                          <m:ctrlPr>
                            <a:rPr lang="zh-CN" altLang="zh-CN" sz="2000" i="1">
                              <a:solidFill>
                                <a:srgbClr val="000000">
                                  <a:lumMod val="75000"/>
                                  <a:lumOff val="25000"/>
                                </a:srgbClr>
                              </a:solidFill>
                              <a:latin typeface="Cambria Math" panose="02040503050406030204" pitchFamily="18" charset="0"/>
                            </a:rPr>
                          </m:ctrlPr>
                        </m:sSubPr>
                        <m:e>
                          <m:r>
                            <m:rPr>
                              <m:sty m:val="p"/>
                            </m:rPr>
                            <a:rPr lang="en-US" altLang="zh-CN" sz="2000">
                              <a:solidFill>
                                <a:srgbClr val="000000">
                                  <a:lumMod val="75000"/>
                                  <a:lumOff val="25000"/>
                                </a:srgbClr>
                              </a:solidFill>
                              <a:latin typeface="Cambria Math" panose="02040503050406030204" pitchFamily="18" charset="0"/>
                            </a:rPr>
                            <m:t>α</m:t>
                          </m:r>
                        </m:e>
                        <m:sub>
                          <m:r>
                            <m:rPr>
                              <m:sty m:val="p"/>
                            </m:rPr>
                            <a:rPr lang="en-US" altLang="zh-CN" sz="2000">
                              <a:solidFill>
                                <a:srgbClr val="000000">
                                  <a:lumMod val="75000"/>
                                  <a:lumOff val="25000"/>
                                </a:srgbClr>
                              </a:solidFill>
                              <a:latin typeface="Cambria Math" panose="02040503050406030204" pitchFamily="18" charset="0"/>
                            </a:rPr>
                            <m:t>y</m:t>
                          </m:r>
                        </m:sub>
                      </m:sSub>
                      <m:r>
                        <a:rPr lang="en-US" altLang="zh-CN" sz="2000">
                          <a:solidFill>
                            <a:srgbClr val="000000">
                              <a:lumMod val="75000"/>
                              <a:lumOff val="25000"/>
                            </a:srgbClr>
                          </a:solidFill>
                          <a:latin typeface="Cambria Math" panose="02040503050406030204" pitchFamily="18" charset="0"/>
                        </a:rPr>
                        <m:t> </m:t>
                      </m:r>
                      <m:sSub>
                        <m:sSubPr>
                          <m:ctrlPr>
                            <a:rPr lang="zh-CN" altLang="zh-CN" sz="2000" i="1">
                              <a:solidFill>
                                <a:srgbClr val="000000">
                                  <a:lumMod val="75000"/>
                                  <a:lumOff val="25000"/>
                                </a:srgbClr>
                              </a:solidFill>
                              <a:latin typeface="Cambria Math" panose="02040503050406030204" pitchFamily="18" charset="0"/>
                            </a:rPr>
                          </m:ctrlPr>
                        </m:sSubPr>
                        <m:e>
                          <m:r>
                            <m:rPr>
                              <m:sty m:val="p"/>
                            </m:rPr>
                            <a:rPr lang="en-US" altLang="zh-CN" sz="2000">
                              <a:solidFill>
                                <a:srgbClr val="000000">
                                  <a:lumMod val="75000"/>
                                  <a:lumOff val="25000"/>
                                </a:srgbClr>
                              </a:solidFill>
                              <a:latin typeface="Cambria Math" panose="02040503050406030204" pitchFamily="18" charset="0"/>
                            </a:rPr>
                            <m:t>y</m:t>
                          </m:r>
                        </m:e>
                        <m:sub>
                          <m:r>
                            <m:rPr>
                              <m:sty m:val="p"/>
                            </m:rPr>
                            <a:rPr lang="en-US" altLang="zh-CN" sz="2000">
                              <a:solidFill>
                                <a:srgbClr val="000000">
                                  <a:lumMod val="75000"/>
                                  <a:lumOff val="25000"/>
                                </a:srgbClr>
                              </a:solidFill>
                              <a:latin typeface="Cambria Math" panose="02040503050406030204" pitchFamily="18" charset="0"/>
                            </a:rPr>
                            <m:t>t</m:t>
                          </m:r>
                        </m:sub>
                      </m:sSub>
                    </m:oMath>
                  </m:oMathPara>
                </a14:m>
                <a:endParaRPr lang="en-US" altLang="zh-CN" sz="2000" b="1" dirty="0">
                  <a:solidFill>
                    <a:srgbClr val="000000">
                      <a:lumMod val="75000"/>
                      <a:lumOff val="25000"/>
                    </a:srgbClr>
                  </a:solidFill>
                  <a:latin typeface="Calibri" panose="020F0502020204030204"/>
                  <a:ea typeface="宋体" panose="02010600030101010101" pitchFamily="2" charset="-122"/>
                </a:endParaRPr>
              </a:p>
              <a:p>
                <a:pPr marL="91440" indent="-91440">
                  <a:lnSpc>
                    <a:spcPct val="90000"/>
                  </a:lnSpc>
                  <a:spcBef>
                    <a:spcPts val="1200"/>
                  </a:spcBef>
                  <a:spcAft>
                    <a:spcPts val="200"/>
                  </a:spcAft>
                  <a:buClr>
                    <a:srgbClr val="E48312"/>
                  </a:buClr>
                  <a:buSzPct val="100000"/>
                  <a:buFont typeface="Wingdings" panose="05000000000000000000" pitchFamily="2" charset="2"/>
                  <a:buChar char="Ø"/>
                  <a:defRPr/>
                </a:pPr>
                <a:r>
                  <a:rPr lang="zh-CN" altLang="zh-CN" sz="2000" dirty="0">
                    <a:solidFill>
                      <a:srgbClr val="000000">
                        <a:lumMod val="75000"/>
                        <a:lumOff val="25000"/>
                      </a:srgbClr>
                    </a:solidFill>
                    <a:latin typeface="Calibri" panose="020F0502020204030204"/>
                    <a:ea typeface="宋体" panose="02010600030101010101" pitchFamily="2" charset="-122"/>
                  </a:rPr>
                  <a:t>模型所强调的微观基础主要体现在系数</a:t>
                </a:r>
                <a14:m>
                  <m:oMath xmlns:m="http://schemas.openxmlformats.org/officeDocument/2006/math">
                    <m:sSub>
                      <m:sSubPr>
                        <m:ctrlPr>
                          <a:rPr lang="zh-CN" altLang="zh-CN" sz="2000" i="1">
                            <a:solidFill>
                              <a:srgbClr val="000000">
                                <a:lumMod val="75000"/>
                                <a:lumOff val="25000"/>
                              </a:srgbClr>
                            </a:solidFill>
                            <a:latin typeface="Cambria Math" panose="02040503050406030204" pitchFamily="18" charset="0"/>
                          </a:rPr>
                        </m:ctrlPr>
                      </m:sSubPr>
                      <m:e>
                        <m:r>
                          <m:rPr>
                            <m:sty m:val="p"/>
                          </m:rPr>
                          <a:rPr lang="en-US" altLang="zh-CN" sz="2000">
                            <a:solidFill>
                              <a:srgbClr val="000000">
                                <a:lumMod val="75000"/>
                                <a:lumOff val="25000"/>
                              </a:srgbClr>
                            </a:solidFill>
                            <a:latin typeface="Cambria Math" panose="02040503050406030204" pitchFamily="18" charset="0"/>
                          </a:rPr>
                          <m:t>α</m:t>
                        </m:r>
                      </m:e>
                      <m:sub>
                        <m:r>
                          <m:rPr>
                            <m:sty m:val="p"/>
                          </m:rPr>
                          <a:rPr lang="en-US" altLang="zh-CN" sz="2000">
                            <a:solidFill>
                              <a:srgbClr val="000000">
                                <a:lumMod val="75000"/>
                                <a:lumOff val="25000"/>
                              </a:srgbClr>
                            </a:solidFill>
                            <a:latin typeface="Cambria Math" panose="02040503050406030204" pitchFamily="18" charset="0"/>
                          </a:rPr>
                          <m:t>f</m:t>
                        </m:r>
                      </m:sub>
                    </m:sSub>
                  </m:oMath>
                </a14:m>
                <a:r>
                  <a:rPr lang="zh-CN" altLang="zh-CN" sz="2000" dirty="0">
                    <a:solidFill>
                      <a:srgbClr val="000000">
                        <a:lumMod val="75000"/>
                        <a:lumOff val="25000"/>
                      </a:srgbClr>
                    </a:solidFill>
                    <a:latin typeface="Calibri" panose="020F0502020204030204"/>
                    <a:ea typeface="宋体" panose="02010600030101010101" pitchFamily="2" charset="-122"/>
                  </a:rPr>
                  <a:t>应该大于</a:t>
                </a:r>
                <a14:m>
                  <m:oMath xmlns:m="http://schemas.openxmlformats.org/officeDocument/2006/math">
                    <m:sSub>
                      <m:sSubPr>
                        <m:ctrlPr>
                          <a:rPr lang="zh-CN" altLang="zh-CN" sz="2000" i="1">
                            <a:solidFill>
                              <a:srgbClr val="000000">
                                <a:lumMod val="75000"/>
                                <a:lumOff val="25000"/>
                              </a:srgbClr>
                            </a:solidFill>
                            <a:latin typeface="Cambria Math" panose="02040503050406030204" pitchFamily="18" charset="0"/>
                          </a:rPr>
                        </m:ctrlPr>
                      </m:sSubPr>
                      <m:e>
                        <m:r>
                          <m:rPr>
                            <m:sty m:val="p"/>
                          </m:rPr>
                          <a:rPr lang="en-US" altLang="zh-CN" sz="2000">
                            <a:solidFill>
                              <a:srgbClr val="000000">
                                <a:lumMod val="75000"/>
                                <a:lumOff val="25000"/>
                              </a:srgbClr>
                            </a:solidFill>
                            <a:latin typeface="Cambria Math" panose="02040503050406030204" pitchFamily="18" charset="0"/>
                          </a:rPr>
                          <m:t>α</m:t>
                        </m:r>
                      </m:e>
                      <m:sub>
                        <m:r>
                          <m:rPr>
                            <m:sty m:val="p"/>
                          </m:rPr>
                          <a:rPr lang="en-US" altLang="zh-CN" sz="2000">
                            <a:solidFill>
                              <a:srgbClr val="000000">
                                <a:lumMod val="75000"/>
                                <a:lumOff val="25000"/>
                              </a:srgbClr>
                            </a:solidFill>
                            <a:latin typeface="Cambria Math" panose="02040503050406030204" pitchFamily="18" charset="0"/>
                          </a:rPr>
                          <m:t>b</m:t>
                        </m:r>
                      </m:sub>
                    </m:sSub>
                  </m:oMath>
                </a14:m>
                <a:r>
                  <a:rPr lang="zh-CN" altLang="zh-CN" sz="2000" dirty="0">
                    <a:solidFill>
                      <a:srgbClr val="000000">
                        <a:lumMod val="75000"/>
                        <a:lumOff val="25000"/>
                      </a:srgbClr>
                    </a:solidFill>
                    <a:latin typeface="Calibri" panose="020F0502020204030204"/>
                    <a:ea typeface="宋体" panose="02010600030101010101" pitchFamily="2" charset="-122"/>
                  </a:rPr>
                  <a:t>，即理性预期在模型中占主导地位。</a:t>
                </a:r>
                <a:endParaRPr lang="en-US" altLang="zh-CN" sz="2000" dirty="0">
                  <a:solidFill>
                    <a:srgbClr val="000000">
                      <a:lumMod val="75000"/>
                      <a:lumOff val="25000"/>
                    </a:srgbClr>
                  </a:solidFill>
                  <a:latin typeface="Calibri" panose="020F0502020204030204"/>
                  <a:ea typeface="宋体" panose="02010600030101010101" pitchFamily="2" charset="-122"/>
                </a:endParaRPr>
              </a:p>
              <a:p>
                <a:pPr marL="91440" indent="-91440">
                  <a:lnSpc>
                    <a:spcPct val="90000"/>
                  </a:lnSpc>
                  <a:spcBef>
                    <a:spcPts val="1200"/>
                  </a:spcBef>
                  <a:spcAft>
                    <a:spcPts val="200"/>
                  </a:spcAft>
                  <a:buClr>
                    <a:srgbClr val="E48312"/>
                  </a:buClr>
                  <a:buSzPct val="100000"/>
                  <a:buFont typeface="Wingdings" panose="05000000000000000000" pitchFamily="2" charset="2"/>
                  <a:buChar char="Ø"/>
                  <a:defRPr/>
                </a:pPr>
                <a:r>
                  <a:rPr lang="en-US" altLang="zh-CN" sz="2000" dirty="0" err="1">
                    <a:solidFill>
                      <a:srgbClr val="000000">
                        <a:lumMod val="75000"/>
                        <a:lumOff val="25000"/>
                      </a:srgbClr>
                    </a:solidFill>
                    <a:latin typeface="Calibri" panose="020F0502020204030204"/>
                    <a:ea typeface="宋体" panose="02010600030101010101" pitchFamily="2" charset="-122"/>
                  </a:rPr>
                  <a:t>Gali</a:t>
                </a:r>
                <a:r>
                  <a:rPr lang="zh-CN" altLang="zh-CN" sz="2000" dirty="0">
                    <a:solidFill>
                      <a:srgbClr val="000000">
                        <a:lumMod val="75000"/>
                        <a:lumOff val="25000"/>
                      </a:srgbClr>
                    </a:solidFill>
                    <a:latin typeface="Calibri" panose="020F0502020204030204"/>
                    <a:ea typeface="宋体" panose="02010600030101010101" pitchFamily="2" charset="-122"/>
                  </a:rPr>
                  <a:t>和</a:t>
                </a:r>
                <a:r>
                  <a:rPr lang="en-US" altLang="zh-CN" sz="2000" dirty="0">
                    <a:solidFill>
                      <a:srgbClr val="000000">
                        <a:lumMod val="75000"/>
                        <a:lumOff val="25000"/>
                      </a:srgbClr>
                    </a:solidFill>
                    <a:latin typeface="Calibri" panose="020F0502020204030204"/>
                    <a:ea typeface="宋体" panose="02010600030101010101" pitchFamily="2" charset="-122"/>
                  </a:rPr>
                  <a:t>Gertler</a:t>
                </a:r>
                <a:r>
                  <a:rPr lang="zh-CN" altLang="zh-CN" sz="2000" dirty="0">
                    <a:solidFill>
                      <a:srgbClr val="000000">
                        <a:lumMod val="75000"/>
                        <a:lumOff val="25000"/>
                      </a:srgbClr>
                    </a:solidFill>
                    <a:latin typeface="Calibri" panose="020F0502020204030204"/>
                    <a:ea typeface="宋体" panose="02010600030101010101" pitchFamily="2" charset="-122"/>
                  </a:rPr>
                  <a:t>（</a:t>
                </a:r>
                <a:r>
                  <a:rPr lang="en-US" altLang="zh-CN" sz="2000" dirty="0">
                    <a:solidFill>
                      <a:srgbClr val="000000">
                        <a:lumMod val="75000"/>
                        <a:lumOff val="25000"/>
                      </a:srgbClr>
                    </a:solidFill>
                    <a:latin typeface="Calibri" panose="020F0502020204030204"/>
                    <a:ea typeface="宋体" panose="02010600030101010101" pitchFamily="2" charset="-122"/>
                  </a:rPr>
                  <a:t>1999</a:t>
                </a:r>
                <a:r>
                  <a:rPr lang="zh-CN" altLang="zh-CN" sz="2000" dirty="0">
                    <a:solidFill>
                      <a:srgbClr val="000000">
                        <a:lumMod val="75000"/>
                        <a:lumOff val="25000"/>
                      </a:srgbClr>
                    </a:solidFill>
                    <a:latin typeface="Calibri" panose="020F0502020204030204"/>
                    <a:ea typeface="宋体" panose="02010600030101010101" pitchFamily="2" charset="-122"/>
                  </a:rPr>
                  <a:t>）</a:t>
                </a:r>
                <a:r>
                  <a:rPr lang="zh-CN" altLang="en-US" sz="2000" dirty="0">
                    <a:solidFill>
                      <a:srgbClr val="000000">
                        <a:lumMod val="75000"/>
                        <a:lumOff val="25000"/>
                      </a:srgbClr>
                    </a:solidFill>
                    <a:latin typeface="Calibri" panose="020F0502020204030204"/>
                    <a:ea typeface="宋体" panose="02010600030101010101" pitchFamily="2" charset="-122"/>
                  </a:rPr>
                  <a:t>：</a:t>
                </a:r>
                <a:r>
                  <a:rPr lang="zh-CN" altLang="zh-CN" sz="2000" dirty="0">
                    <a:solidFill>
                      <a:srgbClr val="000000">
                        <a:lumMod val="75000"/>
                        <a:lumOff val="25000"/>
                      </a:srgbClr>
                    </a:solidFill>
                    <a:latin typeface="Calibri" panose="020F0502020204030204"/>
                    <a:ea typeface="宋体" panose="02010600030101010101" pitchFamily="2" charset="-122"/>
                  </a:rPr>
                  <a:t>利用</a:t>
                </a:r>
                <a:r>
                  <a:rPr lang="en-US" altLang="zh-CN" sz="2000" dirty="0">
                    <a:solidFill>
                      <a:srgbClr val="000000">
                        <a:lumMod val="75000"/>
                        <a:lumOff val="25000"/>
                      </a:srgbClr>
                    </a:solidFill>
                    <a:latin typeface="Calibri" panose="020F0502020204030204"/>
                    <a:ea typeface="宋体" panose="02010600030101010101" pitchFamily="2" charset="-122"/>
                  </a:rPr>
                  <a:t>1960—1997</a:t>
                </a:r>
                <a:r>
                  <a:rPr lang="zh-CN" altLang="zh-CN" sz="2000" dirty="0">
                    <a:solidFill>
                      <a:srgbClr val="000000">
                        <a:lumMod val="75000"/>
                        <a:lumOff val="25000"/>
                      </a:srgbClr>
                    </a:solidFill>
                    <a:latin typeface="Calibri" panose="020F0502020204030204"/>
                    <a:ea typeface="宋体" panose="02010600030101010101" pitchFamily="2" charset="-122"/>
                  </a:rPr>
                  <a:t>年美国的相关数据进行实证检验，其结果表明，衡量理性预期重要程度的系数</a:t>
                </a:r>
                <a14:m>
                  <m:oMath xmlns:m="http://schemas.openxmlformats.org/officeDocument/2006/math">
                    <m:sSub>
                      <m:sSubPr>
                        <m:ctrlPr>
                          <a:rPr lang="zh-CN" altLang="zh-CN" sz="2000" i="1">
                            <a:solidFill>
                              <a:srgbClr val="000000">
                                <a:lumMod val="75000"/>
                                <a:lumOff val="25000"/>
                              </a:srgbClr>
                            </a:solidFill>
                            <a:latin typeface="Cambria Math" panose="02040503050406030204" pitchFamily="18" charset="0"/>
                          </a:rPr>
                        </m:ctrlPr>
                      </m:sSubPr>
                      <m:e>
                        <m:r>
                          <m:rPr>
                            <m:sty m:val="p"/>
                          </m:rPr>
                          <a:rPr lang="en-US" altLang="zh-CN" sz="2000">
                            <a:solidFill>
                              <a:srgbClr val="000000">
                                <a:lumMod val="75000"/>
                                <a:lumOff val="25000"/>
                              </a:srgbClr>
                            </a:solidFill>
                            <a:latin typeface="Cambria Math" panose="02040503050406030204" pitchFamily="18" charset="0"/>
                          </a:rPr>
                          <m:t>α</m:t>
                        </m:r>
                      </m:e>
                      <m:sub>
                        <m:r>
                          <m:rPr>
                            <m:sty m:val="p"/>
                          </m:rPr>
                          <a:rPr lang="en-US" altLang="zh-CN" sz="2000">
                            <a:solidFill>
                              <a:srgbClr val="000000">
                                <a:lumMod val="75000"/>
                                <a:lumOff val="25000"/>
                              </a:srgbClr>
                            </a:solidFill>
                            <a:latin typeface="Cambria Math" panose="02040503050406030204" pitchFamily="18" charset="0"/>
                          </a:rPr>
                          <m:t>f</m:t>
                        </m:r>
                      </m:sub>
                    </m:sSub>
                  </m:oMath>
                </a14:m>
                <a:r>
                  <a:rPr lang="zh-CN" altLang="zh-CN" sz="2000" dirty="0">
                    <a:solidFill>
                      <a:srgbClr val="000000">
                        <a:lumMod val="75000"/>
                        <a:lumOff val="25000"/>
                      </a:srgbClr>
                    </a:solidFill>
                    <a:latin typeface="Calibri" panose="020F0502020204030204"/>
                    <a:ea typeface="宋体" panose="02010600030101010101" pitchFamily="2" charset="-122"/>
                  </a:rPr>
                  <a:t>远大于度量通胀黏性程度的系数</a:t>
                </a:r>
                <a14:m>
                  <m:oMath xmlns:m="http://schemas.openxmlformats.org/officeDocument/2006/math">
                    <m:sSub>
                      <m:sSubPr>
                        <m:ctrlPr>
                          <a:rPr lang="zh-CN" altLang="zh-CN" sz="2000" i="1">
                            <a:solidFill>
                              <a:srgbClr val="000000">
                                <a:lumMod val="75000"/>
                                <a:lumOff val="25000"/>
                              </a:srgbClr>
                            </a:solidFill>
                            <a:latin typeface="Cambria Math" panose="02040503050406030204" pitchFamily="18" charset="0"/>
                          </a:rPr>
                        </m:ctrlPr>
                      </m:sSubPr>
                      <m:e>
                        <m:r>
                          <m:rPr>
                            <m:sty m:val="p"/>
                          </m:rPr>
                          <a:rPr lang="en-US" altLang="zh-CN" sz="2000">
                            <a:solidFill>
                              <a:srgbClr val="000000">
                                <a:lumMod val="75000"/>
                                <a:lumOff val="25000"/>
                              </a:srgbClr>
                            </a:solidFill>
                            <a:latin typeface="Cambria Math" panose="02040503050406030204" pitchFamily="18" charset="0"/>
                          </a:rPr>
                          <m:t>α</m:t>
                        </m:r>
                      </m:e>
                      <m:sub>
                        <m:r>
                          <m:rPr>
                            <m:sty m:val="p"/>
                          </m:rPr>
                          <a:rPr lang="en-US" altLang="zh-CN" sz="2000">
                            <a:solidFill>
                              <a:srgbClr val="000000">
                                <a:lumMod val="75000"/>
                                <a:lumOff val="25000"/>
                              </a:srgbClr>
                            </a:solidFill>
                            <a:latin typeface="Cambria Math" panose="02040503050406030204" pitchFamily="18" charset="0"/>
                          </a:rPr>
                          <m:t>b</m:t>
                        </m:r>
                      </m:sub>
                    </m:sSub>
                    <m:r>
                      <a:rPr lang="zh-CN" altLang="zh-CN" sz="2000" i="1">
                        <a:solidFill>
                          <a:srgbClr val="000000">
                            <a:lumMod val="75000"/>
                            <a:lumOff val="25000"/>
                          </a:srgbClr>
                        </a:solidFill>
                        <a:latin typeface="Cambria Math" panose="02040503050406030204" pitchFamily="18" charset="0"/>
                      </a:rPr>
                      <m:t>。</m:t>
                    </m:r>
                  </m:oMath>
                </a14:m>
                <a:r>
                  <a:rPr lang="zh-CN" altLang="zh-CN" sz="2000" dirty="0">
                    <a:solidFill>
                      <a:srgbClr val="000000">
                        <a:lumMod val="75000"/>
                        <a:lumOff val="25000"/>
                      </a:srgbClr>
                    </a:solidFill>
                    <a:latin typeface="Calibri" panose="020F0502020204030204"/>
                    <a:ea typeface="宋体" panose="02010600030101010101" pitchFamily="2" charset="-122"/>
                  </a:rPr>
                  <a:t>因而，这些学者认为，从</a:t>
                </a:r>
                <a:r>
                  <a:rPr lang="en-US" altLang="zh-CN" sz="2000" dirty="0">
                    <a:solidFill>
                      <a:srgbClr val="000000">
                        <a:lumMod val="75000"/>
                        <a:lumOff val="25000"/>
                      </a:srgbClr>
                    </a:solidFill>
                    <a:latin typeface="Calibri" panose="020F0502020204030204"/>
                    <a:ea typeface="宋体" panose="02010600030101010101" pitchFamily="2" charset="-122"/>
                  </a:rPr>
                  <a:t>1960</a:t>
                </a:r>
                <a:r>
                  <a:rPr lang="zh-CN" altLang="zh-CN" sz="2000" dirty="0">
                    <a:solidFill>
                      <a:srgbClr val="000000">
                        <a:lumMod val="75000"/>
                        <a:lumOff val="25000"/>
                      </a:srgbClr>
                    </a:solidFill>
                    <a:latin typeface="Calibri" panose="020F0502020204030204"/>
                    <a:ea typeface="宋体" panose="02010600030101010101" pitchFamily="2" charset="-122"/>
                  </a:rPr>
                  <a:t>年至今，通胀动态过程应该是符合以理性预期为主的黏性价格模型。</a:t>
                </a:r>
                <a:endParaRPr lang="en-US" altLang="zh-CN" sz="2000" dirty="0">
                  <a:solidFill>
                    <a:srgbClr val="000000">
                      <a:lumMod val="75000"/>
                      <a:lumOff val="25000"/>
                    </a:srgbClr>
                  </a:solidFill>
                  <a:latin typeface="Calibri" panose="020F0502020204030204"/>
                  <a:ea typeface="宋体" panose="02010600030101010101" pitchFamily="2" charset="-122"/>
                </a:endParaRPr>
              </a:p>
              <a:p>
                <a:pPr marL="91440" indent="-91440">
                  <a:lnSpc>
                    <a:spcPct val="90000"/>
                  </a:lnSpc>
                  <a:spcBef>
                    <a:spcPts val="1200"/>
                  </a:spcBef>
                  <a:spcAft>
                    <a:spcPts val="200"/>
                  </a:spcAft>
                  <a:buClr>
                    <a:srgbClr val="E48312"/>
                  </a:buClr>
                  <a:buSzPct val="100000"/>
                  <a:buFont typeface="Wingdings" panose="05000000000000000000" pitchFamily="2" charset="2"/>
                  <a:buChar char="Ø"/>
                  <a:defRPr/>
                </a:pPr>
                <a:r>
                  <a:rPr lang="zh-CN" altLang="zh-CN" sz="2000" dirty="0">
                    <a:solidFill>
                      <a:srgbClr val="000000">
                        <a:lumMod val="75000"/>
                        <a:lumOff val="25000"/>
                      </a:srgbClr>
                    </a:solidFill>
                    <a:latin typeface="Calibri" panose="020F0502020204030204"/>
                    <a:ea typeface="宋体" panose="02010600030101010101" pitchFamily="2" charset="-122"/>
                  </a:rPr>
                  <a:t>在经济运行过程中，可能会存在一定比例的公司采取后视行为</a:t>
                </a:r>
                <a:r>
                  <a:rPr lang="zh-CN" altLang="en-US" sz="2000" dirty="0">
                    <a:solidFill>
                      <a:srgbClr val="000000">
                        <a:lumMod val="75000"/>
                        <a:lumOff val="25000"/>
                      </a:srgbClr>
                    </a:solidFill>
                    <a:latin typeface="Calibri" panose="020F0502020204030204"/>
                    <a:ea typeface="宋体" panose="02010600030101010101" pitchFamily="2" charset="-122"/>
                  </a:rPr>
                  <a:t>（</a:t>
                </a:r>
                <a:r>
                  <a:rPr lang="en-US" altLang="zh-CN" sz="2000" dirty="0">
                    <a:solidFill>
                      <a:srgbClr val="000000">
                        <a:lumMod val="75000"/>
                        <a:lumOff val="25000"/>
                      </a:srgbClr>
                    </a:solidFill>
                    <a:latin typeface="Calibri" panose="020F0502020204030204"/>
                    <a:ea typeface="宋体" panose="02010600030101010101" pitchFamily="2" charset="-122"/>
                  </a:rPr>
                  <a:t>backward-looking</a:t>
                </a:r>
                <a:r>
                  <a:rPr lang="zh-CN" altLang="zh-CN" sz="2000" dirty="0">
                    <a:solidFill>
                      <a:srgbClr val="000000">
                        <a:lumMod val="75000"/>
                        <a:lumOff val="25000"/>
                      </a:srgbClr>
                    </a:solidFill>
                    <a:latin typeface="Calibri" panose="020F0502020204030204"/>
                    <a:ea typeface="宋体" panose="02010600030101010101" pitchFamily="2" charset="-122"/>
                  </a:rPr>
                  <a:t>）的定价机制，他们在制定价格过程中会参照过去的行业定价标准，同时考虑过去的通胀率水平用以修正其定价水平。</a:t>
                </a:r>
                <a:endParaRPr lang="en-US" altLang="zh-CN" sz="2000" dirty="0">
                  <a:solidFill>
                    <a:srgbClr val="000000">
                      <a:lumMod val="75000"/>
                      <a:lumOff val="25000"/>
                    </a:srgbClr>
                  </a:solidFill>
                  <a:latin typeface="Calibri" panose="020F0502020204030204"/>
                  <a:ea typeface="宋体" panose="02010600030101010101" pitchFamily="2" charset="-122"/>
                </a:endParaRPr>
              </a:p>
              <a:p>
                <a:pPr>
                  <a:lnSpc>
                    <a:spcPct val="90000"/>
                  </a:lnSpc>
                  <a:spcBef>
                    <a:spcPts val="1200"/>
                  </a:spcBef>
                  <a:spcAft>
                    <a:spcPts val="200"/>
                  </a:spcAft>
                  <a:buClr>
                    <a:srgbClr val="E48312"/>
                  </a:buClr>
                  <a:buSzPct val="100000"/>
                  <a:defRPr/>
                </a:pPr>
                <a14:m>
                  <m:oMathPara xmlns:m="http://schemas.openxmlformats.org/officeDocument/2006/math">
                    <m:oMathParaPr>
                      <m:jc m:val="center"/>
                    </m:oMathParaPr>
                    <m:oMath xmlns:m="http://schemas.openxmlformats.org/officeDocument/2006/math">
                      <m:sSubSup>
                        <m:sSubSupPr>
                          <m:ctrlPr>
                            <a:rPr lang="zh-CN" altLang="zh-CN" sz="2000" i="1">
                              <a:solidFill>
                                <a:srgbClr val="000000">
                                  <a:lumMod val="75000"/>
                                  <a:lumOff val="25000"/>
                                </a:srgbClr>
                              </a:solidFill>
                              <a:latin typeface="Cambria Math" panose="02040503050406030204" pitchFamily="18" charset="0"/>
                            </a:rPr>
                          </m:ctrlPr>
                        </m:sSubSupPr>
                        <m:e>
                          <m:r>
                            <m:rPr>
                              <m:sty m:val="p"/>
                            </m:rPr>
                            <a:rPr lang="en-US" altLang="zh-CN" sz="2000">
                              <a:solidFill>
                                <a:srgbClr val="000000">
                                  <a:lumMod val="75000"/>
                                  <a:lumOff val="25000"/>
                                </a:srgbClr>
                              </a:solidFill>
                              <a:latin typeface="Cambria Math" panose="02040503050406030204" pitchFamily="18" charset="0"/>
                            </a:rPr>
                            <m:t>P</m:t>
                          </m:r>
                        </m:e>
                        <m:sub>
                          <m:r>
                            <m:rPr>
                              <m:sty m:val="p"/>
                            </m:rPr>
                            <a:rPr lang="en-US" altLang="zh-CN" sz="2000">
                              <a:solidFill>
                                <a:srgbClr val="000000">
                                  <a:lumMod val="75000"/>
                                  <a:lumOff val="25000"/>
                                </a:srgbClr>
                              </a:solidFill>
                              <a:latin typeface="Cambria Math" panose="02040503050406030204" pitchFamily="18" charset="0"/>
                            </a:rPr>
                            <m:t>t</m:t>
                          </m:r>
                        </m:sub>
                        <m:sup>
                          <m:r>
                            <m:rPr>
                              <m:sty m:val="p"/>
                            </m:rPr>
                            <a:rPr lang="en-US" altLang="zh-CN" sz="2000">
                              <a:solidFill>
                                <a:srgbClr val="000000">
                                  <a:lumMod val="75000"/>
                                  <a:lumOff val="25000"/>
                                </a:srgbClr>
                              </a:solidFill>
                              <a:latin typeface="Cambria Math" panose="02040503050406030204" pitchFamily="18" charset="0"/>
                            </a:rPr>
                            <m:t>B</m:t>
                          </m:r>
                        </m:sup>
                      </m:sSubSup>
                      <m:r>
                        <a:rPr lang="en-US" altLang="zh-CN" sz="2000">
                          <a:solidFill>
                            <a:srgbClr val="000000">
                              <a:lumMod val="75000"/>
                              <a:lumOff val="25000"/>
                            </a:srgbClr>
                          </a:solidFill>
                          <a:latin typeface="Cambria Math" panose="02040503050406030204" pitchFamily="18" charset="0"/>
                        </a:rPr>
                        <m:t>−</m:t>
                      </m:r>
                      <m:sSub>
                        <m:sSubPr>
                          <m:ctrlPr>
                            <a:rPr lang="zh-CN" altLang="zh-CN" sz="2000" i="1">
                              <a:solidFill>
                                <a:srgbClr val="000000">
                                  <a:lumMod val="75000"/>
                                  <a:lumOff val="25000"/>
                                </a:srgbClr>
                              </a:solidFill>
                              <a:latin typeface="Cambria Math" panose="02040503050406030204" pitchFamily="18" charset="0"/>
                            </a:rPr>
                          </m:ctrlPr>
                        </m:sSubPr>
                        <m:e>
                          <m:r>
                            <m:rPr>
                              <m:sty m:val="p"/>
                            </m:rPr>
                            <a:rPr lang="en-US" altLang="zh-CN" sz="2000">
                              <a:solidFill>
                                <a:srgbClr val="000000">
                                  <a:lumMod val="75000"/>
                                  <a:lumOff val="25000"/>
                                </a:srgbClr>
                              </a:solidFill>
                              <a:latin typeface="Cambria Math" panose="02040503050406030204" pitchFamily="18" charset="0"/>
                            </a:rPr>
                            <m:t>P</m:t>
                          </m:r>
                        </m:e>
                        <m:sub>
                          <m:r>
                            <m:rPr>
                              <m:sty m:val="p"/>
                            </m:rPr>
                            <a:rPr lang="en-US" altLang="zh-CN" sz="2000">
                              <a:solidFill>
                                <a:srgbClr val="000000">
                                  <a:lumMod val="75000"/>
                                  <a:lumOff val="25000"/>
                                </a:srgbClr>
                              </a:solidFill>
                              <a:latin typeface="Cambria Math" panose="02040503050406030204" pitchFamily="18" charset="0"/>
                            </a:rPr>
                            <m:t>t</m:t>
                          </m:r>
                        </m:sub>
                      </m:sSub>
                      <m:r>
                        <a:rPr lang="en-US" altLang="zh-CN" sz="2000">
                          <a:solidFill>
                            <a:srgbClr val="000000">
                              <a:lumMod val="75000"/>
                              <a:lumOff val="25000"/>
                            </a:srgbClr>
                          </a:solidFill>
                          <a:latin typeface="Cambria Math" panose="02040503050406030204" pitchFamily="18" charset="0"/>
                        </a:rPr>
                        <m:t>=</m:t>
                      </m:r>
                      <m:sSubSup>
                        <m:sSubSupPr>
                          <m:ctrlPr>
                            <a:rPr lang="zh-CN" altLang="zh-CN" sz="2000" i="1">
                              <a:solidFill>
                                <a:srgbClr val="000000">
                                  <a:lumMod val="75000"/>
                                  <a:lumOff val="25000"/>
                                </a:srgbClr>
                              </a:solidFill>
                              <a:latin typeface="Cambria Math" panose="02040503050406030204" pitchFamily="18" charset="0"/>
                            </a:rPr>
                          </m:ctrlPr>
                        </m:sSubSupPr>
                        <m:e>
                          <m:r>
                            <m:rPr>
                              <m:sty m:val="p"/>
                            </m:rPr>
                            <a:rPr lang="en-US" altLang="zh-CN" sz="2000">
                              <a:solidFill>
                                <a:srgbClr val="000000">
                                  <a:lumMod val="75000"/>
                                  <a:lumOff val="25000"/>
                                </a:srgbClr>
                              </a:solidFill>
                              <a:latin typeface="Cambria Math" panose="02040503050406030204" pitchFamily="18" charset="0"/>
                            </a:rPr>
                            <m:t>P</m:t>
                          </m:r>
                        </m:e>
                        <m:sub>
                          <m:r>
                            <m:rPr>
                              <m:sty m:val="p"/>
                            </m:rPr>
                            <a:rPr lang="en-US" altLang="zh-CN" sz="2000">
                              <a:solidFill>
                                <a:srgbClr val="000000">
                                  <a:lumMod val="75000"/>
                                  <a:lumOff val="25000"/>
                                </a:srgbClr>
                              </a:solidFill>
                              <a:latin typeface="Cambria Math" panose="02040503050406030204" pitchFamily="18" charset="0"/>
                            </a:rPr>
                            <m:t>t</m:t>
                          </m:r>
                          <m:r>
                            <a:rPr lang="en-US" altLang="zh-CN" sz="2000">
                              <a:solidFill>
                                <a:srgbClr val="000000">
                                  <a:lumMod val="75000"/>
                                  <a:lumOff val="25000"/>
                                </a:srgbClr>
                              </a:solidFill>
                              <a:latin typeface="Cambria Math" panose="02040503050406030204" pitchFamily="18" charset="0"/>
                            </a:rPr>
                            <m:t>−1</m:t>
                          </m:r>
                        </m:sub>
                        <m:sup>
                          <m:r>
                            <a:rPr lang="en-US" altLang="zh-CN" sz="2000">
                              <a:solidFill>
                                <a:srgbClr val="000000">
                                  <a:lumMod val="75000"/>
                                  <a:lumOff val="25000"/>
                                </a:srgbClr>
                              </a:solidFill>
                              <a:latin typeface="Cambria Math" panose="02040503050406030204" pitchFamily="18" charset="0"/>
                            </a:rPr>
                            <m:t>∗</m:t>
                          </m:r>
                        </m:sup>
                      </m:sSubSup>
                      <m:r>
                        <a:rPr lang="en-US" altLang="zh-CN" sz="2000">
                          <a:solidFill>
                            <a:srgbClr val="000000">
                              <a:lumMod val="75000"/>
                              <a:lumOff val="25000"/>
                            </a:srgbClr>
                          </a:solidFill>
                          <a:latin typeface="Cambria Math" panose="02040503050406030204" pitchFamily="18" charset="0"/>
                        </a:rPr>
                        <m:t>−</m:t>
                      </m:r>
                      <m:sSub>
                        <m:sSubPr>
                          <m:ctrlPr>
                            <a:rPr lang="zh-CN" altLang="zh-CN" sz="2000" i="1">
                              <a:solidFill>
                                <a:srgbClr val="000000">
                                  <a:lumMod val="75000"/>
                                  <a:lumOff val="25000"/>
                                </a:srgbClr>
                              </a:solidFill>
                              <a:latin typeface="Cambria Math" panose="02040503050406030204" pitchFamily="18" charset="0"/>
                            </a:rPr>
                          </m:ctrlPr>
                        </m:sSubPr>
                        <m:e>
                          <m:r>
                            <m:rPr>
                              <m:sty m:val="p"/>
                            </m:rPr>
                            <a:rPr lang="en-US" altLang="zh-CN" sz="2000">
                              <a:solidFill>
                                <a:srgbClr val="000000">
                                  <a:lumMod val="75000"/>
                                  <a:lumOff val="25000"/>
                                </a:srgbClr>
                              </a:solidFill>
                              <a:latin typeface="Cambria Math" panose="02040503050406030204" pitchFamily="18" charset="0"/>
                            </a:rPr>
                            <m:t>P</m:t>
                          </m:r>
                        </m:e>
                        <m:sub>
                          <m:r>
                            <m:rPr>
                              <m:sty m:val="p"/>
                            </m:rPr>
                            <a:rPr lang="en-US" altLang="zh-CN" sz="2000">
                              <a:solidFill>
                                <a:srgbClr val="000000">
                                  <a:lumMod val="75000"/>
                                  <a:lumOff val="25000"/>
                                </a:srgbClr>
                              </a:solidFill>
                              <a:latin typeface="Cambria Math" panose="02040503050406030204" pitchFamily="18" charset="0"/>
                            </a:rPr>
                            <m:t>t</m:t>
                          </m:r>
                        </m:sub>
                      </m:sSub>
                      <m:r>
                        <a:rPr lang="en-US" altLang="zh-CN" sz="2000">
                          <a:solidFill>
                            <a:srgbClr val="000000">
                              <a:lumMod val="75000"/>
                              <a:lumOff val="25000"/>
                            </a:srgbClr>
                          </a:solidFill>
                          <a:latin typeface="Cambria Math" panose="02040503050406030204" pitchFamily="18" charset="0"/>
                        </a:rPr>
                        <m:t>+</m:t>
                      </m:r>
                      <m:sSub>
                        <m:sSubPr>
                          <m:ctrlPr>
                            <a:rPr lang="zh-CN" altLang="zh-CN" sz="2000" i="1">
                              <a:solidFill>
                                <a:srgbClr val="000000">
                                  <a:lumMod val="75000"/>
                                  <a:lumOff val="25000"/>
                                </a:srgbClr>
                              </a:solidFill>
                              <a:latin typeface="Cambria Math" panose="02040503050406030204" pitchFamily="18" charset="0"/>
                            </a:rPr>
                          </m:ctrlPr>
                        </m:sSubPr>
                        <m:e>
                          <m:r>
                            <m:rPr>
                              <m:sty m:val="p"/>
                            </m:rPr>
                            <a:rPr lang="en-US" altLang="zh-CN" sz="2000">
                              <a:solidFill>
                                <a:srgbClr val="000000">
                                  <a:lumMod val="75000"/>
                                  <a:lumOff val="25000"/>
                                </a:srgbClr>
                              </a:solidFill>
                              <a:latin typeface="Cambria Math" panose="02040503050406030204" pitchFamily="18" charset="0"/>
                            </a:rPr>
                            <m:t>π</m:t>
                          </m:r>
                        </m:e>
                        <m:sub>
                          <m:r>
                            <m:rPr>
                              <m:sty m:val="p"/>
                            </m:rPr>
                            <a:rPr lang="en-US" altLang="zh-CN" sz="2000">
                              <a:solidFill>
                                <a:srgbClr val="000000">
                                  <a:lumMod val="75000"/>
                                  <a:lumOff val="25000"/>
                                </a:srgbClr>
                              </a:solidFill>
                              <a:latin typeface="Cambria Math" panose="02040503050406030204" pitchFamily="18" charset="0"/>
                            </a:rPr>
                            <m:t>t</m:t>
                          </m:r>
                          <m:r>
                            <a:rPr lang="en-US" altLang="zh-CN" sz="2000">
                              <a:solidFill>
                                <a:srgbClr val="000000">
                                  <a:lumMod val="75000"/>
                                  <a:lumOff val="25000"/>
                                </a:srgbClr>
                              </a:solidFill>
                              <a:latin typeface="Cambria Math" panose="02040503050406030204" pitchFamily="18" charset="0"/>
                            </a:rPr>
                            <m:t>−1</m:t>
                          </m:r>
                        </m:sub>
                      </m:sSub>
                    </m:oMath>
                  </m:oMathPara>
                </a14:m>
                <a:endParaRPr lang="en-US" altLang="zh-CN" sz="2000" dirty="0">
                  <a:solidFill>
                    <a:srgbClr val="000000">
                      <a:lumMod val="75000"/>
                      <a:lumOff val="25000"/>
                    </a:srgbClr>
                  </a:solidFill>
                  <a:latin typeface="Calibri" panose="020F0502020204030204"/>
                  <a:ea typeface="宋体" panose="02010600030101010101" pitchFamily="2" charset="-122"/>
                </a:endParaRPr>
              </a:p>
            </p:txBody>
          </p:sp>
        </mc:Choice>
        <mc:Fallback xmlns="">
          <p:sp>
            <p:nvSpPr>
              <p:cNvPr id="12" name="文本框 11">
                <a:extLst>
                  <a:ext uri="{FF2B5EF4-FFF2-40B4-BE49-F238E27FC236}">
                    <a16:creationId xmlns:a16="http://schemas.microsoft.com/office/drawing/2014/main" id="{AB4CDFE9-5EFE-6A3E-C286-6E05358B4CDA}"/>
                  </a:ext>
                </a:extLst>
              </p:cNvPr>
              <p:cNvSpPr txBox="1">
                <a:spLocks noRot="1" noChangeAspect="1" noMove="1" noResize="1" noEditPoints="1" noAdjustHandles="1" noChangeArrowheads="1" noChangeShapeType="1" noTextEdit="1"/>
              </p:cNvSpPr>
              <p:nvPr/>
            </p:nvSpPr>
            <p:spPr>
              <a:xfrm>
                <a:off x="2219852" y="1828800"/>
                <a:ext cx="7838548" cy="4337662"/>
              </a:xfrm>
              <a:prstGeom prst="rect">
                <a:avLst/>
              </a:prstGeom>
              <a:blipFill>
                <a:blip r:embed="rId2"/>
                <a:stretch>
                  <a:fillRect l="-700" t="-1826"/>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321094628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rot="18868453" flipV="1">
            <a:off x="1854449" y="1215604"/>
            <a:ext cx="370238" cy="370238"/>
          </a:xfrm>
          <a:prstGeom prst="rect">
            <a:avLst/>
          </a:prstGeom>
          <a:noFill/>
          <a:ln w="254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zh-CN" altLang="en-US" sz="1350">
              <a:solidFill>
                <a:prstClr val="white"/>
              </a:solidFill>
              <a:latin typeface="Calibri"/>
              <a:ea typeface="等线" panose="02010600030101010101" pitchFamily="2" charset="-122"/>
            </a:endParaRPr>
          </a:p>
        </p:txBody>
      </p:sp>
      <p:sp>
        <p:nvSpPr>
          <p:cNvPr id="5" name="矩形 4"/>
          <p:cNvSpPr/>
          <p:nvPr/>
        </p:nvSpPr>
        <p:spPr>
          <a:xfrm rot="18868453">
            <a:off x="2101742" y="1279292"/>
            <a:ext cx="236220" cy="23622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zh-CN" altLang="en-US" sz="1350">
              <a:solidFill>
                <a:prstClr val="white"/>
              </a:solidFill>
              <a:latin typeface="Calibri"/>
              <a:ea typeface="等线" panose="02010600030101010101" pitchFamily="2" charset="-122"/>
            </a:endParaRPr>
          </a:p>
        </p:txBody>
      </p:sp>
      <p:cxnSp>
        <p:nvCxnSpPr>
          <p:cNvPr id="6" name="直接连接符 5"/>
          <p:cNvCxnSpPr>
            <a:cxnSpLocks/>
          </p:cNvCxnSpPr>
          <p:nvPr/>
        </p:nvCxnSpPr>
        <p:spPr>
          <a:xfrm>
            <a:off x="2039568" y="1662510"/>
            <a:ext cx="764545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标题 3"/>
          <p:cNvSpPr txBox="1">
            <a:spLocks/>
          </p:cNvSpPr>
          <p:nvPr/>
        </p:nvSpPr>
        <p:spPr>
          <a:xfrm>
            <a:off x="2563142" y="1291003"/>
            <a:ext cx="7886700" cy="318549"/>
          </a:xfrm>
          <a:prstGeom prst="rect">
            <a:avLst/>
          </a:prstGeom>
        </p:spPr>
        <p:txBody>
          <a:bodyPr vert="horz" wrap="square" lIns="68580" tIns="34290" rIns="68580" bIns="34290" rtlCol="0" anchor="ctr">
            <a:spAutoFit/>
          </a:bodyPr>
          <a:lstStyle>
            <a:lvl1pPr algn="l" defTabSz="914400" rtl="0" eaLnBrk="1" latinLnBrk="0" hangingPunct="1">
              <a:lnSpc>
                <a:spcPct val="90000"/>
              </a:lnSpc>
              <a:spcBef>
                <a:spcPct val="0"/>
              </a:spcBef>
              <a:buNone/>
              <a:defRPr lang="zh-CN" altLang="en-US" sz="2400" b="1" kern="1200">
                <a:gradFill>
                  <a:gsLst>
                    <a:gs pos="0">
                      <a:schemeClr val="accent2"/>
                    </a:gs>
                    <a:gs pos="100000">
                      <a:schemeClr val="accent1">
                        <a:lumMod val="75000"/>
                      </a:schemeClr>
                    </a:gs>
                  </a:gsLst>
                  <a:lin ang="5400000" scaled="1"/>
                </a:gradFill>
                <a:effectLst>
                  <a:outerShdw blurRad="38100" dist="38100" dir="2700000" algn="tl">
                    <a:srgbClr val="000000">
                      <a:alpha val="11000"/>
                    </a:srgbClr>
                  </a:outerShdw>
                </a:effectLst>
                <a:latin typeface="+mn-lt"/>
                <a:ea typeface="+mn-ea"/>
                <a:cs typeface="+mn-ea"/>
              </a:defRPr>
            </a:lvl1pPr>
          </a:lstStyle>
          <a:p>
            <a:pPr defTabSz="685800">
              <a:defRPr/>
            </a:pPr>
            <a:r>
              <a:rPr lang="zh-CN" altLang="zh-CN" sz="1800" dirty="0">
                <a:solidFill>
                  <a:schemeClr val="accent4">
                    <a:lumMod val="75000"/>
                  </a:schemeClr>
                </a:solidFill>
                <a:latin typeface="微软雅黑"/>
                <a:ea typeface="微软雅黑"/>
              </a:rPr>
              <a:t>新凯恩斯通胀动态模型</a:t>
            </a:r>
            <a:endParaRPr lang="en-US" altLang="zh-CN" sz="1800" dirty="0">
              <a:solidFill>
                <a:schemeClr val="accent4">
                  <a:lumMod val="75000"/>
                </a:schemeClr>
              </a:solidFill>
              <a:latin typeface="微软雅黑"/>
              <a:ea typeface="微软雅黑"/>
            </a:endParaRPr>
          </a:p>
        </p:txBody>
      </p:sp>
      <mc:AlternateContent xmlns:mc="http://schemas.openxmlformats.org/markup-compatibility/2006" xmlns:a14="http://schemas.microsoft.com/office/drawing/2010/main">
        <mc:Choice Requires="a14">
          <p:sp>
            <p:nvSpPr>
              <p:cNvPr id="12" name="文本框 11">
                <a:extLst>
                  <a:ext uri="{FF2B5EF4-FFF2-40B4-BE49-F238E27FC236}">
                    <a16:creationId xmlns:a16="http://schemas.microsoft.com/office/drawing/2014/main" id="{AB4CDFE9-5EFE-6A3E-C286-6E05358B4CDA}"/>
                  </a:ext>
                </a:extLst>
              </p:cNvPr>
              <p:cNvSpPr txBox="1"/>
              <p:nvPr/>
            </p:nvSpPr>
            <p:spPr>
              <a:xfrm>
                <a:off x="2219852" y="1828801"/>
                <a:ext cx="7838548" cy="4868897"/>
              </a:xfrm>
              <a:prstGeom prst="rect">
                <a:avLst/>
              </a:prstGeom>
              <a:noFill/>
            </p:spPr>
            <p:txBody>
              <a:bodyPr wrap="square">
                <a:spAutoFit/>
              </a:bodyPr>
              <a:lstStyle/>
              <a:p>
                <a:pPr marL="91440" indent="-91440">
                  <a:lnSpc>
                    <a:spcPct val="90000"/>
                  </a:lnSpc>
                  <a:spcBef>
                    <a:spcPts val="1200"/>
                  </a:spcBef>
                  <a:spcAft>
                    <a:spcPts val="200"/>
                  </a:spcAft>
                  <a:buClr>
                    <a:srgbClr val="E48312"/>
                  </a:buClr>
                  <a:buSzPct val="100000"/>
                  <a:buFont typeface="Wingdings" panose="05000000000000000000" pitchFamily="2" charset="2"/>
                  <a:buChar char="Ø"/>
                  <a:defRPr/>
                </a:pPr>
                <a:r>
                  <a:rPr lang="zh-CN" altLang="en-US" sz="2000" dirty="0">
                    <a:solidFill>
                      <a:srgbClr val="000000">
                        <a:lumMod val="75000"/>
                        <a:lumOff val="25000"/>
                      </a:srgbClr>
                    </a:solidFill>
                    <a:latin typeface="Calibri" panose="020F0502020204030204"/>
                    <a:ea typeface="宋体" panose="02010600030101010101" pitchFamily="2" charset="-122"/>
                  </a:rPr>
                  <a:t>如果将</a:t>
                </a:r>
                <a:r>
                  <a:rPr lang="zh-CN" altLang="zh-CN" sz="2000" dirty="0">
                    <a:solidFill>
                      <a:srgbClr val="000000">
                        <a:lumMod val="75000"/>
                        <a:lumOff val="25000"/>
                      </a:srgbClr>
                    </a:solidFill>
                    <a:latin typeface="Calibri" panose="020F0502020204030204"/>
                    <a:ea typeface="宋体" panose="02010600030101010101" pitchFamily="2" charset="-122"/>
                  </a:rPr>
                  <a:t>通胀惯性滞后</a:t>
                </a:r>
                <a:r>
                  <a:rPr lang="zh-CN" altLang="en-US" sz="2000" dirty="0">
                    <a:solidFill>
                      <a:srgbClr val="000000">
                        <a:lumMod val="75000"/>
                        <a:lumOff val="25000"/>
                      </a:srgbClr>
                    </a:solidFill>
                    <a:latin typeface="Calibri" panose="020F0502020204030204"/>
                    <a:ea typeface="宋体" panose="02010600030101010101" pitchFamily="2" charset="-122"/>
                  </a:rPr>
                  <a:t>多</a:t>
                </a:r>
                <a:r>
                  <a:rPr lang="zh-CN" altLang="zh-CN" sz="2000" dirty="0">
                    <a:solidFill>
                      <a:srgbClr val="000000">
                        <a:lumMod val="75000"/>
                        <a:lumOff val="25000"/>
                      </a:srgbClr>
                    </a:solidFill>
                    <a:latin typeface="Calibri" panose="020F0502020204030204"/>
                    <a:ea typeface="宋体" panose="02010600030101010101" pitchFamily="2" charset="-122"/>
                  </a:rPr>
                  <a:t>阶</a:t>
                </a:r>
                <a:r>
                  <a:rPr lang="zh-CN" altLang="en-US" sz="2000" dirty="0">
                    <a:solidFill>
                      <a:srgbClr val="000000">
                        <a:lumMod val="75000"/>
                        <a:lumOff val="25000"/>
                      </a:srgbClr>
                    </a:solidFill>
                    <a:latin typeface="Calibri" panose="020F0502020204030204"/>
                    <a:ea typeface="宋体" panose="02010600030101010101" pitchFamily="2" charset="-122"/>
                  </a:rPr>
                  <a:t>：</a:t>
                </a:r>
                <a:endParaRPr lang="en-US" altLang="zh-CN" sz="2000" dirty="0">
                  <a:solidFill>
                    <a:srgbClr val="000000">
                      <a:lumMod val="75000"/>
                      <a:lumOff val="25000"/>
                    </a:srgbClr>
                  </a:solidFill>
                  <a:latin typeface="Calibri" panose="020F0502020204030204"/>
                  <a:ea typeface="宋体" panose="02010600030101010101" pitchFamily="2" charset="-122"/>
                </a:endParaRPr>
              </a:p>
              <a:p>
                <a:pPr marL="91440" indent="-91440" algn="ctr">
                  <a:lnSpc>
                    <a:spcPct val="90000"/>
                  </a:lnSpc>
                  <a:spcBef>
                    <a:spcPts val="1200"/>
                  </a:spcBef>
                  <a:spcAft>
                    <a:spcPts val="200"/>
                  </a:spcAft>
                  <a:buClr>
                    <a:srgbClr val="E48312"/>
                  </a:buClr>
                  <a:buSzPct val="100000"/>
                  <a:buFont typeface="Calibri" panose="020F0502020204030204" pitchFamily="34" charset="0"/>
                  <a:buChar char=" "/>
                  <a:defRPr/>
                </a:pPr>
                <a14:m>
                  <m:oMath xmlns:m="http://schemas.openxmlformats.org/officeDocument/2006/math">
                    <m:sSubSup>
                      <m:sSubSupPr>
                        <m:ctrlPr>
                          <a:rPr lang="zh-CN" altLang="zh-CN" sz="2000" i="1">
                            <a:solidFill>
                              <a:srgbClr val="000000">
                                <a:lumMod val="75000"/>
                                <a:lumOff val="25000"/>
                              </a:srgbClr>
                            </a:solidFill>
                            <a:latin typeface="Cambria Math" panose="02040503050406030204" pitchFamily="18" charset="0"/>
                          </a:rPr>
                        </m:ctrlPr>
                      </m:sSubSupPr>
                      <m:e>
                        <m:r>
                          <m:rPr>
                            <m:sty m:val="p"/>
                          </m:rPr>
                          <a:rPr lang="en-US" altLang="zh-CN" sz="2000">
                            <a:solidFill>
                              <a:srgbClr val="000000">
                                <a:lumMod val="75000"/>
                                <a:lumOff val="25000"/>
                              </a:srgbClr>
                            </a:solidFill>
                            <a:latin typeface="Cambria Math" panose="02040503050406030204" pitchFamily="18" charset="0"/>
                          </a:rPr>
                          <m:t>P</m:t>
                        </m:r>
                      </m:e>
                      <m:sub>
                        <m:r>
                          <m:rPr>
                            <m:sty m:val="p"/>
                          </m:rPr>
                          <a:rPr lang="en-US" altLang="zh-CN" sz="2000">
                            <a:solidFill>
                              <a:srgbClr val="000000">
                                <a:lumMod val="75000"/>
                                <a:lumOff val="25000"/>
                              </a:srgbClr>
                            </a:solidFill>
                            <a:latin typeface="Cambria Math" panose="02040503050406030204" pitchFamily="18" charset="0"/>
                          </a:rPr>
                          <m:t>t</m:t>
                        </m:r>
                      </m:sub>
                      <m:sup>
                        <m:r>
                          <m:rPr>
                            <m:sty m:val="p"/>
                          </m:rPr>
                          <a:rPr lang="en-US" altLang="zh-CN" sz="2000">
                            <a:solidFill>
                              <a:srgbClr val="000000">
                                <a:lumMod val="75000"/>
                                <a:lumOff val="25000"/>
                              </a:srgbClr>
                            </a:solidFill>
                            <a:latin typeface="Cambria Math" panose="02040503050406030204" pitchFamily="18" charset="0"/>
                          </a:rPr>
                          <m:t>B</m:t>
                        </m:r>
                      </m:sup>
                    </m:sSubSup>
                    <m:r>
                      <a:rPr lang="en-US" altLang="zh-CN" sz="2000">
                        <a:solidFill>
                          <a:srgbClr val="000000">
                            <a:lumMod val="75000"/>
                            <a:lumOff val="25000"/>
                          </a:srgbClr>
                        </a:solidFill>
                        <a:latin typeface="Cambria Math" panose="02040503050406030204" pitchFamily="18" charset="0"/>
                      </a:rPr>
                      <m:t>−</m:t>
                    </m:r>
                    <m:sSub>
                      <m:sSubPr>
                        <m:ctrlPr>
                          <a:rPr lang="zh-CN" altLang="zh-CN" sz="2000" i="1">
                            <a:solidFill>
                              <a:srgbClr val="000000">
                                <a:lumMod val="75000"/>
                                <a:lumOff val="25000"/>
                              </a:srgbClr>
                            </a:solidFill>
                            <a:latin typeface="Cambria Math" panose="02040503050406030204" pitchFamily="18" charset="0"/>
                          </a:rPr>
                        </m:ctrlPr>
                      </m:sSubPr>
                      <m:e>
                        <m:r>
                          <m:rPr>
                            <m:sty m:val="p"/>
                          </m:rPr>
                          <a:rPr lang="en-US" altLang="zh-CN" sz="2000">
                            <a:solidFill>
                              <a:srgbClr val="000000">
                                <a:lumMod val="75000"/>
                                <a:lumOff val="25000"/>
                              </a:srgbClr>
                            </a:solidFill>
                            <a:latin typeface="Cambria Math" panose="02040503050406030204" pitchFamily="18" charset="0"/>
                          </a:rPr>
                          <m:t>P</m:t>
                        </m:r>
                      </m:e>
                      <m:sub>
                        <m:r>
                          <m:rPr>
                            <m:sty m:val="p"/>
                          </m:rPr>
                          <a:rPr lang="en-US" altLang="zh-CN" sz="2000">
                            <a:solidFill>
                              <a:srgbClr val="000000">
                                <a:lumMod val="75000"/>
                                <a:lumOff val="25000"/>
                              </a:srgbClr>
                            </a:solidFill>
                            <a:latin typeface="Cambria Math" panose="02040503050406030204" pitchFamily="18" charset="0"/>
                          </a:rPr>
                          <m:t>t</m:t>
                        </m:r>
                      </m:sub>
                    </m:sSub>
                    <m:r>
                      <a:rPr lang="en-US" altLang="zh-CN" sz="2000">
                        <a:solidFill>
                          <a:srgbClr val="000000">
                            <a:lumMod val="75000"/>
                            <a:lumOff val="25000"/>
                          </a:srgbClr>
                        </a:solidFill>
                        <a:latin typeface="Cambria Math" panose="02040503050406030204" pitchFamily="18" charset="0"/>
                      </a:rPr>
                      <m:t>=(</m:t>
                    </m:r>
                    <m:sSubSup>
                      <m:sSubSupPr>
                        <m:ctrlPr>
                          <a:rPr lang="zh-CN" altLang="zh-CN" sz="2000" i="1">
                            <a:solidFill>
                              <a:srgbClr val="000000">
                                <a:lumMod val="75000"/>
                                <a:lumOff val="25000"/>
                              </a:srgbClr>
                            </a:solidFill>
                            <a:latin typeface="Cambria Math" panose="02040503050406030204" pitchFamily="18" charset="0"/>
                          </a:rPr>
                        </m:ctrlPr>
                      </m:sSubSupPr>
                      <m:e>
                        <m:r>
                          <m:rPr>
                            <m:sty m:val="p"/>
                          </m:rPr>
                          <a:rPr lang="en-US" altLang="zh-CN" sz="2000">
                            <a:solidFill>
                              <a:srgbClr val="000000">
                                <a:lumMod val="75000"/>
                                <a:lumOff val="25000"/>
                              </a:srgbClr>
                            </a:solidFill>
                            <a:latin typeface="Cambria Math" panose="02040503050406030204" pitchFamily="18" charset="0"/>
                          </a:rPr>
                          <m:t>P</m:t>
                        </m:r>
                      </m:e>
                      <m:sub>
                        <m:r>
                          <m:rPr>
                            <m:sty m:val="p"/>
                          </m:rPr>
                          <a:rPr lang="en-US" altLang="zh-CN" sz="2000">
                            <a:solidFill>
                              <a:srgbClr val="000000">
                                <a:lumMod val="75000"/>
                                <a:lumOff val="25000"/>
                              </a:srgbClr>
                            </a:solidFill>
                            <a:latin typeface="Cambria Math" panose="02040503050406030204" pitchFamily="18" charset="0"/>
                          </a:rPr>
                          <m:t>t</m:t>
                        </m:r>
                        <m:r>
                          <a:rPr lang="en-US" altLang="zh-CN" sz="2000">
                            <a:solidFill>
                              <a:srgbClr val="000000">
                                <a:lumMod val="75000"/>
                                <a:lumOff val="25000"/>
                              </a:srgbClr>
                            </a:solidFill>
                            <a:latin typeface="Cambria Math" panose="02040503050406030204" pitchFamily="18" charset="0"/>
                          </a:rPr>
                          <m:t>−1</m:t>
                        </m:r>
                      </m:sub>
                      <m:sup>
                        <m:r>
                          <a:rPr lang="en-US" altLang="zh-CN" sz="2000">
                            <a:solidFill>
                              <a:srgbClr val="000000">
                                <a:lumMod val="75000"/>
                                <a:lumOff val="25000"/>
                              </a:srgbClr>
                            </a:solidFill>
                            <a:latin typeface="Cambria Math" panose="02040503050406030204" pitchFamily="18" charset="0"/>
                          </a:rPr>
                          <m:t>∗</m:t>
                        </m:r>
                      </m:sup>
                    </m:sSubSup>
                    <m:r>
                      <a:rPr lang="en-US" altLang="zh-CN" sz="2000">
                        <a:solidFill>
                          <a:srgbClr val="000000">
                            <a:lumMod val="75000"/>
                            <a:lumOff val="25000"/>
                          </a:srgbClr>
                        </a:solidFill>
                        <a:latin typeface="Cambria Math" panose="02040503050406030204" pitchFamily="18" charset="0"/>
                      </a:rPr>
                      <m:t>−</m:t>
                    </m:r>
                    <m:sSub>
                      <m:sSubPr>
                        <m:ctrlPr>
                          <a:rPr lang="zh-CN" altLang="zh-CN" sz="2000" i="1">
                            <a:solidFill>
                              <a:srgbClr val="000000">
                                <a:lumMod val="75000"/>
                                <a:lumOff val="25000"/>
                              </a:srgbClr>
                            </a:solidFill>
                            <a:latin typeface="Cambria Math" panose="02040503050406030204" pitchFamily="18" charset="0"/>
                          </a:rPr>
                        </m:ctrlPr>
                      </m:sSubPr>
                      <m:e>
                        <m:r>
                          <m:rPr>
                            <m:sty m:val="p"/>
                          </m:rPr>
                          <a:rPr lang="en-US" altLang="zh-CN" sz="2000">
                            <a:solidFill>
                              <a:srgbClr val="000000">
                                <a:lumMod val="75000"/>
                                <a:lumOff val="25000"/>
                              </a:srgbClr>
                            </a:solidFill>
                            <a:latin typeface="Cambria Math" panose="02040503050406030204" pitchFamily="18" charset="0"/>
                          </a:rPr>
                          <m:t>P</m:t>
                        </m:r>
                      </m:e>
                      <m:sub>
                        <m:r>
                          <m:rPr>
                            <m:sty m:val="p"/>
                          </m:rPr>
                          <a:rPr lang="en-US" altLang="zh-CN" sz="2000">
                            <a:solidFill>
                              <a:srgbClr val="000000">
                                <a:lumMod val="75000"/>
                                <a:lumOff val="25000"/>
                              </a:srgbClr>
                            </a:solidFill>
                            <a:latin typeface="Cambria Math" panose="02040503050406030204" pitchFamily="18" charset="0"/>
                          </a:rPr>
                          <m:t>t</m:t>
                        </m:r>
                      </m:sub>
                    </m:sSub>
                    <m:r>
                      <a:rPr lang="en-US" altLang="zh-CN" sz="2000">
                        <a:solidFill>
                          <a:srgbClr val="000000">
                            <a:lumMod val="75000"/>
                            <a:lumOff val="25000"/>
                          </a:srgbClr>
                        </a:solidFill>
                        <a:latin typeface="Cambria Math" panose="02040503050406030204" pitchFamily="18" charset="0"/>
                      </a:rPr>
                      <m:t>)+</m:t>
                    </m:r>
                    <m:sSub>
                      <m:sSubPr>
                        <m:ctrlPr>
                          <a:rPr lang="zh-CN" altLang="zh-CN" sz="2000" i="1">
                            <a:solidFill>
                              <a:srgbClr val="000000">
                                <a:lumMod val="75000"/>
                                <a:lumOff val="25000"/>
                              </a:srgbClr>
                            </a:solidFill>
                            <a:latin typeface="Cambria Math" panose="02040503050406030204" pitchFamily="18" charset="0"/>
                          </a:rPr>
                        </m:ctrlPr>
                      </m:sSubPr>
                      <m:e>
                        <m:r>
                          <m:rPr>
                            <m:sty m:val="p"/>
                          </m:rPr>
                          <a:rPr lang="en-US" altLang="zh-CN" sz="2000">
                            <a:solidFill>
                              <a:srgbClr val="000000">
                                <a:lumMod val="75000"/>
                                <a:lumOff val="25000"/>
                              </a:srgbClr>
                            </a:solidFill>
                            <a:latin typeface="Cambria Math" panose="02040503050406030204" pitchFamily="18" charset="0"/>
                          </a:rPr>
                          <m:t>π</m:t>
                        </m:r>
                      </m:e>
                      <m:sub>
                        <m:r>
                          <m:rPr>
                            <m:sty m:val="p"/>
                          </m:rPr>
                          <a:rPr lang="en-US" altLang="zh-CN" sz="2000">
                            <a:solidFill>
                              <a:srgbClr val="000000">
                                <a:lumMod val="75000"/>
                                <a:lumOff val="25000"/>
                              </a:srgbClr>
                            </a:solidFill>
                            <a:latin typeface="Cambria Math" panose="02040503050406030204" pitchFamily="18" charset="0"/>
                          </a:rPr>
                          <m:t>t</m:t>
                        </m:r>
                        <m:r>
                          <a:rPr lang="en-US" altLang="zh-CN" sz="2000">
                            <a:solidFill>
                              <a:srgbClr val="000000">
                                <a:lumMod val="75000"/>
                                <a:lumOff val="25000"/>
                              </a:srgbClr>
                            </a:solidFill>
                            <a:latin typeface="Cambria Math" panose="02040503050406030204" pitchFamily="18" charset="0"/>
                          </a:rPr>
                          <m:t>−1</m:t>
                        </m:r>
                      </m:sub>
                    </m:sSub>
                    <m:r>
                      <a:rPr lang="en-US" altLang="zh-CN" sz="2000">
                        <a:solidFill>
                          <a:srgbClr val="000000">
                            <a:lumMod val="75000"/>
                            <a:lumOff val="25000"/>
                          </a:srgbClr>
                        </a:solidFill>
                        <a:latin typeface="Cambria Math" panose="02040503050406030204" pitchFamily="18" charset="0"/>
                      </a:rPr>
                      <m:t>+</m:t>
                    </m:r>
                    <m:sSup>
                      <m:sSupPr>
                        <m:ctrlPr>
                          <a:rPr lang="zh-CN" altLang="zh-CN" sz="2000" i="1">
                            <a:solidFill>
                              <a:srgbClr val="000000">
                                <a:lumMod val="75000"/>
                                <a:lumOff val="25000"/>
                              </a:srgbClr>
                            </a:solidFill>
                            <a:latin typeface="Cambria Math" panose="02040503050406030204" pitchFamily="18" charset="0"/>
                          </a:rPr>
                        </m:ctrlPr>
                      </m:sSupPr>
                      <m:e>
                        <m:r>
                          <m:rPr>
                            <m:sty m:val="p"/>
                          </m:rPr>
                          <a:rPr lang="en-US" altLang="zh-CN" sz="2000">
                            <a:solidFill>
                              <a:srgbClr val="000000">
                                <a:lumMod val="75000"/>
                                <a:lumOff val="25000"/>
                              </a:srgbClr>
                            </a:solidFill>
                            <a:latin typeface="Cambria Math" panose="02040503050406030204" pitchFamily="18" charset="0"/>
                          </a:rPr>
                          <m:t>ρ</m:t>
                        </m:r>
                      </m:e>
                      <m:sup>
                        <m:r>
                          <a:rPr lang="en-US" altLang="zh-CN" sz="2000" i="1">
                            <a:solidFill>
                              <a:srgbClr val="000000">
                                <a:lumMod val="75000"/>
                                <a:lumOff val="25000"/>
                              </a:srgbClr>
                            </a:solidFill>
                            <a:latin typeface="Cambria Math" panose="02040503050406030204" pitchFamily="18" charset="0"/>
                          </a:rPr>
                          <m:t>∗</m:t>
                        </m:r>
                      </m:sup>
                    </m:sSup>
                    <m:r>
                      <a:rPr lang="en-US" altLang="zh-CN" sz="2000">
                        <a:solidFill>
                          <a:srgbClr val="000000">
                            <a:lumMod val="75000"/>
                            <a:lumOff val="25000"/>
                          </a:srgbClr>
                        </a:solidFill>
                        <a:latin typeface="Cambria Math" panose="02040503050406030204" pitchFamily="18" charset="0"/>
                      </a:rPr>
                      <m:t>(</m:t>
                    </m:r>
                    <m:r>
                      <m:rPr>
                        <m:sty m:val="p"/>
                      </m:rPr>
                      <a:rPr lang="en-US" altLang="zh-CN" sz="2000">
                        <a:solidFill>
                          <a:srgbClr val="000000">
                            <a:lumMod val="75000"/>
                            <a:lumOff val="25000"/>
                          </a:srgbClr>
                        </a:solidFill>
                        <a:latin typeface="Cambria Math" panose="02040503050406030204" pitchFamily="18" charset="0"/>
                      </a:rPr>
                      <m:t>L</m:t>
                    </m:r>
                    <m:r>
                      <a:rPr lang="en-US" altLang="zh-CN" sz="2000">
                        <a:solidFill>
                          <a:srgbClr val="000000">
                            <a:lumMod val="75000"/>
                            <a:lumOff val="25000"/>
                          </a:srgbClr>
                        </a:solidFill>
                        <a:latin typeface="Cambria Math" panose="02040503050406030204" pitchFamily="18" charset="0"/>
                      </a:rPr>
                      <m:t>)∆</m:t>
                    </m:r>
                    <m:sSub>
                      <m:sSubPr>
                        <m:ctrlPr>
                          <a:rPr lang="zh-CN" altLang="zh-CN" sz="2000" i="1">
                            <a:solidFill>
                              <a:srgbClr val="000000">
                                <a:lumMod val="75000"/>
                                <a:lumOff val="25000"/>
                              </a:srgbClr>
                            </a:solidFill>
                            <a:latin typeface="Cambria Math" panose="02040503050406030204" pitchFamily="18" charset="0"/>
                          </a:rPr>
                        </m:ctrlPr>
                      </m:sSubPr>
                      <m:e>
                        <m:r>
                          <m:rPr>
                            <m:sty m:val="p"/>
                          </m:rPr>
                          <a:rPr lang="en-US" altLang="zh-CN" sz="2000">
                            <a:solidFill>
                              <a:srgbClr val="000000">
                                <a:lumMod val="75000"/>
                                <a:lumOff val="25000"/>
                              </a:srgbClr>
                            </a:solidFill>
                            <a:latin typeface="Cambria Math" panose="02040503050406030204" pitchFamily="18" charset="0"/>
                          </a:rPr>
                          <m:t>π</m:t>
                        </m:r>
                      </m:e>
                      <m:sub>
                        <m:r>
                          <a:rPr lang="en-US" altLang="zh-CN" sz="2000" i="1">
                            <a:solidFill>
                              <a:srgbClr val="000000">
                                <a:lumMod val="75000"/>
                                <a:lumOff val="25000"/>
                              </a:srgbClr>
                            </a:solidFill>
                            <a:latin typeface="Cambria Math" panose="02040503050406030204" pitchFamily="18" charset="0"/>
                          </a:rPr>
                          <m:t>𝑡</m:t>
                        </m:r>
                        <m:r>
                          <a:rPr lang="en-US" altLang="zh-CN" sz="2000" i="1">
                            <a:solidFill>
                              <a:srgbClr val="000000">
                                <a:lumMod val="75000"/>
                                <a:lumOff val="25000"/>
                              </a:srgbClr>
                            </a:solidFill>
                            <a:latin typeface="Cambria Math" panose="02040503050406030204" pitchFamily="18" charset="0"/>
                          </a:rPr>
                          <m:t>−1</m:t>
                        </m:r>
                      </m:sub>
                    </m:sSub>
                  </m:oMath>
                </a14:m>
                <a:r>
                  <a:rPr lang="en-US" altLang="zh-CN" sz="2000" dirty="0">
                    <a:solidFill>
                      <a:srgbClr val="000000">
                        <a:lumMod val="75000"/>
                        <a:lumOff val="25000"/>
                      </a:srgbClr>
                    </a:solidFill>
                    <a:latin typeface="Calibri" panose="020F0502020204030204"/>
                    <a:ea typeface="宋体" panose="02010600030101010101" pitchFamily="2" charset="-122"/>
                  </a:rPr>
                  <a:t> 	      </a:t>
                </a:r>
                <a:endParaRPr lang="zh-CN" altLang="zh-CN" sz="2000" dirty="0">
                  <a:solidFill>
                    <a:srgbClr val="000000">
                      <a:lumMod val="75000"/>
                      <a:lumOff val="25000"/>
                    </a:srgbClr>
                  </a:solidFill>
                  <a:latin typeface="Calibri" panose="020F0502020204030204"/>
                  <a:ea typeface="宋体" panose="02010600030101010101" pitchFamily="2" charset="-122"/>
                </a:endParaRPr>
              </a:p>
              <a:p>
                <a:pPr marL="91440" indent="-91440" algn="ctr">
                  <a:lnSpc>
                    <a:spcPct val="90000"/>
                  </a:lnSpc>
                  <a:spcBef>
                    <a:spcPts val="1200"/>
                  </a:spcBef>
                  <a:spcAft>
                    <a:spcPts val="200"/>
                  </a:spcAft>
                  <a:buClr>
                    <a:srgbClr val="E48312"/>
                  </a:buClr>
                  <a:buSzPct val="100000"/>
                  <a:buFont typeface="Calibri" panose="020F0502020204030204" pitchFamily="34" charset="0"/>
                  <a:buChar char=" "/>
                  <a:defRPr/>
                </a:pPr>
                <a:r>
                  <a:rPr lang="zh-CN" altLang="zh-CN" sz="2000" dirty="0">
                    <a:solidFill>
                      <a:srgbClr val="000000">
                        <a:lumMod val="75000"/>
                        <a:lumOff val="25000"/>
                      </a:srgbClr>
                    </a:solidFill>
                    <a:latin typeface="Calibri" panose="020F0502020204030204"/>
                    <a:ea typeface="宋体" panose="02010600030101010101" pitchFamily="2" charset="-122"/>
                  </a:rPr>
                  <a:t>其中</a:t>
                </a:r>
                <a14:m>
                  <m:oMath xmlns:m="http://schemas.openxmlformats.org/officeDocument/2006/math">
                    <m:sSup>
                      <m:sSupPr>
                        <m:ctrlPr>
                          <a:rPr lang="zh-CN" altLang="zh-CN" sz="2000" i="1">
                            <a:solidFill>
                              <a:srgbClr val="000000">
                                <a:lumMod val="75000"/>
                                <a:lumOff val="25000"/>
                              </a:srgbClr>
                            </a:solidFill>
                            <a:latin typeface="Cambria Math" panose="02040503050406030204" pitchFamily="18" charset="0"/>
                          </a:rPr>
                        </m:ctrlPr>
                      </m:sSupPr>
                      <m:e>
                        <m:r>
                          <m:rPr>
                            <m:sty m:val="p"/>
                          </m:rPr>
                          <a:rPr lang="en-US" altLang="zh-CN" sz="2000">
                            <a:solidFill>
                              <a:srgbClr val="000000">
                                <a:lumMod val="75000"/>
                                <a:lumOff val="25000"/>
                              </a:srgbClr>
                            </a:solidFill>
                            <a:latin typeface="Cambria Math" panose="02040503050406030204" pitchFamily="18" charset="0"/>
                          </a:rPr>
                          <m:t>ρ</m:t>
                        </m:r>
                      </m:e>
                      <m:sup>
                        <m:r>
                          <a:rPr lang="en-US" altLang="zh-CN" sz="2000" i="1">
                            <a:solidFill>
                              <a:srgbClr val="000000">
                                <a:lumMod val="75000"/>
                                <a:lumOff val="25000"/>
                              </a:srgbClr>
                            </a:solidFill>
                            <a:latin typeface="Cambria Math" panose="02040503050406030204" pitchFamily="18" charset="0"/>
                          </a:rPr>
                          <m:t>∗</m:t>
                        </m:r>
                      </m:sup>
                    </m:sSup>
                    <m:r>
                      <a:rPr lang="en-US" altLang="zh-CN" sz="2000">
                        <a:solidFill>
                          <a:srgbClr val="000000">
                            <a:lumMod val="75000"/>
                            <a:lumOff val="25000"/>
                          </a:srgbClr>
                        </a:solidFill>
                        <a:latin typeface="Cambria Math" panose="02040503050406030204" pitchFamily="18" charset="0"/>
                      </a:rPr>
                      <m:t>(</m:t>
                    </m:r>
                    <m:r>
                      <m:rPr>
                        <m:sty m:val="p"/>
                      </m:rPr>
                      <a:rPr lang="en-US" altLang="zh-CN" sz="2000">
                        <a:solidFill>
                          <a:srgbClr val="000000">
                            <a:lumMod val="75000"/>
                            <a:lumOff val="25000"/>
                          </a:srgbClr>
                        </a:solidFill>
                        <a:latin typeface="Cambria Math" panose="02040503050406030204" pitchFamily="18" charset="0"/>
                      </a:rPr>
                      <m:t>L</m:t>
                    </m:r>
                    <m:r>
                      <a:rPr lang="en-US" altLang="zh-CN" sz="2000">
                        <a:solidFill>
                          <a:srgbClr val="000000">
                            <a:lumMod val="75000"/>
                            <a:lumOff val="25000"/>
                          </a:srgbClr>
                        </a:solidFill>
                        <a:latin typeface="Cambria Math" panose="02040503050406030204" pitchFamily="18" charset="0"/>
                      </a:rPr>
                      <m:t>)=</m:t>
                    </m:r>
                    <m:sSubSup>
                      <m:sSubSupPr>
                        <m:ctrlPr>
                          <a:rPr lang="zh-CN" altLang="zh-CN" sz="2000" i="1">
                            <a:solidFill>
                              <a:srgbClr val="000000">
                                <a:lumMod val="75000"/>
                                <a:lumOff val="25000"/>
                              </a:srgbClr>
                            </a:solidFill>
                            <a:latin typeface="Cambria Math" panose="02040503050406030204" pitchFamily="18" charset="0"/>
                          </a:rPr>
                        </m:ctrlPr>
                      </m:sSubSupPr>
                      <m:e>
                        <m:r>
                          <m:rPr>
                            <m:sty m:val="p"/>
                          </m:rPr>
                          <a:rPr lang="en-US" altLang="zh-CN" sz="2000">
                            <a:solidFill>
                              <a:srgbClr val="000000">
                                <a:lumMod val="75000"/>
                                <a:lumOff val="25000"/>
                              </a:srgbClr>
                            </a:solidFill>
                            <a:latin typeface="Cambria Math" panose="02040503050406030204" pitchFamily="18" charset="0"/>
                          </a:rPr>
                          <m:t>ρ</m:t>
                        </m:r>
                      </m:e>
                      <m:sub>
                        <m:r>
                          <a:rPr lang="en-US" altLang="zh-CN" sz="2000">
                            <a:solidFill>
                              <a:srgbClr val="000000">
                                <a:lumMod val="75000"/>
                                <a:lumOff val="25000"/>
                              </a:srgbClr>
                            </a:solidFill>
                            <a:latin typeface="Cambria Math" panose="02040503050406030204" pitchFamily="18" charset="0"/>
                          </a:rPr>
                          <m:t>1</m:t>
                        </m:r>
                      </m:sub>
                      <m:sup>
                        <m:r>
                          <a:rPr lang="en-US" altLang="zh-CN" sz="2000" i="1">
                            <a:solidFill>
                              <a:srgbClr val="000000">
                                <a:lumMod val="75000"/>
                                <a:lumOff val="25000"/>
                              </a:srgbClr>
                            </a:solidFill>
                            <a:latin typeface="Cambria Math" panose="02040503050406030204" pitchFamily="18" charset="0"/>
                          </a:rPr>
                          <m:t>∗</m:t>
                        </m:r>
                      </m:sup>
                    </m:sSubSup>
                    <m:r>
                      <a:rPr lang="en-US" altLang="zh-CN" sz="2000">
                        <a:solidFill>
                          <a:srgbClr val="000000">
                            <a:lumMod val="75000"/>
                            <a:lumOff val="25000"/>
                          </a:srgbClr>
                        </a:solidFill>
                        <a:latin typeface="Cambria Math" panose="02040503050406030204" pitchFamily="18" charset="0"/>
                      </a:rPr>
                      <m:t>+</m:t>
                    </m:r>
                    <m:sSubSup>
                      <m:sSubSupPr>
                        <m:ctrlPr>
                          <a:rPr lang="zh-CN" altLang="zh-CN" sz="2000" i="1">
                            <a:solidFill>
                              <a:srgbClr val="000000">
                                <a:lumMod val="75000"/>
                                <a:lumOff val="25000"/>
                              </a:srgbClr>
                            </a:solidFill>
                            <a:latin typeface="Cambria Math" panose="02040503050406030204" pitchFamily="18" charset="0"/>
                          </a:rPr>
                        </m:ctrlPr>
                      </m:sSubSupPr>
                      <m:e>
                        <m:r>
                          <m:rPr>
                            <m:sty m:val="p"/>
                          </m:rPr>
                          <a:rPr lang="en-US" altLang="zh-CN" sz="2000">
                            <a:solidFill>
                              <a:srgbClr val="000000">
                                <a:lumMod val="75000"/>
                                <a:lumOff val="25000"/>
                              </a:srgbClr>
                            </a:solidFill>
                            <a:latin typeface="Cambria Math" panose="02040503050406030204" pitchFamily="18" charset="0"/>
                          </a:rPr>
                          <m:t>ρ</m:t>
                        </m:r>
                      </m:e>
                      <m:sub>
                        <m:r>
                          <a:rPr lang="en-US" altLang="zh-CN" sz="2000">
                            <a:solidFill>
                              <a:srgbClr val="000000">
                                <a:lumMod val="75000"/>
                                <a:lumOff val="25000"/>
                              </a:srgbClr>
                            </a:solidFill>
                            <a:latin typeface="Cambria Math" panose="02040503050406030204" pitchFamily="18" charset="0"/>
                          </a:rPr>
                          <m:t>2</m:t>
                        </m:r>
                      </m:sub>
                      <m:sup>
                        <m:r>
                          <a:rPr lang="en-US" altLang="zh-CN" sz="2000" i="1">
                            <a:solidFill>
                              <a:srgbClr val="000000">
                                <a:lumMod val="75000"/>
                                <a:lumOff val="25000"/>
                              </a:srgbClr>
                            </a:solidFill>
                            <a:latin typeface="Cambria Math" panose="02040503050406030204" pitchFamily="18" charset="0"/>
                          </a:rPr>
                          <m:t>∗</m:t>
                        </m:r>
                      </m:sup>
                    </m:sSubSup>
                    <m:r>
                      <m:rPr>
                        <m:sty m:val="p"/>
                      </m:rPr>
                      <a:rPr lang="en-US" altLang="zh-CN" sz="2000">
                        <a:solidFill>
                          <a:srgbClr val="000000">
                            <a:lumMod val="75000"/>
                            <a:lumOff val="25000"/>
                          </a:srgbClr>
                        </a:solidFill>
                        <a:latin typeface="Cambria Math" panose="02040503050406030204" pitchFamily="18" charset="0"/>
                      </a:rPr>
                      <m:t>L</m:t>
                    </m:r>
                    <m:r>
                      <a:rPr lang="en-US" altLang="zh-CN" sz="2000">
                        <a:solidFill>
                          <a:srgbClr val="000000">
                            <a:lumMod val="75000"/>
                            <a:lumOff val="25000"/>
                          </a:srgbClr>
                        </a:solidFill>
                        <a:latin typeface="Cambria Math" panose="02040503050406030204" pitchFamily="18" charset="0"/>
                      </a:rPr>
                      <m:t>+</m:t>
                    </m:r>
                    <m:sSubSup>
                      <m:sSubSupPr>
                        <m:ctrlPr>
                          <a:rPr lang="zh-CN" altLang="zh-CN" sz="2000" i="1">
                            <a:solidFill>
                              <a:srgbClr val="000000">
                                <a:lumMod val="75000"/>
                                <a:lumOff val="25000"/>
                              </a:srgbClr>
                            </a:solidFill>
                            <a:latin typeface="Cambria Math" panose="02040503050406030204" pitchFamily="18" charset="0"/>
                          </a:rPr>
                        </m:ctrlPr>
                      </m:sSubSupPr>
                      <m:e>
                        <m:r>
                          <m:rPr>
                            <m:sty m:val="p"/>
                          </m:rPr>
                          <a:rPr lang="en-US" altLang="zh-CN" sz="2000">
                            <a:solidFill>
                              <a:srgbClr val="000000">
                                <a:lumMod val="75000"/>
                                <a:lumOff val="25000"/>
                              </a:srgbClr>
                            </a:solidFill>
                            <a:latin typeface="Cambria Math" panose="02040503050406030204" pitchFamily="18" charset="0"/>
                          </a:rPr>
                          <m:t>ρ</m:t>
                        </m:r>
                      </m:e>
                      <m:sub>
                        <m:r>
                          <a:rPr lang="en-US" altLang="zh-CN" sz="2000">
                            <a:solidFill>
                              <a:srgbClr val="000000">
                                <a:lumMod val="75000"/>
                                <a:lumOff val="25000"/>
                              </a:srgbClr>
                            </a:solidFill>
                            <a:latin typeface="Cambria Math" panose="02040503050406030204" pitchFamily="18" charset="0"/>
                          </a:rPr>
                          <m:t>3</m:t>
                        </m:r>
                      </m:sub>
                      <m:sup>
                        <m:r>
                          <a:rPr lang="en-US" altLang="zh-CN" sz="2000" i="1">
                            <a:solidFill>
                              <a:srgbClr val="000000">
                                <a:lumMod val="75000"/>
                                <a:lumOff val="25000"/>
                              </a:srgbClr>
                            </a:solidFill>
                            <a:latin typeface="Cambria Math" panose="02040503050406030204" pitchFamily="18" charset="0"/>
                          </a:rPr>
                          <m:t>∗</m:t>
                        </m:r>
                      </m:sup>
                    </m:sSubSup>
                    <m:r>
                      <a:rPr lang="en-US" altLang="zh-CN" sz="2000">
                        <a:solidFill>
                          <a:srgbClr val="000000">
                            <a:lumMod val="75000"/>
                            <a:lumOff val="25000"/>
                          </a:srgbClr>
                        </a:solidFill>
                        <a:latin typeface="Cambria Math" panose="02040503050406030204" pitchFamily="18" charset="0"/>
                      </a:rPr>
                      <m:t> </m:t>
                    </m:r>
                    <m:sSup>
                      <m:sSupPr>
                        <m:ctrlPr>
                          <a:rPr lang="zh-CN" altLang="zh-CN" sz="2000" i="1">
                            <a:solidFill>
                              <a:srgbClr val="000000">
                                <a:lumMod val="75000"/>
                                <a:lumOff val="25000"/>
                              </a:srgbClr>
                            </a:solidFill>
                            <a:latin typeface="Cambria Math" panose="02040503050406030204" pitchFamily="18" charset="0"/>
                          </a:rPr>
                        </m:ctrlPr>
                      </m:sSupPr>
                      <m:e>
                        <m:r>
                          <m:rPr>
                            <m:sty m:val="p"/>
                          </m:rPr>
                          <a:rPr lang="en-US" altLang="zh-CN" sz="2000">
                            <a:solidFill>
                              <a:srgbClr val="000000">
                                <a:lumMod val="75000"/>
                                <a:lumOff val="25000"/>
                              </a:srgbClr>
                            </a:solidFill>
                            <a:latin typeface="Cambria Math" panose="02040503050406030204" pitchFamily="18" charset="0"/>
                          </a:rPr>
                          <m:t>L</m:t>
                        </m:r>
                      </m:e>
                      <m:sup>
                        <m:r>
                          <a:rPr lang="en-US" altLang="zh-CN" sz="2000">
                            <a:solidFill>
                              <a:srgbClr val="000000">
                                <a:lumMod val="75000"/>
                                <a:lumOff val="25000"/>
                              </a:srgbClr>
                            </a:solidFill>
                            <a:latin typeface="Cambria Math" panose="02040503050406030204" pitchFamily="18" charset="0"/>
                          </a:rPr>
                          <m:t>2</m:t>
                        </m:r>
                      </m:sup>
                    </m:sSup>
                    <m:r>
                      <a:rPr lang="en-US" altLang="zh-CN" sz="2000">
                        <a:solidFill>
                          <a:srgbClr val="000000">
                            <a:lumMod val="75000"/>
                            <a:lumOff val="25000"/>
                          </a:srgbClr>
                        </a:solidFill>
                        <a:latin typeface="Cambria Math" panose="02040503050406030204" pitchFamily="18" charset="0"/>
                      </a:rPr>
                      <m:t>+…+</m:t>
                    </m:r>
                    <m:sSubSup>
                      <m:sSubSupPr>
                        <m:ctrlPr>
                          <a:rPr lang="zh-CN" altLang="zh-CN" sz="2000" i="1">
                            <a:solidFill>
                              <a:srgbClr val="000000">
                                <a:lumMod val="75000"/>
                                <a:lumOff val="25000"/>
                              </a:srgbClr>
                            </a:solidFill>
                            <a:latin typeface="Cambria Math" panose="02040503050406030204" pitchFamily="18" charset="0"/>
                          </a:rPr>
                        </m:ctrlPr>
                      </m:sSubSupPr>
                      <m:e>
                        <m:r>
                          <m:rPr>
                            <m:sty m:val="p"/>
                          </m:rPr>
                          <a:rPr lang="en-US" altLang="zh-CN" sz="2000">
                            <a:solidFill>
                              <a:srgbClr val="000000">
                                <a:lumMod val="75000"/>
                                <a:lumOff val="25000"/>
                              </a:srgbClr>
                            </a:solidFill>
                            <a:latin typeface="Cambria Math" panose="02040503050406030204" pitchFamily="18" charset="0"/>
                          </a:rPr>
                          <m:t>ρ</m:t>
                        </m:r>
                      </m:e>
                      <m:sub>
                        <m:r>
                          <m:rPr>
                            <m:sty m:val="p"/>
                          </m:rPr>
                          <a:rPr lang="en-US" altLang="zh-CN" sz="2000">
                            <a:solidFill>
                              <a:srgbClr val="000000">
                                <a:lumMod val="75000"/>
                                <a:lumOff val="25000"/>
                              </a:srgbClr>
                            </a:solidFill>
                            <a:latin typeface="Cambria Math" panose="02040503050406030204" pitchFamily="18" charset="0"/>
                          </a:rPr>
                          <m:t>q</m:t>
                        </m:r>
                      </m:sub>
                      <m:sup>
                        <m:r>
                          <a:rPr lang="en-US" altLang="zh-CN" sz="2000" i="1">
                            <a:solidFill>
                              <a:srgbClr val="000000">
                                <a:lumMod val="75000"/>
                                <a:lumOff val="25000"/>
                              </a:srgbClr>
                            </a:solidFill>
                            <a:latin typeface="Cambria Math" panose="02040503050406030204" pitchFamily="18" charset="0"/>
                          </a:rPr>
                          <m:t>∗</m:t>
                        </m:r>
                      </m:sup>
                    </m:sSubSup>
                    <m:r>
                      <a:rPr lang="en-US" altLang="zh-CN" sz="2000">
                        <a:solidFill>
                          <a:srgbClr val="000000">
                            <a:lumMod val="75000"/>
                            <a:lumOff val="25000"/>
                          </a:srgbClr>
                        </a:solidFill>
                        <a:latin typeface="Cambria Math" panose="02040503050406030204" pitchFamily="18" charset="0"/>
                      </a:rPr>
                      <m:t> </m:t>
                    </m:r>
                    <m:sSup>
                      <m:sSupPr>
                        <m:ctrlPr>
                          <a:rPr lang="zh-CN" altLang="zh-CN" sz="2000" i="1">
                            <a:solidFill>
                              <a:srgbClr val="000000">
                                <a:lumMod val="75000"/>
                                <a:lumOff val="25000"/>
                              </a:srgbClr>
                            </a:solidFill>
                            <a:latin typeface="Cambria Math" panose="02040503050406030204" pitchFamily="18" charset="0"/>
                          </a:rPr>
                        </m:ctrlPr>
                      </m:sSupPr>
                      <m:e>
                        <m:r>
                          <m:rPr>
                            <m:sty m:val="p"/>
                          </m:rPr>
                          <a:rPr lang="en-US" altLang="zh-CN" sz="2000">
                            <a:solidFill>
                              <a:srgbClr val="000000">
                                <a:lumMod val="75000"/>
                                <a:lumOff val="25000"/>
                              </a:srgbClr>
                            </a:solidFill>
                            <a:latin typeface="Cambria Math" panose="02040503050406030204" pitchFamily="18" charset="0"/>
                          </a:rPr>
                          <m:t>L</m:t>
                        </m:r>
                      </m:e>
                      <m:sup>
                        <m:r>
                          <m:rPr>
                            <m:sty m:val="p"/>
                          </m:rPr>
                          <a:rPr lang="en-US" altLang="zh-CN" sz="2000">
                            <a:solidFill>
                              <a:srgbClr val="000000">
                                <a:lumMod val="75000"/>
                                <a:lumOff val="25000"/>
                              </a:srgbClr>
                            </a:solidFill>
                            <a:latin typeface="Cambria Math" panose="02040503050406030204" pitchFamily="18" charset="0"/>
                          </a:rPr>
                          <m:t>q</m:t>
                        </m:r>
                        <m:r>
                          <a:rPr lang="en-US" altLang="zh-CN" sz="2000" i="1">
                            <a:solidFill>
                              <a:srgbClr val="000000">
                                <a:lumMod val="75000"/>
                                <a:lumOff val="25000"/>
                              </a:srgbClr>
                            </a:solidFill>
                            <a:latin typeface="Cambria Math" panose="02040503050406030204" pitchFamily="18" charset="0"/>
                          </a:rPr>
                          <m:t>−</m:t>
                        </m:r>
                        <m:r>
                          <a:rPr lang="en-US" altLang="zh-CN" sz="2000">
                            <a:solidFill>
                              <a:srgbClr val="000000">
                                <a:lumMod val="75000"/>
                                <a:lumOff val="25000"/>
                              </a:srgbClr>
                            </a:solidFill>
                            <a:latin typeface="Cambria Math" panose="02040503050406030204" pitchFamily="18" charset="0"/>
                          </a:rPr>
                          <m:t>1</m:t>
                        </m:r>
                      </m:sup>
                    </m:sSup>
                  </m:oMath>
                </a14:m>
                <a:r>
                  <a:rPr lang="en-US" altLang="zh-CN" sz="2000" dirty="0">
                    <a:solidFill>
                      <a:srgbClr val="000000">
                        <a:lumMod val="75000"/>
                        <a:lumOff val="25000"/>
                      </a:srgbClr>
                    </a:solidFill>
                    <a:latin typeface="Calibri" panose="020F0502020204030204"/>
                    <a:ea typeface="宋体" panose="02010600030101010101" pitchFamily="2" charset="-122"/>
                  </a:rPr>
                  <a:t> </a:t>
                </a:r>
              </a:p>
              <a:p>
                <a:pPr marL="91440" indent="-91440">
                  <a:lnSpc>
                    <a:spcPct val="90000"/>
                  </a:lnSpc>
                  <a:spcBef>
                    <a:spcPts val="1200"/>
                  </a:spcBef>
                  <a:spcAft>
                    <a:spcPts val="200"/>
                  </a:spcAft>
                  <a:buClr>
                    <a:srgbClr val="E48312"/>
                  </a:buClr>
                  <a:buSzPct val="100000"/>
                  <a:buFont typeface="Wingdings" panose="05000000000000000000" pitchFamily="2" charset="2"/>
                  <a:buChar char="Ø"/>
                  <a:defRPr/>
                </a:pPr>
                <a:r>
                  <a:rPr lang="zh-CN" altLang="zh-CN" sz="2000" dirty="0">
                    <a:solidFill>
                      <a:srgbClr val="000000">
                        <a:lumMod val="75000"/>
                        <a:lumOff val="25000"/>
                      </a:srgbClr>
                    </a:solidFill>
                    <a:latin typeface="Calibri" panose="020F0502020204030204"/>
                    <a:ea typeface="宋体" panose="02010600030101010101" pitchFamily="2" charset="-122"/>
                  </a:rPr>
                  <a:t>假设有</a:t>
                </a:r>
                <a:r>
                  <a:rPr lang="en-US" altLang="zh-CN" sz="2000" dirty="0">
                    <a:solidFill>
                      <a:srgbClr val="000000">
                        <a:lumMod val="75000"/>
                        <a:lumOff val="25000"/>
                      </a:srgbClr>
                    </a:solidFill>
                    <a:latin typeface="Calibri" panose="020F0502020204030204"/>
                    <a:ea typeface="宋体" panose="02010600030101010101" pitchFamily="2" charset="-122"/>
                  </a:rPr>
                  <a:t>ω</a:t>
                </a:r>
                <a:r>
                  <a:rPr lang="zh-CN" altLang="zh-CN" sz="2000" dirty="0">
                    <a:solidFill>
                      <a:srgbClr val="000000">
                        <a:lumMod val="75000"/>
                        <a:lumOff val="25000"/>
                      </a:srgbClr>
                    </a:solidFill>
                    <a:latin typeface="Calibri" panose="020F0502020204030204"/>
                    <a:ea typeface="宋体" panose="02010600030101010101" pitchFamily="2" charset="-122"/>
                  </a:rPr>
                  <a:t>比例的公司采取后视行为进行定价，其价格为</a:t>
                </a:r>
                <a14:m>
                  <m:oMath xmlns:m="http://schemas.openxmlformats.org/officeDocument/2006/math">
                    <m:sSubSup>
                      <m:sSubSupPr>
                        <m:ctrlPr>
                          <a:rPr lang="zh-CN" altLang="zh-CN" sz="2000" i="1">
                            <a:solidFill>
                              <a:srgbClr val="000000">
                                <a:lumMod val="75000"/>
                                <a:lumOff val="25000"/>
                              </a:srgbClr>
                            </a:solidFill>
                            <a:latin typeface="Cambria Math" panose="02040503050406030204" pitchFamily="18" charset="0"/>
                          </a:rPr>
                        </m:ctrlPr>
                      </m:sSubSupPr>
                      <m:e>
                        <m:r>
                          <m:rPr>
                            <m:sty m:val="p"/>
                          </m:rPr>
                          <a:rPr lang="en-US" altLang="zh-CN" sz="2000">
                            <a:solidFill>
                              <a:srgbClr val="000000">
                                <a:lumMod val="75000"/>
                                <a:lumOff val="25000"/>
                              </a:srgbClr>
                            </a:solidFill>
                            <a:latin typeface="Cambria Math" panose="02040503050406030204" pitchFamily="18" charset="0"/>
                          </a:rPr>
                          <m:t>P</m:t>
                        </m:r>
                      </m:e>
                      <m:sub>
                        <m:r>
                          <m:rPr>
                            <m:sty m:val="p"/>
                          </m:rPr>
                          <a:rPr lang="en-US" altLang="zh-CN" sz="2000">
                            <a:solidFill>
                              <a:srgbClr val="000000">
                                <a:lumMod val="75000"/>
                                <a:lumOff val="25000"/>
                              </a:srgbClr>
                            </a:solidFill>
                            <a:latin typeface="Cambria Math" panose="02040503050406030204" pitchFamily="18" charset="0"/>
                          </a:rPr>
                          <m:t>t</m:t>
                        </m:r>
                      </m:sub>
                      <m:sup>
                        <m:r>
                          <m:rPr>
                            <m:sty m:val="p"/>
                          </m:rPr>
                          <a:rPr lang="en-US" altLang="zh-CN" sz="2000">
                            <a:solidFill>
                              <a:srgbClr val="000000">
                                <a:lumMod val="75000"/>
                                <a:lumOff val="25000"/>
                              </a:srgbClr>
                            </a:solidFill>
                            <a:latin typeface="Cambria Math" panose="02040503050406030204" pitchFamily="18" charset="0"/>
                          </a:rPr>
                          <m:t>B</m:t>
                        </m:r>
                      </m:sup>
                    </m:sSubSup>
                  </m:oMath>
                </a14:m>
                <a:r>
                  <a:rPr lang="zh-CN" altLang="zh-CN" sz="2000" dirty="0">
                    <a:solidFill>
                      <a:srgbClr val="000000">
                        <a:lumMod val="75000"/>
                        <a:lumOff val="25000"/>
                      </a:srgbClr>
                    </a:solidFill>
                    <a:latin typeface="Calibri" panose="020F0502020204030204"/>
                    <a:ea typeface="宋体" panose="02010600030101010101" pitchFamily="2" charset="-122"/>
                  </a:rPr>
                  <a:t>；而剩余的</a:t>
                </a:r>
                <a:r>
                  <a:rPr lang="en-US" altLang="zh-CN" sz="2000" dirty="0">
                    <a:solidFill>
                      <a:srgbClr val="000000">
                        <a:lumMod val="75000"/>
                        <a:lumOff val="25000"/>
                      </a:srgbClr>
                    </a:solidFill>
                    <a:latin typeface="Calibri" panose="020F0502020204030204"/>
                    <a:ea typeface="宋体" panose="02010600030101010101" pitchFamily="2" charset="-122"/>
                  </a:rPr>
                  <a:t>(1-ω)</a:t>
                </a:r>
                <a:r>
                  <a:rPr lang="zh-CN" altLang="zh-CN" sz="2000" dirty="0">
                    <a:solidFill>
                      <a:srgbClr val="000000">
                        <a:lumMod val="75000"/>
                        <a:lumOff val="25000"/>
                      </a:srgbClr>
                    </a:solidFill>
                    <a:latin typeface="Calibri" panose="020F0502020204030204"/>
                    <a:ea typeface="宋体" panose="02010600030101010101" pitchFamily="2" charset="-122"/>
                  </a:rPr>
                  <a:t>比例的公司采用前视行为的定价机制，其水平为</a:t>
                </a:r>
                <a14:m>
                  <m:oMath xmlns:m="http://schemas.openxmlformats.org/officeDocument/2006/math">
                    <m:sSubSup>
                      <m:sSubSupPr>
                        <m:ctrlPr>
                          <a:rPr lang="zh-CN" altLang="zh-CN" sz="2000" i="1">
                            <a:solidFill>
                              <a:srgbClr val="000000">
                                <a:lumMod val="75000"/>
                                <a:lumOff val="25000"/>
                              </a:srgbClr>
                            </a:solidFill>
                            <a:latin typeface="Cambria Math" panose="02040503050406030204" pitchFamily="18" charset="0"/>
                          </a:rPr>
                        </m:ctrlPr>
                      </m:sSubSupPr>
                      <m:e>
                        <m:r>
                          <m:rPr>
                            <m:sty m:val="p"/>
                          </m:rPr>
                          <a:rPr lang="en-US" altLang="zh-CN" sz="2000">
                            <a:solidFill>
                              <a:srgbClr val="000000">
                                <a:lumMod val="75000"/>
                                <a:lumOff val="25000"/>
                              </a:srgbClr>
                            </a:solidFill>
                            <a:latin typeface="Cambria Math" panose="02040503050406030204" pitchFamily="18" charset="0"/>
                          </a:rPr>
                          <m:t>P</m:t>
                        </m:r>
                      </m:e>
                      <m:sub>
                        <m:r>
                          <m:rPr>
                            <m:sty m:val="p"/>
                          </m:rPr>
                          <a:rPr lang="en-US" altLang="zh-CN" sz="2000">
                            <a:solidFill>
                              <a:srgbClr val="000000">
                                <a:lumMod val="75000"/>
                                <a:lumOff val="25000"/>
                              </a:srgbClr>
                            </a:solidFill>
                            <a:latin typeface="Cambria Math" panose="02040503050406030204" pitchFamily="18" charset="0"/>
                          </a:rPr>
                          <m:t>t</m:t>
                        </m:r>
                      </m:sub>
                      <m:sup>
                        <m:r>
                          <m:rPr>
                            <m:sty m:val="p"/>
                          </m:rPr>
                          <a:rPr lang="en-US" altLang="zh-CN" sz="2000">
                            <a:solidFill>
                              <a:srgbClr val="000000">
                                <a:lumMod val="75000"/>
                                <a:lumOff val="25000"/>
                              </a:srgbClr>
                            </a:solidFill>
                            <a:latin typeface="Cambria Math" panose="02040503050406030204" pitchFamily="18" charset="0"/>
                          </a:rPr>
                          <m:t>F</m:t>
                        </m:r>
                      </m:sup>
                    </m:sSubSup>
                  </m:oMath>
                </a14:m>
                <a:r>
                  <a:rPr lang="zh-CN" altLang="zh-CN" sz="2000" dirty="0">
                    <a:solidFill>
                      <a:srgbClr val="000000">
                        <a:lumMod val="75000"/>
                        <a:lumOff val="25000"/>
                      </a:srgbClr>
                    </a:solidFill>
                    <a:latin typeface="Calibri" panose="020F0502020204030204"/>
                    <a:ea typeface="宋体" panose="02010600030101010101" pitchFamily="2" charset="-122"/>
                  </a:rPr>
                  <a:t>。从而，</a:t>
                </a:r>
                <a:r>
                  <a:rPr lang="en-US" altLang="zh-CN" sz="2000" dirty="0">
                    <a:solidFill>
                      <a:srgbClr val="000000">
                        <a:lumMod val="75000"/>
                        <a:lumOff val="25000"/>
                      </a:srgbClr>
                    </a:solidFill>
                    <a:latin typeface="Calibri" panose="020F0502020204030204"/>
                    <a:ea typeface="宋体" panose="02010600030101010101" pitchFamily="2" charset="-122"/>
                  </a:rPr>
                  <a:t>t</a:t>
                </a:r>
                <a:r>
                  <a:rPr lang="zh-CN" altLang="zh-CN" sz="2000" dirty="0">
                    <a:solidFill>
                      <a:srgbClr val="000000">
                        <a:lumMod val="75000"/>
                        <a:lumOff val="25000"/>
                      </a:srgbClr>
                    </a:solidFill>
                    <a:latin typeface="Calibri" panose="020F0502020204030204"/>
                    <a:ea typeface="宋体" panose="02010600030101010101" pitchFamily="2" charset="-122"/>
                  </a:rPr>
                  <a:t>期由所有公司确定的新价格水平可以表示为：</a:t>
                </a:r>
              </a:p>
              <a:p>
                <a:pPr marL="91440" indent="-91440" algn="ctr">
                  <a:lnSpc>
                    <a:spcPct val="90000"/>
                  </a:lnSpc>
                  <a:spcBef>
                    <a:spcPts val="1200"/>
                  </a:spcBef>
                  <a:spcAft>
                    <a:spcPts val="200"/>
                  </a:spcAft>
                  <a:buClr>
                    <a:srgbClr val="E48312"/>
                  </a:buClr>
                  <a:buSzPct val="100000"/>
                  <a:buFont typeface="Calibri" panose="020F0502020204030204" pitchFamily="34" charset="0"/>
                  <a:buChar char=" "/>
                  <a:defRPr/>
                </a:pPr>
                <a:r>
                  <a:rPr lang="en-US" altLang="zh-CN" sz="2000" dirty="0">
                    <a:solidFill>
                      <a:srgbClr val="000000">
                        <a:lumMod val="75000"/>
                        <a:lumOff val="25000"/>
                      </a:srgbClr>
                    </a:solidFill>
                    <a:latin typeface="Calibri" panose="020F0502020204030204"/>
                    <a:ea typeface="宋体" panose="02010600030101010101" pitchFamily="2" charset="-122"/>
                  </a:rPr>
                  <a:t>	</a:t>
                </a:r>
                <a14:m>
                  <m:oMath xmlns:m="http://schemas.openxmlformats.org/officeDocument/2006/math">
                    <m:sSubSup>
                      <m:sSubSupPr>
                        <m:ctrlPr>
                          <a:rPr lang="zh-CN" altLang="zh-CN" sz="2000" i="1">
                            <a:solidFill>
                              <a:srgbClr val="000000">
                                <a:lumMod val="75000"/>
                                <a:lumOff val="25000"/>
                              </a:srgbClr>
                            </a:solidFill>
                            <a:latin typeface="Cambria Math" panose="02040503050406030204" pitchFamily="18" charset="0"/>
                          </a:rPr>
                        </m:ctrlPr>
                      </m:sSubSupPr>
                      <m:e>
                        <m:r>
                          <m:rPr>
                            <m:sty m:val="p"/>
                          </m:rPr>
                          <a:rPr lang="en-US" altLang="zh-CN" sz="2000">
                            <a:solidFill>
                              <a:srgbClr val="000000">
                                <a:lumMod val="75000"/>
                                <a:lumOff val="25000"/>
                              </a:srgbClr>
                            </a:solidFill>
                            <a:latin typeface="Cambria Math" panose="02040503050406030204" pitchFamily="18" charset="0"/>
                          </a:rPr>
                          <m:t>P</m:t>
                        </m:r>
                      </m:e>
                      <m:sub>
                        <m:r>
                          <m:rPr>
                            <m:sty m:val="p"/>
                          </m:rPr>
                          <a:rPr lang="en-US" altLang="zh-CN" sz="2000">
                            <a:solidFill>
                              <a:srgbClr val="000000">
                                <a:lumMod val="75000"/>
                                <a:lumOff val="25000"/>
                              </a:srgbClr>
                            </a:solidFill>
                            <a:latin typeface="Cambria Math" panose="02040503050406030204" pitchFamily="18" charset="0"/>
                          </a:rPr>
                          <m:t>t</m:t>
                        </m:r>
                      </m:sub>
                      <m:sup>
                        <m:r>
                          <a:rPr lang="en-US" altLang="zh-CN" sz="2000">
                            <a:solidFill>
                              <a:srgbClr val="000000">
                                <a:lumMod val="75000"/>
                                <a:lumOff val="25000"/>
                              </a:srgbClr>
                            </a:solidFill>
                            <a:latin typeface="Cambria Math" panose="02040503050406030204" pitchFamily="18" charset="0"/>
                          </a:rPr>
                          <m:t>∗</m:t>
                        </m:r>
                      </m:sup>
                    </m:sSubSup>
                    <m:r>
                      <a:rPr lang="en-US" altLang="zh-CN" sz="2000">
                        <a:solidFill>
                          <a:srgbClr val="000000">
                            <a:lumMod val="75000"/>
                            <a:lumOff val="25000"/>
                          </a:srgbClr>
                        </a:solidFill>
                        <a:latin typeface="Cambria Math" panose="02040503050406030204" pitchFamily="18" charset="0"/>
                      </a:rPr>
                      <m:t>−</m:t>
                    </m:r>
                    <m:sSub>
                      <m:sSubPr>
                        <m:ctrlPr>
                          <a:rPr lang="zh-CN" altLang="zh-CN" sz="2000" i="1">
                            <a:solidFill>
                              <a:srgbClr val="000000">
                                <a:lumMod val="75000"/>
                                <a:lumOff val="25000"/>
                              </a:srgbClr>
                            </a:solidFill>
                            <a:latin typeface="Cambria Math" panose="02040503050406030204" pitchFamily="18" charset="0"/>
                          </a:rPr>
                        </m:ctrlPr>
                      </m:sSubPr>
                      <m:e>
                        <m:r>
                          <m:rPr>
                            <m:sty m:val="p"/>
                          </m:rPr>
                          <a:rPr lang="en-US" altLang="zh-CN" sz="2000">
                            <a:solidFill>
                              <a:srgbClr val="000000">
                                <a:lumMod val="75000"/>
                                <a:lumOff val="25000"/>
                              </a:srgbClr>
                            </a:solidFill>
                            <a:latin typeface="Cambria Math" panose="02040503050406030204" pitchFamily="18" charset="0"/>
                          </a:rPr>
                          <m:t>P</m:t>
                        </m:r>
                      </m:e>
                      <m:sub>
                        <m:r>
                          <m:rPr>
                            <m:sty m:val="p"/>
                          </m:rPr>
                          <a:rPr lang="en-US" altLang="zh-CN" sz="2000">
                            <a:solidFill>
                              <a:srgbClr val="000000">
                                <a:lumMod val="75000"/>
                                <a:lumOff val="25000"/>
                              </a:srgbClr>
                            </a:solidFill>
                            <a:latin typeface="Cambria Math" panose="02040503050406030204" pitchFamily="18" charset="0"/>
                          </a:rPr>
                          <m:t>t</m:t>
                        </m:r>
                      </m:sub>
                    </m:sSub>
                    <m:r>
                      <a:rPr lang="en-US" altLang="zh-CN" sz="2000">
                        <a:solidFill>
                          <a:srgbClr val="000000">
                            <a:lumMod val="75000"/>
                            <a:lumOff val="25000"/>
                          </a:srgbClr>
                        </a:solidFill>
                        <a:latin typeface="Cambria Math" panose="02040503050406030204" pitchFamily="18" charset="0"/>
                      </a:rPr>
                      <m:t>=</m:t>
                    </m:r>
                    <m:r>
                      <m:rPr>
                        <m:sty m:val="p"/>
                      </m:rPr>
                      <a:rPr lang="en-US" altLang="zh-CN" sz="2000">
                        <a:solidFill>
                          <a:srgbClr val="000000">
                            <a:lumMod val="75000"/>
                            <a:lumOff val="25000"/>
                          </a:srgbClr>
                        </a:solidFill>
                        <a:latin typeface="Cambria Math" panose="02040503050406030204" pitchFamily="18" charset="0"/>
                      </a:rPr>
                      <m:t>ω</m:t>
                    </m:r>
                    <m:d>
                      <m:dPr>
                        <m:ctrlPr>
                          <a:rPr lang="zh-CN" altLang="zh-CN" sz="2000" i="1">
                            <a:solidFill>
                              <a:srgbClr val="000000">
                                <a:lumMod val="75000"/>
                                <a:lumOff val="25000"/>
                              </a:srgbClr>
                            </a:solidFill>
                            <a:latin typeface="Cambria Math" panose="02040503050406030204" pitchFamily="18" charset="0"/>
                          </a:rPr>
                        </m:ctrlPr>
                      </m:dPr>
                      <m:e>
                        <m:sSubSup>
                          <m:sSubSupPr>
                            <m:ctrlPr>
                              <a:rPr lang="zh-CN" altLang="zh-CN" sz="2000" i="1">
                                <a:solidFill>
                                  <a:srgbClr val="000000">
                                    <a:lumMod val="75000"/>
                                    <a:lumOff val="25000"/>
                                  </a:srgbClr>
                                </a:solidFill>
                                <a:latin typeface="Cambria Math" panose="02040503050406030204" pitchFamily="18" charset="0"/>
                              </a:rPr>
                            </m:ctrlPr>
                          </m:sSubSupPr>
                          <m:e>
                            <m:r>
                              <m:rPr>
                                <m:sty m:val="p"/>
                              </m:rPr>
                              <a:rPr lang="en-US" altLang="zh-CN" sz="2000">
                                <a:solidFill>
                                  <a:srgbClr val="000000">
                                    <a:lumMod val="75000"/>
                                    <a:lumOff val="25000"/>
                                  </a:srgbClr>
                                </a:solidFill>
                                <a:latin typeface="Cambria Math" panose="02040503050406030204" pitchFamily="18" charset="0"/>
                              </a:rPr>
                              <m:t>P</m:t>
                            </m:r>
                          </m:e>
                          <m:sub>
                            <m:r>
                              <m:rPr>
                                <m:sty m:val="p"/>
                              </m:rPr>
                              <a:rPr lang="en-US" altLang="zh-CN" sz="2000">
                                <a:solidFill>
                                  <a:srgbClr val="000000">
                                    <a:lumMod val="75000"/>
                                    <a:lumOff val="25000"/>
                                  </a:srgbClr>
                                </a:solidFill>
                                <a:latin typeface="Cambria Math" panose="02040503050406030204" pitchFamily="18" charset="0"/>
                              </a:rPr>
                              <m:t>t</m:t>
                            </m:r>
                          </m:sub>
                          <m:sup>
                            <m:r>
                              <m:rPr>
                                <m:sty m:val="p"/>
                              </m:rPr>
                              <a:rPr lang="en-US" altLang="zh-CN" sz="2000">
                                <a:solidFill>
                                  <a:srgbClr val="000000">
                                    <a:lumMod val="75000"/>
                                    <a:lumOff val="25000"/>
                                  </a:srgbClr>
                                </a:solidFill>
                                <a:latin typeface="Cambria Math" panose="02040503050406030204" pitchFamily="18" charset="0"/>
                              </a:rPr>
                              <m:t>F</m:t>
                            </m:r>
                          </m:sup>
                        </m:sSubSup>
                        <m:r>
                          <a:rPr lang="en-US" altLang="zh-CN" sz="2000">
                            <a:solidFill>
                              <a:srgbClr val="000000">
                                <a:lumMod val="75000"/>
                                <a:lumOff val="25000"/>
                              </a:srgbClr>
                            </a:solidFill>
                            <a:latin typeface="Cambria Math" panose="02040503050406030204" pitchFamily="18" charset="0"/>
                          </a:rPr>
                          <m:t>−</m:t>
                        </m:r>
                        <m:sSub>
                          <m:sSubPr>
                            <m:ctrlPr>
                              <a:rPr lang="zh-CN" altLang="zh-CN" sz="2000" i="1">
                                <a:solidFill>
                                  <a:srgbClr val="000000">
                                    <a:lumMod val="75000"/>
                                    <a:lumOff val="25000"/>
                                  </a:srgbClr>
                                </a:solidFill>
                                <a:latin typeface="Cambria Math" panose="02040503050406030204" pitchFamily="18" charset="0"/>
                              </a:rPr>
                            </m:ctrlPr>
                          </m:sSubPr>
                          <m:e>
                            <m:r>
                              <m:rPr>
                                <m:sty m:val="p"/>
                              </m:rPr>
                              <a:rPr lang="en-US" altLang="zh-CN" sz="2000">
                                <a:solidFill>
                                  <a:srgbClr val="000000">
                                    <a:lumMod val="75000"/>
                                    <a:lumOff val="25000"/>
                                  </a:srgbClr>
                                </a:solidFill>
                                <a:latin typeface="Cambria Math" panose="02040503050406030204" pitchFamily="18" charset="0"/>
                              </a:rPr>
                              <m:t>P</m:t>
                            </m:r>
                          </m:e>
                          <m:sub>
                            <m:r>
                              <m:rPr>
                                <m:sty m:val="p"/>
                              </m:rPr>
                              <a:rPr lang="en-US" altLang="zh-CN" sz="2000">
                                <a:solidFill>
                                  <a:srgbClr val="000000">
                                    <a:lumMod val="75000"/>
                                    <a:lumOff val="25000"/>
                                  </a:srgbClr>
                                </a:solidFill>
                                <a:latin typeface="Cambria Math" panose="02040503050406030204" pitchFamily="18" charset="0"/>
                              </a:rPr>
                              <m:t>t</m:t>
                            </m:r>
                          </m:sub>
                        </m:sSub>
                      </m:e>
                    </m:d>
                    <m:r>
                      <a:rPr lang="en-US" altLang="zh-CN" sz="2000">
                        <a:solidFill>
                          <a:srgbClr val="000000">
                            <a:lumMod val="75000"/>
                            <a:lumOff val="25000"/>
                          </a:srgbClr>
                        </a:solidFill>
                        <a:latin typeface="Cambria Math" panose="02040503050406030204" pitchFamily="18" charset="0"/>
                      </a:rPr>
                      <m:t>+(1−</m:t>
                    </m:r>
                    <m:r>
                      <m:rPr>
                        <m:sty m:val="p"/>
                      </m:rPr>
                      <a:rPr lang="en-US" altLang="zh-CN" sz="2000">
                        <a:solidFill>
                          <a:srgbClr val="000000">
                            <a:lumMod val="75000"/>
                            <a:lumOff val="25000"/>
                          </a:srgbClr>
                        </a:solidFill>
                        <a:latin typeface="Cambria Math" panose="02040503050406030204" pitchFamily="18" charset="0"/>
                      </a:rPr>
                      <m:t>ω</m:t>
                    </m:r>
                    <m:r>
                      <a:rPr lang="en-US" altLang="zh-CN" sz="2000">
                        <a:solidFill>
                          <a:srgbClr val="000000">
                            <a:lumMod val="75000"/>
                            <a:lumOff val="25000"/>
                          </a:srgbClr>
                        </a:solidFill>
                        <a:latin typeface="Cambria Math" panose="02040503050406030204" pitchFamily="18" charset="0"/>
                      </a:rPr>
                      <m:t>)(</m:t>
                    </m:r>
                    <m:sSubSup>
                      <m:sSubSupPr>
                        <m:ctrlPr>
                          <a:rPr lang="zh-CN" altLang="zh-CN" sz="2000" i="1">
                            <a:solidFill>
                              <a:srgbClr val="000000">
                                <a:lumMod val="75000"/>
                                <a:lumOff val="25000"/>
                              </a:srgbClr>
                            </a:solidFill>
                            <a:latin typeface="Cambria Math" panose="02040503050406030204" pitchFamily="18" charset="0"/>
                          </a:rPr>
                        </m:ctrlPr>
                      </m:sSubSupPr>
                      <m:e>
                        <m:r>
                          <m:rPr>
                            <m:sty m:val="p"/>
                          </m:rPr>
                          <a:rPr lang="en-US" altLang="zh-CN" sz="2000">
                            <a:solidFill>
                              <a:srgbClr val="000000">
                                <a:lumMod val="75000"/>
                                <a:lumOff val="25000"/>
                              </a:srgbClr>
                            </a:solidFill>
                            <a:latin typeface="Cambria Math" panose="02040503050406030204" pitchFamily="18" charset="0"/>
                          </a:rPr>
                          <m:t>P</m:t>
                        </m:r>
                      </m:e>
                      <m:sub>
                        <m:r>
                          <m:rPr>
                            <m:sty m:val="p"/>
                          </m:rPr>
                          <a:rPr lang="en-US" altLang="zh-CN" sz="2000">
                            <a:solidFill>
                              <a:srgbClr val="000000">
                                <a:lumMod val="75000"/>
                                <a:lumOff val="25000"/>
                              </a:srgbClr>
                            </a:solidFill>
                            <a:latin typeface="Cambria Math" panose="02040503050406030204" pitchFamily="18" charset="0"/>
                          </a:rPr>
                          <m:t>t</m:t>
                        </m:r>
                      </m:sub>
                      <m:sup>
                        <m:r>
                          <m:rPr>
                            <m:sty m:val="p"/>
                          </m:rPr>
                          <a:rPr lang="en-US" altLang="zh-CN" sz="2000">
                            <a:solidFill>
                              <a:srgbClr val="000000">
                                <a:lumMod val="75000"/>
                                <a:lumOff val="25000"/>
                              </a:srgbClr>
                            </a:solidFill>
                            <a:latin typeface="Cambria Math" panose="02040503050406030204" pitchFamily="18" charset="0"/>
                          </a:rPr>
                          <m:t>B</m:t>
                        </m:r>
                      </m:sup>
                    </m:sSubSup>
                    <m:r>
                      <a:rPr lang="en-US" altLang="zh-CN" sz="2000">
                        <a:solidFill>
                          <a:srgbClr val="000000">
                            <a:lumMod val="75000"/>
                            <a:lumOff val="25000"/>
                          </a:srgbClr>
                        </a:solidFill>
                        <a:latin typeface="Cambria Math" panose="02040503050406030204" pitchFamily="18" charset="0"/>
                      </a:rPr>
                      <m:t>−</m:t>
                    </m:r>
                    <m:sSub>
                      <m:sSubPr>
                        <m:ctrlPr>
                          <a:rPr lang="zh-CN" altLang="zh-CN" sz="2000" i="1">
                            <a:solidFill>
                              <a:srgbClr val="000000">
                                <a:lumMod val="75000"/>
                                <a:lumOff val="25000"/>
                              </a:srgbClr>
                            </a:solidFill>
                            <a:latin typeface="Cambria Math" panose="02040503050406030204" pitchFamily="18" charset="0"/>
                          </a:rPr>
                        </m:ctrlPr>
                      </m:sSubPr>
                      <m:e>
                        <m:r>
                          <m:rPr>
                            <m:sty m:val="p"/>
                          </m:rPr>
                          <a:rPr lang="en-US" altLang="zh-CN" sz="2000">
                            <a:solidFill>
                              <a:srgbClr val="000000">
                                <a:lumMod val="75000"/>
                                <a:lumOff val="25000"/>
                              </a:srgbClr>
                            </a:solidFill>
                            <a:latin typeface="Cambria Math" panose="02040503050406030204" pitchFamily="18" charset="0"/>
                          </a:rPr>
                          <m:t>P</m:t>
                        </m:r>
                      </m:e>
                      <m:sub>
                        <m:r>
                          <m:rPr>
                            <m:sty m:val="p"/>
                          </m:rPr>
                          <a:rPr lang="en-US" altLang="zh-CN" sz="2000">
                            <a:solidFill>
                              <a:srgbClr val="000000">
                                <a:lumMod val="75000"/>
                                <a:lumOff val="25000"/>
                              </a:srgbClr>
                            </a:solidFill>
                            <a:latin typeface="Cambria Math" panose="02040503050406030204" pitchFamily="18" charset="0"/>
                          </a:rPr>
                          <m:t>t</m:t>
                        </m:r>
                      </m:sub>
                    </m:sSub>
                    <m:r>
                      <a:rPr lang="en-US" altLang="zh-CN" sz="2000">
                        <a:solidFill>
                          <a:srgbClr val="000000">
                            <a:lumMod val="75000"/>
                            <a:lumOff val="25000"/>
                          </a:srgbClr>
                        </a:solidFill>
                        <a:latin typeface="Cambria Math" panose="02040503050406030204" pitchFamily="18" charset="0"/>
                      </a:rPr>
                      <m:t>)</m:t>
                    </m:r>
                  </m:oMath>
                </a14:m>
                <a:endParaRPr lang="en-US" altLang="zh-CN" sz="2000" dirty="0">
                  <a:solidFill>
                    <a:srgbClr val="000000">
                      <a:lumMod val="75000"/>
                      <a:lumOff val="25000"/>
                    </a:srgbClr>
                  </a:solidFill>
                  <a:latin typeface="Calibri" panose="020F0502020204030204"/>
                  <a:ea typeface="宋体" panose="02010600030101010101" pitchFamily="2" charset="-122"/>
                </a:endParaRPr>
              </a:p>
              <a:p>
                <a:pPr marL="91440" indent="-91440">
                  <a:lnSpc>
                    <a:spcPct val="90000"/>
                  </a:lnSpc>
                  <a:spcBef>
                    <a:spcPts val="1200"/>
                  </a:spcBef>
                  <a:spcAft>
                    <a:spcPts val="200"/>
                  </a:spcAft>
                  <a:buClr>
                    <a:srgbClr val="E48312"/>
                  </a:buClr>
                  <a:buSzPct val="100000"/>
                  <a:buFont typeface="Wingdings" panose="05000000000000000000" pitchFamily="2" charset="2"/>
                  <a:buChar char="Ø"/>
                  <a:defRPr/>
                </a:pPr>
                <a:r>
                  <a:rPr lang="zh-CN" altLang="zh-CN" sz="2000" dirty="0">
                    <a:solidFill>
                      <a:srgbClr val="000000">
                        <a:lumMod val="75000"/>
                        <a:lumOff val="25000"/>
                      </a:srgbClr>
                    </a:solidFill>
                    <a:latin typeface="Calibri" panose="020F0502020204030204"/>
                    <a:ea typeface="宋体" panose="02010600030101010101" pitchFamily="2" charset="-122"/>
                  </a:rPr>
                  <a:t>前视行为的公司定价机制可以表示为对未来预期的总产出缺口（真实</a:t>
                </a:r>
                <a:r>
                  <a:rPr lang="en-US" altLang="zh-CN" sz="2000" dirty="0">
                    <a:solidFill>
                      <a:srgbClr val="000000">
                        <a:lumMod val="75000"/>
                        <a:lumOff val="25000"/>
                      </a:srgbClr>
                    </a:solidFill>
                    <a:latin typeface="Calibri" panose="020F0502020204030204"/>
                    <a:ea typeface="宋体" panose="02010600030101010101" pitchFamily="2" charset="-122"/>
                  </a:rPr>
                  <a:t>GDP</a:t>
                </a:r>
                <a:r>
                  <a:rPr lang="zh-CN" altLang="zh-CN" sz="2000" dirty="0">
                    <a:solidFill>
                      <a:srgbClr val="000000">
                        <a:lumMod val="75000"/>
                        <a:lumOff val="25000"/>
                      </a:srgbClr>
                    </a:solidFill>
                    <a:latin typeface="Calibri" panose="020F0502020204030204"/>
                    <a:ea typeface="宋体" panose="02010600030101010101" pitchFamily="2" charset="-122"/>
                  </a:rPr>
                  <a:t>与潜在</a:t>
                </a:r>
                <a:r>
                  <a:rPr lang="en-US" altLang="zh-CN" sz="2000" dirty="0">
                    <a:solidFill>
                      <a:srgbClr val="000000">
                        <a:lumMod val="75000"/>
                        <a:lumOff val="25000"/>
                      </a:srgbClr>
                    </a:solidFill>
                    <a:latin typeface="Calibri" panose="020F0502020204030204"/>
                    <a:ea typeface="宋体" panose="02010600030101010101" pitchFamily="2" charset="-122"/>
                  </a:rPr>
                  <a:t>GDP</a:t>
                </a:r>
                <a:r>
                  <a:rPr lang="zh-CN" altLang="zh-CN" sz="2000" dirty="0">
                    <a:solidFill>
                      <a:srgbClr val="000000">
                        <a:lumMod val="75000"/>
                        <a:lumOff val="25000"/>
                      </a:srgbClr>
                    </a:solidFill>
                    <a:latin typeface="Calibri" panose="020F0502020204030204"/>
                    <a:ea typeface="宋体" panose="02010600030101010101" pitchFamily="2" charset="-122"/>
                  </a:rPr>
                  <a:t>的自然对数差）及通胀率的折现求和</a:t>
                </a:r>
                <a:r>
                  <a:rPr lang="zh-CN" altLang="en-US" sz="2000" dirty="0">
                    <a:solidFill>
                      <a:srgbClr val="000000">
                        <a:lumMod val="75000"/>
                        <a:lumOff val="25000"/>
                      </a:srgbClr>
                    </a:solidFill>
                    <a:latin typeface="Calibri" panose="020F0502020204030204"/>
                    <a:ea typeface="宋体" panose="02010600030101010101" pitchFamily="2" charset="-122"/>
                  </a:rPr>
                  <a:t>：</a:t>
                </a:r>
                <a:endParaRPr lang="en-US" altLang="zh-CN" sz="2000" dirty="0">
                  <a:solidFill>
                    <a:srgbClr val="000000">
                      <a:lumMod val="75000"/>
                      <a:lumOff val="25000"/>
                    </a:srgbClr>
                  </a:solidFill>
                  <a:latin typeface="Calibri" panose="020F0502020204030204"/>
                  <a:ea typeface="宋体" panose="02010600030101010101" pitchFamily="2" charset="-122"/>
                </a:endParaRPr>
              </a:p>
              <a:p>
                <a:pPr>
                  <a:lnSpc>
                    <a:spcPct val="90000"/>
                  </a:lnSpc>
                  <a:spcBef>
                    <a:spcPts val="1200"/>
                  </a:spcBef>
                  <a:spcAft>
                    <a:spcPts val="200"/>
                  </a:spcAft>
                  <a:buClr>
                    <a:srgbClr val="E48312"/>
                  </a:buClr>
                  <a:buSzPct val="100000"/>
                  <a:defRPr/>
                </a:pPr>
                <a14:m>
                  <m:oMathPara xmlns:m="http://schemas.openxmlformats.org/officeDocument/2006/math">
                    <m:oMathParaPr>
                      <m:jc m:val="centerGroup"/>
                    </m:oMathParaPr>
                    <m:oMath xmlns:m="http://schemas.openxmlformats.org/officeDocument/2006/math">
                      <m:sSubSup>
                        <m:sSubSupPr>
                          <m:ctrlPr>
                            <a:rPr lang="zh-CN" altLang="zh-CN" sz="2000" i="1">
                              <a:solidFill>
                                <a:srgbClr val="000000">
                                  <a:lumMod val="75000"/>
                                  <a:lumOff val="25000"/>
                                </a:srgbClr>
                              </a:solidFill>
                              <a:latin typeface="Cambria Math" panose="02040503050406030204" pitchFamily="18" charset="0"/>
                            </a:rPr>
                          </m:ctrlPr>
                        </m:sSubSupPr>
                        <m:e>
                          <m:r>
                            <m:rPr>
                              <m:sty m:val="p"/>
                            </m:rPr>
                            <a:rPr lang="en-US" altLang="zh-CN" sz="2000">
                              <a:solidFill>
                                <a:srgbClr val="000000">
                                  <a:lumMod val="75000"/>
                                  <a:lumOff val="25000"/>
                                </a:srgbClr>
                              </a:solidFill>
                              <a:latin typeface="Cambria Math" panose="02040503050406030204" pitchFamily="18" charset="0"/>
                            </a:rPr>
                            <m:t>P</m:t>
                          </m:r>
                        </m:e>
                        <m:sub>
                          <m:r>
                            <a:rPr lang="en-US" altLang="zh-CN" sz="2000" i="1">
                              <a:solidFill>
                                <a:srgbClr val="000000">
                                  <a:lumMod val="75000"/>
                                  <a:lumOff val="25000"/>
                                </a:srgbClr>
                              </a:solidFill>
                              <a:latin typeface="Cambria Math" panose="02040503050406030204" pitchFamily="18" charset="0"/>
                            </a:rPr>
                            <m:t>𝑡</m:t>
                          </m:r>
                        </m:sub>
                        <m:sup>
                          <m:r>
                            <a:rPr lang="en-US" altLang="zh-CN" sz="2000" i="1">
                              <a:solidFill>
                                <a:srgbClr val="000000">
                                  <a:lumMod val="75000"/>
                                  <a:lumOff val="25000"/>
                                </a:srgbClr>
                              </a:solidFill>
                              <a:latin typeface="Cambria Math" panose="02040503050406030204" pitchFamily="18" charset="0"/>
                            </a:rPr>
                            <m:t>𝐹</m:t>
                          </m:r>
                        </m:sup>
                      </m:sSubSup>
                      <m:r>
                        <a:rPr lang="en-US" altLang="zh-CN" sz="2000" i="1">
                          <a:solidFill>
                            <a:srgbClr val="000000">
                              <a:lumMod val="75000"/>
                              <a:lumOff val="25000"/>
                            </a:srgbClr>
                          </a:solidFill>
                          <a:latin typeface="Cambria Math" panose="02040503050406030204" pitchFamily="18" charset="0"/>
                        </a:rPr>
                        <m:t>−</m:t>
                      </m:r>
                      <m:sSub>
                        <m:sSubPr>
                          <m:ctrlPr>
                            <a:rPr lang="zh-CN" altLang="zh-CN" sz="2000" i="1">
                              <a:solidFill>
                                <a:srgbClr val="000000">
                                  <a:lumMod val="75000"/>
                                  <a:lumOff val="25000"/>
                                </a:srgbClr>
                              </a:solidFill>
                              <a:latin typeface="Cambria Math" panose="02040503050406030204" pitchFamily="18" charset="0"/>
                            </a:rPr>
                          </m:ctrlPr>
                        </m:sSubPr>
                        <m:e>
                          <m:r>
                            <a:rPr lang="en-US" altLang="zh-CN" sz="2000" i="1">
                              <a:solidFill>
                                <a:srgbClr val="000000">
                                  <a:lumMod val="75000"/>
                                  <a:lumOff val="25000"/>
                                </a:srgbClr>
                              </a:solidFill>
                              <a:latin typeface="Cambria Math" panose="02040503050406030204" pitchFamily="18" charset="0"/>
                            </a:rPr>
                            <m:t>𝑃</m:t>
                          </m:r>
                        </m:e>
                        <m:sub>
                          <m:r>
                            <a:rPr lang="en-US" altLang="zh-CN" sz="2000" i="1">
                              <a:solidFill>
                                <a:srgbClr val="000000">
                                  <a:lumMod val="75000"/>
                                  <a:lumOff val="25000"/>
                                </a:srgbClr>
                              </a:solidFill>
                              <a:latin typeface="Cambria Math" panose="02040503050406030204" pitchFamily="18" charset="0"/>
                            </a:rPr>
                            <m:t>𝑡</m:t>
                          </m:r>
                        </m:sub>
                      </m:sSub>
                      <m:r>
                        <a:rPr lang="en-US" altLang="zh-CN" sz="2000">
                          <a:solidFill>
                            <a:srgbClr val="000000">
                              <a:lumMod val="75000"/>
                              <a:lumOff val="25000"/>
                            </a:srgbClr>
                          </a:solidFill>
                          <a:latin typeface="Cambria Math" panose="02040503050406030204" pitchFamily="18" charset="0"/>
                        </a:rPr>
                        <m:t>=(1</m:t>
                      </m:r>
                      <m:r>
                        <a:rPr lang="en-US" altLang="zh-CN" sz="2000" i="1">
                          <a:solidFill>
                            <a:srgbClr val="000000">
                              <a:lumMod val="75000"/>
                              <a:lumOff val="25000"/>
                            </a:srgbClr>
                          </a:solidFill>
                          <a:latin typeface="Cambria Math" panose="02040503050406030204" pitchFamily="18" charset="0"/>
                        </a:rPr>
                        <m:t>−</m:t>
                      </m:r>
                      <m:r>
                        <m:rPr>
                          <m:sty m:val="p"/>
                        </m:rPr>
                        <a:rPr lang="en-US" altLang="zh-CN" sz="2000">
                          <a:solidFill>
                            <a:srgbClr val="000000">
                              <a:lumMod val="75000"/>
                              <a:lumOff val="25000"/>
                            </a:srgbClr>
                          </a:solidFill>
                          <a:latin typeface="Cambria Math" panose="02040503050406030204" pitchFamily="18" charset="0"/>
                        </a:rPr>
                        <m:t>θβ</m:t>
                      </m:r>
                      <m:r>
                        <a:rPr lang="en-US" altLang="zh-CN" sz="2000">
                          <a:solidFill>
                            <a:srgbClr val="000000">
                              <a:lumMod val="75000"/>
                              <a:lumOff val="25000"/>
                            </a:srgbClr>
                          </a:solidFill>
                          <a:latin typeface="Cambria Math" panose="02040503050406030204" pitchFamily="18" charset="0"/>
                        </a:rPr>
                        <m:t>)</m:t>
                      </m:r>
                      <m:nary>
                        <m:naryPr>
                          <m:chr m:val="∑"/>
                          <m:limLoc m:val="undOvr"/>
                          <m:ctrlPr>
                            <a:rPr lang="zh-CN" altLang="zh-CN" sz="2000" i="1">
                              <a:solidFill>
                                <a:srgbClr val="000000">
                                  <a:lumMod val="75000"/>
                                  <a:lumOff val="25000"/>
                                </a:srgbClr>
                              </a:solidFill>
                              <a:latin typeface="Cambria Math" panose="02040503050406030204" pitchFamily="18" charset="0"/>
                            </a:rPr>
                          </m:ctrlPr>
                        </m:naryPr>
                        <m:sub>
                          <m:r>
                            <m:rPr>
                              <m:sty m:val="p"/>
                            </m:rPr>
                            <a:rPr lang="en-US" altLang="zh-CN" sz="2000">
                              <a:solidFill>
                                <a:srgbClr val="000000">
                                  <a:lumMod val="75000"/>
                                  <a:lumOff val="25000"/>
                                </a:srgbClr>
                              </a:solidFill>
                              <a:latin typeface="Cambria Math" panose="02040503050406030204" pitchFamily="18" charset="0"/>
                            </a:rPr>
                            <m:t>T</m:t>
                          </m:r>
                          <m:r>
                            <a:rPr lang="en-US" altLang="zh-CN" sz="2000">
                              <a:solidFill>
                                <a:srgbClr val="000000">
                                  <a:lumMod val="75000"/>
                                  <a:lumOff val="25000"/>
                                </a:srgbClr>
                              </a:solidFill>
                              <a:latin typeface="Cambria Math" panose="02040503050406030204" pitchFamily="18" charset="0"/>
                            </a:rPr>
                            <m:t>=</m:t>
                          </m:r>
                          <m:r>
                            <m:rPr>
                              <m:sty m:val="p"/>
                            </m:rPr>
                            <a:rPr lang="en-US" altLang="zh-CN" sz="2000">
                              <a:solidFill>
                                <a:srgbClr val="000000">
                                  <a:lumMod val="75000"/>
                                  <a:lumOff val="25000"/>
                                </a:srgbClr>
                              </a:solidFill>
                              <a:latin typeface="Cambria Math" panose="02040503050406030204" pitchFamily="18" charset="0"/>
                            </a:rPr>
                            <m:t>t</m:t>
                          </m:r>
                        </m:sub>
                        <m:sup>
                          <m:r>
                            <a:rPr lang="en-US" altLang="zh-CN" sz="2000">
                              <a:solidFill>
                                <a:srgbClr val="000000">
                                  <a:lumMod val="75000"/>
                                  <a:lumOff val="25000"/>
                                </a:srgbClr>
                              </a:solidFill>
                              <a:latin typeface="Cambria Math" panose="02040503050406030204" pitchFamily="18" charset="0"/>
                            </a:rPr>
                            <m:t>∞</m:t>
                          </m:r>
                        </m:sup>
                        <m:e>
                          <m:sSup>
                            <m:sSupPr>
                              <m:ctrlPr>
                                <a:rPr lang="zh-CN" altLang="zh-CN" sz="2000" i="1">
                                  <a:solidFill>
                                    <a:srgbClr val="000000">
                                      <a:lumMod val="75000"/>
                                      <a:lumOff val="25000"/>
                                    </a:srgbClr>
                                  </a:solidFill>
                                  <a:latin typeface="Cambria Math" panose="02040503050406030204" pitchFamily="18" charset="0"/>
                                </a:rPr>
                              </m:ctrlPr>
                            </m:sSupPr>
                            <m:e>
                              <m:d>
                                <m:dPr>
                                  <m:begChr m:val="（"/>
                                  <m:endChr m:val="）"/>
                                  <m:ctrlPr>
                                    <a:rPr lang="zh-CN" altLang="zh-CN" sz="2000" i="1">
                                      <a:solidFill>
                                        <a:srgbClr val="000000">
                                          <a:lumMod val="75000"/>
                                          <a:lumOff val="25000"/>
                                        </a:srgbClr>
                                      </a:solidFill>
                                      <a:latin typeface="Cambria Math" panose="02040503050406030204" pitchFamily="18" charset="0"/>
                                    </a:rPr>
                                  </m:ctrlPr>
                                </m:dPr>
                                <m:e>
                                  <m:r>
                                    <m:rPr>
                                      <m:sty m:val="p"/>
                                    </m:rPr>
                                    <a:rPr lang="en-US" altLang="zh-CN" sz="2000">
                                      <a:solidFill>
                                        <a:srgbClr val="000000">
                                          <a:lumMod val="75000"/>
                                          <a:lumOff val="25000"/>
                                        </a:srgbClr>
                                      </a:solidFill>
                                      <a:latin typeface="Cambria Math" panose="02040503050406030204" pitchFamily="18" charset="0"/>
                                    </a:rPr>
                                    <m:t>θβ</m:t>
                                  </m:r>
                                </m:e>
                              </m:d>
                            </m:e>
                            <m:sup>
                              <m:r>
                                <m:rPr>
                                  <m:sty m:val="p"/>
                                </m:rPr>
                                <a:rPr lang="en-US" altLang="zh-CN" sz="2000">
                                  <a:solidFill>
                                    <a:srgbClr val="000000">
                                      <a:lumMod val="75000"/>
                                      <a:lumOff val="25000"/>
                                    </a:srgbClr>
                                  </a:solidFill>
                                  <a:latin typeface="Cambria Math" panose="02040503050406030204" pitchFamily="18" charset="0"/>
                                </a:rPr>
                                <m:t>T</m:t>
                              </m:r>
                              <m:r>
                                <a:rPr lang="en-US" altLang="zh-CN" sz="2000" i="1">
                                  <a:solidFill>
                                    <a:srgbClr val="000000">
                                      <a:lumMod val="75000"/>
                                      <a:lumOff val="25000"/>
                                    </a:srgbClr>
                                  </a:solidFill>
                                  <a:latin typeface="Cambria Math" panose="02040503050406030204" pitchFamily="18" charset="0"/>
                                </a:rPr>
                                <m:t>−</m:t>
                              </m:r>
                              <m:r>
                                <m:rPr>
                                  <m:sty m:val="p"/>
                                </m:rPr>
                                <a:rPr lang="en-US" altLang="zh-CN" sz="2000">
                                  <a:solidFill>
                                    <a:srgbClr val="000000">
                                      <a:lumMod val="75000"/>
                                      <a:lumOff val="25000"/>
                                    </a:srgbClr>
                                  </a:solidFill>
                                  <a:latin typeface="Cambria Math" panose="02040503050406030204" pitchFamily="18" charset="0"/>
                                </a:rPr>
                                <m:t>t</m:t>
                              </m:r>
                            </m:sup>
                          </m:sSup>
                        </m:e>
                      </m:nary>
                      <m:r>
                        <a:rPr lang="en-US" altLang="zh-CN" sz="2000">
                          <a:solidFill>
                            <a:srgbClr val="000000">
                              <a:lumMod val="75000"/>
                              <a:lumOff val="25000"/>
                            </a:srgbClr>
                          </a:solidFill>
                          <a:latin typeface="Cambria Math" panose="02040503050406030204" pitchFamily="18" charset="0"/>
                        </a:rPr>
                        <m:t> </m:t>
                      </m:r>
                      <m:sSub>
                        <m:sSubPr>
                          <m:ctrlPr>
                            <a:rPr lang="zh-CN" altLang="zh-CN" sz="2000" i="1">
                              <a:solidFill>
                                <a:srgbClr val="000000">
                                  <a:lumMod val="75000"/>
                                  <a:lumOff val="25000"/>
                                </a:srgbClr>
                              </a:solidFill>
                              <a:latin typeface="Cambria Math" panose="02040503050406030204" pitchFamily="18" charset="0"/>
                            </a:rPr>
                          </m:ctrlPr>
                        </m:sSubPr>
                        <m:e>
                          <m:r>
                            <m:rPr>
                              <m:sty m:val="p"/>
                            </m:rPr>
                            <a:rPr lang="en-US" altLang="zh-CN" sz="2000">
                              <a:solidFill>
                                <a:srgbClr val="000000">
                                  <a:lumMod val="75000"/>
                                  <a:lumOff val="25000"/>
                                </a:srgbClr>
                              </a:solidFill>
                              <a:latin typeface="Cambria Math" panose="02040503050406030204" pitchFamily="18" charset="0"/>
                            </a:rPr>
                            <m:t>E</m:t>
                          </m:r>
                        </m:e>
                        <m:sub>
                          <m:r>
                            <m:rPr>
                              <m:sty m:val="p"/>
                            </m:rPr>
                            <a:rPr lang="en-US" altLang="zh-CN" sz="2000">
                              <a:solidFill>
                                <a:srgbClr val="000000">
                                  <a:lumMod val="75000"/>
                                  <a:lumOff val="25000"/>
                                </a:srgbClr>
                              </a:solidFill>
                              <a:latin typeface="Cambria Math" panose="02040503050406030204" pitchFamily="18" charset="0"/>
                            </a:rPr>
                            <m:t>t</m:t>
                          </m:r>
                        </m:sub>
                      </m:sSub>
                      <m:r>
                        <a:rPr lang="en-US" altLang="zh-CN" sz="2000">
                          <a:solidFill>
                            <a:srgbClr val="000000">
                              <a:lumMod val="75000"/>
                              <a:lumOff val="25000"/>
                            </a:srgbClr>
                          </a:solidFill>
                          <a:latin typeface="Cambria Math" panose="02040503050406030204" pitchFamily="18" charset="0"/>
                        </a:rPr>
                        <m:t>[</m:t>
                      </m:r>
                      <m:nary>
                        <m:naryPr>
                          <m:chr m:val="∑"/>
                          <m:limLoc m:val="undOvr"/>
                          <m:ctrlPr>
                            <a:rPr lang="zh-CN" altLang="zh-CN" sz="2000" i="1">
                              <a:solidFill>
                                <a:srgbClr val="000000">
                                  <a:lumMod val="75000"/>
                                  <a:lumOff val="25000"/>
                                </a:srgbClr>
                              </a:solidFill>
                              <a:latin typeface="Cambria Math" panose="02040503050406030204" pitchFamily="18" charset="0"/>
                            </a:rPr>
                          </m:ctrlPr>
                        </m:naryPr>
                        <m:sub>
                          <m:r>
                            <m:rPr>
                              <m:sty m:val="p"/>
                            </m:rPr>
                            <a:rPr lang="en-US" altLang="zh-CN" sz="2000">
                              <a:solidFill>
                                <a:srgbClr val="000000">
                                  <a:lumMod val="75000"/>
                                  <a:lumOff val="25000"/>
                                </a:srgbClr>
                              </a:solidFill>
                              <a:latin typeface="Cambria Math" panose="02040503050406030204" pitchFamily="18" charset="0"/>
                            </a:rPr>
                            <m:t>j</m:t>
                          </m:r>
                          <m:r>
                            <a:rPr lang="en-US" altLang="zh-CN" sz="2000">
                              <a:solidFill>
                                <a:srgbClr val="000000">
                                  <a:lumMod val="75000"/>
                                  <a:lumOff val="25000"/>
                                </a:srgbClr>
                              </a:solidFill>
                              <a:latin typeface="Cambria Math" panose="02040503050406030204" pitchFamily="18" charset="0"/>
                            </a:rPr>
                            <m:t>=</m:t>
                          </m:r>
                          <m:r>
                            <m:rPr>
                              <m:sty m:val="p"/>
                            </m:rPr>
                            <a:rPr lang="en-US" altLang="zh-CN" sz="2000">
                              <a:solidFill>
                                <a:srgbClr val="000000">
                                  <a:lumMod val="75000"/>
                                  <a:lumOff val="25000"/>
                                </a:srgbClr>
                              </a:solidFill>
                              <a:latin typeface="Cambria Math" panose="02040503050406030204" pitchFamily="18" charset="0"/>
                            </a:rPr>
                            <m:t>t</m:t>
                          </m:r>
                          <m:r>
                            <a:rPr lang="en-US" altLang="zh-CN" sz="2000">
                              <a:solidFill>
                                <a:srgbClr val="000000">
                                  <a:lumMod val="75000"/>
                                  <a:lumOff val="25000"/>
                                </a:srgbClr>
                              </a:solidFill>
                              <a:latin typeface="Cambria Math" panose="02040503050406030204" pitchFamily="18" charset="0"/>
                            </a:rPr>
                            <m:t>+1</m:t>
                          </m:r>
                        </m:sub>
                        <m:sup>
                          <m:r>
                            <m:rPr>
                              <m:sty m:val="p"/>
                            </m:rPr>
                            <a:rPr lang="en-US" altLang="zh-CN" sz="2000">
                              <a:solidFill>
                                <a:srgbClr val="000000">
                                  <a:lumMod val="75000"/>
                                  <a:lumOff val="25000"/>
                                </a:srgbClr>
                              </a:solidFill>
                              <a:latin typeface="Cambria Math" panose="02040503050406030204" pitchFamily="18" charset="0"/>
                            </a:rPr>
                            <m:t>T</m:t>
                          </m:r>
                        </m:sup>
                        <m:e>
                          <m:sSub>
                            <m:sSubPr>
                              <m:ctrlPr>
                                <a:rPr lang="zh-CN" altLang="zh-CN" sz="2000" i="1">
                                  <a:solidFill>
                                    <a:srgbClr val="000000">
                                      <a:lumMod val="75000"/>
                                      <a:lumOff val="25000"/>
                                    </a:srgbClr>
                                  </a:solidFill>
                                  <a:latin typeface="Cambria Math" panose="02040503050406030204" pitchFamily="18" charset="0"/>
                                </a:rPr>
                              </m:ctrlPr>
                            </m:sSubPr>
                            <m:e>
                              <m:r>
                                <m:rPr>
                                  <m:sty m:val="p"/>
                                </m:rPr>
                                <a:rPr lang="en-US" altLang="zh-CN" sz="2000">
                                  <a:solidFill>
                                    <a:srgbClr val="000000">
                                      <a:lumMod val="75000"/>
                                      <a:lumOff val="25000"/>
                                    </a:srgbClr>
                                  </a:solidFill>
                                  <a:latin typeface="Cambria Math" panose="02040503050406030204" pitchFamily="18" charset="0"/>
                                </a:rPr>
                                <m:t>π</m:t>
                              </m:r>
                            </m:e>
                            <m:sub>
                              <m:r>
                                <m:rPr>
                                  <m:sty m:val="p"/>
                                </m:rPr>
                                <a:rPr lang="en-US" altLang="zh-CN" sz="2000">
                                  <a:solidFill>
                                    <a:srgbClr val="000000">
                                      <a:lumMod val="75000"/>
                                      <a:lumOff val="25000"/>
                                    </a:srgbClr>
                                  </a:solidFill>
                                  <a:latin typeface="Cambria Math" panose="02040503050406030204" pitchFamily="18" charset="0"/>
                                </a:rPr>
                                <m:t>j</m:t>
                              </m:r>
                            </m:sub>
                          </m:sSub>
                        </m:e>
                      </m:nary>
                      <m:r>
                        <a:rPr lang="en-US" altLang="zh-CN" sz="2000">
                          <a:solidFill>
                            <a:srgbClr val="000000">
                              <a:lumMod val="75000"/>
                              <a:lumOff val="25000"/>
                            </a:srgbClr>
                          </a:solidFill>
                          <a:latin typeface="Cambria Math" panose="02040503050406030204" pitchFamily="18" charset="0"/>
                        </a:rPr>
                        <m:t>+</m:t>
                      </m:r>
                      <m:r>
                        <m:rPr>
                          <m:sty m:val="p"/>
                        </m:rPr>
                        <a:rPr lang="en-US" altLang="zh-CN" sz="2000">
                          <a:solidFill>
                            <a:srgbClr val="000000">
                              <a:lumMod val="75000"/>
                              <a:lumOff val="25000"/>
                            </a:srgbClr>
                          </a:solidFill>
                          <a:latin typeface="Cambria Math" panose="02040503050406030204" pitchFamily="18" charset="0"/>
                        </a:rPr>
                        <m:t>ξ</m:t>
                      </m:r>
                      <m:sSub>
                        <m:sSubPr>
                          <m:ctrlPr>
                            <a:rPr lang="zh-CN" altLang="zh-CN" sz="2000" i="1">
                              <a:solidFill>
                                <a:srgbClr val="000000">
                                  <a:lumMod val="75000"/>
                                  <a:lumOff val="25000"/>
                                </a:srgbClr>
                              </a:solidFill>
                              <a:latin typeface="Cambria Math" panose="02040503050406030204" pitchFamily="18" charset="0"/>
                            </a:rPr>
                          </m:ctrlPr>
                        </m:sSubPr>
                        <m:e>
                          <m:r>
                            <m:rPr>
                              <m:sty m:val="p"/>
                            </m:rPr>
                            <a:rPr lang="en-US" altLang="zh-CN" sz="2000">
                              <a:solidFill>
                                <a:srgbClr val="000000">
                                  <a:lumMod val="75000"/>
                                  <a:lumOff val="25000"/>
                                </a:srgbClr>
                              </a:solidFill>
                              <a:latin typeface="Cambria Math" panose="02040503050406030204" pitchFamily="18" charset="0"/>
                            </a:rPr>
                            <m:t>y</m:t>
                          </m:r>
                        </m:e>
                        <m:sub>
                          <m:r>
                            <m:rPr>
                              <m:sty m:val="p"/>
                            </m:rPr>
                            <a:rPr lang="en-US" altLang="zh-CN" sz="2000">
                              <a:solidFill>
                                <a:srgbClr val="000000">
                                  <a:lumMod val="75000"/>
                                  <a:lumOff val="25000"/>
                                </a:srgbClr>
                              </a:solidFill>
                              <a:latin typeface="Cambria Math" panose="02040503050406030204" pitchFamily="18" charset="0"/>
                            </a:rPr>
                            <m:t>T</m:t>
                          </m:r>
                        </m:sub>
                      </m:sSub>
                      <m:r>
                        <a:rPr lang="en-US" altLang="zh-CN" sz="2000">
                          <a:solidFill>
                            <a:srgbClr val="000000">
                              <a:lumMod val="75000"/>
                              <a:lumOff val="25000"/>
                            </a:srgbClr>
                          </a:solidFill>
                          <a:latin typeface="Cambria Math" panose="02040503050406030204" pitchFamily="18" charset="0"/>
                        </a:rPr>
                        <m:t>]</m:t>
                      </m:r>
                    </m:oMath>
                  </m:oMathPara>
                </a14:m>
                <a:endParaRPr lang="en-US" altLang="zh-CN" sz="2000" dirty="0">
                  <a:solidFill>
                    <a:srgbClr val="000000">
                      <a:lumMod val="75000"/>
                      <a:lumOff val="25000"/>
                    </a:srgbClr>
                  </a:solidFill>
                  <a:latin typeface="Calibri" panose="020F0502020204030204"/>
                  <a:ea typeface="宋体" panose="02010600030101010101" pitchFamily="2" charset="-122"/>
                </a:endParaRPr>
              </a:p>
              <a:p>
                <a:pPr marL="91440" indent="-91440">
                  <a:lnSpc>
                    <a:spcPct val="90000"/>
                  </a:lnSpc>
                  <a:spcBef>
                    <a:spcPts val="1200"/>
                  </a:spcBef>
                  <a:spcAft>
                    <a:spcPts val="200"/>
                  </a:spcAft>
                  <a:buClr>
                    <a:srgbClr val="E48312"/>
                  </a:buClr>
                  <a:buSzPct val="100000"/>
                  <a:buFont typeface="Calibri" panose="020F0502020204030204" pitchFamily="34" charset="0"/>
                  <a:buChar char=" "/>
                  <a:defRPr/>
                </a:pPr>
                <a14:m>
                  <m:oMath xmlns:m="http://schemas.openxmlformats.org/officeDocument/2006/math">
                    <m:r>
                      <m:rPr>
                        <m:sty m:val="p"/>
                      </m:rPr>
                      <a:rPr lang="en-US" altLang="zh-CN" sz="2000">
                        <a:solidFill>
                          <a:srgbClr val="000000">
                            <a:lumMod val="75000"/>
                            <a:lumOff val="25000"/>
                          </a:srgbClr>
                        </a:solidFill>
                        <a:latin typeface="Cambria Math" panose="02040503050406030204" pitchFamily="18" charset="0"/>
                      </a:rPr>
                      <m:t>β</m:t>
                    </m:r>
                  </m:oMath>
                </a14:m>
                <a:r>
                  <a:rPr lang="zh-CN" altLang="zh-CN" sz="2000" dirty="0">
                    <a:solidFill>
                      <a:srgbClr val="000000">
                        <a:lumMod val="75000"/>
                        <a:lumOff val="25000"/>
                      </a:srgbClr>
                    </a:solidFill>
                    <a:latin typeface="Calibri" panose="020F0502020204030204"/>
                    <a:ea typeface="宋体" panose="02010600030101010101" pitchFamily="2" charset="-122"/>
                  </a:rPr>
                  <a:t>表示折现因子，</a:t>
                </a:r>
                <a:r>
                  <a:rPr lang="en-US" altLang="zh-CN" sz="2000" dirty="0">
                    <a:solidFill>
                      <a:srgbClr val="000000">
                        <a:lumMod val="75000"/>
                        <a:lumOff val="25000"/>
                      </a:srgbClr>
                    </a:solidFill>
                    <a:latin typeface="Calibri" panose="020F0502020204030204"/>
                    <a:ea typeface="宋体" panose="02010600030101010101" pitchFamily="2" charset="-122"/>
                  </a:rPr>
                  <a:t>ξ</a:t>
                </a:r>
                <a:r>
                  <a:rPr lang="zh-CN" altLang="zh-CN" sz="2000" dirty="0">
                    <a:solidFill>
                      <a:srgbClr val="000000">
                        <a:lumMod val="75000"/>
                        <a:lumOff val="25000"/>
                      </a:srgbClr>
                    </a:solidFill>
                    <a:latin typeface="Calibri" panose="020F0502020204030204"/>
                    <a:ea typeface="宋体" panose="02010600030101010101" pitchFamily="2" charset="-122"/>
                  </a:rPr>
                  <a:t>是由对数线性化过程引入的参数，</a:t>
                </a:r>
                <a14:m>
                  <m:oMath xmlns:m="http://schemas.openxmlformats.org/officeDocument/2006/math">
                    <m:sSub>
                      <m:sSubPr>
                        <m:ctrlPr>
                          <a:rPr lang="zh-CN" altLang="zh-CN" sz="2000" i="1">
                            <a:solidFill>
                              <a:srgbClr val="000000">
                                <a:lumMod val="75000"/>
                                <a:lumOff val="25000"/>
                              </a:srgbClr>
                            </a:solidFill>
                            <a:latin typeface="Cambria Math" panose="02040503050406030204" pitchFamily="18" charset="0"/>
                          </a:rPr>
                        </m:ctrlPr>
                      </m:sSubPr>
                      <m:e>
                        <m:r>
                          <m:rPr>
                            <m:sty m:val="p"/>
                          </m:rPr>
                          <a:rPr lang="en-US" altLang="zh-CN" sz="2000">
                            <a:solidFill>
                              <a:srgbClr val="000000">
                                <a:lumMod val="75000"/>
                                <a:lumOff val="25000"/>
                              </a:srgbClr>
                            </a:solidFill>
                            <a:latin typeface="Cambria Math" panose="02040503050406030204" pitchFamily="18" charset="0"/>
                          </a:rPr>
                          <m:t>y</m:t>
                        </m:r>
                      </m:e>
                      <m:sub>
                        <m:r>
                          <m:rPr>
                            <m:sty m:val="p"/>
                          </m:rPr>
                          <a:rPr lang="en-US" altLang="zh-CN" sz="2000">
                            <a:solidFill>
                              <a:srgbClr val="000000">
                                <a:lumMod val="75000"/>
                                <a:lumOff val="25000"/>
                              </a:srgbClr>
                            </a:solidFill>
                            <a:latin typeface="Cambria Math" panose="02040503050406030204" pitchFamily="18" charset="0"/>
                          </a:rPr>
                          <m:t>t</m:t>
                        </m:r>
                      </m:sub>
                    </m:sSub>
                  </m:oMath>
                </a14:m>
                <a:r>
                  <a:rPr lang="zh-CN" altLang="zh-CN" sz="2000" dirty="0">
                    <a:solidFill>
                      <a:srgbClr val="000000">
                        <a:lumMod val="75000"/>
                        <a:lumOff val="25000"/>
                      </a:srgbClr>
                    </a:solidFill>
                    <a:latin typeface="Calibri" panose="020F0502020204030204"/>
                    <a:ea typeface="宋体" panose="02010600030101010101" pitchFamily="2" charset="-122"/>
                  </a:rPr>
                  <a:t>代表</a:t>
                </a:r>
                <a:r>
                  <a:rPr lang="en-US" altLang="zh-CN" sz="2000" dirty="0">
                    <a:solidFill>
                      <a:srgbClr val="000000">
                        <a:lumMod val="75000"/>
                        <a:lumOff val="25000"/>
                      </a:srgbClr>
                    </a:solidFill>
                    <a:latin typeface="Calibri" panose="020F0502020204030204"/>
                    <a:ea typeface="宋体" panose="02010600030101010101" pitchFamily="2" charset="-122"/>
                  </a:rPr>
                  <a:t>GDP</a:t>
                </a:r>
                <a:r>
                  <a:rPr lang="zh-CN" altLang="zh-CN" sz="2000" dirty="0">
                    <a:solidFill>
                      <a:srgbClr val="000000">
                        <a:lumMod val="75000"/>
                        <a:lumOff val="25000"/>
                      </a:srgbClr>
                    </a:solidFill>
                    <a:latin typeface="Calibri" panose="020F0502020204030204"/>
                    <a:ea typeface="宋体" panose="02010600030101010101" pitchFamily="2" charset="-122"/>
                  </a:rPr>
                  <a:t>缺口。</a:t>
                </a:r>
                <a:endParaRPr lang="en-US" altLang="zh-CN" sz="2000" dirty="0">
                  <a:solidFill>
                    <a:srgbClr val="000000">
                      <a:lumMod val="75000"/>
                      <a:lumOff val="25000"/>
                    </a:srgbClr>
                  </a:solidFill>
                  <a:latin typeface="Calibri" panose="020F0502020204030204"/>
                  <a:ea typeface="宋体" panose="02010600030101010101" pitchFamily="2" charset="-122"/>
                </a:endParaRPr>
              </a:p>
            </p:txBody>
          </p:sp>
        </mc:Choice>
        <mc:Fallback xmlns="">
          <p:sp>
            <p:nvSpPr>
              <p:cNvPr id="12" name="文本框 11">
                <a:extLst>
                  <a:ext uri="{FF2B5EF4-FFF2-40B4-BE49-F238E27FC236}">
                    <a16:creationId xmlns:a16="http://schemas.microsoft.com/office/drawing/2014/main" id="{AB4CDFE9-5EFE-6A3E-C286-6E05358B4CDA}"/>
                  </a:ext>
                </a:extLst>
              </p:cNvPr>
              <p:cNvSpPr txBox="1">
                <a:spLocks noRot="1" noChangeAspect="1" noMove="1" noResize="1" noEditPoints="1" noAdjustHandles="1" noChangeArrowheads="1" noChangeShapeType="1" noTextEdit="1"/>
              </p:cNvSpPr>
              <p:nvPr/>
            </p:nvSpPr>
            <p:spPr>
              <a:xfrm>
                <a:off x="2219852" y="1828801"/>
                <a:ext cx="7838548" cy="4868897"/>
              </a:xfrm>
              <a:prstGeom prst="rect">
                <a:avLst/>
              </a:prstGeom>
              <a:blipFill>
                <a:blip r:embed="rId2"/>
                <a:stretch>
                  <a:fillRect l="-778" t="-1627" r="-4044" b="-1502"/>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43680817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rot="18868453" flipV="1">
            <a:off x="1854449" y="1215604"/>
            <a:ext cx="370238" cy="370238"/>
          </a:xfrm>
          <a:prstGeom prst="rect">
            <a:avLst/>
          </a:prstGeom>
          <a:noFill/>
          <a:ln w="254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zh-CN" altLang="en-US" sz="1350">
              <a:solidFill>
                <a:prstClr val="white"/>
              </a:solidFill>
              <a:latin typeface="Calibri"/>
              <a:ea typeface="等线" panose="02010600030101010101" pitchFamily="2" charset="-122"/>
            </a:endParaRPr>
          </a:p>
        </p:txBody>
      </p:sp>
      <p:sp>
        <p:nvSpPr>
          <p:cNvPr id="5" name="矩形 4"/>
          <p:cNvSpPr/>
          <p:nvPr/>
        </p:nvSpPr>
        <p:spPr>
          <a:xfrm rot="18868453">
            <a:off x="2101742" y="1279292"/>
            <a:ext cx="236220" cy="23622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zh-CN" altLang="en-US" sz="1350">
              <a:solidFill>
                <a:prstClr val="white"/>
              </a:solidFill>
              <a:latin typeface="Calibri"/>
              <a:ea typeface="等线" panose="02010600030101010101" pitchFamily="2" charset="-122"/>
            </a:endParaRPr>
          </a:p>
        </p:txBody>
      </p:sp>
      <p:cxnSp>
        <p:nvCxnSpPr>
          <p:cNvPr id="6" name="直接连接符 5"/>
          <p:cNvCxnSpPr>
            <a:cxnSpLocks/>
          </p:cNvCxnSpPr>
          <p:nvPr/>
        </p:nvCxnSpPr>
        <p:spPr>
          <a:xfrm>
            <a:off x="2039568" y="1662510"/>
            <a:ext cx="764545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标题 3"/>
          <p:cNvSpPr txBox="1">
            <a:spLocks/>
          </p:cNvSpPr>
          <p:nvPr/>
        </p:nvSpPr>
        <p:spPr>
          <a:xfrm>
            <a:off x="2563142" y="1291003"/>
            <a:ext cx="7886700" cy="318549"/>
          </a:xfrm>
          <a:prstGeom prst="rect">
            <a:avLst/>
          </a:prstGeom>
        </p:spPr>
        <p:txBody>
          <a:bodyPr vert="horz" wrap="square" lIns="68580" tIns="34290" rIns="68580" bIns="34290" rtlCol="0" anchor="ctr">
            <a:spAutoFit/>
          </a:bodyPr>
          <a:lstStyle>
            <a:lvl1pPr algn="l" defTabSz="914400" rtl="0" eaLnBrk="1" latinLnBrk="0" hangingPunct="1">
              <a:lnSpc>
                <a:spcPct val="90000"/>
              </a:lnSpc>
              <a:spcBef>
                <a:spcPct val="0"/>
              </a:spcBef>
              <a:buNone/>
              <a:defRPr lang="zh-CN" altLang="en-US" sz="2400" b="1" kern="1200">
                <a:gradFill>
                  <a:gsLst>
                    <a:gs pos="0">
                      <a:schemeClr val="accent2"/>
                    </a:gs>
                    <a:gs pos="100000">
                      <a:schemeClr val="accent1">
                        <a:lumMod val="75000"/>
                      </a:schemeClr>
                    </a:gs>
                  </a:gsLst>
                  <a:lin ang="5400000" scaled="1"/>
                </a:gradFill>
                <a:effectLst>
                  <a:outerShdw blurRad="38100" dist="38100" dir="2700000" algn="tl">
                    <a:srgbClr val="000000">
                      <a:alpha val="11000"/>
                    </a:srgbClr>
                  </a:outerShdw>
                </a:effectLst>
                <a:latin typeface="+mn-lt"/>
                <a:ea typeface="+mn-ea"/>
                <a:cs typeface="+mn-ea"/>
              </a:defRPr>
            </a:lvl1pPr>
          </a:lstStyle>
          <a:p>
            <a:pPr defTabSz="685800">
              <a:defRPr/>
            </a:pPr>
            <a:r>
              <a:rPr lang="zh-CN" altLang="zh-CN" sz="1800" dirty="0">
                <a:solidFill>
                  <a:schemeClr val="accent4">
                    <a:lumMod val="75000"/>
                  </a:schemeClr>
                </a:solidFill>
                <a:latin typeface="微软雅黑"/>
                <a:ea typeface="微软雅黑"/>
              </a:rPr>
              <a:t>新凯恩斯通胀动态模型</a:t>
            </a:r>
            <a:endParaRPr lang="en-US" altLang="zh-CN" sz="1800" dirty="0">
              <a:solidFill>
                <a:schemeClr val="accent4">
                  <a:lumMod val="75000"/>
                </a:schemeClr>
              </a:solidFill>
              <a:latin typeface="微软雅黑"/>
              <a:ea typeface="微软雅黑"/>
            </a:endParaRPr>
          </a:p>
        </p:txBody>
      </p:sp>
      <mc:AlternateContent xmlns:mc="http://schemas.openxmlformats.org/markup-compatibility/2006" xmlns:a14="http://schemas.microsoft.com/office/drawing/2010/main">
        <mc:Choice Requires="a14">
          <p:sp>
            <p:nvSpPr>
              <p:cNvPr id="12" name="文本框 11">
                <a:extLst>
                  <a:ext uri="{FF2B5EF4-FFF2-40B4-BE49-F238E27FC236}">
                    <a16:creationId xmlns:a16="http://schemas.microsoft.com/office/drawing/2014/main" id="{AB4CDFE9-5EFE-6A3E-C286-6E05358B4CDA}"/>
                  </a:ext>
                </a:extLst>
              </p:cNvPr>
              <p:cNvSpPr txBox="1"/>
              <p:nvPr/>
            </p:nvSpPr>
            <p:spPr>
              <a:xfrm>
                <a:off x="2219852" y="1828800"/>
                <a:ext cx="7838548" cy="4399474"/>
              </a:xfrm>
              <a:prstGeom prst="rect">
                <a:avLst/>
              </a:prstGeom>
              <a:noFill/>
            </p:spPr>
            <p:txBody>
              <a:bodyPr wrap="square">
                <a:spAutoFit/>
              </a:bodyPr>
              <a:lstStyle/>
              <a:p>
                <a:pPr marL="91440" indent="-91440">
                  <a:lnSpc>
                    <a:spcPct val="90000"/>
                  </a:lnSpc>
                  <a:spcBef>
                    <a:spcPts val="1200"/>
                  </a:spcBef>
                  <a:spcAft>
                    <a:spcPts val="200"/>
                  </a:spcAft>
                  <a:buClr>
                    <a:srgbClr val="E48312"/>
                  </a:buClr>
                  <a:buSzPct val="100000"/>
                  <a:buFont typeface="Wingdings" panose="05000000000000000000" pitchFamily="2" charset="2"/>
                  <a:buChar char="Ø"/>
                  <a:defRPr/>
                </a:pPr>
                <a:r>
                  <a:rPr lang="zh-CN" altLang="zh-CN" sz="2000" dirty="0">
                    <a:solidFill>
                      <a:srgbClr val="000000">
                        <a:lumMod val="75000"/>
                        <a:lumOff val="25000"/>
                      </a:srgbClr>
                    </a:solidFill>
                    <a:latin typeface="Calibri" panose="020F0502020204030204"/>
                    <a:ea typeface="宋体" panose="02010600030101010101" pitchFamily="2" charset="-122"/>
                  </a:rPr>
                  <a:t>上述公司定价机制也可以表示为：</a:t>
                </a:r>
                <a:endParaRPr lang="en-US" altLang="zh-CN" sz="2000" dirty="0">
                  <a:solidFill>
                    <a:srgbClr val="000000">
                      <a:lumMod val="75000"/>
                      <a:lumOff val="25000"/>
                    </a:srgbClr>
                  </a:solidFill>
                  <a:latin typeface="Calibri" panose="020F0502020204030204"/>
                  <a:ea typeface="宋体" panose="02010600030101010101" pitchFamily="2" charset="-122"/>
                </a:endParaRPr>
              </a:p>
              <a:p>
                <a:pPr>
                  <a:lnSpc>
                    <a:spcPct val="90000"/>
                  </a:lnSpc>
                  <a:spcBef>
                    <a:spcPts val="1200"/>
                  </a:spcBef>
                  <a:spcAft>
                    <a:spcPts val="200"/>
                  </a:spcAft>
                  <a:buClr>
                    <a:srgbClr val="E48312"/>
                  </a:buClr>
                  <a:buSzPct val="100000"/>
                  <a:defRPr/>
                </a:pPr>
                <a14:m>
                  <m:oMathPara xmlns:m="http://schemas.openxmlformats.org/officeDocument/2006/math">
                    <m:oMathParaPr>
                      <m:jc m:val="centerGroup"/>
                    </m:oMathParaPr>
                    <m:oMath xmlns:m="http://schemas.openxmlformats.org/officeDocument/2006/math">
                      <m:sSubSup>
                        <m:sSubSupPr>
                          <m:ctrlPr>
                            <a:rPr lang="zh-CN" altLang="zh-CN" sz="2000" i="1">
                              <a:solidFill>
                                <a:srgbClr val="000000">
                                  <a:lumMod val="75000"/>
                                  <a:lumOff val="25000"/>
                                </a:srgbClr>
                              </a:solidFill>
                              <a:latin typeface="Cambria Math" panose="02040503050406030204" pitchFamily="18" charset="0"/>
                            </a:rPr>
                          </m:ctrlPr>
                        </m:sSubSupPr>
                        <m:e>
                          <m:r>
                            <m:rPr>
                              <m:sty m:val="p"/>
                            </m:rPr>
                            <a:rPr lang="en-US" altLang="zh-CN" sz="2000">
                              <a:solidFill>
                                <a:srgbClr val="000000">
                                  <a:lumMod val="75000"/>
                                  <a:lumOff val="25000"/>
                                </a:srgbClr>
                              </a:solidFill>
                              <a:latin typeface="Cambria Math" panose="02040503050406030204" pitchFamily="18" charset="0"/>
                            </a:rPr>
                            <m:t>P</m:t>
                          </m:r>
                        </m:e>
                        <m:sub>
                          <m:r>
                            <a:rPr lang="en-US" altLang="zh-CN" sz="2000" i="1">
                              <a:solidFill>
                                <a:srgbClr val="000000">
                                  <a:lumMod val="75000"/>
                                  <a:lumOff val="25000"/>
                                </a:srgbClr>
                              </a:solidFill>
                              <a:latin typeface="Cambria Math" panose="02040503050406030204" pitchFamily="18" charset="0"/>
                            </a:rPr>
                            <m:t>𝑡</m:t>
                          </m:r>
                        </m:sub>
                        <m:sup>
                          <m:r>
                            <a:rPr lang="en-US" altLang="zh-CN" sz="2000" i="1">
                              <a:solidFill>
                                <a:srgbClr val="000000">
                                  <a:lumMod val="75000"/>
                                  <a:lumOff val="25000"/>
                                </a:srgbClr>
                              </a:solidFill>
                              <a:latin typeface="Cambria Math" panose="02040503050406030204" pitchFamily="18" charset="0"/>
                            </a:rPr>
                            <m:t>𝐹</m:t>
                          </m:r>
                        </m:sup>
                      </m:sSubSup>
                      <m:r>
                        <a:rPr lang="en-US" altLang="zh-CN" sz="2000" i="1">
                          <a:solidFill>
                            <a:srgbClr val="000000">
                              <a:lumMod val="75000"/>
                              <a:lumOff val="25000"/>
                            </a:srgbClr>
                          </a:solidFill>
                          <a:latin typeface="Cambria Math" panose="02040503050406030204" pitchFamily="18" charset="0"/>
                        </a:rPr>
                        <m:t>−</m:t>
                      </m:r>
                      <m:sSub>
                        <m:sSubPr>
                          <m:ctrlPr>
                            <a:rPr lang="zh-CN" altLang="zh-CN" sz="2000" i="1">
                              <a:solidFill>
                                <a:srgbClr val="000000">
                                  <a:lumMod val="75000"/>
                                  <a:lumOff val="25000"/>
                                </a:srgbClr>
                              </a:solidFill>
                              <a:latin typeface="Cambria Math" panose="02040503050406030204" pitchFamily="18" charset="0"/>
                            </a:rPr>
                          </m:ctrlPr>
                        </m:sSubPr>
                        <m:e>
                          <m:r>
                            <a:rPr lang="en-US" altLang="zh-CN" sz="2000" i="1">
                              <a:solidFill>
                                <a:srgbClr val="000000">
                                  <a:lumMod val="75000"/>
                                  <a:lumOff val="25000"/>
                                </a:srgbClr>
                              </a:solidFill>
                              <a:latin typeface="Cambria Math" panose="02040503050406030204" pitchFamily="18" charset="0"/>
                            </a:rPr>
                            <m:t>𝑃</m:t>
                          </m:r>
                        </m:e>
                        <m:sub>
                          <m:r>
                            <a:rPr lang="en-US" altLang="zh-CN" sz="2000" i="1">
                              <a:solidFill>
                                <a:srgbClr val="000000">
                                  <a:lumMod val="75000"/>
                                  <a:lumOff val="25000"/>
                                </a:srgbClr>
                              </a:solidFill>
                              <a:latin typeface="Cambria Math" panose="02040503050406030204" pitchFamily="18" charset="0"/>
                            </a:rPr>
                            <m:t>𝑡</m:t>
                          </m:r>
                        </m:sub>
                      </m:sSub>
                      <m:r>
                        <a:rPr lang="en-US" altLang="zh-CN" sz="2000">
                          <a:solidFill>
                            <a:srgbClr val="000000">
                              <a:lumMod val="75000"/>
                              <a:lumOff val="25000"/>
                            </a:srgbClr>
                          </a:solidFill>
                          <a:latin typeface="Cambria Math" panose="02040503050406030204" pitchFamily="18" charset="0"/>
                        </a:rPr>
                        <m:t>=</m:t>
                      </m:r>
                      <m:r>
                        <m:rPr>
                          <m:sty m:val="p"/>
                        </m:rPr>
                        <a:rPr lang="en-US" altLang="zh-CN" sz="2000">
                          <a:solidFill>
                            <a:srgbClr val="000000">
                              <a:lumMod val="75000"/>
                              <a:lumOff val="25000"/>
                            </a:srgbClr>
                          </a:solidFill>
                          <a:latin typeface="Cambria Math" panose="02040503050406030204" pitchFamily="18" charset="0"/>
                        </a:rPr>
                        <m:t>θβ</m:t>
                      </m:r>
                      <m:nary>
                        <m:naryPr>
                          <m:chr m:val="∑"/>
                          <m:limLoc m:val="undOvr"/>
                          <m:ctrlPr>
                            <a:rPr lang="zh-CN" altLang="zh-CN" sz="2000" i="1">
                              <a:solidFill>
                                <a:srgbClr val="000000">
                                  <a:lumMod val="75000"/>
                                  <a:lumOff val="25000"/>
                                </a:srgbClr>
                              </a:solidFill>
                              <a:latin typeface="Cambria Math" panose="02040503050406030204" pitchFamily="18" charset="0"/>
                            </a:rPr>
                          </m:ctrlPr>
                        </m:naryPr>
                        <m:sub>
                          <m:r>
                            <m:rPr>
                              <m:sty m:val="p"/>
                            </m:rPr>
                            <a:rPr lang="en-US" altLang="zh-CN" sz="2000">
                              <a:solidFill>
                                <a:srgbClr val="000000">
                                  <a:lumMod val="75000"/>
                                  <a:lumOff val="25000"/>
                                </a:srgbClr>
                              </a:solidFill>
                              <a:latin typeface="Cambria Math" panose="02040503050406030204" pitchFamily="18" charset="0"/>
                            </a:rPr>
                            <m:t>T</m:t>
                          </m:r>
                          <m:r>
                            <a:rPr lang="en-US" altLang="zh-CN" sz="2000">
                              <a:solidFill>
                                <a:srgbClr val="000000">
                                  <a:lumMod val="75000"/>
                                  <a:lumOff val="25000"/>
                                </a:srgbClr>
                              </a:solidFill>
                              <a:latin typeface="Cambria Math" panose="02040503050406030204" pitchFamily="18" charset="0"/>
                            </a:rPr>
                            <m:t>=</m:t>
                          </m:r>
                          <m:r>
                            <m:rPr>
                              <m:sty m:val="p"/>
                            </m:rPr>
                            <a:rPr lang="en-US" altLang="zh-CN" sz="2000">
                              <a:solidFill>
                                <a:srgbClr val="000000">
                                  <a:lumMod val="75000"/>
                                  <a:lumOff val="25000"/>
                                </a:srgbClr>
                              </a:solidFill>
                              <a:latin typeface="Cambria Math" panose="02040503050406030204" pitchFamily="18" charset="0"/>
                            </a:rPr>
                            <m:t>t</m:t>
                          </m:r>
                        </m:sub>
                        <m:sup>
                          <m:r>
                            <a:rPr lang="en-US" altLang="zh-CN" sz="2000">
                              <a:solidFill>
                                <a:srgbClr val="000000">
                                  <a:lumMod val="75000"/>
                                  <a:lumOff val="25000"/>
                                </a:srgbClr>
                              </a:solidFill>
                              <a:latin typeface="Cambria Math" panose="02040503050406030204" pitchFamily="18" charset="0"/>
                            </a:rPr>
                            <m:t>∞</m:t>
                          </m:r>
                        </m:sup>
                        <m:e>
                          <m:sSup>
                            <m:sSupPr>
                              <m:ctrlPr>
                                <a:rPr lang="zh-CN" altLang="zh-CN" sz="2000" i="1">
                                  <a:solidFill>
                                    <a:srgbClr val="000000">
                                      <a:lumMod val="75000"/>
                                      <a:lumOff val="25000"/>
                                    </a:srgbClr>
                                  </a:solidFill>
                                  <a:latin typeface="Cambria Math" panose="02040503050406030204" pitchFamily="18" charset="0"/>
                                </a:rPr>
                              </m:ctrlPr>
                            </m:sSupPr>
                            <m:e>
                              <m:d>
                                <m:dPr>
                                  <m:begChr m:val="（"/>
                                  <m:endChr m:val="）"/>
                                  <m:ctrlPr>
                                    <a:rPr lang="zh-CN" altLang="zh-CN" sz="2000" i="1">
                                      <a:solidFill>
                                        <a:srgbClr val="000000">
                                          <a:lumMod val="75000"/>
                                          <a:lumOff val="25000"/>
                                        </a:srgbClr>
                                      </a:solidFill>
                                      <a:latin typeface="Cambria Math" panose="02040503050406030204" pitchFamily="18" charset="0"/>
                                    </a:rPr>
                                  </m:ctrlPr>
                                </m:dPr>
                                <m:e>
                                  <m:r>
                                    <m:rPr>
                                      <m:sty m:val="p"/>
                                    </m:rPr>
                                    <a:rPr lang="en-US" altLang="zh-CN" sz="2000">
                                      <a:solidFill>
                                        <a:srgbClr val="000000">
                                          <a:lumMod val="75000"/>
                                          <a:lumOff val="25000"/>
                                        </a:srgbClr>
                                      </a:solidFill>
                                      <a:latin typeface="Cambria Math" panose="02040503050406030204" pitchFamily="18" charset="0"/>
                                    </a:rPr>
                                    <m:t>θβ</m:t>
                                  </m:r>
                                </m:e>
                              </m:d>
                            </m:e>
                            <m:sup>
                              <m:r>
                                <m:rPr>
                                  <m:sty m:val="p"/>
                                </m:rPr>
                                <a:rPr lang="en-US" altLang="zh-CN" sz="2000">
                                  <a:solidFill>
                                    <a:srgbClr val="000000">
                                      <a:lumMod val="75000"/>
                                      <a:lumOff val="25000"/>
                                    </a:srgbClr>
                                  </a:solidFill>
                                  <a:latin typeface="Cambria Math" panose="02040503050406030204" pitchFamily="18" charset="0"/>
                                </a:rPr>
                                <m:t>T</m:t>
                              </m:r>
                              <m:r>
                                <a:rPr lang="en-US" altLang="zh-CN" sz="2000" i="1">
                                  <a:solidFill>
                                    <a:srgbClr val="000000">
                                      <a:lumMod val="75000"/>
                                      <a:lumOff val="25000"/>
                                    </a:srgbClr>
                                  </a:solidFill>
                                  <a:latin typeface="Cambria Math" panose="02040503050406030204" pitchFamily="18" charset="0"/>
                                </a:rPr>
                                <m:t>−</m:t>
                              </m:r>
                              <m:r>
                                <m:rPr>
                                  <m:sty m:val="p"/>
                                </m:rPr>
                                <a:rPr lang="en-US" altLang="zh-CN" sz="2000">
                                  <a:solidFill>
                                    <a:srgbClr val="000000">
                                      <a:lumMod val="75000"/>
                                      <a:lumOff val="25000"/>
                                    </a:srgbClr>
                                  </a:solidFill>
                                  <a:latin typeface="Cambria Math" panose="02040503050406030204" pitchFamily="18" charset="0"/>
                                </a:rPr>
                                <m:t>t</m:t>
                              </m:r>
                            </m:sup>
                          </m:sSup>
                        </m:e>
                      </m:nary>
                      <m:r>
                        <a:rPr lang="en-US" altLang="zh-CN" sz="2000">
                          <a:solidFill>
                            <a:srgbClr val="000000">
                              <a:lumMod val="75000"/>
                              <a:lumOff val="25000"/>
                            </a:srgbClr>
                          </a:solidFill>
                          <a:latin typeface="Cambria Math" panose="02040503050406030204" pitchFamily="18" charset="0"/>
                        </a:rPr>
                        <m:t> </m:t>
                      </m:r>
                      <m:sSub>
                        <m:sSubPr>
                          <m:ctrlPr>
                            <a:rPr lang="zh-CN" altLang="zh-CN" sz="2000" i="1">
                              <a:solidFill>
                                <a:srgbClr val="000000">
                                  <a:lumMod val="75000"/>
                                  <a:lumOff val="25000"/>
                                </a:srgbClr>
                              </a:solidFill>
                              <a:latin typeface="Cambria Math" panose="02040503050406030204" pitchFamily="18" charset="0"/>
                            </a:rPr>
                          </m:ctrlPr>
                        </m:sSubPr>
                        <m:e>
                          <m:r>
                            <m:rPr>
                              <m:sty m:val="p"/>
                            </m:rPr>
                            <a:rPr lang="en-US" altLang="zh-CN" sz="2000">
                              <a:solidFill>
                                <a:srgbClr val="000000">
                                  <a:lumMod val="75000"/>
                                  <a:lumOff val="25000"/>
                                </a:srgbClr>
                              </a:solidFill>
                              <a:latin typeface="Cambria Math" panose="02040503050406030204" pitchFamily="18" charset="0"/>
                            </a:rPr>
                            <m:t>E</m:t>
                          </m:r>
                        </m:e>
                        <m:sub>
                          <m:r>
                            <m:rPr>
                              <m:sty m:val="p"/>
                            </m:rPr>
                            <a:rPr lang="en-US" altLang="zh-CN" sz="2000">
                              <a:solidFill>
                                <a:srgbClr val="000000">
                                  <a:lumMod val="75000"/>
                                  <a:lumOff val="25000"/>
                                </a:srgbClr>
                              </a:solidFill>
                              <a:latin typeface="Cambria Math" panose="02040503050406030204" pitchFamily="18" charset="0"/>
                            </a:rPr>
                            <m:t>t</m:t>
                          </m:r>
                        </m:sub>
                      </m:sSub>
                      <m:sSub>
                        <m:sSubPr>
                          <m:ctrlPr>
                            <a:rPr lang="zh-CN" altLang="zh-CN" sz="2000" i="1">
                              <a:solidFill>
                                <a:srgbClr val="000000">
                                  <a:lumMod val="75000"/>
                                  <a:lumOff val="25000"/>
                                </a:srgbClr>
                              </a:solidFill>
                              <a:latin typeface="Cambria Math" panose="02040503050406030204" pitchFamily="18" charset="0"/>
                            </a:rPr>
                          </m:ctrlPr>
                        </m:sSubPr>
                        <m:e>
                          <m:r>
                            <m:rPr>
                              <m:sty m:val="p"/>
                            </m:rPr>
                            <a:rPr lang="en-US" altLang="zh-CN" sz="2000">
                              <a:solidFill>
                                <a:srgbClr val="000000">
                                  <a:lumMod val="75000"/>
                                  <a:lumOff val="25000"/>
                                </a:srgbClr>
                              </a:solidFill>
                              <a:latin typeface="Cambria Math" panose="02040503050406030204" pitchFamily="18" charset="0"/>
                            </a:rPr>
                            <m:t>π</m:t>
                          </m:r>
                        </m:e>
                        <m:sub>
                          <m:r>
                            <a:rPr lang="en-US" altLang="zh-CN" sz="2000" i="1">
                              <a:solidFill>
                                <a:srgbClr val="000000">
                                  <a:lumMod val="75000"/>
                                  <a:lumOff val="25000"/>
                                </a:srgbClr>
                              </a:solidFill>
                              <a:latin typeface="Cambria Math" panose="02040503050406030204" pitchFamily="18" charset="0"/>
                            </a:rPr>
                            <m:t>𝑇</m:t>
                          </m:r>
                          <m:r>
                            <a:rPr lang="en-US" altLang="zh-CN" sz="2000" i="1">
                              <a:solidFill>
                                <a:srgbClr val="000000">
                                  <a:lumMod val="75000"/>
                                  <a:lumOff val="25000"/>
                                </a:srgbClr>
                              </a:solidFill>
                              <a:latin typeface="Cambria Math" panose="02040503050406030204" pitchFamily="18" charset="0"/>
                            </a:rPr>
                            <m:t>+1</m:t>
                          </m:r>
                        </m:sub>
                      </m:sSub>
                      <m:r>
                        <a:rPr lang="en-US" altLang="zh-CN" sz="2000">
                          <a:solidFill>
                            <a:srgbClr val="000000">
                              <a:lumMod val="75000"/>
                              <a:lumOff val="25000"/>
                            </a:srgbClr>
                          </a:solidFill>
                          <a:latin typeface="Cambria Math" panose="02040503050406030204" pitchFamily="18" charset="0"/>
                        </a:rPr>
                        <m:t>+</m:t>
                      </m:r>
                      <m:d>
                        <m:dPr>
                          <m:ctrlPr>
                            <a:rPr lang="en-US" altLang="zh-CN" sz="2000" i="1">
                              <a:solidFill>
                                <a:srgbClr val="000000">
                                  <a:lumMod val="75000"/>
                                  <a:lumOff val="25000"/>
                                </a:srgbClr>
                              </a:solidFill>
                              <a:latin typeface="Cambria Math" panose="02040503050406030204" pitchFamily="18" charset="0"/>
                            </a:rPr>
                          </m:ctrlPr>
                        </m:dPr>
                        <m:e>
                          <m:r>
                            <a:rPr lang="en-US" altLang="zh-CN" sz="2000">
                              <a:solidFill>
                                <a:srgbClr val="000000">
                                  <a:lumMod val="75000"/>
                                  <a:lumOff val="25000"/>
                                </a:srgbClr>
                              </a:solidFill>
                              <a:latin typeface="Cambria Math" panose="02040503050406030204" pitchFamily="18" charset="0"/>
                            </a:rPr>
                            <m:t>1</m:t>
                          </m:r>
                          <m:r>
                            <a:rPr lang="en-US" altLang="zh-CN" sz="2000" i="1">
                              <a:solidFill>
                                <a:srgbClr val="000000">
                                  <a:lumMod val="75000"/>
                                  <a:lumOff val="25000"/>
                                </a:srgbClr>
                              </a:solidFill>
                              <a:latin typeface="Cambria Math" panose="02040503050406030204" pitchFamily="18" charset="0"/>
                            </a:rPr>
                            <m:t>−</m:t>
                          </m:r>
                          <m:r>
                            <m:rPr>
                              <m:sty m:val="p"/>
                            </m:rPr>
                            <a:rPr lang="en-US" altLang="zh-CN" sz="2000">
                              <a:solidFill>
                                <a:srgbClr val="000000">
                                  <a:lumMod val="75000"/>
                                  <a:lumOff val="25000"/>
                                </a:srgbClr>
                              </a:solidFill>
                              <a:latin typeface="Cambria Math" panose="02040503050406030204" pitchFamily="18" charset="0"/>
                            </a:rPr>
                            <m:t>θβ</m:t>
                          </m:r>
                        </m:e>
                      </m:d>
                      <m:nary>
                        <m:naryPr>
                          <m:chr m:val="∑"/>
                          <m:limLoc m:val="undOvr"/>
                          <m:ctrlPr>
                            <a:rPr lang="zh-CN" altLang="zh-CN" sz="2000" i="1">
                              <a:solidFill>
                                <a:srgbClr val="000000">
                                  <a:lumMod val="75000"/>
                                  <a:lumOff val="25000"/>
                                </a:srgbClr>
                              </a:solidFill>
                              <a:latin typeface="Cambria Math" panose="02040503050406030204" pitchFamily="18" charset="0"/>
                            </a:rPr>
                          </m:ctrlPr>
                        </m:naryPr>
                        <m:sub>
                          <m:r>
                            <m:rPr>
                              <m:sty m:val="p"/>
                            </m:rPr>
                            <a:rPr lang="en-US" altLang="zh-CN" sz="2000">
                              <a:solidFill>
                                <a:srgbClr val="000000">
                                  <a:lumMod val="75000"/>
                                  <a:lumOff val="25000"/>
                                </a:srgbClr>
                              </a:solidFill>
                              <a:latin typeface="Cambria Math" panose="02040503050406030204" pitchFamily="18" charset="0"/>
                            </a:rPr>
                            <m:t>T</m:t>
                          </m:r>
                          <m:r>
                            <a:rPr lang="en-US" altLang="zh-CN" sz="2000">
                              <a:solidFill>
                                <a:srgbClr val="000000">
                                  <a:lumMod val="75000"/>
                                  <a:lumOff val="25000"/>
                                </a:srgbClr>
                              </a:solidFill>
                              <a:latin typeface="Cambria Math" panose="02040503050406030204" pitchFamily="18" charset="0"/>
                            </a:rPr>
                            <m:t>=</m:t>
                          </m:r>
                          <m:r>
                            <m:rPr>
                              <m:sty m:val="p"/>
                            </m:rPr>
                            <a:rPr lang="en-US" altLang="zh-CN" sz="2000">
                              <a:solidFill>
                                <a:srgbClr val="000000">
                                  <a:lumMod val="75000"/>
                                  <a:lumOff val="25000"/>
                                </a:srgbClr>
                              </a:solidFill>
                              <a:latin typeface="Cambria Math" panose="02040503050406030204" pitchFamily="18" charset="0"/>
                            </a:rPr>
                            <m:t>t</m:t>
                          </m:r>
                        </m:sub>
                        <m:sup>
                          <m:r>
                            <a:rPr lang="en-US" altLang="zh-CN" sz="2000">
                              <a:solidFill>
                                <a:srgbClr val="000000">
                                  <a:lumMod val="75000"/>
                                  <a:lumOff val="25000"/>
                                </a:srgbClr>
                              </a:solidFill>
                              <a:latin typeface="Cambria Math" panose="02040503050406030204" pitchFamily="18" charset="0"/>
                            </a:rPr>
                            <m:t>∞</m:t>
                          </m:r>
                        </m:sup>
                        <m:e>
                          <m:sSup>
                            <m:sSupPr>
                              <m:ctrlPr>
                                <a:rPr lang="zh-CN" altLang="zh-CN" sz="2000" i="1">
                                  <a:solidFill>
                                    <a:srgbClr val="000000">
                                      <a:lumMod val="75000"/>
                                      <a:lumOff val="25000"/>
                                    </a:srgbClr>
                                  </a:solidFill>
                                  <a:latin typeface="Cambria Math" panose="02040503050406030204" pitchFamily="18" charset="0"/>
                                </a:rPr>
                              </m:ctrlPr>
                            </m:sSupPr>
                            <m:e>
                              <m:d>
                                <m:dPr>
                                  <m:begChr m:val="（"/>
                                  <m:endChr m:val="）"/>
                                  <m:ctrlPr>
                                    <a:rPr lang="zh-CN" altLang="zh-CN" sz="2000" i="1">
                                      <a:solidFill>
                                        <a:srgbClr val="000000">
                                          <a:lumMod val="75000"/>
                                          <a:lumOff val="25000"/>
                                        </a:srgbClr>
                                      </a:solidFill>
                                      <a:latin typeface="Cambria Math" panose="02040503050406030204" pitchFamily="18" charset="0"/>
                                    </a:rPr>
                                  </m:ctrlPr>
                                </m:dPr>
                                <m:e>
                                  <m:r>
                                    <m:rPr>
                                      <m:sty m:val="p"/>
                                    </m:rPr>
                                    <a:rPr lang="en-US" altLang="zh-CN" sz="2000">
                                      <a:solidFill>
                                        <a:srgbClr val="000000">
                                          <a:lumMod val="75000"/>
                                          <a:lumOff val="25000"/>
                                        </a:srgbClr>
                                      </a:solidFill>
                                      <a:latin typeface="Cambria Math" panose="02040503050406030204" pitchFamily="18" charset="0"/>
                                    </a:rPr>
                                    <m:t>θβ</m:t>
                                  </m:r>
                                </m:e>
                              </m:d>
                            </m:e>
                            <m:sup>
                              <m:r>
                                <m:rPr>
                                  <m:sty m:val="p"/>
                                </m:rPr>
                                <a:rPr lang="en-US" altLang="zh-CN" sz="2000">
                                  <a:solidFill>
                                    <a:srgbClr val="000000">
                                      <a:lumMod val="75000"/>
                                      <a:lumOff val="25000"/>
                                    </a:srgbClr>
                                  </a:solidFill>
                                  <a:latin typeface="Cambria Math" panose="02040503050406030204" pitchFamily="18" charset="0"/>
                                </a:rPr>
                                <m:t>T</m:t>
                              </m:r>
                              <m:r>
                                <a:rPr lang="en-US" altLang="zh-CN" sz="2000" i="1">
                                  <a:solidFill>
                                    <a:srgbClr val="000000">
                                      <a:lumMod val="75000"/>
                                      <a:lumOff val="25000"/>
                                    </a:srgbClr>
                                  </a:solidFill>
                                  <a:latin typeface="Cambria Math" panose="02040503050406030204" pitchFamily="18" charset="0"/>
                                </a:rPr>
                                <m:t>−</m:t>
                              </m:r>
                              <m:r>
                                <m:rPr>
                                  <m:sty m:val="p"/>
                                </m:rPr>
                                <a:rPr lang="en-US" altLang="zh-CN" sz="2000">
                                  <a:solidFill>
                                    <a:srgbClr val="000000">
                                      <a:lumMod val="75000"/>
                                      <a:lumOff val="25000"/>
                                    </a:srgbClr>
                                  </a:solidFill>
                                  <a:latin typeface="Cambria Math" panose="02040503050406030204" pitchFamily="18" charset="0"/>
                                </a:rPr>
                                <m:t>t</m:t>
                              </m:r>
                            </m:sup>
                          </m:sSup>
                        </m:e>
                      </m:nary>
                      <m:sSub>
                        <m:sSubPr>
                          <m:ctrlPr>
                            <a:rPr lang="zh-CN" altLang="zh-CN" sz="2000" i="1">
                              <a:solidFill>
                                <a:srgbClr val="000000">
                                  <a:lumMod val="75000"/>
                                  <a:lumOff val="25000"/>
                                </a:srgbClr>
                              </a:solidFill>
                              <a:latin typeface="Cambria Math" panose="02040503050406030204" pitchFamily="18" charset="0"/>
                            </a:rPr>
                          </m:ctrlPr>
                        </m:sSubPr>
                        <m:e>
                          <m:r>
                            <m:rPr>
                              <m:sty m:val="p"/>
                            </m:rPr>
                            <a:rPr lang="en-US" altLang="zh-CN" sz="2000">
                              <a:solidFill>
                                <a:srgbClr val="000000">
                                  <a:lumMod val="75000"/>
                                  <a:lumOff val="25000"/>
                                </a:srgbClr>
                              </a:solidFill>
                              <a:latin typeface="Cambria Math" panose="02040503050406030204" pitchFamily="18" charset="0"/>
                            </a:rPr>
                            <m:t>E</m:t>
                          </m:r>
                        </m:e>
                        <m:sub>
                          <m:r>
                            <m:rPr>
                              <m:sty m:val="p"/>
                            </m:rPr>
                            <a:rPr lang="en-US" altLang="zh-CN" sz="2000">
                              <a:solidFill>
                                <a:srgbClr val="000000">
                                  <a:lumMod val="75000"/>
                                  <a:lumOff val="25000"/>
                                </a:srgbClr>
                              </a:solidFill>
                              <a:latin typeface="Cambria Math" panose="02040503050406030204" pitchFamily="18" charset="0"/>
                            </a:rPr>
                            <m:t>t</m:t>
                          </m:r>
                        </m:sub>
                      </m:sSub>
                      <m:r>
                        <m:rPr>
                          <m:sty m:val="p"/>
                        </m:rPr>
                        <a:rPr lang="en-US" altLang="zh-CN" sz="2000">
                          <a:solidFill>
                            <a:srgbClr val="000000">
                              <a:lumMod val="75000"/>
                              <a:lumOff val="25000"/>
                            </a:srgbClr>
                          </a:solidFill>
                          <a:latin typeface="Cambria Math" panose="02040503050406030204" pitchFamily="18" charset="0"/>
                        </a:rPr>
                        <m:t>ξ</m:t>
                      </m:r>
                      <m:sSub>
                        <m:sSubPr>
                          <m:ctrlPr>
                            <a:rPr lang="zh-CN" altLang="zh-CN" sz="2000" i="1">
                              <a:solidFill>
                                <a:srgbClr val="000000">
                                  <a:lumMod val="75000"/>
                                  <a:lumOff val="25000"/>
                                </a:srgbClr>
                              </a:solidFill>
                              <a:latin typeface="Cambria Math" panose="02040503050406030204" pitchFamily="18" charset="0"/>
                            </a:rPr>
                          </m:ctrlPr>
                        </m:sSubPr>
                        <m:e>
                          <m:r>
                            <m:rPr>
                              <m:sty m:val="p"/>
                            </m:rPr>
                            <a:rPr lang="en-US" altLang="zh-CN" sz="2000">
                              <a:solidFill>
                                <a:srgbClr val="000000">
                                  <a:lumMod val="75000"/>
                                  <a:lumOff val="25000"/>
                                </a:srgbClr>
                              </a:solidFill>
                              <a:latin typeface="Cambria Math" panose="02040503050406030204" pitchFamily="18" charset="0"/>
                            </a:rPr>
                            <m:t>y</m:t>
                          </m:r>
                        </m:e>
                        <m:sub>
                          <m:r>
                            <m:rPr>
                              <m:sty m:val="p"/>
                            </m:rPr>
                            <a:rPr lang="en-US" altLang="zh-CN" sz="2000">
                              <a:solidFill>
                                <a:srgbClr val="000000">
                                  <a:lumMod val="75000"/>
                                  <a:lumOff val="25000"/>
                                </a:srgbClr>
                              </a:solidFill>
                              <a:latin typeface="Cambria Math" panose="02040503050406030204" pitchFamily="18" charset="0"/>
                            </a:rPr>
                            <m:t>T</m:t>
                          </m:r>
                        </m:sub>
                      </m:sSub>
                    </m:oMath>
                  </m:oMathPara>
                </a14:m>
                <a:endParaRPr lang="en-US" altLang="zh-CN" sz="2000" i="1" dirty="0">
                  <a:solidFill>
                    <a:srgbClr val="000000">
                      <a:lumMod val="75000"/>
                      <a:lumOff val="25000"/>
                    </a:srgbClr>
                  </a:solidFill>
                  <a:latin typeface="Cambria Math" panose="02040503050406030204" pitchFamily="18" charset="0"/>
                  <a:ea typeface="宋体" panose="02010600030101010101" pitchFamily="2" charset="-122"/>
                </a:endParaRPr>
              </a:p>
              <a:p>
                <a:pPr>
                  <a:lnSpc>
                    <a:spcPct val="90000"/>
                  </a:lnSpc>
                  <a:spcBef>
                    <a:spcPts val="1200"/>
                  </a:spcBef>
                  <a:spcAft>
                    <a:spcPts val="200"/>
                  </a:spcAft>
                  <a:buClr>
                    <a:srgbClr val="E48312"/>
                  </a:buClr>
                  <a:buSzPct val="100000"/>
                  <a:defRPr/>
                </a:pPr>
                <a14:m>
                  <m:oMath xmlns:m="http://schemas.openxmlformats.org/officeDocument/2006/math">
                    <m:r>
                      <a:rPr lang="en-US" altLang="zh-CN" sz="2000">
                        <a:solidFill>
                          <a:srgbClr val="000000">
                            <a:lumMod val="75000"/>
                            <a:lumOff val="25000"/>
                          </a:srgbClr>
                        </a:solidFill>
                        <a:latin typeface="Cambria Math" panose="02040503050406030204" pitchFamily="18" charset="0"/>
                      </a:rPr>
                      <m:t>                                               =</m:t>
                    </m:r>
                    <m:nary>
                      <m:naryPr>
                        <m:chr m:val="∑"/>
                        <m:limLoc m:val="undOvr"/>
                        <m:ctrlPr>
                          <a:rPr lang="zh-CN" altLang="zh-CN" sz="2000" i="1">
                            <a:solidFill>
                              <a:srgbClr val="000000">
                                <a:lumMod val="75000"/>
                                <a:lumOff val="25000"/>
                              </a:srgbClr>
                            </a:solidFill>
                            <a:latin typeface="Cambria Math" panose="02040503050406030204" pitchFamily="18" charset="0"/>
                          </a:rPr>
                        </m:ctrlPr>
                      </m:naryPr>
                      <m:sub>
                        <m:r>
                          <m:rPr>
                            <m:sty m:val="p"/>
                          </m:rPr>
                          <a:rPr lang="en-US" altLang="zh-CN" sz="2000">
                            <a:solidFill>
                              <a:srgbClr val="000000">
                                <a:lumMod val="75000"/>
                                <a:lumOff val="25000"/>
                              </a:srgbClr>
                            </a:solidFill>
                            <a:latin typeface="Cambria Math" panose="02040503050406030204" pitchFamily="18" charset="0"/>
                          </a:rPr>
                          <m:t>T</m:t>
                        </m:r>
                        <m:r>
                          <a:rPr lang="en-US" altLang="zh-CN" sz="2000">
                            <a:solidFill>
                              <a:srgbClr val="000000">
                                <a:lumMod val="75000"/>
                                <a:lumOff val="25000"/>
                              </a:srgbClr>
                            </a:solidFill>
                            <a:latin typeface="Cambria Math" panose="02040503050406030204" pitchFamily="18" charset="0"/>
                          </a:rPr>
                          <m:t>=</m:t>
                        </m:r>
                        <m:r>
                          <m:rPr>
                            <m:sty m:val="p"/>
                          </m:rPr>
                          <a:rPr lang="en-US" altLang="zh-CN" sz="2000">
                            <a:solidFill>
                              <a:srgbClr val="000000">
                                <a:lumMod val="75000"/>
                                <a:lumOff val="25000"/>
                              </a:srgbClr>
                            </a:solidFill>
                            <a:latin typeface="Cambria Math" panose="02040503050406030204" pitchFamily="18" charset="0"/>
                          </a:rPr>
                          <m:t>t</m:t>
                        </m:r>
                      </m:sub>
                      <m:sup>
                        <m:r>
                          <a:rPr lang="en-US" altLang="zh-CN" sz="2000">
                            <a:solidFill>
                              <a:srgbClr val="000000">
                                <a:lumMod val="75000"/>
                                <a:lumOff val="25000"/>
                              </a:srgbClr>
                            </a:solidFill>
                            <a:latin typeface="Cambria Math" panose="02040503050406030204" pitchFamily="18" charset="0"/>
                          </a:rPr>
                          <m:t>∞</m:t>
                        </m:r>
                      </m:sup>
                      <m:e>
                        <m:sSup>
                          <m:sSupPr>
                            <m:ctrlPr>
                              <a:rPr lang="zh-CN" altLang="zh-CN" sz="2000" i="1">
                                <a:solidFill>
                                  <a:srgbClr val="000000">
                                    <a:lumMod val="75000"/>
                                    <a:lumOff val="25000"/>
                                  </a:srgbClr>
                                </a:solidFill>
                                <a:latin typeface="Cambria Math" panose="02040503050406030204" pitchFamily="18" charset="0"/>
                              </a:rPr>
                            </m:ctrlPr>
                          </m:sSupPr>
                          <m:e>
                            <m:d>
                              <m:dPr>
                                <m:begChr m:val="（"/>
                                <m:endChr m:val="）"/>
                                <m:ctrlPr>
                                  <a:rPr lang="zh-CN" altLang="zh-CN" sz="2000" i="1">
                                    <a:solidFill>
                                      <a:srgbClr val="000000">
                                        <a:lumMod val="75000"/>
                                        <a:lumOff val="25000"/>
                                      </a:srgbClr>
                                    </a:solidFill>
                                    <a:latin typeface="Cambria Math" panose="02040503050406030204" pitchFamily="18" charset="0"/>
                                  </a:rPr>
                                </m:ctrlPr>
                              </m:dPr>
                              <m:e>
                                <m:r>
                                  <m:rPr>
                                    <m:sty m:val="p"/>
                                  </m:rPr>
                                  <a:rPr lang="en-US" altLang="zh-CN" sz="2000">
                                    <a:solidFill>
                                      <a:srgbClr val="000000">
                                        <a:lumMod val="75000"/>
                                        <a:lumOff val="25000"/>
                                      </a:srgbClr>
                                    </a:solidFill>
                                    <a:latin typeface="Cambria Math" panose="02040503050406030204" pitchFamily="18" charset="0"/>
                                  </a:rPr>
                                  <m:t>θβ</m:t>
                                </m:r>
                              </m:e>
                            </m:d>
                          </m:e>
                          <m:sup>
                            <m:r>
                              <m:rPr>
                                <m:sty m:val="p"/>
                              </m:rPr>
                              <a:rPr lang="en-US" altLang="zh-CN" sz="2000">
                                <a:solidFill>
                                  <a:srgbClr val="000000">
                                    <a:lumMod val="75000"/>
                                    <a:lumOff val="25000"/>
                                  </a:srgbClr>
                                </a:solidFill>
                                <a:latin typeface="Cambria Math" panose="02040503050406030204" pitchFamily="18" charset="0"/>
                              </a:rPr>
                              <m:t>T</m:t>
                            </m:r>
                            <m:r>
                              <a:rPr lang="en-US" altLang="zh-CN" sz="2000" i="1">
                                <a:solidFill>
                                  <a:srgbClr val="000000">
                                    <a:lumMod val="75000"/>
                                    <a:lumOff val="25000"/>
                                  </a:srgbClr>
                                </a:solidFill>
                                <a:latin typeface="Cambria Math" panose="02040503050406030204" pitchFamily="18" charset="0"/>
                              </a:rPr>
                              <m:t>−</m:t>
                            </m:r>
                            <m:r>
                              <m:rPr>
                                <m:sty m:val="p"/>
                              </m:rPr>
                              <a:rPr lang="en-US" altLang="zh-CN" sz="2000">
                                <a:solidFill>
                                  <a:srgbClr val="000000">
                                    <a:lumMod val="75000"/>
                                    <a:lumOff val="25000"/>
                                  </a:srgbClr>
                                </a:solidFill>
                                <a:latin typeface="Cambria Math" panose="02040503050406030204" pitchFamily="18" charset="0"/>
                              </a:rPr>
                              <m:t>t</m:t>
                            </m:r>
                          </m:sup>
                        </m:sSup>
                        <m:sSub>
                          <m:sSubPr>
                            <m:ctrlPr>
                              <a:rPr lang="zh-CN" altLang="zh-CN" sz="2000" i="1">
                                <a:solidFill>
                                  <a:srgbClr val="000000">
                                    <a:lumMod val="75000"/>
                                    <a:lumOff val="25000"/>
                                  </a:srgbClr>
                                </a:solidFill>
                                <a:latin typeface="Cambria Math" panose="02040503050406030204" pitchFamily="18" charset="0"/>
                              </a:rPr>
                            </m:ctrlPr>
                          </m:sSubPr>
                          <m:e>
                            <m:r>
                              <m:rPr>
                                <m:sty m:val="p"/>
                              </m:rPr>
                              <a:rPr lang="en-US" altLang="zh-CN" sz="2000">
                                <a:solidFill>
                                  <a:srgbClr val="000000">
                                    <a:lumMod val="75000"/>
                                    <a:lumOff val="25000"/>
                                  </a:srgbClr>
                                </a:solidFill>
                                <a:latin typeface="Cambria Math" panose="02040503050406030204" pitchFamily="18" charset="0"/>
                              </a:rPr>
                              <m:t>E</m:t>
                            </m:r>
                          </m:e>
                          <m:sub>
                            <m:r>
                              <m:rPr>
                                <m:sty m:val="p"/>
                              </m:rPr>
                              <a:rPr lang="en-US" altLang="zh-CN" sz="2000">
                                <a:solidFill>
                                  <a:srgbClr val="000000">
                                    <a:lumMod val="75000"/>
                                    <a:lumOff val="25000"/>
                                  </a:srgbClr>
                                </a:solidFill>
                                <a:latin typeface="Cambria Math" panose="02040503050406030204" pitchFamily="18" charset="0"/>
                              </a:rPr>
                              <m:t>t</m:t>
                            </m:r>
                          </m:sub>
                        </m:sSub>
                        <m:r>
                          <a:rPr lang="en-US" altLang="zh-CN" sz="2000" i="1">
                            <a:solidFill>
                              <a:srgbClr val="000000">
                                <a:lumMod val="75000"/>
                                <a:lumOff val="25000"/>
                              </a:srgbClr>
                            </a:solidFill>
                            <a:latin typeface="Cambria Math" panose="02040503050406030204" pitchFamily="18" charset="0"/>
                          </a:rPr>
                          <m:t>[</m:t>
                        </m:r>
                      </m:e>
                    </m:nary>
                    <m:r>
                      <m:rPr>
                        <m:sty m:val="p"/>
                      </m:rPr>
                      <a:rPr lang="en-US" altLang="zh-CN" sz="2000">
                        <a:solidFill>
                          <a:srgbClr val="000000">
                            <a:lumMod val="75000"/>
                            <a:lumOff val="25000"/>
                          </a:srgbClr>
                        </a:solidFill>
                        <a:latin typeface="Cambria Math" panose="02040503050406030204" pitchFamily="18" charset="0"/>
                      </a:rPr>
                      <m:t>θβ</m:t>
                    </m:r>
                    <m:r>
                      <a:rPr lang="en-US" altLang="zh-CN" sz="2000">
                        <a:solidFill>
                          <a:srgbClr val="000000">
                            <a:lumMod val="75000"/>
                            <a:lumOff val="25000"/>
                          </a:srgbClr>
                        </a:solidFill>
                        <a:latin typeface="Cambria Math" panose="02040503050406030204" pitchFamily="18" charset="0"/>
                      </a:rPr>
                      <m:t> </m:t>
                    </m:r>
                    <m:sSub>
                      <m:sSubPr>
                        <m:ctrlPr>
                          <a:rPr lang="zh-CN" altLang="zh-CN" sz="2000" i="1">
                            <a:solidFill>
                              <a:srgbClr val="000000">
                                <a:lumMod val="75000"/>
                                <a:lumOff val="25000"/>
                              </a:srgbClr>
                            </a:solidFill>
                            <a:latin typeface="Cambria Math" panose="02040503050406030204" pitchFamily="18" charset="0"/>
                          </a:rPr>
                        </m:ctrlPr>
                      </m:sSubPr>
                      <m:e>
                        <m:r>
                          <m:rPr>
                            <m:sty m:val="p"/>
                          </m:rPr>
                          <a:rPr lang="en-US" altLang="zh-CN" sz="2000">
                            <a:solidFill>
                              <a:srgbClr val="000000">
                                <a:lumMod val="75000"/>
                                <a:lumOff val="25000"/>
                              </a:srgbClr>
                            </a:solidFill>
                            <a:latin typeface="Cambria Math" panose="02040503050406030204" pitchFamily="18" charset="0"/>
                          </a:rPr>
                          <m:t>π</m:t>
                        </m:r>
                      </m:e>
                      <m:sub>
                        <m:r>
                          <a:rPr lang="en-US" altLang="zh-CN" sz="2000" i="1">
                            <a:solidFill>
                              <a:srgbClr val="000000">
                                <a:lumMod val="75000"/>
                                <a:lumOff val="25000"/>
                              </a:srgbClr>
                            </a:solidFill>
                            <a:latin typeface="Cambria Math" panose="02040503050406030204" pitchFamily="18" charset="0"/>
                          </a:rPr>
                          <m:t>𝑇</m:t>
                        </m:r>
                        <m:r>
                          <a:rPr lang="en-US" altLang="zh-CN" sz="2000" i="1">
                            <a:solidFill>
                              <a:srgbClr val="000000">
                                <a:lumMod val="75000"/>
                                <a:lumOff val="25000"/>
                              </a:srgbClr>
                            </a:solidFill>
                            <a:latin typeface="Cambria Math" panose="02040503050406030204" pitchFamily="18" charset="0"/>
                          </a:rPr>
                          <m:t>+1</m:t>
                        </m:r>
                      </m:sub>
                    </m:sSub>
                    <m:r>
                      <a:rPr lang="en-US" altLang="zh-CN" sz="2000">
                        <a:solidFill>
                          <a:srgbClr val="000000">
                            <a:lumMod val="75000"/>
                            <a:lumOff val="25000"/>
                          </a:srgbClr>
                        </a:solidFill>
                        <a:latin typeface="Cambria Math" panose="02040503050406030204" pitchFamily="18" charset="0"/>
                      </a:rPr>
                      <m:t>+(1</m:t>
                    </m:r>
                    <m:r>
                      <a:rPr lang="en-US" altLang="zh-CN" sz="2000" i="1">
                        <a:solidFill>
                          <a:srgbClr val="000000">
                            <a:lumMod val="75000"/>
                            <a:lumOff val="25000"/>
                          </a:srgbClr>
                        </a:solidFill>
                        <a:latin typeface="Cambria Math" panose="02040503050406030204" pitchFamily="18" charset="0"/>
                      </a:rPr>
                      <m:t>−</m:t>
                    </m:r>
                    <m:r>
                      <m:rPr>
                        <m:sty m:val="p"/>
                      </m:rPr>
                      <a:rPr lang="en-US" altLang="zh-CN" sz="2000">
                        <a:solidFill>
                          <a:srgbClr val="000000">
                            <a:lumMod val="75000"/>
                            <a:lumOff val="25000"/>
                          </a:srgbClr>
                        </a:solidFill>
                        <a:latin typeface="Cambria Math" panose="02040503050406030204" pitchFamily="18" charset="0"/>
                      </a:rPr>
                      <m:t>θβ</m:t>
                    </m:r>
                    <m:r>
                      <a:rPr lang="en-US" altLang="zh-CN" sz="2000">
                        <a:solidFill>
                          <a:srgbClr val="000000">
                            <a:lumMod val="75000"/>
                            <a:lumOff val="25000"/>
                          </a:srgbClr>
                        </a:solidFill>
                        <a:latin typeface="Cambria Math" panose="02040503050406030204" pitchFamily="18" charset="0"/>
                      </a:rPr>
                      <m:t>)</m:t>
                    </m:r>
                    <m:r>
                      <a:rPr lang="zh-CN" altLang="zh-CN" sz="2000" i="1">
                        <a:solidFill>
                          <a:srgbClr val="000000">
                            <a:lumMod val="75000"/>
                            <a:lumOff val="25000"/>
                          </a:srgbClr>
                        </a:solidFill>
                        <a:latin typeface="Cambria Math" panose="02040503050406030204" pitchFamily="18" charset="0"/>
                      </a:rPr>
                      <m:t> </m:t>
                    </m:r>
                    <m:r>
                      <m:rPr>
                        <m:sty m:val="p"/>
                      </m:rPr>
                      <a:rPr lang="en-US" altLang="zh-CN" sz="2000">
                        <a:solidFill>
                          <a:srgbClr val="000000">
                            <a:lumMod val="75000"/>
                            <a:lumOff val="25000"/>
                          </a:srgbClr>
                        </a:solidFill>
                        <a:latin typeface="Cambria Math" panose="02040503050406030204" pitchFamily="18" charset="0"/>
                      </a:rPr>
                      <m:t>ξ</m:t>
                    </m:r>
                    <m:sSub>
                      <m:sSubPr>
                        <m:ctrlPr>
                          <a:rPr lang="zh-CN" altLang="zh-CN" sz="2000" i="1">
                            <a:solidFill>
                              <a:srgbClr val="000000">
                                <a:lumMod val="75000"/>
                                <a:lumOff val="25000"/>
                              </a:srgbClr>
                            </a:solidFill>
                            <a:latin typeface="Cambria Math" panose="02040503050406030204" pitchFamily="18" charset="0"/>
                          </a:rPr>
                        </m:ctrlPr>
                      </m:sSubPr>
                      <m:e>
                        <m:r>
                          <m:rPr>
                            <m:sty m:val="p"/>
                          </m:rPr>
                          <a:rPr lang="en-US" altLang="zh-CN" sz="2000">
                            <a:solidFill>
                              <a:srgbClr val="000000">
                                <a:lumMod val="75000"/>
                                <a:lumOff val="25000"/>
                              </a:srgbClr>
                            </a:solidFill>
                            <a:latin typeface="Cambria Math" panose="02040503050406030204" pitchFamily="18" charset="0"/>
                          </a:rPr>
                          <m:t>y</m:t>
                        </m:r>
                      </m:e>
                      <m:sub>
                        <m:r>
                          <m:rPr>
                            <m:sty m:val="p"/>
                          </m:rPr>
                          <a:rPr lang="en-US" altLang="zh-CN" sz="2000">
                            <a:solidFill>
                              <a:srgbClr val="000000">
                                <a:lumMod val="75000"/>
                                <a:lumOff val="25000"/>
                              </a:srgbClr>
                            </a:solidFill>
                            <a:latin typeface="Cambria Math" panose="02040503050406030204" pitchFamily="18" charset="0"/>
                          </a:rPr>
                          <m:t>T</m:t>
                        </m:r>
                      </m:sub>
                    </m:sSub>
                  </m:oMath>
                </a14:m>
                <a:r>
                  <a:rPr lang="en-US" altLang="zh-CN" sz="2000" dirty="0">
                    <a:solidFill>
                      <a:srgbClr val="000000">
                        <a:lumMod val="75000"/>
                        <a:lumOff val="25000"/>
                      </a:srgbClr>
                    </a:solidFill>
                    <a:latin typeface="Calibri" panose="020F0502020204030204"/>
                    <a:ea typeface="宋体" panose="02010600030101010101" pitchFamily="2" charset="-122"/>
                  </a:rPr>
                  <a:t>]</a:t>
                </a:r>
              </a:p>
              <a:p>
                <a:pPr>
                  <a:lnSpc>
                    <a:spcPct val="90000"/>
                  </a:lnSpc>
                  <a:spcBef>
                    <a:spcPts val="1200"/>
                  </a:spcBef>
                  <a:spcAft>
                    <a:spcPts val="200"/>
                  </a:spcAft>
                  <a:buClr>
                    <a:srgbClr val="E48312"/>
                  </a:buClr>
                  <a:buSzPct val="100000"/>
                  <a:defRPr/>
                </a:pPr>
                <a:endParaRPr lang="en-US" altLang="zh-CN" sz="2000" dirty="0">
                  <a:solidFill>
                    <a:srgbClr val="000000">
                      <a:lumMod val="75000"/>
                      <a:lumOff val="25000"/>
                    </a:srgbClr>
                  </a:solidFill>
                  <a:latin typeface="Calibri" panose="020F0502020204030204"/>
                  <a:ea typeface="宋体" panose="02010600030101010101" pitchFamily="2" charset="-122"/>
                </a:endParaRPr>
              </a:p>
              <a:p>
                <a:pPr marL="457200" indent="-457200">
                  <a:lnSpc>
                    <a:spcPct val="90000"/>
                  </a:lnSpc>
                  <a:spcBef>
                    <a:spcPts val="1200"/>
                  </a:spcBef>
                  <a:spcAft>
                    <a:spcPts val="200"/>
                  </a:spcAft>
                  <a:buClr>
                    <a:srgbClr val="E48312"/>
                  </a:buClr>
                  <a:buSzPct val="100000"/>
                  <a:buFont typeface="+mj-lt"/>
                  <a:buAutoNum type="arabicPeriod"/>
                  <a:defRPr/>
                </a:pPr>
                <a14:m>
                  <m:oMath xmlns:m="http://schemas.openxmlformats.org/officeDocument/2006/math">
                    <m:sSubSup>
                      <m:sSubSupPr>
                        <m:ctrlPr>
                          <a:rPr lang="zh-CN" altLang="zh-CN" sz="2000" i="1">
                            <a:solidFill>
                              <a:srgbClr val="000000">
                                <a:lumMod val="75000"/>
                                <a:lumOff val="25000"/>
                              </a:srgbClr>
                            </a:solidFill>
                            <a:latin typeface="Cambria Math" panose="02040503050406030204" pitchFamily="18" charset="0"/>
                          </a:rPr>
                        </m:ctrlPr>
                      </m:sSubSupPr>
                      <m:e>
                        <m:r>
                          <m:rPr>
                            <m:sty m:val="p"/>
                          </m:rPr>
                          <a:rPr lang="en-US" altLang="zh-CN" sz="2000">
                            <a:solidFill>
                              <a:srgbClr val="000000">
                                <a:lumMod val="75000"/>
                                <a:lumOff val="25000"/>
                              </a:srgbClr>
                            </a:solidFill>
                            <a:latin typeface="Cambria Math" panose="02040503050406030204" pitchFamily="18" charset="0"/>
                          </a:rPr>
                          <m:t>P</m:t>
                        </m:r>
                      </m:e>
                      <m:sub>
                        <m:r>
                          <a:rPr lang="en-US" altLang="zh-CN" sz="2000" i="1">
                            <a:solidFill>
                              <a:srgbClr val="000000">
                                <a:lumMod val="75000"/>
                                <a:lumOff val="25000"/>
                              </a:srgbClr>
                            </a:solidFill>
                            <a:latin typeface="Cambria Math" panose="02040503050406030204" pitchFamily="18" charset="0"/>
                          </a:rPr>
                          <m:t>𝑡</m:t>
                        </m:r>
                      </m:sub>
                      <m:sup>
                        <m:r>
                          <a:rPr lang="en-US" altLang="zh-CN" sz="2000" i="1">
                            <a:solidFill>
                              <a:srgbClr val="000000">
                                <a:lumMod val="75000"/>
                                <a:lumOff val="25000"/>
                              </a:srgbClr>
                            </a:solidFill>
                            <a:latin typeface="Cambria Math" panose="02040503050406030204" pitchFamily="18" charset="0"/>
                          </a:rPr>
                          <m:t>𝐹</m:t>
                        </m:r>
                      </m:sup>
                    </m:sSubSup>
                    <m:r>
                      <a:rPr lang="en-US" altLang="zh-CN" sz="2000" i="1">
                        <a:solidFill>
                          <a:srgbClr val="000000">
                            <a:lumMod val="75000"/>
                            <a:lumOff val="25000"/>
                          </a:srgbClr>
                        </a:solidFill>
                        <a:latin typeface="Cambria Math" panose="02040503050406030204" pitchFamily="18" charset="0"/>
                      </a:rPr>
                      <m:t>−</m:t>
                    </m:r>
                    <m:sSub>
                      <m:sSubPr>
                        <m:ctrlPr>
                          <a:rPr lang="zh-CN" altLang="zh-CN" sz="2000" i="1">
                            <a:solidFill>
                              <a:srgbClr val="000000">
                                <a:lumMod val="75000"/>
                                <a:lumOff val="25000"/>
                              </a:srgbClr>
                            </a:solidFill>
                            <a:latin typeface="Cambria Math" panose="02040503050406030204" pitchFamily="18" charset="0"/>
                          </a:rPr>
                        </m:ctrlPr>
                      </m:sSubPr>
                      <m:e>
                        <m:r>
                          <a:rPr lang="en-US" altLang="zh-CN" sz="2000" i="1">
                            <a:solidFill>
                              <a:srgbClr val="000000">
                                <a:lumMod val="75000"/>
                                <a:lumOff val="25000"/>
                              </a:srgbClr>
                            </a:solidFill>
                            <a:latin typeface="Cambria Math" panose="02040503050406030204" pitchFamily="18" charset="0"/>
                          </a:rPr>
                          <m:t>𝑃</m:t>
                        </m:r>
                      </m:e>
                      <m:sub>
                        <m:r>
                          <a:rPr lang="en-US" altLang="zh-CN" sz="2000" i="1">
                            <a:solidFill>
                              <a:srgbClr val="000000">
                                <a:lumMod val="75000"/>
                                <a:lumOff val="25000"/>
                              </a:srgbClr>
                            </a:solidFill>
                            <a:latin typeface="Cambria Math" panose="02040503050406030204" pitchFamily="18" charset="0"/>
                          </a:rPr>
                          <m:t>𝑡</m:t>
                        </m:r>
                      </m:sub>
                    </m:sSub>
                    <m:r>
                      <a:rPr lang="en-US" altLang="zh-CN" sz="2000">
                        <a:solidFill>
                          <a:srgbClr val="000000">
                            <a:lumMod val="75000"/>
                            <a:lumOff val="25000"/>
                          </a:srgbClr>
                        </a:solidFill>
                        <a:latin typeface="Cambria Math" panose="02040503050406030204" pitchFamily="18" charset="0"/>
                      </a:rPr>
                      <m:t>=</m:t>
                    </m:r>
                    <m:r>
                      <m:rPr>
                        <m:sty m:val="p"/>
                      </m:rPr>
                      <a:rPr lang="en-US" altLang="zh-CN" sz="2000">
                        <a:solidFill>
                          <a:srgbClr val="000000">
                            <a:lumMod val="75000"/>
                            <a:lumOff val="25000"/>
                          </a:srgbClr>
                        </a:solidFill>
                        <a:latin typeface="Cambria Math" panose="02040503050406030204" pitchFamily="18" charset="0"/>
                      </a:rPr>
                      <m:t>θβ</m:t>
                    </m:r>
                    <m:sSub>
                      <m:sSubPr>
                        <m:ctrlPr>
                          <a:rPr lang="zh-CN" altLang="zh-CN" sz="2000" i="1">
                            <a:solidFill>
                              <a:srgbClr val="000000">
                                <a:lumMod val="75000"/>
                                <a:lumOff val="25000"/>
                              </a:srgbClr>
                            </a:solidFill>
                            <a:latin typeface="Cambria Math" panose="02040503050406030204" pitchFamily="18" charset="0"/>
                          </a:rPr>
                        </m:ctrlPr>
                      </m:sSubPr>
                      <m:e>
                        <m:r>
                          <m:rPr>
                            <m:sty m:val="p"/>
                          </m:rPr>
                          <a:rPr lang="en-US" altLang="zh-CN" sz="2000">
                            <a:solidFill>
                              <a:srgbClr val="000000">
                                <a:lumMod val="75000"/>
                                <a:lumOff val="25000"/>
                              </a:srgbClr>
                            </a:solidFill>
                            <a:latin typeface="Cambria Math" panose="02040503050406030204" pitchFamily="18" charset="0"/>
                          </a:rPr>
                          <m:t>E</m:t>
                        </m:r>
                      </m:e>
                      <m:sub>
                        <m:r>
                          <m:rPr>
                            <m:sty m:val="p"/>
                          </m:rPr>
                          <a:rPr lang="en-US" altLang="zh-CN" sz="2000">
                            <a:solidFill>
                              <a:srgbClr val="000000">
                                <a:lumMod val="75000"/>
                                <a:lumOff val="25000"/>
                              </a:srgbClr>
                            </a:solidFill>
                            <a:latin typeface="Cambria Math" panose="02040503050406030204" pitchFamily="18" charset="0"/>
                          </a:rPr>
                          <m:t>t</m:t>
                        </m:r>
                      </m:sub>
                    </m:sSub>
                    <m:sSub>
                      <m:sSubPr>
                        <m:ctrlPr>
                          <a:rPr lang="zh-CN" altLang="zh-CN" sz="2000" i="1">
                            <a:solidFill>
                              <a:srgbClr val="000000">
                                <a:lumMod val="75000"/>
                                <a:lumOff val="25000"/>
                              </a:srgbClr>
                            </a:solidFill>
                            <a:latin typeface="Cambria Math" panose="02040503050406030204" pitchFamily="18" charset="0"/>
                          </a:rPr>
                        </m:ctrlPr>
                      </m:sSubPr>
                      <m:e>
                        <m:r>
                          <m:rPr>
                            <m:sty m:val="p"/>
                          </m:rPr>
                          <a:rPr lang="en-US" altLang="zh-CN" sz="2000">
                            <a:solidFill>
                              <a:srgbClr val="000000">
                                <a:lumMod val="75000"/>
                                <a:lumOff val="25000"/>
                              </a:srgbClr>
                            </a:solidFill>
                            <a:latin typeface="Cambria Math" panose="02040503050406030204" pitchFamily="18" charset="0"/>
                          </a:rPr>
                          <m:t>π</m:t>
                        </m:r>
                      </m:e>
                      <m:sub>
                        <m:r>
                          <a:rPr lang="en-US" altLang="zh-CN" sz="2000" i="1">
                            <a:solidFill>
                              <a:srgbClr val="000000">
                                <a:lumMod val="75000"/>
                                <a:lumOff val="25000"/>
                              </a:srgbClr>
                            </a:solidFill>
                            <a:latin typeface="Cambria Math" panose="02040503050406030204" pitchFamily="18" charset="0"/>
                          </a:rPr>
                          <m:t>𝑡</m:t>
                        </m:r>
                        <m:r>
                          <a:rPr lang="en-US" altLang="zh-CN" sz="2000" i="1">
                            <a:solidFill>
                              <a:srgbClr val="000000">
                                <a:lumMod val="75000"/>
                                <a:lumOff val="25000"/>
                              </a:srgbClr>
                            </a:solidFill>
                            <a:latin typeface="Cambria Math" panose="02040503050406030204" pitchFamily="18" charset="0"/>
                          </a:rPr>
                          <m:t>+1</m:t>
                        </m:r>
                      </m:sub>
                    </m:sSub>
                    <m:r>
                      <a:rPr lang="en-US" altLang="zh-CN" sz="2000">
                        <a:solidFill>
                          <a:srgbClr val="000000">
                            <a:lumMod val="75000"/>
                            <a:lumOff val="25000"/>
                          </a:srgbClr>
                        </a:solidFill>
                        <a:latin typeface="Cambria Math" panose="02040503050406030204" pitchFamily="18" charset="0"/>
                      </a:rPr>
                      <m:t>+</m:t>
                    </m:r>
                    <m:d>
                      <m:dPr>
                        <m:begChr m:val="（"/>
                        <m:endChr m:val="）"/>
                        <m:ctrlPr>
                          <a:rPr lang="zh-CN" altLang="zh-CN" sz="2000" i="1">
                            <a:solidFill>
                              <a:srgbClr val="000000">
                                <a:lumMod val="75000"/>
                                <a:lumOff val="25000"/>
                              </a:srgbClr>
                            </a:solidFill>
                            <a:latin typeface="Cambria Math" panose="02040503050406030204" pitchFamily="18" charset="0"/>
                          </a:rPr>
                        </m:ctrlPr>
                      </m:dPr>
                      <m:e>
                        <m:r>
                          <a:rPr lang="en-US" altLang="zh-CN" sz="2000">
                            <a:solidFill>
                              <a:srgbClr val="000000">
                                <a:lumMod val="75000"/>
                                <a:lumOff val="25000"/>
                              </a:srgbClr>
                            </a:solidFill>
                            <a:latin typeface="Cambria Math" panose="02040503050406030204" pitchFamily="18" charset="0"/>
                          </a:rPr>
                          <m:t>1</m:t>
                        </m:r>
                        <m:r>
                          <a:rPr lang="en-US" altLang="zh-CN" sz="2000" i="1">
                            <a:solidFill>
                              <a:srgbClr val="000000">
                                <a:lumMod val="75000"/>
                                <a:lumOff val="25000"/>
                              </a:srgbClr>
                            </a:solidFill>
                            <a:latin typeface="Cambria Math" panose="02040503050406030204" pitchFamily="18" charset="0"/>
                          </a:rPr>
                          <m:t>−</m:t>
                        </m:r>
                        <m:r>
                          <m:rPr>
                            <m:sty m:val="p"/>
                          </m:rPr>
                          <a:rPr lang="en-US" altLang="zh-CN" sz="2000">
                            <a:solidFill>
                              <a:srgbClr val="000000">
                                <a:lumMod val="75000"/>
                                <a:lumOff val="25000"/>
                              </a:srgbClr>
                            </a:solidFill>
                            <a:latin typeface="Cambria Math" panose="02040503050406030204" pitchFamily="18" charset="0"/>
                          </a:rPr>
                          <m:t>θβ</m:t>
                        </m:r>
                      </m:e>
                    </m:d>
                    <m:r>
                      <m:rPr>
                        <m:sty m:val="p"/>
                      </m:rPr>
                      <a:rPr lang="en-US" altLang="zh-CN" sz="2000">
                        <a:solidFill>
                          <a:srgbClr val="000000">
                            <a:lumMod val="75000"/>
                            <a:lumOff val="25000"/>
                          </a:srgbClr>
                        </a:solidFill>
                        <a:latin typeface="Cambria Math" panose="02040503050406030204" pitchFamily="18" charset="0"/>
                      </a:rPr>
                      <m:t>ξ</m:t>
                    </m:r>
                    <m:sSub>
                      <m:sSubPr>
                        <m:ctrlPr>
                          <a:rPr lang="zh-CN" altLang="zh-CN" sz="2000" i="1">
                            <a:solidFill>
                              <a:srgbClr val="000000">
                                <a:lumMod val="75000"/>
                                <a:lumOff val="25000"/>
                              </a:srgbClr>
                            </a:solidFill>
                            <a:latin typeface="Cambria Math" panose="02040503050406030204" pitchFamily="18" charset="0"/>
                          </a:rPr>
                        </m:ctrlPr>
                      </m:sSubPr>
                      <m:e>
                        <m:r>
                          <m:rPr>
                            <m:sty m:val="p"/>
                          </m:rPr>
                          <a:rPr lang="en-US" altLang="zh-CN" sz="2000">
                            <a:solidFill>
                              <a:srgbClr val="000000">
                                <a:lumMod val="75000"/>
                                <a:lumOff val="25000"/>
                              </a:srgbClr>
                            </a:solidFill>
                            <a:latin typeface="Cambria Math" panose="02040503050406030204" pitchFamily="18" charset="0"/>
                          </a:rPr>
                          <m:t>y</m:t>
                        </m:r>
                      </m:e>
                      <m:sub>
                        <m:r>
                          <m:rPr>
                            <m:sty m:val="p"/>
                          </m:rPr>
                          <a:rPr lang="en-US" altLang="zh-CN" sz="2000">
                            <a:solidFill>
                              <a:srgbClr val="000000">
                                <a:lumMod val="75000"/>
                                <a:lumOff val="25000"/>
                              </a:srgbClr>
                            </a:solidFill>
                            <a:latin typeface="Cambria Math" panose="02040503050406030204" pitchFamily="18" charset="0"/>
                          </a:rPr>
                          <m:t>t</m:t>
                        </m:r>
                      </m:sub>
                    </m:sSub>
                    <m:r>
                      <a:rPr lang="en-US" altLang="zh-CN" sz="2000">
                        <a:solidFill>
                          <a:srgbClr val="000000">
                            <a:lumMod val="75000"/>
                            <a:lumOff val="25000"/>
                          </a:srgbClr>
                        </a:solidFill>
                        <a:latin typeface="Cambria Math" panose="02040503050406030204" pitchFamily="18" charset="0"/>
                      </a:rPr>
                      <m:t>+</m:t>
                    </m:r>
                    <m:r>
                      <m:rPr>
                        <m:sty m:val="p"/>
                      </m:rPr>
                      <a:rPr lang="en-US" altLang="zh-CN" sz="2000">
                        <a:solidFill>
                          <a:srgbClr val="000000">
                            <a:lumMod val="75000"/>
                            <a:lumOff val="25000"/>
                          </a:srgbClr>
                        </a:solidFill>
                        <a:latin typeface="Cambria Math" panose="02040503050406030204" pitchFamily="18" charset="0"/>
                      </a:rPr>
                      <m:t>θβ</m:t>
                    </m:r>
                    <m:sSub>
                      <m:sSubPr>
                        <m:ctrlPr>
                          <a:rPr lang="zh-CN" altLang="zh-CN" sz="2000" i="1">
                            <a:solidFill>
                              <a:srgbClr val="000000">
                                <a:lumMod val="75000"/>
                                <a:lumOff val="25000"/>
                              </a:srgbClr>
                            </a:solidFill>
                            <a:latin typeface="Cambria Math" panose="02040503050406030204" pitchFamily="18" charset="0"/>
                          </a:rPr>
                        </m:ctrlPr>
                      </m:sSubPr>
                      <m:e>
                        <m:r>
                          <m:rPr>
                            <m:sty m:val="p"/>
                          </m:rPr>
                          <a:rPr lang="en-US" altLang="zh-CN" sz="2000">
                            <a:solidFill>
                              <a:srgbClr val="000000">
                                <a:lumMod val="75000"/>
                                <a:lumOff val="25000"/>
                              </a:srgbClr>
                            </a:solidFill>
                            <a:latin typeface="Cambria Math" panose="02040503050406030204" pitchFamily="18" charset="0"/>
                          </a:rPr>
                          <m:t>E</m:t>
                        </m:r>
                      </m:e>
                      <m:sub>
                        <m:r>
                          <m:rPr>
                            <m:sty m:val="p"/>
                          </m:rPr>
                          <a:rPr lang="en-US" altLang="zh-CN" sz="2000">
                            <a:solidFill>
                              <a:srgbClr val="000000">
                                <a:lumMod val="75000"/>
                                <a:lumOff val="25000"/>
                              </a:srgbClr>
                            </a:solidFill>
                            <a:latin typeface="Cambria Math" panose="02040503050406030204" pitchFamily="18" charset="0"/>
                          </a:rPr>
                          <m:t>t</m:t>
                        </m:r>
                      </m:sub>
                    </m:sSub>
                    <m:r>
                      <a:rPr lang="en-US" altLang="zh-CN" sz="2000" i="1">
                        <a:solidFill>
                          <a:srgbClr val="000000">
                            <a:lumMod val="75000"/>
                            <a:lumOff val="25000"/>
                          </a:srgbClr>
                        </a:solidFill>
                        <a:latin typeface="Cambria Math" panose="02040503050406030204" pitchFamily="18" charset="0"/>
                      </a:rPr>
                      <m:t>(</m:t>
                    </m:r>
                    <m:sSubSup>
                      <m:sSubSupPr>
                        <m:ctrlPr>
                          <a:rPr lang="zh-CN" altLang="zh-CN" sz="2000" i="1">
                            <a:solidFill>
                              <a:srgbClr val="000000">
                                <a:lumMod val="75000"/>
                                <a:lumOff val="25000"/>
                              </a:srgbClr>
                            </a:solidFill>
                            <a:latin typeface="Cambria Math" panose="02040503050406030204" pitchFamily="18" charset="0"/>
                          </a:rPr>
                        </m:ctrlPr>
                      </m:sSubSupPr>
                      <m:e>
                        <m:r>
                          <m:rPr>
                            <m:sty m:val="p"/>
                          </m:rPr>
                          <a:rPr lang="en-US" altLang="zh-CN" sz="2000">
                            <a:solidFill>
                              <a:srgbClr val="000000">
                                <a:lumMod val="75000"/>
                                <a:lumOff val="25000"/>
                              </a:srgbClr>
                            </a:solidFill>
                            <a:latin typeface="Cambria Math" panose="02040503050406030204" pitchFamily="18" charset="0"/>
                          </a:rPr>
                          <m:t>P</m:t>
                        </m:r>
                      </m:e>
                      <m:sub>
                        <m:r>
                          <a:rPr lang="en-US" altLang="zh-CN" sz="2000" i="1">
                            <a:solidFill>
                              <a:srgbClr val="000000">
                                <a:lumMod val="75000"/>
                                <a:lumOff val="25000"/>
                              </a:srgbClr>
                            </a:solidFill>
                            <a:latin typeface="Cambria Math" panose="02040503050406030204" pitchFamily="18" charset="0"/>
                          </a:rPr>
                          <m:t>𝑡</m:t>
                        </m:r>
                        <m:r>
                          <a:rPr lang="en-US" altLang="zh-CN" sz="2000" i="1">
                            <a:solidFill>
                              <a:srgbClr val="000000">
                                <a:lumMod val="75000"/>
                                <a:lumOff val="25000"/>
                              </a:srgbClr>
                            </a:solidFill>
                            <a:latin typeface="Cambria Math" panose="02040503050406030204" pitchFamily="18" charset="0"/>
                          </a:rPr>
                          <m:t>+1</m:t>
                        </m:r>
                      </m:sub>
                      <m:sup>
                        <m:r>
                          <a:rPr lang="en-US" altLang="zh-CN" sz="2000" i="1">
                            <a:solidFill>
                              <a:srgbClr val="000000">
                                <a:lumMod val="75000"/>
                                <a:lumOff val="25000"/>
                              </a:srgbClr>
                            </a:solidFill>
                            <a:latin typeface="Cambria Math" panose="02040503050406030204" pitchFamily="18" charset="0"/>
                          </a:rPr>
                          <m:t>𝐹</m:t>
                        </m:r>
                      </m:sup>
                    </m:sSubSup>
                    <m:r>
                      <a:rPr lang="en-US" altLang="zh-CN" sz="2000" i="1">
                        <a:solidFill>
                          <a:srgbClr val="000000">
                            <a:lumMod val="75000"/>
                            <a:lumOff val="25000"/>
                          </a:srgbClr>
                        </a:solidFill>
                        <a:latin typeface="Cambria Math" panose="02040503050406030204" pitchFamily="18" charset="0"/>
                      </a:rPr>
                      <m:t>−</m:t>
                    </m:r>
                    <m:sSub>
                      <m:sSubPr>
                        <m:ctrlPr>
                          <a:rPr lang="zh-CN" altLang="zh-CN" sz="2000" i="1">
                            <a:solidFill>
                              <a:srgbClr val="000000">
                                <a:lumMod val="75000"/>
                                <a:lumOff val="25000"/>
                              </a:srgbClr>
                            </a:solidFill>
                            <a:latin typeface="Cambria Math" panose="02040503050406030204" pitchFamily="18" charset="0"/>
                          </a:rPr>
                        </m:ctrlPr>
                      </m:sSubPr>
                      <m:e>
                        <m:r>
                          <a:rPr lang="en-US" altLang="zh-CN" sz="2000" i="1">
                            <a:solidFill>
                              <a:srgbClr val="000000">
                                <a:lumMod val="75000"/>
                                <a:lumOff val="25000"/>
                              </a:srgbClr>
                            </a:solidFill>
                            <a:latin typeface="Cambria Math" panose="02040503050406030204" pitchFamily="18" charset="0"/>
                          </a:rPr>
                          <m:t>𝑃</m:t>
                        </m:r>
                      </m:e>
                      <m:sub>
                        <m:r>
                          <a:rPr lang="en-US" altLang="zh-CN" sz="2000" i="1">
                            <a:solidFill>
                              <a:srgbClr val="000000">
                                <a:lumMod val="75000"/>
                                <a:lumOff val="25000"/>
                              </a:srgbClr>
                            </a:solidFill>
                            <a:latin typeface="Cambria Math" panose="02040503050406030204" pitchFamily="18" charset="0"/>
                          </a:rPr>
                          <m:t>𝑡</m:t>
                        </m:r>
                        <m:r>
                          <a:rPr lang="en-US" altLang="zh-CN" sz="2000" i="1">
                            <a:solidFill>
                              <a:srgbClr val="000000">
                                <a:lumMod val="75000"/>
                                <a:lumOff val="25000"/>
                              </a:srgbClr>
                            </a:solidFill>
                            <a:latin typeface="Cambria Math" panose="02040503050406030204" pitchFamily="18" charset="0"/>
                          </a:rPr>
                          <m:t>+1</m:t>
                        </m:r>
                      </m:sub>
                    </m:sSub>
                    <m:r>
                      <a:rPr lang="en-US" altLang="zh-CN" sz="2000">
                        <a:solidFill>
                          <a:srgbClr val="000000">
                            <a:lumMod val="75000"/>
                            <a:lumOff val="25000"/>
                          </a:srgbClr>
                        </a:solidFill>
                        <a:latin typeface="Cambria Math" panose="02040503050406030204" pitchFamily="18" charset="0"/>
                      </a:rPr>
                      <m:t>)</m:t>
                    </m:r>
                  </m:oMath>
                </a14:m>
                <a:endParaRPr lang="en-US" altLang="zh-CN" sz="2000" dirty="0">
                  <a:solidFill>
                    <a:srgbClr val="000000">
                      <a:lumMod val="75000"/>
                      <a:lumOff val="25000"/>
                    </a:srgbClr>
                  </a:solidFill>
                  <a:latin typeface="Calibri" panose="020F0502020204030204"/>
                  <a:ea typeface="宋体" panose="02010600030101010101" pitchFamily="2" charset="-122"/>
                </a:endParaRPr>
              </a:p>
              <a:p>
                <a:pPr marL="457200" indent="-457200">
                  <a:lnSpc>
                    <a:spcPct val="90000"/>
                  </a:lnSpc>
                  <a:spcBef>
                    <a:spcPts val="1200"/>
                  </a:spcBef>
                  <a:spcAft>
                    <a:spcPts val="200"/>
                  </a:spcAft>
                  <a:buClr>
                    <a:srgbClr val="E48312"/>
                  </a:buClr>
                  <a:buSzPct val="100000"/>
                  <a:buFont typeface="+mj-lt"/>
                  <a:buAutoNum type="arabicPeriod"/>
                  <a:defRPr/>
                </a:pPr>
                <a14:m>
                  <m:oMath xmlns:m="http://schemas.openxmlformats.org/officeDocument/2006/math">
                    <m:sSub>
                      <m:sSubPr>
                        <m:ctrlPr>
                          <a:rPr lang="zh-CN" altLang="zh-CN" sz="2000" i="1">
                            <a:solidFill>
                              <a:srgbClr val="000000">
                                <a:lumMod val="75000"/>
                                <a:lumOff val="25000"/>
                              </a:srgbClr>
                            </a:solidFill>
                            <a:latin typeface="Cambria Math" panose="02040503050406030204" pitchFamily="18" charset="0"/>
                          </a:rPr>
                        </m:ctrlPr>
                      </m:sSubPr>
                      <m:e>
                        <m:r>
                          <m:rPr>
                            <m:sty m:val="p"/>
                          </m:rPr>
                          <a:rPr lang="en-US" altLang="zh-CN" sz="2000">
                            <a:solidFill>
                              <a:srgbClr val="000000">
                                <a:lumMod val="75000"/>
                                <a:lumOff val="25000"/>
                              </a:srgbClr>
                            </a:solidFill>
                            <a:latin typeface="Cambria Math" panose="02040503050406030204" pitchFamily="18" charset="0"/>
                          </a:rPr>
                          <m:t>p</m:t>
                        </m:r>
                      </m:e>
                      <m:sub>
                        <m:r>
                          <m:rPr>
                            <m:sty m:val="p"/>
                          </m:rPr>
                          <a:rPr lang="en-US" altLang="zh-CN" sz="2000">
                            <a:solidFill>
                              <a:srgbClr val="000000">
                                <a:lumMod val="75000"/>
                                <a:lumOff val="25000"/>
                              </a:srgbClr>
                            </a:solidFill>
                            <a:latin typeface="Cambria Math" panose="02040503050406030204" pitchFamily="18" charset="0"/>
                          </a:rPr>
                          <m:t>t</m:t>
                        </m:r>
                      </m:sub>
                    </m:sSub>
                    <m:r>
                      <a:rPr lang="en-US" altLang="zh-CN" sz="2000">
                        <a:solidFill>
                          <a:srgbClr val="000000">
                            <a:lumMod val="75000"/>
                            <a:lumOff val="25000"/>
                          </a:srgbClr>
                        </a:solidFill>
                        <a:latin typeface="Cambria Math" panose="02040503050406030204" pitchFamily="18" charset="0"/>
                      </a:rPr>
                      <m:t>= </m:t>
                    </m:r>
                    <m:sSub>
                      <m:sSubPr>
                        <m:ctrlPr>
                          <a:rPr lang="zh-CN" altLang="zh-CN" sz="2000" i="1">
                            <a:solidFill>
                              <a:srgbClr val="000000">
                                <a:lumMod val="75000"/>
                                <a:lumOff val="25000"/>
                              </a:srgbClr>
                            </a:solidFill>
                            <a:latin typeface="Cambria Math" panose="02040503050406030204" pitchFamily="18" charset="0"/>
                          </a:rPr>
                        </m:ctrlPr>
                      </m:sSubPr>
                      <m:e>
                        <m:r>
                          <m:rPr>
                            <m:sty m:val="p"/>
                          </m:rPr>
                          <a:rPr lang="en-US" altLang="zh-CN" sz="2000">
                            <a:solidFill>
                              <a:srgbClr val="000000">
                                <a:lumMod val="75000"/>
                                <a:lumOff val="25000"/>
                              </a:srgbClr>
                            </a:solidFill>
                            <a:latin typeface="Cambria Math" panose="02040503050406030204" pitchFamily="18" charset="0"/>
                          </a:rPr>
                          <m:t>θp</m:t>
                        </m:r>
                      </m:e>
                      <m:sub>
                        <m:r>
                          <m:rPr>
                            <m:sty m:val="p"/>
                          </m:rPr>
                          <a:rPr lang="en-US" altLang="zh-CN" sz="2000">
                            <a:solidFill>
                              <a:srgbClr val="000000">
                                <a:lumMod val="75000"/>
                                <a:lumOff val="25000"/>
                              </a:srgbClr>
                            </a:solidFill>
                            <a:latin typeface="Cambria Math" panose="02040503050406030204" pitchFamily="18" charset="0"/>
                          </a:rPr>
                          <m:t>t</m:t>
                        </m:r>
                        <m:r>
                          <a:rPr lang="en-US" altLang="zh-CN" sz="2000" i="1">
                            <a:solidFill>
                              <a:srgbClr val="000000">
                                <a:lumMod val="75000"/>
                                <a:lumOff val="25000"/>
                              </a:srgbClr>
                            </a:solidFill>
                            <a:latin typeface="Cambria Math" panose="02040503050406030204" pitchFamily="18" charset="0"/>
                          </a:rPr>
                          <m:t>−</m:t>
                        </m:r>
                        <m:r>
                          <a:rPr lang="en-US" altLang="zh-CN" sz="2000">
                            <a:solidFill>
                              <a:srgbClr val="000000">
                                <a:lumMod val="75000"/>
                                <a:lumOff val="25000"/>
                              </a:srgbClr>
                            </a:solidFill>
                            <a:latin typeface="Cambria Math" panose="02040503050406030204" pitchFamily="18" charset="0"/>
                          </a:rPr>
                          <m:t>1</m:t>
                        </m:r>
                      </m:sub>
                    </m:sSub>
                    <m:r>
                      <a:rPr lang="en-US" altLang="zh-CN" sz="2000">
                        <a:solidFill>
                          <a:srgbClr val="000000">
                            <a:lumMod val="75000"/>
                            <a:lumOff val="25000"/>
                          </a:srgbClr>
                        </a:solidFill>
                        <a:latin typeface="Cambria Math" panose="02040503050406030204" pitchFamily="18" charset="0"/>
                      </a:rPr>
                      <m:t>+(1</m:t>
                    </m:r>
                    <m:r>
                      <a:rPr lang="en-US" altLang="zh-CN" sz="2000" i="1">
                        <a:solidFill>
                          <a:srgbClr val="000000">
                            <a:lumMod val="75000"/>
                            <a:lumOff val="25000"/>
                          </a:srgbClr>
                        </a:solidFill>
                        <a:latin typeface="Cambria Math" panose="02040503050406030204" pitchFamily="18" charset="0"/>
                      </a:rPr>
                      <m:t>−</m:t>
                    </m:r>
                    <m:r>
                      <m:rPr>
                        <m:sty m:val="p"/>
                      </m:rPr>
                      <a:rPr lang="en-US" altLang="zh-CN" sz="2000">
                        <a:solidFill>
                          <a:srgbClr val="000000">
                            <a:lumMod val="75000"/>
                            <a:lumOff val="25000"/>
                          </a:srgbClr>
                        </a:solidFill>
                        <a:latin typeface="Cambria Math" panose="02040503050406030204" pitchFamily="18" charset="0"/>
                      </a:rPr>
                      <m:t>θ</m:t>
                    </m:r>
                    <m:r>
                      <a:rPr lang="en-US" altLang="zh-CN" sz="2000">
                        <a:solidFill>
                          <a:srgbClr val="000000">
                            <a:lumMod val="75000"/>
                            <a:lumOff val="25000"/>
                          </a:srgbClr>
                        </a:solidFill>
                        <a:latin typeface="Cambria Math" panose="02040503050406030204" pitchFamily="18" charset="0"/>
                      </a:rPr>
                      <m:t>)</m:t>
                    </m:r>
                    <m:sSubSup>
                      <m:sSubSupPr>
                        <m:ctrlPr>
                          <a:rPr lang="zh-CN" altLang="zh-CN" sz="2000" i="1">
                            <a:solidFill>
                              <a:srgbClr val="000000">
                                <a:lumMod val="75000"/>
                                <a:lumOff val="25000"/>
                              </a:srgbClr>
                            </a:solidFill>
                            <a:latin typeface="Cambria Math" panose="02040503050406030204" pitchFamily="18" charset="0"/>
                          </a:rPr>
                        </m:ctrlPr>
                      </m:sSubSupPr>
                      <m:e>
                        <m:r>
                          <m:rPr>
                            <m:sty m:val="p"/>
                          </m:rPr>
                          <a:rPr lang="en-US" altLang="zh-CN" sz="2000">
                            <a:solidFill>
                              <a:srgbClr val="000000">
                                <a:lumMod val="75000"/>
                                <a:lumOff val="25000"/>
                              </a:srgbClr>
                            </a:solidFill>
                            <a:latin typeface="Cambria Math" panose="02040503050406030204" pitchFamily="18" charset="0"/>
                          </a:rPr>
                          <m:t>p</m:t>
                        </m:r>
                      </m:e>
                      <m:sub>
                        <m:r>
                          <m:rPr>
                            <m:sty m:val="p"/>
                          </m:rPr>
                          <a:rPr lang="en-US" altLang="zh-CN" sz="2000">
                            <a:solidFill>
                              <a:srgbClr val="000000">
                                <a:lumMod val="75000"/>
                                <a:lumOff val="25000"/>
                              </a:srgbClr>
                            </a:solidFill>
                            <a:latin typeface="Cambria Math" panose="02040503050406030204" pitchFamily="18" charset="0"/>
                          </a:rPr>
                          <m:t>t</m:t>
                        </m:r>
                      </m:sub>
                      <m:sup>
                        <m:r>
                          <a:rPr lang="en-US" altLang="zh-CN" sz="2000" i="1">
                            <a:solidFill>
                              <a:srgbClr val="000000">
                                <a:lumMod val="75000"/>
                                <a:lumOff val="25000"/>
                              </a:srgbClr>
                            </a:solidFill>
                            <a:latin typeface="Cambria Math" panose="02040503050406030204" pitchFamily="18" charset="0"/>
                          </a:rPr>
                          <m:t>∗</m:t>
                        </m:r>
                      </m:sup>
                    </m:sSubSup>
                  </m:oMath>
                </a14:m>
                <a:endParaRPr lang="en-US" altLang="zh-CN" sz="2000" dirty="0">
                  <a:solidFill>
                    <a:srgbClr val="000000">
                      <a:lumMod val="75000"/>
                      <a:lumOff val="25000"/>
                    </a:srgbClr>
                  </a:solidFill>
                  <a:latin typeface="Calibri" panose="020F0502020204030204"/>
                  <a:ea typeface="宋体" panose="02010600030101010101" pitchFamily="2" charset="-122"/>
                </a:endParaRPr>
              </a:p>
              <a:p>
                <a:pPr marL="457200" indent="-457200">
                  <a:lnSpc>
                    <a:spcPct val="90000"/>
                  </a:lnSpc>
                  <a:spcBef>
                    <a:spcPts val="1200"/>
                  </a:spcBef>
                  <a:spcAft>
                    <a:spcPts val="200"/>
                  </a:spcAft>
                  <a:buClr>
                    <a:srgbClr val="E48312"/>
                  </a:buClr>
                  <a:buSzPct val="100000"/>
                  <a:buFont typeface="+mj-lt"/>
                  <a:buAutoNum type="arabicPeriod"/>
                  <a:defRPr/>
                </a:pPr>
                <a14:m>
                  <m:oMath xmlns:m="http://schemas.openxmlformats.org/officeDocument/2006/math">
                    <m:sSubSup>
                      <m:sSubSupPr>
                        <m:ctrlPr>
                          <a:rPr lang="zh-CN" altLang="zh-CN" sz="2000" i="1">
                            <a:solidFill>
                              <a:srgbClr val="000000">
                                <a:lumMod val="75000"/>
                                <a:lumOff val="25000"/>
                              </a:srgbClr>
                            </a:solidFill>
                            <a:latin typeface="Cambria Math" panose="02040503050406030204" pitchFamily="18" charset="0"/>
                          </a:rPr>
                        </m:ctrlPr>
                      </m:sSubSupPr>
                      <m:e>
                        <m:r>
                          <m:rPr>
                            <m:sty m:val="p"/>
                          </m:rPr>
                          <a:rPr lang="en-US" altLang="zh-CN" sz="2000">
                            <a:solidFill>
                              <a:srgbClr val="000000">
                                <a:lumMod val="75000"/>
                                <a:lumOff val="25000"/>
                              </a:srgbClr>
                            </a:solidFill>
                            <a:latin typeface="Cambria Math" panose="02040503050406030204" pitchFamily="18" charset="0"/>
                          </a:rPr>
                          <m:t>P</m:t>
                        </m:r>
                      </m:e>
                      <m:sub>
                        <m:r>
                          <a:rPr lang="en-US" altLang="zh-CN" sz="2000" i="1">
                            <a:solidFill>
                              <a:srgbClr val="000000">
                                <a:lumMod val="75000"/>
                                <a:lumOff val="25000"/>
                              </a:srgbClr>
                            </a:solidFill>
                            <a:latin typeface="Cambria Math" panose="02040503050406030204" pitchFamily="18" charset="0"/>
                          </a:rPr>
                          <m:t>𝑡</m:t>
                        </m:r>
                      </m:sub>
                      <m:sup>
                        <m:r>
                          <a:rPr lang="en-US" altLang="zh-CN" sz="2000" i="1">
                            <a:solidFill>
                              <a:srgbClr val="000000">
                                <a:lumMod val="75000"/>
                                <a:lumOff val="25000"/>
                              </a:srgbClr>
                            </a:solidFill>
                            <a:latin typeface="Cambria Math" panose="02040503050406030204" pitchFamily="18" charset="0"/>
                          </a:rPr>
                          <m:t>∗</m:t>
                        </m:r>
                      </m:sup>
                    </m:sSubSup>
                    <m:r>
                      <a:rPr lang="en-US" altLang="zh-CN" sz="2000" i="1">
                        <a:solidFill>
                          <a:srgbClr val="000000">
                            <a:lumMod val="75000"/>
                            <a:lumOff val="25000"/>
                          </a:srgbClr>
                        </a:solidFill>
                        <a:latin typeface="Cambria Math" panose="02040503050406030204" pitchFamily="18" charset="0"/>
                      </a:rPr>
                      <m:t>−</m:t>
                    </m:r>
                    <m:sSub>
                      <m:sSubPr>
                        <m:ctrlPr>
                          <a:rPr lang="zh-CN" altLang="zh-CN" sz="2000" i="1">
                            <a:solidFill>
                              <a:srgbClr val="000000">
                                <a:lumMod val="75000"/>
                                <a:lumOff val="25000"/>
                              </a:srgbClr>
                            </a:solidFill>
                            <a:latin typeface="Cambria Math" panose="02040503050406030204" pitchFamily="18" charset="0"/>
                          </a:rPr>
                        </m:ctrlPr>
                      </m:sSubPr>
                      <m:e>
                        <m:r>
                          <a:rPr lang="en-US" altLang="zh-CN" sz="2000" i="1">
                            <a:solidFill>
                              <a:srgbClr val="000000">
                                <a:lumMod val="75000"/>
                                <a:lumOff val="25000"/>
                              </a:srgbClr>
                            </a:solidFill>
                            <a:latin typeface="Cambria Math" panose="02040503050406030204" pitchFamily="18" charset="0"/>
                          </a:rPr>
                          <m:t>𝑃</m:t>
                        </m:r>
                      </m:e>
                      <m:sub>
                        <m:r>
                          <a:rPr lang="en-US" altLang="zh-CN" sz="2000" i="1">
                            <a:solidFill>
                              <a:srgbClr val="000000">
                                <a:lumMod val="75000"/>
                                <a:lumOff val="25000"/>
                              </a:srgbClr>
                            </a:solidFill>
                            <a:latin typeface="Cambria Math" panose="02040503050406030204" pitchFamily="18" charset="0"/>
                          </a:rPr>
                          <m:t>𝑡</m:t>
                        </m:r>
                      </m:sub>
                    </m:sSub>
                    <m:r>
                      <a:rPr lang="en-US" altLang="zh-CN" sz="2000">
                        <a:solidFill>
                          <a:srgbClr val="000000">
                            <a:lumMod val="75000"/>
                            <a:lumOff val="25000"/>
                          </a:srgbClr>
                        </a:solidFill>
                        <a:latin typeface="Cambria Math" panose="02040503050406030204" pitchFamily="18" charset="0"/>
                      </a:rPr>
                      <m:t>=</m:t>
                    </m:r>
                    <m:r>
                      <m:rPr>
                        <m:sty m:val="p"/>
                      </m:rPr>
                      <a:rPr lang="en-US" altLang="zh-CN" sz="2000">
                        <a:solidFill>
                          <a:srgbClr val="000000">
                            <a:lumMod val="75000"/>
                            <a:lumOff val="25000"/>
                          </a:srgbClr>
                        </a:solidFill>
                        <a:latin typeface="Cambria Math" panose="02040503050406030204" pitchFamily="18" charset="0"/>
                      </a:rPr>
                      <m:t>ω</m:t>
                    </m:r>
                    <m:d>
                      <m:dPr>
                        <m:ctrlPr>
                          <a:rPr lang="zh-CN" altLang="zh-CN" sz="2000" i="1">
                            <a:solidFill>
                              <a:srgbClr val="000000">
                                <a:lumMod val="75000"/>
                                <a:lumOff val="25000"/>
                              </a:srgbClr>
                            </a:solidFill>
                            <a:latin typeface="Cambria Math" panose="02040503050406030204" pitchFamily="18" charset="0"/>
                          </a:rPr>
                        </m:ctrlPr>
                      </m:dPr>
                      <m:e>
                        <m:sSubSup>
                          <m:sSubSupPr>
                            <m:ctrlPr>
                              <a:rPr lang="zh-CN" altLang="zh-CN" sz="2000" i="1">
                                <a:solidFill>
                                  <a:srgbClr val="000000">
                                    <a:lumMod val="75000"/>
                                    <a:lumOff val="25000"/>
                                  </a:srgbClr>
                                </a:solidFill>
                                <a:latin typeface="Cambria Math" panose="02040503050406030204" pitchFamily="18" charset="0"/>
                              </a:rPr>
                            </m:ctrlPr>
                          </m:sSubSupPr>
                          <m:e>
                            <m:r>
                              <m:rPr>
                                <m:sty m:val="p"/>
                              </m:rPr>
                              <a:rPr lang="en-US" altLang="zh-CN" sz="2000">
                                <a:solidFill>
                                  <a:srgbClr val="000000">
                                    <a:lumMod val="75000"/>
                                    <a:lumOff val="25000"/>
                                  </a:srgbClr>
                                </a:solidFill>
                                <a:latin typeface="Cambria Math" panose="02040503050406030204" pitchFamily="18" charset="0"/>
                              </a:rPr>
                              <m:t>P</m:t>
                            </m:r>
                          </m:e>
                          <m:sub>
                            <m:r>
                              <a:rPr lang="en-US" altLang="zh-CN" sz="2000" i="1">
                                <a:solidFill>
                                  <a:srgbClr val="000000">
                                    <a:lumMod val="75000"/>
                                    <a:lumOff val="25000"/>
                                  </a:srgbClr>
                                </a:solidFill>
                                <a:latin typeface="Cambria Math" panose="02040503050406030204" pitchFamily="18" charset="0"/>
                              </a:rPr>
                              <m:t>𝑡</m:t>
                            </m:r>
                          </m:sub>
                          <m:sup>
                            <m:r>
                              <a:rPr lang="en-US" altLang="zh-CN" sz="2000" i="1">
                                <a:solidFill>
                                  <a:srgbClr val="000000">
                                    <a:lumMod val="75000"/>
                                    <a:lumOff val="25000"/>
                                  </a:srgbClr>
                                </a:solidFill>
                                <a:latin typeface="Cambria Math" panose="02040503050406030204" pitchFamily="18" charset="0"/>
                              </a:rPr>
                              <m:t>𝐹</m:t>
                            </m:r>
                          </m:sup>
                        </m:sSubSup>
                        <m:r>
                          <a:rPr lang="en-US" altLang="zh-CN" sz="2000" i="1">
                            <a:solidFill>
                              <a:srgbClr val="000000">
                                <a:lumMod val="75000"/>
                                <a:lumOff val="25000"/>
                              </a:srgbClr>
                            </a:solidFill>
                            <a:latin typeface="Cambria Math" panose="02040503050406030204" pitchFamily="18" charset="0"/>
                          </a:rPr>
                          <m:t>−</m:t>
                        </m:r>
                        <m:sSub>
                          <m:sSubPr>
                            <m:ctrlPr>
                              <a:rPr lang="zh-CN" altLang="zh-CN" sz="2000" i="1">
                                <a:solidFill>
                                  <a:srgbClr val="000000">
                                    <a:lumMod val="75000"/>
                                    <a:lumOff val="25000"/>
                                  </a:srgbClr>
                                </a:solidFill>
                                <a:latin typeface="Cambria Math" panose="02040503050406030204" pitchFamily="18" charset="0"/>
                              </a:rPr>
                            </m:ctrlPr>
                          </m:sSubPr>
                          <m:e>
                            <m:r>
                              <a:rPr lang="en-US" altLang="zh-CN" sz="2000" i="1">
                                <a:solidFill>
                                  <a:srgbClr val="000000">
                                    <a:lumMod val="75000"/>
                                    <a:lumOff val="25000"/>
                                  </a:srgbClr>
                                </a:solidFill>
                                <a:latin typeface="Cambria Math" panose="02040503050406030204" pitchFamily="18" charset="0"/>
                              </a:rPr>
                              <m:t>𝑃</m:t>
                            </m:r>
                          </m:e>
                          <m:sub>
                            <m:r>
                              <a:rPr lang="en-US" altLang="zh-CN" sz="2000" i="1">
                                <a:solidFill>
                                  <a:srgbClr val="000000">
                                    <a:lumMod val="75000"/>
                                    <a:lumOff val="25000"/>
                                  </a:srgbClr>
                                </a:solidFill>
                                <a:latin typeface="Cambria Math" panose="02040503050406030204" pitchFamily="18" charset="0"/>
                              </a:rPr>
                              <m:t>𝑡</m:t>
                            </m:r>
                          </m:sub>
                        </m:sSub>
                      </m:e>
                    </m:d>
                    <m:r>
                      <a:rPr lang="en-US" altLang="zh-CN" sz="2000">
                        <a:solidFill>
                          <a:srgbClr val="000000">
                            <a:lumMod val="75000"/>
                            <a:lumOff val="25000"/>
                          </a:srgbClr>
                        </a:solidFill>
                        <a:latin typeface="Cambria Math" panose="02040503050406030204" pitchFamily="18" charset="0"/>
                      </a:rPr>
                      <m:t>+(1</m:t>
                    </m:r>
                    <m:r>
                      <a:rPr lang="en-US" altLang="zh-CN" sz="2000" i="1">
                        <a:solidFill>
                          <a:srgbClr val="000000">
                            <a:lumMod val="75000"/>
                            <a:lumOff val="25000"/>
                          </a:srgbClr>
                        </a:solidFill>
                        <a:latin typeface="Cambria Math" panose="02040503050406030204" pitchFamily="18" charset="0"/>
                      </a:rPr>
                      <m:t>−</m:t>
                    </m:r>
                    <m:r>
                      <m:rPr>
                        <m:sty m:val="p"/>
                      </m:rPr>
                      <a:rPr lang="en-US" altLang="zh-CN" sz="2000">
                        <a:solidFill>
                          <a:srgbClr val="000000">
                            <a:lumMod val="75000"/>
                            <a:lumOff val="25000"/>
                          </a:srgbClr>
                        </a:solidFill>
                        <a:latin typeface="Cambria Math" panose="02040503050406030204" pitchFamily="18" charset="0"/>
                      </a:rPr>
                      <m:t>ω</m:t>
                    </m:r>
                    <m:r>
                      <a:rPr lang="en-US" altLang="zh-CN" sz="2000">
                        <a:solidFill>
                          <a:srgbClr val="000000">
                            <a:lumMod val="75000"/>
                            <a:lumOff val="25000"/>
                          </a:srgbClr>
                        </a:solidFill>
                        <a:latin typeface="Cambria Math" panose="02040503050406030204" pitchFamily="18" charset="0"/>
                      </a:rPr>
                      <m:t>)(</m:t>
                    </m:r>
                    <m:sSubSup>
                      <m:sSubSupPr>
                        <m:ctrlPr>
                          <a:rPr lang="zh-CN" altLang="zh-CN" sz="2000" i="1">
                            <a:solidFill>
                              <a:srgbClr val="000000">
                                <a:lumMod val="75000"/>
                                <a:lumOff val="25000"/>
                              </a:srgbClr>
                            </a:solidFill>
                            <a:latin typeface="Cambria Math" panose="02040503050406030204" pitchFamily="18" charset="0"/>
                          </a:rPr>
                        </m:ctrlPr>
                      </m:sSubSupPr>
                      <m:e>
                        <m:r>
                          <m:rPr>
                            <m:sty m:val="p"/>
                          </m:rPr>
                          <a:rPr lang="en-US" altLang="zh-CN" sz="2000">
                            <a:solidFill>
                              <a:srgbClr val="000000">
                                <a:lumMod val="75000"/>
                                <a:lumOff val="25000"/>
                              </a:srgbClr>
                            </a:solidFill>
                            <a:latin typeface="Cambria Math" panose="02040503050406030204" pitchFamily="18" charset="0"/>
                          </a:rPr>
                          <m:t>P</m:t>
                        </m:r>
                      </m:e>
                      <m:sub>
                        <m:r>
                          <a:rPr lang="en-US" altLang="zh-CN" sz="2000" i="1">
                            <a:solidFill>
                              <a:srgbClr val="000000">
                                <a:lumMod val="75000"/>
                                <a:lumOff val="25000"/>
                              </a:srgbClr>
                            </a:solidFill>
                            <a:latin typeface="Cambria Math" panose="02040503050406030204" pitchFamily="18" charset="0"/>
                          </a:rPr>
                          <m:t>𝑡</m:t>
                        </m:r>
                      </m:sub>
                      <m:sup>
                        <m:r>
                          <a:rPr lang="en-US" altLang="zh-CN" sz="2000" i="1">
                            <a:solidFill>
                              <a:srgbClr val="000000">
                                <a:lumMod val="75000"/>
                                <a:lumOff val="25000"/>
                              </a:srgbClr>
                            </a:solidFill>
                            <a:latin typeface="Cambria Math" panose="02040503050406030204" pitchFamily="18" charset="0"/>
                          </a:rPr>
                          <m:t>𝐵</m:t>
                        </m:r>
                      </m:sup>
                    </m:sSubSup>
                    <m:r>
                      <a:rPr lang="en-US" altLang="zh-CN" sz="2000" i="1">
                        <a:solidFill>
                          <a:srgbClr val="000000">
                            <a:lumMod val="75000"/>
                            <a:lumOff val="25000"/>
                          </a:srgbClr>
                        </a:solidFill>
                        <a:latin typeface="Cambria Math" panose="02040503050406030204" pitchFamily="18" charset="0"/>
                      </a:rPr>
                      <m:t>−</m:t>
                    </m:r>
                    <m:sSub>
                      <m:sSubPr>
                        <m:ctrlPr>
                          <a:rPr lang="zh-CN" altLang="zh-CN" sz="2000" i="1">
                            <a:solidFill>
                              <a:srgbClr val="000000">
                                <a:lumMod val="75000"/>
                                <a:lumOff val="25000"/>
                              </a:srgbClr>
                            </a:solidFill>
                            <a:latin typeface="Cambria Math" panose="02040503050406030204" pitchFamily="18" charset="0"/>
                          </a:rPr>
                        </m:ctrlPr>
                      </m:sSubPr>
                      <m:e>
                        <m:r>
                          <a:rPr lang="en-US" altLang="zh-CN" sz="2000" i="1">
                            <a:solidFill>
                              <a:srgbClr val="000000">
                                <a:lumMod val="75000"/>
                                <a:lumOff val="25000"/>
                              </a:srgbClr>
                            </a:solidFill>
                            <a:latin typeface="Cambria Math" panose="02040503050406030204" pitchFamily="18" charset="0"/>
                          </a:rPr>
                          <m:t>𝑃</m:t>
                        </m:r>
                      </m:e>
                      <m:sub>
                        <m:r>
                          <a:rPr lang="en-US" altLang="zh-CN" sz="2000" i="1">
                            <a:solidFill>
                              <a:srgbClr val="000000">
                                <a:lumMod val="75000"/>
                                <a:lumOff val="25000"/>
                              </a:srgbClr>
                            </a:solidFill>
                            <a:latin typeface="Cambria Math" panose="02040503050406030204" pitchFamily="18" charset="0"/>
                          </a:rPr>
                          <m:t>𝑡</m:t>
                        </m:r>
                      </m:sub>
                    </m:sSub>
                    <m:r>
                      <a:rPr lang="en-US" altLang="zh-CN" sz="2000" i="1">
                        <a:solidFill>
                          <a:srgbClr val="000000">
                            <a:lumMod val="75000"/>
                            <a:lumOff val="25000"/>
                          </a:srgbClr>
                        </a:solidFill>
                        <a:latin typeface="Cambria Math" panose="02040503050406030204" pitchFamily="18" charset="0"/>
                      </a:rPr>
                      <m:t>)</m:t>
                    </m:r>
                  </m:oMath>
                </a14:m>
                <a:endParaRPr lang="en-US" altLang="zh-CN" sz="2000" dirty="0">
                  <a:solidFill>
                    <a:srgbClr val="000000">
                      <a:lumMod val="75000"/>
                      <a:lumOff val="25000"/>
                    </a:srgbClr>
                  </a:solidFill>
                  <a:latin typeface="Calibri" panose="020F0502020204030204"/>
                  <a:ea typeface="宋体" panose="02010600030101010101" pitchFamily="2" charset="-122"/>
                </a:endParaRPr>
              </a:p>
              <a:p>
                <a:pPr marL="457200" indent="-457200">
                  <a:lnSpc>
                    <a:spcPct val="90000"/>
                  </a:lnSpc>
                  <a:spcBef>
                    <a:spcPts val="1200"/>
                  </a:spcBef>
                  <a:spcAft>
                    <a:spcPts val="200"/>
                  </a:spcAft>
                  <a:buClr>
                    <a:srgbClr val="E48312"/>
                  </a:buClr>
                  <a:buSzPct val="100000"/>
                  <a:buFont typeface="+mj-lt"/>
                  <a:buAutoNum type="arabicPeriod"/>
                  <a:defRPr/>
                </a:pPr>
                <a14:m>
                  <m:oMath xmlns:m="http://schemas.openxmlformats.org/officeDocument/2006/math">
                    <m:sSubSup>
                      <m:sSubSupPr>
                        <m:ctrlPr>
                          <a:rPr lang="zh-CN" altLang="zh-CN" sz="2000" i="1">
                            <a:solidFill>
                              <a:srgbClr val="000000">
                                <a:lumMod val="75000"/>
                                <a:lumOff val="25000"/>
                              </a:srgbClr>
                            </a:solidFill>
                            <a:latin typeface="Cambria Math" panose="02040503050406030204" pitchFamily="18" charset="0"/>
                          </a:rPr>
                        </m:ctrlPr>
                      </m:sSubSupPr>
                      <m:e>
                        <m:r>
                          <m:rPr>
                            <m:sty m:val="p"/>
                          </m:rPr>
                          <a:rPr lang="en-US" altLang="zh-CN" sz="2000">
                            <a:solidFill>
                              <a:srgbClr val="000000">
                                <a:lumMod val="75000"/>
                                <a:lumOff val="25000"/>
                              </a:srgbClr>
                            </a:solidFill>
                            <a:latin typeface="Cambria Math" panose="02040503050406030204" pitchFamily="18" charset="0"/>
                          </a:rPr>
                          <m:t>P</m:t>
                        </m:r>
                      </m:e>
                      <m:sub>
                        <m:r>
                          <a:rPr lang="en-US" altLang="zh-CN" sz="2000" i="1">
                            <a:solidFill>
                              <a:srgbClr val="000000">
                                <a:lumMod val="75000"/>
                                <a:lumOff val="25000"/>
                              </a:srgbClr>
                            </a:solidFill>
                            <a:latin typeface="Cambria Math" panose="02040503050406030204" pitchFamily="18" charset="0"/>
                          </a:rPr>
                          <m:t>𝑡</m:t>
                        </m:r>
                      </m:sub>
                      <m:sup>
                        <m:r>
                          <a:rPr lang="en-US" altLang="zh-CN" sz="2000" i="1">
                            <a:solidFill>
                              <a:srgbClr val="000000">
                                <a:lumMod val="75000"/>
                                <a:lumOff val="25000"/>
                              </a:srgbClr>
                            </a:solidFill>
                            <a:latin typeface="Cambria Math" panose="02040503050406030204" pitchFamily="18" charset="0"/>
                          </a:rPr>
                          <m:t>𝐵</m:t>
                        </m:r>
                      </m:sup>
                    </m:sSubSup>
                    <m:r>
                      <a:rPr lang="en-US" altLang="zh-CN" sz="2000" i="1">
                        <a:solidFill>
                          <a:srgbClr val="000000">
                            <a:lumMod val="75000"/>
                            <a:lumOff val="25000"/>
                          </a:srgbClr>
                        </a:solidFill>
                        <a:latin typeface="Cambria Math" panose="02040503050406030204" pitchFamily="18" charset="0"/>
                      </a:rPr>
                      <m:t>−</m:t>
                    </m:r>
                    <m:sSub>
                      <m:sSubPr>
                        <m:ctrlPr>
                          <a:rPr lang="zh-CN" altLang="zh-CN" sz="2000" i="1">
                            <a:solidFill>
                              <a:srgbClr val="000000">
                                <a:lumMod val="75000"/>
                                <a:lumOff val="25000"/>
                              </a:srgbClr>
                            </a:solidFill>
                            <a:latin typeface="Cambria Math" panose="02040503050406030204" pitchFamily="18" charset="0"/>
                          </a:rPr>
                        </m:ctrlPr>
                      </m:sSubPr>
                      <m:e>
                        <m:r>
                          <a:rPr lang="en-US" altLang="zh-CN" sz="2000" i="1">
                            <a:solidFill>
                              <a:srgbClr val="000000">
                                <a:lumMod val="75000"/>
                                <a:lumOff val="25000"/>
                              </a:srgbClr>
                            </a:solidFill>
                            <a:latin typeface="Cambria Math" panose="02040503050406030204" pitchFamily="18" charset="0"/>
                          </a:rPr>
                          <m:t>𝑃</m:t>
                        </m:r>
                      </m:e>
                      <m:sub>
                        <m:r>
                          <a:rPr lang="en-US" altLang="zh-CN" sz="2000" i="1">
                            <a:solidFill>
                              <a:srgbClr val="000000">
                                <a:lumMod val="75000"/>
                                <a:lumOff val="25000"/>
                              </a:srgbClr>
                            </a:solidFill>
                            <a:latin typeface="Cambria Math" panose="02040503050406030204" pitchFamily="18" charset="0"/>
                          </a:rPr>
                          <m:t>𝑡</m:t>
                        </m:r>
                      </m:sub>
                    </m:sSub>
                    <m:r>
                      <a:rPr lang="en-US" altLang="zh-CN" sz="2000">
                        <a:solidFill>
                          <a:srgbClr val="000000">
                            <a:lumMod val="75000"/>
                            <a:lumOff val="25000"/>
                          </a:srgbClr>
                        </a:solidFill>
                        <a:latin typeface="Cambria Math" panose="02040503050406030204" pitchFamily="18" charset="0"/>
                      </a:rPr>
                      <m:t>=(</m:t>
                    </m:r>
                    <m:sSubSup>
                      <m:sSubSupPr>
                        <m:ctrlPr>
                          <a:rPr lang="zh-CN" altLang="zh-CN" sz="2000" i="1">
                            <a:solidFill>
                              <a:srgbClr val="000000">
                                <a:lumMod val="75000"/>
                                <a:lumOff val="25000"/>
                              </a:srgbClr>
                            </a:solidFill>
                            <a:latin typeface="Cambria Math" panose="02040503050406030204" pitchFamily="18" charset="0"/>
                          </a:rPr>
                        </m:ctrlPr>
                      </m:sSubSupPr>
                      <m:e>
                        <m:r>
                          <m:rPr>
                            <m:sty m:val="p"/>
                          </m:rPr>
                          <a:rPr lang="en-US" altLang="zh-CN" sz="2000">
                            <a:solidFill>
                              <a:srgbClr val="000000">
                                <a:lumMod val="75000"/>
                                <a:lumOff val="25000"/>
                              </a:srgbClr>
                            </a:solidFill>
                            <a:latin typeface="Cambria Math" panose="02040503050406030204" pitchFamily="18" charset="0"/>
                          </a:rPr>
                          <m:t>P</m:t>
                        </m:r>
                      </m:e>
                      <m:sub>
                        <m:r>
                          <a:rPr lang="en-US" altLang="zh-CN" sz="2000" i="1">
                            <a:solidFill>
                              <a:srgbClr val="000000">
                                <a:lumMod val="75000"/>
                                <a:lumOff val="25000"/>
                              </a:srgbClr>
                            </a:solidFill>
                            <a:latin typeface="Cambria Math" panose="02040503050406030204" pitchFamily="18" charset="0"/>
                          </a:rPr>
                          <m:t>𝑡</m:t>
                        </m:r>
                        <m:r>
                          <a:rPr lang="en-US" altLang="zh-CN" sz="2000" i="1">
                            <a:solidFill>
                              <a:srgbClr val="000000">
                                <a:lumMod val="75000"/>
                                <a:lumOff val="25000"/>
                              </a:srgbClr>
                            </a:solidFill>
                            <a:latin typeface="Cambria Math" panose="02040503050406030204" pitchFamily="18" charset="0"/>
                          </a:rPr>
                          <m:t>−1</m:t>
                        </m:r>
                      </m:sub>
                      <m:sup>
                        <m:r>
                          <a:rPr lang="en-US" altLang="zh-CN" sz="2000" i="1">
                            <a:solidFill>
                              <a:srgbClr val="000000">
                                <a:lumMod val="75000"/>
                                <a:lumOff val="25000"/>
                              </a:srgbClr>
                            </a:solidFill>
                            <a:latin typeface="Cambria Math" panose="02040503050406030204" pitchFamily="18" charset="0"/>
                          </a:rPr>
                          <m:t>∗</m:t>
                        </m:r>
                      </m:sup>
                    </m:sSubSup>
                    <m:r>
                      <a:rPr lang="en-US" altLang="zh-CN" sz="2000" i="1">
                        <a:solidFill>
                          <a:srgbClr val="000000">
                            <a:lumMod val="75000"/>
                            <a:lumOff val="25000"/>
                          </a:srgbClr>
                        </a:solidFill>
                        <a:latin typeface="Cambria Math" panose="02040503050406030204" pitchFamily="18" charset="0"/>
                      </a:rPr>
                      <m:t>−</m:t>
                    </m:r>
                    <m:sSub>
                      <m:sSubPr>
                        <m:ctrlPr>
                          <a:rPr lang="zh-CN" altLang="zh-CN" sz="2000" i="1">
                            <a:solidFill>
                              <a:srgbClr val="000000">
                                <a:lumMod val="75000"/>
                                <a:lumOff val="25000"/>
                              </a:srgbClr>
                            </a:solidFill>
                            <a:latin typeface="Cambria Math" panose="02040503050406030204" pitchFamily="18" charset="0"/>
                          </a:rPr>
                        </m:ctrlPr>
                      </m:sSubPr>
                      <m:e>
                        <m:r>
                          <a:rPr lang="en-US" altLang="zh-CN" sz="2000" i="1">
                            <a:solidFill>
                              <a:srgbClr val="000000">
                                <a:lumMod val="75000"/>
                                <a:lumOff val="25000"/>
                              </a:srgbClr>
                            </a:solidFill>
                            <a:latin typeface="Cambria Math" panose="02040503050406030204" pitchFamily="18" charset="0"/>
                          </a:rPr>
                          <m:t>𝑃</m:t>
                        </m:r>
                      </m:e>
                      <m:sub>
                        <m:r>
                          <a:rPr lang="en-US" altLang="zh-CN" sz="2000" i="1">
                            <a:solidFill>
                              <a:srgbClr val="000000">
                                <a:lumMod val="75000"/>
                                <a:lumOff val="25000"/>
                              </a:srgbClr>
                            </a:solidFill>
                            <a:latin typeface="Cambria Math" panose="02040503050406030204" pitchFamily="18" charset="0"/>
                          </a:rPr>
                          <m:t>𝑡</m:t>
                        </m:r>
                      </m:sub>
                    </m:sSub>
                    <m:r>
                      <a:rPr lang="en-US" altLang="zh-CN" sz="2000">
                        <a:solidFill>
                          <a:srgbClr val="000000">
                            <a:lumMod val="75000"/>
                            <a:lumOff val="25000"/>
                          </a:srgbClr>
                        </a:solidFill>
                        <a:latin typeface="Cambria Math" panose="02040503050406030204" pitchFamily="18" charset="0"/>
                      </a:rPr>
                      <m:t>)+</m:t>
                    </m:r>
                    <m:sSub>
                      <m:sSubPr>
                        <m:ctrlPr>
                          <a:rPr lang="zh-CN" altLang="zh-CN" sz="2000" i="1">
                            <a:solidFill>
                              <a:srgbClr val="000000">
                                <a:lumMod val="75000"/>
                                <a:lumOff val="25000"/>
                              </a:srgbClr>
                            </a:solidFill>
                            <a:latin typeface="Cambria Math" panose="02040503050406030204" pitchFamily="18" charset="0"/>
                          </a:rPr>
                        </m:ctrlPr>
                      </m:sSubPr>
                      <m:e>
                        <m:r>
                          <m:rPr>
                            <m:sty m:val="p"/>
                          </m:rPr>
                          <a:rPr lang="en-US" altLang="zh-CN" sz="2000">
                            <a:solidFill>
                              <a:srgbClr val="000000">
                                <a:lumMod val="75000"/>
                                <a:lumOff val="25000"/>
                              </a:srgbClr>
                            </a:solidFill>
                            <a:latin typeface="Cambria Math" panose="02040503050406030204" pitchFamily="18" charset="0"/>
                          </a:rPr>
                          <m:t>π</m:t>
                        </m:r>
                      </m:e>
                      <m:sub>
                        <m:r>
                          <a:rPr lang="en-US" altLang="zh-CN" sz="2000" i="1">
                            <a:solidFill>
                              <a:srgbClr val="000000">
                                <a:lumMod val="75000"/>
                                <a:lumOff val="25000"/>
                              </a:srgbClr>
                            </a:solidFill>
                            <a:latin typeface="Cambria Math" panose="02040503050406030204" pitchFamily="18" charset="0"/>
                          </a:rPr>
                          <m:t>𝑡</m:t>
                        </m:r>
                        <m:r>
                          <a:rPr lang="en-US" altLang="zh-CN" sz="2000" i="1">
                            <a:solidFill>
                              <a:srgbClr val="000000">
                                <a:lumMod val="75000"/>
                                <a:lumOff val="25000"/>
                              </a:srgbClr>
                            </a:solidFill>
                            <a:latin typeface="Cambria Math" panose="02040503050406030204" pitchFamily="18" charset="0"/>
                          </a:rPr>
                          <m:t>−1</m:t>
                        </m:r>
                      </m:sub>
                    </m:sSub>
                    <m:r>
                      <a:rPr lang="en-US" altLang="zh-CN" sz="2000">
                        <a:solidFill>
                          <a:srgbClr val="000000">
                            <a:lumMod val="75000"/>
                            <a:lumOff val="25000"/>
                          </a:srgbClr>
                        </a:solidFill>
                        <a:latin typeface="Cambria Math" panose="02040503050406030204" pitchFamily="18" charset="0"/>
                      </a:rPr>
                      <m:t>+</m:t>
                    </m:r>
                    <m:sSup>
                      <m:sSupPr>
                        <m:ctrlPr>
                          <a:rPr lang="zh-CN" altLang="zh-CN" sz="2000" i="1">
                            <a:solidFill>
                              <a:srgbClr val="000000">
                                <a:lumMod val="75000"/>
                                <a:lumOff val="25000"/>
                              </a:srgbClr>
                            </a:solidFill>
                            <a:latin typeface="Cambria Math" panose="02040503050406030204" pitchFamily="18" charset="0"/>
                          </a:rPr>
                        </m:ctrlPr>
                      </m:sSupPr>
                      <m:e>
                        <m:r>
                          <m:rPr>
                            <m:sty m:val="p"/>
                          </m:rPr>
                          <a:rPr lang="en-US" altLang="zh-CN" sz="2000">
                            <a:solidFill>
                              <a:srgbClr val="000000">
                                <a:lumMod val="75000"/>
                                <a:lumOff val="25000"/>
                              </a:srgbClr>
                            </a:solidFill>
                            <a:latin typeface="Cambria Math" panose="02040503050406030204" pitchFamily="18" charset="0"/>
                          </a:rPr>
                          <m:t>ρ</m:t>
                        </m:r>
                      </m:e>
                      <m:sup>
                        <m:r>
                          <a:rPr lang="en-US" altLang="zh-CN" sz="2000" i="1">
                            <a:solidFill>
                              <a:srgbClr val="000000">
                                <a:lumMod val="75000"/>
                                <a:lumOff val="25000"/>
                              </a:srgbClr>
                            </a:solidFill>
                            <a:latin typeface="Cambria Math" panose="02040503050406030204" pitchFamily="18" charset="0"/>
                          </a:rPr>
                          <m:t>∗</m:t>
                        </m:r>
                      </m:sup>
                    </m:sSup>
                    <m:r>
                      <a:rPr lang="en-US" altLang="zh-CN" sz="2000">
                        <a:solidFill>
                          <a:srgbClr val="000000">
                            <a:lumMod val="75000"/>
                            <a:lumOff val="25000"/>
                          </a:srgbClr>
                        </a:solidFill>
                        <a:latin typeface="Cambria Math" panose="02040503050406030204" pitchFamily="18" charset="0"/>
                      </a:rPr>
                      <m:t>(</m:t>
                    </m:r>
                    <m:r>
                      <m:rPr>
                        <m:sty m:val="p"/>
                      </m:rPr>
                      <a:rPr lang="en-US" altLang="zh-CN" sz="2000">
                        <a:solidFill>
                          <a:srgbClr val="000000">
                            <a:lumMod val="75000"/>
                            <a:lumOff val="25000"/>
                          </a:srgbClr>
                        </a:solidFill>
                        <a:latin typeface="Cambria Math" panose="02040503050406030204" pitchFamily="18" charset="0"/>
                      </a:rPr>
                      <m:t>L</m:t>
                    </m:r>
                    <m:r>
                      <a:rPr lang="en-US" altLang="zh-CN" sz="2000">
                        <a:solidFill>
                          <a:srgbClr val="000000">
                            <a:lumMod val="75000"/>
                            <a:lumOff val="25000"/>
                          </a:srgbClr>
                        </a:solidFill>
                        <a:latin typeface="Cambria Math" panose="02040503050406030204" pitchFamily="18" charset="0"/>
                      </a:rPr>
                      <m:t>)∆</m:t>
                    </m:r>
                    <m:sSub>
                      <m:sSubPr>
                        <m:ctrlPr>
                          <a:rPr lang="zh-CN" altLang="zh-CN" sz="2000" i="1">
                            <a:solidFill>
                              <a:srgbClr val="000000">
                                <a:lumMod val="75000"/>
                                <a:lumOff val="25000"/>
                              </a:srgbClr>
                            </a:solidFill>
                            <a:latin typeface="Cambria Math" panose="02040503050406030204" pitchFamily="18" charset="0"/>
                          </a:rPr>
                        </m:ctrlPr>
                      </m:sSubPr>
                      <m:e>
                        <m:r>
                          <m:rPr>
                            <m:sty m:val="p"/>
                          </m:rPr>
                          <a:rPr lang="en-US" altLang="zh-CN" sz="2000">
                            <a:solidFill>
                              <a:srgbClr val="000000">
                                <a:lumMod val="75000"/>
                                <a:lumOff val="25000"/>
                              </a:srgbClr>
                            </a:solidFill>
                            <a:latin typeface="Cambria Math" panose="02040503050406030204" pitchFamily="18" charset="0"/>
                          </a:rPr>
                          <m:t>π</m:t>
                        </m:r>
                      </m:e>
                      <m:sub>
                        <m:r>
                          <a:rPr lang="en-US" altLang="zh-CN" sz="2000" i="1">
                            <a:solidFill>
                              <a:srgbClr val="000000">
                                <a:lumMod val="75000"/>
                                <a:lumOff val="25000"/>
                              </a:srgbClr>
                            </a:solidFill>
                            <a:latin typeface="Cambria Math" panose="02040503050406030204" pitchFamily="18" charset="0"/>
                          </a:rPr>
                          <m:t>𝑡</m:t>
                        </m:r>
                        <m:r>
                          <a:rPr lang="en-US" altLang="zh-CN" sz="2000" i="1">
                            <a:solidFill>
                              <a:srgbClr val="000000">
                                <a:lumMod val="75000"/>
                                <a:lumOff val="25000"/>
                              </a:srgbClr>
                            </a:solidFill>
                            <a:latin typeface="Cambria Math" panose="02040503050406030204" pitchFamily="18" charset="0"/>
                          </a:rPr>
                          <m:t>−1</m:t>
                        </m:r>
                      </m:sub>
                    </m:sSub>
                  </m:oMath>
                </a14:m>
                <a:endParaRPr lang="en-US" altLang="zh-CN" sz="2000" dirty="0">
                  <a:solidFill>
                    <a:srgbClr val="000000">
                      <a:lumMod val="75000"/>
                      <a:lumOff val="25000"/>
                    </a:srgbClr>
                  </a:solidFill>
                  <a:latin typeface="Calibri" panose="020F0502020204030204"/>
                  <a:ea typeface="宋体" panose="02010600030101010101" pitchFamily="2" charset="-122"/>
                </a:endParaRPr>
              </a:p>
              <a:p>
                <a:pPr marL="91440" indent="-91440">
                  <a:lnSpc>
                    <a:spcPct val="90000"/>
                  </a:lnSpc>
                  <a:spcBef>
                    <a:spcPts val="1200"/>
                  </a:spcBef>
                  <a:spcAft>
                    <a:spcPts val="200"/>
                  </a:spcAft>
                  <a:buClr>
                    <a:srgbClr val="E48312"/>
                  </a:buClr>
                  <a:buSzPct val="100000"/>
                  <a:buFont typeface="Calibri" panose="020F0502020204030204" pitchFamily="34" charset="0"/>
                  <a:buChar char=" "/>
                  <a:defRPr/>
                </a:pPr>
                <a:endParaRPr lang="en-US" altLang="zh-CN" sz="2000" dirty="0">
                  <a:solidFill>
                    <a:srgbClr val="000000">
                      <a:lumMod val="75000"/>
                      <a:lumOff val="25000"/>
                    </a:srgbClr>
                  </a:solidFill>
                  <a:latin typeface="Calibri" panose="020F0502020204030204"/>
                  <a:ea typeface="宋体" panose="02010600030101010101" pitchFamily="2" charset="-122"/>
                </a:endParaRPr>
              </a:p>
            </p:txBody>
          </p:sp>
        </mc:Choice>
        <mc:Fallback xmlns="">
          <p:sp>
            <p:nvSpPr>
              <p:cNvPr id="12" name="文本框 11">
                <a:extLst>
                  <a:ext uri="{FF2B5EF4-FFF2-40B4-BE49-F238E27FC236}">
                    <a16:creationId xmlns:a16="http://schemas.microsoft.com/office/drawing/2014/main" id="{AB4CDFE9-5EFE-6A3E-C286-6E05358B4CDA}"/>
                  </a:ext>
                </a:extLst>
              </p:cNvPr>
              <p:cNvSpPr txBox="1">
                <a:spLocks noRot="1" noChangeAspect="1" noMove="1" noResize="1" noEditPoints="1" noAdjustHandles="1" noChangeArrowheads="1" noChangeShapeType="1" noTextEdit="1"/>
              </p:cNvSpPr>
              <p:nvPr/>
            </p:nvSpPr>
            <p:spPr>
              <a:xfrm>
                <a:off x="2219852" y="1828800"/>
                <a:ext cx="7838548" cy="4399474"/>
              </a:xfrm>
              <a:prstGeom prst="rect">
                <a:avLst/>
              </a:prstGeom>
              <a:blipFill>
                <a:blip r:embed="rId2"/>
                <a:stretch>
                  <a:fillRect l="-778" t="-1801"/>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2733986025"/>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rot="18868453" flipV="1">
            <a:off x="1854449" y="1215604"/>
            <a:ext cx="370238" cy="370238"/>
          </a:xfrm>
          <a:prstGeom prst="rect">
            <a:avLst/>
          </a:prstGeom>
          <a:noFill/>
          <a:ln w="254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zh-CN" altLang="en-US" sz="1350">
              <a:solidFill>
                <a:prstClr val="white"/>
              </a:solidFill>
              <a:latin typeface="Calibri"/>
              <a:ea typeface="等线" panose="02010600030101010101" pitchFamily="2" charset="-122"/>
            </a:endParaRPr>
          </a:p>
        </p:txBody>
      </p:sp>
      <p:sp>
        <p:nvSpPr>
          <p:cNvPr id="5" name="矩形 4"/>
          <p:cNvSpPr/>
          <p:nvPr/>
        </p:nvSpPr>
        <p:spPr>
          <a:xfrm rot="18868453">
            <a:off x="2101742" y="1279292"/>
            <a:ext cx="236220" cy="23622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zh-CN" altLang="en-US" sz="1350">
              <a:solidFill>
                <a:prstClr val="white"/>
              </a:solidFill>
              <a:latin typeface="Calibri"/>
              <a:ea typeface="等线" panose="02010600030101010101" pitchFamily="2" charset="-122"/>
            </a:endParaRPr>
          </a:p>
        </p:txBody>
      </p:sp>
      <p:cxnSp>
        <p:nvCxnSpPr>
          <p:cNvPr id="6" name="直接连接符 5"/>
          <p:cNvCxnSpPr>
            <a:cxnSpLocks/>
          </p:cNvCxnSpPr>
          <p:nvPr/>
        </p:nvCxnSpPr>
        <p:spPr>
          <a:xfrm>
            <a:off x="2039568" y="1662510"/>
            <a:ext cx="764545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标题 3"/>
          <p:cNvSpPr txBox="1">
            <a:spLocks/>
          </p:cNvSpPr>
          <p:nvPr/>
        </p:nvSpPr>
        <p:spPr>
          <a:xfrm>
            <a:off x="2563142" y="1291003"/>
            <a:ext cx="7886700" cy="318549"/>
          </a:xfrm>
          <a:prstGeom prst="rect">
            <a:avLst/>
          </a:prstGeom>
        </p:spPr>
        <p:txBody>
          <a:bodyPr vert="horz" wrap="square" lIns="68580" tIns="34290" rIns="68580" bIns="34290" rtlCol="0" anchor="ctr">
            <a:spAutoFit/>
          </a:bodyPr>
          <a:lstStyle>
            <a:lvl1pPr algn="l" defTabSz="914400" rtl="0" eaLnBrk="1" latinLnBrk="0" hangingPunct="1">
              <a:lnSpc>
                <a:spcPct val="90000"/>
              </a:lnSpc>
              <a:spcBef>
                <a:spcPct val="0"/>
              </a:spcBef>
              <a:buNone/>
              <a:defRPr lang="zh-CN" altLang="en-US" sz="2400" b="1" kern="1200">
                <a:gradFill>
                  <a:gsLst>
                    <a:gs pos="0">
                      <a:schemeClr val="accent2"/>
                    </a:gs>
                    <a:gs pos="100000">
                      <a:schemeClr val="accent1">
                        <a:lumMod val="75000"/>
                      </a:schemeClr>
                    </a:gs>
                  </a:gsLst>
                  <a:lin ang="5400000" scaled="1"/>
                </a:gradFill>
                <a:effectLst>
                  <a:outerShdw blurRad="38100" dist="38100" dir="2700000" algn="tl">
                    <a:srgbClr val="000000">
                      <a:alpha val="11000"/>
                    </a:srgbClr>
                  </a:outerShdw>
                </a:effectLst>
                <a:latin typeface="+mn-lt"/>
                <a:ea typeface="+mn-ea"/>
                <a:cs typeface="+mn-ea"/>
              </a:defRPr>
            </a:lvl1pPr>
          </a:lstStyle>
          <a:p>
            <a:pPr defTabSz="685800">
              <a:defRPr/>
            </a:pPr>
            <a:r>
              <a:rPr lang="zh-CN" altLang="zh-CN" sz="1800" dirty="0">
                <a:solidFill>
                  <a:schemeClr val="accent4">
                    <a:lumMod val="75000"/>
                  </a:schemeClr>
                </a:solidFill>
                <a:latin typeface="微软雅黑"/>
                <a:ea typeface="微软雅黑"/>
              </a:rPr>
              <a:t>新凯恩斯通胀动态模型</a:t>
            </a:r>
            <a:endParaRPr lang="en-US" altLang="zh-CN" sz="1800" dirty="0">
              <a:solidFill>
                <a:schemeClr val="accent4">
                  <a:lumMod val="75000"/>
                </a:schemeClr>
              </a:solidFill>
              <a:latin typeface="微软雅黑"/>
              <a:ea typeface="微软雅黑"/>
            </a:endParaRPr>
          </a:p>
        </p:txBody>
      </p:sp>
      <mc:AlternateContent xmlns:mc="http://schemas.openxmlformats.org/markup-compatibility/2006" xmlns:a14="http://schemas.microsoft.com/office/drawing/2010/main">
        <mc:Choice Requires="a14">
          <p:sp>
            <p:nvSpPr>
              <p:cNvPr id="12" name="文本框 11">
                <a:extLst>
                  <a:ext uri="{FF2B5EF4-FFF2-40B4-BE49-F238E27FC236}">
                    <a16:creationId xmlns:a16="http://schemas.microsoft.com/office/drawing/2014/main" id="{AB4CDFE9-5EFE-6A3E-C286-6E05358B4CDA}"/>
                  </a:ext>
                </a:extLst>
              </p:cNvPr>
              <p:cNvSpPr txBox="1"/>
              <p:nvPr/>
            </p:nvSpPr>
            <p:spPr>
              <a:xfrm>
                <a:off x="2219852" y="1828801"/>
                <a:ext cx="7838548" cy="4193327"/>
              </a:xfrm>
              <a:prstGeom prst="rect">
                <a:avLst/>
              </a:prstGeom>
              <a:noFill/>
            </p:spPr>
            <p:txBody>
              <a:bodyPr wrap="square">
                <a:spAutoFit/>
              </a:bodyPr>
              <a:lstStyle/>
              <a:p>
                <a:pPr>
                  <a:lnSpc>
                    <a:spcPct val="90000"/>
                  </a:lnSpc>
                  <a:spcBef>
                    <a:spcPts val="1200"/>
                  </a:spcBef>
                  <a:spcAft>
                    <a:spcPts val="200"/>
                  </a:spcAft>
                  <a:buClr>
                    <a:srgbClr val="E48312"/>
                  </a:buClr>
                  <a:buSzPct val="100000"/>
                  <a:defRPr/>
                </a:pPr>
                <a14:m>
                  <m:oMathPara xmlns:m="http://schemas.openxmlformats.org/officeDocument/2006/math">
                    <m:oMathParaPr>
                      <m:jc m:val="center"/>
                    </m:oMathParaPr>
                    <m:oMath xmlns:m="http://schemas.openxmlformats.org/officeDocument/2006/math">
                      <m:sSub>
                        <m:sSubPr>
                          <m:ctrlPr>
                            <a:rPr lang="zh-CN" altLang="zh-CN" sz="2000" i="1">
                              <a:solidFill>
                                <a:srgbClr val="000000">
                                  <a:lumMod val="75000"/>
                                  <a:lumOff val="25000"/>
                                </a:srgbClr>
                              </a:solidFill>
                              <a:latin typeface="Cambria Math" panose="02040503050406030204" pitchFamily="18" charset="0"/>
                            </a:rPr>
                          </m:ctrlPr>
                        </m:sSubPr>
                        <m:e>
                          <m:r>
                            <m:rPr>
                              <m:sty m:val="p"/>
                            </m:rPr>
                            <a:rPr lang="en-US" altLang="zh-CN" sz="2000">
                              <a:solidFill>
                                <a:srgbClr val="000000">
                                  <a:lumMod val="75000"/>
                                  <a:lumOff val="25000"/>
                                </a:srgbClr>
                              </a:solidFill>
                              <a:latin typeface="Cambria Math" panose="02040503050406030204" pitchFamily="18" charset="0"/>
                            </a:rPr>
                            <m:t>π</m:t>
                          </m:r>
                        </m:e>
                        <m:sub>
                          <m:r>
                            <a:rPr lang="en-US" altLang="zh-CN" sz="2000" i="1">
                              <a:solidFill>
                                <a:srgbClr val="000000">
                                  <a:lumMod val="75000"/>
                                  <a:lumOff val="25000"/>
                                </a:srgbClr>
                              </a:solidFill>
                              <a:latin typeface="Cambria Math" panose="02040503050406030204" pitchFamily="18" charset="0"/>
                            </a:rPr>
                            <m:t>𝑡</m:t>
                          </m:r>
                        </m:sub>
                      </m:sSub>
                      <m:r>
                        <a:rPr lang="en-US" altLang="zh-CN" sz="2000">
                          <a:solidFill>
                            <a:srgbClr val="000000">
                              <a:lumMod val="75000"/>
                              <a:lumOff val="25000"/>
                            </a:srgbClr>
                          </a:solidFill>
                          <a:latin typeface="Cambria Math" panose="02040503050406030204" pitchFamily="18" charset="0"/>
                        </a:rPr>
                        <m:t>=</m:t>
                      </m:r>
                      <m:sSub>
                        <m:sSubPr>
                          <m:ctrlPr>
                            <a:rPr lang="zh-CN" altLang="zh-CN" sz="2000" i="1">
                              <a:solidFill>
                                <a:srgbClr val="000000">
                                  <a:lumMod val="75000"/>
                                  <a:lumOff val="25000"/>
                                </a:srgbClr>
                              </a:solidFill>
                              <a:latin typeface="Cambria Math" panose="02040503050406030204" pitchFamily="18" charset="0"/>
                            </a:rPr>
                          </m:ctrlPr>
                        </m:sSubPr>
                        <m:e>
                          <m:r>
                            <m:rPr>
                              <m:sty m:val="p"/>
                            </m:rPr>
                            <a:rPr lang="en-US" altLang="zh-CN" sz="2000">
                              <a:solidFill>
                                <a:srgbClr val="000000">
                                  <a:lumMod val="75000"/>
                                  <a:lumOff val="25000"/>
                                </a:srgbClr>
                              </a:solidFill>
                              <a:latin typeface="Cambria Math" panose="02040503050406030204" pitchFamily="18" charset="0"/>
                            </a:rPr>
                            <m:t>α</m:t>
                          </m:r>
                        </m:e>
                        <m:sub>
                          <m:r>
                            <m:rPr>
                              <m:sty m:val="p"/>
                            </m:rPr>
                            <a:rPr lang="en-US" altLang="zh-CN" sz="2000">
                              <a:solidFill>
                                <a:srgbClr val="000000">
                                  <a:lumMod val="75000"/>
                                  <a:lumOff val="25000"/>
                                </a:srgbClr>
                              </a:solidFill>
                              <a:latin typeface="Cambria Math" panose="02040503050406030204" pitchFamily="18" charset="0"/>
                            </a:rPr>
                            <m:t>f</m:t>
                          </m:r>
                        </m:sub>
                      </m:sSub>
                      <m:r>
                        <a:rPr lang="en-US" altLang="zh-CN" sz="2000">
                          <a:solidFill>
                            <a:srgbClr val="000000">
                              <a:lumMod val="75000"/>
                              <a:lumOff val="25000"/>
                            </a:srgbClr>
                          </a:solidFill>
                          <a:latin typeface="Cambria Math" panose="02040503050406030204" pitchFamily="18" charset="0"/>
                        </a:rPr>
                        <m:t> </m:t>
                      </m:r>
                      <m:sSub>
                        <m:sSubPr>
                          <m:ctrlPr>
                            <a:rPr lang="zh-CN" altLang="zh-CN" sz="2000" i="1">
                              <a:solidFill>
                                <a:srgbClr val="000000">
                                  <a:lumMod val="75000"/>
                                  <a:lumOff val="25000"/>
                                </a:srgbClr>
                              </a:solidFill>
                              <a:latin typeface="Cambria Math" panose="02040503050406030204" pitchFamily="18" charset="0"/>
                            </a:rPr>
                          </m:ctrlPr>
                        </m:sSubPr>
                        <m:e>
                          <m:r>
                            <m:rPr>
                              <m:sty m:val="p"/>
                            </m:rPr>
                            <a:rPr lang="en-US" altLang="zh-CN" sz="2000">
                              <a:solidFill>
                                <a:srgbClr val="000000">
                                  <a:lumMod val="75000"/>
                                  <a:lumOff val="25000"/>
                                </a:srgbClr>
                              </a:solidFill>
                              <a:latin typeface="Cambria Math" panose="02040503050406030204" pitchFamily="18" charset="0"/>
                            </a:rPr>
                            <m:t>E</m:t>
                          </m:r>
                        </m:e>
                        <m:sub>
                          <m:r>
                            <m:rPr>
                              <m:sty m:val="p"/>
                            </m:rPr>
                            <a:rPr lang="en-US" altLang="zh-CN" sz="2000">
                              <a:solidFill>
                                <a:srgbClr val="000000">
                                  <a:lumMod val="75000"/>
                                  <a:lumOff val="25000"/>
                                </a:srgbClr>
                              </a:solidFill>
                              <a:latin typeface="Cambria Math" panose="02040503050406030204" pitchFamily="18" charset="0"/>
                            </a:rPr>
                            <m:t>t</m:t>
                          </m:r>
                        </m:sub>
                      </m:sSub>
                      <m:r>
                        <a:rPr lang="en-US" altLang="zh-CN" sz="2000">
                          <a:solidFill>
                            <a:srgbClr val="000000">
                              <a:lumMod val="75000"/>
                              <a:lumOff val="25000"/>
                            </a:srgbClr>
                          </a:solidFill>
                          <a:latin typeface="Cambria Math" panose="02040503050406030204" pitchFamily="18" charset="0"/>
                        </a:rPr>
                        <m:t> </m:t>
                      </m:r>
                      <m:sSub>
                        <m:sSubPr>
                          <m:ctrlPr>
                            <a:rPr lang="zh-CN" altLang="zh-CN" sz="2000" i="1">
                              <a:solidFill>
                                <a:srgbClr val="000000">
                                  <a:lumMod val="75000"/>
                                  <a:lumOff val="25000"/>
                                </a:srgbClr>
                              </a:solidFill>
                              <a:latin typeface="Cambria Math" panose="02040503050406030204" pitchFamily="18" charset="0"/>
                            </a:rPr>
                          </m:ctrlPr>
                        </m:sSubPr>
                        <m:e>
                          <m:r>
                            <m:rPr>
                              <m:sty m:val="p"/>
                            </m:rPr>
                            <a:rPr lang="en-US" altLang="zh-CN" sz="2000">
                              <a:solidFill>
                                <a:srgbClr val="000000">
                                  <a:lumMod val="75000"/>
                                  <a:lumOff val="25000"/>
                                </a:srgbClr>
                              </a:solidFill>
                              <a:latin typeface="Cambria Math" panose="02040503050406030204" pitchFamily="18" charset="0"/>
                            </a:rPr>
                            <m:t>π</m:t>
                          </m:r>
                        </m:e>
                        <m:sub>
                          <m:r>
                            <a:rPr lang="en-US" altLang="zh-CN" sz="2000" i="1">
                              <a:solidFill>
                                <a:srgbClr val="000000">
                                  <a:lumMod val="75000"/>
                                  <a:lumOff val="25000"/>
                                </a:srgbClr>
                              </a:solidFill>
                              <a:latin typeface="Cambria Math" panose="02040503050406030204" pitchFamily="18" charset="0"/>
                            </a:rPr>
                            <m:t>𝑡</m:t>
                          </m:r>
                          <m:r>
                            <a:rPr lang="en-US" altLang="zh-CN" sz="2000" i="1">
                              <a:solidFill>
                                <a:srgbClr val="000000">
                                  <a:lumMod val="75000"/>
                                  <a:lumOff val="25000"/>
                                </a:srgbClr>
                              </a:solidFill>
                              <a:latin typeface="Cambria Math" panose="02040503050406030204" pitchFamily="18" charset="0"/>
                            </a:rPr>
                            <m:t>+1</m:t>
                          </m:r>
                        </m:sub>
                      </m:sSub>
                      <m:r>
                        <a:rPr lang="en-US" altLang="zh-CN" sz="2000">
                          <a:solidFill>
                            <a:srgbClr val="000000">
                              <a:lumMod val="75000"/>
                              <a:lumOff val="25000"/>
                            </a:srgbClr>
                          </a:solidFill>
                          <a:latin typeface="Cambria Math" panose="02040503050406030204" pitchFamily="18" charset="0"/>
                        </a:rPr>
                        <m:t>+</m:t>
                      </m:r>
                      <m:sSub>
                        <m:sSubPr>
                          <m:ctrlPr>
                            <a:rPr lang="zh-CN" altLang="zh-CN" sz="2000" i="1">
                              <a:solidFill>
                                <a:srgbClr val="000000">
                                  <a:lumMod val="75000"/>
                                  <a:lumOff val="25000"/>
                                </a:srgbClr>
                              </a:solidFill>
                              <a:latin typeface="Cambria Math" panose="02040503050406030204" pitchFamily="18" charset="0"/>
                            </a:rPr>
                          </m:ctrlPr>
                        </m:sSubPr>
                        <m:e>
                          <m:r>
                            <m:rPr>
                              <m:sty m:val="p"/>
                            </m:rPr>
                            <a:rPr lang="en-US" altLang="zh-CN" sz="2000">
                              <a:solidFill>
                                <a:srgbClr val="000000">
                                  <a:lumMod val="75000"/>
                                  <a:lumOff val="25000"/>
                                </a:srgbClr>
                              </a:solidFill>
                              <a:latin typeface="Cambria Math" panose="02040503050406030204" pitchFamily="18" charset="0"/>
                            </a:rPr>
                            <m:t>α</m:t>
                          </m:r>
                        </m:e>
                        <m:sub>
                          <m:r>
                            <m:rPr>
                              <m:sty m:val="p"/>
                            </m:rPr>
                            <a:rPr lang="en-US" altLang="zh-CN" sz="2000">
                              <a:solidFill>
                                <a:srgbClr val="000000">
                                  <a:lumMod val="75000"/>
                                  <a:lumOff val="25000"/>
                                </a:srgbClr>
                              </a:solidFill>
                              <a:latin typeface="Cambria Math" panose="02040503050406030204" pitchFamily="18" charset="0"/>
                            </a:rPr>
                            <m:t>b</m:t>
                          </m:r>
                        </m:sub>
                      </m:sSub>
                      <m:r>
                        <a:rPr lang="en-US" altLang="zh-CN" sz="2000">
                          <a:solidFill>
                            <a:srgbClr val="000000">
                              <a:lumMod val="75000"/>
                              <a:lumOff val="25000"/>
                            </a:srgbClr>
                          </a:solidFill>
                          <a:latin typeface="Cambria Math" panose="02040503050406030204" pitchFamily="18" charset="0"/>
                        </a:rPr>
                        <m:t> </m:t>
                      </m:r>
                      <m:sSub>
                        <m:sSubPr>
                          <m:ctrlPr>
                            <a:rPr lang="zh-CN" altLang="zh-CN" sz="2000" i="1">
                              <a:solidFill>
                                <a:srgbClr val="000000">
                                  <a:lumMod val="75000"/>
                                  <a:lumOff val="25000"/>
                                </a:srgbClr>
                              </a:solidFill>
                              <a:latin typeface="Cambria Math" panose="02040503050406030204" pitchFamily="18" charset="0"/>
                            </a:rPr>
                          </m:ctrlPr>
                        </m:sSubPr>
                        <m:e>
                          <m:r>
                            <m:rPr>
                              <m:sty m:val="p"/>
                            </m:rPr>
                            <a:rPr lang="en-US" altLang="zh-CN" sz="2000">
                              <a:solidFill>
                                <a:srgbClr val="000000">
                                  <a:lumMod val="75000"/>
                                  <a:lumOff val="25000"/>
                                </a:srgbClr>
                              </a:solidFill>
                              <a:latin typeface="Cambria Math" panose="02040503050406030204" pitchFamily="18" charset="0"/>
                            </a:rPr>
                            <m:t>π</m:t>
                          </m:r>
                        </m:e>
                        <m:sub>
                          <m:r>
                            <a:rPr lang="en-US" altLang="zh-CN" sz="2000" i="1">
                              <a:solidFill>
                                <a:srgbClr val="000000">
                                  <a:lumMod val="75000"/>
                                  <a:lumOff val="25000"/>
                                </a:srgbClr>
                              </a:solidFill>
                              <a:latin typeface="Cambria Math" panose="02040503050406030204" pitchFamily="18" charset="0"/>
                            </a:rPr>
                            <m:t>𝑡</m:t>
                          </m:r>
                          <m:r>
                            <a:rPr lang="en-US" altLang="zh-CN" sz="2000" i="1">
                              <a:solidFill>
                                <a:srgbClr val="000000">
                                  <a:lumMod val="75000"/>
                                  <a:lumOff val="25000"/>
                                </a:srgbClr>
                              </a:solidFill>
                              <a:latin typeface="Cambria Math" panose="02040503050406030204" pitchFamily="18" charset="0"/>
                            </a:rPr>
                            <m:t>−1</m:t>
                          </m:r>
                        </m:sub>
                      </m:sSub>
                      <m:r>
                        <a:rPr lang="en-US" altLang="zh-CN" sz="2000">
                          <a:solidFill>
                            <a:srgbClr val="000000">
                              <a:lumMod val="75000"/>
                              <a:lumOff val="25000"/>
                            </a:srgbClr>
                          </a:solidFill>
                          <a:latin typeface="Cambria Math" panose="02040503050406030204" pitchFamily="18" charset="0"/>
                        </a:rPr>
                        <m:t> +</m:t>
                      </m:r>
                      <m:sSub>
                        <m:sSubPr>
                          <m:ctrlPr>
                            <a:rPr lang="zh-CN" altLang="zh-CN" sz="2000" i="1">
                              <a:solidFill>
                                <a:srgbClr val="000000">
                                  <a:lumMod val="75000"/>
                                  <a:lumOff val="25000"/>
                                </a:srgbClr>
                              </a:solidFill>
                              <a:latin typeface="Cambria Math" panose="02040503050406030204" pitchFamily="18" charset="0"/>
                            </a:rPr>
                          </m:ctrlPr>
                        </m:sSubPr>
                        <m:e>
                          <m:r>
                            <m:rPr>
                              <m:sty m:val="p"/>
                            </m:rPr>
                            <a:rPr lang="en-US" altLang="zh-CN" sz="2000">
                              <a:solidFill>
                                <a:srgbClr val="000000">
                                  <a:lumMod val="75000"/>
                                  <a:lumOff val="25000"/>
                                </a:srgbClr>
                              </a:solidFill>
                              <a:latin typeface="Cambria Math" panose="02040503050406030204" pitchFamily="18" charset="0"/>
                            </a:rPr>
                            <m:t>α</m:t>
                          </m:r>
                        </m:e>
                        <m:sub>
                          <m:r>
                            <m:rPr>
                              <m:sty m:val="p"/>
                            </m:rPr>
                            <a:rPr lang="en-US" altLang="zh-CN" sz="2000">
                              <a:solidFill>
                                <a:srgbClr val="000000">
                                  <a:lumMod val="75000"/>
                                  <a:lumOff val="25000"/>
                                </a:srgbClr>
                              </a:solidFill>
                              <a:latin typeface="Cambria Math" panose="02040503050406030204" pitchFamily="18" charset="0"/>
                            </a:rPr>
                            <m:t>P</m:t>
                          </m:r>
                        </m:sub>
                      </m:sSub>
                      <m:r>
                        <a:rPr lang="en-US" altLang="zh-CN" sz="2000">
                          <a:solidFill>
                            <a:srgbClr val="000000">
                              <a:lumMod val="75000"/>
                              <a:lumOff val="25000"/>
                            </a:srgbClr>
                          </a:solidFill>
                          <a:latin typeface="Cambria Math" panose="02040503050406030204" pitchFamily="18" charset="0"/>
                        </a:rPr>
                        <m:t> </m:t>
                      </m:r>
                      <m:sSub>
                        <m:sSubPr>
                          <m:ctrlPr>
                            <a:rPr lang="zh-CN" altLang="zh-CN" sz="2000" i="1">
                              <a:solidFill>
                                <a:srgbClr val="000000">
                                  <a:lumMod val="75000"/>
                                  <a:lumOff val="25000"/>
                                </a:srgbClr>
                              </a:solidFill>
                              <a:latin typeface="Cambria Math" panose="02040503050406030204" pitchFamily="18" charset="0"/>
                            </a:rPr>
                          </m:ctrlPr>
                        </m:sSubPr>
                        <m:e>
                          <m:d>
                            <m:dPr>
                              <m:begChr m:val="（"/>
                              <m:endChr m:val="）"/>
                              <m:ctrlPr>
                                <a:rPr lang="zh-CN" altLang="zh-CN" sz="2000" i="1">
                                  <a:solidFill>
                                    <a:srgbClr val="000000">
                                      <a:lumMod val="75000"/>
                                      <a:lumOff val="25000"/>
                                    </a:srgbClr>
                                  </a:solidFill>
                                  <a:latin typeface="Cambria Math" panose="02040503050406030204" pitchFamily="18" charset="0"/>
                                </a:rPr>
                              </m:ctrlPr>
                            </m:dPr>
                            <m:e>
                              <m:r>
                                <m:rPr>
                                  <m:sty m:val="p"/>
                                </m:rPr>
                                <a:rPr lang="en-US" altLang="zh-CN" sz="2000">
                                  <a:solidFill>
                                    <a:srgbClr val="000000">
                                      <a:lumMod val="75000"/>
                                      <a:lumOff val="25000"/>
                                    </a:srgbClr>
                                  </a:solidFill>
                                  <a:latin typeface="Cambria Math" panose="02040503050406030204" pitchFamily="18" charset="0"/>
                                </a:rPr>
                                <m:t>L</m:t>
                              </m:r>
                            </m:e>
                          </m:d>
                          <m:r>
                            <a:rPr lang="en-US" altLang="zh-CN" sz="2000">
                              <a:solidFill>
                                <a:srgbClr val="000000">
                                  <a:lumMod val="75000"/>
                                  <a:lumOff val="25000"/>
                                </a:srgbClr>
                              </a:solidFill>
                              <a:latin typeface="Cambria Math" panose="02040503050406030204" pitchFamily="18" charset="0"/>
                            </a:rPr>
                            <m:t>∆</m:t>
                          </m:r>
                          <m:sSub>
                            <m:sSubPr>
                              <m:ctrlPr>
                                <a:rPr lang="zh-CN" altLang="zh-CN" sz="2000" i="1">
                                  <a:solidFill>
                                    <a:srgbClr val="000000">
                                      <a:lumMod val="75000"/>
                                      <a:lumOff val="25000"/>
                                    </a:srgbClr>
                                  </a:solidFill>
                                  <a:latin typeface="Cambria Math" panose="02040503050406030204" pitchFamily="18" charset="0"/>
                                </a:rPr>
                              </m:ctrlPr>
                            </m:sSubPr>
                            <m:e>
                              <m:r>
                                <m:rPr>
                                  <m:sty m:val="p"/>
                                </m:rPr>
                                <a:rPr lang="en-US" altLang="zh-CN" sz="2000">
                                  <a:solidFill>
                                    <a:srgbClr val="000000">
                                      <a:lumMod val="75000"/>
                                      <a:lumOff val="25000"/>
                                    </a:srgbClr>
                                  </a:solidFill>
                                  <a:latin typeface="Cambria Math" panose="02040503050406030204" pitchFamily="18" charset="0"/>
                                </a:rPr>
                                <m:t>π</m:t>
                              </m:r>
                            </m:e>
                            <m:sub>
                              <m:r>
                                <a:rPr lang="en-US" altLang="zh-CN" sz="2000" i="1">
                                  <a:solidFill>
                                    <a:srgbClr val="000000">
                                      <a:lumMod val="75000"/>
                                      <a:lumOff val="25000"/>
                                    </a:srgbClr>
                                  </a:solidFill>
                                  <a:latin typeface="Cambria Math" panose="02040503050406030204" pitchFamily="18" charset="0"/>
                                </a:rPr>
                                <m:t>𝑡</m:t>
                              </m:r>
                              <m:r>
                                <a:rPr lang="en-US" altLang="zh-CN" sz="2000" i="1">
                                  <a:solidFill>
                                    <a:srgbClr val="000000">
                                      <a:lumMod val="75000"/>
                                      <a:lumOff val="25000"/>
                                    </a:srgbClr>
                                  </a:solidFill>
                                  <a:latin typeface="Cambria Math" panose="02040503050406030204" pitchFamily="18" charset="0"/>
                                </a:rPr>
                                <m:t>−1</m:t>
                              </m:r>
                            </m:sub>
                          </m:sSub>
                          <m:r>
                            <a:rPr lang="en-US" altLang="zh-CN" sz="2000">
                              <a:solidFill>
                                <a:srgbClr val="000000">
                                  <a:lumMod val="75000"/>
                                  <a:lumOff val="25000"/>
                                </a:srgbClr>
                              </a:solidFill>
                              <a:latin typeface="Cambria Math" panose="02040503050406030204" pitchFamily="18" charset="0"/>
                            </a:rPr>
                            <m:t>+</m:t>
                          </m:r>
                          <m:r>
                            <m:rPr>
                              <m:sty m:val="p"/>
                            </m:rPr>
                            <a:rPr lang="en-US" altLang="zh-CN" sz="2000">
                              <a:solidFill>
                                <a:srgbClr val="000000">
                                  <a:lumMod val="75000"/>
                                  <a:lumOff val="25000"/>
                                </a:srgbClr>
                              </a:solidFill>
                              <a:latin typeface="Cambria Math" panose="02040503050406030204" pitchFamily="18" charset="0"/>
                            </a:rPr>
                            <m:t>α</m:t>
                          </m:r>
                        </m:e>
                        <m:sub>
                          <m:r>
                            <m:rPr>
                              <m:sty m:val="p"/>
                            </m:rPr>
                            <a:rPr lang="en-US" altLang="zh-CN" sz="2000">
                              <a:solidFill>
                                <a:srgbClr val="000000">
                                  <a:lumMod val="75000"/>
                                  <a:lumOff val="25000"/>
                                </a:srgbClr>
                              </a:solidFill>
                              <a:latin typeface="Cambria Math" panose="02040503050406030204" pitchFamily="18" charset="0"/>
                            </a:rPr>
                            <m:t>y</m:t>
                          </m:r>
                        </m:sub>
                      </m:sSub>
                      <m:r>
                        <a:rPr lang="en-US" altLang="zh-CN" sz="2000">
                          <a:solidFill>
                            <a:srgbClr val="000000">
                              <a:lumMod val="75000"/>
                              <a:lumOff val="25000"/>
                            </a:srgbClr>
                          </a:solidFill>
                          <a:latin typeface="Cambria Math" panose="02040503050406030204" pitchFamily="18" charset="0"/>
                        </a:rPr>
                        <m:t> </m:t>
                      </m:r>
                      <m:sSub>
                        <m:sSubPr>
                          <m:ctrlPr>
                            <a:rPr lang="zh-CN" altLang="zh-CN" sz="2000" i="1">
                              <a:solidFill>
                                <a:srgbClr val="000000">
                                  <a:lumMod val="75000"/>
                                  <a:lumOff val="25000"/>
                                </a:srgbClr>
                              </a:solidFill>
                              <a:latin typeface="Cambria Math" panose="02040503050406030204" pitchFamily="18" charset="0"/>
                            </a:rPr>
                          </m:ctrlPr>
                        </m:sSubPr>
                        <m:e>
                          <m:r>
                            <m:rPr>
                              <m:sty m:val="p"/>
                            </m:rPr>
                            <a:rPr lang="en-US" altLang="zh-CN" sz="2000">
                              <a:solidFill>
                                <a:srgbClr val="000000">
                                  <a:lumMod val="75000"/>
                                  <a:lumOff val="25000"/>
                                </a:srgbClr>
                              </a:solidFill>
                              <a:latin typeface="Cambria Math" panose="02040503050406030204" pitchFamily="18" charset="0"/>
                            </a:rPr>
                            <m:t>y</m:t>
                          </m:r>
                        </m:e>
                        <m:sub>
                          <m:r>
                            <m:rPr>
                              <m:sty m:val="p"/>
                            </m:rPr>
                            <a:rPr lang="en-US" altLang="zh-CN" sz="2000">
                              <a:solidFill>
                                <a:srgbClr val="000000">
                                  <a:lumMod val="75000"/>
                                  <a:lumOff val="25000"/>
                                </a:srgbClr>
                              </a:solidFill>
                              <a:latin typeface="Cambria Math" panose="02040503050406030204" pitchFamily="18" charset="0"/>
                            </a:rPr>
                            <m:t>t</m:t>
                          </m:r>
                        </m:sub>
                      </m:sSub>
                      <m:r>
                        <a:rPr lang="en-US" altLang="zh-CN" sz="2000">
                          <a:solidFill>
                            <a:srgbClr val="000000">
                              <a:lumMod val="75000"/>
                              <a:lumOff val="25000"/>
                            </a:srgbClr>
                          </a:solidFill>
                          <a:latin typeface="Cambria Math" panose="02040503050406030204" pitchFamily="18" charset="0"/>
                        </a:rPr>
                        <m:t>  +</m:t>
                      </m:r>
                      <m:sSub>
                        <m:sSubPr>
                          <m:ctrlPr>
                            <a:rPr lang="zh-CN" altLang="zh-CN" sz="2000" i="1">
                              <a:solidFill>
                                <a:srgbClr val="000000">
                                  <a:lumMod val="75000"/>
                                  <a:lumOff val="25000"/>
                                </a:srgbClr>
                              </a:solidFill>
                              <a:latin typeface="Cambria Math" panose="02040503050406030204" pitchFamily="18" charset="0"/>
                            </a:rPr>
                          </m:ctrlPr>
                        </m:sSubPr>
                        <m:e>
                          <m:r>
                            <m:rPr>
                              <m:sty m:val="p"/>
                            </m:rPr>
                            <a:rPr lang="en-US" altLang="zh-CN" sz="2000">
                              <a:solidFill>
                                <a:srgbClr val="000000">
                                  <a:lumMod val="75000"/>
                                  <a:lumOff val="25000"/>
                                </a:srgbClr>
                              </a:solidFill>
                              <a:latin typeface="Cambria Math" panose="02040503050406030204" pitchFamily="18" charset="0"/>
                            </a:rPr>
                            <m:t>η</m:t>
                          </m:r>
                        </m:e>
                        <m:sub>
                          <m:r>
                            <m:rPr>
                              <m:sty m:val="p"/>
                            </m:rPr>
                            <a:rPr lang="en-US" altLang="zh-CN" sz="2000">
                              <a:solidFill>
                                <a:srgbClr val="000000">
                                  <a:lumMod val="75000"/>
                                  <a:lumOff val="25000"/>
                                </a:srgbClr>
                              </a:solidFill>
                              <a:latin typeface="Cambria Math" panose="02040503050406030204" pitchFamily="18" charset="0"/>
                            </a:rPr>
                            <m:t>t</m:t>
                          </m:r>
                        </m:sub>
                      </m:sSub>
                    </m:oMath>
                  </m:oMathPara>
                </a14:m>
                <a:endParaRPr lang="en-US" altLang="zh-CN" sz="2000" dirty="0">
                  <a:solidFill>
                    <a:srgbClr val="000000">
                      <a:lumMod val="75000"/>
                      <a:lumOff val="25000"/>
                    </a:srgbClr>
                  </a:solidFill>
                  <a:latin typeface="Calibri" panose="020F0502020204030204"/>
                  <a:ea typeface="宋体" panose="02010600030101010101" pitchFamily="2" charset="-122"/>
                </a:endParaRPr>
              </a:p>
              <a:p>
                <a:pPr marL="91440" indent="-91440">
                  <a:lnSpc>
                    <a:spcPct val="90000"/>
                  </a:lnSpc>
                  <a:spcBef>
                    <a:spcPts val="1200"/>
                  </a:spcBef>
                  <a:spcAft>
                    <a:spcPts val="200"/>
                  </a:spcAft>
                  <a:buClr>
                    <a:srgbClr val="E48312"/>
                  </a:buClr>
                  <a:buSzPct val="100000"/>
                  <a:buFont typeface="Calibri" panose="020F0502020204030204" pitchFamily="34" charset="0"/>
                  <a:buChar char=" "/>
                  <a:defRPr/>
                </a:pPr>
                <a:r>
                  <a:rPr lang="zh-CN" altLang="zh-CN" sz="2000" dirty="0">
                    <a:solidFill>
                      <a:srgbClr val="000000">
                        <a:lumMod val="75000"/>
                        <a:lumOff val="25000"/>
                      </a:srgbClr>
                    </a:solidFill>
                    <a:latin typeface="Calibri" panose="020F0502020204030204"/>
                    <a:ea typeface="宋体" panose="02010600030101010101" pitchFamily="2" charset="-122"/>
                  </a:rPr>
                  <a:t>其中</a:t>
                </a:r>
                <a:endParaRPr lang="en-US" altLang="zh-CN" sz="2000" dirty="0">
                  <a:solidFill>
                    <a:srgbClr val="000000">
                      <a:lumMod val="75000"/>
                      <a:lumOff val="25000"/>
                    </a:srgbClr>
                  </a:solidFill>
                  <a:latin typeface="Calibri" panose="020F0502020204030204"/>
                  <a:ea typeface="宋体" panose="02010600030101010101" pitchFamily="2" charset="-122"/>
                </a:endParaRPr>
              </a:p>
              <a:p>
                <a:pPr marL="91440" indent="-91440">
                  <a:lnSpc>
                    <a:spcPct val="90000"/>
                  </a:lnSpc>
                  <a:spcBef>
                    <a:spcPts val="1200"/>
                  </a:spcBef>
                  <a:spcAft>
                    <a:spcPts val="200"/>
                  </a:spcAft>
                  <a:buClr>
                    <a:srgbClr val="E48312"/>
                  </a:buClr>
                  <a:buSzPct val="100000"/>
                  <a:buFont typeface="Calibri" panose="020F0502020204030204" pitchFamily="34" charset="0"/>
                  <a:buChar char=" "/>
                  <a:defRPr/>
                </a:pPr>
                <a:endParaRPr lang="zh-CN" altLang="zh-CN" sz="2000" dirty="0">
                  <a:solidFill>
                    <a:srgbClr val="000000">
                      <a:lumMod val="75000"/>
                      <a:lumOff val="25000"/>
                    </a:srgbClr>
                  </a:solidFill>
                  <a:latin typeface="Calibri" panose="020F0502020204030204"/>
                  <a:ea typeface="宋体" panose="02010600030101010101" pitchFamily="2" charset="-122"/>
                </a:endParaRPr>
              </a:p>
              <a:p>
                <a:pPr marL="91440" indent="-91440">
                  <a:lnSpc>
                    <a:spcPct val="90000"/>
                  </a:lnSpc>
                  <a:spcBef>
                    <a:spcPts val="1200"/>
                  </a:spcBef>
                  <a:spcAft>
                    <a:spcPts val="200"/>
                  </a:spcAft>
                  <a:buClr>
                    <a:srgbClr val="E48312"/>
                  </a:buClr>
                  <a:buSzPct val="100000"/>
                  <a:buFont typeface="Calibri" panose="020F0502020204030204" pitchFamily="34" charset="0"/>
                  <a:buChar char=" "/>
                  <a:defRPr/>
                </a:pPr>
                <a14:m>
                  <m:oMath xmlns:m="http://schemas.openxmlformats.org/officeDocument/2006/math">
                    <m:d>
                      <m:dPr>
                        <m:begChr m:val="{"/>
                        <m:endChr m:val=""/>
                        <m:ctrlPr>
                          <a:rPr lang="zh-CN" altLang="zh-CN" sz="2000" i="1">
                            <a:solidFill>
                              <a:srgbClr val="000000">
                                <a:lumMod val="75000"/>
                                <a:lumOff val="25000"/>
                              </a:srgbClr>
                            </a:solidFill>
                            <a:latin typeface="Cambria Math" panose="02040503050406030204" pitchFamily="18" charset="0"/>
                          </a:rPr>
                        </m:ctrlPr>
                      </m:dPr>
                      <m:e>
                        <m:eqArr>
                          <m:eqArrPr>
                            <m:ctrlPr>
                              <a:rPr lang="zh-CN" altLang="zh-CN" sz="2000" i="1">
                                <a:solidFill>
                                  <a:srgbClr val="000000">
                                    <a:lumMod val="75000"/>
                                    <a:lumOff val="25000"/>
                                  </a:srgbClr>
                                </a:solidFill>
                                <a:latin typeface="Cambria Math" panose="02040503050406030204" pitchFamily="18" charset="0"/>
                              </a:rPr>
                            </m:ctrlPr>
                          </m:eqArrPr>
                          <m:e>
                            <m:sSub>
                              <m:sSubPr>
                                <m:ctrlPr>
                                  <a:rPr lang="zh-CN" altLang="zh-CN" sz="2000" i="1">
                                    <a:solidFill>
                                      <a:srgbClr val="000000">
                                        <a:lumMod val="75000"/>
                                        <a:lumOff val="25000"/>
                                      </a:srgbClr>
                                    </a:solidFill>
                                    <a:latin typeface="Cambria Math" panose="02040503050406030204" pitchFamily="18" charset="0"/>
                                  </a:rPr>
                                </m:ctrlPr>
                              </m:sSubPr>
                              <m:e>
                                <m:r>
                                  <m:rPr>
                                    <m:sty m:val="p"/>
                                  </m:rPr>
                                  <a:rPr lang="en-US" altLang="zh-CN" sz="2000">
                                    <a:solidFill>
                                      <a:srgbClr val="000000">
                                        <a:lumMod val="75000"/>
                                        <a:lumOff val="25000"/>
                                      </a:srgbClr>
                                    </a:solidFill>
                                    <a:latin typeface="Cambria Math" panose="02040503050406030204" pitchFamily="18" charset="0"/>
                                  </a:rPr>
                                  <m:t>α</m:t>
                                </m:r>
                              </m:e>
                              <m:sub>
                                <m:r>
                                  <m:rPr>
                                    <m:sty m:val="p"/>
                                  </m:rPr>
                                  <a:rPr lang="en-US" altLang="zh-CN" sz="2000">
                                    <a:solidFill>
                                      <a:srgbClr val="000000">
                                        <a:lumMod val="75000"/>
                                        <a:lumOff val="25000"/>
                                      </a:srgbClr>
                                    </a:solidFill>
                                    <a:latin typeface="Cambria Math" panose="02040503050406030204" pitchFamily="18" charset="0"/>
                                  </a:rPr>
                                  <m:t>f</m:t>
                                </m:r>
                              </m:sub>
                            </m:sSub>
                            <m:r>
                              <a:rPr lang="en-US" altLang="zh-CN" sz="2000">
                                <a:solidFill>
                                  <a:srgbClr val="000000">
                                    <a:lumMod val="75000"/>
                                    <a:lumOff val="25000"/>
                                  </a:srgbClr>
                                </a:solidFill>
                                <a:latin typeface="Cambria Math" panose="02040503050406030204" pitchFamily="18" charset="0"/>
                              </a:rPr>
                              <m:t>=</m:t>
                            </m:r>
                            <m:r>
                              <m:rPr>
                                <m:sty m:val="p"/>
                              </m:rPr>
                              <a:rPr lang="en-US" altLang="zh-CN" sz="2000">
                                <a:solidFill>
                                  <a:srgbClr val="000000">
                                    <a:lumMod val="75000"/>
                                    <a:lumOff val="25000"/>
                                  </a:srgbClr>
                                </a:solidFill>
                                <a:latin typeface="Cambria Math" panose="02040503050406030204" pitchFamily="18" charset="0"/>
                              </a:rPr>
                              <m:t>θβ</m:t>
                            </m:r>
                            <m:sSup>
                              <m:sSupPr>
                                <m:ctrlPr>
                                  <a:rPr lang="zh-CN" altLang="zh-CN" sz="2000" i="1">
                                    <a:solidFill>
                                      <a:srgbClr val="000000">
                                        <a:lumMod val="75000"/>
                                        <a:lumOff val="25000"/>
                                      </a:srgbClr>
                                    </a:solidFill>
                                    <a:latin typeface="Cambria Math" panose="02040503050406030204" pitchFamily="18" charset="0"/>
                                  </a:rPr>
                                </m:ctrlPr>
                              </m:sSupPr>
                              <m:e>
                                <m:r>
                                  <m:rPr>
                                    <m:sty m:val="p"/>
                                  </m:rPr>
                                  <a:rPr lang="en-US" altLang="zh-CN" sz="2000">
                                    <a:solidFill>
                                      <a:srgbClr val="000000">
                                        <a:lumMod val="75000"/>
                                        <a:lumOff val="25000"/>
                                      </a:srgbClr>
                                    </a:solidFill>
                                    <a:latin typeface="Cambria Math" panose="02040503050406030204" pitchFamily="18" charset="0"/>
                                  </a:rPr>
                                  <m:t>ψ</m:t>
                                </m:r>
                              </m:e>
                              <m:sup>
                                <m:r>
                                  <a:rPr lang="en-US" altLang="zh-CN" sz="2000" i="1">
                                    <a:solidFill>
                                      <a:srgbClr val="000000">
                                        <a:lumMod val="75000"/>
                                        <a:lumOff val="25000"/>
                                      </a:srgbClr>
                                    </a:solidFill>
                                    <a:latin typeface="Cambria Math" panose="02040503050406030204" pitchFamily="18" charset="0"/>
                                  </a:rPr>
                                  <m:t>−</m:t>
                                </m:r>
                                <m:r>
                                  <a:rPr lang="en-US" altLang="zh-CN" sz="2000">
                                    <a:solidFill>
                                      <a:srgbClr val="000000">
                                        <a:lumMod val="75000"/>
                                        <a:lumOff val="25000"/>
                                      </a:srgbClr>
                                    </a:solidFill>
                                    <a:latin typeface="Cambria Math" panose="02040503050406030204" pitchFamily="18" charset="0"/>
                                  </a:rPr>
                                  <m:t>1</m:t>
                                </m:r>
                              </m:sup>
                            </m:sSup>
                            <m:r>
                              <a:rPr lang="en-US" altLang="zh-CN" sz="2000">
                                <a:solidFill>
                                  <a:srgbClr val="000000">
                                    <a:lumMod val="75000"/>
                                    <a:lumOff val="25000"/>
                                  </a:srgbClr>
                                </a:solidFill>
                                <a:latin typeface="Cambria Math" panose="02040503050406030204" pitchFamily="18" charset="0"/>
                              </a:rPr>
                              <m:t> </m:t>
                            </m:r>
                          </m:e>
                          <m:e>
                            <m:sSub>
                              <m:sSubPr>
                                <m:ctrlPr>
                                  <a:rPr lang="zh-CN" altLang="zh-CN" sz="2000" i="1">
                                    <a:solidFill>
                                      <a:srgbClr val="000000">
                                        <a:lumMod val="75000"/>
                                        <a:lumOff val="25000"/>
                                      </a:srgbClr>
                                    </a:solidFill>
                                    <a:latin typeface="Cambria Math" panose="02040503050406030204" pitchFamily="18" charset="0"/>
                                  </a:rPr>
                                </m:ctrlPr>
                              </m:sSubPr>
                              <m:e>
                                <m:r>
                                  <m:rPr>
                                    <m:sty m:val="p"/>
                                  </m:rPr>
                                  <a:rPr lang="en-US" altLang="zh-CN" sz="2000">
                                    <a:solidFill>
                                      <a:srgbClr val="000000">
                                        <a:lumMod val="75000"/>
                                        <a:lumOff val="25000"/>
                                      </a:srgbClr>
                                    </a:solidFill>
                                    <a:latin typeface="Cambria Math" panose="02040503050406030204" pitchFamily="18" charset="0"/>
                                  </a:rPr>
                                  <m:t>α</m:t>
                                </m:r>
                              </m:e>
                              <m:sub>
                                <m:r>
                                  <m:rPr>
                                    <m:sty m:val="p"/>
                                  </m:rPr>
                                  <a:rPr lang="en-US" altLang="zh-CN" sz="2000">
                                    <a:solidFill>
                                      <a:srgbClr val="000000">
                                        <a:lumMod val="75000"/>
                                        <a:lumOff val="25000"/>
                                      </a:srgbClr>
                                    </a:solidFill>
                                    <a:latin typeface="Cambria Math" panose="02040503050406030204" pitchFamily="18" charset="0"/>
                                  </a:rPr>
                                  <m:t>b</m:t>
                                </m:r>
                              </m:sub>
                            </m:sSub>
                            <m:r>
                              <a:rPr lang="en-US" altLang="zh-CN" sz="2000">
                                <a:solidFill>
                                  <a:srgbClr val="000000">
                                    <a:lumMod val="75000"/>
                                    <a:lumOff val="25000"/>
                                  </a:srgbClr>
                                </a:solidFill>
                                <a:latin typeface="Cambria Math" panose="02040503050406030204" pitchFamily="18" charset="0"/>
                              </a:rPr>
                              <m:t>=[</m:t>
                            </m:r>
                            <m:d>
                              <m:dPr>
                                <m:ctrlPr>
                                  <a:rPr lang="zh-CN" altLang="zh-CN" sz="2000" i="1">
                                    <a:solidFill>
                                      <a:srgbClr val="000000">
                                        <a:lumMod val="75000"/>
                                        <a:lumOff val="25000"/>
                                      </a:srgbClr>
                                    </a:solidFill>
                                    <a:latin typeface="Cambria Math" panose="02040503050406030204" pitchFamily="18" charset="0"/>
                                  </a:rPr>
                                </m:ctrlPr>
                              </m:dPr>
                              <m:e>
                                <m:r>
                                  <a:rPr lang="en-US" altLang="zh-CN" sz="2000">
                                    <a:solidFill>
                                      <a:srgbClr val="000000">
                                        <a:lumMod val="75000"/>
                                        <a:lumOff val="25000"/>
                                      </a:srgbClr>
                                    </a:solidFill>
                                    <a:latin typeface="Cambria Math" panose="02040503050406030204" pitchFamily="18" charset="0"/>
                                  </a:rPr>
                                  <m:t>1</m:t>
                                </m:r>
                                <m:r>
                                  <a:rPr lang="en-US" altLang="zh-CN" sz="2000" i="1">
                                    <a:solidFill>
                                      <a:srgbClr val="000000">
                                        <a:lumMod val="75000"/>
                                        <a:lumOff val="25000"/>
                                      </a:srgbClr>
                                    </a:solidFill>
                                    <a:latin typeface="Cambria Math" panose="02040503050406030204" pitchFamily="18" charset="0"/>
                                  </a:rPr>
                                  <m:t>−</m:t>
                                </m:r>
                                <m:r>
                                  <m:rPr>
                                    <m:sty m:val="p"/>
                                  </m:rPr>
                                  <a:rPr lang="en-US" altLang="zh-CN" sz="2000">
                                    <a:solidFill>
                                      <a:srgbClr val="000000">
                                        <a:lumMod val="75000"/>
                                        <a:lumOff val="25000"/>
                                      </a:srgbClr>
                                    </a:solidFill>
                                    <a:latin typeface="Cambria Math" panose="02040503050406030204" pitchFamily="18" charset="0"/>
                                  </a:rPr>
                                  <m:t>ω</m:t>
                                </m:r>
                              </m:e>
                            </m:d>
                            <m:r>
                              <a:rPr lang="en-US" altLang="zh-CN" sz="2000" i="1">
                                <a:solidFill>
                                  <a:srgbClr val="000000">
                                    <a:lumMod val="75000"/>
                                    <a:lumOff val="25000"/>
                                  </a:srgbClr>
                                </a:solidFill>
                                <a:latin typeface="Cambria Math" panose="02040503050406030204" pitchFamily="18" charset="0"/>
                              </a:rPr>
                              <m:t>−</m:t>
                            </m:r>
                            <m:r>
                              <m:rPr>
                                <m:sty m:val="p"/>
                              </m:rPr>
                              <a:rPr lang="en-US" altLang="zh-CN" sz="2000">
                                <a:solidFill>
                                  <a:srgbClr val="000000">
                                    <a:lumMod val="75000"/>
                                    <a:lumOff val="25000"/>
                                  </a:srgbClr>
                                </a:solidFill>
                                <a:latin typeface="Cambria Math" panose="02040503050406030204" pitchFamily="18" charset="0"/>
                              </a:rPr>
                              <m:t>θβ</m:t>
                            </m:r>
                            <m:d>
                              <m:dPr>
                                <m:ctrlPr>
                                  <a:rPr lang="zh-CN" altLang="zh-CN" sz="2000" i="1">
                                    <a:solidFill>
                                      <a:srgbClr val="000000">
                                        <a:lumMod val="75000"/>
                                        <a:lumOff val="25000"/>
                                      </a:srgbClr>
                                    </a:solidFill>
                                    <a:latin typeface="Cambria Math" panose="02040503050406030204" pitchFamily="18" charset="0"/>
                                  </a:rPr>
                                </m:ctrlPr>
                              </m:dPr>
                              <m:e>
                                <m:r>
                                  <a:rPr lang="en-US" altLang="zh-CN" sz="2000">
                                    <a:solidFill>
                                      <a:srgbClr val="000000">
                                        <a:lumMod val="75000"/>
                                        <a:lumOff val="25000"/>
                                      </a:srgbClr>
                                    </a:solidFill>
                                    <a:latin typeface="Cambria Math" panose="02040503050406030204" pitchFamily="18" charset="0"/>
                                  </a:rPr>
                                  <m:t>1</m:t>
                                </m:r>
                                <m:r>
                                  <a:rPr lang="en-US" altLang="zh-CN" sz="2000" i="1">
                                    <a:solidFill>
                                      <a:srgbClr val="000000">
                                        <a:lumMod val="75000"/>
                                        <a:lumOff val="25000"/>
                                      </a:srgbClr>
                                    </a:solidFill>
                                    <a:latin typeface="Cambria Math" panose="02040503050406030204" pitchFamily="18" charset="0"/>
                                  </a:rPr>
                                  <m:t>−</m:t>
                                </m:r>
                                <m:r>
                                  <m:rPr>
                                    <m:sty m:val="p"/>
                                  </m:rPr>
                                  <a:rPr lang="en-US" altLang="zh-CN" sz="2000">
                                    <a:solidFill>
                                      <a:srgbClr val="000000">
                                        <a:lumMod val="75000"/>
                                        <a:lumOff val="25000"/>
                                      </a:srgbClr>
                                    </a:solidFill>
                                    <a:latin typeface="Cambria Math" panose="02040503050406030204" pitchFamily="18" charset="0"/>
                                  </a:rPr>
                                  <m:t>ω</m:t>
                                </m:r>
                              </m:e>
                            </m:d>
                            <m:d>
                              <m:dPr>
                                <m:ctrlPr>
                                  <a:rPr lang="zh-CN" altLang="zh-CN" sz="2000" i="1">
                                    <a:solidFill>
                                      <a:srgbClr val="000000">
                                        <a:lumMod val="75000"/>
                                        <a:lumOff val="25000"/>
                                      </a:srgbClr>
                                    </a:solidFill>
                                    <a:latin typeface="Cambria Math" panose="02040503050406030204" pitchFamily="18" charset="0"/>
                                  </a:rPr>
                                </m:ctrlPr>
                              </m:dPr>
                              <m:e>
                                <m:r>
                                  <a:rPr lang="en-US" altLang="zh-CN" sz="2000">
                                    <a:solidFill>
                                      <a:srgbClr val="000000">
                                        <a:lumMod val="75000"/>
                                        <a:lumOff val="25000"/>
                                      </a:srgbClr>
                                    </a:solidFill>
                                    <a:latin typeface="Cambria Math" panose="02040503050406030204" pitchFamily="18" charset="0"/>
                                  </a:rPr>
                                  <m:t>1</m:t>
                                </m:r>
                                <m:r>
                                  <a:rPr lang="en-US" altLang="zh-CN" sz="2000" i="1">
                                    <a:solidFill>
                                      <a:srgbClr val="000000">
                                        <a:lumMod val="75000"/>
                                        <a:lumOff val="25000"/>
                                      </a:srgbClr>
                                    </a:solidFill>
                                    <a:latin typeface="Cambria Math" panose="02040503050406030204" pitchFamily="18" charset="0"/>
                                  </a:rPr>
                                  <m:t>−</m:t>
                                </m:r>
                                <m:r>
                                  <m:rPr>
                                    <m:sty m:val="p"/>
                                  </m:rPr>
                                  <a:rPr lang="en-US" altLang="zh-CN" sz="2000">
                                    <a:solidFill>
                                      <a:srgbClr val="000000">
                                        <a:lumMod val="75000"/>
                                        <a:lumOff val="25000"/>
                                      </a:srgbClr>
                                    </a:solidFill>
                                    <a:latin typeface="Cambria Math" panose="02040503050406030204" pitchFamily="18" charset="0"/>
                                  </a:rPr>
                                  <m:t>θ</m:t>
                                </m:r>
                              </m:e>
                            </m:d>
                            <m:sSubSup>
                              <m:sSubSupPr>
                                <m:ctrlPr>
                                  <a:rPr lang="zh-CN" altLang="zh-CN" sz="2000" i="1">
                                    <a:solidFill>
                                      <a:srgbClr val="000000">
                                        <a:lumMod val="75000"/>
                                        <a:lumOff val="25000"/>
                                      </a:srgbClr>
                                    </a:solidFill>
                                    <a:latin typeface="Cambria Math" panose="02040503050406030204" pitchFamily="18" charset="0"/>
                                  </a:rPr>
                                </m:ctrlPr>
                              </m:sSubSupPr>
                              <m:e>
                                <m:r>
                                  <m:rPr>
                                    <m:sty m:val="p"/>
                                  </m:rPr>
                                  <a:rPr lang="en-US" altLang="zh-CN" sz="2000">
                                    <a:solidFill>
                                      <a:srgbClr val="000000">
                                        <a:lumMod val="75000"/>
                                        <a:lumOff val="25000"/>
                                      </a:srgbClr>
                                    </a:solidFill>
                                    <a:latin typeface="Cambria Math" panose="02040503050406030204" pitchFamily="18" charset="0"/>
                                  </a:rPr>
                                  <m:t>P</m:t>
                                </m:r>
                              </m:e>
                              <m:sub>
                                <m:r>
                                  <a:rPr lang="en-US" altLang="zh-CN" sz="2000">
                                    <a:solidFill>
                                      <a:srgbClr val="000000">
                                        <a:lumMod val="75000"/>
                                        <a:lumOff val="25000"/>
                                      </a:srgbClr>
                                    </a:solidFill>
                                    <a:latin typeface="Cambria Math" panose="02040503050406030204" pitchFamily="18" charset="0"/>
                                  </a:rPr>
                                  <m:t>1</m:t>
                                </m:r>
                              </m:sub>
                              <m:sup>
                                <m:r>
                                  <a:rPr lang="en-US" altLang="zh-CN" sz="2000" i="1">
                                    <a:solidFill>
                                      <a:srgbClr val="000000">
                                        <a:lumMod val="75000"/>
                                        <a:lumOff val="25000"/>
                                      </a:srgbClr>
                                    </a:solidFill>
                                    <a:latin typeface="Cambria Math" panose="02040503050406030204" pitchFamily="18" charset="0"/>
                                  </a:rPr>
                                  <m:t>∗</m:t>
                                </m:r>
                              </m:sup>
                            </m:sSubSup>
                            <m:sSup>
                              <m:sSupPr>
                                <m:ctrlPr>
                                  <a:rPr lang="zh-CN" altLang="zh-CN" sz="2000" i="1">
                                    <a:solidFill>
                                      <a:srgbClr val="000000">
                                        <a:lumMod val="75000"/>
                                        <a:lumOff val="25000"/>
                                      </a:srgbClr>
                                    </a:solidFill>
                                    <a:latin typeface="Cambria Math" panose="02040503050406030204" pitchFamily="18" charset="0"/>
                                  </a:rPr>
                                </m:ctrlPr>
                              </m:sSupPr>
                              <m:e>
                                <m:r>
                                  <a:rPr lang="en-US" altLang="zh-CN" sz="2000">
                                    <a:solidFill>
                                      <a:srgbClr val="000000">
                                        <a:lumMod val="75000"/>
                                        <a:lumOff val="25000"/>
                                      </a:srgbClr>
                                    </a:solidFill>
                                    <a:latin typeface="Cambria Math" panose="02040503050406030204" pitchFamily="18" charset="0"/>
                                  </a:rPr>
                                  <m:t>]</m:t>
                                </m:r>
                                <m:r>
                                  <m:rPr>
                                    <m:sty m:val="p"/>
                                  </m:rPr>
                                  <a:rPr lang="en-US" altLang="zh-CN" sz="2000">
                                    <a:solidFill>
                                      <a:srgbClr val="000000">
                                        <a:lumMod val="75000"/>
                                        <a:lumOff val="25000"/>
                                      </a:srgbClr>
                                    </a:solidFill>
                                    <a:latin typeface="Cambria Math" panose="02040503050406030204" pitchFamily="18" charset="0"/>
                                  </a:rPr>
                                  <m:t>ψ</m:t>
                                </m:r>
                              </m:e>
                              <m:sup>
                                <m:r>
                                  <a:rPr lang="en-US" altLang="zh-CN" sz="2000" i="1">
                                    <a:solidFill>
                                      <a:srgbClr val="000000">
                                        <a:lumMod val="75000"/>
                                        <a:lumOff val="25000"/>
                                      </a:srgbClr>
                                    </a:solidFill>
                                    <a:latin typeface="Cambria Math" panose="02040503050406030204" pitchFamily="18" charset="0"/>
                                  </a:rPr>
                                  <m:t>−</m:t>
                                </m:r>
                                <m:r>
                                  <a:rPr lang="en-US" altLang="zh-CN" sz="2000">
                                    <a:solidFill>
                                      <a:srgbClr val="000000">
                                        <a:lumMod val="75000"/>
                                        <a:lumOff val="25000"/>
                                      </a:srgbClr>
                                    </a:solidFill>
                                    <a:latin typeface="Cambria Math" panose="02040503050406030204" pitchFamily="18" charset="0"/>
                                  </a:rPr>
                                  <m:t>1</m:t>
                                </m:r>
                              </m:sup>
                            </m:sSup>
                          </m:e>
                          <m:e>
                            <m:r>
                              <a:rPr lang="en-US" altLang="zh-CN" sz="2000">
                                <a:solidFill>
                                  <a:srgbClr val="000000">
                                    <a:lumMod val="75000"/>
                                    <a:lumOff val="25000"/>
                                  </a:srgbClr>
                                </a:solidFill>
                                <a:latin typeface="Cambria Math" panose="02040503050406030204" pitchFamily="18" charset="0"/>
                              </a:rPr>
                              <m:t> </m:t>
                            </m:r>
                            <m:sSub>
                              <m:sSubPr>
                                <m:ctrlPr>
                                  <a:rPr lang="zh-CN" altLang="zh-CN" sz="2000" i="1">
                                    <a:solidFill>
                                      <a:srgbClr val="000000">
                                        <a:lumMod val="75000"/>
                                        <a:lumOff val="25000"/>
                                      </a:srgbClr>
                                    </a:solidFill>
                                    <a:latin typeface="Cambria Math" panose="02040503050406030204" pitchFamily="18" charset="0"/>
                                  </a:rPr>
                                </m:ctrlPr>
                              </m:sSubPr>
                              <m:e>
                                <m:r>
                                  <m:rPr>
                                    <m:sty m:val="p"/>
                                  </m:rPr>
                                  <a:rPr lang="en-US" altLang="zh-CN" sz="2000">
                                    <a:solidFill>
                                      <a:srgbClr val="000000">
                                        <a:lumMod val="75000"/>
                                        <a:lumOff val="25000"/>
                                      </a:srgbClr>
                                    </a:solidFill>
                                    <a:latin typeface="Cambria Math" panose="02040503050406030204" pitchFamily="18" charset="0"/>
                                  </a:rPr>
                                  <m:t>α</m:t>
                                </m:r>
                              </m:e>
                              <m:sub>
                                <m:r>
                                  <m:rPr>
                                    <m:sty m:val="p"/>
                                  </m:rPr>
                                  <a:rPr lang="en-US" altLang="zh-CN" sz="2000">
                                    <a:solidFill>
                                      <a:srgbClr val="000000">
                                        <a:lumMod val="75000"/>
                                        <a:lumOff val="25000"/>
                                      </a:srgbClr>
                                    </a:solidFill>
                                    <a:latin typeface="Cambria Math" panose="02040503050406030204" pitchFamily="18" charset="0"/>
                                  </a:rPr>
                                  <m:t>P</m:t>
                                </m:r>
                              </m:sub>
                            </m:sSub>
                            <m:r>
                              <a:rPr lang="en-US" altLang="zh-CN" sz="2000">
                                <a:solidFill>
                                  <a:srgbClr val="000000">
                                    <a:lumMod val="75000"/>
                                    <a:lumOff val="25000"/>
                                  </a:srgbClr>
                                </a:solidFill>
                                <a:latin typeface="Cambria Math" panose="02040503050406030204" pitchFamily="18" charset="0"/>
                              </a:rPr>
                              <m:t> </m:t>
                            </m:r>
                            <m:d>
                              <m:dPr>
                                <m:begChr m:val="（"/>
                                <m:endChr m:val="）"/>
                                <m:ctrlPr>
                                  <a:rPr lang="zh-CN" altLang="zh-CN" sz="2000" i="1">
                                    <a:solidFill>
                                      <a:srgbClr val="000000">
                                        <a:lumMod val="75000"/>
                                        <a:lumOff val="25000"/>
                                      </a:srgbClr>
                                    </a:solidFill>
                                    <a:latin typeface="Cambria Math" panose="02040503050406030204" pitchFamily="18" charset="0"/>
                                  </a:rPr>
                                </m:ctrlPr>
                              </m:dPr>
                              <m:e>
                                <m:r>
                                  <m:rPr>
                                    <m:sty m:val="p"/>
                                  </m:rPr>
                                  <a:rPr lang="en-US" altLang="zh-CN" sz="2000">
                                    <a:solidFill>
                                      <a:srgbClr val="000000">
                                        <a:lumMod val="75000"/>
                                        <a:lumOff val="25000"/>
                                      </a:srgbClr>
                                    </a:solidFill>
                                    <a:latin typeface="Cambria Math" panose="02040503050406030204" pitchFamily="18" charset="0"/>
                                  </a:rPr>
                                  <m:t>L</m:t>
                                </m:r>
                              </m:e>
                            </m:d>
                            <m:r>
                              <a:rPr lang="en-US" altLang="zh-CN" sz="2000">
                                <a:solidFill>
                                  <a:srgbClr val="000000">
                                    <a:lumMod val="75000"/>
                                    <a:lumOff val="25000"/>
                                  </a:srgbClr>
                                </a:solidFill>
                                <a:latin typeface="Cambria Math" panose="02040503050406030204" pitchFamily="18" charset="0"/>
                              </a:rPr>
                              <m:t>=</m:t>
                            </m:r>
                            <m:d>
                              <m:dPr>
                                <m:ctrlPr>
                                  <a:rPr lang="zh-CN" altLang="zh-CN" sz="2000" i="1">
                                    <a:solidFill>
                                      <a:srgbClr val="000000">
                                        <a:lumMod val="75000"/>
                                        <a:lumOff val="25000"/>
                                      </a:srgbClr>
                                    </a:solidFill>
                                    <a:latin typeface="Cambria Math" panose="02040503050406030204" pitchFamily="18" charset="0"/>
                                  </a:rPr>
                                </m:ctrlPr>
                              </m:dPr>
                              <m:e>
                                <m:r>
                                  <a:rPr lang="en-US" altLang="zh-CN" sz="2000">
                                    <a:solidFill>
                                      <a:srgbClr val="000000">
                                        <a:lumMod val="75000"/>
                                        <a:lumOff val="25000"/>
                                      </a:srgbClr>
                                    </a:solidFill>
                                    <a:latin typeface="Cambria Math" panose="02040503050406030204" pitchFamily="18" charset="0"/>
                                  </a:rPr>
                                  <m:t>1</m:t>
                                </m:r>
                                <m:r>
                                  <a:rPr lang="en-US" altLang="zh-CN" sz="2000" i="1">
                                    <a:solidFill>
                                      <a:srgbClr val="000000">
                                        <a:lumMod val="75000"/>
                                        <a:lumOff val="25000"/>
                                      </a:srgbClr>
                                    </a:solidFill>
                                    <a:latin typeface="Cambria Math" panose="02040503050406030204" pitchFamily="18" charset="0"/>
                                  </a:rPr>
                                  <m:t>−</m:t>
                                </m:r>
                                <m:r>
                                  <m:rPr>
                                    <m:sty m:val="p"/>
                                  </m:rPr>
                                  <a:rPr lang="en-US" altLang="zh-CN" sz="2000">
                                    <a:solidFill>
                                      <a:srgbClr val="000000">
                                        <a:lumMod val="75000"/>
                                        <a:lumOff val="25000"/>
                                      </a:srgbClr>
                                    </a:solidFill>
                                    <a:latin typeface="Cambria Math" panose="02040503050406030204" pitchFamily="18" charset="0"/>
                                  </a:rPr>
                                  <m:t>ω</m:t>
                                </m:r>
                              </m:e>
                            </m:d>
                            <m:d>
                              <m:dPr>
                                <m:ctrlPr>
                                  <a:rPr lang="zh-CN" altLang="zh-CN" sz="2000" i="1">
                                    <a:solidFill>
                                      <a:srgbClr val="000000">
                                        <a:lumMod val="75000"/>
                                        <a:lumOff val="25000"/>
                                      </a:srgbClr>
                                    </a:solidFill>
                                    <a:latin typeface="Cambria Math" panose="02040503050406030204" pitchFamily="18" charset="0"/>
                                  </a:rPr>
                                </m:ctrlPr>
                              </m:dPr>
                              <m:e>
                                <m:r>
                                  <a:rPr lang="en-US" altLang="zh-CN" sz="2000">
                                    <a:solidFill>
                                      <a:srgbClr val="000000">
                                        <a:lumMod val="75000"/>
                                        <a:lumOff val="25000"/>
                                      </a:srgbClr>
                                    </a:solidFill>
                                    <a:latin typeface="Cambria Math" panose="02040503050406030204" pitchFamily="18" charset="0"/>
                                  </a:rPr>
                                  <m:t>1</m:t>
                                </m:r>
                                <m:r>
                                  <a:rPr lang="en-US" altLang="zh-CN" sz="2000" i="1">
                                    <a:solidFill>
                                      <a:srgbClr val="000000">
                                        <a:lumMod val="75000"/>
                                        <a:lumOff val="25000"/>
                                      </a:srgbClr>
                                    </a:solidFill>
                                    <a:latin typeface="Cambria Math" panose="02040503050406030204" pitchFamily="18" charset="0"/>
                                  </a:rPr>
                                  <m:t>−</m:t>
                                </m:r>
                                <m:r>
                                  <m:rPr>
                                    <m:sty m:val="p"/>
                                  </m:rPr>
                                  <a:rPr lang="en-US" altLang="zh-CN" sz="2000">
                                    <a:solidFill>
                                      <a:srgbClr val="000000">
                                        <a:lumMod val="75000"/>
                                        <a:lumOff val="25000"/>
                                      </a:srgbClr>
                                    </a:solidFill>
                                    <a:latin typeface="Cambria Math" panose="02040503050406030204" pitchFamily="18" charset="0"/>
                                  </a:rPr>
                                  <m:t>θ</m:t>
                                </m:r>
                              </m:e>
                            </m:d>
                            <m:d>
                              <m:dPr>
                                <m:begChr m:val="["/>
                                <m:endChr m:val="]"/>
                                <m:ctrlPr>
                                  <a:rPr lang="zh-CN" altLang="zh-CN" sz="2000" i="1">
                                    <a:solidFill>
                                      <a:srgbClr val="000000">
                                        <a:lumMod val="75000"/>
                                        <a:lumOff val="25000"/>
                                      </a:srgbClr>
                                    </a:solidFill>
                                    <a:latin typeface="Cambria Math" panose="02040503050406030204" pitchFamily="18" charset="0"/>
                                  </a:rPr>
                                </m:ctrlPr>
                              </m:dPr>
                              <m:e>
                                <m:sSup>
                                  <m:sSupPr>
                                    <m:ctrlPr>
                                      <a:rPr lang="zh-CN" altLang="zh-CN" sz="2000" i="1">
                                        <a:solidFill>
                                          <a:srgbClr val="000000">
                                            <a:lumMod val="75000"/>
                                            <a:lumOff val="25000"/>
                                          </a:srgbClr>
                                        </a:solidFill>
                                        <a:latin typeface="Cambria Math" panose="02040503050406030204" pitchFamily="18" charset="0"/>
                                      </a:rPr>
                                    </m:ctrlPr>
                                  </m:sSupPr>
                                  <m:e>
                                    <m:r>
                                      <m:rPr>
                                        <m:sty m:val="p"/>
                                      </m:rPr>
                                      <a:rPr lang="en-US" altLang="zh-CN" sz="2000">
                                        <a:solidFill>
                                          <a:srgbClr val="000000">
                                            <a:lumMod val="75000"/>
                                            <a:lumOff val="25000"/>
                                          </a:srgbClr>
                                        </a:solidFill>
                                        <a:latin typeface="Cambria Math" panose="02040503050406030204" pitchFamily="18" charset="0"/>
                                      </a:rPr>
                                      <m:t>ρ</m:t>
                                    </m:r>
                                  </m:e>
                                  <m:sup>
                                    <m:r>
                                      <a:rPr lang="en-US" altLang="zh-CN" sz="2000" i="1">
                                        <a:solidFill>
                                          <a:srgbClr val="000000">
                                            <a:lumMod val="75000"/>
                                            <a:lumOff val="25000"/>
                                          </a:srgbClr>
                                        </a:solidFill>
                                        <a:latin typeface="Cambria Math" panose="02040503050406030204" pitchFamily="18" charset="0"/>
                                      </a:rPr>
                                      <m:t>∗</m:t>
                                    </m:r>
                                  </m:sup>
                                </m:sSup>
                                <m:d>
                                  <m:dPr>
                                    <m:begChr m:val="（"/>
                                    <m:endChr m:val="）"/>
                                    <m:ctrlPr>
                                      <a:rPr lang="zh-CN" altLang="zh-CN" sz="2000" i="1">
                                        <a:solidFill>
                                          <a:srgbClr val="000000">
                                            <a:lumMod val="75000"/>
                                            <a:lumOff val="25000"/>
                                          </a:srgbClr>
                                        </a:solidFill>
                                        <a:latin typeface="Cambria Math" panose="02040503050406030204" pitchFamily="18" charset="0"/>
                                      </a:rPr>
                                    </m:ctrlPr>
                                  </m:dPr>
                                  <m:e>
                                    <m:r>
                                      <m:rPr>
                                        <m:sty m:val="p"/>
                                      </m:rPr>
                                      <a:rPr lang="en-US" altLang="zh-CN" sz="2000">
                                        <a:solidFill>
                                          <a:srgbClr val="000000">
                                            <a:lumMod val="75000"/>
                                            <a:lumOff val="25000"/>
                                          </a:srgbClr>
                                        </a:solidFill>
                                        <a:latin typeface="Cambria Math" panose="02040503050406030204" pitchFamily="18" charset="0"/>
                                      </a:rPr>
                                      <m:t>L</m:t>
                                    </m:r>
                                  </m:e>
                                </m:d>
                                <m:r>
                                  <a:rPr lang="en-US" altLang="zh-CN" sz="2000">
                                    <a:solidFill>
                                      <a:srgbClr val="000000">
                                        <a:lumMod val="75000"/>
                                        <a:lumOff val="25000"/>
                                      </a:srgbClr>
                                    </a:solidFill>
                                    <a:latin typeface="Cambria Math" panose="02040503050406030204" pitchFamily="18" charset="0"/>
                                  </a:rPr>
                                  <m:t>+</m:t>
                                </m:r>
                                <m:r>
                                  <m:rPr>
                                    <m:sty m:val="p"/>
                                  </m:rPr>
                                  <a:rPr lang="en-US" altLang="zh-CN" sz="2000">
                                    <a:solidFill>
                                      <a:srgbClr val="000000">
                                        <a:lumMod val="75000"/>
                                        <a:lumOff val="25000"/>
                                      </a:srgbClr>
                                    </a:solidFill>
                                    <a:latin typeface="Cambria Math" panose="02040503050406030204" pitchFamily="18" charset="0"/>
                                  </a:rPr>
                                  <m:t>θβ</m:t>
                                </m:r>
                                <m:sSup>
                                  <m:sSupPr>
                                    <m:ctrlPr>
                                      <a:rPr lang="zh-CN" altLang="zh-CN" sz="2000" i="1">
                                        <a:solidFill>
                                          <a:srgbClr val="000000">
                                            <a:lumMod val="75000"/>
                                            <a:lumOff val="25000"/>
                                          </a:srgbClr>
                                        </a:solidFill>
                                        <a:latin typeface="Cambria Math" panose="02040503050406030204" pitchFamily="18" charset="0"/>
                                      </a:rPr>
                                    </m:ctrlPr>
                                  </m:sSupPr>
                                  <m:e>
                                    <m:r>
                                      <m:rPr>
                                        <m:sty m:val="p"/>
                                      </m:rPr>
                                      <a:rPr lang="en-US" altLang="zh-CN" sz="2000">
                                        <a:solidFill>
                                          <a:srgbClr val="000000">
                                            <a:lumMod val="75000"/>
                                            <a:lumOff val="25000"/>
                                          </a:srgbClr>
                                        </a:solidFill>
                                        <a:latin typeface="Cambria Math" panose="02040503050406030204" pitchFamily="18" charset="0"/>
                                      </a:rPr>
                                      <m:t>ρ</m:t>
                                    </m:r>
                                  </m:e>
                                  <m:sup>
                                    <m:r>
                                      <a:rPr lang="en-US" altLang="zh-CN" sz="2000">
                                        <a:solidFill>
                                          <a:srgbClr val="000000">
                                            <a:lumMod val="75000"/>
                                            <a:lumOff val="25000"/>
                                          </a:srgbClr>
                                        </a:solidFill>
                                        <a:latin typeface="Cambria Math" panose="02040503050406030204" pitchFamily="18" charset="0"/>
                                      </a:rPr>
                                      <m:t>’</m:t>
                                    </m:r>
                                  </m:sup>
                                </m:sSup>
                                <m:d>
                                  <m:dPr>
                                    <m:begChr m:val="（"/>
                                    <m:endChr m:val="）"/>
                                    <m:ctrlPr>
                                      <a:rPr lang="zh-CN" altLang="zh-CN" sz="2000" i="1">
                                        <a:solidFill>
                                          <a:srgbClr val="000000">
                                            <a:lumMod val="75000"/>
                                            <a:lumOff val="25000"/>
                                          </a:srgbClr>
                                        </a:solidFill>
                                        <a:latin typeface="Cambria Math" panose="02040503050406030204" pitchFamily="18" charset="0"/>
                                      </a:rPr>
                                    </m:ctrlPr>
                                  </m:dPr>
                                  <m:e>
                                    <m:r>
                                      <m:rPr>
                                        <m:sty m:val="p"/>
                                      </m:rPr>
                                      <a:rPr lang="en-US" altLang="zh-CN" sz="2000">
                                        <a:solidFill>
                                          <a:srgbClr val="000000">
                                            <a:lumMod val="75000"/>
                                            <a:lumOff val="25000"/>
                                          </a:srgbClr>
                                        </a:solidFill>
                                        <a:latin typeface="Cambria Math" panose="02040503050406030204" pitchFamily="18" charset="0"/>
                                      </a:rPr>
                                      <m:t>L</m:t>
                                    </m:r>
                                  </m:e>
                                </m:d>
                              </m:e>
                            </m:d>
                            <m:sSup>
                              <m:sSupPr>
                                <m:ctrlPr>
                                  <a:rPr lang="zh-CN" altLang="zh-CN" sz="2000" i="1">
                                    <a:solidFill>
                                      <a:srgbClr val="000000">
                                        <a:lumMod val="75000"/>
                                        <a:lumOff val="25000"/>
                                      </a:srgbClr>
                                    </a:solidFill>
                                    <a:latin typeface="Cambria Math" panose="02040503050406030204" pitchFamily="18" charset="0"/>
                                  </a:rPr>
                                </m:ctrlPr>
                              </m:sSupPr>
                              <m:e>
                                <m:r>
                                  <m:rPr>
                                    <m:sty m:val="p"/>
                                  </m:rPr>
                                  <a:rPr lang="en-US" altLang="zh-CN" sz="2000">
                                    <a:solidFill>
                                      <a:srgbClr val="000000">
                                        <a:lumMod val="75000"/>
                                        <a:lumOff val="25000"/>
                                      </a:srgbClr>
                                    </a:solidFill>
                                    <a:latin typeface="Cambria Math" panose="02040503050406030204" pitchFamily="18" charset="0"/>
                                  </a:rPr>
                                  <m:t>ψ</m:t>
                                </m:r>
                              </m:e>
                              <m:sup>
                                <m:r>
                                  <a:rPr lang="en-US" altLang="zh-CN" sz="2000" i="1">
                                    <a:solidFill>
                                      <a:srgbClr val="000000">
                                        <a:lumMod val="75000"/>
                                        <a:lumOff val="25000"/>
                                      </a:srgbClr>
                                    </a:solidFill>
                                    <a:latin typeface="Cambria Math" panose="02040503050406030204" pitchFamily="18" charset="0"/>
                                  </a:rPr>
                                  <m:t>−</m:t>
                                </m:r>
                                <m:r>
                                  <a:rPr lang="en-US" altLang="zh-CN" sz="2000">
                                    <a:solidFill>
                                      <a:srgbClr val="000000">
                                        <a:lumMod val="75000"/>
                                        <a:lumOff val="25000"/>
                                      </a:srgbClr>
                                    </a:solidFill>
                                    <a:latin typeface="Cambria Math" panose="02040503050406030204" pitchFamily="18" charset="0"/>
                                  </a:rPr>
                                  <m:t>1</m:t>
                                </m:r>
                              </m:sup>
                            </m:sSup>
                          </m:e>
                          <m:e>
                            <m:sSub>
                              <m:sSubPr>
                                <m:ctrlPr>
                                  <a:rPr lang="zh-CN" altLang="zh-CN" sz="2000" i="1">
                                    <a:solidFill>
                                      <a:srgbClr val="000000">
                                        <a:lumMod val="75000"/>
                                        <a:lumOff val="25000"/>
                                      </a:srgbClr>
                                    </a:solidFill>
                                    <a:latin typeface="Cambria Math" panose="02040503050406030204" pitchFamily="18" charset="0"/>
                                  </a:rPr>
                                </m:ctrlPr>
                              </m:sSubPr>
                              <m:e>
                                <m:r>
                                  <m:rPr>
                                    <m:sty m:val="p"/>
                                  </m:rPr>
                                  <a:rPr lang="en-US" altLang="zh-CN" sz="2000">
                                    <a:solidFill>
                                      <a:srgbClr val="000000">
                                        <a:lumMod val="75000"/>
                                        <a:lumOff val="25000"/>
                                      </a:srgbClr>
                                    </a:solidFill>
                                    <a:latin typeface="Cambria Math" panose="02040503050406030204" pitchFamily="18" charset="0"/>
                                  </a:rPr>
                                  <m:t>α</m:t>
                                </m:r>
                              </m:e>
                              <m:sub>
                                <m:r>
                                  <m:rPr>
                                    <m:sty m:val="p"/>
                                  </m:rPr>
                                  <a:rPr lang="en-US" altLang="zh-CN" sz="2000">
                                    <a:solidFill>
                                      <a:srgbClr val="000000">
                                        <a:lumMod val="75000"/>
                                        <a:lumOff val="25000"/>
                                      </a:srgbClr>
                                    </a:solidFill>
                                    <a:latin typeface="Cambria Math" panose="02040503050406030204" pitchFamily="18" charset="0"/>
                                  </a:rPr>
                                  <m:t>y</m:t>
                                </m:r>
                              </m:sub>
                            </m:sSub>
                            <m:r>
                              <a:rPr lang="en-US" altLang="zh-CN" sz="2000">
                                <a:solidFill>
                                  <a:srgbClr val="000000">
                                    <a:lumMod val="75000"/>
                                    <a:lumOff val="25000"/>
                                  </a:srgbClr>
                                </a:solidFill>
                                <a:latin typeface="Cambria Math" panose="02040503050406030204" pitchFamily="18" charset="0"/>
                              </a:rPr>
                              <m:t>=</m:t>
                            </m:r>
                            <m:r>
                              <m:rPr>
                                <m:sty m:val="p"/>
                              </m:rPr>
                              <a:rPr lang="en-US" altLang="zh-CN" sz="2000">
                                <a:solidFill>
                                  <a:srgbClr val="000000">
                                    <a:lumMod val="75000"/>
                                    <a:lumOff val="25000"/>
                                  </a:srgbClr>
                                </a:solidFill>
                                <a:latin typeface="Cambria Math" panose="02040503050406030204" pitchFamily="18" charset="0"/>
                              </a:rPr>
                              <m:t>ω</m:t>
                            </m:r>
                            <m:d>
                              <m:dPr>
                                <m:ctrlPr>
                                  <a:rPr lang="zh-CN" altLang="zh-CN" sz="2000" i="1">
                                    <a:solidFill>
                                      <a:srgbClr val="000000">
                                        <a:lumMod val="75000"/>
                                        <a:lumOff val="25000"/>
                                      </a:srgbClr>
                                    </a:solidFill>
                                    <a:latin typeface="Cambria Math" panose="02040503050406030204" pitchFamily="18" charset="0"/>
                                  </a:rPr>
                                </m:ctrlPr>
                              </m:dPr>
                              <m:e>
                                <m:r>
                                  <a:rPr lang="en-US" altLang="zh-CN" sz="2000">
                                    <a:solidFill>
                                      <a:srgbClr val="000000">
                                        <a:lumMod val="75000"/>
                                        <a:lumOff val="25000"/>
                                      </a:srgbClr>
                                    </a:solidFill>
                                    <a:latin typeface="Cambria Math" panose="02040503050406030204" pitchFamily="18" charset="0"/>
                                  </a:rPr>
                                  <m:t>1</m:t>
                                </m:r>
                                <m:r>
                                  <a:rPr lang="en-US" altLang="zh-CN" sz="2000" i="1">
                                    <a:solidFill>
                                      <a:srgbClr val="000000">
                                        <a:lumMod val="75000"/>
                                        <a:lumOff val="25000"/>
                                      </a:srgbClr>
                                    </a:solidFill>
                                    <a:latin typeface="Cambria Math" panose="02040503050406030204" pitchFamily="18" charset="0"/>
                                  </a:rPr>
                                  <m:t>−</m:t>
                                </m:r>
                                <m:r>
                                  <m:rPr>
                                    <m:sty m:val="p"/>
                                  </m:rPr>
                                  <a:rPr lang="en-US" altLang="zh-CN" sz="2000">
                                    <a:solidFill>
                                      <a:srgbClr val="000000">
                                        <a:lumMod val="75000"/>
                                        <a:lumOff val="25000"/>
                                      </a:srgbClr>
                                    </a:solidFill>
                                    <a:latin typeface="Cambria Math" panose="02040503050406030204" pitchFamily="18" charset="0"/>
                                  </a:rPr>
                                  <m:t>θβ</m:t>
                                </m:r>
                              </m:e>
                            </m:d>
                            <m:d>
                              <m:dPr>
                                <m:ctrlPr>
                                  <a:rPr lang="zh-CN" altLang="zh-CN" sz="2000" i="1">
                                    <a:solidFill>
                                      <a:srgbClr val="000000">
                                        <a:lumMod val="75000"/>
                                        <a:lumOff val="25000"/>
                                      </a:srgbClr>
                                    </a:solidFill>
                                    <a:latin typeface="Cambria Math" panose="02040503050406030204" pitchFamily="18" charset="0"/>
                                  </a:rPr>
                                </m:ctrlPr>
                              </m:dPr>
                              <m:e>
                                <m:r>
                                  <a:rPr lang="en-US" altLang="zh-CN" sz="2000">
                                    <a:solidFill>
                                      <a:srgbClr val="000000">
                                        <a:lumMod val="75000"/>
                                        <a:lumOff val="25000"/>
                                      </a:srgbClr>
                                    </a:solidFill>
                                    <a:latin typeface="Cambria Math" panose="02040503050406030204" pitchFamily="18" charset="0"/>
                                  </a:rPr>
                                  <m:t>1</m:t>
                                </m:r>
                                <m:r>
                                  <a:rPr lang="en-US" altLang="zh-CN" sz="2000" i="1">
                                    <a:solidFill>
                                      <a:srgbClr val="000000">
                                        <a:lumMod val="75000"/>
                                        <a:lumOff val="25000"/>
                                      </a:srgbClr>
                                    </a:solidFill>
                                    <a:latin typeface="Cambria Math" panose="02040503050406030204" pitchFamily="18" charset="0"/>
                                  </a:rPr>
                                  <m:t>−</m:t>
                                </m:r>
                                <m:r>
                                  <m:rPr>
                                    <m:sty m:val="p"/>
                                  </m:rPr>
                                  <a:rPr lang="en-US" altLang="zh-CN" sz="2000">
                                    <a:solidFill>
                                      <a:srgbClr val="000000">
                                        <a:lumMod val="75000"/>
                                        <a:lumOff val="25000"/>
                                      </a:srgbClr>
                                    </a:solidFill>
                                    <a:latin typeface="Cambria Math" panose="02040503050406030204" pitchFamily="18" charset="0"/>
                                  </a:rPr>
                                  <m:t>θ</m:t>
                                </m:r>
                              </m:e>
                            </m:d>
                            <m:r>
                              <m:rPr>
                                <m:sty m:val="p"/>
                              </m:rPr>
                              <a:rPr lang="en-US" altLang="zh-CN" sz="2000">
                                <a:solidFill>
                                  <a:srgbClr val="000000">
                                    <a:lumMod val="75000"/>
                                    <a:lumOff val="25000"/>
                                  </a:srgbClr>
                                </a:solidFill>
                                <a:latin typeface="Cambria Math" panose="02040503050406030204" pitchFamily="18" charset="0"/>
                              </a:rPr>
                              <m:t>ξ</m:t>
                            </m:r>
                            <m:sSup>
                              <m:sSupPr>
                                <m:ctrlPr>
                                  <a:rPr lang="zh-CN" altLang="zh-CN" sz="2000" i="1">
                                    <a:solidFill>
                                      <a:srgbClr val="000000">
                                        <a:lumMod val="75000"/>
                                        <a:lumOff val="25000"/>
                                      </a:srgbClr>
                                    </a:solidFill>
                                    <a:latin typeface="Cambria Math" panose="02040503050406030204" pitchFamily="18" charset="0"/>
                                  </a:rPr>
                                </m:ctrlPr>
                              </m:sSupPr>
                              <m:e>
                                <m:r>
                                  <m:rPr>
                                    <m:sty m:val="p"/>
                                  </m:rPr>
                                  <a:rPr lang="en-US" altLang="zh-CN" sz="2000">
                                    <a:solidFill>
                                      <a:srgbClr val="000000">
                                        <a:lumMod val="75000"/>
                                        <a:lumOff val="25000"/>
                                      </a:srgbClr>
                                    </a:solidFill>
                                    <a:latin typeface="Cambria Math" panose="02040503050406030204" pitchFamily="18" charset="0"/>
                                  </a:rPr>
                                  <m:t>ψ</m:t>
                                </m:r>
                              </m:e>
                              <m:sup>
                                <m:r>
                                  <a:rPr lang="en-US" altLang="zh-CN" sz="2000" i="1">
                                    <a:solidFill>
                                      <a:srgbClr val="000000">
                                        <a:lumMod val="75000"/>
                                        <a:lumOff val="25000"/>
                                      </a:srgbClr>
                                    </a:solidFill>
                                    <a:latin typeface="Cambria Math" panose="02040503050406030204" pitchFamily="18" charset="0"/>
                                  </a:rPr>
                                  <m:t>−</m:t>
                                </m:r>
                                <m:r>
                                  <a:rPr lang="en-US" altLang="zh-CN" sz="2000">
                                    <a:solidFill>
                                      <a:srgbClr val="000000">
                                        <a:lumMod val="75000"/>
                                        <a:lumOff val="25000"/>
                                      </a:srgbClr>
                                    </a:solidFill>
                                    <a:latin typeface="Cambria Math" panose="02040503050406030204" pitchFamily="18" charset="0"/>
                                  </a:rPr>
                                  <m:t>1</m:t>
                                </m:r>
                              </m:sup>
                            </m:sSup>
                            <m:r>
                              <a:rPr lang="en-US" altLang="zh-CN" sz="2000">
                                <a:solidFill>
                                  <a:srgbClr val="000000">
                                    <a:lumMod val="75000"/>
                                    <a:lumOff val="25000"/>
                                  </a:srgbClr>
                                </a:solidFill>
                                <a:latin typeface="Cambria Math" panose="02040503050406030204" pitchFamily="18" charset="0"/>
                              </a:rPr>
                              <m:t> </m:t>
                            </m:r>
                          </m:e>
                          <m:e>
                            <m:r>
                              <m:rPr>
                                <m:sty m:val="p"/>
                              </m:rPr>
                              <a:rPr lang="en-US" altLang="zh-CN" sz="2000">
                                <a:solidFill>
                                  <a:srgbClr val="000000">
                                    <a:lumMod val="75000"/>
                                    <a:lumOff val="25000"/>
                                  </a:srgbClr>
                                </a:solidFill>
                                <a:latin typeface="Cambria Math" panose="02040503050406030204" pitchFamily="18" charset="0"/>
                              </a:rPr>
                              <m:t>ψ</m:t>
                            </m:r>
                            <m:r>
                              <a:rPr lang="en-US" altLang="zh-CN" sz="2000">
                                <a:solidFill>
                                  <a:srgbClr val="000000">
                                    <a:lumMod val="75000"/>
                                    <a:lumOff val="25000"/>
                                  </a:srgbClr>
                                </a:solidFill>
                                <a:latin typeface="Cambria Math" panose="02040503050406030204" pitchFamily="18" charset="0"/>
                              </a:rPr>
                              <m:t>=</m:t>
                            </m:r>
                            <m:r>
                              <m:rPr>
                                <m:sty m:val="p"/>
                              </m:rPr>
                              <a:rPr lang="en-US" altLang="zh-CN" sz="2000">
                                <a:solidFill>
                                  <a:srgbClr val="000000">
                                    <a:lumMod val="75000"/>
                                    <a:lumOff val="25000"/>
                                  </a:srgbClr>
                                </a:solidFill>
                                <a:latin typeface="Cambria Math" panose="02040503050406030204" pitchFamily="18" charset="0"/>
                              </a:rPr>
                              <m:t>θ</m:t>
                            </m:r>
                            <m:r>
                              <a:rPr lang="en-US" altLang="zh-CN" sz="2000">
                                <a:solidFill>
                                  <a:srgbClr val="000000">
                                    <a:lumMod val="75000"/>
                                    <a:lumOff val="25000"/>
                                  </a:srgbClr>
                                </a:solidFill>
                                <a:latin typeface="Cambria Math" panose="02040503050406030204" pitchFamily="18" charset="0"/>
                              </a:rPr>
                              <m:t>+</m:t>
                            </m:r>
                            <m:d>
                              <m:dPr>
                                <m:ctrlPr>
                                  <a:rPr lang="zh-CN" altLang="zh-CN" sz="2000" i="1">
                                    <a:solidFill>
                                      <a:srgbClr val="000000">
                                        <a:lumMod val="75000"/>
                                        <a:lumOff val="25000"/>
                                      </a:srgbClr>
                                    </a:solidFill>
                                    <a:latin typeface="Cambria Math" panose="02040503050406030204" pitchFamily="18" charset="0"/>
                                  </a:rPr>
                                </m:ctrlPr>
                              </m:dPr>
                              <m:e>
                                <m:r>
                                  <a:rPr lang="en-US" altLang="zh-CN" sz="2000">
                                    <a:solidFill>
                                      <a:srgbClr val="000000">
                                        <a:lumMod val="75000"/>
                                        <a:lumOff val="25000"/>
                                      </a:srgbClr>
                                    </a:solidFill>
                                    <a:latin typeface="Cambria Math" panose="02040503050406030204" pitchFamily="18" charset="0"/>
                                  </a:rPr>
                                  <m:t>1</m:t>
                                </m:r>
                                <m:r>
                                  <a:rPr lang="en-US" altLang="zh-CN" sz="2000" i="1">
                                    <a:solidFill>
                                      <a:srgbClr val="000000">
                                        <a:lumMod val="75000"/>
                                        <a:lumOff val="25000"/>
                                      </a:srgbClr>
                                    </a:solidFill>
                                    <a:latin typeface="Cambria Math" panose="02040503050406030204" pitchFamily="18" charset="0"/>
                                  </a:rPr>
                                  <m:t>−</m:t>
                                </m:r>
                                <m:r>
                                  <m:rPr>
                                    <m:sty m:val="p"/>
                                  </m:rPr>
                                  <a:rPr lang="en-US" altLang="zh-CN" sz="2000">
                                    <a:solidFill>
                                      <a:srgbClr val="000000">
                                        <a:lumMod val="75000"/>
                                        <a:lumOff val="25000"/>
                                      </a:srgbClr>
                                    </a:solidFill>
                                    <a:latin typeface="Cambria Math" panose="02040503050406030204" pitchFamily="18" charset="0"/>
                                  </a:rPr>
                                  <m:t>ω</m:t>
                                </m:r>
                              </m:e>
                            </m:d>
                            <m:d>
                              <m:dPr>
                                <m:ctrlPr>
                                  <a:rPr lang="zh-CN" altLang="zh-CN" sz="2000" i="1">
                                    <a:solidFill>
                                      <a:srgbClr val="000000">
                                        <a:lumMod val="75000"/>
                                        <a:lumOff val="25000"/>
                                      </a:srgbClr>
                                    </a:solidFill>
                                    <a:latin typeface="Cambria Math" panose="02040503050406030204" pitchFamily="18" charset="0"/>
                                  </a:rPr>
                                </m:ctrlPr>
                              </m:dPr>
                              <m:e>
                                <m:r>
                                  <a:rPr lang="en-US" altLang="zh-CN" sz="2000">
                                    <a:solidFill>
                                      <a:srgbClr val="000000">
                                        <a:lumMod val="75000"/>
                                        <a:lumOff val="25000"/>
                                      </a:srgbClr>
                                    </a:solidFill>
                                    <a:latin typeface="Cambria Math" panose="02040503050406030204" pitchFamily="18" charset="0"/>
                                  </a:rPr>
                                  <m:t>1</m:t>
                                </m:r>
                                <m:r>
                                  <a:rPr lang="en-US" altLang="zh-CN" sz="2000" i="1">
                                    <a:solidFill>
                                      <a:srgbClr val="000000">
                                        <a:lumMod val="75000"/>
                                        <a:lumOff val="25000"/>
                                      </a:srgbClr>
                                    </a:solidFill>
                                    <a:latin typeface="Cambria Math" panose="02040503050406030204" pitchFamily="18" charset="0"/>
                                  </a:rPr>
                                  <m:t>−</m:t>
                                </m:r>
                                <m:r>
                                  <m:rPr>
                                    <m:sty m:val="p"/>
                                  </m:rPr>
                                  <a:rPr lang="en-US" altLang="zh-CN" sz="2000">
                                    <a:solidFill>
                                      <a:srgbClr val="000000">
                                        <a:lumMod val="75000"/>
                                        <a:lumOff val="25000"/>
                                      </a:srgbClr>
                                    </a:solidFill>
                                    <a:latin typeface="Cambria Math" panose="02040503050406030204" pitchFamily="18" charset="0"/>
                                  </a:rPr>
                                  <m:t>θ</m:t>
                                </m:r>
                              </m:e>
                            </m:d>
                            <m:r>
                              <a:rPr lang="en-US" altLang="zh-CN" sz="2000">
                                <a:solidFill>
                                  <a:srgbClr val="000000">
                                    <a:lumMod val="75000"/>
                                    <a:lumOff val="25000"/>
                                  </a:srgbClr>
                                </a:solidFill>
                                <a:latin typeface="Cambria Math" panose="02040503050406030204" pitchFamily="18" charset="0"/>
                              </a:rPr>
                              <m:t>+</m:t>
                            </m:r>
                            <m:r>
                              <m:rPr>
                                <m:sty m:val="p"/>
                              </m:rPr>
                              <a:rPr lang="en-US" altLang="zh-CN" sz="2000">
                                <a:solidFill>
                                  <a:srgbClr val="000000">
                                    <a:lumMod val="75000"/>
                                    <a:lumOff val="25000"/>
                                  </a:srgbClr>
                                </a:solidFill>
                                <a:latin typeface="Cambria Math" panose="02040503050406030204" pitchFamily="18" charset="0"/>
                              </a:rPr>
                              <m:t>θβ</m:t>
                            </m:r>
                            <m:d>
                              <m:dPr>
                                <m:ctrlPr>
                                  <a:rPr lang="zh-CN" altLang="zh-CN" sz="2000" i="1">
                                    <a:solidFill>
                                      <a:srgbClr val="000000">
                                        <a:lumMod val="75000"/>
                                        <a:lumOff val="25000"/>
                                      </a:srgbClr>
                                    </a:solidFill>
                                    <a:latin typeface="Cambria Math" panose="02040503050406030204" pitchFamily="18" charset="0"/>
                                  </a:rPr>
                                </m:ctrlPr>
                              </m:dPr>
                              <m:e>
                                <m:r>
                                  <a:rPr lang="en-US" altLang="zh-CN" sz="2000">
                                    <a:solidFill>
                                      <a:srgbClr val="000000">
                                        <a:lumMod val="75000"/>
                                        <a:lumOff val="25000"/>
                                      </a:srgbClr>
                                    </a:solidFill>
                                    <a:latin typeface="Cambria Math" panose="02040503050406030204" pitchFamily="18" charset="0"/>
                                  </a:rPr>
                                  <m:t>1</m:t>
                                </m:r>
                                <m:r>
                                  <a:rPr lang="en-US" altLang="zh-CN" sz="2000" i="1">
                                    <a:solidFill>
                                      <a:srgbClr val="000000">
                                        <a:lumMod val="75000"/>
                                        <a:lumOff val="25000"/>
                                      </a:srgbClr>
                                    </a:solidFill>
                                    <a:latin typeface="Cambria Math" panose="02040503050406030204" pitchFamily="18" charset="0"/>
                                  </a:rPr>
                                  <m:t>−</m:t>
                                </m:r>
                                <m:r>
                                  <m:rPr>
                                    <m:sty m:val="p"/>
                                  </m:rPr>
                                  <a:rPr lang="en-US" altLang="zh-CN" sz="2000">
                                    <a:solidFill>
                                      <a:srgbClr val="000000">
                                        <a:lumMod val="75000"/>
                                        <a:lumOff val="25000"/>
                                      </a:srgbClr>
                                    </a:solidFill>
                                    <a:latin typeface="Cambria Math" panose="02040503050406030204" pitchFamily="18" charset="0"/>
                                  </a:rPr>
                                  <m:t>ω</m:t>
                                </m:r>
                              </m:e>
                            </m:d>
                            <m:r>
                              <a:rPr lang="en-US" altLang="zh-CN" sz="2000">
                                <a:solidFill>
                                  <a:srgbClr val="000000">
                                    <a:lumMod val="75000"/>
                                    <a:lumOff val="25000"/>
                                  </a:srgbClr>
                                </a:solidFill>
                                <a:latin typeface="Cambria Math" panose="02040503050406030204" pitchFamily="18" charset="0"/>
                              </a:rPr>
                              <m:t>+</m:t>
                            </m:r>
                            <m:r>
                              <m:rPr>
                                <m:sty m:val="p"/>
                              </m:rPr>
                              <a:rPr lang="en-US" altLang="zh-CN" sz="2000">
                                <a:solidFill>
                                  <a:srgbClr val="000000">
                                    <a:lumMod val="75000"/>
                                    <a:lumOff val="25000"/>
                                  </a:srgbClr>
                                </a:solidFill>
                                <a:latin typeface="Cambria Math" panose="02040503050406030204" pitchFamily="18" charset="0"/>
                              </a:rPr>
                              <m:t>θβ</m:t>
                            </m:r>
                            <m:d>
                              <m:dPr>
                                <m:ctrlPr>
                                  <a:rPr lang="zh-CN" altLang="zh-CN" sz="2000" i="1">
                                    <a:solidFill>
                                      <a:srgbClr val="000000">
                                        <a:lumMod val="75000"/>
                                        <a:lumOff val="25000"/>
                                      </a:srgbClr>
                                    </a:solidFill>
                                    <a:latin typeface="Cambria Math" panose="02040503050406030204" pitchFamily="18" charset="0"/>
                                  </a:rPr>
                                </m:ctrlPr>
                              </m:dPr>
                              <m:e>
                                <m:r>
                                  <a:rPr lang="en-US" altLang="zh-CN" sz="2000">
                                    <a:solidFill>
                                      <a:srgbClr val="000000">
                                        <a:lumMod val="75000"/>
                                        <a:lumOff val="25000"/>
                                      </a:srgbClr>
                                    </a:solidFill>
                                    <a:latin typeface="Cambria Math" panose="02040503050406030204" pitchFamily="18" charset="0"/>
                                  </a:rPr>
                                  <m:t>1</m:t>
                                </m:r>
                                <m:r>
                                  <a:rPr lang="en-US" altLang="zh-CN" sz="2000" i="1">
                                    <a:solidFill>
                                      <a:srgbClr val="000000">
                                        <a:lumMod val="75000"/>
                                        <a:lumOff val="25000"/>
                                      </a:srgbClr>
                                    </a:solidFill>
                                    <a:latin typeface="Cambria Math" panose="02040503050406030204" pitchFamily="18" charset="0"/>
                                  </a:rPr>
                                  <m:t>−</m:t>
                                </m:r>
                                <m:r>
                                  <m:rPr>
                                    <m:sty m:val="p"/>
                                  </m:rPr>
                                  <a:rPr lang="en-US" altLang="zh-CN" sz="2000">
                                    <a:solidFill>
                                      <a:srgbClr val="000000">
                                        <a:lumMod val="75000"/>
                                        <a:lumOff val="25000"/>
                                      </a:srgbClr>
                                    </a:solidFill>
                                    <a:latin typeface="Cambria Math" panose="02040503050406030204" pitchFamily="18" charset="0"/>
                                  </a:rPr>
                                  <m:t>ω</m:t>
                                </m:r>
                              </m:e>
                            </m:d>
                            <m:d>
                              <m:dPr>
                                <m:ctrlPr>
                                  <a:rPr lang="zh-CN" altLang="zh-CN" sz="2000" i="1">
                                    <a:solidFill>
                                      <a:srgbClr val="000000">
                                        <a:lumMod val="75000"/>
                                        <a:lumOff val="25000"/>
                                      </a:srgbClr>
                                    </a:solidFill>
                                    <a:latin typeface="Cambria Math" panose="02040503050406030204" pitchFamily="18" charset="0"/>
                                  </a:rPr>
                                </m:ctrlPr>
                              </m:dPr>
                              <m:e>
                                <m:r>
                                  <a:rPr lang="en-US" altLang="zh-CN" sz="2000">
                                    <a:solidFill>
                                      <a:srgbClr val="000000">
                                        <a:lumMod val="75000"/>
                                        <a:lumOff val="25000"/>
                                      </a:srgbClr>
                                    </a:solidFill>
                                    <a:latin typeface="Cambria Math" panose="02040503050406030204" pitchFamily="18" charset="0"/>
                                  </a:rPr>
                                  <m:t>1</m:t>
                                </m:r>
                                <m:r>
                                  <a:rPr lang="en-US" altLang="zh-CN" sz="2000" i="1">
                                    <a:solidFill>
                                      <a:srgbClr val="000000">
                                        <a:lumMod val="75000"/>
                                        <a:lumOff val="25000"/>
                                      </a:srgbClr>
                                    </a:solidFill>
                                    <a:latin typeface="Cambria Math" panose="02040503050406030204" pitchFamily="18" charset="0"/>
                                  </a:rPr>
                                  <m:t>−</m:t>
                                </m:r>
                                <m:r>
                                  <m:rPr>
                                    <m:sty m:val="p"/>
                                  </m:rPr>
                                  <a:rPr lang="en-US" altLang="zh-CN" sz="2000">
                                    <a:solidFill>
                                      <a:srgbClr val="000000">
                                        <a:lumMod val="75000"/>
                                        <a:lumOff val="25000"/>
                                      </a:srgbClr>
                                    </a:solidFill>
                                    <a:latin typeface="Cambria Math" panose="02040503050406030204" pitchFamily="18" charset="0"/>
                                  </a:rPr>
                                  <m:t>θ</m:t>
                                </m:r>
                              </m:e>
                            </m:d>
                            <m:sSubSup>
                              <m:sSubSupPr>
                                <m:ctrlPr>
                                  <a:rPr lang="zh-CN" altLang="zh-CN" sz="2000" i="1">
                                    <a:solidFill>
                                      <a:srgbClr val="000000">
                                        <a:lumMod val="75000"/>
                                        <a:lumOff val="25000"/>
                                      </a:srgbClr>
                                    </a:solidFill>
                                    <a:latin typeface="Cambria Math" panose="02040503050406030204" pitchFamily="18" charset="0"/>
                                  </a:rPr>
                                </m:ctrlPr>
                              </m:sSubSupPr>
                              <m:e>
                                <m:r>
                                  <m:rPr>
                                    <m:sty m:val="p"/>
                                  </m:rPr>
                                  <a:rPr lang="en-US" altLang="zh-CN" sz="2000">
                                    <a:solidFill>
                                      <a:srgbClr val="000000">
                                        <a:lumMod val="75000"/>
                                        <a:lumOff val="25000"/>
                                      </a:srgbClr>
                                    </a:solidFill>
                                    <a:latin typeface="Cambria Math" panose="02040503050406030204" pitchFamily="18" charset="0"/>
                                  </a:rPr>
                                  <m:t>ρ</m:t>
                                </m:r>
                              </m:e>
                              <m:sub>
                                <m:r>
                                  <a:rPr lang="en-US" altLang="zh-CN" sz="2000">
                                    <a:solidFill>
                                      <a:srgbClr val="000000">
                                        <a:lumMod val="75000"/>
                                        <a:lumOff val="25000"/>
                                      </a:srgbClr>
                                    </a:solidFill>
                                    <a:latin typeface="Cambria Math" panose="02040503050406030204" pitchFamily="18" charset="0"/>
                                  </a:rPr>
                                  <m:t>1</m:t>
                                </m:r>
                              </m:sub>
                              <m:sup>
                                <m:r>
                                  <a:rPr lang="en-US" altLang="zh-CN" sz="2000" i="1">
                                    <a:solidFill>
                                      <a:srgbClr val="000000">
                                        <a:lumMod val="75000"/>
                                        <a:lumOff val="25000"/>
                                      </a:srgbClr>
                                    </a:solidFill>
                                    <a:latin typeface="Cambria Math" panose="02040503050406030204" pitchFamily="18" charset="0"/>
                                  </a:rPr>
                                  <m:t>∗</m:t>
                                </m:r>
                              </m:sup>
                            </m:sSubSup>
                            <m:r>
                              <a:rPr lang="en-US" altLang="zh-CN" sz="2000">
                                <a:solidFill>
                                  <a:srgbClr val="000000">
                                    <a:lumMod val="75000"/>
                                    <a:lumOff val="25000"/>
                                  </a:srgbClr>
                                </a:solidFill>
                                <a:latin typeface="Cambria Math" panose="02040503050406030204" pitchFamily="18" charset="0"/>
                              </a:rPr>
                              <m:t> </m:t>
                            </m:r>
                          </m:e>
                          <m:e>
                            <m:sSup>
                              <m:sSupPr>
                                <m:ctrlPr>
                                  <a:rPr lang="zh-CN" altLang="zh-CN" sz="2000" i="1">
                                    <a:solidFill>
                                      <a:srgbClr val="000000">
                                        <a:lumMod val="75000"/>
                                        <a:lumOff val="25000"/>
                                      </a:srgbClr>
                                    </a:solidFill>
                                    <a:latin typeface="Cambria Math" panose="02040503050406030204" pitchFamily="18" charset="0"/>
                                  </a:rPr>
                                </m:ctrlPr>
                              </m:sSupPr>
                              <m:e>
                                <m:r>
                                  <m:rPr>
                                    <m:sty m:val="p"/>
                                  </m:rPr>
                                  <a:rPr lang="en-US" altLang="zh-CN" sz="2000">
                                    <a:solidFill>
                                      <a:srgbClr val="000000">
                                        <a:lumMod val="75000"/>
                                        <a:lumOff val="25000"/>
                                      </a:srgbClr>
                                    </a:solidFill>
                                    <a:latin typeface="Cambria Math" panose="02040503050406030204" pitchFamily="18" charset="0"/>
                                  </a:rPr>
                                  <m:t>ρ</m:t>
                                </m:r>
                              </m:e>
                              <m:sup>
                                <m:r>
                                  <a:rPr lang="en-US" altLang="zh-CN" sz="2000" i="1">
                                    <a:solidFill>
                                      <a:srgbClr val="000000">
                                        <a:lumMod val="75000"/>
                                        <a:lumOff val="25000"/>
                                      </a:srgbClr>
                                    </a:solidFill>
                                    <a:latin typeface="Cambria Math" panose="02040503050406030204" pitchFamily="18" charset="0"/>
                                  </a:rPr>
                                  <m:t>∗</m:t>
                                </m:r>
                              </m:sup>
                            </m:sSup>
                            <m:d>
                              <m:dPr>
                                <m:begChr m:val="（"/>
                                <m:endChr m:val="）"/>
                                <m:ctrlPr>
                                  <a:rPr lang="zh-CN" altLang="zh-CN" sz="2000" i="1">
                                    <a:solidFill>
                                      <a:srgbClr val="000000">
                                        <a:lumMod val="75000"/>
                                        <a:lumOff val="25000"/>
                                      </a:srgbClr>
                                    </a:solidFill>
                                    <a:latin typeface="Cambria Math" panose="02040503050406030204" pitchFamily="18" charset="0"/>
                                  </a:rPr>
                                </m:ctrlPr>
                              </m:dPr>
                              <m:e>
                                <m:r>
                                  <m:rPr>
                                    <m:sty m:val="p"/>
                                  </m:rPr>
                                  <a:rPr lang="en-US" altLang="zh-CN" sz="2000">
                                    <a:solidFill>
                                      <a:srgbClr val="000000">
                                        <a:lumMod val="75000"/>
                                        <a:lumOff val="25000"/>
                                      </a:srgbClr>
                                    </a:solidFill>
                                    <a:latin typeface="Cambria Math" panose="02040503050406030204" pitchFamily="18" charset="0"/>
                                  </a:rPr>
                                  <m:t>L</m:t>
                                </m:r>
                              </m:e>
                            </m:d>
                            <m:r>
                              <a:rPr lang="en-US" altLang="zh-CN" sz="2000">
                                <a:solidFill>
                                  <a:srgbClr val="000000">
                                    <a:lumMod val="75000"/>
                                    <a:lumOff val="25000"/>
                                  </a:srgbClr>
                                </a:solidFill>
                                <a:latin typeface="Cambria Math" panose="02040503050406030204" pitchFamily="18" charset="0"/>
                              </a:rPr>
                              <m:t>=</m:t>
                            </m:r>
                            <m:sSubSup>
                              <m:sSubSupPr>
                                <m:ctrlPr>
                                  <a:rPr lang="zh-CN" altLang="zh-CN" sz="2000" i="1">
                                    <a:solidFill>
                                      <a:srgbClr val="000000">
                                        <a:lumMod val="75000"/>
                                        <a:lumOff val="25000"/>
                                      </a:srgbClr>
                                    </a:solidFill>
                                    <a:latin typeface="Cambria Math" panose="02040503050406030204" pitchFamily="18" charset="0"/>
                                  </a:rPr>
                                </m:ctrlPr>
                              </m:sSubSupPr>
                              <m:e>
                                <m:r>
                                  <m:rPr>
                                    <m:sty m:val="p"/>
                                  </m:rPr>
                                  <a:rPr lang="en-US" altLang="zh-CN" sz="2000">
                                    <a:solidFill>
                                      <a:srgbClr val="000000">
                                        <a:lumMod val="75000"/>
                                        <a:lumOff val="25000"/>
                                      </a:srgbClr>
                                    </a:solidFill>
                                    <a:latin typeface="Cambria Math" panose="02040503050406030204" pitchFamily="18" charset="0"/>
                                  </a:rPr>
                                  <m:t>ρ</m:t>
                                </m:r>
                              </m:e>
                              <m:sub>
                                <m:r>
                                  <a:rPr lang="en-US" altLang="zh-CN" sz="2000">
                                    <a:solidFill>
                                      <a:srgbClr val="000000">
                                        <a:lumMod val="75000"/>
                                        <a:lumOff val="25000"/>
                                      </a:srgbClr>
                                    </a:solidFill>
                                    <a:latin typeface="Cambria Math" panose="02040503050406030204" pitchFamily="18" charset="0"/>
                                  </a:rPr>
                                  <m:t>1</m:t>
                                </m:r>
                              </m:sub>
                              <m:sup>
                                <m:r>
                                  <a:rPr lang="en-US" altLang="zh-CN" sz="2000" i="1">
                                    <a:solidFill>
                                      <a:srgbClr val="000000">
                                        <a:lumMod val="75000"/>
                                        <a:lumOff val="25000"/>
                                      </a:srgbClr>
                                    </a:solidFill>
                                    <a:latin typeface="Cambria Math" panose="02040503050406030204" pitchFamily="18" charset="0"/>
                                  </a:rPr>
                                  <m:t>∗</m:t>
                                </m:r>
                              </m:sup>
                            </m:sSubSup>
                            <m:r>
                              <a:rPr lang="en-US" altLang="zh-CN" sz="2000">
                                <a:solidFill>
                                  <a:srgbClr val="000000">
                                    <a:lumMod val="75000"/>
                                    <a:lumOff val="25000"/>
                                  </a:srgbClr>
                                </a:solidFill>
                                <a:latin typeface="Cambria Math" panose="02040503050406030204" pitchFamily="18" charset="0"/>
                              </a:rPr>
                              <m:t>+ </m:t>
                            </m:r>
                            <m:sSubSup>
                              <m:sSubSupPr>
                                <m:ctrlPr>
                                  <a:rPr lang="zh-CN" altLang="zh-CN" sz="2000" i="1">
                                    <a:solidFill>
                                      <a:srgbClr val="000000">
                                        <a:lumMod val="75000"/>
                                        <a:lumOff val="25000"/>
                                      </a:srgbClr>
                                    </a:solidFill>
                                    <a:latin typeface="Cambria Math" panose="02040503050406030204" pitchFamily="18" charset="0"/>
                                  </a:rPr>
                                </m:ctrlPr>
                              </m:sSubSupPr>
                              <m:e>
                                <m:r>
                                  <m:rPr>
                                    <m:sty m:val="p"/>
                                  </m:rPr>
                                  <a:rPr lang="en-US" altLang="zh-CN" sz="2000">
                                    <a:solidFill>
                                      <a:srgbClr val="000000">
                                        <a:lumMod val="75000"/>
                                        <a:lumOff val="25000"/>
                                      </a:srgbClr>
                                    </a:solidFill>
                                    <a:latin typeface="Cambria Math" panose="02040503050406030204" pitchFamily="18" charset="0"/>
                                  </a:rPr>
                                  <m:t>ρ</m:t>
                                </m:r>
                              </m:e>
                              <m:sub>
                                <m:r>
                                  <a:rPr lang="en-US" altLang="zh-CN" sz="2000">
                                    <a:solidFill>
                                      <a:srgbClr val="000000">
                                        <a:lumMod val="75000"/>
                                        <a:lumOff val="25000"/>
                                      </a:srgbClr>
                                    </a:solidFill>
                                    <a:latin typeface="Cambria Math" panose="02040503050406030204" pitchFamily="18" charset="0"/>
                                  </a:rPr>
                                  <m:t>2</m:t>
                                </m:r>
                              </m:sub>
                              <m:sup>
                                <m:r>
                                  <a:rPr lang="en-US" altLang="zh-CN" sz="2000" i="1">
                                    <a:solidFill>
                                      <a:srgbClr val="000000">
                                        <a:lumMod val="75000"/>
                                        <a:lumOff val="25000"/>
                                      </a:srgbClr>
                                    </a:solidFill>
                                    <a:latin typeface="Cambria Math" panose="02040503050406030204" pitchFamily="18" charset="0"/>
                                  </a:rPr>
                                  <m:t>∗</m:t>
                                </m:r>
                              </m:sup>
                            </m:sSubSup>
                            <m:r>
                              <m:rPr>
                                <m:sty m:val="p"/>
                              </m:rPr>
                              <a:rPr lang="en-US" altLang="zh-CN" sz="2000">
                                <a:solidFill>
                                  <a:srgbClr val="000000">
                                    <a:lumMod val="75000"/>
                                    <a:lumOff val="25000"/>
                                  </a:srgbClr>
                                </a:solidFill>
                                <a:latin typeface="Cambria Math" panose="02040503050406030204" pitchFamily="18" charset="0"/>
                              </a:rPr>
                              <m:t>L</m:t>
                            </m:r>
                            <m:r>
                              <a:rPr lang="en-US" altLang="zh-CN" sz="2000">
                                <a:solidFill>
                                  <a:srgbClr val="000000">
                                    <a:lumMod val="75000"/>
                                    <a:lumOff val="25000"/>
                                  </a:srgbClr>
                                </a:solidFill>
                                <a:latin typeface="Cambria Math" panose="02040503050406030204" pitchFamily="18" charset="0"/>
                              </a:rPr>
                              <m:t>+</m:t>
                            </m:r>
                            <m:sSubSup>
                              <m:sSubSupPr>
                                <m:ctrlPr>
                                  <a:rPr lang="zh-CN" altLang="zh-CN" sz="2000" i="1">
                                    <a:solidFill>
                                      <a:srgbClr val="000000">
                                        <a:lumMod val="75000"/>
                                        <a:lumOff val="25000"/>
                                      </a:srgbClr>
                                    </a:solidFill>
                                    <a:latin typeface="Cambria Math" panose="02040503050406030204" pitchFamily="18" charset="0"/>
                                  </a:rPr>
                                </m:ctrlPr>
                              </m:sSubSupPr>
                              <m:e>
                                <m:r>
                                  <m:rPr>
                                    <m:sty m:val="p"/>
                                  </m:rPr>
                                  <a:rPr lang="en-US" altLang="zh-CN" sz="2000">
                                    <a:solidFill>
                                      <a:srgbClr val="000000">
                                        <a:lumMod val="75000"/>
                                        <a:lumOff val="25000"/>
                                      </a:srgbClr>
                                    </a:solidFill>
                                    <a:latin typeface="Cambria Math" panose="02040503050406030204" pitchFamily="18" charset="0"/>
                                  </a:rPr>
                                  <m:t>ρ</m:t>
                                </m:r>
                              </m:e>
                              <m:sub>
                                <m:r>
                                  <a:rPr lang="en-US" altLang="zh-CN" sz="2000">
                                    <a:solidFill>
                                      <a:srgbClr val="000000">
                                        <a:lumMod val="75000"/>
                                        <a:lumOff val="25000"/>
                                      </a:srgbClr>
                                    </a:solidFill>
                                    <a:latin typeface="Cambria Math" panose="02040503050406030204" pitchFamily="18" charset="0"/>
                                  </a:rPr>
                                  <m:t>3</m:t>
                                </m:r>
                              </m:sub>
                              <m:sup>
                                <m:r>
                                  <a:rPr lang="en-US" altLang="zh-CN" sz="2000" i="1">
                                    <a:solidFill>
                                      <a:srgbClr val="000000">
                                        <a:lumMod val="75000"/>
                                        <a:lumOff val="25000"/>
                                      </a:srgbClr>
                                    </a:solidFill>
                                    <a:latin typeface="Cambria Math" panose="02040503050406030204" pitchFamily="18" charset="0"/>
                                  </a:rPr>
                                  <m:t>∗</m:t>
                                </m:r>
                              </m:sup>
                            </m:sSubSup>
                            <m:r>
                              <a:rPr lang="en-US" altLang="zh-CN" sz="2000">
                                <a:solidFill>
                                  <a:srgbClr val="000000">
                                    <a:lumMod val="75000"/>
                                    <a:lumOff val="25000"/>
                                  </a:srgbClr>
                                </a:solidFill>
                                <a:latin typeface="Cambria Math" panose="02040503050406030204" pitchFamily="18" charset="0"/>
                              </a:rPr>
                              <m:t> </m:t>
                            </m:r>
                            <m:sSup>
                              <m:sSupPr>
                                <m:ctrlPr>
                                  <a:rPr lang="zh-CN" altLang="zh-CN" sz="2000" i="1">
                                    <a:solidFill>
                                      <a:srgbClr val="000000">
                                        <a:lumMod val="75000"/>
                                        <a:lumOff val="25000"/>
                                      </a:srgbClr>
                                    </a:solidFill>
                                    <a:latin typeface="Cambria Math" panose="02040503050406030204" pitchFamily="18" charset="0"/>
                                  </a:rPr>
                                </m:ctrlPr>
                              </m:sSupPr>
                              <m:e>
                                <m:r>
                                  <m:rPr>
                                    <m:sty m:val="p"/>
                                  </m:rPr>
                                  <a:rPr lang="en-US" altLang="zh-CN" sz="2000">
                                    <a:solidFill>
                                      <a:srgbClr val="000000">
                                        <a:lumMod val="75000"/>
                                        <a:lumOff val="25000"/>
                                      </a:srgbClr>
                                    </a:solidFill>
                                    <a:latin typeface="Cambria Math" panose="02040503050406030204" pitchFamily="18" charset="0"/>
                                  </a:rPr>
                                  <m:t>L</m:t>
                                </m:r>
                              </m:e>
                              <m:sup>
                                <m:r>
                                  <a:rPr lang="en-US" altLang="zh-CN" sz="2000">
                                    <a:solidFill>
                                      <a:srgbClr val="000000">
                                        <a:lumMod val="75000"/>
                                        <a:lumOff val="25000"/>
                                      </a:srgbClr>
                                    </a:solidFill>
                                    <a:latin typeface="Cambria Math" panose="02040503050406030204" pitchFamily="18" charset="0"/>
                                  </a:rPr>
                                  <m:t>2</m:t>
                                </m:r>
                              </m:sup>
                            </m:sSup>
                            <m:r>
                              <a:rPr lang="en-US" altLang="zh-CN" sz="2000">
                                <a:solidFill>
                                  <a:srgbClr val="000000">
                                    <a:lumMod val="75000"/>
                                    <a:lumOff val="25000"/>
                                  </a:srgbClr>
                                </a:solidFill>
                                <a:latin typeface="Cambria Math" panose="02040503050406030204" pitchFamily="18" charset="0"/>
                              </a:rPr>
                              <m:t>+</m:t>
                            </m:r>
                            <m:sSubSup>
                              <m:sSubSupPr>
                                <m:ctrlPr>
                                  <a:rPr lang="zh-CN" altLang="zh-CN" sz="2000" i="1">
                                    <a:solidFill>
                                      <a:srgbClr val="000000">
                                        <a:lumMod val="75000"/>
                                        <a:lumOff val="25000"/>
                                      </a:srgbClr>
                                    </a:solidFill>
                                    <a:latin typeface="Cambria Math" panose="02040503050406030204" pitchFamily="18" charset="0"/>
                                  </a:rPr>
                                </m:ctrlPr>
                              </m:sSubSupPr>
                              <m:e>
                                <m:r>
                                  <m:rPr>
                                    <m:sty m:val="p"/>
                                  </m:rPr>
                                  <a:rPr lang="en-US" altLang="zh-CN" sz="2000">
                                    <a:solidFill>
                                      <a:srgbClr val="000000">
                                        <a:lumMod val="75000"/>
                                        <a:lumOff val="25000"/>
                                      </a:srgbClr>
                                    </a:solidFill>
                                    <a:latin typeface="Cambria Math" panose="02040503050406030204" pitchFamily="18" charset="0"/>
                                  </a:rPr>
                                  <m:t>ρ</m:t>
                                </m:r>
                              </m:e>
                              <m:sub>
                                <m:r>
                                  <a:rPr lang="en-US" altLang="zh-CN" sz="2000">
                                    <a:solidFill>
                                      <a:srgbClr val="000000">
                                        <a:lumMod val="75000"/>
                                        <a:lumOff val="25000"/>
                                      </a:srgbClr>
                                    </a:solidFill>
                                    <a:latin typeface="Cambria Math" panose="02040503050406030204" pitchFamily="18" charset="0"/>
                                  </a:rPr>
                                  <m:t>4</m:t>
                                </m:r>
                              </m:sub>
                              <m:sup>
                                <m:r>
                                  <a:rPr lang="en-US" altLang="zh-CN" sz="2000" i="1">
                                    <a:solidFill>
                                      <a:srgbClr val="000000">
                                        <a:lumMod val="75000"/>
                                        <a:lumOff val="25000"/>
                                      </a:srgbClr>
                                    </a:solidFill>
                                    <a:latin typeface="Cambria Math" panose="02040503050406030204" pitchFamily="18" charset="0"/>
                                  </a:rPr>
                                  <m:t>∗</m:t>
                                </m:r>
                              </m:sup>
                            </m:sSubSup>
                            <m:r>
                              <a:rPr lang="en-US" altLang="zh-CN" sz="2000">
                                <a:solidFill>
                                  <a:srgbClr val="000000">
                                    <a:lumMod val="75000"/>
                                    <a:lumOff val="25000"/>
                                  </a:srgbClr>
                                </a:solidFill>
                                <a:latin typeface="Cambria Math" panose="02040503050406030204" pitchFamily="18" charset="0"/>
                              </a:rPr>
                              <m:t> </m:t>
                            </m:r>
                            <m:sSup>
                              <m:sSupPr>
                                <m:ctrlPr>
                                  <a:rPr lang="zh-CN" altLang="zh-CN" sz="2000" i="1">
                                    <a:solidFill>
                                      <a:srgbClr val="000000">
                                        <a:lumMod val="75000"/>
                                        <a:lumOff val="25000"/>
                                      </a:srgbClr>
                                    </a:solidFill>
                                    <a:latin typeface="Cambria Math" panose="02040503050406030204" pitchFamily="18" charset="0"/>
                                  </a:rPr>
                                </m:ctrlPr>
                              </m:sSupPr>
                              <m:e>
                                <m:r>
                                  <m:rPr>
                                    <m:sty m:val="p"/>
                                  </m:rPr>
                                  <a:rPr lang="en-US" altLang="zh-CN" sz="2000">
                                    <a:solidFill>
                                      <a:srgbClr val="000000">
                                        <a:lumMod val="75000"/>
                                        <a:lumOff val="25000"/>
                                      </a:srgbClr>
                                    </a:solidFill>
                                    <a:latin typeface="Cambria Math" panose="02040503050406030204" pitchFamily="18" charset="0"/>
                                  </a:rPr>
                                  <m:t>L</m:t>
                                </m:r>
                              </m:e>
                              <m:sup>
                                <m:r>
                                  <a:rPr lang="en-US" altLang="zh-CN" sz="2000">
                                    <a:solidFill>
                                      <a:srgbClr val="000000">
                                        <a:lumMod val="75000"/>
                                        <a:lumOff val="25000"/>
                                      </a:srgbClr>
                                    </a:solidFill>
                                    <a:latin typeface="Cambria Math" panose="02040503050406030204" pitchFamily="18" charset="0"/>
                                  </a:rPr>
                                  <m:t>3</m:t>
                                </m:r>
                              </m:sup>
                            </m:sSup>
                          </m:e>
                          <m:e>
                            <m:sSup>
                              <m:sSupPr>
                                <m:ctrlPr>
                                  <a:rPr lang="zh-CN" altLang="zh-CN" sz="2000" i="1">
                                    <a:solidFill>
                                      <a:srgbClr val="000000">
                                        <a:lumMod val="75000"/>
                                        <a:lumOff val="25000"/>
                                      </a:srgbClr>
                                    </a:solidFill>
                                    <a:latin typeface="Cambria Math" panose="02040503050406030204" pitchFamily="18" charset="0"/>
                                  </a:rPr>
                                </m:ctrlPr>
                              </m:sSupPr>
                              <m:e>
                                <m:r>
                                  <m:rPr>
                                    <m:sty m:val="p"/>
                                  </m:rPr>
                                  <a:rPr lang="en-US" altLang="zh-CN" sz="2000">
                                    <a:solidFill>
                                      <a:srgbClr val="000000">
                                        <a:lumMod val="75000"/>
                                        <a:lumOff val="25000"/>
                                      </a:srgbClr>
                                    </a:solidFill>
                                    <a:latin typeface="Cambria Math" panose="02040503050406030204" pitchFamily="18" charset="0"/>
                                  </a:rPr>
                                  <m:t>ρ</m:t>
                                </m:r>
                              </m:e>
                              <m:sup>
                                <m:r>
                                  <a:rPr lang="en-US" altLang="zh-CN" sz="2000" i="1">
                                    <a:solidFill>
                                      <a:srgbClr val="000000">
                                        <a:lumMod val="75000"/>
                                        <a:lumOff val="25000"/>
                                      </a:srgbClr>
                                    </a:solidFill>
                                    <a:latin typeface="Cambria Math" panose="02040503050406030204" pitchFamily="18" charset="0"/>
                                  </a:rPr>
                                  <m:t>′</m:t>
                                </m:r>
                              </m:sup>
                            </m:sSup>
                            <m:d>
                              <m:dPr>
                                <m:begChr m:val="（"/>
                                <m:endChr m:val="）"/>
                                <m:ctrlPr>
                                  <a:rPr lang="zh-CN" altLang="zh-CN" sz="2000" i="1">
                                    <a:solidFill>
                                      <a:srgbClr val="000000">
                                        <a:lumMod val="75000"/>
                                        <a:lumOff val="25000"/>
                                      </a:srgbClr>
                                    </a:solidFill>
                                    <a:latin typeface="Cambria Math" panose="02040503050406030204" pitchFamily="18" charset="0"/>
                                  </a:rPr>
                                </m:ctrlPr>
                              </m:dPr>
                              <m:e>
                                <m:r>
                                  <m:rPr>
                                    <m:sty m:val="p"/>
                                  </m:rPr>
                                  <a:rPr lang="en-US" altLang="zh-CN" sz="2000">
                                    <a:solidFill>
                                      <a:srgbClr val="000000">
                                        <a:lumMod val="75000"/>
                                        <a:lumOff val="25000"/>
                                      </a:srgbClr>
                                    </a:solidFill>
                                    <a:latin typeface="Cambria Math" panose="02040503050406030204" pitchFamily="18" charset="0"/>
                                  </a:rPr>
                                  <m:t>L</m:t>
                                </m:r>
                              </m:e>
                            </m:d>
                            <m:sSubSup>
                              <m:sSubSupPr>
                                <m:ctrlPr>
                                  <a:rPr lang="zh-CN" altLang="zh-CN" sz="2000" i="1">
                                    <a:solidFill>
                                      <a:srgbClr val="000000">
                                        <a:lumMod val="75000"/>
                                        <a:lumOff val="25000"/>
                                      </a:srgbClr>
                                    </a:solidFill>
                                    <a:latin typeface="Cambria Math" panose="02040503050406030204" pitchFamily="18" charset="0"/>
                                  </a:rPr>
                                </m:ctrlPr>
                              </m:sSubSupPr>
                              <m:e>
                                <m:r>
                                  <a:rPr lang="en-US" altLang="zh-CN" sz="2000">
                                    <a:solidFill>
                                      <a:srgbClr val="000000">
                                        <a:lumMod val="75000"/>
                                        <a:lumOff val="25000"/>
                                      </a:srgbClr>
                                    </a:solidFill>
                                    <a:latin typeface="Cambria Math" panose="02040503050406030204" pitchFamily="18" charset="0"/>
                                  </a:rPr>
                                  <m:t>=</m:t>
                                </m:r>
                                <m:r>
                                  <m:rPr>
                                    <m:sty m:val="p"/>
                                  </m:rPr>
                                  <a:rPr lang="en-US" altLang="zh-CN" sz="2000">
                                    <a:solidFill>
                                      <a:srgbClr val="000000">
                                        <a:lumMod val="75000"/>
                                        <a:lumOff val="25000"/>
                                      </a:srgbClr>
                                    </a:solidFill>
                                    <a:latin typeface="Cambria Math" panose="02040503050406030204" pitchFamily="18" charset="0"/>
                                  </a:rPr>
                                  <m:t>ρ</m:t>
                                </m:r>
                              </m:e>
                              <m:sub>
                                <m:r>
                                  <a:rPr lang="en-US" altLang="zh-CN" sz="2000">
                                    <a:solidFill>
                                      <a:srgbClr val="000000">
                                        <a:lumMod val="75000"/>
                                        <a:lumOff val="25000"/>
                                      </a:srgbClr>
                                    </a:solidFill>
                                    <a:latin typeface="Cambria Math" panose="02040503050406030204" pitchFamily="18" charset="0"/>
                                  </a:rPr>
                                  <m:t>2</m:t>
                                </m:r>
                              </m:sub>
                              <m:sup>
                                <m:r>
                                  <a:rPr lang="en-US" altLang="zh-CN" sz="2000" i="1">
                                    <a:solidFill>
                                      <a:srgbClr val="000000">
                                        <a:lumMod val="75000"/>
                                        <a:lumOff val="25000"/>
                                      </a:srgbClr>
                                    </a:solidFill>
                                    <a:latin typeface="Cambria Math" panose="02040503050406030204" pitchFamily="18" charset="0"/>
                                  </a:rPr>
                                  <m:t>∗</m:t>
                                </m:r>
                              </m:sup>
                            </m:sSubSup>
                            <m:r>
                              <a:rPr lang="en-US" altLang="zh-CN" sz="2000">
                                <a:solidFill>
                                  <a:srgbClr val="000000">
                                    <a:lumMod val="75000"/>
                                    <a:lumOff val="25000"/>
                                  </a:srgbClr>
                                </a:solidFill>
                                <a:latin typeface="Cambria Math" panose="02040503050406030204" pitchFamily="18" charset="0"/>
                              </a:rPr>
                              <m:t>+</m:t>
                            </m:r>
                            <m:sSubSup>
                              <m:sSubSupPr>
                                <m:ctrlPr>
                                  <a:rPr lang="zh-CN" altLang="zh-CN" sz="2000" i="1">
                                    <a:solidFill>
                                      <a:srgbClr val="000000">
                                        <a:lumMod val="75000"/>
                                        <a:lumOff val="25000"/>
                                      </a:srgbClr>
                                    </a:solidFill>
                                    <a:latin typeface="Cambria Math" panose="02040503050406030204" pitchFamily="18" charset="0"/>
                                  </a:rPr>
                                </m:ctrlPr>
                              </m:sSubSupPr>
                              <m:e>
                                <m:r>
                                  <m:rPr>
                                    <m:sty m:val="p"/>
                                  </m:rPr>
                                  <a:rPr lang="en-US" altLang="zh-CN" sz="2000">
                                    <a:solidFill>
                                      <a:srgbClr val="000000">
                                        <a:lumMod val="75000"/>
                                        <a:lumOff val="25000"/>
                                      </a:srgbClr>
                                    </a:solidFill>
                                    <a:latin typeface="Cambria Math" panose="02040503050406030204" pitchFamily="18" charset="0"/>
                                  </a:rPr>
                                  <m:t>ρ</m:t>
                                </m:r>
                              </m:e>
                              <m:sub>
                                <m:r>
                                  <a:rPr lang="en-US" altLang="zh-CN" sz="2000">
                                    <a:solidFill>
                                      <a:srgbClr val="000000">
                                        <a:lumMod val="75000"/>
                                        <a:lumOff val="25000"/>
                                      </a:srgbClr>
                                    </a:solidFill>
                                    <a:latin typeface="Cambria Math" panose="02040503050406030204" pitchFamily="18" charset="0"/>
                                  </a:rPr>
                                  <m:t>3</m:t>
                                </m:r>
                              </m:sub>
                              <m:sup>
                                <m:r>
                                  <a:rPr lang="en-US" altLang="zh-CN" sz="2000" i="1">
                                    <a:solidFill>
                                      <a:srgbClr val="000000">
                                        <a:lumMod val="75000"/>
                                        <a:lumOff val="25000"/>
                                      </a:srgbClr>
                                    </a:solidFill>
                                    <a:latin typeface="Cambria Math" panose="02040503050406030204" pitchFamily="18" charset="0"/>
                                  </a:rPr>
                                  <m:t>∗</m:t>
                                </m:r>
                              </m:sup>
                            </m:sSubSup>
                            <m:r>
                              <a:rPr lang="en-US" altLang="zh-CN" sz="2000">
                                <a:solidFill>
                                  <a:srgbClr val="000000">
                                    <a:lumMod val="75000"/>
                                    <a:lumOff val="25000"/>
                                  </a:srgbClr>
                                </a:solidFill>
                                <a:latin typeface="Cambria Math" panose="02040503050406030204" pitchFamily="18" charset="0"/>
                              </a:rPr>
                              <m:t> </m:t>
                            </m:r>
                            <m:r>
                              <m:rPr>
                                <m:sty m:val="p"/>
                              </m:rPr>
                              <a:rPr lang="en-US" altLang="zh-CN" sz="2000">
                                <a:solidFill>
                                  <a:srgbClr val="000000">
                                    <a:lumMod val="75000"/>
                                    <a:lumOff val="25000"/>
                                  </a:srgbClr>
                                </a:solidFill>
                                <a:latin typeface="Cambria Math" panose="02040503050406030204" pitchFamily="18" charset="0"/>
                              </a:rPr>
                              <m:t>L</m:t>
                            </m:r>
                            <m:r>
                              <a:rPr lang="en-US" altLang="zh-CN" sz="2000">
                                <a:solidFill>
                                  <a:srgbClr val="000000">
                                    <a:lumMod val="75000"/>
                                    <a:lumOff val="25000"/>
                                  </a:srgbClr>
                                </a:solidFill>
                                <a:latin typeface="Cambria Math" panose="02040503050406030204" pitchFamily="18" charset="0"/>
                              </a:rPr>
                              <m:t>+</m:t>
                            </m:r>
                            <m:sSubSup>
                              <m:sSubSupPr>
                                <m:ctrlPr>
                                  <a:rPr lang="zh-CN" altLang="zh-CN" sz="2000" i="1">
                                    <a:solidFill>
                                      <a:srgbClr val="000000">
                                        <a:lumMod val="75000"/>
                                        <a:lumOff val="25000"/>
                                      </a:srgbClr>
                                    </a:solidFill>
                                    <a:latin typeface="Cambria Math" panose="02040503050406030204" pitchFamily="18" charset="0"/>
                                  </a:rPr>
                                </m:ctrlPr>
                              </m:sSubSupPr>
                              <m:e>
                                <m:r>
                                  <m:rPr>
                                    <m:sty m:val="p"/>
                                  </m:rPr>
                                  <a:rPr lang="en-US" altLang="zh-CN" sz="2000">
                                    <a:solidFill>
                                      <a:srgbClr val="000000">
                                        <a:lumMod val="75000"/>
                                        <a:lumOff val="25000"/>
                                      </a:srgbClr>
                                    </a:solidFill>
                                    <a:latin typeface="Cambria Math" panose="02040503050406030204" pitchFamily="18" charset="0"/>
                                  </a:rPr>
                                  <m:t>ρ</m:t>
                                </m:r>
                              </m:e>
                              <m:sub>
                                <m:r>
                                  <a:rPr lang="en-US" altLang="zh-CN" sz="2000">
                                    <a:solidFill>
                                      <a:srgbClr val="000000">
                                        <a:lumMod val="75000"/>
                                        <a:lumOff val="25000"/>
                                      </a:srgbClr>
                                    </a:solidFill>
                                    <a:latin typeface="Cambria Math" panose="02040503050406030204" pitchFamily="18" charset="0"/>
                                  </a:rPr>
                                  <m:t>4</m:t>
                                </m:r>
                              </m:sub>
                              <m:sup>
                                <m:r>
                                  <a:rPr lang="en-US" altLang="zh-CN" sz="2000" i="1">
                                    <a:solidFill>
                                      <a:srgbClr val="000000">
                                        <a:lumMod val="75000"/>
                                        <a:lumOff val="25000"/>
                                      </a:srgbClr>
                                    </a:solidFill>
                                    <a:latin typeface="Cambria Math" panose="02040503050406030204" pitchFamily="18" charset="0"/>
                                  </a:rPr>
                                  <m:t>∗</m:t>
                                </m:r>
                              </m:sup>
                            </m:sSubSup>
                            <m:sSup>
                              <m:sSupPr>
                                <m:ctrlPr>
                                  <a:rPr lang="zh-CN" altLang="zh-CN" sz="2000" i="1">
                                    <a:solidFill>
                                      <a:srgbClr val="000000">
                                        <a:lumMod val="75000"/>
                                        <a:lumOff val="25000"/>
                                      </a:srgbClr>
                                    </a:solidFill>
                                    <a:latin typeface="Cambria Math" panose="02040503050406030204" pitchFamily="18" charset="0"/>
                                  </a:rPr>
                                </m:ctrlPr>
                              </m:sSupPr>
                              <m:e>
                                <m:r>
                                  <m:rPr>
                                    <m:sty m:val="p"/>
                                  </m:rPr>
                                  <a:rPr lang="en-US" altLang="zh-CN" sz="2000">
                                    <a:solidFill>
                                      <a:srgbClr val="000000">
                                        <a:lumMod val="75000"/>
                                        <a:lumOff val="25000"/>
                                      </a:srgbClr>
                                    </a:solidFill>
                                    <a:latin typeface="Cambria Math" panose="02040503050406030204" pitchFamily="18" charset="0"/>
                                  </a:rPr>
                                  <m:t>L</m:t>
                                </m:r>
                              </m:e>
                              <m:sup>
                                <m:r>
                                  <a:rPr lang="en-US" altLang="zh-CN" sz="2000">
                                    <a:solidFill>
                                      <a:srgbClr val="000000">
                                        <a:lumMod val="75000"/>
                                        <a:lumOff val="25000"/>
                                      </a:srgbClr>
                                    </a:solidFill>
                                    <a:latin typeface="Cambria Math" panose="02040503050406030204" pitchFamily="18" charset="0"/>
                                  </a:rPr>
                                  <m:t>2</m:t>
                                </m:r>
                              </m:sup>
                            </m:sSup>
                          </m:e>
                        </m:eqArr>
                      </m:e>
                    </m:d>
                  </m:oMath>
                </a14:m>
                <a:endParaRPr lang="en-US" altLang="zh-CN" sz="2000" dirty="0">
                  <a:solidFill>
                    <a:srgbClr val="000000">
                      <a:lumMod val="75000"/>
                      <a:lumOff val="25000"/>
                    </a:srgbClr>
                  </a:solidFill>
                  <a:latin typeface="Calibri" panose="020F0502020204030204"/>
                  <a:ea typeface="宋体" panose="02010600030101010101" pitchFamily="2" charset="-122"/>
                </a:endParaRPr>
              </a:p>
              <a:p>
                <a:pPr marL="91440" indent="-91440">
                  <a:lnSpc>
                    <a:spcPct val="90000"/>
                  </a:lnSpc>
                  <a:spcBef>
                    <a:spcPts val="1200"/>
                  </a:spcBef>
                  <a:spcAft>
                    <a:spcPts val="200"/>
                  </a:spcAft>
                  <a:buClr>
                    <a:srgbClr val="E48312"/>
                  </a:buClr>
                  <a:buSzPct val="100000"/>
                  <a:buFont typeface="Calibri" panose="020F0502020204030204" pitchFamily="34" charset="0"/>
                  <a:buChar char=" "/>
                  <a:defRPr/>
                </a:pPr>
                <a:endParaRPr lang="en-US" altLang="zh-CN" sz="2000" dirty="0">
                  <a:solidFill>
                    <a:srgbClr val="000000">
                      <a:lumMod val="75000"/>
                      <a:lumOff val="25000"/>
                    </a:srgbClr>
                  </a:solidFill>
                  <a:latin typeface="Calibri" panose="020F0502020204030204"/>
                  <a:ea typeface="宋体" panose="02010600030101010101" pitchFamily="2" charset="-122"/>
                </a:endParaRPr>
              </a:p>
            </p:txBody>
          </p:sp>
        </mc:Choice>
        <mc:Fallback xmlns="">
          <p:sp>
            <p:nvSpPr>
              <p:cNvPr id="12" name="文本框 11">
                <a:extLst>
                  <a:ext uri="{FF2B5EF4-FFF2-40B4-BE49-F238E27FC236}">
                    <a16:creationId xmlns:a16="http://schemas.microsoft.com/office/drawing/2014/main" id="{AB4CDFE9-5EFE-6A3E-C286-6E05358B4CDA}"/>
                  </a:ext>
                </a:extLst>
              </p:cNvPr>
              <p:cNvSpPr txBox="1">
                <a:spLocks noRot="1" noChangeAspect="1" noMove="1" noResize="1" noEditPoints="1" noAdjustHandles="1" noChangeArrowheads="1" noChangeShapeType="1" noTextEdit="1"/>
              </p:cNvSpPr>
              <p:nvPr/>
            </p:nvSpPr>
            <p:spPr>
              <a:xfrm>
                <a:off x="2219852" y="1828801"/>
                <a:ext cx="7838548" cy="4193327"/>
              </a:xfrm>
              <a:prstGeom prst="rect">
                <a:avLst/>
              </a:prstGeom>
              <a:blipFill>
                <a:blip r:embed="rId2"/>
                <a:stretch>
                  <a:fillRect/>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948049874"/>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rot="18868453" flipV="1">
            <a:off x="1854449" y="1215604"/>
            <a:ext cx="370238" cy="370238"/>
          </a:xfrm>
          <a:prstGeom prst="rect">
            <a:avLst/>
          </a:prstGeom>
          <a:noFill/>
          <a:ln w="254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zh-CN" altLang="en-US" sz="1350">
              <a:solidFill>
                <a:prstClr val="white"/>
              </a:solidFill>
              <a:latin typeface="Calibri"/>
              <a:ea typeface="等线" panose="02010600030101010101" pitchFamily="2" charset="-122"/>
            </a:endParaRPr>
          </a:p>
        </p:txBody>
      </p:sp>
      <p:sp>
        <p:nvSpPr>
          <p:cNvPr id="5" name="矩形 4"/>
          <p:cNvSpPr/>
          <p:nvPr/>
        </p:nvSpPr>
        <p:spPr>
          <a:xfrm rot="18868453">
            <a:off x="2101742" y="1279292"/>
            <a:ext cx="236220" cy="23622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zh-CN" altLang="en-US" sz="1350">
              <a:solidFill>
                <a:prstClr val="white"/>
              </a:solidFill>
              <a:latin typeface="Calibri"/>
              <a:ea typeface="等线" panose="02010600030101010101" pitchFamily="2" charset="-122"/>
            </a:endParaRPr>
          </a:p>
        </p:txBody>
      </p:sp>
      <p:cxnSp>
        <p:nvCxnSpPr>
          <p:cNvPr id="6" name="直接连接符 5"/>
          <p:cNvCxnSpPr>
            <a:cxnSpLocks/>
          </p:cNvCxnSpPr>
          <p:nvPr/>
        </p:nvCxnSpPr>
        <p:spPr>
          <a:xfrm>
            <a:off x="2039568" y="1662510"/>
            <a:ext cx="764545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标题 3"/>
          <p:cNvSpPr txBox="1">
            <a:spLocks/>
          </p:cNvSpPr>
          <p:nvPr/>
        </p:nvSpPr>
        <p:spPr>
          <a:xfrm>
            <a:off x="2563142" y="1291003"/>
            <a:ext cx="7886700" cy="318549"/>
          </a:xfrm>
          <a:prstGeom prst="rect">
            <a:avLst/>
          </a:prstGeom>
        </p:spPr>
        <p:txBody>
          <a:bodyPr vert="horz" wrap="square" lIns="68580" tIns="34290" rIns="68580" bIns="34290" rtlCol="0" anchor="ctr">
            <a:spAutoFit/>
          </a:bodyPr>
          <a:lstStyle>
            <a:lvl1pPr algn="l" defTabSz="914400" rtl="0" eaLnBrk="1" latinLnBrk="0" hangingPunct="1">
              <a:lnSpc>
                <a:spcPct val="90000"/>
              </a:lnSpc>
              <a:spcBef>
                <a:spcPct val="0"/>
              </a:spcBef>
              <a:buNone/>
              <a:defRPr lang="zh-CN" altLang="en-US" sz="2400" b="1" kern="1200">
                <a:gradFill>
                  <a:gsLst>
                    <a:gs pos="0">
                      <a:schemeClr val="accent2"/>
                    </a:gs>
                    <a:gs pos="100000">
                      <a:schemeClr val="accent1">
                        <a:lumMod val="75000"/>
                      </a:schemeClr>
                    </a:gs>
                  </a:gsLst>
                  <a:lin ang="5400000" scaled="1"/>
                </a:gradFill>
                <a:effectLst>
                  <a:outerShdw blurRad="38100" dist="38100" dir="2700000" algn="tl">
                    <a:srgbClr val="000000">
                      <a:alpha val="11000"/>
                    </a:srgbClr>
                  </a:outerShdw>
                </a:effectLst>
                <a:latin typeface="+mn-lt"/>
                <a:ea typeface="+mn-ea"/>
                <a:cs typeface="+mn-ea"/>
              </a:defRPr>
            </a:lvl1pPr>
          </a:lstStyle>
          <a:p>
            <a:pPr defTabSz="685800">
              <a:defRPr/>
            </a:pPr>
            <a:r>
              <a:rPr lang="zh-CN" altLang="zh-CN" sz="1800" dirty="0">
                <a:solidFill>
                  <a:schemeClr val="accent4">
                    <a:lumMod val="75000"/>
                  </a:schemeClr>
                </a:solidFill>
                <a:latin typeface="微软雅黑"/>
                <a:ea typeface="微软雅黑"/>
              </a:rPr>
              <a:t>新凯恩斯通胀动态模型</a:t>
            </a:r>
            <a:endParaRPr lang="en-US" altLang="zh-CN" sz="1800" dirty="0">
              <a:solidFill>
                <a:schemeClr val="accent4">
                  <a:lumMod val="75000"/>
                </a:schemeClr>
              </a:solidFill>
              <a:latin typeface="微软雅黑"/>
              <a:ea typeface="微软雅黑"/>
            </a:endParaRPr>
          </a:p>
        </p:txBody>
      </p:sp>
      <mc:AlternateContent xmlns:mc="http://schemas.openxmlformats.org/markup-compatibility/2006" xmlns:a14="http://schemas.microsoft.com/office/drawing/2010/main">
        <mc:Choice Requires="a14">
          <p:sp>
            <p:nvSpPr>
              <p:cNvPr id="12" name="文本框 11">
                <a:extLst>
                  <a:ext uri="{FF2B5EF4-FFF2-40B4-BE49-F238E27FC236}">
                    <a16:creationId xmlns:a16="http://schemas.microsoft.com/office/drawing/2014/main" id="{AB4CDFE9-5EFE-6A3E-C286-6E05358B4CDA}"/>
                  </a:ext>
                </a:extLst>
              </p:cNvPr>
              <p:cNvSpPr txBox="1"/>
              <p:nvPr/>
            </p:nvSpPr>
            <p:spPr>
              <a:xfrm>
                <a:off x="2209800" y="1828800"/>
                <a:ext cx="7838548" cy="4554580"/>
              </a:xfrm>
              <a:prstGeom prst="rect">
                <a:avLst/>
              </a:prstGeom>
              <a:noFill/>
            </p:spPr>
            <p:txBody>
              <a:bodyPr wrap="square">
                <a:spAutoFit/>
              </a:bodyPr>
              <a:lstStyle/>
              <a:p>
                <a:pPr marL="91440" indent="-91440">
                  <a:lnSpc>
                    <a:spcPct val="90000"/>
                  </a:lnSpc>
                  <a:spcBef>
                    <a:spcPts val="1200"/>
                  </a:spcBef>
                  <a:spcAft>
                    <a:spcPts val="200"/>
                  </a:spcAft>
                  <a:buClr>
                    <a:srgbClr val="E48312"/>
                  </a:buClr>
                  <a:buSzPct val="100000"/>
                  <a:buFont typeface="Calibri" panose="020F0502020204030204" pitchFamily="34" charset="0"/>
                  <a:buChar char=" "/>
                  <a:defRPr/>
                </a:pPr>
                <a:r>
                  <a:rPr lang="en-US" altLang="zh-CN" sz="2000" dirty="0">
                    <a:solidFill>
                      <a:srgbClr val="000000">
                        <a:lumMod val="75000"/>
                        <a:lumOff val="25000"/>
                      </a:srgbClr>
                    </a:solidFill>
                    <a:latin typeface="Calibri" panose="020F0502020204030204"/>
                    <a:ea typeface="宋体" panose="02010600030101010101" pitchFamily="2" charset="-122"/>
                  </a:rPr>
                  <a:t>(2)</a:t>
                </a:r>
                <a:r>
                  <a:rPr lang="zh-CN" altLang="zh-CN" sz="2000" dirty="0">
                    <a:solidFill>
                      <a:srgbClr val="000000">
                        <a:lumMod val="75000"/>
                        <a:lumOff val="25000"/>
                      </a:srgbClr>
                    </a:solidFill>
                    <a:latin typeface="Calibri" panose="020F0502020204030204"/>
                    <a:ea typeface="宋体" panose="02010600030101010101" pitchFamily="2" charset="-122"/>
                  </a:rPr>
                  <a:t>式两端减去</a:t>
                </a:r>
                <a14:m>
                  <m:oMath xmlns:m="http://schemas.openxmlformats.org/officeDocument/2006/math">
                    <m:sSub>
                      <m:sSubPr>
                        <m:ctrlPr>
                          <a:rPr lang="zh-CN" altLang="zh-CN" sz="2000" i="1">
                            <a:solidFill>
                              <a:srgbClr val="000000">
                                <a:lumMod val="75000"/>
                                <a:lumOff val="25000"/>
                              </a:srgbClr>
                            </a:solidFill>
                            <a:latin typeface="Cambria Math" panose="02040503050406030204" pitchFamily="18" charset="0"/>
                          </a:rPr>
                        </m:ctrlPr>
                      </m:sSubPr>
                      <m:e>
                        <m:r>
                          <a:rPr lang="en-US" altLang="zh-CN" sz="2000" i="1">
                            <a:solidFill>
                              <a:srgbClr val="000000">
                                <a:lumMod val="75000"/>
                                <a:lumOff val="25000"/>
                              </a:srgbClr>
                            </a:solidFill>
                            <a:latin typeface="Cambria Math" panose="02040503050406030204" pitchFamily="18" charset="0"/>
                          </a:rPr>
                          <m:t>𝑃</m:t>
                        </m:r>
                      </m:e>
                      <m:sub>
                        <m:r>
                          <a:rPr lang="en-US" altLang="zh-CN" sz="2000" i="1">
                            <a:solidFill>
                              <a:srgbClr val="000000">
                                <a:lumMod val="75000"/>
                                <a:lumOff val="25000"/>
                              </a:srgbClr>
                            </a:solidFill>
                            <a:latin typeface="Cambria Math" panose="02040503050406030204" pitchFamily="18" charset="0"/>
                          </a:rPr>
                          <m:t>𝑡</m:t>
                        </m:r>
                      </m:sub>
                    </m:sSub>
                  </m:oMath>
                </a14:m>
                <a:r>
                  <a:rPr lang="zh-CN" altLang="zh-CN" sz="2000" dirty="0">
                    <a:solidFill>
                      <a:srgbClr val="000000">
                        <a:lumMod val="75000"/>
                        <a:lumOff val="25000"/>
                      </a:srgbClr>
                    </a:solidFill>
                    <a:latin typeface="Calibri" panose="020F0502020204030204"/>
                    <a:ea typeface="宋体" panose="02010600030101010101" pitchFamily="2" charset="-122"/>
                  </a:rPr>
                  <a:t>：</a:t>
                </a:r>
              </a:p>
              <a:p>
                <a:pPr algn="ctr">
                  <a:lnSpc>
                    <a:spcPct val="90000"/>
                  </a:lnSpc>
                  <a:spcBef>
                    <a:spcPts val="1200"/>
                  </a:spcBef>
                  <a:spcAft>
                    <a:spcPts val="200"/>
                  </a:spcAft>
                  <a:buClr>
                    <a:srgbClr val="E48312"/>
                  </a:buClr>
                  <a:buSzPct val="100000"/>
                  <a:defRPr/>
                </a:pPr>
                <a14:m>
                  <m:oMath xmlns:m="http://schemas.openxmlformats.org/officeDocument/2006/math">
                    <m:sSubSup>
                      <m:sSubSupPr>
                        <m:ctrlPr>
                          <a:rPr lang="zh-CN" altLang="zh-CN" sz="2000" i="1">
                            <a:solidFill>
                              <a:srgbClr val="000000">
                                <a:lumMod val="75000"/>
                                <a:lumOff val="25000"/>
                              </a:srgbClr>
                            </a:solidFill>
                            <a:latin typeface="Cambria Math" panose="02040503050406030204" pitchFamily="18" charset="0"/>
                          </a:rPr>
                        </m:ctrlPr>
                      </m:sSubSupPr>
                      <m:e>
                        <m:r>
                          <m:rPr>
                            <m:sty m:val="p"/>
                          </m:rPr>
                          <a:rPr lang="en-US" altLang="zh-CN" sz="2000">
                            <a:solidFill>
                              <a:srgbClr val="000000">
                                <a:lumMod val="75000"/>
                                <a:lumOff val="25000"/>
                              </a:srgbClr>
                            </a:solidFill>
                            <a:latin typeface="Cambria Math" panose="02040503050406030204" pitchFamily="18" charset="0"/>
                          </a:rPr>
                          <m:t>P</m:t>
                        </m:r>
                      </m:e>
                      <m:sub>
                        <m:r>
                          <a:rPr lang="en-US" altLang="zh-CN" sz="2000" i="1">
                            <a:solidFill>
                              <a:srgbClr val="000000">
                                <a:lumMod val="75000"/>
                                <a:lumOff val="25000"/>
                              </a:srgbClr>
                            </a:solidFill>
                            <a:latin typeface="Cambria Math" panose="02040503050406030204" pitchFamily="18" charset="0"/>
                          </a:rPr>
                          <m:t>𝑡</m:t>
                        </m:r>
                      </m:sub>
                      <m:sup>
                        <m:r>
                          <a:rPr lang="en-US" altLang="zh-CN" sz="2000" i="1">
                            <a:solidFill>
                              <a:srgbClr val="000000">
                                <a:lumMod val="75000"/>
                                <a:lumOff val="25000"/>
                              </a:srgbClr>
                            </a:solidFill>
                            <a:latin typeface="Cambria Math" panose="02040503050406030204" pitchFamily="18" charset="0"/>
                          </a:rPr>
                          <m:t>∗</m:t>
                        </m:r>
                      </m:sup>
                    </m:sSubSup>
                    <m:r>
                      <a:rPr lang="en-US" altLang="zh-CN" sz="2000" i="1">
                        <a:solidFill>
                          <a:srgbClr val="000000">
                            <a:lumMod val="75000"/>
                            <a:lumOff val="25000"/>
                          </a:srgbClr>
                        </a:solidFill>
                        <a:latin typeface="Cambria Math" panose="02040503050406030204" pitchFamily="18" charset="0"/>
                      </a:rPr>
                      <m:t>−</m:t>
                    </m:r>
                    <m:sSub>
                      <m:sSubPr>
                        <m:ctrlPr>
                          <a:rPr lang="zh-CN" altLang="zh-CN" sz="2000" i="1">
                            <a:solidFill>
                              <a:srgbClr val="000000">
                                <a:lumMod val="75000"/>
                                <a:lumOff val="25000"/>
                              </a:srgbClr>
                            </a:solidFill>
                            <a:latin typeface="Cambria Math" panose="02040503050406030204" pitchFamily="18" charset="0"/>
                          </a:rPr>
                        </m:ctrlPr>
                      </m:sSubPr>
                      <m:e>
                        <m:r>
                          <a:rPr lang="en-US" altLang="zh-CN" sz="2000" i="1">
                            <a:solidFill>
                              <a:srgbClr val="000000">
                                <a:lumMod val="75000"/>
                                <a:lumOff val="25000"/>
                              </a:srgbClr>
                            </a:solidFill>
                            <a:latin typeface="Cambria Math" panose="02040503050406030204" pitchFamily="18" charset="0"/>
                          </a:rPr>
                          <m:t>𝑃</m:t>
                        </m:r>
                      </m:e>
                      <m:sub>
                        <m:r>
                          <a:rPr lang="en-US" altLang="zh-CN" sz="2000" i="1">
                            <a:solidFill>
                              <a:srgbClr val="000000">
                                <a:lumMod val="75000"/>
                                <a:lumOff val="25000"/>
                              </a:srgbClr>
                            </a:solidFill>
                            <a:latin typeface="Cambria Math" panose="02040503050406030204" pitchFamily="18" charset="0"/>
                          </a:rPr>
                          <m:t>𝑡</m:t>
                        </m:r>
                      </m:sub>
                    </m:sSub>
                    <m:r>
                      <a:rPr lang="en-US" altLang="zh-CN" sz="2000">
                        <a:solidFill>
                          <a:srgbClr val="000000">
                            <a:lumMod val="75000"/>
                            <a:lumOff val="25000"/>
                          </a:srgbClr>
                        </a:solidFill>
                        <a:latin typeface="Cambria Math" panose="02040503050406030204" pitchFamily="18" charset="0"/>
                      </a:rPr>
                      <m:t>=</m:t>
                    </m:r>
                    <m:f>
                      <m:fPr>
                        <m:ctrlPr>
                          <a:rPr lang="zh-CN" altLang="zh-CN" sz="2000" i="1">
                            <a:solidFill>
                              <a:srgbClr val="000000">
                                <a:lumMod val="75000"/>
                                <a:lumOff val="25000"/>
                              </a:srgbClr>
                            </a:solidFill>
                            <a:latin typeface="Cambria Math" panose="02040503050406030204" pitchFamily="18" charset="0"/>
                          </a:rPr>
                        </m:ctrlPr>
                      </m:fPr>
                      <m:num>
                        <m:r>
                          <m:rPr>
                            <m:sty m:val="p"/>
                          </m:rPr>
                          <a:rPr lang="en-US" altLang="zh-CN" sz="2000">
                            <a:solidFill>
                              <a:srgbClr val="000000">
                                <a:lumMod val="75000"/>
                                <a:lumOff val="25000"/>
                              </a:srgbClr>
                            </a:solidFill>
                            <a:latin typeface="Cambria Math" panose="02040503050406030204" pitchFamily="18" charset="0"/>
                          </a:rPr>
                          <m:t>θ</m:t>
                        </m:r>
                      </m:num>
                      <m:den>
                        <m:r>
                          <a:rPr lang="en-US" altLang="zh-CN" sz="2000">
                            <a:solidFill>
                              <a:srgbClr val="000000">
                                <a:lumMod val="75000"/>
                                <a:lumOff val="25000"/>
                              </a:srgbClr>
                            </a:solidFill>
                            <a:latin typeface="Cambria Math" panose="02040503050406030204" pitchFamily="18" charset="0"/>
                          </a:rPr>
                          <m:t>1</m:t>
                        </m:r>
                        <m:r>
                          <a:rPr lang="en-US" altLang="zh-CN" sz="2000" i="1">
                            <a:solidFill>
                              <a:srgbClr val="000000">
                                <a:lumMod val="75000"/>
                                <a:lumOff val="25000"/>
                              </a:srgbClr>
                            </a:solidFill>
                            <a:latin typeface="Cambria Math" panose="02040503050406030204" pitchFamily="18" charset="0"/>
                          </a:rPr>
                          <m:t>−</m:t>
                        </m:r>
                        <m:r>
                          <m:rPr>
                            <m:sty m:val="p"/>
                          </m:rPr>
                          <a:rPr lang="en-US" altLang="zh-CN" sz="2000">
                            <a:solidFill>
                              <a:srgbClr val="000000">
                                <a:lumMod val="75000"/>
                                <a:lumOff val="25000"/>
                              </a:srgbClr>
                            </a:solidFill>
                            <a:latin typeface="Cambria Math" panose="02040503050406030204" pitchFamily="18" charset="0"/>
                          </a:rPr>
                          <m:t>θ</m:t>
                        </m:r>
                      </m:den>
                    </m:f>
                    <m:sSub>
                      <m:sSubPr>
                        <m:ctrlPr>
                          <a:rPr lang="zh-CN" altLang="zh-CN" sz="2000" i="1">
                            <a:solidFill>
                              <a:srgbClr val="000000">
                                <a:lumMod val="75000"/>
                                <a:lumOff val="25000"/>
                              </a:srgbClr>
                            </a:solidFill>
                            <a:latin typeface="Cambria Math" panose="02040503050406030204" pitchFamily="18" charset="0"/>
                          </a:rPr>
                        </m:ctrlPr>
                      </m:sSubPr>
                      <m:e>
                        <m:r>
                          <m:rPr>
                            <m:sty m:val="p"/>
                          </m:rPr>
                          <a:rPr lang="en-US" altLang="zh-CN" sz="2000">
                            <a:solidFill>
                              <a:srgbClr val="000000">
                                <a:lumMod val="75000"/>
                                <a:lumOff val="25000"/>
                              </a:srgbClr>
                            </a:solidFill>
                            <a:latin typeface="Cambria Math" panose="02040503050406030204" pitchFamily="18" charset="0"/>
                          </a:rPr>
                          <m:t>π</m:t>
                        </m:r>
                      </m:e>
                      <m:sub>
                        <m:r>
                          <a:rPr lang="en-US" altLang="zh-CN" sz="2000" i="1">
                            <a:solidFill>
                              <a:srgbClr val="000000">
                                <a:lumMod val="75000"/>
                                <a:lumOff val="25000"/>
                              </a:srgbClr>
                            </a:solidFill>
                            <a:latin typeface="Cambria Math" panose="02040503050406030204" pitchFamily="18" charset="0"/>
                          </a:rPr>
                          <m:t>𝑡</m:t>
                        </m:r>
                      </m:sub>
                    </m:sSub>
                  </m:oMath>
                </a14:m>
                <a:r>
                  <a:rPr lang="zh-CN" altLang="en-US" sz="2000" dirty="0">
                    <a:solidFill>
                      <a:srgbClr val="000000">
                        <a:lumMod val="75000"/>
                        <a:lumOff val="25000"/>
                      </a:srgbClr>
                    </a:solidFill>
                    <a:latin typeface="Calibri" panose="020F0502020204030204"/>
                    <a:ea typeface="宋体" panose="02010600030101010101" pitchFamily="2" charset="-122"/>
                  </a:rPr>
                  <a:t>（</a:t>
                </a:r>
                <a:r>
                  <a:rPr lang="en-US" altLang="zh-CN" sz="2000" dirty="0">
                    <a:solidFill>
                      <a:srgbClr val="000000">
                        <a:lumMod val="75000"/>
                        <a:lumOff val="25000"/>
                      </a:srgbClr>
                    </a:solidFill>
                    <a:latin typeface="Calibri" panose="020F0502020204030204"/>
                    <a:ea typeface="宋体" panose="02010600030101010101" pitchFamily="2" charset="-122"/>
                  </a:rPr>
                  <a:t>5</a:t>
                </a:r>
                <a:r>
                  <a:rPr lang="zh-CN" altLang="en-US" sz="2000" dirty="0">
                    <a:solidFill>
                      <a:srgbClr val="000000">
                        <a:lumMod val="75000"/>
                        <a:lumOff val="25000"/>
                      </a:srgbClr>
                    </a:solidFill>
                    <a:latin typeface="Calibri" panose="020F0502020204030204"/>
                    <a:ea typeface="宋体" panose="02010600030101010101" pitchFamily="2" charset="-122"/>
                  </a:rPr>
                  <a:t>）</a:t>
                </a:r>
                <a:endParaRPr lang="en-US" altLang="zh-CN" sz="2000" dirty="0">
                  <a:solidFill>
                    <a:srgbClr val="000000">
                      <a:lumMod val="75000"/>
                      <a:lumOff val="25000"/>
                    </a:srgbClr>
                  </a:solidFill>
                  <a:latin typeface="Calibri" panose="020F0502020204030204"/>
                  <a:ea typeface="宋体" panose="02010600030101010101" pitchFamily="2" charset="-122"/>
                </a:endParaRPr>
              </a:p>
              <a:p>
                <a:pPr marL="91440" indent="-91440">
                  <a:lnSpc>
                    <a:spcPct val="90000"/>
                  </a:lnSpc>
                  <a:spcBef>
                    <a:spcPts val="1200"/>
                  </a:spcBef>
                  <a:spcAft>
                    <a:spcPts val="200"/>
                  </a:spcAft>
                  <a:buClr>
                    <a:srgbClr val="E48312"/>
                  </a:buClr>
                  <a:buSzPct val="100000"/>
                  <a:buFont typeface="Wingdings" panose="05000000000000000000" pitchFamily="2" charset="2"/>
                  <a:buChar char="Ø"/>
                  <a:defRPr/>
                </a:pPr>
                <a:r>
                  <a:rPr lang="zh-CN" altLang="en-US" sz="2000" dirty="0">
                    <a:solidFill>
                      <a:srgbClr val="000000">
                        <a:lumMod val="75000"/>
                        <a:lumOff val="25000"/>
                      </a:srgbClr>
                    </a:solidFill>
                    <a:latin typeface="Calibri" panose="020F0502020204030204"/>
                    <a:ea typeface="宋体" panose="02010600030101010101" pitchFamily="2" charset="-122"/>
                  </a:rPr>
                  <a:t>向前迭代</a:t>
                </a:r>
                <a:r>
                  <a:rPr lang="zh-CN" altLang="zh-CN" sz="2000" dirty="0">
                    <a:solidFill>
                      <a:srgbClr val="000000">
                        <a:lumMod val="75000"/>
                        <a:lumOff val="25000"/>
                      </a:srgbClr>
                    </a:solidFill>
                    <a:latin typeface="Calibri" panose="020F0502020204030204"/>
                    <a:ea typeface="宋体" panose="02010600030101010101" pitchFamily="2" charset="-122"/>
                  </a:rPr>
                  <a:t>一期（</a:t>
                </a:r>
                <a:r>
                  <a:rPr lang="en-US" altLang="zh-CN" sz="2000" dirty="0">
                    <a:solidFill>
                      <a:srgbClr val="000000">
                        <a:lumMod val="75000"/>
                        <a:lumOff val="25000"/>
                      </a:srgbClr>
                    </a:solidFill>
                    <a:latin typeface="Calibri" panose="020F0502020204030204"/>
                    <a:ea typeface="宋体" panose="02010600030101010101" pitchFamily="2" charset="-122"/>
                  </a:rPr>
                  <a:t>3</a:t>
                </a:r>
                <a:r>
                  <a:rPr lang="zh-CN" altLang="zh-CN" sz="2000" dirty="0">
                    <a:solidFill>
                      <a:srgbClr val="000000">
                        <a:lumMod val="75000"/>
                        <a:lumOff val="25000"/>
                      </a:srgbClr>
                    </a:solidFill>
                    <a:latin typeface="Calibri" panose="020F0502020204030204"/>
                    <a:ea typeface="宋体" panose="02010600030101010101" pitchFamily="2" charset="-122"/>
                  </a:rPr>
                  <a:t>）式：</a:t>
                </a:r>
              </a:p>
              <a:p>
                <a:pPr marL="91440" indent="-91440">
                  <a:lnSpc>
                    <a:spcPct val="90000"/>
                  </a:lnSpc>
                  <a:spcBef>
                    <a:spcPts val="1200"/>
                  </a:spcBef>
                  <a:spcAft>
                    <a:spcPts val="200"/>
                  </a:spcAft>
                  <a:buClr>
                    <a:srgbClr val="E48312"/>
                  </a:buClr>
                  <a:buSzPct val="100000"/>
                  <a:buFont typeface="Calibri" panose="020F0502020204030204" pitchFamily="34" charset="0"/>
                  <a:buChar char=" "/>
                  <a:defRPr/>
                </a:pPr>
                <a:r>
                  <a:rPr lang="en-US" altLang="zh-CN" sz="2000" dirty="0">
                    <a:solidFill>
                      <a:srgbClr val="000000">
                        <a:lumMod val="75000"/>
                        <a:lumOff val="25000"/>
                      </a:srgbClr>
                    </a:solidFill>
                    <a:latin typeface="Calibri" panose="020F0502020204030204"/>
                    <a:ea typeface="宋体" panose="02010600030101010101" pitchFamily="2" charset="-122"/>
                  </a:rPr>
                  <a:t>	</a:t>
                </a:r>
                <a14:m>
                  <m:oMath xmlns:m="http://schemas.openxmlformats.org/officeDocument/2006/math">
                    <m:sSubSup>
                      <m:sSubSupPr>
                        <m:ctrlPr>
                          <a:rPr lang="zh-CN" altLang="zh-CN" sz="2000" i="1">
                            <a:solidFill>
                              <a:srgbClr val="000000">
                                <a:lumMod val="75000"/>
                                <a:lumOff val="25000"/>
                              </a:srgbClr>
                            </a:solidFill>
                            <a:latin typeface="Cambria Math" panose="02040503050406030204" pitchFamily="18" charset="0"/>
                          </a:rPr>
                        </m:ctrlPr>
                      </m:sSubSupPr>
                      <m:e>
                        <m:r>
                          <m:rPr>
                            <m:sty m:val="p"/>
                          </m:rPr>
                          <a:rPr lang="en-US" altLang="zh-CN" sz="2000">
                            <a:solidFill>
                              <a:srgbClr val="000000">
                                <a:lumMod val="75000"/>
                                <a:lumOff val="25000"/>
                              </a:srgbClr>
                            </a:solidFill>
                            <a:latin typeface="Cambria Math" panose="02040503050406030204" pitchFamily="18" charset="0"/>
                          </a:rPr>
                          <m:t>P</m:t>
                        </m:r>
                      </m:e>
                      <m:sub>
                        <m:r>
                          <a:rPr lang="en-US" altLang="zh-CN" sz="2000" i="1">
                            <a:solidFill>
                              <a:srgbClr val="000000">
                                <a:lumMod val="75000"/>
                                <a:lumOff val="25000"/>
                              </a:srgbClr>
                            </a:solidFill>
                            <a:latin typeface="Cambria Math" panose="02040503050406030204" pitchFamily="18" charset="0"/>
                          </a:rPr>
                          <m:t>𝑡</m:t>
                        </m:r>
                        <m:r>
                          <a:rPr lang="en-US" altLang="zh-CN" sz="2000" i="1">
                            <a:solidFill>
                              <a:srgbClr val="000000">
                                <a:lumMod val="75000"/>
                                <a:lumOff val="25000"/>
                              </a:srgbClr>
                            </a:solidFill>
                            <a:latin typeface="Cambria Math" panose="02040503050406030204" pitchFamily="18" charset="0"/>
                          </a:rPr>
                          <m:t>+1</m:t>
                        </m:r>
                      </m:sub>
                      <m:sup>
                        <m:r>
                          <a:rPr lang="en-US" altLang="zh-CN" sz="2000" i="1">
                            <a:solidFill>
                              <a:srgbClr val="000000">
                                <a:lumMod val="75000"/>
                                <a:lumOff val="25000"/>
                              </a:srgbClr>
                            </a:solidFill>
                            <a:latin typeface="Cambria Math" panose="02040503050406030204" pitchFamily="18" charset="0"/>
                          </a:rPr>
                          <m:t>∗</m:t>
                        </m:r>
                      </m:sup>
                    </m:sSubSup>
                    <m:r>
                      <a:rPr lang="en-US" altLang="zh-CN" sz="2000" i="1">
                        <a:solidFill>
                          <a:srgbClr val="000000">
                            <a:lumMod val="75000"/>
                            <a:lumOff val="25000"/>
                          </a:srgbClr>
                        </a:solidFill>
                        <a:latin typeface="Cambria Math" panose="02040503050406030204" pitchFamily="18" charset="0"/>
                      </a:rPr>
                      <m:t>−</m:t>
                    </m:r>
                    <m:sSub>
                      <m:sSubPr>
                        <m:ctrlPr>
                          <a:rPr lang="zh-CN" altLang="zh-CN" sz="2000" i="1">
                            <a:solidFill>
                              <a:srgbClr val="000000">
                                <a:lumMod val="75000"/>
                                <a:lumOff val="25000"/>
                              </a:srgbClr>
                            </a:solidFill>
                            <a:latin typeface="Cambria Math" panose="02040503050406030204" pitchFamily="18" charset="0"/>
                          </a:rPr>
                        </m:ctrlPr>
                      </m:sSubPr>
                      <m:e>
                        <m:r>
                          <a:rPr lang="en-US" altLang="zh-CN" sz="2000" i="1">
                            <a:solidFill>
                              <a:srgbClr val="000000">
                                <a:lumMod val="75000"/>
                                <a:lumOff val="25000"/>
                              </a:srgbClr>
                            </a:solidFill>
                            <a:latin typeface="Cambria Math" panose="02040503050406030204" pitchFamily="18" charset="0"/>
                          </a:rPr>
                          <m:t>𝑃</m:t>
                        </m:r>
                      </m:e>
                      <m:sub>
                        <m:r>
                          <a:rPr lang="en-US" altLang="zh-CN" sz="2000" i="1">
                            <a:solidFill>
                              <a:srgbClr val="000000">
                                <a:lumMod val="75000"/>
                                <a:lumOff val="25000"/>
                              </a:srgbClr>
                            </a:solidFill>
                            <a:latin typeface="Cambria Math" panose="02040503050406030204" pitchFamily="18" charset="0"/>
                          </a:rPr>
                          <m:t>𝑡</m:t>
                        </m:r>
                        <m:r>
                          <a:rPr lang="en-US" altLang="zh-CN" sz="2000" i="1">
                            <a:solidFill>
                              <a:srgbClr val="000000">
                                <a:lumMod val="75000"/>
                                <a:lumOff val="25000"/>
                              </a:srgbClr>
                            </a:solidFill>
                            <a:latin typeface="Cambria Math" panose="02040503050406030204" pitchFamily="18" charset="0"/>
                          </a:rPr>
                          <m:t>+1</m:t>
                        </m:r>
                      </m:sub>
                    </m:sSub>
                    <m:r>
                      <a:rPr lang="en-US" altLang="zh-CN" sz="2000">
                        <a:solidFill>
                          <a:srgbClr val="000000">
                            <a:lumMod val="75000"/>
                            <a:lumOff val="25000"/>
                          </a:srgbClr>
                        </a:solidFill>
                        <a:latin typeface="Cambria Math" panose="02040503050406030204" pitchFamily="18" charset="0"/>
                      </a:rPr>
                      <m:t>=</m:t>
                    </m:r>
                    <m:r>
                      <m:rPr>
                        <m:sty m:val="p"/>
                      </m:rPr>
                      <a:rPr lang="en-US" altLang="zh-CN" sz="2000">
                        <a:solidFill>
                          <a:srgbClr val="000000">
                            <a:lumMod val="75000"/>
                            <a:lumOff val="25000"/>
                          </a:srgbClr>
                        </a:solidFill>
                        <a:latin typeface="Cambria Math" panose="02040503050406030204" pitchFamily="18" charset="0"/>
                      </a:rPr>
                      <m:t>ω</m:t>
                    </m:r>
                    <m:r>
                      <a:rPr lang="en-US" altLang="zh-CN" sz="2000">
                        <a:solidFill>
                          <a:srgbClr val="000000">
                            <a:lumMod val="75000"/>
                            <a:lumOff val="25000"/>
                          </a:srgbClr>
                        </a:solidFill>
                        <a:latin typeface="Cambria Math" panose="02040503050406030204" pitchFamily="18" charset="0"/>
                      </a:rPr>
                      <m:t>(</m:t>
                    </m:r>
                    <m:sSubSup>
                      <m:sSubSupPr>
                        <m:ctrlPr>
                          <a:rPr lang="zh-CN" altLang="zh-CN" sz="2000" i="1">
                            <a:solidFill>
                              <a:srgbClr val="000000">
                                <a:lumMod val="75000"/>
                                <a:lumOff val="25000"/>
                              </a:srgbClr>
                            </a:solidFill>
                            <a:latin typeface="Cambria Math" panose="02040503050406030204" pitchFamily="18" charset="0"/>
                          </a:rPr>
                        </m:ctrlPr>
                      </m:sSubSupPr>
                      <m:e>
                        <m:r>
                          <m:rPr>
                            <m:sty m:val="p"/>
                          </m:rPr>
                          <a:rPr lang="en-US" altLang="zh-CN" sz="2000">
                            <a:solidFill>
                              <a:srgbClr val="000000">
                                <a:lumMod val="75000"/>
                                <a:lumOff val="25000"/>
                              </a:srgbClr>
                            </a:solidFill>
                            <a:latin typeface="Cambria Math" panose="02040503050406030204" pitchFamily="18" charset="0"/>
                          </a:rPr>
                          <m:t>P</m:t>
                        </m:r>
                      </m:e>
                      <m:sub>
                        <m:r>
                          <a:rPr lang="en-US" altLang="zh-CN" sz="2000" i="1">
                            <a:solidFill>
                              <a:srgbClr val="000000">
                                <a:lumMod val="75000"/>
                                <a:lumOff val="25000"/>
                              </a:srgbClr>
                            </a:solidFill>
                            <a:latin typeface="Cambria Math" panose="02040503050406030204" pitchFamily="18" charset="0"/>
                          </a:rPr>
                          <m:t>𝑡</m:t>
                        </m:r>
                        <m:r>
                          <a:rPr lang="en-US" altLang="zh-CN" sz="2000" i="1">
                            <a:solidFill>
                              <a:srgbClr val="000000">
                                <a:lumMod val="75000"/>
                                <a:lumOff val="25000"/>
                              </a:srgbClr>
                            </a:solidFill>
                            <a:latin typeface="Cambria Math" panose="02040503050406030204" pitchFamily="18" charset="0"/>
                          </a:rPr>
                          <m:t>+1</m:t>
                        </m:r>
                      </m:sub>
                      <m:sup>
                        <m:r>
                          <a:rPr lang="en-US" altLang="zh-CN" sz="2000" i="1">
                            <a:solidFill>
                              <a:srgbClr val="000000">
                                <a:lumMod val="75000"/>
                                <a:lumOff val="25000"/>
                              </a:srgbClr>
                            </a:solidFill>
                            <a:latin typeface="Cambria Math" panose="02040503050406030204" pitchFamily="18" charset="0"/>
                          </a:rPr>
                          <m:t>𝐹</m:t>
                        </m:r>
                      </m:sup>
                    </m:sSubSup>
                    <m:r>
                      <a:rPr lang="en-US" altLang="zh-CN" sz="2000" i="1">
                        <a:solidFill>
                          <a:srgbClr val="000000">
                            <a:lumMod val="75000"/>
                            <a:lumOff val="25000"/>
                          </a:srgbClr>
                        </a:solidFill>
                        <a:latin typeface="Cambria Math" panose="02040503050406030204" pitchFamily="18" charset="0"/>
                      </a:rPr>
                      <m:t>−</m:t>
                    </m:r>
                    <m:sSub>
                      <m:sSubPr>
                        <m:ctrlPr>
                          <a:rPr lang="zh-CN" altLang="zh-CN" sz="2000" i="1">
                            <a:solidFill>
                              <a:srgbClr val="000000">
                                <a:lumMod val="75000"/>
                                <a:lumOff val="25000"/>
                              </a:srgbClr>
                            </a:solidFill>
                            <a:latin typeface="Cambria Math" panose="02040503050406030204" pitchFamily="18" charset="0"/>
                          </a:rPr>
                        </m:ctrlPr>
                      </m:sSubPr>
                      <m:e>
                        <m:r>
                          <a:rPr lang="en-US" altLang="zh-CN" sz="2000" i="1">
                            <a:solidFill>
                              <a:srgbClr val="000000">
                                <a:lumMod val="75000"/>
                                <a:lumOff val="25000"/>
                              </a:srgbClr>
                            </a:solidFill>
                            <a:latin typeface="Cambria Math" panose="02040503050406030204" pitchFamily="18" charset="0"/>
                          </a:rPr>
                          <m:t>𝑃</m:t>
                        </m:r>
                      </m:e>
                      <m:sub>
                        <m:r>
                          <a:rPr lang="en-US" altLang="zh-CN" sz="2000" i="1">
                            <a:solidFill>
                              <a:srgbClr val="000000">
                                <a:lumMod val="75000"/>
                                <a:lumOff val="25000"/>
                              </a:srgbClr>
                            </a:solidFill>
                            <a:latin typeface="Cambria Math" panose="02040503050406030204" pitchFamily="18" charset="0"/>
                          </a:rPr>
                          <m:t>𝑡</m:t>
                        </m:r>
                        <m:r>
                          <a:rPr lang="en-US" altLang="zh-CN" sz="2000" i="1">
                            <a:solidFill>
                              <a:srgbClr val="000000">
                                <a:lumMod val="75000"/>
                                <a:lumOff val="25000"/>
                              </a:srgbClr>
                            </a:solidFill>
                            <a:latin typeface="Cambria Math" panose="02040503050406030204" pitchFamily="18" charset="0"/>
                          </a:rPr>
                          <m:t>+1</m:t>
                        </m:r>
                      </m:sub>
                    </m:sSub>
                    <m:r>
                      <a:rPr lang="en-US" altLang="zh-CN" sz="2000">
                        <a:solidFill>
                          <a:srgbClr val="000000">
                            <a:lumMod val="75000"/>
                            <a:lumOff val="25000"/>
                          </a:srgbClr>
                        </a:solidFill>
                        <a:latin typeface="Cambria Math" panose="02040503050406030204" pitchFamily="18" charset="0"/>
                      </a:rPr>
                      <m:t>)+ </m:t>
                    </m:r>
                    <m:d>
                      <m:dPr>
                        <m:ctrlPr>
                          <a:rPr lang="zh-CN" altLang="zh-CN" sz="2000" i="1">
                            <a:solidFill>
                              <a:srgbClr val="000000">
                                <a:lumMod val="75000"/>
                                <a:lumOff val="25000"/>
                              </a:srgbClr>
                            </a:solidFill>
                            <a:latin typeface="Cambria Math" panose="02040503050406030204" pitchFamily="18" charset="0"/>
                          </a:rPr>
                        </m:ctrlPr>
                      </m:dPr>
                      <m:e>
                        <m:r>
                          <a:rPr lang="en-US" altLang="zh-CN" sz="2000">
                            <a:solidFill>
                              <a:srgbClr val="000000">
                                <a:lumMod val="75000"/>
                                <a:lumOff val="25000"/>
                              </a:srgbClr>
                            </a:solidFill>
                            <a:latin typeface="Cambria Math" panose="02040503050406030204" pitchFamily="18" charset="0"/>
                          </a:rPr>
                          <m:t>1</m:t>
                        </m:r>
                        <m:r>
                          <a:rPr lang="en-US" altLang="zh-CN" sz="2000" i="1">
                            <a:solidFill>
                              <a:srgbClr val="000000">
                                <a:lumMod val="75000"/>
                                <a:lumOff val="25000"/>
                              </a:srgbClr>
                            </a:solidFill>
                            <a:latin typeface="Cambria Math" panose="02040503050406030204" pitchFamily="18" charset="0"/>
                          </a:rPr>
                          <m:t>−</m:t>
                        </m:r>
                        <m:r>
                          <m:rPr>
                            <m:sty m:val="p"/>
                          </m:rPr>
                          <a:rPr lang="en-US" altLang="zh-CN" sz="2000">
                            <a:solidFill>
                              <a:srgbClr val="000000">
                                <a:lumMod val="75000"/>
                                <a:lumOff val="25000"/>
                              </a:srgbClr>
                            </a:solidFill>
                            <a:latin typeface="Cambria Math" panose="02040503050406030204" pitchFamily="18" charset="0"/>
                          </a:rPr>
                          <m:t>ω</m:t>
                        </m:r>
                      </m:e>
                    </m:d>
                    <m:r>
                      <a:rPr lang="en-US" altLang="zh-CN" sz="2000">
                        <a:solidFill>
                          <a:srgbClr val="000000">
                            <a:lumMod val="75000"/>
                            <a:lumOff val="25000"/>
                          </a:srgbClr>
                        </a:solidFill>
                        <a:latin typeface="Cambria Math" panose="02040503050406030204" pitchFamily="18" charset="0"/>
                      </a:rPr>
                      <m:t>(</m:t>
                    </m:r>
                    <m:sSubSup>
                      <m:sSubSupPr>
                        <m:ctrlPr>
                          <a:rPr lang="zh-CN" altLang="zh-CN" sz="2000" i="1">
                            <a:solidFill>
                              <a:srgbClr val="000000">
                                <a:lumMod val="75000"/>
                                <a:lumOff val="25000"/>
                              </a:srgbClr>
                            </a:solidFill>
                            <a:latin typeface="Cambria Math" panose="02040503050406030204" pitchFamily="18" charset="0"/>
                          </a:rPr>
                        </m:ctrlPr>
                      </m:sSubSupPr>
                      <m:e>
                        <m:r>
                          <m:rPr>
                            <m:sty m:val="p"/>
                          </m:rPr>
                          <a:rPr lang="en-US" altLang="zh-CN" sz="2000">
                            <a:solidFill>
                              <a:srgbClr val="000000">
                                <a:lumMod val="75000"/>
                                <a:lumOff val="25000"/>
                              </a:srgbClr>
                            </a:solidFill>
                            <a:latin typeface="Cambria Math" panose="02040503050406030204" pitchFamily="18" charset="0"/>
                          </a:rPr>
                          <m:t>P</m:t>
                        </m:r>
                      </m:e>
                      <m:sub>
                        <m:r>
                          <a:rPr lang="en-US" altLang="zh-CN" sz="2000" i="1">
                            <a:solidFill>
                              <a:srgbClr val="000000">
                                <a:lumMod val="75000"/>
                                <a:lumOff val="25000"/>
                              </a:srgbClr>
                            </a:solidFill>
                            <a:latin typeface="Cambria Math" panose="02040503050406030204" pitchFamily="18" charset="0"/>
                          </a:rPr>
                          <m:t>𝑡</m:t>
                        </m:r>
                        <m:r>
                          <a:rPr lang="en-US" altLang="zh-CN" sz="2000" i="1">
                            <a:solidFill>
                              <a:srgbClr val="000000">
                                <a:lumMod val="75000"/>
                                <a:lumOff val="25000"/>
                              </a:srgbClr>
                            </a:solidFill>
                            <a:latin typeface="Cambria Math" panose="02040503050406030204" pitchFamily="18" charset="0"/>
                          </a:rPr>
                          <m:t>+1</m:t>
                        </m:r>
                      </m:sub>
                      <m:sup>
                        <m:r>
                          <a:rPr lang="en-US" altLang="zh-CN" sz="2000" i="1">
                            <a:solidFill>
                              <a:srgbClr val="000000">
                                <a:lumMod val="75000"/>
                                <a:lumOff val="25000"/>
                              </a:srgbClr>
                            </a:solidFill>
                            <a:latin typeface="Cambria Math" panose="02040503050406030204" pitchFamily="18" charset="0"/>
                          </a:rPr>
                          <m:t>𝐵</m:t>
                        </m:r>
                      </m:sup>
                    </m:sSubSup>
                    <m:r>
                      <a:rPr lang="en-US" altLang="zh-CN" sz="2000" i="1">
                        <a:solidFill>
                          <a:srgbClr val="000000">
                            <a:lumMod val="75000"/>
                            <a:lumOff val="25000"/>
                          </a:srgbClr>
                        </a:solidFill>
                        <a:latin typeface="Cambria Math" panose="02040503050406030204" pitchFamily="18" charset="0"/>
                      </a:rPr>
                      <m:t>−</m:t>
                    </m:r>
                    <m:sSub>
                      <m:sSubPr>
                        <m:ctrlPr>
                          <a:rPr lang="zh-CN" altLang="zh-CN" sz="2000" i="1">
                            <a:solidFill>
                              <a:srgbClr val="000000">
                                <a:lumMod val="75000"/>
                                <a:lumOff val="25000"/>
                              </a:srgbClr>
                            </a:solidFill>
                            <a:latin typeface="Cambria Math" panose="02040503050406030204" pitchFamily="18" charset="0"/>
                          </a:rPr>
                        </m:ctrlPr>
                      </m:sSubPr>
                      <m:e>
                        <m:r>
                          <a:rPr lang="en-US" altLang="zh-CN" sz="2000" i="1">
                            <a:solidFill>
                              <a:srgbClr val="000000">
                                <a:lumMod val="75000"/>
                                <a:lumOff val="25000"/>
                              </a:srgbClr>
                            </a:solidFill>
                            <a:latin typeface="Cambria Math" panose="02040503050406030204" pitchFamily="18" charset="0"/>
                          </a:rPr>
                          <m:t>𝑃</m:t>
                        </m:r>
                      </m:e>
                      <m:sub>
                        <m:r>
                          <a:rPr lang="en-US" altLang="zh-CN" sz="2000" i="1">
                            <a:solidFill>
                              <a:srgbClr val="000000">
                                <a:lumMod val="75000"/>
                                <a:lumOff val="25000"/>
                              </a:srgbClr>
                            </a:solidFill>
                            <a:latin typeface="Cambria Math" panose="02040503050406030204" pitchFamily="18" charset="0"/>
                          </a:rPr>
                          <m:t>𝑡</m:t>
                        </m:r>
                        <m:r>
                          <a:rPr lang="en-US" altLang="zh-CN" sz="2000" i="1">
                            <a:solidFill>
                              <a:srgbClr val="000000">
                                <a:lumMod val="75000"/>
                                <a:lumOff val="25000"/>
                              </a:srgbClr>
                            </a:solidFill>
                            <a:latin typeface="Cambria Math" panose="02040503050406030204" pitchFamily="18" charset="0"/>
                          </a:rPr>
                          <m:t>+1</m:t>
                        </m:r>
                      </m:sub>
                    </m:sSub>
                    <m:r>
                      <a:rPr lang="en-US" altLang="zh-CN" sz="2000">
                        <a:solidFill>
                          <a:srgbClr val="000000">
                            <a:lumMod val="75000"/>
                            <a:lumOff val="25000"/>
                          </a:srgbClr>
                        </a:solidFill>
                        <a:latin typeface="Cambria Math" panose="02040503050406030204" pitchFamily="18" charset="0"/>
                      </a:rPr>
                      <m:t>)</m:t>
                    </m:r>
                  </m:oMath>
                </a14:m>
                <a:r>
                  <a:rPr lang="en-US" altLang="zh-CN" sz="2000" dirty="0">
                    <a:solidFill>
                      <a:srgbClr val="000000">
                        <a:lumMod val="75000"/>
                        <a:lumOff val="25000"/>
                      </a:srgbClr>
                    </a:solidFill>
                    <a:latin typeface="Calibri" panose="020F0502020204030204"/>
                    <a:ea typeface="宋体" panose="02010600030101010101" pitchFamily="2" charset="-122"/>
                  </a:rPr>
                  <a:t> </a:t>
                </a:r>
                <a:r>
                  <a:rPr lang="zh-CN" altLang="en-US" sz="2000" dirty="0">
                    <a:solidFill>
                      <a:srgbClr val="000000">
                        <a:lumMod val="75000"/>
                        <a:lumOff val="25000"/>
                      </a:srgbClr>
                    </a:solidFill>
                    <a:latin typeface="Calibri" panose="020F0502020204030204"/>
                    <a:ea typeface="宋体" panose="02010600030101010101" pitchFamily="2" charset="-122"/>
                  </a:rPr>
                  <a:t>（</a:t>
                </a:r>
                <a:r>
                  <a:rPr lang="en-US" altLang="zh-CN" sz="2000" dirty="0">
                    <a:solidFill>
                      <a:srgbClr val="000000">
                        <a:lumMod val="75000"/>
                        <a:lumOff val="25000"/>
                      </a:srgbClr>
                    </a:solidFill>
                    <a:latin typeface="Calibri" panose="020F0502020204030204"/>
                    <a:ea typeface="宋体" panose="02010600030101010101" pitchFamily="2" charset="-122"/>
                  </a:rPr>
                  <a:t>6</a:t>
                </a:r>
                <a:r>
                  <a:rPr lang="zh-CN" altLang="en-US" sz="2000" dirty="0">
                    <a:solidFill>
                      <a:srgbClr val="000000">
                        <a:lumMod val="75000"/>
                        <a:lumOff val="25000"/>
                      </a:srgbClr>
                    </a:solidFill>
                    <a:latin typeface="Calibri" panose="020F0502020204030204"/>
                    <a:ea typeface="宋体" panose="02010600030101010101" pitchFamily="2" charset="-122"/>
                  </a:rPr>
                  <a:t>）</a:t>
                </a:r>
                <a:endParaRPr lang="en-US" altLang="zh-CN" sz="2000" dirty="0">
                  <a:solidFill>
                    <a:srgbClr val="000000">
                      <a:lumMod val="75000"/>
                      <a:lumOff val="25000"/>
                    </a:srgbClr>
                  </a:solidFill>
                  <a:latin typeface="Calibri" panose="020F0502020204030204"/>
                  <a:ea typeface="宋体" panose="02010600030101010101" pitchFamily="2" charset="-122"/>
                </a:endParaRPr>
              </a:p>
              <a:p>
                <a:pPr marL="91440" indent="-91440">
                  <a:lnSpc>
                    <a:spcPct val="90000"/>
                  </a:lnSpc>
                  <a:spcBef>
                    <a:spcPts val="1200"/>
                  </a:spcBef>
                  <a:spcAft>
                    <a:spcPts val="200"/>
                  </a:spcAft>
                  <a:buClr>
                    <a:srgbClr val="E48312"/>
                  </a:buClr>
                  <a:buSzPct val="100000"/>
                  <a:buFont typeface="Wingdings" panose="05000000000000000000" pitchFamily="2" charset="2"/>
                  <a:buChar char="Ø"/>
                  <a:defRPr/>
                </a:pPr>
                <a:r>
                  <a:rPr lang="zh-CN" altLang="en-US" sz="2000" dirty="0">
                    <a:solidFill>
                      <a:srgbClr val="000000">
                        <a:lumMod val="75000"/>
                        <a:lumOff val="25000"/>
                      </a:srgbClr>
                    </a:solidFill>
                    <a:latin typeface="Calibri" panose="020F0502020204030204"/>
                    <a:ea typeface="宋体" panose="02010600030101010101" pitchFamily="2" charset="-122"/>
                  </a:rPr>
                  <a:t>（</a:t>
                </a:r>
                <a:r>
                  <a:rPr lang="en-US" altLang="zh-CN" sz="2000" dirty="0">
                    <a:solidFill>
                      <a:srgbClr val="000000">
                        <a:lumMod val="75000"/>
                        <a:lumOff val="25000"/>
                      </a:srgbClr>
                    </a:solidFill>
                    <a:latin typeface="Calibri" panose="020F0502020204030204"/>
                    <a:ea typeface="宋体" panose="02010600030101010101" pitchFamily="2" charset="-122"/>
                  </a:rPr>
                  <a:t>5</a:t>
                </a:r>
                <a:r>
                  <a:rPr lang="zh-CN" altLang="en-US" sz="2000" dirty="0">
                    <a:solidFill>
                      <a:srgbClr val="000000">
                        <a:lumMod val="75000"/>
                        <a:lumOff val="25000"/>
                      </a:srgbClr>
                    </a:solidFill>
                    <a:latin typeface="Calibri" panose="020F0502020204030204"/>
                    <a:ea typeface="宋体" panose="02010600030101010101" pitchFamily="2" charset="-122"/>
                  </a:rPr>
                  <a:t>）代入（</a:t>
                </a:r>
                <a:r>
                  <a:rPr lang="en-US" altLang="zh-CN" sz="2000" dirty="0">
                    <a:solidFill>
                      <a:srgbClr val="000000">
                        <a:lumMod val="75000"/>
                        <a:lumOff val="25000"/>
                      </a:srgbClr>
                    </a:solidFill>
                    <a:latin typeface="Calibri" panose="020F0502020204030204"/>
                    <a:ea typeface="宋体" panose="02010600030101010101" pitchFamily="2" charset="-122"/>
                  </a:rPr>
                  <a:t>6</a:t>
                </a:r>
                <a:r>
                  <a:rPr lang="zh-CN" altLang="en-US" sz="2000" dirty="0">
                    <a:solidFill>
                      <a:srgbClr val="000000">
                        <a:lumMod val="75000"/>
                        <a:lumOff val="25000"/>
                      </a:srgbClr>
                    </a:solidFill>
                    <a:latin typeface="Calibri" panose="020F0502020204030204"/>
                    <a:ea typeface="宋体" panose="02010600030101010101" pitchFamily="2" charset="-122"/>
                  </a:rPr>
                  <a:t>）：</a:t>
                </a:r>
                <a:endParaRPr lang="en-US" altLang="zh-CN" sz="2000" dirty="0">
                  <a:solidFill>
                    <a:srgbClr val="000000">
                      <a:lumMod val="75000"/>
                      <a:lumOff val="25000"/>
                    </a:srgbClr>
                  </a:solidFill>
                  <a:latin typeface="Calibri" panose="020F0502020204030204"/>
                  <a:ea typeface="宋体" panose="02010600030101010101" pitchFamily="2" charset="-122"/>
                </a:endParaRPr>
              </a:p>
              <a:p>
                <a:pPr marL="91440" indent="-91440">
                  <a:lnSpc>
                    <a:spcPct val="90000"/>
                  </a:lnSpc>
                  <a:spcBef>
                    <a:spcPts val="1200"/>
                  </a:spcBef>
                  <a:spcAft>
                    <a:spcPts val="200"/>
                  </a:spcAft>
                  <a:buClr>
                    <a:srgbClr val="E48312"/>
                  </a:buClr>
                  <a:buSzPct val="100000"/>
                  <a:buFont typeface="Calibri" panose="020F0502020204030204" pitchFamily="34" charset="0"/>
                  <a:buChar char=" "/>
                  <a:defRPr/>
                </a:pPr>
                <a14:m>
                  <m:oMath xmlns:m="http://schemas.openxmlformats.org/officeDocument/2006/math">
                    <m:sSubSup>
                      <m:sSubSupPr>
                        <m:ctrlPr>
                          <a:rPr lang="zh-CN" altLang="zh-CN" sz="2000" i="1">
                            <a:solidFill>
                              <a:srgbClr val="000000">
                                <a:lumMod val="75000"/>
                                <a:lumOff val="25000"/>
                              </a:srgbClr>
                            </a:solidFill>
                            <a:latin typeface="Cambria Math" panose="02040503050406030204" pitchFamily="18" charset="0"/>
                          </a:rPr>
                        </m:ctrlPr>
                      </m:sSubSupPr>
                      <m:e>
                        <m:r>
                          <m:rPr>
                            <m:sty m:val="p"/>
                          </m:rPr>
                          <a:rPr lang="en-US" altLang="zh-CN" sz="2000">
                            <a:solidFill>
                              <a:srgbClr val="000000">
                                <a:lumMod val="75000"/>
                                <a:lumOff val="25000"/>
                              </a:srgbClr>
                            </a:solidFill>
                            <a:latin typeface="Cambria Math" panose="02040503050406030204" pitchFamily="18" charset="0"/>
                          </a:rPr>
                          <m:t>P</m:t>
                        </m:r>
                      </m:e>
                      <m:sub>
                        <m:r>
                          <a:rPr lang="en-US" altLang="zh-CN" sz="2000" i="1">
                            <a:solidFill>
                              <a:srgbClr val="000000">
                                <a:lumMod val="75000"/>
                                <a:lumOff val="25000"/>
                              </a:srgbClr>
                            </a:solidFill>
                            <a:latin typeface="Cambria Math" panose="02040503050406030204" pitchFamily="18" charset="0"/>
                          </a:rPr>
                          <m:t>𝑡</m:t>
                        </m:r>
                        <m:r>
                          <a:rPr lang="en-US" altLang="zh-CN" sz="2000" i="1">
                            <a:solidFill>
                              <a:srgbClr val="000000">
                                <a:lumMod val="75000"/>
                                <a:lumOff val="25000"/>
                              </a:srgbClr>
                            </a:solidFill>
                            <a:latin typeface="Cambria Math" panose="02040503050406030204" pitchFamily="18" charset="0"/>
                          </a:rPr>
                          <m:t>+1</m:t>
                        </m:r>
                      </m:sub>
                      <m:sup>
                        <m:r>
                          <a:rPr lang="en-US" altLang="zh-CN" sz="2000" i="1">
                            <a:solidFill>
                              <a:srgbClr val="000000">
                                <a:lumMod val="75000"/>
                                <a:lumOff val="25000"/>
                              </a:srgbClr>
                            </a:solidFill>
                            <a:latin typeface="Cambria Math" panose="02040503050406030204" pitchFamily="18" charset="0"/>
                          </a:rPr>
                          <m:t>𝐹</m:t>
                        </m:r>
                      </m:sup>
                    </m:sSubSup>
                    <m:r>
                      <a:rPr lang="en-US" altLang="zh-CN" sz="2000" i="1">
                        <a:solidFill>
                          <a:srgbClr val="000000">
                            <a:lumMod val="75000"/>
                            <a:lumOff val="25000"/>
                          </a:srgbClr>
                        </a:solidFill>
                        <a:latin typeface="Cambria Math" panose="02040503050406030204" pitchFamily="18" charset="0"/>
                      </a:rPr>
                      <m:t>−</m:t>
                    </m:r>
                    <m:sSub>
                      <m:sSubPr>
                        <m:ctrlPr>
                          <a:rPr lang="zh-CN" altLang="zh-CN" sz="2000" i="1">
                            <a:solidFill>
                              <a:srgbClr val="000000">
                                <a:lumMod val="75000"/>
                                <a:lumOff val="25000"/>
                              </a:srgbClr>
                            </a:solidFill>
                            <a:latin typeface="Cambria Math" panose="02040503050406030204" pitchFamily="18" charset="0"/>
                          </a:rPr>
                        </m:ctrlPr>
                      </m:sSubPr>
                      <m:e>
                        <m:r>
                          <a:rPr lang="en-US" altLang="zh-CN" sz="2000" i="1">
                            <a:solidFill>
                              <a:srgbClr val="000000">
                                <a:lumMod val="75000"/>
                                <a:lumOff val="25000"/>
                              </a:srgbClr>
                            </a:solidFill>
                            <a:latin typeface="Cambria Math" panose="02040503050406030204" pitchFamily="18" charset="0"/>
                          </a:rPr>
                          <m:t>𝑃</m:t>
                        </m:r>
                      </m:e>
                      <m:sub>
                        <m:r>
                          <a:rPr lang="en-US" altLang="zh-CN" sz="2000" i="1">
                            <a:solidFill>
                              <a:srgbClr val="000000">
                                <a:lumMod val="75000"/>
                                <a:lumOff val="25000"/>
                              </a:srgbClr>
                            </a:solidFill>
                            <a:latin typeface="Cambria Math" panose="02040503050406030204" pitchFamily="18" charset="0"/>
                          </a:rPr>
                          <m:t>𝑡</m:t>
                        </m:r>
                        <m:r>
                          <a:rPr lang="en-US" altLang="zh-CN" sz="2000" i="1">
                            <a:solidFill>
                              <a:srgbClr val="000000">
                                <a:lumMod val="75000"/>
                                <a:lumOff val="25000"/>
                              </a:srgbClr>
                            </a:solidFill>
                            <a:latin typeface="Cambria Math" panose="02040503050406030204" pitchFamily="18" charset="0"/>
                          </a:rPr>
                          <m:t>+1</m:t>
                        </m:r>
                      </m:sub>
                    </m:sSub>
                    <m:r>
                      <a:rPr lang="en-US" altLang="zh-CN" sz="2000" i="1">
                        <a:solidFill>
                          <a:srgbClr val="000000">
                            <a:lumMod val="75000"/>
                            <a:lumOff val="25000"/>
                          </a:srgbClr>
                        </a:solidFill>
                        <a:latin typeface="Cambria Math" panose="02040503050406030204" pitchFamily="18" charset="0"/>
                      </a:rPr>
                      <m:t> </m:t>
                    </m:r>
                    <m:r>
                      <a:rPr lang="en-US" altLang="zh-CN" sz="2000">
                        <a:solidFill>
                          <a:srgbClr val="000000">
                            <a:lumMod val="75000"/>
                            <a:lumOff val="25000"/>
                          </a:srgbClr>
                        </a:solidFill>
                        <a:latin typeface="Cambria Math" panose="02040503050406030204" pitchFamily="18" charset="0"/>
                      </a:rPr>
                      <m:t>=</m:t>
                    </m:r>
                    <m:f>
                      <m:fPr>
                        <m:ctrlPr>
                          <a:rPr lang="zh-CN" altLang="zh-CN" sz="2000" i="1">
                            <a:solidFill>
                              <a:srgbClr val="000000">
                                <a:lumMod val="75000"/>
                                <a:lumOff val="25000"/>
                              </a:srgbClr>
                            </a:solidFill>
                            <a:latin typeface="Cambria Math" panose="02040503050406030204" pitchFamily="18" charset="0"/>
                          </a:rPr>
                        </m:ctrlPr>
                      </m:fPr>
                      <m:num>
                        <m:r>
                          <a:rPr lang="en-US" altLang="zh-CN" sz="2000">
                            <a:solidFill>
                              <a:srgbClr val="000000">
                                <a:lumMod val="75000"/>
                                <a:lumOff val="25000"/>
                              </a:srgbClr>
                            </a:solidFill>
                            <a:latin typeface="Cambria Math" panose="02040503050406030204" pitchFamily="18" charset="0"/>
                          </a:rPr>
                          <m:t>1</m:t>
                        </m:r>
                      </m:num>
                      <m:den>
                        <m:r>
                          <m:rPr>
                            <m:sty m:val="p"/>
                          </m:rPr>
                          <a:rPr lang="en-US" altLang="zh-CN" sz="2000">
                            <a:solidFill>
                              <a:srgbClr val="000000">
                                <a:lumMod val="75000"/>
                                <a:lumOff val="25000"/>
                              </a:srgbClr>
                            </a:solidFill>
                            <a:latin typeface="Cambria Math" panose="02040503050406030204" pitchFamily="18" charset="0"/>
                          </a:rPr>
                          <m:t>ω</m:t>
                        </m:r>
                      </m:den>
                    </m:f>
                    <m:r>
                      <a:rPr lang="en-US" altLang="zh-CN" sz="2000">
                        <a:solidFill>
                          <a:srgbClr val="000000">
                            <a:lumMod val="75000"/>
                            <a:lumOff val="25000"/>
                          </a:srgbClr>
                        </a:solidFill>
                        <a:latin typeface="Cambria Math" panose="02040503050406030204" pitchFamily="18" charset="0"/>
                      </a:rPr>
                      <m:t>[</m:t>
                    </m:r>
                    <m:f>
                      <m:fPr>
                        <m:ctrlPr>
                          <a:rPr lang="zh-CN" altLang="zh-CN" sz="2000" i="1">
                            <a:solidFill>
                              <a:srgbClr val="000000">
                                <a:lumMod val="75000"/>
                                <a:lumOff val="25000"/>
                              </a:srgbClr>
                            </a:solidFill>
                            <a:latin typeface="Cambria Math" panose="02040503050406030204" pitchFamily="18" charset="0"/>
                          </a:rPr>
                        </m:ctrlPr>
                      </m:fPr>
                      <m:num>
                        <m:r>
                          <m:rPr>
                            <m:sty m:val="p"/>
                          </m:rPr>
                          <a:rPr lang="en-US" altLang="zh-CN" sz="2000">
                            <a:solidFill>
                              <a:srgbClr val="000000">
                                <a:lumMod val="75000"/>
                                <a:lumOff val="25000"/>
                              </a:srgbClr>
                            </a:solidFill>
                            <a:latin typeface="Cambria Math" panose="02040503050406030204" pitchFamily="18" charset="0"/>
                          </a:rPr>
                          <m:t>θ</m:t>
                        </m:r>
                      </m:num>
                      <m:den>
                        <m:r>
                          <a:rPr lang="en-US" altLang="zh-CN" sz="2000">
                            <a:solidFill>
                              <a:srgbClr val="000000">
                                <a:lumMod val="75000"/>
                                <a:lumOff val="25000"/>
                              </a:srgbClr>
                            </a:solidFill>
                            <a:latin typeface="Cambria Math" panose="02040503050406030204" pitchFamily="18" charset="0"/>
                          </a:rPr>
                          <m:t>1</m:t>
                        </m:r>
                        <m:r>
                          <a:rPr lang="en-US" altLang="zh-CN" sz="2000" i="1">
                            <a:solidFill>
                              <a:srgbClr val="000000">
                                <a:lumMod val="75000"/>
                                <a:lumOff val="25000"/>
                              </a:srgbClr>
                            </a:solidFill>
                            <a:latin typeface="Cambria Math" panose="02040503050406030204" pitchFamily="18" charset="0"/>
                          </a:rPr>
                          <m:t>−</m:t>
                        </m:r>
                        <m:r>
                          <m:rPr>
                            <m:sty m:val="p"/>
                          </m:rPr>
                          <a:rPr lang="en-US" altLang="zh-CN" sz="2000">
                            <a:solidFill>
                              <a:srgbClr val="000000">
                                <a:lumMod val="75000"/>
                                <a:lumOff val="25000"/>
                              </a:srgbClr>
                            </a:solidFill>
                            <a:latin typeface="Cambria Math" panose="02040503050406030204" pitchFamily="18" charset="0"/>
                          </a:rPr>
                          <m:t>θ</m:t>
                        </m:r>
                      </m:den>
                    </m:f>
                    <m:sSub>
                      <m:sSubPr>
                        <m:ctrlPr>
                          <a:rPr lang="zh-CN" altLang="zh-CN" sz="2000" i="1">
                            <a:solidFill>
                              <a:srgbClr val="000000">
                                <a:lumMod val="75000"/>
                                <a:lumOff val="25000"/>
                              </a:srgbClr>
                            </a:solidFill>
                            <a:latin typeface="Cambria Math" panose="02040503050406030204" pitchFamily="18" charset="0"/>
                          </a:rPr>
                        </m:ctrlPr>
                      </m:sSubPr>
                      <m:e>
                        <m:r>
                          <m:rPr>
                            <m:sty m:val="p"/>
                          </m:rPr>
                          <a:rPr lang="en-US" altLang="zh-CN" sz="2000">
                            <a:solidFill>
                              <a:srgbClr val="000000">
                                <a:lumMod val="75000"/>
                                <a:lumOff val="25000"/>
                              </a:srgbClr>
                            </a:solidFill>
                            <a:latin typeface="Cambria Math" panose="02040503050406030204" pitchFamily="18" charset="0"/>
                          </a:rPr>
                          <m:t>π</m:t>
                        </m:r>
                      </m:e>
                      <m:sub>
                        <m:r>
                          <a:rPr lang="en-US" altLang="zh-CN" sz="2000" i="1">
                            <a:solidFill>
                              <a:srgbClr val="000000">
                                <a:lumMod val="75000"/>
                                <a:lumOff val="25000"/>
                              </a:srgbClr>
                            </a:solidFill>
                            <a:latin typeface="Cambria Math" panose="02040503050406030204" pitchFamily="18" charset="0"/>
                          </a:rPr>
                          <m:t>𝑡</m:t>
                        </m:r>
                        <m:r>
                          <a:rPr lang="en-US" altLang="zh-CN" sz="2000" i="1">
                            <a:solidFill>
                              <a:srgbClr val="000000">
                                <a:lumMod val="75000"/>
                                <a:lumOff val="25000"/>
                              </a:srgbClr>
                            </a:solidFill>
                            <a:latin typeface="Cambria Math" panose="02040503050406030204" pitchFamily="18" charset="0"/>
                          </a:rPr>
                          <m:t>+1</m:t>
                        </m:r>
                      </m:sub>
                    </m:sSub>
                    <m:r>
                      <a:rPr lang="zh-CN" altLang="zh-CN" sz="2000">
                        <a:solidFill>
                          <a:srgbClr val="000000">
                            <a:lumMod val="75000"/>
                            <a:lumOff val="25000"/>
                          </a:srgbClr>
                        </a:solidFill>
                        <a:latin typeface="Cambria Math" panose="02040503050406030204" pitchFamily="18" charset="0"/>
                      </a:rPr>
                      <m:t>－</m:t>
                    </m:r>
                    <m:r>
                      <a:rPr lang="zh-CN" altLang="zh-CN" sz="2000">
                        <a:solidFill>
                          <a:srgbClr val="000000">
                            <a:lumMod val="75000"/>
                            <a:lumOff val="25000"/>
                          </a:srgbClr>
                        </a:solidFill>
                        <a:latin typeface="Cambria Math" panose="02040503050406030204" pitchFamily="18" charset="0"/>
                      </a:rPr>
                      <m:t> </m:t>
                    </m:r>
                    <m:d>
                      <m:dPr>
                        <m:ctrlPr>
                          <a:rPr lang="zh-CN" altLang="zh-CN" sz="2000" i="1">
                            <a:solidFill>
                              <a:srgbClr val="000000">
                                <a:lumMod val="75000"/>
                                <a:lumOff val="25000"/>
                              </a:srgbClr>
                            </a:solidFill>
                            <a:latin typeface="Cambria Math" panose="02040503050406030204" pitchFamily="18" charset="0"/>
                          </a:rPr>
                        </m:ctrlPr>
                      </m:dPr>
                      <m:e>
                        <m:r>
                          <a:rPr lang="en-US" altLang="zh-CN" sz="2000">
                            <a:solidFill>
                              <a:srgbClr val="000000">
                                <a:lumMod val="75000"/>
                                <a:lumOff val="25000"/>
                              </a:srgbClr>
                            </a:solidFill>
                            <a:latin typeface="Cambria Math" panose="02040503050406030204" pitchFamily="18" charset="0"/>
                          </a:rPr>
                          <m:t>1</m:t>
                        </m:r>
                        <m:r>
                          <a:rPr lang="en-US" altLang="zh-CN" sz="2000" i="1">
                            <a:solidFill>
                              <a:srgbClr val="000000">
                                <a:lumMod val="75000"/>
                                <a:lumOff val="25000"/>
                              </a:srgbClr>
                            </a:solidFill>
                            <a:latin typeface="Cambria Math" panose="02040503050406030204" pitchFamily="18" charset="0"/>
                          </a:rPr>
                          <m:t>−</m:t>
                        </m:r>
                        <m:r>
                          <m:rPr>
                            <m:sty m:val="p"/>
                          </m:rPr>
                          <a:rPr lang="en-US" altLang="zh-CN" sz="2000">
                            <a:solidFill>
                              <a:srgbClr val="000000">
                                <a:lumMod val="75000"/>
                                <a:lumOff val="25000"/>
                              </a:srgbClr>
                            </a:solidFill>
                            <a:latin typeface="Cambria Math" panose="02040503050406030204" pitchFamily="18" charset="0"/>
                          </a:rPr>
                          <m:t>ω</m:t>
                        </m:r>
                      </m:e>
                    </m:d>
                    <m:r>
                      <a:rPr lang="en-US" altLang="zh-CN" sz="2000">
                        <a:solidFill>
                          <a:srgbClr val="000000">
                            <a:lumMod val="75000"/>
                            <a:lumOff val="25000"/>
                          </a:srgbClr>
                        </a:solidFill>
                        <a:latin typeface="Cambria Math" panose="02040503050406030204" pitchFamily="18" charset="0"/>
                      </a:rPr>
                      <m:t>(</m:t>
                    </m:r>
                    <m:sSubSup>
                      <m:sSubSupPr>
                        <m:ctrlPr>
                          <a:rPr lang="zh-CN" altLang="zh-CN" sz="2000" i="1">
                            <a:solidFill>
                              <a:srgbClr val="000000">
                                <a:lumMod val="75000"/>
                                <a:lumOff val="25000"/>
                              </a:srgbClr>
                            </a:solidFill>
                            <a:latin typeface="Cambria Math" panose="02040503050406030204" pitchFamily="18" charset="0"/>
                          </a:rPr>
                        </m:ctrlPr>
                      </m:sSubSupPr>
                      <m:e>
                        <m:r>
                          <m:rPr>
                            <m:sty m:val="p"/>
                          </m:rPr>
                          <a:rPr lang="en-US" altLang="zh-CN" sz="2000">
                            <a:solidFill>
                              <a:srgbClr val="000000">
                                <a:lumMod val="75000"/>
                                <a:lumOff val="25000"/>
                              </a:srgbClr>
                            </a:solidFill>
                            <a:latin typeface="Cambria Math" panose="02040503050406030204" pitchFamily="18" charset="0"/>
                          </a:rPr>
                          <m:t>P</m:t>
                        </m:r>
                      </m:e>
                      <m:sub>
                        <m:r>
                          <a:rPr lang="en-US" altLang="zh-CN" sz="2000" i="1">
                            <a:solidFill>
                              <a:srgbClr val="000000">
                                <a:lumMod val="75000"/>
                                <a:lumOff val="25000"/>
                              </a:srgbClr>
                            </a:solidFill>
                            <a:latin typeface="Cambria Math" panose="02040503050406030204" pitchFamily="18" charset="0"/>
                          </a:rPr>
                          <m:t>𝑡</m:t>
                        </m:r>
                        <m:r>
                          <a:rPr lang="en-US" altLang="zh-CN" sz="2000" i="1">
                            <a:solidFill>
                              <a:srgbClr val="000000">
                                <a:lumMod val="75000"/>
                                <a:lumOff val="25000"/>
                              </a:srgbClr>
                            </a:solidFill>
                            <a:latin typeface="Cambria Math" panose="02040503050406030204" pitchFamily="18" charset="0"/>
                          </a:rPr>
                          <m:t>+1</m:t>
                        </m:r>
                      </m:sub>
                      <m:sup>
                        <m:r>
                          <a:rPr lang="en-US" altLang="zh-CN" sz="2000" i="1">
                            <a:solidFill>
                              <a:srgbClr val="000000">
                                <a:lumMod val="75000"/>
                                <a:lumOff val="25000"/>
                              </a:srgbClr>
                            </a:solidFill>
                            <a:latin typeface="Cambria Math" panose="02040503050406030204" pitchFamily="18" charset="0"/>
                          </a:rPr>
                          <m:t>𝐵</m:t>
                        </m:r>
                      </m:sup>
                    </m:sSubSup>
                    <m:r>
                      <a:rPr lang="en-US" altLang="zh-CN" sz="2000" i="1">
                        <a:solidFill>
                          <a:srgbClr val="000000">
                            <a:lumMod val="75000"/>
                            <a:lumOff val="25000"/>
                          </a:srgbClr>
                        </a:solidFill>
                        <a:latin typeface="Cambria Math" panose="02040503050406030204" pitchFamily="18" charset="0"/>
                      </a:rPr>
                      <m:t>−</m:t>
                    </m:r>
                    <m:sSub>
                      <m:sSubPr>
                        <m:ctrlPr>
                          <a:rPr lang="zh-CN" altLang="zh-CN" sz="2000" i="1">
                            <a:solidFill>
                              <a:srgbClr val="000000">
                                <a:lumMod val="75000"/>
                                <a:lumOff val="25000"/>
                              </a:srgbClr>
                            </a:solidFill>
                            <a:latin typeface="Cambria Math" panose="02040503050406030204" pitchFamily="18" charset="0"/>
                          </a:rPr>
                        </m:ctrlPr>
                      </m:sSubPr>
                      <m:e>
                        <m:r>
                          <a:rPr lang="en-US" altLang="zh-CN" sz="2000" i="1">
                            <a:solidFill>
                              <a:srgbClr val="000000">
                                <a:lumMod val="75000"/>
                                <a:lumOff val="25000"/>
                              </a:srgbClr>
                            </a:solidFill>
                            <a:latin typeface="Cambria Math" panose="02040503050406030204" pitchFamily="18" charset="0"/>
                          </a:rPr>
                          <m:t>𝑃</m:t>
                        </m:r>
                      </m:e>
                      <m:sub>
                        <m:r>
                          <a:rPr lang="en-US" altLang="zh-CN" sz="2000" i="1">
                            <a:solidFill>
                              <a:srgbClr val="000000">
                                <a:lumMod val="75000"/>
                                <a:lumOff val="25000"/>
                              </a:srgbClr>
                            </a:solidFill>
                            <a:latin typeface="Cambria Math" panose="02040503050406030204" pitchFamily="18" charset="0"/>
                          </a:rPr>
                          <m:t>𝑡</m:t>
                        </m:r>
                        <m:r>
                          <a:rPr lang="en-US" altLang="zh-CN" sz="2000" i="1">
                            <a:solidFill>
                              <a:srgbClr val="000000">
                                <a:lumMod val="75000"/>
                                <a:lumOff val="25000"/>
                              </a:srgbClr>
                            </a:solidFill>
                            <a:latin typeface="Cambria Math" panose="02040503050406030204" pitchFamily="18" charset="0"/>
                          </a:rPr>
                          <m:t>+1</m:t>
                        </m:r>
                      </m:sub>
                    </m:sSub>
                    <m:r>
                      <a:rPr lang="en-US" altLang="zh-CN" sz="2000">
                        <a:solidFill>
                          <a:srgbClr val="000000">
                            <a:lumMod val="75000"/>
                            <a:lumOff val="25000"/>
                          </a:srgbClr>
                        </a:solidFill>
                        <a:latin typeface="Cambria Math" panose="02040503050406030204" pitchFamily="18" charset="0"/>
                      </a:rPr>
                      <m:t>)]</m:t>
                    </m:r>
                    <m:r>
                      <a:rPr lang="en-US" altLang="zh-CN" sz="2000" i="1">
                        <a:solidFill>
                          <a:srgbClr val="000000">
                            <a:lumMod val="75000"/>
                            <a:lumOff val="25000"/>
                          </a:srgbClr>
                        </a:solidFill>
                        <a:latin typeface="Cambria Math" panose="02040503050406030204" pitchFamily="18" charset="0"/>
                      </a:rPr>
                      <m:t> </m:t>
                    </m:r>
                  </m:oMath>
                </a14:m>
                <a:r>
                  <a:rPr lang="zh-CN" altLang="en-US" sz="2000" dirty="0">
                    <a:solidFill>
                      <a:srgbClr val="000000">
                        <a:lumMod val="75000"/>
                        <a:lumOff val="25000"/>
                      </a:srgbClr>
                    </a:solidFill>
                    <a:latin typeface="Calibri" panose="020F0502020204030204"/>
                    <a:ea typeface="宋体" panose="02010600030101010101" pitchFamily="2" charset="-122"/>
                  </a:rPr>
                  <a:t>（</a:t>
                </a:r>
                <a:r>
                  <a:rPr lang="en-US" altLang="zh-CN" sz="2000" dirty="0">
                    <a:solidFill>
                      <a:srgbClr val="000000">
                        <a:lumMod val="75000"/>
                        <a:lumOff val="25000"/>
                      </a:srgbClr>
                    </a:solidFill>
                    <a:latin typeface="Calibri" panose="020F0502020204030204"/>
                    <a:ea typeface="宋体" panose="02010600030101010101" pitchFamily="2" charset="-122"/>
                  </a:rPr>
                  <a:t>7</a:t>
                </a:r>
                <a:r>
                  <a:rPr lang="zh-CN" altLang="en-US" sz="2000" dirty="0">
                    <a:solidFill>
                      <a:srgbClr val="000000">
                        <a:lumMod val="75000"/>
                        <a:lumOff val="25000"/>
                      </a:srgbClr>
                    </a:solidFill>
                    <a:latin typeface="Calibri" panose="020F0502020204030204"/>
                    <a:ea typeface="宋体" panose="02010600030101010101" pitchFamily="2" charset="-122"/>
                  </a:rPr>
                  <a:t>）</a:t>
                </a:r>
                <a:endParaRPr lang="en-US" altLang="zh-CN" sz="2000" dirty="0">
                  <a:solidFill>
                    <a:srgbClr val="000000">
                      <a:lumMod val="75000"/>
                      <a:lumOff val="25000"/>
                    </a:srgbClr>
                  </a:solidFill>
                  <a:latin typeface="Calibri" panose="020F0502020204030204"/>
                  <a:ea typeface="宋体" panose="02010600030101010101" pitchFamily="2" charset="-122"/>
                </a:endParaRPr>
              </a:p>
              <a:p>
                <a:pPr marL="91440" indent="-91440">
                  <a:lnSpc>
                    <a:spcPct val="90000"/>
                  </a:lnSpc>
                  <a:spcBef>
                    <a:spcPts val="1200"/>
                  </a:spcBef>
                  <a:spcAft>
                    <a:spcPts val="200"/>
                  </a:spcAft>
                  <a:buClr>
                    <a:srgbClr val="E48312"/>
                  </a:buClr>
                  <a:buSzPct val="100000"/>
                  <a:buFont typeface="Wingdings" panose="05000000000000000000" pitchFamily="2" charset="2"/>
                  <a:buChar char="Ø"/>
                  <a:defRPr/>
                </a:pPr>
                <a:r>
                  <a:rPr lang="zh-CN" altLang="zh-CN" sz="2000" dirty="0">
                    <a:solidFill>
                      <a:srgbClr val="000000">
                        <a:lumMod val="75000"/>
                        <a:lumOff val="25000"/>
                      </a:srgbClr>
                    </a:solidFill>
                    <a:latin typeface="Calibri" panose="020F0502020204030204"/>
                    <a:ea typeface="宋体" panose="02010600030101010101" pitchFamily="2" charset="-122"/>
                  </a:rPr>
                  <a:t>（</a:t>
                </a:r>
                <a:r>
                  <a:rPr lang="en-US" altLang="zh-CN" sz="2000" dirty="0">
                    <a:solidFill>
                      <a:srgbClr val="000000">
                        <a:lumMod val="75000"/>
                        <a:lumOff val="25000"/>
                      </a:srgbClr>
                    </a:solidFill>
                    <a:latin typeface="Calibri" panose="020F0502020204030204"/>
                    <a:ea typeface="宋体" panose="02010600030101010101" pitchFamily="2" charset="-122"/>
                  </a:rPr>
                  <a:t>5</a:t>
                </a:r>
                <a:r>
                  <a:rPr lang="zh-CN" altLang="zh-CN" sz="2000" dirty="0">
                    <a:solidFill>
                      <a:srgbClr val="000000">
                        <a:lumMod val="75000"/>
                        <a:lumOff val="25000"/>
                      </a:srgbClr>
                    </a:solidFill>
                    <a:latin typeface="Calibri" panose="020F0502020204030204"/>
                    <a:ea typeface="宋体" panose="02010600030101010101" pitchFamily="2" charset="-122"/>
                  </a:rPr>
                  <a:t>）滞后一期，两端减去</a:t>
                </a:r>
                <a14:m>
                  <m:oMath xmlns:m="http://schemas.openxmlformats.org/officeDocument/2006/math">
                    <m:sSub>
                      <m:sSubPr>
                        <m:ctrlPr>
                          <a:rPr lang="zh-CN" altLang="zh-CN" sz="2000" i="1">
                            <a:solidFill>
                              <a:srgbClr val="000000">
                                <a:lumMod val="75000"/>
                                <a:lumOff val="25000"/>
                              </a:srgbClr>
                            </a:solidFill>
                            <a:latin typeface="Cambria Math" panose="02040503050406030204" pitchFamily="18" charset="0"/>
                          </a:rPr>
                        </m:ctrlPr>
                      </m:sSubPr>
                      <m:e>
                        <m:r>
                          <a:rPr lang="en-US" altLang="zh-CN" sz="2000" i="1">
                            <a:solidFill>
                              <a:srgbClr val="000000">
                                <a:lumMod val="75000"/>
                                <a:lumOff val="25000"/>
                              </a:srgbClr>
                            </a:solidFill>
                            <a:latin typeface="Cambria Math" panose="02040503050406030204" pitchFamily="18" charset="0"/>
                          </a:rPr>
                          <m:t>𝑃</m:t>
                        </m:r>
                      </m:e>
                      <m:sub>
                        <m:r>
                          <a:rPr lang="en-US" altLang="zh-CN" sz="2000" i="1">
                            <a:solidFill>
                              <a:srgbClr val="000000">
                                <a:lumMod val="75000"/>
                                <a:lumOff val="25000"/>
                              </a:srgbClr>
                            </a:solidFill>
                            <a:latin typeface="Cambria Math" panose="02040503050406030204" pitchFamily="18" charset="0"/>
                          </a:rPr>
                          <m:t>𝑡</m:t>
                        </m:r>
                      </m:sub>
                    </m:sSub>
                  </m:oMath>
                </a14:m>
                <a:r>
                  <a:rPr lang="zh-CN" altLang="zh-CN" sz="2000" dirty="0">
                    <a:solidFill>
                      <a:srgbClr val="000000">
                        <a:lumMod val="75000"/>
                        <a:lumOff val="25000"/>
                      </a:srgbClr>
                    </a:solidFill>
                    <a:latin typeface="Calibri" panose="020F0502020204030204"/>
                    <a:ea typeface="宋体" panose="02010600030101010101" pitchFamily="2" charset="-122"/>
                  </a:rPr>
                  <a:t>：</a:t>
                </a:r>
              </a:p>
              <a:p>
                <a:pPr marL="91440" indent="-91440">
                  <a:lnSpc>
                    <a:spcPct val="90000"/>
                  </a:lnSpc>
                  <a:spcBef>
                    <a:spcPts val="1200"/>
                  </a:spcBef>
                  <a:spcAft>
                    <a:spcPts val="200"/>
                  </a:spcAft>
                  <a:buClr>
                    <a:srgbClr val="E48312"/>
                  </a:buClr>
                  <a:buSzPct val="100000"/>
                  <a:buFont typeface="Calibri" panose="020F0502020204030204" pitchFamily="34" charset="0"/>
                  <a:buChar char=" "/>
                  <a:defRPr/>
                </a:pPr>
                <a:r>
                  <a:rPr lang="en-US" altLang="zh-CN" sz="2000" dirty="0">
                    <a:solidFill>
                      <a:srgbClr val="000000">
                        <a:lumMod val="75000"/>
                        <a:lumOff val="25000"/>
                      </a:srgbClr>
                    </a:solidFill>
                    <a:latin typeface="Calibri" panose="020F0502020204030204"/>
                    <a:ea typeface="宋体" panose="02010600030101010101" pitchFamily="2" charset="-122"/>
                  </a:rPr>
                  <a:t>	</a:t>
                </a:r>
                <a14:m>
                  <m:oMath xmlns:m="http://schemas.openxmlformats.org/officeDocument/2006/math">
                    <m:sSubSup>
                      <m:sSubSupPr>
                        <m:ctrlPr>
                          <a:rPr lang="zh-CN" altLang="zh-CN" sz="2000" i="1">
                            <a:solidFill>
                              <a:srgbClr val="000000">
                                <a:lumMod val="75000"/>
                                <a:lumOff val="25000"/>
                              </a:srgbClr>
                            </a:solidFill>
                            <a:latin typeface="Cambria Math" panose="02040503050406030204" pitchFamily="18" charset="0"/>
                          </a:rPr>
                        </m:ctrlPr>
                      </m:sSubSupPr>
                      <m:e>
                        <m:r>
                          <m:rPr>
                            <m:sty m:val="p"/>
                          </m:rPr>
                          <a:rPr lang="en-US" altLang="zh-CN" sz="2000">
                            <a:solidFill>
                              <a:srgbClr val="000000">
                                <a:lumMod val="75000"/>
                                <a:lumOff val="25000"/>
                              </a:srgbClr>
                            </a:solidFill>
                            <a:latin typeface="Cambria Math" panose="02040503050406030204" pitchFamily="18" charset="0"/>
                          </a:rPr>
                          <m:t>P</m:t>
                        </m:r>
                      </m:e>
                      <m:sub>
                        <m:r>
                          <a:rPr lang="en-US" altLang="zh-CN" sz="2000" i="1">
                            <a:solidFill>
                              <a:srgbClr val="000000">
                                <a:lumMod val="75000"/>
                                <a:lumOff val="25000"/>
                              </a:srgbClr>
                            </a:solidFill>
                            <a:latin typeface="Cambria Math" panose="02040503050406030204" pitchFamily="18" charset="0"/>
                          </a:rPr>
                          <m:t>𝑡</m:t>
                        </m:r>
                        <m:r>
                          <a:rPr lang="en-US" altLang="zh-CN" sz="2000" i="1">
                            <a:solidFill>
                              <a:srgbClr val="000000">
                                <a:lumMod val="75000"/>
                                <a:lumOff val="25000"/>
                              </a:srgbClr>
                            </a:solidFill>
                            <a:latin typeface="Cambria Math" panose="02040503050406030204" pitchFamily="18" charset="0"/>
                          </a:rPr>
                          <m:t>−1</m:t>
                        </m:r>
                      </m:sub>
                      <m:sup>
                        <m:r>
                          <a:rPr lang="en-US" altLang="zh-CN" sz="2000" i="1">
                            <a:solidFill>
                              <a:srgbClr val="000000">
                                <a:lumMod val="75000"/>
                                <a:lumOff val="25000"/>
                              </a:srgbClr>
                            </a:solidFill>
                            <a:latin typeface="Cambria Math" panose="02040503050406030204" pitchFamily="18" charset="0"/>
                          </a:rPr>
                          <m:t>∗</m:t>
                        </m:r>
                      </m:sup>
                    </m:sSubSup>
                    <m:r>
                      <a:rPr lang="en-US" altLang="zh-CN" sz="2000" i="1">
                        <a:solidFill>
                          <a:srgbClr val="000000">
                            <a:lumMod val="75000"/>
                            <a:lumOff val="25000"/>
                          </a:srgbClr>
                        </a:solidFill>
                        <a:latin typeface="Cambria Math" panose="02040503050406030204" pitchFamily="18" charset="0"/>
                      </a:rPr>
                      <m:t>−</m:t>
                    </m:r>
                    <m:sSub>
                      <m:sSubPr>
                        <m:ctrlPr>
                          <a:rPr lang="zh-CN" altLang="zh-CN" sz="2000" i="1">
                            <a:solidFill>
                              <a:srgbClr val="000000">
                                <a:lumMod val="75000"/>
                                <a:lumOff val="25000"/>
                              </a:srgbClr>
                            </a:solidFill>
                            <a:latin typeface="Cambria Math" panose="02040503050406030204" pitchFamily="18" charset="0"/>
                          </a:rPr>
                        </m:ctrlPr>
                      </m:sSubPr>
                      <m:e>
                        <m:r>
                          <a:rPr lang="en-US" altLang="zh-CN" sz="2000" i="1">
                            <a:solidFill>
                              <a:srgbClr val="000000">
                                <a:lumMod val="75000"/>
                                <a:lumOff val="25000"/>
                              </a:srgbClr>
                            </a:solidFill>
                            <a:latin typeface="Cambria Math" panose="02040503050406030204" pitchFamily="18" charset="0"/>
                          </a:rPr>
                          <m:t>𝑃</m:t>
                        </m:r>
                      </m:e>
                      <m:sub>
                        <m:r>
                          <a:rPr lang="en-US" altLang="zh-CN" sz="2000" i="1">
                            <a:solidFill>
                              <a:srgbClr val="000000">
                                <a:lumMod val="75000"/>
                                <a:lumOff val="25000"/>
                              </a:srgbClr>
                            </a:solidFill>
                            <a:latin typeface="Cambria Math" panose="02040503050406030204" pitchFamily="18" charset="0"/>
                          </a:rPr>
                          <m:t>𝑡</m:t>
                        </m:r>
                        <m:r>
                          <a:rPr lang="en-US" altLang="zh-CN" sz="2000" i="1">
                            <a:solidFill>
                              <a:srgbClr val="000000">
                                <a:lumMod val="75000"/>
                                <a:lumOff val="25000"/>
                              </a:srgbClr>
                            </a:solidFill>
                            <a:latin typeface="Cambria Math" panose="02040503050406030204" pitchFamily="18" charset="0"/>
                          </a:rPr>
                          <m:t>−1</m:t>
                        </m:r>
                      </m:sub>
                    </m:sSub>
                    <m:r>
                      <a:rPr lang="en-US" altLang="zh-CN" sz="2000" i="1">
                        <a:solidFill>
                          <a:srgbClr val="000000">
                            <a:lumMod val="75000"/>
                            <a:lumOff val="25000"/>
                          </a:srgbClr>
                        </a:solidFill>
                        <a:latin typeface="Cambria Math" panose="02040503050406030204" pitchFamily="18" charset="0"/>
                      </a:rPr>
                      <m:t>−</m:t>
                    </m:r>
                    <m:sSub>
                      <m:sSubPr>
                        <m:ctrlPr>
                          <a:rPr lang="zh-CN" altLang="zh-CN" sz="2000" i="1">
                            <a:solidFill>
                              <a:srgbClr val="000000">
                                <a:lumMod val="75000"/>
                                <a:lumOff val="25000"/>
                              </a:srgbClr>
                            </a:solidFill>
                            <a:latin typeface="Cambria Math" panose="02040503050406030204" pitchFamily="18" charset="0"/>
                          </a:rPr>
                        </m:ctrlPr>
                      </m:sSubPr>
                      <m:e>
                        <m:r>
                          <a:rPr lang="en-US" altLang="zh-CN" sz="2000" i="1">
                            <a:solidFill>
                              <a:srgbClr val="000000">
                                <a:lumMod val="75000"/>
                                <a:lumOff val="25000"/>
                              </a:srgbClr>
                            </a:solidFill>
                            <a:latin typeface="Cambria Math" panose="02040503050406030204" pitchFamily="18" charset="0"/>
                          </a:rPr>
                          <m:t>𝑃</m:t>
                        </m:r>
                      </m:e>
                      <m:sub>
                        <m:r>
                          <a:rPr lang="en-US" altLang="zh-CN" sz="2000" i="1">
                            <a:solidFill>
                              <a:srgbClr val="000000">
                                <a:lumMod val="75000"/>
                                <a:lumOff val="25000"/>
                              </a:srgbClr>
                            </a:solidFill>
                            <a:latin typeface="Cambria Math" panose="02040503050406030204" pitchFamily="18" charset="0"/>
                          </a:rPr>
                          <m:t>𝑡</m:t>
                        </m:r>
                      </m:sub>
                    </m:sSub>
                    <m:r>
                      <a:rPr lang="en-US" altLang="zh-CN" sz="2000">
                        <a:solidFill>
                          <a:srgbClr val="000000">
                            <a:lumMod val="75000"/>
                            <a:lumOff val="25000"/>
                          </a:srgbClr>
                        </a:solidFill>
                        <a:latin typeface="Cambria Math" panose="02040503050406030204" pitchFamily="18" charset="0"/>
                      </a:rPr>
                      <m:t>=</m:t>
                    </m:r>
                    <m:f>
                      <m:fPr>
                        <m:ctrlPr>
                          <a:rPr lang="zh-CN" altLang="zh-CN" sz="2000" i="1">
                            <a:solidFill>
                              <a:srgbClr val="000000">
                                <a:lumMod val="75000"/>
                                <a:lumOff val="25000"/>
                              </a:srgbClr>
                            </a:solidFill>
                            <a:latin typeface="Cambria Math" panose="02040503050406030204" pitchFamily="18" charset="0"/>
                          </a:rPr>
                        </m:ctrlPr>
                      </m:fPr>
                      <m:num>
                        <m:r>
                          <m:rPr>
                            <m:sty m:val="p"/>
                          </m:rPr>
                          <a:rPr lang="en-US" altLang="zh-CN" sz="2000">
                            <a:solidFill>
                              <a:srgbClr val="000000">
                                <a:lumMod val="75000"/>
                                <a:lumOff val="25000"/>
                              </a:srgbClr>
                            </a:solidFill>
                            <a:latin typeface="Cambria Math" panose="02040503050406030204" pitchFamily="18" charset="0"/>
                          </a:rPr>
                          <m:t>θ</m:t>
                        </m:r>
                      </m:num>
                      <m:den>
                        <m:r>
                          <a:rPr lang="en-US" altLang="zh-CN" sz="2000">
                            <a:solidFill>
                              <a:srgbClr val="000000">
                                <a:lumMod val="75000"/>
                                <a:lumOff val="25000"/>
                              </a:srgbClr>
                            </a:solidFill>
                            <a:latin typeface="Cambria Math" panose="02040503050406030204" pitchFamily="18" charset="0"/>
                          </a:rPr>
                          <m:t>1</m:t>
                        </m:r>
                        <m:r>
                          <a:rPr lang="en-US" altLang="zh-CN" sz="2000" i="1">
                            <a:solidFill>
                              <a:srgbClr val="000000">
                                <a:lumMod val="75000"/>
                                <a:lumOff val="25000"/>
                              </a:srgbClr>
                            </a:solidFill>
                            <a:latin typeface="Cambria Math" panose="02040503050406030204" pitchFamily="18" charset="0"/>
                          </a:rPr>
                          <m:t>−</m:t>
                        </m:r>
                        <m:r>
                          <m:rPr>
                            <m:sty m:val="p"/>
                          </m:rPr>
                          <a:rPr lang="en-US" altLang="zh-CN" sz="2000">
                            <a:solidFill>
                              <a:srgbClr val="000000">
                                <a:lumMod val="75000"/>
                                <a:lumOff val="25000"/>
                              </a:srgbClr>
                            </a:solidFill>
                            <a:latin typeface="Cambria Math" panose="02040503050406030204" pitchFamily="18" charset="0"/>
                          </a:rPr>
                          <m:t>θ</m:t>
                        </m:r>
                      </m:den>
                    </m:f>
                    <m:sSub>
                      <m:sSubPr>
                        <m:ctrlPr>
                          <a:rPr lang="zh-CN" altLang="zh-CN" sz="2000" i="1">
                            <a:solidFill>
                              <a:srgbClr val="000000">
                                <a:lumMod val="75000"/>
                                <a:lumOff val="25000"/>
                              </a:srgbClr>
                            </a:solidFill>
                            <a:latin typeface="Cambria Math" panose="02040503050406030204" pitchFamily="18" charset="0"/>
                          </a:rPr>
                        </m:ctrlPr>
                      </m:sSubPr>
                      <m:e>
                        <m:r>
                          <m:rPr>
                            <m:sty m:val="p"/>
                          </m:rPr>
                          <a:rPr lang="en-US" altLang="zh-CN" sz="2000">
                            <a:solidFill>
                              <a:srgbClr val="000000">
                                <a:lumMod val="75000"/>
                                <a:lumOff val="25000"/>
                              </a:srgbClr>
                            </a:solidFill>
                            <a:latin typeface="Cambria Math" panose="02040503050406030204" pitchFamily="18" charset="0"/>
                          </a:rPr>
                          <m:t>π</m:t>
                        </m:r>
                      </m:e>
                      <m:sub>
                        <m:r>
                          <a:rPr lang="en-US" altLang="zh-CN" sz="2000" i="1">
                            <a:solidFill>
                              <a:srgbClr val="000000">
                                <a:lumMod val="75000"/>
                                <a:lumOff val="25000"/>
                              </a:srgbClr>
                            </a:solidFill>
                            <a:latin typeface="Cambria Math" panose="02040503050406030204" pitchFamily="18" charset="0"/>
                          </a:rPr>
                          <m:t>𝑡</m:t>
                        </m:r>
                        <m:r>
                          <a:rPr lang="en-US" altLang="zh-CN" sz="2000" i="1">
                            <a:solidFill>
                              <a:srgbClr val="000000">
                                <a:lumMod val="75000"/>
                                <a:lumOff val="25000"/>
                              </a:srgbClr>
                            </a:solidFill>
                            <a:latin typeface="Cambria Math" panose="02040503050406030204" pitchFamily="18" charset="0"/>
                          </a:rPr>
                          <m:t>−1</m:t>
                        </m:r>
                      </m:sub>
                    </m:sSub>
                    <m:r>
                      <a:rPr lang="en-US" altLang="zh-CN" sz="2000" i="1">
                        <a:solidFill>
                          <a:srgbClr val="000000">
                            <a:lumMod val="75000"/>
                            <a:lumOff val="25000"/>
                          </a:srgbClr>
                        </a:solidFill>
                        <a:latin typeface="Cambria Math" panose="02040503050406030204" pitchFamily="18" charset="0"/>
                      </a:rPr>
                      <m:t>−</m:t>
                    </m:r>
                    <m:sSub>
                      <m:sSubPr>
                        <m:ctrlPr>
                          <a:rPr lang="zh-CN" altLang="zh-CN" sz="2000" i="1">
                            <a:solidFill>
                              <a:srgbClr val="000000">
                                <a:lumMod val="75000"/>
                                <a:lumOff val="25000"/>
                              </a:srgbClr>
                            </a:solidFill>
                            <a:latin typeface="Cambria Math" panose="02040503050406030204" pitchFamily="18" charset="0"/>
                          </a:rPr>
                        </m:ctrlPr>
                      </m:sSubPr>
                      <m:e>
                        <m:r>
                          <a:rPr lang="en-US" altLang="zh-CN" sz="2000" i="1">
                            <a:solidFill>
                              <a:srgbClr val="000000">
                                <a:lumMod val="75000"/>
                                <a:lumOff val="25000"/>
                              </a:srgbClr>
                            </a:solidFill>
                            <a:latin typeface="Cambria Math" panose="02040503050406030204" pitchFamily="18" charset="0"/>
                          </a:rPr>
                          <m:t>𝑃</m:t>
                        </m:r>
                      </m:e>
                      <m:sub>
                        <m:r>
                          <a:rPr lang="en-US" altLang="zh-CN" sz="2000" i="1">
                            <a:solidFill>
                              <a:srgbClr val="000000">
                                <a:lumMod val="75000"/>
                                <a:lumOff val="25000"/>
                              </a:srgbClr>
                            </a:solidFill>
                            <a:latin typeface="Cambria Math" panose="02040503050406030204" pitchFamily="18" charset="0"/>
                          </a:rPr>
                          <m:t>𝑡</m:t>
                        </m:r>
                      </m:sub>
                    </m:sSub>
                  </m:oMath>
                </a14:m>
                <a:r>
                  <a:rPr lang="en-US" altLang="zh-CN" sz="2000" dirty="0">
                    <a:solidFill>
                      <a:srgbClr val="000000">
                        <a:lumMod val="75000"/>
                        <a:lumOff val="25000"/>
                      </a:srgbClr>
                    </a:solidFill>
                    <a:latin typeface="Calibri" panose="020F0502020204030204"/>
                    <a:ea typeface="宋体" panose="02010600030101010101" pitchFamily="2" charset="-122"/>
                  </a:rPr>
                  <a:t>  	           </a:t>
                </a:r>
                <a:endParaRPr lang="zh-CN" altLang="zh-CN" sz="2000" dirty="0">
                  <a:solidFill>
                    <a:srgbClr val="000000">
                      <a:lumMod val="75000"/>
                      <a:lumOff val="25000"/>
                    </a:srgbClr>
                  </a:solidFill>
                  <a:latin typeface="Calibri" panose="020F0502020204030204"/>
                  <a:ea typeface="宋体" panose="02010600030101010101" pitchFamily="2" charset="-122"/>
                </a:endParaRPr>
              </a:p>
              <a:p>
                <a:pPr marL="91440" indent="-91440">
                  <a:lnSpc>
                    <a:spcPct val="90000"/>
                  </a:lnSpc>
                  <a:spcBef>
                    <a:spcPts val="1200"/>
                  </a:spcBef>
                  <a:spcAft>
                    <a:spcPts val="200"/>
                  </a:spcAft>
                  <a:buClr>
                    <a:srgbClr val="E48312"/>
                  </a:buClr>
                  <a:buSzPct val="100000"/>
                  <a:buFont typeface="Calibri" panose="020F0502020204030204" pitchFamily="34" charset="0"/>
                  <a:buChar char=" "/>
                  <a:defRPr/>
                </a:pPr>
                <a:r>
                  <a:rPr lang="en-US" altLang="zh-CN" sz="2000" dirty="0">
                    <a:solidFill>
                      <a:srgbClr val="000000">
                        <a:lumMod val="75000"/>
                        <a:lumOff val="25000"/>
                      </a:srgbClr>
                    </a:solidFill>
                    <a:latin typeface="Calibri" panose="020F0502020204030204"/>
                    <a:ea typeface="宋体" panose="02010600030101010101" pitchFamily="2" charset="-122"/>
                  </a:rPr>
                  <a:t>	</a:t>
                </a:r>
                <a14:m>
                  <m:oMath xmlns:m="http://schemas.openxmlformats.org/officeDocument/2006/math">
                    <m:sSubSup>
                      <m:sSubSupPr>
                        <m:ctrlPr>
                          <a:rPr lang="zh-CN" altLang="zh-CN" sz="2000" i="1">
                            <a:solidFill>
                              <a:srgbClr val="000000">
                                <a:lumMod val="75000"/>
                                <a:lumOff val="25000"/>
                              </a:srgbClr>
                            </a:solidFill>
                            <a:latin typeface="Cambria Math" panose="02040503050406030204" pitchFamily="18" charset="0"/>
                          </a:rPr>
                        </m:ctrlPr>
                      </m:sSubSupPr>
                      <m:e>
                        <m:r>
                          <m:rPr>
                            <m:sty m:val="p"/>
                          </m:rPr>
                          <a:rPr lang="en-US" altLang="zh-CN" sz="2000">
                            <a:solidFill>
                              <a:srgbClr val="000000">
                                <a:lumMod val="75000"/>
                                <a:lumOff val="25000"/>
                              </a:srgbClr>
                            </a:solidFill>
                            <a:latin typeface="Cambria Math" panose="02040503050406030204" pitchFamily="18" charset="0"/>
                          </a:rPr>
                          <m:t>P</m:t>
                        </m:r>
                      </m:e>
                      <m:sub>
                        <m:r>
                          <a:rPr lang="en-US" altLang="zh-CN" sz="2000" i="1">
                            <a:solidFill>
                              <a:srgbClr val="000000">
                                <a:lumMod val="75000"/>
                                <a:lumOff val="25000"/>
                              </a:srgbClr>
                            </a:solidFill>
                            <a:latin typeface="Cambria Math" panose="02040503050406030204" pitchFamily="18" charset="0"/>
                          </a:rPr>
                          <m:t>𝑡</m:t>
                        </m:r>
                        <m:r>
                          <a:rPr lang="en-US" altLang="zh-CN" sz="2000" i="1">
                            <a:solidFill>
                              <a:srgbClr val="000000">
                                <a:lumMod val="75000"/>
                                <a:lumOff val="25000"/>
                              </a:srgbClr>
                            </a:solidFill>
                            <a:latin typeface="Cambria Math" panose="02040503050406030204" pitchFamily="18" charset="0"/>
                          </a:rPr>
                          <m:t>−1</m:t>
                        </m:r>
                      </m:sub>
                      <m:sup>
                        <m:r>
                          <a:rPr lang="en-US" altLang="zh-CN" sz="2000" i="1">
                            <a:solidFill>
                              <a:srgbClr val="000000">
                                <a:lumMod val="75000"/>
                                <a:lumOff val="25000"/>
                              </a:srgbClr>
                            </a:solidFill>
                            <a:latin typeface="Cambria Math" panose="02040503050406030204" pitchFamily="18" charset="0"/>
                          </a:rPr>
                          <m:t>∗</m:t>
                        </m:r>
                      </m:sup>
                    </m:sSubSup>
                    <m:r>
                      <a:rPr lang="en-US" altLang="zh-CN" sz="2000" i="1">
                        <a:solidFill>
                          <a:srgbClr val="000000">
                            <a:lumMod val="75000"/>
                            <a:lumOff val="25000"/>
                          </a:srgbClr>
                        </a:solidFill>
                        <a:latin typeface="Cambria Math" panose="02040503050406030204" pitchFamily="18" charset="0"/>
                      </a:rPr>
                      <m:t>−</m:t>
                    </m:r>
                    <m:sSub>
                      <m:sSubPr>
                        <m:ctrlPr>
                          <a:rPr lang="zh-CN" altLang="zh-CN" sz="2000" i="1">
                            <a:solidFill>
                              <a:srgbClr val="000000">
                                <a:lumMod val="75000"/>
                                <a:lumOff val="25000"/>
                              </a:srgbClr>
                            </a:solidFill>
                            <a:latin typeface="Cambria Math" panose="02040503050406030204" pitchFamily="18" charset="0"/>
                          </a:rPr>
                        </m:ctrlPr>
                      </m:sSubPr>
                      <m:e>
                        <m:r>
                          <a:rPr lang="en-US" altLang="zh-CN" sz="2000" i="1">
                            <a:solidFill>
                              <a:srgbClr val="000000">
                                <a:lumMod val="75000"/>
                                <a:lumOff val="25000"/>
                              </a:srgbClr>
                            </a:solidFill>
                            <a:latin typeface="Cambria Math" panose="02040503050406030204" pitchFamily="18" charset="0"/>
                          </a:rPr>
                          <m:t>𝑃</m:t>
                        </m:r>
                      </m:e>
                      <m:sub>
                        <m:r>
                          <a:rPr lang="en-US" altLang="zh-CN" sz="2000" i="1">
                            <a:solidFill>
                              <a:srgbClr val="000000">
                                <a:lumMod val="75000"/>
                                <a:lumOff val="25000"/>
                              </a:srgbClr>
                            </a:solidFill>
                            <a:latin typeface="Cambria Math" panose="02040503050406030204" pitchFamily="18" charset="0"/>
                          </a:rPr>
                          <m:t>𝑡</m:t>
                        </m:r>
                      </m:sub>
                    </m:sSub>
                    <m:r>
                      <a:rPr lang="en-US" altLang="zh-CN" sz="2000">
                        <a:solidFill>
                          <a:srgbClr val="000000">
                            <a:lumMod val="75000"/>
                            <a:lumOff val="25000"/>
                          </a:srgbClr>
                        </a:solidFill>
                        <a:latin typeface="Cambria Math" panose="02040503050406030204" pitchFamily="18" charset="0"/>
                      </a:rPr>
                      <m:t>=</m:t>
                    </m:r>
                    <m:f>
                      <m:fPr>
                        <m:ctrlPr>
                          <a:rPr lang="zh-CN" altLang="zh-CN" sz="2000" i="1">
                            <a:solidFill>
                              <a:srgbClr val="000000">
                                <a:lumMod val="75000"/>
                                <a:lumOff val="25000"/>
                              </a:srgbClr>
                            </a:solidFill>
                            <a:latin typeface="Cambria Math" panose="02040503050406030204" pitchFamily="18" charset="0"/>
                          </a:rPr>
                        </m:ctrlPr>
                      </m:fPr>
                      <m:num>
                        <m:r>
                          <m:rPr>
                            <m:sty m:val="p"/>
                          </m:rPr>
                          <a:rPr lang="en-US" altLang="zh-CN" sz="2000">
                            <a:solidFill>
                              <a:srgbClr val="000000">
                                <a:lumMod val="75000"/>
                                <a:lumOff val="25000"/>
                              </a:srgbClr>
                            </a:solidFill>
                            <a:latin typeface="Cambria Math" panose="02040503050406030204" pitchFamily="18" charset="0"/>
                          </a:rPr>
                          <m:t>θ</m:t>
                        </m:r>
                      </m:num>
                      <m:den>
                        <m:r>
                          <a:rPr lang="en-US" altLang="zh-CN" sz="2000">
                            <a:solidFill>
                              <a:srgbClr val="000000">
                                <a:lumMod val="75000"/>
                                <a:lumOff val="25000"/>
                              </a:srgbClr>
                            </a:solidFill>
                            <a:latin typeface="Cambria Math" panose="02040503050406030204" pitchFamily="18" charset="0"/>
                          </a:rPr>
                          <m:t>1</m:t>
                        </m:r>
                        <m:r>
                          <a:rPr lang="en-US" altLang="zh-CN" sz="2000" i="1">
                            <a:solidFill>
                              <a:srgbClr val="000000">
                                <a:lumMod val="75000"/>
                                <a:lumOff val="25000"/>
                              </a:srgbClr>
                            </a:solidFill>
                            <a:latin typeface="Cambria Math" panose="02040503050406030204" pitchFamily="18" charset="0"/>
                          </a:rPr>
                          <m:t>−</m:t>
                        </m:r>
                        <m:r>
                          <m:rPr>
                            <m:sty m:val="p"/>
                          </m:rPr>
                          <a:rPr lang="en-US" altLang="zh-CN" sz="2000">
                            <a:solidFill>
                              <a:srgbClr val="000000">
                                <a:lumMod val="75000"/>
                                <a:lumOff val="25000"/>
                              </a:srgbClr>
                            </a:solidFill>
                            <a:latin typeface="Cambria Math" panose="02040503050406030204" pitchFamily="18" charset="0"/>
                          </a:rPr>
                          <m:t>θ</m:t>
                        </m:r>
                      </m:den>
                    </m:f>
                    <m:sSub>
                      <m:sSubPr>
                        <m:ctrlPr>
                          <a:rPr lang="zh-CN" altLang="zh-CN" sz="2000" i="1">
                            <a:solidFill>
                              <a:srgbClr val="000000">
                                <a:lumMod val="75000"/>
                                <a:lumOff val="25000"/>
                              </a:srgbClr>
                            </a:solidFill>
                            <a:latin typeface="Cambria Math" panose="02040503050406030204" pitchFamily="18" charset="0"/>
                          </a:rPr>
                        </m:ctrlPr>
                      </m:sSubPr>
                      <m:e>
                        <m:r>
                          <m:rPr>
                            <m:sty m:val="p"/>
                          </m:rPr>
                          <a:rPr lang="en-US" altLang="zh-CN" sz="2000">
                            <a:solidFill>
                              <a:srgbClr val="000000">
                                <a:lumMod val="75000"/>
                                <a:lumOff val="25000"/>
                              </a:srgbClr>
                            </a:solidFill>
                            <a:latin typeface="Cambria Math" panose="02040503050406030204" pitchFamily="18" charset="0"/>
                          </a:rPr>
                          <m:t>π</m:t>
                        </m:r>
                      </m:e>
                      <m:sub>
                        <m:r>
                          <a:rPr lang="en-US" altLang="zh-CN" sz="2000" i="1">
                            <a:solidFill>
                              <a:srgbClr val="000000">
                                <a:lumMod val="75000"/>
                                <a:lumOff val="25000"/>
                              </a:srgbClr>
                            </a:solidFill>
                            <a:latin typeface="Cambria Math" panose="02040503050406030204" pitchFamily="18" charset="0"/>
                          </a:rPr>
                          <m:t>𝑡</m:t>
                        </m:r>
                        <m:r>
                          <a:rPr lang="en-US" altLang="zh-CN" sz="2000" i="1">
                            <a:solidFill>
                              <a:srgbClr val="000000">
                                <a:lumMod val="75000"/>
                                <a:lumOff val="25000"/>
                              </a:srgbClr>
                            </a:solidFill>
                            <a:latin typeface="Cambria Math" panose="02040503050406030204" pitchFamily="18" charset="0"/>
                          </a:rPr>
                          <m:t>−1</m:t>
                        </m:r>
                      </m:sub>
                    </m:sSub>
                    <m:r>
                      <a:rPr lang="en-US" altLang="zh-CN" sz="2000" i="1">
                        <a:solidFill>
                          <a:srgbClr val="000000">
                            <a:lumMod val="75000"/>
                            <a:lumOff val="25000"/>
                          </a:srgbClr>
                        </a:solidFill>
                        <a:latin typeface="Cambria Math" panose="02040503050406030204" pitchFamily="18" charset="0"/>
                      </a:rPr>
                      <m:t>−</m:t>
                    </m:r>
                    <m:sSub>
                      <m:sSubPr>
                        <m:ctrlPr>
                          <a:rPr lang="zh-CN" altLang="zh-CN" sz="2000" i="1">
                            <a:solidFill>
                              <a:srgbClr val="000000">
                                <a:lumMod val="75000"/>
                                <a:lumOff val="25000"/>
                              </a:srgbClr>
                            </a:solidFill>
                            <a:latin typeface="Cambria Math" panose="02040503050406030204" pitchFamily="18" charset="0"/>
                          </a:rPr>
                        </m:ctrlPr>
                      </m:sSubPr>
                      <m:e>
                        <m:r>
                          <m:rPr>
                            <m:sty m:val="p"/>
                          </m:rPr>
                          <a:rPr lang="en-US" altLang="zh-CN" sz="2000">
                            <a:solidFill>
                              <a:srgbClr val="000000">
                                <a:lumMod val="75000"/>
                                <a:lumOff val="25000"/>
                              </a:srgbClr>
                            </a:solidFill>
                            <a:latin typeface="Cambria Math" panose="02040503050406030204" pitchFamily="18" charset="0"/>
                          </a:rPr>
                          <m:t>π</m:t>
                        </m:r>
                      </m:e>
                      <m:sub>
                        <m:r>
                          <a:rPr lang="en-US" altLang="zh-CN" sz="2000" i="1">
                            <a:solidFill>
                              <a:srgbClr val="000000">
                                <a:lumMod val="75000"/>
                                <a:lumOff val="25000"/>
                              </a:srgbClr>
                            </a:solidFill>
                            <a:latin typeface="Cambria Math" panose="02040503050406030204" pitchFamily="18" charset="0"/>
                          </a:rPr>
                          <m:t>𝑡</m:t>
                        </m:r>
                      </m:sub>
                    </m:sSub>
                  </m:oMath>
                </a14:m>
                <a:r>
                  <a:rPr lang="en-US" altLang="zh-CN" sz="2000" dirty="0">
                    <a:solidFill>
                      <a:srgbClr val="000000">
                        <a:lumMod val="75000"/>
                        <a:lumOff val="25000"/>
                      </a:srgbClr>
                    </a:solidFill>
                    <a:latin typeface="Calibri" panose="020F0502020204030204"/>
                    <a:ea typeface="宋体" panose="02010600030101010101" pitchFamily="2" charset="-122"/>
                  </a:rPr>
                  <a:t>   	</a:t>
                </a:r>
                <a:r>
                  <a:rPr lang="zh-CN" altLang="zh-CN" sz="2000" dirty="0">
                    <a:solidFill>
                      <a:srgbClr val="000000">
                        <a:lumMod val="75000"/>
                        <a:lumOff val="25000"/>
                      </a:srgbClr>
                    </a:solidFill>
                    <a:latin typeface="Calibri" panose="020F0502020204030204"/>
                    <a:ea typeface="宋体" panose="02010600030101010101" pitchFamily="2" charset="-122"/>
                  </a:rPr>
                  <a:t>（</a:t>
                </a:r>
                <a:r>
                  <a:rPr lang="en-US" altLang="zh-CN" sz="2000" dirty="0">
                    <a:solidFill>
                      <a:srgbClr val="000000">
                        <a:lumMod val="75000"/>
                        <a:lumOff val="25000"/>
                      </a:srgbClr>
                    </a:solidFill>
                    <a:latin typeface="Calibri" panose="020F0502020204030204"/>
                    <a:ea typeface="宋体" panose="02010600030101010101" pitchFamily="2" charset="-122"/>
                  </a:rPr>
                  <a:t>8</a:t>
                </a:r>
                <a:r>
                  <a:rPr lang="zh-CN" altLang="zh-CN" sz="2000" dirty="0">
                    <a:solidFill>
                      <a:srgbClr val="000000">
                        <a:lumMod val="75000"/>
                        <a:lumOff val="25000"/>
                      </a:srgbClr>
                    </a:solidFill>
                    <a:latin typeface="Calibri" panose="020F0502020204030204"/>
                    <a:ea typeface="宋体" panose="02010600030101010101" pitchFamily="2" charset="-122"/>
                  </a:rPr>
                  <a:t>）</a:t>
                </a:r>
                <a:r>
                  <a:rPr lang="en-US" altLang="zh-CN" sz="2000" dirty="0">
                    <a:solidFill>
                      <a:srgbClr val="000000">
                        <a:lumMod val="75000"/>
                        <a:lumOff val="25000"/>
                      </a:srgbClr>
                    </a:solidFill>
                    <a:latin typeface="Calibri" panose="020F0502020204030204"/>
                    <a:ea typeface="宋体" panose="02010600030101010101" pitchFamily="2" charset="-122"/>
                  </a:rPr>
                  <a:t>           </a:t>
                </a:r>
                <a:endParaRPr lang="zh-CN" altLang="zh-CN" sz="2000" dirty="0">
                  <a:solidFill>
                    <a:srgbClr val="000000">
                      <a:lumMod val="75000"/>
                      <a:lumOff val="25000"/>
                    </a:srgbClr>
                  </a:solidFill>
                  <a:latin typeface="Calibri" panose="020F0502020204030204"/>
                  <a:ea typeface="宋体" panose="02010600030101010101" pitchFamily="2" charset="-122"/>
                </a:endParaRPr>
              </a:p>
            </p:txBody>
          </p:sp>
        </mc:Choice>
        <mc:Fallback xmlns="">
          <p:sp>
            <p:nvSpPr>
              <p:cNvPr id="12" name="文本框 11">
                <a:extLst>
                  <a:ext uri="{FF2B5EF4-FFF2-40B4-BE49-F238E27FC236}">
                    <a16:creationId xmlns:a16="http://schemas.microsoft.com/office/drawing/2014/main" id="{AB4CDFE9-5EFE-6A3E-C286-6E05358B4CDA}"/>
                  </a:ext>
                </a:extLst>
              </p:cNvPr>
              <p:cNvSpPr txBox="1">
                <a:spLocks noRot="1" noChangeAspect="1" noMove="1" noResize="1" noEditPoints="1" noAdjustHandles="1" noChangeArrowheads="1" noChangeShapeType="1" noTextEdit="1"/>
              </p:cNvSpPr>
              <p:nvPr/>
            </p:nvSpPr>
            <p:spPr>
              <a:xfrm>
                <a:off x="2209800" y="1828800"/>
                <a:ext cx="7838548" cy="4554580"/>
              </a:xfrm>
              <a:prstGeom prst="rect">
                <a:avLst/>
              </a:prstGeom>
              <a:blipFill>
                <a:blip r:embed="rId2"/>
                <a:stretch>
                  <a:fillRect l="-700" t="-1740" b="-134"/>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680507899"/>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rot="18868453" flipV="1">
            <a:off x="1854449" y="1215604"/>
            <a:ext cx="370238" cy="370238"/>
          </a:xfrm>
          <a:prstGeom prst="rect">
            <a:avLst/>
          </a:prstGeom>
          <a:noFill/>
          <a:ln w="254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zh-CN" altLang="en-US" sz="1350">
              <a:solidFill>
                <a:prstClr val="white"/>
              </a:solidFill>
              <a:latin typeface="Calibri"/>
              <a:ea typeface="等线" panose="02010600030101010101" pitchFamily="2" charset="-122"/>
            </a:endParaRPr>
          </a:p>
        </p:txBody>
      </p:sp>
      <p:sp>
        <p:nvSpPr>
          <p:cNvPr id="5" name="矩形 4"/>
          <p:cNvSpPr/>
          <p:nvPr/>
        </p:nvSpPr>
        <p:spPr>
          <a:xfrm rot="18868453">
            <a:off x="2101742" y="1279292"/>
            <a:ext cx="236220" cy="23622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zh-CN" altLang="en-US" sz="1350">
              <a:solidFill>
                <a:prstClr val="white"/>
              </a:solidFill>
              <a:latin typeface="Calibri"/>
              <a:ea typeface="等线" panose="02010600030101010101" pitchFamily="2" charset="-122"/>
            </a:endParaRPr>
          </a:p>
        </p:txBody>
      </p:sp>
      <p:cxnSp>
        <p:nvCxnSpPr>
          <p:cNvPr id="6" name="直接连接符 5"/>
          <p:cNvCxnSpPr>
            <a:cxnSpLocks/>
          </p:cNvCxnSpPr>
          <p:nvPr/>
        </p:nvCxnSpPr>
        <p:spPr>
          <a:xfrm>
            <a:off x="2039568" y="1662510"/>
            <a:ext cx="764545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标题 3"/>
          <p:cNvSpPr txBox="1">
            <a:spLocks/>
          </p:cNvSpPr>
          <p:nvPr/>
        </p:nvSpPr>
        <p:spPr>
          <a:xfrm>
            <a:off x="2563142" y="1291003"/>
            <a:ext cx="7886700" cy="318549"/>
          </a:xfrm>
          <a:prstGeom prst="rect">
            <a:avLst/>
          </a:prstGeom>
        </p:spPr>
        <p:txBody>
          <a:bodyPr vert="horz" wrap="square" lIns="68580" tIns="34290" rIns="68580" bIns="34290" rtlCol="0" anchor="ctr">
            <a:spAutoFit/>
          </a:bodyPr>
          <a:lstStyle>
            <a:lvl1pPr algn="l" defTabSz="914400" rtl="0" eaLnBrk="1" latinLnBrk="0" hangingPunct="1">
              <a:lnSpc>
                <a:spcPct val="90000"/>
              </a:lnSpc>
              <a:spcBef>
                <a:spcPct val="0"/>
              </a:spcBef>
              <a:buNone/>
              <a:defRPr lang="zh-CN" altLang="en-US" sz="2400" b="1" kern="1200">
                <a:gradFill>
                  <a:gsLst>
                    <a:gs pos="0">
                      <a:schemeClr val="accent2"/>
                    </a:gs>
                    <a:gs pos="100000">
                      <a:schemeClr val="accent1">
                        <a:lumMod val="75000"/>
                      </a:schemeClr>
                    </a:gs>
                  </a:gsLst>
                  <a:lin ang="5400000" scaled="1"/>
                </a:gradFill>
                <a:effectLst>
                  <a:outerShdw blurRad="38100" dist="38100" dir="2700000" algn="tl">
                    <a:srgbClr val="000000">
                      <a:alpha val="11000"/>
                    </a:srgbClr>
                  </a:outerShdw>
                </a:effectLst>
                <a:latin typeface="+mn-lt"/>
                <a:ea typeface="+mn-ea"/>
                <a:cs typeface="+mn-ea"/>
              </a:defRPr>
            </a:lvl1pPr>
          </a:lstStyle>
          <a:p>
            <a:pPr defTabSz="685800">
              <a:defRPr/>
            </a:pPr>
            <a:r>
              <a:rPr lang="zh-CN" altLang="zh-CN" sz="1800" dirty="0">
                <a:solidFill>
                  <a:schemeClr val="accent4">
                    <a:lumMod val="75000"/>
                  </a:schemeClr>
                </a:solidFill>
                <a:latin typeface="微软雅黑"/>
                <a:ea typeface="微软雅黑"/>
              </a:rPr>
              <a:t>新凯恩斯通胀动态模型</a:t>
            </a:r>
            <a:endParaRPr lang="en-US" altLang="zh-CN" sz="1800" dirty="0">
              <a:solidFill>
                <a:schemeClr val="accent4">
                  <a:lumMod val="75000"/>
                </a:schemeClr>
              </a:solidFill>
              <a:latin typeface="微软雅黑"/>
              <a:ea typeface="微软雅黑"/>
            </a:endParaRPr>
          </a:p>
        </p:txBody>
      </p:sp>
      <mc:AlternateContent xmlns:mc="http://schemas.openxmlformats.org/markup-compatibility/2006" xmlns:a14="http://schemas.microsoft.com/office/drawing/2010/main">
        <mc:Choice Requires="a14">
          <p:sp>
            <p:nvSpPr>
              <p:cNvPr id="12" name="文本框 11">
                <a:extLst>
                  <a:ext uri="{FF2B5EF4-FFF2-40B4-BE49-F238E27FC236}">
                    <a16:creationId xmlns:a16="http://schemas.microsoft.com/office/drawing/2014/main" id="{AB4CDFE9-5EFE-6A3E-C286-6E05358B4CDA}"/>
                  </a:ext>
                </a:extLst>
              </p:cNvPr>
              <p:cNvSpPr txBox="1"/>
              <p:nvPr/>
            </p:nvSpPr>
            <p:spPr>
              <a:xfrm>
                <a:off x="2219852" y="1828800"/>
                <a:ext cx="7838548" cy="4220386"/>
              </a:xfrm>
              <a:prstGeom prst="rect">
                <a:avLst/>
              </a:prstGeom>
              <a:noFill/>
            </p:spPr>
            <p:txBody>
              <a:bodyPr wrap="square">
                <a:spAutoFit/>
              </a:bodyPr>
              <a:lstStyle/>
              <a:p>
                <a:pPr marL="91440" indent="-91440">
                  <a:lnSpc>
                    <a:spcPct val="90000"/>
                  </a:lnSpc>
                  <a:spcBef>
                    <a:spcPts val="1200"/>
                  </a:spcBef>
                  <a:spcAft>
                    <a:spcPts val="200"/>
                  </a:spcAft>
                  <a:buClr>
                    <a:srgbClr val="E48312"/>
                  </a:buClr>
                  <a:buSzPct val="100000"/>
                  <a:buFont typeface="Wingdings" panose="05000000000000000000" pitchFamily="2" charset="2"/>
                  <a:buChar char="Ø"/>
                  <a:defRPr/>
                </a:pPr>
                <a:r>
                  <a:rPr lang="zh-CN" altLang="zh-CN" sz="2000" dirty="0">
                    <a:solidFill>
                      <a:srgbClr val="000000">
                        <a:lumMod val="75000"/>
                        <a:lumOff val="25000"/>
                      </a:srgbClr>
                    </a:solidFill>
                    <a:latin typeface="Calibri" panose="020F0502020204030204"/>
                    <a:ea typeface="宋体" panose="02010600030101010101" pitchFamily="2" charset="-122"/>
                  </a:rPr>
                  <a:t>（</a:t>
                </a:r>
                <a:r>
                  <a:rPr lang="en-US" altLang="zh-CN" sz="2000" dirty="0">
                    <a:solidFill>
                      <a:srgbClr val="000000">
                        <a:lumMod val="75000"/>
                        <a:lumOff val="25000"/>
                      </a:srgbClr>
                    </a:solidFill>
                    <a:latin typeface="Calibri" panose="020F0502020204030204"/>
                    <a:ea typeface="宋体" panose="02010600030101010101" pitchFamily="2" charset="-122"/>
                  </a:rPr>
                  <a:t>8</a:t>
                </a:r>
                <a:r>
                  <a:rPr lang="zh-CN" altLang="zh-CN" sz="2000" dirty="0">
                    <a:solidFill>
                      <a:srgbClr val="000000">
                        <a:lumMod val="75000"/>
                        <a:lumOff val="25000"/>
                      </a:srgbClr>
                    </a:solidFill>
                    <a:latin typeface="Calibri" panose="020F0502020204030204"/>
                    <a:ea typeface="宋体" panose="02010600030101010101" pitchFamily="2" charset="-122"/>
                  </a:rPr>
                  <a:t>）带入</a:t>
                </a:r>
                <a:r>
                  <a:rPr lang="zh-CN" altLang="en-US" sz="2000" dirty="0">
                    <a:solidFill>
                      <a:srgbClr val="000000">
                        <a:lumMod val="75000"/>
                        <a:lumOff val="25000"/>
                      </a:srgbClr>
                    </a:solidFill>
                    <a:latin typeface="Calibri" panose="020F0502020204030204"/>
                    <a:ea typeface="宋体" panose="02010600030101010101" pitchFamily="2" charset="-122"/>
                  </a:rPr>
                  <a:t>（</a:t>
                </a:r>
                <a:r>
                  <a:rPr lang="en-US" altLang="zh-CN" sz="2000" dirty="0">
                    <a:solidFill>
                      <a:srgbClr val="000000">
                        <a:lumMod val="75000"/>
                        <a:lumOff val="25000"/>
                      </a:srgbClr>
                    </a:solidFill>
                    <a:latin typeface="Calibri" panose="020F0502020204030204"/>
                    <a:ea typeface="宋体" panose="02010600030101010101" pitchFamily="2" charset="-122"/>
                  </a:rPr>
                  <a:t>4</a:t>
                </a:r>
                <a:r>
                  <a:rPr lang="zh-CN" altLang="en-US" sz="2000" dirty="0">
                    <a:solidFill>
                      <a:srgbClr val="000000">
                        <a:lumMod val="75000"/>
                        <a:lumOff val="25000"/>
                      </a:srgbClr>
                    </a:solidFill>
                    <a:latin typeface="Calibri" panose="020F0502020204030204"/>
                    <a:ea typeface="宋体" panose="02010600030101010101" pitchFamily="2" charset="-122"/>
                  </a:rPr>
                  <a:t>）</a:t>
                </a:r>
                <a:r>
                  <a:rPr lang="zh-CN" altLang="zh-CN" sz="2000" dirty="0">
                    <a:solidFill>
                      <a:srgbClr val="000000">
                        <a:lumMod val="75000"/>
                        <a:lumOff val="25000"/>
                      </a:srgbClr>
                    </a:solidFill>
                    <a:latin typeface="Calibri" panose="020F0502020204030204"/>
                    <a:ea typeface="宋体" panose="02010600030101010101" pitchFamily="2" charset="-122"/>
                  </a:rPr>
                  <a:t>：</a:t>
                </a:r>
              </a:p>
              <a:p>
                <a:pPr marL="91440" indent="-91440">
                  <a:lnSpc>
                    <a:spcPct val="90000"/>
                  </a:lnSpc>
                  <a:spcBef>
                    <a:spcPts val="1200"/>
                  </a:spcBef>
                  <a:spcAft>
                    <a:spcPts val="200"/>
                  </a:spcAft>
                  <a:buClr>
                    <a:srgbClr val="E48312"/>
                  </a:buClr>
                  <a:buSzPct val="100000"/>
                  <a:buFont typeface="Calibri" panose="020F0502020204030204" pitchFamily="34" charset="0"/>
                  <a:buChar char=" "/>
                  <a:defRPr/>
                </a:pPr>
                <a:r>
                  <a:rPr lang="en-US" altLang="zh-CN" sz="2000" dirty="0">
                    <a:solidFill>
                      <a:srgbClr val="000000">
                        <a:lumMod val="75000"/>
                        <a:lumOff val="25000"/>
                      </a:srgbClr>
                    </a:solidFill>
                    <a:latin typeface="Calibri" panose="020F0502020204030204"/>
                    <a:ea typeface="宋体" panose="02010600030101010101" pitchFamily="2" charset="-122"/>
                  </a:rPr>
                  <a:t>	</a:t>
                </a:r>
                <a14:m>
                  <m:oMath xmlns:m="http://schemas.openxmlformats.org/officeDocument/2006/math">
                    <m:sSubSup>
                      <m:sSubSupPr>
                        <m:ctrlPr>
                          <a:rPr lang="zh-CN" altLang="zh-CN" sz="2000" i="1">
                            <a:solidFill>
                              <a:srgbClr val="000000">
                                <a:lumMod val="75000"/>
                                <a:lumOff val="25000"/>
                              </a:srgbClr>
                            </a:solidFill>
                            <a:latin typeface="Cambria Math" panose="02040503050406030204" pitchFamily="18" charset="0"/>
                          </a:rPr>
                        </m:ctrlPr>
                      </m:sSubSupPr>
                      <m:e>
                        <m:r>
                          <m:rPr>
                            <m:sty m:val="p"/>
                          </m:rPr>
                          <a:rPr lang="en-US" altLang="zh-CN" sz="2000">
                            <a:solidFill>
                              <a:srgbClr val="000000">
                                <a:lumMod val="75000"/>
                                <a:lumOff val="25000"/>
                              </a:srgbClr>
                            </a:solidFill>
                            <a:latin typeface="Cambria Math" panose="02040503050406030204" pitchFamily="18" charset="0"/>
                          </a:rPr>
                          <m:t>P</m:t>
                        </m:r>
                      </m:e>
                      <m:sub>
                        <m:r>
                          <a:rPr lang="en-US" altLang="zh-CN" sz="2000" i="1">
                            <a:solidFill>
                              <a:srgbClr val="000000">
                                <a:lumMod val="75000"/>
                                <a:lumOff val="25000"/>
                              </a:srgbClr>
                            </a:solidFill>
                            <a:latin typeface="Cambria Math" panose="02040503050406030204" pitchFamily="18" charset="0"/>
                          </a:rPr>
                          <m:t>𝑡</m:t>
                        </m:r>
                      </m:sub>
                      <m:sup>
                        <m:r>
                          <a:rPr lang="en-US" altLang="zh-CN" sz="2000" i="1">
                            <a:solidFill>
                              <a:srgbClr val="000000">
                                <a:lumMod val="75000"/>
                                <a:lumOff val="25000"/>
                              </a:srgbClr>
                            </a:solidFill>
                            <a:latin typeface="Cambria Math" panose="02040503050406030204" pitchFamily="18" charset="0"/>
                          </a:rPr>
                          <m:t>𝐵</m:t>
                        </m:r>
                      </m:sup>
                    </m:sSubSup>
                    <m:r>
                      <a:rPr lang="en-US" altLang="zh-CN" sz="2000" i="1">
                        <a:solidFill>
                          <a:srgbClr val="000000">
                            <a:lumMod val="75000"/>
                            <a:lumOff val="25000"/>
                          </a:srgbClr>
                        </a:solidFill>
                        <a:latin typeface="Cambria Math" panose="02040503050406030204" pitchFamily="18" charset="0"/>
                      </a:rPr>
                      <m:t>−</m:t>
                    </m:r>
                    <m:sSub>
                      <m:sSubPr>
                        <m:ctrlPr>
                          <a:rPr lang="zh-CN" altLang="zh-CN" sz="2000" i="1">
                            <a:solidFill>
                              <a:srgbClr val="000000">
                                <a:lumMod val="75000"/>
                                <a:lumOff val="25000"/>
                              </a:srgbClr>
                            </a:solidFill>
                            <a:latin typeface="Cambria Math" panose="02040503050406030204" pitchFamily="18" charset="0"/>
                          </a:rPr>
                        </m:ctrlPr>
                      </m:sSubPr>
                      <m:e>
                        <m:r>
                          <a:rPr lang="en-US" altLang="zh-CN" sz="2000" i="1">
                            <a:solidFill>
                              <a:srgbClr val="000000">
                                <a:lumMod val="75000"/>
                                <a:lumOff val="25000"/>
                              </a:srgbClr>
                            </a:solidFill>
                            <a:latin typeface="Cambria Math" panose="02040503050406030204" pitchFamily="18" charset="0"/>
                          </a:rPr>
                          <m:t>𝑃</m:t>
                        </m:r>
                      </m:e>
                      <m:sub>
                        <m:r>
                          <a:rPr lang="en-US" altLang="zh-CN" sz="2000" i="1">
                            <a:solidFill>
                              <a:srgbClr val="000000">
                                <a:lumMod val="75000"/>
                                <a:lumOff val="25000"/>
                              </a:srgbClr>
                            </a:solidFill>
                            <a:latin typeface="Cambria Math" panose="02040503050406030204" pitchFamily="18" charset="0"/>
                          </a:rPr>
                          <m:t>𝑡</m:t>
                        </m:r>
                      </m:sub>
                    </m:sSub>
                    <m:r>
                      <a:rPr lang="en-US" altLang="zh-CN" sz="2000">
                        <a:solidFill>
                          <a:srgbClr val="000000">
                            <a:lumMod val="75000"/>
                            <a:lumOff val="25000"/>
                          </a:srgbClr>
                        </a:solidFill>
                        <a:latin typeface="Cambria Math" panose="02040503050406030204" pitchFamily="18" charset="0"/>
                      </a:rPr>
                      <m:t>=</m:t>
                    </m:r>
                    <m:f>
                      <m:fPr>
                        <m:ctrlPr>
                          <a:rPr lang="zh-CN" altLang="zh-CN" sz="2000" i="1">
                            <a:solidFill>
                              <a:srgbClr val="000000">
                                <a:lumMod val="75000"/>
                                <a:lumOff val="25000"/>
                              </a:srgbClr>
                            </a:solidFill>
                            <a:latin typeface="Cambria Math" panose="02040503050406030204" pitchFamily="18" charset="0"/>
                          </a:rPr>
                        </m:ctrlPr>
                      </m:fPr>
                      <m:num>
                        <m:r>
                          <a:rPr lang="en-US" altLang="zh-CN" sz="2000">
                            <a:solidFill>
                              <a:srgbClr val="000000">
                                <a:lumMod val="75000"/>
                                <a:lumOff val="25000"/>
                              </a:srgbClr>
                            </a:solidFill>
                            <a:latin typeface="Cambria Math" panose="02040503050406030204" pitchFamily="18" charset="0"/>
                          </a:rPr>
                          <m:t>1</m:t>
                        </m:r>
                      </m:num>
                      <m:den>
                        <m:r>
                          <a:rPr lang="en-US" altLang="zh-CN" sz="2000">
                            <a:solidFill>
                              <a:srgbClr val="000000">
                                <a:lumMod val="75000"/>
                                <a:lumOff val="25000"/>
                              </a:srgbClr>
                            </a:solidFill>
                            <a:latin typeface="Cambria Math" panose="02040503050406030204" pitchFamily="18" charset="0"/>
                          </a:rPr>
                          <m:t>1</m:t>
                        </m:r>
                        <m:r>
                          <a:rPr lang="en-US" altLang="zh-CN" sz="2000" i="1">
                            <a:solidFill>
                              <a:srgbClr val="000000">
                                <a:lumMod val="75000"/>
                                <a:lumOff val="25000"/>
                              </a:srgbClr>
                            </a:solidFill>
                            <a:latin typeface="Cambria Math" panose="02040503050406030204" pitchFamily="18" charset="0"/>
                          </a:rPr>
                          <m:t>−</m:t>
                        </m:r>
                        <m:r>
                          <m:rPr>
                            <m:sty m:val="p"/>
                          </m:rPr>
                          <a:rPr lang="en-US" altLang="zh-CN" sz="2000">
                            <a:solidFill>
                              <a:srgbClr val="000000">
                                <a:lumMod val="75000"/>
                                <a:lumOff val="25000"/>
                              </a:srgbClr>
                            </a:solidFill>
                            <a:latin typeface="Cambria Math" panose="02040503050406030204" pitchFamily="18" charset="0"/>
                          </a:rPr>
                          <m:t>θ</m:t>
                        </m:r>
                      </m:den>
                    </m:f>
                    <m:sSub>
                      <m:sSubPr>
                        <m:ctrlPr>
                          <a:rPr lang="zh-CN" altLang="zh-CN" sz="2000" i="1">
                            <a:solidFill>
                              <a:srgbClr val="000000">
                                <a:lumMod val="75000"/>
                                <a:lumOff val="25000"/>
                              </a:srgbClr>
                            </a:solidFill>
                            <a:latin typeface="Cambria Math" panose="02040503050406030204" pitchFamily="18" charset="0"/>
                          </a:rPr>
                        </m:ctrlPr>
                      </m:sSubPr>
                      <m:e>
                        <m:r>
                          <m:rPr>
                            <m:sty m:val="p"/>
                          </m:rPr>
                          <a:rPr lang="en-US" altLang="zh-CN" sz="2000">
                            <a:solidFill>
                              <a:srgbClr val="000000">
                                <a:lumMod val="75000"/>
                                <a:lumOff val="25000"/>
                              </a:srgbClr>
                            </a:solidFill>
                            <a:latin typeface="Cambria Math" panose="02040503050406030204" pitchFamily="18" charset="0"/>
                          </a:rPr>
                          <m:t>π</m:t>
                        </m:r>
                      </m:e>
                      <m:sub>
                        <m:r>
                          <a:rPr lang="en-US" altLang="zh-CN" sz="2000" i="1">
                            <a:solidFill>
                              <a:srgbClr val="000000">
                                <a:lumMod val="75000"/>
                                <a:lumOff val="25000"/>
                              </a:srgbClr>
                            </a:solidFill>
                            <a:latin typeface="Cambria Math" panose="02040503050406030204" pitchFamily="18" charset="0"/>
                          </a:rPr>
                          <m:t>𝑡</m:t>
                        </m:r>
                        <m:r>
                          <a:rPr lang="en-US" altLang="zh-CN" sz="2000" i="1">
                            <a:solidFill>
                              <a:srgbClr val="000000">
                                <a:lumMod val="75000"/>
                                <a:lumOff val="25000"/>
                              </a:srgbClr>
                            </a:solidFill>
                            <a:latin typeface="Cambria Math" panose="02040503050406030204" pitchFamily="18" charset="0"/>
                          </a:rPr>
                          <m:t>−1</m:t>
                        </m:r>
                      </m:sub>
                    </m:sSub>
                    <m:r>
                      <a:rPr lang="en-US" altLang="zh-CN" sz="2000">
                        <a:solidFill>
                          <a:srgbClr val="000000">
                            <a:lumMod val="75000"/>
                            <a:lumOff val="25000"/>
                          </a:srgbClr>
                        </a:solidFill>
                        <a:latin typeface="Cambria Math" panose="02040503050406030204" pitchFamily="18" charset="0"/>
                      </a:rPr>
                      <m:t>+</m:t>
                    </m:r>
                    <m:sSup>
                      <m:sSupPr>
                        <m:ctrlPr>
                          <a:rPr lang="zh-CN" altLang="zh-CN" sz="2000" i="1">
                            <a:solidFill>
                              <a:srgbClr val="000000">
                                <a:lumMod val="75000"/>
                                <a:lumOff val="25000"/>
                              </a:srgbClr>
                            </a:solidFill>
                            <a:latin typeface="Cambria Math" panose="02040503050406030204" pitchFamily="18" charset="0"/>
                          </a:rPr>
                        </m:ctrlPr>
                      </m:sSupPr>
                      <m:e>
                        <m:r>
                          <m:rPr>
                            <m:sty m:val="p"/>
                          </m:rPr>
                          <a:rPr lang="en-US" altLang="zh-CN" sz="2000">
                            <a:solidFill>
                              <a:srgbClr val="000000">
                                <a:lumMod val="75000"/>
                                <a:lumOff val="25000"/>
                              </a:srgbClr>
                            </a:solidFill>
                            <a:latin typeface="Cambria Math" panose="02040503050406030204" pitchFamily="18" charset="0"/>
                          </a:rPr>
                          <m:t>ρ</m:t>
                        </m:r>
                      </m:e>
                      <m:sup>
                        <m:r>
                          <a:rPr lang="en-US" altLang="zh-CN" sz="2000" i="1">
                            <a:solidFill>
                              <a:srgbClr val="000000">
                                <a:lumMod val="75000"/>
                                <a:lumOff val="25000"/>
                              </a:srgbClr>
                            </a:solidFill>
                            <a:latin typeface="Cambria Math" panose="02040503050406030204" pitchFamily="18" charset="0"/>
                          </a:rPr>
                          <m:t>∗</m:t>
                        </m:r>
                      </m:sup>
                    </m:sSup>
                    <m:r>
                      <a:rPr lang="en-US" altLang="zh-CN" sz="2000">
                        <a:solidFill>
                          <a:srgbClr val="000000">
                            <a:lumMod val="75000"/>
                            <a:lumOff val="25000"/>
                          </a:srgbClr>
                        </a:solidFill>
                        <a:latin typeface="Cambria Math" panose="02040503050406030204" pitchFamily="18" charset="0"/>
                      </a:rPr>
                      <m:t>(</m:t>
                    </m:r>
                    <m:r>
                      <m:rPr>
                        <m:sty m:val="p"/>
                      </m:rPr>
                      <a:rPr lang="en-US" altLang="zh-CN" sz="2000">
                        <a:solidFill>
                          <a:srgbClr val="000000">
                            <a:lumMod val="75000"/>
                            <a:lumOff val="25000"/>
                          </a:srgbClr>
                        </a:solidFill>
                        <a:latin typeface="Cambria Math" panose="02040503050406030204" pitchFamily="18" charset="0"/>
                      </a:rPr>
                      <m:t>L</m:t>
                    </m:r>
                    <m:r>
                      <a:rPr lang="en-US" altLang="zh-CN" sz="2000" i="1">
                        <a:solidFill>
                          <a:srgbClr val="000000">
                            <a:lumMod val="75000"/>
                            <a:lumOff val="25000"/>
                          </a:srgbClr>
                        </a:solidFill>
                        <a:latin typeface="Cambria Math" panose="02040503050406030204" pitchFamily="18" charset="0"/>
                      </a:rPr>
                      <m:t>)</m:t>
                    </m:r>
                    <m:r>
                      <a:rPr lang="en-US" altLang="zh-CN" sz="2000">
                        <a:solidFill>
                          <a:srgbClr val="000000">
                            <a:lumMod val="75000"/>
                            <a:lumOff val="25000"/>
                          </a:srgbClr>
                        </a:solidFill>
                        <a:latin typeface="Cambria Math" panose="02040503050406030204" pitchFamily="18" charset="0"/>
                      </a:rPr>
                      <m:t>∆</m:t>
                    </m:r>
                    <m:sSub>
                      <m:sSubPr>
                        <m:ctrlPr>
                          <a:rPr lang="zh-CN" altLang="zh-CN" sz="2000" i="1">
                            <a:solidFill>
                              <a:srgbClr val="000000">
                                <a:lumMod val="75000"/>
                                <a:lumOff val="25000"/>
                              </a:srgbClr>
                            </a:solidFill>
                            <a:latin typeface="Cambria Math" panose="02040503050406030204" pitchFamily="18" charset="0"/>
                          </a:rPr>
                        </m:ctrlPr>
                      </m:sSubPr>
                      <m:e>
                        <m:r>
                          <m:rPr>
                            <m:sty m:val="p"/>
                          </m:rPr>
                          <a:rPr lang="en-US" altLang="zh-CN" sz="2000">
                            <a:solidFill>
                              <a:srgbClr val="000000">
                                <a:lumMod val="75000"/>
                                <a:lumOff val="25000"/>
                              </a:srgbClr>
                            </a:solidFill>
                            <a:latin typeface="Cambria Math" panose="02040503050406030204" pitchFamily="18" charset="0"/>
                          </a:rPr>
                          <m:t>π</m:t>
                        </m:r>
                      </m:e>
                      <m:sub>
                        <m:r>
                          <a:rPr lang="en-US" altLang="zh-CN" sz="2000" i="1">
                            <a:solidFill>
                              <a:srgbClr val="000000">
                                <a:lumMod val="75000"/>
                                <a:lumOff val="25000"/>
                              </a:srgbClr>
                            </a:solidFill>
                            <a:latin typeface="Cambria Math" panose="02040503050406030204" pitchFamily="18" charset="0"/>
                          </a:rPr>
                          <m:t>𝑡</m:t>
                        </m:r>
                        <m:r>
                          <a:rPr lang="en-US" altLang="zh-CN" sz="2000" i="1">
                            <a:solidFill>
                              <a:srgbClr val="000000">
                                <a:lumMod val="75000"/>
                                <a:lumOff val="25000"/>
                              </a:srgbClr>
                            </a:solidFill>
                            <a:latin typeface="Cambria Math" panose="02040503050406030204" pitchFamily="18" charset="0"/>
                          </a:rPr>
                          <m:t>−1</m:t>
                        </m:r>
                      </m:sub>
                    </m:sSub>
                    <m:r>
                      <a:rPr lang="en-US" altLang="zh-CN" sz="2000" i="1">
                        <a:solidFill>
                          <a:srgbClr val="000000">
                            <a:lumMod val="75000"/>
                            <a:lumOff val="25000"/>
                          </a:srgbClr>
                        </a:solidFill>
                        <a:latin typeface="Cambria Math" panose="02040503050406030204" pitchFamily="18" charset="0"/>
                      </a:rPr>
                      <m:t>−</m:t>
                    </m:r>
                    <m:sSub>
                      <m:sSubPr>
                        <m:ctrlPr>
                          <a:rPr lang="zh-CN" altLang="zh-CN" sz="2000" i="1">
                            <a:solidFill>
                              <a:srgbClr val="000000">
                                <a:lumMod val="75000"/>
                                <a:lumOff val="25000"/>
                              </a:srgbClr>
                            </a:solidFill>
                            <a:latin typeface="Cambria Math" panose="02040503050406030204" pitchFamily="18" charset="0"/>
                          </a:rPr>
                        </m:ctrlPr>
                      </m:sSubPr>
                      <m:e>
                        <m:r>
                          <m:rPr>
                            <m:sty m:val="p"/>
                          </m:rPr>
                          <a:rPr lang="en-US" altLang="zh-CN" sz="2000">
                            <a:solidFill>
                              <a:srgbClr val="000000">
                                <a:lumMod val="75000"/>
                                <a:lumOff val="25000"/>
                              </a:srgbClr>
                            </a:solidFill>
                            <a:latin typeface="Cambria Math" panose="02040503050406030204" pitchFamily="18" charset="0"/>
                          </a:rPr>
                          <m:t>π</m:t>
                        </m:r>
                      </m:e>
                      <m:sub>
                        <m:r>
                          <a:rPr lang="en-US" altLang="zh-CN" sz="2000" i="1">
                            <a:solidFill>
                              <a:srgbClr val="000000">
                                <a:lumMod val="75000"/>
                                <a:lumOff val="25000"/>
                              </a:srgbClr>
                            </a:solidFill>
                            <a:latin typeface="Cambria Math" panose="02040503050406030204" pitchFamily="18" charset="0"/>
                          </a:rPr>
                          <m:t>𝑡</m:t>
                        </m:r>
                      </m:sub>
                    </m:sSub>
                  </m:oMath>
                </a14:m>
                <a:r>
                  <a:rPr lang="en-US" altLang="zh-CN" sz="2000" dirty="0">
                    <a:solidFill>
                      <a:srgbClr val="000000">
                        <a:lumMod val="75000"/>
                        <a:lumOff val="25000"/>
                      </a:srgbClr>
                    </a:solidFill>
                    <a:latin typeface="Calibri" panose="020F0502020204030204"/>
                    <a:ea typeface="宋体" panose="02010600030101010101" pitchFamily="2" charset="-122"/>
                  </a:rPr>
                  <a:t>  	 </a:t>
                </a:r>
                <a:r>
                  <a:rPr lang="zh-CN" altLang="zh-CN" sz="2000" dirty="0">
                    <a:solidFill>
                      <a:srgbClr val="000000">
                        <a:lumMod val="75000"/>
                        <a:lumOff val="25000"/>
                      </a:srgbClr>
                    </a:solidFill>
                    <a:latin typeface="Calibri" panose="020F0502020204030204"/>
                    <a:ea typeface="宋体" panose="02010600030101010101" pitchFamily="2" charset="-122"/>
                  </a:rPr>
                  <a:t>（</a:t>
                </a:r>
                <a:r>
                  <a:rPr lang="en-US" altLang="zh-CN" sz="2000" dirty="0">
                    <a:solidFill>
                      <a:srgbClr val="000000">
                        <a:lumMod val="75000"/>
                        <a:lumOff val="25000"/>
                      </a:srgbClr>
                    </a:solidFill>
                    <a:latin typeface="Calibri" panose="020F0502020204030204"/>
                    <a:ea typeface="宋体" panose="02010600030101010101" pitchFamily="2" charset="-122"/>
                  </a:rPr>
                  <a:t>9</a:t>
                </a:r>
                <a:r>
                  <a:rPr lang="zh-CN" altLang="zh-CN" sz="2000" dirty="0">
                    <a:solidFill>
                      <a:srgbClr val="000000">
                        <a:lumMod val="75000"/>
                        <a:lumOff val="25000"/>
                      </a:srgbClr>
                    </a:solidFill>
                    <a:latin typeface="Calibri" panose="020F0502020204030204"/>
                    <a:ea typeface="宋体" panose="02010600030101010101" pitchFamily="2" charset="-122"/>
                  </a:rPr>
                  <a:t>）</a:t>
                </a:r>
                <a:endParaRPr lang="en-US" altLang="zh-CN" sz="2000" dirty="0">
                  <a:solidFill>
                    <a:srgbClr val="000000">
                      <a:lumMod val="75000"/>
                      <a:lumOff val="25000"/>
                    </a:srgbClr>
                  </a:solidFill>
                  <a:latin typeface="Calibri" panose="020F0502020204030204"/>
                  <a:ea typeface="宋体" panose="02010600030101010101" pitchFamily="2" charset="-122"/>
                </a:endParaRPr>
              </a:p>
              <a:p>
                <a:pPr marL="91440" indent="-91440">
                  <a:lnSpc>
                    <a:spcPct val="90000"/>
                  </a:lnSpc>
                  <a:spcBef>
                    <a:spcPts val="1200"/>
                  </a:spcBef>
                  <a:spcAft>
                    <a:spcPts val="200"/>
                  </a:spcAft>
                  <a:buClr>
                    <a:srgbClr val="E48312"/>
                  </a:buClr>
                  <a:buSzPct val="100000"/>
                  <a:buFont typeface="Wingdings" panose="05000000000000000000" pitchFamily="2" charset="2"/>
                  <a:buChar char="Ø"/>
                  <a:defRPr/>
                </a:pPr>
                <a:r>
                  <a:rPr lang="zh-CN" altLang="zh-CN" sz="2000" dirty="0">
                    <a:solidFill>
                      <a:srgbClr val="000000">
                        <a:lumMod val="75000"/>
                        <a:lumOff val="25000"/>
                      </a:srgbClr>
                    </a:solidFill>
                    <a:latin typeface="Calibri" panose="020F0502020204030204"/>
                    <a:ea typeface="宋体" panose="02010600030101010101" pitchFamily="2" charset="-122"/>
                  </a:rPr>
                  <a:t>合并（</a:t>
                </a:r>
                <a:r>
                  <a:rPr lang="en-US" altLang="zh-CN" sz="2000" dirty="0">
                    <a:solidFill>
                      <a:srgbClr val="000000">
                        <a:lumMod val="75000"/>
                        <a:lumOff val="25000"/>
                      </a:srgbClr>
                    </a:solidFill>
                    <a:latin typeface="Calibri" panose="020F0502020204030204"/>
                    <a:ea typeface="宋体" panose="02010600030101010101" pitchFamily="2" charset="-122"/>
                  </a:rPr>
                  <a:t>7</a:t>
                </a:r>
                <a:r>
                  <a:rPr lang="zh-CN" altLang="zh-CN" sz="2000" dirty="0">
                    <a:solidFill>
                      <a:srgbClr val="000000">
                        <a:lumMod val="75000"/>
                        <a:lumOff val="25000"/>
                      </a:srgbClr>
                    </a:solidFill>
                    <a:latin typeface="Calibri" panose="020F0502020204030204"/>
                    <a:ea typeface="宋体" panose="02010600030101010101" pitchFamily="2" charset="-122"/>
                  </a:rPr>
                  <a:t>）（</a:t>
                </a:r>
                <a:r>
                  <a:rPr lang="en-US" altLang="zh-CN" sz="2000" dirty="0">
                    <a:solidFill>
                      <a:srgbClr val="000000">
                        <a:lumMod val="75000"/>
                        <a:lumOff val="25000"/>
                      </a:srgbClr>
                    </a:solidFill>
                    <a:latin typeface="Calibri" panose="020F0502020204030204"/>
                    <a:ea typeface="宋体" panose="02010600030101010101" pitchFamily="2" charset="-122"/>
                  </a:rPr>
                  <a:t>9</a:t>
                </a:r>
                <a:r>
                  <a:rPr lang="zh-CN" altLang="zh-CN" sz="2000" dirty="0">
                    <a:solidFill>
                      <a:srgbClr val="000000">
                        <a:lumMod val="75000"/>
                        <a:lumOff val="25000"/>
                      </a:srgbClr>
                    </a:solidFill>
                    <a:latin typeface="Calibri" panose="020F0502020204030204"/>
                    <a:ea typeface="宋体" panose="02010600030101010101" pitchFamily="2" charset="-122"/>
                  </a:rPr>
                  <a:t>）</a:t>
                </a:r>
              </a:p>
              <a:p>
                <a:pPr marL="91440" indent="-91440">
                  <a:lnSpc>
                    <a:spcPct val="90000"/>
                  </a:lnSpc>
                  <a:spcBef>
                    <a:spcPts val="1200"/>
                  </a:spcBef>
                  <a:spcAft>
                    <a:spcPts val="200"/>
                  </a:spcAft>
                  <a:buClr>
                    <a:srgbClr val="E48312"/>
                  </a:buClr>
                  <a:buSzPct val="100000"/>
                  <a:buFont typeface="Calibri" panose="020F0502020204030204" pitchFamily="34" charset="0"/>
                  <a:buChar char=" "/>
                  <a:defRPr/>
                </a:pPr>
                <a:r>
                  <a:rPr lang="en-US" altLang="zh-CN" sz="2000" dirty="0">
                    <a:solidFill>
                      <a:srgbClr val="000000">
                        <a:lumMod val="75000"/>
                        <a:lumOff val="25000"/>
                      </a:srgbClr>
                    </a:solidFill>
                    <a:latin typeface="Calibri" panose="020F0502020204030204"/>
                    <a:ea typeface="宋体" panose="02010600030101010101" pitchFamily="2" charset="-122"/>
                  </a:rPr>
                  <a:t>	</a:t>
                </a:r>
                <a14:m>
                  <m:oMath xmlns:m="http://schemas.openxmlformats.org/officeDocument/2006/math">
                    <m:sSubSup>
                      <m:sSubSupPr>
                        <m:ctrlPr>
                          <a:rPr lang="zh-CN" altLang="zh-CN" sz="2000" i="1">
                            <a:solidFill>
                              <a:srgbClr val="000000">
                                <a:lumMod val="75000"/>
                                <a:lumOff val="25000"/>
                              </a:srgbClr>
                            </a:solidFill>
                            <a:latin typeface="Cambria Math" panose="02040503050406030204" pitchFamily="18" charset="0"/>
                          </a:rPr>
                        </m:ctrlPr>
                      </m:sSubSupPr>
                      <m:e>
                        <m:r>
                          <m:rPr>
                            <m:sty m:val="p"/>
                          </m:rPr>
                          <a:rPr lang="en-US" altLang="zh-CN" sz="2000">
                            <a:solidFill>
                              <a:srgbClr val="000000">
                                <a:lumMod val="75000"/>
                                <a:lumOff val="25000"/>
                              </a:srgbClr>
                            </a:solidFill>
                            <a:latin typeface="Cambria Math" panose="02040503050406030204" pitchFamily="18" charset="0"/>
                          </a:rPr>
                          <m:t>P</m:t>
                        </m:r>
                      </m:e>
                      <m:sub>
                        <m:r>
                          <a:rPr lang="en-US" altLang="zh-CN" sz="2000" i="1">
                            <a:solidFill>
                              <a:srgbClr val="000000">
                                <a:lumMod val="75000"/>
                                <a:lumOff val="25000"/>
                              </a:srgbClr>
                            </a:solidFill>
                            <a:latin typeface="Cambria Math" panose="02040503050406030204" pitchFamily="18" charset="0"/>
                          </a:rPr>
                          <m:t>𝑡</m:t>
                        </m:r>
                        <m:r>
                          <a:rPr lang="en-US" altLang="zh-CN" sz="2000" i="1">
                            <a:solidFill>
                              <a:srgbClr val="000000">
                                <a:lumMod val="75000"/>
                                <a:lumOff val="25000"/>
                              </a:srgbClr>
                            </a:solidFill>
                            <a:latin typeface="Cambria Math" panose="02040503050406030204" pitchFamily="18" charset="0"/>
                          </a:rPr>
                          <m:t>+1</m:t>
                        </m:r>
                      </m:sub>
                      <m:sup>
                        <m:r>
                          <a:rPr lang="en-US" altLang="zh-CN" sz="2000" i="1">
                            <a:solidFill>
                              <a:srgbClr val="000000">
                                <a:lumMod val="75000"/>
                                <a:lumOff val="25000"/>
                              </a:srgbClr>
                            </a:solidFill>
                            <a:latin typeface="Cambria Math" panose="02040503050406030204" pitchFamily="18" charset="0"/>
                          </a:rPr>
                          <m:t>𝐹</m:t>
                        </m:r>
                      </m:sup>
                    </m:sSubSup>
                    <m:r>
                      <a:rPr lang="en-US" altLang="zh-CN" sz="2000" i="1">
                        <a:solidFill>
                          <a:srgbClr val="000000">
                            <a:lumMod val="75000"/>
                            <a:lumOff val="25000"/>
                          </a:srgbClr>
                        </a:solidFill>
                        <a:latin typeface="Cambria Math" panose="02040503050406030204" pitchFamily="18" charset="0"/>
                      </a:rPr>
                      <m:t>−</m:t>
                    </m:r>
                    <m:sSub>
                      <m:sSubPr>
                        <m:ctrlPr>
                          <a:rPr lang="zh-CN" altLang="zh-CN" sz="2000" i="1">
                            <a:solidFill>
                              <a:srgbClr val="000000">
                                <a:lumMod val="75000"/>
                                <a:lumOff val="25000"/>
                              </a:srgbClr>
                            </a:solidFill>
                            <a:latin typeface="Cambria Math" panose="02040503050406030204" pitchFamily="18" charset="0"/>
                          </a:rPr>
                        </m:ctrlPr>
                      </m:sSubPr>
                      <m:e>
                        <m:r>
                          <a:rPr lang="en-US" altLang="zh-CN" sz="2000" i="1">
                            <a:solidFill>
                              <a:srgbClr val="000000">
                                <a:lumMod val="75000"/>
                                <a:lumOff val="25000"/>
                              </a:srgbClr>
                            </a:solidFill>
                            <a:latin typeface="Cambria Math" panose="02040503050406030204" pitchFamily="18" charset="0"/>
                          </a:rPr>
                          <m:t>𝑃</m:t>
                        </m:r>
                      </m:e>
                      <m:sub>
                        <m:r>
                          <a:rPr lang="en-US" altLang="zh-CN" sz="2000" i="1">
                            <a:solidFill>
                              <a:srgbClr val="000000">
                                <a:lumMod val="75000"/>
                                <a:lumOff val="25000"/>
                              </a:srgbClr>
                            </a:solidFill>
                            <a:latin typeface="Cambria Math" panose="02040503050406030204" pitchFamily="18" charset="0"/>
                          </a:rPr>
                          <m:t>𝑡</m:t>
                        </m:r>
                        <m:r>
                          <a:rPr lang="en-US" altLang="zh-CN" sz="2000" i="1">
                            <a:solidFill>
                              <a:srgbClr val="000000">
                                <a:lumMod val="75000"/>
                                <a:lumOff val="25000"/>
                              </a:srgbClr>
                            </a:solidFill>
                            <a:latin typeface="Cambria Math" panose="02040503050406030204" pitchFamily="18" charset="0"/>
                          </a:rPr>
                          <m:t>+1</m:t>
                        </m:r>
                      </m:sub>
                    </m:sSub>
                    <m:r>
                      <a:rPr lang="en-US" altLang="zh-CN" sz="2000">
                        <a:solidFill>
                          <a:srgbClr val="000000">
                            <a:lumMod val="75000"/>
                            <a:lumOff val="25000"/>
                          </a:srgbClr>
                        </a:solidFill>
                        <a:latin typeface="Cambria Math" panose="02040503050406030204" pitchFamily="18" charset="0"/>
                      </a:rPr>
                      <m:t>= </m:t>
                    </m:r>
                    <m:f>
                      <m:fPr>
                        <m:ctrlPr>
                          <a:rPr lang="zh-CN" altLang="zh-CN" sz="2000" i="1">
                            <a:solidFill>
                              <a:srgbClr val="000000">
                                <a:lumMod val="75000"/>
                                <a:lumOff val="25000"/>
                              </a:srgbClr>
                            </a:solidFill>
                            <a:latin typeface="Cambria Math" panose="02040503050406030204" pitchFamily="18" charset="0"/>
                          </a:rPr>
                        </m:ctrlPr>
                      </m:fPr>
                      <m:num>
                        <m:r>
                          <a:rPr lang="en-US" altLang="zh-CN" sz="2000">
                            <a:solidFill>
                              <a:srgbClr val="000000">
                                <a:lumMod val="75000"/>
                                <a:lumOff val="25000"/>
                              </a:srgbClr>
                            </a:solidFill>
                            <a:latin typeface="Cambria Math" panose="02040503050406030204" pitchFamily="18" charset="0"/>
                          </a:rPr>
                          <m:t>1</m:t>
                        </m:r>
                      </m:num>
                      <m:den>
                        <m:r>
                          <m:rPr>
                            <m:sty m:val="p"/>
                          </m:rPr>
                          <a:rPr lang="en-US" altLang="zh-CN" sz="2000">
                            <a:solidFill>
                              <a:srgbClr val="000000">
                                <a:lumMod val="75000"/>
                                <a:lumOff val="25000"/>
                              </a:srgbClr>
                            </a:solidFill>
                            <a:latin typeface="Cambria Math" panose="02040503050406030204" pitchFamily="18" charset="0"/>
                          </a:rPr>
                          <m:t>ω</m:t>
                        </m:r>
                      </m:den>
                    </m:f>
                    <m:d>
                      <m:dPr>
                        <m:begChr m:val="{"/>
                        <m:endChr m:val="}"/>
                        <m:ctrlPr>
                          <a:rPr lang="zh-CN" altLang="zh-CN" sz="2000" i="1">
                            <a:solidFill>
                              <a:srgbClr val="000000">
                                <a:lumMod val="75000"/>
                                <a:lumOff val="25000"/>
                              </a:srgbClr>
                            </a:solidFill>
                            <a:latin typeface="Cambria Math" panose="02040503050406030204" pitchFamily="18" charset="0"/>
                          </a:rPr>
                        </m:ctrlPr>
                      </m:dPr>
                      <m:e>
                        <m:d>
                          <m:dPr>
                            <m:begChr m:val="["/>
                            <m:endChr m:val="]"/>
                            <m:ctrlPr>
                              <a:rPr lang="zh-CN" altLang="zh-CN" sz="2000" i="1">
                                <a:solidFill>
                                  <a:srgbClr val="000000">
                                    <a:lumMod val="75000"/>
                                    <a:lumOff val="25000"/>
                                  </a:srgbClr>
                                </a:solidFill>
                                <a:latin typeface="Cambria Math" panose="02040503050406030204" pitchFamily="18" charset="0"/>
                              </a:rPr>
                            </m:ctrlPr>
                          </m:dPr>
                          <m:e>
                            <m:f>
                              <m:fPr>
                                <m:ctrlPr>
                                  <a:rPr lang="zh-CN" altLang="zh-CN" sz="2000" i="1">
                                    <a:solidFill>
                                      <a:srgbClr val="000000">
                                        <a:lumMod val="75000"/>
                                        <a:lumOff val="25000"/>
                                      </a:srgbClr>
                                    </a:solidFill>
                                    <a:latin typeface="Cambria Math" panose="02040503050406030204" pitchFamily="18" charset="0"/>
                                  </a:rPr>
                                </m:ctrlPr>
                              </m:fPr>
                              <m:num>
                                <m:r>
                                  <m:rPr>
                                    <m:sty m:val="p"/>
                                  </m:rPr>
                                  <a:rPr lang="en-US" altLang="zh-CN" sz="2000">
                                    <a:solidFill>
                                      <a:srgbClr val="000000">
                                        <a:lumMod val="75000"/>
                                        <a:lumOff val="25000"/>
                                      </a:srgbClr>
                                    </a:solidFill>
                                    <a:latin typeface="Cambria Math" panose="02040503050406030204" pitchFamily="18" charset="0"/>
                                  </a:rPr>
                                  <m:t>θ</m:t>
                                </m:r>
                              </m:num>
                              <m:den>
                                <m:r>
                                  <a:rPr lang="en-US" altLang="zh-CN" sz="2000">
                                    <a:solidFill>
                                      <a:srgbClr val="000000">
                                        <a:lumMod val="75000"/>
                                        <a:lumOff val="25000"/>
                                      </a:srgbClr>
                                    </a:solidFill>
                                    <a:latin typeface="Cambria Math" panose="02040503050406030204" pitchFamily="18" charset="0"/>
                                  </a:rPr>
                                  <m:t>1</m:t>
                                </m:r>
                                <m:r>
                                  <a:rPr lang="en-US" altLang="zh-CN" sz="2000" i="1">
                                    <a:solidFill>
                                      <a:srgbClr val="000000">
                                        <a:lumMod val="75000"/>
                                        <a:lumOff val="25000"/>
                                      </a:srgbClr>
                                    </a:solidFill>
                                    <a:latin typeface="Cambria Math" panose="02040503050406030204" pitchFamily="18" charset="0"/>
                                  </a:rPr>
                                  <m:t>−</m:t>
                                </m:r>
                                <m:r>
                                  <m:rPr>
                                    <m:sty m:val="p"/>
                                  </m:rPr>
                                  <a:rPr lang="en-US" altLang="zh-CN" sz="2000">
                                    <a:solidFill>
                                      <a:srgbClr val="000000">
                                        <a:lumMod val="75000"/>
                                        <a:lumOff val="25000"/>
                                      </a:srgbClr>
                                    </a:solidFill>
                                    <a:latin typeface="Cambria Math" panose="02040503050406030204" pitchFamily="18" charset="0"/>
                                  </a:rPr>
                                  <m:t>θ</m:t>
                                </m:r>
                              </m:den>
                            </m:f>
                            <m:r>
                              <a:rPr lang="en-US" altLang="zh-CN" sz="2000">
                                <a:solidFill>
                                  <a:srgbClr val="000000">
                                    <a:lumMod val="75000"/>
                                    <a:lumOff val="25000"/>
                                  </a:srgbClr>
                                </a:solidFill>
                                <a:latin typeface="Cambria Math" panose="02040503050406030204" pitchFamily="18" charset="0"/>
                              </a:rPr>
                              <m:t>+</m:t>
                            </m:r>
                            <m:d>
                              <m:dPr>
                                <m:ctrlPr>
                                  <a:rPr lang="zh-CN" altLang="zh-CN" sz="2000" i="1">
                                    <a:solidFill>
                                      <a:srgbClr val="000000">
                                        <a:lumMod val="75000"/>
                                        <a:lumOff val="25000"/>
                                      </a:srgbClr>
                                    </a:solidFill>
                                    <a:latin typeface="Cambria Math" panose="02040503050406030204" pitchFamily="18" charset="0"/>
                                  </a:rPr>
                                </m:ctrlPr>
                              </m:dPr>
                              <m:e>
                                <m:r>
                                  <a:rPr lang="en-US" altLang="zh-CN" sz="2000">
                                    <a:solidFill>
                                      <a:srgbClr val="000000">
                                        <a:lumMod val="75000"/>
                                        <a:lumOff val="25000"/>
                                      </a:srgbClr>
                                    </a:solidFill>
                                    <a:latin typeface="Cambria Math" panose="02040503050406030204" pitchFamily="18" charset="0"/>
                                  </a:rPr>
                                  <m:t>1</m:t>
                                </m:r>
                                <m:r>
                                  <a:rPr lang="en-US" altLang="zh-CN" sz="2000" i="1">
                                    <a:solidFill>
                                      <a:srgbClr val="000000">
                                        <a:lumMod val="75000"/>
                                        <a:lumOff val="25000"/>
                                      </a:srgbClr>
                                    </a:solidFill>
                                    <a:latin typeface="Cambria Math" panose="02040503050406030204" pitchFamily="18" charset="0"/>
                                  </a:rPr>
                                  <m:t>−</m:t>
                                </m:r>
                                <m:r>
                                  <m:rPr>
                                    <m:sty m:val="p"/>
                                  </m:rPr>
                                  <a:rPr lang="en-US" altLang="zh-CN" sz="2000">
                                    <a:solidFill>
                                      <a:srgbClr val="000000">
                                        <a:lumMod val="75000"/>
                                        <a:lumOff val="25000"/>
                                      </a:srgbClr>
                                    </a:solidFill>
                                    <a:latin typeface="Cambria Math" panose="02040503050406030204" pitchFamily="18" charset="0"/>
                                  </a:rPr>
                                  <m:t>ω</m:t>
                                </m:r>
                              </m:e>
                            </m:d>
                          </m:e>
                        </m:d>
                        <m:sSub>
                          <m:sSubPr>
                            <m:ctrlPr>
                              <a:rPr lang="zh-CN" altLang="zh-CN" sz="2000" i="1">
                                <a:solidFill>
                                  <a:srgbClr val="000000">
                                    <a:lumMod val="75000"/>
                                    <a:lumOff val="25000"/>
                                  </a:srgbClr>
                                </a:solidFill>
                                <a:latin typeface="Cambria Math" panose="02040503050406030204" pitchFamily="18" charset="0"/>
                              </a:rPr>
                            </m:ctrlPr>
                          </m:sSubPr>
                          <m:e>
                            <m:r>
                              <m:rPr>
                                <m:sty m:val="p"/>
                              </m:rPr>
                              <a:rPr lang="en-US" altLang="zh-CN" sz="2000">
                                <a:solidFill>
                                  <a:srgbClr val="000000">
                                    <a:lumMod val="75000"/>
                                    <a:lumOff val="25000"/>
                                  </a:srgbClr>
                                </a:solidFill>
                                <a:latin typeface="Cambria Math" panose="02040503050406030204" pitchFamily="18" charset="0"/>
                              </a:rPr>
                              <m:t>π</m:t>
                            </m:r>
                          </m:e>
                          <m:sub>
                            <m:r>
                              <a:rPr lang="en-US" altLang="zh-CN" sz="2000" i="1">
                                <a:solidFill>
                                  <a:srgbClr val="000000">
                                    <a:lumMod val="75000"/>
                                    <a:lumOff val="25000"/>
                                  </a:srgbClr>
                                </a:solidFill>
                                <a:latin typeface="Cambria Math" panose="02040503050406030204" pitchFamily="18" charset="0"/>
                              </a:rPr>
                              <m:t>𝑡</m:t>
                            </m:r>
                            <m:r>
                              <a:rPr lang="en-US" altLang="zh-CN" sz="2000" i="1">
                                <a:solidFill>
                                  <a:srgbClr val="000000">
                                    <a:lumMod val="75000"/>
                                    <a:lumOff val="25000"/>
                                  </a:srgbClr>
                                </a:solidFill>
                                <a:latin typeface="Cambria Math" panose="02040503050406030204" pitchFamily="18" charset="0"/>
                              </a:rPr>
                              <m:t>+1</m:t>
                            </m:r>
                          </m:sub>
                        </m:sSub>
                        <m:r>
                          <a:rPr lang="en-US" altLang="zh-CN" sz="2000" i="1">
                            <a:solidFill>
                              <a:srgbClr val="000000">
                                <a:lumMod val="75000"/>
                                <a:lumOff val="25000"/>
                              </a:srgbClr>
                            </a:solidFill>
                            <a:latin typeface="Cambria Math" panose="02040503050406030204" pitchFamily="18" charset="0"/>
                          </a:rPr>
                          <m:t>−</m:t>
                        </m:r>
                        <m:d>
                          <m:dPr>
                            <m:ctrlPr>
                              <a:rPr lang="zh-CN" altLang="zh-CN" sz="2000" i="1">
                                <a:solidFill>
                                  <a:srgbClr val="000000">
                                    <a:lumMod val="75000"/>
                                    <a:lumOff val="25000"/>
                                  </a:srgbClr>
                                </a:solidFill>
                                <a:latin typeface="Cambria Math" panose="02040503050406030204" pitchFamily="18" charset="0"/>
                              </a:rPr>
                            </m:ctrlPr>
                          </m:dPr>
                          <m:e>
                            <m:r>
                              <a:rPr lang="en-US" altLang="zh-CN" sz="2000">
                                <a:solidFill>
                                  <a:srgbClr val="000000">
                                    <a:lumMod val="75000"/>
                                    <a:lumOff val="25000"/>
                                  </a:srgbClr>
                                </a:solidFill>
                                <a:latin typeface="Cambria Math" panose="02040503050406030204" pitchFamily="18" charset="0"/>
                              </a:rPr>
                              <m:t>1</m:t>
                            </m:r>
                            <m:r>
                              <a:rPr lang="en-US" altLang="zh-CN" sz="2000" i="1">
                                <a:solidFill>
                                  <a:srgbClr val="000000">
                                    <a:lumMod val="75000"/>
                                    <a:lumOff val="25000"/>
                                  </a:srgbClr>
                                </a:solidFill>
                                <a:latin typeface="Cambria Math" panose="02040503050406030204" pitchFamily="18" charset="0"/>
                              </a:rPr>
                              <m:t>−</m:t>
                            </m:r>
                            <m:r>
                              <m:rPr>
                                <m:sty m:val="p"/>
                              </m:rPr>
                              <a:rPr lang="en-US" altLang="zh-CN" sz="2000">
                                <a:solidFill>
                                  <a:srgbClr val="000000">
                                    <a:lumMod val="75000"/>
                                    <a:lumOff val="25000"/>
                                  </a:srgbClr>
                                </a:solidFill>
                                <a:latin typeface="Cambria Math" panose="02040503050406030204" pitchFamily="18" charset="0"/>
                              </a:rPr>
                              <m:t>ω</m:t>
                            </m:r>
                          </m:e>
                        </m:d>
                        <m:r>
                          <a:rPr lang="en-US" altLang="zh-CN" sz="2000">
                            <a:solidFill>
                              <a:srgbClr val="000000">
                                <a:lumMod val="75000"/>
                                <a:lumOff val="25000"/>
                              </a:srgbClr>
                            </a:solidFill>
                            <a:latin typeface="Cambria Math" panose="02040503050406030204" pitchFamily="18" charset="0"/>
                          </a:rPr>
                          <m:t>[</m:t>
                        </m:r>
                        <m:f>
                          <m:fPr>
                            <m:ctrlPr>
                              <a:rPr lang="zh-CN" altLang="zh-CN" sz="2000" i="1">
                                <a:solidFill>
                                  <a:srgbClr val="000000">
                                    <a:lumMod val="75000"/>
                                    <a:lumOff val="25000"/>
                                  </a:srgbClr>
                                </a:solidFill>
                                <a:latin typeface="Cambria Math" panose="02040503050406030204" pitchFamily="18" charset="0"/>
                              </a:rPr>
                            </m:ctrlPr>
                          </m:fPr>
                          <m:num>
                            <m:r>
                              <a:rPr lang="en-US" altLang="zh-CN" sz="2000">
                                <a:solidFill>
                                  <a:srgbClr val="000000">
                                    <a:lumMod val="75000"/>
                                    <a:lumOff val="25000"/>
                                  </a:srgbClr>
                                </a:solidFill>
                                <a:latin typeface="Cambria Math" panose="02040503050406030204" pitchFamily="18" charset="0"/>
                              </a:rPr>
                              <m:t>1</m:t>
                            </m:r>
                          </m:num>
                          <m:den>
                            <m:r>
                              <a:rPr lang="en-US" altLang="zh-CN" sz="2000">
                                <a:solidFill>
                                  <a:srgbClr val="000000">
                                    <a:lumMod val="75000"/>
                                    <a:lumOff val="25000"/>
                                  </a:srgbClr>
                                </a:solidFill>
                                <a:latin typeface="Cambria Math" panose="02040503050406030204" pitchFamily="18" charset="0"/>
                              </a:rPr>
                              <m:t>1</m:t>
                            </m:r>
                            <m:r>
                              <a:rPr lang="en-US" altLang="zh-CN" sz="2000" i="1">
                                <a:solidFill>
                                  <a:srgbClr val="000000">
                                    <a:lumMod val="75000"/>
                                    <a:lumOff val="25000"/>
                                  </a:srgbClr>
                                </a:solidFill>
                                <a:latin typeface="Cambria Math" panose="02040503050406030204" pitchFamily="18" charset="0"/>
                              </a:rPr>
                              <m:t>−</m:t>
                            </m:r>
                            <m:r>
                              <m:rPr>
                                <m:sty m:val="p"/>
                              </m:rPr>
                              <a:rPr lang="en-US" altLang="zh-CN" sz="2000">
                                <a:solidFill>
                                  <a:srgbClr val="000000">
                                    <a:lumMod val="75000"/>
                                    <a:lumOff val="25000"/>
                                  </a:srgbClr>
                                </a:solidFill>
                                <a:latin typeface="Cambria Math" panose="02040503050406030204" pitchFamily="18" charset="0"/>
                              </a:rPr>
                              <m:t>θ</m:t>
                            </m:r>
                          </m:den>
                        </m:f>
                        <m:sSub>
                          <m:sSubPr>
                            <m:ctrlPr>
                              <a:rPr lang="zh-CN" altLang="zh-CN" sz="2000" i="1">
                                <a:solidFill>
                                  <a:srgbClr val="000000">
                                    <a:lumMod val="75000"/>
                                    <a:lumOff val="25000"/>
                                  </a:srgbClr>
                                </a:solidFill>
                                <a:latin typeface="Cambria Math" panose="02040503050406030204" pitchFamily="18" charset="0"/>
                              </a:rPr>
                            </m:ctrlPr>
                          </m:sSubPr>
                          <m:e>
                            <m:r>
                              <m:rPr>
                                <m:sty m:val="p"/>
                              </m:rPr>
                              <a:rPr lang="en-US" altLang="zh-CN" sz="2000">
                                <a:solidFill>
                                  <a:srgbClr val="000000">
                                    <a:lumMod val="75000"/>
                                    <a:lumOff val="25000"/>
                                  </a:srgbClr>
                                </a:solidFill>
                                <a:latin typeface="Cambria Math" panose="02040503050406030204" pitchFamily="18" charset="0"/>
                              </a:rPr>
                              <m:t>π</m:t>
                            </m:r>
                          </m:e>
                          <m:sub>
                            <m:r>
                              <a:rPr lang="en-US" altLang="zh-CN" sz="2000" i="1">
                                <a:solidFill>
                                  <a:srgbClr val="000000">
                                    <a:lumMod val="75000"/>
                                    <a:lumOff val="25000"/>
                                  </a:srgbClr>
                                </a:solidFill>
                                <a:latin typeface="Cambria Math" panose="02040503050406030204" pitchFamily="18" charset="0"/>
                              </a:rPr>
                              <m:t>𝑡</m:t>
                            </m:r>
                          </m:sub>
                        </m:sSub>
                        <m:r>
                          <a:rPr lang="en-US" altLang="zh-CN" sz="2000">
                            <a:solidFill>
                              <a:srgbClr val="000000">
                                <a:lumMod val="75000"/>
                                <a:lumOff val="25000"/>
                              </a:srgbClr>
                            </a:solidFill>
                            <a:latin typeface="Cambria Math" panose="02040503050406030204" pitchFamily="18" charset="0"/>
                          </a:rPr>
                          <m:t>+</m:t>
                        </m:r>
                        <m:sSup>
                          <m:sSupPr>
                            <m:ctrlPr>
                              <a:rPr lang="zh-CN" altLang="zh-CN" sz="2000" i="1">
                                <a:solidFill>
                                  <a:srgbClr val="000000">
                                    <a:lumMod val="75000"/>
                                    <a:lumOff val="25000"/>
                                  </a:srgbClr>
                                </a:solidFill>
                                <a:latin typeface="Cambria Math" panose="02040503050406030204" pitchFamily="18" charset="0"/>
                              </a:rPr>
                            </m:ctrlPr>
                          </m:sSupPr>
                          <m:e>
                            <m:r>
                              <m:rPr>
                                <m:sty m:val="p"/>
                              </m:rPr>
                              <a:rPr lang="en-US" altLang="zh-CN" sz="2000">
                                <a:solidFill>
                                  <a:srgbClr val="000000">
                                    <a:lumMod val="75000"/>
                                    <a:lumOff val="25000"/>
                                  </a:srgbClr>
                                </a:solidFill>
                                <a:latin typeface="Cambria Math" panose="02040503050406030204" pitchFamily="18" charset="0"/>
                              </a:rPr>
                              <m:t>ρ</m:t>
                            </m:r>
                          </m:e>
                          <m:sup>
                            <m:r>
                              <a:rPr lang="en-US" altLang="zh-CN" sz="2000" i="1">
                                <a:solidFill>
                                  <a:srgbClr val="000000">
                                    <a:lumMod val="75000"/>
                                    <a:lumOff val="25000"/>
                                  </a:srgbClr>
                                </a:solidFill>
                                <a:latin typeface="Cambria Math" panose="02040503050406030204" pitchFamily="18" charset="0"/>
                              </a:rPr>
                              <m:t>∗</m:t>
                            </m:r>
                          </m:sup>
                        </m:sSup>
                        <m:r>
                          <a:rPr lang="zh-CN" altLang="zh-CN" sz="2000">
                            <a:solidFill>
                              <a:srgbClr val="000000">
                                <a:lumMod val="75000"/>
                                <a:lumOff val="25000"/>
                              </a:srgbClr>
                            </a:solidFill>
                            <a:latin typeface="Cambria Math" panose="02040503050406030204" pitchFamily="18" charset="0"/>
                          </a:rPr>
                          <m:t>（</m:t>
                        </m:r>
                        <m:r>
                          <m:rPr>
                            <m:sty m:val="p"/>
                          </m:rPr>
                          <a:rPr lang="en-US" altLang="zh-CN" sz="2000">
                            <a:solidFill>
                              <a:srgbClr val="000000">
                                <a:lumMod val="75000"/>
                                <a:lumOff val="25000"/>
                              </a:srgbClr>
                            </a:solidFill>
                            <a:latin typeface="Cambria Math" panose="02040503050406030204" pitchFamily="18" charset="0"/>
                          </a:rPr>
                          <m:t>L</m:t>
                        </m:r>
                        <m:r>
                          <a:rPr lang="zh-CN" altLang="zh-CN" sz="2000">
                            <a:solidFill>
                              <a:srgbClr val="000000">
                                <a:lumMod val="75000"/>
                                <a:lumOff val="25000"/>
                              </a:srgbClr>
                            </a:solidFill>
                            <a:latin typeface="Cambria Math" panose="02040503050406030204" pitchFamily="18" charset="0"/>
                          </a:rPr>
                          <m:t>）</m:t>
                        </m:r>
                        <m:r>
                          <a:rPr lang="en-US" altLang="zh-CN" sz="2000">
                            <a:solidFill>
                              <a:srgbClr val="000000">
                                <a:lumMod val="75000"/>
                                <a:lumOff val="25000"/>
                              </a:srgbClr>
                            </a:solidFill>
                            <a:latin typeface="Cambria Math" panose="02040503050406030204" pitchFamily="18" charset="0"/>
                          </a:rPr>
                          <m:t>∆</m:t>
                        </m:r>
                        <m:sSub>
                          <m:sSubPr>
                            <m:ctrlPr>
                              <a:rPr lang="zh-CN" altLang="zh-CN" sz="2000" i="1">
                                <a:solidFill>
                                  <a:srgbClr val="000000">
                                    <a:lumMod val="75000"/>
                                    <a:lumOff val="25000"/>
                                  </a:srgbClr>
                                </a:solidFill>
                                <a:latin typeface="Cambria Math" panose="02040503050406030204" pitchFamily="18" charset="0"/>
                              </a:rPr>
                            </m:ctrlPr>
                          </m:sSubPr>
                          <m:e>
                            <m:r>
                              <m:rPr>
                                <m:sty m:val="p"/>
                              </m:rPr>
                              <a:rPr lang="en-US" altLang="zh-CN" sz="2000">
                                <a:solidFill>
                                  <a:srgbClr val="000000">
                                    <a:lumMod val="75000"/>
                                    <a:lumOff val="25000"/>
                                  </a:srgbClr>
                                </a:solidFill>
                                <a:latin typeface="Cambria Math" panose="02040503050406030204" pitchFamily="18" charset="0"/>
                              </a:rPr>
                              <m:t>π</m:t>
                            </m:r>
                          </m:e>
                          <m:sub>
                            <m:r>
                              <a:rPr lang="en-US" altLang="zh-CN" sz="2000" i="1">
                                <a:solidFill>
                                  <a:srgbClr val="000000">
                                    <a:lumMod val="75000"/>
                                    <a:lumOff val="25000"/>
                                  </a:srgbClr>
                                </a:solidFill>
                                <a:latin typeface="Cambria Math" panose="02040503050406030204" pitchFamily="18" charset="0"/>
                              </a:rPr>
                              <m:t>𝑡</m:t>
                            </m:r>
                          </m:sub>
                        </m:sSub>
                        <m:r>
                          <a:rPr lang="en-US" altLang="zh-CN" sz="2000">
                            <a:solidFill>
                              <a:srgbClr val="000000">
                                <a:lumMod val="75000"/>
                                <a:lumOff val="25000"/>
                              </a:srgbClr>
                            </a:solidFill>
                            <a:latin typeface="Cambria Math" panose="02040503050406030204" pitchFamily="18" charset="0"/>
                          </a:rPr>
                          <m:t>]</m:t>
                        </m:r>
                      </m:e>
                    </m:d>
                  </m:oMath>
                </a14:m>
                <a:r>
                  <a:rPr lang="en-US" altLang="zh-CN" sz="2000" dirty="0">
                    <a:solidFill>
                      <a:srgbClr val="000000">
                        <a:lumMod val="75000"/>
                        <a:lumOff val="25000"/>
                      </a:srgbClr>
                    </a:solidFill>
                    <a:latin typeface="Calibri" panose="020F0502020204030204"/>
                    <a:ea typeface="宋体" panose="02010600030101010101" pitchFamily="2" charset="-122"/>
                  </a:rPr>
                  <a:t>	</a:t>
                </a:r>
                <a:r>
                  <a:rPr lang="zh-CN" altLang="zh-CN" sz="2000" dirty="0">
                    <a:solidFill>
                      <a:srgbClr val="000000">
                        <a:lumMod val="75000"/>
                        <a:lumOff val="25000"/>
                      </a:srgbClr>
                    </a:solidFill>
                    <a:latin typeface="Calibri" panose="020F0502020204030204"/>
                    <a:ea typeface="宋体" panose="02010600030101010101" pitchFamily="2" charset="-122"/>
                  </a:rPr>
                  <a:t>（</a:t>
                </a:r>
                <a:r>
                  <a:rPr lang="en-US" altLang="zh-CN" sz="2000" dirty="0">
                    <a:solidFill>
                      <a:srgbClr val="000000">
                        <a:lumMod val="75000"/>
                        <a:lumOff val="25000"/>
                      </a:srgbClr>
                    </a:solidFill>
                    <a:latin typeface="Calibri" panose="020F0502020204030204"/>
                    <a:ea typeface="宋体" panose="02010600030101010101" pitchFamily="2" charset="-122"/>
                  </a:rPr>
                  <a:t>10</a:t>
                </a:r>
                <a:r>
                  <a:rPr lang="zh-CN" altLang="zh-CN" sz="2000" dirty="0">
                    <a:solidFill>
                      <a:srgbClr val="000000">
                        <a:lumMod val="75000"/>
                        <a:lumOff val="25000"/>
                      </a:srgbClr>
                    </a:solidFill>
                    <a:latin typeface="Calibri" panose="020F0502020204030204"/>
                    <a:ea typeface="宋体" panose="02010600030101010101" pitchFamily="2" charset="-122"/>
                  </a:rPr>
                  <a:t>）</a:t>
                </a:r>
                <a:endParaRPr lang="en-US" altLang="zh-CN" sz="2000" dirty="0">
                  <a:solidFill>
                    <a:srgbClr val="000000">
                      <a:lumMod val="75000"/>
                      <a:lumOff val="25000"/>
                    </a:srgbClr>
                  </a:solidFill>
                  <a:latin typeface="Calibri" panose="020F0502020204030204"/>
                  <a:ea typeface="宋体" panose="02010600030101010101" pitchFamily="2" charset="-122"/>
                </a:endParaRPr>
              </a:p>
              <a:p>
                <a:pPr marL="91440" indent="-91440">
                  <a:lnSpc>
                    <a:spcPct val="90000"/>
                  </a:lnSpc>
                  <a:spcBef>
                    <a:spcPts val="1200"/>
                  </a:spcBef>
                  <a:spcAft>
                    <a:spcPts val="200"/>
                  </a:spcAft>
                  <a:buClr>
                    <a:srgbClr val="E48312"/>
                  </a:buClr>
                  <a:buSzPct val="100000"/>
                  <a:buFont typeface="Wingdings" panose="05000000000000000000" pitchFamily="2" charset="2"/>
                  <a:buChar char="Ø"/>
                  <a:defRPr/>
                </a:pPr>
                <a:r>
                  <a:rPr lang="zh-CN" altLang="zh-CN" sz="2000" dirty="0">
                    <a:solidFill>
                      <a:srgbClr val="000000">
                        <a:lumMod val="75000"/>
                        <a:lumOff val="25000"/>
                      </a:srgbClr>
                    </a:solidFill>
                    <a:latin typeface="Calibri" panose="020F0502020204030204"/>
                    <a:ea typeface="宋体" panose="02010600030101010101" pitchFamily="2" charset="-122"/>
                  </a:rPr>
                  <a:t>（</a:t>
                </a:r>
                <a:r>
                  <a:rPr lang="en-US" altLang="zh-CN" sz="2000" dirty="0">
                    <a:solidFill>
                      <a:srgbClr val="000000">
                        <a:lumMod val="75000"/>
                        <a:lumOff val="25000"/>
                      </a:srgbClr>
                    </a:solidFill>
                    <a:latin typeface="Calibri" panose="020F0502020204030204"/>
                    <a:ea typeface="宋体" panose="02010600030101010101" pitchFamily="2" charset="-122"/>
                  </a:rPr>
                  <a:t>10</a:t>
                </a:r>
                <a:r>
                  <a:rPr lang="zh-CN" altLang="zh-CN" sz="2000" dirty="0">
                    <a:solidFill>
                      <a:srgbClr val="000000">
                        <a:lumMod val="75000"/>
                        <a:lumOff val="25000"/>
                      </a:srgbClr>
                    </a:solidFill>
                    <a:latin typeface="Calibri" panose="020F0502020204030204"/>
                    <a:ea typeface="宋体" panose="02010600030101010101" pitchFamily="2" charset="-122"/>
                  </a:rPr>
                  <a:t>）带入（</a:t>
                </a:r>
                <a:r>
                  <a:rPr lang="en-US" altLang="zh-CN" sz="2000" dirty="0">
                    <a:solidFill>
                      <a:srgbClr val="000000">
                        <a:lumMod val="75000"/>
                        <a:lumOff val="25000"/>
                      </a:srgbClr>
                    </a:solidFill>
                    <a:latin typeface="Calibri" panose="020F0502020204030204"/>
                    <a:ea typeface="宋体" panose="02010600030101010101" pitchFamily="2" charset="-122"/>
                  </a:rPr>
                  <a:t>1</a:t>
                </a:r>
                <a:r>
                  <a:rPr lang="zh-CN" altLang="zh-CN" sz="2000" dirty="0">
                    <a:solidFill>
                      <a:srgbClr val="000000">
                        <a:lumMod val="75000"/>
                        <a:lumOff val="25000"/>
                      </a:srgbClr>
                    </a:solidFill>
                    <a:latin typeface="Calibri" panose="020F0502020204030204"/>
                    <a:ea typeface="宋体" panose="02010600030101010101" pitchFamily="2" charset="-122"/>
                  </a:rPr>
                  <a:t>）</a:t>
                </a:r>
              </a:p>
              <a:p>
                <a:pPr marL="91440" indent="-91440">
                  <a:lnSpc>
                    <a:spcPct val="90000"/>
                  </a:lnSpc>
                  <a:spcBef>
                    <a:spcPts val="1200"/>
                  </a:spcBef>
                  <a:spcAft>
                    <a:spcPts val="200"/>
                  </a:spcAft>
                  <a:buClr>
                    <a:srgbClr val="E48312"/>
                  </a:buClr>
                  <a:buSzPct val="100000"/>
                  <a:buFont typeface="Calibri" panose="020F0502020204030204" pitchFamily="34" charset="0"/>
                  <a:buChar char=" "/>
                  <a:defRPr/>
                </a:pPr>
                <a:r>
                  <a:rPr lang="en-US" altLang="zh-CN" sz="2000" dirty="0">
                    <a:solidFill>
                      <a:srgbClr val="000000">
                        <a:lumMod val="75000"/>
                        <a:lumOff val="25000"/>
                      </a:srgbClr>
                    </a:solidFill>
                    <a:latin typeface="Calibri" panose="020F0502020204030204"/>
                    <a:ea typeface="宋体" panose="02010600030101010101" pitchFamily="2" charset="-122"/>
                  </a:rPr>
                  <a:t>   </a:t>
                </a:r>
                <a14:m>
                  <m:oMath xmlns:m="http://schemas.openxmlformats.org/officeDocument/2006/math">
                    <m:sSubSup>
                      <m:sSubSupPr>
                        <m:ctrlPr>
                          <a:rPr lang="zh-CN" altLang="zh-CN" sz="2000" i="1">
                            <a:solidFill>
                              <a:srgbClr val="000000">
                                <a:lumMod val="75000"/>
                                <a:lumOff val="25000"/>
                              </a:srgbClr>
                            </a:solidFill>
                            <a:latin typeface="Cambria Math" panose="02040503050406030204" pitchFamily="18" charset="0"/>
                          </a:rPr>
                        </m:ctrlPr>
                      </m:sSubSupPr>
                      <m:e>
                        <m:r>
                          <m:rPr>
                            <m:sty m:val="p"/>
                          </m:rPr>
                          <a:rPr lang="en-US" altLang="zh-CN" sz="2000">
                            <a:solidFill>
                              <a:srgbClr val="000000">
                                <a:lumMod val="75000"/>
                                <a:lumOff val="25000"/>
                              </a:srgbClr>
                            </a:solidFill>
                            <a:latin typeface="Cambria Math" panose="02040503050406030204" pitchFamily="18" charset="0"/>
                          </a:rPr>
                          <m:t>P</m:t>
                        </m:r>
                      </m:e>
                      <m:sub>
                        <m:r>
                          <a:rPr lang="en-US" altLang="zh-CN" sz="2000" i="1">
                            <a:solidFill>
                              <a:srgbClr val="000000">
                                <a:lumMod val="75000"/>
                                <a:lumOff val="25000"/>
                              </a:srgbClr>
                            </a:solidFill>
                            <a:latin typeface="Cambria Math" panose="02040503050406030204" pitchFamily="18" charset="0"/>
                          </a:rPr>
                          <m:t>𝑡</m:t>
                        </m:r>
                      </m:sub>
                      <m:sup>
                        <m:r>
                          <a:rPr lang="en-US" altLang="zh-CN" sz="2000" i="1">
                            <a:solidFill>
                              <a:srgbClr val="000000">
                                <a:lumMod val="75000"/>
                                <a:lumOff val="25000"/>
                              </a:srgbClr>
                            </a:solidFill>
                            <a:latin typeface="Cambria Math" panose="02040503050406030204" pitchFamily="18" charset="0"/>
                          </a:rPr>
                          <m:t>𝐹</m:t>
                        </m:r>
                      </m:sup>
                    </m:sSubSup>
                    <m:r>
                      <a:rPr lang="en-US" altLang="zh-CN" sz="2000" i="1">
                        <a:solidFill>
                          <a:srgbClr val="000000">
                            <a:lumMod val="75000"/>
                            <a:lumOff val="25000"/>
                          </a:srgbClr>
                        </a:solidFill>
                        <a:latin typeface="Cambria Math" panose="02040503050406030204" pitchFamily="18" charset="0"/>
                      </a:rPr>
                      <m:t>−</m:t>
                    </m:r>
                    <m:sSub>
                      <m:sSubPr>
                        <m:ctrlPr>
                          <a:rPr lang="zh-CN" altLang="zh-CN" sz="2000" i="1">
                            <a:solidFill>
                              <a:srgbClr val="000000">
                                <a:lumMod val="75000"/>
                                <a:lumOff val="25000"/>
                              </a:srgbClr>
                            </a:solidFill>
                            <a:latin typeface="Cambria Math" panose="02040503050406030204" pitchFamily="18" charset="0"/>
                          </a:rPr>
                        </m:ctrlPr>
                      </m:sSubPr>
                      <m:e>
                        <m:r>
                          <a:rPr lang="en-US" altLang="zh-CN" sz="2000" i="1">
                            <a:solidFill>
                              <a:srgbClr val="000000">
                                <a:lumMod val="75000"/>
                                <a:lumOff val="25000"/>
                              </a:srgbClr>
                            </a:solidFill>
                            <a:latin typeface="Cambria Math" panose="02040503050406030204" pitchFamily="18" charset="0"/>
                          </a:rPr>
                          <m:t>𝑃</m:t>
                        </m:r>
                      </m:e>
                      <m:sub>
                        <m:r>
                          <a:rPr lang="en-US" altLang="zh-CN" sz="2000" i="1">
                            <a:solidFill>
                              <a:srgbClr val="000000">
                                <a:lumMod val="75000"/>
                                <a:lumOff val="25000"/>
                              </a:srgbClr>
                            </a:solidFill>
                            <a:latin typeface="Cambria Math" panose="02040503050406030204" pitchFamily="18" charset="0"/>
                          </a:rPr>
                          <m:t>𝑡</m:t>
                        </m:r>
                      </m:sub>
                    </m:sSub>
                    <m:r>
                      <a:rPr lang="en-US" altLang="zh-CN" sz="2000">
                        <a:solidFill>
                          <a:srgbClr val="000000">
                            <a:lumMod val="75000"/>
                            <a:lumOff val="25000"/>
                          </a:srgbClr>
                        </a:solidFill>
                        <a:latin typeface="Cambria Math" panose="02040503050406030204" pitchFamily="18" charset="0"/>
                      </a:rPr>
                      <m:t>=</m:t>
                    </m:r>
                    <m:f>
                      <m:fPr>
                        <m:ctrlPr>
                          <a:rPr lang="zh-CN" altLang="zh-CN" sz="2000" i="1">
                            <a:solidFill>
                              <a:srgbClr val="000000">
                                <a:lumMod val="75000"/>
                                <a:lumOff val="25000"/>
                              </a:srgbClr>
                            </a:solidFill>
                            <a:latin typeface="Cambria Math" panose="02040503050406030204" pitchFamily="18" charset="0"/>
                          </a:rPr>
                        </m:ctrlPr>
                      </m:fPr>
                      <m:num>
                        <m:r>
                          <m:rPr>
                            <m:sty m:val="p"/>
                          </m:rPr>
                          <a:rPr lang="en-US" altLang="zh-CN" sz="2000">
                            <a:solidFill>
                              <a:srgbClr val="000000">
                                <a:lumMod val="75000"/>
                                <a:lumOff val="25000"/>
                              </a:srgbClr>
                            </a:solidFill>
                            <a:latin typeface="Cambria Math" panose="02040503050406030204" pitchFamily="18" charset="0"/>
                          </a:rPr>
                          <m:t>θβ</m:t>
                        </m:r>
                      </m:num>
                      <m:den>
                        <m:r>
                          <m:rPr>
                            <m:sty m:val="p"/>
                          </m:rPr>
                          <a:rPr lang="en-US" altLang="zh-CN" sz="2000">
                            <a:solidFill>
                              <a:srgbClr val="000000">
                                <a:lumMod val="75000"/>
                                <a:lumOff val="25000"/>
                              </a:srgbClr>
                            </a:solidFill>
                            <a:latin typeface="Cambria Math" panose="02040503050406030204" pitchFamily="18" charset="0"/>
                          </a:rPr>
                          <m:t>ω</m:t>
                        </m:r>
                        <m:r>
                          <a:rPr lang="en-US" altLang="zh-CN" sz="2000">
                            <a:solidFill>
                              <a:srgbClr val="000000">
                                <a:lumMod val="75000"/>
                                <a:lumOff val="25000"/>
                              </a:srgbClr>
                            </a:solidFill>
                            <a:latin typeface="Cambria Math" panose="02040503050406030204" pitchFamily="18" charset="0"/>
                          </a:rPr>
                          <m:t>(1</m:t>
                        </m:r>
                        <m:r>
                          <a:rPr lang="en-US" altLang="zh-CN" sz="2000" i="1">
                            <a:solidFill>
                              <a:srgbClr val="000000">
                                <a:lumMod val="75000"/>
                                <a:lumOff val="25000"/>
                              </a:srgbClr>
                            </a:solidFill>
                            <a:latin typeface="Cambria Math" panose="02040503050406030204" pitchFamily="18" charset="0"/>
                          </a:rPr>
                          <m:t>−</m:t>
                        </m:r>
                        <m:r>
                          <m:rPr>
                            <m:sty m:val="p"/>
                          </m:rPr>
                          <a:rPr lang="en-US" altLang="zh-CN" sz="2000">
                            <a:solidFill>
                              <a:srgbClr val="000000">
                                <a:lumMod val="75000"/>
                                <a:lumOff val="25000"/>
                              </a:srgbClr>
                            </a:solidFill>
                            <a:latin typeface="Cambria Math" panose="02040503050406030204" pitchFamily="18" charset="0"/>
                          </a:rPr>
                          <m:t>θ</m:t>
                        </m:r>
                        <m:r>
                          <a:rPr lang="en-US" altLang="zh-CN" sz="2000">
                            <a:solidFill>
                              <a:srgbClr val="000000">
                                <a:lumMod val="75000"/>
                                <a:lumOff val="25000"/>
                              </a:srgbClr>
                            </a:solidFill>
                            <a:latin typeface="Cambria Math" panose="02040503050406030204" pitchFamily="18" charset="0"/>
                          </a:rPr>
                          <m:t>)</m:t>
                        </m:r>
                      </m:den>
                    </m:f>
                    <m:sSub>
                      <m:sSubPr>
                        <m:ctrlPr>
                          <a:rPr lang="zh-CN" altLang="zh-CN" sz="2000" i="1">
                            <a:solidFill>
                              <a:srgbClr val="000000">
                                <a:lumMod val="75000"/>
                                <a:lumOff val="25000"/>
                              </a:srgbClr>
                            </a:solidFill>
                            <a:latin typeface="Cambria Math" panose="02040503050406030204" pitchFamily="18" charset="0"/>
                          </a:rPr>
                        </m:ctrlPr>
                      </m:sSubPr>
                      <m:e>
                        <m:r>
                          <m:rPr>
                            <m:sty m:val="p"/>
                          </m:rPr>
                          <a:rPr lang="en-US" altLang="zh-CN" sz="2000">
                            <a:solidFill>
                              <a:srgbClr val="000000">
                                <a:lumMod val="75000"/>
                                <a:lumOff val="25000"/>
                              </a:srgbClr>
                            </a:solidFill>
                            <a:latin typeface="Cambria Math" panose="02040503050406030204" pitchFamily="18" charset="0"/>
                          </a:rPr>
                          <m:t>E</m:t>
                        </m:r>
                      </m:e>
                      <m:sub>
                        <m:r>
                          <m:rPr>
                            <m:sty m:val="p"/>
                          </m:rPr>
                          <a:rPr lang="en-US" altLang="zh-CN" sz="2000">
                            <a:solidFill>
                              <a:srgbClr val="000000">
                                <a:lumMod val="75000"/>
                                <a:lumOff val="25000"/>
                              </a:srgbClr>
                            </a:solidFill>
                            <a:latin typeface="Cambria Math" panose="02040503050406030204" pitchFamily="18" charset="0"/>
                          </a:rPr>
                          <m:t>t</m:t>
                        </m:r>
                      </m:sub>
                    </m:sSub>
                    <m:sSub>
                      <m:sSubPr>
                        <m:ctrlPr>
                          <a:rPr lang="zh-CN" altLang="zh-CN" sz="2000" i="1">
                            <a:solidFill>
                              <a:srgbClr val="000000">
                                <a:lumMod val="75000"/>
                                <a:lumOff val="25000"/>
                              </a:srgbClr>
                            </a:solidFill>
                            <a:latin typeface="Cambria Math" panose="02040503050406030204" pitchFamily="18" charset="0"/>
                          </a:rPr>
                        </m:ctrlPr>
                      </m:sSubPr>
                      <m:e>
                        <m:r>
                          <m:rPr>
                            <m:sty m:val="p"/>
                          </m:rPr>
                          <a:rPr lang="en-US" altLang="zh-CN" sz="2000">
                            <a:solidFill>
                              <a:srgbClr val="000000">
                                <a:lumMod val="75000"/>
                                <a:lumOff val="25000"/>
                              </a:srgbClr>
                            </a:solidFill>
                            <a:latin typeface="Cambria Math" panose="02040503050406030204" pitchFamily="18" charset="0"/>
                          </a:rPr>
                          <m:t>π</m:t>
                        </m:r>
                      </m:e>
                      <m:sub>
                        <m:r>
                          <a:rPr lang="en-US" altLang="zh-CN" sz="2000" i="1">
                            <a:solidFill>
                              <a:srgbClr val="000000">
                                <a:lumMod val="75000"/>
                                <a:lumOff val="25000"/>
                              </a:srgbClr>
                            </a:solidFill>
                            <a:latin typeface="Cambria Math" panose="02040503050406030204" pitchFamily="18" charset="0"/>
                          </a:rPr>
                          <m:t>𝑡</m:t>
                        </m:r>
                        <m:r>
                          <a:rPr lang="en-US" altLang="zh-CN" sz="2000" i="1">
                            <a:solidFill>
                              <a:srgbClr val="000000">
                                <a:lumMod val="75000"/>
                                <a:lumOff val="25000"/>
                              </a:srgbClr>
                            </a:solidFill>
                            <a:latin typeface="Cambria Math" panose="02040503050406030204" pitchFamily="18" charset="0"/>
                          </a:rPr>
                          <m:t>+1</m:t>
                        </m:r>
                      </m:sub>
                    </m:sSub>
                    <m:r>
                      <a:rPr lang="en-US" altLang="zh-CN" sz="2000" i="1">
                        <a:solidFill>
                          <a:srgbClr val="000000">
                            <a:lumMod val="75000"/>
                            <a:lumOff val="25000"/>
                          </a:srgbClr>
                        </a:solidFill>
                        <a:latin typeface="Cambria Math" panose="02040503050406030204" pitchFamily="18" charset="0"/>
                      </a:rPr>
                      <m:t>−</m:t>
                    </m:r>
                    <m:f>
                      <m:fPr>
                        <m:ctrlPr>
                          <a:rPr lang="zh-CN" altLang="zh-CN" sz="2000" i="1">
                            <a:solidFill>
                              <a:srgbClr val="000000">
                                <a:lumMod val="75000"/>
                                <a:lumOff val="25000"/>
                              </a:srgbClr>
                            </a:solidFill>
                            <a:latin typeface="Cambria Math" panose="02040503050406030204" pitchFamily="18" charset="0"/>
                          </a:rPr>
                        </m:ctrlPr>
                      </m:fPr>
                      <m:num>
                        <m:r>
                          <m:rPr>
                            <m:sty m:val="p"/>
                          </m:rPr>
                          <a:rPr lang="en-US" altLang="zh-CN" sz="2000">
                            <a:solidFill>
                              <a:srgbClr val="000000">
                                <a:lumMod val="75000"/>
                                <a:lumOff val="25000"/>
                              </a:srgbClr>
                            </a:solidFill>
                            <a:latin typeface="Cambria Math" panose="02040503050406030204" pitchFamily="18" charset="0"/>
                          </a:rPr>
                          <m:t>θβ</m:t>
                        </m:r>
                        <m:d>
                          <m:dPr>
                            <m:ctrlPr>
                              <a:rPr lang="zh-CN" altLang="zh-CN" sz="2000" i="1">
                                <a:solidFill>
                                  <a:srgbClr val="000000">
                                    <a:lumMod val="75000"/>
                                    <a:lumOff val="25000"/>
                                  </a:srgbClr>
                                </a:solidFill>
                                <a:latin typeface="Cambria Math" panose="02040503050406030204" pitchFamily="18" charset="0"/>
                              </a:rPr>
                            </m:ctrlPr>
                          </m:dPr>
                          <m:e>
                            <m:r>
                              <a:rPr lang="en-US" altLang="zh-CN" sz="2000">
                                <a:solidFill>
                                  <a:srgbClr val="000000">
                                    <a:lumMod val="75000"/>
                                    <a:lumOff val="25000"/>
                                  </a:srgbClr>
                                </a:solidFill>
                                <a:latin typeface="Cambria Math" panose="02040503050406030204" pitchFamily="18" charset="0"/>
                              </a:rPr>
                              <m:t>1</m:t>
                            </m:r>
                            <m:r>
                              <a:rPr lang="en-US" altLang="zh-CN" sz="2000" i="1">
                                <a:solidFill>
                                  <a:srgbClr val="000000">
                                    <a:lumMod val="75000"/>
                                    <a:lumOff val="25000"/>
                                  </a:srgbClr>
                                </a:solidFill>
                                <a:latin typeface="Cambria Math" panose="02040503050406030204" pitchFamily="18" charset="0"/>
                              </a:rPr>
                              <m:t>−</m:t>
                            </m:r>
                            <m:r>
                              <m:rPr>
                                <m:sty m:val="p"/>
                              </m:rPr>
                              <a:rPr lang="en-US" altLang="zh-CN" sz="2000">
                                <a:solidFill>
                                  <a:srgbClr val="000000">
                                    <a:lumMod val="75000"/>
                                    <a:lumOff val="25000"/>
                                  </a:srgbClr>
                                </a:solidFill>
                                <a:latin typeface="Cambria Math" panose="02040503050406030204" pitchFamily="18" charset="0"/>
                              </a:rPr>
                              <m:t>ω</m:t>
                            </m:r>
                          </m:e>
                        </m:d>
                      </m:num>
                      <m:den>
                        <m:r>
                          <m:rPr>
                            <m:sty m:val="p"/>
                          </m:rPr>
                          <a:rPr lang="en-US" altLang="zh-CN" sz="2000">
                            <a:solidFill>
                              <a:srgbClr val="000000">
                                <a:lumMod val="75000"/>
                                <a:lumOff val="25000"/>
                              </a:srgbClr>
                            </a:solidFill>
                            <a:latin typeface="Cambria Math" panose="02040503050406030204" pitchFamily="18" charset="0"/>
                          </a:rPr>
                          <m:t>ω</m:t>
                        </m:r>
                      </m:den>
                    </m:f>
                    <m:r>
                      <a:rPr lang="en-US" altLang="zh-CN" sz="2000">
                        <a:solidFill>
                          <a:srgbClr val="000000">
                            <a:lumMod val="75000"/>
                            <a:lumOff val="25000"/>
                          </a:srgbClr>
                        </a:solidFill>
                        <a:latin typeface="Cambria Math" panose="02040503050406030204" pitchFamily="18" charset="0"/>
                      </a:rPr>
                      <m:t>[</m:t>
                    </m:r>
                    <m:f>
                      <m:fPr>
                        <m:ctrlPr>
                          <a:rPr lang="zh-CN" altLang="zh-CN" sz="2000" i="1">
                            <a:solidFill>
                              <a:srgbClr val="000000">
                                <a:lumMod val="75000"/>
                                <a:lumOff val="25000"/>
                              </a:srgbClr>
                            </a:solidFill>
                            <a:latin typeface="Cambria Math" panose="02040503050406030204" pitchFamily="18" charset="0"/>
                          </a:rPr>
                        </m:ctrlPr>
                      </m:fPr>
                      <m:num>
                        <m:r>
                          <a:rPr lang="en-US" altLang="zh-CN" sz="2000">
                            <a:solidFill>
                              <a:srgbClr val="000000">
                                <a:lumMod val="75000"/>
                                <a:lumOff val="25000"/>
                              </a:srgbClr>
                            </a:solidFill>
                            <a:latin typeface="Cambria Math" panose="02040503050406030204" pitchFamily="18" charset="0"/>
                          </a:rPr>
                          <m:t>1</m:t>
                        </m:r>
                      </m:num>
                      <m:den>
                        <m:r>
                          <a:rPr lang="en-US" altLang="zh-CN" sz="2000">
                            <a:solidFill>
                              <a:srgbClr val="000000">
                                <a:lumMod val="75000"/>
                                <a:lumOff val="25000"/>
                              </a:srgbClr>
                            </a:solidFill>
                            <a:latin typeface="Cambria Math" panose="02040503050406030204" pitchFamily="18" charset="0"/>
                          </a:rPr>
                          <m:t>1</m:t>
                        </m:r>
                        <m:r>
                          <a:rPr lang="en-US" altLang="zh-CN" sz="2000" i="1">
                            <a:solidFill>
                              <a:srgbClr val="000000">
                                <a:lumMod val="75000"/>
                                <a:lumOff val="25000"/>
                              </a:srgbClr>
                            </a:solidFill>
                            <a:latin typeface="Cambria Math" panose="02040503050406030204" pitchFamily="18" charset="0"/>
                          </a:rPr>
                          <m:t>−</m:t>
                        </m:r>
                        <m:r>
                          <m:rPr>
                            <m:sty m:val="p"/>
                          </m:rPr>
                          <a:rPr lang="en-US" altLang="zh-CN" sz="2000">
                            <a:solidFill>
                              <a:srgbClr val="000000">
                                <a:lumMod val="75000"/>
                                <a:lumOff val="25000"/>
                              </a:srgbClr>
                            </a:solidFill>
                            <a:latin typeface="Cambria Math" panose="02040503050406030204" pitchFamily="18" charset="0"/>
                          </a:rPr>
                          <m:t>θ</m:t>
                        </m:r>
                      </m:den>
                    </m:f>
                    <m:sSub>
                      <m:sSubPr>
                        <m:ctrlPr>
                          <a:rPr lang="zh-CN" altLang="zh-CN" sz="2000" i="1">
                            <a:solidFill>
                              <a:srgbClr val="000000">
                                <a:lumMod val="75000"/>
                                <a:lumOff val="25000"/>
                              </a:srgbClr>
                            </a:solidFill>
                            <a:latin typeface="Cambria Math" panose="02040503050406030204" pitchFamily="18" charset="0"/>
                          </a:rPr>
                        </m:ctrlPr>
                      </m:sSubPr>
                      <m:e>
                        <m:r>
                          <m:rPr>
                            <m:sty m:val="p"/>
                          </m:rPr>
                          <a:rPr lang="en-US" altLang="zh-CN" sz="2000">
                            <a:solidFill>
                              <a:srgbClr val="000000">
                                <a:lumMod val="75000"/>
                                <a:lumOff val="25000"/>
                              </a:srgbClr>
                            </a:solidFill>
                            <a:latin typeface="Cambria Math" panose="02040503050406030204" pitchFamily="18" charset="0"/>
                          </a:rPr>
                          <m:t>π</m:t>
                        </m:r>
                      </m:e>
                      <m:sub>
                        <m:r>
                          <a:rPr lang="en-US" altLang="zh-CN" sz="2000" i="1">
                            <a:solidFill>
                              <a:srgbClr val="000000">
                                <a:lumMod val="75000"/>
                                <a:lumOff val="25000"/>
                              </a:srgbClr>
                            </a:solidFill>
                            <a:latin typeface="Cambria Math" panose="02040503050406030204" pitchFamily="18" charset="0"/>
                          </a:rPr>
                          <m:t>𝑡</m:t>
                        </m:r>
                      </m:sub>
                    </m:sSub>
                    <m:r>
                      <a:rPr lang="en-US" altLang="zh-CN" sz="2000">
                        <a:solidFill>
                          <a:srgbClr val="000000">
                            <a:lumMod val="75000"/>
                            <a:lumOff val="25000"/>
                          </a:srgbClr>
                        </a:solidFill>
                        <a:latin typeface="Cambria Math" panose="02040503050406030204" pitchFamily="18" charset="0"/>
                      </a:rPr>
                      <m:t>+</m:t>
                    </m:r>
                    <m:sSup>
                      <m:sSupPr>
                        <m:ctrlPr>
                          <a:rPr lang="zh-CN" altLang="zh-CN" sz="2000" i="1">
                            <a:solidFill>
                              <a:srgbClr val="000000">
                                <a:lumMod val="75000"/>
                                <a:lumOff val="25000"/>
                              </a:srgbClr>
                            </a:solidFill>
                            <a:latin typeface="Cambria Math" panose="02040503050406030204" pitchFamily="18" charset="0"/>
                          </a:rPr>
                        </m:ctrlPr>
                      </m:sSupPr>
                      <m:e>
                        <m:r>
                          <m:rPr>
                            <m:sty m:val="p"/>
                          </m:rPr>
                          <a:rPr lang="en-US" altLang="zh-CN" sz="2000">
                            <a:solidFill>
                              <a:srgbClr val="000000">
                                <a:lumMod val="75000"/>
                                <a:lumOff val="25000"/>
                              </a:srgbClr>
                            </a:solidFill>
                            <a:latin typeface="Cambria Math" panose="02040503050406030204" pitchFamily="18" charset="0"/>
                          </a:rPr>
                          <m:t>ρ</m:t>
                        </m:r>
                      </m:e>
                      <m:sup>
                        <m:r>
                          <a:rPr lang="en-US" altLang="zh-CN" sz="2000" i="1">
                            <a:solidFill>
                              <a:srgbClr val="000000">
                                <a:lumMod val="75000"/>
                                <a:lumOff val="25000"/>
                              </a:srgbClr>
                            </a:solidFill>
                            <a:latin typeface="Cambria Math" panose="02040503050406030204" pitchFamily="18" charset="0"/>
                          </a:rPr>
                          <m:t>∗</m:t>
                        </m:r>
                      </m:sup>
                    </m:sSup>
                    <m:r>
                      <a:rPr lang="zh-CN" altLang="zh-CN" sz="2000">
                        <a:solidFill>
                          <a:srgbClr val="000000">
                            <a:lumMod val="75000"/>
                            <a:lumOff val="25000"/>
                          </a:srgbClr>
                        </a:solidFill>
                        <a:latin typeface="Cambria Math" panose="02040503050406030204" pitchFamily="18" charset="0"/>
                      </a:rPr>
                      <m:t>（</m:t>
                    </m:r>
                    <m:r>
                      <m:rPr>
                        <m:sty m:val="p"/>
                      </m:rPr>
                      <a:rPr lang="en-US" altLang="zh-CN" sz="2000">
                        <a:solidFill>
                          <a:srgbClr val="000000">
                            <a:lumMod val="75000"/>
                            <a:lumOff val="25000"/>
                          </a:srgbClr>
                        </a:solidFill>
                        <a:latin typeface="Cambria Math" panose="02040503050406030204" pitchFamily="18" charset="0"/>
                      </a:rPr>
                      <m:t>L</m:t>
                    </m:r>
                    <m:r>
                      <a:rPr lang="zh-CN" altLang="zh-CN" sz="2000">
                        <a:solidFill>
                          <a:srgbClr val="000000">
                            <a:lumMod val="75000"/>
                            <a:lumOff val="25000"/>
                          </a:srgbClr>
                        </a:solidFill>
                        <a:latin typeface="Cambria Math" panose="02040503050406030204" pitchFamily="18" charset="0"/>
                      </a:rPr>
                      <m:t>）</m:t>
                    </m:r>
                    <m:r>
                      <a:rPr lang="en-US" altLang="zh-CN" sz="2000">
                        <a:solidFill>
                          <a:srgbClr val="000000">
                            <a:lumMod val="75000"/>
                            <a:lumOff val="25000"/>
                          </a:srgbClr>
                        </a:solidFill>
                        <a:latin typeface="Cambria Math" panose="02040503050406030204" pitchFamily="18" charset="0"/>
                      </a:rPr>
                      <m:t>∆</m:t>
                    </m:r>
                    <m:sSub>
                      <m:sSubPr>
                        <m:ctrlPr>
                          <a:rPr lang="zh-CN" altLang="zh-CN" sz="2000" i="1">
                            <a:solidFill>
                              <a:srgbClr val="000000">
                                <a:lumMod val="75000"/>
                                <a:lumOff val="25000"/>
                              </a:srgbClr>
                            </a:solidFill>
                            <a:latin typeface="Cambria Math" panose="02040503050406030204" pitchFamily="18" charset="0"/>
                          </a:rPr>
                        </m:ctrlPr>
                      </m:sSubPr>
                      <m:e>
                        <m:r>
                          <m:rPr>
                            <m:sty m:val="p"/>
                          </m:rPr>
                          <a:rPr lang="en-US" altLang="zh-CN" sz="2000">
                            <a:solidFill>
                              <a:srgbClr val="000000">
                                <a:lumMod val="75000"/>
                                <a:lumOff val="25000"/>
                              </a:srgbClr>
                            </a:solidFill>
                            <a:latin typeface="Cambria Math" panose="02040503050406030204" pitchFamily="18" charset="0"/>
                          </a:rPr>
                          <m:t>π</m:t>
                        </m:r>
                      </m:e>
                      <m:sub>
                        <m:r>
                          <a:rPr lang="en-US" altLang="zh-CN" sz="2000" i="1">
                            <a:solidFill>
                              <a:srgbClr val="000000">
                                <a:lumMod val="75000"/>
                                <a:lumOff val="25000"/>
                              </a:srgbClr>
                            </a:solidFill>
                            <a:latin typeface="Cambria Math" panose="02040503050406030204" pitchFamily="18" charset="0"/>
                          </a:rPr>
                          <m:t>𝑡</m:t>
                        </m:r>
                      </m:sub>
                    </m:sSub>
                    <m:r>
                      <a:rPr lang="en-US" altLang="zh-CN" sz="2000">
                        <a:solidFill>
                          <a:srgbClr val="000000">
                            <a:lumMod val="75000"/>
                            <a:lumOff val="25000"/>
                          </a:srgbClr>
                        </a:solidFill>
                        <a:latin typeface="Cambria Math" panose="02040503050406030204" pitchFamily="18" charset="0"/>
                      </a:rPr>
                      <m:t>]+ </m:t>
                    </m:r>
                    <m:d>
                      <m:dPr>
                        <m:begChr m:val="（"/>
                        <m:endChr m:val="）"/>
                        <m:ctrlPr>
                          <a:rPr lang="zh-CN" altLang="zh-CN" sz="2000" i="1">
                            <a:solidFill>
                              <a:srgbClr val="000000">
                                <a:lumMod val="75000"/>
                                <a:lumOff val="25000"/>
                              </a:srgbClr>
                            </a:solidFill>
                            <a:latin typeface="Cambria Math" panose="02040503050406030204" pitchFamily="18" charset="0"/>
                          </a:rPr>
                        </m:ctrlPr>
                      </m:dPr>
                      <m:e>
                        <m:r>
                          <a:rPr lang="en-US" altLang="zh-CN" sz="2000">
                            <a:solidFill>
                              <a:srgbClr val="000000">
                                <a:lumMod val="75000"/>
                                <a:lumOff val="25000"/>
                              </a:srgbClr>
                            </a:solidFill>
                            <a:latin typeface="Cambria Math" panose="02040503050406030204" pitchFamily="18" charset="0"/>
                          </a:rPr>
                          <m:t>1</m:t>
                        </m:r>
                        <m:r>
                          <a:rPr lang="en-US" altLang="zh-CN" sz="2000" i="1">
                            <a:solidFill>
                              <a:srgbClr val="000000">
                                <a:lumMod val="75000"/>
                                <a:lumOff val="25000"/>
                              </a:srgbClr>
                            </a:solidFill>
                            <a:latin typeface="Cambria Math" panose="02040503050406030204" pitchFamily="18" charset="0"/>
                          </a:rPr>
                          <m:t>−</m:t>
                        </m:r>
                        <m:r>
                          <m:rPr>
                            <m:sty m:val="p"/>
                          </m:rPr>
                          <a:rPr lang="en-US" altLang="zh-CN" sz="2000">
                            <a:solidFill>
                              <a:srgbClr val="000000">
                                <a:lumMod val="75000"/>
                                <a:lumOff val="25000"/>
                              </a:srgbClr>
                            </a:solidFill>
                            <a:latin typeface="Cambria Math" panose="02040503050406030204" pitchFamily="18" charset="0"/>
                          </a:rPr>
                          <m:t>θβ</m:t>
                        </m:r>
                      </m:e>
                    </m:d>
                    <m:r>
                      <m:rPr>
                        <m:sty m:val="p"/>
                      </m:rPr>
                      <a:rPr lang="en-US" altLang="zh-CN" sz="2000">
                        <a:solidFill>
                          <a:srgbClr val="000000">
                            <a:lumMod val="75000"/>
                            <a:lumOff val="25000"/>
                          </a:srgbClr>
                        </a:solidFill>
                        <a:latin typeface="Cambria Math" panose="02040503050406030204" pitchFamily="18" charset="0"/>
                      </a:rPr>
                      <m:t>ξ</m:t>
                    </m:r>
                    <m:sSub>
                      <m:sSubPr>
                        <m:ctrlPr>
                          <a:rPr lang="zh-CN" altLang="zh-CN" sz="2000" i="1">
                            <a:solidFill>
                              <a:srgbClr val="000000">
                                <a:lumMod val="75000"/>
                                <a:lumOff val="25000"/>
                              </a:srgbClr>
                            </a:solidFill>
                            <a:latin typeface="Cambria Math" panose="02040503050406030204" pitchFamily="18" charset="0"/>
                          </a:rPr>
                        </m:ctrlPr>
                      </m:sSubPr>
                      <m:e>
                        <m:r>
                          <m:rPr>
                            <m:sty m:val="p"/>
                          </m:rPr>
                          <a:rPr lang="en-US" altLang="zh-CN" sz="2000">
                            <a:solidFill>
                              <a:srgbClr val="000000">
                                <a:lumMod val="75000"/>
                                <a:lumOff val="25000"/>
                              </a:srgbClr>
                            </a:solidFill>
                            <a:latin typeface="Cambria Math" panose="02040503050406030204" pitchFamily="18" charset="0"/>
                          </a:rPr>
                          <m:t>y</m:t>
                        </m:r>
                      </m:e>
                      <m:sub>
                        <m:r>
                          <m:rPr>
                            <m:sty m:val="p"/>
                          </m:rPr>
                          <a:rPr lang="en-US" altLang="zh-CN" sz="2000">
                            <a:solidFill>
                              <a:srgbClr val="000000">
                                <a:lumMod val="75000"/>
                                <a:lumOff val="25000"/>
                              </a:srgbClr>
                            </a:solidFill>
                            <a:latin typeface="Cambria Math" panose="02040503050406030204" pitchFamily="18" charset="0"/>
                          </a:rPr>
                          <m:t>t</m:t>
                        </m:r>
                      </m:sub>
                    </m:sSub>
                  </m:oMath>
                </a14:m>
                <a:r>
                  <a:rPr lang="en-US" altLang="zh-CN" sz="2000" dirty="0">
                    <a:solidFill>
                      <a:srgbClr val="000000">
                        <a:lumMod val="75000"/>
                        <a:lumOff val="25000"/>
                      </a:srgbClr>
                    </a:solidFill>
                    <a:latin typeface="Calibri" panose="020F0502020204030204"/>
                    <a:ea typeface="宋体" panose="02010600030101010101" pitchFamily="2" charset="-122"/>
                  </a:rPr>
                  <a:t>  	</a:t>
                </a:r>
                <a:r>
                  <a:rPr lang="zh-CN" altLang="zh-CN" sz="2000" dirty="0">
                    <a:solidFill>
                      <a:srgbClr val="000000">
                        <a:lumMod val="75000"/>
                        <a:lumOff val="25000"/>
                      </a:srgbClr>
                    </a:solidFill>
                    <a:latin typeface="Calibri" panose="020F0502020204030204"/>
                    <a:ea typeface="宋体" panose="02010600030101010101" pitchFamily="2" charset="-122"/>
                  </a:rPr>
                  <a:t>（</a:t>
                </a:r>
                <a:r>
                  <a:rPr lang="en-US" altLang="zh-CN" sz="2000" dirty="0">
                    <a:solidFill>
                      <a:srgbClr val="000000">
                        <a:lumMod val="75000"/>
                        <a:lumOff val="25000"/>
                      </a:srgbClr>
                    </a:solidFill>
                    <a:latin typeface="Calibri" panose="020F0502020204030204"/>
                    <a:ea typeface="宋体" panose="02010600030101010101" pitchFamily="2" charset="-122"/>
                  </a:rPr>
                  <a:t>11</a:t>
                </a:r>
                <a:r>
                  <a:rPr lang="zh-CN" altLang="zh-CN" sz="2000" dirty="0">
                    <a:solidFill>
                      <a:srgbClr val="000000">
                        <a:lumMod val="75000"/>
                        <a:lumOff val="25000"/>
                      </a:srgbClr>
                    </a:solidFill>
                    <a:latin typeface="Calibri" panose="020F0502020204030204"/>
                    <a:ea typeface="宋体" panose="02010600030101010101" pitchFamily="2" charset="-122"/>
                  </a:rPr>
                  <a:t>）</a:t>
                </a:r>
              </a:p>
              <a:p>
                <a:pPr marL="91440" indent="-91440">
                  <a:lnSpc>
                    <a:spcPct val="90000"/>
                  </a:lnSpc>
                  <a:spcBef>
                    <a:spcPts val="1200"/>
                  </a:spcBef>
                  <a:spcAft>
                    <a:spcPts val="200"/>
                  </a:spcAft>
                  <a:buClr>
                    <a:srgbClr val="E48312"/>
                  </a:buClr>
                  <a:buSzPct val="100000"/>
                  <a:buFont typeface="Calibri" panose="020F0502020204030204" pitchFamily="34" charset="0"/>
                  <a:buChar char=" "/>
                  <a:defRPr/>
                </a:pPr>
                <a:r>
                  <a:rPr lang="en-US" altLang="zh-CN" sz="2000" dirty="0">
                    <a:solidFill>
                      <a:srgbClr val="000000">
                        <a:lumMod val="75000"/>
                        <a:lumOff val="25000"/>
                      </a:srgbClr>
                    </a:solidFill>
                    <a:latin typeface="Calibri" panose="020F0502020204030204"/>
                    <a:ea typeface="宋体" panose="02010600030101010101" pitchFamily="2" charset="-122"/>
                  </a:rPr>
                  <a:t>     </a:t>
                </a:r>
                <a:endParaRPr lang="zh-CN" altLang="zh-CN" sz="2000" dirty="0">
                  <a:solidFill>
                    <a:srgbClr val="000000">
                      <a:lumMod val="75000"/>
                      <a:lumOff val="25000"/>
                    </a:srgbClr>
                  </a:solidFill>
                  <a:latin typeface="Calibri" panose="020F0502020204030204"/>
                  <a:ea typeface="宋体" panose="02010600030101010101" pitchFamily="2" charset="-122"/>
                </a:endParaRPr>
              </a:p>
            </p:txBody>
          </p:sp>
        </mc:Choice>
        <mc:Fallback xmlns="">
          <p:sp>
            <p:nvSpPr>
              <p:cNvPr id="12" name="文本框 11">
                <a:extLst>
                  <a:ext uri="{FF2B5EF4-FFF2-40B4-BE49-F238E27FC236}">
                    <a16:creationId xmlns:a16="http://schemas.microsoft.com/office/drawing/2014/main" id="{AB4CDFE9-5EFE-6A3E-C286-6E05358B4CDA}"/>
                  </a:ext>
                </a:extLst>
              </p:cNvPr>
              <p:cNvSpPr txBox="1">
                <a:spLocks noRot="1" noChangeAspect="1" noMove="1" noResize="1" noEditPoints="1" noAdjustHandles="1" noChangeArrowheads="1" noChangeShapeType="1" noTextEdit="1"/>
              </p:cNvSpPr>
              <p:nvPr/>
            </p:nvSpPr>
            <p:spPr>
              <a:xfrm>
                <a:off x="2219852" y="1828800"/>
                <a:ext cx="7838548" cy="4220386"/>
              </a:xfrm>
              <a:prstGeom prst="rect">
                <a:avLst/>
              </a:prstGeom>
              <a:blipFill>
                <a:blip r:embed="rId2"/>
                <a:stretch>
                  <a:fillRect l="-700" t="-1879"/>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2709521061"/>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rot="18868453" flipV="1">
            <a:off x="1854449" y="1215604"/>
            <a:ext cx="370238" cy="370238"/>
          </a:xfrm>
          <a:prstGeom prst="rect">
            <a:avLst/>
          </a:prstGeom>
          <a:noFill/>
          <a:ln w="254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zh-CN" altLang="en-US" sz="1350">
              <a:solidFill>
                <a:prstClr val="white"/>
              </a:solidFill>
              <a:latin typeface="Calibri"/>
              <a:ea typeface="等线" panose="02010600030101010101" pitchFamily="2" charset="-122"/>
            </a:endParaRPr>
          </a:p>
        </p:txBody>
      </p:sp>
      <p:sp>
        <p:nvSpPr>
          <p:cNvPr id="5" name="矩形 4"/>
          <p:cNvSpPr/>
          <p:nvPr/>
        </p:nvSpPr>
        <p:spPr>
          <a:xfrm rot="18868453">
            <a:off x="2101742" y="1279292"/>
            <a:ext cx="236220" cy="23622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zh-CN" altLang="en-US" sz="1350">
              <a:solidFill>
                <a:prstClr val="white"/>
              </a:solidFill>
              <a:latin typeface="Calibri"/>
              <a:ea typeface="等线" panose="02010600030101010101" pitchFamily="2" charset="-122"/>
            </a:endParaRPr>
          </a:p>
        </p:txBody>
      </p:sp>
      <p:cxnSp>
        <p:nvCxnSpPr>
          <p:cNvPr id="6" name="直接连接符 5"/>
          <p:cNvCxnSpPr>
            <a:cxnSpLocks/>
          </p:cNvCxnSpPr>
          <p:nvPr/>
        </p:nvCxnSpPr>
        <p:spPr>
          <a:xfrm>
            <a:off x="2039568" y="1662510"/>
            <a:ext cx="764545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标题 3"/>
          <p:cNvSpPr txBox="1">
            <a:spLocks/>
          </p:cNvSpPr>
          <p:nvPr/>
        </p:nvSpPr>
        <p:spPr>
          <a:xfrm>
            <a:off x="2563142" y="1291003"/>
            <a:ext cx="7886700" cy="318549"/>
          </a:xfrm>
          <a:prstGeom prst="rect">
            <a:avLst/>
          </a:prstGeom>
        </p:spPr>
        <p:txBody>
          <a:bodyPr vert="horz" wrap="square" lIns="68580" tIns="34290" rIns="68580" bIns="34290" rtlCol="0" anchor="ctr">
            <a:spAutoFit/>
          </a:bodyPr>
          <a:lstStyle>
            <a:lvl1pPr algn="l" defTabSz="914400" rtl="0" eaLnBrk="1" latinLnBrk="0" hangingPunct="1">
              <a:lnSpc>
                <a:spcPct val="90000"/>
              </a:lnSpc>
              <a:spcBef>
                <a:spcPct val="0"/>
              </a:spcBef>
              <a:buNone/>
              <a:defRPr lang="zh-CN" altLang="en-US" sz="2400" b="1" kern="1200">
                <a:gradFill>
                  <a:gsLst>
                    <a:gs pos="0">
                      <a:schemeClr val="accent2"/>
                    </a:gs>
                    <a:gs pos="100000">
                      <a:schemeClr val="accent1">
                        <a:lumMod val="75000"/>
                      </a:schemeClr>
                    </a:gs>
                  </a:gsLst>
                  <a:lin ang="5400000" scaled="1"/>
                </a:gradFill>
                <a:effectLst>
                  <a:outerShdw blurRad="38100" dist="38100" dir="2700000" algn="tl">
                    <a:srgbClr val="000000">
                      <a:alpha val="11000"/>
                    </a:srgbClr>
                  </a:outerShdw>
                </a:effectLst>
                <a:latin typeface="+mn-lt"/>
                <a:ea typeface="+mn-ea"/>
                <a:cs typeface="+mn-ea"/>
              </a:defRPr>
            </a:lvl1pPr>
          </a:lstStyle>
          <a:p>
            <a:pPr defTabSz="685800">
              <a:defRPr/>
            </a:pPr>
            <a:r>
              <a:rPr lang="zh-CN" altLang="zh-CN" sz="1800" dirty="0">
                <a:solidFill>
                  <a:schemeClr val="accent4">
                    <a:lumMod val="75000"/>
                  </a:schemeClr>
                </a:solidFill>
                <a:latin typeface="微软雅黑"/>
                <a:ea typeface="微软雅黑"/>
              </a:rPr>
              <a:t>新凯恩斯通胀动态模型</a:t>
            </a:r>
            <a:endParaRPr lang="en-US" altLang="zh-CN" sz="1800" dirty="0">
              <a:solidFill>
                <a:schemeClr val="accent4">
                  <a:lumMod val="75000"/>
                </a:schemeClr>
              </a:solidFill>
              <a:latin typeface="微软雅黑"/>
              <a:ea typeface="微软雅黑"/>
            </a:endParaRPr>
          </a:p>
        </p:txBody>
      </p:sp>
      <mc:AlternateContent xmlns:mc="http://schemas.openxmlformats.org/markup-compatibility/2006" xmlns:a14="http://schemas.microsoft.com/office/drawing/2010/main">
        <mc:Choice Requires="a14">
          <p:sp>
            <p:nvSpPr>
              <p:cNvPr id="12" name="文本框 11">
                <a:extLst>
                  <a:ext uri="{FF2B5EF4-FFF2-40B4-BE49-F238E27FC236}">
                    <a16:creationId xmlns:a16="http://schemas.microsoft.com/office/drawing/2014/main" id="{AB4CDFE9-5EFE-6A3E-C286-6E05358B4CDA}"/>
                  </a:ext>
                </a:extLst>
              </p:cNvPr>
              <p:cNvSpPr txBox="1"/>
              <p:nvPr/>
            </p:nvSpPr>
            <p:spPr>
              <a:xfrm>
                <a:off x="2219852" y="1828801"/>
                <a:ext cx="7838548" cy="4079065"/>
              </a:xfrm>
              <a:prstGeom prst="rect">
                <a:avLst/>
              </a:prstGeom>
              <a:noFill/>
            </p:spPr>
            <p:txBody>
              <a:bodyPr wrap="square">
                <a:spAutoFit/>
              </a:bodyPr>
              <a:lstStyle/>
              <a:p>
                <a:pPr marL="91440" indent="-91440">
                  <a:lnSpc>
                    <a:spcPct val="90000"/>
                  </a:lnSpc>
                  <a:spcBef>
                    <a:spcPts val="1200"/>
                  </a:spcBef>
                  <a:spcAft>
                    <a:spcPts val="200"/>
                  </a:spcAft>
                  <a:buClr>
                    <a:srgbClr val="E48312"/>
                  </a:buClr>
                  <a:buSzPct val="100000"/>
                  <a:buFont typeface="Wingdings" panose="05000000000000000000" pitchFamily="2" charset="2"/>
                  <a:buChar char="Ø"/>
                  <a:defRPr/>
                </a:pPr>
                <a:r>
                  <a:rPr lang="zh-CN" altLang="zh-CN" sz="2000" dirty="0">
                    <a:solidFill>
                      <a:srgbClr val="000000">
                        <a:lumMod val="75000"/>
                        <a:lumOff val="25000"/>
                      </a:srgbClr>
                    </a:solidFill>
                    <a:latin typeface="Calibri" panose="020F0502020204030204"/>
                    <a:ea typeface="宋体" panose="02010600030101010101" pitchFamily="2" charset="-122"/>
                  </a:rPr>
                  <a:t>合并</a:t>
                </a:r>
                <a:r>
                  <a:rPr lang="zh-CN" altLang="en-US" sz="2000" dirty="0">
                    <a:solidFill>
                      <a:srgbClr val="000000">
                        <a:lumMod val="75000"/>
                        <a:lumOff val="25000"/>
                      </a:srgbClr>
                    </a:solidFill>
                    <a:latin typeface="Calibri" panose="020F0502020204030204"/>
                    <a:ea typeface="宋体" panose="02010600030101010101" pitchFamily="2" charset="-122"/>
                  </a:rPr>
                  <a:t>（</a:t>
                </a:r>
                <a:r>
                  <a:rPr lang="en-US" altLang="zh-CN" sz="2000" dirty="0">
                    <a:solidFill>
                      <a:srgbClr val="000000">
                        <a:lumMod val="75000"/>
                        <a:lumOff val="25000"/>
                      </a:srgbClr>
                    </a:solidFill>
                    <a:latin typeface="Calibri" panose="020F0502020204030204"/>
                    <a:ea typeface="宋体" panose="02010600030101010101" pitchFamily="2" charset="-122"/>
                  </a:rPr>
                  <a:t>3</a:t>
                </a:r>
                <a:r>
                  <a:rPr lang="zh-CN" altLang="en-US" sz="2000" dirty="0">
                    <a:solidFill>
                      <a:srgbClr val="000000">
                        <a:lumMod val="75000"/>
                        <a:lumOff val="25000"/>
                      </a:srgbClr>
                    </a:solidFill>
                    <a:latin typeface="Calibri" panose="020F0502020204030204"/>
                    <a:ea typeface="宋体" panose="02010600030101010101" pitchFamily="2" charset="-122"/>
                  </a:rPr>
                  <a:t>）</a:t>
                </a:r>
                <a:r>
                  <a:rPr lang="zh-CN" altLang="zh-CN" sz="2000" dirty="0">
                    <a:solidFill>
                      <a:srgbClr val="000000">
                        <a:lumMod val="75000"/>
                        <a:lumOff val="25000"/>
                      </a:srgbClr>
                    </a:solidFill>
                    <a:latin typeface="Calibri" panose="020F0502020204030204"/>
                    <a:ea typeface="宋体" panose="02010600030101010101" pitchFamily="2" charset="-122"/>
                  </a:rPr>
                  <a:t>（</a:t>
                </a:r>
                <a:r>
                  <a:rPr lang="en-US" altLang="zh-CN" sz="2000" dirty="0">
                    <a:solidFill>
                      <a:srgbClr val="000000">
                        <a:lumMod val="75000"/>
                        <a:lumOff val="25000"/>
                      </a:srgbClr>
                    </a:solidFill>
                    <a:latin typeface="Calibri" panose="020F0502020204030204"/>
                    <a:ea typeface="宋体" panose="02010600030101010101" pitchFamily="2" charset="-122"/>
                  </a:rPr>
                  <a:t>5</a:t>
                </a:r>
                <a:r>
                  <a:rPr lang="zh-CN" altLang="zh-CN" sz="2000" dirty="0">
                    <a:solidFill>
                      <a:srgbClr val="000000">
                        <a:lumMod val="75000"/>
                        <a:lumOff val="25000"/>
                      </a:srgbClr>
                    </a:solidFill>
                    <a:latin typeface="Calibri" panose="020F0502020204030204"/>
                    <a:ea typeface="宋体" panose="02010600030101010101" pitchFamily="2" charset="-122"/>
                  </a:rPr>
                  <a:t>）（</a:t>
                </a:r>
                <a:r>
                  <a:rPr lang="en-US" altLang="zh-CN" sz="2000" dirty="0">
                    <a:solidFill>
                      <a:srgbClr val="000000">
                        <a:lumMod val="75000"/>
                        <a:lumOff val="25000"/>
                      </a:srgbClr>
                    </a:solidFill>
                    <a:latin typeface="Calibri" panose="020F0502020204030204"/>
                    <a:ea typeface="宋体" panose="02010600030101010101" pitchFamily="2" charset="-122"/>
                  </a:rPr>
                  <a:t>9</a:t>
                </a:r>
                <a:r>
                  <a:rPr lang="zh-CN" altLang="zh-CN" sz="2000" dirty="0">
                    <a:solidFill>
                      <a:srgbClr val="000000">
                        <a:lumMod val="75000"/>
                        <a:lumOff val="25000"/>
                      </a:srgbClr>
                    </a:solidFill>
                    <a:latin typeface="Calibri" panose="020F0502020204030204"/>
                    <a:ea typeface="宋体" panose="02010600030101010101" pitchFamily="2" charset="-122"/>
                  </a:rPr>
                  <a:t>）（</a:t>
                </a:r>
                <a:r>
                  <a:rPr lang="en-US" altLang="zh-CN" sz="2000" dirty="0">
                    <a:solidFill>
                      <a:srgbClr val="000000">
                        <a:lumMod val="75000"/>
                        <a:lumOff val="25000"/>
                      </a:srgbClr>
                    </a:solidFill>
                    <a:latin typeface="Calibri" panose="020F0502020204030204"/>
                    <a:ea typeface="宋体" panose="02010600030101010101" pitchFamily="2" charset="-122"/>
                  </a:rPr>
                  <a:t>11</a:t>
                </a:r>
                <a:r>
                  <a:rPr lang="zh-CN" altLang="zh-CN" sz="2000" dirty="0">
                    <a:solidFill>
                      <a:srgbClr val="000000">
                        <a:lumMod val="75000"/>
                        <a:lumOff val="25000"/>
                      </a:srgbClr>
                    </a:solidFill>
                    <a:latin typeface="Calibri" panose="020F0502020204030204"/>
                    <a:ea typeface="宋体" panose="02010600030101010101" pitchFamily="2" charset="-122"/>
                  </a:rPr>
                  <a:t>）</a:t>
                </a:r>
              </a:p>
              <a:p>
                <a:pPr marL="91440" indent="-91440">
                  <a:lnSpc>
                    <a:spcPct val="90000"/>
                  </a:lnSpc>
                  <a:spcBef>
                    <a:spcPts val="1200"/>
                  </a:spcBef>
                  <a:spcAft>
                    <a:spcPts val="200"/>
                  </a:spcAft>
                  <a:buClr>
                    <a:srgbClr val="E48312"/>
                  </a:buClr>
                  <a:buSzPct val="100000"/>
                  <a:buFont typeface="Calibri" panose="020F0502020204030204" pitchFamily="34" charset="0"/>
                  <a:buChar char=" "/>
                  <a:defRPr/>
                </a:pPr>
                <a:r>
                  <a:rPr lang="en-US" altLang="zh-CN" sz="2000" dirty="0">
                    <a:solidFill>
                      <a:srgbClr val="000000">
                        <a:lumMod val="75000"/>
                        <a:lumOff val="25000"/>
                      </a:srgbClr>
                    </a:solidFill>
                    <a:latin typeface="Calibri" panose="020F0502020204030204"/>
                    <a:ea typeface="宋体" panose="02010600030101010101" pitchFamily="2" charset="-122"/>
                  </a:rPr>
                  <a:t>  </a:t>
                </a:r>
                <a14:m>
                  <m:oMath xmlns:m="http://schemas.openxmlformats.org/officeDocument/2006/math">
                    <m:f>
                      <m:fPr>
                        <m:ctrlPr>
                          <a:rPr lang="zh-CN" altLang="zh-CN" sz="2000" i="1">
                            <a:solidFill>
                              <a:srgbClr val="000000">
                                <a:lumMod val="75000"/>
                                <a:lumOff val="25000"/>
                              </a:srgbClr>
                            </a:solidFill>
                            <a:latin typeface="Cambria Math" panose="02040503050406030204" pitchFamily="18" charset="0"/>
                          </a:rPr>
                        </m:ctrlPr>
                      </m:fPr>
                      <m:num>
                        <m:r>
                          <m:rPr>
                            <m:sty m:val="p"/>
                          </m:rPr>
                          <a:rPr lang="en-US" altLang="zh-CN" sz="2000">
                            <a:solidFill>
                              <a:srgbClr val="000000">
                                <a:lumMod val="75000"/>
                                <a:lumOff val="25000"/>
                              </a:srgbClr>
                            </a:solidFill>
                            <a:latin typeface="Cambria Math" panose="02040503050406030204" pitchFamily="18" charset="0"/>
                          </a:rPr>
                          <m:t>θ</m:t>
                        </m:r>
                      </m:num>
                      <m:den>
                        <m:r>
                          <a:rPr lang="en-US" altLang="zh-CN" sz="2000">
                            <a:solidFill>
                              <a:srgbClr val="000000">
                                <a:lumMod val="75000"/>
                                <a:lumOff val="25000"/>
                              </a:srgbClr>
                            </a:solidFill>
                            <a:latin typeface="Cambria Math" panose="02040503050406030204" pitchFamily="18" charset="0"/>
                          </a:rPr>
                          <m:t>1</m:t>
                        </m:r>
                        <m:r>
                          <a:rPr lang="en-US" altLang="zh-CN" sz="2000" i="1">
                            <a:solidFill>
                              <a:srgbClr val="000000">
                                <a:lumMod val="75000"/>
                                <a:lumOff val="25000"/>
                              </a:srgbClr>
                            </a:solidFill>
                            <a:latin typeface="Cambria Math" panose="02040503050406030204" pitchFamily="18" charset="0"/>
                          </a:rPr>
                          <m:t>−</m:t>
                        </m:r>
                        <m:r>
                          <m:rPr>
                            <m:sty m:val="p"/>
                          </m:rPr>
                          <a:rPr lang="en-US" altLang="zh-CN" sz="2000">
                            <a:solidFill>
                              <a:srgbClr val="000000">
                                <a:lumMod val="75000"/>
                                <a:lumOff val="25000"/>
                              </a:srgbClr>
                            </a:solidFill>
                            <a:latin typeface="Cambria Math" panose="02040503050406030204" pitchFamily="18" charset="0"/>
                          </a:rPr>
                          <m:t>θ</m:t>
                        </m:r>
                      </m:den>
                    </m:f>
                    <m:sSub>
                      <m:sSubPr>
                        <m:ctrlPr>
                          <a:rPr lang="zh-CN" altLang="zh-CN" sz="2000" i="1">
                            <a:solidFill>
                              <a:srgbClr val="000000">
                                <a:lumMod val="75000"/>
                                <a:lumOff val="25000"/>
                              </a:srgbClr>
                            </a:solidFill>
                            <a:latin typeface="Cambria Math" panose="02040503050406030204" pitchFamily="18" charset="0"/>
                          </a:rPr>
                        </m:ctrlPr>
                      </m:sSubPr>
                      <m:e>
                        <m:r>
                          <m:rPr>
                            <m:sty m:val="p"/>
                          </m:rPr>
                          <a:rPr lang="en-US" altLang="zh-CN" sz="2000">
                            <a:solidFill>
                              <a:srgbClr val="000000">
                                <a:lumMod val="75000"/>
                                <a:lumOff val="25000"/>
                              </a:srgbClr>
                            </a:solidFill>
                            <a:latin typeface="Cambria Math" panose="02040503050406030204" pitchFamily="18" charset="0"/>
                          </a:rPr>
                          <m:t>π</m:t>
                        </m:r>
                      </m:e>
                      <m:sub>
                        <m:r>
                          <a:rPr lang="en-US" altLang="zh-CN" sz="2000" i="1">
                            <a:solidFill>
                              <a:srgbClr val="000000">
                                <a:lumMod val="75000"/>
                                <a:lumOff val="25000"/>
                              </a:srgbClr>
                            </a:solidFill>
                            <a:latin typeface="Cambria Math" panose="02040503050406030204" pitchFamily="18" charset="0"/>
                          </a:rPr>
                          <m:t>𝑡</m:t>
                        </m:r>
                      </m:sub>
                    </m:sSub>
                    <m:r>
                      <a:rPr lang="en-US" altLang="zh-CN" sz="2000">
                        <a:solidFill>
                          <a:srgbClr val="000000">
                            <a:lumMod val="75000"/>
                            <a:lumOff val="25000"/>
                          </a:srgbClr>
                        </a:solidFill>
                        <a:latin typeface="Cambria Math" panose="02040503050406030204" pitchFamily="18" charset="0"/>
                      </a:rPr>
                      <m:t>=</m:t>
                    </m:r>
                    <m:d>
                      <m:dPr>
                        <m:ctrlPr>
                          <a:rPr lang="zh-CN" altLang="zh-CN" sz="2000" i="1">
                            <a:solidFill>
                              <a:srgbClr val="000000">
                                <a:lumMod val="75000"/>
                                <a:lumOff val="25000"/>
                              </a:srgbClr>
                            </a:solidFill>
                            <a:latin typeface="Cambria Math" panose="02040503050406030204" pitchFamily="18" charset="0"/>
                          </a:rPr>
                        </m:ctrlPr>
                      </m:dPr>
                      <m:e>
                        <m:r>
                          <a:rPr lang="en-US" altLang="zh-CN" sz="2000">
                            <a:solidFill>
                              <a:srgbClr val="000000">
                                <a:lumMod val="75000"/>
                                <a:lumOff val="25000"/>
                              </a:srgbClr>
                            </a:solidFill>
                            <a:latin typeface="Cambria Math" panose="02040503050406030204" pitchFamily="18" charset="0"/>
                          </a:rPr>
                          <m:t>1</m:t>
                        </m:r>
                        <m:r>
                          <a:rPr lang="en-US" altLang="zh-CN" sz="2000" i="1">
                            <a:solidFill>
                              <a:srgbClr val="000000">
                                <a:lumMod val="75000"/>
                                <a:lumOff val="25000"/>
                              </a:srgbClr>
                            </a:solidFill>
                            <a:latin typeface="Cambria Math" panose="02040503050406030204" pitchFamily="18" charset="0"/>
                          </a:rPr>
                          <m:t>−</m:t>
                        </m:r>
                        <m:r>
                          <m:rPr>
                            <m:sty m:val="p"/>
                          </m:rPr>
                          <a:rPr lang="en-US" altLang="zh-CN" sz="2000">
                            <a:solidFill>
                              <a:srgbClr val="000000">
                                <a:lumMod val="75000"/>
                                <a:lumOff val="25000"/>
                              </a:srgbClr>
                            </a:solidFill>
                            <a:latin typeface="Cambria Math" panose="02040503050406030204" pitchFamily="18" charset="0"/>
                          </a:rPr>
                          <m:t>ω</m:t>
                        </m:r>
                      </m:e>
                    </m:d>
                    <m:r>
                      <a:rPr lang="en-US" altLang="zh-CN" sz="2000">
                        <a:solidFill>
                          <a:srgbClr val="000000">
                            <a:lumMod val="75000"/>
                            <a:lumOff val="25000"/>
                          </a:srgbClr>
                        </a:solidFill>
                        <a:latin typeface="Cambria Math" panose="02040503050406030204" pitchFamily="18" charset="0"/>
                      </a:rPr>
                      <m:t>[</m:t>
                    </m:r>
                    <m:f>
                      <m:fPr>
                        <m:ctrlPr>
                          <a:rPr lang="zh-CN" altLang="zh-CN" sz="2000" i="1">
                            <a:solidFill>
                              <a:srgbClr val="000000">
                                <a:lumMod val="75000"/>
                                <a:lumOff val="25000"/>
                              </a:srgbClr>
                            </a:solidFill>
                            <a:latin typeface="Cambria Math" panose="02040503050406030204" pitchFamily="18" charset="0"/>
                          </a:rPr>
                        </m:ctrlPr>
                      </m:fPr>
                      <m:num>
                        <m:r>
                          <a:rPr lang="en-US" altLang="zh-CN" sz="2000">
                            <a:solidFill>
                              <a:srgbClr val="000000">
                                <a:lumMod val="75000"/>
                                <a:lumOff val="25000"/>
                              </a:srgbClr>
                            </a:solidFill>
                            <a:latin typeface="Cambria Math" panose="02040503050406030204" pitchFamily="18" charset="0"/>
                          </a:rPr>
                          <m:t>1</m:t>
                        </m:r>
                      </m:num>
                      <m:den>
                        <m:r>
                          <a:rPr lang="en-US" altLang="zh-CN" sz="2000">
                            <a:solidFill>
                              <a:srgbClr val="000000">
                                <a:lumMod val="75000"/>
                                <a:lumOff val="25000"/>
                              </a:srgbClr>
                            </a:solidFill>
                            <a:latin typeface="Cambria Math" panose="02040503050406030204" pitchFamily="18" charset="0"/>
                          </a:rPr>
                          <m:t>1</m:t>
                        </m:r>
                        <m:r>
                          <a:rPr lang="en-US" altLang="zh-CN" sz="2000" i="1">
                            <a:solidFill>
                              <a:srgbClr val="000000">
                                <a:lumMod val="75000"/>
                                <a:lumOff val="25000"/>
                              </a:srgbClr>
                            </a:solidFill>
                            <a:latin typeface="Cambria Math" panose="02040503050406030204" pitchFamily="18" charset="0"/>
                          </a:rPr>
                          <m:t>−</m:t>
                        </m:r>
                        <m:r>
                          <m:rPr>
                            <m:sty m:val="p"/>
                          </m:rPr>
                          <a:rPr lang="en-US" altLang="zh-CN" sz="2000">
                            <a:solidFill>
                              <a:srgbClr val="000000">
                                <a:lumMod val="75000"/>
                                <a:lumOff val="25000"/>
                              </a:srgbClr>
                            </a:solidFill>
                            <a:latin typeface="Cambria Math" panose="02040503050406030204" pitchFamily="18" charset="0"/>
                          </a:rPr>
                          <m:t>θ</m:t>
                        </m:r>
                      </m:den>
                    </m:f>
                    <m:sSub>
                      <m:sSubPr>
                        <m:ctrlPr>
                          <a:rPr lang="zh-CN" altLang="zh-CN" sz="2000" i="1">
                            <a:solidFill>
                              <a:srgbClr val="000000">
                                <a:lumMod val="75000"/>
                                <a:lumOff val="25000"/>
                              </a:srgbClr>
                            </a:solidFill>
                            <a:latin typeface="Cambria Math" panose="02040503050406030204" pitchFamily="18" charset="0"/>
                          </a:rPr>
                        </m:ctrlPr>
                      </m:sSubPr>
                      <m:e>
                        <m:r>
                          <m:rPr>
                            <m:sty m:val="p"/>
                          </m:rPr>
                          <a:rPr lang="en-US" altLang="zh-CN" sz="2000">
                            <a:solidFill>
                              <a:srgbClr val="000000">
                                <a:lumMod val="75000"/>
                                <a:lumOff val="25000"/>
                              </a:srgbClr>
                            </a:solidFill>
                            <a:latin typeface="Cambria Math" panose="02040503050406030204" pitchFamily="18" charset="0"/>
                          </a:rPr>
                          <m:t>π</m:t>
                        </m:r>
                      </m:e>
                      <m:sub>
                        <m:r>
                          <a:rPr lang="en-US" altLang="zh-CN" sz="2000" i="1">
                            <a:solidFill>
                              <a:srgbClr val="000000">
                                <a:lumMod val="75000"/>
                                <a:lumOff val="25000"/>
                              </a:srgbClr>
                            </a:solidFill>
                            <a:latin typeface="Cambria Math" panose="02040503050406030204" pitchFamily="18" charset="0"/>
                          </a:rPr>
                          <m:t>𝑡</m:t>
                        </m:r>
                        <m:r>
                          <a:rPr lang="en-US" altLang="zh-CN" sz="2000" i="1">
                            <a:solidFill>
                              <a:srgbClr val="000000">
                                <a:lumMod val="75000"/>
                                <a:lumOff val="25000"/>
                              </a:srgbClr>
                            </a:solidFill>
                            <a:latin typeface="Cambria Math" panose="02040503050406030204" pitchFamily="18" charset="0"/>
                          </a:rPr>
                          <m:t>−1</m:t>
                        </m:r>
                      </m:sub>
                    </m:sSub>
                    <m:r>
                      <a:rPr lang="en-US" altLang="zh-CN" sz="2000">
                        <a:solidFill>
                          <a:srgbClr val="000000">
                            <a:lumMod val="75000"/>
                            <a:lumOff val="25000"/>
                          </a:srgbClr>
                        </a:solidFill>
                        <a:latin typeface="Cambria Math" panose="02040503050406030204" pitchFamily="18" charset="0"/>
                      </a:rPr>
                      <m:t>+</m:t>
                    </m:r>
                    <m:sSup>
                      <m:sSupPr>
                        <m:ctrlPr>
                          <a:rPr lang="zh-CN" altLang="zh-CN" sz="2000" i="1">
                            <a:solidFill>
                              <a:srgbClr val="000000">
                                <a:lumMod val="75000"/>
                                <a:lumOff val="25000"/>
                              </a:srgbClr>
                            </a:solidFill>
                            <a:latin typeface="Cambria Math" panose="02040503050406030204" pitchFamily="18" charset="0"/>
                          </a:rPr>
                        </m:ctrlPr>
                      </m:sSupPr>
                      <m:e>
                        <m:r>
                          <m:rPr>
                            <m:sty m:val="p"/>
                          </m:rPr>
                          <a:rPr lang="en-US" altLang="zh-CN" sz="2000">
                            <a:solidFill>
                              <a:srgbClr val="000000">
                                <a:lumMod val="75000"/>
                                <a:lumOff val="25000"/>
                              </a:srgbClr>
                            </a:solidFill>
                            <a:latin typeface="Cambria Math" panose="02040503050406030204" pitchFamily="18" charset="0"/>
                          </a:rPr>
                          <m:t>ρ</m:t>
                        </m:r>
                      </m:e>
                      <m:sup>
                        <m:r>
                          <a:rPr lang="en-US" altLang="zh-CN" sz="2000" i="1">
                            <a:solidFill>
                              <a:srgbClr val="000000">
                                <a:lumMod val="75000"/>
                                <a:lumOff val="25000"/>
                              </a:srgbClr>
                            </a:solidFill>
                            <a:latin typeface="Cambria Math" panose="02040503050406030204" pitchFamily="18" charset="0"/>
                          </a:rPr>
                          <m:t>∗</m:t>
                        </m:r>
                      </m:sup>
                    </m:sSup>
                    <m:d>
                      <m:dPr>
                        <m:begChr m:val="（"/>
                        <m:endChr m:val="）"/>
                        <m:ctrlPr>
                          <a:rPr lang="zh-CN" altLang="zh-CN" sz="2000" i="1">
                            <a:solidFill>
                              <a:srgbClr val="000000">
                                <a:lumMod val="75000"/>
                                <a:lumOff val="25000"/>
                              </a:srgbClr>
                            </a:solidFill>
                            <a:latin typeface="Cambria Math" panose="02040503050406030204" pitchFamily="18" charset="0"/>
                          </a:rPr>
                        </m:ctrlPr>
                      </m:dPr>
                      <m:e>
                        <m:r>
                          <m:rPr>
                            <m:sty m:val="p"/>
                          </m:rPr>
                          <a:rPr lang="en-US" altLang="zh-CN" sz="2000">
                            <a:solidFill>
                              <a:srgbClr val="000000">
                                <a:lumMod val="75000"/>
                                <a:lumOff val="25000"/>
                              </a:srgbClr>
                            </a:solidFill>
                            <a:latin typeface="Cambria Math" panose="02040503050406030204" pitchFamily="18" charset="0"/>
                          </a:rPr>
                          <m:t>L</m:t>
                        </m:r>
                      </m:e>
                    </m:d>
                    <m:r>
                      <a:rPr lang="en-US" altLang="zh-CN" sz="2000">
                        <a:solidFill>
                          <a:srgbClr val="000000">
                            <a:lumMod val="75000"/>
                            <a:lumOff val="25000"/>
                          </a:srgbClr>
                        </a:solidFill>
                        <a:latin typeface="Cambria Math" panose="02040503050406030204" pitchFamily="18" charset="0"/>
                      </a:rPr>
                      <m:t>∆</m:t>
                    </m:r>
                    <m:sSub>
                      <m:sSubPr>
                        <m:ctrlPr>
                          <a:rPr lang="zh-CN" altLang="zh-CN" sz="2000" i="1">
                            <a:solidFill>
                              <a:srgbClr val="000000">
                                <a:lumMod val="75000"/>
                                <a:lumOff val="25000"/>
                              </a:srgbClr>
                            </a:solidFill>
                            <a:latin typeface="Cambria Math" panose="02040503050406030204" pitchFamily="18" charset="0"/>
                          </a:rPr>
                        </m:ctrlPr>
                      </m:sSubPr>
                      <m:e>
                        <m:r>
                          <m:rPr>
                            <m:sty m:val="p"/>
                          </m:rPr>
                          <a:rPr lang="en-US" altLang="zh-CN" sz="2000">
                            <a:solidFill>
                              <a:srgbClr val="000000">
                                <a:lumMod val="75000"/>
                                <a:lumOff val="25000"/>
                              </a:srgbClr>
                            </a:solidFill>
                            <a:latin typeface="Cambria Math" panose="02040503050406030204" pitchFamily="18" charset="0"/>
                          </a:rPr>
                          <m:t>π</m:t>
                        </m:r>
                      </m:e>
                      <m:sub>
                        <m:r>
                          <a:rPr lang="en-US" altLang="zh-CN" sz="2000" i="1">
                            <a:solidFill>
                              <a:srgbClr val="000000">
                                <a:lumMod val="75000"/>
                                <a:lumOff val="25000"/>
                              </a:srgbClr>
                            </a:solidFill>
                            <a:latin typeface="Cambria Math" panose="02040503050406030204" pitchFamily="18" charset="0"/>
                          </a:rPr>
                          <m:t>𝑡</m:t>
                        </m:r>
                        <m:r>
                          <a:rPr lang="en-US" altLang="zh-CN" sz="2000" i="1">
                            <a:solidFill>
                              <a:srgbClr val="000000">
                                <a:lumMod val="75000"/>
                                <a:lumOff val="25000"/>
                              </a:srgbClr>
                            </a:solidFill>
                            <a:latin typeface="Cambria Math" panose="02040503050406030204" pitchFamily="18" charset="0"/>
                          </a:rPr>
                          <m:t>−1</m:t>
                        </m:r>
                      </m:sub>
                    </m:sSub>
                    <m:r>
                      <a:rPr lang="zh-CN" altLang="zh-CN" sz="2000">
                        <a:solidFill>
                          <a:srgbClr val="000000">
                            <a:lumMod val="75000"/>
                            <a:lumOff val="25000"/>
                          </a:srgbClr>
                        </a:solidFill>
                        <a:latin typeface="Cambria Math" panose="02040503050406030204" pitchFamily="18" charset="0"/>
                      </a:rPr>
                      <m:t>－</m:t>
                    </m:r>
                    <m:sSub>
                      <m:sSubPr>
                        <m:ctrlPr>
                          <a:rPr lang="zh-CN" altLang="zh-CN" sz="2000" i="1">
                            <a:solidFill>
                              <a:srgbClr val="000000">
                                <a:lumMod val="75000"/>
                                <a:lumOff val="25000"/>
                              </a:srgbClr>
                            </a:solidFill>
                            <a:latin typeface="Cambria Math" panose="02040503050406030204" pitchFamily="18" charset="0"/>
                          </a:rPr>
                        </m:ctrlPr>
                      </m:sSubPr>
                      <m:e>
                        <m:r>
                          <m:rPr>
                            <m:sty m:val="p"/>
                          </m:rPr>
                          <a:rPr lang="en-US" altLang="zh-CN" sz="2000">
                            <a:solidFill>
                              <a:srgbClr val="000000">
                                <a:lumMod val="75000"/>
                                <a:lumOff val="25000"/>
                              </a:srgbClr>
                            </a:solidFill>
                            <a:latin typeface="Cambria Math" panose="02040503050406030204" pitchFamily="18" charset="0"/>
                          </a:rPr>
                          <m:t>π</m:t>
                        </m:r>
                      </m:e>
                      <m:sub>
                        <m:r>
                          <a:rPr lang="en-US" altLang="zh-CN" sz="2000" i="1">
                            <a:solidFill>
                              <a:srgbClr val="000000">
                                <a:lumMod val="75000"/>
                                <a:lumOff val="25000"/>
                              </a:srgbClr>
                            </a:solidFill>
                            <a:latin typeface="Cambria Math" panose="02040503050406030204" pitchFamily="18" charset="0"/>
                          </a:rPr>
                          <m:t>𝑡</m:t>
                        </m:r>
                      </m:sub>
                    </m:sSub>
                    <m:r>
                      <a:rPr lang="en-US" altLang="zh-CN" sz="2000">
                        <a:solidFill>
                          <a:srgbClr val="000000">
                            <a:lumMod val="75000"/>
                            <a:lumOff val="25000"/>
                          </a:srgbClr>
                        </a:solidFill>
                        <a:latin typeface="Cambria Math" panose="02040503050406030204" pitchFamily="18" charset="0"/>
                      </a:rPr>
                      <m:t>]+ </m:t>
                    </m:r>
                    <m:r>
                      <m:rPr>
                        <m:sty m:val="p"/>
                      </m:rPr>
                      <a:rPr lang="en-US" altLang="zh-CN" sz="2000">
                        <a:solidFill>
                          <a:srgbClr val="000000">
                            <a:lumMod val="75000"/>
                            <a:lumOff val="25000"/>
                          </a:srgbClr>
                        </a:solidFill>
                        <a:latin typeface="Cambria Math" panose="02040503050406030204" pitchFamily="18" charset="0"/>
                      </a:rPr>
                      <m:t>ω</m:t>
                    </m:r>
                    <m:r>
                      <a:rPr lang="en-US" altLang="zh-CN" sz="2000">
                        <a:solidFill>
                          <a:srgbClr val="000000">
                            <a:lumMod val="75000"/>
                            <a:lumOff val="25000"/>
                          </a:srgbClr>
                        </a:solidFill>
                        <a:latin typeface="Cambria Math" panose="02040503050406030204" pitchFamily="18" charset="0"/>
                      </a:rPr>
                      <m:t>[</m:t>
                    </m:r>
                    <m:f>
                      <m:fPr>
                        <m:ctrlPr>
                          <a:rPr lang="zh-CN" altLang="zh-CN" sz="2000" i="1">
                            <a:solidFill>
                              <a:srgbClr val="000000">
                                <a:lumMod val="75000"/>
                                <a:lumOff val="25000"/>
                              </a:srgbClr>
                            </a:solidFill>
                            <a:latin typeface="Cambria Math" panose="02040503050406030204" pitchFamily="18" charset="0"/>
                          </a:rPr>
                        </m:ctrlPr>
                      </m:fPr>
                      <m:num>
                        <m:r>
                          <m:rPr>
                            <m:sty m:val="p"/>
                          </m:rPr>
                          <a:rPr lang="en-US" altLang="zh-CN" sz="2000">
                            <a:solidFill>
                              <a:srgbClr val="000000">
                                <a:lumMod val="75000"/>
                                <a:lumOff val="25000"/>
                              </a:srgbClr>
                            </a:solidFill>
                            <a:latin typeface="Cambria Math" panose="02040503050406030204" pitchFamily="18" charset="0"/>
                          </a:rPr>
                          <m:t>θβ</m:t>
                        </m:r>
                      </m:num>
                      <m:den>
                        <m:r>
                          <m:rPr>
                            <m:sty m:val="p"/>
                          </m:rPr>
                          <a:rPr lang="en-US" altLang="zh-CN" sz="2000">
                            <a:solidFill>
                              <a:srgbClr val="000000">
                                <a:lumMod val="75000"/>
                                <a:lumOff val="25000"/>
                              </a:srgbClr>
                            </a:solidFill>
                            <a:latin typeface="Cambria Math" panose="02040503050406030204" pitchFamily="18" charset="0"/>
                          </a:rPr>
                          <m:t>ω</m:t>
                        </m:r>
                        <m:d>
                          <m:dPr>
                            <m:ctrlPr>
                              <a:rPr lang="zh-CN" altLang="zh-CN" sz="2000" i="1">
                                <a:solidFill>
                                  <a:srgbClr val="000000">
                                    <a:lumMod val="75000"/>
                                    <a:lumOff val="25000"/>
                                  </a:srgbClr>
                                </a:solidFill>
                                <a:latin typeface="Cambria Math" panose="02040503050406030204" pitchFamily="18" charset="0"/>
                              </a:rPr>
                            </m:ctrlPr>
                          </m:dPr>
                          <m:e>
                            <m:r>
                              <a:rPr lang="en-US" altLang="zh-CN" sz="2000">
                                <a:solidFill>
                                  <a:srgbClr val="000000">
                                    <a:lumMod val="75000"/>
                                    <a:lumOff val="25000"/>
                                  </a:srgbClr>
                                </a:solidFill>
                                <a:latin typeface="Cambria Math" panose="02040503050406030204" pitchFamily="18" charset="0"/>
                              </a:rPr>
                              <m:t>1</m:t>
                            </m:r>
                            <m:r>
                              <a:rPr lang="en-US" altLang="zh-CN" sz="2000" i="1">
                                <a:solidFill>
                                  <a:srgbClr val="000000">
                                    <a:lumMod val="75000"/>
                                    <a:lumOff val="25000"/>
                                  </a:srgbClr>
                                </a:solidFill>
                                <a:latin typeface="Cambria Math" panose="02040503050406030204" pitchFamily="18" charset="0"/>
                              </a:rPr>
                              <m:t>−</m:t>
                            </m:r>
                            <m:r>
                              <m:rPr>
                                <m:sty m:val="p"/>
                              </m:rPr>
                              <a:rPr lang="en-US" altLang="zh-CN" sz="2000">
                                <a:solidFill>
                                  <a:srgbClr val="000000">
                                    <a:lumMod val="75000"/>
                                    <a:lumOff val="25000"/>
                                  </a:srgbClr>
                                </a:solidFill>
                                <a:latin typeface="Cambria Math" panose="02040503050406030204" pitchFamily="18" charset="0"/>
                              </a:rPr>
                              <m:t>θ</m:t>
                            </m:r>
                          </m:e>
                        </m:d>
                      </m:den>
                    </m:f>
                    <m:sSub>
                      <m:sSubPr>
                        <m:ctrlPr>
                          <a:rPr lang="zh-CN" altLang="zh-CN" sz="2000" i="1">
                            <a:solidFill>
                              <a:srgbClr val="000000">
                                <a:lumMod val="75000"/>
                                <a:lumOff val="25000"/>
                              </a:srgbClr>
                            </a:solidFill>
                            <a:latin typeface="Cambria Math" panose="02040503050406030204" pitchFamily="18" charset="0"/>
                          </a:rPr>
                        </m:ctrlPr>
                      </m:sSubPr>
                      <m:e>
                        <m:r>
                          <m:rPr>
                            <m:sty m:val="p"/>
                          </m:rPr>
                          <a:rPr lang="en-US" altLang="zh-CN" sz="2000">
                            <a:solidFill>
                              <a:srgbClr val="000000">
                                <a:lumMod val="75000"/>
                                <a:lumOff val="25000"/>
                              </a:srgbClr>
                            </a:solidFill>
                            <a:latin typeface="Cambria Math" panose="02040503050406030204" pitchFamily="18" charset="0"/>
                          </a:rPr>
                          <m:t>E</m:t>
                        </m:r>
                      </m:e>
                      <m:sub>
                        <m:r>
                          <m:rPr>
                            <m:sty m:val="p"/>
                          </m:rPr>
                          <a:rPr lang="en-US" altLang="zh-CN" sz="2000">
                            <a:solidFill>
                              <a:srgbClr val="000000">
                                <a:lumMod val="75000"/>
                                <a:lumOff val="25000"/>
                              </a:srgbClr>
                            </a:solidFill>
                            <a:latin typeface="Cambria Math" panose="02040503050406030204" pitchFamily="18" charset="0"/>
                          </a:rPr>
                          <m:t>t</m:t>
                        </m:r>
                      </m:sub>
                    </m:sSub>
                    <m:sSub>
                      <m:sSubPr>
                        <m:ctrlPr>
                          <a:rPr lang="zh-CN" altLang="zh-CN" sz="2000" i="1">
                            <a:solidFill>
                              <a:srgbClr val="000000">
                                <a:lumMod val="75000"/>
                                <a:lumOff val="25000"/>
                              </a:srgbClr>
                            </a:solidFill>
                            <a:latin typeface="Cambria Math" panose="02040503050406030204" pitchFamily="18" charset="0"/>
                          </a:rPr>
                        </m:ctrlPr>
                      </m:sSubPr>
                      <m:e>
                        <m:r>
                          <m:rPr>
                            <m:sty m:val="p"/>
                          </m:rPr>
                          <a:rPr lang="en-US" altLang="zh-CN" sz="2000">
                            <a:solidFill>
                              <a:srgbClr val="000000">
                                <a:lumMod val="75000"/>
                                <a:lumOff val="25000"/>
                              </a:srgbClr>
                            </a:solidFill>
                            <a:latin typeface="Cambria Math" panose="02040503050406030204" pitchFamily="18" charset="0"/>
                          </a:rPr>
                          <m:t>π</m:t>
                        </m:r>
                      </m:e>
                      <m:sub>
                        <m:r>
                          <a:rPr lang="en-US" altLang="zh-CN" sz="2000" i="1">
                            <a:solidFill>
                              <a:srgbClr val="000000">
                                <a:lumMod val="75000"/>
                                <a:lumOff val="25000"/>
                              </a:srgbClr>
                            </a:solidFill>
                            <a:latin typeface="Cambria Math" panose="02040503050406030204" pitchFamily="18" charset="0"/>
                          </a:rPr>
                          <m:t>𝑡</m:t>
                        </m:r>
                        <m:r>
                          <a:rPr lang="en-US" altLang="zh-CN" sz="2000" i="1">
                            <a:solidFill>
                              <a:srgbClr val="000000">
                                <a:lumMod val="75000"/>
                                <a:lumOff val="25000"/>
                              </a:srgbClr>
                            </a:solidFill>
                            <a:latin typeface="Cambria Math" panose="02040503050406030204" pitchFamily="18" charset="0"/>
                          </a:rPr>
                          <m:t>+1</m:t>
                        </m:r>
                      </m:sub>
                    </m:sSub>
                    <m:r>
                      <a:rPr lang="en-US" altLang="zh-CN" sz="2000" i="1">
                        <a:solidFill>
                          <a:srgbClr val="000000">
                            <a:lumMod val="75000"/>
                            <a:lumOff val="25000"/>
                          </a:srgbClr>
                        </a:solidFill>
                        <a:latin typeface="Cambria Math" panose="02040503050406030204" pitchFamily="18" charset="0"/>
                      </a:rPr>
                      <m:t>−</m:t>
                    </m:r>
                    <m:f>
                      <m:fPr>
                        <m:ctrlPr>
                          <a:rPr lang="zh-CN" altLang="zh-CN" sz="2000" i="1">
                            <a:solidFill>
                              <a:srgbClr val="000000">
                                <a:lumMod val="75000"/>
                                <a:lumOff val="25000"/>
                              </a:srgbClr>
                            </a:solidFill>
                            <a:latin typeface="Cambria Math" panose="02040503050406030204" pitchFamily="18" charset="0"/>
                          </a:rPr>
                        </m:ctrlPr>
                      </m:fPr>
                      <m:num>
                        <m:r>
                          <m:rPr>
                            <m:sty m:val="p"/>
                          </m:rPr>
                          <a:rPr lang="en-US" altLang="zh-CN" sz="2000">
                            <a:solidFill>
                              <a:srgbClr val="000000">
                                <a:lumMod val="75000"/>
                                <a:lumOff val="25000"/>
                              </a:srgbClr>
                            </a:solidFill>
                            <a:latin typeface="Cambria Math" panose="02040503050406030204" pitchFamily="18" charset="0"/>
                          </a:rPr>
                          <m:t>θβ</m:t>
                        </m:r>
                        <m:d>
                          <m:dPr>
                            <m:ctrlPr>
                              <a:rPr lang="zh-CN" altLang="zh-CN" sz="2000" i="1">
                                <a:solidFill>
                                  <a:srgbClr val="000000">
                                    <a:lumMod val="75000"/>
                                    <a:lumOff val="25000"/>
                                  </a:srgbClr>
                                </a:solidFill>
                                <a:latin typeface="Cambria Math" panose="02040503050406030204" pitchFamily="18" charset="0"/>
                              </a:rPr>
                            </m:ctrlPr>
                          </m:dPr>
                          <m:e>
                            <m:r>
                              <a:rPr lang="en-US" altLang="zh-CN" sz="2000">
                                <a:solidFill>
                                  <a:srgbClr val="000000">
                                    <a:lumMod val="75000"/>
                                    <a:lumOff val="25000"/>
                                  </a:srgbClr>
                                </a:solidFill>
                                <a:latin typeface="Cambria Math" panose="02040503050406030204" pitchFamily="18" charset="0"/>
                              </a:rPr>
                              <m:t>1</m:t>
                            </m:r>
                            <m:r>
                              <a:rPr lang="en-US" altLang="zh-CN" sz="2000" i="1">
                                <a:solidFill>
                                  <a:srgbClr val="000000">
                                    <a:lumMod val="75000"/>
                                    <a:lumOff val="25000"/>
                                  </a:srgbClr>
                                </a:solidFill>
                                <a:latin typeface="Cambria Math" panose="02040503050406030204" pitchFamily="18" charset="0"/>
                              </a:rPr>
                              <m:t>−</m:t>
                            </m:r>
                            <m:r>
                              <m:rPr>
                                <m:sty m:val="p"/>
                              </m:rPr>
                              <a:rPr lang="en-US" altLang="zh-CN" sz="2000">
                                <a:solidFill>
                                  <a:srgbClr val="000000">
                                    <a:lumMod val="75000"/>
                                    <a:lumOff val="25000"/>
                                  </a:srgbClr>
                                </a:solidFill>
                                <a:latin typeface="Cambria Math" panose="02040503050406030204" pitchFamily="18" charset="0"/>
                              </a:rPr>
                              <m:t>ω</m:t>
                            </m:r>
                          </m:e>
                        </m:d>
                      </m:num>
                      <m:den>
                        <m:r>
                          <m:rPr>
                            <m:sty m:val="p"/>
                          </m:rPr>
                          <a:rPr lang="en-US" altLang="zh-CN" sz="2000">
                            <a:solidFill>
                              <a:srgbClr val="000000">
                                <a:lumMod val="75000"/>
                                <a:lumOff val="25000"/>
                              </a:srgbClr>
                            </a:solidFill>
                            <a:latin typeface="Cambria Math" panose="02040503050406030204" pitchFamily="18" charset="0"/>
                          </a:rPr>
                          <m:t>ω</m:t>
                        </m:r>
                      </m:den>
                    </m:f>
                    <m:d>
                      <m:dPr>
                        <m:begChr m:val="["/>
                        <m:endChr m:val="]"/>
                        <m:ctrlPr>
                          <a:rPr lang="zh-CN" altLang="zh-CN" sz="2000" i="1">
                            <a:solidFill>
                              <a:srgbClr val="000000">
                                <a:lumMod val="75000"/>
                                <a:lumOff val="25000"/>
                              </a:srgbClr>
                            </a:solidFill>
                            <a:latin typeface="Cambria Math" panose="02040503050406030204" pitchFamily="18" charset="0"/>
                          </a:rPr>
                        </m:ctrlPr>
                      </m:dPr>
                      <m:e>
                        <m:f>
                          <m:fPr>
                            <m:ctrlPr>
                              <a:rPr lang="zh-CN" altLang="zh-CN" sz="2000" i="1">
                                <a:solidFill>
                                  <a:srgbClr val="000000">
                                    <a:lumMod val="75000"/>
                                    <a:lumOff val="25000"/>
                                  </a:srgbClr>
                                </a:solidFill>
                                <a:latin typeface="Cambria Math" panose="02040503050406030204" pitchFamily="18" charset="0"/>
                              </a:rPr>
                            </m:ctrlPr>
                          </m:fPr>
                          <m:num>
                            <m:r>
                              <a:rPr lang="en-US" altLang="zh-CN" sz="2000">
                                <a:solidFill>
                                  <a:srgbClr val="000000">
                                    <a:lumMod val="75000"/>
                                    <a:lumOff val="25000"/>
                                  </a:srgbClr>
                                </a:solidFill>
                                <a:latin typeface="Cambria Math" panose="02040503050406030204" pitchFamily="18" charset="0"/>
                              </a:rPr>
                              <m:t>1</m:t>
                            </m:r>
                          </m:num>
                          <m:den>
                            <m:r>
                              <a:rPr lang="en-US" altLang="zh-CN" sz="2000">
                                <a:solidFill>
                                  <a:srgbClr val="000000">
                                    <a:lumMod val="75000"/>
                                    <a:lumOff val="25000"/>
                                  </a:srgbClr>
                                </a:solidFill>
                                <a:latin typeface="Cambria Math" panose="02040503050406030204" pitchFamily="18" charset="0"/>
                              </a:rPr>
                              <m:t>1</m:t>
                            </m:r>
                            <m:r>
                              <a:rPr lang="en-US" altLang="zh-CN" sz="2000" i="1">
                                <a:solidFill>
                                  <a:srgbClr val="000000">
                                    <a:lumMod val="75000"/>
                                    <a:lumOff val="25000"/>
                                  </a:srgbClr>
                                </a:solidFill>
                                <a:latin typeface="Cambria Math" panose="02040503050406030204" pitchFamily="18" charset="0"/>
                              </a:rPr>
                              <m:t>−</m:t>
                            </m:r>
                            <m:r>
                              <m:rPr>
                                <m:sty m:val="p"/>
                              </m:rPr>
                              <a:rPr lang="en-US" altLang="zh-CN" sz="2000">
                                <a:solidFill>
                                  <a:srgbClr val="000000">
                                    <a:lumMod val="75000"/>
                                    <a:lumOff val="25000"/>
                                  </a:srgbClr>
                                </a:solidFill>
                                <a:latin typeface="Cambria Math" panose="02040503050406030204" pitchFamily="18" charset="0"/>
                              </a:rPr>
                              <m:t>θ</m:t>
                            </m:r>
                          </m:den>
                        </m:f>
                        <m:sSub>
                          <m:sSubPr>
                            <m:ctrlPr>
                              <a:rPr lang="zh-CN" altLang="zh-CN" sz="2000" i="1">
                                <a:solidFill>
                                  <a:srgbClr val="000000">
                                    <a:lumMod val="75000"/>
                                    <a:lumOff val="25000"/>
                                  </a:srgbClr>
                                </a:solidFill>
                                <a:latin typeface="Cambria Math" panose="02040503050406030204" pitchFamily="18" charset="0"/>
                              </a:rPr>
                            </m:ctrlPr>
                          </m:sSubPr>
                          <m:e>
                            <m:r>
                              <m:rPr>
                                <m:sty m:val="p"/>
                              </m:rPr>
                              <a:rPr lang="en-US" altLang="zh-CN" sz="2000">
                                <a:solidFill>
                                  <a:srgbClr val="000000">
                                    <a:lumMod val="75000"/>
                                    <a:lumOff val="25000"/>
                                  </a:srgbClr>
                                </a:solidFill>
                                <a:latin typeface="Cambria Math" panose="02040503050406030204" pitchFamily="18" charset="0"/>
                              </a:rPr>
                              <m:t>π</m:t>
                            </m:r>
                          </m:e>
                          <m:sub>
                            <m:r>
                              <a:rPr lang="en-US" altLang="zh-CN" sz="2000" i="1">
                                <a:solidFill>
                                  <a:srgbClr val="000000">
                                    <a:lumMod val="75000"/>
                                    <a:lumOff val="25000"/>
                                  </a:srgbClr>
                                </a:solidFill>
                                <a:latin typeface="Cambria Math" panose="02040503050406030204" pitchFamily="18" charset="0"/>
                              </a:rPr>
                              <m:t>𝑡</m:t>
                            </m:r>
                          </m:sub>
                        </m:sSub>
                        <m:r>
                          <a:rPr lang="en-US" altLang="zh-CN" sz="2000">
                            <a:solidFill>
                              <a:srgbClr val="000000">
                                <a:lumMod val="75000"/>
                                <a:lumOff val="25000"/>
                              </a:srgbClr>
                            </a:solidFill>
                            <a:latin typeface="Cambria Math" panose="02040503050406030204" pitchFamily="18" charset="0"/>
                          </a:rPr>
                          <m:t>+</m:t>
                        </m:r>
                        <m:sSup>
                          <m:sSupPr>
                            <m:ctrlPr>
                              <a:rPr lang="zh-CN" altLang="zh-CN" sz="2000" i="1">
                                <a:solidFill>
                                  <a:srgbClr val="000000">
                                    <a:lumMod val="75000"/>
                                    <a:lumOff val="25000"/>
                                  </a:srgbClr>
                                </a:solidFill>
                                <a:latin typeface="Cambria Math" panose="02040503050406030204" pitchFamily="18" charset="0"/>
                              </a:rPr>
                            </m:ctrlPr>
                          </m:sSupPr>
                          <m:e>
                            <m:r>
                              <m:rPr>
                                <m:sty m:val="p"/>
                              </m:rPr>
                              <a:rPr lang="en-US" altLang="zh-CN" sz="2000">
                                <a:solidFill>
                                  <a:srgbClr val="000000">
                                    <a:lumMod val="75000"/>
                                    <a:lumOff val="25000"/>
                                  </a:srgbClr>
                                </a:solidFill>
                                <a:latin typeface="Cambria Math" panose="02040503050406030204" pitchFamily="18" charset="0"/>
                              </a:rPr>
                              <m:t>ρ</m:t>
                            </m:r>
                          </m:e>
                          <m:sup>
                            <m:r>
                              <a:rPr lang="en-US" altLang="zh-CN" sz="2000" i="1">
                                <a:solidFill>
                                  <a:srgbClr val="000000">
                                    <a:lumMod val="75000"/>
                                    <a:lumOff val="25000"/>
                                  </a:srgbClr>
                                </a:solidFill>
                                <a:latin typeface="Cambria Math" panose="02040503050406030204" pitchFamily="18" charset="0"/>
                              </a:rPr>
                              <m:t>∗</m:t>
                            </m:r>
                          </m:sup>
                        </m:sSup>
                        <m:d>
                          <m:dPr>
                            <m:begChr m:val="（"/>
                            <m:endChr m:val="）"/>
                            <m:ctrlPr>
                              <a:rPr lang="zh-CN" altLang="zh-CN" sz="2000" i="1">
                                <a:solidFill>
                                  <a:srgbClr val="000000">
                                    <a:lumMod val="75000"/>
                                    <a:lumOff val="25000"/>
                                  </a:srgbClr>
                                </a:solidFill>
                                <a:latin typeface="Cambria Math" panose="02040503050406030204" pitchFamily="18" charset="0"/>
                              </a:rPr>
                            </m:ctrlPr>
                          </m:dPr>
                          <m:e>
                            <m:r>
                              <m:rPr>
                                <m:sty m:val="p"/>
                              </m:rPr>
                              <a:rPr lang="en-US" altLang="zh-CN" sz="2000">
                                <a:solidFill>
                                  <a:srgbClr val="000000">
                                    <a:lumMod val="75000"/>
                                    <a:lumOff val="25000"/>
                                  </a:srgbClr>
                                </a:solidFill>
                                <a:latin typeface="Cambria Math" panose="02040503050406030204" pitchFamily="18" charset="0"/>
                              </a:rPr>
                              <m:t>L</m:t>
                            </m:r>
                          </m:e>
                        </m:d>
                        <m:r>
                          <a:rPr lang="en-US" altLang="zh-CN" sz="2000">
                            <a:solidFill>
                              <a:srgbClr val="000000">
                                <a:lumMod val="75000"/>
                                <a:lumOff val="25000"/>
                              </a:srgbClr>
                            </a:solidFill>
                            <a:latin typeface="Cambria Math" panose="02040503050406030204" pitchFamily="18" charset="0"/>
                          </a:rPr>
                          <m:t>∆</m:t>
                        </m:r>
                        <m:sSub>
                          <m:sSubPr>
                            <m:ctrlPr>
                              <a:rPr lang="zh-CN" altLang="zh-CN" sz="2000" i="1">
                                <a:solidFill>
                                  <a:srgbClr val="000000">
                                    <a:lumMod val="75000"/>
                                    <a:lumOff val="25000"/>
                                  </a:srgbClr>
                                </a:solidFill>
                                <a:latin typeface="Cambria Math" panose="02040503050406030204" pitchFamily="18" charset="0"/>
                              </a:rPr>
                            </m:ctrlPr>
                          </m:sSubPr>
                          <m:e>
                            <m:r>
                              <m:rPr>
                                <m:sty m:val="p"/>
                              </m:rPr>
                              <a:rPr lang="en-US" altLang="zh-CN" sz="2000">
                                <a:solidFill>
                                  <a:srgbClr val="000000">
                                    <a:lumMod val="75000"/>
                                    <a:lumOff val="25000"/>
                                  </a:srgbClr>
                                </a:solidFill>
                                <a:latin typeface="Cambria Math" panose="02040503050406030204" pitchFamily="18" charset="0"/>
                              </a:rPr>
                              <m:t>π</m:t>
                            </m:r>
                          </m:e>
                          <m:sub>
                            <m:r>
                              <a:rPr lang="en-US" altLang="zh-CN" sz="2000" i="1">
                                <a:solidFill>
                                  <a:srgbClr val="000000">
                                    <a:lumMod val="75000"/>
                                    <a:lumOff val="25000"/>
                                  </a:srgbClr>
                                </a:solidFill>
                                <a:latin typeface="Cambria Math" panose="02040503050406030204" pitchFamily="18" charset="0"/>
                              </a:rPr>
                              <m:t>𝑡</m:t>
                            </m:r>
                          </m:sub>
                        </m:sSub>
                      </m:e>
                    </m:d>
                    <m:r>
                      <a:rPr lang="en-US" altLang="zh-CN" sz="2000">
                        <a:solidFill>
                          <a:srgbClr val="000000">
                            <a:lumMod val="75000"/>
                            <a:lumOff val="25000"/>
                          </a:srgbClr>
                        </a:solidFill>
                        <a:latin typeface="Cambria Math" panose="02040503050406030204" pitchFamily="18" charset="0"/>
                      </a:rPr>
                      <m:t>+ </m:t>
                    </m:r>
                    <m:d>
                      <m:dPr>
                        <m:begChr m:val="（"/>
                        <m:endChr m:val="）"/>
                        <m:ctrlPr>
                          <a:rPr lang="zh-CN" altLang="zh-CN" sz="2000" i="1">
                            <a:solidFill>
                              <a:srgbClr val="000000">
                                <a:lumMod val="75000"/>
                                <a:lumOff val="25000"/>
                              </a:srgbClr>
                            </a:solidFill>
                            <a:latin typeface="Cambria Math" panose="02040503050406030204" pitchFamily="18" charset="0"/>
                          </a:rPr>
                        </m:ctrlPr>
                      </m:dPr>
                      <m:e>
                        <m:r>
                          <a:rPr lang="en-US" altLang="zh-CN" sz="2000">
                            <a:solidFill>
                              <a:srgbClr val="000000">
                                <a:lumMod val="75000"/>
                                <a:lumOff val="25000"/>
                              </a:srgbClr>
                            </a:solidFill>
                            <a:latin typeface="Cambria Math" panose="02040503050406030204" pitchFamily="18" charset="0"/>
                          </a:rPr>
                          <m:t>1</m:t>
                        </m:r>
                        <m:r>
                          <a:rPr lang="en-US" altLang="zh-CN" sz="2000" i="1">
                            <a:solidFill>
                              <a:srgbClr val="000000">
                                <a:lumMod val="75000"/>
                                <a:lumOff val="25000"/>
                              </a:srgbClr>
                            </a:solidFill>
                            <a:latin typeface="Cambria Math" panose="02040503050406030204" pitchFamily="18" charset="0"/>
                          </a:rPr>
                          <m:t>−</m:t>
                        </m:r>
                        <m:r>
                          <m:rPr>
                            <m:sty m:val="p"/>
                          </m:rPr>
                          <a:rPr lang="en-US" altLang="zh-CN" sz="2000">
                            <a:solidFill>
                              <a:srgbClr val="000000">
                                <a:lumMod val="75000"/>
                                <a:lumOff val="25000"/>
                              </a:srgbClr>
                            </a:solidFill>
                            <a:latin typeface="Cambria Math" panose="02040503050406030204" pitchFamily="18" charset="0"/>
                          </a:rPr>
                          <m:t>θβ</m:t>
                        </m:r>
                      </m:e>
                    </m:d>
                    <m:r>
                      <m:rPr>
                        <m:sty m:val="p"/>
                      </m:rPr>
                      <a:rPr lang="en-US" altLang="zh-CN" sz="2000">
                        <a:solidFill>
                          <a:srgbClr val="000000">
                            <a:lumMod val="75000"/>
                            <a:lumOff val="25000"/>
                          </a:srgbClr>
                        </a:solidFill>
                        <a:latin typeface="Cambria Math" panose="02040503050406030204" pitchFamily="18" charset="0"/>
                      </a:rPr>
                      <m:t>ξ</m:t>
                    </m:r>
                    <m:sSub>
                      <m:sSubPr>
                        <m:ctrlPr>
                          <a:rPr lang="zh-CN" altLang="zh-CN" sz="2000" i="1">
                            <a:solidFill>
                              <a:srgbClr val="000000">
                                <a:lumMod val="75000"/>
                                <a:lumOff val="25000"/>
                              </a:srgbClr>
                            </a:solidFill>
                            <a:latin typeface="Cambria Math" panose="02040503050406030204" pitchFamily="18" charset="0"/>
                          </a:rPr>
                        </m:ctrlPr>
                      </m:sSubPr>
                      <m:e>
                        <m:r>
                          <m:rPr>
                            <m:sty m:val="p"/>
                          </m:rPr>
                          <a:rPr lang="en-US" altLang="zh-CN" sz="2000">
                            <a:solidFill>
                              <a:srgbClr val="000000">
                                <a:lumMod val="75000"/>
                                <a:lumOff val="25000"/>
                              </a:srgbClr>
                            </a:solidFill>
                            <a:latin typeface="Cambria Math" panose="02040503050406030204" pitchFamily="18" charset="0"/>
                          </a:rPr>
                          <m:t>y</m:t>
                        </m:r>
                      </m:e>
                      <m:sub>
                        <m:r>
                          <m:rPr>
                            <m:sty m:val="p"/>
                          </m:rPr>
                          <a:rPr lang="en-US" altLang="zh-CN" sz="2000">
                            <a:solidFill>
                              <a:srgbClr val="000000">
                                <a:lumMod val="75000"/>
                                <a:lumOff val="25000"/>
                              </a:srgbClr>
                            </a:solidFill>
                            <a:latin typeface="Cambria Math" panose="02040503050406030204" pitchFamily="18" charset="0"/>
                          </a:rPr>
                          <m:t>t</m:t>
                        </m:r>
                      </m:sub>
                    </m:sSub>
                    <m:r>
                      <a:rPr lang="en-US" altLang="zh-CN" sz="2000">
                        <a:solidFill>
                          <a:srgbClr val="000000">
                            <a:lumMod val="75000"/>
                            <a:lumOff val="25000"/>
                          </a:srgbClr>
                        </a:solidFill>
                        <a:latin typeface="Cambria Math" panose="02040503050406030204" pitchFamily="18" charset="0"/>
                      </a:rPr>
                      <m:t>] </m:t>
                    </m:r>
                  </m:oMath>
                </a14:m>
                <a:r>
                  <a:rPr lang="en-US" altLang="zh-CN" sz="2000" dirty="0">
                    <a:solidFill>
                      <a:srgbClr val="000000">
                        <a:lumMod val="75000"/>
                        <a:lumOff val="25000"/>
                      </a:srgbClr>
                    </a:solidFill>
                    <a:latin typeface="Calibri" panose="020F0502020204030204"/>
                    <a:ea typeface="宋体" panose="02010600030101010101" pitchFamily="2" charset="-122"/>
                  </a:rPr>
                  <a:t>    </a:t>
                </a:r>
                <a:r>
                  <a:rPr lang="zh-CN" altLang="zh-CN" sz="2000" dirty="0">
                    <a:solidFill>
                      <a:srgbClr val="000000">
                        <a:lumMod val="75000"/>
                        <a:lumOff val="25000"/>
                      </a:srgbClr>
                    </a:solidFill>
                    <a:latin typeface="Calibri" panose="020F0502020204030204"/>
                    <a:ea typeface="宋体" panose="02010600030101010101" pitchFamily="2" charset="-122"/>
                  </a:rPr>
                  <a:t>（</a:t>
                </a:r>
                <a:r>
                  <a:rPr lang="en-US" altLang="zh-CN" sz="2000" dirty="0">
                    <a:solidFill>
                      <a:srgbClr val="000000">
                        <a:lumMod val="75000"/>
                        <a:lumOff val="25000"/>
                      </a:srgbClr>
                    </a:solidFill>
                    <a:latin typeface="Calibri" panose="020F0502020204030204"/>
                    <a:ea typeface="宋体" panose="02010600030101010101" pitchFamily="2" charset="-122"/>
                  </a:rPr>
                  <a:t>12</a:t>
                </a:r>
                <a:r>
                  <a:rPr lang="zh-CN" altLang="zh-CN" sz="2000" dirty="0">
                    <a:solidFill>
                      <a:srgbClr val="000000">
                        <a:lumMod val="75000"/>
                        <a:lumOff val="25000"/>
                      </a:srgbClr>
                    </a:solidFill>
                    <a:latin typeface="Calibri" panose="020F0502020204030204"/>
                    <a:ea typeface="宋体" panose="02010600030101010101" pitchFamily="2" charset="-122"/>
                  </a:rPr>
                  <a:t>）</a:t>
                </a:r>
                <a:endParaRPr lang="en-US" altLang="zh-CN" sz="2000" dirty="0">
                  <a:solidFill>
                    <a:srgbClr val="000000">
                      <a:lumMod val="75000"/>
                      <a:lumOff val="25000"/>
                    </a:srgbClr>
                  </a:solidFill>
                  <a:latin typeface="Calibri" panose="020F0502020204030204"/>
                  <a:ea typeface="宋体" panose="02010600030101010101" pitchFamily="2" charset="-122"/>
                </a:endParaRPr>
              </a:p>
              <a:p>
                <a:pPr marL="91440" indent="-91440">
                  <a:lnSpc>
                    <a:spcPct val="90000"/>
                  </a:lnSpc>
                  <a:spcBef>
                    <a:spcPts val="1200"/>
                  </a:spcBef>
                  <a:spcAft>
                    <a:spcPts val="200"/>
                  </a:spcAft>
                  <a:buClr>
                    <a:srgbClr val="E48312"/>
                  </a:buClr>
                  <a:buSzPct val="100000"/>
                  <a:buFont typeface="Calibri" panose="020F0502020204030204" pitchFamily="34" charset="0"/>
                  <a:buChar char=" "/>
                  <a:defRPr/>
                </a:pPr>
                <a14:m>
                  <m:oMath xmlns:m="http://schemas.openxmlformats.org/officeDocument/2006/math">
                    <m:sSup>
                      <m:sSupPr>
                        <m:ctrlPr>
                          <a:rPr lang="zh-CN" altLang="zh-CN" sz="2000" i="1">
                            <a:solidFill>
                              <a:srgbClr val="000000">
                                <a:lumMod val="75000"/>
                                <a:lumOff val="25000"/>
                              </a:srgbClr>
                            </a:solidFill>
                            <a:latin typeface="Cambria Math" panose="02040503050406030204" pitchFamily="18" charset="0"/>
                          </a:rPr>
                        </m:ctrlPr>
                      </m:sSupPr>
                      <m:e>
                        <m:r>
                          <m:rPr>
                            <m:sty m:val="p"/>
                          </m:rPr>
                          <a:rPr lang="en-US" altLang="zh-CN" sz="2000">
                            <a:solidFill>
                              <a:srgbClr val="000000">
                                <a:lumMod val="75000"/>
                                <a:lumOff val="25000"/>
                              </a:srgbClr>
                            </a:solidFill>
                            <a:latin typeface="Cambria Math" panose="02040503050406030204" pitchFamily="18" charset="0"/>
                          </a:rPr>
                          <m:t>ρ</m:t>
                        </m:r>
                      </m:e>
                      <m:sup>
                        <m:r>
                          <a:rPr lang="en-US" altLang="zh-CN" sz="2000" i="1">
                            <a:solidFill>
                              <a:srgbClr val="000000">
                                <a:lumMod val="75000"/>
                                <a:lumOff val="25000"/>
                              </a:srgbClr>
                            </a:solidFill>
                            <a:latin typeface="Cambria Math" panose="02040503050406030204" pitchFamily="18" charset="0"/>
                          </a:rPr>
                          <m:t>∗</m:t>
                        </m:r>
                      </m:sup>
                    </m:sSup>
                    <m:d>
                      <m:dPr>
                        <m:begChr m:val="（"/>
                        <m:endChr m:val="）"/>
                        <m:ctrlPr>
                          <a:rPr lang="zh-CN" altLang="zh-CN" sz="2000" i="1">
                            <a:solidFill>
                              <a:srgbClr val="000000">
                                <a:lumMod val="75000"/>
                                <a:lumOff val="25000"/>
                              </a:srgbClr>
                            </a:solidFill>
                            <a:latin typeface="Cambria Math" panose="02040503050406030204" pitchFamily="18" charset="0"/>
                          </a:rPr>
                        </m:ctrlPr>
                      </m:dPr>
                      <m:e>
                        <m:r>
                          <m:rPr>
                            <m:sty m:val="p"/>
                          </m:rPr>
                          <a:rPr lang="en-US" altLang="zh-CN" sz="2000">
                            <a:solidFill>
                              <a:srgbClr val="000000">
                                <a:lumMod val="75000"/>
                                <a:lumOff val="25000"/>
                              </a:srgbClr>
                            </a:solidFill>
                            <a:latin typeface="Cambria Math" panose="02040503050406030204" pitchFamily="18" charset="0"/>
                          </a:rPr>
                          <m:t>L</m:t>
                        </m:r>
                      </m:e>
                    </m:d>
                    <m:r>
                      <a:rPr lang="en-US" altLang="zh-CN" sz="2000">
                        <a:solidFill>
                          <a:srgbClr val="000000">
                            <a:lumMod val="75000"/>
                            <a:lumOff val="25000"/>
                          </a:srgbClr>
                        </a:solidFill>
                        <a:latin typeface="Cambria Math" panose="02040503050406030204" pitchFamily="18" charset="0"/>
                      </a:rPr>
                      <m:t>∆</m:t>
                    </m:r>
                    <m:sSub>
                      <m:sSubPr>
                        <m:ctrlPr>
                          <a:rPr lang="zh-CN" altLang="zh-CN" sz="2000" i="1">
                            <a:solidFill>
                              <a:srgbClr val="000000">
                                <a:lumMod val="75000"/>
                                <a:lumOff val="25000"/>
                              </a:srgbClr>
                            </a:solidFill>
                            <a:latin typeface="Cambria Math" panose="02040503050406030204" pitchFamily="18" charset="0"/>
                          </a:rPr>
                        </m:ctrlPr>
                      </m:sSubPr>
                      <m:e>
                        <m:r>
                          <m:rPr>
                            <m:sty m:val="p"/>
                          </m:rPr>
                          <a:rPr lang="en-US" altLang="zh-CN" sz="2000">
                            <a:solidFill>
                              <a:srgbClr val="000000">
                                <a:lumMod val="75000"/>
                                <a:lumOff val="25000"/>
                              </a:srgbClr>
                            </a:solidFill>
                            <a:latin typeface="Cambria Math" panose="02040503050406030204" pitchFamily="18" charset="0"/>
                          </a:rPr>
                          <m:t>π</m:t>
                        </m:r>
                      </m:e>
                      <m:sub>
                        <m:r>
                          <a:rPr lang="en-US" altLang="zh-CN" sz="2000" i="1">
                            <a:solidFill>
                              <a:srgbClr val="000000">
                                <a:lumMod val="75000"/>
                                <a:lumOff val="25000"/>
                              </a:srgbClr>
                            </a:solidFill>
                            <a:latin typeface="Cambria Math" panose="02040503050406030204" pitchFamily="18" charset="0"/>
                          </a:rPr>
                          <m:t>𝑡</m:t>
                        </m:r>
                      </m:sub>
                    </m:sSub>
                    <m:r>
                      <a:rPr lang="en-US" altLang="zh-CN" sz="2000">
                        <a:solidFill>
                          <a:srgbClr val="000000">
                            <a:lumMod val="75000"/>
                            <a:lumOff val="25000"/>
                          </a:srgbClr>
                        </a:solidFill>
                        <a:latin typeface="Cambria Math" panose="02040503050406030204" pitchFamily="18" charset="0"/>
                      </a:rPr>
                      <m:t>=</m:t>
                    </m:r>
                    <m:sSubSup>
                      <m:sSubSupPr>
                        <m:ctrlPr>
                          <a:rPr lang="zh-CN" altLang="zh-CN" sz="2000" i="1">
                            <a:solidFill>
                              <a:srgbClr val="000000">
                                <a:lumMod val="75000"/>
                                <a:lumOff val="25000"/>
                              </a:srgbClr>
                            </a:solidFill>
                            <a:latin typeface="Cambria Math" panose="02040503050406030204" pitchFamily="18" charset="0"/>
                          </a:rPr>
                        </m:ctrlPr>
                      </m:sSubSupPr>
                      <m:e>
                        <m:r>
                          <a:rPr lang="en-US" altLang="zh-CN" sz="2000" i="1">
                            <a:solidFill>
                              <a:srgbClr val="000000">
                                <a:lumMod val="75000"/>
                                <a:lumOff val="25000"/>
                              </a:srgbClr>
                            </a:solidFill>
                            <a:latin typeface="Cambria Math" panose="02040503050406030204" pitchFamily="18" charset="0"/>
                          </a:rPr>
                          <m:t>𝜌</m:t>
                        </m:r>
                      </m:e>
                      <m:sub>
                        <m:r>
                          <a:rPr lang="en-US" altLang="zh-CN" sz="2000" i="1">
                            <a:solidFill>
                              <a:srgbClr val="000000">
                                <a:lumMod val="75000"/>
                                <a:lumOff val="25000"/>
                              </a:srgbClr>
                            </a:solidFill>
                            <a:latin typeface="Cambria Math" panose="02040503050406030204" pitchFamily="18" charset="0"/>
                          </a:rPr>
                          <m:t>1</m:t>
                        </m:r>
                      </m:sub>
                      <m:sup>
                        <m:r>
                          <a:rPr lang="en-US" altLang="zh-CN" sz="2000" i="1">
                            <a:solidFill>
                              <a:srgbClr val="000000">
                                <a:lumMod val="75000"/>
                                <a:lumOff val="25000"/>
                              </a:srgbClr>
                            </a:solidFill>
                            <a:latin typeface="Cambria Math" panose="02040503050406030204" pitchFamily="18" charset="0"/>
                          </a:rPr>
                          <m:t>∗</m:t>
                        </m:r>
                      </m:sup>
                    </m:sSubSup>
                    <m:sSub>
                      <m:sSubPr>
                        <m:ctrlPr>
                          <a:rPr lang="zh-CN" altLang="zh-CN" sz="2000" i="1">
                            <a:solidFill>
                              <a:srgbClr val="000000">
                                <a:lumMod val="75000"/>
                                <a:lumOff val="25000"/>
                              </a:srgbClr>
                            </a:solidFill>
                            <a:latin typeface="Cambria Math" panose="02040503050406030204" pitchFamily="18" charset="0"/>
                          </a:rPr>
                        </m:ctrlPr>
                      </m:sSubPr>
                      <m:e>
                        <m:r>
                          <m:rPr>
                            <m:sty m:val="p"/>
                          </m:rPr>
                          <a:rPr lang="en-US" altLang="zh-CN" sz="2000">
                            <a:solidFill>
                              <a:srgbClr val="000000">
                                <a:lumMod val="75000"/>
                                <a:lumOff val="25000"/>
                              </a:srgbClr>
                            </a:solidFill>
                            <a:latin typeface="Cambria Math" panose="02040503050406030204" pitchFamily="18" charset="0"/>
                          </a:rPr>
                          <m:t>π</m:t>
                        </m:r>
                      </m:e>
                      <m:sub>
                        <m:r>
                          <a:rPr lang="en-US" altLang="zh-CN" sz="2000" i="1">
                            <a:solidFill>
                              <a:srgbClr val="000000">
                                <a:lumMod val="75000"/>
                                <a:lumOff val="25000"/>
                              </a:srgbClr>
                            </a:solidFill>
                            <a:latin typeface="Cambria Math" panose="02040503050406030204" pitchFamily="18" charset="0"/>
                          </a:rPr>
                          <m:t>𝑡</m:t>
                        </m:r>
                      </m:sub>
                    </m:sSub>
                    <m:r>
                      <a:rPr lang="en-US" altLang="zh-CN" sz="2000" i="1">
                        <a:solidFill>
                          <a:srgbClr val="000000">
                            <a:lumMod val="75000"/>
                            <a:lumOff val="25000"/>
                          </a:srgbClr>
                        </a:solidFill>
                        <a:latin typeface="Cambria Math" panose="02040503050406030204" pitchFamily="18" charset="0"/>
                      </a:rPr>
                      <m:t>−</m:t>
                    </m:r>
                    <m:sSubSup>
                      <m:sSubSupPr>
                        <m:ctrlPr>
                          <a:rPr lang="zh-CN" altLang="zh-CN" sz="2000" i="1">
                            <a:solidFill>
                              <a:srgbClr val="000000">
                                <a:lumMod val="75000"/>
                                <a:lumOff val="25000"/>
                              </a:srgbClr>
                            </a:solidFill>
                            <a:latin typeface="Cambria Math" panose="02040503050406030204" pitchFamily="18" charset="0"/>
                          </a:rPr>
                        </m:ctrlPr>
                      </m:sSubSupPr>
                      <m:e>
                        <m:r>
                          <a:rPr lang="en-US" altLang="zh-CN" sz="2000" i="1">
                            <a:solidFill>
                              <a:srgbClr val="000000">
                                <a:lumMod val="75000"/>
                                <a:lumOff val="25000"/>
                              </a:srgbClr>
                            </a:solidFill>
                            <a:latin typeface="Cambria Math" panose="02040503050406030204" pitchFamily="18" charset="0"/>
                          </a:rPr>
                          <m:t>𝜌</m:t>
                        </m:r>
                      </m:e>
                      <m:sub>
                        <m:r>
                          <a:rPr lang="en-US" altLang="zh-CN" sz="2000" i="1">
                            <a:solidFill>
                              <a:srgbClr val="000000">
                                <a:lumMod val="75000"/>
                                <a:lumOff val="25000"/>
                              </a:srgbClr>
                            </a:solidFill>
                            <a:latin typeface="Cambria Math" panose="02040503050406030204" pitchFamily="18" charset="0"/>
                          </a:rPr>
                          <m:t>1</m:t>
                        </m:r>
                      </m:sub>
                      <m:sup>
                        <m:r>
                          <a:rPr lang="en-US" altLang="zh-CN" sz="2000" i="1">
                            <a:solidFill>
                              <a:srgbClr val="000000">
                                <a:lumMod val="75000"/>
                                <a:lumOff val="25000"/>
                              </a:srgbClr>
                            </a:solidFill>
                            <a:latin typeface="Cambria Math" panose="02040503050406030204" pitchFamily="18" charset="0"/>
                          </a:rPr>
                          <m:t>∗</m:t>
                        </m:r>
                      </m:sup>
                    </m:sSubSup>
                    <m:sSub>
                      <m:sSubPr>
                        <m:ctrlPr>
                          <a:rPr lang="zh-CN" altLang="zh-CN" sz="2000" i="1">
                            <a:solidFill>
                              <a:srgbClr val="000000">
                                <a:lumMod val="75000"/>
                                <a:lumOff val="25000"/>
                              </a:srgbClr>
                            </a:solidFill>
                            <a:latin typeface="Cambria Math" panose="02040503050406030204" pitchFamily="18" charset="0"/>
                          </a:rPr>
                        </m:ctrlPr>
                      </m:sSubPr>
                      <m:e>
                        <m:r>
                          <m:rPr>
                            <m:sty m:val="p"/>
                          </m:rPr>
                          <a:rPr lang="en-US" altLang="zh-CN" sz="2000">
                            <a:solidFill>
                              <a:srgbClr val="000000">
                                <a:lumMod val="75000"/>
                                <a:lumOff val="25000"/>
                              </a:srgbClr>
                            </a:solidFill>
                            <a:latin typeface="Cambria Math" panose="02040503050406030204" pitchFamily="18" charset="0"/>
                          </a:rPr>
                          <m:t>π</m:t>
                        </m:r>
                      </m:e>
                      <m:sub>
                        <m:r>
                          <a:rPr lang="en-US" altLang="zh-CN" sz="2000" i="1">
                            <a:solidFill>
                              <a:srgbClr val="000000">
                                <a:lumMod val="75000"/>
                                <a:lumOff val="25000"/>
                              </a:srgbClr>
                            </a:solidFill>
                            <a:latin typeface="Cambria Math" panose="02040503050406030204" pitchFamily="18" charset="0"/>
                          </a:rPr>
                          <m:t>𝑡</m:t>
                        </m:r>
                        <m:r>
                          <a:rPr lang="en-US" altLang="zh-CN" sz="2000" i="1">
                            <a:solidFill>
                              <a:srgbClr val="000000">
                                <a:lumMod val="75000"/>
                                <a:lumOff val="25000"/>
                              </a:srgbClr>
                            </a:solidFill>
                            <a:latin typeface="Cambria Math" panose="02040503050406030204" pitchFamily="18" charset="0"/>
                          </a:rPr>
                          <m:t>−1</m:t>
                        </m:r>
                      </m:sub>
                    </m:sSub>
                    <m:r>
                      <a:rPr lang="en-US" altLang="zh-CN" sz="2000">
                        <a:solidFill>
                          <a:srgbClr val="000000">
                            <a:lumMod val="75000"/>
                            <a:lumOff val="25000"/>
                          </a:srgbClr>
                        </a:solidFill>
                        <a:latin typeface="Cambria Math" panose="02040503050406030204" pitchFamily="18" charset="0"/>
                      </a:rPr>
                      <m:t>+</m:t>
                    </m:r>
                    <m:sSup>
                      <m:sSupPr>
                        <m:ctrlPr>
                          <a:rPr lang="zh-CN" altLang="zh-CN" sz="2000" i="1">
                            <a:solidFill>
                              <a:srgbClr val="000000">
                                <a:lumMod val="75000"/>
                                <a:lumOff val="25000"/>
                              </a:srgbClr>
                            </a:solidFill>
                            <a:latin typeface="Cambria Math" panose="02040503050406030204" pitchFamily="18" charset="0"/>
                          </a:rPr>
                        </m:ctrlPr>
                      </m:sSupPr>
                      <m:e>
                        <m:r>
                          <m:rPr>
                            <m:sty m:val="p"/>
                          </m:rPr>
                          <a:rPr lang="en-US" altLang="zh-CN" sz="2000">
                            <a:solidFill>
                              <a:srgbClr val="000000">
                                <a:lumMod val="75000"/>
                                <a:lumOff val="25000"/>
                              </a:srgbClr>
                            </a:solidFill>
                            <a:latin typeface="Cambria Math" panose="02040503050406030204" pitchFamily="18" charset="0"/>
                          </a:rPr>
                          <m:t>ρ</m:t>
                        </m:r>
                      </m:e>
                      <m:sup>
                        <m:r>
                          <a:rPr lang="en-US" altLang="zh-CN" sz="2000" i="1">
                            <a:solidFill>
                              <a:srgbClr val="000000">
                                <a:lumMod val="75000"/>
                                <a:lumOff val="25000"/>
                              </a:srgbClr>
                            </a:solidFill>
                            <a:latin typeface="Cambria Math" panose="02040503050406030204" pitchFamily="18" charset="0"/>
                          </a:rPr>
                          <m:t>′</m:t>
                        </m:r>
                      </m:sup>
                    </m:sSup>
                    <m:r>
                      <a:rPr lang="en-US" altLang="zh-CN" sz="2000">
                        <a:solidFill>
                          <a:srgbClr val="000000">
                            <a:lumMod val="75000"/>
                            <a:lumOff val="25000"/>
                          </a:srgbClr>
                        </a:solidFill>
                        <a:latin typeface="Cambria Math" panose="02040503050406030204" pitchFamily="18" charset="0"/>
                      </a:rPr>
                      <m:t>(</m:t>
                    </m:r>
                    <m:r>
                      <m:rPr>
                        <m:sty m:val="p"/>
                      </m:rPr>
                      <a:rPr lang="en-US" altLang="zh-CN" sz="2000">
                        <a:solidFill>
                          <a:srgbClr val="000000">
                            <a:lumMod val="75000"/>
                            <a:lumOff val="25000"/>
                          </a:srgbClr>
                        </a:solidFill>
                        <a:latin typeface="Cambria Math" panose="02040503050406030204" pitchFamily="18" charset="0"/>
                      </a:rPr>
                      <m:t>L</m:t>
                    </m:r>
                    <m:r>
                      <a:rPr lang="en-US" altLang="zh-CN" sz="2000">
                        <a:solidFill>
                          <a:srgbClr val="000000">
                            <a:lumMod val="75000"/>
                            <a:lumOff val="25000"/>
                          </a:srgbClr>
                        </a:solidFill>
                        <a:latin typeface="Cambria Math" panose="02040503050406030204" pitchFamily="18" charset="0"/>
                      </a:rPr>
                      <m:t>)∆</m:t>
                    </m:r>
                    <m:sSub>
                      <m:sSubPr>
                        <m:ctrlPr>
                          <a:rPr lang="zh-CN" altLang="zh-CN" sz="2000" i="1">
                            <a:solidFill>
                              <a:srgbClr val="000000">
                                <a:lumMod val="75000"/>
                                <a:lumOff val="25000"/>
                              </a:srgbClr>
                            </a:solidFill>
                            <a:latin typeface="Cambria Math" panose="02040503050406030204" pitchFamily="18" charset="0"/>
                          </a:rPr>
                        </m:ctrlPr>
                      </m:sSubPr>
                      <m:e>
                        <m:r>
                          <m:rPr>
                            <m:sty m:val="p"/>
                          </m:rPr>
                          <a:rPr lang="en-US" altLang="zh-CN" sz="2000">
                            <a:solidFill>
                              <a:srgbClr val="000000">
                                <a:lumMod val="75000"/>
                                <a:lumOff val="25000"/>
                              </a:srgbClr>
                            </a:solidFill>
                            <a:latin typeface="Cambria Math" panose="02040503050406030204" pitchFamily="18" charset="0"/>
                          </a:rPr>
                          <m:t>π</m:t>
                        </m:r>
                      </m:e>
                      <m:sub>
                        <m:r>
                          <a:rPr lang="en-US" altLang="zh-CN" sz="2000" i="1">
                            <a:solidFill>
                              <a:srgbClr val="000000">
                                <a:lumMod val="75000"/>
                                <a:lumOff val="25000"/>
                              </a:srgbClr>
                            </a:solidFill>
                            <a:latin typeface="Cambria Math" panose="02040503050406030204" pitchFamily="18" charset="0"/>
                          </a:rPr>
                          <m:t>𝑡</m:t>
                        </m:r>
                        <m:r>
                          <a:rPr lang="en-US" altLang="zh-CN" sz="2000" i="1">
                            <a:solidFill>
                              <a:srgbClr val="000000">
                                <a:lumMod val="75000"/>
                                <a:lumOff val="25000"/>
                              </a:srgbClr>
                            </a:solidFill>
                            <a:latin typeface="Cambria Math" panose="02040503050406030204" pitchFamily="18" charset="0"/>
                          </a:rPr>
                          <m:t>−1</m:t>
                        </m:r>
                      </m:sub>
                    </m:sSub>
                    <m:r>
                      <a:rPr lang="en-US" altLang="zh-CN" sz="2000">
                        <a:solidFill>
                          <a:srgbClr val="000000">
                            <a:lumMod val="75000"/>
                            <a:lumOff val="25000"/>
                          </a:srgbClr>
                        </a:solidFill>
                        <a:latin typeface="Cambria Math" panose="02040503050406030204" pitchFamily="18" charset="0"/>
                      </a:rPr>
                      <m:t> </m:t>
                    </m:r>
                  </m:oMath>
                </a14:m>
                <a:r>
                  <a:rPr lang="en-US" altLang="zh-CN" sz="2000" dirty="0">
                    <a:solidFill>
                      <a:srgbClr val="000000">
                        <a:lumMod val="75000"/>
                        <a:lumOff val="25000"/>
                      </a:srgbClr>
                    </a:solidFill>
                    <a:latin typeface="Calibri" panose="020F0502020204030204"/>
                    <a:ea typeface="宋体" panose="02010600030101010101" pitchFamily="2" charset="-122"/>
                  </a:rPr>
                  <a:t>   	      </a:t>
                </a:r>
                <a:endParaRPr lang="zh-CN" altLang="zh-CN" sz="2000" dirty="0">
                  <a:solidFill>
                    <a:srgbClr val="000000">
                      <a:lumMod val="75000"/>
                      <a:lumOff val="25000"/>
                    </a:srgbClr>
                  </a:solidFill>
                  <a:latin typeface="Calibri" panose="020F0502020204030204"/>
                  <a:ea typeface="宋体" panose="02010600030101010101" pitchFamily="2" charset="-122"/>
                </a:endParaRPr>
              </a:p>
              <a:p>
                <a:pPr marL="91440" indent="-91440">
                  <a:lnSpc>
                    <a:spcPct val="90000"/>
                  </a:lnSpc>
                  <a:spcBef>
                    <a:spcPts val="1200"/>
                  </a:spcBef>
                  <a:spcAft>
                    <a:spcPts val="200"/>
                  </a:spcAft>
                  <a:buClr>
                    <a:srgbClr val="E48312"/>
                  </a:buClr>
                  <a:buSzPct val="100000"/>
                  <a:buFont typeface="Calibri" panose="020F0502020204030204" pitchFamily="34" charset="0"/>
                  <a:buChar char=" "/>
                  <a:defRPr/>
                </a:pPr>
                <a:r>
                  <a:rPr lang="en-US" altLang="zh-CN" sz="2000" dirty="0">
                    <a:solidFill>
                      <a:srgbClr val="000000">
                        <a:lumMod val="75000"/>
                        <a:lumOff val="25000"/>
                      </a:srgbClr>
                    </a:solidFill>
                    <a:latin typeface="Calibri" panose="020F0502020204030204"/>
                    <a:ea typeface="宋体" panose="02010600030101010101" pitchFamily="2" charset="-122"/>
                  </a:rPr>
                  <a:t>	</a:t>
                </a:r>
                <a14:m>
                  <m:oMath xmlns:m="http://schemas.openxmlformats.org/officeDocument/2006/math">
                    <m:sSup>
                      <m:sSupPr>
                        <m:ctrlPr>
                          <a:rPr lang="zh-CN" altLang="zh-CN" sz="2000" i="1">
                            <a:solidFill>
                              <a:srgbClr val="000000">
                                <a:lumMod val="75000"/>
                                <a:lumOff val="25000"/>
                              </a:srgbClr>
                            </a:solidFill>
                            <a:latin typeface="Cambria Math" panose="02040503050406030204" pitchFamily="18" charset="0"/>
                          </a:rPr>
                        </m:ctrlPr>
                      </m:sSupPr>
                      <m:e>
                        <m:r>
                          <m:rPr>
                            <m:sty m:val="p"/>
                          </m:rPr>
                          <a:rPr lang="en-US" altLang="zh-CN" sz="2000">
                            <a:solidFill>
                              <a:srgbClr val="000000">
                                <a:lumMod val="75000"/>
                                <a:lumOff val="25000"/>
                              </a:srgbClr>
                            </a:solidFill>
                            <a:latin typeface="Cambria Math" panose="02040503050406030204" pitchFamily="18" charset="0"/>
                          </a:rPr>
                          <m:t>ρ</m:t>
                        </m:r>
                      </m:e>
                      <m:sup>
                        <m:r>
                          <a:rPr lang="en-US" altLang="zh-CN" sz="2000" i="1">
                            <a:solidFill>
                              <a:srgbClr val="000000">
                                <a:lumMod val="75000"/>
                                <a:lumOff val="25000"/>
                              </a:srgbClr>
                            </a:solidFill>
                            <a:latin typeface="Cambria Math" panose="02040503050406030204" pitchFamily="18" charset="0"/>
                          </a:rPr>
                          <m:t>′</m:t>
                        </m:r>
                      </m:sup>
                    </m:sSup>
                    <m:d>
                      <m:dPr>
                        <m:begChr m:val="（"/>
                        <m:endChr m:val="）"/>
                        <m:ctrlPr>
                          <a:rPr lang="zh-CN" altLang="zh-CN" sz="2000" i="1">
                            <a:solidFill>
                              <a:srgbClr val="000000">
                                <a:lumMod val="75000"/>
                                <a:lumOff val="25000"/>
                              </a:srgbClr>
                            </a:solidFill>
                            <a:latin typeface="Cambria Math" panose="02040503050406030204" pitchFamily="18" charset="0"/>
                          </a:rPr>
                        </m:ctrlPr>
                      </m:dPr>
                      <m:e>
                        <m:r>
                          <m:rPr>
                            <m:sty m:val="p"/>
                          </m:rPr>
                          <a:rPr lang="en-US" altLang="zh-CN" sz="2000">
                            <a:solidFill>
                              <a:srgbClr val="000000">
                                <a:lumMod val="75000"/>
                                <a:lumOff val="25000"/>
                              </a:srgbClr>
                            </a:solidFill>
                            <a:latin typeface="Cambria Math" panose="02040503050406030204" pitchFamily="18" charset="0"/>
                          </a:rPr>
                          <m:t>L</m:t>
                        </m:r>
                      </m:e>
                    </m:d>
                    <m:sSubSup>
                      <m:sSubSupPr>
                        <m:ctrlPr>
                          <a:rPr lang="zh-CN" altLang="zh-CN" sz="2000" i="1">
                            <a:solidFill>
                              <a:srgbClr val="000000">
                                <a:lumMod val="75000"/>
                                <a:lumOff val="25000"/>
                              </a:srgbClr>
                            </a:solidFill>
                            <a:latin typeface="Cambria Math" panose="02040503050406030204" pitchFamily="18" charset="0"/>
                          </a:rPr>
                        </m:ctrlPr>
                      </m:sSubSupPr>
                      <m:e>
                        <m:r>
                          <a:rPr lang="en-US" altLang="zh-CN" sz="2000">
                            <a:solidFill>
                              <a:srgbClr val="000000">
                                <a:lumMod val="75000"/>
                                <a:lumOff val="25000"/>
                              </a:srgbClr>
                            </a:solidFill>
                            <a:latin typeface="Cambria Math" panose="02040503050406030204" pitchFamily="18" charset="0"/>
                          </a:rPr>
                          <m:t>=</m:t>
                        </m:r>
                        <m:r>
                          <m:rPr>
                            <m:sty m:val="p"/>
                          </m:rPr>
                          <a:rPr lang="en-US" altLang="zh-CN" sz="2000">
                            <a:solidFill>
                              <a:srgbClr val="000000">
                                <a:lumMod val="75000"/>
                                <a:lumOff val="25000"/>
                              </a:srgbClr>
                            </a:solidFill>
                            <a:latin typeface="Cambria Math" panose="02040503050406030204" pitchFamily="18" charset="0"/>
                          </a:rPr>
                          <m:t>ρ</m:t>
                        </m:r>
                      </m:e>
                      <m:sub>
                        <m:r>
                          <a:rPr lang="en-US" altLang="zh-CN" sz="2000">
                            <a:solidFill>
                              <a:srgbClr val="000000">
                                <a:lumMod val="75000"/>
                                <a:lumOff val="25000"/>
                              </a:srgbClr>
                            </a:solidFill>
                            <a:latin typeface="Cambria Math" panose="02040503050406030204" pitchFamily="18" charset="0"/>
                          </a:rPr>
                          <m:t>2</m:t>
                        </m:r>
                      </m:sub>
                      <m:sup>
                        <m:r>
                          <a:rPr lang="en-US" altLang="zh-CN" sz="2000" i="1">
                            <a:solidFill>
                              <a:srgbClr val="000000">
                                <a:lumMod val="75000"/>
                                <a:lumOff val="25000"/>
                              </a:srgbClr>
                            </a:solidFill>
                            <a:latin typeface="Cambria Math" panose="02040503050406030204" pitchFamily="18" charset="0"/>
                          </a:rPr>
                          <m:t>∗</m:t>
                        </m:r>
                      </m:sup>
                    </m:sSubSup>
                    <m:r>
                      <a:rPr lang="en-US" altLang="zh-CN" sz="2000">
                        <a:solidFill>
                          <a:srgbClr val="000000">
                            <a:lumMod val="75000"/>
                            <a:lumOff val="25000"/>
                          </a:srgbClr>
                        </a:solidFill>
                        <a:latin typeface="Cambria Math" panose="02040503050406030204" pitchFamily="18" charset="0"/>
                      </a:rPr>
                      <m:t>+</m:t>
                    </m:r>
                    <m:sSubSup>
                      <m:sSubSupPr>
                        <m:ctrlPr>
                          <a:rPr lang="zh-CN" altLang="zh-CN" sz="2000" i="1">
                            <a:solidFill>
                              <a:srgbClr val="000000">
                                <a:lumMod val="75000"/>
                                <a:lumOff val="25000"/>
                              </a:srgbClr>
                            </a:solidFill>
                            <a:latin typeface="Cambria Math" panose="02040503050406030204" pitchFamily="18" charset="0"/>
                          </a:rPr>
                        </m:ctrlPr>
                      </m:sSubSupPr>
                      <m:e>
                        <m:r>
                          <m:rPr>
                            <m:sty m:val="p"/>
                          </m:rPr>
                          <a:rPr lang="en-US" altLang="zh-CN" sz="2000">
                            <a:solidFill>
                              <a:srgbClr val="000000">
                                <a:lumMod val="75000"/>
                                <a:lumOff val="25000"/>
                              </a:srgbClr>
                            </a:solidFill>
                            <a:latin typeface="Cambria Math" panose="02040503050406030204" pitchFamily="18" charset="0"/>
                          </a:rPr>
                          <m:t>ρ</m:t>
                        </m:r>
                      </m:e>
                      <m:sub>
                        <m:r>
                          <a:rPr lang="en-US" altLang="zh-CN" sz="2000">
                            <a:solidFill>
                              <a:srgbClr val="000000">
                                <a:lumMod val="75000"/>
                                <a:lumOff val="25000"/>
                              </a:srgbClr>
                            </a:solidFill>
                            <a:latin typeface="Cambria Math" panose="02040503050406030204" pitchFamily="18" charset="0"/>
                          </a:rPr>
                          <m:t>3</m:t>
                        </m:r>
                      </m:sub>
                      <m:sup>
                        <m:r>
                          <a:rPr lang="en-US" altLang="zh-CN" sz="2000" i="1">
                            <a:solidFill>
                              <a:srgbClr val="000000">
                                <a:lumMod val="75000"/>
                                <a:lumOff val="25000"/>
                              </a:srgbClr>
                            </a:solidFill>
                            <a:latin typeface="Cambria Math" panose="02040503050406030204" pitchFamily="18" charset="0"/>
                          </a:rPr>
                          <m:t>∗</m:t>
                        </m:r>
                      </m:sup>
                    </m:sSubSup>
                    <m:r>
                      <a:rPr lang="en-US" altLang="zh-CN" sz="2000">
                        <a:solidFill>
                          <a:srgbClr val="000000">
                            <a:lumMod val="75000"/>
                            <a:lumOff val="25000"/>
                          </a:srgbClr>
                        </a:solidFill>
                        <a:latin typeface="Cambria Math" panose="02040503050406030204" pitchFamily="18" charset="0"/>
                      </a:rPr>
                      <m:t> </m:t>
                    </m:r>
                    <m:r>
                      <m:rPr>
                        <m:sty m:val="p"/>
                      </m:rPr>
                      <a:rPr lang="en-US" altLang="zh-CN" sz="2000">
                        <a:solidFill>
                          <a:srgbClr val="000000">
                            <a:lumMod val="75000"/>
                            <a:lumOff val="25000"/>
                          </a:srgbClr>
                        </a:solidFill>
                        <a:latin typeface="Cambria Math" panose="02040503050406030204" pitchFamily="18" charset="0"/>
                      </a:rPr>
                      <m:t>L</m:t>
                    </m:r>
                    <m:r>
                      <a:rPr lang="en-US" altLang="zh-CN" sz="2000">
                        <a:solidFill>
                          <a:srgbClr val="000000">
                            <a:lumMod val="75000"/>
                            <a:lumOff val="25000"/>
                          </a:srgbClr>
                        </a:solidFill>
                        <a:latin typeface="Cambria Math" panose="02040503050406030204" pitchFamily="18" charset="0"/>
                      </a:rPr>
                      <m:t>+</m:t>
                    </m:r>
                    <m:sSubSup>
                      <m:sSubSupPr>
                        <m:ctrlPr>
                          <a:rPr lang="zh-CN" altLang="zh-CN" sz="2000" i="1">
                            <a:solidFill>
                              <a:srgbClr val="000000">
                                <a:lumMod val="75000"/>
                                <a:lumOff val="25000"/>
                              </a:srgbClr>
                            </a:solidFill>
                            <a:latin typeface="Cambria Math" panose="02040503050406030204" pitchFamily="18" charset="0"/>
                          </a:rPr>
                        </m:ctrlPr>
                      </m:sSubSupPr>
                      <m:e>
                        <m:r>
                          <m:rPr>
                            <m:sty m:val="p"/>
                          </m:rPr>
                          <a:rPr lang="en-US" altLang="zh-CN" sz="2000">
                            <a:solidFill>
                              <a:srgbClr val="000000">
                                <a:lumMod val="75000"/>
                                <a:lumOff val="25000"/>
                              </a:srgbClr>
                            </a:solidFill>
                            <a:latin typeface="Cambria Math" panose="02040503050406030204" pitchFamily="18" charset="0"/>
                          </a:rPr>
                          <m:t>ρ</m:t>
                        </m:r>
                      </m:e>
                      <m:sub>
                        <m:r>
                          <a:rPr lang="en-US" altLang="zh-CN" sz="2000">
                            <a:solidFill>
                              <a:srgbClr val="000000">
                                <a:lumMod val="75000"/>
                                <a:lumOff val="25000"/>
                              </a:srgbClr>
                            </a:solidFill>
                            <a:latin typeface="Cambria Math" panose="02040503050406030204" pitchFamily="18" charset="0"/>
                          </a:rPr>
                          <m:t>4</m:t>
                        </m:r>
                      </m:sub>
                      <m:sup>
                        <m:r>
                          <a:rPr lang="en-US" altLang="zh-CN" sz="2000" i="1">
                            <a:solidFill>
                              <a:srgbClr val="000000">
                                <a:lumMod val="75000"/>
                                <a:lumOff val="25000"/>
                              </a:srgbClr>
                            </a:solidFill>
                            <a:latin typeface="Cambria Math" panose="02040503050406030204" pitchFamily="18" charset="0"/>
                          </a:rPr>
                          <m:t>∗</m:t>
                        </m:r>
                      </m:sup>
                    </m:sSubSup>
                    <m:sSup>
                      <m:sSupPr>
                        <m:ctrlPr>
                          <a:rPr lang="zh-CN" altLang="zh-CN" sz="2000" i="1">
                            <a:solidFill>
                              <a:srgbClr val="000000">
                                <a:lumMod val="75000"/>
                                <a:lumOff val="25000"/>
                              </a:srgbClr>
                            </a:solidFill>
                            <a:latin typeface="Cambria Math" panose="02040503050406030204" pitchFamily="18" charset="0"/>
                          </a:rPr>
                        </m:ctrlPr>
                      </m:sSupPr>
                      <m:e>
                        <m:r>
                          <m:rPr>
                            <m:sty m:val="p"/>
                          </m:rPr>
                          <a:rPr lang="en-US" altLang="zh-CN" sz="2000">
                            <a:solidFill>
                              <a:srgbClr val="000000">
                                <a:lumMod val="75000"/>
                                <a:lumOff val="25000"/>
                              </a:srgbClr>
                            </a:solidFill>
                            <a:latin typeface="Cambria Math" panose="02040503050406030204" pitchFamily="18" charset="0"/>
                          </a:rPr>
                          <m:t>L</m:t>
                        </m:r>
                      </m:e>
                      <m:sup>
                        <m:r>
                          <a:rPr lang="en-US" altLang="zh-CN" sz="2000">
                            <a:solidFill>
                              <a:srgbClr val="000000">
                                <a:lumMod val="75000"/>
                                <a:lumOff val="25000"/>
                              </a:srgbClr>
                            </a:solidFill>
                            <a:latin typeface="Cambria Math" panose="02040503050406030204" pitchFamily="18" charset="0"/>
                          </a:rPr>
                          <m:t>2</m:t>
                        </m:r>
                      </m:sup>
                    </m:sSup>
                  </m:oMath>
                </a14:m>
                <a:r>
                  <a:rPr lang="en-US" altLang="zh-CN" sz="2000" dirty="0">
                    <a:solidFill>
                      <a:srgbClr val="000000">
                        <a:lumMod val="75000"/>
                        <a:lumOff val="25000"/>
                      </a:srgbClr>
                    </a:solidFill>
                    <a:latin typeface="Calibri" panose="020F0502020204030204"/>
                    <a:ea typeface="宋体" panose="02010600030101010101" pitchFamily="2" charset="-122"/>
                  </a:rPr>
                  <a:t>	</a:t>
                </a:r>
                <a:endParaRPr lang="zh-CN" altLang="zh-CN" sz="2000" dirty="0">
                  <a:solidFill>
                    <a:srgbClr val="000000">
                      <a:lumMod val="75000"/>
                      <a:lumOff val="25000"/>
                    </a:srgbClr>
                  </a:solidFill>
                  <a:latin typeface="Calibri" panose="020F0502020204030204"/>
                  <a:ea typeface="宋体" panose="02010600030101010101" pitchFamily="2" charset="-122"/>
                </a:endParaRPr>
              </a:p>
              <a:p>
                <a:pPr marL="91440" indent="-91440">
                  <a:lnSpc>
                    <a:spcPct val="90000"/>
                  </a:lnSpc>
                  <a:spcBef>
                    <a:spcPts val="1200"/>
                  </a:spcBef>
                  <a:spcAft>
                    <a:spcPts val="200"/>
                  </a:spcAft>
                  <a:buClr>
                    <a:srgbClr val="E48312"/>
                  </a:buClr>
                  <a:buSzPct val="100000"/>
                  <a:buFont typeface="Wingdings" panose="05000000000000000000" pitchFamily="2" charset="2"/>
                  <a:buChar char="Ø"/>
                  <a:defRPr/>
                </a:pPr>
                <a:r>
                  <a:rPr lang="zh-CN" altLang="zh-CN" sz="2000" dirty="0">
                    <a:solidFill>
                      <a:srgbClr val="000000">
                        <a:lumMod val="75000"/>
                        <a:lumOff val="25000"/>
                      </a:srgbClr>
                    </a:solidFill>
                    <a:latin typeface="Calibri" panose="020F0502020204030204"/>
                    <a:ea typeface="宋体" panose="02010600030101010101" pitchFamily="2" charset="-122"/>
                  </a:rPr>
                  <a:t>整理（</a:t>
                </a:r>
                <a:r>
                  <a:rPr lang="en-US" altLang="zh-CN" sz="2000" dirty="0">
                    <a:solidFill>
                      <a:srgbClr val="000000">
                        <a:lumMod val="75000"/>
                        <a:lumOff val="25000"/>
                      </a:srgbClr>
                    </a:solidFill>
                    <a:latin typeface="Calibri" panose="020F0502020204030204"/>
                    <a:ea typeface="宋体" panose="02010600030101010101" pitchFamily="2" charset="-122"/>
                  </a:rPr>
                  <a:t>12</a:t>
                </a:r>
                <a:r>
                  <a:rPr lang="zh-CN" altLang="zh-CN" sz="2000" dirty="0">
                    <a:solidFill>
                      <a:srgbClr val="000000">
                        <a:lumMod val="75000"/>
                        <a:lumOff val="25000"/>
                      </a:srgbClr>
                    </a:solidFill>
                    <a:latin typeface="Calibri" panose="020F0502020204030204"/>
                    <a:ea typeface="宋体" panose="02010600030101010101" pitchFamily="2" charset="-122"/>
                  </a:rPr>
                  <a:t>）</a:t>
                </a:r>
              </a:p>
              <a:p>
                <a:pPr marL="91440" indent="-91440">
                  <a:lnSpc>
                    <a:spcPct val="90000"/>
                  </a:lnSpc>
                  <a:spcBef>
                    <a:spcPts val="1200"/>
                  </a:spcBef>
                  <a:spcAft>
                    <a:spcPts val="200"/>
                  </a:spcAft>
                  <a:buClr>
                    <a:srgbClr val="E48312"/>
                  </a:buClr>
                  <a:buSzPct val="100000"/>
                  <a:buFont typeface="Calibri" panose="020F0502020204030204" pitchFamily="34" charset="0"/>
                  <a:buChar char=" "/>
                  <a:defRPr/>
                </a:pPr>
                <a:r>
                  <a:rPr lang="en-US" altLang="zh-CN" sz="2000" dirty="0">
                    <a:solidFill>
                      <a:srgbClr val="000000">
                        <a:lumMod val="75000"/>
                        <a:lumOff val="25000"/>
                      </a:srgbClr>
                    </a:solidFill>
                    <a:latin typeface="Calibri" panose="020F0502020204030204"/>
                    <a:ea typeface="宋体" panose="02010600030101010101" pitchFamily="2" charset="-122"/>
                  </a:rPr>
                  <a:t>	</a:t>
                </a:r>
                <a14:m>
                  <m:oMath xmlns:m="http://schemas.openxmlformats.org/officeDocument/2006/math">
                    <m:r>
                      <a:rPr lang="en-US" altLang="zh-CN" sz="2000">
                        <a:solidFill>
                          <a:srgbClr val="000000">
                            <a:lumMod val="75000"/>
                            <a:lumOff val="25000"/>
                          </a:srgbClr>
                        </a:solidFill>
                        <a:latin typeface="Cambria Math" panose="02040503050406030204" pitchFamily="18" charset="0"/>
                      </a:rPr>
                      <m:t> </m:t>
                    </m:r>
                    <m:d>
                      <m:dPr>
                        <m:begChr m:val="["/>
                        <m:endChr m:val="]"/>
                        <m:ctrlPr>
                          <a:rPr lang="zh-CN" altLang="zh-CN" sz="2000" i="1">
                            <a:solidFill>
                              <a:srgbClr val="000000">
                                <a:lumMod val="75000"/>
                                <a:lumOff val="25000"/>
                              </a:srgbClr>
                            </a:solidFill>
                            <a:latin typeface="Cambria Math" panose="02040503050406030204" pitchFamily="18" charset="0"/>
                          </a:rPr>
                        </m:ctrlPr>
                      </m:dPr>
                      <m:e>
                        <m:f>
                          <m:fPr>
                            <m:ctrlPr>
                              <a:rPr lang="zh-CN" altLang="zh-CN" sz="2000" i="1">
                                <a:solidFill>
                                  <a:srgbClr val="000000">
                                    <a:lumMod val="75000"/>
                                    <a:lumOff val="25000"/>
                                  </a:srgbClr>
                                </a:solidFill>
                                <a:latin typeface="Cambria Math" panose="02040503050406030204" pitchFamily="18" charset="0"/>
                              </a:rPr>
                            </m:ctrlPr>
                          </m:fPr>
                          <m:num>
                            <m:r>
                              <m:rPr>
                                <m:sty m:val="p"/>
                              </m:rPr>
                              <a:rPr lang="en-US" altLang="zh-CN" sz="2000">
                                <a:solidFill>
                                  <a:srgbClr val="000000">
                                    <a:lumMod val="75000"/>
                                    <a:lumOff val="25000"/>
                                  </a:srgbClr>
                                </a:solidFill>
                                <a:latin typeface="Cambria Math" panose="02040503050406030204" pitchFamily="18" charset="0"/>
                              </a:rPr>
                              <m:t>θ</m:t>
                            </m:r>
                          </m:num>
                          <m:den>
                            <m:r>
                              <a:rPr lang="en-US" altLang="zh-CN" sz="2000">
                                <a:solidFill>
                                  <a:srgbClr val="000000">
                                    <a:lumMod val="75000"/>
                                    <a:lumOff val="25000"/>
                                  </a:srgbClr>
                                </a:solidFill>
                                <a:latin typeface="Cambria Math" panose="02040503050406030204" pitchFamily="18" charset="0"/>
                              </a:rPr>
                              <m:t>1</m:t>
                            </m:r>
                            <m:r>
                              <a:rPr lang="en-US" altLang="zh-CN" sz="2000" i="1">
                                <a:solidFill>
                                  <a:srgbClr val="000000">
                                    <a:lumMod val="75000"/>
                                    <a:lumOff val="25000"/>
                                  </a:srgbClr>
                                </a:solidFill>
                                <a:latin typeface="Cambria Math" panose="02040503050406030204" pitchFamily="18" charset="0"/>
                              </a:rPr>
                              <m:t>−</m:t>
                            </m:r>
                            <m:r>
                              <m:rPr>
                                <m:sty m:val="p"/>
                              </m:rPr>
                              <a:rPr lang="en-US" altLang="zh-CN" sz="2000">
                                <a:solidFill>
                                  <a:srgbClr val="000000">
                                    <a:lumMod val="75000"/>
                                    <a:lumOff val="25000"/>
                                  </a:srgbClr>
                                </a:solidFill>
                                <a:latin typeface="Cambria Math" panose="02040503050406030204" pitchFamily="18" charset="0"/>
                              </a:rPr>
                              <m:t>θ</m:t>
                            </m:r>
                          </m:den>
                        </m:f>
                        <m:r>
                          <a:rPr lang="en-US" altLang="zh-CN" sz="2000">
                            <a:solidFill>
                              <a:srgbClr val="000000">
                                <a:lumMod val="75000"/>
                                <a:lumOff val="25000"/>
                              </a:srgbClr>
                            </a:solidFill>
                            <a:latin typeface="Cambria Math" panose="02040503050406030204" pitchFamily="18" charset="0"/>
                          </a:rPr>
                          <m:t>+</m:t>
                        </m:r>
                        <m:d>
                          <m:dPr>
                            <m:ctrlPr>
                              <a:rPr lang="zh-CN" altLang="zh-CN" sz="2000" i="1">
                                <a:solidFill>
                                  <a:srgbClr val="000000">
                                    <a:lumMod val="75000"/>
                                    <a:lumOff val="25000"/>
                                  </a:srgbClr>
                                </a:solidFill>
                                <a:latin typeface="Cambria Math" panose="02040503050406030204" pitchFamily="18" charset="0"/>
                              </a:rPr>
                            </m:ctrlPr>
                          </m:dPr>
                          <m:e>
                            <m:r>
                              <a:rPr lang="en-US" altLang="zh-CN" sz="2000">
                                <a:solidFill>
                                  <a:srgbClr val="000000">
                                    <a:lumMod val="75000"/>
                                    <a:lumOff val="25000"/>
                                  </a:srgbClr>
                                </a:solidFill>
                                <a:latin typeface="Cambria Math" panose="02040503050406030204" pitchFamily="18" charset="0"/>
                              </a:rPr>
                              <m:t>1</m:t>
                            </m:r>
                            <m:r>
                              <a:rPr lang="en-US" altLang="zh-CN" sz="2000" i="1">
                                <a:solidFill>
                                  <a:srgbClr val="000000">
                                    <a:lumMod val="75000"/>
                                    <a:lumOff val="25000"/>
                                  </a:srgbClr>
                                </a:solidFill>
                                <a:latin typeface="Cambria Math" panose="02040503050406030204" pitchFamily="18" charset="0"/>
                              </a:rPr>
                              <m:t>−</m:t>
                            </m:r>
                            <m:r>
                              <m:rPr>
                                <m:sty m:val="p"/>
                              </m:rPr>
                              <a:rPr lang="en-US" altLang="zh-CN" sz="2000">
                                <a:solidFill>
                                  <a:srgbClr val="000000">
                                    <a:lumMod val="75000"/>
                                    <a:lumOff val="25000"/>
                                  </a:srgbClr>
                                </a:solidFill>
                                <a:latin typeface="Cambria Math" panose="02040503050406030204" pitchFamily="18" charset="0"/>
                              </a:rPr>
                              <m:t>ω</m:t>
                            </m:r>
                          </m:e>
                        </m:d>
                        <m:r>
                          <a:rPr lang="en-US" altLang="zh-CN" sz="2000">
                            <a:solidFill>
                              <a:srgbClr val="000000">
                                <a:lumMod val="75000"/>
                                <a:lumOff val="25000"/>
                              </a:srgbClr>
                            </a:solidFill>
                            <a:latin typeface="Cambria Math" panose="02040503050406030204" pitchFamily="18" charset="0"/>
                          </a:rPr>
                          <m:t>+ </m:t>
                        </m:r>
                        <m:r>
                          <m:rPr>
                            <m:sty m:val="p"/>
                          </m:rPr>
                          <a:rPr lang="en-US" altLang="zh-CN" sz="2000">
                            <a:solidFill>
                              <a:srgbClr val="000000">
                                <a:lumMod val="75000"/>
                                <a:lumOff val="25000"/>
                              </a:srgbClr>
                            </a:solidFill>
                            <a:latin typeface="Cambria Math" panose="02040503050406030204" pitchFamily="18" charset="0"/>
                          </a:rPr>
                          <m:t>θβ</m:t>
                        </m:r>
                        <m:d>
                          <m:dPr>
                            <m:ctrlPr>
                              <a:rPr lang="zh-CN" altLang="zh-CN" sz="2000" i="1">
                                <a:solidFill>
                                  <a:srgbClr val="000000">
                                    <a:lumMod val="75000"/>
                                    <a:lumOff val="25000"/>
                                  </a:srgbClr>
                                </a:solidFill>
                                <a:latin typeface="Cambria Math" panose="02040503050406030204" pitchFamily="18" charset="0"/>
                              </a:rPr>
                            </m:ctrlPr>
                          </m:dPr>
                          <m:e>
                            <m:r>
                              <a:rPr lang="en-US" altLang="zh-CN" sz="2000">
                                <a:solidFill>
                                  <a:srgbClr val="000000">
                                    <a:lumMod val="75000"/>
                                    <a:lumOff val="25000"/>
                                  </a:srgbClr>
                                </a:solidFill>
                                <a:latin typeface="Cambria Math" panose="02040503050406030204" pitchFamily="18" charset="0"/>
                              </a:rPr>
                              <m:t>1</m:t>
                            </m:r>
                            <m:r>
                              <a:rPr lang="en-US" altLang="zh-CN" sz="2000" i="1">
                                <a:solidFill>
                                  <a:srgbClr val="000000">
                                    <a:lumMod val="75000"/>
                                    <a:lumOff val="25000"/>
                                  </a:srgbClr>
                                </a:solidFill>
                                <a:latin typeface="Cambria Math" panose="02040503050406030204" pitchFamily="18" charset="0"/>
                              </a:rPr>
                              <m:t>−</m:t>
                            </m:r>
                            <m:r>
                              <m:rPr>
                                <m:sty m:val="p"/>
                              </m:rPr>
                              <a:rPr lang="en-US" altLang="zh-CN" sz="2000">
                                <a:solidFill>
                                  <a:srgbClr val="000000">
                                    <a:lumMod val="75000"/>
                                    <a:lumOff val="25000"/>
                                  </a:srgbClr>
                                </a:solidFill>
                                <a:latin typeface="Cambria Math" panose="02040503050406030204" pitchFamily="18" charset="0"/>
                              </a:rPr>
                              <m:t>ω</m:t>
                            </m:r>
                          </m:e>
                        </m:d>
                        <m:d>
                          <m:dPr>
                            <m:ctrlPr>
                              <a:rPr lang="zh-CN" altLang="zh-CN" sz="2000" i="1">
                                <a:solidFill>
                                  <a:srgbClr val="000000">
                                    <a:lumMod val="75000"/>
                                    <a:lumOff val="25000"/>
                                  </a:srgbClr>
                                </a:solidFill>
                                <a:latin typeface="Cambria Math" panose="02040503050406030204" pitchFamily="18" charset="0"/>
                              </a:rPr>
                            </m:ctrlPr>
                          </m:dPr>
                          <m:e>
                            <m:f>
                              <m:fPr>
                                <m:ctrlPr>
                                  <a:rPr lang="zh-CN" altLang="zh-CN" sz="2000" i="1">
                                    <a:solidFill>
                                      <a:srgbClr val="000000">
                                        <a:lumMod val="75000"/>
                                        <a:lumOff val="25000"/>
                                      </a:srgbClr>
                                    </a:solidFill>
                                    <a:latin typeface="Cambria Math" panose="02040503050406030204" pitchFamily="18" charset="0"/>
                                  </a:rPr>
                                </m:ctrlPr>
                              </m:fPr>
                              <m:num>
                                <m:r>
                                  <a:rPr lang="en-US" altLang="zh-CN" sz="2000">
                                    <a:solidFill>
                                      <a:srgbClr val="000000">
                                        <a:lumMod val="75000"/>
                                        <a:lumOff val="25000"/>
                                      </a:srgbClr>
                                    </a:solidFill>
                                    <a:latin typeface="Cambria Math" panose="02040503050406030204" pitchFamily="18" charset="0"/>
                                  </a:rPr>
                                  <m:t>1</m:t>
                                </m:r>
                              </m:num>
                              <m:den>
                                <m:r>
                                  <a:rPr lang="en-US" altLang="zh-CN" sz="2000">
                                    <a:solidFill>
                                      <a:srgbClr val="000000">
                                        <a:lumMod val="75000"/>
                                        <a:lumOff val="25000"/>
                                      </a:srgbClr>
                                    </a:solidFill>
                                    <a:latin typeface="Cambria Math" panose="02040503050406030204" pitchFamily="18" charset="0"/>
                                  </a:rPr>
                                  <m:t>1</m:t>
                                </m:r>
                                <m:r>
                                  <a:rPr lang="en-US" altLang="zh-CN" sz="2000" i="1">
                                    <a:solidFill>
                                      <a:srgbClr val="000000">
                                        <a:lumMod val="75000"/>
                                        <a:lumOff val="25000"/>
                                      </a:srgbClr>
                                    </a:solidFill>
                                    <a:latin typeface="Cambria Math" panose="02040503050406030204" pitchFamily="18" charset="0"/>
                                  </a:rPr>
                                  <m:t>−</m:t>
                                </m:r>
                                <m:r>
                                  <m:rPr>
                                    <m:sty m:val="p"/>
                                  </m:rPr>
                                  <a:rPr lang="en-US" altLang="zh-CN" sz="2000">
                                    <a:solidFill>
                                      <a:srgbClr val="000000">
                                        <a:lumMod val="75000"/>
                                        <a:lumOff val="25000"/>
                                      </a:srgbClr>
                                    </a:solidFill>
                                    <a:latin typeface="Cambria Math" panose="02040503050406030204" pitchFamily="18" charset="0"/>
                                  </a:rPr>
                                  <m:t>θ</m:t>
                                </m:r>
                              </m:den>
                            </m:f>
                            <m:r>
                              <a:rPr lang="en-US" altLang="zh-CN" sz="2000">
                                <a:solidFill>
                                  <a:srgbClr val="000000">
                                    <a:lumMod val="75000"/>
                                    <a:lumOff val="25000"/>
                                  </a:srgbClr>
                                </a:solidFill>
                                <a:latin typeface="Cambria Math" panose="02040503050406030204" pitchFamily="18" charset="0"/>
                              </a:rPr>
                              <m:t>+</m:t>
                            </m:r>
                            <m:sSubSup>
                              <m:sSubSupPr>
                                <m:ctrlPr>
                                  <a:rPr lang="zh-CN" altLang="zh-CN" sz="2000" i="1">
                                    <a:solidFill>
                                      <a:srgbClr val="000000">
                                        <a:lumMod val="75000"/>
                                        <a:lumOff val="25000"/>
                                      </a:srgbClr>
                                    </a:solidFill>
                                    <a:latin typeface="Cambria Math" panose="02040503050406030204" pitchFamily="18" charset="0"/>
                                  </a:rPr>
                                </m:ctrlPr>
                              </m:sSubSupPr>
                              <m:e>
                                <m:r>
                                  <a:rPr lang="en-US" altLang="zh-CN" sz="2000">
                                    <a:solidFill>
                                      <a:srgbClr val="000000">
                                        <a:lumMod val="75000"/>
                                        <a:lumOff val="25000"/>
                                      </a:srgbClr>
                                    </a:solidFill>
                                    <a:latin typeface="Cambria Math" panose="02040503050406030204" pitchFamily="18" charset="0"/>
                                  </a:rPr>
                                  <m:t> </m:t>
                                </m:r>
                                <m:r>
                                  <m:rPr>
                                    <m:sty m:val="p"/>
                                  </m:rPr>
                                  <a:rPr lang="en-US" altLang="zh-CN" sz="2000">
                                    <a:solidFill>
                                      <a:srgbClr val="000000">
                                        <a:lumMod val="75000"/>
                                        <a:lumOff val="25000"/>
                                      </a:srgbClr>
                                    </a:solidFill>
                                    <a:latin typeface="Cambria Math" panose="02040503050406030204" pitchFamily="18" charset="0"/>
                                  </a:rPr>
                                  <m:t>ρ</m:t>
                                </m:r>
                              </m:e>
                              <m:sub>
                                <m:r>
                                  <a:rPr lang="en-US" altLang="zh-CN" sz="2000">
                                    <a:solidFill>
                                      <a:srgbClr val="000000">
                                        <a:lumMod val="75000"/>
                                        <a:lumOff val="25000"/>
                                      </a:srgbClr>
                                    </a:solidFill>
                                    <a:latin typeface="Cambria Math" panose="02040503050406030204" pitchFamily="18" charset="0"/>
                                  </a:rPr>
                                  <m:t>1</m:t>
                                </m:r>
                              </m:sub>
                              <m:sup>
                                <m:r>
                                  <a:rPr lang="en-US" altLang="zh-CN" sz="2000" i="1">
                                    <a:solidFill>
                                      <a:srgbClr val="000000">
                                        <a:lumMod val="75000"/>
                                        <a:lumOff val="25000"/>
                                      </a:srgbClr>
                                    </a:solidFill>
                                    <a:latin typeface="Cambria Math" panose="02040503050406030204" pitchFamily="18" charset="0"/>
                                  </a:rPr>
                                  <m:t>∗</m:t>
                                </m:r>
                              </m:sup>
                            </m:sSubSup>
                          </m:e>
                        </m:d>
                      </m:e>
                    </m:d>
                    <m:sSub>
                      <m:sSubPr>
                        <m:ctrlPr>
                          <a:rPr lang="zh-CN" altLang="zh-CN" sz="2000" i="1">
                            <a:solidFill>
                              <a:srgbClr val="000000">
                                <a:lumMod val="75000"/>
                                <a:lumOff val="25000"/>
                              </a:srgbClr>
                            </a:solidFill>
                            <a:latin typeface="Cambria Math" panose="02040503050406030204" pitchFamily="18" charset="0"/>
                          </a:rPr>
                        </m:ctrlPr>
                      </m:sSubPr>
                      <m:e>
                        <m:r>
                          <m:rPr>
                            <m:sty m:val="p"/>
                          </m:rPr>
                          <a:rPr lang="en-US" altLang="zh-CN" sz="2000">
                            <a:solidFill>
                              <a:srgbClr val="000000">
                                <a:lumMod val="75000"/>
                                <a:lumOff val="25000"/>
                              </a:srgbClr>
                            </a:solidFill>
                            <a:latin typeface="Cambria Math" panose="02040503050406030204" pitchFamily="18" charset="0"/>
                          </a:rPr>
                          <m:t>π</m:t>
                        </m:r>
                      </m:e>
                      <m:sub>
                        <m:r>
                          <a:rPr lang="en-US" altLang="zh-CN" sz="2000" i="1">
                            <a:solidFill>
                              <a:srgbClr val="000000">
                                <a:lumMod val="75000"/>
                                <a:lumOff val="25000"/>
                              </a:srgbClr>
                            </a:solidFill>
                            <a:latin typeface="Cambria Math" panose="02040503050406030204" pitchFamily="18" charset="0"/>
                          </a:rPr>
                          <m:t>𝑡</m:t>
                        </m:r>
                      </m:sub>
                    </m:sSub>
                    <m:r>
                      <a:rPr lang="en-US" altLang="zh-CN" sz="2000" i="1">
                        <a:solidFill>
                          <a:srgbClr val="000000">
                            <a:lumMod val="75000"/>
                            <a:lumOff val="25000"/>
                          </a:srgbClr>
                        </a:solidFill>
                        <a:latin typeface="Cambria Math" panose="02040503050406030204" pitchFamily="18" charset="0"/>
                      </a:rPr>
                      <m:t>=</m:t>
                    </m:r>
                    <m:f>
                      <m:fPr>
                        <m:ctrlPr>
                          <a:rPr lang="zh-CN" altLang="zh-CN" sz="2000" i="1">
                            <a:solidFill>
                              <a:srgbClr val="000000">
                                <a:lumMod val="75000"/>
                                <a:lumOff val="25000"/>
                              </a:srgbClr>
                            </a:solidFill>
                            <a:latin typeface="Cambria Math" panose="02040503050406030204" pitchFamily="18" charset="0"/>
                          </a:rPr>
                        </m:ctrlPr>
                      </m:fPr>
                      <m:num>
                        <m:r>
                          <a:rPr lang="en-US" altLang="zh-CN" sz="2000" i="1">
                            <a:solidFill>
                              <a:srgbClr val="000000">
                                <a:lumMod val="75000"/>
                                <a:lumOff val="25000"/>
                              </a:srgbClr>
                            </a:solidFill>
                            <a:latin typeface="Cambria Math" panose="02040503050406030204" pitchFamily="18" charset="0"/>
                          </a:rPr>
                          <m:t>𝜃𝛽</m:t>
                        </m:r>
                      </m:num>
                      <m:den>
                        <m:d>
                          <m:dPr>
                            <m:ctrlPr>
                              <a:rPr lang="zh-CN" altLang="zh-CN" sz="2000" i="1">
                                <a:solidFill>
                                  <a:srgbClr val="000000">
                                    <a:lumMod val="75000"/>
                                    <a:lumOff val="25000"/>
                                  </a:srgbClr>
                                </a:solidFill>
                                <a:latin typeface="Cambria Math" panose="02040503050406030204" pitchFamily="18" charset="0"/>
                              </a:rPr>
                            </m:ctrlPr>
                          </m:dPr>
                          <m:e>
                            <m:r>
                              <a:rPr lang="en-US" altLang="zh-CN" sz="2000" i="1">
                                <a:solidFill>
                                  <a:srgbClr val="000000">
                                    <a:lumMod val="75000"/>
                                    <a:lumOff val="25000"/>
                                  </a:srgbClr>
                                </a:solidFill>
                                <a:latin typeface="Cambria Math" panose="02040503050406030204" pitchFamily="18" charset="0"/>
                              </a:rPr>
                              <m:t>1−</m:t>
                            </m:r>
                            <m:r>
                              <a:rPr lang="en-US" altLang="zh-CN" sz="2000" i="1">
                                <a:solidFill>
                                  <a:srgbClr val="000000">
                                    <a:lumMod val="75000"/>
                                    <a:lumOff val="25000"/>
                                  </a:srgbClr>
                                </a:solidFill>
                                <a:latin typeface="Cambria Math" panose="02040503050406030204" pitchFamily="18" charset="0"/>
                              </a:rPr>
                              <m:t>𝜃</m:t>
                            </m:r>
                          </m:e>
                        </m:d>
                      </m:den>
                    </m:f>
                    <m:sSub>
                      <m:sSubPr>
                        <m:ctrlPr>
                          <a:rPr lang="zh-CN" altLang="zh-CN" sz="2000" i="1">
                            <a:solidFill>
                              <a:srgbClr val="000000">
                                <a:lumMod val="75000"/>
                                <a:lumOff val="25000"/>
                              </a:srgbClr>
                            </a:solidFill>
                            <a:latin typeface="Cambria Math" panose="02040503050406030204" pitchFamily="18" charset="0"/>
                          </a:rPr>
                        </m:ctrlPr>
                      </m:sSubPr>
                      <m:e>
                        <m:r>
                          <a:rPr lang="en-US" altLang="zh-CN" sz="2000" i="1">
                            <a:solidFill>
                              <a:srgbClr val="000000">
                                <a:lumMod val="75000"/>
                                <a:lumOff val="25000"/>
                              </a:srgbClr>
                            </a:solidFill>
                            <a:latin typeface="Cambria Math" panose="02040503050406030204" pitchFamily="18" charset="0"/>
                          </a:rPr>
                          <m:t>𝐸</m:t>
                        </m:r>
                      </m:e>
                      <m:sub>
                        <m:r>
                          <a:rPr lang="en-US" altLang="zh-CN" sz="2000" i="1">
                            <a:solidFill>
                              <a:srgbClr val="000000">
                                <a:lumMod val="75000"/>
                                <a:lumOff val="25000"/>
                              </a:srgbClr>
                            </a:solidFill>
                            <a:latin typeface="Cambria Math" panose="02040503050406030204" pitchFamily="18" charset="0"/>
                          </a:rPr>
                          <m:t>𝑡</m:t>
                        </m:r>
                      </m:sub>
                    </m:sSub>
                    <m:sSub>
                      <m:sSubPr>
                        <m:ctrlPr>
                          <a:rPr lang="zh-CN" altLang="zh-CN" sz="2000" i="1">
                            <a:solidFill>
                              <a:srgbClr val="000000">
                                <a:lumMod val="75000"/>
                                <a:lumOff val="25000"/>
                              </a:srgbClr>
                            </a:solidFill>
                            <a:latin typeface="Cambria Math" panose="02040503050406030204" pitchFamily="18" charset="0"/>
                          </a:rPr>
                        </m:ctrlPr>
                      </m:sSubPr>
                      <m:e>
                        <m:r>
                          <a:rPr lang="en-US" altLang="zh-CN" sz="2000" i="1">
                            <a:solidFill>
                              <a:srgbClr val="000000">
                                <a:lumMod val="75000"/>
                                <a:lumOff val="25000"/>
                              </a:srgbClr>
                            </a:solidFill>
                            <a:latin typeface="Cambria Math" panose="02040503050406030204" pitchFamily="18" charset="0"/>
                          </a:rPr>
                          <m:t>𝜋</m:t>
                        </m:r>
                      </m:e>
                      <m:sub>
                        <m:r>
                          <a:rPr lang="en-US" altLang="zh-CN" sz="2000" i="1">
                            <a:solidFill>
                              <a:srgbClr val="000000">
                                <a:lumMod val="75000"/>
                                <a:lumOff val="25000"/>
                              </a:srgbClr>
                            </a:solidFill>
                            <a:latin typeface="Cambria Math" panose="02040503050406030204" pitchFamily="18" charset="0"/>
                          </a:rPr>
                          <m:t>𝑡</m:t>
                        </m:r>
                        <m:r>
                          <a:rPr lang="en-US" altLang="zh-CN" sz="2000" i="1">
                            <a:solidFill>
                              <a:srgbClr val="000000">
                                <a:lumMod val="75000"/>
                                <a:lumOff val="25000"/>
                              </a:srgbClr>
                            </a:solidFill>
                            <a:latin typeface="Cambria Math" panose="02040503050406030204" pitchFamily="18" charset="0"/>
                          </a:rPr>
                          <m:t>+1</m:t>
                        </m:r>
                      </m:sub>
                    </m:sSub>
                    <m:r>
                      <a:rPr lang="en-US" altLang="zh-CN" sz="2000" i="1">
                        <a:solidFill>
                          <a:srgbClr val="000000">
                            <a:lumMod val="75000"/>
                            <a:lumOff val="25000"/>
                          </a:srgbClr>
                        </a:solidFill>
                        <a:latin typeface="Cambria Math" panose="02040503050406030204" pitchFamily="18" charset="0"/>
                      </a:rPr>
                      <m:t>+</m:t>
                    </m:r>
                    <m:d>
                      <m:dPr>
                        <m:begChr m:val="["/>
                        <m:endChr m:val="]"/>
                        <m:ctrlPr>
                          <a:rPr lang="zh-CN" altLang="zh-CN" sz="2000" i="1">
                            <a:solidFill>
                              <a:srgbClr val="000000">
                                <a:lumMod val="75000"/>
                                <a:lumOff val="25000"/>
                              </a:srgbClr>
                            </a:solidFill>
                            <a:latin typeface="Cambria Math" panose="02040503050406030204" pitchFamily="18" charset="0"/>
                          </a:rPr>
                        </m:ctrlPr>
                      </m:dPr>
                      <m:e>
                        <m:f>
                          <m:fPr>
                            <m:ctrlPr>
                              <a:rPr lang="zh-CN" altLang="zh-CN" sz="2000" i="1">
                                <a:solidFill>
                                  <a:srgbClr val="000000">
                                    <a:lumMod val="75000"/>
                                    <a:lumOff val="25000"/>
                                  </a:srgbClr>
                                </a:solidFill>
                                <a:latin typeface="Cambria Math" panose="02040503050406030204" pitchFamily="18" charset="0"/>
                              </a:rPr>
                            </m:ctrlPr>
                          </m:fPr>
                          <m:num>
                            <m:r>
                              <a:rPr lang="en-US" altLang="zh-CN" sz="2000" i="1">
                                <a:solidFill>
                                  <a:srgbClr val="000000">
                                    <a:lumMod val="75000"/>
                                    <a:lumOff val="25000"/>
                                  </a:srgbClr>
                                </a:solidFill>
                                <a:latin typeface="Cambria Math" panose="02040503050406030204" pitchFamily="18" charset="0"/>
                              </a:rPr>
                              <m:t>1−</m:t>
                            </m:r>
                            <m:r>
                              <a:rPr lang="en-US" altLang="zh-CN" sz="2000" i="1">
                                <a:solidFill>
                                  <a:srgbClr val="000000">
                                    <a:lumMod val="75000"/>
                                    <a:lumOff val="25000"/>
                                  </a:srgbClr>
                                </a:solidFill>
                                <a:latin typeface="Cambria Math" panose="02040503050406030204" pitchFamily="18" charset="0"/>
                              </a:rPr>
                              <m:t>𝜔</m:t>
                            </m:r>
                          </m:num>
                          <m:den>
                            <m:r>
                              <a:rPr lang="en-US" altLang="zh-CN" sz="2000" i="1">
                                <a:solidFill>
                                  <a:srgbClr val="000000">
                                    <a:lumMod val="75000"/>
                                    <a:lumOff val="25000"/>
                                  </a:srgbClr>
                                </a:solidFill>
                                <a:latin typeface="Cambria Math" panose="02040503050406030204" pitchFamily="18" charset="0"/>
                              </a:rPr>
                              <m:t>1−</m:t>
                            </m:r>
                            <m:r>
                              <a:rPr lang="en-US" altLang="zh-CN" sz="2000" i="1">
                                <a:solidFill>
                                  <a:srgbClr val="000000">
                                    <a:lumMod val="75000"/>
                                    <a:lumOff val="25000"/>
                                  </a:srgbClr>
                                </a:solidFill>
                                <a:latin typeface="Cambria Math" panose="02040503050406030204" pitchFamily="18" charset="0"/>
                              </a:rPr>
                              <m:t>𝜃</m:t>
                            </m:r>
                          </m:den>
                        </m:f>
                        <m:r>
                          <a:rPr lang="en-US" altLang="zh-CN" sz="2000" i="1">
                            <a:solidFill>
                              <a:srgbClr val="000000">
                                <a:lumMod val="75000"/>
                                <a:lumOff val="25000"/>
                              </a:srgbClr>
                            </a:solidFill>
                            <a:latin typeface="Cambria Math" panose="02040503050406030204" pitchFamily="18" charset="0"/>
                          </a:rPr>
                          <m:t> − </m:t>
                        </m:r>
                        <m:r>
                          <a:rPr lang="en-US" altLang="zh-CN" sz="2000" i="1">
                            <a:solidFill>
                              <a:srgbClr val="000000">
                                <a:lumMod val="75000"/>
                                <a:lumOff val="25000"/>
                              </a:srgbClr>
                            </a:solidFill>
                            <a:latin typeface="Cambria Math" panose="02040503050406030204" pitchFamily="18" charset="0"/>
                          </a:rPr>
                          <m:t>𝜃𝛽</m:t>
                        </m:r>
                        <m:d>
                          <m:dPr>
                            <m:ctrlPr>
                              <a:rPr lang="zh-CN" altLang="zh-CN" sz="2000" i="1">
                                <a:solidFill>
                                  <a:srgbClr val="000000">
                                    <a:lumMod val="75000"/>
                                    <a:lumOff val="25000"/>
                                  </a:srgbClr>
                                </a:solidFill>
                                <a:latin typeface="Cambria Math" panose="02040503050406030204" pitchFamily="18" charset="0"/>
                              </a:rPr>
                            </m:ctrlPr>
                          </m:dPr>
                          <m:e>
                            <m:r>
                              <a:rPr lang="en-US" altLang="zh-CN" sz="2000" i="1">
                                <a:solidFill>
                                  <a:srgbClr val="000000">
                                    <a:lumMod val="75000"/>
                                    <a:lumOff val="25000"/>
                                  </a:srgbClr>
                                </a:solidFill>
                                <a:latin typeface="Cambria Math" panose="02040503050406030204" pitchFamily="18" charset="0"/>
                              </a:rPr>
                              <m:t>1−</m:t>
                            </m:r>
                            <m:r>
                              <a:rPr lang="en-US" altLang="zh-CN" sz="2000" i="1">
                                <a:solidFill>
                                  <a:srgbClr val="000000">
                                    <a:lumMod val="75000"/>
                                    <a:lumOff val="25000"/>
                                  </a:srgbClr>
                                </a:solidFill>
                                <a:latin typeface="Cambria Math" panose="02040503050406030204" pitchFamily="18" charset="0"/>
                              </a:rPr>
                              <m:t>𝜔</m:t>
                            </m:r>
                          </m:e>
                        </m:d>
                        <m:sSubSup>
                          <m:sSubSupPr>
                            <m:ctrlPr>
                              <a:rPr lang="zh-CN" altLang="zh-CN" sz="2000" i="1">
                                <a:solidFill>
                                  <a:srgbClr val="000000">
                                    <a:lumMod val="75000"/>
                                    <a:lumOff val="25000"/>
                                  </a:srgbClr>
                                </a:solidFill>
                                <a:latin typeface="Cambria Math" panose="02040503050406030204" pitchFamily="18" charset="0"/>
                              </a:rPr>
                            </m:ctrlPr>
                          </m:sSubSupPr>
                          <m:e>
                            <m:r>
                              <a:rPr lang="en-US" altLang="zh-CN" sz="2000" i="1">
                                <a:solidFill>
                                  <a:srgbClr val="000000">
                                    <a:lumMod val="75000"/>
                                    <a:lumOff val="25000"/>
                                  </a:srgbClr>
                                </a:solidFill>
                                <a:latin typeface="Cambria Math" panose="02040503050406030204" pitchFamily="18" charset="0"/>
                              </a:rPr>
                              <m:t> </m:t>
                            </m:r>
                            <m:r>
                              <a:rPr lang="en-US" altLang="zh-CN" sz="2000" i="1">
                                <a:solidFill>
                                  <a:srgbClr val="000000">
                                    <a:lumMod val="75000"/>
                                    <a:lumOff val="25000"/>
                                  </a:srgbClr>
                                </a:solidFill>
                                <a:latin typeface="Cambria Math" panose="02040503050406030204" pitchFamily="18" charset="0"/>
                              </a:rPr>
                              <m:t>𝜌</m:t>
                            </m:r>
                          </m:e>
                          <m:sub>
                            <m:r>
                              <a:rPr lang="en-US" altLang="zh-CN" sz="2000" i="1">
                                <a:solidFill>
                                  <a:srgbClr val="000000">
                                    <a:lumMod val="75000"/>
                                    <a:lumOff val="25000"/>
                                  </a:srgbClr>
                                </a:solidFill>
                                <a:latin typeface="Cambria Math" panose="02040503050406030204" pitchFamily="18" charset="0"/>
                              </a:rPr>
                              <m:t>1</m:t>
                            </m:r>
                          </m:sub>
                          <m:sup>
                            <m:r>
                              <a:rPr lang="en-US" altLang="zh-CN" sz="2000" i="1">
                                <a:solidFill>
                                  <a:srgbClr val="000000">
                                    <a:lumMod val="75000"/>
                                    <a:lumOff val="25000"/>
                                  </a:srgbClr>
                                </a:solidFill>
                                <a:latin typeface="Cambria Math" panose="02040503050406030204" pitchFamily="18" charset="0"/>
                              </a:rPr>
                              <m:t>∗</m:t>
                            </m:r>
                          </m:sup>
                        </m:sSubSup>
                      </m:e>
                    </m:d>
                    <m:sSub>
                      <m:sSubPr>
                        <m:ctrlPr>
                          <a:rPr lang="zh-CN" altLang="zh-CN" sz="2000" i="1">
                            <a:solidFill>
                              <a:srgbClr val="000000">
                                <a:lumMod val="75000"/>
                                <a:lumOff val="25000"/>
                              </a:srgbClr>
                            </a:solidFill>
                            <a:latin typeface="Cambria Math" panose="02040503050406030204" pitchFamily="18" charset="0"/>
                          </a:rPr>
                        </m:ctrlPr>
                      </m:sSubPr>
                      <m:e>
                        <m:r>
                          <a:rPr lang="en-US" altLang="zh-CN" sz="2000" i="1">
                            <a:solidFill>
                              <a:srgbClr val="000000">
                                <a:lumMod val="75000"/>
                                <a:lumOff val="25000"/>
                              </a:srgbClr>
                            </a:solidFill>
                            <a:latin typeface="Cambria Math" panose="02040503050406030204" pitchFamily="18" charset="0"/>
                          </a:rPr>
                          <m:t>𝜋</m:t>
                        </m:r>
                      </m:e>
                      <m:sub>
                        <m:r>
                          <a:rPr lang="en-US" altLang="zh-CN" sz="2000" i="1">
                            <a:solidFill>
                              <a:srgbClr val="000000">
                                <a:lumMod val="75000"/>
                                <a:lumOff val="25000"/>
                              </a:srgbClr>
                            </a:solidFill>
                            <a:latin typeface="Cambria Math" panose="02040503050406030204" pitchFamily="18" charset="0"/>
                          </a:rPr>
                          <m:t>𝑡</m:t>
                        </m:r>
                        <m:r>
                          <a:rPr lang="en-US" altLang="zh-CN" sz="2000" i="1">
                            <a:solidFill>
                              <a:srgbClr val="000000">
                                <a:lumMod val="75000"/>
                                <a:lumOff val="25000"/>
                              </a:srgbClr>
                            </a:solidFill>
                            <a:latin typeface="Cambria Math" panose="02040503050406030204" pitchFamily="18" charset="0"/>
                          </a:rPr>
                          <m:t>−1</m:t>
                        </m:r>
                      </m:sub>
                    </m:sSub>
                    <m:r>
                      <a:rPr lang="en-US" altLang="zh-CN" sz="2000" i="1">
                        <a:solidFill>
                          <a:srgbClr val="000000">
                            <a:lumMod val="75000"/>
                            <a:lumOff val="25000"/>
                          </a:srgbClr>
                        </a:solidFill>
                        <a:latin typeface="Cambria Math" panose="02040503050406030204" pitchFamily="18" charset="0"/>
                      </a:rPr>
                      <m:t>+</m:t>
                    </m:r>
                    <m:d>
                      <m:dPr>
                        <m:ctrlPr>
                          <a:rPr lang="zh-CN" altLang="zh-CN" sz="2000" i="1">
                            <a:solidFill>
                              <a:srgbClr val="000000">
                                <a:lumMod val="75000"/>
                                <a:lumOff val="25000"/>
                              </a:srgbClr>
                            </a:solidFill>
                            <a:latin typeface="Cambria Math" panose="02040503050406030204" pitchFamily="18" charset="0"/>
                          </a:rPr>
                        </m:ctrlPr>
                      </m:dPr>
                      <m:e>
                        <m:r>
                          <a:rPr lang="en-US" altLang="zh-CN" sz="2000" i="1">
                            <a:solidFill>
                              <a:srgbClr val="000000">
                                <a:lumMod val="75000"/>
                                <a:lumOff val="25000"/>
                              </a:srgbClr>
                            </a:solidFill>
                            <a:latin typeface="Cambria Math" panose="02040503050406030204" pitchFamily="18" charset="0"/>
                          </a:rPr>
                          <m:t>1−</m:t>
                        </m:r>
                        <m:r>
                          <a:rPr lang="en-US" altLang="zh-CN" sz="2000" i="1">
                            <a:solidFill>
                              <a:srgbClr val="000000">
                                <a:lumMod val="75000"/>
                                <a:lumOff val="25000"/>
                              </a:srgbClr>
                            </a:solidFill>
                            <a:latin typeface="Cambria Math" panose="02040503050406030204" pitchFamily="18" charset="0"/>
                          </a:rPr>
                          <m:t>𝜔</m:t>
                        </m:r>
                      </m:e>
                    </m:d>
                    <m:d>
                      <m:dPr>
                        <m:begChr m:val="["/>
                        <m:endChr m:val="]"/>
                        <m:ctrlPr>
                          <a:rPr lang="zh-CN" altLang="zh-CN" sz="2000" i="1">
                            <a:solidFill>
                              <a:srgbClr val="000000">
                                <a:lumMod val="75000"/>
                                <a:lumOff val="25000"/>
                              </a:srgbClr>
                            </a:solidFill>
                            <a:latin typeface="Cambria Math" panose="02040503050406030204" pitchFamily="18" charset="0"/>
                          </a:rPr>
                        </m:ctrlPr>
                      </m:dPr>
                      <m:e>
                        <m:sSup>
                          <m:sSupPr>
                            <m:ctrlPr>
                              <a:rPr lang="zh-CN" altLang="zh-CN" sz="2000" i="1">
                                <a:solidFill>
                                  <a:srgbClr val="000000">
                                    <a:lumMod val="75000"/>
                                    <a:lumOff val="25000"/>
                                  </a:srgbClr>
                                </a:solidFill>
                                <a:latin typeface="Cambria Math" panose="02040503050406030204" pitchFamily="18" charset="0"/>
                              </a:rPr>
                            </m:ctrlPr>
                          </m:sSupPr>
                          <m:e>
                            <m:r>
                              <a:rPr lang="en-US" altLang="zh-CN" sz="2000" i="1">
                                <a:solidFill>
                                  <a:srgbClr val="000000">
                                    <a:lumMod val="75000"/>
                                    <a:lumOff val="25000"/>
                                  </a:srgbClr>
                                </a:solidFill>
                                <a:latin typeface="Cambria Math" panose="02040503050406030204" pitchFamily="18" charset="0"/>
                              </a:rPr>
                              <m:t>𝜌</m:t>
                            </m:r>
                          </m:e>
                          <m:sup>
                            <m:r>
                              <a:rPr lang="en-US" altLang="zh-CN" sz="2000" i="1">
                                <a:solidFill>
                                  <a:srgbClr val="000000">
                                    <a:lumMod val="75000"/>
                                    <a:lumOff val="25000"/>
                                  </a:srgbClr>
                                </a:solidFill>
                                <a:latin typeface="Cambria Math" panose="02040503050406030204" pitchFamily="18" charset="0"/>
                              </a:rPr>
                              <m:t>∗</m:t>
                            </m:r>
                          </m:sup>
                        </m:sSup>
                        <m:d>
                          <m:dPr>
                            <m:begChr m:val="（"/>
                            <m:endChr m:val="）"/>
                            <m:ctrlPr>
                              <a:rPr lang="zh-CN" altLang="zh-CN" sz="2000" i="1">
                                <a:solidFill>
                                  <a:srgbClr val="000000">
                                    <a:lumMod val="75000"/>
                                    <a:lumOff val="25000"/>
                                  </a:srgbClr>
                                </a:solidFill>
                                <a:latin typeface="Cambria Math" panose="02040503050406030204" pitchFamily="18" charset="0"/>
                              </a:rPr>
                            </m:ctrlPr>
                          </m:dPr>
                          <m:e>
                            <m:r>
                              <a:rPr lang="en-US" altLang="zh-CN" sz="2000" i="1">
                                <a:solidFill>
                                  <a:srgbClr val="000000">
                                    <a:lumMod val="75000"/>
                                    <a:lumOff val="25000"/>
                                  </a:srgbClr>
                                </a:solidFill>
                                <a:latin typeface="Cambria Math" panose="02040503050406030204" pitchFamily="18" charset="0"/>
                              </a:rPr>
                              <m:t>𝐿</m:t>
                            </m:r>
                          </m:e>
                        </m:d>
                        <m:r>
                          <a:rPr lang="en-US" altLang="zh-CN" sz="2000" i="1">
                            <a:solidFill>
                              <a:srgbClr val="000000">
                                <a:lumMod val="75000"/>
                                <a:lumOff val="25000"/>
                              </a:srgbClr>
                            </a:solidFill>
                            <a:latin typeface="Cambria Math" panose="02040503050406030204" pitchFamily="18" charset="0"/>
                          </a:rPr>
                          <m:t>+</m:t>
                        </m:r>
                        <m:r>
                          <a:rPr lang="en-US" altLang="zh-CN" sz="2000" i="1">
                            <a:solidFill>
                              <a:srgbClr val="000000">
                                <a:lumMod val="75000"/>
                                <a:lumOff val="25000"/>
                              </a:srgbClr>
                            </a:solidFill>
                            <a:latin typeface="Cambria Math" panose="02040503050406030204" pitchFamily="18" charset="0"/>
                          </a:rPr>
                          <m:t>𝜃𝛽</m:t>
                        </m:r>
                        <m:sSup>
                          <m:sSupPr>
                            <m:ctrlPr>
                              <a:rPr lang="zh-CN" altLang="zh-CN" sz="2000" i="1">
                                <a:solidFill>
                                  <a:srgbClr val="000000">
                                    <a:lumMod val="75000"/>
                                    <a:lumOff val="25000"/>
                                  </a:srgbClr>
                                </a:solidFill>
                                <a:latin typeface="Cambria Math" panose="02040503050406030204" pitchFamily="18" charset="0"/>
                              </a:rPr>
                            </m:ctrlPr>
                          </m:sSupPr>
                          <m:e>
                            <m:r>
                              <a:rPr lang="en-US" altLang="zh-CN" sz="2000" i="1">
                                <a:solidFill>
                                  <a:srgbClr val="000000">
                                    <a:lumMod val="75000"/>
                                    <a:lumOff val="25000"/>
                                  </a:srgbClr>
                                </a:solidFill>
                                <a:latin typeface="Cambria Math" panose="02040503050406030204" pitchFamily="18" charset="0"/>
                              </a:rPr>
                              <m:t>𝜌</m:t>
                            </m:r>
                          </m:e>
                          <m:sup>
                            <m:r>
                              <a:rPr lang="en-US" altLang="zh-CN" sz="2000" i="1">
                                <a:solidFill>
                                  <a:srgbClr val="000000">
                                    <a:lumMod val="75000"/>
                                    <a:lumOff val="25000"/>
                                  </a:srgbClr>
                                </a:solidFill>
                                <a:latin typeface="Cambria Math" panose="02040503050406030204" pitchFamily="18" charset="0"/>
                              </a:rPr>
                              <m:t>’</m:t>
                            </m:r>
                          </m:sup>
                        </m:sSup>
                        <m:d>
                          <m:dPr>
                            <m:begChr m:val="（"/>
                            <m:endChr m:val="）"/>
                            <m:ctrlPr>
                              <a:rPr lang="zh-CN" altLang="zh-CN" sz="2000" i="1">
                                <a:solidFill>
                                  <a:srgbClr val="000000">
                                    <a:lumMod val="75000"/>
                                    <a:lumOff val="25000"/>
                                  </a:srgbClr>
                                </a:solidFill>
                                <a:latin typeface="Cambria Math" panose="02040503050406030204" pitchFamily="18" charset="0"/>
                              </a:rPr>
                            </m:ctrlPr>
                          </m:dPr>
                          <m:e>
                            <m:r>
                              <a:rPr lang="en-US" altLang="zh-CN" sz="2000" i="1">
                                <a:solidFill>
                                  <a:srgbClr val="000000">
                                    <a:lumMod val="75000"/>
                                    <a:lumOff val="25000"/>
                                  </a:srgbClr>
                                </a:solidFill>
                                <a:latin typeface="Cambria Math" panose="02040503050406030204" pitchFamily="18" charset="0"/>
                              </a:rPr>
                              <m:t>𝐿</m:t>
                            </m:r>
                          </m:e>
                        </m:d>
                      </m:e>
                    </m:d>
                    <m:r>
                      <a:rPr lang="en-US" altLang="zh-CN" sz="2000" i="1">
                        <a:solidFill>
                          <a:srgbClr val="000000">
                            <a:lumMod val="75000"/>
                            <a:lumOff val="25000"/>
                          </a:srgbClr>
                        </a:solidFill>
                        <a:latin typeface="Cambria Math" panose="02040503050406030204" pitchFamily="18" charset="0"/>
                      </a:rPr>
                      <m:t>∆</m:t>
                    </m:r>
                    <m:sSub>
                      <m:sSubPr>
                        <m:ctrlPr>
                          <a:rPr lang="zh-CN" altLang="zh-CN" sz="2000" i="1">
                            <a:solidFill>
                              <a:srgbClr val="000000">
                                <a:lumMod val="75000"/>
                                <a:lumOff val="25000"/>
                              </a:srgbClr>
                            </a:solidFill>
                            <a:latin typeface="Cambria Math" panose="02040503050406030204" pitchFamily="18" charset="0"/>
                          </a:rPr>
                        </m:ctrlPr>
                      </m:sSubPr>
                      <m:e>
                        <m:r>
                          <a:rPr lang="en-US" altLang="zh-CN" sz="2000" i="1">
                            <a:solidFill>
                              <a:srgbClr val="000000">
                                <a:lumMod val="75000"/>
                                <a:lumOff val="25000"/>
                              </a:srgbClr>
                            </a:solidFill>
                            <a:latin typeface="Cambria Math" panose="02040503050406030204" pitchFamily="18" charset="0"/>
                          </a:rPr>
                          <m:t>𝜋</m:t>
                        </m:r>
                      </m:e>
                      <m:sub>
                        <m:r>
                          <a:rPr lang="en-US" altLang="zh-CN" sz="2000" i="1">
                            <a:solidFill>
                              <a:srgbClr val="000000">
                                <a:lumMod val="75000"/>
                                <a:lumOff val="25000"/>
                              </a:srgbClr>
                            </a:solidFill>
                            <a:latin typeface="Cambria Math" panose="02040503050406030204" pitchFamily="18" charset="0"/>
                          </a:rPr>
                          <m:t>𝑡</m:t>
                        </m:r>
                        <m:r>
                          <a:rPr lang="en-US" altLang="zh-CN" sz="2000" i="1">
                            <a:solidFill>
                              <a:srgbClr val="000000">
                                <a:lumMod val="75000"/>
                                <a:lumOff val="25000"/>
                              </a:srgbClr>
                            </a:solidFill>
                            <a:latin typeface="Cambria Math" panose="02040503050406030204" pitchFamily="18" charset="0"/>
                          </a:rPr>
                          <m:t>−1</m:t>
                        </m:r>
                      </m:sub>
                    </m:sSub>
                    <m:r>
                      <a:rPr lang="en-US" altLang="zh-CN" sz="2000" i="1">
                        <a:solidFill>
                          <a:srgbClr val="000000">
                            <a:lumMod val="75000"/>
                            <a:lumOff val="25000"/>
                          </a:srgbClr>
                        </a:solidFill>
                        <a:latin typeface="Cambria Math" panose="02040503050406030204" pitchFamily="18" charset="0"/>
                      </a:rPr>
                      <m:t>+</m:t>
                    </m:r>
                    <m:r>
                      <a:rPr lang="en-US" altLang="zh-CN" sz="2000" i="1">
                        <a:solidFill>
                          <a:srgbClr val="000000">
                            <a:lumMod val="75000"/>
                            <a:lumOff val="25000"/>
                          </a:srgbClr>
                        </a:solidFill>
                        <a:latin typeface="Cambria Math" panose="02040503050406030204" pitchFamily="18" charset="0"/>
                      </a:rPr>
                      <m:t>𝜔</m:t>
                    </m:r>
                    <m:r>
                      <a:rPr lang="en-US" altLang="zh-CN" sz="2000" i="1">
                        <a:solidFill>
                          <a:srgbClr val="000000">
                            <a:lumMod val="75000"/>
                            <a:lumOff val="25000"/>
                          </a:srgbClr>
                        </a:solidFill>
                        <a:latin typeface="Cambria Math" panose="02040503050406030204" pitchFamily="18" charset="0"/>
                      </a:rPr>
                      <m:t>(1−  </m:t>
                    </m:r>
                    <m:r>
                      <a:rPr lang="en-US" altLang="zh-CN" sz="2000" i="1">
                        <a:solidFill>
                          <a:srgbClr val="000000">
                            <a:lumMod val="75000"/>
                            <a:lumOff val="25000"/>
                          </a:srgbClr>
                        </a:solidFill>
                        <a:latin typeface="Cambria Math" panose="02040503050406030204" pitchFamily="18" charset="0"/>
                      </a:rPr>
                      <m:t>𝜃𝛽</m:t>
                    </m:r>
                    <m:r>
                      <a:rPr lang="en-US" altLang="zh-CN" sz="2000" i="1">
                        <a:solidFill>
                          <a:srgbClr val="000000">
                            <a:lumMod val="75000"/>
                            <a:lumOff val="25000"/>
                          </a:srgbClr>
                        </a:solidFill>
                        <a:latin typeface="Cambria Math" panose="02040503050406030204" pitchFamily="18" charset="0"/>
                      </a:rPr>
                      <m:t>) </m:t>
                    </m:r>
                    <m:r>
                      <a:rPr lang="en-US" altLang="zh-CN" sz="2000" i="1">
                        <a:solidFill>
                          <a:srgbClr val="000000">
                            <a:lumMod val="75000"/>
                            <a:lumOff val="25000"/>
                          </a:srgbClr>
                        </a:solidFill>
                        <a:latin typeface="Cambria Math" panose="02040503050406030204" pitchFamily="18" charset="0"/>
                      </a:rPr>
                      <m:t>𝜉</m:t>
                    </m:r>
                    <m:sSub>
                      <m:sSubPr>
                        <m:ctrlPr>
                          <a:rPr lang="zh-CN" altLang="zh-CN" sz="2000" i="1">
                            <a:solidFill>
                              <a:srgbClr val="000000">
                                <a:lumMod val="75000"/>
                                <a:lumOff val="25000"/>
                              </a:srgbClr>
                            </a:solidFill>
                            <a:latin typeface="Cambria Math" panose="02040503050406030204" pitchFamily="18" charset="0"/>
                          </a:rPr>
                        </m:ctrlPr>
                      </m:sSubPr>
                      <m:e>
                        <m:r>
                          <a:rPr lang="en-US" altLang="zh-CN" sz="2000" i="1">
                            <a:solidFill>
                              <a:srgbClr val="000000">
                                <a:lumMod val="75000"/>
                                <a:lumOff val="25000"/>
                              </a:srgbClr>
                            </a:solidFill>
                            <a:latin typeface="Cambria Math" panose="02040503050406030204" pitchFamily="18" charset="0"/>
                          </a:rPr>
                          <m:t>𝑦</m:t>
                        </m:r>
                      </m:e>
                      <m:sub>
                        <m:r>
                          <a:rPr lang="en-US" altLang="zh-CN" sz="2000" i="1">
                            <a:solidFill>
                              <a:srgbClr val="000000">
                                <a:lumMod val="75000"/>
                                <a:lumOff val="25000"/>
                              </a:srgbClr>
                            </a:solidFill>
                            <a:latin typeface="Cambria Math" panose="02040503050406030204" pitchFamily="18" charset="0"/>
                          </a:rPr>
                          <m:t>𝑡</m:t>
                        </m:r>
                      </m:sub>
                    </m:sSub>
                  </m:oMath>
                </a14:m>
                <a:r>
                  <a:rPr lang="en-US" altLang="zh-CN" sz="2000" dirty="0">
                    <a:solidFill>
                      <a:srgbClr val="000000">
                        <a:lumMod val="75000"/>
                        <a:lumOff val="25000"/>
                      </a:srgbClr>
                    </a:solidFill>
                    <a:latin typeface="Calibri" panose="020F0502020204030204"/>
                    <a:ea typeface="宋体" panose="02010600030101010101" pitchFamily="2" charset="-122"/>
                  </a:rPr>
                  <a:t>	   </a:t>
                </a:r>
                <a:r>
                  <a:rPr lang="zh-CN" altLang="zh-CN" sz="2000" dirty="0">
                    <a:solidFill>
                      <a:srgbClr val="000000">
                        <a:lumMod val="75000"/>
                        <a:lumOff val="25000"/>
                      </a:srgbClr>
                    </a:solidFill>
                    <a:latin typeface="Calibri" panose="020F0502020204030204"/>
                    <a:ea typeface="宋体" panose="02010600030101010101" pitchFamily="2" charset="-122"/>
                  </a:rPr>
                  <a:t>（</a:t>
                </a:r>
                <a:r>
                  <a:rPr lang="en-US" altLang="zh-CN" sz="2000" dirty="0">
                    <a:solidFill>
                      <a:srgbClr val="000000">
                        <a:lumMod val="75000"/>
                        <a:lumOff val="25000"/>
                      </a:srgbClr>
                    </a:solidFill>
                    <a:latin typeface="Calibri" panose="020F0502020204030204"/>
                    <a:ea typeface="宋体" panose="02010600030101010101" pitchFamily="2" charset="-122"/>
                  </a:rPr>
                  <a:t>13</a:t>
                </a:r>
                <a:r>
                  <a:rPr lang="zh-CN" altLang="zh-CN" sz="2000" dirty="0">
                    <a:solidFill>
                      <a:srgbClr val="000000">
                        <a:lumMod val="75000"/>
                        <a:lumOff val="25000"/>
                      </a:srgbClr>
                    </a:solidFill>
                    <a:latin typeface="Calibri" panose="020F0502020204030204"/>
                    <a:ea typeface="宋体" panose="02010600030101010101" pitchFamily="2" charset="-122"/>
                  </a:rPr>
                  <a:t>） </a:t>
                </a:r>
              </a:p>
            </p:txBody>
          </p:sp>
        </mc:Choice>
        <mc:Fallback xmlns="">
          <p:sp>
            <p:nvSpPr>
              <p:cNvPr id="12" name="文本框 11">
                <a:extLst>
                  <a:ext uri="{FF2B5EF4-FFF2-40B4-BE49-F238E27FC236}">
                    <a16:creationId xmlns:a16="http://schemas.microsoft.com/office/drawing/2014/main" id="{AB4CDFE9-5EFE-6A3E-C286-6E05358B4CDA}"/>
                  </a:ext>
                </a:extLst>
              </p:cNvPr>
              <p:cNvSpPr txBox="1">
                <a:spLocks noRot="1" noChangeAspect="1" noMove="1" noResize="1" noEditPoints="1" noAdjustHandles="1" noChangeArrowheads="1" noChangeShapeType="1" noTextEdit="1"/>
              </p:cNvSpPr>
              <p:nvPr/>
            </p:nvSpPr>
            <p:spPr>
              <a:xfrm>
                <a:off x="2219852" y="1828801"/>
                <a:ext cx="7838548" cy="4079065"/>
              </a:xfrm>
              <a:prstGeom prst="rect">
                <a:avLst/>
              </a:prstGeom>
              <a:blipFill>
                <a:blip r:embed="rId2"/>
                <a:stretch>
                  <a:fillRect l="-700" t="-1943" b="-1794"/>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165086115"/>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rot="18868453" flipV="1">
            <a:off x="1854449" y="1215604"/>
            <a:ext cx="370238" cy="370238"/>
          </a:xfrm>
          <a:prstGeom prst="rect">
            <a:avLst/>
          </a:prstGeom>
          <a:noFill/>
          <a:ln w="254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zh-CN" altLang="en-US" sz="1350">
              <a:solidFill>
                <a:prstClr val="white"/>
              </a:solidFill>
              <a:latin typeface="Calibri"/>
              <a:ea typeface="等线" panose="02010600030101010101" pitchFamily="2" charset="-122"/>
            </a:endParaRPr>
          </a:p>
        </p:txBody>
      </p:sp>
      <p:sp>
        <p:nvSpPr>
          <p:cNvPr id="5" name="矩形 4"/>
          <p:cNvSpPr/>
          <p:nvPr/>
        </p:nvSpPr>
        <p:spPr>
          <a:xfrm rot="18868453">
            <a:off x="2101742" y="1279292"/>
            <a:ext cx="236220" cy="23622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zh-CN" altLang="en-US" sz="1350">
              <a:solidFill>
                <a:prstClr val="white"/>
              </a:solidFill>
              <a:latin typeface="Calibri"/>
              <a:ea typeface="等线" panose="02010600030101010101" pitchFamily="2" charset="-122"/>
            </a:endParaRPr>
          </a:p>
        </p:txBody>
      </p:sp>
      <p:cxnSp>
        <p:nvCxnSpPr>
          <p:cNvPr id="6" name="直接连接符 5"/>
          <p:cNvCxnSpPr>
            <a:cxnSpLocks/>
          </p:cNvCxnSpPr>
          <p:nvPr/>
        </p:nvCxnSpPr>
        <p:spPr>
          <a:xfrm>
            <a:off x="2039568" y="1662510"/>
            <a:ext cx="764545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标题 3"/>
          <p:cNvSpPr txBox="1">
            <a:spLocks/>
          </p:cNvSpPr>
          <p:nvPr/>
        </p:nvSpPr>
        <p:spPr>
          <a:xfrm>
            <a:off x="2563142" y="1291003"/>
            <a:ext cx="7886700" cy="318549"/>
          </a:xfrm>
          <a:prstGeom prst="rect">
            <a:avLst/>
          </a:prstGeom>
        </p:spPr>
        <p:txBody>
          <a:bodyPr vert="horz" wrap="square" lIns="68580" tIns="34290" rIns="68580" bIns="34290" rtlCol="0" anchor="ctr">
            <a:spAutoFit/>
          </a:bodyPr>
          <a:lstStyle>
            <a:lvl1pPr algn="l" defTabSz="914400" rtl="0" eaLnBrk="1" latinLnBrk="0" hangingPunct="1">
              <a:lnSpc>
                <a:spcPct val="90000"/>
              </a:lnSpc>
              <a:spcBef>
                <a:spcPct val="0"/>
              </a:spcBef>
              <a:buNone/>
              <a:defRPr lang="zh-CN" altLang="en-US" sz="2400" b="1" kern="1200">
                <a:gradFill>
                  <a:gsLst>
                    <a:gs pos="0">
                      <a:schemeClr val="accent2"/>
                    </a:gs>
                    <a:gs pos="100000">
                      <a:schemeClr val="accent1">
                        <a:lumMod val="75000"/>
                      </a:schemeClr>
                    </a:gs>
                  </a:gsLst>
                  <a:lin ang="5400000" scaled="1"/>
                </a:gradFill>
                <a:effectLst>
                  <a:outerShdw blurRad="38100" dist="38100" dir="2700000" algn="tl">
                    <a:srgbClr val="000000">
                      <a:alpha val="11000"/>
                    </a:srgbClr>
                  </a:outerShdw>
                </a:effectLst>
                <a:latin typeface="+mn-lt"/>
                <a:ea typeface="+mn-ea"/>
                <a:cs typeface="+mn-ea"/>
              </a:defRPr>
            </a:lvl1pPr>
          </a:lstStyle>
          <a:p>
            <a:pPr defTabSz="685800">
              <a:defRPr/>
            </a:pPr>
            <a:r>
              <a:rPr lang="zh-CN" altLang="en-US" sz="1800" dirty="0">
                <a:solidFill>
                  <a:schemeClr val="accent4">
                    <a:lumMod val="75000"/>
                  </a:schemeClr>
                </a:solidFill>
                <a:latin typeface="微软雅黑"/>
                <a:ea typeface="微软雅黑"/>
              </a:rPr>
              <a:t>新凯恩斯菲利普斯曲线总结</a:t>
            </a:r>
          </a:p>
        </p:txBody>
      </p:sp>
      <p:sp>
        <p:nvSpPr>
          <p:cNvPr id="3" name="文本框 2">
            <a:extLst>
              <a:ext uri="{FF2B5EF4-FFF2-40B4-BE49-F238E27FC236}">
                <a16:creationId xmlns:a16="http://schemas.microsoft.com/office/drawing/2014/main" id="{DB9FDD07-D17A-ADAB-E105-CBC5034BD5EC}"/>
              </a:ext>
            </a:extLst>
          </p:cNvPr>
          <p:cNvSpPr txBox="1"/>
          <p:nvPr/>
        </p:nvSpPr>
        <p:spPr>
          <a:xfrm>
            <a:off x="2219852" y="1828801"/>
            <a:ext cx="6858000" cy="3323987"/>
          </a:xfrm>
          <a:prstGeom prst="rect">
            <a:avLst/>
          </a:prstGeom>
          <a:noFill/>
        </p:spPr>
        <p:txBody>
          <a:bodyPr wrap="square">
            <a:spAutoFit/>
          </a:bodyPr>
          <a:lstStyle/>
          <a:p>
            <a:pPr marL="285750" indent="-285750">
              <a:buFont typeface="Arial" panose="020B0604020202020204" pitchFamily="34" charset="0"/>
              <a:buChar char="•"/>
            </a:pPr>
            <a:r>
              <a:rPr lang="en-US" altLang="zh-CN" sz="1500" dirty="0">
                <a:solidFill>
                  <a:prstClr val="black"/>
                </a:solidFill>
                <a:latin typeface="+mn-ea"/>
              </a:rPr>
              <a:t>Roberts</a:t>
            </a:r>
            <a:r>
              <a:rPr lang="zh-CN" altLang="en-US" sz="1500" dirty="0">
                <a:solidFill>
                  <a:prstClr val="black"/>
                </a:solidFill>
                <a:latin typeface="+mn-ea"/>
              </a:rPr>
              <a:t>（</a:t>
            </a:r>
            <a:r>
              <a:rPr lang="en-US" altLang="zh-CN" sz="1500" dirty="0">
                <a:solidFill>
                  <a:prstClr val="black"/>
                </a:solidFill>
                <a:latin typeface="+mn-ea"/>
              </a:rPr>
              <a:t>1995</a:t>
            </a:r>
            <a:r>
              <a:rPr lang="zh-CN" altLang="en-US" sz="1500" dirty="0">
                <a:solidFill>
                  <a:prstClr val="black"/>
                </a:solidFill>
                <a:latin typeface="+mn-ea"/>
              </a:rPr>
              <a:t>）的研究具有分水岭意义，首次将</a:t>
            </a:r>
            <a:r>
              <a:rPr lang="en-US" altLang="zh-CN" sz="1500" dirty="0">
                <a:solidFill>
                  <a:prstClr val="black"/>
                </a:solidFill>
                <a:latin typeface="+mn-ea"/>
              </a:rPr>
              <a:t>Taylor</a:t>
            </a:r>
            <a:r>
              <a:rPr lang="zh-CN" altLang="en-US" sz="1500" dirty="0">
                <a:solidFill>
                  <a:prstClr val="black"/>
                </a:solidFill>
                <a:latin typeface="+mn-ea"/>
              </a:rPr>
              <a:t>（</a:t>
            </a:r>
            <a:r>
              <a:rPr lang="en-US" altLang="zh-CN" sz="1500" dirty="0">
                <a:solidFill>
                  <a:prstClr val="black"/>
                </a:solidFill>
                <a:latin typeface="+mn-ea"/>
              </a:rPr>
              <a:t>1980</a:t>
            </a:r>
            <a:r>
              <a:rPr lang="zh-CN" altLang="en-US" sz="1500" dirty="0">
                <a:solidFill>
                  <a:prstClr val="black"/>
                </a:solidFill>
                <a:latin typeface="+mn-ea"/>
              </a:rPr>
              <a:t>）、</a:t>
            </a:r>
            <a:r>
              <a:rPr lang="en-US" altLang="zh-CN" sz="1500" dirty="0" err="1">
                <a:solidFill>
                  <a:prstClr val="black"/>
                </a:solidFill>
                <a:latin typeface="+mn-ea"/>
              </a:rPr>
              <a:t>Rotemberg</a:t>
            </a:r>
            <a:r>
              <a:rPr lang="zh-CN" altLang="en-US" sz="1500" dirty="0">
                <a:solidFill>
                  <a:prstClr val="black"/>
                </a:solidFill>
                <a:latin typeface="+mn-ea"/>
              </a:rPr>
              <a:t>（</a:t>
            </a:r>
            <a:r>
              <a:rPr lang="en-US" altLang="zh-CN" sz="1500" dirty="0">
                <a:solidFill>
                  <a:prstClr val="black"/>
                </a:solidFill>
                <a:latin typeface="+mn-ea"/>
              </a:rPr>
              <a:t>1982</a:t>
            </a:r>
            <a:r>
              <a:rPr lang="zh-CN" altLang="en-US" sz="1500" dirty="0">
                <a:solidFill>
                  <a:prstClr val="black"/>
                </a:solidFill>
                <a:latin typeface="+mn-ea"/>
              </a:rPr>
              <a:t>）和</a:t>
            </a:r>
            <a:r>
              <a:rPr lang="en-US" altLang="zh-CN" sz="1500" dirty="0">
                <a:solidFill>
                  <a:prstClr val="black"/>
                </a:solidFill>
                <a:latin typeface="+mn-ea"/>
              </a:rPr>
              <a:t>Calvo</a:t>
            </a:r>
            <a:r>
              <a:rPr lang="zh-CN" altLang="en-US" sz="1500" dirty="0">
                <a:solidFill>
                  <a:prstClr val="black"/>
                </a:solidFill>
                <a:latin typeface="+mn-ea"/>
              </a:rPr>
              <a:t>（</a:t>
            </a:r>
            <a:r>
              <a:rPr lang="en-US" altLang="zh-CN" sz="1500" dirty="0">
                <a:solidFill>
                  <a:prstClr val="black"/>
                </a:solidFill>
                <a:latin typeface="+mn-ea"/>
              </a:rPr>
              <a:t>1983</a:t>
            </a:r>
            <a:r>
              <a:rPr lang="zh-CN" altLang="en-US" sz="1500" dirty="0">
                <a:solidFill>
                  <a:prstClr val="black"/>
                </a:solidFill>
                <a:latin typeface="+mn-ea"/>
              </a:rPr>
              <a:t>）的不同微观定价机制统一推导为宏观表现形式一致的模型框架，并命名为新凯恩斯菲利普斯曲线，以区别于传统菲利普斯曲线。</a:t>
            </a:r>
          </a:p>
          <a:p>
            <a:pPr marL="285750" indent="-285750">
              <a:buFont typeface="Arial" panose="020B0604020202020204" pitchFamily="34" charset="0"/>
              <a:buChar char="•"/>
            </a:pPr>
            <a:r>
              <a:rPr lang="zh-CN" altLang="en-US" sz="1500" dirty="0">
                <a:solidFill>
                  <a:prstClr val="black"/>
                </a:solidFill>
                <a:latin typeface="+mn-ea"/>
              </a:rPr>
              <a:t>此后，</a:t>
            </a:r>
            <a:r>
              <a:rPr lang="en-US" altLang="zh-CN" sz="1500" dirty="0">
                <a:solidFill>
                  <a:prstClr val="black"/>
                </a:solidFill>
                <a:latin typeface="+mn-ea"/>
              </a:rPr>
              <a:t>Fuhrer and Moore</a:t>
            </a:r>
            <a:r>
              <a:rPr lang="zh-CN" altLang="en-US" sz="1500" dirty="0">
                <a:solidFill>
                  <a:prstClr val="black"/>
                </a:solidFill>
                <a:latin typeface="+mn-ea"/>
              </a:rPr>
              <a:t>（</a:t>
            </a:r>
            <a:r>
              <a:rPr lang="en-US" altLang="zh-CN" sz="1500" dirty="0">
                <a:solidFill>
                  <a:prstClr val="black"/>
                </a:solidFill>
                <a:latin typeface="+mn-ea"/>
              </a:rPr>
              <a:t>1995</a:t>
            </a:r>
            <a:r>
              <a:rPr lang="zh-CN" altLang="en-US" sz="1500" dirty="0">
                <a:solidFill>
                  <a:prstClr val="black"/>
                </a:solidFill>
                <a:latin typeface="+mn-ea"/>
              </a:rPr>
              <a:t>）、</a:t>
            </a:r>
            <a:r>
              <a:rPr lang="en-US" altLang="zh-CN" sz="1500" dirty="0" err="1">
                <a:solidFill>
                  <a:prstClr val="black"/>
                </a:solidFill>
                <a:latin typeface="+mn-ea"/>
              </a:rPr>
              <a:t>Gali</a:t>
            </a:r>
            <a:r>
              <a:rPr lang="en-US" altLang="zh-CN" sz="1500" dirty="0">
                <a:solidFill>
                  <a:prstClr val="black"/>
                </a:solidFill>
                <a:latin typeface="+mn-ea"/>
              </a:rPr>
              <a:t> and Gertler</a:t>
            </a:r>
            <a:r>
              <a:rPr lang="zh-CN" altLang="en-US" sz="1500" dirty="0">
                <a:solidFill>
                  <a:prstClr val="black"/>
                </a:solidFill>
                <a:latin typeface="+mn-ea"/>
              </a:rPr>
              <a:t>（</a:t>
            </a:r>
            <a:r>
              <a:rPr lang="en-US" altLang="zh-CN" sz="1500" dirty="0">
                <a:solidFill>
                  <a:prstClr val="black"/>
                </a:solidFill>
                <a:latin typeface="+mn-ea"/>
              </a:rPr>
              <a:t>1999</a:t>
            </a:r>
            <a:r>
              <a:rPr lang="zh-CN" altLang="en-US" sz="1500" dirty="0">
                <a:solidFill>
                  <a:prstClr val="black"/>
                </a:solidFill>
                <a:latin typeface="+mn-ea"/>
              </a:rPr>
              <a:t>）、</a:t>
            </a:r>
            <a:r>
              <a:rPr lang="en-US" altLang="zh-CN" sz="1500" dirty="0" err="1">
                <a:solidFill>
                  <a:prstClr val="black"/>
                </a:solidFill>
                <a:latin typeface="+mn-ea"/>
              </a:rPr>
              <a:t>Christiano</a:t>
            </a:r>
            <a:r>
              <a:rPr lang="en-US" altLang="zh-CN" sz="1500" dirty="0">
                <a:solidFill>
                  <a:prstClr val="black"/>
                </a:solidFill>
                <a:latin typeface="+mn-ea"/>
              </a:rPr>
              <a:t> </a:t>
            </a:r>
            <a:r>
              <a:rPr lang="zh-CN" altLang="en-US" sz="1500" dirty="0">
                <a:solidFill>
                  <a:prstClr val="black"/>
                </a:solidFill>
                <a:latin typeface="+mn-ea"/>
              </a:rPr>
              <a:t>等人（</a:t>
            </a:r>
            <a:r>
              <a:rPr lang="en-US" altLang="zh-CN" sz="1500" dirty="0">
                <a:solidFill>
                  <a:prstClr val="black"/>
                </a:solidFill>
                <a:latin typeface="+mn-ea"/>
              </a:rPr>
              <a:t>2005</a:t>
            </a:r>
            <a:r>
              <a:rPr lang="zh-CN" altLang="en-US" sz="1500" dirty="0">
                <a:solidFill>
                  <a:prstClr val="black"/>
                </a:solidFill>
                <a:latin typeface="+mn-ea"/>
              </a:rPr>
              <a:t>）、</a:t>
            </a:r>
            <a:r>
              <a:rPr lang="en-US" altLang="zh-CN" sz="1500" dirty="0" err="1">
                <a:solidFill>
                  <a:prstClr val="black"/>
                </a:solidFill>
                <a:latin typeface="+mn-ea"/>
              </a:rPr>
              <a:t>Gali</a:t>
            </a:r>
            <a:r>
              <a:rPr lang="zh-CN" altLang="en-US" sz="1500" dirty="0">
                <a:solidFill>
                  <a:prstClr val="black"/>
                </a:solidFill>
                <a:latin typeface="+mn-ea"/>
              </a:rPr>
              <a:t>等人（</a:t>
            </a:r>
            <a:r>
              <a:rPr lang="en-US" altLang="zh-CN" sz="1500" dirty="0">
                <a:solidFill>
                  <a:prstClr val="black"/>
                </a:solidFill>
                <a:latin typeface="+mn-ea"/>
              </a:rPr>
              <a:t>2005</a:t>
            </a:r>
            <a:r>
              <a:rPr lang="zh-CN" altLang="en-US" sz="1500" dirty="0">
                <a:solidFill>
                  <a:prstClr val="black"/>
                </a:solidFill>
                <a:latin typeface="+mn-ea"/>
              </a:rPr>
              <a:t>）对新凯恩斯菲利普斯曲线模型的具体表现形式以及实际拟合效果等进行了深入研究。</a:t>
            </a:r>
          </a:p>
          <a:p>
            <a:pPr marL="285750" indent="-285750">
              <a:buFont typeface="Arial" panose="020B0604020202020204" pitchFamily="34" charset="0"/>
              <a:buChar char="•"/>
            </a:pPr>
            <a:r>
              <a:rPr lang="zh-CN" altLang="en-US" sz="1500" dirty="0">
                <a:solidFill>
                  <a:prstClr val="black"/>
                </a:solidFill>
                <a:latin typeface="+mn-ea"/>
              </a:rPr>
              <a:t>尽管这些研究的侧重点、分析角度以及研究方法各有不同，但是却达成了一个广泛共识：基于微观基础的新凯恩斯菲利普斯曲线模型是现代货币政策分析框架的重要组成部分，模型中刻画前视行为与后视行为权重的系数大小对分析货币政策的效应起着关键性的作用。</a:t>
            </a:r>
          </a:p>
          <a:p>
            <a:pPr marL="285750" indent="-285750">
              <a:buFont typeface="Arial" panose="020B0604020202020204" pitchFamily="34" charset="0"/>
              <a:buChar char="•"/>
            </a:pPr>
            <a:r>
              <a:rPr lang="zh-CN" altLang="en-US" sz="1500" dirty="0">
                <a:solidFill>
                  <a:prstClr val="black"/>
                </a:solidFill>
                <a:latin typeface="+mn-ea"/>
              </a:rPr>
              <a:t>以理性预期方法度量通胀预期 </a:t>
            </a:r>
            <a:r>
              <a:rPr lang="en-US" altLang="zh-CN" sz="1500" dirty="0">
                <a:solidFill>
                  <a:prstClr val="black"/>
                </a:solidFill>
                <a:latin typeface="+mn-ea"/>
              </a:rPr>
              <a:t>VS </a:t>
            </a:r>
            <a:r>
              <a:rPr lang="zh-CN" altLang="en-US" sz="1500" dirty="0">
                <a:solidFill>
                  <a:prstClr val="black"/>
                </a:solidFill>
                <a:latin typeface="+mn-ea"/>
              </a:rPr>
              <a:t>利用调查数据度量通胀预期。</a:t>
            </a:r>
          </a:p>
          <a:p>
            <a:pPr marL="285750" indent="-285750">
              <a:buFont typeface="Arial" panose="020B0604020202020204" pitchFamily="34" charset="0"/>
              <a:buChar char="•"/>
            </a:pPr>
            <a:r>
              <a:rPr lang="zh-CN" altLang="en-US" sz="1500" dirty="0">
                <a:solidFill>
                  <a:prstClr val="black"/>
                </a:solidFill>
                <a:latin typeface="+mn-ea"/>
              </a:rPr>
              <a:t>经验矛盾：对抗高通胀付出巨大代价。</a:t>
            </a:r>
          </a:p>
          <a:p>
            <a:pPr marL="285750" indent="-285750">
              <a:buFont typeface="Arial" panose="020B0604020202020204" pitchFamily="34" charset="0"/>
              <a:buChar char="•"/>
            </a:pPr>
            <a:endParaRPr lang="en-US" altLang="zh-CN" sz="1500" dirty="0">
              <a:solidFill>
                <a:prstClr val="black"/>
              </a:solidFill>
              <a:latin typeface="+mn-ea"/>
            </a:endParaRPr>
          </a:p>
        </p:txBody>
      </p:sp>
    </p:spTree>
    <p:extLst>
      <p:ext uri="{BB962C8B-B14F-4D97-AF65-F5344CB8AC3E}">
        <p14:creationId xmlns:p14="http://schemas.microsoft.com/office/powerpoint/2010/main" val="2922778073"/>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4F8C379D-F241-071A-27F8-2F5848FFB952}"/>
              </a:ext>
            </a:extLst>
          </p:cNvPr>
          <p:cNvSpPr>
            <a:spLocks noGrp="1" noChangeArrowheads="1"/>
          </p:cNvSpPr>
          <p:nvPr>
            <p:ph type="title"/>
          </p:nvPr>
        </p:nvSpPr>
        <p:spPr>
          <a:xfrm>
            <a:off x="2280775" y="317834"/>
            <a:ext cx="8382000" cy="1143000"/>
          </a:xfrm>
        </p:spPr>
        <p:txBody>
          <a:bodyPr/>
          <a:lstStyle/>
          <a:p>
            <a:pPr eaLnBrk="1" hangingPunct="1"/>
            <a:r>
              <a:rPr lang="en-US" altLang="en-US" dirty="0">
                <a:ea typeface="ヒラギノ角ゴ Pro W3" pitchFamily="-84" charset="-128"/>
              </a:rPr>
              <a:t>Books Recommended</a:t>
            </a:r>
            <a:endParaRPr lang="en-US" altLang="en-US" dirty="0">
              <a:ea typeface="MS PGothic" panose="020B0600070205080204" pitchFamily="34" charset="-128"/>
            </a:endParaRPr>
          </a:p>
        </p:txBody>
      </p:sp>
      <p:sp>
        <p:nvSpPr>
          <p:cNvPr id="9219" name="Rectangle 3">
            <a:extLst>
              <a:ext uri="{FF2B5EF4-FFF2-40B4-BE49-F238E27FC236}">
                <a16:creationId xmlns:a16="http://schemas.microsoft.com/office/drawing/2014/main" id="{A7ABBB1C-0BD7-7E7E-40FA-19039C9ABD4A}"/>
              </a:ext>
            </a:extLst>
          </p:cNvPr>
          <p:cNvSpPr>
            <a:spLocks noGrp="1" noChangeArrowheads="1"/>
          </p:cNvSpPr>
          <p:nvPr>
            <p:ph idx="1"/>
          </p:nvPr>
        </p:nvSpPr>
        <p:spPr>
          <a:xfrm>
            <a:off x="2133600" y="1371600"/>
            <a:ext cx="8382000" cy="5105400"/>
          </a:xfrm>
        </p:spPr>
        <p:txBody>
          <a:bodyPr/>
          <a:lstStyle/>
          <a:p>
            <a:r>
              <a:rPr lang="en-US" altLang="en-US" i="1" dirty="0">
                <a:ea typeface="ヒラギノ角ゴ Pro W3" pitchFamily="-84" charset="-128"/>
              </a:rPr>
              <a:t>Inflation, Unemployment, and Monetary Policy</a:t>
            </a:r>
            <a:r>
              <a:rPr lang="en-US" altLang="en-US" dirty="0">
                <a:ea typeface="ヒラギノ角ゴ Pro W3" pitchFamily="-84" charset="-128"/>
              </a:rPr>
              <a:t>, </a:t>
            </a:r>
            <a:r>
              <a:rPr lang="en-US" altLang="zh-CN" dirty="0">
                <a:ea typeface="ヒラギノ角ゴ Pro W3" pitchFamily="-84" charset="-128"/>
              </a:rPr>
              <a:t>Robert M. Solow and John B. Taylor, The MIT Press Cambridge</a:t>
            </a:r>
            <a:r>
              <a:rPr lang="en-US" altLang="zh-CN" dirty="0">
                <a:ea typeface="MS PGothic" panose="020B0600070205080204" pitchFamily="34" charset="-128"/>
              </a:rPr>
              <a:t>: </a:t>
            </a:r>
          </a:p>
          <a:p>
            <a:pPr>
              <a:buFont typeface="Wingdings" panose="05000000000000000000" pitchFamily="2" charset="2"/>
              <a:buChar char="v"/>
            </a:pPr>
            <a:r>
              <a:rPr lang="en-US" altLang="zh-CN" sz="2400" dirty="0">
                <a:ea typeface="ヒラギノ角ゴ Pro W3" pitchFamily="-84" charset="-128"/>
              </a:rPr>
              <a:t>The papers presented by Robert Solow and John Taylor at the first Alvin Hansen Symposium on Public Policy address the practical dilemma currently confronting American monetary policy--The connection between price inflation and real economic activity.</a:t>
            </a:r>
          </a:p>
          <a:p>
            <a:pPr>
              <a:buFont typeface="Wingdings" panose="05000000000000000000" pitchFamily="2" charset="2"/>
              <a:buChar char="v"/>
            </a:pPr>
            <a:r>
              <a:rPr lang="en-US" altLang="zh-CN" sz="2400" dirty="0">
                <a:ea typeface="ヒラギノ角ゴ Pro W3" pitchFamily="-84" charset="-128"/>
              </a:rPr>
              <a:t>N. Gregory Mankiw: Given that money does not affect unemployment in the long run, what inflation rate should the Fed be aiming for?</a:t>
            </a:r>
          </a:p>
          <a:p>
            <a:endParaRPr lang="en-US" altLang="zh-CN" sz="2400" dirty="0">
              <a:ea typeface="ヒラギノ角ゴ Pro W3" pitchFamily="-84" charset="-128"/>
            </a:endParaRPr>
          </a:p>
        </p:txBody>
      </p:sp>
      <p:sp>
        <p:nvSpPr>
          <p:cNvPr id="2" name="矩形 1">
            <a:extLst>
              <a:ext uri="{FF2B5EF4-FFF2-40B4-BE49-F238E27FC236}">
                <a16:creationId xmlns:a16="http://schemas.microsoft.com/office/drawing/2014/main" id="{38A4D37A-5420-CC12-FC60-4CE4EECB4AB3}"/>
              </a:ext>
            </a:extLst>
          </p:cNvPr>
          <p:cNvSpPr/>
          <p:nvPr/>
        </p:nvSpPr>
        <p:spPr>
          <a:xfrm rot="18868453" flipV="1">
            <a:off x="1706622" y="442428"/>
            <a:ext cx="370238" cy="370238"/>
          </a:xfrm>
          <a:prstGeom prst="rect">
            <a:avLst/>
          </a:prstGeom>
          <a:noFill/>
          <a:ln w="254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zh-CN" altLang="en-US" sz="1350">
              <a:solidFill>
                <a:prstClr val="white"/>
              </a:solidFill>
              <a:latin typeface="Calibri"/>
              <a:ea typeface="等线" panose="02010600030101010101" pitchFamily="2" charset="-122"/>
            </a:endParaRPr>
          </a:p>
        </p:txBody>
      </p:sp>
      <p:sp>
        <p:nvSpPr>
          <p:cNvPr id="3" name="矩形 2">
            <a:extLst>
              <a:ext uri="{FF2B5EF4-FFF2-40B4-BE49-F238E27FC236}">
                <a16:creationId xmlns:a16="http://schemas.microsoft.com/office/drawing/2014/main" id="{3A4D52E2-A37A-6AC3-7098-E569E6C3B9F1}"/>
              </a:ext>
            </a:extLst>
          </p:cNvPr>
          <p:cNvSpPr/>
          <p:nvPr/>
        </p:nvSpPr>
        <p:spPr>
          <a:xfrm rot="18868453">
            <a:off x="1953915" y="506116"/>
            <a:ext cx="236220" cy="23622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zh-CN" altLang="en-US" sz="1350">
              <a:solidFill>
                <a:prstClr val="white"/>
              </a:solidFill>
              <a:latin typeface="Calibri"/>
              <a:ea typeface="等线" panose="02010600030101010101" pitchFamily="2" charset="-122"/>
            </a:endParaRPr>
          </a:p>
        </p:txBody>
      </p:sp>
      <p:cxnSp>
        <p:nvCxnSpPr>
          <p:cNvPr id="4" name="直接连接符 3">
            <a:extLst>
              <a:ext uri="{FF2B5EF4-FFF2-40B4-BE49-F238E27FC236}">
                <a16:creationId xmlns:a16="http://schemas.microsoft.com/office/drawing/2014/main" id="{23398C57-10D1-AB42-9AFF-76CFFB79E5D3}"/>
              </a:ext>
            </a:extLst>
          </p:cNvPr>
          <p:cNvCxnSpPr>
            <a:cxnSpLocks/>
          </p:cNvCxnSpPr>
          <p:nvPr/>
        </p:nvCxnSpPr>
        <p:spPr>
          <a:xfrm>
            <a:off x="1891741" y="889334"/>
            <a:ext cx="764545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1CFF58CB-6F5F-D836-99D3-3920F83C467C}"/>
              </a:ext>
            </a:extLst>
          </p:cNvPr>
          <p:cNvSpPr>
            <a:spLocks noGrp="1" noChangeArrowheads="1"/>
          </p:cNvSpPr>
          <p:nvPr>
            <p:ph type="title"/>
          </p:nvPr>
        </p:nvSpPr>
        <p:spPr>
          <a:xfrm>
            <a:off x="2327801" y="266957"/>
            <a:ext cx="8382000" cy="1143000"/>
          </a:xfrm>
        </p:spPr>
        <p:txBody>
          <a:bodyPr/>
          <a:lstStyle/>
          <a:p>
            <a:pPr eaLnBrk="1" hangingPunct="1"/>
            <a:r>
              <a:rPr lang="en-US" altLang="en-US" dirty="0">
                <a:ea typeface="ヒラギノ角ゴ Pro W3" pitchFamily="-84" charset="-128"/>
              </a:rPr>
              <a:t>Books Recommended</a:t>
            </a:r>
            <a:endParaRPr lang="en-US" altLang="en-US" dirty="0">
              <a:ea typeface="MS PGothic" panose="020B0600070205080204" pitchFamily="34" charset="-128"/>
            </a:endParaRPr>
          </a:p>
        </p:txBody>
      </p:sp>
      <p:sp>
        <p:nvSpPr>
          <p:cNvPr id="10243" name="Rectangle 3">
            <a:extLst>
              <a:ext uri="{FF2B5EF4-FFF2-40B4-BE49-F238E27FC236}">
                <a16:creationId xmlns:a16="http://schemas.microsoft.com/office/drawing/2014/main" id="{2DED953A-8C5F-A06F-7927-C53CE72154D9}"/>
              </a:ext>
            </a:extLst>
          </p:cNvPr>
          <p:cNvSpPr>
            <a:spLocks noGrp="1" noChangeArrowheads="1"/>
          </p:cNvSpPr>
          <p:nvPr>
            <p:ph idx="1"/>
          </p:nvPr>
        </p:nvSpPr>
        <p:spPr>
          <a:xfrm>
            <a:off x="2133600" y="1371600"/>
            <a:ext cx="8382000" cy="5105400"/>
          </a:xfrm>
        </p:spPr>
        <p:txBody>
          <a:bodyPr/>
          <a:lstStyle/>
          <a:p>
            <a:r>
              <a:rPr lang="en-US" altLang="zh-CN">
                <a:ea typeface="ヒラギノ角ゴ Pro W3" pitchFamily="-84" charset="-128"/>
              </a:rPr>
              <a:t>If zero inflation is the right long-term target, why do we have ongoing inflation?</a:t>
            </a:r>
          </a:p>
          <a:p>
            <a:pPr>
              <a:buFont typeface="Wingdings" panose="05000000000000000000" pitchFamily="2" charset="2"/>
              <a:buChar char="v"/>
            </a:pPr>
            <a:r>
              <a:rPr lang="en-US" altLang="zh-CN" sz="2400">
                <a:ea typeface="ヒラギノ角ゴ Pro W3" pitchFamily="-84" charset="-128"/>
              </a:rPr>
              <a:t>Time inconsistency</a:t>
            </a:r>
          </a:p>
          <a:p>
            <a:pPr>
              <a:buFont typeface="Wingdings" panose="05000000000000000000" pitchFamily="2" charset="2"/>
              <a:buChar char="v"/>
            </a:pPr>
            <a:r>
              <a:rPr lang="en-US" altLang="zh-CN" sz="2400">
                <a:ea typeface="ヒラギノ角ゴ Pro W3" pitchFamily="-84" charset="-128"/>
              </a:rPr>
              <a:t>Long-term inflation may be attributable to one of the most dangerous of human characteristics—wishful thinking.</a:t>
            </a:r>
          </a:p>
          <a:p>
            <a:pPr>
              <a:buFont typeface="Wingdings" panose="05000000000000000000" pitchFamily="2" charset="2"/>
              <a:buChar char="v"/>
            </a:pPr>
            <a:r>
              <a:rPr lang="en-US" altLang="zh-CN" sz="2400">
                <a:ea typeface="ヒラギノ角ゴ Pro W3" pitchFamily="-84" charset="-128"/>
              </a:rPr>
              <a:t>One way to avoid wishful thinking is to adopt a policy rule, which (once adopted) precludes thinking of any sort.</a:t>
            </a:r>
          </a:p>
          <a:p>
            <a:pPr>
              <a:buFont typeface="Wingdings" panose="05000000000000000000" pitchFamily="2" charset="2"/>
              <a:buChar char="v"/>
            </a:pPr>
            <a:r>
              <a:rPr lang="en-US" altLang="zh-CN" sz="2400">
                <a:ea typeface="ヒラギノ角ゴ Pro W3" pitchFamily="-84" charset="-128"/>
              </a:rPr>
              <a:t>A well-chosen policy rule would likely improve macroeconomic performance, but we should not expect miracles.</a:t>
            </a:r>
          </a:p>
        </p:txBody>
      </p:sp>
      <p:sp>
        <p:nvSpPr>
          <p:cNvPr id="2" name="矩形 1">
            <a:extLst>
              <a:ext uri="{FF2B5EF4-FFF2-40B4-BE49-F238E27FC236}">
                <a16:creationId xmlns:a16="http://schemas.microsoft.com/office/drawing/2014/main" id="{7FC43AD9-92A4-0E50-B353-EB11D24FD421}"/>
              </a:ext>
            </a:extLst>
          </p:cNvPr>
          <p:cNvSpPr/>
          <p:nvPr/>
        </p:nvSpPr>
        <p:spPr>
          <a:xfrm rot="18868453">
            <a:off x="1953915" y="506116"/>
            <a:ext cx="236220" cy="23622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zh-CN" altLang="en-US" sz="1350">
              <a:solidFill>
                <a:prstClr val="white"/>
              </a:solidFill>
              <a:latin typeface="Calibri"/>
              <a:ea typeface="等线" panose="02010600030101010101" pitchFamily="2" charset="-122"/>
            </a:endParaRPr>
          </a:p>
        </p:txBody>
      </p:sp>
      <p:cxnSp>
        <p:nvCxnSpPr>
          <p:cNvPr id="3" name="直接连接符 2">
            <a:extLst>
              <a:ext uri="{FF2B5EF4-FFF2-40B4-BE49-F238E27FC236}">
                <a16:creationId xmlns:a16="http://schemas.microsoft.com/office/drawing/2014/main" id="{A8E90BEB-7311-AE01-E2BE-13923B03B754}"/>
              </a:ext>
            </a:extLst>
          </p:cNvPr>
          <p:cNvCxnSpPr>
            <a:cxnSpLocks/>
          </p:cNvCxnSpPr>
          <p:nvPr/>
        </p:nvCxnSpPr>
        <p:spPr>
          <a:xfrm>
            <a:off x="1891741" y="889334"/>
            <a:ext cx="764545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custDataLst>
              <p:tags r:id="rId1"/>
            </p:custDataLst>
          </p:nvPr>
        </p:nvPicPr>
        <p:blipFill>
          <a:blip r:embed="rId17"/>
          <a:srcRect l="97202" t="43337" r="771" b="9736"/>
          <a:stretch>
            <a:fillRect/>
          </a:stretch>
        </p:blipFill>
        <p:spPr>
          <a:xfrm>
            <a:off x="1524635" y="12700"/>
            <a:ext cx="9163050" cy="6845300"/>
          </a:xfrm>
          <a:prstGeom prst="rect">
            <a:avLst/>
          </a:prstGeom>
        </p:spPr>
      </p:pic>
      <p:grpSp>
        <p:nvGrpSpPr>
          <p:cNvPr id="11" name="组合 10"/>
          <p:cNvGrpSpPr/>
          <p:nvPr/>
        </p:nvGrpSpPr>
        <p:grpSpPr>
          <a:xfrm>
            <a:off x="-1453515" y="-11334115"/>
            <a:ext cx="15474950" cy="18635980"/>
            <a:chOff x="1" y="-14984"/>
            <a:chExt cx="14490" cy="23032"/>
          </a:xfrm>
        </p:grpSpPr>
        <p:grpSp>
          <p:nvGrpSpPr>
            <p:cNvPr id="8" name="组合 7"/>
            <p:cNvGrpSpPr/>
            <p:nvPr/>
          </p:nvGrpSpPr>
          <p:grpSpPr>
            <a:xfrm>
              <a:off x="1" y="-14984"/>
              <a:ext cx="14490" cy="21553"/>
              <a:chOff x="-58" y="-10022"/>
              <a:chExt cx="14490" cy="21553"/>
            </a:xfrm>
          </p:grpSpPr>
          <p:pic>
            <p:nvPicPr>
              <p:cNvPr id="2" name="图片 1" descr="d087ec704695a07a8509f7f1cf814b6"/>
              <p:cNvPicPr>
                <a:picLocks noChangeAspect="1"/>
              </p:cNvPicPr>
              <p:nvPr/>
            </p:nvPicPr>
            <p:blipFill>
              <a:blip r:embed="rId18"/>
              <a:srcRect t="75987" r="7"/>
              <a:stretch>
                <a:fillRect/>
              </a:stretch>
            </p:blipFill>
            <p:spPr>
              <a:xfrm>
                <a:off x="-1" y="821"/>
                <a:ext cx="14400" cy="1684"/>
              </a:xfrm>
              <a:prstGeom prst="rect">
                <a:avLst/>
              </a:prstGeom>
            </p:spPr>
          </p:pic>
          <p:grpSp>
            <p:nvGrpSpPr>
              <p:cNvPr id="7" name="组合 6"/>
              <p:cNvGrpSpPr/>
              <p:nvPr/>
            </p:nvGrpSpPr>
            <p:grpSpPr>
              <a:xfrm>
                <a:off x="-58" y="-10022"/>
                <a:ext cx="14490" cy="21553"/>
                <a:chOff x="-58" y="-10022"/>
                <a:chExt cx="14490" cy="21553"/>
              </a:xfrm>
            </p:grpSpPr>
            <p:pic>
              <p:nvPicPr>
                <p:cNvPr id="4" name="图片 3"/>
                <p:cNvPicPr>
                  <a:picLocks noChangeAspect="1"/>
                </p:cNvPicPr>
                <p:nvPr>
                  <p:custDataLst>
                    <p:tags r:id="rId15"/>
                  </p:custDataLst>
                </p:nvPr>
              </p:nvPicPr>
              <p:blipFill>
                <a:blip r:embed="rId17"/>
                <a:stretch>
                  <a:fillRect/>
                </a:stretch>
              </p:blipFill>
              <p:spPr>
                <a:xfrm>
                  <a:off x="0" y="-10022"/>
                  <a:ext cx="14432" cy="10843"/>
                </a:xfrm>
                <a:prstGeom prst="rect">
                  <a:avLst/>
                </a:prstGeom>
              </p:spPr>
            </p:pic>
            <p:pic>
              <p:nvPicPr>
                <p:cNvPr id="5" name="图片 4" descr="9642c04771b477ebb33184391aba94c"/>
                <p:cNvPicPr>
                  <a:picLocks noChangeAspect="1"/>
                </p:cNvPicPr>
                <p:nvPr/>
              </p:nvPicPr>
              <p:blipFill>
                <a:blip r:embed="rId19"/>
                <a:srcRect t="12100" r="-173"/>
                <a:stretch>
                  <a:fillRect/>
                </a:stretch>
              </p:blipFill>
              <p:spPr>
                <a:xfrm>
                  <a:off x="-58" y="2538"/>
                  <a:ext cx="14458" cy="4965"/>
                </a:xfrm>
                <a:prstGeom prst="rect">
                  <a:avLst/>
                </a:prstGeom>
              </p:spPr>
            </p:pic>
            <p:pic>
              <p:nvPicPr>
                <p:cNvPr id="6" name="图片 5" descr="0232dd159eccd11e0bcb57f897125ae"/>
                <p:cNvPicPr>
                  <a:picLocks noChangeAspect="1"/>
                </p:cNvPicPr>
                <p:nvPr/>
              </p:nvPicPr>
              <p:blipFill>
                <a:blip r:embed="rId20"/>
                <a:srcRect t="50267" r="1167"/>
                <a:stretch>
                  <a:fillRect/>
                </a:stretch>
              </p:blipFill>
              <p:spPr>
                <a:xfrm>
                  <a:off x="-1" y="7512"/>
                  <a:ext cx="14084" cy="4019"/>
                </a:xfrm>
                <a:prstGeom prst="rect">
                  <a:avLst/>
                </a:prstGeom>
              </p:spPr>
            </p:pic>
          </p:grpSp>
        </p:grpSp>
        <p:pic>
          <p:nvPicPr>
            <p:cNvPr id="10" name="图片 9" descr="9642c04771b477ebb33184391aba94c"/>
            <p:cNvPicPr>
              <a:picLocks noChangeAspect="1"/>
            </p:cNvPicPr>
            <p:nvPr>
              <p:custDataLst>
                <p:tags r:id="rId14"/>
              </p:custDataLst>
            </p:nvPr>
          </p:nvPicPr>
          <p:blipFill>
            <a:blip r:embed="rId19"/>
            <a:srcRect t="77393" r="1407"/>
            <a:stretch>
              <a:fillRect/>
            </a:stretch>
          </p:blipFill>
          <p:spPr>
            <a:xfrm>
              <a:off x="1" y="6534"/>
              <a:ext cx="14230" cy="1514"/>
            </a:xfrm>
            <a:prstGeom prst="rect">
              <a:avLst/>
            </a:prstGeom>
          </p:spPr>
        </p:pic>
      </p:grpSp>
      <p:grpSp>
        <p:nvGrpSpPr>
          <p:cNvPr id="14" name="组合 13"/>
          <p:cNvGrpSpPr/>
          <p:nvPr/>
        </p:nvGrpSpPr>
        <p:grpSpPr>
          <a:xfrm>
            <a:off x="5127625" y="1884680"/>
            <a:ext cx="1026160" cy="967740"/>
            <a:chOff x="5522" y="2247"/>
            <a:chExt cx="1666" cy="1524"/>
          </a:xfrm>
        </p:grpSpPr>
        <p:sp>
          <p:nvSpPr>
            <p:cNvPr id="9" name="矩形 8"/>
            <p:cNvSpPr/>
            <p:nvPr>
              <p:custDataLst>
                <p:tags r:id="rId12"/>
              </p:custDataLst>
            </p:nvPr>
          </p:nvSpPr>
          <p:spPr>
            <a:xfrm>
              <a:off x="5522" y="2247"/>
              <a:ext cx="1667" cy="1474"/>
            </a:xfrm>
            <a:prstGeom prst="rect">
              <a:avLst/>
            </a:prstGeom>
            <a:solidFill>
              <a:srgbClr val="FFC000">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框 12"/>
            <p:cNvSpPr txBox="1"/>
            <p:nvPr>
              <p:custDataLst>
                <p:tags r:id="rId13"/>
              </p:custDataLst>
            </p:nvPr>
          </p:nvSpPr>
          <p:spPr>
            <a:xfrm>
              <a:off x="5857" y="2247"/>
              <a:ext cx="870" cy="1525"/>
            </a:xfrm>
            <a:prstGeom prst="rect">
              <a:avLst/>
            </a:prstGeom>
            <a:noFill/>
            <a:ln>
              <a:noFill/>
            </a:ln>
          </p:spPr>
          <p:txBody>
            <a:bodyPr wrap="square" rtlCol="0">
              <a:noAutofit/>
              <a:scene3d>
                <a:camera prst="orthographicFront"/>
                <a:lightRig rig="threePt" dir="t"/>
              </a:scene3d>
            </a:bodyPr>
            <a:lstStyle/>
            <a:p>
              <a:r>
                <a:rPr lang="en-US" altLang="zh-CN" sz="5400" b="1">
                  <a:solidFill>
                    <a:schemeClr val="tx1"/>
                  </a:solidFill>
                  <a:effectLst>
                    <a:outerShdw blurRad="38100" dist="19050" dir="2700000" algn="tl" rotWithShape="0">
                      <a:schemeClr val="dk1">
                        <a:alpha val="40000"/>
                      </a:schemeClr>
                    </a:outerShdw>
                  </a:effectLst>
                  <a:latin typeface="汉仪中宋简" panose="02010600000101010101" charset="-128"/>
                  <a:ea typeface="汉仪中宋简" panose="02010600000101010101" charset="-128"/>
                  <a:cs typeface="+mn-lt"/>
                </a:rPr>
                <a:t>3</a:t>
              </a:r>
            </a:p>
          </p:txBody>
        </p:sp>
      </p:grpSp>
      <p:grpSp>
        <p:nvGrpSpPr>
          <p:cNvPr id="12" name="组合 11"/>
          <p:cNvGrpSpPr/>
          <p:nvPr/>
        </p:nvGrpSpPr>
        <p:grpSpPr>
          <a:xfrm>
            <a:off x="7464227" y="822325"/>
            <a:ext cx="979351" cy="968375"/>
            <a:chOff x="5746" y="2904"/>
            <a:chExt cx="1524" cy="1525"/>
          </a:xfrm>
        </p:grpSpPr>
        <p:sp>
          <p:nvSpPr>
            <p:cNvPr id="15" name="矩形 14"/>
            <p:cNvSpPr/>
            <p:nvPr>
              <p:custDataLst>
                <p:tags r:id="rId10"/>
              </p:custDataLst>
            </p:nvPr>
          </p:nvSpPr>
          <p:spPr>
            <a:xfrm>
              <a:off x="5746" y="2927"/>
              <a:ext cx="1524" cy="1502"/>
            </a:xfrm>
            <a:prstGeom prst="rect">
              <a:avLst/>
            </a:prstGeom>
            <a:solidFill>
              <a:srgbClr val="FFC000">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文本框 15"/>
            <p:cNvSpPr txBox="1"/>
            <p:nvPr>
              <p:custDataLst>
                <p:tags r:id="rId11"/>
              </p:custDataLst>
            </p:nvPr>
          </p:nvSpPr>
          <p:spPr>
            <a:xfrm>
              <a:off x="6082" y="2904"/>
              <a:ext cx="870" cy="1525"/>
            </a:xfrm>
            <a:prstGeom prst="rect">
              <a:avLst/>
            </a:prstGeom>
            <a:noFill/>
            <a:ln>
              <a:noFill/>
            </a:ln>
          </p:spPr>
          <p:txBody>
            <a:bodyPr wrap="square" rtlCol="0">
              <a:noAutofit/>
              <a:scene3d>
                <a:camera prst="orthographicFront"/>
                <a:lightRig rig="threePt" dir="t"/>
              </a:scene3d>
            </a:bodyPr>
            <a:lstStyle/>
            <a:p>
              <a:r>
                <a:rPr lang="en-US" altLang="zh-CN" sz="5400" b="1">
                  <a:solidFill>
                    <a:schemeClr val="tx1"/>
                  </a:solidFill>
                  <a:effectLst>
                    <a:outerShdw blurRad="38100" dist="19050" dir="2700000" algn="tl" rotWithShape="0">
                      <a:schemeClr val="dk1">
                        <a:alpha val="40000"/>
                      </a:schemeClr>
                    </a:outerShdw>
                  </a:effectLst>
                  <a:latin typeface="汉仪中宋简" panose="02010600000101010101" charset="-128"/>
                  <a:ea typeface="汉仪中宋简" panose="02010600000101010101" charset="-128"/>
                  <a:cs typeface="+mn-lt"/>
                </a:rPr>
                <a:t>5</a:t>
              </a:r>
            </a:p>
          </p:txBody>
        </p:sp>
      </p:grpSp>
      <p:grpSp>
        <p:nvGrpSpPr>
          <p:cNvPr id="17" name="组合 16"/>
          <p:cNvGrpSpPr/>
          <p:nvPr/>
        </p:nvGrpSpPr>
        <p:grpSpPr>
          <a:xfrm>
            <a:off x="6240145" y="4005580"/>
            <a:ext cx="1071245" cy="1060450"/>
            <a:chOff x="5522" y="2133"/>
            <a:chExt cx="1667" cy="1639"/>
          </a:xfrm>
        </p:grpSpPr>
        <p:sp>
          <p:nvSpPr>
            <p:cNvPr id="18" name="矩形 17"/>
            <p:cNvSpPr/>
            <p:nvPr>
              <p:custDataLst>
                <p:tags r:id="rId8"/>
              </p:custDataLst>
            </p:nvPr>
          </p:nvSpPr>
          <p:spPr>
            <a:xfrm>
              <a:off x="5522" y="2133"/>
              <a:ext cx="1667" cy="1502"/>
            </a:xfrm>
            <a:prstGeom prst="rect">
              <a:avLst/>
            </a:prstGeom>
            <a:solidFill>
              <a:srgbClr val="FFC000">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文本框 18"/>
            <p:cNvSpPr txBox="1"/>
            <p:nvPr>
              <p:custDataLst>
                <p:tags r:id="rId9"/>
              </p:custDataLst>
            </p:nvPr>
          </p:nvSpPr>
          <p:spPr>
            <a:xfrm>
              <a:off x="5857" y="2247"/>
              <a:ext cx="870" cy="1525"/>
            </a:xfrm>
            <a:prstGeom prst="rect">
              <a:avLst/>
            </a:prstGeom>
            <a:noFill/>
            <a:ln>
              <a:noFill/>
            </a:ln>
          </p:spPr>
          <p:txBody>
            <a:bodyPr wrap="square" rtlCol="0">
              <a:noAutofit/>
              <a:scene3d>
                <a:camera prst="orthographicFront"/>
                <a:lightRig rig="threePt" dir="t"/>
              </a:scene3d>
            </a:bodyPr>
            <a:lstStyle/>
            <a:p>
              <a:r>
                <a:rPr lang="en-US" altLang="zh-CN" sz="5400" b="1">
                  <a:solidFill>
                    <a:schemeClr val="tx1"/>
                  </a:solidFill>
                  <a:effectLst>
                    <a:outerShdw blurRad="38100" dist="19050" dir="2700000" algn="tl" rotWithShape="0">
                      <a:schemeClr val="dk1">
                        <a:alpha val="40000"/>
                      </a:schemeClr>
                    </a:outerShdw>
                  </a:effectLst>
                  <a:latin typeface="汉仪中宋简" panose="02010600000101010101" charset="-128"/>
                  <a:ea typeface="汉仪中宋简" panose="02010600000101010101" charset="-128"/>
                  <a:cs typeface="+mn-lt"/>
                </a:rPr>
                <a:t>4</a:t>
              </a:r>
            </a:p>
          </p:txBody>
        </p:sp>
      </p:grpSp>
      <p:grpSp>
        <p:nvGrpSpPr>
          <p:cNvPr id="20" name="组合 19"/>
          <p:cNvGrpSpPr/>
          <p:nvPr/>
        </p:nvGrpSpPr>
        <p:grpSpPr>
          <a:xfrm>
            <a:off x="3936365" y="2872740"/>
            <a:ext cx="1058545" cy="1067519"/>
            <a:chOff x="5522" y="2247"/>
            <a:chExt cx="1667" cy="1635"/>
          </a:xfrm>
        </p:grpSpPr>
        <p:sp>
          <p:nvSpPr>
            <p:cNvPr id="22" name="矩形 21"/>
            <p:cNvSpPr/>
            <p:nvPr>
              <p:custDataLst>
                <p:tags r:id="rId6"/>
              </p:custDataLst>
            </p:nvPr>
          </p:nvSpPr>
          <p:spPr>
            <a:xfrm>
              <a:off x="5522" y="2247"/>
              <a:ext cx="1667" cy="1474"/>
            </a:xfrm>
            <a:prstGeom prst="rect">
              <a:avLst/>
            </a:prstGeom>
            <a:solidFill>
              <a:srgbClr val="FFC000">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文本框 22"/>
            <p:cNvSpPr txBox="1"/>
            <p:nvPr>
              <p:custDataLst>
                <p:tags r:id="rId7"/>
              </p:custDataLst>
            </p:nvPr>
          </p:nvSpPr>
          <p:spPr>
            <a:xfrm>
              <a:off x="5991" y="2357"/>
              <a:ext cx="870" cy="1525"/>
            </a:xfrm>
            <a:prstGeom prst="rect">
              <a:avLst/>
            </a:prstGeom>
            <a:noFill/>
            <a:ln>
              <a:noFill/>
            </a:ln>
          </p:spPr>
          <p:txBody>
            <a:bodyPr wrap="square" rtlCol="0">
              <a:noAutofit/>
              <a:scene3d>
                <a:camera prst="orthographicFront"/>
                <a:lightRig rig="threePt" dir="t"/>
              </a:scene3d>
            </a:bodyPr>
            <a:lstStyle/>
            <a:p>
              <a:r>
                <a:rPr lang="en-US" altLang="zh-CN" sz="5400" b="1">
                  <a:solidFill>
                    <a:schemeClr val="tx1"/>
                  </a:solidFill>
                  <a:effectLst>
                    <a:outerShdw blurRad="38100" dist="19050" dir="2700000" algn="tl" rotWithShape="0">
                      <a:schemeClr val="dk1">
                        <a:alpha val="40000"/>
                      </a:schemeClr>
                    </a:outerShdw>
                  </a:effectLst>
                  <a:latin typeface="汉仪中宋简" panose="02010600000101010101" charset="-128"/>
                  <a:ea typeface="汉仪中宋简" panose="02010600000101010101" charset="-128"/>
                  <a:cs typeface="+mn-lt"/>
                </a:rPr>
                <a:t>2</a:t>
              </a:r>
            </a:p>
          </p:txBody>
        </p:sp>
      </p:grpSp>
      <p:grpSp>
        <p:nvGrpSpPr>
          <p:cNvPr id="26" name="组合 25"/>
          <p:cNvGrpSpPr/>
          <p:nvPr/>
        </p:nvGrpSpPr>
        <p:grpSpPr>
          <a:xfrm>
            <a:off x="2856230" y="1845310"/>
            <a:ext cx="1050925" cy="995680"/>
            <a:chOff x="1926" y="2255"/>
            <a:chExt cx="1666" cy="1568"/>
          </a:xfrm>
        </p:grpSpPr>
        <p:sp>
          <p:nvSpPr>
            <p:cNvPr id="25" name="矩形 24"/>
            <p:cNvSpPr/>
            <p:nvPr>
              <p:custDataLst>
                <p:tags r:id="rId4"/>
              </p:custDataLst>
            </p:nvPr>
          </p:nvSpPr>
          <p:spPr>
            <a:xfrm>
              <a:off x="1926" y="2255"/>
              <a:ext cx="1667" cy="1516"/>
            </a:xfrm>
            <a:prstGeom prst="rect">
              <a:avLst/>
            </a:prstGeom>
            <a:solidFill>
              <a:srgbClr val="FFC000">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文本框 26"/>
            <p:cNvSpPr txBox="1"/>
            <p:nvPr>
              <p:custDataLst>
                <p:tags r:id="rId5"/>
              </p:custDataLst>
            </p:nvPr>
          </p:nvSpPr>
          <p:spPr>
            <a:xfrm>
              <a:off x="2324" y="2255"/>
              <a:ext cx="870" cy="1568"/>
            </a:xfrm>
            <a:prstGeom prst="rect">
              <a:avLst/>
            </a:prstGeom>
            <a:noFill/>
            <a:ln>
              <a:noFill/>
            </a:ln>
          </p:spPr>
          <p:txBody>
            <a:bodyPr wrap="square" rtlCol="0">
              <a:noAutofit/>
              <a:scene3d>
                <a:camera prst="orthographicFront"/>
                <a:lightRig rig="threePt" dir="t"/>
              </a:scene3d>
            </a:bodyPr>
            <a:lstStyle/>
            <a:p>
              <a:r>
                <a:rPr lang="en-US" altLang="zh-CN" sz="5400" b="1">
                  <a:solidFill>
                    <a:schemeClr val="tx1"/>
                  </a:solidFill>
                  <a:effectLst>
                    <a:outerShdw blurRad="38100" dist="19050" dir="2700000" algn="tl" rotWithShape="0">
                      <a:schemeClr val="dk1">
                        <a:alpha val="40000"/>
                      </a:schemeClr>
                    </a:outerShdw>
                  </a:effectLst>
                  <a:latin typeface="汉仪中宋简" panose="02010600000101010101" charset="-128"/>
                  <a:ea typeface="汉仪中宋简" panose="02010600000101010101" charset="-128"/>
                  <a:cs typeface="+mn-lt"/>
                </a:rPr>
                <a:t>1</a:t>
              </a:r>
            </a:p>
          </p:txBody>
        </p:sp>
      </p:grpSp>
      <p:grpSp>
        <p:nvGrpSpPr>
          <p:cNvPr id="21" name="组合 20"/>
          <p:cNvGrpSpPr/>
          <p:nvPr/>
        </p:nvGrpSpPr>
        <p:grpSpPr>
          <a:xfrm>
            <a:off x="8544560" y="2872740"/>
            <a:ext cx="1071245" cy="1060450"/>
            <a:chOff x="5522" y="2133"/>
            <a:chExt cx="1667" cy="1639"/>
          </a:xfrm>
        </p:grpSpPr>
        <p:sp>
          <p:nvSpPr>
            <p:cNvPr id="24" name="矩形 23"/>
            <p:cNvSpPr/>
            <p:nvPr>
              <p:custDataLst>
                <p:tags r:id="rId2"/>
              </p:custDataLst>
            </p:nvPr>
          </p:nvSpPr>
          <p:spPr>
            <a:xfrm>
              <a:off x="5522" y="2133"/>
              <a:ext cx="1667" cy="1502"/>
            </a:xfrm>
            <a:prstGeom prst="rect">
              <a:avLst/>
            </a:prstGeom>
            <a:solidFill>
              <a:srgbClr val="FFC000">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文本框 27"/>
            <p:cNvSpPr txBox="1"/>
            <p:nvPr>
              <p:custDataLst>
                <p:tags r:id="rId3"/>
              </p:custDataLst>
            </p:nvPr>
          </p:nvSpPr>
          <p:spPr>
            <a:xfrm>
              <a:off x="5857" y="2247"/>
              <a:ext cx="870" cy="1525"/>
            </a:xfrm>
            <a:prstGeom prst="rect">
              <a:avLst/>
            </a:prstGeom>
            <a:noFill/>
            <a:ln>
              <a:noFill/>
            </a:ln>
          </p:spPr>
          <p:txBody>
            <a:bodyPr wrap="square" rtlCol="0">
              <a:noAutofit/>
              <a:scene3d>
                <a:camera prst="orthographicFront"/>
                <a:lightRig rig="threePt" dir="t"/>
              </a:scene3d>
            </a:bodyPr>
            <a:lstStyle/>
            <a:p>
              <a:r>
                <a:rPr lang="en-US" altLang="zh-CN" sz="5400" b="1">
                  <a:solidFill>
                    <a:schemeClr val="tx1"/>
                  </a:solidFill>
                  <a:effectLst>
                    <a:outerShdw blurRad="38100" dist="19050" dir="2700000" algn="tl" rotWithShape="0">
                      <a:schemeClr val="dk1">
                        <a:alpha val="40000"/>
                      </a:schemeClr>
                    </a:outerShdw>
                  </a:effectLst>
                  <a:latin typeface="汉仪中宋简" panose="02010600000101010101" charset="-128"/>
                  <a:ea typeface="汉仪中宋简" panose="02010600000101010101" charset="-128"/>
                  <a:cs typeface="+mn-lt"/>
                </a:rPr>
                <a:t>6</a:t>
              </a:r>
            </a:p>
          </p:txBody>
        </p:sp>
      </p:grpSp>
    </p:spTree>
  </p:cSld>
  <p:clrMapOvr>
    <a:masterClrMapping/>
  </p:clrMapOvr>
  <mc:AlternateContent xmlns:mc="http://schemas.openxmlformats.org/markup-compatibility/2006" xmlns:p14="http://schemas.microsoft.com/office/powerpoint/2010/main">
    <mc:Choice Requires="p14">
      <p:transition spd="med" p14:dur="699" advTm="0">
        <p:fade/>
      </p:transition>
    </mc:Choice>
    <mc:Fallback xmlns="">
      <p:transition spd="med" advTm="0">
        <p:fade/>
      </p:transition>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22DE109F-F762-74B2-0F6C-E61865A83B3A}"/>
              </a:ext>
            </a:extLst>
          </p:cNvPr>
          <p:cNvSpPr>
            <a:spLocks noGrp="1" noChangeArrowheads="1"/>
          </p:cNvSpPr>
          <p:nvPr>
            <p:ph type="title"/>
          </p:nvPr>
        </p:nvSpPr>
        <p:spPr>
          <a:xfrm>
            <a:off x="2239051" y="317834"/>
            <a:ext cx="8382000" cy="1143000"/>
          </a:xfrm>
        </p:spPr>
        <p:txBody>
          <a:bodyPr/>
          <a:lstStyle/>
          <a:p>
            <a:pPr eaLnBrk="1" hangingPunct="1"/>
            <a:r>
              <a:rPr lang="en-US" altLang="en-US" dirty="0">
                <a:ea typeface="ヒラギノ角ゴ Pro W3" pitchFamily="-84" charset="-128"/>
              </a:rPr>
              <a:t>Books Recommended</a:t>
            </a:r>
            <a:endParaRPr lang="en-US" altLang="en-US" dirty="0">
              <a:ea typeface="MS PGothic" panose="020B0600070205080204" pitchFamily="34" charset="-128"/>
            </a:endParaRPr>
          </a:p>
        </p:txBody>
      </p:sp>
      <p:sp>
        <p:nvSpPr>
          <p:cNvPr id="11267" name="Rectangle 3">
            <a:extLst>
              <a:ext uri="{FF2B5EF4-FFF2-40B4-BE49-F238E27FC236}">
                <a16:creationId xmlns:a16="http://schemas.microsoft.com/office/drawing/2014/main" id="{A91EDA9C-69C1-6B64-95EF-B2B21E8EFA7E}"/>
              </a:ext>
            </a:extLst>
          </p:cNvPr>
          <p:cNvSpPr>
            <a:spLocks noGrp="1" noChangeArrowheads="1"/>
          </p:cNvSpPr>
          <p:nvPr>
            <p:ph idx="1"/>
          </p:nvPr>
        </p:nvSpPr>
        <p:spPr>
          <a:xfrm>
            <a:off x="2133600" y="1371600"/>
            <a:ext cx="8382000" cy="5105400"/>
          </a:xfrm>
        </p:spPr>
        <p:txBody>
          <a:bodyPr/>
          <a:lstStyle/>
          <a:p>
            <a:r>
              <a:rPr lang="en-US" altLang="zh-CN" i="1">
                <a:ea typeface="ヒラギノ角ゴ Pro W3" pitchFamily="-84" charset="-128"/>
              </a:rPr>
              <a:t>Monetary Inflation Targeting:</a:t>
            </a:r>
            <a:br>
              <a:rPr lang="en-US" altLang="zh-CN" i="1">
                <a:ea typeface="ヒラギノ角ゴ Pro W3" pitchFamily="-84" charset="-128"/>
              </a:rPr>
            </a:br>
            <a:r>
              <a:rPr lang="en-US" altLang="zh-CN" i="1">
                <a:ea typeface="ヒラギノ角ゴ Pro W3" pitchFamily="-84" charset="-128"/>
              </a:rPr>
              <a:t>Lessons from the International Experience</a:t>
            </a:r>
            <a:br>
              <a:rPr lang="en-US" altLang="zh-CN" i="1">
                <a:ea typeface="ヒラギノ角ゴ Pro W3" pitchFamily="-84" charset="-128"/>
              </a:rPr>
            </a:br>
            <a:r>
              <a:rPr lang="en-US" altLang="zh-CN">
                <a:ea typeface="ヒラギノ角ゴ Pro W3" pitchFamily="-84" charset="-128"/>
              </a:rPr>
              <a:t>Ben S. Bernanke, Thomas Laubach, Frederic S. Mishkin, &amp; Adam S. Posen</a:t>
            </a:r>
            <a:endParaRPr lang="en-US" altLang="zh-CN" i="1">
              <a:ea typeface="ヒラギノ角ゴ Pro W3" pitchFamily="-84" charset="-128"/>
            </a:endParaRPr>
          </a:p>
          <a:p>
            <a:pPr>
              <a:buFont typeface="Wingdings" panose="05000000000000000000" pitchFamily="2" charset="2"/>
              <a:buChar char="v"/>
            </a:pPr>
            <a:r>
              <a:rPr lang="en-US" altLang="zh-CN" sz="2400">
                <a:ea typeface="ヒラギノ角ゴ Pro W3" pitchFamily="-84" charset="-128"/>
              </a:rPr>
              <a:t>How should governments and central banks use monetary policy to create a healthy economy? Traditionally, policymakers have used such strategies as controlling the growth of the money supply or pegging the exchange rate to a stable currency.</a:t>
            </a:r>
          </a:p>
          <a:p>
            <a:pPr>
              <a:buFont typeface="Wingdings" panose="05000000000000000000" pitchFamily="2" charset="2"/>
              <a:buChar char="v"/>
            </a:pPr>
            <a:r>
              <a:rPr lang="en-US" altLang="zh-CN" sz="2400">
                <a:ea typeface="ヒラギノ角ゴ Pro W3" pitchFamily="-84" charset="-128"/>
              </a:rPr>
              <a:t>A promising new approach has emerged: publicly announcing and pursuing specific targets for the rate of inflation.  </a:t>
            </a:r>
          </a:p>
        </p:txBody>
      </p:sp>
      <p:sp>
        <p:nvSpPr>
          <p:cNvPr id="2" name="矩形 1">
            <a:extLst>
              <a:ext uri="{FF2B5EF4-FFF2-40B4-BE49-F238E27FC236}">
                <a16:creationId xmlns:a16="http://schemas.microsoft.com/office/drawing/2014/main" id="{29173A18-2AFD-CEB1-1F41-661C041F4416}"/>
              </a:ext>
            </a:extLst>
          </p:cNvPr>
          <p:cNvSpPr/>
          <p:nvPr/>
        </p:nvSpPr>
        <p:spPr>
          <a:xfrm rot="18868453">
            <a:off x="1953915" y="506116"/>
            <a:ext cx="236220" cy="23622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zh-CN" altLang="en-US" sz="1350">
              <a:solidFill>
                <a:prstClr val="white"/>
              </a:solidFill>
              <a:latin typeface="Calibri"/>
              <a:ea typeface="等线" panose="02010600030101010101" pitchFamily="2" charset="-122"/>
            </a:endParaRPr>
          </a:p>
        </p:txBody>
      </p:sp>
      <p:cxnSp>
        <p:nvCxnSpPr>
          <p:cNvPr id="3" name="直接连接符 2">
            <a:extLst>
              <a:ext uri="{FF2B5EF4-FFF2-40B4-BE49-F238E27FC236}">
                <a16:creationId xmlns:a16="http://schemas.microsoft.com/office/drawing/2014/main" id="{C14F8F7D-8CAF-E638-618C-BCC027F3C1A0}"/>
              </a:ext>
            </a:extLst>
          </p:cNvPr>
          <p:cNvCxnSpPr>
            <a:cxnSpLocks/>
          </p:cNvCxnSpPr>
          <p:nvPr/>
        </p:nvCxnSpPr>
        <p:spPr>
          <a:xfrm>
            <a:off x="1891741" y="889334"/>
            <a:ext cx="764545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EB08418D-EAAA-CE00-9F46-C8E971C2F243}"/>
              </a:ext>
            </a:extLst>
          </p:cNvPr>
          <p:cNvSpPr>
            <a:spLocks noGrp="1" noChangeArrowheads="1"/>
          </p:cNvSpPr>
          <p:nvPr>
            <p:ph type="title"/>
          </p:nvPr>
        </p:nvSpPr>
        <p:spPr>
          <a:xfrm>
            <a:off x="2323209" y="317834"/>
            <a:ext cx="8382000" cy="1143000"/>
          </a:xfrm>
        </p:spPr>
        <p:txBody>
          <a:bodyPr/>
          <a:lstStyle/>
          <a:p>
            <a:pPr eaLnBrk="1" hangingPunct="1"/>
            <a:r>
              <a:rPr lang="en-US" altLang="en-US" dirty="0">
                <a:ea typeface="ヒラギノ角ゴ Pro W3" pitchFamily="-84" charset="-128"/>
              </a:rPr>
              <a:t>Books Recommended</a:t>
            </a:r>
            <a:endParaRPr lang="en-US" altLang="en-US" dirty="0">
              <a:ea typeface="MS PGothic" panose="020B0600070205080204" pitchFamily="34" charset="-128"/>
            </a:endParaRPr>
          </a:p>
        </p:txBody>
      </p:sp>
      <p:sp>
        <p:nvSpPr>
          <p:cNvPr id="12291" name="Rectangle 3">
            <a:extLst>
              <a:ext uri="{FF2B5EF4-FFF2-40B4-BE49-F238E27FC236}">
                <a16:creationId xmlns:a16="http://schemas.microsoft.com/office/drawing/2014/main" id="{F50B11C2-59CA-01B3-F620-94D1D25B7210}"/>
              </a:ext>
            </a:extLst>
          </p:cNvPr>
          <p:cNvSpPr>
            <a:spLocks noGrp="1" noChangeArrowheads="1"/>
          </p:cNvSpPr>
          <p:nvPr>
            <p:ph idx="1"/>
          </p:nvPr>
        </p:nvSpPr>
        <p:spPr>
          <a:xfrm>
            <a:off x="2133600" y="1371600"/>
            <a:ext cx="8382000" cy="5105400"/>
          </a:xfrm>
        </p:spPr>
        <p:txBody>
          <a:bodyPr/>
          <a:lstStyle/>
          <a:p>
            <a:pPr>
              <a:buFont typeface="Wingdings" panose="05000000000000000000" pitchFamily="2" charset="2"/>
              <a:buChar char="v"/>
            </a:pPr>
            <a:r>
              <a:rPr lang="en-US" altLang="zh-CN" sz="2400">
                <a:ea typeface="ヒラギノ角ゴ Pro W3" pitchFamily="-84" charset="-128"/>
              </a:rPr>
              <a:t>The authors argue that the simplicity and openness of inflation targeting make it far easier for the public to understand the intent and effects of monetary policy. </a:t>
            </a:r>
          </a:p>
          <a:p>
            <a:pPr>
              <a:buFont typeface="Wingdings" panose="05000000000000000000" pitchFamily="2" charset="2"/>
              <a:buChar char="v"/>
            </a:pPr>
            <a:r>
              <a:rPr lang="en-US" altLang="zh-CN" sz="2400">
                <a:ea typeface="ヒラギノ角ゴ Pro W3" pitchFamily="-84" charset="-128"/>
              </a:rPr>
              <a:t>This strategy also increases policymakers' accountability for inflation performance and can accommodate flexible, even "discretionary," monetary policy actions without sacrificing central banks' credibility.</a:t>
            </a:r>
          </a:p>
        </p:txBody>
      </p:sp>
      <p:sp>
        <p:nvSpPr>
          <p:cNvPr id="2" name="矩形 1">
            <a:extLst>
              <a:ext uri="{FF2B5EF4-FFF2-40B4-BE49-F238E27FC236}">
                <a16:creationId xmlns:a16="http://schemas.microsoft.com/office/drawing/2014/main" id="{6E4CDB1E-EEE8-1245-AC67-EE26B55C51A4}"/>
              </a:ext>
            </a:extLst>
          </p:cNvPr>
          <p:cNvSpPr/>
          <p:nvPr/>
        </p:nvSpPr>
        <p:spPr>
          <a:xfrm rot="18868453">
            <a:off x="1953915" y="506116"/>
            <a:ext cx="236220" cy="23622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zh-CN" altLang="en-US" sz="1350">
              <a:solidFill>
                <a:prstClr val="white"/>
              </a:solidFill>
              <a:latin typeface="Calibri"/>
              <a:ea typeface="等线" panose="02010600030101010101" pitchFamily="2" charset="-122"/>
            </a:endParaRPr>
          </a:p>
        </p:txBody>
      </p:sp>
      <p:cxnSp>
        <p:nvCxnSpPr>
          <p:cNvPr id="3" name="直接连接符 2">
            <a:extLst>
              <a:ext uri="{FF2B5EF4-FFF2-40B4-BE49-F238E27FC236}">
                <a16:creationId xmlns:a16="http://schemas.microsoft.com/office/drawing/2014/main" id="{57147B90-0708-F365-475B-D9E11ED212E7}"/>
              </a:ext>
            </a:extLst>
          </p:cNvPr>
          <p:cNvCxnSpPr>
            <a:cxnSpLocks/>
          </p:cNvCxnSpPr>
          <p:nvPr/>
        </p:nvCxnSpPr>
        <p:spPr>
          <a:xfrm>
            <a:off x="1891741" y="889334"/>
            <a:ext cx="764545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9069B3C3-6B45-1937-11EB-8CAD6C997EB4}"/>
              </a:ext>
            </a:extLst>
          </p:cNvPr>
          <p:cNvSpPr>
            <a:spLocks noGrp="1" noChangeArrowheads="1"/>
          </p:cNvSpPr>
          <p:nvPr>
            <p:ph type="title"/>
          </p:nvPr>
        </p:nvSpPr>
        <p:spPr>
          <a:xfrm>
            <a:off x="2317735" y="317834"/>
            <a:ext cx="8382000" cy="1143000"/>
          </a:xfrm>
        </p:spPr>
        <p:txBody>
          <a:bodyPr/>
          <a:lstStyle/>
          <a:p>
            <a:pPr eaLnBrk="1" hangingPunct="1"/>
            <a:r>
              <a:rPr lang="en-US" altLang="en-US" dirty="0">
                <a:ea typeface="ヒラギノ角ゴ Pro W3" pitchFamily="-84" charset="-128"/>
              </a:rPr>
              <a:t>Books Recommended</a:t>
            </a:r>
            <a:endParaRPr lang="en-US" altLang="en-US" dirty="0">
              <a:ea typeface="MS PGothic" panose="020B0600070205080204" pitchFamily="34" charset="-128"/>
            </a:endParaRPr>
          </a:p>
        </p:txBody>
      </p:sp>
      <p:sp>
        <p:nvSpPr>
          <p:cNvPr id="13315" name="Rectangle 3">
            <a:extLst>
              <a:ext uri="{FF2B5EF4-FFF2-40B4-BE49-F238E27FC236}">
                <a16:creationId xmlns:a16="http://schemas.microsoft.com/office/drawing/2014/main" id="{2DA58DA5-D454-AD02-A3FC-7D2646D038B1}"/>
              </a:ext>
            </a:extLst>
          </p:cNvPr>
          <p:cNvSpPr>
            <a:spLocks noGrp="1" noChangeArrowheads="1"/>
          </p:cNvSpPr>
          <p:nvPr>
            <p:ph idx="1"/>
          </p:nvPr>
        </p:nvSpPr>
        <p:spPr>
          <a:xfrm>
            <a:off x="2133600" y="1371600"/>
            <a:ext cx="8382000" cy="5105400"/>
          </a:xfrm>
        </p:spPr>
        <p:txBody>
          <a:bodyPr/>
          <a:lstStyle/>
          <a:p>
            <a:pPr>
              <a:buFont typeface="Wingdings" panose="05000000000000000000" pitchFamily="2" charset="2"/>
              <a:buChar char="v"/>
            </a:pPr>
            <a:r>
              <a:rPr lang="en-US" altLang="zh-CN" sz="2400">
                <a:ea typeface="ヒラギノ角ゴ Pro W3" pitchFamily="-84" charset="-128"/>
              </a:rPr>
              <a:t>This book is the first in-depth study of inflation targeting. Combining penetrating theoretical analysis with detailed empirical studies of countries where inflation targeting has been adopted, the authors show that the strategy has clear advantages over traditional policies. </a:t>
            </a:r>
          </a:p>
          <a:p>
            <a:pPr>
              <a:buFont typeface="Wingdings" panose="05000000000000000000" pitchFamily="2" charset="2"/>
              <a:buChar char="v"/>
            </a:pPr>
            <a:r>
              <a:rPr lang="en-US" altLang="zh-CN" sz="2400">
                <a:ea typeface="ヒラギノ角ゴ Pro W3" pitchFamily="-84" charset="-128"/>
              </a:rPr>
              <a:t>The authors warn, however, that the success of inflation targeting depends on operational details, such as how the targets are defined and when they are announced. They also show that inflation targeting is not a panacea that can make inflation perfectly predictable or reduce it without economic costs.</a:t>
            </a:r>
          </a:p>
        </p:txBody>
      </p:sp>
      <p:sp>
        <p:nvSpPr>
          <p:cNvPr id="2" name="矩形 1">
            <a:extLst>
              <a:ext uri="{FF2B5EF4-FFF2-40B4-BE49-F238E27FC236}">
                <a16:creationId xmlns:a16="http://schemas.microsoft.com/office/drawing/2014/main" id="{D50AEF14-82BF-E5D7-F100-565BAB18105B}"/>
              </a:ext>
            </a:extLst>
          </p:cNvPr>
          <p:cNvSpPr/>
          <p:nvPr/>
        </p:nvSpPr>
        <p:spPr>
          <a:xfrm rot="18868453">
            <a:off x="1953915" y="506116"/>
            <a:ext cx="236220" cy="23622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zh-CN" altLang="en-US" sz="1350">
              <a:solidFill>
                <a:prstClr val="white"/>
              </a:solidFill>
              <a:latin typeface="Calibri"/>
              <a:ea typeface="等线" panose="02010600030101010101" pitchFamily="2" charset="-122"/>
            </a:endParaRPr>
          </a:p>
        </p:txBody>
      </p:sp>
      <p:cxnSp>
        <p:nvCxnSpPr>
          <p:cNvPr id="3" name="直接连接符 2">
            <a:extLst>
              <a:ext uri="{FF2B5EF4-FFF2-40B4-BE49-F238E27FC236}">
                <a16:creationId xmlns:a16="http://schemas.microsoft.com/office/drawing/2014/main" id="{25553B8E-2C52-4BA6-1208-136B02682728}"/>
              </a:ext>
            </a:extLst>
          </p:cNvPr>
          <p:cNvCxnSpPr>
            <a:cxnSpLocks/>
          </p:cNvCxnSpPr>
          <p:nvPr/>
        </p:nvCxnSpPr>
        <p:spPr>
          <a:xfrm>
            <a:off x="1891741" y="889334"/>
            <a:ext cx="764545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348A2478-9FD8-5857-B5BB-7469E993D129}"/>
              </a:ext>
            </a:extLst>
          </p:cNvPr>
          <p:cNvSpPr>
            <a:spLocks noGrp="1" noChangeArrowheads="1"/>
          </p:cNvSpPr>
          <p:nvPr>
            <p:ph type="title"/>
          </p:nvPr>
        </p:nvSpPr>
        <p:spPr>
          <a:xfrm>
            <a:off x="2348531" y="317834"/>
            <a:ext cx="8382000" cy="1143000"/>
          </a:xfrm>
        </p:spPr>
        <p:txBody>
          <a:bodyPr/>
          <a:lstStyle/>
          <a:p>
            <a:pPr eaLnBrk="1" hangingPunct="1"/>
            <a:r>
              <a:rPr lang="en-US" altLang="en-US" dirty="0">
                <a:ea typeface="ヒラギノ角ゴ Pro W3" pitchFamily="-84" charset="-128"/>
              </a:rPr>
              <a:t>Books Recommended</a:t>
            </a:r>
            <a:endParaRPr lang="en-US" altLang="en-US" dirty="0">
              <a:ea typeface="MS PGothic" panose="020B0600070205080204" pitchFamily="34" charset="-128"/>
            </a:endParaRPr>
          </a:p>
        </p:txBody>
      </p:sp>
      <p:sp>
        <p:nvSpPr>
          <p:cNvPr id="14339" name="Rectangle 3">
            <a:extLst>
              <a:ext uri="{FF2B5EF4-FFF2-40B4-BE49-F238E27FC236}">
                <a16:creationId xmlns:a16="http://schemas.microsoft.com/office/drawing/2014/main" id="{613342C7-8C79-A92C-8C83-97C95858470D}"/>
              </a:ext>
            </a:extLst>
          </p:cNvPr>
          <p:cNvSpPr>
            <a:spLocks noGrp="1" noChangeArrowheads="1"/>
          </p:cNvSpPr>
          <p:nvPr>
            <p:ph idx="1"/>
          </p:nvPr>
        </p:nvSpPr>
        <p:spPr>
          <a:xfrm>
            <a:off x="2133600" y="1371600"/>
            <a:ext cx="8382000" cy="5105400"/>
          </a:xfrm>
        </p:spPr>
        <p:txBody>
          <a:bodyPr/>
          <a:lstStyle/>
          <a:p>
            <a:r>
              <a:rPr lang="en-US" altLang="zh-CN" i="1">
                <a:ea typeface="ヒラギノ角ゴ Pro W3" pitchFamily="-84" charset="-128"/>
              </a:rPr>
              <a:t>Monetary Policy, Inflation, and the Business Cycle, </a:t>
            </a:r>
            <a:r>
              <a:rPr lang="en-US" altLang="zh-CN">
                <a:ea typeface="ヒラギノ角ゴ Pro W3" pitchFamily="-84" charset="-128"/>
              </a:rPr>
              <a:t>Jordi Galí, CREI and UPF, 2007</a:t>
            </a:r>
            <a:endParaRPr lang="en-US" altLang="zh-CN" i="1">
              <a:ea typeface="ヒラギノ角ゴ Pro W3" pitchFamily="-84" charset="-128"/>
            </a:endParaRPr>
          </a:p>
          <a:p>
            <a:pPr>
              <a:buFont typeface="Wingdings" panose="05000000000000000000" pitchFamily="2" charset="2"/>
              <a:buChar char="v"/>
            </a:pPr>
            <a:r>
              <a:rPr lang="en-US" altLang="zh-CN" sz="2400">
                <a:ea typeface="ヒラギノ角ゴ Pro W3" pitchFamily="-84" charset="-128"/>
              </a:rPr>
              <a:t>The efforts of many researchers to understand the relationship between monetary policy, inflation and the business cycle has led to the development of a framework-the so called New Keynesian model-that is widely used for monetary policy analysis. </a:t>
            </a:r>
          </a:p>
          <a:p>
            <a:pPr>
              <a:buFont typeface="Wingdings" panose="05000000000000000000" pitchFamily="2" charset="2"/>
              <a:buChar char="v"/>
            </a:pPr>
            <a:r>
              <a:rPr lang="en-US" altLang="zh-CN" sz="2400">
                <a:ea typeface="ヒラギノ角ゴ Pro W3" pitchFamily="-84" charset="-128"/>
              </a:rPr>
              <a:t>The book offers an introduction to that basic framework and a discussion of its policy implications.</a:t>
            </a:r>
          </a:p>
        </p:txBody>
      </p:sp>
      <p:sp>
        <p:nvSpPr>
          <p:cNvPr id="2" name="矩形 1">
            <a:extLst>
              <a:ext uri="{FF2B5EF4-FFF2-40B4-BE49-F238E27FC236}">
                <a16:creationId xmlns:a16="http://schemas.microsoft.com/office/drawing/2014/main" id="{FD8D2FEB-1172-69C4-CC52-4532BE98ABC3}"/>
              </a:ext>
            </a:extLst>
          </p:cNvPr>
          <p:cNvSpPr/>
          <p:nvPr/>
        </p:nvSpPr>
        <p:spPr>
          <a:xfrm rot="18868453">
            <a:off x="1953915" y="506116"/>
            <a:ext cx="236220" cy="23622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zh-CN" altLang="en-US" sz="1350">
              <a:solidFill>
                <a:prstClr val="white"/>
              </a:solidFill>
              <a:latin typeface="Calibri"/>
              <a:ea typeface="等线" panose="02010600030101010101" pitchFamily="2" charset="-122"/>
            </a:endParaRPr>
          </a:p>
        </p:txBody>
      </p:sp>
      <p:cxnSp>
        <p:nvCxnSpPr>
          <p:cNvPr id="3" name="直接连接符 2">
            <a:extLst>
              <a:ext uri="{FF2B5EF4-FFF2-40B4-BE49-F238E27FC236}">
                <a16:creationId xmlns:a16="http://schemas.microsoft.com/office/drawing/2014/main" id="{45BFB278-0B47-732B-B174-54199128602B}"/>
              </a:ext>
            </a:extLst>
          </p:cNvPr>
          <p:cNvCxnSpPr>
            <a:cxnSpLocks/>
          </p:cNvCxnSpPr>
          <p:nvPr/>
        </p:nvCxnSpPr>
        <p:spPr>
          <a:xfrm>
            <a:off x="1891741" y="889334"/>
            <a:ext cx="764545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custDataLst>
              <p:tags r:id="rId1"/>
            </p:custDataLst>
          </p:nvPr>
        </p:nvPicPr>
        <p:blipFill>
          <a:blip r:embed="rId10"/>
          <a:srcRect l="97202" t="43337" r="771" b="9736"/>
          <a:stretch>
            <a:fillRect/>
          </a:stretch>
        </p:blipFill>
        <p:spPr>
          <a:xfrm>
            <a:off x="-635" y="12700"/>
            <a:ext cx="12193270" cy="6845300"/>
          </a:xfrm>
          <a:prstGeom prst="rect">
            <a:avLst/>
          </a:prstGeom>
        </p:spPr>
      </p:pic>
      <p:pic>
        <p:nvPicPr>
          <p:cNvPr id="36" name="图片 35" descr="8933d6c24f639c82166bd0952d5bcdb"/>
          <p:cNvPicPr>
            <a:picLocks noChangeAspect="1"/>
          </p:cNvPicPr>
          <p:nvPr>
            <p:custDataLst>
              <p:tags r:id="rId2"/>
            </p:custDataLst>
          </p:nvPr>
        </p:nvPicPr>
        <p:blipFill>
          <a:blip r:embed="rId11"/>
          <a:stretch>
            <a:fillRect/>
          </a:stretch>
        </p:blipFill>
        <p:spPr>
          <a:xfrm>
            <a:off x="5119370" y="1845310"/>
            <a:ext cx="1035050" cy="965835"/>
          </a:xfrm>
          <a:prstGeom prst="rect">
            <a:avLst/>
          </a:prstGeom>
        </p:spPr>
      </p:pic>
      <p:sp>
        <p:nvSpPr>
          <p:cNvPr id="19" name="文本框 18"/>
          <p:cNvSpPr txBox="1"/>
          <p:nvPr>
            <p:custDataLst>
              <p:tags r:id="rId3"/>
            </p:custDataLst>
          </p:nvPr>
        </p:nvSpPr>
        <p:spPr>
          <a:xfrm>
            <a:off x="6455410" y="4079240"/>
            <a:ext cx="558800" cy="986790"/>
          </a:xfrm>
          <a:prstGeom prst="rect">
            <a:avLst/>
          </a:prstGeom>
          <a:noFill/>
          <a:ln>
            <a:noFill/>
          </a:ln>
        </p:spPr>
        <p:txBody>
          <a:bodyPr wrap="square" rtlCol="0">
            <a:noAutofit/>
            <a:scene3d>
              <a:camera prst="orthographicFront"/>
              <a:lightRig rig="threePt" dir="t"/>
            </a:scene3d>
          </a:bodyPr>
          <a:lstStyle/>
          <a:p>
            <a:r>
              <a:rPr lang="en-US" altLang="zh-CN" sz="5400" b="1">
                <a:solidFill>
                  <a:schemeClr val="tx1"/>
                </a:solidFill>
                <a:effectLst>
                  <a:outerShdw blurRad="38100" dist="19050" dir="2700000" algn="tl" rotWithShape="0">
                    <a:schemeClr val="dk1">
                      <a:alpha val="40000"/>
                    </a:schemeClr>
                  </a:outerShdw>
                </a:effectLst>
                <a:latin typeface="汉仪中宋简" panose="02010600000101010101" charset="-128"/>
                <a:ea typeface="汉仪中宋简" panose="02010600000101010101" charset="-128"/>
                <a:cs typeface="+mn-lt"/>
              </a:rPr>
              <a:t>4</a:t>
            </a:r>
          </a:p>
        </p:txBody>
      </p:sp>
      <p:pic>
        <p:nvPicPr>
          <p:cNvPr id="29" name="图片 28" descr="e6c7f0bc9b485c7af385e0dbfd761f4"/>
          <p:cNvPicPr>
            <a:picLocks noChangeAspect="1"/>
          </p:cNvPicPr>
          <p:nvPr>
            <p:custDataLst>
              <p:tags r:id="rId4"/>
            </p:custDataLst>
          </p:nvPr>
        </p:nvPicPr>
        <p:blipFill>
          <a:blip r:embed="rId12"/>
          <a:stretch>
            <a:fillRect/>
          </a:stretch>
        </p:blipFill>
        <p:spPr>
          <a:xfrm>
            <a:off x="2856230" y="1845310"/>
            <a:ext cx="1047115" cy="967740"/>
          </a:xfrm>
          <a:prstGeom prst="rect">
            <a:avLst/>
          </a:prstGeom>
        </p:spPr>
      </p:pic>
      <p:pic>
        <p:nvPicPr>
          <p:cNvPr id="35" name="图片 34" descr="398fa3f76d9f5fce8ebfa2283e689e3"/>
          <p:cNvPicPr>
            <a:picLocks noChangeAspect="1"/>
          </p:cNvPicPr>
          <p:nvPr>
            <p:custDataLst>
              <p:tags r:id="rId5"/>
            </p:custDataLst>
          </p:nvPr>
        </p:nvPicPr>
        <p:blipFill>
          <a:blip r:embed="rId13"/>
          <a:stretch>
            <a:fillRect/>
          </a:stretch>
        </p:blipFill>
        <p:spPr>
          <a:xfrm>
            <a:off x="3958590" y="2872740"/>
            <a:ext cx="1036320" cy="972185"/>
          </a:xfrm>
          <a:prstGeom prst="rect">
            <a:avLst/>
          </a:prstGeom>
        </p:spPr>
      </p:pic>
      <p:pic>
        <p:nvPicPr>
          <p:cNvPr id="37" name="图片 36" descr="1bc8b7d94b889b0828c2c8f983995e0"/>
          <p:cNvPicPr>
            <a:picLocks noChangeAspect="1"/>
          </p:cNvPicPr>
          <p:nvPr>
            <p:custDataLst>
              <p:tags r:id="rId6"/>
            </p:custDataLst>
          </p:nvPr>
        </p:nvPicPr>
        <p:blipFill>
          <a:blip r:embed="rId14"/>
          <a:stretch>
            <a:fillRect/>
          </a:stretch>
        </p:blipFill>
        <p:spPr>
          <a:xfrm>
            <a:off x="6291580" y="4005580"/>
            <a:ext cx="1029335" cy="971550"/>
          </a:xfrm>
          <a:prstGeom prst="rect">
            <a:avLst/>
          </a:prstGeom>
        </p:spPr>
      </p:pic>
      <p:pic>
        <p:nvPicPr>
          <p:cNvPr id="38" name="图片 37" descr="4221f2e1e2fc4758331f1265eb5de12"/>
          <p:cNvPicPr>
            <a:picLocks noChangeAspect="1"/>
          </p:cNvPicPr>
          <p:nvPr>
            <p:custDataLst>
              <p:tags r:id="rId7"/>
            </p:custDataLst>
          </p:nvPr>
        </p:nvPicPr>
        <p:blipFill>
          <a:blip r:embed="rId15"/>
          <a:stretch>
            <a:fillRect/>
          </a:stretch>
        </p:blipFill>
        <p:spPr>
          <a:xfrm>
            <a:off x="7464425" y="836930"/>
            <a:ext cx="1009015" cy="958850"/>
          </a:xfrm>
          <a:prstGeom prst="rect">
            <a:avLst/>
          </a:prstGeom>
        </p:spPr>
      </p:pic>
      <p:pic>
        <p:nvPicPr>
          <p:cNvPr id="39" name="图片 38" descr="5a24a4c440fff7f1ee93d9e179c3d0d"/>
          <p:cNvPicPr>
            <a:picLocks noChangeAspect="1"/>
          </p:cNvPicPr>
          <p:nvPr>
            <p:custDataLst>
              <p:tags r:id="rId8"/>
            </p:custDataLst>
          </p:nvPr>
        </p:nvPicPr>
        <p:blipFill>
          <a:blip r:embed="rId16"/>
          <a:stretch>
            <a:fillRect/>
          </a:stretch>
        </p:blipFill>
        <p:spPr>
          <a:xfrm>
            <a:off x="8544560" y="2846070"/>
            <a:ext cx="1018540" cy="995045"/>
          </a:xfrm>
          <a:prstGeom prst="rect">
            <a:avLst/>
          </a:prstGeom>
        </p:spPr>
      </p:pic>
    </p:spTree>
  </p:cSld>
  <p:clrMapOvr>
    <a:masterClrMapping/>
  </p:clrMapOvr>
  <p:transition spd="slow" advTm="0">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custDataLst>
              <p:tags r:id="rId1"/>
            </p:custDataLst>
          </p:nvPr>
        </p:nvPicPr>
        <p:blipFill>
          <a:blip r:embed="rId10"/>
          <a:srcRect l="97202" t="43337" r="771" b="9736"/>
          <a:stretch>
            <a:fillRect/>
          </a:stretch>
        </p:blipFill>
        <p:spPr>
          <a:xfrm>
            <a:off x="-635" y="12700"/>
            <a:ext cx="12238355" cy="6845300"/>
          </a:xfrm>
          <a:prstGeom prst="rect">
            <a:avLst/>
          </a:prstGeom>
        </p:spPr>
      </p:pic>
      <p:sp>
        <p:nvSpPr>
          <p:cNvPr id="7" name="矩形 6"/>
          <p:cNvSpPr/>
          <p:nvPr>
            <p:custDataLst>
              <p:tags r:id="rId2"/>
            </p:custDataLst>
          </p:nvPr>
        </p:nvSpPr>
        <p:spPr>
          <a:xfrm>
            <a:off x="-8808720" y="-27305"/>
            <a:ext cx="8172450" cy="6858000"/>
          </a:xfrm>
          <a:prstGeom prst="rect">
            <a:avLst/>
          </a:prstGeom>
          <a:solidFill>
            <a:srgbClr val="DC9D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9" name="图片 28" descr="e6c7f0bc9b485c7af385e0dbfd761f4"/>
          <p:cNvPicPr>
            <a:picLocks noChangeAspect="1"/>
          </p:cNvPicPr>
          <p:nvPr>
            <p:custDataLst>
              <p:tags r:id="rId3"/>
            </p:custDataLst>
          </p:nvPr>
        </p:nvPicPr>
        <p:blipFill>
          <a:blip r:embed="rId11"/>
          <a:stretch>
            <a:fillRect/>
          </a:stretch>
        </p:blipFill>
        <p:spPr>
          <a:xfrm>
            <a:off x="1703705" y="3157855"/>
            <a:ext cx="1047115" cy="967740"/>
          </a:xfrm>
          <a:prstGeom prst="rect">
            <a:avLst/>
          </a:prstGeom>
        </p:spPr>
      </p:pic>
      <p:pic>
        <p:nvPicPr>
          <p:cNvPr id="35" name="图片 34" descr="398fa3f76d9f5fce8ebfa2283e689e3"/>
          <p:cNvPicPr>
            <a:picLocks noChangeAspect="1"/>
          </p:cNvPicPr>
          <p:nvPr>
            <p:custDataLst>
              <p:tags r:id="rId4"/>
            </p:custDataLst>
          </p:nvPr>
        </p:nvPicPr>
        <p:blipFill>
          <a:blip r:embed="rId12"/>
          <a:stretch>
            <a:fillRect/>
          </a:stretch>
        </p:blipFill>
        <p:spPr>
          <a:xfrm>
            <a:off x="3253740" y="3153410"/>
            <a:ext cx="1036320" cy="972185"/>
          </a:xfrm>
          <a:prstGeom prst="rect">
            <a:avLst/>
          </a:prstGeom>
        </p:spPr>
      </p:pic>
      <p:pic>
        <p:nvPicPr>
          <p:cNvPr id="36" name="图片 35" descr="8933d6c24f639c82166bd0952d5bcdb"/>
          <p:cNvPicPr>
            <a:picLocks noChangeAspect="1"/>
          </p:cNvPicPr>
          <p:nvPr>
            <p:custDataLst>
              <p:tags r:id="rId5"/>
            </p:custDataLst>
          </p:nvPr>
        </p:nvPicPr>
        <p:blipFill>
          <a:blip r:embed="rId13"/>
          <a:stretch>
            <a:fillRect/>
          </a:stretch>
        </p:blipFill>
        <p:spPr>
          <a:xfrm>
            <a:off x="4783455" y="3153410"/>
            <a:ext cx="1035050" cy="965835"/>
          </a:xfrm>
          <a:prstGeom prst="rect">
            <a:avLst/>
          </a:prstGeom>
        </p:spPr>
      </p:pic>
      <p:pic>
        <p:nvPicPr>
          <p:cNvPr id="37" name="图片 36" descr="1bc8b7d94b889b0828c2c8f983995e0"/>
          <p:cNvPicPr>
            <a:picLocks noChangeAspect="1"/>
          </p:cNvPicPr>
          <p:nvPr>
            <p:custDataLst>
              <p:tags r:id="rId6"/>
            </p:custDataLst>
          </p:nvPr>
        </p:nvPicPr>
        <p:blipFill>
          <a:blip r:embed="rId14"/>
          <a:stretch>
            <a:fillRect/>
          </a:stretch>
        </p:blipFill>
        <p:spPr>
          <a:xfrm>
            <a:off x="6311900" y="3147695"/>
            <a:ext cx="1029335" cy="971550"/>
          </a:xfrm>
          <a:prstGeom prst="rect">
            <a:avLst/>
          </a:prstGeom>
        </p:spPr>
      </p:pic>
      <p:pic>
        <p:nvPicPr>
          <p:cNvPr id="38" name="图片 37" descr="4221f2e1e2fc4758331f1265eb5de12"/>
          <p:cNvPicPr>
            <a:picLocks noChangeAspect="1"/>
          </p:cNvPicPr>
          <p:nvPr>
            <p:custDataLst>
              <p:tags r:id="rId7"/>
            </p:custDataLst>
          </p:nvPr>
        </p:nvPicPr>
        <p:blipFill>
          <a:blip r:embed="rId15"/>
          <a:stretch>
            <a:fillRect/>
          </a:stretch>
        </p:blipFill>
        <p:spPr>
          <a:xfrm>
            <a:off x="7834630" y="3141345"/>
            <a:ext cx="1009015" cy="958850"/>
          </a:xfrm>
          <a:prstGeom prst="rect">
            <a:avLst/>
          </a:prstGeom>
        </p:spPr>
      </p:pic>
      <p:pic>
        <p:nvPicPr>
          <p:cNvPr id="39" name="图片 38" descr="5a24a4c440fff7f1ee93d9e179c3d0d"/>
          <p:cNvPicPr>
            <a:picLocks noChangeAspect="1"/>
          </p:cNvPicPr>
          <p:nvPr>
            <p:custDataLst>
              <p:tags r:id="rId8"/>
            </p:custDataLst>
          </p:nvPr>
        </p:nvPicPr>
        <p:blipFill>
          <a:blip r:embed="rId16"/>
          <a:stretch>
            <a:fillRect/>
          </a:stretch>
        </p:blipFill>
        <p:spPr>
          <a:xfrm>
            <a:off x="9336405" y="3147695"/>
            <a:ext cx="1018540" cy="99504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advTm="0">
        <p159:morph option="byObject"/>
      </p:transition>
    </mc:Choice>
    <mc:Fallback xmlns="">
      <p:transition spd="slow" advTm="0">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custDataLst>
              <p:tags r:id="rId1"/>
            </p:custDataLst>
          </p:nvPr>
        </p:nvPicPr>
        <p:blipFill>
          <a:blip r:embed="rId13"/>
          <a:srcRect l="97202" t="43337" r="771" b="9736"/>
          <a:stretch>
            <a:fillRect/>
          </a:stretch>
        </p:blipFill>
        <p:spPr>
          <a:xfrm>
            <a:off x="1270" y="12700"/>
            <a:ext cx="12190730" cy="6845300"/>
          </a:xfrm>
          <a:prstGeom prst="rect">
            <a:avLst/>
          </a:prstGeom>
        </p:spPr>
      </p:pic>
      <p:sp>
        <p:nvSpPr>
          <p:cNvPr id="7" name="矩形 6"/>
          <p:cNvSpPr/>
          <p:nvPr>
            <p:custDataLst>
              <p:tags r:id="rId2"/>
            </p:custDataLst>
          </p:nvPr>
        </p:nvSpPr>
        <p:spPr>
          <a:xfrm>
            <a:off x="635" y="-14605"/>
            <a:ext cx="12186285" cy="6917690"/>
          </a:xfrm>
          <a:prstGeom prst="rect">
            <a:avLst/>
          </a:prstGeom>
          <a:solidFill>
            <a:srgbClr val="DC9D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9" name="图片 28" descr="e6c7f0bc9b485c7af385e0dbfd761f4"/>
          <p:cNvPicPr>
            <a:picLocks noChangeAspect="1"/>
          </p:cNvPicPr>
          <p:nvPr>
            <p:custDataLst>
              <p:tags r:id="rId3"/>
            </p:custDataLst>
          </p:nvPr>
        </p:nvPicPr>
        <p:blipFill>
          <a:blip r:embed="rId14"/>
          <a:stretch>
            <a:fillRect/>
          </a:stretch>
        </p:blipFill>
        <p:spPr>
          <a:xfrm>
            <a:off x="1703705" y="3157855"/>
            <a:ext cx="1047115" cy="967740"/>
          </a:xfrm>
          <a:prstGeom prst="rect">
            <a:avLst/>
          </a:prstGeom>
        </p:spPr>
      </p:pic>
      <p:sp>
        <p:nvSpPr>
          <p:cNvPr id="9" name="文本框 8"/>
          <p:cNvSpPr txBox="1"/>
          <p:nvPr>
            <p:custDataLst>
              <p:tags r:id="rId4"/>
            </p:custDataLst>
          </p:nvPr>
        </p:nvSpPr>
        <p:spPr>
          <a:xfrm>
            <a:off x="3072130" y="3044190"/>
            <a:ext cx="1925320" cy="1056005"/>
          </a:xfrm>
          <a:prstGeom prst="rect">
            <a:avLst/>
          </a:prstGeom>
          <a:noFill/>
        </p:spPr>
        <p:txBody>
          <a:bodyPr wrap="square" rtlCol="0">
            <a:noAutofit/>
          </a:bodyPr>
          <a:lstStyle/>
          <a:p>
            <a:r>
              <a:rPr lang="en-US" altLang="zh-CN" sz="2800" b="1">
                <a:solidFill>
                  <a:schemeClr val="bg1"/>
                </a:solidFill>
                <a:latin typeface="Times New Roman" panose="02020603050405020304" pitchFamily="18" charset="0"/>
                <a:cs typeface="Times New Roman" panose="02020603050405020304" pitchFamily="18" charset="0"/>
              </a:rPr>
              <a:t>popular</a:t>
            </a:r>
          </a:p>
        </p:txBody>
      </p:sp>
      <p:sp>
        <p:nvSpPr>
          <p:cNvPr id="10" name="文本框 9"/>
          <p:cNvSpPr txBox="1"/>
          <p:nvPr>
            <p:custDataLst>
              <p:tags r:id="rId5"/>
            </p:custDataLst>
          </p:nvPr>
        </p:nvSpPr>
        <p:spPr>
          <a:xfrm>
            <a:off x="3216275" y="3717290"/>
            <a:ext cx="2295525" cy="1506855"/>
          </a:xfrm>
          <a:prstGeom prst="rect">
            <a:avLst/>
          </a:prstGeom>
          <a:noFill/>
        </p:spPr>
        <p:txBody>
          <a:bodyPr wrap="square" rtlCol="0">
            <a:noAutofit/>
          </a:bodyPr>
          <a:lstStyle/>
          <a:p>
            <a:r>
              <a:rPr lang="en-US" altLang="zh-CN" sz="2800" b="1">
                <a:solidFill>
                  <a:schemeClr val="bg1"/>
                </a:solidFill>
                <a:latin typeface="Times New Roman" panose="02020603050405020304" pitchFamily="18" charset="0"/>
                <a:cs typeface="Times New Roman" panose="02020603050405020304" pitchFamily="18" charset="0"/>
              </a:rPr>
              <a:t>choice</a:t>
            </a:r>
          </a:p>
        </p:txBody>
      </p:sp>
      <p:pic>
        <p:nvPicPr>
          <p:cNvPr id="35" name="图片 34" descr="398fa3f76d9f5fce8ebfa2283e689e3"/>
          <p:cNvPicPr>
            <a:picLocks noChangeAspect="1"/>
          </p:cNvPicPr>
          <p:nvPr>
            <p:custDataLst>
              <p:tags r:id="rId6"/>
            </p:custDataLst>
          </p:nvPr>
        </p:nvPicPr>
        <p:blipFill>
          <a:blip r:embed="rId15"/>
          <a:stretch>
            <a:fillRect/>
          </a:stretch>
        </p:blipFill>
        <p:spPr>
          <a:xfrm>
            <a:off x="2999740" y="2925445"/>
            <a:ext cx="1499870" cy="1489710"/>
          </a:xfrm>
          <a:prstGeom prst="rect">
            <a:avLst/>
          </a:prstGeom>
        </p:spPr>
      </p:pic>
      <p:sp>
        <p:nvSpPr>
          <p:cNvPr id="5" name="矩形 4"/>
          <p:cNvSpPr/>
          <p:nvPr>
            <p:custDataLst>
              <p:tags r:id="rId7"/>
            </p:custDataLst>
          </p:nvPr>
        </p:nvSpPr>
        <p:spPr>
          <a:xfrm>
            <a:off x="2999740" y="2925445"/>
            <a:ext cx="1500505" cy="1489710"/>
          </a:xfrm>
          <a:prstGeom prst="rect">
            <a:avLst/>
          </a:prstGeom>
          <a:solidFill>
            <a:schemeClr val="accent1">
              <a:lumMod val="50000"/>
              <a:alpha val="5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a:p>
        </p:txBody>
      </p:sp>
      <p:pic>
        <p:nvPicPr>
          <p:cNvPr id="36" name="图片 35" descr="8933d6c24f639c82166bd0952d5bcdb"/>
          <p:cNvPicPr>
            <a:picLocks noChangeAspect="1"/>
          </p:cNvPicPr>
          <p:nvPr>
            <p:custDataLst>
              <p:tags r:id="rId8"/>
            </p:custDataLst>
          </p:nvPr>
        </p:nvPicPr>
        <p:blipFill>
          <a:blip r:embed="rId16"/>
          <a:stretch>
            <a:fillRect/>
          </a:stretch>
        </p:blipFill>
        <p:spPr>
          <a:xfrm>
            <a:off x="4783455" y="3153410"/>
            <a:ext cx="1035050" cy="965835"/>
          </a:xfrm>
          <a:prstGeom prst="rect">
            <a:avLst/>
          </a:prstGeom>
        </p:spPr>
      </p:pic>
      <p:pic>
        <p:nvPicPr>
          <p:cNvPr id="37" name="图片 36" descr="1bc8b7d94b889b0828c2c8f983995e0"/>
          <p:cNvPicPr>
            <a:picLocks noChangeAspect="1"/>
          </p:cNvPicPr>
          <p:nvPr>
            <p:custDataLst>
              <p:tags r:id="rId9"/>
            </p:custDataLst>
          </p:nvPr>
        </p:nvPicPr>
        <p:blipFill>
          <a:blip r:embed="rId17"/>
          <a:stretch>
            <a:fillRect/>
          </a:stretch>
        </p:blipFill>
        <p:spPr>
          <a:xfrm>
            <a:off x="6311900" y="3147695"/>
            <a:ext cx="1029335" cy="971550"/>
          </a:xfrm>
          <a:prstGeom prst="rect">
            <a:avLst/>
          </a:prstGeom>
        </p:spPr>
      </p:pic>
      <p:pic>
        <p:nvPicPr>
          <p:cNvPr id="38" name="图片 37" descr="4221f2e1e2fc4758331f1265eb5de12"/>
          <p:cNvPicPr>
            <a:picLocks noChangeAspect="1"/>
          </p:cNvPicPr>
          <p:nvPr>
            <p:custDataLst>
              <p:tags r:id="rId10"/>
            </p:custDataLst>
          </p:nvPr>
        </p:nvPicPr>
        <p:blipFill>
          <a:blip r:embed="rId18"/>
          <a:stretch>
            <a:fillRect/>
          </a:stretch>
        </p:blipFill>
        <p:spPr>
          <a:xfrm>
            <a:off x="7834630" y="3141345"/>
            <a:ext cx="1009015" cy="958850"/>
          </a:xfrm>
          <a:prstGeom prst="rect">
            <a:avLst/>
          </a:prstGeom>
        </p:spPr>
      </p:pic>
      <p:pic>
        <p:nvPicPr>
          <p:cNvPr id="39" name="图片 38" descr="5a24a4c440fff7f1ee93d9e179c3d0d"/>
          <p:cNvPicPr>
            <a:picLocks noChangeAspect="1"/>
          </p:cNvPicPr>
          <p:nvPr>
            <p:custDataLst>
              <p:tags r:id="rId11"/>
            </p:custDataLst>
          </p:nvPr>
        </p:nvPicPr>
        <p:blipFill>
          <a:blip r:embed="rId19"/>
          <a:stretch>
            <a:fillRect/>
          </a:stretch>
        </p:blipFill>
        <p:spPr>
          <a:xfrm>
            <a:off x="9336405" y="3147695"/>
            <a:ext cx="1018540" cy="995045"/>
          </a:xfrm>
          <a:prstGeom prst="rect">
            <a:avLst/>
          </a:prstGeom>
        </p:spPr>
      </p:pic>
      <p:sp>
        <p:nvSpPr>
          <p:cNvPr id="2" name="文本框 1"/>
          <p:cNvSpPr txBox="1"/>
          <p:nvPr/>
        </p:nvSpPr>
        <p:spPr>
          <a:xfrm>
            <a:off x="3432175" y="3068955"/>
            <a:ext cx="578485" cy="1322070"/>
          </a:xfrm>
          <a:prstGeom prst="rect">
            <a:avLst/>
          </a:prstGeom>
          <a:noFill/>
        </p:spPr>
        <p:txBody>
          <a:bodyPr wrap="square" rtlCol="0">
            <a:spAutoFit/>
          </a:bodyPr>
          <a:lstStyle/>
          <a:p>
            <a:r>
              <a:rPr lang="en-US" altLang="zh-CN" sz="8000" b="1">
                <a:latin typeface="汉仪中宋简" panose="02010600000101010101" charset="-128"/>
                <a:ea typeface="汉仪中宋简" panose="02010600000101010101" charset="-128"/>
              </a:rPr>
              <a:t>2</a:t>
            </a:r>
          </a:p>
        </p:txBody>
      </p:sp>
    </p:spTree>
  </p:cSld>
  <p:clrMapOvr>
    <a:masterClrMapping/>
  </p:clrMapOvr>
  <mc:AlternateContent xmlns:mc="http://schemas.openxmlformats.org/markup-compatibility/2006" xmlns:p159="http://schemas.microsoft.com/office/powerpoint/2015/09/main">
    <mc:Choice Requires="p159">
      <p:transition spd="slow" advTm="0">
        <p159:morph option="byObject"/>
      </p:transition>
    </mc:Choice>
    <mc:Fallback xmlns="">
      <p:transition spd="slow" advTm="0">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custDataLst>
              <p:tags r:id="rId1"/>
            </p:custDataLst>
          </p:nvPr>
        </p:nvSpPr>
        <p:spPr>
          <a:xfrm>
            <a:off x="4944110" y="2421255"/>
            <a:ext cx="6732270" cy="1473835"/>
          </a:xfrm>
          <a:prstGeom prst="rect">
            <a:avLst/>
          </a:prstGeom>
          <a:noFill/>
        </p:spPr>
        <p:txBody>
          <a:bodyPr wrap="square" rtlCol="0">
            <a:noAutofit/>
          </a:bodyPr>
          <a:lstStyle/>
          <a:p>
            <a:r>
              <a:rPr lang="en-US" altLang="zh-CN" sz="4400" b="1">
                <a:solidFill>
                  <a:schemeClr val="bg1"/>
                </a:solidFill>
                <a:latin typeface="Times New Roman" panose="02020603050405020304" pitchFamily="18" charset="0"/>
                <a:cs typeface="Times New Roman" panose="02020603050405020304" pitchFamily="18" charset="0"/>
              </a:rPr>
              <a:t>entered to win prize</a:t>
            </a:r>
          </a:p>
        </p:txBody>
      </p:sp>
      <p:pic>
        <p:nvPicPr>
          <p:cNvPr id="3" name="图片 2"/>
          <p:cNvPicPr>
            <a:picLocks noChangeAspect="1"/>
          </p:cNvPicPr>
          <p:nvPr>
            <p:custDataLst>
              <p:tags r:id="rId2"/>
            </p:custDataLst>
          </p:nvPr>
        </p:nvPicPr>
        <p:blipFill>
          <a:blip r:embed="rId14"/>
          <a:srcRect l="97202" t="43337" r="771" b="9736"/>
          <a:stretch>
            <a:fillRect/>
          </a:stretch>
        </p:blipFill>
        <p:spPr>
          <a:xfrm>
            <a:off x="1524635" y="12700"/>
            <a:ext cx="9163050" cy="6845300"/>
          </a:xfrm>
          <a:prstGeom prst="rect">
            <a:avLst/>
          </a:prstGeom>
        </p:spPr>
      </p:pic>
      <p:sp>
        <p:nvSpPr>
          <p:cNvPr id="7" name="矩形 6"/>
          <p:cNvSpPr/>
          <p:nvPr>
            <p:custDataLst>
              <p:tags r:id="rId3"/>
            </p:custDataLst>
          </p:nvPr>
        </p:nvSpPr>
        <p:spPr>
          <a:xfrm>
            <a:off x="0" y="-14605"/>
            <a:ext cx="12235180" cy="6917690"/>
          </a:xfrm>
          <a:prstGeom prst="rect">
            <a:avLst/>
          </a:prstGeom>
          <a:solidFill>
            <a:srgbClr val="DC9D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9" name="图片 28" descr="e6c7f0bc9b485c7af385e0dbfd761f4"/>
          <p:cNvPicPr>
            <a:picLocks noChangeAspect="1"/>
          </p:cNvPicPr>
          <p:nvPr>
            <p:custDataLst>
              <p:tags r:id="rId4"/>
            </p:custDataLst>
          </p:nvPr>
        </p:nvPicPr>
        <p:blipFill>
          <a:blip r:embed="rId15"/>
          <a:stretch>
            <a:fillRect/>
          </a:stretch>
        </p:blipFill>
        <p:spPr>
          <a:xfrm>
            <a:off x="1703705" y="3157855"/>
            <a:ext cx="1047115" cy="967740"/>
          </a:xfrm>
          <a:prstGeom prst="rect">
            <a:avLst/>
          </a:prstGeom>
        </p:spPr>
      </p:pic>
      <p:sp>
        <p:nvSpPr>
          <p:cNvPr id="9" name="文本框 8"/>
          <p:cNvSpPr txBox="1"/>
          <p:nvPr>
            <p:custDataLst>
              <p:tags r:id="rId5"/>
            </p:custDataLst>
          </p:nvPr>
        </p:nvSpPr>
        <p:spPr>
          <a:xfrm>
            <a:off x="3058160" y="2348865"/>
            <a:ext cx="1925320" cy="1056005"/>
          </a:xfrm>
          <a:prstGeom prst="rect">
            <a:avLst/>
          </a:prstGeom>
          <a:noFill/>
        </p:spPr>
        <p:txBody>
          <a:bodyPr wrap="square" rtlCol="0">
            <a:noAutofit/>
          </a:bodyPr>
          <a:lstStyle/>
          <a:p>
            <a:r>
              <a:rPr lang="en-US" altLang="zh-CN" sz="2800" b="1">
                <a:solidFill>
                  <a:schemeClr val="bg1"/>
                </a:solidFill>
                <a:latin typeface="Times New Roman" panose="02020603050405020304" pitchFamily="18" charset="0"/>
                <a:cs typeface="Times New Roman" panose="02020603050405020304" pitchFamily="18" charset="0"/>
              </a:rPr>
              <a:t>popular</a:t>
            </a:r>
          </a:p>
        </p:txBody>
      </p:sp>
      <p:sp>
        <p:nvSpPr>
          <p:cNvPr id="10" name="文本框 9"/>
          <p:cNvSpPr txBox="1"/>
          <p:nvPr>
            <p:custDataLst>
              <p:tags r:id="rId6"/>
            </p:custDataLst>
          </p:nvPr>
        </p:nvSpPr>
        <p:spPr>
          <a:xfrm>
            <a:off x="3216275" y="4365625"/>
            <a:ext cx="2295525" cy="1506855"/>
          </a:xfrm>
          <a:prstGeom prst="rect">
            <a:avLst/>
          </a:prstGeom>
          <a:noFill/>
        </p:spPr>
        <p:txBody>
          <a:bodyPr wrap="square" rtlCol="0">
            <a:noAutofit/>
          </a:bodyPr>
          <a:lstStyle/>
          <a:p>
            <a:r>
              <a:rPr lang="en-US" altLang="zh-CN" sz="2800" b="1">
                <a:solidFill>
                  <a:schemeClr val="bg1"/>
                </a:solidFill>
                <a:latin typeface="Times New Roman" panose="02020603050405020304" pitchFamily="18" charset="0"/>
                <a:cs typeface="Times New Roman" panose="02020603050405020304" pitchFamily="18" charset="0"/>
              </a:rPr>
              <a:t>choice</a:t>
            </a:r>
          </a:p>
        </p:txBody>
      </p:sp>
      <p:pic>
        <p:nvPicPr>
          <p:cNvPr id="35" name="图片 34" descr="398fa3f76d9f5fce8ebfa2283e689e3"/>
          <p:cNvPicPr>
            <a:picLocks noChangeAspect="1"/>
          </p:cNvPicPr>
          <p:nvPr>
            <p:custDataLst>
              <p:tags r:id="rId7"/>
            </p:custDataLst>
          </p:nvPr>
        </p:nvPicPr>
        <p:blipFill>
          <a:blip r:embed="rId16"/>
          <a:stretch>
            <a:fillRect/>
          </a:stretch>
        </p:blipFill>
        <p:spPr>
          <a:xfrm>
            <a:off x="2999740" y="2925445"/>
            <a:ext cx="1499870" cy="1489710"/>
          </a:xfrm>
          <a:prstGeom prst="rect">
            <a:avLst/>
          </a:prstGeom>
        </p:spPr>
      </p:pic>
      <p:sp>
        <p:nvSpPr>
          <p:cNvPr id="5" name="矩形 4"/>
          <p:cNvSpPr/>
          <p:nvPr>
            <p:custDataLst>
              <p:tags r:id="rId8"/>
            </p:custDataLst>
          </p:nvPr>
        </p:nvSpPr>
        <p:spPr>
          <a:xfrm>
            <a:off x="2999740" y="2925445"/>
            <a:ext cx="1500505" cy="1489710"/>
          </a:xfrm>
          <a:prstGeom prst="rect">
            <a:avLst/>
          </a:prstGeom>
          <a:solidFill>
            <a:schemeClr val="accent1">
              <a:lumMod val="50000"/>
              <a:alpha val="5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a:p>
        </p:txBody>
      </p:sp>
      <p:pic>
        <p:nvPicPr>
          <p:cNvPr id="36" name="图片 35" descr="8933d6c24f639c82166bd0952d5bcdb"/>
          <p:cNvPicPr>
            <a:picLocks noChangeAspect="1"/>
          </p:cNvPicPr>
          <p:nvPr>
            <p:custDataLst>
              <p:tags r:id="rId9"/>
            </p:custDataLst>
          </p:nvPr>
        </p:nvPicPr>
        <p:blipFill>
          <a:blip r:embed="rId17"/>
          <a:stretch>
            <a:fillRect/>
          </a:stretch>
        </p:blipFill>
        <p:spPr>
          <a:xfrm>
            <a:off x="4783455" y="3153410"/>
            <a:ext cx="1035050" cy="965835"/>
          </a:xfrm>
          <a:prstGeom prst="rect">
            <a:avLst/>
          </a:prstGeom>
        </p:spPr>
      </p:pic>
      <p:pic>
        <p:nvPicPr>
          <p:cNvPr id="37" name="图片 36" descr="1bc8b7d94b889b0828c2c8f983995e0"/>
          <p:cNvPicPr>
            <a:picLocks noChangeAspect="1"/>
          </p:cNvPicPr>
          <p:nvPr>
            <p:custDataLst>
              <p:tags r:id="rId10"/>
            </p:custDataLst>
          </p:nvPr>
        </p:nvPicPr>
        <p:blipFill>
          <a:blip r:embed="rId18"/>
          <a:stretch>
            <a:fillRect/>
          </a:stretch>
        </p:blipFill>
        <p:spPr>
          <a:xfrm>
            <a:off x="6311900" y="3147695"/>
            <a:ext cx="1029335" cy="971550"/>
          </a:xfrm>
          <a:prstGeom prst="rect">
            <a:avLst/>
          </a:prstGeom>
        </p:spPr>
      </p:pic>
      <p:pic>
        <p:nvPicPr>
          <p:cNvPr id="38" name="图片 37" descr="4221f2e1e2fc4758331f1265eb5de12"/>
          <p:cNvPicPr>
            <a:picLocks noChangeAspect="1"/>
          </p:cNvPicPr>
          <p:nvPr>
            <p:custDataLst>
              <p:tags r:id="rId11"/>
            </p:custDataLst>
          </p:nvPr>
        </p:nvPicPr>
        <p:blipFill>
          <a:blip r:embed="rId19"/>
          <a:stretch>
            <a:fillRect/>
          </a:stretch>
        </p:blipFill>
        <p:spPr>
          <a:xfrm>
            <a:off x="7834630" y="3141345"/>
            <a:ext cx="1009015" cy="958850"/>
          </a:xfrm>
          <a:prstGeom prst="rect">
            <a:avLst/>
          </a:prstGeom>
        </p:spPr>
      </p:pic>
      <p:pic>
        <p:nvPicPr>
          <p:cNvPr id="39" name="图片 38" descr="5a24a4c440fff7f1ee93d9e179c3d0d"/>
          <p:cNvPicPr>
            <a:picLocks noChangeAspect="1"/>
          </p:cNvPicPr>
          <p:nvPr>
            <p:custDataLst>
              <p:tags r:id="rId12"/>
            </p:custDataLst>
          </p:nvPr>
        </p:nvPicPr>
        <p:blipFill>
          <a:blip r:embed="rId20"/>
          <a:stretch>
            <a:fillRect/>
          </a:stretch>
        </p:blipFill>
        <p:spPr>
          <a:xfrm>
            <a:off x="9336405" y="3147695"/>
            <a:ext cx="1018540" cy="995045"/>
          </a:xfrm>
          <a:prstGeom prst="rect">
            <a:avLst/>
          </a:prstGeom>
        </p:spPr>
      </p:pic>
      <p:sp>
        <p:nvSpPr>
          <p:cNvPr id="2" name="文本框 1"/>
          <p:cNvSpPr txBox="1"/>
          <p:nvPr/>
        </p:nvSpPr>
        <p:spPr>
          <a:xfrm>
            <a:off x="3432175" y="3068955"/>
            <a:ext cx="578485" cy="1322070"/>
          </a:xfrm>
          <a:prstGeom prst="rect">
            <a:avLst/>
          </a:prstGeom>
          <a:noFill/>
        </p:spPr>
        <p:txBody>
          <a:bodyPr wrap="square" rtlCol="0">
            <a:spAutoFit/>
          </a:bodyPr>
          <a:lstStyle/>
          <a:p>
            <a:r>
              <a:rPr lang="en-US" altLang="zh-CN" sz="8000" b="1">
                <a:latin typeface="汉仪中宋简" panose="02010600000101010101" charset="-128"/>
                <a:ea typeface="汉仪中宋简" panose="02010600000101010101" charset="-128"/>
              </a:rPr>
              <a:t>2</a:t>
            </a:r>
          </a:p>
        </p:txBody>
      </p:sp>
    </p:spTree>
  </p:cSld>
  <p:clrMapOvr>
    <a:masterClrMapping/>
  </p:clrMapOvr>
  <mc:AlternateContent xmlns:mc="http://schemas.openxmlformats.org/markup-compatibility/2006" xmlns:p159="http://schemas.microsoft.com/office/powerpoint/2015/09/main">
    <mc:Choice Requires="p159">
      <p:transition spd="med" advTm="0">
        <p159:morph option="byObject"/>
      </p:transition>
    </mc:Choice>
    <mc:Fallback xmlns="">
      <p:transition spd="med" advTm="0">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custDataLst>
              <p:tags r:id="rId1"/>
            </p:custDataLst>
          </p:nvPr>
        </p:nvPicPr>
        <p:blipFill>
          <a:blip r:embed="rId14"/>
          <a:srcRect l="97202" t="43337" r="771" b="9736"/>
          <a:stretch>
            <a:fillRect/>
          </a:stretch>
        </p:blipFill>
        <p:spPr>
          <a:xfrm>
            <a:off x="1524635" y="12700"/>
            <a:ext cx="9163050" cy="6845300"/>
          </a:xfrm>
          <a:prstGeom prst="rect">
            <a:avLst/>
          </a:prstGeom>
        </p:spPr>
      </p:pic>
      <p:pic>
        <p:nvPicPr>
          <p:cNvPr id="39" name="图片 38" descr="5a24a4c440fff7f1ee93d9e179c3d0d"/>
          <p:cNvPicPr>
            <a:picLocks noChangeAspect="1"/>
          </p:cNvPicPr>
          <p:nvPr>
            <p:custDataLst>
              <p:tags r:id="rId2"/>
            </p:custDataLst>
          </p:nvPr>
        </p:nvPicPr>
        <p:blipFill>
          <a:blip r:embed="rId15">
            <a:alphaModFix amt="40000"/>
          </a:blip>
          <a:stretch>
            <a:fillRect/>
          </a:stretch>
        </p:blipFill>
        <p:spPr>
          <a:xfrm>
            <a:off x="9337040" y="3933190"/>
            <a:ext cx="1018540" cy="995045"/>
          </a:xfrm>
          <a:prstGeom prst="rect">
            <a:avLst/>
          </a:prstGeom>
        </p:spPr>
      </p:pic>
      <p:pic>
        <p:nvPicPr>
          <p:cNvPr id="38" name="图片 37" descr="4221f2e1e2fc4758331f1265eb5de12"/>
          <p:cNvPicPr>
            <a:picLocks noChangeAspect="1"/>
          </p:cNvPicPr>
          <p:nvPr>
            <p:custDataLst>
              <p:tags r:id="rId3"/>
            </p:custDataLst>
          </p:nvPr>
        </p:nvPicPr>
        <p:blipFill>
          <a:blip r:embed="rId16">
            <a:alphaModFix amt="40000"/>
          </a:blip>
          <a:stretch>
            <a:fillRect/>
          </a:stretch>
        </p:blipFill>
        <p:spPr>
          <a:xfrm>
            <a:off x="7834630" y="3942080"/>
            <a:ext cx="1009015" cy="958850"/>
          </a:xfrm>
          <a:prstGeom prst="rect">
            <a:avLst/>
          </a:prstGeom>
        </p:spPr>
      </p:pic>
      <p:pic>
        <p:nvPicPr>
          <p:cNvPr id="37" name="图片 36" descr="1bc8b7d94b889b0828c2c8f983995e0"/>
          <p:cNvPicPr>
            <a:picLocks noChangeAspect="1"/>
          </p:cNvPicPr>
          <p:nvPr>
            <p:custDataLst>
              <p:tags r:id="rId4"/>
            </p:custDataLst>
          </p:nvPr>
        </p:nvPicPr>
        <p:blipFill>
          <a:blip r:embed="rId17">
            <a:alphaModFix amt="40000"/>
          </a:blip>
          <a:stretch>
            <a:fillRect/>
          </a:stretch>
        </p:blipFill>
        <p:spPr>
          <a:xfrm>
            <a:off x="6311900" y="3929380"/>
            <a:ext cx="1029335" cy="971550"/>
          </a:xfrm>
          <a:prstGeom prst="rect">
            <a:avLst/>
          </a:prstGeom>
        </p:spPr>
      </p:pic>
      <p:pic>
        <p:nvPicPr>
          <p:cNvPr id="36" name="图片 35" descr="8933d6c24f639c82166bd0952d5bcdb"/>
          <p:cNvPicPr>
            <a:picLocks noChangeAspect="1"/>
          </p:cNvPicPr>
          <p:nvPr>
            <p:custDataLst>
              <p:tags r:id="rId5"/>
            </p:custDataLst>
          </p:nvPr>
        </p:nvPicPr>
        <p:blipFill>
          <a:blip r:embed="rId18">
            <a:alphaModFix amt="40000"/>
          </a:blip>
          <a:stretch>
            <a:fillRect/>
          </a:stretch>
        </p:blipFill>
        <p:spPr>
          <a:xfrm>
            <a:off x="4783455" y="3935095"/>
            <a:ext cx="1035050" cy="965835"/>
          </a:xfrm>
          <a:prstGeom prst="rect">
            <a:avLst/>
          </a:prstGeom>
        </p:spPr>
      </p:pic>
      <p:pic>
        <p:nvPicPr>
          <p:cNvPr id="29" name="图片 28" descr="e6c7f0bc9b485c7af385e0dbfd761f4"/>
          <p:cNvPicPr>
            <a:picLocks noChangeAspect="1"/>
          </p:cNvPicPr>
          <p:nvPr>
            <p:custDataLst>
              <p:tags r:id="rId6"/>
            </p:custDataLst>
          </p:nvPr>
        </p:nvPicPr>
        <p:blipFill>
          <a:blip r:embed="rId19">
            <a:alphaModFix amt="40000"/>
          </a:blip>
          <a:stretch>
            <a:fillRect/>
          </a:stretch>
        </p:blipFill>
        <p:spPr>
          <a:xfrm>
            <a:off x="1696720" y="3933190"/>
            <a:ext cx="1047115" cy="967740"/>
          </a:xfrm>
          <a:prstGeom prst="rect">
            <a:avLst/>
          </a:prstGeom>
        </p:spPr>
      </p:pic>
      <p:sp>
        <p:nvSpPr>
          <p:cNvPr id="7" name="矩形 6"/>
          <p:cNvSpPr/>
          <p:nvPr>
            <p:custDataLst>
              <p:tags r:id="rId7"/>
            </p:custDataLst>
          </p:nvPr>
        </p:nvSpPr>
        <p:spPr>
          <a:xfrm>
            <a:off x="13335" y="-14605"/>
            <a:ext cx="12179300" cy="6917690"/>
          </a:xfrm>
          <a:prstGeom prst="rect">
            <a:avLst/>
          </a:prstGeom>
          <a:solidFill>
            <a:srgbClr val="DC9D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p:cNvSpPr txBox="1"/>
          <p:nvPr>
            <p:custDataLst>
              <p:tags r:id="rId8"/>
            </p:custDataLst>
          </p:nvPr>
        </p:nvSpPr>
        <p:spPr>
          <a:xfrm>
            <a:off x="3058160" y="2348865"/>
            <a:ext cx="1925320" cy="1056005"/>
          </a:xfrm>
          <a:prstGeom prst="rect">
            <a:avLst/>
          </a:prstGeom>
          <a:noFill/>
        </p:spPr>
        <p:txBody>
          <a:bodyPr wrap="square" rtlCol="0">
            <a:noAutofit/>
          </a:bodyPr>
          <a:lstStyle/>
          <a:p>
            <a:r>
              <a:rPr lang="en-US" altLang="zh-CN" sz="2800" b="1">
                <a:solidFill>
                  <a:schemeClr val="bg1"/>
                </a:solidFill>
                <a:latin typeface="Times New Roman" panose="02020603050405020304" pitchFamily="18" charset="0"/>
                <a:cs typeface="Times New Roman" panose="02020603050405020304" pitchFamily="18" charset="0"/>
              </a:rPr>
              <a:t>popular</a:t>
            </a:r>
          </a:p>
        </p:txBody>
      </p:sp>
      <p:sp>
        <p:nvSpPr>
          <p:cNvPr id="10" name="文本框 9"/>
          <p:cNvSpPr txBox="1"/>
          <p:nvPr>
            <p:custDataLst>
              <p:tags r:id="rId9"/>
            </p:custDataLst>
          </p:nvPr>
        </p:nvSpPr>
        <p:spPr>
          <a:xfrm>
            <a:off x="3216275" y="4365625"/>
            <a:ext cx="2295525" cy="1506855"/>
          </a:xfrm>
          <a:prstGeom prst="rect">
            <a:avLst/>
          </a:prstGeom>
          <a:noFill/>
        </p:spPr>
        <p:txBody>
          <a:bodyPr wrap="square" rtlCol="0">
            <a:noAutofit/>
          </a:bodyPr>
          <a:lstStyle/>
          <a:p>
            <a:r>
              <a:rPr lang="en-US" altLang="zh-CN" sz="2800" b="1">
                <a:solidFill>
                  <a:schemeClr val="bg1"/>
                </a:solidFill>
                <a:latin typeface="Times New Roman" panose="02020603050405020304" pitchFamily="18" charset="0"/>
                <a:cs typeface="Times New Roman" panose="02020603050405020304" pitchFamily="18" charset="0"/>
              </a:rPr>
              <a:t>choice</a:t>
            </a:r>
          </a:p>
        </p:txBody>
      </p:sp>
      <p:pic>
        <p:nvPicPr>
          <p:cNvPr id="35" name="图片 34" descr="398fa3f76d9f5fce8ebfa2283e689e3"/>
          <p:cNvPicPr>
            <a:picLocks noChangeAspect="1"/>
          </p:cNvPicPr>
          <p:nvPr>
            <p:custDataLst>
              <p:tags r:id="rId10"/>
            </p:custDataLst>
          </p:nvPr>
        </p:nvPicPr>
        <p:blipFill>
          <a:blip r:embed="rId20"/>
          <a:stretch>
            <a:fillRect/>
          </a:stretch>
        </p:blipFill>
        <p:spPr>
          <a:xfrm>
            <a:off x="2999740" y="2925445"/>
            <a:ext cx="1499870" cy="1489710"/>
          </a:xfrm>
          <a:prstGeom prst="rect">
            <a:avLst/>
          </a:prstGeom>
        </p:spPr>
      </p:pic>
      <p:sp>
        <p:nvSpPr>
          <p:cNvPr id="5" name="矩形 4"/>
          <p:cNvSpPr/>
          <p:nvPr>
            <p:custDataLst>
              <p:tags r:id="rId11"/>
            </p:custDataLst>
          </p:nvPr>
        </p:nvSpPr>
        <p:spPr>
          <a:xfrm>
            <a:off x="2999740" y="2925445"/>
            <a:ext cx="1500505" cy="1489710"/>
          </a:xfrm>
          <a:prstGeom prst="rect">
            <a:avLst/>
          </a:prstGeom>
          <a:solidFill>
            <a:schemeClr val="accent1">
              <a:lumMod val="50000"/>
              <a:alpha val="5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a:p>
        </p:txBody>
      </p:sp>
      <p:sp>
        <p:nvSpPr>
          <p:cNvPr id="2" name="文本框 1"/>
          <p:cNvSpPr txBox="1"/>
          <p:nvPr/>
        </p:nvSpPr>
        <p:spPr>
          <a:xfrm>
            <a:off x="3432175" y="3068955"/>
            <a:ext cx="578485" cy="1322070"/>
          </a:xfrm>
          <a:prstGeom prst="rect">
            <a:avLst/>
          </a:prstGeom>
          <a:noFill/>
        </p:spPr>
        <p:txBody>
          <a:bodyPr wrap="square" rtlCol="0">
            <a:spAutoFit/>
          </a:bodyPr>
          <a:lstStyle/>
          <a:p>
            <a:r>
              <a:rPr lang="en-US" altLang="zh-CN" sz="8000" b="1">
                <a:latin typeface="汉仪中宋简" panose="02010600000101010101" charset="-128"/>
                <a:ea typeface="汉仪中宋简" panose="02010600000101010101" charset="-128"/>
              </a:rPr>
              <a:t>2</a:t>
            </a:r>
          </a:p>
        </p:txBody>
      </p:sp>
      <p:sp>
        <p:nvSpPr>
          <p:cNvPr id="4" name="文本框 3"/>
          <p:cNvSpPr txBox="1"/>
          <p:nvPr>
            <p:custDataLst>
              <p:tags r:id="rId12"/>
            </p:custDataLst>
          </p:nvPr>
        </p:nvSpPr>
        <p:spPr>
          <a:xfrm>
            <a:off x="4944110" y="3285490"/>
            <a:ext cx="6732270" cy="1473835"/>
          </a:xfrm>
          <a:prstGeom prst="rect">
            <a:avLst/>
          </a:prstGeom>
          <a:noFill/>
        </p:spPr>
        <p:txBody>
          <a:bodyPr wrap="square" rtlCol="0">
            <a:noAutofit/>
          </a:bodyPr>
          <a:lstStyle/>
          <a:p>
            <a:pPr algn="l"/>
            <a:r>
              <a:rPr lang="en-US" altLang="zh-CN" sz="4400" b="1">
                <a:solidFill>
                  <a:schemeClr val="bg1"/>
                </a:solidFill>
                <a:latin typeface="Times New Roman" panose="02020603050405020304" pitchFamily="18" charset="0"/>
                <a:cs typeface="Times New Roman" panose="02020603050405020304" pitchFamily="18" charset="0"/>
              </a:rPr>
              <a:t>entered to win prize</a:t>
            </a:r>
          </a:p>
        </p:txBody>
      </p:sp>
    </p:spTree>
  </p:cSld>
  <p:clrMapOvr>
    <a:masterClrMapping/>
  </p:clrMapOvr>
  <mc:AlternateContent xmlns:mc="http://schemas.openxmlformats.org/markup-compatibility/2006" xmlns:p159="http://schemas.microsoft.com/office/powerpoint/2015/09/main">
    <mc:Choice Requires="p159">
      <p:transition spd="slow" advTm="1000">
        <p159:morph option="byObject"/>
      </p:transition>
    </mc:Choice>
    <mc:Fallback xmlns="">
      <p:transition spd="slow" advTm="1000">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nvSpPr>
        <p:spPr>
          <a:xfrm>
            <a:off x="-10160" y="635"/>
            <a:ext cx="12202795" cy="68573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7" name="矩形 66"/>
          <p:cNvSpPr/>
          <p:nvPr/>
        </p:nvSpPr>
        <p:spPr>
          <a:xfrm>
            <a:off x="-10321925" y="2853055"/>
            <a:ext cx="9144000" cy="87630"/>
          </a:xfrm>
          <a:prstGeom prst="rect">
            <a:avLst/>
          </a:prstGeom>
          <a:solidFill>
            <a:srgbClr val="F1B0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椭圆 19"/>
          <p:cNvSpPr/>
          <p:nvPr/>
        </p:nvSpPr>
        <p:spPr>
          <a:xfrm>
            <a:off x="4728210" y="1484630"/>
            <a:ext cx="2733040" cy="2736850"/>
          </a:xfrm>
          <a:prstGeom prst="ellipse">
            <a:avLst/>
          </a:prstGeom>
          <a:solidFill>
            <a:srgbClr val="F1B0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2" name="图片 21"/>
          <p:cNvPicPr>
            <a:picLocks noChangeAspect="1"/>
          </p:cNvPicPr>
          <p:nvPr/>
        </p:nvPicPr>
        <p:blipFill>
          <a:blip r:embed="rId6"/>
          <a:srcRect l="9172" t="4859" r="8364" b="13001"/>
          <a:stretch>
            <a:fillRect/>
          </a:stretch>
        </p:blipFill>
        <p:spPr>
          <a:xfrm>
            <a:off x="5520055" y="4365625"/>
            <a:ext cx="1229995" cy="1165860"/>
          </a:xfrm>
          <a:prstGeom prst="rect">
            <a:avLst/>
          </a:prstGeom>
        </p:spPr>
      </p:pic>
      <p:sp>
        <p:nvSpPr>
          <p:cNvPr id="65" name="矩形 64"/>
          <p:cNvSpPr/>
          <p:nvPr/>
        </p:nvSpPr>
        <p:spPr>
          <a:xfrm>
            <a:off x="4485640" y="4365625"/>
            <a:ext cx="3387090" cy="11061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5" name="矩形 84"/>
          <p:cNvSpPr/>
          <p:nvPr>
            <p:custDataLst>
              <p:tags r:id="rId1"/>
            </p:custDataLst>
          </p:nvPr>
        </p:nvSpPr>
        <p:spPr>
          <a:xfrm>
            <a:off x="-9313545" y="3069590"/>
            <a:ext cx="9144000" cy="87630"/>
          </a:xfrm>
          <a:prstGeom prst="rect">
            <a:avLst/>
          </a:prstGeom>
          <a:solidFill>
            <a:srgbClr val="F1B0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6" name="矩形 85"/>
          <p:cNvSpPr/>
          <p:nvPr>
            <p:custDataLst>
              <p:tags r:id="rId2"/>
            </p:custDataLst>
          </p:nvPr>
        </p:nvSpPr>
        <p:spPr>
          <a:xfrm>
            <a:off x="-11329035" y="3285490"/>
            <a:ext cx="9144000" cy="87630"/>
          </a:xfrm>
          <a:prstGeom prst="rect">
            <a:avLst/>
          </a:prstGeom>
          <a:solidFill>
            <a:srgbClr val="F1B0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7" name="文本框 86"/>
          <p:cNvSpPr txBox="1"/>
          <p:nvPr/>
        </p:nvSpPr>
        <p:spPr>
          <a:xfrm>
            <a:off x="2927985" y="6885305"/>
            <a:ext cx="6503035" cy="1494790"/>
          </a:xfrm>
          <a:prstGeom prst="rect">
            <a:avLst/>
          </a:prstGeom>
          <a:noFill/>
        </p:spPr>
        <p:txBody>
          <a:bodyPr wrap="square" rtlCol="0">
            <a:noAutofit/>
          </a:bodyPr>
          <a:lstStyle/>
          <a:p>
            <a:r>
              <a:rPr lang="en-US" altLang="zh-CN" sz="2800" b="1">
                <a:solidFill>
                  <a:srgbClr val="F7B107"/>
                </a:solidFill>
                <a:latin typeface="Times New Roman" panose="02020603050405020304" pitchFamily="18" charset="0"/>
                <a:cs typeface="Times New Roman" panose="02020603050405020304" pitchFamily="18" charset="0"/>
              </a:rPr>
              <a:t>THE KEYNESIAN BEAUTY CONTEST</a:t>
            </a:r>
          </a:p>
        </p:txBody>
      </p:sp>
      <p:sp>
        <p:nvSpPr>
          <p:cNvPr id="2" name="五角星 1"/>
          <p:cNvSpPr/>
          <p:nvPr/>
        </p:nvSpPr>
        <p:spPr>
          <a:xfrm rot="18840000">
            <a:off x="5159375" y="1049655"/>
            <a:ext cx="360045" cy="360045"/>
          </a:xfrm>
          <a:prstGeom prst="star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五角星 2"/>
          <p:cNvSpPr/>
          <p:nvPr>
            <p:custDataLst>
              <p:tags r:id="rId3"/>
            </p:custDataLst>
          </p:nvPr>
        </p:nvSpPr>
        <p:spPr>
          <a:xfrm rot="18540000">
            <a:off x="5914390" y="909955"/>
            <a:ext cx="360045" cy="360045"/>
          </a:xfrm>
          <a:prstGeom prst="star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五角星 3"/>
          <p:cNvSpPr/>
          <p:nvPr>
            <p:custDataLst>
              <p:tags r:id="rId4"/>
            </p:custDataLst>
          </p:nvPr>
        </p:nvSpPr>
        <p:spPr>
          <a:xfrm rot="19860000">
            <a:off x="6737350" y="1040130"/>
            <a:ext cx="360045" cy="360045"/>
          </a:xfrm>
          <a:prstGeom prst="star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advTm="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ldLvl="0" animBg="1"/>
      <p:bldP spid="20"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nvSpPr>
        <p:spPr>
          <a:xfrm>
            <a:off x="-35560" y="635"/>
            <a:ext cx="12224385" cy="68573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7" name="矩形 66"/>
          <p:cNvSpPr/>
          <p:nvPr/>
        </p:nvSpPr>
        <p:spPr>
          <a:xfrm>
            <a:off x="-35560" y="2853055"/>
            <a:ext cx="12227560" cy="86995"/>
          </a:xfrm>
          <a:prstGeom prst="rect">
            <a:avLst/>
          </a:prstGeom>
          <a:solidFill>
            <a:srgbClr val="F1B0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椭圆 19"/>
          <p:cNvSpPr/>
          <p:nvPr/>
        </p:nvSpPr>
        <p:spPr>
          <a:xfrm>
            <a:off x="4728210" y="1484630"/>
            <a:ext cx="2733040" cy="2736850"/>
          </a:xfrm>
          <a:prstGeom prst="ellipse">
            <a:avLst/>
          </a:prstGeom>
          <a:solidFill>
            <a:srgbClr val="F1B0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5" name="矩形 84"/>
          <p:cNvSpPr/>
          <p:nvPr>
            <p:custDataLst>
              <p:tags r:id="rId1"/>
            </p:custDataLst>
          </p:nvPr>
        </p:nvSpPr>
        <p:spPr>
          <a:xfrm>
            <a:off x="0" y="3068955"/>
            <a:ext cx="12191365" cy="87630"/>
          </a:xfrm>
          <a:prstGeom prst="rect">
            <a:avLst/>
          </a:prstGeom>
          <a:solidFill>
            <a:srgbClr val="F1B0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6" name="矩形 85"/>
          <p:cNvSpPr/>
          <p:nvPr>
            <p:custDataLst>
              <p:tags r:id="rId2"/>
            </p:custDataLst>
          </p:nvPr>
        </p:nvSpPr>
        <p:spPr>
          <a:xfrm>
            <a:off x="-6350" y="3285490"/>
            <a:ext cx="12197715" cy="87630"/>
          </a:xfrm>
          <a:prstGeom prst="rect">
            <a:avLst/>
          </a:prstGeom>
          <a:solidFill>
            <a:srgbClr val="F1B0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2" name="图片 21"/>
          <p:cNvPicPr>
            <a:picLocks noChangeAspect="1"/>
          </p:cNvPicPr>
          <p:nvPr/>
        </p:nvPicPr>
        <p:blipFill>
          <a:blip r:embed="rId8"/>
          <a:srcRect l="9172" t="4859" r="8364" b="13001"/>
          <a:stretch>
            <a:fillRect/>
          </a:stretch>
        </p:blipFill>
        <p:spPr>
          <a:xfrm>
            <a:off x="5520055" y="2675890"/>
            <a:ext cx="1229995" cy="1165860"/>
          </a:xfrm>
          <a:prstGeom prst="rect">
            <a:avLst/>
          </a:prstGeom>
        </p:spPr>
      </p:pic>
      <p:sp>
        <p:nvSpPr>
          <p:cNvPr id="65" name="矩形 64"/>
          <p:cNvSpPr/>
          <p:nvPr/>
        </p:nvSpPr>
        <p:spPr>
          <a:xfrm>
            <a:off x="4401185" y="4365625"/>
            <a:ext cx="3387090" cy="11061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7" name="文本框 86"/>
          <p:cNvSpPr txBox="1"/>
          <p:nvPr/>
        </p:nvSpPr>
        <p:spPr>
          <a:xfrm>
            <a:off x="2927985" y="5013325"/>
            <a:ext cx="6503035" cy="1494790"/>
          </a:xfrm>
          <a:prstGeom prst="rect">
            <a:avLst/>
          </a:prstGeom>
          <a:noFill/>
        </p:spPr>
        <p:txBody>
          <a:bodyPr wrap="square" rtlCol="0">
            <a:noAutofit/>
          </a:bodyPr>
          <a:lstStyle/>
          <a:p>
            <a:pPr algn="ctr"/>
            <a:r>
              <a:rPr lang="en-US" altLang="zh-CN" sz="2800" b="1">
                <a:solidFill>
                  <a:srgbClr val="F7B107"/>
                </a:solidFill>
                <a:latin typeface="Times New Roman" panose="02020603050405020304" pitchFamily="18" charset="0"/>
                <a:cs typeface="Times New Roman" panose="02020603050405020304" pitchFamily="18" charset="0"/>
              </a:rPr>
              <a:t>THE KEYNESIAN BEAUTY CONTEST</a:t>
            </a:r>
          </a:p>
        </p:txBody>
      </p:sp>
      <p:sp>
        <p:nvSpPr>
          <p:cNvPr id="2" name="五角星 1"/>
          <p:cNvSpPr/>
          <p:nvPr/>
        </p:nvSpPr>
        <p:spPr>
          <a:xfrm rot="180000">
            <a:off x="5168900" y="2070100"/>
            <a:ext cx="360045" cy="360045"/>
          </a:xfrm>
          <a:prstGeom prst="star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五角星 2"/>
          <p:cNvSpPr/>
          <p:nvPr>
            <p:custDataLst>
              <p:tags r:id="rId3"/>
            </p:custDataLst>
          </p:nvPr>
        </p:nvSpPr>
        <p:spPr>
          <a:xfrm>
            <a:off x="5916295" y="1791970"/>
            <a:ext cx="360045" cy="360045"/>
          </a:xfrm>
          <a:prstGeom prst="star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五角星 3"/>
          <p:cNvSpPr/>
          <p:nvPr>
            <p:custDataLst>
              <p:tags r:id="rId4"/>
            </p:custDataLst>
          </p:nvPr>
        </p:nvSpPr>
        <p:spPr>
          <a:xfrm>
            <a:off x="6654800" y="2078990"/>
            <a:ext cx="360045" cy="360045"/>
          </a:xfrm>
          <a:prstGeom prst="star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p:custDataLst>
              <p:tags r:id="rId5"/>
            </p:custDataLst>
          </p:nvPr>
        </p:nvPicPr>
        <p:blipFill>
          <a:blip r:embed="rId9"/>
          <a:stretch>
            <a:fillRect/>
          </a:stretch>
        </p:blipFill>
        <p:spPr>
          <a:xfrm>
            <a:off x="-4272280" y="1340485"/>
            <a:ext cx="3524250" cy="312229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1000">
        <p159:morph option="byObject"/>
      </p:transition>
    </mc:Choice>
    <mc:Fallback xmlns="">
      <p:transition spd="slow" advTm="100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a:xfrm>
            <a:off x="1066800" y="360184"/>
            <a:ext cx="10058400" cy="609634"/>
          </a:xfrm>
        </p:spPr>
        <p:txBody>
          <a:bodyPr>
            <a:normAutofit/>
          </a:bodyPr>
          <a:lstStyle/>
          <a:p>
            <a:pPr marL="0" indent="0">
              <a:buNone/>
            </a:pPr>
            <a:r>
              <a:rPr lang="zh-CN" altLang="en-US" sz="2200" b="1" dirty="0">
                <a:latin typeface="+mj-ea"/>
                <a:ea typeface="+mj-ea"/>
              </a:rPr>
              <a:t>问题引入</a:t>
            </a:r>
            <a:r>
              <a:rPr lang="en-US" altLang="zh-CN" sz="2200" b="1" dirty="0">
                <a:latin typeface="+mj-ea"/>
                <a:ea typeface="+mj-ea"/>
              </a:rPr>
              <a:t>—</a:t>
            </a:r>
            <a:r>
              <a:rPr lang="zh-CN" altLang="en-US" sz="2200" b="1" dirty="0">
                <a:latin typeface="+mj-ea"/>
                <a:ea typeface="+mj-ea"/>
              </a:rPr>
              <a:t>猜数游戏、选美比赛</a:t>
            </a:r>
            <a:endParaRPr lang="en-US" altLang="zh-CN" dirty="0"/>
          </a:p>
          <a:p>
            <a:pPr marL="0" indent="0">
              <a:buNone/>
            </a:pPr>
            <a:endParaRPr lang="en-US" altLang="zh-CN" dirty="0"/>
          </a:p>
          <a:p>
            <a:pPr marL="0" indent="0">
              <a:buNone/>
            </a:pPr>
            <a:endParaRPr lang="zh-CN" altLang="en-US" dirty="0"/>
          </a:p>
        </p:txBody>
      </p:sp>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22989" y="4011617"/>
            <a:ext cx="5346020" cy="2427466"/>
          </a:xfrm>
          <a:prstGeom prst="rect">
            <a:avLst/>
          </a:prstGeom>
          <a:noFill/>
          <a:ln>
            <a:noFill/>
          </a:ln>
        </p:spPr>
      </p:pic>
      <p:sp>
        <p:nvSpPr>
          <p:cNvPr id="13" name="文本框 12"/>
          <p:cNvSpPr txBox="1"/>
          <p:nvPr/>
        </p:nvSpPr>
        <p:spPr>
          <a:xfrm>
            <a:off x="935644" y="785153"/>
            <a:ext cx="6096000" cy="369332"/>
          </a:xfrm>
          <a:prstGeom prst="rect">
            <a:avLst/>
          </a:prstGeom>
          <a:noFill/>
        </p:spPr>
        <p:txBody>
          <a:bodyPr wrap="square">
            <a:spAutoFit/>
          </a:bodyPr>
          <a:lstStyle/>
          <a:p>
            <a:pPr marL="342900" marR="0" lvl="0" indent="-342900" algn="l" defTabSz="914400" rtl="0" eaLnBrk="1" fontAlgn="auto" latinLnBrk="0" hangingPunct="1">
              <a:lnSpc>
                <a:spcPct val="90000"/>
              </a:lnSpc>
              <a:spcBef>
                <a:spcPts val="1200"/>
              </a:spcBef>
              <a:spcAft>
                <a:spcPts val="200"/>
              </a:spcAft>
              <a:buClr>
                <a:srgbClr val="E48312"/>
              </a:buClr>
              <a:buSzPct val="100000"/>
              <a:buFont typeface="Wingdings" panose="05000000000000000000" pitchFamily="2" charset="2"/>
              <a:buChar char="Ø"/>
              <a:defRPr/>
            </a:pPr>
            <a:r>
              <a:rPr lang="zh-CN" altLang="zh-CN" sz="2000" dirty="0">
                <a:solidFill>
                  <a:srgbClr val="000000"/>
                </a:solidFill>
                <a:effectLst/>
                <a:ea typeface="宋体" panose="02010600030101010101" pitchFamily="2" charset="-122"/>
                <a:cs typeface="宋体" panose="02010600030101010101" pitchFamily="2" charset="-122"/>
              </a:rPr>
              <a:t>伦敦《金融时报》刊登过的一次竞赛广告</a:t>
            </a:r>
            <a:r>
              <a:rPr lang="zh-CN" altLang="en-US" sz="2000" dirty="0">
                <a:solidFill>
                  <a:srgbClr val="000000"/>
                </a:solidFill>
                <a:effectLst/>
                <a:ea typeface="宋体" panose="02010600030101010101" pitchFamily="2" charset="-122"/>
                <a:cs typeface="宋体" panose="02010600030101010101" pitchFamily="2" charset="-122"/>
              </a:rPr>
              <a:t>：</a:t>
            </a:r>
            <a:endParaRPr lang="zh-CN" altLang="en-US" sz="2000" dirty="0"/>
          </a:p>
        </p:txBody>
      </p:sp>
      <p:sp>
        <p:nvSpPr>
          <p:cNvPr id="14" name="文本框 13"/>
          <p:cNvSpPr txBox="1"/>
          <p:nvPr/>
        </p:nvSpPr>
        <p:spPr>
          <a:xfrm>
            <a:off x="935644" y="3642285"/>
            <a:ext cx="6096000" cy="369332"/>
          </a:xfrm>
          <a:prstGeom prst="rect">
            <a:avLst/>
          </a:prstGeom>
          <a:noFill/>
        </p:spPr>
        <p:txBody>
          <a:bodyPr wrap="square">
            <a:spAutoFit/>
          </a:bodyPr>
          <a:lstStyle/>
          <a:p>
            <a:pPr marL="342900" marR="0" lvl="0" indent="-342900" algn="l" defTabSz="914400" rtl="0" eaLnBrk="1" fontAlgn="auto" latinLnBrk="0" hangingPunct="1">
              <a:lnSpc>
                <a:spcPct val="90000"/>
              </a:lnSpc>
              <a:spcBef>
                <a:spcPts val="1200"/>
              </a:spcBef>
              <a:spcAft>
                <a:spcPts val="200"/>
              </a:spcAft>
              <a:buClr>
                <a:srgbClr val="E48312"/>
              </a:buClr>
              <a:buSzPct val="100000"/>
              <a:buFont typeface="Wingdings" panose="05000000000000000000" pitchFamily="2" charset="2"/>
              <a:buChar char="Ø"/>
              <a:defRPr/>
            </a:pPr>
            <a:r>
              <a:rPr lang="zh-CN" altLang="en-US" sz="2000" dirty="0">
                <a:solidFill>
                  <a:srgbClr val="000000"/>
                </a:solidFill>
                <a:effectLst/>
                <a:latin typeface="+mn-ea"/>
                <a:cs typeface="宋体" panose="02010600030101010101" pitchFamily="2" charset="-122"/>
              </a:rPr>
              <a:t>凯恩斯</a:t>
            </a:r>
            <a:r>
              <a:rPr lang="en-US" altLang="zh-CN" sz="2000" dirty="0">
                <a:solidFill>
                  <a:srgbClr val="000000"/>
                </a:solidFill>
                <a:effectLst/>
                <a:latin typeface="+mn-ea"/>
                <a:cs typeface="宋体" panose="02010600030101010101" pitchFamily="2" charset="-122"/>
              </a:rPr>
              <a:t>(1936)</a:t>
            </a:r>
            <a:r>
              <a:rPr lang="zh-CN" altLang="en-US" sz="2000" dirty="0">
                <a:solidFill>
                  <a:srgbClr val="000000"/>
                </a:solidFill>
                <a:effectLst/>
                <a:latin typeface="+mn-ea"/>
                <a:cs typeface="宋体" panose="02010600030101010101" pitchFamily="2" charset="-122"/>
              </a:rPr>
              <a:t>在通论中提出的“选美比赛”：</a:t>
            </a:r>
            <a:endParaRPr lang="zh-CN" altLang="en-US" sz="2000" dirty="0">
              <a:latin typeface="+mn-ea"/>
            </a:endParaRPr>
          </a:p>
        </p:txBody>
      </p:sp>
      <p:pic>
        <p:nvPicPr>
          <p:cNvPr id="16" name="图片 15" descr="图表, 直方图&#10;&#10;描述已自动生成"/>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04833" y="1074914"/>
            <a:ext cx="5582331" cy="2586609"/>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nvSpPr>
        <p:spPr>
          <a:xfrm>
            <a:off x="-67945" y="635"/>
            <a:ext cx="12446635" cy="68573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7" name="矩形 66"/>
          <p:cNvSpPr/>
          <p:nvPr/>
        </p:nvSpPr>
        <p:spPr>
          <a:xfrm>
            <a:off x="12936855" y="2853055"/>
            <a:ext cx="9144000" cy="87630"/>
          </a:xfrm>
          <a:prstGeom prst="rect">
            <a:avLst/>
          </a:prstGeom>
          <a:solidFill>
            <a:srgbClr val="F1B0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椭圆 19"/>
          <p:cNvSpPr/>
          <p:nvPr/>
        </p:nvSpPr>
        <p:spPr>
          <a:xfrm>
            <a:off x="13584555" y="1484630"/>
            <a:ext cx="2733040" cy="2736850"/>
          </a:xfrm>
          <a:prstGeom prst="ellipse">
            <a:avLst/>
          </a:prstGeom>
          <a:solidFill>
            <a:srgbClr val="F1B0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5" name="矩形 84"/>
          <p:cNvSpPr/>
          <p:nvPr>
            <p:custDataLst>
              <p:tags r:id="rId1"/>
            </p:custDataLst>
          </p:nvPr>
        </p:nvSpPr>
        <p:spPr>
          <a:xfrm>
            <a:off x="14808835" y="3068955"/>
            <a:ext cx="9144000" cy="87630"/>
          </a:xfrm>
          <a:prstGeom prst="rect">
            <a:avLst/>
          </a:prstGeom>
          <a:solidFill>
            <a:srgbClr val="F1B0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6" name="矩形 85"/>
          <p:cNvSpPr/>
          <p:nvPr>
            <p:custDataLst>
              <p:tags r:id="rId2"/>
            </p:custDataLst>
          </p:nvPr>
        </p:nvSpPr>
        <p:spPr>
          <a:xfrm>
            <a:off x="12864465" y="3284855"/>
            <a:ext cx="9144000" cy="87630"/>
          </a:xfrm>
          <a:prstGeom prst="rect">
            <a:avLst/>
          </a:prstGeom>
          <a:solidFill>
            <a:srgbClr val="F1B0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2" name="图片 21"/>
          <p:cNvPicPr>
            <a:picLocks noChangeAspect="1"/>
          </p:cNvPicPr>
          <p:nvPr/>
        </p:nvPicPr>
        <p:blipFill>
          <a:blip r:embed="rId9"/>
          <a:srcRect l="9172" t="4859" r="8364" b="13001"/>
          <a:stretch>
            <a:fillRect/>
          </a:stretch>
        </p:blipFill>
        <p:spPr>
          <a:xfrm>
            <a:off x="14336395" y="2675890"/>
            <a:ext cx="1229995" cy="1165860"/>
          </a:xfrm>
          <a:prstGeom prst="rect">
            <a:avLst/>
          </a:prstGeom>
        </p:spPr>
      </p:pic>
      <p:sp>
        <p:nvSpPr>
          <p:cNvPr id="65" name="矩形 64"/>
          <p:cNvSpPr/>
          <p:nvPr/>
        </p:nvSpPr>
        <p:spPr>
          <a:xfrm>
            <a:off x="4401185" y="4365625"/>
            <a:ext cx="3387090" cy="11061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7" name="文本框 86"/>
          <p:cNvSpPr txBox="1"/>
          <p:nvPr/>
        </p:nvSpPr>
        <p:spPr>
          <a:xfrm>
            <a:off x="2927985" y="5013325"/>
            <a:ext cx="6503035" cy="1494790"/>
          </a:xfrm>
          <a:prstGeom prst="rect">
            <a:avLst/>
          </a:prstGeom>
          <a:noFill/>
        </p:spPr>
        <p:txBody>
          <a:bodyPr wrap="square" rtlCol="0">
            <a:noAutofit/>
          </a:bodyPr>
          <a:lstStyle/>
          <a:p>
            <a:pPr algn="ctr"/>
            <a:r>
              <a:rPr lang="en-US" altLang="zh-CN" sz="2800" b="1">
                <a:solidFill>
                  <a:srgbClr val="F7B107"/>
                </a:solidFill>
                <a:latin typeface="Times New Roman" panose="02020603050405020304" pitchFamily="18" charset="0"/>
                <a:cs typeface="Times New Roman" panose="02020603050405020304" pitchFamily="18" charset="0"/>
              </a:rPr>
              <a:t>THE KEYNESIAN BEAUTY CONTEST</a:t>
            </a:r>
          </a:p>
        </p:txBody>
      </p:sp>
      <p:sp>
        <p:nvSpPr>
          <p:cNvPr id="2" name="五角星 1"/>
          <p:cNvSpPr/>
          <p:nvPr/>
        </p:nvSpPr>
        <p:spPr>
          <a:xfrm rot="180000">
            <a:off x="14025880" y="2068830"/>
            <a:ext cx="360045" cy="360045"/>
          </a:xfrm>
          <a:prstGeom prst="star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五角星 2"/>
          <p:cNvSpPr/>
          <p:nvPr>
            <p:custDataLst>
              <p:tags r:id="rId3"/>
            </p:custDataLst>
          </p:nvPr>
        </p:nvSpPr>
        <p:spPr>
          <a:xfrm>
            <a:off x="14737080" y="1772920"/>
            <a:ext cx="360045" cy="360045"/>
          </a:xfrm>
          <a:prstGeom prst="star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五角星 3"/>
          <p:cNvSpPr/>
          <p:nvPr>
            <p:custDataLst>
              <p:tags r:id="rId4"/>
            </p:custDataLst>
          </p:nvPr>
        </p:nvSpPr>
        <p:spPr>
          <a:xfrm>
            <a:off x="15384780" y="2078355"/>
            <a:ext cx="360045" cy="360045"/>
          </a:xfrm>
          <a:prstGeom prst="star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椭圆 4"/>
          <p:cNvSpPr/>
          <p:nvPr>
            <p:custDataLst>
              <p:tags r:id="rId5"/>
            </p:custDataLst>
          </p:nvPr>
        </p:nvSpPr>
        <p:spPr>
          <a:xfrm>
            <a:off x="6043295" y="2827655"/>
            <a:ext cx="105410" cy="113030"/>
          </a:xfrm>
          <a:prstGeom prst="ellipse">
            <a:avLst/>
          </a:prstGeom>
          <a:solidFill>
            <a:srgbClr val="F7B1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p:custDataLst>
              <p:tags r:id="rId6"/>
            </p:custDataLst>
          </p:nvPr>
        </p:nvPicPr>
        <p:blipFill>
          <a:blip r:embed="rId10"/>
          <a:stretch>
            <a:fillRect/>
          </a:stretch>
        </p:blipFill>
        <p:spPr>
          <a:xfrm>
            <a:off x="4332605" y="1412875"/>
            <a:ext cx="3524250" cy="312229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1000">
        <p159:morph option="byObject"/>
      </p:transition>
    </mc:Choice>
    <mc:Fallback xmlns="">
      <p:transition spd="slow" advTm="1000">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nvSpPr>
        <p:spPr>
          <a:xfrm>
            <a:off x="0" y="635"/>
            <a:ext cx="12191365" cy="685736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p:cNvGrpSpPr/>
          <p:nvPr/>
        </p:nvGrpSpPr>
        <p:grpSpPr>
          <a:xfrm>
            <a:off x="3828415" y="2874645"/>
            <a:ext cx="4481830" cy="288290"/>
            <a:chOff x="3629" y="4527"/>
            <a:chExt cx="7058" cy="454"/>
          </a:xfrm>
          <a:solidFill>
            <a:srgbClr val="3C8C93"/>
          </a:solidFill>
        </p:grpSpPr>
        <p:sp>
          <p:nvSpPr>
            <p:cNvPr id="19" name="椭圆 18"/>
            <p:cNvSpPr/>
            <p:nvPr>
              <p:custDataLst>
                <p:tags r:id="rId19"/>
              </p:custDataLst>
            </p:nvPr>
          </p:nvSpPr>
          <p:spPr>
            <a:xfrm>
              <a:off x="6945" y="4527"/>
              <a:ext cx="454" cy="45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椭圆 19"/>
            <p:cNvSpPr/>
            <p:nvPr>
              <p:custDataLst>
                <p:tags r:id="rId20"/>
              </p:custDataLst>
            </p:nvPr>
          </p:nvSpPr>
          <p:spPr>
            <a:xfrm>
              <a:off x="6123" y="4527"/>
              <a:ext cx="454" cy="45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椭圆 21"/>
            <p:cNvSpPr/>
            <p:nvPr>
              <p:custDataLst>
                <p:tags r:id="rId21"/>
              </p:custDataLst>
            </p:nvPr>
          </p:nvSpPr>
          <p:spPr>
            <a:xfrm>
              <a:off x="7767" y="4527"/>
              <a:ext cx="454" cy="45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椭圆 32"/>
            <p:cNvSpPr/>
            <p:nvPr>
              <p:custDataLst>
                <p:tags r:id="rId22"/>
              </p:custDataLst>
            </p:nvPr>
          </p:nvSpPr>
          <p:spPr>
            <a:xfrm>
              <a:off x="9411" y="4527"/>
              <a:ext cx="454" cy="45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椭圆 33"/>
            <p:cNvSpPr/>
            <p:nvPr>
              <p:custDataLst>
                <p:tags r:id="rId23"/>
              </p:custDataLst>
            </p:nvPr>
          </p:nvSpPr>
          <p:spPr>
            <a:xfrm>
              <a:off x="8589" y="4527"/>
              <a:ext cx="454" cy="45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椭圆 34"/>
            <p:cNvSpPr/>
            <p:nvPr>
              <p:custDataLst>
                <p:tags r:id="rId24"/>
              </p:custDataLst>
            </p:nvPr>
          </p:nvSpPr>
          <p:spPr>
            <a:xfrm>
              <a:off x="10233" y="4527"/>
              <a:ext cx="454" cy="45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椭圆 42"/>
            <p:cNvSpPr/>
            <p:nvPr>
              <p:custDataLst>
                <p:tags r:id="rId25"/>
              </p:custDataLst>
            </p:nvPr>
          </p:nvSpPr>
          <p:spPr>
            <a:xfrm>
              <a:off x="4451" y="4527"/>
              <a:ext cx="454" cy="45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椭圆 43"/>
            <p:cNvSpPr/>
            <p:nvPr>
              <p:custDataLst>
                <p:tags r:id="rId26"/>
              </p:custDataLst>
            </p:nvPr>
          </p:nvSpPr>
          <p:spPr>
            <a:xfrm>
              <a:off x="3629" y="4527"/>
              <a:ext cx="454" cy="45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椭圆 44"/>
            <p:cNvSpPr/>
            <p:nvPr>
              <p:custDataLst>
                <p:tags r:id="rId27"/>
              </p:custDataLst>
            </p:nvPr>
          </p:nvSpPr>
          <p:spPr>
            <a:xfrm>
              <a:off x="5273" y="4527"/>
              <a:ext cx="454" cy="45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3828415" y="3357245"/>
            <a:ext cx="4481830" cy="288290"/>
            <a:chOff x="3629" y="5287"/>
            <a:chExt cx="7058" cy="454"/>
          </a:xfrm>
        </p:grpSpPr>
        <p:sp>
          <p:nvSpPr>
            <p:cNvPr id="25" name="椭圆 24"/>
            <p:cNvSpPr/>
            <p:nvPr>
              <p:custDataLst>
                <p:tags r:id="rId10"/>
              </p:custDataLst>
            </p:nvPr>
          </p:nvSpPr>
          <p:spPr>
            <a:xfrm>
              <a:off x="6123" y="5287"/>
              <a:ext cx="454" cy="454"/>
            </a:xfrm>
            <a:prstGeom prst="ellipse">
              <a:avLst/>
            </a:prstGeom>
            <a:solidFill>
              <a:srgbClr val="F7B1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椭圆 25"/>
            <p:cNvSpPr/>
            <p:nvPr>
              <p:custDataLst>
                <p:tags r:id="rId11"/>
              </p:custDataLst>
            </p:nvPr>
          </p:nvSpPr>
          <p:spPr>
            <a:xfrm>
              <a:off x="6945" y="5287"/>
              <a:ext cx="454" cy="454"/>
            </a:xfrm>
            <a:prstGeom prst="ellipse">
              <a:avLst/>
            </a:prstGeom>
            <a:solidFill>
              <a:srgbClr val="F7B1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椭圆 26"/>
            <p:cNvSpPr/>
            <p:nvPr>
              <p:custDataLst>
                <p:tags r:id="rId12"/>
              </p:custDataLst>
            </p:nvPr>
          </p:nvSpPr>
          <p:spPr>
            <a:xfrm>
              <a:off x="7767" y="5287"/>
              <a:ext cx="454" cy="454"/>
            </a:xfrm>
            <a:prstGeom prst="ellipse">
              <a:avLst/>
            </a:prstGeom>
            <a:solidFill>
              <a:srgbClr val="F7B1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椭圆 35"/>
            <p:cNvSpPr/>
            <p:nvPr>
              <p:custDataLst>
                <p:tags r:id="rId13"/>
              </p:custDataLst>
            </p:nvPr>
          </p:nvSpPr>
          <p:spPr>
            <a:xfrm>
              <a:off x="8589" y="5287"/>
              <a:ext cx="454" cy="454"/>
            </a:xfrm>
            <a:prstGeom prst="ellipse">
              <a:avLst/>
            </a:prstGeom>
            <a:solidFill>
              <a:srgbClr val="F7B1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椭圆 36"/>
            <p:cNvSpPr/>
            <p:nvPr>
              <p:custDataLst>
                <p:tags r:id="rId14"/>
              </p:custDataLst>
            </p:nvPr>
          </p:nvSpPr>
          <p:spPr>
            <a:xfrm>
              <a:off x="9411" y="5287"/>
              <a:ext cx="454" cy="454"/>
            </a:xfrm>
            <a:prstGeom prst="ellipse">
              <a:avLst/>
            </a:prstGeom>
            <a:solidFill>
              <a:srgbClr val="F7B1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椭圆 37"/>
            <p:cNvSpPr/>
            <p:nvPr>
              <p:custDataLst>
                <p:tags r:id="rId15"/>
              </p:custDataLst>
            </p:nvPr>
          </p:nvSpPr>
          <p:spPr>
            <a:xfrm>
              <a:off x="10233" y="5287"/>
              <a:ext cx="454" cy="454"/>
            </a:xfrm>
            <a:prstGeom prst="ellipse">
              <a:avLst/>
            </a:prstGeom>
            <a:solidFill>
              <a:srgbClr val="F7B1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椭圆 45"/>
            <p:cNvSpPr/>
            <p:nvPr>
              <p:custDataLst>
                <p:tags r:id="rId16"/>
              </p:custDataLst>
            </p:nvPr>
          </p:nvSpPr>
          <p:spPr>
            <a:xfrm>
              <a:off x="3629" y="5287"/>
              <a:ext cx="454" cy="454"/>
            </a:xfrm>
            <a:prstGeom prst="ellipse">
              <a:avLst/>
            </a:prstGeom>
            <a:solidFill>
              <a:srgbClr val="F7B1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椭圆 46"/>
            <p:cNvSpPr/>
            <p:nvPr>
              <p:custDataLst>
                <p:tags r:id="rId17"/>
              </p:custDataLst>
            </p:nvPr>
          </p:nvSpPr>
          <p:spPr>
            <a:xfrm>
              <a:off x="4451" y="5287"/>
              <a:ext cx="454" cy="454"/>
            </a:xfrm>
            <a:prstGeom prst="ellipse">
              <a:avLst/>
            </a:prstGeom>
            <a:solidFill>
              <a:srgbClr val="F7B1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椭圆 47"/>
            <p:cNvSpPr/>
            <p:nvPr>
              <p:custDataLst>
                <p:tags r:id="rId18"/>
              </p:custDataLst>
            </p:nvPr>
          </p:nvSpPr>
          <p:spPr>
            <a:xfrm>
              <a:off x="5273" y="5287"/>
              <a:ext cx="454" cy="454"/>
            </a:xfrm>
            <a:prstGeom prst="ellipse">
              <a:avLst/>
            </a:prstGeom>
            <a:solidFill>
              <a:srgbClr val="F7B1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 name="组合 3"/>
          <p:cNvGrpSpPr/>
          <p:nvPr/>
        </p:nvGrpSpPr>
        <p:grpSpPr>
          <a:xfrm>
            <a:off x="3828415" y="3839845"/>
            <a:ext cx="4481830" cy="288290"/>
            <a:chOff x="3629" y="6047"/>
            <a:chExt cx="7058" cy="454"/>
          </a:xfrm>
          <a:solidFill>
            <a:srgbClr val="00B050"/>
          </a:solidFill>
        </p:grpSpPr>
        <p:sp>
          <p:nvSpPr>
            <p:cNvPr id="28" name="椭圆 27"/>
            <p:cNvSpPr/>
            <p:nvPr>
              <p:custDataLst>
                <p:tags r:id="rId1"/>
              </p:custDataLst>
            </p:nvPr>
          </p:nvSpPr>
          <p:spPr>
            <a:xfrm>
              <a:off x="6123" y="6047"/>
              <a:ext cx="454" cy="45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椭圆 28"/>
            <p:cNvSpPr/>
            <p:nvPr>
              <p:custDataLst>
                <p:tags r:id="rId2"/>
              </p:custDataLst>
            </p:nvPr>
          </p:nvSpPr>
          <p:spPr>
            <a:xfrm>
              <a:off x="6945" y="6047"/>
              <a:ext cx="454" cy="45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椭圆 29"/>
            <p:cNvSpPr/>
            <p:nvPr>
              <p:custDataLst>
                <p:tags r:id="rId3"/>
              </p:custDataLst>
            </p:nvPr>
          </p:nvSpPr>
          <p:spPr>
            <a:xfrm>
              <a:off x="7767" y="6047"/>
              <a:ext cx="454" cy="45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椭圆 38"/>
            <p:cNvSpPr/>
            <p:nvPr>
              <p:custDataLst>
                <p:tags r:id="rId4"/>
              </p:custDataLst>
            </p:nvPr>
          </p:nvSpPr>
          <p:spPr>
            <a:xfrm>
              <a:off x="8589" y="6047"/>
              <a:ext cx="454" cy="45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椭圆 39"/>
            <p:cNvSpPr/>
            <p:nvPr>
              <p:custDataLst>
                <p:tags r:id="rId5"/>
              </p:custDataLst>
            </p:nvPr>
          </p:nvSpPr>
          <p:spPr>
            <a:xfrm>
              <a:off x="9411" y="6047"/>
              <a:ext cx="454" cy="45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椭圆 40"/>
            <p:cNvSpPr/>
            <p:nvPr>
              <p:custDataLst>
                <p:tags r:id="rId6"/>
              </p:custDataLst>
            </p:nvPr>
          </p:nvSpPr>
          <p:spPr>
            <a:xfrm>
              <a:off x="10233" y="6047"/>
              <a:ext cx="454" cy="45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椭圆 48"/>
            <p:cNvSpPr/>
            <p:nvPr>
              <p:custDataLst>
                <p:tags r:id="rId7"/>
              </p:custDataLst>
            </p:nvPr>
          </p:nvSpPr>
          <p:spPr>
            <a:xfrm>
              <a:off x="3629" y="6047"/>
              <a:ext cx="454" cy="45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椭圆 49"/>
            <p:cNvSpPr/>
            <p:nvPr>
              <p:custDataLst>
                <p:tags r:id="rId8"/>
              </p:custDataLst>
            </p:nvPr>
          </p:nvSpPr>
          <p:spPr>
            <a:xfrm>
              <a:off x="4451" y="6047"/>
              <a:ext cx="454" cy="45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椭圆 50"/>
            <p:cNvSpPr/>
            <p:nvPr>
              <p:custDataLst>
                <p:tags r:id="rId9"/>
              </p:custDataLst>
            </p:nvPr>
          </p:nvSpPr>
          <p:spPr>
            <a:xfrm>
              <a:off x="5273" y="6047"/>
              <a:ext cx="454" cy="45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p:transition spd="slow" advTm="0">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nvSpPr>
        <p:spPr>
          <a:xfrm>
            <a:off x="0" y="635"/>
            <a:ext cx="12192000" cy="685736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p:cNvGrpSpPr/>
          <p:nvPr/>
        </p:nvGrpSpPr>
        <p:grpSpPr>
          <a:xfrm>
            <a:off x="2135505" y="1196975"/>
            <a:ext cx="4481830" cy="288290"/>
            <a:chOff x="3629" y="4527"/>
            <a:chExt cx="7058" cy="454"/>
          </a:xfrm>
          <a:solidFill>
            <a:srgbClr val="3C8C93"/>
          </a:solidFill>
        </p:grpSpPr>
        <p:sp>
          <p:nvSpPr>
            <p:cNvPr id="19" name="椭圆 18"/>
            <p:cNvSpPr/>
            <p:nvPr>
              <p:custDataLst>
                <p:tags r:id="rId27"/>
              </p:custDataLst>
            </p:nvPr>
          </p:nvSpPr>
          <p:spPr>
            <a:xfrm>
              <a:off x="6945" y="4527"/>
              <a:ext cx="454" cy="45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椭圆 19"/>
            <p:cNvSpPr/>
            <p:nvPr>
              <p:custDataLst>
                <p:tags r:id="rId28"/>
              </p:custDataLst>
            </p:nvPr>
          </p:nvSpPr>
          <p:spPr>
            <a:xfrm>
              <a:off x="6123" y="4527"/>
              <a:ext cx="454" cy="45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椭圆 21"/>
            <p:cNvSpPr/>
            <p:nvPr>
              <p:custDataLst>
                <p:tags r:id="rId29"/>
              </p:custDataLst>
            </p:nvPr>
          </p:nvSpPr>
          <p:spPr>
            <a:xfrm>
              <a:off x="7767" y="4527"/>
              <a:ext cx="454" cy="45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椭圆 32"/>
            <p:cNvSpPr/>
            <p:nvPr>
              <p:custDataLst>
                <p:tags r:id="rId30"/>
              </p:custDataLst>
            </p:nvPr>
          </p:nvSpPr>
          <p:spPr>
            <a:xfrm>
              <a:off x="9411" y="4527"/>
              <a:ext cx="454" cy="45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椭圆 33"/>
            <p:cNvSpPr/>
            <p:nvPr>
              <p:custDataLst>
                <p:tags r:id="rId31"/>
              </p:custDataLst>
            </p:nvPr>
          </p:nvSpPr>
          <p:spPr>
            <a:xfrm>
              <a:off x="8589" y="4527"/>
              <a:ext cx="454" cy="45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椭圆 34"/>
            <p:cNvSpPr/>
            <p:nvPr>
              <p:custDataLst>
                <p:tags r:id="rId32"/>
              </p:custDataLst>
            </p:nvPr>
          </p:nvSpPr>
          <p:spPr>
            <a:xfrm>
              <a:off x="10233" y="4527"/>
              <a:ext cx="454" cy="45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椭圆 42"/>
            <p:cNvSpPr/>
            <p:nvPr>
              <p:custDataLst>
                <p:tags r:id="rId33"/>
              </p:custDataLst>
            </p:nvPr>
          </p:nvSpPr>
          <p:spPr>
            <a:xfrm>
              <a:off x="4451" y="4527"/>
              <a:ext cx="454" cy="45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椭圆 43"/>
            <p:cNvSpPr/>
            <p:nvPr>
              <p:custDataLst>
                <p:tags r:id="rId34"/>
              </p:custDataLst>
            </p:nvPr>
          </p:nvSpPr>
          <p:spPr>
            <a:xfrm>
              <a:off x="3629" y="4527"/>
              <a:ext cx="454" cy="45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椭圆 44"/>
            <p:cNvSpPr/>
            <p:nvPr>
              <p:custDataLst>
                <p:tags r:id="rId35"/>
              </p:custDataLst>
            </p:nvPr>
          </p:nvSpPr>
          <p:spPr>
            <a:xfrm>
              <a:off x="5273" y="4527"/>
              <a:ext cx="454" cy="45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2135505" y="3284855"/>
            <a:ext cx="4481830" cy="288290"/>
            <a:chOff x="3629" y="5287"/>
            <a:chExt cx="7058" cy="454"/>
          </a:xfrm>
        </p:grpSpPr>
        <p:sp>
          <p:nvSpPr>
            <p:cNvPr id="25" name="椭圆 24"/>
            <p:cNvSpPr/>
            <p:nvPr>
              <p:custDataLst>
                <p:tags r:id="rId18"/>
              </p:custDataLst>
            </p:nvPr>
          </p:nvSpPr>
          <p:spPr>
            <a:xfrm>
              <a:off x="6123" y="5287"/>
              <a:ext cx="454" cy="454"/>
            </a:xfrm>
            <a:prstGeom prst="ellipse">
              <a:avLst/>
            </a:prstGeom>
            <a:solidFill>
              <a:srgbClr val="F7B1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椭圆 25"/>
            <p:cNvSpPr/>
            <p:nvPr>
              <p:custDataLst>
                <p:tags r:id="rId19"/>
              </p:custDataLst>
            </p:nvPr>
          </p:nvSpPr>
          <p:spPr>
            <a:xfrm>
              <a:off x="6945" y="5287"/>
              <a:ext cx="454" cy="454"/>
            </a:xfrm>
            <a:prstGeom prst="ellipse">
              <a:avLst/>
            </a:prstGeom>
            <a:solidFill>
              <a:srgbClr val="F7B1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椭圆 26"/>
            <p:cNvSpPr/>
            <p:nvPr>
              <p:custDataLst>
                <p:tags r:id="rId20"/>
              </p:custDataLst>
            </p:nvPr>
          </p:nvSpPr>
          <p:spPr>
            <a:xfrm>
              <a:off x="7767" y="5287"/>
              <a:ext cx="454" cy="454"/>
            </a:xfrm>
            <a:prstGeom prst="ellipse">
              <a:avLst/>
            </a:prstGeom>
            <a:solidFill>
              <a:srgbClr val="F7B1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椭圆 35"/>
            <p:cNvSpPr/>
            <p:nvPr>
              <p:custDataLst>
                <p:tags r:id="rId21"/>
              </p:custDataLst>
            </p:nvPr>
          </p:nvSpPr>
          <p:spPr>
            <a:xfrm>
              <a:off x="8589" y="5287"/>
              <a:ext cx="454" cy="454"/>
            </a:xfrm>
            <a:prstGeom prst="ellipse">
              <a:avLst/>
            </a:prstGeom>
            <a:solidFill>
              <a:srgbClr val="F7B1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椭圆 36"/>
            <p:cNvSpPr/>
            <p:nvPr>
              <p:custDataLst>
                <p:tags r:id="rId22"/>
              </p:custDataLst>
            </p:nvPr>
          </p:nvSpPr>
          <p:spPr>
            <a:xfrm>
              <a:off x="9411" y="5287"/>
              <a:ext cx="454" cy="454"/>
            </a:xfrm>
            <a:prstGeom prst="ellipse">
              <a:avLst/>
            </a:prstGeom>
            <a:solidFill>
              <a:srgbClr val="F7B1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椭圆 37"/>
            <p:cNvSpPr/>
            <p:nvPr>
              <p:custDataLst>
                <p:tags r:id="rId23"/>
              </p:custDataLst>
            </p:nvPr>
          </p:nvSpPr>
          <p:spPr>
            <a:xfrm>
              <a:off x="10233" y="5287"/>
              <a:ext cx="454" cy="454"/>
            </a:xfrm>
            <a:prstGeom prst="ellipse">
              <a:avLst/>
            </a:prstGeom>
            <a:solidFill>
              <a:srgbClr val="F7B1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椭圆 45"/>
            <p:cNvSpPr/>
            <p:nvPr>
              <p:custDataLst>
                <p:tags r:id="rId24"/>
              </p:custDataLst>
            </p:nvPr>
          </p:nvSpPr>
          <p:spPr>
            <a:xfrm>
              <a:off x="3629" y="5287"/>
              <a:ext cx="454" cy="454"/>
            </a:xfrm>
            <a:prstGeom prst="ellipse">
              <a:avLst/>
            </a:prstGeom>
            <a:solidFill>
              <a:srgbClr val="F7B1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椭圆 46"/>
            <p:cNvSpPr/>
            <p:nvPr>
              <p:custDataLst>
                <p:tags r:id="rId25"/>
              </p:custDataLst>
            </p:nvPr>
          </p:nvSpPr>
          <p:spPr>
            <a:xfrm>
              <a:off x="4451" y="5287"/>
              <a:ext cx="454" cy="454"/>
            </a:xfrm>
            <a:prstGeom prst="ellipse">
              <a:avLst/>
            </a:prstGeom>
            <a:solidFill>
              <a:srgbClr val="F7B1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椭圆 47"/>
            <p:cNvSpPr/>
            <p:nvPr>
              <p:custDataLst>
                <p:tags r:id="rId26"/>
              </p:custDataLst>
            </p:nvPr>
          </p:nvSpPr>
          <p:spPr>
            <a:xfrm>
              <a:off x="5273" y="5287"/>
              <a:ext cx="454" cy="454"/>
            </a:xfrm>
            <a:prstGeom prst="ellipse">
              <a:avLst/>
            </a:prstGeom>
            <a:solidFill>
              <a:srgbClr val="F7B1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 name="组合 3"/>
          <p:cNvGrpSpPr/>
          <p:nvPr/>
        </p:nvGrpSpPr>
        <p:grpSpPr>
          <a:xfrm>
            <a:off x="2135505" y="5372735"/>
            <a:ext cx="4481830" cy="288290"/>
            <a:chOff x="3629" y="6047"/>
            <a:chExt cx="7058" cy="454"/>
          </a:xfrm>
          <a:solidFill>
            <a:srgbClr val="00B050"/>
          </a:solidFill>
        </p:grpSpPr>
        <p:sp>
          <p:nvSpPr>
            <p:cNvPr id="28" name="椭圆 27"/>
            <p:cNvSpPr/>
            <p:nvPr>
              <p:custDataLst>
                <p:tags r:id="rId9"/>
              </p:custDataLst>
            </p:nvPr>
          </p:nvSpPr>
          <p:spPr>
            <a:xfrm>
              <a:off x="6123" y="6047"/>
              <a:ext cx="454" cy="45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椭圆 28"/>
            <p:cNvSpPr/>
            <p:nvPr>
              <p:custDataLst>
                <p:tags r:id="rId10"/>
              </p:custDataLst>
            </p:nvPr>
          </p:nvSpPr>
          <p:spPr>
            <a:xfrm>
              <a:off x="6945" y="6047"/>
              <a:ext cx="454" cy="45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椭圆 29"/>
            <p:cNvSpPr/>
            <p:nvPr>
              <p:custDataLst>
                <p:tags r:id="rId11"/>
              </p:custDataLst>
            </p:nvPr>
          </p:nvSpPr>
          <p:spPr>
            <a:xfrm>
              <a:off x="7767" y="6047"/>
              <a:ext cx="454" cy="45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椭圆 38"/>
            <p:cNvSpPr/>
            <p:nvPr>
              <p:custDataLst>
                <p:tags r:id="rId12"/>
              </p:custDataLst>
            </p:nvPr>
          </p:nvSpPr>
          <p:spPr>
            <a:xfrm>
              <a:off x="8589" y="6047"/>
              <a:ext cx="454" cy="45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椭圆 39"/>
            <p:cNvSpPr/>
            <p:nvPr>
              <p:custDataLst>
                <p:tags r:id="rId13"/>
              </p:custDataLst>
            </p:nvPr>
          </p:nvSpPr>
          <p:spPr>
            <a:xfrm>
              <a:off x="9411" y="6047"/>
              <a:ext cx="454" cy="45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椭圆 40"/>
            <p:cNvSpPr/>
            <p:nvPr>
              <p:custDataLst>
                <p:tags r:id="rId14"/>
              </p:custDataLst>
            </p:nvPr>
          </p:nvSpPr>
          <p:spPr>
            <a:xfrm>
              <a:off x="10233" y="6047"/>
              <a:ext cx="454" cy="45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椭圆 48"/>
            <p:cNvSpPr/>
            <p:nvPr>
              <p:custDataLst>
                <p:tags r:id="rId15"/>
              </p:custDataLst>
            </p:nvPr>
          </p:nvSpPr>
          <p:spPr>
            <a:xfrm>
              <a:off x="3629" y="6047"/>
              <a:ext cx="454" cy="45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椭圆 49"/>
            <p:cNvSpPr/>
            <p:nvPr>
              <p:custDataLst>
                <p:tags r:id="rId16"/>
              </p:custDataLst>
            </p:nvPr>
          </p:nvSpPr>
          <p:spPr>
            <a:xfrm>
              <a:off x="4451" y="6047"/>
              <a:ext cx="454" cy="45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椭圆 50"/>
            <p:cNvSpPr/>
            <p:nvPr>
              <p:custDataLst>
                <p:tags r:id="rId17"/>
              </p:custDataLst>
            </p:nvPr>
          </p:nvSpPr>
          <p:spPr>
            <a:xfrm>
              <a:off x="5273" y="6047"/>
              <a:ext cx="454" cy="45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8" name="直接连接符 7"/>
          <p:cNvCxnSpPr/>
          <p:nvPr/>
        </p:nvCxnSpPr>
        <p:spPr>
          <a:xfrm>
            <a:off x="6959600" y="1341120"/>
            <a:ext cx="1368425" cy="0"/>
          </a:xfrm>
          <a:prstGeom prst="line">
            <a:avLst/>
          </a:prstGeom>
          <a:ln w="1270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custDataLst>
              <p:tags r:id="rId1"/>
            </p:custDataLst>
          </p:nvPr>
        </p:nvCxnSpPr>
        <p:spPr>
          <a:xfrm>
            <a:off x="6960235" y="3429000"/>
            <a:ext cx="1368425" cy="0"/>
          </a:xfrm>
          <a:prstGeom prst="line">
            <a:avLst/>
          </a:prstGeom>
          <a:ln w="1270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custDataLst>
              <p:tags r:id="rId2"/>
            </p:custDataLst>
          </p:nvPr>
        </p:nvCxnSpPr>
        <p:spPr>
          <a:xfrm>
            <a:off x="6960235" y="5516880"/>
            <a:ext cx="1368425" cy="0"/>
          </a:xfrm>
          <a:prstGeom prst="line">
            <a:avLst/>
          </a:prstGeom>
          <a:ln w="1270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1" name="文本框 10"/>
          <p:cNvSpPr txBox="1"/>
          <p:nvPr/>
        </p:nvSpPr>
        <p:spPr>
          <a:xfrm>
            <a:off x="8670290" y="1110615"/>
            <a:ext cx="1229995" cy="460375"/>
          </a:xfrm>
          <a:prstGeom prst="rect">
            <a:avLst/>
          </a:prstGeom>
          <a:noFill/>
        </p:spPr>
        <p:txBody>
          <a:bodyPr wrap="square" rtlCol="0">
            <a:spAutoFit/>
          </a:bodyPr>
          <a:lstStyle/>
          <a:p>
            <a:pPr algn="ctr"/>
            <a:r>
              <a:rPr lang="en-US" altLang="zh-CN" sz="2400">
                <a:solidFill>
                  <a:schemeClr val="bg1"/>
                </a:solidFill>
              </a:rPr>
              <a:t>level 2</a:t>
            </a:r>
          </a:p>
        </p:txBody>
      </p:sp>
      <p:sp>
        <p:nvSpPr>
          <p:cNvPr id="12" name="文本框 11"/>
          <p:cNvSpPr txBox="1"/>
          <p:nvPr>
            <p:custDataLst>
              <p:tags r:id="rId3"/>
            </p:custDataLst>
          </p:nvPr>
        </p:nvSpPr>
        <p:spPr>
          <a:xfrm>
            <a:off x="8688705" y="3141345"/>
            <a:ext cx="1229995" cy="460375"/>
          </a:xfrm>
          <a:prstGeom prst="rect">
            <a:avLst/>
          </a:prstGeom>
          <a:noFill/>
        </p:spPr>
        <p:txBody>
          <a:bodyPr wrap="square" rtlCol="0">
            <a:spAutoFit/>
          </a:bodyPr>
          <a:lstStyle/>
          <a:p>
            <a:pPr algn="ctr"/>
            <a:r>
              <a:rPr lang="en-US" altLang="zh-CN" sz="2400">
                <a:solidFill>
                  <a:schemeClr val="bg1"/>
                </a:solidFill>
              </a:rPr>
              <a:t>level 1</a:t>
            </a:r>
          </a:p>
        </p:txBody>
      </p:sp>
      <p:sp>
        <p:nvSpPr>
          <p:cNvPr id="14" name="文本框 13"/>
          <p:cNvSpPr txBox="1"/>
          <p:nvPr>
            <p:custDataLst>
              <p:tags r:id="rId4"/>
            </p:custDataLst>
          </p:nvPr>
        </p:nvSpPr>
        <p:spPr>
          <a:xfrm>
            <a:off x="8671560" y="5301615"/>
            <a:ext cx="1229995" cy="460375"/>
          </a:xfrm>
          <a:prstGeom prst="rect">
            <a:avLst/>
          </a:prstGeom>
          <a:noFill/>
        </p:spPr>
        <p:txBody>
          <a:bodyPr wrap="square" rtlCol="0">
            <a:spAutoFit/>
          </a:bodyPr>
          <a:lstStyle/>
          <a:p>
            <a:pPr algn="ctr"/>
            <a:r>
              <a:rPr lang="en-US" altLang="zh-CN" sz="2400">
                <a:solidFill>
                  <a:schemeClr val="bg1"/>
                </a:solidFill>
              </a:rPr>
              <a:t>level 0</a:t>
            </a:r>
          </a:p>
        </p:txBody>
      </p:sp>
      <p:grpSp>
        <p:nvGrpSpPr>
          <p:cNvPr id="31" name="组合 30"/>
          <p:cNvGrpSpPr/>
          <p:nvPr/>
        </p:nvGrpSpPr>
        <p:grpSpPr>
          <a:xfrm>
            <a:off x="-10393680" y="-27305"/>
            <a:ext cx="9180830" cy="2277110"/>
            <a:chOff x="-16727" y="-43"/>
            <a:chExt cx="14458" cy="3586"/>
          </a:xfrm>
        </p:grpSpPr>
        <p:sp>
          <p:nvSpPr>
            <p:cNvPr id="15" name="矩形 14"/>
            <p:cNvSpPr/>
            <p:nvPr/>
          </p:nvSpPr>
          <p:spPr>
            <a:xfrm>
              <a:off x="-16727" y="-43"/>
              <a:ext cx="14458" cy="3586"/>
            </a:xfrm>
            <a:prstGeom prst="rect">
              <a:avLst/>
            </a:prstGeom>
            <a:solidFill>
              <a:srgbClr val="3C8C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文本框 17"/>
            <p:cNvSpPr txBox="1"/>
            <p:nvPr/>
          </p:nvSpPr>
          <p:spPr>
            <a:xfrm>
              <a:off x="-11397" y="1086"/>
              <a:ext cx="3905" cy="1210"/>
            </a:xfrm>
            <a:prstGeom prst="rect">
              <a:avLst/>
            </a:prstGeom>
            <a:noFill/>
          </p:spPr>
          <p:txBody>
            <a:bodyPr wrap="square" rtlCol="0">
              <a:spAutoFit/>
            </a:bodyPr>
            <a:lstStyle/>
            <a:p>
              <a:r>
                <a:rPr lang="en-US" altLang="zh-CN" sz="4400" b="1">
                  <a:solidFill>
                    <a:schemeClr val="bg1"/>
                  </a:solidFill>
                  <a:latin typeface="Times New Roman" panose="02020603050405020304" pitchFamily="18" charset="0"/>
                  <a:cs typeface="Times New Roman" panose="02020603050405020304" pitchFamily="18" charset="0"/>
                </a:rPr>
                <a:t>LEVEL 2</a:t>
              </a:r>
            </a:p>
          </p:txBody>
        </p:sp>
      </p:grpSp>
      <p:grpSp>
        <p:nvGrpSpPr>
          <p:cNvPr id="32" name="组合 31"/>
          <p:cNvGrpSpPr/>
          <p:nvPr/>
        </p:nvGrpSpPr>
        <p:grpSpPr>
          <a:xfrm>
            <a:off x="-11689080" y="2249805"/>
            <a:ext cx="9180830" cy="2277110"/>
            <a:chOff x="-58" y="3586"/>
            <a:chExt cx="14458" cy="3586"/>
          </a:xfrm>
        </p:grpSpPr>
        <p:sp>
          <p:nvSpPr>
            <p:cNvPr id="16" name="矩形 15"/>
            <p:cNvSpPr/>
            <p:nvPr>
              <p:custDataLst>
                <p:tags r:id="rId7"/>
              </p:custDataLst>
            </p:nvPr>
          </p:nvSpPr>
          <p:spPr>
            <a:xfrm>
              <a:off x="-58" y="3586"/>
              <a:ext cx="14458" cy="3586"/>
            </a:xfrm>
            <a:prstGeom prst="rect">
              <a:avLst/>
            </a:prstGeom>
            <a:solidFill>
              <a:srgbClr val="F7B1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文本框 22"/>
            <p:cNvSpPr txBox="1"/>
            <p:nvPr>
              <p:custDataLst>
                <p:tags r:id="rId8"/>
              </p:custDataLst>
            </p:nvPr>
          </p:nvSpPr>
          <p:spPr>
            <a:xfrm>
              <a:off x="5472" y="4682"/>
              <a:ext cx="3905" cy="1210"/>
            </a:xfrm>
            <a:prstGeom prst="rect">
              <a:avLst/>
            </a:prstGeom>
            <a:noFill/>
          </p:spPr>
          <p:txBody>
            <a:bodyPr wrap="square" rtlCol="0">
              <a:spAutoFit/>
            </a:bodyPr>
            <a:lstStyle/>
            <a:p>
              <a:r>
                <a:rPr lang="en-US" altLang="zh-CN" sz="4400" b="1">
                  <a:solidFill>
                    <a:schemeClr val="bg1"/>
                  </a:solidFill>
                  <a:latin typeface="Times New Roman" panose="02020603050405020304" pitchFamily="18" charset="0"/>
                  <a:cs typeface="Times New Roman" panose="02020603050405020304" pitchFamily="18" charset="0"/>
                </a:rPr>
                <a:t>LEVEL 1</a:t>
              </a:r>
            </a:p>
          </p:txBody>
        </p:sp>
      </p:grpSp>
      <p:grpSp>
        <p:nvGrpSpPr>
          <p:cNvPr id="42" name="组合 41"/>
          <p:cNvGrpSpPr/>
          <p:nvPr/>
        </p:nvGrpSpPr>
        <p:grpSpPr>
          <a:xfrm>
            <a:off x="-9313545" y="4545330"/>
            <a:ext cx="9180830" cy="2312670"/>
            <a:chOff x="-58" y="7172"/>
            <a:chExt cx="14458" cy="3642"/>
          </a:xfrm>
        </p:grpSpPr>
        <p:sp>
          <p:nvSpPr>
            <p:cNvPr id="17" name="矩形 16"/>
            <p:cNvSpPr/>
            <p:nvPr>
              <p:custDataLst>
                <p:tags r:id="rId5"/>
              </p:custDataLst>
            </p:nvPr>
          </p:nvSpPr>
          <p:spPr>
            <a:xfrm>
              <a:off x="-58" y="7172"/>
              <a:ext cx="14458" cy="3642"/>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文本框 23"/>
            <p:cNvSpPr txBox="1"/>
            <p:nvPr>
              <p:custDataLst>
                <p:tags r:id="rId6"/>
              </p:custDataLst>
            </p:nvPr>
          </p:nvSpPr>
          <p:spPr>
            <a:xfrm>
              <a:off x="5555" y="8462"/>
              <a:ext cx="3905" cy="1210"/>
            </a:xfrm>
            <a:prstGeom prst="rect">
              <a:avLst/>
            </a:prstGeom>
            <a:noFill/>
          </p:spPr>
          <p:txBody>
            <a:bodyPr wrap="square" rtlCol="0">
              <a:spAutoFit/>
            </a:bodyPr>
            <a:lstStyle/>
            <a:p>
              <a:r>
                <a:rPr lang="en-US" altLang="zh-CN" sz="4400" b="1">
                  <a:solidFill>
                    <a:schemeClr val="bg1"/>
                  </a:solidFill>
                  <a:latin typeface="Times New Roman" panose="02020603050405020304" pitchFamily="18" charset="0"/>
                  <a:cs typeface="Times New Roman" panose="02020603050405020304" pitchFamily="18" charset="0"/>
                </a:rPr>
                <a:t>LEVEL 0</a:t>
              </a:r>
            </a:p>
          </p:txBody>
        </p:sp>
      </p:grpSp>
      <p:sp>
        <p:nvSpPr>
          <p:cNvPr id="52" name="文本框 51"/>
          <p:cNvSpPr txBox="1"/>
          <p:nvPr/>
        </p:nvSpPr>
        <p:spPr>
          <a:xfrm>
            <a:off x="7014210" y="10050145"/>
            <a:ext cx="3048000" cy="368300"/>
          </a:xfrm>
          <a:prstGeom prst="rect">
            <a:avLst/>
          </a:prstGeom>
          <a:noFill/>
        </p:spPr>
        <p:txBody>
          <a:bodyPr wrap="square" rtlCol="0">
            <a:spAutoFit/>
          </a:bodyPr>
          <a:lstStyle/>
          <a:p>
            <a:endParaRPr lang="zh-CN" altLang="en-US"/>
          </a:p>
        </p:txBody>
      </p:sp>
    </p:spTree>
  </p:cSld>
  <p:clrMapOvr>
    <a:masterClrMapping/>
  </p:clrMapOvr>
  <mc:AlternateContent xmlns:mc="http://schemas.openxmlformats.org/markup-compatibility/2006" xmlns:p159="http://schemas.microsoft.com/office/powerpoint/2015/09/main">
    <mc:Choice Requires="p159">
      <p:transition spd="slow" advTm="0">
        <p159:morph option="byObject"/>
      </p:transition>
    </mc:Choice>
    <mc:Fallback xmlns="">
      <p:transition spd="slow" advTm="0">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nvSpPr>
        <p:spPr>
          <a:xfrm>
            <a:off x="0" y="635"/>
            <a:ext cx="12192000" cy="685736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 name="组合 4"/>
          <p:cNvGrpSpPr/>
          <p:nvPr/>
        </p:nvGrpSpPr>
        <p:grpSpPr>
          <a:xfrm>
            <a:off x="2135505" y="3284855"/>
            <a:ext cx="4481830" cy="288290"/>
            <a:chOff x="3629" y="5287"/>
            <a:chExt cx="7058" cy="454"/>
          </a:xfrm>
        </p:grpSpPr>
        <p:sp>
          <p:nvSpPr>
            <p:cNvPr id="25" name="椭圆 24"/>
            <p:cNvSpPr/>
            <p:nvPr>
              <p:custDataLst>
                <p:tags r:id="rId28"/>
              </p:custDataLst>
            </p:nvPr>
          </p:nvSpPr>
          <p:spPr>
            <a:xfrm>
              <a:off x="6123" y="5287"/>
              <a:ext cx="454" cy="454"/>
            </a:xfrm>
            <a:prstGeom prst="ellipse">
              <a:avLst/>
            </a:prstGeom>
            <a:solidFill>
              <a:srgbClr val="F7B1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椭圆 25"/>
            <p:cNvSpPr/>
            <p:nvPr>
              <p:custDataLst>
                <p:tags r:id="rId29"/>
              </p:custDataLst>
            </p:nvPr>
          </p:nvSpPr>
          <p:spPr>
            <a:xfrm>
              <a:off x="6945" y="5287"/>
              <a:ext cx="454" cy="454"/>
            </a:xfrm>
            <a:prstGeom prst="ellipse">
              <a:avLst/>
            </a:prstGeom>
            <a:solidFill>
              <a:srgbClr val="F7B1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椭圆 26"/>
            <p:cNvSpPr/>
            <p:nvPr>
              <p:custDataLst>
                <p:tags r:id="rId30"/>
              </p:custDataLst>
            </p:nvPr>
          </p:nvSpPr>
          <p:spPr>
            <a:xfrm>
              <a:off x="7767" y="5287"/>
              <a:ext cx="454" cy="454"/>
            </a:xfrm>
            <a:prstGeom prst="ellipse">
              <a:avLst/>
            </a:prstGeom>
            <a:solidFill>
              <a:srgbClr val="F7B1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椭圆 35"/>
            <p:cNvSpPr/>
            <p:nvPr>
              <p:custDataLst>
                <p:tags r:id="rId31"/>
              </p:custDataLst>
            </p:nvPr>
          </p:nvSpPr>
          <p:spPr>
            <a:xfrm>
              <a:off x="8589" y="5287"/>
              <a:ext cx="454" cy="454"/>
            </a:xfrm>
            <a:prstGeom prst="ellipse">
              <a:avLst/>
            </a:prstGeom>
            <a:solidFill>
              <a:srgbClr val="F7B1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椭圆 36"/>
            <p:cNvSpPr/>
            <p:nvPr>
              <p:custDataLst>
                <p:tags r:id="rId32"/>
              </p:custDataLst>
            </p:nvPr>
          </p:nvSpPr>
          <p:spPr>
            <a:xfrm>
              <a:off x="9411" y="5287"/>
              <a:ext cx="454" cy="454"/>
            </a:xfrm>
            <a:prstGeom prst="ellipse">
              <a:avLst/>
            </a:prstGeom>
            <a:solidFill>
              <a:srgbClr val="F7B1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椭圆 37"/>
            <p:cNvSpPr/>
            <p:nvPr>
              <p:custDataLst>
                <p:tags r:id="rId33"/>
              </p:custDataLst>
            </p:nvPr>
          </p:nvSpPr>
          <p:spPr>
            <a:xfrm>
              <a:off x="10233" y="5287"/>
              <a:ext cx="454" cy="454"/>
            </a:xfrm>
            <a:prstGeom prst="ellipse">
              <a:avLst/>
            </a:prstGeom>
            <a:solidFill>
              <a:srgbClr val="F7B1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椭圆 45"/>
            <p:cNvSpPr/>
            <p:nvPr>
              <p:custDataLst>
                <p:tags r:id="rId34"/>
              </p:custDataLst>
            </p:nvPr>
          </p:nvSpPr>
          <p:spPr>
            <a:xfrm>
              <a:off x="3629" y="5287"/>
              <a:ext cx="454" cy="454"/>
            </a:xfrm>
            <a:prstGeom prst="ellipse">
              <a:avLst/>
            </a:prstGeom>
            <a:solidFill>
              <a:srgbClr val="F7B1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椭圆 46"/>
            <p:cNvSpPr/>
            <p:nvPr>
              <p:custDataLst>
                <p:tags r:id="rId35"/>
              </p:custDataLst>
            </p:nvPr>
          </p:nvSpPr>
          <p:spPr>
            <a:xfrm>
              <a:off x="4451" y="5287"/>
              <a:ext cx="454" cy="454"/>
            </a:xfrm>
            <a:prstGeom prst="ellipse">
              <a:avLst/>
            </a:prstGeom>
            <a:solidFill>
              <a:srgbClr val="F7B1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椭圆 47"/>
            <p:cNvSpPr/>
            <p:nvPr>
              <p:custDataLst>
                <p:tags r:id="rId36"/>
              </p:custDataLst>
            </p:nvPr>
          </p:nvSpPr>
          <p:spPr>
            <a:xfrm>
              <a:off x="5273" y="5287"/>
              <a:ext cx="454" cy="454"/>
            </a:xfrm>
            <a:prstGeom prst="ellipse">
              <a:avLst/>
            </a:prstGeom>
            <a:solidFill>
              <a:srgbClr val="F7B1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9" name="直接连接符 8"/>
          <p:cNvCxnSpPr/>
          <p:nvPr>
            <p:custDataLst>
              <p:tags r:id="rId1"/>
            </p:custDataLst>
          </p:nvPr>
        </p:nvCxnSpPr>
        <p:spPr>
          <a:xfrm>
            <a:off x="6960235" y="3429000"/>
            <a:ext cx="1368425" cy="0"/>
          </a:xfrm>
          <a:prstGeom prst="line">
            <a:avLst/>
          </a:prstGeom>
          <a:ln w="1270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2" name="文本框 11"/>
          <p:cNvSpPr txBox="1"/>
          <p:nvPr>
            <p:custDataLst>
              <p:tags r:id="rId2"/>
            </p:custDataLst>
          </p:nvPr>
        </p:nvSpPr>
        <p:spPr>
          <a:xfrm>
            <a:off x="8688705" y="3141345"/>
            <a:ext cx="1229995" cy="460375"/>
          </a:xfrm>
          <a:prstGeom prst="rect">
            <a:avLst/>
          </a:prstGeom>
          <a:noFill/>
        </p:spPr>
        <p:txBody>
          <a:bodyPr wrap="square" rtlCol="0">
            <a:spAutoFit/>
          </a:bodyPr>
          <a:lstStyle/>
          <a:p>
            <a:r>
              <a:rPr lang="en-US" altLang="zh-CN" sz="2400">
                <a:solidFill>
                  <a:schemeClr val="bg1"/>
                </a:solidFill>
              </a:rPr>
              <a:t>level 1</a:t>
            </a:r>
          </a:p>
        </p:txBody>
      </p:sp>
      <p:grpSp>
        <p:nvGrpSpPr>
          <p:cNvPr id="32" name="组合 31"/>
          <p:cNvGrpSpPr/>
          <p:nvPr/>
        </p:nvGrpSpPr>
        <p:grpSpPr>
          <a:xfrm>
            <a:off x="1270" y="2277110"/>
            <a:ext cx="12189460" cy="2277110"/>
            <a:chOff x="-58" y="3586"/>
            <a:chExt cx="14458" cy="3586"/>
          </a:xfrm>
        </p:grpSpPr>
        <p:sp>
          <p:nvSpPr>
            <p:cNvPr id="16" name="矩形 15"/>
            <p:cNvSpPr/>
            <p:nvPr>
              <p:custDataLst>
                <p:tags r:id="rId26"/>
              </p:custDataLst>
            </p:nvPr>
          </p:nvSpPr>
          <p:spPr>
            <a:xfrm>
              <a:off x="-58" y="3586"/>
              <a:ext cx="14458" cy="3586"/>
            </a:xfrm>
            <a:prstGeom prst="rect">
              <a:avLst/>
            </a:prstGeom>
            <a:solidFill>
              <a:srgbClr val="F7B1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文本框 22"/>
            <p:cNvSpPr txBox="1"/>
            <p:nvPr>
              <p:custDataLst>
                <p:tags r:id="rId27"/>
              </p:custDataLst>
            </p:nvPr>
          </p:nvSpPr>
          <p:spPr>
            <a:xfrm>
              <a:off x="5472" y="4682"/>
              <a:ext cx="3905" cy="1210"/>
            </a:xfrm>
            <a:prstGeom prst="rect">
              <a:avLst/>
            </a:prstGeom>
            <a:noFill/>
          </p:spPr>
          <p:txBody>
            <a:bodyPr wrap="square" rtlCol="0">
              <a:spAutoFit/>
            </a:bodyPr>
            <a:lstStyle/>
            <a:p>
              <a:pPr algn="ctr"/>
              <a:r>
                <a:rPr lang="en-US" altLang="zh-CN" sz="4400" b="1">
                  <a:solidFill>
                    <a:schemeClr val="bg1"/>
                  </a:solidFill>
                  <a:latin typeface="Times New Roman" panose="02020603050405020304" pitchFamily="18" charset="0"/>
                  <a:cs typeface="Times New Roman" panose="02020603050405020304" pitchFamily="18" charset="0"/>
                </a:rPr>
                <a:t>LEVEL 1</a:t>
              </a:r>
            </a:p>
          </p:txBody>
        </p:sp>
      </p:grpSp>
      <p:grpSp>
        <p:nvGrpSpPr>
          <p:cNvPr id="3" name="组合 2"/>
          <p:cNvGrpSpPr/>
          <p:nvPr/>
        </p:nvGrpSpPr>
        <p:grpSpPr>
          <a:xfrm>
            <a:off x="2135505" y="1196975"/>
            <a:ext cx="4481830" cy="288290"/>
            <a:chOff x="3629" y="4527"/>
            <a:chExt cx="7058" cy="454"/>
          </a:xfrm>
          <a:solidFill>
            <a:srgbClr val="3C8C93"/>
          </a:solidFill>
        </p:grpSpPr>
        <p:sp>
          <p:nvSpPr>
            <p:cNvPr id="19" name="椭圆 18"/>
            <p:cNvSpPr/>
            <p:nvPr>
              <p:custDataLst>
                <p:tags r:id="rId17"/>
              </p:custDataLst>
            </p:nvPr>
          </p:nvSpPr>
          <p:spPr>
            <a:xfrm>
              <a:off x="6945" y="4527"/>
              <a:ext cx="454" cy="45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椭圆 19"/>
            <p:cNvSpPr/>
            <p:nvPr>
              <p:custDataLst>
                <p:tags r:id="rId18"/>
              </p:custDataLst>
            </p:nvPr>
          </p:nvSpPr>
          <p:spPr>
            <a:xfrm>
              <a:off x="6123" y="4527"/>
              <a:ext cx="454" cy="45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椭圆 21"/>
            <p:cNvSpPr/>
            <p:nvPr>
              <p:custDataLst>
                <p:tags r:id="rId19"/>
              </p:custDataLst>
            </p:nvPr>
          </p:nvSpPr>
          <p:spPr>
            <a:xfrm>
              <a:off x="7767" y="4527"/>
              <a:ext cx="454" cy="45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椭圆 32"/>
            <p:cNvSpPr/>
            <p:nvPr>
              <p:custDataLst>
                <p:tags r:id="rId20"/>
              </p:custDataLst>
            </p:nvPr>
          </p:nvSpPr>
          <p:spPr>
            <a:xfrm>
              <a:off x="9411" y="4527"/>
              <a:ext cx="454" cy="45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椭圆 33"/>
            <p:cNvSpPr/>
            <p:nvPr>
              <p:custDataLst>
                <p:tags r:id="rId21"/>
              </p:custDataLst>
            </p:nvPr>
          </p:nvSpPr>
          <p:spPr>
            <a:xfrm>
              <a:off x="8589" y="4527"/>
              <a:ext cx="454" cy="45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椭圆 34"/>
            <p:cNvSpPr/>
            <p:nvPr>
              <p:custDataLst>
                <p:tags r:id="rId22"/>
              </p:custDataLst>
            </p:nvPr>
          </p:nvSpPr>
          <p:spPr>
            <a:xfrm>
              <a:off x="10233" y="4527"/>
              <a:ext cx="454" cy="45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椭圆 42"/>
            <p:cNvSpPr/>
            <p:nvPr>
              <p:custDataLst>
                <p:tags r:id="rId23"/>
              </p:custDataLst>
            </p:nvPr>
          </p:nvSpPr>
          <p:spPr>
            <a:xfrm>
              <a:off x="4451" y="4527"/>
              <a:ext cx="454" cy="45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椭圆 43"/>
            <p:cNvSpPr/>
            <p:nvPr>
              <p:custDataLst>
                <p:tags r:id="rId24"/>
              </p:custDataLst>
            </p:nvPr>
          </p:nvSpPr>
          <p:spPr>
            <a:xfrm>
              <a:off x="3629" y="4527"/>
              <a:ext cx="454" cy="45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椭圆 44"/>
            <p:cNvSpPr/>
            <p:nvPr>
              <p:custDataLst>
                <p:tags r:id="rId25"/>
              </p:custDataLst>
            </p:nvPr>
          </p:nvSpPr>
          <p:spPr>
            <a:xfrm>
              <a:off x="5273" y="4527"/>
              <a:ext cx="454" cy="45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 name="组合 3"/>
          <p:cNvGrpSpPr/>
          <p:nvPr/>
        </p:nvGrpSpPr>
        <p:grpSpPr>
          <a:xfrm>
            <a:off x="2135505" y="5372735"/>
            <a:ext cx="4481830" cy="288290"/>
            <a:chOff x="3629" y="6047"/>
            <a:chExt cx="7058" cy="454"/>
          </a:xfrm>
          <a:solidFill>
            <a:srgbClr val="00B050"/>
          </a:solidFill>
        </p:grpSpPr>
        <p:sp>
          <p:nvSpPr>
            <p:cNvPr id="28" name="椭圆 27"/>
            <p:cNvSpPr/>
            <p:nvPr>
              <p:custDataLst>
                <p:tags r:id="rId8"/>
              </p:custDataLst>
            </p:nvPr>
          </p:nvSpPr>
          <p:spPr>
            <a:xfrm>
              <a:off x="6123" y="6047"/>
              <a:ext cx="454" cy="45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椭圆 28"/>
            <p:cNvSpPr/>
            <p:nvPr>
              <p:custDataLst>
                <p:tags r:id="rId9"/>
              </p:custDataLst>
            </p:nvPr>
          </p:nvSpPr>
          <p:spPr>
            <a:xfrm>
              <a:off x="6945" y="6047"/>
              <a:ext cx="454" cy="45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椭圆 29"/>
            <p:cNvSpPr/>
            <p:nvPr>
              <p:custDataLst>
                <p:tags r:id="rId10"/>
              </p:custDataLst>
            </p:nvPr>
          </p:nvSpPr>
          <p:spPr>
            <a:xfrm>
              <a:off x="7767" y="6047"/>
              <a:ext cx="454" cy="45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椭圆 38"/>
            <p:cNvSpPr/>
            <p:nvPr>
              <p:custDataLst>
                <p:tags r:id="rId11"/>
              </p:custDataLst>
            </p:nvPr>
          </p:nvSpPr>
          <p:spPr>
            <a:xfrm>
              <a:off x="8589" y="6047"/>
              <a:ext cx="454" cy="45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椭圆 39"/>
            <p:cNvSpPr/>
            <p:nvPr>
              <p:custDataLst>
                <p:tags r:id="rId12"/>
              </p:custDataLst>
            </p:nvPr>
          </p:nvSpPr>
          <p:spPr>
            <a:xfrm>
              <a:off x="9411" y="6047"/>
              <a:ext cx="454" cy="45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椭圆 40"/>
            <p:cNvSpPr/>
            <p:nvPr>
              <p:custDataLst>
                <p:tags r:id="rId13"/>
              </p:custDataLst>
            </p:nvPr>
          </p:nvSpPr>
          <p:spPr>
            <a:xfrm>
              <a:off x="10233" y="6047"/>
              <a:ext cx="454" cy="45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椭圆 48"/>
            <p:cNvSpPr/>
            <p:nvPr>
              <p:custDataLst>
                <p:tags r:id="rId14"/>
              </p:custDataLst>
            </p:nvPr>
          </p:nvSpPr>
          <p:spPr>
            <a:xfrm>
              <a:off x="3629" y="6047"/>
              <a:ext cx="454" cy="45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椭圆 49"/>
            <p:cNvSpPr/>
            <p:nvPr>
              <p:custDataLst>
                <p:tags r:id="rId15"/>
              </p:custDataLst>
            </p:nvPr>
          </p:nvSpPr>
          <p:spPr>
            <a:xfrm>
              <a:off x="4451" y="6047"/>
              <a:ext cx="454" cy="45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椭圆 50"/>
            <p:cNvSpPr/>
            <p:nvPr>
              <p:custDataLst>
                <p:tags r:id="rId16"/>
              </p:custDataLst>
            </p:nvPr>
          </p:nvSpPr>
          <p:spPr>
            <a:xfrm>
              <a:off x="5273" y="6047"/>
              <a:ext cx="454" cy="45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8" name="直接连接符 7"/>
          <p:cNvCxnSpPr/>
          <p:nvPr/>
        </p:nvCxnSpPr>
        <p:spPr>
          <a:xfrm>
            <a:off x="6959600" y="1341120"/>
            <a:ext cx="1368425" cy="0"/>
          </a:xfrm>
          <a:prstGeom prst="line">
            <a:avLst/>
          </a:prstGeom>
          <a:ln w="1270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custDataLst>
              <p:tags r:id="rId3"/>
            </p:custDataLst>
          </p:nvPr>
        </p:nvCxnSpPr>
        <p:spPr>
          <a:xfrm>
            <a:off x="6960235" y="5516880"/>
            <a:ext cx="1368425" cy="0"/>
          </a:xfrm>
          <a:prstGeom prst="line">
            <a:avLst/>
          </a:prstGeom>
          <a:ln w="1270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1" name="文本框 10"/>
          <p:cNvSpPr txBox="1"/>
          <p:nvPr/>
        </p:nvSpPr>
        <p:spPr>
          <a:xfrm>
            <a:off x="8670290" y="1110615"/>
            <a:ext cx="1229995" cy="460375"/>
          </a:xfrm>
          <a:prstGeom prst="rect">
            <a:avLst/>
          </a:prstGeom>
          <a:noFill/>
        </p:spPr>
        <p:txBody>
          <a:bodyPr wrap="square" rtlCol="0">
            <a:spAutoFit/>
          </a:bodyPr>
          <a:lstStyle/>
          <a:p>
            <a:r>
              <a:rPr lang="en-US" altLang="zh-CN" sz="2400">
                <a:solidFill>
                  <a:schemeClr val="bg1"/>
                </a:solidFill>
              </a:rPr>
              <a:t>level 2</a:t>
            </a:r>
          </a:p>
        </p:txBody>
      </p:sp>
      <p:sp>
        <p:nvSpPr>
          <p:cNvPr id="14" name="文本框 13"/>
          <p:cNvSpPr txBox="1"/>
          <p:nvPr>
            <p:custDataLst>
              <p:tags r:id="rId4"/>
            </p:custDataLst>
          </p:nvPr>
        </p:nvSpPr>
        <p:spPr>
          <a:xfrm>
            <a:off x="8671560" y="5301615"/>
            <a:ext cx="1229995" cy="460375"/>
          </a:xfrm>
          <a:prstGeom prst="rect">
            <a:avLst/>
          </a:prstGeom>
          <a:noFill/>
        </p:spPr>
        <p:txBody>
          <a:bodyPr wrap="square" rtlCol="0">
            <a:spAutoFit/>
          </a:bodyPr>
          <a:lstStyle/>
          <a:p>
            <a:r>
              <a:rPr lang="en-US" altLang="zh-CN" sz="2400">
                <a:solidFill>
                  <a:schemeClr val="bg1"/>
                </a:solidFill>
              </a:rPr>
              <a:t>level 0</a:t>
            </a:r>
          </a:p>
        </p:txBody>
      </p:sp>
      <p:grpSp>
        <p:nvGrpSpPr>
          <p:cNvPr id="42" name="组合 41"/>
          <p:cNvGrpSpPr/>
          <p:nvPr/>
        </p:nvGrpSpPr>
        <p:grpSpPr>
          <a:xfrm>
            <a:off x="635" y="4509135"/>
            <a:ext cx="12190730" cy="2348865"/>
            <a:chOff x="-58" y="7172"/>
            <a:chExt cx="14458" cy="3642"/>
          </a:xfrm>
        </p:grpSpPr>
        <p:sp>
          <p:nvSpPr>
            <p:cNvPr id="17" name="矩形 16"/>
            <p:cNvSpPr/>
            <p:nvPr>
              <p:custDataLst>
                <p:tags r:id="rId6"/>
              </p:custDataLst>
            </p:nvPr>
          </p:nvSpPr>
          <p:spPr>
            <a:xfrm>
              <a:off x="-58" y="7172"/>
              <a:ext cx="14458" cy="3642"/>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文本框 23"/>
            <p:cNvSpPr txBox="1"/>
            <p:nvPr>
              <p:custDataLst>
                <p:tags r:id="rId7"/>
              </p:custDataLst>
            </p:nvPr>
          </p:nvSpPr>
          <p:spPr>
            <a:xfrm>
              <a:off x="5471" y="8462"/>
              <a:ext cx="3905" cy="1191"/>
            </a:xfrm>
            <a:prstGeom prst="rect">
              <a:avLst/>
            </a:prstGeom>
            <a:noFill/>
          </p:spPr>
          <p:txBody>
            <a:bodyPr wrap="square" rtlCol="0">
              <a:spAutoFit/>
            </a:bodyPr>
            <a:lstStyle/>
            <a:p>
              <a:pPr algn="ctr"/>
              <a:r>
                <a:rPr lang="en-US" altLang="zh-CN" sz="4400" b="1">
                  <a:solidFill>
                    <a:schemeClr val="bg1"/>
                  </a:solidFill>
                  <a:latin typeface="Times New Roman" panose="02020603050405020304" pitchFamily="18" charset="0"/>
                  <a:cs typeface="Times New Roman" panose="02020603050405020304" pitchFamily="18" charset="0"/>
                </a:rPr>
                <a:t>LEVEL 0</a:t>
              </a:r>
            </a:p>
          </p:txBody>
        </p:sp>
      </p:grpSp>
      <p:sp>
        <p:nvSpPr>
          <p:cNvPr id="52" name="文本框 51"/>
          <p:cNvSpPr txBox="1"/>
          <p:nvPr/>
        </p:nvSpPr>
        <p:spPr>
          <a:xfrm>
            <a:off x="7014210" y="10050145"/>
            <a:ext cx="3048000" cy="368300"/>
          </a:xfrm>
          <a:prstGeom prst="rect">
            <a:avLst/>
          </a:prstGeom>
          <a:noFill/>
        </p:spPr>
        <p:txBody>
          <a:bodyPr wrap="square" rtlCol="0">
            <a:spAutoFit/>
          </a:bodyPr>
          <a:lstStyle/>
          <a:p>
            <a:endParaRPr lang="zh-CN" altLang="en-US"/>
          </a:p>
        </p:txBody>
      </p:sp>
      <p:sp>
        <p:nvSpPr>
          <p:cNvPr id="2" name="文本框 1"/>
          <p:cNvSpPr txBox="1"/>
          <p:nvPr>
            <p:custDataLst>
              <p:tags r:id="rId5"/>
            </p:custDataLst>
          </p:nvPr>
        </p:nvSpPr>
        <p:spPr>
          <a:xfrm>
            <a:off x="5051425" y="7473950"/>
            <a:ext cx="2479675" cy="768350"/>
          </a:xfrm>
          <a:prstGeom prst="rect">
            <a:avLst/>
          </a:prstGeom>
          <a:solidFill>
            <a:schemeClr val="bg1"/>
          </a:solidFill>
        </p:spPr>
        <p:txBody>
          <a:bodyPr wrap="square" rtlCol="0">
            <a:spAutoFit/>
          </a:bodyPr>
          <a:lstStyle/>
          <a:p>
            <a:pPr algn="ctr"/>
            <a:r>
              <a:rPr lang="en-US" altLang="zh-CN" sz="4400" b="1">
                <a:solidFill>
                  <a:schemeClr val="tx1"/>
                </a:solidFill>
                <a:cs typeface="Arial" panose="020B0604020202020204" pitchFamily="34" charset="0"/>
              </a:rPr>
              <a:t>LEVEL 0</a:t>
            </a:r>
          </a:p>
        </p:txBody>
      </p:sp>
      <p:grpSp>
        <p:nvGrpSpPr>
          <p:cNvPr id="31" name="组合 30"/>
          <p:cNvGrpSpPr/>
          <p:nvPr/>
        </p:nvGrpSpPr>
        <p:grpSpPr>
          <a:xfrm>
            <a:off x="0" y="635"/>
            <a:ext cx="12190730" cy="2277110"/>
            <a:chOff x="-16727" y="-43"/>
            <a:chExt cx="14458" cy="3586"/>
          </a:xfrm>
        </p:grpSpPr>
        <p:sp>
          <p:nvSpPr>
            <p:cNvPr id="15" name="矩形 14"/>
            <p:cNvSpPr/>
            <p:nvPr/>
          </p:nvSpPr>
          <p:spPr>
            <a:xfrm>
              <a:off x="-16727" y="-43"/>
              <a:ext cx="14458" cy="3586"/>
            </a:xfrm>
            <a:prstGeom prst="rect">
              <a:avLst/>
            </a:prstGeom>
            <a:solidFill>
              <a:srgbClr val="3C8C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文本框 17"/>
            <p:cNvSpPr txBox="1"/>
            <p:nvPr/>
          </p:nvSpPr>
          <p:spPr>
            <a:xfrm>
              <a:off x="-11197" y="1161"/>
              <a:ext cx="3905" cy="1210"/>
            </a:xfrm>
            <a:prstGeom prst="rect">
              <a:avLst/>
            </a:prstGeom>
            <a:noFill/>
          </p:spPr>
          <p:txBody>
            <a:bodyPr wrap="square" rtlCol="0">
              <a:spAutoFit/>
            </a:bodyPr>
            <a:lstStyle/>
            <a:p>
              <a:pPr algn="ctr"/>
              <a:r>
                <a:rPr lang="en-US" altLang="zh-CN" sz="4400" b="1">
                  <a:solidFill>
                    <a:schemeClr val="bg1"/>
                  </a:solidFill>
                  <a:latin typeface="Times New Roman" panose="02020603050405020304" pitchFamily="18" charset="0"/>
                  <a:cs typeface="Times New Roman" panose="02020603050405020304" pitchFamily="18" charset="0"/>
                </a:rPr>
                <a:t>LEVEL 2</a:t>
              </a:r>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1000">
        <p159:morph option="byObject"/>
      </p:transition>
    </mc:Choice>
    <mc:Fallback xmlns="">
      <p:transition spd="slow" advTm="1000">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 name="组合 41"/>
          <p:cNvGrpSpPr/>
          <p:nvPr/>
        </p:nvGrpSpPr>
        <p:grpSpPr>
          <a:xfrm>
            <a:off x="635" y="4509135"/>
            <a:ext cx="12190730" cy="2348865"/>
            <a:chOff x="-58" y="7172"/>
            <a:chExt cx="14458" cy="3642"/>
          </a:xfrm>
        </p:grpSpPr>
        <p:sp>
          <p:nvSpPr>
            <p:cNvPr id="17" name="矩形 16"/>
            <p:cNvSpPr/>
            <p:nvPr>
              <p:custDataLst>
                <p:tags r:id="rId5"/>
              </p:custDataLst>
            </p:nvPr>
          </p:nvSpPr>
          <p:spPr>
            <a:xfrm>
              <a:off x="-58" y="7172"/>
              <a:ext cx="14458" cy="3642"/>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文本框 23"/>
            <p:cNvSpPr txBox="1"/>
            <p:nvPr>
              <p:custDataLst>
                <p:tags r:id="rId6"/>
              </p:custDataLst>
            </p:nvPr>
          </p:nvSpPr>
          <p:spPr>
            <a:xfrm>
              <a:off x="5471" y="8462"/>
              <a:ext cx="3905" cy="1191"/>
            </a:xfrm>
            <a:prstGeom prst="rect">
              <a:avLst/>
            </a:prstGeom>
            <a:noFill/>
          </p:spPr>
          <p:txBody>
            <a:bodyPr wrap="square" rtlCol="0">
              <a:spAutoFit/>
            </a:bodyPr>
            <a:lstStyle/>
            <a:p>
              <a:pPr algn="ctr"/>
              <a:r>
                <a:rPr lang="en-US" altLang="zh-CN" sz="4400" b="1">
                  <a:solidFill>
                    <a:schemeClr val="bg1"/>
                  </a:solidFill>
                  <a:latin typeface="Times New Roman" panose="02020603050405020304" pitchFamily="18" charset="0"/>
                  <a:cs typeface="Times New Roman" panose="02020603050405020304" pitchFamily="18" charset="0"/>
                </a:rPr>
                <a:t>LEVEL 0</a:t>
              </a:r>
            </a:p>
          </p:txBody>
        </p:sp>
      </p:grpSp>
      <p:grpSp>
        <p:nvGrpSpPr>
          <p:cNvPr id="32" name="组合 31"/>
          <p:cNvGrpSpPr/>
          <p:nvPr/>
        </p:nvGrpSpPr>
        <p:grpSpPr>
          <a:xfrm>
            <a:off x="1270" y="2277110"/>
            <a:ext cx="12189460" cy="2277110"/>
            <a:chOff x="-58" y="3586"/>
            <a:chExt cx="14458" cy="3586"/>
          </a:xfrm>
        </p:grpSpPr>
        <p:sp>
          <p:nvSpPr>
            <p:cNvPr id="16" name="矩形 15"/>
            <p:cNvSpPr/>
            <p:nvPr>
              <p:custDataLst>
                <p:tags r:id="rId3"/>
              </p:custDataLst>
            </p:nvPr>
          </p:nvSpPr>
          <p:spPr>
            <a:xfrm>
              <a:off x="-58" y="3586"/>
              <a:ext cx="14458" cy="3586"/>
            </a:xfrm>
            <a:prstGeom prst="rect">
              <a:avLst/>
            </a:prstGeom>
            <a:solidFill>
              <a:srgbClr val="F7B1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文本框 22"/>
            <p:cNvSpPr txBox="1"/>
            <p:nvPr>
              <p:custDataLst>
                <p:tags r:id="rId4"/>
              </p:custDataLst>
            </p:nvPr>
          </p:nvSpPr>
          <p:spPr>
            <a:xfrm>
              <a:off x="5472" y="4682"/>
              <a:ext cx="3905" cy="1210"/>
            </a:xfrm>
            <a:prstGeom prst="rect">
              <a:avLst/>
            </a:prstGeom>
            <a:noFill/>
          </p:spPr>
          <p:txBody>
            <a:bodyPr wrap="square" rtlCol="0">
              <a:spAutoFit/>
            </a:bodyPr>
            <a:lstStyle/>
            <a:p>
              <a:pPr algn="ctr"/>
              <a:r>
                <a:rPr lang="en-US" altLang="zh-CN" sz="4400" b="1">
                  <a:solidFill>
                    <a:schemeClr val="bg1"/>
                  </a:solidFill>
                  <a:latin typeface="Times New Roman" panose="02020603050405020304" pitchFamily="18" charset="0"/>
                  <a:cs typeface="Times New Roman" panose="02020603050405020304" pitchFamily="18" charset="0"/>
                </a:rPr>
                <a:t>LEVEL 1</a:t>
              </a:r>
            </a:p>
          </p:txBody>
        </p:sp>
      </p:grpSp>
      <p:grpSp>
        <p:nvGrpSpPr>
          <p:cNvPr id="31" name="组合 30"/>
          <p:cNvGrpSpPr/>
          <p:nvPr/>
        </p:nvGrpSpPr>
        <p:grpSpPr>
          <a:xfrm>
            <a:off x="0" y="635"/>
            <a:ext cx="12190730" cy="2277110"/>
            <a:chOff x="-16727" y="-43"/>
            <a:chExt cx="14458" cy="3586"/>
          </a:xfrm>
        </p:grpSpPr>
        <p:sp>
          <p:nvSpPr>
            <p:cNvPr id="15" name="矩形 14"/>
            <p:cNvSpPr/>
            <p:nvPr/>
          </p:nvSpPr>
          <p:spPr>
            <a:xfrm>
              <a:off x="-16727" y="-43"/>
              <a:ext cx="14458" cy="3586"/>
            </a:xfrm>
            <a:prstGeom prst="rect">
              <a:avLst/>
            </a:prstGeom>
            <a:solidFill>
              <a:srgbClr val="3C8C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文本框 17"/>
            <p:cNvSpPr txBox="1"/>
            <p:nvPr/>
          </p:nvSpPr>
          <p:spPr>
            <a:xfrm>
              <a:off x="-11197" y="1161"/>
              <a:ext cx="3905" cy="1210"/>
            </a:xfrm>
            <a:prstGeom prst="rect">
              <a:avLst/>
            </a:prstGeom>
            <a:noFill/>
          </p:spPr>
          <p:txBody>
            <a:bodyPr wrap="square" rtlCol="0">
              <a:spAutoFit/>
            </a:bodyPr>
            <a:lstStyle/>
            <a:p>
              <a:pPr algn="ctr"/>
              <a:r>
                <a:rPr lang="en-US" altLang="zh-CN" sz="4400" b="1">
                  <a:solidFill>
                    <a:schemeClr val="bg1"/>
                  </a:solidFill>
                  <a:latin typeface="Times New Roman" panose="02020603050405020304" pitchFamily="18" charset="0"/>
                  <a:cs typeface="Times New Roman" panose="02020603050405020304" pitchFamily="18" charset="0"/>
                </a:rPr>
                <a:t>LEVEL 2</a:t>
              </a:r>
            </a:p>
          </p:txBody>
        </p:sp>
      </p:grpSp>
      <p:sp>
        <p:nvSpPr>
          <p:cNvPr id="52" name="文本框 51"/>
          <p:cNvSpPr txBox="1"/>
          <p:nvPr/>
        </p:nvSpPr>
        <p:spPr>
          <a:xfrm>
            <a:off x="7014210" y="10050145"/>
            <a:ext cx="3048000" cy="368300"/>
          </a:xfrm>
          <a:prstGeom prst="rect">
            <a:avLst/>
          </a:prstGeom>
          <a:noFill/>
        </p:spPr>
        <p:txBody>
          <a:bodyPr wrap="square" rtlCol="0">
            <a:spAutoFit/>
          </a:bodyPr>
          <a:lstStyle/>
          <a:p>
            <a:endParaRPr lang="zh-CN" altLang="en-US"/>
          </a:p>
        </p:txBody>
      </p:sp>
      <p:pic>
        <p:nvPicPr>
          <p:cNvPr id="7" name="图片 6" descr="微信图片_20230525225524"/>
          <p:cNvPicPr>
            <a:picLocks noChangeAspect="1"/>
          </p:cNvPicPr>
          <p:nvPr>
            <p:custDataLst>
              <p:tags r:id="rId1"/>
            </p:custDataLst>
          </p:nvPr>
        </p:nvPicPr>
        <p:blipFill>
          <a:blip r:embed="rId9"/>
          <a:stretch>
            <a:fillRect/>
          </a:stretch>
        </p:blipFill>
        <p:spPr>
          <a:xfrm>
            <a:off x="1270" y="6957060"/>
            <a:ext cx="12212320" cy="6970395"/>
          </a:xfrm>
          <a:prstGeom prst="rect">
            <a:avLst/>
          </a:prstGeom>
        </p:spPr>
      </p:pic>
      <p:sp>
        <p:nvSpPr>
          <p:cNvPr id="2" name="文本框 1"/>
          <p:cNvSpPr txBox="1"/>
          <p:nvPr>
            <p:custDataLst>
              <p:tags r:id="rId2"/>
            </p:custDataLst>
          </p:nvPr>
        </p:nvSpPr>
        <p:spPr>
          <a:xfrm>
            <a:off x="5051425" y="5372735"/>
            <a:ext cx="2479675" cy="768350"/>
          </a:xfrm>
          <a:prstGeom prst="rect">
            <a:avLst/>
          </a:prstGeom>
          <a:solidFill>
            <a:schemeClr val="bg1"/>
          </a:solidFill>
        </p:spPr>
        <p:txBody>
          <a:bodyPr wrap="square" rtlCol="0">
            <a:spAutoFit/>
          </a:bodyPr>
          <a:lstStyle/>
          <a:p>
            <a:pPr algn="ctr"/>
            <a:r>
              <a:rPr lang="en-US" altLang="zh-CN" sz="4400" b="1">
                <a:solidFill>
                  <a:schemeClr val="tx1"/>
                </a:solidFill>
                <a:cs typeface="Arial" panose="020B0604020202020204" pitchFamily="34" charset="0"/>
              </a:rPr>
              <a:t>LEVEL 0</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1000">
        <p159:morph option="byObject"/>
      </p:transition>
    </mc:Choice>
    <mc:Fallback xmlns="">
      <p:transition spd="slow" advTm="1000">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custDataLst>
              <p:tags r:id="rId1"/>
            </p:custDataLst>
          </p:nvPr>
        </p:nvSpPr>
        <p:spPr>
          <a:xfrm>
            <a:off x="-10160" y="635"/>
            <a:ext cx="12202795" cy="68573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5715" y="-147955"/>
            <a:ext cx="12218670" cy="7284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descr="微信图片_20230525225524"/>
          <p:cNvPicPr>
            <a:picLocks noChangeAspect="1"/>
          </p:cNvPicPr>
          <p:nvPr>
            <p:custDataLst>
              <p:tags r:id="rId2"/>
            </p:custDataLst>
          </p:nvPr>
        </p:nvPicPr>
        <p:blipFill>
          <a:blip r:embed="rId10"/>
          <a:stretch>
            <a:fillRect/>
          </a:stretch>
        </p:blipFill>
        <p:spPr>
          <a:xfrm>
            <a:off x="-20320" y="-5080"/>
            <a:ext cx="12212320" cy="6970395"/>
          </a:xfrm>
          <a:prstGeom prst="rect">
            <a:avLst/>
          </a:prstGeom>
        </p:spPr>
      </p:pic>
      <p:grpSp>
        <p:nvGrpSpPr>
          <p:cNvPr id="42" name="组合 41"/>
          <p:cNvGrpSpPr/>
          <p:nvPr/>
        </p:nvGrpSpPr>
        <p:grpSpPr>
          <a:xfrm>
            <a:off x="47625" y="-3051175"/>
            <a:ext cx="12190730" cy="2348865"/>
            <a:chOff x="-58" y="7172"/>
            <a:chExt cx="14458" cy="3642"/>
          </a:xfrm>
        </p:grpSpPr>
        <p:sp>
          <p:nvSpPr>
            <p:cNvPr id="17" name="矩形 16"/>
            <p:cNvSpPr/>
            <p:nvPr>
              <p:custDataLst>
                <p:tags r:id="rId6"/>
              </p:custDataLst>
            </p:nvPr>
          </p:nvSpPr>
          <p:spPr>
            <a:xfrm>
              <a:off x="-58" y="7172"/>
              <a:ext cx="14458" cy="3642"/>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文本框 23"/>
            <p:cNvSpPr txBox="1"/>
            <p:nvPr>
              <p:custDataLst>
                <p:tags r:id="rId7"/>
              </p:custDataLst>
            </p:nvPr>
          </p:nvSpPr>
          <p:spPr>
            <a:xfrm>
              <a:off x="5471" y="8462"/>
              <a:ext cx="3905" cy="1191"/>
            </a:xfrm>
            <a:prstGeom prst="rect">
              <a:avLst/>
            </a:prstGeom>
            <a:noFill/>
          </p:spPr>
          <p:txBody>
            <a:bodyPr wrap="square" rtlCol="0">
              <a:spAutoFit/>
            </a:bodyPr>
            <a:lstStyle/>
            <a:p>
              <a:pPr algn="ctr"/>
              <a:r>
                <a:rPr lang="en-US" altLang="zh-CN" sz="4400" b="1">
                  <a:solidFill>
                    <a:schemeClr val="bg1"/>
                  </a:solidFill>
                  <a:latin typeface="Times New Roman" panose="02020603050405020304" pitchFamily="18" charset="0"/>
                  <a:cs typeface="Times New Roman" panose="02020603050405020304" pitchFamily="18" charset="0"/>
                </a:rPr>
                <a:t>LEVEL 0</a:t>
              </a:r>
            </a:p>
          </p:txBody>
        </p:sp>
      </p:grpSp>
      <p:grpSp>
        <p:nvGrpSpPr>
          <p:cNvPr id="32" name="组合 31"/>
          <p:cNvGrpSpPr/>
          <p:nvPr/>
        </p:nvGrpSpPr>
        <p:grpSpPr>
          <a:xfrm>
            <a:off x="47625" y="-5367655"/>
            <a:ext cx="12190730" cy="2277110"/>
            <a:chOff x="-58" y="3586"/>
            <a:chExt cx="14458" cy="3586"/>
          </a:xfrm>
        </p:grpSpPr>
        <p:sp>
          <p:nvSpPr>
            <p:cNvPr id="16" name="矩形 15"/>
            <p:cNvSpPr/>
            <p:nvPr>
              <p:custDataLst>
                <p:tags r:id="rId4"/>
              </p:custDataLst>
            </p:nvPr>
          </p:nvSpPr>
          <p:spPr>
            <a:xfrm>
              <a:off x="-58" y="3586"/>
              <a:ext cx="14458" cy="3586"/>
            </a:xfrm>
            <a:prstGeom prst="rect">
              <a:avLst/>
            </a:prstGeom>
            <a:solidFill>
              <a:srgbClr val="F7B1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文本框 22"/>
            <p:cNvSpPr txBox="1"/>
            <p:nvPr>
              <p:custDataLst>
                <p:tags r:id="rId5"/>
              </p:custDataLst>
            </p:nvPr>
          </p:nvSpPr>
          <p:spPr>
            <a:xfrm>
              <a:off x="5472" y="4682"/>
              <a:ext cx="3905" cy="1210"/>
            </a:xfrm>
            <a:prstGeom prst="rect">
              <a:avLst/>
            </a:prstGeom>
            <a:noFill/>
          </p:spPr>
          <p:txBody>
            <a:bodyPr wrap="square" rtlCol="0">
              <a:spAutoFit/>
            </a:bodyPr>
            <a:lstStyle/>
            <a:p>
              <a:pPr algn="ctr"/>
              <a:r>
                <a:rPr lang="en-US" altLang="zh-CN" sz="4400" b="1">
                  <a:solidFill>
                    <a:schemeClr val="bg1"/>
                  </a:solidFill>
                  <a:latin typeface="Times New Roman" panose="02020603050405020304" pitchFamily="18" charset="0"/>
                  <a:cs typeface="Times New Roman" panose="02020603050405020304" pitchFamily="18" charset="0"/>
                </a:rPr>
                <a:t>LEVEL 1</a:t>
              </a:r>
            </a:p>
          </p:txBody>
        </p:sp>
      </p:grpSp>
      <p:grpSp>
        <p:nvGrpSpPr>
          <p:cNvPr id="31" name="组合 30"/>
          <p:cNvGrpSpPr/>
          <p:nvPr/>
        </p:nvGrpSpPr>
        <p:grpSpPr>
          <a:xfrm>
            <a:off x="22860" y="-7588250"/>
            <a:ext cx="12190730" cy="2277110"/>
            <a:chOff x="-16727" y="-43"/>
            <a:chExt cx="14458" cy="3586"/>
          </a:xfrm>
        </p:grpSpPr>
        <p:sp>
          <p:nvSpPr>
            <p:cNvPr id="15" name="矩形 14"/>
            <p:cNvSpPr/>
            <p:nvPr/>
          </p:nvSpPr>
          <p:spPr>
            <a:xfrm>
              <a:off x="-16727" y="-43"/>
              <a:ext cx="14458" cy="3586"/>
            </a:xfrm>
            <a:prstGeom prst="rect">
              <a:avLst/>
            </a:prstGeom>
            <a:solidFill>
              <a:srgbClr val="3C8C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文本框 17"/>
            <p:cNvSpPr txBox="1"/>
            <p:nvPr/>
          </p:nvSpPr>
          <p:spPr>
            <a:xfrm>
              <a:off x="-11197" y="1161"/>
              <a:ext cx="3905" cy="1210"/>
            </a:xfrm>
            <a:prstGeom prst="rect">
              <a:avLst/>
            </a:prstGeom>
            <a:noFill/>
          </p:spPr>
          <p:txBody>
            <a:bodyPr wrap="square" rtlCol="0">
              <a:spAutoFit/>
            </a:bodyPr>
            <a:lstStyle/>
            <a:p>
              <a:pPr algn="ctr"/>
              <a:r>
                <a:rPr lang="en-US" altLang="zh-CN" sz="4400" b="1">
                  <a:solidFill>
                    <a:schemeClr val="bg1"/>
                  </a:solidFill>
                  <a:latin typeface="Times New Roman" panose="02020603050405020304" pitchFamily="18" charset="0"/>
                  <a:cs typeface="Times New Roman" panose="02020603050405020304" pitchFamily="18" charset="0"/>
                </a:rPr>
                <a:t>LEVEL 2</a:t>
              </a:r>
            </a:p>
          </p:txBody>
        </p:sp>
      </p:grpSp>
      <p:sp>
        <p:nvSpPr>
          <p:cNvPr id="52" name="文本框 51"/>
          <p:cNvSpPr txBox="1"/>
          <p:nvPr/>
        </p:nvSpPr>
        <p:spPr>
          <a:xfrm>
            <a:off x="7014210" y="10050145"/>
            <a:ext cx="3048000" cy="368300"/>
          </a:xfrm>
          <a:prstGeom prst="rect">
            <a:avLst/>
          </a:prstGeom>
          <a:noFill/>
        </p:spPr>
        <p:txBody>
          <a:bodyPr wrap="square" rtlCol="0">
            <a:spAutoFit/>
          </a:bodyPr>
          <a:lstStyle/>
          <a:p>
            <a:endParaRPr lang="zh-CN" altLang="en-US"/>
          </a:p>
        </p:txBody>
      </p:sp>
      <p:sp>
        <p:nvSpPr>
          <p:cNvPr id="3" name="文本框 2"/>
          <p:cNvSpPr txBox="1"/>
          <p:nvPr>
            <p:custDataLst>
              <p:tags r:id="rId3"/>
            </p:custDataLst>
          </p:nvPr>
        </p:nvSpPr>
        <p:spPr>
          <a:xfrm>
            <a:off x="5050155" y="260350"/>
            <a:ext cx="2479675" cy="768350"/>
          </a:xfrm>
          <a:prstGeom prst="rect">
            <a:avLst/>
          </a:prstGeom>
          <a:solidFill>
            <a:schemeClr val="bg1"/>
          </a:solidFill>
        </p:spPr>
        <p:txBody>
          <a:bodyPr wrap="square" rtlCol="0">
            <a:spAutoFit/>
          </a:bodyPr>
          <a:lstStyle/>
          <a:p>
            <a:pPr algn="ctr"/>
            <a:r>
              <a:rPr lang="en-US" altLang="zh-CN" sz="4400" b="1">
                <a:solidFill>
                  <a:schemeClr val="tx1"/>
                </a:solidFill>
                <a:cs typeface="Arial" panose="020B0604020202020204" pitchFamily="34" charset="0"/>
              </a:rPr>
              <a:t>LEVEL 0</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1000">
        <p159:morph option="byObject"/>
      </p:transition>
    </mc:Choice>
    <mc:Fallback xmlns="">
      <p:transition spd="slow" advTm="1000">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custDataLst>
              <p:tags r:id="rId1"/>
            </p:custDataLst>
          </p:nvPr>
        </p:nvSpPr>
        <p:spPr>
          <a:xfrm>
            <a:off x="-10160" y="635"/>
            <a:ext cx="12202795" cy="68573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descr="微信图片_20230525225524"/>
          <p:cNvPicPr>
            <a:picLocks noChangeAspect="1"/>
          </p:cNvPicPr>
          <p:nvPr>
            <p:custDataLst>
              <p:tags r:id="rId2"/>
            </p:custDataLst>
          </p:nvPr>
        </p:nvPicPr>
        <p:blipFill>
          <a:blip r:embed="rId14"/>
          <a:stretch>
            <a:fillRect/>
          </a:stretch>
        </p:blipFill>
        <p:spPr>
          <a:xfrm>
            <a:off x="0" y="-20320"/>
            <a:ext cx="12191365" cy="6990715"/>
          </a:xfrm>
          <a:prstGeom prst="rect">
            <a:avLst/>
          </a:prstGeom>
        </p:spPr>
      </p:pic>
      <p:grpSp>
        <p:nvGrpSpPr>
          <p:cNvPr id="32" name="组合 31"/>
          <p:cNvGrpSpPr/>
          <p:nvPr/>
        </p:nvGrpSpPr>
        <p:grpSpPr>
          <a:xfrm>
            <a:off x="1524000" y="-2254250"/>
            <a:ext cx="9180830" cy="2277110"/>
            <a:chOff x="-58" y="3586"/>
            <a:chExt cx="14458" cy="3586"/>
          </a:xfrm>
        </p:grpSpPr>
        <p:sp>
          <p:nvSpPr>
            <p:cNvPr id="16" name="矩形 15"/>
            <p:cNvSpPr/>
            <p:nvPr>
              <p:custDataLst>
                <p:tags r:id="rId10"/>
              </p:custDataLst>
            </p:nvPr>
          </p:nvSpPr>
          <p:spPr>
            <a:xfrm>
              <a:off x="-58" y="3586"/>
              <a:ext cx="14458" cy="3586"/>
            </a:xfrm>
            <a:prstGeom prst="rect">
              <a:avLst/>
            </a:prstGeom>
            <a:solidFill>
              <a:srgbClr val="F7B1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文本框 22"/>
            <p:cNvSpPr txBox="1"/>
            <p:nvPr>
              <p:custDataLst>
                <p:tags r:id="rId11"/>
              </p:custDataLst>
            </p:nvPr>
          </p:nvSpPr>
          <p:spPr>
            <a:xfrm>
              <a:off x="5472" y="4682"/>
              <a:ext cx="3905" cy="1210"/>
            </a:xfrm>
            <a:prstGeom prst="rect">
              <a:avLst/>
            </a:prstGeom>
            <a:noFill/>
          </p:spPr>
          <p:txBody>
            <a:bodyPr wrap="square" rtlCol="0">
              <a:spAutoFit/>
            </a:bodyPr>
            <a:lstStyle/>
            <a:p>
              <a:r>
                <a:rPr lang="en-US" altLang="zh-CN" sz="4400" b="1">
                  <a:solidFill>
                    <a:schemeClr val="bg1"/>
                  </a:solidFill>
                  <a:latin typeface="Times New Roman" panose="02020603050405020304" pitchFamily="18" charset="0"/>
                  <a:cs typeface="Times New Roman" panose="02020603050405020304" pitchFamily="18" charset="0"/>
                </a:rPr>
                <a:t>LEVEL 1</a:t>
              </a:r>
            </a:p>
          </p:txBody>
        </p:sp>
      </p:grpSp>
      <p:grpSp>
        <p:nvGrpSpPr>
          <p:cNvPr id="2" name="组合 1"/>
          <p:cNvGrpSpPr/>
          <p:nvPr/>
        </p:nvGrpSpPr>
        <p:grpSpPr>
          <a:xfrm>
            <a:off x="1487805" y="-2258695"/>
            <a:ext cx="9180830" cy="2277110"/>
            <a:chOff x="-57" y="1"/>
            <a:chExt cx="14458" cy="3586"/>
          </a:xfrm>
        </p:grpSpPr>
        <p:sp>
          <p:nvSpPr>
            <p:cNvPr id="15" name="矩形 14"/>
            <p:cNvSpPr/>
            <p:nvPr/>
          </p:nvSpPr>
          <p:spPr>
            <a:xfrm>
              <a:off x="-57" y="1"/>
              <a:ext cx="14458" cy="3586"/>
            </a:xfrm>
            <a:prstGeom prst="rect">
              <a:avLst/>
            </a:prstGeom>
            <a:solidFill>
              <a:srgbClr val="3C8C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文本框 17"/>
            <p:cNvSpPr txBox="1"/>
            <p:nvPr/>
          </p:nvSpPr>
          <p:spPr>
            <a:xfrm>
              <a:off x="5273" y="1130"/>
              <a:ext cx="3905" cy="1210"/>
            </a:xfrm>
            <a:prstGeom prst="rect">
              <a:avLst/>
            </a:prstGeom>
            <a:noFill/>
          </p:spPr>
          <p:txBody>
            <a:bodyPr wrap="square" rtlCol="0">
              <a:spAutoFit/>
            </a:bodyPr>
            <a:lstStyle/>
            <a:p>
              <a:r>
                <a:rPr lang="en-US" altLang="zh-CN" sz="4400" b="1">
                  <a:solidFill>
                    <a:schemeClr val="bg1"/>
                  </a:solidFill>
                  <a:latin typeface="Times New Roman" panose="02020603050405020304" pitchFamily="18" charset="0"/>
                  <a:cs typeface="Times New Roman" panose="02020603050405020304" pitchFamily="18" charset="0"/>
                </a:rPr>
                <a:t>LEVEL 2</a:t>
              </a:r>
            </a:p>
          </p:txBody>
        </p:sp>
      </p:grpSp>
      <p:sp>
        <p:nvSpPr>
          <p:cNvPr id="52" name="文本框 51"/>
          <p:cNvSpPr txBox="1"/>
          <p:nvPr/>
        </p:nvSpPr>
        <p:spPr>
          <a:xfrm>
            <a:off x="7014210" y="10050145"/>
            <a:ext cx="3048000" cy="368300"/>
          </a:xfrm>
          <a:prstGeom prst="rect">
            <a:avLst/>
          </a:prstGeom>
          <a:noFill/>
        </p:spPr>
        <p:txBody>
          <a:bodyPr wrap="square" rtlCol="0">
            <a:spAutoFit/>
          </a:bodyPr>
          <a:lstStyle/>
          <a:p>
            <a:endParaRPr lang="zh-CN" altLang="en-US"/>
          </a:p>
        </p:txBody>
      </p:sp>
      <p:sp>
        <p:nvSpPr>
          <p:cNvPr id="24" name="文本框 23"/>
          <p:cNvSpPr txBox="1"/>
          <p:nvPr>
            <p:custDataLst>
              <p:tags r:id="rId3"/>
            </p:custDataLst>
          </p:nvPr>
        </p:nvSpPr>
        <p:spPr>
          <a:xfrm>
            <a:off x="5050155" y="260350"/>
            <a:ext cx="2479675" cy="768350"/>
          </a:xfrm>
          <a:prstGeom prst="rect">
            <a:avLst/>
          </a:prstGeom>
          <a:solidFill>
            <a:schemeClr val="bg1"/>
          </a:solidFill>
        </p:spPr>
        <p:txBody>
          <a:bodyPr wrap="square" rtlCol="0">
            <a:spAutoFit/>
          </a:bodyPr>
          <a:lstStyle/>
          <a:p>
            <a:pPr algn="ctr"/>
            <a:r>
              <a:rPr lang="en-US" altLang="zh-CN" sz="4400" b="1">
                <a:solidFill>
                  <a:schemeClr val="tx1"/>
                </a:solidFill>
                <a:cs typeface="Arial" panose="020B0604020202020204" pitchFamily="34" charset="0"/>
              </a:rPr>
              <a:t>LEVEL 0</a:t>
            </a:r>
          </a:p>
        </p:txBody>
      </p:sp>
      <p:sp>
        <p:nvSpPr>
          <p:cNvPr id="8" name="任意多边形 7"/>
          <p:cNvSpPr/>
          <p:nvPr>
            <p:custDataLst>
              <p:tags r:id="rId4"/>
            </p:custDataLst>
          </p:nvPr>
        </p:nvSpPr>
        <p:spPr>
          <a:xfrm>
            <a:off x="3287395" y="3519170"/>
            <a:ext cx="670560" cy="913765"/>
          </a:xfrm>
          <a:custGeom>
            <a:avLst/>
            <a:gdLst>
              <a:gd name="connisteX0" fmla="*/ 38472 w 670465"/>
              <a:gd name="connsiteY0" fmla="*/ 652780 h 914042"/>
              <a:gd name="connisteX1" fmla="*/ 2277 w 670465"/>
              <a:gd name="connsiteY1" fmla="*/ 423545 h 914042"/>
              <a:gd name="connisteX2" fmla="*/ 99432 w 670465"/>
              <a:gd name="connsiteY2" fmla="*/ 163195 h 914042"/>
              <a:gd name="connisteX3" fmla="*/ 392167 w 670465"/>
              <a:gd name="connsiteY3" fmla="*/ 45085 h 914042"/>
              <a:gd name="connisteX4" fmla="*/ 625212 w 670465"/>
              <a:gd name="connsiteY4" fmla="*/ 278130 h 914042"/>
              <a:gd name="connisteX5" fmla="*/ 646167 w 670465"/>
              <a:gd name="connsiteY5" fmla="*/ 664845 h 914042"/>
              <a:gd name="connisteX6" fmla="*/ 428997 w 670465"/>
              <a:gd name="connsiteY6" fmla="*/ 906780 h 914042"/>
              <a:gd name="connisteX7" fmla="*/ 96257 w 670465"/>
              <a:gd name="connsiteY7" fmla="*/ 791845 h 914042"/>
              <a:gd name="connisteX8" fmla="*/ 72127 w 670465"/>
              <a:gd name="connsiteY8" fmla="*/ 414020 h 914042"/>
              <a:gd name="connisteX9" fmla="*/ 241037 w 670465"/>
              <a:gd name="connsiteY9" fmla="*/ 0 h 914042"/>
              <a:gd name="connisteX10" fmla="*/ 419472 w 670465"/>
              <a:gd name="connsiteY10" fmla="*/ -42545 h 914042"/>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Lst>
            <a:rect l="l" t="t" r="r" b="b"/>
            <a:pathLst>
              <a:path w="670465" h="914043">
                <a:moveTo>
                  <a:pt x="38473" y="652780"/>
                </a:moveTo>
                <a:cubicBezTo>
                  <a:pt x="29583" y="612140"/>
                  <a:pt x="-9787" y="521335"/>
                  <a:pt x="2278" y="423545"/>
                </a:cubicBezTo>
                <a:cubicBezTo>
                  <a:pt x="14343" y="325755"/>
                  <a:pt x="21328" y="238760"/>
                  <a:pt x="99433" y="163195"/>
                </a:cubicBezTo>
                <a:cubicBezTo>
                  <a:pt x="177538" y="87630"/>
                  <a:pt x="286758" y="22225"/>
                  <a:pt x="392168" y="45085"/>
                </a:cubicBezTo>
                <a:cubicBezTo>
                  <a:pt x="497578" y="67945"/>
                  <a:pt x="574413" y="154305"/>
                  <a:pt x="625213" y="278130"/>
                </a:cubicBezTo>
                <a:cubicBezTo>
                  <a:pt x="676013" y="401955"/>
                  <a:pt x="685538" y="539115"/>
                  <a:pt x="646168" y="664845"/>
                </a:cubicBezTo>
                <a:cubicBezTo>
                  <a:pt x="606798" y="790575"/>
                  <a:pt x="538853" y="881380"/>
                  <a:pt x="428998" y="906780"/>
                </a:cubicBezTo>
                <a:cubicBezTo>
                  <a:pt x="319143" y="932180"/>
                  <a:pt x="167378" y="890270"/>
                  <a:pt x="96258" y="791845"/>
                </a:cubicBezTo>
                <a:cubicBezTo>
                  <a:pt x="25138" y="693420"/>
                  <a:pt x="42918" y="572135"/>
                  <a:pt x="72128" y="414020"/>
                </a:cubicBezTo>
                <a:cubicBezTo>
                  <a:pt x="101338" y="255905"/>
                  <a:pt x="171823" y="91440"/>
                  <a:pt x="241038" y="0"/>
                </a:cubicBezTo>
              </a:path>
            </a:pathLst>
          </a:custGeom>
          <a:noFill/>
          <a:ln w="31750">
            <a:solidFill>
              <a:srgbClr val="F572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任意多边形 9"/>
          <p:cNvSpPr/>
          <p:nvPr>
            <p:custDataLst>
              <p:tags r:id="rId5"/>
            </p:custDataLst>
          </p:nvPr>
        </p:nvSpPr>
        <p:spPr>
          <a:xfrm>
            <a:off x="4151630" y="4509135"/>
            <a:ext cx="637540" cy="799465"/>
          </a:xfrm>
          <a:custGeom>
            <a:avLst/>
            <a:gdLst>
              <a:gd name="connisteX0" fmla="*/ 0 w 637660"/>
              <a:gd name="connsiteY0" fmla="*/ 470286 h 886988"/>
              <a:gd name="connisteX1" fmla="*/ 59690 w 637660"/>
              <a:gd name="connsiteY1" fmla="*/ 159136 h 886988"/>
              <a:gd name="connisteX2" fmla="*/ 307975 w 637660"/>
              <a:gd name="connsiteY2" fmla="*/ 386 h 886988"/>
              <a:gd name="connisteX3" fmla="*/ 582295 w 637660"/>
              <a:gd name="connsiteY3" fmla="*/ 132466 h 886988"/>
              <a:gd name="connisteX4" fmla="*/ 635000 w 637660"/>
              <a:gd name="connsiteY4" fmla="*/ 460126 h 886988"/>
              <a:gd name="connisteX5" fmla="*/ 562610 w 637660"/>
              <a:gd name="connsiteY5" fmla="*/ 754766 h 886988"/>
              <a:gd name="connisteX6" fmla="*/ 321310 w 637660"/>
              <a:gd name="connsiteY6" fmla="*/ 886846 h 886988"/>
              <a:gd name="connisteX7" fmla="*/ 50165 w 637660"/>
              <a:gd name="connsiteY7" fmla="*/ 738256 h 886988"/>
              <a:gd name="connisteX8" fmla="*/ 29845 w 637660"/>
              <a:gd name="connsiteY8" fmla="*/ 367416 h 886988"/>
              <a:gd name="connisteX9" fmla="*/ 66675 w 637660"/>
              <a:gd name="connsiteY9" fmla="*/ 211841 h 886988"/>
              <a:gd name="connisteX10" fmla="*/ 135890 w 637660"/>
              <a:gd name="connsiteY10" fmla="*/ 162311 h 886988"/>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Lst>
            <a:rect l="l" t="t" r="r" b="b"/>
            <a:pathLst>
              <a:path w="637661" h="886988">
                <a:moveTo>
                  <a:pt x="0" y="470286"/>
                </a:moveTo>
                <a:cubicBezTo>
                  <a:pt x="6985" y="411231"/>
                  <a:pt x="-1905" y="253116"/>
                  <a:pt x="59690" y="159136"/>
                </a:cubicBezTo>
                <a:cubicBezTo>
                  <a:pt x="121285" y="65156"/>
                  <a:pt x="203200" y="5466"/>
                  <a:pt x="307975" y="386"/>
                </a:cubicBezTo>
                <a:cubicBezTo>
                  <a:pt x="412750" y="-4694"/>
                  <a:pt x="516890" y="40391"/>
                  <a:pt x="582295" y="132466"/>
                </a:cubicBezTo>
                <a:cubicBezTo>
                  <a:pt x="647700" y="224541"/>
                  <a:pt x="638810" y="335666"/>
                  <a:pt x="635000" y="460126"/>
                </a:cubicBezTo>
                <a:cubicBezTo>
                  <a:pt x="631190" y="584586"/>
                  <a:pt x="625475" y="669676"/>
                  <a:pt x="562610" y="754766"/>
                </a:cubicBezTo>
                <a:cubicBezTo>
                  <a:pt x="499745" y="839856"/>
                  <a:pt x="423545" y="890021"/>
                  <a:pt x="321310" y="886846"/>
                </a:cubicBezTo>
                <a:cubicBezTo>
                  <a:pt x="219075" y="883671"/>
                  <a:pt x="108585" y="842396"/>
                  <a:pt x="50165" y="738256"/>
                </a:cubicBezTo>
                <a:cubicBezTo>
                  <a:pt x="-8255" y="634116"/>
                  <a:pt x="26670" y="472826"/>
                  <a:pt x="29845" y="367416"/>
                </a:cubicBezTo>
                <a:cubicBezTo>
                  <a:pt x="33020" y="262006"/>
                  <a:pt x="45720" y="253116"/>
                  <a:pt x="66675" y="211841"/>
                </a:cubicBezTo>
              </a:path>
            </a:pathLst>
          </a:custGeom>
          <a:noFill/>
          <a:ln w="31750">
            <a:solidFill>
              <a:srgbClr val="F572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任意多边形 8"/>
          <p:cNvSpPr/>
          <p:nvPr>
            <p:custDataLst>
              <p:tags r:id="rId6"/>
            </p:custDataLst>
          </p:nvPr>
        </p:nvSpPr>
        <p:spPr>
          <a:xfrm>
            <a:off x="4944110" y="2729230"/>
            <a:ext cx="699770" cy="789940"/>
          </a:xfrm>
          <a:custGeom>
            <a:avLst/>
            <a:gdLst>
              <a:gd name="connisteX0" fmla="*/ 54775 w 639029"/>
              <a:gd name="connsiteY0" fmla="*/ 135255 h 923949"/>
              <a:gd name="connisteX1" fmla="*/ 256705 w 639029"/>
              <a:gd name="connsiteY1" fmla="*/ 33020 h 923949"/>
              <a:gd name="connisteX2" fmla="*/ 511340 w 639029"/>
              <a:gd name="connsiteY2" fmla="*/ 82550 h 923949"/>
              <a:gd name="connisteX3" fmla="*/ 637070 w 639029"/>
              <a:gd name="connsiteY3" fmla="*/ 410210 h 923949"/>
              <a:gd name="connisteX4" fmla="*/ 554520 w 639029"/>
              <a:gd name="connsiteY4" fmla="*/ 819785 h 923949"/>
              <a:gd name="connisteX5" fmla="*/ 280200 w 639029"/>
              <a:gd name="connsiteY5" fmla="*/ 912495 h 923949"/>
              <a:gd name="connisteX6" fmla="*/ 35090 w 639029"/>
              <a:gd name="connsiteY6" fmla="*/ 681355 h 923949"/>
              <a:gd name="connisteX7" fmla="*/ 28740 w 639029"/>
              <a:gd name="connsiteY7" fmla="*/ 307340 h 923949"/>
              <a:gd name="connisteX8" fmla="*/ 210350 w 639029"/>
              <a:gd name="connsiteY8" fmla="*/ 0 h 923949"/>
              <a:gd name="connisteX9" fmla="*/ 316395 w 639029"/>
              <a:gd name="connsiteY9" fmla="*/ -36830 h 923949"/>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Lst>
            <a:rect l="l" t="t" r="r" b="b"/>
            <a:pathLst>
              <a:path w="639030" h="923950">
                <a:moveTo>
                  <a:pt x="54776" y="135255"/>
                </a:moveTo>
                <a:cubicBezTo>
                  <a:pt x="90336" y="113665"/>
                  <a:pt x="165266" y="43815"/>
                  <a:pt x="256706" y="33020"/>
                </a:cubicBezTo>
                <a:cubicBezTo>
                  <a:pt x="348146" y="22225"/>
                  <a:pt x="435141" y="6985"/>
                  <a:pt x="511341" y="82550"/>
                </a:cubicBezTo>
                <a:cubicBezTo>
                  <a:pt x="587541" y="158115"/>
                  <a:pt x="628181" y="262890"/>
                  <a:pt x="637071" y="410210"/>
                </a:cubicBezTo>
                <a:cubicBezTo>
                  <a:pt x="645961" y="557530"/>
                  <a:pt x="625641" y="719455"/>
                  <a:pt x="554521" y="819785"/>
                </a:cubicBezTo>
                <a:cubicBezTo>
                  <a:pt x="483401" y="920115"/>
                  <a:pt x="384341" y="940435"/>
                  <a:pt x="280201" y="912495"/>
                </a:cubicBezTo>
                <a:cubicBezTo>
                  <a:pt x="176061" y="884555"/>
                  <a:pt x="85256" y="802640"/>
                  <a:pt x="35091" y="681355"/>
                </a:cubicBezTo>
                <a:cubicBezTo>
                  <a:pt x="-15074" y="560070"/>
                  <a:pt x="-6184" y="443865"/>
                  <a:pt x="28741" y="307340"/>
                </a:cubicBezTo>
                <a:cubicBezTo>
                  <a:pt x="63666" y="170815"/>
                  <a:pt x="152566" y="68580"/>
                  <a:pt x="210351" y="0"/>
                </a:cubicBezTo>
              </a:path>
            </a:pathLst>
          </a:custGeom>
          <a:noFill/>
          <a:ln w="31750">
            <a:solidFill>
              <a:srgbClr val="F572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任意多边形 18"/>
          <p:cNvSpPr/>
          <p:nvPr>
            <p:custDataLst>
              <p:tags r:id="rId7"/>
            </p:custDataLst>
          </p:nvPr>
        </p:nvSpPr>
        <p:spPr>
          <a:xfrm>
            <a:off x="8072755" y="3591560"/>
            <a:ext cx="790575" cy="841375"/>
          </a:xfrm>
          <a:custGeom>
            <a:avLst/>
            <a:gdLst>
              <a:gd name="connisteX0" fmla="*/ 128905 w 658037"/>
              <a:gd name="connsiteY0" fmla="*/ 747694 h 841615"/>
              <a:gd name="connisteX1" fmla="*/ 66040 w 658037"/>
              <a:gd name="connsiteY1" fmla="*/ 456864 h 841615"/>
              <a:gd name="connisteX2" fmla="*/ 139065 w 658037"/>
              <a:gd name="connsiteY2" fmla="*/ 132379 h 841615"/>
              <a:gd name="connisteX3" fmla="*/ 393700 w 658037"/>
              <a:gd name="connsiteY3" fmla="*/ 299 h 841615"/>
              <a:gd name="connisteX4" fmla="*/ 601980 w 658037"/>
              <a:gd name="connsiteY4" fmla="*/ 155874 h 841615"/>
              <a:gd name="connisteX5" fmla="*/ 657860 w 658037"/>
              <a:gd name="connsiteY5" fmla="*/ 430194 h 841615"/>
              <a:gd name="connisteX6" fmla="*/ 608330 w 658037"/>
              <a:gd name="connsiteY6" fmla="*/ 658159 h 841615"/>
              <a:gd name="connisteX7" fmla="*/ 426720 w 658037"/>
              <a:gd name="connsiteY7" fmla="*/ 840404 h 841615"/>
              <a:gd name="connisteX8" fmla="*/ 185420 w 658037"/>
              <a:gd name="connsiteY8" fmla="*/ 711499 h 841615"/>
              <a:gd name="connisteX9" fmla="*/ 0 w 658037"/>
              <a:gd name="connsiteY9" fmla="*/ 456864 h 84161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Lst>
            <a:rect l="l" t="t" r="r" b="b"/>
            <a:pathLst>
              <a:path w="658038" h="841616">
                <a:moveTo>
                  <a:pt x="128905" y="747694"/>
                </a:moveTo>
                <a:cubicBezTo>
                  <a:pt x="114935" y="696259"/>
                  <a:pt x="64135" y="580054"/>
                  <a:pt x="66040" y="456864"/>
                </a:cubicBezTo>
                <a:cubicBezTo>
                  <a:pt x="67945" y="333674"/>
                  <a:pt x="73660" y="223819"/>
                  <a:pt x="139065" y="132379"/>
                </a:cubicBezTo>
                <a:cubicBezTo>
                  <a:pt x="204470" y="40939"/>
                  <a:pt x="300990" y="-4146"/>
                  <a:pt x="393700" y="299"/>
                </a:cubicBezTo>
                <a:cubicBezTo>
                  <a:pt x="486410" y="4744"/>
                  <a:pt x="549275" y="70149"/>
                  <a:pt x="601980" y="155874"/>
                </a:cubicBezTo>
                <a:cubicBezTo>
                  <a:pt x="654685" y="241599"/>
                  <a:pt x="656590" y="329864"/>
                  <a:pt x="657860" y="430194"/>
                </a:cubicBezTo>
                <a:cubicBezTo>
                  <a:pt x="659130" y="530524"/>
                  <a:pt x="654685" y="576244"/>
                  <a:pt x="608330" y="658159"/>
                </a:cubicBezTo>
                <a:cubicBezTo>
                  <a:pt x="561975" y="740074"/>
                  <a:pt x="511175" y="829609"/>
                  <a:pt x="426720" y="840404"/>
                </a:cubicBezTo>
                <a:cubicBezTo>
                  <a:pt x="342265" y="851199"/>
                  <a:pt x="270510" y="788334"/>
                  <a:pt x="185420" y="711499"/>
                </a:cubicBezTo>
                <a:cubicBezTo>
                  <a:pt x="100330" y="634664"/>
                  <a:pt x="32385" y="505124"/>
                  <a:pt x="0" y="456864"/>
                </a:cubicBezTo>
              </a:path>
            </a:pathLst>
          </a:custGeom>
          <a:noFill/>
          <a:ln w="31750">
            <a:solidFill>
              <a:srgbClr val="F572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custDataLst>
              <p:tags r:id="rId8"/>
            </p:custDataLst>
          </p:nvPr>
        </p:nvSpPr>
        <p:spPr>
          <a:xfrm>
            <a:off x="8164830" y="1844675"/>
            <a:ext cx="698500" cy="791845"/>
          </a:xfrm>
          <a:custGeom>
            <a:avLst/>
            <a:gdLst>
              <a:gd name="connisteX0" fmla="*/ 102870 w 698298"/>
              <a:gd name="connsiteY0" fmla="*/ 674273 h 862416"/>
              <a:gd name="connisteX1" fmla="*/ 43180 w 698298"/>
              <a:gd name="connsiteY1" fmla="*/ 297083 h 862416"/>
              <a:gd name="connisteX2" fmla="*/ 228600 w 698298"/>
              <a:gd name="connsiteY2" fmla="*/ 49433 h 862416"/>
              <a:gd name="connisteX3" fmla="*/ 502920 w 698298"/>
              <a:gd name="connsiteY3" fmla="*/ 25938 h 862416"/>
              <a:gd name="connisteX4" fmla="*/ 661670 w 698298"/>
              <a:gd name="connsiteY4" fmla="*/ 264063 h 862416"/>
              <a:gd name="connisteX5" fmla="*/ 684530 w 698298"/>
              <a:gd name="connsiteY5" fmla="*/ 614583 h 862416"/>
              <a:gd name="connisteX6" fmla="*/ 532765 w 698298"/>
              <a:gd name="connsiteY6" fmla="*/ 806353 h 862416"/>
              <a:gd name="connisteX7" fmla="*/ 324485 w 698298"/>
              <a:gd name="connsiteY7" fmla="*/ 852708 h 862416"/>
              <a:gd name="connisteX8" fmla="*/ 152400 w 698298"/>
              <a:gd name="connsiteY8" fmla="*/ 684433 h 862416"/>
              <a:gd name="connisteX9" fmla="*/ 0 w 698298"/>
              <a:gd name="connsiteY9" fmla="*/ 419638 h 862416"/>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Lst>
            <a:rect l="l" t="t" r="r" b="b"/>
            <a:pathLst>
              <a:path w="698299" h="862417">
                <a:moveTo>
                  <a:pt x="102870" y="674273"/>
                </a:moveTo>
                <a:cubicBezTo>
                  <a:pt x="86995" y="603788"/>
                  <a:pt x="17780" y="422178"/>
                  <a:pt x="43180" y="297083"/>
                </a:cubicBezTo>
                <a:cubicBezTo>
                  <a:pt x="68580" y="171988"/>
                  <a:pt x="136525" y="103408"/>
                  <a:pt x="228600" y="49433"/>
                </a:cubicBezTo>
                <a:cubicBezTo>
                  <a:pt x="320675" y="-4542"/>
                  <a:pt x="416560" y="-17242"/>
                  <a:pt x="502920" y="25938"/>
                </a:cubicBezTo>
                <a:cubicBezTo>
                  <a:pt x="589280" y="69118"/>
                  <a:pt x="625475" y="146588"/>
                  <a:pt x="661670" y="264063"/>
                </a:cubicBezTo>
                <a:cubicBezTo>
                  <a:pt x="697865" y="381538"/>
                  <a:pt x="710565" y="505998"/>
                  <a:pt x="684530" y="614583"/>
                </a:cubicBezTo>
                <a:cubicBezTo>
                  <a:pt x="658495" y="723168"/>
                  <a:pt x="604520" y="758728"/>
                  <a:pt x="532765" y="806353"/>
                </a:cubicBezTo>
                <a:cubicBezTo>
                  <a:pt x="461010" y="853978"/>
                  <a:pt x="400685" y="876838"/>
                  <a:pt x="324485" y="852708"/>
                </a:cubicBezTo>
                <a:cubicBezTo>
                  <a:pt x="248285" y="828578"/>
                  <a:pt x="217170" y="770793"/>
                  <a:pt x="152400" y="684433"/>
                </a:cubicBezTo>
                <a:cubicBezTo>
                  <a:pt x="87630" y="598073"/>
                  <a:pt x="27305" y="469168"/>
                  <a:pt x="0" y="419638"/>
                </a:cubicBezTo>
              </a:path>
            </a:pathLst>
          </a:custGeom>
          <a:noFill/>
          <a:ln w="31750">
            <a:solidFill>
              <a:srgbClr val="F572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任意多边形 12"/>
          <p:cNvSpPr/>
          <p:nvPr>
            <p:custDataLst>
              <p:tags r:id="rId9"/>
            </p:custDataLst>
          </p:nvPr>
        </p:nvSpPr>
        <p:spPr>
          <a:xfrm>
            <a:off x="5723890" y="3643630"/>
            <a:ext cx="675005" cy="713105"/>
          </a:xfrm>
          <a:custGeom>
            <a:avLst/>
            <a:gdLst>
              <a:gd name="connisteX0" fmla="*/ 16510 w 690525"/>
              <a:gd name="connsiteY0" fmla="*/ 566133 h 735616"/>
              <a:gd name="connisteX1" fmla="*/ 102870 w 690525"/>
              <a:gd name="connsiteY1" fmla="*/ 245458 h 735616"/>
              <a:gd name="connisteX2" fmla="*/ 321310 w 690525"/>
              <a:gd name="connsiteY2" fmla="*/ 17493 h 735616"/>
              <a:gd name="connisteX3" fmla="*/ 622300 w 690525"/>
              <a:gd name="connsiteY3" fmla="*/ 86708 h 735616"/>
              <a:gd name="connisteX4" fmla="*/ 678180 w 690525"/>
              <a:gd name="connsiteY4" fmla="*/ 496918 h 735616"/>
              <a:gd name="connisteX5" fmla="*/ 499745 w 690525"/>
              <a:gd name="connsiteY5" fmla="*/ 724883 h 735616"/>
              <a:gd name="connisteX6" fmla="*/ 155575 w 690525"/>
              <a:gd name="connsiteY6" fmla="*/ 645508 h 735616"/>
              <a:gd name="connisteX7" fmla="*/ 0 w 690525"/>
              <a:gd name="connsiteY7" fmla="*/ 351503 h 735616"/>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Lst>
            <a:rect l="l" t="t" r="r" b="b"/>
            <a:pathLst>
              <a:path w="690526" h="735617">
                <a:moveTo>
                  <a:pt x="16510" y="566134"/>
                </a:moveTo>
                <a:cubicBezTo>
                  <a:pt x="29210" y="506444"/>
                  <a:pt x="41910" y="355314"/>
                  <a:pt x="102870" y="245459"/>
                </a:cubicBezTo>
                <a:cubicBezTo>
                  <a:pt x="163830" y="135604"/>
                  <a:pt x="217170" y="49244"/>
                  <a:pt x="321310" y="17494"/>
                </a:cubicBezTo>
                <a:cubicBezTo>
                  <a:pt x="425450" y="-14256"/>
                  <a:pt x="551180" y="-9176"/>
                  <a:pt x="622300" y="86709"/>
                </a:cubicBezTo>
                <a:cubicBezTo>
                  <a:pt x="693420" y="182594"/>
                  <a:pt x="702945" y="369284"/>
                  <a:pt x="678180" y="496919"/>
                </a:cubicBezTo>
                <a:cubicBezTo>
                  <a:pt x="653415" y="624554"/>
                  <a:pt x="604520" y="695039"/>
                  <a:pt x="499745" y="724884"/>
                </a:cubicBezTo>
                <a:cubicBezTo>
                  <a:pt x="394970" y="754729"/>
                  <a:pt x="255270" y="720439"/>
                  <a:pt x="155575" y="645509"/>
                </a:cubicBezTo>
                <a:cubicBezTo>
                  <a:pt x="55880" y="570579"/>
                  <a:pt x="24130" y="408654"/>
                  <a:pt x="0" y="351504"/>
                </a:cubicBezTo>
              </a:path>
            </a:pathLst>
          </a:custGeom>
          <a:noFill/>
          <a:ln w="31750">
            <a:solidFill>
              <a:srgbClr val="F572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advTm="0">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17"/>
          <p:cNvSpPr/>
          <p:nvPr>
            <p:custDataLst>
              <p:tags r:id="rId1"/>
            </p:custDataLst>
          </p:nvPr>
        </p:nvSpPr>
        <p:spPr>
          <a:xfrm>
            <a:off x="-10160" y="635"/>
            <a:ext cx="12202795" cy="69576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文本框 51"/>
          <p:cNvSpPr txBox="1"/>
          <p:nvPr/>
        </p:nvSpPr>
        <p:spPr>
          <a:xfrm>
            <a:off x="7014210" y="10050145"/>
            <a:ext cx="3048000" cy="368300"/>
          </a:xfrm>
          <a:prstGeom prst="rect">
            <a:avLst/>
          </a:prstGeom>
          <a:noFill/>
        </p:spPr>
        <p:txBody>
          <a:bodyPr wrap="square" rtlCol="0">
            <a:spAutoFit/>
          </a:bodyPr>
          <a:lstStyle/>
          <a:p>
            <a:endParaRPr lang="zh-CN" altLang="en-US"/>
          </a:p>
        </p:txBody>
      </p:sp>
      <p:pic>
        <p:nvPicPr>
          <p:cNvPr id="16" name="图片 15" descr="微信图片_20230525225524"/>
          <p:cNvPicPr>
            <a:picLocks noChangeAspect="1"/>
          </p:cNvPicPr>
          <p:nvPr>
            <p:custDataLst>
              <p:tags r:id="rId2"/>
            </p:custDataLst>
          </p:nvPr>
        </p:nvPicPr>
        <p:blipFill>
          <a:blip r:embed="rId13"/>
          <a:stretch>
            <a:fillRect/>
          </a:stretch>
        </p:blipFill>
        <p:spPr>
          <a:xfrm>
            <a:off x="0" y="-20320"/>
            <a:ext cx="12191365" cy="6990715"/>
          </a:xfrm>
          <a:prstGeom prst="rect">
            <a:avLst/>
          </a:prstGeom>
        </p:spPr>
      </p:pic>
      <p:sp>
        <p:nvSpPr>
          <p:cNvPr id="3" name="矩形 2"/>
          <p:cNvSpPr/>
          <p:nvPr/>
        </p:nvSpPr>
        <p:spPr>
          <a:xfrm>
            <a:off x="14605" y="0"/>
            <a:ext cx="12176125" cy="6957695"/>
          </a:xfrm>
          <a:prstGeom prst="rect">
            <a:avLst/>
          </a:prstGeom>
          <a:solidFill>
            <a:schemeClr val="tx1">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文本框 23"/>
          <p:cNvSpPr txBox="1"/>
          <p:nvPr>
            <p:custDataLst>
              <p:tags r:id="rId3"/>
            </p:custDataLst>
          </p:nvPr>
        </p:nvSpPr>
        <p:spPr>
          <a:xfrm>
            <a:off x="5050155" y="260350"/>
            <a:ext cx="2479675" cy="768350"/>
          </a:xfrm>
          <a:prstGeom prst="rect">
            <a:avLst/>
          </a:prstGeom>
          <a:solidFill>
            <a:schemeClr val="bg1"/>
          </a:solidFill>
        </p:spPr>
        <p:txBody>
          <a:bodyPr wrap="square" rtlCol="0">
            <a:spAutoFit/>
          </a:bodyPr>
          <a:lstStyle/>
          <a:p>
            <a:pPr algn="ctr"/>
            <a:r>
              <a:rPr lang="en-US" altLang="zh-CN" sz="4400" b="1">
                <a:solidFill>
                  <a:schemeClr val="tx1"/>
                </a:solidFill>
                <a:cs typeface="Arial" panose="020B0604020202020204" pitchFamily="34" charset="0"/>
              </a:rPr>
              <a:t>LEVEL 0</a:t>
            </a:r>
          </a:p>
        </p:txBody>
      </p:sp>
      <p:grpSp>
        <p:nvGrpSpPr>
          <p:cNvPr id="15" name="组合 14"/>
          <p:cNvGrpSpPr/>
          <p:nvPr/>
        </p:nvGrpSpPr>
        <p:grpSpPr>
          <a:xfrm>
            <a:off x="3269615" y="3549650"/>
            <a:ext cx="749300" cy="935355"/>
            <a:chOff x="6155" y="5542"/>
            <a:chExt cx="1058" cy="1473"/>
          </a:xfrm>
        </p:grpSpPr>
        <p:pic>
          <p:nvPicPr>
            <p:cNvPr id="11" name="图片 10"/>
            <p:cNvPicPr>
              <a:picLocks noChangeAspect="1"/>
            </p:cNvPicPr>
            <p:nvPr/>
          </p:nvPicPr>
          <p:blipFill>
            <a:blip r:embed="rId14">
              <a:lum bright="12000"/>
            </a:blip>
            <a:stretch>
              <a:fillRect/>
            </a:stretch>
          </p:blipFill>
          <p:spPr>
            <a:xfrm>
              <a:off x="6183" y="5627"/>
              <a:ext cx="1030" cy="1389"/>
            </a:xfrm>
            <a:prstGeom prst="rect">
              <a:avLst/>
            </a:prstGeom>
          </p:spPr>
        </p:pic>
        <p:sp>
          <p:nvSpPr>
            <p:cNvPr id="8" name="任意多边形 7"/>
            <p:cNvSpPr/>
            <p:nvPr>
              <p:custDataLst>
                <p:tags r:id="rId10"/>
              </p:custDataLst>
            </p:nvPr>
          </p:nvSpPr>
          <p:spPr>
            <a:xfrm>
              <a:off x="6155" y="5542"/>
              <a:ext cx="1056" cy="1439"/>
            </a:xfrm>
            <a:custGeom>
              <a:avLst/>
              <a:gdLst>
                <a:gd name="connisteX0" fmla="*/ 38472 w 670465"/>
                <a:gd name="connsiteY0" fmla="*/ 652780 h 914042"/>
                <a:gd name="connisteX1" fmla="*/ 2277 w 670465"/>
                <a:gd name="connsiteY1" fmla="*/ 423545 h 914042"/>
                <a:gd name="connisteX2" fmla="*/ 99432 w 670465"/>
                <a:gd name="connsiteY2" fmla="*/ 163195 h 914042"/>
                <a:gd name="connisteX3" fmla="*/ 392167 w 670465"/>
                <a:gd name="connsiteY3" fmla="*/ 45085 h 914042"/>
                <a:gd name="connisteX4" fmla="*/ 625212 w 670465"/>
                <a:gd name="connsiteY4" fmla="*/ 278130 h 914042"/>
                <a:gd name="connisteX5" fmla="*/ 646167 w 670465"/>
                <a:gd name="connsiteY5" fmla="*/ 664845 h 914042"/>
                <a:gd name="connisteX6" fmla="*/ 428997 w 670465"/>
                <a:gd name="connsiteY6" fmla="*/ 906780 h 914042"/>
                <a:gd name="connisteX7" fmla="*/ 96257 w 670465"/>
                <a:gd name="connsiteY7" fmla="*/ 791845 h 914042"/>
                <a:gd name="connisteX8" fmla="*/ 72127 w 670465"/>
                <a:gd name="connsiteY8" fmla="*/ 414020 h 914042"/>
                <a:gd name="connisteX9" fmla="*/ 241037 w 670465"/>
                <a:gd name="connsiteY9" fmla="*/ 0 h 914042"/>
                <a:gd name="connisteX10" fmla="*/ 419472 w 670465"/>
                <a:gd name="connsiteY10" fmla="*/ -42545 h 914042"/>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Lst>
              <a:rect l="l" t="t" r="r" b="b"/>
              <a:pathLst>
                <a:path w="670465" h="914043">
                  <a:moveTo>
                    <a:pt x="38473" y="652780"/>
                  </a:moveTo>
                  <a:cubicBezTo>
                    <a:pt x="29583" y="612140"/>
                    <a:pt x="-9787" y="521335"/>
                    <a:pt x="2278" y="423545"/>
                  </a:cubicBezTo>
                  <a:cubicBezTo>
                    <a:pt x="14343" y="325755"/>
                    <a:pt x="21328" y="238760"/>
                    <a:pt x="99433" y="163195"/>
                  </a:cubicBezTo>
                  <a:cubicBezTo>
                    <a:pt x="177538" y="87630"/>
                    <a:pt x="286758" y="22225"/>
                    <a:pt x="392168" y="45085"/>
                  </a:cubicBezTo>
                  <a:cubicBezTo>
                    <a:pt x="497578" y="67945"/>
                    <a:pt x="574413" y="154305"/>
                    <a:pt x="625213" y="278130"/>
                  </a:cubicBezTo>
                  <a:cubicBezTo>
                    <a:pt x="676013" y="401955"/>
                    <a:pt x="685538" y="539115"/>
                    <a:pt x="646168" y="664845"/>
                  </a:cubicBezTo>
                  <a:cubicBezTo>
                    <a:pt x="606798" y="790575"/>
                    <a:pt x="538853" y="881380"/>
                    <a:pt x="428998" y="906780"/>
                  </a:cubicBezTo>
                  <a:cubicBezTo>
                    <a:pt x="319143" y="932180"/>
                    <a:pt x="167378" y="890270"/>
                    <a:pt x="96258" y="791845"/>
                  </a:cubicBezTo>
                  <a:cubicBezTo>
                    <a:pt x="25138" y="693420"/>
                    <a:pt x="42918" y="572135"/>
                    <a:pt x="72128" y="414020"/>
                  </a:cubicBezTo>
                  <a:cubicBezTo>
                    <a:pt x="101338" y="255905"/>
                    <a:pt x="171823" y="91440"/>
                    <a:pt x="241038" y="0"/>
                  </a:cubicBezTo>
                </a:path>
              </a:pathLst>
            </a:custGeom>
            <a:noFill/>
            <a:ln w="31750">
              <a:solidFill>
                <a:srgbClr val="F572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2" name="图片 11"/>
          <p:cNvPicPr>
            <a:picLocks noChangeAspect="1"/>
          </p:cNvPicPr>
          <p:nvPr/>
        </p:nvPicPr>
        <p:blipFill>
          <a:blip r:embed="rId15">
            <a:lum bright="24000"/>
          </a:blip>
          <a:stretch>
            <a:fillRect/>
          </a:stretch>
        </p:blipFill>
        <p:spPr>
          <a:xfrm>
            <a:off x="4079240" y="4482465"/>
            <a:ext cx="788670" cy="826135"/>
          </a:xfrm>
          <a:prstGeom prst="rect">
            <a:avLst/>
          </a:prstGeom>
        </p:spPr>
      </p:pic>
      <p:sp>
        <p:nvSpPr>
          <p:cNvPr id="10" name="任意多边形 9"/>
          <p:cNvSpPr/>
          <p:nvPr>
            <p:custDataLst>
              <p:tags r:id="rId4"/>
            </p:custDataLst>
          </p:nvPr>
        </p:nvSpPr>
        <p:spPr>
          <a:xfrm>
            <a:off x="4127500" y="4509135"/>
            <a:ext cx="637540" cy="799465"/>
          </a:xfrm>
          <a:custGeom>
            <a:avLst/>
            <a:gdLst>
              <a:gd name="connisteX0" fmla="*/ 0 w 637660"/>
              <a:gd name="connsiteY0" fmla="*/ 470286 h 886988"/>
              <a:gd name="connisteX1" fmla="*/ 59690 w 637660"/>
              <a:gd name="connsiteY1" fmla="*/ 159136 h 886988"/>
              <a:gd name="connisteX2" fmla="*/ 307975 w 637660"/>
              <a:gd name="connsiteY2" fmla="*/ 386 h 886988"/>
              <a:gd name="connisteX3" fmla="*/ 582295 w 637660"/>
              <a:gd name="connsiteY3" fmla="*/ 132466 h 886988"/>
              <a:gd name="connisteX4" fmla="*/ 635000 w 637660"/>
              <a:gd name="connsiteY4" fmla="*/ 460126 h 886988"/>
              <a:gd name="connisteX5" fmla="*/ 562610 w 637660"/>
              <a:gd name="connsiteY5" fmla="*/ 754766 h 886988"/>
              <a:gd name="connisteX6" fmla="*/ 321310 w 637660"/>
              <a:gd name="connsiteY6" fmla="*/ 886846 h 886988"/>
              <a:gd name="connisteX7" fmla="*/ 50165 w 637660"/>
              <a:gd name="connsiteY7" fmla="*/ 738256 h 886988"/>
              <a:gd name="connisteX8" fmla="*/ 29845 w 637660"/>
              <a:gd name="connsiteY8" fmla="*/ 367416 h 886988"/>
              <a:gd name="connisteX9" fmla="*/ 66675 w 637660"/>
              <a:gd name="connsiteY9" fmla="*/ 211841 h 886988"/>
              <a:gd name="connisteX10" fmla="*/ 135890 w 637660"/>
              <a:gd name="connsiteY10" fmla="*/ 162311 h 886988"/>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Lst>
            <a:rect l="l" t="t" r="r" b="b"/>
            <a:pathLst>
              <a:path w="637661" h="886988">
                <a:moveTo>
                  <a:pt x="0" y="470286"/>
                </a:moveTo>
                <a:cubicBezTo>
                  <a:pt x="6985" y="411231"/>
                  <a:pt x="-1905" y="253116"/>
                  <a:pt x="59690" y="159136"/>
                </a:cubicBezTo>
                <a:cubicBezTo>
                  <a:pt x="121285" y="65156"/>
                  <a:pt x="203200" y="5466"/>
                  <a:pt x="307975" y="386"/>
                </a:cubicBezTo>
                <a:cubicBezTo>
                  <a:pt x="412750" y="-4694"/>
                  <a:pt x="516890" y="40391"/>
                  <a:pt x="582295" y="132466"/>
                </a:cubicBezTo>
                <a:cubicBezTo>
                  <a:pt x="647700" y="224541"/>
                  <a:pt x="638810" y="335666"/>
                  <a:pt x="635000" y="460126"/>
                </a:cubicBezTo>
                <a:cubicBezTo>
                  <a:pt x="631190" y="584586"/>
                  <a:pt x="625475" y="669676"/>
                  <a:pt x="562610" y="754766"/>
                </a:cubicBezTo>
                <a:cubicBezTo>
                  <a:pt x="499745" y="839856"/>
                  <a:pt x="423545" y="890021"/>
                  <a:pt x="321310" y="886846"/>
                </a:cubicBezTo>
                <a:cubicBezTo>
                  <a:pt x="219075" y="883671"/>
                  <a:pt x="108585" y="842396"/>
                  <a:pt x="50165" y="738256"/>
                </a:cubicBezTo>
                <a:cubicBezTo>
                  <a:pt x="-8255" y="634116"/>
                  <a:pt x="26670" y="472826"/>
                  <a:pt x="29845" y="367416"/>
                </a:cubicBezTo>
                <a:cubicBezTo>
                  <a:pt x="33020" y="262006"/>
                  <a:pt x="45720" y="253116"/>
                  <a:pt x="66675" y="211841"/>
                </a:cubicBezTo>
              </a:path>
            </a:pathLst>
          </a:custGeom>
          <a:noFill/>
          <a:ln w="31750">
            <a:solidFill>
              <a:srgbClr val="F572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p:nvPicPr>
        <p:blipFill>
          <a:blip r:embed="rId16">
            <a:lum bright="18000"/>
          </a:blip>
          <a:stretch>
            <a:fillRect/>
          </a:stretch>
        </p:blipFill>
        <p:spPr>
          <a:xfrm>
            <a:off x="4872990" y="2637155"/>
            <a:ext cx="840740" cy="938530"/>
          </a:xfrm>
          <a:prstGeom prst="rect">
            <a:avLst/>
          </a:prstGeom>
        </p:spPr>
      </p:pic>
      <p:sp>
        <p:nvSpPr>
          <p:cNvPr id="9" name="任意多边形 8"/>
          <p:cNvSpPr/>
          <p:nvPr>
            <p:custDataLst>
              <p:tags r:id="rId5"/>
            </p:custDataLst>
          </p:nvPr>
        </p:nvSpPr>
        <p:spPr>
          <a:xfrm>
            <a:off x="4943475" y="2681605"/>
            <a:ext cx="710565" cy="784860"/>
          </a:xfrm>
          <a:custGeom>
            <a:avLst/>
            <a:gdLst>
              <a:gd name="connisteX0" fmla="*/ 54775 w 639029"/>
              <a:gd name="connsiteY0" fmla="*/ 135255 h 923949"/>
              <a:gd name="connisteX1" fmla="*/ 256705 w 639029"/>
              <a:gd name="connsiteY1" fmla="*/ 33020 h 923949"/>
              <a:gd name="connisteX2" fmla="*/ 511340 w 639029"/>
              <a:gd name="connsiteY2" fmla="*/ 82550 h 923949"/>
              <a:gd name="connisteX3" fmla="*/ 637070 w 639029"/>
              <a:gd name="connsiteY3" fmla="*/ 410210 h 923949"/>
              <a:gd name="connisteX4" fmla="*/ 554520 w 639029"/>
              <a:gd name="connsiteY4" fmla="*/ 819785 h 923949"/>
              <a:gd name="connisteX5" fmla="*/ 280200 w 639029"/>
              <a:gd name="connsiteY5" fmla="*/ 912495 h 923949"/>
              <a:gd name="connisteX6" fmla="*/ 35090 w 639029"/>
              <a:gd name="connsiteY6" fmla="*/ 681355 h 923949"/>
              <a:gd name="connisteX7" fmla="*/ 28740 w 639029"/>
              <a:gd name="connsiteY7" fmla="*/ 307340 h 923949"/>
              <a:gd name="connisteX8" fmla="*/ 210350 w 639029"/>
              <a:gd name="connsiteY8" fmla="*/ 0 h 923949"/>
              <a:gd name="connisteX9" fmla="*/ 316395 w 639029"/>
              <a:gd name="connsiteY9" fmla="*/ -36830 h 923949"/>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Lst>
            <a:rect l="l" t="t" r="r" b="b"/>
            <a:pathLst>
              <a:path w="639030" h="923950">
                <a:moveTo>
                  <a:pt x="54776" y="135255"/>
                </a:moveTo>
                <a:cubicBezTo>
                  <a:pt x="90336" y="113665"/>
                  <a:pt x="165266" y="43815"/>
                  <a:pt x="256706" y="33020"/>
                </a:cubicBezTo>
                <a:cubicBezTo>
                  <a:pt x="348146" y="22225"/>
                  <a:pt x="435141" y="6985"/>
                  <a:pt x="511341" y="82550"/>
                </a:cubicBezTo>
                <a:cubicBezTo>
                  <a:pt x="587541" y="158115"/>
                  <a:pt x="628181" y="262890"/>
                  <a:pt x="637071" y="410210"/>
                </a:cubicBezTo>
                <a:cubicBezTo>
                  <a:pt x="645961" y="557530"/>
                  <a:pt x="625641" y="719455"/>
                  <a:pt x="554521" y="819785"/>
                </a:cubicBezTo>
                <a:cubicBezTo>
                  <a:pt x="483401" y="920115"/>
                  <a:pt x="384341" y="940435"/>
                  <a:pt x="280201" y="912495"/>
                </a:cubicBezTo>
                <a:cubicBezTo>
                  <a:pt x="176061" y="884555"/>
                  <a:pt x="85256" y="802640"/>
                  <a:pt x="35091" y="681355"/>
                </a:cubicBezTo>
                <a:cubicBezTo>
                  <a:pt x="-15074" y="560070"/>
                  <a:pt x="-6184" y="443865"/>
                  <a:pt x="28741" y="307340"/>
                </a:cubicBezTo>
                <a:cubicBezTo>
                  <a:pt x="63666" y="170815"/>
                  <a:pt x="152566" y="68580"/>
                  <a:pt x="210351" y="0"/>
                </a:cubicBezTo>
              </a:path>
            </a:pathLst>
          </a:custGeom>
          <a:noFill/>
          <a:ln w="31750">
            <a:solidFill>
              <a:srgbClr val="F572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4" name="图片 13"/>
          <p:cNvPicPr>
            <a:picLocks noChangeAspect="1"/>
          </p:cNvPicPr>
          <p:nvPr/>
        </p:nvPicPr>
        <p:blipFill>
          <a:blip r:embed="rId17">
            <a:lum bright="18000"/>
          </a:blip>
          <a:stretch>
            <a:fillRect/>
          </a:stretch>
        </p:blipFill>
        <p:spPr>
          <a:xfrm>
            <a:off x="8165465" y="3603625"/>
            <a:ext cx="754380" cy="836930"/>
          </a:xfrm>
          <a:prstGeom prst="rect">
            <a:avLst/>
          </a:prstGeom>
        </p:spPr>
      </p:pic>
      <p:sp>
        <p:nvSpPr>
          <p:cNvPr id="19" name="任意多边形 18"/>
          <p:cNvSpPr/>
          <p:nvPr>
            <p:custDataLst>
              <p:tags r:id="rId6"/>
            </p:custDataLst>
          </p:nvPr>
        </p:nvSpPr>
        <p:spPr>
          <a:xfrm>
            <a:off x="8105140" y="3599180"/>
            <a:ext cx="765810" cy="841375"/>
          </a:xfrm>
          <a:custGeom>
            <a:avLst/>
            <a:gdLst>
              <a:gd name="connisteX0" fmla="*/ 128905 w 658037"/>
              <a:gd name="connsiteY0" fmla="*/ 747694 h 841615"/>
              <a:gd name="connisteX1" fmla="*/ 66040 w 658037"/>
              <a:gd name="connsiteY1" fmla="*/ 456864 h 841615"/>
              <a:gd name="connisteX2" fmla="*/ 139065 w 658037"/>
              <a:gd name="connsiteY2" fmla="*/ 132379 h 841615"/>
              <a:gd name="connisteX3" fmla="*/ 393700 w 658037"/>
              <a:gd name="connsiteY3" fmla="*/ 299 h 841615"/>
              <a:gd name="connisteX4" fmla="*/ 601980 w 658037"/>
              <a:gd name="connsiteY4" fmla="*/ 155874 h 841615"/>
              <a:gd name="connisteX5" fmla="*/ 657860 w 658037"/>
              <a:gd name="connsiteY5" fmla="*/ 430194 h 841615"/>
              <a:gd name="connisteX6" fmla="*/ 608330 w 658037"/>
              <a:gd name="connsiteY6" fmla="*/ 658159 h 841615"/>
              <a:gd name="connisteX7" fmla="*/ 426720 w 658037"/>
              <a:gd name="connsiteY7" fmla="*/ 840404 h 841615"/>
              <a:gd name="connisteX8" fmla="*/ 185420 w 658037"/>
              <a:gd name="connsiteY8" fmla="*/ 711499 h 841615"/>
              <a:gd name="connisteX9" fmla="*/ 0 w 658037"/>
              <a:gd name="connsiteY9" fmla="*/ 456864 h 84161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Lst>
            <a:rect l="l" t="t" r="r" b="b"/>
            <a:pathLst>
              <a:path w="658038" h="841616">
                <a:moveTo>
                  <a:pt x="128905" y="747694"/>
                </a:moveTo>
                <a:cubicBezTo>
                  <a:pt x="114935" y="696259"/>
                  <a:pt x="64135" y="580054"/>
                  <a:pt x="66040" y="456864"/>
                </a:cubicBezTo>
                <a:cubicBezTo>
                  <a:pt x="67945" y="333674"/>
                  <a:pt x="73660" y="223819"/>
                  <a:pt x="139065" y="132379"/>
                </a:cubicBezTo>
                <a:cubicBezTo>
                  <a:pt x="204470" y="40939"/>
                  <a:pt x="300990" y="-4146"/>
                  <a:pt x="393700" y="299"/>
                </a:cubicBezTo>
                <a:cubicBezTo>
                  <a:pt x="486410" y="4744"/>
                  <a:pt x="549275" y="70149"/>
                  <a:pt x="601980" y="155874"/>
                </a:cubicBezTo>
                <a:cubicBezTo>
                  <a:pt x="654685" y="241599"/>
                  <a:pt x="656590" y="329864"/>
                  <a:pt x="657860" y="430194"/>
                </a:cubicBezTo>
                <a:cubicBezTo>
                  <a:pt x="659130" y="530524"/>
                  <a:pt x="654685" y="576244"/>
                  <a:pt x="608330" y="658159"/>
                </a:cubicBezTo>
                <a:cubicBezTo>
                  <a:pt x="561975" y="740074"/>
                  <a:pt x="511175" y="829609"/>
                  <a:pt x="426720" y="840404"/>
                </a:cubicBezTo>
                <a:cubicBezTo>
                  <a:pt x="342265" y="851199"/>
                  <a:pt x="270510" y="788334"/>
                  <a:pt x="185420" y="711499"/>
                </a:cubicBezTo>
                <a:cubicBezTo>
                  <a:pt x="100330" y="634664"/>
                  <a:pt x="32385" y="505124"/>
                  <a:pt x="0" y="456864"/>
                </a:cubicBezTo>
              </a:path>
            </a:pathLst>
          </a:custGeom>
          <a:noFill/>
          <a:ln w="31750">
            <a:solidFill>
              <a:srgbClr val="F572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7" name="图片 16"/>
          <p:cNvPicPr>
            <a:picLocks noChangeAspect="1"/>
          </p:cNvPicPr>
          <p:nvPr/>
        </p:nvPicPr>
        <p:blipFill>
          <a:blip r:embed="rId18">
            <a:lum bright="18000"/>
          </a:blip>
          <a:stretch>
            <a:fillRect/>
          </a:stretch>
        </p:blipFill>
        <p:spPr>
          <a:xfrm>
            <a:off x="8082280" y="1772920"/>
            <a:ext cx="838200" cy="847725"/>
          </a:xfrm>
          <a:prstGeom prst="rect">
            <a:avLst/>
          </a:prstGeom>
        </p:spPr>
      </p:pic>
      <p:sp>
        <p:nvSpPr>
          <p:cNvPr id="20" name="任意多边形 19"/>
          <p:cNvSpPr/>
          <p:nvPr>
            <p:custDataLst>
              <p:tags r:id="rId7"/>
            </p:custDataLst>
          </p:nvPr>
        </p:nvSpPr>
        <p:spPr>
          <a:xfrm>
            <a:off x="8082915" y="1834515"/>
            <a:ext cx="765175" cy="791845"/>
          </a:xfrm>
          <a:custGeom>
            <a:avLst/>
            <a:gdLst>
              <a:gd name="connisteX0" fmla="*/ 102870 w 698298"/>
              <a:gd name="connsiteY0" fmla="*/ 674273 h 862416"/>
              <a:gd name="connisteX1" fmla="*/ 43180 w 698298"/>
              <a:gd name="connsiteY1" fmla="*/ 297083 h 862416"/>
              <a:gd name="connisteX2" fmla="*/ 228600 w 698298"/>
              <a:gd name="connsiteY2" fmla="*/ 49433 h 862416"/>
              <a:gd name="connisteX3" fmla="*/ 502920 w 698298"/>
              <a:gd name="connsiteY3" fmla="*/ 25938 h 862416"/>
              <a:gd name="connisteX4" fmla="*/ 661670 w 698298"/>
              <a:gd name="connsiteY4" fmla="*/ 264063 h 862416"/>
              <a:gd name="connisteX5" fmla="*/ 684530 w 698298"/>
              <a:gd name="connsiteY5" fmla="*/ 614583 h 862416"/>
              <a:gd name="connisteX6" fmla="*/ 532765 w 698298"/>
              <a:gd name="connsiteY6" fmla="*/ 806353 h 862416"/>
              <a:gd name="connisteX7" fmla="*/ 324485 w 698298"/>
              <a:gd name="connsiteY7" fmla="*/ 852708 h 862416"/>
              <a:gd name="connisteX8" fmla="*/ 152400 w 698298"/>
              <a:gd name="connsiteY8" fmla="*/ 684433 h 862416"/>
              <a:gd name="connisteX9" fmla="*/ 0 w 698298"/>
              <a:gd name="connsiteY9" fmla="*/ 419638 h 862416"/>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Lst>
            <a:rect l="l" t="t" r="r" b="b"/>
            <a:pathLst>
              <a:path w="698299" h="862417">
                <a:moveTo>
                  <a:pt x="102870" y="674273"/>
                </a:moveTo>
                <a:cubicBezTo>
                  <a:pt x="86995" y="603788"/>
                  <a:pt x="17780" y="422178"/>
                  <a:pt x="43180" y="297083"/>
                </a:cubicBezTo>
                <a:cubicBezTo>
                  <a:pt x="68580" y="171988"/>
                  <a:pt x="136525" y="103408"/>
                  <a:pt x="228600" y="49433"/>
                </a:cubicBezTo>
                <a:cubicBezTo>
                  <a:pt x="320675" y="-4542"/>
                  <a:pt x="416560" y="-17242"/>
                  <a:pt x="502920" y="25938"/>
                </a:cubicBezTo>
                <a:cubicBezTo>
                  <a:pt x="589280" y="69118"/>
                  <a:pt x="625475" y="146588"/>
                  <a:pt x="661670" y="264063"/>
                </a:cubicBezTo>
                <a:cubicBezTo>
                  <a:pt x="697865" y="381538"/>
                  <a:pt x="710565" y="505998"/>
                  <a:pt x="684530" y="614583"/>
                </a:cubicBezTo>
                <a:cubicBezTo>
                  <a:pt x="658495" y="723168"/>
                  <a:pt x="604520" y="758728"/>
                  <a:pt x="532765" y="806353"/>
                </a:cubicBezTo>
                <a:cubicBezTo>
                  <a:pt x="461010" y="853978"/>
                  <a:pt x="400685" y="876838"/>
                  <a:pt x="324485" y="852708"/>
                </a:cubicBezTo>
                <a:cubicBezTo>
                  <a:pt x="248285" y="828578"/>
                  <a:pt x="217170" y="770793"/>
                  <a:pt x="152400" y="684433"/>
                </a:cubicBezTo>
                <a:cubicBezTo>
                  <a:pt x="87630" y="598073"/>
                  <a:pt x="27305" y="469168"/>
                  <a:pt x="0" y="419638"/>
                </a:cubicBezTo>
              </a:path>
            </a:pathLst>
          </a:custGeom>
          <a:noFill/>
          <a:ln w="31750">
            <a:solidFill>
              <a:srgbClr val="F572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p:cNvPicPr>
            <a:picLocks noChangeAspect="1"/>
          </p:cNvPicPr>
          <p:nvPr/>
        </p:nvPicPr>
        <p:blipFill>
          <a:blip r:embed="rId19">
            <a:lum bright="18000"/>
          </a:blip>
          <a:stretch>
            <a:fillRect/>
          </a:stretch>
        </p:blipFill>
        <p:spPr>
          <a:xfrm>
            <a:off x="5658485" y="3603625"/>
            <a:ext cx="818515" cy="835660"/>
          </a:xfrm>
          <a:prstGeom prst="rect">
            <a:avLst/>
          </a:prstGeom>
        </p:spPr>
      </p:pic>
      <p:sp>
        <p:nvSpPr>
          <p:cNvPr id="13" name="任意多边形 12"/>
          <p:cNvSpPr/>
          <p:nvPr>
            <p:custDataLst>
              <p:tags r:id="rId8"/>
            </p:custDataLst>
          </p:nvPr>
        </p:nvSpPr>
        <p:spPr>
          <a:xfrm>
            <a:off x="5723890" y="3643630"/>
            <a:ext cx="675005" cy="713105"/>
          </a:xfrm>
          <a:custGeom>
            <a:avLst/>
            <a:gdLst>
              <a:gd name="connisteX0" fmla="*/ 16510 w 690525"/>
              <a:gd name="connsiteY0" fmla="*/ 566133 h 735616"/>
              <a:gd name="connisteX1" fmla="*/ 102870 w 690525"/>
              <a:gd name="connsiteY1" fmla="*/ 245458 h 735616"/>
              <a:gd name="connisteX2" fmla="*/ 321310 w 690525"/>
              <a:gd name="connsiteY2" fmla="*/ 17493 h 735616"/>
              <a:gd name="connisteX3" fmla="*/ 622300 w 690525"/>
              <a:gd name="connsiteY3" fmla="*/ 86708 h 735616"/>
              <a:gd name="connisteX4" fmla="*/ 678180 w 690525"/>
              <a:gd name="connsiteY4" fmla="*/ 496918 h 735616"/>
              <a:gd name="connisteX5" fmla="*/ 499745 w 690525"/>
              <a:gd name="connsiteY5" fmla="*/ 724883 h 735616"/>
              <a:gd name="connisteX6" fmla="*/ 155575 w 690525"/>
              <a:gd name="connsiteY6" fmla="*/ 645508 h 735616"/>
              <a:gd name="connisteX7" fmla="*/ 0 w 690525"/>
              <a:gd name="connsiteY7" fmla="*/ 351503 h 735616"/>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Lst>
            <a:rect l="l" t="t" r="r" b="b"/>
            <a:pathLst>
              <a:path w="690526" h="735617">
                <a:moveTo>
                  <a:pt x="16510" y="566134"/>
                </a:moveTo>
                <a:cubicBezTo>
                  <a:pt x="29210" y="506444"/>
                  <a:pt x="41910" y="355314"/>
                  <a:pt x="102870" y="245459"/>
                </a:cubicBezTo>
                <a:cubicBezTo>
                  <a:pt x="163830" y="135604"/>
                  <a:pt x="217170" y="49244"/>
                  <a:pt x="321310" y="17494"/>
                </a:cubicBezTo>
                <a:cubicBezTo>
                  <a:pt x="425450" y="-14256"/>
                  <a:pt x="551180" y="-9176"/>
                  <a:pt x="622300" y="86709"/>
                </a:cubicBezTo>
                <a:cubicBezTo>
                  <a:pt x="693420" y="182594"/>
                  <a:pt x="702945" y="369284"/>
                  <a:pt x="678180" y="496919"/>
                </a:cubicBezTo>
                <a:cubicBezTo>
                  <a:pt x="653415" y="624554"/>
                  <a:pt x="604520" y="695039"/>
                  <a:pt x="499745" y="724884"/>
                </a:cubicBezTo>
                <a:cubicBezTo>
                  <a:pt x="394970" y="754729"/>
                  <a:pt x="255270" y="720439"/>
                  <a:pt x="155575" y="645509"/>
                </a:cubicBezTo>
                <a:cubicBezTo>
                  <a:pt x="55880" y="570579"/>
                  <a:pt x="24130" y="408654"/>
                  <a:pt x="0" y="351504"/>
                </a:cubicBezTo>
              </a:path>
            </a:pathLst>
          </a:custGeom>
          <a:noFill/>
          <a:ln w="31750">
            <a:solidFill>
              <a:srgbClr val="F572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文本框 20"/>
          <p:cNvSpPr txBox="1"/>
          <p:nvPr/>
        </p:nvSpPr>
        <p:spPr>
          <a:xfrm>
            <a:off x="2712085" y="5877560"/>
            <a:ext cx="7165975" cy="645160"/>
          </a:xfrm>
          <a:prstGeom prst="rect">
            <a:avLst/>
          </a:prstGeom>
          <a:noFill/>
        </p:spPr>
        <p:txBody>
          <a:bodyPr wrap="square" rtlCol="0">
            <a:spAutoFit/>
          </a:bodyPr>
          <a:lstStyle/>
          <a:p>
            <a:pPr algn="ctr"/>
            <a:r>
              <a:rPr lang="en-US" altLang="zh-CN" sz="3600" b="1">
                <a:solidFill>
                  <a:schemeClr val="bg1"/>
                </a:solidFill>
              </a:rPr>
              <a:t>pick the faces you find prettiest</a:t>
            </a:r>
          </a:p>
        </p:txBody>
      </p:sp>
      <p:pic>
        <p:nvPicPr>
          <p:cNvPr id="2" name="图片 1"/>
          <p:cNvPicPr>
            <a:picLocks noChangeAspect="1"/>
          </p:cNvPicPr>
          <p:nvPr/>
        </p:nvPicPr>
        <p:blipFill>
          <a:blip r:embed="rId20"/>
          <a:stretch>
            <a:fillRect/>
          </a:stretch>
        </p:blipFill>
        <p:spPr>
          <a:xfrm>
            <a:off x="0" y="-7011670"/>
            <a:ext cx="12158980" cy="6957695"/>
          </a:xfrm>
          <a:prstGeom prst="rect">
            <a:avLst/>
          </a:prstGeom>
        </p:spPr>
      </p:pic>
      <p:sp>
        <p:nvSpPr>
          <p:cNvPr id="4" name="文本框 3"/>
          <p:cNvSpPr txBox="1"/>
          <p:nvPr>
            <p:custDataLst>
              <p:tags r:id="rId9"/>
            </p:custDataLst>
          </p:nvPr>
        </p:nvSpPr>
        <p:spPr>
          <a:xfrm>
            <a:off x="4821555" y="-6075680"/>
            <a:ext cx="2479675" cy="768350"/>
          </a:xfrm>
          <a:prstGeom prst="rect">
            <a:avLst/>
          </a:prstGeom>
          <a:solidFill>
            <a:schemeClr val="bg1"/>
          </a:solidFill>
        </p:spPr>
        <p:txBody>
          <a:bodyPr wrap="square" rtlCol="0">
            <a:spAutoFit/>
          </a:bodyPr>
          <a:lstStyle/>
          <a:p>
            <a:r>
              <a:rPr lang="en-US" altLang="zh-CN" sz="4400" b="1">
                <a:solidFill>
                  <a:schemeClr val="tx1"/>
                </a:solidFill>
                <a:cs typeface="Arial" panose="020B0604020202020204" pitchFamily="34" charset="0"/>
              </a:rPr>
              <a:t>LEVEL 1</a:t>
            </a:r>
          </a:p>
        </p:txBody>
      </p:sp>
    </p:spTree>
  </p:cSld>
  <p:clrMapOvr>
    <a:masterClrMapping/>
  </p:clrMapOvr>
  <p:transition spd="med" advTm="0">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custDataLst>
              <p:tags r:id="rId1"/>
            </p:custDataLst>
          </p:nvPr>
        </p:nvSpPr>
        <p:spPr>
          <a:xfrm>
            <a:off x="-10160" y="-346710"/>
            <a:ext cx="12202795" cy="72047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descr="微信图片_20230525225524"/>
          <p:cNvPicPr>
            <a:picLocks noChangeAspect="1"/>
          </p:cNvPicPr>
          <p:nvPr>
            <p:custDataLst>
              <p:tags r:id="rId2"/>
            </p:custDataLst>
          </p:nvPr>
        </p:nvPicPr>
        <p:blipFill>
          <a:blip r:embed="rId13"/>
          <a:stretch>
            <a:fillRect/>
          </a:stretch>
        </p:blipFill>
        <p:spPr>
          <a:xfrm>
            <a:off x="0" y="7196455"/>
            <a:ext cx="12169775" cy="6970395"/>
          </a:xfrm>
          <a:prstGeom prst="rect">
            <a:avLst/>
          </a:prstGeom>
        </p:spPr>
      </p:pic>
      <p:sp>
        <p:nvSpPr>
          <p:cNvPr id="52" name="文本框 51"/>
          <p:cNvSpPr txBox="1"/>
          <p:nvPr/>
        </p:nvSpPr>
        <p:spPr>
          <a:xfrm>
            <a:off x="7014210" y="10050145"/>
            <a:ext cx="3048000" cy="368300"/>
          </a:xfrm>
          <a:prstGeom prst="rect">
            <a:avLst/>
          </a:prstGeom>
          <a:noFill/>
        </p:spPr>
        <p:txBody>
          <a:bodyPr wrap="square" rtlCol="0">
            <a:spAutoFit/>
          </a:bodyPr>
          <a:lstStyle/>
          <a:p>
            <a:endParaRPr lang="zh-CN" altLang="en-US"/>
          </a:p>
        </p:txBody>
      </p:sp>
      <p:sp>
        <p:nvSpPr>
          <p:cNvPr id="3" name="矩形 2"/>
          <p:cNvSpPr/>
          <p:nvPr/>
        </p:nvSpPr>
        <p:spPr>
          <a:xfrm>
            <a:off x="-24765" y="7245350"/>
            <a:ext cx="12143740" cy="6957695"/>
          </a:xfrm>
          <a:prstGeom prst="rect">
            <a:avLst/>
          </a:prstGeom>
          <a:solidFill>
            <a:schemeClr val="tx1">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文本框 23"/>
          <p:cNvSpPr txBox="1"/>
          <p:nvPr>
            <p:custDataLst>
              <p:tags r:id="rId3"/>
            </p:custDataLst>
          </p:nvPr>
        </p:nvSpPr>
        <p:spPr>
          <a:xfrm>
            <a:off x="5050155" y="7461250"/>
            <a:ext cx="2479675" cy="768350"/>
          </a:xfrm>
          <a:prstGeom prst="rect">
            <a:avLst/>
          </a:prstGeom>
          <a:solidFill>
            <a:schemeClr val="bg1"/>
          </a:solidFill>
        </p:spPr>
        <p:txBody>
          <a:bodyPr wrap="square" rtlCol="0">
            <a:spAutoFit/>
          </a:bodyPr>
          <a:lstStyle/>
          <a:p>
            <a:pPr algn="ctr"/>
            <a:r>
              <a:rPr lang="en-US" altLang="zh-CN" sz="4400" b="1">
                <a:solidFill>
                  <a:schemeClr val="tx1"/>
                </a:solidFill>
                <a:cs typeface="Arial" panose="020B0604020202020204" pitchFamily="34" charset="0"/>
              </a:rPr>
              <a:t>LEVEL 0</a:t>
            </a:r>
          </a:p>
        </p:txBody>
      </p:sp>
      <p:grpSp>
        <p:nvGrpSpPr>
          <p:cNvPr id="16" name="组合 15"/>
          <p:cNvGrpSpPr/>
          <p:nvPr/>
        </p:nvGrpSpPr>
        <p:grpSpPr>
          <a:xfrm>
            <a:off x="3269615" y="10720070"/>
            <a:ext cx="748665" cy="935355"/>
            <a:chOff x="5149" y="5590"/>
            <a:chExt cx="1179" cy="1473"/>
          </a:xfrm>
        </p:grpSpPr>
        <p:pic>
          <p:nvPicPr>
            <p:cNvPr id="11" name="图片 10"/>
            <p:cNvPicPr>
              <a:picLocks noChangeAspect="1"/>
            </p:cNvPicPr>
            <p:nvPr/>
          </p:nvPicPr>
          <p:blipFill>
            <a:blip r:embed="rId14">
              <a:lum bright="12000"/>
            </a:blip>
            <a:stretch>
              <a:fillRect/>
            </a:stretch>
          </p:blipFill>
          <p:spPr>
            <a:xfrm>
              <a:off x="5180" y="5675"/>
              <a:ext cx="1149" cy="1389"/>
            </a:xfrm>
            <a:prstGeom prst="rect">
              <a:avLst/>
            </a:prstGeom>
          </p:spPr>
        </p:pic>
        <p:sp>
          <p:nvSpPr>
            <p:cNvPr id="8" name="任意多边形 7"/>
            <p:cNvSpPr/>
            <p:nvPr>
              <p:custDataLst>
                <p:tags r:id="rId10"/>
              </p:custDataLst>
            </p:nvPr>
          </p:nvSpPr>
          <p:spPr>
            <a:xfrm>
              <a:off x="5149" y="5590"/>
              <a:ext cx="1178" cy="1439"/>
            </a:xfrm>
            <a:custGeom>
              <a:avLst/>
              <a:gdLst>
                <a:gd name="connisteX0" fmla="*/ 38472 w 670465"/>
                <a:gd name="connsiteY0" fmla="*/ 652780 h 914042"/>
                <a:gd name="connisteX1" fmla="*/ 2277 w 670465"/>
                <a:gd name="connsiteY1" fmla="*/ 423545 h 914042"/>
                <a:gd name="connisteX2" fmla="*/ 99432 w 670465"/>
                <a:gd name="connsiteY2" fmla="*/ 163195 h 914042"/>
                <a:gd name="connisteX3" fmla="*/ 392167 w 670465"/>
                <a:gd name="connsiteY3" fmla="*/ 45085 h 914042"/>
                <a:gd name="connisteX4" fmla="*/ 625212 w 670465"/>
                <a:gd name="connsiteY4" fmla="*/ 278130 h 914042"/>
                <a:gd name="connisteX5" fmla="*/ 646167 w 670465"/>
                <a:gd name="connsiteY5" fmla="*/ 664845 h 914042"/>
                <a:gd name="connisteX6" fmla="*/ 428997 w 670465"/>
                <a:gd name="connsiteY6" fmla="*/ 906780 h 914042"/>
                <a:gd name="connisteX7" fmla="*/ 96257 w 670465"/>
                <a:gd name="connsiteY7" fmla="*/ 791845 h 914042"/>
                <a:gd name="connisteX8" fmla="*/ 72127 w 670465"/>
                <a:gd name="connsiteY8" fmla="*/ 414020 h 914042"/>
                <a:gd name="connisteX9" fmla="*/ 241037 w 670465"/>
                <a:gd name="connsiteY9" fmla="*/ 0 h 914042"/>
                <a:gd name="connisteX10" fmla="*/ 419472 w 670465"/>
                <a:gd name="connsiteY10" fmla="*/ -42545 h 914042"/>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Lst>
              <a:rect l="l" t="t" r="r" b="b"/>
              <a:pathLst>
                <a:path w="670465" h="914043">
                  <a:moveTo>
                    <a:pt x="38473" y="652780"/>
                  </a:moveTo>
                  <a:cubicBezTo>
                    <a:pt x="29583" y="612140"/>
                    <a:pt x="-9787" y="521335"/>
                    <a:pt x="2278" y="423545"/>
                  </a:cubicBezTo>
                  <a:cubicBezTo>
                    <a:pt x="14343" y="325755"/>
                    <a:pt x="21328" y="238760"/>
                    <a:pt x="99433" y="163195"/>
                  </a:cubicBezTo>
                  <a:cubicBezTo>
                    <a:pt x="177538" y="87630"/>
                    <a:pt x="286758" y="22225"/>
                    <a:pt x="392168" y="45085"/>
                  </a:cubicBezTo>
                  <a:cubicBezTo>
                    <a:pt x="497578" y="67945"/>
                    <a:pt x="574413" y="154305"/>
                    <a:pt x="625213" y="278130"/>
                  </a:cubicBezTo>
                  <a:cubicBezTo>
                    <a:pt x="676013" y="401955"/>
                    <a:pt x="685538" y="539115"/>
                    <a:pt x="646168" y="664845"/>
                  </a:cubicBezTo>
                  <a:cubicBezTo>
                    <a:pt x="606798" y="790575"/>
                    <a:pt x="538853" y="881380"/>
                    <a:pt x="428998" y="906780"/>
                  </a:cubicBezTo>
                  <a:cubicBezTo>
                    <a:pt x="319143" y="932180"/>
                    <a:pt x="167378" y="890270"/>
                    <a:pt x="96258" y="791845"/>
                  </a:cubicBezTo>
                  <a:cubicBezTo>
                    <a:pt x="25138" y="693420"/>
                    <a:pt x="42918" y="572135"/>
                    <a:pt x="72128" y="414020"/>
                  </a:cubicBezTo>
                  <a:cubicBezTo>
                    <a:pt x="101338" y="255905"/>
                    <a:pt x="171823" y="91440"/>
                    <a:pt x="241038" y="0"/>
                  </a:cubicBezTo>
                </a:path>
              </a:pathLst>
            </a:custGeom>
            <a:noFill/>
            <a:ln w="31750">
              <a:solidFill>
                <a:srgbClr val="F572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2" name="图片 11"/>
          <p:cNvPicPr>
            <a:picLocks noChangeAspect="1"/>
          </p:cNvPicPr>
          <p:nvPr/>
        </p:nvPicPr>
        <p:blipFill>
          <a:blip r:embed="rId15">
            <a:lum bright="24000"/>
          </a:blip>
          <a:stretch>
            <a:fillRect/>
          </a:stretch>
        </p:blipFill>
        <p:spPr>
          <a:xfrm>
            <a:off x="4032885" y="11710035"/>
            <a:ext cx="788670" cy="826135"/>
          </a:xfrm>
          <a:prstGeom prst="rect">
            <a:avLst/>
          </a:prstGeom>
        </p:spPr>
      </p:pic>
      <p:sp>
        <p:nvSpPr>
          <p:cNvPr id="10" name="任意多边形 9"/>
          <p:cNvSpPr/>
          <p:nvPr>
            <p:custDataLst>
              <p:tags r:id="rId4"/>
            </p:custDataLst>
          </p:nvPr>
        </p:nvSpPr>
        <p:spPr>
          <a:xfrm>
            <a:off x="4127500" y="11637645"/>
            <a:ext cx="637540" cy="799465"/>
          </a:xfrm>
          <a:custGeom>
            <a:avLst/>
            <a:gdLst>
              <a:gd name="connisteX0" fmla="*/ 0 w 637660"/>
              <a:gd name="connsiteY0" fmla="*/ 470286 h 886988"/>
              <a:gd name="connisteX1" fmla="*/ 59690 w 637660"/>
              <a:gd name="connsiteY1" fmla="*/ 159136 h 886988"/>
              <a:gd name="connisteX2" fmla="*/ 307975 w 637660"/>
              <a:gd name="connsiteY2" fmla="*/ 386 h 886988"/>
              <a:gd name="connisteX3" fmla="*/ 582295 w 637660"/>
              <a:gd name="connsiteY3" fmla="*/ 132466 h 886988"/>
              <a:gd name="connisteX4" fmla="*/ 635000 w 637660"/>
              <a:gd name="connsiteY4" fmla="*/ 460126 h 886988"/>
              <a:gd name="connisteX5" fmla="*/ 562610 w 637660"/>
              <a:gd name="connsiteY5" fmla="*/ 754766 h 886988"/>
              <a:gd name="connisteX6" fmla="*/ 321310 w 637660"/>
              <a:gd name="connsiteY6" fmla="*/ 886846 h 886988"/>
              <a:gd name="connisteX7" fmla="*/ 50165 w 637660"/>
              <a:gd name="connsiteY7" fmla="*/ 738256 h 886988"/>
              <a:gd name="connisteX8" fmla="*/ 29845 w 637660"/>
              <a:gd name="connsiteY8" fmla="*/ 367416 h 886988"/>
              <a:gd name="connisteX9" fmla="*/ 66675 w 637660"/>
              <a:gd name="connsiteY9" fmla="*/ 211841 h 886988"/>
              <a:gd name="connisteX10" fmla="*/ 135890 w 637660"/>
              <a:gd name="connsiteY10" fmla="*/ 162311 h 886988"/>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Lst>
            <a:rect l="l" t="t" r="r" b="b"/>
            <a:pathLst>
              <a:path w="637661" h="886988">
                <a:moveTo>
                  <a:pt x="0" y="470286"/>
                </a:moveTo>
                <a:cubicBezTo>
                  <a:pt x="6985" y="411231"/>
                  <a:pt x="-1905" y="253116"/>
                  <a:pt x="59690" y="159136"/>
                </a:cubicBezTo>
                <a:cubicBezTo>
                  <a:pt x="121285" y="65156"/>
                  <a:pt x="203200" y="5466"/>
                  <a:pt x="307975" y="386"/>
                </a:cubicBezTo>
                <a:cubicBezTo>
                  <a:pt x="412750" y="-4694"/>
                  <a:pt x="516890" y="40391"/>
                  <a:pt x="582295" y="132466"/>
                </a:cubicBezTo>
                <a:cubicBezTo>
                  <a:pt x="647700" y="224541"/>
                  <a:pt x="638810" y="335666"/>
                  <a:pt x="635000" y="460126"/>
                </a:cubicBezTo>
                <a:cubicBezTo>
                  <a:pt x="631190" y="584586"/>
                  <a:pt x="625475" y="669676"/>
                  <a:pt x="562610" y="754766"/>
                </a:cubicBezTo>
                <a:cubicBezTo>
                  <a:pt x="499745" y="839856"/>
                  <a:pt x="423545" y="890021"/>
                  <a:pt x="321310" y="886846"/>
                </a:cubicBezTo>
                <a:cubicBezTo>
                  <a:pt x="219075" y="883671"/>
                  <a:pt x="108585" y="842396"/>
                  <a:pt x="50165" y="738256"/>
                </a:cubicBezTo>
                <a:cubicBezTo>
                  <a:pt x="-8255" y="634116"/>
                  <a:pt x="26670" y="472826"/>
                  <a:pt x="29845" y="367416"/>
                </a:cubicBezTo>
                <a:cubicBezTo>
                  <a:pt x="33020" y="262006"/>
                  <a:pt x="45720" y="253116"/>
                  <a:pt x="66675" y="211841"/>
                </a:cubicBezTo>
              </a:path>
            </a:pathLst>
          </a:custGeom>
          <a:noFill/>
          <a:ln w="31750">
            <a:solidFill>
              <a:srgbClr val="F572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p:nvPicPr>
        <p:blipFill>
          <a:blip r:embed="rId16">
            <a:lum bright="18000"/>
          </a:blip>
          <a:stretch>
            <a:fillRect/>
          </a:stretch>
        </p:blipFill>
        <p:spPr>
          <a:xfrm>
            <a:off x="4823460" y="9838055"/>
            <a:ext cx="840740" cy="938530"/>
          </a:xfrm>
          <a:prstGeom prst="rect">
            <a:avLst/>
          </a:prstGeom>
        </p:spPr>
      </p:pic>
      <p:sp>
        <p:nvSpPr>
          <p:cNvPr id="9" name="任意多边形 8"/>
          <p:cNvSpPr/>
          <p:nvPr>
            <p:custDataLst>
              <p:tags r:id="rId5"/>
            </p:custDataLst>
          </p:nvPr>
        </p:nvSpPr>
        <p:spPr>
          <a:xfrm>
            <a:off x="4871720" y="9831705"/>
            <a:ext cx="710565" cy="784860"/>
          </a:xfrm>
          <a:custGeom>
            <a:avLst/>
            <a:gdLst>
              <a:gd name="connisteX0" fmla="*/ 54775 w 639029"/>
              <a:gd name="connsiteY0" fmla="*/ 135255 h 923949"/>
              <a:gd name="connisteX1" fmla="*/ 256705 w 639029"/>
              <a:gd name="connsiteY1" fmla="*/ 33020 h 923949"/>
              <a:gd name="connisteX2" fmla="*/ 511340 w 639029"/>
              <a:gd name="connsiteY2" fmla="*/ 82550 h 923949"/>
              <a:gd name="connisteX3" fmla="*/ 637070 w 639029"/>
              <a:gd name="connsiteY3" fmla="*/ 410210 h 923949"/>
              <a:gd name="connisteX4" fmla="*/ 554520 w 639029"/>
              <a:gd name="connsiteY4" fmla="*/ 819785 h 923949"/>
              <a:gd name="connisteX5" fmla="*/ 280200 w 639029"/>
              <a:gd name="connsiteY5" fmla="*/ 912495 h 923949"/>
              <a:gd name="connisteX6" fmla="*/ 35090 w 639029"/>
              <a:gd name="connsiteY6" fmla="*/ 681355 h 923949"/>
              <a:gd name="connisteX7" fmla="*/ 28740 w 639029"/>
              <a:gd name="connsiteY7" fmla="*/ 307340 h 923949"/>
              <a:gd name="connisteX8" fmla="*/ 210350 w 639029"/>
              <a:gd name="connsiteY8" fmla="*/ 0 h 923949"/>
              <a:gd name="connisteX9" fmla="*/ 316395 w 639029"/>
              <a:gd name="connsiteY9" fmla="*/ -36830 h 923949"/>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Lst>
            <a:rect l="l" t="t" r="r" b="b"/>
            <a:pathLst>
              <a:path w="639030" h="923950">
                <a:moveTo>
                  <a:pt x="54776" y="135255"/>
                </a:moveTo>
                <a:cubicBezTo>
                  <a:pt x="90336" y="113665"/>
                  <a:pt x="165266" y="43815"/>
                  <a:pt x="256706" y="33020"/>
                </a:cubicBezTo>
                <a:cubicBezTo>
                  <a:pt x="348146" y="22225"/>
                  <a:pt x="435141" y="6985"/>
                  <a:pt x="511341" y="82550"/>
                </a:cubicBezTo>
                <a:cubicBezTo>
                  <a:pt x="587541" y="158115"/>
                  <a:pt x="628181" y="262890"/>
                  <a:pt x="637071" y="410210"/>
                </a:cubicBezTo>
                <a:cubicBezTo>
                  <a:pt x="645961" y="557530"/>
                  <a:pt x="625641" y="719455"/>
                  <a:pt x="554521" y="819785"/>
                </a:cubicBezTo>
                <a:cubicBezTo>
                  <a:pt x="483401" y="920115"/>
                  <a:pt x="384341" y="940435"/>
                  <a:pt x="280201" y="912495"/>
                </a:cubicBezTo>
                <a:cubicBezTo>
                  <a:pt x="176061" y="884555"/>
                  <a:pt x="85256" y="802640"/>
                  <a:pt x="35091" y="681355"/>
                </a:cubicBezTo>
                <a:cubicBezTo>
                  <a:pt x="-15074" y="560070"/>
                  <a:pt x="-6184" y="443865"/>
                  <a:pt x="28741" y="307340"/>
                </a:cubicBezTo>
                <a:cubicBezTo>
                  <a:pt x="63666" y="170815"/>
                  <a:pt x="152566" y="68580"/>
                  <a:pt x="210351" y="0"/>
                </a:cubicBezTo>
              </a:path>
            </a:pathLst>
          </a:custGeom>
          <a:noFill/>
          <a:ln w="31750">
            <a:solidFill>
              <a:srgbClr val="F572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4" name="图片 13"/>
          <p:cNvPicPr>
            <a:picLocks noChangeAspect="1"/>
          </p:cNvPicPr>
          <p:nvPr/>
        </p:nvPicPr>
        <p:blipFill>
          <a:blip r:embed="rId17">
            <a:lum bright="18000"/>
          </a:blip>
          <a:stretch>
            <a:fillRect/>
          </a:stretch>
        </p:blipFill>
        <p:spPr>
          <a:xfrm>
            <a:off x="8129270" y="10772775"/>
            <a:ext cx="754380" cy="836930"/>
          </a:xfrm>
          <a:prstGeom prst="rect">
            <a:avLst/>
          </a:prstGeom>
        </p:spPr>
      </p:pic>
      <p:sp>
        <p:nvSpPr>
          <p:cNvPr id="19" name="任意多边形 18"/>
          <p:cNvSpPr/>
          <p:nvPr>
            <p:custDataLst>
              <p:tags r:id="rId6"/>
            </p:custDataLst>
          </p:nvPr>
        </p:nvSpPr>
        <p:spPr>
          <a:xfrm>
            <a:off x="8084820" y="10768330"/>
            <a:ext cx="765810" cy="841375"/>
          </a:xfrm>
          <a:custGeom>
            <a:avLst/>
            <a:gdLst>
              <a:gd name="connisteX0" fmla="*/ 128905 w 658037"/>
              <a:gd name="connsiteY0" fmla="*/ 747694 h 841615"/>
              <a:gd name="connisteX1" fmla="*/ 66040 w 658037"/>
              <a:gd name="connsiteY1" fmla="*/ 456864 h 841615"/>
              <a:gd name="connisteX2" fmla="*/ 139065 w 658037"/>
              <a:gd name="connsiteY2" fmla="*/ 132379 h 841615"/>
              <a:gd name="connisteX3" fmla="*/ 393700 w 658037"/>
              <a:gd name="connsiteY3" fmla="*/ 299 h 841615"/>
              <a:gd name="connisteX4" fmla="*/ 601980 w 658037"/>
              <a:gd name="connsiteY4" fmla="*/ 155874 h 841615"/>
              <a:gd name="connisteX5" fmla="*/ 657860 w 658037"/>
              <a:gd name="connsiteY5" fmla="*/ 430194 h 841615"/>
              <a:gd name="connisteX6" fmla="*/ 608330 w 658037"/>
              <a:gd name="connsiteY6" fmla="*/ 658159 h 841615"/>
              <a:gd name="connisteX7" fmla="*/ 426720 w 658037"/>
              <a:gd name="connsiteY7" fmla="*/ 840404 h 841615"/>
              <a:gd name="connisteX8" fmla="*/ 185420 w 658037"/>
              <a:gd name="connsiteY8" fmla="*/ 711499 h 841615"/>
              <a:gd name="connisteX9" fmla="*/ 0 w 658037"/>
              <a:gd name="connsiteY9" fmla="*/ 456864 h 84161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Lst>
            <a:rect l="l" t="t" r="r" b="b"/>
            <a:pathLst>
              <a:path w="658038" h="841616">
                <a:moveTo>
                  <a:pt x="128905" y="747694"/>
                </a:moveTo>
                <a:cubicBezTo>
                  <a:pt x="114935" y="696259"/>
                  <a:pt x="64135" y="580054"/>
                  <a:pt x="66040" y="456864"/>
                </a:cubicBezTo>
                <a:cubicBezTo>
                  <a:pt x="67945" y="333674"/>
                  <a:pt x="73660" y="223819"/>
                  <a:pt x="139065" y="132379"/>
                </a:cubicBezTo>
                <a:cubicBezTo>
                  <a:pt x="204470" y="40939"/>
                  <a:pt x="300990" y="-4146"/>
                  <a:pt x="393700" y="299"/>
                </a:cubicBezTo>
                <a:cubicBezTo>
                  <a:pt x="486410" y="4744"/>
                  <a:pt x="549275" y="70149"/>
                  <a:pt x="601980" y="155874"/>
                </a:cubicBezTo>
                <a:cubicBezTo>
                  <a:pt x="654685" y="241599"/>
                  <a:pt x="656590" y="329864"/>
                  <a:pt x="657860" y="430194"/>
                </a:cubicBezTo>
                <a:cubicBezTo>
                  <a:pt x="659130" y="530524"/>
                  <a:pt x="654685" y="576244"/>
                  <a:pt x="608330" y="658159"/>
                </a:cubicBezTo>
                <a:cubicBezTo>
                  <a:pt x="561975" y="740074"/>
                  <a:pt x="511175" y="829609"/>
                  <a:pt x="426720" y="840404"/>
                </a:cubicBezTo>
                <a:cubicBezTo>
                  <a:pt x="342265" y="851199"/>
                  <a:pt x="270510" y="788334"/>
                  <a:pt x="185420" y="711499"/>
                </a:cubicBezTo>
                <a:cubicBezTo>
                  <a:pt x="100330" y="634664"/>
                  <a:pt x="32385" y="505124"/>
                  <a:pt x="0" y="456864"/>
                </a:cubicBezTo>
              </a:path>
            </a:pathLst>
          </a:custGeom>
          <a:noFill/>
          <a:ln w="31750">
            <a:solidFill>
              <a:srgbClr val="F572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7" name="图片 16"/>
          <p:cNvPicPr>
            <a:picLocks noChangeAspect="1"/>
          </p:cNvPicPr>
          <p:nvPr/>
        </p:nvPicPr>
        <p:blipFill>
          <a:blip r:embed="rId18">
            <a:lum bright="18000"/>
          </a:blip>
          <a:stretch>
            <a:fillRect/>
          </a:stretch>
        </p:blipFill>
        <p:spPr>
          <a:xfrm>
            <a:off x="8082280" y="8983980"/>
            <a:ext cx="838200" cy="847725"/>
          </a:xfrm>
          <a:prstGeom prst="rect">
            <a:avLst/>
          </a:prstGeom>
        </p:spPr>
      </p:pic>
      <p:sp>
        <p:nvSpPr>
          <p:cNvPr id="20" name="任意多边形 19"/>
          <p:cNvSpPr/>
          <p:nvPr>
            <p:custDataLst>
              <p:tags r:id="rId7"/>
            </p:custDataLst>
          </p:nvPr>
        </p:nvSpPr>
        <p:spPr>
          <a:xfrm>
            <a:off x="8040370" y="9046210"/>
            <a:ext cx="765175" cy="791845"/>
          </a:xfrm>
          <a:custGeom>
            <a:avLst/>
            <a:gdLst>
              <a:gd name="connisteX0" fmla="*/ 102870 w 698298"/>
              <a:gd name="connsiteY0" fmla="*/ 674273 h 862416"/>
              <a:gd name="connisteX1" fmla="*/ 43180 w 698298"/>
              <a:gd name="connsiteY1" fmla="*/ 297083 h 862416"/>
              <a:gd name="connisteX2" fmla="*/ 228600 w 698298"/>
              <a:gd name="connsiteY2" fmla="*/ 49433 h 862416"/>
              <a:gd name="connisteX3" fmla="*/ 502920 w 698298"/>
              <a:gd name="connsiteY3" fmla="*/ 25938 h 862416"/>
              <a:gd name="connisteX4" fmla="*/ 661670 w 698298"/>
              <a:gd name="connsiteY4" fmla="*/ 264063 h 862416"/>
              <a:gd name="connisteX5" fmla="*/ 684530 w 698298"/>
              <a:gd name="connsiteY5" fmla="*/ 614583 h 862416"/>
              <a:gd name="connisteX6" fmla="*/ 532765 w 698298"/>
              <a:gd name="connsiteY6" fmla="*/ 806353 h 862416"/>
              <a:gd name="connisteX7" fmla="*/ 324485 w 698298"/>
              <a:gd name="connsiteY7" fmla="*/ 852708 h 862416"/>
              <a:gd name="connisteX8" fmla="*/ 152400 w 698298"/>
              <a:gd name="connsiteY8" fmla="*/ 684433 h 862416"/>
              <a:gd name="connisteX9" fmla="*/ 0 w 698298"/>
              <a:gd name="connsiteY9" fmla="*/ 419638 h 862416"/>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Lst>
            <a:rect l="l" t="t" r="r" b="b"/>
            <a:pathLst>
              <a:path w="698299" h="862417">
                <a:moveTo>
                  <a:pt x="102870" y="674273"/>
                </a:moveTo>
                <a:cubicBezTo>
                  <a:pt x="86995" y="603788"/>
                  <a:pt x="17780" y="422178"/>
                  <a:pt x="43180" y="297083"/>
                </a:cubicBezTo>
                <a:cubicBezTo>
                  <a:pt x="68580" y="171988"/>
                  <a:pt x="136525" y="103408"/>
                  <a:pt x="228600" y="49433"/>
                </a:cubicBezTo>
                <a:cubicBezTo>
                  <a:pt x="320675" y="-4542"/>
                  <a:pt x="416560" y="-17242"/>
                  <a:pt x="502920" y="25938"/>
                </a:cubicBezTo>
                <a:cubicBezTo>
                  <a:pt x="589280" y="69118"/>
                  <a:pt x="625475" y="146588"/>
                  <a:pt x="661670" y="264063"/>
                </a:cubicBezTo>
                <a:cubicBezTo>
                  <a:pt x="697865" y="381538"/>
                  <a:pt x="710565" y="505998"/>
                  <a:pt x="684530" y="614583"/>
                </a:cubicBezTo>
                <a:cubicBezTo>
                  <a:pt x="658495" y="723168"/>
                  <a:pt x="604520" y="758728"/>
                  <a:pt x="532765" y="806353"/>
                </a:cubicBezTo>
                <a:cubicBezTo>
                  <a:pt x="461010" y="853978"/>
                  <a:pt x="400685" y="876838"/>
                  <a:pt x="324485" y="852708"/>
                </a:cubicBezTo>
                <a:cubicBezTo>
                  <a:pt x="248285" y="828578"/>
                  <a:pt x="217170" y="770793"/>
                  <a:pt x="152400" y="684433"/>
                </a:cubicBezTo>
                <a:cubicBezTo>
                  <a:pt x="87630" y="598073"/>
                  <a:pt x="27305" y="469168"/>
                  <a:pt x="0" y="419638"/>
                </a:cubicBezTo>
              </a:path>
            </a:pathLst>
          </a:custGeom>
          <a:noFill/>
          <a:ln w="31750">
            <a:solidFill>
              <a:srgbClr val="F572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p:cNvPicPr>
            <a:picLocks noChangeAspect="1"/>
          </p:cNvPicPr>
          <p:nvPr/>
        </p:nvPicPr>
        <p:blipFill>
          <a:blip r:embed="rId19">
            <a:lum bright="18000"/>
          </a:blip>
          <a:stretch>
            <a:fillRect/>
          </a:stretch>
        </p:blipFill>
        <p:spPr>
          <a:xfrm>
            <a:off x="5664200" y="10774045"/>
            <a:ext cx="818515" cy="835660"/>
          </a:xfrm>
          <a:prstGeom prst="rect">
            <a:avLst/>
          </a:prstGeom>
        </p:spPr>
      </p:pic>
      <p:sp>
        <p:nvSpPr>
          <p:cNvPr id="13" name="任意多边形 12"/>
          <p:cNvSpPr/>
          <p:nvPr>
            <p:custDataLst>
              <p:tags r:id="rId8"/>
            </p:custDataLst>
          </p:nvPr>
        </p:nvSpPr>
        <p:spPr>
          <a:xfrm>
            <a:off x="5713730" y="10774045"/>
            <a:ext cx="675005" cy="713105"/>
          </a:xfrm>
          <a:custGeom>
            <a:avLst/>
            <a:gdLst>
              <a:gd name="connisteX0" fmla="*/ 16510 w 690525"/>
              <a:gd name="connsiteY0" fmla="*/ 566133 h 735616"/>
              <a:gd name="connisteX1" fmla="*/ 102870 w 690525"/>
              <a:gd name="connsiteY1" fmla="*/ 245458 h 735616"/>
              <a:gd name="connisteX2" fmla="*/ 321310 w 690525"/>
              <a:gd name="connsiteY2" fmla="*/ 17493 h 735616"/>
              <a:gd name="connisteX3" fmla="*/ 622300 w 690525"/>
              <a:gd name="connsiteY3" fmla="*/ 86708 h 735616"/>
              <a:gd name="connisteX4" fmla="*/ 678180 w 690525"/>
              <a:gd name="connsiteY4" fmla="*/ 496918 h 735616"/>
              <a:gd name="connisteX5" fmla="*/ 499745 w 690525"/>
              <a:gd name="connsiteY5" fmla="*/ 724883 h 735616"/>
              <a:gd name="connisteX6" fmla="*/ 155575 w 690525"/>
              <a:gd name="connsiteY6" fmla="*/ 645508 h 735616"/>
              <a:gd name="connisteX7" fmla="*/ 0 w 690525"/>
              <a:gd name="connsiteY7" fmla="*/ 351503 h 735616"/>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Lst>
            <a:rect l="l" t="t" r="r" b="b"/>
            <a:pathLst>
              <a:path w="690526" h="735617">
                <a:moveTo>
                  <a:pt x="16510" y="566134"/>
                </a:moveTo>
                <a:cubicBezTo>
                  <a:pt x="29210" y="506444"/>
                  <a:pt x="41910" y="355314"/>
                  <a:pt x="102870" y="245459"/>
                </a:cubicBezTo>
                <a:cubicBezTo>
                  <a:pt x="163830" y="135604"/>
                  <a:pt x="217170" y="49244"/>
                  <a:pt x="321310" y="17494"/>
                </a:cubicBezTo>
                <a:cubicBezTo>
                  <a:pt x="425450" y="-14256"/>
                  <a:pt x="551180" y="-9176"/>
                  <a:pt x="622300" y="86709"/>
                </a:cubicBezTo>
                <a:cubicBezTo>
                  <a:pt x="693420" y="182594"/>
                  <a:pt x="702945" y="369284"/>
                  <a:pt x="678180" y="496919"/>
                </a:cubicBezTo>
                <a:cubicBezTo>
                  <a:pt x="653415" y="624554"/>
                  <a:pt x="604520" y="695039"/>
                  <a:pt x="499745" y="724884"/>
                </a:cubicBezTo>
                <a:cubicBezTo>
                  <a:pt x="394970" y="754729"/>
                  <a:pt x="255270" y="720439"/>
                  <a:pt x="155575" y="645509"/>
                </a:cubicBezTo>
                <a:cubicBezTo>
                  <a:pt x="55880" y="570579"/>
                  <a:pt x="24130" y="408654"/>
                  <a:pt x="0" y="351504"/>
                </a:cubicBezTo>
              </a:path>
            </a:pathLst>
          </a:custGeom>
          <a:noFill/>
          <a:ln w="31750">
            <a:solidFill>
              <a:srgbClr val="F572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文本框 20"/>
          <p:cNvSpPr txBox="1"/>
          <p:nvPr/>
        </p:nvSpPr>
        <p:spPr>
          <a:xfrm>
            <a:off x="2712085" y="13654405"/>
            <a:ext cx="7165975" cy="645160"/>
          </a:xfrm>
          <a:prstGeom prst="rect">
            <a:avLst/>
          </a:prstGeom>
          <a:noFill/>
        </p:spPr>
        <p:txBody>
          <a:bodyPr wrap="square" rtlCol="0">
            <a:spAutoFit/>
          </a:bodyPr>
          <a:lstStyle/>
          <a:p>
            <a:pPr algn="ctr"/>
            <a:r>
              <a:rPr lang="en-US" altLang="zh-CN" sz="3600" b="1">
                <a:solidFill>
                  <a:schemeClr val="bg1"/>
                </a:solidFill>
              </a:rPr>
              <a:t>pick the faces you find prettiest</a:t>
            </a:r>
          </a:p>
        </p:txBody>
      </p:sp>
      <p:pic>
        <p:nvPicPr>
          <p:cNvPr id="2" name="图片 1"/>
          <p:cNvPicPr>
            <a:picLocks noChangeAspect="1"/>
          </p:cNvPicPr>
          <p:nvPr/>
        </p:nvPicPr>
        <p:blipFill>
          <a:blip r:embed="rId20"/>
          <a:stretch>
            <a:fillRect/>
          </a:stretch>
        </p:blipFill>
        <p:spPr>
          <a:xfrm>
            <a:off x="-24765" y="-77470"/>
            <a:ext cx="12216765" cy="6957695"/>
          </a:xfrm>
          <a:prstGeom prst="rect">
            <a:avLst/>
          </a:prstGeom>
        </p:spPr>
      </p:pic>
      <p:sp>
        <p:nvSpPr>
          <p:cNvPr id="4" name="文本框 3"/>
          <p:cNvSpPr txBox="1"/>
          <p:nvPr>
            <p:custDataLst>
              <p:tags r:id="rId9"/>
            </p:custDataLst>
          </p:nvPr>
        </p:nvSpPr>
        <p:spPr>
          <a:xfrm>
            <a:off x="4821555" y="-6075680"/>
            <a:ext cx="2479675" cy="768350"/>
          </a:xfrm>
          <a:prstGeom prst="rect">
            <a:avLst/>
          </a:prstGeom>
          <a:solidFill>
            <a:schemeClr val="bg1"/>
          </a:solidFill>
        </p:spPr>
        <p:txBody>
          <a:bodyPr wrap="square" rtlCol="0">
            <a:spAutoFit/>
          </a:bodyPr>
          <a:lstStyle/>
          <a:p>
            <a:r>
              <a:rPr lang="en-US" altLang="zh-CN" sz="4400" b="1">
                <a:solidFill>
                  <a:schemeClr val="tx1"/>
                </a:solidFill>
                <a:cs typeface="Arial" panose="020B0604020202020204" pitchFamily="34" charset="0"/>
              </a:rPr>
              <a:t>LEVEL 1</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0">
        <p159:morph option="byObject"/>
      </p:transition>
    </mc:Choice>
    <mc:Fallback xmlns="">
      <p:transition spd="slow" advTm="0">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custDataLst>
              <p:tags r:id="rId1"/>
            </p:custDataLst>
          </p:nvPr>
        </p:nvSpPr>
        <p:spPr>
          <a:xfrm>
            <a:off x="-10160" y="-98425"/>
            <a:ext cx="12202795" cy="69564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文本框 51"/>
          <p:cNvSpPr txBox="1"/>
          <p:nvPr/>
        </p:nvSpPr>
        <p:spPr>
          <a:xfrm>
            <a:off x="7014210" y="10050145"/>
            <a:ext cx="3048000" cy="368300"/>
          </a:xfrm>
          <a:prstGeom prst="rect">
            <a:avLst/>
          </a:prstGeom>
          <a:noFill/>
        </p:spPr>
        <p:txBody>
          <a:bodyPr wrap="square" rtlCol="0">
            <a:spAutoFit/>
          </a:bodyPr>
          <a:lstStyle/>
          <a:p>
            <a:endParaRPr lang="zh-CN" altLang="en-US"/>
          </a:p>
        </p:txBody>
      </p:sp>
      <p:pic>
        <p:nvPicPr>
          <p:cNvPr id="2" name="图片 1"/>
          <p:cNvPicPr>
            <a:picLocks noChangeAspect="1"/>
          </p:cNvPicPr>
          <p:nvPr/>
        </p:nvPicPr>
        <p:blipFill>
          <a:blip r:embed="rId28"/>
          <a:stretch>
            <a:fillRect/>
          </a:stretch>
        </p:blipFill>
        <p:spPr>
          <a:xfrm>
            <a:off x="-26035" y="-99060"/>
            <a:ext cx="12218035" cy="6957695"/>
          </a:xfrm>
          <a:prstGeom prst="rect">
            <a:avLst/>
          </a:prstGeom>
        </p:spPr>
      </p:pic>
      <p:sp>
        <p:nvSpPr>
          <p:cNvPr id="4" name="文本框 3"/>
          <p:cNvSpPr txBox="1"/>
          <p:nvPr>
            <p:custDataLst>
              <p:tags r:id="rId2"/>
            </p:custDataLst>
          </p:nvPr>
        </p:nvSpPr>
        <p:spPr>
          <a:xfrm>
            <a:off x="4821555" y="45085"/>
            <a:ext cx="2479675" cy="768350"/>
          </a:xfrm>
          <a:prstGeom prst="rect">
            <a:avLst/>
          </a:prstGeom>
          <a:solidFill>
            <a:schemeClr val="bg1"/>
          </a:solidFill>
        </p:spPr>
        <p:txBody>
          <a:bodyPr wrap="square" rtlCol="0">
            <a:spAutoFit/>
          </a:bodyPr>
          <a:lstStyle/>
          <a:p>
            <a:pPr algn="ctr"/>
            <a:r>
              <a:rPr lang="en-US" altLang="zh-CN" sz="4400" b="1">
                <a:solidFill>
                  <a:schemeClr val="tx1"/>
                </a:solidFill>
                <a:cs typeface="Arial" panose="020B0604020202020204" pitchFamily="34" charset="0"/>
              </a:rPr>
              <a:t>LEVEL 1</a:t>
            </a:r>
          </a:p>
        </p:txBody>
      </p:sp>
      <p:grpSp>
        <p:nvGrpSpPr>
          <p:cNvPr id="25" name="组合 24"/>
          <p:cNvGrpSpPr/>
          <p:nvPr/>
        </p:nvGrpSpPr>
        <p:grpSpPr>
          <a:xfrm>
            <a:off x="3079750" y="2397125"/>
            <a:ext cx="1094740" cy="1066800"/>
            <a:chOff x="3681" y="3754"/>
            <a:chExt cx="1360" cy="1702"/>
          </a:xfrm>
          <a:solidFill>
            <a:srgbClr val="C00000"/>
          </a:solidFill>
        </p:grpSpPr>
        <p:sp>
          <p:nvSpPr>
            <p:cNvPr id="15" name="左箭头 14"/>
            <p:cNvSpPr/>
            <p:nvPr/>
          </p:nvSpPr>
          <p:spPr>
            <a:xfrm rot="7980000">
              <a:off x="3624" y="5059"/>
              <a:ext cx="454" cy="340"/>
            </a:xfrm>
            <a:prstGeom prst="left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左箭头 15"/>
            <p:cNvSpPr/>
            <p:nvPr>
              <p:custDataLst>
                <p:tags r:id="rId23"/>
              </p:custDataLst>
            </p:nvPr>
          </p:nvSpPr>
          <p:spPr>
            <a:xfrm rot="13620000" flipH="1">
              <a:off x="4644" y="5059"/>
              <a:ext cx="454" cy="340"/>
            </a:xfrm>
            <a:prstGeom prst="left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左箭头 21"/>
            <p:cNvSpPr/>
            <p:nvPr>
              <p:custDataLst>
                <p:tags r:id="rId24"/>
              </p:custDataLst>
            </p:nvPr>
          </p:nvSpPr>
          <p:spPr>
            <a:xfrm rot="13620000" flipV="1">
              <a:off x="3624" y="3811"/>
              <a:ext cx="454" cy="340"/>
            </a:xfrm>
            <a:prstGeom prst="left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左箭头 22"/>
            <p:cNvSpPr/>
            <p:nvPr>
              <p:custDataLst>
                <p:tags r:id="rId25"/>
              </p:custDataLst>
            </p:nvPr>
          </p:nvSpPr>
          <p:spPr>
            <a:xfrm rot="7980000" flipH="1" flipV="1">
              <a:off x="4644" y="3811"/>
              <a:ext cx="454" cy="340"/>
            </a:xfrm>
            <a:prstGeom prst="left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9" name="组合 58"/>
          <p:cNvGrpSpPr/>
          <p:nvPr/>
        </p:nvGrpSpPr>
        <p:grpSpPr>
          <a:xfrm>
            <a:off x="4692650" y="3285490"/>
            <a:ext cx="1084580" cy="1063625"/>
            <a:chOff x="3681" y="3754"/>
            <a:chExt cx="1360" cy="1702"/>
          </a:xfrm>
          <a:solidFill>
            <a:srgbClr val="C00000"/>
          </a:solidFill>
        </p:grpSpPr>
        <p:sp>
          <p:nvSpPr>
            <p:cNvPr id="60" name="左箭头 59"/>
            <p:cNvSpPr/>
            <p:nvPr>
              <p:custDataLst>
                <p:tags r:id="rId19"/>
              </p:custDataLst>
            </p:nvPr>
          </p:nvSpPr>
          <p:spPr>
            <a:xfrm rot="7980000">
              <a:off x="3624" y="5059"/>
              <a:ext cx="454" cy="340"/>
            </a:xfrm>
            <a:prstGeom prst="left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 name="左箭头 60"/>
            <p:cNvSpPr/>
            <p:nvPr>
              <p:custDataLst>
                <p:tags r:id="rId20"/>
              </p:custDataLst>
            </p:nvPr>
          </p:nvSpPr>
          <p:spPr>
            <a:xfrm rot="13620000" flipH="1">
              <a:off x="4644" y="5059"/>
              <a:ext cx="454" cy="340"/>
            </a:xfrm>
            <a:prstGeom prst="left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2" name="左箭头 61"/>
            <p:cNvSpPr/>
            <p:nvPr>
              <p:custDataLst>
                <p:tags r:id="rId21"/>
              </p:custDataLst>
            </p:nvPr>
          </p:nvSpPr>
          <p:spPr>
            <a:xfrm rot="13620000" flipV="1">
              <a:off x="3624" y="3811"/>
              <a:ext cx="454" cy="340"/>
            </a:xfrm>
            <a:prstGeom prst="left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左箭头 62"/>
            <p:cNvSpPr/>
            <p:nvPr>
              <p:custDataLst>
                <p:tags r:id="rId22"/>
              </p:custDataLst>
            </p:nvPr>
          </p:nvSpPr>
          <p:spPr>
            <a:xfrm rot="7980000" flipH="1" flipV="1">
              <a:off x="4644" y="3811"/>
              <a:ext cx="454" cy="340"/>
            </a:xfrm>
            <a:prstGeom prst="left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4" name="组合 63"/>
          <p:cNvGrpSpPr/>
          <p:nvPr/>
        </p:nvGrpSpPr>
        <p:grpSpPr>
          <a:xfrm>
            <a:off x="5582285" y="1541780"/>
            <a:ext cx="949325" cy="1039495"/>
            <a:chOff x="3681" y="3754"/>
            <a:chExt cx="1360" cy="1702"/>
          </a:xfrm>
          <a:solidFill>
            <a:srgbClr val="C00000"/>
          </a:solidFill>
        </p:grpSpPr>
        <p:sp>
          <p:nvSpPr>
            <p:cNvPr id="65" name="左箭头 64"/>
            <p:cNvSpPr/>
            <p:nvPr>
              <p:custDataLst>
                <p:tags r:id="rId15"/>
              </p:custDataLst>
            </p:nvPr>
          </p:nvSpPr>
          <p:spPr>
            <a:xfrm rot="7980000">
              <a:off x="3624" y="5059"/>
              <a:ext cx="454" cy="340"/>
            </a:xfrm>
            <a:prstGeom prst="left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左箭头 65"/>
            <p:cNvSpPr/>
            <p:nvPr>
              <p:custDataLst>
                <p:tags r:id="rId16"/>
              </p:custDataLst>
            </p:nvPr>
          </p:nvSpPr>
          <p:spPr>
            <a:xfrm rot="13620000" flipH="1">
              <a:off x="4644" y="5059"/>
              <a:ext cx="454" cy="340"/>
            </a:xfrm>
            <a:prstGeom prst="left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7" name="左箭头 66"/>
            <p:cNvSpPr/>
            <p:nvPr>
              <p:custDataLst>
                <p:tags r:id="rId17"/>
              </p:custDataLst>
            </p:nvPr>
          </p:nvSpPr>
          <p:spPr>
            <a:xfrm rot="13620000" flipV="1">
              <a:off x="3624" y="3811"/>
              <a:ext cx="454" cy="340"/>
            </a:xfrm>
            <a:prstGeom prst="left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左箭头 67"/>
            <p:cNvSpPr/>
            <p:nvPr>
              <p:custDataLst>
                <p:tags r:id="rId18"/>
              </p:custDataLst>
            </p:nvPr>
          </p:nvSpPr>
          <p:spPr>
            <a:xfrm rot="7980000" flipH="1" flipV="1">
              <a:off x="4644" y="3811"/>
              <a:ext cx="454" cy="340"/>
            </a:xfrm>
            <a:prstGeom prst="left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9" name="组合 68"/>
          <p:cNvGrpSpPr/>
          <p:nvPr/>
        </p:nvGrpSpPr>
        <p:grpSpPr>
          <a:xfrm>
            <a:off x="10409555" y="687070"/>
            <a:ext cx="1056005" cy="1039495"/>
            <a:chOff x="3681" y="3754"/>
            <a:chExt cx="1360" cy="1702"/>
          </a:xfrm>
          <a:solidFill>
            <a:srgbClr val="C00000"/>
          </a:solidFill>
        </p:grpSpPr>
        <p:sp>
          <p:nvSpPr>
            <p:cNvPr id="70" name="左箭头 69"/>
            <p:cNvSpPr/>
            <p:nvPr>
              <p:custDataLst>
                <p:tags r:id="rId11"/>
              </p:custDataLst>
            </p:nvPr>
          </p:nvSpPr>
          <p:spPr>
            <a:xfrm rot="7980000">
              <a:off x="3624" y="5059"/>
              <a:ext cx="454" cy="340"/>
            </a:xfrm>
            <a:prstGeom prst="left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左箭头 70"/>
            <p:cNvSpPr/>
            <p:nvPr>
              <p:custDataLst>
                <p:tags r:id="rId12"/>
              </p:custDataLst>
            </p:nvPr>
          </p:nvSpPr>
          <p:spPr>
            <a:xfrm rot="13620000" flipH="1">
              <a:off x="4644" y="5059"/>
              <a:ext cx="454" cy="340"/>
            </a:xfrm>
            <a:prstGeom prst="left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2" name="左箭头 71"/>
            <p:cNvSpPr/>
            <p:nvPr>
              <p:custDataLst>
                <p:tags r:id="rId13"/>
              </p:custDataLst>
            </p:nvPr>
          </p:nvSpPr>
          <p:spPr>
            <a:xfrm rot="13620000" flipV="1">
              <a:off x="3624" y="3811"/>
              <a:ext cx="454" cy="340"/>
            </a:xfrm>
            <a:prstGeom prst="left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3" name="左箭头 72"/>
            <p:cNvSpPr/>
            <p:nvPr>
              <p:custDataLst>
                <p:tags r:id="rId14"/>
              </p:custDataLst>
            </p:nvPr>
          </p:nvSpPr>
          <p:spPr>
            <a:xfrm rot="7980000" flipH="1" flipV="1">
              <a:off x="4644" y="3811"/>
              <a:ext cx="454" cy="340"/>
            </a:xfrm>
            <a:prstGeom prst="left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74" name="组合 73"/>
          <p:cNvGrpSpPr/>
          <p:nvPr/>
        </p:nvGrpSpPr>
        <p:grpSpPr>
          <a:xfrm>
            <a:off x="7962900" y="2415540"/>
            <a:ext cx="1075055" cy="1039495"/>
            <a:chOff x="3681" y="3754"/>
            <a:chExt cx="1360" cy="1702"/>
          </a:xfrm>
          <a:solidFill>
            <a:srgbClr val="C00000"/>
          </a:solidFill>
        </p:grpSpPr>
        <p:sp>
          <p:nvSpPr>
            <p:cNvPr id="75" name="左箭头 74"/>
            <p:cNvSpPr/>
            <p:nvPr>
              <p:custDataLst>
                <p:tags r:id="rId7"/>
              </p:custDataLst>
            </p:nvPr>
          </p:nvSpPr>
          <p:spPr>
            <a:xfrm rot="7980000">
              <a:off x="3624" y="5059"/>
              <a:ext cx="454" cy="340"/>
            </a:xfrm>
            <a:prstGeom prst="left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6" name="左箭头 75"/>
            <p:cNvSpPr/>
            <p:nvPr>
              <p:custDataLst>
                <p:tags r:id="rId8"/>
              </p:custDataLst>
            </p:nvPr>
          </p:nvSpPr>
          <p:spPr>
            <a:xfrm rot="13620000" flipH="1">
              <a:off x="4644" y="5059"/>
              <a:ext cx="454" cy="340"/>
            </a:xfrm>
            <a:prstGeom prst="left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7" name="左箭头 76"/>
            <p:cNvSpPr/>
            <p:nvPr>
              <p:custDataLst>
                <p:tags r:id="rId9"/>
              </p:custDataLst>
            </p:nvPr>
          </p:nvSpPr>
          <p:spPr>
            <a:xfrm rot="13620000" flipV="1">
              <a:off x="3624" y="3811"/>
              <a:ext cx="454" cy="340"/>
            </a:xfrm>
            <a:prstGeom prst="left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8" name="左箭头 77"/>
            <p:cNvSpPr/>
            <p:nvPr>
              <p:custDataLst>
                <p:tags r:id="rId10"/>
              </p:custDataLst>
            </p:nvPr>
          </p:nvSpPr>
          <p:spPr>
            <a:xfrm rot="7980000" flipH="1" flipV="1">
              <a:off x="4644" y="3811"/>
              <a:ext cx="454" cy="340"/>
            </a:xfrm>
            <a:prstGeom prst="left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79" name="组合 78"/>
          <p:cNvGrpSpPr/>
          <p:nvPr/>
        </p:nvGrpSpPr>
        <p:grpSpPr>
          <a:xfrm>
            <a:off x="7189470" y="4143375"/>
            <a:ext cx="1015365" cy="1039495"/>
            <a:chOff x="3681" y="3754"/>
            <a:chExt cx="1360" cy="1702"/>
          </a:xfrm>
          <a:solidFill>
            <a:srgbClr val="C00000"/>
          </a:solidFill>
        </p:grpSpPr>
        <p:sp>
          <p:nvSpPr>
            <p:cNvPr id="80" name="左箭头 79"/>
            <p:cNvSpPr/>
            <p:nvPr>
              <p:custDataLst>
                <p:tags r:id="rId3"/>
              </p:custDataLst>
            </p:nvPr>
          </p:nvSpPr>
          <p:spPr>
            <a:xfrm rot="7980000">
              <a:off x="3624" y="5059"/>
              <a:ext cx="454" cy="340"/>
            </a:xfrm>
            <a:prstGeom prst="left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1" name="左箭头 80"/>
            <p:cNvSpPr/>
            <p:nvPr>
              <p:custDataLst>
                <p:tags r:id="rId4"/>
              </p:custDataLst>
            </p:nvPr>
          </p:nvSpPr>
          <p:spPr>
            <a:xfrm rot="13620000" flipH="1">
              <a:off x="4644" y="5059"/>
              <a:ext cx="454" cy="340"/>
            </a:xfrm>
            <a:prstGeom prst="left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2" name="左箭头 81"/>
            <p:cNvSpPr/>
            <p:nvPr>
              <p:custDataLst>
                <p:tags r:id="rId5"/>
              </p:custDataLst>
            </p:nvPr>
          </p:nvSpPr>
          <p:spPr>
            <a:xfrm rot="13620000" flipV="1">
              <a:off x="3624" y="3811"/>
              <a:ext cx="454" cy="340"/>
            </a:xfrm>
            <a:prstGeom prst="left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3" name="左箭头 82"/>
            <p:cNvSpPr/>
            <p:nvPr>
              <p:custDataLst>
                <p:tags r:id="rId6"/>
              </p:custDataLst>
            </p:nvPr>
          </p:nvSpPr>
          <p:spPr>
            <a:xfrm rot="7980000" flipH="1" flipV="1">
              <a:off x="4644" y="3811"/>
              <a:ext cx="454" cy="340"/>
            </a:xfrm>
            <a:prstGeom prst="left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p:transition advTm="0">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custDataLst>
              <p:tags r:id="rId1"/>
            </p:custDataLst>
          </p:nvPr>
        </p:nvPicPr>
        <p:blipFill>
          <a:blip r:embed="rId5"/>
          <a:srcRect l="97202" t="43337" r="771" b="9736"/>
          <a:stretch>
            <a:fillRect/>
          </a:stretch>
        </p:blipFill>
        <p:spPr>
          <a:xfrm>
            <a:off x="-16510" y="12700"/>
            <a:ext cx="12222480" cy="6845300"/>
          </a:xfrm>
          <a:prstGeom prst="rect">
            <a:avLst/>
          </a:prstGeom>
        </p:spPr>
      </p:pic>
      <p:grpSp>
        <p:nvGrpSpPr>
          <p:cNvPr id="11" name="组合 10"/>
          <p:cNvGrpSpPr/>
          <p:nvPr/>
        </p:nvGrpSpPr>
        <p:grpSpPr>
          <a:xfrm>
            <a:off x="-71120" y="1485265"/>
            <a:ext cx="12263120" cy="14625320"/>
            <a:chOff x="1" y="-14984"/>
            <a:chExt cx="14490" cy="23032"/>
          </a:xfrm>
        </p:grpSpPr>
        <p:grpSp>
          <p:nvGrpSpPr>
            <p:cNvPr id="8" name="组合 7"/>
            <p:cNvGrpSpPr/>
            <p:nvPr/>
          </p:nvGrpSpPr>
          <p:grpSpPr>
            <a:xfrm>
              <a:off x="1" y="-14984"/>
              <a:ext cx="14490" cy="21553"/>
              <a:chOff x="-58" y="-10022"/>
              <a:chExt cx="14490" cy="21553"/>
            </a:xfrm>
          </p:grpSpPr>
          <p:pic>
            <p:nvPicPr>
              <p:cNvPr id="2" name="图片 1" descr="d087ec704695a07a8509f7f1cf814b6"/>
              <p:cNvPicPr>
                <a:picLocks noChangeAspect="1"/>
              </p:cNvPicPr>
              <p:nvPr/>
            </p:nvPicPr>
            <p:blipFill>
              <a:blip r:embed="rId6"/>
              <a:srcRect t="75987" r="7"/>
              <a:stretch>
                <a:fillRect/>
              </a:stretch>
            </p:blipFill>
            <p:spPr>
              <a:xfrm>
                <a:off x="-1" y="821"/>
                <a:ext cx="14400" cy="1684"/>
              </a:xfrm>
              <a:prstGeom prst="rect">
                <a:avLst/>
              </a:prstGeom>
            </p:spPr>
          </p:pic>
          <p:grpSp>
            <p:nvGrpSpPr>
              <p:cNvPr id="7" name="组合 6"/>
              <p:cNvGrpSpPr/>
              <p:nvPr/>
            </p:nvGrpSpPr>
            <p:grpSpPr>
              <a:xfrm>
                <a:off x="-58" y="-10022"/>
                <a:ext cx="14490" cy="21553"/>
                <a:chOff x="-58" y="-10022"/>
                <a:chExt cx="14490" cy="21553"/>
              </a:xfrm>
            </p:grpSpPr>
            <p:pic>
              <p:nvPicPr>
                <p:cNvPr id="4" name="图片 3"/>
                <p:cNvPicPr>
                  <a:picLocks noChangeAspect="1"/>
                </p:cNvPicPr>
                <p:nvPr>
                  <p:custDataLst>
                    <p:tags r:id="rId3"/>
                  </p:custDataLst>
                </p:nvPr>
              </p:nvPicPr>
              <p:blipFill>
                <a:blip r:embed="rId5"/>
                <a:stretch>
                  <a:fillRect/>
                </a:stretch>
              </p:blipFill>
              <p:spPr>
                <a:xfrm>
                  <a:off x="0" y="-10022"/>
                  <a:ext cx="14432" cy="10843"/>
                </a:xfrm>
                <a:prstGeom prst="rect">
                  <a:avLst/>
                </a:prstGeom>
              </p:spPr>
            </p:pic>
            <p:pic>
              <p:nvPicPr>
                <p:cNvPr id="5" name="图片 4" descr="9642c04771b477ebb33184391aba94c"/>
                <p:cNvPicPr>
                  <a:picLocks noChangeAspect="1"/>
                </p:cNvPicPr>
                <p:nvPr/>
              </p:nvPicPr>
              <p:blipFill>
                <a:blip r:embed="rId7"/>
                <a:srcRect t="12100" r="-173"/>
                <a:stretch>
                  <a:fillRect/>
                </a:stretch>
              </p:blipFill>
              <p:spPr>
                <a:xfrm>
                  <a:off x="-58" y="2538"/>
                  <a:ext cx="14458" cy="4965"/>
                </a:xfrm>
                <a:prstGeom prst="rect">
                  <a:avLst/>
                </a:prstGeom>
              </p:spPr>
            </p:pic>
            <p:pic>
              <p:nvPicPr>
                <p:cNvPr id="6" name="图片 5" descr="0232dd159eccd11e0bcb57f897125ae"/>
                <p:cNvPicPr>
                  <a:picLocks noChangeAspect="1"/>
                </p:cNvPicPr>
                <p:nvPr/>
              </p:nvPicPr>
              <p:blipFill>
                <a:blip r:embed="rId8"/>
                <a:srcRect t="50267" r="1167"/>
                <a:stretch>
                  <a:fillRect/>
                </a:stretch>
              </p:blipFill>
              <p:spPr>
                <a:xfrm>
                  <a:off x="-1" y="7512"/>
                  <a:ext cx="14084" cy="4019"/>
                </a:xfrm>
                <a:prstGeom prst="rect">
                  <a:avLst/>
                </a:prstGeom>
              </p:spPr>
            </p:pic>
          </p:grpSp>
        </p:grpSp>
        <p:pic>
          <p:nvPicPr>
            <p:cNvPr id="10" name="图片 9" descr="9642c04771b477ebb33184391aba94c"/>
            <p:cNvPicPr>
              <a:picLocks noChangeAspect="1"/>
            </p:cNvPicPr>
            <p:nvPr>
              <p:custDataLst>
                <p:tags r:id="rId2"/>
              </p:custDataLst>
            </p:nvPr>
          </p:nvPicPr>
          <p:blipFill>
            <a:blip r:embed="rId7"/>
            <a:srcRect t="77393" r="1407"/>
            <a:stretch>
              <a:fillRect/>
            </a:stretch>
          </p:blipFill>
          <p:spPr>
            <a:xfrm>
              <a:off x="1" y="6534"/>
              <a:ext cx="14230" cy="1514"/>
            </a:xfrm>
            <a:prstGeom prst="rect">
              <a:avLst/>
            </a:prstGeom>
          </p:spPr>
        </p:pic>
      </p:grpSp>
    </p:spTree>
  </p:cSld>
  <p:clrMapOvr>
    <a:masterClrMapping/>
  </p:clrMapOvr>
  <p:transition advTm="0">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custDataLst>
              <p:tags r:id="rId1"/>
            </p:custDataLst>
          </p:nvPr>
        </p:nvSpPr>
        <p:spPr>
          <a:xfrm>
            <a:off x="-10160" y="-99695"/>
            <a:ext cx="12202795" cy="69576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文本框 51"/>
          <p:cNvSpPr txBox="1"/>
          <p:nvPr/>
        </p:nvSpPr>
        <p:spPr>
          <a:xfrm>
            <a:off x="7014210" y="10050145"/>
            <a:ext cx="3048000" cy="368300"/>
          </a:xfrm>
          <a:prstGeom prst="rect">
            <a:avLst/>
          </a:prstGeom>
          <a:noFill/>
        </p:spPr>
        <p:txBody>
          <a:bodyPr wrap="square" rtlCol="0">
            <a:spAutoFit/>
          </a:bodyPr>
          <a:lstStyle/>
          <a:p>
            <a:endParaRPr lang="zh-CN" altLang="en-US"/>
          </a:p>
        </p:txBody>
      </p:sp>
      <p:pic>
        <p:nvPicPr>
          <p:cNvPr id="2" name="图片 1"/>
          <p:cNvPicPr>
            <a:picLocks noChangeAspect="1"/>
          </p:cNvPicPr>
          <p:nvPr/>
        </p:nvPicPr>
        <p:blipFill>
          <a:blip r:embed="rId36"/>
          <a:stretch>
            <a:fillRect/>
          </a:stretch>
        </p:blipFill>
        <p:spPr>
          <a:xfrm>
            <a:off x="-26035" y="-99060"/>
            <a:ext cx="12218035" cy="6957695"/>
          </a:xfrm>
          <a:prstGeom prst="rect">
            <a:avLst/>
          </a:prstGeom>
        </p:spPr>
      </p:pic>
      <p:sp>
        <p:nvSpPr>
          <p:cNvPr id="3" name="矩形 2"/>
          <p:cNvSpPr/>
          <p:nvPr>
            <p:custDataLst>
              <p:tags r:id="rId2"/>
            </p:custDataLst>
          </p:nvPr>
        </p:nvSpPr>
        <p:spPr>
          <a:xfrm>
            <a:off x="-23495" y="-98425"/>
            <a:ext cx="12214860" cy="6957060"/>
          </a:xfrm>
          <a:prstGeom prst="rect">
            <a:avLst/>
          </a:prstGeom>
          <a:solidFill>
            <a:schemeClr val="tx1">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p:cNvSpPr txBox="1"/>
          <p:nvPr>
            <p:custDataLst>
              <p:tags r:id="rId3"/>
            </p:custDataLst>
          </p:nvPr>
        </p:nvSpPr>
        <p:spPr>
          <a:xfrm>
            <a:off x="4821555" y="45085"/>
            <a:ext cx="2479675" cy="768350"/>
          </a:xfrm>
          <a:prstGeom prst="rect">
            <a:avLst/>
          </a:prstGeom>
          <a:solidFill>
            <a:schemeClr val="bg1"/>
          </a:solidFill>
        </p:spPr>
        <p:txBody>
          <a:bodyPr wrap="square" rtlCol="0">
            <a:spAutoFit/>
          </a:bodyPr>
          <a:lstStyle/>
          <a:p>
            <a:pPr algn="ctr"/>
            <a:r>
              <a:rPr lang="en-US" altLang="zh-CN" sz="4400" b="1">
                <a:solidFill>
                  <a:schemeClr val="tx1"/>
                </a:solidFill>
                <a:cs typeface="Arial" panose="020B0604020202020204" pitchFamily="34" charset="0"/>
              </a:rPr>
              <a:t>LEVEL 1</a:t>
            </a:r>
          </a:p>
        </p:txBody>
      </p:sp>
      <p:grpSp>
        <p:nvGrpSpPr>
          <p:cNvPr id="25" name="组合 24"/>
          <p:cNvGrpSpPr/>
          <p:nvPr/>
        </p:nvGrpSpPr>
        <p:grpSpPr>
          <a:xfrm>
            <a:off x="3079750" y="2397125"/>
            <a:ext cx="1094740" cy="1066800"/>
            <a:chOff x="3681" y="3754"/>
            <a:chExt cx="1360" cy="1702"/>
          </a:xfrm>
          <a:solidFill>
            <a:srgbClr val="C00000"/>
          </a:solidFill>
        </p:grpSpPr>
        <p:sp>
          <p:nvSpPr>
            <p:cNvPr id="15" name="左箭头 14"/>
            <p:cNvSpPr/>
            <p:nvPr/>
          </p:nvSpPr>
          <p:spPr>
            <a:xfrm rot="7980000">
              <a:off x="3624" y="5059"/>
              <a:ext cx="454" cy="340"/>
            </a:xfrm>
            <a:prstGeom prst="left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左箭头 15"/>
            <p:cNvSpPr/>
            <p:nvPr>
              <p:custDataLst>
                <p:tags r:id="rId31"/>
              </p:custDataLst>
            </p:nvPr>
          </p:nvSpPr>
          <p:spPr>
            <a:xfrm rot="13620000" flipH="1">
              <a:off x="4644" y="5059"/>
              <a:ext cx="454" cy="340"/>
            </a:xfrm>
            <a:prstGeom prst="left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左箭头 21"/>
            <p:cNvSpPr/>
            <p:nvPr>
              <p:custDataLst>
                <p:tags r:id="rId32"/>
              </p:custDataLst>
            </p:nvPr>
          </p:nvSpPr>
          <p:spPr>
            <a:xfrm rot="13620000" flipV="1">
              <a:off x="3624" y="3811"/>
              <a:ext cx="454" cy="340"/>
            </a:xfrm>
            <a:prstGeom prst="left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左箭头 22"/>
            <p:cNvSpPr/>
            <p:nvPr>
              <p:custDataLst>
                <p:tags r:id="rId33"/>
              </p:custDataLst>
            </p:nvPr>
          </p:nvSpPr>
          <p:spPr>
            <a:xfrm rot="7980000" flipH="1" flipV="1">
              <a:off x="4644" y="3811"/>
              <a:ext cx="454" cy="340"/>
            </a:xfrm>
            <a:prstGeom prst="left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9" name="组合 58"/>
          <p:cNvGrpSpPr/>
          <p:nvPr/>
        </p:nvGrpSpPr>
        <p:grpSpPr>
          <a:xfrm>
            <a:off x="4692650" y="3285490"/>
            <a:ext cx="1084580" cy="1063625"/>
            <a:chOff x="3681" y="3754"/>
            <a:chExt cx="1360" cy="1702"/>
          </a:xfrm>
          <a:solidFill>
            <a:srgbClr val="C00000"/>
          </a:solidFill>
        </p:grpSpPr>
        <p:sp>
          <p:nvSpPr>
            <p:cNvPr id="60" name="左箭头 59"/>
            <p:cNvSpPr/>
            <p:nvPr>
              <p:custDataLst>
                <p:tags r:id="rId27"/>
              </p:custDataLst>
            </p:nvPr>
          </p:nvSpPr>
          <p:spPr>
            <a:xfrm rot="7980000">
              <a:off x="3624" y="5059"/>
              <a:ext cx="454" cy="340"/>
            </a:xfrm>
            <a:prstGeom prst="left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 name="左箭头 60"/>
            <p:cNvSpPr/>
            <p:nvPr>
              <p:custDataLst>
                <p:tags r:id="rId28"/>
              </p:custDataLst>
            </p:nvPr>
          </p:nvSpPr>
          <p:spPr>
            <a:xfrm rot="13620000" flipH="1">
              <a:off x="4644" y="5059"/>
              <a:ext cx="454" cy="340"/>
            </a:xfrm>
            <a:prstGeom prst="left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2" name="左箭头 61"/>
            <p:cNvSpPr/>
            <p:nvPr>
              <p:custDataLst>
                <p:tags r:id="rId29"/>
              </p:custDataLst>
            </p:nvPr>
          </p:nvSpPr>
          <p:spPr>
            <a:xfrm rot="13620000" flipV="1">
              <a:off x="3624" y="3811"/>
              <a:ext cx="454" cy="340"/>
            </a:xfrm>
            <a:prstGeom prst="left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左箭头 62"/>
            <p:cNvSpPr/>
            <p:nvPr>
              <p:custDataLst>
                <p:tags r:id="rId30"/>
              </p:custDataLst>
            </p:nvPr>
          </p:nvSpPr>
          <p:spPr>
            <a:xfrm rot="7980000" flipH="1" flipV="1">
              <a:off x="4644" y="3811"/>
              <a:ext cx="454" cy="340"/>
            </a:xfrm>
            <a:prstGeom prst="left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4" name="组合 63"/>
          <p:cNvGrpSpPr/>
          <p:nvPr/>
        </p:nvGrpSpPr>
        <p:grpSpPr>
          <a:xfrm>
            <a:off x="5582285" y="1541780"/>
            <a:ext cx="949325" cy="1039495"/>
            <a:chOff x="3681" y="3754"/>
            <a:chExt cx="1360" cy="1702"/>
          </a:xfrm>
          <a:solidFill>
            <a:srgbClr val="C00000"/>
          </a:solidFill>
        </p:grpSpPr>
        <p:sp>
          <p:nvSpPr>
            <p:cNvPr id="65" name="左箭头 64"/>
            <p:cNvSpPr/>
            <p:nvPr>
              <p:custDataLst>
                <p:tags r:id="rId23"/>
              </p:custDataLst>
            </p:nvPr>
          </p:nvSpPr>
          <p:spPr>
            <a:xfrm rot="7980000">
              <a:off x="3624" y="5059"/>
              <a:ext cx="454" cy="340"/>
            </a:xfrm>
            <a:prstGeom prst="left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左箭头 65"/>
            <p:cNvSpPr/>
            <p:nvPr>
              <p:custDataLst>
                <p:tags r:id="rId24"/>
              </p:custDataLst>
            </p:nvPr>
          </p:nvSpPr>
          <p:spPr>
            <a:xfrm rot="13620000" flipH="1">
              <a:off x="4644" y="5059"/>
              <a:ext cx="454" cy="340"/>
            </a:xfrm>
            <a:prstGeom prst="left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7" name="左箭头 66"/>
            <p:cNvSpPr/>
            <p:nvPr>
              <p:custDataLst>
                <p:tags r:id="rId25"/>
              </p:custDataLst>
            </p:nvPr>
          </p:nvSpPr>
          <p:spPr>
            <a:xfrm rot="13620000" flipV="1">
              <a:off x="3624" y="3811"/>
              <a:ext cx="454" cy="340"/>
            </a:xfrm>
            <a:prstGeom prst="left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左箭头 67"/>
            <p:cNvSpPr/>
            <p:nvPr>
              <p:custDataLst>
                <p:tags r:id="rId26"/>
              </p:custDataLst>
            </p:nvPr>
          </p:nvSpPr>
          <p:spPr>
            <a:xfrm rot="7980000" flipH="1" flipV="1">
              <a:off x="4644" y="3811"/>
              <a:ext cx="454" cy="340"/>
            </a:xfrm>
            <a:prstGeom prst="left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9" name="组合 68"/>
          <p:cNvGrpSpPr/>
          <p:nvPr/>
        </p:nvGrpSpPr>
        <p:grpSpPr>
          <a:xfrm>
            <a:off x="10409555" y="687070"/>
            <a:ext cx="1056005" cy="1039495"/>
            <a:chOff x="3681" y="3754"/>
            <a:chExt cx="1360" cy="1702"/>
          </a:xfrm>
          <a:solidFill>
            <a:srgbClr val="C00000"/>
          </a:solidFill>
        </p:grpSpPr>
        <p:sp>
          <p:nvSpPr>
            <p:cNvPr id="70" name="左箭头 69"/>
            <p:cNvSpPr/>
            <p:nvPr>
              <p:custDataLst>
                <p:tags r:id="rId19"/>
              </p:custDataLst>
            </p:nvPr>
          </p:nvSpPr>
          <p:spPr>
            <a:xfrm rot="7980000">
              <a:off x="3624" y="5059"/>
              <a:ext cx="454" cy="340"/>
            </a:xfrm>
            <a:prstGeom prst="left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左箭头 70"/>
            <p:cNvSpPr/>
            <p:nvPr>
              <p:custDataLst>
                <p:tags r:id="rId20"/>
              </p:custDataLst>
            </p:nvPr>
          </p:nvSpPr>
          <p:spPr>
            <a:xfrm rot="13620000" flipH="1">
              <a:off x="4644" y="5059"/>
              <a:ext cx="454" cy="340"/>
            </a:xfrm>
            <a:prstGeom prst="left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2" name="左箭头 71"/>
            <p:cNvSpPr/>
            <p:nvPr>
              <p:custDataLst>
                <p:tags r:id="rId21"/>
              </p:custDataLst>
            </p:nvPr>
          </p:nvSpPr>
          <p:spPr>
            <a:xfrm rot="13620000" flipV="1">
              <a:off x="3624" y="3811"/>
              <a:ext cx="454" cy="340"/>
            </a:xfrm>
            <a:prstGeom prst="left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3" name="左箭头 72"/>
            <p:cNvSpPr/>
            <p:nvPr>
              <p:custDataLst>
                <p:tags r:id="rId22"/>
              </p:custDataLst>
            </p:nvPr>
          </p:nvSpPr>
          <p:spPr>
            <a:xfrm rot="7980000" flipH="1" flipV="1">
              <a:off x="4644" y="3811"/>
              <a:ext cx="454" cy="340"/>
            </a:xfrm>
            <a:prstGeom prst="left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74" name="组合 73"/>
          <p:cNvGrpSpPr/>
          <p:nvPr/>
        </p:nvGrpSpPr>
        <p:grpSpPr>
          <a:xfrm>
            <a:off x="7962900" y="2415540"/>
            <a:ext cx="1075055" cy="1039495"/>
            <a:chOff x="3681" y="3754"/>
            <a:chExt cx="1360" cy="1702"/>
          </a:xfrm>
          <a:solidFill>
            <a:srgbClr val="C00000"/>
          </a:solidFill>
        </p:grpSpPr>
        <p:sp>
          <p:nvSpPr>
            <p:cNvPr id="75" name="左箭头 74"/>
            <p:cNvSpPr/>
            <p:nvPr>
              <p:custDataLst>
                <p:tags r:id="rId15"/>
              </p:custDataLst>
            </p:nvPr>
          </p:nvSpPr>
          <p:spPr>
            <a:xfrm rot="7980000">
              <a:off x="3624" y="5059"/>
              <a:ext cx="454" cy="340"/>
            </a:xfrm>
            <a:prstGeom prst="left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6" name="左箭头 75"/>
            <p:cNvSpPr/>
            <p:nvPr>
              <p:custDataLst>
                <p:tags r:id="rId16"/>
              </p:custDataLst>
            </p:nvPr>
          </p:nvSpPr>
          <p:spPr>
            <a:xfrm rot="13620000" flipH="1">
              <a:off x="4644" y="5059"/>
              <a:ext cx="454" cy="340"/>
            </a:xfrm>
            <a:prstGeom prst="left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7" name="左箭头 76"/>
            <p:cNvSpPr/>
            <p:nvPr>
              <p:custDataLst>
                <p:tags r:id="rId17"/>
              </p:custDataLst>
            </p:nvPr>
          </p:nvSpPr>
          <p:spPr>
            <a:xfrm rot="13620000" flipV="1">
              <a:off x="3624" y="3811"/>
              <a:ext cx="454" cy="340"/>
            </a:xfrm>
            <a:prstGeom prst="left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8" name="左箭头 77"/>
            <p:cNvSpPr/>
            <p:nvPr>
              <p:custDataLst>
                <p:tags r:id="rId18"/>
              </p:custDataLst>
            </p:nvPr>
          </p:nvSpPr>
          <p:spPr>
            <a:xfrm rot="7980000" flipH="1" flipV="1">
              <a:off x="4644" y="3811"/>
              <a:ext cx="454" cy="340"/>
            </a:xfrm>
            <a:prstGeom prst="left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79" name="组合 78"/>
          <p:cNvGrpSpPr/>
          <p:nvPr/>
        </p:nvGrpSpPr>
        <p:grpSpPr>
          <a:xfrm>
            <a:off x="7189470" y="4143375"/>
            <a:ext cx="1015365" cy="1039495"/>
            <a:chOff x="3681" y="3754"/>
            <a:chExt cx="1360" cy="1702"/>
          </a:xfrm>
          <a:solidFill>
            <a:srgbClr val="C00000"/>
          </a:solidFill>
        </p:grpSpPr>
        <p:sp>
          <p:nvSpPr>
            <p:cNvPr id="80" name="左箭头 79"/>
            <p:cNvSpPr/>
            <p:nvPr>
              <p:custDataLst>
                <p:tags r:id="rId11"/>
              </p:custDataLst>
            </p:nvPr>
          </p:nvSpPr>
          <p:spPr>
            <a:xfrm rot="7980000">
              <a:off x="3624" y="5059"/>
              <a:ext cx="454" cy="340"/>
            </a:xfrm>
            <a:prstGeom prst="left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1" name="左箭头 80"/>
            <p:cNvSpPr/>
            <p:nvPr>
              <p:custDataLst>
                <p:tags r:id="rId12"/>
              </p:custDataLst>
            </p:nvPr>
          </p:nvSpPr>
          <p:spPr>
            <a:xfrm rot="13620000" flipH="1">
              <a:off x="4644" y="5059"/>
              <a:ext cx="454" cy="340"/>
            </a:xfrm>
            <a:prstGeom prst="left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2" name="左箭头 81"/>
            <p:cNvSpPr/>
            <p:nvPr>
              <p:custDataLst>
                <p:tags r:id="rId13"/>
              </p:custDataLst>
            </p:nvPr>
          </p:nvSpPr>
          <p:spPr>
            <a:xfrm rot="13620000" flipV="1">
              <a:off x="3624" y="3811"/>
              <a:ext cx="454" cy="340"/>
            </a:xfrm>
            <a:prstGeom prst="left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3" name="左箭头 82"/>
            <p:cNvSpPr/>
            <p:nvPr>
              <p:custDataLst>
                <p:tags r:id="rId14"/>
              </p:custDataLst>
            </p:nvPr>
          </p:nvSpPr>
          <p:spPr>
            <a:xfrm rot="7980000" flipH="1" flipV="1">
              <a:off x="4644" y="3811"/>
              <a:ext cx="454" cy="340"/>
            </a:xfrm>
            <a:prstGeom prst="left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1" name="文本框 20"/>
          <p:cNvSpPr txBox="1"/>
          <p:nvPr>
            <p:custDataLst>
              <p:tags r:id="rId4"/>
            </p:custDataLst>
          </p:nvPr>
        </p:nvSpPr>
        <p:spPr>
          <a:xfrm>
            <a:off x="1919605" y="5870575"/>
            <a:ext cx="8515985" cy="583565"/>
          </a:xfrm>
          <a:prstGeom prst="rect">
            <a:avLst/>
          </a:prstGeom>
          <a:noFill/>
        </p:spPr>
        <p:txBody>
          <a:bodyPr wrap="square" rtlCol="0">
            <a:spAutoFit/>
          </a:bodyPr>
          <a:lstStyle/>
          <a:p>
            <a:pPr algn="ctr"/>
            <a:r>
              <a:rPr lang="en-US" altLang="zh-CN" sz="3200" b="1">
                <a:solidFill>
                  <a:schemeClr val="bg1"/>
                </a:solidFill>
              </a:rPr>
              <a:t>pick the faces everyone else finds prettiest</a:t>
            </a:r>
          </a:p>
        </p:txBody>
      </p:sp>
      <p:pic>
        <p:nvPicPr>
          <p:cNvPr id="9" name="图片 8"/>
          <p:cNvPicPr>
            <a:picLocks noChangeAspect="1"/>
          </p:cNvPicPr>
          <p:nvPr>
            <p:custDataLst>
              <p:tags r:id="rId5"/>
            </p:custDataLst>
          </p:nvPr>
        </p:nvPicPr>
        <p:blipFill>
          <a:blip r:embed="rId37">
            <a:lum bright="6000"/>
          </a:blip>
          <a:stretch>
            <a:fillRect/>
          </a:stretch>
        </p:blipFill>
        <p:spPr>
          <a:xfrm>
            <a:off x="3215640" y="2442845"/>
            <a:ext cx="860425" cy="976630"/>
          </a:xfrm>
          <a:prstGeom prst="rect">
            <a:avLst/>
          </a:prstGeom>
        </p:spPr>
      </p:pic>
      <p:pic>
        <p:nvPicPr>
          <p:cNvPr id="6" name="图片 5"/>
          <p:cNvPicPr>
            <a:picLocks noChangeAspect="1"/>
          </p:cNvPicPr>
          <p:nvPr>
            <p:custDataLst>
              <p:tags r:id="rId6"/>
            </p:custDataLst>
          </p:nvPr>
        </p:nvPicPr>
        <p:blipFill>
          <a:blip r:embed="rId38">
            <a:lum bright="12000" contrast="12000"/>
          </a:blip>
          <a:stretch>
            <a:fillRect/>
          </a:stretch>
        </p:blipFill>
        <p:spPr>
          <a:xfrm>
            <a:off x="4821555" y="3357245"/>
            <a:ext cx="887095" cy="944245"/>
          </a:xfrm>
          <a:prstGeom prst="rect">
            <a:avLst/>
          </a:prstGeom>
        </p:spPr>
      </p:pic>
      <p:pic>
        <p:nvPicPr>
          <p:cNvPr id="10" name="图片 9"/>
          <p:cNvPicPr>
            <a:picLocks noChangeAspect="1"/>
          </p:cNvPicPr>
          <p:nvPr>
            <p:custDataLst>
              <p:tags r:id="rId7"/>
            </p:custDataLst>
          </p:nvPr>
        </p:nvPicPr>
        <p:blipFill>
          <a:blip r:embed="rId39">
            <a:lum bright="6000" contrast="12000"/>
          </a:blip>
          <a:stretch>
            <a:fillRect/>
          </a:stretch>
        </p:blipFill>
        <p:spPr>
          <a:xfrm>
            <a:off x="5668645" y="1583055"/>
            <a:ext cx="852805" cy="929005"/>
          </a:xfrm>
          <a:prstGeom prst="rect">
            <a:avLst/>
          </a:prstGeom>
        </p:spPr>
      </p:pic>
      <p:pic>
        <p:nvPicPr>
          <p:cNvPr id="7" name="图片 6"/>
          <p:cNvPicPr>
            <a:picLocks noChangeAspect="1"/>
          </p:cNvPicPr>
          <p:nvPr>
            <p:custDataLst>
              <p:tags r:id="rId8"/>
            </p:custDataLst>
          </p:nvPr>
        </p:nvPicPr>
        <p:blipFill>
          <a:blip r:embed="rId40">
            <a:lum bright="18000" contrast="30000"/>
          </a:blip>
          <a:stretch>
            <a:fillRect/>
          </a:stretch>
        </p:blipFill>
        <p:spPr>
          <a:xfrm>
            <a:off x="8078470" y="2470785"/>
            <a:ext cx="821055" cy="886460"/>
          </a:xfrm>
          <a:prstGeom prst="rect">
            <a:avLst/>
          </a:prstGeom>
        </p:spPr>
      </p:pic>
      <p:pic>
        <p:nvPicPr>
          <p:cNvPr id="8" name="图片 7"/>
          <p:cNvPicPr>
            <a:picLocks noChangeAspect="1"/>
          </p:cNvPicPr>
          <p:nvPr>
            <p:custDataLst>
              <p:tags r:id="rId9"/>
            </p:custDataLst>
          </p:nvPr>
        </p:nvPicPr>
        <p:blipFill>
          <a:blip r:embed="rId41">
            <a:lum bright="12000" contrast="18000"/>
          </a:blip>
          <a:stretch>
            <a:fillRect/>
          </a:stretch>
        </p:blipFill>
        <p:spPr>
          <a:xfrm>
            <a:off x="7301230" y="4220845"/>
            <a:ext cx="853440" cy="898525"/>
          </a:xfrm>
          <a:prstGeom prst="rect">
            <a:avLst/>
          </a:prstGeom>
        </p:spPr>
      </p:pic>
      <p:pic>
        <p:nvPicPr>
          <p:cNvPr id="11" name="图片 10"/>
          <p:cNvPicPr>
            <a:picLocks noChangeAspect="1"/>
          </p:cNvPicPr>
          <p:nvPr>
            <p:custDataLst>
              <p:tags r:id="rId10"/>
            </p:custDataLst>
          </p:nvPr>
        </p:nvPicPr>
        <p:blipFill>
          <a:blip r:embed="rId42">
            <a:lum contrast="24000"/>
          </a:blip>
          <a:stretch>
            <a:fillRect/>
          </a:stretch>
        </p:blipFill>
        <p:spPr>
          <a:xfrm>
            <a:off x="10528300" y="702945"/>
            <a:ext cx="879475" cy="923925"/>
          </a:xfrm>
          <a:prstGeom prst="rect">
            <a:avLst/>
          </a:prstGeom>
        </p:spPr>
      </p:pic>
    </p:spTree>
  </p:cSld>
  <p:clrMapOvr>
    <a:masterClrMapping/>
  </p:clrMapOvr>
  <p:transition advTm="0">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17"/>
          <p:cNvSpPr/>
          <p:nvPr>
            <p:custDataLst>
              <p:tags r:id="rId1"/>
            </p:custDataLst>
          </p:nvPr>
        </p:nvSpPr>
        <p:spPr>
          <a:xfrm>
            <a:off x="-10160" y="-99695"/>
            <a:ext cx="12202795" cy="69576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文本框 51"/>
          <p:cNvSpPr txBox="1"/>
          <p:nvPr/>
        </p:nvSpPr>
        <p:spPr>
          <a:xfrm>
            <a:off x="7014210" y="10050145"/>
            <a:ext cx="3048000" cy="368300"/>
          </a:xfrm>
          <a:prstGeom prst="rect">
            <a:avLst/>
          </a:prstGeom>
          <a:noFill/>
        </p:spPr>
        <p:txBody>
          <a:bodyPr wrap="square" rtlCol="0">
            <a:spAutoFit/>
          </a:bodyPr>
          <a:lstStyle/>
          <a:p>
            <a:endParaRPr lang="zh-CN" altLang="en-US"/>
          </a:p>
        </p:txBody>
      </p:sp>
      <p:pic>
        <p:nvPicPr>
          <p:cNvPr id="2" name="图片 1"/>
          <p:cNvPicPr>
            <a:picLocks noChangeAspect="1"/>
          </p:cNvPicPr>
          <p:nvPr/>
        </p:nvPicPr>
        <p:blipFill>
          <a:blip r:embed="rId44"/>
          <a:stretch>
            <a:fillRect/>
          </a:stretch>
        </p:blipFill>
        <p:spPr>
          <a:xfrm>
            <a:off x="-26035" y="-99060"/>
            <a:ext cx="12218035" cy="6957695"/>
          </a:xfrm>
          <a:prstGeom prst="rect">
            <a:avLst/>
          </a:prstGeom>
        </p:spPr>
      </p:pic>
      <p:sp>
        <p:nvSpPr>
          <p:cNvPr id="3" name="矩形 2"/>
          <p:cNvSpPr/>
          <p:nvPr>
            <p:custDataLst>
              <p:tags r:id="rId2"/>
            </p:custDataLst>
          </p:nvPr>
        </p:nvSpPr>
        <p:spPr>
          <a:xfrm>
            <a:off x="-23495" y="-98425"/>
            <a:ext cx="12214860" cy="6957060"/>
          </a:xfrm>
          <a:prstGeom prst="rect">
            <a:avLst/>
          </a:prstGeom>
          <a:solidFill>
            <a:schemeClr val="tx1">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p:cNvSpPr txBox="1"/>
          <p:nvPr>
            <p:custDataLst>
              <p:tags r:id="rId3"/>
            </p:custDataLst>
          </p:nvPr>
        </p:nvSpPr>
        <p:spPr>
          <a:xfrm>
            <a:off x="4821555" y="45085"/>
            <a:ext cx="2479675" cy="768350"/>
          </a:xfrm>
          <a:prstGeom prst="rect">
            <a:avLst/>
          </a:prstGeom>
          <a:solidFill>
            <a:schemeClr val="bg1"/>
          </a:solidFill>
        </p:spPr>
        <p:txBody>
          <a:bodyPr wrap="square" rtlCol="0">
            <a:spAutoFit/>
          </a:bodyPr>
          <a:lstStyle/>
          <a:p>
            <a:pPr algn="ctr"/>
            <a:r>
              <a:rPr lang="en-US" altLang="zh-CN" sz="4400" b="1">
                <a:solidFill>
                  <a:schemeClr val="tx1"/>
                </a:solidFill>
                <a:cs typeface="Arial" panose="020B0604020202020204" pitchFamily="34" charset="0"/>
              </a:rPr>
              <a:t>LEVEL 1</a:t>
            </a:r>
          </a:p>
        </p:txBody>
      </p:sp>
      <p:grpSp>
        <p:nvGrpSpPr>
          <p:cNvPr id="25" name="组合 24"/>
          <p:cNvGrpSpPr/>
          <p:nvPr/>
        </p:nvGrpSpPr>
        <p:grpSpPr>
          <a:xfrm>
            <a:off x="3079750" y="2397125"/>
            <a:ext cx="1094740" cy="1066800"/>
            <a:chOff x="3681" y="3754"/>
            <a:chExt cx="1360" cy="1702"/>
          </a:xfrm>
          <a:solidFill>
            <a:srgbClr val="C00000"/>
          </a:solidFill>
        </p:grpSpPr>
        <p:sp>
          <p:nvSpPr>
            <p:cNvPr id="15" name="左箭头 14"/>
            <p:cNvSpPr/>
            <p:nvPr/>
          </p:nvSpPr>
          <p:spPr>
            <a:xfrm rot="7980000">
              <a:off x="3624" y="5059"/>
              <a:ext cx="454" cy="340"/>
            </a:xfrm>
            <a:prstGeom prst="left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左箭头 15"/>
            <p:cNvSpPr/>
            <p:nvPr>
              <p:custDataLst>
                <p:tags r:id="rId39"/>
              </p:custDataLst>
            </p:nvPr>
          </p:nvSpPr>
          <p:spPr>
            <a:xfrm rot="13620000" flipH="1">
              <a:off x="4644" y="5059"/>
              <a:ext cx="454" cy="340"/>
            </a:xfrm>
            <a:prstGeom prst="left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左箭头 21"/>
            <p:cNvSpPr/>
            <p:nvPr>
              <p:custDataLst>
                <p:tags r:id="rId40"/>
              </p:custDataLst>
            </p:nvPr>
          </p:nvSpPr>
          <p:spPr>
            <a:xfrm rot="13620000" flipV="1">
              <a:off x="3624" y="3811"/>
              <a:ext cx="454" cy="340"/>
            </a:xfrm>
            <a:prstGeom prst="left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左箭头 22"/>
            <p:cNvSpPr/>
            <p:nvPr>
              <p:custDataLst>
                <p:tags r:id="rId41"/>
              </p:custDataLst>
            </p:nvPr>
          </p:nvSpPr>
          <p:spPr>
            <a:xfrm rot="7980000" flipH="1" flipV="1">
              <a:off x="4644" y="3811"/>
              <a:ext cx="454" cy="340"/>
            </a:xfrm>
            <a:prstGeom prst="left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9" name="组合 58"/>
          <p:cNvGrpSpPr/>
          <p:nvPr/>
        </p:nvGrpSpPr>
        <p:grpSpPr>
          <a:xfrm>
            <a:off x="4692650" y="3285490"/>
            <a:ext cx="1084580" cy="1063625"/>
            <a:chOff x="3681" y="3754"/>
            <a:chExt cx="1360" cy="1702"/>
          </a:xfrm>
          <a:solidFill>
            <a:srgbClr val="C00000"/>
          </a:solidFill>
        </p:grpSpPr>
        <p:sp>
          <p:nvSpPr>
            <p:cNvPr id="60" name="左箭头 59"/>
            <p:cNvSpPr/>
            <p:nvPr>
              <p:custDataLst>
                <p:tags r:id="rId35"/>
              </p:custDataLst>
            </p:nvPr>
          </p:nvSpPr>
          <p:spPr>
            <a:xfrm rot="7980000">
              <a:off x="3624" y="5059"/>
              <a:ext cx="454" cy="340"/>
            </a:xfrm>
            <a:prstGeom prst="left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 name="左箭头 60"/>
            <p:cNvSpPr/>
            <p:nvPr>
              <p:custDataLst>
                <p:tags r:id="rId36"/>
              </p:custDataLst>
            </p:nvPr>
          </p:nvSpPr>
          <p:spPr>
            <a:xfrm rot="13620000" flipH="1">
              <a:off x="4644" y="5059"/>
              <a:ext cx="454" cy="340"/>
            </a:xfrm>
            <a:prstGeom prst="left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2" name="左箭头 61"/>
            <p:cNvSpPr/>
            <p:nvPr>
              <p:custDataLst>
                <p:tags r:id="rId37"/>
              </p:custDataLst>
            </p:nvPr>
          </p:nvSpPr>
          <p:spPr>
            <a:xfrm rot="13620000" flipV="1">
              <a:off x="3624" y="3811"/>
              <a:ext cx="454" cy="340"/>
            </a:xfrm>
            <a:prstGeom prst="left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左箭头 62"/>
            <p:cNvSpPr/>
            <p:nvPr>
              <p:custDataLst>
                <p:tags r:id="rId38"/>
              </p:custDataLst>
            </p:nvPr>
          </p:nvSpPr>
          <p:spPr>
            <a:xfrm rot="7980000" flipH="1" flipV="1">
              <a:off x="4644" y="3811"/>
              <a:ext cx="454" cy="340"/>
            </a:xfrm>
            <a:prstGeom prst="left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4" name="组合 63"/>
          <p:cNvGrpSpPr/>
          <p:nvPr/>
        </p:nvGrpSpPr>
        <p:grpSpPr>
          <a:xfrm>
            <a:off x="5582285" y="1541780"/>
            <a:ext cx="949325" cy="1039495"/>
            <a:chOff x="3681" y="3754"/>
            <a:chExt cx="1360" cy="1702"/>
          </a:xfrm>
          <a:solidFill>
            <a:srgbClr val="C00000"/>
          </a:solidFill>
        </p:grpSpPr>
        <p:sp>
          <p:nvSpPr>
            <p:cNvPr id="65" name="左箭头 64"/>
            <p:cNvSpPr/>
            <p:nvPr>
              <p:custDataLst>
                <p:tags r:id="rId31"/>
              </p:custDataLst>
            </p:nvPr>
          </p:nvSpPr>
          <p:spPr>
            <a:xfrm rot="7980000">
              <a:off x="3624" y="5059"/>
              <a:ext cx="454" cy="340"/>
            </a:xfrm>
            <a:prstGeom prst="left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左箭头 65"/>
            <p:cNvSpPr/>
            <p:nvPr>
              <p:custDataLst>
                <p:tags r:id="rId32"/>
              </p:custDataLst>
            </p:nvPr>
          </p:nvSpPr>
          <p:spPr>
            <a:xfrm rot="13620000" flipH="1">
              <a:off x="4644" y="5059"/>
              <a:ext cx="454" cy="340"/>
            </a:xfrm>
            <a:prstGeom prst="left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7" name="左箭头 66"/>
            <p:cNvSpPr/>
            <p:nvPr>
              <p:custDataLst>
                <p:tags r:id="rId33"/>
              </p:custDataLst>
            </p:nvPr>
          </p:nvSpPr>
          <p:spPr>
            <a:xfrm rot="13620000" flipV="1">
              <a:off x="3624" y="3811"/>
              <a:ext cx="454" cy="340"/>
            </a:xfrm>
            <a:prstGeom prst="left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左箭头 67"/>
            <p:cNvSpPr/>
            <p:nvPr>
              <p:custDataLst>
                <p:tags r:id="rId34"/>
              </p:custDataLst>
            </p:nvPr>
          </p:nvSpPr>
          <p:spPr>
            <a:xfrm rot="7980000" flipH="1" flipV="1">
              <a:off x="4644" y="3811"/>
              <a:ext cx="454" cy="340"/>
            </a:xfrm>
            <a:prstGeom prst="left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9" name="组合 68"/>
          <p:cNvGrpSpPr/>
          <p:nvPr/>
        </p:nvGrpSpPr>
        <p:grpSpPr>
          <a:xfrm>
            <a:off x="10409555" y="687070"/>
            <a:ext cx="1056005" cy="1039495"/>
            <a:chOff x="3681" y="3754"/>
            <a:chExt cx="1360" cy="1702"/>
          </a:xfrm>
          <a:solidFill>
            <a:srgbClr val="C00000"/>
          </a:solidFill>
        </p:grpSpPr>
        <p:sp>
          <p:nvSpPr>
            <p:cNvPr id="70" name="左箭头 69"/>
            <p:cNvSpPr/>
            <p:nvPr>
              <p:custDataLst>
                <p:tags r:id="rId27"/>
              </p:custDataLst>
            </p:nvPr>
          </p:nvSpPr>
          <p:spPr>
            <a:xfrm rot="7980000">
              <a:off x="3624" y="5059"/>
              <a:ext cx="454" cy="340"/>
            </a:xfrm>
            <a:prstGeom prst="left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左箭头 70"/>
            <p:cNvSpPr/>
            <p:nvPr>
              <p:custDataLst>
                <p:tags r:id="rId28"/>
              </p:custDataLst>
            </p:nvPr>
          </p:nvSpPr>
          <p:spPr>
            <a:xfrm rot="13620000" flipH="1">
              <a:off x="4644" y="5059"/>
              <a:ext cx="454" cy="340"/>
            </a:xfrm>
            <a:prstGeom prst="left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2" name="左箭头 71"/>
            <p:cNvSpPr/>
            <p:nvPr>
              <p:custDataLst>
                <p:tags r:id="rId29"/>
              </p:custDataLst>
            </p:nvPr>
          </p:nvSpPr>
          <p:spPr>
            <a:xfrm rot="13620000" flipV="1">
              <a:off x="3624" y="3811"/>
              <a:ext cx="454" cy="340"/>
            </a:xfrm>
            <a:prstGeom prst="left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3" name="左箭头 72"/>
            <p:cNvSpPr/>
            <p:nvPr>
              <p:custDataLst>
                <p:tags r:id="rId30"/>
              </p:custDataLst>
            </p:nvPr>
          </p:nvSpPr>
          <p:spPr>
            <a:xfrm rot="7980000" flipH="1" flipV="1">
              <a:off x="4644" y="3811"/>
              <a:ext cx="454" cy="340"/>
            </a:xfrm>
            <a:prstGeom prst="left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74" name="组合 73"/>
          <p:cNvGrpSpPr/>
          <p:nvPr/>
        </p:nvGrpSpPr>
        <p:grpSpPr>
          <a:xfrm>
            <a:off x="7962900" y="2415540"/>
            <a:ext cx="1075055" cy="1039495"/>
            <a:chOff x="3681" y="3754"/>
            <a:chExt cx="1360" cy="1702"/>
          </a:xfrm>
          <a:solidFill>
            <a:srgbClr val="C00000"/>
          </a:solidFill>
        </p:grpSpPr>
        <p:sp>
          <p:nvSpPr>
            <p:cNvPr id="75" name="左箭头 74"/>
            <p:cNvSpPr/>
            <p:nvPr>
              <p:custDataLst>
                <p:tags r:id="rId23"/>
              </p:custDataLst>
            </p:nvPr>
          </p:nvSpPr>
          <p:spPr>
            <a:xfrm rot="7980000">
              <a:off x="3624" y="5059"/>
              <a:ext cx="454" cy="340"/>
            </a:xfrm>
            <a:prstGeom prst="left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6" name="左箭头 75"/>
            <p:cNvSpPr/>
            <p:nvPr>
              <p:custDataLst>
                <p:tags r:id="rId24"/>
              </p:custDataLst>
            </p:nvPr>
          </p:nvSpPr>
          <p:spPr>
            <a:xfrm rot="13620000" flipH="1">
              <a:off x="4644" y="5059"/>
              <a:ext cx="454" cy="340"/>
            </a:xfrm>
            <a:prstGeom prst="left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7" name="左箭头 76"/>
            <p:cNvSpPr/>
            <p:nvPr>
              <p:custDataLst>
                <p:tags r:id="rId25"/>
              </p:custDataLst>
            </p:nvPr>
          </p:nvSpPr>
          <p:spPr>
            <a:xfrm rot="13620000" flipV="1">
              <a:off x="3624" y="3811"/>
              <a:ext cx="454" cy="340"/>
            </a:xfrm>
            <a:prstGeom prst="left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8" name="左箭头 77"/>
            <p:cNvSpPr/>
            <p:nvPr>
              <p:custDataLst>
                <p:tags r:id="rId26"/>
              </p:custDataLst>
            </p:nvPr>
          </p:nvSpPr>
          <p:spPr>
            <a:xfrm rot="7980000" flipH="1" flipV="1">
              <a:off x="4644" y="3811"/>
              <a:ext cx="454" cy="340"/>
            </a:xfrm>
            <a:prstGeom prst="left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79" name="组合 78"/>
          <p:cNvGrpSpPr/>
          <p:nvPr/>
        </p:nvGrpSpPr>
        <p:grpSpPr>
          <a:xfrm>
            <a:off x="7189470" y="4143375"/>
            <a:ext cx="1015365" cy="1039495"/>
            <a:chOff x="3681" y="3754"/>
            <a:chExt cx="1360" cy="1702"/>
          </a:xfrm>
          <a:solidFill>
            <a:srgbClr val="C00000"/>
          </a:solidFill>
        </p:grpSpPr>
        <p:sp>
          <p:nvSpPr>
            <p:cNvPr id="80" name="左箭头 79"/>
            <p:cNvSpPr/>
            <p:nvPr>
              <p:custDataLst>
                <p:tags r:id="rId19"/>
              </p:custDataLst>
            </p:nvPr>
          </p:nvSpPr>
          <p:spPr>
            <a:xfrm rot="7980000">
              <a:off x="3624" y="5059"/>
              <a:ext cx="454" cy="340"/>
            </a:xfrm>
            <a:prstGeom prst="left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1" name="左箭头 80"/>
            <p:cNvSpPr/>
            <p:nvPr>
              <p:custDataLst>
                <p:tags r:id="rId20"/>
              </p:custDataLst>
            </p:nvPr>
          </p:nvSpPr>
          <p:spPr>
            <a:xfrm rot="13620000" flipH="1">
              <a:off x="4644" y="5059"/>
              <a:ext cx="454" cy="340"/>
            </a:xfrm>
            <a:prstGeom prst="left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2" name="左箭头 81"/>
            <p:cNvSpPr/>
            <p:nvPr>
              <p:custDataLst>
                <p:tags r:id="rId21"/>
              </p:custDataLst>
            </p:nvPr>
          </p:nvSpPr>
          <p:spPr>
            <a:xfrm rot="13620000" flipV="1">
              <a:off x="3624" y="3811"/>
              <a:ext cx="454" cy="340"/>
            </a:xfrm>
            <a:prstGeom prst="left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3" name="左箭头 82"/>
            <p:cNvSpPr/>
            <p:nvPr>
              <p:custDataLst>
                <p:tags r:id="rId22"/>
              </p:custDataLst>
            </p:nvPr>
          </p:nvSpPr>
          <p:spPr>
            <a:xfrm rot="7980000" flipH="1" flipV="1">
              <a:off x="4644" y="3811"/>
              <a:ext cx="454" cy="340"/>
            </a:xfrm>
            <a:prstGeom prst="left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1" name="文本框 20"/>
          <p:cNvSpPr txBox="1"/>
          <p:nvPr>
            <p:custDataLst>
              <p:tags r:id="rId4"/>
            </p:custDataLst>
          </p:nvPr>
        </p:nvSpPr>
        <p:spPr>
          <a:xfrm>
            <a:off x="1919605" y="5870575"/>
            <a:ext cx="8515985" cy="583565"/>
          </a:xfrm>
          <a:prstGeom prst="rect">
            <a:avLst/>
          </a:prstGeom>
          <a:noFill/>
        </p:spPr>
        <p:txBody>
          <a:bodyPr wrap="square" rtlCol="0">
            <a:spAutoFit/>
          </a:bodyPr>
          <a:lstStyle/>
          <a:p>
            <a:pPr algn="ctr"/>
            <a:r>
              <a:rPr lang="en-US" altLang="zh-CN" sz="3200" b="1">
                <a:solidFill>
                  <a:schemeClr val="bg1"/>
                </a:solidFill>
              </a:rPr>
              <a:t>pick the faces everyone else finds prettiest</a:t>
            </a:r>
          </a:p>
        </p:txBody>
      </p:sp>
      <p:pic>
        <p:nvPicPr>
          <p:cNvPr id="9" name="图片 8"/>
          <p:cNvPicPr>
            <a:picLocks noChangeAspect="1"/>
          </p:cNvPicPr>
          <p:nvPr>
            <p:custDataLst>
              <p:tags r:id="rId5"/>
            </p:custDataLst>
          </p:nvPr>
        </p:nvPicPr>
        <p:blipFill>
          <a:blip r:embed="rId45">
            <a:lum bright="6000"/>
          </a:blip>
          <a:stretch>
            <a:fillRect/>
          </a:stretch>
        </p:blipFill>
        <p:spPr>
          <a:xfrm>
            <a:off x="3215640" y="2442845"/>
            <a:ext cx="860425" cy="976630"/>
          </a:xfrm>
          <a:prstGeom prst="rect">
            <a:avLst/>
          </a:prstGeom>
        </p:spPr>
      </p:pic>
      <p:pic>
        <p:nvPicPr>
          <p:cNvPr id="6" name="图片 5"/>
          <p:cNvPicPr>
            <a:picLocks noChangeAspect="1"/>
          </p:cNvPicPr>
          <p:nvPr>
            <p:custDataLst>
              <p:tags r:id="rId6"/>
            </p:custDataLst>
          </p:nvPr>
        </p:nvPicPr>
        <p:blipFill>
          <a:blip r:embed="rId46">
            <a:lum bright="12000" contrast="12000"/>
          </a:blip>
          <a:stretch>
            <a:fillRect/>
          </a:stretch>
        </p:blipFill>
        <p:spPr>
          <a:xfrm>
            <a:off x="4821555" y="3357245"/>
            <a:ext cx="887095" cy="944245"/>
          </a:xfrm>
          <a:prstGeom prst="rect">
            <a:avLst/>
          </a:prstGeom>
        </p:spPr>
      </p:pic>
      <p:pic>
        <p:nvPicPr>
          <p:cNvPr id="10" name="图片 9"/>
          <p:cNvPicPr>
            <a:picLocks noChangeAspect="1"/>
          </p:cNvPicPr>
          <p:nvPr>
            <p:custDataLst>
              <p:tags r:id="rId7"/>
            </p:custDataLst>
          </p:nvPr>
        </p:nvPicPr>
        <p:blipFill>
          <a:blip r:embed="rId47">
            <a:lum bright="6000" contrast="12000"/>
          </a:blip>
          <a:stretch>
            <a:fillRect/>
          </a:stretch>
        </p:blipFill>
        <p:spPr>
          <a:xfrm>
            <a:off x="5668645" y="1583055"/>
            <a:ext cx="852805" cy="929005"/>
          </a:xfrm>
          <a:prstGeom prst="rect">
            <a:avLst/>
          </a:prstGeom>
        </p:spPr>
      </p:pic>
      <p:pic>
        <p:nvPicPr>
          <p:cNvPr id="7" name="图片 6"/>
          <p:cNvPicPr>
            <a:picLocks noChangeAspect="1"/>
          </p:cNvPicPr>
          <p:nvPr>
            <p:custDataLst>
              <p:tags r:id="rId8"/>
            </p:custDataLst>
          </p:nvPr>
        </p:nvPicPr>
        <p:blipFill>
          <a:blip r:embed="rId48">
            <a:lum bright="18000" contrast="30000"/>
          </a:blip>
          <a:stretch>
            <a:fillRect/>
          </a:stretch>
        </p:blipFill>
        <p:spPr>
          <a:xfrm>
            <a:off x="8078470" y="2470785"/>
            <a:ext cx="821055" cy="886460"/>
          </a:xfrm>
          <a:prstGeom prst="rect">
            <a:avLst/>
          </a:prstGeom>
        </p:spPr>
      </p:pic>
      <p:pic>
        <p:nvPicPr>
          <p:cNvPr id="8" name="图片 7"/>
          <p:cNvPicPr>
            <a:picLocks noChangeAspect="1"/>
          </p:cNvPicPr>
          <p:nvPr>
            <p:custDataLst>
              <p:tags r:id="rId9"/>
            </p:custDataLst>
          </p:nvPr>
        </p:nvPicPr>
        <p:blipFill>
          <a:blip r:embed="rId49">
            <a:lum bright="12000" contrast="18000"/>
          </a:blip>
          <a:stretch>
            <a:fillRect/>
          </a:stretch>
        </p:blipFill>
        <p:spPr>
          <a:xfrm>
            <a:off x="7301230" y="4220845"/>
            <a:ext cx="853440" cy="898525"/>
          </a:xfrm>
          <a:prstGeom prst="rect">
            <a:avLst/>
          </a:prstGeom>
        </p:spPr>
      </p:pic>
      <p:pic>
        <p:nvPicPr>
          <p:cNvPr id="11" name="图片 10"/>
          <p:cNvPicPr>
            <a:picLocks noChangeAspect="1"/>
          </p:cNvPicPr>
          <p:nvPr>
            <p:custDataLst>
              <p:tags r:id="rId10"/>
            </p:custDataLst>
          </p:nvPr>
        </p:nvPicPr>
        <p:blipFill>
          <a:blip r:embed="rId50">
            <a:lum contrast="24000"/>
          </a:blip>
          <a:stretch>
            <a:fillRect/>
          </a:stretch>
        </p:blipFill>
        <p:spPr>
          <a:xfrm>
            <a:off x="10528300" y="702945"/>
            <a:ext cx="879475" cy="923925"/>
          </a:xfrm>
          <a:prstGeom prst="rect">
            <a:avLst/>
          </a:prstGeom>
        </p:spPr>
      </p:pic>
      <p:sp>
        <p:nvSpPr>
          <p:cNvPr id="5" name="任意多边形 4"/>
          <p:cNvSpPr/>
          <p:nvPr>
            <p:custDataLst>
              <p:tags r:id="rId11"/>
            </p:custDataLst>
          </p:nvPr>
        </p:nvSpPr>
        <p:spPr>
          <a:xfrm>
            <a:off x="3287395" y="2564765"/>
            <a:ext cx="736600" cy="693420"/>
          </a:xfrm>
          <a:custGeom>
            <a:avLst/>
            <a:gdLst>
              <a:gd name="connisteX0" fmla="*/ 107456 w 734705"/>
              <a:gd name="connsiteY0" fmla="*/ 632702 h 954384"/>
              <a:gd name="connisteX1" fmla="*/ 58561 w 734705"/>
              <a:gd name="connsiteY1" fmla="*/ 239002 h 954384"/>
              <a:gd name="connisteX2" fmla="*/ 325896 w 734705"/>
              <a:gd name="connsiteY2" fmla="*/ 242 h 954384"/>
              <a:gd name="connisteX3" fmla="*/ 656096 w 734705"/>
              <a:gd name="connsiteY3" fmla="*/ 211062 h 954384"/>
              <a:gd name="connisteX4" fmla="*/ 725946 w 734705"/>
              <a:gd name="connsiteY4" fmla="*/ 604127 h 954384"/>
              <a:gd name="connisteX5" fmla="*/ 557671 w 734705"/>
              <a:gd name="connsiteY5" fmla="*/ 934327 h 954384"/>
              <a:gd name="connisteX6" fmla="*/ 220486 w 734705"/>
              <a:gd name="connsiteY6" fmla="*/ 878447 h 954384"/>
              <a:gd name="connisteX7" fmla="*/ 2681 w 734705"/>
              <a:gd name="connsiteY7" fmla="*/ 731127 h 954384"/>
              <a:gd name="connisteX8" fmla="*/ 115076 w 734705"/>
              <a:gd name="connsiteY8" fmla="*/ 273927 h 954384"/>
              <a:gd name="connisteX9" fmla="*/ 129046 w 734705"/>
              <a:gd name="connsiteY9" fmla="*/ 280912 h 954384"/>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Lst>
            <a:rect l="l" t="t" r="r" b="b"/>
            <a:pathLst>
              <a:path w="734706" h="954385">
                <a:moveTo>
                  <a:pt x="107457" y="632703"/>
                </a:moveTo>
                <a:cubicBezTo>
                  <a:pt x="92217" y="559043"/>
                  <a:pt x="14747" y="365368"/>
                  <a:pt x="58562" y="239003"/>
                </a:cubicBezTo>
                <a:cubicBezTo>
                  <a:pt x="102377" y="112638"/>
                  <a:pt x="206517" y="5958"/>
                  <a:pt x="325897" y="243"/>
                </a:cubicBezTo>
                <a:cubicBezTo>
                  <a:pt x="445277" y="-5472"/>
                  <a:pt x="576087" y="90413"/>
                  <a:pt x="656097" y="211063"/>
                </a:cubicBezTo>
                <a:cubicBezTo>
                  <a:pt x="736107" y="331713"/>
                  <a:pt x="745632" y="459348"/>
                  <a:pt x="725947" y="604128"/>
                </a:cubicBezTo>
                <a:cubicBezTo>
                  <a:pt x="706262" y="748908"/>
                  <a:pt x="658637" y="879718"/>
                  <a:pt x="557672" y="934328"/>
                </a:cubicBezTo>
                <a:cubicBezTo>
                  <a:pt x="456707" y="988938"/>
                  <a:pt x="331612" y="919088"/>
                  <a:pt x="220487" y="878448"/>
                </a:cubicBezTo>
                <a:cubicBezTo>
                  <a:pt x="109362" y="837808"/>
                  <a:pt x="23637" y="851778"/>
                  <a:pt x="2682" y="731128"/>
                </a:cubicBezTo>
                <a:cubicBezTo>
                  <a:pt x="-18273" y="610478"/>
                  <a:pt x="89677" y="364098"/>
                  <a:pt x="115077" y="273928"/>
                </a:cubicBezTo>
              </a:path>
            </a:pathLst>
          </a:custGeom>
          <a:noFill/>
          <a:ln w="31750" cmpd="sng">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任意多边形 12"/>
          <p:cNvSpPr/>
          <p:nvPr>
            <p:custDataLst>
              <p:tags r:id="rId12"/>
            </p:custDataLst>
          </p:nvPr>
        </p:nvSpPr>
        <p:spPr>
          <a:xfrm>
            <a:off x="4843780" y="3478530"/>
            <a:ext cx="746760" cy="742315"/>
          </a:xfrm>
          <a:custGeom>
            <a:avLst/>
            <a:gdLst>
              <a:gd name="connisteX0" fmla="*/ 0 w 668653"/>
              <a:gd name="connsiteY0" fmla="*/ 579381 h 763815"/>
              <a:gd name="connisteX1" fmla="*/ 84455 w 668653"/>
              <a:gd name="connsiteY1" fmla="*/ 256166 h 763815"/>
              <a:gd name="connisteX2" fmla="*/ 287655 w 668653"/>
              <a:gd name="connsiteY2" fmla="*/ 16771 h 763815"/>
              <a:gd name="connisteX3" fmla="*/ 603885 w 668653"/>
              <a:gd name="connsiteY3" fmla="*/ 73286 h 763815"/>
              <a:gd name="connisteX4" fmla="*/ 667385 w 668653"/>
              <a:gd name="connsiteY4" fmla="*/ 354591 h 763815"/>
              <a:gd name="connisteX5" fmla="*/ 625475 w 668653"/>
              <a:gd name="connsiteY5" fmla="*/ 600336 h 763815"/>
              <a:gd name="connisteX6" fmla="*/ 463550 w 668653"/>
              <a:gd name="connsiteY6" fmla="*/ 754641 h 763815"/>
              <a:gd name="connisteX7" fmla="*/ 147320 w 668653"/>
              <a:gd name="connsiteY7" fmla="*/ 684791 h 763815"/>
              <a:gd name="connisteX8" fmla="*/ 13970 w 668653"/>
              <a:gd name="connsiteY8" fmla="*/ 312046 h 763815"/>
              <a:gd name="connisteX9" fmla="*/ 13970 w 668653"/>
              <a:gd name="connsiteY9" fmla="*/ 298076 h 76381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Lst>
            <a:rect l="l" t="t" r="r" b="b"/>
            <a:pathLst>
              <a:path w="668653" h="763816">
                <a:moveTo>
                  <a:pt x="0" y="579381"/>
                </a:moveTo>
                <a:cubicBezTo>
                  <a:pt x="12700" y="519691"/>
                  <a:pt x="26670" y="368561"/>
                  <a:pt x="84455" y="256166"/>
                </a:cubicBezTo>
                <a:cubicBezTo>
                  <a:pt x="142240" y="143771"/>
                  <a:pt x="183515" y="53601"/>
                  <a:pt x="287655" y="16771"/>
                </a:cubicBezTo>
                <a:cubicBezTo>
                  <a:pt x="391795" y="-20059"/>
                  <a:pt x="527685" y="5976"/>
                  <a:pt x="603885" y="73286"/>
                </a:cubicBezTo>
                <a:cubicBezTo>
                  <a:pt x="680085" y="140596"/>
                  <a:pt x="662940" y="249181"/>
                  <a:pt x="667385" y="354591"/>
                </a:cubicBezTo>
                <a:cubicBezTo>
                  <a:pt x="671830" y="460001"/>
                  <a:pt x="666115" y="520326"/>
                  <a:pt x="625475" y="600336"/>
                </a:cubicBezTo>
                <a:cubicBezTo>
                  <a:pt x="584835" y="680346"/>
                  <a:pt x="559435" y="737496"/>
                  <a:pt x="463550" y="754641"/>
                </a:cubicBezTo>
                <a:cubicBezTo>
                  <a:pt x="367665" y="771786"/>
                  <a:pt x="237490" y="773056"/>
                  <a:pt x="147320" y="684791"/>
                </a:cubicBezTo>
                <a:cubicBezTo>
                  <a:pt x="57150" y="596526"/>
                  <a:pt x="40640" y="389516"/>
                  <a:pt x="13970" y="312046"/>
                </a:cubicBezTo>
              </a:path>
            </a:pathLst>
          </a:custGeom>
          <a:noFill/>
          <a:ln w="31750" cmpd="sng">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任意多边形 11"/>
          <p:cNvSpPr/>
          <p:nvPr>
            <p:custDataLst>
              <p:tags r:id="rId13"/>
            </p:custDataLst>
          </p:nvPr>
        </p:nvSpPr>
        <p:spPr>
          <a:xfrm>
            <a:off x="5669915" y="1664970"/>
            <a:ext cx="812800" cy="713740"/>
          </a:xfrm>
          <a:custGeom>
            <a:avLst/>
            <a:gdLst>
              <a:gd name="connisteX0" fmla="*/ 0 w 712089"/>
              <a:gd name="connsiteY0" fmla="*/ 358140 h 940754"/>
              <a:gd name="connisteX1" fmla="*/ 217805 w 712089"/>
              <a:gd name="connsiteY1" fmla="*/ 126365 h 940754"/>
              <a:gd name="connisteX2" fmla="*/ 554990 w 712089"/>
              <a:gd name="connsiteY2" fmla="*/ 161290 h 940754"/>
              <a:gd name="connisteX3" fmla="*/ 702945 w 712089"/>
              <a:gd name="connsiteY3" fmla="*/ 449580 h 940754"/>
              <a:gd name="connisteX4" fmla="*/ 653415 w 712089"/>
              <a:gd name="connsiteY4" fmla="*/ 695325 h 940754"/>
              <a:gd name="connisteX5" fmla="*/ 407670 w 712089"/>
              <a:gd name="connsiteY5" fmla="*/ 920115 h 940754"/>
              <a:gd name="connisteX6" fmla="*/ 161925 w 712089"/>
              <a:gd name="connsiteY6" fmla="*/ 871220 h 940754"/>
              <a:gd name="connisteX7" fmla="*/ 20955 w 712089"/>
              <a:gd name="connsiteY7" fmla="*/ 526415 h 940754"/>
              <a:gd name="connisteX8" fmla="*/ 182880 w 712089"/>
              <a:gd name="connsiteY8" fmla="*/ 0 h 940754"/>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rect l="l" t="t" r="r" b="b"/>
            <a:pathLst>
              <a:path w="712089" h="940754">
                <a:moveTo>
                  <a:pt x="0" y="358140"/>
                </a:moveTo>
                <a:cubicBezTo>
                  <a:pt x="36830" y="311150"/>
                  <a:pt x="106680" y="165735"/>
                  <a:pt x="217805" y="126365"/>
                </a:cubicBezTo>
                <a:cubicBezTo>
                  <a:pt x="328930" y="86995"/>
                  <a:pt x="457835" y="96520"/>
                  <a:pt x="554990" y="161290"/>
                </a:cubicBezTo>
                <a:cubicBezTo>
                  <a:pt x="652145" y="226060"/>
                  <a:pt x="683260" y="342900"/>
                  <a:pt x="702945" y="449580"/>
                </a:cubicBezTo>
                <a:cubicBezTo>
                  <a:pt x="722630" y="556260"/>
                  <a:pt x="712470" y="601345"/>
                  <a:pt x="653415" y="695325"/>
                </a:cubicBezTo>
                <a:cubicBezTo>
                  <a:pt x="594360" y="789305"/>
                  <a:pt x="506095" y="885190"/>
                  <a:pt x="407670" y="920115"/>
                </a:cubicBezTo>
                <a:cubicBezTo>
                  <a:pt x="309245" y="955040"/>
                  <a:pt x="239395" y="949960"/>
                  <a:pt x="161925" y="871220"/>
                </a:cubicBezTo>
                <a:cubicBezTo>
                  <a:pt x="84455" y="792480"/>
                  <a:pt x="16510" y="700405"/>
                  <a:pt x="20955" y="526415"/>
                </a:cubicBezTo>
                <a:cubicBezTo>
                  <a:pt x="25400" y="352425"/>
                  <a:pt x="147955" y="98425"/>
                  <a:pt x="182880" y="0"/>
                </a:cubicBezTo>
              </a:path>
            </a:pathLst>
          </a:custGeom>
          <a:noFill/>
          <a:ln w="31750" cmpd="sng">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custDataLst>
              <p:tags r:id="rId14"/>
            </p:custDataLst>
          </p:nvPr>
        </p:nvSpPr>
        <p:spPr>
          <a:xfrm>
            <a:off x="7247890" y="4364990"/>
            <a:ext cx="807720" cy="664210"/>
          </a:xfrm>
          <a:custGeom>
            <a:avLst/>
            <a:gdLst>
              <a:gd name="connisteX0" fmla="*/ 98425 w 928334"/>
              <a:gd name="connsiteY0" fmla="*/ 591937 h 879710"/>
              <a:gd name="connisteX1" fmla="*/ 210820 w 928334"/>
              <a:gd name="connsiteY1" fmla="*/ 113782 h 879710"/>
              <a:gd name="connisteX2" fmla="*/ 632460 w 928334"/>
              <a:gd name="connsiteY2" fmla="*/ 29327 h 879710"/>
              <a:gd name="connisteX3" fmla="*/ 920750 w 928334"/>
              <a:gd name="connsiteY3" fmla="*/ 409057 h 879710"/>
              <a:gd name="connisteX4" fmla="*/ 787400 w 928334"/>
              <a:gd name="connsiteY4" fmla="*/ 711317 h 879710"/>
              <a:gd name="connisteX5" fmla="*/ 442595 w 928334"/>
              <a:gd name="connsiteY5" fmla="*/ 851652 h 879710"/>
              <a:gd name="connisteX6" fmla="*/ 0 w 928334"/>
              <a:gd name="connsiteY6" fmla="*/ 268722 h 87971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Lst>
            <a:rect l="l" t="t" r="r" b="b"/>
            <a:pathLst>
              <a:path w="928335" h="879711">
                <a:moveTo>
                  <a:pt x="98425" y="591938"/>
                </a:moveTo>
                <a:cubicBezTo>
                  <a:pt x="112395" y="497958"/>
                  <a:pt x="104140" y="226178"/>
                  <a:pt x="210820" y="113783"/>
                </a:cubicBezTo>
                <a:cubicBezTo>
                  <a:pt x="317500" y="1388"/>
                  <a:pt x="490220" y="-29727"/>
                  <a:pt x="632460" y="29328"/>
                </a:cubicBezTo>
                <a:cubicBezTo>
                  <a:pt x="774700" y="88383"/>
                  <a:pt x="889635" y="272533"/>
                  <a:pt x="920750" y="409058"/>
                </a:cubicBezTo>
                <a:cubicBezTo>
                  <a:pt x="951865" y="545583"/>
                  <a:pt x="883285" y="623053"/>
                  <a:pt x="787400" y="711318"/>
                </a:cubicBezTo>
                <a:cubicBezTo>
                  <a:pt x="691515" y="799583"/>
                  <a:pt x="600075" y="939918"/>
                  <a:pt x="442595" y="851653"/>
                </a:cubicBezTo>
                <a:cubicBezTo>
                  <a:pt x="285115" y="763388"/>
                  <a:pt x="81915" y="388103"/>
                  <a:pt x="0" y="268723"/>
                </a:cubicBezTo>
              </a:path>
            </a:pathLst>
          </a:custGeom>
          <a:noFill/>
          <a:ln w="31750" cmpd="sng">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custDataLst>
              <p:tags r:id="rId15"/>
            </p:custDataLst>
          </p:nvPr>
        </p:nvSpPr>
        <p:spPr>
          <a:xfrm rot="1140000">
            <a:off x="8130540" y="2582545"/>
            <a:ext cx="725805" cy="675005"/>
          </a:xfrm>
          <a:custGeom>
            <a:avLst/>
            <a:gdLst>
              <a:gd name="connisteX0" fmla="*/ 3565 w 708371"/>
              <a:gd name="connsiteY0" fmla="*/ 337481 h 929126"/>
              <a:gd name="connisteX1" fmla="*/ 53095 w 708371"/>
              <a:gd name="connsiteY1" fmla="*/ 695621 h 929126"/>
              <a:gd name="connisteX2" fmla="*/ 390280 w 708371"/>
              <a:gd name="connsiteY2" fmla="*/ 927396 h 929126"/>
              <a:gd name="connisteX3" fmla="*/ 663965 w 708371"/>
              <a:gd name="connsiteY3" fmla="*/ 604181 h 929126"/>
              <a:gd name="connisteX4" fmla="*/ 656980 w 708371"/>
              <a:gd name="connsiteY4" fmla="*/ 161586 h 929126"/>
              <a:gd name="connisteX5" fmla="*/ 291855 w 708371"/>
              <a:gd name="connsiteY5" fmla="*/ 296 h 929126"/>
              <a:gd name="connisteX6" fmla="*/ 88020 w 708371"/>
              <a:gd name="connsiteY6" fmla="*/ 182541 h 929126"/>
              <a:gd name="connisteX7" fmla="*/ 24520 w 708371"/>
              <a:gd name="connsiteY7" fmla="*/ 836591 h 929126"/>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Lst>
            <a:rect l="l" t="t" r="r" b="b"/>
            <a:pathLst>
              <a:path w="708372" h="929127">
                <a:moveTo>
                  <a:pt x="3566" y="337482"/>
                </a:moveTo>
                <a:cubicBezTo>
                  <a:pt x="6741" y="404157"/>
                  <a:pt x="-24374" y="577512"/>
                  <a:pt x="53096" y="695622"/>
                </a:cubicBezTo>
                <a:cubicBezTo>
                  <a:pt x="130566" y="813732"/>
                  <a:pt x="268361" y="945812"/>
                  <a:pt x="390281" y="927397"/>
                </a:cubicBezTo>
                <a:cubicBezTo>
                  <a:pt x="512201" y="908982"/>
                  <a:pt x="610626" y="757217"/>
                  <a:pt x="663966" y="604182"/>
                </a:cubicBezTo>
                <a:cubicBezTo>
                  <a:pt x="717306" y="451147"/>
                  <a:pt x="731276" y="282237"/>
                  <a:pt x="656981" y="161587"/>
                </a:cubicBezTo>
                <a:cubicBezTo>
                  <a:pt x="582686" y="40937"/>
                  <a:pt x="405521" y="-4148"/>
                  <a:pt x="291856" y="297"/>
                </a:cubicBezTo>
                <a:cubicBezTo>
                  <a:pt x="178191" y="4742"/>
                  <a:pt x="141361" y="15537"/>
                  <a:pt x="88021" y="182542"/>
                </a:cubicBezTo>
                <a:cubicBezTo>
                  <a:pt x="34681" y="349547"/>
                  <a:pt x="33411" y="709592"/>
                  <a:pt x="24521" y="836592"/>
                </a:cubicBezTo>
              </a:path>
            </a:pathLst>
          </a:custGeom>
          <a:noFill/>
          <a:ln w="31750" cmpd="sng">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任意多边形 18"/>
          <p:cNvSpPr/>
          <p:nvPr>
            <p:custDataLst>
              <p:tags r:id="rId16"/>
            </p:custDataLst>
          </p:nvPr>
        </p:nvSpPr>
        <p:spPr>
          <a:xfrm>
            <a:off x="10528300" y="814070"/>
            <a:ext cx="781050" cy="666115"/>
          </a:xfrm>
          <a:custGeom>
            <a:avLst/>
            <a:gdLst>
              <a:gd name="connisteX0" fmla="*/ 0 w 749607"/>
              <a:gd name="connsiteY0" fmla="*/ 660717 h 837179"/>
              <a:gd name="connisteX1" fmla="*/ 133350 w 749607"/>
              <a:gd name="connsiteY1" fmla="*/ 260032 h 837179"/>
              <a:gd name="connisteX2" fmla="*/ 400050 w 749607"/>
              <a:gd name="connsiteY2" fmla="*/ 317 h 837179"/>
              <a:gd name="connisteX3" fmla="*/ 695325 w 749607"/>
              <a:gd name="connsiteY3" fmla="*/ 225107 h 837179"/>
              <a:gd name="connisteX4" fmla="*/ 730250 w 749607"/>
              <a:gd name="connsiteY4" fmla="*/ 611822 h 837179"/>
              <a:gd name="connisteX5" fmla="*/ 548005 w 749607"/>
              <a:gd name="connsiteY5" fmla="*/ 808037 h 837179"/>
              <a:gd name="connisteX6" fmla="*/ 259715 w 749607"/>
              <a:gd name="connsiteY6" fmla="*/ 801052 h 837179"/>
              <a:gd name="connisteX7" fmla="*/ 119380 w 749607"/>
              <a:gd name="connsiteY7" fmla="*/ 562292 h 837179"/>
              <a:gd name="connisteX8" fmla="*/ 0 w 749607"/>
              <a:gd name="connsiteY8" fmla="*/ 295592 h 837179"/>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rect l="l" t="t" r="r" b="b"/>
            <a:pathLst>
              <a:path w="749607" h="837179">
                <a:moveTo>
                  <a:pt x="0" y="660718"/>
                </a:moveTo>
                <a:cubicBezTo>
                  <a:pt x="21590" y="585788"/>
                  <a:pt x="53340" y="392113"/>
                  <a:pt x="133350" y="260033"/>
                </a:cubicBezTo>
                <a:cubicBezTo>
                  <a:pt x="213360" y="127953"/>
                  <a:pt x="287655" y="7303"/>
                  <a:pt x="400050" y="318"/>
                </a:cubicBezTo>
                <a:cubicBezTo>
                  <a:pt x="512445" y="-6667"/>
                  <a:pt x="629285" y="102553"/>
                  <a:pt x="695325" y="225108"/>
                </a:cubicBezTo>
                <a:cubicBezTo>
                  <a:pt x="761365" y="347663"/>
                  <a:pt x="759460" y="494983"/>
                  <a:pt x="730250" y="611823"/>
                </a:cubicBezTo>
                <a:cubicBezTo>
                  <a:pt x="701040" y="728663"/>
                  <a:pt x="641985" y="769938"/>
                  <a:pt x="548005" y="808038"/>
                </a:cubicBezTo>
                <a:cubicBezTo>
                  <a:pt x="454025" y="846138"/>
                  <a:pt x="345440" y="849948"/>
                  <a:pt x="259715" y="801053"/>
                </a:cubicBezTo>
                <a:cubicBezTo>
                  <a:pt x="173990" y="752158"/>
                  <a:pt x="171450" y="663258"/>
                  <a:pt x="119380" y="562293"/>
                </a:cubicBezTo>
                <a:cubicBezTo>
                  <a:pt x="67310" y="461328"/>
                  <a:pt x="20955" y="343853"/>
                  <a:pt x="0" y="295593"/>
                </a:cubicBezTo>
              </a:path>
            </a:pathLst>
          </a:custGeom>
          <a:noFill/>
          <a:ln w="31750" cmpd="sng">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0" name="图片 19"/>
          <p:cNvPicPr>
            <a:picLocks noChangeAspect="1"/>
          </p:cNvPicPr>
          <p:nvPr>
            <p:custDataLst>
              <p:tags r:id="rId17"/>
            </p:custDataLst>
          </p:nvPr>
        </p:nvPicPr>
        <p:blipFill>
          <a:blip r:embed="rId51"/>
          <a:stretch>
            <a:fillRect/>
          </a:stretch>
        </p:blipFill>
        <p:spPr>
          <a:xfrm>
            <a:off x="-26035" y="-7155815"/>
            <a:ext cx="12218035" cy="6964045"/>
          </a:xfrm>
          <a:prstGeom prst="rect">
            <a:avLst/>
          </a:prstGeom>
        </p:spPr>
      </p:pic>
      <p:sp>
        <p:nvSpPr>
          <p:cNvPr id="24" name="文本框 23"/>
          <p:cNvSpPr txBox="1"/>
          <p:nvPr>
            <p:custDataLst>
              <p:tags r:id="rId18"/>
            </p:custDataLst>
          </p:nvPr>
        </p:nvSpPr>
        <p:spPr>
          <a:xfrm>
            <a:off x="4871720" y="-6939915"/>
            <a:ext cx="2479675" cy="768350"/>
          </a:xfrm>
          <a:prstGeom prst="rect">
            <a:avLst/>
          </a:prstGeom>
          <a:solidFill>
            <a:schemeClr val="bg1"/>
          </a:solidFill>
        </p:spPr>
        <p:txBody>
          <a:bodyPr wrap="square" rtlCol="0">
            <a:spAutoFit/>
          </a:bodyPr>
          <a:lstStyle/>
          <a:p>
            <a:pPr algn="ctr"/>
            <a:r>
              <a:rPr lang="en-US" altLang="zh-CN" sz="4400" b="1">
                <a:solidFill>
                  <a:schemeClr val="tx1"/>
                </a:solidFill>
                <a:cs typeface="Arial" panose="020B0604020202020204" pitchFamily="34" charset="0"/>
              </a:rPr>
              <a:t>LEVEL 2</a:t>
            </a:r>
          </a:p>
        </p:txBody>
      </p:sp>
    </p:spTree>
  </p:cSld>
  <p:clrMapOvr>
    <a:masterClrMapping/>
  </p:clrMapOvr>
  <mc:AlternateContent xmlns:mc="http://schemas.openxmlformats.org/markup-compatibility/2006" xmlns:p14="http://schemas.microsoft.com/office/powerpoint/2010/main">
    <mc:Choice Requires="p14">
      <p:transition spd="med" p14:dur="699" advTm="0">
        <p:fade/>
      </p:transition>
    </mc:Choice>
    <mc:Fallback xmlns="">
      <p:transition spd="med" advTm="0">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矩形 25"/>
          <p:cNvSpPr/>
          <p:nvPr>
            <p:custDataLst>
              <p:tags r:id="rId1"/>
            </p:custDataLst>
          </p:nvPr>
        </p:nvSpPr>
        <p:spPr>
          <a:xfrm>
            <a:off x="116840" y="27305"/>
            <a:ext cx="12202795" cy="69576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p:cNvSpPr/>
          <p:nvPr>
            <p:custDataLst>
              <p:tags r:id="rId2"/>
            </p:custDataLst>
          </p:nvPr>
        </p:nvSpPr>
        <p:spPr>
          <a:xfrm>
            <a:off x="-10160" y="-99695"/>
            <a:ext cx="12202795" cy="69576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文本框 51"/>
          <p:cNvSpPr txBox="1"/>
          <p:nvPr/>
        </p:nvSpPr>
        <p:spPr>
          <a:xfrm>
            <a:off x="7014210" y="10050145"/>
            <a:ext cx="3048000" cy="368300"/>
          </a:xfrm>
          <a:prstGeom prst="rect">
            <a:avLst/>
          </a:prstGeom>
          <a:noFill/>
        </p:spPr>
        <p:txBody>
          <a:bodyPr wrap="square" rtlCol="0">
            <a:spAutoFit/>
          </a:bodyPr>
          <a:lstStyle/>
          <a:p>
            <a:endParaRPr lang="zh-CN" altLang="en-US"/>
          </a:p>
        </p:txBody>
      </p:sp>
      <p:pic>
        <p:nvPicPr>
          <p:cNvPr id="2" name="图片 1"/>
          <p:cNvPicPr>
            <a:picLocks noChangeAspect="1"/>
          </p:cNvPicPr>
          <p:nvPr/>
        </p:nvPicPr>
        <p:blipFill>
          <a:blip r:embed="rId45"/>
          <a:stretch>
            <a:fillRect/>
          </a:stretch>
        </p:blipFill>
        <p:spPr>
          <a:xfrm>
            <a:off x="-24130" y="7028815"/>
            <a:ext cx="12218035" cy="6957695"/>
          </a:xfrm>
          <a:prstGeom prst="rect">
            <a:avLst/>
          </a:prstGeom>
        </p:spPr>
      </p:pic>
      <p:sp>
        <p:nvSpPr>
          <p:cNvPr id="3" name="矩形 2"/>
          <p:cNvSpPr/>
          <p:nvPr>
            <p:custDataLst>
              <p:tags r:id="rId3"/>
            </p:custDataLst>
          </p:nvPr>
        </p:nvSpPr>
        <p:spPr>
          <a:xfrm>
            <a:off x="-26035" y="7029450"/>
            <a:ext cx="12214860" cy="6957060"/>
          </a:xfrm>
          <a:prstGeom prst="rect">
            <a:avLst/>
          </a:prstGeom>
          <a:solidFill>
            <a:schemeClr val="tx1">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p:cNvSpPr txBox="1"/>
          <p:nvPr>
            <p:custDataLst>
              <p:tags r:id="rId4"/>
            </p:custDataLst>
          </p:nvPr>
        </p:nvSpPr>
        <p:spPr>
          <a:xfrm>
            <a:off x="4871720" y="7322185"/>
            <a:ext cx="2479675" cy="768350"/>
          </a:xfrm>
          <a:prstGeom prst="rect">
            <a:avLst/>
          </a:prstGeom>
          <a:solidFill>
            <a:schemeClr val="bg1"/>
          </a:solidFill>
        </p:spPr>
        <p:txBody>
          <a:bodyPr wrap="square" rtlCol="0">
            <a:spAutoFit/>
          </a:bodyPr>
          <a:lstStyle/>
          <a:p>
            <a:pPr algn="ctr"/>
            <a:r>
              <a:rPr lang="en-US" altLang="zh-CN" sz="4400" b="1">
                <a:solidFill>
                  <a:schemeClr val="tx1"/>
                </a:solidFill>
                <a:cs typeface="Arial" panose="020B0604020202020204" pitchFamily="34" charset="0"/>
              </a:rPr>
              <a:t>LEVEL 1</a:t>
            </a:r>
          </a:p>
        </p:txBody>
      </p:sp>
      <p:grpSp>
        <p:nvGrpSpPr>
          <p:cNvPr id="25" name="组合 24"/>
          <p:cNvGrpSpPr/>
          <p:nvPr/>
        </p:nvGrpSpPr>
        <p:grpSpPr>
          <a:xfrm>
            <a:off x="3030855" y="9533890"/>
            <a:ext cx="1094740" cy="1066800"/>
            <a:chOff x="3681" y="3754"/>
            <a:chExt cx="1360" cy="1702"/>
          </a:xfrm>
          <a:solidFill>
            <a:srgbClr val="C00000"/>
          </a:solidFill>
        </p:grpSpPr>
        <p:sp>
          <p:nvSpPr>
            <p:cNvPr id="15" name="左箭头 14"/>
            <p:cNvSpPr/>
            <p:nvPr/>
          </p:nvSpPr>
          <p:spPr>
            <a:xfrm rot="7980000">
              <a:off x="3624" y="5059"/>
              <a:ext cx="454" cy="340"/>
            </a:xfrm>
            <a:prstGeom prst="left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左箭头 15"/>
            <p:cNvSpPr/>
            <p:nvPr>
              <p:custDataLst>
                <p:tags r:id="rId40"/>
              </p:custDataLst>
            </p:nvPr>
          </p:nvSpPr>
          <p:spPr>
            <a:xfrm rot="13620000" flipH="1">
              <a:off x="4644" y="5059"/>
              <a:ext cx="454" cy="340"/>
            </a:xfrm>
            <a:prstGeom prst="left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左箭头 21"/>
            <p:cNvSpPr/>
            <p:nvPr>
              <p:custDataLst>
                <p:tags r:id="rId41"/>
              </p:custDataLst>
            </p:nvPr>
          </p:nvSpPr>
          <p:spPr>
            <a:xfrm rot="13620000" flipV="1">
              <a:off x="3624" y="3811"/>
              <a:ext cx="454" cy="340"/>
            </a:xfrm>
            <a:prstGeom prst="left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左箭头 22"/>
            <p:cNvSpPr/>
            <p:nvPr>
              <p:custDataLst>
                <p:tags r:id="rId42"/>
              </p:custDataLst>
            </p:nvPr>
          </p:nvSpPr>
          <p:spPr>
            <a:xfrm rot="7980000" flipH="1" flipV="1">
              <a:off x="4644" y="3811"/>
              <a:ext cx="454" cy="340"/>
            </a:xfrm>
            <a:prstGeom prst="left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9" name="组合 58"/>
          <p:cNvGrpSpPr/>
          <p:nvPr/>
        </p:nvGrpSpPr>
        <p:grpSpPr>
          <a:xfrm>
            <a:off x="4692650" y="10408285"/>
            <a:ext cx="1084580" cy="1063625"/>
            <a:chOff x="3681" y="3754"/>
            <a:chExt cx="1360" cy="1702"/>
          </a:xfrm>
          <a:solidFill>
            <a:srgbClr val="C00000"/>
          </a:solidFill>
        </p:grpSpPr>
        <p:sp>
          <p:nvSpPr>
            <p:cNvPr id="60" name="左箭头 59"/>
            <p:cNvSpPr/>
            <p:nvPr>
              <p:custDataLst>
                <p:tags r:id="rId36"/>
              </p:custDataLst>
            </p:nvPr>
          </p:nvSpPr>
          <p:spPr>
            <a:xfrm rot="7980000">
              <a:off x="3624" y="5059"/>
              <a:ext cx="454" cy="340"/>
            </a:xfrm>
            <a:prstGeom prst="left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 name="左箭头 60"/>
            <p:cNvSpPr/>
            <p:nvPr>
              <p:custDataLst>
                <p:tags r:id="rId37"/>
              </p:custDataLst>
            </p:nvPr>
          </p:nvSpPr>
          <p:spPr>
            <a:xfrm rot="13620000" flipH="1">
              <a:off x="4644" y="5059"/>
              <a:ext cx="454" cy="340"/>
            </a:xfrm>
            <a:prstGeom prst="left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2" name="左箭头 61"/>
            <p:cNvSpPr/>
            <p:nvPr>
              <p:custDataLst>
                <p:tags r:id="rId38"/>
              </p:custDataLst>
            </p:nvPr>
          </p:nvSpPr>
          <p:spPr>
            <a:xfrm rot="13620000" flipV="1">
              <a:off x="3624" y="3811"/>
              <a:ext cx="454" cy="340"/>
            </a:xfrm>
            <a:prstGeom prst="left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左箭头 62"/>
            <p:cNvSpPr/>
            <p:nvPr>
              <p:custDataLst>
                <p:tags r:id="rId39"/>
              </p:custDataLst>
            </p:nvPr>
          </p:nvSpPr>
          <p:spPr>
            <a:xfrm rot="7980000" flipH="1" flipV="1">
              <a:off x="4644" y="3811"/>
              <a:ext cx="454" cy="340"/>
            </a:xfrm>
            <a:prstGeom prst="left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4" name="组合 63"/>
          <p:cNvGrpSpPr/>
          <p:nvPr/>
        </p:nvGrpSpPr>
        <p:grpSpPr>
          <a:xfrm>
            <a:off x="5582285" y="8615045"/>
            <a:ext cx="949325" cy="1039495"/>
            <a:chOff x="3681" y="3754"/>
            <a:chExt cx="1360" cy="1702"/>
          </a:xfrm>
          <a:solidFill>
            <a:srgbClr val="C00000"/>
          </a:solidFill>
        </p:grpSpPr>
        <p:sp>
          <p:nvSpPr>
            <p:cNvPr id="65" name="左箭头 64"/>
            <p:cNvSpPr/>
            <p:nvPr>
              <p:custDataLst>
                <p:tags r:id="rId32"/>
              </p:custDataLst>
            </p:nvPr>
          </p:nvSpPr>
          <p:spPr>
            <a:xfrm rot="7980000">
              <a:off x="3624" y="5059"/>
              <a:ext cx="454" cy="340"/>
            </a:xfrm>
            <a:prstGeom prst="left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左箭头 65"/>
            <p:cNvSpPr/>
            <p:nvPr>
              <p:custDataLst>
                <p:tags r:id="rId33"/>
              </p:custDataLst>
            </p:nvPr>
          </p:nvSpPr>
          <p:spPr>
            <a:xfrm rot="13620000" flipH="1">
              <a:off x="4644" y="5059"/>
              <a:ext cx="454" cy="340"/>
            </a:xfrm>
            <a:prstGeom prst="left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7" name="左箭头 66"/>
            <p:cNvSpPr/>
            <p:nvPr>
              <p:custDataLst>
                <p:tags r:id="rId34"/>
              </p:custDataLst>
            </p:nvPr>
          </p:nvSpPr>
          <p:spPr>
            <a:xfrm rot="13620000" flipV="1">
              <a:off x="3624" y="3811"/>
              <a:ext cx="454" cy="340"/>
            </a:xfrm>
            <a:prstGeom prst="left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左箭头 67"/>
            <p:cNvSpPr/>
            <p:nvPr>
              <p:custDataLst>
                <p:tags r:id="rId35"/>
              </p:custDataLst>
            </p:nvPr>
          </p:nvSpPr>
          <p:spPr>
            <a:xfrm rot="7980000" flipH="1" flipV="1">
              <a:off x="4644" y="3811"/>
              <a:ext cx="454" cy="340"/>
            </a:xfrm>
            <a:prstGeom prst="left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9" name="组合 68"/>
          <p:cNvGrpSpPr/>
          <p:nvPr/>
        </p:nvGrpSpPr>
        <p:grpSpPr>
          <a:xfrm>
            <a:off x="10409555" y="7760335"/>
            <a:ext cx="1056005" cy="1039495"/>
            <a:chOff x="3681" y="3754"/>
            <a:chExt cx="1360" cy="1702"/>
          </a:xfrm>
          <a:solidFill>
            <a:srgbClr val="C00000"/>
          </a:solidFill>
        </p:grpSpPr>
        <p:sp>
          <p:nvSpPr>
            <p:cNvPr id="70" name="左箭头 69"/>
            <p:cNvSpPr/>
            <p:nvPr>
              <p:custDataLst>
                <p:tags r:id="rId28"/>
              </p:custDataLst>
            </p:nvPr>
          </p:nvSpPr>
          <p:spPr>
            <a:xfrm rot="7980000">
              <a:off x="3624" y="5059"/>
              <a:ext cx="454" cy="340"/>
            </a:xfrm>
            <a:prstGeom prst="left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左箭头 70"/>
            <p:cNvSpPr/>
            <p:nvPr>
              <p:custDataLst>
                <p:tags r:id="rId29"/>
              </p:custDataLst>
            </p:nvPr>
          </p:nvSpPr>
          <p:spPr>
            <a:xfrm rot="13620000" flipH="1">
              <a:off x="4644" y="5059"/>
              <a:ext cx="454" cy="340"/>
            </a:xfrm>
            <a:prstGeom prst="left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2" name="左箭头 71"/>
            <p:cNvSpPr/>
            <p:nvPr>
              <p:custDataLst>
                <p:tags r:id="rId30"/>
              </p:custDataLst>
            </p:nvPr>
          </p:nvSpPr>
          <p:spPr>
            <a:xfrm rot="13620000" flipV="1">
              <a:off x="3624" y="3811"/>
              <a:ext cx="454" cy="340"/>
            </a:xfrm>
            <a:prstGeom prst="left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3" name="左箭头 72"/>
            <p:cNvSpPr/>
            <p:nvPr>
              <p:custDataLst>
                <p:tags r:id="rId31"/>
              </p:custDataLst>
            </p:nvPr>
          </p:nvSpPr>
          <p:spPr>
            <a:xfrm rot="7980000" flipH="1" flipV="1">
              <a:off x="4644" y="3811"/>
              <a:ext cx="454" cy="340"/>
            </a:xfrm>
            <a:prstGeom prst="left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74" name="组合 73"/>
          <p:cNvGrpSpPr/>
          <p:nvPr/>
        </p:nvGrpSpPr>
        <p:grpSpPr>
          <a:xfrm>
            <a:off x="7962900" y="9561830"/>
            <a:ext cx="1075055" cy="1039495"/>
            <a:chOff x="3681" y="3754"/>
            <a:chExt cx="1360" cy="1702"/>
          </a:xfrm>
          <a:solidFill>
            <a:srgbClr val="C00000"/>
          </a:solidFill>
        </p:grpSpPr>
        <p:sp>
          <p:nvSpPr>
            <p:cNvPr id="75" name="左箭头 74"/>
            <p:cNvSpPr/>
            <p:nvPr>
              <p:custDataLst>
                <p:tags r:id="rId24"/>
              </p:custDataLst>
            </p:nvPr>
          </p:nvSpPr>
          <p:spPr>
            <a:xfrm rot="7980000">
              <a:off x="3624" y="5059"/>
              <a:ext cx="454" cy="340"/>
            </a:xfrm>
            <a:prstGeom prst="left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6" name="左箭头 75"/>
            <p:cNvSpPr/>
            <p:nvPr>
              <p:custDataLst>
                <p:tags r:id="rId25"/>
              </p:custDataLst>
            </p:nvPr>
          </p:nvSpPr>
          <p:spPr>
            <a:xfrm rot="13620000" flipH="1">
              <a:off x="4644" y="5059"/>
              <a:ext cx="454" cy="340"/>
            </a:xfrm>
            <a:prstGeom prst="left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7" name="左箭头 76"/>
            <p:cNvSpPr/>
            <p:nvPr>
              <p:custDataLst>
                <p:tags r:id="rId26"/>
              </p:custDataLst>
            </p:nvPr>
          </p:nvSpPr>
          <p:spPr>
            <a:xfrm rot="13620000" flipV="1">
              <a:off x="3624" y="3811"/>
              <a:ext cx="454" cy="340"/>
            </a:xfrm>
            <a:prstGeom prst="left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8" name="左箭头 77"/>
            <p:cNvSpPr/>
            <p:nvPr>
              <p:custDataLst>
                <p:tags r:id="rId27"/>
              </p:custDataLst>
            </p:nvPr>
          </p:nvSpPr>
          <p:spPr>
            <a:xfrm rot="7980000" flipH="1" flipV="1">
              <a:off x="4644" y="3811"/>
              <a:ext cx="454" cy="340"/>
            </a:xfrm>
            <a:prstGeom prst="left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79" name="组合 78"/>
          <p:cNvGrpSpPr/>
          <p:nvPr/>
        </p:nvGrpSpPr>
        <p:grpSpPr>
          <a:xfrm>
            <a:off x="7236460" y="11284585"/>
            <a:ext cx="1015365" cy="1039495"/>
            <a:chOff x="3681" y="3754"/>
            <a:chExt cx="1360" cy="1702"/>
          </a:xfrm>
          <a:solidFill>
            <a:srgbClr val="C00000"/>
          </a:solidFill>
        </p:grpSpPr>
        <p:sp>
          <p:nvSpPr>
            <p:cNvPr id="80" name="左箭头 79"/>
            <p:cNvSpPr/>
            <p:nvPr>
              <p:custDataLst>
                <p:tags r:id="rId20"/>
              </p:custDataLst>
            </p:nvPr>
          </p:nvSpPr>
          <p:spPr>
            <a:xfrm rot="7980000">
              <a:off x="3624" y="5059"/>
              <a:ext cx="454" cy="340"/>
            </a:xfrm>
            <a:prstGeom prst="left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1" name="左箭头 80"/>
            <p:cNvSpPr/>
            <p:nvPr>
              <p:custDataLst>
                <p:tags r:id="rId21"/>
              </p:custDataLst>
            </p:nvPr>
          </p:nvSpPr>
          <p:spPr>
            <a:xfrm rot="13620000" flipH="1">
              <a:off x="4644" y="5059"/>
              <a:ext cx="454" cy="340"/>
            </a:xfrm>
            <a:prstGeom prst="left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2" name="左箭头 81"/>
            <p:cNvSpPr/>
            <p:nvPr>
              <p:custDataLst>
                <p:tags r:id="rId22"/>
              </p:custDataLst>
            </p:nvPr>
          </p:nvSpPr>
          <p:spPr>
            <a:xfrm rot="13620000" flipV="1">
              <a:off x="3624" y="3811"/>
              <a:ext cx="454" cy="340"/>
            </a:xfrm>
            <a:prstGeom prst="left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3" name="左箭头 82"/>
            <p:cNvSpPr/>
            <p:nvPr>
              <p:custDataLst>
                <p:tags r:id="rId23"/>
              </p:custDataLst>
            </p:nvPr>
          </p:nvSpPr>
          <p:spPr>
            <a:xfrm rot="7980000" flipH="1" flipV="1">
              <a:off x="4644" y="3811"/>
              <a:ext cx="454" cy="340"/>
            </a:xfrm>
            <a:prstGeom prst="left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1" name="文本框 20"/>
          <p:cNvSpPr txBox="1"/>
          <p:nvPr>
            <p:custDataLst>
              <p:tags r:id="rId5"/>
            </p:custDataLst>
          </p:nvPr>
        </p:nvSpPr>
        <p:spPr>
          <a:xfrm>
            <a:off x="1919605" y="8325485"/>
            <a:ext cx="8515985" cy="583565"/>
          </a:xfrm>
          <a:prstGeom prst="rect">
            <a:avLst/>
          </a:prstGeom>
          <a:noFill/>
        </p:spPr>
        <p:txBody>
          <a:bodyPr wrap="square" rtlCol="0">
            <a:spAutoFit/>
          </a:bodyPr>
          <a:lstStyle/>
          <a:p>
            <a:pPr algn="ctr"/>
            <a:r>
              <a:rPr lang="en-US" altLang="zh-CN" sz="3200" b="1">
                <a:solidFill>
                  <a:schemeClr val="bg1"/>
                </a:solidFill>
              </a:rPr>
              <a:t>pick the faces everyone else finds prettiest</a:t>
            </a:r>
          </a:p>
        </p:txBody>
      </p:sp>
      <p:pic>
        <p:nvPicPr>
          <p:cNvPr id="9" name="图片 8"/>
          <p:cNvPicPr>
            <a:picLocks noChangeAspect="1"/>
          </p:cNvPicPr>
          <p:nvPr>
            <p:custDataLst>
              <p:tags r:id="rId6"/>
            </p:custDataLst>
          </p:nvPr>
        </p:nvPicPr>
        <p:blipFill>
          <a:blip r:embed="rId46">
            <a:lum bright="6000"/>
          </a:blip>
          <a:stretch>
            <a:fillRect/>
          </a:stretch>
        </p:blipFill>
        <p:spPr>
          <a:xfrm>
            <a:off x="3215640" y="9580880"/>
            <a:ext cx="860425" cy="976630"/>
          </a:xfrm>
          <a:prstGeom prst="rect">
            <a:avLst/>
          </a:prstGeom>
        </p:spPr>
      </p:pic>
      <p:pic>
        <p:nvPicPr>
          <p:cNvPr id="6" name="图片 5"/>
          <p:cNvPicPr>
            <a:picLocks noChangeAspect="1"/>
          </p:cNvPicPr>
          <p:nvPr>
            <p:custDataLst>
              <p:tags r:id="rId7"/>
            </p:custDataLst>
          </p:nvPr>
        </p:nvPicPr>
        <p:blipFill>
          <a:blip r:embed="rId47">
            <a:lum bright="12000" contrast="12000"/>
          </a:blip>
          <a:stretch>
            <a:fillRect/>
          </a:stretch>
        </p:blipFill>
        <p:spPr>
          <a:xfrm>
            <a:off x="4843780" y="10485755"/>
            <a:ext cx="887095" cy="944245"/>
          </a:xfrm>
          <a:prstGeom prst="rect">
            <a:avLst/>
          </a:prstGeom>
        </p:spPr>
      </p:pic>
      <p:pic>
        <p:nvPicPr>
          <p:cNvPr id="10" name="图片 9"/>
          <p:cNvPicPr>
            <a:picLocks noChangeAspect="1"/>
          </p:cNvPicPr>
          <p:nvPr>
            <p:custDataLst>
              <p:tags r:id="rId8"/>
            </p:custDataLst>
          </p:nvPr>
        </p:nvPicPr>
        <p:blipFill>
          <a:blip r:embed="rId48">
            <a:lum bright="6000" contrast="12000"/>
          </a:blip>
          <a:stretch>
            <a:fillRect/>
          </a:stretch>
        </p:blipFill>
        <p:spPr>
          <a:xfrm>
            <a:off x="5664200" y="8692515"/>
            <a:ext cx="852805" cy="929005"/>
          </a:xfrm>
          <a:prstGeom prst="rect">
            <a:avLst/>
          </a:prstGeom>
        </p:spPr>
      </p:pic>
      <p:pic>
        <p:nvPicPr>
          <p:cNvPr id="7" name="图片 6"/>
          <p:cNvPicPr>
            <a:picLocks noChangeAspect="1"/>
          </p:cNvPicPr>
          <p:nvPr>
            <p:custDataLst>
              <p:tags r:id="rId9"/>
            </p:custDataLst>
          </p:nvPr>
        </p:nvPicPr>
        <p:blipFill>
          <a:blip r:embed="rId49">
            <a:lum bright="18000" contrast="30000"/>
          </a:blip>
          <a:stretch>
            <a:fillRect/>
          </a:stretch>
        </p:blipFill>
        <p:spPr>
          <a:xfrm>
            <a:off x="8078470" y="9621520"/>
            <a:ext cx="821055" cy="886460"/>
          </a:xfrm>
          <a:prstGeom prst="rect">
            <a:avLst/>
          </a:prstGeom>
        </p:spPr>
      </p:pic>
      <p:pic>
        <p:nvPicPr>
          <p:cNvPr id="8" name="图片 7"/>
          <p:cNvPicPr>
            <a:picLocks noChangeAspect="1"/>
          </p:cNvPicPr>
          <p:nvPr>
            <p:custDataLst>
              <p:tags r:id="rId10"/>
            </p:custDataLst>
          </p:nvPr>
        </p:nvPicPr>
        <p:blipFill>
          <a:blip r:embed="rId50">
            <a:lum bright="12000" contrast="18000"/>
          </a:blip>
          <a:stretch>
            <a:fillRect/>
          </a:stretch>
        </p:blipFill>
        <p:spPr>
          <a:xfrm>
            <a:off x="7301230" y="11349990"/>
            <a:ext cx="853440" cy="898525"/>
          </a:xfrm>
          <a:prstGeom prst="rect">
            <a:avLst/>
          </a:prstGeom>
        </p:spPr>
      </p:pic>
      <p:pic>
        <p:nvPicPr>
          <p:cNvPr id="11" name="图片 10"/>
          <p:cNvPicPr>
            <a:picLocks noChangeAspect="1"/>
          </p:cNvPicPr>
          <p:nvPr>
            <p:custDataLst>
              <p:tags r:id="rId11"/>
            </p:custDataLst>
          </p:nvPr>
        </p:nvPicPr>
        <p:blipFill>
          <a:blip r:embed="rId51">
            <a:lum contrast="24000"/>
          </a:blip>
          <a:stretch>
            <a:fillRect/>
          </a:stretch>
        </p:blipFill>
        <p:spPr>
          <a:xfrm>
            <a:off x="10528300" y="7821295"/>
            <a:ext cx="879475" cy="923925"/>
          </a:xfrm>
          <a:prstGeom prst="rect">
            <a:avLst/>
          </a:prstGeom>
        </p:spPr>
      </p:pic>
      <p:sp>
        <p:nvSpPr>
          <p:cNvPr id="5" name="任意多边形 4"/>
          <p:cNvSpPr/>
          <p:nvPr>
            <p:custDataLst>
              <p:tags r:id="rId12"/>
            </p:custDataLst>
          </p:nvPr>
        </p:nvSpPr>
        <p:spPr>
          <a:xfrm>
            <a:off x="3287395" y="9765665"/>
            <a:ext cx="736600" cy="693420"/>
          </a:xfrm>
          <a:custGeom>
            <a:avLst/>
            <a:gdLst>
              <a:gd name="connisteX0" fmla="*/ 107456 w 734705"/>
              <a:gd name="connsiteY0" fmla="*/ 632702 h 954384"/>
              <a:gd name="connisteX1" fmla="*/ 58561 w 734705"/>
              <a:gd name="connsiteY1" fmla="*/ 239002 h 954384"/>
              <a:gd name="connisteX2" fmla="*/ 325896 w 734705"/>
              <a:gd name="connsiteY2" fmla="*/ 242 h 954384"/>
              <a:gd name="connisteX3" fmla="*/ 656096 w 734705"/>
              <a:gd name="connsiteY3" fmla="*/ 211062 h 954384"/>
              <a:gd name="connisteX4" fmla="*/ 725946 w 734705"/>
              <a:gd name="connsiteY4" fmla="*/ 604127 h 954384"/>
              <a:gd name="connisteX5" fmla="*/ 557671 w 734705"/>
              <a:gd name="connsiteY5" fmla="*/ 934327 h 954384"/>
              <a:gd name="connisteX6" fmla="*/ 220486 w 734705"/>
              <a:gd name="connsiteY6" fmla="*/ 878447 h 954384"/>
              <a:gd name="connisteX7" fmla="*/ 2681 w 734705"/>
              <a:gd name="connsiteY7" fmla="*/ 731127 h 954384"/>
              <a:gd name="connisteX8" fmla="*/ 115076 w 734705"/>
              <a:gd name="connsiteY8" fmla="*/ 273927 h 954384"/>
              <a:gd name="connisteX9" fmla="*/ 129046 w 734705"/>
              <a:gd name="connsiteY9" fmla="*/ 280912 h 954384"/>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Lst>
            <a:rect l="l" t="t" r="r" b="b"/>
            <a:pathLst>
              <a:path w="734706" h="954385">
                <a:moveTo>
                  <a:pt x="107457" y="632703"/>
                </a:moveTo>
                <a:cubicBezTo>
                  <a:pt x="92217" y="559043"/>
                  <a:pt x="14747" y="365368"/>
                  <a:pt x="58562" y="239003"/>
                </a:cubicBezTo>
                <a:cubicBezTo>
                  <a:pt x="102377" y="112638"/>
                  <a:pt x="206517" y="5958"/>
                  <a:pt x="325897" y="243"/>
                </a:cubicBezTo>
                <a:cubicBezTo>
                  <a:pt x="445277" y="-5472"/>
                  <a:pt x="576087" y="90413"/>
                  <a:pt x="656097" y="211063"/>
                </a:cubicBezTo>
                <a:cubicBezTo>
                  <a:pt x="736107" y="331713"/>
                  <a:pt x="745632" y="459348"/>
                  <a:pt x="725947" y="604128"/>
                </a:cubicBezTo>
                <a:cubicBezTo>
                  <a:pt x="706262" y="748908"/>
                  <a:pt x="658637" y="879718"/>
                  <a:pt x="557672" y="934328"/>
                </a:cubicBezTo>
                <a:cubicBezTo>
                  <a:pt x="456707" y="988938"/>
                  <a:pt x="331612" y="919088"/>
                  <a:pt x="220487" y="878448"/>
                </a:cubicBezTo>
                <a:cubicBezTo>
                  <a:pt x="109362" y="837808"/>
                  <a:pt x="23637" y="851778"/>
                  <a:pt x="2682" y="731128"/>
                </a:cubicBezTo>
                <a:cubicBezTo>
                  <a:pt x="-18273" y="610478"/>
                  <a:pt x="89677" y="364098"/>
                  <a:pt x="115077" y="273928"/>
                </a:cubicBezTo>
              </a:path>
            </a:pathLst>
          </a:custGeom>
          <a:noFill/>
          <a:ln w="31750" cmpd="sng">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任意多边形 12"/>
          <p:cNvSpPr/>
          <p:nvPr>
            <p:custDataLst>
              <p:tags r:id="rId13"/>
            </p:custDataLst>
          </p:nvPr>
        </p:nvSpPr>
        <p:spPr>
          <a:xfrm>
            <a:off x="4843780" y="10557510"/>
            <a:ext cx="746760" cy="742315"/>
          </a:xfrm>
          <a:custGeom>
            <a:avLst/>
            <a:gdLst>
              <a:gd name="connisteX0" fmla="*/ 0 w 668653"/>
              <a:gd name="connsiteY0" fmla="*/ 579381 h 763815"/>
              <a:gd name="connisteX1" fmla="*/ 84455 w 668653"/>
              <a:gd name="connsiteY1" fmla="*/ 256166 h 763815"/>
              <a:gd name="connisteX2" fmla="*/ 287655 w 668653"/>
              <a:gd name="connsiteY2" fmla="*/ 16771 h 763815"/>
              <a:gd name="connisteX3" fmla="*/ 603885 w 668653"/>
              <a:gd name="connsiteY3" fmla="*/ 73286 h 763815"/>
              <a:gd name="connisteX4" fmla="*/ 667385 w 668653"/>
              <a:gd name="connsiteY4" fmla="*/ 354591 h 763815"/>
              <a:gd name="connisteX5" fmla="*/ 625475 w 668653"/>
              <a:gd name="connsiteY5" fmla="*/ 600336 h 763815"/>
              <a:gd name="connisteX6" fmla="*/ 463550 w 668653"/>
              <a:gd name="connsiteY6" fmla="*/ 754641 h 763815"/>
              <a:gd name="connisteX7" fmla="*/ 147320 w 668653"/>
              <a:gd name="connsiteY7" fmla="*/ 684791 h 763815"/>
              <a:gd name="connisteX8" fmla="*/ 13970 w 668653"/>
              <a:gd name="connsiteY8" fmla="*/ 312046 h 763815"/>
              <a:gd name="connisteX9" fmla="*/ 13970 w 668653"/>
              <a:gd name="connsiteY9" fmla="*/ 298076 h 76381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Lst>
            <a:rect l="l" t="t" r="r" b="b"/>
            <a:pathLst>
              <a:path w="668653" h="763816">
                <a:moveTo>
                  <a:pt x="0" y="579381"/>
                </a:moveTo>
                <a:cubicBezTo>
                  <a:pt x="12700" y="519691"/>
                  <a:pt x="26670" y="368561"/>
                  <a:pt x="84455" y="256166"/>
                </a:cubicBezTo>
                <a:cubicBezTo>
                  <a:pt x="142240" y="143771"/>
                  <a:pt x="183515" y="53601"/>
                  <a:pt x="287655" y="16771"/>
                </a:cubicBezTo>
                <a:cubicBezTo>
                  <a:pt x="391795" y="-20059"/>
                  <a:pt x="527685" y="5976"/>
                  <a:pt x="603885" y="73286"/>
                </a:cubicBezTo>
                <a:cubicBezTo>
                  <a:pt x="680085" y="140596"/>
                  <a:pt x="662940" y="249181"/>
                  <a:pt x="667385" y="354591"/>
                </a:cubicBezTo>
                <a:cubicBezTo>
                  <a:pt x="671830" y="460001"/>
                  <a:pt x="666115" y="520326"/>
                  <a:pt x="625475" y="600336"/>
                </a:cubicBezTo>
                <a:cubicBezTo>
                  <a:pt x="584835" y="680346"/>
                  <a:pt x="559435" y="737496"/>
                  <a:pt x="463550" y="754641"/>
                </a:cubicBezTo>
                <a:cubicBezTo>
                  <a:pt x="367665" y="771786"/>
                  <a:pt x="237490" y="773056"/>
                  <a:pt x="147320" y="684791"/>
                </a:cubicBezTo>
                <a:cubicBezTo>
                  <a:pt x="57150" y="596526"/>
                  <a:pt x="40640" y="389516"/>
                  <a:pt x="13970" y="312046"/>
                </a:cubicBezTo>
              </a:path>
            </a:pathLst>
          </a:custGeom>
          <a:noFill/>
          <a:ln w="31750" cmpd="sng">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任意多边形 11"/>
          <p:cNvSpPr/>
          <p:nvPr>
            <p:custDataLst>
              <p:tags r:id="rId14"/>
            </p:custDataLst>
          </p:nvPr>
        </p:nvSpPr>
        <p:spPr>
          <a:xfrm>
            <a:off x="5664200" y="8692515"/>
            <a:ext cx="812800" cy="713740"/>
          </a:xfrm>
          <a:custGeom>
            <a:avLst/>
            <a:gdLst>
              <a:gd name="connisteX0" fmla="*/ 0 w 712089"/>
              <a:gd name="connsiteY0" fmla="*/ 358140 h 940754"/>
              <a:gd name="connisteX1" fmla="*/ 217805 w 712089"/>
              <a:gd name="connsiteY1" fmla="*/ 126365 h 940754"/>
              <a:gd name="connisteX2" fmla="*/ 554990 w 712089"/>
              <a:gd name="connsiteY2" fmla="*/ 161290 h 940754"/>
              <a:gd name="connisteX3" fmla="*/ 702945 w 712089"/>
              <a:gd name="connsiteY3" fmla="*/ 449580 h 940754"/>
              <a:gd name="connisteX4" fmla="*/ 653415 w 712089"/>
              <a:gd name="connsiteY4" fmla="*/ 695325 h 940754"/>
              <a:gd name="connisteX5" fmla="*/ 407670 w 712089"/>
              <a:gd name="connsiteY5" fmla="*/ 920115 h 940754"/>
              <a:gd name="connisteX6" fmla="*/ 161925 w 712089"/>
              <a:gd name="connsiteY6" fmla="*/ 871220 h 940754"/>
              <a:gd name="connisteX7" fmla="*/ 20955 w 712089"/>
              <a:gd name="connsiteY7" fmla="*/ 526415 h 940754"/>
              <a:gd name="connisteX8" fmla="*/ 182880 w 712089"/>
              <a:gd name="connsiteY8" fmla="*/ 0 h 940754"/>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rect l="l" t="t" r="r" b="b"/>
            <a:pathLst>
              <a:path w="712089" h="940754">
                <a:moveTo>
                  <a:pt x="0" y="358140"/>
                </a:moveTo>
                <a:cubicBezTo>
                  <a:pt x="36830" y="311150"/>
                  <a:pt x="106680" y="165735"/>
                  <a:pt x="217805" y="126365"/>
                </a:cubicBezTo>
                <a:cubicBezTo>
                  <a:pt x="328930" y="86995"/>
                  <a:pt x="457835" y="96520"/>
                  <a:pt x="554990" y="161290"/>
                </a:cubicBezTo>
                <a:cubicBezTo>
                  <a:pt x="652145" y="226060"/>
                  <a:pt x="683260" y="342900"/>
                  <a:pt x="702945" y="449580"/>
                </a:cubicBezTo>
                <a:cubicBezTo>
                  <a:pt x="722630" y="556260"/>
                  <a:pt x="712470" y="601345"/>
                  <a:pt x="653415" y="695325"/>
                </a:cubicBezTo>
                <a:cubicBezTo>
                  <a:pt x="594360" y="789305"/>
                  <a:pt x="506095" y="885190"/>
                  <a:pt x="407670" y="920115"/>
                </a:cubicBezTo>
                <a:cubicBezTo>
                  <a:pt x="309245" y="955040"/>
                  <a:pt x="239395" y="949960"/>
                  <a:pt x="161925" y="871220"/>
                </a:cubicBezTo>
                <a:cubicBezTo>
                  <a:pt x="84455" y="792480"/>
                  <a:pt x="16510" y="700405"/>
                  <a:pt x="20955" y="526415"/>
                </a:cubicBezTo>
                <a:cubicBezTo>
                  <a:pt x="25400" y="352425"/>
                  <a:pt x="147955" y="98425"/>
                  <a:pt x="182880" y="0"/>
                </a:cubicBezTo>
              </a:path>
            </a:pathLst>
          </a:custGeom>
          <a:noFill/>
          <a:ln w="31750" cmpd="sng">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custDataLst>
              <p:tags r:id="rId15"/>
            </p:custDataLst>
          </p:nvPr>
        </p:nvSpPr>
        <p:spPr>
          <a:xfrm>
            <a:off x="7232650" y="11466830"/>
            <a:ext cx="807720" cy="664210"/>
          </a:xfrm>
          <a:custGeom>
            <a:avLst/>
            <a:gdLst>
              <a:gd name="connisteX0" fmla="*/ 98425 w 928334"/>
              <a:gd name="connsiteY0" fmla="*/ 591937 h 879710"/>
              <a:gd name="connisteX1" fmla="*/ 210820 w 928334"/>
              <a:gd name="connsiteY1" fmla="*/ 113782 h 879710"/>
              <a:gd name="connisteX2" fmla="*/ 632460 w 928334"/>
              <a:gd name="connsiteY2" fmla="*/ 29327 h 879710"/>
              <a:gd name="connisteX3" fmla="*/ 920750 w 928334"/>
              <a:gd name="connsiteY3" fmla="*/ 409057 h 879710"/>
              <a:gd name="connisteX4" fmla="*/ 787400 w 928334"/>
              <a:gd name="connsiteY4" fmla="*/ 711317 h 879710"/>
              <a:gd name="connisteX5" fmla="*/ 442595 w 928334"/>
              <a:gd name="connsiteY5" fmla="*/ 851652 h 879710"/>
              <a:gd name="connisteX6" fmla="*/ 0 w 928334"/>
              <a:gd name="connsiteY6" fmla="*/ 268722 h 87971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Lst>
            <a:rect l="l" t="t" r="r" b="b"/>
            <a:pathLst>
              <a:path w="928335" h="879711">
                <a:moveTo>
                  <a:pt x="98425" y="591938"/>
                </a:moveTo>
                <a:cubicBezTo>
                  <a:pt x="112395" y="497958"/>
                  <a:pt x="104140" y="226178"/>
                  <a:pt x="210820" y="113783"/>
                </a:cubicBezTo>
                <a:cubicBezTo>
                  <a:pt x="317500" y="1388"/>
                  <a:pt x="490220" y="-29727"/>
                  <a:pt x="632460" y="29328"/>
                </a:cubicBezTo>
                <a:cubicBezTo>
                  <a:pt x="774700" y="88383"/>
                  <a:pt x="889635" y="272533"/>
                  <a:pt x="920750" y="409058"/>
                </a:cubicBezTo>
                <a:cubicBezTo>
                  <a:pt x="951865" y="545583"/>
                  <a:pt x="883285" y="623053"/>
                  <a:pt x="787400" y="711318"/>
                </a:cubicBezTo>
                <a:cubicBezTo>
                  <a:pt x="691515" y="799583"/>
                  <a:pt x="600075" y="939918"/>
                  <a:pt x="442595" y="851653"/>
                </a:cubicBezTo>
                <a:cubicBezTo>
                  <a:pt x="285115" y="763388"/>
                  <a:pt x="81915" y="388103"/>
                  <a:pt x="0" y="268723"/>
                </a:cubicBezTo>
              </a:path>
            </a:pathLst>
          </a:custGeom>
          <a:noFill/>
          <a:ln w="31750" cmpd="sng">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custDataLst>
              <p:tags r:id="rId16"/>
            </p:custDataLst>
          </p:nvPr>
        </p:nvSpPr>
        <p:spPr>
          <a:xfrm rot="1140000">
            <a:off x="8083550" y="9649460"/>
            <a:ext cx="725805" cy="675005"/>
          </a:xfrm>
          <a:custGeom>
            <a:avLst/>
            <a:gdLst>
              <a:gd name="connisteX0" fmla="*/ 3565 w 708371"/>
              <a:gd name="connsiteY0" fmla="*/ 337481 h 929126"/>
              <a:gd name="connisteX1" fmla="*/ 53095 w 708371"/>
              <a:gd name="connsiteY1" fmla="*/ 695621 h 929126"/>
              <a:gd name="connisteX2" fmla="*/ 390280 w 708371"/>
              <a:gd name="connsiteY2" fmla="*/ 927396 h 929126"/>
              <a:gd name="connisteX3" fmla="*/ 663965 w 708371"/>
              <a:gd name="connsiteY3" fmla="*/ 604181 h 929126"/>
              <a:gd name="connisteX4" fmla="*/ 656980 w 708371"/>
              <a:gd name="connsiteY4" fmla="*/ 161586 h 929126"/>
              <a:gd name="connisteX5" fmla="*/ 291855 w 708371"/>
              <a:gd name="connsiteY5" fmla="*/ 296 h 929126"/>
              <a:gd name="connisteX6" fmla="*/ 88020 w 708371"/>
              <a:gd name="connsiteY6" fmla="*/ 182541 h 929126"/>
              <a:gd name="connisteX7" fmla="*/ 24520 w 708371"/>
              <a:gd name="connsiteY7" fmla="*/ 836591 h 929126"/>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Lst>
            <a:rect l="l" t="t" r="r" b="b"/>
            <a:pathLst>
              <a:path w="708372" h="929127">
                <a:moveTo>
                  <a:pt x="3566" y="337482"/>
                </a:moveTo>
                <a:cubicBezTo>
                  <a:pt x="6741" y="404157"/>
                  <a:pt x="-24374" y="577512"/>
                  <a:pt x="53096" y="695622"/>
                </a:cubicBezTo>
                <a:cubicBezTo>
                  <a:pt x="130566" y="813732"/>
                  <a:pt x="268361" y="945812"/>
                  <a:pt x="390281" y="927397"/>
                </a:cubicBezTo>
                <a:cubicBezTo>
                  <a:pt x="512201" y="908982"/>
                  <a:pt x="610626" y="757217"/>
                  <a:pt x="663966" y="604182"/>
                </a:cubicBezTo>
                <a:cubicBezTo>
                  <a:pt x="717306" y="451147"/>
                  <a:pt x="731276" y="282237"/>
                  <a:pt x="656981" y="161587"/>
                </a:cubicBezTo>
                <a:cubicBezTo>
                  <a:pt x="582686" y="40937"/>
                  <a:pt x="405521" y="-4148"/>
                  <a:pt x="291856" y="297"/>
                </a:cubicBezTo>
                <a:cubicBezTo>
                  <a:pt x="178191" y="4742"/>
                  <a:pt x="141361" y="15537"/>
                  <a:pt x="88021" y="182542"/>
                </a:cubicBezTo>
                <a:cubicBezTo>
                  <a:pt x="34681" y="349547"/>
                  <a:pt x="33411" y="709592"/>
                  <a:pt x="24521" y="836592"/>
                </a:cubicBezTo>
              </a:path>
            </a:pathLst>
          </a:custGeom>
          <a:noFill/>
          <a:ln w="31750" cmpd="sng">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任意多边形 18"/>
          <p:cNvSpPr/>
          <p:nvPr>
            <p:custDataLst>
              <p:tags r:id="rId17"/>
            </p:custDataLst>
          </p:nvPr>
        </p:nvSpPr>
        <p:spPr>
          <a:xfrm>
            <a:off x="10528300" y="7965440"/>
            <a:ext cx="781050" cy="666115"/>
          </a:xfrm>
          <a:custGeom>
            <a:avLst/>
            <a:gdLst>
              <a:gd name="connisteX0" fmla="*/ 0 w 749607"/>
              <a:gd name="connsiteY0" fmla="*/ 660717 h 837179"/>
              <a:gd name="connisteX1" fmla="*/ 133350 w 749607"/>
              <a:gd name="connsiteY1" fmla="*/ 260032 h 837179"/>
              <a:gd name="connisteX2" fmla="*/ 400050 w 749607"/>
              <a:gd name="connsiteY2" fmla="*/ 317 h 837179"/>
              <a:gd name="connisteX3" fmla="*/ 695325 w 749607"/>
              <a:gd name="connsiteY3" fmla="*/ 225107 h 837179"/>
              <a:gd name="connisteX4" fmla="*/ 730250 w 749607"/>
              <a:gd name="connsiteY4" fmla="*/ 611822 h 837179"/>
              <a:gd name="connisteX5" fmla="*/ 548005 w 749607"/>
              <a:gd name="connsiteY5" fmla="*/ 808037 h 837179"/>
              <a:gd name="connisteX6" fmla="*/ 259715 w 749607"/>
              <a:gd name="connsiteY6" fmla="*/ 801052 h 837179"/>
              <a:gd name="connisteX7" fmla="*/ 119380 w 749607"/>
              <a:gd name="connsiteY7" fmla="*/ 562292 h 837179"/>
              <a:gd name="connisteX8" fmla="*/ 0 w 749607"/>
              <a:gd name="connsiteY8" fmla="*/ 295592 h 837179"/>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rect l="l" t="t" r="r" b="b"/>
            <a:pathLst>
              <a:path w="749607" h="837179">
                <a:moveTo>
                  <a:pt x="0" y="660718"/>
                </a:moveTo>
                <a:cubicBezTo>
                  <a:pt x="21590" y="585788"/>
                  <a:pt x="53340" y="392113"/>
                  <a:pt x="133350" y="260033"/>
                </a:cubicBezTo>
                <a:cubicBezTo>
                  <a:pt x="213360" y="127953"/>
                  <a:pt x="287655" y="7303"/>
                  <a:pt x="400050" y="318"/>
                </a:cubicBezTo>
                <a:cubicBezTo>
                  <a:pt x="512445" y="-6667"/>
                  <a:pt x="629285" y="102553"/>
                  <a:pt x="695325" y="225108"/>
                </a:cubicBezTo>
                <a:cubicBezTo>
                  <a:pt x="761365" y="347663"/>
                  <a:pt x="759460" y="494983"/>
                  <a:pt x="730250" y="611823"/>
                </a:cubicBezTo>
                <a:cubicBezTo>
                  <a:pt x="701040" y="728663"/>
                  <a:pt x="641985" y="769938"/>
                  <a:pt x="548005" y="808038"/>
                </a:cubicBezTo>
                <a:cubicBezTo>
                  <a:pt x="454025" y="846138"/>
                  <a:pt x="345440" y="849948"/>
                  <a:pt x="259715" y="801053"/>
                </a:cubicBezTo>
                <a:cubicBezTo>
                  <a:pt x="173990" y="752158"/>
                  <a:pt x="171450" y="663258"/>
                  <a:pt x="119380" y="562293"/>
                </a:cubicBezTo>
                <a:cubicBezTo>
                  <a:pt x="67310" y="461328"/>
                  <a:pt x="20955" y="343853"/>
                  <a:pt x="0" y="295593"/>
                </a:cubicBezTo>
              </a:path>
            </a:pathLst>
          </a:custGeom>
          <a:noFill/>
          <a:ln w="31750" cmpd="sng">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0" name="图片 19"/>
          <p:cNvPicPr>
            <a:picLocks noChangeAspect="1"/>
          </p:cNvPicPr>
          <p:nvPr>
            <p:custDataLst>
              <p:tags r:id="rId18"/>
            </p:custDataLst>
          </p:nvPr>
        </p:nvPicPr>
        <p:blipFill>
          <a:blip r:embed="rId52"/>
          <a:stretch>
            <a:fillRect/>
          </a:stretch>
        </p:blipFill>
        <p:spPr>
          <a:xfrm>
            <a:off x="-24130" y="-106045"/>
            <a:ext cx="12218035" cy="6964045"/>
          </a:xfrm>
          <a:prstGeom prst="rect">
            <a:avLst/>
          </a:prstGeom>
        </p:spPr>
      </p:pic>
      <p:sp>
        <p:nvSpPr>
          <p:cNvPr id="24" name="文本框 23"/>
          <p:cNvSpPr txBox="1"/>
          <p:nvPr>
            <p:custDataLst>
              <p:tags r:id="rId19"/>
            </p:custDataLst>
          </p:nvPr>
        </p:nvSpPr>
        <p:spPr>
          <a:xfrm>
            <a:off x="4871720" y="836930"/>
            <a:ext cx="2479675" cy="768350"/>
          </a:xfrm>
          <a:prstGeom prst="rect">
            <a:avLst/>
          </a:prstGeom>
          <a:solidFill>
            <a:schemeClr val="bg1"/>
          </a:solidFill>
        </p:spPr>
        <p:txBody>
          <a:bodyPr wrap="square" rtlCol="0">
            <a:spAutoFit/>
          </a:bodyPr>
          <a:lstStyle/>
          <a:p>
            <a:pPr algn="ctr"/>
            <a:r>
              <a:rPr lang="en-US" altLang="zh-CN" sz="4400" b="1">
                <a:solidFill>
                  <a:schemeClr val="tx1"/>
                </a:solidFill>
                <a:cs typeface="Arial" panose="020B0604020202020204" pitchFamily="34" charset="0"/>
              </a:rPr>
              <a:t>LEVEL 2</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0">
        <p159:morph option="byObject"/>
      </p:transition>
    </mc:Choice>
    <mc:Fallback xmlns="">
      <p:transition spd="slow" advTm="0">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矩形 25"/>
          <p:cNvSpPr/>
          <p:nvPr>
            <p:custDataLst>
              <p:tags r:id="rId1"/>
            </p:custDataLst>
          </p:nvPr>
        </p:nvSpPr>
        <p:spPr>
          <a:xfrm>
            <a:off x="116840" y="27305"/>
            <a:ext cx="12202795" cy="69576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p:cNvSpPr/>
          <p:nvPr>
            <p:custDataLst>
              <p:tags r:id="rId2"/>
            </p:custDataLst>
          </p:nvPr>
        </p:nvSpPr>
        <p:spPr>
          <a:xfrm>
            <a:off x="-10160" y="-99695"/>
            <a:ext cx="12202795" cy="69576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文本框 51"/>
          <p:cNvSpPr txBox="1"/>
          <p:nvPr/>
        </p:nvSpPr>
        <p:spPr>
          <a:xfrm>
            <a:off x="7014210" y="10050145"/>
            <a:ext cx="3048000" cy="368300"/>
          </a:xfrm>
          <a:prstGeom prst="rect">
            <a:avLst/>
          </a:prstGeom>
          <a:noFill/>
        </p:spPr>
        <p:txBody>
          <a:bodyPr wrap="square" rtlCol="0">
            <a:spAutoFit/>
          </a:bodyPr>
          <a:lstStyle/>
          <a:p>
            <a:endParaRPr lang="zh-CN" altLang="en-US"/>
          </a:p>
        </p:txBody>
      </p:sp>
      <p:pic>
        <p:nvPicPr>
          <p:cNvPr id="20" name="图片 19"/>
          <p:cNvPicPr>
            <a:picLocks noChangeAspect="1"/>
          </p:cNvPicPr>
          <p:nvPr>
            <p:custDataLst>
              <p:tags r:id="rId3"/>
            </p:custDataLst>
          </p:nvPr>
        </p:nvPicPr>
        <p:blipFill>
          <a:blip r:embed="rId8"/>
          <a:stretch>
            <a:fillRect/>
          </a:stretch>
        </p:blipFill>
        <p:spPr>
          <a:xfrm>
            <a:off x="-24130" y="-106045"/>
            <a:ext cx="12218035" cy="6964045"/>
          </a:xfrm>
          <a:prstGeom prst="rect">
            <a:avLst/>
          </a:prstGeom>
        </p:spPr>
      </p:pic>
      <p:sp>
        <p:nvSpPr>
          <p:cNvPr id="24" name="文本框 23"/>
          <p:cNvSpPr txBox="1"/>
          <p:nvPr>
            <p:custDataLst>
              <p:tags r:id="rId4"/>
            </p:custDataLst>
          </p:nvPr>
        </p:nvSpPr>
        <p:spPr>
          <a:xfrm>
            <a:off x="4871720" y="836930"/>
            <a:ext cx="2479675" cy="768350"/>
          </a:xfrm>
          <a:prstGeom prst="rect">
            <a:avLst/>
          </a:prstGeom>
          <a:solidFill>
            <a:schemeClr val="bg1"/>
          </a:solidFill>
        </p:spPr>
        <p:txBody>
          <a:bodyPr wrap="square" rtlCol="0">
            <a:spAutoFit/>
          </a:bodyPr>
          <a:lstStyle/>
          <a:p>
            <a:pPr algn="ctr"/>
            <a:r>
              <a:rPr lang="en-US" altLang="zh-CN" sz="4400" b="1">
                <a:solidFill>
                  <a:schemeClr val="tx1"/>
                </a:solidFill>
                <a:cs typeface="Arial" panose="020B0604020202020204" pitchFamily="34" charset="0"/>
              </a:rPr>
              <a:t>LEVEL 2</a:t>
            </a:r>
          </a:p>
        </p:txBody>
      </p:sp>
      <p:sp>
        <p:nvSpPr>
          <p:cNvPr id="32" name="文本框 31"/>
          <p:cNvSpPr txBox="1"/>
          <p:nvPr>
            <p:custDataLst>
              <p:tags r:id="rId5"/>
            </p:custDataLst>
          </p:nvPr>
        </p:nvSpPr>
        <p:spPr>
          <a:xfrm>
            <a:off x="2567940" y="2637155"/>
            <a:ext cx="7109460" cy="829945"/>
          </a:xfrm>
          <a:prstGeom prst="rect">
            <a:avLst/>
          </a:prstGeom>
          <a:noFill/>
        </p:spPr>
        <p:txBody>
          <a:bodyPr wrap="square" rtlCol="0">
            <a:spAutoFit/>
          </a:bodyPr>
          <a:lstStyle/>
          <a:p>
            <a:pPr algn="ctr"/>
            <a:r>
              <a:rPr lang="en-US" altLang="zh-CN" sz="4800" b="1">
                <a:solidFill>
                  <a:schemeClr val="bg1"/>
                </a:solidFill>
              </a:rPr>
              <a:t>think about which faces</a:t>
            </a:r>
          </a:p>
        </p:txBody>
      </p:sp>
    </p:spTree>
  </p:cSld>
  <p:clrMapOvr>
    <a:masterClrMapping/>
  </p:clrMapOvr>
  <mc:AlternateContent xmlns:mc="http://schemas.openxmlformats.org/markup-compatibility/2006" xmlns:p14="http://schemas.microsoft.com/office/powerpoint/2010/main">
    <mc:Choice Requires="p14">
      <p:transition advTm="0">
        <p:fade/>
      </p:transition>
    </mc:Choice>
    <mc:Fallback xmlns="">
      <p:transition advTm="0">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矩形 25"/>
          <p:cNvSpPr/>
          <p:nvPr>
            <p:custDataLst>
              <p:tags r:id="rId1"/>
            </p:custDataLst>
          </p:nvPr>
        </p:nvSpPr>
        <p:spPr>
          <a:xfrm>
            <a:off x="116840" y="27305"/>
            <a:ext cx="12202795" cy="69576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p:cNvSpPr/>
          <p:nvPr>
            <p:custDataLst>
              <p:tags r:id="rId2"/>
            </p:custDataLst>
          </p:nvPr>
        </p:nvSpPr>
        <p:spPr>
          <a:xfrm>
            <a:off x="-10160" y="-99695"/>
            <a:ext cx="12202795" cy="69576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文本框 51"/>
          <p:cNvSpPr txBox="1"/>
          <p:nvPr/>
        </p:nvSpPr>
        <p:spPr>
          <a:xfrm>
            <a:off x="7014210" y="10050145"/>
            <a:ext cx="3048000" cy="368300"/>
          </a:xfrm>
          <a:prstGeom prst="rect">
            <a:avLst/>
          </a:prstGeom>
          <a:noFill/>
        </p:spPr>
        <p:txBody>
          <a:bodyPr wrap="square" rtlCol="0">
            <a:spAutoFit/>
          </a:bodyPr>
          <a:lstStyle/>
          <a:p>
            <a:endParaRPr lang="zh-CN" altLang="en-US"/>
          </a:p>
        </p:txBody>
      </p:sp>
      <p:pic>
        <p:nvPicPr>
          <p:cNvPr id="20" name="图片 19"/>
          <p:cNvPicPr>
            <a:picLocks noChangeAspect="1"/>
          </p:cNvPicPr>
          <p:nvPr>
            <p:custDataLst>
              <p:tags r:id="rId3"/>
            </p:custDataLst>
          </p:nvPr>
        </p:nvPicPr>
        <p:blipFill>
          <a:blip r:embed="rId9"/>
          <a:stretch>
            <a:fillRect/>
          </a:stretch>
        </p:blipFill>
        <p:spPr>
          <a:xfrm>
            <a:off x="-24130" y="-106045"/>
            <a:ext cx="12218035" cy="6964045"/>
          </a:xfrm>
          <a:prstGeom prst="rect">
            <a:avLst/>
          </a:prstGeom>
        </p:spPr>
      </p:pic>
      <p:sp>
        <p:nvSpPr>
          <p:cNvPr id="24" name="文本框 23"/>
          <p:cNvSpPr txBox="1"/>
          <p:nvPr>
            <p:custDataLst>
              <p:tags r:id="rId4"/>
            </p:custDataLst>
          </p:nvPr>
        </p:nvSpPr>
        <p:spPr>
          <a:xfrm>
            <a:off x="4871720" y="836930"/>
            <a:ext cx="2479675" cy="768350"/>
          </a:xfrm>
          <a:prstGeom prst="rect">
            <a:avLst/>
          </a:prstGeom>
          <a:solidFill>
            <a:schemeClr val="bg1"/>
          </a:solidFill>
        </p:spPr>
        <p:txBody>
          <a:bodyPr wrap="square" rtlCol="0">
            <a:spAutoFit/>
          </a:bodyPr>
          <a:lstStyle/>
          <a:p>
            <a:pPr algn="ctr"/>
            <a:r>
              <a:rPr lang="en-US" altLang="zh-CN" sz="4400" b="1">
                <a:solidFill>
                  <a:schemeClr val="tx1"/>
                </a:solidFill>
                <a:cs typeface="Arial" panose="020B0604020202020204" pitchFamily="34" charset="0"/>
              </a:rPr>
              <a:t>LEVEL 2</a:t>
            </a:r>
          </a:p>
        </p:txBody>
      </p:sp>
      <p:sp>
        <p:nvSpPr>
          <p:cNvPr id="32" name="文本框 31"/>
          <p:cNvSpPr txBox="1"/>
          <p:nvPr>
            <p:custDataLst>
              <p:tags r:id="rId5"/>
            </p:custDataLst>
          </p:nvPr>
        </p:nvSpPr>
        <p:spPr>
          <a:xfrm>
            <a:off x="2567940" y="2637155"/>
            <a:ext cx="7109460" cy="829945"/>
          </a:xfrm>
          <a:prstGeom prst="rect">
            <a:avLst/>
          </a:prstGeom>
          <a:noFill/>
        </p:spPr>
        <p:txBody>
          <a:bodyPr wrap="square" rtlCol="0">
            <a:spAutoFit/>
          </a:bodyPr>
          <a:lstStyle/>
          <a:p>
            <a:pPr algn="ctr"/>
            <a:r>
              <a:rPr lang="en-US" altLang="zh-CN" sz="4800" b="1">
                <a:solidFill>
                  <a:schemeClr val="bg1"/>
                </a:solidFill>
              </a:rPr>
              <a:t>think about which faces</a:t>
            </a:r>
          </a:p>
        </p:txBody>
      </p:sp>
      <p:sp>
        <p:nvSpPr>
          <p:cNvPr id="27" name="文本框 26"/>
          <p:cNvSpPr txBox="1"/>
          <p:nvPr>
            <p:custDataLst>
              <p:tags r:id="rId6"/>
            </p:custDataLst>
          </p:nvPr>
        </p:nvSpPr>
        <p:spPr>
          <a:xfrm>
            <a:off x="1559560" y="3717290"/>
            <a:ext cx="9189085" cy="829945"/>
          </a:xfrm>
          <a:prstGeom prst="rect">
            <a:avLst/>
          </a:prstGeom>
          <a:noFill/>
        </p:spPr>
        <p:txBody>
          <a:bodyPr wrap="square" rtlCol="0">
            <a:spAutoFit/>
          </a:bodyPr>
          <a:lstStyle/>
          <a:p>
            <a:pPr algn="ctr"/>
            <a:r>
              <a:rPr lang="en-US" altLang="zh-CN" sz="4800" b="1">
                <a:solidFill>
                  <a:schemeClr val="bg1"/>
                </a:solidFill>
              </a:rPr>
              <a:t>everyone else thinks everyone</a:t>
            </a:r>
          </a:p>
        </p:txBody>
      </p:sp>
    </p:spTree>
  </p:cSld>
  <p:clrMapOvr>
    <a:masterClrMapping/>
  </p:clrMapOvr>
  <mc:AlternateContent xmlns:mc="http://schemas.openxmlformats.org/markup-compatibility/2006" xmlns:p14="http://schemas.microsoft.com/office/powerpoint/2010/main">
    <mc:Choice Requires="p14">
      <p:transition advTm="0">
        <p:fade/>
      </p:transition>
    </mc:Choice>
    <mc:Fallback xmlns="">
      <p:transition advTm="0">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custDataLst>
              <p:tags r:id="rId1"/>
            </p:custDataLst>
          </p:nvPr>
        </p:nvSpPr>
        <p:spPr>
          <a:xfrm>
            <a:off x="1905" y="-7019290"/>
            <a:ext cx="12208510" cy="6991985"/>
          </a:xfrm>
          <a:prstGeom prst="rect">
            <a:avLst/>
          </a:prstGeom>
          <a:solidFill>
            <a:schemeClr val="accent2">
              <a:lumMod val="60000"/>
              <a:lumOff val="40000"/>
            </a:schemeClr>
          </a:solidFill>
          <a:ln w="12700" cmpd="sng">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矩形 25"/>
          <p:cNvSpPr/>
          <p:nvPr>
            <p:custDataLst>
              <p:tags r:id="rId2"/>
            </p:custDataLst>
          </p:nvPr>
        </p:nvSpPr>
        <p:spPr>
          <a:xfrm>
            <a:off x="116840" y="27305"/>
            <a:ext cx="12202795" cy="69576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p:cNvSpPr/>
          <p:nvPr>
            <p:custDataLst>
              <p:tags r:id="rId3"/>
            </p:custDataLst>
          </p:nvPr>
        </p:nvSpPr>
        <p:spPr>
          <a:xfrm>
            <a:off x="-10160" y="-99695"/>
            <a:ext cx="12202795" cy="69576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文本框 51"/>
          <p:cNvSpPr txBox="1"/>
          <p:nvPr/>
        </p:nvSpPr>
        <p:spPr>
          <a:xfrm>
            <a:off x="7014210" y="10050145"/>
            <a:ext cx="3048000" cy="368300"/>
          </a:xfrm>
          <a:prstGeom prst="rect">
            <a:avLst/>
          </a:prstGeom>
          <a:noFill/>
        </p:spPr>
        <p:txBody>
          <a:bodyPr wrap="square" rtlCol="0">
            <a:spAutoFit/>
          </a:bodyPr>
          <a:lstStyle/>
          <a:p>
            <a:endParaRPr lang="zh-CN" altLang="en-US"/>
          </a:p>
        </p:txBody>
      </p:sp>
      <p:pic>
        <p:nvPicPr>
          <p:cNvPr id="20" name="图片 19"/>
          <p:cNvPicPr>
            <a:picLocks noChangeAspect="1"/>
          </p:cNvPicPr>
          <p:nvPr>
            <p:custDataLst>
              <p:tags r:id="rId4"/>
            </p:custDataLst>
          </p:nvPr>
        </p:nvPicPr>
        <p:blipFill>
          <a:blip r:embed="rId14"/>
          <a:stretch>
            <a:fillRect/>
          </a:stretch>
        </p:blipFill>
        <p:spPr>
          <a:xfrm>
            <a:off x="-24130" y="-106045"/>
            <a:ext cx="12218035" cy="6964045"/>
          </a:xfrm>
          <a:prstGeom prst="rect">
            <a:avLst/>
          </a:prstGeom>
        </p:spPr>
      </p:pic>
      <p:sp>
        <p:nvSpPr>
          <p:cNvPr id="7" name="文本框 6"/>
          <p:cNvSpPr txBox="1"/>
          <p:nvPr>
            <p:custDataLst>
              <p:tags r:id="rId5"/>
            </p:custDataLst>
          </p:nvPr>
        </p:nvSpPr>
        <p:spPr>
          <a:xfrm>
            <a:off x="4871720" y="836930"/>
            <a:ext cx="2479675" cy="768350"/>
          </a:xfrm>
          <a:prstGeom prst="rect">
            <a:avLst/>
          </a:prstGeom>
          <a:solidFill>
            <a:schemeClr val="bg1"/>
          </a:solidFill>
        </p:spPr>
        <p:txBody>
          <a:bodyPr wrap="square" rtlCol="0">
            <a:spAutoFit/>
          </a:bodyPr>
          <a:lstStyle/>
          <a:p>
            <a:pPr algn="ctr"/>
            <a:r>
              <a:rPr lang="en-US" altLang="zh-CN" sz="4400" b="1">
                <a:solidFill>
                  <a:schemeClr val="tx1"/>
                </a:solidFill>
                <a:cs typeface="Arial" panose="020B0604020202020204" pitchFamily="34" charset="0"/>
              </a:rPr>
              <a:t>LEVEL 4</a:t>
            </a:r>
          </a:p>
        </p:txBody>
      </p:sp>
      <p:sp>
        <p:nvSpPr>
          <p:cNvPr id="6" name="文本框 5"/>
          <p:cNvSpPr txBox="1"/>
          <p:nvPr>
            <p:custDataLst>
              <p:tags r:id="rId6"/>
            </p:custDataLst>
          </p:nvPr>
        </p:nvSpPr>
        <p:spPr>
          <a:xfrm>
            <a:off x="4871720" y="836930"/>
            <a:ext cx="2479675" cy="768350"/>
          </a:xfrm>
          <a:prstGeom prst="rect">
            <a:avLst/>
          </a:prstGeom>
          <a:solidFill>
            <a:schemeClr val="bg1"/>
          </a:solidFill>
        </p:spPr>
        <p:txBody>
          <a:bodyPr wrap="square" rtlCol="0">
            <a:spAutoFit/>
          </a:bodyPr>
          <a:lstStyle/>
          <a:p>
            <a:pPr algn="ctr"/>
            <a:r>
              <a:rPr lang="en-US" altLang="zh-CN" sz="4400" b="1">
                <a:solidFill>
                  <a:schemeClr val="tx1"/>
                </a:solidFill>
                <a:cs typeface="Arial" panose="020B0604020202020204" pitchFamily="34" charset="0"/>
              </a:rPr>
              <a:t>LEVEL 3</a:t>
            </a:r>
          </a:p>
        </p:txBody>
      </p:sp>
      <p:sp>
        <p:nvSpPr>
          <p:cNvPr id="2" name="文本框 1"/>
          <p:cNvSpPr txBox="1"/>
          <p:nvPr>
            <p:custDataLst>
              <p:tags r:id="rId7"/>
            </p:custDataLst>
          </p:nvPr>
        </p:nvSpPr>
        <p:spPr>
          <a:xfrm>
            <a:off x="4871720" y="836930"/>
            <a:ext cx="2479675" cy="768350"/>
          </a:xfrm>
          <a:prstGeom prst="rect">
            <a:avLst/>
          </a:prstGeom>
          <a:solidFill>
            <a:schemeClr val="bg1"/>
          </a:solidFill>
        </p:spPr>
        <p:txBody>
          <a:bodyPr wrap="square" rtlCol="0">
            <a:spAutoFit/>
          </a:bodyPr>
          <a:lstStyle/>
          <a:p>
            <a:pPr algn="ctr"/>
            <a:r>
              <a:rPr lang="en-US" altLang="zh-CN" sz="4400" b="1">
                <a:solidFill>
                  <a:schemeClr val="tx1"/>
                </a:solidFill>
                <a:cs typeface="Arial" panose="020B0604020202020204" pitchFamily="34" charset="0"/>
              </a:rPr>
              <a:t>LEVEL 5</a:t>
            </a:r>
          </a:p>
        </p:txBody>
      </p:sp>
      <p:sp>
        <p:nvSpPr>
          <p:cNvPr id="24" name="文本框 23"/>
          <p:cNvSpPr txBox="1"/>
          <p:nvPr>
            <p:custDataLst>
              <p:tags r:id="rId8"/>
            </p:custDataLst>
          </p:nvPr>
        </p:nvSpPr>
        <p:spPr>
          <a:xfrm>
            <a:off x="4871720" y="836930"/>
            <a:ext cx="2479675" cy="768350"/>
          </a:xfrm>
          <a:prstGeom prst="rect">
            <a:avLst/>
          </a:prstGeom>
          <a:solidFill>
            <a:schemeClr val="bg1"/>
          </a:solidFill>
        </p:spPr>
        <p:txBody>
          <a:bodyPr wrap="square" rtlCol="0">
            <a:spAutoFit/>
          </a:bodyPr>
          <a:lstStyle/>
          <a:p>
            <a:pPr algn="ctr"/>
            <a:r>
              <a:rPr lang="en-US" altLang="zh-CN" sz="4400" b="1">
                <a:solidFill>
                  <a:schemeClr val="tx1"/>
                </a:solidFill>
                <a:cs typeface="Arial" panose="020B0604020202020204" pitchFamily="34" charset="0"/>
              </a:rPr>
              <a:t>LEVEL 2</a:t>
            </a:r>
          </a:p>
        </p:txBody>
      </p:sp>
      <p:sp>
        <p:nvSpPr>
          <p:cNvPr id="32" name="文本框 31"/>
          <p:cNvSpPr txBox="1"/>
          <p:nvPr>
            <p:custDataLst>
              <p:tags r:id="rId9"/>
            </p:custDataLst>
          </p:nvPr>
        </p:nvSpPr>
        <p:spPr>
          <a:xfrm>
            <a:off x="2567940" y="2637155"/>
            <a:ext cx="7109460" cy="829945"/>
          </a:xfrm>
          <a:prstGeom prst="rect">
            <a:avLst/>
          </a:prstGeom>
          <a:noFill/>
        </p:spPr>
        <p:txBody>
          <a:bodyPr wrap="square" rtlCol="0">
            <a:spAutoFit/>
          </a:bodyPr>
          <a:lstStyle/>
          <a:p>
            <a:pPr algn="ctr"/>
            <a:r>
              <a:rPr lang="en-US" altLang="zh-CN" sz="4800" b="1">
                <a:solidFill>
                  <a:schemeClr val="bg1"/>
                </a:solidFill>
              </a:rPr>
              <a:t>think about which faces</a:t>
            </a:r>
          </a:p>
        </p:txBody>
      </p:sp>
      <p:sp>
        <p:nvSpPr>
          <p:cNvPr id="27" name="文本框 26"/>
          <p:cNvSpPr txBox="1"/>
          <p:nvPr>
            <p:custDataLst>
              <p:tags r:id="rId10"/>
            </p:custDataLst>
          </p:nvPr>
        </p:nvSpPr>
        <p:spPr>
          <a:xfrm>
            <a:off x="1559560" y="3717290"/>
            <a:ext cx="9189085" cy="829945"/>
          </a:xfrm>
          <a:prstGeom prst="rect">
            <a:avLst/>
          </a:prstGeom>
          <a:noFill/>
        </p:spPr>
        <p:txBody>
          <a:bodyPr wrap="square" rtlCol="0">
            <a:spAutoFit/>
          </a:bodyPr>
          <a:lstStyle/>
          <a:p>
            <a:pPr algn="ctr"/>
            <a:r>
              <a:rPr lang="en-US" altLang="zh-CN" sz="4800" b="1">
                <a:solidFill>
                  <a:schemeClr val="bg1"/>
                </a:solidFill>
              </a:rPr>
              <a:t>everyone else thinks everyone</a:t>
            </a:r>
          </a:p>
        </p:txBody>
      </p:sp>
      <p:sp>
        <p:nvSpPr>
          <p:cNvPr id="3" name="文本框 2"/>
          <p:cNvSpPr txBox="1"/>
          <p:nvPr>
            <p:custDataLst>
              <p:tags r:id="rId11"/>
            </p:custDataLst>
          </p:nvPr>
        </p:nvSpPr>
        <p:spPr>
          <a:xfrm>
            <a:off x="2927985" y="4797425"/>
            <a:ext cx="6433185" cy="829945"/>
          </a:xfrm>
          <a:prstGeom prst="rect">
            <a:avLst/>
          </a:prstGeom>
          <a:noFill/>
        </p:spPr>
        <p:txBody>
          <a:bodyPr wrap="square" rtlCol="0">
            <a:spAutoFit/>
          </a:bodyPr>
          <a:lstStyle/>
          <a:p>
            <a:pPr algn="ctr"/>
            <a:r>
              <a:rPr lang="en-US" altLang="zh-CN" sz="4800" b="1">
                <a:solidFill>
                  <a:schemeClr val="bg1"/>
                </a:solidFill>
              </a:rPr>
              <a:t>else will find prettiest</a:t>
            </a:r>
          </a:p>
        </p:txBody>
      </p:sp>
    </p:spTree>
  </p:cSld>
  <p:clrMapOvr>
    <a:masterClrMapping/>
  </p:clrMapOvr>
  <mc:AlternateContent xmlns:mc="http://schemas.openxmlformats.org/markup-compatibility/2006" xmlns:p14="http://schemas.microsoft.com/office/powerpoint/2010/main">
    <mc:Choice Requires="p14">
      <p:transition advTm="0">
        <p:fade/>
      </p:transition>
    </mc:Choice>
    <mc:Fallback xmlns="">
      <p:transition advTm="0">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custDataLst>
              <p:tags r:id="rId1"/>
            </p:custDataLst>
          </p:nvPr>
        </p:nvSpPr>
        <p:spPr>
          <a:xfrm>
            <a:off x="-10160" y="-161290"/>
            <a:ext cx="12202795" cy="70542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p:cNvSpPr txBox="1"/>
          <p:nvPr>
            <p:custDataLst>
              <p:tags r:id="rId2"/>
            </p:custDataLst>
          </p:nvPr>
        </p:nvSpPr>
        <p:spPr>
          <a:xfrm>
            <a:off x="4727575" y="4509135"/>
            <a:ext cx="2807970" cy="768350"/>
          </a:xfrm>
          <a:prstGeom prst="rect">
            <a:avLst/>
          </a:prstGeom>
          <a:solidFill>
            <a:schemeClr val="bg1"/>
          </a:solidFill>
        </p:spPr>
        <p:txBody>
          <a:bodyPr wrap="square" rtlCol="0">
            <a:spAutoFit/>
          </a:bodyPr>
          <a:lstStyle/>
          <a:p>
            <a:r>
              <a:rPr lang="en-US" altLang="zh-CN" sz="4400" b="1">
                <a:solidFill>
                  <a:schemeClr val="tx1"/>
                </a:solidFill>
                <a:cs typeface="Arial" panose="020B0604020202020204" pitchFamily="34" charset="0"/>
              </a:rPr>
              <a:t>LEVEL 10</a:t>
            </a:r>
          </a:p>
        </p:txBody>
      </p:sp>
      <p:sp>
        <p:nvSpPr>
          <p:cNvPr id="5" name="矩形 4"/>
          <p:cNvSpPr/>
          <p:nvPr/>
        </p:nvSpPr>
        <p:spPr>
          <a:xfrm>
            <a:off x="-12065" y="-99060"/>
            <a:ext cx="12203430" cy="6991985"/>
          </a:xfrm>
          <a:prstGeom prst="rect">
            <a:avLst/>
          </a:prstGeom>
          <a:solidFill>
            <a:schemeClr val="accent2">
              <a:lumMod val="60000"/>
              <a:lumOff val="40000"/>
            </a:schemeClr>
          </a:solidFill>
          <a:ln w="12700" cmpd="sng">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文本框 51"/>
          <p:cNvSpPr txBox="1"/>
          <p:nvPr/>
        </p:nvSpPr>
        <p:spPr>
          <a:xfrm>
            <a:off x="7014210" y="10050145"/>
            <a:ext cx="3048000" cy="368300"/>
          </a:xfrm>
          <a:prstGeom prst="rect">
            <a:avLst/>
          </a:prstGeom>
          <a:noFill/>
        </p:spPr>
        <p:txBody>
          <a:bodyPr wrap="square" rtlCol="0">
            <a:spAutoFit/>
          </a:bodyPr>
          <a:lstStyle/>
          <a:p>
            <a:endParaRPr lang="zh-CN" altLang="en-US"/>
          </a:p>
        </p:txBody>
      </p:sp>
      <p:sp>
        <p:nvSpPr>
          <p:cNvPr id="21" name="文本框 20"/>
          <p:cNvSpPr txBox="1"/>
          <p:nvPr>
            <p:custDataLst>
              <p:tags r:id="rId3"/>
            </p:custDataLst>
          </p:nvPr>
        </p:nvSpPr>
        <p:spPr>
          <a:xfrm>
            <a:off x="1991360" y="12430125"/>
            <a:ext cx="8515985" cy="583565"/>
          </a:xfrm>
          <a:prstGeom prst="rect">
            <a:avLst/>
          </a:prstGeom>
          <a:noFill/>
        </p:spPr>
        <p:txBody>
          <a:bodyPr wrap="square" rtlCol="0">
            <a:spAutoFit/>
          </a:bodyPr>
          <a:lstStyle/>
          <a:p>
            <a:r>
              <a:rPr lang="en-US" altLang="zh-CN" sz="3200" b="1">
                <a:solidFill>
                  <a:schemeClr val="bg1"/>
                </a:solidFill>
              </a:rPr>
              <a:t>pick the faces everyone else finds prettiest</a:t>
            </a:r>
          </a:p>
        </p:txBody>
      </p:sp>
      <p:pic>
        <p:nvPicPr>
          <p:cNvPr id="20" name="图片 19"/>
          <p:cNvPicPr>
            <a:picLocks noChangeAspect="1"/>
          </p:cNvPicPr>
          <p:nvPr/>
        </p:nvPicPr>
        <p:blipFill>
          <a:blip r:embed="rId14"/>
          <a:stretch>
            <a:fillRect/>
          </a:stretch>
        </p:blipFill>
        <p:spPr>
          <a:xfrm>
            <a:off x="-12065" y="7101840"/>
            <a:ext cx="12204700" cy="6964045"/>
          </a:xfrm>
          <a:prstGeom prst="rect">
            <a:avLst/>
          </a:prstGeom>
        </p:spPr>
      </p:pic>
      <p:sp>
        <p:nvSpPr>
          <p:cNvPr id="11" name="文本框 10"/>
          <p:cNvSpPr txBox="1"/>
          <p:nvPr>
            <p:custDataLst>
              <p:tags r:id="rId4"/>
            </p:custDataLst>
          </p:nvPr>
        </p:nvSpPr>
        <p:spPr>
          <a:xfrm>
            <a:off x="4871720" y="4508500"/>
            <a:ext cx="2479675" cy="768350"/>
          </a:xfrm>
          <a:prstGeom prst="rect">
            <a:avLst/>
          </a:prstGeom>
          <a:solidFill>
            <a:schemeClr val="bg1"/>
          </a:solidFill>
        </p:spPr>
        <p:txBody>
          <a:bodyPr wrap="square" rtlCol="0">
            <a:spAutoFit/>
          </a:bodyPr>
          <a:lstStyle/>
          <a:p>
            <a:r>
              <a:rPr lang="en-US" altLang="zh-CN" sz="4400" b="1">
                <a:solidFill>
                  <a:schemeClr val="tx1"/>
                </a:solidFill>
                <a:cs typeface="Arial" panose="020B0604020202020204" pitchFamily="34" charset="0"/>
              </a:rPr>
              <a:t>LEVEL 9</a:t>
            </a:r>
          </a:p>
        </p:txBody>
      </p:sp>
      <p:sp>
        <p:nvSpPr>
          <p:cNvPr id="10" name="文本框 9"/>
          <p:cNvSpPr txBox="1"/>
          <p:nvPr>
            <p:custDataLst>
              <p:tags r:id="rId5"/>
            </p:custDataLst>
          </p:nvPr>
        </p:nvSpPr>
        <p:spPr>
          <a:xfrm>
            <a:off x="4871720" y="4508500"/>
            <a:ext cx="2479675" cy="768350"/>
          </a:xfrm>
          <a:prstGeom prst="rect">
            <a:avLst/>
          </a:prstGeom>
          <a:solidFill>
            <a:schemeClr val="bg1"/>
          </a:solidFill>
        </p:spPr>
        <p:txBody>
          <a:bodyPr wrap="square" rtlCol="0">
            <a:spAutoFit/>
          </a:bodyPr>
          <a:lstStyle/>
          <a:p>
            <a:r>
              <a:rPr lang="en-US" altLang="zh-CN" sz="4400" b="1">
                <a:solidFill>
                  <a:schemeClr val="tx1"/>
                </a:solidFill>
                <a:cs typeface="Arial" panose="020B0604020202020204" pitchFamily="34" charset="0"/>
              </a:rPr>
              <a:t>LEVEL 8</a:t>
            </a:r>
          </a:p>
        </p:txBody>
      </p:sp>
      <p:sp>
        <p:nvSpPr>
          <p:cNvPr id="9" name="文本框 8"/>
          <p:cNvSpPr txBox="1"/>
          <p:nvPr>
            <p:custDataLst>
              <p:tags r:id="rId6"/>
            </p:custDataLst>
          </p:nvPr>
        </p:nvSpPr>
        <p:spPr>
          <a:xfrm>
            <a:off x="4871720" y="4508500"/>
            <a:ext cx="2479675" cy="768350"/>
          </a:xfrm>
          <a:prstGeom prst="rect">
            <a:avLst/>
          </a:prstGeom>
          <a:solidFill>
            <a:schemeClr val="bg1"/>
          </a:solidFill>
        </p:spPr>
        <p:txBody>
          <a:bodyPr wrap="square" rtlCol="0">
            <a:spAutoFit/>
          </a:bodyPr>
          <a:lstStyle/>
          <a:p>
            <a:r>
              <a:rPr lang="en-US" altLang="zh-CN" sz="4400" b="1">
                <a:solidFill>
                  <a:schemeClr val="tx1"/>
                </a:solidFill>
                <a:cs typeface="Arial" panose="020B0604020202020204" pitchFamily="34" charset="0"/>
              </a:rPr>
              <a:t>LEVEL 7</a:t>
            </a:r>
          </a:p>
        </p:txBody>
      </p:sp>
      <p:sp>
        <p:nvSpPr>
          <p:cNvPr id="4" name="文本框 3"/>
          <p:cNvSpPr txBox="1"/>
          <p:nvPr>
            <p:custDataLst>
              <p:tags r:id="rId7"/>
            </p:custDataLst>
          </p:nvPr>
        </p:nvSpPr>
        <p:spPr>
          <a:xfrm>
            <a:off x="4871720" y="4508500"/>
            <a:ext cx="2479675" cy="768350"/>
          </a:xfrm>
          <a:prstGeom prst="rect">
            <a:avLst/>
          </a:prstGeom>
          <a:solidFill>
            <a:schemeClr val="bg1"/>
          </a:solidFill>
        </p:spPr>
        <p:txBody>
          <a:bodyPr wrap="square" rtlCol="0">
            <a:spAutoFit/>
          </a:bodyPr>
          <a:lstStyle/>
          <a:p>
            <a:r>
              <a:rPr lang="en-US" altLang="zh-CN" sz="4400" b="1">
                <a:solidFill>
                  <a:schemeClr val="tx1"/>
                </a:solidFill>
                <a:cs typeface="Arial" panose="020B0604020202020204" pitchFamily="34" charset="0"/>
              </a:rPr>
              <a:t>LEVEL 6</a:t>
            </a:r>
          </a:p>
        </p:txBody>
      </p:sp>
      <p:sp>
        <p:nvSpPr>
          <p:cNvPr id="8" name="文本框 7"/>
          <p:cNvSpPr txBox="1"/>
          <p:nvPr>
            <p:custDataLst>
              <p:tags r:id="rId8"/>
            </p:custDataLst>
          </p:nvPr>
        </p:nvSpPr>
        <p:spPr>
          <a:xfrm>
            <a:off x="4871720" y="4508500"/>
            <a:ext cx="2479675" cy="768350"/>
          </a:xfrm>
          <a:prstGeom prst="rect">
            <a:avLst/>
          </a:prstGeom>
          <a:solidFill>
            <a:schemeClr val="bg1"/>
          </a:solidFill>
        </p:spPr>
        <p:txBody>
          <a:bodyPr wrap="square" rtlCol="0">
            <a:spAutoFit/>
          </a:bodyPr>
          <a:lstStyle/>
          <a:p>
            <a:pPr algn="ctr"/>
            <a:r>
              <a:rPr lang="en-US" altLang="zh-CN" sz="4400" b="1">
                <a:solidFill>
                  <a:schemeClr val="tx1"/>
                </a:solidFill>
                <a:cs typeface="Arial" panose="020B0604020202020204" pitchFamily="34" charset="0"/>
              </a:rPr>
              <a:t>LEVEL 5</a:t>
            </a:r>
          </a:p>
        </p:txBody>
      </p:sp>
      <p:sp>
        <p:nvSpPr>
          <p:cNvPr id="7" name="文本框 6"/>
          <p:cNvSpPr txBox="1"/>
          <p:nvPr>
            <p:custDataLst>
              <p:tags r:id="rId9"/>
            </p:custDataLst>
          </p:nvPr>
        </p:nvSpPr>
        <p:spPr>
          <a:xfrm>
            <a:off x="4871720" y="3140710"/>
            <a:ext cx="2479675" cy="768350"/>
          </a:xfrm>
          <a:prstGeom prst="rect">
            <a:avLst/>
          </a:prstGeom>
          <a:solidFill>
            <a:schemeClr val="bg1"/>
          </a:solidFill>
        </p:spPr>
        <p:txBody>
          <a:bodyPr wrap="square" rtlCol="0">
            <a:spAutoFit/>
          </a:bodyPr>
          <a:lstStyle/>
          <a:p>
            <a:pPr algn="ctr"/>
            <a:r>
              <a:rPr lang="en-US" altLang="zh-CN" sz="4400" b="1">
                <a:solidFill>
                  <a:schemeClr val="tx1"/>
                </a:solidFill>
                <a:cs typeface="Arial" panose="020B0604020202020204" pitchFamily="34" charset="0"/>
              </a:rPr>
              <a:t>LEVEL 4</a:t>
            </a:r>
          </a:p>
        </p:txBody>
      </p:sp>
      <p:sp>
        <p:nvSpPr>
          <p:cNvPr id="6" name="文本框 5"/>
          <p:cNvSpPr txBox="1"/>
          <p:nvPr>
            <p:custDataLst>
              <p:tags r:id="rId10"/>
            </p:custDataLst>
          </p:nvPr>
        </p:nvSpPr>
        <p:spPr>
          <a:xfrm>
            <a:off x="4871720" y="1772920"/>
            <a:ext cx="2479675" cy="768350"/>
          </a:xfrm>
          <a:prstGeom prst="rect">
            <a:avLst/>
          </a:prstGeom>
          <a:solidFill>
            <a:schemeClr val="bg1"/>
          </a:solidFill>
        </p:spPr>
        <p:txBody>
          <a:bodyPr wrap="square" rtlCol="0">
            <a:spAutoFit/>
          </a:bodyPr>
          <a:lstStyle/>
          <a:p>
            <a:pPr algn="ctr"/>
            <a:r>
              <a:rPr lang="en-US" altLang="zh-CN" sz="4400" b="1">
                <a:solidFill>
                  <a:schemeClr val="tx1"/>
                </a:solidFill>
                <a:cs typeface="Arial" panose="020B0604020202020204" pitchFamily="34" charset="0"/>
              </a:rPr>
              <a:t>LEVEL 3</a:t>
            </a:r>
          </a:p>
        </p:txBody>
      </p:sp>
      <p:sp>
        <p:nvSpPr>
          <p:cNvPr id="24" name="文本框 23"/>
          <p:cNvSpPr txBox="1"/>
          <p:nvPr>
            <p:custDataLst>
              <p:tags r:id="rId11"/>
            </p:custDataLst>
          </p:nvPr>
        </p:nvSpPr>
        <p:spPr>
          <a:xfrm>
            <a:off x="4871720" y="405130"/>
            <a:ext cx="2479675" cy="768350"/>
          </a:xfrm>
          <a:prstGeom prst="rect">
            <a:avLst/>
          </a:prstGeom>
          <a:solidFill>
            <a:schemeClr val="bg1"/>
          </a:solidFill>
        </p:spPr>
        <p:txBody>
          <a:bodyPr wrap="square" rtlCol="0">
            <a:spAutoFit/>
          </a:bodyPr>
          <a:lstStyle/>
          <a:p>
            <a:pPr algn="ctr"/>
            <a:r>
              <a:rPr lang="en-US" altLang="zh-CN" sz="4400" b="1">
                <a:solidFill>
                  <a:schemeClr val="tx1"/>
                </a:solidFill>
                <a:cs typeface="Arial" panose="020B0604020202020204" pitchFamily="34" charset="0"/>
              </a:rPr>
              <a:t>LEVEL 2</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advTm="1000">
        <p159:morph option="byObject"/>
      </p:transition>
    </mc:Choice>
    <mc:Fallback xmlns="">
      <p:transition spd="slow" advTm="1000">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13" name="矩形 12"/>
          <p:cNvSpPr/>
          <p:nvPr>
            <p:custDataLst>
              <p:tags r:id="rId1"/>
            </p:custDataLst>
          </p:nvPr>
        </p:nvSpPr>
        <p:spPr>
          <a:xfrm>
            <a:off x="-10160" y="635"/>
            <a:ext cx="12202795" cy="68573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37465" y="1270"/>
            <a:ext cx="12228830" cy="6891655"/>
          </a:xfrm>
          <a:prstGeom prst="rect">
            <a:avLst/>
          </a:prstGeom>
          <a:solidFill>
            <a:schemeClr val="accent2">
              <a:lumMod val="40000"/>
              <a:lumOff val="60000"/>
            </a:schemeClr>
          </a:solidFill>
          <a:ln w="12700" cmpd="sng">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p:cNvSpPr txBox="1"/>
          <p:nvPr>
            <p:custDataLst>
              <p:tags r:id="rId2"/>
            </p:custDataLst>
          </p:nvPr>
        </p:nvSpPr>
        <p:spPr>
          <a:xfrm>
            <a:off x="4799965" y="5517515"/>
            <a:ext cx="2807970" cy="768350"/>
          </a:xfrm>
          <a:prstGeom prst="rect">
            <a:avLst/>
          </a:prstGeom>
          <a:solidFill>
            <a:schemeClr val="bg1"/>
          </a:solidFill>
        </p:spPr>
        <p:txBody>
          <a:bodyPr wrap="square" rtlCol="0">
            <a:spAutoFit/>
          </a:bodyPr>
          <a:lstStyle/>
          <a:p>
            <a:r>
              <a:rPr lang="en-US" altLang="zh-CN" sz="4400" b="1">
                <a:solidFill>
                  <a:schemeClr val="tx1"/>
                </a:solidFill>
                <a:cs typeface="Arial" panose="020B0604020202020204" pitchFamily="34" charset="0"/>
              </a:rPr>
              <a:t>LEVEL 12</a:t>
            </a:r>
          </a:p>
        </p:txBody>
      </p:sp>
      <p:sp>
        <p:nvSpPr>
          <p:cNvPr id="2" name="文本框 1"/>
          <p:cNvSpPr txBox="1"/>
          <p:nvPr>
            <p:custDataLst>
              <p:tags r:id="rId3"/>
            </p:custDataLst>
          </p:nvPr>
        </p:nvSpPr>
        <p:spPr>
          <a:xfrm>
            <a:off x="4799965" y="5517515"/>
            <a:ext cx="2807970" cy="768350"/>
          </a:xfrm>
          <a:prstGeom prst="rect">
            <a:avLst/>
          </a:prstGeom>
          <a:solidFill>
            <a:schemeClr val="bg1"/>
          </a:solidFill>
        </p:spPr>
        <p:txBody>
          <a:bodyPr wrap="square" rtlCol="0">
            <a:spAutoFit/>
          </a:bodyPr>
          <a:lstStyle/>
          <a:p>
            <a:r>
              <a:rPr lang="en-US" altLang="zh-CN" sz="4400" b="1">
                <a:solidFill>
                  <a:schemeClr val="tx1"/>
                </a:solidFill>
                <a:cs typeface="Arial" panose="020B0604020202020204" pitchFamily="34" charset="0"/>
              </a:rPr>
              <a:t>LEVEL 11</a:t>
            </a:r>
          </a:p>
        </p:txBody>
      </p:sp>
      <p:sp>
        <p:nvSpPr>
          <p:cNvPr id="12" name="文本框 11"/>
          <p:cNvSpPr txBox="1"/>
          <p:nvPr>
            <p:custDataLst>
              <p:tags r:id="rId4"/>
            </p:custDataLst>
          </p:nvPr>
        </p:nvSpPr>
        <p:spPr>
          <a:xfrm>
            <a:off x="4799965" y="5517515"/>
            <a:ext cx="2807970" cy="768350"/>
          </a:xfrm>
          <a:prstGeom prst="rect">
            <a:avLst/>
          </a:prstGeom>
          <a:solidFill>
            <a:schemeClr val="bg1"/>
          </a:solidFill>
        </p:spPr>
        <p:txBody>
          <a:bodyPr wrap="square" rtlCol="0">
            <a:spAutoFit/>
          </a:bodyPr>
          <a:lstStyle/>
          <a:p>
            <a:pPr algn="ctr"/>
            <a:r>
              <a:rPr lang="en-US" altLang="zh-CN" sz="4400" b="1">
                <a:solidFill>
                  <a:schemeClr val="tx1"/>
                </a:solidFill>
                <a:cs typeface="Arial" panose="020B0604020202020204" pitchFamily="34" charset="0"/>
              </a:rPr>
              <a:t>LEVEL 10</a:t>
            </a:r>
          </a:p>
        </p:txBody>
      </p:sp>
      <p:sp>
        <p:nvSpPr>
          <p:cNvPr id="52" name="文本框 51"/>
          <p:cNvSpPr txBox="1"/>
          <p:nvPr/>
        </p:nvSpPr>
        <p:spPr>
          <a:xfrm>
            <a:off x="7014210" y="10050145"/>
            <a:ext cx="3048000" cy="368300"/>
          </a:xfrm>
          <a:prstGeom prst="rect">
            <a:avLst/>
          </a:prstGeom>
          <a:noFill/>
        </p:spPr>
        <p:txBody>
          <a:bodyPr wrap="square" rtlCol="0">
            <a:spAutoFit/>
          </a:bodyPr>
          <a:lstStyle/>
          <a:p>
            <a:endParaRPr lang="zh-CN" altLang="en-US"/>
          </a:p>
        </p:txBody>
      </p:sp>
      <p:sp>
        <p:nvSpPr>
          <p:cNvPr id="11" name="文本框 10"/>
          <p:cNvSpPr txBox="1"/>
          <p:nvPr>
            <p:custDataLst>
              <p:tags r:id="rId5"/>
            </p:custDataLst>
          </p:nvPr>
        </p:nvSpPr>
        <p:spPr>
          <a:xfrm>
            <a:off x="4944110" y="4437380"/>
            <a:ext cx="2479675" cy="768350"/>
          </a:xfrm>
          <a:prstGeom prst="rect">
            <a:avLst/>
          </a:prstGeom>
          <a:solidFill>
            <a:schemeClr val="bg1"/>
          </a:solidFill>
        </p:spPr>
        <p:txBody>
          <a:bodyPr wrap="square" rtlCol="0">
            <a:spAutoFit/>
          </a:bodyPr>
          <a:lstStyle/>
          <a:p>
            <a:pPr algn="ctr"/>
            <a:r>
              <a:rPr lang="en-US" altLang="zh-CN" sz="4400" b="1">
                <a:solidFill>
                  <a:schemeClr val="tx1"/>
                </a:solidFill>
                <a:cs typeface="Arial" panose="020B0604020202020204" pitchFamily="34" charset="0"/>
              </a:rPr>
              <a:t>LEVEL 9</a:t>
            </a:r>
          </a:p>
        </p:txBody>
      </p:sp>
      <p:sp>
        <p:nvSpPr>
          <p:cNvPr id="10" name="文本框 9"/>
          <p:cNvSpPr txBox="1"/>
          <p:nvPr>
            <p:custDataLst>
              <p:tags r:id="rId6"/>
            </p:custDataLst>
          </p:nvPr>
        </p:nvSpPr>
        <p:spPr>
          <a:xfrm>
            <a:off x="4943475" y="3357245"/>
            <a:ext cx="2479675" cy="768350"/>
          </a:xfrm>
          <a:prstGeom prst="rect">
            <a:avLst/>
          </a:prstGeom>
          <a:solidFill>
            <a:schemeClr val="bg1"/>
          </a:solidFill>
        </p:spPr>
        <p:txBody>
          <a:bodyPr wrap="square" rtlCol="0">
            <a:spAutoFit/>
          </a:bodyPr>
          <a:lstStyle/>
          <a:p>
            <a:pPr algn="ctr"/>
            <a:r>
              <a:rPr lang="en-US" altLang="zh-CN" sz="4400" b="1">
                <a:solidFill>
                  <a:schemeClr val="tx1"/>
                </a:solidFill>
                <a:cs typeface="Arial" panose="020B0604020202020204" pitchFamily="34" charset="0"/>
              </a:rPr>
              <a:t>LEVEL 8</a:t>
            </a:r>
          </a:p>
        </p:txBody>
      </p:sp>
      <p:sp>
        <p:nvSpPr>
          <p:cNvPr id="9" name="文本框 8"/>
          <p:cNvSpPr txBox="1"/>
          <p:nvPr>
            <p:custDataLst>
              <p:tags r:id="rId7"/>
            </p:custDataLst>
          </p:nvPr>
        </p:nvSpPr>
        <p:spPr>
          <a:xfrm>
            <a:off x="4943475" y="2277110"/>
            <a:ext cx="2479675" cy="768350"/>
          </a:xfrm>
          <a:prstGeom prst="rect">
            <a:avLst/>
          </a:prstGeom>
          <a:solidFill>
            <a:schemeClr val="bg1"/>
          </a:solidFill>
        </p:spPr>
        <p:txBody>
          <a:bodyPr wrap="square" rtlCol="0">
            <a:spAutoFit/>
          </a:bodyPr>
          <a:lstStyle/>
          <a:p>
            <a:pPr algn="ctr"/>
            <a:r>
              <a:rPr lang="en-US" altLang="zh-CN" sz="4400" b="1">
                <a:solidFill>
                  <a:schemeClr val="tx1"/>
                </a:solidFill>
                <a:cs typeface="Arial" panose="020B0604020202020204" pitchFamily="34" charset="0"/>
              </a:rPr>
              <a:t>LEVEL 7</a:t>
            </a:r>
          </a:p>
        </p:txBody>
      </p:sp>
      <p:sp>
        <p:nvSpPr>
          <p:cNvPr id="4" name="文本框 3"/>
          <p:cNvSpPr txBox="1"/>
          <p:nvPr>
            <p:custDataLst>
              <p:tags r:id="rId8"/>
            </p:custDataLst>
          </p:nvPr>
        </p:nvSpPr>
        <p:spPr>
          <a:xfrm>
            <a:off x="4944110" y="1196975"/>
            <a:ext cx="2479675" cy="768350"/>
          </a:xfrm>
          <a:prstGeom prst="rect">
            <a:avLst/>
          </a:prstGeom>
          <a:solidFill>
            <a:schemeClr val="bg1"/>
          </a:solidFill>
        </p:spPr>
        <p:txBody>
          <a:bodyPr wrap="square" rtlCol="0">
            <a:spAutoFit/>
          </a:bodyPr>
          <a:lstStyle/>
          <a:p>
            <a:pPr algn="ctr"/>
            <a:r>
              <a:rPr lang="en-US" altLang="zh-CN" sz="4400" b="1">
                <a:solidFill>
                  <a:schemeClr val="tx1"/>
                </a:solidFill>
                <a:cs typeface="Arial" panose="020B0604020202020204" pitchFamily="34" charset="0"/>
              </a:rPr>
              <a:t>LEVEL 6</a:t>
            </a:r>
          </a:p>
        </p:txBody>
      </p:sp>
      <p:sp>
        <p:nvSpPr>
          <p:cNvPr id="8" name="文本框 7"/>
          <p:cNvSpPr txBox="1"/>
          <p:nvPr>
            <p:custDataLst>
              <p:tags r:id="rId9"/>
            </p:custDataLst>
          </p:nvPr>
        </p:nvSpPr>
        <p:spPr>
          <a:xfrm>
            <a:off x="4944110" y="116840"/>
            <a:ext cx="2479675" cy="768350"/>
          </a:xfrm>
          <a:prstGeom prst="rect">
            <a:avLst/>
          </a:prstGeom>
          <a:solidFill>
            <a:schemeClr val="bg1"/>
          </a:solidFill>
        </p:spPr>
        <p:txBody>
          <a:bodyPr wrap="square" rtlCol="0">
            <a:spAutoFit/>
          </a:bodyPr>
          <a:lstStyle/>
          <a:p>
            <a:pPr algn="ctr"/>
            <a:r>
              <a:rPr lang="en-US" altLang="zh-CN" sz="4400" b="1">
                <a:solidFill>
                  <a:schemeClr val="tx1"/>
                </a:solidFill>
                <a:cs typeface="Arial" panose="020B0604020202020204" pitchFamily="34" charset="0"/>
              </a:rPr>
              <a:t>LEVEL 5</a:t>
            </a:r>
          </a:p>
        </p:txBody>
      </p:sp>
      <p:sp>
        <p:nvSpPr>
          <p:cNvPr id="7" name="文本框 6"/>
          <p:cNvSpPr txBox="1"/>
          <p:nvPr>
            <p:custDataLst>
              <p:tags r:id="rId10"/>
            </p:custDataLst>
          </p:nvPr>
        </p:nvSpPr>
        <p:spPr>
          <a:xfrm>
            <a:off x="4912360" y="-872490"/>
            <a:ext cx="2479675" cy="768350"/>
          </a:xfrm>
          <a:prstGeom prst="rect">
            <a:avLst/>
          </a:prstGeom>
          <a:solidFill>
            <a:schemeClr val="bg1"/>
          </a:solidFill>
        </p:spPr>
        <p:txBody>
          <a:bodyPr wrap="square" rtlCol="0">
            <a:spAutoFit/>
          </a:bodyPr>
          <a:lstStyle/>
          <a:p>
            <a:pPr algn="ctr"/>
            <a:r>
              <a:rPr lang="en-US" altLang="zh-CN" sz="4400" b="1">
                <a:solidFill>
                  <a:schemeClr val="tx1"/>
                </a:solidFill>
                <a:cs typeface="Arial" panose="020B0604020202020204" pitchFamily="34" charset="0"/>
              </a:rPr>
              <a:t>LEVEL 4</a:t>
            </a:r>
          </a:p>
        </p:txBody>
      </p:sp>
      <p:sp>
        <p:nvSpPr>
          <p:cNvPr id="6" name="文本框 5"/>
          <p:cNvSpPr txBox="1"/>
          <p:nvPr>
            <p:custDataLst>
              <p:tags r:id="rId11"/>
            </p:custDataLst>
          </p:nvPr>
        </p:nvSpPr>
        <p:spPr>
          <a:xfrm>
            <a:off x="4912360" y="-1467485"/>
            <a:ext cx="2479675" cy="768350"/>
          </a:xfrm>
          <a:prstGeom prst="rect">
            <a:avLst/>
          </a:prstGeom>
          <a:solidFill>
            <a:schemeClr val="bg1"/>
          </a:solidFill>
        </p:spPr>
        <p:txBody>
          <a:bodyPr wrap="square" rtlCol="0">
            <a:spAutoFit/>
          </a:bodyPr>
          <a:lstStyle/>
          <a:p>
            <a:pPr algn="ctr"/>
            <a:r>
              <a:rPr lang="en-US" altLang="zh-CN" sz="4400" b="1">
                <a:solidFill>
                  <a:schemeClr val="tx1"/>
                </a:solidFill>
                <a:cs typeface="Arial" panose="020B0604020202020204" pitchFamily="34" charset="0"/>
              </a:rPr>
              <a:t>LEVEL 3</a:t>
            </a:r>
          </a:p>
        </p:txBody>
      </p:sp>
      <p:sp>
        <p:nvSpPr>
          <p:cNvPr id="24" name="文本框 23"/>
          <p:cNvSpPr txBox="1"/>
          <p:nvPr>
            <p:custDataLst>
              <p:tags r:id="rId12"/>
            </p:custDataLst>
          </p:nvPr>
        </p:nvSpPr>
        <p:spPr>
          <a:xfrm>
            <a:off x="4912360" y="-2402840"/>
            <a:ext cx="2479675" cy="768350"/>
          </a:xfrm>
          <a:prstGeom prst="rect">
            <a:avLst/>
          </a:prstGeom>
          <a:solidFill>
            <a:schemeClr val="bg1"/>
          </a:solidFill>
        </p:spPr>
        <p:txBody>
          <a:bodyPr wrap="square" rtlCol="0">
            <a:spAutoFit/>
          </a:bodyPr>
          <a:lstStyle/>
          <a:p>
            <a:pPr algn="ctr"/>
            <a:r>
              <a:rPr lang="en-US" altLang="zh-CN" sz="4400" b="1">
                <a:solidFill>
                  <a:schemeClr val="tx1"/>
                </a:solidFill>
                <a:cs typeface="Arial" panose="020B0604020202020204" pitchFamily="34" charset="0"/>
              </a:rPr>
              <a:t>LEVEL 2</a:t>
            </a:r>
          </a:p>
        </p:txBody>
      </p:sp>
    </p:spTree>
  </p:cSld>
  <p:clrMapOvr>
    <a:masterClrMapping/>
  </p:clrMapOvr>
  <mc:AlternateContent xmlns:mc="http://schemas.openxmlformats.org/markup-compatibility/2006" xmlns:p159="http://schemas.microsoft.com/office/powerpoint/2015/09/main">
    <mc:Choice Requires="p159">
      <p:transition spd="med" advTm="0">
        <p159:morph option="byObject"/>
      </p:transition>
    </mc:Choice>
    <mc:Fallback xmlns="">
      <p:transition spd="med" advTm="0">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custDataLst>
              <p:tags r:id="rId1"/>
            </p:custDataLst>
          </p:nvPr>
        </p:nvSpPr>
        <p:spPr>
          <a:xfrm>
            <a:off x="-10160" y="635"/>
            <a:ext cx="12202795" cy="68573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1524000" y="-99060"/>
            <a:ext cx="9198610" cy="6991985"/>
          </a:xfrm>
          <a:prstGeom prst="rect">
            <a:avLst/>
          </a:prstGeom>
          <a:solidFill>
            <a:srgbClr val="DA543A">
              <a:alpha val="0"/>
            </a:srgbClr>
          </a:solidFill>
          <a:ln w="12700" cmpd="sng">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矩形 28"/>
          <p:cNvSpPr/>
          <p:nvPr>
            <p:custDataLst>
              <p:tags r:id="rId2"/>
            </p:custDataLst>
          </p:nvPr>
        </p:nvSpPr>
        <p:spPr>
          <a:xfrm>
            <a:off x="16681450" y="5517515"/>
            <a:ext cx="9144000" cy="1412875"/>
          </a:xfrm>
          <a:prstGeom prst="rect">
            <a:avLst/>
          </a:prstGeom>
          <a:solidFill>
            <a:srgbClr val="0F25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p:cNvSpPr txBox="1"/>
          <p:nvPr>
            <p:custDataLst>
              <p:tags r:id="rId3"/>
            </p:custDataLst>
          </p:nvPr>
        </p:nvSpPr>
        <p:spPr>
          <a:xfrm>
            <a:off x="4728210" y="5805170"/>
            <a:ext cx="2807970" cy="768350"/>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algn="ctr"/>
            <a:r>
              <a:rPr lang="en-US" altLang="zh-CN" sz="4400" b="1">
                <a:solidFill>
                  <a:schemeClr val="tx1"/>
                </a:solidFill>
                <a:cs typeface="Arial" panose="020B0604020202020204" pitchFamily="34" charset="0"/>
              </a:rPr>
              <a:t>LEVEL 12</a:t>
            </a:r>
          </a:p>
        </p:txBody>
      </p:sp>
      <p:sp>
        <p:nvSpPr>
          <p:cNvPr id="28" name="矩形 27"/>
          <p:cNvSpPr/>
          <p:nvPr>
            <p:custDataLst>
              <p:tags r:id="rId4"/>
            </p:custDataLst>
          </p:nvPr>
        </p:nvSpPr>
        <p:spPr>
          <a:xfrm>
            <a:off x="15961360" y="4077335"/>
            <a:ext cx="9144000" cy="1412875"/>
          </a:xfrm>
          <a:prstGeom prst="rect">
            <a:avLst/>
          </a:prstGeom>
          <a:solidFill>
            <a:srgbClr val="1533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文本框 1"/>
          <p:cNvSpPr txBox="1"/>
          <p:nvPr>
            <p:custDataLst>
              <p:tags r:id="rId5"/>
            </p:custDataLst>
          </p:nvPr>
        </p:nvSpPr>
        <p:spPr>
          <a:xfrm>
            <a:off x="4728210" y="4436745"/>
            <a:ext cx="2807970" cy="768350"/>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algn="ctr"/>
            <a:r>
              <a:rPr lang="en-US" altLang="zh-CN" sz="4400" b="1">
                <a:solidFill>
                  <a:schemeClr val="tx1"/>
                </a:solidFill>
                <a:cs typeface="Arial" panose="020B0604020202020204" pitchFamily="34" charset="0"/>
              </a:rPr>
              <a:t>LEVEL 11</a:t>
            </a:r>
          </a:p>
        </p:txBody>
      </p:sp>
      <p:sp>
        <p:nvSpPr>
          <p:cNvPr id="27" name="矩形 26"/>
          <p:cNvSpPr/>
          <p:nvPr>
            <p:custDataLst>
              <p:tags r:id="rId6"/>
            </p:custDataLst>
          </p:nvPr>
        </p:nvSpPr>
        <p:spPr>
          <a:xfrm>
            <a:off x="15097125" y="2690495"/>
            <a:ext cx="9144000" cy="1412875"/>
          </a:xfrm>
          <a:prstGeom prst="rect">
            <a:avLst/>
          </a:prstGeom>
          <a:solidFill>
            <a:srgbClr val="1A41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p:cNvSpPr txBox="1"/>
          <p:nvPr>
            <p:custDataLst>
              <p:tags r:id="rId7"/>
            </p:custDataLst>
          </p:nvPr>
        </p:nvSpPr>
        <p:spPr>
          <a:xfrm>
            <a:off x="4728210" y="3068320"/>
            <a:ext cx="2807970" cy="768350"/>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algn="ctr"/>
            <a:r>
              <a:rPr lang="en-US" altLang="zh-CN" sz="4400" b="1">
                <a:solidFill>
                  <a:schemeClr val="tx1"/>
                </a:solidFill>
                <a:cs typeface="Arial" panose="020B0604020202020204" pitchFamily="34" charset="0"/>
              </a:rPr>
              <a:t>LEVEL 10</a:t>
            </a:r>
          </a:p>
        </p:txBody>
      </p:sp>
      <p:sp>
        <p:nvSpPr>
          <p:cNvPr id="52" name="文本框 51"/>
          <p:cNvSpPr txBox="1"/>
          <p:nvPr/>
        </p:nvSpPr>
        <p:spPr>
          <a:xfrm>
            <a:off x="7014210" y="10050145"/>
            <a:ext cx="3048000" cy="368300"/>
          </a:xfrm>
          <a:prstGeom prst="rect">
            <a:avLst/>
          </a:prstGeom>
          <a:noFill/>
        </p:spPr>
        <p:txBody>
          <a:bodyPr wrap="square" rtlCol="0">
            <a:spAutoFit/>
          </a:bodyPr>
          <a:lstStyle/>
          <a:p>
            <a:endParaRPr lang="zh-CN" altLang="en-US"/>
          </a:p>
        </p:txBody>
      </p:sp>
      <p:sp>
        <p:nvSpPr>
          <p:cNvPr id="26" name="矩形 25"/>
          <p:cNvSpPr/>
          <p:nvPr>
            <p:custDataLst>
              <p:tags r:id="rId8"/>
            </p:custDataLst>
          </p:nvPr>
        </p:nvSpPr>
        <p:spPr>
          <a:xfrm>
            <a:off x="14304645" y="1304290"/>
            <a:ext cx="9144000" cy="1412875"/>
          </a:xfrm>
          <a:prstGeom prst="rect">
            <a:avLst/>
          </a:prstGeom>
          <a:solidFill>
            <a:srgbClr val="1D48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10"/>
          <p:cNvSpPr txBox="1"/>
          <p:nvPr>
            <p:custDataLst>
              <p:tags r:id="rId9"/>
            </p:custDataLst>
          </p:nvPr>
        </p:nvSpPr>
        <p:spPr>
          <a:xfrm>
            <a:off x="4943475" y="1699895"/>
            <a:ext cx="2479675" cy="768350"/>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algn="ctr"/>
            <a:r>
              <a:rPr lang="en-US" altLang="zh-CN" sz="4400" b="1">
                <a:solidFill>
                  <a:schemeClr val="tx1"/>
                </a:solidFill>
                <a:cs typeface="Arial" panose="020B0604020202020204" pitchFamily="34" charset="0"/>
              </a:rPr>
              <a:t>LEVEL 9</a:t>
            </a:r>
          </a:p>
        </p:txBody>
      </p:sp>
      <p:sp>
        <p:nvSpPr>
          <p:cNvPr id="25" name="矩形 24"/>
          <p:cNvSpPr/>
          <p:nvPr/>
        </p:nvSpPr>
        <p:spPr>
          <a:xfrm>
            <a:off x="13368655" y="-22225"/>
            <a:ext cx="9144000" cy="1369060"/>
          </a:xfrm>
          <a:prstGeom prst="rect">
            <a:avLst/>
          </a:prstGeom>
          <a:solidFill>
            <a:srgbClr val="2052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p:cNvSpPr txBox="1"/>
          <p:nvPr>
            <p:custDataLst>
              <p:tags r:id="rId10"/>
            </p:custDataLst>
          </p:nvPr>
        </p:nvSpPr>
        <p:spPr>
          <a:xfrm>
            <a:off x="4943475" y="332740"/>
            <a:ext cx="2479675" cy="768350"/>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algn="ctr"/>
            <a:r>
              <a:rPr lang="en-US" altLang="zh-CN" sz="4400" b="1">
                <a:solidFill>
                  <a:schemeClr val="tx1"/>
                </a:solidFill>
                <a:cs typeface="Arial" panose="020B0604020202020204" pitchFamily="34" charset="0"/>
              </a:rPr>
              <a:t>LEVEL 8</a:t>
            </a:r>
          </a:p>
        </p:txBody>
      </p:sp>
      <p:sp>
        <p:nvSpPr>
          <p:cNvPr id="9" name="文本框 8"/>
          <p:cNvSpPr txBox="1"/>
          <p:nvPr>
            <p:custDataLst>
              <p:tags r:id="rId11"/>
            </p:custDataLst>
          </p:nvPr>
        </p:nvSpPr>
        <p:spPr>
          <a:xfrm>
            <a:off x="4944110" y="-1035685"/>
            <a:ext cx="2479675" cy="768350"/>
          </a:xfrm>
          <a:prstGeom prst="rect">
            <a:avLst/>
          </a:prstGeom>
          <a:solidFill>
            <a:schemeClr val="bg1"/>
          </a:solidFill>
        </p:spPr>
        <p:txBody>
          <a:bodyPr wrap="square" rtlCol="0">
            <a:spAutoFit/>
          </a:bodyPr>
          <a:lstStyle/>
          <a:p>
            <a:pPr algn="ctr"/>
            <a:r>
              <a:rPr lang="en-US" altLang="zh-CN" sz="4400" b="1">
                <a:solidFill>
                  <a:schemeClr val="tx1"/>
                </a:solidFill>
                <a:cs typeface="Arial" panose="020B0604020202020204" pitchFamily="34" charset="0"/>
              </a:rPr>
              <a:t>LEVEL 7</a:t>
            </a:r>
          </a:p>
        </p:txBody>
      </p:sp>
      <p:sp>
        <p:nvSpPr>
          <p:cNvPr id="4" name="文本框 3"/>
          <p:cNvSpPr txBox="1"/>
          <p:nvPr>
            <p:custDataLst>
              <p:tags r:id="rId12"/>
            </p:custDataLst>
          </p:nvPr>
        </p:nvSpPr>
        <p:spPr>
          <a:xfrm>
            <a:off x="4944110" y="-2187575"/>
            <a:ext cx="2479675" cy="768350"/>
          </a:xfrm>
          <a:prstGeom prst="rect">
            <a:avLst/>
          </a:prstGeom>
          <a:solidFill>
            <a:schemeClr val="bg1"/>
          </a:solidFill>
        </p:spPr>
        <p:txBody>
          <a:bodyPr wrap="square" rtlCol="0">
            <a:spAutoFit/>
          </a:bodyPr>
          <a:lstStyle/>
          <a:p>
            <a:pPr algn="ctr"/>
            <a:r>
              <a:rPr lang="en-US" altLang="zh-CN" sz="4400" b="1">
                <a:solidFill>
                  <a:schemeClr val="tx1"/>
                </a:solidFill>
                <a:cs typeface="Arial" panose="020B0604020202020204" pitchFamily="34" charset="0"/>
              </a:rPr>
              <a:t>LEVEL 6</a:t>
            </a:r>
          </a:p>
        </p:txBody>
      </p:sp>
      <p:sp>
        <p:nvSpPr>
          <p:cNvPr id="8" name="文本框 7"/>
          <p:cNvSpPr txBox="1"/>
          <p:nvPr>
            <p:custDataLst>
              <p:tags r:id="rId13"/>
            </p:custDataLst>
          </p:nvPr>
        </p:nvSpPr>
        <p:spPr>
          <a:xfrm>
            <a:off x="4943475" y="-3195955"/>
            <a:ext cx="2479675" cy="768350"/>
          </a:xfrm>
          <a:prstGeom prst="rect">
            <a:avLst/>
          </a:prstGeom>
          <a:solidFill>
            <a:schemeClr val="bg1"/>
          </a:solidFill>
        </p:spPr>
        <p:txBody>
          <a:bodyPr wrap="square" rtlCol="0">
            <a:spAutoFit/>
          </a:bodyPr>
          <a:lstStyle/>
          <a:p>
            <a:r>
              <a:rPr lang="en-US" altLang="zh-CN" sz="4400" b="1">
                <a:solidFill>
                  <a:schemeClr val="tx1"/>
                </a:solidFill>
                <a:cs typeface="Arial" panose="020B0604020202020204" pitchFamily="34" charset="0"/>
              </a:rPr>
              <a:t>LEVEL 5</a:t>
            </a:r>
          </a:p>
        </p:txBody>
      </p:sp>
    </p:spTree>
  </p:cSld>
  <p:clrMapOvr>
    <a:masterClrMapping/>
  </p:clrMapOvr>
  <mc:AlternateContent xmlns:mc="http://schemas.openxmlformats.org/markup-compatibility/2006" xmlns:p159="http://schemas.microsoft.com/office/powerpoint/2015/09/main">
    <mc:Choice Requires="p159">
      <p:transition spd="slow" advTm="1000">
        <p159:morph option="byObject"/>
      </p:transition>
    </mc:Choice>
    <mc:Fallback xmlns="">
      <p:transition spd="slow" advTm="1000">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custDataLst>
              <p:tags r:id="rId1"/>
            </p:custDataLst>
          </p:nvPr>
        </p:nvSpPr>
        <p:spPr>
          <a:xfrm>
            <a:off x="-10160" y="635"/>
            <a:ext cx="12245340" cy="69284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1524000" y="-99060"/>
            <a:ext cx="9198610" cy="6991985"/>
          </a:xfrm>
          <a:prstGeom prst="rect">
            <a:avLst/>
          </a:prstGeom>
          <a:solidFill>
            <a:srgbClr val="DA543A">
              <a:alpha val="0"/>
            </a:srgbClr>
          </a:solidFill>
          <a:ln w="12700" cmpd="sng">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矩形 28"/>
          <p:cNvSpPr/>
          <p:nvPr>
            <p:custDataLst>
              <p:tags r:id="rId2"/>
            </p:custDataLst>
          </p:nvPr>
        </p:nvSpPr>
        <p:spPr>
          <a:xfrm>
            <a:off x="0" y="5516245"/>
            <a:ext cx="12229465" cy="1412875"/>
          </a:xfrm>
          <a:prstGeom prst="rect">
            <a:avLst/>
          </a:prstGeom>
          <a:solidFill>
            <a:srgbClr val="0F25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p:cNvSpPr txBox="1"/>
          <p:nvPr>
            <p:custDataLst>
              <p:tags r:id="rId3"/>
            </p:custDataLst>
          </p:nvPr>
        </p:nvSpPr>
        <p:spPr>
          <a:xfrm>
            <a:off x="4728210" y="5805170"/>
            <a:ext cx="2807970" cy="768350"/>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algn="ctr"/>
            <a:r>
              <a:rPr lang="en-US" altLang="zh-CN" sz="4400" b="1">
                <a:solidFill>
                  <a:schemeClr val="bg1"/>
                </a:solidFill>
                <a:cs typeface="Arial" panose="020B0604020202020204" pitchFamily="34" charset="0"/>
              </a:rPr>
              <a:t>LEVEL 12</a:t>
            </a:r>
          </a:p>
        </p:txBody>
      </p:sp>
      <p:sp>
        <p:nvSpPr>
          <p:cNvPr id="28" name="矩形 27"/>
          <p:cNvSpPr/>
          <p:nvPr>
            <p:custDataLst>
              <p:tags r:id="rId4"/>
            </p:custDataLst>
          </p:nvPr>
        </p:nvSpPr>
        <p:spPr>
          <a:xfrm>
            <a:off x="0" y="4100195"/>
            <a:ext cx="12235180" cy="1427480"/>
          </a:xfrm>
          <a:prstGeom prst="rect">
            <a:avLst/>
          </a:prstGeom>
          <a:solidFill>
            <a:srgbClr val="1533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文本框 1"/>
          <p:cNvSpPr txBox="1"/>
          <p:nvPr>
            <p:custDataLst>
              <p:tags r:id="rId5"/>
            </p:custDataLst>
          </p:nvPr>
        </p:nvSpPr>
        <p:spPr>
          <a:xfrm>
            <a:off x="4728210" y="4436745"/>
            <a:ext cx="2807970" cy="768350"/>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algn="ctr"/>
            <a:r>
              <a:rPr lang="en-US" altLang="zh-CN" sz="4400" b="1">
                <a:solidFill>
                  <a:schemeClr val="bg1"/>
                </a:solidFill>
                <a:cs typeface="Arial" panose="020B0604020202020204" pitchFamily="34" charset="0"/>
              </a:rPr>
              <a:t>LEVEL 11</a:t>
            </a:r>
          </a:p>
        </p:txBody>
      </p:sp>
      <p:sp>
        <p:nvSpPr>
          <p:cNvPr id="27" name="矩形 26"/>
          <p:cNvSpPr/>
          <p:nvPr>
            <p:custDataLst>
              <p:tags r:id="rId6"/>
            </p:custDataLst>
          </p:nvPr>
        </p:nvSpPr>
        <p:spPr>
          <a:xfrm>
            <a:off x="-11430" y="2690495"/>
            <a:ext cx="12246610" cy="1412875"/>
          </a:xfrm>
          <a:prstGeom prst="rect">
            <a:avLst/>
          </a:prstGeom>
          <a:solidFill>
            <a:srgbClr val="1A41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p:cNvSpPr txBox="1"/>
          <p:nvPr>
            <p:custDataLst>
              <p:tags r:id="rId7"/>
            </p:custDataLst>
          </p:nvPr>
        </p:nvSpPr>
        <p:spPr>
          <a:xfrm>
            <a:off x="4728210" y="3068320"/>
            <a:ext cx="2807970" cy="768350"/>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algn="ctr"/>
            <a:r>
              <a:rPr lang="en-US" altLang="zh-CN" sz="4400" b="1">
                <a:solidFill>
                  <a:schemeClr val="bg1"/>
                </a:solidFill>
                <a:cs typeface="Arial" panose="020B0604020202020204" pitchFamily="34" charset="0"/>
              </a:rPr>
              <a:t>LEVEL 10</a:t>
            </a:r>
          </a:p>
        </p:txBody>
      </p:sp>
      <p:sp>
        <p:nvSpPr>
          <p:cNvPr id="52" name="文本框 51"/>
          <p:cNvSpPr txBox="1"/>
          <p:nvPr/>
        </p:nvSpPr>
        <p:spPr>
          <a:xfrm>
            <a:off x="7014210" y="10050145"/>
            <a:ext cx="3048000" cy="368300"/>
          </a:xfrm>
          <a:prstGeom prst="rect">
            <a:avLst/>
          </a:prstGeom>
          <a:noFill/>
        </p:spPr>
        <p:txBody>
          <a:bodyPr wrap="square" rtlCol="0">
            <a:spAutoFit/>
          </a:bodyPr>
          <a:lstStyle/>
          <a:p>
            <a:endParaRPr lang="zh-CN" altLang="en-US"/>
          </a:p>
        </p:txBody>
      </p:sp>
      <p:sp>
        <p:nvSpPr>
          <p:cNvPr id="26" name="矩形 25"/>
          <p:cNvSpPr/>
          <p:nvPr>
            <p:custDataLst>
              <p:tags r:id="rId8"/>
            </p:custDataLst>
          </p:nvPr>
        </p:nvSpPr>
        <p:spPr>
          <a:xfrm>
            <a:off x="0" y="1304290"/>
            <a:ext cx="12229465" cy="1412875"/>
          </a:xfrm>
          <a:prstGeom prst="rect">
            <a:avLst/>
          </a:prstGeom>
          <a:solidFill>
            <a:srgbClr val="1D48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10"/>
          <p:cNvSpPr txBox="1"/>
          <p:nvPr>
            <p:custDataLst>
              <p:tags r:id="rId9"/>
            </p:custDataLst>
          </p:nvPr>
        </p:nvSpPr>
        <p:spPr>
          <a:xfrm>
            <a:off x="4943475" y="1699895"/>
            <a:ext cx="2479675" cy="768350"/>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algn="ctr"/>
            <a:r>
              <a:rPr lang="en-US" altLang="zh-CN" sz="4400" b="1">
                <a:solidFill>
                  <a:schemeClr val="bg1"/>
                </a:solidFill>
                <a:cs typeface="Arial" panose="020B0604020202020204" pitchFamily="34" charset="0"/>
              </a:rPr>
              <a:t>LEVEL 9</a:t>
            </a:r>
          </a:p>
        </p:txBody>
      </p:sp>
      <p:sp>
        <p:nvSpPr>
          <p:cNvPr id="25" name="矩形 24"/>
          <p:cNvSpPr/>
          <p:nvPr/>
        </p:nvSpPr>
        <p:spPr>
          <a:xfrm>
            <a:off x="0" y="-9525"/>
            <a:ext cx="12229465" cy="1369060"/>
          </a:xfrm>
          <a:prstGeom prst="rect">
            <a:avLst/>
          </a:prstGeom>
          <a:solidFill>
            <a:srgbClr val="2052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p:cNvSpPr txBox="1"/>
          <p:nvPr>
            <p:custDataLst>
              <p:tags r:id="rId10"/>
            </p:custDataLst>
          </p:nvPr>
        </p:nvSpPr>
        <p:spPr>
          <a:xfrm>
            <a:off x="4943475" y="332740"/>
            <a:ext cx="2479675" cy="768350"/>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algn="ctr"/>
            <a:r>
              <a:rPr lang="en-US" altLang="zh-CN" sz="4400" b="1">
                <a:solidFill>
                  <a:schemeClr val="bg1"/>
                </a:solidFill>
                <a:cs typeface="Arial" panose="020B0604020202020204" pitchFamily="34" charset="0"/>
              </a:rPr>
              <a:t>LEVEL 8</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advTm="1000">
        <p159:morph option="byObject"/>
      </p:transition>
    </mc:Choice>
    <mc:Fallback xmlns="">
      <p:transition spd="slow" advTm="1000">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custDataLst>
              <p:tags r:id="rId1"/>
            </p:custDataLst>
          </p:nvPr>
        </p:nvPicPr>
        <p:blipFill>
          <a:blip r:embed="rId5"/>
          <a:srcRect l="97202" t="43337" r="771" b="9736"/>
          <a:stretch>
            <a:fillRect/>
          </a:stretch>
        </p:blipFill>
        <p:spPr>
          <a:xfrm>
            <a:off x="-635" y="12700"/>
            <a:ext cx="12197080" cy="6845300"/>
          </a:xfrm>
          <a:prstGeom prst="rect">
            <a:avLst/>
          </a:prstGeom>
        </p:spPr>
      </p:pic>
      <p:grpSp>
        <p:nvGrpSpPr>
          <p:cNvPr id="11" name="组合 10"/>
          <p:cNvGrpSpPr/>
          <p:nvPr/>
        </p:nvGrpSpPr>
        <p:grpSpPr>
          <a:xfrm>
            <a:off x="-56515" y="8255"/>
            <a:ext cx="12273280" cy="14377035"/>
            <a:chOff x="1" y="-14593"/>
            <a:chExt cx="14490" cy="22641"/>
          </a:xfrm>
        </p:grpSpPr>
        <p:grpSp>
          <p:nvGrpSpPr>
            <p:cNvPr id="8" name="组合 7"/>
            <p:cNvGrpSpPr/>
            <p:nvPr/>
          </p:nvGrpSpPr>
          <p:grpSpPr>
            <a:xfrm>
              <a:off x="1" y="-14593"/>
              <a:ext cx="14490" cy="21162"/>
              <a:chOff x="-58" y="-9631"/>
              <a:chExt cx="14490" cy="21162"/>
            </a:xfrm>
          </p:grpSpPr>
          <p:pic>
            <p:nvPicPr>
              <p:cNvPr id="2" name="图片 1" descr="d087ec704695a07a8509f7f1cf814b6"/>
              <p:cNvPicPr>
                <a:picLocks noChangeAspect="1"/>
              </p:cNvPicPr>
              <p:nvPr/>
            </p:nvPicPr>
            <p:blipFill>
              <a:blip r:embed="rId6"/>
              <a:srcRect t="75987" r="7"/>
              <a:stretch>
                <a:fillRect/>
              </a:stretch>
            </p:blipFill>
            <p:spPr>
              <a:xfrm>
                <a:off x="-1" y="821"/>
                <a:ext cx="14400" cy="1684"/>
              </a:xfrm>
              <a:prstGeom prst="rect">
                <a:avLst/>
              </a:prstGeom>
            </p:spPr>
          </p:pic>
          <p:grpSp>
            <p:nvGrpSpPr>
              <p:cNvPr id="7" name="组合 6"/>
              <p:cNvGrpSpPr/>
              <p:nvPr/>
            </p:nvGrpSpPr>
            <p:grpSpPr>
              <a:xfrm>
                <a:off x="-58" y="-9631"/>
                <a:ext cx="14490" cy="21162"/>
                <a:chOff x="-58" y="-9631"/>
                <a:chExt cx="14490" cy="21162"/>
              </a:xfrm>
            </p:grpSpPr>
            <p:pic>
              <p:nvPicPr>
                <p:cNvPr id="4" name="图片 3"/>
                <p:cNvPicPr>
                  <a:picLocks noChangeAspect="1"/>
                </p:cNvPicPr>
                <p:nvPr>
                  <p:custDataLst>
                    <p:tags r:id="rId3"/>
                  </p:custDataLst>
                </p:nvPr>
              </p:nvPicPr>
              <p:blipFill>
                <a:blip r:embed="rId5"/>
                <a:stretch>
                  <a:fillRect/>
                </a:stretch>
              </p:blipFill>
              <p:spPr>
                <a:xfrm>
                  <a:off x="0" y="-9631"/>
                  <a:ext cx="14432" cy="10843"/>
                </a:xfrm>
                <a:prstGeom prst="rect">
                  <a:avLst/>
                </a:prstGeom>
              </p:spPr>
            </p:pic>
            <p:pic>
              <p:nvPicPr>
                <p:cNvPr id="5" name="图片 4" descr="9642c04771b477ebb33184391aba94c"/>
                <p:cNvPicPr>
                  <a:picLocks noChangeAspect="1"/>
                </p:cNvPicPr>
                <p:nvPr/>
              </p:nvPicPr>
              <p:blipFill>
                <a:blip r:embed="rId7"/>
                <a:srcRect t="12100" r="-173"/>
                <a:stretch>
                  <a:fillRect/>
                </a:stretch>
              </p:blipFill>
              <p:spPr>
                <a:xfrm>
                  <a:off x="-58" y="2538"/>
                  <a:ext cx="14458" cy="4965"/>
                </a:xfrm>
                <a:prstGeom prst="rect">
                  <a:avLst/>
                </a:prstGeom>
              </p:spPr>
            </p:pic>
            <p:pic>
              <p:nvPicPr>
                <p:cNvPr id="6" name="图片 5" descr="0232dd159eccd11e0bcb57f897125ae"/>
                <p:cNvPicPr>
                  <a:picLocks noChangeAspect="1"/>
                </p:cNvPicPr>
                <p:nvPr/>
              </p:nvPicPr>
              <p:blipFill>
                <a:blip r:embed="rId8"/>
                <a:srcRect t="50267" r="1167"/>
                <a:stretch>
                  <a:fillRect/>
                </a:stretch>
              </p:blipFill>
              <p:spPr>
                <a:xfrm>
                  <a:off x="-1" y="7512"/>
                  <a:ext cx="14084" cy="4019"/>
                </a:xfrm>
                <a:prstGeom prst="rect">
                  <a:avLst/>
                </a:prstGeom>
              </p:spPr>
            </p:pic>
          </p:grpSp>
        </p:grpSp>
        <p:pic>
          <p:nvPicPr>
            <p:cNvPr id="10" name="图片 9" descr="9642c04771b477ebb33184391aba94c"/>
            <p:cNvPicPr>
              <a:picLocks noChangeAspect="1"/>
            </p:cNvPicPr>
            <p:nvPr>
              <p:custDataLst>
                <p:tags r:id="rId2"/>
              </p:custDataLst>
            </p:nvPr>
          </p:nvPicPr>
          <p:blipFill>
            <a:blip r:embed="rId7"/>
            <a:srcRect t="77393" r="1407"/>
            <a:stretch>
              <a:fillRect/>
            </a:stretch>
          </p:blipFill>
          <p:spPr>
            <a:xfrm>
              <a:off x="1" y="6534"/>
              <a:ext cx="14230" cy="1514"/>
            </a:xfrm>
            <a:prstGeom prst="rect">
              <a:avLst/>
            </a:prstGeom>
          </p:spPr>
        </p:pic>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0">
        <p159:morph option="byObject"/>
      </p:transition>
    </mc:Choice>
    <mc:Fallback xmlns="">
      <p:transition spd="slow" advTm="0">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1524000" y="-99060"/>
            <a:ext cx="9198610" cy="6991985"/>
          </a:xfrm>
          <a:prstGeom prst="rect">
            <a:avLst/>
          </a:prstGeom>
          <a:solidFill>
            <a:srgbClr val="DA543A">
              <a:alpha val="0"/>
            </a:srgbClr>
          </a:solidFill>
          <a:ln w="12700" cmpd="sng">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矩形 28"/>
          <p:cNvSpPr/>
          <p:nvPr>
            <p:custDataLst>
              <p:tags r:id="rId1"/>
            </p:custDataLst>
          </p:nvPr>
        </p:nvSpPr>
        <p:spPr>
          <a:xfrm>
            <a:off x="0" y="5516245"/>
            <a:ext cx="12229465" cy="1412875"/>
          </a:xfrm>
          <a:prstGeom prst="rect">
            <a:avLst/>
          </a:prstGeom>
          <a:solidFill>
            <a:srgbClr val="0F25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p:cNvSpPr txBox="1"/>
          <p:nvPr>
            <p:custDataLst>
              <p:tags r:id="rId2"/>
            </p:custDataLst>
          </p:nvPr>
        </p:nvSpPr>
        <p:spPr>
          <a:xfrm>
            <a:off x="4728210" y="5805170"/>
            <a:ext cx="2807970" cy="768350"/>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algn="ctr"/>
            <a:r>
              <a:rPr lang="en-US" altLang="zh-CN" sz="4400" b="1">
                <a:solidFill>
                  <a:schemeClr val="bg1"/>
                </a:solidFill>
                <a:cs typeface="Arial" panose="020B0604020202020204" pitchFamily="34" charset="0"/>
              </a:rPr>
              <a:t>LEVEL 12</a:t>
            </a:r>
          </a:p>
        </p:txBody>
      </p:sp>
      <p:sp>
        <p:nvSpPr>
          <p:cNvPr id="28" name="矩形 27"/>
          <p:cNvSpPr/>
          <p:nvPr>
            <p:custDataLst>
              <p:tags r:id="rId3"/>
            </p:custDataLst>
          </p:nvPr>
        </p:nvSpPr>
        <p:spPr>
          <a:xfrm>
            <a:off x="0" y="4100195"/>
            <a:ext cx="12235180" cy="1427480"/>
          </a:xfrm>
          <a:prstGeom prst="rect">
            <a:avLst/>
          </a:prstGeom>
          <a:solidFill>
            <a:srgbClr val="1533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文本框 1"/>
          <p:cNvSpPr txBox="1"/>
          <p:nvPr>
            <p:custDataLst>
              <p:tags r:id="rId4"/>
            </p:custDataLst>
          </p:nvPr>
        </p:nvSpPr>
        <p:spPr>
          <a:xfrm>
            <a:off x="4728210" y="4436745"/>
            <a:ext cx="2807970" cy="768350"/>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algn="ctr"/>
            <a:r>
              <a:rPr lang="en-US" altLang="zh-CN" sz="4400" b="1">
                <a:solidFill>
                  <a:schemeClr val="bg1"/>
                </a:solidFill>
                <a:cs typeface="Arial" panose="020B0604020202020204" pitchFamily="34" charset="0"/>
              </a:rPr>
              <a:t>LEVEL 11</a:t>
            </a:r>
          </a:p>
        </p:txBody>
      </p:sp>
      <p:sp>
        <p:nvSpPr>
          <p:cNvPr id="27" name="矩形 26"/>
          <p:cNvSpPr/>
          <p:nvPr>
            <p:custDataLst>
              <p:tags r:id="rId5"/>
            </p:custDataLst>
          </p:nvPr>
        </p:nvSpPr>
        <p:spPr>
          <a:xfrm>
            <a:off x="-11430" y="2690495"/>
            <a:ext cx="12246610" cy="1412875"/>
          </a:xfrm>
          <a:prstGeom prst="rect">
            <a:avLst/>
          </a:prstGeom>
          <a:solidFill>
            <a:srgbClr val="1A41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p:cNvSpPr txBox="1"/>
          <p:nvPr>
            <p:custDataLst>
              <p:tags r:id="rId6"/>
            </p:custDataLst>
          </p:nvPr>
        </p:nvSpPr>
        <p:spPr>
          <a:xfrm>
            <a:off x="4728210" y="3068320"/>
            <a:ext cx="2807970" cy="768350"/>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algn="ctr"/>
            <a:r>
              <a:rPr lang="en-US" altLang="zh-CN" sz="4400" b="1">
                <a:solidFill>
                  <a:schemeClr val="bg1"/>
                </a:solidFill>
                <a:cs typeface="Arial" panose="020B0604020202020204" pitchFamily="34" charset="0"/>
              </a:rPr>
              <a:t>LEVEL 10</a:t>
            </a:r>
          </a:p>
        </p:txBody>
      </p:sp>
      <p:sp>
        <p:nvSpPr>
          <p:cNvPr id="52" name="文本框 51"/>
          <p:cNvSpPr txBox="1"/>
          <p:nvPr/>
        </p:nvSpPr>
        <p:spPr>
          <a:xfrm>
            <a:off x="7014210" y="10050145"/>
            <a:ext cx="3048000" cy="368300"/>
          </a:xfrm>
          <a:prstGeom prst="rect">
            <a:avLst/>
          </a:prstGeom>
          <a:noFill/>
        </p:spPr>
        <p:txBody>
          <a:bodyPr wrap="square" rtlCol="0">
            <a:spAutoFit/>
          </a:bodyPr>
          <a:lstStyle/>
          <a:p>
            <a:endParaRPr lang="zh-CN" altLang="en-US"/>
          </a:p>
        </p:txBody>
      </p:sp>
      <p:sp>
        <p:nvSpPr>
          <p:cNvPr id="26" name="矩形 25"/>
          <p:cNvSpPr/>
          <p:nvPr>
            <p:custDataLst>
              <p:tags r:id="rId7"/>
            </p:custDataLst>
          </p:nvPr>
        </p:nvSpPr>
        <p:spPr>
          <a:xfrm>
            <a:off x="0" y="1304290"/>
            <a:ext cx="12229465" cy="1412875"/>
          </a:xfrm>
          <a:prstGeom prst="rect">
            <a:avLst/>
          </a:prstGeom>
          <a:solidFill>
            <a:srgbClr val="1D48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10"/>
          <p:cNvSpPr txBox="1"/>
          <p:nvPr>
            <p:custDataLst>
              <p:tags r:id="rId8"/>
            </p:custDataLst>
          </p:nvPr>
        </p:nvSpPr>
        <p:spPr>
          <a:xfrm>
            <a:off x="4943475" y="1699895"/>
            <a:ext cx="2479675" cy="768350"/>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algn="ctr"/>
            <a:r>
              <a:rPr lang="en-US" altLang="zh-CN" sz="4400" b="1">
                <a:solidFill>
                  <a:schemeClr val="bg1"/>
                </a:solidFill>
                <a:cs typeface="Arial" panose="020B0604020202020204" pitchFamily="34" charset="0"/>
              </a:rPr>
              <a:t>LEVEL 9</a:t>
            </a:r>
          </a:p>
        </p:txBody>
      </p:sp>
      <p:sp>
        <p:nvSpPr>
          <p:cNvPr id="25" name="矩形 24"/>
          <p:cNvSpPr/>
          <p:nvPr/>
        </p:nvSpPr>
        <p:spPr>
          <a:xfrm>
            <a:off x="0" y="-9525"/>
            <a:ext cx="12229465" cy="1369060"/>
          </a:xfrm>
          <a:prstGeom prst="rect">
            <a:avLst/>
          </a:prstGeom>
          <a:solidFill>
            <a:srgbClr val="2052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p:cNvSpPr txBox="1"/>
          <p:nvPr>
            <p:custDataLst>
              <p:tags r:id="rId9"/>
            </p:custDataLst>
          </p:nvPr>
        </p:nvSpPr>
        <p:spPr>
          <a:xfrm>
            <a:off x="4943475" y="332740"/>
            <a:ext cx="2479675" cy="768350"/>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algn="ctr"/>
            <a:r>
              <a:rPr lang="en-US" altLang="zh-CN" sz="4400" b="1">
                <a:solidFill>
                  <a:schemeClr val="bg1"/>
                </a:solidFill>
                <a:cs typeface="Arial" panose="020B0604020202020204" pitchFamily="34" charset="0"/>
              </a:rPr>
              <a:t>LEVEL 8</a:t>
            </a:r>
          </a:p>
        </p:txBody>
      </p:sp>
      <p:sp>
        <p:nvSpPr>
          <p:cNvPr id="4" name="等腰三角形 3"/>
          <p:cNvSpPr/>
          <p:nvPr>
            <p:custDataLst>
              <p:tags r:id="rId10"/>
            </p:custDataLst>
          </p:nvPr>
        </p:nvSpPr>
        <p:spPr>
          <a:xfrm>
            <a:off x="4079875" y="6021705"/>
            <a:ext cx="215900" cy="288290"/>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等腰三角形 5"/>
          <p:cNvSpPr/>
          <p:nvPr>
            <p:custDataLst>
              <p:tags r:id="rId11"/>
            </p:custDataLst>
          </p:nvPr>
        </p:nvSpPr>
        <p:spPr>
          <a:xfrm>
            <a:off x="7968615" y="6021705"/>
            <a:ext cx="215900" cy="288290"/>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xmlns:p14="http://schemas.microsoft.com/office/powerpoint/2010/main">
    <mc:Choice Requires="p14">
      <p:transition p14:dur="250" advTm="0">
        <p:fade/>
      </p:transition>
    </mc:Choice>
    <mc:Fallback xmlns="">
      <p:transition advTm="0">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1524000" y="-99060"/>
            <a:ext cx="9198610" cy="6991985"/>
          </a:xfrm>
          <a:prstGeom prst="rect">
            <a:avLst/>
          </a:prstGeom>
          <a:solidFill>
            <a:srgbClr val="DA543A">
              <a:alpha val="0"/>
            </a:srgbClr>
          </a:solidFill>
          <a:ln w="12700" cmpd="sng">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矩形 28"/>
          <p:cNvSpPr/>
          <p:nvPr>
            <p:custDataLst>
              <p:tags r:id="rId1"/>
            </p:custDataLst>
          </p:nvPr>
        </p:nvSpPr>
        <p:spPr>
          <a:xfrm>
            <a:off x="0" y="5516245"/>
            <a:ext cx="12229465" cy="1412875"/>
          </a:xfrm>
          <a:prstGeom prst="rect">
            <a:avLst/>
          </a:prstGeom>
          <a:solidFill>
            <a:srgbClr val="0F25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p:cNvSpPr txBox="1"/>
          <p:nvPr>
            <p:custDataLst>
              <p:tags r:id="rId2"/>
            </p:custDataLst>
          </p:nvPr>
        </p:nvSpPr>
        <p:spPr>
          <a:xfrm>
            <a:off x="4728210" y="5805170"/>
            <a:ext cx="2807970" cy="768350"/>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algn="ctr"/>
            <a:r>
              <a:rPr lang="en-US" altLang="zh-CN" sz="4400" b="1">
                <a:solidFill>
                  <a:schemeClr val="bg1"/>
                </a:solidFill>
                <a:cs typeface="Arial" panose="020B0604020202020204" pitchFamily="34" charset="0"/>
              </a:rPr>
              <a:t>LEVEL 12</a:t>
            </a:r>
          </a:p>
        </p:txBody>
      </p:sp>
      <p:sp>
        <p:nvSpPr>
          <p:cNvPr id="28" name="矩形 27"/>
          <p:cNvSpPr/>
          <p:nvPr>
            <p:custDataLst>
              <p:tags r:id="rId3"/>
            </p:custDataLst>
          </p:nvPr>
        </p:nvSpPr>
        <p:spPr>
          <a:xfrm>
            <a:off x="0" y="4100195"/>
            <a:ext cx="12235180" cy="1427480"/>
          </a:xfrm>
          <a:prstGeom prst="rect">
            <a:avLst/>
          </a:prstGeom>
          <a:solidFill>
            <a:srgbClr val="1533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文本框 1"/>
          <p:cNvSpPr txBox="1"/>
          <p:nvPr>
            <p:custDataLst>
              <p:tags r:id="rId4"/>
            </p:custDataLst>
          </p:nvPr>
        </p:nvSpPr>
        <p:spPr>
          <a:xfrm>
            <a:off x="4728210" y="4436745"/>
            <a:ext cx="2807970" cy="768350"/>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algn="ctr"/>
            <a:r>
              <a:rPr lang="en-US" altLang="zh-CN" sz="4400" b="1">
                <a:solidFill>
                  <a:schemeClr val="bg1"/>
                </a:solidFill>
                <a:cs typeface="Arial" panose="020B0604020202020204" pitchFamily="34" charset="0"/>
              </a:rPr>
              <a:t>LEVEL 11</a:t>
            </a:r>
          </a:p>
        </p:txBody>
      </p:sp>
      <p:sp>
        <p:nvSpPr>
          <p:cNvPr id="27" name="矩形 26"/>
          <p:cNvSpPr/>
          <p:nvPr>
            <p:custDataLst>
              <p:tags r:id="rId5"/>
            </p:custDataLst>
          </p:nvPr>
        </p:nvSpPr>
        <p:spPr>
          <a:xfrm>
            <a:off x="-11430" y="2690495"/>
            <a:ext cx="12246610" cy="1412875"/>
          </a:xfrm>
          <a:prstGeom prst="rect">
            <a:avLst/>
          </a:prstGeom>
          <a:solidFill>
            <a:srgbClr val="1A41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p:cNvSpPr txBox="1"/>
          <p:nvPr>
            <p:custDataLst>
              <p:tags r:id="rId6"/>
            </p:custDataLst>
          </p:nvPr>
        </p:nvSpPr>
        <p:spPr>
          <a:xfrm>
            <a:off x="4728210" y="3068320"/>
            <a:ext cx="2807970" cy="768350"/>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algn="ctr"/>
            <a:r>
              <a:rPr lang="en-US" altLang="zh-CN" sz="4400" b="1">
                <a:solidFill>
                  <a:schemeClr val="bg1"/>
                </a:solidFill>
                <a:cs typeface="Arial" panose="020B0604020202020204" pitchFamily="34" charset="0"/>
              </a:rPr>
              <a:t>LEVEL 10</a:t>
            </a:r>
          </a:p>
        </p:txBody>
      </p:sp>
      <p:sp>
        <p:nvSpPr>
          <p:cNvPr id="52" name="文本框 51"/>
          <p:cNvSpPr txBox="1"/>
          <p:nvPr/>
        </p:nvSpPr>
        <p:spPr>
          <a:xfrm>
            <a:off x="7014210" y="10050145"/>
            <a:ext cx="3048000" cy="368300"/>
          </a:xfrm>
          <a:prstGeom prst="rect">
            <a:avLst/>
          </a:prstGeom>
          <a:noFill/>
        </p:spPr>
        <p:txBody>
          <a:bodyPr wrap="square" rtlCol="0">
            <a:spAutoFit/>
          </a:bodyPr>
          <a:lstStyle/>
          <a:p>
            <a:endParaRPr lang="zh-CN" altLang="en-US"/>
          </a:p>
        </p:txBody>
      </p:sp>
      <p:sp>
        <p:nvSpPr>
          <p:cNvPr id="26" name="矩形 25"/>
          <p:cNvSpPr/>
          <p:nvPr>
            <p:custDataLst>
              <p:tags r:id="rId7"/>
            </p:custDataLst>
          </p:nvPr>
        </p:nvSpPr>
        <p:spPr>
          <a:xfrm>
            <a:off x="0" y="1304290"/>
            <a:ext cx="12229465" cy="1412875"/>
          </a:xfrm>
          <a:prstGeom prst="rect">
            <a:avLst/>
          </a:prstGeom>
          <a:solidFill>
            <a:srgbClr val="1D48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10"/>
          <p:cNvSpPr txBox="1"/>
          <p:nvPr>
            <p:custDataLst>
              <p:tags r:id="rId8"/>
            </p:custDataLst>
          </p:nvPr>
        </p:nvSpPr>
        <p:spPr>
          <a:xfrm>
            <a:off x="4943475" y="1699895"/>
            <a:ext cx="2479675" cy="768350"/>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algn="ctr"/>
            <a:r>
              <a:rPr lang="en-US" altLang="zh-CN" sz="4400" b="1">
                <a:solidFill>
                  <a:schemeClr val="bg1"/>
                </a:solidFill>
                <a:cs typeface="Arial" panose="020B0604020202020204" pitchFamily="34" charset="0"/>
              </a:rPr>
              <a:t>LEVEL 9</a:t>
            </a:r>
          </a:p>
        </p:txBody>
      </p:sp>
      <p:sp>
        <p:nvSpPr>
          <p:cNvPr id="25" name="矩形 24"/>
          <p:cNvSpPr/>
          <p:nvPr/>
        </p:nvSpPr>
        <p:spPr>
          <a:xfrm>
            <a:off x="0" y="-9525"/>
            <a:ext cx="12229465" cy="1369060"/>
          </a:xfrm>
          <a:prstGeom prst="rect">
            <a:avLst/>
          </a:prstGeom>
          <a:solidFill>
            <a:srgbClr val="2052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p:cNvSpPr txBox="1"/>
          <p:nvPr>
            <p:custDataLst>
              <p:tags r:id="rId9"/>
            </p:custDataLst>
          </p:nvPr>
        </p:nvSpPr>
        <p:spPr>
          <a:xfrm>
            <a:off x="4943475" y="332740"/>
            <a:ext cx="2479675" cy="768350"/>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algn="ctr"/>
            <a:r>
              <a:rPr lang="en-US" altLang="zh-CN" sz="4400" b="1">
                <a:solidFill>
                  <a:schemeClr val="bg1"/>
                </a:solidFill>
                <a:cs typeface="Arial" panose="020B0604020202020204" pitchFamily="34" charset="0"/>
              </a:rPr>
              <a:t>LEVEL 8</a:t>
            </a:r>
          </a:p>
        </p:txBody>
      </p:sp>
      <p:sp>
        <p:nvSpPr>
          <p:cNvPr id="4" name="等腰三角形 3"/>
          <p:cNvSpPr/>
          <p:nvPr>
            <p:custDataLst>
              <p:tags r:id="rId10"/>
            </p:custDataLst>
          </p:nvPr>
        </p:nvSpPr>
        <p:spPr>
          <a:xfrm>
            <a:off x="4079875" y="6021705"/>
            <a:ext cx="215900" cy="288290"/>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等腰三角形 5"/>
          <p:cNvSpPr/>
          <p:nvPr>
            <p:custDataLst>
              <p:tags r:id="rId11"/>
            </p:custDataLst>
          </p:nvPr>
        </p:nvSpPr>
        <p:spPr>
          <a:xfrm>
            <a:off x="7968615" y="6021705"/>
            <a:ext cx="215900" cy="288290"/>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等腰三角形 6"/>
          <p:cNvSpPr/>
          <p:nvPr>
            <p:custDataLst>
              <p:tags r:id="rId12"/>
            </p:custDataLst>
          </p:nvPr>
        </p:nvSpPr>
        <p:spPr>
          <a:xfrm>
            <a:off x="4079875" y="4665980"/>
            <a:ext cx="215900" cy="288290"/>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等腰三角形 7"/>
          <p:cNvSpPr/>
          <p:nvPr>
            <p:custDataLst>
              <p:tags r:id="rId13"/>
            </p:custDataLst>
          </p:nvPr>
        </p:nvSpPr>
        <p:spPr>
          <a:xfrm>
            <a:off x="7968615" y="4665980"/>
            <a:ext cx="215900" cy="288290"/>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xmlns:p14="http://schemas.microsoft.com/office/powerpoint/2010/main">
    <mc:Choice Requires="p14">
      <p:transition p14:dur="250" advTm="0">
        <p:fade/>
      </p:transition>
    </mc:Choice>
    <mc:Fallback xmlns="">
      <p:transition advTm="0">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1524000" y="-99060"/>
            <a:ext cx="9198610" cy="6991985"/>
          </a:xfrm>
          <a:prstGeom prst="rect">
            <a:avLst/>
          </a:prstGeom>
          <a:solidFill>
            <a:srgbClr val="DA543A">
              <a:alpha val="0"/>
            </a:srgbClr>
          </a:solidFill>
          <a:ln w="12700" cmpd="sng">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矩形 28"/>
          <p:cNvSpPr/>
          <p:nvPr>
            <p:custDataLst>
              <p:tags r:id="rId1"/>
            </p:custDataLst>
          </p:nvPr>
        </p:nvSpPr>
        <p:spPr>
          <a:xfrm>
            <a:off x="0" y="5516245"/>
            <a:ext cx="12229465" cy="1412875"/>
          </a:xfrm>
          <a:prstGeom prst="rect">
            <a:avLst/>
          </a:prstGeom>
          <a:solidFill>
            <a:srgbClr val="0F25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p:cNvSpPr txBox="1"/>
          <p:nvPr>
            <p:custDataLst>
              <p:tags r:id="rId2"/>
            </p:custDataLst>
          </p:nvPr>
        </p:nvSpPr>
        <p:spPr>
          <a:xfrm>
            <a:off x="4728210" y="5805170"/>
            <a:ext cx="2807970" cy="768350"/>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algn="ctr"/>
            <a:r>
              <a:rPr lang="en-US" altLang="zh-CN" sz="4400" b="1">
                <a:solidFill>
                  <a:schemeClr val="bg1"/>
                </a:solidFill>
                <a:cs typeface="Arial" panose="020B0604020202020204" pitchFamily="34" charset="0"/>
              </a:rPr>
              <a:t>LEVEL 12</a:t>
            </a:r>
          </a:p>
        </p:txBody>
      </p:sp>
      <p:sp>
        <p:nvSpPr>
          <p:cNvPr id="28" name="矩形 27"/>
          <p:cNvSpPr/>
          <p:nvPr>
            <p:custDataLst>
              <p:tags r:id="rId3"/>
            </p:custDataLst>
          </p:nvPr>
        </p:nvSpPr>
        <p:spPr>
          <a:xfrm>
            <a:off x="0" y="4100195"/>
            <a:ext cx="12235180" cy="1427480"/>
          </a:xfrm>
          <a:prstGeom prst="rect">
            <a:avLst/>
          </a:prstGeom>
          <a:solidFill>
            <a:srgbClr val="1533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文本框 1"/>
          <p:cNvSpPr txBox="1"/>
          <p:nvPr>
            <p:custDataLst>
              <p:tags r:id="rId4"/>
            </p:custDataLst>
          </p:nvPr>
        </p:nvSpPr>
        <p:spPr>
          <a:xfrm>
            <a:off x="4728210" y="4436745"/>
            <a:ext cx="2807970" cy="768350"/>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algn="ctr"/>
            <a:r>
              <a:rPr lang="en-US" altLang="zh-CN" sz="4400" b="1">
                <a:solidFill>
                  <a:schemeClr val="bg1"/>
                </a:solidFill>
                <a:cs typeface="Arial" panose="020B0604020202020204" pitchFamily="34" charset="0"/>
              </a:rPr>
              <a:t>LEVEL 11</a:t>
            </a:r>
          </a:p>
        </p:txBody>
      </p:sp>
      <p:sp>
        <p:nvSpPr>
          <p:cNvPr id="27" name="矩形 26"/>
          <p:cNvSpPr/>
          <p:nvPr>
            <p:custDataLst>
              <p:tags r:id="rId5"/>
            </p:custDataLst>
          </p:nvPr>
        </p:nvSpPr>
        <p:spPr>
          <a:xfrm>
            <a:off x="-11430" y="2690495"/>
            <a:ext cx="12246610" cy="1412875"/>
          </a:xfrm>
          <a:prstGeom prst="rect">
            <a:avLst/>
          </a:prstGeom>
          <a:solidFill>
            <a:srgbClr val="1A41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p:cNvSpPr txBox="1"/>
          <p:nvPr>
            <p:custDataLst>
              <p:tags r:id="rId6"/>
            </p:custDataLst>
          </p:nvPr>
        </p:nvSpPr>
        <p:spPr>
          <a:xfrm>
            <a:off x="4728210" y="3068320"/>
            <a:ext cx="2807970" cy="768350"/>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algn="ctr"/>
            <a:r>
              <a:rPr lang="en-US" altLang="zh-CN" sz="4400" b="1">
                <a:solidFill>
                  <a:schemeClr val="bg1"/>
                </a:solidFill>
                <a:cs typeface="Arial" panose="020B0604020202020204" pitchFamily="34" charset="0"/>
              </a:rPr>
              <a:t>LEVEL 10</a:t>
            </a:r>
          </a:p>
        </p:txBody>
      </p:sp>
      <p:sp>
        <p:nvSpPr>
          <p:cNvPr id="52" name="文本框 51"/>
          <p:cNvSpPr txBox="1"/>
          <p:nvPr/>
        </p:nvSpPr>
        <p:spPr>
          <a:xfrm>
            <a:off x="7014210" y="10050145"/>
            <a:ext cx="3048000" cy="368300"/>
          </a:xfrm>
          <a:prstGeom prst="rect">
            <a:avLst/>
          </a:prstGeom>
          <a:noFill/>
        </p:spPr>
        <p:txBody>
          <a:bodyPr wrap="square" rtlCol="0">
            <a:spAutoFit/>
          </a:bodyPr>
          <a:lstStyle/>
          <a:p>
            <a:endParaRPr lang="zh-CN" altLang="en-US"/>
          </a:p>
        </p:txBody>
      </p:sp>
      <p:sp>
        <p:nvSpPr>
          <p:cNvPr id="26" name="矩形 25"/>
          <p:cNvSpPr/>
          <p:nvPr>
            <p:custDataLst>
              <p:tags r:id="rId7"/>
            </p:custDataLst>
          </p:nvPr>
        </p:nvSpPr>
        <p:spPr>
          <a:xfrm>
            <a:off x="0" y="1304290"/>
            <a:ext cx="12229465" cy="1412875"/>
          </a:xfrm>
          <a:prstGeom prst="rect">
            <a:avLst/>
          </a:prstGeom>
          <a:solidFill>
            <a:srgbClr val="1D48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10"/>
          <p:cNvSpPr txBox="1"/>
          <p:nvPr>
            <p:custDataLst>
              <p:tags r:id="rId8"/>
            </p:custDataLst>
          </p:nvPr>
        </p:nvSpPr>
        <p:spPr>
          <a:xfrm>
            <a:off x="4943475" y="1699895"/>
            <a:ext cx="2479675" cy="768350"/>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algn="ctr"/>
            <a:r>
              <a:rPr lang="en-US" altLang="zh-CN" sz="4400" b="1">
                <a:solidFill>
                  <a:schemeClr val="bg1"/>
                </a:solidFill>
                <a:cs typeface="Arial" panose="020B0604020202020204" pitchFamily="34" charset="0"/>
              </a:rPr>
              <a:t>LEVEL 9</a:t>
            </a:r>
          </a:p>
        </p:txBody>
      </p:sp>
      <p:sp>
        <p:nvSpPr>
          <p:cNvPr id="25" name="矩形 24"/>
          <p:cNvSpPr/>
          <p:nvPr/>
        </p:nvSpPr>
        <p:spPr>
          <a:xfrm>
            <a:off x="0" y="-9525"/>
            <a:ext cx="12229465" cy="1369060"/>
          </a:xfrm>
          <a:prstGeom prst="rect">
            <a:avLst/>
          </a:prstGeom>
          <a:solidFill>
            <a:srgbClr val="2052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p:cNvSpPr txBox="1"/>
          <p:nvPr>
            <p:custDataLst>
              <p:tags r:id="rId9"/>
            </p:custDataLst>
          </p:nvPr>
        </p:nvSpPr>
        <p:spPr>
          <a:xfrm>
            <a:off x="4943475" y="332740"/>
            <a:ext cx="2479675" cy="768350"/>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algn="ctr"/>
            <a:r>
              <a:rPr lang="en-US" altLang="zh-CN" sz="4400" b="1">
                <a:solidFill>
                  <a:schemeClr val="bg1"/>
                </a:solidFill>
                <a:cs typeface="Arial" panose="020B0604020202020204" pitchFamily="34" charset="0"/>
              </a:rPr>
              <a:t>LEVEL 8</a:t>
            </a:r>
          </a:p>
        </p:txBody>
      </p:sp>
      <p:sp>
        <p:nvSpPr>
          <p:cNvPr id="4" name="等腰三角形 3"/>
          <p:cNvSpPr/>
          <p:nvPr>
            <p:custDataLst>
              <p:tags r:id="rId10"/>
            </p:custDataLst>
          </p:nvPr>
        </p:nvSpPr>
        <p:spPr>
          <a:xfrm>
            <a:off x="4079875" y="6021705"/>
            <a:ext cx="215900" cy="288290"/>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等腰三角形 5"/>
          <p:cNvSpPr/>
          <p:nvPr>
            <p:custDataLst>
              <p:tags r:id="rId11"/>
            </p:custDataLst>
          </p:nvPr>
        </p:nvSpPr>
        <p:spPr>
          <a:xfrm>
            <a:off x="7968615" y="6021705"/>
            <a:ext cx="215900" cy="288290"/>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等腰三角形 6"/>
          <p:cNvSpPr/>
          <p:nvPr>
            <p:custDataLst>
              <p:tags r:id="rId12"/>
            </p:custDataLst>
          </p:nvPr>
        </p:nvSpPr>
        <p:spPr>
          <a:xfrm>
            <a:off x="4079875" y="4665980"/>
            <a:ext cx="215900" cy="288290"/>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等腰三角形 7"/>
          <p:cNvSpPr/>
          <p:nvPr>
            <p:custDataLst>
              <p:tags r:id="rId13"/>
            </p:custDataLst>
          </p:nvPr>
        </p:nvSpPr>
        <p:spPr>
          <a:xfrm>
            <a:off x="7968615" y="4665980"/>
            <a:ext cx="215900" cy="288290"/>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等腰三角形 8"/>
          <p:cNvSpPr/>
          <p:nvPr>
            <p:custDataLst>
              <p:tags r:id="rId14"/>
            </p:custDataLst>
          </p:nvPr>
        </p:nvSpPr>
        <p:spPr>
          <a:xfrm>
            <a:off x="4079875" y="3310255"/>
            <a:ext cx="215900" cy="288290"/>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等腰三角形 12"/>
          <p:cNvSpPr/>
          <p:nvPr>
            <p:custDataLst>
              <p:tags r:id="rId15"/>
            </p:custDataLst>
          </p:nvPr>
        </p:nvSpPr>
        <p:spPr>
          <a:xfrm>
            <a:off x="7968615" y="3317875"/>
            <a:ext cx="215900" cy="288290"/>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xmlns:p14="http://schemas.microsoft.com/office/powerpoint/2010/main">
    <mc:Choice Requires="p14">
      <p:transition p14:dur="250" advTm="0">
        <p:fade/>
      </p:transition>
    </mc:Choice>
    <mc:Fallback xmlns="">
      <p:transition advTm="0">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1524000" y="-99060"/>
            <a:ext cx="9198610" cy="6991985"/>
          </a:xfrm>
          <a:prstGeom prst="rect">
            <a:avLst/>
          </a:prstGeom>
          <a:solidFill>
            <a:srgbClr val="DA543A">
              <a:alpha val="0"/>
            </a:srgbClr>
          </a:solidFill>
          <a:ln w="12700" cmpd="sng">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矩形 28"/>
          <p:cNvSpPr/>
          <p:nvPr>
            <p:custDataLst>
              <p:tags r:id="rId1"/>
            </p:custDataLst>
          </p:nvPr>
        </p:nvSpPr>
        <p:spPr>
          <a:xfrm>
            <a:off x="0" y="5516245"/>
            <a:ext cx="12229465" cy="1412875"/>
          </a:xfrm>
          <a:prstGeom prst="rect">
            <a:avLst/>
          </a:prstGeom>
          <a:solidFill>
            <a:srgbClr val="0F25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p:cNvSpPr txBox="1"/>
          <p:nvPr>
            <p:custDataLst>
              <p:tags r:id="rId2"/>
            </p:custDataLst>
          </p:nvPr>
        </p:nvSpPr>
        <p:spPr>
          <a:xfrm>
            <a:off x="4728210" y="5805170"/>
            <a:ext cx="2807970" cy="768350"/>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algn="ctr"/>
            <a:r>
              <a:rPr lang="en-US" altLang="zh-CN" sz="4400" b="1">
                <a:solidFill>
                  <a:schemeClr val="bg1"/>
                </a:solidFill>
                <a:cs typeface="Arial" panose="020B0604020202020204" pitchFamily="34" charset="0"/>
              </a:rPr>
              <a:t>LEVEL 12</a:t>
            </a:r>
          </a:p>
        </p:txBody>
      </p:sp>
      <p:sp>
        <p:nvSpPr>
          <p:cNvPr id="28" name="矩形 27"/>
          <p:cNvSpPr/>
          <p:nvPr>
            <p:custDataLst>
              <p:tags r:id="rId3"/>
            </p:custDataLst>
          </p:nvPr>
        </p:nvSpPr>
        <p:spPr>
          <a:xfrm>
            <a:off x="0" y="4100195"/>
            <a:ext cx="12235180" cy="1427480"/>
          </a:xfrm>
          <a:prstGeom prst="rect">
            <a:avLst/>
          </a:prstGeom>
          <a:solidFill>
            <a:srgbClr val="1533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文本框 1"/>
          <p:cNvSpPr txBox="1"/>
          <p:nvPr>
            <p:custDataLst>
              <p:tags r:id="rId4"/>
            </p:custDataLst>
          </p:nvPr>
        </p:nvSpPr>
        <p:spPr>
          <a:xfrm>
            <a:off x="4728210" y="4436745"/>
            <a:ext cx="2807970" cy="768350"/>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algn="ctr"/>
            <a:r>
              <a:rPr lang="en-US" altLang="zh-CN" sz="4400" b="1">
                <a:solidFill>
                  <a:schemeClr val="bg1"/>
                </a:solidFill>
                <a:cs typeface="Arial" panose="020B0604020202020204" pitchFamily="34" charset="0"/>
              </a:rPr>
              <a:t>LEVEL 11</a:t>
            </a:r>
          </a:p>
        </p:txBody>
      </p:sp>
      <p:sp>
        <p:nvSpPr>
          <p:cNvPr id="27" name="矩形 26"/>
          <p:cNvSpPr/>
          <p:nvPr>
            <p:custDataLst>
              <p:tags r:id="rId5"/>
            </p:custDataLst>
          </p:nvPr>
        </p:nvSpPr>
        <p:spPr>
          <a:xfrm>
            <a:off x="-11430" y="2690495"/>
            <a:ext cx="12246610" cy="1412875"/>
          </a:xfrm>
          <a:prstGeom prst="rect">
            <a:avLst/>
          </a:prstGeom>
          <a:solidFill>
            <a:srgbClr val="1A41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p:cNvSpPr txBox="1"/>
          <p:nvPr>
            <p:custDataLst>
              <p:tags r:id="rId6"/>
            </p:custDataLst>
          </p:nvPr>
        </p:nvSpPr>
        <p:spPr>
          <a:xfrm>
            <a:off x="4728210" y="3068320"/>
            <a:ext cx="2807970" cy="768350"/>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algn="ctr"/>
            <a:r>
              <a:rPr lang="en-US" altLang="zh-CN" sz="4400" b="1">
                <a:solidFill>
                  <a:schemeClr val="bg1"/>
                </a:solidFill>
                <a:cs typeface="Arial" panose="020B0604020202020204" pitchFamily="34" charset="0"/>
              </a:rPr>
              <a:t>LEVEL 10</a:t>
            </a:r>
          </a:p>
        </p:txBody>
      </p:sp>
      <p:sp>
        <p:nvSpPr>
          <p:cNvPr id="52" name="文本框 51"/>
          <p:cNvSpPr txBox="1"/>
          <p:nvPr/>
        </p:nvSpPr>
        <p:spPr>
          <a:xfrm>
            <a:off x="7014210" y="10050145"/>
            <a:ext cx="3048000" cy="368300"/>
          </a:xfrm>
          <a:prstGeom prst="rect">
            <a:avLst/>
          </a:prstGeom>
          <a:noFill/>
        </p:spPr>
        <p:txBody>
          <a:bodyPr wrap="square" rtlCol="0">
            <a:spAutoFit/>
          </a:bodyPr>
          <a:lstStyle/>
          <a:p>
            <a:endParaRPr lang="zh-CN" altLang="en-US"/>
          </a:p>
        </p:txBody>
      </p:sp>
      <p:sp>
        <p:nvSpPr>
          <p:cNvPr id="26" name="矩形 25"/>
          <p:cNvSpPr/>
          <p:nvPr>
            <p:custDataLst>
              <p:tags r:id="rId7"/>
            </p:custDataLst>
          </p:nvPr>
        </p:nvSpPr>
        <p:spPr>
          <a:xfrm>
            <a:off x="0" y="1304290"/>
            <a:ext cx="12229465" cy="1412875"/>
          </a:xfrm>
          <a:prstGeom prst="rect">
            <a:avLst/>
          </a:prstGeom>
          <a:solidFill>
            <a:srgbClr val="1D48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10"/>
          <p:cNvSpPr txBox="1"/>
          <p:nvPr>
            <p:custDataLst>
              <p:tags r:id="rId8"/>
            </p:custDataLst>
          </p:nvPr>
        </p:nvSpPr>
        <p:spPr>
          <a:xfrm>
            <a:off x="4943475" y="1699895"/>
            <a:ext cx="2479675" cy="768350"/>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algn="ctr"/>
            <a:r>
              <a:rPr lang="en-US" altLang="zh-CN" sz="4400" b="1">
                <a:solidFill>
                  <a:schemeClr val="bg1"/>
                </a:solidFill>
                <a:cs typeface="Arial" panose="020B0604020202020204" pitchFamily="34" charset="0"/>
              </a:rPr>
              <a:t>LEVEL 9</a:t>
            </a:r>
          </a:p>
        </p:txBody>
      </p:sp>
      <p:sp>
        <p:nvSpPr>
          <p:cNvPr id="25" name="矩形 24"/>
          <p:cNvSpPr/>
          <p:nvPr/>
        </p:nvSpPr>
        <p:spPr>
          <a:xfrm>
            <a:off x="0" y="-9525"/>
            <a:ext cx="12229465" cy="1369060"/>
          </a:xfrm>
          <a:prstGeom prst="rect">
            <a:avLst/>
          </a:prstGeom>
          <a:solidFill>
            <a:srgbClr val="2052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p:cNvSpPr txBox="1"/>
          <p:nvPr>
            <p:custDataLst>
              <p:tags r:id="rId9"/>
            </p:custDataLst>
          </p:nvPr>
        </p:nvSpPr>
        <p:spPr>
          <a:xfrm>
            <a:off x="4943475" y="332740"/>
            <a:ext cx="2479675" cy="768350"/>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algn="ctr"/>
            <a:r>
              <a:rPr lang="en-US" altLang="zh-CN" sz="4400" b="1">
                <a:solidFill>
                  <a:schemeClr val="bg1"/>
                </a:solidFill>
                <a:cs typeface="Arial" panose="020B0604020202020204" pitchFamily="34" charset="0"/>
              </a:rPr>
              <a:t>LEVEL 8</a:t>
            </a:r>
          </a:p>
        </p:txBody>
      </p:sp>
      <p:sp>
        <p:nvSpPr>
          <p:cNvPr id="4" name="等腰三角形 3"/>
          <p:cNvSpPr/>
          <p:nvPr>
            <p:custDataLst>
              <p:tags r:id="rId10"/>
            </p:custDataLst>
          </p:nvPr>
        </p:nvSpPr>
        <p:spPr>
          <a:xfrm>
            <a:off x="4079875" y="6021705"/>
            <a:ext cx="215900" cy="288290"/>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等腰三角形 5"/>
          <p:cNvSpPr/>
          <p:nvPr>
            <p:custDataLst>
              <p:tags r:id="rId11"/>
            </p:custDataLst>
          </p:nvPr>
        </p:nvSpPr>
        <p:spPr>
          <a:xfrm>
            <a:off x="7968615" y="6021705"/>
            <a:ext cx="215900" cy="288290"/>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等腰三角形 6"/>
          <p:cNvSpPr/>
          <p:nvPr>
            <p:custDataLst>
              <p:tags r:id="rId12"/>
            </p:custDataLst>
          </p:nvPr>
        </p:nvSpPr>
        <p:spPr>
          <a:xfrm>
            <a:off x="4079875" y="4665980"/>
            <a:ext cx="215900" cy="288290"/>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等腰三角形 7"/>
          <p:cNvSpPr/>
          <p:nvPr>
            <p:custDataLst>
              <p:tags r:id="rId13"/>
            </p:custDataLst>
          </p:nvPr>
        </p:nvSpPr>
        <p:spPr>
          <a:xfrm>
            <a:off x="7968615" y="4665980"/>
            <a:ext cx="215900" cy="288290"/>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等腰三角形 8"/>
          <p:cNvSpPr/>
          <p:nvPr>
            <p:custDataLst>
              <p:tags r:id="rId14"/>
            </p:custDataLst>
          </p:nvPr>
        </p:nvSpPr>
        <p:spPr>
          <a:xfrm>
            <a:off x="4079875" y="3310255"/>
            <a:ext cx="215900" cy="288290"/>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等腰三角形 12"/>
          <p:cNvSpPr/>
          <p:nvPr>
            <p:custDataLst>
              <p:tags r:id="rId15"/>
            </p:custDataLst>
          </p:nvPr>
        </p:nvSpPr>
        <p:spPr>
          <a:xfrm>
            <a:off x="7968615" y="3317875"/>
            <a:ext cx="215900" cy="288290"/>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等腰三角形 13"/>
          <p:cNvSpPr/>
          <p:nvPr>
            <p:custDataLst>
              <p:tags r:id="rId16"/>
            </p:custDataLst>
          </p:nvPr>
        </p:nvSpPr>
        <p:spPr>
          <a:xfrm>
            <a:off x="4079875" y="1880870"/>
            <a:ext cx="215900" cy="288290"/>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等腰三角形 14"/>
          <p:cNvSpPr/>
          <p:nvPr>
            <p:custDataLst>
              <p:tags r:id="rId17"/>
            </p:custDataLst>
          </p:nvPr>
        </p:nvSpPr>
        <p:spPr>
          <a:xfrm>
            <a:off x="7943850" y="1880870"/>
            <a:ext cx="215900" cy="288290"/>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xmlns:p14="http://schemas.microsoft.com/office/powerpoint/2010/main">
    <mc:Choice Requires="p14">
      <p:transition p14:dur="250" advTm="0">
        <p:fade/>
      </p:transition>
    </mc:Choice>
    <mc:Fallback xmlns="">
      <p:transition advTm="0">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1524000" y="-99060"/>
            <a:ext cx="9198610" cy="6991985"/>
          </a:xfrm>
          <a:prstGeom prst="rect">
            <a:avLst/>
          </a:prstGeom>
          <a:solidFill>
            <a:srgbClr val="DA543A">
              <a:alpha val="0"/>
            </a:srgbClr>
          </a:solidFill>
          <a:ln w="12700" cmpd="sng">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矩形 28"/>
          <p:cNvSpPr/>
          <p:nvPr>
            <p:custDataLst>
              <p:tags r:id="rId1"/>
            </p:custDataLst>
          </p:nvPr>
        </p:nvSpPr>
        <p:spPr>
          <a:xfrm>
            <a:off x="0" y="5516245"/>
            <a:ext cx="12229465" cy="1412875"/>
          </a:xfrm>
          <a:prstGeom prst="rect">
            <a:avLst/>
          </a:prstGeom>
          <a:solidFill>
            <a:srgbClr val="0F25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p:cNvSpPr txBox="1"/>
          <p:nvPr>
            <p:custDataLst>
              <p:tags r:id="rId2"/>
            </p:custDataLst>
          </p:nvPr>
        </p:nvSpPr>
        <p:spPr>
          <a:xfrm>
            <a:off x="4728210" y="5805170"/>
            <a:ext cx="2807970" cy="768350"/>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algn="ctr"/>
            <a:r>
              <a:rPr lang="en-US" altLang="zh-CN" sz="4400" b="1">
                <a:solidFill>
                  <a:schemeClr val="bg1"/>
                </a:solidFill>
                <a:cs typeface="Arial" panose="020B0604020202020204" pitchFamily="34" charset="0"/>
              </a:rPr>
              <a:t>LEVEL 12</a:t>
            </a:r>
          </a:p>
        </p:txBody>
      </p:sp>
      <p:sp>
        <p:nvSpPr>
          <p:cNvPr id="28" name="矩形 27"/>
          <p:cNvSpPr/>
          <p:nvPr>
            <p:custDataLst>
              <p:tags r:id="rId3"/>
            </p:custDataLst>
          </p:nvPr>
        </p:nvSpPr>
        <p:spPr>
          <a:xfrm>
            <a:off x="0" y="4100195"/>
            <a:ext cx="12235180" cy="1427480"/>
          </a:xfrm>
          <a:prstGeom prst="rect">
            <a:avLst/>
          </a:prstGeom>
          <a:solidFill>
            <a:srgbClr val="1533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文本框 1"/>
          <p:cNvSpPr txBox="1"/>
          <p:nvPr>
            <p:custDataLst>
              <p:tags r:id="rId4"/>
            </p:custDataLst>
          </p:nvPr>
        </p:nvSpPr>
        <p:spPr>
          <a:xfrm>
            <a:off x="4728210" y="4436745"/>
            <a:ext cx="2807970" cy="768350"/>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algn="ctr"/>
            <a:r>
              <a:rPr lang="en-US" altLang="zh-CN" sz="4400" b="1">
                <a:solidFill>
                  <a:schemeClr val="bg1"/>
                </a:solidFill>
                <a:cs typeface="Arial" panose="020B0604020202020204" pitchFamily="34" charset="0"/>
              </a:rPr>
              <a:t>LEVEL 11</a:t>
            </a:r>
          </a:p>
        </p:txBody>
      </p:sp>
      <p:sp>
        <p:nvSpPr>
          <p:cNvPr id="27" name="矩形 26"/>
          <p:cNvSpPr/>
          <p:nvPr>
            <p:custDataLst>
              <p:tags r:id="rId5"/>
            </p:custDataLst>
          </p:nvPr>
        </p:nvSpPr>
        <p:spPr>
          <a:xfrm>
            <a:off x="-11430" y="2690495"/>
            <a:ext cx="12246610" cy="1412875"/>
          </a:xfrm>
          <a:prstGeom prst="rect">
            <a:avLst/>
          </a:prstGeom>
          <a:solidFill>
            <a:srgbClr val="1A41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p:cNvSpPr txBox="1"/>
          <p:nvPr>
            <p:custDataLst>
              <p:tags r:id="rId6"/>
            </p:custDataLst>
          </p:nvPr>
        </p:nvSpPr>
        <p:spPr>
          <a:xfrm>
            <a:off x="4728210" y="3068320"/>
            <a:ext cx="2807970" cy="768350"/>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algn="ctr"/>
            <a:r>
              <a:rPr lang="en-US" altLang="zh-CN" sz="4400" b="1">
                <a:solidFill>
                  <a:schemeClr val="bg1"/>
                </a:solidFill>
                <a:cs typeface="Arial" panose="020B0604020202020204" pitchFamily="34" charset="0"/>
              </a:rPr>
              <a:t>LEVEL 10</a:t>
            </a:r>
          </a:p>
        </p:txBody>
      </p:sp>
      <p:sp>
        <p:nvSpPr>
          <p:cNvPr id="52" name="文本框 51"/>
          <p:cNvSpPr txBox="1"/>
          <p:nvPr/>
        </p:nvSpPr>
        <p:spPr>
          <a:xfrm>
            <a:off x="7014210" y="10050145"/>
            <a:ext cx="3048000" cy="368300"/>
          </a:xfrm>
          <a:prstGeom prst="rect">
            <a:avLst/>
          </a:prstGeom>
          <a:noFill/>
        </p:spPr>
        <p:txBody>
          <a:bodyPr wrap="square" rtlCol="0">
            <a:spAutoFit/>
          </a:bodyPr>
          <a:lstStyle/>
          <a:p>
            <a:endParaRPr lang="zh-CN" altLang="en-US"/>
          </a:p>
        </p:txBody>
      </p:sp>
      <p:sp>
        <p:nvSpPr>
          <p:cNvPr id="26" name="矩形 25"/>
          <p:cNvSpPr/>
          <p:nvPr>
            <p:custDataLst>
              <p:tags r:id="rId7"/>
            </p:custDataLst>
          </p:nvPr>
        </p:nvSpPr>
        <p:spPr>
          <a:xfrm>
            <a:off x="0" y="1304290"/>
            <a:ext cx="12229465" cy="1412875"/>
          </a:xfrm>
          <a:prstGeom prst="rect">
            <a:avLst/>
          </a:prstGeom>
          <a:solidFill>
            <a:srgbClr val="1D48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10"/>
          <p:cNvSpPr txBox="1"/>
          <p:nvPr>
            <p:custDataLst>
              <p:tags r:id="rId8"/>
            </p:custDataLst>
          </p:nvPr>
        </p:nvSpPr>
        <p:spPr>
          <a:xfrm>
            <a:off x="4943475" y="1699895"/>
            <a:ext cx="2479675" cy="768350"/>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algn="ctr"/>
            <a:r>
              <a:rPr lang="en-US" altLang="zh-CN" sz="4400" b="1">
                <a:solidFill>
                  <a:schemeClr val="bg1"/>
                </a:solidFill>
                <a:cs typeface="Arial" panose="020B0604020202020204" pitchFamily="34" charset="0"/>
              </a:rPr>
              <a:t>LEVEL 9</a:t>
            </a:r>
          </a:p>
        </p:txBody>
      </p:sp>
      <p:sp>
        <p:nvSpPr>
          <p:cNvPr id="25" name="矩形 24"/>
          <p:cNvSpPr/>
          <p:nvPr/>
        </p:nvSpPr>
        <p:spPr>
          <a:xfrm>
            <a:off x="0" y="-9525"/>
            <a:ext cx="12229465" cy="1369060"/>
          </a:xfrm>
          <a:prstGeom prst="rect">
            <a:avLst/>
          </a:prstGeom>
          <a:solidFill>
            <a:srgbClr val="2052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p:cNvSpPr txBox="1"/>
          <p:nvPr>
            <p:custDataLst>
              <p:tags r:id="rId9"/>
            </p:custDataLst>
          </p:nvPr>
        </p:nvSpPr>
        <p:spPr>
          <a:xfrm>
            <a:off x="4943475" y="332740"/>
            <a:ext cx="2479675" cy="768350"/>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algn="ctr"/>
            <a:r>
              <a:rPr lang="en-US" altLang="zh-CN" sz="4400" b="1">
                <a:solidFill>
                  <a:schemeClr val="bg1"/>
                </a:solidFill>
                <a:cs typeface="Arial" panose="020B0604020202020204" pitchFamily="34" charset="0"/>
              </a:rPr>
              <a:t>LEVEL 8</a:t>
            </a:r>
          </a:p>
        </p:txBody>
      </p:sp>
      <p:sp>
        <p:nvSpPr>
          <p:cNvPr id="4" name="等腰三角形 3"/>
          <p:cNvSpPr/>
          <p:nvPr>
            <p:custDataLst>
              <p:tags r:id="rId10"/>
            </p:custDataLst>
          </p:nvPr>
        </p:nvSpPr>
        <p:spPr>
          <a:xfrm>
            <a:off x="4079875" y="6021705"/>
            <a:ext cx="215900" cy="288290"/>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等腰三角形 5"/>
          <p:cNvSpPr/>
          <p:nvPr>
            <p:custDataLst>
              <p:tags r:id="rId11"/>
            </p:custDataLst>
          </p:nvPr>
        </p:nvSpPr>
        <p:spPr>
          <a:xfrm>
            <a:off x="7968615" y="6021705"/>
            <a:ext cx="215900" cy="288290"/>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等腰三角形 6"/>
          <p:cNvSpPr/>
          <p:nvPr>
            <p:custDataLst>
              <p:tags r:id="rId12"/>
            </p:custDataLst>
          </p:nvPr>
        </p:nvSpPr>
        <p:spPr>
          <a:xfrm>
            <a:off x="4079875" y="4665980"/>
            <a:ext cx="215900" cy="288290"/>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等腰三角形 7"/>
          <p:cNvSpPr/>
          <p:nvPr>
            <p:custDataLst>
              <p:tags r:id="rId13"/>
            </p:custDataLst>
          </p:nvPr>
        </p:nvSpPr>
        <p:spPr>
          <a:xfrm>
            <a:off x="7968615" y="4665980"/>
            <a:ext cx="215900" cy="288290"/>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等腰三角形 8"/>
          <p:cNvSpPr/>
          <p:nvPr>
            <p:custDataLst>
              <p:tags r:id="rId14"/>
            </p:custDataLst>
          </p:nvPr>
        </p:nvSpPr>
        <p:spPr>
          <a:xfrm>
            <a:off x="4079875" y="3310255"/>
            <a:ext cx="215900" cy="288290"/>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等腰三角形 12"/>
          <p:cNvSpPr/>
          <p:nvPr>
            <p:custDataLst>
              <p:tags r:id="rId15"/>
            </p:custDataLst>
          </p:nvPr>
        </p:nvSpPr>
        <p:spPr>
          <a:xfrm>
            <a:off x="7968615" y="3317875"/>
            <a:ext cx="215900" cy="288290"/>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等腰三角形 13"/>
          <p:cNvSpPr/>
          <p:nvPr>
            <p:custDataLst>
              <p:tags r:id="rId16"/>
            </p:custDataLst>
          </p:nvPr>
        </p:nvSpPr>
        <p:spPr>
          <a:xfrm>
            <a:off x="4079875" y="1880870"/>
            <a:ext cx="215900" cy="288290"/>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等腰三角形 14"/>
          <p:cNvSpPr/>
          <p:nvPr>
            <p:custDataLst>
              <p:tags r:id="rId17"/>
            </p:custDataLst>
          </p:nvPr>
        </p:nvSpPr>
        <p:spPr>
          <a:xfrm>
            <a:off x="7943850" y="1880870"/>
            <a:ext cx="215900" cy="288290"/>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等腰三角形 18"/>
          <p:cNvSpPr/>
          <p:nvPr>
            <p:custDataLst>
              <p:tags r:id="rId18"/>
            </p:custDataLst>
          </p:nvPr>
        </p:nvSpPr>
        <p:spPr>
          <a:xfrm>
            <a:off x="4079875" y="530860"/>
            <a:ext cx="215900" cy="288290"/>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等腰三角形 19"/>
          <p:cNvSpPr/>
          <p:nvPr>
            <p:custDataLst>
              <p:tags r:id="rId19"/>
            </p:custDataLst>
          </p:nvPr>
        </p:nvSpPr>
        <p:spPr>
          <a:xfrm>
            <a:off x="7943850" y="530860"/>
            <a:ext cx="215900" cy="288290"/>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xmlns:p14="http://schemas.microsoft.com/office/powerpoint/2010/main">
    <mc:Choice Requires="p14">
      <p:transition p14:dur="250" advTm="0">
        <p:fade/>
      </p:transition>
    </mc:Choice>
    <mc:Fallback xmlns="">
      <p:transition advTm="0">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a:xfrm>
            <a:off x="1066800" y="360184"/>
            <a:ext cx="10058400" cy="609634"/>
          </a:xfrm>
        </p:spPr>
        <p:txBody>
          <a:bodyPr>
            <a:normAutofit/>
          </a:bodyPr>
          <a:lstStyle/>
          <a:p>
            <a:pPr marL="0" indent="0">
              <a:buNone/>
            </a:pPr>
            <a:r>
              <a:rPr lang="zh-CN" altLang="en-US" sz="2200" b="1" dirty="0">
                <a:latin typeface="+mj-ea"/>
                <a:ea typeface="+mj-ea"/>
              </a:rPr>
              <a:t>问题引入</a:t>
            </a:r>
            <a:r>
              <a:rPr lang="en-US" altLang="zh-CN" sz="2200" b="1" dirty="0">
                <a:latin typeface="+mj-ea"/>
                <a:ea typeface="+mj-ea"/>
              </a:rPr>
              <a:t>—</a:t>
            </a:r>
            <a:r>
              <a:rPr lang="zh-CN" altLang="en-US" sz="2200" b="1" dirty="0">
                <a:latin typeface="+mj-ea"/>
                <a:ea typeface="+mj-ea"/>
              </a:rPr>
              <a:t>猜数游戏、选美比赛</a:t>
            </a:r>
            <a:endParaRPr lang="en-US" altLang="zh-CN" dirty="0"/>
          </a:p>
          <a:p>
            <a:pPr marL="0" indent="0">
              <a:buNone/>
            </a:pPr>
            <a:endParaRPr lang="en-US" altLang="zh-CN" dirty="0"/>
          </a:p>
          <a:p>
            <a:pPr marL="0" indent="0">
              <a:buNone/>
            </a:pPr>
            <a:endParaRPr lang="zh-CN" altLang="en-US" dirty="0"/>
          </a:p>
        </p:txBody>
      </p:sp>
      <p:sp>
        <p:nvSpPr>
          <p:cNvPr id="14" name="文本框 13"/>
          <p:cNvSpPr txBox="1"/>
          <p:nvPr/>
        </p:nvSpPr>
        <p:spPr>
          <a:xfrm>
            <a:off x="999144" y="1068474"/>
            <a:ext cx="10557856" cy="3041538"/>
          </a:xfrm>
          <a:prstGeom prst="rect">
            <a:avLst/>
          </a:prstGeom>
          <a:noFill/>
        </p:spPr>
        <p:txBody>
          <a:bodyPr wrap="square">
            <a:spAutoFit/>
          </a:bodyPr>
          <a:lstStyle/>
          <a:p>
            <a:pPr marL="342900" marR="0" lvl="0" indent="-342900" algn="l" defTabSz="914400" rtl="0" eaLnBrk="1" fontAlgn="auto" latinLnBrk="0" hangingPunct="1">
              <a:lnSpc>
                <a:spcPct val="90000"/>
              </a:lnSpc>
              <a:spcBef>
                <a:spcPts val="1200"/>
              </a:spcBef>
              <a:spcAft>
                <a:spcPts val="200"/>
              </a:spcAft>
              <a:buClr>
                <a:srgbClr val="E48312"/>
              </a:buClr>
              <a:buSzPct val="100000"/>
              <a:buFont typeface="Wingdings" panose="05000000000000000000" pitchFamily="2" charset="2"/>
              <a:buChar char="Ø"/>
              <a:defRPr/>
            </a:pPr>
            <a:r>
              <a:rPr kumimoji="0" lang="zh-CN" altLang="en-US" sz="2000" b="0" i="0" u="none" strike="noStrike" kern="1200" cap="none" spc="0" normalizeH="0" baseline="0" noProof="0" dirty="0">
                <a:ln>
                  <a:noFill/>
                </a:ln>
                <a:solidFill>
                  <a:srgbClr val="000000"/>
                </a:solidFill>
                <a:effectLst/>
                <a:uLnTx/>
                <a:uFillTx/>
                <a:latin typeface="宋体" panose="02010600030101010101" pitchFamily="2" charset="-122"/>
                <a:ea typeface="宋体" panose="02010600030101010101" pitchFamily="2" charset="-122"/>
                <a:cs typeface="宋体" panose="02010600030101010101" pitchFamily="2" charset="-122"/>
              </a:rPr>
              <a:t>凯恩斯</a:t>
            </a:r>
            <a:r>
              <a:rPr kumimoji="0" lang="en-US" altLang="zh-CN" sz="2000" b="0" i="0" u="none" strike="noStrike" kern="1200" cap="none" spc="0" normalizeH="0" baseline="0" noProof="0" dirty="0">
                <a:ln>
                  <a:noFill/>
                </a:ln>
                <a:solidFill>
                  <a:srgbClr val="000000"/>
                </a:solidFill>
                <a:effectLst/>
                <a:uLnTx/>
                <a:uFillTx/>
                <a:latin typeface="宋体" panose="02010600030101010101" pitchFamily="2" charset="-122"/>
                <a:ea typeface="宋体" panose="02010600030101010101" pitchFamily="2" charset="-122"/>
                <a:cs typeface="宋体" panose="02010600030101010101" pitchFamily="2" charset="-122"/>
              </a:rPr>
              <a:t>(1936)</a:t>
            </a:r>
            <a:r>
              <a:rPr kumimoji="0" lang="zh-CN" altLang="en-US" sz="2000" b="0" i="0" u="none" strike="noStrike" kern="1200" cap="none" spc="0" normalizeH="0" baseline="0" noProof="0" dirty="0">
                <a:ln>
                  <a:noFill/>
                </a:ln>
                <a:solidFill>
                  <a:srgbClr val="000000"/>
                </a:solidFill>
                <a:effectLst/>
                <a:uLnTx/>
                <a:uFillTx/>
                <a:latin typeface="宋体" panose="02010600030101010101" pitchFamily="2" charset="-122"/>
                <a:ea typeface="宋体" panose="02010600030101010101" pitchFamily="2" charset="-122"/>
                <a:cs typeface="宋体" panose="02010600030101010101" pitchFamily="2" charset="-122"/>
              </a:rPr>
              <a:t>在通论中提出的“选美比赛”：</a:t>
            </a:r>
            <a:endParaRPr kumimoji="0" lang="en-US" altLang="zh-CN" sz="2000" b="0" i="0" u="none" strike="noStrike" kern="1200" cap="none" spc="0" normalizeH="0" baseline="0" noProof="0" dirty="0">
              <a:ln>
                <a:noFill/>
              </a:ln>
              <a:solidFill>
                <a:srgbClr val="000000"/>
              </a:solidFill>
              <a:effectLst/>
              <a:uLnTx/>
              <a:uFillTx/>
              <a:latin typeface="宋体" panose="02010600030101010101" pitchFamily="2" charset="-122"/>
              <a:ea typeface="宋体" panose="02010600030101010101" pitchFamily="2" charset="-122"/>
              <a:cs typeface="宋体" panose="02010600030101010101" pitchFamily="2" charset="-122"/>
            </a:endParaRPr>
          </a:p>
          <a:p>
            <a:pPr indent="266700" algn="just">
              <a:lnSpc>
                <a:spcPct val="150000"/>
              </a:lnSpc>
              <a:spcAft>
                <a:spcPts val="800"/>
              </a:spcAft>
            </a:pPr>
            <a:r>
              <a:rPr lang="zh-CN" altLang="zh-CN" sz="2000" kern="100" dirty="0">
                <a:effectLst/>
                <a:latin typeface="宋体" panose="02010600030101010101" pitchFamily="2" charset="-122"/>
                <a:ea typeface="宋体" panose="02010600030101010101" pitchFamily="2" charset="-122"/>
                <a:cs typeface="Times New Roman" panose="02020603050405020304" pitchFamily="18" charset="0"/>
              </a:rPr>
              <a:t>在零维度，玩家随机选择；</a:t>
            </a:r>
          </a:p>
          <a:p>
            <a:pPr indent="266700" algn="just">
              <a:lnSpc>
                <a:spcPct val="150000"/>
              </a:lnSpc>
              <a:spcAft>
                <a:spcPts val="800"/>
              </a:spcAft>
            </a:pPr>
            <a:r>
              <a:rPr lang="zh-CN" altLang="zh-CN" sz="2000" kern="100" dirty="0">
                <a:effectLst/>
                <a:latin typeface="宋体" panose="02010600030101010101" pitchFamily="2" charset="-122"/>
                <a:ea typeface="宋体" panose="02010600030101010101" pitchFamily="2" charset="-122"/>
                <a:cs typeface="Times New Roman" panose="02020603050405020304" pitchFamily="18" charset="0"/>
              </a:rPr>
              <a:t>第一维度，玩家挑选</a:t>
            </a:r>
            <a:r>
              <a:rPr lang="zh-CN" altLang="zh-CN" sz="2000" kern="100" dirty="0">
                <a:solidFill>
                  <a:srgbClr val="000000"/>
                </a:solidFill>
                <a:effectLst/>
                <a:latin typeface="宋体" panose="02010600030101010101" pitchFamily="2" charset="-122"/>
                <a:ea typeface="宋体" panose="02010600030101010101" pitchFamily="2" charset="-122"/>
                <a:cs typeface="Times New Roman" panose="02020603050405020304" pitchFamily="18" charset="0"/>
              </a:rPr>
              <a:t>他们认为</a:t>
            </a:r>
            <a:r>
              <a:rPr lang="zh-CN" altLang="zh-CN" sz="2000" b="1" kern="100" dirty="0">
                <a:solidFill>
                  <a:srgbClr val="C00000"/>
                </a:solidFill>
                <a:effectLst/>
                <a:latin typeface="宋体" panose="02010600030101010101" pitchFamily="2" charset="-122"/>
                <a:ea typeface="宋体" panose="02010600030101010101" pitchFamily="2" charset="-122"/>
                <a:cs typeface="Times New Roman" panose="02020603050405020304" pitchFamily="18" charset="0"/>
              </a:rPr>
              <a:t>心目中最好看的人</a:t>
            </a:r>
            <a:r>
              <a:rPr lang="zh-CN" altLang="zh-CN" sz="2000" kern="100" dirty="0">
                <a:effectLst/>
                <a:latin typeface="宋体" panose="02010600030101010101" pitchFamily="2" charset="-122"/>
                <a:ea typeface="宋体" panose="02010600030101010101" pitchFamily="2" charset="-122"/>
                <a:cs typeface="Times New Roman" panose="02020603050405020304" pitchFamily="18" charset="0"/>
              </a:rPr>
              <a:t>；</a:t>
            </a:r>
          </a:p>
          <a:p>
            <a:pPr indent="266700" algn="just">
              <a:lnSpc>
                <a:spcPct val="150000"/>
              </a:lnSpc>
              <a:spcAft>
                <a:spcPts val="800"/>
              </a:spcAft>
            </a:pPr>
            <a:r>
              <a:rPr lang="zh-CN" altLang="zh-CN" sz="2000" kern="100" dirty="0">
                <a:effectLst/>
                <a:latin typeface="宋体" panose="02010600030101010101" pitchFamily="2" charset="-122"/>
                <a:ea typeface="宋体" panose="02010600030101010101" pitchFamily="2" charset="-122"/>
                <a:cs typeface="Times New Roman" panose="02020603050405020304" pitchFamily="18" charset="0"/>
              </a:rPr>
              <a:t>第二维度，玩家挑选</a:t>
            </a:r>
            <a:r>
              <a:rPr lang="zh-CN" altLang="zh-CN" sz="2000" kern="100" dirty="0">
                <a:solidFill>
                  <a:srgbClr val="000000"/>
                </a:solidFill>
                <a:effectLst/>
                <a:latin typeface="宋体" panose="02010600030101010101" pitchFamily="2" charset="-122"/>
                <a:ea typeface="宋体" panose="02010600030101010101" pitchFamily="2" charset="-122"/>
                <a:cs typeface="Times New Roman" panose="02020603050405020304" pitchFamily="18" charset="0"/>
              </a:rPr>
              <a:t>他们认为</a:t>
            </a:r>
            <a:r>
              <a:rPr lang="zh-CN" altLang="zh-CN" sz="2000" b="1" kern="100" dirty="0">
                <a:solidFill>
                  <a:srgbClr val="7030A0"/>
                </a:solidFill>
                <a:effectLst/>
                <a:latin typeface="宋体" panose="02010600030101010101" pitchFamily="2" charset="-122"/>
                <a:ea typeface="宋体" panose="02010600030101010101" pitchFamily="2" charset="-122"/>
                <a:cs typeface="Times New Roman" panose="02020603050405020304" pitchFamily="18" charset="0"/>
              </a:rPr>
              <a:t>其他人</a:t>
            </a:r>
            <a:r>
              <a:rPr lang="zh-CN" altLang="zh-CN" sz="2000" b="1" kern="100" dirty="0">
                <a:solidFill>
                  <a:srgbClr val="C00000"/>
                </a:solidFill>
                <a:effectLst/>
                <a:latin typeface="宋体" panose="02010600030101010101" pitchFamily="2" charset="-122"/>
                <a:ea typeface="宋体" panose="02010600030101010101" pitchFamily="2" charset="-122"/>
                <a:cs typeface="Times New Roman" panose="02020603050405020304" pitchFamily="18" charset="0"/>
              </a:rPr>
              <a:t>心目中的最好看的人</a:t>
            </a:r>
            <a:r>
              <a:rPr lang="zh-CN" altLang="zh-CN" sz="2000" kern="100" dirty="0">
                <a:effectLst/>
                <a:latin typeface="宋体" panose="02010600030101010101" pitchFamily="2" charset="-122"/>
                <a:ea typeface="宋体" panose="02010600030101010101" pitchFamily="2" charset="-122"/>
                <a:cs typeface="Times New Roman" panose="02020603050405020304" pitchFamily="18" charset="0"/>
              </a:rPr>
              <a:t>；</a:t>
            </a:r>
          </a:p>
          <a:p>
            <a:pPr indent="266700" algn="just">
              <a:lnSpc>
                <a:spcPct val="150000"/>
              </a:lnSpc>
              <a:spcAft>
                <a:spcPts val="800"/>
              </a:spcAft>
            </a:pPr>
            <a:r>
              <a:rPr lang="zh-CN" altLang="zh-CN" sz="2000" kern="100" dirty="0">
                <a:effectLst/>
                <a:latin typeface="宋体" panose="02010600030101010101" pitchFamily="2" charset="-122"/>
                <a:ea typeface="宋体" panose="02010600030101010101" pitchFamily="2" charset="-122"/>
                <a:cs typeface="Times New Roman" panose="02020603050405020304" pitchFamily="18" charset="0"/>
              </a:rPr>
              <a:t>第三维度，玩家挑选</a:t>
            </a:r>
            <a:r>
              <a:rPr lang="zh-CN" altLang="zh-CN" sz="2000" kern="100" dirty="0">
                <a:solidFill>
                  <a:srgbClr val="000000"/>
                </a:solidFill>
                <a:effectLst/>
                <a:latin typeface="宋体" panose="02010600030101010101" pitchFamily="2" charset="-122"/>
                <a:ea typeface="宋体" panose="02010600030101010101" pitchFamily="2" charset="-122"/>
                <a:cs typeface="Times New Roman" panose="02020603050405020304" pitchFamily="18" charset="0"/>
              </a:rPr>
              <a:t>他们认为</a:t>
            </a:r>
            <a:r>
              <a:rPr lang="zh-CN" altLang="zh-CN" sz="2000" b="1" kern="100" dirty="0">
                <a:solidFill>
                  <a:srgbClr val="BF9000"/>
                </a:solidFill>
                <a:effectLst/>
                <a:latin typeface="宋体" panose="02010600030101010101" pitchFamily="2" charset="-122"/>
                <a:ea typeface="宋体" panose="02010600030101010101" pitchFamily="2" charset="-122"/>
                <a:cs typeface="Times New Roman" panose="02020603050405020304" pitchFamily="18" charset="0"/>
              </a:rPr>
              <a:t>其他人认为的</a:t>
            </a:r>
            <a:r>
              <a:rPr lang="zh-CN" altLang="zh-CN" sz="2000" b="1" kern="100" dirty="0">
                <a:solidFill>
                  <a:srgbClr val="7030A0"/>
                </a:solidFill>
                <a:effectLst/>
                <a:latin typeface="宋体" panose="02010600030101010101" pitchFamily="2" charset="-122"/>
                <a:ea typeface="宋体" panose="02010600030101010101" pitchFamily="2" charset="-122"/>
                <a:cs typeface="Times New Roman" panose="02020603050405020304" pitchFamily="18" charset="0"/>
              </a:rPr>
              <a:t>其他人</a:t>
            </a:r>
            <a:r>
              <a:rPr lang="zh-CN" altLang="zh-CN" sz="2000" b="1" kern="100" dirty="0">
                <a:solidFill>
                  <a:srgbClr val="C00000"/>
                </a:solidFill>
                <a:effectLst/>
                <a:latin typeface="宋体" panose="02010600030101010101" pitchFamily="2" charset="-122"/>
                <a:ea typeface="宋体" panose="02010600030101010101" pitchFamily="2" charset="-122"/>
                <a:cs typeface="Times New Roman" panose="02020603050405020304" pitchFamily="18" charset="0"/>
              </a:rPr>
              <a:t>心目中的最好看的人</a:t>
            </a:r>
            <a:r>
              <a:rPr lang="zh-CN" altLang="zh-CN" sz="2000" kern="100" dirty="0">
                <a:effectLst/>
                <a:latin typeface="宋体" panose="02010600030101010101" pitchFamily="2" charset="-122"/>
                <a:ea typeface="宋体" panose="02010600030101010101" pitchFamily="2" charset="-122"/>
                <a:cs typeface="Times New Roman" panose="02020603050405020304" pitchFamily="18" charset="0"/>
              </a:rPr>
              <a:t>；</a:t>
            </a:r>
          </a:p>
          <a:p>
            <a:pPr indent="266700" algn="just">
              <a:lnSpc>
                <a:spcPct val="150000"/>
              </a:lnSpc>
              <a:spcAft>
                <a:spcPts val="800"/>
              </a:spcAft>
            </a:pPr>
            <a:r>
              <a:rPr lang="en-US" altLang="zh-CN" sz="2000" kern="100" dirty="0">
                <a:effectLst/>
                <a:latin typeface="宋体" panose="02010600030101010101" pitchFamily="2" charset="-122"/>
                <a:ea typeface="宋体" panose="02010600030101010101" pitchFamily="2" charset="-122"/>
                <a:cs typeface="Times New Roman" panose="02020603050405020304" pitchFamily="18" charset="0"/>
              </a:rPr>
              <a:t>......</a:t>
            </a:r>
            <a:r>
              <a:rPr lang="zh-CN" altLang="zh-CN" sz="2000" kern="100" dirty="0">
                <a:effectLst/>
                <a:latin typeface="宋体" panose="02010600030101010101" pitchFamily="2" charset="-122"/>
                <a:ea typeface="宋体" panose="02010600030101010101" pitchFamily="2" charset="-122"/>
                <a:cs typeface="Times New Roman" panose="02020603050405020304" pitchFamily="18" charset="0"/>
              </a:rPr>
              <a:t>走向更高的维度</a:t>
            </a:r>
            <a:r>
              <a:rPr lang="zh-CN" altLang="en-US" sz="2000" kern="100" dirty="0">
                <a:latin typeface="宋体" panose="02010600030101010101" pitchFamily="2" charset="-122"/>
                <a:ea typeface="宋体" panose="02010600030101010101" pitchFamily="2" charset="-122"/>
                <a:cs typeface="Times New Roman" panose="02020603050405020304" pitchFamily="18" charset="0"/>
              </a:rPr>
              <a:t>。</a:t>
            </a:r>
            <a:endParaRPr lang="en-US" altLang="zh-CN" sz="2000" kern="100" dirty="0">
              <a:latin typeface="宋体" panose="02010600030101010101" pitchFamily="2" charset="-122"/>
              <a:ea typeface="宋体" panose="02010600030101010101" pitchFamily="2" charset="-122"/>
              <a:cs typeface="Times New Roman" panose="02020603050405020304" pitchFamily="18" charset="0"/>
            </a:endParaRPr>
          </a:p>
        </p:txBody>
      </p:sp>
      <p:sp>
        <p:nvSpPr>
          <p:cNvPr id="5" name="文本框 4"/>
          <p:cNvSpPr txBox="1"/>
          <p:nvPr/>
        </p:nvSpPr>
        <p:spPr>
          <a:xfrm>
            <a:off x="1066800" y="4300624"/>
            <a:ext cx="10693400" cy="1738938"/>
          </a:xfrm>
          <a:prstGeom prst="rect">
            <a:avLst/>
          </a:prstGeom>
          <a:noFill/>
        </p:spPr>
        <p:txBody>
          <a:bodyPr wrap="square">
            <a:spAutoFit/>
          </a:bodyPr>
          <a:lstStyle/>
          <a:p>
            <a:pPr marL="342900" marR="0" lvl="0" indent="-342900" algn="l" defTabSz="914400" rtl="0" eaLnBrk="1" fontAlgn="auto" latinLnBrk="0" hangingPunct="1">
              <a:lnSpc>
                <a:spcPct val="90000"/>
              </a:lnSpc>
              <a:spcBef>
                <a:spcPts val="1200"/>
              </a:spcBef>
              <a:spcAft>
                <a:spcPts val="200"/>
              </a:spcAft>
              <a:buClr>
                <a:srgbClr val="E48312"/>
              </a:buClr>
              <a:buSzPct val="100000"/>
              <a:buFont typeface="Wingdings" panose="05000000000000000000" pitchFamily="2" charset="2"/>
              <a:buChar char="Ø"/>
              <a:defRPr/>
            </a:pPr>
            <a:r>
              <a:rPr lang="zh-CN" altLang="en-US" sz="2000" dirty="0">
                <a:solidFill>
                  <a:srgbClr val="000000"/>
                </a:solidFill>
                <a:effectLst/>
                <a:latin typeface="+mn-ea"/>
                <a:cs typeface="宋体" panose="02010600030101010101" pitchFamily="2" charset="-122"/>
              </a:rPr>
              <a:t>在这两个例子中，我们学习到了预期的形成过程。</a:t>
            </a:r>
            <a:endParaRPr lang="en-US" altLang="zh-CN" sz="2000" dirty="0">
              <a:solidFill>
                <a:srgbClr val="000000"/>
              </a:solidFill>
              <a:effectLst/>
              <a:latin typeface="+mn-ea"/>
              <a:cs typeface="宋体" panose="02010600030101010101" pitchFamily="2" charset="-122"/>
            </a:endParaRPr>
          </a:p>
          <a:p>
            <a:pPr marL="342900" marR="0" lvl="0" indent="-342900" algn="l" defTabSz="914400" rtl="0" eaLnBrk="1" fontAlgn="auto" latinLnBrk="0" hangingPunct="1">
              <a:lnSpc>
                <a:spcPct val="90000"/>
              </a:lnSpc>
              <a:spcBef>
                <a:spcPts val="1200"/>
              </a:spcBef>
              <a:spcAft>
                <a:spcPts val="200"/>
              </a:spcAft>
              <a:buClr>
                <a:srgbClr val="E48312"/>
              </a:buClr>
              <a:buSzPct val="100000"/>
              <a:buFont typeface="Wingdings" panose="05000000000000000000" pitchFamily="2" charset="2"/>
              <a:buChar char="Ø"/>
              <a:defRPr/>
            </a:pPr>
            <a:r>
              <a:rPr lang="zh-CN" altLang="en-US" sz="2000" dirty="0">
                <a:solidFill>
                  <a:srgbClr val="000000"/>
                </a:solidFill>
                <a:effectLst/>
                <a:latin typeface="+mn-ea"/>
                <a:cs typeface="宋体" panose="02010600030101010101" pitchFamily="2" charset="-122"/>
              </a:rPr>
              <a:t>在这个过程中，对</a:t>
            </a:r>
            <a:r>
              <a:rPr lang="zh-CN" altLang="en-US" sz="2000" b="1" u="sng" dirty="0">
                <a:solidFill>
                  <a:srgbClr val="000000"/>
                </a:solidFill>
                <a:effectLst/>
                <a:latin typeface="+mn-ea"/>
                <a:cs typeface="宋体" panose="02010600030101010101" pitchFamily="2" charset="-122"/>
              </a:rPr>
              <a:t>他人预期的预期</a:t>
            </a:r>
            <a:r>
              <a:rPr lang="zh-CN" altLang="en-US" sz="2000" dirty="0">
                <a:solidFill>
                  <a:srgbClr val="000000"/>
                </a:solidFill>
                <a:effectLst/>
                <a:latin typeface="+mn-ea"/>
                <a:cs typeface="宋体" panose="02010600030101010101" pitchFamily="2" charset="-122"/>
              </a:rPr>
              <a:t>是至关重要的。</a:t>
            </a:r>
          </a:p>
          <a:p>
            <a:pPr marL="342900" marR="0" lvl="0" indent="-342900" algn="l" defTabSz="914400" rtl="0" eaLnBrk="1" fontAlgn="auto" latinLnBrk="0" hangingPunct="1">
              <a:lnSpc>
                <a:spcPct val="90000"/>
              </a:lnSpc>
              <a:spcBef>
                <a:spcPts val="1200"/>
              </a:spcBef>
              <a:spcAft>
                <a:spcPts val="200"/>
              </a:spcAft>
              <a:buClr>
                <a:srgbClr val="E48312"/>
              </a:buClr>
              <a:buSzPct val="100000"/>
              <a:buFont typeface="Wingdings" panose="05000000000000000000" pitchFamily="2" charset="2"/>
              <a:buChar char="Ø"/>
              <a:defRPr/>
            </a:pPr>
            <a:r>
              <a:rPr lang="zh-CN" altLang="en-US" sz="2000" dirty="0">
                <a:solidFill>
                  <a:srgbClr val="000000"/>
                </a:solidFill>
                <a:effectLst/>
                <a:latin typeface="+mn-ea"/>
                <a:cs typeface="宋体" panose="02010600030101010101" pitchFamily="2" charset="-122"/>
              </a:rPr>
              <a:t>对他人预期的预期其实是</a:t>
            </a:r>
            <a:r>
              <a:rPr lang="zh-CN" altLang="en-US" sz="2000" b="1" u="sng" dirty="0">
                <a:solidFill>
                  <a:srgbClr val="000000"/>
                </a:solidFill>
                <a:effectLst/>
                <a:latin typeface="+mn-ea"/>
                <a:cs typeface="宋体" panose="02010600030101010101" pitchFamily="2" charset="-122"/>
              </a:rPr>
              <a:t>不确定性</a:t>
            </a:r>
            <a:r>
              <a:rPr lang="zh-CN" altLang="en-US" sz="2000" dirty="0">
                <a:solidFill>
                  <a:srgbClr val="000000"/>
                </a:solidFill>
                <a:effectLst/>
                <a:latin typeface="+mn-ea"/>
                <a:cs typeface="宋体" panose="02010600030101010101" pitchFamily="2" charset="-122"/>
              </a:rPr>
              <a:t>的来源，而不确定性下是不存在理性预期的。</a:t>
            </a:r>
          </a:p>
          <a:p>
            <a:pPr marL="342900" marR="0" lvl="0" indent="-342900" algn="l" defTabSz="914400" rtl="0" eaLnBrk="1" fontAlgn="auto" latinLnBrk="0" hangingPunct="1">
              <a:lnSpc>
                <a:spcPct val="90000"/>
              </a:lnSpc>
              <a:spcBef>
                <a:spcPts val="1200"/>
              </a:spcBef>
              <a:spcAft>
                <a:spcPts val="200"/>
              </a:spcAft>
              <a:buClr>
                <a:srgbClr val="E48312"/>
              </a:buClr>
              <a:buSzPct val="100000"/>
              <a:buFont typeface="Wingdings" panose="05000000000000000000" pitchFamily="2" charset="2"/>
              <a:buChar char="Ø"/>
              <a:defRPr/>
            </a:pPr>
            <a:endParaRPr lang="zh-CN" altLang="en-US" sz="2000" dirty="0">
              <a:latin typeface="+mn-ea"/>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5" name="矩形 34"/>
          <p:cNvSpPr/>
          <p:nvPr/>
        </p:nvSpPr>
        <p:spPr bwMode="auto">
          <a:xfrm>
            <a:off x="-8039" y="-10904"/>
            <a:ext cx="4368801"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base">
              <a:spcBef>
                <a:spcPct val="0"/>
              </a:spcBef>
              <a:spcAft>
                <a:spcPct val="0"/>
              </a:spcAft>
            </a:pPr>
            <a:endParaRPr lang="zh-CN" altLang="en-US" sz="2400" dirty="0">
              <a:solidFill>
                <a:prstClr val="white"/>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7" name="矩形 46"/>
          <p:cNvSpPr/>
          <p:nvPr/>
        </p:nvSpPr>
        <p:spPr bwMode="auto">
          <a:xfrm rot="5400000" flipV="1">
            <a:off x="1270710" y="-1270709"/>
            <a:ext cx="1827382" cy="4368800"/>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base">
              <a:spcBef>
                <a:spcPct val="0"/>
              </a:spcBef>
              <a:spcAft>
                <a:spcPct val="0"/>
              </a:spcAft>
            </a:pPr>
            <a:endParaRPr lang="zh-CN" altLang="en-US" sz="2400" dirty="0">
              <a:solidFill>
                <a:prstClr val="white"/>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8" name="矩形 37"/>
          <p:cNvSpPr/>
          <p:nvPr/>
        </p:nvSpPr>
        <p:spPr bwMode="auto">
          <a:xfrm rot="5400000">
            <a:off x="1379608" y="3948674"/>
            <a:ext cx="1518801" cy="4278020"/>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base">
              <a:spcBef>
                <a:spcPct val="0"/>
              </a:spcBef>
              <a:spcAft>
                <a:spcPct val="0"/>
              </a:spcAft>
            </a:pPr>
            <a:endParaRPr lang="zh-CN" altLang="en-US" sz="2400" dirty="0">
              <a:solidFill>
                <a:prstClr val="white"/>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53" name="组合 52"/>
          <p:cNvGrpSpPr/>
          <p:nvPr/>
        </p:nvGrpSpPr>
        <p:grpSpPr>
          <a:xfrm>
            <a:off x="1523969" y="1065623"/>
            <a:ext cx="2754050" cy="4646991"/>
            <a:chOff x="0" y="1111187"/>
            <a:chExt cx="2754050" cy="4646991"/>
          </a:xfrm>
        </p:grpSpPr>
        <p:sp>
          <p:nvSpPr>
            <p:cNvPr id="48" name="椭圆 47"/>
            <p:cNvSpPr/>
            <p:nvPr/>
          </p:nvSpPr>
          <p:spPr>
            <a:xfrm>
              <a:off x="2450246" y="4863799"/>
              <a:ext cx="200570" cy="200570"/>
            </a:xfrm>
            <a:prstGeom prst="ellipse">
              <a:avLst/>
            </a:prstGeom>
            <a:solidFill>
              <a:schemeClr val="bg1">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2400">
                <a:solidFill>
                  <a:prstClr val="white"/>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9" name="椭圆 48"/>
            <p:cNvSpPr/>
            <p:nvPr/>
          </p:nvSpPr>
          <p:spPr>
            <a:xfrm>
              <a:off x="0" y="1111187"/>
              <a:ext cx="312134" cy="312134"/>
            </a:xfrm>
            <a:prstGeom prst="ellipse">
              <a:avLst/>
            </a:prstGeom>
            <a:solidFill>
              <a:schemeClr val="bg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2400">
                <a:solidFill>
                  <a:prstClr val="white"/>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0" name="椭圆 49"/>
            <p:cNvSpPr/>
            <p:nvPr/>
          </p:nvSpPr>
          <p:spPr>
            <a:xfrm>
              <a:off x="1114320" y="1611397"/>
              <a:ext cx="904679" cy="904679"/>
            </a:xfrm>
            <a:prstGeom prst="ellipse">
              <a:avLst/>
            </a:prstGeom>
            <a:solidFill>
              <a:schemeClr val="bg1">
                <a:alpha val="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2400" dirty="0">
                <a:solidFill>
                  <a:prstClr val="white"/>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1" name="椭圆 50"/>
            <p:cNvSpPr/>
            <p:nvPr/>
          </p:nvSpPr>
          <p:spPr>
            <a:xfrm>
              <a:off x="854236" y="5460064"/>
              <a:ext cx="298114" cy="298114"/>
            </a:xfrm>
            <a:prstGeom prst="ellipse">
              <a:avLst/>
            </a:prstGeom>
            <a:solidFill>
              <a:schemeClr val="bg1">
                <a:alpha val="2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2400" dirty="0">
                <a:solidFill>
                  <a:prstClr val="white"/>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2" name="椭圆 51"/>
            <p:cNvSpPr/>
            <p:nvPr/>
          </p:nvSpPr>
          <p:spPr>
            <a:xfrm>
              <a:off x="2313236" y="1194804"/>
              <a:ext cx="440814" cy="440814"/>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2400" dirty="0">
                <a:solidFill>
                  <a:prstClr val="white"/>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pic>
        <p:nvPicPr>
          <p:cNvPr id="4" name="图片 3">
            <a:extLst>
              <a:ext uri="{FF2B5EF4-FFF2-40B4-BE49-F238E27FC236}">
                <a16:creationId xmlns:a16="http://schemas.microsoft.com/office/drawing/2014/main" id="{6402EF79-1ED8-40A1-9EFA-446D10F60216}"/>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0" y="1827382"/>
            <a:ext cx="5136596" cy="3441634"/>
          </a:xfrm>
          <a:prstGeom prst="rect">
            <a:avLst/>
          </a:prstGeom>
        </p:spPr>
      </p:pic>
      <p:sp>
        <p:nvSpPr>
          <p:cNvPr id="39" name="任意多边形 38"/>
          <p:cNvSpPr/>
          <p:nvPr/>
        </p:nvSpPr>
        <p:spPr>
          <a:xfrm rot="16200000">
            <a:off x="1689233" y="1448622"/>
            <a:ext cx="6858003" cy="3917120"/>
          </a:xfrm>
          <a:custGeom>
            <a:avLst/>
            <a:gdLst>
              <a:gd name="connsiteX0" fmla="*/ 9143999 w 9143999"/>
              <a:gd name="connsiteY0" fmla="*/ 0 h 2051818"/>
              <a:gd name="connsiteX1" fmla="*/ 9143999 w 9143999"/>
              <a:gd name="connsiteY1" fmla="*/ 2051818 h 2051818"/>
              <a:gd name="connsiteX2" fmla="*/ 0 w 9143999"/>
              <a:gd name="connsiteY2" fmla="*/ 2051818 h 2051818"/>
              <a:gd name="connsiteX3" fmla="*/ 0 w 9143999"/>
              <a:gd name="connsiteY3" fmla="*/ 1204077 h 2051818"/>
              <a:gd name="connsiteX4" fmla="*/ 6027 w 9143999"/>
              <a:gd name="connsiteY4" fmla="*/ 1207403 h 2051818"/>
              <a:gd name="connsiteX5" fmla="*/ 7674511 w 9143999"/>
              <a:gd name="connsiteY5" fmla="*/ 718908 h 2051818"/>
              <a:gd name="connsiteX6" fmla="*/ 9044856 w 9143999"/>
              <a:gd name="connsiteY6" fmla="*/ 57555 h 2051818"/>
              <a:gd name="connsiteX7" fmla="*/ 9143999 w 9143999"/>
              <a:gd name="connsiteY7" fmla="*/ 0 h 2051818"/>
              <a:gd name="connsiteX0" fmla="*/ 9143999 w 9143999"/>
              <a:gd name="connsiteY0" fmla="*/ 0 h 2051818"/>
              <a:gd name="connsiteX1" fmla="*/ 9143999 w 9143999"/>
              <a:gd name="connsiteY1" fmla="*/ 2051818 h 2051818"/>
              <a:gd name="connsiteX2" fmla="*/ 0 w 9143999"/>
              <a:gd name="connsiteY2" fmla="*/ 2051818 h 2051818"/>
              <a:gd name="connsiteX3" fmla="*/ 0 w 9143999"/>
              <a:gd name="connsiteY3" fmla="*/ 1204077 h 2051818"/>
              <a:gd name="connsiteX4" fmla="*/ 6027 w 9143999"/>
              <a:gd name="connsiteY4" fmla="*/ 1207403 h 2051818"/>
              <a:gd name="connsiteX5" fmla="*/ 9044856 w 9143999"/>
              <a:gd name="connsiteY5" fmla="*/ 57555 h 2051818"/>
              <a:gd name="connsiteX6" fmla="*/ 9143999 w 9143999"/>
              <a:gd name="connsiteY6" fmla="*/ 0 h 2051818"/>
              <a:gd name="connsiteX0" fmla="*/ 9143999 w 9143999"/>
              <a:gd name="connsiteY0" fmla="*/ 0 h 2051818"/>
              <a:gd name="connsiteX1" fmla="*/ 9143999 w 9143999"/>
              <a:gd name="connsiteY1" fmla="*/ 2051818 h 2051818"/>
              <a:gd name="connsiteX2" fmla="*/ 0 w 9143999"/>
              <a:gd name="connsiteY2" fmla="*/ 2051818 h 2051818"/>
              <a:gd name="connsiteX3" fmla="*/ 0 w 9143999"/>
              <a:gd name="connsiteY3" fmla="*/ 1204077 h 2051818"/>
              <a:gd name="connsiteX4" fmla="*/ 6027 w 9143999"/>
              <a:gd name="connsiteY4" fmla="*/ 1207403 h 2051818"/>
              <a:gd name="connsiteX5" fmla="*/ 9143999 w 9143999"/>
              <a:gd name="connsiteY5" fmla="*/ 0 h 2051818"/>
              <a:gd name="connsiteX0" fmla="*/ 9143999 w 9143999"/>
              <a:gd name="connsiteY0" fmla="*/ 0 h 2051818"/>
              <a:gd name="connsiteX1" fmla="*/ 9143999 w 9143999"/>
              <a:gd name="connsiteY1" fmla="*/ 2051818 h 2051818"/>
              <a:gd name="connsiteX2" fmla="*/ 0 w 9143999"/>
              <a:gd name="connsiteY2" fmla="*/ 2051818 h 2051818"/>
              <a:gd name="connsiteX3" fmla="*/ 0 w 9143999"/>
              <a:gd name="connsiteY3" fmla="*/ 1204077 h 2051818"/>
              <a:gd name="connsiteX4" fmla="*/ 6027 w 9143999"/>
              <a:gd name="connsiteY4" fmla="*/ 1207403 h 2051818"/>
              <a:gd name="connsiteX5" fmla="*/ 9143999 w 9143999"/>
              <a:gd name="connsiteY5" fmla="*/ 0 h 2051818"/>
              <a:gd name="connsiteX0" fmla="*/ 9143999 w 9143999"/>
              <a:gd name="connsiteY0" fmla="*/ 0 h 2051818"/>
              <a:gd name="connsiteX1" fmla="*/ 9143999 w 9143999"/>
              <a:gd name="connsiteY1" fmla="*/ 2051818 h 2051818"/>
              <a:gd name="connsiteX2" fmla="*/ 0 w 9143999"/>
              <a:gd name="connsiteY2" fmla="*/ 2051818 h 2051818"/>
              <a:gd name="connsiteX3" fmla="*/ 0 w 9143999"/>
              <a:gd name="connsiteY3" fmla="*/ 1204077 h 2051818"/>
              <a:gd name="connsiteX4" fmla="*/ 6027 w 9143999"/>
              <a:gd name="connsiteY4" fmla="*/ 1207403 h 2051818"/>
              <a:gd name="connsiteX5" fmla="*/ 9143999 w 9143999"/>
              <a:gd name="connsiteY5" fmla="*/ 0 h 2051818"/>
              <a:gd name="connsiteX0" fmla="*/ 9143999 w 9143999"/>
              <a:gd name="connsiteY0" fmla="*/ 0 h 2051818"/>
              <a:gd name="connsiteX1" fmla="*/ 9143999 w 9143999"/>
              <a:gd name="connsiteY1" fmla="*/ 2051818 h 2051818"/>
              <a:gd name="connsiteX2" fmla="*/ 0 w 9143999"/>
              <a:gd name="connsiteY2" fmla="*/ 2051818 h 2051818"/>
              <a:gd name="connsiteX3" fmla="*/ 0 w 9143999"/>
              <a:gd name="connsiteY3" fmla="*/ 1204077 h 2051818"/>
              <a:gd name="connsiteX4" fmla="*/ 6027 w 9143999"/>
              <a:gd name="connsiteY4" fmla="*/ 1207403 h 2051818"/>
              <a:gd name="connsiteX5" fmla="*/ 9143999 w 9143999"/>
              <a:gd name="connsiteY5" fmla="*/ 0 h 2051818"/>
              <a:gd name="connsiteX0" fmla="*/ 9143999 w 9143999"/>
              <a:gd name="connsiteY0" fmla="*/ 130228 h 2182046"/>
              <a:gd name="connsiteX1" fmla="*/ 9143999 w 9143999"/>
              <a:gd name="connsiteY1" fmla="*/ 2182046 h 2182046"/>
              <a:gd name="connsiteX2" fmla="*/ 0 w 9143999"/>
              <a:gd name="connsiteY2" fmla="*/ 2182046 h 2182046"/>
              <a:gd name="connsiteX3" fmla="*/ 0 w 9143999"/>
              <a:gd name="connsiteY3" fmla="*/ 1334305 h 2182046"/>
              <a:gd name="connsiteX4" fmla="*/ 6027 w 9143999"/>
              <a:gd name="connsiteY4" fmla="*/ 0 h 2182046"/>
              <a:gd name="connsiteX5" fmla="*/ 9143999 w 9143999"/>
              <a:gd name="connsiteY5" fmla="*/ 130228 h 2182046"/>
              <a:gd name="connsiteX0" fmla="*/ 9143999 w 9143999"/>
              <a:gd name="connsiteY0" fmla="*/ 0 h 2051818"/>
              <a:gd name="connsiteX1" fmla="*/ 9143999 w 9143999"/>
              <a:gd name="connsiteY1" fmla="*/ 2051818 h 2051818"/>
              <a:gd name="connsiteX2" fmla="*/ 0 w 9143999"/>
              <a:gd name="connsiteY2" fmla="*/ 2051818 h 2051818"/>
              <a:gd name="connsiteX3" fmla="*/ 0 w 9143999"/>
              <a:gd name="connsiteY3" fmla="*/ 1204077 h 2051818"/>
              <a:gd name="connsiteX4" fmla="*/ 25380 w 9143999"/>
              <a:gd name="connsiteY4" fmla="*/ 54648 h 2051818"/>
              <a:gd name="connsiteX5" fmla="*/ 9143999 w 9143999"/>
              <a:gd name="connsiteY5" fmla="*/ 0 h 2051818"/>
              <a:gd name="connsiteX0" fmla="*/ 9143999 w 9143999"/>
              <a:gd name="connsiteY0" fmla="*/ 0 h 2051818"/>
              <a:gd name="connsiteX1" fmla="*/ 9143999 w 9143999"/>
              <a:gd name="connsiteY1" fmla="*/ 2051818 h 2051818"/>
              <a:gd name="connsiteX2" fmla="*/ 0 w 9143999"/>
              <a:gd name="connsiteY2" fmla="*/ 2051818 h 2051818"/>
              <a:gd name="connsiteX3" fmla="*/ 0 w 9143999"/>
              <a:gd name="connsiteY3" fmla="*/ 1204077 h 2051818"/>
              <a:gd name="connsiteX4" fmla="*/ 25380 w 9143999"/>
              <a:gd name="connsiteY4" fmla="*/ 54648 h 2051818"/>
              <a:gd name="connsiteX5" fmla="*/ 9143999 w 9143999"/>
              <a:gd name="connsiteY5" fmla="*/ 0 h 2051818"/>
              <a:gd name="connsiteX0" fmla="*/ 9143999 w 9143999"/>
              <a:gd name="connsiteY0" fmla="*/ 0 h 2051818"/>
              <a:gd name="connsiteX1" fmla="*/ 9143999 w 9143999"/>
              <a:gd name="connsiteY1" fmla="*/ 2051818 h 2051818"/>
              <a:gd name="connsiteX2" fmla="*/ 0 w 9143999"/>
              <a:gd name="connsiteY2" fmla="*/ 2051818 h 2051818"/>
              <a:gd name="connsiteX3" fmla="*/ 0 w 9143999"/>
              <a:gd name="connsiteY3" fmla="*/ 1204077 h 2051818"/>
              <a:gd name="connsiteX4" fmla="*/ 25380 w 9143999"/>
              <a:gd name="connsiteY4" fmla="*/ 54648 h 2051818"/>
              <a:gd name="connsiteX5" fmla="*/ 9143999 w 9143999"/>
              <a:gd name="connsiteY5" fmla="*/ 0 h 2051818"/>
              <a:gd name="connsiteX0" fmla="*/ 9143999 w 9143999"/>
              <a:gd name="connsiteY0" fmla="*/ 0 h 2051818"/>
              <a:gd name="connsiteX1" fmla="*/ 9143999 w 9143999"/>
              <a:gd name="connsiteY1" fmla="*/ 2051818 h 2051818"/>
              <a:gd name="connsiteX2" fmla="*/ 0 w 9143999"/>
              <a:gd name="connsiteY2" fmla="*/ 2051818 h 2051818"/>
              <a:gd name="connsiteX3" fmla="*/ 0 w 9143999"/>
              <a:gd name="connsiteY3" fmla="*/ 1204077 h 2051818"/>
              <a:gd name="connsiteX4" fmla="*/ 25380 w 9143999"/>
              <a:gd name="connsiteY4" fmla="*/ 54648 h 2051818"/>
              <a:gd name="connsiteX5" fmla="*/ 9143999 w 9143999"/>
              <a:gd name="connsiteY5" fmla="*/ 0 h 2051818"/>
              <a:gd name="connsiteX0" fmla="*/ 9124647 w 9143999"/>
              <a:gd name="connsiteY0" fmla="*/ 0 h 2127943"/>
              <a:gd name="connsiteX1" fmla="*/ 9143999 w 9143999"/>
              <a:gd name="connsiteY1" fmla="*/ 2127943 h 2127943"/>
              <a:gd name="connsiteX2" fmla="*/ 0 w 9143999"/>
              <a:gd name="connsiteY2" fmla="*/ 2127943 h 2127943"/>
              <a:gd name="connsiteX3" fmla="*/ 0 w 9143999"/>
              <a:gd name="connsiteY3" fmla="*/ 1280202 h 2127943"/>
              <a:gd name="connsiteX4" fmla="*/ 25380 w 9143999"/>
              <a:gd name="connsiteY4" fmla="*/ 130773 h 2127943"/>
              <a:gd name="connsiteX5" fmla="*/ 9124647 w 9143999"/>
              <a:gd name="connsiteY5" fmla="*/ 0 h 2127943"/>
              <a:gd name="connsiteX0" fmla="*/ 9124647 w 9143999"/>
              <a:gd name="connsiteY0" fmla="*/ 0 h 2127943"/>
              <a:gd name="connsiteX1" fmla="*/ 9143999 w 9143999"/>
              <a:gd name="connsiteY1" fmla="*/ 2127943 h 2127943"/>
              <a:gd name="connsiteX2" fmla="*/ 0 w 9143999"/>
              <a:gd name="connsiteY2" fmla="*/ 2127943 h 2127943"/>
              <a:gd name="connsiteX3" fmla="*/ 0 w 9143999"/>
              <a:gd name="connsiteY3" fmla="*/ 1280202 h 2127943"/>
              <a:gd name="connsiteX4" fmla="*/ 25380 w 9143999"/>
              <a:gd name="connsiteY4" fmla="*/ 130773 h 2127943"/>
              <a:gd name="connsiteX5" fmla="*/ 9124647 w 9143999"/>
              <a:gd name="connsiteY5" fmla="*/ 0 h 2127943"/>
              <a:gd name="connsiteX0" fmla="*/ 9124647 w 9143999"/>
              <a:gd name="connsiteY0" fmla="*/ 0 h 2127943"/>
              <a:gd name="connsiteX1" fmla="*/ 9143999 w 9143999"/>
              <a:gd name="connsiteY1" fmla="*/ 2127943 h 2127943"/>
              <a:gd name="connsiteX2" fmla="*/ 0 w 9143999"/>
              <a:gd name="connsiteY2" fmla="*/ 2127943 h 2127943"/>
              <a:gd name="connsiteX3" fmla="*/ 0 w 9143999"/>
              <a:gd name="connsiteY3" fmla="*/ 1280202 h 2127943"/>
              <a:gd name="connsiteX4" fmla="*/ 6028 w 9143999"/>
              <a:gd name="connsiteY4" fmla="*/ 11147 h 2127943"/>
              <a:gd name="connsiteX5" fmla="*/ 9124647 w 9143999"/>
              <a:gd name="connsiteY5" fmla="*/ 0 h 2127943"/>
              <a:gd name="connsiteX0" fmla="*/ 9138134 w 9157486"/>
              <a:gd name="connsiteY0" fmla="*/ 0 h 2127943"/>
              <a:gd name="connsiteX1" fmla="*/ 9157486 w 9157486"/>
              <a:gd name="connsiteY1" fmla="*/ 2127943 h 2127943"/>
              <a:gd name="connsiteX2" fmla="*/ 13487 w 9157486"/>
              <a:gd name="connsiteY2" fmla="*/ 2127943 h 2127943"/>
              <a:gd name="connsiteX3" fmla="*/ 13487 w 9157486"/>
              <a:gd name="connsiteY3" fmla="*/ 1280202 h 2127943"/>
              <a:gd name="connsiteX4" fmla="*/ 163 w 9157486"/>
              <a:gd name="connsiteY4" fmla="*/ 141648 h 2127943"/>
              <a:gd name="connsiteX5" fmla="*/ 9138134 w 9157486"/>
              <a:gd name="connsiteY5" fmla="*/ 0 h 2127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57486" h="2127943">
                <a:moveTo>
                  <a:pt x="9138134" y="0"/>
                </a:moveTo>
                <a:lnTo>
                  <a:pt x="9157486" y="2127943"/>
                </a:lnTo>
                <a:lnTo>
                  <a:pt x="13487" y="2127943"/>
                </a:lnTo>
                <a:lnTo>
                  <a:pt x="13487" y="1280202"/>
                </a:lnTo>
                <a:cubicBezTo>
                  <a:pt x="15496" y="857184"/>
                  <a:pt x="-1846" y="564666"/>
                  <a:pt x="163" y="141648"/>
                </a:cubicBezTo>
                <a:cubicBezTo>
                  <a:pt x="3568670" y="1577063"/>
                  <a:pt x="7137176" y="1131097"/>
                  <a:pt x="9138134" y="0"/>
                </a:cubicBezTo>
                <a:close/>
              </a:path>
            </a:pathLst>
          </a:cu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base">
              <a:spcBef>
                <a:spcPct val="0"/>
              </a:spcBef>
              <a:spcAft>
                <a:spcPct val="0"/>
              </a:spcAft>
            </a:pPr>
            <a:endParaRPr lang="zh-CN" altLang="en-US" sz="2400">
              <a:solidFill>
                <a:prstClr val="white"/>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4" name="任意多边形 43"/>
          <p:cNvSpPr/>
          <p:nvPr/>
        </p:nvSpPr>
        <p:spPr>
          <a:xfrm rot="16200000">
            <a:off x="3211228" y="-18275"/>
            <a:ext cx="6889995" cy="6879174"/>
          </a:xfrm>
          <a:custGeom>
            <a:avLst/>
            <a:gdLst>
              <a:gd name="connsiteX0" fmla="*/ 6858000 w 6858000"/>
              <a:gd name="connsiteY0" fmla="*/ 0 h 6459417"/>
              <a:gd name="connsiteX1" fmla="*/ 6858000 w 6858000"/>
              <a:gd name="connsiteY1" fmla="*/ 1675279 h 6459417"/>
              <a:gd name="connsiteX2" fmla="*/ 6858000 w 6858000"/>
              <a:gd name="connsiteY2" fmla="*/ 1819701 h 6459417"/>
              <a:gd name="connsiteX3" fmla="*/ 6858000 w 6858000"/>
              <a:gd name="connsiteY3" fmla="*/ 2278767 h 6459417"/>
              <a:gd name="connsiteX4" fmla="*/ 6858000 w 6858000"/>
              <a:gd name="connsiteY4" fmla="*/ 3954046 h 6459417"/>
              <a:gd name="connsiteX5" fmla="*/ 6858000 w 6858000"/>
              <a:gd name="connsiteY5" fmla="*/ 4098468 h 6459417"/>
              <a:gd name="connsiteX6" fmla="*/ 6858000 w 6858000"/>
              <a:gd name="connsiteY6" fmla="*/ 4180650 h 6459417"/>
              <a:gd name="connsiteX7" fmla="*/ 6858000 w 6858000"/>
              <a:gd name="connsiteY7" fmla="*/ 6459417 h 6459417"/>
              <a:gd name="connsiteX8" fmla="*/ 0 w 6858000"/>
              <a:gd name="connsiteY8" fmla="*/ 6459417 h 6459417"/>
              <a:gd name="connsiteX9" fmla="*/ 0 w 6858000"/>
              <a:gd name="connsiteY9" fmla="*/ 4180650 h 6459417"/>
              <a:gd name="connsiteX10" fmla="*/ 0 w 6858000"/>
              <a:gd name="connsiteY10" fmla="*/ 4098468 h 6459417"/>
              <a:gd name="connsiteX11" fmla="*/ 0 w 6858000"/>
              <a:gd name="connsiteY11" fmla="*/ 3954046 h 6459417"/>
              <a:gd name="connsiteX12" fmla="*/ 0 w 6858000"/>
              <a:gd name="connsiteY12" fmla="*/ 3295924 h 6459417"/>
              <a:gd name="connsiteX13" fmla="*/ 0 w 6858000"/>
              <a:gd name="connsiteY13" fmla="*/ 1819701 h 6459417"/>
              <a:gd name="connsiteX14" fmla="*/ 0 w 6858000"/>
              <a:gd name="connsiteY14" fmla="*/ 1675279 h 6459417"/>
              <a:gd name="connsiteX15" fmla="*/ 0 w 6858000"/>
              <a:gd name="connsiteY15" fmla="*/ 1017157 h 6459417"/>
              <a:gd name="connsiteX16" fmla="*/ 227535 w 6858000"/>
              <a:gd name="connsiteY16" fmla="*/ 1166258 h 6459417"/>
              <a:gd name="connsiteX17" fmla="*/ 6270374 w 6858000"/>
              <a:gd name="connsiteY17" fmla="*/ 412001 h 6459417"/>
              <a:gd name="connsiteX18" fmla="*/ 6705779 w 6858000"/>
              <a:gd name="connsiteY18" fmla="*/ 117916 h 6459417"/>
              <a:gd name="connsiteX0" fmla="*/ 6858000 w 6941935"/>
              <a:gd name="connsiteY0" fmla="*/ 56823 h 6516240"/>
              <a:gd name="connsiteX1" fmla="*/ 6858000 w 6941935"/>
              <a:gd name="connsiteY1" fmla="*/ 1732102 h 6516240"/>
              <a:gd name="connsiteX2" fmla="*/ 6858000 w 6941935"/>
              <a:gd name="connsiteY2" fmla="*/ 1876524 h 6516240"/>
              <a:gd name="connsiteX3" fmla="*/ 6858000 w 6941935"/>
              <a:gd name="connsiteY3" fmla="*/ 2335590 h 6516240"/>
              <a:gd name="connsiteX4" fmla="*/ 6858000 w 6941935"/>
              <a:gd name="connsiteY4" fmla="*/ 4010869 h 6516240"/>
              <a:gd name="connsiteX5" fmla="*/ 6858000 w 6941935"/>
              <a:gd name="connsiteY5" fmla="*/ 4155291 h 6516240"/>
              <a:gd name="connsiteX6" fmla="*/ 6858000 w 6941935"/>
              <a:gd name="connsiteY6" fmla="*/ 4237473 h 6516240"/>
              <a:gd name="connsiteX7" fmla="*/ 6858000 w 6941935"/>
              <a:gd name="connsiteY7" fmla="*/ 6516240 h 6516240"/>
              <a:gd name="connsiteX8" fmla="*/ 0 w 6941935"/>
              <a:gd name="connsiteY8" fmla="*/ 6516240 h 6516240"/>
              <a:gd name="connsiteX9" fmla="*/ 0 w 6941935"/>
              <a:gd name="connsiteY9" fmla="*/ 4237473 h 6516240"/>
              <a:gd name="connsiteX10" fmla="*/ 0 w 6941935"/>
              <a:gd name="connsiteY10" fmla="*/ 4155291 h 6516240"/>
              <a:gd name="connsiteX11" fmla="*/ 0 w 6941935"/>
              <a:gd name="connsiteY11" fmla="*/ 4010869 h 6516240"/>
              <a:gd name="connsiteX12" fmla="*/ 0 w 6941935"/>
              <a:gd name="connsiteY12" fmla="*/ 3352747 h 6516240"/>
              <a:gd name="connsiteX13" fmla="*/ 0 w 6941935"/>
              <a:gd name="connsiteY13" fmla="*/ 1876524 h 6516240"/>
              <a:gd name="connsiteX14" fmla="*/ 0 w 6941935"/>
              <a:gd name="connsiteY14" fmla="*/ 1732102 h 6516240"/>
              <a:gd name="connsiteX15" fmla="*/ 0 w 6941935"/>
              <a:gd name="connsiteY15" fmla="*/ 1073980 h 6516240"/>
              <a:gd name="connsiteX16" fmla="*/ 227535 w 6941935"/>
              <a:gd name="connsiteY16" fmla="*/ 1223081 h 6516240"/>
              <a:gd name="connsiteX17" fmla="*/ 6270374 w 6941935"/>
              <a:gd name="connsiteY17" fmla="*/ 468824 h 6516240"/>
              <a:gd name="connsiteX18" fmla="*/ 6858000 w 6941935"/>
              <a:gd name="connsiteY18" fmla="*/ 56823 h 6516240"/>
              <a:gd name="connsiteX0" fmla="*/ 6858000 w 6858000"/>
              <a:gd name="connsiteY0" fmla="*/ 4734 h 6464151"/>
              <a:gd name="connsiteX1" fmla="*/ 6858000 w 6858000"/>
              <a:gd name="connsiteY1" fmla="*/ 1680013 h 6464151"/>
              <a:gd name="connsiteX2" fmla="*/ 6858000 w 6858000"/>
              <a:gd name="connsiteY2" fmla="*/ 1824435 h 6464151"/>
              <a:gd name="connsiteX3" fmla="*/ 6858000 w 6858000"/>
              <a:gd name="connsiteY3" fmla="*/ 2283501 h 6464151"/>
              <a:gd name="connsiteX4" fmla="*/ 6858000 w 6858000"/>
              <a:gd name="connsiteY4" fmla="*/ 3958780 h 6464151"/>
              <a:gd name="connsiteX5" fmla="*/ 6858000 w 6858000"/>
              <a:gd name="connsiteY5" fmla="*/ 4103202 h 6464151"/>
              <a:gd name="connsiteX6" fmla="*/ 6858000 w 6858000"/>
              <a:gd name="connsiteY6" fmla="*/ 4185384 h 6464151"/>
              <a:gd name="connsiteX7" fmla="*/ 6858000 w 6858000"/>
              <a:gd name="connsiteY7" fmla="*/ 6464151 h 6464151"/>
              <a:gd name="connsiteX8" fmla="*/ 0 w 6858000"/>
              <a:gd name="connsiteY8" fmla="*/ 6464151 h 6464151"/>
              <a:gd name="connsiteX9" fmla="*/ 0 w 6858000"/>
              <a:gd name="connsiteY9" fmla="*/ 4185384 h 6464151"/>
              <a:gd name="connsiteX10" fmla="*/ 0 w 6858000"/>
              <a:gd name="connsiteY10" fmla="*/ 4103202 h 6464151"/>
              <a:gd name="connsiteX11" fmla="*/ 0 w 6858000"/>
              <a:gd name="connsiteY11" fmla="*/ 3958780 h 6464151"/>
              <a:gd name="connsiteX12" fmla="*/ 0 w 6858000"/>
              <a:gd name="connsiteY12" fmla="*/ 3300658 h 6464151"/>
              <a:gd name="connsiteX13" fmla="*/ 0 w 6858000"/>
              <a:gd name="connsiteY13" fmla="*/ 1824435 h 6464151"/>
              <a:gd name="connsiteX14" fmla="*/ 0 w 6858000"/>
              <a:gd name="connsiteY14" fmla="*/ 1680013 h 6464151"/>
              <a:gd name="connsiteX15" fmla="*/ 0 w 6858000"/>
              <a:gd name="connsiteY15" fmla="*/ 1021891 h 6464151"/>
              <a:gd name="connsiteX16" fmla="*/ 227535 w 6858000"/>
              <a:gd name="connsiteY16" fmla="*/ 1170992 h 6464151"/>
              <a:gd name="connsiteX17" fmla="*/ 6858000 w 6858000"/>
              <a:gd name="connsiteY17" fmla="*/ 4734 h 6464151"/>
              <a:gd name="connsiteX0" fmla="*/ 6858000 w 6858000"/>
              <a:gd name="connsiteY0" fmla="*/ 0 h 6459417"/>
              <a:gd name="connsiteX1" fmla="*/ 6858000 w 6858000"/>
              <a:gd name="connsiteY1" fmla="*/ 1675279 h 6459417"/>
              <a:gd name="connsiteX2" fmla="*/ 6858000 w 6858000"/>
              <a:gd name="connsiteY2" fmla="*/ 1819701 h 6459417"/>
              <a:gd name="connsiteX3" fmla="*/ 6858000 w 6858000"/>
              <a:gd name="connsiteY3" fmla="*/ 2278767 h 6459417"/>
              <a:gd name="connsiteX4" fmla="*/ 6858000 w 6858000"/>
              <a:gd name="connsiteY4" fmla="*/ 3954046 h 6459417"/>
              <a:gd name="connsiteX5" fmla="*/ 6858000 w 6858000"/>
              <a:gd name="connsiteY5" fmla="*/ 4098468 h 6459417"/>
              <a:gd name="connsiteX6" fmla="*/ 6858000 w 6858000"/>
              <a:gd name="connsiteY6" fmla="*/ 4180650 h 6459417"/>
              <a:gd name="connsiteX7" fmla="*/ 6858000 w 6858000"/>
              <a:gd name="connsiteY7" fmla="*/ 6459417 h 6459417"/>
              <a:gd name="connsiteX8" fmla="*/ 0 w 6858000"/>
              <a:gd name="connsiteY8" fmla="*/ 6459417 h 6459417"/>
              <a:gd name="connsiteX9" fmla="*/ 0 w 6858000"/>
              <a:gd name="connsiteY9" fmla="*/ 4180650 h 6459417"/>
              <a:gd name="connsiteX10" fmla="*/ 0 w 6858000"/>
              <a:gd name="connsiteY10" fmla="*/ 4098468 h 6459417"/>
              <a:gd name="connsiteX11" fmla="*/ 0 w 6858000"/>
              <a:gd name="connsiteY11" fmla="*/ 3954046 h 6459417"/>
              <a:gd name="connsiteX12" fmla="*/ 0 w 6858000"/>
              <a:gd name="connsiteY12" fmla="*/ 3295924 h 6459417"/>
              <a:gd name="connsiteX13" fmla="*/ 0 w 6858000"/>
              <a:gd name="connsiteY13" fmla="*/ 1819701 h 6459417"/>
              <a:gd name="connsiteX14" fmla="*/ 0 w 6858000"/>
              <a:gd name="connsiteY14" fmla="*/ 1675279 h 6459417"/>
              <a:gd name="connsiteX15" fmla="*/ 0 w 6858000"/>
              <a:gd name="connsiteY15" fmla="*/ 1017157 h 6459417"/>
              <a:gd name="connsiteX16" fmla="*/ 227535 w 6858000"/>
              <a:gd name="connsiteY16" fmla="*/ 1166258 h 6459417"/>
              <a:gd name="connsiteX17" fmla="*/ 6858000 w 6858000"/>
              <a:gd name="connsiteY17" fmla="*/ 0 h 6459417"/>
              <a:gd name="connsiteX0" fmla="*/ 6858000 w 6858000"/>
              <a:gd name="connsiteY0" fmla="*/ 0 h 6459417"/>
              <a:gd name="connsiteX1" fmla="*/ 6858000 w 6858000"/>
              <a:gd name="connsiteY1" fmla="*/ 1675279 h 6459417"/>
              <a:gd name="connsiteX2" fmla="*/ 6858000 w 6858000"/>
              <a:gd name="connsiteY2" fmla="*/ 1819701 h 6459417"/>
              <a:gd name="connsiteX3" fmla="*/ 6858000 w 6858000"/>
              <a:gd name="connsiteY3" fmla="*/ 2278767 h 6459417"/>
              <a:gd name="connsiteX4" fmla="*/ 6858000 w 6858000"/>
              <a:gd name="connsiteY4" fmla="*/ 3954046 h 6459417"/>
              <a:gd name="connsiteX5" fmla="*/ 6858000 w 6858000"/>
              <a:gd name="connsiteY5" fmla="*/ 4098468 h 6459417"/>
              <a:gd name="connsiteX6" fmla="*/ 6858000 w 6858000"/>
              <a:gd name="connsiteY6" fmla="*/ 4180650 h 6459417"/>
              <a:gd name="connsiteX7" fmla="*/ 6858000 w 6858000"/>
              <a:gd name="connsiteY7" fmla="*/ 6459417 h 6459417"/>
              <a:gd name="connsiteX8" fmla="*/ 0 w 6858000"/>
              <a:gd name="connsiteY8" fmla="*/ 6459417 h 6459417"/>
              <a:gd name="connsiteX9" fmla="*/ 0 w 6858000"/>
              <a:gd name="connsiteY9" fmla="*/ 4180650 h 6459417"/>
              <a:gd name="connsiteX10" fmla="*/ 0 w 6858000"/>
              <a:gd name="connsiteY10" fmla="*/ 4098468 h 6459417"/>
              <a:gd name="connsiteX11" fmla="*/ 0 w 6858000"/>
              <a:gd name="connsiteY11" fmla="*/ 3954046 h 6459417"/>
              <a:gd name="connsiteX12" fmla="*/ 0 w 6858000"/>
              <a:gd name="connsiteY12" fmla="*/ 3295924 h 6459417"/>
              <a:gd name="connsiteX13" fmla="*/ 0 w 6858000"/>
              <a:gd name="connsiteY13" fmla="*/ 1819701 h 6459417"/>
              <a:gd name="connsiteX14" fmla="*/ 0 w 6858000"/>
              <a:gd name="connsiteY14" fmla="*/ 1675279 h 6459417"/>
              <a:gd name="connsiteX15" fmla="*/ 0 w 6858000"/>
              <a:gd name="connsiteY15" fmla="*/ 1017157 h 6459417"/>
              <a:gd name="connsiteX16" fmla="*/ 6858000 w 6858000"/>
              <a:gd name="connsiteY16" fmla="*/ 0 h 6459417"/>
              <a:gd name="connsiteX0" fmla="*/ 6858000 w 6858000"/>
              <a:gd name="connsiteY0" fmla="*/ 0 h 6459417"/>
              <a:gd name="connsiteX1" fmla="*/ 6858000 w 6858000"/>
              <a:gd name="connsiteY1" fmla="*/ 1675279 h 6459417"/>
              <a:gd name="connsiteX2" fmla="*/ 6858000 w 6858000"/>
              <a:gd name="connsiteY2" fmla="*/ 1819701 h 6459417"/>
              <a:gd name="connsiteX3" fmla="*/ 6858000 w 6858000"/>
              <a:gd name="connsiteY3" fmla="*/ 2278767 h 6459417"/>
              <a:gd name="connsiteX4" fmla="*/ 6858000 w 6858000"/>
              <a:gd name="connsiteY4" fmla="*/ 3954046 h 6459417"/>
              <a:gd name="connsiteX5" fmla="*/ 6858000 w 6858000"/>
              <a:gd name="connsiteY5" fmla="*/ 4098468 h 6459417"/>
              <a:gd name="connsiteX6" fmla="*/ 6858000 w 6858000"/>
              <a:gd name="connsiteY6" fmla="*/ 4180650 h 6459417"/>
              <a:gd name="connsiteX7" fmla="*/ 6858000 w 6858000"/>
              <a:gd name="connsiteY7" fmla="*/ 6459417 h 6459417"/>
              <a:gd name="connsiteX8" fmla="*/ 0 w 6858000"/>
              <a:gd name="connsiteY8" fmla="*/ 6459417 h 6459417"/>
              <a:gd name="connsiteX9" fmla="*/ 0 w 6858000"/>
              <a:gd name="connsiteY9" fmla="*/ 4180650 h 6459417"/>
              <a:gd name="connsiteX10" fmla="*/ 0 w 6858000"/>
              <a:gd name="connsiteY10" fmla="*/ 4098468 h 6459417"/>
              <a:gd name="connsiteX11" fmla="*/ 0 w 6858000"/>
              <a:gd name="connsiteY11" fmla="*/ 3954046 h 6459417"/>
              <a:gd name="connsiteX12" fmla="*/ 0 w 6858000"/>
              <a:gd name="connsiteY12" fmla="*/ 3295924 h 6459417"/>
              <a:gd name="connsiteX13" fmla="*/ 0 w 6858000"/>
              <a:gd name="connsiteY13" fmla="*/ 1819701 h 6459417"/>
              <a:gd name="connsiteX14" fmla="*/ 0 w 6858000"/>
              <a:gd name="connsiteY14" fmla="*/ 1675279 h 6459417"/>
              <a:gd name="connsiteX15" fmla="*/ 0 w 6858000"/>
              <a:gd name="connsiteY15" fmla="*/ 1017157 h 6459417"/>
              <a:gd name="connsiteX16" fmla="*/ 6858000 w 6858000"/>
              <a:gd name="connsiteY16" fmla="*/ 0 h 6459417"/>
              <a:gd name="connsiteX0" fmla="*/ 6858000 w 6858000"/>
              <a:gd name="connsiteY0" fmla="*/ 0 h 6459417"/>
              <a:gd name="connsiteX1" fmla="*/ 6858000 w 6858000"/>
              <a:gd name="connsiteY1" fmla="*/ 1675279 h 6459417"/>
              <a:gd name="connsiteX2" fmla="*/ 6858000 w 6858000"/>
              <a:gd name="connsiteY2" fmla="*/ 1819701 h 6459417"/>
              <a:gd name="connsiteX3" fmla="*/ 6858000 w 6858000"/>
              <a:gd name="connsiteY3" fmla="*/ 2278767 h 6459417"/>
              <a:gd name="connsiteX4" fmla="*/ 6858000 w 6858000"/>
              <a:gd name="connsiteY4" fmla="*/ 3954046 h 6459417"/>
              <a:gd name="connsiteX5" fmla="*/ 6858000 w 6858000"/>
              <a:gd name="connsiteY5" fmla="*/ 4098468 h 6459417"/>
              <a:gd name="connsiteX6" fmla="*/ 6858000 w 6858000"/>
              <a:gd name="connsiteY6" fmla="*/ 4180650 h 6459417"/>
              <a:gd name="connsiteX7" fmla="*/ 6858000 w 6858000"/>
              <a:gd name="connsiteY7" fmla="*/ 6459417 h 6459417"/>
              <a:gd name="connsiteX8" fmla="*/ 0 w 6858000"/>
              <a:gd name="connsiteY8" fmla="*/ 6459417 h 6459417"/>
              <a:gd name="connsiteX9" fmla="*/ 0 w 6858000"/>
              <a:gd name="connsiteY9" fmla="*/ 4180650 h 6459417"/>
              <a:gd name="connsiteX10" fmla="*/ 0 w 6858000"/>
              <a:gd name="connsiteY10" fmla="*/ 4098468 h 6459417"/>
              <a:gd name="connsiteX11" fmla="*/ 0 w 6858000"/>
              <a:gd name="connsiteY11" fmla="*/ 3954046 h 6459417"/>
              <a:gd name="connsiteX12" fmla="*/ 0 w 6858000"/>
              <a:gd name="connsiteY12" fmla="*/ 3295924 h 6459417"/>
              <a:gd name="connsiteX13" fmla="*/ 0 w 6858000"/>
              <a:gd name="connsiteY13" fmla="*/ 1819701 h 6459417"/>
              <a:gd name="connsiteX14" fmla="*/ 0 w 6858000"/>
              <a:gd name="connsiteY14" fmla="*/ 1675279 h 6459417"/>
              <a:gd name="connsiteX15" fmla="*/ 0 w 6858000"/>
              <a:gd name="connsiteY15" fmla="*/ 1017157 h 6459417"/>
              <a:gd name="connsiteX16" fmla="*/ 6858000 w 6858000"/>
              <a:gd name="connsiteY16" fmla="*/ 0 h 6459417"/>
              <a:gd name="connsiteX0" fmla="*/ 6858000 w 6858000"/>
              <a:gd name="connsiteY0" fmla="*/ 0 h 6459417"/>
              <a:gd name="connsiteX1" fmla="*/ 6858000 w 6858000"/>
              <a:gd name="connsiteY1" fmla="*/ 1675279 h 6459417"/>
              <a:gd name="connsiteX2" fmla="*/ 6858000 w 6858000"/>
              <a:gd name="connsiteY2" fmla="*/ 1819701 h 6459417"/>
              <a:gd name="connsiteX3" fmla="*/ 6858000 w 6858000"/>
              <a:gd name="connsiteY3" fmla="*/ 2278767 h 6459417"/>
              <a:gd name="connsiteX4" fmla="*/ 6858000 w 6858000"/>
              <a:gd name="connsiteY4" fmla="*/ 3954046 h 6459417"/>
              <a:gd name="connsiteX5" fmla="*/ 6858000 w 6858000"/>
              <a:gd name="connsiteY5" fmla="*/ 4098468 h 6459417"/>
              <a:gd name="connsiteX6" fmla="*/ 6858000 w 6858000"/>
              <a:gd name="connsiteY6" fmla="*/ 4180650 h 6459417"/>
              <a:gd name="connsiteX7" fmla="*/ 6858000 w 6858000"/>
              <a:gd name="connsiteY7" fmla="*/ 6459417 h 6459417"/>
              <a:gd name="connsiteX8" fmla="*/ 0 w 6858000"/>
              <a:gd name="connsiteY8" fmla="*/ 6459417 h 6459417"/>
              <a:gd name="connsiteX9" fmla="*/ 0 w 6858000"/>
              <a:gd name="connsiteY9" fmla="*/ 4180650 h 6459417"/>
              <a:gd name="connsiteX10" fmla="*/ 0 w 6858000"/>
              <a:gd name="connsiteY10" fmla="*/ 4098468 h 6459417"/>
              <a:gd name="connsiteX11" fmla="*/ 0 w 6858000"/>
              <a:gd name="connsiteY11" fmla="*/ 3954046 h 6459417"/>
              <a:gd name="connsiteX12" fmla="*/ 0 w 6858000"/>
              <a:gd name="connsiteY12" fmla="*/ 3295924 h 6459417"/>
              <a:gd name="connsiteX13" fmla="*/ 0 w 6858000"/>
              <a:gd name="connsiteY13" fmla="*/ 1819701 h 6459417"/>
              <a:gd name="connsiteX14" fmla="*/ 0 w 6858000"/>
              <a:gd name="connsiteY14" fmla="*/ 1675279 h 6459417"/>
              <a:gd name="connsiteX15" fmla="*/ 0 w 6858000"/>
              <a:gd name="connsiteY15" fmla="*/ 1017157 h 6459417"/>
              <a:gd name="connsiteX16" fmla="*/ 6858000 w 6858000"/>
              <a:gd name="connsiteY16" fmla="*/ 0 h 6459417"/>
              <a:gd name="connsiteX0" fmla="*/ 6858000 w 6858000"/>
              <a:gd name="connsiteY0" fmla="*/ 0 h 6459417"/>
              <a:gd name="connsiteX1" fmla="*/ 6858000 w 6858000"/>
              <a:gd name="connsiteY1" fmla="*/ 1675279 h 6459417"/>
              <a:gd name="connsiteX2" fmla="*/ 6858000 w 6858000"/>
              <a:gd name="connsiteY2" fmla="*/ 1819701 h 6459417"/>
              <a:gd name="connsiteX3" fmla="*/ 6858000 w 6858000"/>
              <a:gd name="connsiteY3" fmla="*/ 2278767 h 6459417"/>
              <a:gd name="connsiteX4" fmla="*/ 6858000 w 6858000"/>
              <a:gd name="connsiteY4" fmla="*/ 3954046 h 6459417"/>
              <a:gd name="connsiteX5" fmla="*/ 6858000 w 6858000"/>
              <a:gd name="connsiteY5" fmla="*/ 4098468 h 6459417"/>
              <a:gd name="connsiteX6" fmla="*/ 6858000 w 6858000"/>
              <a:gd name="connsiteY6" fmla="*/ 4180650 h 6459417"/>
              <a:gd name="connsiteX7" fmla="*/ 6858000 w 6858000"/>
              <a:gd name="connsiteY7" fmla="*/ 6459417 h 6459417"/>
              <a:gd name="connsiteX8" fmla="*/ 0 w 6858000"/>
              <a:gd name="connsiteY8" fmla="*/ 6459417 h 6459417"/>
              <a:gd name="connsiteX9" fmla="*/ 0 w 6858000"/>
              <a:gd name="connsiteY9" fmla="*/ 4180650 h 6459417"/>
              <a:gd name="connsiteX10" fmla="*/ 0 w 6858000"/>
              <a:gd name="connsiteY10" fmla="*/ 4098468 h 6459417"/>
              <a:gd name="connsiteX11" fmla="*/ 0 w 6858000"/>
              <a:gd name="connsiteY11" fmla="*/ 3954046 h 6459417"/>
              <a:gd name="connsiteX12" fmla="*/ 0 w 6858000"/>
              <a:gd name="connsiteY12" fmla="*/ 3295924 h 6459417"/>
              <a:gd name="connsiteX13" fmla="*/ 0 w 6858000"/>
              <a:gd name="connsiteY13" fmla="*/ 1819701 h 6459417"/>
              <a:gd name="connsiteX14" fmla="*/ 0 w 6858000"/>
              <a:gd name="connsiteY14" fmla="*/ 1675279 h 6459417"/>
              <a:gd name="connsiteX15" fmla="*/ 0 w 6858000"/>
              <a:gd name="connsiteY15" fmla="*/ 1017157 h 6459417"/>
              <a:gd name="connsiteX16" fmla="*/ 6858000 w 6858000"/>
              <a:gd name="connsiteY16" fmla="*/ 0 h 6459417"/>
              <a:gd name="connsiteX0" fmla="*/ 6858000 w 6858000"/>
              <a:gd name="connsiteY0" fmla="*/ 0 h 6459417"/>
              <a:gd name="connsiteX1" fmla="*/ 6858000 w 6858000"/>
              <a:gd name="connsiteY1" fmla="*/ 1675279 h 6459417"/>
              <a:gd name="connsiteX2" fmla="*/ 6858000 w 6858000"/>
              <a:gd name="connsiteY2" fmla="*/ 1819701 h 6459417"/>
              <a:gd name="connsiteX3" fmla="*/ 6858000 w 6858000"/>
              <a:gd name="connsiteY3" fmla="*/ 2278767 h 6459417"/>
              <a:gd name="connsiteX4" fmla="*/ 6858000 w 6858000"/>
              <a:gd name="connsiteY4" fmla="*/ 3954046 h 6459417"/>
              <a:gd name="connsiteX5" fmla="*/ 6858000 w 6858000"/>
              <a:gd name="connsiteY5" fmla="*/ 4098468 h 6459417"/>
              <a:gd name="connsiteX6" fmla="*/ 6858000 w 6858000"/>
              <a:gd name="connsiteY6" fmla="*/ 4180650 h 6459417"/>
              <a:gd name="connsiteX7" fmla="*/ 6858000 w 6858000"/>
              <a:gd name="connsiteY7" fmla="*/ 6459417 h 6459417"/>
              <a:gd name="connsiteX8" fmla="*/ 0 w 6858000"/>
              <a:gd name="connsiteY8" fmla="*/ 6459417 h 6459417"/>
              <a:gd name="connsiteX9" fmla="*/ 0 w 6858000"/>
              <a:gd name="connsiteY9" fmla="*/ 4180650 h 6459417"/>
              <a:gd name="connsiteX10" fmla="*/ 0 w 6858000"/>
              <a:gd name="connsiteY10" fmla="*/ 4098468 h 6459417"/>
              <a:gd name="connsiteX11" fmla="*/ 0 w 6858000"/>
              <a:gd name="connsiteY11" fmla="*/ 3954046 h 6459417"/>
              <a:gd name="connsiteX12" fmla="*/ 0 w 6858000"/>
              <a:gd name="connsiteY12" fmla="*/ 3295924 h 6459417"/>
              <a:gd name="connsiteX13" fmla="*/ 0 w 6858000"/>
              <a:gd name="connsiteY13" fmla="*/ 1819701 h 6459417"/>
              <a:gd name="connsiteX14" fmla="*/ 0 w 6858000"/>
              <a:gd name="connsiteY14" fmla="*/ 1675279 h 6459417"/>
              <a:gd name="connsiteX15" fmla="*/ 0 w 6858000"/>
              <a:gd name="connsiteY15" fmla="*/ 1017157 h 6459417"/>
              <a:gd name="connsiteX16" fmla="*/ 6858000 w 6858000"/>
              <a:gd name="connsiteY16" fmla="*/ 0 h 6459417"/>
              <a:gd name="connsiteX0" fmla="*/ 6858000 w 6858000"/>
              <a:gd name="connsiteY0" fmla="*/ 0 h 6459417"/>
              <a:gd name="connsiteX1" fmla="*/ 6858000 w 6858000"/>
              <a:gd name="connsiteY1" fmla="*/ 1675279 h 6459417"/>
              <a:gd name="connsiteX2" fmla="*/ 6858000 w 6858000"/>
              <a:gd name="connsiteY2" fmla="*/ 1819701 h 6459417"/>
              <a:gd name="connsiteX3" fmla="*/ 6858000 w 6858000"/>
              <a:gd name="connsiteY3" fmla="*/ 2278767 h 6459417"/>
              <a:gd name="connsiteX4" fmla="*/ 6858000 w 6858000"/>
              <a:gd name="connsiteY4" fmla="*/ 3954046 h 6459417"/>
              <a:gd name="connsiteX5" fmla="*/ 6858000 w 6858000"/>
              <a:gd name="connsiteY5" fmla="*/ 4098468 h 6459417"/>
              <a:gd name="connsiteX6" fmla="*/ 6858000 w 6858000"/>
              <a:gd name="connsiteY6" fmla="*/ 4180650 h 6459417"/>
              <a:gd name="connsiteX7" fmla="*/ 6858000 w 6858000"/>
              <a:gd name="connsiteY7" fmla="*/ 6459417 h 6459417"/>
              <a:gd name="connsiteX8" fmla="*/ 0 w 6858000"/>
              <a:gd name="connsiteY8" fmla="*/ 6459417 h 6459417"/>
              <a:gd name="connsiteX9" fmla="*/ 0 w 6858000"/>
              <a:gd name="connsiteY9" fmla="*/ 4180650 h 6459417"/>
              <a:gd name="connsiteX10" fmla="*/ 0 w 6858000"/>
              <a:gd name="connsiteY10" fmla="*/ 4098468 h 6459417"/>
              <a:gd name="connsiteX11" fmla="*/ 0 w 6858000"/>
              <a:gd name="connsiteY11" fmla="*/ 3954046 h 6459417"/>
              <a:gd name="connsiteX12" fmla="*/ 0 w 6858000"/>
              <a:gd name="connsiteY12" fmla="*/ 3295924 h 6459417"/>
              <a:gd name="connsiteX13" fmla="*/ 0 w 6858000"/>
              <a:gd name="connsiteY13" fmla="*/ 1819701 h 6459417"/>
              <a:gd name="connsiteX14" fmla="*/ 0 w 6858000"/>
              <a:gd name="connsiteY14" fmla="*/ 1675279 h 6459417"/>
              <a:gd name="connsiteX15" fmla="*/ 0 w 6858000"/>
              <a:gd name="connsiteY15" fmla="*/ 1017157 h 6459417"/>
              <a:gd name="connsiteX16" fmla="*/ 6858000 w 6858000"/>
              <a:gd name="connsiteY16" fmla="*/ 0 h 6459417"/>
              <a:gd name="connsiteX0" fmla="*/ 6858000 w 6858000"/>
              <a:gd name="connsiteY0" fmla="*/ 0 h 6459417"/>
              <a:gd name="connsiteX1" fmla="*/ 6858000 w 6858000"/>
              <a:gd name="connsiteY1" fmla="*/ 1675279 h 6459417"/>
              <a:gd name="connsiteX2" fmla="*/ 6858000 w 6858000"/>
              <a:gd name="connsiteY2" fmla="*/ 1819701 h 6459417"/>
              <a:gd name="connsiteX3" fmla="*/ 6858000 w 6858000"/>
              <a:gd name="connsiteY3" fmla="*/ 2278767 h 6459417"/>
              <a:gd name="connsiteX4" fmla="*/ 6858000 w 6858000"/>
              <a:gd name="connsiteY4" fmla="*/ 3954046 h 6459417"/>
              <a:gd name="connsiteX5" fmla="*/ 6858000 w 6858000"/>
              <a:gd name="connsiteY5" fmla="*/ 4098468 h 6459417"/>
              <a:gd name="connsiteX6" fmla="*/ 6858000 w 6858000"/>
              <a:gd name="connsiteY6" fmla="*/ 4180650 h 6459417"/>
              <a:gd name="connsiteX7" fmla="*/ 6858000 w 6858000"/>
              <a:gd name="connsiteY7" fmla="*/ 6459417 h 6459417"/>
              <a:gd name="connsiteX8" fmla="*/ 0 w 6858000"/>
              <a:gd name="connsiteY8" fmla="*/ 6459417 h 6459417"/>
              <a:gd name="connsiteX9" fmla="*/ 0 w 6858000"/>
              <a:gd name="connsiteY9" fmla="*/ 4180650 h 6459417"/>
              <a:gd name="connsiteX10" fmla="*/ 0 w 6858000"/>
              <a:gd name="connsiteY10" fmla="*/ 4098468 h 6459417"/>
              <a:gd name="connsiteX11" fmla="*/ 0 w 6858000"/>
              <a:gd name="connsiteY11" fmla="*/ 3954046 h 6459417"/>
              <a:gd name="connsiteX12" fmla="*/ 0 w 6858000"/>
              <a:gd name="connsiteY12" fmla="*/ 3295924 h 6459417"/>
              <a:gd name="connsiteX13" fmla="*/ 0 w 6858000"/>
              <a:gd name="connsiteY13" fmla="*/ 1819701 h 6459417"/>
              <a:gd name="connsiteX14" fmla="*/ 0 w 6858000"/>
              <a:gd name="connsiteY14" fmla="*/ 1675279 h 6459417"/>
              <a:gd name="connsiteX15" fmla="*/ 0 w 6858000"/>
              <a:gd name="connsiteY15" fmla="*/ 1017157 h 6459417"/>
              <a:gd name="connsiteX16" fmla="*/ 6858000 w 6858000"/>
              <a:gd name="connsiteY16" fmla="*/ 0 h 6459417"/>
              <a:gd name="connsiteX0" fmla="*/ 6858000 w 6858000"/>
              <a:gd name="connsiteY0" fmla="*/ 0 h 6459417"/>
              <a:gd name="connsiteX1" fmla="*/ 6858000 w 6858000"/>
              <a:gd name="connsiteY1" fmla="*/ 1675279 h 6459417"/>
              <a:gd name="connsiteX2" fmla="*/ 6858000 w 6858000"/>
              <a:gd name="connsiteY2" fmla="*/ 1819701 h 6459417"/>
              <a:gd name="connsiteX3" fmla="*/ 6858000 w 6858000"/>
              <a:gd name="connsiteY3" fmla="*/ 2278767 h 6459417"/>
              <a:gd name="connsiteX4" fmla="*/ 6858000 w 6858000"/>
              <a:gd name="connsiteY4" fmla="*/ 3954046 h 6459417"/>
              <a:gd name="connsiteX5" fmla="*/ 6858000 w 6858000"/>
              <a:gd name="connsiteY5" fmla="*/ 4098468 h 6459417"/>
              <a:gd name="connsiteX6" fmla="*/ 6858000 w 6858000"/>
              <a:gd name="connsiteY6" fmla="*/ 4180650 h 6459417"/>
              <a:gd name="connsiteX7" fmla="*/ 6858000 w 6858000"/>
              <a:gd name="connsiteY7" fmla="*/ 6459417 h 6459417"/>
              <a:gd name="connsiteX8" fmla="*/ 0 w 6858000"/>
              <a:gd name="connsiteY8" fmla="*/ 6459417 h 6459417"/>
              <a:gd name="connsiteX9" fmla="*/ 0 w 6858000"/>
              <a:gd name="connsiteY9" fmla="*/ 4180650 h 6459417"/>
              <a:gd name="connsiteX10" fmla="*/ 0 w 6858000"/>
              <a:gd name="connsiteY10" fmla="*/ 4098468 h 6459417"/>
              <a:gd name="connsiteX11" fmla="*/ 0 w 6858000"/>
              <a:gd name="connsiteY11" fmla="*/ 3954046 h 6459417"/>
              <a:gd name="connsiteX12" fmla="*/ 0 w 6858000"/>
              <a:gd name="connsiteY12" fmla="*/ 3295924 h 6459417"/>
              <a:gd name="connsiteX13" fmla="*/ 0 w 6858000"/>
              <a:gd name="connsiteY13" fmla="*/ 1819701 h 6459417"/>
              <a:gd name="connsiteX14" fmla="*/ 0 w 6858000"/>
              <a:gd name="connsiteY14" fmla="*/ 1675279 h 6459417"/>
              <a:gd name="connsiteX15" fmla="*/ 0 w 6858000"/>
              <a:gd name="connsiteY15" fmla="*/ 1017157 h 6459417"/>
              <a:gd name="connsiteX16" fmla="*/ 6858000 w 6858000"/>
              <a:gd name="connsiteY16" fmla="*/ 0 h 6459417"/>
              <a:gd name="connsiteX0" fmla="*/ 6858003 w 6858003"/>
              <a:gd name="connsiteY0" fmla="*/ 0 h 6735189"/>
              <a:gd name="connsiteX1" fmla="*/ 6858000 w 6858003"/>
              <a:gd name="connsiteY1" fmla="*/ 1951051 h 6735189"/>
              <a:gd name="connsiteX2" fmla="*/ 6858000 w 6858003"/>
              <a:gd name="connsiteY2" fmla="*/ 2095473 h 6735189"/>
              <a:gd name="connsiteX3" fmla="*/ 6858000 w 6858003"/>
              <a:gd name="connsiteY3" fmla="*/ 2554539 h 6735189"/>
              <a:gd name="connsiteX4" fmla="*/ 6858000 w 6858003"/>
              <a:gd name="connsiteY4" fmla="*/ 4229818 h 6735189"/>
              <a:gd name="connsiteX5" fmla="*/ 6858000 w 6858003"/>
              <a:gd name="connsiteY5" fmla="*/ 4374240 h 6735189"/>
              <a:gd name="connsiteX6" fmla="*/ 6858000 w 6858003"/>
              <a:gd name="connsiteY6" fmla="*/ 4456422 h 6735189"/>
              <a:gd name="connsiteX7" fmla="*/ 6858000 w 6858003"/>
              <a:gd name="connsiteY7" fmla="*/ 6735189 h 6735189"/>
              <a:gd name="connsiteX8" fmla="*/ 0 w 6858003"/>
              <a:gd name="connsiteY8" fmla="*/ 6735189 h 6735189"/>
              <a:gd name="connsiteX9" fmla="*/ 0 w 6858003"/>
              <a:gd name="connsiteY9" fmla="*/ 4456422 h 6735189"/>
              <a:gd name="connsiteX10" fmla="*/ 0 w 6858003"/>
              <a:gd name="connsiteY10" fmla="*/ 4374240 h 6735189"/>
              <a:gd name="connsiteX11" fmla="*/ 0 w 6858003"/>
              <a:gd name="connsiteY11" fmla="*/ 4229818 h 6735189"/>
              <a:gd name="connsiteX12" fmla="*/ 0 w 6858003"/>
              <a:gd name="connsiteY12" fmla="*/ 3571696 h 6735189"/>
              <a:gd name="connsiteX13" fmla="*/ 0 w 6858003"/>
              <a:gd name="connsiteY13" fmla="*/ 2095473 h 6735189"/>
              <a:gd name="connsiteX14" fmla="*/ 0 w 6858003"/>
              <a:gd name="connsiteY14" fmla="*/ 1951051 h 6735189"/>
              <a:gd name="connsiteX15" fmla="*/ 0 w 6858003"/>
              <a:gd name="connsiteY15" fmla="*/ 1292929 h 6735189"/>
              <a:gd name="connsiteX16" fmla="*/ 6858003 w 6858003"/>
              <a:gd name="connsiteY16" fmla="*/ 0 h 6735189"/>
              <a:gd name="connsiteX0" fmla="*/ 6858003 w 6858003"/>
              <a:gd name="connsiteY0" fmla="*/ 0 h 6735189"/>
              <a:gd name="connsiteX1" fmla="*/ 6858000 w 6858003"/>
              <a:gd name="connsiteY1" fmla="*/ 1951051 h 6735189"/>
              <a:gd name="connsiteX2" fmla="*/ 6858000 w 6858003"/>
              <a:gd name="connsiteY2" fmla="*/ 2095473 h 6735189"/>
              <a:gd name="connsiteX3" fmla="*/ 6858000 w 6858003"/>
              <a:gd name="connsiteY3" fmla="*/ 2554539 h 6735189"/>
              <a:gd name="connsiteX4" fmla="*/ 6858000 w 6858003"/>
              <a:gd name="connsiteY4" fmla="*/ 4229818 h 6735189"/>
              <a:gd name="connsiteX5" fmla="*/ 6858000 w 6858003"/>
              <a:gd name="connsiteY5" fmla="*/ 4374240 h 6735189"/>
              <a:gd name="connsiteX6" fmla="*/ 6858000 w 6858003"/>
              <a:gd name="connsiteY6" fmla="*/ 4456422 h 6735189"/>
              <a:gd name="connsiteX7" fmla="*/ 6858000 w 6858003"/>
              <a:gd name="connsiteY7" fmla="*/ 6735189 h 6735189"/>
              <a:gd name="connsiteX8" fmla="*/ 0 w 6858003"/>
              <a:gd name="connsiteY8" fmla="*/ 6735189 h 6735189"/>
              <a:gd name="connsiteX9" fmla="*/ 0 w 6858003"/>
              <a:gd name="connsiteY9" fmla="*/ 4456422 h 6735189"/>
              <a:gd name="connsiteX10" fmla="*/ 0 w 6858003"/>
              <a:gd name="connsiteY10" fmla="*/ 4374240 h 6735189"/>
              <a:gd name="connsiteX11" fmla="*/ 0 w 6858003"/>
              <a:gd name="connsiteY11" fmla="*/ 4229818 h 6735189"/>
              <a:gd name="connsiteX12" fmla="*/ 0 w 6858003"/>
              <a:gd name="connsiteY12" fmla="*/ 3571696 h 6735189"/>
              <a:gd name="connsiteX13" fmla="*/ 0 w 6858003"/>
              <a:gd name="connsiteY13" fmla="*/ 2095473 h 6735189"/>
              <a:gd name="connsiteX14" fmla="*/ 0 w 6858003"/>
              <a:gd name="connsiteY14" fmla="*/ 1951051 h 6735189"/>
              <a:gd name="connsiteX15" fmla="*/ 0 w 6858003"/>
              <a:gd name="connsiteY15" fmla="*/ 1292929 h 6735189"/>
              <a:gd name="connsiteX16" fmla="*/ 6858003 w 6858003"/>
              <a:gd name="connsiteY16" fmla="*/ 0 h 6735189"/>
              <a:gd name="connsiteX0" fmla="*/ 6858003 w 6858003"/>
              <a:gd name="connsiteY0" fmla="*/ 0 h 6735189"/>
              <a:gd name="connsiteX1" fmla="*/ 6858000 w 6858003"/>
              <a:gd name="connsiteY1" fmla="*/ 1951051 h 6735189"/>
              <a:gd name="connsiteX2" fmla="*/ 6858000 w 6858003"/>
              <a:gd name="connsiteY2" fmla="*/ 2095473 h 6735189"/>
              <a:gd name="connsiteX3" fmla="*/ 6858000 w 6858003"/>
              <a:gd name="connsiteY3" fmla="*/ 2554539 h 6735189"/>
              <a:gd name="connsiteX4" fmla="*/ 6858000 w 6858003"/>
              <a:gd name="connsiteY4" fmla="*/ 4229818 h 6735189"/>
              <a:gd name="connsiteX5" fmla="*/ 6858000 w 6858003"/>
              <a:gd name="connsiteY5" fmla="*/ 4374240 h 6735189"/>
              <a:gd name="connsiteX6" fmla="*/ 6858000 w 6858003"/>
              <a:gd name="connsiteY6" fmla="*/ 4456422 h 6735189"/>
              <a:gd name="connsiteX7" fmla="*/ 6858000 w 6858003"/>
              <a:gd name="connsiteY7" fmla="*/ 6735189 h 6735189"/>
              <a:gd name="connsiteX8" fmla="*/ 0 w 6858003"/>
              <a:gd name="connsiteY8" fmla="*/ 6735189 h 6735189"/>
              <a:gd name="connsiteX9" fmla="*/ 0 w 6858003"/>
              <a:gd name="connsiteY9" fmla="*/ 4456422 h 6735189"/>
              <a:gd name="connsiteX10" fmla="*/ 0 w 6858003"/>
              <a:gd name="connsiteY10" fmla="*/ 4374240 h 6735189"/>
              <a:gd name="connsiteX11" fmla="*/ 0 w 6858003"/>
              <a:gd name="connsiteY11" fmla="*/ 4229818 h 6735189"/>
              <a:gd name="connsiteX12" fmla="*/ 0 w 6858003"/>
              <a:gd name="connsiteY12" fmla="*/ 3571696 h 6735189"/>
              <a:gd name="connsiteX13" fmla="*/ 0 w 6858003"/>
              <a:gd name="connsiteY13" fmla="*/ 2095473 h 6735189"/>
              <a:gd name="connsiteX14" fmla="*/ 0 w 6858003"/>
              <a:gd name="connsiteY14" fmla="*/ 1951051 h 6735189"/>
              <a:gd name="connsiteX15" fmla="*/ 0 w 6858003"/>
              <a:gd name="connsiteY15" fmla="*/ 1292929 h 6735189"/>
              <a:gd name="connsiteX16" fmla="*/ 6858003 w 6858003"/>
              <a:gd name="connsiteY16" fmla="*/ 0 h 6735189"/>
              <a:gd name="connsiteX0" fmla="*/ 6858003 w 6858003"/>
              <a:gd name="connsiteY0" fmla="*/ 0 h 6735189"/>
              <a:gd name="connsiteX1" fmla="*/ 6858000 w 6858003"/>
              <a:gd name="connsiteY1" fmla="*/ 1951051 h 6735189"/>
              <a:gd name="connsiteX2" fmla="*/ 6858000 w 6858003"/>
              <a:gd name="connsiteY2" fmla="*/ 2095473 h 6735189"/>
              <a:gd name="connsiteX3" fmla="*/ 6858000 w 6858003"/>
              <a:gd name="connsiteY3" fmla="*/ 2554539 h 6735189"/>
              <a:gd name="connsiteX4" fmla="*/ 6858000 w 6858003"/>
              <a:gd name="connsiteY4" fmla="*/ 4229818 h 6735189"/>
              <a:gd name="connsiteX5" fmla="*/ 6858000 w 6858003"/>
              <a:gd name="connsiteY5" fmla="*/ 4374240 h 6735189"/>
              <a:gd name="connsiteX6" fmla="*/ 6858000 w 6858003"/>
              <a:gd name="connsiteY6" fmla="*/ 4456422 h 6735189"/>
              <a:gd name="connsiteX7" fmla="*/ 6858000 w 6858003"/>
              <a:gd name="connsiteY7" fmla="*/ 6735189 h 6735189"/>
              <a:gd name="connsiteX8" fmla="*/ 0 w 6858003"/>
              <a:gd name="connsiteY8" fmla="*/ 6735189 h 6735189"/>
              <a:gd name="connsiteX9" fmla="*/ 0 w 6858003"/>
              <a:gd name="connsiteY9" fmla="*/ 4456422 h 6735189"/>
              <a:gd name="connsiteX10" fmla="*/ 0 w 6858003"/>
              <a:gd name="connsiteY10" fmla="*/ 4374240 h 6735189"/>
              <a:gd name="connsiteX11" fmla="*/ 0 w 6858003"/>
              <a:gd name="connsiteY11" fmla="*/ 4229818 h 6735189"/>
              <a:gd name="connsiteX12" fmla="*/ 0 w 6858003"/>
              <a:gd name="connsiteY12" fmla="*/ 3571696 h 6735189"/>
              <a:gd name="connsiteX13" fmla="*/ 0 w 6858003"/>
              <a:gd name="connsiteY13" fmla="*/ 2095473 h 6735189"/>
              <a:gd name="connsiteX14" fmla="*/ 0 w 6858003"/>
              <a:gd name="connsiteY14" fmla="*/ 1951051 h 6735189"/>
              <a:gd name="connsiteX15" fmla="*/ 0 w 6858003"/>
              <a:gd name="connsiteY15" fmla="*/ 1292929 h 6735189"/>
              <a:gd name="connsiteX16" fmla="*/ 6858003 w 6858003"/>
              <a:gd name="connsiteY16" fmla="*/ 0 h 6735189"/>
              <a:gd name="connsiteX0" fmla="*/ 6858003 w 6858003"/>
              <a:gd name="connsiteY0" fmla="*/ 0 h 6735189"/>
              <a:gd name="connsiteX1" fmla="*/ 6858000 w 6858003"/>
              <a:gd name="connsiteY1" fmla="*/ 1951051 h 6735189"/>
              <a:gd name="connsiteX2" fmla="*/ 6858000 w 6858003"/>
              <a:gd name="connsiteY2" fmla="*/ 2095473 h 6735189"/>
              <a:gd name="connsiteX3" fmla="*/ 6858000 w 6858003"/>
              <a:gd name="connsiteY3" fmla="*/ 2554539 h 6735189"/>
              <a:gd name="connsiteX4" fmla="*/ 6858000 w 6858003"/>
              <a:gd name="connsiteY4" fmla="*/ 4229818 h 6735189"/>
              <a:gd name="connsiteX5" fmla="*/ 6858000 w 6858003"/>
              <a:gd name="connsiteY5" fmla="*/ 4374240 h 6735189"/>
              <a:gd name="connsiteX6" fmla="*/ 6858000 w 6858003"/>
              <a:gd name="connsiteY6" fmla="*/ 4456422 h 6735189"/>
              <a:gd name="connsiteX7" fmla="*/ 6858000 w 6858003"/>
              <a:gd name="connsiteY7" fmla="*/ 6735189 h 6735189"/>
              <a:gd name="connsiteX8" fmla="*/ 0 w 6858003"/>
              <a:gd name="connsiteY8" fmla="*/ 6735189 h 6735189"/>
              <a:gd name="connsiteX9" fmla="*/ 0 w 6858003"/>
              <a:gd name="connsiteY9" fmla="*/ 4456422 h 6735189"/>
              <a:gd name="connsiteX10" fmla="*/ 0 w 6858003"/>
              <a:gd name="connsiteY10" fmla="*/ 4374240 h 6735189"/>
              <a:gd name="connsiteX11" fmla="*/ 0 w 6858003"/>
              <a:gd name="connsiteY11" fmla="*/ 4229818 h 6735189"/>
              <a:gd name="connsiteX12" fmla="*/ 0 w 6858003"/>
              <a:gd name="connsiteY12" fmla="*/ 3571696 h 6735189"/>
              <a:gd name="connsiteX13" fmla="*/ 0 w 6858003"/>
              <a:gd name="connsiteY13" fmla="*/ 2095473 h 6735189"/>
              <a:gd name="connsiteX14" fmla="*/ 0 w 6858003"/>
              <a:gd name="connsiteY14" fmla="*/ 1951051 h 6735189"/>
              <a:gd name="connsiteX15" fmla="*/ 0 w 6858003"/>
              <a:gd name="connsiteY15" fmla="*/ 1292929 h 6735189"/>
              <a:gd name="connsiteX16" fmla="*/ 6858003 w 6858003"/>
              <a:gd name="connsiteY16" fmla="*/ 0 h 6735189"/>
              <a:gd name="connsiteX0" fmla="*/ 6858003 w 6858003"/>
              <a:gd name="connsiteY0" fmla="*/ 0 h 7431875"/>
              <a:gd name="connsiteX1" fmla="*/ 6858000 w 6858003"/>
              <a:gd name="connsiteY1" fmla="*/ 2647737 h 7431875"/>
              <a:gd name="connsiteX2" fmla="*/ 6858000 w 6858003"/>
              <a:gd name="connsiteY2" fmla="*/ 2792159 h 7431875"/>
              <a:gd name="connsiteX3" fmla="*/ 6858000 w 6858003"/>
              <a:gd name="connsiteY3" fmla="*/ 3251225 h 7431875"/>
              <a:gd name="connsiteX4" fmla="*/ 6858000 w 6858003"/>
              <a:gd name="connsiteY4" fmla="*/ 4926504 h 7431875"/>
              <a:gd name="connsiteX5" fmla="*/ 6858000 w 6858003"/>
              <a:gd name="connsiteY5" fmla="*/ 5070926 h 7431875"/>
              <a:gd name="connsiteX6" fmla="*/ 6858000 w 6858003"/>
              <a:gd name="connsiteY6" fmla="*/ 5153108 h 7431875"/>
              <a:gd name="connsiteX7" fmla="*/ 6858000 w 6858003"/>
              <a:gd name="connsiteY7" fmla="*/ 7431875 h 7431875"/>
              <a:gd name="connsiteX8" fmla="*/ 0 w 6858003"/>
              <a:gd name="connsiteY8" fmla="*/ 7431875 h 7431875"/>
              <a:gd name="connsiteX9" fmla="*/ 0 w 6858003"/>
              <a:gd name="connsiteY9" fmla="*/ 5153108 h 7431875"/>
              <a:gd name="connsiteX10" fmla="*/ 0 w 6858003"/>
              <a:gd name="connsiteY10" fmla="*/ 5070926 h 7431875"/>
              <a:gd name="connsiteX11" fmla="*/ 0 w 6858003"/>
              <a:gd name="connsiteY11" fmla="*/ 4926504 h 7431875"/>
              <a:gd name="connsiteX12" fmla="*/ 0 w 6858003"/>
              <a:gd name="connsiteY12" fmla="*/ 4268382 h 7431875"/>
              <a:gd name="connsiteX13" fmla="*/ 0 w 6858003"/>
              <a:gd name="connsiteY13" fmla="*/ 2792159 h 7431875"/>
              <a:gd name="connsiteX14" fmla="*/ 0 w 6858003"/>
              <a:gd name="connsiteY14" fmla="*/ 2647737 h 7431875"/>
              <a:gd name="connsiteX15" fmla="*/ 0 w 6858003"/>
              <a:gd name="connsiteY15" fmla="*/ 1989615 h 7431875"/>
              <a:gd name="connsiteX16" fmla="*/ 6858003 w 6858003"/>
              <a:gd name="connsiteY16" fmla="*/ 0 h 7431875"/>
              <a:gd name="connsiteX0" fmla="*/ 6872517 w 6872517"/>
              <a:gd name="connsiteY0" fmla="*/ 0 h 7431875"/>
              <a:gd name="connsiteX1" fmla="*/ 6872514 w 6872517"/>
              <a:gd name="connsiteY1" fmla="*/ 2647737 h 7431875"/>
              <a:gd name="connsiteX2" fmla="*/ 6872514 w 6872517"/>
              <a:gd name="connsiteY2" fmla="*/ 2792159 h 7431875"/>
              <a:gd name="connsiteX3" fmla="*/ 6872514 w 6872517"/>
              <a:gd name="connsiteY3" fmla="*/ 3251225 h 7431875"/>
              <a:gd name="connsiteX4" fmla="*/ 6872514 w 6872517"/>
              <a:gd name="connsiteY4" fmla="*/ 4926504 h 7431875"/>
              <a:gd name="connsiteX5" fmla="*/ 6872514 w 6872517"/>
              <a:gd name="connsiteY5" fmla="*/ 5070926 h 7431875"/>
              <a:gd name="connsiteX6" fmla="*/ 6872514 w 6872517"/>
              <a:gd name="connsiteY6" fmla="*/ 5153108 h 7431875"/>
              <a:gd name="connsiteX7" fmla="*/ 6872514 w 6872517"/>
              <a:gd name="connsiteY7" fmla="*/ 7431875 h 7431875"/>
              <a:gd name="connsiteX8" fmla="*/ 14514 w 6872517"/>
              <a:gd name="connsiteY8" fmla="*/ 7431875 h 7431875"/>
              <a:gd name="connsiteX9" fmla="*/ 14514 w 6872517"/>
              <a:gd name="connsiteY9" fmla="*/ 5153108 h 7431875"/>
              <a:gd name="connsiteX10" fmla="*/ 14514 w 6872517"/>
              <a:gd name="connsiteY10" fmla="*/ 5070926 h 7431875"/>
              <a:gd name="connsiteX11" fmla="*/ 14514 w 6872517"/>
              <a:gd name="connsiteY11" fmla="*/ 4926504 h 7431875"/>
              <a:gd name="connsiteX12" fmla="*/ 14514 w 6872517"/>
              <a:gd name="connsiteY12" fmla="*/ 4268382 h 7431875"/>
              <a:gd name="connsiteX13" fmla="*/ 14514 w 6872517"/>
              <a:gd name="connsiteY13" fmla="*/ 2792159 h 7431875"/>
              <a:gd name="connsiteX14" fmla="*/ 14514 w 6872517"/>
              <a:gd name="connsiteY14" fmla="*/ 2647737 h 7431875"/>
              <a:gd name="connsiteX15" fmla="*/ 0 w 6872517"/>
              <a:gd name="connsiteY15" fmla="*/ 480129 h 7431875"/>
              <a:gd name="connsiteX16" fmla="*/ 6872517 w 6872517"/>
              <a:gd name="connsiteY16" fmla="*/ 0 h 7431875"/>
              <a:gd name="connsiteX0" fmla="*/ 6858003 w 6858003"/>
              <a:gd name="connsiteY0" fmla="*/ 0 h 7431875"/>
              <a:gd name="connsiteX1" fmla="*/ 6858000 w 6858003"/>
              <a:gd name="connsiteY1" fmla="*/ 2647737 h 7431875"/>
              <a:gd name="connsiteX2" fmla="*/ 6858000 w 6858003"/>
              <a:gd name="connsiteY2" fmla="*/ 2792159 h 7431875"/>
              <a:gd name="connsiteX3" fmla="*/ 6858000 w 6858003"/>
              <a:gd name="connsiteY3" fmla="*/ 3251225 h 7431875"/>
              <a:gd name="connsiteX4" fmla="*/ 6858000 w 6858003"/>
              <a:gd name="connsiteY4" fmla="*/ 4926504 h 7431875"/>
              <a:gd name="connsiteX5" fmla="*/ 6858000 w 6858003"/>
              <a:gd name="connsiteY5" fmla="*/ 5070926 h 7431875"/>
              <a:gd name="connsiteX6" fmla="*/ 6858000 w 6858003"/>
              <a:gd name="connsiteY6" fmla="*/ 5153108 h 7431875"/>
              <a:gd name="connsiteX7" fmla="*/ 6858000 w 6858003"/>
              <a:gd name="connsiteY7" fmla="*/ 7431875 h 7431875"/>
              <a:gd name="connsiteX8" fmla="*/ 0 w 6858003"/>
              <a:gd name="connsiteY8" fmla="*/ 7431875 h 7431875"/>
              <a:gd name="connsiteX9" fmla="*/ 0 w 6858003"/>
              <a:gd name="connsiteY9" fmla="*/ 5153108 h 7431875"/>
              <a:gd name="connsiteX10" fmla="*/ 0 w 6858003"/>
              <a:gd name="connsiteY10" fmla="*/ 5070926 h 7431875"/>
              <a:gd name="connsiteX11" fmla="*/ 0 w 6858003"/>
              <a:gd name="connsiteY11" fmla="*/ 4926504 h 7431875"/>
              <a:gd name="connsiteX12" fmla="*/ 0 w 6858003"/>
              <a:gd name="connsiteY12" fmla="*/ 4268382 h 7431875"/>
              <a:gd name="connsiteX13" fmla="*/ 0 w 6858003"/>
              <a:gd name="connsiteY13" fmla="*/ 2792159 h 7431875"/>
              <a:gd name="connsiteX14" fmla="*/ 0 w 6858003"/>
              <a:gd name="connsiteY14" fmla="*/ 2647737 h 7431875"/>
              <a:gd name="connsiteX15" fmla="*/ 0 w 6858003"/>
              <a:gd name="connsiteY15" fmla="*/ 552701 h 7431875"/>
              <a:gd name="connsiteX16" fmla="*/ 6858003 w 6858003"/>
              <a:gd name="connsiteY16" fmla="*/ 0 h 7431875"/>
              <a:gd name="connsiteX0" fmla="*/ 6858003 w 6858003"/>
              <a:gd name="connsiteY0" fmla="*/ 0 h 7431875"/>
              <a:gd name="connsiteX1" fmla="*/ 6858000 w 6858003"/>
              <a:gd name="connsiteY1" fmla="*/ 2647737 h 7431875"/>
              <a:gd name="connsiteX2" fmla="*/ 6858000 w 6858003"/>
              <a:gd name="connsiteY2" fmla="*/ 2792159 h 7431875"/>
              <a:gd name="connsiteX3" fmla="*/ 6858000 w 6858003"/>
              <a:gd name="connsiteY3" fmla="*/ 3251225 h 7431875"/>
              <a:gd name="connsiteX4" fmla="*/ 6858000 w 6858003"/>
              <a:gd name="connsiteY4" fmla="*/ 4926504 h 7431875"/>
              <a:gd name="connsiteX5" fmla="*/ 6858000 w 6858003"/>
              <a:gd name="connsiteY5" fmla="*/ 5070926 h 7431875"/>
              <a:gd name="connsiteX6" fmla="*/ 6858000 w 6858003"/>
              <a:gd name="connsiteY6" fmla="*/ 5153108 h 7431875"/>
              <a:gd name="connsiteX7" fmla="*/ 6858000 w 6858003"/>
              <a:gd name="connsiteY7" fmla="*/ 7431875 h 7431875"/>
              <a:gd name="connsiteX8" fmla="*/ 0 w 6858003"/>
              <a:gd name="connsiteY8" fmla="*/ 7431875 h 7431875"/>
              <a:gd name="connsiteX9" fmla="*/ 0 w 6858003"/>
              <a:gd name="connsiteY9" fmla="*/ 5153108 h 7431875"/>
              <a:gd name="connsiteX10" fmla="*/ 0 w 6858003"/>
              <a:gd name="connsiteY10" fmla="*/ 5070926 h 7431875"/>
              <a:gd name="connsiteX11" fmla="*/ 0 w 6858003"/>
              <a:gd name="connsiteY11" fmla="*/ 4926504 h 7431875"/>
              <a:gd name="connsiteX12" fmla="*/ 0 w 6858003"/>
              <a:gd name="connsiteY12" fmla="*/ 4268382 h 7431875"/>
              <a:gd name="connsiteX13" fmla="*/ 0 w 6858003"/>
              <a:gd name="connsiteY13" fmla="*/ 2792159 h 7431875"/>
              <a:gd name="connsiteX14" fmla="*/ 0 w 6858003"/>
              <a:gd name="connsiteY14" fmla="*/ 552701 h 7431875"/>
              <a:gd name="connsiteX15" fmla="*/ 6858003 w 6858003"/>
              <a:gd name="connsiteY15" fmla="*/ 0 h 7431875"/>
              <a:gd name="connsiteX0" fmla="*/ 6858003 w 6858003"/>
              <a:gd name="connsiteY0" fmla="*/ 0 h 7431875"/>
              <a:gd name="connsiteX1" fmla="*/ 6858000 w 6858003"/>
              <a:gd name="connsiteY1" fmla="*/ 2647737 h 7431875"/>
              <a:gd name="connsiteX2" fmla="*/ 6858000 w 6858003"/>
              <a:gd name="connsiteY2" fmla="*/ 2792159 h 7431875"/>
              <a:gd name="connsiteX3" fmla="*/ 6858000 w 6858003"/>
              <a:gd name="connsiteY3" fmla="*/ 3251225 h 7431875"/>
              <a:gd name="connsiteX4" fmla="*/ 6858000 w 6858003"/>
              <a:gd name="connsiteY4" fmla="*/ 4926504 h 7431875"/>
              <a:gd name="connsiteX5" fmla="*/ 6858000 w 6858003"/>
              <a:gd name="connsiteY5" fmla="*/ 5070926 h 7431875"/>
              <a:gd name="connsiteX6" fmla="*/ 6858000 w 6858003"/>
              <a:gd name="connsiteY6" fmla="*/ 5153108 h 7431875"/>
              <a:gd name="connsiteX7" fmla="*/ 6858000 w 6858003"/>
              <a:gd name="connsiteY7" fmla="*/ 7431875 h 7431875"/>
              <a:gd name="connsiteX8" fmla="*/ 0 w 6858003"/>
              <a:gd name="connsiteY8" fmla="*/ 7431875 h 7431875"/>
              <a:gd name="connsiteX9" fmla="*/ 0 w 6858003"/>
              <a:gd name="connsiteY9" fmla="*/ 5153108 h 7431875"/>
              <a:gd name="connsiteX10" fmla="*/ 0 w 6858003"/>
              <a:gd name="connsiteY10" fmla="*/ 5070926 h 7431875"/>
              <a:gd name="connsiteX11" fmla="*/ 0 w 6858003"/>
              <a:gd name="connsiteY11" fmla="*/ 4926504 h 7431875"/>
              <a:gd name="connsiteX12" fmla="*/ 0 w 6858003"/>
              <a:gd name="connsiteY12" fmla="*/ 4268382 h 7431875"/>
              <a:gd name="connsiteX13" fmla="*/ 0 w 6858003"/>
              <a:gd name="connsiteY13" fmla="*/ 552701 h 7431875"/>
              <a:gd name="connsiteX14" fmla="*/ 6858003 w 6858003"/>
              <a:gd name="connsiteY14" fmla="*/ 0 h 7431875"/>
              <a:gd name="connsiteX0" fmla="*/ 6858003 w 6858003"/>
              <a:gd name="connsiteY0" fmla="*/ 0 h 7431875"/>
              <a:gd name="connsiteX1" fmla="*/ 6858000 w 6858003"/>
              <a:gd name="connsiteY1" fmla="*/ 2647737 h 7431875"/>
              <a:gd name="connsiteX2" fmla="*/ 6858000 w 6858003"/>
              <a:gd name="connsiteY2" fmla="*/ 2792159 h 7431875"/>
              <a:gd name="connsiteX3" fmla="*/ 6858000 w 6858003"/>
              <a:gd name="connsiteY3" fmla="*/ 3251225 h 7431875"/>
              <a:gd name="connsiteX4" fmla="*/ 6858000 w 6858003"/>
              <a:gd name="connsiteY4" fmla="*/ 4926504 h 7431875"/>
              <a:gd name="connsiteX5" fmla="*/ 6858000 w 6858003"/>
              <a:gd name="connsiteY5" fmla="*/ 5070926 h 7431875"/>
              <a:gd name="connsiteX6" fmla="*/ 6858000 w 6858003"/>
              <a:gd name="connsiteY6" fmla="*/ 5153108 h 7431875"/>
              <a:gd name="connsiteX7" fmla="*/ 6858000 w 6858003"/>
              <a:gd name="connsiteY7" fmla="*/ 7431875 h 7431875"/>
              <a:gd name="connsiteX8" fmla="*/ 0 w 6858003"/>
              <a:gd name="connsiteY8" fmla="*/ 7431875 h 7431875"/>
              <a:gd name="connsiteX9" fmla="*/ 0 w 6858003"/>
              <a:gd name="connsiteY9" fmla="*/ 5153108 h 7431875"/>
              <a:gd name="connsiteX10" fmla="*/ 0 w 6858003"/>
              <a:gd name="connsiteY10" fmla="*/ 5070926 h 7431875"/>
              <a:gd name="connsiteX11" fmla="*/ 0 w 6858003"/>
              <a:gd name="connsiteY11" fmla="*/ 4926504 h 7431875"/>
              <a:gd name="connsiteX12" fmla="*/ 0 w 6858003"/>
              <a:gd name="connsiteY12" fmla="*/ 552701 h 7431875"/>
              <a:gd name="connsiteX13" fmla="*/ 6858003 w 6858003"/>
              <a:gd name="connsiteY13" fmla="*/ 0 h 7431875"/>
              <a:gd name="connsiteX0" fmla="*/ 6858003 w 6858003"/>
              <a:gd name="connsiteY0" fmla="*/ 0 h 7431875"/>
              <a:gd name="connsiteX1" fmla="*/ 6858000 w 6858003"/>
              <a:gd name="connsiteY1" fmla="*/ 2647737 h 7431875"/>
              <a:gd name="connsiteX2" fmla="*/ 6858000 w 6858003"/>
              <a:gd name="connsiteY2" fmla="*/ 2792159 h 7431875"/>
              <a:gd name="connsiteX3" fmla="*/ 6858000 w 6858003"/>
              <a:gd name="connsiteY3" fmla="*/ 3251225 h 7431875"/>
              <a:gd name="connsiteX4" fmla="*/ 6858000 w 6858003"/>
              <a:gd name="connsiteY4" fmla="*/ 4926504 h 7431875"/>
              <a:gd name="connsiteX5" fmla="*/ 6858000 w 6858003"/>
              <a:gd name="connsiteY5" fmla="*/ 5070926 h 7431875"/>
              <a:gd name="connsiteX6" fmla="*/ 6858000 w 6858003"/>
              <a:gd name="connsiteY6" fmla="*/ 5153108 h 7431875"/>
              <a:gd name="connsiteX7" fmla="*/ 6858000 w 6858003"/>
              <a:gd name="connsiteY7" fmla="*/ 7431875 h 7431875"/>
              <a:gd name="connsiteX8" fmla="*/ 0 w 6858003"/>
              <a:gd name="connsiteY8" fmla="*/ 7431875 h 7431875"/>
              <a:gd name="connsiteX9" fmla="*/ 0 w 6858003"/>
              <a:gd name="connsiteY9" fmla="*/ 5153108 h 7431875"/>
              <a:gd name="connsiteX10" fmla="*/ 0 w 6858003"/>
              <a:gd name="connsiteY10" fmla="*/ 5070926 h 7431875"/>
              <a:gd name="connsiteX11" fmla="*/ 0 w 6858003"/>
              <a:gd name="connsiteY11" fmla="*/ 552701 h 7431875"/>
              <a:gd name="connsiteX12" fmla="*/ 6858003 w 6858003"/>
              <a:gd name="connsiteY12" fmla="*/ 0 h 7431875"/>
              <a:gd name="connsiteX0" fmla="*/ 6858003 w 6858003"/>
              <a:gd name="connsiteY0" fmla="*/ 0 h 7431875"/>
              <a:gd name="connsiteX1" fmla="*/ 6858000 w 6858003"/>
              <a:gd name="connsiteY1" fmla="*/ 2647737 h 7431875"/>
              <a:gd name="connsiteX2" fmla="*/ 6858000 w 6858003"/>
              <a:gd name="connsiteY2" fmla="*/ 2792159 h 7431875"/>
              <a:gd name="connsiteX3" fmla="*/ 6858000 w 6858003"/>
              <a:gd name="connsiteY3" fmla="*/ 3251225 h 7431875"/>
              <a:gd name="connsiteX4" fmla="*/ 6858000 w 6858003"/>
              <a:gd name="connsiteY4" fmla="*/ 4926504 h 7431875"/>
              <a:gd name="connsiteX5" fmla="*/ 6858000 w 6858003"/>
              <a:gd name="connsiteY5" fmla="*/ 5070926 h 7431875"/>
              <a:gd name="connsiteX6" fmla="*/ 6858000 w 6858003"/>
              <a:gd name="connsiteY6" fmla="*/ 5153108 h 7431875"/>
              <a:gd name="connsiteX7" fmla="*/ 6858000 w 6858003"/>
              <a:gd name="connsiteY7" fmla="*/ 7431875 h 7431875"/>
              <a:gd name="connsiteX8" fmla="*/ 0 w 6858003"/>
              <a:gd name="connsiteY8" fmla="*/ 7431875 h 7431875"/>
              <a:gd name="connsiteX9" fmla="*/ 0 w 6858003"/>
              <a:gd name="connsiteY9" fmla="*/ 5153108 h 7431875"/>
              <a:gd name="connsiteX10" fmla="*/ 0 w 6858003"/>
              <a:gd name="connsiteY10" fmla="*/ 552701 h 7431875"/>
              <a:gd name="connsiteX11" fmla="*/ 6858003 w 6858003"/>
              <a:gd name="connsiteY11" fmla="*/ 0 h 7431875"/>
              <a:gd name="connsiteX0" fmla="*/ 6858003 w 6858003"/>
              <a:gd name="connsiteY0" fmla="*/ 0 h 7431875"/>
              <a:gd name="connsiteX1" fmla="*/ 6858000 w 6858003"/>
              <a:gd name="connsiteY1" fmla="*/ 2647737 h 7431875"/>
              <a:gd name="connsiteX2" fmla="*/ 6858000 w 6858003"/>
              <a:gd name="connsiteY2" fmla="*/ 2792159 h 7431875"/>
              <a:gd name="connsiteX3" fmla="*/ 6858000 w 6858003"/>
              <a:gd name="connsiteY3" fmla="*/ 3251225 h 7431875"/>
              <a:gd name="connsiteX4" fmla="*/ 6858000 w 6858003"/>
              <a:gd name="connsiteY4" fmla="*/ 4926504 h 7431875"/>
              <a:gd name="connsiteX5" fmla="*/ 6858000 w 6858003"/>
              <a:gd name="connsiteY5" fmla="*/ 5070926 h 7431875"/>
              <a:gd name="connsiteX6" fmla="*/ 6858000 w 6858003"/>
              <a:gd name="connsiteY6" fmla="*/ 5153108 h 7431875"/>
              <a:gd name="connsiteX7" fmla="*/ 6858000 w 6858003"/>
              <a:gd name="connsiteY7" fmla="*/ 7431875 h 7431875"/>
              <a:gd name="connsiteX8" fmla="*/ 0 w 6858003"/>
              <a:gd name="connsiteY8" fmla="*/ 7431875 h 7431875"/>
              <a:gd name="connsiteX9" fmla="*/ 0 w 6858003"/>
              <a:gd name="connsiteY9" fmla="*/ 552701 h 7431875"/>
              <a:gd name="connsiteX10" fmla="*/ 6858003 w 6858003"/>
              <a:gd name="connsiteY10" fmla="*/ 0 h 7431875"/>
              <a:gd name="connsiteX0" fmla="*/ 6858003 w 6858003"/>
              <a:gd name="connsiteY0" fmla="*/ 0 h 7431875"/>
              <a:gd name="connsiteX1" fmla="*/ 6858000 w 6858003"/>
              <a:gd name="connsiteY1" fmla="*/ 2647737 h 7431875"/>
              <a:gd name="connsiteX2" fmla="*/ 6858000 w 6858003"/>
              <a:gd name="connsiteY2" fmla="*/ 2792159 h 7431875"/>
              <a:gd name="connsiteX3" fmla="*/ 6858000 w 6858003"/>
              <a:gd name="connsiteY3" fmla="*/ 3251225 h 7431875"/>
              <a:gd name="connsiteX4" fmla="*/ 6858000 w 6858003"/>
              <a:gd name="connsiteY4" fmla="*/ 4926504 h 7431875"/>
              <a:gd name="connsiteX5" fmla="*/ 6858000 w 6858003"/>
              <a:gd name="connsiteY5" fmla="*/ 5070926 h 7431875"/>
              <a:gd name="connsiteX6" fmla="*/ 6858000 w 6858003"/>
              <a:gd name="connsiteY6" fmla="*/ 7431875 h 7431875"/>
              <a:gd name="connsiteX7" fmla="*/ 0 w 6858003"/>
              <a:gd name="connsiteY7" fmla="*/ 7431875 h 7431875"/>
              <a:gd name="connsiteX8" fmla="*/ 0 w 6858003"/>
              <a:gd name="connsiteY8" fmla="*/ 552701 h 7431875"/>
              <a:gd name="connsiteX9" fmla="*/ 6858003 w 6858003"/>
              <a:gd name="connsiteY9" fmla="*/ 0 h 7431875"/>
              <a:gd name="connsiteX0" fmla="*/ 6858003 w 6858003"/>
              <a:gd name="connsiteY0" fmla="*/ 0 h 7431875"/>
              <a:gd name="connsiteX1" fmla="*/ 6858000 w 6858003"/>
              <a:gd name="connsiteY1" fmla="*/ 2647737 h 7431875"/>
              <a:gd name="connsiteX2" fmla="*/ 6858000 w 6858003"/>
              <a:gd name="connsiteY2" fmla="*/ 2792159 h 7431875"/>
              <a:gd name="connsiteX3" fmla="*/ 6858000 w 6858003"/>
              <a:gd name="connsiteY3" fmla="*/ 3251225 h 7431875"/>
              <a:gd name="connsiteX4" fmla="*/ 6858000 w 6858003"/>
              <a:gd name="connsiteY4" fmla="*/ 4926504 h 7431875"/>
              <a:gd name="connsiteX5" fmla="*/ 6858000 w 6858003"/>
              <a:gd name="connsiteY5" fmla="*/ 7431875 h 7431875"/>
              <a:gd name="connsiteX6" fmla="*/ 0 w 6858003"/>
              <a:gd name="connsiteY6" fmla="*/ 7431875 h 7431875"/>
              <a:gd name="connsiteX7" fmla="*/ 0 w 6858003"/>
              <a:gd name="connsiteY7" fmla="*/ 552701 h 7431875"/>
              <a:gd name="connsiteX8" fmla="*/ 6858003 w 6858003"/>
              <a:gd name="connsiteY8" fmla="*/ 0 h 7431875"/>
              <a:gd name="connsiteX0" fmla="*/ 6858003 w 6858003"/>
              <a:gd name="connsiteY0" fmla="*/ 0 h 7431875"/>
              <a:gd name="connsiteX1" fmla="*/ 6858000 w 6858003"/>
              <a:gd name="connsiteY1" fmla="*/ 2647737 h 7431875"/>
              <a:gd name="connsiteX2" fmla="*/ 6858000 w 6858003"/>
              <a:gd name="connsiteY2" fmla="*/ 2792159 h 7431875"/>
              <a:gd name="connsiteX3" fmla="*/ 6858000 w 6858003"/>
              <a:gd name="connsiteY3" fmla="*/ 3251225 h 7431875"/>
              <a:gd name="connsiteX4" fmla="*/ 6858000 w 6858003"/>
              <a:gd name="connsiteY4" fmla="*/ 7431875 h 7431875"/>
              <a:gd name="connsiteX5" fmla="*/ 0 w 6858003"/>
              <a:gd name="connsiteY5" fmla="*/ 7431875 h 7431875"/>
              <a:gd name="connsiteX6" fmla="*/ 0 w 6858003"/>
              <a:gd name="connsiteY6" fmla="*/ 552701 h 7431875"/>
              <a:gd name="connsiteX7" fmla="*/ 6858003 w 6858003"/>
              <a:gd name="connsiteY7" fmla="*/ 0 h 7431875"/>
              <a:gd name="connsiteX0" fmla="*/ 6858003 w 6858003"/>
              <a:gd name="connsiteY0" fmla="*/ 0 h 7431875"/>
              <a:gd name="connsiteX1" fmla="*/ 6858000 w 6858003"/>
              <a:gd name="connsiteY1" fmla="*/ 2647737 h 7431875"/>
              <a:gd name="connsiteX2" fmla="*/ 6858000 w 6858003"/>
              <a:gd name="connsiteY2" fmla="*/ 2792159 h 7431875"/>
              <a:gd name="connsiteX3" fmla="*/ 6858000 w 6858003"/>
              <a:gd name="connsiteY3" fmla="*/ 7431875 h 7431875"/>
              <a:gd name="connsiteX4" fmla="*/ 0 w 6858003"/>
              <a:gd name="connsiteY4" fmla="*/ 7431875 h 7431875"/>
              <a:gd name="connsiteX5" fmla="*/ 0 w 6858003"/>
              <a:gd name="connsiteY5" fmla="*/ 552701 h 7431875"/>
              <a:gd name="connsiteX6" fmla="*/ 6858003 w 6858003"/>
              <a:gd name="connsiteY6" fmla="*/ 0 h 7431875"/>
              <a:gd name="connsiteX0" fmla="*/ 6858003 w 6858003"/>
              <a:gd name="connsiteY0" fmla="*/ 0 h 7431875"/>
              <a:gd name="connsiteX1" fmla="*/ 6858000 w 6858003"/>
              <a:gd name="connsiteY1" fmla="*/ 2647737 h 7431875"/>
              <a:gd name="connsiteX2" fmla="*/ 6858000 w 6858003"/>
              <a:gd name="connsiteY2" fmla="*/ 7431875 h 7431875"/>
              <a:gd name="connsiteX3" fmla="*/ 0 w 6858003"/>
              <a:gd name="connsiteY3" fmla="*/ 7431875 h 7431875"/>
              <a:gd name="connsiteX4" fmla="*/ 0 w 6858003"/>
              <a:gd name="connsiteY4" fmla="*/ 552701 h 7431875"/>
              <a:gd name="connsiteX5" fmla="*/ 6858003 w 6858003"/>
              <a:gd name="connsiteY5" fmla="*/ 0 h 7431875"/>
              <a:gd name="connsiteX0" fmla="*/ 6872517 w 6872517"/>
              <a:gd name="connsiteY0" fmla="*/ 42385 h 6879174"/>
              <a:gd name="connsiteX1" fmla="*/ 6858000 w 6872517"/>
              <a:gd name="connsiteY1" fmla="*/ 2095036 h 6879174"/>
              <a:gd name="connsiteX2" fmla="*/ 6858000 w 6872517"/>
              <a:gd name="connsiteY2" fmla="*/ 6879174 h 6879174"/>
              <a:gd name="connsiteX3" fmla="*/ 0 w 6872517"/>
              <a:gd name="connsiteY3" fmla="*/ 6879174 h 6879174"/>
              <a:gd name="connsiteX4" fmla="*/ 0 w 6872517"/>
              <a:gd name="connsiteY4" fmla="*/ 0 h 6879174"/>
              <a:gd name="connsiteX5" fmla="*/ 6872517 w 6872517"/>
              <a:gd name="connsiteY5" fmla="*/ 42385 h 6879174"/>
              <a:gd name="connsiteX0" fmla="*/ 6872520 w 6872520"/>
              <a:gd name="connsiteY0" fmla="*/ 0 h 6880332"/>
              <a:gd name="connsiteX1" fmla="*/ 6858000 w 6872520"/>
              <a:gd name="connsiteY1" fmla="*/ 2096194 h 6880332"/>
              <a:gd name="connsiteX2" fmla="*/ 6858000 w 6872520"/>
              <a:gd name="connsiteY2" fmla="*/ 6880332 h 6880332"/>
              <a:gd name="connsiteX3" fmla="*/ 0 w 6872520"/>
              <a:gd name="connsiteY3" fmla="*/ 6880332 h 6880332"/>
              <a:gd name="connsiteX4" fmla="*/ 0 w 6872520"/>
              <a:gd name="connsiteY4" fmla="*/ 1158 h 6880332"/>
              <a:gd name="connsiteX5" fmla="*/ 6872520 w 6872520"/>
              <a:gd name="connsiteY5" fmla="*/ 0 h 6880332"/>
              <a:gd name="connsiteX0" fmla="*/ 6872520 w 6872520"/>
              <a:gd name="connsiteY0" fmla="*/ 0 h 6880332"/>
              <a:gd name="connsiteX1" fmla="*/ 6858000 w 6872520"/>
              <a:gd name="connsiteY1" fmla="*/ 2096194 h 6880332"/>
              <a:gd name="connsiteX2" fmla="*/ 6858000 w 6872520"/>
              <a:gd name="connsiteY2" fmla="*/ 6880332 h 6880332"/>
              <a:gd name="connsiteX3" fmla="*/ 0 w 6872520"/>
              <a:gd name="connsiteY3" fmla="*/ 6880332 h 6880332"/>
              <a:gd name="connsiteX4" fmla="*/ 0 w 6872520"/>
              <a:gd name="connsiteY4" fmla="*/ 1158 h 6880332"/>
              <a:gd name="connsiteX5" fmla="*/ 6872520 w 6872520"/>
              <a:gd name="connsiteY5" fmla="*/ 0 h 6880332"/>
              <a:gd name="connsiteX0" fmla="*/ 6843491 w 6858000"/>
              <a:gd name="connsiteY0" fmla="*/ 202042 h 6879174"/>
              <a:gd name="connsiteX1" fmla="*/ 6858000 w 6858000"/>
              <a:gd name="connsiteY1" fmla="*/ 2095036 h 6879174"/>
              <a:gd name="connsiteX2" fmla="*/ 6858000 w 6858000"/>
              <a:gd name="connsiteY2" fmla="*/ 6879174 h 6879174"/>
              <a:gd name="connsiteX3" fmla="*/ 0 w 6858000"/>
              <a:gd name="connsiteY3" fmla="*/ 6879174 h 6879174"/>
              <a:gd name="connsiteX4" fmla="*/ 0 w 6858000"/>
              <a:gd name="connsiteY4" fmla="*/ 0 h 6879174"/>
              <a:gd name="connsiteX5" fmla="*/ 6843491 w 6858000"/>
              <a:gd name="connsiteY5" fmla="*/ 202042 h 6879174"/>
              <a:gd name="connsiteX0" fmla="*/ 6843491 w 6858000"/>
              <a:gd name="connsiteY0" fmla="*/ 202042 h 6879174"/>
              <a:gd name="connsiteX1" fmla="*/ 6858000 w 6858000"/>
              <a:gd name="connsiteY1" fmla="*/ 2095036 h 6879174"/>
              <a:gd name="connsiteX2" fmla="*/ 6858000 w 6858000"/>
              <a:gd name="connsiteY2" fmla="*/ 6879174 h 6879174"/>
              <a:gd name="connsiteX3" fmla="*/ 0 w 6858000"/>
              <a:gd name="connsiteY3" fmla="*/ 6879174 h 6879174"/>
              <a:gd name="connsiteX4" fmla="*/ 0 w 6858000"/>
              <a:gd name="connsiteY4" fmla="*/ 0 h 6879174"/>
              <a:gd name="connsiteX5" fmla="*/ 6843491 w 6858000"/>
              <a:gd name="connsiteY5" fmla="*/ 202042 h 6879174"/>
              <a:gd name="connsiteX0" fmla="*/ 6843491 w 6858000"/>
              <a:gd name="connsiteY0" fmla="*/ 202042 h 6879174"/>
              <a:gd name="connsiteX1" fmla="*/ 6858000 w 6858000"/>
              <a:gd name="connsiteY1" fmla="*/ 2095036 h 6879174"/>
              <a:gd name="connsiteX2" fmla="*/ 6858000 w 6858000"/>
              <a:gd name="connsiteY2" fmla="*/ 6879174 h 6879174"/>
              <a:gd name="connsiteX3" fmla="*/ 0 w 6858000"/>
              <a:gd name="connsiteY3" fmla="*/ 6879174 h 6879174"/>
              <a:gd name="connsiteX4" fmla="*/ 0 w 6858000"/>
              <a:gd name="connsiteY4" fmla="*/ 0 h 6879174"/>
              <a:gd name="connsiteX5" fmla="*/ 6843491 w 6858000"/>
              <a:gd name="connsiteY5" fmla="*/ 202042 h 6879174"/>
              <a:gd name="connsiteX0" fmla="*/ 6856191 w 6858000"/>
              <a:gd name="connsiteY0" fmla="*/ 214742 h 6879174"/>
              <a:gd name="connsiteX1" fmla="*/ 6858000 w 6858000"/>
              <a:gd name="connsiteY1" fmla="*/ 2095036 h 6879174"/>
              <a:gd name="connsiteX2" fmla="*/ 6858000 w 6858000"/>
              <a:gd name="connsiteY2" fmla="*/ 6879174 h 6879174"/>
              <a:gd name="connsiteX3" fmla="*/ 0 w 6858000"/>
              <a:gd name="connsiteY3" fmla="*/ 6879174 h 6879174"/>
              <a:gd name="connsiteX4" fmla="*/ 0 w 6858000"/>
              <a:gd name="connsiteY4" fmla="*/ 0 h 6879174"/>
              <a:gd name="connsiteX5" fmla="*/ 6856191 w 6858000"/>
              <a:gd name="connsiteY5" fmla="*/ 214742 h 6879174"/>
              <a:gd name="connsiteX0" fmla="*/ 6856191 w 6858000"/>
              <a:gd name="connsiteY0" fmla="*/ 209979 h 6879174"/>
              <a:gd name="connsiteX1" fmla="*/ 6858000 w 6858000"/>
              <a:gd name="connsiteY1" fmla="*/ 2095036 h 6879174"/>
              <a:gd name="connsiteX2" fmla="*/ 6858000 w 6858000"/>
              <a:gd name="connsiteY2" fmla="*/ 6879174 h 6879174"/>
              <a:gd name="connsiteX3" fmla="*/ 0 w 6858000"/>
              <a:gd name="connsiteY3" fmla="*/ 6879174 h 6879174"/>
              <a:gd name="connsiteX4" fmla="*/ 0 w 6858000"/>
              <a:gd name="connsiteY4" fmla="*/ 0 h 6879174"/>
              <a:gd name="connsiteX5" fmla="*/ 6856191 w 6858000"/>
              <a:gd name="connsiteY5" fmla="*/ 209979 h 6879174"/>
              <a:gd name="connsiteX0" fmla="*/ 6868891 w 6868891"/>
              <a:gd name="connsiteY0" fmla="*/ 197279 h 6879174"/>
              <a:gd name="connsiteX1" fmla="*/ 6858000 w 6868891"/>
              <a:gd name="connsiteY1" fmla="*/ 2095036 h 6879174"/>
              <a:gd name="connsiteX2" fmla="*/ 6858000 w 6868891"/>
              <a:gd name="connsiteY2" fmla="*/ 6879174 h 6879174"/>
              <a:gd name="connsiteX3" fmla="*/ 0 w 6868891"/>
              <a:gd name="connsiteY3" fmla="*/ 6879174 h 6879174"/>
              <a:gd name="connsiteX4" fmla="*/ 0 w 6868891"/>
              <a:gd name="connsiteY4" fmla="*/ 0 h 6879174"/>
              <a:gd name="connsiteX5" fmla="*/ 6868891 w 6868891"/>
              <a:gd name="connsiteY5" fmla="*/ 197279 h 6879174"/>
              <a:gd name="connsiteX0" fmla="*/ 6868891 w 7721392"/>
              <a:gd name="connsiteY0" fmla="*/ 197279 h 6879174"/>
              <a:gd name="connsiteX1" fmla="*/ 6858000 w 7721392"/>
              <a:gd name="connsiteY1" fmla="*/ 6879174 h 6879174"/>
              <a:gd name="connsiteX2" fmla="*/ 0 w 7721392"/>
              <a:gd name="connsiteY2" fmla="*/ 6879174 h 6879174"/>
              <a:gd name="connsiteX3" fmla="*/ 0 w 7721392"/>
              <a:gd name="connsiteY3" fmla="*/ 0 h 6879174"/>
              <a:gd name="connsiteX4" fmla="*/ 6868891 w 7721392"/>
              <a:gd name="connsiteY4" fmla="*/ 197279 h 6879174"/>
              <a:gd name="connsiteX0" fmla="*/ 6868891 w 7373946"/>
              <a:gd name="connsiteY0" fmla="*/ 197279 h 6879174"/>
              <a:gd name="connsiteX1" fmla="*/ 6858000 w 7373946"/>
              <a:gd name="connsiteY1" fmla="*/ 6879174 h 6879174"/>
              <a:gd name="connsiteX2" fmla="*/ 0 w 7373946"/>
              <a:gd name="connsiteY2" fmla="*/ 6879174 h 6879174"/>
              <a:gd name="connsiteX3" fmla="*/ 0 w 7373946"/>
              <a:gd name="connsiteY3" fmla="*/ 0 h 6879174"/>
              <a:gd name="connsiteX4" fmla="*/ 6868891 w 7373946"/>
              <a:gd name="connsiteY4" fmla="*/ 197279 h 6879174"/>
              <a:gd name="connsiteX0" fmla="*/ 6868891 w 8182025"/>
              <a:gd name="connsiteY0" fmla="*/ 197279 h 6879174"/>
              <a:gd name="connsiteX1" fmla="*/ 6858000 w 8182025"/>
              <a:gd name="connsiteY1" fmla="*/ 6879174 h 6879174"/>
              <a:gd name="connsiteX2" fmla="*/ 0 w 8182025"/>
              <a:gd name="connsiteY2" fmla="*/ 6879174 h 6879174"/>
              <a:gd name="connsiteX3" fmla="*/ 0 w 8182025"/>
              <a:gd name="connsiteY3" fmla="*/ 0 h 6879174"/>
              <a:gd name="connsiteX4" fmla="*/ 6868891 w 8182025"/>
              <a:gd name="connsiteY4" fmla="*/ 197279 h 6879174"/>
              <a:gd name="connsiteX0" fmla="*/ 6868891 w 8182025"/>
              <a:gd name="connsiteY0" fmla="*/ 197279 h 6879174"/>
              <a:gd name="connsiteX1" fmla="*/ 6858000 w 8182025"/>
              <a:gd name="connsiteY1" fmla="*/ 6879174 h 6879174"/>
              <a:gd name="connsiteX2" fmla="*/ 0 w 8182025"/>
              <a:gd name="connsiteY2" fmla="*/ 6879174 h 6879174"/>
              <a:gd name="connsiteX3" fmla="*/ 0 w 8182025"/>
              <a:gd name="connsiteY3" fmla="*/ 0 h 6879174"/>
              <a:gd name="connsiteX4" fmla="*/ 6868891 w 8182025"/>
              <a:gd name="connsiteY4" fmla="*/ 197279 h 6879174"/>
              <a:gd name="connsiteX0" fmla="*/ 6868891 w 8182025"/>
              <a:gd name="connsiteY0" fmla="*/ 197279 h 6879174"/>
              <a:gd name="connsiteX1" fmla="*/ 6858000 w 8182025"/>
              <a:gd name="connsiteY1" fmla="*/ 6879174 h 6879174"/>
              <a:gd name="connsiteX2" fmla="*/ 0 w 8182025"/>
              <a:gd name="connsiteY2" fmla="*/ 6879174 h 6879174"/>
              <a:gd name="connsiteX3" fmla="*/ 0 w 8182025"/>
              <a:gd name="connsiteY3" fmla="*/ 0 h 6879174"/>
              <a:gd name="connsiteX4" fmla="*/ 6868891 w 8182025"/>
              <a:gd name="connsiteY4" fmla="*/ 197279 h 6879174"/>
              <a:gd name="connsiteX0" fmla="*/ 6868891 w 8182025"/>
              <a:gd name="connsiteY0" fmla="*/ 197279 h 6879174"/>
              <a:gd name="connsiteX1" fmla="*/ 6858000 w 8182025"/>
              <a:gd name="connsiteY1" fmla="*/ 6879174 h 6879174"/>
              <a:gd name="connsiteX2" fmla="*/ 0 w 8182025"/>
              <a:gd name="connsiteY2" fmla="*/ 6879174 h 6879174"/>
              <a:gd name="connsiteX3" fmla="*/ 0 w 8182025"/>
              <a:gd name="connsiteY3" fmla="*/ 0 h 6879174"/>
              <a:gd name="connsiteX4" fmla="*/ 6868891 w 8182025"/>
              <a:gd name="connsiteY4" fmla="*/ 197279 h 6879174"/>
              <a:gd name="connsiteX0" fmla="*/ 6868891 w 7374082"/>
              <a:gd name="connsiteY0" fmla="*/ 197279 h 7217839"/>
              <a:gd name="connsiteX1" fmla="*/ 6858000 w 7374082"/>
              <a:gd name="connsiteY1" fmla="*/ 6879174 h 7217839"/>
              <a:gd name="connsiteX2" fmla="*/ 0 w 7374082"/>
              <a:gd name="connsiteY2" fmla="*/ 6879174 h 7217839"/>
              <a:gd name="connsiteX3" fmla="*/ 0 w 7374082"/>
              <a:gd name="connsiteY3" fmla="*/ 0 h 7217839"/>
              <a:gd name="connsiteX4" fmla="*/ 6868891 w 7374082"/>
              <a:gd name="connsiteY4" fmla="*/ 197279 h 7217839"/>
              <a:gd name="connsiteX0" fmla="*/ 6868891 w 7513044"/>
              <a:gd name="connsiteY0" fmla="*/ 197279 h 6879174"/>
              <a:gd name="connsiteX1" fmla="*/ 6858000 w 7513044"/>
              <a:gd name="connsiteY1" fmla="*/ 6879174 h 6879174"/>
              <a:gd name="connsiteX2" fmla="*/ 0 w 7513044"/>
              <a:gd name="connsiteY2" fmla="*/ 6879174 h 6879174"/>
              <a:gd name="connsiteX3" fmla="*/ 0 w 7513044"/>
              <a:gd name="connsiteY3" fmla="*/ 0 h 6879174"/>
              <a:gd name="connsiteX4" fmla="*/ 6868891 w 7513044"/>
              <a:gd name="connsiteY4" fmla="*/ 197279 h 6879174"/>
              <a:gd name="connsiteX0" fmla="*/ 6868891 w 7374082"/>
              <a:gd name="connsiteY0" fmla="*/ 197279 h 6879174"/>
              <a:gd name="connsiteX1" fmla="*/ 6858000 w 7374082"/>
              <a:gd name="connsiteY1" fmla="*/ 6879174 h 6879174"/>
              <a:gd name="connsiteX2" fmla="*/ 0 w 7374082"/>
              <a:gd name="connsiteY2" fmla="*/ 6879174 h 6879174"/>
              <a:gd name="connsiteX3" fmla="*/ 0 w 7374082"/>
              <a:gd name="connsiteY3" fmla="*/ 0 h 6879174"/>
              <a:gd name="connsiteX4" fmla="*/ 6868891 w 7374082"/>
              <a:gd name="connsiteY4" fmla="*/ 197279 h 6879174"/>
              <a:gd name="connsiteX0" fmla="*/ 6868891 w 6868891"/>
              <a:gd name="connsiteY0" fmla="*/ 197279 h 6879174"/>
              <a:gd name="connsiteX1" fmla="*/ 6858000 w 6868891"/>
              <a:gd name="connsiteY1" fmla="*/ 6879174 h 6879174"/>
              <a:gd name="connsiteX2" fmla="*/ 0 w 6868891"/>
              <a:gd name="connsiteY2" fmla="*/ 6879174 h 6879174"/>
              <a:gd name="connsiteX3" fmla="*/ 0 w 6868891"/>
              <a:gd name="connsiteY3" fmla="*/ 0 h 6879174"/>
              <a:gd name="connsiteX4" fmla="*/ 6868891 w 6868891"/>
              <a:gd name="connsiteY4" fmla="*/ 197279 h 68791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68891" h="6879174">
                <a:moveTo>
                  <a:pt x="6868891" y="197279"/>
                </a:moveTo>
                <a:cubicBezTo>
                  <a:pt x="6865263" y="1808265"/>
                  <a:pt x="6858000" y="6879174"/>
                  <a:pt x="6858000" y="6879174"/>
                </a:cubicBezTo>
                <a:lnTo>
                  <a:pt x="0" y="6879174"/>
                </a:lnTo>
                <a:lnTo>
                  <a:pt x="0" y="0"/>
                </a:lnTo>
                <a:cubicBezTo>
                  <a:pt x="2329546" y="1257529"/>
                  <a:pt x="4524837" y="1741029"/>
                  <a:pt x="6868891" y="197279"/>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base">
              <a:spcBef>
                <a:spcPct val="0"/>
              </a:spcBef>
              <a:spcAft>
                <a:spcPct val="0"/>
              </a:spcAft>
            </a:pPr>
            <a:endParaRPr lang="zh-CN" altLang="en-US" dirty="0">
              <a:solidFill>
                <a:prstClr val="white"/>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3" name="矩形 72"/>
          <p:cNvSpPr/>
          <p:nvPr/>
        </p:nvSpPr>
        <p:spPr>
          <a:xfrm>
            <a:off x="7616209" y="4416464"/>
            <a:ext cx="1800493" cy="3077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fontAlgn="base">
              <a:spcBef>
                <a:spcPct val="0"/>
              </a:spcBef>
              <a:spcAft>
                <a:spcPct val="0"/>
              </a:spcAft>
            </a:pPr>
            <a:r>
              <a:rPr lang="zh-CN" altLang="en-US" sz="1400" b="1" dirty="0">
                <a:solidFill>
                  <a:srgbClr val="194069"/>
                </a:solidFill>
                <a:latin typeface="微软雅黑" panose="020B0503020204020204" pitchFamily="34" charset="-122"/>
                <a:ea typeface="微软雅黑" panose="020B0503020204020204" pitchFamily="34" charset="-122"/>
                <a:sym typeface="微软雅黑" panose="020B0503020204020204" pitchFamily="34" charset="-122"/>
              </a:rPr>
              <a:t>最初的菲利普斯曲线</a:t>
            </a:r>
          </a:p>
        </p:txBody>
      </p:sp>
      <p:sp>
        <p:nvSpPr>
          <p:cNvPr id="74" name="矩形 73"/>
          <p:cNvSpPr/>
          <p:nvPr/>
        </p:nvSpPr>
        <p:spPr>
          <a:xfrm>
            <a:off x="7153405" y="4845505"/>
            <a:ext cx="316801" cy="316801"/>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altLang="zh-CN" sz="1400" b="1">
                <a:solidFill>
                  <a:prstClr val="white"/>
                </a:solidFill>
                <a:latin typeface="微软雅黑" panose="020B0503020204020204" pitchFamily="34" charset="-122"/>
                <a:ea typeface="微软雅黑" panose="020B0503020204020204" pitchFamily="34" charset="-122"/>
                <a:sym typeface="微软雅黑" panose="020B0503020204020204" pitchFamily="34" charset="-122"/>
              </a:rPr>
              <a:t>2</a:t>
            </a:r>
            <a:endParaRPr lang="zh-CN" altLang="en-US" sz="1400" b="1" dirty="0">
              <a:solidFill>
                <a:prstClr val="white"/>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5" name="矩形 74"/>
          <p:cNvSpPr/>
          <p:nvPr/>
        </p:nvSpPr>
        <p:spPr>
          <a:xfrm>
            <a:off x="7616209" y="4850017"/>
            <a:ext cx="1814920" cy="3077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fontAlgn="base">
              <a:spcBef>
                <a:spcPct val="0"/>
              </a:spcBef>
              <a:spcAft>
                <a:spcPct val="0"/>
              </a:spcAft>
            </a:pPr>
            <a:r>
              <a:rPr lang="zh-CN" altLang="en-US" sz="1400" b="1" dirty="0">
                <a:solidFill>
                  <a:srgbClr val="194069"/>
                </a:solidFill>
                <a:latin typeface="微软雅黑" panose="020B0503020204020204" pitchFamily="34" charset="-122"/>
                <a:ea typeface="微软雅黑" panose="020B0503020204020204" pitchFamily="34" charset="-122"/>
                <a:sym typeface="微软雅黑" panose="020B0503020204020204" pitchFamily="34" charset="-122"/>
              </a:rPr>
              <a:t>萨缪尔森</a:t>
            </a:r>
            <a:r>
              <a:rPr lang="en-US" altLang="zh-CN" sz="1400" b="1" dirty="0">
                <a:solidFill>
                  <a:srgbClr val="194069"/>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1400" b="1" dirty="0">
                <a:solidFill>
                  <a:srgbClr val="194069"/>
                </a:solidFill>
                <a:latin typeface="微软雅黑" panose="020B0503020204020204" pitchFamily="34" charset="-122"/>
                <a:ea typeface="微软雅黑" panose="020B0503020204020204" pitchFamily="34" charset="-122"/>
                <a:sym typeface="微软雅黑" panose="020B0503020204020204" pitchFamily="34" charset="-122"/>
              </a:rPr>
              <a:t>索洛曲线</a:t>
            </a:r>
          </a:p>
        </p:txBody>
      </p:sp>
      <p:sp>
        <p:nvSpPr>
          <p:cNvPr id="76" name="矩形 75"/>
          <p:cNvSpPr/>
          <p:nvPr/>
        </p:nvSpPr>
        <p:spPr>
          <a:xfrm>
            <a:off x="7153405" y="5279059"/>
            <a:ext cx="316801" cy="316801"/>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altLang="zh-CN" sz="1400" b="1">
                <a:solidFill>
                  <a:prstClr val="white"/>
                </a:solidFill>
                <a:latin typeface="微软雅黑" panose="020B0503020204020204" pitchFamily="34" charset="-122"/>
                <a:ea typeface="微软雅黑" panose="020B0503020204020204" pitchFamily="34" charset="-122"/>
                <a:sym typeface="微软雅黑" panose="020B0503020204020204" pitchFamily="34" charset="-122"/>
              </a:rPr>
              <a:t>3</a:t>
            </a:r>
            <a:endParaRPr lang="zh-CN" altLang="en-US" sz="1400" b="1" dirty="0">
              <a:solidFill>
                <a:prstClr val="white"/>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7" name="矩形 76"/>
          <p:cNvSpPr/>
          <p:nvPr/>
        </p:nvSpPr>
        <p:spPr>
          <a:xfrm>
            <a:off x="7616209" y="5283571"/>
            <a:ext cx="3595856" cy="3077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fontAlgn="base">
              <a:spcBef>
                <a:spcPct val="0"/>
              </a:spcBef>
              <a:spcAft>
                <a:spcPct val="0"/>
              </a:spcAft>
            </a:pPr>
            <a:r>
              <a:rPr lang="zh-CN" altLang="en-US" sz="1400" b="1" dirty="0">
                <a:solidFill>
                  <a:srgbClr val="194069"/>
                </a:solidFill>
                <a:latin typeface="微软雅黑" panose="020B0503020204020204" pitchFamily="34" charset="-122"/>
                <a:ea typeface="微软雅黑" panose="020B0503020204020204" pitchFamily="34" charset="-122"/>
                <a:sym typeface="微软雅黑" panose="020B0503020204020204" pitchFamily="34" charset="-122"/>
              </a:rPr>
              <a:t>货币学派对菲利普斯曲线的修正和理论发展</a:t>
            </a:r>
          </a:p>
        </p:txBody>
      </p:sp>
      <p:sp>
        <p:nvSpPr>
          <p:cNvPr id="78" name="矩形 77"/>
          <p:cNvSpPr/>
          <p:nvPr/>
        </p:nvSpPr>
        <p:spPr>
          <a:xfrm>
            <a:off x="7153405" y="5712614"/>
            <a:ext cx="316801" cy="316801"/>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altLang="zh-CN" sz="1400" b="1">
                <a:solidFill>
                  <a:prstClr val="white"/>
                </a:solidFill>
                <a:latin typeface="微软雅黑" panose="020B0503020204020204" pitchFamily="34" charset="-122"/>
                <a:ea typeface="微软雅黑" panose="020B0503020204020204" pitchFamily="34" charset="-122"/>
                <a:sym typeface="微软雅黑" panose="020B0503020204020204" pitchFamily="34" charset="-122"/>
              </a:rPr>
              <a:t>4</a:t>
            </a:r>
            <a:endParaRPr lang="zh-CN" altLang="en-US" sz="1400" b="1" dirty="0">
              <a:solidFill>
                <a:prstClr val="white"/>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9" name="矩形 78"/>
          <p:cNvSpPr/>
          <p:nvPr/>
        </p:nvSpPr>
        <p:spPr>
          <a:xfrm>
            <a:off x="7616209" y="5717126"/>
            <a:ext cx="2339102" cy="3077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fontAlgn="base">
              <a:spcBef>
                <a:spcPct val="0"/>
              </a:spcBef>
              <a:spcAft>
                <a:spcPct val="0"/>
              </a:spcAft>
            </a:pPr>
            <a:r>
              <a:rPr lang="zh-CN" altLang="en-US" sz="1400" b="1" dirty="0">
                <a:solidFill>
                  <a:srgbClr val="194069"/>
                </a:solidFill>
                <a:latin typeface="微软雅黑" panose="020B0503020204020204" pitchFamily="34" charset="-122"/>
                <a:ea typeface="微软雅黑" panose="020B0503020204020204" pitchFamily="34" charset="-122"/>
                <a:sym typeface="微软雅黑" panose="020B0503020204020204" pitchFamily="34" charset="-122"/>
              </a:rPr>
              <a:t>适应性预期理论和不确定性</a:t>
            </a:r>
          </a:p>
        </p:txBody>
      </p:sp>
      <p:sp>
        <p:nvSpPr>
          <p:cNvPr id="24" name="文本框 23">
            <a:extLst>
              <a:ext uri="{FF2B5EF4-FFF2-40B4-BE49-F238E27FC236}">
                <a16:creationId xmlns:a16="http://schemas.microsoft.com/office/drawing/2014/main" id="{8F1422A7-7A7C-476D-A7B7-3AA70DACB57F}"/>
              </a:ext>
            </a:extLst>
          </p:cNvPr>
          <p:cNvSpPr txBox="1"/>
          <p:nvPr/>
        </p:nvSpPr>
        <p:spPr>
          <a:xfrm>
            <a:off x="7044835" y="3414130"/>
            <a:ext cx="3034805" cy="523220"/>
          </a:xfrm>
          <a:prstGeom prst="rect">
            <a:avLst/>
          </a:prstGeom>
          <a:solidFill>
            <a:schemeClr val="bg1">
              <a:alpha val="0"/>
            </a:schemeClr>
          </a:solidFill>
        </p:spPr>
        <p:txBody>
          <a:bodyPr wrap="none">
            <a:spAutoFit/>
          </a:bodyPr>
          <a:lstStyle>
            <a:lvl1pPr eaLnBrk="0" hangingPunct="0">
              <a:defRPr sz="2800" b="1">
                <a:solidFill>
                  <a:schemeClr val="accent1"/>
                </a:solidFill>
                <a:latin typeface="微软雅黑" pitchFamily="34" charset="-122"/>
                <a:ea typeface="微软雅黑" pitchFamily="34" charset="-122"/>
                <a:cs typeface="+mj-cs"/>
              </a:defRPr>
            </a:lvl1pPr>
            <a:lvl2pPr algn="r" eaLnBrk="0" hangingPunct="0">
              <a:defRPr sz="2000" b="1">
                <a:solidFill>
                  <a:srgbClr val="404040"/>
                </a:solidFill>
                <a:latin typeface="微软雅黑" panose="020B0503020204020204" pitchFamily="34" charset="-122"/>
                <a:ea typeface="微软雅黑" panose="020B0503020204020204" pitchFamily="34" charset="-122"/>
              </a:defRPr>
            </a:lvl2pPr>
            <a:lvl3pPr algn="r" eaLnBrk="0" hangingPunct="0">
              <a:defRPr sz="2000" b="1">
                <a:solidFill>
                  <a:srgbClr val="404040"/>
                </a:solidFill>
                <a:latin typeface="微软雅黑" panose="020B0503020204020204" pitchFamily="34" charset="-122"/>
                <a:ea typeface="微软雅黑" panose="020B0503020204020204" pitchFamily="34" charset="-122"/>
              </a:defRPr>
            </a:lvl3pPr>
            <a:lvl4pPr algn="r" eaLnBrk="0" hangingPunct="0">
              <a:defRPr sz="2000" b="1">
                <a:solidFill>
                  <a:srgbClr val="404040"/>
                </a:solidFill>
                <a:latin typeface="微软雅黑" panose="020B0503020204020204" pitchFamily="34" charset="-122"/>
                <a:ea typeface="微软雅黑" panose="020B0503020204020204" pitchFamily="34" charset="-122"/>
              </a:defRPr>
            </a:lvl4pPr>
            <a:lvl5pPr algn="r" eaLnBrk="0" hangingPunct="0">
              <a:defRPr sz="2000" b="1">
                <a:solidFill>
                  <a:srgbClr val="404040"/>
                </a:solidFill>
                <a:latin typeface="微软雅黑" panose="020B0503020204020204" pitchFamily="34" charset="-122"/>
                <a:ea typeface="微软雅黑" panose="020B0503020204020204" pitchFamily="34" charset="-122"/>
              </a:defRPr>
            </a:lvl5pPr>
            <a:lvl6pPr marL="457200" algn="r" fontAlgn="base">
              <a:spcBef>
                <a:spcPct val="0"/>
              </a:spcBef>
              <a:spcAft>
                <a:spcPct val="0"/>
              </a:spcAft>
              <a:defRPr>
                <a:latin typeface="Arial" charset="0"/>
                <a:ea typeface="宋体" charset="-122"/>
              </a:defRPr>
            </a:lvl6pPr>
            <a:lvl7pPr marL="914400" algn="r" fontAlgn="base">
              <a:spcBef>
                <a:spcPct val="0"/>
              </a:spcBef>
              <a:spcAft>
                <a:spcPct val="0"/>
              </a:spcAft>
              <a:defRPr>
                <a:latin typeface="Arial" charset="0"/>
                <a:ea typeface="宋体" charset="-122"/>
              </a:defRPr>
            </a:lvl7pPr>
            <a:lvl8pPr marL="1371600" algn="r" fontAlgn="base">
              <a:spcBef>
                <a:spcPct val="0"/>
              </a:spcBef>
              <a:spcAft>
                <a:spcPct val="0"/>
              </a:spcAft>
              <a:defRPr>
                <a:latin typeface="Arial" charset="0"/>
                <a:ea typeface="宋体" charset="-122"/>
              </a:defRPr>
            </a:lvl8pPr>
            <a:lvl9pPr marL="1828800" algn="r" fontAlgn="base">
              <a:spcBef>
                <a:spcPct val="0"/>
              </a:spcBef>
              <a:spcAft>
                <a:spcPct val="0"/>
              </a:spcAft>
              <a:defRPr>
                <a:latin typeface="Arial" charset="0"/>
                <a:ea typeface="宋体" charset="-122"/>
              </a:defRPr>
            </a:lvl9pPr>
          </a:lstStyle>
          <a:p>
            <a:pPr fontAlgn="base">
              <a:spcBef>
                <a:spcPct val="0"/>
              </a:spcBef>
              <a:spcAft>
                <a:spcPct val="0"/>
              </a:spcAft>
            </a:pPr>
            <a:r>
              <a:rPr lang="zh-CN" altLang="en-US" dirty="0">
                <a:solidFill>
                  <a:srgbClr val="194069"/>
                </a:solidFill>
                <a:sym typeface="微软雅黑" panose="020B0503020204020204" pitchFamily="34" charset="-122"/>
              </a:rPr>
              <a:t>目录 </a:t>
            </a:r>
            <a:r>
              <a:rPr lang="en-US" altLang="zh-CN" dirty="0">
                <a:solidFill>
                  <a:srgbClr val="194069"/>
                </a:solidFill>
                <a:sym typeface="微软雅黑" panose="020B0503020204020204" pitchFamily="34" charset="-122"/>
              </a:rPr>
              <a:t>| CONTENT</a:t>
            </a:r>
          </a:p>
        </p:txBody>
      </p:sp>
      <p:pic>
        <p:nvPicPr>
          <p:cNvPr id="6" name="图片 5">
            <a:extLst>
              <a:ext uri="{FF2B5EF4-FFF2-40B4-BE49-F238E27FC236}">
                <a16:creationId xmlns:a16="http://schemas.microsoft.com/office/drawing/2014/main" id="{F99D4129-8CEE-4E19-AF89-F0FC7AB01C9A}"/>
              </a:ext>
            </a:extLst>
          </p:cNvPr>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7747000" y="825500"/>
            <a:ext cx="1397000" cy="1397000"/>
          </a:xfrm>
          <a:prstGeom prst="rect">
            <a:avLst/>
          </a:prstGeom>
        </p:spPr>
      </p:pic>
      <p:sp>
        <p:nvSpPr>
          <p:cNvPr id="3" name="矩形 2">
            <a:extLst>
              <a:ext uri="{FF2B5EF4-FFF2-40B4-BE49-F238E27FC236}">
                <a16:creationId xmlns:a16="http://schemas.microsoft.com/office/drawing/2014/main" id="{374BFD21-62C1-3F84-D10A-4140C4B65BDC}"/>
              </a:ext>
            </a:extLst>
          </p:cNvPr>
          <p:cNvSpPr/>
          <p:nvPr/>
        </p:nvSpPr>
        <p:spPr>
          <a:xfrm>
            <a:off x="7152265" y="4416464"/>
            <a:ext cx="316801" cy="316801"/>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altLang="zh-CN" sz="1400" b="1" dirty="0">
                <a:solidFill>
                  <a:prstClr val="white"/>
                </a:solidFill>
                <a:latin typeface="微软雅黑" panose="020B0503020204020204" pitchFamily="34" charset="-122"/>
                <a:ea typeface="微软雅黑" panose="020B0503020204020204" pitchFamily="34" charset="-122"/>
                <a:sym typeface="微软雅黑" panose="020B0503020204020204" pitchFamily="34" charset="-122"/>
              </a:rPr>
              <a:t>1</a:t>
            </a:r>
            <a:endParaRPr lang="zh-CN" altLang="en-US" sz="1400" b="1" dirty="0">
              <a:solidFill>
                <a:prstClr val="white"/>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 name="矩形 4">
            <a:extLst>
              <a:ext uri="{FF2B5EF4-FFF2-40B4-BE49-F238E27FC236}">
                <a16:creationId xmlns:a16="http://schemas.microsoft.com/office/drawing/2014/main" id="{48B28DA1-84C6-436F-2817-6EABBF455C14}"/>
              </a:ext>
            </a:extLst>
          </p:cNvPr>
          <p:cNvSpPr/>
          <p:nvPr/>
        </p:nvSpPr>
        <p:spPr>
          <a:xfrm>
            <a:off x="7180029" y="6146169"/>
            <a:ext cx="316801" cy="316801"/>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altLang="zh-CN" sz="1400" b="1" dirty="0">
                <a:solidFill>
                  <a:prstClr val="white"/>
                </a:solidFill>
                <a:latin typeface="微软雅黑" panose="020B0503020204020204" pitchFamily="34" charset="-122"/>
                <a:ea typeface="微软雅黑" panose="020B0503020204020204" pitchFamily="34" charset="-122"/>
                <a:sym typeface="微软雅黑" panose="020B0503020204020204" pitchFamily="34" charset="-122"/>
              </a:rPr>
              <a:t>5</a:t>
            </a:r>
            <a:endParaRPr lang="zh-CN" altLang="en-US" sz="1400" b="1" dirty="0">
              <a:solidFill>
                <a:prstClr val="white"/>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 name="矩形 6">
            <a:extLst>
              <a:ext uri="{FF2B5EF4-FFF2-40B4-BE49-F238E27FC236}">
                <a16:creationId xmlns:a16="http://schemas.microsoft.com/office/drawing/2014/main" id="{327EC57B-000C-24AB-1CE1-67558CFD37F9}"/>
              </a:ext>
            </a:extLst>
          </p:cNvPr>
          <p:cNvSpPr/>
          <p:nvPr/>
        </p:nvSpPr>
        <p:spPr>
          <a:xfrm>
            <a:off x="7616209" y="6128216"/>
            <a:ext cx="1082348" cy="3077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fontAlgn="base">
              <a:spcBef>
                <a:spcPct val="0"/>
              </a:spcBef>
              <a:spcAft>
                <a:spcPct val="0"/>
              </a:spcAft>
            </a:pPr>
            <a:r>
              <a:rPr lang="zh-CN" altLang="en-US" sz="1400" b="1" dirty="0">
                <a:solidFill>
                  <a:srgbClr val="194069"/>
                </a:solidFill>
                <a:latin typeface="微软雅黑" panose="020B0503020204020204" pitchFamily="34" charset="-122"/>
                <a:ea typeface="微软雅黑" panose="020B0503020204020204" pitchFamily="34" charset="-122"/>
                <a:sym typeface="微软雅黑" panose="020B0503020204020204" pitchFamily="34" charset="-122"/>
              </a:rPr>
              <a:t>本节课小结</a:t>
            </a:r>
          </a:p>
        </p:txBody>
      </p:sp>
    </p:spTree>
    <p:extLst>
      <p:ext uri="{BB962C8B-B14F-4D97-AF65-F5344CB8AC3E}">
        <p14:creationId xmlns:p14="http://schemas.microsoft.com/office/powerpoint/2010/main" val="3281048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内容占位符 1"/>
              <p:cNvSpPr>
                <a:spLocks noGrp="1"/>
              </p:cNvSpPr>
              <p:nvPr>
                <p:ph idx="1"/>
              </p:nvPr>
            </p:nvSpPr>
            <p:spPr>
              <a:xfrm>
                <a:off x="1066800" y="360184"/>
                <a:ext cx="10058400" cy="5979656"/>
              </a:xfrm>
            </p:spPr>
            <p:txBody>
              <a:bodyPr>
                <a:noAutofit/>
              </a:bodyPr>
              <a:lstStyle/>
              <a:p>
                <a:pPr marL="0" indent="0">
                  <a:buNone/>
                </a:pPr>
                <a:r>
                  <a:rPr lang="zh-CN" altLang="zh-CN" sz="2200" b="1" dirty="0">
                    <a:latin typeface="+mj-ea"/>
                    <a:ea typeface="+mj-ea"/>
                  </a:rPr>
                  <a:t>传统的菲利普斯曲线</a:t>
                </a:r>
                <a:r>
                  <a:rPr lang="en-US" altLang="zh-CN" sz="2200" dirty="0">
                    <a:latin typeface="+mj-ea"/>
                    <a:ea typeface="+mj-ea"/>
                  </a:rPr>
                  <a:t>——</a:t>
                </a:r>
                <a:r>
                  <a:rPr lang="zh-CN" altLang="zh-CN" sz="2200" b="1" dirty="0">
                    <a:latin typeface="+mj-ea"/>
                    <a:ea typeface="+mj-ea"/>
                  </a:rPr>
                  <a:t>最初的菲利普斯曲线</a:t>
                </a:r>
                <a:endParaRPr lang="en-US" altLang="zh-CN" dirty="0"/>
              </a:p>
              <a:p>
                <a:pPr marL="342900" indent="-342900">
                  <a:buFont typeface="Wingdings" panose="05000000000000000000" pitchFamily="2" charset="2"/>
                  <a:buChar char="Ø"/>
                </a:pPr>
                <a:r>
                  <a:rPr lang="en-US" altLang="zh-CN" sz="2000" dirty="0">
                    <a:effectLst/>
                    <a:latin typeface="+mn-ea"/>
                    <a:cs typeface="Times New Roman" panose="02020603050405020304" pitchFamily="18" charset="0"/>
                  </a:rPr>
                  <a:t>Phillips</a:t>
                </a:r>
                <a:r>
                  <a:rPr lang="zh-CN" altLang="zh-CN" sz="2000" dirty="0">
                    <a:effectLst/>
                    <a:latin typeface="+mn-ea"/>
                    <a:cs typeface="Times New Roman" panose="02020603050405020304" pitchFamily="18" charset="0"/>
                  </a:rPr>
                  <a:t>，</a:t>
                </a:r>
                <a:r>
                  <a:rPr lang="en-US" altLang="zh-CN" sz="2000" dirty="0">
                    <a:effectLst/>
                    <a:latin typeface="+mn-ea"/>
                    <a:cs typeface="Times New Roman" panose="02020603050405020304" pitchFamily="18" charset="0"/>
                  </a:rPr>
                  <a:t>A.W</a:t>
                </a:r>
                <a:r>
                  <a:rPr lang="en-US" altLang="zh-CN" dirty="0">
                    <a:latin typeface="+mn-ea"/>
                    <a:cs typeface="Times New Roman" panose="02020603050405020304" pitchFamily="18" charset="0"/>
                  </a:rPr>
                  <a:t>.</a:t>
                </a:r>
                <a:r>
                  <a:rPr lang="zh-CN" altLang="en-US" dirty="0">
                    <a:latin typeface="+mn-ea"/>
                    <a:cs typeface="Times New Roman" panose="02020603050405020304" pitchFamily="18" charset="0"/>
                  </a:rPr>
                  <a:t>（</a:t>
                </a:r>
                <a:r>
                  <a:rPr lang="en-US" altLang="zh-CN" dirty="0">
                    <a:latin typeface="+mn-ea"/>
                    <a:cs typeface="Times New Roman" panose="02020603050405020304" pitchFamily="18" charset="0"/>
                  </a:rPr>
                  <a:t>1958</a:t>
                </a:r>
                <a:r>
                  <a:rPr lang="zh-CN" altLang="en-US" dirty="0">
                    <a:latin typeface="+mn-ea"/>
                    <a:cs typeface="Times New Roman" panose="02020603050405020304" pitchFamily="18" charset="0"/>
                  </a:rPr>
                  <a:t>）：</a:t>
                </a:r>
                <a14:m>
                  <m:oMath xmlns:m="http://schemas.openxmlformats.org/officeDocument/2006/math">
                    <m:r>
                      <a:rPr lang="en-US" altLang="zh-CN" i="1">
                        <a:latin typeface="Cambria Math" panose="02040503050406030204" pitchFamily="18" charset="0"/>
                      </a:rPr>
                      <m:t>𝑦</m:t>
                    </m:r>
                    <m:r>
                      <a:rPr lang="en-US" altLang="zh-CN" i="1">
                        <a:latin typeface="Cambria Math" panose="02040503050406030204" pitchFamily="18" charset="0"/>
                      </a:rPr>
                      <m:t>+0.9</m:t>
                    </m:r>
                    <m:sSup>
                      <m:sSupPr>
                        <m:ctrlPr>
                          <a:rPr lang="zh-CN" altLang="zh-CN" i="1">
                            <a:latin typeface="Cambria Math" panose="02040503050406030204" pitchFamily="18" charset="0"/>
                          </a:rPr>
                        </m:ctrlPr>
                      </m:sSupPr>
                      <m:e>
                        <m:r>
                          <a:rPr lang="en-US" altLang="zh-CN" i="1">
                            <a:latin typeface="Cambria Math" panose="02040503050406030204" pitchFamily="18" charset="0"/>
                          </a:rPr>
                          <m:t>=9.638</m:t>
                        </m:r>
                        <m:r>
                          <a:rPr lang="en-US" altLang="zh-CN" i="1">
                            <a:latin typeface="Cambria Math" panose="02040503050406030204" pitchFamily="18" charset="0"/>
                          </a:rPr>
                          <m:t>𝑥</m:t>
                        </m:r>
                      </m:e>
                      <m:sup>
                        <m:r>
                          <a:rPr lang="en-US" altLang="zh-CN" i="1">
                            <a:latin typeface="Cambria Math" panose="02040503050406030204" pitchFamily="18" charset="0"/>
                          </a:rPr>
                          <m:t>−1.394</m:t>
                        </m:r>
                      </m:sup>
                    </m:sSup>
                  </m:oMath>
                </a14:m>
                <a:endParaRPr lang="en-US" altLang="zh-CN" i="1" dirty="0"/>
              </a:p>
              <a:p>
                <a:pPr marL="342900" indent="-342900">
                  <a:buFont typeface="Wingdings" panose="05000000000000000000" pitchFamily="2" charset="2"/>
                  <a:buChar char="Ø"/>
                </a:pPr>
                <a:endParaRPr lang="en-US" altLang="zh-CN" dirty="0"/>
              </a:p>
              <a:p>
                <a:pPr marL="342900" indent="-342900">
                  <a:buFont typeface="Wingdings" panose="05000000000000000000" pitchFamily="2" charset="2"/>
                  <a:buChar char="Ø"/>
                </a:pPr>
                <a:endParaRPr lang="en-US" altLang="zh-CN" dirty="0"/>
              </a:p>
              <a:p>
                <a:pPr marL="342900" indent="-342900">
                  <a:buFont typeface="Wingdings" panose="05000000000000000000" pitchFamily="2" charset="2"/>
                  <a:buChar char="Ø"/>
                </a:pPr>
                <a:endParaRPr lang="en-US" altLang="zh-CN" dirty="0"/>
              </a:p>
              <a:p>
                <a:pPr marL="342900" indent="-342900">
                  <a:buFont typeface="Wingdings" panose="05000000000000000000" pitchFamily="2" charset="2"/>
                  <a:buChar char="Ø"/>
                </a:pPr>
                <a:endParaRPr lang="en-US" altLang="zh-CN" dirty="0"/>
              </a:p>
              <a:p>
                <a:pPr marL="342900" indent="-342900">
                  <a:buFont typeface="Wingdings" panose="05000000000000000000" pitchFamily="2" charset="2"/>
                  <a:buChar char="Ø"/>
                </a:pPr>
                <a:endParaRPr lang="en-US" altLang="zh-CN" dirty="0"/>
              </a:p>
              <a:p>
                <a:pPr marL="342900" indent="-342900">
                  <a:buFont typeface="Wingdings" panose="05000000000000000000" pitchFamily="2" charset="2"/>
                  <a:buChar char="Ø"/>
                </a:pPr>
                <a:endParaRPr lang="en-US" altLang="zh-CN" dirty="0"/>
              </a:p>
              <a:p>
                <a:pPr marL="342900" indent="-342900">
                  <a:buFont typeface="Wingdings" panose="05000000000000000000" pitchFamily="2" charset="2"/>
                  <a:buChar char="Ø"/>
                </a:pPr>
                <a:endParaRPr lang="en-US" altLang="zh-CN" dirty="0"/>
              </a:p>
              <a:p>
                <a:pPr marL="342900" indent="-342900">
                  <a:buFont typeface="Wingdings" panose="05000000000000000000" pitchFamily="2" charset="2"/>
                  <a:buChar char="Ø"/>
                </a:pPr>
                <a:endParaRPr lang="en-US" altLang="zh-CN" dirty="0"/>
              </a:p>
              <a:p>
                <a:pPr marL="342900" indent="-342900">
                  <a:buFont typeface="Wingdings" panose="05000000000000000000" pitchFamily="2" charset="2"/>
                  <a:buChar char="Ø"/>
                </a:pPr>
                <a:r>
                  <a:rPr lang="zh-CN" altLang="zh-CN" dirty="0"/>
                  <a:t>货币工资变化率与失业率之间的函数关系具有非线性和非对称性的特征</a:t>
                </a:r>
                <a:r>
                  <a:rPr lang="zh-CN" altLang="en-US" dirty="0"/>
                  <a:t>。</a:t>
                </a:r>
                <a:endParaRPr lang="en-US" altLang="zh-CN" dirty="0"/>
              </a:p>
              <a:p>
                <a:pPr marL="0" indent="0">
                  <a:buNone/>
                </a:pPr>
                <a:r>
                  <a:rPr lang="en-US" altLang="zh-CN" dirty="0"/>
                  <a:t>                                                        </a:t>
                </a:r>
                <a14:m>
                  <m:oMath xmlns:m="http://schemas.openxmlformats.org/officeDocument/2006/math">
                    <m:acc>
                      <m:accPr>
                        <m:chr m:val="̇"/>
                        <m:ctrlPr>
                          <a:rPr lang="zh-CN" altLang="zh-CN" i="1">
                            <a:latin typeface="Cambria Math" panose="02040503050406030204" pitchFamily="18" charset="0"/>
                          </a:rPr>
                        </m:ctrlPr>
                      </m:accPr>
                      <m:e>
                        <m:r>
                          <a:rPr lang="en-US" altLang="zh-CN" i="1">
                            <a:latin typeface="Cambria Math" panose="02040503050406030204" pitchFamily="18" charset="0"/>
                          </a:rPr>
                          <m:t>𝑤</m:t>
                        </m:r>
                      </m:e>
                    </m:acc>
                    <m:r>
                      <a:rPr lang="en-US" altLang="zh-CN" i="1">
                        <a:latin typeface="Cambria Math" panose="02040503050406030204" pitchFamily="18" charset="0"/>
                      </a:rPr>
                      <m:t>=</m:t>
                    </m:r>
                    <m:f>
                      <m:fPr>
                        <m:ctrlPr>
                          <a:rPr lang="zh-CN" altLang="zh-CN" i="1">
                            <a:latin typeface="Cambria Math" panose="02040503050406030204" pitchFamily="18" charset="0"/>
                          </a:rPr>
                        </m:ctrlPr>
                      </m:fPr>
                      <m:num>
                        <m:r>
                          <a:rPr lang="en-US" altLang="zh-CN" i="1">
                            <a:latin typeface="Cambria Math" panose="02040503050406030204" pitchFamily="18" charset="0"/>
                          </a:rPr>
                          <m:t>𝑑𝑊</m:t>
                        </m:r>
                        <m:r>
                          <a:rPr lang="en-US" altLang="zh-CN" i="1">
                            <a:latin typeface="Cambria Math" panose="02040503050406030204" pitchFamily="18" charset="0"/>
                          </a:rPr>
                          <m:t>/</m:t>
                        </m:r>
                        <m:r>
                          <a:rPr lang="en-US" altLang="zh-CN" i="1">
                            <a:latin typeface="Cambria Math" panose="02040503050406030204" pitchFamily="18" charset="0"/>
                          </a:rPr>
                          <m:t>𝑑𝑡</m:t>
                        </m:r>
                      </m:num>
                      <m:den>
                        <m:r>
                          <a:rPr lang="en-US" altLang="zh-CN" i="1">
                            <a:latin typeface="Cambria Math" panose="02040503050406030204" pitchFamily="18" charset="0"/>
                          </a:rPr>
                          <m:t>𝑊</m:t>
                        </m:r>
                      </m:den>
                    </m:f>
                    <m:r>
                      <a:rPr lang="en-US" altLang="zh-CN" i="1">
                        <a:latin typeface="Cambria Math" panose="02040503050406030204" pitchFamily="18" charset="0"/>
                      </a:rPr>
                      <m:t>=</m:t>
                    </m:r>
                    <m:r>
                      <a:rPr lang="en-US" altLang="zh-CN" i="1">
                        <a:latin typeface="Cambria Math" panose="02040503050406030204" pitchFamily="18" charset="0"/>
                      </a:rPr>
                      <m:t>h</m:t>
                    </m:r>
                    <m:r>
                      <a:rPr lang="en-US" altLang="zh-CN" i="1">
                        <a:latin typeface="Cambria Math" panose="02040503050406030204" pitchFamily="18" charset="0"/>
                      </a:rPr>
                      <m:t>(</m:t>
                    </m:r>
                    <m:r>
                      <a:rPr lang="en-US" altLang="zh-CN" i="1">
                        <a:latin typeface="Cambria Math" panose="02040503050406030204" pitchFamily="18" charset="0"/>
                      </a:rPr>
                      <m:t>𝑢</m:t>
                    </m:r>
                    <m:r>
                      <a:rPr lang="en-US" altLang="zh-CN" i="1">
                        <a:latin typeface="Cambria Math" panose="02040503050406030204" pitchFamily="18" charset="0"/>
                      </a:rPr>
                      <m:t>,</m:t>
                    </m:r>
                    <m:acc>
                      <m:accPr>
                        <m:chr m:val="̇"/>
                        <m:ctrlPr>
                          <a:rPr lang="zh-CN" altLang="zh-CN" i="1">
                            <a:latin typeface="Cambria Math" panose="02040503050406030204" pitchFamily="18" charset="0"/>
                          </a:rPr>
                        </m:ctrlPr>
                      </m:accPr>
                      <m:e>
                        <m:r>
                          <a:rPr lang="en-US" altLang="zh-CN" i="1">
                            <a:latin typeface="Cambria Math" panose="02040503050406030204" pitchFamily="18" charset="0"/>
                          </a:rPr>
                          <m:t>𝑢</m:t>
                        </m:r>
                      </m:e>
                    </m:acc>
                    <m:r>
                      <a:rPr lang="en-US" altLang="zh-CN" i="1">
                        <a:latin typeface="Cambria Math" panose="02040503050406030204" pitchFamily="18" charset="0"/>
                      </a:rPr>
                      <m:t>)</m:t>
                    </m:r>
                  </m:oMath>
                </a14:m>
                <a:r>
                  <a:rPr lang="en-US" altLang="zh-CN" i="1" dirty="0"/>
                  <a:t>     </a:t>
                </a:r>
                <a14:m>
                  <m:oMath xmlns:m="http://schemas.openxmlformats.org/officeDocument/2006/math">
                    <m:f>
                      <m:fPr>
                        <m:ctrlPr>
                          <a:rPr lang="zh-CN" altLang="zh-CN" i="1">
                            <a:latin typeface="Cambria Math" panose="02040503050406030204" pitchFamily="18" charset="0"/>
                          </a:rPr>
                        </m:ctrlPr>
                      </m:fPr>
                      <m:num>
                        <m:r>
                          <a:rPr lang="en-US" altLang="zh-CN" i="1">
                            <a:latin typeface="Cambria Math" panose="02040503050406030204" pitchFamily="18" charset="0"/>
                          </a:rPr>
                          <m:t>𝜕</m:t>
                        </m:r>
                        <m:acc>
                          <m:accPr>
                            <m:chr m:val="̇"/>
                            <m:ctrlPr>
                              <a:rPr lang="zh-CN" altLang="zh-CN" i="1">
                                <a:latin typeface="Cambria Math" panose="02040503050406030204" pitchFamily="18" charset="0"/>
                              </a:rPr>
                            </m:ctrlPr>
                          </m:accPr>
                          <m:e>
                            <m:r>
                              <a:rPr lang="en-US" altLang="zh-CN" i="1">
                                <a:latin typeface="Cambria Math" panose="02040503050406030204" pitchFamily="18" charset="0"/>
                              </a:rPr>
                              <m:t>𝜔</m:t>
                            </m:r>
                          </m:e>
                        </m:acc>
                      </m:num>
                      <m:den>
                        <m:r>
                          <a:rPr lang="en-US" altLang="zh-CN" i="1">
                            <a:latin typeface="Cambria Math" panose="02040503050406030204" pitchFamily="18" charset="0"/>
                          </a:rPr>
                          <m:t>𝜕</m:t>
                        </m:r>
                        <m:r>
                          <a:rPr lang="en-US" altLang="zh-CN" i="1">
                            <a:latin typeface="Cambria Math" panose="02040503050406030204" pitchFamily="18" charset="0"/>
                          </a:rPr>
                          <m:t>𝑢</m:t>
                        </m:r>
                      </m:den>
                    </m:f>
                    <m:r>
                      <a:rPr lang="en-US" altLang="zh-CN" i="1">
                        <a:latin typeface="Cambria Math" panose="02040503050406030204" pitchFamily="18" charset="0"/>
                      </a:rPr>
                      <m:t>&lt;0</m:t>
                    </m:r>
                  </m:oMath>
                </a14:m>
                <a:r>
                  <a:rPr lang="en-US" altLang="zh-CN" i="1" dirty="0"/>
                  <a:t>	</a:t>
                </a:r>
              </a:p>
              <a:p>
                <a:pPr marL="0" indent="0">
                  <a:buNone/>
                </a:pPr>
                <a:r>
                  <a:rPr lang="en-US" altLang="zh-CN" dirty="0"/>
                  <a:t>      </a:t>
                </a:r>
                <a:r>
                  <a:rPr lang="zh-CN" altLang="zh-CN" dirty="0"/>
                  <a:t>其中，</a:t>
                </a:r>
                <a14:m>
                  <m:oMath xmlns:m="http://schemas.openxmlformats.org/officeDocument/2006/math">
                    <m:acc>
                      <m:accPr>
                        <m:chr m:val="̇"/>
                        <m:ctrlPr>
                          <a:rPr lang="zh-CN" altLang="zh-CN" i="1">
                            <a:latin typeface="Cambria Math" panose="02040503050406030204" pitchFamily="18" charset="0"/>
                          </a:rPr>
                        </m:ctrlPr>
                      </m:accPr>
                      <m:e>
                        <m:r>
                          <m:rPr>
                            <m:sty m:val="p"/>
                          </m:rPr>
                          <a:rPr lang="en-US" altLang="zh-CN">
                            <a:latin typeface="Cambria Math" panose="02040503050406030204" pitchFamily="18" charset="0"/>
                          </a:rPr>
                          <m:t>w</m:t>
                        </m:r>
                      </m:e>
                    </m:acc>
                  </m:oMath>
                </a14:m>
                <a:r>
                  <a:rPr lang="zh-CN" altLang="zh-CN" dirty="0"/>
                  <a:t>表示货币工资的变化率，</a:t>
                </a:r>
                <a:r>
                  <a:rPr lang="en-US" altLang="zh-CN" dirty="0"/>
                  <a:t>u</a:t>
                </a:r>
                <a:r>
                  <a:rPr lang="zh-CN" altLang="zh-CN" dirty="0"/>
                  <a:t>表示失业率，</a:t>
                </a:r>
                <a14:m>
                  <m:oMath xmlns:m="http://schemas.openxmlformats.org/officeDocument/2006/math">
                    <m:acc>
                      <m:accPr>
                        <m:chr m:val="̇"/>
                        <m:ctrlPr>
                          <a:rPr lang="zh-CN" altLang="zh-CN" i="1">
                            <a:latin typeface="Cambria Math" panose="02040503050406030204" pitchFamily="18" charset="0"/>
                          </a:rPr>
                        </m:ctrlPr>
                      </m:accPr>
                      <m:e>
                        <m:r>
                          <m:rPr>
                            <m:sty m:val="p"/>
                          </m:rPr>
                          <a:rPr lang="en-US" altLang="zh-CN">
                            <a:latin typeface="Cambria Math" panose="02040503050406030204" pitchFamily="18" charset="0"/>
                          </a:rPr>
                          <m:t>u</m:t>
                        </m:r>
                      </m:e>
                    </m:acc>
                  </m:oMath>
                </a14:m>
                <a:r>
                  <a:rPr lang="zh-CN" altLang="zh-CN" dirty="0"/>
                  <a:t>表示失业率的变化</a:t>
                </a:r>
                <a:r>
                  <a:rPr lang="zh-CN" altLang="en-US" dirty="0"/>
                  <a:t>率</a:t>
                </a:r>
                <a:r>
                  <a:rPr lang="zh-CN" altLang="zh-CN" dirty="0"/>
                  <a:t>。</a:t>
                </a:r>
                <a:endParaRPr lang="en-US" altLang="zh-CN" dirty="0"/>
              </a:p>
              <a:p>
                <a:pPr marL="0" indent="0">
                  <a:buNone/>
                </a:pPr>
                <a:endParaRPr lang="en-US" altLang="zh-CN" dirty="0"/>
              </a:p>
              <a:p>
                <a:pPr marL="0" indent="0">
                  <a:buNone/>
                </a:pPr>
                <a:endParaRPr lang="zh-CN" altLang="en-US" dirty="0"/>
              </a:p>
            </p:txBody>
          </p:sp>
        </mc:Choice>
        <mc:Fallback xmlns="">
          <p:sp>
            <p:nvSpPr>
              <p:cNvPr id="2" name="内容占位符 1"/>
              <p:cNvSpPr>
                <a:spLocks noGrp="1" noRot="1" noChangeAspect="1" noMove="1" noResize="1" noEditPoints="1" noAdjustHandles="1" noChangeArrowheads="1" noChangeShapeType="1" noTextEdit="1"/>
              </p:cNvSpPr>
              <p:nvPr>
                <p:ph idx="1"/>
              </p:nvPr>
            </p:nvSpPr>
            <p:spPr>
              <a:xfrm>
                <a:off x="1066800" y="360184"/>
                <a:ext cx="10058400" cy="5979656"/>
              </a:xfrm>
              <a:blipFill>
                <a:blip r:embed="rId2"/>
                <a:stretch>
                  <a:fillRect l="-1697" t="-1733" b="-1325"/>
                </a:stretch>
              </a:blipFill>
            </p:spPr>
            <p:txBody>
              <a:bodyPr/>
              <a:lstStyle/>
              <a:p>
                <a:r>
                  <a:rPr lang="zh-CN" altLang="en-US">
                    <a:noFill/>
                  </a:rPr>
                  <a:t> </a:t>
                </a:r>
              </a:p>
            </p:txBody>
          </p:sp>
        </mc:Fallback>
      </mc:AlternateContent>
      <p:pic>
        <p:nvPicPr>
          <p:cNvPr id="7" name="图片 6" descr="图表, 散点图&#10;&#10;描述已自动生成"/>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35629" y="1147157"/>
            <a:ext cx="7121236" cy="3718561"/>
          </a:xfrm>
          <a:prstGeom prst="rect">
            <a:avLst/>
          </a:prstGeo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矩形 20"/>
          <p:cNvSpPr/>
          <p:nvPr/>
        </p:nvSpPr>
        <p:spPr>
          <a:xfrm>
            <a:off x="738394" y="330102"/>
            <a:ext cx="6520350" cy="5136791"/>
          </a:xfrm>
          <a:prstGeom prst="rect">
            <a:avLst/>
          </a:prstGeom>
        </p:spPr>
        <p:txBody>
          <a:bodyPr wrap="square">
            <a:spAutoFit/>
          </a:bodyPr>
          <a:lstStyle/>
          <a:p>
            <a:pPr marL="0" marR="0" lvl="0" indent="0" algn="l" defTabSz="914400" rtl="0" eaLnBrk="1" fontAlgn="auto" latinLnBrk="0" hangingPunct="1">
              <a:lnSpc>
                <a:spcPct val="90000"/>
              </a:lnSpc>
              <a:spcBef>
                <a:spcPts val="1200"/>
              </a:spcBef>
              <a:spcAft>
                <a:spcPts val="200"/>
              </a:spcAft>
              <a:buClr>
                <a:srgbClr val="E48312"/>
              </a:buClr>
              <a:buSzPct val="100000"/>
              <a:buFont typeface="Calibri" panose="020F0502020204030204" pitchFamily="34" charset="0"/>
              <a:buNone/>
              <a:defRPr/>
            </a:pPr>
            <a:r>
              <a:rPr kumimoji="0" lang="zh-CN" altLang="zh-CN" sz="2200" b="1" i="0" u="none" strike="noStrike" kern="1200" cap="none" spc="0" normalizeH="0" baseline="0" noProof="0" dirty="0">
                <a:ln>
                  <a:noFill/>
                </a:ln>
                <a:solidFill>
                  <a:srgbClr val="000000">
                    <a:lumMod val="75000"/>
                    <a:lumOff val="25000"/>
                  </a:srgbClr>
                </a:solidFill>
                <a:effectLst/>
                <a:uLnTx/>
                <a:uFillTx/>
                <a:latin typeface="宋体" panose="02010600030101010101" pitchFamily="2" charset="-122"/>
                <a:ea typeface="宋体" panose="02010600030101010101" pitchFamily="2" charset="-122"/>
                <a:cs typeface="+mn-cs"/>
              </a:rPr>
              <a:t>传统的菲利普斯曲线</a:t>
            </a:r>
            <a:r>
              <a:rPr kumimoji="0" lang="en-US" altLang="zh-CN" sz="2200" b="0" i="0" u="none" strike="noStrike" kern="1200" cap="none" spc="0" normalizeH="0" baseline="0" noProof="0" dirty="0">
                <a:ln>
                  <a:noFill/>
                </a:ln>
                <a:solidFill>
                  <a:srgbClr val="000000">
                    <a:lumMod val="75000"/>
                    <a:lumOff val="25000"/>
                  </a:srgbClr>
                </a:solidFill>
                <a:effectLst/>
                <a:uLnTx/>
                <a:uFillTx/>
                <a:latin typeface="宋体" panose="02010600030101010101" pitchFamily="2" charset="-122"/>
                <a:ea typeface="宋体" panose="02010600030101010101" pitchFamily="2" charset="-122"/>
                <a:cs typeface="+mn-cs"/>
              </a:rPr>
              <a:t>——</a:t>
            </a:r>
            <a:r>
              <a:rPr kumimoji="0" lang="zh-CN" altLang="zh-CN" sz="2200" b="1" i="0" u="none" strike="noStrike" kern="1200" cap="none" spc="0" normalizeH="0" baseline="0" noProof="0" dirty="0">
                <a:ln>
                  <a:noFill/>
                </a:ln>
                <a:solidFill>
                  <a:srgbClr val="000000">
                    <a:lumMod val="75000"/>
                    <a:lumOff val="25000"/>
                  </a:srgbClr>
                </a:solidFill>
                <a:effectLst/>
                <a:uLnTx/>
                <a:uFillTx/>
                <a:latin typeface="宋体" panose="02010600030101010101" pitchFamily="2" charset="-122"/>
                <a:ea typeface="宋体" panose="02010600030101010101" pitchFamily="2" charset="-122"/>
                <a:cs typeface="+mn-cs"/>
              </a:rPr>
              <a:t>最初的菲利普斯曲线</a:t>
            </a:r>
            <a:endParaRPr kumimoji="0" lang="en-US" altLang="zh-CN" sz="2200" b="1" i="0" u="none" strike="noStrike" kern="1200" cap="none" spc="0" normalizeH="0" baseline="0" noProof="0" dirty="0">
              <a:ln>
                <a:noFill/>
              </a:ln>
              <a:solidFill>
                <a:srgbClr val="000000">
                  <a:lumMod val="75000"/>
                  <a:lumOff val="25000"/>
                </a:srgbClr>
              </a:solidFill>
              <a:effectLst/>
              <a:uLnTx/>
              <a:uFillTx/>
              <a:latin typeface="宋体" panose="02010600030101010101" pitchFamily="2" charset="-122"/>
              <a:ea typeface="宋体" panose="02010600030101010101" pitchFamily="2" charset="-122"/>
              <a:cs typeface="+mn-cs"/>
            </a:endParaRPr>
          </a:p>
          <a:p>
            <a:pPr marL="0" marR="0" lvl="0" indent="0" algn="l" defTabSz="914400" rtl="0" eaLnBrk="1" fontAlgn="auto" latinLnBrk="0" hangingPunct="1">
              <a:lnSpc>
                <a:spcPct val="100000"/>
              </a:lnSpc>
              <a:spcBef>
                <a:spcPts val="1200"/>
              </a:spcBef>
              <a:spcAft>
                <a:spcPts val="200"/>
              </a:spcAft>
              <a:buClr>
                <a:srgbClr val="E48312"/>
              </a:buClr>
              <a:buSzPct val="100000"/>
              <a:buFontTx/>
              <a:buNone/>
              <a:defRPr/>
            </a:pPr>
            <a:endParaRPr kumimoji="0" lang="en-US" altLang="zh-CN" sz="2000" b="0" i="0" u="none" strike="noStrike" kern="1200" cap="none" spc="0" normalizeH="0" baseline="0" noProof="0" dirty="0">
              <a:ln>
                <a:noFill/>
              </a:ln>
              <a:solidFill>
                <a:srgbClr val="000000">
                  <a:lumMod val="75000"/>
                  <a:lumOff val="25000"/>
                </a:srgbClr>
              </a:solidFill>
              <a:effectLst/>
              <a:uLnTx/>
              <a:uFillTx/>
              <a:latin typeface="宋体" panose="02010600030101010101" pitchFamily="2" charset="-122"/>
              <a:ea typeface="宋体" panose="02010600030101010101" pitchFamily="2" charset="-122"/>
              <a:cs typeface="+mn-cs"/>
            </a:endParaRPr>
          </a:p>
          <a:p>
            <a:pPr marL="342900" marR="0" lvl="0" indent="-342900" algn="l" defTabSz="914400" rtl="0" eaLnBrk="1" fontAlgn="auto" latinLnBrk="0" hangingPunct="1">
              <a:lnSpc>
                <a:spcPct val="100000"/>
              </a:lnSpc>
              <a:spcBef>
                <a:spcPts val="1200"/>
              </a:spcBef>
              <a:spcAft>
                <a:spcPts val="200"/>
              </a:spcAft>
              <a:buClr>
                <a:srgbClr val="E48312"/>
              </a:buClr>
              <a:buSzPct val="100000"/>
              <a:buFont typeface="Wingdings" panose="05000000000000000000" pitchFamily="2" charset="2"/>
              <a:buChar char="Ø"/>
              <a:defRPr/>
            </a:pPr>
            <a:r>
              <a:rPr kumimoji="0" lang="zh-CN" altLang="zh-CN" sz="2000" b="0" i="0" u="none" strike="noStrike" kern="1200" cap="none" spc="0" normalizeH="0" baseline="0" noProof="0" dirty="0">
                <a:ln>
                  <a:noFill/>
                </a:ln>
                <a:solidFill>
                  <a:srgbClr val="000000">
                    <a:lumMod val="75000"/>
                    <a:lumOff val="25000"/>
                  </a:srgbClr>
                </a:solidFill>
                <a:effectLst/>
                <a:uLnTx/>
                <a:uFillTx/>
                <a:latin typeface="宋体" panose="02010600030101010101" pitchFamily="2" charset="-122"/>
                <a:ea typeface="宋体" panose="02010600030101010101" pitchFamily="2" charset="-122"/>
                <a:cs typeface="+mn-cs"/>
              </a:rPr>
              <a:t>根据时间序列顺序连接各样本点而形成的散点图，货币工资变化率与失业率之间大致存在一个逆时针方向的圆环。</a:t>
            </a:r>
            <a:endParaRPr kumimoji="0" lang="en-US" altLang="zh-CN" sz="2000" b="0" i="0" u="none" strike="noStrike" kern="1200" cap="none" spc="0" normalizeH="0" baseline="0" noProof="0" dirty="0">
              <a:ln>
                <a:noFill/>
              </a:ln>
              <a:solidFill>
                <a:srgbClr val="000000">
                  <a:lumMod val="75000"/>
                  <a:lumOff val="25000"/>
                </a:srgbClr>
              </a:solidFill>
              <a:effectLst/>
              <a:uLnTx/>
              <a:uFillTx/>
              <a:latin typeface="宋体" panose="02010600030101010101" pitchFamily="2" charset="-122"/>
              <a:ea typeface="宋体" panose="02010600030101010101" pitchFamily="2" charset="-122"/>
              <a:cs typeface="+mn-cs"/>
            </a:endParaRPr>
          </a:p>
          <a:p>
            <a:pPr marL="342900" marR="0" lvl="0" indent="-342900" algn="l" defTabSz="914400" rtl="0" eaLnBrk="1" fontAlgn="auto" latinLnBrk="0" hangingPunct="1">
              <a:lnSpc>
                <a:spcPct val="100000"/>
              </a:lnSpc>
              <a:spcBef>
                <a:spcPts val="1200"/>
              </a:spcBef>
              <a:spcAft>
                <a:spcPts val="200"/>
              </a:spcAft>
              <a:buClr>
                <a:srgbClr val="E48312"/>
              </a:buClr>
              <a:buSzPct val="100000"/>
              <a:buFont typeface="Wingdings" panose="05000000000000000000" pitchFamily="2" charset="2"/>
              <a:buChar char="Ø"/>
              <a:defRPr/>
            </a:pPr>
            <a:r>
              <a:rPr kumimoji="0" lang="zh-CN" altLang="en-US" sz="2000" b="0" i="0" u="none" strike="noStrike" kern="1200" cap="none" spc="0" normalizeH="0" baseline="0" noProof="0" dirty="0">
                <a:ln>
                  <a:noFill/>
                </a:ln>
                <a:solidFill>
                  <a:srgbClr val="000000">
                    <a:lumMod val="75000"/>
                    <a:lumOff val="25000"/>
                  </a:srgbClr>
                </a:solidFill>
                <a:effectLst/>
                <a:uLnTx/>
                <a:uFillTx/>
                <a:latin typeface="宋体" panose="02010600030101010101" pitchFamily="2" charset="-122"/>
                <a:ea typeface="宋体" panose="02010600030101010101" pitchFamily="2" charset="-122"/>
                <a:cs typeface="+mn-cs"/>
              </a:rPr>
              <a:t>对于给定的失业率，在商业周期的繁荣阶段，货币工资的变化率高于平均值，如</a:t>
            </a:r>
            <a:r>
              <a:rPr kumimoji="0" lang="en-US" altLang="zh-CN" sz="2000" b="0" i="0" u="none" strike="noStrike" kern="1200" cap="none" spc="0" normalizeH="0" baseline="0" noProof="0" dirty="0">
                <a:ln>
                  <a:noFill/>
                </a:ln>
                <a:solidFill>
                  <a:srgbClr val="000000">
                    <a:lumMod val="75000"/>
                    <a:lumOff val="25000"/>
                  </a:srgbClr>
                </a:solidFill>
                <a:effectLst/>
                <a:uLnTx/>
                <a:uFillTx/>
                <a:latin typeface="宋体" panose="02010600030101010101" pitchFamily="2" charset="-122"/>
                <a:ea typeface="宋体" panose="02010600030101010101" pitchFamily="2" charset="-122"/>
                <a:cs typeface="+mn-cs"/>
              </a:rPr>
              <a:t>B</a:t>
            </a:r>
            <a:r>
              <a:rPr kumimoji="0" lang="zh-CN" altLang="en-US" sz="2000" b="0" i="0" u="none" strike="noStrike" kern="1200" cap="none" spc="0" normalizeH="0" baseline="0" noProof="0" dirty="0">
                <a:ln>
                  <a:noFill/>
                </a:ln>
                <a:solidFill>
                  <a:srgbClr val="000000">
                    <a:lumMod val="75000"/>
                    <a:lumOff val="25000"/>
                  </a:srgbClr>
                </a:solidFill>
                <a:effectLst/>
                <a:uLnTx/>
                <a:uFillTx/>
                <a:latin typeface="宋体" panose="02010600030101010101" pitchFamily="2" charset="-122"/>
                <a:ea typeface="宋体" panose="02010600030101010101" pitchFamily="2" charset="-122"/>
                <a:cs typeface="+mn-cs"/>
              </a:rPr>
              <a:t>点；而在商业周期的萧条阶段，货币工资的变化率低于平均值，如</a:t>
            </a:r>
            <a:r>
              <a:rPr kumimoji="0" lang="en-US" altLang="zh-CN" sz="2000" b="0" i="0" u="none" strike="noStrike" kern="1200" cap="none" spc="0" normalizeH="0" baseline="0" noProof="0" dirty="0">
                <a:ln>
                  <a:noFill/>
                </a:ln>
                <a:solidFill>
                  <a:srgbClr val="000000">
                    <a:lumMod val="75000"/>
                    <a:lumOff val="25000"/>
                  </a:srgbClr>
                </a:solidFill>
                <a:effectLst/>
                <a:uLnTx/>
                <a:uFillTx/>
                <a:latin typeface="宋体" panose="02010600030101010101" pitchFamily="2" charset="-122"/>
                <a:ea typeface="宋体" panose="02010600030101010101" pitchFamily="2" charset="-122"/>
                <a:cs typeface="+mn-cs"/>
              </a:rPr>
              <a:t>A</a:t>
            </a:r>
            <a:r>
              <a:rPr kumimoji="0" lang="zh-CN" altLang="en-US" sz="2000" b="0" i="0" u="none" strike="noStrike" kern="1200" cap="none" spc="0" normalizeH="0" baseline="0" noProof="0" dirty="0">
                <a:ln>
                  <a:noFill/>
                </a:ln>
                <a:solidFill>
                  <a:srgbClr val="000000">
                    <a:lumMod val="75000"/>
                    <a:lumOff val="25000"/>
                  </a:srgbClr>
                </a:solidFill>
                <a:effectLst/>
                <a:uLnTx/>
                <a:uFillTx/>
                <a:latin typeface="宋体" panose="02010600030101010101" pitchFamily="2" charset="-122"/>
                <a:ea typeface="宋体" panose="02010600030101010101" pitchFamily="2" charset="-122"/>
                <a:cs typeface="+mn-cs"/>
              </a:rPr>
              <a:t>点。</a:t>
            </a:r>
            <a:endParaRPr kumimoji="0" lang="en-US" altLang="zh-CN" sz="2000" b="0" i="0" u="none" strike="noStrike" kern="1200" cap="none" spc="0" normalizeH="0" baseline="0" noProof="0" dirty="0">
              <a:ln>
                <a:noFill/>
              </a:ln>
              <a:solidFill>
                <a:srgbClr val="000000">
                  <a:lumMod val="75000"/>
                  <a:lumOff val="25000"/>
                </a:srgbClr>
              </a:solidFill>
              <a:effectLst/>
              <a:uLnTx/>
              <a:uFillTx/>
              <a:latin typeface="宋体" panose="02010600030101010101" pitchFamily="2" charset="-122"/>
              <a:ea typeface="宋体" panose="02010600030101010101" pitchFamily="2" charset="-122"/>
              <a:cs typeface="+mn-cs"/>
            </a:endParaRPr>
          </a:p>
          <a:p>
            <a:pPr marL="342900" marR="0" lvl="0" indent="-342900" algn="l" defTabSz="914400" rtl="0" eaLnBrk="1" fontAlgn="auto" latinLnBrk="0" hangingPunct="1">
              <a:lnSpc>
                <a:spcPct val="100000"/>
              </a:lnSpc>
              <a:spcBef>
                <a:spcPts val="1200"/>
              </a:spcBef>
              <a:spcAft>
                <a:spcPts val="200"/>
              </a:spcAft>
              <a:buClr>
                <a:srgbClr val="E48312"/>
              </a:buClr>
              <a:buSzPct val="100000"/>
              <a:buFont typeface="Wingdings" panose="05000000000000000000" pitchFamily="2" charset="2"/>
              <a:buChar char="Ø"/>
              <a:defRPr/>
            </a:pPr>
            <a:r>
              <a:rPr kumimoji="0" lang="zh-CN" altLang="zh-CN" sz="2000" b="0" i="0" u="none" strike="noStrike" kern="1200" cap="none" spc="0" normalizeH="0" baseline="0" noProof="0" dirty="0">
                <a:ln>
                  <a:noFill/>
                </a:ln>
                <a:solidFill>
                  <a:srgbClr val="000000">
                    <a:lumMod val="75000"/>
                    <a:lumOff val="25000"/>
                  </a:srgbClr>
                </a:solidFill>
                <a:effectLst/>
                <a:uLnTx/>
                <a:uFillTx/>
                <a:latin typeface="宋体" panose="02010600030101010101" pitchFamily="2" charset="-122"/>
                <a:ea typeface="宋体" panose="02010600030101010101" pitchFamily="2" charset="-122"/>
                <a:cs typeface="+mn-cs"/>
              </a:rPr>
              <a:t>当失业率下降时，货币工资增长加快；当失业率上升时，货币工资下降缓慢。</a:t>
            </a:r>
            <a:endParaRPr kumimoji="0" lang="en-US" altLang="zh-CN" sz="2000" b="0" i="0" u="none" strike="noStrike" kern="1200" cap="none" spc="0" normalizeH="0" baseline="0" noProof="0" dirty="0">
              <a:ln>
                <a:noFill/>
              </a:ln>
              <a:solidFill>
                <a:srgbClr val="000000">
                  <a:lumMod val="75000"/>
                  <a:lumOff val="25000"/>
                </a:srgbClr>
              </a:solidFill>
              <a:effectLst/>
              <a:uLnTx/>
              <a:uFillTx/>
              <a:latin typeface="宋体" panose="02010600030101010101" pitchFamily="2" charset="-122"/>
              <a:ea typeface="宋体" panose="02010600030101010101" pitchFamily="2" charset="-122"/>
              <a:cs typeface="+mn-cs"/>
            </a:endParaRPr>
          </a:p>
          <a:p>
            <a:pPr marL="342900" marR="0" lvl="0" indent="-342900" algn="l" defTabSz="914400" rtl="0" eaLnBrk="1" fontAlgn="auto" latinLnBrk="0" hangingPunct="1">
              <a:lnSpc>
                <a:spcPct val="100000"/>
              </a:lnSpc>
              <a:spcBef>
                <a:spcPts val="1200"/>
              </a:spcBef>
              <a:spcAft>
                <a:spcPts val="200"/>
              </a:spcAft>
              <a:buClr>
                <a:srgbClr val="E48312"/>
              </a:buClr>
              <a:buSzPct val="100000"/>
              <a:buFont typeface="Wingdings" panose="05000000000000000000" pitchFamily="2" charset="2"/>
              <a:buChar char="Ø"/>
              <a:defRPr/>
            </a:pPr>
            <a:r>
              <a:rPr kumimoji="0" lang="zh-CN" altLang="en-US" sz="2000" b="0" i="0" u="none" strike="noStrike" kern="1200" cap="none" spc="0" normalizeH="0" baseline="0" noProof="0" dirty="0">
                <a:ln>
                  <a:noFill/>
                </a:ln>
                <a:solidFill>
                  <a:srgbClr val="000000">
                    <a:lumMod val="75000"/>
                    <a:lumOff val="25000"/>
                  </a:srgbClr>
                </a:solidFill>
                <a:effectLst/>
                <a:uLnTx/>
                <a:uFillTx/>
                <a:latin typeface="宋体" panose="02010600030101010101" pitchFamily="2" charset="-122"/>
                <a:ea typeface="宋体" panose="02010600030101010101" pitchFamily="2" charset="-122"/>
                <a:cs typeface="+mn-cs"/>
              </a:rPr>
              <a:t>当失业率上升时的货币工资变化率的下降速度要小于失业率下降时的货币工资变化率的上升速度。</a:t>
            </a:r>
            <a:endParaRPr kumimoji="0" lang="en-US" altLang="zh-CN" sz="2000" b="0" i="0" u="none" strike="noStrike" kern="1200" cap="none" spc="0" normalizeH="0" baseline="0" noProof="0" dirty="0">
              <a:ln>
                <a:noFill/>
              </a:ln>
              <a:solidFill>
                <a:srgbClr val="000000">
                  <a:lumMod val="75000"/>
                  <a:lumOff val="25000"/>
                </a:srgbClr>
              </a:solidFill>
              <a:effectLst/>
              <a:uLnTx/>
              <a:uFillTx/>
              <a:latin typeface="宋体" panose="02010600030101010101" pitchFamily="2" charset="-122"/>
              <a:ea typeface="宋体" panose="02010600030101010101" pitchFamily="2" charset="-122"/>
              <a:cs typeface="+mn-cs"/>
            </a:endParaRPr>
          </a:p>
          <a:p>
            <a:pPr marL="342900" marR="0" lvl="0" indent="-342900" algn="l" defTabSz="914400" rtl="0" eaLnBrk="1" fontAlgn="auto" latinLnBrk="0" hangingPunct="1">
              <a:lnSpc>
                <a:spcPct val="90000"/>
              </a:lnSpc>
              <a:spcBef>
                <a:spcPts val="1200"/>
              </a:spcBef>
              <a:spcAft>
                <a:spcPts val="200"/>
              </a:spcAft>
              <a:buClr>
                <a:srgbClr val="E48312"/>
              </a:buClr>
              <a:buSzPct val="100000"/>
              <a:buFont typeface="Wingdings" panose="05000000000000000000" pitchFamily="2" charset="2"/>
              <a:buChar char="Ø"/>
              <a:defRPr/>
            </a:pPr>
            <a:endParaRPr kumimoji="0" lang="zh-CN" altLang="zh-CN" sz="2000" b="0" i="0" u="none" strike="noStrike" kern="1200" cap="none" spc="0" normalizeH="0" baseline="0" noProof="0" dirty="0">
              <a:ln>
                <a:noFill/>
              </a:ln>
              <a:solidFill>
                <a:srgbClr val="000000">
                  <a:lumMod val="75000"/>
                  <a:lumOff val="25000"/>
                </a:srgbClr>
              </a:solidFill>
              <a:effectLst/>
              <a:uLnTx/>
              <a:uFillTx/>
              <a:latin typeface="Calibri" panose="020F0502020204030204"/>
              <a:ea typeface="宋体" panose="02010600030101010101" pitchFamily="2" charset="-122"/>
              <a:cs typeface="+mn-cs"/>
            </a:endParaRPr>
          </a:p>
        </p:txBody>
      </p:sp>
      <p:sp>
        <p:nvSpPr>
          <p:cNvPr id="2" name="Line 1029"/>
          <p:cNvSpPr>
            <a:spLocks noChangeShapeType="1"/>
          </p:cNvSpPr>
          <p:nvPr/>
        </p:nvSpPr>
        <p:spPr bwMode="auto">
          <a:xfrm>
            <a:off x="7984881" y="1305850"/>
            <a:ext cx="0" cy="3505200"/>
          </a:xfrm>
          <a:prstGeom prst="line">
            <a:avLst/>
          </a:prstGeom>
          <a:noFill/>
          <a:ln w="38100">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宋体" panose="02010600030101010101" pitchFamily="2" charset="-122"/>
              <a:cs typeface="+mn-cs"/>
            </a:endParaRPr>
          </a:p>
        </p:txBody>
      </p:sp>
      <p:sp>
        <p:nvSpPr>
          <p:cNvPr id="3" name="Line 1030"/>
          <p:cNvSpPr>
            <a:spLocks noChangeShapeType="1"/>
          </p:cNvSpPr>
          <p:nvPr/>
        </p:nvSpPr>
        <p:spPr bwMode="auto">
          <a:xfrm>
            <a:off x="7832481" y="4343400"/>
            <a:ext cx="3124200" cy="0"/>
          </a:xfrm>
          <a:prstGeom prst="line">
            <a:avLst/>
          </a:prstGeom>
          <a:noFill/>
          <a:ln w="38100">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宋体" panose="02010600030101010101" pitchFamily="2" charset="-122"/>
              <a:cs typeface="+mn-cs"/>
            </a:endParaRPr>
          </a:p>
        </p:txBody>
      </p:sp>
      <p:sp>
        <p:nvSpPr>
          <p:cNvPr id="14" name="Freeform 1031"/>
          <p:cNvSpPr/>
          <p:nvPr/>
        </p:nvSpPr>
        <p:spPr bwMode="auto">
          <a:xfrm>
            <a:off x="8518281" y="2209800"/>
            <a:ext cx="1828800" cy="2438400"/>
          </a:xfrm>
          <a:custGeom>
            <a:avLst/>
            <a:gdLst>
              <a:gd name="T0" fmla="*/ 0 w 720"/>
              <a:gd name="T1" fmla="*/ 0 h 1104"/>
              <a:gd name="T2" fmla="*/ 365760 w 720"/>
              <a:gd name="T3" fmla="*/ 1166191 h 1104"/>
              <a:gd name="T4" fmla="*/ 1828800 w 720"/>
              <a:gd name="T5" fmla="*/ 2438400 h 1104"/>
              <a:gd name="T6" fmla="*/ 0 60000 65536"/>
              <a:gd name="T7" fmla="*/ 0 60000 65536"/>
              <a:gd name="T8" fmla="*/ 0 60000 65536"/>
            </a:gdLst>
            <a:ahLst/>
            <a:cxnLst>
              <a:cxn ang="T6">
                <a:pos x="T0" y="T1"/>
              </a:cxn>
              <a:cxn ang="T7">
                <a:pos x="T2" y="T3"/>
              </a:cxn>
              <a:cxn ang="T8">
                <a:pos x="T4" y="T5"/>
              </a:cxn>
            </a:cxnLst>
            <a:rect l="0" t="0" r="r" b="b"/>
            <a:pathLst>
              <a:path w="720" h="1104">
                <a:moveTo>
                  <a:pt x="0" y="0"/>
                </a:moveTo>
                <a:cubicBezTo>
                  <a:pt x="12" y="172"/>
                  <a:pt x="24" y="344"/>
                  <a:pt x="144" y="528"/>
                </a:cubicBezTo>
                <a:cubicBezTo>
                  <a:pt x="264" y="712"/>
                  <a:pt x="492" y="908"/>
                  <a:pt x="720" y="1104"/>
                </a:cubicBezTo>
              </a:path>
            </a:pathLst>
          </a:custGeom>
          <a:noFill/>
          <a:ln w="38100" cap="flat" cmpd="sng">
            <a:solidFill>
              <a:srgbClr val="336600"/>
            </a:solidFill>
            <a:prstDash val="solid"/>
            <a:round/>
          </a:ln>
          <a:effectLst/>
          <a:extLst>
            <a:ext uri="{909E8E84-426E-40DD-AFC4-6F175D3DCCD1}">
              <a14:hiddenFill xmlns:a14="http://schemas.microsoft.com/office/drawing/2010/main">
                <a:gradFill rotWithShape="0">
                  <a:gsLst>
                    <a:gs pos="0">
                      <a:srgbClr val="E6FE02"/>
                    </a:gs>
                    <a:gs pos="100000">
                      <a:srgbClr val="3399FF"/>
                    </a:gs>
                  </a:gsLst>
                  <a:lin ang="5400000" scaled="1"/>
                </a:gra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宋体" panose="02010600030101010101" pitchFamily="2" charset="-122"/>
              <a:cs typeface="+mn-cs"/>
            </a:endParaRPr>
          </a:p>
        </p:txBody>
      </p:sp>
      <p:sp>
        <p:nvSpPr>
          <p:cNvPr id="16" name="Text Box 1035"/>
          <p:cNvSpPr txBox="1">
            <a:spLocks noChangeArrowheads="1"/>
          </p:cNvSpPr>
          <p:nvPr/>
        </p:nvSpPr>
        <p:spPr bwMode="auto">
          <a:xfrm>
            <a:off x="10728081" y="4343400"/>
            <a:ext cx="311150" cy="366713"/>
          </a:xfrm>
          <a:prstGeom prst="rect">
            <a:avLst/>
          </a:prstGeom>
          <a:noFill/>
          <a:ln>
            <a:noFill/>
          </a:ln>
          <a:effectLst/>
          <a:extLst>
            <a:ext uri="{909E8E84-426E-40DD-AFC4-6F175D3DCCD1}">
              <a14:hiddenFill xmlns:a14="http://schemas.microsoft.com/office/drawing/2010/main">
                <a:gradFill rotWithShape="0">
                  <a:gsLst>
                    <a:gs pos="0">
                      <a:srgbClr val="E6FE02"/>
                    </a:gs>
                    <a:gs pos="100000">
                      <a:srgbClr val="3399FF"/>
                    </a:gs>
                  </a:gsLst>
                  <a:lin ang="5400000" scaled="1"/>
                </a:gradFill>
              </a14:hiddenFill>
            </a:ext>
            <a:ext uri="{91240B29-F687-4F45-9708-019B960494DF}">
              <a14:hiddenLine xmlns:a14="http://schemas.microsoft.com/office/drawing/2010/main" w="19050">
                <a:solidFill>
                  <a:schemeClr val="bg2"/>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defRPr sz="4000">
                <a:solidFill>
                  <a:schemeClr val="tx1"/>
                </a:solidFill>
                <a:latin typeface="Times New Roman" panose="02020603050405020304" pitchFamily="18" charset="0"/>
                <a:ea typeface="ヒラギノ角ゴ Pro W3" pitchFamily="-84" charset="-128"/>
              </a:defRPr>
            </a:lvl1pPr>
            <a:lvl2pPr marL="742950" indent="-285750">
              <a:defRPr sz="4000">
                <a:solidFill>
                  <a:schemeClr val="tx1"/>
                </a:solidFill>
                <a:latin typeface="Times New Roman" panose="02020603050405020304" pitchFamily="18" charset="0"/>
                <a:ea typeface="ヒラギノ角ゴ Pro W3" pitchFamily="-84" charset="-128"/>
              </a:defRPr>
            </a:lvl2pPr>
            <a:lvl3pPr marL="1143000" indent="-228600">
              <a:defRPr sz="4000">
                <a:solidFill>
                  <a:schemeClr val="tx1"/>
                </a:solidFill>
                <a:latin typeface="Times New Roman" panose="02020603050405020304" pitchFamily="18" charset="0"/>
                <a:ea typeface="ヒラギノ角ゴ Pro W3" pitchFamily="-84" charset="-128"/>
              </a:defRPr>
            </a:lvl3pPr>
            <a:lvl4pPr marL="1600200" indent="-228600">
              <a:defRPr sz="4000">
                <a:solidFill>
                  <a:schemeClr val="tx1"/>
                </a:solidFill>
                <a:latin typeface="Times New Roman" panose="02020603050405020304" pitchFamily="18" charset="0"/>
                <a:ea typeface="ヒラギノ角ゴ Pro W3" pitchFamily="-84" charset="-128"/>
              </a:defRPr>
            </a:lvl4pPr>
            <a:lvl5pPr marL="2057400" indent="-228600">
              <a:defRPr sz="4000">
                <a:solidFill>
                  <a:schemeClr val="tx1"/>
                </a:solidFill>
                <a:latin typeface="Times New Roman" panose="02020603050405020304" pitchFamily="18" charset="0"/>
                <a:ea typeface="ヒラギノ角ゴ Pro W3" pitchFamily="-84" charset="-128"/>
              </a:defRPr>
            </a:lvl5pPr>
            <a:lvl6pPr marL="2514600" indent="-228600" eaLnBrk="0" fontAlgn="base" hangingPunct="0">
              <a:spcBef>
                <a:spcPct val="0"/>
              </a:spcBef>
              <a:spcAft>
                <a:spcPct val="0"/>
              </a:spcAft>
              <a:defRPr sz="4000">
                <a:solidFill>
                  <a:schemeClr val="tx1"/>
                </a:solidFill>
                <a:latin typeface="Times New Roman" panose="02020603050405020304" pitchFamily="18" charset="0"/>
                <a:ea typeface="ヒラギノ角ゴ Pro W3" pitchFamily="-84" charset="-128"/>
              </a:defRPr>
            </a:lvl6pPr>
            <a:lvl7pPr marL="2971800" indent="-228600" eaLnBrk="0" fontAlgn="base" hangingPunct="0">
              <a:spcBef>
                <a:spcPct val="0"/>
              </a:spcBef>
              <a:spcAft>
                <a:spcPct val="0"/>
              </a:spcAft>
              <a:defRPr sz="4000">
                <a:solidFill>
                  <a:schemeClr val="tx1"/>
                </a:solidFill>
                <a:latin typeface="Times New Roman" panose="02020603050405020304" pitchFamily="18" charset="0"/>
                <a:ea typeface="ヒラギノ角ゴ Pro W3" pitchFamily="-84" charset="-128"/>
              </a:defRPr>
            </a:lvl7pPr>
            <a:lvl8pPr marL="3429000" indent="-228600" eaLnBrk="0" fontAlgn="base" hangingPunct="0">
              <a:spcBef>
                <a:spcPct val="0"/>
              </a:spcBef>
              <a:spcAft>
                <a:spcPct val="0"/>
              </a:spcAft>
              <a:defRPr sz="4000">
                <a:solidFill>
                  <a:schemeClr val="tx1"/>
                </a:solidFill>
                <a:latin typeface="Times New Roman" panose="02020603050405020304" pitchFamily="18" charset="0"/>
                <a:ea typeface="ヒラギノ角ゴ Pro W3" pitchFamily="-84" charset="-128"/>
              </a:defRPr>
            </a:lvl8pPr>
            <a:lvl9pPr marL="3886200" indent="-228600" eaLnBrk="0" fontAlgn="base" hangingPunct="0">
              <a:spcBef>
                <a:spcPct val="0"/>
              </a:spcBef>
              <a:spcAft>
                <a:spcPct val="0"/>
              </a:spcAft>
              <a:defRPr sz="4000">
                <a:solidFill>
                  <a:schemeClr val="tx1"/>
                </a:solidFill>
                <a:latin typeface="Times New Roman" panose="02020603050405020304" pitchFamily="18" charset="0"/>
                <a:ea typeface="ヒラギノ角ゴ Pro W3" pitchFamily="-84" charset="-128"/>
              </a:defRPr>
            </a:lvl9p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en-US" alt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ヒラギノ角ゴ Pro W3" pitchFamily="-84" charset="-128"/>
                <a:cs typeface="+mn-cs"/>
              </a:rPr>
              <a:t>u</a:t>
            </a:r>
          </a:p>
        </p:txBody>
      </p:sp>
      <p:sp>
        <p:nvSpPr>
          <p:cNvPr id="20" name="Oval 1037"/>
          <p:cNvSpPr>
            <a:spLocks noChangeArrowheads="1"/>
          </p:cNvSpPr>
          <p:nvPr/>
        </p:nvSpPr>
        <p:spPr bwMode="auto">
          <a:xfrm>
            <a:off x="8899281" y="3439450"/>
            <a:ext cx="152400" cy="152400"/>
          </a:xfrm>
          <a:prstGeom prst="ellipse">
            <a:avLst/>
          </a:prstGeom>
          <a:solidFill>
            <a:schemeClr val="hlink"/>
          </a:solidFill>
          <a:ln w="19050">
            <a:solidFill>
              <a:schemeClr val="tx1"/>
            </a:solidFill>
            <a:rou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sz="4000">
                <a:solidFill>
                  <a:schemeClr val="tx1"/>
                </a:solidFill>
                <a:latin typeface="Times New Roman" panose="02020603050405020304" pitchFamily="18" charset="0"/>
                <a:ea typeface="ヒラギノ角ゴ Pro W3" pitchFamily="-84" charset="-128"/>
              </a:defRPr>
            </a:lvl1pPr>
            <a:lvl2pPr marL="742950" indent="-285750">
              <a:defRPr sz="4000">
                <a:solidFill>
                  <a:schemeClr val="tx1"/>
                </a:solidFill>
                <a:latin typeface="Times New Roman" panose="02020603050405020304" pitchFamily="18" charset="0"/>
                <a:ea typeface="ヒラギノ角ゴ Pro W3" pitchFamily="-84" charset="-128"/>
              </a:defRPr>
            </a:lvl2pPr>
            <a:lvl3pPr marL="1143000" indent="-228600">
              <a:defRPr sz="4000">
                <a:solidFill>
                  <a:schemeClr val="tx1"/>
                </a:solidFill>
                <a:latin typeface="Times New Roman" panose="02020603050405020304" pitchFamily="18" charset="0"/>
                <a:ea typeface="ヒラギノ角ゴ Pro W3" pitchFamily="-84" charset="-128"/>
              </a:defRPr>
            </a:lvl3pPr>
            <a:lvl4pPr marL="1600200" indent="-228600">
              <a:defRPr sz="4000">
                <a:solidFill>
                  <a:schemeClr val="tx1"/>
                </a:solidFill>
                <a:latin typeface="Times New Roman" panose="02020603050405020304" pitchFamily="18" charset="0"/>
                <a:ea typeface="ヒラギノ角ゴ Pro W3" pitchFamily="-84" charset="-128"/>
              </a:defRPr>
            </a:lvl4pPr>
            <a:lvl5pPr marL="2057400" indent="-228600">
              <a:defRPr sz="4000">
                <a:solidFill>
                  <a:schemeClr val="tx1"/>
                </a:solidFill>
                <a:latin typeface="Times New Roman" panose="02020603050405020304" pitchFamily="18" charset="0"/>
                <a:ea typeface="ヒラギノ角ゴ Pro W3" pitchFamily="-84" charset="-128"/>
              </a:defRPr>
            </a:lvl5pPr>
            <a:lvl6pPr marL="2514600" indent="-228600" eaLnBrk="0" fontAlgn="base" hangingPunct="0">
              <a:spcBef>
                <a:spcPct val="0"/>
              </a:spcBef>
              <a:spcAft>
                <a:spcPct val="0"/>
              </a:spcAft>
              <a:defRPr sz="4000">
                <a:solidFill>
                  <a:schemeClr val="tx1"/>
                </a:solidFill>
                <a:latin typeface="Times New Roman" panose="02020603050405020304" pitchFamily="18" charset="0"/>
                <a:ea typeface="ヒラギノ角ゴ Pro W3" pitchFamily="-84" charset="-128"/>
              </a:defRPr>
            </a:lvl6pPr>
            <a:lvl7pPr marL="2971800" indent="-228600" eaLnBrk="0" fontAlgn="base" hangingPunct="0">
              <a:spcBef>
                <a:spcPct val="0"/>
              </a:spcBef>
              <a:spcAft>
                <a:spcPct val="0"/>
              </a:spcAft>
              <a:defRPr sz="4000">
                <a:solidFill>
                  <a:schemeClr val="tx1"/>
                </a:solidFill>
                <a:latin typeface="Times New Roman" panose="02020603050405020304" pitchFamily="18" charset="0"/>
                <a:ea typeface="ヒラギノ角ゴ Pro W3" pitchFamily="-84" charset="-128"/>
              </a:defRPr>
            </a:lvl7pPr>
            <a:lvl8pPr marL="3429000" indent="-228600" eaLnBrk="0" fontAlgn="base" hangingPunct="0">
              <a:spcBef>
                <a:spcPct val="0"/>
              </a:spcBef>
              <a:spcAft>
                <a:spcPct val="0"/>
              </a:spcAft>
              <a:defRPr sz="4000">
                <a:solidFill>
                  <a:schemeClr val="tx1"/>
                </a:solidFill>
                <a:latin typeface="Times New Roman" panose="02020603050405020304" pitchFamily="18" charset="0"/>
                <a:ea typeface="ヒラギノ角ゴ Pro W3" pitchFamily="-84" charset="-128"/>
              </a:defRPr>
            </a:lvl8pPr>
            <a:lvl9pPr marL="3886200" indent="-228600" eaLnBrk="0" fontAlgn="base" hangingPunct="0">
              <a:spcBef>
                <a:spcPct val="0"/>
              </a:spcBef>
              <a:spcAft>
                <a:spcPct val="0"/>
              </a:spcAft>
              <a:defRPr sz="4000">
                <a:solidFill>
                  <a:schemeClr val="tx1"/>
                </a:solidFill>
                <a:latin typeface="Times New Roman" panose="02020603050405020304" pitchFamily="18" charset="0"/>
                <a:ea typeface="ヒラギノ角ゴ Pro W3" pitchFamily="-84" charset="-128"/>
              </a:defRPr>
            </a:lvl9p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zh-CN" sz="4000" b="0" i="0" u="none" strike="noStrike" kern="1200" cap="none" spc="0" normalizeH="0" baseline="0" noProof="0">
              <a:ln>
                <a:noFill/>
              </a:ln>
              <a:solidFill>
                <a:srgbClr val="000000"/>
              </a:solidFill>
              <a:effectLst/>
              <a:uLnTx/>
              <a:uFillTx/>
              <a:latin typeface="Times New Roman" panose="02020603050405020304" pitchFamily="18" charset="0"/>
              <a:cs typeface="+mn-cs"/>
            </a:endParaRPr>
          </a:p>
        </p:txBody>
      </p:sp>
      <p:sp>
        <p:nvSpPr>
          <p:cNvPr id="22" name="Text Box 1039"/>
          <p:cNvSpPr txBox="1">
            <a:spLocks noChangeArrowheads="1"/>
          </p:cNvSpPr>
          <p:nvPr/>
        </p:nvSpPr>
        <p:spPr bwMode="auto">
          <a:xfrm>
            <a:off x="9627943" y="2819400"/>
            <a:ext cx="1023938" cy="461963"/>
          </a:xfrm>
          <a:prstGeom prst="rect">
            <a:avLst/>
          </a:prstGeom>
          <a:solidFill>
            <a:schemeClr val="bg1"/>
          </a:solidFill>
          <a:ln>
            <a:noFill/>
          </a:ln>
          <a:effectLst/>
          <a:extLst>
            <a:ext uri="{91240B29-F687-4F45-9708-019B960494DF}">
              <a14:hiddenLine xmlns:a14="http://schemas.microsoft.com/office/drawing/2010/main" w="19050">
                <a:solidFill>
                  <a:schemeClr val="bg2"/>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defRPr sz="4000">
                <a:solidFill>
                  <a:schemeClr val="tx1"/>
                </a:solidFill>
                <a:latin typeface="Times New Roman" panose="02020603050405020304" pitchFamily="18" charset="0"/>
                <a:ea typeface="ヒラギノ角ゴ Pro W3" pitchFamily="-84" charset="-128"/>
              </a:defRPr>
            </a:lvl1pPr>
            <a:lvl2pPr marL="742950" indent="-285750">
              <a:defRPr sz="4000">
                <a:solidFill>
                  <a:schemeClr val="tx1"/>
                </a:solidFill>
                <a:latin typeface="Times New Roman" panose="02020603050405020304" pitchFamily="18" charset="0"/>
                <a:ea typeface="ヒラギノ角ゴ Pro W3" pitchFamily="-84" charset="-128"/>
              </a:defRPr>
            </a:lvl2pPr>
            <a:lvl3pPr marL="1143000" indent="-228600">
              <a:defRPr sz="4000">
                <a:solidFill>
                  <a:schemeClr val="tx1"/>
                </a:solidFill>
                <a:latin typeface="Times New Roman" panose="02020603050405020304" pitchFamily="18" charset="0"/>
                <a:ea typeface="ヒラギノ角ゴ Pro W3" pitchFamily="-84" charset="-128"/>
              </a:defRPr>
            </a:lvl3pPr>
            <a:lvl4pPr marL="1600200" indent="-228600">
              <a:defRPr sz="4000">
                <a:solidFill>
                  <a:schemeClr val="tx1"/>
                </a:solidFill>
                <a:latin typeface="Times New Roman" panose="02020603050405020304" pitchFamily="18" charset="0"/>
                <a:ea typeface="ヒラギノ角ゴ Pro W3" pitchFamily="-84" charset="-128"/>
              </a:defRPr>
            </a:lvl4pPr>
            <a:lvl5pPr marL="2057400" indent="-228600">
              <a:defRPr sz="4000">
                <a:solidFill>
                  <a:schemeClr val="tx1"/>
                </a:solidFill>
                <a:latin typeface="Times New Roman" panose="02020603050405020304" pitchFamily="18" charset="0"/>
                <a:ea typeface="ヒラギノ角ゴ Pro W3" pitchFamily="-84" charset="-128"/>
              </a:defRPr>
            </a:lvl5pPr>
            <a:lvl6pPr marL="2514600" indent="-228600" eaLnBrk="0" fontAlgn="base" hangingPunct="0">
              <a:spcBef>
                <a:spcPct val="0"/>
              </a:spcBef>
              <a:spcAft>
                <a:spcPct val="0"/>
              </a:spcAft>
              <a:defRPr sz="4000">
                <a:solidFill>
                  <a:schemeClr val="tx1"/>
                </a:solidFill>
                <a:latin typeface="Times New Roman" panose="02020603050405020304" pitchFamily="18" charset="0"/>
                <a:ea typeface="ヒラギノ角ゴ Pro W3" pitchFamily="-84" charset="-128"/>
              </a:defRPr>
            </a:lvl6pPr>
            <a:lvl7pPr marL="2971800" indent="-228600" eaLnBrk="0" fontAlgn="base" hangingPunct="0">
              <a:spcBef>
                <a:spcPct val="0"/>
              </a:spcBef>
              <a:spcAft>
                <a:spcPct val="0"/>
              </a:spcAft>
              <a:defRPr sz="4000">
                <a:solidFill>
                  <a:schemeClr val="tx1"/>
                </a:solidFill>
                <a:latin typeface="Times New Roman" panose="02020603050405020304" pitchFamily="18" charset="0"/>
                <a:ea typeface="ヒラギノ角ゴ Pro W3" pitchFamily="-84" charset="-128"/>
              </a:defRPr>
            </a:lvl7pPr>
            <a:lvl8pPr marL="3429000" indent="-228600" eaLnBrk="0" fontAlgn="base" hangingPunct="0">
              <a:spcBef>
                <a:spcPct val="0"/>
              </a:spcBef>
              <a:spcAft>
                <a:spcPct val="0"/>
              </a:spcAft>
              <a:defRPr sz="4000">
                <a:solidFill>
                  <a:schemeClr val="tx1"/>
                </a:solidFill>
                <a:latin typeface="Times New Roman" panose="02020603050405020304" pitchFamily="18" charset="0"/>
                <a:ea typeface="ヒラギノ角ゴ Pro W3" pitchFamily="-84" charset="-128"/>
              </a:defRPr>
            </a:lvl8pPr>
            <a:lvl9pPr marL="3886200" indent="-228600" eaLnBrk="0" fontAlgn="base" hangingPunct="0">
              <a:spcBef>
                <a:spcPct val="0"/>
              </a:spcBef>
              <a:spcAft>
                <a:spcPct val="0"/>
              </a:spcAft>
              <a:defRPr sz="4000">
                <a:solidFill>
                  <a:schemeClr val="tx1"/>
                </a:solidFill>
                <a:latin typeface="Times New Roman" panose="02020603050405020304" pitchFamily="18" charset="0"/>
                <a:ea typeface="ヒラギノ角ゴ Pro W3" pitchFamily="-84" charset="-128"/>
              </a:defRPr>
            </a:lvl9p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ヒラギノ角ゴ Pro W3" pitchFamily="-84" charset="-128"/>
                <a:cs typeface="+mn-cs"/>
              </a:rPr>
              <a:t>faster</a:t>
            </a:r>
          </a:p>
        </p:txBody>
      </p:sp>
      <p:grpSp>
        <p:nvGrpSpPr>
          <p:cNvPr id="23" name="组合 22"/>
          <p:cNvGrpSpPr/>
          <p:nvPr/>
        </p:nvGrpSpPr>
        <p:grpSpPr>
          <a:xfrm>
            <a:off x="8442081" y="2997200"/>
            <a:ext cx="1079500" cy="1041400"/>
            <a:chOff x="8442081" y="2997200"/>
            <a:chExt cx="1079500" cy="1041400"/>
          </a:xfrm>
        </p:grpSpPr>
        <p:sp>
          <p:nvSpPr>
            <p:cNvPr id="24" name="Oval 1032"/>
            <p:cNvSpPr>
              <a:spLocks noChangeArrowheads="1"/>
            </p:cNvSpPr>
            <p:nvPr/>
          </p:nvSpPr>
          <p:spPr bwMode="auto">
            <a:xfrm>
              <a:off x="8594481" y="3124200"/>
              <a:ext cx="762000" cy="762000"/>
            </a:xfrm>
            <a:prstGeom prst="ellipse">
              <a:avLst/>
            </a:prstGeom>
            <a:noFill/>
            <a:ln w="38100">
              <a:solidFill>
                <a:srgbClr val="0000FF"/>
              </a:solidFill>
              <a:round/>
            </a:ln>
            <a:effectLst/>
            <a:extLst>
              <a:ext uri="{909E8E84-426E-40DD-AFC4-6F175D3DCCD1}">
                <a14:hiddenFill xmlns:a14="http://schemas.microsoft.com/office/drawing/2010/main">
                  <a:gradFill rotWithShape="0">
                    <a:gsLst>
                      <a:gs pos="0">
                        <a:srgbClr val="E6FE02"/>
                      </a:gs>
                      <a:gs pos="100000">
                        <a:srgbClr val="3399FF"/>
                      </a:gs>
                    </a:gsLst>
                    <a:lin ang="5400000" scaled="1"/>
                  </a:gra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sz="4000">
                  <a:solidFill>
                    <a:schemeClr val="tx1"/>
                  </a:solidFill>
                  <a:latin typeface="Times New Roman" panose="02020603050405020304" pitchFamily="18" charset="0"/>
                  <a:ea typeface="ヒラギノ角ゴ Pro W3" pitchFamily="-84" charset="-128"/>
                </a:defRPr>
              </a:lvl1pPr>
              <a:lvl2pPr marL="742950" indent="-285750">
                <a:defRPr sz="4000">
                  <a:solidFill>
                    <a:schemeClr val="tx1"/>
                  </a:solidFill>
                  <a:latin typeface="Times New Roman" panose="02020603050405020304" pitchFamily="18" charset="0"/>
                  <a:ea typeface="ヒラギノ角ゴ Pro W3" pitchFamily="-84" charset="-128"/>
                </a:defRPr>
              </a:lvl2pPr>
              <a:lvl3pPr marL="1143000" indent="-228600">
                <a:defRPr sz="4000">
                  <a:solidFill>
                    <a:schemeClr val="tx1"/>
                  </a:solidFill>
                  <a:latin typeface="Times New Roman" panose="02020603050405020304" pitchFamily="18" charset="0"/>
                  <a:ea typeface="ヒラギノ角ゴ Pro W3" pitchFamily="-84" charset="-128"/>
                </a:defRPr>
              </a:lvl3pPr>
              <a:lvl4pPr marL="1600200" indent="-228600">
                <a:defRPr sz="4000">
                  <a:solidFill>
                    <a:schemeClr val="tx1"/>
                  </a:solidFill>
                  <a:latin typeface="Times New Roman" panose="02020603050405020304" pitchFamily="18" charset="0"/>
                  <a:ea typeface="ヒラギノ角ゴ Pro W3" pitchFamily="-84" charset="-128"/>
                </a:defRPr>
              </a:lvl4pPr>
              <a:lvl5pPr marL="2057400" indent="-228600">
                <a:defRPr sz="4000">
                  <a:solidFill>
                    <a:schemeClr val="tx1"/>
                  </a:solidFill>
                  <a:latin typeface="Times New Roman" panose="02020603050405020304" pitchFamily="18" charset="0"/>
                  <a:ea typeface="ヒラギノ角ゴ Pro W3" pitchFamily="-84" charset="-128"/>
                </a:defRPr>
              </a:lvl5pPr>
              <a:lvl6pPr marL="2514600" indent="-228600" eaLnBrk="0" fontAlgn="base" hangingPunct="0">
                <a:spcBef>
                  <a:spcPct val="0"/>
                </a:spcBef>
                <a:spcAft>
                  <a:spcPct val="0"/>
                </a:spcAft>
                <a:defRPr sz="4000">
                  <a:solidFill>
                    <a:schemeClr val="tx1"/>
                  </a:solidFill>
                  <a:latin typeface="Times New Roman" panose="02020603050405020304" pitchFamily="18" charset="0"/>
                  <a:ea typeface="ヒラギノ角ゴ Pro W3" pitchFamily="-84" charset="-128"/>
                </a:defRPr>
              </a:lvl6pPr>
              <a:lvl7pPr marL="2971800" indent="-228600" eaLnBrk="0" fontAlgn="base" hangingPunct="0">
                <a:spcBef>
                  <a:spcPct val="0"/>
                </a:spcBef>
                <a:spcAft>
                  <a:spcPct val="0"/>
                </a:spcAft>
                <a:defRPr sz="4000">
                  <a:solidFill>
                    <a:schemeClr val="tx1"/>
                  </a:solidFill>
                  <a:latin typeface="Times New Roman" panose="02020603050405020304" pitchFamily="18" charset="0"/>
                  <a:ea typeface="ヒラギノ角ゴ Pro W3" pitchFamily="-84" charset="-128"/>
                </a:defRPr>
              </a:lvl7pPr>
              <a:lvl8pPr marL="3429000" indent="-228600" eaLnBrk="0" fontAlgn="base" hangingPunct="0">
                <a:spcBef>
                  <a:spcPct val="0"/>
                </a:spcBef>
                <a:spcAft>
                  <a:spcPct val="0"/>
                </a:spcAft>
                <a:defRPr sz="4000">
                  <a:solidFill>
                    <a:schemeClr val="tx1"/>
                  </a:solidFill>
                  <a:latin typeface="Times New Roman" panose="02020603050405020304" pitchFamily="18" charset="0"/>
                  <a:ea typeface="ヒラギノ角ゴ Pro W3" pitchFamily="-84" charset="-128"/>
                </a:defRPr>
              </a:lvl8pPr>
              <a:lvl9pPr marL="3886200" indent="-228600" eaLnBrk="0" fontAlgn="base" hangingPunct="0">
                <a:spcBef>
                  <a:spcPct val="0"/>
                </a:spcBef>
                <a:spcAft>
                  <a:spcPct val="0"/>
                </a:spcAft>
                <a:defRPr sz="4000">
                  <a:solidFill>
                    <a:schemeClr val="tx1"/>
                  </a:solidFill>
                  <a:latin typeface="Times New Roman" panose="02020603050405020304" pitchFamily="18" charset="0"/>
                  <a:ea typeface="ヒラギノ角ゴ Pro W3" pitchFamily="-84" charset="-128"/>
                </a:defRPr>
              </a:lvl9p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zh-CN" sz="4000" b="0" i="0" u="none" strike="noStrike" kern="1200" cap="none" spc="0" normalizeH="0" baseline="0" noProof="0">
                <a:ln>
                  <a:noFill/>
                </a:ln>
                <a:solidFill>
                  <a:srgbClr val="000000"/>
                </a:solidFill>
                <a:effectLst/>
                <a:uLnTx/>
                <a:uFillTx/>
                <a:latin typeface="Times New Roman" panose="02020603050405020304" pitchFamily="18" charset="0"/>
                <a:cs typeface="+mn-cs"/>
              </a:endParaRPr>
            </a:p>
          </p:txBody>
        </p:sp>
        <p:sp>
          <p:nvSpPr>
            <p:cNvPr id="25" name="Freeform 1033"/>
            <p:cNvSpPr/>
            <p:nvPr/>
          </p:nvSpPr>
          <p:spPr bwMode="auto">
            <a:xfrm>
              <a:off x="9254881" y="2997200"/>
              <a:ext cx="266700" cy="457200"/>
            </a:xfrm>
            <a:custGeom>
              <a:avLst/>
              <a:gdLst>
                <a:gd name="T0" fmla="*/ 228600 w 168"/>
                <a:gd name="T1" fmla="*/ 457200 h 288"/>
                <a:gd name="T2" fmla="*/ 228600 w 168"/>
                <a:gd name="T3" fmla="*/ 152400 h 288"/>
                <a:gd name="T4" fmla="*/ 0 w 168"/>
                <a:gd name="T5" fmla="*/ 0 h 288"/>
                <a:gd name="T6" fmla="*/ 0 60000 65536"/>
                <a:gd name="T7" fmla="*/ 0 60000 65536"/>
                <a:gd name="T8" fmla="*/ 0 60000 65536"/>
              </a:gdLst>
              <a:ahLst/>
              <a:cxnLst>
                <a:cxn ang="T6">
                  <a:pos x="T0" y="T1"/>
                </a:cxn>
                <a:cxn ang="T7">
                  <a:pos x="T2" y="T3"/>
                </a:cxn>
                <a:cxn ang="T8">
                  <a:pos x="T4" y="T5"/>
                </a:cxn>
              </a:cxnLst>
              <a:rect l="0" t="0" r="r" b="b"/>
              <a:pathLst>
                <a:path w="168" h="288">
                  <a:moveTo>
                    <a:pt x="144" y="288"/>
                  </a:moveTo>
                  <a:cubicBezTo>
                    <a:pt x="156" y="216"/>
                    <a:pt x="168" y="144"/>
                    <a:pt x="144" y="96"/>
                  </a:cubicBezTo>
                  <a:cubicBezTo>
                    <a:pt x="120" y="48"/>
                    <a:pt x="60" y="24"/>
                    <a:pt x="0" y="0"/>
                  </a:cubicBezTo>
                </a:path>
              </a:pathLst>
            </a:custGeom>
            <a:noFill/>
            <a:ln w="38100" cap="flat" cmpd="sng">
              <a:solidFill>
                <a:srgbClr val="CC0000"/>
              </a:solidFill>
              <a:prstDash val="solid"/>
              <a:round/>
              <a:headEnd type="none" w="med" len="med"/>
              <a:tailEnd type="triangle" w="med" len="med"/>
            </a:ln>
            <a:effectLst/>
            <a:extLst>
              <a:ext uri="{909E8E84-426E-40DD-AFC4-6F175D3DCCD1}">
                <a14:hiddenFill xmlns:a14="http://schemas.microsoft.com/office/drawing/2010/main">
                  <a:gradFill rotWithShape="0">
                    <a:gsLst>
                      <a:gs pos="0">
                        <a:srgbClr val="E6FE02"/>
                      </a:gs>
                      <a:gs pos="100000">
                        <a:srgbClr val="3399FF"/>
                      </a:gs>
                    </a:gsLst>
                    <a:lin ang="5400000" scaled="1"/>
                  </a:gra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宋体" panose="02010600030101010101" pitchFamily="2" charset="-122"/>
                <a:cs typeface="+mn-cs"/>
              </a:endParaRPr>
            </a:p>
          </p:txBody>
        </p:sp>
        <p:sp>
          <p:nvSpPr>
            <p:cNvPr id="26" name="Freeform 1034"/>
            <p:cNvSpPr/>
            <p:nvPr/>
          </p:nvSpPr>
          <p:spPr bwMode="auto">
            <a:xfrm>
              <a:off x="8442081" y="3505200"/>
              <a:ext cx="304800" cy="533400"/>
            </a:xfrm>
            <a:custGeom>
              <a:avLst/>
              <a:gdLst>
                <a:gd name="T0" fmla="*/ 0 w 192"/>
                <a:gd name="T1" fmla="*/ 0 h 336"/>
                <a:gd name="T2" fmla="*/ 76200 w 192"/>
                <a:gd name="T3" fmla="*/ 381000 h 336"/>
                <a:gd name="T4" fmla="*/ 304800 w 192"/>
                <a:gd name="T5" fmla="*/ 533400 h 336"/>
                <a:gd name="T6" fmla="*/ 0 60000 65536"/>
                <a:gd name="T7" fmla="*/ 0 60000 65536"/>
                <a:gd name="T8" fmla="*/ 0 60000 65536"/>
              </a:gdLst>
              <a:ahLst/>
              <a:cxnLst>
                <a:cxn ang="T6">
                  <a:pos x="T0" y="T1"/>
                </a:cxn>
                <a:cxn ang="T7">
                  <a:pos x="T2" y="T3"/>
                </a:cxn>
                <a:cxn ang="T8">
                  <a:pos x="T4" y="T5"/>
                </a:cxn>
              </a:cxnLst>
              <a:rect l="0" t="0" r="r" b="b"/>
              <a:pathLst>
                <a:path w="192" h="336">
                  <a:moveTo>
                    <a:pt x="0" y="0"/>
                  </a:moveTo>
                  <a:cubicBezTo>
                    <a:pt x="8" y="92"/>
                    <a:pt x="16" y="184"/>
                    <a:pt x="48" y="240"/>
                  </a:cubicBezTo>
                  <a:cubicBezTo>
                    <a:pt x="80" y="296"/>
                    <a:pt x="136" y="316"/>
                    <a:pt x="192" y="336"/>
                  </a:cubicBezTo>
                </a:path>
              </a:pathLst>
            </a:custGeom>
            <a:noFill/>
            <a:ln w="38100" cap="flat" cmpd="sng">
              <a:solidFill>
                <a:srgbClr val="CC0000"/>
              </a:solidFill>
              <a:prstDash val="solid"/>
              <a:round/>
              <a:headEnd type="none" w="med" len="med"/>
              <a:tailEnd type="triangle" w="med" len="med"/>
            </a:ln>
            <a:effectLst/>
            <a:extLst>
              <a:ext uri="{909E8E84-426E-40DD-AFC4-6F175D3DCCD1}">
                <a14:hiddenFill xmlns:a14="http://schemas.microsoft.com/office/drawing/2010/main">
                  <a:gradFill rotWithShape="0">
                    <a:gsLst>
                      <a:gs pos="0">
                        <a:srgbClr val="E6FE02"/>
                      </a:gs>
                      <a:gs pos="100000">
                        <a:srgbClr val="3399FF"/>
                      </a:gs>
                    </a:gsLst>
                    <a:lin ang="5400000" scaled="1"/>
                  </a:gra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宋体" panose="02010600030101010101" pitchFamily="2" charset="-122"/>
                <a:cs typeface="+mn-cs"/>
              </a:endParaRPr>
            </a:p>
          </p:txBody>
        </p:sp>
      </p:grpSp>
      <mc:AlternateContent xmlns:mc="http://schemas.openxmlformats.org/markup-compatibility/2006" xmlns:a14="http://schemas.microsoft.com/office/drawing/2010/main">
        <mc:Choice Requires="a14">
          <p:sp>
            <p:nvSpPr>
              <p:cNvPr id="27" name="矩形 26"/>
              <p:cNvSpPr/>
              <p:nvPr/>
            </p:nvSpPr>
            <p:spPr>
              <a:xfrm>
                <a:off x="7491579" y="1121184"/>
                <a:ext cx="556563" cy="523220"/>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defRPr/>
                </a:pPr>
                <a14:m>
                  <m:oMathPara xmlns:m="http://schemas.openxmlformats.org/officeDocument/2006/math">
                    <m:oMathParaPr>
                      <m:jc m:val="centerGroup"/>
                    </m:oMathParaPr>
                    <m:oMath xmlns:m="http://schemas.openxmlformats.org/officeDocument/2006/math">
                      <m:acc>
                        <m:accPr>
                          <m:chr m:val="̇"/>
                          <m:ctrlPr>
                            <a:rPr kumimoji="0" lang="zh-CN" altLang="en-US" sz="2800" b="0" i="1" u="none" strike="noStrike" kern="1200" cap="none" spc="0" normalizeH="0" baseline="0" noProof="0">
                              <a:ln>
                                <a:noFill/>
                              </a:ln>
                              <a:solidFill>
                                <a:srgbClr val="836967"/>
                              </a:solidFill>
                              <a:effectLst/>
                              <a:uLnTx/>
                              <a:uFillTx/>
                              <a:latin typeface="Cambria Math" panose="02040503050406030204" pitchFamily="18" charset="0"/>
                              <a:cs typeface="+mn-cs"/>
                            </a:rPr>
                          </m:ctrlPr>
                        </m:accPr>
                        <m:e>
                          <m:r>
                            <a:rPr kumimoji="0" lang="zh-CN" altLang="en-US" sz="2800" b="1" i="1" u="none" strike="noStrike" kern="1200" cap="none" spc="0" normalizeH="0" baseline="0" noProof="0">
                              <a:ln>
                                <a:noFill/>
                              </a:ln>
                              <a:solidFill>
                                <a:srgbClr val="000000"/>
                              </a:solidFill>
                              <a:effectLst/>
                              <a:uLnTx/>
                              <a:uFillTx/>
                              <a:latin typeface="Cambria Math" panose="02040503050406030204" pitchFamily="18" charset="0"/>
                              <a:cs typeface="+mn-cs"/>
                            </a:rPr>
                            <m:t>𝐰</m:t>
                          </m:r>
                        </m:e>
                      </m:acc>
                    </m:oMath>
                  </m:oMathPara>
                </a14:m>
                <a:endParaRPr kumimoji="0" lang="zh-CN" altLang="en-US" sz="2800" b="0" i="0" u="none" strike="noStrike" kern="1200" cap="none" spc="0" normalizeH="0" baseline="0" noProof="0" dirty="0">
                  <a:ln>
                    <a:noFill/>
                  </a:ln>
                  <a:solidFill>
                    <a:srgbClr val="000000"/>
                  </a:solidFill>
                  <a:effectLst/>
                  <a:uLnTx/>
                  <a:uFillTx/>
                  <a:latin typeface="Calibri" panose="020F0502020204030204"/>
                  <a:ea typeface="宋体" panose="02010600030101010101" pitchFamily="2" charset="-122"/>
                  <a:cs typeface="+mn-cs"/>
                </a:endParaRPr>
              </a:p>
            </p:txBody>
          </p:sp>
        </mc:Choice>
        <mc:Fallback xmlns="">
          <p:sp>
            <p:nvSpPr>
              <p:cNvPr id="27" name="矩形 26"/>
              <p:cNvSpPr>
                <a:spLocks noRot="1" noChangeAspect="1" noMove="1" noResize="1" noEditPoints="1" noAdjustHandles="1" noChangeArrowheads="1" noChangeShapeType="1" noTextEdit="1"/>
              </p:cNvSpPr>
              <p:nvPr/>
            </p:nvSpPr>
            <p:spPr>
              <a:xfrm>
                <a:off x="7491579" y="1121184"/>
                <a:ext cx="556563" cy="523220"/>
              </a:xfrm>
              <a:prstGeom prst="rect">
                <a:avLst/>
              </a:prstGeom>
              <a:blipFill rotWithShape="1">
                <a:blip r:embed="rId2"/>
                <a:stretch>
                  <a:fillRect l="-87" t="-78" r="27" b="74"/>
                </a:stretch>
              </a:blipFill>
            </p:spPr>
            <p:txBody>
              <a:bodyPr/>
              <a:lstStyle/>
              <a:p>
                <a:r>
                  <a:rPr lang="zh-CN" altLang="en-US">
                    <a:noFill/>
                  </a:rPr>
                  <a:t> </a:t>
                </a:r>
              </a:p>
            </p:txBody>
          </p:sp>
        </mc:Fallback>
      </mc:AlternateContent>
      <p:cxnSp>
        <p:nvCxnSpPr>
          <p:cNvPr id="28" name="直接连接符 27"/>
          <p:cNvCxnSpPr>
            <a:stCxn id="24" idx="0"/>
          </p:cNvCxnSpPr>
          <p:nvPr/>
        </p:nvCxnSpPr>
        <p:spPr>
          <a:xfrm>
            <a:off x="8975481" y="3124200"/>
            <a:ext cx="0" cy="1219200"/>
          </a:xfrm>
          <a:prstGeom prst="line">
            <a:avLst/>
          </a:prstGeom>
        </p:spPr>
        <p:style>
          <a:lnRef idx="3">
            <a:schemeClr val="dk1"/>
          </a:lnRef>
          <a:fillRef idx="0">
            <a:schemeClr val="dk1"/>
          </a:fillRef>
          <a:effectRef idx="2">
            <a:schemeClr val="dk1"/>
          </a:effectRef>
          <a:fontRef idx="minor">
            <a:schemeClr val="tx1"/>
          </a:fontRef>
        </p:style>
      </p:cxnSp>
      <mc:AlternateContent xmlns:mc="http://schemas.openxmlformats.org/markup-compatibility/2006" xmlns:a14="http://schemas.microsoft.com/office/drawing/2010/main">
        <mc:Choice Requires="a14">
          <p:sp>
            <p:nvSpPr>
              <p:cNvPr id="29" name="矩形 28"/>
              <p:cNvSpPr/>
              <p:nvPr/>
            </p:nvSpPr>
            <p:spPr>
              <a:xfrm>
                <a:off x="8773399" y="2751418"/>
                <a:ext cx="353363" cy="46166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defRPr/>
                </a:pPr>
                <a14:m>
                  <m:oMathPara xmlns:m="http://schemas.openxmlformats.org/officeDocument/2006/math">
                    <m:oMathParaPr>
                      <m:jc m:val="centerGroup"/>
                    </m:oMathParaPr>
                    <m:oMath xmlns:m="http://schemas.openxmlformats.org/officeDocument/2006/math">
                      <m:r>
                        <a:rPr kumimoji="0" lang="en-US" altLang="zh-CN" sz="2400" b="1" i="0" u="none" strike="noStrike" kern="1200" cap="none" spc="0" normalizeH="0" baseline="0" noProof="0" smtClean="0">
                          <a:ln>
                            <a:noFill/>
                          </a:ln>
                          <a:solidFill>
                            <a:srgbClr val="000000"/>
                          </a:solidFill>
                          <a:effectLst/>
                          <a:uLnTx/>
                          <a:uFillTx/>
                          <a:latin typeface="Cambria Math" panose="02040503050406030204" pitchFamily="18" charset="0"/>
                          <a:cs typeface="+mn-cs"/>
                        </a:rPr>
                        <m:t>𝐁</m:t>
                      </m:r>
                    </m:oMath>
                  </m:oMathPara>
                </a14:m>
                <a:endParaRPr kumimoji="0" lang="zh-CN" altLang="en-US" sz="2400" b="1" i="0" u="none" strike="noStrike" kern="1200" cap="none" spc="0" normalizeH="0" baseline="0" noProof="0" dirty="0">
                  <a:ln>
                    <a:noFill/>
                  </a:ln>
                  <a:solidFill>
                    <a:srgbClr val="000000"/>
                  </a:solidFill>
                  <a:effectLst/>
                  <a:uLnTx/>
                  <a:uFillTx/>
                  <a:latin typeface="Calibri" panose="020F0502020204030204"/>
                  <a:ea typeface="宋体" panose="02010600030101010101" pitchFamily="2" charset="-122"/>
                  <a:cs typeface="+mn-cs"/>
                </a:endParaRPr>
              </a:p>
            </p:txBody>
          </p:sp>
        </mc:Choice>
        <mc:Fallback xmlns="">
          <p:sp>
            <p:nvSpPr>
              <p:cNvPr id="29" name="矩形 28"/>
              <p:cNvSpPr>
                <a:spLocks noRot="1" noChangeAspect="1" noMove="1" noResize="1" noEditPoints="1" noAdjustHandles="1" noChangeArrowheads="1" noChangeShapeType="1" noTextEdit="1"/>
              </p:cNvSpPr>
              <p:nvPr/>
            </p:nvSpPr>
            <p:spPr>
              <a:xfrm>
                <a:off x="8773399" y="2751418"/>
                <a:ext cx="353363" cy="461665"/>
              </a:xfrm>
              <a:prstGeom prst="rect">
                <a:avLst/>
              </a:prstGeom>
              <a:blipFill rotWithShape="1">
                <a:blip r:embed="rId3"/>
                <a:stretch>
                  <a:fillRect l="-68" t="-130" r="153" b="134"/>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0" name="矩形 29"/>
              <p:cNvSpPr/>
              <p:nvPr/>
            </p:nvSpPr>
            <p:spPr>
              <a:xfrm>
                <a:off x="8901518" y="3701555"/>
                <a:ext cx="353363" cy="46166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defRPr/>
                </a:pPr>
                <a14:m>
                  <m:oMathPara xmlns:m="http://schemas.openxmlformats.org/officeDocument/2006/math">
                    <m:oMathParaPr>
                      <m:jc m:val="centerGroup"/>
                    </m:oMathParaPr>
                    <m:oMath xmlns:m="http://schemas.openxmlformats.org/officeDocument/2006/math">
                      <m:r>
                        <a:rPr kumimoji="0" lang="en-US" altLang="zh-CN" sz="2400" b="0" i="1" u="none" strike="noStrike" kern="1200" cap="none" spc="0" normalizeH="0" baseline="0" noProof="0" smtClean="0">
                          <a:ln>
                            <a:noFill/>
                          </a:ln>
                          <a:solidFill>
                            <a:srgbClr val="000000"/>
                          </a:solidFill>
                          <a:effectLst/>
                          <a:uLnTx/>
                          <a:uFillTx/>
                          <a:latin typeface="Cambria Math" panose="02040503050406030204" pitchFamily="18" charset="0"/>
                          <a:cs typeface="+mn-cs"/>
                        </a:rPr>
                        <m:t>𝐴</m:t>
                      </m:r>
                    </m:oMath>
                  </m:oMathPara>
                </a14:m>
                <a:endParaRPr kumimoji="0" lang="zh-CN" altLang="en-US" sz="2400" b="0" i="0" u="none" strike="noStrike" kern="1200" cap="none" spc="0" normalizeH="0" baseline="0" noProof="0" dirty="0">
                  <a:ln>
                    <a:noFill/>
                  </a:ln>
                  <a:solidFill>
                    <a:srgbClr val="000000"/>
                  </a:solidFill>
                  <a:effectLst/>
                  <a:uLnTx/>
                  <a:uFillTx/>
                  <a:latin typeface="Calibri" panose="020F0502020204030204"/>
                  <a:ea typeface="宋体" panose="02010600030101010101" pitchFamily="2" charset="-122"/>
                  <a:cs typeface="+mn-cs"/>
                </a:endParaRPr>
              </a:p>
            </p:txBody>
          </p:sp>
        </mc:Choice>
        <mc:Fallback xmlns="">
          <p:sp>
            <p:nvSpPr>
              <p:cNvPr id="30" name="矩形 29"/>
              <p:cNvSpPr>
                <a:spLocks noRot="1" noChangeAspect="1" noMove="1" noResize="1" noEditPoints="1" noAdjustHandles="1" noChangeArrowheads="1" noChangeShapeType="1" noTextEdit="1"/>
              </p:cNvSpPr>
              <p:nvPr/>
            </p:nvSpPr>
            <p:spPr>
              <a:xfrm>
                <a:off x="8901518" y="3701555"/>
                <a:ext cx="353363" cy="461665"/>
              </a:xfrm>
              <a:prstGeom prst="rect">
                <a:avLst/>
              </a:prstGeom>
              <a:blipFill rotWithShape="1">
                <a:blip r:embed="rId4"/>
                <a:stretch>
                  <a:fillRect l="-25" t="-30" r="111" b="35"/>
                </a:stretch>
              </a:blipFill>
            </p:spPr>
            <p:txBody>
              <a:bodyPr/>
              <a:lstStyle/>
              <a:p>
                <a:r>
                  <a:rPr lang="zh-CN" altLang="en-US">
                    <a:noFill/>
                  </a:rPr>
                  <a:t> </a:t>
                </a:r>
              </a:p>
            </p:txBody>
          </p:sp>
        </mc:Fallback>
      </mc:AlternateContent>
      <p:sp>
        <p:nvSpPr>
          <p:cNvPr id="31" name="Text Box 1038"/>
          <p:cNvSpPr txBox="1">
            <a:spLocks noChangeArrowheads="1"/>
          </p:cNvSpPr>
          <p:nvPr/>
        </p:nvSpPr>
        <p:spPr bwMode="auto">
          <a:xfrm>
            <a:off x="7190422" y="3591850"/>
            <a:ext cx="1158875" cy="460375"/>
          </a:xfrm>
          <a:prstGeom prst="rect">
            <a:avLst/>
          </a:prstGeom>
          <a:solidFill>
            <a:schemeClr val="bg1"/>
          </a:solidFill>
          <a:ln>
            <a:noFill/>
          </a:ln>
          <a:effectLst/>
          <a:extLst>
            <a:ext uri="{91240B29-F687-4F45-9708-019B960494DF}">
              <a14:hiddenLine xmlns:a14="http://schemas.microsoft.com/office/drawing/2010/main" w="19050">
                <a:solidFill>
                  <a:schemeClr val="bg2"/>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defRPr sz="4000">
                <a:solidFill>
                  <a:schemeClr val="tx1"/>
                </a:solidFill>
                <a:latin typeface="Times New Roman" panose="02020603050405020304" pitchFamily="18" charset="0"/>
                <a:ea typeface="ヒラギノ角ゴ Pro W3" pitchFamily="-84" charset="-128"/>
              </a:defRPr>
            </a:lvl1pPr>
            <a:lvl2pPr marL="742950" indent="-285750">
              <a:defRPr sz="4000">
                <a:solidFill>
                  <a:schemeClr val="tx1"/>
                </a:solidFill>
                <a:latin typeface="Times New Roman" panose="02020603050405020304" pitchFamily="18" charset="0"/>
                <a:ea typeface="ヒラギノ角ゴ Pro W3" pitchFamily="-84" charset="-128"/>
              </a:defRPr>
            </a:lvl2pPr>
            <a:lvl3pPr marL="1143000" indent="-228600">
              <a:defRPr sz="4000">
                <a:solidFill>
                  <a:schemeClr val="tx1"/>
                </a:solidFill>
                <a:latin typeface="Times New Roman" panose="02020603050405020304" pitchFamily="18" charset="0"/>
                <a:ea typeface="ヒラギノ角ゴ Pro W3" pitchFamily="-84" charset="-128"/>
              </a:defRPr>
            </a:lvl3pPr>
            <a:lvl4pPr marL="1600200" indent="-228600">
              <a:defRPr sz="4000">
                <a:solidFill>
                  <a:schemeClr val="tx1"/>
                </a:solidFill>
                <a:latin typeface="Times New Roman" panose="02020603050405020304" pitchFamily="18" charset="0"/>
                <a:ea typeface="ヒラギノ角ゴ Pro W3" pitchFamily="-84" charset="-128"/>
              </a:defRPr>
            </a:lvl4pPr>
            <a:lvl5pPr marL="2057400" indent="-228600">
              <a:defRPr sz="4000">
                <a:solidFill>
                  <a:schemeClr val="tx1"/>
                </a:solidFill>
                <a:latin typeface="Times New Roman" panose="02020603050405020304" pitchFamily="18" charset="0"/>
                <a:ea typeface="ヒラギノ角ゴ Pro W3" pitchFamily="-84" charset="-128"/>
              </a:defRPr>
            </a:lvl5pPr>
            <a:lvl6pPr marL="2514600" indent="-228600" eaLnBrk="0" fontAlgn="base" hangingPunct="0">
              <a:spcBef>
                <a:spcPct val="0"/>
              </a:spcBef>
              <a:spcAft>
                <a:spcPct val="0"/>
              </a:spcAft>
              <a:defRPr sz="4000">
                <a:solidFill>
                  <a:schemeClr val="tx1"/>
                </a:solidFill>
                <a:latin typeface="Times New Roman" panose="02020603050405020304" pitchFamily="18" charset="0"/>
                <a:ea typeface="ヒラギノ角ゴ Pro W3" pitchFamily="-84" charset="-128"/>
              </a:defRPr>
            </a:lvl6pPr>
            <a:lvl7pPr marL="2971800" indent="-228600" eaLnBrk="0" fontAlgn="base" hangingPunct="0">
              <a:spcBef>
                <a:spcPct val="0"/>
              </a:spcBef>
              <a:spcAft>
                <a:spcPct val="0"/>
              </a:spcAft>
              <a:defRPr sz="4000">
                <a:solidFill>
                  <a:schemeClr val="tx1"/>
                </a:solidFill>
                <a:latin typeface="Times New Roman" panose="02020603050405020304" pitchFamily="18" charset="0"/>
                <a:ea typeface="ヒラギノ角ゴ Pro W3" pitchFamily="-84" charset="-128"/>
              </a:defRPr>
            </a:lvl7pPr>
            <a:lvl8pPr marL="3429000" indent="-228600" eaLnBrk="0" fontAlgn="base" hangingPunct="0">
              <a:spcBef>
                <a:spcPct val="0"/>
              </a:spcBef>
              <a:spcAft>
                <a:spcPct val="0"/>
              </a:spcAft>
              <a:defRPr sz="4000">
                <a:solidFill>
                  <a:schemeClr val="tx1"/>
                </a:solidFill>
                <a:latin typeface="Times New Roman" panose="02020603050405020304" pitchFamily="18" charset="0"/>
                <a:ea typeface="ヒラギノ角ゴ Pro W3" pitchFamily="-84" charset="-128"/>
              </a:defRPr>
            </a:lvl8pPr>
            <a:lvl9pPr marL="3886200" indent="-228600" eaLnBrk="0" fontAlgn="base" hangingPunct="0">
              <a:spcBef>
                <a:spcPct val="0"/>
              </a:spcBef>
              <a:spcAft>
                <a:spcPct val="0"/>
              </a:spcAft>
              <a:defRPr sz="4000">
                <a:solidFill>
                  <a:schemeClr val="tx1"/>
                </a:solidFill>
                <a:latin typeface="Times New Roman" panose="02020603050405020304" pitchFamily="18" charset="0"/>
                <a:ea typeface="ヒラギノ角ゴ Pro W3" pitchFamily="-84" charset="-128"/>
              </a:defRPr>
            </a:lvl9p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ヒラギノ角ゴ Pro W3" pitchFamily="-84" charset="-128"/>
                <a:cs typeface="+mn-cs"/>
              </a:rPr>
              <a:t>slower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repeatCount="indefinite" fill="hold" nodeType="clickEffect">
                                  <p:stCondLst>
                                    <p:cond delay="0"/>
                                  </p:stCondLst>
                                  <p:childTnLst>
                                    <p:animRot by="-21600000">
                                      <p:cBhvr>
                                        <p:cTn id="6" dur="2000" fill="hold"/>
                                        <p:tgtEl>
                                          <p:spTgt spid="2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a:xfrm>
            <a:off x="1066800" y="371266"/>
            <a:ext cx="5483629" cy="5493236"/>
          </a:xfrm>
        </p:spPr>
        <p:txBody>
          <a:bodyPr>
            <a:noAutofit/>
          </a:bodyPr>
          <a:lstStyle/>
          <a:p>
            <a:pPr marL="0" marR="0" lvl="0" indent="0" algn="l" defTabSz="914400" rtl="0" eaLnBrk="1" fontAlgn="auto" latinLnBrk="0" hangingPunct="1">
              <a:lnSpc>
                <a:spcPct val="90000"/>
              </a:lnSpc>
              <a:spcBef>
                <a:spcPts val="1200"/>
              </a:spcBef>
              <a:spcAft>
                <a:spcPts val="200"/>
              </a:spcAft>
              <a:buClr>
                <a:srgbClr val="E48312"/>
              </a:buClr>
              <a:buSzPct val="100000"/>
              <a:buFont typeface="Calibri" panose="020F0502020204030204" pitchFamily="34" charset="0"/>
              <a:buNone/>
              <a:defRPr/>
            </a:pPr>
            <a:r>
              <a:rPr kumimoji="0" lang="zh-CN" altLang="zh-CN" sz="2200" b="1" i="0" u="none" strike="noStrike" kern="1200" cap="none" spc="0" normalizeH="0" baseline="0" noProof="0" dirty="0">
                <a:ln>
                  <a:noFill/>
                </a:ln>
                <a:solidFill>
                  <a:srgbClr val="000000">
                    <a:lumMod val="75000"/>
                    <a:lumOff val="25000"/>
                  </a:srgbClr>
                </a:solidFill>
                <a:effectLst/>
                <a:uLnTx/>
                <a:uFillTx/>
                <a:latin typeface="宋体" panose="02010600030101010101" pitchFamily="2" charset="-122"/>
                <a:ea typeface="宋体" panose="02010600030101010101" pitchFamily="2" charset="-122"/>
                <a:cs typeface="+mn-cs"/>
              </a:rPr>
              <a:t>传统的菲利普斯曲线</a:t>
            </a:r>
            <a:r>
              <a:rPr kumimoji="0" lang="en-US" altLang="zh-CN" sz="2200" b="0" i="0" u="none" strike="noStrike" kern="1200" cap="none" spc="0" normalizeH="0" baseline="0" noProof="0" dirty="0">
                <a:ln>
                  <a:noFill/>
                </a:ln>
                <a:solidFill>
                  <a:srgbClr val="000000">
                    <a:lumMod val="75000"/>
                    <a:lumOff val="25000"/>
                  </a:srgbClr>
                </a:solidFill>
                <a:effectLst/>
                <a:uLnTx/>
                <a:uFillTx/>
                <a:latin typeface="宋体" panose="02010600030101010101" pitchFamily="2" charset="-122"/>
                <a:ea typeface="宋体" panose="02010600030101010101" pitchFamily="2" charset="-122"/>
                <a:cs typeface="+mn-cs"/>
              </a:rPr>
              <a:t>——</a:t>
            </a:r>
            <a:r>
              <a:rPr kumimoji="0" lang="zh-CN" altLang="zh-CN" sz="2200" b="1" i="0" u="none" strike="noStrike" kern="1200" cap="none" spc="0" normalizeH="0" baseline="0" noProof="0" dirty="0">
                <a:ln>
                  <a:noFill/>
                </a:ln>
                <a:solidFill>
                  <a:srgbClr val="000000">
                    <a:lumMod val="75000"/>
                    <a:lumOff val="25000"/>
                  </a:srgbClr>
                </a:solidFill>
                <a:effectLst/>
                <a:uLnTx/>
                <a:uFillTx/>
                <a:latin typeface="宋体" panose="02010600030101010101" pitchFamily="2" charset="-122"/>
                <a:ea typeface="宋体" panose="02010600030101010101" pitchFamily="2" charset="-122"/>
                <a:cs typeface="+mn-cs"/>
              </a:rPr>
              <a:t>萨缪尔森—索洛曲线</a:t>
            </a:r>
            <a:endParaRPr lang="en-US" altLang="zh-CN" dirty="0">
              <a:latin typeface="+mn-ea"/>
            </a:endParaRPr>
          </a:p>
          <a:p>
            <a:pPr>
              <a:lnSpc>
                <a:spcPct val="100000"/>
              </a:lnSpc>
              <a:buFont typeface="Wingdings" panose="05000000000000000000" pitchFamily="2" charset="2"/>
              <a:buChar char="Ø"/>
            </a:pPr>
            <a:r>
              <a:rPr lang="en-US" altLang="zh-CN" dirty="0">
                <a:latin typeface="+mn-ea"/>
              </a:rPr>
              <a:t>1960</a:t>
            </a:r>
            <a:r>
              <a:rPr lang="zh-CN" altLang="zh-CN" dirty="0">
                <a:latin typeface="+mn-ea"/>
              </a:rPr>
              <a:t>年，萨缪尔森和索洛在《达到和保持稳定的价格水平的问题：反通货膨胀政策的分析》一文中，对菲利普斯曲线进行了修正并把菲利普斯曲线作为一种政策工具提供给政策制定者。</a:t>
            </a:r>
            <a:endParaRPr lang="en-US" altLang="zh-CN" dirty="0">
              <a:latin typeface="+mn-ea"/>
            </a:endParaRPr>
          </a:p>
          <a:p>
            <a:pPr>
              <a:lnSpc>
                <a:spcPct val="100000"/>
              </a:lnSpc>
              <a:buFont typeface="Wingdings" panose="05000000000000000000" pitchFamily="2" charset="2"/>
              <a:buChar char="Ø"/>
            </a:pPr>
            <a:r>
              <a:rPr lang="zh-CN" altLang="zh-CN" dirty="0">
                <a:latin typeface="+mn-ea"/>
              </a:rPr>
              <a:t>他们把美国</a:t>
            </a:r>
            <a:r>
              <a:rPr lang="en-US" altLang="zh-CN" dirty="0">
                <a:latin typeface="+mn-ea"/>
              </a:rPr>
              <a:t>20</a:t>
            </a:r>
            <a:r>
              <a:rPr lang="zh-CN" altLang="zh-CN" dirty="0">
                <a:latin typeface="+mn-ea"/>
              </a:rPr>
              <a:t>世纪</a:t>
            </a:r>
            <a:r>
              <a:rPr lang="en-US" altLang="zh-CN" dirty="0">
                <a:latin typeface="+mn-ea"/>
              </a:rPr>
              <a:t>50</a:t>
            </a:r>
            <a:r>
              <a:rPr lang="zh-CN" altLang="zh-CN" dirty="0">
                <a:latin typeface="+mn-ea"/>
              </a:rPr>
              <a:t>年代以前的统计数据绘制成散点图，纵轴表示制造业平均每小时收入的变化率，横轴表示年平均的失业率。</a:t>
            </a:r>
            <a:endParaRPr lang="en-US" altLang="zh-CN" dirty="0">
              <a:latin typeface="+mn-ea"/>
            </a:endParaRPr>
          </a:p>
          <a:p>
            <a:pPr>
              <a:lnSpc>
                <a:spcPct val="100000"/>
              </a:lnSpc>
              <a:buFont typeface="Wingdings" panose="05000000000000000000" pitchFamily="2" charset="2"/>
              <a:buChar char="Ø"/>
            </a:pPr>
            <a:r>
              <a:rPr lang="zh-CN" altLang="zh-CN" dirty="0">
                <a:latin typeface="+mn-ea"/>
              </a:rPr>
              <a:t>当失业率大约</a:t>
            </a:r>
            <a:r>
              <a:rPr lang="en-US" altLang="zh-CN" dirty="0">
                <a:latin typeface="+mn-ea"/>
              </a:rPr>
              <a:t>5.5%</a:t>
            </a:r>
            <a:r>
              <a:rPr lang="zh-CN" altLang="zh-CN" dirty="0">
                <a:latin typeface="+mn-ea"/>
              </a:rPr>
              <a:t>时，价格保持稳定；当失业率为</a:t>
            </a:r>
            <a:r>
              <a:rPr lang="en-US" altLang="zh-CN" dirty="0">
                <a:latin typeface="+mn-ea"/>
              </a:rPr>
              <a:t>3%</a:t>
            </a:r>
            <a:r>
              <a:rPr lang="zh-CN" altLang="zh-CN" dirty="0">
                <a:latin typeface="+mn-ea"/>
              </a:rPr>
              <a:t>时，价格上涨约</a:t>
            </a:r>
            <a:r>
              <a:rPr lang="en-US" altLang="zh-CN" dirty="0">
                <a:latin typeface="+mn-ea"/>
              </a:rPr>
              <a:t>4.5%</a:t>
            </a:r>
            <a:r>
              <a:rPr lang="zh-CN" altLang="zh-CN" dirty="0">
                <a:latin typeface="+mn-ea"/>
              </a:rPr>
              <a:t>。</a:t>
            </a:r>
            <a:r>
              <a:rPr lang="en-US" altLang="zh-CN" dirty="0">
                <a:latin typeface="等线" panose="02010600030101010101" pitchFamily="2" charset="-122"/>
                <a:ea typeface="等线" panose="02010600030101010101" pitchFamily="2" charset="-122"/>
              </a:rPr>
              <a:t>↓</a:t>
            </a:r>
            <a:r>
              <a:rPr lang="en-US" altLang="zh-CN" dirty="0">
                <a:latin typeface="+mn-ea"/>
              </a:rPr>
              <a:t>2.5%—&gt;</a:t>
            </a:r>
            <a:r>
              <a:rPr lang="en-US" altLang="zh-CN" dirty="0">
                <a:latin typeface="等线" panose="02010600030101010101" pitchFamily="2" charset="-122"/>
                <a:ea typeface="等线" panose="02010600030101010101" pitchFamily="2" charset="-122"/>
              </a:rPr>
              <a:t>↑</a:t>
            </a:r>
            <a:r>
              <a:rPr lang="en-US" altLang="zh-CN" dirty="0">
                <a:latin typeface="+mn-ea"/>
              </a:rPr>
              <a:t>4.5%</a:t>
            </a:r>
            <a:r>
              <a:rPr lang="zh-CN" altLang="zh-CN" dirty="0">
                <a:latin typeface="+mn-ea"/>
              </a:rPr>
              <a:t>。</a:t>
            </a:r>
            <a:endParaRPr lang="en-US" altLang="zh-CN" dirty="0">
              <a:latin typeface="+mn-ea"/>
            </a:endParaRPr>
          </a:p>
          <a:p>
            <a:endParaRPr lang="zh-CN" altLang="en-US" dirty="0"/>
          </a:p>
        </p:txBody>
      </p:sp>
      <p:pic>
        <p:nvPicPr>
          <p:cNvPr id="6" name="图片 5" descr="图示&#10;&#10;描述已自动生成"/>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72102" y="951469"/>
            <a:ext cx="5419898" cy="5434500"/>
          </a:xfrm>
          <a:prstGeom prst="rect">
            <a:avLst/>
          </a:prstGeom>
        </p:spPr>
      </p:pic>
      <p:cxnSp>
        <p:nvCxnSpPr>
          <p:cNvPr id="8" name="直接连接符 7"/>
          <p:cNvCxnSpPr/>
          <p:nvPr/>
        </p:nvCxnSpPr>
        <p:spPr>
          <a:xfrm>
            <a:off x="9094124" y="4161905"/>
            <a:ext cx="0" cy="1734590"/>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12" name="直接连接符 11"/>
          <p:cNvCxnSpPr/>
          <p:nvPr/>
        </p:nvCxnSpPr>
        <p:spPr>
          <a:xfrm flipH="1">
            <a:off x="8240684" y="4156363"/>
            <a:ext cx="853440" cy="0"/>
          </a:xfrm>
          <a:prstGeom prst="line">
            <a:avLst/>
          </a:prstGeom>
          <a:ln w="28575"/>
        </p:spPr>
        <p:style>
          <a:lnRef idx="1">
            <a:schemeClr val="accent2"/>
          </a:lnRef>
          <a:fillRef idx="0">
            <a:schemeClr val="accent2"/>
          </a:fillRef>
          <a:effectRef idx="0">
            <a:schemeClr val="accent2"/>
          </a:effectRef>
          <a:fontRef idx="minor">
            <a:schemeClr val="tx1"/>
          </a:fontRef>
        </p:style>
      </p:cxnSp>
      <p:sp>
        <p:nvSpPr>
          <p:cNvPr id="18" name="标注: 线形 17"/>
          <p:cNvSpPr/>
          <p:nvPr/>
        </p:nvSpPr>
        <p:spPr>
          <a:xfrm>
            <a:off x="10158153" y="5220393"/>
            <a:ext cx="681642" cy="416895"/>
          </a:xfrm>
          <a:prstGeom prst="borderCallout1">
            <a:avLst>
              <a:gd name="adj1" fmla="val 51983"/>
              <a:gd name="adj2" fmla="val -1015"/>
              <a:gd name="adj3" fmla="val 161685"/>
              <a:gd name="adj4" fmla="val -58658"/>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文本框 18"/>
          <p:cNvSpPr txBox="1"/>
          <p:nvPr/>
        </p:nvSpPr>
        <p:spPr>
          <a:xfrm>
            <a:off x="10196944" y="5220392"/>
            <a:ext cx="659478" cy="382385"/>
          </a:xfrm>
          <a:prstGeom prst="rect">
            <a:avLst/>
          </a:prstGeom>
          <a:noFill/>
        </p:spPr>
        <p:txBody>
          <a:bodyPr wrap="square" rtlCol="0">
            <a:spAutoFit/>
          </a:bodyPr>
          <a:lstStyle/>
          <a:p>
            <a:r>
              <a:rPr lang="en-US" altLang="zh-CN" dirty="0"/>
              <a:t>5.5%</a:t>
            </a:r>
            <a:endParaRPr lang="zh-CN" altLang="en-US" dirty="0"/>
          </a:p>
        </p:txBody>
      </p:sp>
      <p:pic>
        <p:nvPicPr>
          <p:cNvPr id="3" name="图片 2" descr="卡通人物&#10;&#10;描述已自动生成">
            <a:extLst>
              <a:ext uri="{FF2B5EF4-FFF2-40B4-BE49-F238E27FC236}">
                <a16:creationId xmlns:a16="http://schemas.microsoft.com/office/drawing/2014/main" id="{96BD42BD-99CC-B3A3-0F7F-672B941C4FD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24228" y="4256116"/>
            <a:ext cx="3412296" cy="212985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custDataLst>
              <p:tags r:id="rId1"/>
            </p:custDataLst>
          </p:nvPr>
        </p:nvPicPr>
        <p:blipFill>
          <a:blip r:embed="rId5"/>
          <a:srcRect l="97202" t="43337" r="771" b="9736"/>
          <a:stretch>
            <a:fillRect/>
          </a:stretch>
        </p:blipFill>
        <p:spPr>
          <a:xfrm>
            <a:off x="-635" y="12700"/>
            <a:ext cx="12270740" cy="6845300"/>
          </a:xfrm>
          <a:prstGeom prst="rect">
            <a:avLst/>
          </a:prstGeom>
        </p:spPr>
      </p:pic>
      <p:grpSp>
        <p:nvGrpSpPr>
          <p:cNvPr id="11" name="组合 10"/>
          <p:cNvGrpSpPr/>
          <p:nvPr/>
        </p:nvGrpSpPr>
        <p:grpSpPr>
          <a:xfrm>
            <a:off x="-1270" y="-7767320"/>
            <a:ext cx="12385675" cy="14625320"/>
            <a:chOff x="1" y="-14984"/>
            <a:chExt cx="14490" cy="23032"/>
          </a:xfrm>
        </p:grpSpPr>
        <p:grpSp>
          <p:nvGrpSpPr>
            <p:cNvPr id="8" name="组合 7"/>
            <p:cNvGrpSpPr/>
            <p:nvPr/>
          </p:nvGrpSpPr>
          <p:grpSpPr>
            <a:xfrm>
              <a:off x="1" y="-14984"/>
              <a:ext cx="14490" cy="21553"/>
              <a:chOff x="-58" y="-10022"/>
              <a:chExt cx="14490" cy="21553"/>
            </a:xfrm>
          </p:grpSpPr>
          <p:pic>
            <p:nvPicPr>
              <p:cNvPr id="2" name="图片 1" descr="d087ec704695a07a8509f7f1cf814b6"/>
              <p:cNvPicPr>
                <a:picLocks noChangeAspect="1"/>
              </p:cNvPicPr>
              <p:nvPr/>
            </p:nvPicPr>
            <p:blipFill>
              <a:blip r:embed="rId6"/>
              <a:srcRect t="75987" r="7"/>
              <a:stretch>
                <a:fillRect/>
              </a:stretch>
            </p:blipFill>
            <p:spPr>
              <a:xfrm>
                <a:off x="-1" y="821"/>
                <a:ext cx="14400" cy="1684"/>
              </a:xfrm>
              <a:prstGeom prst="rect">
                <a:avLst/>
              </a:prstGeom>
            </p:spPr>
          </p:pic>
          <p:grpSp>
            <p:nvGrpSpPr>
              <p:cNvPr id="7" name="组合 6"/>
              <p:cNvGrpSpPr/>
              <p:nvPr/>
            </p:nvGrpSpPr>
            <p:grpSpPr>
              <a:xfrm>
                <a:off x="-58" y="-10022"/>
                <a:ext cx="14490" cy="21553"/>
                <a:chOff x="-58" y="-10022"/>
                <a:chExt cx="14490" cy="21553"/>
              </a:xfrm>
            </p:grpSpPr>
            <p:pic>
              <p:nvPicPr>
                <p:cNvPr id="4" name="图片 3"/>
                <p:cNvPicPr>
                  <a:picLocks noChangeAspect="1"/>
                </p:cNvPicPr>
                <p:nvPr>
                  <p:custDataLst>
                    <p:tags r:id="rId3"/>
                  </p:custDataLst>
                </p:nvPr>
              </p:nvPicPr>
              <p:blipFill>
                <a:blip r:embed="rId5"/>
                <a:stretch>
                  <a:fillRect/>
                </a:stretch>
              </p:blipFill>
              <p:spPr>
                <a:xfrm>
                  <a:off x="0" y="-10022"/>
                  <a:ext cx="14432" cy="10843"/>
                </a:xfrm>
                <a:prstGeom prst="rect">
                  <a:avLst/>
                </a:prstGeom>
              </p:spPr>
            </p:pic>
            <p:pic>
              <p:nvPicPr>
                <p:cNvPr id="5" name="图片 4" descr="9642c04771b477ebb33184391aba94c"/>
                <p:cNvPicPr>
                  <a:picLocks noChangeAspect="1"/>
                </p:cNvPicPr>
                <p:nvPr/>
              </p:nvPicPr>
              <p:blipFill>
                <a:blip r:embed="rId7"/>
                <a:srcRect t="12100" r="-173"/>
                <a:stretch>
                  <a:fillRect/>
                </a:stretch>
              </p:blipFill>
              <p:spPr>
                <a:xfrm>
                  <a:off x="-58" y="2538"/>
                  <a:ext cx="14458" cy="4965"/>
                </a:xfrm>
                <a:prstGeom prst="rect">
                  <a:avLst/>
                </a:prstGeom>
              </p:spPr>
            </p:pic>
            <p:pic>
              <p:nvPicPr>
                <p:cNvPr id="6" name="图片 5" descr="0232dd159eccd11e0bcb57f897125ae"/>
                <p:cNvPicPr>
                  <a:picLocks noChangeAspect="1"/>
                </p:cNvPicPr>
                <p:nvPr/>
              </p:nvPicPr>
              <p:blipFill>
                <a:blip r:embed="rId8"/>
                <a:srcRect t="50267" r="1167"/>
                <a:stretch>
                  <a:fillRect/>
                </a:stretch>
              </p:blipFill>
              <p:spPr>
                <a:xfrm>
                  <a:off x="-1" y="7512"/>
                  <a:ext cx="14084" cy="4019"/>
                </a:xfrm>
                <a:prstGeom prst="rect">
                  <a:avLst/>
                </a:prstGeom>
              </p:spPr>
            </p:pic>
          </p:grpSp>
        </p:grpSp>
        <p:pic>
          <p:nvPicPr>
            <p:cNvPr id="10" name="图片 9" descr="9642c04771b477ebb33184391aba94c"/>
            <p:cNvPicPr>
              <a:picLocks noChangeAspect="1"/>
            </p:cNvPicPr>
            <p:nvPr>
              <p:custDataLst>
                <p:tags r:id="rId2"/>
              </p:custDataLst>
            </p:nvPr>
          </p:nvPicPr>
          <p:blipFill>
            <a:blip r:embed="rId7"/>
            <a:srcRect t="77393" r="1407"/>
            <a:stretch>
              <a:fillRect/>
            </a:stretch>
          </p:blipFill>
          <p:spPr>
            <a:xfrm>
              <a:off x="1" y="6534"/>
              <a:ext cx="14230" cy="1514"/>
            </a:xfrm>
            <a:prstGeom prst="rect">
              <a:avLst/>
            </a:prstGeom>
          </p:spPr>
        </p:pic>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0">
        <p159:morph option="byObject"/>
      </p:transition>
    </mc:Choice>
    <mc:Fallback xmlns="">
      <p:transition spd="slow" advTm="0">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内容占位符 1"/>
              <p:cNvSpPr>
                <a:spLocks noGrp="1"/>
              </p:cNvSpPr>
              <p:nvPr>
                <p:ph idx="1"/>
              </p:nvPr>
            </p:nvSpPr>
            <p:spPr/>
            <p:txBody>
              <a:bodyPr>
                <a:noAutofit/>
              </a:bodyPr>
              <a:lstStyle/>
              <a:p>
                <a:pPr marL="0" indent="0">
                  <a:buNone/>
                </a:pPr>
                <a:r>
                  <a:rPr lang="zh-CN" altLang="zh-CN" sz="2200" b="1" dirty="0"/>
                  <a:t>货币学派对菲利普斯曲线的修正和理论发展</a:t>
                </a:r>
                <a:endParaRPr lang="en-US" altLang="zh-CN" sz="2200" b="1" dirty="0"/>
              </a:p>
              <a:p>
                <a:pPr>
                  <a:lnSpc>
                    <a:spcPct val="100000"/>
                  </a:lnSpc>
                  <a:buFont typeface="Wingdings" panose="05000000000000000000" pitchFamily="2" charset="2"/>
                  <a:buChar char="Ø"/>
                </a:pPr>
                <a:r>
                  <a:rPr lang="zh-CN" altLang="zh-CN" dirty="0"/>
                  <a:t>弗里德曼所代表的货币学派提出了自然失业率的假定，对菲利普斯曲线提出挑战。</a:t>
                </a:r>
              </a:p>
              <a:p>
                <a:pPr>
                  <a:lnSpc>
                    <a:spcPct val="100000"/>
                  </a:lnSpc>
                  <a:buFont typeface="Wingdings" panose="05000000000000000000" pitchFamily="2" charset="2"/>
                  <a:buChar char="Ø"/>
                </a:pPr>
                <a:r>
                  <a:rPr lang="zh-CN" altLang="zh-CN" dirty="0"/>
                  <a:t>菲利普斯曲线扩展为包含</a:t>
                </a:r>
                <a:r>
                  <a:rPr lang="zh-CN" altLang="zh-CN" b="1" u="sng" dirty="0"/>
                  <a:t>通货膨胀预期率</a:t>
                </a:r>
                <a:r>
                  <a:rPr lang="zh-CN" altLang="zh-CN" dirty="0"/>
                  <a:t>参数的一个方程：</a:t>
                </a:r>
                <a14:m>
                  <m:oMath xmlns:m="http://schemas.openxmlformats.org/officeDocument/2006/math">
                    <m:r>
                      <a:rPr lang="zh-CN" altLang="zh-CN" i="1">
                        <a:latin typeface="Cambria Math" panose="02040503050406030204" pitchFamily="18" charset="0"/>
                      </a:rPr>
                      <m:t> </m:t>
                    </m:r>
                    <m:r>
                      <m:rPr>
                        <m:sty m:val="p"/>
                      </m:rPr>
                      <a:rPr lang="en-US" altLang="zh-CN">
                        <a:latin typeface="Cambria Math" panose="02040503050406030204" pitchFamily="18" charset="0"/>
                      </a:rPr>
                      <m:t>π</m:t>
                    </m:r>
                    <m:r>
                      <a:rPr lang="en-US" altLang="zh-CN">
                        <a:latin typeface="Cambria Math" panose="02040503050406030204" pitchFamily="18" charset="0"/>
                      </a:rPr>
                      <m:t>=</m:t>
                    </m:r>
                    <m:r>
                      <m:rPr>
                        <m:sty m:val="p"/>
                      </m:rPr>
                      <a:rPr lang="en-US" altLang="zh-CN">
                        <a:latin typeface="Cambria Math" panose="02040503050406030204" pitchFamily="18" charset="0"/>
                      </a:rPr>
                      <m:t>f</m:t>
                    </m:r>
                    <m:r>
                      <a:rPr lang="en-US" altLang="zh-CN">
                        <a:latin typeface="Cambria Math" panose="02040503050406030204" pitchFamily="18" charset="0"/>
                      </a:rPr>
                      <m:t>(</m:t>
                    </m:r>
                    <m:r>
                      <m:rPr>
                        <m:sty m:val="p"/>
                      </m:rPr>
                      <a:rPr lang="en-US" altLang="zh-CN">
                        <a:latin typeface="Cambria Math" panose="02040503050406030204" pitchFamily="18" charset="0"/>
                      </a:rPr>
                      <m:t>u</m:t>
                    </m:r>
                    <m:r>
                      <a:rPr lang="en-US" altLang="zh-CN">
                        <a:latin typeface="Cambria Math" panose="02040503050406030204" pitchFamily="18" charset="0"/>
                      </a:rPr>
                      <m:t>)</m:t>
                    </m:r>
                    <m:r>
                      <a:rPr lang="en-US" altLang="zh-CN" i="1">
                        <a:latin typeface="Cambria Math" panose="02040503050406030204" pitchFamily="18" charset="0"/>
                      </a:rPr>
                      <m:t>+</m:t>
                    </m:r>
                    <m:sSup>
                      <m:sSupPr>
                        <m:ctrlPr>
                          <a:rPr lang="zh-CN" altLang="zh-CN" i="1">
                            <a:latin typeface="Cambria Math" panose="02040503050406030204" pitchFamily="18" charset="0"/>
                          </a:rPr>
                        </m:ctrlPr>
                      </m:sSupPr>
                      <m:e>
                        <m:r>
                          <m:rPr>
                            <m:sty m:val="p"/>
                          </m:rPr>
                          <a:rPr lang="en-US" altLang="zh-CN">
                            <a:latin typeface="Cambria Math" panose="02040503050406030204" pitchFamily="18" charset="0"/>
                          </a:rPr>
                          <m:t>π</m:t>
                        </m:r>
                      </m:e>
                      <m:sup>
                        <m:r>
                          <a:rPr lang="en-US" altLang="zh-CN" i="1">
                            <a:latin typeface="Cambria Math" panose="02040503050406030204" pitchFamily="18" charset="0"/>
                          </a:rPr>
                          <m:t>∗</m:t>
                        </m:r>
                      </m:sup>
                    </m:sSup>
                  </m:oMath>
                </a14:m>
                <a:r>
                  <a:rPr lang="en-US" altLang="zh-CN" dirty="0"/>
                  <a:t> </a:t>
                </a:r>
                <a:r>
                  <a:rPr lang="zh-CN" altLang="zh-CN" dirty="0"/>
                  <a:t>：</a:t>
                </a:r>
              </a:p>
              <a:p>
                <a:r>
                  <a:rPr lang="en-US" altLang="zh-CN" dirty="0"/>
                  <a:t>1.</a:t>
                </a:r>
                <a:r>
                  <a:rPr lang="zh-CN" altLang="zh-CN" dirty="0"/>
                  <a:t>不同的通货膨胀预期率有着不同的菲利普斯曲线。</a:t>
                </a:r>
              </a:p>
              <a:p>
                <a:pPr>
                  <a:lnSpc>
                    <a:spcPct val="100000"/>
                  </a:lnSpc>
                </a:pPr>
                <a:r>
                  <a:rPr lang="en-US" altLang="zh-CN" dirty="0"/>
                  <a:t>2.</a:t>
                </a:r>
                <a:r>
                  <a:rPr lang="zh-CN" altLang="zh-CN" dirty="0"/>
                  <a:t>通货膨胀预期率的变化将导致菲利普斯曲线的推移。</a:t>
                </a:r>
                <a:br>
                  <a:rPr lang="en-US" altLang="zh-CN" dirty="0"/>
                </a:br>
                <a:endParaRPr lang="en-US" altLang="zh-CN" dirty="0"/>
              </a:p>
              <a:p>
                <a:pPr>
                  <a:buFont typeface="Wingdings" panose="05000000000000000000" pitchFamily="2" charset="2"/>
                  <a:buChar char="Ø"/>
                </a:pPr>
                <a:endParaRPr lang="en-US" altLang="zh-CN" dirty="0"/>
              </a:p>
              <a:p>
                <a:pPr>
                  <a:buFont typeface="Wingdings" panose="05000000000000000000" pitchFamily="2" charset="2"/>
                  <a:buChar char="Ø"/>
                </a:pPr>
                <a:endParaRPr lang="en-US" altLang="zh-CN" dirty="0"/>
              </a:p>
              <a:p>
                <a:pPr>
                  <a:buFont typeface="Wingdings" panose="05000000000000000000" pitchFamily="2" charset="2"/>
                  <a:buChar char="Ø"/>
                </a:pPr>
                <a:endParaRPr lang="zh-CN" altLang="zh-CN" dirty="0"/>
              </a:p>
              <a:p>
                <a:pPr>
                  <a:buFont typeface="Wingdings" panose="05000000000000000000" pitchFamily="2" charset="2"/>
                  <a:buChar char="Ø"/>
                </a:pPr>
                <a:endParaRPr lang="en-US" altLang="zh-CN" dirty="0"/>
              </a:p>
              <a:p>
                <a:pPr>
                  <a:buFont typeface="Wingdings" panose="05000000000000000000" pitchFamily="2" charset="2"/>
                  <a:buChar char="Ø"/>
                </a:pPr>
                <a:endParaRPr lang="zh-CN" altLang="zh-CN" dirty="0"/>
              </a:p>
              <a:p>
                <a:endParaRPr lang="zh-CN" altLang="en-US" b="1" dirty="0"/>
              </a:p>
            </p:txBody>
          </p:sp>
        </mc:Choice>
        <mc:Fallback xmlns="">
          <p:sp>
            <p:nvSpPr>
              <p:cNvPr id="2" name="内容占位符 1"/>
              <p:cNvSpPr>
                <a:spLocks noGrp="1" noRot="1" noChangeAspect="1" noMove="1" noResize="1" noEditPoints="1" noAdjustHandles="1" noChangeArrowheads="1" noChangeShapeType="1" noTextEdit="1"/>
              </p:cNvSpPr>
              <p:nvPr>
                <p:ph idx="1"/>
              </p:nvPr>
            </p:nvSpPr>
            <p:spPr>
              <a:blipFill>
                <a:blip r:embed="rId2"/>
                <a:stretch>
                  <a:fillRect l="-1697" t="-1887"/>
                </a:stretch>
              </a:blipFill>
            </p:spPr>
            <p:txBody>
              <a:bodyPr/>
              <a:lstStyle/>
              <a:p>
                <a:r>
                  <a:rPr lang="zh-CN" altLang="en-US">
                    <a:noFill/>
                  </a:rPr>
                  <a:t> </a:t>
                </a:r>
              </a:p>
            </p:txBody>
          </p:sp>
        </mc:Fallback>
      </mc:AlternateContent>
      <p:pic>
        <p:nvPicPr>
          <p:cNvPr id="3" name="图片 2">
            <a:extLst>
              <a:ext uri="{FF2B5EF4-FFF2-40B4-BE49-F238E27FC236}">
                <a16:creationId xmlns:a16="http://schemas.microsoft.com/office/drawing/2014/main" id="{8AB7E59E-09EE-E0C7-F63F-F6C4F49DD583}"/>
              </a:ext>
            </a:extLst>
          </p:cNvPr>
          <p:cNvPicPr>
            <a:picLocks noChangeAspect="1"/>
          </p:cNvPicPr>
          <p:nvPr/>
        </p:nvPicPr>
        <p:blipFill>
          <a:blip r:embed="rId3"/>
          <a:stretch>
            <a:fillRect/>
          </a:stretch>
        </p:blipFill>
        <p:spPr>
          <a:xfrm>
            <a:off x="3002864" y="2618509"/>
            <a:ext cx="6186271" cy="3773980"/>
          </a:xfrm>
          <a:prstGeom prst="rect">
            <a:avLst/>
          </a:prstGeom>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Arc 3"/>
          <p:cNvSpPr/>
          <p:nvPr/>
        </p:nvSpPr>
        <p:spPr bwMode="auto">
          <a:xfrm flipH="1" flipV="1">
            <a:off x="4036231" y="2986286"/>
            <a:ext cx="2103437" cy="1098550"/>
          </a:xfrm>
          <a:custGeom>
            <a:avLst/>
            <a:gdLst>
              <a:gd name="T0" fmla="*/ 0 w 21600"/>
              <a:gd name="T1" fmla="*/ 0 h 21600"/>
              <a:gd name="T2" fmla="*/ 2147483646 w 21600"/>
              <a:gd name="T3" fmla="*/ 2147483646 h 21600"/>
              <a:gd name="T4" fmla="*/ 0 w 21600"/>
              <a:gd name="T5" fmla="*/ 2147483646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solidFill>
            <a:srgbClr val="FFFFFF"/>
          </a:solidFill>
          <a:ln w="25400">
            <a:solidFill>
              <a:schemeClr val="accent1"/>
            </a:solidFill>
            <a:round/>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宋体" panose="02010600030101010101" pitchFamily="2" charset="-122"/>
              <a:cs typeface="+mn-cs"/>
            </a:endParaRPr>
          </a:p>
        </p:txBody>
      </p:sp>
      <p:sp>
        <p:nvSpPr>
          <p:cNvPr id="45" name="Arc 4"/>
          <p:cNvSpPr/>
          <p:nvPr/>
        </p:nvSpPr>
        <p:spPr bwMode="auto">
          <a:xfrm flipH="1" flipV="1">
            <a:off x="4036231" y="2986286"/>
            <a:ext cx="2103437" cy="1098550"/>
          </a:xfrm>
          <a:custGeom>
            <a:avLst/>
            <a:gdLst>
              <a:gd name="T0" fmla="*/ 0 w 21600"/>
              <a:gd name="T1" fmla="*/ 0 h 21600"/>
              <a:gd name="T2" fmla="*/ 2147483646 w 21600"/>
              <a:gd name="T3" fmla="*/ 2147483646 h 21600"/>
              <a:gd name="T4" fmla="*/ 0 w 21600"/>
              <a:gd name="T5" fmla="*/ 2147483646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solidFill>
            <a:srgbClr val="FFFFFF"/>
          </a:solidFill>
          <a:ln w="25400">
            <a:solidFill>
              <a:schemeClr val="accent2"/>
            </a:solidFill>
            <a:round/>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宋体" panose="02010600030101010101" pitchFamily="2" charset="-122"/>
              <a:cs typeface="+mn-cs"/>
            </a:endParaRPr>
          </a:p>
        </p:txBody>
      </p:sp>
      <p:sp>
        <p:nvSpPr>
          <p:cNvPr id="47" name="Line 6"/>
          <p:cNvSpPr>
            <a:spLocks noChangeShapeType="1"/>
          </p:cNvSpPr>
          <p:nvPr/>
        </p:nvSpPr>
        <p:spPr bwMode="auto">
          <a:xfrm>
            <a:off x="4286278" y="1187650"/>
            <a:ext cx="15875" cy="3708400"/>
          </a:xfrm>
          <a:prstGeom prst="line">
            <a:avLst/>
          </a:prstGeom>
          <a:noFill/>
          <a:ln w="28575">
            <a:solidFill>
              <a:srgbClr val="000000"/>
            </a:solidFill>
            <a:prstDash val="sysDot"/>
            <a:round/>
            <a:headEnd type="none" w="sm" len="lg"/>
            <a:tailEnd type="none" w="sm" len="lg"/>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宋体" panose="02010600030101010101" pitchFamily="2" charset="-122"/>
              <a:cs typeface="+mn-cs"/>
            </a:endParaRPr>
          </a:p>
        </p:txBody>
      </p:sp>
      <p:sp>
        <p:nvSpPr>
          <p:cNvPr id="6" name="Arc 7"/>
          <p:cNvSpPr/>
          <p:nvPr/>
        </p:nvSpPr>
        <p:spPr bwMode="auto">
          <a:xfrm flipH="1">
            <a:off x="4352049" y="3405282"/>
            <a:ext cx="641350" cy="92075"/>
          </a:xfrm>
          <a:custGeom>
            <a:avLst/>
            <a:gdLst>
              <a:gd name="T0" fmla="*/ 0 w 21600"/>
              <a:gd name="T1" fmla="*/ 0 h 21600"/>
              <a:gd name="T2" fmla="*/ 565428620 w 21600"/>
              <a:gd name="T3" fmla="*/ 1673084 h 21600"/>
              <a:gd name="T4" fmla="*/ 0 w 21600"/>
              <a:gd name="T5" fmla="*/ 167308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solidFill>
            <a:srgbClr val="FFFFFF"/>
          </a:solidFill>
          <a:ln w="28575">
            <a:solidFill>
              <a:srgbClr val="000000"/>
            </a:solidFill>
            <a:prstDash val="sysDot"/>
            <a:round/>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a:ea typeface="宋体" panose="02010600030101010101" pitchFamily="2" charset="-122"/>
              <a:cs typeface="+mn-cs"/>
            </a:endParaRPr>
          </a:p>
        </p:txBody>
      </p:sp>
      <p:sp>
        <p:nvSpPr>
          <p:cNvPr id="46" name="Line 5"/>
          <p:cNvSpPr>
            <a:spLocks noChangeShapeType="1"/>
          </p:cNvSpPr>
          <p:nvPr/>
        </p:nvSpPr>
        <p:spPr bwMode="auto">
          <a:xfrm>
            <a:off x="5064153" y="1917900"/>
            <a:ext cx="0" cy="2011363"/>
          </a:xfrm>
          <a:prstGeom prst="line">
            <a:avLst/>
          </a:prstGeom>
          <a:noFill/>
          <a:ln w="38100">
            <a:solidFill>
              <a:srgbClr val="000000"/>
            </a:solidFill>
            <a:round/>
            <a:headEnd type="none" w="sm" len="lg"/>
            <a:tailEnd type="none" w="sm" len="lg"/>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宋体" panose="02010600030101010101" pitchFamily="2" charset="-122"/>
              <a:cs typeface="+mn-cs"/>
            </a:endParaRPr>
          </a:p>
        </p:txBody>
      </p:sp>
      <p:sp>
        <p:nvSpPr>
          <p:cNvPr id="50" name="Rectangle 9"/>
          <p:cNvSpPr>
            <a:spLocks noChangeArrowheads="1"/>
          </p:cNvSpPr>
          <p:nvPr/>
        </p:nvSpPr>
        <p:spPr bwMode="auto">
          <a:xfrm>
            <a:off x="7410478" y="3702250"/>
            <a:ext cx="366712" cy="274638"/>
          </a:xfrm>
          <a:prstGeom prst="rect">
            <a:avLst/>
          </a:prstGeom>
          <a:solidFill>
            <a:srgbClr val="FFFFFF"/>
          </a:solidFill>
          <a:ln>
            <a:noFill/>
          </a:ln>
          <a:extLst>
            <a:ext uri="{91240B29-F687-4F45-9708-019B960494DF}">
              <a14:hiddenLine xmlns:a14="http://schemas.microsoft.com/office/drawing/2010/main" w="6350">
                <a:solidFill>
                  <a:srgbClr val="000000"/>
                </a:solidFill>
                <a:miter lim="800000"/>
                <a:headEnd/>
                <a:tailEnd/>
              </a14:hiddenLine>
            </a:ext>
          </a:extLst>
        </p:spPr>
        <p:txBody>
          <a:bodyPr lIns="12700" tIns="12700" rIns="12700" bIns="12700"/>
          <a:lstStyle>
            <a:lvl1pPr>
              <a:spcBef>
                <a:spcPct val="20000"/>
              </a:spcBef>
              <a:buChar char="•"/>
              <a:defRPr sz="2800">
                <a:solidFill>
                  <a:schemeClr val="tx1"/>
                </a:solidFill>
                <a:latin typeface="Verdana" panose="020B0604030504040204" pitchFamily="34" charset="0"/>
                <a:ea typeface="ヒラギノ角ゴ Pro W3" pitchFamily="-84" charset="-128"/>
              </a:defRPr>
            </a:lvl1pPr>
            <a:lvl2pPr marL="742950" indent="-285750">
              <a:spcBef>
                <a:spcPct val="20000"/>
              </a:spcBef>
              <a:buChar char="–"/>
              <a:defRPr sz="2400">
                <a:solidFill>
                  <a:schemeClr val="tx1"/>
                </a:solidFill>
                <a:latin typeface="Verdana" panose="020B0604030504040204" pitchFamily="34" charset="0"/>
                <a:ea typeface="ヒラギノ角ゴ Pro W3" pitchFamily="-84" charset="-128"/>
              </a:defRPr>
            </a:lvl2pPr>
            <a:lvl3pPr marL="1143000" indent="-228600">
              <a:spcBef>
                <a:spcPct val="20000"/>
              </a:spcBef>
              <a:buChar char="•"/>
              <a:defRPr sz="2000">
                <a:solidFill>
                  <a:schemeClr val="tx1"/>
                </a:solidFill>
                <a:latin typeface="Verdana" panose="020B0604030504040204" pitchFamily="34" charset="0"/>
                <a:ea typeface="ヒラギノ角ゴ Pro W3" pitchFamily="-84" charset="-128"/>
              </a:defRPr>
            </a:lvl3pPr>
            <a:lvl4pPr marL="1600200" indent="-228600">
              <a:spcBef>
                <a:spcPct val="20000"/>
              </a:spcBef>
              <a:buChar char="–"/>
              <a:defRPr sz="2000">
                <a:solidFill>
                  <a:schemeClr val="tx1"/>
                </a:solidFill>
                <a:latin typeface="Verdana" panose="020B0604030504040204" pitchFamily="34" charset="0"/>
                <a:ea typeface="ヒラギノ角ゴ Pro W3" pitchFamily="-84" charset="-128"/>
              </a:defRPr>
            </a:lvl4pPr>
            <a:lvl5pPr marL="2057400" indent="-228600">
              <a:spcBef>
                <a:spcPct val="20000"/>
              </a:spcBef>
              <a:buChar char="»"/>
              <a:defRPr sz="1600">
                <a:solidFill>
                  <a:schemeClr val="tx1"/>
                </a:solidFill>
                <a:latin typeface="Verdana" panose="020B0604030504040204" pitchFamily="34" charset="0"/>
                <a:ea typeface="ヒラギノ角ゴ Pro W3" pitchFamily="-84" charset="-128"/>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ea typeface="ヒラギノ角ゴ Pro W3" pitchFamily="-84" charset="-128"/>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ea typeface="ヒラギノ角ゴ Pro W3" pitchFamily="-84" charset="-128"/>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ea typeface="ヒラギノ角ゴ Pro W3" pitchFamily="-84" charset="-128"/>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ea typeface="ヒラギノ角ゴ Pro W3" pitchFamily="-84" charset="-128"/>
              </a:defRPr>
            </a:lvl9pPr>
          </a:lstStyle>
          <a:p>
            <a:pPr marL="0" marR="0" lvl="0" indent="0" algn="l" defTabSz="914400" rtl="0" eaLnBrk="1" fontAlgn="auto" latinLnBrk="0" hangingPunct="1">
              <a:lnSpc>
                <a:spcPct val="100000"/>
              </a:lnSpc>
              <a:spcBef>
                <a:spcPct val="0"/>
              </a:spcBef>
              <a:spcAft>
                <a:spcPts val="0"/>
              </a:spcAft>
              <a:buClrTx/>
              <a:buSzTx/>
              <a:buFontTx/>
              <a:buNone/>
              <a:defRPr/>
            </a:pPr>
            <a:r>
              <a:rPr kumimoji="0" lang="en-US" altLang="en-US" sz="2400" b="1" i="0" u="none" strike="noStrike" kern="1200" cap="none" spc="0" normalizeH="0" baseline="0" noProof="0">
                <a:ln>
                  <a:noFill/>
                </a:ln>
                <a:solidFill>
                  <a:srgbClr val="000000"/>
                </a:solidFill>
                <a:effectLst/>
                <a:uLnTx/>
                <a:uFillTx/>
                <a:latin typeface="Geometr415 Md BT"/>
                <a:ea typeface="ヒラギノ角ゴ Pro W3" pitchFamily="-84" charset="-128"/>
                <a:cs typeface="Times New Roman" panose="02020603050405020304" pitchFamily="18" charset="0"/>
              </a:rPr>
              <a:t>U</a:t>
            </a:r>
            <a:endParaRPr kumimoji="0" lang="en-US" altLang="en-US" sz="1600" b="1" i="0" u="none" strike="noStrike" kern="1200" cap="none" spc="0" normalizeH="0" baseline="0" noProof="0">
              <a:ln>
                <a:noFill/>
              </a:ln>
              <a:solidFill>
                <a:srgbClr val="000000"/>
              </a:solidFill>
              <a:effectLst/>
              <a:uLnTx/>
              <a:uFillTx/>
              <a:latin typeface="Times New Roman" panose="02020603050405020304" pitchFamily="18" charset="0"/>
              <a:ea typeface="ヒラギノ角ゴ Pro W3" pitchFamily="-84" charset="-128"/>
              <a:cs typeface="Times New Roman" panose="02020603050405020304" pitchFamily="18" charset="0"/>
            </a:endParaRPr>
          </a:p>
          <a:p>
            <a:pPr marL="0" marR="0" lvl="0" indent="0" algn="l" defTabSz="914400" rtl="0" eaLnBrk="1" fontAlgn="auto" latinLnBrk="0" hangingPunct="1">
              <a:lnSpc>
                <a:spcPct val="100000"/>
              </a:lnSpc>
              <a:spcBef>
                <a:spcPct val="0"/>
              </a:spcBef>
              <a:spcAft>
                <a:spcPts val="0"/>
              </a:spcAft>
              <a:buClrTx/>
              <a:buSzTx/>
              <a:buFontTx/>
              <a:buNone/>
              <a:defRPr/>
            </a:pPr>
            <a:endParaRPr kumimoji="0" lang="en-US" altLang="en-US" sz="3600" b="1" i="0" u="none" strike="noStrike" kern="1200" cap="none" spc="0" normalizeH="0" baseline="0" noProof="0">
              <a:ln>
                <a:noFill/>
              </a:ln>
              <a:solidFill>
                <a:srgbClr val="000000"/>
              </a:solidFill>
              <a:effectLst/>
              <a:uLnTx/>
              <a:uFillTx/>
              <a:latin typeface="Times New Roman" panose="02020603050405020304" pitchFamily="18" charset="0"/>
              <a:ea typeface="ヒラギノ角ゴ Pro W3" pitchFamily="-84" charset="-128"/>
              <a:cs typeface="Times New Roman" panose="02020603050405020304" pitchFamily="18" charset="0"/>
            </a:endParaRPr>
          </a:p>
        </p:txBody>
      </p:sp>
      <p:sp>
        <p:nvSpPr>
          <p:cNvPr id="52" name="Rectangle 11"/>
          <p:cNvSpPr>
            <a:spLocks noChangeArrowheads="1"/>
          </p:cNvSpPr>
          <p:nvPr/>
        </p:nvSpPr>
        <p:spPr bwMode="auto">
          <a:xfrm>
            <a:off x="6253190" y="3870525"/>
            <a:ext cx="641350" cy="366713"/>
          </a:xfrm>
          <a:prstGeom prst="rect">
            <a:avLst/>
          </a:prstGeom>
          <a:solidFill>
            <a:srgbClr val="FFFFFF"/>
          </a:solidFill>
          <a:ln>
            <a:noFill/>
          </a:ln>
          <a:extLst>
            <a:ext uri="{91240B29-F687-4F45-9708-019B960494DF}">
              <a14:hiddenLine xmlns:a14="http://schemas.microsoft.com/office/drawing/2010/main" w="6350">
                <a:solidFill>
                  <a:srgbClr val="000000"/>
                </a:solidFill>
                <a:miter lim="800000"/>
                <a:headEnd/>
                <a:tailEnd/>
              </a14:hiddenLine>
            </a:ext>
          </a:extLst>
        </p:spPr>
        <p:txBody>
          <a:bodyPr lIns="12700" tIns="12700" rIns="12700" bIns="12700"/>
          <a:lstStyle>
            <a:lvl1pPr>
              <a:spcBef>
                <a:spcPct val="20000"/>
              </a:spcBef>
              <a:buChar char="•"/>
              <a:defRPr sz="2800">
                <a:solidFill>
                  <a:schemeClr val="tx1"/>
                </a:solidFill>
                <a:latin typeface="Verdana" panose="020B0604030504040204" pitchFamily="34" charset="0"/>
                <a:ea typeface="ヒラギノ角ゴ Pro W3" pitchFamily="-84" charset="-128"/>
              </a:defRPr>
            </a:lvl1pPr>
            <a:lvl2pPr marL="742950" indent="-285750">
              <a:spcBef>
                <a:spcPct val="20000"/>
              </a:spcBef>
              <a:buChar char="–"/>
              <a:defRPr sz="2400">
                <a:solidFill>
                  <a:schemeClr val="tx1"/>
                </a:solidFill>
                <a:latin typeface="Verdana" panose="020B0604030504040204" pitchFamily="34" charset="0"/>
                <a:ea typeface="ヒラギノ角ゴ Pro W3" pitchFamily="-84" charset="-128"/>
              </a:defRPr>
            </a:lvl2pPr>
            <a:lvl3pPr marL="1143000" indent="-228600">
              <a:spcBef>
                <a:spcPct val="20000"/>
              </a:spcBef>
              <a:buChar char="•"/>
              <a:defRPr sz="2000">
                <a:solidFill>
                  <a:schemeClr val="tx1"/>
                </a:solidFill>
                <a:latin typeface="Verdana" panose="020B0604030504040204" pitchFamily="34" charset="0"/>
                <a:ea typeface="ヒラギノ角ゴ Pro W3" pitchFamily="-84" charset="-128"/>
              </a:defRPr>
            </a:lvl3pPr>
            <a:lvl4pPr marL="1600200" indent="-228600">
              <a:spcBef>
                <a:spcPct val="20000"/>
              </a:spcBef>
              <a:buChar char="–"/>
              <a:defRPr sz="2000">
                <a:solidFill>
                  <a:schemeClr val="tx1"/>
                </a:solidFill>
                <a:latin typeface="Verdana" panose="020B0604030504040204" pitchFamily="34" charset="0"/>
                <a:ea typeface="ヒラギノ角ゴ Pro W3" pitchFamily="-84" charset="-128"/>
              </a:defRPr>
            </a:lvl4pPr>
            <a:lvl5pPr marL="2057400" indent="-228600">
              <a:spcBef>
                <a:spcPct val="20000"/>
              </a:spcBef>
              <a:buChar char="»"/>
              <a:defRPr sz="1600">
                <a:solidFill>
                  <a:schemeClr val="tx1"/>
                </a:solidFill>
                <a:latin typeface="Verdana" panose="020B0604030504040204" pitchFamily="34" charset="0"/>
                <a:ea typeface="ヒラギノ角ゴ Pro W3" pitchFamily="-84" charset="-128"/>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ea typeface="ヒラギノ角ゴ Pro W3" pitchFamily="-84" charset="-128"/>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ea typeface="ヒラギノ角ゴ Pro W3" pitchFamily="-84" charset="-128"/>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ea typeface="ヒラギノ角ゴ Pro W3" pitchFamily="-84" charset="-128"/>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ea typeface="ヒラギノ角ゴ Pro W3" pitchFamily="-84" charset="-128"/>
              </a:defRPr>
            </a:lvl9pPr>
          </a:lstStyle>
          <a:p>
            <a:pPr marL="0" marR="0" lvl="0" indent="0" algn="l" defTabSz="914400" rtl="0" eaLnBrk="1" fontAlgn="auto" latinLnBrk="0" hangingPunct="1">
              <a:lnSpc>
                <a:spcPct val="100000"/>
              </a:lnSpc>
              <a:spcBef>
                <a:spcPct val="0"/>
              </a:spcBef>
              <a:spcAft>
                <a:spcPts val="0"/>
              </a:spcAft>
              <a:buClrTx/>
              <a:buSzTx/>
              <a:buFontTx/>
              <a:buNone/>
              <a:defRPr/>
            </a:pPr>
            <a:r>
              <a:rPr kumimoji="0" lang="en-US" alt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ヒラギノ角ゴ Pro W3" pitchFamily="-84" charset="-128"/>
                <a:cs typeface="Times New Roman" panose="02020603050405020304" pitchFamily="18" charset="0"/>
                <a:sym typeface="Symbol" panose="05050102010706020507" pitchFamily="18" charset="2"/>
              </a:rPr>
              <a:t></a:t>
            </a:r>
            <a:r>
              <a:rPr kumimoji="0" lang="en-US" altLang="en-US" sz="2400" b="1" i="0" u="none" strike="noStrike" kern="1200" cap="none" spc="0" normalizeH="0" baseline="30000" noProof="0" dirty="0">
                <a:ln>
                  <a:noFill/>
                </a:ln>
                <a:solidFill>
                  <a:srgbClr val="000000"/>
                </a:solidFill>
                <a:effectLst/>
                <a:uLnTx/>
                <a:uFillTx/>
                <a:latin typeface="Times New Roman" panose="02020603050405020304" pitchFamily="18" charset="0"/>
                <a:ea typeface="ヒラギノ角ゴ Pro W3" pitchFamily="-84" charset="-128"/>
                <a:cs typeface="Times New Roman" panose="02020603050405020304" pitchFamily="18" charset="0"/>
              </a:rPr>
              <a:t>e</a:t>
            </a:r>
            <a:r>
              <a:rPr kumimoji="0" lang="en-US" altLang="en-US" sz="2400" b="1" i="0" u="none" strike="noStrike" kern="1200" cap="none" spc="0" normalizeH="0" baseline="0" noProof="0" dirty="0">
                <a:ln>
                  <a:noFill/>
                </a:ln>
                <a:solidFill>
                  <a:srgbClr val="000000"/>
                </a:solidFill>
                <a:effectLst/>
                <a:uLnTx/>
                <a:uFillTx/>
                <a:latin typeface="Geometr415 Md BT"/>
                <a:ea typeface="ヒラギノ角ゴ Pro W3" pitchFamily="-84" charset="-128"/>
                <a:cs typeface="Times New Roman" panose="02020603050405020304" pitchFamily="18" charset="0"/>
                <a:sym typeface="Symbol" panose="05050102010706020507" pitchFamily="18" charset="2"/>
              </a:rPr>
              <a:t>=0</a:t>
            </a:r>
            <a:endParaRPr kumimoji="0" lang="en-US" altLang="en-US" sz="1600" b="1" i="0" u="none" strike="noStrike" kern="1200" cap="none" spc="0" normalizeH="0" baseline="0" noProof="0" dirty="0">
              <a:ln>
                <a:noFill/>
              </a:ln>
              <a:solidFill>
                <a:srgbClr val="000000"/>
              </a:solidFill>
              <a:effectLst/>
              <a:uLnTx/>
              <a:uFillTx/>
              <a:latin typeface="Times New Roman" panose="02020603050405020304" pitchFamily="18" charset="0"/>
              <a:ea typeface="ヒラギノ角ゴ Pro W3" pitchFamily="-84" charset="-128"/>
              <a:cs typeface="Times New Roman" panose="02020603050405020304" pitchFamily="18" charset="0"/>
              <a:sym typeface="Symbol" panose="05050102010706020507" pitchFamily="18" charset="2"/>
            </a:endParaRPr>
          </a:p>
          <a:p>
            <a:pPr marL="0" marR="0" lvl="0" indent="0" algn="l" defTabSz="914400" rtl="0" eaLnBrk="1" fontAlgn="auto" latinLnBrk="0" hangingPunct="1">
              <a:lnSpc>
                <a:spcPct val="100000"/>
              </a:lnSpc>
              <a:spcBef>
                <a:spcPct val="0"/>
              </a:spcBef>
              <a:spcAft>
                <a:spcPts val="0"/>
              </a:spcAft>
              <a:buClrTx/>
              <a:buSzTx/>
              <a:buFontTx/>
              <a:buNone/>
              <a:defRPr/>
            </a:pPr>
            <a:endParaRPr kumimoji="0" lang="en-US" alt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ヒラギノ角ゴ Pro W3" pitchFamily="-84" charset="-128"/>
              <a:cs typeface="Times New Roman" panose="02020603050405020304" pitchFamily="18" charset="0"/>
              <a:sym typeface="Symbol" panose="05050102010706020507" pitchFamily="18" charset="2"/>
            </a:endParaRPr>
          </a:p>
        </p:txBody>
      </p:sp>
      <p:sp>
        <p:nvSpPr>
          <p:cNvPr id="54" name="Rectangle 13"/>
          <p:cNvSpPr>
            <a:spLocks noChangeArrowheads="1"/>
          </p:cNvSpPr>
          <p:nvPr/>
        </p:nvSpPr>
        <p:spPr bwMode="auto">
          <a:xfrm>
            <a:off x="4895878" y="4016854"/>
            <a:ext cx="457200" cy="366713"/>
          </a:xfrm>
          <a:prstGeom prst="rect">
            <a:avLst/>
          </a:prstGeom>
          <a:solidFill>
            <a:srgbClr val="FFFFFF"/>
          </a:solidFill>
          <a:ln>
            <a:noFill/>
          </a:ln>
          <a:extLst>
            <a:ext uri="{91240B29-F687-4F45-9708-019B960494DF}">
              <a14:hiddenLine xmlns:a14="http://schemas.microsoft.com/office/drawing/2010/main" w="6350">
                <a:solidFill>
                  <a:srgbClr val="000000"/>
                </a:solidFill>
                <a:miter lim="800000"/>
                <a:headEnd/>
                <a:tailEnd/>
              </a14:hiddenLine>
            </a:ext>
          </a:extLst>
        </p:spPr>
        <p:txBody>
          <a:bodyPr lIns="12700" tIns="12700" rIns="12700" bIns="12700"/>
          <a:lstStyle>
            <a:lvl1pPr>
              <a:spcBef>
                <a:spcPct val="20000"/>
              </a:spcBef>
              <a:buChar char="•"/>
              <a:defRPr sz="2800">
                <a:solidFill>
                  <a:schemeClr val="tx1"/>
                </a:solidFill>
                <a:latin typeface="Verdana" panose="020B0604030504040204" pitchFamily="34" charset="0"/>
                <a:ea typeface="ヒラギノ角ゴ Pro W3" pitchFamily="-84" charset="-128"/>
              </a:defRPr>
            </a:lvl1pPr>
            <a:lvl2pPr marL="742950" indent="-285750">
              <a:spcBef>
                <a:spcPct val="20000"/>
              </a:spcBef>
              <a:buChar char="–"/>
              <a:defRPr sz="2400">
                <a:solidFill>
                  <a:schemeClr val="tx1"/>
                </a:solidFill>
                <a:latin typeface="Verdana" panose="020B0604030504040204" pitchFamily="34" charset="0"/>
                <a:ea typeface="ヒラギノ角ゴ Pro W3" pitchFamily="-84" charset="-128"/>
              </a:defRPr>
            </a:lvl2pPr>
            <a:lvl3pPr marL="1143000" indent="-228600">
              <a:spcBef>
                <a:spcPct val="20000"/>
              </a:spcBef>
              <a:buChar char="•"/>
              <a:defRPr sz="2000">
                <a:solidFill>
                  <a:schemeClr val="tx1"/>
                </a:solidFill>
                <a:latin typeface="Verdana" panose="020B0604030504040204" pitchFamily="34" charset="0"/>
                <a:ea typeface="ヒラギノ角ゴ Pro W3" pitchFamily="-84" charset="-128"/>
              </a:defRPr>
            </a:lvl3pPr>
            <a:lvl4pPr marL="1600200" indent="-228600">
              <a:spcBef>
                <a:spcPct val="20000"/>
              </a:spcBef>
              <a:buChar char="–"/>
              <a:defRPr sz="2000">
                <a:solidFill>
                  <a:schemeClr val="tx1"/>
                </a:solidFill>
                <a:latin typeface="Verdana" panose="020B0604030504040204" pitchFamily="34" charset="0"/>
                <a:ea typeface="ヒラギノ角ゴ Pro W3" pitchFamily="-84" charset="-128"/>
              </a:defRPr>
            </a:lvl4pPr>
            <a:lvl5pPr marL="2057400" indent="-228600">
              <a:spcBef>
                <a:spcPct val="20000"/>
              </a:spcBef>
              <a:buChar char="»"/>
              <a:defRPr sz="1600">
                <a:solidFill>
                  <a:schemeClr val="tx1"/>
                </a:solidFill>
                <a:latin typeface="Verdana" panose="020B0604030504040204" pitchFamily="34" charset="0"/>
                <a:ea typeface="ヒラギノ角ゴ Pro W3" pitchFamily="-84" charset="-128"/>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ea typeface="ヒラギノ角ゴ Pro W3" pitchFamily="-84" charset="-128"/>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ea typeface="ヒラギノ角ゴ Pro W3" pitchFamily="-84" charset="-128"/>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ea typeface="ヒラギノ角ゴ Pro W3" pitchFamily="-84" charset="-128"/>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ea typeface="ヒラギノ角ゴ Pro W3" pitchFamily="-84" charset="-128"/>
              </a:defRPr>
            </a:lvl9pPr>
          </a:lstStyle>
          <a:p>
            <a:pPr marL="0" marR="0" lvl="0" indent="0" algn="l" defTabSz="914400" rtl="0" eaLnBrk="1" fontAlgn="auto" latinLnBrk="0" hangingPunct="1">
              <a:lnSpc>
                <a:spcPct val="100000"/>
              </a:lnSpc>
              <a:spcBef>
                <a:spcPct val="0"/>
              </a:spcBef>
              <a:spcAft>
                <a:spcPts val="0"/>
              </a:spcAft>
              <a:buClrTx/>
              <a:buSzTx/>
              <a:buFontTx/>
              <a:buNone/>
              <a:defRPr/>
            </a:pPr>
            <a:r>
              <a:rPr kumimoji="0" lang="en-US" altLang="en-US" sz="2400" b="1" i="0" u="none" strike="noStrike" kern="1200" cap="none" spc="0" normalizeH="0" baseline="0" noProof="0" dirty="0">
                <a:ln>
                  <a:noFill/>
                </a:ln>
                <a:solidFill>
                  <a:srgbClr val="000000"/>
                </a:solidFill>
                <a:effectLst/>
                <a:uLnTx/>
                <a:uFillTx/>
                <a:latin typeface="Geometr415 Md BT"/>
                <a:ea typeface="ヒラギノ角ゴ Pro W3" pitchFamily="-84" charset="-128"/>
                <a:cs typeface="Times New Roman" panose="02020603050405020304" pitchFamily="18" charset="0"/>
              </a:rPr>
              <a:t>U*</a:t>
            </a:r>
            <a:endParaRPr kumimoji="0" lang="en-US" altLang="en-US" sz="1600" b="1" i="0" u="none" strike="noStrike" kern="1200" cap="none" spc="0" normalizeH="0" baseline="0" noProof="0" dirty="0">
              <a:ln>
                <a:noFill/>
              </a:ln>
              <a:solidFill>
                <a:srgbClr val="000000"/>
              </a:solidFill>
              <a:effectLst/>
              <a:uLnTx/>
              <a:uFillTx/>
              <a:latin typeface="Times New Roman" panose="02020603050405020304" pitchFamily="18" charset="0"/>
              <a:ea typeface="ヒラギノ角ゴ Pro W3" pitchFamily="-84" charset="-128"/>
              <a:cs typeface="Times New Roman" panose="02020603050405020304" pitchFamily="18" charset="0"/>
            </a:endParaRPr>
          </a:p>
          <a:p>
            <a:pPr marL="0" marR="0" lvl="0" indent="0" algn="l" defTabSz="914400" rtl="0" eaLnBrk="1" fontAlgn="auto" latinLnBrk="0" hangingPunct="1">
              <a:lnSpc>
                <a:spcPct val="100000"/>
              </a:lnSpc>
              <a:spcBef>
                <a:spcPct val="0"/>
              </a:spcBef>
              <a:spcAft>
                <a:spcPts val="0"/>
              </a:spcAft>
              <a:buClrTx/>
              <a:buSzTx/>
              <a:buFontTx/>
              <a:buNone/>
              <a:defRPr/>
            </a:pPr>
            <a:endParaRPr kumimoji="0" lang="en-US" alt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ヒラギノ角ゴ Pro W3" pitchFamily="-84" charset="-128"/>
              <a:cs typeface="Times New Roman" panose="02020603050405020304" pitchFamily="18" charset="0"/>
            </a:endParaRPr>
          </a:p>
        </p:txBody>
      </p:sp>
      <p:cxnSp>
        <p:nvCxnSpPr>
          <p:cNvPr id="3" name="Straight Connector 3"/>
          <p:cNvCxnSpPr/>
          <p:nvPr/>
        </p:nvCxnSpPr>
        <p:spPr>
          <a:xfrm flipH="1">
            <a:off x="3308821" y="3507096"/>
            <a:ext cx="1737518" cy="3175"/>
          </a:xfrm>
          <a:prstGeom prst="line">
            <a:avLst/>
          </a:prstGeom>
        </p:spPr>
        <p:style>
          <a:lnRef idx="2">
            <a:schemeClr val="dk1"/>
          </a:lnRef>
          <a:fillRef idx="0">
            <a:schemeClr val="dk1"/>
          </a:fillRef>
          <a:effectRef idx="1">
            <a:schemeClr val="dk1"/>
          </a:effectRef>
          <a:fontRef idx="minor">
            <a:schemeClr val="tx1"/>
          </a:fontRef>
        </p:style>
      </p:cxnSp>
      <p:sp>
        <p:nvSpPr>
          <p:cNvPr id="55" name="Rectangle 14"/>
          <p:cNvSpPr>
            <a:spLocks noChangeArrowheads="1"/>
          </p:cNvSpPr>
          <p:nvPr/>
        </p:nvSpPr>
        <p:spPr bwMode="auto">
          <a:xfrm>
            <a:off x="4210078" y="4007050"/>
            <a:ext cx="425450" cy="366713"/>
          </a:xfrm>
          <a:prstGeom prst="rect">
            <a:avLst/>
          </a:prstGeom>
          <a:solidFill>
            <a:srgbClr val="FFFFFF"/>
          </a:solidFill>
          <a:ln>
            <a:noFill/>
          </a:ln>
          <a:extLst>
            <a:ext uri="{91240B29-F687-4F45-9708-019B960494DF}">
              <a14:hiddenLine xmlns:a14="http://schemas.microsoft.com/office/drawing/2010/main" w="6350">
                <a:solidFill>
                  <a:srgbClr val="000000"/>
                </a:solidFill>
                <a:miter lim="800000"/>
                <a:headEnd/>
                <a:tailEnd/>
              </a14:hiddenLine>
            </a:ext>
          </a:extLst>
        </p:spPr>
        <p:txBody>
          <a:bodyPr lIns="12700" tIns="12700" rIns="12700" bIns="12700"/>
          <a:lstStyle>
            <a:lvl1pPr>
              <a:spcBef>
                <a:spcPct val="20000"/>
              </a:spcBef>
              <a:buChar char="•"/>
              <a:defRPr sz="2800">
                <a:solidFill>
                  <a:schemeClr val="tx1"/>
                </a:solidFill>
                <a:latin typeface="Verdana" panose="020B0604030504040204" pitchFamily="34" charset="0"/>
                <a:ea typeface="ヒラギノ角ゴ Pro W3" pitchFamily="-84" charset="-128"/>
              </a:defRPr>
            </a:lvl1pPr>
            <a:lvl2pPr marL="742950" indent="-285750">
              <a:spcBef>
                <a:spcPct val="20000"/>
              </a:spcBef>
              <a:buChar char="–"/>
              <a:defRPr sz="2400">
                <a:solidFill>
                  <a:schemeClr val="tx1"/>
                </a:solidFill>
                <a:latin typeface="Verdana" panose="020B0604030504040204" pitchFamily="34" charset="0"/>
                <a:ea typeface="ヒラギノ角ゴ Pro W3" pitchFamily="-84" charset="-128"/>
              </a:defRPr>
            </a:lvl2pPr>
            <a:lvl3pPr marL="1143000" indent="-228600">
              <a:spcBef>
                <a:spcPct val="20000"/>
              </a:spcBef>
              <a:buChar char="•"/>
              <a:defRPr sz="2000">
                <a:solidFill>
                  <a:schemeClr val="tx1"/>
                </a:solidFill>
                <a:latin typeface="Verdana" panose="020B0604030504040204" pitchFamily="34" charset="0"/>
                <a:ea typeface="ヒラギノ角ゴ Pro W3" pitchFamily="-84" charset="-128"/>
              </a:defRPr>
            </a:lvl3pPr>
            <a:lvl4pPr marL="1600200" indent="-228600">
              <a:spcBef>
                <a:spcPct val="20000"/>
              </a:spcBef>
              <a:buChar char="–"/>
              <a:defRPr sz="2000">
                <a:solidFill>
                  <a:schemeClr val="tx1"/>
                </a:solidFill>
                <a:latin typeface="Verdana" panose="020B0604030504040204" pitchFamily="34" charset="0"/>
                <a:ea typeface="ヒラギノ角ゴ Pro W3" pitchFamily="-84" charset="-128"/>
              </a:defRPr>
            </a:lvl4pPr>
            <a:lvl5pPr marL="2057400" indent="-228600">
              <a:spcBef>
                <a:spcPct val="20000"/>
              </a:spcBef>
              <a:buChar char="»"/>
              <a:defRPr sz="1600">
                <a:solidFill>
                  <a:schemeClr val="tx1"/>
                </a:solidFill>
                <a:latin typeface="Verdana" panose="020B0604030504040204" pitchFamily="34" charset="0"/>
                <a:ea typeface="ヒラギノ角ゴ Pro W3" pitchFamily="-84" charset="-128"/>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ea typeface="ヒラギノ角ゴ Pro W3" pitchFamily="-84" charset="-128"/>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ea typeface="ヒラギノ角ゴ Pro W3" pitchFamily="-84" charset="-128"/>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ea typeface="ヒラギノ角ゴ Pro W3" pitchFamily="-84" charset="-128"/>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ea typeface="ヒラギノ角ゴ Pro W3" pitchFamily="-84" charset="-128"/>
              </a:defRPr>
            </a:lvl9pPr>
          </a:lstStyle>
          <a:p>
            <a:pPr marL="0" marR="0" lvl="0" indent="0" algn="l" defTabSz="914400" rtl="0" eaLnBrk="1" fontAlgn="auto" latinLnBrk="0" hangingPunct="1">
              <a:lnSpc>
                <a:spcPct val="100000"/>
              </a:lnSpc>
              <a:spcBef>
                <a:spcPct val="0"/>
              </a:spcBef>
              <a:spcAft>
                <a:spcPts val="0"/>
              </a:spcAft>
              <a:buClrTx/>
              <a:buSzTx/>
              <a:buFontTx/>
              <a:buNone/>
              <a:defRPr/>
            </a:pPr>
            <a:r>
              <a:rPr kumimoji="0" lang="en-US" altLang="en-US" sz="2400" b="1" i="0" u="none" strike="noStrike" kern="1200" cap="none" spc="0" normalizeH="0" baseline="0" noProof="0" dirty="0">
                <a:ln>
                  <a:noFill/>
                </a:ln>
                <a:solidFill>
                  <a:srgbClr val="000000"/>
                </a:solidFill>
                <a:effectLst/>
                <a:uLnTx/>
                <a:uFillTx/>
                <a:latin typeface="Geometr415 Md BT"/>
                <a:ea typeface="ヒラギノ角ゴ Pro W3" pitchFamily="-84" charset="-128"/>
                <a:cs typeface="Times New Roman" panose="02020603050405020304" pitchFamily="18" charset="0"/>
              </a:rPr>
              <a:t>U</a:t>
            </a:r>
            <a:r>
              <a:rPr kumimoji="0" lang="en-US" altLang="en-US" sz="2400" b="1" i="0" u="none" strike="noStrike" kern="1200" cap="none" spc="0" normalizeH="0" baseline="-30000" noProof="0" dirty="0">
                <a:ln>
                  <a:noFill/>
                </a:ln>
                <a:solidFill>
                  <a:srgbClr val="000000"/>
                </a:solidFill>
                <a:effectLst/>
                <a:uLnTx/>
                <a:uFillTx/>
                <a:latin typeface="Geometr415 Md BT"/>
                <a:ea typeface="ヒラギノ角ゴ Pro W3" pitchFamily="-84" charset="-128"/>
                <a:cs typeface="Times New Roman" panose="02020603050405020304" pitchFamily="18" charset="0"/>
              </a:rPr>
              <a:t>1</a:t>
            </a:r>
            <a:endParaRPr kumimoji="0" lang="en-US" altLang="en-US" sz="1600" b="1" i="0" u="none" strike="noStrike" kern="1200" cap="none" spc="0" normalizeH="0" baseline="0" noProof="0" dirty="0">
              <a:ln>
                <a:noFill/>
              </a:ln>
              <a:solidFill>
                <a:srgbClr val="000000"/>
              </a:solidFill>
              <a:effectLst/>
              <a:uLnTx/>
              <a:uFillTx/>
              <a:latin typeface="Times New Roman" panose="02020603050405020304" pitchFamily="18" charset="0"/>
              <a:ea typeface="ヒラギノ角ゴ Pro W3" pitchFamily="-84" charset="-128"/>
              <a:cs typeface="Times New Roman" panose="02020603050405020304" pitchFamily="18" charset="0"/>
            </a:endParaRPr>
          </a:p>
          <a:p>
            <a:pPr marL="0" marR="0" lvl="0" indent="0" algn="l" defTabSz="914400" rtl="0" eaLnBrk="1" fontAlgn="auto" latinLnBrk="0" hangingPunct="1">
              <a:lnSpc>
                <a:spcPct val="100000"/>
              </a:lnSpc>
              <a:spcBef>
                <a:spcPct val="0"/>
              </a:spcBef>
              <a:spcAft>
                <a:spcPts val="0"/>
              </a:spcAft>
              <a:buClrTx/>
              <a:buSzTx/>
              <a:buFontTx/>
              <a:buNone/>
              <a:defRPr/>
            </a:pPr>
            <a:endParaRPr kumimoji="0" lang="en-US" alt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ヒラギノ角ゴ Pro W3" pitchFamily="-84" charset="-128"/>
              <a:cs typeface="Times New Roman" panose="02020603050405020304" pitchFamily="18" charset="0"/>
            </a:endParaRPr>
          </a:p>
        </p:txBody>
      </p:sp>
      <p:sp>
        <p:nvSpPr>
          <p:cNvPr id="58" name="Line 17"/>
          <p:cNvSpPr>
            <a:spLocks noChangeShapeType="1"/>
          </p:cNvSpPr>
          <p:nvPr/>
        </p:nvSpPr>
        <p:spPr bwMode="auto">
          <a:xfrm flipH="1">
            <a:off x="5246715" y="2940250"/>
            <a:ext cx="563563" cy="458788"/>
          </a:xfrm>
          <a:prstGeom prst="line">
            <a:avLst/>
          </a:prstGeom>
          <a:noFill/>
          <a:ln w="25400">
            <a:solidFill>
              <a:srgbClr val="000000"/>
            </a:solidFill>
            <a:round/>
            <a:headEnd type="none" w="sm" len="lg"/>
            <a:tailEnd type="arrow" w="sm" len="lg"/>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宋体" panose="02010600030101010101" pitchFamily="2" charset="-122"/>
              <a:cs typeface="+mn-cs"/>
            </a:endParaRPr>
          </a:p>
        </p:txBody>
      </p:sp>
      <p:sp>
        <p:nvSpPr>
          <p:cNvPr id="59" name="Rectangle 18"/>
          <p:cNvSpPr>
            <a:spLocks noChangeArrowheads="1"/>
          </p:cNvSpPr>
          <p:nvPr/>
        </p:nvSpPr>
        <p:spPr bwMode="auto">
          <a:xfrm>
            <a:off x="5857109" y="2661079"/>
            <a:ext cx="3020884" cy="441325"/>
          </a:xfrm>
          <a:prstGeom prst="rect">
            <a:avLst/>
          </a:prstGeom>
          <a:solidFill>
            <a:srgbClr val="FFFFFF"/>
          </a:solidFill>
          <a:ln>
            <a:noFill/>
          </a:ln>
          <a:extLst>
            <a:ext uri="{91240B29-F687-4F45-9708-019B960494DF}">
              <a14:hiddenLine xmlns:a14="http://schemas.microsoft.com/office/drawing/2010/main" w="25400">
                <a:solidFill>
                  <a:srgbClr val="000000"/>
                </a:solidFill>
                <a:miter lim="800000"/>
                <a:headEnd/>
                <a:tailEnd/>
              </a14:hiddenLine>
            </a:ext>
          </a:extLst>
        </p:spPr>
        <p:txBody>
          <a:bodyPr lIns="12700" tIns="12700" rIns="12700" bIns="12700"/>
          <a:lstStyle>
            <a:lvl1pPr>
              <a:spcBef>
                <a:spcPct val="20000"/>
              </a:spcBef>
              <a:buChar char="•"/>
              <a:defRPr sz="2800">
                <a:solidFill>
                  <a:schemeClr val="tx1"/>
                </a:solidFill>
                <a:latin typeface="Verdana" panose="020B0604030504040204" pitchFamily="34" charset="0"/>
                <a:ea typeface="ヒラギノ角ゴ Pro W3" pitchFamily="-84" charset="-128"/>
              </a:defRPr>
            </a:lvl1pPr>
            <a:lvl2pPr marL="742950" indent="-285750">
              <a:spcBef>
                <a:spcPct val="20000"/>
              </a:spcBef>
              <a:buChar char="–"/>
              <a:defRPr sz="2400">
                <a:solidFill>
                  <a:schemeClr val="tx1"/>
                </a:solidFill>
                <a:latin typeface="Verdana" panose="020B0604030504040204" pitchFamily="34" charset="0"/>
                <a:ea typeface="ヒラギノ角ゴ Pro W3" pitchFamily="-84" charset="-128"/>
              </a:defRPr>
            </a:lvl2pPr>
            <a:lvl3pPr marL="1143000" indent="-228600">
              <a:spcBef>
                <a:spcPct val="20000"/>
              </a:spcBef>
              <a:buChar char="•"/>
              <a:defRPr sz="2000">
                <a:solidFill>
                  <a:schemeClr val="tx1"/>
                </a:solidFill>
                <a:latin typeface="Verdana" panose="020B0604030504040204" pitchFamily="34" charset="0"/>
                <a:ea typeface="ヒラギノ角ゴ Pro W3" pitchFamily="-84" charset="-128"/>
              </a:defRPr>
            </a:lvl3pPr>
            <a:lvl4pPr marL="1600200" indent="-228600">
              <a:spcBef>
                <a:spcPct val="20000"/>
              </a:spcBef>
              <a:buChar char="–"/>
              <a:defRPr sz="2000">
                <a:solidFill>
                  <a:schemeClr val="tx1"/>
                </a:solidFill>
                <a:latin typeface="Verdana" panose="020B0604030504040204" pitchFamily="34" charset="0"/>
                <a:ea typeface="ヒラギノ角ゴ Pro W3" pitchFamily="-84" charset="-128"/>
              </a:defRPr>
            </a:lvl4pPr>
            <a:lvl5pPr marL="2057400" indent="-228600">
              <a:spcBef>
                <a:spcPct val="20000"/>
              </a:spcBef>
              <a:buChar char="»"/>
              <a:defRPr sz="1600">
                <a:solidFill>
                  <a:schemeClr val="tx1"/>
                </a:solidFill>
                <a:latin typeface="Verdana" panose="020B0604030504040204" pitchFamily="34" charset="0"/>
                <a:ea typeface="ヒラギノ角ゴ Pro W3" pitchFamily="-84" charset="-128"/>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ea typeface="ヒラギノ角ゴ Pro W3" pitchFamily="-84" charset="-128"/>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ea typeface="ヒラギノ角ゴ Pro W3" pitchFamily="-84" charset="-128"/>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ea typeface="ヒラギノ角ゴ Pro W3" pitchFamily="-84" charset="-128"/>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ea typeface="ヒラギノ角ゴ Pro W3" pitchFamily="-84" charset="-128"/>
              </a:defRPr>
            </a:lvl9pPr>
          </a:lstStyle>
          <a:p>
            <a:pPr marL="0" marR="0" lvl="0" indent="0" algn="l" defTabSz="914400" rtl="0" eaLnBrk="1" fontAlgn="auto" latinLnBrk="0" hangingPunct="1">
              <a:lnSpc>
                <a:spcPct val="100000"/>
              </a:lnSpc>
              <a:spcBef>
                <a:spcPct val="0"/>
              </a:spcBef>
              <a:spcAft>
                <a:spcPts val="0"/>
              </a:spcAft>
              <a:buClrTx/>
              <a:buSzTx/>
              <a:buFontTx/>
              <a:buNone/>
              <a:defRPr/>
            </a:pPr>
            <a:r>
              <a:rPr kumimoji="0" lang="en-US" altLang="en-US" sz="2000" b="0" i="0" u="none" strike="noStrike" kern="1200" cap="none" spc="0" normalizeH="0" baseline="0" noProof="0" dirty="0">
                <a:ln>
                  <a:noFill/>
                </a:ln>
                <a:solidFill>
                  <a:srgbClr val="000000"/>
                </a:solidFill>
                <a:effectLst/>
                <a:uLnTx/>
                <a:uFillTx/>
                <a:latin typeface="Verdana" panose="020B0604030504040204" pitchFamily="34" charset="0"/>
                <a:ea typeface="ヒラギノ角ゴ Pro W3" pitchFamily="-84" charset="-128"/>
                <a:cs typeface="Times New Roman" panose="02020603050405020304" pitchFamily="18" charset="0"/>
              </a:rPr>
              <a:t>SRPC</a:t>
            </a:r>
            <a:r>
              <a:rPr kumimoji="0" lang="zh-CN" altLang="en-US" sz="2000" b="1" i="0" u="none" strike="noStrike" kern="1200" cap="none" spc="0" normalizeH="0" baseline="0" noProof="0" dirty="0">
                <a:ln>
                  <a:noFill/>
                </a:ln>
                <a:solidFill>
                  <a:srgbClr val="000000"/>
                </a:solidFill>
                <a:effectLst/>
                <a:uLnTx/>
                <a:uFillTx/>
                <a:latin typeface="宋体" panose="02010600030101010101" pitchFamily="2" charset="-122"/>
                <a:ea typeface="宋体" panose="02010600030101010101" pitchFamily="2" charset="-122"/>
                <a:cs typeface="Times New Roman" panose="02020603050405020304" pitchFamily="18" charset="0"/>
              </a:rPr>
              <a:t>短期菲利普斯曲线</a:t>
            </a:r>
            <a:endParaRPr kumimoji="0" lang="en-US" altLang="en-US" sz="2000" b="1" i="0" u="none" strike="noStrike" kern="1200" cap="none" spc="0" normalizeH="0" baseline="0" noProof="0" dirty="0">
              <a:ln>
                <a:noFill/>
              </a:ln>
              <a:solidFill>
                <a:srgbClr val="000000"/>
              </a:solidFill>
              <a:effectLst/>
              <a:uLnTx/>
              <a:uFillTx/>
              <a:latin typeface="Verdana" panose="020B0604030504040204" pitchFamily="34" charset="0"/>
              <a:ea typeface="ヒラギノ角ゴ Pro W3" pitchFamily="-84" charset="-128"/>
              <a:cs typeface="Times New Roman" panose="02020603050405020304" pitchFamily="18" charset="0"/>
            </a:endParaRPr>
          </a:p>
        </p:txBody>
      </p:sp>
      <p:sp>
        <p:nvSpPr>
          <p:cNvPr id="60" name="Line 19"/>
          <p:cNvSpPr>
            <a:spLocks noChangeShapeType="1"/>
          </p:cNvSpPr>
          <p:nvPr/>
        </p:nvSpPr>
        <p:spPr bwMode="auto">
          <a:xfrm flipV="1">
            <a:off x="3295678" y="1187650"/>
            <a:ext cx="0" cy="3048000"/>
          </a:xfrm>
          <a:prstGeom prst="line">
            <a:avLst/>
          </a:prstGeom>
          <a:noFill/>
          <a:ln w="28575">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宋体" panose="02010600030101010101" pitchFamily="2" charset="-122"/>
              <a:cs typeface="+mn-cs"/>
            </a:endParaRPr>
          </a:p>
        </p:txBody>
      </p:sp>
      <p:sp>
        <p:nvSpPr>
          <p:cNvPr id="62" name="Text Box 21"/>
          <p:cNvSpPr txBox="1">
            <a:spLocks noChangeArrowheads="1"/>
          </p:cNvSpPr>
          <p:nvPr/>
        </p:nvSpPr>
        <p:spPr bwMode="auto">
          <a:xfrm>
            <a:off x="5484840" y="4540450"/>
            <a:ext cx="4185633" cy="830997"/>
          </a:xfrm>
          <a:prstGeom prst="rect">
            <a:avLst/>
          </a:prstGeom>
          <a:noFill/>
          <a:ln>
            <a:noFill/>
          </a:ln>
          <a:effectLst/>
          <a:extLst>
            <a:ext uri="{909E8E84-426E-40DD-AFC4-6F175D3DCCD1}">
              <a14:hiddenFill xmlns:a14="http://schemas.microsoft.com/office/drawing/2010/main">
                <a:gradFill rotWithShape="0">
                  <a:gsLst>
                    <a:gs pos="0">
                      <a:srgbClr val="E6FE02"/>
                    </a:gs>
                    <a:gs pos="100000">
                      <a:srgbClr val="3399FF"/>
                    </a:gs>
                  </a:gsLst>
                  <a:lin ang="5400000" scaled="1"/>
                </a:gradFill>
              </a14:hiddenFill>
            </a:ext>
            <a:ext uri="{91240B29-F687-4F45-9708-019B960494DF}">
              <a14:hiddenLine xmlns:a14="http://schemas.microsoft.com/office/drawing/2010/main" w="19050">
                <a:solidFill>
                  <a:schemeClr val="bg2"/>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en-US" sz="2400" b="1" i="1" u="none" strike="noStrike" kern="1200" cap="none" spc="0" normalizeH="0" baseline="0" noProof="0" dirty="0">
                <a:ln>
                  <a:noFill/>
                </a:ln>
                <a:solidFill>
                  <a:srgbClr val="0070C0"/>
                </a:solidFill>
                <a:effectLst>
                  <a:outerShdw blurRad="38100" dist="38100" dir="2700000" algn="tl">
                    <a:srgbClr val="C0C0C0"/>
                  </a:outerShdw>
                </a:effectLst>
                <a:uLnTx/>
                <a:uFillTx/>
                <a:latin typeface="Calibri" panose="020F0502020204030204"/>
                <a:ea typeface="+mn-ea"/>
                <a:cs typeface="+mn-cs"/>
              </a:rPr>
              <a:t>Natural Rate of Unemployment</a:t>
            </a: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en-US" sz="2400" b="1" i="1" u="none" strike="noStrike" kern="1200" cap="none" spc="0" normalizeH="0" baseline="0" noProof="0" dirty="0">
                <a:ln>
                  <a:noFill/>
                </a:ln>
                <a:solidFill>
                  <a:srgbClr val="0070C0"/>
                </a:solidFill>
                <a:effectLst>
                  <a:outerShdw blurRad="38100" dist="38100" dir="2700000" algn="tl">
                    <a:srgbClr val="C0C0C0"/>
                  </a:outerShdw>
                </a:effectLst>
                <a:uLnTx/>
                <a:uFillTx/>
                <a:latin typeface="Calibri" panose="020F0502020204030204"/>
                <a:ea typeface="+mn-ea"/>
                <a:cs typeface="+mn-cs"/>
              </a:rPr>
              <a:t>or NAIRU</a:t>
            </a:r>
          </a:p>
        </p:txBody>
      </p:sp>
      <p:sp>
        <p:nvSpPr>
          <p:cNvPr id="63" name="Freeform 22"/>
          <p:cNvSpPr/>
          <p:nvPr/>
        </p:nvSpPr>
        <p:spPr bwMode="auto">
          <a:xfrm>
            <a:off x="5048278" y="4388050"/>
            <a:ext cx="457200" cy="457200"/>
          </a:xfrm>
          <a:custGeom>
            <a:avLst/>
            <a:gdLst>
              <a:gd name="T0" fmla="*/ 2147483646 w 432"/>
              <a:gd name="T1" fmla="*/ 2147483646 h 96"/>
              <a:gd name="T2" fmla="*/ 0 w 432"/>
              <a:gd name="T3" fmla="*/ 2147483646 h 96"/>
              <a:gd name="T4" fmla="*/ 0 w 432"/>
              <a:gd name="T5" fmla="*/ 0 h 96"/>
              <a:gd name="T6" fmla="*/ 0 60000 65536"/>
              <a:gd name="T7" fmla="*/ 0 60000 65536"/>
              <a:gd name="T8" fmla="*/ 0 60000 65536"/>
            </a:gdLst>
            <a:ahLst/>
            <a:cxnLst>
              <a:cxn ang="T6">
                <a:pos x="T0" y="T1"/>
              </a:cxn>
              <a:cxn ang="T7">
                <a:pos x="T2" y="T3"/>
              </a:cxn>
              <a:cxn ang="T8">
                <a:pos x="T4" y="T5"/>
              </a:cxn>
            </a:cxnLst>
            <a:rect l="0" t="0" r="r" b="b"/>
            <a:pathLst>
              <a:path w="432" h="96">
                <a:moveTo>
                  <a:pt x="432" y="96"/>
                </a:moveTo>
                <a:lnTo>
                  <a:pt x="0" y="96"/>
                </a:lnTo>
                <a:lnTo>
                  <a:pt x="0" y="0"/>
                </a:lnTo>
              </a:path>
            </a:pathLst>
          </a:custGeom>
          <a:noFill/>
          <a:ln w="38100" cap="flat" cmpd="sng">
            <a:solidFill>
              <a:schemeClr val="hlink"/>
            </a:solidFill>
            <a:prstDash val="solid"/>
            <a:round/>
            <a:headEnd type="none" w="med" len="med"/>
            <a:tailEnd type="triangle" w="med" len="med"/>
          </a:ln>
          <a:effectLst/>
          <a:extLst>
            <a:ext uri="{909E8E84-426E-40DD-AFC4-6F175D3DCCD1}">
              <a14:hiddenFill xmlns:a14="http://schemas.microsoft.com/office/drawing/2010/main">
                <a:gradFill rotWithShape="0">
                  <a:gsLst>
                    <a:gs pos="0">
                      <a:srgbClr val="E6FE02"/>
                    </a:gs>
                    <a:gs pos="100000">
                      <a:srgbClr val="3399FF"/>
                    </a:gs>
                  </a:gsLst>
                  <a:lin ang="5400000" scaled="1"/>
                </a:gra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70C0"/>
              </a:solidFill>
              <a:effectLst/>
              <a:uLnTx/>
              <a:uFillTx/>
              <a:latin typeface="Calibri" panose="020F0502020204030204"/>
              <a:ea typeface="宋体" panose="02010600030101010101" pitchFamily="2" charset="-122"/>
              <a:cs typeface="+mn-cs"/>
            </a:endParaRPr>
          </a:p>
        </p:txBody>
      </p:sp>
      <p:sp>
        <p:nvSpPr>
          <p:cNvPr id="9" name="文本框 8"/>
          <p:cNvSpPr txBox="1"/>
          <p:nvPr/>
        </p:nvSpPr>
        <p:spPr>
          <a:xfrm>
            <a:off x="2881746" y="2755454"/>
            <a:ext cx="615142"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en-US" sz="2400" b="1" i="0" u="none" strike="noStrike" kern="1200" cap="none" spc="0" normalizeH="0" baseline="0" noProof="0" dirty="0">
                <a:ln>
                  <a:noFill/>
                </a:ln>
                <a:solidFill>
                  <a:srgbClr val="000000"/>
                </a:solidFill>
                <a:effectLst/>
                <a:uLnTx/>
                <a:uFillTx/>
                <a:latin typeface="Geometr415 Md BT"/>
                <a:ea typeface="+mn-ea"/>
                <a:cs typeface="Times New Roman" panose="02020603050405020304" pitchFamily="18" charset="0"/>
                <a:sym typeface="Symbol" panose="05050102010706020507" pitchFamily="18" charset="2"/>
              </a:rPr>
              <a:t></a:t>
            </a:r>
            <a:r>
              <a:rPr kumimoji="0" lang="en-US" altLang="en-US" sz="2400" b="1" i="0" u="none" strike="noStrike" kern="1200" cap="none" spc="0" normalizeH="0" baseline="-30000" noProof="0" dirty="0">
                <a:ln>
                  <a:noFill/>
                </a:ln>
                <a:solidFill>
                  <a:srgbClr val="000000"/>
                </a:solidFill>
                <a:effectLst/>
                <a:uLnTx/>
                <a:uFillTx/>
                <a:latin typeface="Geometr415 Md BT"/>
                <a:ea typeface="+mn-ea"/>
                <a:cs typeface="Times New Roman" panose="02020603050405020304" pitchFamily="18" charset="0"/>
                <a:sym typeface="Symbol" panose="05050102010706020507" pitchFamily="18" charset="2"/>
              </a:rPr>
              <a:t>2</a:t>
            </a:r>
            <a:endParaRPr kumimoji="0" lang="zh-CN" altLang="en-US" sz="1800" b="0" i="0" u="none" strike="noStrike" kern="1200" cap="none" spc="0" normalizeH="0" baseline="0" noProof="0" dirty="0">
              <a:ln>
                <a:noFill/>
              </a:ln>
              <a:solidFill>
                <a:srgbClr val="000000"/>
              </a:solidFill>
              <a:effectLst/>
              <a:uLnTx/>
              <a:uFillTx/>
              <a:latin typeface="Calibri" panose="020F0502020204030204"/>
              <a:ea typeface="宋体" panose="02010600030101010101" pitchFamily="2" charset="-122"/>
              <a:cs typeface="+mn-cs"/>
            </a:endParaRPr>
          </a:p>
        </p:txBody>
      </p:sp>
      <p:sp>
        <p:nvSpPr>
          <p:cNvPr id="10" name="文本框 9"/>
          <p:cNvSpPr txBox="1"/>
          <p:nvPr/>
        </p:nvSpPr>
        <p:spPr>
          <a:xfrm>
            <a:off x="2890764" y="3215278"/>
            <a:ext cx="615142"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en-US" sz="2400" b="1" i="0" u="none" strike="noStrike" kern="1200" cap="none" spc="0" normalizeH="0" baseline="0" noProof="0" dirty="0">
                <a:ln>
                  <a:noFill/>
                </a:ln>
                <a:solidFill>
                  <a:srgbClr val="000000"/>
                </a:solidFill>
                <a:effectLst/>
                <a:uLnTx/>
                <a:uFillTx/>
                <a:latin typeface="Geometr415 Md BT"/>
                <a:ea typeface="+mn-ea"/>
                <a:cs typeface="Times New Roman" panose="02020603050405020304" pitchFamily="18" charset="0"/>
                <a:sym typeface="Symbol" panose="05050102010706020507" pitchFamily="18" charset="2"/>
              </a:rPr>
              <a:t></a:t>
            </a:r>
            <a:r>
              <a:rPr kumimoji="0" lang="en-US" altLang="en-US" sz="2400" b="1" i="0" u="none" strike="noStrike" kern="1200" cap="none" spc="0" normalizeH="0" baseline="-30000" noProof="0" dirty="0">
                <a:ln>
                  <a:noFill/>
                </a:ln>
                <a:solidFill>
                  <a:srgbClr val="000000"/>
                </a:solidFill>
                <a:effectLst/>
                <a:uLnTx/>
                <a:uFillTx/>
                <a:latin typeface="Geometr415 Md BT"/>
                <a:ea typeface="+mn-ea"/>
                <a:cs typeface="Times New Roman" panose="02020603050405020304" pitchFamily="18" charset="0"/>
              </a:rPr>
              <a:t>1</a:t>
            </a:r>
            <a:endParaRPr kumimoji="0" lang="zh-CN" altLang="en-US" sz="1800" b="0" i="0" u="none" strike="noStrike" kern="1200" cap="none" spc="0" normalizeH="0" baseline="0" noProof="0" dirty="0">
              <a:ln>
                <a:noFill/>
              </a:ln>
              <a:solidFill>
                <a:srgbClr val="000000"/>
              </a:solidFill>
              <a:effectLst/>
              <a:uLnTx/>
              <a:uFillTx/>
              <a:latin typeface="Calibri" panose="020F0502020204030204"/>
              <a:ea typeface="宋体" panose="02010600030101010101" pitchFamily="2" charset="-122"/>
              <a:cs typeface="+mn-cs"/>
            </a:endParaRPr>
          </a:p>
        </p:txBody>
      </p:sp>
      <p:sp>
        <p:nvSpPr>
          <p:cNvPr id="61" name="Line 20"/>
          <p:cNvSpPr>
            <a:spLocks noChangeShapeType="1"/>
          </p:cNvSpPr>
          <p:nvPr/>
        </p:nvSpPr>
        <p:spPr bwMode="auto">
          <a:xfrm>
            <a:off x="2789265" y="3932438"/>
            <a:ext cx="4495800" cy="1587"/>
          </a:xfrm>
          <a:prstGeom prst="line">
            <a:avLst/>
          </a:prstGeom>
          <a:noFill/>
          <a:ln w="28575">
            <a:solidFill>
              <a:srgbClr val="000000"/>
            </a:solidFill>
            <a:round/>
            <a:headEnd type="none" w="sm" len="lg"/>
            <a:tailEnd type="none" w="sm" len="lg"/>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宋体" panose="02010600030101010101" pitchFamily="2" charset="-122"/>
              <a:cs typeface="+mn-cs"/>
            </a:endParaRPr>
          </a:p>
        </p:txBody>
      </p:sp>
      <p:sp>
        <p:nvSpPr>
          <p:cNvPr id="14" name="文本框 13"/>
          <p:cNvSpPr txBox="1"/>
          <p:nvPr/>
        </p:nvSpPr>
        <p:spPr>
          <a:xfrm>
            <a:off x="1058312" y="5453924"/>
            <a:ext cx="10205606"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000" b="0" i="0" u="none" strike="noStrike" kern="1200" cap="none" spc="0" normalizeH="0" baseline="0" noProof="0" dirty="0">
                <a:ln>
                  <a:noFill/>
                </a:ln>
                <a:solidFill>
                  <a:srgbClr val="000000">
                    <a:lumMod val="75000"/>
                    <a:lumOff val="25000"/>
                  </a:srgbClr>
                </a:solidFill>
                <a:effectLst/>
                <a:uLnTx/>
                <a:uFillTx/>
                <a:latin typeface="Calibri" panose="020F0502020204030204"/>
                <a:ea typeface="宋体" panose="02010600030101010101" pitchFamily="2" charset="-122"/>
                <a:cs typeface="+mn-cs"/>
              </a:rPr>
              <a:t>政府只有</a:t>
            </a:r>
            <a:r>
              <a:rPr kumimoji="0" lang="zh-CN" altLang="en-US" sz="2000" b="1" i="0" u="sng" strike="noStrike" kern="1200" cap="none" spc="0" normalizeH="0" baseline="0" noProof="0" dirty="0">
                <a:ln>
                  <a:noFill/>
                </a:ln>
                <a:solidFill>
                  <a:srgbClr val="000000">
                    <a:lumMod val="75000"/>
                    <a:lumOff val="25000"/>
                  </a:srgbClr>
                </a:solidFill>
                <a:effectLst/>
                <a:uLnTx/>
                <a:uFillTx/>
                <a:latin typeface="Calibri" panose="020F0502020204030204"/>
                <a:ea typeface="宋体" panose="02010600030101010101" pitchFamily="2" charset="-122"/>
                <a:cs typeface="+mn-cs"/>
              </a:rPr>
              <a:t>持续采取</a:t>
            </a:r>
            <a:r>
              <a:rPr kumimoji="0" lang="zh-CN" altLang="en-US" sz="2000" b="0" i="0" u="none" strike="noStrike" kern="1200" cap="none" spc="0" normalizeH="0" baseline="0" noProof="0" dirty="0">
                <a:ln>
                  <a:noFill/>
                </a:ln>
                <a:solidFill>
                  <a:srgbClr val="000000">
                    <a:lumMod val="75000"/>
                    <a:lumOff val="25000"/>
                  </a:srgbClr>
                </a:solidFill>
                <a:effectLst/>
                <a:uLnTx/>
                <a:uFillTx/>
                <a:latin typeface="Calibri" panose="020F0502020204030204"/>
                <a:ea typeface="宋体" panose="02010600030101010101" pitchFamily="2" charset="-122"/>
                <a:cs typeface="+mn-cs"/>
              </a:rPr>
              <a:t>扩张性政策，才能使失业率降低于自然失业率，不过，必须付出通货膨胀率加速上升的代价。由此，货币学派的观点被叫做“加速的通货膨胀理论”。</a:t>
            </a:r>
            <a:endParaRPr kumimoji="0" lang="zh-CN" altLang="en-US" sz="1800" b="0" i="0" u="none" strike="noStrike" kern="1200" cap="none" spc="0" normalizeH="0" baseline="0" noProof="0" dirty="0">
              <a:ln>
                <a:noFill/>
              </a:ln>
              <a:solidFill>
                <a:srgbClr val="000000"/>
              </a:solidFill>
              <a:effectLst/>
              <a:uLnTx/>
              <a:uFillTx/>
              <a:latin typeface="Calibri" panose="020F0502020204030204"/>
              <a:ea typeface="宋体" panose="02010600030101010101" pitchFamily="2" charset="-122"/>
              <a:cs typeface="+mn-cs"/>
            </a:endParaRPr>
          </a:p>
        </p:txBody>
      </p:sp>
      <p:sp>
        <p:nvSpPr>
          <p:cNvPr id="65" name="5-Point Star 1"/>
          <p:cNvSpPr/>
          <p:nvPr/>
        </p:nvSpPr>
        <p:spPr>
          <a:xfrm>
            <a:off x="4918881" y="3733822"/>
            <a:ext cx="330200" cy="294480"/>
          </a:xfrm>
          <a:prstGeom prst="star5">
            <a:avLst/>
          </a:prstGeom>
        </p:spPr>
        <p:style>
          <a:lnRef idx="0">
            <a:schemeClr val="accent6"/>
          </a:lnRef>
          <a:fillRef idx="3">
            <a:schemeClr val="accent6"/>
          </a:fillRef>
          <a:effectRef idx="3">
            <a:schemeClr val="accent6"/>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6" name="5-Point Star 24"/>
          <p:cNvSpPr/>
          <p:nvPr/>
        </p:nvSpPr>
        <p:spPr>
          <a:xfrm>
            <a:off x="4915721" y="3733822"/>
            <a:ext cx="330200" cy="294480"/>
          </a:xfrm>
          <a:prstGeom prst="star5">
            <a:avLst>
              <a:gd name="adj" fmla="val 16815"/>
              <a:gd name="hf" fmla="val 105146"/>
              <a:gd name="vf" fmla="val 110557"/>
            </a:avLst>
          </a:prstGeom>
          <a:solidFill>
            <a:srgbClr val="C00000"/>
          </a:solidFill>
        </p:spPr>
        <p:style>
          <a:lnRef idx="0">
            <a:schemeClr val="accent1"/>
          </a:lnRef>
          <a:fillRef idx="3">
            <a:schemeClr val="accent1"/>
          </a:fillRef>
          <a:effectRef idx="3">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2"/>
          <p:cNvSpPr>
            <a:spLocks noChangeArrowheads="1"/>
          </p:cNvSpPr>
          <p:nvPr/>
        </p:nvSpPr>
        <p:spPr bwMode="auto">
          <a:xfrm>
            <a:off x="6253190" y="3308550"/>
            <a:ext cx="852488" cy="366713"/>
          </a:xfrm>
          <a:prstGeom prst="rect">
            <a:avLst/>
          </a:prstGeom>
          <a:solidFill>
            <a:srgbClr val="FFFFFF"/>
          </a:solidFill>
          <a:ln>
            <a:noFill/>
          </a:ln>
          <a:extLst>
            <a:ext uri="{91240B29-F687-4F45-9708-019B960494DF}">
              <a14:hiddenLine xmlns:a14="http://schemas.microsoft.com/office/drawing/2010/main" w="6350">
                <a:solidFill>
                  <a:srgbClr val="000000"/>
                </a:solidFill>
                <a:miter lim="800000"/>
                <a:headEnd/>
                <a:tailEnd/>
              </a14:hiddenLine>
            </a:ext>
          </a:extLst>
        </p:spPr>
        <p:txBody>
          <a:bodyPr lIns="12700" tIns="12700" rIns="12700" bIns="12700"/>
          <a:lstStyle>
            <a:lvl1pPr>
              <a:spcBef>
                <a:spcPct val="20000"/>
              </a:spcBef>
              <a:buChar char="•"/>
              <a:defRPr sz="2800">
                <a:solidFill>
                  <a:schemeClr val="tx1"/>
                </a:solidFill>
                <a:latin typeface="Verdana" panose="020B0604030504040204" pitchFamily="34" charset="0"/>
                <a:ea typeface="ヒラギノ角ゴ Pro W3" pitchFamily="-84" charset="-128"/>
              </a:defRPr>
            </a:lvl1pPr>
            <a:lvl2pPr marL="742950" indent="-285750">
              <a:spcBef>
                <a:spcPct val="20000"/>
              </a:spcBef>
              <a:buChar char="–"/>
              <a:defRPr sz="2400">
                <a:solidFill>
                  <a:schemeClr val="tx1"/>
                </a:solidFill>
                <a:latin typeface="Verdana" panose="020B0604030504040204" pitchFamily="34" charset="0"/>
                <a:ea typeface="ヒラギノ角ゴ Pro W3" pitchFamily="-84" charset="-128"/>
              </a:defRPr>
            </a:lvl2pPr>
            <a:lvl3pPr marL="1143000" indent="-228600">
              <a:spcBef>
                <a:spcPct val="20000"/>
              </a:spcBef>
              <a:buChar char="•"/>
              <a:defRPr sz="2000">
                <a:solidFill>
                  <a:schemeClr val="tx1"/>
                </a:solidFill>
                <a:latin typeface="Verdana" panose="020B0604030504040204" pitchFamily="34" charset="0"/>
                <a:ea typeface="ヒラギノ角ゴ Pro W3" pitchFamily="-84" charset="-128"/>
              </a:defRPr>
            </a:lvl3pPr>
            <a:lvl4pPr marL="1600200" indent="-228600">
              <a:spcBef>
                <a:spcPct val="20000"/>
              </a:spcBef>
              <a:buChar char="–"/>
              <a:defRPr sz="2000">
                <a:solidFill>
                  <a:schemeClr val="tx1"/>
                </a:solidFill>
                <a:latin typeface="Verdana" panose="020B0604030504040204" pitchFamily="34" charset="0"/>
                <a:ea typeface="ヒラギノ角ゴ Pro W3" pitchFamily="-84" charset="-128"/>
              </a:defRPr>
            </a:lvl4pPr>
            <a:lvl5pPr marL="2057400" indent="-228600">
              <a:spcBef>
                <a:spcPct val="20000"/>
              </a:spcBef>
              <a:buChar char="»"/>
              <a:defRPr sz="1600">
                <a:solidFill>
                  <a:schemeClr val="tx1"/>
                </a:solidFill>
                <a:latin typeface="Verdana" panose="020B0604030504040204" pitchFamily="34" charset="0"/>
                <a:ea typeface="ヒラギノ角ゴ Pro W3" pitchFamily="-84" charset="-128"/>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ea typeface="ヒラギノ角ゴ Pro W3" pitchFamily="-84" charset="-128"/>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ea typeface="ヒラギノ角ゴ Pro W3" pitchFamily="-84" charset="-128"/>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ea typeface="ヒラギノ角ゴ Pro W3" pitchFamily="-84" charset="-128"/>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ea typeface="ヒラギノ角ゴ Pro W3" pitchFamily="-84" charset="-128"/>
              </a:defRPr>
            </a:lvl9pPr>
          </a:lstStyle>
          <a:p>
            <a:pPr marL="0" marR="0" lvl="0" indent="0" algn="l" defTabSz="914400" rtl="0" eaLnBrk="1" fontAlgn="auto" latinLnBrk="0" hangingPunct="1">
              <a:lnSpc>
                <a:spcPct val="100000"/>
              </a:lnSpc>
              <a:spcBef>
                <a:spcPct val="0"/>
              </a:spcBef>
              <a:spcAft>
                <a:spcPts val="0"/>
              </a:spcAft>
              <a:buClrTx/>
              <a:buSzTx/>
              <a:buFontTx/>
              <a:buNone/>
              <a:defRPr/>
            </a:pPr>
            <a:r>
              <a:rPr kumimoji="0" lang="en-US" alt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ヒラギノ角ゴ Pro W3" pitchFamily="-84" charset="-128"/>
                <a:cs typeface="Times New Roman" panose="02020603050405020304" pitchFamily="18" charset="0"/>
                <a:sym typeface="Symbol" panose="05050102010706020507" pitchFamily="18" charset="2"/>
              </a:rPr>
              <a:t></a:t>
            </a:r>
            <a:r>
              <a:rPr kumimoji="0" lang="en-US" altLang="en-US" sz="2400" b="1" i="0" u="none" strike="noStrike" kern="1200" cap="none" spc="0" normalizeH="0" baseline="30000" noProof="0" dirty="0">
                <a:ln>
                  <a:noFill/>
                </a:ln>
                <a:solidFill>
                  <a:srgbClr val="000000"/>
                </a:solidFill>
                <a:effectLst/>
                <a:uLnTx/>
                <a:uFillTx/>
                <a:latin typeface="Times New Roman" panose="02020603050405020304" pitchFamily="18" charset="0"/>
                <a:ea typeface="ヒラギノ角ゴ Pro W3" pitchFamily="-84" charset="-128"/>
                <a:cs typeface="Times New Roman" panose="02020603050405020304" pitchFamily="18" charset="0"/>
              </a:rPr>
              <a:t>e</a:t>
            </a:r>
            <a:r>
              <a:rPr kumimoji="0" lang="en-US" altLang="en-US" sz="2400" b="1" i="0" u="none" strike="noStrike" kern="1200" cap="none" spc="0" normalizeH="0" baseline="0" noProof="0" dirty="0">
                <a:ln>
                  <a:noFill/>
                </a:ln>
                <a:solidFill>
                  <a:srgbClr val="000000"/>
                </a:solidFill>
                <a:effectLst/>
                <a:uLnTx/>
                <a:uFillTx/>
                <a:latin typeface="Geometr415 Md BT"/>
                <a:ea typeface="ヒラギノ角ゴ Pro W3" pitchFamily="-84" charset="-128"/>
                <a:cs typeface="Times New Roman" panose="02020603050405020304" pitchFamily="18" charset="0"/>
                <a:sym typeface="Symbol" panose="05050102010706020507" pitchFamily="18" charset="2"/>
              </a:rPr>
              <a:t>=</a:t>
            </a:r>
            <a:r>
              <a:rPr kumimoji="0" lang="en-US" altLang="en-US" sz="2400" b="1" i="0" u="none" strike="noStrike" kern="1200" cap="none" spc="0" normalizeH="0" baseline="-30000" noProof="0" dirty="0">
                <a:ln>
                  <a:noFill/>
                </a:ln>
                <a:solidFill>
                  <a:srgbClr val="000000"/>
                </a:solidFill>
                <a:effectLst/>
                <a:uLnTx/>
                <a:uFillTx/>
                <a:latin typeface="Geometr415 Md BT"/>
                <a:ea typeface="ヒラギノ角ゴ Pro W3" pitchFamily="-84" charset="-128"/>
                <a:cs typeface="Times New Roman" panose="02020603050405020304" pitchFamily="18" charset="0"/>
              </a:rPr>
              <a:t>1</a:t>
            </a:r>
            <a:endParaRPr kumimoji="0" lang="en-US" altLang="en-US" sz="1600" b="1" i="0" u="none" strike="noStrike" kern="1200" cap="none" spc="0" normalizeH="0" baseline="0" noProof="0" dirty="0">
              <a:ln>
                <a:noFill/>
              </a:ln>
              <a:solidFill>
                <a:srgbClr val="000000"/>
              </a:solidFill>
              <a:effectLst/>
              <a:uLnTx/>
              <a:uFillTx/>
              <a:latin typeface="Times New Roman" panose="02020603050405020304" pitchFamily="18" charset="0"/>
              <a:ea typeface="ヒラギノ角ゴ Pro W3" pitchFamily="-84" charset="-128"/>
              <a:cs typeface="Times New Roman" panose="02020603050405020304" pitchFamily="18" charset="0"/>
              <a:sym typeface="Symbol" panose="05050102010706020507" pitchFamily="18" charset="2"/>
            </a:endParaRPr>
          </a:p>
          <a:p>
            <a:pPr marL="0" marR="0" lvl="0" indent="0" algn="l" defTabSz="914400" rtl="0" eaLnBrk="1" fontAlgn="auto" latinLnBrk="0" hangingPunct="1">
              <a:lnSpc>
                <a:spcPct val="100000"/>
              </a:lnSpc>
              <a:spcBef>
                <a:spcPct val="0"/>
              </a:spcBef>
              <a:spcAft>
                <a:spcPts val="0"/>
              </a:spcAft>
              <a:buClrTx/>
              <a:buSzTx/>
              <a:buFontTx/>
              <a:buNone/>
              <a:defRPr/>
            </a:pPr>
            <a:endParaRPr kumimoji="0" lang="en-US" altLang="en-US" sz="2400" b="1" i="0" u="none" strike="noStrike" kern="1200" cap="none" spc="0" normalizeH="0" baseline="0" noProof="0" dirty="0">
              <a:ln>
                <a:noFill/>
              </a:ln>
              <a:solidFill>
                <a:srgbClr val="000000"/>
              </a:solidFill>
              <a:effectLst/>
              <a:uLnTx/>
              <a:uFillTx/>
              <a:latin typeface="Geometr415 Md BT"/>
              <a:ea typeface="ヒラギノ角ゴ Pro W3" pitchFamily="-84" charset="-128"/>
              <a:cs typeface="Times New Roman" panose="02020603050405020304" pitchFamily="18" charset="0"/>
              <a:sym typeface="Symbol" panose="05050102010706020507" pitchFamily="18" charset="2"/>
            </a:endParaRPr>
          </a:p>
        </p:txBody>
      </p:sp>
      <p:sp>
        <p:nvSpPr>
          <p:cNvPr id="5" name="5-Point Star 25"/>
          <p:cNvSpPr/>
          <p:nvPr/>
        </p:nvSpPr>
        <p:spPr>
          <a:xfrm>
            <a:off x="4126792" y="3328115"/>
            <a:ext cx="330200" cy="294480"/>
          </a:xfrm>
          <a:prstGeom prst="star5">
            <a:avLst/>
          </a:prstGeom>
          <a:solidFill>
            <a:srgbClr val="FFC000"/>
          </a:solidFill>
        </p:spPr>
        <p:style>
          <a:lnRef idx="0">
            <a:schemeClr val="accent6"/>
          </a:lnRef>
          <a:fillRef idx="3">
            <a:schemeClr val="accent6"/>
          </a:fillRef>
          <a:effectRef idx="3">
            <a:schemeClr val="accent6"/>
          </a:effectRef>
          <a:fontRef idx="minor">
            <a:schemeClr val="lt1"/>
          </a:fontRef>
        </p:style>
        <p:txBody>
          <a:bodyPr anchor="ctr"/>
          <a:lstStyle>
            <a:defPPr>
              <a:defRPr lang="en-US"/>
            </a:defPPr>
            <a:lvl1pPr algn="l" rtl="0" eaLnBrk="0" fontAlgn="base" hangingPunct="0">
              <a:spcBef>
                <a:spcPct val="0"/>
              </a:spcBef>
              <a:spcAft>
                <a:spcPct val="0"/>
              </a:spcAft>
              <a:defRPr sz="4000" kern="1200">
                <a:solidFill>
                  <a:schemeClr val="lt1"/>
                </a:solidFill>
                <a:latin typeface="+mn-lt"/>
                <a:ea typeface="+mn-ea"/>
                <a:cs typeface="+mn-cs"/>
              </a:defRPr>
            </a:lvl1pPr>
            <a:lvl2pPr marL="457200" algn="l" rtl="0" eaLnBrk="0" fontAlgn="base" hangingPunct="0">
              <a:spcBef>
                <a:spcPct val="0"/>
              </a:spcBef>
              <a:spcAft>
                <a:spcPct val="0"/>
              </a:spcAft>
              <a:defRPr sz="4000" kern="1200">
                <a:solidFill>
                  <a:schemeClr val="lt1"/>
                </a:solidFill>
                <a:latin typeface="+mn-lt"/>
                <a:ea typeface="+mn-ea"/>
                <a:cs typeface="+mn-cs"/>
              </a:defRPr>
            </a:lvl2pPr>
            <a:lvl3pPr marL="914400" algn="l" rtl="0" eaLnBrk="0" fontAlgn="base" hangingPunct="0">
              <a:spcBef>
                <a:spcPct val="0"/>
              </a:spcBef>
              <a:spcAft>
                <a:spcPct val="0"/>
              </a:spcAft>
              <a:defRPr sz="4000" kern="1200">
                <a:solidFill>
                  <a:schemeClr val="lt1"/>
                </a:solidFill>
                <a:latin typeface="+mn-lt"/>
                <a:ea typeface="+mn-ea"/>
                <a:cs typeface="+mn-cs"/>
              </a:defRPr>
            </a:lvl3pPr>
            <a:lvl4pPr marL="1371600" algn="l" rtl="0" eaLnBrk="0" fontAlgn="base" hangingPunct="0">
              <a:spcBef>
                <a:spcPct val="0"/>
              </a:spcBef>
              <a:spcAft>
                <a:spcPct val="0"/>
              </a:spcAft>
              <a:defRPr sz="4000" kern="1200">
                <a:solidFill>
                  <a:schemeClr val="lt1"/>
                </a:solidFill>
                <a:latin typeface="+mn-lt"/>
                <a:ea typeface="+mn-ea"/>
                <a:cs typeface="+mn-cs"/>
              </a:defRPr>
            </a:lvl4pPr>
            <a:lvl5pPr marL="1828800" algn="l" rtl="0" eaLnBrk="0" fontAlgn="base" hangingPunct="0">
              <a:spcBef>
                <a:spcPct val="0"/>
              </a:spcBef>
              <a:spcAft>
                <a:spcPct val="0"/>
              </a:spcAft>
              <a:defRPr sz="4000" kern="1200">
                <a:solidFill>
                  <a:schemeClr val="lt1"/>
                </a:solidFill>
                <a:latin typeface="+mn-lt"/>
                <a:ea typeface="+mn-ea"/>
                <a:cs typeface="+mn-cs"/>
              </a:defRPr>
            </a:lvl5pPr>
            <a:lvl6pPr marL="2286000" algn="l" defTabSz="914400" rtl="0" eaLnBrk="1" latinLnBrk="0" hangingPunct="1">
              <a:defRPr sz="4000" kern="1200">
                <a:solidFill>
                  <a:schemeClr val="lt1"/>
                </a:solidFill>
                <a:latin typeface="+mn-lt"/>
                <a:ea typeface="+mn-ea"/>
                <a:cs typeface="+mn-cs"/>
              </a:defRPr>
            </a:lvl6pPr>
            <a:lvl7pPr marL="2743200" algn="l" defTabSz="914400" rtl="0" eaLnBrk="1" latinLnBrk="0" hangingPunct="1">
              <a:defRPr sz="4000" kern="1200">
                <a:solidFill>
                  <a:schemeClr val="lt1"/>
                </a:solidFill>
                <a:latin typeface="+mn-lt"/>
                <a:ea typeface="+mn-ea"/>
                <a:cs typeface="+mn-cs"/>
              </a:defRPr>
            </a:lvl7pPr>
            <a:lvl8pPr marL="3200400" algn="l" defTabSz="914400" rtl="0" eaLnBrk="1" latinLnBrk="0" hangingPunct="1">
              <a:defRPr sz="4000" kern="1200">
                <a:solidFill>
                  <a:schemeClr val="lt1"/>
                </a:solidFill>
                <a:latin typeface="+mn-lt"/>
                <a:ea typeface="+mn-ea"/>
                <a:cs typeface="+mn-cs"/>
              </a:defRPr>
            </a:lvl8pPr>
            <a:lvl9pPr marL="3657600" algn="l" defTabSz="914400" rtl="0" eaLnBrk="1" latinLnBrk="0" hangingPunct="1">
              <a:defRPr sz="4000" kern="1200">
                <a:solidFill>
                  <a:schemeClr val="lt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4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Arc 8"/>
          <p:cNvSpPr/>
          <p:nvPr/>
        </p:nvSpPr>
        <p:spPr bwMode="auto">
          <a:xfrm flipH="1">
            <a:off x="4332315" y="2975878"/>
            <a:ext cx="641350" cy="92075"/>
          </a:xfrm>
          <a:custGeom>
            <a:avLst/>
            <a:gdLst>
              <a:gd name="T0" fmla="*/ 0 w 21600"/>
              <a:gd name="T1" fmla="*/ 0 h 21600"/>
              <a:gd name="T2" fmla="*/ 565428620 w 21600"/>
              <a:gd name="T3" fmla="*/ 1673084 h 21600"/>
              <a:gd name="T4" fmla="*/ 0 w 21600"/>
              <a:gd name="T5" fmla="*/ 167308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solidFill>
            <a:srgbClr val="FFFFFF"/>
          </a:solidFill>
          <a:ln w="28575">
            <a:solidFill>
              <a:srgbClr val="000000"/>
            </a:solidFill>
            <a:prstDash val="sysDot"/>
            <a:round/>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宋体" panose="02010600030101010101" pitchFamily="2" charset="-122"/>
              <a:cs typeface="+mn-cs"/>
            </a:endParaRPr>
          </a:p>
        </p:txBody>
      </p:sp>
      <p:cxnSp>
        <p:nvCxnSpPr>
          <p:cNvPr id="13" name="Straight Connector 31"/>
          <p:cNvCxnSpPr/>
          <p:nvPr/>
        </p:nvCxnSpPr>
        <p:spPr>
          <a:xfrm flipH="1">
            <a:off x="3307966" y="3067129"/>
            <a:ext cx="944562" cy="4763"/>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2" name="5-Point Star 26"/>
          <p:cNvSpPr/>
          <p:nvPr/>
        </p:nvSpPr>
        <p:spPr>
          <a:xfrm>
            <a:off x="4900581" y="3346660"/>
            <a:ext cx="330200" cy="294480"/>
          </a:xfrm>
          <a:prstGeom prst="star5">
            <a:avLst/>
          </a:prstGeom>
          <a:solidFill>
            <a:srgbClr val="00B0F0"/>
          </a:solidFill>
        </p:spPr>
        <p:style>
          <a:lnRef idx="0">
            <a:schemeClr val="accent6"/>
          </a:lnRef>
          <a:fillRef idx="3">
            <a:schemeClr val="accent6"/>
          </a:fillRef>
          <a:effectRef idx="3">
            <a:schemeClr val="accent6"/>
          </a:effectRef>
          <a:fontRef idx="minor">
            <a:schemeClr val="lt1"/>
          </a:fontRef>
        </p:style>
        <p:txBody>
          <a:bodyPr anchor="ctr"/>
          <a:lstStyle>
            <a:defPPr>
              <a:defRPr lang="en-US"/>
            </a:defPPr>
            <a:lvl1pPr algn="l" rtl="0" eaLnBrk="0" fontAlgn="base" hangingPunct="0">
              <a:spcBef>
                <a:spcPct val="0"/>
              </a:spcBef>
              <a:spcAft>
                <a:spcPct val="0"/>
              </a:spcAft>
              <a:defRPr sz="4000" kern="1200">
                <a:solidFill>
                  <a:schemeClr val="lt1"/>
                </a:solidFill>
                <a:latin typeface="+mn-lt"/>
                <a:ea typeface="+mn-ea"/>
                <a:cs typeface="+mn-cs"/>
              </a:defRPr>
            </a:lvl1pPr>
            <a:lvl2pPr marL="457200" algn="l" rtl="0" eaLnBrk="0" fontAlgn="base" hangingPunct="0">
              <a:spcBef>
                <a:spcPct val="0"/>
              </a:spcBef>
              <a:spcAft>
                <a:spcPct val="0"/>
              </a:spcAft>
              <a:defRPr sz="4000" kern="1200">
                <a:solidFill>
                  <a:schemeClr val="lt1"/>
                </a:solidFill>
                <a:latin typeface="+mn-lt"/>
                <a:ea typeface="+mn-ea"/>
                <a:cs typeface="+mn-cs"/>
              </a:defRPr>
            </a:lvl2pPr>
            <a:lvl3pPr marL="914400" algn="l" rtl="0" eaLnBrk="0" fontAlgn="base" hangingPunct="0">
              <a:spcBef>
                <a:spcPct val="0"/>
              </a:spcBef>
              <a:spcAft>
                <a:spcPct val="0"/>
              </a:spcAft>
              <a:defRPr sz="4000" kern="1200">
                <a:solidFill>
                  <a:schemeClr val="lt1"/>
                </a:solidFill>
                <a:latin typeface="+mn-lt"/>
                <a:ea typeface="+mn-ea"/>
                <a:cs typeface="+mn-cs"/>
              </a:defRPr>
            </a:lvl3pPr>
            <a:lvl4pPr marL="1371600" algn="l" rtl="0" eaLnBrk="0" fontAlgn="base" hangingPunct="0">
              <a:spcBef>
                <a:spcPct val="0"/>
              </a:spcBef>
              <a:spcAft>
                <a:spcPct val="0"/>
              </a:spcAft>
              <a:defRPr sz="4000" kern="1200">
                <a:solidFill>
                  <a:schemeClr val="lt1"/>
                </a:solidFill>
                <a:latin typeface="+mn-lt"/>
                <a:ea typeface="+mn-ea"/>
                <a:cs typeface="+mn-cs"/>
              </a:defRPr>
            </a:lvl4pPr>
            <a:lvl5pPr marL="1828800" algn="l" rtl="0" eaLnBrk="0" fontAlgn="base" hangingPunct="0">
              <a:spcBef>
                <a:spcPct val="0"/>
              </a:spcBef>
              <a:spcAft>
                <a:spcPct val="0"/>
              </a:spcAft>
              <a:defRPr sz="4000" kern="1200">
                <a:solidFill>
                  <a:schemeClr val="lt1"/>
                </a:solidFill>
                <a:latin typeface="+mn-lt"/>
                <a:ea typeface="+mn-ea"/>
                <a:cs typeface="+mn-cs"/>
              </a:defRPr>
            </a:lvl5pPr>
            <a:lvl6pPr marL="2286000" algn="l" defTabSz="914400" rtl="0" eaLnBrk="1" latinLnBrk="0" hangingPunct="1">
              <a:defRPr sz="4000" kern="1200">
                <a:solidFill>
                  <a:schemeClr val="lt1"/>
                </a:solidFill>
                <a:latin typeface="+mn-lt"/>
                <a:ea typeface="+mn-ea"/>
                <a:cs typeface="+mn-cs"/>
              </a:defRPr>
            </a:lvl6pPr>
            <a:lvl7pPr marL="2743200" algn="l" defTabSz="914400" rtl="0" eaLnBrk="1" latinLnBrk="0" hangingPunct="1">
              <a:defRPr sz="4000" kern="1200">
                <a:solidFill>
                  <a:schemeClr val="lt1"/>
                </a:solidFill>
                <a:latin typeface="+mn-lt"/>
                <a:ea typeface="+mn-ea"/>
                <a:cs typeface="+mn-cs"/>
              </a:defRPr>
            </a:lvl7pPr>
            <a:lvl8pPr marL="3200400" algn="l" defTabSz="914400" rtl="0" eaLnBrk="1" latinLnBrk="0" hangingPunct="1">
              <a:defRPr sz="4000" kern="1200">
                <a:solidFill>
                  <a:schemeClr val="lt1"/>
                </a:solidFill>
                <a:latin typeface="+mn-lt"/>
                <a:ea typeface="+mn-ea"/>
                <a:cs typeface="+mn-cs"/>
              </a:defRPr>
            </a:lvl8pPr>
            <a:lvl9pPr marL="3657600" algn="l" defTabSz="914400" rtl="0" eaLnBrk="1" latinLnBrk="0" hangingPunct="1">
              <a:defRPr sz="4000" kern="1200">
                <a:solidFill>
                  <a:schemeClr val="lt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4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Line 15"/>
          <p:cNvSpPr>
            <a:spLocks noChangeShapeType="1"/>
          </p:cNvSpPr>
          <p:nvPr/>
        </p:nvSpPr>
        <p:spPr bwMode="auto">
          <a:xfrm flipV="1">
            <a:off x="4424390" y="2100463"/>
            <a:ext cx="0" cy="823912"/>
          </a:xfrm>
          <a:prstGeom prst="line">
            <a:avLst/>
          </a:prstGeom>
          <a:noFill/>
          <a:ln w="50800">
            <a:solidFill>
              <a:srgbClr val="CC0000"/>
            </a:solidFill>
            <a:round/>
            <a:headEnd type="none" w="sm" len="lg"/>
            <a:tailEnd type="arrow" w="sm" len="lg"/>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宋体" panose="02010600030101010101" pitchFamily="2" charset="-122"/>
              <a:cs typeface="+mn-cs"/>
            </a:endParaRPr>
          </a:p>
        </p:txBody>
      </p:sp>
      <p:sp>
        <p:nvSpPr>
          <p:cNvPr id="51" name="Rectangle 10"/>
          <p:cNvSpPr>
            <a:spLocks noChangeArrowheads="1"/>
          </p:cNvSpPr>
          <p:nvPr/>
        </p:nvSpPr>
        <p:spPr bwMode="auto">
          <a:xfrm>
            <a:off x="2914678" y="1187650"/>
            <a:ext cx="260350" cy="366713"/>
          </a:xfrm>
          <a:prstGeom prst="rect">
            <a:avLst/>
          </a:prstGeom>
          <a:solidFill>
            <a:srgbClr val="FFFFFF"/>
          </a:solidFill>
          <a:ln>
            <a:noFill/>
          </a:ln>
          <a:extLst>
            <a:ext uri="{91240B29-F687-4F45-9708-019B960494DF}">
              <a14:hiddenLine xmlns:a14="http://schemas.microsoft.com/office/drawing/2010/main" w="6350">
                <a:solidFill>
                  <a:srgbClr val="000000"/>
                </a:solidFill>
                <a:miter lim="800000"/>
                <a:headEnd/>
                <a:tailEnd/>
              </a14:hiddenLine>
            </a:ext>
          </a:extLst>
        </p:spPr>
        <p:txBody>
          <a:bodyPr lIns="12700" tIns="12700" rIns="12700" bIns="12700"/>
          <a:lstStyle>
            <a:lvl1pPr>
              <a:spcBef>
                <a:spcPct val="20000"/>
              </a:spcBef>
              <a:buChar char="•"/>
              <a:defRPr sz="2800">
                <a:solidFill>
                  <a:schemeClr val="tx1"/>
                </a:solidFill>
                <a:latin typeface="Verdana" panose="020B0604030504040204" pitchFamily="34" charset="0"/>
                <a:ea typeface="ヒラギノ角ゴ Pro W3" pitchFamily="-84" charset="-128"/>
              </a:defRPr>
            </a:lvl1pPr>
            <a:lvl2pPr marL="742950" indent="-285750">
              <a:spcBef>
                <a:spcPct val="20000"/>
              </a:spcBef>
              <a:buChar char="–"/>
              <a:defRPr sz="2400">
                <a:solidFill>
                  <a:schemeClr val="tx1"/>
                </a:solidFill>
                <a:latin typeface="Verdana" panose="020B0604030504040204" pitchFamily="34" charset="0"/>
                <a:ea typeface="ヒラギノ角ゴ Pro W3" pitchFamily="-84" charset="-128"/>
              </a:defRPr>
            </a:lvl2pPr>
            <a:lvl3pPr marL="1143000" indent="-228600">
              <a:spcBef>
                <a:spcPct val="20000"/>
              </a:spcBef>
              <a:buChar char="•"/>
              <a:defRPr sz="2000">
                <a:solidFill>
                  <a:schemeClr val="tx1"/>
                </a:solidFill>
                <a:latin typeface="Verdana" panose="020B0604030504040204" pitchFamily="34" charset="0"/>
                <a:ea typeface="ヒラギノ角ゴ Pro W3" pitchFamily="-84" charset="-128"/>
              </a:defRPr>
            </a:lvl3pPr>
            <a:lvl4pPr marL="1600200" indent="-228600">
              <a:spcBef>
                <a:spcPct val="20000"/>
              </a:spcBef>
              <a:buChar char="–"/>
              <a:defRPr sz="2000">
                <a:solidFill>
                  <a:schemeClr val="tx1"/>
                </a:solidFill>
                <a:latin typeface="Verdana" panose="020B0604030504040204" pitchFamily="34" charset="0"/>
                <a:ea typeface="ヒラギノ角ゴ Pro W3" pitchFamily="-84" charset="-128"/>
              </a:defRPr>
            </a:lvl4pPr>
            <a:lvl5pPr marL="2057400" indent="-228600">
              <a:spcBef>
                <a:spcPct val="20000"/>
              </a:spcBef>
              <a:buChar char="»"/>
              <a:defRPr sz="1600">
                <a:solidFill>
                  <a:schemeClr val="tx1"/>
                </a:solidFill>
                <a:latin typeface="Verdana" panose="020B0604030504040204" pitchFamily="34" charset="0"/>
                <a:ea typeface="ヒラギノ角ゴ Pro W3" pitchFamily="-84" charset="-128"/>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ea typeface="ヒラギノ角ゴ Pro W3" pitchFamily="-84" charset="-128"/>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ea typeface="ヒラギノ角ゴ Pro W3" pitchFamily="-84" charset="-128"/>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ea typeface="ヒラギノ角ゴ Pro W3" pitchFamily="-84" charset="-128"/>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ea typeface="ヒラギノ角ゴ Pro W3" pitchFamily="-84" charset="-128"/>
              </a:defRPr>
            </a:lvl9pPr>
          </a:lstStyle>
          <a:p>
            <a:pPr marL="0" marR="0" lvl="0" indent="0" algn="l" defTabSz="914400" rtl="0" eaLnBrk="1" fontAlgn="auto" latinLnBrk="0" hangingPunct="1">
              <a:lnSpc>
                <a:spcPct val="100000"/>
              </a:lnSpc>
              <a:spcBef>
                <a:spcPct val="0"/>
              </a:spcBef>
              <a:spcAft>
                <a:spcPts val="0"/>
              </a:spcAft>
              <a:buClrTx/>
              <a:buSzTx/>
              <a:buFontTx/>
              <a:buNone/>
              <a:defRPr/>
            </a:pPr>
            <a:r>
              <a:rPr kumimoji="0" lang="en-US" altLang="en-US" sz="2400" b="1" i="0" u="none" strike="noStrike" kern="1200" cap="none" spc="0" normalizeH="0" baseline="0" noProof="0">
                <a:ln>
                  <a:noFill/>
                </a:ln>
                <a:solidFill>
                  <a:srgbClr val="000000"/>
                </a:solidFill>
                <a:effectLst/>
                <a:uLnTx/>
                <a:uFillTx/>
                <a:latin typeface="Geometr415 Md BT"/>
                <a:ea typeface="ヒラギノ角ゴ Pro W3" pitchFamily="-84" charset="-128"/>
                <a:cs typeface="Times New Roman" panose="02020603050405020304" pitchFamily="18" charset="0"/>
                <a:sym typeface="Symbol" panose="05050102010706020507" pitchFamily="18" charset="2"/>
              </a:rPr>
              <a:t></a:t>
            </a:r>
            <a:endParaRPr kumimoji="0" lang="en-US" altLang="en-US" sz="2400" b="1" i="0" u="none" strike="noStrike" kern="1200" cap="none" spc="0" normalizeH="0" baseline="0" noProof="0">
              <a:ln>
                <a:noFill/>
              </a:ln>
              <a:solidFill>
                <a:srgbClr val="000000"/>
              </a:solidFill>
              <a:effectLst/>
              <a:uLnTx/>
              <a:uFillTx/>
              <a:latin typeface="Times New Roman" panose="02020603050405020304" pitchFamily="18" charset="0"/>
              <a:ea typeface="ヒラギノ角ゴ Pro W3" pitchFamily="-84" charset="-128"/>
              <a:cs typeface="Times New Roman" panose="02020603050405020304" pitchFamily="18" charset="0"/>
            </a:endParaRPr>
          </a:p>
          <a:p>
            <a:pPr marL="0" marR="0" lvl="0" indent="0" algn="l" defTabSz="914400" rtl="0" eaLnBrk="1" fontAlgn="auto" latinLnBrk="0" hangingPunct="1">
              <a:lnSpc>
                <a:spcPct val="100000"/>
              </a:lnSpc>
              <a:spcBef>
                <a:spcPct val="0"/>
              </a:spcBef>
              <a:spcAft>
                <a:spcPts val="0"/>
              </a:spcAft>
              <a:buClrTx/>
              <a:buSzTx/>
              <a:buFontTx/>
              <a:buNone/>
              <a:defRPr/>
            </a:pPr>
            <a:endParaRPr kumimoji="0" lang="en-US" altLang="en-US" sz="2400" b="1" i="0" u="none" strike="noStrike" kern="1200" cap="none" spc="0" normalizeH="0" baseline="0" noProof="0">
              <a:ln>
                <a:noFill/>
              </a:ln>
              <a:solidFill>
                <a:srgbClr val="000000"/>
              </a:solidFill>
              <a:effectLst/>
              <a:uLnTx/>
              <a:uFillTx/>
              <a:latin typeface="Geometr415 Md BT"/>
              <a:ea typeface="ヒラギノ角ゴ Pro W3" pitchFamily="-84" charset="-128"/>
              <a:cs typeface="Times New Roman" panose="02020603050405020304" pitchFamily="18" charset="0"/>
              <a:sym typeface="Symbol" panose="05050102010706020507" pitchFamily="18" charset="2"/>
            </a:endParaRPr>
          </a:p>
        </p:txBody>
      </p:sp>
      <p:sp>
        <p:nvSpPr>
          <p:cNvPr id="57" name="Rectangle 16"/>
          <p:cNvSpPr>
            <a:spLocks noChangeArrowheads="1"/>
          </p:cNvSpPr>
          <p:nvPr/>
        </p:nvSpPr>
        <p:spPr bwMode="auto">
          <a:xfrm>
            <a:off x="5229254" y="1756723"/>
            <a:ext cx="2765684" cy="457200"/>
          </a:xfrm>
          <a:prstGeom prst="rect">
            <a:avLst/>
          </a:prstGeom>
          <a:solidFill>
            <a:srgbClr val="FFFFFF"/>
          </a:solidFill>
          <a:ln>
            <a:noFill/>
          </a:ln>
          <a:extLst>
            <a:ext uri="{91240B29-F687-4F45-9708-019B960494DF}">
              <a14:hiddenLine xmlns:a14="http://schemas.microsoft.com/office/drawing/2010/main" w="50800">
                <a:solidFill>
                  <a:srgbClr val="000000"/>
                </a:solidFill>
                <a:miter lim="800000"/>
                <a:headEnd/>
                <a:tailEnd/>
              </a14:hiddenLine>
            </a:ext>
          </a:extLst>
        </p:spPr>
        <p:txBody>
          <a:bodyPr lIns="12700" tIns="12700" rIns="12700" bIns="12700"/>
          <a:lstStyle>
            <a:lvl1pPr>
              <a:spcBef>
                <a:spcPct val="20000"/>
              </a:spcBef>
              <a:buChar char="•"/>
              <a:defRPr sz="2800">
                <a:solidFill>
                  <a:schemeClr val="tx1"/>
                </a:solidFill>
                <a:latin typeface="Verdana" panose="020B0604030504040204" pitchFamily="34" charset="0"/>
                <a:ea typeface="ヒラギノ角ゴ Pro W3" pitchFamily="-84" charset="-128"/>
              </a:defRPr>
            </a:lvl1pPr>
            <a:lvl2pPr marL="742950" indent="-285750">
              <a:spcBef>
                <a:spcPct val="20000"/>
              </a:spcBef>
              <a:buChar char="–"/>
              <a:defRPr sz="2400">
                <a:solidFill>
                  <a:schemeClr val="tx1"/>
                </a:solidFill>
                <a:latin typeface="Verdana" panose="020B0604030504040204" pitchFamily="34" charset="0"/>
                <a:ea typeface="ヒラギノ角ゴ Pro W3" pitchFamily="-84" charset="-128"/>
              </a:defRPr>
            </a:lvl2pPr>
            <a:lvl3pPr marL="1143000" indent="-228600">
              <a:spcBef>
                <a:spcPct val="20000"/>
              </a:spcBef>
              <a:buChar char="•"/>
              <a:defRPr sz="2000">
                <a:solidFill>
                  <a:schemeClr val="tx1"/>
                </a:solidFill>
                <a:latin typeface="Verdana" panose="020B0604030504040204" pitchFamily="34" charset="0"/>
                <a:ea typeface="ヒラギノ角ゴ Pro W3" pitchFamily="-84" charset="-128"/>
              </a:defRPr>
            </a:lvl3pPr>
            <a:lvl4pPr marL="1600200" indent="-228600">
              <a:spcBef>
                <a:spcPct val="20000"/>
              </a:spcBef>
              <a:buChar char="–"/>
              <a:defRPr sz="2000">
                <a:solidFill>
                  <a:schemeClr val="tx1"/>
                </a:solidFill>
                <a:latin typeface="Verdana" panose="020B0604030504040204" pitchFamily="34" charset="0"/>
                <a:ea typeface="ヒラギノ角ゴ Pro W3" pitchFamily="-84" charset="-128"/>
              </a:defRPr>
            </a:lvl4pPr>
            <a:lvl5pPr marL="2057400" indent="-228600">
              <a:spcBef>
                <a:spcPct val="20000"/>
              </a:spcBef>
              <a:buChar char="»"/>
              <a:defRPr sz="1600">
                <a:solidFill>
                  <a:schemeClr val="tx1"/>
                </a:solidFill>
                <a:latin typeface="Verdana" panose="020B0604030504040204" pitchFamily="34" charset="0"/>
                <a:ea typeface="ヒラギノ角ゴ Pro W3" pitchFamily="-84" charset="-128"/>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ea typeface="ヒラギノ角ゴ Pro W3" pitchFamily="-84" charset="-128"/>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ea typeface="ヒラギノ角ゴ Pro W3" pitchFamily="-84" charset="-128"/>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ea typeface="ヒラギノ角ゴ Pro W3" pitchFamily="-84" charset="-128"/>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ea typeface="ヒラギノ角ゴ Pro W3" pitchFamily="-84" charset="-128"/>
              </a:defRPr>
            </a:lvl9pPr>
          </a:lstStyle>
          <a:p>
            <a:pPr marL="0" marR="0" lvl="0" indent="0" algn="l" defTabSz="914400" rtl="0" eaLnBrk="1" fontAlgn="auto" latinLnBrk="0" hangingPunct="1">
              <a:lnSpc>
                <a:spcPct val="100000"/>
              </a:lnSpc>
              <a:spcBef>
                <a:spcPct val="0"/>
              </a:spcBef>
              <a:spcAft>
                <a:spcPts val="0"/>
              </a:spcAft>
              <a:buClrTx/>
              <a:buSzTx/>
              <a:buFontTx/>
              <a:buNone/>
              <a:defRPr/>
            </a:pPr>
            <a:r>
              <a:rPr kumimoji="0" lang="en-US" altLang="en-US" sz="2000" b="0" i="0" u="none" strike="noStrike" kern="1200" cap="none" spc="0" normalizeH="0" baseline="0" noProof="0" dirty="0">
                <a:ln>
                  <a:noFill/>
                </a:ln>
                <a:solidFill>
                  <a:srgbClr val="000000"/>
                </a:solidFill>
                <a:effectLst/>
                <a:uLnTx/>
                <a:uFillTx/>
                <a:latin typeface="Verdana" panose="020B0604030504040204" pitchFamily="34" charset="0"/>
                <a:ea typeface="ヒラギノ角ゴ Pro W3" pitchFamily="-84" charset="-128"/>
                <a:cs typeface="Times New Roman" panose="02020603050405020304" pitchFamily="18" charset="0"/>
              </a:rPr>
              <a:t>LRPC</a:t>
            </a:r>
            <a:r>
              <a:rPr kumimoji="0" lang="zh-CN" altLang="en-US" sz="2000" b="1" i="0" u="none" strike="noStrike" kern="1200" cap="none" spc="0" normalizeH="0" baseline="0" noProof="0" dirty="0">
                <a:ln>
                  <a:noFill/>
                </a:ln>
                <a:solidFill>
                  <a:srgbClr val="000000"/>
                </a:solidFill>
                <a:effectLst/>
                <a:uLnTx/>
                <a:uFillTx/>
                <a:latin typeface="宋体" panose="02010600030101010101" pitchFamily="2" charset="-122"/>
                <a:ea typeface="宋体" panose="02010600030101010101" pitchFamily="2" charset="-122"/>
                <a:cs typeface="Times New Roman" panose="02020603050405020304" pitchFamily="18" charset="0"/>
              </a:rPr>
              <a:t>长期菲利普斯曲线</a:t>
            </a:r>
            <a:endParaRPr kumimoji="0" lang="en-US" altLang="en-US" sz="2000" b="1" i="0" u="none" strike="noStrike" kern="1200" cap="none" spc="0" normalizeH="0" baseline="0" noProof="0" dirty="0">
              <a:ln>
                <a:noFill/>
              </a:ln>
              <a:solidFill>
                <a:srgbClr val="000000"/>
              </a:solidFill>
              <a:effectLst/>
              <a:uLnTx/>
              <a:uFillTx/>
              <a:latin typeface="Verdana" panose="020B0604030504040204" pitchFamily="34" charset="0"/>
              <a:ea typeface="ヒラギノ角ゴ Pro W3" pitchFamily="-84" charset="-128"/>
              <a:cs typeface="Times New Roman" panose="02020603050405020304" pitchFamily="18" charset="0"/>
            </a:endParaRPr>
          </a:p>
          <a:p>
            <a:pPr marL="0" marR="0" lvl="0" indent="0" algn="l" defTabSz="914400" rtl="0" eaLnBrk="1" fontAlgn="auto" latinLnBrk="0" hangingPunct="1">
              <a:lnSpc>
                <a:spcPct val="100000"/>
              </a:lnSpc>
              <a:spcBef>
                <a:spcPct val="0"/>
              </a:spcBef>
              <a:spcAft>
                <a:spcPts val="0"/>
              </a:spcAft>
              <a:buClrTx/>
              <a:buSzTx/>
              <a:buFontTx/>
              <a:buNone/>
              <a:defRPr/>
            </a:pPr>
            <a:endParaRPr kumimoji="0" lang="en-US" alt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ヒラギノ角ゴ Pro W3" pitchFamily="-84" charset="-128"/>
              <a:cs typeface="Times New Roman" panose="02020603050405020304" pitchFamily="18" charset="0"/>
            </a:endParaRPr>
          </a:p>
        </p:txBody>
      </p:sp>
      <p:graphicFrame>
        <p:nvGraphicFramePr>
          <p:cNvPr id="64" name="Object 23"/>
          <p:cNvGraphicFramePr>
            <a:graphicFrameLocks noChangeAspect="1"/>
          </p:cNvGraphicFramePr>
          <p:nvPr/>
        </p:nvGraphicFramePr>
        <p:xfrm>
          <a:off x="8457449" y="1195898"/>
          <a:ext cx="1968500" cy="482600"/>
        </p:xfrm>
        <a:graphic>
          <a:graphicData uri="http://schemas.openxmlformats.org/presentationml/2006/ole">
            <mc:AlternateContent xmlns:mc="http://schemas.openxmlformats.org/markup-compatibility/2006">
              <mc:Choice xmlns:v="urn:schemas-microsoft-com:vml" Requires="v">
                <p:oleObj name="Equation" r:id="rId2" imgW="1968500" imgH="482600" progId="Equation.3">
                  <p:embed/>
                </p:oleObj>
              </mc:Choice>
              <mc:Fallback>
                <p:oleObj name="Equation" r:id="rId2" imgW="1968500" imgH="482600" progId="Equation.3">
                  <p:embed/>
                  <p:pic>
                    <p:nvPicPr>
                      <p:cNvPr id="64" name="Object 2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57449" y="1195898"/>
                        <a:ext cx="1968500" cy="482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 name="文本框 3"/>
          <p:cNvSpPr txBox="1"/>
          <p:nvPr/>
        </p:nvSpPr>
        <p:spPr>
          <a:xfrm>
            <a:off x="1072301" y="439144"/>
            <a:ext cx="8547975" cy="43088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zh-CN" sz="2200" b="1" i="0" u="none" strike="noStrike" kern="1200" cap="none" spc="0" normalizeH="0" baseline="0" noProof="0" dirty="0">
                <a:ln>
                  <a:noFill/>
                </a:ln>
                <a:solidFill>
                  <a:srgbClr val="000000">
                    <a:lumMod val="75000"/>
                    <a:lumOff val="25000"/>
                  </a:srgbClr>
                </a:solidFill>
                <a:effectLst/>
                <a:uLnTx/>
                <a:uFillTx/>
                <a:latin typeface="Calibri" panose="020F0502020204030204"/>
                <a:ea typeface="宋体" panose="02010600030101010101" pitchFamily="2" charset="-122"/>
                <a:cs typeface="+mn-cs"/>
              </a:rPr>
              <a:t>加速的通货膨胀理论</a:t>
            </a:r>
            <a:r>
              <a:rPr kumimoji="0" lang="zh-CN" altLang="en-US" sz="2200" b="1" i="0" u="none" strike="noStrike" kern="1200" cap="none" spc="0" normalizeH="0" baseline="0" noProof="0" dirty="0">
                <a:ln>
                  <a:noFill/>
                </a:ln>
                <a:solidFill>
                  <a:srgbClr val="000000"/>
                </a:solidFill>
                <a:effectLst/>
                <a:uLnTx/>
                <a:uFillTx/>
                <a:latin typeface="宋体" panose="02010600030101010101" pitchFamily="2" charset="-122"/>
                <a:ea typeface="宋体" panose="02010600030101010101" pitchFamily="2" charset="-122"/>
                <a:cs typeface="+mn-cs"/>
              </a:rPr>
              <a:t>（</a:t>
            </a:r>
            <a:r>
              <a:rPr kumimoji="0" lang="en-US" altLang="zh-CN" sz="2200" b="1" i="0" u="none" strike="noStrike" kern="1200" cap="none" spc="0" normalizeH="0" baseline="0" noProof="0" dirty="0">
                <a:ln>
                  <a:noFill/>
                </a:ln>
                <a:solidFill>
                  <a:srgbClr val="000000"/>
                </a:solidFill>
                <a:effectLst/>
                <a:uLnTx/>
                <a:uFillTx/>
                <a:latin typeface="宋体" panose="02010600030101010101" pitchFamily="2" charset="-122"/>
                <a:ea typeface="宋体" panose="02010600030101010101" pitchFamily="2" charset="-122"/>
                <a:cs typeface="+mn-cs"/>
              </a:rPr>
              <a:t>Accelerationist Phillips curve</a:t>
            </a:r>
            <a:r>
              <a:rPr kumimoji="0" lang="zh-CN" altLang="en-US" sz="2200" b="1" i="0" u="none" strike="noStrike" kern="1200" cap="none" spc="0" normalizeH="0" baseline="0" noProof="0" dirty="0">
                <a:ln>
                  <a:noFill/>
                </a:ln>
                <a:solidFill>
                  <a:srgbClr val="000000"/>
                </a:solidFill>
                <a:effectLst/>
                <a:uLnTx/>
                <a:uFillTx/>
                <a:latin typeface="宋体" panose="02010600030101010101" pitchFamily="2" charset="-122"/>
                <a:ea typeface="宋体" panose="02010600030101010101" pitchFamily="2" charset="-122"/>
                <a:cs typeface="+mn-cs"/>
              </a:rPr>
              <a:t>）</a:t>
            </a:r>
            <a:r>
              <a:rPr kumimoji="0" lang="zh-CN" altLang="en-US" sz="2200" b="1" i="0" u="none" strike="noStrike" kern="1200" cap="none" spc="0" normalizeH="0" baseline="0" noProof="0" dirty="0">
                <a:ln>
                  <a:noFill/>
                </a:ln>
                <a:solidFill>
                  <a:srgbClr val="000000">
                    <a:lumMod val="75000"/>
                    <a:lumOff val="25000"/>
                  </a:srgbClr>
                </a:solidFill>
                <a:effectLst/>
                <a:uLnTx/>
                <a:uFillTx/>
                <a:latin typeface="Calibri" panose="020F0502020204030204"/>
                <a:ea typeface="宋体" panose="02010600030101010101" pitchFamily="2" charset="-122"/>
                <a:cs typeface="+mn-cs"/>
              </a:rPr>
              <a:t>示意图</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1" nodeType="clickEffect">
                                  <p:stCondLst>
                                    <p:cond delay="0"/>
                                  </p:stCondLst>
                                  <p:childTnLst>
                                    <p:set>
                                      <p:cBhvr>
                                        <p:cTn id="34" dur="1" fill="hold">
                                          <p:stCondLst>
                                            <p:cond delay="0"/>
                                          </p:stCondLst>
                                        </p:cTn>
                                        <p:tgtEl>
                                          <p:spTgt spid="66"/>
                                        </p:tgtEl>
                                        <p:attrNameLst>
                                          <p:attrName>style.visibility</p:attrName>
                                        </p:attrNameLst>
                                      </p:cBhvr>
                                      <p:to>
                                        <p:strVal val="visible"/>
                                      </p:to>
                                    </p:set>
                                  </p:childTnLst>
                                </p:cTn>
                              </p:par>
                              <p:par>
                                <p:cTn id="35" presetID="0" presetClass="path" presetSubtype="0" accel="50000" decel="50000" fill="hold" grpId="0" nodeType="withEffect">
                                  <p:stCondLst>
                                    <p:cond delay="0"/>
                                  </p:stCondLst>
                                  <p:childTnLst>
                                    <p:animMotion origin="layout" path="M 3.125E-6 -2.22222E-6 C -0.00117 0.00023 -0.00222 0.00093 -0.00326 0.00093 C -0.00365 0.00093 -0.00404 0.00023 -0.00443 -2.22222E-6 C -0.0056 -0.00046 -0.00664 -0.00069 -0.00769 -0.00139 C -0.00808 -0.00162 -0.00847 -0.00185 -0.00886 -0.00208 C -0.00951 -0.00254 -0.01016 -0.00301 -0.01094 -0.00347 C -0.01159 -0.0037 -0.01224 -0.00393 -0.01289 -0.00416 C -0.01589 -0.00671 -0.01315 -0.00463 -0.01654 -0.00625 C -0.01732 -0.00671 -0.0181 -0.00741 -0.01888 -0.00764 C -0.02097 -0.00856 -0.02006 -0.0081 -0.02175 -0.00926 C -0.02214 -0.00972 -0.02253 -0.01018 -0.02292 -0.01065 C -0.0237 -0.01111 -0.02448 -0.01157 -0.02539 -0.01203 L -0.02774 -0.01342 L -0.02891 -0.01412 L -0.03021 -0.01481 C -0.03112 -0.01597 -0.03177 -0.0169 -0.03295 -0.01782 C -0.03347 -0.01805 -0.03399 -0.01828 -0.03451 -0.01852 C -0.03802 -0.02245 -0.0336 -0.01759 -0.03698 -0.0206 C -0.03972 -0.02291 -0.03646 -0.02129 -0.03972 -0.02268 C -0.04323 -0.02685 -0.03881 -0.02199 -0.04219 -0.02477 C -0.04532 -0.02754 -0.04154 -0.02523 -0.04453 -0.02708 L -0.04935 -0.03264 L -0.05065 -0.03403 L -0.05183 -0.03541 C -0.05417 -0.04166 -0.05104 -0.03449 -0.05378 -0.03842 C -0.05638 -0.04213 -0.05274 -0.03935 -0.05586 -0.0412 C -0.05938 -0.04745 -0.05482 -0.03981 -0.05821 -0.04467 C -0.05873 -0.04537 -0.05899 -0.04629 -0.05938 -0.04699 C -0.06016 -0.04791 -0.06107 -0.04884 -0.06185 -0.04977 L -0.06302 -0.05116 C -0.06407 -0.0537 -0.06341 -0.05301 -0.06459 -0.05393 " pathEditMode="relative" rAng="0" ptsTypes="AAAAAAAAAAAAAAAAAAAAAAAAAAAAAAA">
                                      <p:cBhvr>
                                        <p:cTn id="36" dur="2000" fill="hold"/>
                                        <p:tgtEl>
                                          <p:spTgt spid="66"/>
                                        </p:tgtEl>
                                        <p:attrNameLst>
                                          <p:attrName>ppt_x</p:attrName>
                                          <p:attrName>ppt_y</p:attrName>
                                        </p:attrNameLst>
                                      </p:cBhvr>
                                      <p:rCtr x="-3229" y="-2662"/>
                                    </p:animMotion>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5"/>
                                        </p:tgtEl>
                                        <p:attrNameLst>
                                          <p:attrName>style.visibility</p:attrName>
                                        </p:attrNameLst>
                                      </p:cBhvr>
                                      <p:to>
                                        <p:strVal val="visible"/>
                                      </p:to>
                                    </p:set>
                                  </p:childTnLst>
                                </p:cTn>
                              </p:par>
                              <p:par>
                                <p:cTn id="49" presetID="0" presetClass="path" presetSubtype="0" accel="50000" decel="50000" fill="hold" grpId="1" nodeType="withEffect">
                                  <p:stCondLst>
                                    <p:cond delay="0"/>
                                  </p:stCondLst>
                                  <p:childTnLst>
                                    <p:animMotion origin="layout" path="M -0.00104 -0.0044 L -0.00183 -0.0662 " pathEditMode="relative" rAng="0" ptsTypes="AA">
                                      <p:cBhvr>
                                        <p:cTn id="50" dur="2000" fill="hold"/>
                                        <p:tgtEl>
                                          <p:spTgt spid="45"/>
                                        </p:tgtEl>
                                        <p:attrNameLst>
                                          <p:attrName>ppt_x</p:attrName>
                                          <p:attrName>ppt_y</p:attrName>
                                        </p:attrNameLst>
                                      </p:cBhvr>
                                      <p:rCtr x="-39" y="-3102"/>
                                    </p:animMotion>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5"/>
                                        </p:tgtEl>
                                        <p:attrNameLst>
                                          <p:attrName>style.visibility</p:attrName>
                                        </p:attrNameLst>
                                      </p:cBhvr>
                                      <p:to>
                                        <p:strVal val="visible"/>
                                      </p:to>
                                    </p:set>
                                  </p:childTnLst>
                                </p:cTn>
                              </p:par>
                              <p:par>
                                <p:cTn id="55" presetID="0" presetClass="path" presetSubtype="0" accel="50000" decel="50000" fill="hold" grpId="1" nodeType="withEffect">
                                  <p:stCondLst>
                                    <p:cond delay="0"/>
                                  </p:stCondLst>
                                  <p:childTnLst>
                                    <p:animMotion origin="layout" path="M -3.54167E-6 -5.81132E-17 C 0.00352 -0.00532 0.00703 -0.01019 0.01094 -0.01319 C 0.01433 -0.01597 0.01888 -0.0169 0.02201 -0.01782 C 0.02513 -0.01875 0.02618 -0.01921 0.03008 -0.01875 C 0.03425 -0.01829 0.04167 -0.01736 0.04623 -0.01551 C 0.05092 -0.01343 0.05508 -0.01227 0.05782 -0.01019 C 0.06055 -0.00787 0.06198 -0.00995 0.06302 -0.0088 " pathEditMode="relative" rAng="0" ptsTypes="AAAAAAA">
                                      <p:cBhvr>
                                        <p:cTn id="56" dur="2000" fill="hold"/>
                                        <p:tgtEl>
                                          <p:spTgt spid="5"/>
                                        </p:tgtEl>
                                        <p:attrNameLst>
                                          <p:attrName>ppt_x</p:attrName>
                                          <p:attrName>ppt_y</p:attrName>
                                        </p:attrNameLst>
                                      </p:cBhvr>
                                      <p:rCtr x="3151" y="-949"/>
                                    </p:animMotion>
                                  </p:childTnLst>
                                </p:cTn>
                              </p:par>
                              <p:par>
                                <p:cTn id="57" presetID="1" presetClass="entr" presetSubtype="0" fill="hold" grpId="0" nodeType="withEffect">
                                  <p:stCondLst>
                                    <p:cond delay="0"/>
                                  </p:stCondLst>
                                  <p:childTnLst>
                                    <p:set>
                                      <p:cBhvr>
                                        <p:cTn id="58" dur="1" fill="hold">
                                          <p:stCondLst>
                                            <p:cond delay="0"/>
                                          </p:stCondLst>
                                        </p:cTn>
                                        <p:tgtEl>
                                          <p:spTgt spid="6"/>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1" nodeType="clickEffect">
                                  <p:stCondLst>
                                    <p:cond delay="0"/>
                                  </p:stCondLst>
                                  <p:childTnLst>
                                    <p:set>
                                      <p:cBhvr>
                                        <p:cTn id="62" dur="1" fill="hold">
                                          <p:stCondLst>
                                            <p:cond delay="0"/>
                                          </p:stCondLst>
                                        </p:cTn>
                                        <p:tgtEl>
                                          <p:spTgt spid="12"/>
                                        </p:tgtEl>
                                        <p:attrNameLst>
                                          <p:attrName>style.visibility</p:attrName>
                                        </p:attrNameLst>
                                      </p:cBhvr>
                                      <p:to>
                                        <p:strVal val="visible"/>
                                      </p:to>
                                    </p:set>
                                  </p:childTnLst>
                                </p:cTn>
                              </p:par>
                              <p:par>
                                <p:cTn id="63" presetID="0" presetClass="path" presetSubtype="0" accel="50000" decel="50000" fill="hold" grpId="0" nodeType="withEffect">
                                  <p:stCondLst>
                                    <p:cond delay="0"/>
                                  </p:stCondLst>
                                  <p:childTnLst>
                                    <p:animMotion origin="layout" path="M 0.00027 0.00139 C -0.00078 0.00162 -0.00169 0.00208 -0.00273 0.00208 C -0.00507 0.00208 -0.00716 0.00116 -0.0095 0.0007 L -0.0125 -7.40741E-7 C -0.01315 -0.00046 -0.01393 -0.00046 -0.01458 -0.00116 C -0.01549 -0.00231 -0.01614 -0.00301 -0.01718 -0.0037 C -0.01757 -0.00417 -0.01809 -0.00417 -0.01861 -0.0044 C -0.01953 -0.00532 -0.02044 -0.00648 -0.02148 -0.00694 L -0.02356 -0.00833 C -0.02395 -0.0088 -0.02434 -0.00926 -0.02473 -0.00949 C -0.02526 -0.01018 -0.02591 -0.01018 -0.02656 -0.01088 C -0.02682 -0.01111 -0.02695 -0.0118 -0.02721 -0.01204 C -0.0276 -0.0125 -0.02942 -0.01343 -0.02981 -0.01343 C -0.03007 -0.01389 -0.03046 -0.01435 -0.03085 -0.01481 C -0.03111 -0.01505 -0.03164 -0.01505 -0.0319 -0.01528 C -0.03567 -0.01898 -0.03268 -0.01713 -0.03515 -0.01852 L -0.03841 -0.02245 C -0.03841 -0.02245 -0.04062 -0.025 -0.04062 -0.025 L -0.04309 -0.0294 C -0.04348 -0.03009 -0.04375 -0.03079 -0.04414 -0.03148 C -0.04492 -0.03218 -0.0457 -0.03287 -0.04635 -0.03403 C -0.04843 -0.03773 -0.04752 -0.03634 -0.04921 -0.03843 C -0.04986 -0.04028 -0.05039 -0.04167 -0.05143 -0.04305 C -0.05182 -0.04329 -0.05221 -0.04375 -0.05247 -0.04421 C -0.05299 -0.04491 -0.05338 -0.04606 -0.0539 -0.04676 C -0.05494 -0.04792 -0.05572 -0.04884 -0.05651 -0.05069 C -0.05677 -0.05139 -0.0569 -0.05208 -0.05716 -0.05255 C -0.05742 -0.05301 -0.05768 -0.05347 -0.05794 -0.05393 C -0.05846 -0.05509 -0.05885 -0.05648 -0.05937 -0.05764 C -0.05963 -0.05833 -0.05976 -0.05903 -0.06002 -0.05972 L -0.0608 -0.06088 C -0.06119 -0.06296 -0.0608 -0.06273 -0.06145 -0.06273 " pathEditMode="relative" ptsTypes="AAAAAAAAAAAAAAAAAAAAAAAAAAAAAAAA">
                                      <p:cBhvr>
                                        <p:cTn id="64" dur="2000" fill="hold"/>
                                        <p:tgtEl>
                                          <p:spTgt spid="12"/>
                                        </p:tgtEl>
                                        <p:attrNameLst>
                                          <p:attrName>ppt_x</p:attrName>
                                          <p:attrName>ppt_y</p:attrName>
                                        </p:attrNameLst>
                                      </p:cBhvr>
                                    </p:animMotion>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9"/>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13"/>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15"/>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5" grpId="0" animBg="1"/>
      <p:bldP spid="45" grpId="1" animBg="1"/>
      <p:bldP spid="47" grpId="0" animBg="1"/>
      <p:bldP spid="6" grpId="0" animBg="1"/>
      <p:bldP spid="46" grpId="0" animBg="1"/>
      <p:bldP spid="52" grpId="0" animBg="1"/>
      <p:bldP spid="55" grpId="0" animBg="1"/>
      <p:bldP spid="58" grpId="0" animBg="1"/>
      <p:bldP spid="59" grpId="0" animBg="1"/>
      <p:bldP spid="9" grpId="0"/>
      <p:bldP spid="10" grpId="0"/>
      <p:bldP spid="65" grpId="0" animBg="1"/>
      <p:bldP spid="66" grpId="0" animBg="1"/>
      <p:bldP spid="66" grpId="1" animBg="1"/>
      <p:bldP spid="2" grpId="0" animBg="1"/>
      <p:bldP spid="5" grpId="0" animBg="1"/>
      <p:bldP spid="5" grpId="1" animBg="1"/>
      <p:bldP spid="15" grpId="0" animBg="1"/>
      <p:bldP spid="12" grpId="0" animBg="1"/>
      <p:bldP spid="12" grpId="1" animBg="1"/>
      <p:bldP spid="16" grpId="0" animBg="1"/>
      <p:bldP spid="57"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a:xfrm>
            <a:off x="1066800" y="360183"/>
            <a:ext cx="10058400" cy="620719"/>
          </a:xfrm>
        </p:spPr>
        <p:txBody>
          <a:bodyPr/>
          <a:lstStyle/>
          <a:p>
            <a:pPr marL="0" indent="0">
              <a:buNone/>
            </a:pPr>
            <a:r>
              <a:rPr lang="zh-CN" altLang="zh-CN" sz="2200" b="1" dirty="0"/>
              <a:t>加速的通货膨胀理论的实际例子</a:t>
            </a:r>
            <a:endParaRPr lang="en-US" altLang="zh-CN" sz="2200" b="1" dirty="0"/>
          </a:p>
        </p:txBody>
      </p:sp>
      <p:sp>
        <p:nvSpPr>
          <p:cNvPr id="5" name="文本框 4"/>
          <p:cNvSpPr txBox="1"/>
          <p:nvPr/>
        </p:nvSpPr>
        <p:spPr>
          <a:xfrm>
            <a:off x="5296016" y="4148450"/>
            <a:ext cx="1274618" cy="646331"/>
          </a:xfrm>
          <a:prstGeom prst="rect">
            <a:avLst/>
          </a:prstGeom>
          <a:noFill/>
        </p:spPr>
        <p:txBody>
          <a:bodyPr wrap="square" rtlCol="0">
            <a:spAutoFit/>
          </a:bodyPr>
          <a:lstStyle/>
          <a:p>
            <a:pPr algn="ctr"/>
            <a:r>
              <a:rPr lang="zh-CN" altLang="en-US" dirty="0">
                <a:solidFill>
                  <a:schemeClr val="bg1"/>
                </a:solidFill>
              </a:rPr>
              <a:t>预期和通循环</a:t>
            </a:r>
          </a:p>
        </p:txBody>
      </p:sp>
      <p:graphicFrame>
        <p:nvGraphicFramePr>
          <p:cNvPr id="7" name="图示 6"/>
          <p:cNvGraphicFramePr/>
          <p:nvPr/>
        </p:nvGraphicFramePr>
        <p:xfrm>
          <a:off x="1533237" y="858213"/>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矩形: 圆角 7"/>
          <p:cNvSpPr/>
          <p:nvPr/>
        </p:nvSpPr>
        <p:spPr>
          <a:xfrm>
            <a:off x="1352204" y="897775"/>
            <a:ext cx="2571403" cy="522593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p:cNvSpPr txBox="1"/>
          <p:nvPr/>
        </p:nvSpPr>
        <p:spPr>
          <a:xfrm>
            <a:off x="2069869" y="897775"/>
            <a:ext cx="1136072" cy="369332"/>
          </a:xfrm>
          <a:prstGeom prst="rect">
            <a:avLst/>
          </a:prstGeom>
          <a:noFill/>
        </p:spPr>
        <p:txBody>
          <a:bodyPr wrap="square" rtlCol="0">
            <a:spAutoFit/>
          </a:bodyPr>
          <a:lstStyle/>
          <a:p>
            <a:r>
              <a:rPr lang="zh-CN" altLang="en-US" dirty="0"/>
              <a:t>第一阶段</a:t>
            </a:r>
          </a:p>
        </p:txBody>
      </p:sp>
      <p:sp>
        <p:nvSpPr>
          <p:cNvPr id="10" name="矩形: 圆角 9"/>
          <p:cNvSpPr/>
          <p:nvPr/>
        </p:nvSpPr>
        <p:spPr>
          <a:xfrm>
            <a:off x="4316095" y="897775"/>
            <a:ext cx="2571403" cy="522593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10"/>
          <p:cNvSpPr txBox="1"/>
          <p:nvPr/>
        </p:nvSpPr>
        <p:spPr>
          <a:xfrm>
            <a:off x="5029201" y="910846"/>
            <a:ext cx="1136072" cy="369332"/>
          </a:xfrm>
          <a:prstGeom prst="rect">
            <a:avLst/>
          </a:prstGeom>
          <a:noFill/>
        </p:spPr>
        <p:txBody>
          <a:bodyPr wrap="square" rtlCol="0">
            <a:spAutoFit/>
          </a:bodyPr>
          <a:lstStyle/>
          <a:p>
            <a:r>
              <a:rPr lang="zh-CN" altLang="en-US" dirty="0"/>
              <a:t>第二阶段</a:t>
            </a:r>
          </a:p>
        </p:txBody>
      </p:sp>
      <p:sp>
        <p:nvSpPr>
          <p:cNvPr id="12" name="矩形: 圆角 11"/>
          <p:cNvSpPr/>
          <p:nvPr/>
        </p:nvSpPr>
        <p:spPr>
          <a:xfrm>
            <a:off x="7279986" y="897775"/>
            <a:ext cx="2571403" cy="522593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框 12"/>
          <p:cNvSpPr txBox="1"/>
          <p:nvPr/>
        </p:nvSpPr>
        <p:spPr>
          <a:xfrm>
            <a:off x="7997651" y="897775"/>
            <a:ext cx="1136072" cy="369332"/>
          </a:xfrm>
          <a:prstGeom prst="rect">
            <a:avLst/>
          </a:prstGeom>
          <a:noFill/>
        </p:spPr>
        <p:txBody>
          <a:bodyPr wrap="square" rtlCol="0">
            <a:spAutoFit/>
          </a:bodyPr>
          <a:lstStyle/>
          <a:p>
            <a:r>
              <a:rPr lang="zh-CN" altLang="en-US" dirty="0"/>
              <a:t>第三阶段</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graphicEl>
                                              <a:dgm id="{BE6976B0-0BD3-4B96-9500-71B3396CC02C}"/>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graphicEl>
                                              <a:dgm id="{7C7E7FDC-104C-4A5C-B09E-570DF7016696}"/>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graphicEl>
                                              <a:dgm id="{19A8FAE5-DA10-4964-8A0A-52A26F308ADB}"/>
                                            </p:graphic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graphicEl>
                                              <a:dgm id="{CBBDC44F-2AE9-4194-9952-B8ABF42E06DB}"/>
                                            </p:graphic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graphicEl>
                                              <a:dgm id="{5ED3BA7A-90DD-4FD6-BE30-0692CC3E6BF8}"/>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graphicEl>
                                              <a:dgm id="{F251338D-33ED-4DC3-8B25-855D30009587}"/>
                                            </p:graphic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
                                            <p:graphicEl>
                                              <a:dgm id="{F7FB2EF5-B8E2-4EFB-99FA-54B5C43D23A2}"/>
                                            </p:graphic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7">
                                            <p:graphicEl>
                                              <a:dgm id="{3C38057D-91F5-4FBE-B909-90B2C6A9A057}"/>
                                            </p:graphic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7">
                                            <p:graphicEl>
                                              <a:dgm id="{F3EE790A-A020-4281-8191-39464C52B6BC}"/>
                                            </p:graphic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
                                            <p:graphicEl>
                                              <a:dgm id="{8EA8F08F-E723-431E-A599-97EA2CFE7871}"/>
                                            </p:graphic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7">
                                            <p:graphicEl>
                                              <a:dgm id="{D73C6E39-2313-4E97-8B91-DCBB980AB934}"/>
                                            </p:graphic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7">
                                            <p:graphicEl>
                                              <a:dgm id="{7EEACECE-5AC4-443A-BCAA-2F7DBCE29246}"/>
                                            </p:graphic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7">
                                            <p:graphicEl>
                                              <a:dgm id="{EE211563-4976-4768-AE1C-B6976642A411}"/>
                                            </p:graphic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7">
                                            <p:graphicEl>
                                              <a:dgm id="{F785262E-3E30-42B3-9B38-E7624C0C9CD4}"/>
                                            </p:graphicEl>
                                          </p:spTgt>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7">
                                            <p:graphicEl>
                                              <a:dgm id="{979786BC-84CA-47C5-9A17-294499615D3D}"/>
                                            </p:graphic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7">
                                            <p:graphicEl>
                                              <a:dgm id="{45F12757-0EAA-4ACD-9D9B-3EE968EEF9BD}"/>
                                            </p:graphicEl>
                                          </p:spTgt>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7">
                                            <p:graphicEl>
                                              <a:dgm id="{BDFC2CE8-9DDC-4885-8BB1-297BD8C1737F}"/>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Sub>
          <a:bldDgm bld="one"/>
        </p:bldSub>
      </p:bldGraphic>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p:txBody>
          <a:bodyPr/>
          <a:lstStyle/>
          <a:p>
            <a:pPr marL="0" indent="0">
              <a:buNone/>
            </a:pPr>
            <a:r>
              <a:rPr lang="zh-CN" altLang="zh-CN" sz="2200" b="1" dirty="0">
                <a:latin typeface="+mj-ea"/>
                <a:ea typeface="+mj-ea"/>
              </a:rPr>
              <a:t>加速的通货膨胀理论的实际例子</a:t>
            </a:r>
          </a:p>
          <a:p>
            <a:pPr>
              <a:lnSpc>
                <a:spcPct val="100000"/>
              </a:lnSpc>
              <a:buFont typeface="Wingdings" panose="05000000000000000000" pitchFamily="2" charset="2"/>
              <a:buChar char="Ø"/>
            </a:pPr>
            <a:r>
              <a:rPr lang="zh-CN" altLang="en-US" dirty="0"/>
              <a:t>最终</a:t>
            </a:r>
            <a:r>
              <a:rPr lang="zh-CN" altLang="zh-CN" dirty="0"/>
              <a:t>：假如</a:t>
            </a:r>
            <a:r>
              <a:rPr lang="zh-CN" altLang="en-US" dirty="0"/>
              <a:t>政府</a:t>
            </a:r>
            <a:r>
              <a:rPr lang="zh-CN" altLang="zh-CN" dirty="0"/>
              <a:t>适应性的不断增加货币供给量，低于自然失业率的失业率可以保持下去，但通货膨胀将加速不断增长。或迟或早，</a:t>
            </a:r>
            <a:r>
              <a:rPr lang="zh-CN" altLang="en-US" dirty="0"/>
              <a:t>政府</a:t>
            </a:r>
            <a:r>
              <a:rPr lang="zh-CN" altLang="zh-CN" dirty="0"/>
              <a:t>被迫停止增加货币供给量，于是，失业增长，回到自然失业率水平。</a:t>
            </a:r>
            <a:endParaRPr lang="zh-CN" altLang="en-US" dirty="0"/>
          </a:p>
        </p:txBody>
      </p:sp>
      <p:graphicFrame>
        <p:nvGraphicFramePr>
          <p:cNvPr id="3" name="图示 2"/>
          <p:cNvGraphicFramePr/>
          <p:nvPr>
            <p:extLst>
              <p:ext uri="{D42A27DB-BD31-4B8C-83A1-F6EECF244321}">
                <p14:modId xmlns:p14="http://schemas.microsoft.com/office/powerpoint/2010/main" val="3139247446"/>
              </p:ext>
            </p:extLst>
          </p:nvPr>
        </p:nvGraphicFramePr>
        <p:xfrm>
          <a:off x="365761" y="1870029"/>
          <a:ext cx="6450675" cy="42893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椭圆 3"/>
          <p:cNvSpPr/>
          <p:nvPr/>
        </p:nvSpPr>
        <p:spPr>
          <a:xfrm>
            <a:off x="2781991" y="3213976"/>
            <a:ext cx="1440874" cy="1291132"/>
          </a:xfrm>
          <a:prstGeom prst="ellipse">
            <a:avLst/>
          </a:prstGeom>
          <a:solidFill>
            <a:schemeClr val="bg2">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p:cNvSpPr txBox="1"/>
          <p:nvPr/>
        </p:nvSpPr>
        <p:spPr>
          <a:xfrm>
            <a:off x="2865119" y="3505599"/>
            <a:ext cx="1274618" cy="707886"/>
          </a:xfrm>
          <a:prstGeom prst="rect">
            <a:avLst/>
          </a:prstGeom>
          <a:noFill/>
        </p:spPr>
        <p:txBody>
          <a:bodyPr wrap="square" rtlCol="0">
            <a:spAutoFit/>
          </a:bodyPr>
          <a:lstStyle/>
          <a:p>
            <a:pPr algn="ctr"/>
            <a:r>
              <a:rPr lang="zh-CN" altLang="en-US" sz="2000" dirty="0">
                <a:solidFill>
                  <a:schemeClr val="bg1"/>
                </a:solidFill>
              </a:rPr>
              <a:t>预期和通胀循环</a:t>
            </a:r>
          </a:p>
        </p:txBody>
      </p:sp>
      <p:pic>
        <p:nvPicPr>
          <p:cNvPr id="5" name="图片 4">
            <a:extLst>
              <a:ext uri="{FF2B5EF4-FFF2-40B4-BE49-F238E27FC236}">
                <a16:creationId xmlns:a16="http://schemas.microsoft.com/office/drawing/2014/main" id="{7A334863-C20E-A0C6-02A9-620D839A85FE}"/>
              </a:ext>
            </a:extLst>
          </p:cNvPr>
          <p:cNvPicPr>
            <a:picLocks noChangeAspect="1"/>
          </p:cNvPicPr>
          <p:nvPr/>
        </p:nvPicPr>
        <p:blipFill>
          <a:blip r:embed="rId7"/>
          <a:stretch>
            <a:fillRect/>
          </a:stretch>
        </p:blipFill>
        <p:spPr>
          <a:xfrm>
            <a:off x="6679166" y="1811335"/>
            <a:ext cx="4942028" cy="4406753"/>
          </a:xfrm>
          <a:prstGeom prst="rect">
            <a:avLst/>
          </a:prstGeom>
          <a:ln>
            <a:noFill/>
          </a:ln>
          <a:effectLst>
            <a:outerShdw blurRad="190500" algn="tl" rotWithShape="0">
              <a:srgbClr val="000000">
                <a:alpha val="70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graphicEl>
                                              <a:dgm id="{2D2D3CE7-7C65-448F-9EC3-83CBE6CFCD55}"/>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graphicEl>
                                              <a:dgm id="{9D07E930-6EE2-4564-A169-E03E03D55C6D}"/>
                                            </p:graphic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graphicEl>
                                              <a:dgm id="{B736E976-2D49-4728-80FF-F5D9FF2722C0}"/>
                                            </p:graphic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graphicEl>
                                              <a:dgm id="{E7F339D5-2F32-4CD1-BE13-D552DBC3E992}"/>
                                            </p:graphic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graphicEl>
                                              <a:dgm id="{8F39D979-6A00-47E4-9949-1BC2D882BF59}"/>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graphicEl>
                                              <a:dgm id="{8979B807-5D98-44DF-BA90-3B189ACBFBC5}"/>
                                            </p:graphic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graphicEl>
                                              <a:dgm id="{B3DB1792-6E97-4448-9AD3-AFF5C3CCD9A8}"/>
                                            </p:graphic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
                                            <p:graphicEl>
                                              <a:dgm id="{6C2E2B5E-9A2F-4098-9B06-25FC0FF61F3F}"/>
                                            </p:graphic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
                                            <p:graphicEl>
                                              <a:dgm id="{E9D47089-200F-46F5-995E-CABB0F87ED2D}"/>
                                            </p:graphic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
                                            <p:graphicEl>
                                              <a:dgm id="{A267A761-989D-47E2-BA5E-D7AC86C24BC1}"/>
                                            </p:graphic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21" presetClass="entr" presetSubtype="1" fill="hold" nodeType="clickEffect">
                                  <p:stCondLst>
                                    <p:cond delay="0"/>
                                  </p:stCondLst>
                                  <p:childTnLst>
                                    <p:set>
                                      <p:cBhvr>
                                        <p:cTn id="44" dur="1" fill="hold">
                                          <p:stCondLst>
                                            <p:cond delay="0"/>
                                          </p:stCondLst>
                                        </p:cTn>
                                        <p:tgtEl>
                                          <p:spTgt spid="5"/>
                                        </p:tgtEl>
                                        <p:attrNameLst>
                                          <p:attrName>style.visibility</p:attrName>
                                        </p:attrNameLst>
                                      </p:cBhvr>
                                      <p:to>
                                        <p:strVal val="visible"/>
                                      </p:to>
                                    </p:set>
                                    <p:animEffect transition="in" filter="wheel(1)">
                                      <p:cBhvr>
                                        <p:cTn id="45"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Dgm bld="one"/>
        </p:bldSub>
      </p:bldGraphic>
      <p:bldP spid="4" grpId="0" animBg="1"/>
      <p:bldP spid="7"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内容占位符 1"/>
              <p:cNvSpPr>
                <a:spLocks noGrp="1"/>
              </p:cNvSpPr>
              <p:nvPr>
                <p:ph idx="1"/>
              </p:nvPr>
            </p:nvSpPr>
            <p:spPr>
              <a:xfrm>
                <a:off x="1066800" y="360183"/>
                <a:ext cx="10058400" cy="5658232"/>
              </a:xfrm>
            </p:spPr>
            <p:txBody>
              <a:bodyPr>
                <a:noAutofit/>
              </a:bodyPr>
              <a:lstStyle/>
              <a:p>
                <a:pPr marL="0" indent="0">
                  <a:buNone/>
                </a:pPr>
                <a:r>
                  <a:rPr lang="zh-CN" altLang="zh-CN" sz="2200" b="1" dirty="0"/>
                  <a:t>适应性预期</a:t>
                </a:r>
                <a:r>
                  <a:rPr lang="zh-CN" altLang="en-US" sz="2200" b="1" dirty="0"/>
                  <a:t>理论</a:t>
                </a:r>
                <a:endParaRPr lang="en-US" altLang="zh-CN" sz="2200" b="1" dirty="0"/>
              </a:p>
              <a:p>
                <a:pPr>
                  <a:buFont typeface="Wingdings" panose="05000000000000000000" pitchFamily="2" charset="2"/>
                  <a:buChar char="Ø"/>
                </a:pPr>
                <a:r>
                  <a:rPr kumimoji="0" lang="zh-CN" altLang="en-US" sz="2000" b="0" i="0" u="none" strike="noStrike" kern="1200" cap="none" spc="0" normalizeH="0" baseline="0" noProof="0" dirty="0">
                    <a:ln>
                      <a:noFill/>
                    </a:ln>
                    <a:solidFill>
                      <a:srgbClr val="000000">
                        <a:lumMod val="75000"/>
                        <a:lumOff val="25000"/>
                      </a:srgbClr>
                    </a:solidFill>
                    <a:effectLst/>
                    <a:uLnTx/>
                    <a:uFillTx/>
                    <a:latin typeface="宋体" panose="02010600030101010101" pitchFamily="2" charset="-122"/>
                    <a:ea typeface="宋体" panose="02010600030101010101" pitchFamily="2" charset="-122"/>
                    <a:cs typeface="+mn-cs"/>
                  </a:rPr>
                  <a:t>适应性预期模型：</a:t>
                </a:r>
                <a:endParaRPr lang="en-US" altLang="zh-CN" sz="2200" b="1" i="1" dirty="0"/>
              </a:p>
              <a:p>
                <a:pPr marL="0" indent="0" algn="ctr">
                  <a:buNone/>
                </a:pPr>
                <a14:m>
                  <m:oMath xmlns:m="http://schemas.openxmlformats.org/officeDocument/2006/math">
                    <m:sSubSup>
                      <m:sSubSupPr>
                        <m:ctrlPr>
                          <a:rPr lang="zh-CN" altLang="zh-CN" i="1">
                            <a:latin typeface="Cambria Math" panose="02040503050406030204" pitchFamily="18" charset="0"/>
                          </a:rPr>
                        </m:ctrlPr>
                      </m:sSubSupPr>
                      <m:e>
                        <m:r>
                          <a:rPr lang="en-US" altLang="zh-CN" i="1">
                            <a:latin typeface="Cambria Math" panose="02040503050406030204" pitchFamily="18" charset="0"/>
                          </a:rPr>
                          <m:t>𝜋</m:t>
                        </m:r>
                      </m:e>
                      <m:sub>
                        <m:r>
                          <a:rPr lang="en-US" altLang="zh-CN" i="1">
                            <a:latin typeface="Cambria Math" panose="02040503050406030204" pitchFamily="18" charset="0"/>
                          </a:rPr>
                          <m:t>𝑡</m:t>
                        </m:r>
                      </m:sub>
                      <m:sup>
                        <m:r>
                          <a:rPr lang="en-US" altLang="zh-CN" i="1">
                            <a:latin typeface="Cambria Math" panose="02040503050406030204" pitchFamily="18" charset="0"/>
                          </a:rPr>
                          <m:t>∗</m:t>
                        </m:r>
                      </m:sup>
                    </m:sSubSup>
                    <m:r>
                      <a:rPr lang="en-US" altLang="zh-CN" i="1">
                        <a:latin typeface="Cambria Math" panose="02040503050406030204" pitchFamily="18" charset="0"/>
                      </a:rPr>
                      <m:t>−</m:t>
                    </m:r>
                    <m:sSubSup>
                      <m:sSubSupPr>
                        <m:ctrlPr>
                          <a:rPr lang="zh-CN" altLang="zh-CN" i="1">
                            <a:latin typeface="Cambria Math" panose="02040503050406030204" pitchFamily="18" charset="0"/>
                          </a:rPr>
                        </m:ctrlPr>
                      </m:sSubSupPr>
                      <m:e>
                        <m:r>
                          <a:rPr lang="en-US" altLang="zh-CN" i="1">
                            <a:latin typeface="Cambria Math" panose="02040503050406030204" pitchFamily="18" charset="0"/>
                          </a:rPr>
                          <m:t>𝜋</m:t>
                        </m:r>
                      </m:e>
                      <m:sub>
                        <m:r>
                          <a:rPr lang="en-US" altLang="zh-CN" i="1">
                            <a:latin typeface="Cambria Math" panose="02040503050406030204" pitchFamily="18" charset="0"/>
                          </a:rPr>
                          <m:t>𝑡</m:t>
                        </m:r>
                        <m:r>
                          <a:rPr lang="en-US" altLang="zh-CN" i="1">
                            <a:latin typeface="Cambria Math" panose="02040503050406030204" pitchFamily="18" charset="0"/>
                          </a:rPr>
                          <m:t>−1</m:t>
                        </m:r>
                      </m:sub>
                      <m:sup>
                        <m:r>
                          <a:rPr lang="en-US" altLang="zh-CN" i="1">
                            <a:latin typeface="Cambria Math" panose="02040503050406030204" pitchFamily="18" charset="0"/>
                          </a:rPr>
                          <m:t>∗</m:t>
                        </m:r>
                      </m:sup>
                    </m:sSubSup>
                    <m:r>
                      <a:rPr lang="en-US" altLang="zh-CN" i="1">
                        <a:latin typeface="Cambria Math" panose="02040503050406030204" pitchFamily="18" charset="0"/>
                      </a:rPr>
                      <m:t>=</m:t>
                    </m:r>
                    <m:r>
                      <a:rPr lang="en-US" altLang="zh-CN" i="1">
                        <a:latin typeface="Cambria Math" panose="02040503050406030204" pitchFamily="18" charset="0"/>
                      </a:rPr>
                      <m:t>𝜃</m:t>
                    </m:r>
                    <m:r>
                      <a:rPr lang="en-US" altLang="zh-CN" i="1">
                        <a:latin typeface="Cambria Math" panose="02040503050406030204" pitchFamily="18" charset="0"/>
                      </a:rPr>
                      <m:t>(</m:t>
                    </m:r>
                    <m:sSub>
                      <m:sSubPr>
                        <m:ctrlPr>
                          <a:rPr lang="zh-CN" altLang="zh-CN" i="1">
                            <a:latin typeface="Cambria Math" panose="02040503050406030204" pitchFamily="18" charset="0"/>
                          </a:rPr>
                        </m:ctrlPr>
                      </m:sSubPr>
                      <m:e>
                        <m:r>
                          <a:rPr lang="en-US" altLang="zh-CN" i="1">
                            <a:latin typeface="Cambria Math" panose="02040503050406030204" pitchFamily="18" charset="0"/>
                          </a:rPr>
                          <m:t>𝜋</m:t>
                        </m:r>
                      </m:e>
                      <m:sub>
                        <m:r>
                          <a:rPr lang="en-US" altLang="zh-CN" i="1">
                            <a:latin typeface="Cambria Math" panose="02040503050406030204" pitchFamily="18" charset="0"/>
                          </a:rPr>
                          <m:t>𝑡</m:t>
                        </m:r>
                        <m:r>
                          <a:rPr lang="en-US" altLang="zh-CN" i="1">
                            <a:latin typeface="Cambria Math" panose="02040503050406030204" pitchFamily="18" charset="0"/>
                          </a:rPr>
                          <m:t>−1</m:t>
                        </m:r>
                      </m:sub>
                    </m:sSub>
                    <m:r>
                      <a:rPr lang="en-US" altLang="zh-CN" i="1">
                        <a:latin typeface="Cambria Math" panose="02040503050406030204" pitchFamily="18" charset="0"/>
                      </a:rPr>
                      <m:t>−</m:t>
                    </m:r>
                    <m:sSubSup>
                      <m:sSubSupPr>
                        <m:ctrlPr>
                          <a:rPr lang="zh-CN" altLang="zh-CN" i="1">
                            <a:latin typeface="Cambria Math" panose="02040503050406030204" pitchFamily="18" charset="0"/>
                          </a:rPr>
                        </m:ctrlPr>
                      </m:sSubSupPr>
                      <m:e>
                        <m:r>
                          <a:rPr lang="en-US" altLang="zh-CN" i="1">
                            <a:latin typeface="Cambria Math" panose="02040503050406030204" pitchFamily="18" charset="0"/>
                          </a:rPr>
                          <m:t>𝜋</m:t>
                        </m:r>
                      </m:e>
                      <m:sub>
                        <m:r>
                          <a:rPr lang="en-US" altLang="zh-CN" i="1">
                            <a:latin typeface="Cambria Math" panose="02040503050406030204" pitchFamily="18" charset="0"/>
                          </a:rPr>
                          <m:t>𝑡</m:t>
                        </m:r>
                        <m:r>
                          <a:rPr lang="en-US" altLang="zh-CN" i="1">
                            <a:latin typeface="Cambria Math" panose="02040503050406030204" pitchFamily="18" charset="0"/>
                          </a:rPr>
                          <m:t>−1</m:t>
                        </m:r>
                      </m:sub>
                      <m:sup>
                        <m:r>
                          <a:rPr lang="en-US" altLang="zh-CN" i="1">
                            <a:latin typeface="Cambria Math" panose="02040503050406030204" pitchFamily="18" charset="0"/>
                          </a:rPr>
                          <m:t>∗</m:t>
                        </m:r>
                      </m:sup>
                    </m:sSubSup>
                    <m:r>
                      <a:rPr lang="en-US" altLang="zh-CN" i="1">
                        <a:latin typeface="Cambria Math" panose="02040503050406030204" pitchFamily="18" charset="0"/>
                      </a:rPr>
                      <m:t>)</m:t>
                    </m:r>
                  </m:oMath>
                </a14:m>
                <a:r>
                  <a:rPr lang="en-US" altLang="zh-CN" i="1" dirty="0"/>
                  <a:t>     0</a:t>
                </a:r>
                <a:r>
                  <a:rPr lang="zh-CN" altLang="zh-CN" i="1" dirty="0"/>
                  <a:t>＜</a:t>
                </a:r>
                <a14:m>
                  <m:oMath xmlns:m="http://schemas.openxmlformats.org/officeDocument/2006/math">
                    <m:r>
                      <a:rPr lang="en-US" altLang="zh-CN" i="1">
                        <a:latin typeface="Cambria Math" panose="02040503050406030204" pitchFamily="18" charset="0"/>
                      </a:rPr>
                      <m:t>𝜃</m:t>
                    </m:r>
                  </m:oMath>
                </a14:m>
                <a:r>
                  <a:rPr lang="zh-CN" altLang="zh-CN" i="1" dirty="0"/>
                  <a:t>＜</a:t>
                </a:r>
                <a:r>
                  <a:rPr lang="en-US" altLang="zh-CN" i="1" dirty="0"/>
                  <a:t>1	</a:t>
                </a:r>
                <a:endParaRPr lang="zh-CN" altLang="zh-CN" i="1" dirty="0"/>
              </a:p>
              <a:p>
                <a:pPr>
                  <a:lnSpc>
                    <a:spcPct val="100000"/>
                  </a:lnSpc>
                  <a:buFont typeface="Wingdings" panose="05000000000000000000" pitchFamily="2" charset="2"/>
                  <a:buChar char="Ø"/>
                </a:pPr>
                <a:endParaRPr lang="en-US" altLang="zh-CN" dirty="0">
                  <a:latin typeface="+mn-ea"/>
                </a:endParaRPr>
              </a:p>
              <a:p>
                <a:pPr>
                  <a:lnSpc>
                    <a:spcPct val="100000"/>
                  </a:lnSpc>
                  <a:buFont typeface="Wingdings" panose="05000000000000000000" pitchFamily="2" charset="2"/>
                  <a:buChar char="Ø"/>
                </a:pPr>
                <a:r>
                  <a:rPr lang="zh-CN" altLang="zh-CN" dirty="0">
                    <a:latin typeface="+mn-ea"/>
                  </a:rPr>
                  <a:t>预侧误差是指前期实际通货膨胀率与前期预期通货膨胀率之差。</a:t>
                </a:r>
                <a:endParaRPr lang="en-US" altLang="zh-CN" dirty="0">
                  <a:latin typeface="+mn-ea"/>
                </a:endParaRPr>
              </a:p>
              <a:p>
                <a:pPr>
                  <a:lnSpc>
                    <a:spcPct val="100000"/>
                  </a:lnSpc>
                  <a:buFont typeface="Wingdings" panose="05000000000000000000" pitchFamily="2" charset="2"/>
                  <a:buChar char="Ø"/>
                </a:pPr>
                <a:r>
                  <a:rPr lang="zh-CN" altLang="en-US" dirty="0">
                    <a:latin typeface="+mn-ea"/>
                  </a:rPr>
                  <a:t>更通用的</a:t>
                </a:r>
                <a:r>
                  <a:rPr kumimoji="0" lang="zh-CN" altLang="en-US" sz="2000" b="0" i="0" u="none" strike="noStrike" kern="1200" cap="none" spc="0" normalizeH="0" baseline="0" noProof="0" dirty="0">
                    <a:ln>
                      <a:noFill/>
                    </a:ln>
                    <a:solidFill>
                      <a:srgbClr val="000000">
                        <a:lumMod val="75000"/>
                        <a:lumOff val="25000"/>
                      </a:srgbClr>
                    </a:solidFill>
                    <a:effectLst/>
                    <a:uLnTx/>
                    <a:uFillTx/>
                    <a:latin typeface="宋体" panose="02010600030101010101" pitchFamily="2" charset="-122"/>
                    <a:ea typeface="宋体" panose="02010600030101010101" pitchFamily="2" charset="-122"/>
                    <a:cs typeface="+mn-cs"/>
                  </a:rPr>
                  <a:t>适应性预期</a:t>
                </a:r>
                <a:r>
                  <a:rPr lang="zh-CN" altLang="en-US" dirty="0">
                    <a:latin typeface="+mn-ea"/>
                  </a:rPr>
                  <a:t>模型：</a:t>
                </a:r>
                <a:endParaRPr lang="en-US" altLang="zh-CN" dirty="0">
                  <a:latin typeface="+mn-ea"/>
                </a:endParaRPr>
              </a:p>
              <a:p>
                <a:pPr algn="ctr">
                  <a:lnSpc>
                    <a:spcPct val="100000"/>
                  </a:lnSpc>
                </a:pPr>
                <a14:m>
                  <m:oMath xmlns:m="http://schemas.openxmlformats.org/officeDocument/2006/math">
                    <m:sSubSup>
                      <m:sSubSupPr>
                        <m:ctrlPr>
                          <a:rPr lang="zh-CN" altLang="zh-CN" i="1">
                            <a:latin typeface="Cambria Math" panose="02040503050406030204" pitchFamily="18" charset="0"/>
                          </a:rPr>
                        </m:ctrlPr>
                      </m:sSubSupPr>
                      <m:e>
                        <m:r>
                          <a:rPr lang="en-US" altLang="zh-CN" i="1">
                            <a:latin typeface="Cambria Math" panose="02040503050406030204" pitchFamily="18" charset="0"/>
                          </a:rPr>
                          <m:t>𝜋</m:t>
                        </m:r>
                      </m:e>
                      <m:sub>
                        <m:r>
                          <a:rPr lang="en-US" altLang="zh-CN" i="1">
                            <a:latin typeface="Cambria Math" panose="02040503050406030204" pitchFamily="18" charset="0"/>
                          </a:rPr>
                          <m:t>𝑡</m:t>
                        </m:r>
                      </m:sub>
                      <m:sup>
                        <m:r>
                          <a:rPr lang="en-US" altLang="zh-CN" i="1">
                            <a:latin typeface="Cambria Math" panose="02040503050406030204" pitchFamily="18" charset="0"/>
                          </a:rPr>
                          <m:t>∗</m:t>
                        </m:r>
                      </m:sup>
                    </m:sSubSup>
                    <m:r>
                      <a:rPr lang="en-US" altLang="zh-CN" i="1">
                        <a:latin typeface="Cambria Math" panose="02040503050406030204" pitchFamily="18" charset="0"/>
                      </a:rPr>
                      <m:t>=</m:t>
                    </m:r>
                    <m:r>
                      <a:rPr lang="en-US" altLang="zh-CN" i="1">
                        <a:latin typeface="Cambria Math" panose="02040503050406030204" pitchFamily="18" charset="0"/>
                      </a:rPr>
                      <m:t>𝜃</m:t>
                    </m:r>
                    <m:sSub>
                      <m:sSubPr>
                        <m:ctrlPr>
                          <a:rPr lang="zh-CN" altLang="zh-CN" i="1">
                            <a:latin typeface="Cambria Math" panose="02040503050406030204" pitchFamily="18" charset="0"/>
                          </a:rPr>
                        </m:ctrlPr>
                      </m:sSubPr>
                      <m:e>
                        <m:r>
                          <a:rPr lang="en-US" altLang="zh-CN" i="1">
                            <a:latin typeface="Cambria Math" panose="02040503050406030204" pitchFamily="18" charset="0"/>
                          </a:rPr>
                          <m:t>𝜋</m:t>
                        </m:r>
                      </m:e>
                      <m:sub>
                        <m:r>
                          <a:rPr lang="en-US" altLang="zh-CN" i="1">
                            <a:latin typeface="Cambria Math" panose="02040503050406030204" pitchFamily="18" charset="0"/>
                          </a:rPr>
                          <m:t>𝑡</m:t>
                        </m:r>
                        <m:r>
                          <a:rPr lang="en-US" altLang="zh-CN" i="1">
                            <a:latin typeface="Cambria Math" panose="02040503050406030204" pitchFamily="18" charset="0"/>
                          </a:rPr>
                          <m:t>−1</m:t>
                        </m:r>
                      </m:sub>
                    </m:sSub>
                    <m:r>
                      <a:rPr lang="en-US" altLang="zh-CN" i="1">
                        <a:latin typeface="Cambria Math" panose="02040503050406030204" pitchFamily="18" charset="0"/>
                      </a:rPr>
                      <m:t>+(1−</m:t>
                    </m:r>
                    <m:r>
                      <a:rPr lang="en-US" altLang="zh-CN" i="1">
                        <a:latin typeface="Cambria Math" panose="02040503050406030204" pitchFamily="18" charset="0"/>
                      </a:rPr>
                      <m:t>𝜃</m:t>
                    </m:r>
                    <m:r>
                      <a:rPr lang="en-US" altLang="zh-CN" i="1">
                        <a:latin typeface="Cambria Math" panose="02040503050406030204" pitchFamily="18" charset="0"/>
                      </a:rPr>
                      <m:t>)</m:t>
                    </m:r>
                    <m:sSubSup>
                      <m:sSubSupPr>
                        <m:ctrlPr>
                          <a:rPr lang="zh-CN" altLang="zh-CN" i="1">
                            <a:latin typeface="Cambria Math" panose="02040503050406030204" pitchFamily="18" charset="0"/>
                          </a:rPr>
                        </m:ctrlPr>
                      </m:sSubSupPr>
                      <m:e>
                        <m:r>
                          <a:rPr lang="en-US" altLang="zh-CN" i="1">
                            <a:latin typeface="Cambria Math" panose="02040503050406030204" pitchFamily="18" charset="0"/>
                          </a:rPr>
                          <m:t>𝜋</m:t>
                        </m:r>
                      </m:e>
                      <m:sub>
                        <m:r>
                          <a:rPr lang="en-US" altLang="zh-CN" i="1">
                            <a:latin typeface="Cambria Math" panose="02040503050406030204" pitchFamily="18" charset="0"/>
                          </a:rPr>
                          <m:t>𝑡</m:t>
                        </m:r>
                        <m:r>
                          <a:rPr lang="en-US" altLang="zh-CN" i="1">
                            <a:latin typeface="Cambria Math" panose="02040503050406030204" pitchFamily="18" charset="0"/>
                          </a:rPr>
                          <m:t>−1</m:t>
                        </m:r>
                      </m:sub>
                      <m:sup>
                        <m:r>
                          <a:rPr lang="en-US" altLang="zh-CN" i="1">
                            <a:latin typeface="Cambria Math" panose="02040503050406030204" pitchFamily="18" charset="0"/>
                          </a:rPr>
                          <m:t>∗</m:t>
                        </m:r>
                      </m:sup>
                    </m:sSubSup>
                  </m:oMath>
                </a14:m>
                <a:r>
                  <a:rPr lang="en-US" altLang="zh-CN" i="1" dirty="0">
                    <a:latin typeface="+mn-ea"/>
                  </a:rPr>
                  <a:t>     </a:t>
                </a:r>
                <a:r>
                  <a:rPr lang="en-US" altLang="zh-CN" dirty="0">
                    <a:latin typeface="+mn-ea"/>
                  </a:rPr>
                  <a:t>	</a:t>
                </a:r>
                <a:endParaRPr lang="zh-CN" altLang="zh-CN" dirty="0">
                  <a:latin typeface="+mn-ea"/>
                </a:endParaRPr>
              </a:p>
              <a:p>
                <a:pPr>
                  <a:lnSpc>
                    <a:spcPct val="100000"/>
                  </a:lnSpc>
                  <a:buFont typeface="Wingdings" panose="05000000000000000000" pitchFamily="2" charset="2"/>
                  <a:buChar char="Ø"/>
                </a:pPr>
                <a:r>
                  <a:rPr lang="zh-CN" altLang="zh-CN" dirty="0">
                    <a:latin typeface="+mn-ea"/>
                  </a:rPr>
                  <a:t>这个方程式描述了</a:t>
                </a:r>
                <a:r>
                  <a:rPr lang="en-US" altLang="zh-CN" dirty="0">
                    <a:latin typeface="+mn-ea"/>
                  </a:rPr>
                  <a:t>“</a:t>
                </a:r>
                <a:r>
                  <a:rPr lang="zh-CN" altLang="zh-CN" dirty="0">
                    <a:latin typeface="+mn-ea"/>
                  </a:rPr>
                  <a:t>学习行为</a:t>
                </a:r>
                <a:r>
                  <a:rPr lang="en-US" altLang="zh-CN" dirty="0">
                    <a:latin typeface="+mn-ea"/>
                  </a:rPr>
                  <a:t>”</a:t>
                </a:r>
                <a:r>
                  <a:rPr lang="zh-CN" altLang="zh-CN" dirty="0">
                    <a:latin typeface="+mn-ea"/>
                  </a:rPr>
                  <a:t>，第</a:t>
                </a:r>
                <a:r>
                  <a:rPr lang="en-US" altLang="zh-CN" dirty="0">
                    <a:latin typeface="+mn-ea"/>
                  </a:rPr>
                  <a:t>t</a:t>
                </a:r>
                <a:r>
                  <a:rPr lang="zh-CN" altLang="zh-CN" dirty="0">
                    <a:latin typeface="+mn-ea"/>
                  </a:rPr>
                  <a:t>期的预期通货膨胀率是第</a:t>
                </a:r>
                <a:r>
                  <a:rPr lang="en-US" altLang="zh-CN" dirty="0">
                    <a:latin typeface="+mn-ea"/>
                  </a:rPr>
                  <a:t>t-1</a:t>
                </a:r>
                <a:r>
                  <a:rPr lang="zh-CN" altLang="zh-CN" dirty="0">
                    <a:latin typeface="+mn-ea"/>
                  </a:rPr>
                  <a:t>期实际通货膨胀和第</a:t>
                </a:r>
                <a:r>
                  <a:rPr lang="en-US" altLang="zh-CN" dirty="0">
                    <a:latin typeface="+mn-ea"/>
                  </a:rPr>
                  <a:t>t-1</a:t>
                </a:r>
                <a:r>
                  <a:rPr lang="zh-CN" altLang="zh-CN" dirty="0">
                    <a:latin typeface="+mn-ea"/>
                  </a:rPr>
                  <a:t>期预期通货膨胀率的加权平均</a:t>
                </a:r>
                <a:r>
                  <a:rPr lang="zh-CN" altLang="en-US" dirty="0">
                    <a:latin typeface="+mn-ea"/>
                  </a:rPr>
                  <a:t>。</a:t>
                </a:r>
                <a:endParaRPr lang="en-US" altLang="zh-CN" dirty="0">
                  <a:latin typeface="+mn-ea"/>
                </a:endParaRPr>
              </a:p>
              <a:p>
                <a:pPr>
                  <a:lnSpc>
                    <a:spcPct val="100000"/>
                  </a:lnSpc>
                  <a:buFont typeface="Wingdings" panose="05000000000000000000" pitchFamily="2" charset="2"/>
                  <a:buChar char="Ø"/>
                </a:pPr>
                <a:r>
                  <a:rPr kumimoji="0" lang="zh-CN" altLang="en-US" sz="2000" b="0" i="0" u="none" strike="noStrike" kern="1200" cap="none" spc="0" normalizeH="0" baseline="0" noProof="0" dirty="0">
                    <a:ln>
                      <a:noFill/>
                    </a:ln>
                    <a:solidFill>
                      <a:srgbClr val="000000">
                        <a:lumMod val="75000"/>
                        <a:lumOff val="25000"/>
                      </a:srgbClr>
                    </a:solidFill>
                    <a:effectLst/>
                    <a:uLnTx/>
                    <a:uFillTx/>
                    <a:latin typeface="宋体" panose="02010600030101010101" pitchFamily="2" charset="-122"/>
                    <a:ea typeface="宋体" panose="02010600030101010101" pitchFamily="2" charset="-122"/>
                    <a:cs typeface="+mn-cs"/>
                  </a:rPr>
                  <a:t>适应性预期模型认为，预期变量可以被看成是过去通货膨胀率的一个加权平均数。</a:t>
                </a:r>
                <a:endParaRPr lang="en-US" altLang="zh-CN" dirty="0">
                  <a:latin typeface="+mn-ea"/>
                </a:endParaRPr>
              </a:p>
              <a:p>
                <a:pPr>
                  <a:lnSpc>
                    <a:spcPct val="100000"/>
                  </a:lnSpc>
                  <a:buFont typeface="Wingdings" panose="05000000000000000000" pitchFamily="2" charset="2"/>
                  <a:buChar char="Ø"/>
                </a:pPr>
                <a:endParaRPr lang="zh-CN" altLang="zh-CN" dirty="0">
                  <a:latin typeface="+mn-ea"/>
                </a:endParaRPr>
              </a:p>
            </p:txBody>
          </p:sp>
        </mc:Choice>
        <mc:Fallback xmlns="">
          <p:sp>
            <p:nvSpPr>
              <p:cNvPr id="2" name="内容占位符 1"/>
              <p:cNvSpPr>
                <a:spLocks noGrp="1" noRot="1" noChangeAspect="1" noMove="1" noResize="1" noEditPoints="1" noAdjustHandles="1" noChangeArrowheads="1" noChangeShapeType="1" noTextEdit="1"/>
              </p:cNvSpPr>
              <p:nvPr>
                <p:ph idx="1"/>
              </p:nvPr>
            </p:nvSpPr>
            <p:spPr>
              <a:xfrm>
                <a:off x="1066800" y="360183"/>
                <a:ext cx="10058400" cy="5658232"/>
              </a:xfrm>
              <a:blipFill>
                <a:blip r:embed="rId2"/>
                <a:stretch>
                  <a:fillRect l="-1697" t="-1832"/>
                </a:stretch>
              </a:blipFill>
            </p:spPr>
            <p:txBody>
              <a:bodyPr/>
              <a:lstStyle/>
              <a:p>
                <a:r>
                  <a:rPr lang="zh-CN" altLang="en-US">
                    <a:noFill/>
                  </a:rPr>
                  <a:t> </a:t>
                </a:r>
              </a:p>
            </p:txBody>
          </p:sp>
        </mc:Fallback>
      </mc:AlternateContent>
      <mc:AlternateContent xmlns:mc="http://schemas.openxmlformats.org/markup-compatibility/2006" xmlns:p14="http://schemas.microsoft.com/office/powerpoint/2010/main">
        <mc:Choice Requires="p14">
          <p:contentPart p14:bwMode="auto" r:id="rId3">
            <p14:nvContentPartPr>
              <p14:cNvPr id="4" name="墨迹 3"/>
              <p14:cNvContentPartPr/>
              <p14:nvPr/>
            </p14:nvContentPartPr>
            <p14:xfrm>
              <a:off x="8124338" y="4898618"/>
              <a:ext cx="360" cy="360"/>
            </p14:xfrm>
          </p:contentPart>
        </mc:Choice>
        <mc:Fallback xmlns="">
          <p:pic>
            <p:nvPicPr>
              <p:cNvPr id="4" name="墨迹 3"/>
            </p:nvPicPr>
            <p:blipFill>
              <a:blip r:embed="rId4"/>
            </p:blipFill>
            <p:spPr>
              <a:xfrm>
                <a:off x="8124338" y="4898618"/>
                <a:ext cx="360" cy="360"/>
              </a:xfrm>
              <a:prstGeom prst="rect"/>
            </p:spPr>
          </p:pic>
        </mc:Fallback>
      </mc:AlternateContent>
      <mc:AlternateContent xmlns:mc="http://schemas.openxmlformats.org/markup-compatibility/2006" xmlns:p14="http://schemas.microsoft.com/office/powerpoint/2010/main">
        <mc:Choice Requires="p14">
          <p:contentPart p14:bwMode="auto" r:id="rId5">
            <p14:nvContentPartPr>
              <p14:cNvPr id="5" name="墨迹 4"/>
              <p14:cNvContentPartPr/>
              <p14:nvPr/>
            </p14:nvContentPartPr>
            <p14:xfrm>
              <a:off x="7553738" y="5020658"/>
              <a:ext cx="360" cy="360"/>
            </p14:xfrm>
          </p:contentPart>
        </mc:Choice>
        <mc:Fallback xmlns="">
          <p:pic>
            <p:nvPicPr>
              <p:cNvPr id="5" name="墨迹 4"/>
            </p:nvPicPr>
            <p:blipFill>
              <a:blip r:embed="rId4"/>
            </p:blipFill>
            <p:spPr>
              <a:xfrm>
                <a:off x="7553738" y="5020658"/>
                <a:ext cx="360" cy="360"/>
              </a:xfrm>
              <a:prstGeom prst="rect"/>
            </p:spPr>
          </p:pic>
        </mc:Fallback>
      </mc:AlternateContent>
      <p:sp>
        <p:nvSpPr>
          <p:cNvPr id="6" name="标注: 下箭头 5"/>
          <p:cNvSpPr/>
          <p:nvPr/>
        </p:nvSpPr>
        <p:spPr>
          <a:xfrm>
            <a:off x="3751811" y="1318954"/>
            <a:ext cx="1097280" cy="487680"/>
          </a:xfrm>
          <a:prstGeom prst="downArrowCallou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p:cNvSpPr txBox="1"/>
          <p:nvPr/>
        </p:nvSpPr>
        <p:spPr>
          <a:xfrm>
            <a:off x="2903912" y="1790010"/>
            <a:ext cx="2876203" cy="400110"/>
          </a:xfrm>
          <a:prstGeom prst="rect">
            <a:avLst/>
          </a:prstGeom>
          <a:noFill/>
        </p:spPr>
        <p:txBody>
          <a:bodyPr wrap="square" rtlCol="0">
            <a:spAutoFit/>
          </a:bodyPr>
          <a:lstStyle/>
          <a:p>
            <a:r>
              <a:rPr lang="zh-CN" altLang="zh-CN" sz="2000" dirty="0">
                <a:latin typeface="+mn-ea"/>
              </a:rPr>
              <a:t>预期通货膨胀率的变化</a:t>
            </a:r>
            <a:endParaRPr lang="zh-CN" altLang="en-US" sz="2000" dirty="0"/>
          </a:p>
        </p:txBody>
      </p:sp>
      <p:sp>
        <p:nvSpPr>
          <p:cNvPr id="8" name="文本框 7"/>
          <p:cNvSpPr txBox="1"/>
          <p:nvPr/>
        </p:nvSpPr>
        <p:spPr>
          <a:xfrm>
            <a:off x="5780115" y="1790010"/>
            <a:ext cx="1296787" cy="400110"/>
          </a:xfrm>
          <a:prstGeom prst="rect">
            <a:avLst/>
          </a:prstGeom>
          <a:noFill/>
        </p:spPr>
        <p:txBody>
          <a:bodyPr wrap="square" rtlCol="0">
            <a:spAutoFit/>
          </a:bodyPr>
          <a:lstStyle/>
          <a:p>
            <a:r>
              <a:rPr lang="zh-CN" altLang="en-US" sz="2000" dirty="0">
                <a:solidFill>
                  <a:srgbClr val="000000">
                    <a:lumMod val="75000"/>
                    <a:lumOff val="25000"/>
                  </a:srgbClr>
                </a:solidFill>
                <a:latin typeface="+mn-ea"/>
              </a:rPr>
              <a:t>预测</a:t>
            </a:r>
            <a:r>
              <a:rPr lang="zh-CN" altLang="zh-CN" sz="2000" dirty="0">
                <a:latin typeface="+mn-ea"/>
              </a:rPr>
              <a:t>误差</a:t>
            </a:r>
            <a:endParaRPr lang="zh-CN" altLang="en-US" sz="2000" dirty="0">
              <a:latin typeface="+mn-ea"/>
            </a:endParaRPr>
          </a:p>
        </p:txBody>
      </p:sp>
      <p:sp>
        <p:nvSpPr>
          <p:cNvPr id="9" name="标注: 下箭头 8"/>
          <p:cNvSpPr/>
          <p:nvPr/>
        </p:nvSpPr>
        <p:spPr>
          <a:xfrm>
            <a:off x="5414356" y="1318953"/>
            <a:ext cx="1363289" cy="537555"/>
          </a:xfrm>
          <a:prstGeom prst="downArrowCallou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内容占位符 1"/>
              <p:cNvSpPr>
                <a:spLocks noGrp="1"/>
              </p:cNvSpPr>
              <p:nvPr>
                <p:ph idx="1"/>
              </p:nvPr>
            </p:nvSpPr>
            <p:spPr>
              <a:xfrm>
                <a:off x="1066800" y="360183"/>
                <a:ext cx="10058400" cy="5658232"/>
              </a:xfrm>
            </p:spPr>
            <p:txBody>
              <a:bodyPr>
                <a:noAutofit/>
              </a:bodyPr>
              <a:lstStyle/>
              <a:p>
                <a:pPr marL="0" indent="0">
                  <a:buNone/>
                </a:pPr>
                <a:r>
                  <a:rPr lang="zh-CN" altLang="zh-CN" sz="2200" b="1" dirty="0"/>
                  <a:t>适应性预期</a:t>
                </a:r>
                <a:r>
                  <a:rPr lang="zh-CN" altLang="en-US" sz="2200" b="1" dirty="0"/>
                  <a:t>理论</a:t>
                </a:r>
                <a:endParaRPr lang="en-US" altLang="zh-CN" sz="2200" b="1" dirty="0"/>
              </a:p>
              <a:p>
                <a:pPr>
                  <a:lnSpc>
                    <a:spcPct val="100000"/>
                  </a:lnSpc>
                  <a:buFont typeface="Wingdings" panose="05000000000000000000" pitchFamily="2" charset="2"/>
                  <a:buChar char="Ø"/>
                </a:pPr>
                <a:r>
                  <a:rPr lang="zh-CN" altLang="en-US" dirty="0">
                    <a:solidFill>
                      <a:srgbClr val="000000">
                        <a:lumMod val="75000"/>
                        <a:lumOff val="25000"/>
                      </a:srgbClr>
                    </a:solidFill>
                    <a:latin typeface="宋体" panose="02010600030101010101" pitchFamily="2" charset="-122"/>
                    <a:ea typeface="宋体" panose="02010600030101010101" pitchFamily="2" charset="-122"/>
                  </a:rPr>
                  <a:t>将</a:t>
                </a:r>
                <a:r>
                  <a:rPr kumimoji="0" lang="zh-CN" altLang="en-US" sz="2000" b="0" i="0" u="none" strike="noStrike" kern="1200" cap="none" spc="0" normalizeH="0" baseline="0" noProof="0" dirty="0">
                    <a:ln>
                      <a:noFill/>
                    </a:ln>
                    <a:solidFill>
                      <a:srgbClr val="000000">
                        <a:lumMod val="75000"/>
                        <a:lumOff val="25000"/>
                      </a:srgbClr>
                    </a:solidFill>
                    <a:effectLst/>
                    <a:uLnTx/>
                    <a:uFillTx/>
                    <a:latin typeface="宋体" panose="02010600030101010101" pitchFamily="2" charset="-122"/>
                    <a:ea typeface="宋体" panose="02010600030101010101" pitchFamily="2" charset="-122"/>
                    <a:cs typeface="+mn-cs"/>
                  </a:rPr>
                  <a:t>模型进行迭代，就可使其动态化：</a:t>
                </a:r>
                <a:endParaRPr lang="en-US" altLang="zh-CN" i="1" dirty="0">
                  <a:latin typeface="Cambria Math" panose="02040503050406030204" pitchFamily="18" charset="0"/>
                </a:endParaRPr>
              </a:p>
              <a:p>
                <a:pPr algn="ctr">
                  <a:lnSpc>
                    <a:spcPct val="100000"/>
                  </a:lnSpc>
                </a:pPr>
                <a14:m>
                  <m:oMath xmlns:m="http://schemas.openxmlformats.org/officeDocument/2006/math">
                    <m:sSubSup>
                      <m:sSubSupPr>
                        <m:ctrlPr>
                          <a:rPr lang="zh-CN" altLang="zh-CN" i="1">
                            <a:latin typeface="Cambria Math" panose="02040503050406030204" pitchFamily="18" charset="0"/>
                          </a:rPr>
                        </m:ctrlPr>
                      </m:sSubSupPr>
                      <m:e>
                        <m:r>
                          <a:rPr lang="en-US" altLang="zh-CN" i="1">
                            <a:latin typeface="Cambria Math" panose="02040503050406030204" pitchFamily="18" charset="0"/>
                          </a:rPr>
                          <m:t>𝜋</m:t>
                        </m:r>
                      </m:e>
                      <m:sub>
                        <m:r>
                          <a:rPr lang="en-US" altLang="zh-CN" i="1">
                            <a:latin typeface="Cambria Math" panose="02040503050406030204" pitchFamily="18" charset="0"/>
                          </a:rPr>
                          <m:t>𝑡</m:t>
                        </m:r>
                      </m:sub>
                      <m:sup>
                        <m:r>
                          <a:rPr lang="en-US" altLang="zh-CN" i="1">
                            <a:latin typeface="Cambria Math" panose="02040503050406030204" pitchFamily="18" charset="0"/>
                          </a:rPr>
                          <m:t>∗</m:t>
                        </m:r>
                      </m:sup>
                    </m:sSubSup>
                    <m:r>
                      <a:rPr lang="en-US" altLang="zh-CN" i="1">
                        <a:latin typeface="Cambria Math" panose="02040503050406030204" pitchFamily="18" charset="0"/>
                      </a:rPr>
                      <m:t>=</m:t>
                    </m:r>
                    <m:r>
                      <a:rPr lang="en-US" altLang="zh-CN" i="1">
                        <a:latin typeface="Cambria Math" panose="02040503050406030204" pitchFamily="18" charset="0"/>
                      </a:rPr>
                      <m:t>𝜃</m:t>
                    </m:r>
                    <m:sSub>
                      <m:sSubPr>
                        <m:ctrlPr>
                          <a:rPr lang="zh-CN" altLang="zh-CN" i="1">
                            <a:latin typeface="Cambria Math" panose="02040503050406030204" pitchFamily="18" charset="0"/>
                          </a:rPr>
                        </m:ctrlPr>
                      </m:sSubPr>
                      <m:e>
                        <m:r>
                          <a:rPr lang="en-US" altLang="zh-CN" i="1">
                            <a:latin typeface="Cambria Math" panose="02040503050406030204" pitchFamily="18" charset="0"/>
                          </a:rPr>
                          <m:t>𝜋</m:t>
                        </m:r>
                      </m:e>
                      <m:sub>
                        <m:r>
                          <a:rPr lang="en-US" altLang="zh-CN" i="1">
                            <a:latin typeface="Cambria Math" panose="02040503050406030204" pitchFamily="18" charset="0"/>
                          </a:rPr>
                          <m:t>𝑡</m:t>
                        </m:r>
                        <m:r>
                          <a:rPr lang="en-US" altLang="zh-CN" i="1">
                            <a:latin typeface="Cambria Math" panose="02040503050406030204" pitchFamily="18" charset="0"/>
                          </a:rPr>
                          <m:t>−1</m:t>
                        </m:r>
                      </m:sub>
                    </m:sSub>
                    <m:r>
                      <a:rPr lang="en-US" altLang="zh-CN" i="1">
                        <a:latin typeface="Cambria Math" panose="02040503050406030204" pitchFamily="18" charset="0"/>
                      </a:rPr>
                      <m:t>+(1−</m:t>
                    </m:r>
                    <m:r>
                      <a:rPr lang="en-US" altLang="zh-CN" i="1">
                        <a:latin typeface="Cambria Math" panose="02040503050406030204" pitchFamily="18" charset="0"/>
                      </a:rPr>
                      <m:t>𝜃</m:t>
                    </m:r>
                    <m:r>
                      <a:rPr lang="en-US" altLang="zh-CN" i="1">
                        <a:latin typeface="Cambria Math" panose="02040503050406030204" pitchFamily="18" charset="0"/>
                      </a:rPr>
                      <m:t>)</m:t>
                    </m:r>
                    <m:sSubSup>
                      <m:sSubSupPr>
                        <m:ctrlPr>
                          <a:rPr lang="zh-CN" altLang="zh-CN" i="1">
                            <a:latin typeface="Cambria Math" panose="02040503050406030204" pitchFamily="18" charset="0"/>
                          </a:rPr>
                        </m:ctrlPr>
                      </m:sSubSupPr>
                      <m:e>
                        <m:r>
                          <a:rPr lang="en-US" altLang="zh-CN" i="1">
                            <a:latin typeface="Cambria Math" panose="02040503050406030204" pitchFamily="18" charset="0"/>
                          </a:rPr>
                          <m:t>𝜋</m:t>
                        </m:r>
                      </m:e>
                      <m:sub>
                        <m:r>
                          <a:rPr lang="en-US" altLang="zh-CN" i="1">
                            <a:latin typeface="Cambria Math" panose="02040503050406030204" pitchFamily="18" charset="0"/>
                          </a:rPr>
                          <m:t>𝑡</m:t>
                        </m:r>
                        <m:r>
                          <a:rPr lang="en-US" altLang="zh-CN" i="1">
                            <a:latin typeface="Cambria Math" panose="02040503050406030204" pitchFamily="18" charset="0"/>
                          </a:rPr>
                          <m:t>−1</m:t>
                        </m:r>
                      </m:sub>
                      <m:sup>
                        <m:r>
                          <a:rPr lang="en-US" altLang="zh-CN" i="1">
                            <a:latin typeface="Cambria Math" panose="02040503050406030204" pitchFamily="18" charset="0"/>
                          </a:rPr>
                          <m:t>∗</m:t>
                        </m:r>
                      </m:sup>
                    </m:sSubSup>
                  </m:oMath>
                </a14:m>
                <a:r>
                  <a:rPr lang="en-US" altLang="zh-CN" i="1" dirty="0">
                    <a:latin typeface="+mn-ea"/>
                  </a:rPr>
                  <a:t>     </a:t>
                </a:r>
              </a:p>
              <a:p>
                <a:pPr algn="r">
                  <a:lnSpc>
                    <a:spcPct val="100000"/>
                  </a:lnSpc>
                </a:pPr>
                <a14:m>
                  <m:oMath xmlns:m="http://schemas.openxmlformats.org/officeDocument/2006/math">
                    <m:sSubSup>
                      <m:sSubSupPr>
                        <m:ctrlPr>
                          <a:rPr lang="zh-CN" altLang="zh-CN" i="1" smtClean="0">
                            <a:latin typeface="Cambria Math" panose="02040503050406030204" pitchFamily="18" charset="0"/>
                          </a:rPr>
                        </m:ctrlPr>
                      </m:sSubSupPr>
                      <m:e>
                        <m:r>
                          <a:rPr lang="en-US" altLang="zh-CN" i="1">
                            <a:latin typeface="Cambria Math" panose="02040503050406030204" pitchFamily="18" charset="0"/>
                          </a:rPr>
                          <m:t>𝜋</m:t>
                        </m:r>
                      </m:e>
                      <m:sub>
                        <m:r>
                          <a:rPr lang="en-US" altLang="zh-CN" i="1">
                            <a:latin typeface="Cambria Math" panose="02040503050406030204" pitchFamily="18" charset="0"/>
                          </a:rPr>
                          <m:t>𝑡</m:t>
                        </m:r>
                        <m:r>
                          <a:rPr lang="en-US" altLang="zh-CN" i="1">
                            <a:latin typeface="Cambria Math" panose="02040503050406030204" pitchFamily="18" charset="0"/>
                          </a:rPr>
                          <m:t>−1</m:t>
                        </m:r>
                      </m:sub>
                      <m:sup>
                        <m:r>
                          <a:rPr lang="en-US" altLang="zh-CN" i="1">
                            <a:latin typeface="Cambria Math" panose="02040503050406030204" pitchFamily="18" charset="0"/>
                          </a:rPr>
                          <m:t>∗</m:t>
                        </m:r>
                      </m:sup>
                    </m:sSubSup>
                    <m:r>
                      <a:rPr lang="en-US" altLang="zh-CN" i="1">
                        <a:latin typeface="Cambria Math" panose="02040503050406030204" pitchFamily="18" charset="0"/>
                      </a:rPr>
                      <m:t>=</m:t>
                    </m:r>
                    <m:r>
                      <a:rPr lang="en-US" altLang="zh-CN" i="1">
                        <a:latin typeface="Cambria Math" panose="02040503050406030204" pitchFamily="18" charset="0"/>
                      </a:rPr>
                      <m:t>𝜃</m:t>
                    </m:r>
                    <m:sSub>
                      <m:sSubPr>
                        <m:ctrlPr>
                          <a:rPr lang="zh-CN" altLang="zh-CN" i="1">
                            <a:latin typeface="Cambria Math" panose="02040503050406030204" pitchFamily="18" charset="0"/>
                          </a:rPr>
                        </m:ctrlPr>
                      </m:sSubPr>
                      <m:e>
                        <m:r>
                          <a:rPr lang="en-US" altLang="zh-CN" i="1">
                            <a:latin typeface="Cambria Math" panose="02040503050406030204" pitchFamily="18" charset="0"/>
                          </a:rPr>
                          <m:t>𝜋</m:t>
                        </m:r>
                      </m:e>
                      <m:sub>
                        <m:r>
                          <a:rPr lang="en-US" altLang="zh-CN" i="1">
                            <a:latin typeface="Cambria Math" panose="02040503050406030204" pitchFamily="18" charset="0"/>
                          </a:rPr>
                          <m:t>𝑡</m:t>
                        </m:r>
                        <m:r>
                          <a:rPr lang="en-US" altLang="zh-CN" i="1">
                            <a:latin typeface="Cambria Math" panose="02040503050406030204" pitchFamily="18" charset="0"/>
                          </a:rPr>
                          <m:t>−2</m:t>
                        </m:r>
                      </m:sub>
                    </m:sSub>
                    <m:r>
                      <a:rPr lang="en-US" altLang="zh-CN" i="1">
                        <a:latin typeface="Cambria Math" panose="02040503050406030204" pitchFamily="18" charset="0"/>
                      </a:rPr>
                      <m:t>+(1−</m:t>
                    </m:r>
                    <m:r>
                      <a:rPr lang="en-US" altLang="zh-CN" i="1">
                        <a:latin typeface="Cambria Math" panose="02040503050406030204" pitchFamily="18" charset="0"/>
                      </a:rPr>
                      <m:t>𝜃</m:t>
                    </m:r>
                    <m:r>
                      <a:rPr lang="en-US" altLang="zh-CN" i="1">
                        <a:latin typeface="Cambria Math" panose="02040503050406030204" pitchFamily="18" charset="0"/>
                      </a:rPr>
                      <m:t>)</m:t>
                    </m:r>
                    <m:sSubSup>
                      <m:sSubSupPr>
                        <m:ctrlPr>
                          <a:rPr lang="zh-CN" altLang="zh-CN" i="1">
                            <a:latin typeface="Cambria Math" panose="02040503050406030204" pitchFamily="18" charset="0"/>
                          </a:rPr>
                        </m:ctrlPr>
                      </m:sSubSupPr>
                      <m:e>
                        <m:r>
                          <a:rPr lang="en-US" altLang="zh-CN" i="1">
                            <a:latin typeface="Cambria Math" panose="02040503050406030204" pitchFamily="18" charset="0"/>
                          </a:rPr>
                          <m:t>𝜋</m:t>
                        </m:r>
                      </m:e>
                      <m:sub>
                        <m:r>
                          <a:rPr lang="en-US" altLang="zh-CN" i="1">
                            <a:latin typeface="Cambria Math" panose="02040503050406030204" pitchFamily="18" charset="0"/>
                          </a:rPr>
                          <m:t>𝑡</m:t>
                        </m:r>
                        <m:r>
                          <a:rPr lang="en-US" altLang="zh-CN" i="1">
                            <a:latin typeface="Cambria Math" panose="02040503050406030204" pitchFamily="18" charset="0"/>
                          </a:rPr>
                          <m:t>−2</m:t>
                        </m:r>
                      </m:sub>
                      <m:sup>
                        <m:r>
                          <a:rPr lang="en-US" altLang="zh-CN" i="1">
                            <a:latin typeface="Cambria Math" panose="02040503050406030204" pitchFamily="18" charset="0"/>
                          </a:rPr>
                          <m:t>∗</m:t>
                        </m:r>
                      </m:sup>
                    </m:sSubSup>
                  </m:oMath>
                </a14:m>
                <a:r>
                  <a:rPr lang="en-US" altLang="zh-CN" i="1" dirty="0">
                    <a:latin typeface="+mn-ea"/>
                  </a:rPr>
                  <a:t> </a:t>
                </a:r>
                <a:r>
                  <a:rPr lang="en-US" altLang="zh-CN" dirty="0">
                    <a:latin typeface="+mn-ea"/>
                  </a:rPr>
                  <a:t>	</a:t>
                </a:r>
                <a:endParaRPr lang="zh-CN" altLang="zh-CN" dirty="0">
                  <a:latin typeface="+mn-ea"/>
                </a:endParaRPr>
              </a:p>
              <a:p>
                <a:pPr marL="0" indent="0">
                  <a:lnSpc>
                    <a:spcPct val="100000"/>
                  </a:lnSpc>
                  <a:buNone/>
                </a:pPr>
                <a:endParaRPr lang="zh-CN" altLang="zh-CN" dirty="0">
                  <a:latin typeface="+mn-ea"/>
                </a:endParaRPr>
              </a:p>
              <a:p>
                <a:pPr marL="0" indent="0">
                  <a:buNone/>
                </a:pPr>
                <a14:m>
                  <m:oMathPara xmlns:m="http://schemas.openxmlformats.org/officeDocument/2006/math">
                    <m:oMathParaPr>
                      <m:jc m:val="center"/>
                    </m:oMathParaPr>
                    <m:oMath xmlns:m="http://schemas.openxmlformats.org/officeDocument/2006/math">
                      <m:sSubSup>
                        <m:sSubSupPr>
                          <m:ctrlPr>
                            <a:rPr lang="zh-CN" altLang="zh-CN" i="1">
                              <a:latin typeface="Cambria Math" panose="02040503050406030204" pitchFamily="18" charset="0"/>
                            </a:rPr>
                          </m:ctrlPr>
                        </m:sSubSupPr>
                        <m:e>
                          <m:r>
                            <a:rPr lang="en-US" altLang="zh-CN" i="1">
                              <a:latin typeface="Cambria Math" panose="02040503050406030204" pitchFamily="18" charset="0"/>
                            </a:rPr>
                            <m:t>𝜋</m:t>
                          </m:r>
                        </m:e>
                        <m:sub>
                          <m:r>
                            <a:rPr lang="en-US" altLang="zh-CN" i="1">
                              <a:latin typeface="Cambria Math" panose="02040503050406030204" pitchFamily="18" charset="0"/>
                            </a:rPr>
                            <m:t>𝑡</m:t>
                          </m:r>
                        </m:sub>
                        <m:sup>
                          <m:r>
                            <a:rPr lang="en-US" altLang="zh-CN" i="1">
                              <a:latin typeface="Cambria Math" panose="02040503050406030204" pitchFamily="18" charset="0"/>
                            </a:rPr>
                            <m:t>∗</m:t>
                          </m:r>
                        </m:sup>
                      </m:sSubSup>
                      <m:r>
                        <a:rPr lang="en-US" altLang="zh-CN" i="1">
                          <a:latin typeface="Cambria Math" panose="02040503050406030204" pitchFamily="18" charset="0"/>
                        </a:rPr>
                        <m:t>=</m:t>
                      </m:r>
                      <m:r>
                        <a:rPr lang="en-US" altLang="zh-CN" i="1">
                          <a:latin typeface="Cambria Math" panose="02040503050406030204" pitchFamily="18" charset="0"/>
                        </a:rPr>
                        <m:t>𝜃</m:t>
                      </m:r>
                      <m:sSub>
                        <m:sSubPr>
                          <m:ctrlPr>
                            <a:rPr lang="zh-CN" altLang="zh-CN" i="1">
                              <a:latin typeface="Cambria Math" panose="02040503050406030204" pitchFamily="18" charset="0"/>
                            </a:rPr>
                          </m:ctrlPr>
                        </m:sSubPr>
                        <m:e>
                          <m:r>
                            <a:rPr lang="en-US" altLang="zh-CN" i="1">
                              <a:latin typeface="Cambria Math" panose="02040503050406030204" pitchFamily="18" charset="0"/>
                            </a:rPr>
                            <m:t>𝜋</m:t>
                          </m:r>
                        </m:e>
                        <m:sub>
                          <m:r>
                            <a:rPr lang="en-US" altLang="zh-CN" i="1">
                              <a:latin typeface="Cambria Math" panose="02040503050406030204" pitchFamily="18" charset="0"/>
                            </a:rPr>
                            <m:t>𝑡</m:t>
                          </m:r>
                          <m:r>
                            <a:rPr lang="en-US" altLang="zh-CN" i="1">
                              <a:latin typeface="Cambria Math" panose="02040503050406030204" pitchFamily="18" charset="0"/>
                            </a:rPr>
                            <m:t>−1</m:t>
                          </m:r>
                        </m:sub>
                      </m:sSub>
                      <m:r>
                        <a:rPr lang="en-US" altLang="zh-CN" i="1">
                          <a:latin typeface="Cambria Math" panose="02040503050406030204" pitchFamily="18" charset="0"/>
                        </a:rPr>
                        <m:t>+</m:t>
                      </m:r>
                      <m:r>
                        <a:rPr lang="en-US" altLang="zh-CN" i="1">
                          <a:latin typeface="Cambria Math" panose="02040503050406030204" pitchFamily="18" charset="0"/>
                        </a:rPr>
                        <m:t>𝜃</m:t>
                      </m:r>
                      <m:sSub>
                        <m:sSubPr>
                          <m:ctrlPr>
                            <a:rPr lang="zh-CN" altLang="zh-CN" i="1">
                              <a:latin typeface="Cambria Math" panose="02040503050406030204" pitchFamily="18" charset="0"/>
                            </a:rPr>
                          </m:ctrlPr>
                        </m:sSubPr>
                        <m:e>
                          <m:r>
                            <a:rPr lang="en-US" altLang="zh-CN" i="1">
                              <a:latin typeface="Cambria Math" panose="02040503050406030204" pitchFamily="18" charset="0"/>
                            </a:rPr>
                            <m:t>(1−</m:t>
                          </m:r>
                          <m:r>
                            <a:rPr lang="en-US" altLang="zh-CN" i="1">
                              <a:latin typeface="Cambria Math" panose="02040503050406030204" pitchFamily="18" charset="0"/>
                            </a:rPr>
                            <m:t>𝜃</m:t>
                          </m:r>
                          <m:r>
                            <a:rPr lang="en-US" altLang="zh-CN" i="1">
                              <a:latin typeface="Cambria Math" panose="02040503050406030204" pitchFamily="18" charset="0"/>
                            </a:rPr>
                            <m:t>)</m:t>
                          </m:r>
                          <m:r>
                            <a:rPr lang="en-US" altLang="zh-CN" i="1">
                              <a:latin typeface="Cambria Math" panose="02040503050406030204" pitchFamily="18" charset="0"/>
                            </a:rPr>
                            <m:t>𝜋</m:t>
                          </m:r>
                        </m:e>
                        <m:sub>
                          <m:r>
                            <a:rPr lang="en-US" altLang="zh-CN" i="1">
                              <a:latin typeface="Cambria Math" panose="02040503050406030204" pitchFamily="18" charset="0"/>
                            </a:rPr>
                            <m:t>𝑡</m:t>
                          </m:r>
                          <m:r>
                            <a:rPr lang="en-US" altLang="zh-CN" i="1">
                              <a:latin typeface="Cambria Math" panose="02040503050406030204" pitchFamily="18" charset="0"/>
                            </a:rPr>
                            <m:t>−2</m:t>
                          </m:r>
                        </m:sub>
                      </m:sSub>
                      <m:r>
                        <a:rPr lang="en-US" altLang="zh-CN" i="1">
                          <a:latin typeface="Cambria Math" panose="02040503050406030204" pitchFamily="18" charset="0"/>
                        </a:rPr>
                        <m:t>+</m:t>
                      </m:r>
                      <m:r>
                        <a:rPr lang="en-US" altLang="zh-CN" i="1">
                          <a:latin typeface="Cambria Math" panose="02040503050406030204" pitchFamily="18" charset="0"/>
                        </a:rPr>
                        <m:t>𝜃</m:t>
                      </m:r>
                      <m:sSub>
                        <m:sSubPr>
                          <m:ctrlPr>
                            <a:rPr lang="zh-CN" altLang="zh-CN" i="1">
                              <a:latin typeface="Cambria Math" panose="02040503050406030204" pitchFamily="18" charset="0"/>
                            </a:rPr>
                          </m:ctrlPr>
                        </m:sSubPr>
                        <m:e>
                          <m:sSup>
                            <m:sSupPr>
                              <m:ctrlPr>
                                <a:rPr lang="zh-CN" altLang="zh-CN" i="1">
                                  <a:latin typeface="Cambria Math" panose="02040503050406030204" pitchFamily="18" charset="0"/>
                                </a:rPr>
                              </m:ctrlPr>
                            </m:sSupPr>
                            <m:e>
                              <m:r>
                                <a:rPr lang="en-US" altLang="zh-CN" i="1">
                                  <a:latin typeface="Cambria Math" panose="02040503050406030204" pitchFamily="18" charset="0"/>
                                </a:rPr>
                                <m:t>(1−</m:t>
                              </m:r>
                              <m:r>
                                <a:rPr lang="en-US" altLang="zh-CN" i="1">
                                  <a:latin typeface="Cambria Math" panose="02040503050406030204" pitchFamily="18" charset="0"/>
                                </a:rPr>
                                <m:t>𝜃</m:t>
                              </m:r>
                              <m:r>
                                <a:rPr lang="en-US" altLang="zh-CN" i="1">
                                  <a:latin typeface="Cambria Math" panose="02040503050406030204" pitchFamily="18" charset="0"/>
                                </a:rPr>
                                <m:t>)</m:t>
                              </m:r>
                            </m:e>
                            <m:sup>
                              <m:r>
                                <a:rPr lang="en-US" altLang="zh-CN" i="1">
                                  <a:latin typeface="Cambria Math" panose="02040503050406030204" pitchFamily="18" charset="0"/>
                                </a:rPr>
                                <m:t>2</m:t>
                              </m:r>
                            </m:sup>
                          </m:sSup>
                          <m:r>
                            <a:rPr lang="en-US" altLang="zh-CN" i="1">
                              <a:latin typeface="Cambria Math" panose="02040503050406030204" pitchFamily="18" charset="0"/>
                            </a:rPr>
                            <m:t>𝜋</m:t>
                          </m:r>
                        </m:e>
                        <m:sub>
                          <m:r>
                            <a:rPr lang="en-US" altLang="zh-CN" i="1">
                              <a:latin typeface="Cambria Math" panose="02040503050406030204" pitchFamily="18" charset="0"/>
                            </a:rPr>
                            <m:t>𝑡</m:t>
                          </m:r>
                          <m:r>
                            <a:rPr lang="en-US" altLang="zh-CN" i="1">
                              <a:latin typeface="Cambria Math" panose="02040503050406030204" pitchFamily="18" charset="0"/>
                            </a:rPr>
                            <m:t>−3</m:t>
                          </m:r>
                        </m:sub>
                      </m:sSub>
                      <m:r>
                        <a:rPr lang="en-US" altLang="zh-CN" i="1">
                          <a:latin typeface="Cambria Math" panose="02040503050406030204" pitchFamily="18" charset="0"/>
                        </a:rPr>
                        <m:t>+…+</m:t>
                      </m:r>
                      <m:r>
                        <a:rPr lang="en-US" altLang="zh-CN" i="1">
                          <a:latin typeface="Cambria Math" panose="02040503050406030204" pitchFamily="18" charset="0"/>
                        </a:rPr>
                        <m:t>𝜃</m:t>
                      </m:r>
                      <m:sSub>
                        <m:sSubPr>
                          <m:ctrlPr>
                            <a:rPr lang="zh-CN" altLang="zh-CN" i="1">
                              <a:latin typeface="Cambria Math" panose="02040503050406030204" pitchFamily="18" charset="0"/>
                            </a:rPr>
                          </m:ctrlPr>
                        </m:sSubPr>
                        <m:e>
                          <m:sSup>
                            <m:sSupPr>
                              <m:ctrlPr>
                                <a:rPr lang="zh-CN" altLang="zh-CN" i="1">
                                  <a:latin typeface="Cambria Math" panose="02040503050406030204" pitchFamily="18" charset="0"/>
                                </a:rPr>
                              </m:ctrlPr>
                            </m:sSupPr>
                            <m:e>
                              <m:d>
                                <m:dPr>
                                  <m:ctrlPr>
                                    <a:rPr lang="zh-CN" altLang="zh-CN" i="1">
                                      <a:latin typeface="Cambria Math" panose="02040503050406030204" pitchFamily="18" charset="0"/>
                                    </a:rPr>
                                  </m:ctrlPr>
                                </m:dPr>
                                <m:e>
                                  <m:r>
                                    <a:rPr lang="en-US" altLang="zh-CN" i="1">
                                      <a:latin typeface="Cambria Math" panose="02040503050406030204" pitchFamily="18" charset="0"/>
                                    </a:rPr>
                                    <m:t>1−</m:t>
                                  </m:r>
                                  <m:r>
                                    <a:rPr lang="en-US" altLang="zh-CN" i="1">
                                      <a:latin typeface="Cambria Math" panose="02040503050406030204" pitchFamily="18" charset="0"/>
                                    </a:rPr>
                                    <m:t>𝜃</m:t>
                                  </m:r>
                                </m:e>
                              </m:d>
                            </m:e>
                            <m:sup>
                              <m:r>
                                <a:rPr lang="en-US" altLang="zh-CN" i="1">
                                  <a:latin typeface="Cambria Math" panose="02040503050406030204" pitchFamily="18" charset="0"/>
                                </a:rPr>
                                <m:t>𝑛</m:t>
                              </m:r>
                              <m:r>
                                <a:rPr lang="en-US" altLang="zh-CN" i="1">
                                  <a:latin typeface="Cambria Math" panose="02040503050406030204" pitchFamily="18" charset="0"/>
                                </a:rPr>
                                <m:t>−1</m:t>
                              </m:r>
                            </m:sup>
                          </m:sSup>
                          <m:r>
                            <a:rPr lang="en-US" altLang="zh-CN" i="1">
                              <a:latin typeface="Cambria Math" panose="02040503050406030204" pitchFamily="18" charset="0"/>
                            </a:rPr>
                            <m:t>𝜋</m:t>
                          </m:r>
                        </m:e>
                        <m:sub>
                          <m:r>
                            <a:rPr lang="en-US" altLang="zh-CN" i="1">
                              <a:latin typeface="Cambria Math" panose="02040503050406030204" pitchFamily="18" charset="0"/>
                            </a:rPr>
                            <m:t>𝑡</m:t>
                          </m:r>
                          <m:r>
                            <a:rPr lang="en-US" altLang="zh-CN" i="1">
                              <a:latin typeface="Cambria Math" panose="02040503050406030204" pitchFamily="18" charset="0"/>
                            </a:rPr>
                            <m:t>−</m:t>
                          </m:r>
                          <m:r>
                            <a:rPr lang="en-US" altLang="zh-CN" i="1">
                              <a:latin typeface="Cambria Math" panose="02040503050406030204" pitchFamily="18" charset="0"/>
                            </a:rPr>
                            <m:t>𝑛</m:t>
                          </m:r>
                        </m:sub>
                      </m:sSub>
                      <m:r>
                        <a:rPr lang="en-US" altLang="zh-CN" i="1">
                          <a:latin typeface="Cambria Math" panose="02040503050406030204" pitchFamily="18" charset="0"/>
                        </a:rPr>
                        <m:t>+</m:t>
                      </m:r>
                      <m:sSup>
                        <m:sSupPr>
                          <m:ctrlPr>
                            <a:rPr lang="zh-CN" altLang="zh-CN" i="1">
                              <a:latin typeface="Cambria Math" panose="02040503050406030204" pitchFamily="18" charset="0"/>
                            </a:rPr>
                          </m:ctrlPr>
                        </m:sSupPr>
                        <m:e>
                          <m:r>
                            <a:rPr lang="en-US" altLang="zh-CN" i="1">
                              <a:latin typeface="Cambria Math" panose="02040503050406030204" pitchFamily="18" charset="0"/>
                            </a:rPr>
                            <m:t>(1−</m:t>
                          </m:r>
                          <m:r>
                            <a:rPr lang="en-US" altLang="zh-CN" i="1">
                              <a:latin typeface="Cambria Math" panose="02040503050406030204" pitchFamily="18" charset="0"/>
                            </a:rPr>
                            <m:t>𝜃</m:t>
                          </m:r>
                          <m:r>
                            <a:rPr lang="en-US" altLang="zh-CN" i="1">
                              <a:latin typeface="Cambria Math" panose="02040503050406030204" pitchFamily="18" charset="0"/>
                            </a:rPr>
                            <m:t>)</m:t>
                          </m:r>
                        </m:e>
                        <m:sup>
                          <m:r>
                            <a:rPr lang="en-US" altLang="zh-CN" i="1">
                              <a:latin typeface="Cambria Math" panose="02040503050406030204" pitchFamily="18" charset="0"/>
                            </a:rPr>
                            <m:t>𝑛</m:t>
                          </m:r>
                        </m:sup>
                      </m:sSup>
                      <m:sSubSup>
                        <m:sSubSupPr>
                          <m:ctrlPr>
                            <a:rPr lang="zh-CN" altLang="zh-CN" i="1">
                              <a:latin typeface="Cambria Math" panose="02040503050406030204" pitchFamily="18" charset="0"/>
                            </a:rPr>
                          </m:ctrlPr>
                        </m:sSubSupPr>
                        <m:e>
                          <m:r>
                            <a:rPr lang="en-US" altLang="zh-CN" i="1">
                              <a:latin typeface="Cambria Math" panose="02040503050406030204" pitchFamily="18" charset="0"/>
                            </a:rPr>
                            <m:t>𝜋</m:t>
                          </m:r>
                        </m:e>
                        <m:sub>
                          <m:r>
                            <a:rPr lang="en-US" altLang="zh-CN" i="1">
                              <a:latin typeface="Cambria Math" panose="02040503050406030204" pitchFamily="18" charset="0"/>
                            </a:rPr>
                            <m:t>𝑡</m:t>
                          </m:r>
                          <m:r>
                            <a:rPr lang="en-US" altLang="zh-CN" i="1">
                              <a:latin typeface="Cambria Math" panose="02040503050406030204" pitchFamily="18" charset="0"/>
                            </a:rPr>
                            <m:t>−</m:t>
                          </m:r>
                          <m:r>
                            <a:rPr lang="en-US" altLang="zh-CN" i="1">
                              <a:latin typeface="Cambria Math" panose="02040503050406030204" pitchFamily="18" charset="0"/>
                            </a:rPr>
                            <m:t>𝑛</m:t>
                          </m:r>
                        </m:sub>
                        <m:sup>
                          <m:r>
                            <a:rPr lang="en-US" altLang="zh-CN" i="1">
                              <a:latin typeface="Cambria Math" panose="02040503050406030204" pitchFamily="18" charset="0"/>
                            </a:rPr>
                            <m:t>∗</m:t>
                          </m:r>
                        </m:sup>
                      </m:sSubSup>
                    </m:oMath>
                  </m:oMathPara>
                </a14:m>
                <a:endParaRPr lang="zh-CN" altLang="zh-CN" i="1" dirty="0"/>
              </a:p>
              <a:p>
                <a:pPr>
                  <a:lnSpc>
                    <a:spcPct val="100000"/>
                  </a:lnSpc>
                  <a:buFont typeface="Wingdings" panose="05000000000000000000" pitchFamily="2" charset="2"/>
                  <a:buChar char="Ø"/>
                </a:pPr>
                <a:r>
                  <a:rPr lang="zh-CN" altLang="zh-CN" dirty="0">
                    <a:latin typeface="+mn-ea"/>
                  </a:rPr>
                  <a:t>第</a:t>
                </a:r>
                <a:r>
                  <a:rPr lang="en-US" altLang="zh-CN" dirty="0">
                    <a:latin typeface="+mn-ea"/>
                  </a:rPr>
                  <a:t>t</a:t>
                </a:r>
                <a:r>
                  <a:rPr lang="zh-CN" altLang="zh-CN" dirty="0">
                    <a:latin typeface="+mn-ea"/>
                  </a:rPr>
                  <a:t>期不可观察的预期通货膨胀率是与以系数</a:t>
                </a:r>
                <a14:m>
                  <m:oMath xmlns:m="http://schemas.openxmlformats.org/officeDocument/2006/math">
                    <m:r>
                      <m:rPr>
                        <m:sty m:val="p"/>
                      </m:rPr>
                      <a:rPr lang="en-US" altLang="zh-CN">
                        <a:latin typeface="Cambria Math" panose="02040503050406030204" pitchFamily="18" charset="0"/>
                      </a:rPr>
                      <m:t>θ</m:t>
                    </m:r>
                  </m:oMath>
                </a14:m>
                <a:r>
                  <a:rPr lang="zh-CN" altLang="zh-CN" dirty="0">
                    <a:latin typeface="+mn-ea"/>
                  </a:rPr>
                  <a:t>、</a:t>
                </a:r>
                <a14:m>
                  <m:oMath xmlns:m="http://schemas.openxmlformats.org/officeDocument/2006/math">
                    <m:r>
                      <m:rPr>
                        <m:sty m:val="p"/>
                      </m:rPr>
                      <a:rPr lang="en-US" altLang="zh-CN">
                        <a:latin typeface="Cambria Math" panose="02040503050406030204" pitchFamily="18" charset="0"/>
                      </a:rPr>
                      <m:t>θ</m:t>
                    </m:r>
                    <m:d>
                      <m:dPr>
                        <m:begChr m:val="（"/>
                        <m:endChr m:val="）"/>
                        <m:ctrlPr>
                          <a:rPr lang="zh-CN" altLang="zh-CN" i="1">
                            <a:latin typeface="Cambria Math" panose="02040503050406030204" pitchFamily="18" charset="0"/>
                          </a:rPr>
                        </m:ctrlPr>
                      </m:dPr>
                      <m:e>
                        <m:r>
                          <a:rPr lang="en-US" altLang="zh-CN">
                            <a:latin typeface="Cambria Math" panose="02040503050406030204" pitchFamily="18" charset="0"/>
                          </a:rPr>
                          <m:t>1</m:t>
                        </m:r>
                        <m:r>
                          <a:rPr lang="en-US" altLang="zh-CN" i="1">
                            <a:latin typeface="Cambria Math" panose="02040503050406030204" pitchFamily="18" charset="0"/>
                          </a:rPr>
                          <m:t>−</m:t>
                        </m:r>
                        <m:r>
                          <m:rPr>
                            <m:sty m:val="p"/>
                          </m:rPr>
                          <a:rPr lang="en-US" altLang="zh-CN">
                            <a:latin typeface="Cambria Math" panose="02040503050406030204" pitchFamily="18" charset="0"/>
                          </a:rPr>
                          <m:t>θ</m:t>
                        </m:r>
                      </m:e>
                    </m:d>
                  </m:oMath>
                </a14:m>
                <a:r>
                  <a:rPr lang="en-US" altLang="zh-CN" dirty="0">
                    <a:latin typeface="+mn-ea"/>
                  </a:rPr>
                  <a:t>……</a:t>
                </a:r>
                <a:r>
                  <a:rPr lang="zh-CN" altLang="zh-CN" dirty="0">
                    <a:latin typeface="+mn-ea"/>
                  </a:rPr>
                  <a:t>为权数的过去第</a:t>
                </a:r>
                <a:r>
                  <a:rPr lang="en-US" altLang="zh-CN" dirty="0">
                    <a:latin typeface="+mn-ea"/>
                  </a:rPr>
                  <a:t>t-1</a:t>
                </a:r>
                <a:r>
                  <a:rPr lang="zh-CN" altLang="zh-CN" dirty="0">
                    <a:latin typeface="+mn-ea"/>
                  </a:rPr>
                  <a:t>，</a:t>
                </a:r>
                <a:r>
                  <a:rPr lang="en-US" altLang="zh-CN" dirty="0">
                    <a:latin typeface="+mn-ea"/>
                  </a:rPr>
                  <a:t>t-2</a:t>
                </a:r>
                <a:r>
                  <a:rPr lang="zh-CN" altLang="en-US" dirty="0">
                    <a:latin typeface="+mn-ea"/>
                  </a:rPr>
                  <a:t>，</a:t>
                </a:r>
                <a:r>
                  <a:rPr lang="en-US" altLang="zh-CN" dirty="0">
                    <a:latin typeface="+mn-ea"/>
                  </a:rPr>
                  <a:t>...</a:t>
                </a:r>
                <a:r>
                  <a:rPr lang="zh-CN" altLang="zh-CN" dirty="0">
                    <a:latin typeface="+mn-ea"/>
                  </a:rPr>
                  <a:t>期通货膨胀率相联系的。</a:t>
                </a:r>
                <a:endParaRPr lang="en-US" altLang="zh-CN" dirty="0">
                  <a:latin typeface="+mn-ea"/>
                </a:endParaRPr>
              </a:p>
              <a:p>
                <a:pPr>
                  <a:lnSpc>
                    <a:spcPct val="100000"/>
                  </a:lnSpc>
                  <a:buFont typeface="Wingdings" panose="05000000000000000000" pitchFamily="2" charset="2"/>
                  <a:buChar char="Ø"/>
                </a:pPr>
                <a:r>
                  <a:rPr lang="zh-CN" altLang="zh-CN" dirty="0">
                    <a:latin typeface="+mn-ea"/>
                  </a:rPr>
                  <a:t>这一系列的权数可以称之为</a:t>
                </a:r>
                <a:r>
                  <a:rPr lang="en-US" altLang="zh-CN" dirty="0">
                    <a:latin typeface="+mn-ea"/>
                  </a:rPr>
                  <a:t>“</a:t>
                </a:r>
                <a:r>
                  <a:rPr lang="zh-CN" altLang="zh-CN" dirty="0">
                    <a:latin typeface="+mn-ea"/>
                  </a:rPr>
                  <a:t>记忆</a:t>
                </a:r>
                <a:r>
                  <a:rPr lang="en-US" altLang="zh-CN" dirty="0">
                    <a:latin typeface="+mn-ea"/>
                  </a:rPr>
                  <a:t>”</a:t>
                </a:r>
                <a:r>
                  <a:rPr lang="zh-CN" altLang="zh-CN" dirty="0">
                    <a:latin typeface="+mn-ea"/>
                  </a:rPr>
                  <a:t>。</a:t>
                </a:r>
                <a:endParaRPr lang="en-US" altLang="zh-CN" dirty="0">
                  <a:latin typeface="+mn-ea"/>
                </a:endParaRPr>
              </a:p>
              <a:p>
                <a:pPr>
                  <a:lnSpc>
                    <a:spcPct val="100000"/>
                  </a:lnSpc>
                  <a:buFont typeface="Wingdings" panose="05000000000000000000" pitchFamily="2" charset="2"/>
                  <a:buChar char="Ø"/>
                </a:pPr>
                <a:r>
                  <a:rPr lang="zh-CN" altLang="zh-CN" dirty="0">
                    <a:latin typeface="+mn-ea"/>
                  </a:rPr>
                  <a:t>如果</a:t>
                </a:r>
                <a14:m>
                  <m:oMath xmlns:m="http://schemas.openxmlformats.org/officeDocument/2006/math">
                    <m:r>
                      <m:rPr>
                        <m:sty m:val="p"/>
                      </m:rPr>
                      <a:rPr lang="en-US" altLang="zh-CN">
                        <a:latin typeface="Cambria Math" panose="02040503050406030204" pitchFamily="18" charset="0"/>
                      </a:rPr>
                      <m:t>θ</m:t>
                    </m:r>
                  </m:oMath>
                </a14:m>
                <a:r>
                  <a:rPr lang="zh-CN" altLang="zh-CN" dirty="0">
                    <a:latin typeface="+mn-ea"/>
                  </a:rPr>
                  <a:t>接近于零，则权数缓减，经济行为者将有一个</a:t>
                </a:r>
                <a:r>
                  <a:rPr lang="en-US" altLang="zh-CN" dirty="0">
                    <a:latin typeface="+mn-ea"/>
                  </a:rPr>
                  <a:t>“</a:t>
                </a:r>
                <a:r>
                  <a:rPr lang="zh-CN" altLang="zh-CN" dirty="0">
                    <a:latin typeface="+mn-ea"/>
                  </a:rPr>
                  <a:t>长的</a:t>
                </a:r>
                <a:r>
                  <a:rPr lang="en-US" altLang="zh-CN" dirty="0">
                    <a:latin typeface="+mn-ea"/>
                  </a:rPr>
                  <a:t>”</a:t>
                </a:r>
                <a:r>
                  <a:rPr lang="zh-CN" altLang="zh-CN" dirty="0">
                    <a:latin typeface="+mn-ea"/>
                  </a:rPr>
                  <a:t>记忆。</a:t>
                </a:r>
                <a:endParaRPr lang="en-US" altLang="zh-CN" dirty="0">
                  <a:latin typeface="+mn-ea"/>
                </a:endParaRPr>
              </a:p>
              <a:p>
                <a:pPr>
                  <a:lnSpc>
                    <a:spcPct val="100000"/>
                  </a:lnSpc>
                  <a:buFont typeface="Wingdings" panose="05000000000000000000" pitchFamily="2" charset="2"/>
                  <a:buChar char="Ø"/>
                </a:pPr>
                <a:r>
                  <a:rPr lang="zh-CN" altLang="zh-CN" dirty="0">
                    <a:latin typeface="+mn-ea"/>
                  </a:rPr>
                  <a:t>相反，如果</a:t>
                </a:r>
                <a14:m>
                  <m:oMath xmlns:m="http://schemas.openxmlformats.org/officeDocument/2006/math">
                    <m:r>
                      <m:rPr>
                        <m:sty m:val="p"/>
                      </m:rPr>
                      <a:rPr lang="en-US" altLang="zh-CN">
                        <a:latin typeface="Cambria Math" panose="02040503050406030204" pitchFamily="18" charset="0"/>
                      </a:rPr>
                      <m:t>θ</m:t>
                    </m:r>
                  </m:oMath>
                </a14:m>
                <a:r>
                  <a:rPr lang="zh-CN" altLang="zh-CN" dirty="0">
                    <a:latin typeface="+mn-ea"/>
                  </a:rPr>
                  <a:t>接近于</a:t>
                </a:r>
                <a:r>
                  <a:rPr lang="en-US" altLang="zh-CN" dirty="0">
                    <a:latin typeface="+mn-ea"/>
                  </a:rPr>
                  <a:t>1</a:t>
                </a:r>
                <a:r>
                  <a:rPr lang="zh-CN" altLang="zh-CN" dirty="0">
                    <a:latin typeface="+mn-ea"/>
                  </a:rPr>
                  <a:t>，则权数速减，他们将只有一个</a:t>
                </a:r>
                <a:r>
                  <a:rPr lang="en-US" altLang="zh-CN" dirty="0">
                    <a:latin typeface="+mn-ea"/>
                  </a:rPr>
                  <a:t>“</a:t>
                </a:r>
                <a:r>
                  <a:rPr lang="zh-CN" altLang="zh-CN" dirty="0">
                    <a:latin typeface="+mn-ea"/>
                  </a:rPr>
                  <a:t>短的</a:t>
                </a:r>
                <a:r>
                  <a:rPr lang="en-US" altLang="zh-CN" dirty="0">
                    <a:latin typeface="+mn-ea"/>
                  </a:rPr>
                  <a:t>”</a:t>
                </a:r>
                <a:r>
                  <a:rPr lang="zh-CN" altLang="zh-CN" dirty="0">
                    <a:latin typeface="+mn-ea"/>
                  </a:rPr>
                  <a:t>记忆。</a:t>
                </a:r>
                <a:endParaRPr lang="en-US" altLang="zh-CN" dirty="0">
                  <a:latin typeface="+mn-ea"/>
                </a:endParaRPr>
              </a:p>
              <a:p>
                <a:pPr>
                  <a:lnSpc>
                    <a:spcPct val="100000"/>
                  </a:lnSpc>
                  <a:buFont typeface="Wingdings" panose="05000000000000000000" pitchFamily="2" charset="2"/>
                  <a:buChar char="Ø"/>
                </a:pPr>
                <a:endParaRPr lang="zh-CN" altLang="en-US" dirty="0">
                  <a:latin typeface="+mn-ea"/>
                </a:endParaRPr>
              </a:p>
            </p:txBody>
          </p:sp>
        </mc:Choice>
        <mc:Fallback xmlns="">
          <p:sp>
            <p:nvSpPr>
              <p:cNvPr id="2" name="内容占位符 1"/>
              <p:cNvSpPr>
                <a:spLocks noGrp="1" noRot="1" noChangeAspect="1" noMove="1" noResize="1" noEditPoints="1" noAdjustHandles="1" noChangeArrowheads="1" noChangeShapeType="1" noTextEdit="1"/>
              </p:cNvSpPr>
              <p:nvPr>
                <p:ph idx="1"/>
              </p:nvPr>
            </p:nvSpPr>
            <p:spPr>
              <a:xfrm>
                <a:off x="1066800" y="360183"/>
                <a:ext cx="10058400" cy="5658232"/>
              </a:xfrm>
              <a:blipFill>
                <a:blip r:embed="rId2"/>
                <a:stretch>
                  <a:fillRect l="-1697" t="-1832"/>
                </a:stretch>
              </a:blipFill>
            </p:spPr>
            <p:txBody>
              <a:bodyPr/>
              <a:lstStyle/>
              <a:p>
                <a:r>
                  <a:rPr lang="zh-CN" altLang="en-US">
                    <a:noFill/>
                  </a:rPr>
                  <a:t> </a:t>
                </a:r>
              </a:p>
            </p:txBody>
          </p:sp>
        </mc:Fallback>
      </mc:AlternateContent>
      <mc:AlternateContent xmlns:mc="http://schemas.openxmlformats.org/markup-compatibility/2006" xmlns:p14="http://schemas.microsoft.com/office/powerpoint/2010/main">
        <mc:Choice Requires="p14">
          <p:contentPart p14:bwMode="auto" r:id="rId3">
            <p14:nvContentPartPr>
              <p14:cNvPr id="4" name="墨迹 3"/>
              <p14:cNvContentPartPr/>
              <p14:nvPr/>
            </p14:nvContentPartPr>
            <p14:xfrm>
              <a:off x="8124338" y="4898618"/>
              <a:ext cx="360" cy="360"/>
            </p14:xfrm>
          </p:contentPart>
        </mc:Choice>
        <mc:Fallback xmlns="">
          <p:pic>
            <p:nvPicPr>
              <p:cNvPr id="4" name="墨迹 3"/>
            </p:nvPicPr>
            <p:blipFill>
              <a:blip r:embed="rId4"/>
            </p:blipFill>
            <p:spPr>
              <a:xfrm>
                <a:off x="8124338" y="4898618"/>
                <a:ext cx="360" cy="360"/>
              </a:xfrm>
              <a:prstGeom prst="rect"/>
            </p:spPr>
          </p:pic>
        </mc:Fallback>
      </mc:AlternateContent>
      <mc:AlternateContent xmlns:mc="http://schemas.openxmlformats.org/markup-compatibility/2006" xmlns:p14="http://schemas.microsoft.com/office/powerpoint/2010/main">
        <mc:Choice Requires="p14">
          <p:contentPart p14:bwMode="auto" r:id="rId5">
            <p14:nvContentPartPr>
              <p14:cNvPr id="5" name="墨迹 4"/>
              <p14:cNvContentPartPr/>
              <p14:nvPr/>
            </p14:nvContentPartPr>
            <p14:xfrm>
              <a:off x="7553738" y="5020658"/>
              <a:ext cx="360" cy="360"/>
            </p14:xfrm>
          </p:contentPart>
        </mc:Choice>
        <mc:Fallback xmlns="">
          <p:pic>
            <p:nvPicPr>
              <p:cNvPr id="5" name="墨迹 4"/>
            </p:nvPicPr>
            <p:blipFill>
              <a:blip r:embed="rId4"/>
            </p:blipFill>
            <p:spPr>
              <a:xfrm>
                <a:off x="7553738" y="5020658"/>
                <a:ext cx="360" cy="360"/>
              </a:xfrm>
              <a:prstGeom prst="rect"/>
            </p:spPr>
          </p:pic>
        </mc:Fallback>
      </mc:AlternateContent>
      <p:sp>
        <p:nvSpPr>
          <p:cNvPr id="3" name="箭头: 直角上 2"/>
          <p:cNvSpPr/>
          <p:nvPr/>
        </p:nvSpPr>
        <p:spPr>
          <a:xfrm flipH="1">
            <a:off x="7198820" y="1690255"/>
            <a:ext cx="249263" cy="437803"/>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内容占位符 1"/>
              <p:cNvSpPr>
                <a:spLocks noGrp="1"/>
              </p:cNvSpPr>
              <p:nvPr>
                <p:ph idx="1"/>
              </p:nvPr>
            </p:nvSpPr>
            <p:spPr>
              <a:xfrm>
                <a:off x="1066800" y="437769"/>
                <a:ext cx="10058400" cy="5314639"/>
              </a:xfrm>
            </p:spPr>
            <p:txBody>
              <a:bodyPr>
                <a:noAutofit/>
              </a:bodyPr>
              <a:lstStyle/>
              <a:p>
                <a:pPr marL="0" indent="0">
                  <a:buNone/>
                </a:pPr>
                <a:r>
                  <a:rPr lang="zh-CN" altLang="zh-CN" sz="2200" b="1" dirty="0">
                    <a:latin typeface="Abadi" panose="020B0604020202020204" pitchFamily="34" charset="0"/>
                  </a:rPr>
                  <a:t>适应性预期</a:t>
                </a:r>
                <a:r>
                  <a:rPr lang="zh-CN" altLang="en-US" sz="2200" b="1" dirty="0">
                    <a:latin typeface="Abadi" panose="020B0604020202020204" pitchFamily="34" charset="0"/>
                  </a:rPr>
                  <a:t>理论</a:t>
                </a:r>
                <a:endParaRPr lang="en-US" altLang="zh-CN" dirty="0">
                  <a:latin typeface="+mn-ea"/>
                </a:endParaRPr>
              </a:p>
              <a:p>
                <a:pPr>
                  <a:buFont typeface="Wingdings" panose="05000000000000000000" pitchFamily="2" charset="2"/>
                  <a:buChar char="Ø"/>
                </a:pPr>
                <a:r>
                  <a:rPr lang="zh-CN" altLang="zh-CN" dirty="0">
                    <a:latin typeface="+mn-ea"/>
                  </a:rPr>
                  <a:t>长记忆（如</a:t>
                </a:r>
                <a14:m>
                  <m:oMath xmlns:m="http://schemas.openxmlformats.org/officeDocument/2006/math">
                    <m:r>
                      <m:rPr>
                        <m:sty m:val="p"/>
                      </m:rPr>
                      <a:rPr lang="en-US" altLang="zh-CN">
                        <a:latin typeface="Cambria Math" panose="02040503050406030204" pitchFamily="18" charset="0"/>
                      </a:rPr>
                      <m:t>θ</m:t>
                    </m:r>
                    <m:r>
                      <a:rPr lang="en-US" altLang="zh-CN" i="1">
                        <a:latin typeface="Cambria Math" panose="02040503050406030204" pitchFamily="18" charset="0"/>
                      </a:rPr>
                      <m:t>=</m:t>
                    </m:r>
                  </m:oMath>
                </a14:m>
                <a:r>
                  <a:rPr lang="en-US" altLang="zh-CN" dirty="0">
                    <a:latin typeface="+mn-ea"/>
                  </a:rPr>
                  <a:t>0.1</a:t>
                </a:r>
                <a:r>
                  <a:rPr lang="zh-CN" altLang="zh-CN" dirty="0">
                    <a:latin typeface="+mn-ea"/>
                  </a:rPr>
                  <a:t>）和短记忆</a:t>
                </a:r>
                <a:r>
                  <a:rPr lang="zh-CN" altLang="en-US" dirty="0">
                    <a:latin typeface="+mn-ea"/>
                  </a:rPr>
                  <a:t>（</a:t>
                </a:r>
                <a14:m>
                  <m:oMath xmlns:m="http://schemas.openxmlformats.org/officeDocument/2006/math">
                    <m:r>
                      <a:rPr lang="zh-CN" altLang="zh-CN">
                        <a:latin typeface="Cambria Math" panose="02040503050406030204" pitchFamily="18" charset="0"/>
                      </a:rPr>
                      <m:t>如</m:t>
                    </m:r>
                    <m:r>
                      <m:rPr>
                        <m:sty m:val="p"/>
                      </m:rPr>
                      <a:rPr lang="en-US" altLang="zh-CN">
                        <a:latin typeface="Cambria Math" panose="02040503050406030204" pitchFamily="18" charset="0"/>
                      </a:rPr>
                      <m:t>θ</m:t>
                    </m:r>
                    <m:r>
                      <a:rPr lang="en-US" altLang="zh-CN" i="1">
                        <a:latin typeface="Cambria Math" panose="02040503050406030204" pitchFamily="18" charset="0"/>
                      </a:rPr>
                      <m:t>=</m:t>
                    </m:r>
                  </m:oMath>
                </a14:m>
                <a:r>
                  <a:rPr lang="en-US" altLang="zh-CN" dirty="0">
                    <a:latin typeface="+mn-ea"/>
                  </a:rPr>
                  <a:t>0.9</a:t>
                </a:r>
                <a:r>
                  <a:rPr lang="zh-CN" altLang="en-US" dirty="0">
                    <a:latin typeface="+mn-ea"/>
                  </a:rPr>
                  <a:t>）</a:t>
                </a:r>
                <a:r>
                  <a:rPr lang="zh-CN" altLang="zh-CN" dirty="0">
                    <a:latin typeface="+mn-ea"/>
                  </a:rPr>
                  <a:t>体现了过去通货膨胀率对现期的预期通货膨胀率形成的影响。</a:t>
                </a:r>
                <a:endParaRPr lang="en-US" altLang="zh-CN" dirty="0">
                  <a:latin typeface="+mn-ea"/>
                </a:endParaRPr>
              </a:p>
              <a:p>
                <a:pPr>
                  <a:buFont typeface="Wingdings" panose="05000000000000000000" pitchFamily="2" charset="2"/>
                  <a:buChar char="Ø"/>
                </a:pPr>
                <a:r>
                  <a:rPr lang="zh-CN" altLang="zh-CN" dirty="0">
                    <a:latin typeface="+mn-ea"/>
                  </a:rPr>
                  <a:t>在</a:t>
                </a:r>
                <a:r>
                  <a:rPr lang="en-US" altLang="zh-CN" dirty="0">
                    <a:latin typeface="+mn-ea"/>
                  </a:rPr>
                  <a:t>“</a:t>
                </a:r>
                <a:r>
                  <a:rPr lang="zh-CN" altLang="zh-CN" dirty="0">
                    <a:latin typeface="+mn-ea"/>
                  </a:rPr>
                  <a:t>长记忆</a:t>
                </a:r>
                <a:r>
                  <a:rPr lang="en-US" altLang="zh-CN" dirty="0">
                    <a:latin typeface="+mn-ea"/>
                  </a:rPr>
                  <a:t>”</a:t>
                </a:r>
                <a:r>
                  <a:rPr lang="zh-CN" altLang="zh-CN" dirty="0">
                    <a:latin typeface="+mn-ea"/>
                  </a:rPr>
                  <a:t>情况下，过去的影响是逐步缓慢衰减的。相当长以前可观察到的通货膨胀率明显地影响着未来预期的形成。相反，在</a:t>
                </a:r>
                <a:r>
                  <a:rPr lang="en-US" altLang="zh-CN" dirty="0">
                    <a:latin typeface="+mn-ea"/>
                  </a:rPr>
                  <a:t>“</a:t>
                </a:r>
                <a:r>
                  <a:rPr lang="zh-CN" altLang="zh-CN" dirty="0">
                    <a:latin typeface="+mn-ea"/>
                  </a:rPr>
                  <a:t>短记忆</a:t>
                </a:r>
                <a:r>
                  <a:rPr lang="en-US" altLang="zh-CN" dirty="0">
                    <a:latin typeface="+mn-ea"/>
                  </a:rPr>
                  <a:t>”</a:t>
                </a:r>
                <a:r>
                  <a:rPr lang="zh-CN" altLang="zh-CN" dirty="0">
                    <a:latin typeface="+mn-ea"/>
                  </a:rPr>
                  <a:t>情况下，仅仅前期的信息才有效，而相当久以前的信息影响是微不足道的。</a:t>
                </a:r>
                <a:endParaRPr lang="en-US" altLang="zh-CN" dirty="0">
                  <a:latin typeface="+mn-ea"/>
                </a:endParaRPr>
              </a:p>
              <a:p>
                <a:pPr>
                  <a:buFont typeface="Wingdings" panose="05000000000000000000" pitchFamily="2" charset="2"/>
                  <a:buChar char="Ø"/>
                </a:pPr>
                <a:endParaRPr lang="en-US" altLang="zh-CN" dirty="0">
                  <a:latin typeface="+mn-ea"/>
                </a:endParaRPr>
              </a:p>
              <a:p>
                <a:pPr>
                  <a:buFont typeface="Wingdings" panose="05000000000000000000" pitchFamily="2" charset="2"/>
                  <a:buChar char="Ø"/>
                </a:pPr>
                <a:endParaRPr lang="en-US" altLang="zh-CN" dirty="0"/>
              </a:p>
            </p:txBody>
          </p:sp>
        </mc:Choice>
        <mc:Fallback xmlns="">
          <p:sp>
            <p:nvSpPr>
              <p:cNvPr id="2" name="内容占位符 1"/>
              <p:cNvSpPr>
                <a:spLocks noGrp="1" noRot="1" noChangeAspect="1" noMove="1" noResize="1" noEditPoints="1" noAdjustHandles="1" noChangeArrowheads="1" noChangeShapeType="1" noTextEdit="1"/>
              </p:cNvSpPr>
              <p:nvPr>
                <p:ph idx="1"/>
              </p:nvPr>
            </p:nvSpPr>
            <p:spPr>
              <a:xfrm>
                <a:off x="1066800" y="437769"/>
                <a:ext cx="10058400" cy="5314639"/>
              </a:xfrm>
              <a:blipFill>
                <a:blip r:embed="rId2"/>
                <a:stretch>
                  <a:fillRect l="-1697" t="-1491" r="-1091"/>
                </a:stretch>
              </a:blipFill>
            </p:spPr>
            <p:txBody>
              <a:bodyPr/>
              <a:lstStyle/>
              <a:p>
                <a:r>
                  <a:rPr lang="zh-CN" altLang="en-US">
                    <a:noFill/>
                  </a:rPr>
                  <a:t> </a:t>
                </a:r>
              </a:p>
            </p:txBody>
          </p:sp>
        </mc:Fallback>
      </mc:AlternateContent>
      <p:graphicFrame>
        <p:nvGraphicFramePr>
          <p:cNvPr id="3" name="对象 2"/>
          <p:cNvGraphicFramePr>
            <a:graphicFrameLocks noChangeAspect="1"/>
          </p:cNvGraphicFramePr>
          <p:nvPr/>
        </p:nvGraphicFramePr>
        <p:xfrm>
          <a:off x="3071927" y="2862696"/>
          <a:ext cx="6642879" cy="2628900"/>
        </p:xfrm>
        <a:graphic>
          <a:graphicData uri="http://schemas.openxmlformats.org/presentationml/2006/ole">
            <mc:AlternateContent xmlns:mc="http://schemas.openxmlformats.org/markup-compatibility/2006">
              <mc:Choice xmlns:v="urn:schemas-microsoft-com:vml" Requires="v">
                <p:oleObj name="Worksheet" r:id="rId3" imgW="3545205" imgH="1407795" progId="Excel.Sheet.12">
                  <p:embed/>
                </p:oleObj>
              </mc:Choice>
              <mc:Fallback>
                <p:oleObj name="Worksheet" r:id="rId3" imgW="3545205" imgH="1407795" progId="Excel.Sheet.12">
                  <p:embed/>
                  <p:pic>
                    <p:nvPicPr>
                      <p:cNvPr id="3" name="对象 2"/>
                      <p:cNvPicPr/>
                      <p:nvPr/>
                    </p:nvPicPr>
                    <p:blipFill>
                      <a:blip r:embed="rId4"/>
                      <a:stretch>
                        <a:fillRect/>
                      </a:stretch>
                    </p:blipFill>
                    <p:spPr>
                      <a:xfrm>
                        <a:off x="3071927" y="2862696"/>
                        <a:ext cx="6642879" cy="2628900"/>
                      </a:xfrm>
                      <a:prstGeom prst="rect">
                        <a:avLst/>
                      </a:prstGeom>
                      <a:gradFill flip="none" rotWithShape="1">
                        <a:gsLst>
                          <a:gs pos="0">
                            <a:srgbClr val="003366">
                              <a:tint val="66000"/>
                              <a:satMod val="160000"/>
                            </a:srgbClr>
                          </a:gs>
                          <a:gs pos="50000">
                            <a:srgbClr val="003366">
                              <a:tint val="44500"/>
                              <a:satMod val="160000"/>
                            </a:srgbClr>
                          </a:gs>
                          <a:gs pos="100000">
                            <a:srgbClr val="003366">
                              <a:tint val="23500"/>
                              <a:satMod val="160000"/>
                            </a:srgbClr>
                          </a:gs>
                        </a:gsLst>
                        <a:lin ang="5400000" scaled="1"/>
                        <a:tileRect/>
                      </a:gradFill>
                      <a:ln w="38100" cmpd="dbl">
                        <a:solidFill>
                          <a:srgbClr val="003366">
                            <a:alpha val="75000"/>
                          </a:srgbClr>
                        </a:solidFill>
                      </a:ln>
                    </p:spPr>
                  </p:pic>
                </p:oleObj>
              </mc:Fallback>
            </mc:AlternateContent>
          </a:graphicData>
        </a:graphic>
      </p:graphicFrame>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6972CCD9-95DA-4349-8D05-BD28BD82BEAC}"/>
              </a:ext>
            </a:extLst>
          </p:cNvPr>
          <p:cNvSpPr>
            <a:spLocks noGrp="1"/>
          </p:cNvSpPr>
          <p:nvPr>
            <p:ph idx="1"/>
          </p:nvPr>
        </p:nvSpPr>
        <p:spPr>
          <a:xfrm>
            <a:off x="1066800" y="360183"/>
            <a:ext cx="10058400" cy="5830028"/>
          </a:xfrm>
        </p:spPr>
        <p:txBody>
          <a:bodyPr>
            <a:noAutofit/>
          </a:bodyPr>
          <a:lstStyle/>
          <a:p>
            <a:r>
              <a:rPr lang="zh-CN" altLang="zh-CN" sz="2200" b="1" dirty="0">
                <a:latin typeface="+mj-ea"/>
                <a:ea typeface="+mj-ea"/>
              </a:rPr>
              <a:t>凯恩斯主义的不确定性</a:t>
            </a:r>
            <a:endParaRPr lang="en-US" altLang="zh-CN" sz="2200" b="1" dirty="0">
              <a:latin typeface="+mj-ea"/>
              <a:ea typeface="+mj-ea"/>
            </a:endParaRPr>
          </a:p>
          <a:p>
            <a:pPr>
              <a:lnSpc>
                <a:spcPct val="100000"/>
              </a:lnSpc>
              <a:buFont typeface="Wingdings" panose="05000000000000000000" pitchFamily="2" charset="2"/>
              <a:buChar char="Ø"/>
            </a:pPr>
            <a:endParaRPr lang="en-US" altLang="zh-CN" dirty="0">
              <a:latin typeface="+mn-ea"/>
            </a:endParaRPr>
          </a:p>
          <a:p>
            <a:pPr>
              <a:lnSpc>
                <a:spcPct val="100000"/>
              </a:lnSpc>
              <a:buFont typeface="Wingdings" panose="05000000000000000000" pitchFamily="2" charset="2"/>
              <a:buChar char="Ø"/>
            </a:pPr>
            <a:endParaRPr lang="en-US" altLang="zh-CN" dirty="0">
              <a:latin typeface="+mn-ea"/>
            </a:endParaRPr>
          </a:p>
          <a:p>
            <a:pPr>
              <a:lnSpc>
                <a:spcPct val="100000"/>
              </a:lnSpc>
              <a:buFont typeface="Wingdings" panose="05000000000000000000" pitchFamily="2" charset="2"/>
              <a:buChar char="Ø"/>
            </a:pPr>
            <a:endParaRPr lang="en-US" altLang="zh-CN" dirty="0">
              <a:latin typeface="+mn-ea"/>
            </a:endParaRPr>
          </a:p>
          <a:p>
            <a:pPr>
              <a:lnSpc>
                <a:spcPct val="100000"/>
              </a:lnSpc>
              <a:buFont typeface="Wingdings" panose="05000000000000000000" pitchFamily="2" charset="2"/>
              <a:buChar char="Ø"/>
            </a:pPr>
            <a:endParaRPr lang="en-US" altLang="zh-CN" dirty="0">
              <a:latin typeface="+mn-ea"/>
            </a:endParaRPr>
          </a:p>
          <a:p>
            <a:pPr>
              <a:lnSpc>
                <a:spcPct val="100000"/>
              </a:lnSpc>
              <a:buFont typeface="Wingdings" panose="05000000000000000000" pitchFamily="2" charset="2"/>
              <a:buChar char="Ø"/>
            </a:pPr>
            <a:endParaRPr lang="en-US" altLang="zh-CN" dirty="0">
              <a:latin typeface="+mn-ea"/>
            </a:endParaRPr>
          </a:p>
          <a:p>
            <a:pPr>
              <a:lnSpc>
                <a:spcPct val="100000"/>
              </a:lnSpc>
              <a:buFont typeface="Wingdings" panose="05000000000000000000" pitchFamily="2" charset="2"/>
              <a:buChar char="Ø"/>
            </a:pPr>
            <a:endParaRPr lang="en-US" altLang="zh-CN" dirty="0">
              <a:latin typeface="+mn-ea"/>
            </a:endParaRPr>
          </a:p>
          <a:p>
            <a:pPr>
              <a:lnSpc>
                <a:spcPct val="100000"/>
              </a:lnSpc>
              <a:buFont typeface="Wingdings" panose="05000000000000000000" pitchFamily="2" charset="2"/>
              <a:buChar char="Ø"/>
            </a:pPr>
            <a:endParaRPr lang="en-US" altLang="zh-CN" dirty="0">
              <a:latin typeface="+mn-ea"/>
            </a:endParaRPr>
          </a:p>
          <a:p>
            <a:pPr>
              <a:lnSpc>
                <a:spcPct val="100000"/>
              </a:lnSpc>
              <a:buFont typeface="Wingdings" panose="05000000000000000000" pitchFamily="2" charset="2"/>
              <a:buChar char="Ø"/>
            </a:pPr>
            <a:r>
              <a:rPr lang="zh-CN" altLang="en-US" dirty="0">
                <a:latin typeface="+mn-ea"/>
              </a:rPr>
              <a:t>由于未来与过去有显著不同，就未来价格的可能性而言，过去价格的信息“根本无法提供科学依据，借以形成任何可计算的概率”。</a:t>
            </a:r>
            <a:endParaRPr lang="en-US" altLang="zh-CN" dirty="0">
              <a:latin typeface="+mn-ea"/>
            </a:endParaRPr>
          </a:p>
          <a:p>
            <a:pPr>
              <a:lnSpc>
                <a:spcPct val="100000"/>
              </a:lnSpc>
              <a:buFont typeface="Wingdings" panose="05000000000000000000" pitchFamily="2" charset="2"/>
              <a:buChar char="Ø"/>
            </a:pPr>
            <a:r>
              <a:rPr lang="zh-CN" altLang="zh-CN" dirty="0">
                <a:latin typeface="+mn-ea"/>
              </a:rPr>
              <a:t>凯恩斯</a:t>
            </a:r>
            <a:r>
              <a:rPr lang="zh-CN" altLang="en-US" dirty="0">
                <a:latin typeface="+mn-ea"/>
              </a:rPr>
              <a:t>的</a:t>
            </a:r>
            <a:r>
              <a:rPr lang="zh-CN" altLang="zh-CN" dirty="0">
                <a:latin typeface="+mn-ea"/>
              </a:rPr>
              <a:t>《概率论》</a:t>
            </a:r>
            <a:r>
              <a:rPr lang="zh-CN" altLang="en-US" dirty="0">
                <a:latin typeface="+mn-ea"/>
              </a:rPr>
              <a:t>（</a:t>
            </a:r>
            <a:r>
              <a:rPr lang="en-US" altLang="zh-CN" dirty="0">
                <a:latin typeface="+mn-ea"/>
              </a:rPr>
              <a:t>1921</a:t>
            </a:r>
            <a:r>
              <a:rPr lang="zh-CN" altLang="en-US" dirty="0">
                <a:latin typeface="+mn-ea"/>
              </a:rPr>
              <a:t>）：</a:t>
            </a:r>
            <a:r>
              <a:rPr lang="zh-CN" altLang="zh-CN" dirty="0">
                <a:latin typeface="+mn-ea"/>
              </a:rPr>
              <a:t>不确定性</a:t>
            </a:r>
            <a:r>
              <a:rPr lang="zh-CN" altLang="en-US" dirty="0">
                <a:latin typeface="+mn-ea"/>
              </a:rPr>
              <a:t>；</a:t>
            </a:r>
            <a:r>
              <a:rPr lang="en-US" altLang="zh-CN" dirty="0">
                <a:latin typeface="+mn-ea"/>
              </a:rPr>
              <a:t>《</a:t>
            </a:r>
            <a:r>
              <a:rPr lang="zh-CN" altLang="en-US" dirty="0">
                <a:latin typeface="+mn-ea"/>
              </a:rPr>
              <a:t>通论</a:t>
            </a:r>
            <a:r>
              <a:rPr lang="en-US" altLang="zh-CN" dirty="0">
                <a:latin typeface="+mn-ea"/>
              </a:rPr>
              <a:t>》</a:t>
            </a:r>
            <a:r>
              <a:rPr lang="zh-CN" altLang="en-US" dirty="0">
                <a:latin typeface="+mn-ea"/>
              </a:rPr>
              <a:t>的第</a:t>
            </a:r>
            <a:r>
              <a:rPr lang="en-US" altLang="zh-CN" dirty="0">
                <a:latin typeface="+mn-ea"/>
              </a:rPr>
              <a:t>12</a:t>
            </a:r>
            <a:r>
              <a:rPr lang="zh-CN" altLang="en-US" dirty="0">
                <a:latin typeface="+mn-ea"/>
              </a:rPr>
              <a:t>章：预期和不确定性</a:t>
            </a:r>
            <a:r>
              <a:rPr lang="zh-CN" altLang="zh-CN" dirty="0">
                <a:latin typeface="+mn-ea"/>
              </a:rPr>
              <a:t>。</a:t>
            </a:r>
            <a:endParaRPr lang="en-US" altLang="zh-CN" dirty="0">
              <a:latin typeface="+mn-ea"/>
            </a:endParaRPr>
          </a:p>
          <a:p>
            <a:pPr>
              <a:lnSpc>
                <a:spcPct val="100000"/>
              </a:lnSpc>
              <a:buFont typeface="Wingdings" panose="05000000000000000000" pitchFamily="2" charset="2"/>
              <a:buChar char="Ø"/>
            </a:pPr>
            <a:r>
              <a:rPr lang="zh-CN" altLang="zh-CN" dirty="0">
                <a:latin typeface="+mn-ea"/>
              </a:rPr>
              <a:t>“动物精神是一种自发的行动冲动，而不是量化收益的加权平均数乘以数量概率的结果。”</a:t>
            </a:r>
            <a:endParaRPr lang="en-US" altLang="zh-CN" dirty="0">
              <a:latin typeface="+mn-ea"/>
            </a:endParaRPr>
          </a:p>
          <a:p>
            <a:pPr marL="0" indent="0">
              <a:buNone/>
            </a:pPr>
            <a:endParaRPr lang="zh-CN" altLang="zh-CN" dirty="0"/>
          </a:p>
          <a:p>
            <a:pPr>
              <a:buFont typeface="Wingdings" panose="05000000000000000000" pitchFamily="2" charset="2"/>
              <a:buChar char="Ø"/>
            </a:pPr>
            <a:endParaRPr lang="zh-CN" altLang="zh-CN" dirty="0"/>
          </a:p>
          <a:p>
            <a:pPr>
              <a:buFont typeface="Wingdings" panose="05000000000000000000" pitchFamily="2" charset="2"/>
              <a:buChar char="Ø"/>
            </a:pPr>
            <a:endParaRPr lang="en-US" altLang="zh-CN" dirty="0"/>
          </a:p>
          <a:p>
            <a:endParaRPr lang="zh-CN" altLang="en-US" dirty="0"/>
          </a:p>
        </p:txBody>
      </p:sp>
      <p:pic>
        <p:nvPicPr>
          <p:cNvPr id="4" name="图片 3" descr="人的照片上写着字&#10;&#10;描述已自动生成">
            <a:extLst>
              <a:ext uri="{FF2B5EF4-FFF2-40B4-BE49-F238E27FC236}">
                <a16:creationId xmlns:a16="http://schemas.microsoft.com/office/drawing/2014/main" id="{9DAB55A3-22B6-69BF-1086-D8FC9FC3CBE2}"/>
              </a:ext>
            </a:extLst>
          </p:cNvPr>
          <p:cNvPicPr>
            <a:picLocks noChangeAspect="1"/>
          </p:cNvPicPr>
          <p:nvPr/>
        </p:nvPicPr>
        <p:blipFill>
          <a:blip r:embed="rId2">
            <a:alphaModFix/>
            <a:extLst>
              <a:ext uri="{28A0092B-C50C-407E-A947-70E740481C1C}">
                <a14:useLocalDpi xmlns:a14="http://schemas.microsoft.com/office/drawing/2010/main" val="0"/>
              </a:ext>
            </a:extLst>
          </a:blip>
          <a:stretch>
            <a:fillRect/>
          </a:stretch>
        </p:blipFill>
        <p:spPr>
          <a:xfrm>
            <a:off x="2798620" y="846167"/>
            <a:ext cx="6450676" cy="3400945"/>
          </a:xfrm>
          <a:prstGeom prst="rect">
            <a:avLst/>
          </a:prstGeom>
          <a:effectLst>
            <a:softEdge rad="63500"/>
          </a:effectLst>
          <a:scene3d>
            <a:camera prst="perspectiveFront" fov="1800000">
              <a:rot lat="0" lon="0" rev="0"/>
            </a:camera>
            <a:lightRig rig="threePt" dir="t"/>
          </a:scene3d>
        </p:spPr>
      </p:pic>
    </p:spTree>
    <p:extLst>
      <p:ext uri="{BB962C8B-B14F-4D97-AF65-F5344CB8AC3E}">
        <p14:creationId xmlns:p14="http://schemas.microsoft.com/office/powerpoint/2010/main" val="185869289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6972CCD9-95DA-4349-8D05-BD28BD82BEAC}"/>
              </a:ext>
            </a:extLst>
          </p:cNvPr>
          <p:cNvSpPr>
            <a:spLocks noGrp="1"/>
          </p:cNvSpPr>
          <p:nvPr>
            <p:ph idx="1"/>
          </p:nvPr>
        </p:nvSpPr>
        <p:spPr>
          <a:xfrm>
            <a:off x="1066800" y="360183"/>
            <a:ext cx="10058400" cy="3158872"/>
          </a:xfrm>
        </p:spPr>
        <p:txBody>
          <a:bodyPr>
            <a:noAutofit/>
          </a:bodyPr>
          <a:lstStyle/>
          <a:p>
            <a:r>
              <a:rPr lang="zh-CN" altLang="zh-CN" sz="2200" b="1" dirty="0">
                <a:latin typeface="+mj-ea"/>
                <a:ea typeface="+mj-ea"/>
              </a:rPr>
              <a:t>凯恩斯主义的不确定性</a:t>
            </a:r>
            <a:endParaRPr lang="en-US" altLang="zh-CN" sz="2200" b="1" dirty="0">
              <a:latin typeface="+mj-ea"/>
              <a:ea typeface="+mj-ea"/>
            </a:endParaRPr>
          </a:p>
          <a:p>
            <a:pPr>
              <a:lnSpc>
                <a:spcPct val="100000"/>
              </a:lnSpc>
              <a:buFont typeface="Wingdings" panose="05000000000000000000" pitchFamily="2" charset="2"/>
              <a:buChar char="Ø"/>
            </a:pPr>
            <a:r>
              <a:rPr lang="en-US" altLang="zh-CN" dirty="0">
                <a:latin typeface="+mn-ea"/>
              </a:rPr>
              <a:t>Frank Knight</a:t>
            </a:r>
            <a:r>
              <a:rPr lang="zh-CN" altLang="en-US" dirty="0">
                <a:latin typeface="+mn-ea"/>
              </a:rPr>
              <a:t>（</a:t>
            </a:r>
            <a:r>
              <a:rPr lang="en-US" altLang="zh-CN" dirty="0">
                <a:latin typeface="+mn-ea"/>
              </a:rPr>
              <a:t>1921</a:t>
            </a:r>
            <a:r>
              <a:rPr lang="zh-CN" altLang="en-US" dirty="0">
                <a:latin typeface="+mn-ea"/>
              </a:rPr>
              <a:t>）</a:t>
            </a:r>
            <a:r>
              <a:rPr lang="zh-CN" altLang="zh-CN" dirty="0">
                <a:latin typeface="+mn-ea"/>
              </a:rPr>
              <a:t>提出</a:t>
            </a:r>
            <a:r>
              <a:rPr lang="zh-CN" altLang="en-US" dirty="0">
                <a:latin typeface="+mn-ea"/>
              </a:rPr>
              <a:t>了</a:t>
            </a:r>
            <a:r>
              <a:rPr lang="zh-CN" altLang="zh-CN" dirty="0">
                <a:latin typeface="+mn-ea"/>
              </a:rPr>
              <a:t>可衡量的风险（</a:t>
            </a:r>
            <a:r>
              <a:rPr lang="en-US" altLang="zh-CN" dirty="0">
                <a:latin typeface="+mn-ea"/>
              </a:rPr>
              <a:t>risk</a:t>
            </a:r>
            <a:r>
              <a:rPr lang="zh-CN" altLang="zh-CN" dirty="0">
                <a:latin typeface="+mn-ea"/>
              </a:rPr>
              <a:t>）和不可衡量的不确定性（</a:t>
            </a:r>
            <a:r>
              <a:rPr lang="en-US" altLang="zh-CN" dirty="0">
                <a:latin typeface="+mn-ea"/>
              </a:rPr>
              <a:t>uncertainty</a:t>
            </a:r>
            <a:r>
              <a:rPr lang="zh-CN" altLang="zh-CN" dirty="0">
                <a:latin typeface="+mn-ea"/>
              </a:rPr>
              <a:t>）之间的划分。</a:t>
            </a:r>
            <a:endParaRPr lang="en-US" altLang="zh-CN" dirty="0">
              <a:latin typeface="+mn-ea"/>
            </a:endParaRPr>
          </a:p>
          <a:p>
            <a:pPr>
              <a:lnSpc>
                <a:spcPct val="100000"/>
              </a:lnSpc>
              <a:buFont typeface="Wingdings" panose="05000000000000000000" pitchFamily="2" charset="2"/>
              <a:buChar char="Ø"/>
            </a:pPr>
            <a:r>
              <a:rPr lang="zh-CN" altLang="en-US" dirty="0">
                <a:latin typeface="+mn-ea"/>
              </a:rPr>
              <a:t>后凯恩斯主义主张非遍历性（</a:t>
            </a:r>
            <a:r>
              <a:rPr lang="en-US" altLang="zh-CN" dirty="0">
                <a:latin typeface="+mn-ea"/>
              </a:rPr>
              <a:t>non-ergodicity</a:t>
            </a:r>
            <a:r>
              <a:rPr lang="zh-CN" altLang="en-US" dirty="0">
                <a:latin typeface="+mn-ea"/>
              </a:rPr>
              <a:t>）是经济系统特有的，也被用来支持凯恩斯主义的不确定性。</a:t>
            </a:r>
            <a:endParaRPr lang="en-US" altLang="zh-CN" dirty="0">
              <a:latin typeface="+mn-ea"/>
            </a:endParaRPr>
          </a:p>
          <a:p>
            <a:pPr>
              <a:lnSpc>
                <a:spcPct val="100000"/>
              </a:lnSpc>
              <a:buFont typeface="Wingdings" panose="05000000000000000000" pitchFamily="2" charset="2"/>
              <a:buChar char="Ø"/>
            </a:pPr>
            <a:r>
              <a:rPr lang="zh-CN" altLang="en-US" dirty="0">
                <a:latin typeface="+mn-ea"/>
              </a:rPr>
              <a:t>遍历过程表明，随着时间的推移，经济过程会遵循理性代理人所能发现的平均水平，从而暗示了理性预期的可能性。因此，非遍历性成为了攻击理性预期假设的利器。</a:t>
            </a:r>
            <a:r>
              <a:rPr lang="en-US" altLang="zh-CN" dirty="0">
                <a:latin typeface="+mn-ea"/>
              </a:rPr>
              <a:t>Davidson</a:t>
            </a:r>
            <a:r>
              <a:rPr lang="zh-CN" altLang="en-US" dirty="0">
                <a:latin typeface="+mn-ea"/>
              </a:rPr>
              <a:t>（</a:t>
            </a:r>
            <a:r>
              <a:rPr lang="en-US" altLang="zh-CN" dirty="0">
                <a:latin typeface="+mn-ea"/>
              </a:rPr>
              <a:t>1982/83</a:t>
            </a:r>
            <a:r>
              <a:rPr lang="zh-CN" altLang="en-US" dirty="0">
                <a:latin typeface="+mn-ea"/>
              </a:rPr>
              <a:t>，</a:t>
            </a:r>
            <a:r>
              <a:rPr lang="en-US" altLang="zh-CN" dirty="0">
                <a:latin typeface="+mn-ea"/>
              </a:rPr>
              <a:t>1991</a:t>
            </a:r>
            <a:r>
              <a:rPr lang="zh-CN" altLang="en-US" dirty="0">
                <a:latin typeface="+mn-ea"/>
              </a:rPr>
              <a:t>，</a:t>
            </a:r>
            <a:r>
              <a:rPr lang="en-US" altLang="zh-CN" dirty="0">
                <a:latin typeface="+mn-ea"/>
              </a:rPr>
              <a:t>1994</a:t>
            </a:r>
            <a:r>
              <a:rPr lang="zh-CN" altLang="en-US" dirty="0">
                <a:latin typeface="+mn-ea"/>
              </a:rPr>
              <a:t>，</a:t>
            </a:r>
            <a:r>
              <a:rPr lang="en-US" altLang="zh-CN" dirty="0">
                <a:latin typeface="+mn-ea"/>
              </a:rPr>
              <a:t>1996</a:t>
            </a:r>
            <a:r>
              <a:rPr lang="zh-CN" altLang="en-US" dirty="0">
                <a:latin typeface="+mn-ea"/>
              </a:rPr>
              <a:t>）</a:t>
            </a:r>
          </a:p>
          <a:p>
            <a:pPr>
              <a:lnSpc>
                <a:spcPct val="100000"/>
              </a:lnSpc>
              <a:buFont typeface="Wingdings" panose="05000000000000000000" pitchFamily="2" charset="2"/>
              <a:buChar char="Ø"/>
            </a:pPr>
            <a:endParaRPr lang="en-US" altLang="zh-CN" dirty="0">
              <a:latin typeface="+mn-ea"/>
            </a:endParaRPr>
          </a:p>
          <a:p>
            <a:pPr marL="0" indent="0">
              <a:buNone/>
            </a:pPr>
            <a:endParaRPr lang="zh-CN" altLang="zh-CN" dirty="0"/>
          </a:p>
          <a:p>
            <a:pPr>
              <a:buFont typeface="Wingdings" panose="05000000000000000000" pitchFamily="2" charset="2"/>
              <a:buChar char="Ø"/>
            </a:pPr>
            <a:endParaRPr lang="zh-CN" altLang="zh-CN" dirty="0"/>
          </a:p>
          <a:p>
            <a:pPr>
              <a:buFont typeface="Wingdings" panose="05000000000000000000" pitchFamily="2" charset="2"/>
              <a:buChar char="Ø"/>
            </a:pPr>
            <a:endParaRPr lang="en-US" altLang="zh-CN" dirty="0"/>
          </a:p>
          <a:p>
            <a:endParaRPr lang="zh-CN" altLang="en-US" dirty="0"/>
          </a:p>
        </p:txBody>
      </p:sp>
      <p:pic>
        <p:nvPicPr>
          <p:cNvPr id="4" name="图片 3" descr="图片包含 图形用户界面&#10;&#10;描述已自动生成">
            <a:extLst>
              <a:ext uri="{FF2B5EF4-FFF2-40B4-BE49-F238E27FC236}">
                <a16:creationId xmlns:a16="http://schemas.microsoft.com/office/drawing/2014/main" id="{5FD11EA1-3140-96A5-B4DC-E63A80D15D5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82419" y="3695006"/>
            <a:ext cx="3259893" cy="2694709"/>
          </a:xfrm>
          <a:prstGeom prst="rect">
            <a:avLst/>
          </a:prstGeom>
        </p:spPr>
      </p:pic>
      <p:pic>
        <p:nvPicPr>
          <p:cNvPr id="6" name="图片 5" descr="图示&#10;&#10;描述已自动生成">
            <a:extLst>
              <a:ext uri="{FF2B5EF4-FFF2-40B4-BE49-F238E27FC236}">
                <a16:creationId xmlns:a16="http://schemas.microsoft.com/office/drawing/2014/main" id="{90554A8F-0785-6BB4-D12C-951F9A65D6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33557" y="3695007"/>
            <a:ext cx="3181004" cy="2694709"/>
          </a:xfrm>
          <a:prstGeom prst="rect">
            <a:avLst/>
          </a:prstGeom>
        </p:spPr>
      </p:pic>
    </p:spTree>
    <p:extLst>
      <p:ext uri="{BB962C8B-B14F-4D97-AF65-F5344CB8AC3E}">
        <p14:creationId xmlns:p14="http://schemas.microsoft.com/office/powerpoint/2010/main" val="352574271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6972CCD9-95DA-4349-8D05-BD28BD82BEAC}"/>
              </a:ext>
            </a:extLst>
          </p:cNvPr>
          <p:cNvSpPr>
            <a:spLocks noGrp="1"/>
          </p:cNvSpPr>
          <p:nvPr>
            <p:ph idx="1"/>
          </p:nvPr>
        </p:nvSpPr>
        <p:spPr>
          <a:xfrm>
            <a:off x="1066800" y="459935"/>
            <a:ext cx="10058400" cy="5493236"/>
          </a:xfrm>
        </p:spPr>
        <p:txBody>
          <a:bodyPr>
            <a:noAutofit/>
          </a:bodyPr>
          <a:lstStyle/>
          <a:p>
            <a:r>
              <a:rPr lang="zh-CN" altLang="zh-CN" sz="2200" b="1" dirty="0">
                <a:latin typeface="+mj-ea"/>
                <a:ea typeface="+mj-ea"/>
              </a:rPr>
              <a:t>凯恩斯主义的不确定性</a:t>
            </a:r>
            <a:endParaRPr lang="en-US" altLang="zh-CN" sz="2200" b="1" dirty="0">
              <a:latin typeface="+mj-ea"/>
              <a:ea typeface="+mj-ea"/>
            </a:endParaRPr>
          </a:p>
          <a:p>
            <a:pPr>
              <a:lnSpc>
                <a:spcPct val="100000"/>
              </a:lnSpc>
              <a:buFont typeface="Wingdings" panose="05000000000000000000" pitchFamily="2" charset="2"/>
              <a:buChar char="Ø"/>
            </a:pPr>
            <a:r>
              <a:rPr lang="zh-CN" altLang="en-US" dirty="0">
                <a:latin typeface="+mn-ea"/>
              </a:rPr>
              <a:t>凯恩斯提出了不确定性的一个来源：对“平均评价”的估计带来的不确定性（选美比赛）。</a:t>
            </a:r>
            <a:endParaRPr lang="en-US" altLang="zh-CN" dirty="0">
              <a:latin typeface="+mn-ea"/>
            </a:endParaRPr>
          </a:p>
          <a:p>
            <a:pPr>
              <a:lnSpc>
                <a:spcPct val="100000"/>
              </a:lnSpc>
              <a:buFont typeface="Wingdings" panose="05000000000000000000" pitchFamily="2" charset="2"/>
              <a:buChar char="Ø"/>
            </a:pPr>
            <a:r>
              <a:rPr lang="zh-CN" altLang="en-US" dirty="0">
                <a:latin typeface="+mn-ea"/>
              </a:rPr>
              <a:t>这种不确定性是人类决策交互作用内生地产生的社会不确定性，可以称之为“凯恩斯不确定性”。其导致了群体动态的突然和不可预测的变化，这激发了若干领域的大量文献。</a:t>
            </a:r>
            <a:endParaRPr lang="en-US" altLang="zh-CN" dirty="0">
              <a:latin typeface="+mn-ea"/>
            </a:endParaRPr>
          </a:p>
          <a:p>
            <a:pPr>
              <a:lnSpc>
                <a:spcPct val="100000"/>
              </a:lnSpc>
              <a:buFont typeface="Wingdings" panose="05000000000000000000" pitchFamily="2" charset="2"/>
              <a:buChar char="Ø"/>
            </a:pPr>
            <a:r>
              <a:rPr lang="en-US" altLang="zh-CN" dirty="0">
                <a:latin typeface="+mn-ea"/>
              </a:rPr>
              <a:t>Thomas Sargent</a:t>
            </a:r>
            <a:r>
              <a:rPr lang="zh-CN" altLang="en-US" dirty="0">
                <a:latin typeface="+mn-ea"/>
              </a:rPr>
              <a:t>承认</a:t>
            </a:r>
            <a:r>
              <a:rPr lang="zh-CN" altLang="zh-CN" dirty="0">
                <a:latin typeface="+mn-ea"/>
              </a:rPr>
              <a:t>，动态复杂性意味着有限理性</a:t>
            </a:r>
            <a:r>
              <a:rPr lang="zh-CN" altLang="en-US" dirty="0">
                <a:latin typeface="+mn-ea"/>
              </a:rPr>
              <a:t>。</a:t>
            </a:r>
            <a:endParaRPr lang="en-US" altLang="zh-CN" dirty="0">
              <a:latin typeface="+mn-ea"/>
            </a:endParaRPr>
          </a:p>
          <a:p>
            <a:pPr>
              <a:lnSpc>
                <a:spcPct val="100000"/>
              </a:lnSpc>
              <a:buFont typeface="Wingdings" panose="05000000000000000000" pitchFamily="2" charset="2"/>
              <a:buChar char="Ø"/>
            </a:pPr>
            <a:r>
              <a:rPr lang="zh-CN" altLang="en-US" dirty="0">
                <a:latin typeface="+mn-ea"/>
              </a:rPr>
              <a:t>人们关注他们当前的环境，并且容易受到周围人的观点的影响。人类没有形成理性预期的能力，而是试图从最近的，从最具戏剧性的事件或现象，做出预期。</a:t>
            </a:r>
            <a:endParaRPr lang="en-US" altLang="zh-CN" dirty="0">
              <a:latin typeface="+mn-ea"/>
            </a:endParaRPr>
          </a:p>
          <a:p>
            <a:pPr>
              <a:lnSpc>
                <a:spcPct val="100000"/>
              </a:lnSpc>
              <a:buFont typeface="Wingdings" panose="05000000000000000000" pitchFamily="2" charset="2"/>
              <a:buChar char="Ø"/>
            </a:pPr>
            <a:r>
              <a:rPr lang="zh-CN" altLang="en-US" dirty="0">
                <a:latin typeface="+mn-ea"/>
              </a:rPr>
              <a:t>（</a:t>
            </a:r>
            <a:r>
              <a:rPr lang="zh-CN" altLang="zh-CN" dirty="0">
                <a:latin typeface="+mn-ea"/>
              </a:rPr>
              <a:t>后</a:t>
            </a:r>
            <a:r>
              <a:rPr lang="zh-CN" altLang="en-US" dirty="0">
                <a:latin typeface="+mn-ea"/>
              </a:rPr>
              <a:t>）</a:t>
            </a:r>
            <a:r>
              <a:rPr lang="zh-CN" altLang="zh-CN" dirty="0">
                <a:latin typeface="+mn-ea"/>
              </a:rPr>
              <a:t>凯恩斯主义的不确定性与理性预期假说完全不相容。</a:t>
            </a:r>
            <a:endParaRPr lang="en-US" altLang="zh-CN" dirty="0">
              <a:latin typeface="+mn-ea"/>
            </a:endParaRPr>
          </a:p>
          <a:p>
            <a:pPr>
              <a:lnSpc>
                <a:spcPct val="100000"/>
              </a:lnSpc>
              <a:buFont typeface="Wingdings" panose="05000000000000000000" pitchFamily="2" charset="2"/>
              <a:buChar char="Ø"/>
            </a:pPr>
            <a:r>
              <a:rPr lang="zh-CN" altLang="zh-CN" dirty="0">
                <a:latin typeface="+mn-ea"/>
              </a:rPr>
              <a:t>新凯恩斯学派的观点，</a:t>
            </a:r>
            <a:r>
              <a:rPr lang="zh-CN" altLang="en-US" dirty="0">
                <a:latin typeface="+mn-ea"/>
              </a:rPr>
              <a:t>虽然</a:t>
            </a:r>
            <a:r>
              <a:rPr lang="zh-CN" altLang="zh-CN" dirty="0">
                <a:latin typeface="+mn-ea"/>
              </a:rPr>
              <a:t>强调了粘性价格和工资的重要性，</a:t>
            </a:r>
            <a:endParaRPr lang="en-US" altLang="zh-CN" dirty="0">
              <a:latin typeface="+mn-ea"/>
            </a:endParaRPr>
          </a:p>
          <a:p>
            <a:pPr marL="0" indent="0">
              <a:lnSpc>
                <a:spcPct val="100000"/>
              </a:lnSpc>
              <a:buNone/>
            </a:pPr>
            <a:r>
              <a:rPr lang="zh-CN" altLang="en-US" dirty="0">
                <a:latin typeface="+mn-ea"/>
              </a:rPr>
              <a:t>但</a:t>
            </a:r>
            <a:r>
              <a:rPr lang="zh-CN" altLang="zh-CN" dirty="0">
                <a:latin typeface="+mn-ea"/>
              </a:rPr>
              <a:t>也利用了理性预期。</a:t>
            </a:r>
            <a:endParaRPr lang="en-US" altLang="zh-CN" dirty="0">
              <a:latin typeface="+mn-ea"/>
            </a:endParaRPr>
          </a:p>
          <a:p>
            <a:pPr>
              <a:lnSpc>
                <a:spcPct val="100000"/>
              </a:lnSpc>
              <a:buFont typeface="Wingdings" panose="05000000000000000000" pitchFamily="2" charset="2"/>
              <a:buChar char="Ø"/>
            </a:pPr>
            <a:r>
              <a:rPr lang="zh-CN" altLang="en-US" dirty="0">
                <a:latin typeface="+mn-ea"/>
              </a:rPr>
              <a:t>（</a:t>
            </a:r>
            <a:r>
              <a:rPr lang="zh-CN" altLang="zh-CN" dirty="0">
                <a:latin typeface="+mn-ea"/>
              </a:rPr>
              <a:t>后</a:t>
            </a:r>
            <a:r>
              <a:rPr lang="zh-CN" altLang="en-US" dirty="0">
                <a:latin typeface="+mn-ea"/>
              </a:rPr>
              <a:t>）</a:t>
            </a:r>
            <a:r>
              <a:rPr lang="zh-CN" altLang="zh-CN" dirty="0">
                <a:latin typeface="+mn-ea"/>
              </a:rPr>
              <a:t>凯恩斯主义认为，根本的不确定性暗示</a:t>
            </a:r>
            <a:r>
              <a:rPr lang="zh-CN" altLang="zh-CN" dirty="0"/>
              <a:t>了长期失业的可能性。</a:t>
            </a:r>
            <a:endParaRPr lang="en-US" altLang="zh-CN" dirty="0"/>
          </a:p>
          <a:p>
            <a:pPr>
              <a:buFont typeface="Wingdings" panose="05000000000000000000" pitchFamily="2" charset="2"/>
              <a:buChar char="Ø"/>
            </a:pPr>
            <a:endParaRPr lang="zh-CN" altLang="zh-CN" dirty="0"/>
          </a:p>
          <a:p>
            <a:pPr>
              <a:buFont typeface="Wingdings" panose="05000000000000000000" pitchFamily="2" charset="2"/>
              <a:buChar char="Ø"/>
            </a:pPr>
            <a:endParaRPr lang="zh-CN" altLang="zh-CN" dirty="0"/>
          </a:p>
          <a:p>
            <a:pPr>
              <a:buFont typeface="Wingdings" panose="05000000000000000000" pitchFamily="2" charset="2"/>
              <a:buChar char="Ø"/>
            </a:pPr>
            <a:endParaRPr lang="en-US" altLang="zh-CN" dirty="0"/>
          </a:p>
          <a:p>
            <a:endParaRPr lang="zh-CN" altLang="en-US" dirty="0"/>
          </a:p>
        </p:txBody>
      </p:sp>
      <p:pic>
        <p:nvPicPr>
          <p:cNvPr id="3" name="图片 2" descr="文本&#10;&#10;描述已自动生成">
            <a:extLst>
              <a:ext uri="{FF2B5EF4-FFF2-40B4-BE49-F238E27FC236}">
                <a16:creationId xmlns:a16="http://schemas.microsoft.com/office/drawing/2014/main" id="{1260E4B8-7B19-BA1A-2D2E-41647100F9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05455" y="3358342"/>
            <a:ext cx="2948247" cy="3039723"/>
          </a:xfrm>
          <a:prstGeom prst="rect">
            <a:avLst/>
          </a:prstGeom>
        </p:spPr>
      </p:pic>
    </p:spTree>
    <p:extLst>
      <p:ext uri="{BB962C8B-B14F-4D97-AF65-F5344CB8AC3E}">
        <p14:creationId xmlns:p14="http://schemas.microsoft.com/office/powerpoint/2010/main" val="20270325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custDataLst>
              <p:tags r:id="rId1"/>
            </p:custDataLst>
          </p:nvPr>
        </p:nvPicPr>
        <p:blipFill>
          <a:blip r:embed="rId5"/>
          <a:srcRect l="97202" t="43337" r="771" b="9736"/>
          <a:stretch>
            <a:fillRect/>
          </a:stretch>
        </p:blipFill>
        <p:spPr>
          <a:xfrm>
            <a:off x="-1391285" y="12700"/>
            <a:ext cx="15135225" cy="6845300"/>
          </a:xfrm>
          <a:prstGeom prst="rect">
            <a:avLst/>
          </a:prstGeom>
        </p:spPr>
      </p:pic>
      <p:grpSp>
        <p:nvGrpSpPr>
          <p:cNvPr id="11" name="组合 10"/>
          <p:cNvGrpSpPr/>
          <p:nvPr/>
        </p:nvGrpSpPr>
        <p:grpSpPr>
          <a:xfrm>
            <a:off x="-1453515" y="-11334115"/>
            <a:ext cx="15474950" cy="18635980"/>
            <a:chOff x="1" y="-14984"/>
            <a:chExt cx="14490" cy="23032"/>
          </a:xfrm>
        </p:grpSpPr>
        <p:grpSp>
          <p:nvGrpSpPr>
            <p:cNvPr id="8" name="组合 7"/>
            <p:cNvGrpSpPr/>
            <p:nvPr/>
          </p:nvGrpSpPr>
          <p:grpSpPr>
            <a:xfrm>
              <a:off x="1" y="-14984"/>
              <a:ext cx="14490" cy="21553"/>
              <a:chOff x="-58" y="-10022"/>
              <a:chExt cx="14490" cy="21553"/>
            </a:xfrm>
          </p:grpSpPr>
          <p:pic>
            <p:nvPicPr>
              <p:cNvPr id="2" name="图片 1" descr="d087ec704695a07a8509f7f1cf814b6"/>
              <p:cNvPicPr>
                <a:picLocks noChangeAspect="1"/>
              </p:cNvPicPr>
              <p:nvPr/>
            </p:nvPicPr>
            <p:blipFill>
              <a:blip r:embed="rId6"/>
              <a:srcRect t="75987" r="7"/>
              <a:stretch>
                <a:fillRect/>
              </a:stretch>
            </p:blipFill>
            <p:spPr>
              <a:xfrm>
                <a:off x="-1" y="821"/>
                <a:ext cx="14400" cy="1684"/>
              </a:xfrm>
              <a:prstGeom prst="rect">
                <a:avLst/>
              </a:prstGeom>
            </p:spPr>
          </p:pic>
          <p:grpSp>
            <p:nvGrpSpPr>
              <p:cNvPr id="7" name="组合 6"/>
              <p:cNvGrpSpPr/>
              <p:nvPr/>
            </p:nvGrpSpPr>
            <p:grpSpPr>
              <a:xfrm>
                <a:off x="-58" y="-10022"/>
                <a:ext cx="14490" cy="21553"/>
                <a:chOff x="-58" y="-10022"/>
                <a:chExt cx="14490" cy="21553"/>
              </a:xfrm>
            </p:grpSpPr>
            <p:pic>
              <p:nvPicPr>
                <p:cNvPr id="4" name="图片 3"/>
                <p:cNvPicPr>
                  <a:picLocks noChangeAspect="1"/>
                </p:cNvPicPr>
                <p:nvPr>
                  <p:custDataLst>
                    <p:tags r:id="rId3"/>
                  </p:custDataLst>
                </p:nvPr>
              </p:nvPicPr>
              <p:blipFill>
                <a:blip r:embed="rId5"/>
                <a:stretch>
                  <a:fillRect/>
                </a:stretch>
              </p:blipFill>
              <p:spPr>
                <a:xfrm>
                  <a:off x="0" y="-10022"/>
                  <a:ext cx="14432" cy="10843"/>
                </a:xfrm>
                <a:prstGeom prst="rect">
                  <a:avLst/>
                </a:prstGeom>
              </p:spPr>
            </p:pic>
            <p:pic>
              <p:nvPicPr>
                <p:cNvPr id="5" name="图片 4" descr="9642c04771b477ebb33184391aba94c"/>
                <p:cNvPicPr>
                  <a:picLocks noChangeAspect="1"/>
                </p:cNvPicPr>
                <p:nvPr/>
              </p:nvPicPr>
              <p:blipFill>
                <a:blip r:embed="rId7"/>
                <a:srcRect t="12100" r="-173"/>
                <a:stretch>
                  <a:fillRect/>
                </a:stretch>
              </p:blipFill>
              <p:spPr>
                <a:xfrm>
                  <a:off x="-58" y="2538"/>
                  <a:ext cx="14458" cy="4965"/>
                </a:xfrm>
                <a:prstGeom prst="rect">
                  <a:avLst/>
                </a:prstGeom>
              </p:spPr>
            </p:pic>
            <p:pic>
              <p:nvPicPr>
                <p:cNvPr id="6" name="图片 5" descr="0232dd159eccd11e0bcb57f897125ae"/>
                <p:cNvPicPr>
                  <a:picLocks noChangeAspect="1"/>
                </p:cNvPicPr>
                <p:nvPr/>
              </p:nvPicPr>
              <p:blipFill>
                <a:blip r:embed="rId8"/>
                <a:srcRect t="50267" r="1167"/>
                <a:stretch>
                  <a:fillRect/>
                </a:stretch>
              </p:blipFill>
              <p:spPr>
                <a:xfrm>
                  <a:off x="-1" y="7512"/>
                  <a:ext cx="14100" cy="4019"/>
                </a:xfrm>
                <a:prstGeom prst="rect">
                  <a:avLst/>
                </a:prstGeom>
              </p:spPr>
            </p:pic>
          </p:grpSp>
        </p:grpSp>
        <p:pic>
          <p:nvPicPr>
            <p:cNvPr id="10" name="图片 9" descr="9642c04771b477ebb33184391aba94c"/>
            <p:cNvPicPr>
              <a:picLocks noChangeAspect="1"/>
            </p:cNvPicPr>
            <p:nvPr>
              <p:custDataLst>
                <p:tags r:id="rId2"/>
              </p:custDataLst>
            </p:nvPr>
          </p:nvPicPr>
          <p:blipFill>
            <a:blip r:embed="rId7"/>
            <a:srcRect t="77393" r="1407"/>
            <a:stretch>
              <a:fillRect/>
            </a:stretch>
          </p:blipFill>
          <p:spPr>
            <a:xfrm>
              <a:off x="1" y="6534"/>
              <a:ext cx="14230" cy="1514"/>
            </a:xfrm>
            <a:prstGeom prst="rect">
              <a:avLst/>
            </a:prstGeom>
          </p:spPr>
        </p:pic>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0">
        <p159:morph option="byObject"/>
      </p:transition>
    </mc:Choice>
    <mc:Fallback xmlns="">
      <p:transition spd="slow" advTm="0">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6972CCD9-95DA-4349-8D05-BD28BD82BEAC}"/>
              </a:ext>
            </a:extLst>
          </p:cNvPr>
          <p:cNvSpPr>
            <a:spLocks noGrp="1"/>
          </p:cNvSpPr>
          <p:nvPr>
            <p:ph idx="1"/>
          </p:nvPr>
        </p:nvSpPr>
        <p:spPr>
          <a:xfrm>
            <a:off x="1066800" y="459935"/>
            <a:ext cx="10058400" cy="5724734"/>
          </a:xfrm>
        </p:spPr>
        <p:txBody>
          <a:bodyPr>
            <a:noAutofit/>
          </a:bodyPr>
          <a:lstStyle/>
          <a:p>
            <a:r>
              <a:rPr lang="zh-CN" altLang="en-US" sz="2200" b="1" dirty="0">
                <a:latin typeface="+mj-ea"/>
                <a:ea typeface="+mj-ea"/>
              </a:rPr>
              <a:t>什么因素影响家庭的通胀预期？</a:t>
            </a:r>
            <a:endParaRPr lang="en-US" altLang="zh-CN" sz="2200" b="1" dirty="0">
              <a:latin typeface="+mj-ea"/>
              <a:ea typeface="+mj-ea"/>
            </a:endParaRPr>
          </a:p>
          <a:p>
            <a:pPr>
              <a:lnSpc>
                <a:spcPct val="100000"/>
              </a:lnSpc>
              <a:buFont typeface="Wingdings" panose="05000000000000000000" pitchFamily="2" charset="2"/>
              <a:buChar char="Ø"/>
            </a:pPr>
            <a:r>
              <a:rPr lang="zh-CN" altLang="en-US" dirty="0">
                <a:latin typeface="+mn-ea"/>
              </a:rPr>
              <a:t>询问受访者在评估通胀水平时，他们认为最重要的信息来源有哪些（</a:t>
            </a:r>
            <a:r>
              <a:rPr lang="en-US" altLang="zh-CN" dirty="0" err="1">
                <a:latin typeface="+mn-ea"/>
              </a:rPr>
              <a:t>D'Acunto</a:t>
            </a:r>
            <a:r>
              <a:rPr lang="zh-CN" altLang="en-US" dirty="0">
                <a:latin typeface="+mn-ea"/>
              </a:rPr>
              <a:t>等人，</a:t>
            </a:r>
            <a:r>
              <a:rPr lang="en-US" altLang="zh-CN" dirty="0">
                <a:latin typeface="+mn-ea"/>
              </a:rPr>
              <a:t>2021</a:t>
            </a:r>
            <a:r>
              <a:rPr lang="zh-CN" altLang="en-US" dirty="0">
                <a:latin typeface="+mn-ea"/>
              </a:rPr>
              <a:t>年）。</a:t>
            </a:r>
            <a:endParaRPr lang="en-US" altLang="zh-CN" dirty="0"/>
          </a:p>
          <a:p>
            <a:pPr>
              <a:buFont typeface="Wingdings" panose="05000000000000000000" pitchFamily="2" charset="2"/>
              <a:buChar char="Ø"/>
            </a:pPr>
            <a:endParaRPr lang="zh-CN" altLang="zh-CN" dirty="0"/>
          </a:p>
          <a:p>
            <a:pPr>
              <a:buFont typeface="Wingdings" panose="05000000000000000000" pitchFamily="2" charset="2"/>
              <a:buChar char="Ø"/>
            </a:pPr>
            <a:endParaRPr lang="zh-CN" altLang="zh-CN" dirty="0"/>
          </a:p>
          <a:p>
            <a:pPr>
              <a:buFont typeface="Wingdings" panose="05000000000000000000" pitchFamily="2" charset="2"/>
              <a:buChar char="Ø"/>
            </a:pPr>
            <a:endParaRPr lang="en-US" altLang="zh-CN" dirty="0"/>
          </a:p>
          <a:p>
            <a:pPr>
              <a:buFont typeface="Wingdings" panose="05000000000000000000" pitchFamily="2" charset="2"/>
              <a:buChar char="Ø"/>
            </a:pPr>
            <a:endParaRPr lang="en-US" altLang="zh-CN" dirty="0"/>
          </a:p>
          <a:p>
            <a:pPr>
              <a:buFont typeface="Wingdings" panose="05000000000000000000" pitchFamily="2" charset="2"/>
              <a:buChar char="Ø"/>
            </a:pPr>
            <a:endParaRPr lang="en-US" altLang="zh-CN" dirty="0"/>
          </a:p>
          <a:p>
            <a:pPr>
              <a:buFont typeface="Wingdings" panose="05000000000000000000" pitchFamily="2" charset="2"/>
              <a:buChar char="Ø"/>
            </a:pPr>
            <a:endParaRPr lang="en-US" altLang="zh-CN" dirty="0"/>
          </a:p>
          <a:p>
            <a:pPr>
              <a:buFont typeface="Wingdings" panose="05000000000000000000" pitchFamily="2" charset="2"/>
              <a:buChar char="Ø"/>
            </a:pPr>
            <a:endParaRPr lang="en-US" altLang="zh-CN" dirty="0"/>
          </a:p>
          <a:p>
            <a:pPr marL="0" indent="0">
              <a:buNone/>
            </a:pPr>
            <a:endParaRPr lang="en-US" altLang="zh-CN" dirty="0"/>
          </a:p>
          <a:p>
            <a:pPr>
              <a:lnSpc>
                <a:spcPct val="100000"/>
              </a:lnSpc>
              <a:buFont typeface="Wingdings" panose="05000000000000000000" pitchFamily="2" charset="2"/>
              <a:buChar char="Ø"/>
            </a:pPr>
            <a:r>
              <a:rPr lang="zh-CN" altLang="zh-CN" dirty="0">
                <a:latin typeface="+mn-ea"/>
              </a:rPr>
              <a:t>另一个影响家庭通胀预期的因素：信息的传递。越复杂的政策越难解释，因此它们也不太可能影响通胀预期。比较预先宣布的未来消费税上调和前瞻性指引对通胀预期的影响。</a:t>
            </a:r>
            <a:endParaRPr lang="zh-CN" altLang="en-US" dirty="0">
              <a:latin typeface="+mn-ea"/>
            </a:endParaRPr>
          </a:p>
        </p:txBody>
      </p:sp>
      <p:pic>
        <p:nvPicPr>
          <p:cNvPr id="4" name="图片 3" descr="图表, 条形图&#10;&#10;描述已自动生成">
            <a:extLst>
              <a:ext uri="{FF2B5EF4-FFF2-40B4-BE49-F238E27FC236}">
                <a16:creationId xmlns:a16="http://schemas.microsoft.com/office/drawing/2014/main" id="{23E2983A-6722-B3E1-EBBB-120E7EA5EB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88597" y="1417041"/>
            <a:ext cx="4015464" cy="3941897"/>
          </a:xfrm>
          <a:prstGeom prst="rect">
            <a:avLst/>
          </a:prstGeom>
        </p:spPr>
      </p:pic>
    </p:spTree>
    <p:extLst>
      <p:ext uri="{BB962C8B-B14F-4D97-AF65-F5344CB8AC3E}">
        <p14:creationId xmlns:p14="http://schemas.microsoft.com/office/powerpoint/2010/main" val="3367534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94D7EBCB-E813-43BD-B41A-D51AC64A590B}"/>
              </a:ext>
            </a:extLst>
          </p:cNvPr>
          <p:cNvSpPr>
            <a:spLocks noGrp="1"/>
          </p:cNvSpPr>
          <p:nvPr>
            <p:ph idx="1"/>
          </p:nvPr>
        </p:nvSpPr>
        <p:spPr>
          <a:xfrm>
            <a:off x="1066800" y="482103"/>
            <a:ext cx="10709564" cy="5719192"/>
          </a:xfrm>
        </p:spPr>
        <p:txBody>
          <a:bodyPr>
            <a:normAutofit/>
          </a:bodyPr>
          <a:lstStyle/>
          <a:p>
            <a:pPr marL="0" indent="0">
              <a:buNone/>
            </a:pPr>
            <a:r>
              <a:rPr lang="zh-CN" altLang="en-US" sz="2200" b="1" dirty="0">
                <a:latin typeface="+mj-ea"/>
                <a:ea typeface="+mj-ea"/>
              </a:rPr>
              <a:t>本节课总结</a:t>
            </a:r>
            <a:endParaRPr lang="en-US" altLang="zh-CN" sz="2200" b="1" dirty="0">
              <a:latin typeface="+mj-ea"/>
              <a:ea typeface="+mj-ea"/>
            </a:endParaRPr>
          </a:p>
          <a:p>
            <a:pPr>
              <a:lnSpc>
                <a:spcPct val="100000"/>
              </a:lnSpc>
              <a:buFont typeface="Wingdings" panose="05000000000000000000" pitchFamily="2" charset="2"/>
              <a:buChar char="Ø"/>
            </a:pPr>
            <a:r>
              <a:rPr lang="zh-CN" altLang="en-US" dirty="0"/>
              <a:t>上</a:t>
            </a:r>
            <a:r>
              <a:rPr lang="zh-CN" altLang="en-US" dirty="0">
                <a:latin typeface="+mn-ea"/>
              </a:rPr>
              <a:t>实际</a:t>
            </a:r>
            <a:r>
              <a:rPr lang="en-US" altLang="zh-CN" dirty="0">
                <a:latin typeface="+mn-ea"/>
              </a:rPr>
              <a:t>70</a:t>
            </a:r>
            <a:r>
              <a:rPr lang="zh-CN" altLang="en-US" dirty="0">
                <a:latin typeface="+mn-ea"/>
              </a:rPr>
              <a:t>年代的“</a:t>
            </a:r>
            <a:r>
              <a:rPr lang="zh-CN" altLang="en-US" dirty="0"/>
              <a:t>大滞涨”。</a:t>
            </a:r>
            <a:endParaRPr lang="en-US" altLang="zh-CN" dirty="0"/>
          </a:p>
          <a:p>
            <a:pPr>
              <a:lnSpc>
                <a:spcPct val="100000"/>
              </a:lnSpc>
              <a:buFont typeface="Wingdings" panose="05000000000000000000" pitchFamily="2" charset="2"/>
              <a:buChar char="Ø"/>
            </a:pPr>
            <a:r>
              <a:rPr lang="zh-CN" altLang="zh-CN" dirty="0"/>
              <a:t>弗里德曼</a:t>
            </a:r>
            <a:r>
              <a:rPr lang="zh-CN" altLang="en-US" dirty="0"/>
              <a:t>认为之所以菲利普斯曲线不再有效，是因为人们在应用这一工具时</a:t>
            </a:r>
            <a:r>
              <a:rPr lang="zh-CN" altLang="en-US" b="1" u="sng" dirty="0"/>
              <a:t>忽略了预期因素</a:t>
            </a:r>
            <a:r>
              <a:rPr lang="zh-CN" altLang="en-US" dirty="0"/>
              <a:t>的影响。</a:t>
            </a:r>
            <a:r>
              <a:rPr lang="zh-CN" altLang="zh-CN" dirty="0"/>
              <a:t>对于工人来说，重要的并不是名义工资，而是实际工资。</a:t>
            </a:r>
            <a:endParaRPr lang="en-US" altLang="zh-CN" dirty="0"/>
          </a:p>
          <a:p>
            <a:pPr>
              <a:lnSpc>
                <a:spcPct val="100000"/>
              </a:lnSpc>
              <a:buFont typeface="Wingdings" panose="05000000000000000000" pitchFamily="2" charset="2"/>
              <a:buChar char="Ø"/>
            </a:pPr>
            <a:r>
              <a:rPr lang="zh-CN" altLang="zh-CN" dirty="0"/>
              <a:t>如果将预期因素考虑进去，那么通胀和失业之间的关系，也就是菲利普斯曲线，就不会是一条曲线，而会是</a:t>
            </a:r>
            <a:r>
              <a:rPr lang="zh-CN" altLang="zh-CN" b="1" u="sng" dirty="0"/>
              <a:t>一簇曲线</a:t>
            </a:r>
            <a:r>
              <a:rPr lang="zh-CN" altLang="zh-CN" dirty="0"/>
              <a:t>。在这簇曲线中，</a:t>
            </a:r>
            <a:r>
              <a:rPr lang="zh-CN" altLang="zh-CN" dirty="0">
                <a:latin typeface="+mn-ea"/>
              </a:rPr>
              <a:t>每一条曲线都对应着一个特定的预期通胀水平。</a:t>
            </a:r>
            <a:endParaRPr lang="en-US" altLang="zh-CN" dirty="0">
              <a:latin typeface="+mn-ea"/>
            </a:endParaRPr>
          </a:p>
          <a:p>
            <a:pPr marL="0" indent="0" algn="ctr">
              <a:buNone/>
            </a:pPr>
            <a:endParaRPr lang="en-US" altLang="zh-CN" dirty="0"/>
          </a:p>
          <a:p>
            <a:pPr marL="0" indent="0">
              <a:buNone/>
            </a:pPr>
            <a:endParaRPr lang="zh-CN" altLang="zh-CN" dirty="0"/>
          </a:p>
          <a:p>
            <a:endParaRPr lang="zh-CN" altLang="zh-CN" b="1" dirty="0"/>
          </a:p>
          <a:p>
            <a:endParaRPr lang="zh-CN" altLang="en-US" dirty="0"/>
          </a:p>
        </p:txBody>
      </p:sp>
      <p:pic>
        <p:nvPicPr>
          <p:cNvPr id="4" name="图片 3" descr="一群人在街道上走&#10;&#10;描述已自动生成">
            <a:extLst>
              <a:ext uri="{FF2B5EF4-FFF2-40B4-BE49-F238E27FC236}">
                <a16:creationId xmlns:a16="http://schemas.microsoft.com/office/drawing/2014/main" id="{998C4117-A60E-24B3-75B5-30F06A7C193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97820" y="3147753"/>
            <a:ext cx="4492672" cy="3228144"/>
          </a:xfrm>
          <a:prstGeom prst="rect">
            <a:avLst/>
          </a:prstGeom>
        </p:spPr>
      </p:pic>
      <p:pic>
        <p:nvPicPr>
          <p:cNvPr id="6" name="图片 5" descr="表格&#10;&#10;描述已自动生成">
            <a:extLst>
              <a:ext uri="{FF2B5EF4-FFF2-40B4-BE49-F238E27FC236}">
                <a16:creationId xmlns:a16="http://schemas.microsoft.com/office/drawing/2014/main" id="{8465C418-8432-3445-3B8A-9F626799DC0E}"/>
              </a:ext>
            </a:extLst>
          </p:cNvPr>
          <p:cNvPicPr>
            <a:picLocks noChangeAspect="1"/>
          </p:cNvPicPr>
          <p:nvPr/>
        </p:nvPicPr>
        <p:blipFill rotWithShape="1">
          <a:blip r:embed="rId3">
            <a:extLst>
              <a:ext uri="{28A0092B-C50C-407E-A947-70E740481C1C}">
                <a14:useLocalDpi xmlns:a14="http://schemas.microsoft.com/office/drawing/2010/main" val="0"/>
              </a:ext>
            </a:extLst>
          </a:blip>
          <a:srcRect b="15736"/>
          <a:stretch/>
        </p:blipFill>
        <p:spPr>
          <a:xfrm>
            <a:off x="6553589" y="3031375"/>
            <a:ext cx="4571611" cy="3344522"/>
          </a:xfrm>
          <a:prstGeom prst="round2SameRect">
            <a:avLst/>
          </a:prstGeom>
        </p:spPr>
      </p:pic>
    </p:spTree>
    <p:extLst>
      <p:ext uri="{BB962C8B-B14F-4D97-AF65-F5344CB8AC3E}">
        <p14:creationId xmlns:p14="http://schemas.microsoft.com/office/powerpoint/2010/main" val="143396269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94D7EBCB-E813-43BD-B41A-D51AC64A590B}"/>
              </a:ext>
            </a:extLst>
          </p:cNvPr>
          <p:cNvSpPr>
            <a:spLocks noGrp="1"/>
          </p:cNvSpPr>
          <p:nvPr>
            <p:ph idx="1"/>
          </p:nvPr>
        </p:nvSpPr>
        <p:spPr>
          <a:xfrm>
            <a:off x="1066800" y="482102"/>
            <a:ext cx="6470073" cy="5841113"/>
          </a:xfrm>
        </p:spPr>
        <p:txBody>
          <a:bodyPr>
            <a:noAutofit/>
          </a:bodyPr>
          <a:lstStyle/>
          <a:p>
            <a:pPr marL="0" indent="0">
              <a:buNone/>
            </a:pPr>
            <a:r>
              <a:rPr lang="zh-CN" altLang="en-US" sz="2200" b="1">
                <a:latin typeface="+mj-ea"/>
              </a:rPr>
              <a:t>小结</a:t>
            </a:r>
            <a:endParaRPr lang="en-US" altLang="zh-CN" sz="2200" b="1" dirty="0">
              <a:latin typeface="+mj-ea"/>
              <a:ea typeface="+mj-ea"/>
            </a:endParaRPr>
          </a:p>
          <a:p>
            <a:pPr>
              <a:lnSpc>
                <a:spcPct val="100000"/>
              </a:lnSpc>
              <a:buFont typeface="Wingdings" panose="05000000000000000000" pitchFamily="2" charset="2"/>
              <a:buChar char="Ø"/>
            </a:pPr>
            <a:r>
              <a:rPr lang="zh-CN" altLang="zh-CN" dirty="0"/>
              <a:t>弗里德曼</a:t>
            </a:r>
            <a:r>
              <a:rPr lang="zh-CN" altLang="en-US" dirty="0"/>
              <a:t>认为，</a:t>
            </a:r>
            <a:r>
              <a:rPr lang="zh-CN" altLang="zh-CN" dirty="0">
                <a:latin typeface="+mn-ea"/>
              </a:rPr>
              <a:t>在短期内，货币的扩张是可以在一定程度上增加就业的，因为人们的预期还赶不上通胀的变动。</a:t>
            </a:r>
            <a:endParaRPr lang="en-US" altLang="zh-CN" dirty="0">
              <a:latin typeface="+mn-ea"/>
            </a:endParaRPr>
          </a:p>
          <a:p>
            <a:pPr>
              <a:lnSpc>
                <a:spcPct val="100000"/>
              </a:lnSpc>
              <a:buFont typeface="Wingdings" panose="05000000000000000000" pitchFamily="2" charset="2"/>
              <a:buChar char="Ø"/>
            </a:pPr>
            <a:r>
              <a:rPr lang="zh-CN" altLang="zh-CN" dirty="0">
                <a:latin typeface="+mn-ea"/>
              </a:rPr>
              <a:t>但是在长期，人们的预期通胀和真实通胀一致后，货币扩张带来的就业增加效应就会消失</a:t>
            </a:r>
            <a:r>
              <a:rPr lang="zh-CN" altLang="en-US" dirty="0">
                <a:latin typeface="+mn-ea"/>
              </a:rPr>
              <a:t>。</a:t>
            </a:r>
            <a:endParaRPr lang="en-US" altLang="zh-CN" dirty="0">
              <a:latin typeface="+mn-ea"/>
            </a:endParaRPr>
          </a:p>
          <a:p>
            <a:pPr>
              <a:lnSpc>
                <a:spcPct val="100000"/>
              </a:lnSpc>
              <a:buFont typeface="Wingdings" panose="05000000000000000000" pitchFamily="2" charset="2"/>
              <a:buChar char="Ø"/>
            </a:pPr>
            <a:r>
              <a:rPr lang="zh-CN" altLang="en-US" dirty="0"/>
              <a:t>适应性预期的核心假设是：一个固定不变的自回归过程可以完全捕捉所有时期的通胀预期形成机制。</a:t>
            </a:r>
            <a:endParaRPr lang="en-US" altLang="zh-CN" dirty="0"/>
          </a:p>
          <a:p>
            <a:pPr>
              <a:lnSpc>
                <a:spcPct val="100000"/>
              </a:lnSpc>
              <a:buFont typeface="Wingdings" panose="05000000000000000000" pitchFamily="2" charset="2"/>
              <a:buChar char="Ø"/>
            </a:pPr>
            <a:r>
              <a:rPr lang="zh-CN" altLang="en-US" b="1" u="sng" dirty="0"/>
              <a:t>课后思考</a:t>
            </a:r>
            <a:r>
              <a:rPr lang="zh-CN" altLang="en-US" dirty="0"/>
              <a:t>：适应性预期理论的局限是什么 ？</a:t>
            </a:r>
            <a:endParaRPr lang="en-US" altLang="zh-CN" dirty="0"/>
          </a:p>
          <a:p>
            <a:pPr>
              <a:lnSpc>
                <a:spcPct val="100000"/>
              </a:lnSpc>
              <a:buFont typeface="Wingdings" panose="05000000000000000000" pitchFamily="2" charset="2"/>
              <a:buChar char="Ø"/>
            </a:pPr>
            <a:r>
              <a:rPr lang="zh-CN" altLang="en-US" dirty="0">
                <a:solidFill>
                  <a:srgbClr val="222222"/>
                </a:solidFill>
                <a:latin typeface="+mn-ea"/>
              </a:rPr>
              <a:t>当政府为发展经济而制造通货膨胀时，如果家庭了解这个经济规律，知道政府想让其产生错觉的意图，就会为防备物价上涨而减少消费。</a:t>
            </a:r>
            <a:endParaRPr lang="en-US" altLang="zh-CN" dirty="0">
              <a:solidFill>
                <a:srgbClr val="222222"/>
              </a:solidFill>
              <a:latin typeface="+mn-ea"/>
            </a:endParaRPr>
          </a:p>
          <a:p>
            <a:pPr>
              <a:lnSpc>
                <a:spcPct val="100000"/>
              </a:lnSpc>
              <a:buFont typeface="Wingdings" panose="05000000000000000000" pitchFamily="2" charset="2"/>
              <a:buChar char="Ø"/>
            </a:pPr>
            <a:r>
              <a:rPr lang="zh-CN" altLang="en-US" dirty="0"/>
              <a:t>即使在短期内，人们对未来通胀率的预期形成机制也不可能一成不变，政策的变化一定会反映在预期形成机制中。</a:t>
            </a:r>
            <a:endParaRPr lang="en-US" altLang="zh-CN" dirty="0"/>
          </a:p>
          <a:p>
            <a:pPr>
              <a:lnSpc>
                <a:spcPct val="100000"/>
              </a:lnSpc>
              <a:buFont typeface="Wingdings" panose="05000000000000000000" pitchFamily="2" charset="2"/>
              <a:buChar char="Ø"/>
            </a:pPr>
            <a:endParaRPr lang="en-US" altLang="zh-CN" dirty="0"/>
          </a:p>
          <a:p>
            <a:pPr>
              <a:lnSpc>
                <a:spcPct val="100000"/>
              </a:lnSpc>
              <a:buFont typeface="Wingdings" panose="05000000000000000000" pitchFamily="2" charset="2"/>
              <a:buChar char="Ø"/>
            </a:pPr>
            <a:endParaRPr lang="en-US" altLang="zh-CN" dirty="0">
              <a:latin typeface="+mn-ea"/>
            </a:endParaRPr>
          </a:p>
          <a:p>
            <a:pPr marL="0" indent="0">
              <a:lnSpc>
                <a:spcPct val="100000"/>
              </a:lnSpc>
              <a:buNone/>
            </a:pPr>
            <a:endParaRPr lang="zh-CN" altLang="zh-CN" dirty="0">
              <a:latin typeface="+mn-ea"/>
            </a:endParaRPr>
          </a:p>
          <a:p>
            <a:pPr marL="0" indent="0" algn="ctr">
              <a:buNone/>
            </a:pPr>
            <a:endParaRPr lang="en-US" altLang="zh-CN" dirty="0">
              <a:latin typeface="+mn-ea"/>
            </a:endParaRPr>
          </a:p>
          <a:p>
            <a:pPr marL="0" indent="0" algn="ctr">
              <a:buNone/>
            </a:pPr>
            <a:endParaRPr lang="en-US" altLang="zh-CN" dirty="0"/>
          </a:p>
          <a:p>
            <a:pPr marL="0" indent="0" algn="ctr">
              <a:buNone/>
            </a:pPr>
            <a:endParaRPr lang="en-US" altLang="zh-CN" dirty="0"/>
          </a:p>
          <a:p>
            <a:pPr marL="0" indent="0">
              <a:buNone/>
            </a:pPr>
            <a:endParaRPr lang="zh-CN" altLang="zh-CN" dirty="0"/>
          </a:p>
          <a:p>
            <a:endParaRPr lang="zh-CN" altLang="zh-CN" b="1" dirty="0"/>
          </a:p>
          <a:p>
            <a:endParaRPr lang="zh-CN" altLang="en-US" dirty="0"/>
          </a:p>
        </p:txBody>
      </p:sp>
      <p:graphicFrame>
        <p:nvGraphicFramePr>
          <p:cNvPr id="9" name="图示 8">
            <a:extLst>
              <a:ext uri="{FF2B5EF4-FFF2-40B4-BE49-F238E27FC236}">
                <a16:creationId xmlns:a16="http://schemas.microsoft.com/office/drawing/2014/main" id="{AD255399-E49E-133F-E04F-8EAED411EB66}"/>
              </a:ext>
            </a:extLst>
          </p:cNvPr>
          <p:cNvGraphicFramePr/>
          <p:nvPr>
            <p:extLst>
              <p:ext uri="{D42A27DB-BD31-4B8C-83A1-F6EECF244321}">
                <p14:modId xmlns:p14="http://schemas.microsoft.com/office/powerpoint/2010/main" val="2392981030"/>
              </p:ext>
            </p:extLst>
          </p:nvPr>
        </p:nvGraphicFramePr>
        <p:xfrm>
          <a:off x="7316932" y="1262612"/>
          <a:ext cx="4758690" cy="43327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87423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9">
                                            <p:graphicEl>
                                              <a:dgm id="{5628AF33-5B10-4292-B9E1-0FA04C6C4E98}"/>
                                            </p:graphicEl>
                                          </p:spTgt>
                                        </p:tgtEl>
                                        <p:attrNameLst>
                                          <p:attrName>style.visibility</p:attrName>
                                        </p:attrNameLst>
                                      </p:cBhvr>
                                      <p:to>
                                        <p:strVal val="visible"/>
                                      </p:to>
                                    </p:set>
                                    <p:anim calcmode="lin" valueType="num">
                                      <p:cBhvr additive="base">
                                        <p:cTn id="35" dur="500" fill="hold"/>
                                        <p:tgtEl>
                                          <p:spTgt spid="9">
                                            <p:graphicEl>
                                              <a:dgm id="{5628AF33-5B10-4292-B9E1-0FA04C6C4E98}"/>
                                            </p:graphicEl>
                                          </p:spTgt>
                                        </p:tgtEl>
                                        <p:attrNameLst>
                                          <p:attrName>ppt_x</p:attrName>
                                        </p:attrNameLst>
                                      </p:cBhvr>
                                      <p:tavLst>
                                        <p:tav tm="0">
                                          <p:val>
                                            <p:strVal val="#ppt_x"/>
                                          </p:val>
                                        </p:tav>
                                        <p:tav tm="100000">
                                          <p:val>
                                            <p:strVal val="#ppt_x"/>
                                          </p:val>
                                        </p:tav>
                                      </p:tavLst>
                                    </p:anim>
                                    <p:anim calcmode="lin" valueType="num">
                                      <p:cBhvr additive="base">
                                        <p:cTn id="36" dur="500" fill="hold"/>
                                        <p:tgtEl>
                                          <p:spTgt spid="9">
                                            <p:graphicEl>
                                              <a:dgm id="{5628AF33-5B10-4292-B9E1-0FA04C6C4E98}"/>
                                            </p:graphic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9">
                                            <p:graphicEl>
                                              <a:dgm id="{42B2C3E2-F1D0-4953-82E2-E5832985151D}"/>
                                            </p:graphicEl>
                                          </p:spTgt>
                                        </p:tgtEl>
                                        <p:attrNameLst>
                                          <p:attrName>style.visibility</p:attrName>
                                        </p:attrNameLst>
                                      </p:cBhvr>
                                      <p:to>
                                        <p:strVal val="visible"/>
                                      </p:to>
                                    </p:set>
                                    <p:anim calcmode="lin" valueType="num">
                                      <p:cBhvr additive="base">
                                        <p:cTn id="41" dur="500" fill="hold"/>
                                        <p:tgtEl>
                                          <p:spTgt spid="9">
                                            <p:graphicEl>
                                              <a:dgm id="{42B2C3E2-F1D0-4953-82E2-E5832985151D}"/>
                                            </p:graphicEl>
                                          </p:spTgt>
                                        </p:tgtEl>
                                        <p:attrNameLst>
                                          <p:attrName>ppt_x</p:attrName>
                                        </p:attrNameLst>
                                      </p:cBhvr>
                                      <p:tavLst>
                                        <p:tav tm="0">
                                          <p:val>
                                            <p:strVal val="#ppt_x"/>
                                          </p:val>
                                        </p:tav>
                                        <p:tav tm="100000">
                                          <p:val>
                                            <p:strVal val="#ppt_x"/>
                                          </p:val>
                                        </p:tav>
                                      </p:tavLst>
                                    </p:anim>
                                    <p:anim calcmode="lin" valueType="num">
                                      <p:cBhvr additive="base">
                                        <p:cTn id="42" dur="500" fill="hold"/>
                                        <p:tgtEl>
                                          <p:spTgt spid="9">
                                            <p:graphicEl>
                                              <a:dgm id="{42B2C3E2-F1D0-4953-82E2-E5832985151D}"/>
                                            </p:graphic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9">
                                            <p:graphicEl>
                                              <a:dgm id="{31D8DFA3-A03F-4A54-8C5E-D55D33DA97E3}"/>
                                            </p:graphicEl>
                                          </p:spTgt>
                                        </p:tgtEl>
                                        <p:attrNameLst>
                                          <p:attrName>style.visibility</p:attrName>
                                        </p:attrNameLst>
                                      </p:cBhvr>
                                      <p:to>
                                        <p:strVal val="visible"/>
                                      </p:to>
                                    </p:set>
                                    <p:anim calcmode="lin" valueType="num">
                                      <p:cBhvr additive="base">
                                        <p:cTn id="47" dur="500" fill="hold"/>
                                        <p:tgtEl>
                                          <p:spTgt spid="9">
                                            <p:graphicEl>
                                              <a:dgm id="{31D8DFA3-A03F-4A54-8C5E-D55D33DA97E3}"/>
                                            </p:graphicEl>
                                          </p:spTgt>
                                        </p:tgtEl>
                                        <p:attrNameLst>
                                          <p:attrName>ppt_x</p:attrName>
                                        </p:attrNameLst>
                                      </p:cBhvr>
                                      <p:tavLst>
                                        <p:tav tm="0">
                                          <p:val>
                                            <p:strVal val="#ppt_x"/>
                                          </p:val>
                                        </p:tav>
                                        <p:tav tm="100000">
                                          <p:val>
                                            <p:strVal val="#ppt_x"/>
                                          </p:val>
                                        </p:tav>
                                      </p:tavLst>
                                    </p:anim>
                                    <p:anim calcmode="lin" valueType="num">
                                      <p:cBhvr additive="base">
                                        <p:cTn id="48" dur="500" fill="hold"/>
                                        <p:tgtEl>
                                          <p:spTgt spid="9">
                                            <p:graphicEl>
                                              <a:dgm id="{31D8DFA3-A03F-4A54-8C5E-D55D33DA97E3}"/>
                                            </p:graphicEl>
                                          </p:spTgt>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9">
                                            <p:graphicEl>
                                              <a:dgm id="{0B9D2C96-9E43-4011-85E3-BEC863B510CF}"/>
                                            </p:graphicEl>
                                          </p:spTgt>
                                        </p:tgtEl>
                                        <p:attrNameLst>
                                          <p:attrName>style.visibility</p:attrName>
                                        </p:attrNameLst>
                                      </p:cBhvr>
                                      <p:to>
                                        <p:strVal val="visible"/>
                                      </p:to>
                                    </p:set>
                                    <p:anim calcmode="lin" valueType="num">
                                      <p:cBhvr additive="base">
                                        <p:cTn id="53" dur="500" fill="hold"/>
                                        <p:tgtEl>
                                          <p:spTgt spid="9">
                                            <p:graphicEl>
                                              <a:dgm id="{0B9D2C96-9E43-4011-85E3-BEC863B510CF}"/>
                                            </p:graphicEl>
                                          </p:spTgt>
                                        </p:tgtEl>
                                        <p:attrNameLst>
                                          <p:attrName>ppt_x</p:attrName>
                                        </p:attrNameLst>
                                      </p:cBhvr>
                                      <p:tavLst>
                                        <p:tav tm="0">
                                          <p:val>
                                            <p:strVal val="#ppt_x"/>
                                          </p:val>
                                        </p:tav>
                                        <p:tav tm="100000">
                                          <p:val>
                                            <p:strVal val="#ppt_x"/>
                                          </p:val>
                                        </p:tav>
                                      </p:tavLst>
                                    </p:anim>
                                    <p:anim calcmode="lin" valueType="num">
                                      <p:cBhvr additive="base">
                                        <p:cTn id="54" dur="500" fill="hold"/>
                                        <p:tgtEl>
                                          <p:spTgt spid="9">
                                            <p:graphicEl>
                                              <a:dgm id="{0B9D2C96-9E43-4011-85E3-BEC863B510CF}"/>
                                            </p:graphic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Graphic spid="9" grpId="0" uiExpand="1">
        <p:bldSub>
          <a:bldDgm bld="lvlOne"/>
        </p:bldSub>
      </p:bldGraphic>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a:xfrm>
            <a:off x="4979323" y="210554"/>
            <a:ext cx="6331528" cy="5493236"/>
          </a:xfrm>
        </p:spPr>
        <p:txBody>
          <a:bodyPr>
            <a:normAutofit/>
          </a:bodyPr>
          <a:lstStyle/>
          <a:p>
            <a:pPr marL="0" indent="0">
              <a:buNone/>
            </a:pPr>
            <a:r>
              <a:rPr lang="zh-CN" altLang="en-US" sz="2200" b="1" dirty="0">
                <a:latin typeface="+mj-ea"/>
                <a:ea typeface="+mj-ea"/>
              </a:rPr>
              <a:t>课后阅读</a:t>
            </a:r>
            <a:endParaRPr lang="en-US" altLang="zh-CN" sz="2200" b="1" dirty="0">
              <a:latin typeface="+mj-ea"/>
              <a:ea typeface="+mj-ea"/>
            </a:endParaRPr>
          </a:p>
          <a:p>
            <a:pPr marL="0" indent="0">
              <a:buNone/>
            </a:pPr>
            <a:endParaRPr lang="en-US" altLang="zh-CN" sz="2200" b="1" dirty="0">
              <a:latin typeface="+mj-ea"/>
              <a:ea typeface="+mj-ea"/>
            </a:endParaRPr>
          </a:p>
          <a:p>
            <a:pPr>
              <a:lnSpc>
                <a:spcPct val="100000"/>
              </a:lnSpc>
              <a:buFont typeface="Wingdings" panose="05000000000000000000" pitchFamily="2" charset="2"/>
              <a:buChar char="Ø"/>
            </a:pPr>
            <a:r>
              <a:rPr lang="en-US" altLang="zh-CN" b="0" i="0" dirty="0">
                <a:solidFill>
                  <a:srgbClr val="333333"/>
                </a:solidFill>
                <a:effectLst/>
                <a:latin typeface="Helvetica Neue"/>
              </a:rPr>
              <a:t>《</a:t>
            </a:r>
            <a:r>
              <a:rPr lang="zh-CN" altLang="en-US" b="0" i="0" dirty="0">
                <a:solidFill>
                  <a:srgbClr val="333333"/>
                </a:solidFill>
                <a:effectLst/>
                <a:latin typeface="Helvetica Neue"/>
              </a:rPr>
              <a:t>经济世界的不确定性</a:t>
            </a:r>
            <a:r>
              <a:rPr lang="en-US" altLang="zh-CN" b="0" i="0" dirty="0">
                <a:solidFill>
                  <a:srgbClr val="333333"/>
                </a:solidFill>
                <a:effectLst/>
                <a:latin typeface="Helvetica Neue"/>
              </a:rPr>
              <a:t>》</a:t>
            </a:r>
            <a:r>
              <a:rPr lang="zh-CN" altLang="en-US" b="0" i="0" dirty="0">
                <a:solidFill>
                  <a:srgbClr val="333333"/>
                </a:solidFill>
                <a:effectLst/>
                <a:latin typeface="Helvetica Neue"/>
              </a:rPr>
              <a:t>：研究了经济决策者在不确定性下的行为及其动态模型，从而扩展了理性预期模型。</a:t>
            </a:r>
            <a:endParaRPr lang="en-US" altLang="zh-CN" dirty="0">
              <a:latin typeface="+mn-ea"/>
            </a:endParaRPr>
          </a:p>
          <a:p>
            <a:pPr>
              <a:lnSpc>
                <a:spcPct val="100000"/>
              </a:lnSpc>
              <a:buFont typeface="Wingdings" panose="05000000000000000000" pitchFamily="2" charset="2"/>
              <a:buChar char="Ø"/>
            </a:pPr>
            <a:r>
              <a:rPr lang="zh-CN" altLang="en-US" dirty="0">
                <a:latin typeface="+mn-ea"/>
              </a:rPr>
              <a:t>拉尔斯</a:t>
            </a:r>
            <a:r>
              <a:rPr lang="en-US" altLang="zh-CN" dirty="0">
                <a:latin typeface="+mn-ea"/>
              </a:rPr>
              <a:t>·</a:t>
            </a:r>
            <a:r>
              <a:rPr lang="zh-CN" altLang="en-US" dirty="0">
                <a:latin typeface="+mn-ea"/>
              </a:rPr>
              <a:t>彼得</a:t>
            </a:r>
            <a:r>
              <a:rPr lang="en-US" altLang="zh-CN" dirty="0">
                <a:latin typeface="+mn-ea"/>
              </a:rPr>
              <a:t>·</a:t>
            </a:r>
            <a:r>
              <a:rPr lang="zh-CN" altLang="en-US" dirty="0">
                <a:latin typeface="+mn-ea"/>
              </a:rPr>
              <a:t>汉森（</a:t>
            </a:r>
            <a:r>
              <a:rPr lang="en-US" altLang="zh-CN" dirty="0">
                <a:latin typeface="+mn-ea"/>
              </a:rPr>
              <a:t>Lars Peter Hansen</a:t>
            </a:r>
            <a:r>
              <a:rPr lang="zh-CN" altLang="en-US" dirty="0">
                <a:latin typeface="+mn-ea"/>
              </a:rPr>
              <a:t>），芝加哥大学教授。由于其对“资产定价理论的杰出贡献”而被授予</a:t>
            </a:r>
            <a:r>
              <a:rPr lang="en-US" altLang="zh-CN" dirty="0">
                <a:latin typeface="+mn-ea"/>
              </a:rPr>
              <a:t>2013</a:t>
            </a:r>
            <a:r>
              <a:rPr lang="zh-CN" altLang="en-US" dirty="0">
                <a:latin typeface="+mn-ea"/>
              </a:rPr>
              <a:t>年度诺贝尔经济学奖。</a:t>
            </a:r>
            <a:endParaRPr lang="en-US" altLang="zh-CN" dirty="0">
              <a:latin typeface="+mn-ea"/>
            </a:endParaRPr>
          </a:p>
          <a:p>
            <a:pPr>
              <a:lnSpc>
                <a:spcPct val="100000"/>
              </a:lnSpc>
              <a:buFont typeface="Wingdings" panose="05000000000000000000" pitchFamily="2" charset="2"/>
              <a:buChar char="Ø"/>
            </a:pPr>
            <a:r>
              <a:rPr lang="zh-CN" altLang="en-US" dirty="0">
                <a:latin typeface="+mn-ea"/>
              </a:rPr>
              <a:t>托马斯</a:t>
            </a:r>
            <a:r>
              <a:rPr lang="en-US" altLang="zh-CN" dirty="0">
                <a:latin typeface="+mn-ea"/>
              </a:rPr>
              <a:t>·</a:t>
            </a:r>
            <a:r>
              <a:rPr lang="zh-CN" altLang="en-US" dirty="0">
                <a:latin typeface="+mn-ea"/>
              </a:rPr>
              <a:t>萨金特（</a:t>
            </a:r>
            <a:r>
              <a:rPr lang="en-US" altLang="zh-CN" dirty="0">
                <a:latin typeface="+mn-ea"/>
              </a:rPr>
              <a:t>Thomas J. Sargent</a:t>
            </a:r>
            <a:r>
              <a:rPr lang="zh-CN" altLang="en-US" dirty="0">
                <a:latin typeface="+mn-ea"/>
              </a:rPr>
              <a:t>），纽约大学经济学教授。由于其对“宏观经济学中因果分析的实证研究”而被授予</a:t>
            </a:r>
            <a:r>
              <a:rPr lang="en-US" altLang="zh-CN" dirty="0">
                <a:latin typeface="+mn-ea"/>
              </a:rPr>
              <a:t>2011</a:t>
            </a:r>
            <a:r>
              <a:rPr lang="zh-CN" altLang="en-US" dirty="0">
                <a:latin typeface="+mn-ea"/>
              </a:rPr>
              <a:t>年度诺贝尔经济学奖。</a:t>
            </a:r>
            <a:endParaRPr lang="en-US" altLang="zh-CN" dirty="0">
              <a:latin typeface="+mn-ea"/>
            </a:endParaRPr>
          </a:p>
          <a:p>
            <a:pPr>
              <a:lnSpc>
                <a:spcPct val="100000"/>
              </a:lnSpc>
              <a:buFont typeface="Wingdings" panose="05000000000000000000" pitchFamily="2" charset="2"/>
              <a:buChar char="Ø"/>
            </a:pPr>
            <a:r>
              <a:rPr lang="zh-CN" altLang="en-US" dirty="0">
                <a:latin typeface="+mn-ea"/>
              </a:rPr>
              <a:t>伯南克等人的</a:t>
            </a:r>
            <a:r>
              <a:rPr lang="en-US" altLang="zh-CN" dirty="0">
                <a:latin typeface="+mn-ea"/>
              </a:rPr>
              <a:t>《</a:t>
            </a:r>
            <a:r>
              <a:rPr lang="zh-CN" altLang="en-US" dirty="0">
                <a:latin typeface="+mn-ea"/>
              </a:rPr>
              <a:t>通货膨胀目标制：国际经验</a:t>
            </a:r>
            <a:r>
              <a:rPr lang="en-US" altLang="zh-CN" dirty="0">
                <a:latin typeface="+mn-ea"/>
              </a:rPr>
              <a:t>》</a:t>
            </a:r>
            <a:r>
              <a:rPr lang="zh-CN" altLang="en-US" dirty="0">
                <a:latin typeface="+mn-ea"/>
              </a:rPr>
              <a:t>：对实行通货膨胀目标制的不同国家的经验作了细致入微的分析对货币政策的决策和执行的经验做了系统的总结。</a:t>
            </a:r>
            <a:endParaRPr lang="en-US" altLang="zh-CN" dirty="0">
              <a:latin typeface="+mn-ea"/>
            </a:endParaRPr>
          </a:p>
          <a:p>
            <a:pPr marL="0" indent="0" algn="ctr">
              <a:buNone/>
            </a:pPr>
            <a:endParaRPr lang="en-US" altLang="zh-CN" dirty="0"/>
          </a:p>
          <a:p>
            <a:pPr marL="0" indent="0" algn="ctr">
              <a:buNone/>
            </a:pPr>
            <a:endParaRPr lang="en-US" altLang="zh-CN" dirty="0"/>
          </a:p>
          <a:p>
            <a:pPr marL="0" indent="0">
              <a:buNone/>
            </a:pPr>
            <a:endParaRPr lang="zh-CN" altLang="zh-CN" dirty="0"/>
          </a:p>
          <a:p>
            <a:endParaRPr lang="zh-CN" altLang="zh-CN" b="1" dirty="0"/>
          </a:p>
          <a:p>
            <a:endParaRPr lang="zh-CN" altLang="en-US" dirty="0"/>
          </a:p>
        </p:txBody>
      </p:sp>
      <p:pic>
        <p:nvPicPr>
          <p:cNvPr id="4" name="图片 3" descr="图片包含 网站&#10;&#10;描述已自动生成"/>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4818855" cy="643405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ppt_w</p:attrName>
                                        </p:attrNameLst>
                                      </p:cBhvr>
                                      <p:tavLst>
                                        <p:tav tm="0" fmla="#ppt_w*sin(2.5*pi*$)">
                                          <p:val>
                                            <p:fltVal val="0"/>
                                          </p:val>
                                        </p:tav>
                                        <p:tav tm="100000">
                                          <p:val>
                                            <p:fltVal val="1"/>
                                          </p:val>
                                        </p:tav>
                                      </p:tavLst>
                                    </p:anim>
                                    <p:anim calcmode="lin" valueType="num">
                                      <p:cBhvr>
                                        <p:cTn id="9" dur="20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rot="18868453" flipV="1">
            <a:off x="1854449" y="1215604"/>
            <a:ext cx="370238" cy="370238"/>
          </a:xfrm>
          <a:prstGeom prst="rect">
            <a:avLst/>
          </a:prstGeom>
          <a:noFill/>
          <a:ln w="254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zh-CN" altLang="en-US" sz="1350">
              <a:solidFill>
                <a:prstClr val="white"/>
              </a:solidFill>
              <a:latin typeface="Calibri"/>
              <a:ea typeface="等线" panose="02010600030101010101" pitchFamily="2" charset="-122"/>
            </a:endParaRPr>
          </a:p>
        </p:txBody>
      </p:sp>
      <p:sp>
        <p:nvSpPr>
          <p:cNvPr id="5" name="矩形 4"/>
          <p:cNvSpPr/>
          <p:nvPr/>
        </p:nvSpPr>
        <p:spPr>
          <a:xfrm rot="18868453">
            <a:off x="2101742" y="1279292"/>
            <a:ext cx="236220" cy="23622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zh-CN" altLang="en-US" sz="1350">
              <a:solidFill>
                <a:prstClr val="white"/>
              </a:solidFill>
              <a:latin typeface="Calibri"/>
              <a:ea typeface="等线" panose="02010600030101010101" pitchFamily="2" charset="-122"/>
            </a:endParaRPr>
          </a:p>
        </p:txBody>
      </p:sp>
      <p:cxnSp>
        <p:nvCxnSpPr>
          <p:cNvPr id="6" name="直接连接符 5"/>
          <p:cNvCxnSpPr>
            <a:cxnSpLocks/>
          </p:cNvCxnSpPr>
          <p:nvPr/>
        </p:nvCxnSpPr>
        <p:spPr>
          <a:xfrm>
            <a:off x="2039568" y="1662510"/>
            <a:ext cx="764545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标题 3"/>
          <p:cNvSpPr txBox="1">
            <a:spLocks/>
          </p:cNvSpPr>
          <p:nvPr/>
        </p:nvSpPr>
        <p:spPr>
          <a:xfrm>
            <a:off x="2563142" y="1291003"/>
            <a:ext cx="7886700" cy="318549"/>
          </a:xfrm>
          <a:prstGeom prst="rect">
            <a:avLst/>
          </a:prstGeom>
        </p:spPr>
        <p:txBody>
          <a:bodyPr vert="horz" wrap="square" lIns="68580" tIns="34290" rIns="68580" bIns="34290" rtlCol="0" anchor="ctr">
            <a:spAutoFit/>
          </a:bodyPr>
          <a:lstStyle>
            <a:lvl1pPr algn="l" defTabSz="914400" rtl="0" eaLnBrk="1" latinLnBrk="0" hangingPunct="1">
              <a:lnSpc>
                <a:spcPct val="90000"/>
              </a:lnSpc>
              <a:spcBef>
                <a:spcPct val="0"/>
              </a:spcBef>
              <a:buNone/>
              <a:defRPr lang="zh-CN" altLang="en-US" sz="2400" b="1" kern="1200">
                <a:gradFill>
                  <a:gsLst>
                    <a:gs pos="0">
                      <a:schemeClr val="accent2"/>
                    </a:gs>
                    <a:gs pos="100000">
                      <a:schemeClr val="accent1">
                        <a:lumMod val="75000"/>
                      </a:schemeClr>
                    </a:gs>
                  </a:gsLst>
                  <a:lin ang="5400000" scaled="1"/>
                </a:gradFill>
                <a:effectLst>
                  <a:outerShdw blurRad="38100" dist="38100" dir="2700000" algn="tl">
                    <a:srgbClr val="000000">
                      <a:alpha val="11000"/>
                    </a:srgbClr>
                  </a:outerShdw>
                </a:effectLst>
                <a:latin typeface="+mn-lt"/>
                <a:ea typeface="+mn-ea"/>
                <a:cs typeface="+mn-ea"/>
              </a:defRPr>
            </a:lvl1pPr>
          </a:lstStyle>
          <a:p>
            <a:pPr defTabSz="685800">
              <a:defRPr/>
            </a:pPr>
            <a:r>
              <a:rPr lang="zh-CN" altLang="en-US" sz="1800" dirty="0">
                <a:solidFill>
                  <a:schemeClr val="accent4">
                    <a:lumMod val="75000"/>
                  </a:schemeClr>
                </a:solidFill>
                <a:latin typeface="微软雅黑"/>
                <a:ea typeface="微软雅黑"/>
                <a:sym typeface="+mn-ea"/>
              </a:rPr>
              <a:t>通货膨胀的概念</a:t>
            </a:r>
            <a:endParaRPr lang="zh-CN" altLang="en-US" sz="1800" dirty="0">
              <a:solidFill>
                <a:schemeClr val="accent4">
                  <a:lumMod val="75000"/>
                </a:schemeClr>
              </a:solidFill>
              <a:latin typeface="微软雅黑"/>
              <a:ea typeface="微软雅黑"/>
            </a:endParaRPr>
          </a:p>
        </p:txBody>
      </p:sp>
      <p:sp>
        <p:nvSpPr>
          <p:cNvPr id="3" name="文本框 2"/>
          <p:cNvSpPr txBox="1"/>
          <p:nvPr/>
        </p:nvSpPr>
        <p:spPr>
          <a:xfrm>
            <a:off x="1831166" y="1812506"/>
            <a:ext cx="7991719" cy="3865802"/>
          </a:xfrm>
          <a:prstGeom prst="rect">
            <a:avLst/>
          </a:prstGeom>
          <a:noFill/>
        </p:spPr>
        <p:txBody>
          <a:bodyPr wrap="square" rtlCol="0">
            <a:spAutoFit/>
          </a:bodyPr>
          <a:lstStyle/>
          <a:p>
            <a:pPr marL="214313" indent="-214313" defTabSz="342900">
              <a:lnSpc>
                <a:spcPct val="150000"/>
              </a:lnSpc>
              <a:buFont typeface="Wingdings" panose="05000000000000000000" pitchFamily="2" charset="2"/>
              <a:buChar char="p"/>
              <a:defRPr/>
            </a:pPr>
            <a:r>
              <a:rPr lang="zh-CN" altLang="en-US" sz="1500" dirty="0">
                <a:solidFill>
                  <a:prstClr val="black"/>
                </a:solidFill>
                <a:latin typeface="+mn-ea"/>
              </a:rPr>
              <a:t>保罗</a:t>
            </a:r>
            <a:r>
              <a:rPr lang="en-US" altLang="zh-CN" sz="1500" dirty="0">
                <a:solidFill>
                  <a:prstClr val="black"/>
                </a:solidFill>
                <a:latin typeface="+mn-ea"/>
              </a:rPr>
              <a:t>·</a:t>
            </a:r>
            <a:r>
              <a:rPr lang="zh-CN" altLang="en-US" sz="1500" dirty="0">
                <a:solidFill>
                  <a:prstClr val="black"/>
                </a:solidFill>
                <a:latin typeface="+mn-ea"/>
              </a:rPr>
              <a:t>萨缪尔森认为：“通货膨胀的意思是：物品和生产要素的价格普遍上升的时期</a:t>
            </a:r>
            <a:r>
              <a:rPr lang="en-US" altLang="zh-CN" sz="1500" dirty="0">
                <a:solidFill>
                  <a:prstClr val="black"/>
                </a:solidFill>
                <a:latin typeface="+mn-ea"/>
              </a:rPr>
              <a:t>——</a:t>
            </a:r>
            <a:r>
              <a:rPr lang="zh-CN" altLang="en-US" sz="1500" dirty="0">
                <a:solidFill>
                  <a:prstClr val="black"/>
                </a:solidFill>
                <a:latin typeface="+mn-ea"/>
              </a:rPr>
              <a:t>面包、汽车、理发的价格上升；工资、租金等等也上升。”</a:t>
            </a:r>
            <a:endParaRPr lang="en-US" altLang="zh-CN" sz="1500" dirty="0">
              <a:solidFill>
                <a:prstClr val="black"/>
              </a:solidFill>
              <a:latin typeface="+mn-ea"/>
            </a:endParaRPr>
          </a:p>
          <a:p>
            <a:pPr marL="214313" indent="-214313" defTabSz="342900">
              <a:lnSpc>
                <a:spcPct val="150000"/>
              </a:lnSpc>
              <a:buFont typeface="Wingdings" panose="05000000000000000000" pitchFamily="2" charset="2"/>
              <a:buChar char="p"/>
              <a:defRPr/>
            </a:pPr>
            <a:r>
              <a:rPr lang="zh-CN" altLang="en-US" sz="1500" dirty="0">
                <a:solidFill>
                  <a:prstClr val="black"/>
                </a:solidFill>
                <a:latin typeface="+mn-ea"/>
              </a:rPr>
              <a:t>莱德勒和帕金（货币主义的代表人物，在美国主要有弗里德曼、哈伯格、布伦纳和安德森等人，在英国有莱德勒和帕金等人）认为：“通货膨胀是一个价格持续上升的过程，也等于说，是一个货币价值持续贬值的过程。”</a:t>
            </a:r>
            <a:endParaRPr lang="en-US" altLang="zh-CN" sz="1500" dirty="0">
              <a:solidFill>
                <a:prstClr val="black"/>
              </a:solidFill>
              <a:latin typeface="+mn-ea"/>
            </a:endParaRPr>
          </a:p>
          <a:p>
            <a:pPr marL="214313" indent="-214313" defTabSz="342900">
              <a:lnSpc>
                <a:spcPct val="150000"/>
              </a:lnSpc>
              <a:buFont typeface="Wingdings" panose="05000000000000000000" pitchFamily="2" charset="2"/>
              <a:buChar char="p"/>
              <a:defRPr/>
            </a:pPr>
            <a:r>
              <a:rPr lang="zh-CN" altLang="en-US" sz="1500" dirty="0">
                <a:solidFill>
                  <a:prstClr val="black"/>
                </a:solidFill>
                <a:latin typeface="+mn-ea"/>
              </a:rPr>
              <a:t>弗利德里奇</a:t>
            </a:r>
            <a:r>
              <a:rPr lang="en-US" altLang="zh-CN" sz="1500" dirty="0">
                <a:solidFill>
                  <a:prstClr val="black"/>
                </a:solidFill>
                <a:latin typeface="+mn-ea"/>
              </a:rPr>
              <a:t>·</a:t>
            </a:r>
            <a:r>
              <a:rPr lang="zh-CN" altLang="en-US" sz="1500" dirty="0">
                <a:solidFill>
                  <a:prstClr val="black"/>
                </a:solidFill>
                <a:latin typeface="+mn-ea"/>
              </a:rPr>
              <a:t>哈耶克认为：“通货膨胀一词的原因和真意是指货币数量的过度增长，这种增长合乎规律地导致物价上涨。”</a:t>
            </a:r>
            <a:endParaRPr lang="en-US" altLang="zh-CN" sz="1500" dirty="0">
              <a:solidFill>
                <a:prstClr val="black"/>
              </a:solidFill>
              <a:latin typeface="+mn-ea"/>
            </a:endParaRPr>
          </a:p>
          <a:p>
            <a:pPr marL="214313" indent="-214313" defTabSz="342900">
              <a:lnSpc>
                <a:spcPct val="150000"/>
              </a:lnSpc>
              <a:buFont typeface="Wingdings" panose="05000000000000000000" pitchFamily="2" charset="2"/>
              <a:buChar char="p"/>
              <a:defRPr/>
            </a:pPr>
            <a:r>
              <a:rPr lang="zh-CN" altLang="en-US" sz="1500" dirty="0">
                <a:solidFill>
                  <a:prstClr val="black"/>
                </a:solidFill>
                <a:latin typeface="+mn-ea"/>
              </a:rPr>
              <a:t>琼</a:t>
            </a:r>
            <a:r>
              <a:rPr lang="en-US" altLang="zh-CN" sz="1500" dirty="0">
                <a:solidFill>
                  <a:prstClr val="black"/>
                </a:solidFill>
                <a:latin typeface="+mn-ea"/>
              </a:rPr>
              <a:t>·</a:t>
            </a:r>
            <a:r>
              <a:rPr lang="zh-CN" altLang="en-US" sz="1500" dirty="0">
                <a:solidFill>
                  <a:prstClr val="black"/>
                </a:solidFill>
                <a:latin typeface="+mn-ea"/>
              </a:rPr>
              <a:t>罗宾逊（英国著名女经济学家，新剑桥学派的代表人物）认为：“通货膨胀是由于对同样经济活动的工资报酬率的日益增长而引起的物价上升变动。”</a:t>
            </a:r>
            <a:endParaRPr lang="en-US" altLang="zh-CN" sz="1500" dirty="0">
              <a:solidFill>
                <a:prstClr val="black"/>
              </a:solidFill>
              <a:latin typeface="+mn-ea"/>
            </a:endParaRPr>
          </a:p>
          <a:p>
            <a:pPr marL="214313" indent="-214313" defTabSz="342900">
              <a:lnSpc>
                <a:spcPct val="150000"/>
              </a:lnSpc>
              <a:buFont typeface="Wingdings" panose="05000000000000000000" pitchFamily="2" charset="2"/>
              <a:buChar char="p"/>
              <a:defRPr/>
            </a:pPr>
            <a:r>
              <a:rPr lang="zh-CN" altLang="en-US" sz="1500" b="1" u="sng" dirty="0">
                <a:solidFill>
                  <a:prstClr val="black"/>
                </a:solidFill>
                <a:latin typeface="+mn-ea"/>
              </a:rPr>
              <a:t>通货膨胀是指在纸币流通条件下由于货币供给过多而引起货币贬值、物价持续、全面上涨的货币现象。</a:t>
            </a:r>
          </a:p>
        </p:txBody>
      </p:sp>
    </p:spTree>
    <p:extLst>
      <p:ext uri="{BB962C8B-B14F-4D97-AF65-F5344CB8AC3E}">
        <p14:creationId xmlns:p14="http://schemas.microsoft.com/office/powerpoint/2010/main" val="317656323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rot="18868453" flipV="1">
            <a:off x="1854449" y="1215604"/>
            <a:ext cx="370238" cy="370238"/>
          </a:xfrm>
          <a:prstGeom prst="rect">
            <a:avLst/>
          </a:prstGeom>
          <a:noFill/>
          <a:ln w="254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zh-CN" altLang="en-US" sz="1350">
              <a:solidFill>
                <a:prstClr val="white"/>
              </a:solidFill>
              <a:latin typeface="Calibri"/>
              <a:ea typeface="等线" panose="02010600030101010101" pitchFamily="2" charset="-122"/>
            </a:endParaRPr>
          </a:p>
        </p:txBody>
      </p:sp>
      <p:sp>
        <p:nvSpPr>
          <p:cNvPr id="5" name="矩形 4"/>
          <p:cNvSpPr/>
          <p:nvPr/>
        </p:nvSpPr>
        <p:spPr>
          <a:xfrm rot="18868453">
            <a:off x="2101742" y="1279292"/>
            <a:ext cx="236220" cy="23622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zh-CN" altLang="en-US" sz="1350">
              <a:solidFill>
                <a:prstClr val="white"/>
              </a:solidFill>
              <a:latin typeface="Calibri"/>
              <a:ea typeface="等线" panose="02010600030101010101" pitchFamily="2" charset="-122"/>
            </a:endParaRPr>
          </a:p>
        </p:txBody>
      </p:sp>
      <p:cxnSp>
        <p:nvCxnSpPr>
          <p:cNvPr id="6" name="直接连接符 5"/>
          <p:cNvCxnSpPr>
            <a:cxnSpLocks/>
          </p:cNvCxnSpPr>
          <p:nvPr/>
        </p:nvCxnSpPr>
        <p:spPr>
          <a:xfrm>
            <a:off x="2039568" y="1662510"/>
            <a:ext cx="764545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标题 3"/>
          <p:cNvSpPr txBox="1">
            <a:spLocks/>
          </p:cNvSpPr>
          <p:nvPr/>
        </p:nvSpPr>
        <p:spPr>
          <a:xfrm>
            <a:off x="2563142" y="1291003"/>
            <a:ext cx="7886700" cy="318549"/>
          </a:xfrm>
          <a:prstGeom prst="rect">
            <a:avLst/>
          </a:prstGeom>
        </p:spPr>
        <p:txBody>
          <a:bodyPr vert="horz" wrap="square" lIns="68580" tIns="34290" rIns="68580" bIns="34290" rtlCol="0" anchor="ctr">
            <a:spAutoFit/>
          </a:bodyPr>
          <a:lstStyle>
            <a:lvl1pPr algn="l" defTabSz="914400" rtl="0" eaLnBrk="1" latinLnBrk="0" hangingPunct="1">
              <a:lnSpc>
                <a:spcPct val="90000"/>
              </a:lnSpc>
              <a:spcBef>
                <a:spcPct val="0"/>
              </a:spcBef>
              <a:buNone/>
              <a:defRPr lang="zh-CN" altLang="en-US" sz="2400" b="1" kern="1200">
                <a:gradFill>
                  <a:gsLst>
                    <a:gs pos="0">
                      <a:schemeClr val="accent2"/>
                    </a:gs>
                    <a:gs pos="100000">
                      <a:schemeClr val="accent1">
                        <a:lumMod val="75000"/>
                      </a:schemeClr>
                    </a:gs>
                  </a:gsLst>
                  <a:lin ang="5400000" scaled="1"/>
                </a:gradFill>
                <a:effectLst>
                  <a:outerShdw blurRad="38100" dist="38100" dir="2700000" algn="tl">
                    <a:srgbClr val="000000">
                      <a:alpha val="11000"/>
                    </a:srgbClr>
                  </a:outerShdw>
                </a:effectLst>
                <a:latin typeface="+mn-lt"/>
                <a:ea typeface="+mn-ea"/>
                <a:cs typeface="+mn-ea"/>
              </a:defRPr>
            </a:lvl1pPr>
          </a:lstStyle>
          <a:p>
            <a:pPr defTabSz="685800">
              <a:defRPr/>
            </a:pPr>
            <a:r>
              <a:rPr lang="zh-CN" altLang="en-US" sz="1800" dirty="0">
                <a:solidFill>
                  <a:schemeClr val="accent4">
                    <a:lumMod val="75000"/>
                  </a:schemeClr>
                </a:solidFill>
                <a:latin typeface="微软雅黑"/>
                <a:ea typeface="微软雅黑"/>
                <a:sym typeface="+mn-ea"/>
              </a:rPr>
              <a:t>通货膨胀的概念</a:t>
            </a:r>
            <a:endParaRPr lang="zh-CN" altLang="en-US" sz="1800" dirty="0">
              <a:solidFill>
                <a:schemeClr val="accent4">
                  <a:lumMod val="75000"/>
                </a:schemeClr>
              </a:solidFill>
              <a:latin typeface="微软雅黑"/>
              <a:ea typeface="微软雅黑"/>
            </a:endParaRPr>
          </a:p>
        </p:txBody>
      </p:sp>
      <p:sp>
        <p:nvSpPr>
          <p:cNvPr id="3" name="文本框 2"/>
          <p:cNvSpPr txBox="1"/>
          <p:nvPr/>
        </p:nvSpPr>
        <p:spPr>
          <a:xfrm>
            <a:off x="1831166" y="1812506"/>
            <a:ext cx="7991719" cy="3846951"/>
          </a:xfrm>
          <a:prstGeom prst="rect">
            <a:avLst/>
          </a:prstGeom>
          <a:noFill/>
        </p:spPr>
        <p:txBody>
          <a:bodyPr wrap="square" rtlCol="0">
            <a:spAutoFit/>
          </a:bodyPr>
          <a:lstStyle/>
          <a:p>
            <a:pPr marL="214313" indent="-214313" defTabSz="342900">
              <a:lnSpc>
                <a:spcPct val="150000"/>
              </a:lnSpc>
              <a:buFont typeface="Wingdings" panose="05000000000000000000" pitchFamily="2" charset="2"/>
              <a:buChar char="p"/>
              <a:defRPr/>
            </a:pPr>
            <a:r>
              <a:rPr lang="zh-CN" altLang="en-US" sz="1500" dirty="0">
                <a:solidFill>
                  <a:prstClr val="black"/>
                </a:solidFill>
                <a:latin typeface="+mn-ea"/>
              </a:rPr>
              <a:t>通货膨胀一般要通过物价上涨表现出来，但并不是所有的物价上涨都是通货膨胀。首先，通货膨胀是指</a:t>
            </a:r>
            <a:r>
              <a:rPr lang="zh-CN" altLang="en-US" sz="1500" b="1" dirty="0">
                <a:solidFill>
                  <a:prstClr val="black"/>
                </a:solidFill>
                <a:latin typeface="+mn-ea"/>
              </a:rPr>
              <a:t>一般物价水平的上涨</a:t>
            </a:r>
            <a:r>
              <a:rPr lang="zh-CN" altLang="en-US" sz="1500" dirty="0">
                <a:solidFill>
                  <a:prstClr val="black"/>
                </a:solidFill>
                <a:latin typeface="+mn-ea"/>
              </a:rPr>
              <a:t>，而非个别商品和劳务价格的上涨。因此，通货膨胀中的货币贬值只能与一般物价水平相联系。</a:t>
            </a:r>
            <a:endParaRPr lang="en-US" altLang="zh-CN" sz="1500" dirty="0">
              <a:solidFill>
                <a:prstClr val="black"/>
              </a:solidFill>
              <a:latin typeface="+mn-ea"/>
            </a:endParaRPr>
          </a:p>
          <a:p>
            <a:pPr marL="214313" indent="-214313" defTabSz="342900">
              <a:lnSpc>
                <a:spcPct val="150000"/>
              </a:lnSpc>
              <a:buFont typeface="Wingdings" panose="05000000000000000000" pitchFamily="2" charset="2"/>
              <a:buChar char="p"/>
              <a:defRPr/>
            </a:pPr>
            <a:r>
              <a:rPr lang="zh-CN" altLang="en-US" sz="1500" dirty="0">
                <a:solidFill>
                  <a:prstClr val="black"/>
                </a:solidFill>
                <a:latin typeface="+mn-ea"/>
              </a:rPr>
              <a:t>其次，通货膨胀是指一般物价水平的</a:t>
            </a:r>
            <a:r>
              <a:rPr lang="zh-CN" altLang="en-US" sz="1500" b="1" dirty="0">
                <a:solidFill>
                  <a:prstClr val="black"/>
                </a:solidFill>
                <a:latin typeface="+mn-ea"/>
              </a:rPr>
              <a:t>持续上涨</a:t>
            </a:r>
            <a:r>
              <a:rPr lang="zh-CN" altLang="en-US" sz="1500" dirty="0">
                <a:solidFill>
                  <a:prstClr val="black"/>
                </a:solidFill>
                <a:latin typeface="+mn-ea"/>
              </a:rPr>
              <a:t>，暂时性、季节性或者偶然性的价格上涨，不能看作通货膨胀。通货膨胀的价格变动是一个连续的过程，在这个过程中，物价具有上涨的基本倾向，并持续一定的时间。特定原因或者供求关系本身引发的短暂价格上涨不能说明出现了通货膨胀。</a:t>
            </a:r>
            <a:endParaRPr lang="en-US" altLang="zh-CN" sz="1500" dirty="0">
              <a:solidFill>
                <a:prstClr val="black"/>
              </a:solidFill>
              <a:latin typeface="+mn-ea"/>
            </a:endParaRPr>
          </a:p>
          <a:p>
            <a:pPr marL="214313" indent="-214313" defTabSz="342900">
              <a:lnSpc>
                <a:spcPct val="150000"/>
              </a:lnSpc>
              <a:buFont typeface="Wingdings" panose="05000000000000000000" pitchFamily="2" charset="2"/>
              <a:buChar char="p"/>
              <a:defRPr/>
            </a:pPr>
            <a:r>
              <a:rPr lang="zh-CN" altLang="en-US" sz="1500" dirty="0">
                <a:solidFill>
                  <a:prstClr val="black"/>
                </a:solidFill>
                <a:latin typeface="+mn-ea"/>
              </a:rPr>
              <a:t>货币主义学派对通货膨胀的解释（</a:t>
            </a:r>
            <a:r>
              <a:rPr lang="en-US" altLang="zh-CN" sz="1500" dirty="0">
                <a:solidFill>
                  <a:prstClr val="black"/>
                </a:solidFill>
                <a:latin typeface="+mn-ea"/>
              </a:rPr>
              <a:t>AS-AD</a:t>
            </a:r>
            <a:r>
              <a:rPr lang="zh-CN" altLang="en-US" sz="1500" dirty="0">
                <a:solidFill>
                  <a:prstClr val="black"/>
                </a:solidFill>
                <a:latin typeface="+mn-ea"/>
              </a:rPr>
              <a:t>模型）</a:t>
            </a:r>
            <a:endParaRPr lang="en-US" altLang="zh-CN" sz="1500" dirty="0">
              <a:solidFill>
                <a:prstClr val="black"/>
              </a:solidFill>
              <a:latin typeface="+mn-ea"/>
            </a:endParaRPr>
          </a:p>
          <a:p>
            <a:pPr marL="214313" indent="-214313" defTabSz="342900">
              <a:lnSpc>
                <a:spcPct val="150000"/>
              </a:lnSpc>
              <a:buFont typeface="Wingdings" panose="05000000000000000000" pitchFamily="2" charset="2"/>
              <a:buChar char="p"/>
              <a:defRPr/>
            </a:pPr>
            <a:r>
              <a:rPr lang="zh-CN" altLang="en-US" sz="1500" dirty="0">
                <a:solidFill>
                  <a:prstClr val="black"/>
                </a:solidFill>
                <a:latin typeface="+mn-ea"/>
              </a:rPr>
              <a:t>在经济分析过程中，人们根据不同的标准，对通货膨胀进行了分类，大体有如下四种划分方法。</a:t>
            </a:r>
            <a:endParaRPr lang="en-US" altLang="zh-CN" sz="1500" dirty="0">
              <a:solidFill>
                <a:prstClr val="black"/>
              </a:solidFill>
              <a:latin typeface="+mn-ea"/>
            </a:endParaRPr>
          </a:p>
          <a:p>
            <a:pPr marL="214313" indent="-214313" defTabSz="342900">
              <a:lnSpc>
                <a:spcPct val="150000"/>
              </a:lnSpc>
              <a:buFont typeface="Wingdings" panose="05000000000000000000" pitchFamily="2" charset="2"/>
              <a:buChar char="p"/>
              <a:defRPr/>
            </a:pPr>
            <a:endParaRPr lang="zh-CN" altLang="en-US" sz="1500" dirty="0">
              <a:solidFill>
                <a:prstClr val="black"/>
              </a:solidFill>
              <a:latin typeface="+mn-ea"/>
            </a:endParaRPr>
          </a:p>
        </p:txBody>
      </p:sp>
    </p:spTree>
    <p:extLst>
      <p:ext uri="{BB962C8B-B14F-4D97-AF65-F5344CB8AC3E}">
        <p14:creationId xmlns:p14="http://schemas.microsoft.com/office/powerpoint/2010/main" val="359833550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rot="18868453" flipV="1">
            <a:off x="1854449" y="1215604"/>
            <a:ext cx="370238" cy="370238"/>
          </a:xfrm>
          <a:prstGeom prst="rect">
            <a:avLst/>
          </a:prstGeom>
          <a:noFill/>
          <a:ln w="254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zh-CN" altLang="en-US" sz="1350">
              <a:solidFill>
                <a:prstClr val="white"/>
              </a:solidFill>
              <a:latin typeface="Calibri"/>
              <a:ea typeface="等线" panose="02010600030101010101" pitchFamily="2" charset="-122"/>
            </a:endParaRPr>
          </a:p>
        </p:txBody>
      </p:sp>
      <p:sp>
        <p:nvSpPr>
          <p:cNvPr id="5" name="矩形 4"/>
          <p:cNvSpPr/>
          <p:nvPr/>
        </p:nvSpPr>
        <p:spPr>
          <a:xfrm rot="18868453">
            <a:off x="2101742" y="1279292"/>
            <a:ext cx="236220" cy="23622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zh-CN" altLang="en-US" sz="1350">
              <a:solidFill>
                <a:prstClr val="white"/>
              </a:solidFill>
              <a:latin typeface="Calibri"/>
              <a:ea typeface="等线" panose="02010600030101010101" pitchFamily="2" charset="-122"/>
            </a:endParaRPr>
          </a:p>
        </p:txBody>
      </p:sp>
      <p:cxnSp>
        <p:nvCxnSpPr>
          <p:cNvPr id="6" name="直接连接符 5"/>
          <p:cNvCxnSpPr>
            <a:cxnSpLocks/>
          </p:cNvCxnSpPr>
          <p:nvPr/>
        </p:nvCxnSpPr>
        <p:spPr>
          <a:xfrm>
            <a:off x="2039568" y="1662510"/>
            <a:ext cx="764545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标题 3"/>
          <p:cNvSpPr txBox="1">
            <a:spLocks/>
          </p:cNvSpPr>
          <p:nvPr/>
        </p:nvSpPr>
        <p:spPr>
          <a:xfrm>
            <a:off x="2563142" y="1291003"/>
            <a:ext cx="7886700" cy="318549"/>
          </a:xfrm>
          <a:prstGeom prst="rect">
            <a:avLst/>
          </a:prstGeom>
        </p:spPr>
        <p:txBody>
          <a:bodyPr vert="horz" wrap="square" lIns="68580" tIns="34290" rIns="68580" bIns="34290" rtlCol="0" anchor="ctr">
            <a:spAutoFit/>
          </a:bodyPr>
          <a:lstStyle>
            <a:lvl1pPr algn="l" defTabSz="914400" rtl="0" eaLnBrk="1" latinLnBrk="0" hangingPunct="1">
              <a:lnSpc>
                <a:spcPct val="90000"/>
              </a:lnSpc>
              <a:spcBef>
                <a:spcPct val="0"/>
              </a:spcBef>
              <a:buNone/>
              <a:defRPr lang="zh-CN" altLang="en-US" sz="2400" b="1" kern="1200">
                <a:gradFill>
                  <a:gsLst>
                    <a:gs pos="0">
                      <a:schemeClr val="accent2"/>
                    </a:gs>
                    <a:gs pos="100000">
                      <a:schemeClr val="accent1">
                        <a:lumMod val="75000"/>
                      </a:schemeClr>
                    </a:gs>
                  </a:gsLst>
                  <a:lin ang="5400000" scaled="1"/>
                </a:gradFill>
                <a:effectLst>
                  <a:outerShdw blurRad="38100" dist="38100" dir="2700000" algn="tl">
                    <a:srgbClr val="000000">
                      <a:alpha val="11000"/>
                    </a:srgbClr>
                  </a:outerShdw>
                </a:effectLst>
                <a:latin typeface="+mn-lt"/>
                <a:ea typeface="+mn-ea"/>
                <a:cs typeface="+mn-ea"/>
              </a:defRPr>
            </a:lvl1pPr>
          </a:lstStyle>
          <a:p>
            <a:pPr defTabSz="685800">
              <a:defRPr/>
            </a:pPr>
            <a:r>
              <a:rPr lang="zh-CN" altLang="en-US" sz="1800" dirty="0">
                <a:solidFill>
                  <a:schemeClr val="accent4">
                    <a:lumMod val="75000"/>
                  </a:schemeClr>
                </a:solidFill>
                <a:latin typeface="微软雅黑"/>
                <a:ea typeface="微软雅黑"/>
                <a:sym typeface="+mn-ea"/>
              </a:rPr>
              <a:t>通货膨胀的分类</a:t>
            </a:r>
            <a:endParaRPr lang="zh-CN" altLang="en-US" sz="1800" dirty="0">
              <a:solidFill>
                <a:schemeClr val="accent4">
                  <a:lumMod val="75000"/>
                </a:schemeClr>
              </a:solidFill>
              <a:latin typeface="微软雅黑"/>
              <a:ea typeface="微软雅黑"/>
            </a:endParaRPr>
          </a:p>
        </p:txBody>
      </p:sp>
      <p:sp>
        <p:nvSpPr>
          <p:cNvPr id="3" name="文本框 2"/>
          <p:cNvSpPr txBox="1"/>
          <p:nvPr/>
        </p:nvSpPr>
        <p:spPr>
          <a:xfrm>
            <a:off x="1831166" y="1812506"/>
            <a:ext cx="7991719" cy="4212050"/>
          </a:xfrm>
          <a:prstGeom prst="rect">
            <a:avLst/>
          </a:prstGeom>
          <a:noFill/>
        </p:spPr>
        <p:txBody>
          <a:bodyPr wrap="square" rtlCol="0">
            <a:spAutoFit/>
          </a:bodyPr>
          <a:lstStyle/>
          <a:p>
            <a:pPr marL="214313" indent="-214313" defTabSz="342900">
              <a:lnSpc>
                <a:spcPct val="150000"/>
              </a:lnSpc>
              <a:buFont typeface="Wingdings" panose="05000000000000000000" pitchFamily="2" charset="2"/>
              <a:buChar char="p"/>
              <a:defRPr/>
            </a:pPr>
            <a:r>
              <a:rPr lang="zh-CN" altLang="en-US" sz="1500" dirty="0">
                <a:solidFill>
                  <a:prstClr val="black"/>
                </a:solidFill>
                <a:latin typeface="+mn-ea"/>
              </a:rPr>
              <a:t>按照是否遵循市场机制，可以将通货膨胀划分为公开型通货膨胀（</a:t>
            </a:r>
            <a:r>
              <a:rPr lang="en-US" altLang="zh-CN" sz="1500" dirty="0">
                <a:solidFill>
                  <a:prstClr val="black"/>
                </a:solidFill>
                <a:latin typeface="+mn-ea"/>
              </a:rPr>
              <a:t>open inflation; evident inflation</a:t>
            </a:r>
            <a:r>
              <a:rPr lang="zh-CN" altLang="en-US" sz="1500" dirty="0">
                <a:solidFill>
                  <a:prstClr val="black"/>
                </a:solidFill>
                <a:latin typeface="+mn-ea"/>
              </a:rPr>
              <a:t>）和隐蔽性通货膨（</a:t>
            </a:r>
            <a:r>
              <a:rPr lang="en-US" altLang="zh-CN" sz="1500" dirty="0">
                <a:solidFill>
                  <a:prstClr val="black"/>
                </a:solidFill>
                <a:latin typeface="+mn-ea"/>
              </a:rPr>
              <a:t>hidden inflation</a:t>
            </a:r>
            <a:r>
              <a:rPr lang="zh-CN" altLang="en-US" sz="1500" dirty="0">
                <a:solidFill>
                  <a:prstClr val="black"/>
                </a:solidFill>
                <a:latin typeface="+mn-ea"/>
              </a:rPr>
              <a:t>）。在公开型通货膨胀下，货币贬值所导致的物价水平的上涨，服从市场机制下的价值规律，完全通过物价指数的上涨表现出来；而在隐蔽型通货膨胀下，由于政府对于一般物价水平和工资实行严格管制，并对某些生活必需品实行津贴和配给措施，以保持物价稳定，故而原本应有的物价水平上涨不再反映在公开的物价指数上，而是通过抢购惜售、有价无货、排队购买、黑市猖獗以及以物易物等价格扭曲现象表现出来。</a:t>
            </a:r>
            <a:endParaRPr lang="en-US" altLang="zh-CN" sz="1500" dirty="0">
              <a:solidFill>
                <a:prstClr val="black"/>
              </a:solidFill>
              <a:latin typeface="+mn-ea"/>
            </a:endParaRPr>
          </a:p>
          <a:p>
            <a:pPr marL="214313" indent="-214313" defTabSz="342900">
              <a:lnSpc>
                <a:spcPct val="150000"/>
              </a:lnSpc>
              <a:buFont typeface="Wingdings" panose="05000000000000000000" pitchFamily="2" charset="2"/>
              <a:buChar char="p"/>
              <a:defRPr/>
            </a:pPr>
            <a:r>
              <a:rPr lang="zh-CN" altLang="en-US" sz="1500" dirty="0">
                <a:solidFill>
                  <a:prstClr val="black"/>
                </a:solidFill>
                <a:latin typeface="+mn-ea"/>
              </a:rPr>
              <a:t>按照价格上涨程度区分通货膨胀，一般而言，年物价上涨率不超过</a:t>
            </a:r>
            <a:r>
              <a:rPr lang="en-US" altLang="zh-CN" sz="1500" dirty="0">
                <a:solidFill>
                  <a:prstClr val="black"/>
                </a:solidFill>
                <a:latin typeface="+mn-ea"/>
              </a:rPr>
              <a:t>2%—3%</a:t>
            </a:r>
            <a:r>
              <a:rPr lang="zh-CN" altLang="en-US" sz="1500" dirty="0">
                <a:solidFill>
                  <a:prstClr val="black"/>
                </a:solidFill>
                <a:latin typeface="+mn-ea"/>
              </a:rPr>
              <a:t>的通货膨胀，可视为爬行通货膨胀（</a:t>
            </a:r>
            <a:r>
              <a:rPr lang="en-US" altLang="zh-CN" sz="1500" dirty="0">
                <a:solidFill>
                  <a:prstClr val="black"/>
                </a:solidFill>
                <a:latin typeface="+mn-ea"/>
              </a:rPr>
              <a:t>creeping inflation</a:t>
            </a:r>
            <a:r>
              <a:rPr lang="zh-CN" altLang="en-US" sz="1500" dirty="0">
                <a:solidFill>
                  <a:prstClr val="black"/>
                </a:solidFill>
                <a:latin typeface="+mn-ea"/>
              </a:rPr>
              <a:t>）。美国经济学家菲利普</a:t>
            </a:r>
            <a:r>
              <a:rPr lang="en-US" altLang="zh-CN" sz="1500" dirty="0">
                <a:solidFill>
                  <a:prstClr val="black"/>
                </a:solidFill>
                <a:latin typeface="+mn-ea"/>
              </a:rPr>
              <a:t>·</a:t>
            </a:r>
            <a:r>
              <a:rPr lang="zh-CN" altLang="en-US" sz="1500" dirty="0">
                <a:solidFill>
                  <a:prstClr val="black"/>
                </a:solidFill>
                <a:latin typeface="+mn-ea"/>
              </a:rPr>
              <a:t>卡甘在他关于通货膨胀的权威研究中，把物价水平以每月超过</a:t>
            </a:r>
            <a:r>
              <a:rPr lang="en-US" altLang="zh-CN" sz="1500" dirty="0">
                <a:solidFill>
                  <a:prstClr val="black"/>
                </a:solidFill>
                <a:latin typeface="+mn-ea"/>
              </a:rPr>
              <a:t>50</a:t>
            </a:r>
            <a:r>
              <a:rPr lang="zh-CN" altLang="en-US" sz="1500" dirty="0">
                <a:solidFill>
                  <a:prstClr val="black"/>
                </a:solidFill>
                <a:latin typeface="+mn-ea"/>
              </a:rPr>
              <a:t>％的速度大幅度持续上涨定义为恶性通货膨胀。介于爬行通货膨胀和恶性通货膨胀两者之间的通货膨胀称之为温和通货膨胀（</a:t>
            </a:r>
            <a:r>
              <a:rPr lang="en-US" altLang="zh-CN" sz="1500" dirty="0">
                <a:solidFill>
                  <a:prstClr val="black"/>
                </a:solidFill>
                <a:latin typeface="+mn-ea"/>
              </a:rPr>
              <a:t>moderate inflation</a:t>
            </a:r>
            <a:r>
              <a:rPr lang="zh-CN" altLang="en-US" sz="1500" dirty="0">
                <a:solidFill>
                  <a:prstClr val="black"/>
                </a:solidFill>
                <a:latin typeface="+mn-ea"/>
              </a:rPr>
              <a:t>），其一般物价水平年均上涨率通常在</a:t>
            </a:r>
            <a:r>
              <a:rPr lang="en-US" altLang="zh-CN" sz="1500" dirty="0">
                <a:solidFill>
                  <a:prstClr val="black"/>
                </a:solidFill>
                <a:latin typeface="+mn-ea"/>
              </a:rPr>
              <a:t>3</a:t>
            </a:r>
            <a:r>
              <a:rPr lang="zh-CN" altLang="en-US" sz="1500" dirty="0">
                <a:solidFill>
                  <a:prstClr val="black"/>
                </a:solidFill>
                <a:latin typeface="+mn-ea"/>
              </a:rPr>
              <a:t>％以上但未达到两位数。</a:t>
            </a:r>
          </a:p>
        </p:txBody>
      </p:sp>
    </p:spTree>
    <p:extLst>
      <p:ext uri="{BB962C8B-B14F-4D97-AF65-F5344CB8AC3E}">
        <p14:creationId xmlns:p14="http://schemas.microsoft.com/office/powerpoint/2010/main" val="87991777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rot="18868453" flipV="1">
            <a:off x="1854449" y="1215604"/>
            <a:ext cx="370238" cy="370238"/>
          </a:xfrm>
          <a:prstGeom prst="rect">
            <a:avLst/>
          </a:prstGeom>
          <a:noFill/>
          <a:ln w="254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zh-CN" altLang="en-US" sz="1350">
              <a:solidFill>
                <a:prstClr val="white"/>
              </a:solidFill>
              <a:latin typeface="Calibri"/>
              <a:ea typeface="等线" panose="02010600030101010101" pitchFamily="2" charset="-122"/>
            </a:endParaRPr>
          </a:p>
        </p:txBody>
      </p:sp>
      <p:sp>
        <p:nvSpPr>
          <p:cNvPr id="5" name="矩形 4"/>
          <p:cNvSpPr/>
          <p:nvPr/>
        </p:nvSpPr>
        <p:spPr>
          <a:xfrm rot="18868453">
            <a:off x="2101742" y="1279292"/>
            <a:ext cx="236220" cy="23622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zh-CN" altLang="en-US" sz="1350">
              <a:solidFill>
                <a:prstClr val="white"/>
              </a:solidFill>
              <a:latin typeface="Calibri"/>
              <a:ea typeface="等线" panose="02010600030101010101" pitchFamily="2" charset="-122"/>
            </a:endParaRPr>
          </a:p>
        </p:txBody>
      </p:sp>
      <p:cxnSp>
        <p:nvCxnSpPr>
          <p:cNvPr id="6" name="直接连接符 5"/>
          <p:cNvCxnSpPr>
            <a:cxnSpLocks/>
          </p:cNvCxnSpPr>
          <p:nvPr/>
        </p:nvCxnSpPr>
        <p:spPr>
          <a:xfrm>
            <a:off x="2039568" y="1662510"/>
            <a:ext cx="764545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标题 3"/>
          <p:cNvSpPr txBox="1">
            <a:spLocks/>
          </p:cNvSpPr>
          <p:nvPr/>
        </p:nvSpPr>
        <p:spPr>
          <a:xfrm>
            <a:off x="2563142" y="1291003"/>
            <a:ext cx="7886700" cy="318549"/>
          </a:xfrm>
          <a:prstGeom prst="rect">
            <a:avLst/>
          </a:prstGeom>
        </p:spPr>
        <p:txBody>
          <a:bodyPr vert="horz" wrap="square" lIns="68580" tIns="34290" rIns="68580" bIns="34290" rtlCol="0" anchor="ctr">
            <a:spAutoFit/>
          </a:bodyPr>
          <a:lstStyle>
            <a:lvl1pPr algn="l" defTabSz="914400" rtl="0" eaLnBrk="1" latinLnBrk="0" hangingPunct="1">
              <a:lnSpc>
                <a:spcPct val="90000"/>
              </a:lnSpc>
              <a:spcBef>
                <a:spcPct val="0"/>
              </a:spcBef>
              <a:buNone/>
              <a:defRPr lang="zh-CN" altLang="en-US" sz="2400" b="1" kern="1200">
                <a:gradFill>
                  <a:gsLst>
                    <a:gs pos="0">
                      <a:schemeClr val="accent2"/>
                    </a:gs>
                    <a:gs pos="100000">
                      <a:schemeClr val="accent1">
                        <a:lumMod val="75000"/>
                      </a:schemeClr>
                    </a:gs>
                  </a:gsLst>
                  <a:lin ang="5400000" scaled="1"/>
                </a:gradFill>
                <a:effectLst>
                  <a:outerShdw blurRad="38100" dist="38100" dir="2700000" algn="tl">
                    <a:srgbClr val="000000">
                      <a:alpha val="11000"/>
                    </a:srgbClr>
                  </a:outerShdw>
                </a:effectLst>
                <a:latin typeface="+mn-lt"/>
                <a:ea typeface="+mn-ea"/>
                <a:cs typeface="+mn-ea"/>
              </a:defRPr>
            </a:lvl1pPr>
          </a:lstStyle>
          <a:p>
            <a:pPr defTabSz="685800">
              <a:defRPr/>
            </a:pPr>
            <a:r>
              <a:rPr lang="zh-CN" altLang="en-US" sz="1800" dirty="0">
                <a:solidFill>
                  <a:schemeClr val="accent4">
                    <a:lumMod val="75000"/>
                  </a:schemeClr>
                </a:solidFill>
                <a:latin typeface="微软雅黑"/>
                <a:ea typeface="微软雅黑"/>
                <a:sym typeface="+mn-ea"/>
              </a:rPr>
              <a:t>通货膨胀的分类</a:t>
            </a:r>
            <a:endParaRPr lang="zh-CN" altLang="en-US" sz="1800" dirty="0">
              <a:solidFill>
                <a:schemeClr val="accent4">
                  <a:lumMod val="75000"/>
                </a:schemeClr>
              </a:solidFill>
              <a:latin typeface="微软雅黑"/>
              <a:ea typeface="微软雅黑"/>
            </a:endParaRPr>
          </a:p>
        </p:txBody>
      </p:sp>
      <p:sp>
        <p:nvSpPr>
          <p:cNvPr id="3" name="文本框 2"/>
          <p:cNvSpPr txBox="1"/>
          <p:nvPr/>
        </p:nvSpPr>
        <p:spPr>
          <a:xfrm>
            <a:off x="1831166" y="1812506"/>
            <a:ext cx="7991719" cy="4539448"/>
          </a:xfrm>
          <a:prstGeom prst="rect">
            <a:avLst/>
          </a:prstGeom>
          <a:noFill/>
        </p:spPr>
        <p:txBody>
          <a:bodyPr wrap="square" rtlCol="0">
            <a:spAutoFit/>
          </a:bodyPr>
          <a:lstStyle/>
          <a:p>
            <a:pPr marL="214313" indent="-214313" defTabSz="342900">
              <a:lnSpc>
                <a:spcPct val="150000"/>
              </a:lnSpc>
              <a:buFont typeface="Wingdings" panose="05000000000000000000" pitchFamily="2" charset="2"/>
              <a:buChar char="p"/>
              <a:defRPr/>
            </a:pPr>
            <a:r>
              <a:rPr lang="zh-CN" altLang="en-US" sz="1500" dirty="0">
                <a:solidFill>
                  <a:prstClr val="black"/>
                </a:solidFill>
                <a:latin typeface="+mn-ea"/>
              </a:rPr>
              <a:t>根据土耳其统计局当地时间</a:t>
            </a:r>
            <a:r>
              <a:rPr lang="en-US" altLang="zh-CN" sz="1500" dirty="0">
                <a:solidFill>
                  <a:prstClr val="black"/>
                </a:solidFill>
                <a:latin typeface="+mn-ea"/>
              </a:rPr>
              <a:t>3</a:t>
            </a:r>
            <a:r>
              <a:rPr lang="zh-CN" altLang="en-US" sz="1500" dirty="0">
                <a:solidFill>
                  <a:prstClr val="black"/>
                </a:solidFill>
                <a:latin typeface="+mn-ea"/>
              </a:rPr>
              <a:t>月</a:t>
            </a:r>
            <a:r>
              <a:rPr lang="en-US" altLang="zh-CN" sz="1500" dirty="0">
                <a:solidFill>
                  <a:prstClr val="black"/>
                </a:solidFill>
                <a:latin typeface="+mn-ea"/>
              </a:rPr>
              <a:t>4</a:t>
            </a:r>
            <a:r>
              <a:rPr lang="zh-CN" altLang="en-US" sz="1500" dirty="0">
                <a:solidFill>
                  <a:prstClr val="black"/>
                </a:solidFill>
                <a:latin typeface="+mn-ea"/>
              </a:rPr>
              <a:t>日公布的数据，土耳其今年</a:t>
            </a:r>
            <a:r>
              <a:rPr lang="en-US" altLang="zh-CN" sz="1500" dirty="0">
                <a:solidFill>
                  <a:prstClr val="black"/>
                </a:solidFill>
                <a:latin typeface="+mn-ea"/>
              </a:rPr>
              <a:t>2</a:t>
            </a:r>
            <a:r>
              <a:rPr lang="zh-CN" altLang="en-US" sz="1500" dirty="0">
                <a:solidFill>
                  <a:prstClr val="black"/>
                </a:solidFill>
                <a:latin typeface="+mn-ea"/>
              </a:rPr>
              <a:t>月消费者价格指数（</a:t>
            </a:r>
            <a:r>
              <a:rPr lang="en-US" altLang="zh-CN" sz="1500" dirty="0">
                <a:solidFill>
                  <a:prstClr val="black"/>
                </a:solidFill>
                <a:latin typeface="+mn-ea"/>
              </a:rPr>
              <a:t>CPI</a:t>
            </a:r>
            <a:r>
              <a:rPr lang="zh-CN" altLang="en-US" sz="1500" dirty="0">
                <a:solidFill>
                  <a:prstClr val="black"/>
                </a:solidFill>
                <a:latin typeface="+mn-ea"/>
              </a:rPr>
              <a:t>）较去年同期上涨</a:t>
            </a:r>
            <a:r>
              <a:rPr lang="en-US" altLang="zh-CN" sz="1500" dirty="0">
                <a:solidFill>
                  <a:prstClr val="black"/>
                </a:solidFill>
                <a:latin typeface="+mn-ea"/>
              </a:rPr>
              <a:t>67.07%</a:t>
            </a:r>
            <a:r>
              <a:rPr lang="zh-CN" altLang="en-US" sz="1500" dirty="0">
                <a:solidFill>
                  <a:prstClr val="black"/>
                </a:solidFill>
                <a:latin typeface="+mn-ea"/>
              </a:rPr>
              <a:t>。</a:t>
            </a:r>
            <a:endParaRPr lang="en-US" altLang="zh-CN" sz="1500" dirty="0">
              <a:solidFill>
                <a:prstClr val="black"/>
              </a:solidFill>
              <a:latin typeface="+mn-ea"/>
            </a:endParaRPr>
          </a:p>
          <a:p>
            <a:pPr marL="214313" indent="-214313" defTabSz="342900">
              <a:lnSpc>
                <a:spcPct val="150000"/>
              </a:lnSpc>
              <a:buFont typeface="Wingdings" panose="05000000000000000000" pitchFamily="2" charset="2"/>
              <a:buChar char="p"/>
              <a:defRPr/>
            </a:pPr>
            <a:r>
              <a:rPr lang="zh-CN" altLang="en-US" sz="1500" dirty="0">
                <a:solidFill>
                  <a:prstClr val="black"/>
                </a:solidFill>
                <a:latin typeface="+mn-ea"/>
              </a:rPr>
              <a:t>近年来土耳其通胀居高不下，</a:t>
            </a:r>
            <a:r>
              <a:rPr lang="en-US" altLang="zh-CN" sz="1500" dirty="0">
                <a:solidFill>
                  <a:prstClr val="black"/>
                </a:solidFill>
                <a:latin typeface="+mn-ea"/>
              </a:rPr>
              <a:t>2022</a:t>
            </a:r>
            <a:r>
              <a:rPr lang="zh-CN" altLang="en-US" sz="1500" dirty="0">
                <a:solidFill>
                  <a:prstClr val="black"/>
                </a:solidFill>
                <a:latin typeface="+mn-ea"/>
              </a:rPr>
              <a:t>年通胀水平一度超过</a:t>
            </a:r>
            <a:r>
              <a:rPr lang="en-US" altLang="zh-CN" sz="1500" dirty="0">
                <a:solidFill>
                  <a:prstClr val="black"/>
                </a:solidFill>
                <a:latin typeface="+mn-ea"/>
              </a:rPr>
              <a:t>85%</a:t>
            </a:r>
            <a:r>
              <a:rPr lang="zh-CN" altLang="en-US" sz="1500" dirty="0">
                <a:solidFill>
                  <a:prstClr val="black"/>
                </a:solidFill>
                <a:latin typeface="+mn-ea"/>
              </a:rPr>
              <a:t>，达到</a:t>
            </a:r>
            <a:r>
              <a:rPr lang="en-US" altLang="zh-CN" sz="1500" dirty="0">
                <a:solidFill>
                  <a:prstClr val="black"/>
                </a:solidFill>
                <a:latin typeface="+mn-ea"/>
              </a:rPr>
              <a:t>24</a:t>
            </a:r>
            <a:r>
              <a:rPr lang="zh-CN" altLang="en-US" sz="1500" dirty="0">
                <a:solidFill>
                  <a:prstClr val="black"/>
                </a:solidFill>
                <a:latin typeface="+mn-ea"/>
              </a:rPr>
              <a:t>年来最高。为抑制通胀，</a:t>
            </a:r>
            <a:r>
              <a:rPr lang="en-US" altLang="zh-CN" sz="1500" dirty="0">
                <a:solidFill>
                  <a:prstClr val="black"/>
                </a:solidFill>
                <a:latin typeface="+mn-ea"/>
              </a:rPr>
              <a:t>2023</a:t>
            </a:r>
            <a:r>
              <a:rPr lang="zh-CN" altLang="en-US" sz="1500" dirty="0">
                <a:solidFill>
                  <a:prstClr val="black"/>
                </a:solidFill>
                <a:latin typeface="+mn-ea"/>
              </a:rPr>
              <a:t>年</a:t>
            </a:r>
            <a:r>
              <a:rPr lang="en-US" altLang="zh-CN" sz="1500" dirty="0">
                <a:solidFill>
                  <a:prstClr val="black"/>
                </a:solidFill>
                <a:latin typeface="+mn-ea"/>
              </a:rPr>
              <a:t>6</a:t>
            </a:r>
            <a:r>
              <a:rPr lang="zh-CN" altLang="en-US" sz="1500" dirty="0">
                <a:solidFill>
                  <a:prstClr val="black"/>
                </a:solidFill>
                <a:latin typeface="+mn-ea"/>
              </a:rPr>
              <a:t>月开始，土耳其央行连续</a:t>
            </a:r>
            <a:r>
              <a:rPr lang="en-US" altLang="zh-CN" sz="1500" dirty="0">
                <a:solidFill>
                  <a:prstClr val="black"/>
                </a:solidFill>
                <a:latin typeface="+mn-ea"/>
              </a:rPr>
              <a:t>8</a:t>
            </a:r>
            <a:r>
              <a:rPr lang="zh-CN" altLang="en-US" sz="1500" dirty="0">
                <a:solidFill>
                  <a:prstClr val="black"/>
                </a:solidFill>
                <a:latin typeface="+mn-ea"/>
              </a:rPr>
              <a:t>次加息，将基准利率从</a:t>
            </a:r>
            <a:r>
              <a:rPr lang="en-US" altLang="zh-CN" sz="1500" dirty="0">
                <a:solidFill>
                  <a:prstClr val="black"/>
                </a:solidFill>
                <a:latin typeface="+mn-ea"/>
              </a:rPr>
              <a:t>8.5%</a:t>
            </a:r>
            <a:r>
              <a:rPr lang="zh-CN" altLang="en-US" sz="1500" dirty="0">
                <a:solidFill>
                  <a:prstClr val="black"/>
                </a:solidFill>
                <a:latin typeface="+mn-ea"/>
              </a:rPr>
              <a:t>一路上调至</a:t>
            </a:r>
            <a:r>
              <a:rPr lang="en-US" altLang="zh-CN" sz="1500" dirty="0">
                <a:solidFill>
                  <a:prstClr val="black"/>
                </a:solidFill>
                <a:latin typeface="+mn-ea"/>
              </a:rPr>
              <a:t>45%</a:t>
            </a:r>
            <a:r>
              <a:rPr lang="zh-CN" altLang="en-US" sz="1500" dirty="0">
                <a:solidFill>
                  <a:prstClr val="black"/>
                </a:solidFill>
                <a:latin typeface="+mn-ea"/>
              </a:rPr>
              <a:t>。</a:t>
            </a:r>
            <a:r>
              <a:rPr lang="en-US" altLang="zh-CN" sz="1500" dirty="0">
                <a:solidFill>
                  <a:prstClr val="black"/>
                </a:solidFill>
                <a:latin typeface="+mn-ea"/>
              </a:rPr>
              <a:t>2024</a:t>
            </a:r>
            <a:r>
              <a:rPr lang="zh-CN" altLang="en-US" sz="1500" dirty="0">
                <a:solidFill>
                  <a:prstClr val="black"/>
                </a:solidFill>
                <a:latin typeface="+mn-ea"/>
              </a:rPr>
              <a:t>年</a:t>
            </a:r>
            <a:r>
              <a:rPr lang="en-US" altLang="zh-CN" sz="1500" dirty="0">
                <a:solidFill>
                  <a:prstClr val="black"/>
                </a:solidFill>
                <a:latin typeface="+mn-ea"/>
              </a:rPr>
              <a:t>2</a:t>
            </a:r>
            <a:r>
              <a:rPr lang="zh-CN" altLang="en-US" sz="1500" dirty="0">
                <a:solidFill>
                  <a:prstClr val="black"/>
                </a:solidFill>
                <a:latin typeface="+mn-ea"/>
              </a:rPr>
              <a:t>月</a:t>
            </a:r>
            <a:r>
              <a:rPr lang="en-US" altLang="zh-CN" sz="1500" dirty="0">
                <a:solidFill>
                  <a:prstClr val="black"/>
                </a:solidFill>
                <a:latin typeface="+mn-ea"/>
              </a:rPr>
              <a:t>22</a:t>
            </a:r>
            <a:r>
              <a:rPr lang="zh-CN" altLang="en-US" sz="1500" dirty="0">
                <a:solidFill>
                  <a:prstClr val="black"/>
                </a:solidFill>
                <a:latin typeface="+mn-ea"/>
              </a:rPr>
              <a:t>日，土耳其中央银行宣布，土货币政策委员会决定将基准利率维持在</a:t>
            </a:r>
            <a:r>
              <a:rPr lang="en-US" altLang="zh-CN" sz="1500" dirty="0">
                <a:solidFill>
                  <a:prstClr val="black"/>
                </a:solidFill>
                <a:latin typeface="+mn-ea"/>
              </a:rPr>
              <a:t>45%</a:t>
            </a:r>
            <a:r>
              <a:rPr lang="zh-CN" altLang="en-US" sz="1500" dirty="0">
                <a:solidFill>
                  <a:prstClr val="black"/>
                </a:solidFill>
                <a:latin typeface="+mn-ea"/>
              </a:rPr>
              <a:t>不变。</a:t>
            </a:r>
            <a:endParaRPr lang="en-US" altLang="zh-CN" sz="1500" dirty="0">
              <a:solidFill>
                <a:prstClr val="black"/>
              </a:solidFill>
              <a:latin typeface="+mn-ea"/>
            </a:endParaRPr>
          </a:p>
          <a:p>
            <a:pPr marL="214313" indent="-214313" defTabSz="342900">
              <a:lnSpc>
                <a:spcPct val="150000"/>
              </a:lnSpc>
              <a:buFont typeface="Wingdings" panose="05000000000000000000" pitchFamily="2" charset="2"/>
              <a:buChar char="p"/>
              <a:defRPr/>
            </a:pPr>
            <a:r>
              <a:rPr lang="zh-CN" altLang="en-US" sz="1500" b="1" dirty="0">
                <a:solidFill>
                  <a:prstClr val="black"/>
                </a:solidFill>
                <a:latin typeface="+mn-ea"/>
              </a:rPr>
              <a:t>工资追赶物价</a:t>
            </a:r>
            <a:r>
              <a:rPr lang="zh-CN" altLang="en-US" sz="1500" dirty="0">
                <a:solidFill>
                  <a:prstClr val="black"/>
                </a:solidFill>
                <a:latin typeface="+mn-ea"/>
              </a:rPr>
              <a:t>：土耳其劳工部长</a:t>
            </a:r>
            <a:r>
              <a:rPr lang="en-US" altLang="zh-CN" sz="1500" dirty="0" err="1">
                <a:solidFill>
                  <a:prstClr val="black"/>
                </a:solidFill>
                <a:latin typeface="+mn-ea"/>
              </a:rPr>
              <a:t>Vedat</a:t>
            </a:r>
            <a:r>
              <a:rPr lang="en-US" altLang="zh-CN" sz="1500" dirty="0">
                <a:solidFill>
                  <a:prstClr val="black"/>
                </a:solidFill>
                <a:latin typeface="+mn-ea"/>
              </a:rPr>
              <a:t> </a:t>
            </a:r>
            <a:r>
              <a:rPr lang="en-US" altLang="zh-CN" sz="1500" dirty="0" err="1">
                <a:solidFill>
                  <a:prstClr val="black"/>
                </a:solidFill>
                <a:latin typeface="+mn-ea"/>
              </a:rPr>
              <a:t>Isikhan</a:t>
            </a:r>
            <a:r>
              <a:rPr lang="zh-CN" altLang="en-US" sz="1500" dirty="0">
                <a:solidFill>
                  <a:prstClr val="black"/>
                </a:solidFill>
                <a:latin typeface="+mn-ea"/>
              </a:rPr>
              <a:t>表示，</a:t>
            </a:r>
            <a:r>
              <a:rPr lang="en-US" altLang="zh-CN" sz="1500" dirty="0">
                <a:solidFill>
                  <a:prstClr val="black"/>
                </a:solidFill>
                <a:latin typeface="+mn-ea"/>
              </a:rPr>
              <a:t>2024</a:t>
            </a:r>
            <a:r>
              <a:rPr lang="zh-CN" altLang="en-US" sz="1500" dirty="0">
                <a:solidFill>
                  <a:prstClr val="black"/>
                </a:solidFill>
                <a:latin typeface="+mn-ea"/>
              </a:rPr>
              <a:t>年土耳其月最低工资将设定为</a:t>
            </a:r>
            <a:r>
              <a:rPr lang="en-US" altLang="zh-CN" sz="1500" dirty="0">
                <a:solidFill>
                  <a:prstClr val="black"/>
                </a:solidFill>
                <a:latin typeface="+mn-ea"/>
              </a:rPr>
              <a:t>17002</a:t>
            </a:r>
            <a:r>
              <a:rPr lang="zh-CN" altLang="en-US" sz="1500" dirty="0">
                <a:solidFill>
                  <a:prstClr val="black"/>
                </a:solidFill>
                <a:latin typeface="+mn-ea"/>
              </a:rPr>
              <a:t>里拉</a:t>
            </a:r>
            <a:r>
              <a:rPr lang="en-US" altLang="zh-CN" sz="1500" dirty="0">
                <a:solidFill>
                  <a:prstClr val="black"/>
                </a:solidFill>
                <a:latin typeface="+mn-ea"/>
              </a:rPr>
              <a:t>(</a:t>
            </a:r>
            <a:r>
              <a:rPr lang="zh-CN" altLang="en-US" sz="1500" dirty="0">
                <a:solidFill>
                  <a:prstClr val="black"/>
                </a:solidFill>
                <a:latin typeface="+mn-ea"/>
              </a:rPr>
              <a:t>约合</a:t>
            </a:r>
            <a:r>
              <a:rPr lang="en-US" altLang="zh-CN" sz="1500" dirty="0">
                <a:solidFill>
                  <a:prstClr val="black"/>
                </a:solidFill>
                <a:latin typeface="+mn-ea"/>
              </a:rPr>
              <a:t>578.31</a:t>
            </a:r>
            <a:r>
              <a:rPr lang="zh-CN" altLang="en-US" sz="1500" dirty="0">
                <a:solidFill>
                  <a:prstClr val="black"/>
                </a:solidFill>
                <a:latin typeface="+mn-ea"/>
              </a:rPr>
              <a:t>美元</a:t>
            </a:r>
            <a:r>
              <a:rPr lang="en-US" altLang="zh-CN" sz="1500" dirty="0">
                <a:solidFill>
                  <a:prstClr val="black"/>
                </a:solidFill>
                <a:latin typeface="+mn-ea"/>
              </a:rPr>
              <a:t>)</a:t>
            </a:r>
            <a:r>
              <a:rPr lang="zh-CN" altLang="en-US" sz="1500" dirty="0">
                <a:solidFill>
                  <a:prstClr val="black"/>
                </a:solidFill>
                <a:latin typeface="+mn-ea"/>
              </a:rPr>
              <a:t>。这也预示着，土耳其月最低工资标准在短短一年的时间里就将翻番</a:t>
            </a:r>
            <a:r>
              <a:rPr lang="en-US" altLang="zh-CN" sz="1500" dirty="0">
                <a:solidFill>
                  <a:prstClr val="black"/>
                </a:solidFill>
                <a:latin typeface="+mn-ea"/>
              </a:rPr>
              <a:t>——</a:t>
            </a:r>
            <a:r>
              <a:rPr lang="zh-CN" altLang="en-US" sz="1500" dirty="0">
                <a:solidFill>
                  <a:prstClr val="black"/>
                </a:solidFill>
                <a:latin typeface="+mn-ea"/>
              </a:rPr>
              <a:t>较</a:t>
            </a:r>
            <a:r>
              <a:rPr lang="en-US" altLang="zh-CN" sz="1500" dirty="0">
                <a:solidFill>
                  <a:prstClr val="black"/>
                </a:solidFill>
                <a:latin typeface="+mn-ea"/>
              </a:rPr>
              <a:t>2023</a:t>
            </a:r>
            <a:r>
              <a:rPr lang="zh-CN" altLang="en-US" sz="1500" dirty="0">
                <a:solidFill>
                  <a:prstClr val="black"/>
                </a:solidFill>
                <a:latin typeface="+mn-ea"/>
              </a:rPr>
              <a:t>年</a:t>
            </a:r>
            <a:r>
              <a:rPr lang="en-US" altLang="zh-CN" sz="1500" dirty="0">
                <a:solidFill>
                  <a:prstClr val="black"/>
                </a:solidFill>
                <a:latin typeface="+mn-ea"/>
              </a:rPr>
              <a:t>1</a:t>
            </a:r>
            <a:r>
              <a:rPr lang="zh-CN" altLang="en-US" sz="1500" dirty="0">
                <a:solidFill>
                  <a:prstClr val="black"/>
                </a:solidFill>
                <a:latin typeface="+mn-ea"/>
              </a:rPr>
              <a:t>月时设定的水平增加了</a:t>
            </a:r>
            <a:r>
              <a:rPr lang="en-US" altLang="zh-CN" sz="1500" dirty="0">
                <a:solidFill>
                  <a:prstClr val="black"/>
                </a:solidFill>
                <a:latin typeface="+mn-ea"/>
              </a:rPr>
              <a:t>100%</a:t>
            </a:r>
            <a:r>
              <a:rPr lang="zh-CN" altLang="en-US" sz="1500" dirty="0">
                <a:solidFill>
                  <a:prstClr val="black"/>
                </a:solidFill>
                <a:latin typeface="+mn-ea"/>
              </a:rPr>
              <a:t>，较</a:t>
            </a:r>
            <a:r>
              <a:rPr lang="en-US" altLang="zh-CN" sz="1500" dirty="0">
                <a:solidFill>
                  <a:prstClr val="black"/>
                </a:solidFill>
                <a:latin typeface="+mn-ea"/>
              </a:rPr>
              <a:t>2023</a:t>
            </a:r>
            <a:r>
              <a:rPr lang="zh-CN" altLang="en-US" sz="1500" dirty="0">
                <a:solidFill>
                  <a:prstClr val="black"/>
                </a:solidFill>
                <a:latin typeface="+mn-ea"/>
              </a:rPr>
              <a:t>年中的调整水平也进一步提高了</a:t>
            </a:r>
            <a:r>
              <a:rPr lang="en-US" altLang="zh-CN" sz="1500" dirty="0">
                <a:solidFill>
                  <a:prstClr val="black"/>
                </a:solidFill>
                <a:latin typeface="+mn-ea"/>
              </a:rPr>
              <a:t>49%</a:t>
            </a:r>
            <a:r>
              <a:rPr lang="zh-CN" altLang="en-US" sz="1500" dirty="0">
                <a:solidFill>
                  <a:prstClr val="black"/>
                </a:solidFill>
                <a:latin typeface="+mn-ea"/>
              </a:rPr>
              <a:t>。</a:t>
            </a:r>
          </a:p>
          <a:p>
            <a:pPr marL="214313" indent="-214313" defTabSz="342900">
              <a:lnSpc>
                <a:spcPct val="150000"/>
              </a:lnSpc>
              <a:buFont typeface="Wingdings" panose="05000000000000000000" pitchFamily="2" charset="2"/>
              <a:buChar char="p"/>
              <a:defRPr/>
            </a:pPr>
            <a:r>
              <a:rPr lang="en-US" altLang="zh-CN" sz="1500" dirty="0" err="1">
                <a:solidFill>
                  <a:prstClr val="black"/>
                </a:solidFill>
                <a:latin typeface="+mn-ea"/>
              </a:rPr>
              <a:t>Isikhan</a:t>
            </a:r>
            <a:r>
              <a:rPr lang="zh-CN" altLang="en-US" sz="1500" dirty="0">
                <a:solidFill>
                  <a:prstClr val="black"/>
                </a:solidFill>
                <a:latin typeface="+mn-ea"/>
              </a:rPr>
              <a:t>表示，“我们很高兴能再次履行我们的承诺，防止我们的工人被通货膨胀压垮。在</a:t>
            </a:r>
            <a:r>
              <a:rPr lang="en-US" altLang="zh-CN" sz="1500" dirty="0">
                <a:solidFill>
                  <a:prstClr val="black"/>
                </a:solidFill>
                <a:latin typeface="+mn-ea"/>
              </a:rPr>
              <a:t>(</a:t>
            </a:r>
            <a:r>
              <a:rPr lang="zh-CN" altLang="en-US" sz="1500" dirty="0">
                <a:solidFill>
                  <a:prstClr val="black"/>
                </a:solidFill>
                <a:latin typeface="+mn-ea"/>
              </a:rPr>
              <a:t>土耳其</a:t>
            </a:r>
            <a:r>
              <a:rPr lang="en-US" altLang="zh-CN" sz="1500" dirty="0">
                <a:solidFill>
                  <a:prstClr val="black"/>
                </a:solidFill>
                <a:latin typeface="+mn-ea"/>
              </a:rPr>
              <a:t>)8600</a:t>
            </a:r>
            <a:r>
              <a:rPr lang="zh-CN" altLang="en-US" sz="1500" dirty="0">
                <a:solidFill>
                  <a:prstClr val="black"/>
                </a:solidFill>
                <a:latin typeface="+mn-ea"/>
              </a:rPr>
              <a:t>万人口中，约有三分之一的人挣的是最低工资，而其他薪资的涨幅也由基础薪资决定。”</a:t>
            </a:r>
          </a:p>
          <a:p>
            <a:pPr marL="214313" indent="-214313" defTabSz="342900">
              <a:lnSpc>
                <a:spcPct val="150000"/>
              </a:lnSpc>
              <a:buFont typeface="Wingdings" panose="05000000000000000000" pitchFamily="2" charset="2"/>
              <a:buChar char="p"/>
              <a:defRPr/>
            </a:pPr>
            <a:endParaRPr lang="zh-CN" altLang="en-US" sz="1500" dirty="0">
              <a:solidFill>
                <a:prstClr val="black"/>
              </a:solidFill>
              <a:latin typeface="+mn-ea"/>
            </a:endParaRPr>
          </a:p>
        </p:txBody>
      </p:sp>
    </p:spTree>
    <p:extLst>
      <p:ext uri="{BB962C8B-B14F-4D97-AF65-F5344CB8AC3E}">
        <p14:creationId xmlns:p14="http://schemas.microsoft.com/office/powerpoint/2010/main" val="159937992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rot="18868453" flipV="1">
            <a:off x="1854449" y="1215604"/>
            <a:ext cx="370238" cy="370238"/>
          </a:xfrm>
          <a:prstGeom prst="rect">
            <a:avLst/>
          </a:prstGeom>
          <a:noFill/>
          <a:ln w="254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zh-CN" altLang="en-US" sz="1350">
              <a:solidFill>
                <a:prstClr val="white"/>
              </a:solidFill>
              <a:latin typeface="Calibri"/>
              <a:ea typeface="等线" panose="02010600030101010101" pitchFamily="2" charset="-122"/>
            </a:endParaRPr>
          </a:p>
        </p:txBody>
      </p:sp>
      <p:sp>
        <p:nvSpPr>
          <p:cNvPr id="5" name="矩形 4"/>
          <p:cNvSpPr/>
          <p:nvPr/>
        </p:nvSpPr>
        <p:spPr>
          <a:xfrm rot="18868453">
            <a:off x="2101742" y="1279292"/>
            <a:ext cx="236220" cy="23622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zh-CN" altLang="en-US" sz="1350">
              <a:solidFill>
                <a:prstClr val="white"/>
              </a:solidFill>
              <a:latin typeface="Calibri"/>
              <a:ea typeface="等线" panose="02010600030101010101" pitchFamily="2" charset="-122"/>
            </a:endParaRPr>
          </a:p>
        </p:txBody>
      </p:sp>
      <p:cxnSp>
        <p:nvCxnSpPr>
          <p:cNvPr id="6" name="直接连接符 5"/>
          <p:cNvCxnSpPr>
            <a:cxnSpLocks/>
          </p:cNvCxnSpPr>
          <p:nvPr/>
        </p:nvCxnSpPr>
        <p:spPr>
          <a:xfrm>
            <a:off x="2039568" y="1662510"/>
            <a:ext cx="764545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标题 3"/>
          <p:cNvSpPr txBox="1">
            <a:spLocks/>
          </p:cNvSpPr>
          <p:nvPr/>
        </p:nvSpPr>
        <p:spPr>
          <a:xfrm>
            <a:off x="2563142" y="1291003"/>
            <a:ext cx="7886700" cy="318549"/>
          </a:xfrm>
          <a:prstGeom prst="rect">
            <a:avLst/>
          </a:prstGeom>
        </p:spPr>
        <p:txBody>
          <a:bodyPr vert="horz" wrap="square" lIns="68580" tIns="34290" rIns="68580" bIns="34290" rtlCol="0" anchor="ctr">
            <a:spAutoFit/>
          </a:bodyPr>
          <a:lstStyle>
            <a:lvl1pPr algn="l" defTabSz="914400" rtl="0" eaLnBrk="1" latinLnBrk="0" hangingPunct="1">
              <a:lnSpc>
                <a:spcPct val="90000"/>
              </a:lnSpc>
              <a:spcBef>
                <a:spcPct val="0"/>
              </a:spcBef>
              <a:buNone/>
              <a:defRPr lang="zh-CN" altLang="en-US" sz="2400" b="1" kern="1200">
                <a:gradFill>
                  <a:gsLst>
                    <a:gs pos="0">
                      <a:schemeClr val="accent2"/>
                    </a:gs>
                    <a:gs pos="100000">
                      <a:schemeClr val="accent1">
                        <a:lumMod val="75000"/>
                      </a:schemeClr>
                    </a:gs>
                  </a:gsLst>
                  <a:lin ang="5400000" scaled="1"/>
                </a:gradFill>
                <a:effectLst>
                  <a:outerShdw blurRad="38100" dist="38100" dir="2700000" algn="tl">
                    <a:srgbClr val="000000">
                      <a:alpha val="11000"/>
                    </a:srgbClr>
                  </a:outerShdw>
                </a:effectLst>
                <a:latin typeface="+mn-lt"/>
                <a:ea typeface="+mn-ea"/>
                <a:cs typeface="+mn-ea"/>
              </a:defRPr>
            </a:lvl1pPr>
          </a:lstStyle>
          <a:p>
            <a:pPr defTabSz="685800">
              <a:defRPr/>
            </a:pPr>
            <a:r>
              <a:rPr lang="zh-CN" altLang="en-US" sz="1800" dirty="0">
                <a:solidFill>
                  <a:schemeClr val="accent4">
                    <a:lumMod val="75000"/>
                  </a:schemeClr>
                </a:solidFill>
                <a:latin typeface="微软雅黑"/>
                <a:ea typeface="微软雅黑"/>
                <a:sym typeface="+mn-ea"/>
              </a:rPr>
              <a:t>通货膨胀的分类</a:t>
            </a:r>
            <a:endParaRPr lang="zh-CN" altLang="en-US" sz="1800" dirty="0">
              <a:solidFill>
                <a:schemeClr val="accent4">
                  <a:lumMod val="75000"/>
                </a:schemeClr>
              </a:solidFill>
              <a:latin typeface="微软雅黑"/>
              <a:ea typeface="微软雅黑"/>
            </a:endParaRPr>
          </a:p>
        </p:txBody>
      </p:sp>
      <p:sp>
        <p:nvSpPr>
          <p:cNvPr id="3" name="文本框 2"/>
          <p:cNvSpPr txBox="1"/>
          <p:nvPr/>
        </p:nvSpPr>
        <p:spPr>
          <a:xfrm>
            <a:off x="1831166" y="1812506"/>
            <a:ext cx="7991719" cy="4557786"/>
          </a:xfrm>
          <a:prstGeom prst="rect">
            <a:avLst/>
          </a:prstGeom>
          <a:noFill/>
        </p:spPr>
        <p:txBody>
          <a:bodyPr wrap="square" rtlCol="0">
            <a:spAutoFit/>
          </a:bodyPr>
          <a:lstStyle/>
          <a:p>
            <a:pPr marL="214313" indent="-214313" defTabSz="342900">
              <a:lnSpc>
                <a:spcPct val="150000"/>
              </a:lnSpc>
              <a:buFont typeface="Wingdings" panose="05000000000000000000" pitchFamily="2" charset="2"/>
              <a:buChar char="p"/>
              <a:defRPr/>
            </a:pPr>
            <a:r>
              <a:rPr lang="zh-CN" altLang="en-US" sz="1500" dirty="0">
                <a:solidFill>
                  <a:prstClr val="black"/>
                </a:solidFill>
                <a:latin typeface="+mn-ea"/>
              </a:rPr>
              <a:t>按照是否存在预期分类，可将通货膨胀分为预期通货膨胀和非预期通货膨胀。前者是指民众对于通货膨胀中物价上涨的程度存在</a:t>
            </a:r>
            <a:r>
              <a:rPr lang="zh-CN" altLang="en-US" sz="1500" b="1" dirty="0">
                <a:solidFill>
                  <a:prstClr val="black"/>
                </a:solidFill>
                <a:latin typeface="+mn-ea"/>
              </a:rPr>
              <a:t>理性的预期</a:t>
            </a:r>
            <a:r>
              <a:rPr lang="zh-CN" altLang="en-US" sz="1500" dirty="0">
                <a:solidFill>
                  <a:prstClr val="black"/>
                </a:solidFill>
                <a:latin typeface="+mn-ea"/>
              </a:rPr>
              <a:t>。预期通货膨胀具有自我维持的特点，又称为惯性的通货膨胀。将通货膨胀分为预期和非预期的意义在于，只有非预期的通货膨胀才具有真实效应，也就是说，非预期通货膨胀才可以影响就业和产出。</a:t>
            </a:r>
            <a:endParaRPr lang="en-US" altLang="zh-CN" sz="1500" dirty="0">
              <a:solidFill>
                <a:prstClr val="black"/>
              </a:solidFill>
              <a:latin typeface="+mn-ea"/>
            </a:endParaRPr>
          </a:p>
          <a:p>
            <a:pPr marL="214313" indent="-214313" defTabSz="342900">
              <a:lnSpc>
                <a:spcPct val="150000"/>
              </a:lnSpc>
              <a:buFont typeface="Wingdings" panose="05000000000000000000" pitchFamily="2" charset="2"/>
              <a:buChar char="p"/>
              <a:defRPr/>
            </a:pPr>
            <a:r>
              <a:rPr lang="zh-CN" altLang="en-US" sz="1500" dirty="0">
                <a:solidFill>
                  <a:prstClr val="black"/>
                </a:solidFill>
                <a:latin typeface="+mn-ea"/>
              </a:rPr>
              <a:t>按照形成原因不同分类，需求拉上式通货膨胀被认为是总需求过度的结果，而成本推动式通货膨胀则被认为是总供给函数移动的结果。成本推动型的通货膨胀（</a:t>
            </a:r>
            <a:r>
              <a:rPr lang="en-US" altLang="zh-CN" sz="1500" dirty="0">
                <a:solidFill>
                  <a:prstClr val="black"/>
                </a:solidFill>
                <a:latin typeface="+mn-ea"/>
              </a:rPr>
              <a:t>cost-push inflation</a:t>
            </a:r>
            <a:r>
              <a:rPr lang="zh-CN" altLang="en-US" sz="1500" dirty="0">
                <a:solidFill>
                  <a:prstClr val="black"/>
                </a:solidFill>
                <a:latin typeface="+mn-ea"/>
              </a:rPr>
              <a:t>）主要是从供给和成本方面分析通货膨胀形成的原因。成本推动型的通货膨胀又可分为工资推动引起的通货膨胀和利润推动引起的通货膨胀。</a:t>
            </a:r>
            <a:endParaRPr lang="en-US" altLang="zh-CN" sz="1500" dirty="0">
              <a:solidFill>
                <a:prstClr val="black"/>
              </a:solidFill>
              <a:latin typeface="+mn-ea"/>
            </a:endParaRPr>
          </a:p>
          <a:p>
            <a:pPr marL="214313" indent="-214313" defTabSz="342900">
              <a:lnSpc>
                <a:spcPct val="150000"/>
              </a:lnSpc>
              <a:buFont typeface="Wingdings" panose="05000000000000000000" pitchFamily="2" charset="2"/>
              <a:buChar char="p"/>
              <a:defRPr/>
            </a:pPr>
            <a:r>
              <a:rPr lang="zh-CN" altLang="en-US" sz="1500" dirty="0">
                <a:solidFill>
                  <a:prstClr val="black"/>
                </a:solidFill>
                <a:latin typeface="+mn-ea"/>
              </a:rPr>
              <a:t>工资推动型通货膨胀是由于工资提高使生产成本增加而导致物价上涨。“工资</a:t>
            </a:r>
            <a:r>
              <a:rPr lang="en-US" altLang="zh-CN" sz="1500" dirty="0">
                <a:solidFill>
                  <a:prstClr val="black"/>
                </a:solidFill>
                <a:latin typeface="+mn-ea"/>
              </a:rPr>
              <a:t>—</a:t>
            </a:r>
            <a:r>
              <a:rPr lang="zh-CN" altLang="en-US" sz="1500" dirty="0">
                <a:solidFill>
                  <a:prstClr val="black"/>
                </a:solidFill>
                <a:latin typeface="+mn-ea"/>
              </a:rPr>
              <a:t>价格螺旋” （</a:t>
            </a:r>
            <a:r>
              <a:rPr lang="en-US" altLang="zh-CN" sz="1500" dirty="0">
                <a:solidFill>
                  <a:prstClr val="black"/>
                </a:solidFill>
                <a:latin typeface="+mn-ea"/>
              </a:rPr>
              <a:t>wage-price spiral</a:t>
            </a:r>
            <a:r>
              <a:rPr lang="zh-CN" altLang="en-US" sz="1500" dirty="0">
                <a:solidFill>
                  <a:prstClr val="black"/>
                </a:solidFill>
                <a:latin typeface="+mn-ea"/>
              </a:rPr>
              <a:t>）。</a:t>
            </a:r>
            <a:endParaRPr lang="en-US" altLang="zh-CN" sz="1500" dirty="0">
              <a:solidFill>
                <a:prstClr val="black"/>
              </a:solidFill>
              <a:latin typeface="+mn-ea"/>
            </a:endParaRPr>
          </a:p>
          <a:p>
            <a:pPr marL="214313" indent="-214313" defTabSz="342900">
              <a:lnSpc>
                <a:spcPct val="150000"/>
              </a:lnSpc>
              <a:buFont typeface="Wingdings" panose="05000000000000000000" pitchFamily="2" charset="2"/>
              <a:buChar char="p"/>
              <a:defRPr/>
            </a:pPr>
            <a:r>
              <a:rPr lang="zh-CN" altLang="en-US" sz="1500" dirty="0">
                <a:solidFill>
                  <a:prstClr val="black"/>
                </a:solidFill>
                <a:latin typeface="+mn-ea"/>
              </a:rPr>
              <a:t>利润推动型的通货膨胀是由于生产投入品或要素的价格因市场垄断力量的存在而提高，从而导致物价上涨。</a:t>
            </a:r>
            <a:endParaRPr lang="en-US" altLang="zh-CN" sz="1500" dirty="0">
              <a:solidFill>
                <a:prstClr val="black"/>
              </a:solidFill>
              <a:latin typeface="+mn-ea"/>
            </a:endParaRPr>
          </a:p>
          <a:p>
            <a:pPr marL="214313" indent="-214313" defTabSz="342900">
              <a:lnSpc>
                <a:spcPct val="150000"/>
              </a:lnSpc>
              <a:buFont typeface="Wingdings" panose="05000000000000000000" pitchFamily="2" charset="2"/>
              <a:buChar char="p"/>
              <a:defRPr/>
            </a:pPr>
            <a:endParaRPr lang="zh-CN" altLang="en-US" sz="1500" dirty="0">
              <a:solidFill>
                <a:prstClr val="black"/>
              </a:solidFill>
              <a:latin typeface="+mn-ea"/>
            </a:endParaRPr>
          </a:p>
        </p:txBody>
      </p:sp>
    </p:spTree>
    <p:extLst>
      <p:ext uri="{BB962C8B-B14F-4D97-AF65-F5344CB8AC3E}">
        <p14:creationId xmlns:p14="http://schemas.microsoft.com/office/powerpoint/2010/main" val="380424671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rot="18868453" flipV="1">
            <a:off x="1854449" y="1215604"/>
            <a:ext cx="370238" cy="370238"/>
          </a:xfrm>
          <a:prstGeom prst="rect">
            <a:avLst/>
          </a:prstGeom>
          <a:noFill/>
          <a:ln w="254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zh-CN" altLang="en-US" sz="1350">
              <a:solidFill>
                <a:prstClr val="white"/>
              </a:solidFill>
              <a:latin typeface="Calibri"/>
              <a:ea typeface="等线" panose="02010600030101010101" pitchFamily="2" charset="-122"/>
            </a:endParaRPr>
          </a:p>
        </p:txBody>
      </p:sp>
      <p:sp>
        <p:nvSpPr>
          <p:cNvPr id="5" name="矩形 4"/>
          <p:cNvSpPr/>
          <p:nvPr/>
        </p:nvSpPr>
        <p:spPr>
          <a:xfrm rot="18868453">
            <a:off x="2101742" y="1279292"/>
            <a:ext cx="236220" cy="23622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zh-CN" altLang="en-US" sz="1350">
              <a:solidFill>
                <a:prstClr val="white"/>
              </a:solidFill>
              <a:latin typeface="Calibri"/>
              <a:ea typeface="等线" panose="02010600030101010101" pitchFamily="2" charset="-122"/>
            </a:endParaRPr>
          </a:p>
        </p:txBody>
      </p:sp>
      <p:cxnSp>
        <p:nvCxnSpPr>
          <p:cNvPr id="6" name="直接连接符 5"/>
          <p:cNvCxnSpPr>
            <a:cxnSpLocks/>
          </p:cNvCxnSpPr>
          <p:nvPr/>
        </p:nvCxnSpPr>
        <p:spPr>
          <a:xfrm>
            <a:off x="2039568" y="1662510"/>
            <a:ext cx="764545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标题 3"/>
          <p:cNvSpPr txBox="1">
            <a:spLocks/>
          </p:cNvSpPr>
          <p:nvPr/>
        </p:nvSpPr>
        <p:spPr>
          <a:xfrm>
            <a:off x="2563142" y="1291003"/>
            <a:ext cx="7886700" cy="318549"/>
          </a:xfrm>
          <a:prstGeom prst="rect">
            <a:avLst/>
          </a:prstGeom>
        </p:spPr>
        <p:txBody>
          <a:bodyPr vert="horz" wrap="square" lIns="68580" tIns="34290" rIns="68580" bIns="34290" rtlCol="0" anchor="ctr">
            <a:spAutoFit/>
          </a:bodyPr>
          <a:lstStyle>
            <a:lvl1pPr algn="l" defTabSz="914400" rtl="0" eaLnBrk="1" latinLnBrk="0" hangingPunct="1">
              <a:lnSpc>
                <a:spcPct val="90000"/>
              </a:lnSpc>
              <a:spcBef>
                <a:spcPct val="0"/>
              </a:spcBef>
              <a:buNone/>
              <a:defRPr lang="zh-CN" altLang="en-US" sz="2400" b="1" kern="1200">
                <a:gradFill>
                  <a:gsLst>
                    <a:gs pos="0">
                      <a:schemeClr val="accent2"/>
                    </a:gs>
                    <a:gs pos="100000">
                      <a:schemeClr val="accent1">
                        <a:lumMod val="75000"/>
                      </a:schemeClr>
                    </a:gs>
                  </a:gsLst>
                  <a:lin ang="5400000" scaled="1"/>
                </a:gradFill>
                <a:effectLst>
                  <a:outerShdw blurRad="38100" dist="38100" dir="2700000" algn="tl">
                    <a:srgbClr val="000000">
                      <a:alpha val="11000"/>
                    </a:srgbClr>
                  </a:outerShdw>
                </a:effectLst>
                <a:latin typeface="+mn-lt"/>
                <a:ea typeface="+mn-ea"/>
                <a:cs typeface="+mn-ea"/>
              </a:defRPr>
            </a:lvl1pPr>
          </a:lstStyle>
          <a:p>
            <a:pPr defTabSz="685800">
              <a:defRPr/>
            </a:pPr>
            <a:r>
              <a:rPr lang="zh-CN" altLang="en-US" sz="1800" dirty="0">
                <a:solidFill>
                  <a:schemeClr val="accent4">
                    <a:lumMod val="75000"/>
                  </a:schemeClr>
                </a:solidFill>
                <a:latin typeface="微软雅黑"/>
                <a:ea typeface="微软雅黑"/>
                <a:sym typeface="+mn-ea"/>
              </a:rPr>
              <a:t>通货膨胀的分类</a:t>
            </a:r>
            <a:endParaRPr lang="zh-CN" altLang="en-US" sz="1800" dirty="0">
              <a:solidFill>
                <a:schemeClr val="accent4">
                  <a:lumMod val="75000"/>
                </a:schemeClr>
              </a:solidFill>
              <a:latin typeface="微软雅黑"/>
              <a:ea typeface="微软雅黑"/>
            </a:endParaRPr>
          </a:p>
        </p:txBody>
      </p:sp>
      <p:sp>
        <p:nvSpPr>
          <p:cNvPr id="3" name="文本框 2"/>
          <p:cNvSpPr txBox="1"/>
          <p:nvPr/>
        </p:nvSpPr>
        <p:spPr>
          <a:xfrm>
            <a:off x="1831166" y="1812506"/>
            <a:ext cx="7991719" cy="4212050"/>
          </a:xfrm>
          <a:prstGeom prst="rect">
            <a:avLst/>
          </a:prstGeom>
          <a:noFill/>
        </p:spPr>
        <p:txBody>
          <a:bodyPr wrap="square" rtlCol="0">
            <a:spAutoFit/>
          </a:bodyPr>
          <a:lstStyle/>
          <a:p>
            <a:pPr marL="214313" indent="-214313" defTabSz="342900">
              <a:lnSpc>
                <a:spcPct val="150000"/>
              </a:lnSpc>
              <a:buFont typeface="Wingdings" panose="05000000000000000000" pitchFamily="2" charset="2"/>
              <a:buChar char="p"/>
              <a:defRPr/>
            </a:pPr>
            <a:r>
              <a:rPr lang="zh-CN" altLang="en-US" sz="1500" dirty="0">
                <a:solidFill>
                  <a:prstClr val="black"/>
                </a:solidFill>
                <a:latin typeface="+mn-ea"/>
              </a:rPr>
              <a:t>需求拉上型的通货膨胀（</a:t>
            </a:r>
            <a:r>
              <a:rPr lang="en-US" altLang="zh-CN" sz="1500" dirty="0">
                <a:solidFill>
                  <a:prstClr val="black"/>
                </a:solidFill>
                <a:latin typeface="+mn-ea"/>
              </a:rPr>
              <a:t>demand-pull inflation</a:t>
            </a:r>
            <a:r>
              <a:rPr lang="zh-CN" altLang="en-US" sz="1500" dirty="0">
                <a:solidFill>
                  <a:prstClr val="black"/>
                </a:solidFill>
                <a:latin typeface="+mn-ea"/>
              </a:rPr>
              <a:t>），通常是指经济运行中总需求过度增加，超过了既定价格水平下商品和劳务等方面的供给，从而引起货币贬值，物价总水平上涨。</a:t>
            </a:r>
            <a:endParaRPr lang="en-US" altLang="zh-CN" sz="1500" dirty="0">
              <a:solidFill>
                <a:prstClr val="black"/>
              </a:solidFill>
              <a:latin typeface="+mn-ea"/>
            </a:endParaRPr>
          </a:p>
          <a:p>
            <a:pPr marL="214313" indent="-214313" defTabSz="342900">
              <a:lnSpc>
                <a:spcPct val="150000"/>
              </a:lnSpc>
              <a:buFont typeface="Wingdings" panose="05000000000000000000" pitchFamily="2" charset="2"/>
              <a:buChar char="p"/>
              <a:defRPr/>
            </a:pPr>
            <a:r>
              <a:rPr lang="zh-CN" altLang="en-US" sz="1500" dirty="0">
                <a:solidFill>
                  <a:prstClr val="black"/>
                </a:solidFill>
                <a:latin typeface="+mn-ea"/>
              </a:rPr>
              <a:t>结构型的通货膨胀（</a:t>
            </a:r>
            <a:r>
              <a:rPr lang="en-US" altLang="zh-CN" sz="1500" dirty="0">
                <a:solidFill>
                  <a:prstClr val="black"/>
                </a:solidFill>
                <a:latin typeface="+mn-ea"/>
              </a:rPr>
              <a:t>structural inflation</a:t>
            </a:r>
            <a:r>
              <a:rPr lang="zh-CN" altLang="en-US" sz="1500" dirty="0">
                <a:solidFill>
                  <a:prstClr val="black"/>
                </a:solidFill>
                <a:latin typeface="+mn-ea"/>
              </a:rPr>
              <a:t>）把通货膨胀的起因归结为经济结构本身所具有的特点。现代社会的经济结构不容易将生产要素从生产率低的部门转移到生产率高的部门，从渐趋衰落的部门转移到开放部门。但是，生产率提高慢的部门、正在逐渐趋衰的部门以及非开放部门在工资和价格问题上都要求向生产率提高快的部门、正在迅速发展的部门以及开放部门“看齐”，结果使得全社会的工资增长速度超过生产率增长速度，导致一般物价水平的上涨，从而形成所谓结构型的通货膨胀。</a:t>
            </a:r>
            <a:endParaRPr lang="en-US" altLang="zh-CN" sz="1500" dirty="0">
              <a:solidFill>
                <a:prstClr val="black"/>
              </a:solidFill>
              <a:latin typeface="+mn-ea"/>
            </a:endParaRPr>
          </a:p>
          <a:p>
            <a:pPr marL="214313" indent="-214313" defTabSz="342900">
              <a:lnSpc>
                <a:spcPct val="150000"/>
              </a:lnSpc>
              <a:buFont typeface="Wingdings" panose="05000000000000000000" pitchFamily="2" charset="2"/>
              <a:buChar char="p"/>
              <a:defRPr/>
            </a:pPr>
            <a:r>
              <a:rPr lang="zh-CN" altLang="en-US" sz="1500" dirty="0">
                <a:solidFill>
                  <a:prstClr val="black"/>
                </a:solidFill>
                <a:latin typeface="+mn-ea"/>
              </a:rPr>
              <a:t>输入型通货膨胀的主要着眼点有两个：一是剖析进口品价格的提高、费用的提高对国内物价水平的影响。对一个主要依赖对外贸易的经济来说，这样的影响往往具有决定意义；二是剖析通货膨胀通过汇率机制的国际传递。这方面的分析涉及不同的汇率制度</a:t>
            </a:r>
            <a:r>
              <a:rPr lang="en-US" altLang="zh-CN" sz="1500" dirty="0">
                <a:solidFill>
                  <a:prstClr val="black"/>
                </a:solidFill>
                <a:latin typeface="+mn-ea"/>
              </a:rPr>
              <a:t>——</a:t>
            </a:r>
            <a:r>
              <a:rPr lang="zh-CN" altLang="en-US" sz="1500" dirty="0">
                <a:solidFill>
                  <a:prstClr val="black"/>
                </a:solidFill>
                <a:latin typeface="+mn-ea"/>
              </a:rPr>
              <a:t>固定汇率制和浮动汇率制，是国际金融理论的重要内容。</a:t>
            </a:r>
          </a:p>
        </p:txBody>
      </p:sp>
    </p:spTree>
    <p:extLst>
      <p:ext uri="{BB962C8B-B14F-4D97-AF65-F5344CB8AC3E}">
        <p14:creationId xmlns:p14="http://schemas.microsoft.com/office/powerpoint/2010/main" val="1533575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custDataLst>
              <p:tags r:id="rId1"/>
            </p:custDataLst>
          </p:nvPr>
        </p:nvPicPr>
        <p:blipFill>
          <a:blip r:embed="rId7"/>
          <a:srcRect l="97202" t="43337" r="771" b="9736"/>
          <a:stretch>
            <a:fillRect/>
          </a:stretch>
        </p:blipFill>
        <p:spPr>
          <a:xfrm>
            <a:off x="1524635" y="12700"/>
            <a:ext cx="9163050" cy="6845300"/>
          </a:xfrm>
          <a:prstGeom prst="rect">
            <a:avLst/>
          </a:prstGeom>
        </p:spPr>
      </p:pic>
      <p:grpSp>
        <p:nvGrpSpPr>
          <p:cNvPr id="11" name="组合 10"/>
          <p:cNvGrpSpPr/>
          <p:nvPr/>
        </p:nvGrpSpPr>
        <p:grpSpPr>
          <a:xfrm>
            <a:off x="-1453515" y="-11334115"/>
            <a:ext cx="15474950" cy="18635980"/>
            <a:chOff x="1" y="-14984"/>
            <a:chExt cx="14490" cy="23032"/>
          </a:xfrm>
        </p:grpSpPr>
        <p:grpSp>
          <p:nvGrpSpPr>
            <p:cNvPr id="8" name="组合 7"/>
            <p:cNvGrpSpPr/>
            <p:nvPr/>
          </p:nvGrpSpPr>
          <p:grpSpPr>
            <a:xfrm>
              <a:off x="1" y="-14984"/>
              <a:ext cx="14490" cy="21553"/>
              <a:chOff x="-58" y="-10022"/>
              <a:chExt cx="14490" cy="21553"/>
            </a:xfrm>
          </p:grpSpPr>
          <p:pic>
            <p:nvPicPr>
              <p:cNvPr id="2" name="图片 1" descr="d087ec704695a07a8509f7f1cf814b6"/>
              <p:cNvPicPr>
                <a:picLocks noChangeAspect="1"/>
              </p:cNvPicPr>
              <p:nvPr/>
            </p:nvPicPr>
            <p:blipFill>
              <a:blip r:embed="rId8"/>
              <a:srcRect t="75987" r="7"/>
              <a:stretch>
                <a:fillRect/>
              </a:stretch>
            </p:blipFill>
            <p:spPr>
              <a:xfrm>
                <a:off x="-1" y="821"/>
                <a:ext cx="14400" cy="1684"/>
              </a:xfrm>
              <a:prstGeom prst="rect">
                <a:avLst/>
              </a:prstGeom>
            </p:spPr>
          </p:pic>
          <p:grpSp>
            <p:nvGrpSpPr>
              <p:cNvPr id="7" name="组合 6"/>
              <p:cNvGrpSpPr/>
              <p:nvPr/>
            </p:nvGrpSpPr>
            <p:grpSpPr>
              <a:xfrm>
                <a:off x="-58" y="-10022"/>
                <a:ext cx="14490" cy="21553"/>
                <a:chOff x="-58" y="-10022"/>
                <a:chExt cx="14490" cy="21553"/>
              </a:xfrm>
            </p:grpSpPr>
            <p:pic>
              <p:nvPicPr>
                <p:cNvPr id="4" name="图片 3"/>
                <p:cNvPicPr>
                  <a:picLocks noChangeAspect="1"/>
                </p:cNvPicPr>
                <p:nvPr>
                  <p:custDataLst>
                    <p:tags r:id="rId5"/>
                  </p:custDataLst>
                </p:nvPr>
              </p:nvPicPr>
              <p:blipFill>
                <a:blip r:embed="rId7"/>
                <a:stretch>
                  <a:fillRect/>
                </a:stretch>
              </p:blipFill>
              <p:spPr>
                <a:xfrm>
                  <a:off x="0" y="-10022"/>
                  <a:ext cx="14432" cy="10843"/>
                </a:xfrm>
                <a:prstGeom prst="rect">
                  <a:avLst/>
                </a:prstGeom>
              </p:spPr>
            </p:pic>
            <p:pic>
              <p:nvPicPr>
                <p:cNvPr id="5" name="图片 4" descr="9642c04771b477ebb33184391aba94c"/>
                <p:cNvPicPr>
                  <a:picLocks noChangeAspect="1"/>
                </p:cNvPicPr>
                <p:nvPr/>
              </p:nvPicPr>
              <p:blipFill>
                <a:blip r:embed="rId9"/>
                <a:srcRect t="12100" r="-173"/>
                <a:stretch>
                  <a:fillRect/>
                </a:stretch>
              </p:blipFill>
              <p:spPr>
                <a:xfrm>
                  <a:off x="-58" y="2538"/>
                  <a:ext cx="14458" cy="4965"/>
                </a:xfrm>
                <a:prstGeom prst="rect">
                  <a:avLst/>
                </a:prstGeom>
              </p:spPr>
            </p:pic>
            <p:pic>
              <p:nvPicPr>
                <p:cNvPr id="6" name="图片 5" descr="0232dd159eccd11e0bcb57f897125ae"/>
                <p:cNvPicPr>
                  <a:picLocks noChangeAspect="1"/>
                </p:cNvPicPr>
                <p:nvPr/>
              </p:nvPicPr>
              <p:blipFill>
                <a:blip r:embed="rId10"/>
                <a:srcRect t="50267" r="1167"/>
                <a:stretch>
                  <a:fillRect/>
                </a:stretch>
              </p:blipFill>
              <p:spPr>
                <a:xfrm>
                  <a:off x="-1" y="7512"/>
                  <a:ext cx="14084" cy="4019"/>
                </a:xfrm>
                <a:prstGeom prst="rect">
                  <a:avLst/>
                </a:prstGeom>
              </p:spPr>
            </p:pic>
          </p:grpSp>
        </p:grpSp>
        <p:pic>
          <p:nvPicPr>
            <p:cNvPr id="10" name="图片 9" descr="9642c04771b477ebb33184391aba94c"/>
            <p:cNvPicPr>
              <a:picLocks noChangeAspect="1"/>
            </p:cNvPicPr>
            <p:nvPr>
              <p:custDataLst>
                <p:tags r:id="rId4"/>
              </p:custDataLst>
            </p:nvPr>
          </p:nvPicPr>
          <p:blipFill>
            <a:blip r:embed="rId9"/>
            <a:srcRect t="77393" r="1407"/>
            <a:stretch>
              <a:fillRect/>
            </a:stretch>
          </p:blipFill>
          <p:spPr>
            <a:xfrm>
              <a:off x="1" y="6534"/>
              <a:ext cx="14230" cy="1514"/>
            </a:xfrm>
            <a:prstGeom prst="rect">
              <a:avLst/>
            </a:prstGeom>
          </p:spPr>
        </p:pic>
      </p:grpSp>
      <p:grpSp>
        <p:nvGrpSpPr>
          <p:cNvPr id="14" name="组合 13"/>
          <p:cNvGrpSpPr/>
          <p:nvPr/>
        </p:nvGrpSpPr>
        <p:grpSpPr>
          <a:xfrm>
            <a:off x="5127625" y="1884680"/>
            <a:ext cx="1026160" cy="967740"/>
            <a:chOff x="5522" y="2247"/>
            <a:chExt cx="1666" cy="1524"/>
          </a:xfrm>
        </p:grpSpPr>
        <p:sp>
          <p:nvSpPr>
            <p:cNvPr id="9" name="矩形 8"/>
            <p:cNvSpPr/>
            <p:nvPr>
              <p:custDataLst>
                <p:tags r:id="rId2"/>
              </p:custDataLst>
            </p:nvPr>
          </p:nvSpPr>
          <p:spPr>
            <a:xfrm>
              <a:off x="5522" y="2247"/>
              <a:ext cx="1667" cy="1474"/>
            </a:xfrm>
            <a:prstGeom prst="rect">
              <a:avLst/>
            </a:prstGeom>
            <a:solidFill>
              <a:srgbClr val="FFC000">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框 12"/>
            <p:cNvSpPr txBox="1"/>
            <p:nvPr>
              <p:custDataLst>
                <p:tags r:id="rId3"/>
              </p:custDataLst>
            </p:nvPr>
          </p:nvSpPr>
          <p:spPr>
            <a:xfrm>
              <a:off x="5857" y="2247"/>
              <a:ext cx="870" cy="1525"/>
            </a:xfrm>
            <a:prstGeom prst="rect">
              <a:avLst/>
            </a:prstGeom>
            <a:noFill/>
            <a:ln>
              <a:noFill/>
            </a:ln>
          </p:spPr>
          <p:txBody>
            <a:bodyPr wrap="square" rtlCol="0">
              <a:noAutofit/>
              <a:scene3d>
                <a:camera prst="orthographicFront"/>
                <a:lightRig rig="threePt" dir="t"/>
              </a:scene3d>
            </a:bodyPr>
            <a:lstStyle/>
            <a:p>
              <a:r>
                <a:rPr lang="en-US" altLang="zh-CN" sz="5400" b="1">
                  <a:solidFill>
                    <a:schemeClr val="tx1"/>
                  </a:solidFill>
                  <a:effectLst>
                    <a:outerShdw blurRad="38100" dist="19050" dir="2700000" algn="tl" rotWithShape="0">
                      <a:schemeClr val="dk1">
                        <a:alpha val="40000"/>
                      </a:schemeClr>
                    </a:outerShdw>
                  </a:effectLst>
                  <a:latin typeface="汉仪中宋简" panose="02010600000101010101" charset="-128"/>
                  <a:ea typeface="汉仪中宋简" panose="02010600000101010101" charset="-128"/>
                  <a:cs typeface="+mn-lt"/>
                </a:rPr>
                <a:t>3</a:t>
              </a:r>
            </a:p>
          </p:txBody>
        </p:sp>
      </p:grpSp>
    </p:spTree>
  </p:cSld>
  <p:clrMapOvr>
    <a:masterClrMapping/>
  </p:clrMapOvr>
  <mc:AlternateContent xmlns:mc="http://schemas.openxmlformats.org/markup-compatibility/2006" xmlns:p14="http://schemas.microsoft.com/office/powerpoint/2010/main">
    <mc:Choice Requires="p14">
      <p:transition spd="med" p14:dur="699" advTm="0">
        <p:fade/>
      </p:transition>
    </mc:Choice>
    <mc:Fallback xmlns="">
      <p:transition spd="med" advTm="0">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rot="18868453" flipV="1">
            <a:off x="1854449" y="1215604"/>
            <a:ext cx="370238" cy="370238"/>
          </a:xfrm>
          <a:prstGeom prst="rect">
            <a:avLst/>
          </a:prstGeom>
          <a:noFill/>
          <a:ln w="254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zh-CN" altLang="en-US" sz="1350">
              <a:solidFill>
                <a:prstClr val="white"/>
              </a:solidFill>
              <a:latin typeface="Calibri"/>
              <a:ea typeface="等线" panose="02010600030101010101" pitchFamily="2" charset="-122"/>
            </a:endParaRPr>
          </a:p>
        </p:txBody>
      </p:sp>
      <p:sp>
        <p:nvSpPr>
          <p:cNvPr id="5" name="矩形 4"/>
          <p:cNvSpPr/>
          <p:nvPr/>
        </p:nvSpPr>
        <p:spPr>
          <a:xfrm rot="18868453">
            <a:off x="2101742" y="1279292"/>
            <a:ext cx="236220" cy="23622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zh-CN" altLang="en-US" sz="1350">
              <a:solidFill>
                <a:prstClr val="white"/>
              </a:solidFill>
              <a:latin typeface="Calibri"/>
              <a:ea typeface="等线" panose="02010600030101010101" pitchFamily="2" charset="-122"/>
            </a:endParaRPr>
          </a:p>
        </p:txBody>
      </p:sp>
      <p:cxnSp>
        <p:nvCxnSpPr>
          <p:cNvPr id="6" name="直接连接符 5"/>
          <p:cNvCxnSpPr>
            <a:cxnSpLocks/>
          </p:cNvCxnSpPr>
          <p:nvPr/>
        </p:nvCxnSpPr>
        <p:spPr>
          <a:xfrm>
            <a:off x="2039568" y="1662510"/>
            <a:ext cx="764545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标题 3"/>
          <p:cNvSpPr txBox="1">
            <a:spLocks/>
          </p:cNvSpPr>
          <p:nvPr/>
        </p:nvSpPr>
        <p:spPr>
          <a:xfrm>
            <a:off x="2563142" y="1291003"/>
            <a:ext cx="7886700" cy="318549"/>
          </a:xfrm>
          <a:prstGeom prst="rect">
            <a:avLst/>
          </a:prstGeom>
        </p:spPr>
        <p:txBody>
          <a:bodyPr vert="horz" wrap="square" lIns="68580" tIns="34290" rIns="68580" bIns="34290" rtlCol="0" anchor="ctr">
            <a:spAutoFit/>
          </a:bodyPr>
          <a:lstStyle>
            <a:lvl1pPr algn="l" defTabSz="914400" rtl="0" eaLnBrk="1" latinLnBrk="0" hangingPunct="1">
              <a:lnSpc>
                <a:spcPct val="90000"/>
              </a:lnSpc>
              <a:spcBef>
                <a:spcPct val="0"/>
              </a:spcBef>
              <a:buNone/>
              <a:defRPr lang="zh-CN" altLang="en-US" sz="2400" b="1" kern="1200">
                <a:gradFill>
                  <a:gsLst>
                    <a:gs pos="0">
                      <a:schemeClr val="accent2"/>
                    </a:gs>
                    <a:gs pos="100000">
                      <a:schemeClr val="accent1">
                        <a:lumMod val="75000"/>
                      </a:schemeClr>
                    </a:gs>
                  </a:gsLst>
                  <a:lin ang="5400000" scaled="1"/>
                </a:gradFill>
                <a:effectLst>
                  <a:outerShdw blurRad="38100" dist="38100" dir="2700000" algn="tl">
                    <a:srgbClr val="000000">
                      <a:alpha val="11000"/>
                    </a:srgbClr>
                  </a:outerShdw>
                </a:effectLst>
                <a:latin typeface="+mn-lt"/>
                <a:ea typeface="+mn-ea"/>
                <a:cs typeface="+mn-ea"/>
              </a:defRPr>
            </a:lvl1pPr>
          </a:lstStyle>
          <a:p>
            <a:pPr defTabSz="685800">
              <a:defRPr/>
            </a:pPr>
            <a:r>
              <a:rPr lang="zh-CN" altLang="en-US" sz="1800" dirty="0">
                <a:solidFill>
                  <a:schemeClr val="accent4">
                    <a:lumMod val="75000"/>
                  </a:schemeClr>
                </a:solidFill>
                <a:latin typeface="微软雅黑"/>
                <a:ea typeface="微软雅黑"/>
                <a:sym typeface="+mn-ea"/>
              </a:rPr>
              <a:t>通货膨胀的测定及指标体系</a:t>
            </a:r>
            <a:endParaRPr lang="zh-CN" altLang="en-US" sz="1800" dirty="0">
              <a:solidFill>
                <a:schemeClr val="accent4">
                  <a:lumMod val="75000"/>
                </a:schemeClr>
              </a:solidFill>
              <a:latin typeface="微软雅黑"/>
              <a:ea typeface="微软雅黑"/>
            </a:endParaRPr>
          </a:p>
        </p:txBody>
      </p:sp>
      <p:sp>
        <p:nvSpPr>
          <p:cNvPr id="3" name="文本框 2"/>
          <p:cNvSpPr txBox="1"/>
          <p:nvPr/>
        </p:nvSpPr>
        <p:spPr>
          <a:xfrm>
            <a:off x="1831166" y="1812507"/>
            <a:ext cx="7991719" cy="3519553"/>
          </a:xfrm>
          <a:prstGeom prst="rect">
            <a:avLst/>
          </a:prstGeom>
          <a:noFill/>
        </p:spPr>
        <p:txBody>
          <a:bodyPr wrap="square" rtlCol="0">
            <a:spAutoFit/>
          </a:bodyPr>
          <a:lstStyle/>
          <a:p>
            <a:pPr marL="214313" indent="-214313" defTabSz="342900">
              <a:lnSpc>
                <a:spcPct val="150000"/>
              </a:lnSpc>
              <a:buFont typeface="Wingdings" panose="05000000000000000000" pitchFamily="2" charset="2"/>
              <a:buChar char="p"/>
              <a:defRPr/>
            </a:pPr>
            <a:r>
              <a:rPr lang="en-US" altLang="zh-CN" sz="1500" dirty="0" err="1">
                <a:solidFill>
                  <a:prstClr val="black"/>
                </a:solidFill>
                <a:latin typeface="+mn-ea"/>
              </a:rPr>
              <a:t>Laspeyres</a:t>
            </a:r>
            <a:r>
              <a:rPr lang="en-US" altLang="zh-CN" sz="1500" dirty="0">
                <a:solidFill>
                  <a:prstClr val="black"/>
                </a:solidFill>
                <a:latin typeface="+mn-ea"/>
              </a:rPr>
              <a:t> index</a:t>
            </a:r>
            <a:r>
              <a:rPr lang="zh-CN" altLang="en-US" sz="1500" dirty="0">
                <a:solidFill>
                  <a:prstClr val="black"/>
                </a:solidFill>
                <a:latin typeface="+mn-ea"/>
              </a:rPr>
              <a:t>：拉氏指数，基期加权综合指数。</a:t>
            </a:r>
            <a:r>
              <a:rPr lang="en-US" altLang="zh-CN" sz="1500" dirty="0">
                <a:solidFill>
                  <a:prstClr val="black"/>
                </a:solidFill>
                <a:latin typeface="+mn-ea"/>
              </a:rPr>
              <a:t>1864</a:t>
            </a:r>
            <a:r>
              <a:rPr lang="zh-CN" altLang="en-US" sz="1500" dirty="0">
                <a:solidFill>
                  <a:prstClr val="black"/>
                </a:solidFill>
                <a:latin typeface="+mn-ea"/>
              </a:rPr>
              <a:t>年学者</a:t>
            </a:r>
            <a:r>
              <a:rPr lang="en-US" altLang="zh-CN" sz="1500" dirty="0" err="1">
                <a:solidFill>
                  <a:prstClr val="black"/>
                </a:solidFill>
                <a:latin typeface="+mn-ea"/>
              </a:rPr>
              <a:t>Laspeyres</a:t>
            </a:r>
            <a:r>
              <a:rPr lang="zh-CN" altLang="en-US" sz="1500" dirty="0">
                <a:solidFill>
                  <a:prstClr val="black"/>
                </a:solidFill>
                <a:latin typeface="+mn-ea"/>
              </a:rPr>
              <a:t>提出的一种指数计算方法。其特点是，它用个别商品名义支出的基期比重作为权数。</a:t>
            </a:r>
            <a:endParaRPr lang="en-US" altLang="zh-CN" sz="1500" dirty="0">
              <a:solidFill>
                <a:prstClr val="black"/>
              </a:solidFill>
              <a:latin typeface="+mn-ea"/>
            </a:endParaRPr>
          </a:p>
          <a:p>
            <a:pPr marL="214313" indent="-214313" defTabSz="342900">
              <a:lnSpc>
                <a:spcPct val="150000"/>
              </a:lnSpc>
              <a:buFont typeface="Wingdings" panose="05000000000000000000" pitchFamily="2" charset="2"/>
              <a:buChar char="p"/>
              <a:defRPr/>
            </a:pPr>
            <a:r>
              <a:rPr lang="en-US" altLang="zh-CN" sz="1500" dirty="0" err="1">
                <a:solidFill>
                  <a:prstClr val="black"/>
                </a:solidFill>
                <a:latin typeface="+mn-ea"/>
              </a:rPr>
              <a:t>Paasche</a:t>
            </a:r>
            <a:r>
              <a:rPr lang="en-US" altLang="zh-CN" sz="1500" dirty="0">
                <a:solidFill>
                  <a:prstClr val="black"/>
                </a:solidFill>
                <a:latin typeface="+mn-ea"/>
              </a:rPr>
              <a:t> index</a:t>
            </a:r>
            <a:r>
              <a:rPr lang="zh-CN" altLang="en-US" sz="1500" dirty="0">
                <a:solidFill>
                  <a:prstClr val="black"/>
                </a:solidFill>
                <a:latin typeface="+mn-ea"/>
              </a:rPr>
              <a:t>：帕氏指数，</a:t>
            </a:r>
            <a:r>
              <a:rPr lang="en-US" altLang="zh-CN" sz="1500" dirty="0">
                <a:solidFill>
                  <a:prstClr val="black"/>
                </a:solidFill>
                <a:latin typeface="+mn-ea"/>
              </a:rPr>
              <a:t>1874</a:t>
            </a:r>
            <a:r>
              <a:rPr lang="zh-CN" altLang="en-US" sz="1500" dirty="0">
                <a:solidFill>
                  <a:prstClr val="black"/>
                </a:solidFill>
                <a:latin typeface="+mn-ea"/>
              </a:rPr>
              <a:t>年学者</a:t>
            </a:r>
            <a:r>
              <a:rPr lang="en-US" altLang="zh-CN" sz="1500" dirty="0" err="1">
                <a:solidFill>
                  <a:prstClr val="black"/>
                </a:solidFill>
                <a:latin typeface="+mn-ea"/>
              </a:rPr>
              <a:t>Paasche</a:t>
            </a:r>
            <a:r>
              <a:rPr lang="zh-CN" altLang="en-US" sz="1500" dirty="0">
                <a:solidFill>
                  <a:prstClr val="black"/>
                </a:solidFill>
                <a:latin typeface="+mn-ea"/>
              </a:rPr>
              <a:t>提出的一种指数计算方法。该方法在计算价格综合指数时，把作为权数的销售量固定在报告期。</a:t>
            </a:r>
            <a:endParaRPr lang="en-US" altLang="zh-CN" sz="1500" dirty="0">
              <a:solidFill>
                <a:prstClr val="black"/>
              </a:solidFill>
              <a:latin typeface="+mn-ea"/>
            </a:endParaRPr>
          </a:p>
          <a:p>
            <a:pPr marL="214313" indent="-214313" defTabSz="342900">
              <a:lnSpc>
                <a:spcPct val="150000"/>
              </a:lnSpc>
              <a:buFont typeface="Wingdings" panose="05000000000000000000" pitchFamily="2" charset="2"/>
              <a:buChar char="p"/>
              <a:defRPr/>
            </a:pPr>
            <a:r>
              <a:rPr lang="zh-CN" altLang="en-US" sz="1500" dirty="0">
                <a:solidFill>
                  <a:prstClr val="black"/>
                </a:solidFill>
                <a:latin typeface="+mn-ea"/>
              </a:rPr>
              <a:t> 帕舍指数将期末购买的商品篮子作为参考点，相对于拉斯派雷斯指数，它注意到了需求方面结构性的变化，正确地把握住了期末支出的结构。但是，它夸大了基期的整个支出，因而低估了价格总水平的上升。</a:t>
            </a:r>
            <a:endParaRPr lang="en-US" altLang="zh-CN" sz="1500" dirty="0">
              <a:solidFill>
                <a:prstClr val="black"/>
              </a:solidFill>
              <a:latin typeface="+mn-ea"/>
            </a:endParaRPr>
          </a:p>
          <a:p>
            <a:pPr marL="214313" indent="-214313" defTabSz="342900">
              <a:lnSpc>
                <a:spcPct val="150000"/>
              </a:lnSpc>
              <a:buFont typeface="Wingdings" panose="05000000000000000000" pitchFamily="2" charset="2"/>
              <a:buChar char="p"/>
              <a:defRPr/>
            </a:pPr>
            <a:r>
              <a:rPr lang="zh-CN" altLang="en-US" sz="1500" dirty="0">
                <a:solidFill>
                  <a:prstClr val="black"/>
                </a:solidFill>
                <a:latin typeface="+mn-ea"/>
              </a:rPr>
              <a:t>拉氏指数以基期销售量为权数，可以消除销售量变动对价格指数的影响，从而使不同时期的指数具有可比性。帕氏指数因以报告期销售量为权数，不能消除权数变动对价格指数的影响，因而不同时期的指数缺乏可比性。</a:t>
            </a:r>
          </a:p>
        </p:txBody>
      </p:sp>
    </p:spTree>
    <p:extLst>
      <p:ext uri="{BB962C8B-B14F-4D97-AF65-F5344CB8AC3E}">
        <p14:creationId xmlns:p14="http://schemas.microsoft.com/office/powerpoint/2010/main" val="383854368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rot="18868453" flipV="1">
            <a:off x="1854449" y="1215604"/>
            <a:ext cx="370238" cy="370238"/>
          </a:xfrm>
          <a:prstGeom prst="rect">
            <a:avLst/>
          </a:prstGeom>
          <a:noFill/>
          <a:ln w="254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zh-CN" altLang="en-US" sz="1350">
              <a:solidFill>
                <a:prstClr val="white"/>
              </a:solidFill>
              <a:latin typeface="Calibri"/>
              <a:ea typeface="等线" panose="02010600030101010101" pitchFamily="2" charset="-122"/>
            </a:endParaRPr>
          </a:p>
        </p:txBody>
      </p:sp>
      <p:sp>
        <p:nvSpPr>
          <p:cNvPr id="5" name="矩形 4"/>
          <p:cNvSpPr/>
          <p:nvPr/>
        </p:nvSpPr>
        <p:spPr>
          <a:xfrm rot="18868453">
            <a:off x="2101742" y="1279292"/>
            <a:ext cx="236220" cy="23622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zh-CN" altLang="en-US" sz="1350">
              <a:solidFill>
                <a:prstClr val="white"/>
              </a:solidFill>
              <a:latin typeface="Calibri"/>
              <a:ea typeface="等线" panose="02010600030101010101" pitchFamily="2" charset="-122"/>
            </a:endParaRPr>
          </a:p>
        </p:txBody>
      </p:sp>
      <p:cxnSp>
        <p:nvCxnSpPr>
          <p:cNvPr id="6" name="直接连接符 5"/>
          <p:cNvCxnSpPr>
            <a:cxnSpLocks/>
          </p:cNvCxnSpPr>
          <p:nvPr/>
        </p:nvCxnSpPr>
        <p:spPr>
          <a:xfrm>
            <a:off x="2039568" y="1662510"/>
            <a:ext cx="764545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标题 3"/>
          <p:cNvSpPr txBox="1">
            <a:spLocks/>
          </p:cNvSpPr>
          <p:nvPr/>
        </p:nvSpPr>
        <p:spPr>
          <a:xfrm>
            <a:off x="2563142" y="1291003"/>
            <a:ext cx="7886700" cy="318549"/>
          </a:xfrm>
          <a:prstGeom prst="rect">
            <a:avLst/>
          </a:prstGeom>
        </p:spPr>
        <p:txBody>
          <a:bodyPr vert="horz" wrap="square" lIns="68580" tIns="34290" rIns="68580" bIns="34290" rtlCol="0" anchor="ctr">
            <a:spAutoFit/>
          </a:bodyPr>
          <a:lstStyle>
            <a:lvl1pPr algn="l" defTabSz="914400" rtl="0" eaLnBrk="1" latinLnBrk="0" hangingPunct="1">
              <a:lnSpc>
                <a:spcPct val="90000"/>
              </a:lnSpc>
              <a:spcBef>
                <a:spcPct val="0"/>
              </a:spcBef>
              <a:buNone/>
              <a:defRPr lang="zh-CN" altLang="en-US" sz="2400" b="1" kern="1200">
                <a:gradFill>
                  <a:gsLst>
                    <a:gs pos="0">
                      <a:schemeClr val="accent2"/>
                    </a:gs>
                    <a:gs pos="100000">
                      <a:schemeClr val="accent1">
                        <a:lumMod val="75000"/>
                      </a:schemeClr>
                    </a:gs>
                  </a:gsLst>
                  <a:lin ang="5400000" scaled="1"/>
                </a:gradFill>
                <a:effectLst>
                  <a:outerShdw blurRad="38100" dist="38100" dir="2700000" algn="tl">
                    <a:srgbClr val="000000">
                      <a:alpha val="11000"/>
                    </a:srgbClr>
                  </a:outerShdw>
                </a:effectLst>
                <a:latin typeface="+mn-lt"/>
                <a:ea typeface="+mn-ea"/>
                <a:cs typeface="+mn-ea"/>
              </a:defRPr>
            </a:lvl1pPr>
          </a:lstStyle>
          <a:p>
            <a:pPr defTabSz="685800">
              <a:defRPr/>
            </a:pPr>
            <a:r>
              <a:rPr lang="zh-CN" altLang="en-US" sz="1800" dirty="0">
                <a:solidFill>
                  <a:schemeClr val="accent4">
                    <a:lumMod val="75000"/>
                  </a:schemeClr>
                </a:solidFill>
                <a:latin typeface="微软雅黑"/>
                <a:ea typeface="微软雅黑"/>
                <a:sym typeface="+mn-ea"/>
              </a:rPr>
              <a:t>通货膨胀的测定及指标体系</a:t>
            </a:r>
            <a:endParaRPr lang="zh-CN" altLang="en-US" sz="1800" dirty="0">
              <a:solidFill>
                <a:schemeClr val="accent4">
                  <a:lumMod val="75000"/>
                </a:schemeClr>
              </a:solidFill>
              <a:latin typeface="微软雅黑"/>
              <a:ea typeface="微软雅黑"/>
            </a:endParaRPr>
          </a:p>
        </p:txBody>
      </p:sp>
      <p:sp>
        <p:nvSpPr>
          <p:cNvPr id="3" name="文本框 2"/>
          <p:cNvSpPr txBox="1"/>
          <p:nvPr/>
        </p:nvSpPr>
        <p:spPr>
          <a:xfrm>
            <a:off x="1831166" y="1812507"/>
            <a:ext cx="7991719" cy="4008533"/>
          </a:xfrm>
          <a:prstGeom prst="rect">
            <a:avLst/>
          </a:prstGeom>
          <a:noFill/>
        </p:spPr>
        <p:txBody>
          <a:bodyPr wrap="square" rtlCol="0">
            <a:spAutoFit/>
          </a:bodyPr>
          <a:lstStyle/>
          <a:p>
            <a:pPr defTabSz="342900">
              <a:lnSpc>
                <a:spcPct val="150000"/>
              </a:lnSpc>
              <a:defRPr/>
            </a:pPr>
            <a:r>
              <a:rPr lang="zh-CN" altLang="en-US" sz="1500" dirty="0">
                <a:solidFill>
                  <a:prstClr val="black"/>
                </a:solidFill>
                <a:latin typeface="+mn-ea"/>
              </a:rPr>
              <a:t>加权综合指数的编制原理</a:t>
            </a:r>
            <a:endParaRPr lang="en-US" altLang="zh-CN" sz="1500" dirty="0">
              <a:solidFill>
                <a:prstClr val="black"/>
              </a:solidFill>
              <a:latin typeface="+mn-ea"/>
            </a:endParaRPr>
          </a:p>
          <a:p>
            <a:r>
              <a:rPr lang="zh-CN" altLang="en-US" sz="1500" dirty="0">
                <a:solidFill>
                  <a:prstClr val="black"/>
                </a:solidFill>
                <a:latin typeface="+mn-ea"/>
              </a:rPr>
              <a:t>第一步：将不能直接加总的复杂现象总体，通过同度量因素的引入，使之过渡到可以相加的价值总量形式。即：引入“同度量因素”。</a:t>
            </a:r>
            <a:endParaRPr lang="en-US" altLang="zh-CN" sz="1500" dirty="0">
              <a:solidFill>
                <a:prstClr val="black"/>
              </a:solidFill>
              <a:latin typeface="+mn-ea"/>
            </a:endParaRPr>
          </a:p>
          <a:p>
            <a:endParaRPr lang="en-US" altLang="zh-CN" sz="1500" dirty="0">
              <a:solidFill>
                <a:prstClr val="black"/>
              </a:solidFill>
              <a:latin typeface="+mn-ea"/>
            </a:endParaRPr>
          </a:p>
          <a:p>
            <a:r>
              <a:rPr lang="zh-CN" altLang="en-US" sz="1500" dirty="0">
                <a:solidFill>
                  <a:prstClr val="black"/>
                </a:solidFill>
                <a:latin typeface="+mn-ea"/>
              </a:rPr>
              <a:t>第二步：将所加入的同度量因素固定在同一时期的水平上。即：固定“同度量因素”的时期加权综合指数的计算公式中，必须令同度量因素固定在同一时期的水平上，只有指数化因素是变动的，这样，对比得出的总指数才是指数化因素综合变动的结果。</a:t>
            </a:r>
            <a:endParaRPr lang="en-US" altLang="zh-CN" sz="1500" dirty="0">
              <a:solidFill>
                <a:prstClr val="black"/>
              </a:solidFill>
              <a:latin typeface="+mn-ea"/>
            </a:endParaRPr>
          </a:p>
          <a:p>
            <a:endParaRPr lang="en-US" altLang="zh-CN" sz="1500" dirty="0">
              <a:solidFill>
                <a:prstClr val="black"/>
              </a:solidFill>
              <a:latin typeface="+mn-ea"/>
            </a:endParaRPr>
          </a:p>
          <a:p>
            <a:r>
              <a:rPr lang="zh-CN" altLang="en-US" sz="1500" dirty="0">
                <a:solidFill>
                  <a:prstClr val="black"/>
                </a:solidFill>
                <a:latin typeface="+mn-ea"/>
              </a:rPr>
              <a:t>同度量因素：编制综合指数时所加入的、使不能直接加总的现象过渡到可以加总的那个媒介因素。</a:t>
            </a:r>
            <a:endParaRPr lang="en-US" altLang="zh-CN" sz="1500" dirty="0">
              <a:solidFill>
                <a:prstClr val="black"/>
              </a:solidFill>
              <a:latin typeface="+mn-ea"/>
            </a:endParaRPr>
          </a:p>
          <a:p>
            <a:endParaRPr lang="en-US" altLang="zh-CN" sz="1500" dirty="0">
              <a:solidFill>
                <a:prstClr val="black"/>
              </a:solidFill>
              <a:latin typeface="+mn-ea"/>
            </a:endParaRPr>
          </a:p>
          <a:p>
            <a:r>
              <a:rPr lang="zh-CN" altLang="en-US" sz="1500" dirty="0">
                <a:solidFill>
                  <a:prstClr val="black"/>
                </a:solidFill>
                <a:latin typeface="+mn-ea"/>
              </a:rPr>
              <a:t>同度量因素也就是权数。所以，同度量因素有以下两个作用</a:t>
            </a:r>
            <a:endParaRPr lang="en-US" altLang="zh-CN" sz="1500" dirty="0">
              <a:solidFill>
                <a:prstClr val="black"/>
              </a:solidFill>
              <a:latin typeface="+mn-ea"/>
            </a:endParaRPr>
          </a:p>
          <a:p>
            <a:pPr marL="971550" lvl="1" indent="-457200">
              <a:buFont typeface="+mj-ea"/>
              <a:buAutoNum type="circleNumDbPlain"/>
            </a:pPr>
            <a:r>
              <a:rPr lang="zh-CN" altLang="en-US" sz="1500" dirty="0">
                <a:solidFill>
                  <a:prstClr val="black"/>
                </a:solidFill>
                <a:latin typeface="+mn-ea"/>
              </a:rPr>
              <a:t>同度量作用；</a:t>
            </a:r>
            <a:endParaRPr lang="en-US" altLang="zh-CN" sz="1500" dirty="0">
              <a:solidFill>
                <a:prstClr val="black"/>
              </a:solidFill>
              <a:latin typeface="+mn-ea"/>
            </a:endParaRPr>
          </a:p>
          <a:p>
            <a:pPr marL="971550" lvl="1" indent="-457200">
              <a:buFont typeface="+mj-ea"/>
              <a:buAutoNum type="circleNumDbPlain"/>
            </a:pPr>
            <a:r>
              <a:rPr lang="zh-CN" altLang="en-US" sz="1500" dirty="0">
                <a:solidFill>
                  <a:prstClr val="black"/>
                </a:solidFill>
                <a:latin typeface="+mn-ea"/>
              </a:rPr>
              <a:t>权数作用。</a:t>
            </a:r>
          </a:p>
          <a:p>
            <a:pPr lvl="1"/>
            <a:endParaRPr lang="zh-CN" altLang="en-US" dirty="0"/>
          </a:p>
          <a:p>
            <a:pPr defTabSz="342900">
              <a:lnSpc>
                <a:spcPct val="150000"/>
              </a:lnSpc>
              <a:defRPr/>
            </a:pPr>
            <a:endParaRPr lang="zh-CN" altLang="en-US" sz="1500" dirty="0">
              <a:solidFill>
                <a:prstClr val="black"/>
              </a:solidFill>
              <a:latin typeface="+mn-ea"/>
            </a:endParaRPr>
          </a:p>
        </p:txBody>
      </p:sp>
    </p:spTree>
    <p:extLst>
      <p:ext uri="{BB962C8B-B14F-4D97-AF65-F5344CB8AC3E}">
        <p14:creationId xmlns:p14="http://schemas.microsoft.com/office/powerpoint/2010/main" val="166840671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sz="2800" dirty="0"/>
          </a:p>
        </p:txBody>
      </p:sp>
      <mc:AlternateContent xmlns:mc="http://schemas.openxmlformats.org/markup-compatibility/2006" xmlns:a14="http://schemas.microsoft.com/office/drawing/2010/main">
        <mc:Choice Requires="a14">
          <p:sp>
            <p:nvSpPr>
              <p:cNvPr id="3" name="内容占位符 2"/>
              <p:cNvSpPr>
                <a:spLocks noGrp="1"/>
              </p:cNvSpPr>
              <p:nvPr>
                <p:ph idx="1"/>
              </p:nvPr>
            </p:nvSpPr>
            <p:spPr>
              <a:xfrm>
                <a:off x="935557" y="825922"/>
                <a:ext cx="10058400" cy="5395264"/>
              </a:xfrm>
            </p:spPr>
            <p:txBody>
              <a:bodyPr>
                <a:noAutofit/>
              </a:bodyPr>
              <a:lstStyle/>
              <a:p>
                <a:r>
                  <a:rPr lang="zh-CN" altLang="en-US" sz="1500" dirty="0">
                    <a:solidFill>
                      <a:prstClr val="black"/>
                    </a:solidFill>
                    <a:latin typeface="+mn-ea"/>
                  </a:rPr>
                  <a:t>加权综合指数（</a:t>
                </a:r>
                <a:r>
                  <a:rPr lang="en-US" altLang="zh-CN" sz="1500" dirty="0">
                    <a:solidFill>
                      <a:prstClr val="black"/>
                    </a:solidFill>
                    <a:latin typeface="+mn-ea"/>
                  </a:rPr>
                  <a:t>weighted aggregative index number</a:t>
                </a:r>
                <a:r>
                  <a:rPr lang="zh-CN" altLang="en-US" sz="1500" dirty="0">
                    <a:solidFill>
                      <a:prstClr val="black"/>
                    </a:solidFill>
                    <a:latin typeface="+mn-ea"/>
                  </a:rPr>
                  <a:t>）是通过加权来测定一组项目的综合变动状况。由于权数可以固定在不同时期，因而加权综合指数有不同的计算公式。较为常见的是拉氏指数和帕氏指数两种形式。</a:t>
                </a:r>
                <a:endParaRPr lang="en-US" altLang="zh-CN" sz="1500" dirty="0">
                  <a:solidFill>
                    <a:prstClr val="black"/>
                  </a:solidFill>
                  <a:latin typeface="+mn-ea"/>
                </a:endParaRPr>
              </a:p>
              <a:p>
                <a:r>
                  <a:rPr lang="zh-CN" altLang="en-US" sz="1500" dirty="0">
                    <a:solidFill>
                      <a:prstClr val="black"/>
                    </a:solidFill>
                    <a:latin typeface="+mn-ea"/>
                  </a:rPr>
                  <a:t>拉氏指数是</a:t>
                </a:r>
                <a:r>
                  <a:rPr lang="en-US" altLang="zh-CN" sz="1500" dirty="0">
                    <a:solidFill>
                      <a:prstClr val="black"/>
                    </a:solidFill>
                    <a:latin typeface="+mn-ea"/>
                  </a:rPr>
                  <a:t>1864</a:t>
                </a:r>
                <a:r>
                  <a:rPr lang="zh-CN" altLang="en-US" sz="1500" dirty="0">
                    <a:solidFill>
                      <a:prstClr val="black"/>
                    </a:solidFill>
                    <a:latin typeface="+mn-ea"/>
                  </a:rPr>
                  <a:t>年德国学者拉斯佩雷斯（</a:t>
                </a:r>
                <a:r>
                  <a:rPr lang="en-US" altLang="zh-CN" sz="1500" dirty="0" err="1">
                    <a:solidFill>
                      <a:prstClr val="black"/>
                    </a:solidFill>
                    <a:latin typeface="+mn-ea"/>
                  </a:rPr>
                  <a:t>Laspeyres</a:t>
                </a:r>
                <a:r>
                  <a:rPr lang="zh-CN" altLang="en-US" sz="1500" dirty="0">
                    <a:solidFill>
                      <a:prstClr val="black"/>
                    </a:solidFill>
                    <a:latin typeface="+mn-ea"/>
                  </a:rPr>
                  <a:t>）提出的一种指数计算方法，它是在计算一组项目的综合指数时，把作为权数的同度量因素固定在基期。</a:t>
                </a:r>
              </a:p>
              <a:p>
                <a:pPr marL="457200" lvl="1" indent="0">
                  <a:buNone/>
                </a:pPr>
                <a14:m>
                  <m:oMathPara xmlns:m="http://schemas.openxmlformats.org/officeDocument/2006/math">
                    <m:oMathParaPr>
                      <m:jc m:val="centerGroup"/>
                    </m:oMathParaPr>
                    <m:oMath xmlns:m="http://schemas.openxmlformats.org/officeDocument/2006/math">
                      <m:sSub>
                        <m:sSubPr>
                          <m:ctrlPr>
                            <a:rPr lang="en-US" altLang="zh-CN" sz="1500" i="1">
                              <a:solidFill>
                                <a:prstClr val="black"/>
                              </a:solidFill>
                              <a:latin typeface="Cambria Math" panose="02040503050406030204" pitchFamily="18" charset="0"/>
                            </a:rPr>
                          </m:ctrlPr>
                        </m:sSubPr>
                        <m:e>
                          <m:r>
                            <a:rPr lang="en-US" altLang="zh-CN" sz="1500">
                              <a:solidFill>
                                <a:prstClr val="black"/>
                              </a:solidFill>
                              <a:latin typeface="Cambria Math" panose="02040503050406030204" pitchFamily="18" charset="0"/>
                            </a:rPr>
                            <m:t>𝐿</m:t>
                          </m:r>
                        </m:e>
                        <m:sub>
                          <m:r>
                            <a:rPr lang="en-US" altLang="zh-CN" sz="1500">
                              <a:solidFill>
                                <a:prstClr val="black"/>
                              </a:solidFill>
                              <a:latin typeface="Cambria Math" panose="02040503050406030204" pitchFamily="18" charset="0"/>
                            </a:rPr>
                            <m:t>𝑝</m:t>
                          </m:r>
                        </m:sub>
                      </m:sSub>
                      <m:r>
                        <a:rPr lang="en-US" altLang="zh-CN" sz="1500">
                          <a:solidFill>
                            <a:prstClr val="black"/>
                          </a:solidFill>
                          <a:latin typeface="Cambria Math" panose="02040503050406030204" pitchFamily="18" charset="0"/>
                        </a:rPr>
                        <m:t>=</m:t>
                      </m:r>
                      <m:f>
                        <m:fPr>
                          <m:ctrlPr>
                            <a:rPr lang="en-US" altLang="zh-CN" sz="1500" i="1">
                              <a:solidFill>
                                <a:prstClr val="black"/>
                              </a:solidFill>
                              <a:latin typeface="Cambria Math" panose="02040503050406030204" pitchFamily="18" charset="0"/>
                            </a:rPr>
                          </m:ctrlPr>
                        </m:fPr>
                        <m:num>
                          <m:nary>
                            <m:naryPr>
                              <m:chr m:val="∑"/>
                              <m:subHide m:val="on"/>
                              <m:supHide m:val="on"/>
                              <m:ctrlPr>
                                <a:rPr lang="en-US" altLang="zh-CN" sz="1500" i="1">
                                  <a:solidFill>
                                    <a:prstClr val="black"/>
                                  </a:solidFill>
                                  <a:latin typeface="Cambria Math" panose="02040503050406030204" pitchFamily="18" charset="0"/>
                                </a:rPr>
                              </m:ctrlPr>
                            </m:naryPr>
                            <m:sub/>
                            <m:sup/>
                            <m:e>
                              <m:sSub>
                                <m:sSubPr>
                                  <m:ctrlPr>
                                    <a:rPr lang="en-US" altLang="zh-CN" sz="1500" i="1">
                                      <a:solidFill>
                                        <a:prstClr val="black"/>
                                      </a:solidFill>
                                      <a:latin typeface="Cambria Math" panose="02040503050406030204" pitchFamily="18" charset="0"/>
                                    </a:rPr>
                                  </m:ctrlPr>
                                </m:sSubPr>
                                <m:e>
                                  <m:r>
                                    <a:rPr lang="en-US" altLang="zh-CN" sz="1500">
                                      <a:solidFill>
                                        <a:prstClr val="black"/>
                                      </a:solidFill>
                                      <a:latin typeface="Cambria Math" panose="02040503050406030204" pitchFamily="18" charset="0"/>
                                    </a:rPr>
                                    <m:t>𝑝</m:t>
                                  </m:r>
                                </m:e>
                                <m:sub>
                                  <m:r>
                                    <a:rPr lang="en-US" altLang="zh-CN" sz="1500">
                                      <a:solidFill>
                                        <a:prstClr val="black"/>
                                      </a:solidFill>
                                      <a:latin typeface="Cambria Math" panose="02040503050406030204" pitchFamily="18" charset="0"/>
                                    </a:rPr>
                                    <m:t>1</m:t>
                                  </m:r>
                                </m:sub>
                              </m:sSub>
                              <m:sSub>
                                <m:sSubPr>
                                  <m:ctrlPr>
                                    <a:rPr lang="en-US" altLang="zh-CN" sz="1500" i="1">
                                      <a:solidFill>
                                        <a:prstClr val="black"/>
                                      </a:solidFill>
                                      <a:latin typeface="Cambria Math" panose="02040503050406030204" pitchFamily="18" charset="0"/>
                                    </a:rPr>
                                  </m:ctrlPr>
                                </m:sSubPr>
                                <m:e>
                                  <m:r>
                                    <a:rPr lang="en-US" altLang="zh-CN" sz="1500">
                                      <a:solidFill>
                                        <a:prstClr val="black"/>
                                      </a:solidFill>
                                      <a:latin typeface="Cambria Math" panose="02040503050406030204" pitchFamily="18" charset="0"/>
                                    </a:rPr>
                                    <m:t>𝑞</m:t>
                                  </m:r>
                                </m:e>
                                <m:sub>
                                  <m:r>
                                    <a:rPr lang="en-US" altLang="zh-CN" sz="1500">
                                      <a:solidFill>
                                        <a:prstClr val="black"/>
                                      </a:solidFill>
                                      <a:latin typeface="Cambria Math" panose="02040503050406030204" pitchFamily="18" charset="0"/>
                                    </a:rPr>
                                    <m:t>0</m:t>
                                  </m:r>
                                </m:sub>
                              </m:sSub>
                            </m:e>
                          </m:nary>
                        </m:num>
                        <m:den>
                          <m:nary>
                            <m:naryPr>
                              <m:chr m:val="∑"/>
                              <m:subHide m:val="on"/>
                              <m:supHide m:val="on"/>
                              <m:ctrlPr>
                                <a:rPr lang="en-US" altLang="zh-CN" sz="1500" i="1">
                                  <a:solidFill>
                                    <a:prstClr val="black"/>
                                  </a:solidFill>
                                  <a:latin typeface="Cambria Math" panose="02040503050406030204" pitchFamily="18" charset="0"/>
                                </a:rPr>
                              </m:ctrlPr>
                            </m:naryPr>
                            <m:sub/>
                            <m:sup/>
                            <m:e>
                              <m:sSub>
                                <m:sSubPr>
                                  <m:ctrlPr>
                                    <a:rPr lang="en-US" altLang="zh-CN" sz="1500" i="1">
                                      <a:solidFill>
                                        <a:prstClr val="black"/>
                                      </a:solidFill>
                                      <a:latin typeface="Cambria Math" panose="02040503050406030204" pitchFamily="18" charset="0"/>
                                    </a:rPr>
                                  </m:ctrlPr>
                                </m:sSubPr>
                                <m:e>
                                  <m:r>
                                    <a:rPr lang="en-US" altLang="zh-CN" sz="1500">
                                      <a:solidFill>
                                        <a:prstClr val="black"/>
                                      </a:solidFill>
                                      <a:latin typeface="Cambria Math" panose="02040503050406030204" pitchFamily="18" charset="0"/>
                                    </a:rPr>
                                    <m:t>𝑝</m:t>
                                  </m:r>
                                </m:e>
                                <m:sub>
                                  <m:r>
                                    <a:rPr lang="en-US" altLang="zh-CN" sz="1500">
                                      <a:solidFill>
                                        <a:prstClr val="black"/>
                                      </a:solidFill>
                                      <a:latin typeface="Cambria Math" panose="02040503050406030204" pitchFamily="18" charset="0"/>
                                    </a:rPr>
                                    <m:t>0</m:t>
                                  </m:r>
                                </m:sub>
                              </m:sSub>
                              <m:sSub>
                                <m:sSubPr>
                                  <m:ctrlPr>
                                    <a:rPr lang="en-US" altLang="zh-CN" sz="1500" i="1">
                                      <a:solidFill>
                                        <a:prstClr val="black"/>
                                      </a:solidFill>
                                      <a:latin typeface="Cambria Math" panose="02040503050406030204" pitchFamily="18" charset="0"/>
                                    </a:rPr>
                                  </m:ctrlPr>
                                </m:sSubPr>
                                <m:e>
                                  <m:r>
                                    <a:rPr lang="en-US" altLang="zh-CN" sz="1500">
                                      <a:solidFill>
                                        <a:prstClr val="black"/>
                                      </a:solidFill>
                                      <a:latin typeface="Cambria Math" panose="02040503050406030204" pitchFamily="18" charset="0"/>
                                    </a:rPr>
                                    <m:t>𝑞</m:t>
                                  </m:r>
                                </m:e>
                                <m:sub>
                                  <m:r>
                                    <a:rPr lang="en-US" altLang="zh-CN" sz="1500">
                                      <a:solidFill>
                                        <a:prstClr val="black"/>
                                      </a:solidFill>
                                      <a:latin typeface="Cambria Math" panose="02040503050406030204" pitchFamily="18" charset="0"/>
                                    </a:rPr>
                                    <m:t>0</m:t>
                                  </m:r>
                                </m:sub>
                              </m:sSub>
                            </m:e>
                          </m:nary>
                        </m:den>
                      </m:f>
                      <m:r>
                        <a:rPr lang="zh-CN" altLang="en-US" sz="1500">
                          <a:solidFill>
                            <a:prstClr val="black"/>
                          </a:solidFill>
                          <a:latin typeface="Cambria Math" panose="02040503050406030204" pitchFamily="18" charset="0"/>
                        </a:rPr>
                        <m:t>，</m:t>
                      </m:r>
                      <m:sSub>
                        <m:sSubPr>
                          <m:ctrlPr>
                            <a:rPr lang="en-US" altLang="zh-CN" sz="1500" i="1">
                              <a:solidFill>
                                <a:prstClr val="black"/>
                              </a:solidFill>
                              <a:latin typeface="Cambria Math" panose="02040503050406030204" pitchFamily="18" charset="0"/>
                            </a:rPr>
                          </m:ctrlPr>
                        </m:sSubPr>
                        <m:e>
                          <m:r>
                            <a:rPr lang="en-US" altLang="zh-CN" sz="1500">
                              <a:solidFill>
                                <a:prstClr val="black"/>
                              </a:solidFill>
                              <a:latin typeface="Cambria Math" panose="02040503050406030204" pitchFamily="18" charset="0"/>
                            </a:rPr>
                            <m:t>𝐿</m:t>
                          </m:r>
                        </m:e>
                        <m:sub>
                          <m:r>
                            <a:rPr lang="en-US" altLang="zh-CN" sz="1500">
                              <a:solidFill>
                                <a:prstClr val="black"/>
                              </a:solidFill>
                              <a:latin typeface="Cambria Math" panose="02040503050406030204" pitchFamily="18" charset="0"/>
                            </a:rPr>
                            <m:t>𝑞</m:t>
                          </m:r>
                        </m:sub>
                      </m:sSub>
                      <m:r>
                        <a:rPr lang="en-US" altLang="zh-CN" sz="1500">
                          <a:solidFill>
                            <a:prstClr val="black"/>
                          </a:solidFill>
                          <a:latin typeface="Cambria Math" panose="02040503050406030204" pitchFamily="18" charset="0"/>
                        </a:rPr>
                        <m:t>=</m:t>
                      </m:r>
                      <m:f>
                        <m:fPr>
                          <m:ctrlPr>
                            <a:rPr lang="en-US" altLang="zh-CN" sz="1500" i="1">
                              <a:solidFill>
                                <a:prstClr val="black"/>
                              </a:solidFill>
                              <a:latin typeface="Cambria Math" panose="02040503050406030204" pitchFamily="18" charset="0"/>
                            </a:rPr>
                          </m:ctrlPr>
                        </m:fPr>
                        <m:num>
                          <m:nary>
                            <m:naryPr>
                              <m:chr m:val="∑"/>
                              <m:subHide m:val="on"/>
                              <m:supHide m:val="on"/>
                              <m:ctrlPr>
                                <a:rPr lang="en-US" altLang="zh-CN" sz="1500" i="1">
                                  <a:solidFill>
                                    <a:prstClr val="black"/>
                                  </a:solidFill>
                                  <a:latin typeface="Cambria Math" panose="02040503050406030204" pitchFamily="18" charset="0"/>
                                </a:rPr>
                              </m:ctrlPr>
                            </m:naryPr>
                            <m:sub/>
                            <m:sup/>
                            <m:e>
                              <m:sSub>
                                <m:sSubPr>
                                  <m:ctrlPr>
                                    <a:rPr lang="en-US" altLang="zh-CN" sz="1500" i="1">
                                      <a:solidFill>
                                        <a:prstClr val="black"/>
                                      </a:solidFill>
                                      <a:latin typeface="Cambria Math" panose="02040503050406030204" pitchFamily="18" charset="0"/>
                                    </a:rPr>
                                  </m:ctrlPr>
                                </m:sSubPr>
                                <m:e>
                                  <m:r>
                                    <a:rPr lang="en-US" altLang="zh-CN" sz="1500">
                                      <a:solidFill>
                                        <a:prstClr val="black"/>
                                      </a:solidFill>
                                      <a:latin typeface="Cambria Math" panose="02040503050406030204" pitchFamily="18" charset="0"/>
                                    </a:rPr>
                                    <m:t>𝑞</m:t>
                                  </m:r>
                                </m:e>
                                <m:sub>
                                  <m:r>
                                    <a:rPr lang="en-US" altLang="zh-CN" sz="1500">
                                      <a:solidFill>
                                        <a:prstClr val="black"/>
                                      </a:solidFill>
                                      <a:latin typeface="Cambria Math" panose="02040503050406030204" pitchFamily="18" charset="0"/>
                                    </a:rPr>
                                    <m:t>1</m:t>
                                  </m:r>
                                </m:sub>
                              </m:sSub>
                              <m:sSub>
                                <m:sSubPr>
                                  <m:ctrlPr>
                                    <a:rPr lang="en-US" altLang="zh-CN" sz="1500" i="1">
                                      <a:solidFill>
                                        <a:prstClr val="black"/>
                                      </a:solidFill>
                                      <a:latin typeface="Cambria Math" panose="02040503050406030204" pitchFamily="18" charset="0"/>
                                    </a:rPr>
                                  </m:ctrlPr>
                                </m:sSubPr>
                                <m:e>
                                  <m:r>
                                    <a:rPr lang="en-US" altLang="zh-CN" sz="1500">
                                      <a:solidFill>
                                        <a:prstClr val="black"/>
                                      </a:solidFill>
                                      <a:latin typeface="Cambria Math" panose="02040503050406030204" pitchFamily="18" charset="0"/>
                                    </a:rPr>
                                    <m:t>𝑝</m:t>
                                  </m:r>
                                </m:e>
                                <m:sub>
                                  <m:r>
                                    <a:rPr lang="en-US" altLang="zh-CN" sz="1500">
                                      <a:solidFill>
                                        <a:prstClr val="black"/>
                                      </a:solidFill>
                                      <a:latin typeface="Cambria Math" panose="02040503050406030204" pitchFamily="18" charset="0"/>
                                    </a:rPr>
                                    <m:t>0</m:t>
                                  </m:r>
                                </m:sub>
                              </m:sSub>
                            </m:e>
                          </m:nary>
                        </m:num>
                        <m:den>
                          <m:nary>
                            <m:naryPr>
                              <m:chr m:val="∑"/>
                              <m:subHide m:val="on"/>
                              <m:supHide m:val="on"/>
                              <m:ctrlPr>
                                <a:rPr lang="en-US" altLang="zh-CN" sz="1500" i="1">
                                  <a:solidFill>
                                    <a:prstClr val="black"/>
                                  </a:solidFill>
                                  <a:latin typeface="Cambria Math" panose="02040503050406030204" pitchFamily="18" charset="0"/>
                                </a:rPr>
                              </m:ctrlPr>
                            </m:naryPr>
                            <m:sub/>
                            <m:sup/>
                            <m:e>
                              <m:sSub>
                                <m:sSubPr>
                                  <m:ctrlPr>
                                    <a:rPr lang="en-US" altLang="zh-CN" sz="1500" i="1">
                                      <a:solidFill>
                                        <a:prstClr val="black"/>
                                      </a:solidFill>
                                      <a:latin typeface="Cambria Math" panose="02040503050406030204" pitchFamily="18" charset="0"/>
                                    </a:rPr>
                                  </m:ctrlPr>
                                </m:sSubPr>
                                <m:e>
                                  <m:r>
                                    <a:rPr lang="en-US" altLang="zh-CN" sz="1500">
                                      <a:solidFill>
                                        <a:prstClr val="black"/>
                                      </a:solidFill>
                                      <a:latin typeface="Cambria Math" panose="02040503050406030204" pitchFamily="18" charset="0"/>
                                    </a:rPr>
                                    <m:t>𝑞</m:t>
                                  </m:r>
                                </m:e>
                                <m:sub>
                                  <m:r>
                                    <a:rPr lang="en-US" altLang="zh-CN" sz="1500">
                                      <a:solidFill>
                                        <a:prstClr val="black"/>
                                      </a:solidFill>
                                      <a:latin typeface="Cambria Math" panose="02040503050406030204" pitchFamily="18" charset="0"/>
                                    </a:rPr>
                                    <m:t>0</m:t>
                                  </m:r>
                                </m:sub>
                              </m:sSub>
                              <m:sSub>
                                <m:sSubPr>
                                  <m:ctrlPr>
                                    <a:rPr lang="en-US" altLang="zh-CN" sz="1500" i="1">
                                      <a:solidFill>
                                        <a:prstClr val="black"/>
                                      </a:solidFill>
                                      <a:latin typeface="Cambria Math" panose="02040503050406030204" pitchFamily="18" charset="0"/>
                                    </a:rPr>
                                  </m:ctrlPr>
                                </m:sSubPr>
                                <m:e>
                                  <m:r>
                                    <a:rPr lang="en-US" altLang="zh-CN" sz="1500">
                                      <a:solidFill>
                                        <a:prstClr val="black"/>
                                      </a:solidFill>
                                      <a:latin typeface="Cambria Math" panose="02040503050406030204" pitchFamily="18" charset="0"/>
                                    </a:rPr>
                                    <m:t>𝑝</m:t>
                                  </m:r>
                                </m:e>
                                <m:sub>
                                  <m:r>
                                    <a:rPr lang="en-US" altLang="zh-CN" sz="1500">
                                      <a:solidFill>
                                        <a:prstClr val="black"/>
                                      </a:solidFill>
                                      <a:latin typeface="Cambria Math" panose="02040503050406030204" pitchFamily="18" charset="0"/>
                                    </a:rPr>
                                    <m:t>0</m:t>
                                  </m:r>
                                </m:sub>
                              </m:sSub>
                            </m:e>
                          </m:nary>
                        </m:den>
                      </m:f>
                    </m:oMath>
                  </m:oMathPara>
                </a14:m>
                <a:endParaRPr lang="en-US" altLang="zh-CN" sz="1500" dirty="0">
                  <a:solidFill>
                    <a:prstClr val="black"/>
                  </a:solidFill>
                  <a:latin typeface="+mn-ea"/>
                </a:endParaRPr>
              </a:p>
              <a:p>
                <a:pPr marL="201295" lvl="1" indent="0">
                  <a:buNone/>
                </a:pPr>
                <a:r>
                  <a:rPr lang="zh-CN" altLang="en-US" sz="1500" dirty="0">
                    <a:solidFill>
                      <a:prstClr val="black"/>
                    </a:solidFill>
                    <a:latin typeface="+mn-ea"/>
                  </a:rPr>
                  <a:t>式中：</a:t>
                </a:r>
                <a14:m>
                  <m:oMath xmlns:m="http://schemas.openxmlformats.org/officeDocument/2006/math">
                    <m:r>
                      <a:rPr lang="en-US" altLang="zh-CN" sz="1500" dirty="0">
                        <a:solidFill>
                          <a:prstClr val="black"/>
                        </a:solidFill>
                        <a:latin typeface="Cambria Math" panose="02040503050406030204" pitchFamily="18" charset="0"/>
                      </a:rPr>
                      <m:t>𝑝</m:t>
                    </m:r>
                  </m:oMath>
                </a14:m>
                <a:r>
                  <a:rPr lang="zh-CN" altLang="en-US" sz="1500" dirty="0">
                    <a:solidFill>
                      <a:prstClr val="black"/>
                    </a:solidFill>
                    <a:latin typeface="+mn-ea"/>
                  </a:rPr>
                  <a:t>代表质量指标（如商品销售价格）；</a:t>
                </a:r>
                <a14:m>
                  <m:oMath xmlns:m="http://schemas.openxmlformats.org/officeDocument/2006/math">
                    <m:r>
                      <a:rPr lang="en-US" altLang="zh-CN" sz="1500" dirty="0">
                        <a:solidFill>
                          <a:prstClr val="black"/>
                        </a:solidFill>
                        <a:latin typeface="Cambria Math" panose="02040503050406030204" pitchFamily="18" charset="0"/>
                      </a:rPr>
                      <m:t>𝑞</m:t>
                    </m:r>
                  </m:oMath>
                </a14:m>
                <a:r>
                  <a:rPr lang="zh-CN" altLang="en-US" sz="1500" dirty="0">
                    <a:solidFill>
                      <a:prstClr val="black"/>
                    </a:solidFill>
                    <a:latin typeface="+mn-ea"/>
                  </a:rPr>
                  <a:t>代表数量指标（如商品销售量）；右下标</a:t>
                </a:r>
                <a14:m>
                  <m:oMath xmlns:m="http://schemas.openxmlformats.org/officeDocument/2006/math">
                    <m:r>
                      <a:rPr lang="en-US" altLang="zh-CN" sz="1500" dirty="0">
                        <a:solidFill>
                          <a:prstClr val="black"/>
                        </a:solidFill>
                        <a:latin typeface="Cambria Math" panose="02040503050406030204" pitchFamily="18" charset="0"/>
                      </a:rPr>
                      <m:t>0</m:t>
                    </m:r>
                  </m:oMath>
                </a14:m>
                <a:r>
                  <a:rPr lang="zh-CN" altLang="en-US" sz="1500" dirty="0">
                    <a:solidFill>
                      <a:prstClr val="black"/>
                    </a:solidFill>
                    <a:latin typeface="+mn-ea"/>
                  </a:rPr>
                  <a:t>代表基期；右下标</a:t>
                </a:r>
                <a14:m>
                  <m:oMath xmlns:m="http://schemas.openxmlformats.org/officeDocument/2006/math">
                    <m:r>
                      <a:rPr lang="en-US" altLang="zh-CN" sz="1500" dirty="0">
                        <a:solidFill>
                          <a:prstClr val="black"/>
                        </a:solidFill>
                        <a:latin typeface="Cambria Math" panose="02040503050406030204" pitchFamily="18" charset="0"/>
                      </a:rPr>
                      <m:t>1</m:t>
                    </m:r>
                  </m:oMath>
                </a14:m>
                <a:r>
                  <a:rPr lang="zh-CN" altLang="en-US" sz="1500" dirty="0">
                    <a:solidFill>
                      <a:prstClr val="black"/>
                    </a:solidFill>
                    <a:latin typeface="+mn-ea"/>
                  </a:rPr>
                  <a:t>代表报告期；</a:t>
                </a:r>
                <a14:m>
                  <m:oMath xmlns:m="http://schemas.openxmlformats.org/officeDocument/2006/math">
                    <m:r>
                      <a:rPr lang="en-US" altLang="zh-CN" sz="1500" dirty="0">
                        <a:solidFill>
                          <a:prstClr val="black"/>
                        </a:solidFill>
                        <a:latin typeface="Cambria Math" panose="02040503050406030204" pitchFamily="18" charset="0"/>
                      </a:rPr>
                      <m:t>𝐿</m:t>
                    </m:r>
                  </m:oMath>
                </a14:m>
                <a:r>
                  <a:rPr lang="zh-CN" altLang="en-US" sz="1500" dirty="0">
                    <a:solidFill>
                      <a:prstClr val="black"/>
                    </a:solidFill>
                    <a:latin typeface="+mn-ea"/>
                  </a:rPr>
                  <a:t>表示拉氏指数。</a:t>
                </a:r>
                <a:endParaRPr lang="en-US" altLang="zh-CN" sz="1500" dirty="0">
                  <a:solidFill>
                    <a:prstClr val="black"/>
                  </a:solidFill>
                  <a:latin typeface="+mn-ea"/>
                </a:endParaRPr>
              </a:p>
              <a:p>
                <a:r>
                  <a:rPr lang="zh-CN" altLang="en-US" sz="1500" dirty="0">
                    <a:solidFill>
                      <a:prstClr val="black"/>
                    </a:solidFill>
                    <a:latin typeface="+mn-ea"/>
                  </a:rPr>
                  <a:t>帕氏指数是</a:t>
                </a:r>
                <a:r>
                  <a:rPr lang="en-US" altLang="zh-CN" sz="1500" dirty="0">
                    <a:solidFill>
                      <a:prstClr val="black"/>
                    </a:solidFill>
                    <a:latin typeface="+mn-ea"/>
                  </a:rPr>
                  <a:t>1874</a:t>
                </a:r>
                <a:r>
                  <a:rPr lang="zh-CN" altLang="en-US" sz="1500" dirty="0">
                    <a:solidFill>
                      <a:prstClr val="black"/>
                    </a:solidFill>
                    <a:latin typeface="+mn-ea"/>
                  </a:rPr>
                  <a:t>年德国学者帕舍（</a:t>
                </a:r>
                <a:r>
                  <a:rPr lang="en-US" altLang="zh-CN" sz="1500" dirty="0" err="1">
                    <a:solidFill>
                      <a:prstClr val="black"/>
                    </a:solidFill>
                    <a:latin typeface="+mn-ea"/>
                  </a:rPr>
                  <a:t>Paasche</a:t>
                </a:r>
                <a:r>
                  <a:rPr lang="zh-CN" altLang="en-US" sz="1500" dirty="0">
                    <a:solidFill>
                      <a:prstClr val="black"/>
                    </a:solidFill>
                    <a:latin typeface="+mn-ea"/>
                  </a:rPr>
                  <a:t>）提出的一种指数计算方法，它是在计算一组项目的综合指数时，把作为权数的同度量因素固定在报告期。</a:t>
                </a:r>
                <a:endParaRPr lang="en-US" altLang="zh-CN" sz="1500" dirty="0">
                  <a:solidFill>
                    <a:prstClr val="black"/>
                  </a:solidFill>
                  <a:latin typeface="+mn-ea"/>
                </a:endParaRPr>
              </a:p>
              <a:p>
                <a:pPr marL="400050" lvl="1" indent="0">
                  <a:buNone/>
                </a:pPr>
                <a14:m>
                  <m:oMathPara xmlns:m="http://schemas.openxmlformats.org/officeDocument/2006/math">
                    <m:oMathParaPr>
                      <m:jc m:val="centerGroup"/>
                    </m:oMathParaPr>
                    <m:oMath xmlns:m="http://schemas.openxmlformats.org/officeDocument/2006/math">
                      <m:sSub>
                        <m:sSubPr>
                          <m:ctrlPr>
                            <a:rPr lang="en-US" altLang="zh-CN" sz="1500" i="1">
                              <a:solidFill>
                                <a:prstClr val="black"/>
                              </a:solidFill>
                              <a:latin typeface="Cambria Math" panose="02040503050406030204" pitchFamily="18" charset="0"/>
                            </a:rPr>
                          </m:ctrlPr>
                        </m:sSubPr>
                        <m:e>
                          <m:r>
                            <a:rPr lang="en-US" altLang="zh-CN" sz="1500">
                              <a:solidFill>
                                <a:prstClr val="black"/>
                              </a:solidFill>
                              <a:latin typeface="Cambria Math" panose="02040503050406030204" pitchFamily="18" charset="0"/>
                            </a:rPr>
                            <m:t>𝑃</m:t>
                          </m:r>
                        </m:e>
                        <m:sub>
                          <m:r>
                            <a:rPr lang="en-US" altLang="zh-CN" sz="1500">
                              <a:solidFill>
                                <a:prstClr val="black"/>
                              </a:solidFill>
                              <a:latin typeface="Cambria Math" panose="02040503050406030204" pitchFamily="18" charset="0"/>
                            </a:rPr>
                            <m:t>𝑝</m:t>
                          </m:r>
                        </m:sub>
                      </m:sSub>
                      <m:r>
                        <a:rPr lang="en-US" altLang="zh-CN" sz="1500">
                          <a:solidFill>
                            <a:prstClr val="black"/>
                          </a:solidFill>
                          <a:latin typeface="Cambria Math" panose="02040503050406030204" pitchFamily="18" charset="0"/>
                        </a:rPr>
                        <m:t>=</m:t>
                      </m:r>
                      <m:f>
                        <m:fPr>
                          <m:ctrlPr>
                            <a:rPr lang="en-US" altLang="zh-CN" sz="1500" i="1">
                              <a:solidFill>
                                <a:prstClr val="black"/>
                              </a:solidFill>
                              <a:latin typeface="Cambria Math" panose="02040503050406030204" pitchFamily="18" charset="0"/>
                            </a:rPr>
                          </m:ctrlPr>
                        </m:fPr>
                        <m:num>
                          <m:nary>
                            <m:naryPr>
                              <m:chr m:val="∑"/>
                              <m:subHide m:val="on"/>
                              <m:supHide m:val="on"/>
                              <m:ctrlPr>
                                <a:rPr lang="en-US" altLang="zh-CN" sz="1500" i="1">
                                  <a:solidFill>
                                    <a:prstClr val="black"/>
                                  </a:solidFill>
                                  <a:latin typeface="Cambria Math" panose="02040503050406030204" pitchFamily="18" charset="0"/>
                                </a:rPr>
                              </m:ctrlPr>
                            </m:naryPr>
                            <m:sub/>
                            <m:sup/>
                            <m:e>
                              <m:sSub>
                                <m:sSubPr>
                                  <m:ctrlPr>
                                    <a:rPr lang="en-US" altLang="zh-CN" sz="1500" i="1">
                                      <a:solidFill>
                                        <a:prstClr val="black"/>
                                      </a:solidFill>
                                      <a:latin typeface="Cambria Math" panose="02040503050406030204" pitchFamily="18" charset="0"/>
                                    </a:rPr>
                                  </m:ctrlPr>
                                </m:sSubPr>
                                <m:e>
                                  <m:r>
                                    <a:rPr lang="en-US" altLang="zh-CN" sz="1500">
                                      <a:solidFill>
                                        <a:prstClr val="black"/>
                                      </a:solidFill>
                                      <a:latin typeface="Cambria Math" panose="02040503050406030204" pitchFamily="18" charset="0"/>
                                    </a:rPr>
                                    <m:t>𝑝</m:t>
                                  </m:r>
                                </m:e>
                                <m:sub>
                                  <m:r>
                                    <a:rPr lang="en-US" altLang="zh-CN" sz="1500">
                                      <a:solidFill>
                                        <a:prstClr val="black"/>
                                      </a:solidFill>
                                      <a:latin typeface="Cambria Math" panose="02040503050406030204" pitchFamily="18" charset="0"/>
                                    </a:rPr>
                                    <m:t>1</m:t>
                                  </m:r>
                                </m:sub>
                              </m:sSub>
                              <m:sSub>
                                <m:sSubPr>
                                  <m:ctrlPr>
                                    <a:rPr lang="en-US" altLang="zh-CN" sz="1500" i="1">
                                      <a:solidFill>
                                        <a:prstClr val="black"/>
                                      </a:solidFill>
                                      <a:latin typeface="Cambria Math" panose="02040503050406030204" pitchFamily="18" charset="0"/>
                                    </a:rPr>
                                  </m:ctrlPr>
                                </m:sSubPr>
                                <m:e>
                                  <m:r>
                                    <a:rPr lang="en-US" altLang="zh-CN" sz="1500">
                                      <a:solidFill>
                                        <a:prstClr val="black"/>
                                      </a:solidFill>
                                      <a:latin typeface="Cambria Math" panose="02040503050406030204" pitchFamily="18" charset="0"/>
                                    </a:rPr>
                                    <m:t>𝑞</m:t>
                                  </m:r>
                                </m:e>
                                <m:sub>
                                  <m:r>
                                    <a:rPr lang="en-US" altLang="zh-CN" sz="1500">
                                      <a:solidFill>
                                        <a:prstClr val="black"/>
                                      </a:solidFill>
                                      <a:latin typeface="Cambria Math" panose="02040503050406030204" pitchFamily="18" charset="0"/>
                                    </a:rPr>
                                    <m:t>1</m:t>
                                  </m:r>
                                </m:sub>
                              </m:sSub>
                            </m:e>
                          </m:nary>
                        </m:num>
                        <m:den>
                          <m:nary>
                            <m:naryPr>
                              <m:chr m:val="∑"/>
                              <m:subHide m:val="on"/>
                              <m:supHide m:val="on"/>
                              <m:ctrlPr>
                                <a:rPr lang="en-US" altLang="zh-CN" sz="1500" i="1">
                                  <a:solidFill>
                                    <a:prstClr val="black"/>
                                  </a:solidFill>
                                  <a:latin typeface="Cambria Math" panose="02040503050406030204" pitchFamily="18" charset="0"/>
                                </a:rPr>
                              </m:ctrlPr>
                            </m:naryPr>
                            <m:sub/>
                            <m:sup/>
                            <m:e>
                              <m:sSub>
                                <m:sSubPr>
                                  <m:ctrlPr>
                                    <a:rPr lang="en-US" altLang="zh-CN" sz="1500" i="1">
                                      <a:solidFill>
                                        <a:prstClr val="black"/>
                                      </a:solidFill>
                                      <a:latin typeface="Cambria Math" panose="02040503050406030204" pitchFamily="18" charset="0"/>
                                    </a:rPr>
                                  </m:ctrlPr>
                                </m:sSubPr>
                                <m:e>
                                  <m:r>
                                    <a:rPr lang="en-US" altLang="zh-CN" sz="1500">
                                      <a:solidFill>
                                        <a:prstClr val="black"/>
                                      </a:solidFill>
                                      <a:latin typeface="Cambria Math" panose="02040503050406030204" pitchFamily="18" charset="0"/>
                                    </a:rPr>
                                    <m:t>𝑝</m:t>
                                  </m:r>
                                </m:e>
                                <m:sub>
                                  <m:r>
                                    <a:rPr lang="en-US" altLang="zh-CN" sz="1500">
                                      <a:solidFill>
                                        <a:prstClr val="black"/>
                                      </a:solidFill>
                                      <a:latin typeface="Cambria Math" panose="02040503050406030204" pitchFamily="18" charset="0"/>
                                    </a:rPr>
                                    <m:t>0</m:t>
                                  </m:r>
                                </m:sub>
                              </m:sSub>
                              <m:sSub>
                                <m:sSubPr>
                                  <m:ctrlPr>
                                    <a:rPr lang="en-US" altLang="zh-CN" sz="1500" i="1">
                                      <a:solidFill>
                                        <a:prstClr val="black"/>
                                      </a:solidFill>
                                      <a:latin typeface="Cambria Math" panose="02040503050406030204" pitchFamily="18" charset="0"/>
                                    </a:rPr>
                                  </m:ctrlPr>
                                </m:sSubPr>
                                <m:e>
                                  <m:r>
                                    <a:rPr lang="en-US" altLang="zh-CN" sz="1500">
                                      <a:solidFill>
                                        <a:prstClr val="black"/>
                                      </a:solidFill>
                                      <a:latin typeface="Cambria Math" panose="02040503050406030204" pitchFamily="18" charset="0"/>
                                    </a:rPr>
                                    <m:t>𝑞</m:t>
                                  </m:r>
                                </m:e>
                                <m:sub>
                                  <m:r>
                                    <a:rPr lang="en-US" altLang="zh-CN" sz="1500">
                                      <a:solidFill>
                                        <a:prstClr val="black"/>
                                      </a:solidFill>
                                      <a:latin typeface="Cambria Math" panose="02040503050406030204" pitchFamily="18" charset="0"/>
                                    </a:rPr>
                                    <m:t>1</m:t>
                                  </m:r>
                                </m:sub>
                              </m:sSub>
                            </m:e>
                          </m:nary>
                        </m:den>
                      </m:f>
                      <m:r>
                        <a:rPr lang="zh-CN" altLang="en-US" sz="1500">
                          <a:solidFill>
                            <a:prstClr val="black"/>
                          </a:solidFill>
                          <a:latin typeface="Cambria Math" panose="02040503050406030204" pitchFamily="18" charset="0"/>
                        </a:rPr>
                        <m:t>，</m:t>
                      </m:r>
                      <m:sSub>
                        <m:sSubPr>
                          <m:ctrlPr>
                            <a:rPr lang="en-US" altLang="zh-CN" sz="1500" i="1">
                              <a:solidFill>
                                <a:prstClr val="black"/>
                              </a:solidFill>
                              <a:latin typeface="Cambria Math" panose="02040503050406030204" pitchFamily="18" charset="0"/>
                            </a:rPr>
                          </m:ctrlPr>
                        </m:sSubPr>
                        <m:e>
                          <m:r>
                            <a:rPr lang="en-US" altLang="zh-CN" sz="1500">
                              <a:solidFill>
                                <a:prstClr val="black"/>
                              </a:solidFill>
                              <a:latin typeface="Cambria Math" panose="02040503050406030204" pitchFamily="18" charset="0"/>
                            </a:rPr>
                            <m:t>𝑃</m:t>
                          </m:r>
                        </m:e>
                        <m:sub>
                          <m:r>
                            <a:rPr lang="en-US" altLang="zh-CN" sz="1500">
                              <a:solidFill>
                                <a:prstClr val="black"/>
                              </a:solidFill>
                              <a:latin typeface="Cambria Math" panose="02040503050406030204" pitchFamily="18" charset="0"/>
                            </a:rPr>
                            <m:t>𝑞</m:t>
                          </m:r>
                        </m:sub>
                      </m:sSub>
                      <m:r>
                        <a:rPr lang="en-US" altLang="zh-CN" sz="1500">
                          <a:solidFill>
                            <a:prstClr val="black"/>
                          </a:solidFill>
                          <a:latin typeface="Cambria Math" panose="02040503050406030204" pitchFamily="18" charset="0"/>
                        </a:rPr>
                        <m:t>=</m:t>
                      </m:r>
                      <m:f>
                        <m:fPr>
                          <m:ctrlPr>
                            <a:rPr lang="en-US" altLang="zh-CN" sz="1500" i="1">
                              <a:solidFill>
                                <a:prstClr val="black"/>
                              </a:solidFill>
                              <a:latin typeface="Cambria Math" panose="02040503050406030204" pitchFamily="18" charset="0"/>
                            </a:rPr>
                          </m:ctrlPr>
                        </m:fPr>
                        <m:num>
                          <m:nary>
                            <m:naryPr>
                              <m:chr m:val="∑"/>
                              <m:subHide m:val="on"/>
                              <m:supHide m:val="on"/>
                              <m:ctrlPr>
                                <a:rPr lang="en-US" altLang="zh-CN" sz="1500" i="1">
                                  <a:solidFill>
                                    <a:prstClr val="black"/>
                                  </a:solidFill>
                                  <a:latin typeface="Cambria Math" panose="02040503050406030204" pitchFamily="18" charset="0"/>
                                </a:rPr>
                              </m:ctrlPr>
                            </m:naryPr>
                            <m:sub/>
                            <m:sup/>
                            <m:e>
                              <m:sSub>
                                <m:sSubPr>
                                  <m:ctrlPr>
                                    <a:rPr lang="en-US" altLang="zh-CN" sz="1500" i="1">
                                      <a:solidFill>
                                        <a:prstClr val="black"/>
                                      </a:solidFill>
                                      <a:latin typeface="Cambria Math" panose="02040503050406030204" pitchFamily="18" charset="0"/>
                                    </a:rPr>
                                  </m:ctrlPr>
                                </m:sSubPr>
                                <m:e>
                                  <m:r>
                                    <a:rPr lang="en-US" altLang="zh-CN" sz="1500">
                                      <a:solidFill>
                                        <a:prstClr val="black"/>
                                      </a:solidFill>
                                      <a:latin typeface="Cambria Math" panose="02040503050406030204" pitchFamily="18" charset="0"/>
                                    </a:rPr>
                                    <m:t>𝑞</m:t>
                                  </m:r>
                                </m:e>
                                <m:sub>
                                  <m:r>
                                    <a:rPr lang="en-US" altLang="zh-CN" sz="1500">
                                      <a:solidFill>
                                        <a:prstClr val="black"/>
                                      </a:solidFill>
                                      <a:latin typeface="Cambria Math" panose="02040503050406030204" pitchFamily="18" charset="0"/>
                                    </a:rPr>
                                    <m:t>1</m:t>
                                  </m:r>
                                </m:sub>
                              </m:sSub>
                              <m:sSub>
                                <m:sSubPr>
                                  <m:ctrlPr>
                                    <a:rPr lang="en-US" altLang="zh-CN" sz="1500" i="1">
                                      <a:solidFill>
                                        <a:prstClr val="black"/>
                                      </a:solidFill>
                                      <a:latin typeface="Cambria Math" panose="02040503050406030204" pitchFamily="18" charset="0"/>
                                    </a:rPr>
                                  </m:ctrlPr>
                                </m:sSubPr>
                                <m:e>
                                  <m:r>
                                    <a:rPr lang="en-US" altLang="zh-CN" sz="1500">
                                      <a:solidFill>
                                        <a:prstClr val="black"/>
                                      </a:solidFill>
                                      <a:latin typeface="Cambria Math" panose="02040503050406030204" pitchFamily="18" charset="0"/>
                                    </a:rPr>
                                    <m:t>𝑝</m:t>
                                  </m:r>
                                </m:e>
                                <m:sub>
                                  <m:r>
                                    <a:rPr lang="en-US" altLang="zh-CN" sz="1500">
                                      <a:solidFill>
                                        <a:prstClr val="black"/>
                                      </a:solidFill>
                                      <a:latin typeface="Cambria Math" panose="02040503050406030204" pitchFamily="18" charset="0"/>
                                    </a:rPr>
                                    <m:t>1</m:t>
                                  </m:r>
                                </m:sub>
                              </m:sSub>
                            </m:e>
                          </m:nary>
                        </m:num>
                        <m:den>
                          <m:nary>
                            <m:naryPr>
                              <m:chr m:val="∑"/>
                              <m:subHide m:val="on"/>
                              <m:supHide m:val="on"/>
                              <m:ctrlPr>
                                <a:rPr lang="en-US" altLang="zh-CN" sz="1500" i="1">
                                  <a:solidFill>
                                    <a:prstClr val="black"/>
                                  </a:solidFill>
                                  <a:latin typeface="Cambria Math" panose="02040503050406030204" pitchFamily="18" charset="0"/>
                                </a:rPr>
                              </m:ctrlPr>
                            </m:naryPr>
                            <m:sub/>
                            <m:sup/>
                            <m:e>
                              <m:sSub>
                                <m:sSubPr>
                                  <m:ctrlPr>
                                    <a:rPr lang="en-US" altLang="zh-CN" sz="1500" i="1">
                                      <a:solidFill>
                                        <a:prstClr val="black"/>
                                      </a:solidFill>
                                      <a:latin typeface="Cambria Math" panose="02040503050406030204" pitchFamily="18" charset="0"/>
                                    </a:rPr>
                                  </m:ctrlPr>
                                </m:sSubPr>
                                <m:e>
                                  <m:r>
                                    <a:rPr lang="en-US" altLang="zh-CN" sz="1500">
                                      <a:solidFill>
                                        <a:prstClr val="black"/>
                                      </a:solidFill>
                                      <a:latin typeface="Cambria Math" panose="02040503050406030204" pitchFamily="18" charset="0"/>
                                    </a:rPr>
                                    <m:t>𝑞</m:t>
                                  </m:r>
                                </m:e>
                                <m:sub>
                                  <m:r>
                                    <a:rPr lang="en-US" altLang="zh-CN" sz="1500">
                                      <a:solidFill>
                                        <a:prstClr val="black"/>
                                      </a:solidFill>
                                      <a:latin typeface="Cambria Math" panose="02040503050406030204" pitchFamily="18" charset="0"/>
                                    </a:rPr>
                                    <m:t>0</m:t>
                                  </m:r>
                                </m:sub>
                              </m:sSub>
                              <m:sSub>
                                <m:sSubPr>
                                  <m:ctrlPr>
                                    <a:rPr lang="en-US" altLang="zh-CN" sz="1500" i="1">
                                      <a:solidFill>
                                        <a:prstClr val="black"/>
                                      </a:solidFill>
                                      <a:latin typeface="Cambria Math" panose="02040503050406030204" pitchFamily="18" charset="0"/>
                                    </a:rPr>
                                  </m:ctrlPr>
                                </m:sSubPr>
                                <m:e>
                                  <m:r>
                                    <a:rPr lang="en-US" altLang="zh-CN" sz="1500">
                                      <a:solidFill>
                                        <a:prstClr val="black"/>
                                      </a:solidFill>
                                      <a:latin typeface="Cambria Math" panose="02040503050406030204" pitchFamily="18" charset="0"/>
                                    </a:rPr>
                                    <m:t>𝑝</m:t>
                                  </m:r>
                                </m:e>
                                <m:sub>
                                  <m:r>
                                    <a:rPr lang="en-US" altLang="zh-CN" sz="1500">
                                      <a:solidFill>
                                        <a:prstClr val="black"/>
                                      </a:solidFill>
                                      <a:latin typeface="Cambria Math" panose="02040503050406030204" pitchFamily="18" charset="0"/>
                                    </a:rPr>
                                    <m:t>1</m:t>
                                  </m:r>
                                </m:sub>
                              </m:sSub>
                            </m:e>
                          </m:nary>
                        </m:den>
                      </m:f>
                    </m:oMath>
                  </m:oMathPara>
                </a14:m>
                <a:endParaRPr lang="en-US" altLang="zh-CN" sz="1500" dirty="0">
                  <a:solidFill>
                    <a:prstClr val="black"/>
                  </a:solidFill>
                  <a:latin typeface="+mn-ea"/>
                </a:endParaRPr>
              </a:p>
              <a:p>
                <a:pPr marL="201295" lvl="1" indent="0">
                  <a:buNone/>
                </a:pPr>
                <a:r>
                  <a:rPr lang="zh-CN" altLang="en-US" sz="1500" dirty="0">
                    <a:solidFill>
                      <a:prstClr val="black"/>
                    </a:solidFill>
                    <a:latin typeface="+mn-ea"/>
                  </a:rPr>
                  <a:t>式中：</a:t>
                </a:r>
                <a14:m>
                  <m:oMath xmlns:m="http://schemas.openxmlformats.org/officeDocument/2006/math">
                    <m:r>
                      <a:rPr lang="en-US" altLang="zh-CN" sz="1500" dirty="0">
                        <a:solidFill>
                          <a:prstClr val="black"/>
                        </a:solidFill>
                        <a:latin typeface="Cambria Math" panose="02040503050406030204" pitchFamily="18" charset="0"/>
                      </a:rPr>
                      <m:t>𝑝</m:t>
                    </m:r>
                  </m:oMath>
                </a14:m>
                <a:r>
                  <a:rPr lang="zh-CN" altLang="en-US" sz="1500" dirty="0">
                    <a:solidFill>
                      <a:prstClr val="black"/>
                    </a:solidFill>
                    <a:latin typeface="+mn-ea"/>
                  </a:rPr>
                  <a:t>代表质量指标（如商品销售价格）；</a:t>
                </a:r>
                <a14:m>
                  <m:oMath xmlns:m="http://schemas.openxmlformats.org/officeDocument/2006/math">
                    <m:r>
                      <a:rPr lang="en-US" altLang="zh-CN" sz="1500" dirty="0">
                        <a:solidFill>
                          <a:prstClr val="black"/>
                        </a:solidFill>
                        <a:latin typeface="Cambria Math" panose="02040503050406030204" pitchFamily="18" charset="0"/>
                      </a:rPr>
                      <m:t>𝑞</m:t>
                    </m:r>
                  </m:oMath>
                </a14:m>
                <a:r>
                  <a:rPr lang="zh-CN" altLang="en-US" sz="1500" dirty="0">
                    <a:solidFill>
                      <a:prstClr val="black"/>
                    </a:solidFill>
                    <a:latin typeface="+mn-ea"/>
                  </a:rPr>
                  <a:t>代表数量指标（如商品销售量）；右下标</a:t>
                </a:r>
                <a:r>
                  <a:rPr lang="en-US" altLang="zh-CN" sz="1500" dirty="0">
                    <a:solidFill>
                      <a:prstClr val="black"/>
                    </a:solidFill>
                    <a:latin typeface="+mn-ea"/>
                  </a:rPr>
                  <a:t>0</a:t>
                </a:r>
                <a:r>
                  <a:rPr lang="zh-CN" altLang="en-US" sz="1500" dirty="0">
                    <a:solidFill>
                      <a:prstClr val="black"/>
                    </a:solidFill>
                    <a:latin typeface="+mn-ea"/>
                  </a:rPr>
                  <a:t>代表基期；右下标</a:t>
                </a:r>
                <a:r>
                  <a:rPr lang="en-US" altLang="zh-CN" sz="1500" dirty="0">
                    <a:solidFill>
                      <a:prstClr val="black"/>
                    </a:solidFill>
                    <a:latin typeface="+mn-ea"/>
                  </a:rPr>
                  <a:t>1</a:t>
                </a:r>
                <a:r>
                  <a:rPr lang="zh-CN" altLang="en-US" sz="1500" dirty="0">
                    <a:solidFill>
                      <a:prstClr val="black"/>
                    </a:solidFill>
                    <a:latin typeface="+mn-ea"/>
                  </a:rPr>
                  <a:t>代表报告期；</a:t>
                </a:r>
                <a14:m>
                  <m:oMath xmlns:m="http://schemas.openxmlformats.org/officeDocument/2006/math">
                    <m:r>
                      <a:rPr lang="en-US" altLang="zh-CN" sz="1500">
                        <a:solidFill>
                          <a:prstClr val="black"/>
                        </a:solidFill>
                        <a:latin typeface="Cambria Math" panose="02040503050406030204" pitchFamily="18" charset="0"/>
                      </a:rPr>
                      <m:t>𝑃</m:t>
                    </m:r>
                  </m:oMath>
                </a14:m>
                <a:r>
                  <a:rPr lang="zh-CN" altLang="en-US" sz="1500" dirty="0">
                    <a:solidFill>
                      <a:prstClr val="black"/>
                    </a:solidFill>
                    <a:latin typeface="+mn-ea"/>
                  </a:rPr>
                  <a:t>表示帕氏指数。</a:t>
                </a:r>
              </a:p>
              <a:p>
                <a:pPr marL="201295" lvl="1" indent="0">
                  <a:buNone/>
                </a:pPr>
                <a:endParaRPr lang="zh-CN" altLang="en-US" dirty="0"/>
              </a:p>
              <a:p>
                <a:endParaRPr lang="zh-CN" altLang="en-US" dirty="0"/>
              </a:p>
            </p:txBody>
          </p:sp>
        </mc:Choice>
        <mc:Fallback xmlns="">
          <p:sp>
            <p:nvSpPr>
              <p:cNvPr id="3" name="内容占位符 2"/>
              <p:cNvSpPr>
                <a:spLocks noGrp="1" noRot="1" noChangeAspect="1" noMove="1" noResize="1" noEditPoints="1" noAdjustHandles="1" noChangeArrowheads="1" noChangeShapeType="1" noTextEdit="1"/>
              </p:cNvSpPr>
              <p:nvPr>
                <p:ph idx="1"/>
              </p:nvPr>
            </p:nvSpPr>
            <p:spPr>
              <a:xfrm>
                <a:off x="935557" y="825922"/>
                <a:ext cx="10058400" cy="5395264"/>
              </a:xfrm>
              <a:blipFill>
                <a:blip r:embed="rId2"/>
                <a:stretch>
                  <a:fillRect l="-242" t="-677"/>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300995684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rot="18868453" flipV="1">
            <a:off x="1854449" y="1215604"/>
            <a:ext cx="370238" cy="370238"/>
          </a:xfrm>
          <a:prstGeom prst="rect">
            <a:avLst/>
          </a:prstGeom>
          <a:noFill/>
          <a:ln w="254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zh-CN" altLang="en-US" sz="1350">
              <a:solidFill>
                <a:prstClr val="white"/>
              </a:solidFill>
              <a:latin typeface="Calibri"/>
              <a:ea typeface="等线" panose="02010600030101010101" pitchFamily="2" charset="-122"/>
            </a:endParaRPr>
          </a:p>
        </p:txBody>
      </p:sp>
      <p:sp>
        <p:nvSpPr>
          <p:cNvPr id="5" name="矩形 4"/>
          <p:cNvSpPr/>
          <p:nvPr/>
        </p:nvSpPr>
        <p:spPr>
          <a:xfrm rot="18868453">
            <a:off x="2101742" y="1279292"/>
            <a:ext cx="236220" cy="23622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zh-CN" altLang="en-US" sz="1350">
              <a:solidFill>
                <a:prstClr val="white"/>
              </a:solidFill>
              <a:latin typeface="Calibri"/>
              <a:ea typeface="等线" panose="02010600030101010101" pitchFamily="2" charset="-122"/>
            </a:endParaRPr>
          </a:p>
        </p:txBody>
      </p:sp>
      <p:cxnSp>
        <p:nvCxnSpPr>
          <p:cNvPr id="6" name="直接连接符 5"/>
          <p:cNvCxnSpPr>
            <a:cxnSpLocks/>
          </p:cNvCxnSpPr>
          <p:nvPr/>
        </p:nvCxnSpPr>
        <p:spPr>
          <a:xfrm>
            <a:off x="2039568" y="1662510"/>
            <a:ext cx="764545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标题 3"/>
          <p:cNvSpPr txBox="1">
            <a:spLocks/>
          </p:cNvSpPr>
          <p:nvPr/>
        </p:nvSpPr>
        <p:spPr>
          <a:xfrm>
            <a:off x="2563142" y="1291003"/>
            <a:ext cx="7886700" cy="318549"/>
          </a:xfrm>
          <a:prstGeom prst="rect">
            <a:avLst/>
          </a:prstGeom>
        </p:spPr>
        <p:txBody>
          <a:bodyPr vert="horz" wrap="square" lIns="68580" tIns="34290" rIns="68580" bIns="34290" rtlCol="0" anchor="ctr">
            <a:spAutoFit/>
          </a:bodyPr>
          <a:lstStyle>
            <a:lvl1pPr algn="l" defTabSz="914400" rtl="0" eaLnBrk="1" latinLnBrk="0" hangingPunct="1">
              <a:lnSpc>
                <a:spcPct val="90000"/>
              </a:lnSpc>
              <a:spcBef>
                <a:spcPct val="0"/>
              </a:spcBef>
              <a:buNone/>
              <a:defRPr lang="zh-CN" altLang="en-US" sz="2400" b="1" kern="1200">
                <a:gradFill>
                  <a:gsLst>
                    <a:gs pos="0">
                      <a:schemeClr val="accent2"/>
                    </a:gs>
                    <a:gs pos="100000">
                      <a:schemeClr val="accent1">
                        <a:lumMod val="75000"/>
                      </a:schemeClr>
                    </a:gs>
                  </a:gsLst>
                  <a:lin ang="5400000" scaled="1"/>
                </a:gradFill>
                <a:effectLst>
                  <a:outerShdw blurRad="38100" dist="38100" dir="2700000" algn="tl">
                    <a:srgbClr val="000000">
                      <a:alpha val="11000"/>
                    </a:srgbClr>
                  </a:outerShdw>
                </a:effectLst>
                <a:latin typeface="+mn-lt"/>
                <a:ea typeface="+mn-ea"/>
                <a:cs typeface="+mn-ea"/>
              </a:defRPr>
            </a:lvl1pPr>
          </a:lstStyle>
          <a:p>
            <a:pPr defTabSz="685800">
              <a:defRPr/>
            </a:pPr>
            <a:r>
              <a:rPr lang="zh-CN" altLang="en-US" sz="1800" dirty="0">
                <a:solidFill>
                  <a:schemeClr val="accent4">
                    <a:lumMod val="75000"/>
                  </a:schemeClr>
                </a:solidFill>
                <a:latin typeface="微软雅黑"/>
                <a:ea typeface="微软雅黑"/>
                <a:sym typeface="+mn-ea"/>
              </a:rPr>
              <a:t>通货膨胀的测定及指标体系</a:t>
            </a:r>
            <a:endParaRPr lang="zh-CN" altLang="en-US" sz="1800" dirty="0">
              <a:solidFill>
                <a:schemeClr val="accent4">
                  <a:lumMod val="75000"/>
                </a:schemeClr>
              </a:solidFill>
              <a:latin typeface="微软雅黑"/>
              <a:ea typeface="微软雅黑"/>
            </a:endParaRPr>
          </a:p>
        </p:txBody>
      </p:sp>
      <p:graphicFrame>
        <p:nvGraphicFramePr>
          <p:cNvPr id="2" name="Group 2">
            <a:extLst>
              <a:ext uri="{FF2B5EF4-FFF2-40B4-BE49-F238E27FC236}">
                <a16:creationId xmlns:a16="http://schemas.microsoft.com/office/drawing/2014/main" id="{9F8B383B-C8F6-85EC-98BA-4D0856821256}"/>
              </a:ext>
            </a:extLst>
          </p:cNvPr>
          <p:cNvGraphicFramePr>
            <a:graphicFrameLocks noGrp="1"/>
          </p:cNvGraphicFramePr>
          <p:nvPr>
            <p:extLst>
              <p:ext uri="{D42A27DB-BD31-4B8C-83A1-F6EECF244321}">
                <p14:modId xmlns:p14="http://schemas.microsoft.com/office/powerpoint/2010/main" val="1330704930"/>
              </p:ext>
            </p:extLst>
          </p:nvPr>
        </p:nvGraphicFramePr>
        <p:xfrm>
          <a:off x="1949252" y="2919669"/>
          <a:ext cx="8153400" cy="3048001"/>
        </p:xfrm>
        <a:graphic>
          <a:graphicData uri="http://schemas.openxmlformats.org/drawingml/2006/table">
            <a:tbl>
              <a:tblPr/>
              <a:tblGrid>
                <a:gridCol w="1389063">
                  <a:extLst>
                    <a:ext uri="{9D8B030D-6E8A-4147-A177-3AD203B41FA5}">
                      <a16:colId xmlns:a16="http://schemas.microsoft.com/office/drawing/2014/main" val="20000"/>
                    </a:ext>
                  </a:extLst>
                </a:gridCol>
                <a:gridCol w="1212850">
                  <a:extLst>
                    <a:ext uri="{9D8B030D-6E8A-4147-A177-3AD203B41FA5}">
                      <a16:colId xmlns:a16="http://schemas.microsoft.com/office/drawing/2014/main" val="20001"/>
                    </a:ext>
                  </a:extLst>
                </a:gridCol>
                <a:gridCol w="1387475">
                  <a:extLst>
                    <a:ext uri="{9D8B030D-6E8A-4147-A177-3AD203B41FA5}">
                      <a16:colId xmlns:a16="http://schemas.microsoft.com/office/drawing/2014/main" val="20002"/>
                    </a:ext>
                  </a:extLst>
                </a:gridCol>
                <a:gridCol w="1389062">
                  <a:extLst>
                    <a:ext uri="{9D8B030D-6E8A-4147-A177-3AD203B41FA5}">
                      <a16:colId xmlns:a16="http://schemas.microsoft.com/office/drawing/2014/main" val="20003"/>
                    </a:ext>
                  </a:extLst>
                </a:gridCol>
                <a:gridCol w="1385888">
                  <a:extLst>
                    <a:ext uri="{9D8B030D-6E8A-4147-A177-3AD203B41FA5}">
                      <a16:colId xmlns:a16="http://schemas.microsoft.com/office/drawing/2014/main" val="20004"/>
                    </a:ext>
                  </a:extLst>
                </a:gridCol>
                <a:gridCol w="1389062">
                  <a:extLst>
                    <a:ext uri="{9D8B030D-6E8A-4147-A177-3AD203B41FA5}">
                      <a16:colId xmlns:a16="http://schemas.microsoft.com/office/drawing/2014/main" val="20005"/>
                    </a:ext>
                  </a:extLst>
                </a:gridCol>
              </a:tblGrid>
              <a:tr h="457200">
                <a:tc gridSpan="6">
                  <a:txBody>
                    <a:bodyPr/>
                    <a:lstStyle/>
                    <a:p>
                      <a:pPr marL="0" marR="0" lvl="0" indent="0" algn="ctr" defTabSz="914400" rtl="0" eaLnBrk="0" fontAlgn="base" latinLnBrk="0" hangingPunct="0">
                        <a:lnSpc>
                          <a:spcPct val="100000"/>
                        </a:lnSpc>
                        <a:spcBef>
                          <a:spcPct val="50000"/>
                        </a:spcBef>
                        <a:spcAft>
                          <a:spcPct val="0"/>
                        </a:spcAft>
                        <a:buClr>
                          <a:schemeClr val="hlink"/>
                        </a:buClr>
                        <a:buSzTx/>
                        <a:buFont typeface="Wingdings" pitchFamily="2" charset="2"/>
                        <a:buNone/>
                        <a:tabLst/>
                      </a:pPr>
                      <a:r>
                        <a:rPr kumimoji="0" lang="zh-CN" altLang="en-US" sz="2400" b="0" i="0" u="none" strike="noStrike" cap="none" normalizeH="0" baseline="0" dirty="0">
                          <a:ln>
                            <a:noFill/>
                          </a:ln>
                          <a:solidFill>
                            <a:srgbClr val="FFFFFF"/>
                          </a:solidFill>
                          <a:effectLst/>
                          <a:latin typeface="黑体" pitchFamily="49" charset="-122"/>
                          <a:ea typeface="黑体" pitchFamily="49" charset="-122"/>
                          <a:cs typeface="Times New Roman" pitchFamily="18" charset="0"/>
                        </a:rPr>
                        <a:t>某粮油零售市场三种商品的价格和销售量</a:t>
                      </a:r>
                    </a:p>
                  </a:txBody>
                  <a:tcPr anchor="ctr" horzOverflow="overflow">
                    <a:lnL w="12700" cap="flat" cmpd="sng" algn="ctr">
                      <a:solidFill>
                        <a:srgbClr val="C945B3"/>
                      </a:solidFill>
                      <a:prstDash val="solid"/>
                      <a:round/>
                      <a:headEnd type="none" w="med" len="med"/>
                      <a:tailEnd type="none" w="med" len="med"/>
                    </a:lnL>
                    <a:lnR w="12700" cap="flat" cmpd="sng" algn="ctr">
                      <a:solidFill>
                        <a:srgbClr val="C945B3"/>
                      </a:solidFill>
                      <a:prstDash val="solid"/>
                      <a:round/>
                      <a:headEnd type="none" w="med" len="med"/>
                      <a:tailEnd type="none" w="med" len="med"/>
                    </a:lnR>
                    <a:lnT w="12700" cap="flat" cmpd="sng" algn="ctr">
                      <a:solidFill>
                        <a:srgbClr val="C945B3"/>
                      </a:solidFill>
                      <a:prstDash val="solid"/>
                      <a:round/>
                      <a:headEnd type="none" w="med" len="med"/>
                      <a:tailEnd type="none" w="med" len="med"/>
                    </a:lnT>
                    <a:lnB w="12700" cap="flat" cmpd="sng" algn="ctr">
                      <a:solidFill>
                        <a:srgbClr val="C945B3"/>
                      </a:solidFill>
                      <a:prstDash val="solid"/>
                      <a:round/>
                      <a:headEnd type="none" w="med" len="med"/>
                      <a:tailEnd type="none" w="med" len="med"/>
                    </a:lnB>
                    <a:lnTlToBr>
                      <a:noFill/>
                    </a:lnTlToBr>
                    <a:lnBlToTr>
                      <a:noFill/>
                    </a:lnBlToTr>
                    <a:solidFill>
                      <a:srgbClr val="C747B2"/>
                    </a:solidFill>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10000"/>
                  </a:ext>
                </a:extLst>
              </a:tr>
              <a:tr h="490538">
                <a:tc rowSpan="2">
                  <a:txBody>
                    <a:bodyPr/>
                    <a:lstStyle/>
                    <a:p>
                      <a:pPr marL="0" marR="0" lvl="0" indent="0" algn="ctr" defTabSz="914400" rtl="0" eaLnBrk="0" fontAlgn="base" latinLnBrk="0" hangingPunct="0">
                        <a:lnSpc>
                          <a:spcPct val="100000"/>
                        </a:lnSpc>
                        <a:spcBef>
                          <a:spcPct val="20000"/>
                        </a:spcBef>
                        <a:spcAft>
                          <a:spcPct val="0"/>
                        </a:spcAft>
                        <a:buClr>
                          <a:schemeClr val="hlink"/>
                        </a:buClr>
                        <a:buSzTx/>
                        <a:buFont typeface="Wingdings" pitchFamily="2" charset="2"/>
                        <a:buNone/>
                        <a:tabLst/>
                      </a:pPr>
                      <a:r>
                        <a:rPr kumimoji="0" lang="zh-CN" altLang="en-US" sz="2400" b="0" i="0" u="none" strike="noStrike" cap="none" normalizeH="0" baseline="0" dirty="0">
                          <a:ln>
                            <a:noFill/>
                          </a:ln>
                          <a:solidFill>
                            <a:srgbClr val="000000"/>
                          </a:solidFill>
                          <a:effectLst/>
                          <a:latin typeface="黑体" pitchFamily="49" charset="-122"/>
                          <a:ea typeface="黑体" pitchFamily="49" charset="-122"/>
                          <a:cs typeface="Times New Roman" pitchFamily="18" charset="0"/>
                        </a:rPr>
                        <a:t>商品</a:t>
                      </a:r>
                      <a:endParaRPr kumimoji="0" lang="en-US" altLang="zh-CN" sz="2400" b="0" i="0" u="none" strike="noStrike" cap="none" normalizeH="0" baseline="0" dirty="0">
                        <a:ln>
                          <a:noFill/>
                        </a:ln>
                        <a:solidFill>
                          <a:srgbClr val="000000"/>
                        </a:solidFill>
                        <a:effectLst/>
                        <a:latin typeface="黑体" pitchFamily="49" charset="-122"/>
                        <a:ea typeface="黑体" pitchFamily="49" charset="-122"/>
                        <a:cs typeface="Times New Roman" pitchFamily="18" charset="0"/>
                      </a:endParaRPr>
                    </a:p>
                    <a:p>
                      <a:pPr marL="0" marR="0" lvl="0" indent="0" algn="ctr" defTabSz="914400" rtl="0" eaLnBrk="0" fontAlgn="base" latinLnBrk="0" hangingPunct="0">
                        <a:lnSpc>
                          <a:spcPct val="100000"/>
                        </a:lnSpc>
                        <a:spcBef>
                          <a:spcPct val="20000"/>
                        </a:spcBef>
                        <a:spcAft>
                          <a:spcPct val="0"/>
                        </a:spcAft>
                        <a:buClr>
                          <a:schemeClr val="hlink"/>
                        </a:buClr>
                        <a:buSzTx/>
                        <a:buFont typeface="Wingdings" pitchFamily="2" charset="2"/>
                        <a:buNone/>
                        <a:tabLst/>
                      </a:pPr>
                      <a:r>
                        <a:rPr kumimoji="0" lang="zh-CN" altLang="en-US" sz="2400" b="0" i="0" u="none" strike="noStrike" cap="none" normalizeH="0" baseline="0" dirty="0">
                          <a:ln>
                            <a:noFill/>
                          </a:ln>
                          <a:solidFill>
                            <a:srgbClr val="000000"/>
                          </a:solidFill>
                          <a:effectLst/>
                          <a:latin typeface="黑体" pitchFamily="49" charset="-122"/>
                          <a:ea typeface="黑体" pitchFamily="49" charset="-122"/>
                          <a:cs typeface="Times New Roman" pitchFamily="18" charset="0"/>
                        </a:rPr>
                        <a:t>名称</a:t>
                      </a:r>
                    </a:p>
                  </a:txBody>
                  <a:tcPr anchor="ctr" horzOverflow="overflow">
                    <a:lnL w="12700" cap="flat" cmpd="sng" algn="ctr">
                      <a:solidFill>
                        <a:srgbClr val="C945B3"/>
                      </a:solidFill>
                      <a:prstDash val="solid"/>
                      <a:round/>
                      <a:headEnd type="none" w="med" len="med"/>
                      <a:tailEnd type="none" w="med" len="med"/>
                    </a:lnL>
                    <a:lnR w="12700" cap="flat" cmpd="sng" algn="ctr">
                      <a:solidFill>
                        <a:srgbClr val="C945B3"/>
                      </a:solidFill>
                      <a:prstDash val="solid"/>
                      <a:round/>
                      <a:headEnd type="none" w="med" len="med"/>
                      <a:tailEnd type="none" w="med" len="med"/>
                    </a:lnR>
                    <a:lnT w="12700" cap="flat" cmpd="sng" algn="ctr">
                      <a:solidFill>
                        <a:srgbClr val="C945B3"/>
                      </a:solidFill>
                      <a:prstDash val="solid"/>
                      <a:round/>
                      <a:headEnd type="none" w="med" len="med"/>
                      <a:tailEnd type="none" w="med" len="med"/>
                    </a:lnT>
                    <a:lnB w="12700" cap="flat" cmpd="sng" algn="ctr">
                      <a:solidFill>
                        <a:srgbClr val="C945B3"/>
                      </a:solidFill>
                      <a:prstDash val="solid"/>
                      <a:round/>
                      <a:headEnd type="none" w="med" len="med"/>
                      <a:tailEnd type="none" w="med" len="med"/>
                    </a:lnB>
                    <a:lnTlToBr>
                      <a:noFill/>
                    </a:lnTlToBr>
                    <a:lnBlToTr>
                      <a:noFill/>
                    </a:lnBlToTr>
                    <a:solidFill>
                      <a:srgbClr val="FEC674"/>
                    </a:solidFill>
                  </a:tcPr>
                </a:tc>
                <a:tc rowSpan="2">
                  <a:txBody>
                    <a:bodyPr/>
                    <a:lstStyle/>
                    <a:p>
                      <a:pPr marL="0" marR="0" lvl="0" indent="0" algn="ctr" defTabSz="914400" rtl="0" eaLnBrk="0" fontAlgn="base" latinLnBrk="0" hangingPunct="0">
                        <a:lnSpc>
                          <a:spcPct val="100000"/>
                        </a:lnSpc>
                        <a:spcBef>
                          <a:spcPct val="0"/>
                        </a:spcBef>
                        <a:spcAft>
                          <a:spcPct val="0"/>
                        </a:spcAft>
                        <a:buClr>
                          <a:schemeClr val="hlink"/>
                        </a:buClr>
                        <a:buSzTx/>
                        <a:buFont typeface="Wingdings" pitchFamily="2" charset="2"/>
                        <a:buNone/>
                        <a:tabLst/>
                      </a:pPr>
                      <a:r>
                        <a:rPr kumimoji="0" lang="zh-CN" altLang="en-US" sz="2400" b="0" i="0" u="none" strike="noStrike" cap="none" normalizeH="0" baseline="0">
                          <a:ln>
                            <a:noFill/>
                          </a:ln>
                          <a:solidFill>
                            <a:srgbClr val="000000"/>
                          </a:solidFill>
                          <a:effectLst/>
                          <a:latin typeface="黑体" pitchFamily="49" charset="-122"/>
                          <a:ea typeface="黑体" pitchFamily="49" charset="-122"/>
                          <a:cs typeface="Times New Roman" pitchFamily="18" charset="0"/>
                        </a:rPr>
                        <a:t>计量</a:t>
                      </a:r>
                    </a:p>
                    <a:p>
                      <a:pPr marL="0" marR="0" lvl="0" indent="0" algn="ctr" defTabSz="914400" rtl="0" eaLnBrk="0" fontAlgn="base" latinLnBrk="0" hangingPunct="0">
                        <a:lnSpc>
                          <a:spcPct val="100000"/>
                        </a:lnSpc>
                        <a:spcBef>
                          <a:spcPct val="0"/>
                        </a:spcBef>
                        <a:spcAft>
                          <a:spcPct val="0"/>
                        </a:spcAft>
                        <a:buClr>
                          <a:schemeClr val="hlink"/>
                        </a:buClr>
                        <a:buSzTx/>
                        <a:buFont typeface="Wingdings" pitchFamily="2" charset="2"/>
                        <a:buNone/>
                        <a:tabLst/>
                      </a:pPr>
                      <a:r>
                        <a:rPr kumimoji="0" lang="zh-CN" altLang="en-US" sz="2400" b="0" i="0" u="none" strike="noStrike" cap="none" normalizeH="0" baseline="0">
                          <a:ln>
                            <a:noFill/>
                          </a:ln>
                          <a:solidFill>
                            <a:srgbClr val="000000"/>
                          </a:solidFill>
                          <a:effectLst/>
                          <a:latin typeface="黑体" pitchFamily="49" charset="-122"/>
                          <a:ea typeface="黑体" pitchFamily="49" charset="-122"/>
                          <a:cs typeface="Times New Roman" pitchFamily="18" charset="0"/>
                        </a:rPr>
                        <a:t>单位</a:t>
                      </a:r>
                    </a:p>
                  </a:txBody>
                  <a:tcPr anchor="ctr" horzOverflow="overflow">
                    <a:lnL w="12700" cap="flat" cmpd="sng" algn="ctr">
                      <a:solidFill>
                        <a:srgbClr val="C945B3"/>
                      </a:solidFill>
                      <a:prstDash val="solid"/>
                      <a:round/>
                      <a:headEnd type="none" w="med" len="med"/>
                      <a:tailEnd type="none" w="med" len="med"/>
                    </a:lnL>
                    <a:lnR w="12700" cap="flat" cmpd="sng" algn="ctr">
                      <a:solidFill>
                        <a:srgbClr val="C945B3"/>
                      </a:solidFill>
                      <a:prstDash val="solid"/>
                      <a:round/>
                      <a:headEnd type="none" w="med" len="med"/>
                      <a:tailEnd type="none" w="med" len="med"/>
                    </a:lnR>
                    <a:lnT w="12700" cap="flat" cmpd="sng" algn="ctr">
                      <a:solidFill>
                        <a:srgbClr val="C945B3"/>
                      </a:solidFill>
                      <a:prstDash val="solid"/>
                      <a:round/>
                      <a:headEnd type="none" w="med" len="med"/>
                      <a:tailEnd type="none" w="med" len="med"/>
                    </a:lnT>
                    <a:lnB w="12700" cap="flat" cmpd="sng" algn="ctr">
                      <a:solidFill>
                        <a:srgbClr val="C945B3"/>
                      </a:solidFill>
                      <a:prstDash val="solid"/>
                      <a:round/>
                      <a:headEnd type="none" w="med" len="med"/>
                      <a:tailEnd type="none" w="med" len="med"/>
                    </a:lnB>
                    <a:lnTlToBr>
                      <a:noFill/>
                    </a:lnTlToBr>
                    <a:lnBlToTr>
                      <a:noFill/>
                    </a:lnBlToTr>
                    <a:solidFill>
                      <a:srgbClr val="FFDFB1"/>
                    </a:solidFill>
                  </a:tcPr>
                </a:tc>
                <a:tc gridSpan="2">
                  <a:txBody>
                    <a:bodyPr/>
                    <a:lstStyle/>
                    <a:p>
                      <a:pPr marL="0" marR="0" lvl="0" indent="0" algn="ctr" defTabSz="914400" rtl="0" eaLnBrk="0" fontAlgn="base" latinLnBrk="0" hangingPunct="0">
                        <a:lnSpc>
                          <a:spcPct val="100000"/>
                        </a:lnSpc>
                        <a:spcBef>
                          <a:spcPct val="0"/>
                        </a:spcBef>
                        <a:spcAft>
                          <a:spcPct val="0"/>
                        </a:spcAft>
                        <a:buClr>
                          <a:schemeClr val="hlink"/>
                        </a:buClr>
                        <a:buSzTx/>
                        <a:buFont typeface="Wingdings" pitchFamily="2" charset="2"/>
                        <a:buNone/>
                        <a:tabLst/>
                      </a:pPr>
                      <a:r>
                        <a:rPr kumimoji="0" lang="zh-CN" altLang="en-US" sz="2400" b="0" i="0" u="none" strike="noStrike" cap="none" normalizeH="0" baseline="0">
                          <a:ln>
                            <a:noFill/>
                          </a:ln>
                          <a:solidFill>
                            <a:srgbClr val="000000"/>
                          </a:solidFill>
                          <a:effectLst/>
                          <a:latin typeface="黑体" pitchFamily="49" charset="-122"/>
                          <a:ea typeface="黑体" pitchFamily="49" charset="-122"/>
                          <a:cs typeface="Times New Roman" pitchFamily="18" charset="0"/>
                        </a:rPr>
                        <a:t>销售量</a:t>
                      </a:r>
                    </a:p>
                  </a:txBody>
                  <a:tcPr anchor="ctr" horzOverflow="overflow">
                    <a:lnL w="12700" cap="flat" cmpd="sng" algn="ctr">
                      <a:solidFill>
                        <a:srgbClr val="C945B3"/>
                      </a:solidFill>
                      <a:prstDash val="solid"/>
                      <a:round/>
                      <a:headEnd type="none" w="med" len="med"/>
                      <a:tailEnd type="none" w="med" len="med"/>
                    </a:lnL>
                    <a:lnR w="12700" cap="flat" cmpd="sng" algn="ctr">
                      <a:solidFill>
                        <a:srgbClr val="C945B3"/>
                      </a:solidFill>
                      <a:prstDash val="solid"/>
                      <a:round/>
                      <a:headEnd type="none" w="med" len="med"/>
                      <a:tailEnd type="none" w="med" len="med"/>
                    </a:lnR>
                    <a:lnT w="12700" cap="flat" cmpd="sng" algn="ctr">
                      <a:solidFill>
                        <a:srgbClr val="C945B3"/>
                      </a:solidFill>
                      <a:prstDash val="solid"/>
                      <a:round/>
                      <a:headEnd type="none" w="med" len="med"/>
                      <a:tailEnd type="none" w="med" len="med"/>
                    </a:lnT>
                    <a:lnB w="12700" cap="flat" cmpd="sng" algn="ctr">
                      <a:solidFill>
                        <a:srgbClr val="C945B3"/>
                      </a:solidFill>
                      <a:prstDash val="solid"/>
                      <a:round/>
                      <a:headEnd type="none" w="med" len="med"/>
                      <a:tailEnd type="none" w="med" len="med"/>
                    </a:lnB>
                    <a:lnTlToBr>
                      <a:noFill/>
                    </a:lnTlToBr>
                    <a:lnBlToTr>
                      <a:noFill/>
                    </a:lnBlToTr>
                    <a:solidFill>
                      <a:srgbClr val="FFFF9B"/>
                    </a:solidFill>
                  </a:tcPr>
                </a:tc>
                <a:tc hMerge="1">
                  <a:txBody>
                    <a:bodyPr/>
                    <a:lstStyle/>
                    <a:p>
                      <a:endParaRPr lang="zh-CN" altLang="en-US"/>
                    </a:p>
                  </a:txBody>
                  <a:tcPr/>
                </a:tc>
                <a:tc gridSpan="2">
                  <a:txBody>
                    <a:bodyPr/>
                    <a:lstStyle/>
                    <a:p>
                      <a:pPr marL="0" marR="0" lvl="0" indent="0" algn="ctr" defTabSz="914400" rtl="0" eaLnBrk="0" fontAlgn="base" latinLnBrk="0" hangingPunct="0">
                        <a:lnSpc>
                          <a:spcPct val="100000"/>
                        </a:lnSpc>
                        <a:spcBef>
                          <a:spcPct val="20000"/>
                        </a:spcBef>
                        <a:spcAft>
                          <a:spcPct val="0"/>
                        </a:spcAft>
                        <a:buClr>
                          <a:schemeClr val="hlink"/>
                        </a:buClr>
                        <a:buSzTx/>
                        <a:buFont typeface="Wingdings" pitchFamily="2" charset="2"/>
                        <a:buNone/>
                        <a:tabLst/>
                      </a:pPr>
                      <a:r>
                        <a:rPr kumimoji="0" lang="zh-CN" altLang="en-US" sz="2400" b="0" i="0" u="none" strike="noStrike" cap="none" normalizeH="0" baseline="0" dirty="0">
                          <a:ln>
                            <a:noFill/>
                          </a:ln>
                          <a:solidFill>
                            <a:srgbClr val="000000"/>
                          </a:solidFill>
                          <a:effectLst/>
                          <a:latin typeface="黑体" pitchFamily="49" charset="-122"/>
                          <a:ea typeface="黑体" pitchFamily="49" charset="-122"/>
                          <a:cs typeface="Times New Roman" pitchFamily="18" charset="0"/>
                        </a:rPr>
                        <a:t>单价</a:t>
                      </a:r>
                      <a:r>
                        <a:rPr kumimoji="0" lang="en-US" altLang="zh-CN" sz="2400" b="0" i="0" u="none" strike="noStrike" cap="none" normalizeH="0" baseline="0" dirty="0">
                          <a:ln>
                            <a:noFill/>
                          </a:ln>
                          <a:solidFill>
                            <a:srgbClr val="000000"/>
                          </a:solidFill>
                          <a:effectLst/>
                          <a:latin typeface="黑体" pitchFamily="49" charset="-122"/>
                          <a:ea typeface="黑体" pitchFamily="49" charset="-122"/>
                          <a:cs typeface="Times New Roman" pitchFamily="18" charset="0"/>
                        </a:rPr>
                        <a:t>(</a:t>
                      </a:r>
                      <a:r>
                        <a:rPr kumimoji="0" lang="zh-CN" altLang="en-US" sz="2400" b="0" i="0" u="none" strike="noStrike" cap="none" normalizeH="0" baseline="0" dirty="0">
                          <a:ln>
                            <a:noFill/>
                          </a:ln>
                          <a:solidFill>
                            <a:srgbClr val="000000"/>
                          </a:solidFill>
                          <a:effectLst/>
                          <a:latin typeface="黑体" pitchFamily="49" charset="-122"/>
                          <a:ea typeface="黑体" pitchFamily="49" charset="-122"/>
                          <a:cs typeface="Times New Roman" pitchFamily="18" charset="0"/>
                        </a:rPr>
                        <a:t>元</a:t>
                      </a:r>
                      <a:r>
                        <a:rPr kumimoji="0" lang="en-US" altLang="zh-CN" sz="2400" b="0" i="0" u="none" strike="noStrike" cap="none" normalizeH="0" baseline="0" dirty="0">
                          <a:ln>
                            <a:noFill/>
                          </a:ln>
                          <a:solidFill>
                            <a:srgbClr val="000000"/>
                          </a:solidFill>
                          <a:effectLst/>
                          <a:latin typeface="黑体" pitchFamily="49" charset="-122"/>
                          <a:ea typeface="黑体" pitchFamily="49" charset="-122"/>
                          <a:cs typeface="Times New Roman" pitchFamily="18" charset="0"/>
                        </a:rPr>
                        <a:t>)</a:t>
                      </a:r>
                    </a:p>
                  </a:txBody>
                  <a:tcPr anchor="ctr" horzOverflow="overflow">
                    <a:lnL w="12700" cap="flat" cmpd="sng" algn="ctr">
                      <a:solidFill>
                        <a:srgbClr val="C945B3"/>
                      </a:solidFill>
                      <a:prstDash val="solid"/>
                      <a:round/>
                      <a:headEnd type="none" w="med" len="med"/>
                      <a:tailEnd type="none" w="med" len="med"/>
                    </a:lnL>
                    <a:lnR w="12700" cap="flat" cmpd="sng" algn="ctr">
                      <a:solidFill>
                        <a:srgbClr val="C945B3"/>
                      </a:solidFill>
                      <a:prstDash val="solid"/>
                      <a:round/>
                      <a:headEnd type="none" w="med" len="med"/>
                      <a:tailEnd type="none" w="med" len="med"/>
                    </a:lnR>
                    <a:lnT w="12700" cap="flat" cmpd="sng" algn="ctr">
                      <a:solidFill>
                        <a:srgbClr val="C945B3"/>
                      </a:solidFill>
                      <a:prstDash val="solid"/>
                      <a:round/>
                      <a:headEnd type="none" w="med" len="med"/>
                      <a:tailEnd type="none" w="med" len="med"/>
                    </a:lnT>
                    <a:lnB w="12700" cap="flat" cmpd="sng" algn="ctr">
                      <a:solidFill>
                        <a:srgbClr val="C945B3"/>
                      </a:solidFill>
                      <a:prstDash val="solid"/>
                      <a:round/>
                      <a:headEnd type="none" w="med" len="med"/>
                      <a:tailEnd type="none" w="med" len="med"/>
                    </a:lnB>
                    <a:lnTlToBr>
                      <a:noFill/>
                    </a:lnTlToBr>
                    <a:lnBlToTr>
                      <a:noFill/>
                    </a:lnBlToTr>
                    <a:solidFill>
                      <a:srgbClr val="FFFF9B"/>
                    </a:solidFill>
                  </a:tcPr>
                </a:tc>
                <a:tc hMerge="1">
                  <a:txBody>
                    <a:bodyPr/>
                    <a:lstStyle/>
                    <a:p>
                      <a:endParaRPr lang="zh-CN" altLang="en-US"/>
                    </a:p>
                  </a:txBody>
                  <a:tcPr/>
                </a:tc>
                <a:extLst>
                  <a:ext uri="{0D108BD9-81ED-4DB2-BD59-A6C34878D82A}">
                    <a16:rowId xmlns:a16="http://schemas.microsoft.com/office/drawing/2014/main" val="10001"/>
                  </a:ext>
                </a:extLst>
              </a:tr>
              <a:tr h="508000">
                <a:tc vMerge="1">
                  <a:txBody>
                    <a:bodyPr/>
                    <a:lstStyle/>
                    <a:p>
                      <a:endParaRPr lang="zh-CN" altLang="en-US"/>
                    </a:p>
                  </a:txBody>
                  <a:tcPr/>
                </a:tc>
                <a:tc vMerge="1">
                  <a:txBody>
                    <a:bodyPr/>
                    <a:lstStyle/>
                    <a:p>
                      <a:endParaRPr lang="zh-CN" altLang="en-US"/>
                    </a:p>
                  </a:txBody>
                  <a:tcPr/>
                </a:tc>
                <a:tc>
                  <a:txBody>
                    <a:bodyPr/>
                    <a:lstStyle/>
                    <a:p>
                      <a:pPr marL="0" marR="0" lvl="0" indent="0" algn="ctr" defTabSz="914400" rtl="0" eaLnBrk="0" fontAlgn="base" latinLnBrk="0" hangingPunct="0">
                        <a:lnSpc>
                          <a:spcPct val="100000"/>
                        </a:lnSpc>
                        <a:spcBef>
                          <a:spcPct val="0"/>
                        </a:spcBef>
                        <a:spcAft>
                          <a:spcPct val="0"/>
                        </a:spcAft>
                        <a:buClr>
                          <a:schemeClr val="hlink"/>
                        </a:buClr>
                        <a:buSzTx/>
                        <a:buFont typeface="Wingdings" pitchFamily="2" charset="2"/>
                        <a:buNone/>
                        <a:tabLst/>
                      </a:pPr>
                      <a:r>
                        <a:rPr kumimoji="0" lang="en-US" altLang="zh-CN" sz="2400" b="0" i="0" u="none" strike="noStrike" cap="none" normalizeH="0" baseline="0">
                          <a:ln>
                            <a:noFill/>
                          </a:ln>
                          <a:solidFill>
                            <a:srgbClr val="000000"/>
                          </a:solidFill>
                          <a:effectLst/>
                          <a:latin typeface="黑体" pitchFamily="49" charset="-122"/>
                          <a:ea typeface="黑体" pitchFamily="49" charset="-122"/>
                          <a:cs typeface="Times New Roman" pitchFamily="18" charset="0"/>
                        </a:rPr>
                        <a:t>2001</a:t>
                      </a:r>
                    </a:p>
                  </a:txBody>
                  <a:tcPr anchor="ctr" horzOverflow="overflow">
                    <a:lnL w="12700" cap="flat" cmpd="sng" algn="ctr">
                      <a:solidFill>
                        <a:srgbClr val="C945B3"/>
                      </a:solidFill>
                      <a:prstDash val="solid"/>
                      <a:round/>
                      <a:headEnd type="none" w="med" len="med"/>
                      <a:tailEnd type="none" w="med" len="med"/>
                    </a:lnL>
                    <a:lnR w="12700" cap="flat" cmpd="sng" algn="ctr">
                      <a:solidFill>
                        <a:srgbClr val="C945B3"/>
                      </a:solidFill>
                      <a:prstDash val="solid"/>
                      <a:round/>
                      <a:headEnd type="none" w="med" len="med"/>
                      <a:tailEnd type="none" w="med" len="med"/>
                    </a:lnR>
                    <a:lnT w="12700" cap="flat" cmpd="sng" algn="ctr">
                      <a:solidFill>
                        <a:srgbClr val="C945B3"/>
                      </a:solidFill>
                      <a:prstDash val="solid"/>
                      <a:round/>
                      <a:headEnd type="none" w="med" len="med"/>
                      <a:tailEnd type="none" w="med" len="med"/>
                    </a:lnT>
                    <a:lnB w="12700" cap="flat" cmpd="sng" algn="ctr">
                      <a:solidFill>
                        <a:srgbClr val="C945B3"/>
                      </a:solidFill>
                      <a:prstDash val="solid"/>
                      <a:round/>
                      <a:headEnd type="none" w="med" len="med"/>
                      <a:tailEnd type="none" w="med" len="med"/>
                    </a:lnB>
                    <a:lnTlToBr>
                      <a:noFill/>
                    </a:lnTlToBr>
                    <a:lnBlToTr>
                      <a:noFill/>
                    </a:lnBlToTr>
                    <a:solidFill>
                      <a:srgbClr val="FFFFB9"/>
                    </a:solid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Tx/>
                        <a:buFont typeface="Wingdings" pitchFamily="2" charset="2"/>
                        <a:buNone/>
                        <a:tabLst/>
                      </a:pPr>
                      <a:r>
                        <a:rPr kumimoji="0" lang="en-US" altLang="zh-CN" sz="2400" b="0" i="0" u="none" strike="noStrike" cap="none" normalizeH="0" baseline="0">
                          <a:ln>
                            <a:noFill/>
                          </a:ln>
                          <a:solidFill>
                            <a:srgbClr val="000000"/>
                          </a:solidFill>
                          <a:effectLst/>
                          <a:latin typeface="黑体" pitchFamily="49" charset="-122"/>
                          <a:ea typeface="黑体" pitchFamily="49" charset="-122"/>
                          <a:cs typeface="Times New Roman" pitchFamily="18" charset="0"/>
                        </a:rPr>
                        <a:t>2002</a:t>
                      </a:r>
                    </a:p>
                  </a:txBody>
                  <a:tcPr anchor="ctr" horzOverflow="overflow">
                    <a:lnL w="12700" cap="flat" cmpd="sng" algn="ctr">
                      <a:solidFill>
                        <a:srgbClr val="C945B3"/>
                      </a:solidFill>
                      <a:prstDash val="solid"/>
                      <a:round/>
                      <a:headEnd type="none" w="med" len="med"/>
                      <a:tailEnd type="none" w="med" len="med"/>
                    </a:lnL>
                    <a:lnR w="12700" cap="flat" cmpd="sng" algn="ctr">
                      <a:solidFill>
                        <a:srgbClr val="C945B3"/>
                      </a:solidFill>
                      <a:prstDash val="solid"/>
                      <a:round/>
                      <a:headEnd type="none" w="med" len="med"/>
                      <a:tailEnd type="none" w="med" len="med"/>
                    </a:lnR>
                    <a:lnT w="12700" cap="flat" cmpd="sng" algn="ctr">
                      <a:solidFill>
                        <a:srgbClr val="C945B3"/>
                      </a:solidFill>
                      <a:prstDash val="solid"/>
                      <a:round/>
                      <a:headEnd type="none" w="med" len="med"/>
                      <a:tailEnd type="none" w="med" len="med"/>
                    </a:lnT>
                    <a:lnB w="12700" cap="flat" cmpd="sng" algn="ctr">
                      <a:solidFill>
                        <a:srgbClr val="C945B3"/>
                      </a:solidFill>
                      <a:prstDash val="solid"/>
                      <a:round/>
                      <a:headEnd type="none" w="med" len="med"/>
                      <a:tailEnd type="none" w="med" len="med"/>
                    </a:lnB>
                    <a:lnTlToBr>
                      <a:noFill/>
                    </a:lnTlToBr>
                    <a:lnBlToTr>
                      <a:noFill/>
                    </a:lnBlToTr>
                    <a:solidFill>
                      <a:srgbClr val="FFFFB9"/>
                    </a:solid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Tx/>
                        <a:buFont typeface="Wingdings" pitchFamily="2" charset="2"/>
                        <a:buNone/>
                        <a:tabLst/>
                      </a:pPr>
                      <a:r>
                        <a:rPr kumimoji="0" lang="en-US" altLang="zh-CN" sz="2400" b="0" i="0" u="none" strike="noStrike" cap="none" normalizeH="0" baseline="0">
                          <a:ln>
                            <a:noFill/>
                          </a:ln>
                          <a:solidFill>
                            <a:srgbClr val="000000"/>
                          </a:solidFill>
                          <a:effectLst/>
                          <a:latin typeface="黑体" pitchFamily="49" charset="-122"/>
                          <a:ea typeface="黑体" pitchFamily="49" charset="-122"/>
                          <a:cs typeface="Times New Roman" pitchFamily="18" charset="0"/>
                        </a:rPr>
                        <a:t>2001</a:t>
                      </a:r>
                    </a:p>
                  </a:txBody>
                  <a:tcPr anchor="ctr" horzOverflow="overflow">
                    <a:lnL w="12700" cap="flat" cmpd="sng" algn="ctr">
                      <a:solidFill>
                        <a:srgbClr val="C945B3"/>
                      </a:solidFill>
                      <a:prstDash val="solid"/>
                      <a:round/>
                      <a:headEnd type="none" w="med" len="med"/>
                      <a:tailEnd type="none" w="med" len="med"/>
                    </a:lnL>
                    <a:lnR w="12700" cap="flat" cmpd="sng" algn="ctr">
                      <a:solidFill>
                        <a:srgbClr val="C945B3"/>
                      </a:solidFill>
                      <a:prstDash val="solid"/>
                      <a:round/>
                      <a:headEnd type="none" w="med" len="med"/>
                      <a:tailEnd type="none" w="med" len="med"/>
                    </a:lnR>
                    <a:lnT w="12700" cap="flat" cmpd="sng" algn="ctr">
                      <a:solidFill>
                        <a:srgbClr val="C945B3"/>
                      </a:solidFill>
                      <a:prstDash val="solid"/>
                      <a:round/>
                      <a:headEnd type="none" w="med" len="med"/>
                      <a:tailEnd type="none" w="med" len="med"/>
                    </a:lnT>
                    <a:lnB w="12700" cap="flat" cmpd="sng" algn="ctr">
                      <a:solidFill>
                        <a:srgbClr val="C945B3"/>
                      </a:solidFill>
                      <a:prstDash val="solid"/>
                      <a:round/>
                      <a:headEnd type="none" w="med" len="med"/>
                      <a:tailEnd type="none" w="med" len="med"/>
                    </a:lnB>
                    <a:lnTlToBr>
                      <a:noFill/>
                    </a:lnTlToBr>
                    <a:lnBlToTr>
                      <a:noFill/>
                    </a:lnBlToTr>
                    <a:solidFill>
                      <a:srgbClr val="FFFFB9"/>
                    </a:solid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Tx/>
                        <a:buFont typeface="Wingdings" pitchFamily="2" charset="2"/>
                        <a:buNone/>
                        <a:tabLst/>
                      </a:pPr>
                      <a:r>
                        <a:rPr kumimoji="0" lang="en-US" altLang="zh-CN" sz="2400" b="0" i="0" u="none" strike="noStrike" cap="none" normalizeH="0" baseline="0" dirty="0">
                          <a:ln>
                            <a:noFill/>
                          </a:ln>
                          <a:solidFill>
                            <a:srgbClr val="000000"/>
                          </a:solidFill>
                          <a:effectLst/>
                          <a:latin typeface="黑体" pitchFamily="49" charset="-122"/>
                          <a:ea typeface="黑体" pitchFamily="49" charset="-122"/>
                          <a:cs typeface="Times New Roman" pitchFamily="18" charset="0"/>
                        </a:rPr>
                        <a:t>2002</a:t>
                      </a:r>
                    </a:p>
                  </a:txBody>
                  <a:tcPr anchor="ctr" horzOverflow="overflow">
                    <a:lnL w="12700" cap="flat" cmpd="sng" algn="ctr">
                      <a:solidFill>
                        <a:srgbClr val="C945B3"/>
                      </a:solidFill>
                      <a:prstDash val="solid"/>
                      <a:round/>
                      <a:headEnd type="none" w="med" len="med"/>
                      <a:tailEnd type="none" w="med" len="med"/>
                    </a:lnL>
                    <a:lnR w="12700" cap="flat" cmpd="sng" algn="ctr">
                      <a:solidFill>
                        <a:srgbClr val="C945B3"/>
                      </a:solidFill>
                      <a:prstDash val="solid"/>
                      <a:round/>
                      <a:headEnd type="none" w="med" len="med"/>
                      <a:tailEnd type="none" w="med" len="med"/>
                    </a:lnR>
                    <a:lnT w="12700" cap="flat" cmpd="sng" algn="ctr">
                      <a:solidFill>
                        <a:srgbClr val="C945B3"/>
                      </a:solidFill>
                      <a:prstDash val="solid"/>
                      <a:round/>
                      <a:headEnd type="none" w="med" len="med"/>
                      <a:tailEnd type="none" w="med" len="med"/>
                    </a:lnT>
                    <a:lnB w="12700" cap="flat" cmpd="sng" algn="ctr">
                      <a:solidFill>
                        <a:srgbClr val="C945B3"/>
                      </a:solidFill>
                      <a:prstDash val="solid"/>
                      <a:round/>
                      <a:headEnd type="none" w="med" len="med"/>
                      <a:tailEnd type="none" w="med" len="med"/>
                    </a:lnB>
                    <a:lnTlToBr>
                      <a:noFill/>
                    </a:lnTlToBr>
                    <a:lnBlToTr>
                      <a:noFill/>
                    </a:lnBlToTr>
                    <a:solidFill>
                      <a:srgbClr val="FFFFB9"/>
                    </a:solidFill>
                  </a:tcPr>
                </a:tc>
                <a:extLst>
                  <a:ext uri="{0D108BD9-81ED-4DB2-BD59-A6C34878D82A}">
                    <a16:rowId xmlns:a16="http://schemas.microsoft.com/office/drawing/2014/main" val="10002"/>
                  </a:ext>
                </a:extLst>
              </a:tr>
              <a:tr h="509588">
                <a:tc>
                  <a:txBody>
                    <a:bodyPr/>
                    <a:lstStyle/>
                    <a:p>
                      <a:pPr marL="0" marR="0" lvl="0" indent="0" algn="ctr" defTabSz="914400" rtl="0" eaLnBrk="0" fontAlgn="base" latinLnBrk="0" hangingPunct="0">
                        <a:lnSpc>
                          <a:spcPct val="100000"/>
                        </a:lnSpc>
                        <a:spcBef>
                          <a:spcPct val="20000"/>
                        </a:spcBef>
                        <a:spcAft>
                          <a:spcPct val="0"/>
                        </a:spcAft>
                        <a:buClr>
                          <a:schemeClr val="hlink"/>
                        </a:buClr>
                        <a:buSzTx/>
                        <a:buFont typeface="Wingdings" pitchFamily="2" charset="2"/>
                        <a:buNone/>
                        <a:tabLst/>
                      </a:pPr>
                      <a:r>
                        <a:rPr kumimoji="0" lang="zh-CN" altLang="en-US" sz="2400" b="0" i="0" u="none" strike="noStrike" cap="none" normalizeH="0" baseline="0" dirty="0">
                          <a:ln>
                            <a:noFill/>
                          </a:ln>
                          <a:solidFill>
                            <a:srgbClr val="000000"/>
                          </a:solidFill>
                          <a:effectLst/>
                          <a:latin typeface="黑体" pitchFamily="49" charset="-122"/>
                          <a:ea typeface="黑体" pitchFamily="49" charset="-122"/>
                          <a:cs typeface="Times New Roman" pitchFamily="18" charset="0"/>
                        </a:rPr>
                        <a:t>粳   米</a:t>
                      </a:r>
                    </a:p>
                  </a:txBody>
                  <a:tcPr anchor="ctr" horzOverflow="overflow">
                    <a:lnL w="12700" cap="flat" cmpd="sng" algn="ctr">
                      <a:solidFill>
                        <a:srgbClr val="C945B3"/>
                      </a:solidFill>
                      <a:prstDash val="solid"/>
                      <a:round/>
                      <a:headEnd type="none" w="med" len="med"/>
                      <a:tailEnd type="none" w="med" len="med"/>
                    </a:lnL>
                    <a:lnR w="12700" cap="flat" cmpd="sng" algn="ctr">
                      <a:solidFill>
                        <a:srgbClr val="C945B3"/>
                      </a:solidFill>
                      <a:prstDash val="solid"/>
                      <a:round/>
                      <a:headEnd type="none" w="med" len="med"/>
                      <a:tailEnd type="none" w="med" len="med"/>
                    </a:lnR>
                    <a:lnT w="12700" cap="flat" cmpd="sng" algn="ctr">
                      <a:solidFill>
                        <a:srgbClr val="C945B3"/>
                      </a:solidFill>
                      <a:prstDash val="solid"/>
                      <a:round/>
                      <a:headEnd type="none" w="med" len="med"/>
                      <a:tailEnd type="none" w="med" len="med"/>
                    </a:lnT>
                    <a:lnB w="12700" cap="flat" cmpd="sng" algn="ctr">
                      <a:solidFill>
                        <a:srgbClr val="C945B3"/>
                      </a:solidFill>
                      <a:prstDash val="solid"/>
                      <a:round/>
                      <a:headEnd type="none" w="med" len="med"/>
                      <a:tailEnd type="none" w="med" len="med"/>
                    </a:lnB>
                    <a:lnTlToBr>
                      <a:noFill/>
                    </a:lnTlToBr>
                    <a:lnBlToTr>
                      <a:noFill/>
                    </a:lnBlToTr>
                    <a:solidFill>
                      <a:srgbClr val="FEC674"/>
                    </a:solid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Tx/>
                        <a:buFont typeface="Wingdings" pitchFamily="2" charset="2"/>
                        <a:buNone/>
                        <a:tabLst/>
                      </a:pPr>
                      <a:r>
                        <a:rPr kumimoji="0" lang="en-US" altLang="zh-CN" sz="2400" b="0" i="0" u="none" strike="noStrike" cap="none" normalizeH="0" baseline="0">
                          <a:ln>
                            <a:noFill/>
                          </a:ln>
                          <a:solidFill>
                            <a:srgbClr val="000000"/>
                          </a:solidFill>
                          <a:effectLst/>
                          <a:latin typeface="黑体" pitchFamily="49" charset="-122"/>
                          <a:ea typeface="黑体" pitchFamily="49" charset="-122"/>
                          <a:cs typeface="Times New Roman" pitchFamily="18" charset="0"/>
                        </a:rPr>
                        <a:t>t</a:t>
                      </a:r>
                    </a:p>
                  </a:txBody>
                  <a:tcPr anchor="ctr" horzOverflow="overflow">
                    <a:lnL w="12700" cap="flat" cmpd="sng" algn="ctr">
                      <a:solidFill>
                        <a:srgbClr val="C945B3"/>
                      </a:solidFill>
                      <a:prstDash val="solid"/>
                      <a:round/>
                      <a:headEnd type="none" w="med" len="med"/>
                      <a:tailEnd type="none" w="med" len="med"/>
                    </a:lnL>
                    <a:lnR w="12700" cap="flat" cmpd="sng" algn="ctr">
                      <a:solidFill>
                        <a:srgbClr val="C945B3"/>
                      </a:solidFill>
                      <a:prstDash val="solid"/>
                      <a:round/>
                      <a:headEnd type="none" w="med" len="med"/>
                      <a:tailEnd type="none" w="med" len="med"/>
                    </a:lnR>
                    <a:lnT w="12700" cap="flat" cmpd="sng" algn="ctr">
                      <a:solidFill>
                        <a:srgbClr val="C945B3"/>
                      </a:solidFill>
                      <a:prstDash val="solid"/>
                      <a:round/>
                      <a:headEnd type="none" w="med" len="med"/>
                      <a:tailEnd type="none" w="med" len="med"/>
                    </a:lnT>
                    <a:lnB w="12700" cap="flat" cmpd="sng" algn="ctr">
                      <a:solidFill>
                        <a:srgbClr val="C945B3"/>
                      </a:solidFill>
                      <a:prstDash val="solid"/>
                      <a:round/>
                      <a:headEnd type="none" w="med" len="med"/>
                      <a:tailEnd type="none" w="med" len="med"/>
                    </a:lnB>
                    <a:lnTlToBr>
                      <a:noFill/>
                    </a:lnTlToBr>
                    <a:lnBlToTr>
                      <a:noFill/>
                    </a:lnBlToTr>
                    <a:solidFill>
                      <a:srgbClr val="FFDFB1"/>
                    </a:solid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Tx/>
                        <a:buFont typeface="Wingdings" pitchFamily="2" charset="2"/>
                        <a:buNone/>
                        <a:tabLst/>
                      </a:pPr>
                      <a:r>
                        <a:rPr kumimoji="0" lang="en-US" altLang="zh-CN" sz="2400" b="0" i="0" u="none" strike="noStrike" cap="none" normalizeH="0" baseline="0">
                          <a:ln>
                            <a:noFill/>
                          </a:ln>
                          <a:solidFill>
                            <a:srgbClr val="FF0000"/>
                          </a:solidFill>
                          <a:effectLst/>
                          <a:latin typeface="黑体" pitchFamily="49" charset="-122"/>
                          <a:ea typeface="黑体" pitchFamily="49" charset="-122"/>
                          <a:cs typeface="Times New Roman" pitchFamily="18" charset="0"/>
                        </a:rPr>
                        <a:t>120</a:t>
                      </a:r>
                    </a:p>
                  </a:txBody>
                  <a:tcPr anchor="ctr" horzOverflow="overflow">
                    <a:lnL w="12700" cap="flat" cmpd="sng" algn="ctr">
                      <a:solidFill>
                        <a:srgbClr val="C945B3"/>
                      </a:solidFill>
                      <a:prstDash val="solid"/>
                      <a:round/>
                      <a:headEnd type="none" w="med" len="med"/>
                      <a:tailEnd type="none" w="med" len="med"/>
                    </a:lnL>
                    <a:lnR w="12700" cap="flat" cmpd="sng" algn="ctr">
                      <a:solidFill>
                        <a:srgbClr val="C945B3"/>
                      </a:solidFill>
                      <a:prstDash val="solid"/>
                      <a:round/>
                      <a:headEnd type="none" w="med" len="med"/>
                      <a:tailEnd type="none" w="med" len="med"/>
                    </a:lnR>
                    <a:lnT w="12700" cap="flat" cmpd="sng" algn="ctr">
                      <a:solidFill>
                        <a:srgbClr val="C945B3"/>
                      </a:solidFill>
                      <a:prstDash val="solid"/>
                      <a:round/>
                      <a:headEnd type="none" w="med" len="med"/>
                      <a:tailEnd type="none" w="med" len="med"/>
                    </a:lnT>
                    <a:lnB w="12700" cap="flat" cmpd="sng" algn="ctr">
                      <a:solidFill>
                        <a:srgbClr val="C945B3"/>
                      </a:solidFill>
                      <a:prstDash val="solid"/>
                      <a:round/>
                      <a:headEnd type="none" w="med" len="med"/>
                      <a:tailEnd type="none" w="med" len="med"/>
                    </a:lnB>
                    <a:lnTlToBr>
                      <a:noFill/>
                    </a:lnTlToBr>
                    <a:lnBlToTr>
                      <a:noFill/>
                    </a:lnBlToTr>
                    <a:solidFill>
                      <a:srgbClr val="0BFFF9"/>
                    </a:solid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Tx/>
                        <a:buFont typeface="Wingdings" pitchFamily="2" charset="2"/>
                        <a:buNone/>
                        <a:tabLst/>
                      </a:pPr>
                      <a:r>
                        <a:rPr kumimoji="0" lang="en-US" altLang="zh-CN" sz="2400" b="0" i="0" u="none" strike="noStrike" cap="none" normalizeH="0" baseline="0">
                          <a:ln>
                            <a:noFill/>
                          </a:ln>
                          <a:solidFill>
                            <a:srgbClr val="FF0000"/>
                          </a:solidFill>
                          <a:effectLst/>
                          <a:latin typeface="黑体" pitchFamily="49" charset="-122"/>
                          <a:ea typeface="黑体" pitchFamily="49" charset="-122"/>
                          <a:cs typeface="Times New Roman" pitchFamily="18" charset="0"/>
                        </a:rPr>
                        <a:t>150</a:t>
                      </a:r>
                    </a:p>
                  </a:txBody>
                  <a:tcPr anchor="ctr" horzOverflow="overflow">
                    <a:lnL w="12700" cap="flat" cmpd="sng" algn="ctr">
                      <a:solidFill>
                        <a:srgbClr val="C945B3"/>
                      </a:solidFill>
                      <a:prstDash val="solid"/>
                      <a:round/>
                      <a:headEnd type="none" w="med" len="med"/>
                      <a:tailEnd type="none" w="med" len="med"/>
                    </a:lnL>
                    <a:lnR w="12700" cap="flat" cmpd="sng" algn="ctr">
                      <a:solidFill>
                        <a:srgbClr val="C945B3"/>
                      </a:solidFill>
                      <a:prstDash val="solid"/>
                      <a:round/>
                      <a:headEnd type="none" w="med" len="med"/>
                      <a:tailEnd type="none" w="med" len="med"/>
                    </a:lnR>
                    <a:lnT w="12700" cap="flat" cmpd="sng" algn="ctr">
                      <a:solidFill>
                        <a:srgbClr val="C945B3"/>
                      </a:solidFill>
                      <a:prstDash val="solid"/>
                      <a:round/>
                      <a:headEnd type="none" w="med" len="med"/>
                      <a:tailEnd type="none" w="med" len="med"/>
                    </a:lnT>
                    <a:lnB w="12700" cap="flat" cmpd="sng" algn="ctr">
                      <a:solidFill>
                        <a:srgbClr val="C945B3"/>
                      </a:solidFill>
                      <a:prstDash val="solid"/>
                      <a:round/>
                      <a:headEnd type="none" w="med" len="med"/>
                      <a:tailEnd type="none" w="med" len="med"/>
                    </a:lnB>
                    <a:lnTlToBr>
                      <a:noFill/>
                    </a:lnTlToBr>
                    <a:lnBlToTr>
                      <a:noFill/>
                    </a:lnBlToTr>
                    <a:solidFill>
                      <a:srgbClr val="0BFFF9"/>
                    </a:solid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Tx/>
                        <a:buFont typeface="Wingdings" pitchFamily="2" charset="2"/>
                        <a:buNone/>
                        <a:tabLst/>
                      </a:pPr>
                      <a:r>
                        <a:rPr kumimoji="0" lang="en-US" altLang="zh-CN" sz="2400" b="0" i="0" u="none" strike="noStrike" cap="none" normalizeH="0" baseline="0">
                          <a:ln>
                            <a:noFill/>
                          </a:ln>
                          <a:solidFill>
                            <a:srgbClr val="FF0000"/>
                          </a:solidFill>
                          <a:effectLst/>
                          <a:latin typeface="黑体" pitchFamily="49" charset="-122"/>
                          <a:ea typeface="黑体" pitchFamily="49" charset="-122"/>
                          <a:cs typeface="Times New Roman" pitchFamily="18" charset="0"/>
                        </a:rPr>
                        <a:t>2600</a:t>
                      </a:r>
                    </a:p>
                  </a:txBody>
                  <a:tcPr anchor="ctr" horzOverflow="overflow">
                    <a:lnL w="12700" cap="flat" cmpd="sng" algn="ctr">
                      <a:solidFill>
                        <a:srgbClr val="C945B3"/>
                      </a:solidFill>
                      <a:prstDash val="solid"/>
                      <a:round/>
                      <a:headEnd type="none" w="med" len="med"/>
                      <a:tailEnd type="none" w="med" len="med"/>
                    </a:lnL>
                    <a:lnR w="12700" cap="flat" cmpd="sng" algn="ctr">
                      <a:solidFill>
                        <a:srgbClr val="C945B3"/>
                      </a:solidFill>
                      <a:prstDash val="solid"/>
                      <a:round/>
                      <a:headEnd type="none" w="med" len="med"/>
                      <a:tailEnd type="none" w="med" len="med"/>
                    </a:lnR>
                    <a:lnT w="12700" cap="flat" cmpd="sng" algn="ctr">
                      <a:solidFill>
                        <a:srgbClr val="C945B3"/>
                      </a:solidFill>
                      <a:prstDash val="solid"/>
                      <a:round/>
                      <a:headEnd type="none" w="med" len="med"/>
                      <a:tailEnd type="none" w="med" len="med"/>
                    </a:lnT>
                    <a:lnB w="12700" cap="flat" cmpd="sng" algn="ctr">
                      <a:solidFill>
                        <a:srgbClr val="C945B3"/>
                      </a:solidFill>
                      <a:prstDash val="solid"/>
                      <a:round/>
                      <a:headEnd type="none" w="med" len="med"/>
                      <a:tailEnd type="none" w="med" len="med"/>
                    </a:lnB>
                    <a:lnTlToBr>
                      <a:noFill/>
                    </a:lnTlToBr>
                    <a:lnBlToTr>
                      <a:noFill/>
                    </a:lnBlToTr>
                    <a:solidFill>
                      <a:srgbClr val="0BFFF9"/>
                    </a:solid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Tx/>
                        <a:buFont typeface="Wingdings" pitchFamily="2" charset="2"/>
                        <a:buNone/>
                        <a:tabLst/>
                      </a:pPr>
                      <a:r>
                        <a:rPr kumimoji="0" lang="en-US" altLang="zh-CN" sz="2400" b="0" i="0" u="none" strike="noStrike" cap="none" normalizeH="0" baseline="0" dirty="0">
                          <a:ln>
                            <a:noFill/>
                          </a:ln>
                          <a:solidFill>
                            <a:srgbClr val="FF0000"/>
                          </a:solidFill>
                          <a:effectLst/>
                          <a:latin typeface="黑体" pitchFamily="49" charset="-122"/>
                          <a:ea typeface="黑体" pitchFamily="49" charset="-122"/>
                          <a:cs typeface="Times New Roman" pitchFamily="18" charset="0"/>
                        </a:rPr>
                        <a:t>3000</a:t>
                      </a:r>
                    </a:p>
                  </a:txBody>
                  <a:tcPr anchor="ctr" horzOverflow="overflow">
                    <a:lnL w="12700" cap="flat" cmpd="sng" algn="ctr">
                      <a:solidFill>
                        <a:srgbClr val="C945B3"/>
                      </a:solidFill>
                      <a:prstDash val="solid"/>
                      <a:round/>
                      <a:headEnd type="none" w="med" len="med"/>
                      <a:tailEnd type="none" w="med" len="med"/>
                    </a:lnL>
                    <a:lnR w="12700" cap="flat" cmpd="sng" algn="ctr">
                      <a:solidFill>
                        <a:srgbClr val="C945B3"/>
                      </a:solidFill>
                      <a:prstDash val="solid"/>
                      <a:round/>
                      <a:headEnd type="none" w="med" len="med"/>
                      <a:tailEnd type="none" w="med" len="med"/>
                    </a:lnR>
                    <a:lnT w="12700" cap="flat" cmpd="sng" algn="ctr">
                      <a:solidFill>
                        <a:srgbClr val="C945B3"/>
                      </a:solidFill>
                      <a:prstDash val="solid"/>
                      <a:round/>
                      <a:headEnd type="none" w="med" len="med"/>
                      <a:tailEnd type="none" w="med" len="med"/>
                    </a:lnT>
                    <a:lnB w="12700" cap="flat" cmpd="sng" algn="ctr">
                      <a:solidFill>
                        <a:srgbClr val="C945B3"/>
                      </a:solidFill>
                      <a:prstDash val="solid"/>
                      <a:round/>
                      <a:headEnd type="none" w="med" len="med"/>
                      <a:tailEnd type="none" w="med" len="med"/>
                    </a:lnB>
                    <a:lnTlToBr>
                      <a:noFill/>
                    </a:lnTlToBr>
                    <a:lnBlToTr>
                      <a:noFill/>
                    </a:lnBlToTr>
                    <a:solidFill>
                      <a:srgbClr val="0BFFF9"/>
                    </a:solidFill>
                  </a:tcPr>
                </a:tc>
                <a:extLst>
                  <a:ext uri="{0D108BD9-81ED-4DB2-BD59-A6C34878D82A}">
                    <a16:rowId xmlns:a16="http://schemas.microsoft.com/office/drawing/2014/main" val="10003"/>
                  </a:ext>
                </a:extLst>
              </a:tr>
              <a:tr h="577850">
                <a:tc>
                  <a:txBody>
                    <a:bodyPr/>
                    <a:lstStyle/>
                    <a:p>
                      <a:pPr marL="0" marR="0" lvl="0" indent="0" algn="ctr" defTabSz="914400" rtl="0" eaLnBrk="0" fontAlgn="base" latinLnBrk="0" hangingPunct="0">
                        <a:lnSpc>
                          <a:spcPct val="100000"/>
                        </a:lnSpc>
                        <a:spcBef>
                          <a:spcPct val="20000"/>
                        </a:spcBef>
                        <a:spcAft>
                          <a:spcPct val="0"/>
                        </a:spcAft>
                        <a:buClr>
                          <a:schemeClr val="hlink"/>
                        </a:buClr>
                        <a:buSzTx/>
                        <a:buFont typeface="Wingdings" pitchFamily="2" charset="2"/>
                        <a:buNone/>
                        <a:tabLst/>
                      </a:pPr>
                      <a:r>
                        <a:rPr kumimoji="0" lang="zh-CN" altLang="en-US" sz="2400" b="0" i="0" u="none" strike="noStrike" cap="none" normalizeH="0" baseline="0">
                          <a:ln>
                            <a:noFill/>
                          </a:ln>
                          <a:solidFill>
                            <a:srgbClr val="000000"/>
                          </a:solidFill>
                          <a:effectLst/>
                          <a:latin typeface="黑体" pitchFamily="49" charset="-122"/>
                          <a:ea typeface="黑体" pitchFamily="49" charset="-122"/>
                          <a:cs typeface="Times New Roman" pitchFamily="18" charset="0"/>
                        </a:rPr>
                        <a:t>标准粉</a:t>
                      </a:r>
                    </a:p>
                  </a:txBody>
                  <a:tcPr anchor="ctr" horzOverflow="overflow">
                    <a:lnL w="12700" cap="flat" cmpd="sng" algn="ctr">
                      <a:solidFill>
                        <a:srgbClr val="C945B3"/>
                      </a:solidFill>
                      <a:prstDash val="solid"/>
                      <a:round/>
                      <a:headEnd type="none" w="med" len="med"/>
                      <a:tailEnd type="none" w="med" len="med"/>
                    </a:lnL>
                    <a:lnR w="12700" cap="flat" cmpd="sng" algn="ctr">
                      <a:solidFill>
                        <a:srgbClr val="C945B3"/>
                      </a:solidFill>
                      <a:prstDash val="solid"/>
                      <a:round/>
                      <a:headEnd type="none" w="med" len="med"/>
                      <a:tailEnd type="none" w="med" len="med"/>
                    </a:lnR>
                    <a:lnT w="12700" cap="flat" cmpd="sng" algn="ctr">
                      <a:solidFill>
                        <a:srgbClr val="C945B3"/>
                      </a:solidFill>
                      <a:prstDash val="solid"/>
                      <a:round/>
                      <a:headEnd type="none" w="med" len="med"/>
                      <a:tailEnd type="none" w="med" len="med"/>
                    </a:lnT>
                    <a:lnB w="12700" cap="flat" cmpd="sng" algn="ctr">
                      <a:solidFill>
                        <a:srgbClr val="C945B3"/>
                      </a:solidFill>
                      <a:prstDash val="solid"/>
                      <a:round/>
                      <a:headEnd type="none" w="med" len="med"/>
                      <a:tailEnd type="none" w="med" len="med"/>
                    </a:lnB>
                    <a:lnTlToBr>
                      <a:noFill/>
                    </a:lnTlToBr>
                    <a:lnBlToTr>
                      <a:noFill/>
                    </a:lnBlToTr>
                    <a:solidFill>
                      <a:srgbClr val="FEC674"/>
                    </a:solid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Tx/>
                        <a:buFont typeface="Wingdings" pitchFamily="2" charset="2"/>
                        <a:buNone/>
                        <a:tabLst/>
                      </a:pPr>
                      <a:r>
                        <a:rPr kumimoji="0" lang="en-US" altLang="zh-CN" sz="2400" b="0" i="0" u="none" strike="noStrike" cap="none" normalizeH="0" baseline="0">
                          <a:ln>
                            <a:noFill/>
                          </a:ln>
                          <a:solidFill>
                            <a:srgbClr val="000000"/>
                          </a:solidFill>
                          <a:effectLst/>
                          <a:latin typeface="黑体" pitchFamily="49" charset="-122"/>
                          <a:ea typeface="黑体" pitchFamily="49" charset="-122"/>
                          <a:cs typeface="Times New Roman" pitchFamily="18" charset="0"/>
                        </a:rPr>
                        <a:t>t</a:t>
                      </a:r>
                    </a:p>
                  </a:txBody>
                  <a:tcPr anchor="ctr" horzOverflow="overflow">
                    <a:lnL w="12700" cap="flat" cmpd="sng" algn="ctr">
                      <a:solidFill>
                        <a:srgbClr val="C945B3"/>
                      </a:solidFill>
                      <a:prstDash val="solid"/>
                      <a:round/>
                      <a:headEnd type="none" w="med" len="med"/>
                      <a:tailEnd type="none" w="med" len="med"/>
                    </a:lnL>
                    <a:lnR w="12700" cap="flat" cmpd="sng" algn="ctr">
                      <a:solidFill>
                        <a:srgbClr val="C945B3"/>
                      </a:solidFill>
                      <a:prstDash val="solid"/>
                      <a:round/>
                      <a:headEnd type="none" w="med" len="med"/>
                      <a:tailEnd type="none" w="med" len="med"/>
                    </a:lnR>
                    <a:lnT w="12700" cap="flat" cmpd="sng" algn="ctr">
                      <a:solidFill>
                        <a:srgbClr val="C945B3"/>
                      </a:solidFill>
                      <a:prstDash val="solid"/>
                      <a:round/>
                      <a:headEnd type="none" w="med" len="med"/>
                      <a:tailEnd type="none" w="med" len="med"/>
                    </a:lnT>
                    <a:lnB w="12700" cap="flat" cmpd="sng" algn="ctr">
                      <a:solidFill>
                        <a:srgbClr val="C945B3"/>
                      </a:solidFill>
                      <a:prstDash val="solid"/>
                      <a:round/>
                      <a:headEnd type="none" w="med" len="med"/>
                      <a:tailEnd type="none" w="med" len="med"/>
                    </a:lnB>
                    <a:lnTlToBr>
                      <a:noFill/>
                    </a:lnTlToBr>
                    <a:lnBlToTr>
                      <a:noFill/>
                    </a:lnBlToTr>
                    <a:solidFill>
                      <a:srgbClr val="FFDFB1"/>
                    </a:solid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Tx/>
                        <a:buFont typeface="Wingdings" pitchFamily="2" charset="2"/>
                        <a:buNone/>
                        <a:tabLst/>
                      </a:pPr>
                      <a:r>
                        <a:rPr kumimoji="0" lang="en-US" altLang="zh-CN" sz="2400" b="0" i="0" u="none" strike="noStrike" cap="none" normalizeH="0" baseline="0">
                          <a:ln>
                            <a:noFill/>
                          </a:ln>
                          <a:solidFill>
                            <a:srgbClr val="FF0000"/>
                          </a:solidFill>
                          <a:effectLst/>
                          <a:latin typeface="黑体" pitchFamily="49" charset="-122"/>
                          <a:ea typeface="黑体" pitchFamily="49" charset="-122"/>
                          <a:cs typeface="Times New Roman" pitchFamily="18" charset="0"/>
                        </a:rPr>
                        <a:t>150</a:t>
                      </a:r>
                    </a:p>
                  </a:txBody>
                  <a:tcPr anchor="ctr" horzOverflow="overflow">
                    <a:lnL w="12700" cap="flat" cmpd="sng" algn="ctr">
                      <a:solidFill>
                        <a:srgbClr val="C945B3"/>
                      </a:solidFill>
                      <a:prstDash val="solid"/>
                      <a:round/>
                      <a:headEnd type="none" w="med" len="med"/>
                      <a:tailEnd type="none" w="med" len="med"/>
                    </a:lnL>
                    <a:lnR w="12700" cap="flat" cmpd="sng" algn="ctr">
                      <a:solidFill>
                        <a:srgbClr val="C945B3"/>
                      </a:solidFill>
                      <a:prstDash val="solid"/>
                      <a:round/>
                      <a:headEnd type="none" w="med" len="med"/>
                      <a:tailEnd type="none" w="med" len="med"/>
                    </a:lnR>
                    <a:lnT w="12700" cap="flat" cmpd="sng" algn="ctr">
                      <a:solidFill>
                        <a:srgbClr val="C945B3"/>
                      </a:solidFill>
                      <a:prstDash val="solid"/>
                      <a:round/>
                      <a:headEnd type="none" w="med" len="med"/>
                      <a:tailEnd type="none" w="med" len="med"/>
                    </a:lnT>
                    <a:lnB w="12700" cap="flat" cmpd="sng" algn="ctr">
                      <a:solidFill>
                        <a:srgbClr val="C945B3"/>
                      </a:solidFill>
                      <a:prstDash val="solid"/>
                      <a:round/>
                      <a:headEnd type="none" w="med" len="med"/>
                      <a:tailEnd type="none" w="med" len="med"/>
                    </a:lnB>
                    <a:lnTlToBr>
                      <a:noFill/>
                    </a:lnTlToBr>
                    <a:lnBlToTr>
                      <a:noFill/>
                    </a:lnBlToTr>
                    <a:solidFill>
                      <a:srgbClr val="0BFFF9"/>
                    </a:solid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Tx/>
                        <a:buFont typeface="Wingdings" pitchFamily="2" charset="2"/>
                        <a:buNone/>
                        <a:tabLst/>
                      </a:pPr>
                      <a:r>
                        <a:rPr kumimoji="0" lang="en-US" altLang="zh-CN" sz="2400" b="0" i="0" u="none" strike="noStrike" cap="none" normalizeH="0" baseline="0">
                          <a:ln>
                            <a:noFill/>
                          </a:ln>
                          <a:solidFill>
                            <a:srgbClr val="FF0000"/>
                          </a:solidFill>
                          <a:effectLst/>
                          <a:latin typeface="黑体" pitchFamily="49" charset="-122"/>
                          <a:ea typeface="黑体" pitchFamily="49" charset="-122"/>
                          <a:cs typeface="Times New Roman" pitchFamily="18" charset="0"/>
                        </a:rPr>
                        <a:t>200</a:t>
                      </a:r>
                    </a:p>
                  </a:txBody>
                  <a:tcPr anchor="ctr" horzOverflow="overflow">
                    <a:lnL w="12700" cap="flat" cmpd="sng" algn="ctr">
                      <a:solidFill>
                        <a:srgbClr val="C945B3"/>
                      </a:solidFill>
                      <a:prstDash val="solid"/>
                      <a:round/>
                      <a:headEnd type="none" w="med" len="med"/>
                      <a:tailEnd type="none" w="med" len="med"/>
                    </a:lnL>
                    <a:lnR w="12700" cap="flat" cmpd="sng" algn="ctr">
                      <a:solidFill>
                        <a:srgbClr val="C945B3"/>
                      </a:solidFill>
                      <a:prstDash val="solid"/>
                      <a:round/>
                      <a:headEnd type="none" w="med" len="med"/>
                      <a:tailEnd type="none" w="med" len="med"/>
                    </a:lnR>
                    <a:lnT w="12700" cap="flat" cmpd="sng" algn="ctr">
                      <a:solidFill>
                        <a:srgbClr val="C945B3"/>
                      </a:solidFill>
                      <a:prstDash val="solid"/>
                      <a:round/>
                      <a:headEnd type="none" w="med" len="med"/>
                      <a:tailEnd type="none" w="med" len="med"/>
                    </a:lnT>
                    <a:lnB w="12700" cap="flat" cmpd="sng" algn="ctr">
                      <a:solidFill>
                        <a:srgbClr val="C945B3"/>
                      </a:solidFill>
                      <a:prstDash val="solid"/>
                      <a:round/>
                      <a:headEnd type="none" w="med" len="med"/>
                      <a:tailEnd type="none" w="med" len="med"/>
                    </a:lnB>
                    <a:lnTlToBr>
                      <a:noFill/>
                    </a:lnTlToBr>
                    <a:lnBlToTr>
                      <a:noFill/>
                    </a:lnBlToTr>
                    <a:solidFill>
                      <a:srgbClr val="0BFFF9"/>
                    </a:solid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Tx/>
                        <a:buFont typeface="Wingdings" pitchFamily="2" charset="2"/>
                        <a:buNone/>
                        <a:tabLst/>
                      </a:pPr>
                      <a:r>
                        <a:rPr kumimoji="0" lang="en-US" altLang="zh-CN" sz="2400" b="0" i="0" u="none" strike="noStrike" cap="none" normalizeH="0" baseline="0">
                          <a:ln>
                            <a:noFill/>
                          </a:ln>
                          <a:solidFill>
                            <a:srgbClr val="FF0000"/>
                          </a:solidFill>
                          <a:effectLst/>
                          <a:latin typeface="黑体" pitchFamily="49" charset="-122"/>
                          <a:ea typeface="黑体" pitchFamily="49" charset="-122"/>
                          <a:cs typeface="Times New Roman" pitchFamily="18" charset="0"/>
                        </a:rPr>
                        <a:t>2300</a:t>
                      </a:r>
                    </a:p>
                  </a:txBody>
                  <a:tcPr anchor="ctr" horzOverflow="overflow">
                    <a:lnL w="12700" cap="flat" cmpd="sng" algn="ctr">
                      <a:solidFill>
                        <a:srgbClr val="C945B3"/>
                      </a:solidFill>
                      <a:prstDash val="solid"/>
                      <a:round/>
                      <a:headEnd type="none" w="med" len="med"/>
                      <a:tailEnd type="none" w="med" len="med"/>
                    </a:lnL>
                    <a:lnR w="12700" cap="flat" cmpd="sng" algn="ctr">
                      <a:solidFill>
                        <a:srgbClr val="C945B3"/>
                      </a:solidFill>
                      <a:prstDash val="solid"/>
                      <a:round/>
                      <a:headEnd type="none" w="med" len="med"/>
                      <a:tailEnd type="none" w="med" len="med"/>
                    </a:lnR>
                    <a:lnT w="12700" cap="flat" cmpd="sng" algn="ctr">
                      <a:solidFill>
                        <a:srgbClr val="C945B3"/>
                      </a:solidFill>
                      <a:prstDash val="solid"/>
                      <a:round/>
                      <a:headEnd type="none" w="med" len="med"/>
                      <a:tailEnd type="none" w="med" len="med"/>
                    </a:lnT>
                    <a:lnB w="12700" cap="flat" cmpd="sng" algn="ctr">
                      <a:solidFill>
                        <a:srgbClr val="C945B3"/>
                      </a:solidFill>
                      <a:prstDash val="solid"/>
                      <a:round/>
                      <a:headEnd type="none" w="med" len="med"/>
                      <a:tailEnd type="none" w="med" len="med"/>
                    </a:lnB>
                    <a:lnTlToBr>
                      <a:noFill/>
                    </a:lnTlToBr>
                    <a:lnBlToTr>
                      <a:noFill/>
                    </a:lnBlToTr>
                    <a:solidFill>
                      <a:srgbClr val="0BFFF9"/>
                    </a:solid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Tx/>
                        <a:buFont typeface="Wingdings" pitchFamily="2" charset="2"/>
                        <a:buNone/>
                        <a:tabLst/>
                      </a:pPr>
                      <a:r>
                        <a:rPr kumimoji="0" lang="en-US" altLang="zh-CN" sz="2400" b="0" i="0" u="none" strike="noStrike" cap="none" normalizeH="0" baseline="0" dirty="0">
                          <a:ln>
                            <a:noFill/>
                          </a:ln>
                          <a:solidFill>
                            <a:srgbClr val="FF0000"/>
                          </a:solidFill>
                          <a:effectLst/>
                          <a:latin typeface="黑体" pitchFamily="49" charset="-122"/>
                          <a:ea typeface="黑体" pitchFamily="49" charset="-122"/>
                          <a:cs typeface="Times New Roman" pitchFamily="18" charset="0"/>
                        </a:rPr>
                        <a:t>2100</a:t>
                      </a:r>
                    </a:p>
                  </a:txBody>
                  <a:tcPr anchor="ctr" horzOverflow="overflow">
                    <a:lnL w="12700" cap="flat" cmpd="sng" algn="ctr">
                      <a:solidFill>
                        <a:srgbClr val="C945B3"/>
                      </a:solidFill>
                      <a:prstDash val="solid"/>
                      <a:round/>
                      <a:headEnd type="none" w="med" len="med"/>
                      <a:tailEnd type="none" w="med" len="med"/>
                    </a:lnL>
                    <a:lnR w="12700" cap="flat" cmpd="sng" algn="ctr">
                      <a:solidFill>
                        <a:srgbClr val="C945B3"/>
                      </a:solidFill>
                      <a:prstDash val="solid"/>
                      <a:round/>
                      <a:headEnd type="none" w="med" len="med"/>
                      <a:tailEnd type="none" w="med" len="med"/>
                    </a:lnR>
                    <a:lnT w="12700" cap="flat" cmpd="sng" algn="ctr">
                      <a:solidFill>
                        <a:srgbClr val="C945B3"/>
                      </a:solidFill>
                      <a:prstDash val="solid"/>
                      <a:round/>
                      <a:headEnd type="none" w="med" len="med"/>
                      <a:tailEnd type="none" w="med" len="med"/>
                    </a:lnT>
                    <a:lnB w="12700" cap="flat" cmpd="sng" algn="ctr">
                      <a:solidFill>
                        <a:srgbClr val="C945B3"/>
                      </a:solidFill>
                      <a:prstDash val="solid"/>
                      <a:round/>
                      <a:headEnd type="none" w="med" len="med"/>
                      <a:tailEnd type="none" w="med" len="med"/>
                    </a:lnB>
                    <a:lnTlToBr>
                      <a:noFill/>
                    </a:lnTlToBr>
                    <a:lnBlToTr>
                      <a:noFill/>
                    </a:lnBlToTr>
                    <a:solidFill>
                      <a:srgbClr val="0BFFF9"/>
                    </a:solidFill>
                  </a:tcPr>
                </a:tc>
                <a:extLst>
                  <a:ext uri="{0D108BD9-81ED-4DB2-BD59-A6C34878D82A}">
                    <a16:rowId xmlns:a16="http://schemas.microsoft.com/office/drawing/2014/main" val="10004"/>
                  </a:ext>
                </a:extLst>
              </a:tr>
              <a:tr h="504825">
                <a:tc>
                  <a:txBody>
                    <a:bodyPr/>
                    <a:lstStyle/>
                    <a:p>
                      <a:pPr marL="0" marR="0" lvl="0" indent="0" algn="ctr" defTabSz="914400" rtl="0" eaLnBrk="0" fontAlgn="base" latinLnBrk="0" hangingPunct="0">
                        <a:lnSpc>
                          <a:spcPct val="100000"/>
                        </a:lnSpc>
                        <a:spcBef>
                          <a:spcPct val="20000"/>
                        </a:spcBef>
                        <a:spcAft>
                          <a:spcPct val="0"/>
                        </a:spcAft>
                        <a:buClr>
                          <a:schemeClr val="hlink"/>
                        </a:buClr>
                        <a:buSzTx/>
                        <a:buFont typeface="Wingdings" pitchFamily="2" charset="2"/>
                        <a:buNone/>
                        <a:tabLst/>
                      </a:pPr>
                      <a:r>
                        <a:rPr kumimoji="0" lang="zh-CN" altLang="en-US" sz="2400" b="0" i="0" u="none" strike="noStrike" cap="none" normalizeH="0" baseline="0">
                          <a:ln>
                            <a:noFill/>
                          </a:ln>
                          <a:solidFill>
                            <a:srgbClr val="000000"/>
                          </a:solidFill>
                          <a:effectLst/>
                          <a:latin typeface="黑体" pitchFamily="49" charset="-122"/>
                          <a:ea typeface="黑体" pitchFamily="49" charset="-122"/>
                          <a:cs typeface="Times New Roman" pitchFamily="18" charset="0"/>
                        </a:rPr>
                        <a:t>花生油</a:t>
                      </a:r>
                    </a:p>
                  </a:txBody>
                  <a:tcPr anchor="ctr" horzOverflow="overflow">
                    <a:lnL w="12700" cap="flat" cmpd="sng" algn="ctr">
                      <a:solidFill>
                        <a:srgbClr val="C945B3"/>
                      </a:solidFill>
                      <a:prstDash val="solid"/>
                      <a:round/>
                      <a:headEnd type="none" w="med" len="med"/>
                      <a:tailEnd type="none" w="med" len="med"/>
                    </a:lnL>
                    <a:lnR w="12700" cap="flat" cmpd="sng" algn="ctr">
                      <a:solidFill>
                        <a:srgbClr val="C945B3"/>
                      </a:solidFill>
                      <a:prstDash val="solid"/>
                      <a:round/>
                      <a:headEnd type="none" w="med" len="med"/>
                      <a:tailEnd type="none" w="med" len="med"/>
                    </a:lnR>
                    <a:lnT w="12700" cap="flat" cmpd="sng" algn="ctr">
                      <a:solidFill>
                        <a:srgbClr val="C945B3"/>
                      </a:solidFill>
                      <a:prstDash val="solid"/>
                      <a:round/>
                      <a:headEnd type="none" w="med" len="med"/>
                      <a:tailEnd type="none" w="med" len="med"/>
                    </a:lnT>
                    <a:lnB w="12700" cap="flat" cmpd="sng" algn="ctr">
                      <a:solidFill>
                        <a:srgbClr val="C945B3"/>
                      </a:solidFill>
                      <a:prstDash val="solid"/>
                      <a:round/>
                      <a:headEnd type="none" w="med" len="med"/>
                      <a:tailEnd type="none" w="med" len="med"/>
                    </a:lnB>
                    <a:lnTlToBr>
                      <a:noFill/>
                    </a:lnTlToBr>
                    <a:lnBlToTr>
                      <a:noFill/>
                    </a:lnBlToTr>
                    <a:solidFill>
                      <a:srgbClr val="FEC674"/>
                    </a:solid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Tx/>
                        <a:buFont typeface="Wingdings" pitchFamily="2" charset="2"/>
                        <a:buNone/>
                        <a:tabLst/>
                      </a:pPr>
                      <a:r>
                        <a:rPr kumimoji="0" lang="en-US" altLang="zh-CN" sz="2400" b="0" i="0" u="none" strike="noStrike" cap="none" normalizeH="0" baseline="0">
                          <a:ln>
                            <a:noFill/>
                          </a:ln>
                          <a:solidFill>
                            <a:srgbClr val="000000"/>
                          </a:solidFill>
                          <a:effectLst/>
                          <a:latin typeface="黑体" pitchFamily="49" charset="-122"/>
                          <a:ea typeface="黑体" pitchFamily="49" charset="-122"/>
                          <a:cs typeface="Times New Roman" pitchFamily="18" charset="0"/>
                        </a:rPr>
                        <a:t>kg</a:t>
                      </a:r>
                    </a:p>
                  </a:txBody>
                  <a:tcPr anchor="ctr" horzOverflow="overflow">
                    <a:lnL w="12700" cap="flat" cmpd="sng" algn="ctr">
                      <a:solidFill>
                        <a:srgbClr val="C945B3"/>
                      </a:solidFill>
                      <a:prstDash val="solid"/>
                      <a:round/>
                      <a:headEnd type="none" w="med" len="med"/>
                      <a:tailEnd type="none" w="med" len="med"/>
                    </a:lnL>
                    <a:lnR w="12700" cap="flat" cmpd="sng" algn="ctr">
                      <a:solidFill>
                        <a:srgbClr val="C945B3"/>
                      </a:solidFill>
                      <a:prstDash val="solid"/>
                      <a:round/>
                      <a:headEnd type="none" w="med" len="med"/>
                      <a:tailEnd type="none" w="med" len="med"/>
                    </a:lnR>
                    <a:lnT w="12700" cap="flat" cmpd="sng" algn="ctr">
                      <a:solidFill>
                        <a:srgbClr val="C945B3"/>
                      </a:solidFill>
                      <a:prstDash val="solid"/>
                      <a:round/>
                      <a:headEnd type="none" w="med" len="med"/>
                      <a:tailEnd type="none" w="med" len="med"/>
                    </a:lnT>
                    <a:lnB w="12700" cap="flat" cmpd="sng" algn="ctr">
                      <a:solidFill>
                        <a:srgbClr val="C945B3"/>
                      </a:solidFill>
                      <a:prstDash val="solid"/>
                      <a:round/>
                      <a:headEnd type="none" w="med" len="med"/>
                      <a:tailEnd type="none" w="med" len="med"/>
                    </a:lnB>
                    <a:lnTlToBr>
                      <a:noFill/>
                    </a:lnTlToBr>
                    <a:lnBlToTr>
                      <a:noFill/>
                    </a:lnBlToTr>
                    <a:solidFill>
                      <a:srgbClr val="FFDFB1"/>
                    </a:solid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Tx/>
                        <a:buFont typeface="Wingdings" pitchFamily="2" charset="2"/>
                        <a:buNone/>
                        <a:tabLst/>
                      </a:pPr>
                      <a:r>
                        <a:rPr kumimoji="0" lang="en-US" altLang="zh-CN" sz="2400" b="0" i="0" u="none" strike="noStrike" cap="none" normalizeH="0" baseline="0">
                          <a:ln>
                            <a:noFill/>
                          </a:ln>
                          <a:solidFill>
                            <a:srgbClr val="FF0000"/>
                          </a:solidFill>
                          <a:effectLst/>
                          <a:latin typeface="黑体" pitchFamily="49" charset="-122"/>
                          <a:ea typeface="黑体" pitchFamily="49" charset="-122"/>
                          <a:cs typeface="Times New Roman" pitchFamily="18" charset="0"/>
                        </a:rPr>
                        <a:t>1500</a:t>
                      </a:r>
                    </a:p>
                  </a:txBody>
                  <a:tcPr anchor="ctr" horzOverflow="overflow">
                    <a:lnL w="12700" cap="flat" cmpd="sng" algn="ctr">
                      <a:solidFill>
                        <a:srgbClr val="C945B3"/>
                      </a:solidFill>
                      <a:prstDash val="solid"/>
                      <a:round/>
                      <a:headEnd type="none" w="med" len="med"/>
                      <a:tailEnd type="none" w="med" len="med"/>
                    </a:lnL>
                    <a:lnR w="12700" cap="flat" cmpd="sng" algn="ctr">
                      <a:solidFill>
                        <a:srgbClr val="C945B3"/>
                      </a:solidFill>
                      <a:prstDash val="solid"/>
                      <a:round/>
                      <a:headEnd type="none" w="med" len="med"/>
                      <a:tailEnd type="none" w="med" len="med"/>
                    </a:lnR>
                    <a:lnT w="12700" cap="flat" cmpd="sng" algn="ctr">
                      <a:solidFill>
                        <a:srgbClr val="C945B3"/>
                      </a:solidFill>
                      <a:prstDash val="solid"/>
                      <a:round/>
                      <a:headEnd type="none" w="med" len="med"/>
                      <a:tailEnd type="none" w="med" len="med"/>
                    </a:lnT>
                    <a:lnB w="12700" cap="flat" cmpd="sng" algn="ctr">
                      <a:solidFill>
                        <a:srgbClr val="C945B3"/>
                      </a:solidFill>
                      <a:prstDash val="solid"/>
                      <a:round/>
                      <a:headEnd type="none" w="med" len="med"/>
                      <a:tailEnd type="none" w="med" len="med"/>
                    </a:lnB>
                    <a:lnTlToBr>
                      <a:noFill/>
                    </a:lnTlToBr>
                    <a:lnBlToTr>
                      <a:noFill/>
                    </a:lnBlToTr>
                    <a:solidFill>
                      <a:srgbClr val="0BFFF9"/>
                    </a:solid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Tx/>
                        <a:buFont typeface="Wingdings" pitchFamily="2" charset="2"/>
                        <a:buNone/>
                        <a:tabLst/>
                      </a:pPr>
                      <a:r>
                        <a:rPr kumimoji="0" lang="en-US" altLang="zh-CN" sz="2400" b="0" i="0" u="none" strike="noStrike" cap="none" normalizeH="0" baseline="0">
                          <a:ln>
                            <a:noFill/>
                          </a:ln>
                          <a:solidFill>
                            <a:srgbClr val="FF0000"/>
                          </a:solidFill>
                          <a:effectLst/>
                          <a:latin typeface="黑体" pitchFamily="49" charset="-122"/>
                          <a:ea typeface="黑体" pitchFamily="49" charset="-122"/>
                          <a:cs typeface="Times New Roman" pitchFamily="18" charset="0"/>
                        </a:rPr>
                        <a:t>1600</a:t>
                      </a:r>
                    </a:p>
                  </a:txBody>
                  <a:tcPr anchor="ctr" horzOverflow="overflow">
                    <a:lnL w="12700" cap="flat" cmpd="sng" algn="ctr">
                      <a:solidFill>
                        <a:srgbClr val="C945B3"/>
                      </a:solidFill>
                      <a:prstDash val="solid"/>
                      <a:round/>
                      <a:headEnd type="none" w="med" len="med"/>
                      <a:tailEnd type="none" w="med" len="med"/>
                    </a:lnL>
                    <a:lnR w="12700" cap="flat" cmpd="sng" algn="ctr">
                      <a:solidFill>
                        <a:srgbClr val="C945B3"/>
                      </a:solidFill>
                      <a:prstDash val="solid"/>
                      <a:round/>
                      <a:headEnd type="none" w="med" len="med"/>
                      <a:tailEnd type="none" w="med" len="med"/>
                    </a:lnR>
                    <a:lnT w="12700" cap="flat" cmpd="sng" algn="ctr">
                      <a:solidFill>
                        <a:srgbClr val="C945B3"/>
                      </a:solidFill>
                      <a:prstDash val="solid"/>
                      <a:round/>
                      <a:headEnd type="none" w="med" len="med"/>
                      <a:tailEnd type="none" w="med" len="med"/>
                    </a:lnT>
                    <a:lnB w="12700" cap="flat" cmpd="sng" algn="ctr">
                      <a:solidFill>
                        <a:srgbClr val="C945B3"/>
                      </a:solidFill>
                      <a:prstDash val="solid"/>
                      <a:round/>
                      <a:headEnd type="none" w="med" len="med"/>
                      <a:tailEnd type="none" w="med" len="med"/>
                    </a:lnB>
                    <a:lnTlToBr>
                      <a:noFill/>
                    </a:lnTlToBr>
                    <a:lnBlToTr>
                      <a:noFill/>
                    </a:lnBlToTr>
                    <a:solidFill>
                      <a:srgbClr val="0BFFF9"/>
                    </a:solid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Tx/>
                        <a:buFont typeface="Wingdings" pitchFamily="2" charset="2"/>
                        <a:buNone/>
                        <a:tabLst/>
                      </a:pPr>
                      <a:r>
                        <a:rPr kumimoji="0" lang="en-US" altLang="zh-CN" sz="2400" b="0" i="0" u="none" strike="noStrike" cap="none" normalizeH="0" baseline="0">
                          <a:ln>
                            <a:noFill/>
                          </a:ln>
                          <a:solidFill>
                            <a:srgbClr val="FF0000"/>
                          </a:solidFill>
                          <a:effectLst/>
                          <a:latin typeface="黑体" pitchFamily="49" charset="-122"/>
                          <a:ea typeface="黑体" pitchFamily="49" charset="-122"/>
                          <a:cs typeface="Times New Roman" pitchFamily="18" charset="0"/>
                        </a:rPr>
                        <a:t>9.8</a:t>
                      </a:r>
                    </a:p>
                  </a:txBody>
                  <a:tcPr anchor="ctr" horzOverflow="overflow">
                    <a:lnL w="12700" cap="flat" cmpd="sng" algn="ctr">
                      <a:solidFill>
                        <a:srgbClr val="C945B3"/>
                      </a:solidFill>
                      <a:prstDash val="solid"/>
                      <a:round/>
                      <a:headEnd type="none" w="med" len="med"/>
                      <a:tailEnd type="none" w="med" len="med"/>
                    </a:lnL>
                    <a:lnR w="12700" cap="flat" cmpd="sng" algn="ctr">
                      <a:solidFill>
                        <a:srgbClr val="C945B3"/>
                      </a:solidFill>
                      <a:prstDash val="solid"/>
                      <a:round/>
                      <a:headEnd type="none" w="med" len="med"/>
                      <a:tailEnd type="none" w="med" len="med"/>
                    </a:lnR>
                    <a:lnT w="12700" cap="flat" cmpd="sng" algn="ctr">
                      <a:solidFill>
                        <a:srgbClr val="C945B3"/>
                      </a:solidFill>
                      <a:prstDash val="solid"/>
                      <a:round/>
                      <a:headEnd type="none" w="med" len="med"/>
                      <a:tailEnd type="none" w="med" len="med"/>
                    </a:lnT>
                    <a:lnB w="12700" cap="flat" cmpd="sng" algn="ctr">
                      <a:solidFill>
                        <a:srgbClr val="C945B3"/>
                      </a:solidFill>
                      <a:prstDash val="solid"/>
                      <a:round/>
                      <a:headEnd type="none" w="med" len="med"/>
                      <a:tailEnd type="none" w="med" len="med"/>
                    </a:lnB>
                    <a:lnTlToBr>
                      <a:noFill/>
                    </a:lnTlToBr>
                    <a:lnBlToTr>
                      <a:noFill/>
                    </a:lnBlToTr>
                    <a:solidFill>
                      <a:srgbClr val="0BFFF9"/>
                    </a:solid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Tx/>
                        <a:buFont typeface="Wingdings" pitchFamily="2" charset="2"/>
                        <a:buNone/>
                        <a:tabLst/>
                      </a:pPr>
                      <a:r>
                        <a:rPr kumimoji="0" lang="en-US" altLang="zh-CN" sz="2400" b="0" i="0" u="none" strike="noStrike" cap="none" normalizeH="0" baseline="0" dirty="0">
                          <a:ln>
                            <a:noFill/>
                          </a:ln>
                          <a:solidFill>
                            <a:srgbClr val="FF0000"/>
                          </a:solidFill>
                          <a:effectLst/>
                          <a:latin typeface="黑体" pitchFamily="49" charset="-122"/>
                          <a:ea typeface="黑体" pitchFamily="49" charset="-122"/>
                          <a:cs typeface="Times New Roman" pitchFamily="18" charset="0"/>
                        </a:rPr>
                        <a:t>10.5</a:t>
                      </a:r>
                    </a:p>
                  </a:txBody>
                  <a:tcPr anchor="ctr" horzOverflow="overflow">
                    <a:lnL w="12700" cap="flat" cmpd="sng" algn="ctr">
                      <a:solidFill>
                        <a:srgbClr val="C945B3"/>
                      </a:solidFill>
                      <a:prstDash val="solid"/>
                      <a:round/>
                      <a:headEnd type="none" w="med" len="med"/>
                      <a:tailEnd type="none" w="med" len="med"/>
                    </a:lnL>
                    <a:lnR w="12700" cap="flat" cmpd="sng" algn="ctr">
                      <a:solidFill>
                        <a:srgbClr val="C945B3"/>
                      </a:solidFill>
                      <a:prstDash val="solid"/>
                      <a:round/>
                      <a:headEnd type="none" w="med" len="med"/>
                      <a:tailEnd type="none" w="med" len="med"/>
                    </a:lnR>
                    <a:lnT w="12700" cap="flat" cmpd="sng" algn="ctr">
                      <a:solidFill>
                        <a:srgbClr val="C945B3"/>
                      </a:solidFill>
                      <a:prstDash val="solid"/>
                      <a:round/>
                      <a:headEnd type="none" w="med" len="med"/>
                      <a:tailEnd type="none" w="med" len="med"/>
                    </a:lnT>
                    <a:lnB w="12700" cap="flat" cmpd="sng" algn="ctr">
                      <a:solidFill>
                        <a:srgbClr val="C945B3"/>
                      </a:solidFill>
                      <a:prstDash val="solid"/>
                      <a:round/>
                      <a:headEnd type="none" w="med" len="med"/>
                      <a:tailEnd type="none" w="med" len="med"/>
                    </a:lnB>
                    <a:lnTlToBr>
                      <a:noFill/>
                    </a:lnTlToBr>
                    <a:lnBlToTr>
                      <a:noFill/>
                    </a:lnBlToTr>
                    <a:solidFill>
                      <a:srgbClr val="0BFFF9"/>
                    </a:solidFill>
                  </a:tcPr>
                </a:tc>
                <a:extLst>
                  <a:ext uri="{0D108BD9-81ED-4DB2-BD59-A6C34878D82A}">
                    <a16:rowId xmlns:a16="http://schemas.microsoft.com/office/drawing/2014/main" val="10005"/>
                  </a:ext>
                </a:extLst>
              </a:tr>
            </a:tbl>
          </a:graphicData>
        </a:graphic>
      </p:graphicFrame>
      <p:sp>
        <p:nvSpPr>
          <p:cNvPr id="8" name="文本框 7">
            <a:extLst>
              <a:ext uri="{FF2B5EF4-FFF2-40B4-BE49-F238E27FC236}">
                <a16:creationId xmlns:a16="http://schemas.microsoft.com/office/drawing/2014/main" id="{84CE8804-C5CD-982C-82AC-5F6AEF544B19}"/>
              </a:ext>
            </a:extLst>
          </p:cNvPr>
          <p:cNvSpPr txBox="1"/>
          <p:nvPr/>
        </p:nvSpPr>
        <p:spPr>
          <a:xfrm>
            <a:off x="1856013" y="1719339"/>
            <a:ext cx="8349344" cy="923330"/>
          </a:xfrm>
          <a:prstGeom prst="rect">
            <a:avLst/>
          </a:prstGeom>
          <a:noFill/>
        </p:spPr>
        <p:txBody>
          <a:bodyPr wrap="square">
            <a:spAutoFit/>
          </a:bodyPr>
          <a:lstStyle/>
          <a:p>
            <a:r>
              <a:rPr lang="zh-CN" altLang="en-US" b="1" dirty="0"/>
              <a:t>作业：</a:t>
            </a:r>
            <a:r>
              <a:rPr lang="zh-CN" altLang="en-US" dirty="0"/>
              <a:t>设某粮油零售市场</a:t>
            </a:r>
            <a:r>
              <a:rPr lang="en-US" altLang="zh-CN" dirty="0"/>
              <a:t>2001</a:t>
            </a:r>
            <a:r>
              <a:rPr lang="zh-CN" altLang="en-US" dirty="0"/>
              <a:t>年和</a:t>
            </a:r>
            <a:r>
              <a:rPr lang="en-US" altLang="zh-CN" dirty="0"/>
              <a:t>2002</a:t>
            </a:r>
            <a:r>
              <a:rPr lang="zh-CN" altLang="en-US" dirty="0"/>
              <a:t>年三种商品的零售价格和销售量资料如下表。试分别以基期和报告期销售量和零售价格为权数，计算三种商品的价格综合指数和销售量综合指数。</a:t>
            </a:r>
          </a:p>
        </p:txBody>
      </p:sp>
    </p:spTree>
    <p:extLst>
      <p:ext uri="{BB962C8B-B14F-4D97-AF65-F5344CB8AC3E}">
        <p14:creationId xmlns:p14="http://schemas.microsoft.com/office/powerpoint/2010/main" val="3638703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rot="18868453" flipV="1">
            <a:off x="1854449" y="1215604"/>
            <a:ext cx="370238" cy="370238"/>
          </a:xfrm>
          <a:prstGeom prst="rect">
            <a:avLst/>
          </a:prstGeom>
          <a:noFill/>
          <a:ln w="254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zh-CN" altLang="en-US" sz="1350">
              <a:solidFill>
                <a:prstClr val="white"/>
              </a:solidFill>
              <a:latin typeface="Calibri"/>
              <a:ea typeface="等线" panose="02010600030101010101" pitchFamily="2" charset="-122"/>
            </a:endParaRPr>
          </a:p>
        </p:txBody>
      </p:sp>
      <p:sp>
        <p:nvSpPr>
          <p:cNvPr id="5" name="矩形 4"/>
          <p:cNvSpPr/>
          <p:nvPr/>
        </p:nvSpPr>
        <p:spPr>
          <a:xfrm rot="18868453">
            <a:off x="2101742" y="1279292"/>
            <a:ext cx="236220" cy="23622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zh-CN" altLang="en-US" sz="1350">
              <a:solidFill>
                <a:prstClr val="white"/>
              </a:solidFill>
              <a:latin typeface="Calibri"/>
              <a:ea typeface="等线" panose="02010600030101010101" pitchFamily="2" charset="-122"/>
            </a:endParaRPr>
          </a:p>
        </p:txBody>
      </p:sp>
      <p:cxnSp>
        <p:nvCxnSpPr>
          <p:cNvPr id="6" name="直接连接符 5"/>
          <p:cNvCxnSpPr>
            <a:cxnSpLocks/>
          </p:cNvCxnSpPr>
          <p:nvPr/>
        </p:nvCxnSpPr>
        <p:spPr>
          <a:xfrm>
            <a:off x="2039568" y="1662510"/>
            <a:ext cx="764545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标题 3"/>
          <p:cNvSpPr txBox="1">
            <a:spLocks/>
          </p:cNvSpPr>
          <p:nvPr/>
        </p:nvSpPr>
        <p:spPr>
          <a:xfrm>
            <a:off x="2535986" y="1294921"/>
            <a:ext cx="7886700" cy="318549"/>
          </a:xfrm>
          <a:prstGeom prst="rect">
            <a:avLst/>
          </a:prstGeom>
        </p:spPr>
        <p:txBody>
          <a:bodyPr vert="horz" wrap="square" lIns="68580" tIns="34290" rIns="68580" bIns="34290" rtlCol="0" anchor="ctr">
            <a:spAutoFit/>
          </a:bodyPr>
          <a:lstStyle>
            <a:lvl1pPr algn="l" defTabSz="914400" rtl="0" eaLnBrk="1" latinLnBrk="0" hangingPunct="1">
              <a:lnSpc>
                <a:spcPct val="90000"/>
              </a:lnSpc>
              <a:spcBef>
                <a:spcPct val="0"/>
              </a:spcBef>
              <a:buNone/>
              <a:defRPr lang="zh-CN" altLang="en-US" sz="2400" b="1" kern="1200">
                <a:gradFill>
                  <a:gsLst>
                    <a:gs pos="0">
                      <a:schemeClr val="accent2"/>
                    </a:gs>
                    <a:gs pos="100000">
                      <a:schemeClr val="accent1">
                        <a:lumMod val="75000"/>
                      </a:schemeClr>
                    </a:gs>
                  </a:gsLst>
                  <a:lin ang="5400000" scaled="1"/>
                </a:gradFill>
                <a:effectLst>
                  <a:outerShdw blurRad="38100" dist="38100" dir="2700000" algn="tl">
                    <a:srgbClr val="000000">
                      <a:alpha val="11000"/>
                    </a:srgbClr>
                  </a:outerShdw>
                </a:effectLst>
                <a:latin typeface="+mn-lt"/>
                <a:ea typeface="+mn-ea"/>
                <a:cs typeface="+mn-ea"/>
              </a:defRPr>
            </a:lvl1pPr>
          </a:lstStyle>
          <a:p>
            <a:pPr defTabSz="685800">
              <a:defRPr/>
            </a:pPr>
            <a:r>
              <a:rPr lang="zh-CN" altLang="en-US" sz="1800" dirty="0">
                <a:solidFill>
                  <a:schemeClr val="accent4">
                    <a:lumMod val="75000"/>
                  </a:schemeClr>
                </a:solidFill>
                <a:latin typeface="微软雅黑"/>
                <a:ea typeface="微软雅黑"/>
                <a:sym typeface="+mn-ea"/>
              </a:rPr>
              <a:t>通货膨胀对收入和财富分配的效应</a:t>
            </a:r>
            <a:endParaRPr lang="zh-CN" altLang="en-US" sz="1800" dirty="0">
              <a:solidFill>
                <a:schemeClr val="accent4">
                  <a:lumMod val="75000"/>
                </a:schemeClr>
              </a:solidFill>
              <a:latin typeface="微软雅黑"/>
              <a:ea typeface="微软雅黑"/>
            </a:endParaRPr>
          </a:p>
        </p:txBody>
      </p:sp>
      <p:sp>
        <p:nvSpPr>
          <p:cNvPr id="3" name="文本框 2"/>
          <p:cNvSpPr txBox="1"/>
          <p:nvPr/>
        </p:nvSpPr>
        <p:spPr>
          <a:xfrm>
            <a:off x="1831166" y="1812506"/>
            <a:ext cx="7991719" cy="3865802"/>
          </a:xfrm>
          <a:prstGeom prst="rect">
            <a:avLst/>
          </a:prstGeom>
          <a:noFill/>
        </p:spPr>
        <p:txBody>
          <a:bodyPr wrap="square" rtlCol="0">
            <a:spAutoFit/>
          </a:bodyPr>
          <a:lstStyle/>
          <a:p>
            <a:pPr marL="214313" indent="-214313" defTabSz="342900">
              <a:lnSpc>
                <a:spcPct val="150000"/>
              </a:lnSpc>
              <a:buFont typeface="Wingdings" panose="05000000000000000000" pitchFamily="2" charset="2"/>
              <a:buChar char="p"/>
              <a:defRPr/>
            </a:pPr>
            <a:r>
              <a:rPr lang="zh-CN" altLang="en-US" sz="1500" dirty="0">
                <a:solidFill>
                  <a:prstClr val="black"/>
                </a:solidFill>
                <a:latin typeface="+mn-ea"/>
              </a:rPr>
              <a:t>在通货膨胀时期，人们的名义货币收入与实际货币收入之间会产生差距，只有剔除物价的影响，才能看出人们实际收入的变化。当人们忽视货币实际购买力的变化，而仅仅满足于货币名义价值（如名义收入）时，通常称之为“货币幻觉” （</a:t>
            </a:r>
            <a:r>
              <a:rPr lang="en-US" altLang="zh-CN" sz="1500" dirty="0">
                <a:solidFill>
                  <a:prstClr val="black"/>
                </a:solidFill>
                <a:latin typeface="+mn-ea"/>
              </a:rPr>
              <a:t>money illusion</a:t>
            </a:r>
            <a:r>
              <a:rPr lang="zh-CN" altLang="en-US" sz="1500" dirty="0">
                <a:solidFill>
                  <a:prstClr val="black"/>
                </a:solidFill>
                <a:latin typeface="+mn-ea"/>
              </a:rPr>
              <a:t>）。</a:t>
            </a:r>
            <a:endParaRPr lang="en-US" altLang="zh-CN" sz="1500" dirty="0">
              <a:solidFill>
                <a:prstClr val="black"/>
              </a:solidFill>
              <a:latin typeface="+mn-ea"/>
            </a:endParaRPr>
          </a:p>
          <a:p>
            <a:pPr marL="214313" indent="-214313" defTabSz="342900">
              <a:lnSpc>
                <a:spcPct val="150000"/>
              </a:lnSpc>
              <a:buFont typeface="Wingdings" panose="05000000000000000000" pitchFamily="2" charset="2"/>
              <a:buChar char="p"/>
              <a:defRPr/>
            </a:pPr>
            <a:r>
              <a:rPr lang="zh-CN" altLang="en-US" sz="1500" dirty="0">
                <a:solidFill>
                  <a:prstClr val="black"/>
                </a:solidFill>
                <a:latin typeface="+mn-ea"/>
              </a:rPr>
              <a:t>由于社会各阶层收入来源极不相同，因此，在物价总水平上涨时，有些人的收入水平会下降，有些人的收入水平却反而会提高。这种由物价上涨造成的收入再分配，就是通货膨胀的收入分配效应（</a:t>
            </a:r>
            <a:r>
              <a:rPr lang="en-US" altLang="zh-CN" sz="1500" dirty="0">
                <a:solidFill>
                  <a:prstClr val="black"/>
                </a:solidFill>
                <a:latin typeface="+mn-ea"/>
              </a:rPr>
              <a:t>distributional effect of income</a:t>
            </a:r>
            <a:r>
              <a:rPr lang="zh-CN" altLang="en-US" sz="1500" dirty="0">
                <a:solidFill>
                  <a:prstClr val="black"/>
                </a:solidFill>
                <a:latin typeface="+mn-ea"/>
              </a:rPr>
              <a:t>）。</a:t>
            </a:r>
            <a:endParaRPr lang="en-US" altLang="zh-CN" sz="1500" dirty="0">
              <a:solidFill>
                <a:prstClr val="black"/>
              </a:solidFill>
              <a:latin typeface="+mn-ea"/>
            </a:endParaRPr>
          </a:p>
          <a:p>
            <a:pPr marL="214313" indent="-214313" defTabSz="342900">
              <a:lnSpc>
                <a:spcPct val="150000"/>
              </a:lnSpc>
              <a:buFont typeface="Wingdings" panose="05000000000000000000" pitchFamily="2" charset="2"/>
              <a:buChar char="p"/>
              <a:defRPr/>
            </a:pPr>
            <a:r>
              <a:rPr lang="zh-CN" altLang="en-US" sz="1500" dirty="0">
                <a:solidFill>
                  <a:prstClr val="black"/>
                </a:solidFill>
                <a:latin typeface="+mn-ea"/>
              </a:rPr>
              <a:t>面值固定的金融资产，其价值随着物价上涨而下跌，各种变动收益证券和实物资产则随着通货膨胀而增大其价值。同时，个人所持有的各种金融资产分别是社会其他部门的负债，比如通货是未附利息的政府负债，各种存款是金融机构的负债，国库券和公债是附有利息的政府债务，商业票据和公司债是企业的债务等等。因此，通货膨胀的财富再分配效应是通过改变金融资产的实际价值和债务人的债务负担实现的。</a:t>
            </a:r>
            <a:endParaRPr lang="en-US" altLang="zh-CN" sz="1500" dirty="0">
              <a:solidFill>
                <a:prstClr val="black"/>
              </a:solidFill>
              <a:latin typeface="+mn-ea"/>
            </a:endParaRPr>
          </a:p>
        </p:txBody>
      </p:sp>
    </p:spTree>
    <p:extLst>
      <p:ext uri="{BB962C8B-B14F-4D97-AF65-F5344CB8AC3E}">
        <p14:creationId xmlns:p14="http://schemas.microsoft.com/office/powerpoint/2010/main" val="108262741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rot="18868453" flipV="1">
            <a:off x="1854449" y="1215604"/>
            <a:ext cx="370238" cy="370238"/>
          </a:xfrm>
          <a:prstGeom prst="rect">
            <a:avLst/>
          </a:prstGeom>
          <a:noFill/>
          <a:ln w="254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zh-CN" altLang="en-US" sz="1350">
              <a:solidFill>
                <a:prstClr val="white"/>
              </a:solidFill>
              <a:latin typeface="Calibri"/>
              <a:ea typeface="等线" panose="02010600030101010101" pitchFamily="2" charset="-122"/>
            </a:endParaRPr>
          </a:p>
        </p:txBody>
      </p:sp>
      <p:sp>
        <p:nvSpPr>
          <p:cNvPr id="5" name="矩形 4"/>
          <p:cNvSpPr/>
          <p:nvPr/>
        </p:nvSpPr>
        <p:spPr>
          <a:xfrm rot="18868453">
            <a:off x="2101742" y="1279292"/>
            <a:ext cx="236220" cy="23622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zh-CN" altLang="en-US" sz="1350">
              <a:solidFill>
                <a:prstClr val="white"/>
              </a:solidFill>
              <a:latin typeface="Calibri"/>
              <a:ea typeface="等线" panose="02010600030101010101" pitchFamily="2" charset="-122"/>
            </a:endParaRPr>
          </a:p>
        </p:txBody>
      </p:sp>
      <p:cxnSp>
        <p:nvCxnSpPr>
          <p:cNvPr id="6" name="直接连接符 5"/>
          <p:cNvCxnSpPr>
            <a:cxnSpLocks/>
          </p:cNvCxnSpPr>
          <p:nvPr/>
        </p:nvCxnSpPr>
        <p:spPr>
          <a:xfrm>
            <a:off x="2039568" y="1662510"/>
            <a:ext cx="764545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标题 3"/>
          <p:cNvSpPr txBox="1">
            <a:spLocks/>
          </p:cNvSpPr>
          <p:nvPr/>
        </p:nvSpPr>
        <p:spPr>
          <a:xfrm>
            <a:off x="2563142" y="1291003"/>
            <a:ext cx="7886700" cy="318549"/>
          </a:xfrm>
          <a:prstGeom prst="rect">
            <a:avLst/>
          </a:prstGeom>
        </p:spPr>
        <p:txBody>
          <a:bodyPr vert="horz" wrap="square" lIns="68580" tIns="34290" rIns="68580" bIns="34290" rtlCol="0" anchor="ctr">
            <a:spAutoFit/>
          </a:bodyPr>
          <a:lstStyle>
            <a:lvl1pPr algn="l" defTabSz="914400" rtl="0" eaLnBrk="1" latinLnBrk="0" hangingPunct="1">
              <a:lnSpc>
                <a:spcPct val="90000"/>
              </a:lnSpc>
              <a:spcBef>
                <a:spcPct val="0"/>
              </a:spcBef>
              <a:buNone/>
              <a:defRPr lang="zh-CN" altLang="en-US" sz="2400" b="1" kern="1200">
                <a:gradFill>
                  <a:gsLst>
                    <a:gs pos="0">
                      <a:schemeClr val="accent2"/>
                    </a:gs>
                    <a:gs pos="100000">
                      <a:schemeClr val="accent1">
                        <a:lumMod val="75000"/>
                      </a:schemeClr>
                    </a:gs>
                  </a:gsLst>
                  <a:lin ang="5400000" scaled="1"/>
                </a:gradFill>
                <a:effectLst>
                  <a:outerShdw blurRad="38100" dist="38100" dir="2700000" algn="tl">
                    <a:srgbClr val="000000">
                      <a:alpha val="11000"/>
                    </a:srgbClr>
                  </a:outerShdw>
                </a:effectLst>
                <a:latin typeface="+mn-lt"/>
                <a:ea typeface="+mn-ea"/>
                <a:cs typeface="+mn-ea"/>
              </a:defRPr>
            </a:lvl1pPr>
          </a:lstStyle>
          <a:p>
            <a:pPr defTabSz="685800">
              <a:defRPr/>
            </a:pPr>
            <a:r>
              <a:rPr lang="zh-CN" altLang="en-US" sz="1800" dirty="0">
                <a:solidFill>
                  <a:schemeClr val="accent4">
                    <a:lumMod val="75000"/>
                  </a:schemeClr>
                </a:solidFill>
                <a:latin typeface="微软雅黑"/>
                <a:ea typeface="微软雅黑"/>
                <a:sym typeface="+mn-ea"/>
              </a:rPr>
              <a:t>通货膨胀对产出和就业的影响</a:t>
            </a:r>
            <a:endParaRPr lang="zh-CN" altLang="en-US" sz="1800" dirty="0">
              <a:solidFill>
                <a:schemeClr val="accent4">
                  <a:lumMod val="75000"/>
                </a:schemeClr>
              </a:solidFill>
              <a:latin typeface="微软雅黑"/>
              <a:ea typeface="微软雅黑"/>
            </a:endParaRPr>
          </a:p>
        </p:txBody>
      </p:sp>
      <p:sp>
        <p:nvSpPr>
          <p:cNvPr id="3" name="文本框 2"/>
          <p:cNvSpPr txBox="1"/>
          <p:nvPr/>
        </p:nvSpPr>
        <p:spPr>
          <a:xfrm>
            <a:off x="1831166" y="1812507"/>
            <a:ext cx="7991719" cy="4558299"/>
          </a:xfrm>
          <a:prstGeom prst="rect">
            <a:avLst/>
          </a:prstGeom>
          <a:noFill/>
        </p:spPr>
        <p:txBody>
          <a:bodyPr wrap="square" rtlCol="0">
            <a:spAutoFit/>
          </a:bodyPr>
          <a:lstStyle/>
          <a:p>
            <a:pPr marL="214313" indent="-214313" defTabSz="342900">
              <a:lnSpc>
                <a:spcPct val="150000"/>
              </a:lnSpc>
              <a:buFont typeface="Wingdings" panose="05000000000000000000" pitchFamily="2" charset="2"/>
              <a:buChar char="p"/>
              <a:defRPr/>
            </a:pPr>
            <a:r>
              <a:rPr lang="zh-CN" altLang="en-US" sz="1500" dirty="0">
                <a:solidFill>
                  <a:prstClr val="black"/>
                </a:solidFill>
                <a:latin typeface="+mn-ea"/>
              </a:rPr>
              <a:t>通货膨胀对产出增长究竞会产生什么样的影响，这是一个重大而有争议的问题：对此，西方经济学界大致形成了三类观点</a:t>
            </a:r>
            <a:r>
              <a:rPr lang="en-US" altLang="zh-CN" sz="1500" dirty="0">
                <a:solidFill>
                  <a:prstClr val="black"/>
                </a:solidFill>
                <a:latin typeface="+mn-ea"/>
              </a:rPr>
              <a:t>——</a:t>
            </a:r>
            <a:r>
              <a:rPr lang="zh-CN" altLang="en-US" sz="1500" dirty="0">
                <a:solidFill>
                  <a:prstClr val="black"/>
                </a:solidFill>
                <a:latin typeface="+mn-ea"/>
              </a:rPr>
              <a:t>促进论、促退论和中性论。</a:t>
            </a:r>
            <a:endParaRPr lang="en-US" altLang="zh-CN" sz="1500" dirty="0">
              <a:solidFill>
                <a:prstClr val="black"/>
              </a:solidFill>
              <a:latin typeface="+mn-ea"/>
            </a:endParaRPr>
          </a:p>
          <a:p>
            <a:pPr marL="214313" indent="-214313" defTabSz="342900">
              <a:lnSpc>
                <a:spcPct val="150000"/>
              </a:lnSpc>
              <a:buFont typeface="Wingdings" panose="05000000000000000000" pitchFamily="2" charset="2"/>
              <a:buChar char="p"/>
              <a:defRPr/>
            </a:pPr>
            <a:r>
              <a:rPr lang="zh-CN" altLang="en-US" sz="1500" dirty="0">
                <a:solidFill>
                  <a:prstClr val="black"/>
                </a:solidFill>
                <a:latin typeface="+mn-ea"/>
              </a:rPr>
              <a:t>通货膨胀对就业的影响主要是由菲利普斯曲线来解释的。菲利普斯曲线的发展过程大致可以分为三个阶段：首先，原始的菲利普斯曲线。英国经济学家、伦敦经济学院教授菲利普斯，在</a:t>
            </a:r>
            <a:r>
              <a:rPr lang="en-US" altLang="zh-CN" sz="1500" dirty="0">
                <a:solidFill>
                  <a:prstClr val="black"/>
                </a:solidFill>
                <a:latin typeface="+mn-ea"/>
              </a:rPr>
              <a:t>1958</a:t>
            </a:r>
            <a:r>
              <a:rPr lang="zh-CN" altLang="en-US" sz="1500" dirty="0">
                <a:solidFill>
                  <a:prstClr val="black"/>
                </a:solidFill>
                <a:latin typeface="+mn-ea"/>
              </a:rPr>
              <a:t>年，利用</a:t>
            </a:r>
            <a:r>
              <a:rPr lang="en-US" altLang="zh-CN" sz="1500" dirty="0">
                <a:solidFill>
                  <a:prstClr val="black"/>
                </a:solidFill>
                <a:latin typeface="+mn-ea"/>
              </a:rPr>
              <a:t>1861—1913</a:t>
            </a:r>
            <a:r>
              <a:rPr lang="zh-CN" altLang="en-US" sz="1500" dirty="0">
                <a:solidFill>
                  <a:prstClr val="black"/>
                </a:solidFill>
                <a:latin typeface="+mn-ea"/>
              </a:rPr>
              <a:t>年的资料，研究了英国的货币工资变动率与失业率两者的关系，发现这两者存在着非线性的负相关关系。</a:t>
            </a:r>
            <a:endParaRPr lang="en-US" altLang="zh-CN" sz="1500" dirty="0">
              <a:solidFill>
                <a:prstClr val="black"/>
              </a:solidFill>
              <a:latin typeface="+mn-ea"/>
            </a:endParaRPr>
          </a:p>
          <a:p>
            <a:pPr marL="214313" indent="-214313" defTabSz="342900">
              <a:lnSpc>
                <a:spcPct val="150000"/>
              </a:lnSpc>
              <a:buFont typeface="Wingdings" panose="05000000000000000000" pitchFamily="2" charset="2"/>
              <a:buChar char="p"/>
              <a:defRPr/>
            </a:pPr>
            <a:r>
              <a:rPr lang="zh-CN" altLang="en-US" sz="1500" dirty="0">
                <a:solidFill>
                  <a:prstClr val="black"/>
                </a:solidFill>
                <a:latin typeface="+mn-ea"/>
              </a:rPr>
              <a:t>其次，萨谬尔森和索洛对菲利普斯曲线的修正。上述这种货币工资上涨率与失业率的替代关系，后来被萨缪尔森和索洛进一步修正为通货膨胀率与失业率之间的替换关系</a:t>
            </a:r>
            <a:r>
              <a:rPr lang="en-US" altLang="zh-CN" sz="1500" dirty="0">
                <a:solidFill>
                  <a:prstClr val="black"/>
                </a:solidFill>
                <a:latin typeface="+mn-ea"/>
              </a:rPr>
              <a:t>(Trade-off between Unemployment and Inflation)</a:t>
            </a:r>
            <a:r>
              <a:rPr lang="zh-CN" altLang="en-US" sz="1500" dirty="0">
                <a:solidFill>
                  <a:prstClr val="black"/>
                </a:solidFill>
                <a:latin typeface="+mn-ea"/>
              </a:rPr>
              <a:t>。</a:t>
            </a:r>
            <a:endParaRPr lang="en-US" altLang="zh-CN" sz="1500" dirty="0">
              <a:solidFill>
                <a:prstClr val="black"/>
              </a:solidFill>
              <a:latin typeface="+mn-ea"/>
            </a:endParaRPr>
          </a:p>
          <a:p>
            <a:pPr marL="214313" indent="-214313" defTabSz="342900">
              <a:lnSpc>
                <a:spcPct val="150000"/>
              </a:lnSpc>
              <a:buFont typeface="Wingdings" panose="05000000000000000000" pitchFamily="2" charset="2"/>
              <a:buChar char="p"/>
              <a:defRPr/>
            </a:pPr>
            <a:r>
              <a:rPr lang="zh-CN" altLang="en-US" sz="1500" dirty="0">
                <a:solidFill>
                  <a:prstClr val="black"/>
                </a:solidFill>
                <a:latin typeface="+mn-ea"/>
              </a:rPr>
              <a:t>最后，短期和长期的菲利普斯曲线。弗里德曼和费尔普斯认为不同的通货膨胀预期率对应着不同的菲利普斯曲线。短期中，由于通货膨胀预期不变，菲利普斯曲线所描述的关系是存在的；但在长期中由于较高的通货膨胀率会导致较高的通货膨胀预期率，这将使得菲利普斯曲线不断上移，因而不可能形成长期的失业与通货膨胀的相互替代。</a:t>
            </a:r>
            <a:endParaRPr lang="en-US" altLang="zh-CN" sz="1500" dirty="0">
              <a:solidFill>
                <a:prstClr val="black"/>
              </a:solidFill>
              <a:latin typeface="+mn-ea"/>
            </a:endParaRPr>
          </a:p>
        </p:txBody>
      </p:sp>
    </p:spTree>
    <p:extLst>
      <p:ext uri="{BB962C8B-B14F-4D97-AF65-F5344CB8AC3E}">
        <p14:creationId xmlns:p14="http://schemas.microsoft.com/office/powerpoint/2010/main" val="362530168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rot="18868453" flipV="1">
            <a:off x="1854449" y="1215604"/>
            <a:ext cx="370238" cy="370238"/>
          </a:xfrm>
          <a:prstGeom prst="rect">
            <a:avLst/>
          </a:prstGeom>
          <a:noFill/>
          <a:ln w="254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zh-CN" altLang="en-US" sz="1350">
              <a:solidFill>
                <a:prstClr val="white"/>
              </a:solidFill>
              <a:latin typeface="Calibri"/>
              <a:ea typeface="等线" panose="02010600030101010101" pitchFamily="2" charset="-122"/>
            </a:endParaRPr>
          </a:p>
        </p:txBody>
      </p:sp>
      <p:sp>
        <p:nvSpPr>
          <p:cNvPr id="5" name="矩形 4"/>
          <p:cNvSpPr/>
          <p:nvPr/>
        </p:nvSpPr>
        <p:spPr>
          <a:xfrm rot="18868453">
            <a:off x="2101742" y="1279292"/>
            <a:ext cx="236220" cy="23622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zh-CN" altLang="en-US" sz="1350">
              <a:solidFill>
                <a:prstClr val="white"/>
              </a:solidFill>
              <a:latin typeface="Calibri"/>
              <a:ea typeface="等线" panose="02010600030101010101" pitchFamily="2" charset="-122"/>
            </a:endParaRPr>
          </a:p>
        </p:txBody>
      </p:sp>
      <p:cxnSp>
        <p:nvCxnSpPr>
          <p:cNvPr id="6" name="直接连接符 5"/>
          <p:cNvCxnSpPr>
            <a:cxnSpLocks/>
          </p:cNvCxnSpPr>
          <p:nvPr/>
        </p:nvCxnSpPr>
        <p:spPr>
          <a:xfrm>
            <a:off x="2039568" y="1662510"/>
            <a:ext cx="764545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标题 3"/>
          <p:cNvSpPr txBox="1">
            <a:spLocks/>
          </p:cNvSpPr>
          <p:nvPr/>
        </p:nvSpPr>
        <p:spPr>
          <a:xfrm>
            <a:off x="2563142" y="1291003"/>
            <a:ext cx="7886700" cy="318549"/>
          </a:xfrm>
          <a:prstGeom prst="rect">
            <a:avLst/>
          </a:prstGeom>
        </p:spPr>
        <p:txBody>
          <a:bodyPr vert="horz" wrap="square" lIns="68580" tIns="34290" rIns="68580" bIns="34290" rtlCol="0" anchor="ctr">
            <a:spAutoFit/>
          </a:bodyPr>
          <a:lstStyle>
            <a:lvl1pPr algn="l" defTabSz="914400" rtl="0" eaLnBrk="1" latinLnBrk="0" hangingPunct="1">
              <a:lnSpc>
                <a:spcPct val="90000"/>
              </a:lnSpc>
              <a:spcBef>
                <a:spcPct val="0"/>
              </a:spcBef>
              <a:buNone/>
              <a:defRPr lang="zh-CN" altLang="en-US" sz="2400" b="1" kern="1200">
                <a:gradFill>
                  <a:gsLst>
                    <a:gs pos="0">
                      <a:schemeClr val="accent2"/>
                    </a:gs>
                    <a:gs pos="100000">
                      <a:schemeClr val="accent1">
                        <a:lumMod val="75000"/>
                      </a:schemeClr>
                    </a:gs>
                  </a:gsLst>
                  <a:lin ang="5400000" scaled="1"/>
                </a:gradFill>
                <a:effectLst>
                  <a:outerShdw blurRad="38100" dist="38100" dir="2700000" algn="tl">
                    <a:srgbClr val="000000">
                      <a:alpha val="11000"/>
                    </a:srgbClr>
                  </a:outerShdw>
                </a:effectLst>
                <a:latin typeface="+mn-lt"/>
                <a:ea typeface="+mn-ea"/>
                <a:cs typeface="+mn-ea"/>
              </a:defRPr>
            </a:lvl1pPr>
          </a:lstStyle>
          <a:p>
            <a:pPr defTabSz="685800">
              <a:defRPr/>
            </a:pPr>
            <a:r>
              <a:rPr lang="zh-CN" altLang="en-US" sz="1800" dirty="0">
                <a:solidFill>
                  <a:schemeClr val="accent4">
                    <a:lumMod val="75000"/>
                  </a:schemeClr>
                </a:solidFill>
                <a:latin typeface="微软雅黑"/>
                <a:ea typeface="微软雅黑"/>
              </a:rPr>
              <a:t>菲利普斯曲线</a:t>
            </a:r>
          </a:p>
        </p:txBody>
      </p:sp>
      <mc:AlternateContent xmlns:mc="http://schemas.openxmlformats.org/markup-compatibility/2006" xmlns:a14="http://schemas.microsoft.com/office/drawing/2010/main">
        <mc:Choice Requires="a14">
          <p:sp>
            <p:nvSpPr>
              <p:cNvPr id="3" name="文本框 2"/>
              <p:cNvSpPr txBox="1"/>
              <p:nvPr/>
            </p:nvSpPr>
            <p:spPr>
              <a:xfrm>
                <a:off x="1831166" y="1812507"/>
                <a:ext cx="7991719" cy="4723986"/>
              </a:xfrm>
              <a:prstGeom prst="rect">
                <a:avLst/>
              </a:prstGeom>
              <a:noFill/>
            </p:spPr>
            <p:txBody>
              <a:bodyPr wrap="square" rtlCol="0">
                <a:spAutoFit/>
              </a:bodyPr>
              <a:lstStyle/>
              <a:p>
                <a:pPr marL="214313" indent="-214313" defTabSz="342900">
                  <a:lnSpc>
                    <a:spcPct val="150000"/>
                  </a:lnSpc>
                  <a:buFont typeface="Wingdings" panose="05000000000000000000" pitchFamily="2" charset="2"/>
                  <a:buChar char="p"/>
                  <a:defRPr/>
                </a:pPr>
                <a:r>
                  <a:rPr lang="zh-CN" altLang="en-US" sz="1500" dirty="0">
                    <a:solidFill>
                      <a:prstClr val="black"/>
                    </a:solidFill>
                    <a:latin typeface="+mn-ea"/>
                  </a:rPr>
                  <a:t>菲利普斯分别对</a:t>
                </a:r>
                <a:r>
                  <a:rPr lang="en-US" altLang="zh-CN" sz="1500" dirty="0">
                    <a:solidFill>
                      <a:prstClr val="black"/>
                    </a:solidFill>
                    <a:latin typeface="+mn-ea"/>
                  </a:rPr>
                  <a:t>1861</a:t>
                </a:r>
                <a:r>
                  <a:rPr lang="zh-CN" altLang="en-US" sz="1500" dirty="0">
                    <a:solidFill>
                      <a:prstClr val="black"/>
                    </a:solidFill>
                    <a:latin typeface="+mn-ea"/>
                  </a:rPr>
                  <a:t>年至</a:t>
                </a:r>
                <a:r>
                  <a:rPr lang="en-US" altLang="zh-CN" sz="1500" dirty="0">
                    <a:solidFill>
                      <a:prstClr val="black"/>
                    </a:solidFill>
                    <a:latin typeface="+mn-ea"/>
                  </a:rPr>
                  <a:t>1913</a:t>
                </a:r>
                <a:r>
                  <a:rPr lang="zh-CN" altLang="en-US" sz="1500" dirty="0">
                    <a:solidFill>
                      <a:prstClr val="black"/>
                    </a:solidFill>
                    <a:latin typeface="+mn-ea"/>
                  </a:rPr>
                  <a:t>年、</a:t>
                </a:r>
                <a:r>
                  <a:rPr lang="en-US" altLang="zh-CN" sz="1500" dirty="0">
                    <a:solidFill>
                      <a:prstClr val="black"/>
                    </a:solidFill>
                    <a:latin typeface="+mn-ea"/>
                  </a:rPr>
                  <a:t>1913</a:t>
                </a:r>
                <a:r>
                  <a:rPr lang="zh-CN" altLang="en-US" sz="1500" dirty="0">
                    <a:solidFill>
                      <a:prstClr val="black"/>
                    </a:solidFill>
                    <a:latin typeface="+mn-ea"/>
                  </a:rPr>
                  <a:t>年至</a:t>
                </a:r>
                <a:r>
                  <a:rPr lang="en-US" altLang="zh-CN" sz="1500" dirty="0">
                    <a:solidFill>
                      <a:prstClr val="black"/>
                    </a:solidFill>
                    <a:latin typeface="+mn-ea"/>
                  </a:rPr>
                  <a:t>1948</a:t>
                </a:r>
                <a:r>
                  <a:rPr lang="zh-CN" altLang="en-US" sz="1500" dirty="0">
                    <a:solidFill>
                      <a:prstClr val="black"/>
                    </a:solidFill>
                    <a:latin typeface="+mn-ea"/>
                  </a:rPr>
                  <a:t>年和</a:t>
                </a:r>
                <a:r>
                  <a:rPr lang="en-US" altLang="zh-CN" sz="1500" dirty="0">
                    <a:solidFill>
                      <a:prstClr val="black"/>
                    </a:solidFill>
                    <a:latin typeface="+mn-ea"/>
                  </a:rPr>
                  <a:t>1948</a:t>
                </a:r>
                <a:r>
                  <a:rPr lang="zh-CN" altLang="en-US" sz="1500" dirty="0">
                    <a:solidFill>
                      <a:prstClr val="black"/>
                    </a:solidFill>
                    <a:latin typeface="+mn-ea"/>
                  </a:rPr>
                  <a:t>年至</a:t>
                </a:r>
                <a:r>
                  <a:rPr lang="en-US" altLang="zh-CN" sz="1500" dirty="0">
                    <a:solidFill>
                      <a:prstClr val="black"/>
                    </a:solidFill>
                    <a:latin typeface="+mn-ea"/>
                  </a:rPr>
                  <a:t>1957</a:t>
                </a:r>
                <a:r>
                  <a:rPr lang="zh-CN" altLang="en-US" sz="1500" dirty="0">
                    <a:solidFill>
                      <a:prstClr val="black"/>
                    </a:solidFill>
                    <a:latin typeface="+mn-ea"/>
                  </a:rPr>
                  <a:t>年的经验数据进行统计分析。他设定的函数形式为：</a:t>
                </a:r>
                <a:r>
                  <a:rPr lang="en-US" altLang="zh-CN" sz="1600" kern="100" dirty="0" err="1">
                    <a:latin typeface="+mn-ea"/>
                    <a:cs typeface="Times New Roman" panose="02020603050405020304" pitchFamily="18" charset="0"/>
                  </a:rPr>
                  <a:t>y+a</a:t>
                </a:r>
                <a:r>
                  <a:rPr lang="en-US" altLang="zh-CN" sz="1600" kern="100" dirty="0">
                    <a:latin typeface="+mn-ea"/>
                    <a:cs typeface="Times New Roman" panose="02020603050405020304" pitchFamily="18" charset="0"/>
                  </a:rPr>
                  <a:t>=</a:t>
                </a:r>
                <a14:m>
                  <m:oMath xmlns:m="http://schemas.openxmlformats.org/officeDocument/2006/math">
                    <m:r>
                      <a:rPr lang="en-US" altLang="zh-CN" sz="1600" b="0" kern="100">
                        <a:latin typeface="Cambria Math" panose="02040503050406030204" pitchFamily="18" charset="0"/>
                        <a:cs typeface="Times New Roman" panose="02020603050405020304" pitchFamily="18" charset="0"/>
                      </a:rPr>
                      <m:t> </m:t>
                    </m:r>
                    <m:sSup>
                      <m:sSupPr>
                        <m:ctrlPr>
                          <a:rPr lang="zh-CN" altLang="zh-CN" sz="900" i="1">
                            <a:latin typeface="Cambria Math" panose="02040503050406030204" pitchFamily="18" charset="0"/>
                          </a:rPr>
                        </m:ctrlPr>
                      </m:sSupPr>
                      <m:e>
                        <m:r>
                          <a:rPr lang="en-US" altLang="zh-CN" sz="1600" b="0" i="1" kern="100">
                            <a:latin typeface="Cambria Math" panose="02040503050406030204" pitchFamily="18" charset="0"/>
                            <a:cs typeface="Times New Roman" panose="02020603050405020304" pitchFamily="18" charset="0"/>
                          </a:rPr>
                          <m:t>𝑏𝑥</m:t>
                        </m:r>
                      </m:e>
                      <m:sup>
                        <m:r>
                          <a:rPr lang="en-US" altLang="zh-CN" sz="1600" b="0" i="1" kern="100">
                            <a:latin typeface="Cambria Math" panose="02040503050406030204" pitchFamily="18" charset="0"/>
                            <a:cs typeface="Times New Roman" panose="02020603050405020304" pitchFamily="18" charset="0"/>
                          </a:rPr>
                          <m:t>𝑐</m:t>
                        </m:r>
                      </m:sup>
                    </m:sSup>
                    <m:r>
                      <a:rPr lang="en-US" altLang="zh-CN" sz="1600" b="0" i="1" kern="100">
                        <a:latin typeface="Cambria Math" panose="02040503050406030204" pitchFamily="18" charset="0"/>
                        <a:cs typeface="Times New Roman" panose="02020603050405020304" pitchFamily="18" charset="0"/>
                      </a:rPr>
                      <m:t> </m:t>
                    </m:r>
                  </m:oMath>
                </a14:m>
                <a:r>
                  <a:rPr lang="zh-CN" altLang="zh-CN" sz="1600" kern="100" dirty="0">
                    <a:latin typeface="+mn-ea"/>
                    <a:cs typeface="Times New Roman" panose="02020603050405020304" pitchFamily="18" charset="0"/>
                  </a:rPr>
                  <a:t>或者</a:t>
                </a:r>
                <a:r>
                  <a:rPr lang="en-US" altLang="zh-CN" sz="1600" kern="100" dirty="0">
                    <a:latin typeface="+mn-ea"/>
                    <a:cs typeface="Times New Roman" panose="02020603050405020304" pitchFamily="18" charset="0"/>
                  </a:rPr>
                  <a:t> log</a:t>
                </a:r>
                <a:r>
                  <a:rPr lang="zh-CN" altLang="zh-CN" sz="1600" kern="100" dirty="0">
                    <a:latin typeface="+mn-ea"/>
                    <a:cs typeface="Times New Roman" panose="02020603050405020304" pitchFamily="18" charset="0"/>
                  </a:rPr>
                  <a:t>（</a:t>
                </a:r>
                <a:r>
                  <a:rPr lang="en-US" altLang="zh-CN" sz="1600" kern="100" dirty="0" err="1">
                    <a:latin typeface="+mn-ea"/>
                    <a:cs typeface="Times New Roman" panose="02020603050405020304" pitchFamily="18" charset="0"/>
                  </a:rPr>
                  <a:t>y+a</a:t>
                </a:r>
                <a:r>
                  <a:rPr lang="zh-CN" altLang="zh-CN" sz="1600" kern="100" dirty="0">
                    <a:latin typeface="+mn-ea"/>
                    <a:cs typeface="Times New Roman" panose="02020603050405020304" pitchFamily="18" charset="0"/>
                  </a:rPr>
                  <a:t>）</a:t>
                </a:r>
                <a:r>
                  <a:rPr lang="en-US" altLang="zh-CN" sz="1600" kern="100" dirty="0">
                    <a:latin typeface="+mn-ea"/>
                    <a:cs typeface="Times New Roman" panose="02020603050405020304" pitchFamily="18" charset="0"/>
                  </a:rPr>
                  <a:t>=log</a:t>
                </a:r>
                <a:r>
                  <a:rPr lang="zh-CN" altLang="zh-CN" sz="1600" kern="100" dirty="0">
                    <a:latin typeface="+mn-ea"/>
                    <a:cs typeface="Times New Roman" panose="02020603050405020304" pitchFamily="18" charset="0"/>
                  </a:rPr>
                  <a:t>（</a:t>
                </a:r>
                <a:r>
                  <a:rPr lang="en-US" altLang="zh-CN" sz="1600" kern="100" dirty="0">
                    <a:latin typeface="+mn-ea"/>
                    <a:cs typeface="Times New Roman" panose="02020603050405020304" pitchFamily="18" charset="0"/>
                  </a:rPr>
                  <a:t>b</a:t>
                </a:r>
                <a:r>
                  <a:rPr lang="zh-CN" altLang="zh-CN" sz="1600" kern="100" dirty="0">
                    <a:latin typeface="+mn-ea"/>
                    <a:cs typeface="Times New Roman" panose="02020603050405020304" pitchFamily="18" charset="0"/>
                  </a:rPr>
                  <a:t>）</a:t>
                </a:r>
                <a:r>
                  <a:rPr lang="en-US" altLang="zh-CN" sz="1600" kern="100" dirty="0">
                    <a:latin typeface="+mn-ea"/>
                    <a:cs typeface="Times New Roman" panose="02020603050405020304" pitchFamily="18" charset="0"/>
                  </a:rPr>
                  <a:t>+clog</a:t>
                </a:r>
                <a:r>
                  <a:rPr lang="zh-CN" altLang="zh-CN" sz="1600" kern="100" dirty="0">
                    <a:latin typeface="+mn-ea"/>
                    <a:cs typeface="Times New Roman" panose="02020603050405020304" pitchFamily="18" charset="0"/>
                  </a:rPr>
                  <a:t>（</a:t>
                </a:r>
                <a:r>
                  <a:rPr lang="en-US" altLang="zh-CN" sz="1600" kern="100" dirty="0">
                    <a:latin typeface="+mn-ea"/>
                    <a:cs typeface="Times New Roman" panose="02020603050405020304" pitchFamily="18" charset="0"/>
                  </a:rPr>
                  <a:t>x</a:t>
                </a:r>
                <a:r>
                  <a:rPr lang="zh-CN" altLang="zh-CN" sz="1600" kern="100" dirty="0">
                    <a:latin typeface="+mn-ea"/>
                    <a:cs typeface="Times New Roman" panose="02020603050405020304" pitchFamily="18" charset="0"/>
                  </a:rPr>
                  <a:t>）</a:t>
                </a:r>
                <a:endParaRPr lang="en-US" altLang="zh-CN" sz="1600" kern="100" dirty="0">
                  <a:latin typeface="+mn-ea"/>
                  <a:cs typeface="Times New Roman" panose="02020603050405020304" pitchFamily="18" charset="0"/>
                </a:endParaRPr>
              </a:p>
              <a:p>
                <a:pPr marL="214313" indent="-214313" defTabSz="342900">
                  <a:lnSpc>
                    <a:spcPct val="150000"/>
                  </a:lnSpc>
                  <a:buFont typeface="Wingdings" panose="05000000000000000000" pitchFamily="2" charset="2"/>
                  <a:buChar char="p"/>
                  <a:defRPr/>
                </a:pPr>
                <a:r>
                  <a:rPr lang="zh-CN" altLang="en-US" sz="1500" dirty="0">
                    <a:solidFill>
                      <a:prstClr val="black"/>
                    </a:solidFill>
                    <a:latin typeface="+mn-ea"/>
                  </a:rPr>
                  <a:t>其中，</a:t>
                </a:r>
                <a:r>
                  <a:rPr lang="en-US" altLang="zh-CN" sz="1500" dirty="0">
                    <a:solidFill>
                      <a:prstClr val="black"/>
                    </a:solidFill>
                    <a:latin typeface="+mn-ea"/>
                  </a:rPr>
                  <a:t>y</a:t>
                </a:r>
                <a:r>
                  <a:rPr lang="zh-CN" altLang="en-US" sz="1500" dirty="0">
                    <a:solidFill>
                      <a:prstClr val="black"/>
                    </a:solidFill>
                    <a:latin typeface="+mn-ea"/>
                  </a:rPr>
                  <a:t>表示货币工资的</a:t>
                </a:r>
                <a:r>
                  <a:rPr lang="zh-CN" altLang="en-US" sz="1500" u="sng" dirty="0">
                    <a:solidFill>
                      <a:prstClr val="black"/>
                    </a:solidFill>
                    <a:latin typeface="+mn-ea"/>
                  </a:rPr>
                  <a:t>变化率</a:t>
                </a:r>
                <a:r>
                  <a:rPr lang="zh-CN" altLang="en-US" sz="1500" dirty="0">
                    <a:solidFill>
                      <a:prstClr val="black"/>
                    </a:solidFill>
                    <a:latin typeface="+mn-ea"/>
                  </a:rPr>
                  <a:t>，</a:t>
                </a:r>
                <a:r>
                  <a:rPr lang="en-US" altLang="zh-CN" sz="1500" dirty="0">
                    <a:solidFill>
                      <a:prstClr val="black"/>
                    </a:solidFill>
                    <a:latin typeface="+mn-ea"/>
                  </a:rPr>
                  <a:t>x</a:t>
                </a:r>
                <a:r>
                  <a:rPr lang="zh-CN" altLang="en-US" sz="1500" dirty="0">
                    <a:solidFill>
                      <a:prstClr val="black"/>
                    </a:solidFill>
                    <a:latin typeface="+mn-ea"/>
                  </a:rPr>
                  <a:t>表示失业率，</a:t>
                </a:r>
                <a:r>
                  <a:rPr lang="en-US" altLang="zh-CN" sz="1500" dirty="0">
                    <a:solidFill>
                      <a:prstClr val="black"/>
                    </a:solidFill>
                    <a:latin typeface="+mn-ea"/>
                  </a:rPr>
                  <a:t>a</a:t>
                </a:r>
                <a:r>
                  <a:rPr lang="zh-CN" altLang="en-US" sz="1500" dirty="0">
                    <a:solidFill>
                      <a:prstClr val="black"/>
                    </a:solidFill>
                    <a:latin typeface="+mn-ea"/>
                  </a:rPr>
                  <a:t>＞</a:t>
                </a:r>
                <a:r>
                  <a:rPr lang="en-US" altLang="zh-CN" sz="1500" dirty="0">
                    <a:solidFill>
                      <a:prstClr val="black"/>
                    </a:solidFill>
                    <a:latin typeface="+mn-ea"/>
                  </a:rPr>
                  <a:t>0</a:t>
                </a:r>
                <a:r>
                  <a:rPr lang="zh-CN" altLang="en-US" sz="1500" dirty="0">
                    <a:solidFill>
                      <a:prstClr val="black"/>
                    </a:solidFill>
                    <a:latin typeface="+mn-ea"/>
                  </a:rPr>
                  <a:t>，</a:t>
                </a:r>
                <a:r>
                  <a:rPr lang="en-US" altLang="zh-CN" sz="1500" dirty="0">
                    <a:solidFill>
                      <a:prstClr val="black"/>
                    </a:solidFill>
                    <a:latin typeface="+mn-ea"/>
                  </a:rPr>
                  <a:t>b</a:t>
                </a:r>
                <a:r>
                  <a:rPr lang="zh-CN" altLang="en-US" sz="1500" dirty="0">
                    <a:solidFill>
                      <a:prstClr val="black"/>
                    </a:solidFill>
                    <a:latin typeface="+mn-ea"/>
                  </a:rPr>
                  <a:t>＞</a:t>
                </a:r>
                <a:r>
                  <a:rPr lang="en-US" altLang="zh-CN" sz="1500" dirty="0">
                    <a:solidFill>
                      <a:prstClr val="black"/>
                    </a:solidFill>
                    <a:latin typeface="+mn-ea"/>
                  </a:rPr>
                  <a:t>0</a:t>
                </a:r>
                <a:r>
                  <a:rPr lang="zh-CN" altLang="en-US" sz="1500" dirty="0">
                    <a:solidFill>
                      <a:prstClr val="black"/>
                    </a:solidFill>
                    <a:latin typeface="+mn-ea"/>
                  </a:rPr>
                  <a:t>，</a:t>
                </a:r>
                <a:r>
                  <a:rPr lang="en-US" altLang="zh-CN" sz="1500" dirty="0">
                    <a:solidFill>
                      <a:prstClr val="black"/>
                    </a:solidFill>
                    <a:latin typeface="+mn-ea"/>
                  </a:rPr>
                  <a:t>c</a:t>
                </a:r>
                <a:r>
                  <a:rPr lang="zh-CN" altLang="en-US" sz="1500" dirty="0">
                    <a:solidFill>
                      <a:prstClr val="black"/>
                    </a:solidFill>
                    <a:latin typeface="+mn-ea"/>
                  </a:rPr>
                  <a:t>＞</a:t>
                </a:r>
                <a:r>
                  <a:rPr lang="en-US" altLang="zh-CN" sz="1500" dirty="0">
                    <a:solidFill>
                      <a:prstClr val="black"/>
                    </a:solidFill>
                    <a:latin typeface="+mn-ea"/>
                  </a:rPr>
                  <a:t>0</a:t>
                </a:r>
                <a:r>
                  <a:rPr lang="zh-CN" altLang="en-US" sz="1500" dirty="0">
                    <a:solidFill>
                      <a:prstClr val="black"/>
                    </a:solidFill>
                    <a:latin typeface="+mn-ea"/>
                  </a:rPr>
                  <a:t>。</a:t>
                </a:r>
                <a:endParaRPr lang="en-US" altLang="zh-CN" sz="1500" dirty="0">
                  <a:solidFill>
                    <a:prstClr val="black"/>
                  </a:solidFill>
                  <a:latin typeface="+mn-ea"/>
                </a:endParaRPr>
              </a:p>
              <a:p>
                <a:pPr defTabSz="342900">
                  <a:lnSpc>
                    <a:spcPct val="150000"/>
                  </a:lnSpc>
                  <a:defRPr/>
                </a:pPr>
                <a:r>
                  <a:rPr lang="en-US" altLang="zh-CN" sz="1600" kern="100" dirty="0">
                    <a:latin typeface="+mn-ea"/>
                    <a:cs typeface="Times New Roman" panose="02020603050405020304" pitchFamily="18" charset="0"/>
                  </a:rPr>
                  <a:t>                            y+0.9=9.638</a:t>
                </a:r>
                <a14:m>
                  <m:oMath xmlns:m="http://schemas.openxmlformats.org/officeDocument/2006/math">
                    <m:sSup>
                      <m:sSupPr>
                        <m:ctrlPr>
                          <a:rPr lang="zh-CN" altLang="zh-CN" sz="900" i="1">
                            <a:latin typeface="Cambria Math" panose="02040503050406030204" pitchFamily="18" charset="0"/>
                          </a:rPr>
                        </m:ctrlPr>
                      </m:sSupPr>
                      <m:e>
                        <m:r>
                          <a:rPr lang="en-US" altLang="zh-CN" sz="1600" b="0" i="1" kern="100">
                            <a:latin typeface="Cambria Math" panose="02040503050406030204" pitchFamily="18" charset="0"/>
                            <a:cs typeface="Times New Roman" panose="02020603050405020304" pitchFamily="18" charset="0"/>
                          </a:rPr>
                          <m:t>𝑥</m:t>
                        </m:r>
                      </m:e>
                      <m:sup>
                        <m:r>
                          <a:rPr lang="en-US" altLang="zh-CN" sz="1600" b="0" i="1" kern="100">
                            <a:latin typeface="Cambria Math" panose="02040503050406030204" pitchFamily="18" charset="0"/>
                            <a:cs typeface="Times New Roman" panose="02020603050405020304" pitchFamily="18" charset="0"/>
                          </a:rPr>
                          <m:t>−1</m:t>
                        </m:r>
                        <m:r>
                          <a:rPr lang="en-US" altLang="zh-CN" sz="1600" b="0" kern="100">
                            <a:latin typeface="Cambria Math" panose="02040503050406030204" pitchFamily="18" charset="0"/>
                            <a:cs typeface="Times New Roman" panose="02020603050405020304" pitchFamily="18" charset="0"/>
                          </a:rPr>
                          <m:t>.</m:t>
                        </m:r>
                        <m:r>
                          <a:rPr lang="en-US" altLang="zh-CN" sz="1600" b="0" i="1" kern="100">
                            <a:latin typeface="Cambria Math" panose="02040503050406030204" pitchFamily="18" charset="0"/>
                            <a:cs typeface="Times New Roman" panose="02020603050405020304" pitchFamily="18" charset="0"/>
                          </a:rPr>
                          <m:t>394</m:t>
                        </m:r>
                      </m:sup>
                    </m:sSup>
                  </m:oMath>
                </a14:m>
                <a:r>
                  <a:rPr lang="en-US" altLang="zh-CN" sz="1600" kern="100" dirty="0">
                    <a:latin typeface="+mn-ea"/>
                    <a:cs typeface="Times New Roman" panose="02020603050405020304" pitchFamily="18" charset="0"/>
                  </a:rPr>
                  <a:t> </a:t>
                </a:r>
              </a:p>
              <a:p>
                <a:pPr defTabSz="342900">
                  <a:lnSpc>
                    <a:spcPct val="150000"/>
                  </a:lnSpc>
                  <a:defRPr/>
                </a:pPr>
                <a:r>
                  <a:rPr lang="en-US" altLang="zh-CN" sz="1600" kern="100" dirty="0">
                    <a:latin typeface="+mn-ea"/>
                    <a:cs typeface="Times New Roman" panose="02020603050405020304" pitchFamily="18" charset="0"/>
                  </a:rPr>
                  <a:t>                    log</a:t>
                </a:r>
                <a:r>
                  <a:rPr lang="zh-CN" altLang="zh-CN" sz="1600" kern="100" dirty="0">
                    <a:latin typeface="+mn-ea"/>
                    <a:cs typeface="Times New Roman" panose="02020603050405020304" pitchFamily="18" charset="0"/>
                  </a:rPr>
                  <a:t>（</a:t>
                </a:r>
                <a:r>
                  <a:rPr lang="en-US" altLang="zh-CN" sz="1600" kern="100" dirty="0">
                    <a:latin typeface="+mn-ea"/>
                    <a:cs typeface="Times New Roman" panose="02020603050405020304" pitchFamily="18" charset="0"/>
                  </a:rPr>
                  <a:t>y+0.9</a:t>
                </a:r>
                <a:r>
                  <a:rPr lang="zh-CN" altLang="zh-CN" sz="1600" kern="100" dirty="0">
                    <a:latin typeface="+mn-ea"/>
                    <a:cs typeface="Times New Roman" panose="02020603050405020304" pitchFamily="18" charset="0"/>
                  </a:rPr>
                  <a:t>）</a:t>
                </a:r>
                <a:r>
                  <a:rPr lang="en-US" altLang="zh-CN" sz="1600" kern="100" dirty="0">
                    <a:latin typeface="+mn-ea"/>
                    <a:cs typeface="Times New Roman" panose="02020603050405020304" pitchFamily="18" charset="0"/>
                  </a:rPr>
                  <a:t>= -1.394log</a:t>
                </a:r>
                <a:r>
                  <a:rPr lang="zh-CN" altLang="zh-CN" sz="1600" kern="100" dirty="0">
                    <a:latin typeface="+mn-ea"/>
                    <a:cs typeface="Times New Roman" panose="02020603050405020304" pitchFamily="18" charset="0"/>
                  </a:rPr>
                  <a:t>（</a:t>
                </a:r>
                <a:r>
                  <a:rPr lang="en-US" altLang="zh-CN" sz="1600" kern="100" dirty="0">
                    <a:latin typeface="+mn-ea"/>
                    <a:cs typeface="Times New Roman" panose="02020603050405020304" pitchFamily="18" charset="0"/>
                  </a:rPr>
                  <a:t>x</a:t>
                </a:r>
                <a:r>
                  <a:rPr lang="zh-CN" altLang="zh-CN" sz="1600" kern="100" dirty="0">
                    <a:latin typeface="+mn-ea"/>
                    <a:cs typeface="Times New Roman" panose="02020603050405020304" pitchFamily="18" charset="0"/>
                  </a:rPr>
                  <a:t>）</a:t>
                </a:r>
                <a:r>
                  <a:rPr lang="en-US" altLang="zh-CN" sz="1600" kern="100" dirty="0">
                    <a:latin typeface="+mn-ea"/>
                    <a:cs typeface="Times New Roman" panose="02020603050405020304" pitchFamily="18" charset="0"/>
                  </a:rPr>
                  <a:t>+0.984</a:t>
                </a:r>
              </a:p>
              <a:p>
                <a:pPr marL="214313" indent="-214313" defTabSz="342900">
                  <a:lnSpc>
                    <a:spcPct val="150000"/>
                  </a:lnSpc>
                  <a:buFont typeface="Wingdings" panose="05000000000000000000" pitchFamily="2" charset="2"/>
                  <a:buChar char="p"/>
                  <a:defRPr/>
                </a:pPr>
                <a:endParaRPr lang="en-US" altLang="zh-CN" sz="1600" kern="100" dirty="0">
                  <a:latin typeface="+mn-ea"/>
                  <a:cs typeface="Times New Roman" panose="02020603050405020304" pitchFamily="18" charset="0"/>
                </a:endParaRPr>
              </a:p>
              <a:p>
                <a:pPr marL="214313" indent="-214313" defTabSz="342900">
                  <a:lnSpc>
                    <a:spcPct val="150000"/>
                  </a:lnSpc>
                  <a:buFont typeface="Wingdings" panose="05000000000000000000" pitchFamily="2" charset="2"/>
                  <a:buChar char="p"/>
                  <a:defRPr/>
                </a:pPr>
                <a:r>
                  <a:rPr lang="zh-CN" altLang="en-US" sz="1500" dirty="0">
                    <a:solidFill>
                      <a:prstClr val="black"/>
                    </a:solidFill>
                    <a:latin typeface="+mn-ea"/>
                  </a:rPr>
                  <a:t>货币工资变化率与失业率之间存在稳定的负相关关系。</a:t>
                </a:r>
                <a:endParaRPr lang="en-US" altLang="zh-CN" sz="1500" dirty="0">
                  <a:solidFill>
                    <a:prstClr val="black"/>
                  </a:solidFill>
                  <a:latin typeface="+mn-ea"/>
                </a:endParaRPr>
              </a:p>
              <a:p>
                <a:pPr marL="214313" indent="-214313" defTabSz="342900">
                  <a:lnSpc>
                    <a:spcPct val="150000"/>
                  </a:lnSpc>
                  <a:buFont typeface="Wingdings" panose="05000000000000000000" pitchFamily="2" charset="2"/>
                  <a:buChar char="p"/>
                  <a:defRPr/>
                </a:pPr>
                <a:r>
                  <a:rPr lang="zh-CN" altLang="en-US" sz="1500" dirty="0">
                    <a:solidFill>
                      <a:prstClr val="black"/>
                    </a:solidFill>
                    <a:latin typeface="+mn-ea"/>
                  </a:rPr>
                  <a:t>但是，当失业率上升时的货币工资变化率的下降速度要小于失业率下降时的货币工资变化率的上升速度；货币工资率的变化不仅取决于失业率，还取决于失业率的变化。也就是说，货币工资变化率与失业率之间的函数关系具有非线性和非对称性的特征，用公式表示如下</a:t>
                </a:r>
                <a:r>
                  <a:rPr lang="en-US" altLang="zh-CN" sz="1500" dirty="0">
                    <a:solidFill>
                      <a:prstClr val="black"/>
                    </a:solidFill>
                    <a:latin typeface="+mn-ea"/>
                  </a:rPr>
                  <a:t>:</a:t>
                </a:r>
              </a:p>
              <a:p>
                <a:pPr marL="214313" indent="-214313" defTabSz="342900">
                  <a:lnSpc>
                    <a:spcPct val="150000"/>
                  </a:lnSpc>
                  <a:buFont typeface="Wingdings" panose="05000000000000000000" pitchFamily="2" charset="2"/>
                  <a:buChar char="p"/>
                  <a:defRPr/>
                </a:pPr>
                <a14:m>
                  <m:oMath xmlns:m="http://schemas.openxmlformats.org/officeDocument/2006/math">
                    <m:acc>
                      <m:accPr>
                        <m:chr m:val="̇"/>
                        <m:ctrlPr>
                          <a:rPr lang="zh-CN" altLang="zh-CN" sz="1600" i="1" kern="100">
                            <a:latin typeface="Cambria Math" panose="02040503050406030204" pitchFamily="18" charset="0"/>
                            <a:cs typeface="Times New Roman" panose="02020603050405020304" pitchFamily="18" charset="0"/>
                          </a:rPr>
                        </m:ctrlPr>
                      </m:accPr>
                      <m:e>
                        <m:r>
                          <m:rPr>
                            <m:sty m:val="p"/>
                          </m:rPr>
                          <a:rPr lang="en-US" altLang="zh-CN" sz="1600" kern="100">
                            <a:latin typeface="Cambria Math" panose="02040503050406030204" pitchFamily="18" charset="0"/>
                            <a:cs typeface="Times New Roman" panose="02020603050405020304" pitchFamily="18" charset="0"/>
                          </a:rPr>
                          <m:t>w</m:t>
                        </m:r>
                      </m:e>
                    </m:acc>
                    <m:r>
                      <a:rPr lang="en-US" altLang="zh-CN" sz="1600" i="1" kern="100">
                        <a:latin typeface="Cambria Math" panose="02040503050406030204" pitchFamily="18" charset="0"/>
                        <a:cs typeface="Times New Roman" panose="02020603050405020304" pitchFamily="18" charset="0"/>
                      </a:rPr>
                      <m:t> </m:t>
                    </m:r>
                  </m:oMath>
                </a14:m>
                <a:r>
                  <a:rPr lang="en-US" altLang="zh-CN" sz="1600" kern="100" dirty="0">
                    <a:latin typeface="+mn-ea"/>
                    <a:cs typeface="Times New Roman" panose="02020603050405020304" pitchFamily="18" charset="0"/>
                  </a:rPr>
                  <a:t>= </a:t>
                </a:r>
                <a14:m>
                  <m:oMath xmlns:m="http://schemas.openxmlformats.org/officeDocument/2006/math">
                    <m:f>
                      <m:fPr>
                        <m:ctrlPr>
                          <a:rPr lang="zh-CN" altLang="zh-CN" sz="900" i="1">
                            <a:latin typeface="Cambria Math" panose="02040503050406030204" pitchFamily="18" charset="0"/>
                          </a:rPr>
                        </m:ctrlPr>
                      </m:fPr>
                      <m:num>
                        <m:r>
                          <a:rPr lang="en-US" altLang="zh-CN" sz="900" i="1">
                            <a:latin typeface="Cambria Math" panose="02040503050406030204" pitchFamily="18" charset="0"/>
                          </a:rPr>
                          <m:t> </m:t>
                        </m:r>
                        <m:r>
                          <a:rPr lang="en-US" altLang="zh-CN" sz="1600" i="1" kern="100">
                            <a:latin typeface="Cambria Math" panose="02040503050406030204" pitchFamily="18" charset="0"/>
                            <a:cs typeface="Times New Roman" panose="02020603050405020304" pitchFamily="18" charset="0"/>
                          </a:rPr>
                          <m:t>𝑑𝑊</m:t>
                        </m:r>
                        <m:r>
                          <a:rPr lang="en-US" altLang="zh-CN" sz="1600" kern="100">
                            <a:latin typeface="Cambria Math" panose="02040503050406030204" pitchFamily="18" charset="0"/>
                            <a:cs typeface="Times New Roman" panose="02020603050405020304" pitchFamily="18" charset="0"/>
                          </a:rPr>
                          <m:t>/</m:t>
                        </m:r>
                        <m:r>
                          <a:rPr lang="en-US" altLang="zh-CN" sz="1600" i="1" kern="100">
                            <a:latin typeface="Cambria Math" panose="02040503050406030204" pitchFamily="18" charset="0"/>
                            <a:cs typeface="Times New Roman" panose="02020603050405020304" pitchFamily="18" charset="0"/>
                          </a:rPr>
                          <m:t>𝑑𝑡</m:t>
                        </m:r>
                      </m:num>
                      <m:den>
                        <m:r>
                          <a:rPr lang="en-US" altLang="zh-CN" sz="1600" i="1" kern="100">
                            <a:latin typeface="Cambria Math" panose="02040503050406030204" pitchFamily="18" charset="0"/>
                            <a:cs typeface="Times New Roman" panose="02020603050405020304" pitchFamily="18" charset="0"/>
                          </a:rPr>
                          <m:t>𝑊</m:t>
                        </m:r>
                      </m:den>
                    </m:f>
                  </m:oMath>
                </a14:m>
                <a:r>
                  <a:rPr lang="en-US" altLang="zh-CN" sz="1600" kern="100" dirty="0">
                    <a:latin typeface="+mn-ea"/>
                    <a:cs typeface="Times New Roman" panose="02020603050405020304" pitchFamily="18" charset="0"/>
                  </a:rPr>
                  <a:t> </a:t>
                </a:r>
                <a:r>
                  <a:rPr lang="en-US" altLang="zh-CN" sz="1600" b="1" kern="100" dirty="0">
                    <a:latin typeface="+mn-ea"/>
                    <a:cs typeface="Times New Roman" panose="02020603050405020304" pitchFamily="18" charset="0"/>
                  </a:rPr>
                  <a:t>= h(u</a:t>
                </a:r>
                <a:r>
                  <a:rPr lang="en-US" altLang="zh-CN" sz="1600" kern="100" dirty="0">
                    <a:latin typeface="+mn-ea"/>
                    <a:cs typeface="Times New Roman" panose="02020603050405020304" pitchFamily="18" charset="0"/>
                  </a:rPr>
                  <a:t>,</a:t>
                </a:r>
                <a:r>
                  <a:rPr lang="zh-CN" altLang="zh-CN" sz="1600" kern="100" dirty="0">
                    <a:latin typeface="+mn-ea"/>
                    <a:cs typeface="Times New Roman" panose="02020603050405020304" pitchFamily="18" charset="0"/>
                  </a:rPr>
                  <a:t> </a:t>
                </a:r>
                <a14:m>
                  <m:oMath xmlns:m="http://schemas.openxmlformats.org/officeDocument/2006/math">
                    <m:acc>
                      <m:accPr>
                        <m:chr m:val="̇"/>
                        <m:ctrlPr>
                          <a:rPr lang="zh-CN" altLang="zh-CN" sz="1600" i="1" kern="100">
                            <a:latin typeface="Cambria Math" panose="02040503050406030204" pitchFamily="18" charset="0"/>
                            <a:cs typeface="Times New Roman" panose="02020603050405020304" pitchFamily="18" charset="0"/>
                          </a:rPr>
                        </m:ctrlPr>
                      </m:accPr>
                      <m:e>
                        <m:r>
                          <m:rPr>
                            <m:sty m:val="p"/>
                          </m:rPr>
                          <a:rPr lang="en-US" altLang="zh-CN" sz="1600" kern="100">
                            <a:latin typeface="Cambria Math" panose="02040503050406030204" pitchFamily="18" charset="0"/>
                            <a:cs typeface="Times New Roman" panose="02020603050405020304" pitchFamily="18" charset="0"/>
                          </a:rPr>
                          <m:t>u</m:t>
                        </m:r>
                      </m:e>
                    </m:acc>
                  </m:oMath>
                </a14:m>
                <a:r>
                  <a:rPr lang="en-US" altLang="zh-CN" sz="1600" kern="100" dirty="0">
                    <a:latin typeface="+mn-ea"/>
                    <a:cs typeface="Times New Roman" panose="02020603050405020304" pitchFamily="18" charset="0"/>
                  </a:rPr>
                  <a:t>)     </a:t>
                </a:r>
                <a14:m>
                  <m:oMath xmlns:m="http://schemas.openxmlformats.org/officeDocument/2006/math">
                    <m:f>
                      <m:fPr>
                        <m:ctrlPr>
                          <a:rPr lang="zh-CN" altLang="zh-CN" sz="900" i="1">
                            <a:latin typeface="Cambria Math" panose="02040503050406030204" pitchFamily="18" charset="0"/>
                          </a:rPr>
                        </m:ctrlPr>
                      </m:fPr>
                      <m:num>
                        <m:r>
                          <a:rPr lang="en-US" altLang="zh-CN" sz="1600" kern="100">
                            <a:latin typeface="Cambria Math" panose="02040503050406030204" pitchFamily="18" charset="0"/>
                            <a:cs typeface="Times New Roman" panose="02020603050405020304" pitchFamily="18" charset="0"/>
                          </a:rPr>
                          <m:t>𝜕</m:t>
                        </m:r>
                        <m:acc>
                          <m:accPr>
                            <m:chr m:val="̇"/>
                            <m:ctrlPr>
                              <a:rPr lang="zh-CN" altLang="zh-CN" sz="1600" i="1" kern="100">
                                <a:latin typeface="Cambria Math" panose="02040503050406030204" pitchFamily="18" charset="0"/>
                                <a:cs typeface="Times New Roman" panose="02020603050405020304" pitchFamily="18" charset="0"/>
                              </a:rPr>
                            </m:ctrlPr>
                          </m:accPr>
                          <m:e>
                            <m:r>
                              <m:rPr>
                                <m:sty m:val="p"/>
                              </m:rPr>
                              <a:rPr lang="en-US" altLang="zh-CN" sz="1600" kern="100">
                                <a:latin typeface="Cambria Math" panose="02040503050406030204" pitchFamily="18" charset="0"/>
                                <a:cs typeface="Times New Roman" panose="02020603050405020304" pitchFamily="18" charset="0"/>
                              </a:rPr>
                              <m:t>w</m:t>
                            </m:r>
                          </m:e>
                        </m:acc>
                      </m:num>
                      <m:den>
                        <m:r>
                          <a:rPr lang="en-US" altLang="zh-CN" sz="1600" kern="100">
                            <a:latin typeface="Cambria Math" panose="02040503050406030204" pitchFamily="18" charset="0"/>
                            <a:cs typeface="Times New Roman" panose="02020603050405020304" pitchFamily="18" charset="0"/>
                          </a:rPr>
                          <m:t>𝜕</m:t>
                        </m:r>
                        <m:r>
                          <m:rPr>
                            <m:sty m:val="p"/>
                          </m:rPr>
                          <a:rPr lang="en-US" altLang="zh-CN" sz="1600" kern="100">
                            <a:latin typeface="Cambria Math" panose="02040503050406030204" pitchFamily="18" charset="0"/>
                            <a:cs typeface="Times New Roman" panose="02020603050405020304" pitchFamily="18" charset="0"/>
                          </a:rPr>
                          <m:t>u</m:t>
                        </m:r>
                      </m:den>
                    </m:f>
                  </m:oMath>
                </a14:m>
                <a:r>
                  <a:rPr lang="zh-CN" altLang="zh-CN" sz="1600" kern="100" dirty="0">
                    <a:latin typeface="+mn-ea"/>
                    <a:cs typeface="Times New Roman" panose="02020603050405020304" pitchFamily="18" charset="0"/>
                  </a:rPr>
                  <a:t>＜</a:t>
                </a:r>
                <a:r>
                  <a:rPr lang="en-US" altLang="zh-CN" sz="1600" kern="100" dirty="0">
                    <a:latin typeface="+mn-ea"/>
                    <a:cs typeface="Times New Roman" panose="02020603050405020304" pitchFamily="18" charset="0"/>
                  </a:rPr>
                  <a:t>0</a:t>
                </a:r>
              </a:p>
              <a:p>
                <a:pPr indent="304800" algn="just">
                  <a:lnSpc>
                    <a:spcPts val="2600"/>
                  </a:lnSpc>
                </a:pPr>
                <a:r>
                  <a:rPr lang="zh-CN" altLang="zh-CN" sz="1600" kern="100" dirty="0">
                    <a:latin typeface="+mn-ea"/>
                    <a:cs typeface="Times New Roman" panose="02020603050405020304" pitchFamily="18" charset="0"/>
                  </a:rPr>
                  <a:t>其中，</a:t>
                </a:r>
                <a14:m>
                  <m:oMath xmlns:m="http://schemas.openxmlformats.org/officeDocument/2006/math">
                    <m:acc>
                      <m:accPr>
                        <m:chr m:val="̇"/>
                        <m:ctrlPr>
                          <a:rPr lang="zh-CN" altLang="zh-CN" sz="1600" i="1" kern="100">
                            <a:latin typeface="Cambria Math" panose="02040503050406030204" pitchFamily="18" charset="0"/>
                            <a:cs typeface="Times New Roman" panose="02020603050405020304" pitchFamily="18" charset="0"/>
                          </a:rPr>
                        </m:ctrlPr>
                      </m:accPr>
                      <m:e>
                        <m:r>
                          <m:rPr>
                            <m:sty m:val="p"/>
                          </m:rPr>
                          <a:rPr lang="en-US" altLang="zh-CN" sz="1600" kern="100">
                            <a:latin typeface="Cambria Math" panose="02040503050406030204" pitchFamily="18" charset="0"/>
                            <a:cs typeface="Times New Roman" panose="02020603050405020304" pitchFamily="18" charset="0"/>
                          </a:rPr>
                          <m:t>w</m:t>
                        </m:r>
                      </m:e>
                    </m:acc>
                  </m:oMath>
                </a14:m>
                <a:r>
                  <a:rPr lang="zh-CN" altLang="zh-CN" sz="1600" kern="100" dirty="0">
                    <a:latin typeface="+mn-ea"/>
                    <a:cs typeface="Times New Roman" panose="02020603050405020304" pitchFamily="18" charset="0"/>
                  </a:rPr>
                  <a:t>表示货币工资的变化率，</a:t>
                </a:r>
                <a:r>
                  <a:rPr lang="en-US" altLang="zh-CN" sz="1600" kern="100" dirty="0">
                    <a:latin typeface="+mn-ea"/>
                    <a:cs typeface="Times New Roman" panose="02020603050405020304" pitchFamily="18" charset="0"/>
                  </a:rPr>
                  <a:t>u</a:t>
                </a:r>
                <a:r>
                  <a:rPr lang="zh-CN" altLang="zh-CN" sz="1600" kern="100" dirty="0">
                    <a:latin typeface="+mn-ea"/>
                    <a:cs typeface="Times New Roman" panose="02020603050405020304" pitchFamily="18" charset="0"/>
                  </a:rPr>
                  <a:t>表示失业率，</a:t>
                </a:r>
                <a14:m>
                  <m:oMath xmlns:m="http://schemas.openxmlformats.org/officeDocument/2006/math">
                    <m:acc>
                      <m:accPr>
                        <m:chr m:val="̇"/>
                        <m:ctrlPr>
                          <a:rPr lang="zh-CN" altLang="zh-CN" sz="1600" i="1" kern="100">
                            <a:latin typeface="Cambria Math" panose="02040503050406030204" pitchFamily="18" charset="0"/>
                            <a:cs typeface="Times New Roman" panose="02020603050405020304" pitchFamily="18" charset="0"/>
                          </a:rPr>
                        </m:ctrlPr>
                      </m:accPr>
                      <m:e>
                        <m:r>
                          <m:rPr>
                            <m:sty m:val="p"/>
                          </m:rPr>
                          <a:rPr lang="en-US" altLang="zh-CN" sz="1600" kern="100">
                            <a:latin typeface="Cambria Math" panose="02040503050406030204" pitchFamily="18" charset="0"/>
                            <a:cs typeface="Times New Roman" panose="02020603050405020304" pitchFamily="18" charset="0"/>
                          </a:rPr>
                          <m:t>u</m:t>
                        </m:r>
                      </m:e>
                    </m:acc>
                  </m:oMath>
                </a14:m>
                <a:r>
                  <a:rPr lang="zh-CN" altLang="zh-CN" sz="1600" kern="100" dirty="0">
                    <a:latin typeface="+mn-ea"/>
                    <a:cs typeface="Times New Roman" panose="02020603050405020304" pitchFamily="18" charset="0"/>
                  </a:rPr>
                  <a:t>表示失业率的变化。</a:t>
                </a:r>
              </a:p>
              <a:p>
                <a:pPr marL="214313" indent="-214313" defTabSz="342900">
                  <a:lnSpc>
                    <a:spcPct val="150000"/>
                  </a:lnSpc>
                  <a:buFont typeface="Wingdings" panose="05000000000000000000" pitchFamily="2" charset="2"/>
                  <a:buChar char="p"/>
                  <a:defRPr/>
                </a:pPr>
                <a:endParaRPr lang="en-US" altLang="zh-CN" sz="1500" dirty="0">
                  <a:solidFill>
                    <a:prstClr val="black"/>
                  </a:solidFill>
                  <a:latin typeface="+mn-ea"/>
                </a:endParaRPr>
              </a:p>
            </p:txBody>
          </p:sp>
        </mc:Choice>
        <mc:Fallback xmlns="">
          <p:sp>
            <p:nvSpPr>
              <p:cNvPr id="3" name="文本框 2"/>
              <p:cNvSpPr txBox="1">
                <a:spLocks noRot="1" noChangeAspect="1" noMove="1" noResize="1" noEditPoints="1" noAdjustHandles="1" noChangeArrowheads="1" noChangeShapeType="1" noTextEdit="1"/>
              </p:cNvSpPr>
              <p:nvPr/>
            </p:nvSpPr>
            <p:spPr>
              <a:xfrm>
                <a:off x="1831166" y="1812507"/>
                <a:ext cx="7991719" cy="4723986"/>
              </a:xfrm>
              <a:prstGeom prst="rect">
                <a:avLst/>
              </a:prstGeom>
              <a:blipFill>
                <a:blip r:embed="rId2"/>
                <a:stretch>
                  <a:fillRect l="-305" r="-610"/>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296894895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rot="18868453" flipV="1">
            <a:off x="1854449" y="1215604"/>
            <a:ext cx="370238" cy="370238"/>
          </a:xfrm>
          <a:prstGeom prst="rect">
            <a:avLst/>
          </a:prstGeom>
          <a:noFill/>
          <a:ln w="254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zh-CN" altLang="en-US" sz="1350">
              <a:solidFill>
                <a:prstClr val="white"/>
              </a:solidFill>
              <a:latin typeface="Calibri"/>
              <a:ea typeface="等线" panose="02010600030101010101" pitchFamily="2" charset="-122"/>
            </a:endParaRPr>
          </a:p>
        </p:txBody>
      </p:sp>
      <p:sp>
        <p:nvSpPr>
          <p:cNvPr id="5" name="矩形 4"/>
          <p:cNvSpPr/>
          <p:nvPr/>
        </p:nvSpPr>
        <p:spPr>
          <a:xfrm rot="18868453">
            <a:off x="2101742" y="1279292"/>
            <a:ext cx="236220" cy="23622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zh-CN" altLang="en-US" sz="1350">
              <a:solidFill>
                <a:prstClr val="white"/>
              </a:solidFill>
              <a:latin typeface="Calibri"/>
              <a:ea typeface="等线" panose="02010600030101010101" pitchFamily="2" charset="-122"/>
            </a:endParaRPr>
          </a:p>
        </p:txBody>
      </p:sp>
      <p:cxnSp>
        <p:nvCxnSpPr>
          <p:cNvPr id="6" name="直接连接符 5"/>
          <p:cNvCxnSpPr>
            <a:cxnSpLocks/>
          </p:cNvCxnSpPr>
          <p:nvPr/>
        </p:nvCxnSpPr>
        <p:spPr>
          <a:xfrm>
            <a:off x="2039568" y="1662510"/>
            <a:ext cx="764545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标题 3"/>
          <p:cNvSpPr txBox="1">
            <a:spLocks/>
          </p:cNvSpPr>
          <p:nvPr/>
        </p:nvSpPr>
        <p:spPr>
          <a:xfrm>
            <a:off x="2563142" y="1291003"/>
            <a:ext cx="7886700" cy="318549"/>
          </a:xfrm>
          <a:prstGeom prst="rect">
            <a:avLst/>
          </a:prstGeom>
        </p:spPr>
        <p:txBody>
          <a:bodyPr vert="horz" wrap="square" lIns="68580" tIns="34290" rIns="68580" bIns="34290" rtlCol="0" anchor="ctr">
            <a:spAutoFit/>
          </a:bodyPr>
          <a:lstStyle>
            <a:lvl1pPr algn="l" defTabSz="914400" rtl="0" eaLnBrk="1" latinLnBrk="0" hangingPunct="1">
              <a:lnSpc>
                <a:spcPct val="90000"/>
              </a:lnSpc>
              <a:spcBef>
                <a:spcPct val="0"/>
              </a:spcBef>
              <a:buNone/>
              <a:defRPr lang="zh-CN" altLang="en-US" sz="2400" b="1" kern="1200">
                <a:gradFill>
                  <a:gsLst>
                    <a:gs pos="0">
                      <a:schemeClr val="accent2"/>
                    </a:gs>
                    <a:gs pos="100000">
                      <a:schemeClr val="accent1">
                        <a:lumMod val="75000"/>
                      </a:schemeClr>
                    </a:gs>
                  </a:gsLst>
                  <a:lin ang="5400000" scaled="1"/>
                </a:gradFill>
                <a:effectLst>
                  <a:outerShdw blurRad="38100" dist="38100" dir="2700000" algn="tl">
                    <a:srgbClr val="000000">
                      <a:alpha val="11000"/>
                    </a:srgbClr>
                  </a:outerShdw>
                </a:effectLst>
                <a:latin typeface="+mn-lt"/>
                <a:ea typeface="+mn-ea"/>
                <a:cs typeface="+mn-ea"/>
              </a:defRPr>
            </a:lvl1pPr>
          </a:lstStyle>
          <a:p>
            <a:pPr defTabSz="685800">
              <a:defRPr/>
            </a:pPr>
            <a:r>
              <a:rPr lang="zh-CN" altLang="en-US" sz="1800" dirty="0">
                <a:solidFill>
                  <a:schemeClr val="accent4">
                    <a:lumMod val="75000"/>
                  </a:schemeClr>
                </a:solidFill>
                <a:latin typeface="微软雅黑"/>
                <a:ea typeface="微软雅黑"/>
              </a:rPr>
              <a:t>适应性预期</a:t>
            </a:r>
          </a:p>
        </p:txBody>
      </p:sp>
      <mc:AlternateContent xmlns:mc="http://schemas.openxmlformats.org/markup-compatibility/2006" xmlns:a14="http://schemas.microsoft.com/office/drawing/2010/main">
        <mc:Choice Requires="a14">
          <p:sp>
            <p:nvSpPr>
              <p:cNvPr id="3" name="文本框 2"/>
              <p:cNvSpPr txBox="1"/>
              <p:nvPr/>
            </p:nvSpPr>
            <p:spPr>
              <a:xfrm>
                <a:off x="1831166" y="1812506"/>
                <a:ext cx="7991719" cy="4064318"/>
              </a:xfrm>
              <a:prstGeom prst="rect">
                <a:avLst/>
              </a:prstGeom>
              <a:noFill/>
            </p:spPr>
            <p:txBody>
              <a:bodyPr wrap="square" rtlCol="0">
                <a:spAutoFit/>
              </a:bodyPr>
              <a:lstStyle/>
              <a:p>
                <a:pPr marL="214313" indent="-214313" defTabSz="342900">
                  <a:lnSpc>
                    <a:spcPct val="150000"/>
                  </a:lnSpc>
                  <a:buFont typeface="Wingdings" panose="05000000000000000000" pitchFamily="2" charset="2"/>
                  <a:buChar char="p"/>
                  <a:defRPr/>
                </a:pPr>
                <a:r>
                  <a:rPr lang="zh-CN" altLang="en-US" sz="1500" dirty="0">
                    <a:solidFill>
                      <a:prstClr val="black"/>
                    </a:solidFill>
                    <a:latin typeface="+mn-ea"/>
                  </a:rPr>
                  <a:t>在对非利普斯曲线模型和货币主义通货膨胀理论的讨论中，适应性预期理论被用来解释预期的形成，它论述以下两个问题：</a:t>
                </a:r>
                <a:r>
                  <a:rPr lang="en-US" altLang="zh-CN" sz="1500" dirty="0">
                    <a:solidFill>
                      <a:prstClr val="black"/>
                    </a:solidFill>
                    <a:latin typeface="+mn-ea"/>
                  </a:rPr>
                  <a:t>1.</a:t>
                </a:r>
                <a:r>
                  <a:rPr lang="zh-CN" altLang="en-US" sz="1500" dirty="0">
                    <a:solidFill>
                      <a:prstClr val="black"/>
                    </a:solidFill>
                    <a:latin typeface="+mn-ea"/>
                  </a:rPr>
                  <a:t>当变量的预期水平偏离现实水平时，私人部门通过何种方法来修正预测的误差？</a:t>
                </a:r>
                <a:r>
                  <a:rPr lang="en-US" altLang="zh-CN" sz="1500" dirty="0">
                    <a:solidFill>
                      <a:prstClr val="black"/>
                    </a:solidFill>
                    <a:latin typeface="+mn-ea"/>
                  </a:rPr>
                  <a:t>2.</a:t>
                </a:r>
                <a:r>
                  <a:rPr lang="zh-CN" altLang="en-US" sz="1500" dirty="0">
                    <a:solidFill>
                      <a:prstClr val="black"/>
                    </a:solidFill>
                    <a:latin typeface="+mn-ea"/>
                  </a:rPr>
                  <a:t>人们是怎样将对未来通货膨胀的预期与对过去的观察联系起来的？</a:t>
                </a:r>
                <a:endParaRPr lang="en-US" altLang="zh-CN" sz="1500" dirty="0">
                  <a:solidFill>
                    <a:prstClr val="black"/>
                  </a:solidFill>
                  <a:latin typeface="+mn-ea"/>
                </a:endParaRPr>
              </a:p>
              <a:p>
                <a:pPr algn="ctr" defTabSz="342900">
                  <a:lnSpc>
                    <a:spcPct val="150000"/>
                  </a:lnSpc>
                  <a:defRPr/>
                </a:pPr>
                <a14:m>
                  <m:oMath xmlns:m="http://schemas.openxmlformats.org/officeDocument/2006/math">
                    <m:sSubSup>
                      <m:sSubSupPr>
                        <m:ctrlPr>
                          <a:rPr lang="zh-CN" altLang="zh-CN" sz="900" i="1">
                            <a:latin typeface="Cambria Math" panose="02040503050406030204" pitchFamily="18" charset="0"/>
                          </a:rPr>
                        </m:ctrlPr>
                      </m:sSubSupPr>
                      <m:e>
                        <m:r>
                          <m:rPr>
                            <m:sty m:val="p"/>
                          </m:rPr>
                          <a:rPr lang="en-US" altLang="zh-CN" sz="1600" kern="100">
                            <a:latin typeface="Cambria Math" panose="02040503050406030204" pitchFamily="18" charset="0"/>
                            <a:cs typeface="Times New Roman" panose="02020603050405020304" pitchFamily="18" charset="0"/>
                          </a:rPr>
                          <m:t>π</m:t>
                        </m:r>
                      </m:e>
                      <m:sub>
                        <m:r>
                          <m:rPr>
                            <m:sty m:val="p"/>
                          </m:rPr>
                          <a:rPr lang="en-US" altLang="zh-CN" sz="1600" kern="100">
                            <a:latin typeface="Cambria Math" panose="02040503050406030204" pitchFamily="18" charset="0"/>
                            <a:cs typeface="Times New Roman" panose="02020603050405020304" pitchFamily="18" charset="0"/>
                          </a:rPr>
                          <m:t>t</m:t>
                        </m:r>
                      </m:sub>
                      <m:sup>
                        <m:r>
                          <a:rPr lang="en-US" altLang="zh-CN" sz="1600" i="1" kern="100">
                            <a:latin typeface="Cambria Math" panose="02040503050406030204" pitchFamily="18" charset="0"/>
                            <a:cs typeface="Times New Roman" panose="02020603050405020304" pitchFamily="18" charset="0"/>
                          </a:rPr>
                          <m:t>∗</m:t>
                        </m:r>
                      </m:sup>
                    </m:sSubSup>
                    <m:r>
                      <a:rPr lang="en-US" altLang="zh-CN" sz="1600" i="1" kern="100">
                        <a:latin typeface="Cambria Math" panose="02040503050406030204" pitchFamily="18" charset="0"/>
                        <a:cs typeface="Times New Roman" panose="02020603050405020304" pitchFamily="18" charset="0"/>
                      </a:rPr>
                      <m:t>−</m:t>
                    </m:r>
                    <m:sSubSup>
                      <m:sSubSupPr>
                        <m:ctrlPr>
                          <a:rPr lang="zh-CN" altLang="zh-CN" sz="900" i="1">
                            <a:latin typeface="Cambria Math" panose="02040503050406030204" pitchFamily="18" charset="0"/>
                          </a:rPr>
                        </m:ctrlPr>
                      </m:sSubSupPr>
                      <m:e>
                        <m:r>
                          <m:rPr>
                            <m:sty m:val="p"/>
                          </m:rPr>
                          <a:rPr lang="en-US" altLang="zh-CN" sz="1600" kern="100">
                            <a:latin typeface="Cambria Math" panose="02040503050406030204" pitchFamily="18" charset="0"/>
                            <a:cs typeface="Times New Roman" panose="02020603050405020304" pitchFamily="18" charset="0"/>
                          </a:rPr>
                          <m:t>π</m:t>
                        </m:r>
                      </m:e>
                      <m:sub>
                        <m:r>
                          <m:rPr>
                            <m:sty m:val="p"/>
                          </m:rPr>
                          <a:rPr lang="en-US" altLang="zh-CN" sz="1600" kern="100">
                            <a:latin typeface="Cambria Math" panose="02040503050406030204" pitchFamily="18" charset="0"/>
                            <a:cs typeface="Times New Roman" panose="02020603050405020304" pitchFamily="18" charset="0"/>
                          </a:rPr>
                          <m:t>t</m:t>
                        </m:r>
                        <m:r>
                          <a:rPr lang="en-US" altLang="zh-CN" sz="1600" i="1" kern="100">
                            <a:latin typeface="Cambria Math" panose="02040503050406030204" pitchFamily="18" charset="0"/>
                            <a:cs typeface="Times New Roman" panose="02020603050405020304" pitchFamily="18" charset="0"/>
                          </a:rPr>
                          <m:t>−</m:t>
                        </m:r>
                        <m:r>
                          <a:rPr lang="en-US" altLang="zh-CN" sz="1600" kern="100">
                            <a:latin typeface="Cambria Math" panose="02040503050406030204" pitchFamily="18" charset="0"/>
                            <a:cs typeface="Times New Roman" panose="02020603050405020304" pitchFamily="18" charset="0"/>
                          </a:rPr>
                          <m:t>1</m:t>
                        </m:r>
                      </m:sub>
                      <m:sup>
                        <m:r>
                          <a:rPr lang="en-US" altLang="zh-CN" sz="1600" i="1" kern="100">
                            <a:latin typeface="Cambria Math" panose="02040503050406030204" pitchFamily="18" charset="0"/>
                            <a:cs typeface="Times New Roman" panose="02020603050405020304" pitchFamily="18" charset="0"/>
                          </a:rPr>
                          <m:t>∗</m:t>
                        </m:r>
                      </m:sup>
                    </m:sSubSup>
                  </m:oMath>
                </a14:m>
                <a:r>
                  <a:rPr lang="en-US" altLang="zh-CN" sz="1600" kern="100" dirty="0">
                    <a:latin typeface="+mn-ea"/>
                    <a:cs typeface="Times New Roman" panose="02020603050405020304" pitchFamily="18" charset="0"/>
                  </a:rPr>
                  <a:t>=</a:t>
                </a:r>
                <a14:m>
                  <m:oMath xmlns:m="http://schemas.openxmlformats.org/officeDocument/2006/math">
                    <m:r>
                      <m:rPr>
                        <m:sty m:val="p"/>
                      </m:rPr>
                      <a:rPr lang="en-US" altLang="zh-CN" sz="1600" kern="100">
                        <a:latin typeface="Cambria Math" panose="02040503050406030204" pitchFamily="18" charset="0"/>
                        <a:cs typeface="Times New Roman" panose="02020603050405020304" pitchFamily="18" charset="0"/>
                      </a:rPr>
                      <m:t>θ</m:t>
                    </m:r>
                  </m:oMath>
                </a14:m>
                <a:r>
                  <a:rPr lang="en-US" altLang="zh-CN" sz="1600" kern="100" dirty="0">
                    <a:latin typeface="+mn-ea"/>
                    <a:cs typeface="Times New Roman" panose="02020603050405020304" pitchFamily="18" charset="0"/>
                  </a:rPr>
                  <a:t>(</a:t>
                </a:r>
                <a14:m>
                  <m:oMath xmlns:m="http://schemas.openxmlformats.org/officeDocument/2006/math">
                    <m:sSub>
                      <m:sSubPr>
                        <m:ctrlPr>
                          <a:rPr lang="zh-CN" altLang="zh-CN" sz="900" i="1">
                            <a:latin typeface="Cambria Math" panose="02040503050406030204" pitchFamily="18" charset="0"/>
                          </a:rPr>
                        </m:ctrlPr>
                      </m:sSubPr>
                      <m:e>
                        <m:r>
                          <m:rPr>
                            <m:sty m:val="p"/>
                          </m:rPr>
                          <a:rPr lang="en-US" altLang="zh-CN" sz="1600" kern="100">
                            <a:latin typeface="Cambria Math" panose="02040503050406030204" pitchFamily="18" charset="0"/>
                            <a:cs typeface="Times New Roman" panose="02020603050405020304" pitchFamily="18" charset="0"/>
                          </a:rPr>
                          <m:t>π</m:t>
                        </m:r>
                      </m:e>
                      <m:sub>
                        <m:r>
                          <m:rPr>
                            <m:sty m:val="p"/>
                          </m:rPr>
                          <a:rPr lang="en-US" altLang="zh-CN" sz="1600" kern="100">
                            <a:latin typeface="Cambria Math" panose="02040503050406030204" pitchFamily="18" charset="0"/>
                            <a:cs typeface="Times New Roman" panose="02020603050405020304" pitchFamily="18" charset="0"/>
                          </a:rPr>
                          <m:t>t</m:t>
                        </m:r>
                        <m:r>
                          <a:rPr lang="en-US" altLang="zh-CN" sz="1600" i="1" kern="100">
                            <a:latin typeface="Cambria Math" panose="02040503050406030204" pitchFamily="18" charset="0"/>
                            <a:cs typeface="Times New Roman" panose="02020603050405020304" pitchFamily="18" charset="0"/>
                          </a:rPr>
                          <m:t>−</m:t>
                        </m:r>
                        <m:r>
                          <a:rPr lang="en-US" altLang="zh-CN" sz="1600" kern="100">
                            <a:latin typeface="Cambria Math" panose="02040503050406030204" pitchFamily="18" charset="0"/>
                            <a:cs typeface="Times New Roman" panose="02020603050405020304" pitchFamily="18" charset="0"/>
                          </a:rPr>
                          <m:t>1</m:t>
                        </m:r>
                      </m:sub>
                    </m:sSub>
                  </m:oMath>
                </a14:m>
                <a:r>
                  <a:rPr lang="en-US" altLang="zh-CN" sz="1600" kern="100" dirty="0">
                    <a:latin typeface="+mn-ea"/>
                    <a:cs typeface="Times New Roman" panose="02020603050405020304" pitchFamily="18" charset="0"/>
                  </a:rPr>
                  <a:t>-</a:t>
                </a:r>
                <a14:m>
                  <m:oMath xmlns:m="http://schemas.openxmlformats.org/officeDocument/2006/math">
                    <m:sSubSup>
                      <m:sSubSupPr>
                        <m:ctrlPr>
                          <a:rPr lang="zh-CN" altLang="zh-CN" sz="900" i="1">
                            <a:latin typeface="Cambria Math" panose="02040503050406030204" pitchFamily="18" charset="0"/>
                          </a:rPr>
                        </m:ctrlPr>
                      </m:sSubSupPr>
                      <m:e>
                        <m:r>
                          <m:rPr>
                            <m:sty m:val="p"/>
                          </m:rPr>
                          <a:rPr lang="en-US" altLang="zh-CN" sz="1600" kern="100">
                            <a:latin typeface="Cambria Math" panose="02040503050406030204" pitchFamily="18" charset="0"/>
                            <a:cs typeface="Times New Roman" panose="02020603050405020304" pitchFamily="18" charset="0"/>
                          </a:rPr>
                          <m:t>π</m:t>
                        </m:r>
                      </m:e>
                      <m:sub>
                        <m:r>
                          <m:rPr>
                            <m:sty m:val="p"/>
                          </m:rPr>
                          <a:rPr lang="en-US" altLang="zh-CN" sz="1600" kern="100">
                            <a:latin typeface="Cambria Math" panose="02040503050406030204" pitchFamily="18" charset="0"/>
                            <a:cs typeface="Times New Roman" panose="02020603050405020304" pitchFamily="18" charset="0"/>
                          </a:rPr>
                          <m:t>t</m:t>
                        </m:r>
                        <m:r>
                          <a:rPr lang="en-US" altLang="zh-CN" sz="1600" i="1" kern="100">
                            <a:latin typeface="Cambria Math" panose="02040503050406030204" pitchFamily="18" charset="0"/>
                            <a:cs typeface="Times New Roman" panose="02020603050405020304" pitchFamily="18" charset="0"/>
                          </a:rPr>
                          <m:t>−</m:t>
                        </m:r>
                        <m:r>
                          <a:rPr lang="en-US" altLang="zh-CN" sz="1600" kern="100">
                            <a:latin typeface="Cambria Math" panose="02040503050406030204" pitchFamily="18" charset="0"/>
                            <a:cs typeface="Times New Roman" panose="02020603050405020304" pitchFamily="18" charset="0"/>
                          </a:rPr>
                          <m:t>1</m:t>
                        </m:r>
                      </m:sub>
                      <m:sup>
                        <m:r>
                          <a:rPr lang="en-US" altLang="zh-CN" sz="1600" i="1" kern="100">
                            <a:latin typeface="Cambria Math" panose="02040503050406030204" pitchFamily="18" charset="0"/>
                            <a:cs typeface="Times New Roman" panose="02020603050405020304" pitchFamily="18" charset="0"/>
                          </a:rPr>
                          <m:t>∗</m:t>
                        </m:r>
                      </m:sup>
                    </m:sSubSup>
                  </m:oMath>
                </a14:m>
                <a:r>
                  <a:rPr lang="en-US" altLang="zh-CN" sz="1600" kern="100" dirty="0">
                    <a:latin typeface="+mn-ea"/>
                    <a:cs typeface="Times New Roman" panose="02020603050405020304" pitchFamily="18" charset="0"/>
                  </a:rPr>
                  <a:t>)     0</a:t>
                </a:r>
                <a:r>
                  <a:rPr lang="zh-CN" altLang="zh-CN" sz="1600" kern="100" dirty="0">
                    <a:latin typeface="+mn-ea"/>
                    <a:cs typeface="Times New Roman" panose="02020603050405020304" pitchFamily="18" charset="0"/>
                  </a:rPr>
                  <a:t>＜</a:t>
                </a:r>
                <a14:m>
                  <m:oMath xmlns:m="http://schemas.openxmlformats.org/officeDocument/2006/math">
                    <m:r>
                      <m:rPr>
                        <m:sty m:val="p"/>
                      </m:rPr>
                      <a:rPr lang="en-US" altLang="zh-CN" sz="1600" kern="100">
                        <a:latin typeface="Cambria Math" panose="02040503050406030204" pitchFamily="18" charset="0"/>
                        <a:cs typeface="Times New Roman" panose="02020603050405020304" pitchFamily="18" charset="0"/>
                      </a:rPr>
                      <m:t>θ</m:t>
                    </m:r>
                  </m:oMath>
                </a14:m>
                <a:r>
                  <a:rPr lang="zh-CN" altLang="zh-CN" sz="1600" kern="100" dirty="0">
                    <a:latin typeface="+mn-ea"/>
                    <a:cs typeface="Times New Roman" panose="02020603050405020304" pitchFamily="18" charset="0"/>
                  </a:rPr>
                  <a:t>＜</a:t>
                </a:r>
                <a:r>
                  <a:rPr lang="en-US" altLang="zh-CN" sz="1600" kern="100" dirty="0">
                    <a:latin typeface="+mn-ea"/>
                    <a:cs typeface="Times New Roman" panose="02020603050405020304" pitchFamily="18" charset="0"/>
                  </a:rPr>
                  <a:t>1</a:t>
                </a:r>
              </a:p>
              <a:p>
                <a:pPr algn="ctr" defTabSz="342900">
                  <a:lnSpc>
                    <a:spcPct val="150000"/>
                  </a:lnSpc>
                  <a:defRPr/>
                </a:pPr>
                <a14:m>
                  <m:oMath xmlns:m="http://schemas.openxmlformats.org/officeDocument/2006/math">
                    <m:sSubSup>
                      <m:sSubSupPr>
                        <m:ctrlPr>
                          <a:rPr lang="zh-CN" altLang="zh-CN" sz="900" i="1">
                            <a:latin typeface="Cambria Math" panose="02040503050406030204" pitchFamily="18" charset="0"/>
                          </a:rPr>
                        </m:ctrlPr>
                      </m:sSubSupPr>
                      <m:e>
                        <m:r>
                          <m:rPr>
                            <m:sty m:val="p"/>
                          </m:rPr>
                          <a:rPr lang="en-US" altLang="zh-CN" sz="1600" kern="100">
                            <a:latin typeface="Cambria Math" panose="02040503050406030204" pitchFamily="18" charset="0"/>
                            <a:cs typeface="Times New Roman" panose="02020603050405020304" pitchFamily="18" charset="0"/>
                          </a:rPr>
                          <m:t>π</m:t>
                        </m:r>
                      </m:e>
                      <m:sub>
                        <m:r>
                          <m:rPr>
                            <m:sty m:val="p"/>
                          </m:rPr>
                          <a:rPr lang="en-US" altLang="zh-CN" sz="1600" kern="100">
                            <a:latin typeface="Cambria Math" panose="02040503050406030204" pitchFamily="18" charset="0"/>
                            <a:cs typeface="Times New Roman" panose="02020603050405020304" pitchFamily="18" charset="0"/>
                          </a:rPr>
                          <m:t>t</m:t>
                        </m:r>
                      </m:sub>
                      <m:sup>
                        <m:r>
                          <a:rPr lang="en-US" altLang="zh-CN" sz="1600" i="1" kern="100">
                            <a:latin typeface="Cambria Math" panose="02040503050406030204" pitchFamily="18" charset="0"/>
                            <a:cs typeface="Times New Roman" panose="02020603050405020304" pitchFamily="18" charset="0"/>
                          </a:rPr>
                          <m:t>∗</m:t>
                        </m:r>
                      </m:sup>
                    </m:sSubSup>
                    <m:r>
                      <a:rPr lang="en-US" altLang="zh-CN" sz="1600" kern="100">
                        <a:latin typeface="Cambria Math" panose="02040503050406030204" pitchFamily="18" charset="0"/>
                        <a:cs typeface="Times New Roman" panose="02020603050405020304" pitchFamily="18" charset="0"/>
                      </a:rPr>
                      <m:t>=</m:t>
                    </m:r>
                    <m:r>
                      <m:rPr>
                        <m:sty m:val="p"/>
                      </m:rPr>
                      <a:rPr lang="en-US" altLang="zh-CN" sz="1600" kern="100">
                        <a:latin typeface="Cambria Math" panose="02040503050406030204" pitchFamily="18" charset="0"/>
                        <a:cs typeface="Times New Roman" panose="02020603050405020304" pitchFamily="18" charset="0"/>
                      </a:rPr>
                      <m:t>θ</m:t>
                    </m:r>
                    <m:sSub>
                      <m:sSubPr>
                        <m:ctrlPr>
                          <a:rPr lang="zh-CN" altLang="zh-CN" sz="900" i="1">
                            <a:latin typeface="Cambria Math" panose="02040503050406030204" pitchFamily="18" charset="0"/>
                          </a:rPr>
                        </m:ctrlPr>
                      </m:sSubPr>
                      <m:e>
                        <m:r>
                          <m:rPr>
                            <m:sty m:val="p"/>
                          </m:rPr>
                          <a:rPr lang="en-US" altLang="zh-CN" sz="1600" kern="100">
                            <a:latin typeface="Cambria Math" panose="02040503050406030204" pitchFamily="18" charset="0"/>
                            <a:cs typeface="Times New Roman" panose="02020603050405020304" pitchFamily="18" charset="0"/>
                          </a:rPr>
                          <m:t>π</m:t>
                        </m:r>
                      </m:e>
                      <m:sub>
                        <m:r>
                          <m:rPr>
                            <m:sty m:val="p"/>
                          </m:rPr>
                          <a:rPr lang="en-US" altLang="zh-CN" sz="1600" kern="100">
                            <a:latin typeface="Cambria Math" panose="02040503050406030204" pitchFamily="18" charset="0"/>
                            <a:cs typeface="Times New Roman" panose="02020603050405020304" pitchFamily="18" charset="0"/>
                          </a:rPr>
                          <m:t>t</m:t>
                        </m:r>
                        <m:r>
                          <a:rPr lang="en-US" altLang="zh-CN" sz="1600" i="1" kern="100">
                            <a:latin typeface="Cambria Math" panose="02040503050406030204" pitchFamily="18" charset="0"/>
                            <a:cs typeface="Times New Roman" panose="02020603050405020304" pitchFamily="18" charset="0"/>
                          </a:rPr>
                          <m:t>−</m:t>
                        </m:r>
                        <m:r>
                          <a:rPr lang="en-US" altLang="zh-CN" sz="1600" kern="100">
                            <a:latin typeface="Cambria Math" panose="02040503050406030204" pitchFamily="18" charset="0"/>
                            <a:cs typeface="Times New Roman" panose="02020603050405020304" pitchFamily="18" charset="0"/>
                          </a:rPr>
                          <m:t>1</m:t>
                        </m:r>
                      </m:sub>
                    </m:sSub>
                    <m:r>
                      <a:rPr lang="en-US" altLang="zh-CN" sz="1600" kern="100">
                        <a:latin typeface="Cambria Math" panose="02040503050406030204" pitchFamily="18" charset="0"/>
                        <a:cs typeface="Times New Roman" panose="02020603050405020304" pitchFamily="18" charset="0"/>
                      </a:rPr>
                      <m:t>+(1</m:t>
                    </m:r>
                    <m:r>
                      <a:rPr lang="en-US" altLang="zh-CN" sz="1600" i="1" kern="100">
                        <a:latin typeface="Cambria Math" panose="02040503050406030204" pitchFamily="18" charset="0"/>
                        <a:cs typeface="Times New Roman" panose="02020603050405020304" pitchFamily="18" charset="0"/>
                      </a:rPr>
                      <m:t>−</m:t>
                    </m:r>
                    <m:r>
                      <m:rPr>
                        <m:sty m:val="p"/>
                      </m:rPr>
                      <a:rPr lang="en-US" altLang="zh-CN" sz="1600" kern="100">
                        <a:latin typeface="Cambria Math" panose="02040503050406030204" pitchFamily="18" charset="0"/>
                        <a:cs typeface="Times New Roman" panose="02020603050405020304" pitchFamily="18" charset="0"/>
                      </a:rPr>
                      <m:t>θ</m:t>
                    </m:r>
                    <m:r>
                      <a:rPr lang="en-US" altLang="zh-CN" sz="1600" kern="100">
                        <a:latin typeface="Cambria Math" panose="02040503050406030204" pitchFamily="18" charset="0"/>
                        <a:cs typeface="Times New Roman" panose="02020603050405020304" pitchFamily="18" charset="0"/>
                      </a:rPr>
                      <m:t>)</m:t>
                    </m:r>
                    <m:sSubSup>
                      <m:sSubSupPr>
                        <m:ctrlPr>
                          <a:rPr lang="zh-CN" altLang="zh-CN" sz="900" i="1">
                            <a:latin typeface="Cambria Math" panose="02040503050406030204" pitchFamily="18" charset="0"/>
                          </a:rPr>
                        </m:ctrlPr>
                      </m:sSubSupPr>
                      <m:e>
                        <m:r>
                          <m:rPr>
                            <m:sty m:val="p"/>
                          </m:rPr>
                          <a:rPr lang="en-US" altLang="zh-CN" sz="1600" kern="100">
                            <a:latin typeface="Cambria Math" panose="02040503050406030204" pitchFamily="18" charset="0"/>
                            <a:cs typeface="Times New Roman" panose="02020603050405020304" pitchFamily="18" charset="0"/>
                          </a:rPr>
                          <m:t>π</m:t>
                        </m:r>
                      </m:e>
                      <m:sub>
                        <m:r>
                          <m:rPr>
                            <m:sty m:val="p"/>
                          </m:rPr>
                          <a:rPr lang="en-US" altLang="zh-CN" sz="1600" kern="100">
                            <a:latin typeface="Cambria Math" panose="02040503050406030204" pitchFamily="18" charset="0"/>
                            <a:cs typeface="Times New Roman" panose="02020603050405020304" pitchFamily="18" charset="0"/>
                          </a:rPr>
                          <m:t>t</m:t>
                        </m:r>
                        <m:r>
                          <a:rPr lang="en-US" altLang="zh-CN" sz="1600" i="1" kern="100">
                            <a:latin typeface="Cambria Math" panose="02040503050406030204" pitchFamily="18" charset="0"/>
                            <a:cs typeface="Times New Roman" panose="02020603050405020304" pitchFamily="18" charset="0"/>
                          </a:rPr>
                          <m:t>−</m:t>
                        </m:r>
                        <m:r>
                          <a:rPr lang="en-US" altLang="zh-CN" sz="1600" kern="100">
                            <a:latin typeface="Cambria Math" panose="02040503050406030204" pitchFamily="18" charset="0"/>
                            <a:cs typeface="Times New Roman" panose="02020603050405020304" pitchFamily="18" charset="0"/>
                          </a:rPr>
                          <m:t>1</m:t>
                        </m:r>
                      </m:sub>
                      <m:sup>
                        <m:r>
                          <a:rPr lang="en-US" altLang="zh-CN" sz="1600" i="1" kern="100">
                            <a:latin typeface="Cambria Math" panose="02040503050406030204" pitchFamily="18" charset="0"/>
                            <a:cs typeface="Times New Roman" panose="02020603050405020304" pitchFamily="18" charset="0"/>
                          </a:rPr>
                          <m:t>∗</m:t>
                        </m:r>
                      </m:sup>
                    </m:sSubSup>
                  </m:oMath>
                </a14:m>
                <a:r>
                  <a:rPr lang="en-US" altLang="zh-CN" sz="1600" kern="100" dirty="0">
                    <a:latin typeface="+mn-ea"/>
                    <a:cs typeface="Times New Roman" panose="02020603050405020304" pitchFamily="18" charset="0"/>
                  </a:rPr>
                  <a:t> </a:t>
                </a:r>
                <a:endParaRPr lang="en-US" altLang="zh-CN" sz="1500" dirty="0">
                  <a:solidFill>
                    <a:prstClr val="black"/>
                  </a:solidFill>
                  <a:latin typeface="+mn-ea"/>
                </a:endParaRPr>
              </a:p>
              <a:p>
                <a:pPr marL="214313" indent="-214313" defTabSz="342900">
                  <a:lnSpc>
                    <a:spcPct val="150000"/>
                  </a:lnSpc>
                  <a:buFont typeface="Wingdings" panose="05000000000000000000" pitchFamily="2" charset="2"/>
                  <a:buChar char="p"/>
                  <a:defRPr/>
                </a:pPr>
                <a:r>
                  <a:rPr lang="zh-CN" altLang="en-US" sz="1500" dirty="0">
                    <a:solidFill>
                      <a:prstClr val="black"/>
                    </a:solidFill>
                    <a:latin typeface="+mn-ea"/>
                  </a:rPr>
                  <a:t>第二个方程式从另一个角度描述了“学习行为”，第</a:t>
                </a:r>
                <a:r>
                  <a:rPr lang="en-US" altLang="zh-CN" sz="1500" dirty="0">
                    <a:solidFill>
                      <a:prstClr val="black"/>
                    </a:solidFill>
                    <a:latin typeface="+mn-ea"/>
                  </a:rPr>
                  <a:t>t</a:t>
                </a:r>
                <a:r>
                  <a:rPr lang="zh-CN" altLang="en-US" sz="1500" dirty="0">
                    <a:solidFill>
                      <a:prstClr val="black"/>
                    </a:solidFill>
                    <a:latin typeface="+mn-ea"/>
                  </a:rPr>
                  <a:t>期的预期通货膨胀率是第</a:t>
                </a:r>
                <a:r>
                  <a:rPr lang="en-US" altLang="zh-CN" sz="1500" dirty="0">
                    <a:solidFill>
                      <a:prstClr val="black"/>
                    </a:solidFill>
                    <a:latin typeface="+mn-ea"/>
                  </a:rPr>
                  <a:t>t-1</a:t>
                </a:r>
                <a:r>
                  <a:rPr lang="zh-CN" altLang="en-US" sz="1500" dirty="0">
                    <a:solidFill>
                      <a:prstClr val="black"/>
                    </a:solidFill>
                    <a:latin typeface="+mn-ea"/>
                  </a:rPr>
                  <a:t>期实际通货膨胀和第</a:t>
                </a:r>
                <a:r>
                  <a:rPr lang="en-US" altLang="zh-CN" sz="1500" dirty="0">
                    <a:solidFill>
                      <a:prstClr val="black"/>
                    </a:solidFill>
                    <a:latin typeface="+mn-ea"/>
                  </a:rPr>
                  <a:t>t-1</a:t>
                </a:r>
                <a:r>
                  <a:rPr lang="zh-CN" altLang="en-US" sz="1500" dirty="0">
                    <a:solidFill>
                      <a:prstClr val="black"/>
                    </a:solidFill>
                    <a:latin typeface="+mn-ea"/>
                  </a:rPr>
                  <a:t>期预期通货膨胀率的加权平均，调整系数</a:t>
                </a:r>
                <a14:m>
                  <m:oMath xmlns:m="http://schemas.openxmlformats.org/officeDocument/2006/math">
                    <m:r>
                      <m:rPr>
                        <m:sty m:val="p"/>
                      </m:rPr>
                      <a:rPr lang="en-US" altLang="zh-CN" sz="1400" kern="100">
                        <a:latin typeface="Cambria Math" panose="02040503050406030204" pitchFamily="18" charset="0"/>
                        <a:cs typeface="Times New Roman" panose="02020603050405020304" pitchFamily="18" charset="0"/>
                      </a:rPr>
                      <m:t>θ</m:t>
                    </m:r>
                  </m:oMath>
                </a14:m>
                <a:r>
                  <a:rPr lang="zh-CN" altLang="en-US" sz="1500" dirty="0">
                    <a:solidFill>
                      <a:prstClr val="black"/>
                    </a:solidFill>
                    <a:latin typeface="+mn-ea"/>
                  </a:rPr>
                  <a:t>和（</a:t>
                </a:r>
                <a:r>
                  <a:rPr lang="en-US" altLang="zh-CN" sz="1400" kern="100" dirty="0">
                    <a:latin typeface="+mn-ea"/>
                    <a:cs typeface="Times New Roman" panose="02020603050405020304" pitchFamily="18" charset="0"/>
                  </a:rPr>
                  <a:t> </a:t>
                </a:r>
                <a14:m>
                  <m:oMath xmlns:m="http://schemas.openxmlformats.org/officeDocument/2006/math">
                    <m:r>
                      <a:rPr lang="en-US" altLang="zh-CN" sz="1400" kern="100">
                        <a:latin typeface="Cambria Math" panose="02040503050406030204" pitchFamily="18" charset="0"/>
                        <a:cs typeface="Times New Roman" panose="02020603050405020304" pitchFamily="18" charset="0"/>
                      </a:rPr>
                      <m:t>1</m:t>
                    </m:r>
                    <m:r>
                      <a:rPr lang="en-US" altLang="zh-CN" sz="1400" i="1" kern="100">
                        <a:latin typeface="Cambria Math" panose="02040503050406030204" pitchFamily="18" charset="0"/>
                        <a:cs typeface="Times New Roman" panose="02020603050405020304" pitchFamily="18" charset="0"/>
                      </a:rPr>
                      <m:t>−</m:t>
                    </m:r>
                    <m:r>
                      <m:rPr>
                        <m:sty m:val="p"/>
                      </m:rPr>
                      <a:rPr lang="en-US" altLang="zh-CN" sz="1400" kern="100">
                        <a:latin typeface="Cambria Math" panose="02040503050406030204" pitchFamily="18" charset="0"/>
                        <a:cs typeface="Times New Roman" panose="02020603050405020304" pitchFamily="18" charset="0"/>
                      </a:rPr>
                      <m:t>θ</m:t>
                    </m:r>
                    <m:r>
                      <a:rPr lang="en-US" altLang="zh-CN" sz="1400" i="1" kern="100">
                        <a:latin typeface="Cambria Math" panose="02040503050406030204" pitchFamily="18" charset="0"/>
                        <a:cs typeface="Times New Roman" panose="02020603050405020304" pitchFamily="18" charset="0"/>
                      </a:rPr>
                      <m:t> </m:t>
                    </m:r>
                  </m:oMath>
                </a14:m>
                <a:r>
                  <a:rPr lang="zh-CN" altLang="en-US" sz="1500" dirty="0">
                    <a:solidFill>
                      <a:prstClr val="black"/>
                    </a:solidFill>
                    <a:latin typeface="+mn-ea"/>
                  </a:rPr>
                  <a:t>）作为权数。</a:t>
                </a:r>
                <a:endParaRPr lang="en-US" altLang="zh-CN" sz="1500" dirty="0">
                  <a:solidFill>
                    <a:prstClr val="black"/>
                  </a:solidFill>
                  <a:latin typeface="+mn-ea"/>
                </a:endParaRPr>
              </a:p>
              <a:p>
                <a:pPr indent="304800" algn="ctr">
                  <a:lnSpc>
                    <a:spcPts val="2600"/>
                  </a:lnSpc>
                </a:pPr>
                <a14:m>
                  <m:oMath xmlns:m="http://schemas.openxmlformats.org/officeDocument/2006/math">
                    <m:sSubSup>
                      <m:sSubSupPr>
                        <m:ctrlPr>
                          <a:rPr lang="zh-CN" altLang="zh-CN" sz="1600" i="1" kern="100">
                            <a:latin typeface="Cambria Math" panose="02040503050406030204" pitchFamily="18" charset="0"/>
                            <a:cs typeface="Times New Roman" panose="02020603050405020304" pitchFamily="18" charset="0"/>
                          </a:rPr>
                        </m:ctrlPr>
                      </m:sSubSupPr>
                      <m:e>
                        <m:r>
                          <m:rPr>
                            <m:sty m:val="p"/>
                          </m:rPr>
                          <a:rPr lang="en-US" altLang="zh-CN" sz="1600" kern="100">
                            <a:latin typeface="Cambria Math" panose="02040503050406030204" pitchFamily="18" charset="0"/>
                            <a:cs typeface="Times New Roman" panose="02020603050405020304" pitchFamily="18" charset="0"/>
                          </a:rPr>
                          <m:t>π</m:t>
                        </m:r>
                      </m:e>
                      <m:sub>
                        <m:r>
                          <m:rPr>
                            <m:sty m:val="p"/>
                          </m:rPr>
                          <a:rPr lang="en-US" altLang="zh-CN" sz="1600" kern="100">
                            <a:latin typeface="Cambria Math" panose="02040503050406030204" pitchFamily="18" charset="0"/>
                            <a:cs typeface="Times New Roman" panose="02020603050405020304" pitchFamily="18" charset="0"/>
                          </a:rPr>
                          <m:t>t</m:t>
                        </m:r>
                      </m:sub>
                      <m:sup>
                        <m:r>
                          <a:rPr lang="en-US" altLang="zh-CN" sz="1600" i="1" kern="100">
                            <a:latin typeface="Cambria Math" panose="02040503050406030204" pitchFamily="18" charset="0"/>
                            <a:cs typeface="Times New Roman" panose="02020603050405020304" pitchFamily="18" charset="0"/>
                          </a:rPr>
                          <m:t>∗</m:t>
                        </m:r>
                      </m:sup>
                    </m:sSubSup>
                  </m:oMath>
                </a14:m>
                <a:r>
                  <a:rPr lang="en-US" altLang="zh-CN" sz="1600" kern="100" dirty="0">
                    <a:latin typeface="+mn-ea"/>
                    <a:cs typeface="Times New Roman" panose="02020603050405020304" pitchFamily="18" charset="0"/>
                  </a:rPr>
                  <a:t>=</a:t>
                </a:r>
                <a14:m>
                  <m:oMath xmlns:m="http://schemas.openxmlformats.org/officeDocument/2006/math">
                    <m:r>
                      <m:rPr>
                        <m:sty m:val="p"/>
                      </m:rPr>
                      <a:rPr lang="en-US" altLang="zh-CN" sz="1600" kern="100">
                        <a:latin typeface="Cambria Math" panose="02040503050406030204" pitchFamily="18" charset="0"/>
                        <a:cs typeface="Times New Roman" panose="02020603050405020304" pitchFamily="18" charset="0"/>
                      </a:rPr>
                      <m:t>θ</m:t>
                    </m:r>
                    <m:sSub>
                      <m:sSubPr>
                        <m:ctrlPr>
                          <a:rPr lang="zh-CN" altLang="zh-CN" sz="1600" i="1" kern="100">
                            <a:latin typeface="Cambria Math" panose="02040503050406030204" pitchFamily="18" charset="0"/>
                            <a:cs typeface="Times New Roman" panose="02020603050405020304" pitchFamily="18" charset="0"/>
                          </a:rPr>
                        </m:ctrlPr>
                      </m:sSubPr>
                      <m:e>
                        <m:r>
                          <m:rPr>
                            <m:sty m:val="p"/>
                          </m:rPr>
                          <a:rPr lang="en-US" altLang="zh-CN" sz="1600" kern="100">
                            <a:latin typeface="Cambria Math" panose="02040503050406030204" pitchFamily="18" charset="0"/>
                            <a:cs typeface="Times New Roman" panose="02020603050405020304" pitchFamily="18" charset="0"/>
                          </a:rPr>
                          <m:t>π</m:t>
                        </m:r>
                      </m:e>
                      <m:sub>
                        <m:r>
                          <m:rPr>
                            <m:sty m:val="p"/>
                          </m:rPr>
                          <a:rPr lang="en-US" altLang="zh-CN" sz="1600" kern="100">
                            <a:latin typeface="Cambria Math" panose="02040503050406030204" pitchFamily="18" charset="0"/>
                            <a:cs typeface="Times New Roman" panose="02020603050405020304" pitchFamily="18" charset="0"/>
                          </a:rPr>
                          <m:t>t</m:t>
                        </m:r>
                        <m:r>
                          <a:rPr lang="en-US" altLang="zh-CN" sz="1600" i="1" kern="100">
                            <a:latin typeface="Cambria Math" panose="02040503050406030204" pitchFamily="18" charset="0"/>
                            <a:cs typeface="Times New Roman" panose="02020603050405020304" pitchFamily="18" charset="0"/>
                          </a:rPr>
                          <m:t>−</m:t>
                        </m:r>
                        <m:r>
                          <a:rPr lang="en-US" altLang="zh-CN" sz="1600" kern="100">
                            <a:latin typeface="Cambria Math" panose="02040503050406030204" pitchFamily="18" charset="0"/>
                            <a:cs typeface="Times New Roman" panose="02020603050405020304" pitchFamily="18" charset="0"/>
                          </a:rPr>
                          <m:t>1</m:t>
                        </m:r>
                      </m:sub>
                    </m:sSub>
                  </m:oMath>
                </a14:m>
                <a:r>
                  <a:rPr lang="en-US" altLang="zh-CN" sz="1600" kern="100" dirty="0">
                    <a:latin typeface="+mn-ea"/>
                    <a:cs typeface="Times New Roman" panose="02020603050405020304" pitchFamily="18" charset="0"/>
                  </a:rPr>
                  <a:t>+</a:t>
                </a:r>
                <a14:m>
                  <m:oMath xmlns:m="http://schemas.openxmlformats.org/officeDocument/2006/math">
                    <m:r>
                      <m:rPr>
                        <m:sty m:val="p"/>
                      </m:rPr>
                      <a:rPr lang="en-US" altLang="zh-CN" sz="1600" kern="100">
                        <a:latin typeface="Cambria Math" panose="02040503050406030204" pitchFamily="18" charset="0"/>
                        <a:cs typeface="Times New Roman" panose="02020603050405020304" pitchFamily="18" charset="0"/>
                      </a:rPr>
                      <m:t>θ</m:t>
                    </m:r>
                    <m:sSub>
                      <m:sSubPr>
                        <m:ctrlPr>
                          <a:rPr lang="zh-CN" altLang="zh-CN" sz="1600" i="1" kern="100">
                            <a:latin typeface="Cambria Math" panose="02040503050406030204" pitchFamily="18" charset="0"/>
                            <a:cs typeface="Times New Roman" panose="02020603050405020304" pitchFamily="18" charset="0"/>
                          </a:rPr>
                        </m:ctrlPr>
                      </m:sSubPr>
                      <m:e>
                        <m:r>
                          <a:rPr lang="zh-CN" altLang="zh-CN" sz="1600" kern="100">
                            <a:latin typeface="Cambria Math" panose="02040503050406030204" pitchFamily="18" charset="0"/>
                            <a:cs typeface="Times New Roman" panose="02020603050405020304" pitchFamily="18" charset="0"/>
                          </a:rPr>
                          <m:t>（</m:t>
                        </m:r>
                        <m:r>
                          <a:rPr lang="en-US" altLang="zh-CN" sz="1600" kern="100">
                            <a:latin typeface="Cambria Math" panose="02040503050406030204" pitchFamily="18" charset="0"/>
                            <a:cs typeface="Times New Roman" panose="02020603050405020304" pitchFamily="18" charset="0"/>
                          </a:rPr>
                          <m:t>1</m:t>
                        </m:r>
                        <m:r>
                          <a:rPr lang="en-US" altLang="zh-CN" sz="1600" i="1" kern="100">
                            <a:latin typeface="Cambria Math" panose="02040503050406030204" pitchFamily="18" charset="0"/>
                            <a:cs typeface="Times New Roman" panose="02020603050405020304" pitchFamily="18" charset="0"/>
                          </a:rPr>
                          <m:t>−</m:t>
                        </m:r>
                        <m:r>
                          <m:rPr>
                            <m:sty m:val="p"/>
                          </m:rPr>
                          <a:rPr lang="en-US" altLang="zh-CN" sz="1600" kern="100">
                            <a:latin typeface="Cambria Math" panose="02040503050406030204" pitchFamily="18" charset="0"/>
                            <a:cs typeface="Times New Roman" panose="02020603050405020304" pitchFamily="18" charset="0"/>
                          </a:rPr>
                          <m:t>θ</m:t>
                        </m:r>
                        <m:r>
                          <a:rPr lang="zh-CN" altLang="zh-CN" sz="1600" kern="100">
                            <a:latin typeface="Cambria Math" panose="02040503050406030204" pitchFamily="18" charset="0"/>
                            <a:cs typeface="Times New Roman" panose="02020603050405020304" pitchFamily="18" charset="0"/>
                          </a:rPr>
                          <m:t>）</m:t>
                        </m:r>
                        <m:r>
                          <m:rPr>
                            <m:sty m:val="p"/>
                          </m:rPr>
                          <a:rPr lang="en-US" altLang="zh-CN" sz="1600" kern="100">
                            <a:latin typeface="Cambria Math" panose="02040503050406030204" pitchFamily="18" charset="0"/>
                            <a:cs typeface="Times New Roman" panose="02020603050405020304" pitchFamily="18" charset="0"/>
                          </a:rPr>
                          <m:t>π</m:t>
                        </m:r>
                      </m:e>
                      <m:sub>
                        <m:r>
                          <m:rPr>
                            <m:sty m:val="p"/>
                          </m:rPr>
                          <a:rPr lang="en-US" altLang="zh-CN" sz="1600" kern="100">
                            <a:latin typeface="Cambria Math" panose="02040503050406030204" pitchFamily="18" charset="0"/>
                            <a:cs typeface="Times New Roman" panose="02020603050405020304" pitchFamily="18" charset="0"/>
                          </a:rPr>
                          <m:t>t</m:t>
                        </m:r>
                        <m:r>
                          <a:rPr lang="en-US" altLang="zh-CN" sz="1600" i="1" kern="100">
                            <a:latin typeface="Cambria Math" panose="02040503050406030204" pitchFamily="18" charset="0"/>
                            <a:cs typeface="Times New Roman" panose="02020603050405020304" pitchFamily="18" charset="0"/>
                          </a:rPr>
                          <m:t>−</m:t>
                        </m:r>
                        <m:r>
                          <a:rPr lang="en-US" altLang="zh-CN" sz="1600" kern="100">
                            <a:latin typeface="Cambria Math" panose="02040503050406030204" pitchFamily="18" charset="0"/>
                            <a:cs typeface="Times New Roman" panose="02020603050405020304" pitchFamily="18" charset="0"/>
                          </a:rPr>
                          <m:t>2</m:t>
                        </m:r>
                      </m:sub>
                    </m:sSub>
                  </m:oMath>
                </a14:m>
                <a:r>
                  <a:rPr lang="en-US" altLang="zh-CN" sz="1600" kern="100" dirty="0">
                    <a:latin typeface="+mn-ea"/>
                    <a:cs typeface="Times New Roman" panose="02020603050405020304" pitchFamily="18" charset="0"/>
                  </a:rPr>
                  <a:t>+</a:t>
                </a:r>
                <a14:m>
                  <m:oMath xmlns:m="http://schemas.openxmlformats.org/officeDocument/2006/math">
                    <m:r>
                      <m:rPr>
                        <m:sty m:val="p"/>
                      </m:rPr>
                      <a:rPr lang="en-US" altLang="zh-CN" sz="1600" kern="100">
                        <a:latin typeface="Cambria Math" panose="02040503050406030204" pitchFamily="18" charset="0"/>
                        <a:cs typeface="Times New Roman" panose="02020603050405020304" pitchFamily="18" charset="0"/>
                      </a:rPr>
                      <m:t>θ</m:t>
                    </m:r>
                    <m:sSub>
                      <m:sSubPr>
                        <m:ctrlPr>
                          <a:rPr lang="zh-CN" altLang="zh-CN" sz="1600" i="1" kern="100">
                            <a:latin typeface="Cambria Math" panose="02040503050406030204" pitchFamily="18" charset="0"/>
                            <a:cs typeface="Times New Roman" panose="02020603050405020304" pitchFamily="18" charset="0"/>
                          </a:rPr>
                        </m:ctrlPr>
                      </m:sSubPr>
                      <m:e>
                        <m:sSup>
                          <m:sSupPr>
                            <m:ctrlPr>
                              <a:rPr lang="zh-CN" altLang="zh-CN" sz="1600" i="1" kern="100">
                                <a:latin typeface="Cambria Math" panose="02040503050406030204" pitchFamily="18" charset="0"/>
                                <a:cs typeface="Times New Roman" panose="02020603050405020304" pitchFamily="18" charset="0"/>
                              </a:rPr>
                            </m:ctrlPr>
                          </m:sSupPr>
                          <m:e>
                            <m:r>
                              <a:rPr lang="zh-CN" altLang="zh-CN" sz="1600" kern="100">
                                <a:latin typeface="Cambria Math" panose="02040503050406030204" pitchFamily="18" charset="0"/>
                                <a:cs typeface="Times New Roman" panose="02020603050405020304" pitchFamily="18" charset="0"/>
                              </a:rPr>
                              <m:t>（</m:t>
                            </m:r>
                            <m:r>
                              <a:rPr lang="en-US" altLang="zh-CN" sz="1600" kern="100">
                                <a:latin typeface="Cambria Math" panose="02040503050406030204" pitchFamily="18" charset="0"/>
                                <a:cs typeface="Times New Roman" panose="02020603050405020304" pitchFamily="18" charset="0"/>
                              </a:rPr>
                              <m:t>1</m:t>
                            </m:r>
                            <m:r>
                              <a:rPr lang="en-US" altLang="zh-CN" sz="1600" i="1" kern="100">
                                <a:latin typeface="Cambria Math" panose="02040503050406030204" pitchFamily="18" charset="0"/>
                                <a:cs typeface="Times New Roman" panose="02020603050405020304" pitchFamily="18" charset="0"/>
                              </a:rPr>
                              <m:t>−</m:t>
                            </m:r>
                            <m:r>
                              <m:rPr>
                                <m:sty m:val="p"/>
                              </m:rPr>
                              <a:rPr lang="en-US" altLang="zh-CN" sz="1600" kern="100">
                                <a:latin typeface="Cambria Math" panose="02040503050406030204" pitchFamily="18" charset="0"/>
                                <a:cs typeface="Times New Roman" panose="02020603050405020304" pitchFamily="18" charset="0"/>
                              </a:rPr>
                              <m:t>θ</m:t>
                            </m:r>
                            <m:r>
                              <a:rPr lang="zh-CN" altLang="zh-CN" sz="1600" kern="100">
                                <a:latin typeface="Cambria Math" panose="02040503050406030204" pitchFamily="18" charset="0"/>
                                <a:cs typeface="Times New Roman" panose="02020603050405020304" pitchFamily="18" charset="0"/>
                              </a:rPr>
                              <m:t>）</m:t>
                            </m:r>
                          </m:e>
                          <m:sup>
                            <m:r>
                              <a:rPr lang="en-US" altLang="zh-CN" sz="1600" kern="100">
                                <a:latin typeface="Cambria Math" panose="02040503050406030204" pitchFamily="18" charset="0"/>
                                <a:cs typeface="Times New Roman" panose="02020603050405020304" pitchFamily="18" charset="0"/>
                              </a:rPr>
                              <m:t>2</m:t>
                            </m:r>
                          </m:sup>
                        </m:sSup>
                        <m:r>
                          <m:rPr>
                            <m:sty m:val="p"/>
                          </m:rPr>
                          <a:rPr lang="en-US" altLang="zh-CN" sz="1600" kern="100">
                            <a:latin typeface="Cambria Math" panose="02040503050406030204" pitchFamily="18" charset="0"/>
                            <a:cs typeface="Times New Roman" panose="02020603050405020304" pitchFamily="18" charset="0"/>
                          </a:rPr>
                          <m:t>π</m:t>
                        </m:r>
                      </m:e>
                      <m:sub>
                        <m:r>
                          <m:rPr>
                            <m:sty m:val="p"/>
                          </m:rPr>
                          <a:rPr lang="en-US" altLang="zh-CN" sz="1600" kern="100">
                            <a:latin typeface="Cambria Math" panose="02040503050406030204" pitchFamily="18" charset="0"/>
                            <a:cs typeface="Times New Roman" panose="02020603050405020304" pitchFamily="18" charset="0"/>
                          </a:rPr>
                          <m:t>t</m:t>
                        </m:r>
                        <m:r>
                          <a:rPr lang="en-US" altLang="zh-CN" sz="1600" i="1" kern="100">
                            <a:latin typeface="Cambria Math" panose="02040503050406030204" pitchFamily="18" charset="0"/>
                            <a:cs typeface="Times New Roman" panose="02020603050405020304" pitchFamily="18" charset="0"/>
                          </a:rPr>
                          <m:t>−</m:t>
                        </m:r>
                        <m:r>
                          <a:rPr lang="en-US" altLang="zh-CN" sz="1600" kern="100">
                            <a:latin typeface="Cambria Math" panose="02040503050406030204" pitchFamily="18" charset="0"/>
                            <a:cs typeface="Times New Roman" panose="02020603050405020304" pitchFamily="18" charset="0"/>
                          </a:rPr>
                          <m:t>3</m:t>
                        </m:r>
                      </m:sub>
                    </m:sSub>
                  </m:oMath>
                </a14:m>
                <a:r>
                  <a:rPr lang="en-US" altLang="zh-CN" sz="1600" kern="100" dirty="0">
                    <a:latin typeface="+mn-ea"/>
                    <a:cs typeface="Times New Roman" panose="02020603050405020304" pitchFamily="18" charset="0"/>
                  </a:rPr>
                  <a:t>+…</a:t>
                </a:r>
                <a:endParaRPr lang="zh-CN" altLang="zh-CN" sz="1600" kern="100" dirty="0">
                  <a:latin typeface="+mn-ea"/>
                  <a:cs typeface="Times New Roman" panose="02020603050405020304" pitchFamily="18" charset="0"/>
                </a:endParaRPr>
              </a:p>
              <a:p>
                <a:r>
                  <a:rPr lang="en-US" altLang="zh-CN" sz="1600" kern="100" dirty="0">
                    <a:latin typeface="+mn-ea"/>
                    <a:cs typeface="Times New Roman" panose="02020603050405020304" pitchFamily="18" charset="0"/>
                  </a:rPr>
                  <a:t>	+</a:t>
                </a:r>
                <a14:m>
                  <m:oMath xmlns:m="http://schemas.openxmlformats.org/officeDocument/2006/math">
                    <m:r>
                      <m:rPr>
                        <m:sty m:val="p"/>
                      </m:rPr>
                      <a:rPr lang="en-US" altLang="zh-CN" sz="1600" kern="100">
                        <a:latin typeface="Cambria Math" panose="02040503050406030204" pitchFamily="18" charset="0"/>
                        <a:cs typeface="Times New Roman" panose="02020603050405020304" pitchFamily="18" charset="0"/>
                      </a:rPr>
                      <m:t>θ</m:t>
                    </m:r>
                    <m:sSub>
                      <m:sSubPr>
                        <m:ctrlPr>
                          <a:rPr lang="zh-CN" altLang="zh-CN" sz="900" i="1">
                            <a:latin typeface="Cambria Math" panose="02040503050406030204" pitchFamily="18" charset="0"/>
                          </a:rPr>
                        </m:ctrlPr>
                      </m:sSubPr>
                      <m:e>
                        <m:sSup>
                          <m:sSupPr>
                            <m:ctrlPr>
                              <a:rPr lang="zh-CN" altLang="zh-CN" sz="900" i="1">
                                <a:latin typeface="Cambria Math" panose="02040503050406030204" pitchFamily="18" charset="0"/>
                              </a:rPr>
                            </m:ctrlPr>
                          </m:sSupPr>
                          <m:e>
                            <m:r>
                              <a:rPr lang="zh-CN" altLang="zh-CN" sz="1600" kern="100">
                                <a:latin typeface="Cambria Math" panose="02040503050406030204" pitchFamily="18" charset="0"/>
                                <a:cs typeface="Times New Roman" panose="02020603050405020304" pitchFamily="18" charset="0"/>
                              </a:rPr>
                              <m:t>（</m:t>
                            </m:r>
                            <m:r>
                              <a:rPr lang="en-US" altLang="zh-CN" sz="1600" kern="100">
                                <a:latin typeface="Cambria Math" panose="02040503050406030204" pitchFamily="18" charset="0"/>
                                <a:cs typeface="Times New Roman" panose="02020603050405020304" pitchFamily="18" charset="0"/>
                              </a:rPr>
                              <m:t>1</m:t>
                            </m:r>
                            <m:r>
                              <a:rPr lang="en-US" altLang="zh-CN" sz="1600" i="1" kern="100">
                                <a:latin typeface="Cambria Math" panose="02040503050406030204" pitchFamily="18" charset="0"/>
                                <a:cs typeface="Times New Roman" panose="02020603050405020304" pitchFamily="18" charset="0"/>
                              </a:rPr>
                              <m:t>−</m:t>
                            </m:r>
                            <m:r>
                              <m:rPr>
                                <m:sty m:val="p"/>
                              </m:rPr>
                              <a:rPr lang="en-US" altLang="zh-CN" sz="1600" kern="100">
                                <a:latin typeface="Cambria Math" panose="02040503050406030204" pitchFamily="18" charset="0"/>
                                <a:cs typeface="Times New Roman" panose="02020603050405020304" pitchFamily="18" charset="0"/>
                              </a:rPr>
                              <m:t>θ</m:t>
                            </m:r>
                            <m:r>
                              <a:rPr lang="zh-CN" altLang="zh-CN" sz="1600" kern="100">
                                <a:latin typeface="Cambria Math" panose="02040503050406030204" pitchFamily="18" charset="0"/>
                                <a:cs typeface="Times New Roman" panose="02020603050405020304" pitchFamily="18" charset="0"/>
                              </a:rPr>
                              <m:t>）</m:t>
                            </m:r>
                          </m:e>
                          <m:sup>
                            <m:r>
                              <m:rPr>
                                <m:sty m:val="p"/>
                              </m:rPr>
                              <a:rPr lang="en-US" altLang="zh-CN" sz="1600" kern="100">
                                <a:latin typeface="Cambria Math" panose="02040503050406030204" pitchFamily="18" charset="0"/>
                                <a:cs typeface="Times New Roman" panose="02020603050405020304" pitchFamily="18" charset="0"/>
                              </a:rPr>
                              <m:t>n</m:t>
                            </m:r>
                            <m:r>
                              <a:rPr lang="en-US" altLang="zh-CN" sz="1600" i="1" kern="100">
                                <a:latin typeface="Cambria Math" panose="02040503050406030204" pitchFamily="18" charset="0"/>
                                <a:cs typeface="Times New Roman" panose="02020603050405020304" pitchFamily="18" charset="0"/>
                              </a:rPr>
                              <m:t>−</m:t>
                            </m:r>
                            <m:r>
                              <a:rPr lang="en-US" altLang="zh-CN" sz="1600" kern="100">
                                <a:latin typeface="Cambria Math" panose="02040503050406030204" pitchFamily="18" charset="0"/>
                                <a:cs typeface="Times New Roman" panose="02020603050405020304" pitchFamily="18" charset="0"/>
                              </a:rPr>
                              <m:t>1</m:t>
                            </m:r>
                          </m:sup>
                        </m:sSup>
                        <m:r>
                          <m:rPr>
                            <m:sty m:val="p"/>
                          </m:rPr>
                          <a:rPr lang="en-US" altLang="zh-CN" sz="1600" kern="100">
                            <a:latin typeface="Cambria Math" panose="02040503050406030204" pitchFamily="18" charset="0"/>
                            <a:cs typeface="Times New Roman" panose="02020603050405020304" pitchFamily="18" charset="0"/>
                          </a:rPr>
                          <m:t>π</m:t>
                        </m:r>
                      </m:e>
                      <m:sub>
                        <m:r>
                          <m:rPr>
                            <m:sty m:val="p"/>
                          </m:rPr>
                          <a:rPr lang="en-US" altLang="zh-CN" sz="1600" kern="100">
                            <a:latin typeface="Cambria Math" panose="02040503050406030204" pitchFamily="18" charset="0"/>
                            <a:cs typeface="Times New Roman" panose="02020603050405020304" pitchFamily="18" charset="0"/>
                          </a:rPr>
                          <m:t>t</m:t>
                        </m:r>
                        <m:r>
                          <a:rPr lang="en-US" altLang="zh-CN" sz="1600" i="1" kern="100">
                            <a:latin typeface="Cambria Math" panose="02040503050406030204" pitchFamily="18" charset="0"/>
                            <a:cs typeface="Times New Roman" panose="02020603050405020304" pitchFamily="18" charset="0"/>
                          </a:rPr>
                          <m:t>−</m:t>
                        </m:r>
                        <m:r>
                          <m:rPr>
                            <m:sty m:val="p"/>
                          </m:rPr>
                          <a:rPr lang="en-US" altLang="zh-CN" sz="1600" kern="100">
                            <a:latin typeface="Cambria Math" panose="02040503050406030204" pitchFamily="18" charset="0"/>
                            <a:cs typeface="Times New Roman" panose="02020603050405020304" pitchFamily="18" charset="0"/>
                          </a:rPr>
                          <m:t>n</m:t>
                        </m:r>
                      </m:sub>
                    </m:sSub>
                  </m:oMath>
                </a14:m>
                <a:r>
                  <a:rPr lang="en-US" altLang="zh-CN" sz="1600" kern="100" dirty="0">
                    <a:latin typeface="+mn-ea"/>
                    <a:cs typeface="Times New Roman" panose="02020603050405020304" pitchFamily="18" charset="0"/>
                  </a:rPr>
                  <a:t>+</a:t>
                </a:r>
                <a14:m>
                  <m:oMath xmlns:m="http://schemas.openxmlformats.org/officeDocument/2006/math">
                    <m:sSub>
                      <m:sSubPr>
                        <m:ctrlPr>
                          <a:rPr lang="zh-CN" altLang="zh-CN" sz="900" i="1">
                            <a:latin typeface="Cambria Math" panose="02040503050406030204" pitchFamily="18" charset="0"/>
                          </a:rPr>
                        </m:ctrlPr>
                      </m:sSubPr>
                      <m:e>
                        <m:sSup>
                          <m:sSupPr>
                            <m:ctrlPr>
                              <a:rPr lang="zh-CN" altLang="zh-CN" sz="900" i="1">
                                <a:latin typeface="Cambria Math" panose="02040503050406030204" pitchFamily="18" charset="0"/>
                              </a:rPr>
                            </m:ctrlPr>
                          </m:sSupPr>
                          <m:e>
                            <m:r>
                              <a:rPr lang="zh-CN" altLang="zh-CN" sz="1600" kern="100">
                                <a:latin typeface="Cambria Math" panose="02040503050406030204" pitchFamily="18" charset="0"/>
                                <a:cs typeface="Times New Roman" panose="02020603050405020304" pitchFamily="18" charset="0"/>
                              </a:rPr>
                              <m:t>（</m:t>
                            </m:r>
                            <m:r>
                              <a:rPr lang="en-US" altLang="zh-CN" sz="1600" kern="100">
                                <a:latin typeface="Cambria Math" panose="02040503050406030204" pitchFamily="18" charset="0"/>
                                <a:cs typeface="Times New Roman" panose="02020603050405020304" pitchFamily="18" charset="0"/>
                              </a:rPr>
                              <m:t>1</m:t>
                            </m:r>
                            <m:r>
                              <a:rPr lang="en-US" altLang="zh-CN" sz="1600" i="1" kern="100">
                                <a:latin typeface="Cambria Math" panose="02040503050406030204" pitchFamily="18" charset="0"/>
                                <a:cs typeface="Times New Roman" panose="02020603050405020304" pitchFamily="18" charset="0"/>
                              </a:rPr>
                              <m:t>−</m:t>
                            </m:r>
                            <m:r>
                              <m:rPr>
                                <m:sty m:val="p"/>
                              </m:rPr>
                              <a:rPr lang="en-US" altLang="zh-CN" sz="1600" kern="100">
                                <a:latin typeface="Cambria Math" panose="02040503050406030204" pitchFamily="18" charset="0"/>
                                <a:cs typeface="Times New Roman" panose="02020603050405020304" pitchFamily="18" charset="0"/>
                              </a:rPr>
                              <m:t>θ</m:t>
                            </m:r>
                            <m:r>
                              <a:rPr lang="zh-CN" altLang="zh-CN" sz="1600" kern="100">
                                <a:latin typeface="Cambria Math" panose="02040503050406030204" pitchFamily="18" charset="0"/>
                                <a:cs typeface="Times New Roman" panose="02020603050405020304" pitchFamily="18" charset="0"/>
                              </a:rPr>
                              <m:t>）</m:t>
                            </m:r>
                          </m:e>
                          <m:sup>
                            <m:r>
                              <m:rPr>
                                <m:sty m:val="p"/>
                              </m:rPr>
                              <a:rPr lang="en-US" altLang="zh-CN" sz="1600" kern="100">
                                <a:latin typeface="Cambria Math" panose="02040503050406030204" pitchFamily="18" charset="0"/>
                                <a:cs typeface="Times New Roman" panose="02020603050405020304" pitchFamily="18" charset="0"/>
                              </a:rPr>
                              <m:t>n</m:t>
                            </m:r>
                          </m:sup>
                        </m:sSup>
                        <m:r>
                          <m:rPr>
                            <m:sty m:val="p"/>
                          </m:rPr>
                          <a:rPr lang="en-US" altLang="zh-CN" sz="1600" kern="100">
                            <a:latin typeface="Cambria Math" panose="02040503050406030204" pitchFamily="18" charset="0"/>
                            <a:cs typeface="Times New Roman" panose="02020603050405020304" pitchFamily="18" charset="0"/>
                          </a:rPr>
                          <m:t>π</m:t>
                        </m:r>
                      </m:e>
                      <m:sub>
                        <m:r>
                          <m:rPr>
                            <m:sty m:val="p"/>
                          </m:rPr>
                          <a:rPr lang="en-US" altLang="zh-CN" sz="1600" kern="100">
                            <a:latin typeface="Cambria Math" panose="02040503050406030204" pitchFamily="18" charset="0"/>
                            <a:cs typeface="Times New Roman" panose="02020603050405020304" pitchFamily="18" charset="0"/>
                          </a:rPr>
                          <m:t>t</m:t>
                        </m:r>
                        <m:r>
                          <a:rPr lang="en-US" altLang="zh-CN" sz="1600" i="1" kern="100">
                            <a:latin typeface="Cambria Math" panose="02040503050406030204" pitchFamily="18" charset="0"/>
                            <a:cs typeface="Times New Roman" panose="02020603050405020304" pitchFamily="18" charset="0"/>
                          </a:rPr>
                          <m:t>−</m:t>
                        </m:r>
                        <m:r>
                          <m:rPr>
                            <m:sty m:val="p"/>
                          </m:rPr>
                          <a:rPr lang="en-US" altLang="zh-CN" sz="1600" kern="100">
                            <a:latin typeface="Cambria Math" panose="02040503050406030204" pitchFamily="18" charset="0"/>
                            <a:cs typeface="Times New Roman" panose="02020603050405020304" pitchFamily="18" charset="0"/>
                          </a:rPr>
                          <m:t>n</m:t>
                        </m:r>
                      </m:sub>
                    </m:sSub>
                  </m:oMath>
                </a14:m>
                <a:r>
                  <a:rPr lang="en-US" altLang="zh-CN" sz="1600" kern="100" dirty="0">
                    <a:latin typeface="+mn-ea"/>
                    <a:cs typeface="Times New Roman" panose="02020603050405020304" pitchFamily="18" charset="0"/>
                  </a:rPr>
                  <a:t>*</a:t>
                </a:r>
              </a:p>
              <a:p>
                <a:endParaRPr lang="en-US" altLang="zh-CN" sz="1500" dirty="0">
                  <a:solidFill>
                    <a:prstClr val="black"/>
                  </a:solidFill>
                  <a:latin typeface="+mn-ea"/>
                </a:endParaRPr>
              </a:p>
              <a:p>
                <a:pPr algn="ctr" defTabSz="342900">
                  <a:lnSpc>
                    <a:spcPct val="150000"/>
                  </a:lnSpc>
                  <a:defRPr/>
                </a:pPr>
                <a14:m>
                  <m:oMath xmlns:m="http://schemas.openxmlformats.org/officeDocument/2006/math">
                    <m:sSubSup>
                      <m:sSubSupPr>
                        <m:ctrlPr>
                          <a:rPr lang="zh-CN" altLang="zh-CN" sz="900" i="1">
                            <a:latin typeface="Cambria Math" panose="02040503050406030204" pitchFamily="18" charset="0"/>
                          </a:rPr>
                        </m:ctrlPr>
                      </m:sSubSupPr>
                      <m:e>
                        <m:r>
                          <m:rPr>
                            <m:sty m:val="p"/>
                          </m:rPr>
                          <a:rPr lang="en-US" altLang="zh-CN" sz="1600" kern="100">
                            <a:latin typeface="Cambria Math" panose="02040503050406030204" pitchFamily="18" charset="0"/>
                            <a:cs typeface="Times New Roman" panose="02020603050405020304" pitchFamily="18" charset="0"/>
                          </a:rPr>
                          <m:t>π</m:t>
                        </m:r>
                      </m:e>
                      <m:sub>
                        <m:r>
                          <m:rPr>
                            <m:sty m:val="p"/>
                          </m:rPr>
                          <a:rPr lang="en-US" altLang="zh-CN" sz="1600" kern="100">
                            <a:latin typeface="Cambria Math" panose="02040503050406030204" pitchFamily="18" charset="0"/>
                            <a:cs typeface="Times New Roman" panose="02020603050405020304" pitchFamily="18" charset="0"/>
                          </a:rPr>
                          <m:t>t</m:t>
                        </m:r>
                      </m:sub>
                      <m:sup>
                        <m:r>
                          <a:rPr lang="en-US" altLang="zh-CN" sz="1600" i="1" kern="100">
                            <a:latin typeface="Cambria Math" panose="02040503050406030204" pitchFamily="18" charset="0"/>
                            <a:cs typeface="Times New Roman" panose="02020603050405020304" pitchFamily="18" charset="0"/>
                          </a:rPr>
                          <m:t>∗</m:t>
                        </m:r>
                      </m:sup>
                    </m:sSubSup>
                  </m:oMath>
                </a14:m>
                <a:r>
                  <a:rPr lang="en-US" altLang="zh-CN" sz="1600" kern="100" dirty="0">
                    <a:latin typeface="+mn-ea"/>
                    <a:cs typeface="Times New Roman" panose="02020603050405020304" pitchFamily="18" charset="0"/>
                  </a:rPr>
                  <a:t>=</a:t>
                </a:r>
                <a14:m>
                  <m:oMath xmlns:m="http://schemas.openxmlformats.org/officeDocument/2006/math">
                    <m:r>
                      <m:rPr>
                        <m:sty m:val="p"/>
                      </m:rPr>
                      <a:rPr lang="en-US" altLang="zh-CN" sz="1600" kern="100">
                        <a:latin typeface="Cambria Math" panose="02040503050406030204" pitchFamily="18" charset="0"/>
                        <a:cs typeface="Times New Roman" panose="02020603050405020304" pitchFamily="18" charset="0"/>
                      </a:rPr>
                      <m:t>θ</m:t>
                    </m:r>
                    <m:nary>
                      <m:naryPr>
                        <m:chr m:val="∑"/>
                        <m:limLoc m:val="undOvr"/>
                        <m:ctrlPr>
                          <a:rPr lang="zh-CN" altLang="zh-CN" sz="900" i="1">
                            <a:latin typeface="Cambria Math" panose="02040503050406030204" pitchFamily="18" charset="0"/>
                          </a:rPr>
                        </m:ctrlPr>
                      </m:naryPr>
                      <m:sub>
                        <m:r>
                          <m:rPr>
                            <m:sty m:val="p"/>
                          </m:rPr>
                          <a:rPr lang="en-US" altLang="zh-CN" sz="1600" kern="100">
                            <a:latin typeface="Cambria Math" panose="02040503050406030204" pitchFamily="18" charset="0"/>
                            <a:cs typeface="Times New Roman" panose="02020603050405020304" pitchFamily="18" charset="0"/>
                          </a:rPr>
                          <m:t>i</m:t>
                        </m:r>
                        <m:r>
                          <a:rPr lang="en-US" altLang="zh-CN" sz="1600" kern="100">
                            <a:latin typeface="Cambria Math" panose="02040503050406030204" pitchFamily="18" charset="0"/>
                            <a:cs typeface="Times New Roman" panose="02020603050405020304" pitchFamily="18" charset="0"/>
                          </a:rPr>
                          <m:t>=1</m:t>
                        </m:r>
                      </m:sub>
                      <m:sup>
                        <m:r>
                          <m:rPr>
                            <m:sty m:val="p"/>
                          </m:rPr>
                          <a:rPr lang="en-US" altLang="zh-CN" sz="1600" kern="100">
                            <a:latin typeface="Cambria Math" panose="02040503050406030204" pitchFamily="18" charset="0"/>
                            <a:cs typeface="Times New Roman" panose="02020603050405020304" pitchFamily="18" charset="0"/>
                          </a:rPr>
                          <m:t>x</m:t>
                        </m:r>
                      </m:sup>
                      <m:e>
                        <m:sSup>
                          <m:sSupPr>
                            <m:ctrlPr>
                              <a:rPr lang="zh-CN" altLang="zh-CN" sz="900" i="1">
                                <a:latin typeface="Cambria Math" panose="02040503050406030204" pitchFamily="18" charset="0"/>
                              </a:rPr>
                            </m:ctrlPr>
                          </m:sSupPr>
                          <m:e>
                            <m:r>
                              <a:rPr lang="zh-CN" altLang="zh-CN" sz="1600" kern="100">
                                <a:latin typeface="Cambria Math" panose="02040503050406030204" pitchFamily="18" charset="0"/>
                                <a:cs typeface="Times New Roman" panose="02020603050405020304" pitchFamily="18" charset="0"/>
                              </a:rPr>
                              <m:t>（</m:t>
                            </m:r>
                            <m:r>
                              <a:rPr lang="en-US" altLang="zh-CN" sz="1600" kern="100">
                                <a:latin typeface="Cambria Math" panose="02040503050406030204" pitchFamily="18" charset="0"/>
                                <a:cs typeface="Times New Roman" panose="02020603050405020304" pitchFamily="18" charset="0"/>
                              </a:rPr>
                              <m:t>1</m:t>
                            </m:r>
                            <m:r>
                              <a:rPr lang="en-US" altLang="zh-CN" sz="1600" i="1" kern="100">
                                <a:latin typeface="Cambria Math" panose="02040503050406030204" pitchFamily="18" charset="0"/>
                                <a:cs typeface="Times New Roman" panose="02020603050405020304" pitchFamily="18" charset="0"/>
                              </a:rPr>
                              <m:t>−</m:t>
                            </m:r>
                            <m:r>
                              <m:rPr>
                                <m:sty m:val="p"/>
                              </m:rPr>
                              <a:rPr lang="en-US" altLang="zh-CN" sz="1600" kern="100">
                                <a:latin typeface="Cambria Math" panose="02040503050406030204" pitchFamily="18" charset="0"/>
                                <a:cs typeface="Times New Roman" panose="02020603050405020304" pitchFamily="18" charset="0"/>
                              </a:rPr>
                              <m:t>θ</m:t>
                            </m:r>
                            <m:r>
                              <a:rPr lang="zh-CN" altLang="zh-CN" sz="1600" kern="100">
                                <a:latin typeface="Cambria Math" panose="02040503050406030204" pitchFamily="18" charset="0"/>
                                <a:cs typeface="Times New Roman" panose="02020603050405020304" pitchFamily="18" charset="0"/>
                              </a:rPr>
                              <m:t>）</m:t>
                            </m:r>
                          </m:e>
                          <m:sup>
                            <m:r>
                              <m:rPr>
                                <m:sty m:val="p"/>
                              </m:rPr>
                              <a:rPr lang="en-US" altLang="zh-CN" sz="1600" kern="100">
                                <a:latin typeface="Cambria Math" panose="02040503050406030204" pitchFamily="18" charset="0"/>
                                <a:cs typeface="Times New Roman" panose="02020603050405020304" pitchFamily="18" charset="0"/>
                              </a:rPr>
                              <m:t>i</m:t>
                            </m:r>
                            <m:r>
                              <a:rPr lang="en-US" altLang="zh-CN" sz="1600" i="1" kern="100">
                                <a:latin typeface="Cambria Math" panose="02040503050406030204" pitchFamily="18" charset="0"/>
                                <a:cs typeface="Times New Roman" panose="02020603050405020304" pitchFamily="18" charset="0"/>
                              </a:rPr>
                              <m:t>−</m:t>
                            </m:r>
                            <m:r>
                              <a:rPr lang="en-US" altLang="zh-CN" sz="1600" kern="100">
                                <a:latin typeface="Cambria Math" panose="02040503050406030204" pitchFamily="18" charset="0"/>
                                <a:cs typeface="Times New Roman" panose="02020603050405020304" pitchFamily="18" charset="0"/>
                              </a:rPr>
                              <m:t>1</m:t>
                            </m:r>
                          </m:sup>
                        </m:sSup>
                      </m:e>
                    </m:nary>
                    <m:sSub>
                      <m:sSubPr>
                        <m:ctrlPr>
                          <a:rPr lang="zh-CN" altLang="zh-CN" sz="900" i="1">
                            <a:latin typeface="Cambria Math" panose="02040503050406030204" pitchFamily="18" charset="0"/>
                          </a:rPr>
                        </m:ctrlPr>
                      </m:sSubPr>
                      <m:e>
                        <m:r>
                          <m:rPr>
                            <m:sty m:val="p"/>
                          </m:rPr>
                          <a:rPr lang="en-US" altLang="zh-CN" sz="1600" kern="100">
                            <a:latin typeface="Cambria Math" panose="02040503050406030204" pitchFamily="18" charset="0"/>
                            <a:cs typeface="Times New Roman" panose="02020603050405020304" pitchFamily="18" charset="0"/>
                          </a:rPr>
                          <m:t>π</m:t>
                        </m:r>
                      </m:e>
                      <m:sub>
                        <m:r>
                          <m:rPr>
                            <m:sty m:val="p"/>
                          </m:rPr>
                          <a:rPr lang="en-US" altLang="zh-CN" sz="1600" kern="100">
                            <a:latin typeface="Cambria Math" panose="02040503050406030204" pitchFamily="18" charset="0"/>
                            <a:cs typeface="Times New Roman" panose="02020603050405020304" pitchFamily="18" charset="0"/>
                          </a:rPr>
                          <m:t>t</m:t>
                        </m:r>
                        <m:r>
                          <a:rPr lang="en-US" altLang="zh-CN" sz="1600" i="1" kern="100">
                            <a:latin typeface="Cambria Math" panose="02040503050406030204" pitchFamily="18" charset="0"/>
                            <a:cs typeface="Times New Roman" panose="02020603050405020304" pitchFamily="18" charset="0"/>
                          </a:rPr>
                          <m:t>−</m:t>
                        </m:r>
                        <m:r>
                          <a:rPr lang="en-US" altLang="zh-CN" sz="1600" kern="100">
                            <a:latin typeface="Cambria Math" panose="02040503050406030204" pitchFamily="18" charset="0"/>
                            <a:cs typeface="Times New Roman" panose="02020603050405020304" pitchFamily="18" charset="0"/>
                          </a:rPr>
                          <m:t>1</m:t>
                        </m:r>
                      </m:sub>
                    </m:sSub>
                  </m:oMath>
                </a14:m>
                <a:endParaRPr lang="en-US" altLang="zh-CN" sz="1500" dirty="0">
                  <a:solidFill>
                    <a:prstClr val="black"/>
                  </a:solidFill>
                  <a:latin typeface="+mn-ea"/>
                </a:endParaRPr>
              </a:p>
            </p:txBody>
          </p:sp>
        </mc:Choice>
        <mc:Fallback xmlns="">
          <p:sp>
            <p:nvSpPr>
              <p:cNvPr id="3" name="文本框 2"/>
              <p:cNvSpPr txBox="1">
                <a:spLocks noRot="1" noChangeAspect="1" noMove="1" noResize="1" noEditPoints="1" noAdjustHandles="1" noChangeArrowheads="1" noChangeShapeType="1" noTextEdit="1"/>
              </p:cNvSpPr>
              <p:nvPr/>
            </p:nvSpPr>
            <p:spPr>
              <a:xfrm>
                <a:off x="1831166" y="1812506"/>
                <a:ext cx="7991719" cy="4064318"/>
              </a:xfrm>
              <a:prstGeom prst="rect">
                <a:avLst/>
              </a:prstGeom>
              <a:blipFill>
                <a:blip r:embed="rId2"/>
                <a:stretch>
                  <a:fillRect l="-229" b="-5697"/>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232668210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rot="18868453" flipV="1">
            <a:off x="1854449" y="1215604"/>
            <a:ext cx="370238" cy="370238"/>
          </a:xfrm>
          <a:prstGeom prst="rect">
            <a:avLst/>
          </a:prstGeom>
          <a:noFill/>
          <a:ln w="254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zh-CN" altLang="en-US" sz="1350">
              <a:solidFill>
                <a:prstClr val="white"/>
              </a:solidFill>
              <a:latin typeface="Calibri"/>
              <a:ea typeface="等线" panose="02010600030101010101" pitchFamily="2" charset="-122"/>
            </a:endParaRPr>
          </a:p>
        </p:txBody>
      </p:sp>
      <p:sp>
        <p:nvSpPr>
          <p:cNvPr id="5" name="矩形 4"/>
          <p:cNvSpPr/>
          <p:nvPr/>
        </p:nvSpPr>
        <p:spPr>
          <a:xfrm rot="18868453">
            <a:off x="2101742" y="1279292"/>
            <a:ext cx="236220" cy="23622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zh-CN" altLang="en-US" sz="1350">
              <a:solidFill>
                <a:prstClr val="white"/>
              </a:solidFill>
              <a:latin typeface="Calibri"/>
              <a:ea typeface="等线" panose="02010600030101010101" pitchFamily="2" charset="-122"/>
            </a:endParaRPr>
          </a:p>
        </p:txBody>
      </p:sp>
      <p:cxnSp>
        <p:nvCxnSpPr>
          <p:cNvPr id="6" name="直接连接符 5"/>
          <p:cNvCxnSpPr>
            <a:cxnSpLocks/>
          </p:cNvCxnSpPr>
          <p:nvPr/>
        </p:nvCxnSpPr>
        <p:spPr>
          <a:xfrm>
            <a:off x="2039568" y="1662510"/>
            <a:ext cx="764545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标题 3"/>
          <p:cNvSpPr txBox="1">
            <a:spLocks/>
          </p:cNvSpPr>
          <p:nvPr/>
        </p:nvSpPr>
        <p:spPr>
          <a:xfrm>
            <a:off x="2563142" y="1291003"/>
            <a:ext cx="7886700" cy="318549"/>
          </a:xfrm>
          <a:prstGeom prst="rect">
            <a:avLst/>
          </a:prstGeom>
        </p:spPr>
        <p:txBody>
          <a:bodyPr vert="horz" wrap="square" lIns="68580" tIns="34290" rIns="68580" bIns="34290" rtlCol="0" anchor="ctr">
            <a:spAutoFit/>
          </a:bodyPr>
          <a:lstStyle>
            <a:lvl1pPr algn="l" defTabSz="914400" rtl="0" eaLnBrk="1" latinLnBrk="0" hangingPunct="1">
              <a:lnSpc>
                <a:spcPct val="90000"/>
              </a:lnSpc>
              <a:spcBef>
                <a:spcPct val="0"/>
              </a:spcBef>
              <a:buNone/>
              <a:defRPr lang="zh-CN" altLang="en-US" sz="2400" b="1" kern="1200">
                <a:gradFill>
                  <a:gsLst>
                    <a:gs pos="0">
                      <a:schemeClr val="accent2"/>
                    </a:gs>
                    <a:gs pos="100000">
                      <a:schemeClr val="accent1">
                        <a:lumMod val="75000"/>
                      </a:schemeClr>
                    </a:gs>
                  </a:gsLst>
                  <a:lin ang="5400000" scaled="1"/>
                </a:gradFill>
                <a:effectLst>
                  <a:outerShdw blurRad="38100" dist="38100" dir="2700000" algn="tl">
                    <a:srgbClr val="000000">
                      <a:alpha val="11000"/>
                    </a:srgbClr>
                  </a:outerShdw>
                </a:effectLst>
                <a:latin typeface="+mn-lt"/>
                <a:ea typeface="+mn-ea"/>
                <a:cs typeface="+mn-ea"/>
              </a:defRPr>
            </a:lvl1pPr>
          </a:lstStyle>
          <a:p>
            <a:pPr defTabSz="685800">
              <a:defRPr/>
            </a:pPr>
            <a:r>
              <a:rPr lang="zh-CN" altLang="en-US" sz="1800" dirty="0">
                <a:solidFill>
                  <a:schemeClr val="accent4">
                    <a:lumMod val="75000"/>
                  </a:schemeClr>
                </a:solidFill>
                <a:latin typeface="微软雅黑"/>
                <a:ea typeface="微软雅黑"/>
              </a:rPr>
              <a:t>理性预期</a:t>
            </a:r>
          </a:p>
        </p:txBody>
      </p:sp>
      <mc:AlternateContent xmlns:mc="http://schemas.openxmlformats.org/markup-compatibility/2006" xmlns:a14="http://schemas.microsoft.com/office/drawing/2010/main">
        <mc:Choice Requires="a14">
          <p:sp>
            <p:nvSpPr>
              <p:cNvPr id="3" name="文本框 2"/>
              <p:cNvSpPr txBox="1"/>
              <p:nvPr/>
            </p:nvSpPr>
            <p:spPr>
              <a:xfrm>
                <a:off x="1831166" y="1812506"/>
                <a:ext cx="7991719" cy="3500702"/>
              </a:xfrm>
              <a:prstGeom prst="rect">
                <a:avLst/>
              </a:prstGeom>
              <a:noFill/>
            </p:spPr>
            <p:txBody>
              <a:bodyPr wrap="square" rtlCol="0">
                <a:spAutoFit/>
              </a:bodyPr>
              <a:lstStyle/>
              <a:p>
                <a:pPr marL="214313" indent="-214313" defTabSz="342900">
                  <a:lnSpc>
                    <a:spcPct val="150000"/>
                  </a:lnSpc>
                  <a:buFont typeface="Wingdings" panose="05000000000000000000" pitchFamily="2" charset="2"/>
                  <a:buChar char="p"/>
                  <a:defRPr/>
                </a:pPr>
                <a:r>
                  <a:rPr lang="zh-CN" altLang="en-US" sz="1500" dirty="0">
                    <a:solidFill>
                      <a:prstClr val="black"/>
                    </a:solidFill>
                    <a:latin typeface="+mn-ea"/>
                  </a:rPr>
                  <a:t>早在</a:t>
                </a:r>
                <a:r>
                  <a:rPr lang="en-US" altLang="zh-CN" sz="1500" dirty="0">
                    <a:solidFill>
                      <a:prstClr val="black"/>
                    </a:solidFill>
                    <a:latin typeface="+mn-ea"/>
                  </a:rPr>
                  <a:t>1961</a:t>
                </a:r>
                <a:r>
                  <a:rPr lang="zh-CN" altLang="en-US" sz="1500" dirty="0">
                    <a:solidFill>
                      <a:prstClr val="black"/>
                    </a:solidFill>
                    <a:latin typeface="+mn-ea"/>
                  </a:rPr>
                  <a:t>年，</a:t>
                </a:r>
                <a:r>
                  <a:rPr lang="en-US" altLang="zh-CN" sz="1500" dirty="0">
                    <a:solidFill>
                      <a:prstClr val="black"/>
                    </a:solidFill>
                    <a:latin typeface="+mn-ea"/>
                  </a:rPr>
                  <a:t>J.F.</a:t>
                </a:r>
                <a:r>
                  <a:rPr lang="zh-CN" altLang="en-US" sz="1500" dirty="0">
                    <a:solidFill>
                      <a:prstClr val="black"/>
                    </a:solidFill>
                    <a:latin typeface="+mn-ea"/>
                  </a:rPr>
                  <a:t>穆思就在适应性顶期观念之外另提出了理性预期观念。但是，穆思所提出的理性预期概念在十年后才被经济学家们接受。对此作出重要贡献的是</a:t>
                </a:r>
                <a:r>
                  <a:rPr lang="en-US" altLang="zh-CN" sz="1500" dirty="0">
                    <a:solidFill>
                      <a:prstClr val="black"/>
                    </a:solidFill>
                    <a:latin typeface="+mn-ea"/>
                  </a:rPr>
                  <a:t>R.E.</a:t>
                </a:r>
                <a:r>
                  <a:rPr lang="zh-CN" altLang="en-US" sz="1500" dirty="0">
                    <a:solidFill>
                      <a:prstClr val="black"/>
                    </a:solidFill>
                    <a:latin typeface="+mn-ea"/>
                  </a:rPr>
                  <a:t>卢卡斯（</a:t>
                </a:r>
                <a:r>
                  <a:rPr lang="en-US" altLang="zh-CN" sz="1500" dirty="0">
                    <a:solidFill>
                      <a:prstClr val="black"/>
                    </a:solidFill>
                    <a:latin typeface="+mn-ea"/>
                  </a:rPr>
                  <a:t>Lucas</a:t>
                </a:r>
                <a:r>
                  <a:rPr lang="zh-CN" altLang="en-US" sz="1500" dirty="0">
                    <a:solidFill>
                      <a:prstClr val="black"/>
                    </a:solidFill>
                    <a:latin typeface="+mn-ea"/>
                  </a:rPr>
                  <a:t>，</a:t>
                </a:r>
                <a:r>
                  <a:rPr lang="en-US" altLang="zh-CN" sz="1500" dirty="0">
                    <a:solidFill>
                      <a:prstClr val="black"/>
                    </a:solidFill>
                    <a:latin typeface="+mn-ea"/>
                  </a:rPr>
                  <a:t>1972</a:t>
                </a:r>
                <a:r>
                  <a:rPr lang="zh-CN" altLang="en-US" sz="1500" dirty="0">
                    <a:solidFill>
                      <a:prstClr val="black"/>
                    </a:solidFill>
                    <a:latin typeface="+mn-ea"/>
                  </a:rPr>
                  <a:t>，</a:t>
                </a:r>
                <a:r>
                  <a:rPr lang="en-US" altLang="zh-CN" sz="1500" dirty="0">
                    <a:solidFill>
                      <a:prstClr val="black"/>
                    </a:solidFill>
                    <a:latin typeface="+mn-ea"/>
                  </a:rPr>
                  <a:t>1973</a:t>
                </a:r>
                <a:r>
                  <a:rPr lang="zh-CN" altLang="en-US" sz="1500" dirty="0">
                    <a:solidFill>
                      <a:prstClr val="black"/>
                    </a:solidFill>
                    <a:latin typeface="+mn-ea"/>
                  </a:rPr>
                  <a:t>），他发表了三篇重要的批判菲利普斯曲线模型的文章。随后还有</a:t>
                </a:r>
                <a:r>
                  <a:rPr lang="en-US" altLang="zh-CN" sz="1500" dirty="0">
                    <a:solidFill>
                      <a:prstClr val="black"/>
                    </a:solidFill>
                    <a:latin typeface="+mn-ea"/>
                  </a:rPr>
                  <a:t>T·J·</a:t>
                </a:r>
                <a:r>
                  <a:rPr lang="zh-CN" altLang="en-US" sz="1500" dirty="0">
                    <a:solidFill>
                      <a:prstClr val="black"/>
                    </a:solidFill>
                    <a:latin typeface="+mn-ea"/>
                  </a:rPr>
                  <a:t>萨金特</a:t>
                </a:r>
                <a:r>
                  <a:rPr lang="en-US" altLang="zh-CN" sz="1500" dirty="0">
                    <a:solidFill>
                      <a:prstClr val="black"/>
                    </a:solidFill>
                    <a:latin typeface="+mn-ea"/>
                  </a:rPr>
                  <a:t>(1973</a:t>
                </a:r>
                <a:r>
                  <a:rPr lang="zh-CN" altLang="en-US" sz="1500" dirty="0">
                    <a:solidFill>
                      <a:prstClr val="black"/>
                    </a:solidFill>
                    <a:latin typeface="+mn-ea"/>
                  </a:rPr>
                  <a:t>，</a:t>
                </a:r>
                <a:r>
                  <a:rPr lang="en-US" altLang="zh-CN" sz="1500" dirty="0">
                    <a:solidFill>
                      <a:prstClr val="black"/>
                    </a:solidFill>
                    <a:latin typeface="+mn-ea"/>
                  </a:rPr>
                  <a:t>1976)</a:t>
                </a:r>
                <a:r>
                  <a:rPr lang="zh-CN" altLang="en-US" sz="1500" dirty="0">
                    <a:solidFill>
                      <a:prstClr val="black"/>
                    </a:solidFill>
                    <a:latin typeface="+mn-ea"/>
                  </a:rPr>
                  <a:t>、</a:t>
                </a:r>
                <a:r>
                  <a:rPr lang="en-US" altLang="zh-CN" sz="1500" dirty="0">
                    <a:solidFill>
                      <a:prstClr val="black"/>
                    </a:solidFill>
                    <a:latin typeface="+mn-ea"/>
                  </a:rPr>
                  <a:t>T.J.</a:t>
                </a:r>
                <a:r>
                  <a:rPr lang="zh-CN" altLang="en-US" sz="1500" dirty="0">
                    <a:solidFill>
                      <a:prstClr val="black"/>
                    </a:solidFill>
                    <a:latin typeface="+mn-ea"/>
                  </a:rPr>
                  <a:t>萨金特和</a:t>
                </a:r>
                <a:r>
                  <a:rPr lang="en-US" altLang="zh-CN" sz="1500" dirty="0">
                    <a:solidFill>
                      <a:prstClr val="black"/>
                    </a:solidFill>
                    <a:latin typeface="+mn-ea"/>
                  </a:rPr>
                  <a:t>N.</a:t>
                </a:r>
                <a:r>
                  <a:rPr lang="zh-CN" altLang="en-US" sz="1500" dirty="0">
                    <a:solidFill>
                      <a:prstClr val="black"/>
                    </a:solidFill>
                    <a:latin typeface="+mn-ea"/>
                  </a:rPr>
                  <a:t>华莱士（</a:t>
                </a:r>
                <a:r>
                  <a:rPr lang="en-US" altLang="zh-CN" sz="1500" dirty="0">
                    <a:solidFill>
                      <a:prstClr val="black"/>
                    </a:solidFill>
                    <a:latin typeface="+mn-ea"/>
                  </a:rPr>
                  <a:t>1975,1976</a:t>
                </a:r>
                <a:r>
                  <a:rPr lang="zh-CN" altLang="en-US" sz="1500" dirty="0">
                    <a:solidFill>
                      <a:prstClr val="black"/>
                    </a:solidFill>
                    <a:latin typeface="+mn-ea"/>
                  </a:rPr>
                  <a:t>）和</a:t>
                </a:r>
                <a:r>
                  <a:rPr lang="en-US" altLang="zh-CN" sz="1500" dirty="0">
                    <a:solidFill>
                      <a:prstClr val="black"/>
                    </a:solidFill>
                    <a:latin typeface="+mn-ea"/>
                  </a:rPr>
                  <a:t>R.J.</a:t>
                </a:r>
                <a:r>
                  <a:rPr lang="zh-CN" altLang="en-US" sz="1500" dirty="0">
                    <a:solidFill>
                      <a:prstClr val="black"/>
                    </a:solidFill>
                    <a:latin typeface="+mn-ea"/>
                  </a:rPr>
                  <a:t>巴罗（</a:t>
                </a:r>
                <a:r>
                  <a:rPr lang="en-US" altLang="zh-CN" sz="1500" dirty="0">
                    <a:solidFill>
                      <a:prstClr val="black"/>
                    </a:solidFill>
                    <a:latin typeface="+mn-ea"/>
                  </a:rPr>
                  <a:t>1976</a:t>
                </a:r>
                <a:r>
                  <a:rPr lang="zh-CN" altLang="en-US" sz="1500" dirty="0">
                    <a:solidFill>
                      <a:prstClr val="black"/>
                    </a:solidFill>
                    <a:latin typeface="+mn-ea"/>
                  </a:rPr>
                  <a:t>）。</a:t>
                </a:r>
                <a:endParaRPr lang="en-US" altLang="zh-CN" sz="1500" dirty="0">
                  <a:solidFill>
                    <a:prstClr val="black"/>
                  </a:solidFill>
                  <a:latin typeface="+mn-ea"/>
                </a:endParaRPr>
              </a:p>
              <a:p>
                <a:pPr marL="214313" indent="-214313" defTabSz="342900">
                  <a:lnSpc>
                    <a:spcPct val="150000"/>
                  </a:lnSpc>
                  <a:buFont typeface="Wingdings" panose="05000000000000000000" pitchFamily="2" charset="2"/>
                  <a:buChar char="p"/>
                  <a:defRPr/>
                </a:pPr>
                <a:r>
                  <a:rPr lang="zh-CN" altLang="en-US" sz="1500" dirty="0">
                    <a:solidFill>
                      <a:prstClr val="black"/>
                    </a:solidFill>
                    <a:latin typeface="+mn-ea"/>
                  </a:rPr>
                  <a:t>理性预期派的两个主要领袖</a:t>
                </a:r>
                <a:r>
                  <a:rPr lang="en-US" altLang="zh-CN" sz="1500" dirty="0">
                    <a:solidFill>
                      <a:prstClr val="black"/>
                    </a:solidFill>
                    <a:latin typeface="+mn-ea"/>
                  </a:rPr>
                  <a:t>T.J.</a:t>
                </a:r>
                <a:r>
                  <a:rPr lang="zh-CN" altLang="en-US" sz="1500" dirty="0">
                    <a:solidFill>
                      <a:prstClr val="black"/>
                    </a:solidFill>
                    <a:latin typeface="+mn-ea"/>
                  </a:rPr>
                  <a:t>萨金特</a:t>
                </a:r>
                <a:r>
                  <a:rPr lang="en-US" altLang="zh-CN" sz="1500" dirty="0">
                    <a:solidFill>
                      <a:prstClr val="black"/>
                    </a:solidFill>
                    <a:latin typeface="+mn-ea"/>
                  </a:rPr>
                  <a:t>(Sargent)</a:t>
                </a:r>
                <a:r>
                  <a:rPr lang="zh-CN" altLang="en-US" sz="1500" dirty="0">
                    <a:solidFill>
                      <a:prstClr val="black"/>
                    </a:solidFill>
                    <a:latin typeface="+mn-ea"/>
                  </a:rPr>
                  <a:t>和</a:t>
                </a:r>
                <a:r>
                  <a:rPr lang="en-US" altLang="zh-CN" sz="1500" dirty="0">
                    <a:solidFill>
                      <a:prstClr val="black"/>
                    </a:solidFill>
                    <a:latin typeface="+mn-ea"/>
                  </a:rPr>
                  <a:t>N·</a:t>
                </a:r>
                <a:r>
                  <a:rPr lang="zh-CN" altLang="en-US" sz="1500" dirty="0">
                    <a:solidFill>
                      <a:prstClr val="black"/>
                    </a:solidFill>
                    <a:latin typeface="+mn-ea"/>
                  </a:rPr>
                  <a:t>华莱士</a:t>
                </a:r>
                <a:r>
                  <a:rPr lang="en-US" altLang="zh-CN" sz="1500" dirty="0">
                    <a:solidFill>
                      <a:prstClr val="black"/>
                    </a:solidFill>
                    <a:latin typeface="+mn-ea"/>
                  </a:rPr>
                  <a:t>(Wallace) (1973)</a:t>
                </a:r>
                <a:r>
                  <a:rPr lang="zh-CN" altLang="en-US" sz="1500" dirty="0">
                    <a:solidFill>
                      <a:prstClr val="black"/>
                    </a:solidFill>
                    <a:latin typeface="+mn-ea"/>
                  </a:rPr>
                  <a:t>是这样闸述理性预期理论的基本观点的“如果以一种合适的方法得到的对某一变量的预期与经济理论所讲的这个变量的实际决定一致的话，预期就可以说是合理的。”</a:t>
                </a:r>
                <a:endParaRPr lang="en-US" altLang="zh-CN" sz="1500" dirty="0">
                  <a:solidFill>
                    <a:prstClr val="black"/>
                  </a:solidFill>
                  <a:latin typeface="+mn-ea"/>
                </a:endParaRPr>
              </a:p>
              <a:p>
                <a:pPr marL="214313" indent="-214313" defTabSz="342900">
                  <a:lnSpc>
                    <a:spcPct val="150000"/>
                  </a:lnSpc>
                  <a:buFont typeface="Wingdings" panose="05000000000000000000" pitchFamily="2" charset="2"/>
                  <a:buChar char="p"/>
                  <a:defRPr/>
                </a:pPr>
                <a:r>
                  <a:rPr lang="zh-CN" altLang="zh-CN" sz="1500" dirty="0">
                    <a:solidFill>
                      <a:prstClr val="black"/>
                    </a:solidFill>
                    <a:latin typeface="+mn-ea"/>
                  </a:rPr>
                  <a:t>如果设定</a:t>
                </a:r>
                <a14:m>
                  <m:oMath xmlns:m="http://schemas.openxmlformats.org/officeDocument/2006/math">
                    <m:sSubSup>
                      <m:sSubSupPr>
                        <m:ctrlPr>
                          <a:rPr lang="zh-CN" altLang="zh-CN" sz="1500" i="1">
                            <a:solidFill>
                              <a:prstClr val="black"/>
                            </a:solidFill>
                            <a:latin typeface="Cambria Math" panose="02040503050406030204" pitchFamily="18" charset="0"/>
                          </a:rPr>
                        </m:ctrlPr>
                      </m:sSubSupPr>
                      <m:e>
                        <m:r>
                          <m:rPr>
                            <m:sty m:val="p"/>
                          </m:rPr>
                          <a:rPr lang="en-US" altLang="zh-CN" sz="1500">
                            <a:solidFill>
                              <a:prstClr val="black"/>
                            </a:solidFill>
                            <a:latin typeface="Cambria Math" panose="02040503050406030204" pitchFamily="18" charset="0"/>
                          </a:rPr>
                          <m:t>π</m:t>
                        </m:r>
                      </m:e>
                      <m:sub>
                        <m:r>
                          <m:rPr>
                            <m:sty m:val="p"/>
                          </m:rPr>
                          <a:rPr lang="en-US" altLang="zh-CN" sz="1500">
                            <a:solidFill>
                              <a:prstClr val="black"/>
                            </a:solidFill>
                            <a:latin typeface="Cambria Math" panose="02040503050406030204" pitchFamily="18" charset="0"/>
                          </a:rPr>
                          <m:t>t</m:t>
                        </m:r>
                      </m:sub>
                      <m:sup>
                        <m:r>
                          <a:rPr lang="en-US" altLang="zh-CN" sz="1500">
                            <a:solidFill>
                              <a:prstClr val="black"/>
                            </a:solidFill>
                            <a:latin typeface="Cambria Math" panose="02040503050406030204" pitchFamily="18" charset="0"/>
                          </a:rPr>
                          <m:t>∗</m:t>
                        </m:r>
                      </m:sup>
                    </m:sSubSup>
                  </m:oMath>
                </a14:m>
                <a:r>
                  <a:rPr lang="zh-CN" altLang="zh-CN" sz="1500" dirty="0">
                    <a:solidFill>
                      <a:prstClr val="black"/>
                    </a:solidFill>
                    <a:latin typeface="+mn-ea"/>
                  </a:rPr>
                  <a:t>和</a:t>
                </a:r>
                <a14:m>
                  <m:oMath xmlns:m="http://schemas.openxmlformats.org/officeDocument/2006/math">
                    <m:sSub>
                      <m:sSubPr>
                        <m:ctrlPr>
                          <a:rPr lang="zh-CN" altLang="zh-CN" sz="1500" i="1">
                            <a:solidFill>
                              <a:prstClr val="black"/>
                            </a:solidFill>
                            <a:latin typeface="Cambria Math" panose="02040503050406030204" pitchFamily="18" charset="0"/>
                          </a:rPr>
                        </m:ctrlPr>
                      </m:sSubPr>
                      <m:e>
                        <m:r>
                          <m:rPr>
                            <m:sty m:val="p"/>
                          </m:rPr>
                          <a:rPr lang="en-US" altLang="zh-CN" sz="1500">
                            <a:solidFill>
                              <a:prstClr val="black"/>
                            </a:solidFill>
                            <a:latin typeface="Cambria Math" panose="02040503050406030204" pitchFamily="18" charset="0"/>
                          </a:rPr>
                          <m:t>π</m:t>
                        </m:r>
                      </m:e>
                      <m:sub>
                        <m:r>
                          <m:rPr>
                            <m:sty m:val="p"/>
                          </m:rPr>
                          <a:rPr lang="en-US" altLang="zh-CN" sz="1500">
                            <a:solidFill>
                              <a:prstClr val="black"/>
                            </a:solidFill>
                            <a:latin typeface="Cambria Math" panose="02040503050406030204" pitchFamily="18" charset="0"/>
                          </a:rPr>
                          <m:t>t</m:t>
                        </m:r>
                      </m:sub>
                    </m:sSub>
                  </m:oMath>
                </a14:m>
                <a:r>
                  <a:rPr lang="zh-CN" altLang="zh-CN" sz="1500" dirty="0">
                    <a:solidFill>
                      <a:prstClr val="black"/>
                    </a:solidFill>
                    <a:latin typeface="+mn-ea"/>
                  </a:rPr>
                  <a:t>为第</a:t>
                </a:r>
                <a:r>
                  <a:rPr lang="en-US" altLang="zh-CN" sz="1500" dirty="0">
                    <a:solidFill>
                      <a:prstClr val="black"/>
                    </a:solidFill>
                    <a:latin typeface="+mn-ea"/>
                  </a:rPr>
                  <a:t>t</a:t>
                </a:r>
                <a:r>
                  <a:rPr lang="zh-CN" altLang="zh-CN" sz="1500" dirty="0">
                    <a:solidFill>
                      <a:prstClr val="black"/>
                    </a:solidFill>
                    <a:latin typeface="+mn-ea"/>
                  </a:rPr>
                  <a:t>期预期通货膨胀率和实际通货膨胀率</a:t>
                </a:r>
                <a:r>
                  <a:rPr lang="zh-CN" altLang="en-US" sz="1500" dirty="0">
                    <a:solidFill>
                      <a:prstClr val="black"/>
                    </a:solidFill>
                    <a:latin typeface="+mn-ea"/>
                  </a:rPr>
                  <a:t>，</a:t>
                </a:r>
                <a14:m>
                  <m:oMath xmlns:m="http://schemas.openxmlformats.org/officeDocument/2006/math">
                    <m:r>
                      <a:rPr lang="zh-CN" altLang="zh-CN" sz="1500">
                        <a:solidFill>
                          <a:prstClr val="black"/>
                        </a:solidFill>
                        <a:latin typeface="Cambria Math" panose="02040503050406030204" pitchFamily="18" charset="0"/>
                      </a:rPr>
                      <m:t> </m:t>
                    </m:r>
                    <m:sSub>
                      <m:sSubPr>
                        <m:ctrlPr>
                          <a:rPr lang="zh-CN" altLang="zh-CN" sz="1500" i="1">
                            <a:solidFill>
                              <a:prstClr val="black"/>
                            </a:solidFill>
                            <a:latin typeface="Cambria Math" panose="02040503050406030204" pitchFamily="18" charset="0"/>
                          </a:rPr>
                        </m:ctrlPr>
                      </m:sSubPr>
                      <m:e>
                        <m:r>
                          <m:rPr>
                            <m:sty m:val="p"/>
                          </m:rPr>
                          <a:rPr lang="en-US" altLang="zh-CN" sz="1500">
                            <a:solidFill>
                              <a:prstClr val="black"/>
                            </a:solidFill>
                            <a:latin typeface="Cambria Math" panose="02040503050406030204" pitchFamily="18" charset="0"/>
                          </a:rPr>
                          <m:t>I</m:t>
                        </m:r>
                      </m:e>
                      <m:sub>
                        <m:r>
                          <m:rPr>
                            <m:sty m:val="p"/>
                          </m:rPr>
                          <a:rPr lang="en-US" altLang="zh-CN" sz="1500">
                            <a:solidFill>
                              <a:prstClr val="black"/>
                            </a:solidFill>
                            <a:latin typeface="Cambria Math" panose="02040503050406030204" pitchFamily="18" charset="0"/>
                          </a:rPr>
                          <m:t>t</m:t>
                        </m:r>
                        <m:r>
                          <a:rPr lang="en-US" altLang="zh-CN" sz="1500">
                            <a:solidFill>
                              <a:prstClr val="black"/>
                            </a:solidFill>
                            <a:latin typeface="Cambria Math" panose="02040503050406030204" pitchFamily="18" charset="0"/>
                          </a:rPr>
                          <m:t>−1</m:t>
                        </m:r>
                      </m:sub>
                    </m:sSub>
                  </m:oMath>
                </a14:m>
                <a:r>
                  <a:rPr lang="zh-CN" altLang="zh-CN" sz="1500" dirty="0">
                    <a:solidFill>
                      <a:prstClr val="black"/>
                    </a:solidFill>
                    <a:latin typeface="+mn-ea"/>
                  </a:rPr>
                  <a:t>为第</a:t>
                </a:r>
                <a:r>
                  <a:rPr lang="en-US" altLang="zh-CN" sz="1500" dirty="0">
                    <a:solidFill>
                      <a:prstClr val="black"/>
                    </a:solidFill>
                    <a:latin typeface="+mn-ea"/>
                  </a:rPr>
                  <a:t>t-1</a:t>
                </a:r>
                <a:r>
                  <a:rPr lang="zh-CN" altLang="zh-CN" sz="1500" dirty="0">
                    <a:solidFill>
                      <a:prstClr val="black"/>
                    </a:solidFill>
                    <a:latin typeface="+mn-ea"/>
                  </a:rPr>
                  <a:t>期末可获得的信息，则可以将理性预期表达为下面两种假设</a:t>
                </a:r>
                <a:r>
                  <a:rPr lang="en-US" altLang="zh-CN" sz="1500" dirty="0">
                    <a:solidFill>
                      <a:prstClr val="black"/>
                    </a:solidFill>
                    <a:latin typeface="+mn-ea"/>
                  </a:rPr>
                  <a:t>:</a:t>
                </a:r>
                <a:endParaRPr lang="zh-CN" altLang="zh-CN" sz="1500" dirty="0">
                  <a:solidFill>
                    <a:prstClr val="black"/>
                  </a:solidFill>
                  <a:latin typeface="+mn-ea"/>
                </a:endParaRPr>
              </a:p>
              <a:p>
                <a:pPr marL="214313" indent="-214313" defTabSz="342900">
                  <a:lnSpc>
                    <a:spcPct val="150000"/>
                  </a:lnSpc>
                  <a:buFont typeface="Wingdings" panose="05000000000000000000" pitchFamily="2" charset="2"/>
                  <a:buChar char="p"/>
                  <a:defRPr/>
                </a:pPr>
                <a:endParaRPr lang="en-US" altLang="zh-CN" sz="1500" dirty="0">
                  <a:solidFill>
                    <a:prstClr val="black"/>
                  </a:solidFill>
                  <a:latin typeface="+mn-ea"/>
                </a:endParaRPr>
              </a:p>
            </p:txBody>
          </p:sp>
        </mc:Choice>
        <mc:Fallback xmlns="">
          <p:sp>
            <p:nvSpPr>
              <p:cNvPr id="3" name="文本框 2"/>
              <p:cNvSpPr txBox="1">
                <a:spLocks noRot="1" noChangeAspect="1" noMove="1" noResize="1" noEditPoints="1" noAdjustHandles="1" noChangeArrowheads="1" noChangeShapeType="1" noTextEdit="1"/>
              </p:cNvSpPr>
              <p:nvPr/>
            </p:nvSpPr>
            <p:spPr>
              <a:xfrm>
                <a:off x="1831166" y="1812506"/>
                <a:ext cx="7991719" cy="3500702"/>
              </a:xfrm>
              <a:prstGeom prst="rect">
                <a:avLst/>
              </a:prstGeom>
              <a:blipFill>
                <a:blip r:embed="rId2"/>
                <a:stretch>
                  <a:fillRect l="-229" r="-2746"/>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184622779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rot="18868453" flipV="1">
            <a:off x="1854449" y="1215604"/>
            <a:ext cx="370238" cy="370238"/>
          </a:xfrm>
          <a:prstGeom prst="rect">
            <a:avLst/>
          </a:prstGeom>
          <a:noFill/>
          <a:ln w="254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zh-CN" altLang="en-US" sz="1350">
              <a:solidFill>
                <a:prstClr val="white"/>
              </a:solidFill>
              <a:latin typeface="Calibri"/>
              <a:ea typeface="等线" panose="02010600030101010101" pitchFamily="2" charset="-122"/>
            </a:endParaRPr>
          </a:p>
        </p:txBody>
      </p:sp>
      <p:sp>
        <p:nvSpPr>
          <p:cNvPr id="5" name="矩形 4"/>
          <p:cNvSpPr/>
          <p:nvPr/>
        </p:nvSpPr>
        <p:spPr>
          <a:xfrm rot="18868453">
            <a:off x="2101742" y="1279292"/>
            <a:ext cx="236220" cy="23622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zh-CN" altLang="en-US" sz="1350">
              <a:solidFill>
                <a:prstClr val="white"/>
              </a:solidFill>
              <a:latin typeface="Calibri"/>
              <a:ea typeface="等线" panose="02010600030101010101" pitchFamily="2" charset="-122"/>
            </a:endParaRPr>
          </a:p>
        </p:txBody>
      </p:sp>
      <p:cxnSp>
        <p:nvCxnSpPr>
          <p:cNvPr id="6" name="直接连接符 5"/>
          <p:cNvCxnSpPr>
            <a:cxnSpLocks/>
          </p:cNvCxnSpPr>
          <p:nvPr/>
        </p:nvCxnSpPr>
        <p:spPr>
          <a:xfrm>
            <a:off x="2039568" y="1662510"/>
            <a:ext cx="764545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标题 3"/>
          <p:cNvSpPr txBox="1">
            <a:spLocks/>
          </p:cNvSpPr>
          <p:nvPr/>
        </p:nvSpPr>
        <p:spPr>
          <a:xfrm>
            <a:off x="2563142" y="1291003"/>
            <a:ext cx="7886700" cy="318549"/>
          </a:xfrm>
          <a:prstGeom prst="rect">
            <a:avLst/>
          </a:prstGeom>
        </p:spPr>
        <p:txBody>
          <a:bodyPr vert="horz" wrap="square" lIns="68580" tIns="34290" rIns="68580" bIns="34290" rtlCol="0" anchor="ctr">
            <a:spAutoFit/>
          </a:bodyPr>
          <a:lstStyle>
            <a:lvl1pPr algn="l" defTabSz="914400" rtl="0" eaLnBrk="1" latinLnBrk="0" hangingPunct="1">
              <a:lnSpc>
                <a:spcPct val="90000"/>
              </a:lnSpc>
              <a:spcBef>
                <a:spcPct val="0"/>
              </a:spcBef>
              <a:buNone/>
              <a:defRPr lang="zh-CN" altLang="en-US" sz="2400" b="1" kern="1200">
                <a:gradFill>
                  <a:gsLst>
                    <a:gs pos="0">
                      <a:schemeClr val="accent2"/>
                    </a:gs>
                    <a:gs pos="100000">
                      <a:schemeClr val="accent1">
                        <a:lumMod val="75000"/>
                      </a:schemeClr>
                    </a:gs>
                  </a:gsLst>
                  <a:lin ang="5400000" scaled="1"/>
                </a:gradFill>
                <a:effectLst>
                  <a:outerShdw blurRad="38100" dist="38100" dir="2700000" algn="tl">
                    <a:srgbClr val="000000">
                      <a:alpha val="11000"/>
                    </a:srgbClr>
                  </a:outerShdw>
                </a:effectLst>
                <a:latin typeface="+mn-lt"/>
                <a:ea typeface="+mn-ea"/>
                <a:cs typeface="+mn-ea"/>
              </a:defRPr>
            </a:lvl1pPr>
          </a:lstStyle>
          <a:p>
            <a:pPr defTabSz="685800">
              <a:defRPr/>
            </a:pPr>
            <a:r>
              <a:rPr lang="zh-CN" altLang="en-US" sz="1800" dirty="0">
                <a:solidFill>
                  <a:schemeClr val="accent4">
                    <a:lumMod val="75000"/>
                  </a:schemeClr>
                </a:solidFill>
                <a:latin typeface="微软雅黑"/>
                <a:ea typeface="微软雅黑"/>
              </a:rPr>
              <a:t>理性预期</a:t>
            </a:r>
          </a:p>
        </p:txBody>
      </p:sp>
      <mc:AlternateContent xmlns:mc="http://schemas.openxmlformats.org/markup-compatibility/2006">
        <mc:Choice xmlns:a14="http://schemas.microsoft.com/office/drawing/2010/main" Requires="a14">
          <p:sp>
            <p:nvSpPr>
              <p:cNvPr id="3" name="文本框 2"/>
              <p:cNvSpPr txBox="1"/>
              <p:nvPr/>
            </p:nvSpPr>
            <p:spPr>
              <a:xfrm>
                <a:off x="1828801" y="1812508"/>
                <a:ext cx="7991719" cy="467307"/>
              </a:xfrm>
              <a:prstGeom prst="rect">
                <a:avLst/>
              </a:prstGeom>
              <a:noFill/>
            </p:spPr>
            <p:txBody>
              <a:bodyPr wrap="square" rtlCol="0">
                <a:spAutoFit/>
              </a:bodyPr>
              <a:lstStyle/>
              <a:p>
                <a:pPr algn="ctr" defTabSz="342900">
                  <a:lnSpc>
                    <a:spcPct val="150000"/>
                  </a:lnSpc>
                  <a:defRPr/>
                </a:pPr>
                <a14:m>
                  <m:oMath xmlns:m="http://schemas.openxmlformats.org/officeDocument/2006/math">
                    <m:r>
                      <m:rPr>
                        <m:sty m:val="p"/>
                      </m:rPr>
                      <a:rPr lang="en-US" altLang="zh-CN" kern="100" smtClean="0">
                        <a:latin typeface="Cambria Math" panose="02040503050406030204" pitchFamily="18" charset="0"/>
                        <a:ea typeface="宋体" panose="02010600030101010101" pitchFamily="2" charset="-122"/>
                        <a:cs typeface="Times New Roman" panose="02020603050405020304" pitchFamily="18" charset="0"/>
                      </a:rPr>
                      <m:t>E</m:t>
                    </m:r>
                    <m:r>
                      <a:rPr lang="zh-CN" altLang="zh-CN" kern="100">
                        <a:latin typeface="Cambria Math" panose="02040503050406030204" pitchFamily="18" charset="0"/>
                        <a:ea typeface="宋体" panose="02010600030101010101" pitchFamily="2" charset="-122"/>
                        <a:cs typeface="Times New Roman" panose="02020603050405020304" pitchFamily="18" charset="0"/>
                      </a:rPr>
                      <m:t>（</m:t>
                    </m:r>
                    <m:sSub>
                      <m:sSubPr>
                        <m:ctrlPr>
                          <a:rPr lang="zh-CN" altLang="zh-CN" sz="900" i="1">
                            <a:latin typeface="Cambria Math" panose="02040503050406030204" pitchFamily="18" charset="0"/>
                            <a:ea typeface="Cambria Math" panose="02040503050406030204" pitchFamily="18" charset="0"/>
                          </a:rPr>
                        </m:ctrlPr>
                      </m:sSubPr>
                      <m:e>
                        <m:r>
                          <m:rPr>
                            <m:sty m:val="p"/>
                          </m:rPr>
                          <a:rPr lang="en-US" altLang="zh-CN" kern="100">
                            <a:latin typeface="Cambria Math" panose="02040503050406030204" pitchFamily="18" charset="0"/>
                            <a:ea typeface="宋体" panose="02010600030101010101" pitchFamily="2" charset="-122"/>
                            <a:cs typeface="Times New Roman" panose="02020603050405020304" pitchFamily="18" charset="0"/>
                          </a:rPr>
                          <m:t>π</m:t>
                        </m:r>
                      </m:e>
                      <m:sub>
                        <m:r>
                          <m:rPr>
                            <m:sty m:val="p"/>
                          </m:rPr>
                          <a:rPr lang="en-US" altLang="zh-CN" kern="100">
                            <a:latin typeface="Cambria Math" panose="02040503050406030204" pitchFamily="18" charset="0"/>
                            <a:ea typeface="宋体" panose="02010600030101010101" pitchFamily="2" charset="-122"/>
                            <a:cs typeface="Times New Roman" panose="02020603050405020304" pitchFamily="18" charset="0"/>
                          </a:rPr>
                          <m:t>t</m:t>
                        </m:r>
                      </m:sub>
                    </m:sSub>
                    <m:r>
                      <a:rPr lang="en-US" altLang="zh-CN" kern="100">
                        <a:latin typeface="Cambria Math" panose="02040503050406030204" pitchFamily="18" charset="0"/>
                        <a:ea typeface="宋体" panose="02010600030101010101" pitchFamily="2" charset="-122"/>
                        <a:cs typeface="Times New Roman" panose="02020603050405020304" pitchFamily="18" charset="0"/>
                      </a:rPr>
                      <m:t>/</m:t>
                    </m:r>
                    <m:sSub>
                      <m:sSubPr>
                        <m:ctrlPr>
                          <a:rPr lang="zh-CN" altLang="zh-CN" sz="900" i="1">
                            <a:latin typeface="Cambria Math" panose="02040503050406030204" pitchFamily="18" charset="0"/>
                            <a:ea typeface="Cambria Math" panose="02040503050406030204" pitchFamily="18" charset="0"/>
                          </a:rPr>
                        </m:ctrlPr>
                      </m:sSubPr>
                      <m:e>
                        <m:r>
                          <m:rPr>
                            <m:sty m:val="p"/>
                          </m:rPr>
                          <a:rPr lang="en-US" altLang="zh-CN" kern="100">
                            <a:latin typeface="Cambria Math" panose="02040503050406030204" pitchFamily="18" charset="0"/>
                            <a:ea typeface="宋体" panose="02010600030101010101" pitchFamily="2" charset="-122"/>
                            <a:cs typeface="Times New Roman" panose="02020603050405020304" pitchFamily="18" charset="0"/>
                          </a:rPr>
                          <m:t>I</m:t>
                        </m:r>
                      </m:e>
                      <m:sub>
                        <m:r>
                          <m:rPr>
                            <m:sty m:val="p"/>
                          </m:rPr>
                          <a:rPr lang="en-US" altLang="zh-CN" kern="100">
                            <a:latin typeface="Cambria Math" panose="02040503050406030204" pitchFamily="18" charset="0"/>
                            <a:ea typeface="宋体" panose="02010600030101010101" pitchFamily="2" charset="-122"/>
                            <a:cs typeface="Times New Roman" panose="02020603050405020304" pitchFamily="18" charset="0"/>
                          </a:rPr>
                          <m:t>t</m:t>
                        </m:r>
                        <m:r>
                          <a:rPr lang="en-US" altLang="zh-CN" i="1" kern="100">
                            <a:latin typeface="Cambria Math" panose="02040503050406030204" pitchFamily="18" charset="0"/>
                            <a:ea typeface="宋体" panose="02010600030101010101" pitchFamily="2" charset="-122"/>
                            <a:cs typeface="Times New Roman" panose="02020603050405020304" pitchFamily="18" charset="0"/>
                          </a:rPr>
                          <m:t>−</m:t>
                        </m:r>
                        <m:r>
                          <a:rPr lang="en-US" altLang="zh-CN" kern="100">
                            <a:latin typeface="Cambria Math" panose="02040503050406030204" pitchFamily="18" charset="0"/>
                            <a:ea typeface="宋体" panose="02010600030101010101" pitchFamily="2" charset="-122"/>
                            <a:cs typeface="Times New Roman" panose="02020603050405020304" pitchFamily="18" charset="0"/>
                          </a:rPr>
                          <m:t>1</m:t>
                        </m:r>
                      </m:sub>
                    </m:sSub>
                    <m:r>
                      <a:rPr lang="zh-CN" altLang="zh-CN" kern="100" smtClean="0">
                        <a:latin typeface="Cambria Math" panose="02040503050406030204" pitchFamily="18" charset="0"/>
                        <a:ea typeface="宋体" panose="02010600030101010101" pitchFamily="2" charset="-122"/>
                        <a:cs typeface="Times New Roman" panose="02020603050405020304" pitchFamily="18" charset="0"/>
                      </a:rPr>
                      <m:t>）</m:t>
                    </m:r>
                  </m:oMath>
                </a14:m>
                <a:r>
                  <a:rPr lang="en-US" altLang="zh-CN" kern="100" dirty="0">
                    <a:latin typeface="宋体" panose="02010600030101010101" pitchFamily="2" charset="-122"/>
                    <a:cs typeface="Times New Roman" panose="02020603050405020304" pitchFamily="18" charset="0"/>
                  </a:rPr>
                  <a:t>=</a:t>
                </a:r>
                <a14:m>
                  <m:oMath xmlns:m="http://schemas.openxmlformats.org/officeDocument/2006/math">
                    <m:sSubSup>
                      <m:sSubSupPr>
                        <m:ctrlPr>
                          <a:rPr lang="zh-CN" altLang="zh-CN" sz="900" i="1">
                            <a:latin typeface="Cambria Math" panose="02040503050406030204" pitchFamily="18" charset="0"/>
                            <a:ea typeface="Cambria Math" panose="02040503050406030204" pitchFamily="18" charset="0"/>
                          </a:rPr>
                        </m:ctrlPr>
                      </m:sSubSupPr>
                      <m:e>
                        <m:r>
                          <m:rPr>
                            <m:sty m:val="p"/>
                          </m:rPr>
                          <a:rPr lang="en-US" altLang="zh-CN" kern="100">
                            <a:latin typeface="Cambria Math" panose="02040503050406030204" pitchFamily="18" charset="0"/>
                            <a:ea typeface="宋体" panose="02010600030101010101" pitchFamily="2" charset="-122"/>
                            <a:cs typeface="Times New Roman" panose="02020603050405020304" pitchFamily="18" charset="0"/>
                          </a:rPr>
                          <m:t>π</m:t>
                        </m:r>
                      </m:e>
                      <m:sub>
                        <m:r>
                          <m:rPr>
                            <m:sty m:val="p"/>
                          </m:rPr>
                          <a:rPr lang="en-US" altLang="zh-CN" kern="100">
                            <a:latin typeface="Cambria Math" panose="02040503050406030204" pitchFamily="18" charset="0"/>
                            <a:ea typeface="宋体" panose="02010600030101010101" pitchFamily="2" charset="-122"/>
                            <a:cs typeface="Times New Roman" panose="02020603050405020304" pitchFamily="18" charset="0"/>
                          </a:rPr>
                          <m:t>t</m:t>
                        </m:r>
                      </m:sub>
                      <m:sup>
                        <m:r>
                          <a:rPr lang="en-US" altLang="zh-CN" i="1" kern="100">
                            <a:latin typeface="Cambria Math" panose="02040503050406030204" pitchFamily="18" charset="0"/>
                            <a:ea typeface="宋体" panose="02010600030101010101" pitchFamily="2" charset="-122"/>
                            <a:cs typeface="Times New Roman" panose="02020603050405020304" pitchFamily="18" charset="0"/>
                          </a:rPr>
                          <m:t>∗</m:t>
                        </m:r>
                      </m:sup>
                    </m:sSubSup>
                  </m:oMath>
                </a14:m>
                <a:endParaRPr lang="en-US" altLang="zh-CN" sz="1500" dirty="0">
                  <a:solidFill>
                    <a:prstClr val="black"/>
                  </a:solidFill>
                  <a:latin typeface="Calibri"/>
                  <a:ea typeface="等线" panose="02010600030101010101" pitchFamily="2" charset="-122"/>
                </a:endParaRPr>
              </a:p>
            </p:txBody>
          </p:sp>
        </mc:Choice>
        <mc:Fallback>
          <p:sp>
            <p:nvSpPr>
              <p:cNvPr id="3" name="文本框 2"/>
              <p:cNvSpPr txBox="1">
                <a:spLocks noRot="1" noChangeAspect="1" noMove="1" noResize="1" noEditPoints="1" noAdjustHandles="1" noChangeArrowheads="1" noChangeShapeType="1" noTextEdit="1"/>
              </p:cNvSpPr>
              <p:nvPr/>
            </p:nvSpPr>
            <p:spPr>
              <a:xfrm>
                <a:off x="1828801" y="1812508"/>
                <a:ext cx="7991719" cy="467307"/>
              </a:xfrm>
              <a:prstGeom prst="rect">
                <a:avLst/>
              </a:prstGeom>
              <a:blipFill>
                <a:blip r:embed="rId2"/>
                <a:stretch>
                  <a:fillRect b="-13158"/>
                </a:stretch>
              </a:blipFill>
            </p:spPr>
            <p:txBody>
              <a:bodyPr/>
              <a:lstStyle/>
              <a:p>
                <a:r>
                  <a:rPr lang="en-CN">
                    <a:noFill/>
                  </a:rPr>
                  <a:t> </a:t>
                </a:r>
              </a:p>
            </p:txBody>
          </p:sp>
        </mc:Fallback>
      </mc:AlternateContent>
      <mc:AlternateContent xmlns:mc="http://schemas.openxmlformats.org/markup-compatibility/2006" xmlns:a14="http://schemas.microsoft.com/office/drawing/2010/main">
        <mc:Choice Requires="a14">
          <p:sp>
            <p:nvSpPr>
              <p:cNvPr id="7" name="文本框 6">
                <a:extLst>
                  <a:ext uri="{FF2B5EF4-FFF2-40B4-BE49-F238E27FC236}">
                    <a16:creationId xmlns:a16="http://schemas.microsoft.com/office/drawing/2014/main" id="{419FD39E-996A-C8EA-9A69-272C6370AD1B}"/>
                  </a:ext>
                </a:extLst>
              </p:cNvPr>
              <p:cNvSpPr txBox="1"/>
              <p:nvPr/>
            </p:nvSpPr>
            <p:spPr>
              <a:xfrm>
                <a:off x="4343400" y="2406691"/>
                <a:ext cx="3352800" cy="369332"/>
              </a:xfrm>
              <a:prstGeom prst="rect">
                <a:avLst/>
              </a:prstGeom>
              <a:noFill/>
            </p:spPr>
            <p:txBody>
              <a:bodyPr wrap="square">
                <a:spAutoFit/>
              </a:bodyPr>
              <a:lstStyle/>
              <a:p>
                <a14:m>
                  <m:oMath xmlns:m="http://schemas.openxmlformats.org/officeDocument/2006/math">
                    <m:sSub>
                      <m:sSubPr>
                        <m:ctrlPr>
                          <a:rPr lang="zh-CN" altLang="zh-CN" i="1" kern="100">
                            <a:latin typeface="Cambria Math" panose="02040503050406030204" pitchFamily="18" charset="0"/>
                            <a:ea typeface="宋体" panose="02010600030101010101" pitchFamily="2" charset="-122"/>
                            <a:cs typeface="Times New Roman" panose="02020603050405020304" pitchFamily="18" charset="0"/>
                          </a:rPr>
                        </m:ctrlPr>
                      </m:sSubPr>
                      <m:e>
                        <m:r>
                          <m:rPr>
                            <m:sty m:val="p"/>
                          </m:rPr>
                          <a:rPr lang="en-US" altLang="zh-CN" kern="100">
                            <a:latin typeface="Cambria Math" panose="02040503050406030204" pitchFamily="18" charset="0"/>
                            <a:ea typeface="宋体" panose="02010600030101010101" pitchFamily="2" charset="-122"/>
                            <a:cs typeface="Times New Roman" panose="02020603050405020304" pitchFamily="18" charset="0"/>
                          </a:rPr>
                          <m:t>π</m:t>
                        </m:r>
                      </m:e>
                      <m:sub>
                        <m:r>
                          <m:rPr>
                            <m:sty m:val="p"/>
                          </m:rPr>
                          <a:rPr lang="en-US" altLang="zh-CN" kern="100">
                            <a:latin typeface="Cambria Math" panose="02040503050406030204" pitchFamily="18" charset="0"/>
                            <a:ea typeface="宋体" panose="02010600030101010101" pitchFamily="2" charset="-122"/>
                            <a:cs typeface="Times New Roman" panose="02020603050405020304" pitchFamily="18" charset="0"/>
                          </a:rPr>
                          <m:t>t</m:t>
                        </m:r>
                      </m:sub>
                    </m:sSub>
                  </m:oMath>
                </a14:m>
                <a:r>
                  <a:rPr lang="en-US" altLang="zh-CN" kern="100" dirty="0">
                    <a:latin typeface="Cambria Math" panose="02040503050406030204" pitchFamily="18" charset="0"/>
                    <a:ea typeface="宋体" panose="02010600030101010101" pitchFamily="2" charset="-122"/>
                    <a:cs typeface="Times New Roman" panose="02020603050405020304" pitchFamily="18" charset="0"/>
                  </a:rPr>
                  <a:t>-</a:t>
                </a:r>
                <a14:m>
                  <m:oMath xmlns:m="http://schemas.openxmlformats.org/officeDocument/2006/math">
                    <m:sSubSup>
                      <m:sSubSupPr>
                        <m:ctrlPr>
                          <a:rPr lang="zh-CN" altLang="zh-CN" i="1" kern="100">
                            <a:latin typeface="Cambria Math" panose="02040503050406030204" pitchFamily="18" charset="0"/>
                            <a:ea typeface="宋体" panose="02010600030101010101" pitchFamily="2" charset="-122"/>
                            <a:cs typeface="Times New Roman" panose="02020603050405020304" pitchFamily="18" charset="0"/>
                          </a:rPr>
                        </m:ctrlPr>
                      </m:sSubSupPr>
                      <m:e>
                        <m:r>
                          <m:rPr>
                            <m:sty m:val="p"/>
                          </m:rPr>
                          <a:rPr lang="en-US" altLang="zh-CN" kern="100">
                            <a:latin typeface="Cambria Math" panose="02040503050406030204" pitchFamily="18" charset="0"/>
                            <a:ea typeface="宋体" panose="02010600030101010101" pitchFamily="2" charset="-122"/>
                            <a:cs typeface="Times New Roman" panose="02020603050405020304" pitchFamily="18" charset="0"/>
                          </a:rPr>
                          <m:t>π</m:t>
                        </m:r>
                      </m:e>
                      <m:sub>
                        <m:r>
                          <m:rPr>
                            <m:sty m:val="p"/>
                          </m:rPr>
                          <a:rPr lang="en-US" altLang="zh-CN" kern="100">
                            <a:latin typeface="Cambria Math" panose="02040503050406030204" pitchFamily="18" charset="0"/>
                            <a:ea typeface="宋体" panose="02010600030101010101" pitchFamily="2" charset="-122"/>
                            <a:cs typeface="Times New Roman" panose="02020603050405020304" pitchFamily="18" charset="0"/>
                          </a:rPr>
                          <m:t>t</m:t>
                        </m:r>
                      </m:sub>
                      <m:sup>
                        <m:r>
                          <a:rPr lang="en-US" altLang="zh-CN" kern="100">
                            <a:latin typeface="Cambria Math" panose="02040503050406030204" pitchFamily="18" charset="0"/>
                            <a:ea typeface="宋体" panose="02010600030101010101" pitchFamily="2" charset="-122"/>
                            <a:cs typeface="Times New Roman" panose="02020603050405020304" pitchFamily="18" charset="0"/>
                          </a:rPr>
                          <m:t>∗</m:t>
                        </m:r>
                      </m:sup>
                    </m:sSubSup>
                  </m:oMath>
                </a14:m>
                <a:r>
                  <a:rPr lang="en-US" altLang="zh-CN" kern="100" dirty="0">
                    <a:latin typeface="Cambria Math" panose="02040503050406030204" pitchFamily="18" charset="0"/>
                    <a:ea typeface="宋体" panose="02010600030101010101" pitchFamily="2" charset="-122"/>
                    <a:cs typeface="Times New Roman" panose="02020603050405020304" pitchFamily="18" charset="0"/>
                  </a:rPr>
                  <a:t>=</a:t>
                </a:r>
                <a14:m>
                  <m:oMath xmlns:m="http://schemas.openxmlformats.org/officeDocument/2006/math">
                    <m:sSub>
                      <m:sSubPr>
                        <m:ctrlPr>
                          <a:rPr lang="zh-CN" altLang="zh-CN" i="1" kern="100">
                            <a:latin typeface="Cambria Math" panose="02040503050406030204" pitchFamily="18" charset="0"/>
                            <a:ea typeface="宋体" panose="02010600030101010101" pitchFamily="2" charset="-122"/>
                            <a:cs typeface="Times New Roman" panose="02020603050405020304" pitchFamily="18" charset="0"/>
                          </a:rPr>
                        </m:ctrlPr>
                      </m:sSubPr>
                      <m:e>
                        <m:r>
                          <m:rPr>
                            <m:sty m:val="p"/>
                          </m:rPr>
                          <a:rPr lang="en-US" altLang="zh-CN" kern="100">
                            <a:latin typeface="Cambria Math" panose="02040503050406030204" pitchFamily="18" charset="0"/>
                            <a:ea typeface="宋体" panose="02010600030101010101" pitchFamily="2" charset="-122"/>
                            <a:cs typeface="Times New Roman" panose="02020603050405020304" pitchFamily="18" charset="0"/>
                          </a:rPr>
                          <m:t>π</m:t>
                        </m:r>
                      </m:e>
                      <m:sub>
                        <m:r>
                          <m:rPr>
                            <m:sty m:val="p"/>
                          </m:rPr>
                          <a:rPr lang="en-US" altLang="zh-CN" kern="100">
                            <a:latin typeface="Cambria Math" panose="02040503050406030204" pitchFamily="18" charset="0"/>
                            <a:ea typeface="宋体" panose="02010600030101010101" pitchFamily="2" charset="-122"/>
                            <a:cs typeface="Times New Roman" panose="02020603050405020304" pitchFamily="18" charset="0"/>
                          </a:rPr>
                          <m:t>t</m:t>
                        </m:r>
                      </m:sub>
                    </m:sSub>
                  </m:oMath>
                </a14:m>
                <a:r>
                  <a:rPr lang="en-US" altLang="zh-CN" kern="100" dirty="0">
                    <a:latin typeface="Cambria Math" panose="02040503050406030204" pitchFamily="18" charset="0"/>
                    <a:ea typeface="宋体" panose="02010600030101010101" pitchFamily="2" charset="-122"/>
                    <a:cs typeface="Times New Roman" panose="02020603050405020304" pitchFamily="18" charset="0"/>
                  </a:rPr>
                  <a:t>-</a:t>
                </a:r>
                <a14:m>
                  <m:oMath xmlns:m="http://schemas.openxmlformats.org/officeDocument/2006/math">
                    <m:r>
                      <a:rPr lang="en-US" altLang="zh-CN" kern="100">
                        <a:latin typeface="Cambria Math" panose="02040503050406030204" pitchFamily="18" charset="0"/>
                        <a:ea typeface="宋体" panose="02010600030101010101" pitchFamily="2" charset="-122"/>
                        <a:cs typeface="Times New Roman" panose="02020603050405020304" pitchFamily="18" charset="0"/>
                      </a:rPr>
                      <m:t> </m:t>
                    </m:r>
                    <m:r>
                      <m:rPr>
                        <m:sty m:val="p"/>
                      </m:rPr>
                      <a:rPr lang="en-US" altLang="zh-CN" kern="100">
                        <a:latin typeface="Cambria Math" panose="02040503050406030204" pitchFamily="18" charset="0"/>
                        <a:ea typeface="宋体" panose="02010600030101010101" pitchFamily="2" charset="-122"/>
                        <a:cs typeface="Times New Roman" panose="02020603050405020304" pitchFamily="18" charset="0"/>
                      </a:rPr>
                      <m:t>E</m:t>
                    </m:r>
                    <m:r>
                      <a:rPr lang="zh-CN" altLang="zh-CN" kern="100">
                        <a:latin typeface="Cambria Math" panose="02040503050406030204" pitchFamily="18" charset="0"/>
                        <a:ea typeface="宋体" panose="02010600030101010101" pitchFamily="2" charset="-122"/>
                        <a:cs typeface="Times New Roman" panose="02020603050405020304" pitchFamily="18" charset="0"/>
                      </a:rPr>
                      <m:t>（</m:t>
                    </m:r>
                    <m:sSub>
                      <m:sSubPr>
                        <m:ctrlPr>
                          <a:rPr lang="zh-CN" altLang="zh-CN" i="1" kern="100">
                            <a:latin typeface="Cambria Math" panose="02040503050406030204" pitchFamily="18" charset="0"/>
                            <a:ea typeface="宋体" panose="02010600030101010101" pitchFamily="2" charset="-122"/>
                            <a:cs typeface="Times New Roman" panose="02020603050405020304" pitchFamily="18" charset="0"/>
                          </a:rPr>
                        </m:ctrlPr>
                      </m:sSubPr>
                      <m:e>
                        <m:r>
                          <m:rPr>
                            <m:sty m:val="p"/>
                          </m:rPr>
                          <a:rPr lang="en-US" altLang="zh-CN" kern="100">
                            <a:latin typeface="Cambria Math" panose="02040503050406030204" pitchFamily="18" charset="0"/>
                            <a:ea typeface="宋体" panose="02010600030101010101" pitchFamily="2" charset="-122"/>
                            <a:cs typeface="Times New Roman" panose="02020603050405020304" pitchFamily="18" charset="0"/>
                          </a:rPr>
                          <m:t>π</m:t>
                        </m:r>
                      </m:e>
                      <m:sub>
                        <m:r>
                          <m:rPr>
                            <m:sty m:val="p"/>
                          </m:rPr>
                          <a:rPr lang="en-US" altLang="zh-CN" kern="100">
                            <a:latin typeface="Cambria Math" panose="02040503050406030204" pitchFamily="18" charset="0"/>
                            <a:ea typeface="宋体" panose="02010600030101010101" pitchFamily="2" charset="-122"/>
                            <a:cs typeface="Times New Roman" panose="02020603050405020304" pitchFamily="18" charset="0"/>
                          </a:rPr>
                          <m:t>t</m:t>
                        </m:r>
                      </m:sub>
                    </m:sSub>
                    <m:r>
                      <a:rPr lang="en-US" altLang="zh-CN" kern="100">
                        <a:latin typeface="Cambria Math" panose="02040503050406030204" pitchFamily="18" charset="0"/>
                        <a:ea typeface="宋体" panose="02010600030101010101" pitchFamily="2" charset="-122"/>
                        <a:cs typeface="Times New Roman" panose="02020603050405020304" pitchFamily="18" charset="0"/>
                      </a:rPr>
                      <m:t>/</m:t>
                    </m:r>
                    <m:sSub>
                      <m:sSubPr>
                        <m:ctrlPr>
                          <a:rPr lang="zh-CN" altLang="zh-CN" i="1" kern="100">
                            <a:latin typeface="Cambria Math" panose="02040503050406030204" pitchFamily="18" charset="0"/>
                            <a:ea typeface="宋体" panose="02010600030101010101" pitchFamily="2" charset="-122"/>
                            <a:cs typeface="Times New Roman" panose="02020603050405020304" pitchFamily="18" charset="0"/>
                          </a:rPr>
                        </m:ctrlPr>
                      </m:sSubPr>
                      <m:e>
                        <m:r>
                          <m:rPr>
                            <m:sty m:val="p"/>
                          </m:rPr>
                          <a:rPr lang="en-US" altLang="zh-CN" kern="100">
                            <a:latin typeface="Cambria Math" panose="02040503050406030204" pitchFamily="18" charset="0"/>
                            <a:ea typeface="宋体" panose="02010600030101010101" pitchFamily="2" charset="-122"/>
                            <a:cs typeface="Times New Roman" panose="02020603050405020304" pitchFamily="18" charset="0"/>
                          </a:rPr>
                          <m:t>I</m:t>
                        </m:r>
                      </m:e>
                      <m:sub>
                        <m:r>
                          <m:rPr>
                            <m:sty m:val="p"/>
                          </m:rPr>
                          <a:rPr lang="en-US" altLang="zh-CN" kern="100">
                            <a:latin typeface="Cambria Math" panose="02040503050406030204" pitchFamily="18" charset="0"/>
                            <a:ea typeface="宋体" panose="02010600030101010101" pitchFamily="2" charset="-122"/>
                            <a:cs typeface="Times New Roman" panose="02020603050405020304" pitchFamily="18" charset="0"/>
                          </a:rPr>
                          <m:t>t</m:t>
                        </m:r>
                        <m:r>
                          <a:rPr lang="en-US" altLang="zh-CN" kern="100">
                            <a:latin typeface="Cambria Math" panose="02040503050406030204" pitchFamily="18" charset="0"/>
                            <a:ea typeface="宋体" panose="02010600030101010101" pitchFamily="2" charset="-122"/>
                            <a:cs typeface="Times New Roman" panose="02020603050405020304" pitchFamily="18" charset="0"/>
                          </a:rPr>
                          <m:t>−1</m:t>
                        </m:r>
                      </m:sub>
                    </m:sSub>
                    <m:r>
                      <a:rPr lang="zh-CN" altLang="zh-CN" kern="100">
                        <a:latin typeface="Cambria Math" panose="02040503050406030204" pitchFamily="18" charset="0"/>
                        <a:ea typeface="宋体" panose="02010600030101010101" pitchFamily="2" charset="-122"/>
                        <a:cs typeface="Times New Roman" panose="02020603050405020304" pitchFamily="18" charset="0"/>
                      </a:rPr>
                      <m:t>）</m:t>
                    </m:r>
                  </m:oMath>
                </a14:m>
                <a:r>
                  <a:rPr lang="en-US" altLang="zh-CN" kern="100" dirty="0">
                    <a:latin typeface="Cambria Math" panose="02040503050406030204" pitchFamily="18" charset="0"/>
                    <a:ea typeface="宋体" panose="02010600030101010101" pitchFamily="2" charset="-122"/>
                    <a:cs typeface="Times New Roman" panose="02020603050405020304" pitchFamily="18" charset="0"/>
                  </a:rPr>
                  <a:t>=</a:t>
                </a:r>
                <a14:m>
                  <m:oMath xmlns:m="http://schemas.openxmlformats.org/officeDocument/2006/math">
                    <m:sSub>
                      <m:sSubPr>
                        <m:ctrlPr>
                          <a:rPr lang="zh-CN" altLang="zh-CN" i="1" kern="100">
                            <a:latin typeface="Cambria Math" panose="02040503050406030204" pitchFamily="18" charset="0"/>
                            <a:ea typeface="宋体" panose="02010600030101010101" pitchFamily="2" charset="-122"/>
                            <a:cs typeface="Times New Roman" panose="02020603050405020304" pitchFamily="18" charset="0"/>
                          </a:rPr>
                        </m:ctrlPr>
                      </m:sSubPr>
                      <m:e>
                        <m:r>
                          <m:rPr>
                            <m:sty m:val="p"/>
                          </m:rPr>
                          <a:rPr lang="en-US" altLang="zh-CN" kern="100">
                            <a:latin typeface="Cambria Math" panose="02040503050406030204" pitchFamily="18" charset="0"/>
                            <a:ea typeface="宋体" panose="02010600030101010101" pitchFamily="2" charset="-122"/>
                            <a:cs typeface="Times New Roman" panose="02020603050405020304" pitchFamily="18" charset="0"/>
                          </a:rPr>
                          <m:t>ε</m:t>
                        </m:r>
                      </m:e>
                      <m:sub>
                        <m:r>
                          <m:rPr>
                            <m:sty m:val="p"/>
                          </m:rPr>
                          <a:rPr lang="en-US" altLang="zh-CN" kern="100">
                            <a:latin typeface="Cambria Math" panose="02040503050406030204" pitchFamily="18" charset="0"/>
                            <a:ea typeface="宋体" panose="02010600030101010101" pitchFamily="2" charset="-122"/>
                            <a:cs typeface="Times New Roman" panose="02020603050405020304" pitchFamily="18" charset="0"/>
                          </a:rPr>
                          <m:t>t</m:t>
                        </m:r>
                      </m:sub>
                    </m:sSub>
                  </m:oMath>
                </a14:m>
                <a:endParaRPr lang="zh-CN" altLang="en-US" kern="100" dirty="0">
                  <a:latin typeface="Cambria Math" panose="02040503050406030204" pitchFamily="18" charset="0"/>
                  <a:ea typeface="宋体" panose="02010600030101010101" pitchFamily="2" charset="-122"/>
                  <a:cs typeface="Times New Roman" panose="02020603050405020304" pitchFamily="18" charset="0"/>
                </a:endParaRPr>
              </a:p>
            </p:txBody>
          </p:sp>
        </mc:Choice>
        <mc:Fallback xmlns="">
          <p:sp>
            <p:nvSpPr>
              <p:cNvPr id="7" name="文本框 6">
                <a:extLst>
                  <a:ext uri="{FF2B5EF4-FFF2-40B4-BE49-F238E27FC236}">
                    <a16:creationId xmlns:a16="http://schemas.microsoft.com/office/drawing/2014/main" id="{419FD39E-996A-C8EA-9A69-272C6370AD1B}"/>
                  </a:ext>
                </a:extLst>
              </p:cNvPr>
              <p:cNvSpPr txBox="1">
                <a:spLocks noRot="1" noChangeAspect="1" noMove="1" noResize="1" noEditPoints="1" noAdjustHandles="1" noChangeArrowheads="1" noChangeShapeType="1" noTextEdit="1"/>
              </p:cNvSpPr>
              <p:nvPr/>
            </p:nvSpPr>
            <p:spPr>
              <a:xfrm>
                <a:off x="4343400" y="2406691"/>
                <a:ext cx="3352800" cy="369332"/>
              </a:xfrm>
              <a:prstGeom prst="rect">
                <a:avLst/>
              </a:prstGeom>
              <a:blipFill>
                <a:blip r:embed="rId3"/>
                <a:stretch>
                  <a:fillRect t="-11667" b="-2500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8" name="文本框 7">
                <a:extLst>
                  <a:ext uri="{FF2B5EF4-FFF2-40B4-BE49-F238E27FC236}">
                    <a16:creationId xmlns:a16="http://schemas.microsoft.com/office/drawing/2014/main" id="{572C438D-D0A4-8A3B-69BE-D587E9A133E3}"/>
                  </a:ext>
                </a:extLst>
              </p:cNvPr>
              <p:cNvSpPr txBox="1"/>
              <p:nvPr/>
            </p:nvSpPr>
            <p:spPr>
              <a:xfrm>
                <a:off x="2023941" y="2819401"/>
                <a:ext cx="7991719" cy="2476575"/>
              </a:xfrm>
              <a:prstGeom prst="rect">
                <a:avLst/>
              </a:prstGeom>
              <a:noFill/>
            </p:spPr>
            <p:txBody>
              <a:bodyPr wrap="square" rtlCol="0">
                <a:spAutoFit/>
              </a:bodyPr>
              <a:lstStyle/>
              <a:p>
                <a:pPr marL="214313" indent="-214313" defTabSz="342900">
                  <a:lnSpc>
                    <a:spcPct val="150000"/>
                  </a:lnSpc>
                  <a:buFont typeface="Wingdings" panose="05000000000000000000" pitchFamily="2" charset="2"/>
                  <a:buChar char="p"/>
                  <a:defRPr/>
                </a:pPr>
                <a:r>
                  <a:rPr lang="zh-CN" altLang="en-US" sz="1500" dirty="0">
                    <a:solidFill>
                      <a:prstClr val="black"/>
                    </a:solidFill>
                    <a:latin typeface="+mn-ea"/>
                  </a:rPr>
                  <a:t>理性预期通货膨胀率取决于在第</a:t>
                </a:r>
                <a:r>
                  <a:rPr lang="en-US" altLang="zh-CN" sz="1500" dirty="0">
                    <a:solidFill>
                      <a:prstClr val="black"/>
                    </a:solidFill>
                    <a:latin typeface="+mn-ea"/>
                  </a:rPr>
                  <a:t>t-1</a:t>
                </a:r>
                <a:r>
                  <a:rPr lang="zh-CN" altLang="en-US" sz="1500" dirty="0">
                    <a:solidFill>
                      <a:prstClr val="black"/>
                    </a:solidFill>
                    <a:latin typeface="+mn-ea"/>
                  </a:rPr>
                  <a:t>期预测前所获得的第</a:t>
                </a:r>
                <a:r>
                  <a:rPr lang="en-US" altLang="zh-CN" sz="1500" dirty="0">
                    <a:solidFill>
                      <a:prstClr val="black"/>
                    </a:solidFill>
                    <a:latin typeface="+mn-ea"/>
                  </a:rPr>
                  <a:t>t-1</a:t>
                </a:r>
                <a:r>
                  <a:rPr lang="zh-CN" altLang="en-US" sz="1500" dirty="0">
                    <a:solidFill>
                      <a:prstClr val="black"/>
                    </a:solidFill>
                    <a:latin typeface="+mn-ea"/>
                  </a:rPr>
                  <a:t>期信息量（</a:t>
                </a:r>
                <a14:m>
                  <m:oMath xmlns:m="http://schemas.openxmlformats.org/officeDocument/2006/math">
                    <m:sSub>
                      <m:sSubPr>
                        <m:ctrlPr>
                          <a:rPr lang="zh-CN" altLang="zh-CN" sz="1600" i="1">
                            <a:latin typeface="Cambria Math" panose="02040503050406030204" pitchFamily="18" charset="0"/>
                          </a:rPr>
                        </m:ctrlPr>
                      </m:sSubPr>
                      <m:e>
                        <m:r>
                          <m:rPr>
                            <m:sty m:val="p"/>
                          </m:rPr>
                          <a:rPr lang="en-US" altLang="zh-CN" sz="1600" kern="100">
                            <a:latin typeface="Cambria Math" panose="02040503050406030204" pitchFamily="18" charset="0"/>
                            <a:cs typeface="Times New Roman" panose="02020603050405020304" pitchFamily="18" charset="0"/>
                          </a:rPr>
                          <m:t>I</m:t>
                        </m:r>
                      </m:e>
                      <m:sub>
                        <m:r>
                          <m:rPr>
                            <m:sty m:val="p"/>
                          </m:rPr>
                          <a:rPr lang="en-US" altLang="zh-CN" sz="1600" kern="100">
                            <a:latin typeface="Cambria Math" panose="02040503050406030204" pitchFamily="18" charset="0"/>
                            <a:cs typeface="Times New Roman" panose="02020603050405020304" pitchFamily="18" charset="0"/>
                          </a:rPr>
                          <m:t>t</m:t>
                        </m:r>
                        <m:r>
                          <a:rPr lang="en-US" altLang="zh-CN" sz="1600" i="1" kern="100">
                            <a:latin typeface="Cambria Math" panose="02040503050406030204" pitchFamily="18" charset="0"/>
                            <a:cs typeface="Times New Roman" panose="02020603050405020304" pitchFamily="18" charset="0"/>
                          </a:rPr>
                          <m:t>−</m:t>
                        </m:r>
                        <m:r>
                          <a:rPr lang="en-US" altLang="zh-CN" sz="1600" kern="100">
                            <a:latin typeface="Cambria Math" panose="02040503050406030204" pitchFamily="18" charset="0"/>
                            <a:cs typeface="Times New Roman" panose="02020603050405020304" pitchFamily="18" charset="0"/>
                          </a:rPr>
                          <m:t>1</m:t>
                        </m:r>
                      </m:sub>
                    </m:sSub>
                  </m:oMath>
                </a14:m>
                <a:r>
                  <a:rPr lang="zh-CN" altLang="en-US" sz="1500" dirty="0">
                    <a:solidFill>
                      <a:prstClr val="black"/>
                    </a:solidFill>
                    <a:latin typeface="+mn-ea"/>
                  </a:rPr>
                  <a:t>）。用计量经济学术语讲，理性预期是一个简化预测式（</a:t>
                </a:r>
                <a:r>
                  <a:rPr lang="en-US" altLang="zh-CN" sz="1500" dirty="0">
                    <a:solidFill>
                      <a:prstClr val="black"/>
                    </a:solidFill>
                    <a:latin typeface="+mn-ea"/>
                  </a:rPr>
                  <a:t>reduced-form forecast</a:t>
                </a:r>
                <a:r>
                  <a:rPr lang="zh-CN" altLang="en-US" sz="1500" dirty="0">
                    <a:solidFill>
                      <a:prstClr val="black"/>
                    </a:solidFill>
                    <a:latin typeface="+mn-ea"/>
                  </a:rPr>
                  <a:t>）。所估计的内生变量是所有外生变量、先决变量以及随机变量</a:t>
                </a:r>
                <a14:m>
                  <m:oMath xmlns:m="http://schemas.openxmlformats.org/officeDocument/2006/math">
                    <m:sSub>
                      <m:sSubPr>
                        <m:ctrlPr>
                          <a:rPr lang="zh-CN" altLang="zh-CN" sz="900" i="1">
                            <a:latin typeface="Cambria Math" panose="02040503050406030204" pitchFamily="18" charset="0"/>
                          </a:rPr>
                        </m:ctrlPr>
                      </m:sSubPr>
                      <m:e>
                        <m:r>
                          <m:rPr>
                            <m:sty m:val="p"/>
                          </m:rPr>
                          <a:rPr lang="en-US" altLang="zh-CN" kern="100">
                            <a:latin typeface="Cambria Math" panose="02040503050406030204" pitchFamily="18" charset="0"/>
                            <a:cs typeface="Times New Roman" panose="02020603050405020304" pitchFamily="18" charset="0"/>
                          </a:rPr>
                          <m:t>ε</m:t>
                        </m:r>
                      </m:e>
                      <m:sub>
                        <m:r>
                          <m:rPr>
                            <m:sty m:val="p"/>
                          </m:rPr>
                          <a:rPr lang="en-US" altLang="zh-CN" kern="100">
                            <a:latin typeface="Cambria Math" panose="02040503050406030204" pitchFamily="18" charset="0"/>
                            <a:cs typeface="Times New Roman" panose="02020603050405020304" pitchFamily="18" charset="0"/>
                          </a:rPr>
                          <m:t>t</m:t>
                        </m:r>
                      </m:sub>
                    </m:sSub>
                  </m:oMath>
                </a14:m>
                <a:r>
                  <a:rPr lang="zh-CN" altLang="en-US" sz="1500" dirty="0">
                    <a:solidFill>
                      <a:prstClr val="black"/>
                    </a:solidFill>
                    <a:latin typeface="+mn-ea"/>
                  </a:rPr>
                  <a:t>（</a:t>
                </a:r>
                <a:r>
                  <a:rPr lang="en-US" altLang="zh-CN" sz="1500" dirty="0">
                    <a:solidFill>
                      <a:prstClr val="black"/>
                    </a:solidFill>
                    <a:latin typeface="+mn-ea"/>
                  </a:rPr>
                  <a:t>stochastic variable</a:t>
                </a:r>
                <a:r>
                  <a:rPr lang="zh-CN" altLang="en-US" sz="1500" dirty="0">
                    <a:solidFill>
                      <a:prstClr val="black"/>
                    </a:solidFill>
                    <a:latin typeface="+mn-ea"/>
                  </a:rPr>
                  <a:t>）的函数。估计值是从简化方程式（</a:t>
                </a:r>
                <a:r>
                  <a:rPr lang="en-US" altLang="zh-CN" sz="1500" dirty="0">
                    <a:solidFill>
                      <a:prstClr val="black"/>
                    </a:solidFill>
                    <a:latin typeface="+mn-ea"/>
                  </a:rPr>
                  <a:t>reduced form of the equation</a:t>
                </a:r>
                <a:r>
                  <a:rPr lang="zh-CN" altLang="en-US" sz="1500" dirty="0">
                    <a:solidFill>
                      <a:prstClr val="black"/>
                    </a:solidFill>
                    <a:latin typeface="+mn-ea"/>
                  </a:rPr>
                  <a:t>）得出的数学期望值（</a:t>
                </a:r>
                <a:r>
                  <a:rPr lang="en-US" altLang="zh-CN" sz="1500" dirty="0">
                    <a:solidFill>
                      <a:prstClr val="black"/>
                    </a:solidFill>
                    <a:latin typeface="+mn-ea"/>
                  </a:rPr>
                  <a:t>mathematical expectation</a:t>
                </a:r>
                <a:r>
                  <a:rPr lang="zh-CN" altLang="en-US" sz="1500" dirty="0">
                    <a:solidFill>
                      <a:prstClr val="black"/>
                    </a:solidFill>
                    <a:latin typeface="+mn-ea"/>
                  </a:rPr>
                  <a:t>）。</a:t>
                </a:r>
                <a:endParaRPr lang="en-US" altLang="zh-CN" sz="1500" dirty="0">
                  <a:solidFill>
                    <a:prstClr val="black"/>
                  </a:solidFill>
                  <a:latin typeface="+mn-ea"/>
                </a:endParaRPr>
              </a:p>
              <a:p>
                <a:pPr marL="214313" indent="-214313" defTabSz="342900">
                  <a:lnSpc>
                    <a:spcPct val="150000"/>
                  </a:lnSpc>
                  <a:buFont typeface="Wingdings" panose="05000000000000000000" pitchFamily="2" charset="2"/>
                  <a:buChar char="p"/>
                  <a:defRPr/>
                </a:pPr>
                <a:r>
                  <a:rPr lang="zh-CN" altLang="en-US" sz="1500" dirty="0">
                    <a:solidFill>
                      <a:prstClr val="black"/>
                    </a:solidFill>
                    <a:latin typeface="+mn-ea"/>
                  </a:rPr>
                  <a:t>理性预期是内生变量未来值的一个无偏估计。</a:t>
                </a:r>
                <a:endParaRPr lang="en-US" altLang="zh-CN" sz="1500" dirty="0">
                  <a:solidFill>
                    <a:prstClr val="black"/>
                  </a:solidFill>
                  <a:latin typeface="+mn-ea"/>
                </a:endParaRPr>
              </a:p>
              <a:p>
                <a:pPr marL="214313" indent="-214313" defTabSz="342900">
                  <a:lnSpc>
                    <a:spcPct val="150000"/>
                  </a:lnSpc>
                  <a:buFont typeface="Wingdings" panose="05000000000000000000" pitchFamily="2" charset="2"/>
                  <a:buChar char="p"/>
                  <a:defRPr/>
                </a:pPr>
                <a:endParaRPr lang="en-US" altLang="zh-CN" sz="1500" dirty="0">
                  <a:solidFill>
                    <a:prstClr val="black"/>
                  </a:solidFill>
                  <a:latin typeface="+mn-ea"/>
                </a:endParaRPr>
              </a:p>
            </p:txBody>
          </p:sp>
        </mc:Choice>
        <mc:Fallback xmlns="">
          <p:sp>
            <p:nvSpPr>
              <p:cNvPr id="8" name="文本框 7">
                <a:extLst>
                  <a:ext uri="{FF2B5EF4-FFF2-40B4-BE49-F238E27FC236}">
                    <a16:creationId xmlns:a16="http://schemas.microsoft.com/office/drawing/2014/main" id="{572C438D-D0A4-8A3B-69BE-D587E9A133E3}"/>
                  </a:ext>
                </a:extLst>
              </p:cNvPr>
              <p:cNvSpPr txBox="1">
                <a:spLocks noRot="1" noChangeAspect="1" noMove="1" noResize="1" noEditPoints="1" noAdjustHandles="1" noChangeArrowheads="1" noChangeShapeType="1" noTextEdit="1"/>
              </p:cNvSpPr>
              <p:nvPr/>
            </p:nvSpPr>
            <p:spPr>
              <a:xfrm>
                <a:off x="2023941" y="2819401"/>
                <a:ext cx="7991719" cy="2476575"/>
              </a:xfrm>
              <a:prstGeom prst="rect">
                <a:avLst/>
              </a:prstGeom>
              <a:blipFill>
                <a:blip r:embed="rId4"/>
                <a:stretch>
                  <a:fillRect l="-229"/>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18680553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custDataLst>
              <p:tags r:id="rId1"/>
            </p:custDataLst>
          </p:nvPr>
        </p:nvPicPr>
        <p:blipFill>
          <a:blip r:embed="rId9"/>
          <a:srcRect l="97202" t="43337" r="771" b="9736"/>
          <a:stretch>
            <a:fillRect/>
          </a:stretch>
        </p:blipFill>
        <p:spPr>
          <a:xfrm>
            <a:off x="1524635" y="12700"/>
            <a:ext cx="9163050" cy="6845300"/>
          </a:xfrm>
          <a:prstGeom prst="rect">
            <a:avLst/>
          </a:prstGeom>
        </p:spPr>
      </p:pic>
      <p:grpSp>
        <p:nvGrpSpPr>
          <p:cNvPr id="11" name="组合 10"/>
          <p:cNvGrpSpPr/>
          <p:nvPr/>
        </p:nvGrpSpPr>
        <p:grpSpPr>
          <a:xfrm>
            <a:off x="-1453515" y="-11334115"/>
            <a:ext cx="15474950" cy="18635980"/>
            <a:chOff x="1" y="-14984"/>
            <a:chExt cx="14490" cy="23032"/>
          </a:xfrm>
        </p:grpSpPr>
        <p:grpSp>
          <p:nvGrpSpPr>
            <p:cNvPr id="8" name="组合 7"/>
            <p:cNvGrpSpPr/>
            <p:nvPr/>
          </p:nvGrpSpPr>
          <p:grpSpPr>
            <a:xfrm>
              <a:off x="1" y="-14984"/>
              <a:ext cx="14490" cy="21553"/>
              <a:chOff x="-58" y="-10022"/>
              <a:chExt cx="14490" cy="21553"/>
            </a:xfrm>
          </p:grpSpPr>
          <p:pic>
            <p:nvPicPr>
              <p:cNvPr id="2" name="图片 1" descr="d087ec704695a07a8509f7f1cf814b6"/>
              <p:cNvPicPr>
                <a:picLocks noChangeAspect="1"/>
              </p:cNvPicPr>
              <p:nvPr/>
            </p:nvPicPr>
            <p:blipFill>
              <a:blip r:embed="rId10"/>
              <a:srcRect t="75987" r="7"/>
              <a:stretch>
                <a:fillRect/>
              </a:stretch>
            </p:blipFill>
            <p:spPr>
              <a:xfrm>
                <a:off x="-1" y="821"/>
                <a:ext cx="14400" cy="1684"/>
              </a:xfrm>
              <a:prstGeom prst="rect">
                <a:avLst/>
              </a:prstGeom>
            </p:spPr>
          </p:pic>
          <p:grpSp>
            <p:nvGrpSpPr>
              <p:cNvPr id="7" name="组合 6"/>
              <p:cNvGrpSpPr/>
              <p:nvPr/>
            </p:nvGrpSpPr>
            <p:grpSpPr>
              <a:xfrm>
                <a:off x="-58" y="-10022"/>
                <a:ext cx="14490" cy="21553"/>
                <a:chOff x="-58" y="-10022"/>
                <a:chExt cx="14490" cy="21553"/>
              </a:xfrm>
            </p:grpSpPr>
            <p:pic>
              <p:nvPicPr>
                <p:cNvPr id="4" name="图片 3"/>
                <p:cNvPicPr>
                  <a:picLocks noChangeAspect="1"/>
                </p:cNvPicPr>
                <p:nvPr>
                  <p:custDataLst>
                    <p:tags r:id="rId7"/>
                  </p:custDataLst>
                </p:nvPr>
              </p:nvPicPr>
              <p:blipFill>
                <a:blip r:embed="rId9"/>
                <a:stretch>
                  <a:fillRect/>
                </a:stretch>
              </p:blipFill>
              <p:spPr>
                <a:xfrm>
                  <a:off x="0" y="-10022"/>
                  <a:ext cx="14432" cy="10843"/>
                </a:xfrm>
                <a:prstGeom prst="rect">
                  <a:avLst/>
                </a:prstGeom>
              </p:spPr>
            </p:pic>
            <p:pic>
              <p:nvPicPr>
                <p:cNvPr id="5" name="图片 4" descr="9642c04771b477ebb33184391aba94c"/>
                <p:cNvPicPr>
                  <a:picLocks noChangeAspect="1"/>
                </p:cNvPicPr>
                <p:nvPr/>
              </p:nvPicPr>
              <p:blipFill>
                <a:blip r:embed="rId11"/>
                <a:srcRect t="12100" r="-173"/>
                <a:stretch>
                  <a:fillRect/>
                </a:stretch>
              </p:blipFill>
              <p:spPr>
                <a:xfrm>
                  <a:off x="-58" y="2538"/>
                  <a:ext cx="14458" cy="4965"/>
                </a:xfrm>
                <a:prstGeom prst="rect">
                  <a:avLst/>
                </a:prstGeom>
              </p:spPr>
            </p:pic>
            <p:pic>
              <p:nvPicPr>
                <p:cNvPr id="6" name="图片 5" descr="0232dd159eccd11e0bcb57f897125ae"/>
                <p:cNvPicPr>
                  <a:picLocks noChangeAspect="1"/>
                </p:cNvPicPr>
                <p:nvPr/>
              </p:nvPicPr>
              <p:blipFill>
                <a:blip r:embed="rId12"/>
                <a:srcRect t="50267" r="1167"/>
                <a:stretch>
                  <a:fillRect/>
                </a:stretch>
              </p:blipFill>
              <p:spPr>
                <a:xfrm>
                  <a:off x="-1" y="7512"/>
                  <a:ext cx="14084" cy="4019"/>
                </a:xfrm>
                <a:prstGeom prst="rect">
                  <a:avLst/>
                </a:prstGeom>
              </p:spPr>
            </p:pic>
          </p:grpSp>
        </p:grpSp>
        <p:pic>
          <p:nvPicPr>
            <p:cNvPr id="10" name="图片 9" descr="9642c04771b477ebb33184391aba94c"/>
            <p:cNvPicPr>
              <a:picLocks noChangeAspect="1"/>
            </p:cNvPicPr>
            <p:nvPr>
              <p:custDataLst>
                <p:tags r:id="rId6"/>
              </p:custDataLst>
            </p:nvPr>
          </p:nvPicPr>
          <p:blipFill>
            <a:blip r:embed="rId11"/>
            <a:srcRect t="77393" r="1407"/>
            <a:stretch>
              <a:fillRect/>
            </a:stretch>
          </p:blipFill>
          <p:spPr>
            <a:xfrm>
              <a:off x="1" y="6534"/>
              <a:ext cx="14230" cy="1514"/>
            </a:xfrm>
            <a:prstGeom prst="rect">
              <a:avLst/>
            </a:prstGeom>
          </p:spPr>
        </p:pic>
      </p:grpSp>
      <p:grpSp>
        <p:nvGrpSpPr>
          <p:cNvPr id="14" name="组合 13"/>
          <p:cNvGrpSpPr/>
          <p:nvPr/>
        </p:nvGrpSpPr>
        <p:grpSpPr>
          <a:xfrm>
            <a:off x="5127625" y="1884680"/>
            <a:ext cx="1026160" cy="967740"/>
            <a:chOff x="5522" y="2247"/>
            <a:chExt cx="1666" cy="1524"/>
          </a:xfrm>
        </p:grpSpPr>
        <p:sp>
          <p:nvSpPr>
            <p:cNvPr id="9" name="矩形 8"/>
            <p:cNvSpPr/>
            <p:nvPr>
              <p:custDataLst>
                <p:tags r:id="rId4"/>
              </p:custDataLst>
            </p:nvPr>
          </p:nvSpPr>
          <p:spPr>
            <a:xfrm>
              <a:off x="5522" y="2247"/>
              <a:ext cx="1667" cy="1474"/>
            </a:xfrm>
            <a:prstGeom prst="rect">
              <a:avLst/>
            </a:prstGeom>
            <a:solidFill>
              <a:srgbClr val="FFC000">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框 12"/>
            <p:cNvSpPr txBox="1"/>
            <p:nvPr>
              <p:custDataLst>
                <p:tags r:id="rId5"/>
              </p:custDataLst>
            </p:nvPr>
          </p:nvSpPr>
          <p:spPr>
            <a:xfrm>
              <a:off x="5857" y="2247"/>
              <a:ext cx="870" cy="1525"/>
            </a:xfrm>
            <a:prstGeom prst="rect">
              <a:avLst/>
            </a:prstGeom>
            <a:noFill/>
            <a:ln>
              <a:noFill/>
            </a:ln>
          </p:spPr>
          <p:txBody>
            <a:bodyPr wrap="square" rtlCol="0">
              <a:noAutofit/>
              <a:scene3d>
                <a:camera prst="orthographicFront"/>
                <a:lightRig rig="threePt" dir="t"/>
              </a:scene3d>
            </a:bodyPr>
            <a:lstStyle/>
            <a:p>
              <a:r>
                <a:rPr lang="en-US" altLang="zh-CN" sz="5400" b="1">
                  <a:solidFill>
                    <a:schemeClr val="tx1"/>
                  </a:solidFill>
                  <a:effectLst>
                    <a:outerShdw blurRad="38100" dist="19050" dir="2700000" algn="tl" rotWithShape="0">
                      <a:schemeClr val="dk1">
                        <a:alpha val="40000"/>
                      </a:schemeClr>
                    </a:outerShdw>
                  </a:effectLst>
                  <a:latin typeface="汉仪中宋简" panose="02010600000101010101" charset="-128"/>
                  <a:ea typeface="汉仪中宋简" panose="02010600000101010101" charset="-128"/>
                  <a:cs typeface="+mn-lt"/>
                </a:rPr>
                <a:t>3</a:t>
              </a:r>
            </a:p>
          </p:txBody>
        </p:sp>
      </p:grpSp>
      <p:grpSp>
        <p:nvGrpSpPr>
          <p:cNvPr id="12" name="组合 11"/>
          <p:cNvGrpSpPr/>
          <p:nvPr/>
        </p:nvGrpSpPr>
        <p:grpSpPr>
          <a:xfrm>
            <a:off x="7464425" y="822325"/>
            <a:ext cx="972185" cy="968375"/>
            <a:chOff x="5746" y="2904"/>
            <a:chExt cx="1667" cy="1525"/>
          </a:xfrm>
        </p:grpSpPr>
        <p:sp>
          <p:nvSpPr>
            <p:cNvPr id="15" name="矩形 14"/>
            <p:cNvSpPr/>
            <p:nvPr>
              <p:custDataLst>
                <p:tags r:id="rId2"/>
              </p:custDataLst>
            </p:nvPr>
          </p:nvSpPr>
          <p:spPr>
            <a:xfrm>
              <a:off x="5746" y="2927"/>
              <a:ext cx="1667" cy="1502"/>
            </a:xfrm>
            <a:prstGeom prst="rect">
              <a:avLst/>
            </a:prstGeom>
            <a:solidFill>
              <a:srgbClr val="FFC000">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文本框 15"/>
            <p:cNvSpPr txBox="1"/>
            <p:nvPr>
              <p:custDataLst>
                <p:tags r:id="rId3"/>
              </p:custDataLst>
            </p:nvPr>
          </p:nvSpPr>
          <p:spPr>
            <a:xfrm>
              <a:off x="6082" y="2904"/>
              <a:ext cx="870" cy="1525"/>
            </a:xfrm>
            <a:prstGeom prst="rect">
              <a:avLst/>
            </a:prstGeom>
            <a:noFill/>
            <a:ln>
              <a:noFill/>
            </a:ln>
          </p:spPr>
          <p:txBody>
            <a:bodyPr wrap="square" rtlCol="0">
              <a:noAutofit/>
              <a:scene3d>
                <a:camera prst="orthographicFront"/>
                <a:lightRig rig="threePt" dir="t"/>
              </a:scene3d>
            </a:bodyPr>
            <a:lstStyle/>
            <a:p>
              <a:r>
                <a:rPr lang="en-US" altLang="zh-CN" sz="5400" b="1">
                  <a:solidFill>
                    <a:schemeClr val="tx1"/>
                  </a:solidFill>
                  <a:effectLst>
                    <a:outerShdw blurRad="38100" dist="19050" dir="2700000" algn="tl" rotWithShape="0">
                      <a:schemeClr val="dk1">
                        <a:alpha val="40000"/>
                      </a:schemeClr>
                    </a:outerShdw>
                  </a:effectLst>
                  <a:latin typeface="汉仪中宋简" panose="02010600000101010101" charset="-128"/>
                  <a:ea typeface="汉仪中宋简" panose="02010600000101010101" charset="-128"/>
                  <a:cs typeface="+mn-lt"/>
                </a:rPr>
                <a:t>5</a:t>
              </a:r>
            </a:p>
          </p:txBody>
        </p:sp>
      </p:grpSp>
    </p:spTree>
  </p:cSld>
  <p:clrMapOvr>
    <a:masterClrMapping/>
  </p:clrMapOvr>
  <mc:AlternateContent xmlns:mc="http://schemas.openxmlformats.org/markup-compatibility/2006" xmlns:p14="http://schemas.microsoft.com/office/powerpoint/2010/main">
    <mc:Choice Requires="p14">
      <p:transition spd="med" p14:dur="699" advTm="0">
        <p:fade/>
      </p:transition>
    </mc:Choice>
    <mc:Fallback xmlns="">
      <p:transition spd="med" advTm="0">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rot="18868453" flipV="1">
            <a:off x="1854449" y="1215604"/>
            <a:ext cx="370238" cy="370238"/>
          </a:xfrm>
          <a:prstGeom prst="rect">
            <a:avLst/>
          </a:prstGeom>
          <a:noFill/>
          <a:ln w="254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zh-CN" altLang="en-US" sz="1350">
              <a:solidFill>
                <a:prstClr val="white"/>
              </a:solidFill>
              <a:latin typeface="Calibri"/>
              <a:ea typeface="等线" panose="02010600030101010101" pitchFamily="2" charset="-122"/>
            </a:endParaRPr>
          </a:p>
        </p:txBody>
      </p:sp>
      <p:sp>
        <p:nvSpPr>
          <p:cNvPr id="5" name="矩形 4"/>
          <p:cNvSpPr/>
          <p:nvPr/>
        </p:nvSpPr>
        <p:spPr>
          <a:xfrm rot="18868453">
            <a:off x="2101742" y="1279292"/>
            <a:ext cx="236220" cy="23622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zh-CN" altLang="en-US" sz="1350">
              <a:solidFill>
                <a:prstClr val="white"/>
              </a:solidFill>
              <a:latin typeface="Calibri"/>
              <a:ea typeface="等线" panose="02010600030101010101" pitchFamily="2" charset="-122"/>
            </a:endParaRPr>
          </a:p>
        </p:txBody>
      </p:sp>
      <p:cxnSp>
        <p:nvCxnSpPr>
          <p:cNvPr id="6" name="直接连接符 5"/>
          <p:cNvCxnSpPr>
            <a:cxnSpLocks/>
          </p:cNvCxnSpPr>
          <p:nvPr/>
        </p:nvCxnSpPr>
        <p:spPr>
          <a:xfrm>
            <a:off x="2039568" y="1662510"/>
            <a:ext cx="764545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标题 3"/>
          <p:cNvSpPr txBox="1">
            <a:spLocks/>
          </p:cNvSpPr>
          <p:nvPr/>
        </p:nvSpPr>
        <p:spPr>
          <a:xfrm>
            <a:off x="2563142" y="1291003"/>
            <a:ext cx="7886700" cy="318549"/>
          </a:xfrm>
          <a:prstGeom prst="rect">
            <a:avLst/>
          </a:prstGeom>
        </p:spPr>
        <p:txBody>
          <a:bodyPr vert="horz" wrap="square" lIns="68580" tIns="34290" rIns="68580" bIns="34290" rtlCol="0" anchor="ctr">
            <a:spAutoFit/>
          </a:bodyPr>
          <a:lstStyle>
            <a:lvl1pPr algn="l" defTabSz="914400" rtl="0" eaLnBrk="1" latinLnBrk="0" hangingPunct="1">
              <a:lnSpc>
                <a:spcPct val="90000"/>
              </a:lnSpc>
              <a:spcBef>
                <a:spcPct val="0"/>
              </a:spcBef>
              <a:buNone/>
              <a:defRPr lang="zh-CN" altLang="en-US" sz="2400" b="1" kern="1200">
                <a:gradFill>
                  <a:gsLst>
                    <a:gs pos="0">
                      <a:schemeClr val="accent2"/>
                    </a:gs>
                    <a:gs pos="100000">
                      <a:schemeClr val="accent1">
                        <a:lumMod val="75000"/>
                      </a:schemeClr>
                    </a:gs>
                  </a:gsLst>
                  <a:lin ang="5400000" scaled="1"/>
                </a:gradFill>
                <a:effectLst>
                  <a:outerShdw blurRad="38100" dist="38100" dir="2700000" algn="tl">
                    <a:srgbClr val="000000">
                      <a:alpha val="11000"/>
                    </a:srgbClr>
                  </a:outerShdw>
                </a:effectLst>
                <a:latin typeface="+mn-lt"/>
                <a:ea typeface="+mn-ea"/>
                <a:cs typeface="+mn-ea"/>
              </a:defRPr>
            </a:lvl1pPr>
          </a:lstStyle>
          <a:p>
            <a:pPr defTabSz="685800">
              <a:defRPr/>
            </a:pPr>
            <a:r>
              <a:rPr lang="zh-CN" altLang="en-US" sz="1800" dirty="0">
                <a:solidFill>
                  <a:schemeClr val="accent4">
                    <a:lumMod val="75000"/>
                  </a:schemeClr>
                </a:solidFill>
                <a:latin typeface="微软雅黑"/>
                <a:ea typeface="微软雅黑"/>
              </a:rPr>
              <a:t>内生变量、外生变量、先决变量、结构式模型、简化式方程</a:t>
            </a:r>
          </a:p>
        </p:txBody>
      </p:sp>
      <mc:AlternateContent xmlns:mc="http://schemas.openxmlformats.org/markup-compatibility/2006" xmlns:a14="http://schemas.microsoft.com/office/drawing/2010/main">
        <mc:Choice Requires="a14">
          <p:sp>
            <p:nvSpPr>
              <p:cNvPr id="8" name="文本框 7">
                <a:extLst>
                  <a:ext uri="{FF2B5EF4-FFF2-40B4-BE49-F238E27FC236}">
                    <a16:creationId xmlns:a16="http://schemas.microsoft.com/office/drawing/2014/main" id="{572C438D-D0A4-8A3B-69BE-D587E9A133E3}"/>
                  </a:ext>
                </a:extLst>
              </p:cNvPr>
              <p:cNvSpPr txBox="1"/>
              <p:nvPr/>
            </p:nvSpPr>
            <p:spPr>
              <a:xfrm>
                <a:off x="2052827" y="1905001"/>
                <a:ext cx="7991719" cy="4549835"/>
              </a:xfrm>
              <a:prstGeom prst="rect">
                <a:avLst/>
              </a:prstGeom>
              <a:noFill/>
            </p:spPr>
            <p:txBody>
              <a:bodyPr wrap="square" rtlCol="0">
                <a:spAutoFit/>
              </a:bodyPr>
              <a:lstStyle/>
              <a:p>
                <a:pPr marL="214313" indent="-214313" defTabSz="342900">
                  <a:lnSpc>
                    <a:spcPct val="150000"/>
                  </a:lnSpc>
                  <a:buFont typeface="Wingdings" panose="05000000000000000000" pitchFamily="2" charset="2"/>
                  <a:buChar char="p"/>
                  <a:defRPr/>
                </a:pPr>
                <a:r>
                  <a:rPr lang="zh-CN" altLang="en-US" sz="1500" dirty="0">
                    <a:solidFill>
                      <a:prstClr val="black"/>
                    </a:solidFill>
                    <a:latin typeface="+mn-ea"/>
                  </a:rPr>
                  <a:t>内生变量（</a:t>
                </a:r>
                <a:r>
                  <a:rPr lang="en-US" altLang="zh-CN" sz="1500" dirty="0">
                    <a:solidFill>
                      <a:prstClr val="black"/>
                    </a:solidFill>
                    <a:latin typeface="+mn-ea"/>
                  </a:rPr>
                  <a:t>Endogenous Variables</a:t>
                </a:r>
                <a:r>
                  <a:rPr lang="zh-CN" altLang="en-US" sz="1500" dirty="0">
                    <a:solidFill>
                      <a:prstClr val="black"/>
                    </a:solidFill>
                    <a:latin typeface="+mn-ea"/>
                  </a:rPr>
                  <a:t>）：内生变量是具有某种概率分布的随机变量，它的参数是联立方程系统估计的元素。内生变量是由模型系统决定的，同时也对模型系统产生影响。内生变量一般都是经济变量。在联立方程模型中，内生变量既作为被解释变量，又可以在不同的方程中作为解释变量。</a:t>
                </a:r>
                <a:endParaRPr lang="en-US" altLang="zh-CN" sz="1500" dirty="0">
                  <a:solidFill>
                    <a:prstClr val="black"/>
                  </a:solidFill>
                  <a:latin typeface="+mn-ea"/>
                </a:endParaRPr>
              </a:p>
              <a:p>
                <a:pPr marL="214313" indent="-214313" defTabSz="342900">
                  <a:lnSpc>
                    <a:spcPct val="150000"/>
                  </a:lnSpc>
                  <a:buFont typeface="Wingdings" panose="05000000000000000000" pitchFamily="2" charset="2"/>
                  <a:buChar char="p"/>
                  <a:defRPr/>
                </a:pPr>
                <a14:m>
                  <m:oMath xmlns:m="http://schemas.openxmlformats.org/officeDocument/2006/math">
                    <m:r>
                      <m:rPr>
                        <m:sty m:val="p"/>
                      </m:rPr>
                      <a:rPr lang="en-US" altLang="zh-CN" sz="1500">
                        <a:solidFill>
                          <a:prstClr val="black"/>
                        </a:solidFill>
                        <a:latin typeface="Cambria Math" panose="02040503050406030204" pitchFamily="18" charset="0"/>
                      </a:rPr>
                      <m:t>Cov</m:t>
                    </m:r>
                    <m:r>
                      <a:rPr lang="zh-CN" altLang="zh-CN" sz="1500">
                        <a:solidFill>
                          <a:prstClr val="black"/>
                        </a:solidFill>
                        <a:latin typeface="Cambria Math" panose="02040503050406030204" pitchFamily="18" charset="0"/>
                      </a:rPr>
                      <m:t>（</m:t>
                    </m:r>
                    <m:sSub>
                      <m:sSubPr>
                        <m:ctrlPr>
                          <a:rPr lang="zh-CN" altLang="zh-CN" sz="1500" i="1">
                            <a:solidFill>
                              <a:prstClr val="black"/>
                            </a:solidFill>
                            <a:latin typeface="Cambria Math" panose="02040503050406030204" pitchFamily="18" charset="0"/>
                          </a:rPr>
                        </m:ctrlPr>
                      </m:sSubPr>
                      <m:e>
                        <m:r>
                          <a:rPr lang="en-US" altLang="zh-CN" sz="1500">
                            <a:solidFill>
                              <a:prstClr val="black"/>
                            </a:solidFill>
                            <a:latin typeface="Cambria Math" panose="02040503050406030204" pitchFamily="18" charset="0"/>
                          </a:rPr>
                          <m:t>𝑌</m:t>
                        </m:r>
                      </m:e>
                      <m:sub>
                        <m:r>
                          <a:rPr lang="en-US" altLang="zh-CN" sz="1500">
                            <a:solidFill>
                              <a:prstClr val="black"/>
                            </a:solidFill>
                            <a:latin typeface="Cambria Math" panose="02040503050406030204" pitchFamily="18" charset="0"/>
                          </a:rPr>
                          <m:t>𝑖</m:t>
                        </m:r>
                      </m:sub>
                    </m:sSub>
                    <m:r>
                      <a:rPr lang="zh-CN" altLang="zh-CN" sz="1500">
                        <a:solidFill>
                          <a:prstClr val="black"/>
                        </a:solidFill>
                        <a:latin typeface="Cambria Math" panose="02040503050406030204" pitchFamily="18" charset="0"/>
                      </a:rPr>
                      <m:t>，</m:t>
                    </m:r>
                    <m:sSub>
                      <m:sSubPr>
                        <m:ctrlPr>
                          <a:rPr lang="zh-CN" altLang="zh-CN" sz="1500" i="1">
                            <a:solidFill>
                              <a:prstClr val="black"/>
                            </a:solidFill>
                            <a:latin typeface="Cambria Math" panose="02040503050406030204" pitchFamily="18" charset="0"/>
                          </a:rPr>
                        </m:ctrlPr>
                      </m:sSubPr>
                      <m:e>
                        <m:r>
                          <m:rPr>
                            <m:sty m:val="p"/>
                          </m:rPr>
                          <a:rPr lang="en-US" altLang="zh-CN" sz="1500">
                            <a:solidFill>
                              <a:prstClr val="black"/>
                            </a:solidFill>
                            <a:latin typeface="Cambria Math" panose="02040503050406030204" pitchFamily="18" charset="0"/>
                          </a:rPr>
                          <m:t>μ</m:t>
                        </m:r>
                      </m:e>
                      <m:sub>
                        <m:r>
                          <a:rPr lang="en-US" altLang="zh-CN" sz="1500">
                            <a:solidFill>
                              <a:prstClr val="black"/>
                            </a:solidFill>
                            <a:latin typeface="Cambria Math" panose="02040503050406030204" pitchFamily="18" charset="0"/>
                          </a:rPr>
                          <m:t>𝑖</m:t>
                        </m:r>
                      </m:sub>
                    </m:sSub>
                    <m:r>
                      <a:rPr lang="en-US" altLang="zh-CN" sz="1500">
                        <a:solidFill>
                          <a:prstClr val="black"/>
                        </a:solidFill>
                        <a:latin typeface="Cambria Math" panose="02040503050406030204" pitchFamily="18" charset="0"/>
                      </a:rPr>
                      <m:t>=</m:t>
                    </m:r>
                    <m:r>
                      <m:rPr>
                        <m:sty m:val="p"/>
                      </m:rPr>
                      <a:rPr lang="en-US" altLang="zh-CN" sz="1500">
                        <a:solidFill>
                          <a:prstClr val="black"/>
                        </a:solidFill>
                        <a:latin typeface="Cambria Math" panose="02040503050406030204" pitchFamily="18" charset="0"/>
                      </a:rPr>
                      <m:t>E</m:t>
                    </m:r>
                    <m:r>
                      <a:rPr lang="en-US" altLang="zh-CN" sz="1500">
                        <a:solidFill>
                          <a:prstClr val="black"/>
                        </a:solidFill>
                        <a:latin typeface="Cambria Math" panose="02040503050406030204" pitchFamily="18" charset="0"/>
                      </a:rPr>
                      <m:t>((</m:t>
                    </m:r>
                    <m:sSub>
                      <m:sSubPr>
                        <m:ctrlPr>
                          <a:rPr lang="zh-CN" altLang="zh-CN" sz="1500" i="1">
                            <a:solidFill>
                              <a:prstClr val="black"/>
                            </a:solidFill>
                            <a:latin typeface="Cambria Math" panose="02040503050406030204" pitchFamily="18" charset="0"/>
                          </a:rPr>
                        </m:ctrlPr>
                      </m:sSubPr>
                      <m:e>
                        <m:r>
                          <a:rPr lang="en-US" altLang="zh-CN" sz="1500">
                            <a:solidFill>
                              <a:prstClr val="black"/>
                            </a:solidFill>
                            <a:latin typeface="Cambria Math" panose="02040503050406030204" pitchFamily="18" charset="0"/>
                          </a:rPr>
                          <m:t>𝑌</m:t>
                        </m:r>
                      </m:e>
                      <m:sub>
                        <m:r>
                          <a:rPr lang="en-US" altLang="zh-CN" sz="1500">
                            <a:solidFill>
                              <a:prstClr val="black"/>
                            </a:solidFill>
                            <a:latin typeface="Cambria Math" panose="02040503050406030204" pitchFamily="18" charset="0"/>
                          </a:rPr>
                          <m:t>𝑖</m:t>
                        </m:r>
                      </m:sub>
                    </m:sSub>
                    <m:r>
                      <a:rPr lang="en-US" altLang="zh-CN" sz="1500">
                        <a:solidFill>
                          <a:prstClr val="black"/>
                        </a:solidFill>
                        <a:latin typeface="Cambria Math" panose="02040503050406030204" pitchFamily="18" charset="0"/>
                      </a:rPr>
                      <m:t> −</m:t>
                    </m:r>
                    <m:r>
                      <m:rPr>
                        <m:sty m:val="p"/>
                      </m:rPr>
                      <a:rPr lang="en-US" altLang="zh-CN" sz="1500">
                        <a:solidFill>
                          <a:prstClr val="black"/>
                        </a:solidFill>
                        <a:latin typeface="Cambria Math" panose="02040503050406030204" pitchFamily="18" charset="0"/>
                      </a:rPr>
                      <m:t>E</m:t>
                    </m:r>
                    <m:r>
                      <a:rPr lang="en-US" altLang="zh-CN" sz="1500">
                        <a:solidFill>
                          <a:prstClr val="black"/>
                        </a:solidFill>
                        <a:latin typeface="Cambria Math" panose="02040503050406030204" pitchFamily="18" charset="0"/>
                      </a:rPr>
                      <m:t>(</m:t>
                    </m:r>
                    <m:sSub>
                      <m:sSubPr>
                        <m:ctrlPr>
                          <a:rPr lang="zh-CN" altLang="zh-CN" sz="1500" i="1">
                            <a:solidFill>
                              <a:prstClr val="black"/>
                            </a:solidFill>
                            <a:latin typeface="Cambria Math" panose="02040503050406030204" pitchFamily="18" charset="0"/>
                          </a:rPr>
                        </m:ctrlPr>
                      </m:sSubPr>
                      <m:e>
                        <m:r>
                          <a:rPr lang="en-US" altLang="zh-CN" sz="1500">
                            <a:solidFill>
                              <a:prstClr val="black"/>
                            </a:solidFill>
                            <a:latin typeface="Cambria Math" panose="02040503050406030204" pitchFamily="18" charset="0"/>
                          </a:rPr>
                          <m:t>𝑌</m:t>
                        </m:r>
                      </m:e>
                      <m:sub>
                        <m:r>
                          <a:rPr lang="en-US" altLang="zh-CN" sz="1500">
                            <a:solidFill>
                              <a:prstClr val="black"/>
                            </a:solidFill>
                            <a:latin typeface="Cambria Math" panose="02040503050406030204" pitchFamily="18" charset="0"/>
                          </a:rPr>
                          <m:t>𝑖</m:t>
                        </m:r>
                      </m:sub>
                    </m:sSub>
                    <m:r>
                      <a:rPr lang="en-US" altLang="zh-CN" sz="1500">
                        <a:solidFill>
                          <a:prstClr val="black"/>
                        </a:solidFill>
                        <a:latin typeface="Cambria Math" panose="02040503050406030204" pitchFamily="18" charset="0"/>
                      </a:rPr>
                      <m:t>))( </m:t>
                    </m:r>
                    <m:sSub>
                      <m:sSubPr>
                        <m:ctrlPr>
                          <a:rPr lang="zh-CN" altLang="zh-CN" sz="1500" i="1">
                            <a:solidFill>
                              <a:prstClr val="black"/>
                            </a:solidFill>
                            <a:latin typeface="Cambria Math" panose="02040503050406030204" pitchFamily="18" charset="0"/>
                          </a:rPr>
                        </m:ctrlPr>
                      </m:sSubPr>
                      <m:e>
                        <m:r>
                          <m:rPr>
                            <m:sty m:val="p"/>
                          </m:rPr>
                          <a:rPr lang="en-US" altLang="zh-CN" sz="1500">
                            <a:solidFill>
                              <a:prstClr val="black"/>
                            </a:solidFill>
                            <a:latin typeface="Cambria Math" panose="02040503050406030204" pitchFamily="18" charset="0"/>
                          </a:rPr>
                          <m:t>μ</m:t>
                        </m:r>
                      </m:e>
                      <m:sub>
                        <m:r>
                          <a:rPr lang="en-US" altLang="zh-CN" sz="1500">
                            <a:solidFill>
                              <a:prstClr val="black"/>
                            </a:solidFill>
                            <a:latin typeface="Cambria Math" panose="02040503050406030204" pitchFamily="18" charset="0"/>
                          </a:rPr>
                          <m:t>𝑖</m:t>
                        </m:r>
                      </m:sub>
                    </m:sSub>
                    <m:r>
                      <a:rPr lang="en-US" altLang="zh-CN" sz="1500">
                        <a:solidFill>
                          <a:prstClr val="black"/>
                        </a:solidFill>
                        <a:latin typeface="Cambria Math" panose="02040503050406030204" pitchFamily="18" charset="0"/>
                      </a:rPr>
                      <m:t>−</m:t>
                    </m:r>
                    <m:r>
                      <m:rPr>
                        <m:sty m:val="p"/>
                      </m:rPr>
                      <a:rPr lang="en-US" altLang="zh-CN" sz="1500">
                        <a:solidFill>
                          <a:prstClr val="black"/>
                        </a:solidFill>
                        <a:latin typeface="Cambria Math" panose="02040503050406030204" pitchFamily="18" charset="0"/>
                      </a:rPr>
                      <m:t>E</m:t>
                    </m:r>
                    <m:r>
                      <a:rPr lang="en-US" altLang="zh-CN" sz="1500">
                        <a:solidFill>
                          <a:prstClr val="black"/>
                        </a:solidFill>
                        <a:latin typeface="Cambria Math" panose="02040503050406030204" pitchFamily="18" charset="0"/>
                      </a:rPr>
                      <m:t>(</m:t>
                    </m:r>
                    <m:sSub>
                      <m:sSubPr>
                        <m:ctrlPr>
                          <a:rPr lang="zh-CN" altLang="zh-CN" sz="1500" i="1">
                            <a:solidFill>
                              <a:prstClr val="black"/>
                            </a:solidFill>
                            <a:latin typeface="Cambria Math" panose="02040503050406030204" pitchFamily="18" charset="0"/>
                          </a:rPr>
                        </m:ctrlPr>
                      </m:sSubPr>
                      <m:e>
                        <m:r>
                          <m:rPr>
                            <m:sty m:val="p"/>
                          </m:rPr>
                          <a:rPr lang="en-US" altLang="zh-CN" sz="1500">
                            <a:solidFill>
                              <a:prstClr val="black"/>
                            </a:solidFill>
                            <a:latin typeface="Cambria Math" panose="02040503050406030204" pitchFamily="18" charset="0"/>
                          </a:rPr>
                          <m:t>μ</m:t>
                        </m:r>
                      </m:e>
                      <m:sub>
                        <m:r>
                          <a:rPr lang="en-US" altLang="zh-CN" sz="1500">
                            <a:solidFill>
                              <a:prstClr val="black"/>
                            </a:solidFill>
                            <a:latin typeface="Cambria Math" panose="02040503050406030204" pitchFamily="18" charset="0"/>
                          </a:rPr>
                          <m:t>𝑖</m:t>
                        </m:r>
                      </m:sub>
                    </m:sSub>
                    <m:r>
                      <a:rPr lang="en-US" altLang="zh-CN" sz="1500">
                        <a:solidFill>
                          <a:prstClr val="black"/>
                        </a:solidFill>
                        <a:latin typeface="Cambria Math" panose="02040503050406030204" pitchFamily="18" charset="0"/>
                      </a:rPr>
                      <m:t>)))=</m:t>
                    </m:r>
                    <m:r>
                      <m:rPr>
                        <m:sty m:val="p"/>
                      </m:rPr>
                      <a:rPr lang="en-US" altLang="zh-CN" sz="1500">
                        <a:solidFill>
                          <a:prstClr val="black"/>
                        </a:solidFill>
                        <a:latin typeface="Cambria Math" panose="02040503050406030204" pitchFamily="18" charset="0"/>
                      </a:rPr>
                      <m:t>E</m:t>
                    </m:r>
                    <m:r>
                      <a:rPr lang="en-US" altLang="zh-CN" sz="1500">
                        <a:solidFill>
                          <a:prstClr val="black"/>
                        </a:solidFill>
                        <a:latin typeface="Cambria Math" panose="02040503050406030204" pitchFamily="18" charset="0"/>
                      </a:rPr>
                      <m:t>((</m:t>
                    </m:r>
                    <m:sSub>
                      <m:sSubPr>
                        <m:ctrlPr>
                          <a:rPr lang="zh-CN" altLang="zh-CN" sz="1500" i="1">
                            <a:solidFill>
                              <a:prstClr val="black"/>
                            </a:solidFill>
                            <a:latin typeface="Cambria Math" panose="02040503050406030204" pitchFamily="18" charset="0"/>
                          </a:rPr>
                        </m:ctrlPr>
                      </m:sSubPr>
                      <m:e>
                        <m:r>
                          <a:rPr lang="en-US" altLang="zh-CN" sz="1500">
                            <a:solidFill>
                              <a:prstClr val="black"/>
                            </a:solidFill>
                            <a:latin typeface="Cambria Math" panose="02040503050406030204" pitchFamily="18" charset="0"/>
                          </a:rPr>
                          <m:t>𝑌</m:t>
                        </m:r>
                      </m:e>
                      <m:sub>
                        <m:r>
                          <a:rPr lang="en-US" altLang="zh-CN" sz="1500">
                            <a:solidFill>
                              <a:prstClr val="black"/>
                            </a:solidFill>
                            <a:latin typeface="Cambria Math" panose="02040503050406030204" pitchFamily="18" charset="0"/>
                          </a:rPr>
                          <m:t>𝑖</m:t>
                        </m:r>
                      </m:sub>
                    </m:sSub>
                    <m:r>
                      <a:rPr lang="en-US" altLang="zh-CN" sz="1500">
                        <a:solidFill>
                          <a:prstClr val="black"/>
                        </a:solidFill>
                        <a:latin typeface="Cambria Math" panose="02040503050406030204" pitchFamily="18" charset="0"/>
                      </a:rPr>
                      <m:t>−</m:t>
                    </m:r>
                    <m:r>
                      <m:rPr>
                        <m:sty m:val="p"/>
                      </m:rPr>
                      <a:rPr lang="en-US" altLang="zh-CN" sz="1500">
                        <a:solidFill>
                          <a:prstClr val="black"/>
                        </a:solidFill>
                        <a:latin typeface="Cambria Math" panose="02040503050406030204" pitchFamily="18" charset="0"/>
                      </a:rPr>
                      <m:t>E</m:t>
                    </m:r>
                    <m:r>
                      <a:rPr lang="en-US" altLang="zh-CN" sz="1500">
                        <a:solidFill>
                          <a:prstClr val="black"/>
                        </a:solidFill>
                        <a:latin typeface="Cambria Math" panose="02040503050406030204" pitchFamily="18" charset="0"/>
                      </a:rPr>
                      <m:t>(</m:t>
                    </m:r>
                    <m:sSub>
                      <m:sSubPr>
                        <m:ctrlPr>
                          <a:rPr lang="zh-CN" altLang="zh-CN" sz="1500" i="1">
                            <a:solidFill>
                              <a:prstClr val="black"/>
                            </a:solidFill>
                            <a:latin typeface="Cambria Math" panose="02040503050406030204" pitchFamily="18" charset="0"/>
                          </a:rPr>
                        </m:ctrlPr>
                      </m:sSubPr>
                      <m:e>
                        <m:r>
                          <a:rPr lang="en-US" altLang="zh-CN" sz="1500">
                            <a:solidFill>
                              <a:prstClr val="black"/>
                            </a:solidFill>
                            <a:latin typeface="Cambria Math" panose="02040503050406030204" pitchFamily="18" charset="0"/>
                          </a:rPr>
                          <m:t>𝑌</m:t>
                        </m:r>
                      </m:e>
                      <m:sub>
                        <m:r>
                          <a:rPr lang="en-US" altLang="zh-CN" sz="1500">
                            <a:solidFill>
                              <a:prstClr val="black"/>
                            </a:solidFill>
                            <a:latin typeface="Cambria Math" panose="02040503050406030204" pitchFamily="18" charset="0"/>
                          </a:rPr>
                          <m:t>𝑖</m:t>
                        </m:r>
                      </m:sub>
                    </m:sSub>
                    <m:r>
                      <a:rPr lang="en-US" altLang="zh-CN" sz="1500">
                        <a:solidFill>
                          <a:prstClr val="black"/>
                        </a:solidFill>
                        <a:latin typeface="Cambria Math" panose="02040503050406030204" pitchFamily="18" charset="0"/>
                      </a:rPr>
                      <m:t>))</m:t>
                    </m:r>
                    <m:sSub>
                      <m:sSubPr>
                        <m:ctrlPr>
                          <a:rPr lang="zh-CN" altLang="zh-CN" sz="1500" i="1">
                            <a:solidFill>
                              <a:prstClr val="black"/>
                            </a:solidFill>
                            <a:latin typeface="Cambria Math" panose="02040503050406030204" pitchFamily="18" charset="0"/>
                          </a:rPr>
                        </m:ctrlPr>
                      </m:sSubPr>
                      <m:e>
                        <m:r>
                          <m:rPr>
                            <m:sty m:val="p"/>
                          </m:rPr>
                          <a:rPr lang="en-US" altLang="zh-CN" sz="1500">
                            <a:solidFill>
                              <a:prstClr val="black"/>
                            </a:solidFill>
                            <a:latin typeface="Cambria Math" panose="02040503050406030204" pitchFamily="18" charset="0"/>
                          </a:rPr>
                          <m:t>μ</m:t>
                        </m:r>
                      </m:e>
                      <m:sub>
                        <m:r>
                          <a:rPr lang="en-US" altLang="zh-CN" sz="1500">
                            <a:solidFill>
                              <a:prstClr val="black"/>
                            </a:solidFill>
                            <a:latin typeface="Cambria Math" panose="02040503050406030204" pitchFamily="18" charset="0"/>
                          </a:rPr>
                          <m:t>𝑖</m:t>
                        </m:r>
                      </m:sub>
                    </m:sSub>
                    <m:r>
                      <a:rPr lang="en-US" altLang="zh-CN" sz="1500">
                        <a:solidFill>
                          <a:prstClr val="black"/>
                        </a:solidFill>
                        <a:latin typeface="Cambria Math" panose="02040503050406030204" pitchFamily="18" charset="0"/>
                      </a:rPr>
                      <m:t>)= </m:t>
                    </m:r>
                    <m:r>
                      <m:rPr>
                        <m:sty m:val="p"/>
                      </m:rPr>
                      <a:rPr lang="en-US" altLang="zh-CN" sz="1500">
                        <a:solidFill>
                          <a:prstClr val="black"/>
                        </a:solidFill>
                        <a:latin typeface="Cambria Math" panose="02040503050406030204" pitchFamily="18" charset="0"/>
                      </a:rPr>
                      <m:t>E</m:t>
                    </m:r>
                    <m:r>
                      <a:rPr lang="en-US" altLang="zh-CN" sz="1500">
                        <a:solidFill>
                          <a:prstClr val="black"/>
                        </a:solidFill>
                        <a:latin typeface="Cambria Math" panose="02040503050406030204" pitchFamily="18" charset="0"/>
                      </a:rPr>
                      <m:t>(</m:t>
                    </m:r>
                    <m:sSub>
                      <m:sSubPr>
                        <m:ctrlPr>
                          <a:rPr lang="zh-CN" altLang="zh-CN" sz="1500" i="1">
                            <a:solidFill>
                              <a:prstClr val="black"/>
                            </a:solidFill>
                            <a:latin typeface="Cambria Math" panose="02040503050406030204" pitchFamily="18" charset="0"/>
                          </a:rPr>
                        </m:ctrlPr>
                      </m:sSubPr>
                      <m:e>
                        <m:r>
                          <a:rPr lang="en-US" altLang="zh-CN" sz="1500">
                            <a:solidFill>
                              <a:prstClr val="black"/>
                            </a:solidFill>
                            <a:latin typeface="Cambria Math" panose="02040503050406030204" pitchFamily="18" charset="0"/>
                          </a:rPr>
                          <m:t>𝑌</m:t>
                        </m:r>
                      </m:e>
                      <m:sub>
                        <m:r>
                          <a:rPr lang="en-US" altLang="zh-CN" sz="1500">
                            <a:solidFill>
                              <a:prstClr val="black"/>
                            </a:solidFill>
                            <a:latin typeface="Cambria Math" panose="02040503050406030204" pitchFamily="18" charset="0"/>
                          </a:rPr>
                          <m:t>𝑖</m:t>
                        </m:r>
                      </m:sub>
                    </m:sSub>
                    <m:sSub>
                      <m:sSubPr>
                        <m:ctrlPr>
                          <a:rPr lang="zh-CN" altLang="zh-CN" sz="1500" i="1">
                            <a:solidFill>
                              <a:prstClr val="black"/>
                            </a:solidFill>
                            <a:latin typeface="Cambria Math" panose="02040503050406030204" pitchFamily="18" charset="0"/>
                          </a:rPr>
                        </m:ctrlPr>
                      </m:sSubPr>
                      <m:e>
                        <m:r>
                          <m:rPr>
                            <m:sty m:val="p"/>
                          </m:rPr>
                          <a:rPr lang="en-US" altLang="zh-CN" sz="1500">
                            <a:solidFill>
                              <a:prstClr val="black"/>
                            </a:solidFill>
                            <a:latin typeface="Cambria Math" panose="02040503050406030204" pitchFamily="18" charset="0"/>
                          </a:rPr>
                          <m:t>μ</m:t>
                        </m:r>
                      </m:e>
                      <m:sub>
                        <m:r>
                          <a:rPr lang="en-US" altLang="zh-CN" sz="1500">
                            <a:solidFill>
                              <a:prstClr val="black"/>
                            </a:solidFill>
                            <a:latin typeface="Cambria Math" panose="02040503050406030204" pitchFamily="18" charset="0"/>
                          </a:rPr>
                          <m:t>𝑖</m:t>
                        </m:r>
                      </m:sub>
                    </m:sSub>
                    <m:r>
                      <a:rPr lang="en-US" altLang="zh-CN" sz="1500">
                        <a:solidFill>
                          <a:prstClr val="black"/>
                        </a:solidFill>
                        <a:latin typeface="Cambria Math" panose="02040503050406030204" pitchFamily="18" charset="0"/>
                      </a:rPr>
                      <m:t>)−</m:t>
                    </m:r>
                    <m:r>
                      <m:rPr>
                        <m:sty m:val="p"/>
                      </m:rPr>
                      <a:rPr lang="en-US" altLang="zh-CN" sz="1500">
                        <a:solidFill>
                          <a:prstClr val="black"/>
                        </a:solidFill>
                        <a:latin typeface="Cambria Math" panose="02040503050406030204" pitchFamily="18" charset="0"/>
                      </a:rPr>
                      <m:t>E</m:t>
                    </m:r>
                    <m:r>
                      <a:rPr lang="en-US" altLang="zh-CN" sz="1500">
                        <a:solidFill>
                          <a:prstClr val="black"/>
                        </a:solidFill>
                        <a:latin typeface="Cambria Math" panose="02040503050406030204" pitchFamily="18" charset="0"/>
                      </a:rPr>
                      <m:t>(</m:t>
                    </m:r>
                    <m:sSub>
                      <m:sSubPr>
                        <m:ctrlPr>
                          <a:rPr lang="zh-CN" altLang="zh-CN" sz="1500" i="1">
                            <a:solidFill>
                              <a:prstClr val="black"/>
                            </a:solidFill>
                            <a:latin typeface="Cambria Math" panose="02040503050406030204" pitchFamily="18" charset="0"/>
                          </a:rPr>
                        </m:ctrlPr>
                      </m:sSubPr>
                      <m:e>
                        <m:r>
                          <a:rPr lang="en-US" altLang="zh-CN" sz="1500">
                            <a:solidFill>
                              <a:prstClr val="black"/>
                            </a:solidFill>
                            <a:latin typeface="Cambria Math" panose="02040503050406030204" pitchFamily="18" charset="0"/>
                          </a:rPr>
                          <m:t>𝑌</m:t>
                        </m:r>
                      </m:e>
                      <m:sub>
                        <m:r>
                          <a:rPr lang="en-US" altLang="zh-CN" sz="1500">
                            <a:solidFill>
                              <a:prstClr val="black"/>
                            </a:solidFill>
                            <a:latin typeface="Cambria Math" panose="02040503050406030204" pitchFamily="18" charset="0"/>
                          </a:rPr>
                          <m:t>𝑖</m:t>
                        </m:r>
                      </m:sub>
                    </m:sSub>
                    <m:r>
                      <a:rPr lang="en-US" altLang="zh-CN" sz="1500">
                        <a:solidFill>
                          <a:prstClr val="black"/>
                        </a:solidFill>
                        <a:latin typeface="Cambria Math" panose="02040503050406030204" pitchFamily="18" charset="0"/>
                      </a:rPr>
                      <m:t>)</m:t>
                    </m:r>
                    <m:r>
                      <m:rPr>
                        <m:sty m:val="p"/>
                      </m:rPr>
                      <a:rPr lang="en-US" altLang="zh-CN" sz="1500">
                        <a:solidFill>
                          <a:prstClr val="black"/>
                        </a:solidFill>
                        <a:latin typeface="Cambria Math" panose="02040503050406030204" pitchFamily="18" charset="0"/>
                      </a:rPr>
                      <m:t>E</m:t>
                    </m:r>
                    <m:r>
                      <a:rPr lang="en-US" altLang="zh-CN" sz="1500">
                        <a:solidFill>
                          <a:prstClr val="black"/>
                        </a:solidFill>
                        <a:latin typeface="Cambria Math" panose="02040503050406030204" pitchFamily="18" charset="0"/>
                      </a:rPr>
                      <m:t>(</m:t>
                    </m:r>
                    <m:sSub>
                      <m:sSubPr>
                        <m:ctrlPr>
                          <a:rPr lang="zh-CN" altLang="zh-CN" sz="1500" i="1">
                            <a:solidFill>
                              <a:prstClr val="black"/>
                            </a:solidFill>
                            <a:latin typeface="Cambria Math" panose="02040503050406030204" pitchFamily="18" charset="0"/>
                          </a:rPr>
                        </m:ctrlPr>
                      </m:sSubPr>
                      <m:e>
                        <m:r>
                          <m:rPr>
                            <m:sty m:val="p"/>
                          </m:rPr>
                          <a:rPr lang="en-US" altLang="zh-CN" sz="1500">
                            <a:solidFill>
                              <a:prstClr val="black"/>
                            </a:solidFill>
                            <a:latin typeface="Cambria Math" panose="02040503050406030204" pitchFamily="18" charset="0"/>
                          </a:rPr>
                          <m:t>μ</m:t>
                        </m:r>
                      </m:e>
                      <m:sub>
                        <m:r>
                          <a:rPr lang="en-US" altLang="zh-CN" sz="1500">
                            <a:solidFill>
                              <a:prstClr val="black"/>
                            </a:solidFill>
                            <a:latin typeface="Cambria Math" panose="02040503050406030204" pitchFamily="18" charset="0"/>
                          </a:rPr>
                          <m:t>𝑖</m:t>
                        </m:r>
                      </m:sub>
                    </m:sSub>
                    <m:r>
                      <a:rPr lang="en-US" altLang="zh-CN" sz="1500">
                        <a:solidFill>
                          <a:prstClr val="black"/>
                        </a:solidFill>
                        <a:latin typeface="Cambria Math" panose="02040503050406030204" pitchFamily="18" charset="0"/>
                      </a:rPr>
                      <m:t>)=</m:t>
                    </m:r>
                    <m:r>
                      <m:rPr>
                        <m:sty m:val="p"/>
                      </m:rPr>
                      <a:rPr lang="en-US" altLang="zh-CN" sz="1500">
                        <a:solidFill>
                          <a:prstClr val="black"/>
                        </a:solidFill>
                        <a:latin typeface="Cambria Math" panose="02040503050406030204" pitchFamily="18" charset="0"/>
                      </a:rPr>
                      <m:t>E</m:t>
                    </m:r>
                    <m:r>
                      <a:rPr lang="en-US" altLang="zh-CN" sz="1500">
                        <a:solidFill>
                          <a:prstClr val="black"/>
                        </a:solidFill>
                        <a:latin typeface="Cambria Math" panose="02040503050406030204" pitchFamily="18" charset="0"/>
                      </a:rPr>
                      <m:t>(</m:t>
                    </m:r>
                    <m:sSub>
                      <m:sSubPr>
                        <m:ctrlPr>
                          <a:rPr lang="zh-CN" altLang="zh-CN" sz="1500" i="1">
                            <a:solidFill>
                              <a:prstClr val="black"/>
                            </a:solidFill>
                            <a:latin typeface="Cambria Math" panose="02040503050406030204" pitchFamily="18" charset="0"/>
                          </a:rPr>
                        </m:ctrlPr>
                      </m:sSubPr>
                      <m:e>
                        <m:r>
                          <a:rPr lang="en-US" altLang="zh-CN" sz="1500">
                            <a:solidFill>
                              <a:prstClr val="black"/>
                            </a:solidFill>
                            <a:latin typeface="Cambria Math" panose="02040503050406030204" pitchFamily="18" charset="0"/>
                          </a:rPr>
                          <m:t>𝑌</m:t>
                        </m:r>
                      </m:e>
                      <m:sub>
                        <m:r>
                          <a:rPr lang="en-US" altLang="zh-CN" sz="1500">
                            <a:solidFill>
                              <a:prstClr val="black"/>
                            </a:solidFill>
                            <a:latin typeface="Cambria Math" panose="02040503050406030204" pitchFamily="18" charset="0"/>
                          </a:rPr>
                          <m:t>𝑖</m:t>
                        </m:r>
                      </m:sub>
                    </m:sSub>
                    <m:r>
                      <a:rPr lang="en-US" altLang="zh-CN" sz="1500">
                        <a:solidFill>
                          <a:prstClr val="black"/>
                        </a:solidFill>
                        <a:latin typeface="Cambria Math" panose="02040503050406030204" pitchFamily="18" charset="0"/>
                      </a:rPr>
                      <m:t> </m:t>
                    </m:r>
                    <m:sSub>
                      <m:sSubPr>
                        <m:ctrlPr>
                          <a:rPr lang="zh-CN" altLang="zh-CN" sz="1500" i="1">
                            <a:solidFill>
                              <a:prstClr val="black"/>
                            </a:solidFill>
                            <a:latin typeface="Cambria Math" panose="02040503050406030204" pitchFamily="18" charset="0"/>
                          </a:rPr>
                        </m:ctrlPr>
                      </m:sSubPr>
                      <m:e>
                        <m:r>
                          <m:rPr>
                            <m:sty m:val="p"/>
                          </m:rPr>
                          <a:rPr lang="en-US" altLang="zh-CN" sz="1500">
                            <a:solidFill>
                              <a:prstClr val="black"/>
                            </a:solidFill>
                            <a:latin typeface="Cambria Math" panose="02040503050406030204" pitchFamily="18" charset="0"/>
                          </a:rPr>
                          <m:t>μ</m:t>
                        </m:r>
                      </m:e>
                      <m:sub>
                        <m:r>
                          <a:rPr lang="en-US" altLang="zh-CN" sz="1500">
                            <a:solidFill>
                              <a:prstClr val="black"/>
                            </a:solidFill>
                            <a:latin typeface="Cambria Math" panose="02040503050406030204" pitchFamily="18" charset="0"/>
                          </a:rPr>
                          <m:t>𝑖</m:t>
                        </m:r>
                      </m:sub>
                    </m:sSub>
                    <m:r>
                      <a:rPr lang="en-US" altLang="zh-CN" sz="1500">
                        <a:solidFill>
                          <a:prstClr val="black"/>
                        </a:solidFill>
                        <a:latin typeface="Cambria Math" panose="02040503050406030204" pitchFamily="18" charset="0"/>
                      </a:rPr>
                      <m:t>)≠0</m:t>
                    </m:r>
                  </m:oMath>
                </a14:m>
                <a:endParaRPr lang="en-US" altLang="zh-CN" sz="1500" dirty="0">
                  <a:solidFill>
                    <a:prstClr val="black"/>
                  </a:solidFill>
                  <a:latin typeface="+mn-ea"/>
                </a:endParaRPr>
              </a:p>
              <a:p>
                <a:pPr marL="214313" indent="-214313" defTabSz="342900">
                  <a:lnSpc>
                    <a:spcPct val="150000"/>
                  </a:lnSpc>
                  <a:buFont typeface="Wingdings" panose="05000000000000000000" pitchFamily="2" charset="2"/>
                  <a:buChar char="p"/>
                  <a:defRPr/>
                </a:pPr>
                <a:r>
                  <a:rPr lang="zh-CN" altLang="en-US" sz="1500" dirty="0">
                    <a:solidFill>
                      <a:prstClr val="black"/>
                    </a:solidFill>
                    <a:latin typeface="+mn-ea"/>
                  </a:rPr>
                  <a:t>外生变量（</a:t>
                </a:r>
                <a:r>
                  <a:rPr lang="en-US" altLang="zh-CN" sz="1500" dirty="0">
                    <a:solidFill>
                      <a:prstClr val="black"/>
                    </a:solidFill>
                    <a:latin typeface="+mn-ea"/>
                  </a:rPr>
                  <a:t>Exogenous Variables</a:t>
                </a:r>
                <a:r>
                  <a:rPr lang="zh-CN" altLang="en-US" sz="1500" dirty="0">
                    <a:solidFill>
                      <a:prstClr val="black"/>
                    </a:solidFill>
                    <a:latin typeface="+mn-ea"/>
                  </a:rPr>
                  <a:t>）：外生变量一般是确定性变量，或者是具有临界概率分布的随机变量，其参数不是模型系统研究的元素，外生变量影响系统，但本身不受系统的影响。一般情况下，外生变量与随机项不相关。</a:t>
                </a:r>
                <a:endParaRPr lang="en-US" altLang="zh-CN" sz="1500" dirty="0">
                  <a:solidFill>
                    <a:prstClr val="black"/>
                  </a:solidFill>
                  <a:latin typeface="+mn-ea"/>
                </a:endParaRPr>
              </a:p>
              <a:p>
                <a:pPr marL="214313" indent="-214313" defTabSz="342900">
                  <a:lnSpc>
                    <a:spcPct val="150000"/>
                  </a:lnSpc>
                  <a:buFont typeface="Wingdings" panose="05000000000000000000" pitchFamily="2" charset="2"/>
                  <a:buChar char="p"/>
                  <a:defRPr/>
                </a:pPr>
                <a:r>
                  <a:rPr lang="zh-CN" altLang="en-US" sz="1500" dirty="0">
                    <a:solidFill>
                      <a:prstClr val="black"/>
                    </a:solidFill>
                    <a:latin typeface="+mn-ea"/>
                  </a:rPr>
                  <a:t>先决变量（</a:t>
                </a:r>
                <a:r>
                  <a:rPr lang="en-US" altLang="zh-CN" sz="1500" dirty="0">
                    <a:solidFill>
                      <a:prstClr val="black"/>
                    </a:solidFill>
                    <a:latin typeface="+mn-ea"/>
                  </a:rPr>
                  <a:t>Predetermined Variables</a:t>
                </a:r>
                <a:r>
                  <a:rPr lang="zh-CN" altLang="en-US" sz="1500" dirty="0">
                    <a:solidFill>
                      <a:prstClr val="black"/>
                    </a:solidFill>
                    <a:latin typeface="+mn-ea"/>
                  </a:rPr>
                  <a:t>）：外生变量与滞后内生变量（</a:t>
                </a:r>
                <a:r>
                  <a:rPr lang="en-US" altLang="zh-CN" sz="1500" dirty="0">
                    <a:solidFill>
                      <a:prstClr val="black"/>
                    </a:solidFill>
                    <a:latin typeface="+mn-ea"/>
                  </a:rPr>
                  <a:t>Lagged Endogenous Variables</a:t>
                </a:r>
                <a:r>
                  <a:rPr lang="zh-CN" altLang="en-US" sz="1500" dirty="0">
                    <a:solidFill>
                      <a:prstClr val="black"/>
                    </a:solidFill>
                    <a:latin typeface="+mn-ea"/>
                  </a:rPr>
                  <a:t>）统称为先决变量。滞后内生变量是联立方程模型中重要的不可缺少的一部分变量，用以反映经济系统的动态性与连续性。先决变量只能作为解释变量。</a:t>
                </a:r>
              </a:p>
              <a:p>
                <a:pPr marL="214313" indent="-214313" defTabSz="342900">
                  <a:lnSpc>
                    <a:spcPct val="150000"/>
                  </a:lnSpc>
                  <a:buFont typeface="Wingdings" panose="05000000000000000000" pitchFamily="2" charset="2"/>
                  <a:buChar char="p"/>
                  <a:defRPr/>
                </a:pPr>
                <a:endParaRPr lang="en-US" altLang="zh-CN" sz="1500" dirty="0">
                  <a:solidFill>
                    <a:prstClr val="black"/>
                  </a:solidFill>
                  <a:latin typeface="+mn-ea"/>
                </a:endParaRPr>
              </a:p>
            </p:txBody>
          </p:sp>
        </mc:Choice>
        <mc:Fallback xmlns="">
          <p:sp>
            <p:nvSpPr>
              <p:cNvPr id="8" name="文本框 7">
                <a:extLst>
                  <a:ext uri="{FF2B5EF4-FFF2-40B4-BE49-F238E27FC236}">
                    <a16:creationId xmlns:a16="http://schemas.microsoft.com/office/drawing/2014/main" id="{572C438D-D0A4-8A3B-69BE-D587E9A133E3}"/>
                  </a:ext>
                </a:extLst>
              </p:cNvPr>
              <p:cNvSpPr txBox="1">
                <a:spLocks noRot="1" noChangeAspect="1" noMove="1" noResize="1" noEditPoints="1" noAdjustHandles="1" noChangeArrowheads="1" noChangeShapeType="1" noTextEdit="1"/>
              </p:cNvSpPr>
              <p:nvPr/>
            </p:nvSpPr>
            <p:spPr>
              <a:xfrm>
                <a:off x="2052827" y="1905001"/>
                <a:ext cx="7991719" cy="4549835"/>
              </a:xfrm>
              <a:prstGeom prst="rect">
                <a:avLst/>
              </a:prstGeom>
              <a:blipFill>
                <a:blip r:embed="rId2"/>
                <a:stretch>
                  <a:fillRect l="-229"/>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213523317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rot="18868453" flipV="1">
            <a:off x="1854449" y="1215604"/>
            <a:ext cx="370238" cy="370238"/>
          </a:xfrm>
          <a:prstGeom prst="rect">
            <a:avLst/>
          </a:prstGeom>
          <a:noFill/>
          <a:ln w="254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zh-CN" altLang="en-US" sz="1350">
              <a:solidFill>
                <a:prstClr val="white"/>
              </a:solidFill>
              <a:latin typeface="Calibri"/>
              <a:ea typeface="等线" panose="02010600030101010101" pitchFamily="2" charset="-122"/>
            </a:endParaRPr>
          </a:p>
        </p:txBody>
      </p:sp>
      <p:sp>
        <p:nvSpPr>
          <p:cNvPr id="5" name="矩形 4"/>
          <p:cNvSpPr/>
          <p:nvPr/>
        </p:nvSpPr>
        <p:spPr>
          <a:xfrm rot="18868453">
            <a:off x="2101742" y="1279292"/>
            <a:ext cx="236220" cy="23622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zh-CN" altLang="en-US" sz="1350">
              <a:solidFill>
                <a:prstClr val="white"/>
              </a:solidFill>
              <a:latin typeface="Calibri"/>
              <a:ea typeface="等线" panose="02010600030101010101" pitchFamily="2" charset="-122"/>
            </a:endParaRPr>
          </a:p>
        </p:txBody>
      </p:sp>
      <p:cxnSp>
        <p:nvCxnSpPr>
          <p:cNvPr id="6" name="直接连接符 5"/>
          <p:cNvCxnSpPr>
            <a:cxnSpLocks/>
          </p:cNvCxnSpPr>
          <p:nvPr/>
        </p:nvCxnSpPr>
        <p:spPr>
          <a:xfrm>
            <a:off x="2039568" y="1662510"/>
            <a:ext cx="764545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标题 3"/>
          <p:cNvSpPr txBox="1">
            <a:spLocks/>
          </p:cNvSpPr>
          <p:nvPr/>
        </p:nvSpPr>
        <p:spPr>
          <a:xfrm>
            <a:off x="2563142" y="1291003"/>
            <a:ext cx="7886700" cy="318549"/>
          </a:xfrm>
          <a:prstGeom prst="rect">
            <a:avLst/>
          </a:prstGeom>
        </p:spPr>
        <p:txBody>
          <a:bodyPr vert="horz" wrap="square" lIns="68580" tIns="34290" rIns="68580" bIns="34290" rtlCol="0" anchor="ctr">
            <a:spAutoFit/>
          </a:bodyPr>
          <a:lstStyle>
            <a:lvl1pPr algn="l" defTabSz="914400" rtl="0" eaLnBrk="1" latinLnBrk="0" hangingPunct="1">
              <a:lnSpc>
                <a:spcPct val="90000"/>
              </a:lnSpc>
              <a:spcBef>
                <a:spcPct val="0"/>
              </a:spcBef>
              <a:buNone/>
              <a:defRPr lang="zh-CN" altLang="en-US" sz="2400" b="1" kern="1200">
                <a:gradFill>
                  <a:gsLst>
                    <a:gs pos="0">
                      <a:schemeClr val="accent2"/>
                    </a:gs>
                    <a:gs pos="100000">
                      <a:schemeClr val="accent1">
                        <a:lumMod val="75000"/>
                      </a:schemeClr>
                    </a:gs>
                  </a:gsLst>
                  <a:lin ang="5400000" scaled="1"/>
                </a:gradFill>
                <a:effectLst>
                  <a:outerShdw blurRad="38100" dist="38100" dir="2700000" algn="tl">
                    <a:srgbClr val="000000">
                      <a:alpha val="11000"/>
                    </a:srgbClr>
                  </a:outerShdw>
                </a:effectLst>
                <a:latin typeface="+mn-lt"/>
                <a:ea typeface="+mn-ea"/>
                <a:cs typeface="+mn-ea"/>
              </a:defRPr>
            </a:lvl1pPr>
          </a:lstStyle>
          <a:p>
            <a:pPr defTabSz="685800">
              <a:defRPr/>
            </a:pPr>
            <a:r>
              <a:rPr lang="zh-CN" altLang="en-US" sz="1800" dirty="0">
                <a:solidFill>
                  <a:schemeClr val="accent4">
                    <a:lumMod val="75000"/>
                  </a:schemeClr>
                </a:solidFill>
                <a:latin typeface="微软雅黑"/>
                <a:ea typeface="微软雅黑"/>
              </a:rPr>
              <a:t>内生变量、外生变量、先决变量、结构式模型、简化式方程</a:t>
            </a:r>
          </a:p>
        </p:txBody>
      </p:sp>
      <p:sp>
        <p:nvSpPr>
          <p:cNvPr id="8" name="文本框 7">
            <a:extLst>
              <a:ext uri="{FF2B5EF4-FFF2-40B4-BE49-F238E27FC236}">
                <a16:creationId xmlns:a16="http://schemas.microsoft.com/office/drawing/2014/main" id="{572C438D-D0A4-8A3B-69BE-D587E9A133E3}"/>
              </a:ext>
            </a:extLst>
          </p:cNvPr>
          <p:cNvSpPr txBox="1"/>
          <p:nvPr/>
        </p:nvSpPr>
        <p:spPr>
          <a:xfrm>
            <a:off x="2052827" y="1905000"/>
            <a:ext cx="7991719" cy="4557786"/>
          </a:xfrm>
          <a:prstGeom prst="rect">
            <a:avLst/>
          </a:prstGeom>
          <a:noFill/>
        </p:spPr>
        <p:txBody>
          <a:bodyPr wrap="square" rtlCol="0">
            <a:spAutoFit/>
          </a:bodyPr>
          <a:lstStyle/>
          <a:p>
            <a:pPr marL="214313" indent="-214313" defTabSz="342900">
              <a:lnSpc>
                <a:spcPct val="150000"/>
              </a:lnSpc>
              <a:buFont typeface="Wingdings" panose="05000000000000000000" pitchFamily="2" charset="2"/>
              <a:buChar char="p"/>
              <a:defRPr/>
            </a:pPr>
            <a:r>
              <a:rPr lang="zh-CN" altLang="en-US" sz="1500" dirty="0">
                <a:solidFill>
                  <a:prstClr val="black"/>
                </a:solidFill>
                <a:latin typeface="+mn-ea"/>
              </a:rPr>
              <a:t>结构式模型（</a:t>
            </a:r>
            <a:r>
              <a:rPr lang="en-US" altLang="zh-CN" sz="1500" dirty="0">
                <a:solidFill>
                  <a:prstClr val="black"/>
                </a:solidFill>
                <a:latin typeface="+mn-ea"/>
              </a:rPr>
              <a:t>Structural Equations</a:t>
            </a:r>
            <a:r>
              <a:rPr lang="zh-CN" altLang="en-US" sz="1500" dirty="0">
                <a:solidFill>
                  <a:prstClr val="black"/>
                </a:solidFill>
                <a:latin typeface="+mn-ea"/>
              </a:rPr>
              <a:t>）：根据经济理论和行为规律建立的描述经济变量之间直接结构关系的计量经济学方程系统称为结构式模型。结构式模型中的每一个方程都是结构方程（</a:t>
            </a:r>
            <a:r>
              <a:rPr lang="en-US" altLang="zh-CN" sz="1500" dirty="0">
                <a:solidFill>
                  <a:prstClr val="black"/>
                </a:solidFill>
                <a:latin typeface="+mn-ea"/>
              </a:rPr>
              <a:t>Structural Equations</a:t>
            </a:r>
            <a:r>
              <a:rPr lang="zh-CN" altLang="en-US" sz="1500" dirty="0">
                <a:solidFill>
                  <a:prstClr val="black"/>
                </a:solidFill>
                <a:latin typeface="+mn-ea"/>
              </a:rPr>
              <a:t>）。各个结构方程的参数被称为结构参数（</a:t>
            </a:r>
            <a:r>
              <a:rPr lang="en-US" altLang="zh-CN" sz="1500" dirty="0">
                <a:solidFill>
                  <a:prstClr val="black"/>
                </a:solidFill>
                <a:latin typeface="+mn-ea"/>
              </a:rPr>
              <a:t>Structural Parameters or Coefficients</a:t>
            </a:r>
            <a:r>
              <a:rPr lang="zh-CN" altLang="en-US" sz="1500" dirty="0">
                <a:solidFill>
                  <a:prstClr val="black"/>
                </a:solidFill>
                <a:latin typeface="+mn-ea"/>
              </a:rPr>
              <a:t>）。将一个内生变量表示为其它内生变量、先决变量和随机误差项的函数形式，被称为结构方程的正规形式。</a:t>
            </a:r>
            <a:endParaRPr lang="en-US" altLang="zh-CN" sz="1500" dirty="0">
              <a:solidFill>
                <a:prstClr val="black"/>
              </a:solidFill>
              <a:latin typeface="+mn-ea"/>
            </a:endParaRPr>
          </a:p>
          <a:p>
            <a:pPr marL="214313" indent="-214313" defTabSz="342900">
              <a:lnSpc>
                <a:spcPct val="150000"/>
              </a:lnSpc>
              <a:buFont typeface="Wingdings" panose="05000000000000000000" pitchFamily="2" charset="2"/>
              <a:buChar char="p"/>
              <a:defRPr/>
            </a:pPr>
            <a:r>
              <a:rPr lang="zh-CN" altLang="en-US" sz="1500" dirty="0">
                <a:solidFill>
                  <a:prstClr val="black"/>
                </a:solidFill>
                <a:latin typeface="+mn-ea"/>
              </a:rPr>
              <a:t>简化式方程（</a:t>
            </a:r>
            <a:r>
              <a:rPr lang="en-US" altLang="zh-CN" sz="1500" dirty="0">
                <a:solidFill>
                  <a:prstClr val="black"/>
                </a:solidFill>
                <a:latin typeface="+mn-ea"/>
              </a:rPr>
              <a:t>Reduced-Form Equations</a:t>
            </a:r>
            <a:r>
              <a:rPr lang="zh-CN" altLang="en-US" sz="1500" dirty="0">
                <a:solidFill>
                  <a:prstClr val="black"/>
                </a:solidFill>
                <a:latin typeface="+mn-ea"/>
              </a:rPr>
              <a:t>）：用所有先决变量作为每个内生变量的解释变量，所形成的模型称为简化式模型。简化式模型并不反映经济系统中变量之间的直接关系，并不是经济系统的客观描述。由于简化式模型中作为解释变量的变量中没有内生变量，可以采用普通最小二乘法估计每个方程的参数，所以它在联立方程模型研究中具有重要的作用。简化式模型中每个方程称为简化式方程（</a:t>
            </a:r>
            <a:r>
              <a:rPr lang="en-US" altLang="zh-CN" sz="1500" dirty="0">
                <a:solidFill>
                  <a:prstClr val="black"/>
                </a:solidFill>
                <a:latin typeface="+mn-ea"/>
              </a:rPr>
              <a:t>Reduced-Form Equations</a:t>
            </a:r>
            <a:r>
              <a:rPr lang="zh-CN" altLang="en-US" sz="1500" dirty="0">
                <a:solidFill>
                  <a:prstClr val="black"/>
                </a:solidFill>
                <a:latin typeface="+mn-ea"/>
              </a:rPr>
              <a:t>），方程的参数称为简化式参数（</a:t>
            </a:r>
            <a:r>
              <a:rPr lang="en-US" altLang="zh-CN" sz="1500" dirty="0">
                <a:solidFill>
                  <a:prstClr val="black"/>
                </a:solidFill>
                <a:latin typeface="+mn-ea"/>
              </a:rPr>
              <a:t>Reduced-Form Coefficients</a:t>
            </a:r>
            <a:r>
              <a:rPr lang="zh-CN" altLang="en-US" sz="1500" dirty="0">
                <a:solidFill>
                  <a:prstClr val="black"/>
                </a:solidFill>
                <a:latin typeface="+mn-ea"/>
              </a:rPr>
              <a:t>）。</a:t>
            </a:r>
          </a:p>
          <a:p>
            <a:pPr marL="214313" indent="-214313" defTabSz="342900">
              <a:lnSpc>
                <a:spcPct val="150000"/>
              </a:lnSpc>
              <a:buFont typeface="Wingdings" panose="05000000000000000000" pitchFamily="2" charset="2"/>
              <a:buChar char="p"/>
              <a:defRPr/>
            </a:pPr>
            <a:endParaRPr lang="zh-CN" altLang="en-US" sz="1500" dirty="0">
              <a:solidFill>
                <a:prstClr val="black"/>
              </a:solidFill>
              <a:latin typeface="+mn-ea"/>
            </a:endParaRPr>
          </a:p>
          <a:p>
            <a:pPr marL="214313" indent="-214313" defTabSz="342900">
              <a:lnSpc>
                <a:spcPct val="150000"/>
              </a:lnSpc>
              <a:buFont typeface="Wingdings" panose="05000000000000000000" pitchFamily="2" charset="2"/>
              <a:buChar char="p"/>
              <a:defRPr/>
            </a:pPr>
            <a:endParaRPr lang="en-US" altLang="zh-CN" sz="1500" dirty="0">
              <a:solidFill>
                <a:prstClr val="black"/>
              </a:solidFill>
              <a:latin typeface="+mn-ea"/>
            </a:endParaRPr>
          </a:p>
        </p:txBody>
      </p:sp>
    </p:spTree>
    <p:extLst>
      <p:ext uri="{BB962C8B-B14F-4D97-AF65-F5344CB8AC3E}">
        <p14:creationId xmlns:p14="http://schemas.microsoft.com/office/powerpoint/2010/main" val="177831179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rot="18868453" flipV="1">
            <a:off x="1854449" y="1215604"/>
            <a:ext cx="370238" cy="370238"/>
          </a:xfrm>
          <a:prstGeom prst="rect">
            <a:avLst/>
          </a:prstGeom>
          <a:noFill/>
          <a:ln w="254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zh-CN" altLang="en-US" sz="1350">
              <a:solidFill>
                <a:prstClr val="white"/>
              </a:solidFill>
              <a:latin typeface="Calibri"/>
              <a:ea typeface="等线" panose="02010600030101010101" pitchFamily="2" charset="-122"/>
            </a:endParaRPr>
          </a:p>
        </p:txBody>
      </p:sp>
      <p:sp>
        <p:nvSpPr>
          <p:cNvPr id="5" name="矩形 4"/>
          <p:cNvSpPr/>
          <p:nvPr/>
        </p:nvSpPr>
        <p:spPr>
          <a:xfrm rot="18868453">
            <a:off x="2101742" y="1279292"/>
            <a:ext cx="236220" cy="23622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zh-CN" altLang="en-US" sz="1350">
              <a:solidFill>
                <a:prstClr val="white"/>
              </a:solidFill>
              <a:latin typeface="Calibri"/>
              <a:ea typeface="等线" panose="02010600030101010101" pitchFamily="2" charset="-122"/>
            </a:endParaRPr>
          </a:p>
        </p:txBody>
      </p:sp>
      <p:cxnSp>
        <p:nvCxnSpPr>
          <p:cNvPr id="6" name="直接连接符 5"/>
          <p:cNvCxnSpPr>
            <a:cxnSpLocks/>
          </p:cNvCxnSpPr>
          <p:nvPr/>
        </p:nvCxnSpPr>
        <p:spPr>
          <a:xfrm>
            <a:off x="2039568" y="1662510"/>
            <a:ext cx="764545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标题 3"/>
          <p:cNvSpPr txBox="1">
            <a:spLocks/>
          </p:cNvSpPr>
          <p:nvPr/>
        </p:nvSpPr>
        <p:spPr>
          <a:xfrm>
            <a:off x="2563142" y="1291003"/>
            <a:ext cx="7886700" cy="318549"/>
          </a:xfrm>
          <a:prstGeom prst="rect">
            <a:avLst/>
          </a:prstGeom>
        </p:spPr>
        <p:txBody>
          <a:bodyPr vert="horz" wrap="square" lIns="68580" tIns="34290" rIns="68580" bIns="34290" rtlCol="0" anchor="ctr">
            <a:spAutoFit/>
          </a:bodyPr>
          <a:lstStyle>
            <a:lvl1pPr algn="l" defTabSz="914400" rtl="0" eaLnBrk="1" latinLnBrk="0" hangingPunct="1">
              <a:lnSpc>
                <a:spcPct val="90000"/>
              </a:lnSpc>
              <a:spcBef>
                <a:spcPct val="0"/>
              </a:spcBef>
              <a:buNone/>
              <a:defRPr lang="zh-CN" altLang="en-US" sz="2400" b="1" kern="1200">
                <a:gradFill>
                  <a:gsLst>
                    <a:gs pos="0">
                      <a:schemeClr val="accent2"/>
                    </a:gs>
                    <a:gs pos="100000">
                      <a:schemeClr val="accent1">
                        <a:lumMod val="75000"/>
                      </a:schemeClr>
                    </a:gs>
                  </a:gsLst>
                  <a:lin ang="5400000" scaled="1"/>
                </a:gradFill>
                <a:effectLst>
                  <a:outerShdw blurRad="38100" dist="38100" dir="2700000" algn="tl">
                    <a:srgbClr val="000000">
                      <a:alpha val="11000"/>
                    </a:srgbClr>
                  </a:outerShdw>
                </a:effectLst>
                <a:latin typeface="+mn-lt"/>
                <a:ea typeface="+mn-ea"/>
                <a:cs typeface="+mn-ea"/>
              </a:defRPr>
            </a:lvl1pPr>
          </a:lstStyle>
          <a:p>
            <a:pPr defTabSz="685800">
              <a:defRPr/>
            </a:pPr>
            <a:r>
              <a:rPr lang="zh-CN" altLang="en-US" sz="1800" dirty="0">
                <a:solidFill>
                  <a:schemeClr val="accent4">
                    <a:lumMod val="75000"/>
                  </a:schemeClr>
                </a:solidFill>
                <a:latin typeface="微软雅黑"/>
                <a:ea typeface="微软雅黑"/>
              </a:rPr>
              <a:t>货币学派对菲利普斯曲线的修正和理论发展</a:t>
            </a:r>
          </a:p>
        </p:txBody>
      </p:sp>
      <p:sp>
        <p:nvSpPr>
          <p:cNvPr id="8" name="文本框 7">
            <a:extLst>
              <a:ext uri="{FF2B5EF4-FFF2-40B4-BE49-F238E27FC236}">
                <a16:creationId xmlns:a16="http://schemas.microsoft.com/office/drawing/2014/main" id="{572C438D-D0A4-8A3B-69BE-D587E9A133E3}"/>
              </a:ext>
            </a:extLst>
          </p:cNvPr>
          <p:cNvSpPr txBox="1"/>
          <p:nvPr/>
        </p:nvSpPr>
        <p:spPr>
          <a:xfrm>
            <a:off x="2052827" y="1905000"/>
            <a:ext cx="7991719" cy="3172792"/>
          </a:xfrm>
          <a:prstGeom prst="rect">
            <a:avLst/>
          </a:prstGeom>
          <a:noFill/>
        </p:spPr>
        <p:txBody>
          <a:bodyPr wrap="square" rtlCol="0">
            <a:spAutoFit/>
          </a:bodyPr>
          <a:lstStyle/>
          <a:p>
            <a:pPr marL="214313" indent="-214313" defTabSz="342900">
              <a:lnSpc>
                <a:spcPct val="150000"/>
              </a:lnSpc>
              <a:buFont typeface="Wingdings" panose="05000000000000000000" pitchFamily="2" charset="2"/>
              <a:buChar char="p"/>
              <a:defRPr/>
            </a:pPr>
            <a:r>
              <a:rPr lang="zh-CN" altLang="en-US" sz="1500" dirty="0">
                <a:solidFill>
                  <a:prstClr val="black"/>
                </a:solidFill>
                <a:latin typeface="+mn-ea"/>
              </a:rPr>
              <a:t>弗里德曼所代表的货币学派提出了自然失业率的假定，对菲利普斯曲线提出挑战，弗里德曼认为从长远看失业率终归会会到自然失业率，因此从长期来看，在自然失业率下菲利普斯曲线是条直线。</a:t>
            </a:r>
            <a:endParaRPr lang="en-US" altLang="zh-CN" sz="1500" dirty="0">
              <a:solidFill>
                <a:prstClr val="black"/>
              </a:solidFill>
              <a:latin typeface="+mn-ea"/>
            </a:endParaRPr>
          </a:p>
          <a:p>
            <a:pPr marL="214313" indent="-214313" defTabSz="342900">
              <a:lnSpc>
                <a:spcPct val="150000"/>
              </a:lnSpc>
              <a:buFont typeface="Wingdings" panose="05000000000000000000" pitchFamily="2" charset="2"/>
              <a:buChar char="p"/>
              <a:defRPr/>
            </a:pPr>
            <a:r>
              <a:rPr lang="en-US" altLang="zh-CN" sz="1500" dirty="0">
                <a:solidFill>
                  <a:prstClr val="black"/>
                </a:solidFill>
                <a:latin typeface="+mn-ea"/>
              </a:rPr>
              <a:t>1968</a:t>
            </a:r>
            <a:r>
              <a:rPr lang="zh-CN" altLang="en-US" sz="1500" dirty="0">
                <a:solidFill>
                  <a:prstClr val="black"/>
                </a:solidFill>
                <a:latin typeface="+mn-ea"/>
              </a:rPr>
              <a:t>年，费尔普斯</a:t>
            </a:r>
            <a:r>
              <a:rPr lang="en-US" altLang="zh-CN" sz="1500" dirty="0">
                <a:solidFill>
                  <a:prstClr val="black"/>
                </a:solidFill>
                <a:latin typeface="+mn-ea"/>
              </a:rPr>
              <a:t>(</a:t>
            </a:r>
            <a:r>
              <a:rPr lang="en-US" altLang="zh-CN" sz="1500" dirty="0" err="1">
                <a:solidFill>
                  <a:prstClr val="black"/>
                </a:solidFill>
                <a:latin typeface="+mn-ea"/>
              </a:rPr>
              <a:t>Edmund.S</a:t>
            </a:r>
            <a:r>
              <a:rPr lang="en-US" altLang="zh-CN" sz="1500" dirty="0">
                <a:solidFill>
                  <a:prstClr val="black"/>
                </a:solidFill>
                <a:latin typeface="+mn-ea"/>
              </a:rPr>
              <a:t>. Phelps)</a:t>
            </a:r>
            <a:r>
              <a:rPr lang="zh-CN" altLang="en-US" sz="1500" dirty="0">
                <a:solidFill>
                  <a:prstClr val="black"/>
                </a:solidFill>
                <a:latin typeface="+mn-ea"/>
              </a:rPr>
              <a:t>对菲利普斯曲线提出挑战。费尔普斯从微观个体可能的实际行为出发，融会了理性预期对经济政策做出的反应。他认为，个人会预测政府宏观调控的目的，进而反向应对。人是理性人，预期是理性预期，从长期来看，提高通货膨胀率并不能解决失业问题。也就是说，失业率与货币政策无关，菲利普斯曲线就是一根笔直的直线。</a:t>
            </a:r>
          </a:p>
          <a:p>
            <a:pPr marL="214313" indent="-214313" defTabSz="342900">
              <a:lnSpc>
                <a:spcPct val="150000"/>
              </a:lnSpc>
              <a:buFont typeface="Wingdings" panose="05000000000000000000" pitchFamily="2" charset="2"/>
              <a:buChar char="p"/>
              <a:defRPr/>
            </a:pPr>
            <a:endParaRPr lang="en-US" altLang="zh-CN" sz="1500" dirty="0">
              <a:solidFill>
                <a:prstClr val="black"/>
              </a:solidFill>
              <a:latin typeface="Calibri"/>
              <a:ea typeface="等线" panose="02010600030101010101" pitchFamily="2" charset="-122"/>
            </a:endParaRPr>
          </a:p>
        </p:txBody>
      </p:sp>
    </p:spTree>
    <p:extLst>
      <p:ext uri="{BB962C8B-B14F-4D97-AF65-F5344CB8AC3E}">
        <p14:creationId xmlns:p14="http://schemas.microsoft.com/office/powerpoint/2010/main" val="424341577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rot="18868453" flipV="1">
            <a:off x="1854449" y="1215604"/>
            <a:ext cx="370238" cy="370238"/>
          </a:xfrm>
          <a:prstGeom prst="rect">
            <a:avLst/>
          </a:prstGeom>
          <a:noFill/>
          <a:ln w="254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zh-CN" altLang="en-US" sz="1350">
              <a:solidFill>
                <a:prstClr val="white"/>
              </a:solidFill>
              <a:latin typeface="Calibri"/>
              <a:ea typeface="等线" panose="02010600030101010101" pitchFamily="2" charset="-122"/>
            </a:endParaRPr>
          </a:p>
        </p:txBody>
      </p:sp>
      <p:sp>
        <p:nvSpPr>
          <p:cNvPr id="5" name="矩形 4"/>
          <p:cNvSpPr/>
          <p:nvPr/>
        </p:nvSpPr>
        <p:spPr>
          <a:xfrm rot="18868453">
            <a:off x="2101742" y="1279292"/>
            <a:ext cx="236220" cy="23622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zh-CN" altLang="en-US" sz="1350">
              <a:solidFill>
                <a:prstClr val="white"/>
              </a:solidFill>
              <a:latin typeface="Calibri"/>
              <a:ea typeface="等线" panose="02010600030101010101" pitchFamily="2" charset="-122"/>
            </a:endParaRPr>
          </a:p>
        </p:txBody>
      </p:sp>
      <p:cxnSp>
        <p:nvCxnSpPr>
          <p:cNvPr id="6" name="直接连接符 5"/>
          <p:cNvCxnSpPr>
            <a:cxnSpLocks/>
          </p:cNvCxnSpPr>
          <p:nvPr/>
        </p:nvCxnSpPr>
        <p:spPr>
          <a:xfrm>
            <a:off x="2039568" y="1662510"/>
            <a:ext cx="764545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标题 3"/>
          <p:cNvSpPr txBox="1">
            <a:spLocks/>
          </p:cNvSpPr>
          <p:nvPr/>
        </p:nvSpPr>
        <p:spPr>
          <a:xfrm>
            <a:off x="2563142" y="1291003"/>
            <a:ext cx="7886700" cy="318549"/>
          </a:xfrm>
          <a:prstGeom prst="rect">
            <a:avLst/>
          </a:prstGeom>
        </p:spPr>
        <p:txBody>
          <a:bodyPr vert="horz" wrap="square" lIns="68580" tIns="34290" rIns="68580" bIns="34290" rtlCol="0" anchor="ctr">
            <a:spAutoFit/>
          </a:bodyPr>
          <a:lstStyle>
            <a:lvl1pPr algn="l" defTabSz="914400" rtl="0" eaLnBrk="1" latinLnBrk="0" hangingPunct="1">
              <a:lnSpc>
                <a:spcPct val="90000"/>
              </a:lnSpc>
              <a:spcBef>
                <a:spcPct val="0"/>
              </a:spcBef>
              <a:buNone/>
              <a:defRPr lang="zh-CN" altLang="en-US" sz="2400" b="1" kern="1200">
                <a:gradFill>
                  <a:gsLst>
                    <a:gs pos="0">
                      <a:schemeClr val="accent2"/>
                    </a:gs>
                    <a:gs pos="100000">
                      <a:schemeClr val="accent1">
                        <a:lumMod val="75000"/>
                      </a:schemeClr>
                    </a:gs>
                  </a:gsLst>
                  <a:lin ang="5400000" scaled="1"/>
                </a:gradFill>
                <a:effectLst>
                  <a:outerShdw blurRad="38100" dist="38100" dir="2700000" algn="tl">
                    <a:srgbClr val="000000">
                      <a:alpha val="11000"/>
                    </a:srgbClr>
                  </a:outerShdw>
                </a:effectLst>
                <a:latin typeface="+mn-lt"/>
                <a:ea typeface="+mn-ea"/>
                <a:cs typeface="+mn-ea"/>
              </a:defRPr>
            </a:lvl1pPr>
          </a:lstStyle>
          <a:p>
            <a:pPr defTabSz="685800">
              <a:defRPr/>
            </a:pPr>
            <a:r>
              <a:rPr lang="zh-CN" altLang="en-US" sz="1800" dirty="0">
                <a:solidFill>
                  <a:schemeClr val="accent4">
                    <a:lumMod val="75000"/>
                  </a:schemeClr>
                </a:solidFill>
                <a:latin typeface="微软雅黑"/>
                <a:ea typeface="微软雅黑"/>
              </a:rPr>
              <a:t>货币学派对菲利普斯曲线的修正和理论发展</a:t>
            </a:r>
          </a:p>
        </p:txBody>
      </p:sp>
      <mc:AlternateContent xmlns:mc="http://schemas.openxmlformats.org/markup-compatibility/2006" xmlns:a14="http://schemas.microsoft.com/office/drawing/2010/main">
        <mc:Choice Requires="a14">
          <p:sp>
            <p:nvSpPr>
              <p:cNvPr id="8" name="文本框 7">
                <a:extLst>
                  <a:ext uri="{FF2B5EF4-FFF2-40B4-BE49-F238E27FC236}">
                    <a16:creationId xmlns:a16="http://schemas.microsoft.com/office/drawing/2014/main" id="{572C438D-D0A4-8A3B-69BE-D587E9A133E3}"/>
                  </a:ext>
                </a:extLst>
              </p:cNvPr>
              <p:cNvSpPr txBox="1"/>
              <p:nvPr/>
            </p:nvSpPr>
            <p:spPr>
              <a:xfrm>
                <a:off x="2052827" y="1905001"/>
                <a:ext cx="7991719" cy="4164089"/>
              </a:xfrm>
              <a:prstGeom prst="rect">
                <a:avLst/>
              </a:prstGeom>
              <a:noFill/>
            </p:spPr>
            <p:txBody>
              <a:bodyPr wrap="square" rtlCol="0">
                <a:spAutoFit/>
              </a:bodyPr>
              <a:lstStyle/>
              <a:p>
                <a:pPr marL="214313" indent="-214313" defTabSz="342900">
                  <a:lnSpc>
                    <a:spcPct val="150000"/>
                  </a:lnSpc>
                  <a:buFont typeface="Wingdings" panose="05000000000000000000" pitchFamily="2" charset="2"/>
                  <a:buChar char="p"/>
                  <a:defRPr/>
                </a:pPr>
                <a:r>
                  <a:rPr lang="en-US" altLang="zh-CN" sz="1500" dirty="0">
                    <a:solidFill>
                      <a:prstClr val="black"/>
                    </a:solidFill>
                    <a:latin typeface="+mn-ea"/>
                  </a:rPr>
                  <a:t>1960</a:t>
                </a:r>
                <a:r>
                  <a:rPr lang="zh-CN" altLang="en-US" sz="1500" dirty="0">
                    <a:solidFill>
                      <a:prstClr val="black"/>
                    </a:solidFill>
                    <a:latin typeface="+mn-ea"/>
                  </a:rPr>
                  <a:t>年，萨缪尔森和索洛在</a:t>
                </a:r>
                <a:r>
                  <a:rPr lang="en-US" altLang="zh-CN" sz="1500" dirty="0">
                    <a:solidFill>
                      <a:prstClr val="black"/>
                    </a:solidFill>
                    <a:latin typeface="+mn-ea"/>
                  </a:rPr>
                  <a:t>《</a:t>
                </a:r>
                <a:r>
                  <a:rPr lang="zh-CN" altLang="en-US" sz="1500" dirty="0">
                    <a:solidFill>
                      <a:prstClr val="black"/>
                    </a:solidFill>
                    <a:latin typeface="+mn-ea"/>
                  </a:rPr>
                  <a:t>达到和保持稳定的价格水平的问题：反通货膨胀政策的分析</a:t>
                </a:r>
                <a:r>
                  <a:rPr lang="en-US" altLang="zh-CN" sz="1500" dirty="0">
                    <a:solidFill>
                      <a:prstClr val="black"/>
                    </a:solidFill>
                    <a:latin typeface="+mn-ea"/>
                  </a:rPr>
                  <a:t>》</a:t>
                </a:r>
                <a:r>
                  <a:rPr lang="zh-CN" altLang="en-US" sz="1500" dirty="0">
                    <a:solidFill>
                      <a:prstClr val="black"/>
                    </a:solidFill>
                    <a:latin typeface="+mn-ea"/>
                  </a:rPr>
                  <a:t>一文中，对菲利普斯曲线进行了修正并把菲利普斯曲线作为一种政策工具提供给政策制定者。菲利普斯曲线由货币工资的变化率与失业率之间的关系修正为通货膨胀率与失业率之间的关系。</a:t>
                </a:r>
                <a:endParaRPr lang="en-US" altLang="zh-CN" sz="1500" dirty="0">
                  <a:solidFill>
                    <a:prstClr val="black"/>
                  </a:solidFill>
                  <a:latin typeface="+mn-ea"/>
                </a:endParaRPr>
              </a:p>
              <a:p>
                <a:pPr marL="214313" indent="-214313" defTabSz="342900">
                  <a:lnSpc>
                    <a:spcPct val="150000"/>
                  </a:lnSpc>
                  <a:buFont typeface="Wingdings" panose="05000000000000000000" pitchFamily="2" charset="2"/>
                  <a:buChar char="p"/>
                  <a:defRPr/>
                </a:pPr>
                <a:r>
                  <a:rPr lang="zh-CN" altLang="zh-CN" sz="1500" dirty="0">
                    <a:solidFill>
                      <a:prstClr val="black"/>
                    </a:solidFill>
                    <a:latin typeface="+mn-ea"/>
                  </a:rPr>
                  <a:t>他们把美国</a:t>
                </a:r>
                <a:r>
                  <a:rPr lang="en-US" altLang="zh-CN" sz="1500" dirty="0">
                    <a:solidFill>
                      <a:prstClr val="black"/>
                    </a:solidFill>
                    <a:latin typeface="+mn-ea"/>
                  </a:rPr>
                  <a:t>20</a:t>
                </a:r>
                <a:r>
                  <a:rPr lang="zh-CN" altLang="zh-CN" sz="1500" dirty="0">
                    <a:solidFill>
                      <a:prstClr val="black"/>
                    </a:solidFill>
                    <a:latin typeface="+mn-ea"/>
                  </a:rPr>
                  <a:t>世纪</a:t>
                </a:r>
                <a:r>
                  <a:rPr lang="en-US" altLang="zh-CN" sz="1500" dirty="0">
                    <a:solidFill>
                      <a:prstClr val="black"/>
                    </a:solidFill>
                    <a:latin typeface="+mn-ea"/>
                  </a:rPr>
                  <a:t>50</a:t>
                </a:r>
                <a:r>
                  <a:rPr lang="zh-CN" altLang="zh-CN" sz="1500" dirty="0">
                    <a:solidFill>
                      <a:prstClr val="black"/>
                    </a:solidFill>
                    <a:latin typeface="+mn-ea"/>
                  </a:rPr>
                  <a:t>年代以前的统计数据绘制成散点图，纵轴表示制造业平均每小时收入的变化率，横轴表示年平均的失业率。</a:t>
                </a:r>
                <a:r>
                  <a:rPr lang="zh-CN" altLang="en-US" sz="1500" dirty="0">
                    <a:solidFill>
                      <a:prstClr val="black"/>
                    </a:solidFill>
                    <a:latin typeface="+mn-ea"/>
                  </a:rPr>
                  <a:t>从</a:t>
                </a:r>
                <a:r>
                  <a:rPr lang="en-US" altLang="zh-CN" sz="1500" dirty="0">
                    <a:solidFill>
                      <a:prstClr val="black"/>
                    </a:solidFill>
                    <a:latin typeface="+mn-ea"/>
                  </a:rPr>
                  <a:t>1946</a:t>
                </a:r>
                <a:r>
                  <a:rPr lang="zh-CN" altLang="en-US" sz="1500" dirty="0">
                    <a:solidFill>
                      <a:prstClr val="black"/>
                    </a:solidFill>
                    <a:latin typeface="+mn-ea"/>
                  </a:rPr>
                  <a:t>年到</a:t>
                </a:r>
                <a:r>
                  <a:rPr lang="en-US" altLang="zh-CN" sz="1500" dirty="0">
                    <a:solidFill>
                      <a:prstClr val="black"/>
                    </a:solidFill>
                    <a:latin typeface="+mn-ea"/>
                  </a:rPr>
                  <a:t>1960</a:t>
                </a:r>
                <a:r>
                  <a:rPr lang="zh-CN" altLang="en-US" sz="1500" dirty="0">
                    <a:solidFill>
                      <a:prstClr val="black"/>
                    </a:solidFill>
                    <a:latin typeface="+mn-ea"/>
                  </a:rPr>
                  <a:t>年，每年的失业率变化幅度越小，而且失业率越低，工资上涨越快。此时，当失业率为</a:t>
                </a:r>
                <a:r>
                  <a:rPr lang="en-US" altLang="zh-CN" sz="1500" dirty="0">
                    <a:solidFill>
                      <a:prstClr val="black"/>
                    </a:solidFill>
                    <a:latin typeface="+mn-ea"/>
                  </a:rPr>
                  <a:t>5%</a:t>
                </a:r>
                <a:r>
                  <a:rPr lang="zh-CN" altLang="en-US" sz="1500" dirty="0">
                    <a:solidFill>
                      <a:prstClr val="black"/>
                    </a:solidFill>
                    <a:latin typeface="+mn-ea"/>
                  </a:rPr>
                  <a:t>或</a:t>
                </a:r>
                <a:r>
                  <a:rPr lang="en-US" altLang="zh-CN" sz="1500" dirty="0">
                    <a:solidFill>
                      <a:prstClr val="black"/>
                    </a:solidFill>
                    <a:latin typeface="+mn-ea"/>
                  </a:rPr>
                  <a:t>6%</a:t>
                </a:r>
                <a:r>
                  <a:rPr lang="zh-CN" altLang="en-US" sz="1500" dirty="0">
                    <a:solidFill>
                      <a:prstClr val="black"/>
                    </a:solidFill>
                    <a:latin typeface="+mn-ea"/>
                  </a:rPr>
                  <a:t>时，工资上涨</a:t>
                </a:r>
                <a:r>
                  <a:rPr lang="en-US" altLang="zh-CN" sz="1500" dirty="0">
                    <a:solidFill>
                      <a:prstClr val="black"/>
                    </a:solidFill>
                    <a:latin typeface="+mn-ea"/>
                  </a:rPr>
                  <a:t>2—3%</a:t>
                </a:r>
                <a:r>
                  <a:rPr lang="zh-CN" altLang="en-US" sz="1500" dirty="0">
                    <a:solidFill>
                      <a:prstClr val="black"/>
                    </a:solidFill>
                    <a:latin typeface="+mn-ea"/>
                  </a:rPr>
                  <a:t>，失业率超过</a:t>
                </a:r>
                <a:r>
                  <a:rPr lang="en-US" altLang="zh-CN" sz="1500" dirty="0">
                    <a:solidFill>
                      <a:prstClr val="black"/>
                    </a:solidFill>
                    <a:latin typeface="+mn-ea"/>
                  </a:rPr>
                  <a:t>8%</a:t>
                </a:r>
                <a:r>
                  <a:rPr lang="zh-CN" altLang="en-US" sz="1500" dirty="0">
                    <a:solidFill>
                      <a:prstClr val="black"/>
                    </a:solidFill>
                    <a:latin typeface="+mn-ea"/>
                  </a:rPr>
                  <a:t>时，才能保持制造业工资的稳定。</a:t>
                </a:r>
                <a:endParaRPr lang="en-US" altLang="zh-CN" sz="1500" dirty="0">
                  <a:solidFill>
                    <a:prstClr val="black"/>
                  </a:solidFill>
                  <a:latin typeface="+mn-ea"/>
                </a:endParaRPr>
              </a:p>
              <a:p>
                <a:pPr marL="214313" indent="-214313" defTabSz="342900">
                  <a:lnSpc>
                    <a:spcPct val="150000"/>
                  </a:lnSpc>
                  <a:buFont typeface="Wingdings" panose="05000000000000000000" pitchFamily="2" charset="2"/>
                  <a:buChar char="p"/>
                  <a:defRPr/>
                </a:pPr>
                <a:r>
                  <a:rPr lang="zh-CN" altLang="zh-CN" sz="1500" dirty="0">
                    <a:solidFill>
                      <a:prstClr val="black"/>
                    </a:solidFill>
                    <a:latin typeface="+mn-ea"/>
                  </a:rPr>
                  <a:t>他们通过把货币工资的变化率与失业率之间的关系修正为价格的变化率</a:t>
                </a:r>
                <a:r>
                  <a:rPr lang="en-US" altLang="zh-CN" sz="1500" dirty="0">
                    <a:solidFill>
                      <a:prstClr val="black"/>
                    </a:solidFill>
                    <a:latin typeface="+mn-ea"/>
                  </a:rPr>
                  <a:t>(</a:t>
                </a:r>
                <a:r>
                  <a:rPr lang="zh-CN" altLang="zh-CN" sz="1500" dirty="0">
                    <a:solidFill>
                      <a:prstClr val="black"/>
                    </a:solidFill>
                    <a:latin typeface="+mn-ea"/>
                  </a:rPr>
                  <a:t>通货膨胀率</a:t>
                </a:r>
                <a:r>
                  <a:rPr lang="en-US" altLang="zh-CN" sz="1500" dirty="0">
                    <a:solidFill>
                      <a:prstClr val="black"/>
                    </a:solidFill>
                    <a:latin typeface="+mn-ea"/>
                  </a:rPr>
                  <a:t>)</a:t>
                </a:r>
                <a:r>
                  <a:rPr lang="zh-CN" altLang="zh-CN" sz="1500" dirty="0">
                    <a:solidFill>
                      <a:prstClr val="black"/>
                    </a:solidFill>
                    <a:latin typeface="+mn-ea"/>
                  </a:rPr>
                  <a:t>与失业率之间的关系。研究发现，当失业率大约</a:t>
                </a:r>
                <a:r>
                  <a:rPr lang="en-US" altLang="zh-CN" sz="1500" dirty="0">
                    <a:solidFill>
                      <a:prstClr val="black"/>
                    </a:solidFill>
                    <a:latin typeface="+mn-ea"/>
                  </a:rPr>
                  <a:t>5 </a:t>
                </a:r>
                <a14:m>
                  <m:oMath xmlns:m="http://schemas.openxmlformats.org/officeDocument/2006/math">
                    <m:f>
                      <m:fPr>
                        <m:ctrlPr>
                          <a:rPr lang="zh-CN" altLang="zh-CN" sz="1500" i="1">
                            <a:solidFill>
                              <a:prstClr val="black"/>
                            </a:solidFill>
                            <a:latin typeface="Cambria Math" panose="02040503050406030204" pitchFamily="18" charset="0"/>
                          </a:rPr>
                        </m:ctrlPr>
                      </m:fPr>
                      <m:num>
                        <m:r>
                          <a:rPr lang="en-US" altLang="zh-CN" sz="1500">
                            <a:solidFill>
                              <a:prstClr val="black"/>
                            </a:solidFill>
                            <a:latin typeface="Cambria Math" panose="02040503050406030204" pitchFamily="18" charset="0"/>
                          </a:rPr>
                          <m:t>1</m:t>
                        </m:r>
                      </m:num>
                      <m:den>
                        <m:r>
                          <a:rPr lang="en-US" altLang="zh-CN" sz="1500">
                            <a:solidFill>
                              <a:prstClr val="black"/>
                            </a:solidFill>
                            <a:latin typeface="Cambria Math" panose="02040503050406030204" pitchFamily="18" charset="0"/>
                          </a:rPr>
                          <m:t>2</m:t>
                        </m:r>
                      </m:den>
                    </m:f>
                  </m:oMath>
                </a14:m>
                <a:r>
                  <a:rPr lang="en-US" altLang="zh-CN" sz="1500" dirty="0">
                    <a:solidFill>
                      <a:prstClr val="black"/>
                    </a:solidFill>
                    <a:latin typeface="+mn-ea"/>
                  </a:rPr>
                  <a:t>%</a:t>
                </a:r>
                <a:r>
                  <a:rPr lang="zh-CN" altLang="zh-CN" sz="1500" dirty="0">
                    <a:solidFill>
                      <a:prstClr val="black"/>
                    </a:solidFill>
                    <a:latin typeface="+mn-ea"/>
                  </a:rPr>
                  <a:t>时，价格保持稳定；当失业率为</a:t>
                </a:r>
                <a:r>
                  <a:rPr lang="en-US" altLang="zh-CN" sz="1500" dirty="0">
                    <a:solidFill>
                      <a:prstClr val="black"/>
                    </a:solidFill>
                    <a:latin typeface="+mn-ea"/>
                  </a:rPr>
                  <a:t>3%</a:t>
                </a:r>
                <a:r>
                  <a:rPr lang="zh-CN" altLang="zh-CN" sz="1500" dirty="0">
                    <a:solidFill>
                      <a:prstClr val="black"/>
                    </a:solidFill>
                    <a:latin typeface="+mn-ea"/>
                  </a:rPr>
                  <a:t>时，价格上涨约</a:t>
                </a:r>
                <a:r>
                  <a:rPr lang="en-US" altLang="zh-CN" sz="1500" dirty="0">
                    <a:solidFill>
                      <a:prstClr val="black"/>
                    </a:solidFill>
                    <a:latin typeface="+mn-ea"/>
                  </a:rPr>
                  <a:t>4</a:t>
                </a:r>
                <a14:m>
                  <m:oMath xmlns:m="http://schemas.openxmlformats.org/officeDocument/2006/math">
                    <m:f>
                      <m:fPr>
                        <m:ctrlPr>
                          <a:rPr lang="zh-CN" altLang="zh-CN" sz="1500" i="1">
                            <a:solidFill>
                              <a:prstClr val="black"/>
                            </a:solidFill>
                            <a:latin typeface="Cambria Math" panose="02040503050406030204" pitchFamily="18" charset="0"/>
                          </a:rPr>
                        </m:ctrlPr>
                      </m:fPr>
                      <m:num>
                        <m:r>
                          <a:rPr lang="en-US" altLang="zh-CN" sz="1500">
                            <a:solidFill>
                              <a:prstClr val="black"/>
                            </a:solidFill>
                            <a:latin typeface="Cambria Math" panose="02040503050406030204" pitchFamily="18" charset="0"/>
                          </a:rPr>
                          <m:t>1</m:t>
                        </m:r>
                      </m:num>
                      <m:den>
                        <m:r>
                          <a:rPr lang="en-US" altLang="zh-CN" sz="1500">
                            <a:solidFill>
                              <a:prstClr val="black"/>
                            </a:solidFill>
                            <a:latin typeface="Cambria Math" panose="02040503050406030204" pitchFamily="18" charset="0"/>
                          </a:rPr>
                          <m:t>2</m:t>
                        </m:r>
                      </m:den>
                    </m:f>
                  </m:oMath>
                </a14:m>
                <a:r>
                  <a:rPr lang="en-US" altLang="zh-CN" sz="1500" dirty="0">
                    <a:solidFill>
                      <a:prstClr val="black"/>
                    </a:solidFill>
                    <a:latin typeface="+mn-ea"/>
                  </a:rPr>
                  <a:t>%</a:t>
                </a:r>
                <a:r>
                  <a:rPr lang="zh-CN" altLang="zh-CN" sz="1500" dirty="0">
                    <a:solidFill>
                      <a:prstClr val="black"/>
                    </a:solidFill>
                    <a:latin typeface="+mn-ea"/>
                  </a:rPr>
                  <a:t>。也就是说，当失业率减少</a:t>
                </a:r>
                <a:r>
                  <a:rPr lang="en-US" altLang="zh-CN" sz="1500" dirty="0">
                    <a:solidFill>
                      <a:prstClr val="black"/>
                    </a:solidFill>
                    <a:latin typeface="+mn-ea"/>
                  </a:rPr>
                  <a:t>2</a:t>
                </a:r>
                <a14:m>
                  <m:oMath xmlns:m="http://schemas.openxmlformats.org/officeDocument/2006/math">
                    <m:f>
                      <m:fPr>
                        <m:ctrlPr>
                          <a:rPr lang="zh-CN" altLang="zh-CN" sz="1500" i="1">
                            <a:solidFill>
                              <a:prstClr val="black"/>
                            </a:solidFill>
                            <a:latin typeface="Cambria Math" panose="02040503050406030204" pitchFamily="18" charset="0"/>
                          </a:rPr>
                        </m:ctrlPr>
                      </m:fPr>
                      <m:num>
                        <m:r>
                          <a:rPr lang="en-US" altLang="zh-CN" sz="1500">
                            <a:solidFill>
                              <a:prstClr val="black"/>
                            </a:solidFill>
                            <a:latin typeface="Cambria Math" panose="02040503050406030204" pitchFamily="18" charset="0"/>
                          </a:rPr>
                          <m:t>1</m:t>
                        </m:r>
                      </m:num>
                      <m:den>
                        <m:r>
                          <a:rPr lang="en-US" altLang="zh-CN" sz="1500">
                            <a:solidFill>
                              <a:prstClr val="black"/>
                            </a:solidFill>
                            <a:latin typeface="Cambria Math" panose="02040503050406030204" pitchFamily="18" charset="0"/>
                          </a:rPr>
                          <m:t>2</m:t>
                        </m:r>
                      </m:den>
                    </m:f>
                  </m:oMath>
                </a14:m>
                <a:r>
                  <a:rPr lang="en-US" altLang="zh-CN" sz="1500" dirty="0">
                    <a:solidFill>
                      <a:prstClr val="black"/>
                    </a:solidFill>
                    <a:latin typeface="+mn-ea"/>
                  </a:rPr>
                  <a:t>%</a:t>
                </a:r>
                <a:r>
                  <a:rPr lang="zh-CN" altLang="zh-CN" sz="1500" dirty="0">
                    <a:solidFill>
                      <a:prstClr val="black"/>
                    </a:solidFill>
                    <a:latin typeface="+mn-ea"/>
                  </a:rPr>
                  <a:t>时，其代价是价格上涨</a:t>
                </a:r>
                <a:r>
                  <a:rPr lang="en-US" altLang="zh-CN" sz="1500" dirty="0">
                    <a:solidFill>
                      <a:prstClr val="black"/>
                    </a:solidFill>
                    <a:latin typeface="+mn-ea"/>
                  </a:rPr>
                  <a:t>4</a:t>
                </a:r>
                <a14:m>
                  <m:oMath xmlns:m="http://schemas.openxmlformats.org/officeDocument/2006/math">
                    <m:f>
                      <m:fPr>
                        <m:ctrlPr>
                          <a:rPr lang="zh-CN" altLang="zh-CN" sz="1500" i="1">
                            <a:solidFill>
                              <a:prstClr val="black"/>
                            </a:solidFill>
                            <a:latin typeface="Cambria Math" panose="02040503050406030204" pitchFamily="18" charset="0"/>
                          </a:rPr>
                        </m:ctrlPr>
                      </m:fPr>
                      <m:num>
                        <m:r>
                          <a:rPr lang="en-US" altLang="zh-CN" sz="1500">
                            <a:solidFill>
                              <a:prstClr val="black"/>
                            </a:solidFill>
                            <a:latin typeface="Cambria Math" panose="02040503050406030204" pitchFamily="18" charset="0"/>
                          </a:rPr>
                          <m:t>1</m:t>
                        </m:r>
                      </m:num>
                      <m:den>
                        <m:r>
                          <a:rPr lang="en-US" altLang="zh-CN" sz="1500">
                            <a:solidFill>
                              <a:prstClr val="black"/>
                            </a:solidFill>
                            <a:latin typeface="Cambria Math" panose="02040503050406030204" pitchFamily="18" charset="0"/>
                          </a:rPr>
                          <m:t>2</m:t>
                        </m:r>
                      </m:den>
                    </m:f>
                  </m:oMath>
                </a14:m>
                <a:r>
                  <a:rPr lang="en-US" altLang="zh-CN" sz="1500" dirty="0">
                    <a:solidFill>
                      <a:prstClr val="black"/>
                    </a:solidFill>
                    <a:latin typeface="+mn-ea"/>
                  </a:rPr>
                  <a:t>%</a:t>
                </a:r>
                <a:r>
                  <a:rPr lang="zh-CN" altLang="zh-CN" sz="1500" dirty="0">
                    <a:solidFill>
                      <a:prstClr val="black"/>
                    </a:solidFill>
                    <a:latin typeface="+mn-ea"/>
                  </a:rPr>
                  <a:t>。</a:t>
                </a:r>
                <a:endParaRPr lang="en-US" altLang="zh-CN" sz="1500" dirty="0">
                  <a:solidFill>
                    <a:prstClr val="black"/>
                  </a:solidFill>
                  <a:latin typeface="+mn-ea"/>
                </a:endParaRPr>
              </a:p>
            </p:txBody>
          </p:sp>
        </mc:Choice>
        <mc:Fallback xmlns="">
          <p:sp>
            <p:nvSpPr>
              <p:cNvPr id="8" name="文本框 7">
                <a:extLst>
                  <a:ext uri="{FF2B5EF4-FFF2-40B4-BE49-F238E27FC236}">
                    <a16:creationId xmlns:a16="http://schemas.microsoft.com/office/drawing/2014/main" id="{572C438D-D0A4-8A3B-69BE-D587E9A133E3}"/>
                  </a:ext>
                </a:extLst>
              </p:cNvPr>
              <p:cNvSpPr txBox="1">
                <a:spLocks noRot="1" noChangeAspect="1" noMove="1" noResize="1" noEditPoints="1" noAdjustHandles="1" noChangeArrowheads="1" noChangeShapeType="1" noTextEdit="1"/>
              </p:cNvSpPr>
              <p:nvPr/>
            </p:nvSpPr>
            <p:spPr>
              <a:xfrm>
                <a:off x="2052827" y="1905001"/>
                <a:ext cx="7991719" cy="4164089"/>
              </a:xfrm>
              <a:prstGeom prst="rect">
                <a:avLst/>
              </a:prstGeom>
              <a:blipFill>
                <a:blip r:embed="rId2"/>
                <a:stretch>
                  <a:fillRect l="-229" r="-610"/>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412054632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rot="18868453" flipV="1">
            <a:off x="1854449" y="1215604"/>
            <a:ext cx="370238" cy="370238"/>
          </a:xfrm>
          <a:prstGeom prst="rect">
            <a:avLst/>
          </a:prstGeom>
          <a:noFill/>
          <a:ln w="254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zh-CN" altLang="en-US" sz="1350">
              <a:solidFill>
                <a:prstClr val="white"/>
              </a:solidFill>
              <a:latin typeface="Calibri"/>
              <a:ea typeface="等线" panose="02010600030101010101" pitchFamily="2" charset="-122"/>
            </a:endParaRPr>
          </a:p>
        </p:txBody>
      </p:sp>
      <p:sp>
        <p:nvSpPr>
          <p:cNvPr id="5" name="矩形 4"/>
          <p:cNvSpPr/>
          <p:nvPr/>
        </p:nvSpPr>
        <p:spPr>
          <a:xfrm rot="18868453">
            <a:off x="2101742" y="1279292"/>
            <a:ext cx="236220" cy="23622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zh-CN" altLang="en-US" sz="1350">
              <a:solidFill>
                <a:prstClr val="white"/>
              </a:solidFill>
              <a:latin typeface="Calibri"/>
              <a:ea typeface="等线" panose="02010600030101010101" pitchFamily="2" charset="-122"/>
            </a:endParaRPr>
          </a:p>
        </p:txBody>
      </p:sp>
      <p:cxnSp>
        <p:nvCxnSpPr>
          <p:cNvPr id="6" name="直接连接符 5"/>
          <p:cNvCxnSpPr>
            <a:cxnSpLocks/>
          </p:cNvCxnSpPr>
          <p:nvPr/>
        </p:nvCxnSpPr>
        <p:spPr>
          <a:xfrm>
            <a:off x="2039568" y="1662510"/>
            <a:ext cx="764545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标题 3"/>
          <p:cNvSpPr txBox="1">
            <a:spLocks/>
          </p:cNvSpPr>
          <p:nvPr/>
        </p:nvSpPr>
        <p:spPr>
          <a:xfrm>
            <a:off x="2563142" y="1291003"/>
            <a:ext cx="7886700" cy="318549"/>
          </a:xfrm>
          <a:prstGeom prst="rect">
            <a:avLst/>
          </a:prstGeom>
        </p:spPr>
        <p:txBody>
          <a:bodyPr vert="horz" wrap="square" lIns="68580" tIns="34290" rIns="68580" bIns="34290" rtlCol="0" anchor="ctr">
            <a:spAutoFit/>
          </a:bodyPr>
          <a:lstStyle>
            <a:lvl1pPr algn="l" defTabSz="914400" rtl="0" eaLnBrk="1" latinLnBrk="0" hangingPunct="1">
              <a:lnSpc>
                <a:spcPct val="90000"/>
              </a:lnSpc>
              <a:spcBef>
                <a:spcPct val="0"/>
              </a:spcBef>
              <a:buNone/>
              <a:defRPr lang="zh-CN" altLang="en-US" sz="2400" b="1" kern="1200">
                <a:gradFill>
                  <a:gsLst>
                    <a:gs pos="0">
                      <a:schemeClr val="accent2"/>
                    </a:gs>
                    <a:gs pos="100000">
                      <a:schemeClr val="accent1">
                        <a:lumMod val="75000"/>
                      </a:schemeClr>
                    </a:gs>
                  </a:gsLst>
                  <a:lin ang="5400000" scaled="1"/>
                </a:gradFill>
                <a:effectLst>
                  <a:outerShdw blurRad="38100" dist="38100" dir="2700000" algn="tl">
                    <a:srgbClr val="000000">
                      <a:alpha val="11000"/>
                    </a:srgbClr>
                  </a:outerShdw>
                </a:effectLst>
                <a:latin typeface="+mn-lt"/>
                <a:ea typeface="+mn-ea"/>
                <a:cs typeface="+mn-ea"/>
              </a:defRPr>
            </a:lvl1pPr>
          </a:lstStyle>
          <a:p>
            <a:pPr defTabSz="685800">
              <a:defRPr/>
            </a:pPr>
            <a:r>
              <a:rPr lang="zh-CN" altLang="en-US" sz="1800" dirty="0">
                <a:solidFill>
                  <a:schemeClr val="accent4">
                    <a:lumMod val="75000"/>
                  </a:schemeClr>
                </a:solidFill>
                <a:latin typeface="微软雅黑"/>
                <a:ea typeface="微软雅黑"/>
              </a:rPr>
              <a:t>货币学派对菲利普斯曲线的修正和理论发展</a:t>
            </a:r>
          </a:p>
        </p:txBody>
      </p:sp>
      <mc:AlternateContent xmlns:mc="http://schemas.openxmlformats.org/markup-compatibility/2006" xmlns:a14="http://schemas.microsoft.com/office/drawing/2010/main">
        <mc:Choice Requires="a14">
          <p:sp>
            <p:nvSpPr>
              <p:cNvPr id="8" name="文本框 7">
                <a:extLst>
                  <a:ext uri="{FF2B5EF4-FFF2-40B4-BE49-F238E27FC236}">
                    <a16:creationId xmlns:a16="http://schemas.microsoft.com/office/drawing/2014/main" id="{572C438D-D0A4-8A3B-69BE-D587E9A133E3}"/>
                  </a:ext>
                </a:extLst>
              </p:cNvPr>
              <p:cNvSpPr txBox="1"/>
              <p:nvPr/>
            </p:nvSpPr>
            <p:spPr>
              <a:xfrm>
                <a:off x="2052827" y="1905000"/>
                <a:ext cx="7991719" cy="4211538"/>
              </a:xfrm>
              <a:prstGeom prst="rect">
                <a:avLst/>
              </a:prstGeom>
              <a:noFill/>
            </p:spPr>
            <p:txBody>
              <a:bodyPr wrap="square" rtlCol="0">
                <a:spAutoFit/>
              </a:bodyPr>
              <a:lstStyle/>
              <a:p>
                <a:pPr marL="214313" indent="-214313" defTabSz="342900">
                  <a:lnSpc>
                    <a:spcPct val="150000"/>
                  </a:lnSpc>
                  <a:buFont typeface="Wingdings" panose="05000000000000000000" pitchFamily="2" charset="2"/>
                  <a:buChar char="p"/>
                  <a:defRPr/>
                </a:pPr>
                <a:r>
                  <a:rPr lang="zh-CN" altLang="zh-CN" sz="1500" dirty="0">
                    <a:solidFill>
                      <a:prstClr val="black"/>
                    </a:solidFill>
                    <a:latin typeface="+mn-ea"/>
                  </a:rPr>
                  <a:t>弗里德曼和费尔普斯并不否认短期菲里普斯曲线的存在，他们只是认为，当预期的通货膨胀率变化时，短期菲利普斯曲线会因参数值变动而推移。这样，菲利普斯曲线必须扩展为包含通货膨胀预期率参数的一个方程：</a:t>
                </a:r>
                <a:r>
                  <a:rPr lang="en-US" altLang="zh-CN" sz="1500" dirty="0">
                    <a:solidFill>
                      <a:prstClr val="black"/>
                    </a:solidFill>
                    <a:latin typeface="+mn-ea"/>
                  </a:rPr>
                  <a:t>π=f(u)+</a:t>
                </a:r>
                <a14:m>
                  <m:oMath xmlns:m="http://schemas.openxmlformats.org/officeDocument/2006/math">
                    <m:sSup>
                      <m:sSupPr>
                        <m:ctrlPr>
                          <a:rPr lang="zh-CN" altLang="zh-CN" sz="1500" i="1">
                            <a:solidFill>
                              <a:prstClr val="black"/>
                            </a:solidFill>
                            <a:latin typeface="Cambria Math" panose="02040503050406030204" pitchFamily="18" charset="0"/>
                          </a:rPr>
                        </m:ctrlPr>
                      </m:sSupPr>
                      <m:e>
                        <m:r>
                          <m:rPr>
                            <m:sty m:val="p"/>
                          </m:rPr>
                          <a:rPr lang="en-US" altLang="zh-CN" sz="1500">
                            <a:solidFill>
                              <a:prstClr val="black"/>
                            </a:solidFill>
                            <a:latin typeface="Cambria Math" panose="02040503050406030204" pitchFamily="18" charset="0"/>
                          </a:rPr>
                          <m:t>π</m:t>
                        </m:r>
                      </m:e>
                      <m:sup>
                        <m:r>
                          <a:rPr lang="en-US" altLang="zh-CN" sz="1500">
                            <a:solidFill>
                              <a:prstClr val="black"/>
                            </a:solidFill>
                            <a:latin typeface="Cambria Math" panose="02040503050406030204" pitchFamily="18" charset="0"/>
                          </a:rPr>
                          <m:t>∗</m:t>
                        </m:r>
                      </m:sup>
                    </m:sSup>
                  </m:oMath>
                </a14:m>
                <a:r>
                  <a:rPr lang="en-US" altLang="zh-CN" sz="1500" dirty="0">
                    <a:solidFill>
                      <a:prstClr val="black"/>
                    </a:solidFill>
                    <a:latin typeface="+mn-ea"/>
                  </a:rPr>
                  <a:t> </a:t>
                </a:r>
                <a:r>
                  <a:rPr lang="zh-CN" altLang="zh-CN" sz="1500" dirty="0">
                    <a:solidFill>
                      <a:prstClr val="black"/>
                    </a:solidFill>
                    <a:latin typeface="+mn-ea"/>
                  </a:rPr>
                  <a:t>。从方程中我们可以得出两条结论：</a:t>
                </a:r>
                <a:endParaRPr lang="en-US" altLang="zh-CN" sz="1500" dirty="0">
                  <a:solidFill>
                    <a:prstClr val="black"/>
                  </a:solidFill>
                  <a:latin typeface="+mn-ea"/>
                </a:endParaRPr>
              </a:p>
              <a:p>
                <a:pPr defTabSz="342900">
                  <a:lnSpc>
                    <a:spcPct val="150000"/>
                  </a:lnSpc>
                  <a:defRPr/>
                </a:pPr>
                <a:r>
                  <a:rPr lang="en-US" altLang="zh-CN" sz="1500" dirty="0">
                    <a:solidFill>
                      <a:prstClr val="black"/>
                    </a:solidFill>
                    <a:latin typeface="+mn-ea"/>
                  </a:rPr>
                  <a:t>    1.</a:t>
                </a:r>
                <a:r>
                  <a:rPr lang="zh-CN" altLang="en-US" sz="1500" dirty="0">
                    <a:solidFill>
                      <a:prstClr val="black"/>
                    </a:solidFill>
                    <a:latin typeface="+mn-ea"/>
                  </a:rPr>
                  <a:t>不同的通货膨胀预期率对应不同的菲利普斯曲线。</a:t>
                </a:r>
              </a:p>
              <a:p>
                <a:pPr defTabSz="342900">
                  <a:lnSpc>
                    <a:spcPct val="150000"/>
                  </a:lnSpc>
                  <a:defRPr/>
                </a:pPr>
                <a:r>
                  <a:rPr lang="en-US" altLang="zh-CN" sz="1500" dirty="0">
                    <a:solidFill>
                      <a:prstClr val="black"/>
                    </a:solidFill>
                    <a:latin typeface="+mn-ea"/>
                  </a:rPr>
                  <a:t>    2.</a:t>
                </a:r>
                <a:r>
                  <a:rPr lang="zh-CN" altLang="en-US" sz="1500" dirty="0">
                    <a:solidFill>
                      <a:prstClr val="black"/>
                    </a:solidFill>
                    <a:latin typeface="+mn-ea"/>
                  </a:rPr>
                  <a:t>通货膨胀预期率的变化将导致菲利普斯曲线的推移，预期率的上升将曲线向上推移；预期率的下降将曲线向原点推移。</a:t>
                </a:r>
              </a:p>
              <a:p>
                <a:pPr marL="214313" indent="-214313" defTabSz="342900">
                  <a:lnSpc>
                    <a:spcPct val="150000"/>
                  </a:lnSpc>
                  <a:buFont typeface="Wingdings" panose="05000000000000000000" pitchFamily="2" charset="2"/>
                  <a:buChar char="p"/>
                  <a:defRPr/>
                </a:pPr>
                <a:r>
                  <a:rPr lang="zh-CN" altLang="en-US" sz="1500" dirty="0">
                    <a:solidFill>
                      <a:prstClr val="black"/>
                    </a:solidFill>
                    <a:latin typeface="+mn-ea"/>
                  </a:rPr>
                  <a:t>由此可见，如果将预期通胀率对菲利普斯曲线的影响考虑进来，那么，扩张性政策虽然能够在短时间内暂时降低失业率，但是无法在长时期内降低失业率。     因此，当局只有持续采取扩张性政策，才能使失业率降低于自然失业率不过，若果当局真这样去做的话，就必须付出通货膨胀率加速上升的代价。由此，货币学派的观点被叫做“加速的通货膨胀理论”。</a:t>
                </a:r>
              </a:p>
              <a:p>
                <a:pPr marL="214313" indent="-214313" defTabSz="342900">
                  <a:lnSpc>
                    <a:spcPct val="150000"/>
                  </a:lnSpc>
                  <a:buFont typeface="Wingdings" panose="05000000000000000000" pitchFamily="2" charset="2"/>
                  <a:buChar char="p"/>
                  <a:defRPr/>
                </a:pPr>
                <a:endParaRPr lang="en-US" altLang="zh-CN" sz="1500" dirty="0">
                  <a:solidFill>
                    <a:prstClr val="black"/>
                  </a:solidFill>
                  <a:latin typeface="Calibri"/>
                  <a:ea typeface="等线" panose="02010600030101010101" pitchFamily="2" charset="-122"/>
                </a:endParaRPr>
              </a:p>
            </p:txBody>
          </p:sp>
        </mc:Choice>
        <mc:Fallback xmlns="">
          <p:sp>
            <p:nvSpPr>
              <p:cNvPr id="8" name="文本框 7">
                <a:extLst>
                  <a:ext uri="{FF2B5EF4-FFF2-40B4-BE49-F238E27FC236}">
                    <a16:creationId xmlns:a16="http://schemas.microsoft.com/office/drawing/2014/main" id="{572C438D-D0A4-8A3B-69BE-D587E9A133E3}"/>
                  </a:ext>
                </a:extLst>
              </p:cNvPr>
              <p:cNvSpPr txBox="1">
                <a:spLocks noRot="1" noChangeAspect="1" noMove="1" noResize="1" noEditPoints="1" noAdjustHandles="1" noChangeArrowheads="1" noChangeShapeType="1" noTextEdit="1"/>
              </p:cNvSpPr>
              <p:nvPr/>
            </p:nvSpPr>
            <p:spPr>
              <a:xfrm>
                <a:off x="2052827" y="1905000"/>
                <a:ext cx="7991719" cy="4211538"/>
              </a:xfrm>
              <a:prstGeom prst="rect">
                <a:avLst/>
              </a:prstGeom>
              <a:blipFill>
                <a:blip r:embed="rId2"/>
                <a:stretch>
                  <a:fillRect l="-305"/>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257600055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5F1351D0-7CA1-0550-AFB4-D562699592FE}"/>
              </a:ext>
            </a:extLst>
          </p:cNvPr>
          <p:cNvSpPr>
            <a:spLocks noGrp="1" noChangeArrowheads="1"/>
          </p:cNvSpPr>
          <p:nvPr>
            <p:ph type="title"/>
          </p:nvPr>
        </p:nvSpPr>
        <p:spPr>
          <a:xfrm>
            <a:off x="2041526" y="1018340"/>
            <a:ext cx="8382000" cy="400218"/>
          </a:xfrm>
        </p:spPr>
        <p:txBody>
          <a:bodyPr/>
          <a:lstStyle/>
          <a:p>
            <a:pPr eaLnBrk="1" hangingPunct="1"/>
            <a:r>
              <a:rPr lang="zh-CN" altLang="en-US" sz="1800" dirty="0">
                <a:solidFill>
                  <a:srgbClr val="1D6FA9">
                    <a:lumMod val="75000"/>
                  </a:srgbClr>
                </a:solidFill>
                <a:latin typeface="微软雅黑"/>
                <a:ea typeface="微软雅黑"/>
                <a:cs typeface="+mn-cs"/>
              </a:rPr>
              <a:t>弗里德曼和费尔普斯菲利普</a:t>
            </a:r>
            <a:r>
              <a:rPr lang="zh-CN" altLang="en-US" sz="1800" spc="0" dirty="0">
                <a:solidFill>
                  <a:srgbClr val="1D6FA9">
                    <a:lumMod val="75000"/>
                  </a:srgbClr>
                </a:solidFill>
                <a:latin typeface="微软雅黑"/>
                <a:ea typeface="微软雅黑"/>
                <a:cs typeface="+mn-cs"/>
              </a:rPr>
              <a:t>斯曲线</a:t>
            </a:r>
            <a:r>
              <a:rPr lang="en-US" altLang="en-US" dirty="0">
                <a:ea typeface="MS PGothic" panose="020B0600070205080204" pitchFamily="34" charset="-128"/>
              </a:rPr>
              <a:t>	</a:t>
            </a:r>
          </a:p>
        </p:txBody>
      </p:sp>
      <p:sp>
        <p:nvSpPr>
          <p:cNvPr id="15363" name="Arc 3">
            <a:extLst>
              <a:ext uri="{FF2B5EF4-FFF2-40B4-BE49-F238E27FC236}">
                <a16:creationId xmlns:a16="http://schemas.microsoft.com/office/drawing/2014/main" id="{A2AB6CA4-7D44-B2A1-3B69-F130C10A3DCA}"/>
              </a:ext>
            </a:extLst>
          </p:cNvPr>
          <p:cNvSpPr>
            <a:spLocks/>
          </p:cNvSpPr>
          <p:nvPr/>
        </p:nvSpPr>
        <p:spPr bwMode="auto">
          <a:xfrm flipH="1" flipV="1">
            <a:off x="4129089" y="3870325"/>
            <a:ext cx="2103437" cy="1098550"/>
          </a:xfrm>
          <a:custGeom>
            <a:avLst/>
            <a:gdLst>
              <a:gd name="T0" fmla="*/ 0 w 21600"/>
              <a:gd name="T1" fmla="*/ 0 h 21600"/>
              <a:gd name="T2" fmla="*/ 2147483646 w 21600"/>
              <a:gd name="T3" fmla="*/ 2147483646 h 21600"/>
              <a:gd name="T4" fmla="*/ 0 w 21600"/>
              <a:gd name="T5" fmla="*/ 2147483646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solidFill>
            <a:srgbClr val="FFFFFF"/>
          </a:solidFill>
          <a:ln w="25400">
            <a:solidFill>
              <a:schemeClr val="accent1"/>
            </a:solidFill>
            <a:round/>
            <a:headEnd/>
            <a:tailEnd/>
          </a:ln>
        </p:spPr>
        <p:txBody>
          <a:bodyPr/>
          <a:lstStyle/>
          <a:p>
            <a:endParaRPr lang="zh-CN" altLang="en-US"/>
          </a:p>
        </p:txBody>
      </p:sp>
      <p:sp>
        <p:nvSpPr>
          <p:cNvPr id="15364" name="Arc 4">
            <a:extLst>
              <a:ext uri="{FF2B5EF4-FFF2-40B4-BE49-F238E27FC236}">
                <a16:creationId xmlns:a16="http://schemas.microsoft.com/office/drawing/2014/main" id="{35C4B449-C727-2EB8-2F88-691AD07E2602}"/>
              </a:ext>
            </a:extLst>
          </p:cNvPr>
          <p:cNvSpPr>
            <a:spLocks/>
          </p:cNvSpPr>
          <p:nvPr/>
        </p:nvSpPr>
        <p:spPr bwMode="auto">
          <a:xfrm flipH="1" flipV="1">
            <a:off x="4129089" y="3413125"/>
            <a:ext cx="2103437" cy="1098550"/>
          </a:xfrm>
          <a:custGeom>
            <a:avLst/>
            <a:gdLst>
              <a:gd name="T0" fmla="*/ 0 w 21600"/>
              <a:gd name="T1" fmla="*/ 0 h 21600"/>
              <a:gd name="T2" fmla="*/ 2147483646 w 21600"/>
              <a:gd name="T3" fmla="*/ 2147483646 h 21600"/>
              <a:gd name="T4" fmla="*/ 0 w 21600"/>
              <a:gd name="T5" fmla="*/ 2147483646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solidFill>
            <a:srgbClr val="FFFFFF"/>
          </a:solidFill>
          <a:ln w="25400">
            <a:solidFill>
              <a:schemeClr val="accent2"/>
            </a:solidFill>
            <a:round/>
            <a:headEnd/>
            <a:tailEnd/>
          </a:ln>
        </p:spPr>
        <p:txBody>
          <a:bodyPr/>
          <a:lstStyle/>
          <a:p>
            <a:endParaRPr lang="zh-CN" altLang="en-US"/>
          </a:p>
        </p:txBody>
      </p:sp>
      <p:sp>
        <p:nvSpPr>
          <p:cNvPr id="15365" name="Line 5">
            <a:extLst>
              <a:ext uri="{FF2B5EF4-FFF2-40B4-BE49-F238E27FC236}">
                <a16:creationId xmlns:a16="http://schemas.microsoft.com/office/drawing/2014/main" id="{BB9D99F9-CA25-2C11-F542-C366010AFEBF}"/>
              </a:ext>
            </a:extLst>
          </p:cNvPr>
          <p:cNvSpPr>
            <a:spLocks noChangeShapeType="1"/>
          </p:cNvSpPr>
          <p:nvPr/>
        </p:nvSpPr>
        <p:spPr bwMode="auto">
          <a:xfrm>
            <a:off x="5135563" y="2847976"/>
            <a:ext cx="0" cy="2011363"/>
          </a:xfrm>
          <a:prstGeom prst="line">
            <a:avLst/>
          </a:prstGeom>
          <a:noFill/>
          <a:ln w="38100">
            <a:solidFill>
              <a:srgbClr val="000000"/>
            </a:solidFill>
            <a:round/>
            <a:headEnd type="none" w="sm" len="lg"/>
            <a:tailEnd type="none" w="sm" len="lg"/>
          </a:ln>
          <a:extLst>
            <a:ext uri="{909E8E84-426E-40DD-AFC4-6F175D3DCCD1}">
              <a14:hiddenFill xmlns:a14="http://schemas.microsoft.com/office/drawing/2010/main">
                <a:noFill/>
              </a14:hiddenFill>
            </a:ext>
          </a:extLst>
        </p:spPr>
        <p:txBody>
          <a:bodyPr/>
          <a:lstStyle/>
          <a:p>
            <a:endParaRPr lang="zh-CN" altLang="en-US"/>
          </a:p>
        </p:txBody>
      </p:sp>
      <p:sp>
        <p:nvSpPr>
          <p:cNvPr id="15366" name="Line 6">
            <a:extLst>
              <a:ext uri="{FF2B5EF4-FFF2-40B4-BE49-F238E27FC236}">
                <a16:creationId xmlns:a16="http://schemas.microsoft.com/office/drawing/2014/main" id="{88FA45DF-AD92-E325-5806-04B8FA693194}"/>
              </a:ext>
            </a:extLst>
          </p:cNvPr>
          <p:cNvSpPr>
            <a:spLocks noChangeShapeType="1"/>
          </p:cNvSpPr>
          <p:nvPr/>
        </p:nvSpPr>
        <p:spPr bwMode="auto">
          <a:xfrm>
            <a:off x="4357689" y="2117725"/>
            <a:ext cx="15875" cy="3708400"/>
          </a:xfrm>
          <a:prstGeom prst="line">
            <a:avLst/>
          </a:prstGeom>
          <a:noFill/>
          <a:ln w="28575">
            <a:solidFill>
              <a:srgbClr val="000000"/>
            </a:solidFill>
            <a:prstDash val="sysDot"/>
            <a:round/>
            <a:headEnd type="none" w="sm" len="lg"/>
            <a:tailEnd type="none" w="sm" len="lg"/>
          </a:ln>
          <a:extLst>
            <a:ext uri="{909E8E84-426E-40DD-AFC4-6F175D3DCCD1}">
              <a14:hiddenFill xmlns:a14="http://schemas.microsoft.com/office/drawing/2010/main">
                <a:noFill/>
              </a14:hiddenFill>
            </a:ext>
          </a:extLst>
        </p:spPr>
        <p:txBody>
          <a:bodyPr/>
          <a:lstStyle/>
          <a:p>
            <a:endParaRPr lang="zh-CN" altLang="en-US"/>
          </a:p>
        </p:txBody>
      </p:sp>
      <p:sp>
        <p:nvSpPr>
          <p:cNvPr id="15367" name="Arc 7">
            <a:extLst>
              <a:ext uri="{FF2B5EF4-FFF2-40B4-BE49-F238E27FC236}">
                <a16:creationId xmlns:a16="http://schemas.microsoft.com/office/drawing/2014/main" id="{CB4CD595-5793-161D-F496-675FCFC04F22}"/>
              </a:ext>
            </a:extLst>
          </p:cNvPr>
          <p:cNvSpPr>
            <a:spLocks/>
          </p:cNvSpPr>
          <p:nvPr/>
        </p:nvSpPr>
        <p:spPr bwMode="auto">
          <a:xfrm flipH="1">
            <a:off x="4403725" y="4292601"/>
            <a:ext cx="641350" cy="92075"/>
          </a:xfrm>
          <a:custGeom>
            <a:avLst/>
            <a:gdLst>
              <a:gd name="T0" fmla="*/ 0 w 21600"/>
              <a:gd name="T1" fmla="*/ 0 h 21600"/>
              <a:gd name="T2" fmla="*/ 2147483646 w 21600"/>
              <a:gd name="T3" fmla="*/ 7131908 h 21600"/>
              <a:gd name="T4" fmla="*/ 0 w 21600"/>
              <a:gd name="T5" fmla="*/ 7131908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solidFill>
            <a:srgbClr val="FFFFFF"/>
          </a:solidFill>
          <a:ln w="28575">
            <a:solidFill>
              <a:srgbClr val="000000"/>
            </a:solidFill>
            <a:prstDash val="sysDot"/>
            <a:round/>
            <a:headEnd/>
            <a:tailEnd/>
          </a:ln>
        </p:spPr>
        <p:txBody>
          <a:bodyPr/>
          <a:lstStyle/>
          <a:p>
            <a:endParaRPr lang="zh-CN" altLang="en-US"/>
          </a:p>
        </p:txBody>
      </p:sp>
      <p:sp>
        <p:nvSpPr>
          <p:cNvPr id="15368" name="Arc 8">
            <a:extLst>
              <a:ext uri="{FF2B5EF4-FFF2-40B4-BE49-F238E27FC236}">
                <a16:creationId xmlns:a16="http://schemas.microsoft.com/office/drawing/2014/main" id="{C7C45528-3B51-AC62-28E9-49D028A6B001}"/>
              </a:ext>
            </a:extLst>
          </p:cNvPr>
          <p:cNvSpPr>
            <a:spLocks/>
          </p:cNvSpPr>
          <p:nvPr/>
        </p:nvSpPr>
        <p:spPr bwMode="auto">
          <a:xfrm flipH="1">
            <a:off x="4403725" y="3870326"/>
            <a:ext cx="641350" cy="92075"/>
          </a:xfrm>
          <a:custGeom>
            <a:avLst/>
            <a:gdLst>
              <a:gd name="T0" fmla="*/ 0 w 21600"/>
              <a:gd name="T1" fmla="*/ 0 h 21600"/>
              <a:gd name="T2" fmla="*/ 2147483646 w 21600"/>
              <a:gd name="T3" fmla="*/ 7131908 h 21600"/>
              <a:gd name="T4" fmla="*/ 0 w 21600"/>
              <a:gd name="T5" fmla="*/ 7131908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solidFill>
            <a:srgbClr val="FFFFFF"/>
          </a:solidFill>
          <a:ln w="28575">
            <a:solidFill>
              <a:srgbClr val="000000"/>
            </a:solidFill>
            <a:prstDash val="sysDot"/>
            <a:round/>
            <a:headEnd/>
            <a:tailEnd/>
          </a:ln>
        </p:spPr>
        <p:txBody>
          <a:bodyPr/>
          <a:lstStyle/>
          <a:p>
            <a:endParaRPr lang="zh-CN" altLang="en-US"/>
          </a:p>
        </p:txBody>
      </p:sp>
      <p:sp>
        <p:nvSpPr>
          <p:cNvPr id="15369" name="Rectangle 9">
            <a:extLst>
              <a:ext uri="{FF2B5EF4-FFF2-40B4-BE49-F238E27FC236}">
                <a16:creationId xmlns:a16="http://schemas.microsoft.com/office/drawing/2014/main" id="{764C8DCF-CC8F-33E3-A734-5C07ABAED22B}"/>
              </a:ext>
            </a:extLst>
          </p:cNvPr>
          <p:cNvSpPr>
            <a:spLocks noChangeArrowheads="1"/>
          </p:cNvSpPr>
          <p:nvPr/>
        </p:nvSpPr>
        <p:spPr bwMode="auto">
          <a:xfrm>
            <a:off x="7481888" y="4632325"/>
            <a:ext cx="366712" cy="274638"/>
          </a:xfrm>
          <a:prstGeom prst="rect">
            <a:avLst/>
          </a:prstGeom>
          <a:solidFill>
            <a:srgbClr val="FFFFFF"/>
          </a:solidFill>
          <a:ln>
            <a:noFill/>
          </a:ln>
          <a:extLst>
            <a:ext uri="{91240B29-F687-4F45-9708-019B960494DF}">
              <a14:hiddenLine xmlns:a14="http://schemas.microsoft.com/office/drawing/2010/main" w="6350">
                <a:solidFill>
                  <a:srgbClr val="000000"/>
                </a:solidFill>
                <a:miter lim="800000"/>
                <a:headEnd/>
                <a:tailEnd/>
              </a14:hiddenLine>
            </a:ext>
          </a:extLst>
        </p:spPr>
        <p:txBody>
          <a:bodyPr lIns="12700" tIns="12700" rIns="12700" bIns="12700"/>
          <a:lstStyle>
            <a:lvl1pPr>
              <a:spcBef>
                <a:spcPct val="20000"/>
              </a:spcBef>
              <a:buChar char="•"/>
              <a:defRPr sz="2800">
                <a:solidFill>
                  <a:schemeClr val="tx1"/>
                </a:solidFill>
                <a:latin typeface="Verdana" panose="020B0604030504040204" pitchFamily="34" charset="0"/>
                <a:ea typeface="ヒラギノ角ゴ Pro W3" pitchFamily="-84" charset="-128"/>
              </a:defRPr>
            </a:lvl1pPr>
            <a:lvl2pPr marL="742950" indent="-285750">
              <a:spcBef>
                <a:spcPct val="20000"/>
              </a:spcBef>
              <a:buChar char="–"/>
              <a:defRPr sz="2400">
                <a:solidFill>
                  <a:schemeClr val="tx1"/>
                </a:solidFill>
                <a:latin typeface="Verdana" panose="020B0604030504040204" pitchFamily="34" charset="0"/>
                <a:ea typeface="ヒラギノ角ゴ Pro W3" pitchFamily="-84" charset="-128"/>
              </a:defRPr>
            </a:lvl2pPr>
            <a:lvl3pPr marL="1143000" indent="-228600">
              <a:spcBef>
                <a:spcPct val="20000"/>
              </a:spcBef>
              <a:buChar char="•"/>
              <a:defRPr sz="2000">
                <a:solidFill>
                  <a:schemeClr val="tx1"/>
                </a:solidFill>
                <a:latin typeface="Verdana" panose="020B0604030504040204" pitchFamily="34" charset="0"/>
                <a:ea typeface="ヒラギノ角ゴ Pro W3" pitchFamily="-84" charset="-128"/>
              </a:defRPr>
            </a:lvl3pPr>
            <a:lvl4pPr marL="1600200" indent="-228600">
              <a:spcBef>
                <a:spcPct val="20000"/>
              </a:spcBef>
              <a:buChar char="–"/>
              <a:defRPr sz="2000">
                <a:solidFill>
                  <a:schemeClr val="tx1"/>
                </a:solidFill>
                <a:latin typeface="Verdana" panose="020B0604030504040204" pitchFamily="34" charset="0"/>
                <a:ea typeface="ヒラギノ角ゴ Pro W3" pitchFamily="-84" charset="-128"/>
              </a:defRPr>
            </a:lvl4pPr>
            <a:lvl5pPr marL="2057400" indent="-228600">
              <a:spcBef>
                <a:spcPct val="20000"/>
              </a:spcBef>
              <a:buChar char="»"/>
              <a:defRPr sz="1600">
                <a:solidFill>
                  <a:schemeClr val="tx1"/>
                </a:solidFill>
                <a:latin typeface="Verdana" panose="020B0604030504040204" pitchFamily="34" charset="0"/>
                <a:ea typeface="ヒラギノ角ゴ Pro W3" pitchFamily="-84" charset="-128"/>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ea typeface="ヒラギノ角ゴ Pro W3" pitchFamily="-84" charset="-128"/>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ea typeface="ヒラギノ角ゴ Pro W3" pitchFamily="-84" charset="-128"/>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ea typeface="ヒラギノ角ゴ Pro W3" pitchFamily="-84" charset="-128"/>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ea typeface="ヒラギノ角ゴ Pro W3" pitchFamily="-84" charset="-128"/>
              </a:defRPr>
            </a:lvl9pPr>
          </a:lstStyle>
          <a:p>
            <a:pPr>
              <a:spcBef>
                <a:spcPct val="0"/>
              </a:spcBef>
              <a:buFontTx/>
              <a:buNone/>
            </a:pPr>
            <a:r>
              <a:rPr lang="en-US" altLang="en-US" sz="2400" b="1">
                <a:latin typeface="Geometr415 Md BT"/>
                <a:cs typeface="Times New Roman" panose="02020603050405020304" pitchFamily="18" charset="0"/>
              </a:rPr>
              <a:t>U</a:t>
            </a:r>
            <a:endParaRPr lang="en-US" altLang="en-US" sz="1600" b="1">
              <a:latin typeface="Times New Roman" panose="02020603050405020304" pitchFamily="18" charset="0"/>
              <a:cs typeface="Times New Roman" panose="02020603050405020304" pitchFamily="18" charset="0"/>
            </a:endParaRPr>
          </a:p>
          <a:p>
            <a:pPr>
              <a:spcBef>
                <a:spcPct val="0"/>
              </a:spcBef>
              <a:buFontTx/>
              <a:buNone/>
            </a:pPr>
            <a:endParaRPr lang="en-US" altLang="en-US" sz="3600" b="1">
              <a:latin typeface="Times New Roman" panose="02020603050405020304" pitchFamily="18" charset="0"/>
              <a:cs typeface="Times New Roman" panose="02020603050405020304" pitchFamily="18" charset="0"/>
            </a:endParaRPr>
          </a:p>
        </p:txBody>
      </p:sp>
      <p:sp>
        <p:nvSpPr>
          <p:cNvPr id="15370" name="Rectangle 10">
            <a:extLst>
              <a:ext uri="{FF2B5EF4-FFF2-40B4-BE49-F238E27FC236}">
                <a16:creationId xmlns:a16="http://schemas.microsoft.com/office/drawing/2014/main" id="{AAC17184-C96C-5633-A665-DD1066651F22}"/>
              </a:ext>
            </a:extLst>
          </p:cNvPr>
          <p:cNvSpPr>
            <a:spLocks noChangeArrowheads="1"/>
          </p:cNvSpPr>
          <p:nvPr/>
        </p:nvSpPr>
        <p:spPr bwMode="auto">
          <a:xfrm>
            <a:off x="2986088" y="2117726"/>
            <a:ext cx="260350" cy="366713"/>
          </a:xfrm>
          <a:prstGeom prst="rect">
            <a:avLst/>
          </a:prstGeom>
          <a:solidFill>
            <a:srgbClr val="FFFFFF"/>
          </a:solidFill>
          <a:ln>
            <a:noFill/>
          </a:ln>
          <a:extLst>
            <a:ext uri="{91240B29-F687-4F45-9708-019B960494DF}">
              <a14:hiddenLine xmlns:a14="http://schemas.microsoft.com/office/drawing/2010/main" w="6350">
                <a:solidFill>
                  <a:srgbClr val="000000"/>
                </a:solidFill>
                <a:miter lim="800000"/>
                <a:headEnd/>
                <a:tailEnd/>
              </a14:hiddenLine>
            </a:ext>
          </a:extLst>
        </p:spPr>
        <p:txBody>
          <a:bodyPr lIns="12700" tIns="12700" rIns="12700" bIns="12700"/>
          <a:lstStyle>
            <a:lvl1pPr>
              <a:spcBef>
                <a:spcPct val="20000"/>
              </a:spcBef>
              <a:buChar char="•"/>
              <a:defRPr sz="2800">
                <a:solidFill>
                  <a:schemeClr val="tx1"/>
                </a:solidFill>
                <a:latin typeface="Verdana" panose="020B0604030504040204" pitchFamily="34" charset="0"/>
                <a:ea typeface="ヒラギノ角ゴ Pro W3" pitchFamily="-84" charset="-128"/>
              </a:defRPr>
            </a:lvl1pPr>
            <a:lvl2pPr marL="742950" indent="-285750">
              <a:spcBef>
                <a:spcPct val="20000"/>
              </a:spcBef>
              <a:buChar char="–"/>
              <a:defRPr sz="2400">
                <a:solidFill>
                  <a:schemeClr val="tx1"/>
                </a:solidFill>
                <a:latin typeface="Verdana" panose="020B0604030504040204" pitchFamily="34" charset="0"/>
                <a:ea typeface="ヒラギノ角ゴ Pro W3" pitchFamily="-84" charset="-128"/>
              </a:defRPr>
            </a:lvl2pPr>
            <a:lvl3pPr marL="1143000" indent="-228600">
              <a:spcBef>
                <a:spcPct val="20000"/>
              </a:spcBef>
              <a:buChar char="•"/>
              <a:defRPr sz="2000">
                <a:solidFill>
                  <a:schemeClr val="tx1"/>
                </a:solidFill>
                <a:latin typeface="Verdana" panose="020B0604030504040204" pitchFamily="34" charset="0"/>
                <a:ea typeface="ヒラギノ角ゴ Pro W3" pitchFamily="-84" charset="-128"/>
              </a:defRPr>
            </a:lvl3pPr>
            <a:lvl4pPr marL="1600200" indent="-228600">
              <a:spcBef>
                <a:spcPct val="20000"/>
              </a:spcBef>
              <a:buChar char="–"/>
              <a:defRPr sz="2000">
                <a:solidFill>
                  <a:schemeClr val="tx1"/>
                </a:solidFill>
                <a:latin typeface="Verdana" panose="020B0604030504040204" pitchFamily="34" charset="0"/>
                <a:ea typeface="ヒラギノ角ゴ Pro W3" pitchFamily="-84" charset="-128"/>
              </a:defRPr>
            </a:lvl4pPr>
            <a:lvl5pPr marL="2057400" indent="-228600">
              <a:spcBef>
                <a:spcPct val="20000"/>
              </a:spcBef>
              <a:buChar char="»"/>
              <a:defRPr sz="1600">
                <a:solidFill>
                  <a:schemeClr val="tx1"/>
                </a:solidFill>
                <a:latin typeface="Verdana" panose="020B0604030504040204" pitchFamily="34" charset="0"/>
                <a:ea typeface="ヒラギノ角ゴ Pro W3" pitchFamily="-84" charset="-128"/>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ea typeface="ヒラギノ角ゴ Pro W3" pitchFamily="-84" charset="-128"/>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ea typeface="ヒラギノ角ゴ Pro W3" pitchFamily="-84" charset="-128"/>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ea typeface="ヒラギノ角ゴ Pro W3" pitchFamily="-84" charset="-128"/>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ea typeface="ヒラギノ角ゴ Pro W3" pitchFamily="-84" charset="-128"/>
              </a:defRPr>
            </a:lvl9pPr>
          </a:lstStyle>
          <a:p>
            <a:pPr>
              <a:spcBef>
                <a:spcPct val="0"/>
              </a:spcBef>
              <a:buFontTx/>
              <a:buNone/>
            </a:pPr>
            <a:r>
              <a:rPr lang="en-US" altLang="en-US" sz="2400" b="1">
                <a:latin typeface="Geometr415 Md BT"/>
                <a:cs typeface="Times New Roman" panose="02020603050405020304" pitchFamily="18" charset="0"/>
                <a:sym typeface="Symbol" panose="05050102010706020507" pitchFamily="18" charset="2"/>
              </a:rPr>
              <a:t></a:t>
            </a:r>
            <a:endParaRPr lang="en-US" altLang="en-US" sz="2400" b="1">
              <a:latin typeface="Times New Roman" panose="02020603050405020304" pitchFamily="18" charset="0"/>
              <a:cs typeface="Times New Roman" panose="02020603050405020304" pitchFamily="18" charset="0"/>
            </a:endParaRPr>
          </a:p>
          <a:p>
            <a:pPr>
              <a:spcBef>
                <a:spcPct val="0"/>
              </a:spcBef>
              <a:buFontTx/>
              <a:buNone/>
            </a:pPr>
            <a:endParaRPr lang="en-US" altLang="en-US" sz="2400" b="1">
              <a:latin typeface="Geometr415 Md BT"/>
              <a:cs typeface="Times New Roman" panose="02020603050405020304" pitchFamily="18" charset="0"/>
              <a:sym typeface="Symbol" panose="05050102010706020507" pitchFamily="18" charset="2"/>
            </a:endParaRPr>
          </a:p>
        </p:txBody>
      </p:sp>
      <p:sp>
        <p:nvSpPr>
          <p:cNvPr id="15371" name="Rectangle 11">
            <a:extLst>
              <a:ext uri="{FF2B5EF4-FFF2-40B4-BE49-F238E27FC236}">
                <a16:creationId xmlns:a16="http://schemas.microsoft.com/office/drawing/2014/main" id="{4B82C753-AEE7-3838-F2DD-EE3E684AE048}"/>
              </a:ext>
            </a:extLst>
          </p:cNvPr>
          <p:cNvSpPr>
            <a:spLocks noChangeArrowheads="1"/>
          </p:cNvSpPr>
          <p:nvPr/>
        </p:nvSpPr>
        <p:spPr bwMode="auto">
          <a:xfrm>
            <a:off x="6324600" y="4800601"/>
            <a:ext cx="641350" cy="366713"/>
          </a:xfrm>
          <a:prstGeom prst="rect">
            <a:avLst/>
          </a:prstGeom>
          <a:solidFill>
            <a:srgbClr val="FFFFFF"/>
          </a:solidFill>
          <a:ln>
            <a:noFill/>
          </a:ln>
          <a:extLst>
            <a:ext uri="{91240B29-F687-4F45-9708-019B960494DF}">
              <a14:hiddenLine xmlns:a14="http://schemas.microsoft.com/office/drawing/2010/main" w="6350">
                <a:solidFill>
                  <a:srgbClr val="000000"/>
                </a:solidFill>
                <a:miter lim="800000"/>
                <a:headEnd/>
                <a:tailEnd/>
              </a14:hiddenLine>
            </a:ext>
          </a:extLst>
        </p:spPr>
        <p:txBody>
          <a:bodyPr lIns="12700" tIns="12700" rIns="12700" bIns="12700"/>
          <a:lstStyle>
            <a:lvl1pPr>
              <a:spcBef>
                <a:spcPct val="20000"/>
              </a:spcBef>
              <a:buChar char="•"/>
              <a:defRPr sz="2800">
                <a:solidFill>
                  <a:schemeClr val="tx1"/>
                </a:solidFill>
                <a:latin typeface="Verdana" panose="020B0604030504040204" pitchFamily="34" charset="0"/>
                <a:ea typeface="ヒラギノ角ゴ Pro W3" pitchFamily="-84" charset="-128"/>
              </a:defRPr>
            </a:lvl1pPr>
            <a:lvl2pPr marL="742950" indent="-285750">
              <a:spcBef>
                <a:spcPct val="20000"/>
              </a:spcBef>
              <a:buChar char="–"/>
              <a:defRPr sz="2400">
                <a:solidFill>
                  <a:schemeClr val="tx1"/>
                </a:solidFill>
                <a:latin typeface="Verdana" panose="020B0604030504040204" pitchFamily="34" charset="0"/>
                <a:ea typeface="ヒラギノ角ゴ Pro W3" pitchFamily="-84" charset="-128"/>
              </a:defRPr>
            </a:lvl2pPr>
            <a:lvl3pPr marL="1143000" indent="-228600">
              <a:spcBef>
                <a:spcPct val="20000"/>
              </a:spcBef>
              <a:buChar char="•"/>
              <a:defRPr sz="2000">
                <a:solidFill>
                  <a:schemeClr val="tx1"/>
                </a:solidFill>
                <a:latin typeface="Verdana" panose="020B0604030504040204" pitchFamily="34" charset="0"/>
                <a:ea typeface="ヒラギノ角ゴ Pro W3" pitchFamily="-84" charset="-128"/>
              </a:defRPr>
            </a:lvl3pPr>
            <a:lvl4pPr marL="1600200" indent="-228600">
              <a:spcBef>
                <a:spcPct val="20000"/>
              </a:spcBef>
              <a:buChar char="–"/>
              <a:defRPr sz="2000">
                <a:solidFill>
                  <a:schemeClr val="tx1"/>
                </a:solidFill>
                <a:latin typeface="Verdana" panose="020B0604030504040204" pitchFamily="34" charset="0"/>
                <a:ea typeface="ヒラギノ角ゴ Pro W3" pitchFamily="-84" charset="-128"/>
              </a:defRPr>
            </a:lvl4pPr>
            <a:lvl5pPr marL="2057400" indent="-228600">
              <a:spcBef>
                <a:spcPct val="20000"/>
              </a:spcBef>
              <a:buChar char="»"/>
              <a:defRPr sz="1600">
                <a:solidFill>
                  <a:schemeClr val="tx1"/>
                </a:solidFill>
                <a:latin typeface="Verdana" panose="020B0604030504040204" pitchFamily="34" charset="0"/>
                <a:ea typeface="ヒラギノ角ゴ Pro W3" pitchFamily="-84" charset="-128"/>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ea typeface="ヒラギノ角ゴ Pro W3" pitchFamily="-84" charset="-128"/>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ea typeface="ヒラギノ角ゴ Pro W3" pitchFamily="-84" charset="-128"/>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ea typeface="ヒラギノ角ゴ Pro W3" pitchFamily="-84" charset="-128"/>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ea typeface="ヒラギノ角ゴ Pro W3" pitchFamily="-84" charset="-128"/>
              </a:defRPr>
            </a:lvl9pPr>
          </a:lstStyle>
          <a:p>
            <a:pPr>
              <a:spcBef>
                <a:spcPct val="0"/>
              </a:spcBef>
              <a:buFontTx/>
              <a:buNone/>
            </a:pPr>
            <a:r>
              <a:rPr lang="en-US" altLang="en-US" sz="2400" b="1">
                <a:latin typeface="Times New Roman" panose="02020603050405020304" pitchFamily="18" charset="0"/>
                <a:cs typeface="Times New Roman" panose="02020603050405020304" pitchFamily="18" charset="0"/>
                <a:sym typeface="Symbol" panose="05050102010706020507" pitchFamily="18" charset="2"/>
              </a:rPr>
              <a:t></a:t>
            </a:r>
            <a:r>
              <a:rPr lang="en-US" altLang="en-US" sz="2400" b="1" baseline="30000">
                <a:latin typeface="Times New Roman" panose="02020603050405020304" pitchFamily="18" charset="0"/>
                <a:cs typeface="Times New Roman" panose="02020603050405020304" pitchFamily="18" charset="0"/>
              </a:rPr>
              <a:t>e</a:t>
            </a:r>
            <a:r>
              <a:rPr lang="en-US" altLang="en-US" sz="2400" b="1">
                <a:latin typeface="Geometr415 Md BT"/>
                <a:cs typeface="Times New Roman" panose="02020603050405020304" pitchFamily="18" charset="0"/>
                <a:sym typeface="Symbol" panose="05050102010706020507" pitchFamily="18" charset="2"/>
              </a:rPr>
              <a:t>=0</a:t>
            </a:r>
            <a:endParaRPr lang="en-US" altLang="en-US" sz="1600" b="1">
              <a:latin typeface="Times New Roman" panose="02020603050405020304" pitchFamily="18" charset="0"/>
              <a:cs typeface="Times New Roman" panose="02020603050405020304" pitchFamily="18" charset="0"/>
              <a:sym typeface="Symbol" panose="05050102010706020507" pitchFamily="18" charset="2"/>
            </a:endParaRPr>
          </a:p>
          <a:p>
            <a:pPr>
              <a:spcBef>
                <a:spcPct val="0"/>
              </a:spcBef>
              <a:buFontTx/>
              <a:buNone/>
            </a:pPr>
            <a:endParaRPr lang="en-US" altLang="en-US" sz="2400" b="1">
              <a:latin typeface="Times New Roman" panose="02020603050405020304" pitchFamily="18" charset="0"/>
              <a:cs typeface="Times New Roman" panose="02020603050405020304" pitchFamily="18" charset="0"/>
              <a:sym typeface="Symbol" panose="05050102010706020507" pitchFamily="18" charset="2"/>
            </a:endParaRPr>
          </a:p>
        </p:txBody>
      </p:sp>
      <p:sp>
        <p:nvSpPr>
          <p:cNvPr id="15372" name="Rectangle 12">
            <a:extLst>
              <a:ext uri="{FF2B5EF4-FFF2-40B4-BE49-F238E27FC236}">
                <a16:creationId xmlns:a16="http://schemas.microsoft.com/office/drawing/2014/main" id="{3E5D52AE-4DD7-0994-4A36-1781D17250F1}"/>
              </a:ext>
            </a:extLst>
          </p:cNvPr>
          <p:cNvSpPr>
            <a:spLocks noChangeArrowheads="1"/>
          </p:cNvSpPr>
          <p:nvPr/>
        </p:nvSpPr>
        <p:spPr bwMode="auto">
          <a:xfrm>
            <a:off x="6324600" y="4238626"/>
            <a:ext cx="852488" cy="366713"/>
          </a:xfrm>
          <a:prstGeom prst="rect">
            <a:avLst/>
          </a:prstGeom>
          <a:solidFill>
            <a:srgbClr val="FFFFFF"/>
          </a:solidFill>
          <a:ln>
            <a:noFill/>
          </a:ln>
          <a:extLst>
            <a:ext uri="{91240B29-F687-4F45-9708-019B960494DF}">
              <a14:hiddenLine xmlns:a14="http://schemas.microsoft.com/office/drawing/2010/main" w="6350">
                <a:solidFill>
                  <a:srgbClr val="000000"/>
                </a:solidFill>
                <a:miter lim="800000"/>
                <a:headEnd/>
                <a:tailEnd/>
              </a14:hiddenLine>
            </a:ext>
          </a:extLst>
        </p:spPr>
        <p:txBody>
          <a:bodyPr lIns="12700" tIns="12700" rIns="12700" bIns="12700"/>
          <a:lstStyle>
            <a:lvl1pPr>
              <a:spcBef>
                <a:spcPct val="20000"/>
              </a:spcBef>
              <a:buChar char="•"/>
              <a:defRPr sz="2800">
                <a:solidFill>
                  <a:schemeClr val="tx1"/>
                </a:solidFill>
                <a:latin typeface="Verdana" panose="020B0604030504040204" pitchFamily="34" charset="0"/>
                <a:ea typeface="ヒラギノ角ゴ Pro W3" pitchFamily="-84" charset="-128"/>
              </a:defRPr>
            </a:lvl1pPr>
            <a:lvl2pPr marL="742950" indent="-285750">
              <a:spcBef>
                <a:spcPct val="20000"/>
              </a:spcBef>
              <a:buChar char="–"/>
              <a:defRPr sz="2400">
                <a:solidFill>
                  <a:schemeClr val="tx1"/>
                </a:solidFill>
                <a:latin typeface="Verdana" panose="020B0604030504040204" pitchFamily="34" charset="0"/>
                <a:ea typeface="ヒラギノ角ゴ Pro W3" pitchFamily="-84" charset="-128"/>
              </a:defRPr>
            </a:lvl2pPr>
            <a:lvl3pPr marL="1143000" indent="-228600">
              <a:spcBef>
                <a:spcPct val="20000"/>
              </a:spcBef>
              <a:buChar char="•"/>
              <a:defRPr sz="2000">
                <a:solidFill>
                  <a:schemeClr val="tx1"/>
                </a:solidFill>
                <a:latin typeface="Verdana" panose="020B0604030504040204" pitchFamily="34" charset="0"/>
                <a:ea typeface="ヒラギノ角ゴ Pro W3" pitchFamily="-84" charset="-128"/>
              </a:defRPr>
            </a:lvl3pPr>
            <a:lvl4pPr marL="1600200" indent="-228600">
              <a:spcBef>
                <a:spcPct val="20000"/>
              </a:spcBef>
              <a:buChar char="–"/>
              <a:defRPr sz="2000">
                <a:solidFill>
                  <a:schemeClr val="tx1"/>
                </a:solidFill>
                <a:latin typeface="Verdana" panose="020B0604030504040204" pitchFamily="34" charset="0"/>
                <a:ea typeface="ヒラギノ角ゴ Pro W3" pitchFamily="-84" charset="-128"/>
              </a:defRPr>
            </a:lvl4pPr>
            <a:lvl5pPr marL="2057400" indent="-228600">
              <a:spcBef>
                <a:spcPct val="20000"/>
              </a:spcBef>
              <a:buChar char="»"/>
              <a:defRPr sz="1600">
                <a:solidFill>
                  <a:schemeClr val="tx1"/>
                </a:solidFill>
                <a:latin typeface="Verdana" panose="020B0604030504040204" pitchFamily="34" charset="0"/>
                <a:ea typeface="ヒラギノ角ゴ Pro W3" pitchFamily="-84" charset="-128"/>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ea typeface="ヒラギノ角ゴ Pro W3" pitchFamily="-84" charset="-128"/>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ea typeface="ヒラギノ角ゴ Pro W3" pitchFamily="-84" charset="-128"/>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ea typeface="ヒラギノ角ゴ Pro W3" pitchFamily="-84" charset="-128"/>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ea typeface="ヒラギノ角ゴ Pro W3" pitchFamily="-84" charset="-128"/>
              </a:defRPr>
            </a:lvl9pPr>
          </a:lstStyle>
          <a:p>
            <a:pPr>
              <a:spcBef>
                <a:spcPct val="0"/>
              </a:spcBef>
              <a:buFontTx/>
              <a:buNone/>
            </a:pPr>
            <a:r>
              <a:rPr lang="en-US" altLang="en-US" sz="2400" b="1">
                <a:latin typeface="Times New Roman" panose="02020603050405020304" pitchFamily="18" charset="0"/>
                <a:cs typeface="Times New Roman" panose="02020603050405020304" pitchFamily="18" charset="0"/>
                <a:sym typeface="Symbol" panose="05050102010706020507" pitchFamily="18" charset="2"/>
              </a:rPr>
              <a:t></a:t>
            </a:r>
            <a:r>
              <a:rPr lang="en-US" altLang="en-US" sz="2400" b="1" baseline="30000">
                <a:latin typeface="Times New Roman" panose="02020603050405020304" pitchFamily="18" charset="0"/>
                <a:cs typeface="Times New Roman" panose="02020603050405020304" pitchFamily="18" charset="0"/>
              </a:rPr>
              <a:t>e</a:t>
            </a:r>
            <a:r>
              <a:rPr lang="en-US" altLang="en-US" sz="2400" b="1">
                <a:latin typeface="Geometr415 Md BT"/>
                <a:cs typeface="Times New Roman" panose="02020603050405020304" pitchFamily="18" charset="0"/>
                <a:sym typeface="Symbol" panose="05050102010706020507" pitchFamily="18" charset="2"/>
              </a:rPr>
              <a:t>=</a:t>
            </a:r>
            <a:r>
              <a:rPr lang="en-US" altLang="en-US" sz="2400" b="1" baseline="-30000">
                <a:latin typeface="Geometr415 Md BT"/>
                <a:cs typeface="Times New Roman" panose="02020603050405020304" pitchFamily="18" charset="0"/>
              </a:rPr>
              <a:t>1</a:t>
            </a:r>
            <a:endParaRPr lang="en-US" altLang="en-US" sz="1600" b="1">
              <a:latin typeface="Times New Roman" panose="02020603050405020304" pitchFamily="18" charset="0"/>
              <a:cs typeface="Times New Roman" panose="02020603050405020304" pitchFamily="18" charset="0"/>
              <a:sym typeface="Symbol" panose="05050102010706020507" pitchFamily="18" charset="2"/>
            </a:endParaRPr>
          </a:p>
          <a:p>
            <a:pPr>
              <a:spcBef>
                <a:spcPct val="0"/>
              </a:spcBef>
              <a:buFontTx/>
              <a:buNone/>
            </a:pPr>
            <a:endParaRPr lang="en-US" altLang="en-US" sz="2400" b="1">
              <a:latin typeface="Geometr415 Md BT"/>
              <a:cs typeface="Times New Roman" panose="02020603050405020304" pitchFamily="18" charset="0"/>
              <a:sym typeface="Symbol" panose="05050102010706020507" pitchFamily="18" charset="2"/>
            </a:endParaRPr>
          </a:p>
        </p:txBody>
      </p:sp>
      <p:sp>
        <p:nvSpPr>
          <p:cNvPr id="15373" name="Rectangle 13">
            <a:extLst>
              <a:ext uri="{FF2B5EF4-FFF2-40B4-BE49-F238E27FC236}">
                <a16:creationId xmlns:a16="http://schemas.microsoft.com/office/drawing/2014/main" id="{BCF38501-D8B9-1D93-3050-338F455FD72E}"/>
              </a:ext>
            </a:extLst>
          </p:cNvPr>
          <p:cNvSpPr>
            <a:spLocks noChangeArrowheads="1"/>
          </p:cNvSpPr>
          <p:nvPr/>
        </p:nvSpPr>
        <p:spPr bwMode="auto">
          <a:xfrm>
            <a:off x="4967288" y="4937126"/>
            <a:ext cx="457200" cy="366713"/>
          </a:xfrm>
          <a:prstGeom prst="rect">
            <a:avLst/>
          </a:prstGeom>
          <a:solidFill>
            <a:srgbClr val="FFFFFF"/>
          </a:solidFill>
          <a:ln>
            <a:noFill/>
          </a:ln>
          <a:extLst>
            <a:ext uri="{91240B29-F687-4F45-9708-019B960494DF}">
              <a14:hiddenLine xmlns:a14="http://schemas.microsoft.com/office/drawing/2010/main" w="6350">
                <a:solidFill>
                  <a:srgbClr val="000000"/>
                </a:solidFill>
                <a:miter lim="800000"/>
                <a:headEnd/>
                <a:tailEnd/>
              </a14:hiddenLine>
            </a:ext>
          </a:extLst>
        </p:spPr>
        <p:txBody>
          <a:bodyPr lIns="12700" tIns="12700" rIns="12700" bIns="12700"/>
          <a:lstStyle>
            <a:lvl1pPr>
              <a:spcBef>
                <a:spcPct val="20000"/>
              </a:spcBef>
              <a:buChar char="•"/>
              <a:defRPr sz="2800">
                <a:solidFill>
                  <a:schemeClr val="tx1"/>
                </a:solidFill>
                <a:latin typeface="Verdana" panose="020B0604030504040204" pitchFamily="34" charset="0"/>
                <a:ea typeface="ヒラギノ角ゴ Pro W3" pitchFamily="-84" charset="-128"/>
              </a:defRPr>
            </a:lvl1pPr>
            <a:lvl2pPr marL="742950" indent="-285750">
              <a:spcBef>
                <a:spcPct val="20000"/>
              </a:spcBef>
              <a:buChar char="–"/>
              <a:defRPr sz="2400">
                <a:solidFill>
                  <a:schemeClr val="tx1"/>
                </a:solidFill>
                <a:latin typeface="Verdana" panose="020B0604030504040204" pitchFamily="34" charset="0"/>
                <a:ea typeface="ヒラギノ角ゴ Pro W3" pitchFamily="-84" charset="-128"/>
              </a:defRPr>
            </a:lvl2pPr>
            <a:lvl3pPr marL="1143000" indent="-228600">
              <a:spcBef>
                <a:spcPct val="20000"/>
              </a:spcBef>
              <a:buChar char="•"/>
              <a:defRPr sz="2000">
                <a:solidFill>
                  <a:schemeClr val="tx1"/>
                </a:solidFill>
                <a:latin typeface="Verdana" panose="020B0604030504040204" pitchFamily="34" charset="0"/>
                <a:ea typeface="ヒラギノ角ゴ Pro W3" pitchFamily="-84" charset="-128"/>
              </a:defRPr>
            </a:lvl3pPr>
            <a:lvl4pPr marL="1600200" indent="-228600">
              <a:spcBef>
                <a:spcPct val="20000"/>
              </a:spcBef>
              <a:buChar char="–"/>
              <a:defRPr sz="2000">
                <a:solidFill>
                  <a:schemeClr val="tx1"/>
                </a:solidFill>
                <a:latin typeface="Verdana" panose="020B0604030504040204" pitchFamily="34" charset="0"/>
                <a:ea typeface="ヒラギノ角ゴ Pro W3" pitchFamily="-84" charset="-128"/>
              </a:defRPr>
            </a:lvl4pPr>
            <a:lvl5pPr marL="2057400" indent="-228600">
              <a:spcBef>
                <a:spcPct val="20000"/>
              </a:spcBef>
              <a:buChar char="»"/>
              <a:defRPr sz="1600">
                <a:solidFill>
                  <a:schemeClr val="tx1"/>
                </a:solidFill>
                <a:latin typeface="Verdana" panose="020B0604030504040204" pitchFamily="34" charset="0"/>
                <a:ea typeface="ヒラギノ角ゴ Pro W3" pitchFamily="-84" charset="-128"/>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ea typeface="ヒラギノ角ゴ Pro W3" pitchFamily="-84" charset="-128"/>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ea typeface="ヒラギノ角ゴ Pro W3" pitchFamily="-84" charset="-128"/>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ea typeface="ヒラギノ角ゴ Pro W3" pitchFamily="-84" charset="-128"/>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ea typeface="ヒラギノ角ゴ Pro W3" pitchFamily="-84" charset="-128"/>
              </a:defRPr>
            </a:lvl9pPr>
          </a:lstStyle>
          <a:p>
            <a:pPr>
              <a:spcBef>
                <a:spcPct val="0"/>
              </a:spcBef>
              <a:buFontTx/>
              <a:buNone/>
            </a:pPr>
            <a:r>
              <a:rPr lang="en-US" altLang="en-US" sz="2400" b="1">
                <a:latin typeface="Geometr415 Md BT"/>
                <a:cs typeface="Times New Roman" panose="02020603050405020304" pitchFamily="18" charset="0"/>
              </a:rPr>
              <a:t>U*</a:t>
            </a:r>
            <a:endParaRPr lang="en-US" altLang="en-US" sz="1600" b="1">
              <a:latin typeface="Times New Roman" panose="02020603050405020304" pitchFamily="18" charset="0"/>
              <a:cs typeface="Times New Roman" panose="02020603050405020304" pitchFamily="18" charset="0"/>
            </a:endParaRPr>
          </a:p>
          <a:p>
            <a:pPr>
              <a:spcBef>
                <a:spcPct val="0"/>
              </a:spcBef>
              <a:buFontTx/>
              <a:buNone/>
            </a:pPr>
            <a:endParaRPr lang="en-US" altLang="en-US" sz="3600" b="1">
              <a:latin typeface="Times New Roman" panose="02020603050405020304" pitchFamily="18" charset="0"/>
              <a:cs typeface="Times New Roman" panose="02020603050405020304" pitchFamily="18" charset="0"/>
            </a:endParaRPr>
          </a:p>
        </p:txBody>
      </p:sp>
      <p:sp>
        <p:nvSpPr>
          <p:cNvPr id="15374" name="Rectangle 14">
            <a:extLst>
              <a:ext uri="{FF2B5EF4-FFF2-40B4-BE49-F238E27FC236}">
                <a16:creationId xmlns:a16="http://schemas.microsoft.com/office/drawing/2014/main" id="{12267D0C-7A38-C10A-8340-F5E401EB5D68}"/>
              </a:ext>
            </a:extLst>
          </p:cNvPr>
          <p:cNvSpPr>
            <a:spLocks noChangeArrowheads="1"/>
          </p:cNvSpPr>
          <p:nvPr/>
        </p:nvSpPr>
        <p:spPr bwMode="auto">
          <a:xfrm>
            <a:off x="4281488" y="4937126"/>
            <a:ext cx="425450" cy="366713"/>
          </a:xfrm>
          <a:prstGeom prst="rect">
            <a:avLst/>
          </a:prstGeom>
          <a:solidFill>
            <a:srgbClr val="FFFFFF"/>
          </a:solidFill>
          <a:ln>
            <a:noFill/>
          </a:ln>
          <a:extLst>
            <a:ext uri="{91240B29-F687-4F45-9708-019B960494DF}">
              <a14:hiddenLine xmlns:a14="http://schemas.microsoft.com/office/drawing/2010/main" w="6350">
                <a:solidFill>
                  <a:srgbClr val="000000"/>
                </a:solidFill>
                <a:miter lim="800000"/>
                <a:headEnd/>
                <a:tailEnd/>
              </a14:hiddenLine>
            </a:ext>
          </a:extLst>
        </p:spPr>
        <p:txBody>
          <a:bodyPr lIns="12700" tIns="12700" rIns="12700" bIns="12700"/>
          <a:lstStyle>
            <a:lvl1pPr>
              <a:spcBef>
                <a:spcPct val="20000"/>
              </a:spcBef>
              <a:buChar char="•"/>
              <a:defRPr sz="2800">
                <a:solidFill>
                  <a:schemeClr val="tx1"/>
                </a:solidFill>
                <a:latin typeface="Verdana" panose="020B0604030504040204" pitchFamily="34" charset="0"/>
                <a:ea typeface="ヒラギノ角ゴ Pro W3" pitchFamily="-84" charset="-128"/>
              </a:defRPr>
            </a:lvl1pPr>
            <a:lvl2pPr marL="742950" indent="-285750">
              <a:spcBef>
                <a:spcPct val="20000"/>
              </a:spcBef>
              <a:buChar char="–"/>
              <a:defRPr sz="2400">
                <a:solidFill>
                  <a:schemeClr val="tx1"/>
                </a:solidFill>
                <a:latin typeface="Verdana" panose="020B0604030504040204" pitchFamily="34" charset="0"/>
                <a:ea typeface="ヒラギノ角ゴ Pro W3" pitchFamily="-84" charset="-128"/>
              </a:defRPr>
            </a:lvl2pPr>
            <a:lvl3pPr marL="1143000" indent="-228600">
              <a:spcBef>
                <a:spcPct val="20000"/>
              </a:spcBef>
              <a:buChar char="•"/>
              <a:defRPr sz="2000">
                <a:solidFill>
                  <a:schemeClr val="tx1"/>
                </a:solidFill>
                <a:latin typeface="Verdana" panose="020B0604030504040204" pitchFamily="34" charset="0"/>
                <a:ea typeface="ヒラギノ角ゴ Pro W3" pitchFamily="-84" charset="-128"/>
              </a:defRPr>
            </a:lvl3pPr>
            <a:lvl4pPr marL="1600200" indent="-228600">
              <a:spcBef>
                <a:spcPct val="20000"/>
              </a:spcBef>
              <a:buChar char="–"/>
              <a:defRPr sz="2000">
                <a:solidFill>
                  <a:schemeClr val="tx1"/>
                </a:solidFill>
                <a:latin typeface="Verdana" panose="020B0604030504040204" pitchFamily="34" charset="0"/>
                <a:ea typeface="ヒラギノ角ゴ Pro W3" pitchFamily="-84" charset="-128"/>
              </a:defRPr>
            </a:lvl4pPr>
            <a:lvl5pPr marL="2057400" indent="-228600">
              <a:spcBef>
                <a:spcPct val="20000"/>
              </a:spcBef>
              <a:buChar char="»"/>
              <a:defRPr sz="1600">
                <a:solidFill>
                  <a:schemeClr val="tx1"/>
                </a:solidFill>
                <a:latin typeface="Verdana" panose="020B0604030504040204" pitchFamily="34" charset="0"/>
                <a:ea typeface="ヒラギノ角ゴ Pro W3" pitchFamily="-84" charset="-128"/>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ea typeface="ヒラギノ角ゴ Pro W3" pitchFamily="-84" charset="-128"/>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ea typeface="ヒラギノ角ゴ Pro W3" pitchFamily="-84" charset="-128"/>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ea typeface="ヒラギノ角ゴ Pro W3" pitchFamily="-84" charset="-128"/>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ea typeface="ヒラギノ角ゴ Pro W3" pitchFamily="-84" charset="-128"/>
              </a:defRPr>
            </a:lvl9pPr>
          </a:lstStyle>
          <a:p>
            <a:pPr>
              <a:spcBef>
                <a:spcPct val="0"/>
              </a:spcBef>
              <a:buFontTx/>
              <a:buNone/>
            </a:pPr>
            <a:r>
              <a:rPr lang="en-US" altLang="en-US" sz="2400" b="1">
                <a:latin typeface="Geometr415 Md BT"/>
                <a:cs typeface="Times New Roman" panose="02020603050405020304" pitchFamily="18" charset="0"/>
              </a:rPr>
              <a:t>U</a:t>
            </a:r>
            <a:r>
              <a:rPr lang="en-US" altLang="en-US" sz="2400" b="1" baseline="-30000">
                <a:latin typeface="Geometr415 Md BT"/>
                <a:cs typeface="Times New Roman" panose="02020603050405020304" pitchFamily="18" charset="0"/>
              </a:rPr>
              <a:t>1</a:t>
            </a:r>
            <a:endParaRPr lang="en-US" altLang="en-US" sz="1600" b="1">
              <a:latin typeface="Times New Roman" panose="02020603050405020304" pitchFamily="18" charset="0"/>
              <a:cs typeface="Times New Roman" panose="02020603050405020304" pitchFamily="18" charset="0"/>
            </a:endParaRPr>
          </a:p>
          <a:p>
            <a:pPr>
              <a:spcBef>
                <a:spcPct val="0"/>
              </a:spcBef>
              <a:buFontTx/>
              <a:buNone/>
            </a:pPr>
            <a:endParaRPr lang="en-US" altLang="en-US" sz="3600" b="1">
              <a:latin typeface="Times New Roman" panose="02020603050405020304" pitchFamily="18" charset="0"/>
              <a:cs typeface="Times New Roman" panose="02020603050405020304" pitchFamily="18" charset="0"/>
            </a:endParaRPr>
          </a:p>
        </p:txBody>
      </p:sp>
      <p:sp>
        <p:nvSpPr>
          <p:cNvPr id="15375" name="Line 15">
            <a:extLst>
              <a:ext uri="{FF2B5EF4-FFF2-40B4-BE49-F238E27FC236}">
                <a16:creationId xmlns:a16="http://schemas.microsoft.com/office/drawing/2014/main" id="{1E3FD5CE-5DAB-DAC9-01EF-5CF5EFB93173}"/>
              </a:ext>
            </a:extLst>
          </p:cNvPr>
          <p:cNvSpPr>
            <a:spLocks noChangeShapeType="1"/>
          </p:cNvSpPr>
          <p:nvPr/>
        </p:nvSpPr>
        <p:spPr bwMode="auto">
          <a:xfrm flipV="1">
            <a:off x="4495800" y="3030538"/>
            <a:ext cx="0" cy="823912"/>
          </a:xfrm>
          <a:prstGeom prst="line">
            <a:avLst/>
          </a:prstGeom>
          <a:noFill/>
          <a:ln w="50800">
            <a:solidFill>
              <a:srgbClr val="CC0000"/>
            </a:solidFill>
            <a:round/>
            <a:headEnd type="none" w="sm" len="lg"/>
            <a:tailEnd type="arrow" w="sm" len="lg"/>
          </a:ln>
          <a:extLst>
            <a:ext uri="{909E8E84-426E-40DD-AFC4-6F175D3DCCD1}">
              <a14:hiddenFill xmlns:a14="http://schemas.microsoft.com/office/drawing/2010/main">
                <a:noFill/>
              </a14:hiddenFill>
            </a:ext>
          </a:extLst>
        </p:spPr>
        <p:txBody>
          <a:bodyPr/>
          <a:lstStyle/>
          <a:p>
            <a:endParaRPr lang="zh-CN" altLang="en-US"/>
          </a:p>
        </p:txBody>
      </p:sp>
      <p:sp>
        <p:nvSpPr>
          <p:cNvPr id="15376" name="Rectangle 16">
            <a:extLst>
              <a:ext uri="{FF2B5EF4-FFF2-40B4-BE49-F238E27FC236}">
                <a16:creationId xmlns:a16="http://schemas.microsoft.com/office/drawing/2014/main" id="{C7EC83E2-DEB1-3E03-6F74-8627EC68BA5C}"/>
              </a:ext>
            </a:extLst>
          </p:cNvPr>
          <p:cNvSpPr>
            <a:spLocks noChangeArrowheads="1"/>
          </p:cNvSpPr>
          <p:nvPr/>
        </p:nvSpPr>
        <p:spPr bwMode="auto">
          <a:xfrm>
            <a:off x="5227638" y="2682875"/>
            <a:ext cx="1035050" cy="457200"/>
          </a:xfrm>
          <a:prstGeom prst="rect">
            <a:avLst/>
          </a:prstGeom>
          <a:solidFill>
            <a:srgbClr val="FFFFFF"/>
          </a:solidFill>
          <a:ln>
            <a:noFill/>
          </a:ln>
          <a:extLst>
            <a:ext uri="{91240B29-F687-4F45-9708-019B960494DF}">
              <a14:hiddenLine xmlns:a14="http://schemas.microsoft.com/office/drawing/2010/main" w="50800">
                <a:solidFill>
                  <a:srgbClr val="000000"/>
                </a:solidFill>
                <a:miter lim="800000"/>
                <a:headEnd/>
                <a:tailEnd/>
              </a14:hiddenLine>
            </a:ext>
          </a:extLst>
        </p:spPr>
        <p:txBody>
          <a:bodyPr lIns="12700" tIns="12700" rIns="12700" bIns="12700"/>
          <a:lstStyle>
            <a:lvl1pPr>
              <a:spcBef>
                <a:spcPct val="20000"/>
              </a:spcBef>
              <a:buChar char="•"/>
              <a:defRPr sz="2800">
                <a:solidFill>
                  <a:schemeClr val="tx1"/>
                </a:solidFill>
                <a:latin typeface="Verdana" panose="020B0604030504040204" pitchFamily="34" charset="0"/>
                <a:ea typeface="ヒラギノ角ゴ Pro W3" pitchFamily="-84" charset="-128"/>
              </a:defRPr>
            </a:lvl1pPr>
            <a:lvl2pPr marL="742950" indent="-285750">
              <a:spcBef>
                <a:spcPct val="20000"/>
              </a:spcBef>
              <a:buChar char="–"/>
              <a:defRPr sz="2400">
                <a:solidFill>
                  <a:schemeClr val="tx1"/>
                </a:solidFill>
                <a:latin typeface="Verdana" panose="020B0604030504040204" pitchFamily="34" charset="0"/>
                <a:ea typeface="ヒラギノ角ゴ Pro W3" pitchFamily="-84" charset="-128"/>
              </a:defRPr>
            </a:lvl2pPr>
            <a:lvl3pPr marL="1143000" indent="-228600">
              <a:spcBef>
                <a:spcPct val="20000"/>
              </a:spcBef>
              <a:buChar char="•"/>
              <a:defRPr sz="2000">
                <a:solidFill>
                  <a:schemeClr val="tx1"/>
                </a:solidFill>
                <a:latin typeface="Verdana" panose="020B0604030504040204" pitchFamily="34" charset="0"/>
                <a:ea typeface="ヒラギノ角ゴ Pro W3" pitchFamily="-84" charset="-128"/>
              </a:defRPr>
            </a:lvl3pPr>
            <a:lvl4pPr marL="1600200" indent="-228600">
              <a:spcBef>
                <a:spcPct val="20000"/>
              </a:spcBef>
              <a:buChar char="–"/>
              <a:defRPr sz="2000">
                <a:solidFill>
                  <a:schemeClr val="tx1"/>
                </a:solidFill>
                <a:latin typeface="Verdana" panose="020B0604030504040204" pitchFamily="34" charset="0"/>
                <a:ea typeface="ヒラギノ角ゴ Pro W3" pitchFamily="-84" charset="-128"/>
              </a:defRPr>
            </a:lvl4pPr>
            <a:lvl5pPr marL="2057400" indent="-228600">
              <a:spcBef>
                <a:spcPct val="20000"/>
              </a:spcBef>
              <a:buChar char="»"/>
              <a:defRPr sz="1600">
                <a:solidFill>
                  <a:schemeClr val="tx1"/>
                </a:solidFill>
                <a:latin typeface="Verdana" panose="020B0604030504040204" pitchFamily="34" charset="0"/>
                <a:ea typeface="ヒラギノ角ゴ Pro W3" pitchFamily="-84" charset="-128"/>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ea typeface="ヒラギノ角ゴ Pro W3" pitchFamily="-84" charset="-128"/>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ea typeface="ヒラギノ角ゴ Pro W3" pitchFamily="-84" charset="-128"/>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ea typeface="ヒラギノ角ゴ Pro W3" pitchFamily="-84" charset="-128"/>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ea typeface="ヒラギノ角ゴ Pro W3" pitchFamily="-84" charset="-128"/>
              </a:defRPr>
            </a:lvl9pPr>
          </a:lstStyle>
          <a:p>
            <a:pPr>
              <a:spcBef>
                <a:spcPct val="0"/>
              </a:spcBef>
              <a:buFontTx/>
              <a:buNone/>
            </a:pPr>
            <a:r>
              <a:rPr lang="en-US" altLang="en-US" sz="2400" b="1">
                <a:latin typeface="Geometr415 Md BT"/>
                <a:cs typeface="Times New Roman" panose="02020603050405020304" pitchFamily="18" charset="0"/>
              </a:rPr>
              <a:t>LRPC</a:t>
            </a:r>
            <a:endParaRPr lang="en-US" altLang="en-US" sz="1600" b="1">
              <a:latin typeface="Times New Roman" panose="02020603050405020304" pitchFamily="18" charset="0"/>
              <a:cs typeface="Times New Roman" panose="02020603050405020304" pitchFamily="18" charset="0"/>
            </a:endParaRPr>
          </a:p>
          <a:p>
            <a:pPr>
              <a:spcBef>
                <a:spcPct val="0"/>
              </a:spcBef>
              <a:buFontTx/>
              <a:buNone/>
            </a:pPr>
            <a:endParaRPr lang="en-US" altLang="en-US" sz="3600" b="1">
              <a:latin typeface="Times New Roman" panose="02020603050405020304" pitchFamily="18" charset="0"/>
              <a:cs typeface="Times New Roman" panose="02020603050405020304" pitchFamily="18" charset="0"/>
            </a:endParaRPr>
          </a:p>
        </p:txBody>
      </p:sp>
      <p:sp>
        <p:nvSpPr>
          <p:cNvPr id="15377" name="Line 17">
            <a:extLst>
              <a:ext uri="{FF2B5EF4-FFF2-40B4-BE49-F238E27FC236}">
                <a16:creationId xmlns:a16="http://schemas.microsoft.com/office/drawing/2014/main" id="{10655177-D8DE-4E5C-F6A0-EF49AE55A7B8}"/>
              </a:ext>
            </a:extLst>
          </p:cNvPr>
          <p:cNvSpPr>
            <a:spLocks noChangeShapeType="1"/>
          </p:cNvSpPr>
          <p:nvPr/>
        </p:nvSpPr>
        <p:spPr bwMode="auto">
          <a:xfrm flipH="1">
            <a:off x="5318126" y="3870325"/>
            <a:ext cx="563563" cy="458788"/>
          </a:xfrm>
          <a:prstGeom prst="line">
            <a:avLst/>
          </a:prstGeom>
          <a:noFill/>
          <a:ln w="25400">
            <a:solidFill>
              <a:srgbClr val="000000"/>
            </a:solidFill>
            <a:round/>
            <a:headEnd type="none" w="sm" len="lg"/>
            <a:tailEnd type="arrow" w="sm" len="lg"/>
          </a:ln>
          <a:extLst>
            <a:ext uri="{909E8E84-426E-40DD-AFC4-6F175D3DCCD1}">
              <a14:hiddenFill xmlns:a14="http://schemas.microsoft.com/office/drawing/2010/main">
                <a:noFill/>
              </a14:hiddenFill>
            </a:ext>
          </a:extLst>
        </p:spPr>
        <p:txBody>
          <a:bodyPr/>
          <a:lstStyle/>
          <a:p>
            <a:endParaRPr lang="zh-CN" altLang="en-US"/>
          </a:p>
        </p:txBody>
      </p:sp>
      <p:sp>
        <p:nvSpPr>
          <p:cNvPr id="15378" name="Rectangle 18">
            <a:extLst>
              <a:ext uri="{FF2B5EF4-FFF2-40B4-BE49-F238E27FC236}">
                <a16:creationId xmlns:a16="http://schemas.microsoft.com/office/drawing/2014/main" id="{C2140C4F-E834-2FEF-22DA-876C1EDAF92C}"/>
              </a:ext>
            </a:extLst>
          </p:cNvPr>
          <p:cNvSpPr>
            <a:spLocks noChangeArrowheads="1"/>
          </p:cNvSpPr>
          <p:nvPr/>
        </p:nvSpPr>
        <p:spPr bwMode="auto">
          <a:xfrm>
            <a:off x="5957888" y="3413125"/>
            <a:ext cx="2163762" cy="641350"/>
          </a:xfrm>
          <a:prstGeom prst="rect">
            <a:avLst/>
          </a:prstGeom>
          <a:solidFill>
            <a:srgbClr val="FFFFFF"/>
          </a:solidFill>
          <a:ln>
            <a:noFill/>
          </a:ln>
          <a:extLst>
            <a:ext uri="{91240B29-F687-4F45-9708-019B960494DF}">
              <a14:hiddenLine xmlns:a14="http://schemas.microsoft.com/office/drawing/2010/main" w="25400">
                <a:solidFill>
                  <a:srgbClr val="000000"/>
                </a:solidFill>
                <a:miter lim="800000"/>
                <a:headEnd/>
                <a:tailEnd/>
              </a14:hiddenLine>
            </a:ext>
          </a:extLst>
        </p:spPr>
        <p:txBody>
          <a:bodyPr lIns="12700" tIns="12700" rIns="12700" bIns="12700"/>
          <a:lstStyle>
            <a:lvl1pPr>
              <a:spcBef>
                <a:spcPct val="20000"/>
              </a:spcBef>
              <a:buChar char="•"/>
              <a:defRPr sz="2800">
                <a:solidFill>
                  <a:schemeClr val="tx1"/>
                </a:solidFill>
                <a:latin typeface="Verdana" panose="020B0604030504040204" pitchFamily="34" charset="0"/>
                <a:ea typeface="ヒラギノ角ゴ Pro W3" pitchFamily="-84" charset="-128"/>
              </a:defRPr>
            </a:lvl1pPr>
            <a:lvl2pPr marL="742950" indent="-285750">
              <a:spcBef>
                <a:spcPct val="20000"/>
              </a:spcBef>
              <a:buChar char="–"/>
              <a:defRPr sz="2400">
                <a:solidFill>
                  <a:schemeClr val="tx1"/>
                </a:solidFill>
                <a:latin typeface="Verdana" panose="020B0604030504040204" pitchFamily="34" charset="0"/>
                <a:ea typeface="ヒラギノ角ゴ Pro W3" pitchFamily="-84" charset="-128"/>
              </a:defRPr>
            </a:lvl2pPr>
            <a:lvl3pPr marL="1143000" indent="-228600">
              <a:spcBef>
                <a:spcPct val="20000"/>
              </a:spcBef>
              <a:buChar char="•"/>
              <a:defRPr sz="2000">
                <a:solidFill>
                  <a:schemeClr val="tx1"/>
                </a:solidFill>
                <a:latin typeface="Verdana" panose="020B0604030504040204" pitchFamily="34" charset="0"/>
                <a:ea typeface="ヒラギノ角ゴ Pro W3" pitchFamily="-84" charset="-128"/>
              </a:defRPr>
            </a:lvl3pPr>
            <a:lvl4pPr marL="1600200" indent="-228600">
              <a:spcBef>
                <a:spcPct val="20000"/>
              </a:spcBef>
              <a:buChar char="–"/>
              <a:defRPr sz="2000">
                <a:solidFill>
                  <a:schemeClr val="tx1"/>
                </a:solidFill>
                <a:latin typeface="Verdana" panose="020B0604030504040204" pitchFamily="34" charset="0"/>
                <a:ea typeface="ヒラギノ角ゴ Pro W3" pitchFamily="-84" charset="-128"/>
              </a:defRPr>
            </a:lvl4pPr>
            <a:lvl5pPr marL="2057400" indent="-228600">
              <a:spcBef>
                <a:spcPct val="20000"/>
              </a:spcBef>
              <a:buChar char="»"/>
              <a:defRPr sz="1600">
                <a:solidFill>
                  <a:schemeClr val="tx1"/>
                </a:solidFill>
                <a:latin typeface="Verdana" panose="020B0604030504040204" pitchFamily="34" charset="0"/>
                <a:ea typeface="ヒラギノ角ゴ Pro W3" pitchFamily="-84" charset="-128"/>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ea typeface="ヒラギノ角ゴ Pro W3" pitchFamily="-84" charset="-128"/>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ea typeface="ヒラギノ角ゴ Pro W3" pitchFamily="-84" charset="-128"/>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ea typeface="ヒラギノ角ゴ Pro W3" pitchFamily="-84" charset="-128"/>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ea typeface="ヒラギノ角ゴ Pro W3" pitchFamily="-84" charset="-128"/>
              </a:defRPr>
            </a:lvl9pPr>
          </a:lstStyle>
          <a:p>
            <a:pPr>
              <a:spcBef>
                <a:spcPct val="0"/>
              </a:spcBef>
              <a:buFontTx/>
              <a:buNone/>
            </a:pPr>
            <a:r>
              <a:rPr lang="en-US" altLang="en-US" sz="2400" b="1" dirty="0">
                <a:latin typeface="Geometr415 Md BT"/>
                <a:cs typeface="Times New Roman" panose="02020603050405020304" pitchFamily="18" charset="0"/>
              </a:rPr>
              <a:t>Short run</a:t>
            </a:r>
            <a:endParaRPr lang="en-US" altLang="en-US" sz="1600" b="1" dirty="0">
              <a:latin typeface="Times New Roman" panose="02020603050405020304" pitchFamily="18" charset="0"/>
              <a:cs typeface="Times New Roman" panose="02020603050405020304" pitchFamily="18" charset="0"/>
            </a:endParaRPr>
          </a:p>
          <a:p>
            <a:pPr>
              <a:spcBef>
                <a:spcPct val="0"/>
              </a:spcBef>
              <a:buFontTx/>
              <a:buNone/>
            </a:pPr>
            <a:r>
              <a:rPr lang="en-US" altLang="en-US" sz="2400" b="1" dirty="0">
                <a:latin typeface="Geometr415 Md BT"/>
                <a:cs typeface="Times New Roman" panose="02020603050405020304" pitchFamily="18" charset="0"/>
              </a:rPr>
              <a:t>Phillips curves</a:t>
            </a:r>
            <a:endParaRPr lang="en-US" altLang="en-US" sz="3600" b="1" dirty="0">
              <a:latin typeface="Times New Roman" panose="02020603050405020304" pitchFamily="18" charset="0"/>
              <a:cs typeface="Times New Roman" panose="02020603050405020304" pitchFamily="18" charset="0"/>
            </a:endParaRPr>
          </a:p>
        </p:txBody>
      </p:sp>
      <p:sp>
        <p:nvSpPr>
          <p:cNvPr id="15379" name="Line 19">
            <a:extLst>
              <a:ext uri="{FF2B5EF4-FFF2-40B4-BE49-F238E27FC236}">
                <a16:creationId xmlns:a16="http://schemas.microsoft.com/office/drawing/2014/main" id="{1CC0E3BF-4F3F-908D-2926-0E358C9463B8}"/>
              </a:ext>
            </a:extLst>
          </p:cNvPr>
          <p:cNvSpPr>
            <a:spLocks noChangeShapeType="1"/>
          </p:cNvSpPr>
          <p:nvPr/>
        </p:nvSpPr>
        <p:spPr bwMode="auto">
          <a:xfrm flipV="1">
            <a:off x="3367088" y="2117725"/>
            <a:ext cx="0" cy="30480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zh-CN" altLang="en-US"/>
          </a:p>
        </p:txBody>
      </p:sp>
      <p:sp>
        <p:nvSpPr>
          <p:cNvPr id="15380" name="Line 20">
            <a:extLst>
              <a:ext uri="{FF2B5EF4-FFF2-40B4-BE49-F238E27FC236}">
                <a16:creationId xmlns:a16="http://schemas.microsoft.com/office/drawing/2014/main" id="{579107B5-213A-E514-F9CD-0FB1429CBD72}"/>
              </a:ext>
            </a:extLst>
          </p:cNvPr>
          <p:cNvSpPr>
            <a:spLocks noChangeShapeType="1"/>
          </p:cNvSpPr>
          <p:nvPr/>
        </p:nvSpPr>
        <p:spPr bwMode="auto">
          <a:xfrm>
            <a:off x="2860675" y="4862514"/>
            <a:ext cx="4495800" cy="1587"/>
          </a:xfrm>
          <a:prstGeom prst="line">
            <a:avLst/>
          </a:prstGeom>
          <a:noFill/>
          <a:ln w="28575">
            <a:solidFill>
              <a:srgbClr val="000000"/>
            </a:solidFill>
            <a:round/>
            <a:headEnd type="none" w="sm" len="lg"/>
            <a:tailEnd type="none" w="sm" len="lg"/>
          </a:ln>
          <a:extLst>
            <a:ext uri="{909E8E84-426E-40DD-AFC4-6F175D3DCCD1}">
              <a14:hiddenFill xmlns:a14="http://schemas.microsoft.com/office/drawing/2010/main">
                <a:noFill/>
              </a14:hiddenFill>
            </a:ext>
          </a:extLst>
        </p:spPr>
        <p:txBody>
          <a:bodyPr/>
          <a:lstStyle/>
          <a:p>
            <a:endParaRPr lang="zh-CN" altLang="en-US"/>
          </a:p>
        </p:txBody>
      </p:sp>
      <p:sp>
        <p:nvSpPr>
          <p:cNvPr id="23" name="Text Box 21">
            <a:extLst>
              <a:ext uri="{FF2B5EF4-FFF2-40B4-BE49-F238E27FC236}">
                <a16:creationId xmlns:a16="http://schemas.microsoft.com/office/drawing/2014/main" id="{CC97C12A-808F-91B7-AC3F-B24DF417A511}"/>
              </a:ext>
            </a:extLst>
          </p:cNvPr>
          <p:cNvSpPr txBox="1">
            <a:spLocks noChangeArrowheads="1"/>
          </p:cNvSpPr>
          <p:nvPr/>
        </p:nvSpPr>
        <p:spPr bwMode="auto">
          <a:xfrm>
            <a:off x="5556251" y="5470526"/>
            <a:ext cx="4185633" cy="830997"/>
          </a:xfrm>
          <a:prstGeom prst="rect">
            <a:avLst/>
          </a:prstGeom>
          <a:noFill/>
          <a:ln>
            <a:noFill/>
          </a:ln>
          <a:effectLst/>
        </p:spPr>
        <p:txBody>
          <a:bodyPr wrap="none">
            <a:spAutoFit/>
          </a:bodyPr>
          <a:lstStyle/>
          <a:p>
            <a:pPr>
              <a:defRPr/>
            </a:pPr>
            <a:r>
              <a:rPr lang="en-US" altLang="en-US" sz="2400" b="1" i="1" dirty="0">
                <a:solidFill>
                  <a:schemeClr val="hlink"/>
                </a:solidFill>
                <a:effectLst>
                  <a:outerShdw blurRad="38100" dist="38100" dir="2700000" algn="tl">
                    <a:srgbClr val="C0C0C0"/>
                  </a:outerShdw>
                </a:effectLst>
              </a:rPr>
              <a:t>Natural Rate of Unemployment</a:t>
            </a:r>
          </a:p>
          <a:p>
            <a:pPr>
              <a:defRPr/>
            </a:pPr>
            <a:r>
              <a:rPr lang="en-US" altLang="en-US" sz="2400" b="1" i="1" dirty="0">
                <a:solidFill>
                  <a:schemeClr val="hlink"/>
                </a:solidFill>
                <a:effectLst>
                  <a:outerShdw blurRad="38100" dist="38100" dir="2700000" algn="tl">
                    <a:srgbClr val="C0C0C0"/>
                  </a:outerShdw>
                </a:effectLst>
              </a:rPr>
              <a:t>or NAIRU</a:t>
            </a:r>
          </a:p>
        </p:txBody>
      </p:sp>
      <p:sp>
        <p:nvSpPr>
          <p:cNvPr id="15382" name="Freeform 22">
            <a:extLst>
              <a:ext uri="{FF2B5EF4-FFF2-40B4-BE49-F238E27FC236}">
                <a16:creationId xmlns:a16="http://schemas.microsoft.com/office/drawing/2014/main" id="{8682DC69-B231-F1B2-C542-EB46AD688E82}"/>
              </a:ext>
            </a:extLst>
          </p:cNvPr>
          <p:cNvSpPr>
            <a:spLocks/>
          </p:cNvSpPr>
          <p:nvPr/>
        </p:nvSpPr>
        <p:spPr bwMode="auto">
          <a:xfrm>
            <a:off x="5119688" y="5318125"/>
            <a:ext cx="457200" cy="457200"/>
          </a:xfrm>
          <a:custGeom>
            <a:avLst/>
            <a:gdLst>
              <a:gd name="T0" fmla="*/ 2147483646 w 432"/>
              <a:gd name="T1" fmla="*/ 2147483646 h 96"/>
              <a:gd name="T2" fmla="*/ 0 w 432"/>
              <a:gd name="T3" fmla="*/ 2147483646 h 96"/>
              <a:gd name="T4" fmla="*/ 0 w 432"/>
              <a:gd name="T5" fmla="*/ 0 h 96"/>
              <a:gd name="T6" fmla="*/ 0 60000 65536"/>
              <a:gd name="T7" fmla="*/ 0 60000 65536"/>
              <a:gd name="T8" fmla="*/ 0 60000 65536"/>
            </a:gdLst>
            <a:ahLst/>
            <a:cxnLst>
              <a:cxn ang="T6">
                <a:pos x="T0" y="T1"/>
              </a:cxn>
              <a:cxn ang="T7">
                <a:pos x="T2" y="T3"/>
              </a:cxn>
              <a:cxn ang="T8">
                <a:pos x="T4" y="T5"/>
              </a:cxn>
            </a:cxnLst>
            <a:rect l="0" t="0" r="r" b="b"/>
            <a:pathLst>
              <a:path w="432" h="96">
                <a:moveTo>
                  <a:pt x="432" y="96"/>
                </a:moveTo>
                <a:lnTo>
                  <a:pt x="0" y="96"/>
                </a:lnTo>
                <a:lnTo>
                  <a:pt x="0" y="0"/>
                </a:lnTo>
              </a:path>
            </a:pathLst>
          </a:custGeom>
          <a:noFill/>
          <a:ln w="38100" cap="flat" cmpd="sng">
            <a:solidFill>
              <a:schemeClr val="hlink"/>
            </a:solidFill>
            <a:prstDash val="solid"/>
            <a:round/>
            <a:headEnd type="none" w="med" len="med"/>
            <a:tailEnd type="triangle" w="med" len="med"/>
          </a:ln>
          <a:effectLst/>
          <a:extLst>
            <a:ext uri="{909E8E84-426E-40DD-AFC4-6F175D3DCCD1}">
              <a14:hiddenFill xmlns:a14="http://schemas.microsoft.com/office/drawing/2010/main">
                <a:gradFill rotWithShape="0">
                  <a:gsLst>
                    <a:gs pos="0">
                      <a:srgbClr val="E6FE02"/>
                    </a:gs>
                    <a:gs pos="100000">
                      <a:srgbClr val="3399FF"/>
                    </a:gs>
                  </a:gsLst>
                  <a:lin ang="5400000" scaled="1"/>
                </a:gra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zh-CN" altLang="en-US"/>
          </a:p>
        </p:txBody>
      </p:sp>
      <p:graphicFrame>
        <p:nvGraphicFramePr>
          <p:cNvPr id="15383" name="Object 23">
            <a:extLst>
              <a:ext uri="{FF2B5EF4-FFF2-40B4-BE49-F238E27FC236}">
                <a16:creationId xmlns:a16="http://schemas.microsoft.com/office/drawing/2014/main" id="{64D9C724-4AC7-7958-42A2-BB3690B9FDDF}"/>
              </a:ext>
            </a:extLst>
          </p:cNvPr>
          <p:cNvGraphicFramePr>
            <a:graphicFrameLocks noChangeAspect="1"/>
          </p:cNvGraphicFramePr>
          <p:nvPr/>
        </p:nvGraphicFramePr>
        <p:xfrm>
          <a:off x="7010400" y="1536700"/>
          <a:ext cx="1968500" cy="482600"/>
        </p:xfrm>
        <a:graphic>
          <a:graphicData uri="http://schemas.openxmlformats.org/presentationml/2006/ole">
            <mc:AlternateContent xmlns:mc="http://schemas.openxmlformats.org/markup-compatibility/2006">
              <mc:Choice xmlns:v="urn:schemas-microsoft-com:vml" Requires="v">
                <p:oleObj name="Equation" r:id="rId2" imgW="1968500" imgH="482600" progId="Equation.3">
                  <p:embed/>
                </p:oleObj>
              </mc:Choice>
              <mc:Fallback>
                <p:oleObj name="Equation" r:id="rId2" imgW="1968500" imgH="482600" progId="Equation.3">
                  <p:embed/>
                  <p:pic>
                    <p:nvPicPr>
                      <p:cNvPr id="15383" name="Object 23">
                        <a:extLst>
                          <a:ext uri="{FF2B5EF4-FFF2-40B4-BE49-F238E27FC236}">
                            <a16:creationId xmlns:a16="http://schemas.microsoft.com/office/drawing/2014/main" id="{64D9C724-4AC7-7958-42A2-BB3690B9FD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0400" y="1536700"/>
                        <a:ext cx="1968500" cy="482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 name="5-Point Star 1">
            <a:extLst>
              <a:ext uri="{FF2B5EF4-FFF2-40B4-BE49-F238E27FC236}">
                <a16:creationId xmlns:a16="http://schemas.microsoft.com/office/drawing/2014/main" id="{8DDBEB59-48A5-A1E2-7968-CC420CDD7086}"/>
              </a:ext>
            </a:extLst>
          </p:cNvPr>
          <p:cNvSpPr/>
          <p:nvPr/>
        </p:nvSpPr>
        <p:spPr>
          <a:xfrm>
            <a:off x="4943476" y="4674395"/>
            <a:ext cx="330200" cy="294480"/>
          </a:xfrm>
          <a:prstGeom prst="star5">
            <a:avLst/>
          </a:prstGeom>
        </p:spPr>
        <p:style>
          <a:lnRef idx="0">
            <a:schemeClr val="accent6"/>
          </a:lnRef>
          <a:fillRef idx="3">
            <a:schemeClr val="accent6"/>
          </a:fillRef>
          <a:effectRef idx="3">
            <a:schemeClr val="accent6"/>
          </a:effectRef>
          <a:fontRef idx="minor">
            <a:schemeClr val="lt1"/>
          </a:fontRef>
        </p:style>
        <p:txBody>
          <a:bodyPr anchor="ctr"/>
          <a:lstStyle/>
          <a:p>
            <a:pPr algn="ctr">
              <a:defRPr/>
            </a:pPr>
            <a:endParaRPr lang="en-US"/>
          </a:p>
        </p:txBody>
      </p:sp>
      <p:sp>
        <p:nvSpPr>
          <p:cNvPr id="25" name="5-Point Star 24">
            <a:extLst>
              <a:ext uri="{FF2B5EF4-FFF2-40B4-BE49-F238E27FC236}">
                <a16:creationId xmlns:a16="http://schemas.microsoft.com/office/drawing/2014/main" id="{035F677B-2C16-5D73-1235-4A5107289485}"/>
              </a:ext>
            </a:extLst>
          </p:cNvPr>
          <p:cNvSpPr/>
          <p:nvPr/>
        </p:nvSpPr>
        <p:spPr>
          <a:xfrm>
            <a:off x="4191712" y="4212948"/>
            <a:ext cx="330200" cy="294480"/>
          </a:xfrm>
          <a:prstGeom prst="star5">
            <a:avLst/>
          </a:prstGeom>
          <a:solidFill>
            <a:srgbClr val="C00000"/>
          </a:solidFill>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en-US"/>
          </a:p>
        </p:txBody>
      </p:sp>
      <p:sp>
        <p:nvSpPr>
          <p:cNvPr id="26" name="5-Point Star 25">
            <a:extLst>
              <a:ext uri="{FF2B5EF4-FFF2-40B4-BE49-F238E27FC236}">
                <a16:creationId xmlns:a16="http://schemas.microsoft.com/office/drawing/2014/main" id="{15289F3C-DCE2-D709-03FB-DD0DD13413D0}"/>
              </a:ext>
            </a:extLst>
          </p:cNvPr>
          <p:cNvSpPr/>
          <p:nvPr/>
        </p:nvSpPr>
        <p:spPr>
          <a:xfrm>
            <a:off x="4950205" y="4205463"/>
            <a:ext cx="330200" cy="294480"/>
          </a:xfrm>
          <a:prstGeom prst="star5">
            <a:avLst/>
          </a:prstGeom>
          <a:solidFill>
            <a:srgbClr val="FFC000"/>
          </a:solidFill>
        </p:spPr>
        <p:style>
          <a:lnRef idx="0">
            <a:schemeClr val="accent6"/>
          </a:lnRef>
          <a:fillRef idx="3">
            <a:schemeClr val="accent6"/>
          </a:fillRef>
          <a:effectRef idx="3">
            <a:schemeClr val="accent6"/>
          </a:effectRef>
          <a:fontRef idx="minor">
            <a:schemeClr val="lt1"/>
          </a:fontRef>
        </p:style>
        <p:txBody>
          <a:bodyPr anchor="ctr"/>
          <a:lstStyle>
            <a:defPPr>
              <a:defRPr lang="en-US"/>
            </a:defPPr>
            <a:lvl1pPr algn="l" rtl="0" eaLnBrk="0" fontAlgn="base" hangingPunct="0">
              <a:spcBef>
                <a:spcPct val="0"/>
              </a:spcBef>
              <a:spcAft>
                <a:spcPct val="0"/>
              </a:spcAft>
              <a:defRPr sz="4000" kern="1200">
                <a:solidFill>
                  <a:schemeClr val="lt1"/>
                </a:solidFill>
                <a:latin typeface="+mn-lt"/>
                <a:ea typeface="+mn-ea"/>
                <a:cs typeface="+mn-cs"/>
              </a:defRPr>
            </a:lvl1pPr>
            <a:lvl2pPr marL="457200" algn="l" rtl="0" eaLnBrk="0" fontAlgn="base" hangingPunct="0">
              <a:spcBef>
                <a:spcPct val="0"/>
              </a:spcBef>
              <a:spcAft>
                <a:spcPct val="0"/>
              </a:spcAft>
              <a:defRPr sz="4000" kern="1200">
                <a:solidFill>
                  <a:schemeClr val="lt1"/>
                </a:solidFill>
                <a:latin typeface="+mn-lt"/>
                <a:ea typeface="+mn-ea"/>
                <a:cs typeface="+mn-cs"/>
              </a:defRPr>
            </a:lvl2pPr>
            <a:lvl3pPr marL="914400" algn="l" rtl="0" eaLnBrk="0" fontAlgn="base" hangingPunct="0">
              <a:spcBef>
                <a:spcPct val="0"/>
              </a:spcBef>
              <a:spcAft>
                <a:spcPct val="0"/>
              </a:spcAft>
              <a:defRPr sz="4000" kern="1200">
                <a:solidFill>
                  <a:schemeClr val="lt1"/>
                </a:solidFill>
                <a:latin typeface="+mn-lt"/>
                <a:ea typeface="+mn-ea"/>
                <a:cs typeface="+mn-cs"/>
              </a:defRPr>
            </a:lvl3pPr>
            <a:lvl4pPr marL="1371600" algn="l" rtl="0" eaLnBrk="0" fontAlgn="base" hangingPunct="0">
              <a:spcBef>
                <a:spcPct val="0"/>
              </a:spcBef>
              <a:spcAft>
                <a:spcPct val="0"/>
              </a:spcAft>
              <a:defRPr sz="4000" kern="1200">
                <a:solidFill>
                  <a:schemeClr val="lt1"/>
                </a:solidFill>
                <a:latin typeface="+mn-lt"/>
                <a:ea typeface="+mn-ea"/>
                <a:cs typeface="+mn-cs"/>
              </a:defRPr>
            </a:lvl4pPr>
            <a:lvl5pPr marL="1828800" algn="l" rtl="0" eaLnBrk="0" fontAlgn="base" hangingPunct="0">
              <a:spcBef>
                <a:spcPct val="0"/>
              </a:spcBef>
              <a:spcAft>
                <a:spcPct val="0"/>
              </a:spcAft>
              <a:defRPr sz="4000" kern="1200">
                <a:solidFill>
                  <a:schemeClr val="lt1"/>
                </a:solidFill>
                <a:latin typeface="+mn-lt"/>
                <a:ea typeface="+mn-ea"/>
                <a:cs typeface="+mn-cs"/>
              </a:defRPr>
            </a:lvl5pPr>
            <a:lvl6pPr marL="2286000" algn="l" defTabSz="914400" rtl="0" eaLnBrk="1" latinLnBrk="0" hangingPunct="1">
              <a:defRPr sz="4000" kern="1200">
                <a:solidFill>
                  <a:schemeClr val="lt1"/>
                </a:solidFill>
                <a:latin typeface="+mn-lt"/>
                <a:ea typeface="+mn-ea"/>
                <a:cs typeface="+mn-cs"/>
              </a:defRPr>
            </a:lvl6pPr>
            <a:lvl7pPr marL="2743200" algn="l" defTabSz="914400" rtl="0" eaLnBrk="1" latinLnBrk="0" hangingPunct="1">
              <a:defRPr sz="4000" kern="1200">
                <a:solidFill>
                  <a:schemeClr val="lt1"/>
                </a:solidFill>
                <a:latin typeface="+mn-lt"/>
                <a:ea typeface="+mn-ea"/>
                <a:cs typeface="+mn-cs"/>
              </a:defRPr>
            </a:lvl7pPr>
            <a:lvl8pPr marL="3200400" algn="l" defTabSz="914400" rtl="0" eaLnBrk="1" latinLnBrk="0" hangingPunct="1">
              <a:defRPr sz="4000" kern="1200">
                <a:solidFill>
                  <a:schemeClr val="lt1"/>
                </a:solidFill>
                <a:latin typeface="+mn-lt"/>
                <a:ea typeface="+mn-ea"/>
                <a:cs typeface="+mn-cs"/>
              </a:defRPr>
            </a:lvl8pPr>
            <a:lvl9pPr marL="3657600" algn="l" defTabSz="914400" rtl="0" eaLnBrk="1" latinLnBrk="0" hangingPunct="1">
              <a:defRPr sz="4000" kern="1200">
                <a:solidFill>
                  <a:schemeClr val="lt1"/>
                </a:solidFill>
                <a:latin typeface="+mn-lt"/>
                <a:ea typeface="+mn-ea"/>
                <a:cs typeface="+mn-cs"/>
              </a:defRPr>
            </a:lvl9pPr>
          </a:lstStyle>
          <a:p>
            <a:pPr algn="ctr">
              <a:defRPr/>
            </a:pPr>
            <a:endParaRPr lang="en-US"/>
          </a:p>
        </p:txBody>
      </p:sp>
      <p:sp>
        <p:nvSpPr>
          <p:cNvPr id="27" name="5-Point Star 26">
            <a:extLst>
              <a:ext uri="{FF2B5EF4-FFF2-40B4-BE49-F238E27FC236}">
                <a16:creationId xmlns:a16="http://schemas.microsoft.com/office/drawing/2014/main" id="{98EA7052-5141-A804-2CE4-9DFA8A26CF73}"/>
              </a:ext>
            </a:extLst>
          </p:cNvPr>
          <p:cNvSpPr/>
          <p:nvPr/>
        </p:nvSpPr>
        <p:spPr>
          <a:xfrm>
            <a:off x="4208463" y="3783133"/>
            <a:ext cx="330200" cy="294480"/>
          </a:xfrm>
          <a:prstGeom prst="star5">
            <a:avLst/>
          </a:prstGeom>
          <a:solidFill>
            <a:srgbClr val="00B0F0"/>
          </a:solidFill>
        </p:spPr>
        <p:style>
          <a:lnRef idx="0">
            <a:schemeClr val="accent6"/>
          </a:lnRef>
          <a:fillRef idx="3">
            <a:schemeClr val="accent6"/>
          </a:fillRef>
          <a:effectRef idx="3">
            <a:schemeClr val="accent6"/>
          </a:effectRef>
          <a:fontRef idx="minor">
            <a:schemeClr val="lt1"/>
          </a:fontRef>
        </p:style>
        <p:txBody>
          <a:bodyPr anchor="ctr"/>
          <a:lstStyle>
            <a:defPPr>
              <a:defRPr lang="en-US"/>
            </a:defPPr>
            <a:lvl1pPr algn="l" rtl="0" eaLnBrk="0" fontAlgn="base" hangingPunct="0">
              <a:spcBef>
                <a:spcPct val="0"/>
              </a:spcBef>
              <a:spcAft>
                <a:spcPct val="0"/>
              </a:spcAft>
              <a:defRPr sz="4000" kern="1200">
                <a:solidFill>
                  <a:schemeClr val="lt1"/>
                </a:solidFill>
                <a:latin typeface="+mn-lt"/>
                <a:ea typeface="+mn-ea"/>
                <a:cs typeface="+mn-cs"/>
              </a:defRPr>
            </a:lvl1pPr>
            <a:lvl2pPr marL="457200" algn="l" rtl="0" eaLnBrk="0" fontAlgn="base" hangingPunct="0">
              <a:spcBef>
                <a:spcPct val="0"/>
              </a:spcBef>
              <a:spcAft>
                <a:spcPct val="0"/>
              </a:spcAft>
              <a:defRPr sz="4000" kern="1200">
                <a:solidFill>
                  <a:schemeClr val="lt1"/>
                </a:solidFill>
                <a:latin typeface="+mn-lt"/>
                <a:ea typeface="+mn-ea"/>
                <a:cs typeface="+mn-cs"/>
              </a:defRPr>
            </a:lvl2pPr>
            <a:lvl3pPr marL="914400" algn="l" rtl="0" eaLnBrk="0" fontAlgn="base" hangingPunct="0">
              <a:spcBef>
                <a:spcPct val="0"/>
              </a:spcBef>
              <a:spcAft>
                <a:spcPct val="0"/>
              </a:spcAft>
              <a:defRPr sz="4000" kern="1200">
                <a:solidFill>
                  <a:schemeClr val="lt1"/>
                </a:solidFill>
                <a:latin typeface="+mn-lt"/>
                <a:ea typeface="+mn-ea"/>
                <a:cs typeface="+mn-cs"/>
              </a:defRPr>
            </a:lvl3pPr>
            <a:lvl4pPr marL="1371600" algn="l" rtl="0" eaLnBrk="0" fontAlgn="base" hangingPunct="0">
              <a:spcBef>
                <a:spcPct val="0"/>
              </a:spcBef>
              <a:spcAft>
                <a:spcPct val="0"/>
              </a:spcAft>
              <a:defRPr sz="4000" kern="1200">
                <a:solidFill>
                  <a:schemeClr val="lt1"/>
                </a:solidFill>
                <a:latin typeface="+mn-lt"/>
                <a:ea typeface="+mn-ea"/>
                <a:cs typeface="+mn-cs"/>
              </a:defRPr>
            </a:lvl4pPr>
            <a:lvl5pPr marL="1828800" algn="l" rtl="0" eaLnBrk="0" fontAlgn="base" hangingPunct="0">
              <a:spcBef>
                <a:spcPct val="0"/>
              </a:spcBef>
              <a:spcAft>
                <a:spcPct val="0"/>
              </a:spcAft>
              <a:defRPr sz="4000" kern="1200">
                <a:solidFill>
                  <a:schemeClr val="lt1"/>
                </a:solidFill>
                <a:latin typeface="+mn-lt"/>
                <a:ea typeface="+mn-ea"/>
                <a:cs typeface="+mn-cs"/>
              </a:defRPr>
            </a:lvl5pPr>
            <a:lvl6pPr marL="2286000" algn="l" defTabSz="914400" rtl="0" eaLnBrk="1" latinLnBrk="0" hangingPunct="1">
              <a:defRPr sz="4000" kern="1200">
                <a:solidFill>
                  <a:schemeClr val="lt1"/>
                </a:solidFill>
                <a:latin typeface="+mn-lt"/>
                <a:ea typeface="+mn-ea"/>
                <a:cs typeface="+mn-cs"/>
              </a:defRPr>
            </a:lvl6pPr>
            <a:lvl7pPr marL="2743200" algn="l" defTabSz="914400" rtl="0" eaLnBrk="1" latinLnBrk="0" hangingPunct="1">
              <a:defRPr sz="4000" kern="1200">
                <a:solidFill>
                  <a:schemeClr val="lt1"/>
                </a:solidFill>
                <a:latin typeface="+mn-lt"/>
                <a:ea typeface="+mn-ea"/>
                <a:cs typeface="+mn-cs"/>
              </a:defRPr>
            </a:lvl7pPr>
            <a:lvl8pPr marL="3200400" algn="l" defTabSz="914400" rtl="0" eaLnBrk="1" latinLnBrk="0" hangingPunct="1">
              <a:defRPr sz="4000" kern="1200">
                <a:solidFill>
                  <a:schemeClr val="lt1"/>
                </a:solidFill>
                <a:latin typeface="+mn-lt"/>
                <a:ea typeface="+mn-ea"/>
                <a:cs typeface="+mn-cs"/>
              </a:defRPr>
            </a:lvl8pPr>
            <a:lvl9pPr marL="3657600" algn="l" defTabSz="914400" rtl="0" eaLnBrk="1" latinLnBrk="0" hangingPunct="1">
              <a:defRPr sz="4000" kern="1200">
                <a:solidFill>
                  <a:schemeClr val="lt1"/>
                </a:solidFill>
                <a:latin typeface="+mn-lt"/>
                <a:ea typeface="+mn-ea"/>
                <a:cs typeface="+mn-cs"/>
              </a:defRPr>
            </a:lvl9pPr>
          </a:lstStyle>
          <a:p>
            <a:pPr algn="ctr">
              <a:defRPr/>
            </a:pPr>
            <a:endParaRPr lang="en-US"/>
          </a:p>
        </p:txBody>
      </p:sp>
      <p:cxnSp>
        <p:nvCxnSpPr>
          <p:cNvPr id="4" name="Straight Connector 3">
            <a:extLst>
              <a:ext uri="{FF2B5EF4-FFF2-40B4-BE49-F238E27FC236}">
                <a16:creationId xmlns:a16="http://schemas.microsoft.com/office/drawing/2014/main" id="{2A8428E3-A069-C9F7-811A-20F325B874BC}"/>
              </a:ext>
            </a:extLst>
          </p:cNvPr>
          <p:cNvCxnSpPr/>
          <p:nvPr/>
        </p:nvCxnSpPr>
        <p:spPr>
          <a:xfrm flipH="1">
            <a:off x="3368676" y="4384676"/>
            <a:ext cx="944563" cy="3175"/>
          </a:xfrm>
          <a:prstGeom prst="line">
            <a:avLst/>
          </a:prstGeom>
        </p:spPr>
        <p:style>
          <a:lnRef idx="2">
            <a:schemeClr val="dk1"/>
          </a:lnRef>
          <a:fillRef idx="0">
            <a:schemeClr val="dk1"/>
          </a:fillRef>
          <a:effectRef idx="1">
            <a:schemeClr val="dk1"/>
          </a:effectRef>
          <a:fontRef idx="minor">
            <a:schemeClr val="tx1"/>
          </a:fontRef>
        </p:style>
      </p:cxnSp>
      <p:cxnSp>
        <p:nvCxnSpPr>
          <p:cNvPr id="32" name="Straight Connector 31">
            <a:extLst>
              <a:ext uri="{FF2B5EF4-FFF2-40B4-BE49-F238E27FC236}">
                <a16:creationId xmlns:a16="http://schemas.microsoft.com/office/drawing/2014/main" id="{4160A908-5DB7-28A5-5113-4902DB6BAE33}"/>
              </a:ext>
            </a:extLst>
          </p:cNvPr>
          <p:cNvCxnSpPr/>
          <p:nvPr/>
        </p:nvCxnSpPr>
        <p:spPr>
          <a:xfrm flipH="1">
            <a:off x="3373438" y="3949701"/>
            <a:ext cx="944562" cy="4763"/>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44C3FB2F-1676-2811-CB20-11972D503C9B}"/>
              </a:ext>
            </a:extLst>
          </p:cNvPr>
          <p:cNvCxnSpPr/>
          <p:nvPr/>
        </p:nvCxnSpPr>
        <p:spPr>
          <a:xfrm flipV="1">
            <a:off x="4389439" y="4384675"/>
            <a:ext cx="581025" cy="1588"/>
          </a:xfrm>
          <a:prstGeom prst="line">
            <a:avLst/>
          </a:prstGeom>
        </p:spPr>
        <p:style>
          <a:lnRef idx="2">
            <a:schemeClr val="dk1"/>
          </a:lnRef>
          <a:fillRef idx="0">
            <a:schemeClr val="dk1"/>
          </a:fillRef>
          <a:effectRef idx="1">
            <a:schemeClr val="dk1"/>
          </a:effectRef>
          <a:fontRef idx="minor">
            <a:schemeClr val="tx1"/>
          </a:fontRef>
        </p:style>
      </p:cxnSp>
      <p:sp>
        <p:nvSpPr>
          <p:cNvPr id="3" name="矩形 2">
            <a:extLst>
              <a:ext uri="{FF2B5EF4-FFF2-40B4-BE49-F238E27FC236}">
                <a16:creationId xmlns:a16="http://schemas.microsoft.com/office/drawing/2014/main" id="{BBAD26BB-B6F1-A2EE-F33E-9A5C05163AD4}"/>
              </a:ext>
            </a:extLst>
          </p:cNvPr>
          <p:cNvSpPr/>
          <p:nvPr/>
        </p:nvSpPr>
        <p:spPr>
          <a:xfrm rot="18868453">
            <a:off x="1953915" y="506116"/>
            <a:ext cx="236220" cy="23622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zh-CN" altLang="en-US" sz="1350">
              <a:solidFill>
                <a:prstClr val="white"/>
              </a:solidFill>
              <a:latin typeface="Calibri"/>
              <a:ea typeface="等线" panose="02010600030101010101" pitchFamily="2" charset="-122"/>
            </a:endParaRPr>
          </a:p>
        </p:txBody>
      </p:sp>
      <p:cxnSp>
        <p:nvCxnSpPr>
          <p:cNvPr id="5" name="直接连接符 4">
            <a:extLst>
              <a:ext uri="{FF2B5EF4-FFF2-40B4-BE49-F238E27FC236}">
                <a16:creationId xmlns:a16="http://schemas.microsoft.com/office/drawing/2014/main" id="{5095CBCF-4C31-6F93-7214-2901B41E7AAB}"/>
              </a:ext>
            </a:extLst>
          </p:cNvPr>
          <p:cNvCxnSpPr>
            <a:cxnSpLocks/>
          </p:cNvCxnSpPr>
          <p:nvPr/>
        </p:nvCxnSpPr>
        <p:spPr>
          <a:xfrm>
            <a:off x="1897443" y="900197"/>
            <a:ext cx="764545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接箭头连接符 3">
            <a:extLst>
              <a:ext uri="{FF2B5EF4-FFF2-40B4-BE49-F238E27FC236}">
                <a16:creationId xmlns:a16="http://schemas.microsoft.com/office/drawing/2014/main" id="{8DCD4113-BFB4-4AE7-BAE3-4B3B40E74C9F}"/>
              </a:ext>
            </a:extLst>
          </p:cNvPr>
          <p:cNvCxnSpPr>
            <a:cxnSpLocks/>
          </p:cNvCxnSpPr>
          <p:nvPr/>
        </p:nvCxnSpPr>
        <p:spPr>
          <a:xfrm>
            <a:off x="2424837" y="5120205"/>
            <a:ext cx="4887970" cy="1629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 name="直接箭头连接符 4">
            <a:extLst>
              <a:ext uri="{FF2B5EF4-FFF2-40B4-BE49-F238E27FC236}">
                <a16:creationId xmlns:a16="http://schemas.microsoft.com/office/drawing/2014/main" id="{D2F73146-64C1-45CD-B9BA-0710D821FD99}"/>
              </a:ext>
            </a:extLst>
          </p:cNvPr>
          <p:cNvCxnSpPr>
            <a:cxnSpLocks/>
          </p:cNvCxnSpPr>
          <p:nvPr/>
        </p:nvCxnSpPr>
        <p:spPr>
          <a:xfrm flipH="1" flipV="1">
            <a:off x="2360650" y="472005"/>
            <a:ext cx="64187" cy="464820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 name="直接连接符 5">
            <a:extLst>
              <a:ext uri="{FF2B5EF4-FFF2-40B4-BE49-F238E27FC236}">
                <a16:creationId xmlns:a16="http://schemas.microsoft.com/office/drawing/2014/main" id="{7867A777-98D1-4E4B-88D4-2298B16E9585}"/>
              </a:ext>
            </a:extLst>
          </p:cNvPr>
          <p:cNvCxnSpPr>
            <a:cxnSpLocks/>
          </p:cNvCxnSpPr>
          <p:nvPr/>
        </p:nvCxnSpPr>
        <p:spPr>
          <a:xfrm>
            <a:off x="2665218" y="2681279"/>
            <a:ext cx="2743200" cy="3048000"/>
          </a:xfrm>
          <a:prstGeom prst="line">
            <a:avLst/>
          </a:prstGeom>
          <a:ln>
            <a:solidFill>
              <a:srgbClr val="00B0F0"/>
            </a:solidFill>
          </a:ln>
        </p:spPr>
        <p:style>
          <a:lnRef idx="1">
            <a:schemeClr val="accent4"/>
          </a:lnRef>
          <a:fillRef idx="0">
            <a:schemeClr val="accent4"/>
          </a:fillRef>
          <a:effectRef idx="0">
            <a:schemeClr val="accent4"/>
          </a:effectRef>
          <a:fontRef idx="minor">
            <a:schemeClr val="tx1"/>
          </a:fontRef>
        </p:style>
      </p:cxnSp>
      <p:cxnSp>
        <p:nvCxnSpPr>
          <p:cNvPr id="7" name="直接连接符 6">
            <a:extLst>
              <a:ext uri="{FF2B5EF4-FFF2-40B4-BE49-F238E27FC236}">
                <a16:creationId xmlns:a16="http://schemas.microsoft.com/office/drawing/2014/main" id="{32491CE6-6BF9-4801-AEA9-6918DD91B3E3}"/>
              </a:ext>
            </a:extLst>
          </p:cNvPr>
          <p:cNvCxnSpPr>
            <a:cxnSpLocks/>
          </p:cNvCxnSpPr>
          <p:nvPr/>
        </p:nvCxnSpPr>
        <p:spPr>
          <a:xfrm>
            <a:off x="2879933" y="2262122"/>
            <a:ext cx="2978345" cy="3224826"/>
          </a:xfrm>
          <a:prstGeom prst="line">
            <a:avLst/>
          </a:prstGeom>
          <a:ln>
            <a:solidFill>
              <a:srgbClr val="FFC000"/>
            </a:solidFill>
          </a:ln>
        </p:spPr>
        <p:style>
          <a:lnRef idx="1">
            <a:schemeClr val="accent4"/>
          </a:lnRef>
          <a:fillRef idx="0">
            <a:schemeClr val="accent4"/>
          </a:fillRef>
          <a:effectRef idx="0">
            <a:schemeClr val="accent4"/>
          </a:effectRef>
          <a:fontRef idx="minor">
            <a:schemeClr val="tx1"/>
          </a:fontRef>
        </p:style>
      </p:cxnSp>
      <p:cxnSp>
        <p:nvCxnSpPr>
          <p:cNvPr id="8" name="直接连接符 7">
            <a:extLst>
              <a:ext uri="{FF2B5EF4-FFF2-40B4-BE49-F238E27FC236}">
                <a16:creationId xmlns:a16="http://schemas.microsoft.com/office/drawing/2014/main" id="{FACD58A2-E483-4FCF-AE82-3E26A0DDA774}"/>
              </a:ext>
            </a:extLst>
          </p:cNvPr>
          <p:cNvCxnSpPr>
            <a:cxnSpLocks/>
          </p:cNvCxnSpPr>
          <p:nvPr/>
        </p:nvCxnSpPr>
        <p:spPr>
          <a:xfrm>
            <a:off x="3159021" y="1859091"/>
            <a:ext cx="2743200" cy="3048000"/>
          </a:xfrm>
          <a:prstGeom prst="line">
            <a:avLst/>
          </a:prstGeom>
          <a:ln>
            <a:solidFill>
              <a:srgbClr val="C00000"/>
            </a:solidFill>
          </a:ln>
        </p:spPr>
        <p:style>
          <a:lnRef idx="1">
            <a:schemeClr val="accent4"/>
          </a:lnRef>
          <a:fillRef idx="0">
            <a:schemeClr val="accent4"/>
          </a:fillRef>
          <a:effectRef idx="0">
            <a:schemeClr val="accent4"/>
          </a:effectRef>
          <a:fontRef idx="minor">
            <a:schemeClr val="tx1"/>
          </a:fontRef>
        </p:style>
      </p:cxnSp>
      <p:cxnSp>
        <p:nvCxnSpPr>
          <p:cNvPr id="9" name="直接连接符 8">
            <a:extLst>
              <a:ext uri="{FF2B5EF4-FFF2-40B4-BE49-F238E27FC236}">
                <a16:creationId xmlns:a16="http://schemas.microsoft.com/office/drawing/2014/main" id="{DDB57F1D-C400-4D98-B2DC-45B840D38FD1}"/>
              </a:ext>
            </a:extLst>
          </p:cNvPr>
          <p:cNvCxnSpPr>
            <a:cxnSpLocks/>
          </p:cNvCxnSpPr>
          <p:nvPr/>
        </p:nvCxnSpPr>
        <p:spPr>
          <a:xfrm>
            <a:off x="3599761" y="900105"/>
            <a:ext cx="2743200" cy="3048000"/>
          </a:xfrm>
          <a:prstGeom prst="line">
            <a:avLst/>
          </a:prstGeom>
          <a:ln>
            <a:solidFill>
              <a:srgbClr val="7030A0"/>
            </a:solidFill>
          </a:ln>
        </p:spPr>
        <p:style>
          <a:lnRef idx="1">
            <a:schemeClr val="accent4"/>
          </a:lnRef>
          <a:fillRef idx="0">
            <a:schemeClr val="accent4"/>
          </a:fillRef>
          <a:effectRef idx="0">
            <a:schemeClr val="accent4"/>
          </a:effectRef>
          <a:fontRef idx="minor">
            <a:schemeClr val="tx1"/>
          </a:fontRef>
        </p:style>
      </p:cxnSp>
      <p:cxnSp>
        <p:nvCxnSpPr>
          <p:cNvPr id="10" name="直接连接符 9">
            <a:extLst>
              <a:ext uri="{FF2B5EF4-FFF2-40B4-BE49-F238E27FC236}">
                <a16:creationId xmlns:a16="http://schemas.microsoft.com/office/drawing/2014/main" id="{D59DD258-93AA-46B5-ADB5-5917521C1813}"/>
              </a:ext>
            </a:extLst>
          </p:cNvPr>
          <p:cNvCxnSpPr>
            <a:cxnSpLocks/>
          </p:cNvCxnSpPr>
          <p:nvPr/>
        </p:nvCxnSpPr>
        <p:spPr>
          <a:xfrm>
            <a:off x="4765205" y="647312"/>
            <a:ext cx="94783" cy="4495800"/>
          </a:xfrm>
          <a:prstGeom prst="line">
            <a:avLst/>
          </a:prstGeom>
        </p:spPr>
        <p:style>
          <a:lnRef idx="1">
            <a:schemeClr val="accent4"/>
          </a:lnRef>
          <a:fillRef idx="0">
            <a:schemeClr val="accent4"/>
          </a:fillRef>
          <a:effectRef idx="0">
            <a:schemeClr val="accent4"/>
          </a:effectRef>
          <a:fontRef idx="minor">
            <a:schemeClr val="tx1"/>
          </a:fontRef>
        </p:style>
      </p:cxnSp>
      <p:cxnSp>
        <p:nvCxnSpPr>
          <p:cNvPr id="11" name="直接连接符 10">
            <a:extLst>
              <a:ext uri="{FF2B5EF4-FFF2-40B4-BE49-F238E27FC236}">
                <a16:creationId xmlns:a16="http://schemas.microsoft.com/office/drawing/2014/main" id="{027DC13D-9834-4778-83B5-E0F3AF22328F}"/>
              </a:ext>
            </a:extLst>
          </p:cNvPr>
          <p:cNvCxnSpPr>
            <a:cxnSpLocks/>
          </p:cNvCxnSpPr>
          <p:nvPr/>
        </p:nvCxnSpPr>
        <p:spPr>
          <a:xfrm>
            <a:off x="3486048" y="2202781"/>
            <a:ext cx="69655" cy="2895600"/>
          </a:xfrm>
          <a:prstGeom prst="line">
            <a:avLst/>
          </a:prstGeom>
        </p:spPr>
        <p:style>
          <a:lnRef idx="1">
            <a:schemeClr val="accent4"/>
          </a:lnRef>
          <a:fillRef idx="0">
            <a:schemeClr val="accent4"/>
          </a:fillRef>
          <a:effectRef idx="0">
            <a:schemeClr val="accent4"/>
          </a:effectRef>
          <a:fontRef idx="minor">
            <a:schemeClr val="tx1"/>
          </a:fontRef>
        </p:style>
      </p:cxnSp>
      <p:sp>
        <p:nvSpPr>
          <p:cNvPr id="12" name="文本框 11">
            <a:extLst>
              <a:ext uri="{FF2B5EF4-FFF2-40B4-BE49-F238E27FC236}">
                <a16:creationId xmlns:a16="http://schemas.microsoft.com/office/drawing/2014/main" id="{9DC60AB5-38DB-4487-B129-DB3D5D319CA8}"/>
              </a:ext>
            </a:extLst>
          </p:cNvPr>
          <p:cNvSpPr txBox="1"/>
          <p:nvPr/>
        </p:nvSpPr>
        <p:spPr>
          <a:xfrm>
            <a:off x="3319766" y="3911471"/>
            <a:ext cx="222055" cy="707886"/>
          </a:xfrm>
          <a:prstGeom prst="rect">
            <a:avLst/>
          </a:prstGeom>
          <a:noFill/>
        </p:spPr>
        <p:txBody>
          <a:bodyPr wrap="square" rtlCol="0">
            <a:spAutoFit/>
          </a:bodyPr>
          <a:lstStyle/>
          <a:p>
            <a:endParaRPr lang="zh-CN" altLang="en-US" dirty="0"/>
          </a:p>
        </p:txBody>
      </p:sp>
      <p:cxnSp>
        <p:nvCxnSpPr>
          <p:cNvPr id="13" name="直接连接符 12">
            <a:extLst>
              <a:ext uri="{FF2B5EF4-FFF2-40B4-BE49-F238E27FC236}">
                <a16:creationId xmlns:a16="http://schemas.microsoft.com/office/drawing/2014/main" id="{1B72811D-B43D-43CC-85FE-3D77D26E3E3D}"/>
              </a:ext>
            </a:extLst>
          </p:cNvPr>
          <p:cNvCxnSpPr>
            <a:cxnSpLocks/>
          </p:cNvCxnSpPr>
          <p:nvPr/>
        </p:nvCxnSpPr>
        <p:spPr>
          <a:xfrm>
            <a:off x="2381847" y="3620954"/>
            <a:ext cx="2435828" cy="51774"/>
          </a:xfrm>
          <a:prstGeom prst="line">
            <a:avLst/>
          </a:prstGeom>
        </p:spPr>
        <p:style>
          <a:lnRef idx="1">
            <a:schemeClr val="accent4"/>
          </a:lnRef>
          <a:fillRef idx="0">
            <a:schemeClr val="accent4"/>
          </a:fillRef>
          <a:effectRef idx="0">
            <a:schemeClr val="accent4"/>
          </a:effectRef>
          <a:fontRef idx="minor">
            <a:schemeClr val="tx1"/>
          </a:fontRef>
        </p:style>
      </p:cxnSp>
      <p:cxnSp>
        <p:nvCxnSpPr>
          <p:cNvPr id="14" name="直接连接符 13">
            <a:extLst>
              <a:ext uri="{FF2B5EF4-FFF2-40B4-BE49-F238E27FC236}">
                <a16:creationId xmlns:a16="http://schemas.microsoft.com/office/drawing/2014/main" id="{5573452A-1E84-4064-A51B-199477B0400F}"/>
              </a:ext>
            </a:extLst>
          </p:cNvPr>
          <p:cNvCxnSpPr>
            <a:cxnSpLocks/>
          </p:cNvCxnSpPr>
          <p:nvPr/>
        </p:nvCxnSpPr>
        <p:spPr>
          <a:xfrm>
            <a:off x="2377152" y="2196559"/>
            <a:ext cx="2438564" cy="45701"/>
          </a:xfrm>
          <a:prstGeom prst="line">
            <a:avLst/>
          </a:prstGeom>
        </p:spPr>
        <p:style>
          <a:lnRef idx="1">
            <a:schemeClr val="accent4"/>
          </a:lnRef>
          <a:fillRef idx="0">
            <a:schemeClr val="accent4"/>
          </a:fillRef>
          <a:effectRef idx="0">
            <a:schemeClr val="accent4"/>
          </a:effectRef>
          <a:fontRef idx="minor">
            <a:schemeClr val="tx1"/>
          </a:fontRef>
        </p:style>
      </p:cxnSp>
      <p:cxnSp>
        <p:nvCxnSpPr>
          <p:cNvPr id="15" name="直接连接符 14">
            <a:extLst>
              <a:ext uri="{FF2B5EF4-FFF2-40B4-BE49-F238E27FC236}">
                <a16:creationId xmlns:a16="http://schemas.microsoft.com/office/drawing/2014/main" id="{582495C1-A303-48CE-942C-A42DEC2C3BD0}"/>
              </a:ext>
            </a:extLst>
          </p:cNvPr>
          <p:cNvCxnSpPr>
            <a:cxnSpLocks/>
          </p:cNvCxnSpPr>
          <p:nvPr/>
        </p:nvCxnSpPr>
        <p:spPr>
          <a:xfrm>
            <a:off x="2415040" y="2939500"/>
            <a:ext cx="1083864" cy="6600"/>
          </a:xfrm>
          <a:prstGeom prst="line">
            <a:avLst/>
          </a:prstGeom>
        </p:spPr>
        <p:style>
          <a:lnRef idx="1">
            <a:schemeClr val="accent4"/>
          </a:lnRef>
          <a:fillRef idx="0">
            <a:schemeClr val="accent4"/>
          </a:fillRef>
          <a:effectRef idx="0">
            <a:schemeClr val="accent4"/>
          </a:effectRef>
          <a:fontRef idx="minor">
            <a:schemeClr val="tx1"/>
          </a:fontRef>
        </p:style>
      </p:cxnSp>
      <p:sp>
        <p:nvSpPr>
          <p:cNvPr id="16" name="文本框 15">
            <a:extLst>
              <a:ext uri="{FF2B5EF4-FFF2-40B4-BE49-F238E27FC236}">
                <a16:creationId xmlns:a16="http://schemas.microsoft.com/office/drawing/2014/main" id="{B28DF199-CADA-498C-8204-202688891A30}"/>
              </a:ext>
            </a:extLst>
          </p:cNvPr>
          <p:cNvSpPr txBox="1"/>
          <p:nvPr/>
        </p:nvSpPr>
        <p:spPr>
          <a:xfrm flipH="1">
            <a:off x="3199096" y="3575256"/>
            <a:ext cx="515730" cy="400110"/>
          </a:xfrm>
          <a:prstGeom prst="rect">
            <a:avLst/>
          </a:prstGeom>
          <a:noFill/>
        </p:spPr>
        <p:txBody>
          <a:bodyPr wrap="square" rtlCol="0">
            <a:spAutoFit/>
          </a:bodyPr>
          <a:lstStyle/>
          <a:p>
            <a:r>
              <a:rPr lang="en-US" altLang="zh-CN" sz="2000" dirty="0"/>
              <a:t>A</a:t>
            </a:r>
            <a:endParaRPr lang="zh-CN" altLang="en-US" sz="2000" dirty="0"/>
          </a:p>
        </p:txBody>
      </p:sp>
      <p:sp>
        <p:nvSpPr>
          <p:cNvPr id="17" name="文本框 16">
            <a:extLst>
              <a:ext uri="{FF2B5EF4-FFF2-40B4-BE49-F238E27FC236}">
                <a16:creationId xmlns:a16="http://schemas.microsoft.com/office/drawing/2014/main" id="{74C9CA3B-71E9-415C-99E1-322FC67F4B7D}"/>
              </a:ext>
            </a:extLst>
          </p:cNvPr>
          <p:cNvSpPr txBox="1"/>
          <p:nvPr/>
        </p:nvSpPr>
        <p:spPr>
          <a:xfrm flipH="1">
            <a:off x="4420527" y="2224050"/>
            <a:ext cx="515730" cy="400110"/>
          </a:xfrm>
          <a:prstGeom prst="rect">
            <a:avLst/>
          </a:prstGeom>
          <a:noFill/>
        </p:spPr>
        <p:txBody>
          <a:bodyPr wrap="square" rtlCol="0">
            <a:spAutoFit/>
          </a:bodyPr>
          <a:lstStyle/>
          <a:p>
            <a:r>
              <a:rPr lang="en-US" altLang="zh-CN" sz="2000" dirty="0"/>
              <a:t>D</a:t>
            </a:r>
            <a:endParaRPr lang="zh-CN" altLang="en-US" sz="2000" dirty="0"/>
          </a:p>
        </p:txBody>
      </p:sp>
      <p:sp>
        <p:nvSpPr>
          <p:cNvPr id="18" name="文本框 17">
            <a:extLst>
              <a:ext uri="{FF2B5EF4-FFF2-40B4-BE49-F238E27FC236}">
                <a16:creationId xmlns:a16="http://schemas.microsoft.com/office/drawing/2014/main" id="{AA750DC6-13AD-42CE-BFC5-ACEED074903E}"/>
              </a:ext>
            </a:extLst>
          </p:cNvPr>
          <p:cNvSpPr txBox="1"/>
          <p:nvPr/>
        </p:nvSpPr>
        <p:spPr>
          <a:xfrm flipH="1">
            <a:off x="3169680" y="2166404"/>
            <a:ext cx="515730" cy="400110"/>
          </a:xfrm>
          <a:prstGeom prst="rect">
            <a:avLst/>
          </a:prstGeom>
          <a:noFill/>
        </p:spPr>
        <p:txBody>
          <a:bodyPr wrap="square" rtlCol="0">
            <a:spAutoFit/>
          </a:bodyPr>
          <a:lstStyle/>
          <a:p>
            <a:r>
              <a:rPr lang="en-US" altLang="zh-CN" sz="2000" dirty="0"/>
              <a:t>C</a:t>
            </a:r>
            <a:endParaRPr lang="zh-CN" altLang="en-US" sz="2000" dirty="0"/>
          </a:p>
        </p:txBody>
      </p:sp>
      <p:sp>
        <p:nvSpPr>
          <p:cNvPr id="19" name="文本框 18">
            <a:extLst>
              <a:ext uri="{FF2B5EF4-FFF2-40B4-BE49-F238E27FC236}">
                <a16:creationId xmlns:a16="http://schemas.microsoft.com/office/drawing/2014/main" id="{268CEEDF-FF9B-437F-9C36-2BC153191770}"/>
              </a:ext>
            </a:extLst>
          </p:cNvPr>
          <p:cNvSpPr txBox="1"/>
          <p:nvPr/>
        </p:nvSpPr>
        <p:spPr>
          <a:xfrm flipH="1">
            <a:off x="4591464" y="3616217"/>
            <a:ext cx="515730" cy="400110"/>
          </a:xfrm>
          <a:prstGeom prst="rect">
            <a:avLst/>
          </a:prstGeom>
          <a:noFill/>
        </p:spPr>
        <p:txBody>
          <a:bodyPr wrap="square" rtlCol="0">
            <a:spAutoFit/>
          </a:bodyPr>
          <a:lstStyle/>
          <a:p>
            <a:r>
              <a:rPr lang="en-US" altLang="zh-CN" sz="2000" dirty="0"/>
              <a:t>B</a:t>
            </a:r>
            <a:endParaRPr lang="zh-CN" altLang="en-US" sz="2000" dirty="0"/>
          </a:p>
        </p:txBody>
      </p:sp>
      <mc:AlternateContent xmlns:mc="http://schemas.openxmlformats.org/markup-compatibility/2006" xmlns:a14="http://schemas.microsoft.com/office/drawing/2010/main">
        <mc:Choice Requires="a14">
          <p:sp>
            <p:nvSpPr>
              <p:cNvPr id="20" name="文本框 19">
                <a:extLst>
                  <a:ext uri="{FF2B5EF4-FFF2-40B4-BE49-F238E27FC236}">
                    <a16:creationId xmlns:a16="http://schemas.microsoft.com/office/drawing/2014/main" id="{5A067790-06E2-4107-BA87-6B546835FB5C}"/>
                  </a:ext>
                </a:extLst>
              </p:cNvPr>
              <p:cNvSpPr txBox="1"/>
              <p:nvPr/>
            </p:nvSpPr>
            <p:spPr>
              <a:xfrm>
                <a:off x="1672677" y="2637544"/>
                <a:ext cx="677758" cy="4001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zh-CN" altLang="zh-CN" sz="2000" i="1" smtClean="0">
                              <a:latin typeface="Cambria Math" panose="02040503050406030204" pitchFamily="18" charset="0"/>
                            </a:rPr>
                          </m:ctrlPr>
                        </m:sSubPr>
                        <m:e>
                          <m:r>
                            <m:rPr>
                              <m:sty m:val="p"/>
                            </m:rPr>
                            <a:rPr lang="en-US" altLang="zh-CN" sz="2000">
                              <a:latin typeface="Cambria Math" panose="02040503050406030204" pitchFamily="18" charset="0"/>
                            </a:rPr>
                            <m:t>π</m:t>
                          </m:r>
                        </m:e>
                        <m:sub>
                          <m:r>
                            <a:rPr lang="en-US" altLang="zh-CN" sz="2000" b="0" i="0" smtClean="0">
                              <a:latin typeface="Cambria Math" panose="02040503050406030204" pitchFamily="18" charset="0"/>
                            </a:rPr>
                            <m:t>2</m:t>
                          </m:r>
                        </m:sub>
                      </m:sSub>
                    </m:oMath>
                  </m:oMathPara>
                </a14:m>
                <a:endParaRPr lang="zh-CN" altLang="en-US" sz="2000" dirty="0"/>
              </a:p>
            </p:txBody>
          </p:sp>
        </mc:Choice>
        <mc:Fallback xmlns="">
          <p:sp>
            <p:nvSpPr>
              <p:cNvPr id="20" name="文本框 19">
                <a:extLst>
                  <a:ext uri="{FF2B5EF4-FFF2-40B4-BE49-F238E27FC236}">
                    <a16:creationId xmlns:a16="http://schemas.microsoft.com/office/drawing/2014/main" id="{5A067790-06E2-4107-BA87-6B546835FB5C}"/>
                  </a:ext>
                </a:extLst>
              </p:cNvPr>
              <p:cNvSpPr txBox="1">
                <a:spLocks noRot="1" noChangeAspect="1" noMove="1" noResize="1" noEditPoints="1" noAdjustHandles="1" noChangeArrowheads="1" noChangeShapeType="1" noTextEdit="1"/>
              </p:cNvSpPr>
              <p:nvPr/>
            </p:nvSpPr>
            <p:spPr>
              <a:xfrm>
                <a:off x="1672677" y="2637544"/>
                <a:ext cx="677758" cy="400110"/>
              </a:xfrm>
              <a:prstGeom prst="rect">
                <a:avLst/>
              </a:prstGeom>
              <a:blipFill>
                <a:blip r:embed="rId2"/>
                <a:stretch>
                  <a:fillRect b="-1538"/>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1" name="文本框 20">
                <a:extLst>
                  <a:ext uri="{FF2B5EF4-FFF2-40B4-BE49-F238E27FC236}">
                    <a16:creationId xmlns:a16="http://schemas.microsoft.com/office/drawing/2014/main" id="{EB1428B7-60C8-4986-BB4F-644B724ECDC7}"/>
                  </a:ext>
                </a:extLst>
              </p:cNvPr>
              <p:cNvSpPr txBox="1"/>
              <p:nvPr/>
            </p:nvSpPr>
            <p:spPr>
              <a:xfrm>
                <a:off x="1656479" y="1966349"/>
                <a:ext cx="677758" cy="4001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zh-CN" altLang="zh-CN" sz="2000" i="1" smtClean="0">
                              <a:latin typeface="Cambria Math" panose="02040503050406030204" pitchFamily="18" charset="0"/>
                            </a:rPr>
                          </m:ctrlPr>
                        </m:sSubPr>
                        <m:e>
                          <m:r>
                            <m:rPr>
                              <m:sty m:val="p"/>
                            </m:rPr>
                            <a:rPr lang="en-US" altLang="zh-CN" sz="2000">
                              <a:latin typeface="Cambria Math" panose="02040503050406030204" pitchFamily="18" charset="0"/>
                            </a:rPr>
                            <m:t>π</m:t>
                          </m:r>
                        </m:e>
                        <m:sub>
                          <m:r>
                            <a:rPr lang="en-US" altLang="zh-CN" sz="2000" b="0" i="0" smtClean="0">
                              <a:latin typeface="Cambria Math" panose="02040503050406030204" pitchFamily="18" charset="0"/>
                            </a:rPr>
                            <m:t>3</m:t>
                          </m:r>
                        </m:sub>
                      </m:sSub>
                    </m:oMath>
                  </m:oMathPara>
                </a14:m>
                <a:endParaRPr lang="zh-CN" altLang="en-US" sz="2000" dirty="0"/>
              </a:p>
            </p:txBody>
          </p:sp>
        </mc:Choice>
        <mc:Fallback xmlns="">
          <p:sp>
            <p:nvSpPr>
              <p:cNvPr id="21" name="文本框 20">
                <a:extLst>
                  <a:ext uri="{FF2B5EF4-FFF2-40B4-BE49-F238E27FC236}">
                    <a16:creationId xmlns:a16="http://schemas.microsoft.com/office/drawing/2014/main" id="{EB1428B7-60C8-4986-BB4F-644B724ECDC7}"/>
                  </a:ext>
                </a:extLst>
              </p:cNvPr>
              <p:cNvSpPr txBox="1">
                <a:spLocks noRot="1" noChangeAspect="1" noMove="1" noResize="1" noEditPoints="1" noAdjustHandles="1" noChangeArrowheads="1" noChangeShapeType="1" noTextEdit="1"/>
              </p:cNvSpPr>
              <p:nvPr/>
            </p:nvSpPr>
            <p:spPr>
              <a:xfrm>
                <a:off x="1656479" y="1966349"/>
                <a:ext cx="677758" cy="400110"/>
              </a:xfrm>
              <a:prstGeom prst="rect">
                <a:avLst/>
              </a:prstGeom>
              <a:blipFill>
                <a:blip r:embed="rId3"/>
                <a:stretch>
                  <a:fillRect b="-1538"/>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2" name="文本框 21">
                <a:extLst>
                  <a:ext uri="{FF2B5EF4-FFF2-40B4-BE49-F238E27FC236}">
                    <a16:creationId xmlns:a16="http://schemas.microsoft.com/office/drawing/2014/main" id="{8CB65FA1-D454-406E-A641-541698B6330D}"/>
                  </a:ext>
                </a:extLst>
              </p:cNvPr>
              <p:cNvSpPr txBox="1"/>
              <p:nvPr/>
            </p:nvSpPr>
            <p:spPr>
              <a:xfrm flipH="1">
                <a:off x="1474930" y="4105440"/>
                <a:ext cx="1371601" cy="369332"/>
              </a:xfrm>
              <a:prstGeom prst="rect">
                <a:avLst/>
              </a:prstGeom>
              <a:noFill/>
            </p:spPr>
            <p:txBody>
              <a:bodyPr wrap="square" rtlCol="0">
                <a:spAutoFit/>
              </a:bodyPr>
              <a:lstStyle/>
              <a:p>
                <a14:m>
                  <m:oMath xmlns:m="http://schemas.openxmlformats.org/officeDocument/2006/math">
                    <m:sSubSup>
                      <m:sSubSupPr>
                        <m:ctrlPr>
                          <a:rPr lang="zh-CN" altLang="zh-CN" i="1">
                            <a:latin typeface="Cambria Math" panose="02040503050406030204" pitchFamily="18" charset="0"/>
                          </a:rPr>
                        </m:ctrlPr>
                      </m:sSubSupPr>
                      <m:e>
                        <m:r>
                          <m:rPr>
                            <m:sty m:val="p"/>
                          </m:rPr>
                          <a:rPr lang="en-US" altLang="zh-CN">
                            <a:latin typeface="Cambria Math" panose="02040503050406030204" pitchFamily="18" charset="0"/>
                          </a:rPr>
                          <m:t>π</m:t>
                        </m:r>
                      </m:e>
                      <m:sub>
                        <m:r>
                          <a:rPr lang="en-US" altLang="zh-CN">
                            <a:latin typeface="Cambria Math" panose="02040503050406030204" pitchFamily="18" charset="0"/>
                          </a:rPr>
                          <m:t>2</m:t>
                        </m:r>
                      </m:sub>
                      <m:sup>
                        <m:r>
                          <a:rPr lang="en-US" altLang="zh-CN" i="1">
                            <a:latin typeface="Cambria Math" panose="02040503050406030204" pitchFamily="18" charset="0"/>
                          </a:rPr>
                          <m:t>∗</m:t>
                        </m:r>
                      </m:sup>
                    </m:sSubSup>
                  </m:oMath>
                </a14:m>
                <a:r>
                  <a:rPr lang="en-US" altLang="zh-CN" sz="1800" dirty="0"/>
                  <a:t>=</a:t>
                </a:r>
                <a14:m>
                  <m:oMath xmlns:m="http://schemas.openxmlformats.org/officeDocument/2006/math">
                    <m:r>
                      <m:rPr>
                        <m:sty m:val="p"/>
                      </m:rPr>
                      <a:rPr lang="en-US" altLang="zh-CN" sz="1800">
                        <a:latin typeface="Cambria Math" panose="02040503050406030204" pitchFamily="18" charset="0"/>
                      </a:rPr>
                      <m:t>θ</m:t>
                    </m:r>
                    <m:sSub>
                      <m:sSubPr>
                        <m:ctrlPr>
                          <a:rPr lang="zh-CN" altLang="zh-CN" sz="1800" i="1" smtClean="0">
                            <a:latin typeface="Cambria Math" panose="02040503050406030204" pitchFamily="18" charset="0"/>
                          </a:rPr>
                        </m:ctrlPr>
                      </m:sSubPr>
                      <m:e>
                        <m:r>
                          <m:rPr>
                            <m:sty m:val="p"/>
                          </m:rPr>
                          <a:rPr lang="en-US" altLang="zh-CN" sz="1800">
                            <a:latin typeface="Cambria Math" panose="02040503050406030204" pitchFamily="18" charset="0"/>
                          </a:rPr>
                          <m:t>π</m:t>
                        </m:r>
                      </m:e>
                      <m:sub>
                        <m:r>
                          <a:rPr lang="en-US" altLang="zh-CN" sz="1800" b="0" i="0" smtClean="0">
                            <a:latin typeface="Cambria Math" panose="02040503050406030204" pitchFamily="18" charset="0"/>
                          </a:rPr>
                          <m:t>1</m:t>
                        </m:r>
                      </m:sub>
                    </m:sSub>
                  </m:oMath>
                </a14:m>
                <a:endParaRPr lang="zh-CN" altLang="en-US" sz="1800" dirty="0"/>
              </a:p>
            </p:txBody>
          </p:sp>
        </mc:Choice>
        <mc:Fallback xmlns="">
          <p:sp>
            <p:nvSpPr>
              <p:cNvPr id="22" name="文本框 21">
                <a:extLst>
                  <a:ext uri="{FF2B5EF4-FFF2-40B4-BE49-F238E27FC236}">
                    <a16:creationId xmlns:a16="http://schemas.microsoft.com/office/drawing/2014/main" id="{8CB65FA1-D454-406E-A641-541698B6330D}"/>
                  </a:ext>
                </a:extLst>
              </p:cNvPr>
              <p:cNvSpPr txBox="1">
                <a:spLocks noRot="1" noChangeAspect="1" noMove="1" noResize="1" noEditPoints="1" noAdjustHandles="1" noChangeArrowheads="1" noChangeShapeType="1" noTextEdit="1"/>
              </p:cNvSpPr>
              <p:nvPr/>
            </p:nvSpPr>
            <p:spPr>
              <a:xfrm flipH="1">
                <a:off x="1474930" y="4105440"/>
                <a:ext cx="1371601" cy="369332"/>
              </a:xfrm>
              <a:prstGeom prst="rect">
                <a:avLst/>
              </a:prstGeom>
              <a:blipFill>
                <a:blip r:embed="rId4"/>
                <a:stretch>
                  <a:fillRect t="-8197" b="-2459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3" name="文本框 22">
                <a:extLst>
                  <a:ext uri="{FF2B5EF4-FFF2-40B4-BE49-F238E27FC236}">
                    <a16:creationId xmlns:a16="http://schemas.microsoft.com/office/drawing/2014/main" id="{EAD5754B-5942-41D8-AD67-81F2B4D26675}"/>
                  </a:ext>
                </a:extLst>
              </p:cNvPr>
              <p:cNvSpPr txBox="1"/>
              <p:nvPr/>
            </p:nvSpPr>
            <p:spPr>
              <a:xfrm>
                <a:off x="2503375" y="2185332"/>
                <a:ext cx="677758" cy="4001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zh-CN" altLang="zh-CN" sz="2000" i="1" smtClean="0">
                              <a:latin typeface="Cambria Math" panose="02040503050406030204" pitchFamily="18" charset="0"/>
                            </a:rPr>
                          </m:ctrlPr>
                        </m:sSubPr>
                        <m:e>
                          <m:r>
                            <m:rPr>
                              <m:sty m:val="p"/>
                            </m:rPr>
                            <a:rPr lang="en-US" altLang="zh-CN" sz="2000" b="0" i="0" smtClean="0">
                              <a:latin typeface="Cambria Math" panose="02040503050406030204" pitchFamily="18" charset="0"/>
                            </a:rPr>
                            <m:t>R</m:t>
                          </m:r>
                        </m:e>
                        <m:sub>
                          <m:r>
                            <a:rPr lang="en-US" altLang="zh-CN" sz="2000" b="0" i="0" smtClean="0">
                              <a:latin typeface="Cambria Math" panose="02040503050406030204" pitchFamily="18" charset="0"/>
                            </a:rPr>
                            <m:t>2</m:t>
                          </m:r>
                        </m:sub>
                      </m:sSub>
                    </m:oMath>
                  </m:oMathPara>
                </a14:m>
                <a:endParaRPr lang="zh-CN" altLang="en-US" sz="2000" dirty="0"/>
              </a:p>
            </p:txBody>
          </p:sp>
        </mc:Choice>
        <mc:Fallback xmlns="">
          <p:sp>
            <p:nvSpPr>
              <p:cNvPr id="23" name="文本框 22">
                <a:extLst>
                  <a:ext uri="{FF2B5EF4-FFF2-40B4-BE49-F238E27FC236}">
                    <a16:creationId xmlns:a16="http://schemas.microsoft.com/office/drawing/2014/main" id="{EAD5754B-5942-41D8-AD67-81F2B4D26675}"/>
                  </a:ext>
                </a:extLst>
              </p:cNvPr>
              <p:cNvSpPr txBox="1">
                <a:spLocks noRot="1" noChangeAspect="1" noMove="1" noResize="1" noEditPoints="1" noAdjustHandles="1" noChangeArrowheads="1" noChangeShapeType="1" noTextEdit="1"/>
              </p:cNvSpPr>
              <p:nvPr/>
            </p:nvSpPr>
            <p:spPr>
              <a:xfrm>
                <a:off x="2503375" y="2185332"/>
                <a:ext cx="677758" cy="400110"/>
              </a:xfrm>
              <a:prstGeom prst="rect">
                <a:avLst/>
              </a:prstGeom>
              <a:blipFill>
                <a:blip r:embed="rId5"/>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4" name="文本框 23">
                <a:extLst>
                  <a:ext uri="{FF2B5EF4-FFF2-40B4-BE49-F238E27FC236}">
                    <a16:creationId xmlns:a16="http://schemas.microsoft.com/office/drawing/2014/main" id="{F8AE5F6B-46AB-4A2E-B71B-4453B0914C3B}"/>
                  </a:ext>
                </a:extLst>
              </p:cNvPr>
              <p:cNvSpPr txBox="1"/>
              <p:nvPr/>
            </p:nvSpPr>
            <p:spPr>
              <a:xfrm>
                <a:off x="2749787" y="1537985"/>
                <a:ext cx="677758" cy="4001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zh-CN" altLang="zh-CN" sz="2000" i="1" smtClean="0">
                              <a:latin typeface="Cambria Math" panose="02040503050406030204" pitchFamily="18" charset="0"/>
                            </a:rPr>
                          </m:ctrlPr>
                        </m:sSubPr>
                        <m:e>
                          <m:r>
                            <m:rPr>
                              <m:sty m:val="p"/>
                            </m:rPr>
                            <a:rPr lang="en-US" altLang="zh-CN" sz="2000" b="0" i="0" smtClean="0">
                              <a:latin typeface="Cambria Math" panose="02040503050406030204" pitchFamily="18" charset="0"/>
                            </a:rPr>
                            <m:t>R</m:t>
                          </m:r>
                        </m:e>
                        <m:sub>
                          <m:r>
                            <a:rPr lang="en-US" altLang="zh-CN" sz="2000" b="0" i="0" smtClean="0">
                              <a:latin typeface="Cambria Math" panose="02040503050406030204" pitchFamily="18" charset="0"/>
                            </a:rPr>
                            <m:t>3</m:t>
                          </m:r>
                        </m:sub>
                      </m:sSub>
                    </m:oMath>
                  </m:oMathPara>
                </a14:m>
                <a:endParaRPr lang="zh-CN" altLang="en-US" sz="2000" dirty="0"/>
              </a:p>
            </p:txBody>
          </p:sp>
        </mc:Choice>
        <mc:Fallback xmlns="">
          <p:sp>
            <p:nvSpPr>
              <p:cNvPr id="24" name="文本框 23">
                <a:extLst>
                  <a:ext uri="{FF2B5EF4-FFF2-40B4-BE49-F238E27FC236}">
                    <a16:creationId xmlns:a16="http://schemas.microsoft.com/office/drawing/2014/main" id="{F8AE5F6B-46AB-4A2E-B71B-4453B0914C3B}"/>
                  </a:ext>
                </a:extLst>
              </p:cNvPr>
              <p:cNvSpPr txBox="1">
                <a:spLocks noRot="1" noChangeAspect="1" noMove="1" noResize="1" noEditPoints="1" noAdjustHandles="1" noChangeArrowheads="1" noChangeShapeType="1" noTextEdit="1"/>
              </p:cNvSpPr>
              <p:nvPr/>
            </p:nvSpPr>
            <p:spPr>
              <a:xfrm>
                <a:off x="2749787" y="1537985"/>
                <a:ext cx="677758" cy="400110"/>
              </a:xfrm>
              <a:prstGeom prst="rect">
                <a:avLst/>
              </a:prstGeom>
              <a:blipFill>
                <a:blip r:embed="rId6"/>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5" name="文本框 24">
                <a:extLst>
                  <a:ext uri="{FF2B5EF4-FFF2-40B4-BE49-F238E27FC236}">
                    <a16:creationId xmlns:a16="http://schemas.microsoft.com/office/drawing/2014/main" id="{99E60DF5-02AD-46FE-8F16-04282E03CE56}"/>
                  </a:ext>
                </a:extLst>
              </p:cNvPr>
              <p:cNvSpPr txBox="1"/>
              <p:nvPr/>
            </p:nvSpPr>
            <p:spPr>
              <a:xfrm>
                <a:off x="3118082" y="636793"/>
                <a:ext cx="677758" cy="4001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zh-CN" altLang="zh-CN" sz="2000" i="1" smtClean="0">
                              <a:latin typeface="Cambria Math" panose="02040503050406030204" pitchFamily="18" charset="0"/>
                            </a:rPr>
                          </m:ctrlPr>
                        </m:sSubPr>
                        <m:e>
                          <m:r>
                            <m:rPr>
                              <m:sty m:val="p"/>
                            </m:rPr>
                            <a:rPr lang="en-US" altLang="zh-CN" sz="2000" b="0" i="0" smtClean="0">
                              <a:latin typeface="Cambria Math" panose="02040503050406030204" pitchFamily="18" charset="0"/>
                            </a:rPr>
                            <m:t>R</m:t>
                          </m:r>
                        </m:e>
                        <m:sub>
                          <m:r>
                            <m:rPr>
                              <m:sty m:val="p"/>
                            </m:rPr>
                            <a:rPr lang="en-US" altLang="zh-CN" sz="2000" b="0" i="0" smtClean="0">
                              <a:latin typeface="Cambria Math" panose="02040503050406030204" pitchFamily="18" charset="0"/>
                            </a:rPr>
                            <m:t>n</m:t>
                          </m:r>
                        </m:sub>
                      </m:sSub>
                    </m:oMath>
                  </m:oMathPara>
                </a14:m>
                <a:endParaRPr lang="zh-CN" altLang="en-US" sz="2000" dirty="0"/>
              </a:p>
            </p:txBody>
          </p:sp>
        </mc:Choice>
        <mc:Fallback xmlns="">
          <p:sp>
            <p:nvSpPr>
              <p:cNvPr id="25" name="文本框 24">
                <a:extLst>
                  <a:ext uri="{FF2B5EF4-FFF2-40B4-BE49-F238E27FC236}">
                    <a16:creationId xmlns:a16="http://schemas.microsoft.com/office/drawing/2014/main" id="{99E60DF5-02AD-46FE-8F16-04282E03CE56}"/>
                  </a:ext>
                </a:extLst>
              </p:cNvPr>
              <p:cNvSpPr txBox="1">
                <a:spLocks noRot="1" noChangeAspect="1" noMove="1" noResize="1" noEditPoints="1" noAdjustHandles="1" noChangeArrowheads="1" noChangeShapeType="1" noTextEdit="1"/>
              </p:cNvSpPr>
              <p:nvPr/>
            </p:nvSpPr>
            <p:spPr>
              <a:xfrm>
                <a:off x="3118082" y="636793"/>
                <a:ext cx="677758" cy="400110"/>
              </a:xfrm>
              <a:prstGeom prst="rect">
                <a:avLst/>
              </a:prstGeom>
              <a:blipFill>
                <a:blip r:embed="rId7"/>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6" name="文本框 25">
                <a:extLst>
                  <a:ext uri="{FF2B5EF4-FFF2-40B4-BE49-F238E27FC236}">
                    <a16:creationId xmlns:a16="http://schemas.microsoft.com/office/drawing/2014/main" id="{CCEBDB67-C82F-40E0-9262-054DABDB64E4}"/>
                  </a:ext>
                </a:extLst>
              </p:cNvPr>
              <p:cNvSpPr txBox="1"/>
              <p:nvPr/>
            </p:nvSpPr>
            <p:spPr>
              <a:xfrm>
                <a:off x="2511208" y="2975528"/>
                <a:ext cx="677758" cy="4001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zh-CN" altLang="zh-CN" sz="2000" i="1" smtClean="0">
                              <a:latin typeface="Cambria Math" panose="02040503050406030204" pitchFamily="18" charset="0"/>
                            </a:rPr>
                          </m:ctrlPr>
                        </m:sSubPr>
                        <m:e>
                          <m:r>
                            <m:rPr>
                              <m:sty m:val="p"/>
                            </m:rPr>
                            <a:rPr lang="en-US" altLang="zh-CN" sz="2000" b="0" i="0" smtClean="0">
                              <a:latin typeface="Cambria Math" panose="02040503050406030204" pitchFamily="18" charset="0"/>
                            </a:rPr>
                            <m:t>R</m:t>
                          </m:r>
                        </m:e>
                        <m:sub>
                          <m:r>
                            <a:rPr lang="en-US" altLang="zh-CN" sz="2000" b="0" i="0" smtClean="0">
                              <a:latin typeface="Cambria Math" panose="02040503050406030204" pitchFamily="18" charset="0"/>
                            </a:rPr>
                            <m:t>1</m:t>
                          </m:r>
                        </m:sub>
                      </m:sSub>
                    </m:oMath>
                  </m:oMathPara>
                </a14:m>
                <a:endParaRPr lang="zh-CN" altLang="en-US" sz="2000" dirty="0"/>
              </a:p>
            </p:txBody>
          </p:sp>
        </mc:Choice>
        <mc:Fallback xmlns="">
          <p:sp>
            <p:nvSpPr>
              <p:cNvPr id="26" name="文本框 25">
                <a:extLst>
                  <a:ext uri="{FF2B5EF4-FFF2-40B4-BE49-F238E27FC236}">
                    <a16:creationId xmlns:a16="http://schemas.microsoft.com/office/drawing/2014/main" id="{CCEBDB67-C82F-40E0-9262-054DABDB64E4}"/>
                  </a:ext>
                </a:extLst>
              </p:cNvPr>
              <p:cNvSpPr txBox="1">
                <a:spLocks noRot="1" noChangeAspect="1" noMove="1" noResize="1" noEditPoints="1" noAdjustHandles="1" noChangeArrowheads="1" noChangeShapeType="1" noTextEdit="1"/>
              </p:cNvSpPr>
              <p:nvPr/>
            </p:nvSpPr>
            <p:spPr>
              <a:xfrm>
                <a:off x="2511208" y="2975528"/>
                <a:ext cx="677758" cy="400110"/>
              </a:xfrm>
              <a:prstGeom prst="rect">
                <a:avLst/>
              </a:prstGeom>
              <a:blipFill>
                <a:blip r:embed="rId8"/>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7" name="文本框 26">
                <a:extLst>
                  <a:ext uri="{FF2B5EF4-FFF2-40B4-BE49-F238E27FC236}">
                    <a16:creationId xmlns:a16="http://schemas.microsoft.com/office/drawing/2014/main" id="{AA128D3F-8807-4168-833E-3EB3E824CCD9}"/>
                  </a:ext>
                </a:extLst>
              </p:cNvPr>
              <p:cNvSpPr txBox="1"/>
              <p:nvPr/>
            </p:nvSpPr>
            <p:spPr>
              <a:xfrm>
                <a:off x="1733007" y="3458093"/>
                <a:ext cx="677758" cy="4001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zh-CN" altLang="zh-CN" sz="2000" i="1" smtClean="0">
                              <a:latin typeface="Cambria Math" panose="02040503050406030204" pitchFamily="18" charset="0"/>
                            </a:rPr>
                          </m:ctrlPr>
                        </m:sSubPr>
                        <m:e>
                          <m:r>
                            <m:rPr>
                              <m:sty m:val="p"/>
                            </m:rPr>
                            <a:rPr lang="en-US" altLang="zh-CN" sz="2000">
                              <a:latin typeface="Cambria Math" panose="02040503050406030204" pitchFamily="18" charset="0"/>
                            </a:rPr>
                            <m:t>π</m:t>
                          </m:r>
                        </m:e>
                        <m:sub>
                          <m:r>
                            <a:rPr lang="en-US" altLang="zh-CN" sz="2000" b="0" i="0" smtClean="0">
                              <a:latin typeface="Cambria Math" panose="02040503050406030204" pitchFamily="18" charset="0"/>
                            </a:rPr>
                            <m:t>1</m:t>
                          </m:r>
                        </m:sub>
                      </m:sSub>
                    </m:oMath>
                  </m:oMathPara>
                </a14:m>
                <a:endParaRPr lang="zh-CN" altLang="en-US" sz="2000" dirty="0"/>
              </a:p>
            </p:txBody>
          </p:sp>
        </mc:Choice>
        <mc:Fallback xmlns="">
          <p:sp>
            <p:nvSpPr>
              <p:cNvPr id="27" name="文本框 26">
                <a:extLst>
                  <a:ext uri="{FF2B5EF4-FFF2-40B4-BE49-F238E27FC236}">
                    <a16:creationId xmlns:a16="http://schemas.microsoft.com/office/drawing/2014/main" id="{AA128D3F-8807-4168-833E-3EB3E824CCD9}"/>
                  </a:ext>
                </a:extLst>
              </p:cNvPr>
              <p:cNvSpPr txBox="1">
                <a:spLocks noRot="1" noChangeAspect="1" noMove="1" noResize="1" noEditPoints="1" noAdjustHandles="1" noChangeArrowheads="1" noChangeShapeType="1" noTextEdit="1"/>
              </p:cNvSpPr>
              <p:nvPr/>
            </p:nvSpPr>
            <p:spPr>
              <a:xfrm>
                <a:off x="1733007" y="3458093"/>
                <a:ext cx="677758" cy="400110"/>
              </a:xfrm>
              <a:prstGeom prst="rect">
                <a:avLst/>
              </a:prstGeom>
              <a:blipFill>
                <a:blip r:embed="rId9"/>
                <a:stretch>
                  <a:fillRect/>
                </a:stretch>
              </a:blipFill>
            </p:spPr>
            <p:txBody>
              <a:bodyPr/>
              <a:lstStyle/>
              <a:p>
                <a:r>
                  <a:rPr lang="zh-CN" altLang="en-US">
                    <a:noFill/>
                  </a:rPr>
                  <a:t> </a:t>
                </a:r>
              </a:p>
            </p:txBody>
          </p:sp>
        </mc:Fallback>
      </mc:AlternateContent>
      <p:cxnSp>
        <p:nvCxnSpPr>
          <p:cNvPr id="28" name="直接连接符 27">
            <a:extLst>
              <a:ext uri="{FF2B5EF4-FFF2-40B4-BE49-F238E27FC236}">
                <a16:creationId xmlns:a16="http://schemas.microsoft.com/office/drawing/2014/main" id="{E36C75DD-B2B2-4A1A-81D9-97FCBBAC779A}"/>
              </a:ext>
            </a:extLst>
          </p:cNvPr>
          <p:cNvCxnSpPr>
            <a:cxnSpLocks/>
          </p:cNvCxnSpPr>
          <p:nvPr/>
        </p:nvCxnSpPr>
        <p:spPr>
          <a:xfrm>
            <a:off x="2413501" y="4302953"/>
            <a:ext cx="2435828" cy="51774"/>
          </a:xfrm>
          <a:prstGeom prst="line">
            <a:avLst/>
          </a:prstGeom>
        </p:spPr>
        <p:style>
          <a:lnRef idx="1">
            <a:schemeClr val="accent4"/>
          </a:lnRef>
          <a:fillRef idx="0">
            <a:schemeClr val="accent4"/>
          </a:fillRef>
          <a:effectRef idx="0">
            <a:schemeClr val="accent4"/>
          </a:effectRef>
          <a:fontRef idx="minor">
            <a:schemeClr val="tx1"/>
          </a:fontRef>
        </p:style>
      </p:cxnSp>
      <p:sp>
        <p:nvSpPr>
          <p:cNvPr id="29" name="文本框 28">
            <a:extLst>
              <a:ext uri="{FF2B5EF4-FFF2-40B4-BE49-F238E27FC236}">
                <a16:creationId xmlns:a16="http://schemas.microsoft.com/office/drawing/2014/main" id="{B977E422-F15A-4D1D-8113-8ED0714CCF37}"/>
              </a:ext>
            </a:extLst>
          </p:cNvPr>
          <p:cNvSpPr txBox="1"/>
          <p:nvPr/>
        </p:nvSpPr>
        <p:spPr>
          <a:xfrm>
            <a:off x="6827643" y="5128350"/>
            <a:ext cx="788224" cy="400110"/>
          </a:xfrm>
          <a:prstGeom prst="rect">
            <a:avLst/>
          </a:prstGeom>
          <a:noFill/>
        </p:spPr>
        <p:txBody>
          <a:bodyPr wrap="square" rtlCol="0">
            <a:spAutoFit/>
          </a:bodyPr>
          <a:lstStyle/>
          <a:p>
            <a:r>
              <a:rPr lang="en-US" altLang="zh-CN" sz="2000" dirty="0"/>
              <a:t>u</a:t>
            </a:r>
            <a:endParaRPr lang="zh-CN" altLang="en-US" sz="2000" dirty="0"/>
          </a:p>
        </p:txBody>
      </p:sp>
      <mc:AlternateContent xmlns:mc="http://schemas.openxmlformats.org/markup-compatibility/2006" xmlns:a14="http://schemas.microsoft.com/office/drawing/2010/main">
        <mc:Choice Requires="a14">
          <p:sp>
            <p:nvSpPr>
              <p:cNvPr id="30" name="文本框 29">
                <a:extLst>
                  <a:ext uri="{FF2B5EF4-FFF2-40B4-BE49-F238E27FC236}">
                    <a16:creationId xmlns:a16="http://schemas.microsoft.com/office/drawing/2014/main" id="{1FF0698C-6E1B-48A0-B80A-DDF87A7722FA}"/>
                  </a:ext>
                </a:extLst>
              </p:cNvPr>
              <p:cNvSpPr txBox="1"/>
              <p:nvPr/>
            </p:nvSpPr>
            <p:spPr>
              <a:xfrm>
                <a:off x="3264253" y="5083854"/>
                <a:ext cx="677758" cy="4001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zh-CN" altLang="zh-CN" sz="2000" i="1" smtClean="0">
                              <a:latin typeface="Cambria Math" panose="02040503050406030204" pitchFamily="18" charset="0"/>
                            </a:rPr>
                          </m:ctrlPr>
                        </m:sSubPr>
                        <m:e>
                          <m:r>
                            <m:rPr>
                              <m:sty m:val="p"/>
                            </m:rPr>
                            <a:rPr lang="en-US" altLang="zh-CN" sz="2000" b="0" i="0" smtClean="0">
                              <a:latin typeface="Cambria Math" panose="02040503050406030204" pitchFamily="18" charset="0"/>
                            </a:rPr>
                            <m:t>u</m:t>
                          </m:r>
                        </m:e>
                        <m:sub>
                          <m:r>
                            <a:rPr lang="en-US" altLang="zh-CN" sz="2000" b="0" i="0" smtClean="0">
                              <a:latin typeface="Cambria Math" panose="02040503050406030204" pitchFamily="18" charset="0"/>
                            </a:rPr>
                            <m:t>1</m:t>
                          </m:r>
                        </m:sub>
                      </m:sSub>
                    </m:oMath>
                  </m:oMathPara>
                </a14:m>
                <a:endParaRPr lang="zh-CN" altLang="en-US" sz="2000" dirty="0"/>
              </a:p>
            </p:txBody>
          </p:sp>
        </mc:Choice>
        <mc:Fallback xmlns="">
          <p:sp>
            <p:nvSpPr>
              <p:cNvPr id="30" name="文本框 29">
                <a:extLst>
                  <a:ext uri="{FF2B5EF4-FFF2-40B4-BE49-F238E27FC236}">
                    <a16:creationId xmlns:a16="http://schemas.microsoft.com/office/drawing/2014/main" id="{1FF0698C-6E1B-48A0-B80A-DDF87A7722FA}"/>
                  </a:ext>
                </a:extLst>
              </p:cNvPr>
              <p:cNvSpPr txBox="1">
                <a:spLocks noRot="1" noChangeAspect="1" noMove="1" noResize="1" noEditPoints="1" noAdjustHandles="1" noChangeArrowheads="1" noChangeShapeType="1" noTextEdit="1"/>
              </p:cNvSpPr>
              <p:nvPr/>
            </p:nvSpPr>
            <p:spPr>
              <a:xfrm>
                <a:off x="3264253" y="5083854"/>
                <a:ext cx="677758" cy="400110"/>
              </a:xfrm>
              <a:prstGeom prst="rect">
                <a:avLst/>
              </a:prstGeom>
              <a:blipFill>
                <a:blip r:embed="rId10"/>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1" name="文本框 30">
                <a:extLst>
                  <a:ext uri="{FF2B5EF4-FFF2-40B4-BE49-F238E27FC236}">
                    <a16:creationId xmlns:a16="http://schemas.microsoft.com/office/drawing/2014/main" id="{1315CC15-112F-4ADA-9856-2E86C27F241D}"/>
                  </a:ext>
                </a:extLst>
              </p:cNvPr>
              <p:cNvSpPr txBox="1"/>
              <p:nvPr/>
            </p:nvSpPr>
            <p:spPr>
              <a:xfrm flipH="1">
                <a:off x="4163528" y="5136495"/>
                <a:ext cx="1371601"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zh-CN" altLang="zh-CN" sz="1800" i="1" smtClean="0">
                              <a:latin typeface="Cambria Math" panose="02040503050406030204" pitchFamily="18" charset="0"/>
                            </a:rPr>
                          </m:ctrlPr>
                        </m:sSupPr>
                        <m:e>
                          <m:r>
                            <a:rPr lang="en-US" altLang="zh-CN" sz="1800" b="0" i="1" smtClean="0">
                              <a:latin typeface="Cambria Math" panose="02040503050406030204" pitchFamily="18" charset="0"/>
                            </a:rPr>
                            <m:t>𝑢</m:t>
                          </m:r>
                        </m:e>
                        <m:sup>
                          <m:r>
                            <a:rPr lang="en-US" altLang="zh-CN" sz="1800" i="1">
                              <a:latin typeface="Cambria Math" panose="02040503050406030204" pitchFamily="18" charset="0"/>
                            </a:rPr>
                            <m:t>∗</m:t>
                          </m:r>
                        </m:sup>
                      </m:sSup>
                    </m:oMath>
                  </m:oMathPara>
                </a14:m>
                <a:endParaRPr lang="zh-CN" altLang="en-US" sz="1800" dirty="0"/>
              </a:p>
            </p:txBody>
          </p:sp>
        </mc:Choice>
        <mc:Fallback xmlns="">
          <p:sp>
            <p:nvSpPr>
              <p:cNvPr id="31" name="文本框 30">
                <a:extLst>
                  <a:ext uri="{FF2B5EF4-FFF2-40B4-BE49-F238E27FC236}">
                    <a16:creationId xmlns:a16="http://schemas.microsoft.com/office/drawing/2014/main" id="{1315CC15-112F-4ADA-9856-2E86C27F241D}"/>
                  </a:ext>
                </a:extLst>
              </p:cNvPr>
              <p:cNvSpPr txBox="1">
                <a:spLocks noRot="1" noChangeAspect="1" noMove="1" noResize="1" noEditPoints="1" noAdjustHandles="1" noChangeArrowheads="1" noChangeShapeType="1" noTextEdit="1"/>
              </p:cNvSpPr>
              <p:nvPr/>
            </p:nvSpPr>
            <p:spPr>
              <a:xfrm flipH="1">
                <a:off x="4163528" y="5136495"/>
                <a:ext cx="1371601" cy="369332"/>
              </a:xfrm>
              <a:prstGeom prst="rect">
                <a:avLst/>
              </a:prstGeom>
              <a:blipFill>
                <a:blip r:embed="rId11"/>
                <a:stretch>
                  <a:fillRect/>
                </a:stretch>
              </a:blipFill>
            </p:spPr>
            <p:txBody>
              <a:bodyPr/>
              <a:lstStyle/>
              <a:p>
                <a:r>
                  <a:rPr lang="zh-CN" altLang="en-US">
                    <a:noFill/>
                  </a:rPr>
                  <a:t> </a:t>
                </a:r>
              </a:p>
            </p:txBody>
          </p:sp>
        </mc:Fallback>
      </mc:AlternateContent>
      <p:sp>
        <p:nvSpPr>
          <p:cNvPr id="32" name="矩形 31">
            <a:extLst>
              <a:ext uri="{FF2B5EF4-FFF2-40B4-BE49-F238E27FC236}">
                <a16:creationId xmlns:a16="http://schemas.microsoft.com/office/drawing/2014/main" id="{CD4B3CB2-2012-447E-B9FD-F4CAEE642953}"/>
              </a:ext>
            </a:extLst>
          </p:cNvPr>
          <p:cNvSpPr/>
          <p:nvPr/>
        </p:nvSpPr>
        <p:spPr>
          <a:xfrm>
            <a:off x="1915423" y="452127"/>
            <a:ext cx="336952" cy="369332"/>
          </a:xfrm>
          <a:prstGeom prst="rect">
            <a:avLst/>
          </a:prstGeom>
        </p:spPr>
        <p:txBody>
          <a:bodyPr wrap="none">
            <a:spAutoFit/>
          </a:bodyPr>
          <a:lstStyle/>
          <a:p>
            <a:r>
              <a:rPr lang="en-US" altLang="zh-CN" sz="1800" b="1" dirty="0">
                <a:latin typeface="等线" panose="02010600030101010101" pitchFamily="2" charset="-122"/>
                <a:cs typeface="Times New Roman" panose="02020603050405020304" pitchFamily="18" charset="0"/>
              </a:rPr>
              <a:t>π</a:t>
            </a:r>
            <a:endParaRPr lang="zh-CN" altLang="en-US" sz="1800" b="1" dirty="0"/>
          </a:p>
        </p:txBody>
      </p:sp>
      <mc:AlternateContent xmlns:mc="http://schemas.openxmlformats.org/markup-compatibility/2006" xmlns:a14="http://schemas.microsoft.com/office/drawing/2010/main">
        <mc:Choice Requires="a14">
          <p:sp>
            <p:nvSpPr>
              <p:cNvPr id="35" name="文本框 34">
                <a:extLst>
                  <a:ext uri="{FF2B5EF4-FFF2-40B4-BE49-F238E27FC236}">
                    <a16:creationId xmlns:a16="http://schemas.microsoft.com/office/drawing/2014/main" id="{87D94F3B-E3FF-4A2A-ABC5-E05567C9B5E4}"/>
                  </a:ext>
                </a:extLst>
              </p:cNvPr>
              <p:cNvSpPr txBox="1"/>
              <p:nvPr/>
            </p:nvSpPr>
            <p:spPr>
              <a:xfrm>
                <a:off x="7033202" y="809553"/>
                <a:ext cx="5167650" cy="5770169"/>
              </a:xfrm>
              <a:prstGeom prst="rect">
                <a:avLst/>
              </a:prstGeom>
              <a:noFill/>
            </p:spPr>
            <p:txBody>
              <a:bodyPr wrap="square" rtlCol="0">
                <a:spAutoFit/>
              </a:bodyPr>
              <a:lstStyle/>
              <a:p>
                <a:endParaRPr lang="en-US" altLang="zh-CN" sz="2000"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sSub>
                        <m:sSubPr>
                          <m:ctrlPr>
                            <a:rPr lang="zh-CN" altLang="zh-CN" sz="2000" i="1">
                              <a:latin typeface="Cambria Math" panose="02040503050406030204" pitchFamily="18" charset="0"/>
                            </a:rPr>
                          </m:ctrlPr>
                        </m:sSubPr>
                        <m:e>
                          <m:r>
                            <a:rPr lang="en-US" altLang="zh-CN" sz="2000" i="1">
                              <a:latin typeface="Cambria Math" panose="02040503050406030204" pitchFamily="18" charset="0"/>
                            </a:rPr>
                            <m:t>𝜋</m:t>
                          </m:r>
                        </m:e>
                        <m:sub>
                          <m:r>
                            <a:rPr lang="en-US" altLang="zh-CN" sz="2000" i="1">
                              <a:latin typeface="Cambria Math" panose="02040503050406030204" pitchFamily="18" charset="0"/>
                            </a:rPr>
                            <m:t>𝑡</m:t>
                          </m:r>
                        </m:sub>
                      </m:sSub>
                      <m:r>
                        <a:rPr lang="en-US" altLang="zh-CN" sz="2000" i="1">
                          <a:latin typeface="Cambria Math" panose="02040503050406030204" pitchFamily="18" charset="0"/>
                        </a:rPr>
                        <m:t>=</m:t>
                      </m:r>
                      <m:sSubSup>
                        <m:sSubSupPr>
                          <m:ctrlPr>
                            <a:rPr lang="zh-CN" altLang="zh-CN" sz="2000" i="1">
                              <a:latin typeface="Cambria Math" panose="02040503050406030204" pitchFamily="18" charset="0"/>
                            </a:rPr>
                          </m:ctrlPr>
                        </m:sSubSupPr>
                        <m:e>
                          <m:r>
                            <a:rPr lang="en-US" altLang="zh-CN" sz="2000" i="1">
                              <a:latin typeface="Cambria Math" panose="02040503050406030204" pitchFamily="18" charset="0"/>
                            </a:rPr>
                            <m:t>𝜋</m:t>
                          </m:r>
                        </m:e>
                        <m:sub>
                          <m:r>
                            <a:rPr lang="en-US" altLang="zh-CN" sz="2000" i="1">
                              <a:latin typeface="Cambria Math" panose="02040503050406030204" pitchFamily="18" charset="0"/>
                            </a:rPr>
                            <m:t>𝑡</m:t>
                          </m:r>
                        </m:sub>
                        <m:sup>
                          <m:r>
                            <a:rPr lang="en-US" altLang="zh-CN" sz="2000" i="1">
                              <a:latin typeface="Cambria Math" panose="02040503050406030204" pitchFamily="18" charset="0"/>
                            </a:rPr>
                            <m:t>∗</m:t>
                          </m:r>
                        </m:sup>
                      </m:sSubSup>
                      <m:r>
                        <a:rPr lang="zh-CN" altLang="en-US" sz="2000" i="1">
                          <a:latin typeface="Cambria Math" panose="02040503050406030204" pitchFamily="18" charset="0"/>
                        </a:rPr>
                        <m:t>−</m:t>
                      </m:r>
                      <m:r>
                        <a:rPr lang="en-US" altLang="zh-CN" sz="2000" i="1">
                          <a:latin typeface="Cambria Math" panose="02040503050406030204" pitchFamily="18" charset="0"/>
                        </a:rPr>
                        <m:t>𝑏</m:t>
                      </m:r>
                      <m:r>
                        <a:rPr lang="en-US" altLang="zh-CN" sz="2000" i="1">
                          <a:latin typeface="Cambria Math" panose="02040503050406030204" pitchFamily="18" charset="0"/>
                        </a:rPr>
                        <m:t>(</m:t>
                      </m:r>
                      <m:sSub>
                        <m:sSubPr>
                          <m:ctrlPr>
                            <a:rPr lang="zh-CN" altLang="zh-CN" sz="2000" i="1">
                              <a:latin typeface="Cambria Math" panose="02040503050406030204" pitchFamily="18" charset="0"/>
                            </a:rPr>
                          </m:ctrlPr>
                        </m:sSubPr>
                        <m:e>
                          <m:r>
                            <a:rPr lang="en-US" altLang="zh-CN" sz="2000" i="1">
                              <a:latin typeface="Cambria Math" panose="02040503050406030204" pitchFamily="18" charset="0"/>
                            </a:rPr>
                            <m:t>𝑢</m:t>
                          </m:r>
                        </m:e>
                        <m:sub>
                          <m:r>
                            <a:rPr lang="en-US" altLang="zh-CN" sz="2000" i="1">
                              <a:latin typeface="Cambria Math" panose="02040503050406030204" pitchFamily="18" charset="0"/>
                            </a:rPr>
                            <m:t>𝑡</m:t>
                          </m:r>
                        </m:sub>
                      </m:sSub>
                      <m:r>
                        <a:rPr lang="en-US" altLang="zh-CN" sz="2000" i="1">
                          <a:latin typeface="Cambria Math" panose="02040503050406030204" pitchFamily="18" charset="0"/>
                        </a:rPr>
                        <m:t>−</m:t>
                      </m:r>
                      <m:sSup>
                        <m:sSupPr>
                          <m:ctrlPr>
                            <a:rPr lang="zh-CN" altLang="zh-CN" sz="2000" i="1">
                              <a:latin typeface="Cambria Math" panose="02040503050406030204" pitchFamily="18" charset="0"/>
                            </a:rPr>
                          </m:ctrlPr>
                        </m:sSupPr>
                        <m:e>
                          <m:r>
                            <a:rPr lang="en-US" altLang="zh-CN" sz="2000" i="1">
                              <a:latin typeface="Cambria Math" panose="02040503050406030204" pitchFamily="18" charset="0"/>
                            </a:rPr>
                            <m:t>𝑢</m:t>
                          </m:r>
                        </m:e>
                        <m:sup>
                          <m:r>
                            <a:rPr lang="en-US" altLang="zh-CN" sz="2000" i="1">
                              <a:latin typeface="Cambria Math" panose="02040503050406030204" pitchFamily="18" charset="0"/>
                            </a:rPr>
                            <m:t>∗</m:t>
                          </m:r>
                        </m:sup>
                      </m:sSup>
                      <m:r>
                        <a:rPr lang="en-US" altLang="zh-CN" sz="2000" i="1">
                          <a:latin typeface="Cambria Math" panose="02040503050406030204" pitchFamily="18" charset="0"/>
                        </a:rPr>
                        <m:t>)</m:t>
                      </m:r>
                    </m:oMath>
                  </m:oMathPara>
                </a14:m>
                <a:endParaRPr lang="en-US" altLang="zh-CN" sz="2000" i="1" dirty="0"/>
              </a:p>
              <a:p>
                <a:pPr/>
                <a14:m>
                  <m:oMathPara xmlns:m="http://schemas.openxmlformats.org/officeDocument/2006/math">
                    <m:oMathParaPr>
                      <m:jc m:val="centerGroup"/>
                    </m:oMathParaPr>
                    <m:oMath xmlns:m="http://schemas.openxmlformats.org/officeDocument/2006/math">
                      <m:sSubSup>
                        <m:sSubSupPr>
                          <m:ctrlPr>
                            <a:rPr lang="zh-CN" altLang="zh-CN" sz="2000" i="1">
                              <a:latin typeface="Cambria Math" panose="02040503050406030204" pitchFamily="18" charset="0"/>
                            </a:rPr>
                          </m:ctrlPr>
                        </m:sSubSupPr>
                        <m:e>
                          <m:r>
                            <a:rPr lang="en-US" altLang="zh-CN" sz="2000" i="1">
                              <a:latin typeface="Cambria Math" panose="02040503050406030204" pitchFamily="18" charset="0"/>
                            </a:rPr>
                            <m:t>𝜋</m:t>
                          </m:r>
                        </m:e>
                        <m:sub>
                          <m:r>
                            <a:rPr lang="en-US" altLang="zh-CN" sz="2000" i="1">
                              <a:latin typeface="Cambria Math" panose="02040503050406030204" pitchFamily="18" charset="0"/>
                            </a:rPr>
                            <m:t>𝑡</m:t>
                          </m:r>
                        </m:sub>
                        <m:sup>
                          <m:r>
                            <a:rPr lang="en-US" altLang="zh-CN" sz="2000" i="1">
                              <a:latin typeface="Cambria Math" panose="02040503050406030204" pitchFamily="18" charset="0"/>
                            </a:rPr>
                            <m:t>∗</m:t>
                          </m:r>
                        </m:sup>
                      </m:sSubSup>
                      <m:r>
                        <a:rPr lang="en-US" altLang="zh-CN" sz="2000" i="1">
                          <a:latin typeface="Cambria Math" panose="02040503050406030204" pitchFamily="18" charset="0"/>
                        </a:rPr>
                        <m:t>=</m:t>
                      </m:r>
                      <m:r>
                        <a:rPr lang="en-US" altLang="zh-CN" sz="2000" i="1">
                          <a:latin typeface="Cambria Math" panose="02040503050406030204" pitchFamily="18" charset="0"/>
                        </a:rPr>
                        <m:t>𝜃</m:t>
                      </m:r>
                      <m:sSub>
                        <m:sSubPr>
                          <m:ctrlPr>
                            <a:rPr lang="zh-CN" altLang="zh-CN" sz="2000" i="1">
                              <a:latin typeface="Cambria Math" panose="02040503050406030204" pitchFamily="18" charset="0"/>
                            </a:rPr>
                          </m:ctrlPr>
                        </m:sSubPr>
                        <m:e>
                          <m:r>
                            <a:rPr lang="en-US" altLang="zh-CN" sz="2000" i="1">
                              <a:latin typeface="Cambria Math" panose="02040503050406030204" pitchFamily="18" charset="0"/>
                            </a:rPr>
                            <m:t>𝜋</m:t>
                          </m:r>
                        </m:e>
                        <m:sub>
                          <m:r>
                            <a:rPr lang="en-US" altLang="zh-CN" sz="2000" i="1">
                              <a:latin typeface="Cambria Math" panose="02040503050406030204" pitchFamily="18" charset="0"/>
                            </a:rPr>
                            <m:t>𝑡</m:t>
                          </m:r>
                          <m:r>
                            <a:rPr lang="en-US" altLang="zh-CN" sz="2000" i="1">
                              <a:latin typeface="Cambria Math" panose="02040503050406030204" pitchFamily="18" charset="0"/>
                            </a:rPr>
                            <m:t>−1</m:t>
                          </m:r>
                        </m:sub>
                      </m:sSub>
                      <m:r>
                        <a:rPr lang="en-US" altLang="zh-CN" sz="2000" i="1">
                          <a:latin typeface="Cambria Math" panose="02040503050406030204" pitchFamily="18" charset="0"/>
                        </a:rPr>
                        <m:t>+(1−</m:t>
                      </m:r>
                      <m:r>
                        <a:rPr lang="en-US" altLang="zh-CN" sz="2000" i="1">
                          <a:latin typeface="Cambria Math" panose="02040503050406030204" pitchFamily="18" charset="0"/>
                        </a:rPr>
                        <m:t>𝜃</m:t>
                      </m:r>
                      <m:r>
                        <a:rPr lang="en-US" altLang="zh-CN" sz="2000" i="1">
                          <a:latin typeface="Cambria Math" panose="02040503050406030204" pitchFamily="18" charset="0"/>
                        </a:rPr>
                        <m:t>)</m:t>
                      </m:r>
                      <m:sSubSup>
                        <m:sSubSupPr>
                          <m:ctrlPr>
                            <a:rPr lang="zh-CN" altLang="zh-CN" sz="2000" i="1">
                              <a:latin typeface="Cambria Math" panose="02040503050406030204" pitchFamily="18" charset="0"/>
                            </a:rPr>
                          </m:ctrlPr>
                        </m:sSubSupPr>
                        <m:e>
                          <m:r>
                            <a:rPr lang="en-US" altLang="zh-CN" sz="2000" i="1">
                              <a:latin typeface="Cambria Math" panose="02040503050406030204" pitchFamily="18" charset="0"/>
                            </a:rPr>
                            <m:t>𝜋</m:t>
                          </m:r>
                        </m:e>
                        <m:sub>
                          <m:r>
                            <a:rPr lang="en-US" altLang="zh-CN" sz="2000" i="1">
                              <a:latin typeface="Cambria Math" panose="02040503050406030204" pitchFamily="18" charset="0"/>
                            </a:rPr>
                            <m:t>𝑡</m:t>
                          </m:r>
                          <m:r>
                            <a:rPr lang="en-US" altLang="zh-CN" sz="2000" i="1">
                              <a:latin typeface="Cambria Math" panose="02040503050406030204" pitchFamily="18" charset="0"/>
                            </a:rPr>
                            <m:t>−1</m:t>
                          </m:r>
                        </m:sub>
                        <m:sup>
                          <m:r>
                            <a:rPr lang="en-US" altLang="zh-CN" sz="2000" i="1">
                              <a:latin typeface="Cambria Math" panose="02040503050406030204" pitchFamily="18" charset="0"/>
                            </a:rPr>
                            <m:t>∗</m:t>
                          </m:r>
                        </m:sup>
                      </m:sSubSup>
                      <m:r>
                        <a:rPr lang="en-US" altLang="zh-CN" sz="2000" i="1">
                          <a:latin typeface="Cambria Math" panose="02040503050406030204" pitchFamily="18" charset="0"/>
                        </a:rPr>
                        <m:t> </m:t>
                      </m:r>
                    </m:oMath>
                  </m:oMathPara>
                </a14:m>
                <a:endParaRPr lang="en-US" altLang="zh-CN" sz="2000" dirty="0"/>
              </a:p>
              <a:p>
                <a:endParaRPr lang="en-US" altLang="zh-CN" sz="2000" dirty="0"/>
              </a:p>
              <a:p>
                <a:pPr marL="342900" indent="-342900">
                  <a:buFont typeface="Wingdings" panose="05000000000000000000" pitchFamily="2" charset="2"/>
                  <a:buChar char="Ø"/>
                </a:pPr>
                <a:r>
                  <a:rPr lang="en-US" altLang="zh-CN" sz="2000" dirty="0"/>
                  <a:t>u*</a:t>
                </a:r>
                <a:r>
                  <a:rPr lang="zh-CN" altLang="en-US" sz="2000" dirty="0"/>
                  <a:t>降到</a:t>
                </a:r>
                <a14:m>
                  <m:oMath xmlns:m="http://schemas.openxmlformats.org/officeDocument/2006/math">
                    <m:sSub>
                      <m:sSubPr>
                        <m:ctrlPr>
                          <a:rPr lang="zh-CN" altLang="zh-CN" sz="2000" i="1">
                            <a:latin typeface="Cambria Math" panose="02040503050406030204" pitchFamily="18" charset="0"/>
                          </a:rPr>
                        </m:ctrlPr>
                      </m:sSubPr>
                      <m:e>
                        <m:r>
                          <m:rPr>
                            <m:sty m:val="p"/>
                          </m:rPr>
                          <a:rPr lang="en-US" altLang="zh-CN" sz="2000">
                            <a:latin typeface="Cambria Math" panose="02040503050406030204" pitchFamily="18" charset="0"/>
                          </a:rPr>
                          <m:t>u</m:t>
                        </m:r>
                      </m:e>
                      <m:sub>
                        <m:r>
                          <a:rPr lang="en-US" altLang="zh-CN" sz="2000">
                            <a:latin typeface="Cambria Math" panose="02040503050406030204" pitchFamily="18" charset="0"/>
                          </a:rPr>
                          <m:t>1</m:t>
                        </m:r>
                      </m:sub>
                    </m:sSub>
                  </m:oMath>
                </a14:m>
                <a:r>
                  <a:rPr lang="zh-CN" altLang="en-US" sz="2000" dirty="0"/>
                  <a:t>，短期内，到达</a:t>
                </a:r>
                <a:r>
                  <a:rPr lang="en-US" altLang="zh-CN" sz="2000" dirty="0"/>
                  <a:t>A</a:t>
                </a:r>
                <a:r>
                  <a:rPr lang="zh-CN" altLang="en-US" sz="2000" dirty="0"/>
                  <a:t>点，通胀预期由</a:t>
                </a:r>
                <a:r>
                  <a:rPr lang="en-US" altLang="zh-CN" sz="2000" dirty="0"/>
                  <a:t>0</a:t>
                </a:r>
                <a:r>
                  <a:rPr lang="zh-CN" altLang="en-US" sz="2000" dirty="0"/>
                  <a:t>上升到</a:t>
                </a:r>
                <a14:m>
                  <m:oMath xmlns:m="http://schemas.openxmlformats.org/officeDocument/2006/math">
                    <m:sSubSup>
                      <m:sSubSupPr>
                        <m:ctrlPr>
                          <a:rPr lang="zh-CN" altLang="zh-CN" sz="2000" i="1">
                            <a:latin typeface="Cambria Math" panose="02040503050406030204" pitchFamily="18" charset="0"/>
                          </a:rPr>
                        </m:ctrlPr>
                      </m:sSubSupPr>
                      <m:e>
                        <m:r>
                          <a:rPr lang="en-US" altLang="zh-CN" sz="2000" i="1">
                            <a:latin typeface="Cambria Math" panose="02040503050406030204" pitchFamily="18" charset="0"/>
                          </a:rPr>
                          <m:t>𝜋</m:t>
                        </m:r>
                      </m:e>
                      <m:sub>
                        <m:r>
                          <a:rPr lang="en-US" altLang="zh-CN" sz="2000" i="1">
                            <a:latin typeface="Cambria Math" panose="02040503050406030204" pitchFamily="18" charset="0"/>
                          </a:rPr>
                          <m:t>2</m:t>
                        </m:r>
                      </m:sub>
                      <m:sup>
                        <m:r>
                          <a:rPr lang="en-US" altLang="zh-CN" sz="2000" i="1">
                            <a:latin typeface="Cambria Math" panose="02040503050406030204" pitchFamily="18" charset="0"/>
                          </a:rPr>
                          <m:t>∗</m:t>
                        </m:r>
                      </m:sup>
                    </m:sSubSup>
                    <m:r>
                      <a:rPr lang="en-US" altLang="zh-CN" sz="2000" i="1">
                        <a:latin typeface="Cambria Math" panose="02040503050406030204" pitchFamily="18" charset="0"/>
                      </a:rPr>
                      <m:t> </m:t>
                    </m:r>
                  </m:oMath>
                </a14:m>
                <a:r>
                  <a:rPr lang="zh-CN" altLang="en-US" sz="2000" dirty="0"/>
                  <a:t>，曲线由</a:t>
                </a:r>
                <a:r>
                  <a:rPr lang="en-US" altLang="zh-CN" sz="2000" dirty="0"/>
                  <a:t>R1</a:t>
                </a:r>
                <a:r>
                  <a:rPr lang="zh-CN" altLang="en-US" sz="2000" dirty="0"/>
                  <a:t>上升到</a:t>
                </a:r>
                <a:r>
                  <a:rPr lang="en-US" altLang="zh-CN" sz="2000" dirty="0"/>
                  <a:t>R2</a:t>
                </a:r>
                <a:r>
                  <a:rPr lang="zh-CN" altLang="en-US" sz="2000" dirty="0"/>
                  <a:t>。</a:t>
                </a:r>
                <a:endParaRPr lang="en-US" altLang="zh-CN" sz="2000" i="1" dirty="0"/>
              </a:p>
              <a:p>
                <a:endParaRPr lang="en-US" altLang="zh-CN" sz="2000" i="1" dirty="0"/>
              </a:p>
              <a:p>
                <a:pPr marL="342900" indent="-342900">
                  <a:buFont typeface="Wingdings" panose="05000000000000000000" pitchFamily="2" charset="2"/>
                  <a:buChar char="Ø"/>
                </a:pPr>
                <a:r>
                  <a:rPr lang="zh-CN" altLang="en-US" sz="2000" dirty="0">
                    <a:latin typeface="+mn-ea"/>
                    <a:cs typeface="Times New Roman" panose="02020603050405020304" pitchFamily="18" charset="0"/>
                  </a:rPr>
                  <a:t>课堂思考：推导</a:t>
                </a:r>
                <a:r>
                  <a:rPr lang="en-US" altLang="zh-CN" sz="2000" dirty="0">
                    <a:effectLst/>
                    <a:latin typeface="+mn-ea"/>
                    <a:cs typeface="Times New Roman" panose="02020603050405020304" pitchFamily="18" charset="0"/>
                  </a:rPr>
                  <a:t>R1</a:t>
                </a:r>
                <a:r>
                  <a:rPr lang="zh-CN" altLang="zh-CN" sz="2000" dirty="0">
                    <a:effectLst/>
                    <a:latin typeface="+mn-ea"/>
                    <a:cs typeface="Times New Roman" panose="02020603050405020304" pitchFamily="18" charset="0"/>
                  </a:rPr>
                  <a:t>曲线</a:t>
                </a:r>
                <a:r>
                  <a:rPr lang="zh-CN" altLang="en-US" sz="2000" dirty="0">
                    <a:effectLst/>
                    <a:latin typeface="+mn-ea"/>
                    <a:cs typeface="Times New Roman" panose="02020603050405020304" pitchFamily="18" charset="0"/>
                  </a:rPr>
                  <a:t>；求解</a:t>
                </a:r>
                <a14:m>
                  <m:oMath xmlns:m="http://schemas.openxmlformats.org/officeDocument/2006/math">
                    <m:sSub>
                      <m:sSubPr>
                        <m:ctrlPr>
                          <a:rPr lang="zh-CN" altLang="zh-CN" sz="2000" i="1" smtClean="0">
                            <a:latin typeface="Cambria Math" panose="02040503050406030204" pitchFamily="18" charset="0"/>
                          </a:rPr>
                        </m:ctrlPr>
                      </m:sSubPr>
                      <m:e>
                        <m:r>
                          <a:rPr lang="en-US" altLang="zh-CN" sz="2000" i="1">
                            <a:latin typeface="Cambria Math" panose="02040503050406030204" pitchFamily="18" charset="0"/>
                          </a:rPr>
                          <m:t>𝜋</m:t>
                        </m:r>
                      </m:e>
                      <m:sub>
                        <m:r>
                          <a:rPr lang="en-US" altLang="zh-CN" sz="2000" i="1">
                            <a:latin typeface="Cambria Math" panose="02040503050406030204" pitchFamily="18" charset="0"/>
                          </a:rPr>
                          <m:t>1</m:t>
                        </m:r>
                      </m:sub>
                    </m:sSub>
                  </m:oMath>
                </a14:m>
                <a:r>
                  <a:rPr lang="zh-CN" altLang="en-US" sz="2000" dirty="0">
                    <a:latin typeface="+mn-ea"/>
                  </a:rPr>
                  <a:t>。</a:t>
                </a:r>
                <a:endParaRPr lang="en-US" altLang="zh-CN" sz="2000" dirty="0">
                  <a:latin typeface="+mn-ea"/>
                </a:endParaRPr>
              </a:p>
              <a:p>
                <a:pPr marL="342900" indent="-342900">
                  <a:buFont typeface="Wingdings" panose="05000000000000000000" pitchFamily="2" charset="2"/>
                  <a:buChar char="Ø"/>
                </a:pPr>
                <a:endParaRPr lang="en-US" altLang="zh-CN" sz="2000" dirty="0">
                  <a:latin typeface="+mn-ea"/>
                </a:endParaRPr>
              </a:p>
              <a:p>
                <a:pPr marL="342900" indent="-342900">
                  <a:buFont typeface="Wingdings" panose="05000000000000000000" pitchFamily="2" charset="2"/>
                  <a:buChar char="Ø"/>
                </a:pPr>
                <a:r>
                  <a:rPr lang="zh-CN" altLang="en-US" sz="2000" dirty="0">
                    <a:latin typeface="+mn-ea"/>
                    <a:cs typeface="Times New Roman" panose="02020603050405020304" pitchFamily="18" charset="0"/>
                  </a:rPr>
                  <a:t>此时的</a:t>
                </a:r>
                <a:r>
                  <a:rPr lang="zh-CN" altLang="zh-CN" sz="2000" dirty="0">
                    <a:latin typeface="+mn-ea"/>
                    <a:cs typeface="Times New Roman" panose="02020603050405020304" pitchFamily="18" charset="0"/>
                  </a:rPr>
                  <a:t>通胀预期向上的修正为：</a:t>
                </a:r>
                <a:endParaRPr lang="en-US" altLang="zh-CN" sz="2000" dirty="0">
                  <a:latin typeface="+mn-ea"/>
                  <a:cs typeface="Times New Roman" panose="02020603050405020304" pitchFamily="18" charset="0"/>
                </a:endParaRPr>
              </a:p>
              <a:p>
                <a:pPr marL="342900" indent="-342900">
                  <a:buFont typeface="Wingdings" panose="05000000000000000000" pitchFamily="2" charset="2"/>
                  <a:buChar char="Ø"/>
                </a:pPr>
                <a:endParaRPr lang="en-US" altLang="zh-CN" sz="2000" dirty="0">
                  <a:latin typeface="+mn-ea"/>
                </a:endParaRPr>
              </a:p>
              <a:p>
                <a:pPr/>
                <a14:m>
                  <m:oMathPara xmlns:m="http://schemas.openxmlformats.org/officeDocument/2006/math">
                    <m:oMathParaPr>
                      <m:jc m:val="centerGroup"/>
                    </m:oMathParaPr>
                    <m:oMath xmlns:m="http://schemas.openxmlformats.org/officeDocument/2006/math">
                      <m:sSubSup>
                        <m:sSubSupPr>
                          <m:ctrlPr>
                            <a:rPr lang="zh-CN" altLang="zh-CN" sz="2000" i="1">
                              <a:latin typeface="Cambria Math" panose="02040503050406030204" pitchFamily="18" charset="0"/>
                            </a:rPr>
                          </m:ctrlPr>
                        </m:sSubSupPr>
                        <m:e>
                          <m:r>
                            <a:rPr lang="en-US" altLang="zh-CN" sz="2000" i="1">
                              <a:latin typeface="Cambria Math" panose="02040503050406030204" pitchFamily="18" charset="0"/>
                            </a:rPr>
                            <m:t>𝜋</m:t>
                          </m:r>
                        </m:e>
                        <m:sub>
                          <m:r>
                            <a:rPr lang="en-US" altLang="zh-CN" sz="2000" i="1">
                              <a:latin typeface="Cambria Math" panose="02040503050406030204" pitchFamily="18" charset="0"/>
                            </a:rPr>
                            <m:t>2</m:t>
                          </m:r>
                        </m:sub>
                        <m:sup>
                          <m:r>
                            <a:rPr lang="en-US" altLang="zh-CN" sz="2000" i="1">
                              <a:latin typeface="Cambria Math" panose="02040503050406030204" pitchFamily="18" charset="0"/>
                            </a:rPr>
                            <m:t>∗</m:t>
                          </m:r>
                        </m:sup>
                      </m:sSubSup>
                      <m:r>
                        <a:rPr lang="en-US" altLang="zh-CN" sz="2000" i="1">
                          <a:latin typeface="Cambria Math" panose="02040503050406030204" pitchFamily="18" charset="0"/>
                        </a:rPr>
                        <m:t>=</m:t>
                      </m:r>
                      <m:r>
                        <a:rPr lang="en-US" altLang="zh-CN" sz="2000" i="1">
                          <a:latin typeface="Cambria Math" panose="02040503050406030204" pitchFamily="18" charset="0"/>
                        </a:rPr>
                        <m:t>𝜃</m:t>
                      </m:r>
                      <m:sSub>
                        <m:sSubPr>
                          <m:ctrlPr>
                            <a:rPr lang="zh-CN" altLang="zh-CN" sz="2000" i="1">
                              <a:latin typeface="Cambria Math" panose="02040503050406030204" pitchFamily="18" charset="0"/>
                            </a:rPr>
                          </m:ctrlPr>
                        </m:sSubPr>
                        <m:e>
                          <m:r>
                            <a:rPr lang="en-US" altLang="zh-CN" sz="2000" i="1">
                              <a:latin typeface="Cambria Math" panose="02040503050406030204" pitchFamily="18" charset="0"/>
                            </a:rPr>
                            <m:t>𝜋</m:t>
                          </m:r>
                        </m:e>
                        <m:sub>
                          <m:r>
                            <a:rPr lang="en-US" altLang="zh-CN" sz="2000" i="1">
                              <a:latin typeface="Cambria Math" panose="02040503050406030204" pitchFamily="18" charset="0"/>
                            </a:rPr>
                            <m:t>1</m:t>
                          </m:r>
                        </m:sub>
                      </m:sSub>
                      <m:r>
                        <a:rPr lang="en-US" altLang="zh-CN" sz="2000" i="1">
                          <a:latin typeface="Cambria Math" panose="02040503050406030204" pitchFamily="18" charset="0"/>
                        </a:rPr>
                        <m:t>+</m:t>
                      </m:r>
                      <m:d>
                        <m:dPr>
                          <m:ctrlPr>
                            <a:rPr lang="zh-CN" altLang="zh-CN" sz="2000" i="1">
                              <a:latin typeface="Cambria Math" panose="02040503050406030204" pitchFamily="18" charset="0"/>
                            </a:rPr>
                          </m:ctrlPr>
                        </m:dPr>
                        <m:e>
                          <m:r>
                            <a:rPr lang="en-US" altLang="zh-CN" sz="2000" i="1">
                              <a:latin typeface="Cambria Math" panose="02040503050406030204" pitchFamily="18" charset="0"/>
                            </a:rPr>
                            <m:t>1−</m:t>
                          </m:r>
                          <m:r>
                            <a:rPr lang="en-US" altLang="zh-CN" sz="2000" i="1">
                              <a:latin typeface="Cambria Math" panose="02040503050406030204" pitchFamily="18" charset="0"/>
                            </a:rPr>
                            <m:t>𝜃</m:t>
                          </m:r>
                        </m:e>
                      </m:d>
                      <m:r>
                        <a:rPr lang="en-US" altLang="zh-CN" sz="2000" i="1">
                          <a:latin typeface="Cambria Math" panose="02040503050406030204" pitchFamily="18" charset="0"/>
                        </a:rPr>
                        <m:t>0=</m:t>
                      </m:r>
                      <m:r>
                        <a:rPr lang="en-US" altLang="zh-CN" sz="2000" i="1">
                          <a:latin typeface="Cambria Math" panose="02040503050406030204" pitchFamily="18" charset="0"/>
                        </a:rPr>
                        <m:t>𝜃</m:t>
                      </m:r>
                      <m:sSub>
                        <m:sSubPr>
                          <m:ctrlPr>
                            <a:rPr lang="zh-CN" altLang="zh-CN" sz="2000" i="1">
                              <a:latin typeface="Cambria Math" panose="02040503050406030204" pitchFamily="18" charset="0"/>
                            </a:rPr>
                          </m:ctrlPr>
                        </m:sSubPr>
                        <m:e>
                          <m:r>
                            <a:rPr lang="en-US" altLang="zh-CN" sz="2000" i="1">
                              <a:latin typeface="Cambria Math" panose="02040503050406030204" pitchFamily="18" charset="0"/>
                            </a:rPr>
                            <m:t>𝜋</m:t>
                          </m:r>
                        </m:e>
                        <m:sub>
                          <m:r>
                            <a:rPr lang="en-US" altLang="zh-CN" sz="2000" i="1">
                              <a:latin typeface="Cambria Math" panose="02040503050406030204" pitchFamily="18" charset="0"/>
                            </a:rPr>
                            <m:t>1</m:t>
                          </m:r>
                        </m:sub>
                      </m:sSub>
                    </m:oMath>
                  </m:oMathPara>
                </a14:m>
                <a:endParaRPr lang="en-US" altLang="zh-CN" sz="2000" i="1" dirty="0">
                  <a:latin typeface="Cambria Math" panose="02040503050406030204" pitchFamily="18" charset="0"/>
                </a:endParaRPr>
              </a:p>
              <a:p>
                <a:endParaRPr lang="en-US" altLang="zh-CN" sz="2000" dirty="0"/>
              </a:p>
              <a:p>
                <a:pPr marL="342900" indent="-342900">
                  <a:buFont typeface="Wingdings" panose="05000000000000000000" pitchFamily="2" charset="2"/>
                  <a:buChar char="Ø"/>
                </a:pPr>
                <a:r>
                  <a:rPr lang="zh-CN" altLang="en-US" sz="2000" dirty="0"/>
                  <a:t>此时，如果选择稳定通胀在</a:t>
                </a:r>
                <a14:m>
                  <m:oMath xmlns:m="http://schemas.openxmlformats.org/officeDocument/2006/math">
                    <m:sSub>
                      <m:sSubPr>
                        <m:ctrlPr>
                          <a:rPr lang="zh-CN" altLang="zh-CN" sz="2000" i="1">
                            <a:latin typeface="Cambria Math" panose="02040503050406030204" pitchFamily="18" charset="0"/>
                          </a:rPr>
                        </m:ctrlPr>
                      </m:sSubPr>
                      <m:e>
                        <m:r>
                          <a:rPr lang="en-US" altLang="zh-CN" sz="2000" i="1">
                            <a:latin typeface="Cambria Math" panose="02040503050406030204" pitchFamily="18" charset="0"/>
                          </a:rPr>
                          <m:t>𝜋</m:t>
                        </m:r>
                      </m:e>
                      <m:sub>
                        <m:r>
                          <a:rPr lang="en-US" altLang="zh-CN" sz="2000" i="1">
                            <a:latin typeface="Cambria Math" panose="02040503050406030204" pitchFamily="18" charset="0"/>
                          </a:rPr>
                          <m:t>1</m:t>
                        </m:r>
                      </m:sub>
                    </m:sSub>
                    <m:r>
                      <a:rPr lang="zh-CN" altLang="en-US" sz="2000" i="1">
                        <a:latin typeface="Cambria Math" panose="02040503050406030204" pitchFamily="18" charset="0"/>
                      </a:rPr>
                      <m:t>，通过</m:t>
                    </m:r>
                  </m:oMath>
                </a14:m>
                <a:r>
                  <a:rPr lang="zh-CN" altLang="en-US" sz="2000" dirty="0"/>
                  <a:t>预期调整，</a:t>
                </a:r>
                <a:r>
                  <a:rPr lang="en-US" altLang="zh-CN" sz="2000" dirty="0"/>
                  <a:t>R</a:t>
                </a:r>
                <a:r>
                  <a:rPr lang="zh-CN" altLang="en-US" sz="2000" dirty="0"/>
                  <a:t>最终上升到</a:t>
                </a:r>
                <a:r>
                  <a:rPr lang="en-US" altLang="zh-CN" sz="2000" dirty="0"/>
                  <a:t>R3</a:t>
                </a:r>
                <a:r>
                  <a:rPr lang="zh-CN" altLang="en-US" sz="2000" dirty="0"/>
                  <a:t>，并稳定在</a:t>
                </a:r>
                <a:r>
                  <a:rPr lang="en-US" altLang="zh-CN" sz="2000" dirty="0"/>
                  <a:t>B</a:t>
                </a:r>
                <a:r>
                  <a:rPr lang="zh-CN" altLang="en-US" sz="2000" dirty="0"/>
                  <a:t>点。</a:t>
                </a:r>
                <a:endParaRPr lang="en-US" altLang="zh-CN" sz="2000" dirty="0"/>
              </a:p>
              <a:p>
                <a:endParaRPr lang="en-US" altLang="zh-CN" sz="2000" dirty="0"/>
              </a:p>
              <a:p>
                <a:endParaRPr lang="en-US" altLang="zh-CN" sz="2000" dirty="0"/>
              </a:p>
              <a:p>
                <a:endParaRPr lang="en-US" altLang="zh-CN" sz="2000" dirty="0"/>
              </a:p>
            </p:txBody>
          </p:sp>
        </mc:Choice>
        <mc:Fallback xmlns="">
          <p:sp>
            <p:nvSpPr>
              <p:cNvPr id="35" name="文本框 34">
                <a:extLst>
                  <a:ext uri="{FF2B5EF4-FFF2-40B4-BE49-F238E27FC236}">
                    <a16:creationId xmlns:a16="http://schemas.microsoft.com/office/drawing/2014/main" id="{87D94F3B-E3FF-4A2A-ABC5-E05567C9B5E4}"/>
                  </a:ext>
                </a:extLst>
              </p:cNvPr>
              <p:cNvSpPr txBox="1">
                <a:spLocks noRot="1" noChangeAspect="1" noMove="1" noResize="1" noEditPoints="1" noAdjustHandles="1" noChangeArrowheads="1" noChangeShapeType="1" noTextEdit="1"/>
              </p:cNvSpPr>
              <p:nvPr/>
            </p:nvSpPr>
            <p:spPr>
              <a:xfrm>
                <a:off x="7033202" y="809553"/>
                <a:ext cx="5167650" cy="5770169"/>
              </a:xfrm>
              <a:prstGeom prst="rect">
                <a:avLst/>
              </a:prstGeom>
              <a:blipFill>
                <a:blip r:embed="rId12"/>
                <a:stretch>
                  <a:fillRect l="-1063" r="-354"/>
                </a:stretch>
              </a:blipFill>
            </p:spPr>
            <p:txBody>
              <a:bodyPr/>
              <a:lstStyle/>
              <a:p>
                <a:r>
                  <a:rPr lang="zh-CN" altLang="en-US">
                    <a:noFill/>
                  </a:rPr>
                  <a:t> </a:t>
                </a:r>
              </a:p>
            </p:txBody>
          </p:sp>
        </mc:Fallback>
      </mc:AlternateContent>
      <p:sp>
        <p:nvSpPr>
          <p:cNvPr id="38" name="文本框 37">
            <a:extLst>
              <a:ext uri="{FF2B5EF4-FFF2-40B4-BE49-F238E27FC236}">
                <a16:creationId xmlns:a16="http://schemas.microsoft.com/office/drawing/2014/main" id="{5F9651E0-3923-176B-A614-08EEF9449F4F}"/>
              </a:ext>
            </a:extLst>
          </p:cNvPr>
          <p:cNvSpPr txBox="1"/>
          <p:nvPr/>
        </p:nvSpPr>
        <p:spPr>
          <a:xfrm>
            <a:off x="747840" y="169015"/>
            <a:ext cx="6096000" cy="397032"/>
          </a:xfrm>
          <a:prstGeom prst="rect">
            <a:avLst/>
          </a:prstGeom>
          <a:noFill/>
        </p:spPr>
        <p:txBody>
          <a:bodyPr wrap="square">
            <a:spAutoFit/>
          </a:bodyPr>
          <a:lstStyle/>
          <a:p>
            <a:pPr marL="0" marR="0" lvl="0" indent="0" algn="l" defTabSz="914400" rtl="0" eaLnBrk="1" fontAlgn="auto" latinLnBrk="0" hangingPunct="1">
              <a:lnSpc>
                <a:spcPct val="90000"/>
              </a:lnSpc>
              <a:spcBef>
                <a:spcPts val="1200"/>
              </a:spcBef>
              <a:spcAft>
                <a:spcPts val="200"/>
              </a:spcAft>
              <a:buClr>
                <a:srgbClr val="E48312"/>
              </a:buClr>
              <a:buSzPct val="100000"/>
              <a:buFont typeface="Calibri" panose="020F0502020204030204" pitchFamily="34" charset="0"/>
              <a:buNone/>
              <a:tabLst/>
              <a:defRPr/>
            </a:pPr>
            <a:r>
              <a:rPr kumimoji="0" lang="zh-CN" altLang="zh-CN" sz="2200" b="1" i="0" u="none" strike="noStrike" kern="1200" cap="none" spc="0" normalizeH="0" baseline="0" noProof="0" dirty="0">
                <a:ln>
                  <a:noFill/>
                </a:ln>
                <a:solidFill>
                  <a:srgbClr val="000000">
                    <a:lumMod val="75000"/>
                    <a:lumOff val="25000"/>
                  </a:srgbClr>
                </a:solidFill>
                <a:effectLst/>
                <a:uLnTx/>
                <a:uFillTx/>
                <a:latin typeface="Calibri" panose="020F0502020204030204"/>
                <a:ea typeface="宋体" panose="02010600030101010101" pitchFamily="2" charset="-122"/>
                <a:cs typeface="+mn-cs"/>
              </a:rPr>
              <a:t>加速的通货膨胀理论的模型化</a:t>
            </a:r>
            <a:endParaRPr kumimoji="0" lang="en-US" altLang="zh-CN" sz="2200" b="1" i="0" u="none" strike="noStrike" kern="1200" cap="none" spc="0" normalizeH="0" baseline="0" noProof="0" dirty="0">
              <a:ln>
                <a:noFill/>
              </a:ln>
              <a:solidFill>
                <a:srgbClr val="000000">
                  <a:lumMod val="75000"/>
                  <a:lumOff val="25000"/>
                </a:srgbClr>
              </a:solidFill>
              <a:effectLst/>
              <a:uLnTx/>
              <a:uFillTx/>
              <a:latin typeface="Calibri" panose="020F0502020204030204"/>
              <a:ea typeface="宋体" panose="02010600030101010101" pitchFamily="2" charset="-122"/>
              <a:cs typeface="+mn-cs"/>
            </a:endParaRPr>
          </a:p>
        </p:txBody>
      </p:sp>
      <p:sp>
        <p:nvSpPr>
          <p:cNvPr id="37" name="右大括号 36">
            <a:extLst>
              <a:ext uri="{FF2B5EF4-FFF2-40B4-BE49-F238E27FC236}">
                <a16:creationId xmlns:a16="http://schemas.microsoft.com/office/drawing/2014/main" id="{6525365A-5F69-361A-30F9-4052E87E7DF1}"/>
              </a:ext>
            </a:extLst>
          </p:cNvPr>
          <p:cNvSpPr/>
          <p:nvPr/>
        </p:nvSpPr>
        <p:spPr>
          <a:xfrm>
            <a:off x="3555703" y="4321900"/>
            <a:ext cx="192525" cy="737001"/>
          </a:xfrm>
          <a:prstGeom prst="rightBrace">
            <a:avLst/>
          </a:prstGeom>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zh-CN" altLang="en-US"/>
          </a:p>
        </p:txBody>
      </p:sp>
      <p:sp>
        <p:nvSpPr>
          <p:cNvPr id="39" name="右大括号 38">
            <a:extLst>
              <a:ext uri="{FF2B5EF4-FFF2-40B4-BE49-F238E27FC236}">
                <a16:creationId xmlns:a16="http://schemas.microsoft.com/office/drawing/2014/main" id="{811FEBFF-9C1F-1EDC-EEDE-37ABDA5ACCD7}"/>
              </a:ext>
            </a:extLst>
          </p:cNvPr>
          <p:cNvSpPr/>
          <p:nvPr/>
        </p:nvSpPr>
        <p:spPr>
          <a:xfrm>
            <a:off x="3515879" y="2958246"/>
            <a:ext cx="178583" cy="688595"/>
          </a:xfrm>
          <a:prstGeom prst="rightBrace">
            <a:avLst/>
          </a:prstGeom>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zh-CN" altLang="en-US"/>
          </a:p>
        </p:txBody>
      </p:sp>
    </p:spTree>
    <p:extLst>
      <p:ext uri="{BB962C8B-B14F-4D97-AF65-F5344CB8AC3E}">
        <p14:creationId xmlns:p14="http://schemas.microsoft.com/office/powerpoint/2010/main" val="32907065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接箭头连接符 3">
            <a:extLst>
              <a:ext uri="{FF2B5EF4-FFF2-40B4-BE49-F238E27FC236}">
                <a16:creationId xmlns:a16="http://schemas.microsoft.com/office/drawing/2014/main" id="{8DCD4113-BFB4-4AE7-BAE3-4B3B40E74C9F}"/>
              </a:ext>
            </a:extLst>
          </p:cNvPr>
          <p:cNvCxnSpPr>
            <a:cxnSpLocks/>
          </p:cNvCxnSpPr>
          <p:nvPr/>
        </p:nvCxnSpPr>
        <p:spPr>
          <a:xfrm>
            <a:off x="2424837" y="5120205"/>
            <a:ext cx="4887970" cy="1629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 name="直接箭头连接符 4">
            <a:extLst>
              <a:ext uri="{FF2B5EF4-FFF2-40B4-BE49-F238E27FC236}">
                <a16:creationId xmlns:a16="http://schemas.microsoft.com/office/drawing/2014/main" id="{D2F73146-64C1-45CD-B9BA-0710D821FD99}"/>
              </a:ext>
            </a:extLst>
          </p:cNvPr>
          <p:cNvCxnSpPr>
            <a:cxnSpLocks/>
          </p:cNvCxnSpPr>
          <p:nvPr/>
        </p:nvCxnSpPr>
        <p:spPr>
          <a:xfrm flipH="1" flipV="1">
            <a:off x="2360650" y="472005"/>
            <a:ext cx="64187" cy="464820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 name="直接连接符 5">
            <a:extLst>
              <a:ext uri="{FF2B5EF4-FFF2-40B4-BE49-F238E27FC236}">
                <a16:creationId xmlns:a16="http://schemas.microsoft.com/office/drawing/2014/main" id="{7867A777-98D1-4E4B-88D4-2298B16E9585}"/>
              </a:ext>
            </a:extLst>
          </p:cNvPr>
          <p:cNvCxnSpPr>
            <a:cxnSpLocks/>
          </p:cNvCxnSpPr>
          <p:nvPr/>
        </p:nvCxnSpPr>
        <p:spPr>
          <a:xfrm>
            <a:off x="2665218" y="2681279"/>
            <a:ext cx="2743200" cy="3048000"/>
          </a:xfrm>
          <a:prstGeom prst="line">
            <a:avLst/>
          </a:prstGeom>
          <a:ln>
            <a:solidFill>
              <a:srgbClr val="00B0F0"/>
            </a:solidFill>
          </a:ln>
        </p:spPr>
        <p:style>
          <a:lnRef idx="1">
            <a:schemeClr val="accent4"/>
          </a:lnRef>
          <a:fillRef idx="0">
            <a:schemeClr val="accent4"/>
          </a:fillRef>
          <a:effectRef idx="0">
            <a:schemeClr val="accent4"/>
          </a:effectRef>
          <a:fontRef idx="minor">
            <a:schemeClr val="tx1"/>
          </a:fontRef>
        </p:style>
      </p:cxnSp>
      <p:cxnSp>
        <p:nvCxnSpPr>
          <p:cNvPr id="7" name="直接连接符 6">
            <a:extLst>
              <a:ext uri="{FF2B5EF4-FFF2-40B4-BE49-F238E27FC236}">
                <a16:creationId xmlns:a16="http://schemas.microsoft.com/office/drawing/2014/main" id="{32491CE6-6BF9-4801-AEA9-6918DD91B3E3}"/>
              </a:ext>
            </a:extLst>
          </p:cNvPr>
          <p:cNvCxnSpPr>
            <a:cxnSpLocks/>
          </p:cNvCxnSpPr>
          <p:nvPr/>
        </p:nvCxnSpPr>
        <p:spPr>
          <a:xfrm>
            <a:off x="2879933" y="2262122"/>
            <a:ext cx="2978345" cy="3224826"/>
          </a:xfrm>
          <a:prstGeom prst="line">
            <a:avLst/>
          </a:prstGeom>
          <a:ln>
            <a:solidFill>
              <a:srgbClr val="FFC000"/>
            </a:solidFill>
          </a:ln>
        </p:spPr>
        <p:style>
          <a:lnRef idx="1">
            <a:schemeClr val="accent4"/>
          </a:lnRef>
          <a:fillRef idx="0">
            <a:schemeClr val="accent4"/>
          </a:fillRef>
          <a:effectRef idx="0">
            <a:schemeClr val="accent4"/>
          </a:effectRef>
          <a:fontRef idx="minor">
            <a:schemeClr val="tx1"/>
          </a:fontRef>
        </p:style>
      </p:cxnSp>
      <p:cxnSp>
        <p:nvCxnSpPr>
          <p:cNvPr id="8" name="直接连接符 7">
            <a:extLst>
              <a:ext uri="{FF2B5EF4-FFF2-40B4-BE49-F238E27FC236}">
                <a16:creationId xmlns:a16="http://schemas.microsoft.com/office/drawing/2014/main" id="{FACD58A2-E483-4FCF-AE82-3E26A0DDA774}"/>
              </a:ext>
            </a:extLst>
          </p:cNvPr>
          <p:cNvCxnSpPr>
            <a:cxnSpLocks/>
          </p:cNvCxnSpPr>
          <p:nvPr/>
        </p:nvCxnSpPr>
        <p:spPr>
          <a:xfrm>
            <a:off x="3159021" y="1859091"/>
            <a:ext cx="2743200" cy="3048000"/>
          </a:xfrm>
          <a:prstGeom prst="line">
            <a:avLst/>
          </a:prstGeom>
          <a:ln>
            <a:solidFill>
              <a:srgbClr val="C00000"/>
            </a:solidFill>
          </a:ln>
        </p:spPr>
        <p:style>
          <a:lnRef idx="1">
            <a:schemeClr val="accent4"/>
          </a:lnRef>
          <a:fillRef idx="0">
            <a:schemeClr val="accent4"/>
          </a:fillRef>
          <a:effectRef idx="0">
            <a:schemeClr val="accent4"/>
          </a:effectRef>
          <a:fontRef idx="minor">
            <a:schemeClr val="tx1"/>
          </a:fontRef>
        </p:style>
      </p:cxnSp>
      <p:cxnSp>
        <p:nvCxnSpPr>
          <p:cNvPr id="9" name="直接连接符 8">
            <a:extLst>
              <a:ext uri="{FF2B5EF4-FFF2-40B4-BE49-F238E27FC236}">
                <a16:creationId xmlns:a16="http://schemas.microsoft.com/office/drawing/2014/main" id="{DDB57F1D-C400-4D98-B2DC-45B840D38FD1}"/>
              </a:ext>
            </a:extLst>
          </p:cNvPr>
          <p:cNvCxnSpPr>
            <a:cxnSpLocks/>
          </p:cNvCxnSpPr>
          <p:nvPr/>
        </p:nvCxnSpPr>
        <p:spPr>
          <a:xfrm>
            <a:off x="3599761" y="900105"/>
            <a:ext cx="2743200" cy="3048000"/>
          </a:xfrm>
          <a:prstGeom prst="line">
            <a:avLst/>
          </a:prstGeom>
          <a:ln>
            <a:solidFill>
              <a:srgbClr val="7030A0"/>
            </a:solidFill>
          </a:ln>
        </p:spPr>
        <p:style>
          <a:lnRef idx="1">
            <a:schemeClr val="accent4"/>
          </a:lnRef>
          <a:fillRef idx="0">
            <a:schemeClr val="accent4"/>
          </a:fillRef>
          <a:effectRef idx="0">
            <a:schemeClr val="accent4"/>
          </a:effectRef>
          <a:fontRef idx="minor">
            <a:schemeClr val="tx1"/>
          </a:fontRef>
        </p:style>
      </p:cxnSp>
      <p:cxnSp>
        <p:nvCxnSpPr>
          <p:cNvPr id="10" name="直接连接符 9">
            <a:extLst>
              <a:ext uri="{FF2B5EF4-FFF2-40B4-BE49-F238E27FC236}">
                <a16:creationId xmlns:a16="http://schemas.microsoft.com/office/drawing/2014/main" id="{D59DD258-93AA-46B5-ADB5-5917521C1813}"/>
              </a:ext>
            </a:extLst>
          </p:cNvPr>
          <p:cNvCxnSpPr>
            <a:cxnSpLocks/>
          </p:cNvCxnSpPr>
          <p:nvPr/>
        </p:nvCxnSpPr>
        <p:spPr>
          <a:xfrm>
            <a:off x="4765205" y="647312"/>
            <a:ext cx="94783" cy="4495800"/>
          </a:xfrm>
          <a:prstGeom prst="line">
            <a:avLst/>
          </a:prstGeom>
        </p:spPr>
        <p:style>
          <a:lnRef idx="1">
            <a:schemeClr val="accent4"/>
          </a:lnRef>
          <a:fillRef idx="0">
            <a:schemeClr val="accent4"/>
          </a:fillRef>
          <a:effectRef idx="0">
            <a:schemeClr val="accent4"/>
          </a:effectRef>
          <a:fontRef idx="minor">
            <a:schemeClr val="tx1"/>
          </a:fontRef>
        </p:style>
      </p:cxnSp>
      <p:cxnSp>
        <p:nvCxnSpPr>
          <p:cNvPr id="11" name="直接连接符 10">
            <a:extLst>
              <a:ext uri="{FF2B5EF4-FFF2-40B4-BE49-F238E27FC236}">
                <a16:creationId xmlns:a16="http://schemas.microsoft.com/office/drawing/2014/main" id="{027DC13D-9834-4778-83B5-E0F3AF22328F}"/>
              </a:ext>
            </a:extLst>
          </p:cNvPr>
          <p:cNvCxnSpPr>
            <a:cxnSpLocks/>
          </p:cNvCxnSpPr>
          <p:nvPr/>
        </p:nvCxnSpPr>
        <p:spPr>
          <a:xfrm>
            <a:off x="3486048" y="2202781"/>
            <a:ext cx="69655" cy="2895600"/>
          </a:xfrm>
          <a:prstGeom prst="line">
            <a:avLst/>
          </a:prstGeom>
        </p:spPr>
        <p:style>
          <a:lnRef idx="1">
            <a:schemeClr val="accent4"/>
          </a:lnRef>
          <a:fillRef idx="0">
            <a:schemeClr val="accent4"/>
          </a:fillRef>
          <a:effectRef idx="0">
            <a:schemeClr val="accent4"/>
          </a:effectRef>
          <a:fontRef idx="minor">
            <a:schemeClr val="tx1"/>
          </a:fontRef>
        </p:style>
      </p:cxnSp>
      <p:sp>
        <p:nvSpPr>
          <p:cNvPr id="12" name="文本框 11">
            <a:extLst>
              <a:ext uri="{FF2B5EF4-FFF2-40B4-BE49-F238E27FC236}">
                <a16:creationId xmlns:a16="http://schemas.microsoft.com/office/drawing/2014/main" id="{9DC60AB5-38DB-4487-B129-DB3D5D319CA8}"/>
              </a:ext>
            </a:extLst>
          </p:cNvPr>
          <p:cNvSpPr txBox="1"/>
          <p:nvPr/>
        </p:nvSpPr>
        <p:spPr>
          <a:xfrm>
            <a:off x="3319766" y="3911471"/>
            <a:ext cx="222055" cy="707886"/>
          </a:xfrm>
          <a:prstGeom prst="rect">
            <a:avLst/>
          </a:prstGeom>
          <a:noFill/>
        </p:spPr>
        <p:txBody>
          <a:bodyPr wrap="square" rtlCol="0">
            <a:spAutoFit/>
          </a:bodyPr>
          <a:lstStyle/>
          <a:p>
            <a:endParaRPr lang="zh-CN" altLang="en-US" dirty="0"/>
          </a:p>
        </p:txBody>
      </p:sp>
      <p:cxnSp>
        <p:nvCxnSpPr>
          <p:cNvPr id="13" name="直接连接符 12">
            <a:extLst>
              <a:ext uri="{FF2B5EF4-FFF2-40B4-BE49-F238E27FC236}">
                <a16:creationId xmlns:a16="http://schemas.microsoft.com/office/drawing/2014/main" id="{1B72811D-B43D-43CC-85FE-3D77D26E3E3D}"/>
              </a:ext>
            </a:extLst>
          </p:cNvPr>
          <p:cNvCxnSpPr>
            <a:cxnSpLocks/>
          </p:cNvCxnSpPr>
          <p:nvPr/>
        </p:nvCxnSpPr>
        <p:spPr>
          <a:xfrm>
            <a:off x="2386737" y="3624694"/>
            <a:ext cx="2435828" cy="51774"/>
          </a:xfrm>
          <a:prstGeom prst="line">
            <a:avLst/>
          </a:prstGeom>
        </p:spPr>
        <p:style>
          <a:lnRef idx="1">
            <a:schemeClr val="accent4"/>
          </a:lnRef>
          <a:fillRef idx="0">
            <a:schemeClr val="accent4"/>
          </a:fillRef>
          <a:effectRef idx="0">
            <a:schemeClr val="accent4"/>
          </a:effectRef>
          <a:fontRef idx="minor">
            <a:schemeClr val="tx1"/>
          </a:fontRef>
        </p:style>
      </p:cxnSp>
      <p:cxnSp>
        <p:nvCxnSpPr>
          <p:cNvPr id="14" name="直接连接符 13">
            <a:extLst>
              <a:ext uri="{FF2B5EF4-FFF2-40B4-BE49-F238E27FC236}">
                <a16:creationId xmlns:a16="http://schemas.microsoft.com/office/drawing/2014/main" id="{5573452A-1E84-4064-A51B-199477B0400F}"/>
              </a:ext>
            </a:extLst>
          </p:cNvPr>
          <p:cNvCxnSpPr>
            <a:cxnSpLocks/>
          </p:cNvCxnSpPr>
          <p:nvPr/>
        </p:nvCxnSpPr>
        <p:spPr>
          <a:xfrm>
            <a:off x="2377152" y="2196559"/>
            <a:ext cx="2438564" cy="45701"/>
          </a:xfrm>
          <a:prstGeom prst="line">
            <a:avLst/>
          </a:prstGeom>
        </p:spPr>
        <p:style>
          <a:lnRef idx="1">
            <a:schemeClr val="accent4"/>
          </a:lnRef>
          <a:fillRef idx="0">
            <a:schemeClr val="accent4"/>
          </a:fillRef>
          <a:effectRef idx="0">
            <a:schemeClr val="accent4"/>
          </a:effectRef>
          <a:fontRef idx="minor">
            <a:schemeClr val="tx1"/>
          </a:fontRef>
        </p:style>
      </p:cxnSp>
      <p:cxnSp>
        <p:nvCxnSpPr>
          <p:cNvPr id="15" name="直接连接符 14">
            <a:extLst>
              <a:ext uri="{FF2B5EF4-FFF2-40B4-BE49-F238E27FC236}">
                <a16:creationId xmlns:a16="http://schemas.microsoft.com/office/drawing/2014/main" id="{582495C1-A303-48CE-942C-A42DEC2C3BD0}"/>
              </a:ext>
            </a:extLst>
          </p:cNvPr>
          <p:cNvCxnSpPr>
            <a:cxnSpLocks/>
          </p:cNvCxnSpPr>
          <p:nvPr/>
        </p:nvCxnSpPr>
        <p:spPr>
          <a:xfrm>
            <a:off x="2415040" y="2939500"/>
            <a:ext cx="1083864" cy="6600"/>
          </a:xfrm>
          <a:prstGeom prst="line">
            <a:avLst/>
          </a:prstGeom>
        </p:spPr>
        <p:style>
          <a:lnRef idx="1">
            <a:schemeClr val="accent4"/>
          </a:lnRef>
          <a:fillRef idx="0">
            <a:schemeClr val="accent4"/>
          </a:fillRef>
          <a:effectRef idx="0">
            <a:schemeClr val="accent4"/>
          </a:effectRef>
          <a:fontRef idx="minor">
            <a:schemeClr val="tx1"/>
          </a:fontRef>
        </p:style>
      </p:cxnSp>
      <p:sp>
        <p:nvSpPr>
          <p:cNvPr id="16" name="文本框 15">
            <a:extLst>
              <a:ext uri="{FF2B5EF4-FFF2-40B4-BE49-F238E27FC236}">
                <a16:creationId xmlns:a16="http://schemas.microsoft.com/office/drawing/2014/main" id="{B28DF199-CADA-498C-8204-202688891A30}"/>
              </a:ext>
            </a:extLst>
          </p:cNvPr>
          <p:cNvSpPr txBox="1"/>
          <p:nvPr/>
        </p:nvSpPr>
        <p:spPr>
          <a:xfrm flipH="1">
            <a:off x="3199096" y="3575256"/>
            <a:ext cx="515730" cy="400110"/>
          </a:xfrm>
          <a:prstGeom prst="rect">
            <a:avLst/>
          </a:prstGeom>
          <a:noFill/>
        </p:spPr>
        <p:txBody>
          <a:bodyPr wrap="square" rtlCol="0">
            <a:spAutoFit/>
          </a:bodyPr>
          <a:lstStyle/>
          <a:p>
            <a:r>
              <a:rPr lang="en-US" altLang="zh-CN" sz="2000" dirty="0"/>
              <a:t>A</a:t>
            </a:r>
            <a:endParaRPr lang="zh-CN" altLang="en-US" sz="2000" dirty="0"/>
          </a:p>
        </p:txBody>
      </p:sp>
      <p:sp>
        <p:nvSpPr>
          <p:cNvPr id="17" name="文本框 16">
            <a:extLst>
              <a:ext uri="{FF2B5EF4-FFF2-40B4-BE49-F238E27FC236}">
                <a16:creationId xmlns:a16="http://schemas.microsoft.com/office/drawing/2014/main" id="{74C9CA3B-71E9-415C-99E1-322FC67F4B7D}"/>
              </a:ext>
            </a:extLst>
          </p:cNvPr>
          <p:cNvSpPr txBox="1"/>
          <p:nvPr/>
        </p:nvSpPr>
        <p:spPr>
          <a:xfrm flipH="1">
            <a:off x="4420527" y="2224050"/>
            <a:ext cx="515730" cy="400110"/>
          </a:xfrm>
          <a:prstGeom prst="rect">
            <a:avLst/>
          </a:prstGeom>
          <a:noFill/>
        </p:spPr>
        <p:txBody>
          <a:bodyPr wrap="square" rtlCol="0">
            <a:spAutoFit/>
          </a:bodyPr>
          <a:lstStyle/>
          <a:p>
            <a:r>
              <a:rPr lang="en-US" altLang="zh-CN" sz="2000" dirty="0"/>
              <a:t>D</a:t>
            </a:r>
            <a:endParaRPr lang="zh-CN" altLang="en-US" sz="2000" dirty="0"/>
          </a:p>
        </p:txBody>
      </p:sp>
      <p:sp>
        <p:nvSpPr>
          <p:cNvPr id="18" name="文本框 17">
            <a:extLst>
              <a:ext uri="{FF2B5EF4-FFF2-40B4-BE49-F238E27FC236}">
                <a16:creationId xmlns:a16="http://schemas.microsoft.com/office/drawing/2014/main" id="{AA750DC6-13AD-42CE-BFC5-ACEED074903E}"/>
              </a:ext>
            </a:extLst>
          </p:cNvPr>
          <p:cNvSpPr txBox="1"/>
          <p:nvPr/>
        </p:nvSpPr>
        <p:spPr>
          <a:xfrm flipH="1">
            <a:off x="3169680" y="2166404"/>
            <a:ext cx="515730" cy="400110"/>
          </a:xfrm>
          <a:prstGeom prst="rect">
            <a:avLst/>
          </a:prstGeom>
          <a:noFill/>
        </p:spPr>
        <p:txBody>
          <a:bodyPr wrap="square" rtlCol="0">
            <a:spAutoFit/>
          </a:bodyPr>
          <a:lstStyle/>
          <a:p>
            <a:r>
              <a:rPr lang="en-US" altLang="zh-CN" sz="2000" dirty="0"/>
              <a:t>C</a:t>
            </a:r>
            <a:endParaRPr lang="zh-CN" altLang="en-US" sz="2000" dirty="0"/>
          </a:p>
        </p:txBody>
      </p:sp>
      <p:sp>
        <p:nvSpPr>
          <p:cNvPr id="19" name="文本框 18">
            <a:extLst>
              <a:ext uri="{FF2B5EF4-FFF2-40B4-BE49-F238E27FC236}">
                <a16:creationId xmlns:a16="http://schemas.microsoft.com/office/drawing/2014/main" id="{268CEEDF-FF9B-437F-9C36-2BC153191770}"/>
              </a:ext>
            </a:extLst>
          </p:cNvPr>
          <p:cNvSpPr txBox="1"/>
          <p:nvPr/>
        </p:nvSpPr>
        <p:spPr>
          <a:xfrm flipH="1">
            <a:off x="4591464" y="3616217"/>
            <a:ext cx="515730" cy="400110"/>
          </a:xfrm>
          <a:prstGeom prst="rect">
            <a:avLst/>
          </a:prstGeom>
          <a:noFill/>
        </p:spPr>
        <p:txBody>
          <a:bodyPr wrap="square" rtlCol="0">
            <a:spAutoFit/>
          </a:bodyPr>
          <a:lstStyle/>
          <a:p>
            <a:r>
              <a:rPr lang="en-US" altLang="zh-CN" sz="2000" dirty="0"/>
              <a:t>B</a:t>
            </a:r>
            <a:endParaRPr lang="zh-CN" altLang="en-US" sz="2000" dirty="0"/>
          </a:p>
        </p:txBody>
      </p:sp>
      <mc:AlternateContent xmlns:mc="http://schemas.openxmlformats.org/markup-compatibility/2006" xmlns:a14="http://schemas.microsoft.com/office/drawing/2010/main">
        <mc:Choice Requires="a14">
          <p:sp>
            <p:nvSpPr>
              <p:cNvPr id="20" name="文本框 19">
                <a:extLst>
                  <a:ext uri="{FF2B5EF4-FFF2-40B4-BE49-F238E27FC236}">
                    <a16:creationId xmlns:a16="http://schemas.microsoft.com/office/drawing/2014/main" id="{5A067790-06E2-4107-BA87-6B546835FB5C}"/>
                  </a:ext>
                </a:extLst>
              </p:cNvPr>
              <p:cNvSpPr txBox="1"/>
              <p:nvPr/>
            </p:nvSpPr>
            <p:spPr>
              <a:xfrm>
                <a:off x="1672677" y="2637544"/>
                <a:ext cx="677758" cy="4001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zh-CN" altLang="zh-CN" sz="2000" i="1" smtClean="0">
                              <a:latin typeface="Cambria Math" panose="02040503050406030204" pitchFamily="18" charset="0"/>
                            </a:rPr>
                          </m:ctrlPr>
                        </m:sSubPr>
                        <m:e>
                          <m:r>
                            <m:rPr>
                              <m:sty m:val="p"/>
                            </m:rPr>
                            <a:rPr lang="en-US" altLang="zh-CN" sz="2000">
                              <a:latin typeface="Cambria Math" panose="02040503050406030204" pitchFamily="18" charset="0"/>
                            </a:rPr>
                            <m:t>π</m:t>
                          </m:r>
                        </m:e>
                        <m:sub>
                          <m:r>
                            <a:rPr lang="en-US" altLang="zh-CN" sz="2000" b="0" i="0" smtClean="0">
                              <a:latin typeface="Cambria Math" panose="02040503050406030204" pitchFamily="18" charset="0"/>
                            </a:rPr>
                            <m:t>2</m:t>
                          </m:r>
                        </m:sub>
                      </m:sSub>
                    </m:oMath>
                  </m:oMathPara>
                </a14:m>
                <a:endParaRPr lang="zh-CN" altLang="en-US" sz="2000" dirty="0"/>
              </a:p>
            </p:txBody>
          </p:sp>
        </mc:Choice>
        <mc:Fallback xmlns="">
          <p:sp>
            <p:nvSpPr>
              <p:cNvPr id="20" name="文本框 19">
                <a:extLst>
                  <a:ext uri="{FF2B5EF4-FFF2-40B4-BE49-F238E27FC236}">
                    <a16:creationId xmlns:a16="http://schemas.microsoft.com/office/drawing/2014/main" id="{5A067790-06E2-4107-BA87-6B546835FB5C}"/>
                  </a:ext>
                </a:extLst>
              </p:cNvPr>
              <p:cNvSpPr txBox="1">
                <a:spLocks noRot="1" noChangeAspect="1" noMove="1" noResize="1" noEditPoints="1" noAdjustHandles="1" noChangeArrowheads="1" noChangeShapeType="1" noTextEdit="1"/>
              </p:cNvSpPr>
              <p:nvPr/>
            </p:nvSpPr>
            <p:spPr>
              <a:xfrm>
                <a:off x="1672677" y="2637544"/>
                <a:ext cx="677758" cy="400110"/>
              </a:xfrm>
              <a:prstGeom prst="rect">
                <a:avLst/>
              </a:prstGeom>
              <a:blipFill>
                <a:blip r:embed="rId2"/>
                <a:stretch>
                  <a:fillRect b="-1538"/>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1" name="文本框 20">
                <a:extLst>
                  <a:ext uri="{FF2B5EF4-FFF2-40B4-BE49-F238E27FC236}">
                    <a16:creationId xmlns:a16="http://schemas.microsoft.com/office/drawing/2014/main" id="{EB1428B7-60C8-4986-BB4F-644B724ECDC7}"/>
                  </a:ext>
                </a:extLst>
              </p:cNvPr>
              <p:cNvSpPr txBox="1"/>
              <p:nvPr/>
            </p:nvSpPr>
            <p:spPr>
              <a:xfrm>
                <a:off x="1656479" y="1966349"/>
                <a:ext cx="677758" cy="4001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zh-CN" altLang="zh-CN" sz="2000" i="1" smtClean="0">
                              <a:latin typeface="Cambria Math" panose="02040503050406030204" pitchFamily="18" charset="0"/>
                            </a:rPr>
                          </m:ctrlPr>
                        </m:sSubPr>
                        <m:e>
                          <m:r>
                            <m:rPr>
                              <m:sty m:val="p"/>
                            </m:rPr>
                            <a:rPr lang="en-US" altLang="zh-CN" sz="2000">
                              <a:latin typeface="Cambria Math" panose="02040503050406030204" pitchFamily="18" charset="0"/>
                            </a:rPr>
                            <m:t>π</m:t>
                          </m:r>
                        </m:e>
                        <m:sub>
                          <m:r>
                            <a:rPr lang="en-US" altLang="zh-CN" sz="2000" b="0" i="0" smtClean="0">
                              <a:latin typeface="Cambria Math" panose="02040503050406030204" pitchFamily="18" charset="0"/>
                            </a:rPr>
                            <m:t>3</m:t>
                          </m:r>
                        </m:sub>
                      </m:sSub>
                    </m:oMath>
                  </m:oMathPara>
                </a14:m>
                <a:endParaRPr lang="zh-CN" altLang="en-US" sz="2000" dirty="0"/>
              </a:p>
            </p:txBody>
          </p:sp>
        </mc:Choice>
        <mc:Fallback xmlns="">
          <p:sp>
            <p:nvSpPr>
              <p:cNvPr id="21" name="文本框 20">
                <a:extLst>
                  <a:ext uri="{FF2B5EF4-FFF2-40B4-BE49-F238E27FC236}">
                    <a16:creationId xmlns:a16="http://schemas.microsoft.com/office/drawing/2014/main" id="{EB1428B7-60C8-4986-BB4F-644B724ECDC7}"/>
                  </a:ext>
                </a:extLst>
              </p:cNvPr>
              <p:cNvSpPr txBox="1">
                <a:spLocks noRot="1" noChangeAspect="1" noMove="1" noResize="1" noEditPoints="1" noAdjustHandles="1" noChangeArrowheads="1" noChangeShapeType="1" noTextEdit="1"/>
              </p:cNvSpPr>
              <p:nvPr/>
            </p:nvSpPr>
            <p:spPr>
              <a:xfrm>
                <a:off x="1656479" y="1966349"/>
                <a:ext cx="677758" cy="400110"/>
              </a:xfrm>
              <a:prstGeom prst="rect">
                <a:avLst/>
              </a:prstGeom>
              <a:blipFill>
                <a:blip r:embed="rId3"/>
                <a:stretch>
                  <a:fillRect b="-1538"/>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2" name="文本框 21">
                <a:extLst>
                  <a:ext uri="{FF2B5EF4-FFF2-40B4-BE49-F238E27FC236}">
                    <a16:creationId xmlns:a16="http://schemas.microsoft.com/office/drawing/2014/main" id="{8CB65FA1-D454-406E-A641-541698B6330D}"/>
                  </a:ext>
                </a:extLst>
              </p:cNvPr>
              <p:cNvSpPr txBox="1"/>
              <p:nvPr/>
            </p:nvSpPr>
            <p:spPr>
              <a:xfrm flipH="1">
                <a:off x="1474930" y="4105440"/>
                <a:ext cx="1371601" cy="369332"/>
              </a:xfrm>
              <a:prstGeom prst="rect">
                <a:avLst/>
              </a:prstGeom>
              <a:noFill/>
            </p:spPr>
            <p:txBody>
              <a:bodyPr wrap="square" rtlCol="0">
                <a:spAutoFit/>
              </a:bodyPr>
              <a:lstStyle/>
              <a:p>
                <a14:m>
                  <m:oMath xmlns:m="http://schemas.openxmlformats.org/officeDocument/2006/math">
                    <m:sSup>
                      <m:sSupPr>
                        <m:ctrlPr>
                          <a:rPr lang="zh-CN" altLang="zh-CN" sz="1800" i="1" smtClean="0">
                            <a:latin typeface="Cambria Math" panose="02040503050406030204" pitchFamily="18" charset="0"/>
                          </a:rPr>
                        </m:ctrlPr>
                      </m:sSupPr>
                      <m:e>
                        <m:r>
                          <a:rPr lang="en-US" altLang="zh-CN" sz="1800" i="1">
                            <a:latin typeface="Cambria Math" panose="02040503050406030204" pitchFamily="18" charset="0"/>
                          </a:rPr>
                          <m:t>𝜋</m:t>
                        </m:r>
                        <m:r>
                          <a:rPr lang="en-US" altLang="zh-CN" sz="1800" b="0" i="1" smtClean="0">
                            <a:latin typeface="Cambria Math" panose="02040503050406030204" pitchFamily="18" charset="0"/>
                          </a:rPr>
                          <m:t>2</m:t>
                        </m:r>
                      </m:e>
                      <m:sup>
                        <m:r>
                          <a:rPr lang="en-US" altLang="zh-CN" sz="1800" i="1">
                            <a:latin typeface="Cambria Math" panose="02040503050406030204" pitchFamily="18" charset="0"/>
                          </a:rPr>
                          <m:t>∗</m:t>
                        </m:r>
                      </m:sup>
                    </m:sSup>
                  </m:oMath>
                </a14:m>
                <a:r>
                  <a:rPr lang="en-US" altLang="zh-CN" sz="1800" dirty="0"/>
                  <a:t>=</a:t>
                </a:r>
                <a14:m>
                  <m:oMath xmlns:m="http://schemas.openxmlformats.org/officeDocument/2006/math">
                    <m:r>
                      <m:rPr>
                        <m:sty m:val="p"/>
                      </m:rPr>
                      <a:rPr lang="en-US" altLang="zh-CN" sz="1800">
                        <a:latin typeface="Cambria Math" panose="02040503050406030204" pitchFamily="18" charset="0"/>
                      </a:rPr>
                      <m:t>θ</m:t>
                    </m:r>
                    <m:sSub>
                      <m:sSubPr>
                        <m:ctrlPr>
                          <a:rPr lang="zh-CN" altLang="zh-CN" sz="1800" i="1" smtClean="0">
                            <a:latin typeface="Cambria Math" panose="02040503050406030204" pitchFamily="18" charset="0"/>
                          </a:rPr>
                        </m:ctrlPr>
                      </m:sSubPr>
                      <m:e>
                        <m:r>
                          <m:rPr>
                            <m:sty m:val="p"/>
                          </m:rPr>
                          <a:rPr lang="en-US" altLang="zh-CN" sz="1800">
                            <a:latin typeface="Cambria Math" panose="02040503050406030204" pitchFamily="18" charset="0"/>
                          </a:rPr>
                          <m:t>π</m:t>
                        </m:r>
                      </m:e>
                      <m:sub>
                        <m:r>
                          <a:rPr lang="en-US" altLang="zh-CN" sz="1800" b="0" i="0" smtClean="0">
                            <a:latin typeface="Cambria Math" panose="02040503050406030204" pitchFamily="18" charset="0"/>
                          </a:rPr>
                          <m:t>1</m:t>
                        </m:r>
                      </m:sub>
                    </m:sSub>
                  </m:oMath>
                </a14:m>
                <a:endParaRPr lang="zh-CN" altLang="en-US" sz="1800" dirty="0"/>
              </a:p>
            </p:txBody>
          </p:sp>
        </mc:Choice>
        <mc:Fallback xmlns="">
          <p:sp>
            <p:nvSpPr>
              <p:cNvPr id="22" name="文本框 21">
                <a:extLst>
                  <a:ext uri="{FF2B5EF4-FFF2-40B4-BE49-F238E27FC236}">
                    <a16:creationId xmlns:a16="http://schemas.microsoft.com/office/drawing/2014/main" id="{8CB65FA1-D454-406E-A641-541698B6330D}"/>
                  </a:ext>
                </a:extLst>
              </p:cNvPr>
              <p:cNvSpPr txBox="1">
                <a:spLocks noRot="1" noChangeAspect="1" noMove="1" noResize="1" noEditPoints="1" noAdjustHandles="1" noChangeArrowheads="1" noChangeShapeType="1" noTextEdit="1"/>
              </p:cNvSpPr>
              <p:nvPr/>
            </p:nvSpPr>
            <p:spPr>
              <a:xfrm flipH="1">
                <a:off x="1474930" y="4105440"/>
                <a:ext cx="1371601" cy="369332"/>
              </a:xfrm>
              <a:prstGeom prst="rect">
                <a:avLst/>
              </a:prstGeom>
              <a:blipFill>
                <a:blip r:embed="rId4"/>
                <a:stretch>
                  <a:fillRect t="-8197" b="-2459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3" name="文本框 22">
                <a:extLst>
                  <a:ext uri="{FF2B5EF4-FFF2-40B4-BE49-F238E27FC236}">
                    <a16:creationId xmlns:a16="http://schemas.microsoft.com/office/drawing/2014/main" id="{EAD5754B-5942-41D8-AD67-81F2B4D26675}"/>
                  </a:ext>
                </a:extLst>
              </p:cNvPr>
              <p:cNvSpPr txBox="1"/>
              <p:nvPr/>
            </p:nvSpPr>
            <p:spPr>
              <a:xfrm>
                <a:off x="2503375" y="2185332"/>
                <a:ext cx="677758" cy="4001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zh-CN" altLang="zh-CN" sz="2000" i="1" smtClean="0">
                              <a:latin typeface="Cambria Math" panose="02040503050406030204" pitchFamily="18" charset="0"/>
                            </a:rPr>
                          </m:ctrlPr>
                        </m:sSubPr>
                        <m:e>
                          <m:r>
                            <m:rPr>
                              <m:sty m:val="p"/>
                            </m:rPr>
                            <a:rPr lang="en-US" altLang="zh-CN" sz="2000" b="0" i="0" smtClean="0">
                              <a:latin typeface="Cambria Math" panose="02040503050406030204" pitchFamily="18" charset="0"/>
                            </a:rPr>
                            <m:t>R</m:t>
                          </m:r>
                        </m:e>
                        <m:sub>
                          <m:r>
                            <a:rPr lang="en-US" altLang="zh-CN" sz="2000" b="0" i="0" smtClean="0">
                              <a:latin typeface="Cambria Math" panose="02040503050406030204" pitchFamily="18" charset="0"/>
                            </a:rPr>
                            <m:t>2</m:t>
                          </m:r>
                        </m:sub>
                      </m:sSub>
                    </m:oMath>
                  </m:oMathPara>
                </a14:m>
                <a:endParaRPr lang="zh-CN" altLang="en-US" sz="2000" dirty="0"/>
              </a:p>
            </p:txBody>
          </p:sp>
        </mc:Choice>
        <mc:Fallback xmlns="">
          <p:sp>
            <p:nvSpPr>
              <p:cNvPr id="23" name="文本框 22">
                <a:extLst>
                  <a:ext uri="{FF2B5EF4-FFF2-40B4-BE49-F238E27FC236}">
                    <a16:creationId xmlns:a16="http://schemas.microsoft.com/office/drawing/2014/main" id="{EAD5754B-5942-41D8-AD67-81F2B4D26675}"/>
                  </a:ext>
                </a:extLst>
              </p:cNvPr>
              <p:cNvSpPr txBox="1">
                <a:spLocks noRot="1" noChangeAspect="1" noMove="1" noResize="1" noEditPoints="1" noAdjustHandles="1" noChangeArrowheads="1" noChangeShapeType="1" noTextEdit="1"/>
              </p:cNvSpPr>
              <p:nvPr/>
            </p:nvSpPr>
            <p:spPr>
              <a:xfrm>
                <a:off x="2503375" y="2185332"/>
                <a:ext cx="677758" cy="400110"/>
              </a:xfrm>
              <a:prstGeom prst="rect">
                <a:avLst/>
              </a:prstGeom>
              <a:blipFill>
                <a:blip r:embed="rId5"/>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4" name="文本框 23">
                <a:extLst>
                  <a:ext uri="{FF2B5EF4-FFF2-40B4-BE49-F238E27FC236}">
                    <a16:creationId xmlns:a16="http://schemas.microsoft.com/office/drawing/2014/main" id="{F8AE5F6B-46AB-4A2E-B71B-4453B0914C3B}"/>
                  </a:ext>
                </a:extLst>
              </p:cNvPr>
              <p:cNvSpPr txBox="1"/>
              <p:nvPr/>
            </p:nvSpPr>
            <p:spPr>
              <a:xfrm>
                <a:off x="2749787" y="1537985"/>
                <a:ext cx="677758" cy="4001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zh-CN" altLang="zh-CN" sz="2000" i="1" smtClean="0">
                              <a:latin typeface="Cambria Math" panose="02040503050406030204" pitchFamily="18" charset="0"/>
                            </a:rPr>
                          </m:ctrlPr>
                        </m:sSubPr>
                        <m:e>
                          <m:r>
                            <m:rPr>
                              <m:sty m:val="p"/>
                            </m:rPr>
                            <a:rPr lang="en-US" altLang="zh-CN" sz="2000" b="0" i="0" smtClean="0">
                              <a:latin typeface="Cambria Math" panose="02040503050406030204" pitchFamily="18" charset="0"/>
                            </a:rPr>
                            <m:t>R</m:t>
                          </m:r>
                        </m:e>
                        <m:sub>
                          <m:r>
                            <a:rPr lang="en-US" altLang="zh-CN" sz="2000" b="0" i="0" smtClean="0">
                              <a:latin typeface="Cambria Math" panose="02040503050406030204" pitchFamily="18" charset="0"/>
                            </a:rPr>
                            <m:t>3</m:t>
                          </m:r>
                        </m:sub>
                      </m:sSub>
                    </m:oMath>
                  </m:oMathPara>
                </a14:m>
                <a:endParaRPr lang="zh-CN" altLang="en-US" sz="2000" dirty="0"/>
              </a:p>
            </p:txBody>
          </p:sp>
        </mc:Choice>
        <mc:Fallback xmlns="">
          <p:sp>
            <p:nvSpPr>
              <p:cNvPr id="24" name="文本框 23">
                <a:extLst>
                  <a:ext uri="{FF2B5EF4-FFF2-40B4-BE49-F238E27FC236}">
                    <a16:creationId xmlns:a16="http://schemas.microsoft.com/office/drawing/2014/main" id="{F8AE5F6B-46AB-4A2E-B71B-4453B0914C3B}"/>
                  </a:ext>
                </a:extLst>
              </p:cNvPr>
              <p:cNvSpPr txBox="1">
                <a:spLocks noRot="1" noChangeAspect="1" noMove="1" noResize="1" noEditPoints="1" noAdjustHandles="1" noChangeArrowheads="1" noChangeShapeType="1" noTextEdit="1"/>
              </p:cNvSpPr>
              <p:nvPr/>
            </p:nvSpPr>
            <p:spPr>
              <a:xfrm>
                <a:off x="2749787" y="1537985"/>
                <a:ext cx="677758" cy="400110"/>
              </a:xfrm>
              <a:prstGeom prst="rect">
                <a:avLst/>
              </a:prstGeom>
              <a:blipFill>
                <a:blip r:embed="rId6"/>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5" name="文本框 24">
                <a:extLst>
                  <a:ext uri="{FF2B5EF4-FFF2-40B4-BE49-F238E27FC236}">
                    <a16:creationId xmlns:a16="http://schemas.microsoft.com/office/drawing/2014/main" id="{99E60DF5-02AD-46FE-8F16-04282E03CE56}"/>
                  </a:ext>
                </a:extLst>
              </p:cNvPr>
              <p:cNvSpPr txBox="1"/>
              <p:nvPr/>
            </p:nvSpPr>
            <p:spPr>
              <a:xfrm>
                <a:off x="3118082" y="636793"/>
                <a:ext cx="677758" cy="4001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zh-CN" altLang="zh-CN" sz="2000" i="1" smtClean="0">
                              <a:latin typeface="Cambria Math" panose="02040503050406030204" pitchFamily="18" charset="0"/>
                            </a:rPr>
                          </m:ctrlPr>
                        </m:sSubPr>
                        <m:e>
                          <m:r>
                            <m:rPr>
                              <m:sty m:val="p"/>
                            </m:rPr>
                            <a:rPr lang="en-US" altLang="zh-CN" sz="2000" b="0" i="0" smtClean="0">
                              <a:latin typeface="Cambria Math" panose="02040503050406030204" pitchFamily="18" charset="0"/>
                            </a:rPr>
                            <m:t>R</m:t>
                          </m:r>
                        </m:e>
                        <m:sub>
                          <m:r>
                            <m:rPr>
                              <m:sty m:val="p"/>
                            </m:rPr>
                            <a:rPr lang="en-US" altLang="zh-CN" sz="2000" b="0" i="0" smtClean="0">
                              <a:latin typeface="Cambria Math" panose="02040503050406030204" pitchFamily="18" charset="0"/>
                            </a:rPr>
                            <m:t>n</m:t>
                          </m:r>
                        </m:sub>
                      </m:sSub>
                    </m:oMath>
                  </m:oMathPara>
                </a14:m>
                <a:endParaRPr lang="zh-CN" altLang="en-US" sz="2000" dirty="0"/>
              </a:p>
            </p:txBody>
          </p:sp>
        </mc:Choice>
        <mc:Fallback xmlns="">
          <p:sp>
            <p:nvSpPr>
              <p:cNvPr id="25" name="文本框 24">
                <a:extLst>
                  <a:ext uri="{FF2B5EF4-FFF2-40B4-BE49-F238E27FC236}">
                    <a16:creationId xmlns:a16="http://schemas.microsoft.com/office/drawing/2014/main" id="{99E60DF5-02AD-46FE-8F16-04282E03CE56}"/>
                  </a:ext>
                </a:extLst>
              </p:cNvPr>
              <p:cNvSpPr txBox="1">
                <a:spLocks noRot="1" noChangeAspect="1" noMove="1" noResize="1" noEditPoints="1" noAdjustHandles="1" noChangeArrowheads="1" noChangeShapeType="1" noTextEdit="1"/>
              </p:cNvSpPr>
              <p:nvPr/>
            </p:nvSpPr>
            <p:spPr>
              <a:xfrm>
                <a:off x="3118082" y="636793"/>
                <a:ext cx="677758" cy="400110"/>
              </a:xfrm>
              <a:prstGeom prst="rect">
                <a:avLst/>
              </a:prstGeom>
              <a:blipFill>
                <a:blip r:embed="rId7"/>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6" name="文本框 25">
                <a:extLst>
                  <a:ext uri="{FF2B5EF4-FFF2-40B4-BE49-F238E27FC236}">
                    <a16:creationId xmlns:a16="http://schemas.microsoft.com/office/drawing/2014/main" id="{CCEBDB67-C82F-40E0-9262-054DABDB64E4}"/>
                  </a:ext>
                </a:extLst>
              </p:cNvPr>
              <p:cNvSpPr txBox="1"/>
              <p:nvPr/>
            </p:nvSpPr>
            <p:spPr>
              <a:xfrm>
                <a:off x="2511208" y="2975528"/>
                <a:ext cx="677758" cy="4001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zh-CN" altLang="zh-CN" sz="2000" i="1" smtClean="0">
                              <a:latin typeface="Cambria Math" panose="02040503050406030204" pitchFamily="18" charset="0"/>
                            </a:rPr>
                          </m:ctrlPr>
                        </m:sSubPr>
                        <m:e>
                          <m:r>
                            <m:rPr>
                              <m:sty m:val="p"/>
                            </m:rPr>
                            <a:rPr lang="en-US" altLang="zh-CN" sz="2000" b="0" i="0" smtClean="0">
                              <a:latin typeface="Cambria Math" panose="02040503050406030204" pitchFamily="18" charset="0"/>
                            </a:rPr>
                            <m:t>R</m:t>
                          </m:r>
                        </m:e>
                        <m:sub>
                          <m:r>
                            <a:rPr lang="en-US" altLang="zh-CN" sz="2000" b="0" i="0" smtClean="0">
                              <a:latin typeface="Cambria Math" panose="02040503050406030204" pitchFamily="18" charset="0"/>
                            </a:rPr>
                            <m:t>1</m:t>
                          </m:r>
                        </m:sub>
                      </m:sSub>
                    </m:oMath>
                  </m:oMathPara>
                </a14:m>
                <a:endParaRPr lang="zh-CN" altLang="en-US" sz="2000" dirty="0"/>
              </a:p>
            </p:txBody>
          </p:sp>
        </mc:Choice>
        <mc:Fallback xmlns="">
          <p:sp>
            <p:nvSpPr>
              <p:cNvPr id="26" name="文本框 25">
                <a:extLst>
                  <a:ext uri="{FF2B5EF4-FFF2-40B4-BE49-F238E27FC236}">
                    <a16:creationId xmlns:a16="http://schemas.microsoft.com/office/drawing/2014/main" id="{CCEBDB67-C82F-40E0-9262-054DABDB64E4}"/>
                  </a:ext>
                </a:extLst>
              </p:cNvPr>
              <p:cNvSpPr txBox="1">
                <a:spLocks noRot="1" noChangeAspect="1" noMove="1" noResize="1" noEditPoints="1" noAdjustHandles="1" noChangeArrowheads="1" noChangeShapeType="1" noTextEdit="1"/>
              </p:cNvSpPr>
              <p:nvPr/>
            </p:nvSpPr>
            <p:spPr>
              <a:xfrm>
                <a:off x="2511208" y="2975528"/>
                <a:ext cx="677758" cy="400110"/>
              </a:xfrm>
              <a:prstGeom prst="rect">
                <a:avLst/>
              </a:prstGeom>
              <a:blipFill>
                <a:blip r:embed="rId8"/>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7" name="文本框 26">
                <a:extLst>
                  <a:ext uri="{FF2B5EF4-FFF2-40B4-BE49-F238E27FC236}">
                    <a16:creationId xmlns:a16="http://schemas.microsoft.com/office/drawing/2014/main" id="{AA128D3F-8807-4168-833E-3EB3E824CCD9}"/>
                  </a:ext>
                </a:extLst>
              </p:cNvPr>
              <p:cNvSpPr txBox="1"/>
              <p:nvPr/>
            </p:nvSpPr>
            <p:spPr>
              <a:xfrm>
                <a:off x="1733007" y="3458093"/>
                <a:ext cx="677758" cy="4001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zh-CN" altLang="zh-CN" sz="2000" i="1" smtClean="0">
                              <a:latin typeface="Cambria Math" panose="02040503050406030204" pitchFamily="18" charset="0"/>
                            </a:rPr>
                          </m:ctrlPr>
                        </m:sSubPr>
                        <m:e>
                          <m:r>
                            <m:rPr>
                              <m:sty m:val="p"/>
                            </m:rPr>
                            <a:rPr lang="en-US" altLang="zh-CN" sz="2000">
                              <a:latin typeface="Cambria Math" panose="02040503050406030204" pitchFamily="18" charset="0"/>
                            </a:rPr>
                            <m:t>π</m:t>
                          </m:r>
                        </m:e>
                        <m:sub>
                          <m:r>
                            <a:rPr lang="en-US" altLang="zh-CN" sz="2000" b="0" i="0" smtClean="0">
                              <a:latin typeface="Cambria Math" panose="02040503050406030204" pitchFamily="18" charset="0"/>
                            </a:rPr>
                            <m:t>1</m:t>
                          </m:r>
                        </m:sub>
                      </m:sSub>
                    </m:oMath>
                  </m:oMathPara>
                </a14:m>
                <a:endParaRPr lang="zh-CN" altLang="en-US" sz="2000" dirty="0"/>
              </a:p>
            </p:txBody>
          </p:sp>
        </mc:Choice>
        <mc:Fallback xmlns="">
          <p:sp>
            <p:nvSpPr>
              <p:cNvPr id="27" name="文本框 26">
                <a:extLst>
                  <a:ext uri="{FF2B5EF4-FFF2-40B4-BE49-F238E27FC236}">
                    <a16:creationId xmlns:a16="http://schemas.microsoft.com/office/drawing/2014/main" id="{AA128D3F-8807-4168-833E-3EB3E824CCD9}"/>
                  </a:ext>
                </a:extLst>
              </p:cNvPr>
              <p:cNvSpPr txBox="1">
                <a:spLocks noRot="1" noChangeAspect="1" noMove="1" noResize="1" noEditPoints="1" noAdjustHandles="1" noChangeArrowheads="1" noChangeShapeType="1" noTextEdit="1"/>
              </p:cNvSpPr>
              <p:nvPr/>
            </p:nvSpPr>
            <p:spPr>
              <a:xfrm>
                <a:off x="1733007" y="3458093"/>
                <a:ext cx="677758" cy="400110"/>
              </a:xfrm>
              <a:prstGeom prst="rect">
                <a:avLst/>
              </a:prstGeom>
              <a:blipFill>
                <a:blip r:embed="rId9"/>
                <a:stretch>
                  <a:fillRect/>
                </a:stretch>
              </a:blipFill>
            </p:spPr>
            <p:txBody>
              <a:bodyPr/>
              <a:lstStyle/>
              <a:p>
                <a:r>
                  <a:rPr lang="zh-CN" altLang="en-US">
                    <a:noFill/>
                  </a:rPr>
                  <a:t> </a:t>
                </a:r>
              </a:p>
            </p:txBody>
          </p:sp>
        </mc:Fallback>
      </mc:AlternateContent>
      <p:cxnSp>
        <p:nvCxnSpPr>
          <p:cNvPr id="28" name="直接连接符 27">
            <a:extLst>
              <a:ext uri="{FF2B5EF4-FFF2-40B4-BE49-F238E27FC236}">
                <a16:creationId xmlns:a16="http://schemas.microsoft.com/office/drawing/2014/main" id="{E36C75DD-B2B2-4A1A-81D9-97FCBBAC779A}"/>
              </a:ext>
            </a:extLst>
          </p:cNvPr>
          <p:cNvCxnSpPr>
            <a:cxnSpLocks/>
          </p:cNvCxnSpPr>
          <p:nvPr/>
        </p:nvCxnSpPr>
        <p:spPr>
          <a:xfrm>
            <a:off x="2413501" y="4302953"/>
            <a:ext cx="2435828" cy="51774"/>
          </a:xfrm>
          <a:prstGeom prst="line">
            <a:avLst/>
          </a:prstGeom>
        </p:spPr>
        <p:style>
          <a:lnRef idx="1">
            <a:schemeClr val="accent4"/>
          </a:lnRef>
          <a:fillRef idx="0">
            <a:schemeClr val="accent4"/>
          </a:fillRef>
          <a:effectRef idx="0">
            <a:schemeClr val="accent4"/>
          </a:effectRef>
          <a:fontRef idx="minor">
            <a:schemeClr val="tx1"/>
          </a:fontRef>
        </p:style>
      </p:cxnSp>
      <p:sp>
        <p:nvSpPr>
          <p:cNvPr id="29" name="文本框 28">
            <a:extLst>
              <a:ext uri="{FF2B5EF4-FFF2-40B4-BE49-F238E27FC236}">
                <a16:creationId xmlns:a16="http://schemas.microsoft.com/office/drawing/2014/main" id="{B977E422-F15A-4D1D-8113-8ED0714CCF37}"/>
              </a:ext>
            </a:extLst>
          </p:cNvPr>
          <p:cNvSpPr txBox="1"/>
          <p:nvPr/>
        </p:nvSpPr>
        <p:spPr>
          <a:xfrm>
            <a:off x="6827643" y="5128350"/>
            <a:ext cx="788224" cy="400110"/>
          </a:xfrm>
          <a:prstGeom prst="rect">
            <a:avLst/>
          </a:prstGeom>
          <a:noFill/>
        </p:spPr>
        <p:txBody>
          <a:bodyPr wrap="square" rtlCol="0">
            <a:spAutoFit/>
          </a:bodyPr>
          <a:lstStyle/>
          <a:p>
            <a:r>
              <a:rPr lang="en-US" altLang="zh-CN" sz="2000" dirty="0"/>
              <a:t>u</a:t>
            </a:r>
            <a:endParaRPr lang="zh-CN" altLang="en-US" sz="2000" dirty="0"/>
          </a:p>
        </p:txBody>
      </p:sp>
      <mc:AlternateContent xmlns:mc="http://schemas.openxmlformats.org/markup-compatibility/2006" xmlns:a14="http://schemas.microsoft.com/office/drawing/2010/main">
        <mc:Choice Requires="a14">
          <p:sp>
            <p:nvSpPr>
              <p:cNvPr id="30" name="文本框 29">
                <a:extLst>
                  <a:ext uri="{FF2B5EF4-FFF2-40B4-BE49-F238E27FC236}">
                    <a16:creationId xmlns:a16="http://schemas.microsoft.com/office/drawing/2014/main" id="{1FF0698C-6E1B-48A0-B80A-DDF87A7722FA}"/>
                  </a:ext>
                </a:extLst>
              </p:cNvPr>
              <p:cNvSpPr txBox="1"/>
              <p:nvPr/>
            </p:nvSpPr>
            <p:spPr>
              <a:xfrm>
                <a:off x="3264253" y="5083854"/>
                <a:ext cx="677758" cy="4001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zh-CN" altLang="zh-CN" sz="2000" i="1" smtClean="0">
                              <a:latin typeface="Cambria Math" panose="02040503050406030204" pitchFamily="18" charset="0"/>
                            </a:rPr>
                          </m:ctrlPr>
                        </m:sSubPr>
                        <m:e>
                          <m:r>
                            <m:rPr>
                              <m:sty m:val="p"/>
                            </m:rPr>
                            <a:rPr lang="en-US" altLang="zh-CN" sz="2000" b="0" i="0" smtClean="0">
                              <a:latin typeface="Cambria Math" panose="02040503050406030204" pitchFamily="18" charset="0"/>
                            </a:rPr>
                            <m:t>u</m:t>
                          </m:r>
                        </m:e>
                        <m:sub>
                          <m:r>
                            <a:rPr lang="en-US" altLang="zh-CN" sz="2000" b="0" i="0" smtClean="0">
                              <a:latin typeface="Cambria Math" panose="02040503050406030204" pitchFamily="18" charset="0"/>
                            </a:rPr>
                            <m:t>1</m:t>
                          </m:r>
                        </m:sub>
                      </m:sSub>
                    </m:oMath>
                  </m:oMathPara>
                </a14:m>
                <a:endParaRPr lang="zh-CN" altLang="en-US" sz="2000" dirty="0"/>
              </a:p>
            </p:txBody>
          </p:sp>
        </mc:Choice>
        <mc:Fallback xmlns="">
          <p:sp>
            <p:nvSpPr>
              <p:cNvPr id="30" name="文本框 29">
                <a:extLst>
                  <a:ext uri="{FF2B5EF4-FFF2-40B4-BE49-F238E27FC236}">
                    <a16:creationId xmlns:a16="http://schemas.microsoft.com/office/drawing/2014/main" id="{1FF0698C-6E1B-48A0-B80A-DDF87A7722FA}"/>
                  </a:ext>
                </a:extLst>
              </p:cNvPr>
              <p:cNvSpPr txBox="1">
                <a:spLocks noRot="1" noChangeAspect="1" noMove="1" noResize="1" noEditPoints="1" noAdjustHandles="1" noChangeArrowheads="1" noChangeShapeType="1" noTextEdit="1"/>
              </p:cNvSpPr>
              <p:nvPr/>
            </p:nvSpPr>
            <p:spPr>
              <a:xfrm>
                <a:off x="3264253" y="5083854"/>
                <a:ext cx="677758" cy="400110"/>
              </a:xfrm>
              <a:prstGeom prst="rect">
                <a:avLst/>
              </a:prstGeom>
              <a:blipFill>
                <a:blip r:embed="rId10"/>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1" name="文本框 30">
                <a:extLst>
                  <a:ext uri="{FF2B5EF4-FFF2-40B4-BE49-F238E27FC236}">
                    <a16:creationId xmlns:a16="http://schemas.microsoft.com/office/drawing/2014/main" id="{1315CC15-112F-4ADA-9856-2E86C27F241D}"/>
                  </a:ext>
                </a:extLst>
              </p:cNvPr>
              <p:cNvSpPr txBox="1"/>
              <p:nvPr/>
            </p:nvSpPr>
            <p:spPr>
              <a:xfrm flipH="1">
                <a:off x="4163528" y="5136495"/>
                <a:ext cx="1371601"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zh-CN" altLang="zh-CN" sz="1800" i="1" smtClean="0">
                              <a:latin typeface="Cambria Math" panose="02040503050406030204" pitchFamily="18" charset="0"/>
                            </a:rPr>
                          </m:ctrlPr>
                        </m:sSupPr>
                        <m:e>
                          <m:r>
                            <a:rPr lang="en-US" altLang="zh-CN" sz="1800" b="0" i="1" smtClean="0">
                              <a:latin typeface="Cambria Math" panose="02040503050406030204" pitchFamily="18" charset="0"/>
                            </a:rPr>
                            <m:t>𝑢</m:t>
                          </m:r>
                        </m:e>
                        <m:sup>
                          <m:r>
                            <a:rPr lang="en-US" altLang="zh-CN" sz="1800" i="1">
                              <a:latin typeface="Cambria Math" panose="02040503050406030204" pitchFamily="18" charset="0"/>
                            </a:rPr>
                            <m:t>∗</m:t>
                          </m:r>
                        </m:sup>
                      </m:sSup>
                    </m:oMath>
                  </m:oMathPara>
                </a14:m>
                <a:endParaRPr lang="zh-CN" altLang="en-US" sz="1800" dirty="0"/>
              </a:p>
            </p:txBody>
          </p:sp>
        </mc:Choice>
        <mc:Fallback xmlns="">
          <p:sp>
            <p:nvSpPr>
              <p:cNvPr id="31" name="文本框 30">
                <a:extLst>
                  <a:ext uri="{FF2B5EF4-FFF2-40B4-BE49-F238E27FC236}">
                    <a16:creationId xmlns:a16="http://schemas.microsoft.com/office/drawing/2014/main" id="{1315CC15-112F-4ADA-9856-2E86C27F241D}"/>
                  </a:ext>
                </a:extLst>
              </p:cNvPr>
              <p:cNvSpPr txBox="1">
                <a:spLocks noRot="1" noChangeAspect="1" noMove="1" noResize="1" noEditPoints="1" noAdjustHandles="1" noChangeArrowheads="1" noChangeShapeType="1" noTextEdit="1"/>
              </p:cNvSpPr>
              <p:nvPr/>
            </p:nvSpPr>
            <p:spPr>
              <a:xfrm flipH="1">
                <a:off x="4163528" y="5136495"/>
                <a:ext cx="1371601" cy="369332"/>
              </a:xfrm>
              <a:prstGeom prst="rect">
                <a:avLst/>
              </a:prstGeom>
              <a:blipFill>
                <a:blip r:embed="rId11"/>
                <a:stretch>
                  <a:fillRect/>
                </a:stretch>
              </a:blipFill>
            </p:spPr>
            <p:txBody>
              <a:bodyPr/>
              <a:lstStyle/>
              <a:p>
                <a:r>
                  <a:rPr lang="zh-CN" altLang="en-US">
                    <a:noFill/>
                  </a:rPr>
                  <a:t> </a:t>
                </a:r>
              </a:p>
            </p:txBody>
          </p:sp>
        </mc:Fallback>
      </mc:AlternateContent>
      <p:sp>
        <p:nvSpPr>
          <p:cNvPr id="32" name="矩形 31">
            <a:extLst>
              <a:ext uri="{FF2B5EF4-FFF2-40B4-BE49-F238E27FC236}">
                <a16:creationId xmlns:a16="http://schemas.microsoft.com/office/drawing/2014/main" id="{CD4B3CB2-2012-447E-B9FD-F4CAEE642953}"/>
              </a:ext>
            </a:extLst>
          </p:cNvPr>
          <p:cNvSpPr/>
          <p:nvPr/>
        </p:nvSpPr>
        <p:spPr>
          <a:xfrm>
            <a:off x="1915423" y="452127"/>
            <a:ext cx="336952" cy="369332"/>
          </a:xfrm>
          <a:prstGeom prst="rect">
            <a:avLst/>
          </a:prstGeom>
        </p:spPr>
        <p:txBody>
          <a:bodyPr wrap="none">
            <a:spAutoFit/>
          </a:bodyPr>
          <a:lstStyle/>
          <a:p>
            <a:r>
              <a:rPr lang="en-US" altLang="zh-CN" sz="1800" b="1" dirty="0">
                <a:latin typeface="等线" panose="02010600030101010101" pitchFamily="2" charset="-122"/>
                <a:cs typeface="Times New Roman" panose="02020603050405020304" pitchFamily="18" charset="0"/>
              </a:rPr>
              <a:t>π</a:t>
            </a:r>
            <a:endParaRPr lang="zh-CN" altLang="en-US" sz="1800" b="1" dirty="0"/>
          </a:p>
        </p:txBody>
      </p:sp>
      <mc:AlternateContent xmlns:mc="http://schemas.openxmlformats.org/markup-compatibility/2006" xmlns:a14="http://schemas.microsoft.com/office/drawing/2010/main">
        <mc:Choice Requires="a14">
          <p:sp>
            <p:nvSpPr>
              <p:cNvPr id="35" name="文本框 34">
                <a:extLst>
                  <a:ext uri="{FF2B5EF4-FFF2-40B4-BE49-F238E27FC236}">
                    <a16:creationId xmlns:a16="http://schemas.microsoft.com/office/drawing/2014/main" id="{87D94F3B-E3FF-4A2A-ABC5-E05567C9B5E4}"/>
                  </a:ext>
                </a:extLst>
              </p:cNvPr>
              <p:cNvSpPr txBox="1">
                <a:spLocks noGrp="1" noRot="1" noMove="1" noResize="1" noEditPoints="1" noAdjustHandles="1" noChangeArrowheads="1" noChangeShapeType="1"/>
              </p:cNvSpPr>
              <p:nvPr/>
            </p:nvSpPr>
            <p:spPr>
              <a:xfrm>
                <a:off x="6938073" y="1031799"/>
                <a:ext cx="5167650" cy="467820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zh-CN" altLang="zh-CN" sz="2000" i="1" smtClean="0">
                              <a:latin typeface="Cambria Math" panose="02040503050406030204" pitchFamily="18" charset="0"/>
                            </a:rPr>
                          </m:ctrlPr>
                        </m:sSubPr>
                        <m:e>
                          <m:r>
                            <a:rPr lang="en-US" altLang="zh-CN" sz="2000" i="1">
                              <a:latin typeface="Cambria Math" panose="02040503050406030204" pitchFamily="18" charset="0"/>
                            </a:rPr>
                            <m:t>𝜋</m:t>
                          </m:r>
                        </m:e>
                        <m:sub>
                          <m:r>
                            <a:rPr lang="en-US" altLang="zh-CN" sz="2000" i="1">
                              <a:latin typeface="Cambria Math" panose="02040503050406030204" pitchFamily="18" charset="0"/>
                            </a:rPr>
                            <m:t>𝑡</m:t>
                          </m:r>
                        </m:sub>
                      </m:sSub>
                      <m:r>
                        <a:rPr lang="en-US" altLang="zh-CN" sz="2000" i="1">
                          <a:latin typeface="Cambria Math" panose="02040503050406030204" pitchFamily="18" charset="0"/>
                        </a:rPr>
                        <m:t>=</m:t>
                      </m:r>
                      <m:sSubSup>
                        <m:sSubSupPr>
                          <m:ctrlPr>
                            <a:rPr lang="zh-CN" altLang="zh-CN" sz="2000" i="1">
                              <a:latin typeface="Cambria Math" panose="02040503050406030204" pitchFamily="18" charset="0"/>
                            </a:rPr>
                          </m:ctrlPr>
                        </m:sSubSupPr>
                        <m:e>
                          <m:r>
                            <a:rPr lang="en-US" altLang="zh-CN" sz="2000" i="1">
                              <a:latin typeface="Cambria Math" panose="02040503050406030204" pitchFamily="18" charset="0"/>
                            </a:rPr>
                            <m:t>𝜋</m:t>
                          </m:r>
                        </m:e>
                        <m:sub>
                          <m:r>
                            <a:rPr lang="en-US" altLang="zh-CN" sz="2000" i="1">
                              <a:latin typeface="Cambria Math" panose="02040503050406030204" pitchFamily="18" charset="0"/>
                            </a:rPr>
                            <m:t>𝑡</m:t>
                          </m:r>
                        </m:sub>
                        <m:sup>
                          <m:r>
                            <a:rPr lang="en-US" altLang="zh-CN" sz="2000" i="1">
                              <a:latin typeface="Cambria Math" panose="02040503050406030204" pitchFamily="18" charset="0"/>
                            </a:rPr>
                            <m:t>∗</m:t>
                          </m:r>
                        </m:sup>
                      </m:sSubSup>
                      <m:r>
                        <a:rPr lang="zh-CN" altLang="en-US" sz="2000" i="1">
                          <a:latin typeface="Cambria Math" panose="02040503050406030204" pitchFamily="18" charset="0"/>
                        </a:rPr>
                        <m:t>−</m:t>
                      </m:r>
                      <m:r>
                        <a:rPr lang="en-US" altLang="zh-CN" sz="2000" i="1">
                          <a:latin typeface="Cambria Math" panose="02040503050406030204" pitchFamily="18" charset="0"/>
                        </a:rPr>
                        <m:t>𝑏</m:t>
                      </m:r>
                      <m:r>
                        <a:rPr lang="en-US" altLang="zh-CN" sz="2000" i="1">
                          <a:latin typeface="Cambria Math" panose="02040503050406030204" pitchFamily="18" charset="0"/>
                        </a:rPr>
                        <m:t>(</m:t>
                      </m:r>
                      <m:sSub>
                        <m:sSubPr>
                          <m:ctrlPr>
                            <a:rPr lang="zh-CN" altLang="zh-CN" sz="2000" i="1">
                              <a:latin typeface="Cambria Math" panose="02040503050406030204" pitchFamily="18" charset="0"/>
                            </a:rPr>
                          </m:ctrlPr>
                        </m:sSubPr>
                        <m:e>
                          <m:r>
                            <a:rPr lang="en-US" altLang="zh-CN" sz="2000" i="1">
                              <a:latin typeface="Cambria Math" panose="02040503050406030204" pitchFamily="18" charset="0"/>
                            </a:rPr>
                            <m:t>𝑢</m:t>
                          </m:r>
                        </m:e>
                        <m:sub>
                          <m:r>
                            <a:rPr lang="en-US" altLang="zh-CN" sz="2000" i="1">
                              <a:latin typeface="Cambria Math" panose="02040503050406030204" pitchFamily="18" charset="0"/>
                            </a:rPr>
                            <m:t>𝑡</m:t>
                          </m:r>
                        </m:sub>
                      </m:sSub>
                      <m:r>
                        <a:rPr lang="en-US" altLang="zh-CN" sz="2000" i="1">
                          <a:latin typeface="Cambria Math" panose="02040503050406030204" pitchFamily="18" charset="0"/>
                        </a:rPr>
                        <m:t>−</m:t>
                      </m:r>
                      <m:sSup>
                        <m:sSupPr>
                          <m:ctrlPr>
                            <a:rPr lang="zh-CN" altLang="zh-CN" sz="2000" i="1">
                              <a:latin typeface="Cambria Math" panose="02040503050406030204" pitchFamily="18" charset="0"/>
                            </a:rPr>
                          </m:ctrlPr>
                        </m:sSupPr>
                        <m:e>
                          <m:r>
                            <a:rPr lang="en-US" altLang="zh-CN" sz="2000" i="1">
                              <a:latin typeface="Cambria Math" panose="02040503050406030204" pitchFamily="18" charset="0"/>
                            </a:rPr>
                            <m:t>𝑢</m:t>
                          </m:r>
                        </m:e>
                        <m:sup>
                          <m:r>
                            <a:rPr lang="en-US" altLang="zh-CN" sz="2000" i="1">
                              <a:latin typeface="Cambria Math" panose="02040503050406030204" pitchFamily="18" charset="0"/>
                            </a:rPr>
                            <m:t>∗</m:t>
                          </m:r>
                        </m:sup>
                      </m:sSup>
                      <m:r>
                        <a:rPr lang="en-US" altLang="zh-CN" sz="2000" i="1">
                          <a:latin typeface="Cambria Math" panose="02040503050406030204" pitchFamily="18" charset="0"/>
                        </a:rPr>
                        <m:t>)</m:t>
                      </m:r>
                    </m:oMath>
                  </m:oMathPara>
                </a14:m>
                <a:endParaRPr lang="en-US" altLang="zh-CN" sz="2000" i="1" dirty="0"/>
              </a:p>
              <a:p>
                <a:pPr/>
                <a14:m>
                  <m:oMathPara xmlns:m="http://schemas.openxmlformats.org/officeDocument/2006/math">
                    <m:oMathParaPr>
                      <m:jc m:val="centerGroup"/>
                    </m:oMathParaPr>
                    <m:oMath xmlns:m="http://schemas.openxmlformats.org/officeDocument/2006/math">
                      <m:sSubSup>
                        <m:sSubSupPr>
                          <m:ctrlPr>
                            <a:rPr lang="zh-CN" altLang="zh-CN" sz="2000" i="1">
                              <a:latin typeface="Cambria Math" panose="02040503050406030204" pitchFamily="18" charset="0"/>
                            </a:rPr>
                          </m:ctrlPr>
                        </m:sSubSupPr>
                        <m:e>
                          <m:r>
                            <a:rPr lang="en-US" altLang="zh-CN" sz="2000" i="1">
                              <a:latin typeface="Cambria Math" panose="02040503050406030204" pitchFamily="18" charset="0"/>
                            </a:rPr>
                            <m:t>𝜋</m:t>
                          </m:r>
                        </m:e>
                        <m:sub>
                          <m:r>
                            <a:rPr lang="en-US" altLang="zh-CN" sz="2000" i="1">
                              <a:latin typeface="Cambria Math" panose="02040503050406030204" pitchFamily="18" charset="0"/>
                            </a:rPr>
                            <m:t>𝑡</m:t>
                          </m:r>
                        </m:sub>
                        <m:sup>
                          <m:r>
                            <a:rPr lang="en-US" altLang="zh-CN" sz="2000" i="1">
                              <a:latin typeface="Cambria Math" panose="02040503050406030204" pitchFamily="18" charset="0"/>
                            </a:rPr>
                            <m:t>∗</m:t>
                          </m:r>
                        </m:sup>
                      </m:sSubSup>
                      <m:r>
                        <a:rPr lang="en-US" altLang="zh-CN" sz="2000" i="1">
                          <a:latin typeface="Cambria Math" panose="02040503050406030204" pitchFamily="18" charset="0"/>
                        </a:rPr>
                        <m:t>=</m:t>
                      </m:r>
                      <m:r>
                        <a:rPr lang="en-US" altLang="zh-CN" sz="2000" i="1">
                          <a:latin typeface="Cambria Math" panose="02040503050406030204" pitchFamily="18" charset="0"/>
                        </a:rPr>
                        <m:t>𝜃</m:t>
                      </m:r>
                      <m:sSub>
                        <m:sSubPr>
                          <m:ctrlPr>
                            <a:rPr lang="zh-CN" altLang="zh-CN" sz="2000" i="1">
                              <a:latin typeface="Cambria Math" panose="02040503050406030204" pitchFamily="18" charset="0"/>
                            </a:rPr>
                          </m:ctrlPr>
                        </m:sSubPr>
                        <m:e>
                          <m:r>
                            <a:rPr lang="en-US" altLang="zh-CN" sz="2000" i="1">
                              <a:latin typeface="Cambria Math" panose="02040503050406030204" pitchFamily="18" charset="0"/>
                            </a:rPr>
                            <m:t>𝜋</m:t>
                          </m:r>
                        </m:e>
                        <m:sub>
                          <m:r>
                            <a:rPr lang="en-US" altLang="zh-CN" sz="2000" i="1">
                              <a:latin typeface="Cambria Math" panose="02040503050406030204" pitchFamily="18" charset="0"/>
                            </a:rPr>
                            <m:t>𝑡</m:t>
                          </m:r>
                          <m:r>
                            <a:rPr lang="en-US" altLang="zh-CN" sz="2000" i="1">
                              <a:latin typeface="Cambria Math" panose="02040503050406030204" pitchFamily="18" charset="0"/>
                            </a:rPr>
                            <m:t>−1</m:t>
                          </m:r>
                        </m:sub>
                      </m:sSub>
                      <m:r>
                        <a:rPr lang="en-US" altLang="zh-CN" sz="2000" i="1">
                          <a:latin typeface="Cambria Math" panose="02040503050406030204" pitchFamily="18" charset="0"/>
                        </a:rPr>
                        <m:t>+(1−</m:t>
                      </m:r>
                      <m:r>
                        <a:rPr lang="en-US" altLang="zh-CN" sz="2000" i="1">
                          <a:latin typeface="Cambria Math" panose="02040503050406030204" pitchFamily="18" charset="0"/>
                        </a:rPr>
                        <m:t>𝜃</m:t>
                      </m:r>
                      <m:r>
                        <a:rPr lang="en-US" altLang="zh-CN" sz="2000" i="1">
                          <a:latin typeface="Cambria Math" panose="02040503050406030204" pitchFamily="18" charset="0"/>
                        </a:rPr>
                        <m:t>)</m:t>
                      </m:r>
                      <m:sSubSup>
                        <m:sSubSupPr>
                          <m:ctrlPr>
                            <a:rPr lang="zh-CN" altLang="zh-CN" sz="2000" i="1">
                              <a:latin typeface="Cambria Math" panose="02040503050406030204" pitchFamily="18" charset="0"/>
                            </a:rPr>
                          </m:ctrlPr>
                        </m:sSubSupPr>
                        <m:e>
                          <m:r>
                            <a:rPr lang="en-US" altLang="zh-CN" sz="2000" i="1">
                              <a:latin typeface="Cambria Math" panose="02040503050406030204" pitchFamily="18" charset="0"/>
                            </a:rPr>
                            <m:t>𝜋</m:t>
                          </m:r>
                        </m:e>
                        <m:sub>
                          <m:r>
                            <a:rPr lang="en-US" altLang="zh-CN" sz="2000" i="1">
                              <a:latin typeface="Cambria Math" panose="02040503050406030204" pitchFamily="18" charset="0"/>
                            </a:rPr>
                            <m:t>𝑡</m:t>
                          </m:r>
                          <m:r>
                            <a:rPr lang="en-US" altLang="zh-CN" sz="2000" i="1">
                              <a:latin typeface="Cambria Math" panose="02040503050406030204" pitchFamily="18" charset="0"/>
                            </a:rPr>
                            <m:t>−1</m:t>
                          </m:r>
                        </m:sub>
                        <m:sup>
                          <m:r>
                            <a:rPr lang="en-US" altLang="zh-CN" sz="2000" i="1">
                              <a:latin typeface="Cambria Math" panose="02040503050406030204" pitchFamily="18" charset="0"/>
                            </a:rPr>
                            <m:t>∗</m:t>
                          </m:r>
                        </m:sup>
                      </m:sSubSup>
                      <m:r>
                        <a:rPr lang="en-US" altLang="zh-CN" sz="2000" i="1">
                          <a:latin typeface="Cambria Math" panose="02040503050406030204" pitchFamily="18" charset="0"/>
                        </a:rPr>
                        <m:t> </m:t>
                      </m:r>
                    </m:oMath>
                  </m:oMathPara>
                </a14:m>
                <a:endParaRPr lang="en-US" altLang="zh-CN" sz="2000" dirty="0"/>
              </a:p>
              <a:p>
                <a:endParaRPr lang="en-US" altLang="zh-CN" sz="2000" dirty="0"/>
              </a:p>
              <a:p>
                <a:pPr marL="342900" indent="-342900">
                  <a:buFont typeface="Wingdings" panose="05000000000000000000" pitchFamily="2" charset="2"/>
                  <a:buChar char="Ø"/>
                </a:pPr>
                <a:r>
                  <a:rPr lang="zh-CN" altLang="en-US" sz="2000" dirty="0"/>
                  <a:t>此时，如果选择保持</a:t>
                </a:r>
                <a14:m>
                  <m:oMath xmlns:m="http://schemas.openxmlformats.org/officeDocument/2006/math">
                    <m:sSub>
                      <m:sSubPr>
                        <m:ctrlPr>
                          <a:rPr lang="zh-CN" altLang="zh-CN" sz="2000" i="1">
                            <a:latin typeface="Cambria Math" panose="02040503050406030204" pitchFamily="18" charset="0"/>
                          </a:rPr>
                        </m:ctrlPr>
                      </m:sSubPr>
                      <m:e>
                        <m:r>
                          <m:rPr>
                            <m:sty m:val="p"/>
                          </m:rPr>
                          <a:rPr lang="en-US" altLang="zh-CN" sz="2000">
                            <a:latin typeface="Cambria Math" panose="02040503050406030204" pitchFamily="18" charset="0"/>
                          </a:rPr>
                          <m:t>u</m:t>
                        </m:r>
                      </m:e>
                      <m:sub>
                        <m:r>
                          <a:rPr lang="en-US" altLang="zh-CN" sz="2000">
                            <a:latin typeface="Cambria Math" panose="02040503050406030204" pitchFamily="18" charset="0"/>
                          </a:rPr>
                          <m:t>1</m:t>
                        </m:r>
                      </m:sub>
                    </m:sSub>
                  </m:oMath>
                </a14:m>
                <a:r>
                  <a:rPr lang="zh-CN" altLang="en-US" sz="2000" dirty="0"/>
                  <a:t>，</a:t>
                </a:r>
                <a:r>
                  <a:rPr lang="zh-CN" altLang="zh-CN" sz="2000" dirty="0"/>
                  <a:t>通</a:t>
                </a:r>
                <a:r>
                  <a:rPr lang="zh-CN" altLang="en-US" sz="2000" dirty="0"/>
                  <a:t>涨</a:t>
                </a:r>
                <a:r>
                  <a:rPr lang="zh-CN" altLang="zh-CN" sz="2000" dirty="0"/>
                  <a:t>将增至</a:t>
                </a:r>
                <a14:m>
                  <m:oMath xmlns:m="http://schemas.openxmlformats.org/officeDocument/2006/math">
                    <m:sSub>
                      <m:sSubPr>
                        <m:ctrlPr>
                          <a:rPr lang="zh-CN" altLang="zh-CN" sz="2000" i="1">
                            <a:latin typeface="Cambria Math" panose="02040503050406030204" pitchFamily="18" charset="0"/>
                          </a:rPr>
                        </m:ctrlPr>
                      </m:sSubPr>
                      <m:e>
                        <m:r>
                          <m:rPr>
                            <m:sty m:val="p"/>
                          </m:rPr>
                          <a:rPr lang="en-US" altLang="zh-CN" sz="2000">
                            <a:latin typeface="Cambria Math" panose="02040503050406030204" pitchFamily="18" charset="0"/>
                          </a:rPr>
                          <m:t>π</m:t>
                        </m:r>
                      </m:e>
                      <m:sub>
                        <m:r>
                          <a:rPr lang="en-US" altLang="zh-CN" sz="2000">
                            <a:latin typeface="Cambria Math" panose="02040503050406030204" pitchFamily="18" charset="0"/>
                          </a:rPr>
                          <m:t>2</m:t>
                        </m:r>
                      </m:sub>
                    </m:sSub>
                    <m:r>
                      <a:rPr lang="en-US" altLang="zh-CN" sz="2000" i="1">
                        <a:latin typeface="Cambria Math" panose="02040503050406030204" pitchFamily="18" charset="0"/>
                      </a:rPr>
                      <m:t> </m:t>
                    </m:r>
                    <m:r>
                      <a:rPr lang="zh-CN" altLang="en-US" sz="2000" i="1">
                        <a:latin typeface="Cambria Math" panose="02040503050406030204" pitchFamily="18" charset="0"/>
                      </a:rPr>
                      <m:t>。</m:t>
                    </m:r>
                  </m:oMath>
                </a14:m>
                <a:endParaRPr lang="en-US" altLang="zh-CN" sz="2000" dirty="0"/>
              </a:p>
              <a:p>
                <a:pPr marL="342900" indent="-342900">
                  <a:buFont typeface="Wingdings" panose="05000000000000000000" pitchFamily="2" charset="2"/>
                  <a:buChar char="Ø"/>
                </a:pPr>
                <a:endParaRPr lang="en-US" altLang="zh-CN" sz="2000" dirty="0"/>
              </a:p>
              <a:p>
                <a:pPr marL="342900" indent="-342900">
                  <a:buFont typeface="Wingdings" panose="05000000000000000000" pitchFamily="2" charset="2"/>
                  <a:buChar char="Ø"/>
                </a:pPr>
                <a:r>
                  <a:rPr lang="zh-CN" altLang="en-US" sz="2000" dirty="0">
                    <a:latin typeface="+mn-ea"/>
                    <a:cs typeface="Times New Roman" panose="02020603050405020304" pitchFamily="18" charset="0"/>
                  </a:rPr>
                  <a:t>课堂思考：推导</a:t>
                </a:r>
                <a:r>
                  <a:rPr lang="en-US" altLang="zh-CN" sz="2000" dirty="0">
                    <a:effectLst/>
                    <a:latin typeface="+mn-ea"/>
                    <a:cs typeface="Times New Roman" panose="02020603050405020304" pitchFamily="18" charset="0"/>
                  </a:rPr>
                  <a:t>R2</a:t>
                </a:r>
                <a:r>
                  <a:rPr lang="zh-CN" altLang="zh-CN" sz="2000" dirty="0">
                    <a:effectLst/>
                    <a:latin typeface="+mn-ea"/>
                    <a:cs typeface="Times New Roman" panose="02020603050405020304" pitchFamily="18" charset="0"/>
                  </a:rPr>
                  <a:t>曲线</a:t>
                </a:r>
                <a:r>
                  <a:rPr lang="zh-CN" altLang="en-US" sz="2000" dirty="0">
                    <a:effectLst/>
                    <a:latin typeface="+mn-ea"/>
                    <a:cs typeface="Times New Roman" panose="02020603050405020304" pitchFamily="18" charset="0"/>
                  </a:rPr>
                  <a:t>；求解</a:t>
                </a:r>
                <a14:m>
                  <m:oMath xmlns:m="http://schemas.openxmlformats.org/officeDocument/2006/math">
                    <m:sSub>
                      <m:sSubPr>
                        <m:ctrlPr>
                          <a:rPr lang="zh-CN" altLang="zh-CN" sz="2000" i="1" smtClean="0">
                            <a:latin typeface="Cambria Math" panose="02040503050406030204" pitchFamily="18" charset="0"/>
                          </a:rPr>
                        </m:ctrlPr>
                      </m:sSubPr>
                      <m:e>
                        <m:r>
                          <a:rPr lang="en-US" altLang="zh-CN" sz="2000" i="1">
                            <a:latin typeface="Cambria Math" panose="02040503050406030204" pitchFamily="18" charset="0"/>
                          </a:rPr>
                          <m:t>𝜋</m:t>
                        </m:r>
                      </m:e>
                      <m:sub>
                        <m:r>
                          <a:rPr lang="en-US" altLang="zh-CN" sz="2000" b="0" i="1" smtClean="0">
                            <a:latin typeface="Cambria Math" panose="02040503050406030204" pitchFamily="18" charset="0"/>
                          </a:rPr>
                          <m:t>2</m:t>
                        </m:r>
                      </m:sub>
                    </m:sSub>
                  </m:oMath>
                </a14:m>
                <a:r>
                  <a:rPr lang="zh-CN" altLang="en-US" sz="2000" dirty="0">
                    <a:latin typeface="+mn-ea"/>
                  </a:rPr>
                  <a:t>。</a:t>
                </a:r>
                <a:endParaRPr lang="en-US" altLang="zh-CN" sz="2000" dirty="0">
                  <a:latin typeface="+mn-ea"/>
                </a:endParaRPr>
              </a:p>
              <a:p>
                <a:pPr marL="342900" indent="-342900">
                  <a:buFont typeface="Wingdings" panose="05000000000000000000" pitchFamily="2" charset="2"/>
                  <a:buChar char="Ø"/>
                </a:pPr>
                <a:endParaRPr lang="en-US" altLang="zh-CN" sz="2000" dirty="0">
                  <a:latin typeface="+mn-ea"/>
                </a:endParaRPr>
              </a:p>
              <a:p>
                <a:pPr marL="342900" indent="-342900">
                  <a:buFont typeface="Wingdings" panose="05000000000000000000" pitchFamily="2" charset="2"/>
                  <a:buChar char="Ø"/>
                </a:pPr>
                <a:r>
                  <a:rPr lang="zh-CN" altLang="en-US" sz="2000" dirty="0">
                    <a:latin typeface="+mn-ea"/>
                    <a:cs typeface="Times New Roman" panose="02020603050405020304" pitchFamily="18" charset="0"/>
                  </a:rPr>
                  <a:t>此时的</a:t>
                </a:r>
                <a:r>
                  <a:rPr lang="zh-CN" altLang="zh-CN" sz="2000" dirty="0">
                    <a:latin typeface="+mn-ea"/>
                    <a:cs typeface="Times New Roman" panose="02020603050405020304" pitchFamily="18" charset="0"/>
                  </a:rPr>
                  <a:t>通胀预期向上的修正为：</a:t>
                </a:r>
                <a:endParaRPr lang="en-US" altLang="zh-CN" sz="2000" dirty="0">
                  <a:latin typeface="+mn-ea"/>
                  <a:cs typeface="Times New Roman" panose="02020603050405020304" pitchFamily="18" charset="0"/>
                </a:endParaRPr>
              </a:p>
              <a:p>
                <a:pPr marL="342900" indent="-342900">
                  <a:buFont typeface="Wingdings" panose="05000000000000000000" pitchFamily="2" charset="2"/>
                  <a:buChar char="Ø"/>
                </a:pPr>
                <a:endParaRPr lang="en-US" altLang="zh-CN" sz="2000" dirty="0"/>
              </a:p>
              <a:p>
                <a:pPr/>
                <a14:m>
                  <m:oMathPara xmlns:m="http://schemas.openxmlformats.org/officeDocument/2006/math">
                    <m:oMathParaPr>
                      <m:jc m:val="centerGroup"/>
                    </m:oMathParaPr>
                    <m:oMath xmlns:m="http://schemas.openxmlformats.org/officeDocument/2006/math">
                      <m:sSup>
                        <m:sSupPr>
                          <m:ctrlPr>
                            <a:rPr lang="zh-CN" altLang="zh-CN" sz="2000" i="1" smtClean="0">
                              <a:latin typeface="Cambria Math" panose="02040503050406030204" pitchFamily="18" charset="0"/>
                            </a:rPr>
                          </m:ctrlPr>
                        </m:sSupPr>
                        <m:e>
                          <m:r>
                            <a:rPr lang="en-US" altLang="zh-CN" sz="2000" i="1">
                              <a:latin typeface="Cambria Math" panose="02040503050406030204" pitchFamily="18" charset="0"/>
                            </a:rPr>
                            <m:t>𝜋</m:t>
                          </m:r>
                          <m:r>
                            <a:rPr lang="en-US" altLang="zh-CN" sz="2000" b="0" i="1" smtClean="0">
                              <a:latin typeface="Cambria Math" panose="02040503050406030204" pitchFamily="18" charset="0"/>
                            </a:rPr>
                            <m:t>3</m:t>
                          </m:r>
                        </m:e>
                        <m:sup>
                          <m:r>
                            <a:rPr lang="en-US" altLang="zh-CN" sz="2000" i="1">
                              <a:latin typeface="Cambria Math" panose="02040503050406030204" pitchFamily="18" charset="0"/>
                            </a:rPr>
                            <m:t>∗</m:t>
                          </m:r>
                        </m:sup>
                      </m:sSup>
                      <m:r>
                        <a:rPr lang="en-US" altLang="zh-CN" sz="2000" i="1">
                          <a:latin typeface="Cambria Math" panose="02040503050406030204" pitchFamily="18" charset="0"/>
                        </a:rPr>
                        <m:t>=</m:t>
                      </m:r>
                      <m:r>
                        <a:rPr lang="en-US" altLang="zh-CN" sz="2000" i="1">
                          <a:latin typeface="Cambria Math" panose="02040503050406030204" pitchFamily="18" charset="0"/>
                        </a:rPr>
                        <m:t>𝜃</m:t>
                      </m:r>
                      <m:sSub>
                        <m:sSubPr>
                          <m:ctrlPr>
                            <a:rPr lang="zh-CN" altLang="zh-CN" sz="2000" i="1">
                              <a:latin typeface="Cambria Math" panose="02040503050406030204" pitchFamily="18" charset="0"/>
                            </a:rPr>
                          </m:ctrlPr>
                        </m:sSubPr>
                        <m:e>
                          <m:r>
                            <a:rPr lang="en-US" altLang="zh-CN" sz="2000" i="1">
                              <a:latin typeface="Cambria Math" panose="02040503050406030204" pitchFamily="18" charset="0"/>
                            </a:rPr>
                            <m:t>𝜋</m:t>
                          </m:r>
                        </m:e>
                        <m:sub>
                          <m:r>
                            <a:rPr lang="en-US" altLang="zh-CN" sz="2000" i="1">
                              <a:latin typeface="Cambria Math" panose="02040503050406030204" pitchFamily="18" charset="0"/>
                            </a:rPr>
                            <m:t>2</m:t>
                          </m:r>
                        </m:sub>
                      </m:sSub>
                      <m:r>
                        <a:rPr lang="en-US" altLang="zh-CN" sz="2000" i="1">
                          <a:latin typeface="Cambria Math" panose="02040503050406030204" pitchFamily="18" charset="0"/>
                        </a:rPr>
                        <m:t>+</m:t>
                      </m:r>
                      <m:d>
                        <m:dPr>
                          <m:ctrlPr>
                            <a:rPr lang="zh-CN" altLang="zh-CN" sz="2000" i="1">
                              <a:latin typeface="Cambria Math" panose="02040503050406030204" pitchFamily="18" charset="0"/>
                            </a:rPr>
                          </m:ctrlPr>
                        </m:dPr>
                        <m:e>
                          <m:r>
                            <a:rPr lang="en-US" altLang="zh-CN" sz="2000" i="1">
                              <a:latin typeface="Cambria Math" panose="02040503050406030204" pitchFamily="18" charset="0"/>
                            </a:rPr>
                            <m:t>1−</m:t>
                          </m:r>
                          <m:r>
                            <a:rPr lang="en-US" altLang="zh-CN" sz="2000" i="1">
                              <a:latin typeface="Cambria Math" panose="02040503050406030204" pitchFamily="18" charset="0"/>
                            </a:rPr>
                            <m:t>𝜃</m:t>
                          </m:r>
                        </m:e>
                      </m:d>
                      <m:r>
                        <a:rPr lang="en-US" altLang="zh-CN" sz="2000" i="1">
                          <a:latin typeface="Cambria Math" panose="02040503050406030204" pitchFamily="18" charset="0"/>
                        </a:rPr>
                        <m:t>𝜃</m:t>
                      </m:r>
                      <m:sSub>
                        <m:sSubPr>
                          <m:ctrlPr>
                            <a:rPr lang="zh-CN" altLang="zh-CN" sz="2000" i="1">
                              <a:latin typeface="Cambria Math" panose="02040503050406030204" pitchFamily="18" charset="0"/>
                            </a:rPr>
                          </m:ctrlPr>
                        </m:sSubPr>
                        <m:e>
                          <m:r>
                            <a:rPr lang="en-US" altLang="zh-CN" sz="2000" i="1">
                              <a:latin typeface="Cambria Math" panose="02040503050406030204" pitchFamily="18" charset="0"/>
                            </a:rPr>
                            <m:t>𝜋</m:t>
                          </m:r>
                        </m:e>
                        <m:sub>
                          <m:r>
                            <a:rPr lang="en-US" altLang="zh-CN" sz="2000" i="1">
                              <a:latin typeface="Cambria Math" panose="02040503050406030204" pitchFamily="18" charset="0"/>
                            </a:rPr>
                            <m:t>1</m:t>
                          </m:r>
                        </m:sub>
                      </m:sSub>
                    </m:oMath>
                  </m:oMathPara>
                </a14:m>
                <a:endParaRPr lang="en-US" altLang="zh-CN" sz="2000" i="1" dirty="0"/>
              </a:p>
              <a:p>
                <a:endParaRPr lang="zh-CN" altLang="en-US" sz="2000" i="1" dirty="0"/>
              </a:p>
              <a:p>
                <a:pPr marL="342900" indent="-342900">
                  <a:buFont typeface="Wingdings" panose="05000000000000000000" pitchFamily="2" charset="2"/>
                  <a:buChar char="Ø"/>
                </a:pPr>
                <a:r>
                  <a:rPr lang="zh-CN" altLang="en-US" sz="2000" dirty="0">
                    <a:latin typeface="+mn-ea"/>
                    <a:cs typeface="Times New Roman" panose="02020603050405020304" pitchFamily="18" charset="0"/>
                  </a:rPr>
                  <a:t>课后作业：推导</a:t>
                </a:r>
                <a:r>
                  <a:rPr lang="en-US" altLang="zh-CN" sz="2000" dirty="0">
                    <a:effectLst/>
                    <a:latin typeface="+mn-ea"/>
                    <a:cs typeface="Times New Roman" panose="02020603050405020304" pitchFamily="18" charset="0"/>
                  </a:rPr>
                  <a:t>R3</a:t>
                </a:r>
                <a:r>
                  <a:rPr lang="zh-CN" altLang="zh-CN" sz="2000" dirty="0">
                    <a:effectLst/>
                    <a:latin typeface="+mn-ea"/>
                    <a:cs typeface="Times New Roman" panose="02020603050405020304" pitchFamily="18" charset="0"/>
                  </a:rPr>
                  <a:t>曲线</a:t>
                </a:r>
                <a:r>
                  <a:rPr lang="zh-CN" altLang="en-US" sz="2000" dirty="0">
                    <a:effectLst/>
                    <a:latin typeface="+mn-ea"/>
                    <a:cs typeface="Times New Roman" panose="02020603050405020304" pitchFamily="18" charset="0"/>
                  </a:rPr>
                  <a:t>；求解</a:t>
                </a:r>
                <a14:m>
                  <m:oMath xmlns:m="http://schemas.openxmlformats.org/officeDocument/2006/math">
                    <m:sSub>
                      <m:sSubPr>
                        <m:ctrlPr>
                          <a:rPr lang="zh-CN" altLang="zh-CN" sz="2000" i="1" smtClean="0">
                            <a:latin typeface="Cambria Math" panose="02040503050406030204" pitchFamily="18" charset="0"/>
                          </a:rPr>
                        </m:ctrlPr>
                      </m:sSubPr>
                      <m:e>
                        <m:r>
                          <a:rPr lang="en-US" altLang="zh-CN" sz="2000" i="1">
                            <a:latin typeface="Cambria Math" panose="02040503050406030204" pitchFamily="18" charset="0"/>
                          </a:rPr>
                          <m:t>𝜋</m:t>
                        </m:r>
                      </m:e>
                      <m:sub>
                        <m:r>
                          <a:rPr lang="en-US" altLang="zh-CN" sz="2000" b="0" i="1" smtClean="0">
                            <a:latin typeface="Cambria Math" panose="02040503050406030204" pitchFamily="18" charset="0"/>
                          </a:rPr>
                          <m:t>3</m:t>
                        </m:r>
                      </m:sub>
                    </m:sSub>
                  </m:oMath>
                </a14:m>
                <a:r>
                  <a:rPr lang="zh-CN" altLang="en-US" sz="2000" dirty="0">
                    <a:latin typeface="+mn-ea"/>
                  </a:rPr>
                  <a:t>。</a:t>
                </a:r>
                <a:endParaRPr lang="en-US" altLang="zh-CN" sz="2000" dirty="0">
                  <a:latin typeface="+mn-ea"/>
                </a:endParaRPr>
              </a:p>
              <a:p>
                <a:endParaRPr lang="en-US" altLang="zh-CN" sz="2000" dirty="0"/>
              </a:p>
              <a:p>
                <a:pPr marL="342900" indent="-342900">
                  <a:buFont typeface="Wingdings" panose="05000000000000000000" pitchFamily="2" charset="2"/>
                  <a:buChar char="Ø"/>
                </a:pPr>
                <a:endParaRPr lang="zh-CN" altLang="en-US" dirty="0"/>
              </a:p>
            </p:txBody>
          </p:sp>
        </mc:Choice>
        <mc:Fallback xmlns="">
          <p:sp>
            <p:nvSpPr>
              <p:cNvPr id="35" name="文本框 34">
                <a:extLst>
                  <a:ext uri="{FF2B5EF4-FFF2-40B4-BE49-F238E27FC236}">
                    <a16:creationId xmlns:a16="http://schemas.microsoft.com/office/drawing/2014/main" id="{87D94F3B-E3FF-4A2A-ABC5-E05567C9B5E4}"/>
                  </a:ext>
                </a:extLst>
              </p:cNvPr>
              <p:cNvSpPr txBox="1">
                <a:spLocks noGrp="1" noRot="1" noChangeAspect="1" noMove="1" noResize="1" noEditPoints="1" noAdjustHandles="1" noChangeArrowheads="1" noChangeShapeType="1" noTextEdit="1"/>
              </p:cNvSpPr>
              <p:nvPr/>
            </p:nvSpPr>
            <p:spPr>
              <a:xfrm>
                <a:off x="6938073" y="1031799"/>
                <a:ext cx="5167650" cy="4678204"/>
              </a:xfrm>
              <a:prstGeom prst="rect">
                <a:avLst/>
              </a:prstGeom>
              <a:blipFill>
                <a:blip r:embed="rId12"/>
                <a:stretch>
                  <a:fillRect l="-1061"/>
                </a:stretch>
              </a:blipFill>
            </p:spPr>
            <p:txBody>
              <a:bodyPr/>
              <a:lstStyle/>
              <a:p>
                <a:r>
                  <a:rPr lang="zh-CN" altLang="en-US">
                    <a:noFill/>
                  </a:rPr>
                  <a:t> </a:t>
                </a:r>
              </a:p>
            </p:txBody>
          </p:sp>
        </mc:Fallback>
      </mc:AlternateContent>
      <p:sp>
        <p:nvSpPr>
          <p:cNvPr id="38" name="文本框 37">
            <a:extLst>
              <a:ext uri="{FF2B5EF4-FFF2-40B4-BE49-F238E27FC236}">
                <a16:creationId xmlns:a16="http://schemas.microsoft.com/office/drawing/2014/main" id="{5F9651E0-3923-176B-A614-08EEF9449F4F}"/>
              </a:ext>
            </a:extLst>
          </p:cNvPr>
          <p:cNvSpPr txBox="1"/>
          <p:nvPr/>
        </p:nvSpPr>
        <p:spPr>
          <a:xfrm>
            <a:off x="747840" y="169015"/>
            <a:ext cx="6096000" cy="397032"/>
          </a:xfrm>
          <a:prstGeom prst="rect">
            <a:avLst/>
          </a:prstGeom>
          <a:noFill/>
        </p:spPr>
        <p:txBody>
          <a:bodyPr wrap="square">
            <a:spAutoFit/>
          </a:bodyPr>
          <a:lstStyle/>
          <a:p>
            <a:pPr marL="0" marR="0" lvl="0" indent="0" algn="l" defTabSz="914400" rtl="0" eaLnBrk="1" fontAlgn="auto" latinLnBrk="0" hangingPunct="1">
              <a:lnSpc>
                <a:spcPct val="90000"/>
              </a:lnSpc>
              <a:spcBef>
                <a:spcPts val="1200"/>
              </a:spcBef>
              <a:spcAft>
                <a:spcPts val="200"/>
              </a:spcAft>
              <a:buClr>
                <a:srgbClr val="E48312"/>
              </a:buClr>
              <a:buSzPct val="100000"/>
              <a:buFont typeface="Calibri" panose="020F0502020204030204" pitchFamily="34" charset="0"/>
              <a:buNone/>
              <a:tabLst/>
              <a:defRPr/>
            </a:pPr>
            <a:r>
              <a:rPr kumimoji="0" lang="zh-CN" altLang="zh-CN" sz="2200" b="1" i="0" u="none" strike="noStrike" kern="1200" cap="none" spc="0" normalizeH="0" baseline="0" noProof="0" dirty="0">
                <a:ln>
                  <a:noFill/>
                </a:ln>
                <a:solidFill>
                  <a:srgbClr val="000000">
                    <a:lumMod val="75000"/>
                    <a:lumOff val="25000"/>
                  </a:srgbClr>
                </a:solidFill>
                <a:effectLst/>
                <a:uLnTx/>
                <a:uFillTx/>
                <a:latin typeface="Calibri" panose="020F0502020204030204"/>
                <a:ea typeface="宋体" panose="02010600030101010101" pitchFamily="2" charset="-122"/>
                <a:cs typeface="+mn-cs"/>
              </a:rPr>
              <a:t>加速的通货膨胀理论的模型化</a:t>
            </a:r>
            <a:endParaRPr kumimoji="0" lang="en-US" altLang="zh-CN" sz="2200" b="1" i="0" u="none" strike="noStrike" kern="1200" cap="none" spc="0" normalizeH="0" baseline="0" noProof="0" dirty="0">
              <a:ln>
                <a:noFill/>
              </a:ln>
              <a:solidFill>
                <a:srgbClr val="000000">
                  <a:lumMod val="75000"/>
                  <a:lumOff val="25000"/>
                </a:srgbClr>
              </a:solidFill>
              <a:effectLst/>
              <a:uLnTx/>
              <a:uFillTx/>
              <a:latin typeface="Calibri" panose="020F0502020204030204"/>
              <a:ea typeface="宋体" panose="02010600030101010101" pitchFamily="2" charset="-122"/>
              <a:cs typeface="+mn-cs"/>
            </a:endParaRPr>
          </a:p>
        </p:txBody>
      </p:sp>
      <p:sp>
        <p:nvSpPr>
          <p:cNvPr id="37" name="右大括号 36">
            <a:extLst>
              <a:ext uri="{FF2B5EF4-FFF2-40B4-BE49-F238E27FC236}">
                <a16:creationId xmlns:a16="http://schemas.microsoft.com/office/drawing/2014/main" id="{6525365A-5F69-361A-30F9-4052E87E7DF1}"/>
              </a:ext>
            </a:extLst>
          </p:cNvPr>
          <p:cNvSpPr/>
          <p:nvPr/>
        </p:nvSpPr>
        <p:spPr>
          <a:xfrm>
            <a:off x="3555703" y="4321900"/>
            <a:ext cx="192525" cy="737001"/>
          </a:xfrm>
          <a:prstGeom prst="rightBrace">
            <a:avLst/>
          </a:prstGeom>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zh-CN" altLang="en-US"/>
          </a:p>
        </p:txBody>
      </p:sp>
      <p:sp>
        <p:nvSpPr>
          <p:cNvPr id="39" name="右大括号 38">
            <a:extLst>
              <a:ext uri="{FF2B5EF4-FFF2-40B4-BE49-F238E27FC236}">
                <a16:creationId xmlns:a16="http://schemas.microsoft.com/office/drawing/2014/main" id="{811FEBFF-9C1F-1EDC-EEDE-37ABDA5ACCD7}"/>
              </a:ext>
            </a:extLst>
          </p:cNvPr>
          <p:cNvSpPr/>
          <p:nvPr/>
        </p:nvSpPr>
        <p:spPr>
          <a:xfrm>
            <a:off x="3515879" y="2958246"/>
            <a:ext cx="178583" cy="688595"/>
          </a:xfrm>
          <a:prstGeom prst="rightBrace">
            <a:avLst/>
          </a:prstGeom>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zh-CN" altLang="en-US"/>
          </a:p>
        </p:txBody>
      </p:sp>
    </p:spTree>
    <p:extLst>
      <p:ext uri="{BB962C8B-B14F-4D97-AF65-F5344CB8AC3E}">
        <p14:creationId xmlns:p14="http://schemas.microsoft.com/office/powerpoint/2010/main" val="139427608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内容占位符 1">
                <a:extLst>
                  <a:ext uri="{FF2B5EF4-FFF2-40B4-BE49-F238E27FC236}">
                    <a16:creationId xmlns:a16="http://schemas.microsoft.com/office/drawing/2014/main" id="{48D856EA-9906-42EC-ACFF-E43D471DB2A9}"/>
                  </a:ext>
                </a:extLst>
              </p:cNvPr>
              <p:cNvSpPr>
                <a:spLocks noGrp="1"/>
              </p:cNvSpPr>
              <p:nvPr>
                <p:ph idx="1"/>
              </p:nvPr>
            </p:nvSpPr>
            <p:spPr/>
            <p:txBody>
              <a:bodyPr>
                <a:noAutofit/>
              </a:bodyPr>
              <a:lstStyle/>
              <a:p>
                <a:pPr marL="0" indent="0">
                  <a:buNone/>
                </a:pPr>
                <a:r>
                  <a:rPr lang="zh-CN" altLang="zh-CN" sz="2200" b="1" dirty="0"/>
                  <a:t>加速的通货膨胀理论的模型化</a:t>
                </a:r>
                <a:endParaRPr lang="en-US" altLang="zh-CN" sz="2200" b="1" dirty="0"/>
              </a:p>
              <a:p>
                <a:pPr marL="91440" marR="0" lvl="0" indent="-91440" algn="l" defTabSz="914400" rtl="0" eaLnBrk="1" fontAlgn="auto" latinLnBrk="0" hangingPunct="1">
                  <a:lnSpc>
                    <a:spcPct val="90000"/>
                  </a:lnSpc>
                  <a:spcBef>
                    <a:spcPts val="1200"/>
                  </a:spcBef>
                  <a:spcAft>
                    <a:spcPts val="200"/>
                  </a:spcAft>
                  <a:buClr>
                    <a:srgbClr val="E48312"/>
                  </a:buClr>
                  <a:buSzPct val="100000"/>
                  <a:buFont typeface="Wingdings" panose="05000000000000000000" pitchFamily="2" charset="2"/>
                  <a:buChar char="Ø"/>
                  <a:tabLst/>
                  <a:defRPr/>
                </a:pPr>
                <a:r>
                  <a:rPr kumimoji="0" lang="zh-CN" altLang="zh-CN" sz="2000" b="0" i="0" u="none" strike="noStrike" kern="1200" cap="none" spc="0" normalizeH="0" baseline="0" noProof="0" dirty="0">
                    <a:ln>
                      <a:noFill/>
                    </a:ln>
                    <a:solidFill>
                      <a:srgbClr val="000000">
                        <a:lumMod val="75000"/>
                        <a:lumOff val="25000"/>
                      </a:srgbClr>
                    </a:solidFill>
                    <a:effectLst/>
                    <a:uLnTx/>
                    <a:uFillTx/>
                    <a:latin typeface="Calibri" panose="020F0502020204030204"/>
                    <a:ea typeface="宋体" panose="02010600030101010101" pitchFamily="2" charset="-122"/>
                    <a:cs typeface="+mn-cs"/>
                  </a:rPr>
                  <a:t>自然失业率假说的菲利普斯曲线可以写成</a:t>
                </a:r>
                <a:r>
                  <a:rPr kumimoji="0" lang="en-US" altLang="zh-CN" sz="2000" b="0" i="0" u="none" strike="noStrike" kern="1200" cap="none" spc="0" normalizeH="0" baseline="0" noProof="0" dirty="0">
                    <a:ln>
                      <a:noFill/>
                    </a:ln>
                    <a:solidFill>
                      <a:srgbClr val="000000">
                        <a:lumMod val="75000"/>
                        <a:lumOff val="25000"/>
                      </a:srgbClr>
                    </a:solidFill>
                    <a:effectLst/>
                    <a:uLnTx/>
                    <a:uFillTx/>
                    <a:latin typeface="Calibri" panose="020F0502020204030204"/>
                    <a:ea typeface="宋体" panose="02010600030101010101" pitchFamily="2" charset="-122"/>
                    <a:cs typeface="+mn-cs"/>
                  </a:rPr>
                  <a:t>:</a:t>
                </a:r>
                <a:endParaRPr kumimoji="0" lang="zh-CN" altLang="zh-CN" sz="2000" b="0" i="0" u="none" strike="noStrike" kern="1200" cap="none" spc="0" normalizeH="0" baseline="0" noProof="0" dirty="0">
                  <a:ln>
                    <a:noFill/>
                  </a:ln>
                  <a:solidFill>
                    <a:srgbClr val="000000">
                      <a:lumMod val="75000"/>
                      <a:lumOff val="25000"/>
                    </a:srgbClr>
                  </a:solidFill>
                  <a:effectLst/>
                  <a:uLnTx/>
                  <a:uFillTx/>
                  <a:latin typeface="Calibri" panose="020F0502020204030204"/>
                  <a:ea typeface="宋体" panose="02010600030101010101" pitchFamily="2" charset="-122"/>
                  <a:cs typeface="+mn-cs"/>
                </a:endParaRPr>
              </a:p>
              <a:p>
                <a:pPr marL="91440" marR="0" lvl="0" indent="-91440" algn="ctr" defTabSz="914400" rtl="0" eaLnBrk="1" fontAlgn="auto" latinLnBrk="0" hangingPunct="1">
                  <a:lnSpc>
                    <a:spcPct val="90000"/>
                  </a:lnSpc>
                  <a:spcBef>
                    <a:spcPts val="1200"/>
                  </a:spcBef>
                  <a:spcAft>
                    <a:spcPts val="200"/>
                  </a:spcAft>
                  <a:buClr>
                    <a:srgbClr val="E48312"/>
                  </a:buClr>
                  <a:buSzPct val="100000"/>
                  <a:buFont typeface="Calibri" panose="020F0502020204030204" pitchFamily="34" charset="0"/>
                  <a:buChar char=" "/>
                  <a:tabLst/>
                  <a:defRPr/>
                </a:pPr>
                <a:r>
                  <a:rPr kumimoji="0" lang="en-US" altLang="zh-CN" sz="2000" b="0" i="0" u="none" strike="noStrike" kern="1200" cap="none" spc="0" normalizeH="0" baseline="0" noProof="0" dirty="0">
                    <a:ln>
                      <a:noFill/>
                    </a:ln>
                    <a:solidFill>
                      <a:srgbClr val="000000">
                        <a:lumMod val="75000"/>
                        <a:lumOff val="25000"/>
                      </a:srgbClr>
                    </a:solidFill>
                    <a:effectLst/>
                    <a:uLnTx/>
                    <a:uFillTx/>
                    <a:latin typeface="Calibri" panose="020F0502020204030204"/>
                    <a:ea typeface="宋体" panose="02010600030101010101" pitchFamily="2" charset="-122"/>
                    <a:cs typeface="+mn-cs"/>
                  </a:rPr>
                  <a:t>	</a:t>
                </a:r>
                <a14:m>
                  <m:oMath xmlns:m="http://schemas.openxmlformats.org/officeDocument/2006/math">
                    <m:sSub>
                      <m:sSubPr>
                        <m:ctrlPr>
                          <a:rPr kumimoji="0" lang="zh-CN" altLang="zh-CN" sz="2000" b="0" i="1" u="none" strike="noStrike" kern="1200" cap="none" spc="0" normalizeH="0" baseline="0" noProof="0">
                            <a:ln>
                              <a:noFill/>
                            </a:ln>
                            <a:solidFill>
                              <a:srgbClr val="000000">
                                <a:lumMod val="75000"/>
                                <a:lumOff val="25000"/>
                              </a:srgbClr>
                            </a:solidFill>
                            <a:effectLst/>
                            <a:uLnTx/>
                            <a:uFillTx/>
                            <a:latin typeface="Cambria Math" panose="02040503050406030204" pitchFamily="18" charset="0"/>
                            <a:cs typeface="+mn-cs"/>
                          </a:rPr>
                        </m:ctrlPr>
                      </m:sSubPr>
                      <m:e>
                        <m:r>
                          <a:rPr kumimoji="0" lang="en-US" altLang="zh-CN" sz="2000" b="0" i="1" u="none" strike="noStrike" kern="1200" cap="none" spc="0" normalizeH="0" baseline="0" noProof="0">
                            <a:ln>
                              <a:noFill/>
                            </a:ln>
                            <a:solidFill>
                              <a:srgbClr val="000000">
                                <a:lumMod val="75000"/>
                                <a:lumOff val="25000"/>
                              </a:srgbClr>
                            </a:solidFill>
                            <a:effectLst/>
                            <a:uLnTx/>
                            <a:uFillTx/>
                            <a:latin typeface="Cambria Math" panose="02040503050406030204" pitchFamily="18" charset="0"/>
                            <a:cs typeface="+mn-cs"/>
                          </a:rPr>
                          <m:t>𝜋</m:t>
                        </m:r>
                      </m:e>
                      <m:sub>
                        <m:r>
                          <a:rPr kumimoji="0" lang="en-US" altLang="zh-CN" sz="2000" b="0" i="1" u="none" strike="noStrike" kern="1200" cap="none" spc="0" normalizeH="0" baseline="0" noProof="0">
                            <a:ln>
                              <a:noFill/>
                            </a:ln>
                            <a:solidFill>
                              <a:srgbClr val="000000">
                                <a:lumMod val="75000"/>
                                <a:lumOff val="25000"/>
                              </a:srgbClr>
                            </a:solidFill>
                            <a:effectLst/>
                            <a:uLnTx/>
                            <a:uFillTx/>
                            <a:latin typeface="Cambria Math" panose="02040503050406030204" pitchFamily="18" charset="0"/>
                            <a:cs typeface="+mn-cs"/>
                          </a:rPr>
                          <m:t>𝑡</m:t>
                        </m:r>
                      </m:sub>
                    </m:sSub>
                    <m:r>
                      <a:rPr kumimoji="0" lang="en-US" altLang="zh-CN" sz="2000" b="0" i="1" u="none" strike="noStrike" kern="1200" cap="none" spc="0" normalizeH="0" baseline="0" noProof="0">
                        <a:ln>
                          <a:noFill/>
                        </a:ln>
                        <a:solidFill>
                          <a:srgbClr val="000000">
                            <a:lumMod val="75000"/>
                            <a:lumOff val="25000"/>
                          </a:srgbClr>
                        </a:solidFill>
                        <a:effectLst/>
                        <a:uLnTx/>
                        <a:uFillTx/>
                        <a:latin typeface="Cambria Math" panose="02040503050406030204" pitchFamily="18" charset="0"/>
                        <a:cs typeface="+mn-cs"/>
                      </a:rPr>
                      <m:t>=</m:t>
                    </m:r>
                    <m:sSubSup>
                      <m:sSubSupPr>
                        <m:ctrlPr>
                          <a:rPr kumimoji="0" lang="zh-CN" altLang="zh-CN" sz="2000" b="0" i="1" u="none" strike="noStrike" kern="1200" cap="none" spc="0" normalizeH="0" baseline="0" noProof="0">
                            <a:ln>
                              <a:noFill/>
                            </a:ln>
                            <a:solidFill>
                              <a:srgbClr val="000000">
                                <a:lumMod val="75000"/>
                                <a:lumOff val="25000"/>
                              </a:srgbClr>
                            </a:solidFill>
                            <a:effectLst/>
                            <a:uLnTx/>
                            <a:uFillTx/>
                            <a:latin typeface="Cambria Math" panose="02040503050406030204" pitchFamily="18" charset="0"/>
                            <a:cs typeface="+mn-cs"/>
                          </a:rPr>
                        </m:ctrlPr>
                      </m:sSubSupPr>
                      <m:e>
                        <m:r>
                          <a:rPr kumimoji="0" lang="en-US" altLang="zh-CN" sz="2000" b="0" i="1" u="none" strike="noStrike" kern="1200" cap="none" spc="0" normalizeH="0" baseline="0" noProof="0">
                            <a:ln>
                              <a:noFill/>
                            </a:ln>
                            <a:solidFill>
                              <a:srgbClr val="000000">
                                <a:lumMod val="75000"/>
                                <a:lumOff val="25000"/>
                              </a:srgbClr>
                            </a:solidFill>
                            <a:effectLst/>
                            <a:uLnTx/>
                            <a:uFillTx/>
                            <a:latin typeface="Cambria Math" panose="02040503050406030204" pitchFamily="18" charset="0"/>
                            <a:cs typeface="+mn-cs"/>
                          </a:rPr>
                          <m:t>𝜋</m:t>
                        </m:r>
                      </m:e>
                      <m:sub>
                        <m:r>
                          <a:rPr kumimoji="0" lang="en-US" altLang="zh-CN" sz="2000" b="0" i="1" u="none" strike="noStrike" kern="1200" cap="none" spc="0" normalizeH="0" baseline="0" noProof="0">
                            <a:ln>
                              <a:noFill/>
                            </a:ln>
                            <a:solidFill>
                              <a:srgbClr val="000000">
                                <a:lumMod val="75000"/>
                                <a:lumOff val="25000"/>
                              </a:srgbClr>
                            </a:solidFill>
                            <a:effectLst/>
                            <a:uLnTx/>
                            <a:uFillTx/>
                            <a:latin typeface="Cambria Math" panose="02040503050406030204" pitchFamily="18" charset="0"/>
                            <a:cs typeface="+mn-cs"/>
                          </a:rPr>
                          <m:t>𝑡</m:t>
                        </m:r>
                      </m:sub>
                      <m:sup>
                        <m:r>
                          <a:rPr kumimoji="0" lang="en-US" altLang="zh-CN" sz="2000" b="0" i="1" u="none" strike="noStrike" kern="1200" cap="none" spc="0" normalizeH="0" baseline="0" noProof="0">
                            <a:ln>
                              <a:noFill/>
                            </a:ln>
                            <a:solidFill>
                              <a:srgbClr val="000000">
                                <a:lumMod val="75000"/>
                                <a:lumOff val="25000"/>
                              </a:srgbClr>
                            </a:solidFill>
                            <a:effectLst/>
                            <a:uLnTx/>
                            <a:uFillTx/>
                            <a:latin typeface="Cambria Math" panose="02040503050406030204" pitchFamily="18" charset="0"/>
                            <a:cs typeface="+mn-cs"/>
                          </a:rPr>
                          <m:t>∗</m:t>
                        </m:r>
                      </m:sup>
                    </m:sSubSup>
                    <m:r>
                      <a:rPr kumimoji="0" lang="zh-CN" altLang="en-US" sz="2000" b="0" i="1" u="none" strike="noStrike" kern="1200" cap="none" spc="0" normalizeH="0" baseline="0" noProof="0">
                        <a:ln>
                          <a:noFill/>
                        </a:ln>
                        <a:solidFill>
                          <a:srgbClr val="000000">
                            <a:lumMod val="75000"/>
                            <a:lumOff val="25000"/>
                          </a:srgbClr>
                        </a:solidFill>
                        <a:effectLst/>
                        <a:uLnTx/>
                        <a:uFillTx/>
                        <a:latin typeface="Cambria Math" panose="02040503050406030204" pitchFamily="18" charset="0"/>
                        <a:cs typeface="+mn-cs"/>
                      </a:rPr>
                      <m:t>−</m:t>
                    </m:r>
                    <m:r>
                      <a:rPr kumimoji="0" lang="en-US" altLang="zh-CN" sz="2000" b="0" i="1" u="none" strike="noStrike" kern="1200" cap="none" spc="0" normalizeH="0" baseline="0" noProof="0">
                        <a:ln>
                          <a:noFill/>
                        </a:ln>
                        <a:solidFill>
                          <a:srgbClr val="000000">
                            <a:lumMod val="75000"/>
                            <a:lumOff val="25000"/>
                          </a:srgbClr>
                        </a:solidFill>
                        <a:effectLst/>
                        <a:uLnTx/>
                        <a:uFillTx/>
                        <a:latin typeface="Cambria Math" panose="02040503050406030204" pitchFamily="18" charset="0"/>
                        <a:cs typeface="+mn-cs"/>
                      </a:rPr>
                      <m:t>𝑏</m:t>
                    </m:r>
                    <m:r>
                      <a:rPr kumimoji="0" lang="en-US" altLang="zh-CN" sz="2000" b="0" i="1" u="none" strike="noStrike" kern="1200" cap="none" spc="0" normalizeH="0" baseline="0" noProof="0">
                        <a:ln>
                          <a:noFill/>
                        </a:ln>
                        <a:solidFill>
                          <a:srgbClr val="000000">
                            <a:lumMod val="75000"/>
                            <a:lumOff val="25000"/>
                          </a:srgbClr>
                        </a:solidFill>
                        <a:effectLst/>
                        <a:uLnTx/>
                        <a:uFillTx/>
                        <a:latin typeface="Cambria Math" panose="02040503050406030204" pitchFamily="18" charset="0"/>
                        <a:cs typeface="+mn-cs"/>
                      </a:rPr>
                      <m:t>(</m:t>
                    </m:r>
                    <m:sSub>
                      <m:sSubPr>
                        <m:ctrlPr>
                          <a:rPr kumimoji="0" lang="zh-CN" altLang="zh-CN" sz="2000" b="0" i="1" u="none" strike="noStrike" kern="1200" cap="none" spc="0" normalizeH="0" baseline="0" noProof="0">
                            <a:ln>
                              <a:noFill/>
                            </a:ln>
                            <a:solidFill>
                              <a:srgbClr val="000000">
                                <a:lumMod val="75000"/>
                                <a:lumOff val="25000"/>
                              </a:srgbClr>
                            </a:solidFill>
                            <a:effectLst/>
                            <a:uLnTx/>
                            <a:uFillTx/>
                            <a:latin typeface="Cambria Math" panose="02040503050406030204" pitchFamily="18" charset="0"/>
                            <a:cs typeface="+mn-cs"/>
                          </a:rPr>
                        </m:ctrlPr>
                      </m:sSubPr>
                      <m:e>
                        <m:r>
                          <a:rPr kumimoji="0" lang="en-US" altLang="zh-CN" sz="2000" b="0" i="1" u="none" strike="noStrike" kern="1200" cap="none" spc="0" normalizeH="0" baseline="0" noProof="0">
                            <a:ln>
                              <a:noFill/>
                            </a:ln>
                            <a:solidFill>
                              <a:srgbClr val="000000">
                                <a:lumMod val="75000"/>
                                <a:lumOff val="25000"/>
                              </a:srgbClr>
                            </a:solidFill>
                            <a:effectLst/>
                            <a:uLnTx/>
                            <a:uFillTx/>
                            <a:latin typeface="Cambria Math" panose="02040503050406030204" pitchFamily="18" charset="0"/>
                            <a:cs typeface="+mn-cs"/>
                          </a:rPr>
                          <m:t>𝑢</m:t>
                        </m:r>
                      </m:e>
                      <m:sub>
                        <m:r>
                          <a:rPr kumimoji="0" lang="en-US" altLang="zh-CN" sz="2000" b="0" i="1" u="none" strike="noStrike" kern="1200" cap="none" spc="0" normalizeH="0" baseline="0" noProof="0">
                            <a:ln>
                              <a:noFill/>
                            </a:ln>
                            <a:solidFill>
                              <a:srgbClr val="000000">
                                <a:lumMod val="75000"/>
                                <a:lumOff val="25000"/>
                              </a:srgbClr>
                            </a:solidFill>
                            <a:effectLst/>
                            <a:uLnTx/>
                            <a:uFillTx/>
                            <a:latin typeface="Cambria Math" panose="02040503050406030204" pitchFamily="18" charset="0"/>
                            <a:cs typeface="+mn-cs"/>
                          </a:rPr>
                          <m:t>𝑡</m:t>
                        </m:r>
                      </m:sub>
                    </m:sSub>
                    <m:r>
                      <a:rPr kumimoji="0" lang="en-US" altLang="zh-CN" sz="2000" b="0" i="1" u="none" strike="noStrike" kern="1200" cap="none" spc="0" normalizeH="0" baseline="0" noProof="0">
                        <a:ln>
                          <a:noFill/>
                        </a:ln>
                        <a:solidFill>
                          <a:srgbClr val="000000">
                            <a:lumMod val="75000"/>
                            <a:lumOff val="25000"/>
                          </a:srgbClr>
                        </a:solidFill>
                        <a:effectLst/>
                        <a:uLnTx/>
                        <a:uFillTx/>
                        <a:latin typeface="Cambria Math" panose="02040503050406030204" pitchFamily="18" charset="0"/>
                        <a:cs typeface="+mn-cs"/>
                      </a:rPr>
                      <m:t>−</m:t>
                    </m:r>
                    <m:sSup>
                      <m:sSupPr>
                        <m:ctrlPr>
                          <a:rPr kumimoji="0" lang="zh-CN" altLang="zh-CN" sz="2000" b="0" i="1" u="none" strike="noStrike" kern="1200" cap="none" spc="0" normalizeH="0" baseline="0" noProof="0">
                            <a:ln>
                              <a:noFill/>
                            </a:ln>
                            <a:solidFill>
                              <a:srgbClr val="000000">
                                <a:lumMod val="75000"/>
                                <a:lumOff val="25000"/>
                              </a:srgbClr>
                            </a:solidFill>
                            <a:effectLst/>
                            <a:uLnTx/>
                            <a:uFillTx/>
                            <a:latin typeface="Cambria Math" panose="02040503050406030204" pitchFamily="18" charset="0"/>
                            <a:cs typeface="+mn-cs"/>
                          </a:rPr>
                        </m:ctrlPr>
                      </m:sSupPr>
                      <m:e>
                        <m:r>
                          <a:rPr kumimoji="0" lang="en-US" altLang="zh-CN" sz="2000" b="0" i="1" u="none" strike="noStrike" kern="1200" cap="none" spc="0" normalizeH="0" baseline="0" noProof="0">
                            <a:ln>
                              <a:noFill/>
                            </a:ln>
                            <a:solidFill>
                              <a:srgbClr val="000000">
                                <a:lumMod val="75000"/>
                                <a:lumOff val="25000"/>
                              </a:srgbClr>
                            </a:solidFill>
                            <a:effectLst/>
                            <a:uLnTx/>
                            <a:uFillTx/>
                            <a:latin typeface="Cambria Math" panose="02040503050406030204" pitchFamily="18" charset="0"/>
                            <a:cs typeface="+mn-cs"/>
                          </a:rPr>
                          <m:t>𝑢</m:t>
                        </m:r>
                      </m:e>
                      <m:sup>
                        <m:r>
                          <a:rPr kumimoji="0" lang="en-US" altLang="zh-CN" sz="2000" b="0" i="1" u="none" strike="noStrike" kern="1200" cap="none" spc="0" normalizeH="0" baseline="0" noProof="0">
                            <a:ln>
                              <a:noFill/>
                            </a:ln>
                            <a:solidFill>
                              <a:srgbClr val="000000">
                                <a:lumMod val="75000"/>
                                <a:lumOff val="25000"/>
                              </a:srgbClr>
                            </a:solidFill>
                            <a:effectLst/>
                            <a:uLnTx/>
                            <a:uFillTx/>
                            <a:latin typeface="Cambria Math" panose="02040503050406030204" pitchFamily="18" charset="0"/>
                            <a:cs typeface="+mn-cs"/>
                          </a:rPr>
                          <m:t>∗</m:t>
                        </m:r>
                      </m:sup>
                    </m:sSup>
                    <m:r>
                      <a:rPr kumimoji="0" lang="en-US" altLang="zh-CN" sz="2000" b="0" i="1" u="none" strike="noStrike" kern="1200" cap="none" spc="0" normalizeH="0" baseline="0" noProof="0">
                        <a:ln>
                          <a:noFill/>
                        </a:ln>
                        <a:solidFill>
                          <a:srgbClr val="000000">
                            <a:lumMod val="75000"/>
                            <a:lumOff val="25000"/>
                          </a:srgbClr>
                        </a:solidFill>
                        <a:effectLst/>
                        <a:uLnTx/>
                        <a:uFillTx/>
                        <a:latin typeface="Cambria Math" panose="02040503050406030204" pitchFamily="18" charset="0"/>
                        <a:cs typeface="+mn-cs"/>
                      </a:rPr>
                      <m:t>)</m:t>
                    </m:r>
                  </m:oMath>
                </a14:m>
                <a:endParaRPr kumimoji="0" lang="en-US" altLang="zh-CN" sz="2000" b="0" i="1" u="none" strike="noStrike" kern="1200" cap="none" spc="0" normalizeH="0" baseline="0" noProof="0" dirty="0">
                  <a:ln>
                    <a:noFill/>
                  </a:ln>
                  <a:solidFill>
                    <a:srgbClr val="000000">
                      <a:lumMod val="75000"/>
                      <a:lumOff val="25000"/>
                    </a:srgbClr>
                  </a:solidFill>
                  <a:effectLst/>
                  <a:uLnTx/>
                  <a:uFillTx/>
                  <a:latin typeface="Calibri" panose="020F0502020204030204"/>
                  <a:ea typeface="宋体" panose="02010600030101010101" pitchFamily="2" charset="-122"/>
                  <a:cs typeface="+mn-cs"/>
                </a:endParaRPr>
              </a:p>
              <a:p>
                <a:pPr marL="91440" marR="0" lvl="0" indent="-91440" algn="l" defTabSz="914400" rtl="0" eaLnBrk="1" fontAlgn="auto" latinLnBrk="0" hangingPunct="1">
                  <a:lnSpc>
                    <a:spcPct val="90000"/>
                  </a:lnSpc>
                  <a:spcBef>
                    <a:spcPts val="1200"/>
                  </a:spcBef>
                  <a:spcAft>
                    <a:spcPts val="200"/>
                  </a:spcAft>
                  <a:buClr>
                    <a:srgbClr val="E48312"/>
                  </a:buClr>
                  <a:buSzPct val="100000"/>
                  <a:buFont typeface="Wingdings" panose="05000000000000000000" pitchFamily="2" charset="2"/>
                  <a:buChar char="Ø"/>
                  <a:tabLst/>
                  <a:defRPr/>
                </a:pPr>
                <a:r>
                  <a:rPr kumimoji="0" lang="zh-CN" altLang="zh-CN" sz="2000" b="0" i="0" u="none" strike="noStrike" kern="1200" cap="none" spc="0" normalizeH="0" baseline="0" noProof="0" dirty="0">
                    <a:ln>
                      <a:noFill/>
                    </a:ln>
                    <a:solidFill>
                      <a:srgbClr val="000000">
                        <a:lumMod val="75000"/>
                        <a:lumOff val="25000"/>
                      </a:srgbClr>
                    </a:solidFill>
                    <a:effectLst/>
                    <a:uLnTx/>
                    <a:uFillTx/>
                    <a:latin typeface="Calibri" panose="020F0502020204030204"/>
                    <a:ea typeface="宋体" panose="02010600030101010101" pitchFamily="2" charset="-122"/>
                    <a:cs typeface="+mn-cs"/>
                  </a:rPr>
                  <a:t>适应性预期理论： </a:t>
                </a:r>
                <a:endParaRPr kumimoji="0" lang="en-US" altLang="zh-CN" sz="2000" b="0" i="0" u="none" strike="noStrike" kern="1200" cap="none" spc="0" normalizeH="0" baseline="0" noProof="0" dirty="0">
                  <a:ln>
                    <a:noFill/>
                  </a:ln>
                  <a:solidFill>
                    <a:srgbClr val="000000">
                      <a:lumMod val="75000"/>
                      <a:lumOff val="25000"/>
                    </a:srgbClr>
                  </a:solidFill>
                  <a:effectLst/>
                  <a:uLnTx/>
                  <a:uFillTx/>
                  <a:latin typeface="Calibri" panose="020F0502020204030204"/>
                  <a:ea typeface="宋体" panose="02010600030101010101" pitchFamily="2" charset="-122"/>
                  <a:cs typeface="+mn-cs"/>
                </a:endParaRPr>
              </a:p>
              <a:p>
                <a:pPr marL="0" marR="0" lvl="0" indent="0" algn="ctr" defTabSz="914400" rtl="0" eaLnBrk="1" fontAlgn="auto" latinLnBrk="0" hangingPunct="1">
                  <a:lnSpc>
                    <a:spcPct val="90000"/>
                  </a:lnSpc>
                  <a:spcBef>
                    <a:spcPts val="1200"/>
                  </a:spcBef>
                  <a:spcAft>
                    <a:spcPts val="200"/>
                  </a:spcAft>
                  <a:buClr>
                    <a:srgbClr val="E48312"/>
                  </a:buClr>
                  <a:buSzPct val="100000"/>
                  <a:buFont typeface="Calibri" panose="020F0502020204030204" pitchFamily="34" charset="0"/>
                  <a:buNone/>
                  <a:tabLst/>
                  <a:defRPr/>
                </a:pPr>
                <a:r>
                  <a:rPr kumimoji="0" lang="en-US" altLang="zh-CN" sz="2000" b="0" i="0" u="none" strike="noStrike" kern="1200" cap="none" spc="0" normalizeH="0" baseline="0" noProof="0" dirty="0">
                    <a:ln>
                      <a:noFill/>
                    </a:ln>
                    <a:solidFill>
                      <a:srgbClr val="000000">
                        <a:lumMod val="75000"/>
                        <a:lumOff val="25000"/>
                      </a:srgbClr>
                    </a:solidFill>
                    <a:effectLst/>
                    <a:uLnTx/>
                    <a:uFillTx/>
                    <a:latin typeface="Calibri" panose="020F0502020204030204"/>
                    <a:ea typeface="宋体" panose="02010600030101010101" pitchFamily="2" charset="-122"/>
                    <a:cs typeface="+mn-cs"/>
                  </a:rPr>
                  <a:t>	</a:t>
                </a:r>
                <a:r>
                  <a:rPr kumimoji="0" lang="zh-CN" altLang="zh-CN" sz="2000" b="0" i="0" u="none" strike="noStrike" kern="1200" cap="none" spc="0" normalizeH="0" baseline="0" noProof="0" dirty="0">
                    <a:ln>
                      <a:noFill/>
                    </a:ln>
                    <a:solidFill>
                      <a:srgbClr val="000000">
                        <a:lumMod val="75000"/>
                        <a:lumOff val="25000"/>
                      </a:srgbClr>
                    </a:solidFill>
                    <a:effectLst/>
                    <a:uLnTx/>
                    <a:uFillTx/>
                    <a:latin typeface="Calibri" panose="020F0502020204030204"/>
                    <a:ea typeface="宋体" panose="02010600030101010101" pitchFamily="2" charset="-122"/>
                    <a:cs typeface="+mn-cs"/>
                  </a:rPr>
                  <a:t> </a:t>
                </a:r>
                <a14:m>
                  <m:oMath xmlns:m="http://schemas.openxmlformats.org/officeDocument/2006/math">
                    <m:sSubSup>
                      <m:sSubSupPr>
                        <m:ctrlPr>
                          <a:rPr kumimoji="0" lang="zh-CN" altLang="zh-CN" sz="2000" b="0" i="1" u="none" strike="noStrike" kern="1200" cap="none" spc="0" normalizeH="0" baseline="0" noProof="0">
                            <a:ln>
                              <a:noFill/>
                            </a:ln>
                            <a:solidFill>
                              <a:srgbClr val="000000">
                                <a:lumMod val="75000"/>
                                <a:lumOff val="25000"/>
                              </a:srgbClr>
                            </a:solidFill>
                            <a:effectLst/>
                            <a:uLnTx/>
                            <a:uFillTx/>
                            <a:latin typeface="Cambria Math" panose="02040503050406030204" pitchFamily="18" charset="0"/>
                            <a:cs typeface="+mn-cs"/>
                          </a:rPr>
                        </m:ctrlPr>
                      </m:sSubSupPr>
                      <m:e>
                        <m:r>
                          <a:rPr kumimoji="0" lang="en-US" altLang="zh-CN" sz="2000" b="0" i="1" u="none" strike="noStrike" kern="1200" cap="none" spc="0" normalizeH="0" baseline="0" noProof="0">
                            <a:ln>
                              <a:noFill/>
                            </a:ln>
                            <a:solidFill>
                              <a:srgbClr val="000000">
                                <a:lumMod val="75000"/>
                                <a:lumOff val="25000"/>
                              </a:srgbClr>
                            </a:solidFill>
                            <a:effectLst/>
                            <a:uLnTx/>
                            <a:uFillTx/>
                            <a:latin typeface="Cambria Math" panose="02040503050406030204" pitchFamily="18" charset="0"/>
                            <a:cs typeface="+mn-cs"/>
                          </a:rPr>
                          <m:t>𝜋</m:t>
                        </m:r>
                      </m:e>
                      <m:sub>
                        <m:r>
                          <a:rPr kumimoji="0" lang="en-US" altLang="zh-CN" sz="2000" b="0" i="1" u="none" strike="noStrike" kern="1200" cap="none" spc="0" normalizeH="0" baseline="0" noProof="0">
                            <a:ln>
                              <a:noFill/>
                            </a:ln>
                            <a:solidFill>
                              <a:srgbClr val="000000">
                                <a:lumMod val="75000"/>
                                <a:lumOff val="25000"/>
                              </a:srgbClr>
                            </a:solidFill>
                            <a:effectLst/>
                            <a:uLnTx/>
                            <a:uFillTx/>
                            <a:latin typeface="Cambria Math" panose="02040503050406030204" pitchFamily="18" charset="0"/>
                            <a:cs typeface="+mn-cs"/>
                          </a:rPr>
                          <m:t>𝑡</m:t>
                        </m:r>
                      </m:sub>
                      <m:sup>
                        <m:r>
                          <a:rPr kumimoji="0" lang="en-US" altLang="zh-CN" sz="2000" b="0" i="1" u="none" strike="noStrike" kern="1200" cap="none" spc="0" normalizeH="0" baseline="0" noProof="0">
                            <a:ln>
                              <a:noFill/>
                            </a:ln>
                            <a:solidFill>
                              <a:srgbClr val="000000">
                                <a:lumMod val="75000"/>
                                <a:lumOff val="25000"/>
                              </a:srgbClr>
                            </a:solidFill>
                            <a:effectLst/>
                            <a:uLnTx/>
                            <a:uFillTx/>
                            <a:latin typeface="Cambria Math" panose="02040503050406030204" pitchFamily="18" charset="0"/>
                            <a:cs typeface="+mn-cs"/>
                          </a:rPr>
                          <m:t>∗</m:t>
                        </m:r>
                      </m:sup>
                    </m:sSubSup>
                    <m:r>
                      <a:rPr kumimoji="0" lang="en-US" altLang="zh-CN" sz="2000" b="0" i="1" u="none" strike="noStrike" kern="1200" cap="none" spc="0" normalizeH="0" baseline="0" noProof="0">
                        <a:ln>
                          <a:noFill/>
                        </a:ln>
                        <a:solidFill>
                          <a:srgbClr val="000000">
                            <a:lumMod val="75000"/>
                            <a:lumOff val="25000"/>
                          </a:srgbClr>
                        </a:solidFill>
                        <a:effectLst/>
                        <a:uLnTx/>
                        <a:uFillTx/>
                        <a:latin typeface="Cambria Math" panose="02040503050406030204" pitchFamily="18" charset="0"/>
                        <a:cs typeface="+mn-cs"/>
                      </a:rPr>
                      <m:t>=</m:t>
                    </m:r>
                    <m:r>
                      <a:rPr kumimoji="0" lang="en-US" altLang="zh-CN" sz="2000" b="0" i="1" u="none" strike="noStrike" kern="1200" cap="none" spc="0" normalizeH="0" baseline="0" noProof="0">
                        <a:ln>
                          <a:noFill/>
                        </a:ln>
                        <a:solidFill>
                          <a:srgbClr val="000000">
                            <a:lumMod val="75000"/>
                            <a:lumOff val="25000"/>
                          </a:srgbClr>
                        </a:solidFill>
                        <a:effectLst/>
                        <a:uLnTx/>
                        <a:uFillTx/>
                        <a:latin typeface="Cambria Math" panose="02040503050406030204" pitchFamily="18" charset="0"/>
                        <a:cs typeface="+mn-cs"/>
                      </a:rPr>
                      <m:t>𝜃</m:t>
                    </m:r>
                    <m:sSub>
                      <m:sSubPr>
                        <m:ctrlPr>
                          <a:rPr kumimoji="0" lang="zh-CN" altLang="zh-CN" sz="2000" b="0" i="1" u="none" strike="noStrike" kern="1200" cap="none" spc="0" normalizeH="0" baseline="0" noProof="0">
                            <a:ln>
                              <a:noFill/>
                            </a:ln>
                            <a:solidFill>
                              <a:srgbClr val="000000">
                                <a:lumMod val="75000"/>
                                <a:lumOff val="25000"/>
                              </a:srgbClr>
                            </a:solidFill>
                            <a:effectLst/>
                            <a:uLnTx/>
                            <a:uFillTx/>
                            <a:latin typeface="Cambria Math" panose="02040503050406030204" pitchFamily="18" charset="0"/>
                            <a:cs typeface="+mn-cs"/>
                          </a:rPr>
                        </m:ctrlPr>
                      </m:sSubPr>
                      <m:e>
                        <m:r>
                          <a:rPr kumimoji="0" lang="en-US" altLang="zh-CN" sz="2000" b="0" i="1" u="none" strike="noStrike" kern="1200" cap="none" spc="0" normalizeH="0" baseline="0" noProof="0">
                            <a:ln>
                              <a:noFill/>
                            </a:ln>
                            <a:solidFill>
                              <a:srgbClr val="000000">
                                <a:lumMod val="75000"/>
                                <a:lumOff val="25000"/>
                              </a:srgbClr>
                            </a:solidFill>
                            <a:effectLst/>
                            <a:uLnTx/>
                            <a:uFillTx/>
                            <a:latin typeface="Cambria Math" panose="02040503050406030204" pitchFamily="18" charset="0"/>
                            <a:cs typeface="+mn-cs"/>
                          </a:rPr>
                          <m:t>𝜋</m:t>
                        </m:r>
                      </m:e>
                      <m:sub>
                        <m:r>
                          <a:rPr kumimoji="0" lang="en-US" altLang="zh-CN" sz="2000" b="0" i="1" u="none" strike="noStrike" kern="1200" cap="none" spc="0" normalizeH="0" baseline="0" noProof="0">
                            <a:ln>
                              <a:noFill/>
                            </a:ln>
                            <a:solidFill>
                              <a:srgbClr val="000000">
                                <a:lumMod val="75000"/>
                                <a:lumOff val="25000"/>
                              </a:srgbClr>
                            </a:solidFill>
                            <a:effectLst/>
                            <a:uLnTx/>
                            <a:uFillTx/>
                            <a:latin typeface="Cambria Math" panose="02040503050406030204" pitchFamily="18" charset="0"/>
                            <a:cs typeface="+mn-cs"/>
                          </a:rPr>
                          <m:t>𝑡</m:t>
                        </m:r>
                        <m:r>
                          <a:rPr kumimoji="0" lang="en-US" altLang="zh-CN" sz="2000" b="0" i="1" u="none" strike="noStrike" kern="1200" cap="none" spc="0" normalizeH="0" baseline="0" noProof="0">
                            <a:ln>
                              <a:noFill/>
                            </a:ln>
                            <a:solidFill>
                              <a:srgbClr val="000000">
                                <a:lumMod val="75000"/>
                                <a:lumOff val="25000"/>
                              </a:srgbClr>
                            </a:solidFill>
                            <a:effectLst/>
                            <a:uLnTx/>
                            <a:uFillTx/>
                            <a:latin typeface="Cambria Math" panose="02040503050406030204" pitchFamily="18" charset="0"/>
                            <a:cs typeface="+mn-cs"/>
                          </a:rPr>
                          <m:t>−1</m:t>
                        </m:r>
                      </m:sub>
                    </m:sSub>
                    <m:r>
                      <a:rPr kumimoji="0" lang="en-US" altLang="zh-CN" sz="2000" b="0" i="1" u="none" strike="noStrike" kern="1200" cap="none" spc="0" normalizeH="0" baseline="0" noProof="0">
                        <a:ln>
                          <a:noFill/>
                        </a:ln>
                        <a:solidFill>
                          <a:srgbClr val="000000">
                            <a:lumMod val="75000"/>
                            <a:lumOff val="25000"/>
                          </a:srgbClr>
                        </a:solidFill>
                        <a:effectLst/>
                        <a:uLnTx/>
                        <a:uFillTx/>
                        <a:latin typeface="Cambria Math" panose="02040503050406030204" pitchFamily="18" charset="0"/>
                        <a:cs typeface="+mn-cs"/>
                      </a:rPr>
                      <m:t>+(1−</m:t>
                    </m:r>
                    <m:r>
                      <a:rPr kumimoji="0" lang="en-US" altLang="zh-CN" sz="2000" b="0" i="1" u="none" strike="noStrike" kern="1200" cap="none" spc="0" normalizeH="0" baseline="0" noProof="0">
                        <a:ln>
                          <a:noFill/>
                        </a:ln>
                        <a:solidFill>
                          <a:srgbClr val="000000">
                            <a:lumMod val="75000"/>
                            <a:lumOff val="25000"/>
                          </a:srgbClr>
                        </a:solidFill>
                        <a:effectLst/>
                        <a:uLnTx/>
                        <a:uFillTx/>
                        <a:latin typeface="Cambria Math" panose="02040503050406030204" pitchFamily="18" charset="0"/>
                        <a:cs typeface="+mn-cs"/>
                      </a:rPr>
                      <m:t>𝜃</m:t>
                    </m:r>
                    <m:r>
                      <a:rPr kumimoji="0" lang="en-US" altLang="zh-CN" sz="2000" b="0" i="1" u="none" strike="noStrike" kern="1200" cap="none" spc="0" normalizeH="0" baseline="0" noProof="0">
                        <a:ln>
                          <a:noFill/>
                        </a:ln>
                        <a:solidFill>
                          <a:srgbClr val="000000">
                            <a:lumMod val="75000"/>
                            <a:lumOff val="25000"/>
                          </a:srgbClr>
                        </a:solidFill>
                        <a:effectLst/>
                        <a:uLnTx/>
                        <a:uFillTx/>
                        <a:latin typeface="Cambria Math" panose="02040503050406030204" pitchFamily="18" charset="0"/>
                        <a:cs typeface="+mn-cs"/>
                      </a:rPr>
                      <m:t>)</m:t>
                    </m:r>
                    <m:sSubSup>
                      <m:sSubSupPr>
                        <m:ctrlPr>
                          <a:rPr kumimoji="0" lang="zh-CN" altLang="zh-CN" sz="2000" b="0" i="1" u="none" strike="noStrike" kern="1200" cap="none" spc="0" normalizeH="0" baseline="0" noProof="0">
                            <a:ln>
                              <a:noFill/>
                            </a:ln>
                            <a:solidFill>
                              <a:srgbClr val="000000">
                                <a:lumMod val="75000"/>
                                <a:lumOff val="25000"/>
                              </a:srgbClr>
                            </a:solidFill>
                            <a:effectLst/>
                            <a:uLnTx/>
                            <a:uFillTx/>
                            <a:latin typeface="Cambria Math" panose="02040503050406030204" pitchFamily="18" charset="0"/>
                            <a:cs typeface="+mn-cs"/>
                          </a:rPr>
                        </m:ctrlPr>
                      </m:sSubSupPr>
                      <m:e>
                        <m:r>
                          <a:rPr kumimoji="0" lang="en-US" altLang="zh-CN" sz="2000" b="0" i="1" u="none" strike="noStrike" kern="1200" cap="none" spc="0" normalizeH="0" baseline="0" noProof="0">
                            <a:ln>
                              <a:noFill/>
                            </a:ln>
                            <a:solidFill>
                              <a:srgbClr val="000000">
                                <a:lumMod val="75000"/>
                                <a:lumOff val="25000"/>
                              </a:srgbClr>
                            </a:solidFill>
                            <a:effectLst/>
                            <a:uLnTx/>
                            <a:uFillTx/>
                            <a:latin typeface="Cambria Math" panose="02040503050406030204" pitchFamily="18" charset="0"/>
                            <a:cs typeface="+mn-cs"/>
                          </a:rPr>
                          <m:t>𝜋</m:t>
                        </m:r>
                      </m:e>
                      <m:sub>
                        <m:r>
                          <a:rPr kumimoji="0" lang="en-US" altLang="zh-CN" sz="2000" b="0" i="1" u="none" strike="noStrike" kern="1200" cap="none" spc="0" normalizeH="0" baseline="0" noProof="0">
                            <a:ln>
                              <a:noFill/>
                            </a:ln>
                            <a:solidFill>
                              <a:srgbClr val="000000">
                                <a:lumMod val="75000"/>
                                <a:lumOff val="25000"/>
                              </a:srgbClr>
                            </a:solidFill>
                            <a:effectLst/>
                            <a:uLnTx/>
                            <a:uFillTx/>
                            <a:latin typeface="Cambria Math" panose="02040503050406030204" pitchFamily="18" charset="0"/>
                            <a:cs typeface="+mn-cs"/>
                          </a:rPr>
                          <m:t>𝑡</m:t>
                        </m:r>
                        <m:r>
                          <a:rPr kumimoji="0" lang="en-US" altLang="zh-CN" sz="2000" b="0" i="1" u="none" strike="noStrike" kern="1200" cap="none" spc="0" normalizeH="0" baseline="0" noProof="0">
                            <a:ln>
                              <a:noFill/>
                            </a:ln>
                            <a:solidFill>
                              <a:srgbClr val="000000">
                                <a:lumMod val="75000"/>
                                <a:lumOff val="25000"/>
                              </a:srgbClr>
                            </a:solidFill>
                            <a:effectLst/>
                            <a:uLnTx/>
                            <a:uFillTx/>
                            <a:latin typeface="Cambria Math" panose="02040503050406030204" pitchFamily="18" charset="0"/>
                            <a:cs typeface="+mn-cs"/>
                          </a:rPr>
                          <m:t>−1</m:t>
                        </m:r>
                      </m:sub>
                      <m:sup>
                        <m:r>
                          <a:rPr kumimoji="0" lang="en-US" altLang="zh-CN" sz="2000" b="0" i="1" u="none" strike="noStrike" kern="1200" cap="none" spc="0" normalizeH="0" baseline="0" noProof="0">
                            <a:ln>
                              <a:noFill/>
                            </a:ln>
                            <a:solidFill>
                              <a:srgbClr val="000000">
                                <a:lumMod val="75000"/>
                                <a:lumOff val="25000"/>
                              </a:srgbClr>
                            </a:solidFill>
                            <a:effectLst/>
                            <a:uLnTx/>
                            <a:uFillTx/>
                            <a:latin typeface="Cambria Math" panose="02040503050406030204" pitchFamily="18" charset="0"/>
                            <a:cs typeface="+mn-cs"/>
                          </a:rPr>
                          <m:t>∗</m:t>
                        </m:r>
                      </m:sup>
                    </m:sSubSup>
                  </m:oMath>
                </a14:m>
                <a:endParaRPr lang="en-US" altLang="zh-CN" sz="2200" b="1" dirty="0"/>
              </a:p>
              <a:p>
                <a:pPr marL="0" indent="0">
                  <a:buNone/>
                </a:pPr>
                <a:endParaRPr lang="en-US" altLang="zh-CN" sz="2200" b="1" dirty="0"/>
              </a:p>
              <a:p>
                <a:pPr marL="0" indent="0">
                  <a:buNone/>
                </a:pPr>
                <a14:m>
                  <m:oMathPara xmlns:m="http://schemas.openxmlformats.org/officeDocument/2006/math">
                    <m:oMathParaPr>
                      <m:jc m:val="center"/>
                    </m:oMathParaPr>
                    <m:oMath xmlns:m="http://schemas.openxmlformats.org/officeDocument/2006/math">
                      <m:sSub>
                        <m:sSubPr>
                          <m:ctrlPr>
                            <a:rPr lang="zh-CN" altLang="zh-CN" i="1">
                              <a:latin typeface="Cambria Math" panose="02040503050406030204" pitchFamily="18" charset="0"/>
                            </a:rPr>
                          </m:ctrlPr>
                        </m:sSubPr>
                        <m:e>
                          <m:r>
                            <a:rPr lang="en-US" altLang="zh-CN" i="1">
                              <a:latin typeface="Cambria Math" panose="02040503050406030204" pitchFamily="18" charset="0"/>
                            </a:rPr>
                            <m:t>𝜋</m:t>
                          </m:r>
                        </m:e>
                        <m:sub>
                          <m:r>
                            <a:rPr lang="en-US" altLang="zh-CN" i="1">
                              <a:latin typeface="Cambria Math" panose="02040503050406030204" pitchFamily="18" charset="0"/>
                            </a:rPr>
                            <m:t>𝑡</m:t>
                          </m:r>
                        </m:sub>
                      </m:sSub>
                      <m:r>
                        <a:rPr lang="en-US" altLang="zh-CN" i="1">
                          <a:latin typeface="Cambria Math" panose="02040503050406030204" pitchFamily="18" charset="0"/>
                        </a:rPr>
                        <m:t>=</m:t>
                      </m:r>
                      <m:r>
                        <a:rPr lang="en-US" altLang="zh-CN" i="1">
                          <a:latin typeface="Cambria Math" panose="02040503050406030204" pitchFamily="18" charset="0"/>
                        </a:rPr>
                        <m:t>𝜃</m:t>
                      </m:r>
                      <m:sSub>
                        <m:sSubPr>
                          <m:ctrlPr>
                            <a:rPr lang="zh-CN" altLang="zh-CN" i="1">
                              <a:latin typeface="Cambria Math" panose="02040503050406030204" pitchFamily="18" charset="0"/>
                            </a:rPr>
                          </m:ctrlPr>
                        </m:sSubPr>
                        <m:e>
                          <m:r>
                            <a:rPr lang="en-US" altLang="zh-CN" i="1">
                              <a:latin typeface="Cambria Math" panose="02040503050406030204" pitchFamily="18" charset="0"/>
                            </a:rPr>
                            <m:t>𝜋</m:t>
                          </m:r>
                        </m:e>
                        <m:sub>
                          <m:r>
                            <a:rPr lang="en-US" altLang="zh-CN" i="1">
                              <a:latin typeface="Cambria Math" panose="02040503050406030204" pitchFamily="18" charset="0"/>
                            </a:rPr>
                            <m:t>𝑡</m:t>
                          </m:r>
                          <m:r>
                            <a:rPr lang="en-US" altLang="zh-CN" i="1">
                              <a:latin typeface="Cambria Math" panose="02040503050406030204" pitchFamily="18" charset="0"/>
                            </a:rPr>
                            <m:t>−1</m:t>
                          </m:r>
                        </m:sub>
                      </m:sSub>
                      <m:r>
                        <a:rPr lang="en-US" altLang="zh-CN" i="1">
                          <a:latin typeface="Cambria Math" panose="02040503050406030204" pitchFamily="18" charset="0"/>
                        </a:rPr>
                        <m:t>+</m:t>
                      </m:r>
                      <m:d>
                        <m:dPr>
                          <m:ctrlPr>
                            <a:rPr lang="zh-CN" altLang="zh-CN" i="1">
                              <a:latin typeface="Cambria Math" panose="02040503050406030204" pitchFamily="18" charset="0"/>
                            </a:rPr>
                          </m:ctrlPr>
                        </m:dPr>
                        <m:e>
                          <m:r>
                            <a:rPr lang="en-US" altLang="zh-CN" i="1">
                              <a:latin typeface="Cambria Math" panose="02040503050406030204" pitchFamily="18" charset="0"/>
                            </a:rPr>
                            <m:t>1−</m:t>
                          </m:r>
                          <m:r>
                            <a:rPr lang="en-US" altLang="zh-CN" i="1">
                              <a:latin typeface="Cambria Math" panose="02040503050406030204" pitchFamily="18" charset="0"/>
                            </a:rPr>
                            <m:t>𝜃</m:t>
                          </m:r>
                        </m:e>
                      </m:d>
                      <m:sSubSup>
                        <m:sSubSupPr>
                          <m:ctrlPr>
                            <a:rPr lang="zh-CN" altLang="zh-CN" i="1">
                              <a:latin typeface="Cambria Math" panose="02040503050406030204" pitchFamily="18" charset="0"/>
                            </a:rPr>
                          </m:ctrlPr>
                        </m:sSubSupPr>
                        <m:e>
                          <m:r>
                            <a:rPr lang="en-US" altLang="zh-CN" i="1">
                              <a:latin typeface="Cambria Math" panose="02040503050406030204" pitchFamily="18" charset="0"/>
                            </a:rPr>
                            <m:t>𝜋</m:t>
                          </m:r>
                        </m:e>
                        <m:sub>
                          <m:r>
                            <a:rPr lang="en-US" altLang="zh-CN" i="1">
                              <a:latin typeface="Cambria Math" panose="02040503050406030204" pitchFamily="18" charset="0"/>
                            </a:rPr>
                            <m:t>𝑡</m:t>
                          </m:r>
                          <m:r>
                            <a:rPr lang="en-US" altLang="zh-CN" i="1">
                              <a:latin typeface="Cambria Math" panose="02040503050406030204" pitchFamily="18" charset="0"/>
                            </a:rPr>
                            <m:t>−1</m:t>
                          </m:r>
                        </m:sub>
                        <m:sup>
                          <m:r>
                            <a:rPr lang="en-US" altLang="zh-CN" i="1">
                              <a:latin typeface="Cambria Math" panose="02040503050406030204" pitchFamily="18" charset="0"/>
                            </a:rPr>
                            <m:t>∗</m:t>
                          </m:r>
                        </m:sup>
                      </m:sSubSup>
                      <m:r>
                        <a:rPr lang="en-US" altLang="zh-CN" i="1">
                          <a:latin typeface="Cambria Math" panose="02040503050406030204" pitchFamily="18" charset="0"/>
                        </a:rPr>
                        <m:t>−</m:t>
                      </m:r>
                      <m:r>
                        <a:rPr lang="en-US" altLang="zh-CN" i="1">
                          <a:latin typeface="Cambria Math" panose="02040503050406030204" pitchFamily="18" charset="0"/>
                        </a:rPr>
                        <m:t>𝑏</m:t>
                      </m:r>
                      <m:r>
                        <a:rPr lang="en-US" altLang="zh-CN" i="1">
                          <a:latin typeface="Cambria Math" panose="02040503050406030204" pitchFamily="18" charset="0"/>
                        </a:rPr>
                        <m:t>(</m:t>
                      </m:r>
                      <m:sSub>
                        <m:sSubPr>
                          <m:ctrlPr>
                            <a:rPr lang="zh-CN" altLang="zh-CN" i="1">
                              <a:latin typeface="Cambria Math" panose="02040503050406030204" pitchFamily="18" charset="0"/>
                            </a:rPr>
                          </m:ctrlPr>
                        </m:sSubPr>
                        <m:e>
                          <m:r>
                            <a:rPr lang="en-US" altLang="zh-CN" i="1">
                              <a:latin typeface="Cambria Math" panose="02040503050406030204" pitchFamily="18" charset="0"/>
                            </a:rPr>
                            <m:t>𝑢</m:t>
                          </m:r>
                        </m:e>
                        <m:sub>
                          <m:r>
                            <a:rPr lang="en-US" altLang="zh-CN" i="1">
                              <a:latin typeface="Cambria Math" panose="02040503050406030204" pitchFamily="18" charset="0"/>
                            </a:rPr>
                            <m:t>𝑡</m:t>
                          </m:r>
                        </m:sub>
                      </m:sSub>
                      <m:r>
                        <a:rPr lang="en-US" altLang="zh-CN" i="1">
                          <a:latin typeface="Cambria Math" panose="02040503050406030204" pitchFamily="18" charset="0"/>
                        </a:rPr>
                        <m:t>−</m:t>
                      </m:r>
                      <m:sSup>
                        <m:sSupPr>
                          <m:ctrlPr>
                            <a:rPr lang="zh-CN" altLang="zh-CN" i="1">
                              <a:latin typeface="Cambria Math" panose="02040503050406030204" pitchFamily="18" charset="0"/>
                            </a:rPr>
                          </m:ctrlPr>
                        </m:sSupPr>
                        <m:e>
                          <m:r>
                            <a:rPr lang="en-US" altLang="zh-CN" i="1">
                              <a:latin typeface="Cambria Math" panose="02040503050406030204" pitchFamily="18" charset="0"/>
                            </a:rPr>
                            <m:t>𝑢</m:t>
                          </m:r>
                        </m:e>
                        <m:sup>
                          <m:r>
                            <a:rPr lang="en-US" altLang="zh-CN" i="1">
                              <a:latin typeface="Cambria Math" panose="02040503050406030204" pitchFamily="18" charset="0"/>
                            </a:rPr>
                            <m:t>∗</m:t>
                          </m:r>
                        </m:sup>
                      </m:sSup>
                      <m:r>
                        <a:rPr lang="en-US" altLang="zh-CN" i="1">
                          <a:latin typeface="Cambria Math" panose="02040503050406030204" pitchFamily="18" charset="0"/>
                        </a:rPr>
                        <m:t>)</m:t>
                      </m:r>
                    </m:oMath>
                  </m:oMathPara>
                </a14:m>
                <a:endParaRPr lang="en-US" altLang="zh-CN" i="1" dirty="0"/>
              </a:p>
              <a:p>
                <a:pPr>
                  <a:buFont typeface="Wingdings" panose="05000000000000000000" pitchFamily="2" charset="2"/>
                  <a:buChar char="Ø"/>
                </a:pPr>
                <a:r>
                  <a:rPr lang="zh-CN" altLang="zh-CN" dirty="0">
                    <a:latin typeface="+mn-ea"/>
                  </a:rPr>
                  <a:t>科伊克（</a:t>
                </a:r>
                <a:r>
                  <a:rPr lang="en-US" altLang="zh-CN" dirty="0" err="1">
                    <a:latin typeface="+mn-ea"/>
                  </a:rPr>
                  <a:t>Koyck</a:t>
                </a:r>
                <a:r>
                  <a:rPr lang="zh-CN" altLang="zh-CN" dirty="0">
                    <a:latin typeface="+mn-ea"/>
                  </a:rPr>
                  <a:t>）变换</a:t>
                </a:r>
                <a:r>
                  <a:rPr lang="zh-CN" altLang="en-US" dirty="0">
                    <a:latin typeface="+mn-ea"/>
                  </a:rPr>
                  <a:t>：</a:t>
                </a:r>
                <a:endParaRPr lang="en-US" altLang="zh-CN" dirty="0">
                  <a:latin typeface="+mn-ea"/>
                </a:endParaRPr>
              </a:p>
              <a:p>
                <a:pPr marL="0" indent="0">
                  <a:buNone/>
                </a:pPr>
                <a14:m>
                  <m:oMathPara xmlns:m="http://schemas.openxmlformats.org/officeDocument/2006/math">
                    <m:oMathParaPr>
                      <m:jc m:val="centerGroup"/>
                    </m:oMathParaPr>
                    <m:oMath xmlns:m="http://schemas.openxmlformats.org/officeDocument/2006/math">
                      <m:sSub>
                        <m:sSubPr>
                          <m:ctrlPr>
                            <a:rPr lang="zh-CN" altLang="zh-CN" i="1">
                              <a:latin typeface="Cambria Math" panose="02040503050406030204" pitchFamily="18" charset="0"/>
                            </a:rPr>
                          </m:ctrlPr>
                        </m:sSubPr>
                        <m:e>
                          <m:r>
                            <a:rPr lang="en-US" altLang="zh-CN" i="1">
                              <a:latin typeface="Cambria Math" panose="02040503050406030204" pitchFamily="18" charset="0"/>
                            </a:rPr>
                            <m:t>𝜋</m:t>
                          </m:r>
                        </m:e>
                        <m:sub>
                          <m:r>
                            <a:rPr lang="en-US" altLang="zh-CN" i="1">
                              <a:latin typeface="Cambria Math" panose="02040503050406030204" pitchFamily="18" charset="0"/>
                            </a:rPr>
                            <m:t>𝑡</m:t>
                          </m:r>
                          <m:r>
                            <a:rPr lang="en-US" altLang="zh-CN" i="1">
                              <a:latin typeface="Cambria Math" panose="02040503050406030204" pitchFamily="18" charset="0"/>
                            </a:rPr>
                            <m:t>−1</m:t>
                          </m:r>
                        </m:sub>
                      </m:sSub>
                      <m:r>
                        <a:rPr lang="en-US" altLang="zh-CN" i="1">
                          <a:latin typeface="Cambria Math" panose="02040503050406030204" pitchFamily="18" charset="0"/>
                        </a:rPr>
                        <m:t>=</m:t>
                      </m:r>
                      <m:sSubSup>
                        <m:sSubSupPr>
                          <m:ctrlPr>
                            <a:rPr lang="zh-CN" altLang="zh-CN" i="1">
                              <a:latin typeface="Cambria Math" panose="02040503050406030204" pitchFamily="18" charset="0"/>
                            </a:rPr>
                          </m:ctrlPr>
                        </m:sSubSupPr>
                        <m:e>
                          <m:r>
                            <a:rPr lang="en-US" altLang="zh-CN" i="1">
                              <a:latin typeface="Cambria Math" panose="02040503050406030204" pitchFamily="18" charset="0"/>
                            </a:rPr>
                            <m:t>𝜋</m:t>
                          </m:r>
                        </m:e>
                        <m:sub>
                          <m:r>
                            <a:rPr lang="en-US" altLang="zh-CN" i="1">
                              <a:latin typeface="Cambria Math" panose="02040503050406030204" pitchFamily="18" charset="0"/>
                            </a:rPr>
                            <m:t>𝑡</m:t>
                          </m:r>
                          <m:r>
                            <a:rPr lang="en-US" altLang="zh-CN" i="1">
                              <a:latin typeface="Cambria Math" panose="02040503050406030204" pitchFamily="18" charset="0"/>
                            </a:rPr>
                            <m:t>−1</m:t>
                          </m:r>
                        </m:sub>
                        <m:sup>
                          <m:r>
                            <a:rPr lang="en-US" altLang="zh-CN" i="1">
                              <a:latin typeface="Cambria Math" panose="02040503050406030204" pitchFamily="18" charset="0"/>
                            </a:rPr>
                            <m:t>∗</m:t>
                          </m:r>
                        </m:sup>
                      </m:sSubSup>
                      <m:r>
                        <a:rPr lang="en-US" altLang="zh-CN" i="1">
                          <a:latin typeface="Cambria Math" panose="02040503050406030204" pitchFamily="18" charset="0"/>
                        </a:rPr>
                        <m:t>−</m:t>
                      </m:r>
                      <m:r>
                        <a:rPr lang="en-US" altLang="zh-CN" i="1">
                          <a:latin typeface="Cambria Math" panose="02040503050406030204" pitchFamily="18" charset="0"/>
                        </a:rPr>
                        <m:t>𝑏</m:t>
                      </m:r>
                      <m:d>
                        <m:dPr>
                          <m:ctrlPr>
                            <a:rPr lang="zh-CN" altLang="zh-CN" i="1">
                              <a:latin typeface="Cambria Math" panose="02040503050406030204" pitchFamily="18" charset="0"/>
                            </a:rPr>
                          </m:ctrlPr>
                        </m:dPr>
                        <m:e>
                          <m:sSub>
                            <m:sSubPr>
                              <m:ctrlPr>
                                <a:rPr lang="zh-CN" altLang="zh-CN" i="1">
                                  <a:latin typeface="Cambria Math" panose="02040503050406030204" pitchFamily="18" charset="0"/>
                                </a:rPr>
                              </m:ctrlPr>
                            </m:sSubPr>
                            <m:e>
                              <m:r>
                                <a:rPr lang="en-US" altLang="zh-CN" i="1">
                                  <a:latin typeface="Cambria Math" panose="02040503050406030204" pitchFamily="18" charset="0"/>
                                </a:rPr>
                                <m:t>𝑢</m:t>
                              </m:r>
                            </m:e>
                            <m:sub>
                              <m:r>
                                <a:rPr lang="en-US" altLang="zh-CN" i="1">
                                  <a:latin typeface="Cambria Math" panose="02040503050406030204" pitchFamily="18" charset="0"/>
                                </a:rPr>
                                <m:t>𝑡</m:t>
                              </m:r>
                              <m:r>
                                <a:rPr lang="en-US" altLang="zh-CN" i="1">
                                  <a:latin typeface="Cambria Math" panose="02040503050406030204" pitchFamily="18" charset="0"/>
                                </a:rPr>
                                <m:t>−1</m:t>
                              </m:r>
                            </m:sub>
                          </m:sSub>
                          <m:r>
                            <a:rPr lang="en-US" altLang="zh-CN" i="1">
                              <a:latin typeface="Cambria Math" panose="02040503050406030204" pitchFamily="18" charset="0"/>
                            </a:rPr>
                            <m:t>−</m:t>
                          </m:r>
                          <m:sSup>
                            <m:sSupPr>
                              <m:ctrlPr>
                                <a:rPr lang="zh-CN" altLang="zh-CN" i="1">
                                  <a:latin typeface="Cambria Math" panose="02040503050406030204" pitchFamily="18" charset="0"/>
                                </a:rPr>
                              </m:ctrlPr>
                            </m:sSupPr>
                            <m:e>
                              <m:r>
                                <a:rPr lang="en-US" altLang="zh-CN" i="1">
                                  <a:latin typeface="Cambria Math" panose="02040503050406030204" pitchFamily="18" charset="0"/>
                                </a:rPr>
                                <m:t>𝑢</m:t>
                              </m:r>
                            </m:e>
                            <m:sup>
                              <m:r>
                                <a:rPr lang="en-US" altLang="zh-CN" i="1">
                                  <a:latin typeface="Cambria Math" panose="02040503050406030204" pitchFamily="18" charset="0"/>
                                </a:rPr>
                                <m:t>∗</m:t>
                              </m:r>
                            </m:sup>
                          </m:sSup>
                        </m:e>
                      </m:d>
                    </m:oMath>
                  </m:oMathPara>
                </a14:m>
                <a:endParaRPr lang="en-US" altLang="zh-CN" i="1" dirty="0"/>
              </a:p>
              <a:p>
                <a:pPr marL="0" indent="0">
                  <a:buNone/>
                </a:pPr>
                <a:endParaRPr lang="en-US" altLang="zh-CN" i="1" dirty="0">
                  <a:latin typeface="+mn-ea"/>
                </a:endParaRPr>
              </a:p>
              <a:p>
                <a:pPr marL="0" indent="0">
                  <a:buNone/>
                </a:pPr>
                <a14:m>
                  <m:oMathPara xmlns:m="http://schemas.openxmlformats.org/officeDocument/2006/math">
                    <m:oMathParaPr>
                      <m:jc m:val="center"/>
                    </m:oMathParaPr>
                    <m:oMath xmlns:m="http://schemas.openxmlformats.org/officeDocument/2006/math">
                      <m:d>
                        <m:dPr>
                          <m:ctrlPr>
                            <a:rPr lang="zh-CN" altLang="zh-CN" i="1">
                              <a:latin typeface="Cambria Math" panose="02040503050406030204" pitchFamily="18" charset="0"/>
                            </a:rPr>
                          </m:ctrlPr>
                        </m:dPr>
                        <m:e>
                          <m:r>
                            <a:rPr lang="en-US" altLang="zh-CN" i="1">
                              <a:latin typeface="Cambria Math" panose="02040503050406030204" pitchFamily="18" charset="0"/>
                            </a:rPr>
                            <m:t>1−</m:t>
                          </m:r>
                          <m:r>
                            <a:rPr lang="en-US" altLang="zh-CN" i="1">
                              <a:latin typeface="Cambria Math" panose="02040503050406030204" pitchFamily="18" charset="0"/>
                            </a:rPr>
                            <m:t>𝜃</m:t>
                          </m:r>
                        </m:e>
                      </m:d>
                      <m:sSub>
                        <m:sSubPr>
                          <m:ctrlPr>
                            <a:rPr lang="zh-CN" altLang="zh-CN" i="1">
                              <a:latin typeface="Cambria Math" panose="02040503050406030204" pitchFamily="18" charset="0"/>
                            </a:rPr>
                          </m:ctrlPr>
                        </m:sSubPr>
                        <m:e>
                          <m:r>
                            <a:rPr lang="en-US" altLang="zh-CN" i="1">
                              <a:latin typeface="Cambria Math" panose="02040503050406030204" pitchFamily="18" charset="0"/>
                            </a:rPr>
                            <m:t>𝜋</m:t>
                          </m:r>
                        </m:e>
                        <m:sub>
                          <m:r>
                            <a:rPr lang="en-US" altLang="zh-CN" i="1">
                              <a:latin typeface="Cambria Math" panose="02040503050406030204" pitchFamily="18" charset="0"/>
                            </a:rPr>
                            <m:t>𝑡</m:t>
                          </m:r>
                          <m:r>
                            <a:rPr lang="en-US" altLang="zh-CN" i="1">
                              <a:latin typeface="Cambria Math" panose="02040503050406030204" pitchFamily="18" charset="0"/>
                            </a:rPr>
                            <m:t>−1</m:t>
                          </m:r>
                        </m:sub>
                      </m:sSub>
                      <m:r>
                        <a:rPr lang="en-US" altLang="zh-CN" i="1">
                          <a:latin typeface="Cambria Math" panose="02040503050406030204" pitchFamily="18" charset="0"/>
                        </a:rPr>
                        <m:t>=</m:t>
                      </m:r>
                      <m:d>
                        <m:dPr>
                          <m:ctrlPr>
                            <a:rPr lang="zh-CN" altLang="zh-CN" i="1">
                              <a:latin typeface="Cambria Math" panose="02040503050406030204" pitchFamily="18" charset="0"/>
                            </a:rPr>
                          </m:ctrlPr>
                        </m:dPr>
                        <m:e>
                          <m:r>
                            <a:rPr lang="en-US" altLang="zh-CN" i="1">
                              <a:latin typeface="Cambria Math" panose="02040503050406030204" pitchFamily="18" charset="0"/>
                            </a:rPr>
                            <m:t>1−</m:t>
                          </m:r>
                          <m:r>
                            <a:rPr lang="en-US" altLang="zh-CN" i="1">
                              <a:latin typeface="Cambria Math" panose="02040503050406030204" pitchFamily="18" charset="0"/>
                            </a:rPr>
                            <m:t>𝜃</m:t>
                          </m:r>
                        </m:e>
                      </m:d>
                      <m:sSubSup>
                        <m:sSubSupPr>
                          <m:ctrlPr>
                            <a:rPr lang="zh-CN" altLang="zh-CN" i="1">
                              <a:latin typeface="Cambria Math" panose="02040503050406030204" pitchFamily="18" charset="0"/>
                            </a:rPr>
                          </m:ctrlPr>
                        </m:sSubSupPr>
                        <m:e>
                          <m:r>
                            <a:rPr lang="en-US" altLang="zh-CN" i="1">
                              <a:latin typeface="Cambria Math" panose="02040503050406030204" pitchFamily="18" charset="0"/>
                            </a:rPr>
                            <m:t>𝜋</m:t>
                          </m:r>
                        </m:e>
                        <m:sub>
                          <m:r>
                            <a:rPr lang="en-US" altLang="zh-CN" i="1">
                              <a:latin typeface="Cambria Math" panose="02040503050406030204" pitchFamily="18" charset="0"/>
                            </a:rPr>
                            <m:t>𝑡</m:t>
                          </m:r>
                          <m:r>
                            <a:rPr lang="en-US" altLang="zh-CN" i="1">
                              <a:latin typeface="Cambria Math" panose="02040503050406030204" pitchFamily="18" charset="0"/>
                            </a:rPr>
                            <m:t>−1</m:t>
                          </m:r>
                        </m:sub>
                        <m:sup>
                          <m:r>
                            <a:rPr lang="en-US" altLang="zh-CN" i="1">
                              <a:latin typeface="Cambria Math" panose="02040503050406030204" pitchFamily="18" charset="0"/>
                            </a:rPr>
                            <m:t>∗</m:t>
                          </m:r>
                        </m:sup>
                      </m:sSubSup>
                      <m:r>
                        <a:rPr lang="en-US" altLang="zh-CN" i="1">
                          <a:latin typeface="Cambria Math" panose="02040503050406030204" pitchFamily="18" charset="0"/>
                        </a:rPr>
                        <m:t>−</m:t>
                      </m:r>
                      <m:r>
                        <a:rPr lang="en-US" altLang="zh-CN" i="1">
                          <a:latin typeface="Cambria Math" panose="02040503050406030204" pitchFamily="18" charset="0"/>
                        </a:rPr>
                        <m:t>𝑏</m:t>
                      </m:r>
                      <m:d>
                        <m:dPr>
                          <m:ctrlPr>
                            <a:rPr lang="zh-CN" altLang="zh-CN" i="1">
                              <a:latin typeface="Cambria Math" panose="02040503050406030204" pitchFamily="18" charset="0"/>
                            </a:rPr>
                          </m:ctrlPr>
                        </m:dPr>
                        <m:e>
                          <m:r>
                            <a:rPr lang="en-US" altLang="zh-CN" i="1">
                              <a:latin typeface="Cambria Math" panose="02040503050406030204" pitchFamily="18" charset="0"/>
                            </a:rPr>
                            <m:t>1−</m:t>
                          </m:r>
                          <m:r>
                            <a:rPr lang="en-US" altLang="zh-CN" i="1">
                              <a:latin typeface="Cambria Math" panose="02040503050406030204" pitchFamily="18" charset="0"/>
                            </a:rPr>
                            <m:t>𝜃</m:t>
                          </m:r>
                        </m:e>
                      </m:d>
                      <m:d>
                        <m:dPr>
                          <m:ctrlPr>
                            <a:rPr lang="zh-CN" altLang="zh-CN" i="1">
                              <a:latin typeface="Cambria Math" panose="02040503050406030204" pitchFamily="18" charset="0"/>
                            </a:rPr>
                          </m:ctrlPr>
                        </m:dPr>
                        <m:e>
                          <m:sSub>
                            <m:sSubPr>
                              <m:ctrlPr>
                                <a:rPr lang="zh-CN" altLang="zh-CN" i="1">
                                  <a:latin typeface="Cambria Math" panose="02040503050406030204" pitchFamily="18" charset="0"/>
                                </a:rPr>
                              </m:ctrlPr>
                            </m:sSubPr>
                            <m:e>
                              <m:r>
                                <a:rPr lang="en-US" altLang="zh-CN" i="1">
                                  <a:latin typeface="Cambria Math" panose="02040503050406030204" pitchFamily="18" charset="0"/>
                                </a:rPr>
                                <m:t>𝑢</m:t>
                              </m:r>
                            </m:e>
                            <m:sub>
                              <m:r>
                                <a:rPr lang="en-US" altLang="zh-CN" i="1">
                                  <a:latin typeface="Cambria Math" panose="02040503050406030204" pitchFamily="18" charset="0"/>
                                </a:rPr>
                                <m:t>𝑡</m:t>
                              </m:r>
                              <m:r>
                                <a:rPr lang="en-US" altLang="zh-CN" i="1">
                                  <a:latin typeface="Cambria Math" panose="02040503050406030204" pitchFamily="18" charset="0"/>
                                </a:rPr>
                                <m:t>−1</m:t>
                              </m:r>
                            </m:sub>
                          </m:sSub>
                          <m:r>
                            <a:rPr lang="en-US" altLang="zh-CN" i="1">
                              <a:latin typeface="Cambria Math" panose="02040503050406030204" pitchFamily="18" charset="0"/>
                            </a:rPr>
                            <m:t>−</m:t>
                          </m:r>
                          <m:sSup>
                            <m:sSupPr>
                              <m:ctrlPr>
                                <a:rPr lang="zh-CN" altLang="zh-CN" i="1">
                                  <a:latin typeface="Cambria Math" panose="02040503050406030204" pitchFamily="18" charset="0"/>
                                </a:rPr>
                              </m:ctrlPr>
                            </m:sSupPr>
                            <m:e>
                              <m:r>
                                <a:rPr lang="en-US" altLang="zh-CN" i="1">
                                  <a:latin typeface="Cambria Math" panose="02040503050406030204" pitchFamily="18" charset="0"/>
                                </a:rPr>
                                <m:t>𝑢</m:t>
                              </m:r>
                            </m:e>
                            <m:sup>
                              <m:r>
                                <a:rPr lang="en-US" altLang="zh-CN" i="1">
                                  <a:latin typeface="Cambria Math" panose="02040503050406030204" pitchFamily="18" charset="0"/>
                                </a:rPr>
                                <m:t>∗</m:t>
                              </m:r>
                            </m:sup>
                          </m:sSup>
                        </m:e>
                      </m:d>
                    </m:oMath>
                  </m:oMathPara>
                </a14:m>
                <a:endParaRPr lang="en-US" altLang="zh-CN" i="1" dirty="0"/>
              </a:p>
              <a:p>
                <a:pPr marL="0" indent="0">
                  <a:buNone/>
                </a:pPr>
                <a:endParaRPr lang="en-US" altLang="zh-CN" i="1" dirty="0"/>
              </a:p>
              <a:p>
                <a:pPr marL="0" indent="0" algn="ctr">
                  <a:buNone/>
                </a:pPr>
                <a14:m>
                  <m:oMathPara xmlns:m="http://schemas.openxmlformats.org/officeDocument/2006/math">
                    <m:oMathParaPr>
                      <m:jc m:val="center"/>
                    </m:oMathParaPr>
                    <m:oMath xmlns:m="http://schemas.openxmlformats.org/officeDocument/2006/math">
                      <m:sSub>
                        <m:sSubPr>
                          <m:ctrlPr>
                            <a:rPr lang="zh-CN" altLang="zh-CN" i="1">
                              <a:latin typeface="Cambria Math" panose="02040503050406030204" pitchFamily="18" charset="0"/>
                            </a:rPr>
                          </m:ctrlPr>
                        </m:sSubPr>
                        <m:e>
                          <m:r>
                            <a:rPr lang="en-US" altLang="zh-CN" i="1">
                              <a:latin typeface="Cambria Math" panose="02040503050406030204" pitchFamily="18" charset="0"/>
                            </a:rPr>
                            <m:t>𝜋</m:t>
                          </m:r>
                        </m:e>
                        <m:sub>
                          <m:r>
                            <a:rPr lang="en-US" altLang="zh-CN" i="1">
                              <a:latin typeface="Cambria Math" panose="02040503050406030204" pitchFamily="18" charset="0"/>
                            </a:rPr>
                            <m:t>𝑡</m:t>
                          </m:r>
                        </m:sub>
                      </m:sSub>
                      <m:r>
                        <a:rPr lang="en-US" altLang="zh-CN" i="1">
                          <a:latin typeface="Cambria Math" panose="02040503050406030204" pitchFamily="18" charset="0"/>
                        </a:rPr>
                        <m:t>=</m:t>
                      </m:r>
                      <m:sSub>
                        <m:sSubPr>
                          <m:ctrlPr>
                            <a:rPr lang="zh-CN" altLang="zh-CN" i="1">
                              <a:latin typeface="Cambria Math" panose="02040503050406030204" pitchFamily="18" charset="0"/>
                            </a:rPr>
                          </m:ctrlPr>
                        </m:sSubPr>
                        <m:e>
                          <m:r>
                            <a:rPr lang="en-US" altLang="zh-CN" i="1">
                              <a:latin typeface="Cambria Math" panose="02040503050406030204" pitchFamily="18" charset="0"/>
                            </a:rPr>
                            <m:t>𝜋</m:t>
                          </m:r>
                        </m:e>
                        <m:sub>
                          <m:r>
                            <a:rPr lang="en-US" altLang="zh-CN" i="1">
                              <a:latin typeface="Cambria Math" panose="02040503050406030204" pitchFamily="18" charset="0"/>
                            </a:rPr>
                            <m:t>𝑡</m:t>
                          </m:r>
                          <m:r>
                            <a:rPr lang="en-US" altLang="zh-CN" i="1">
                              <a:latin typeface="Cambria Math" panose="02040503050406030204" pitchFamily="18" charset="0"/>
                            </a:rPr>
                            <m:t>−1</m:t>
                          </m:r>
                        </m:sub>
                      </m:sSub>
                      <m:r>
                        <a:rPr lang="en-US" altLang="zh-CN" i="1">
                          <a:latin typeface="Cambria Math" panose="02040503050406030204" pitchFamily="18" charset="0"/>
                        </a:rPr>
                        <m:t>+</m:t>
                      </m:r>
                      <m:r>
                        <a:rPr lang="en-US" altLang="zh-CN" i="1">
                          <a:latin typeface="Cambria Math" panose="02040503050406030204" pitchFamily="18" charset="0"/>
                        </a:rPr>
                        <m:t>𝑏</m:t>
                      </m:r>
                      <m:d>
                        <m:dPr>
                          <m:ctrlPr>
                            <a:rPr lang="zh-CN" altLang="zh-CN" i="1">
                              <a:latin typeface="Cambria Math" panose="02040503050406030204" pitchFamily="18" charset="0"/>
                            </a:rPr>
                          </m:ctrlPr>
                        </m:dPr>
                        <m:e>
                          <m:r>
                            <a:rPr lang="en-US" altLang="zh-CN" i="1">
                              <a:latin typeface="Cambria Math" panose="02040503050406030204" pitchFamily="18" charset="0"/>
                            </a:rPr>
                            <m:t>1−</m:t>
                          </m:r>
                          <m:r>
                            <a:rPr lang="en-US" altLang="zh-CN" i="1">
                              <a:latin typeface="Cambria Math" panose="02040503050406030204" pitchFamily="18" charset="0"/>
                            </a:rPr>
                            <m:t>𝜃</m:t>
                          </m:r>
                        </m:e>
                      </m:d>
                      <m:d>
                        <m:dPr>
                          <m:ctrlPr>
                            <a:rPr lang="zh-CN" altLang="zh-CN" i="1">
                              <a:latin typeface="Cambria Math" panose="02040503050406030204" pitchFamily="18" charset="0"/>
                            </a:rPr>
                          </m:ctrlPr>
                        </m:dPr>
                        <m:e>
                          <m:sSub>
                            <m:sSubPr>
                              <m:ctrlPr>
                                <a:rPr lang="zh-CN" altLang="zh-CN" i="1">
                                  <a:latin typeface="Cambria Math" panose="02040503050406030204" pitchFamily="18" charset="0"/>
                                </a:rPr>
                              </m:ctrlPr>
                            </m:sSubPr>
                            <m:e>
                              <m:r>
                                <a:rPr lang="en-US" altLang="zh-CN" i="1">
                                  <a:latin typeface="Cambria Math" panose="02040503050406030204" pitchFamily="18" charset="0"/>
                                </a:rPr>
                                <m:t>𝑢</m:t>
                              </m:r>
                            </m:e>
                            <m:sub>
                              <m:r>
                                <a:rPr lang="en-US" altLang="zh-CN" i="1">
                                  <a:latin typeface="Cambria Math" panose="02040503050406030204" pitchFamily="18" charset="0"/>
                                </a:rPr>
                                <m:t>𝑡</m:t>
                              </m:r>
                              <m:r>
                                <a:rPr lang="en-US" altLang="zh-CN" i="1">
                                  <a:latin typeface="Cambria Math" panose="02040503050406030204" pitchFamily="18" charset="0"/>
                                </a:rPr>
                                <m:t>−1</m:t>
                              </m:r>
                            </m:sub>
                          </m:sSub>
                          <m:r>
                            <a:rPr lang="en-US" altLang="zh-CN" i="1">
                              <a:latin typeface="Cambria Math" panose="02040503050406030204" pitchFamily="18" charset="0"/>
                            </a:rPr>
                            <m:t>−</m:t>
                          </m:r>
                          <m:sSup>
                            <m:sSupPr>
                              <m:ctrlPr>
                                <a:rPr lang="zh-CN" altLang="zh-CN" i="1">
                                  <a:latin typeface="Cambria Math" panose="02040503050406030204" pitchFamily="18" charset="0"/>
                                </a:rPr>
                              </m:ctrlPr>
                            </m:sSupPr>
                            <m:e>
                              <m:r>
                                <a:rPr lang="en-US" altLang="zh-CN" i="1">
                                  <a:latin typeface="Cambria Math" panose="02040503050406030204" pitchFamily="18" charset="0"/>
                                </a:rPr>
                                <m:t>𝑢</m:t>
                              </m:r>
                            </m:e>
                            <m:sup>
                              <m:r>
                                <a:rPr lang="en-US" altLang="zh-CN" i="1">
                                  <a:latin typeface="Cambria Math" panose="02040503050406030204" pitchFamily="18" charset="0"/>
                                </a:rPr>
                                <m:t>∗</m:t>
                              </m:r>
                            </m:sup>
                          </m:sSup>
                        </m:e>
                      </m:d>
                      <m:r>
                        <a:rPr lang="en-US" altLang="zh-CN" i="1">
                          <a:latin typeface="Cambria Math" panose="02040503050406030204" pitchFamily="18" charset="0"/>
                        </a:rPr>
                        <m:t>−</m:t>
                      </m:r>
                      <m:r>
                        <a:rPr lang="en-US" altLang="zh-CN" i="1">
                          <a:latin typeface="Cambria Math" panose="02040503050406030204" pitchFamily="18" charset="0"/>
                        </a:rPr>
                        <m:t>𝑏</m:t>
                      </m:r>
                      <m:r>
                        <a:rPr lang="en-US" altLang="zh-CN" i="1">
                          <a:latin typeface="Cambria Math" panose="02040503050406030204" pitchFamily="18" charset="0"/>
                        </a:rPr>
                        <m:t>(</m:t>
                      </m:r>
                      <m:sSub>
                        <m:sSubPr>
                          <m:ctrlPr>
                            <a:rPr lang="zh-CN" altLang="zh-CN" i="1">
                              <a:latin typeface="Cambria Math" panose="02040503050406030204" pitchFamily="18" charset="0"/>
                            </a:rPr>
                          </m:ctrlPr>
                        </m:sSubPr>
                        <m:e>
                          <m:r>
                            <a:rPr lang="en-US" altLang="zh-CN" i="1">
                              <a:latin typeface="Cambria Math" panose="02040503050406030204" pitchFamily="18" charset="0"/>
                            </a:rPr>
                            <m:t>𝑢</m:t>
                          </m:r>
                        </m:e>
                        <m:sub>
                          <m:r>
                            <a:rPr lang="en-US" altLang="zh-CN" i="1">
                              <a:latin typeface="Cambria Math" panose="02040503050406030204" pitchFamily="18" charset="0"/>
                            </a:rPr>
                            <m:t>𝑡</m:t>
                          </m:r>
                        </m:sub>
                      </m:sSub>
                      <m:r>
                        <a:rPr lang="en-US" altLang="zh-CN" i="1">
                          <a:latin typeface="Cambria Math" panose="02040503050406030204" pitchFamily="18" charset="0"/>
                        </a:rPr>
                        <m:t>−</m:t>
                      </m:r>
                      <m:sSup>
                        <m:sSupPr>
                          <m:ctrlPr>
                            <a:rPr lang="zh-CN" altLang="zh-CN" i="1">
                              <a:latin typeface="Cambria Math" panose="02040503050406030204" pitchFamily="18" charset="0"/>
                            </a:rPr>
                          </m:ctrlPr>
                        </m:sSupPr>
                        <m:e>
                          <m:r>
                            <a:rPr lang="en-US" altLang="zh-CN" i="1">
                              <a:latin typeface="Cambria Math" panose="02040503050406030204" pitchFamily="18" charset="0"/>
                            </a:rPr>
                            <m:t>𝑢</m:t>
                          </m:r>
                        </m:e>
                        <m:sup>
                          <m:r>
                            <a:rPr lang="en-US" altLang="zh-CN" i="1">
                              <a:latin typeface="Cambria Math" panose="02040503050406030204" pitchFamily="18" charset="0"/>
                            </a:rPr>
                            <m:t>∗</m:t>
                          </m:r>
                        </m:sup>
                      </m:sSup>
                      <m:r>
                        <a:rPr lang="en-US" altLang="zh-CN" i="1">
                          <a:latin typeface="Cambria Math" panose="02040503050406030204" pitchFamily="18" charset="0"/>
                        </a:rPr>
                        <m:t>)</m:t>
                      </m:r>
                    </m:oMath>
                  </m:oMathPara>
                </a14:m>
                <a:endParaRPr lang="en-US" altLang="zh-CN" i="1" dirty="0"/>
              </a:p>
              <a:p>
                <a:pPr marL="0" indent="0" algn="ctr">
                  <a:buNone/>
                </a:pPr>
                <a:r>
                  <a:rPr lang="en-US" altLang="zh-CN" dirty="0"/>
                  <a:t>	</a:t>
                </a:r>
              </a:p>
              <a:p>
                <a:pPr marL="0" indent="0">
                  <a:buNone/>
                </a:pPr>
                <a:endParaRPr lang="zh-CN" altLang="en-US" dirty="0"/>
              </a:p>
            </p:txBody>
          </p:sp>
        </mc:Choice>
        <mc:Fallback xmlns="">
          <p:sp>
            <p:nvSpPr>
              <p:cNvPr id="2" name="内容占位符 1">
                <a:extLst>
                  <a:ext uri="{FF2B5EF4-FFF2-40B4-BE49-F238E27FC236}">
                    <a16:creationId xmlns:a16="http://schemas.microsoft.com/office/drawing/2014/main" id="{48D856EA-9906-42EC-ACFF-E43D471DB2A9}"/>
                  </a:ext>
                </a:extLst>
              </p:cNvPr>
              <p:cNvSpPr>
                <a:spLocks noGrp="1" noRot="1" noChangeAspect="1" noMove="1" noResize="1" noEditPoints="1" noAdjustHandles="1" noChangeArrowheads="1" noChangeShapeType="1" noTextEdit="1"/>
              </p:cNvSpPr>
              <p:nvPr>
                <p:ph idx="1"/>
              </p:nvPr>
            </p:nvSpPr>
            <p:spPr>
              <a:blipFill>
                <a:blip r:embed="rId2"/>
                <a:stretch>
                  <a:fillRect l="-1697" t="-1887"/>
                </a:stretch>
              </a:blipFill>
            </p:spPr>
            <p:txBody>
              <a:bodyPr/>
              <a:lstStyle/>
              <a:p>
                <a:r>
                  <a:rPr lang="zh-CN" altLang="en-US">
                    <a:noFill/>
                  </a:rPr>
                  <a:t> </a:t>
                </a:r>
              </a:p>
            </p:txBody>
          </p:sp>
        </mc:Fallback>
      </mc:AlternateContent>
      <p:sp>
        <p:nvSpPr>
          <p:cNvPr id="3" name="箭头: 下 2">
            <a:extLst>
              <a:ext uri="{FF2B5EF4-FFF2-40B4-BE49-F238E27FC236}">
                <a16:creationId xmlns:a16="http://schemas.microsoft.com/office/drawing/2014/main" id="{7044242F-984C-46BE-DA0D-1C59FDD4A6AA}"/>
              </a:ext>
            </a:extLst>
          </p:cNvPr>
          <p:cNvSpPr/>
          <p:nvPr/>
        </p:nvSpPr>
        <p:spPr>
          <a:xfrm flipH="1" flipV="1">
            <a:off x="6378632" y="1651462"/>
            <a:ext cx="216131" cy="46551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圆角 3">
            <a:extLst>
              <a:ext uri="{FF2B5EF4-FFF2-40B4-BE49-F238E27FC236}">
                <a16:creationId xmlns:a16="http://schemas.microsoft.com/office/drawing/2014/main" id="{D7431F6D-55EC-AA50-F0C4-932749BB3990}"/>
              </a:ext>
            </a:extLst>
          </p:cNvPr>
          <p:cNvSpPr/>
          <p:nvPr/>
        </p:nvSpPr>
        <p:spPr>
          <a:xfrm>
            <a:off x="5508567" y="2881745"/>
            <a:ext cx="1274618" cy="54725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圆角 4">
            <a:extLst>
              <a:ext uri="{FF2B5EF4-FFF2-40B4-BE49-F238E27FC236}">
                <a16:creationId xmlns:a16="http://schemas.microsoft.com/office/drawing/2014/main" id="{D8CD0158-53A3-F485-B00F-BA551FB92A3D}"/>
              </a:ext>
            </a:extLst>
          </p:cNvPr>
          <p:cNvSpPr/>
          <p:nvPr/>
        </p:nvSpPr>
        <p:spPr>
          <a:xfrm>
            <a:off x="5023658" y="4367582"/>
            <a:ext cx="1274618" cy="54725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箭头: 直角上 6">
            <a:extLst>
              <a:ext uri="{FF2B5EF4-FFF2-40B4-BE49-F238E27FC236}">
                <a16:creationId xmlns:a16="http://schemas.microsoft.com/office/drawing/2014/main" id="{496074DB-A781-EF23-364E-66A2952C634A}"/>
              </a:ext>
            </a:extLst>
          </p:cNvPr>
          <p:cNvSpPr/>
          <p:nvPr/>
        </p:nvSpPr>
        <p:spPr>
          <a:xfrm flipV="1">
            <a:off x="8201891" y="3214252"/>
            <a:ext cx="404553" cy="1241370"/>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思想气泡: 云 5">
            <a:extLst>
              <a:ext uri="{FF2B5EF4-FFF2-40B4-BE49-F238E27FC236}">
                <a16:creationId xmlns:a16="http://schemas.microsoft.com/office/drawing/2014/main" id="{11E141F9-8FBD-931F-8708-7DF614577C37}"/>
              </a:ext>
            </a:extLst>
          </p:cNvPr>
          <p:cNvSpPr/>
          <p:nvPr/>
        </p:nvSpPr>
        <p:spPr>
          <a:xfrm>
            <a:off x="4230624" y="5036162"/>
            <a:ext cx="4038600" cy="914400"/>
          </a:xfrm>
          <a:prstGeom prst="cloudCallou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588109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
                                            <p:txEl>
                                              <p:pRg st="12" end="12"/>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animBg="1"/>
      <p:bldP spid="4" grpId="0" animBg="1"/>
      <p:bldP spid="5" grpId="0" animBg="1"/>
      <p:bldP spid="7"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内容占位符 1">
                <a:extLst>
                  <a:ext uri="{FF2B5EF4-FFF2-40B4-BE49-F238E27FC236}">
                    <a16:creationId xmlns:a16="http://schemas.microsoft.com/office/drawing/2014/main" id="{48D856EA-9906-42EC-ACFF-E43D471DB2A9}"/>
                  </a:ext>
                </a:extLst>
              </p:cNvPr>
              <p:cNvSpPr>
                <a:spLocks noGrp="1"/>
              </p:cNvSpPr>
              <p:nvPr>
                <p:ph idx="1"/>
              </p:nvPr>
            </p:nvSpPr>
            <p:spPr/>
            <p:txBody>
              <a:bodyPr>
                <a:noAutofit/>
              </a:bodyPr>
              <a:lstStyle/>
              <a:p>
                <a:pPr marL="0" indent="0">
                  <a:buNone/>
                </a:pPr>
                <a:r>
                  <a:rPr lang="zh-CN" altLang="zh-CN" sz="2200" b="1" dirty="0"/>
                  <a:t>加速的通货膨胀理论的模型化</a:t>
                </a:r>
                <a:endParaRPr lang="en-US" altLang="zh-CN" sz="2200" b="1" dirty="0"/>
              </a:p>
              <a:p>
                <a:pPr marL="0" indent="0">
                  <a:buNone/>
                </a:pPr>
                <a:endParaRPr lang="en-US" altLang="zh-CN" dirty="0"/>
              </a:p>
              <a:p>
                <a:pPr marL="0" indent="0" algn="ctr">
                  <a:buNone/>
                </a:pPr>
                <a14:m>
                  <m:oMathPara xmlns:m="http://schemas.openxmlformats.org/officeDocument/2006/math">
                    <m:oMathParaPr>
                      <m:jc m:val="center"/>
                    </m:oMathParaPr>
                    <m:oMath xmlns:m="http://schemas.openxmlformats.org/officeDocument/2006/math">
                      <m:sSub>
                        <m:sSubPr>
                          <m:ctrlPr>
                            <a:rPr lang="zh-CN" altLang="zh-CN" i="1">
                              <a:latin typeface="Cambria Math" panose="02040503050406030204" pitchFamily="18" charset="0"/>
                            </a:rPr>
                          </m:ctrlPr>
                        </m:sSubPr>
                        <m:e>
                          <m:r>
                            <m:rPr>
                              <m:sty m:val="p"/>
                            </m:rPr>
                            <a:rPr lang="en-US" altLang="zh-CN">
                              <a:latin typeface="Cambria Math" panose="02040503050406030204" pitchFamily="18" charset="0"/>
                            </a:rPr>
                            <m:t>π</m:t>
                          </m:r>
                        </m:e>
                        <m:sub>
                          <m:r>
                            <m:rPr>
                              <m:sty m:val="p"/>
                            </m:rPr>
                            <a:rPr lang="en-US" altLang="zh-CN">
                              <a:latin typeface="Cambria Math" panose="02040503050406030204" pitchFamily="18" charset="0"/>
                            </a:rPr>
                            <m:t>t</m:t>
                          </m:r>
                        </m:sub>
                      </m:sSub>
                      <m:r>
                        <a:rPr lang="en-US" altLang="zh-CN">
                          <a:latin typeface="Cambria Math" panose="02040503050406030204" pitchFamily="18" charset="0"/>
                        </a:rPr>
                        <m:t>=</m:t>
                      </m:r>
                      <m:sSub>
                        <m:sSubPr>
                          <m:ctrlPr>
                            <a:rPr lang="zh-CN" altLang="zh-CN" i="1">
                              <a:latin typeface="Cambria Math" panose="02040503050406030204" pitchFamily="18" charset="0"/>
                            </a:rPr>
                          </m:ctrlPr>
                        </m:sSubPr>
                        <m:e>
                          <m:r>
                            <m:rPr>
                              <m:sty m:val="p"/>
                            </m:rPr>
                            <a:rPr lang="en-US" altLang="zh-CN">
                              <a:latin typeface="Cambria Math" panose="02040503050406030204" pitchFamily="18" charset="0"/>
                            </a:rPr>
                            <m:t>π</m:t>
                          </m:r>
                        </m:e>
                        <m:sub>
                          <m:r>
                            <m:rPr>
                              <m:sty m:val="p"/>
                            </m:rPr>
                            <a:rPr lang="en-US" altLang="zh-CN">
                              <a:latin typeface="Cambria Math" panose="02040503050406030204" pitchFamily="18" charset="0"/>
                            </a:rPr>
                            <m:t>t</m:t>
                          </m:r>
                          <m:r>
                            <a:rPr lang="en-US" altLang="zh-CN" i="1">
                              <a:latin typeface="Cambria Math" panose="02040503050406030204" pitchFamily="18" charset="0"/>
                            </a:rPr>
                            <m:t>−</m:t>
                          </m:r>
                          <m:r>
                            <a:rPr lang="en-US" altLang="zh-CN">
                              <a:latin typeface="Cambria Math" panose="02040503050406030204" pitchFamily="18" charset="0"/>
                            </a:rPr>
                            <m:t>1</m:t>
                          </m:r>
                        </m:sub>
                      </m:sSub>
                      <m:r>
                        <a:rPr lang="en-US" altLang="zh-CN">
                          <a:latin typeface="Cambria Math" panose="02040503050406030204" pitchFamily="18" charset="0"/>
                        </a:rPr>
                        <m:t>+</m:t>
                      </m:r>
                      <m:r>
                        <m:rPr>
                          <m:sty m:val="p"/>
                        </m:rPr>
                        <a:rPr lang="en-US" altLang="zh-CN">
                          <a:latin typeface="Cambria Math" panose="02040503050406030204" pitchFamily="18" charset="0"/>
                        </a:rPr>
                        <m:t>b</m:t>
                      </m:r>
                      <m:d>
                        <m:dPr>
                          <m:ctrlPr>
                            <a:rPr lang="zh-CN" altLang="zh-CN" i="1">
                              <a:latin typeface="Cambria Math" panose="02040503050406030204" pitchFamily="18" charset="0"/>
                            </a:rPr>
                          </m:ctrlPr>
                        </m:dPr>
                        <m:e>
                          <m:r>
                            <a:rPr lang="en-US" altLang="zh-CN">
                              <a:latin typeface="Cambria Math" panose="02040503050406030204" pitchFamily="18" charset="0"/>
                            </a:rPr>
                            <m:t>1</m:t>
                          </m:r>
                          <m:r>
                            <a:rPr lang="en-US" altLang="zh-CN" i="1">
                              <a:latin typeface="Cambria Math" panose="02040503050406030204" pitchFamily="18" charset="0"/>
                            </a:rPr>
                            <m:t>−</m:t>
                          </m:r>
                          <m:r>
                            <m:rPr>
                              <m:sty m:val="p"/>
                            </m:rPr>
                            <a:rPr lang="en-US" altLang="zh-CN">
                              <a:latin typeface="Cambria Math" panose="02040503050406030204" pitchFamily="18" charset="0"/>
                            </a:rPr>
                            <m:t>θ</m:t>
                          </m:r>
                        </m:e>
                      </m:d>
                      <m:d>
                        <m:dPr>
                          <m:ctrlPr>
                            <a:rPr lang="zh-CN" altLang="zh-CN" i="1">
                              <a:latin typeface="Cambria Math" panose="02040503050406030204" pitchFamily="18" charset="0"/>
                            </a:rPr>
                          </m:ctrlPr>
                        </m:dPr>
                        <m:e>
                          <m:sSub>
                            <m:sSubPr>
                              <m:ctrlPr>
                                <a:rPr lang="zh-CN" altLang="zh-CN" i="1">
                                  <a:latin typeface="Cambria Math" panose="02040503050406030204" pitchFamily="18" charset="0"/>
                                </a:rPr>
                              </m:ctrlPr>
                            </m:sSubPr>
                            <m:e>
                              <m:r>
                                <m:rPr>
                                  <m:sty m:val="p"/>
                                </m:rPr>
                                <a:rPr lang="en-US" altLang="zh-CN">
                                  <a:latin typeface="Cambria Math" panose="02040503050406030204" pitchFamily="18" charset="0"/>
                                </a:rPr>
                                <m:t>u</m:t>
                              </m:r>
                            </m:e>
                            <m:sub>
                              <m:r>
                                <m:rPr>
                                  <m:sty m:val="p"/>
                                </m:rPr>
                                <a:rPr lang="en-US" altLang="zh-CN">
                                  <a:latin typeface="Cambria Math" panose="02040503050406030204" pitchFamily="18" charset="0"/>
                                </a:rPr>
                                <m:t>t</m:t>
                              </m:r>
                              <m:r>
                                <a:rPr lang="en-US" altLang="zh-CN" i="1">
                                  <a:latin typeface="Cambria Math" panose="02040503050406030204" pitchFamily="18" charset="0"/>
                                </a:rPr>
                                <m:t>−</m:t>
                              </m:r>
                              <m:r>
                                <a:rPr lang="en-US" altLang="zh-CN">
                                  <a:latin typeface="Cambria Math" panose="02040503050406030204" pitchFamily="18" charset="0"/>
                                </a:rPr>
                                <m:t>1</m:t>
                              </m:r>
                            </m:sub>
                          </m:sSub>
                          <m:r>
                            <a:rPr lang="en-US" altLang="zh-CN" i="1">
                              <a:latin typeface="Cambria Math" panose="02040503050406030204" pitchFamily="18" charset="0"/>
                            </a:rPr>
                            <m:t>−</m:t>
                          </m:r>
                          <m:sSup>
                            <m:sSupPr>
                              <m:ctrlPr>
                                <a:rPr lang="zh-CN" altLang="zh-CN" i="1">
                                  <a:latin typeface="Cambria Math" panose="02040503050406030204" pitchFamily="18" charset="0"/>
                                </a:rPr>
                              </m:ctrlPr>
                            </m:sSupPr>
                            <m:e>
                              <m:r>
                                <m:rPr>
                                  <m:sty m:val="p"/>
                                </m:rPr>
                                <a:rPr lang="en-US" altLang="zh-CN">
                                  <a:latin typeface="Cambria Math" panose="02040503050406030204" pitchFamily="18" charset="0"/>
                                </a:rPr>
                                <m:t>u</m:t>
                              </m:r>
                            </m:e>
                            <m:sup>
                              <m:r>
                                <a:rPr lang="en-US" altLang="zh-CN" i="1">
                                  <a:latin typeface="Cambria Math" panose="02040503050406030204" pitchFamily="18" charset="0"/>
                                </a:rPr>
                                <m:t>∗</m:t>
                              </m:r>
                            </m:sup>
                          </m:sSup>
                        </m:e>
                      </m:d>
                      <m:r>
                        <a:rPr lang="en-US" altLang="zh-CN" i="1">
                          <a:latin typeface="Cambria Math" panose="02040503050406030204" pitchFamily="18" charset="0"/>
                        </a:rPr>
                        <m:t>−</m:t>
                      </m:r>
                      <m:r>
                        <m:rPr>
                          <m:sty m:val="p"/>
                        </m:rPr>
                        <a:rPr lang="en-US" altLang="zh-CN">
                          <a:latin typeface="Cambria Math" panose="02040503050406030204" pitchFamily="18" charset="0"/>
                        </a:rPr>
                        <m:t>b</m:t>
                      </m:r>
                      <m:r>
                        <a:rPr lang="en-US" altLang="zh-CN">
                          <a:latin typeface="Cambria Math" panose="02040503050406030204" pitchFamily="18" charset="0"/>
                        </a:rPr>
                        <m:t>(</m:t>
                      </m:r>
                      <m:sSub>
                        <m:sSubPr>
                          <m:ctrlPr>
                            <a:rPr lang="zh-CN" altLang="zh-CN" i="1">
                              <a:latin typeface="Cambria Math" panose="02040503050406030204" pitchFamily="18" charset="0"/>
                            </a:rPr>
                          </m:ctrlPr>
                        </m:sSubPr>
                        <m:e>
                          <m:r>
                            <m:rPr>
                              <m:sty m:val="p"/>
                            </m:rPr>
                            <a:rPr lang="en-US" altLang="zh-CN">
                              <a:latin typeface="Cambria Math" panose="02040503050406030204" pitchFamily="18" charset="0"/>
                            </a:rPr>
                            <m:t>u</m:t>
                          </m:r>
                        </m:e>
                        <m:sub>
                          <m:r>
                            <m:rPr>
                              <m:sty m:val="p"/>
                            </m:rPr>
                            <a:rPr lang="en-US" altLang="zh-CN">
                              <a:latin typeface="Cambria Math" panose="02040503050406030204" pitchFamily="18" charset="0"/>
                            </a:rPr>
                            <m:t>t</m:t>
                          </m:r>
                        </m:sub>
                      </m:sSub>
                      <m:r>
                        <a:rPr lang="en-US" altLang="zh-CN" i="1">
                          <a:latin typeface="Cambria Math" panose="02040503050406030204" pitchFamily="18" charset="0"/>
                        </a:rPr>
                        <m:t>−</m:t>
                      </m:r>
                      <m:sSup>
                        <m:sSupPr>
                          <m:ctrlPr>
                            <a:rPr lang="zh-CN" altLang="zh-CN" i="1">
                              <a:latin typeface="Cambria Math" panose="02040503050406030204" pitchFamily="18" charset="0"/>
                            </a:rPr>
                          </m:ctrlPr>
                        </m:sSupPr>
                        <m:e>
                          <m:r>
                            <m:rPr>
                              <m:sty m:val="p"/>
                            </m:rPr>
                            <a:rPr lang="en-US" altLang="zh-CN">
                              <a:latin typeface="Cambria Math" panose="02040503050406030204" pitchFamily="18" charset="0"/>
                            </a:rPr>
                            <m:t>u</m:t>
                          </m:r>
                        </m:e>
                        <m:sup>
                          <m:r>
                            <a:rPr lang="en-US" altLang="zh-CN" i="1">
                              <a:latin typeface="Cambria Math" panose="02040503050406030204" pitchFamily="18" charset="0"/>
                            </a:rPr>
                            <m:t>∗</m:t>
                          </m:r>
                        </m:sup>
                      </m:sSup>
                      <m:r>
                        <a:rPr lang="en-US" altLang="zh-CN">
                          <a:latin typeface="Cambria Math" panose="02040503050406030204" pitchFamily="18" charset="0"/>
                        </a:rPr>
                        <m:t>)</m:t>
                      </m:r>
                    </m:oMath>
                  </m:oMathPara>
                </a14:m>
                <a:endParaRPr lang="en-US" altLang="zh-CN" dirty="0"/>
              </a:p>
              <a:p>
                <a:pPr marL="0" indent="0" algn="ctr">
                  <a:buNone/>
                </a:pPr>
                <a:r>
                  <a:rPr lang="en-US" altLang="zh-CN" dirty="0"/>
                  <a:t>	</a:t>
                </a:r>
              </a:p>
              <a:p>
                <a:pPr marL="0" indent="0" algn="ctr">
                  <a:buNone/>
                </a:pPr>
                <a14:m>
                  <m:oMathPara xmlns:m="http://schemas.openxmlformats.org/officeDocument/2006/math">
                    <m:oMathParaPr>
                      <m:jc m:val="center"/>
                    </m:oMathParaPr>
                    <m:oMath xmlns:m="http://schemas.openxmlformats.org/officeDocument/2006/math">
                      <m:sSub>
                        <m:sSubPr>
                          <m:ctrlPr>
                            <a:rPr lang="zh-CN" altLang="zh-CN" i="1">
                              <a:latin typeface="Cambria Math" panose="02040503050406030204" pitchFamily="18" charset="0"/>
                            </a:rPr>
                          </m:ctrlPr>
                        </m:sSubPr>
                        <m:e>
                          <m:r>
                            <m:rPr>
                              <m:sty m:val="p"/>
                            </m:rPr>
                            <a:rPr lang="en-US" altLang="zh-CN">
                              <a:latin typeface="Cambria Math" panose="02040503050406030204" pitchFamily="18" charset="0"/>
                            </a:rPr>
                            <m:t>π</m:t>
                          </m:r>
                        </m:e>
                        <m:sub>
                          <m:r>
                            <m:rPr>
                              <m:sty m:val="p"/>
                            </m:rPr>
                            <a:rPr lang="en-US" altLang="zh-CN">
                              <a:latin typeface="Cambria Math" panose="02040503050406030204" pitchFamily="18" charset="0"/>
                            </a:rPr>
                            <m:t>t</m:t>
                          </m:r>
                        </m:sub>
                      </m:sSub>
                      <m:r>
                        <a:rPr lang="en-US" altLang="zh-CN">
                          <a:latin typeface="Cambria Math" panose="02040503050406030204" pitchFamily="18" charset="0"/>
                        </a:rPr>
                        <m:t>=</m:t>
                      </m:r>
                      <m:sSub>
                        <m:sSubPr>
                          <m:ctrlPr>
                            <a:rPr lang="zh-CN" altLang="zh-CN" i="1">
                              <a:latin typeface="Cambria Math" panose="02040503050406030204" pitchFamily="18" charset="0"/>
                            </a:rPr>
                          </m:ctrlPr>
                        </m:sSubPr>
                        <m:e>
                          <m:r>
                            <m:rPr>
                              <m:sty m:val="p"/>
                            </m:rPr>
                            <a:rPr lang="en-US" altLang="zh-CN">
                              <a:latin typeface="Cambria Math" panose="02040503050406030204" pitchFamily="18" charset="0"/>
                            </a:rPr>
                            <m:t>π</m:t>
                          </m:r>
                        </m:e>
                        <m:sub>
                          <m:r>
                            <m:rPr>
                              <m:sty m:val="p"/>
                            </m:rPr>
                            <a:rPr lang="en-US" altLang="zh-CN">
                              <a:latin typeface="Cambria Math" panose="02040503050406030204" pitchFamily="18" charset="0"/>
                            </a:rPr>
                            <m:t>t</m:t>
                          </m:r>
                          <m:r>
                            <a:rPr lang="en-US" altLang="zh-CN" i="1">
                              <a:latin typeface="Cambria Math" panose="02040503050406030204" pitchFamily="18" charset="0"/>
                            </a:rPr>
                            <m:t>−</m:t>
                          </m:r>
                          <m:r>
                            <a:rPr lang="en-US" altLang="zh-CN">
                              <a:latin typeface="Cambria Math" panose="02040503050406030204" pitchFamily="18" charset="0"/>
                            </a:rPr>
                            <m:t>1</m:t>
                          </m:r>
                        </m:sub>
                      </m:sSub>
                      <m:r>
                        <a:rPr lang="en-US" altLang="zh-CN" i="1">
                          <a:latin typeface="Cambria Math" panose="02040503050406030204" pitchFamily="18" charset="0"/>
                        </a:rPr>
                        <m:t>−</m:t>
                      </m:r>
                      <m:r>
                        <m:rPr>
                          <m:sty m:val="p"/>
                        </m:rPr>
                        <a:rPr lang="en-US" altLang="zh-CN">
                          <a:latin typeface="Cambria Math" panose="02040503050406030204" pitchFamily="18" charset="0"/>
                        </a:rPr>
                        <m:t>bθ</m:t>
                      </m:r>
                      <m:d>
                        <m:dPr>
                          <m:ctrlPr>
                            <a:rPr lang="zh-CN" altLang="zh-CN" i="1">
                              <a:latin typeface="Cambria Math" panose="02040503050406030204" pitchFamily="18" charset="0"/>
                            </a:rPr>
                          </m:ctrlPr>
                        </m:dPr>
                        <m:e>
                          <m:sSub>
                            <m:sSubPr>
                              <m:ctrlPr>
                                <a:rPr lang="zh-CN" altLang="zh-CN" i="1">
                                  <a:latin typeface="Cambria Math" panose="02040503050406030204" pitchFamily="18" charset="0"/>
                                </a:rPr>
                              </m:ctrlPr>
                            </m:sSubPr>
                            <m:e>
                              <m:r>
                                <m:rPr>
                                  <m:sty m:val="p"/>
                                </m:rPr>
                                <a:rPr lang="en-US" altLang="zh-CN">
                                  <a:latin typeface="Cambria Math" panose="02040503050406030204" pitchFamily="18" charset="0"/>
                                </a:rPr>
                                <m:t>u</m:t>
                              </m:r>
                            </m:e>
                            <m:sub>
                              <m:r>
                                <m:rPr>
                                  <m:sty m:val="p"/>
                                </m:rPr>
                                <a:rPr lang="en-US" altLang="zh-CN">
                                  <a:latin typeface="Cambria Math" panose="02040503050406030204" pitchFamily="18" charset="0"/>
                                </a:rPr>
                                <m:t>t</m:t>
                              </m:r>
                            </m:sub>
                          </m:sSub>
                          <m:r>
                            <a:rPr lang="en-US" altLang="zh-CN" i="1">
                              <a:latin typeface="Cambria Math" panose="02040503050406030204" pitchFamily="18" charset="0"/>
                            </a:rPr>
                            <m:t>−</m:t>
                          </m:r>
                          <m:sSup>
                            <m:sSupPr>
                              <m:ctrlPr>
                                <a:rPr lang="zh-CN" altLang="zh-CN" i="1">
                                  <a:latin typeface="Cambria Math" panose="02040503050406030204" pitchFamily="18" charset="0"/>
                                </a:rPr>
                              </m:ctrlPr>
                            </m:sSupPr>
                            <m:e>
                              <m:r>
                                <m:rPr>
                                  <m:sty m:val="p"/>
                                </m:rPr>
                                <a:rPr lang="en-US" altLang="zh-CN">
                                  <a:latin typeface="Cambria Math" panose="02040503050406030204" pitchFamily="18" charset="0"/>
                                </a:rPr>
                                <m:t>u</m:t>
                              </m:r>
                            </m:e>
                            <m:sup>
                              <m:r>
                                <a:rPr lang="en-US" altLang="zh-CN" i="1">
                                  <a:latin typeface="Cambria Math" panose="02040503050406030204" pitchFamily="18" charset="0"/>
                                </a:rPr>
                                <m:t>∗</m:t>
                              </m:r>
                            </m:sup>
                          </m:sSup>
                        </m:e>
                      </m:d>
                      <m:r>
                        <a:rPr lang="en-US" altLang="zh-CN" i="1">
                          <a:latin typeface="Cambria Math" panose="02040503050406030204" pitchFamily="18" charset="0"/>
                        </a:rPr>
                        <m:t>−</m:t>
                      </m:r>
                      <m:r>
                        <m:rPr>
                          <m:sty m:val="p"/>
                        </m:rPr>
                        <a:rPr lang="en-US" altLang="zh-CN">
                          <a:latin typeface="Cambria Math" panose="02040503050406030204" pitchFamily="18" charset="0"/>
                        </a:rPr>
                        <m:t>b</m:t>
                      </m:r>
                      <m:r>
                        <a:rPr lang="en-US" altLang="zh-CN">
                          <a:latin typeface="Cambria Math" panose="02040503050406030204" pitchFamily="18" charset="0"/>
                        </a:rPr>
                        <m:t>(1</m:t>
                      </m:r>
                      <m:r>
                        <a:rPr lang="en-US" altLang="zh-CN" i="1">
                          <a:latin typeface="Cambria Math" panose="02040503050406030204" pitchFamily="18" charset="0"/>
                        </a:rPr>
                        <m:t>−</m:t>
                      </m:r>
                      <m:r>
                        <m:rPr>
                          <m:sty m:val="p"/>
                        </m:rPr>
                        <a:rPr lang="en-US" altLang="zh-CN">
                          <a:latin typeface="Cambria Math" panose="02040503050406030204" pitchFamily="18" charset="0"/>
                        </a:rPr>
                        <m:t>θ</m:t>
                      </m:r>
                      <m:r>
                        <a:rPr lang="en-US" altLang="zh-CN">
                          <a:latin typeface="Cambria Math" panose="02040503050406030204" pitchFamily="18" charset="0"/>
                        </a:rPr>
                        <m:t>)(</m:t>
                      </m:r>
                      <m:sSub>
                        <m:sSubPr>
                          <m:ctrlPr>
                            <a:rPr lang="zh-CN" altLang="zh-CN" i="1">
                              <a:latin typeface="Cambria Math" panose="02040503050406030204" pitchFamily="18" charset="0"/>
                            </a:rPr>
                          </m:ctrlPr>
                        </m:sSubPr>
                        <m:e>
                          <m:r>
                            <m:rPr>
                              <m:sty m:val="p"/>
                            </m:rPr>
                            <a:rPr lang="en-US" altLang="zh-CN">
                              <a:latin typeface="Cambria Math" panose="02040503050406030204" pitchFamily="18" charset="0"/>
                            </a:rPr>
                            <m:t>u</m:t>
                          </m:r>
                        </m:e>
                        <m:sub>
                          <m:r>
                            <m:rPr>
                              <m:sty m:val="p"/>
                            </m:rPr>
                            <a:rPr lang="en-US" altLang="zh-CN">
                              <a:latin typeface="Cambria Math" panose="02040503050406030204" pitchFamily="18" charset="0"/>
                            </a:rPr>
                            <m:t>t</m:t>
                          </m:r>
                        </m:sub>
                      </m:sSub>
                      <m:r>
                        <a:rPr lang="en-US" altLang="zh-CN" i="1">
                          <a:latin typeface="Cambria Math" panose="02040503050406030204" pitchFamily="18" charset="0"/>
                        </a:rPr>
                        <m:t>−</m:t>
                      </m:r>
                      <m:sSub>
                        <m:sSubPr>
                          <m:ctrlPr>
                            <a:rPr lang="zh-CN" altLang="zh-CN" i="1">
                              <a:latin typeface="Cambria Math" panose="02040503050406030204" pitchFamily="18" charset="0"/>
                            </a:rPr>
                          </m:ctrlPr>
                        </m:sSubPr>
                        <m:e>
                          <m:r>
                            <m:rPr>
                              <m:sty m:val="p"/>
                            </m:rPr>
                            <a:rPr lang="en-US" altLang="zh-CN">
                              <a:latin typeface="Cambria Math" panose="02040503050406030204" pitchFamily="18" charset="0"/>
                            </a:rPr>
                            <m:t>u</m:t>
                          </m:r>
                        </m:e>
                        <m:sub>
                          <m:r>
                            <m:rPr>
                              <m:sty m:val="p"/>
                            </m:rPr>
                            <a:rPr lang="en-US" altLang="zh-CN">
                              <a:latin typeface="Cambria Math" panose="02040503050406030204" pitchFamily="18" charset="0"/>
                            </a:rPr>
                            <m:t>t</m:t>
                          </m:r>
                          <m:r>
                            <a:rPr lang="en-US" altLang="zh-CN" i="1">
                              <a:latin typeface="Cambria Math" panose="02040503050406030204" pitchFamily="18" charset="0"/>
                            </a:rPr>
                            <m:t>−</m:t>
                          </m:r>
                          <m:r>
                            <a:rPr lang="en-US" altLang="zh-CN">
                              <a:latin typeface="Cambria Math" panose="02040503050406030204" pitchFamily="18" charset="0"/>
                            </a:rPr>
                            <m:t>1</m:t>
                          </m:r>
                        </m:sub>
                      </m:sSub>
                      <m:r>
                        <a:rPr lang="en-US" altLang="zh-CN">
                          <a:latin typeface="Cambria Math" panose="02040503050406030204" pitchFamily="18" charset="0"/>
                        </a:rPr>
                        <m:t>)</m:t>
                      </m:r>
                    </m:oMath>
                  </m:oMathPara>
                </a14:m>
                <a:endParaRPr lang="en-US" altLang="zh-CN" dirty="0"/>
              </a:p>
              <a:p>
                <a:pPr>
                  <a:lnSpc>
                    <a:spcPct val="100000"/>
                  </a:lnSpc>
                  <a:buFont typeface="Wingdings" panose="05000000000000000000" pitchFamily="2" charset="2"/>
                  <a:buChar char="Ø"/>
                </a:pPr>
                <a:r>
                  <a:rPr lang="zh-CN" altLang="zh-CN" dirty="0">
                    <a:latin typeface="+mn-ea"/>
                  </a:rPr>
                  <a:t>实际通货膨胀率是由以下三种因素解释的：</a:t>
                </a:r>
                <a:endParaRPr lang="en-US" altLang="zh-CN" dirty="0">
                  <a:latin typeface="+mn-ea"/>
                </a:endParaRPr>
              </a:p>
              <a:p>
                <a:pPr marL="457200" indent="-457200">
                  <a:lnSpc>
                    <a:spcPct val="100000"/>
                  </a:lnSpc>
                  <a:buFont typeface="+mj-lt"/>
                  <a:buAutoNum type="arabicPeriod"/>
                </a:pPr>
                <a:r>
                  <a:rPr lang="zh-CN" altLang="zh-CN" dirty="0">
                    <a:latin typeface="+mn-ea"/>
                  </a:rPr>
                  <a:t>前期实际通货膨胀率；</a:t>
                </a:r>
                <a:endParaRPr lang="en-US" altLang="zh-CN" dirty="0">
                  <a:latin typeface="+mn-ea"/>
                </a:endParaRPr>
              </a:p>
              <a:p>
                <a:pPr marL="457200" indent="-457200">
                  <a:lnSpc>
                    <a:spcPct val="100000"/>
                  </a:lnSpc>
                  <a:buFont typeface="+mj-lt"/>
                  <a:buAutoNum type="arabicPeriod"/>
                </a:pPr>
                <a14:m>
                  <m:oMath xmlns:m="http://schemas.openxmlformats.org/officeDocument/2006/math">
                    <m:sSub>
                      <m:sSubPr>
                        <m:ctrlPr>
                          <a:rPr lang="zh-CN" altLang="zh-CN" i="1">
                            <a:latin typeface="Cambria Math" panose="02040503050406030204" pitchFamily="18" charset="0"/>
                          </a:rPr>
                        </m:ctrlPr>
                      </m:sSubPr>
                      <m:e>
                        <m:r>
                          <m:rPr>
                            <m:sty m:val="p"/>
                          </m:rPr>
                          <a:rPr lang="en-US" altLang="zh-CN" b="0" i="0">
                            <a:latin typeface="Cambria Math" panose="02040503050406030204" pitchFamily="18" charset="0"/>
                          </a:rPr>
                          <m:t>u</m:t>
                        </m:r>
                      </m:e>
                      <m:sub>
                        <m:r>
                          <m:rPr>
                            <m:sty m:val="p"/>
                          </m:rPr>
                          <a:rPr lang="en-US" altLang="zh-CN" b="0" i="0">
                            <a:latin typeface="Cambria Math" panose="02040503050406030204" pitchFamily="18" charset="0"/>
                          </a:rPr>
                          <m:t>t</m:t>
                        </m:r>
                      </m:sub>
                    </m:sSub>
                  </m:oMath>
                </a14:m>
                <a:r>
                  <a:rPr lang="zh-CN" altLang="zh-CN" dirty="0">
                    <a:latin typeface="+mn-ea"/>
                  </a:rPr>
                  <a:t>与</a:t>
                </a:r>
                <a14:m>
                  <m:oMath xmlns:m="http://schemas.openxmlformats.org/officeDocument/2006/math">
                    <m:sSup>
                      <m:sSupPr>
                        <m:ctrlPr>
                          <a:rPr lang="zh-CN" altLang="zh-CN" i="1">
                            <a:latin typeface="Cambria Math" panose="02040503050406030204" pitchFamily="18" charset="0"/>
                          </a:rPr>
                        </m:ctrlPr>
                      </m:sSupPr>
                      <m:e>
                        <m:r>
                          <m:rPr>
                            <m:sty m:val="p"/>
                          </m:rPr>
                          <a:rPr lang="en-US" altLang="zh-CN">
                            <a:latin typeface="Cambria Math" panose="02040503050406030204" pitchFamily="18" charset="0"/>
                          </a:rPr>
                          <m:t>u</m:t>
                        </m:r>
                      </m:e>
                      <m:sup>
                        <m:r>
                          <a:rPr lang="en-US" altLang="zh-CN" i="1">
                            <a:latin typeface="Cambria Math" panose="02040503050406030204" pitchFamily="18" charset="0"/>
                          </a:rPr>
                          <m:t>∗</m:t>
                        </m:r>
                      </m:sup>
                    </m:sSup>
                  </m:oMath>
                </a14:m>
                <a:r>
                  <a:rPr lang="zh-CN" altLang="zh-CN" dirty="0">
                    <a:latin typeface="+mn-ea"/>
                  </a:rPr>
                  <a:t>偏差表明的过度需求水平；</a:t>
                </a:r>
                <a:endParaRPr lang="en-US" altLang="zh-CN" dirty="0">
                  <a:latin typeface="+mn-ea"/>
                </a:endParaRPr>
              </a:p>
              <a:p>
                <a:pPr marL="457200" indent="-457200">
                  <a:lnSpc>
                    <a:spcPct val="100000"/>
                  </a:lnSpc>
                  <a:buFont typeface="+mj-lt"/>
                  <a:buAutoNum type="arabicPeriod"/>
                </a:pPr>
                <a:r>
                  <a:rPr lang="zh-CN" altLang="zh-CN" dirty="0">
                    <a:latin typeface="+mn-ea"/>
                  </a:rPr>
                  <a:t>失业率变化率表示的过度需求水平的变化率</a:t>
                </a:r>
                <a:r>
                  <a:rPr lang="zh-CN" altLang="en-US" dirty="0">
                    <a:latin typeface="+mn-ea"/>
                  </a:rPr>
                  <a:t>。</a:t>
                </a:r>
                <a:endParaRPr lang="en-US" altLang="zh-CN" dirty="0">
                  <a:latin typeface="+mn-ea"/>
                </a:endParaRPr>
              </a:p>
              <a:p>
                <a:pPr>
                  <a:lnSpc>
                    <a:spcPct val="100000"/>
                  </a:lnSpc>
                  <a:buFont typeface="Wingdings" panose="05000000000000000000" pitchFamily="2" charset="2"/>
                  <a:buChar char="Ø"/>
                </a:pPr>
                <a:r>
                  <a:rPr lang="zh-CN" altLang="en-US" dirty="0">
                    <a:latin typeface="+mn-ea"/>
                  </a:rPr>
                  <a:t>在</a:t>
                </a:r>
                <a:r>
                  <a:rPr lang="zh-CN" altLang="zh-CN" dirty="0">
                    <a:latin typeface="+mn-ea"/>
                  </a:rPr>
                  <a:t>长期</a:t>
                </a:r>
                <a:r>
                  <a:rPr lang="zh-CN" altLang="en-US" dirty="0">
                    <a:latin typeface="+mn-ea"/>
                  </a:rPr>
                  <a:t>，由于预期可以被完全充分调整，实际通货膨胀率与预期通货膨胀率已不存在偏差。这种状态必须满足于下列条件</a:t>
                </a:r>
                <a:r>
                  <a:rPr lang="zh-CN" altLang="zh-CN" dirty="0">
                    <a:latin typeface="+mn-ea"/>
                  </a:rPr>
                  <a:t>：</a:t>
                </a:r>
              </a:p>
              <a:p>
                <a:pPr algn="ctr"/>
                <a14:m>
                  <m:oMath xmlns:m="http://schemas.openxmlformats.org/officeDocument/2006/math">
                    <m:sSub>
                      <m:sSubPr>
                        <m:ctrlPr>
                          <a:rPr lang="zh-CN" altLang="zh-CN" i="1">
                            <a:latin typeface="Cambria Math" panose="02040503050406030204" pitchFamily="18" charset="0"/>
                          </a:rPr>
                        </m:ctrlPr>
                      </m:sSubPr>
                      <m:e>
                        <m:r>
                          <m:rPr>
                            <m:sty m:val="p"/>
                          </m:rPr>
                          <a:rPr lang="en-US" altLang="zh-CN">
                            <a:latin typeface="Cambria Math" panose="02040503050406030204" pitchFamily="18" charset="0"/>
                          </a:rPr>
                          <m:t>π</m:t>
                        </m:r>
                      </m:e>
                      <m:sub>
                        <m:r>
                          <m:rPr>
                            <m:sty m:val="p"/>
                          </m:rPr>
                          <a:rPr lang="en-US" altLang="zh-CN">
                            <a:latin typeface="Cambria Math" panose="02040503050406030204" pitchFamily="18" charset="0"/>
                          </a:rPr>
                          <m:t>t</m:t>
                        </m:r>
                      </m:sub>
                    </m:sSub>
                    <m:r>
                      <a:rPr lang="en-US" altLang="zh-CN" i="1">
                        <a:latin typeface="Cambria Math" panose="02040503050406030204" pitchFamily="18" charset="0"/>
                      </a:rPr>
                      <m:t>=</m:t>
                    </m:r>
                    <m:r>
                      <a:rPr lang="en-US" altLang="zh-CN">
                        <a:latin typeface="Cambria Math" panose="02040503050406030204" pitchFamily="18" charset="0"/>
                      </a:rPr>
                      <m:t> </m:t>
                    </m:r>
                    <m:sSub>
                      <m:sSubPr>
                        <m:ctrlPr>
                          <a:rPr lang="zh-CN" altLang="zh-CN" i="1">
                            <a:latin typeface="Cambria Math" panose="02040503050406030204" pitchFamily="18" charset="0"/>
                          </a:rPr>
                        </m:ctrlPr>
                      </m:sSubPr>
                      <m:e>
                        <m:r>
                          <m:rPr>
                            <m:sty m:val="p"/>
                          </m:rPr>
                          <a:rPr lang="en-US" altLang="zh-CN">
                            <a:latin typeface="Cambria Math" panose="02040503050406030204" pitchFamily="18" charset="0"/>
                          </a:rPr>
                          <m:t>π</m:t>
                        </m:r>
                      </m:e>
                      <m:sub>
                        <m:r>
                          <m:rPr>
                            <m:sty m:val="p"/>
                          </m:rPr>
                          <a:rPr lang="en-US" altLang="zh-CN">
                            <a:latin typeface="Cambria Math" panose="02040503050406030204" pitchFamily="18" charset="0"/>
                          </a:rPr>
                          <m:t>t</m:t>
                        </m:r>
                      </m:sub>
                    </m:sSub>
                  </m:oMath>
                </a14:m>
                <a:r>
                  <a:rPr lang="en-US" altLang="zh-CN" dirty="0"/>
                  <a:t> *</a:t>
                </a:r>
                <a:r>
                  <a:rPr lang="zh-CN" altLang="zh-CN" dirty="0"/>
                  <a:t>，</a:t>
                </a:r>
                <a14:m>
                  <m:oMath xmlns:m="http://schemas.openxmlformats.org/officeDocument/2006/math">
                    <m:sSub>
                      <m:sSubPr>
                        <m:ctrlPr>
                          <a:rPr lang="zh-CN" altLang="zh-CN" i="1">
                            <a:latin typeface="Cambria Math" panose="02040503050406030204" pitchFamily="18" charset="0"/>
                          </a:rPr>
                        </m:ctrlPr>
                      </m:sSubPr>
                      <m:e>
                        <m:r>
                          <m:rPr>
                            <m:sty m:val="p"/>
                          </m:rPr>
                          <a:rPr lang="en-US" altLang="zh-CN">
                            <a:latin typeface="Cambria Math" panose="02040503050406030204" pitchFamily="18" charset="0"/>
                          </a:rPr>
                          <m:t>π</m:t>
                        </m:r>
                      </m:e>
                      <m:sub>
                        <m:r>
                          <m:rPr>
                            <m:sty m:val="p"/>
                          </m:rPr>
                          <a:rPr lang="en-US" altLang="zh-CN">
                            <a:latin typeface="Cambria Math" panose="02040503050406030204" pitchFamily="18" charset="0"/>
                          </a:rPr>
                          <m:t>t</m:t>
                        </m:r>
                      </m:sub>
                    </m:sSub>
                    <m:r>
                      <a:rPr lang="en-US" altLang="zh-CN" i="1">
                        <a:latin typeface="Cambria Math" panose="02040503050406030204" pitchFamily="18" charset="0"/>
                      </a:rPr>
                      <m:t>=</m:t>
                    </m:r>
                    <m:r>
                      <a:rPr lang="en-US" altLang="zh-CN">
                        <a:latin typeface="Cambria Math" panose="02040503050406030204" pitchFamily="18" charset="0"/>
                      </a:rPr>
                      <m:t> </m:t>
                    </m:r>
                    <m:sSub>
                      <m:sSubPr>
                        <m:ctrlPr>
                          <a:rPr lang="zh-CN" altLang="zh-CN" i="1">
                            <a:latin typeface="Cambria Math" panose="02040503050406030204" pitchFamily="18" charset="0"/>
                          </a:rPr>
                        </m:ctrlPr>
                      </m:sSubPr>
                      <m:e>
                        <m:r>
                          <m:rPr>
                            <m:sty m:val="p"/>
                          </m:rPr>
                          <a:rPr lang="en-US" altLang="zh-CN">
                            <a:latin typeface="Cambria Math" panose="02040503050406030204" pitchFamily="18" charset="0"/>
                          </a:rPr>
                          <m:t>π</m:t>
                        </m:r>
                      </m:e>
                      <m:sub>
                        <m:r>
                          <m:rPr>
                            <m:sty m:val="p"/>
                          </m:rPr>
                          <a:rPr lang="en-US" altLang="zh-CN">
                            <a:latin typeface="Cambria Math" panose="02040503050406030204" pitchFamily="18" charset="0"/>
                          </a:rPr>
                          <m:t>t</m:t>
                        </m:r>
                        <m:r>
                          <a:rPr lang="en-US" altLang="zh-CN" i="1">
                            <a:latin typeface="Cambria Math" panose="02040503050406030204" pitchFamily="18" charset="0"/>
                          </a:rPr>
                          <m:t>−</m:t>
                        </m:r>
                        <m:r>
                          <a:rPr lang="en-US" altLang="zh-CN">
                            <a:latin typeface="Cambria Math" panose="02040503050406030204" pitchFamily="18" charset="0"/>
                          </a:rPr>
                          <m:t>1</m:t>
                        </m:r>
                      </m:sub>
                    </m:sSub>
                  </m:oMath>
                </a14:m>
                <a:r>
                  <a:rPr lang="zh-CN" altLang="zh-CN" dirty="0"/>
                  <a:t>或者</a:t>
                </a:r>
                <a14:m>
                  <m:oMath xmlns:m="http://schemas.openxmlformats.org/officeDocument/2006/math">
                    <m:r>
                      <a:rPr lang="zh-CN" altLang="zh-CN">
                        <a:latin typeface="Cambria Math" panose="02040503050406030204" pitchFamily="18" charset="0"/>
                      </a:rPr>
                      <m:t> </m:t>
                    </m:r>
                    <m:sSub>
                      <m:sSubPr>
                        <m:ctrlPr>
                          <a:rPr lang="zh-CN" altLang="zh-CN" i="1">
                            <a:latin typeface="Cambria Math" panose="02040503050406030204" pitchFamily="18" charset="0"/>
                          </a:rPr>
                        </m:ctrlPr>
                      </m:sSubPr>
                      <m:e>
                        <m:r>
                          <m:rPr>
                            <m:sty m:val="p"/>
                          </m:rPr>
                          <a:rPr lang="en-US" altLang="zh-CN">
                            <a:latin typeface="Cambria Math" panose="02040503050406030204" pitchFamily="18" charset="0"/>
                          </a:rPr>
                          <m:t>u</m:t>
                        </m:r>
                      </m:e>
                      <m:sub>
                        <m:r>
                          <m:rPr>
                            <m:sty m:val="p"/>
                          </m:rPr>
                          <a:rPr lang="en-US" altLang="zh-CN">
                            <a:latin typeface="Cambria Math" panose="02040503050406030204" pitchFamily="18" charset="0"/>
                          </a:rPr>
                          <m:t>t</m:t>
                        </m:r>
                      </m:sub>
                    </m:sSub>
                    <m:r>
                      <a:rPr lang="en-US" altLang="zh-CN" i="1">
                        <a:latin typeface="Cambria Math" panose="02040503050406030204" pitchFamily="18" charset="0"/>
                      </a:rPr>
                      <m:t>=</m:t>
                    </m:r>
                    <m:r>
                      <a:rPr lang="en-US" altLang="zh-CN">
                        <a:latin typeface="Cambria Math" panose="02040503050406030204" pitchFamily="18" charset="0"/>
                      </a:rPr>
                      <m:t> </m:t>
                    </m:r>
                    <m:sSub>
                      <m:sSubPr>
                        <m:ctrlPr>
                          <a:rPr lang="zh-CN" altLang="zh-CN" i="1">
                            <a:latin typeface="Cambria Math" panose="02040503050406030204" pitchFamily="18" charset="0"/>
                          </a:rPr>
                        </m:ctrlPr>
                      </m:sSubPr>
                      <m:e>
                        <m:r>
                          <m:rPr>
                            <m:sty m:val="p"/>
                          </m:rPr>
                          <a:rPr lang="en-US" altLang="zh-CN">
                            <a:latin typeface="Cambria Math" panose="02040503050406030204" pitchFamily="18" charset="0"/>
                          </a:rPr>
                          <m:t>u</m:t>
                        </m:r>
                      </m:e>
                      <m:sub>
                        <m:r>
                          <m:rPr>
                            <m:sty m:val="p"/>
                          </m:rPr>
                          <a:rPr lang="en-US" altLang="zh-CN">
                            <a:latin typeface="Cambria Math" panose="02040503050406030204" pitchFamily="18" charset="0"/>
                          </a:rPr>
                          <m:t>t</m:t>
                        </m:r>
                        <m:r>
                          <a:rPr lang="en-US" altLang="zh-CN" i="1">
                            <a:latin typeface="Cambria Math" panose="02040503050406030204" pitchFamily="18" charset="0"/>
                          </a:rPr>
                          <m:t>−</m:t>
                        </m:r>
                        <m:r>
                          <a:rPr lang="en-US" altLang="zh-CN">
                            <a:latin typeface="Cambria Math" panose="02040503050406030204" pitchFamily="18" charset="0"/>
                          </a:rPr>
                          <m:t>1</m:t>
                        </m:r>
                      </m:sub>
                    </m:sSub>
                  </m:oMath>
                </a14:m>
                <a:endParaRPr lang="en-US" altLang="zh-CN" dirty="0"/>
              </a:p>
              <a:p>
                <a:pPr>
                  <a:buFont typeface="Wingdings" panose="05000000000000000000" pitchFamily="2" charset="2"/>
                  <a:buChar char="Ø"/>
                </a:pPr>
                <a:r>
                  <a:rPr kumimoji="0" lang="zh-CN" altLang="en-US" sz="2000" b="0" i="0" u="none" strike="noStrike" kern="1200" cap="none" spc="0" normalizeH="0" baseline="0" noProof="0" dirty="0">
                    <a:ln>
                      <a:noFill/>
                    </a:ln>
                    <a:solidFill>
                      <a:srgbClr val="000000">
                        <a:lumMod val="75000"/>
                        <a:lumOff val="25000"/>
                      </a:srgbClr>
                    </a:solidFill>
                    <a:effectLst/>
                    <a:uLnTx/>
                    <a:uFillTx/>
                    <a:latin typeface="宋体" panose="02010600030101010101" pitchFamily="2" charset="-122"/>
                    <a:ea typeface="宋体" panose="02010600030101010101" pitchFamily="2" charset="-122"/>
                    <a:cs typeface="+mn-cs"/>
                  </a:rPr>
                  <a:t>在</a:t>
                </a:r>
                <a:r>
                  <a:rPr kumimoji="0" lang="zh-CN" altLang="zh-CN" sz="2000" b="0" i="0" u="none" strike="noStrike" kern="1200" cap="none" spc="0" normalizeH="0" baseline="0" noProof="0" dirty="0">
                    <a:ln>
                      <a:noFill/>
                    </a:ln>
                    <a:solidFill>
                      <a:srgbClr val="000000">
                        <a:lumMod val="75000"/>
                        <a:lumOff val="25000"/>
                      </a:srgbClr>
                    </a:solidFill>
                    <a:effectLst/>
                    <a:uLnTx/>
                    <a:uFillTx/>
                    <a:latin typeface="宋体" panose="02010600030101010101" pitchFamily="2" charset="-122"/>
                    <a:ea typeface="宋体" panose="02010600030101010101" pitchFamily="2" charset="-122"/>
                    <a:cs typeface="+mn-cs"/>
                  </a:rPr>
                  <a:t>长</a:t>
                </a:r>
                <a:r>
                  <a:rPr kumimoji="0" lang="zh-CN" altLang="en-US" sz="2000" b="0" i="0" u="none" strike="noStrike" kern="1200" cap="none" spc="0" normalizeH="0" baseline="0" noProof="0" dirty="0">
                    <a:ln>
                      <a:noFill/>
                    </a:ln>
                    <a:solidFill>
                      <a:srgbClr val="000000">
                        <a:lumMod val="75000"/>
                        <a:lumOff val="25000"/>
                      </a:srgbClr>
                    </a:solidFill>
                    <a:effectLst/>
                    <a:uLnTx/>
                    <a:uFillTx/>
                    <a:latin typeface="宋体" panose="02010600030101010101" pitchFamily="2" charset="-122"/>
                    <a:ea typeface="宋体" panose="02010600030101010101" pitchFamily="2" charset="-122"/>
                    <a:cs typeface="+mn-cs"/>
                  </a:rPr>
                  <a:t>期，</a:t>
                </a:r>
                <a:r>
                  <a:rPr lang="zh-CN" altLang="zh-CN" dirty="0"/>
                  <a:t> </a:t>
                </a:r>
                <a14:m>
                  <m:oMath xmlns:m="http://schemas.openxmlformats.org/officeDocument/2006/math">
                    <m:sSub>
                      <m:sSubPr>
                        <m:ctrlPr>
                          <a:rPr lang="zh-CN" altLang="zh-CN" i="1">
                            <a:latin typeface="Cambria Math" panose="02040503050406030204" pitchFamily="18" charset="0"/>
                          </a:rPr>
                        </m:ctrlPr>
                      </m:sSubPr>
                      <m:e>
                        <m:r>
                          <m:rPr>
                            <m:sty m:val="p"/>
                          </m:rPr>
                          <a:rPr lang="en-US" altLang="zh-CN">
                            <a:latin typeface="Cambria Math" panose="02040503050406030204" pitchFamily="18" charset="0"/>
                          </a:rPr>
                          <m:t>u</m:t>
                        </m:r>
                      </m:e>
                      <m:sub>
                        <m:r>
                          <m:rPr>
                            <m:sty m:val="p"/>
                          </m:rPr>
                          <a:rPr lang="en-US" altLang="zh-CN">
                            <a:latin typeface="Cambria Math" panose="02040503050406030204" pitchFamily="18" charset="0"/>
                          </a:rPr>
                          <m:t>t</m:t>
                        </m:r>
                      </m:sub>
                    </m:sSub>
                    <m:r>
                      <a:rPr lang="en-US" altLang="zh-CN" i="1">
                        <a:latin typeface="Cambria Math" panose="02040503050406030204" pitchFamily="18" charset="0"/>
                      </a:rPr>
                      <m:t>=</m:t>
                    </m:r>
                    <m:sSup>
                      <m:sSupPr>
                        <m:ctrlPr>
                          <a:rPr lang="zh-CN" altLang="zh-CN" i="1">
                            <a:latin typeface="Cambria Math" panose="02040503050406030204" pitchFamily="18" charset="0"/>
                          </a:rPr>
                        </m:ctrlPr>
                      </m:sSupPr>
                      <m:e>
                        <m:r>
                          <m:rPr>
                            <m:sty m:val="p"/>
                          </m:rPr>
                          <a:rPr lang="en-US" altLang="zh-CN">
                            <a:latin typeface="Cambria Math" panose="02040503050406030204" pitchFamily="18" charset="0"/>
                          </a:rPr>
                          <m:t>u</m:t>
                        </m:r>
                      </m:e>
                      <m:sup>
                        <m:r>
                          <a:rPr lang="en-US" altLang="zh-CN" i="1">
                            <a:latin typeface="Cambria Math" panose="02040503050406030204" pitchFamily="18" charset="0"/>
                          </a:rPr>
                          <m:t>∗</m:t>
                        </m:r>
                      </m:sup>
                    </m:sSup>
                  </m:oMath>
                </a14:m>
                <a:endParaRPr lang="en-US" altLang="zh-CN" dirty="0"/>
              </a:p>
              <a:p>
                <a:pPr algn="ctr"/>
                <a:endParaRPr lang="zh-CN" altLang="zh-CN" dirty="0"/>
              </a:p>
              <a:p>
                <a:pPr marL="0" indent="0">
                  <a:buNone/>
                </a:pPr>
                <a:endParaRPr lang="zh-CN" altLang="en-US" dirty="0"/>
              </a:p>
            </p:txBody>
          </p:sp>
        </mc:Choice>
        <mc:Fallback xmlns="">
          <p:sp>
            <p:nvSpPr>
              <p:cNvPr id="2" name="内容占位符 1">
                <a:extLst>
                  <a:ext uri="{FF2B5EF4-FFF2-40B4-BE49-F238E27FC236}">
                    <a16:creationId xmlns:a16="http://schemas.microsoft.com/office/drawing/2014/main" id="{48D856EA-9906-42EC-ACFF-E43D471DB2A9}"/>
                  </a:ext>
                </a:extLst>
              </p:cNvPr>
              <p:cNvSpPr>
                <a:spLocks noGrp="1" noRot="1" noChangeAspect="1" noMove="1" noResize="1" noEditPoints="1" noAdjustHandles="1" noChangeArrowheads="1" noChangeShapeType="1" noTextEdit="1"/>
              </p:cNvSpPr>
              <p:nvPr>
                <p:ph idx="1"/>
              </p:nvPr>
            </p:nvSpPr>
            <p:spPr>
              <a:blipFill>
                <a:blip r:embed="rId2"/>
                <a:stretch>
                  <a:fillRect l="-1697" t="-1887" b="-2220"/>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23146809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custDataLst>
              <p:tags r:id="rId1"/>
            </p:custDataLst>
          </p:nvPr>
        </p:nvPicPr>
        <p:blipFill>
          <a:blip r:embed="rId11"/>
          <a:srcRect l="97202" t="43337" r="771" b="9736"/>
          <a:stretch>
            <a:fillRect/>
          </a:stretch>
        </p:blipFill>
        <p:spPr>
          <a:xfrm>
            <a:off x="1524635" y="12700"/>
            <a:ext cx="9163050" cy="6845300"/>
          </a:xfrm>
          <a:prstGeom prst="rect">
            <a:avLst/>
          </a:prstGeom>
        </p:spPr>
      </p:pic>
      <p:grpSp>
        <p:nvGrpSpPr>
          <p:cNvPr id="11" name="组合 10"/>
          <p:cNvGrpSpPr/>
          <p:nvPr/>
        </p:nvGrpSpPr>
        <p:grpSpPr>
          <a:xfrm>
            <a:off x="-1453515" y="-11334115"/>
            <a:ext cx="15474950" cy="18635980"/>
            <a:chOff x="1" y="-14984"/>
            <a:chExt cx="14490" cy="23032"/>
          </a:xfrm>
        </p:grpSpPr>
        <p:grpSp>
          <p:nvGrpSpPr>
            <p:cNvPr id="8" name="组合 7"/>
            <p:cNvGrpSpPr/>
            <p:nvPr/>
          </p:nvGrpSpPr>
          <p:grpSpPr>
            <a:xfrm>
              <a:off x="1" y="-14984"/>
              <a:ext cx="14490" cy="21553"/>
              <a:chOff x="-58" y="-10022"/>
              <a:chExt cx="14490" cy="21553"/>
            </a:xfrm>
          </p:grpSpPr>
          <p:pic>
            <p:nvPicPr>
              <p:cNvPr id="2" name="图片 1" descr="d087ec704695a07a8509f7f1cf814b6"/>
              <p:cNvPicPr>
                <a:picLocks noChangeAspect="1"/>
              </p:cNvPicPr>
              <p:nvPr/>
            </p:nvPicPr>
            <p:blipFill>
              <a:blip r:embed="rId12"/>
              <a:srcRect t="75987" r="7"/>
              <a:stretch>
                <a:fillRect/>
              </a:stretch>
            </p:blipFill>
            <p:spPr>
              <a:xfrm>
                <a:off x="-1" y="821"/>
                <a:ext cx="14400" cy="1684"/>
              </a:xfrm>
              <a:prstGeom prst="rect">
                <a:avLst/>
              </a:prstGeom>
            </p:spPr>
          </p:pic>
          <p:grpSp>
            <p:nvGrpSpPr>
              <p:cNvPr id="7" name="组合 6"/>
              <p:cNvGrpSpPr/>
              <p:nvPr/>
            </p:nvGrpSpPr>
            <p:grpSpPr>
              <a:xfrm>
                <a:off x="-58" y="-10022"/>
                <a:ext cx="14490" cy="21553"/>
                <a:chOff x="-58" y="-10022"/>
                <a:chExt cx="14490" cy="21553"/>
              </a:xfrm>
            </p:grpSpPr>
            <p:pic>
              <p:nvPicPr>
                <p:cNvPr id="4" name="图片 3"/>
                <p:cNvPicPr>
                  <a:picLocks noChangeAspect="1"/>
                </p:cNvPicPr>
                <p:nvPr>
                  <p:custDataLst>
                    <p:tags r:id="rId9"/>
                  </p:custDataLst>
                </p:nvPr>
              </p:nvPicPr>
              <p:blipFill>
                <a:blip r:embed="rId11"/>
                <a:stretch>
                  <a:fillRect/>
                </a:stretch>
              </p:blipFill>
              <p:spPr>
                <a:xfrm>
                  <a:off x="0" y="-10022"/>
                  <a:ext cx="14432" cy="10843"/>
                </a:xfrm>
                <a:prstGeom prst="rect">
                  <a:avLst/>
                </a:prstGeom>
              </p:spPr>
            </p:pic>
            <p:pic>
              <p:nvPicPr>
                <p:cNvPr id="5" name="图片 4" descr="9642c04771b477ebb33184391aba94c"/>
                <p:cNvPicPr>
                  <a:picLocks noChangeAspect="1"/>
                </p:cNvPicPr>
                <p:nvPr/>
              </p:nvPicPr>
              <p:blipFill>
                <a:blip r:embed="rId13"/>
                <a:srcRect t="12100" r="-173"/>
                <a:stretch>
                  <a:fillRect/>
                </a:stretch>
              </p:blipFill>
              <p:spPr>
                <a:xfrm>
                  <a:off x="-58" y="2538"/>
                  <a:ext cx="14458" cy="4965"/>
                </a:xfrm>
                <a:prstGeom prst="rect">
                  <a:avLst/>
                </a:prstGeom>
              </p:spPr>
            </p:pic>
            <p:pic>
              <p:nvPicPr>
                <p:cNvPr id="6" name="图片 5" descr="0232dd159eccd11e0bcb57f897125ae"/>
                <p:cNvPicPr>
                  <a:picLocks noChangeAspect="1"/>
                </p:cNvPicPr>
                <p:nvPr/>
              </p:nvPicPr>
              <p:blipFill>
                <a:blip r:embed="rId14"/>
                <a:srcRect t="50267" r="1167"/>
                <a:stretch>
                  <a:fillRect/>
                </a:stretch>
              </p:blipFill>
              <p:spPr>
                <a:xfrm>
                  <a:off x="-1" y="7512"/>
                  <a:ext cx="14084" cy="4019"/>
                </a:xfrm>
                <a:prstGeom prst="rect">
                  <a:avLst/>
                </a:prstGeom>
              </p:spPr>
            </p:pic>
          </p:grpSp>
        </p:grpSp>
        <p:pic>
          <p:nvPicPr>
            <p:cNvPr id="10" name="图片 9" descr="9642c04771b477ebb33184391aba94c"/>
            <p:cNvPicPr>
              <a:picLocks noChangeAspect="1"/>
            </p:cNvPicPr>
            <p:nvPr>
              <p:custDataLst>
                <p:tags r:id="rId8"/>
              </p:custDataLst>
            </p:nvPr>
          </p:nvPicPr>
          <p:blipFill>
            <a:blip r:embed="rId13"/>
            <a:srcRect t="77393" r="1407"/>
            <a:stretch>
              <a:fillRect/>
            </a:stretch>
          </p:blipFill>
          <p:spPr>
            <a:xfrm>
              <a:off x="1" y="6534"/>
              <a:ext cx="14230" cy="1514"/>
            </a:xfrm>
            <a:prstGeom prst="rect">
              <a:avLst/>
            </a:prstGeom>
          </p:spPr>
        </p:pic>
      </p:grpSp>
      <p:grpSp>
        <p:nvGrpSpPr>
          <p:cNvPr id="14" name="组合 13"/>
          <p:cNvGrpSpPr/>
          <p:nvPr/>
        </p:nvGrpSpPr>
        <p:grpSpPr>
          <a:xfrm>
            <a:off x="5127625" y="1884680"/>
            <a:ext cx="1026160" cy="967740"/>
            <a:chOff x="5522" y="2247"/>
            <a:chExt cx="1666" cy="1524"/>
          </a:xfrm>
        </p:grpSpPr>
        <p:sp>
          <p:nvSpPr>
            <p:cNvPr id="9" name="矩形 8"/>
            <p:cNvSpPr/>
            <p:nvPr>
              <p:custDataLst>
                <p:tags r:id="rId6"/>
              </p:custDataLst>
            </p:nvPr>
          </p:nvSpPr>
          <p:spPr>
            <a:xfrm>
              <a:off x="5522" y="2247"/>
              <a:ext cx="1667" cy="1474"/>
            </a:xfrm>
            <a:prstGeom prst="rect">
              <a:avLst/>
            </a:prstGeom>
            <a:solidFill>
              <a:srgbClr val="FFC000">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框 12"/>
            <p:cNvSpPr txBox="1"/>
            <p:nvPr>
              <p:custDataLst>
                <p:tags r:id="rId7"/>
              </p:custDataLst>
            </p:nvPr>
          </p:nvSpPr>
          <p:spPr>
            <a:xfrm>
              <a:off x="5857" y="2247"/>
              <a:ext cx="870" cy="1525"/>
            </a:xfrm>
            <a:prstGeom prst="rect">
              <a:avLst/>
            </a:prstGeom>
            <a:noFill/>
            <a:ln>
              <a:noFill/>
            </a:ln>
          </p:spPr>
          <p:txBody>
            <a:bodyPr wrap="square" rtlCol="0">
              <a:noAutofit/>
              <a:scene3d>
                <a:camera prst="orthographicFront"/>
                <a:lightRig rig="threePt" dir="t"/>
              </a:scene3d>
            </a:bodyPr>
            <a:lstStyle/>
            <a:p>
              <a:r>
                <a:rPr lang="en-US" altLang="zh-CN" sz="5400" b="1">
                  <a:solidFill>
                    <a:schemeClr val="tx1"/>
                  </a:solidFill>
                  <a:effectLst>
                    <a:outerShdw blurRad="38100" dist="19050" dir="2700000" algn="tl" rotWithShape="0">
                      <a:schemeClr val="dk1">
                        <a:alpha val="40000"/>
                      </a:schemeClr>
                    </a:outerShdw>
                  </a:effectLst>
                  <a:latin typeface="汉仪中宋简" panose="02010600000101010101" charset="-128"/>
                  <a:ea typeface="汉仪中宋简" panose="02010600000101010101" charset="-128"/>
                  <a:cs typeface="+mn-lt"/>
                </a:rPr>
                <a:t>3</a:t>
              </a:r>
            </a:p>
          </p:txBody>
        </p:sp>
      </p:grpSp>
      <p:grpSp>
        <p:nvGrpSpPr>
          <p:cNvPr id="12" name="组合 11"/>
          <p:cNvGrpSpPr/>
          <p:nvPr/>
        </p:nvGrpSpPr>
        <p:grpSpPr>
          <a:xfrm>
            <a:off x="7464425" y="822325"/>
            <a:ext cx="963930" cy="968375"/>
            <a:chOff x="5746" y="2904"/>
            <a:chExt cx="1667" cy="1525"/>
          </a:xfrm>
        </p:grpSpPr>
        <p:sp>
          <p:nvSpPr>
            <p:cNvPr id="15" name="矩形 14"/>
            <p:cNvSpPr/>
            <p:nvPr>
              <p:custDataLst>
                <p:tags r:id="rId4"/>
              </p:custDataLst>
            </p:nvPr>
          </p:nvSpPr>
          <p:spPr>
            <a:xfrm>
              <a:off x="5746" y="2927"/>
              <a:ext cx="1667" cy="1502"/>
            </a:xfrm>
            <a:prstGeom prst="rect">
              <a:avLst/>
            </a:prstGeom>
            <a:solidFill>
              <a:srgbClr val="FFC000">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文本框 15"/>
            <p:cNvSpPr txBox="1"/>
            <p:nvPr>
              <p:custDataLst>
                <p:tags r:id="rId5"/>
              </p:custDataLst>
            </p:nvPr>
          </p:nvSpPr>
          <p:spPr>
            <a:xfrm>
              <a:off x="6082" y="2904"/>
              <a:ext cx="870" cy="1525"/>
            </a:xfrm>
            <a:prstGeom prst="rect">
              <a:avLst/>
            </a:prstGeom>
            <a:noFill/>
            <a:ln>
              <a:noFill/>
            </a:ln>
          </p:spPr>
          <p:txBody>
            <a:bodyPr wrap="square" rtlCol="0">
              <a:noAutofit/>
              <a:scene3d>
                <a:camera prst="orthographicFront"/>
                <a:lightRig rig="threePt" dir="t"/>
              </a:scene3d>
            </a:bodyPr>
            <a:lstStyle/>
            <a:p>
              <a:r>
                <a:rPr lang="en-US" altLang="zh-CN" sz="5400" b="1">
                  <a:solidFill>
                    <a:schemeClr val="tx1"/>
                  </a:solidFill>
                  <a:effectLst>
                    <a:outerShdw blurRad="38100" dist="19050" dir="2700000" algn="tl" rotWithShape="0">
                      <a:schemeClr val="dk1">
                        <a:alpha val="40000"/>
                      </a:schemeClr>
                    </a:outerShdw>
                  </a:effectLst>
                  <a:latin typeface="汉仪中宋简" panose="02010600000101010101" charset="-128"/>
                  <a:ea typeface="汉仪中宋简" panose="02010600000101010101" charset="-128"/>
                  <a:cs typeface="+mn-lt"/>
                </a:rPr>
                <a:t>5</a:t>
              </a:r>
            </a:p>
          </p:txBody>
        </p:sp>
      </p:grpSp>
      <p:grpSp>
        <p:nvGrpSpPr>
          <p:cNvPr id="17" name="组合 16"/>
          <p:cNvGrpSpPr/>
          <p:nvPr/>
        </p:nvGrpSpPr>
        <p:grpSpPr>
          <a:xfrm>
            <a:off x="6240145" y="4005580"/>
            <a:ext cx="1071245" cy="1060450"/>
            <a:chOff x="5522" y="2133"/>
            <a:chExt cx="1667" cy="1639"/>
          </a:xfrm>
        </p:grpSpPr>
        <p:sp>
          <p:nvSpPr>
            <p:cNvPr id="18" name="矩形 17"/>
            <p:cNvSpPr/>
            <p:nvPr>
              <p:custDataLst>
                <p:tags r:id="rId2"/>
              </p:custDataLst>
            </p:nvPr>
          </p:nvSpPr>
          <p:spPr>
            <a:xfrm>
              <a:off x="5522" y="2133"/>
              <a:ext cx="1667" cy="1502"/>
            </a:xfrm>
            <a:prstGeom prst="rect">
              <a:avLst/>
            </a:prstGeom>
            <a:solidFill>
              <a:srgbClr val="FFC000">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文本框 18"/>
            <p:cNvSpPr txBox="1"/>
            <p:nvPr>
              <p:custDataLst>
                <p:tags r:id="rId3"/>
              </p:custDataLst>
            </p:nvPr>
          </p:nvSpPr>
          <p:spPr>
            <a:xfrm>
              <a:off x="5857" y="2247"/>
              <a:ext cx="870" cy="1525"/>
            </a:xfrm>
            <a:prstGeom prst="rect">
              <a:avLst/>
            </a:prstGeom>
            <a:noFill/>
            <a:ln>
              <a:noFill/>
            </a:ln>
          </p:spPr>
          <p:txBody>
            <a:bodyPr wrap="square" rtlCol="0">
              <a:noAutofit/>
              <a:scene3d>
                <a:camera prst="orthographicFront"/>
                <a:lightRig rig="threePt" dir="t"/>
              </a:scene3d>
            </a:bodyPr>
            <a:lstStyle/>
            <a:p>
              <a:r>
                <a:rPr lang="en-US" altLang="zh-CN" sz="5400" b="1">
                  <a:solidFill>
                    <a:schemeClr val="tx1"/>
                  </a:solidFill>
                  <a:effectLst>
                    <a:outerShdw blurRad="38100" dist="19050" dir="2700000" algn="tl" rotWithShape="0">
                      <a:schemeClr val="dk1">
                        <a:alpha val="40000"/>
                      </a:schemeClr>
                    </a:outerShdw>
                  </a:effectLst>
                  <a:latin typeface="汉仪中宋简" panose="02010600000101010101" charset="-128"/>
                  <a:ea typeface="汉仪中宋简" panose="02010600000101010101" charset="-128"/>
                  <a:cs typeface="+mn-lt"/>
                </a:rPr>
                <a:t>4</a:t>
              </a:r>
            </a:p>
          </p:txBody>
        </p:sp>
      </p:grpSp>
    </p:spTree>
  </p:cSld>
  <p:clrMapOvr>
    <a:masterClrMapping/>
  </p:clrMapOvr>
  <mc:AlternateContent xmlns:mc="http://schemas.openxmlformats.org/markup-compatibility/2006" xmlns:p14="http://schemas.microsoft.com/office/powerpoint/2010/main">
    <mc:Choice Requires="p14">
      <p:transition spd="med" p14:dur="699" advTm="0">
        <p:fade/>
      </p:transition>
    </mc:Choice>
    <mc:Fallback xmlns="">
      <p:transition spd="med" advTm="0">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rot="18868453" flipV="1">
            <a:off x="1854449" y="1215604"/>
            <a:ext cx="370238" cy="370238"/>
          </a:xfrm>
          <a:prstGeom prst="rect">
            <a:avLst/>
          </a:prstGeom>
          <a:noFill/>
          <a:ln w="254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zh-CN" altLang="en-US" sz="1350">
              <a:solidFill>
                <a:prstClr val="white"/>
              </a:solidFill>
              <a:latin typeface="Calibri"/>
              <a:ea typeface="等线" panose="02010600030101010101" pitchFamily="2" charset="-122"/>
            </a:endParaRPr>
          </a:p>
        </p:txBody>
      </p:sp>
      <p:sp>
        <p:nvSpPr>
          <p:cNvPr id="5" name="矩形 4"/>
          <p:cNvSpPr/>
          <p:nvPr/>
        </p:nvSpPr>
        <p:spPr>
          <a:xfrm rot="18868453">
            <a:off x="2101742" y="1279292"/>
            <a:ext cx="236220" cy="23622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zh-CN" altLang="en-US" sz="1350">
              <a:solidFill>
                <a:prstClr val="white"/>
              </a:solidFill>
              <a:latin typeface="Calibri"/>
              <a:ea typeface="等线" panose="02010600030101010101" pitchFamily="2" charset="-122"/>
            </a:endParaRPr>
          </a:p>
        </p:txBody>
      </p:sp>
      <p:cxnSp>
        <p:nvCxnSpPr>
          <p:cNvPr id="6" name="直接连接符 5"/>
          <p:cNvCxnSpPr>
            <a:cxnSpLocks/>
          </p:cNvCxnSpPr>
          <p:nvPr/>
        </p:nvCxnSpPr>
        <p:spPr>
          <a:xfrm>
            <a:off x="2039568" y="1662510"/>
            <a:ext cx="764545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标题 3"/>
          <p:cNvSpPr txBox="1">
            <a:spLocks/>
          </p:cNvSpPr>
          <p:nvPr/>
        </p:nvSpPr>
        <p:spPr>
          <a:xfrm>
            <a:off x="2563142" y="1291003"/>
            <a:ext cx="7886700" cy="318549"/>
          </a:xfrm>
          <a:prstGeom prst="rect">
            <a:avLst/>
          </a:prstGeom>
        </p:spPr>
        <p:txBody>
          <a:bodyPr vert="horz" wrap="square" lIns="68580" tIns="34290" rIns="68580" bIns="34290" rtlCol="0" anchor="ctr">
            <a:spAutoFit/>
          </a:bodyPr>
          <a:lstStyle>
            <a:lvl1pPr algn="l" defTabSz="914400" rtl="0" eaLnBrk="1" latinLnBrk="0" hangingPunct="1">
              <a:lnSpc>
                <a:spcPct val="90000"/>
              </a:lnSpc>
              <a:spcBef>
                <a:spcPct val="0"/>
              </a:spcBef>
              <a:buNone/>
              <a:defRPr lang="zh-CN" altLang="en-US" sz="2400" b="1" kern="1200">
                <a:gradFill>
                  <a:gsLst>
                    <a:gs pos="0">
                      <a:schemeClr val="accent2"/>
                    </a:gs>
                    <a:gs pos="100000">
                      <a:schemeClr val="accent1">
                        <a:lumMod val="75000"/>
                      </a:schemeClr>
                    </a:gs>
                  </a:gsLst>
                  <a:lin ang="5400000" scaled="1"/>
                </a:gradFill>
                <a:effectLst>
                  <a:outerShdw blurRad="38100" dist="38100" dir="2700000" algn="tl">
                    <a:srgbClr val="000000">
                      <a:alpha val="11000"/>
                    </a:srgbClr>
                  </a:outerShdw>
                </a:effectLst>
                <a:latin typeface="+mn-lt"/>
                <a:ea typeface="+mn-ea"/>
                <a:cs typeface="+mn-ea"/>
              </a:defRPr>
            </a:lvl1pPr>
          </a:lstStyle>
          <a:p>
            <a:pPr defTabSz="685800">
              <a:defRPr/>
            </a:pPr>
            <a:r>
              <a:rPr lang="zh-CN" altLang="en-US" sz="1800" dirty="0">
                <a:solidFill>
                  <a:schemeClr val="accent4">
                    <a:lumMod val="75000"/>
                  </a:schemeClr>
                </a:solidFill>
                <a:latin typeface="微软雅黑"/>
                <a:ea typeface="微软雅黑"/>
              </a:rPr>
              <a:t>理性预期学派与菲利普斯曲线</a:t>
            </a:r>
          </a:p>
        </p:txBody>
      </p:sp>
      <mc:AlternateContent xmlns:mc="http://schemas.openxmlformats.org/markup-compatibility/2006" xmlns:a14="http://schemas.microsoft.com/office/drawing/2010/main">
        <mc:Choice Requires="a14">
          <p:sp>
            <p:nvSpPr>
              <p:cNvPr id="8" name="文本框 7">
                <a:extLst>
                  <a:ext uri="{FF2B5EF4-FFF2-40B4-BE49-F238E27FC236}">
                    <a16:creationId xmlns:a16="http://schemas.microsoft.com/office/drawing/2014/main" id="{572C438D-D0A4-8A3B-69BE-D587E9A133E3}"/>
                  </a:ext>
                </a:extLst>
              </p:cNvPr>
              <p:cNvSpPr txBox="1"/>
              <p:nvPr/>
            </p:nvSpPr>
            <p:spPr>
              <a:xfrm>
                <a:off x="2100141" y="1981200"/>
                <a:ext cx="7991719" cy="2403350"/>
              </a:xfrm>
              <a:prstGeom prst="rect">
                <a:avLst/>
              </a:prstGeom>
              <a:noFill/>
            </p:spPr>
            <p:txBody>
              <a:bodyPr wrap="square" rtlCol="0">
                <a:spAutoFit/>
              </a:bodyPr>
              <a:lstStyle/>
              <a:p>
                <a:pPr indent="304800" algn="just">
                  <a:lnSpc>
                    <a:spcPts val="2600"/>
                  </a:lnSpc>
                </a:pPr>
                <a:r>
                  <a:rPr lang="en-US" altLang="zh-CN" sz="1600" kern="100" dirty="0">
                    <a:latin typeface="+mn-ea"/>
                    <a:cs typeface="Times New Roman" panose="02020603050405020304" pitchFamily="18" charset="0"/>
                  </a:rPr>
                  <a:t>a.</a:t>
                </a:r>
                <a:r>
                  <a:rPr lang="zh-CN" altLang="zh-CN" sz="1600" kern="100" dirty="0">
                    <a:latin typeface="+mn-ea"/>
                    <a:cs typeface="Times New Roman" panose="02020603050405020304" pitchFamily="18" charset="0"/>
                  </a:rPr>
                  <a:t>有自然失业率假说的菲利普斯曲线</a:t>
                </a:r>
              </a:p>
              <a:p>
                <a:pPr indent="300355" algn="ctr">
                  <a:lnSpc>
                    <a:spcPts val="2600"/>
                  </a:lnSpc>
                  <a:tabLst>
                    <a:tab pos="2590800" algn="ctr"/>
                    <a:tab pos="5181600" algn="r"/>
                  </a:tabLst>
                </a:pPr>
                <a:r>
                  <a:rPr lang="en-US" altLang="zh-CN" sz="1600" kern="100" dirty="0">
                    <a:solidFill>
                      <a:srgbClr val="000000"/>
                    </a:solidFill>
                    <a:latin typeface="+mn-ea"/>
                  </a:rPr>
                  <a:t>	</a:t>
                </a:r>
                <a14:m>
                  <m:oMath xmlns:m="http://schemas.openxmlformats.org/officeDocument/2006/math">
                    <m:sSub>
                      <m:sSubPr>
                        <m:ctrlPr>
                          <a:rPr lang="zh-CN" altLang="zh-CN" sz="1600" i="1" kern="100">
                            <a:solidFill>
                              <a:srgbClr val="000000"/>
                            </a:solidFill>
                            <a:latin typeface="Cambria Math" panose="02040503050406030204" pitchFamily="18" charset="0"/>
                          </a:rPr>
                        </m:ctrlPr>
                      </m:sSubPr>
                      <m:e>
                        <m:r>
                          <m:rPr>
                            <m:sty m:val="p"/>
                          </m:rPr>
                          <a:rPr lang="en-US" altLang="zh-CN" sz="1600" kern="100">
                            <a:solidFill>
                              <a:srgbClr val="000000"/>
                            </a:solidFill>
                            <a:latin typeface="Cambria Math" panose="02040503050406030204" pitchFamily="18" charset="0"/>
                          </a:rPr>
                          <m:t>π</m:t>
                        </m:r>
                      </m:e>
                      <m:sub>
                        <m:r>
                          <a:rPr lang="en-US" altLang="zh-CN" sz="1600" i="1" kern="100">
                            <a:solidFill>
                              <a:srgbClr val="000000"/>
                            </a:solidFill>
                            <a:latin typeface="Cambria Math" panose="02040503050406030204" pitchFamily="18" charset="0"/>
                          </a:rPr>
                          <m:t>𝑡</m:t>
                        </m:r>
                      </m:sub>
                    </m:sSub>
                    <m:r>
                      <a:rPr lang="en-US" altLang="zh-CN" sz="1600" kern="100">
                        <a:solidFill>
                          <a:srgbClr val="000000"/>
                        </a:solidFill>
                        <a:latin typeface="Cambria Math" panose="02040503050406030204" pitchFamily="18" charset="0"/>
                      </a:rPr>
                      <m:t>= </m:t>
                    </m:r>
                    <m:sSubSup>
                      <m:sSubSupPr>
                        <m:ctrlPr>
                          <a:rPr lang="zh-CN" altLang="zh-CN" sz="1600" i="1" kern="100">
                            <a:solidFill>
                              <a:srgbClr val="000000"/>
                            </a:solidFill>
                            <a:latin typeface="Cambria Math" panose="02040503050406030204" pitchFamily="18" charset="0"/>
                          </a:rPr>
                        </m:ctrlPr>
                      </m:sSubSupPr>
                      <m:e>
                        <m:r>
                          <m:rPr>
                            <m:sty m:val="p"/>
                          </m:rPr>
                          <a:rPr lang="en-US" altLang="zh-CN" sz="1600" kern="100">
                            <a:solidFill>
                              <a:srgbClr val="000000"/>
                            </a:solidFill>
                            <a:latin typeface="Cambria Math" panose="02040503050406030204" pitchFamily="18" charset="0"/>
                          </a:rPr>
                          <m:t>π</m:t>
                        </m:r>
                      </m:e>
                      <m:sub>
                        <m:r>
                          <a:rPr lang="en-US" altLang="zh-CN" sz="1600" i="1" kern="100">
                            <a:solidFill>
                              <a:srgbClr val="000000"/>
                            </a:solidFill>
                            <a:latin typeface="Cambria Math" panose="02040503050406030204" pitchFamily="18" charset="0"/>
                          </a:rPr>
                          <m:t>𝑡</m:t>
                        </m:r>
                      </m:sub>
                      <m:sup>
                        <m:r>
                          <a:rPr lang="en-US" altLang="zh-CN" sz="1600" i="1" kern="100">
                            <a:solidFill>
                              <a:srgbClr val="000000"/>
                            </a:solidFill>
                            <a:latin typeface="Cambria Math" panose="02040503050406030204" pitchFamily="18" charset="0"/>
                          </a:rPr>
                          <m:t>∗</m:t>
                        </m:r>
                      </m:sup>
                    </m:sSubSup>
                    <m:r>
                      <a:rPr lang="en-US" altLang="zh-CN" sz="1600" i="1" kern="100">
                        <a:solidFill>
                          <a:srgbClr val="000000"/>
                        </a:solidFill>
                        <a:latin typeface="Cambria Math" panose="02040503050406030204" pitchFamily="18" charset="0"/>
                      </a:rPr>
                      <m:t>−</m:t>
                    </m:r>
                    <m:r>
                      <m:rPr>
                        <m:sty m:val="p"/>
                      </m:rPr>
                      <a:rPr lang="en-US" altLang="zh-CN" sz="1600" kern="100">
                        <a:solidFill>
                          <a:srgbClr val="000000"/>
                        </a:solidFill>
                        <a:latin typeface="Cambria Math" panose="02040503050406030204" pitchFamily="18" charset="0"/>
                      </a:rPr>
                      <m:t>b</m:t>
                    </m:r>
                    <m:r>
                      <a:rPr lang="zh-CN" altLang="zh-CN" sz="1600" kern="100">
                        <a:solidFill>
                          <a:srgbClr val="000000"/>
                        </a:solidFill>
                        <a:latin typeface="Cambria Math" panose="02040503050406030204" pitchFamily="18" charset="0"/>
                      </a:rPr>
                      <m:t>（</m:t>
                    </m:r>
                    <m:sSub>
                      <m:sSubPr>
                        <m:ctrlPr>
                          <a:rPr lang="zh-CN" altLang="zh-CN" sz="1600" i="1" kern="100">
                            <a:solidFill>
                              <a:srgbClr val="000000"/>
                            </a:solidFill>
                            <a:latin typeface="Cambria Math" panose="02040503050406030204" pitchFamily="18" charset="0"/>
                          </a:rPr>
                        </m:ctrlPr>
                      </m:sSubPr>
                      <m:e>
                        <m:r>
                          <a:rPr lang="en-US" altLang="zh-CN" sz="1600" i="1" kern="100">
                            <a:solidFill>
                              <a:srgbClr val="000000"/>
                            </a:solidFill>
                            <a:latin typeface="Cambria Math" panose="02040503050406030204" pitchFamily="18" charset="0"/>
                          </a:rPr>
                          <m:t>𝑢</m:t>
                        </m:r>
                      </m:e>
                      <m:sub>
                        <m:r>
                          <a:rPr lang="en-US" altLang="zh-CN" sz="1600" i="1" kern="100">
                            <a:solidFill>
                              <a:srgbClr val="000000"/>
                            </a:solidFill>
                            <a:latin typeface="Cambria Math" panose="02040503050406030204" pitchFamily="18" charset="0"/>
                          </a:rPr>
                          <m:t>𝑡</m:t>
                        </m:r>
                      </m:sub>
                    </m:sSub>
                    <m:r>
                      <a:rPr lang="en-US" altLang="zh-CN" sz="1600" i="1" kern="100">
                        <a:solidFill>
                          <a:srgbClr val="000000"/>
                        </a:solidFill>
                        <a:latin typeface="Cambria Math" panose="02040503050406030204" pitchFamily="18" charset="0"/>
                      </a:rPr>
                      <m:t>−</m:t>
                    </m:r>
                    <m:sSup>
                      <m:sSupPr>
                        <m:ctrlPr>
                          <a:rPr lang="zh-CN" altLang="zh-CN" sz="1600" i="1" kern="100">
                            <a:solidFill>
                              <a:srgbClr val="000000"/>
                            </a:solidFill>
                            <a:latin typeface="Cambria Math" panose="02040503050406030204" pitchFamily="18" charset="0"/>
                          </a:rPr>
                        </m:ctrlPr>
                      </m:sSupPr>
                      <m:e>
                        <m:r>
                          <a:rPr lang="en-US" altLang="zh-CN" sz="1600" i="1" kern="100">
                            <a:solidFill>
                              <a:srgbClr val="000000"/>
                            </a:solidFill>
                            <a:latin typeface="Cambria Math" panose="02040503050406030204" pitchFamily="18" charset="0"/>
                          </a:rPr>
                          <m:t>𝑢</m:t>
                        </m:r>
                      </m:e>
                      <m:sup>
                        <m:r>
                          <a:rPr lang="en-US" altLang="zh-CN" sz="1600" i="1" kern="100">
                            <a:solidFill>
                              <a:srgbClr val="000000"/>
                            </a:solidFill>
                            <a:latin typeface="Cambria Math" panose="02040503050406030204" pitchFamily="18" charset="0"/>
                          </a:rPr>
                          <m:t>∗</m:t>
                        </m:r>
                      </m:sup>
                    </m:sSup>
                    <m:r>
                      <a:rPr lang="zh-CN" altLang="zh-CN" sz="1600" kern="100">
                        <a:solidFill>
                          <a:srgbClr val="000000"/>
                        </a:solidFill>
                        <a:latin typeface="Cambria Math" panose="02040503050406030204" pitchFamily="18" charset="0"/>
                      </a:rPr>
                      <m:t>）</m:t>
                    </m:r>
                    <m:r>
                      <a:rPr lang="en-US" altLang="zh-CN" sz="1600" kern="100">
                        <a:solidFill>
                          <a:srgbClr val="000000"/>
                        </a:solidFill>
                        <a:latin typeface="Cambria Math" panose="02040503050406030204" pitchFamily="18" charset="0"/>
                      </a:rPr>
                      <m:t>+</m:t>
                    </m:r>
                    <m:sSub>
                      <m:sSubPr>
                        <m:ctrlPr>
                          <a:rPr lang="zh-CN" altLang="zh-CN" sz="1600" i="1" kern="100">
                            <a:solidFill>
                              <a:srgbClr val="000000"/>
                            </a:solidFill>
                            <a:latin typeface="Cambria Math" panose="02040503050406030204" pitchFamily="18" charset="0"/>
                          </a:rPr>
                        </m:ctrlPr>
                      </m:sSubPr>
                      <m:e>
                        <m:r>
                          <m:rPr>
                            <m:sty m:val="p"/>
                          </m:rPr>
                          <a:rPr lang="en-US" altLang="zh-CN" sz="1600" kern="100">
                            <a:solidFill>
                              <a:srgbClr val="000000"/>
                            </a:solidFill>
                            <a:latin typeface="Cambria Math" panose="02040503050406030204" pitchFamily="18" charset="0"/>
                          </a:rPr>
                          <m:t>ε</m:t>
                        </m:r>
                      </m:e>
                      <m:sub>
                        <m:r>
                          <m:rPr>
                            <m:sty m:val="p"/>
                          </m:rPr>
                          <a:rPr lang="en-US" altLang="zh-CN" sz="1600" kern="100">
                            <a:solidFill>
                              <a:srgbClr val="000000"/>
                            </a:solidFill>
                            <a:latin typeface="Cambria Math" panose="02040503050406030204" pitchFamily="18" charset="0"/>
                          </a:rPr>
                          <m:t>t</m:t>
                        </m:r>
                      </m:sub>
                    </m:sSub>
                  </m:oMath>
                </a14:m>
                <a:r>
                  <a:rPr lang="en-US" altLang="zh-CN" sz="1600" kern="100" dirty="0">
                    <a:solidFill>
                      <a:srgbClr val="000000"/>
                    </a:solidFill>
                    <a:latin typeface="+mn-ea"/>
                  </a:rPr>
                  <a:t>  	</a:t>
                </a:r>
                <a:endParaRPr lang="zh-CN" altLang="zh-CN" sz="1600" kern="100" dirty="0">
                  <a:solidFill>
                    <a:srgbClr val="000000"/>
                  </a:solidFill>
                  <a:latin typeface="+mn-ea"/>
                </a:endParaRPr>
              </a:p>
              <a:p>
                <a:pPr indent="304800" algn="just">
                  <a:lnSpc>
                    <a:spcPts val="2600"/>
                  </a:lnSpc>
                </a:pPr>
                <a:r>
                  <a:rPr lang="en-US" altLang="zh-CN" sz="1600" kern="100" dirty="0">
                    <a:latin typeface="+mn-ea"/>
                    <a:cs typeface="Times New Roman" panose="02020603050405020304" pitchFamily="18" charset="0"/>
                  </a:rPr>
                  <a:t>b.</a:t>
                </a:r>
                <a:r>
                  <a:rPr lang="zh-CN" altLang="zh-CN" sz="1600" kern="100" dirty="0">
                    <a:latin typeface="+mn-ea"/>
                    <a:cs typeface="Times New Roman" panose="02020603050405020304" pitchFamily="18" charset="0"/>
                  </a:rPr>
                  <a:t>过度需求方程</a:t>
                </a:r>
              </a:p>
              <a:p>
                <a:pPr indent="300355" algn="ctr">
                  <a:lnSpc>
                    <a:spcPts val="2600"/>
                  </a:lnSpc>
                  <a:tabLst>
                    <a:tab pos="2590800" algn="ctr"/>
                    <a:tab pos="5181600" algn="r"/>
                  </a:tabLst>
                </a:pPr>
                <a:r>
                  <a:rPr lang="en-US" altLang="zh-CN" sz="1600" kern="100" dirty="0">
                    <a:solidFill>
                      <a:srgbClr val="000000"/>
                    </a:solidFill>
                    <a:latin typeface="+mn-ea"/>
                  </a:rPr>
                  <a:t>	</a:t>
                </a:r>
                <a14:m>
                  <m:oMath xmlns:m="http://schemas.openxmlformats.org/officeDocument/2006/math">
                    <m:sSub>
                      <m:sSubPr>
                        <m:ctrlPr>
                          <a:rPr lang="zh-CN" altLang="zh-CN" sz="1600" i="1" kern="100">
                            <a:solidFill>
                              <a:srgbClr val="000000"/>
                            </a:solidFill>
                            <a:latin typeface="Cambria Math" panose="02040503050406030204" pitchFamily="18" charset="0"/>
                          </a:rPr>
                        </m:ctrlPr>
                      </m:sSubPr>
                      <m:e>
                        <m:r>
                          <a:rPr lang="en-US" altLang="zh-CN" sz="1600" i="1" kern="100">
                            <a:solidFill>
                              <a:srgbClr val="000000"/>
                            </a:solidFill>
                            <a:latin typeface="Cambria Math" panose="02040503050406030204" pitchFamily="18" charset="0"/>
                          </a:rPr>
                          <m:t>𝑢</m:t>
                        </m:r>
                      </m:e>
                      <m:sub>
                        <m:r>
                          <a:rPr lang="en-US" altLang="zh-CN" sz="1600" i="1" kern="100">
                            <a:solidFill>
                              <a:srgbClr val="000000"/>
                            </a:solidFill>
                            <a:latin typeface="Cambria Math" panose="02040503050406030204" pitchFamily="18" charset="0"/>
                          </a:rPr>
                          <m:t>𝑡</m:t>
                        </m:r>
                      </m:sub>
                    </m:sSub>
                    <m:r>
                      <a:rPr lang="en-US" altLang="zh-CN" sz="1600" kern="100">
                        <a:solidFill>
                          <a:srgbClr val="000000"/>
                        </a:solidFill>
                        <a:latin typeface="Cambria Math" panose="02040503050406030204" pitchFamily="18" charset="0"/>
                      </a:rPr>
                      <m:t>=</m:t>
                    </m:r>
                    <m:sSup>
                      <m:sSupPr>
                        <m:ctrlPr>
                          <a:rPr lang="zh-CN" altLang="zh-CN" sz="1600" i="1" kern="100">
                            <a:solidFill>
                              <a:srgbClr val="000000"/>
                            </a:solidFill>
                            <a:latin typeface="Cambria Math" panose="02040503050406030204" pitchFamily="18" charset="0"/>
                          </a:rPr>
                        </m:ctrlPr>
                      </m:sSupPr>
                      <m:e>
                        <m:r>
                          <a:rPr lang="en-US" altLang="zh-CN" sz="1600" i="1" kern="100">
                            <a:solidFill>
                              <a:srgbClr val="000000"/>
                            </a:solidFill>
                            <a:latin typeface="Cambria Math" panose="02040503050406030204" pitchFamily="18" charset="0"/>
                          </a:rPr>
                          <m:t>𝑢</m:t>
                        </m:r>
                      </m:e>
                      <m:sup>
                        <m:r>
                          <a:rPr lang="en-US" altLang="zh-CN" sz="1600" i="1" kern="100">
                            <a:solidFill>
                              <a:srgbClr val="000000"/>
                            </a:solidFill>
                            <a:latin typeface="Cambria Math" panose="02040503050406030204" pitchFamily="18" charset="0"/>
                          </a:rPr>
                          <m:t>∗</m:t>
                        </m:r>
                      </m:sup>
                    </m:sSup>
                    <m:r>
                      <a:rPr lang="en-US" altLang="zh-CN" sz="1600" i="1" kern="100">
                        <a:solidFill>
                          <a:srgbClr val="000000"/>
                        </a:solidFill>
                        <a:latin typeface="Cambria Math" panose="02040503050406030204" pitchFamily="18" charset="0"/>
                      </a:rPr>
                      <m:t>−</m:t>
                    </m:r>
                    <m:r>
                      <m:rPr>
                        <m:sty m:val="p"/>
                      </m:rPr>
                      <a:rPr lang="en-US" altLang="zh-CN" sz="1600" kern="100">
                        <a:solidFill>
                          <a:srgbClr val="000000"/>
                        </a:solidFill>
                        <a:latin typeface="Cambria Math" panose="02040503050406030204" pitchFamily="18" charset="0"/>
                      </a:rPr>
                      <m:t>ψ</m:t>
                    </m:r>
                    <m:r>
                      <a:rPr lang="zh-CN" altLang="zh-CN" sz="1600" kern="100">
                        <a:solidFill>
                          <a:srgbClr val="000000"/>
                        </a:solidFill>
                        <a:latin typeface="Cambria Math" panose="02040503050406030204" pitchFamily="18" charset="0"/>
                      </a:rPr>
                      <m:t>（</m:t>
                    </m:r>
                    <m:sSub>
                      <m:sSubPr>
                        <m:ctrlPr>
                          <a:rPr lang="zh-CN" altLang="zh-CN" sz="1600" i="1" kern="100">
                            <a:solidFill>
                              <a:srgbClr val="000000"/>
                            </a:solidFill>
                            <a:latin typeface="Cambria Math" panose="02040503050406030204" pitchFamily="18" charset="0"/>
                          </a:rPr>
                        </m:ctrlPr>
                      </m:sSubPr>
                      <m:e>
                        <m:r>
                          <m:rPr>
                            <m:sty m:val="p"/>
                          </m:rPr>
                          <a:rPr lang="en-US" altLang="zh-CN" sz="1600" kern="100">
                            <a:solidFill>
                              <a:srgbClr val="000000"/>
                            </a:solidFill>
                            <a:latin typeface="Cambria Math" panose="02040503050406030204" pitchFamily="18" charset="0"/>
                          </a:rPr>
                          <m:t>m</m:t>
                        </m:r>
                      </m:e>
                      <m:sub>
                        <m:r>
                          <m:rPr>
                            <m:sty m:val="p"/>
                          </m:rPr>
                          <a:rPr lang="en-US" altLang="zh-CN" sz="1600" kern="100">
                            <a:solidFill>
                              <a:srgbClr val="000000"/>
                            </a:solidFill>
                            <a:latin typeface="Cambria Math" panose="02040503050406030204" pitchFamily="18" charset="0"/>
                          </a:rPr>
                          <m:t>t</m:t>
                        </m:r>
                      </m:sub>
                    </m:sSub>
                    <m:r>
                      <a:rPr lang="en-US" altLang="zh-CN" sz="1600" kern="100">
                        <a:solidFill>
                          <a:srgbClr val="000000"/>
                        </a:solidFill>
                        <a:latin typeface="Cambria Math" panose="02040503050406030204" pitchFamily="18" charset="0"/>
                      </a:rPr>
                      <m:t> </m:t>
                    </m:r>
                    <m:r>
                      <a:rPr lang="en-US" altLang="zh-CN" sz="1600" i="1" kern="100">
                        <a:solidFill>
                          <a:srgbClr val="000000"/>
                        </a:solidFill>
                        <a:latin typeface="Cambria Math" panose="02040503050406030204" pitchFamily="18" charset="0"/>
                      </a:rPr>
                      <m:t>−</m:t>
                    </m:r>
                    <m:r>
                      <a:rPr lang="en-US" altLang="zh-CN" sz="1600" kern="100">
                        <a:solidFill>
                          <a:srgbClr val="000000"/>
                        </a:solidFill>
                        <a:latin typeface="Cambria Math" panose="02040503050406030204" pitchFamily="18" charset="0"/>
                      </a:rPr>
                      <m:t> </m:t>
                    </m:r>
                    <m:sSub>
                      <m:sSubPr>
                        <m:ctrlPr>
                          <a:rPr lang="zh-CN" altLang="zh-CN" sz="1600" i="1" kern="100">
                            <a:solidFill>
                              <a:srgbClr val="000000"/>
                            </a:solidFill>
                            <a:latin typeface="Cambria Math" panose="02040503050406030204" pitchFamily="18" charset="0"/>
                          </a:rPr>
                        </m:ctrlPr>
                      </m:sSubPr>
                      <m:e>
                        <m:r>
                          <m:rPr>
                            <m:sty m:val="p"/>
                          </m:rPr>
                          <a:rPr lang="en-US" altLang="zh-CN" sz="1600" kern="100">
                            <a:solidFill>
                              <a:srgbClr val="000000"/>
                            </a:solidFill>
                            <a:latin typeface="Cambria Math" panose="02040503050406030204" pitchFamily="18" charset="0"/>
                          </a:rPr>
                          <m:t>π</m:t>
                        </m:r>
                      </m:e>
                      <m:sub>
                        <m:r>
                          <a:rPr lang="en-US" altLang="zh-CN" sz="1600" i="1" kern="100">
                            <a:solidFill>
                              <a:srgbClr val="000000"/>
                            </a:solidFill>
                            <a:latin typeface="Cambria Math" panose="02040503050406030204" pitchFamily="18" charset="0"/>
                          </a:rPr>
                          <m:t>𝑡</m:t>
                        </m:r>
                      </m:sub>
                    </m:sSub>
                    <m:r>
                      <a:rPr lang="zh-CN" altLang="zh-CN" sz="1600" kern="100">
                        <a:solidFill>
                          <a:srgbClr val="000000"/>
                        </a:solidFill>
                        <a:latin typeface="Cambria Math" panose="02040503050406030204" pitchFamily="18" charset="0"/>
                      </a:rPr>
                      <m:t>）</m:t>
                    </m:r>
                    <m:r>
                      <a:rPr lang="en-US" altLang="zh-CN" sz="1600" kern="100">
                        <a:solidFill>
                          <a:srgbClr val="000000"/>
                        </a:solidFill>
                        <a:latin typeface="Cambria Math" panose="02040503050406030204" pitchFamily="18" charset="0"/>
                      </a:rPr>
                      <m:t>+ </m:t>
                    </m:r>
                    <m:sSub>
                      <m:sSubPr>
                        <m:ctrlPr>
                          <a:rPr lang="zh-CN" altLang="zh-CN" sz="1600" i="1" kern="100">
                            <a:solidFill>
                              <a:srgbClr val="000000"/>
                            </a:solidFill>
                            <a:latin typeface="Cambria Math" panose="02040503050406030204" pitchFamily="18" charset="0"/>
                          </a:rPr>
                        </m:ctrlPr>
                      </m:sSubPr>
                      <m:e>
                        <m:r>
                          <m:rPr>
                            <m:sty m:val="p"/>
                          </m:rPr>
                          <a:rPr lang="en-US" altLang="zh-CN" sz="1600" kern="100">
                            <a:solidFill>
                              <a:srgbClr val="000000"/>
                            </a:solidFill>
                            <a:latin typeface="Cambria Math" panose="02040503050406030204" pitchFamily="18" charset="0"/>
                          </a:rPr>
                          <m:t>η</m:t>
                        </m:r>
                      </m:e>
                      <m:sub>
                        <m:r>
                          <m:rPr>
                            <m:sty m:val="p"/>
                          </m:rPr>
                          <a:rPr lang="en-US" altLang="zh-CN" sz="1600" kern="100">
                            <a:solidFill>
                              <a:srgbClr val="000000"/>
                            </a:solidFill>
                            <a:latin typeface="Cambria Math" panose="02040503050406030204" pitchFamily="18" charset="0"/>
                          </a:rPr>
                          <m:t>t</m:t>
                        </m:r>
                      </m:sub>
                    </m:sSub>
                  </m:oMath>
                </a14:m>
                <a:r>
                  <a:rPr lang="en-US" altLang="zh-CN" sz="1600" kern="100" dirty="0">
                    <a:solidFill>
                      <a:srgbClr val="000000"/>
                    </a:solidFill>
                    <a:latin typeface="+mn-ea"/>
                  </a:rPr>
                  <a:t> </a:t>
                </a:r>
                <a:endParaRPr lang="zh-CN" altLang="zh-CN" sz="1600" kern="100" dirty="0">
                  <a:solidFill>
                    <a:srgbClr val="000000"/>
                  </a:solidFill>
                  <a:latin typeface="+mn-ea"/>
                </a:endParaRPr>
              </a:p>
              <a:p>
                <a:pPr indent="304800" algn="just">
                  <a:lnSpc>
                    <a:spcPts val="2600"/>
                  </a:lnSpc>
                </a:pPr>
                <a:r>
                  <a:rPr lang="en-US" altLang="zh-CN" sz="1600" kern="100" dirty="0">
                    <a:latin typeface="+mn-ea"/>
                    <a:cs typeface="Times New Roman" panose="02020603050405020304" pitchFamily="18" charset="0"/>
                  </a:rPr>
                  <a:t>c.</a:t>
                </a:r>
                <a:r>
                  <a:rPr lang="zh-CN" altLang="zh-CN" sz="1600" kern="100" dirty="0">
                    <a:latin typeface="+mn-ea"/>
                    <a:cs typeface="Times New Roman" panose="02020603050405020304" pitchFamily="18" charset="0"/>
                  </a:rPr>
                  <a:t>理性预期</a:t>
                </a:r>
              </a:p>
              <a:p>
                <a:pPr indent="300355" algn="ctr">
                  <a:lnSpc>
                    <a:spcPts val="2600"/>
                  </a:lnSpc>
                  <a:tabLst>
                    <a:tab pos="2590800" algn="ctr"/>
                    <a:tab pos="5181600" algn="r"/>
                  </a:tabLst>
                </a:pPr>
                <a:r>
                  <a:rPr lang="en-US" altLang="zh-CN" sz="1600" kern="100" dirty="0">
                    <a:solidFill>
                      <a:srgbClr val="000000"/>
                    </a:solidFill>
                    <a:latin typeface="+mn-ea"/>
                  </a:rPr>
                  <a:t>	</a:t>
                </a:r>
                <a14:m>
                  <m:oMath xmlns:m="http://schemas.openxmlformats.org/officeDocument/2006/math">
                    <m:sSub>
                      <m:sSubPr>
                        <m:ctrlPr>
                          <a:rPr lang="zh-CN" altLang="zh-CN" sz="1600" i="1" kern="100">
                            <a:solidFill>
                              <a:srgbClr val="000000"/>
                            </a:solidFill>
                            <a:latin typeface="Cambria Math" panose="02040503050406030204" pitchFamily="18" charset="0"/>
                          </a:rPr>
                        </m:ctrlPr>
                      </m:sSubPr>
                      <m:e>
                        <m:r>
                          <m:rPr>
                            <m:sty m:val="p"/>
                          </m:rPr>
                          <a:rPr lang="en-US" altLang="zh-CN" sz="1600" kern="100">
                            <a:solidFill>
                              <a:srgbClr val="000000"/>
                            </a:solidFill>
                            <a:latin typeface="Cambria Math" panose="02040503050406030204" pitchFamily="18" charset="0"/>
                          </a:rPr>
                          <m:t>π</m:t>
                        </m:r>
                      </m:e>
                      <m:sub>
                        <m:r>
                          <a:rPr lang="en-US" altLang="zh-CN" sz="1600" i="1" kern="100">
                            <a:solidFill>
                              <a:srgbClr val="000000"/>
                            </a:solidFill>
                            <a:latin typeface="Cambria Math" panose="02040503050406030204" pitchFamily="18" charset="0"/>
                          </a:rPr>
                          <m:t>𝑡</m:t>
                        </m:r>
                      </m:sub>
                    </m:sSub>
                    <m:r>
                      <a:rPr lang="en-US" altLang="zh-CN" sz="1600" kern="100">
                        <a:solidFill>
                          <a:srgbClr val="000000"/>
                        </a:solidFill>
                        <a:latin typeface="Cambria Math" panose="02040503050406030204" pitchFamily="18" charset="0"/>
                      </a:rPr>
                      <m:t>= </m:t>
                    </m:r>
                    <m:r>
                      <m:rPr>
                        <m:sty m:val="p"/>
                      </m:rPr>
                      <a:rPr lang="en-US" altLang="zh-CN" sz="1600" kern="100">
                        <a:solidFill>
                          <a:srgbClr val="000000"/>
                        </a:solidFill>
                        <a:latin typeface="Cambria Math" panose="02040503050406030204" pitchFamily="18" charset="0"/>
                      </a:rPr>
                      <m:t>E</m:t>
                    </m:r>
                    <m:r>
                      <a:rPr lang="zh-CN" altLang="zh-CN" sz="1600" kern="100">
                        <a:solidFill>
                          <a:srgbClr val="000000"/>
                        </a:solidFill>
                        <a:latin typeface="Cambria Math" panose="02040503050406030204" pitchFamily="18" charset="0"/>
                      </a:rPr>
                      <m:t>（</m:t>
                    </m:r>
                    <m:sSub>
                      <m:sSubPr>
                        <m:ctrlPr>
                          <a:rPr lang="zh-CN" altLang="zh-CN" sz="1600" i="1" kern="100">
                            <a:solidFill>
                              <a:srgbClr val="000000"/>
                            </a:solidFill>
                            <a:latin typeface="Cambria Math" panose="02040503050406030204" pitchFamily="18" charset="0"/>
                          </a:rPr>
                        </m:ctrlPr>
                      </m:sSubPr>
                      <m:e>
                        <m:r>
                          <m:rPr>
                            <m:sty m:val="p"/>
                          </m:rPr>
                          <a:rPr lang="en-US" altLang="zh-CN" sz="1600" kern="100">
                            <a:solidFill>
                              <a:srgbClr val="000000"/>
                            </a:solidFill>
                            <a:latin typeface="Cambria Math" panose="02040503050406030204" pitchFamily="18" charset="0"/>
                          </a:rPr>
                          <m:t>π</m:t>
                        </m:r>
                      </m:e>
                      <m:sub>
                        <m:r>
                          <a:rPr lang="en-US" altLang="zh-CN" sz="1600" i="1" kern="100">
                            <a:solidFill>
                              <a:srgbClr val="000000"/>
                            </a:solidFill>
                            <a:latin typeface="Cambria Math" panose="02040503050406030204" pitchFamily="18" charset="0"/>
                          </a:rPr>
                          <m:t>𝑡</m:t>
                        </m:r>
                      </m:sub>
                    </m:sSub>
                    <m:r>
                      <a:rPr lang="en-US" altLang="zh-CN" sz="1600" kern="100">
                        <a:solidFill>
                          <a:srgbClr val="000000"/>
                        </a:solidFill>
                        <a:latin typeface="Cambria Math" panose="02040503050406030204" pitchFamily="18" charset="0"/>
                      </a:rPr>
                      <m:t>/</m:t>
                    </m:r>
                    <m:sSub>
                      <m:sSubPr>
                        <m:ctrlPr>
                          <a:rPr lang="zh-CN" altLang="zh-CN" sz="1600" i="1" kern="100">
                            <a:solidFill>
                              <a:srgbClr val="000000"/>
                            </a:solidFill>
                            <a:latin typeface="Cambria Math" panose="02040503050406030204" pitchFamily="18" charset="0"/>
                          </a:rPr>
                        </m:ctrlPr>
                      </m:sSubPr>
                      <m:e>
                        <m:r>
                          <m:rPr>
                            <m:sty m:val="p"/>
                          </m:rPr>
                          <a:rPr lang="en-US" altLang="zh-CN" sz="1600" kern="100">
                            <a:solidFill>
                              <a:srgbClr val="000000"/>
                            </a:solidFill>
                            <a:latin typeface="Cambria Math" panose="02040503050406030204" pitchFamily="18" charset="0"/>
                          </a:rPr>
                          <m:t>I</m:t>
                        </m:r>
                      </m:e>
                      <m:sub>
                        <m:r>
                          <m:rPr>
                            <m:sty m:val="p"/>
                          </m:rPr>
                          <a:rPr lang="en-US" altLang="zh-CN" sz="1600" kern="100">
                            <a:solidFill>
                              <a:srgbClr val="000000"/>
                            </a:solidFill>
                            <a:latin typeface="Cambria Math" panose="02040503050406030204" pitchFamily="18" charset="0"/>
                          </a:rPr>
                          <m:t>t</m:t>
                        </m:r>
                        <m:r>
                          <a:rPr lang="en-US" altLang="zh-CN" sz="1600" i="1" kern="100">
                            <a:solidFill>
                              <a:srgbClr val="000000"/>
                            </a:solidFill>
                            <a:latin typeface="Cambria Math" panose="02040503050406030204" pitchFamily="18" charset="0"/>
                          </a:rPr>
                          <m:t>−</m:t>
                        </m:r>
                        <m:r>
                          <a:rPr lang="en-US" altLang="zh-CN" sz="1600" kern="100">
                            <a:solidFill>
                              <a:srgbClr val="000000"/>
                            </a:solidFill>
                            <a:latin typeface="Cambria Math" panose="02040503050406030204" pitchFamily="18" charset="0"/>
                          </a:rPr>
                          <m:t>1</m:t>
                        </m:r>
                      </m:sub>
                    </m:sSub>
                    <m:r>
                      <a:rPr lang="zh-CN" altLang="zh-CN" sz="1600" kern="100">
                        <a:solidFill>
                          <a:srgbClr val="000000"/>
                        </a:solidFill>
                        <a:latin typeface="Cambria Math" panose="02040503050406030204" pitchFamily="18" charset="0"/>
                      </a:rPr>
                      <m:t>）</m:t>
                    </m:r>
                  </m:oMath>
                </a14:m>
                <a:r>
                  <a:rPr lang="en-US" altLang="zh-CN" sz="1600" kern="100" dirty="0">
                    <a:solidFill>
                      <a:srgbClr val="000000"/>
                    </a:solidFill>
                    <a:latin typeface="+mn-ea"/>
                  </a:rPr>
                  <a:t>	 </a:t>
                </a:r>
                <a:endParaRPr lang="zh-CN" altLang="zh-CN" sz="1600" kern="100" dirty="0">
                  <a:solidFill>
                    <a:srgbClr val="000000"/>
                  </a:solidFill>
                  <a:latin typeface="+mn-ea"/>
                </a:endParaRPr>
              </a:p>
              <a:p>
                <a:pPr marL="214313" indent="-214313" defTabSz="342900">
                  <a:lnSpc>
                    <a:spcPct val="150000"/>
                  </a:lnSpc>
                  <a:buFont typeface="Wingdings" panose="05000000000000000000" pitchFamily="2" charset="2"/>
                  <a:buChar char="p"/>
                  <a:defRPr/>
                </a:pPr>
                <a:endParaRPr lang="en-US" altLang="zh-CN" sz="1500" dirty="0">
                  <a:solidFill>
                    <a:prstClr val="black"/>
                  </a:solidFill>
                  <a:latin typeface="Calibri"/>
                  <a:ea typeface="等线" panose="02010600030101010101" pitchFamily="2" charset="-122"/>
                </a:endParaRPr>
              </a:p>
            </p:txBody>
          </p:sp>
        </mc:Choice>
        <mc:Fallback xmlns="">
          <p:sp>
            <p:nvSpPr>
              <p:cNvPr id="8" name="文本框 7">
                <a:extLst>
                  <a:ext uri="{FF2B5EF4-FFF2-40B4-BE49-F238E27FC236}">
                    <a16:creationId xmlns:a16="http://schemas.microsoft.com/office/drawing/2014/main" id="{572C438D-D0A4-8A3B-69BE-D587E9A133E3}"/>
                  </a:ext>
                </a:extLst>
              </p:cNvPr>
              <p:cNvSpPr txBox="1">
                <a:spLocks noRot="1" noChangeAspect="1" noMove="1" noResize="1" noEditPoints="1" noAdjustHandles="1" noChangeArrowheads="1" noChangeShapeType="1" noTextEdit="1"/>
              </p:cNvSpPr>
              <p:nvPr/>
            </p:nvSpPr>
            <p:spPr>
              <a:xfrm>
                <a:off x="2100141" y="1981200"/>
                <a:ext cx="7991719" cy="2403350"/>
              </a:xfrm>
              <a:prstGeom prst="rect">
                <a:avLst/>
              </a:prstGeom>
              <a:blipFill>
                <a:blip r:embed="rId2"/>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 name="文本框 2">
                <a:extLst>
                  <a:ext uri="{FF2B5EF4-FFF2-40B4-BE49-F238E27FC236}">
                    <a16:creationId xmlns:a16="http://schemas.microsoft.com/office/drawing/2014/main" id="{DB9FDD07-D17A-ADAB-E105-CBC5034BD5EC}"/>
                  </a:ext>
                </a:extLst>
              </p:cNvPr>
              <p:cNvSpPr txBox="1"/>
              <p:nvPr/>
            </p:nvSpPr>
            <p:spPr>
              <a:xfrm>
                <a:off x="2819399" y="4580641"/>
                <a:ext cx="6553200" cy="61061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zh-CN" altLang="en-US" sz="1600" i="1" kern="100">
                              <a:solidFill>
                                <a:srgbClr val="000000"/>
                              </a:solidFill>
                              <a:latin typeface="Cambria Math" panose="02040503050406030204" pitchFamily="18" charset="0"/>
                            </a:rPr>
                          </m:ctrlPr>
                        </m:sSubPr>
                        <m:e>
                          <m:r>
                            <m:rPr>
                              <m:sty m:val="p"/>
                            </m:rPr>
                            <a:rPr lang="zh-CN" altLang="en-US" sz="1600" kern="100">
                              <a:solidFill>
                                <a:srgbClr val="000000"/>
                              </a:solidFill>
                              <a:latin typeface="Cambria Math" panose="02040503050406030204" pitchFamily="18" charset="0"/>
                            </a:rPr>
                            <m:t>π</m:t>
                          </m:r>
                        </m:e>
                        <m:sub>
                          <m:r>
                            <a:rPr lang="zh-CN" altLang="en-US" sz="1600" kern="100">
                              <a:solidFill>
                                <a:srgbClr val="000000"/>
                              </a:solidFill>
                              <a:latin typeface="Cambria Math" panose="02040503050406030204" pitchFamily="18" charset="0"/>
                            </a:rPr>
                            <m:t>1</m:t>
                          </m:r>
                        </m:sub>
                      </m:sSub>
                      <m:r>
                        <a:rPr lang="zh-CN" altLang="en-US" sz="1600" kern="100">
                          <a:solidFill>
                            <a:srgbClr val="000000"/>
                          </a:solidFill>
                          <a:latin typeface="Cambria Math" panose="02040503050406030204" pitchFamily="18" charset="0"/>
                        </a:rPr>
                        <m:t>=</m:t>
                      </m:r>
                      <m:f>
                        <m:fPr>
                          <m:ctrlPr>
                            <a:rPr lang="zh-CN" altLang="en-US" sz="1600" i="1" kern="100">
                              <a:solidFill>
                                <a:srgbClr val="000000"/>
                              </a:solidFill>
                              <a:latin typeface="Cambria Math" panose="02040503050406030204" pitchFamily="18" charset="0"/>
                            </a:rPr>
                          </m:ctrlPr>
                        </m:fPr>
                        <m:num>
                          <m:sSubSup>
                            <m:sSubSupPr>
                              <m:ctrlPr>
                                <a:rPr lang="zh-CN" altLang="en-US" sz="1600" i="1" kern="100">
                                  <a:solidFill>
                                    <a:srgbClr val="000000"/>
                                  </a:solidFill>
                                  <a:latin typeface="Cambria Math" panose="02040503050406030204" pitchFamily="18" charset="0"/>
                                </a:rPr>
                              </m:ctrlPr>
                            </m:sSubSupPr>
                            <m:e>
                              <m:r>
                                <m:rPr>
                                  <m:sty m:val="p"/>
                                </m:rPr>
                                <a:rPr lang="zh-CN" altLang="en-US" sz="1600" kern="100">
                                  <a:solidFill>
                                    <a:srgbClr val="000000"/>
                                  </a:solidFill>
                                  <a:latin typeface="Cambria Math" panose="02040503050406030204" pitchFamily="18" charset="0"/>
                                </a:rPr>
                                <m:t>π</m:t>
                              </m:r>
                            </m:e>
                            <m:sub>
                              <m:r>
                                <a:rPr lang="zh-CN" altLang="en-US" sz="1600" kern="100">
                                  <a:solidFill>
                                    <a:srgbClr val="000000"/>
                                  </a:solidFill>
                                  <a:latin typeface="Cambria Math" panose="02040503050406030204" pitchFamily="18" charset="0"/>
                                </a:rPr>
                                <m:t>1</m:t>
                              </m:r>
                            </m:sub>
                            <m:sup>
                              <m:r>
                                <a:rPr lang="zh-CN" altLang="en-US" sz="1600" kern="100">
                                  <a:solidFill>
                                    <a:srgbClr val="000000"/>
                                  </a:solidFill>
                                  <a:latin typeface="Cambria Math" panose="02040503050406030204" pitchFamily="18" charset="0"/>
                                </a:rPr>
                                <m:t>∗</m:t>
                              </m:r>
                            </m:sup>
                          </m:sSubSup>
                          <m:r>
                            <a:rPr lang="zh-CN" altLang="en-US" sz="1600" kern="100">
                              <a:solidFill>
                                <a:srgbClr val="000000"/>
                              </a:solidFill>
                              <a:latin typeface="Cambria Math" panose="02040503050406030204" pitchFamily="18" charset="0"/>
                            </a:rPr>
                            <m:t>+</m:t>
                          </m:r>
                          <m:r>
                            <m:rPr>
                              <m:sty m:val="p"/>
                            </m:rPr>
                            <a:rPr lang="zh-CN" altLang="en-US" sz="1600" kern="100">
                              <a:solidFill>
                                <a:srgbClr val="000000"/>
                              </a:solidFill>
                              <a:latin typeface="Cambria Math" panose="02040503050406030204" pitchFamily="18" charset="0"/>
                            </a:rPr>
                            <m:t>bψ</m:t>
                          </m:r>
                          <m:sSub>
                            <m:sSubPr>
                              <m:ctrlPr>
                                <a:rPr lang="zh-CN" altLang="en-US" sz="1600" i="1" kern="100">
                                  <a:solidFill>
                                    <a:srgbClr val="000000"/>
                                  </a:solidFill>
                                  <a:latin typeface="Cambria Math" panose="02040503050406030204" pitchFamily="18" charset="0"/>
                                </a:rPr>
                              </m:ctrlPr>
                            </m:sSubPr>
                            <m:e>
                              <m:r>
                                <a:rPr lang="zh-CN" altLang="en-US" sz="1600" kern="100">
                                  <a:solidFill>
                                    <a:srgbClr val="000000"/>
                                  </a:solidFill>
                                  <a:latin typeface="Cambria Math" panose="02040503050406030204" pitchFamily="18" charset="0"/>
                                </a:rPr>
                                <m:t>𝑚</m:t>
                              </m:r>
                            </m:e>
                            <m:sub>
                              <m:r>
                                <a:rPr lang="zh-CN" altLang="en-US" sz="1600" kern="100">
                                  <a:solidFill>
                                    <a:srgbClr val="000000"/>
                                  </a:solidFill>
                                  <a:latin typeface="Cambria Math" panose="02040503050406030204" pitchFamily="18" charset="0"/>
                                </a:rPr>
                                <m:t>𝑡</m:t>
                              </m:r>
                            </m:sub>
                          </m:sSub>
                          <m:r>
                            <a:rPr lang="zh-CN" altLang="en-US" sz="1600" kern="100">
                              <a:solidFill>
                                <a:srgbClr val="000000"/>
                              </a:solidFill>
                              <a:latin typeface="Cambria Math" panose="02040503050406030204" pitchFamily="18" charset="0"/>
                            </a:rPr>
                            <m:t>+</m:t>
                          </m:r>
                          <m:sSub>
                            <m:sSubPr>
                              <m:ctrlPr>
                                <a:rPr lang="zh-CN" altLang="en-US" sz="1600" i="1" kern="100">
                                  <a:solidFill>
                                    <a:srgbClr val="000000"/>
                                  </a:solidFill>
                                  <a:latin typeface="Cambria Math" panose="02040503050406030204" pitchFamily="18" charset="0"/>
                                </a:rPr>
                              </m:ctrlPr>
                            </m:sSubPr>
                            <m:e>
                              <m:r>
                                <m:rPr>
                                  <m:sty m:val="p"/>
                                </m:rPr>
                                <a:rPr lang="zh-CN" altLang="en-US" sz="1600" kern="100">
                                  <a:solidFill>
                                    <a:srgbClr val="000000"/>
                                  </a:solidFill>
                                  <a:latin typeface="Cambria Math" panose="02040503050406030204" pitchFamily="18" charset="0"/>
                                </a:rPr>
                                <m:t>ε</m:t>
                              </m:r>
                            </m:e>
                            <m:sub>
                              <m:r>
                                <m:rPr>
                                  <m:sty m:val="p"/>
                                </m:rPr>
                                <a:rPr lang="zh-CN" altLang="en-US" sz="1600" kern="100">
                                  <a:solidFill>
                                    <a:srgbClr val="000000"/>
                                  </a:solidFill>
                                  <a:latin typeface="Cambria Math" panose="02040503050406030204" pitchFamily="18" charset="0"/>
                                </a:rPr>
                                <m:t>t</m:t>
                              </m:r>
                            </m:sub>
                          </m:sSub>
                          <m:r>
                            <a:rPr lang="zh-CN" altLang="en-US" sz="1600" kern="100">
                              <a:solidFill>
                                <a:srgbClr val="000000"/>
                              </a:solidFill>
                              <a:latin typeface="Cambria Math" panose="02040503050406030204" pitchFamily="18" charset="0"/>
                            </a:rPr>
                            <m:t>−</m:t>
                          </m:r>
                          <m:r>
                            <m:rPr>
                              <m:sty m:val="p"/>
                            </m:rPr>
                            <a:rPr lang="zh-CN" altLang="en-US" sz="1600" kern="100">
                              <a:solidFill>
                                <a:srgbClr val="000000"/>
                              </a:solidFill>
                              <a:latin typeface="Cambria Math" panose="02040503050406030204" pitchFamily="18" charset="0"/>
                            </a:rPr>
                            <m:t>b</m:t>
                          </m:r>
                          <m:sSub>
                            <m:sSubPr>
                              <m:ctrlPr>
                                <a:rPr lang="zh-CN" altLang="en-US" sz="1600" i="1" kern="100">
                                  <a:solidFill>
                                    <a:srgbClr val="000000"/>
                                  </a:solidFill>
                                  <a:latin typeface="Cambria Math" panose="02040503050406030204" pitchFamily="18" charset="0"/>
                                </a:rPr>
                              </m:ctrlPr>
                            </m:sSubPr>
                            <m:e>
                              <m:r>
                                <m:rPr>
                                  <m:sty m:val="p"/>
                                </m:rPr>
                                <a:rPr lang="zh-CN" altLang="en-US" sz="1600" kern="100">
                                  <a:solidFill>
                                    <a:srgbClr val="000000"/>
                                  </a:solidFill>
                                  <a:latin typeface="Cambria Math" panose="02040503050406030204" pitchFamily="18" charset="0"/>
                                </a:rPr>
                                <m:t>η</m:t>
                              </m:r>
                            </m:e>
                            <m:sub>
                              <m:r>
                                <m:rPr>
                                  <m:sty m:val="p"/>
                                </m:rPr>
                                <a:rPr lang="zh-CN" altLang="en-US" sz="1600" kern="100">
                                  <a:solidFill>
                                    <a:srgbClr val="000000"/>
                                  </a:solidFill>
                                  <a:latin typeface="Cambria Math" panose="02040503050406030204" pitchFamily="18" charset="0"/>
                                </a:rPr>
                                <m:t>t</m:t>
                              </m:r>
                            </m:sub>
                          </m:sSub>
                        </m:num>
                        <m:den>
                          <m:r>
                            <a:rPr lang="zh-CN" altLang="en-US" sz="1600" kern="100">
                              <a:solidFill>
                                <a:srgbClr val="000000"/>
                              </a:solidFill>
                              <a:latin typeface="Cambria Math" panose="02040503050406030204" pitchFamily="18" charset="0"/>
                            </a:rPr>
                            <m:t>1+</m:t>
                          </m:r>
                          <m:r>
                            <m:rPr>
                              <m:sty m:val="p"/>
                            </m:rPr>
                            <a:rPr lang="zh-CN" altLang="en-US" sz="1600" kern="100">
                              <a:solidFill>
                                <a:srgbClr val="000000"/>
                              </a:solidFill>
                              <a:latin typeface="Cambria Math" panose="02040503050406030204" pitchFamily="18" charset="0"/>
                            </a:rPr>
                            <m:t>bψ</m:t>
                          </m:r>
                        </m:den>
                      </m:f>
                    </m:oMath>
                  </m:oMathPara>
                </a14:m>
                <a:endParaRPr lang="zh-CN" altLang="en-US" sz="1600" kern="100" dirty="0">
                  <a:solidFill>
                    <a:srgbClr val="000000"/>
                  </a:solidFill>
                  <a:latin typeface="+mn-ea"/>
                </a:endParaRPr>
              </a:p>
            </p:txBody>
          </p:sp>
        </mc:Choice>
        <mc:Fallback xmlns="">
          <p:sp>
            <p:nvSpPr>
              <p:cNvPr id="3" name="文本框 2">
                <a:extLst>
                  <a:ext uri="{FF2B5EF4-FFF2-40B4-BE49-F238E27FC236}">
                    <a16:creationId xmlns:a16="http://schemas.microsoft.com/office/drawing/2014/main" id="{DB9FDD07-D17A-ADAB-E105-CBC5034BD5EC}"/>
                  </a:ext>
                </a:extLst>
              </p:cNvPr>
              <p:cNvSpPr txBox="1">
                <a:spLocks noRot="1" noChangeAspect="1" noMove="1" noResize="1" noEditPoints="1" noAdjustHandles="1" noChangeArrowheads="1" noChangeShapeType="1" noTextEdit="1"/>
              </p:cNvSpPr>
              <p:nvPr/>
            </p:nvSpPr>
            <p:spPr>
              <a:xfrm>
                <a:off x="2819399" y="4580641"/>
                <a:ext cx="6553200" cy="610616"/>
              </a:xfrm>
              <a:prstGeom prst="rect">
                <a:avLst/>
              </a:prstGeom>
              <a:blipFill>
                <a:blip r:embed="rId3"/>
                <a:stretch>
                  <a:fillRect/>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423036794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rot="18868453" flipV="1">
            <a:off x="1854449" y="1215604"/>
            <a:ext cx="370238" cy="370238"/>
          </a:xfrm>
          <a:prstGeom prst="rect">
            <a:avLst/>
          </a:prstGeom>
          <a:noFill/>
          <a:ln w="254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zh-CN" altLang="en-US" sz="1350">
              <a:solidFill>
                <a:prstClr val="white"/>
              </a:solidFill>
              <a:latin typeface="Calibri"/>
              <a:ea typeface="等线" panose="02010600030101010101" pitchFamily="2" charset="-122"/>
            </a:endParaRPr>
          </a:p>
        </p:txBody>
      </p:sp>
      <p:sp>
        <p:nvSpPr>
          <p:cNvPr id="5" name="矩形 4"/>
          <p:cNvSpPr/>
          <p:nvPr/>
        </p:nvSpPr>
        <p:spPr>
          <a:xfrm rot="18868453">
            <a:off x="2101742" y="1279292"/>
            <a:ext cx="236220" cy="23622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zh-CN" altLang="en-US" sz="1350">
              <a:solidFill>
                <a:prstClr val="white"/>
              </a:solidFill>
              <a:latin typeface="Calibri"/>
              <a:ea typeface="等线" panose="02010600030101010101" pitchFamily="2" charset="-122"/>
            </a:endParaRPr>
          </a:p>
        </p:txBody>
      </p:sp>
      <p:cxnSp>
        <p:nvCxnSpPr>
          <p:cNvPr id="6" name="直接连接符 5"/>
          <p:cNvCxnSpPr>
            <a:cxnSpLocks/>
          </p:cNvCxnSpPr>
          <p:nvPr/>
        </p:nvCxnSpPr>
        <p:spPr>
          <a:xfrm>
            <a:off x="2039568" y="1662510"/>
            <a:ext cx="764545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标题 3"/>
          <p:cNvSpPr txBox="1">
            <a:spLocks/>
          </p:cNvSpPr>
          <p:nvPr/>
        </p:nvSpPr>
        <p:spPr>
          <a:xfrm>
            <a:off x="2563142" y="1291003"/>
            <a:ext cx="7886700" cy="318549"/>
          </a:xfrm>
          <a:prstGeom prst="rect">
            <a:avLst/>
          </a:prstGeom>
        </p:spPr>
        <p:txBody>
          <a:bodyPr vert="horz" wrap="square" lIns="68580" tIns="34290" rIns="68580" bIns="34290" rtlCol="0" anchor="ctr">
            <a:spAutoFit/>
          </a:bodyPr>
          <a:lstStyle>
            <a:lvl1pPr algn="l" defTabSz="914400" rtl="0" eaLnBrk="1" latinLnBrk="0" hangingPunct="1">
              <a:lnSpc>
                <a:spcPct val="90000"/>
              </a:lnSpc>
              <a:spcBef>
                <a:spcPct val="0"/>
              </a:spcBef>
              <a:buNone/>
              <a:defRPr lang="zh-CN" altLang="en-US" sz="2400" b="1" kern="1200">
                <a:gradFill>
                  <a:gsLst>
                    <a:gs pos="0">
                      <a:schemeClr val="accent2"/>
                    </a:gs>
                    <a:gs pos="100000">
                      <a:schemeClr val="accent1">
                        <a:lumMod val="75000"/>
                      </a:schemeClr>
                    </a:gs>
                  </a:gsLst>
                  <a:lin ang="5400000" scaled="1"/>
                </a:gradFill>
                <a:effectLst>
                  <a:outerShdw blurRad="38100" dist="38100" dir="2700000" algn="tl">
                    <a:srgbClr val="000000">
                      <a:alpha val="11000"/>
                    </a:srgbClr>
                  </a:outerShdw>
                </a:effectLst>
                <a:latin typeface="+mn-lt"/>
                <a:ea typeface="+mn-ea"/>
                <a:cs typeface="+mn-ea"/>
              </a:defRPr>
            </a:lvl1pPr>
          </a:lstStyle>
          <a:p>
            <a:pPr defTabSz="685800">
              <a:defRPr/>
            </a:pPr>
            <a:r>
              <a:rPr lang="zh-CN" altLang="en-US" sz="1800" dirty="0">
                <a:solidFill>
                  <a:schemeClr val="accent4">
                    <a:lumMod val="75000"/>
                  </a:schemeClr>
                </a:solidFill>
                <a:latin typeface="微软雅黑"/>
                <a:ea typeface="微软雅黑"/>
              </a:rPr>
              <a:t>理性预期学派与菲利普斯曲线</a:t>
            </a:r>
          </a:p>
        </p:txBody>
      </p:sp>
      <mc:AlternateContent xmlns:mc="http://schemas.openxmlformats.org/markup-compatibility/2006" xmlns:a14="http://schemas.microsoft.com/office/drawing/2010/main">
        <mc:Choice Requires="a14">
          <p:sp>
            <p:nvSpPr>
              <p:cNvPr id="3" name="文本框 2">
                <a:extLst>
                  <a:ext uri="{FF2B5EF4-FFF2-40B4-BE49-F238E27FC236}">
                    <a16:creationId xmlns:a16="http://schemas.microsoft.com/office/drawing/2014/main" id="{DB9FDD07-D17A-ADAB-E105-CBC5034BD5EC}"/>
                  </a:ext>
                </a:extLst>
              </p:cNvPr>
              <p:cNvSpPr txBox="1"/>
              <p:nvPr/>
            </p:nvSpPr>
            <p:spPr>
              <a:xfrm>
                <a:off x="2667000" y="2057400"/>
                <a:ext cx="6553200" cy="431297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zh-CN" altLang="en-US" i="1" kern="100">
                              <a:latin typeface="Cambria Math" panose="02040503050406030204" pitchFamily="18" charset="0"/>
                              <a:ea typeface="宋体" panose="02010600030101010101" pitchFamily="2" charset="-122"/>
                              <a:cs typeface="Times New Roman" panose="02020603050405020304" pitchFamily="18" charset="0"/>
                            </a:rPr>
                          </m:ctrlPr>
                        </m:sSubPr>
                        <m:e>
                          <m:r>
                            <m:rPr>
                              <m:sty m:val="p"/>
                            </m:rPr>
                            <a:rPr lang="zh-CN" altLang="en-US" kern="100">
                              <a:latin typeface="Cambria Math" panose="02040503050406030204" pitchFamily="18" charset="0"/>
                              <a:ea typeface="宋体" panose="02010600030101010101" pitchFamily="2" charset="-122"/>
                              <a:cs typeface="Times New Roman" panose="02020603050405020304" pitchFamily="18" charset="0"/>
                            </a:rPr>
                            <m:t>π</m:t>
                          </m:r>
                        </m:e>
                        <m:sub>
                          <m:r>
                            <a:rPr lang="zh-CN" altLang="en-US" kern="100">
                              <a:latin typeface="Cambria Math" panose="02040503050406030204" pitchFamily="18" charset="0"/>
                              <a:ea typeface="宋体" panose="02010600030101010101" pitchFamily="2" charset="-122"/>
                              <a:cs typeface="Times New Roman" panose="02020603050405020304" pitchFamily="18" charset="0"/>
                            </a:rPr>
                            <m:t>1</m:t>
                          </m:r>
                        </m:sub>
                      </m:sSub>
                      <m:r>
                        <a:rPr lang="zh-CN" altLang="en-US" kern="100">
                          <a:latin typeface="Cambria Math" panose="02040503050406030204" pitchFamily="18" charset="0"/>
                          <a:ea typeface="宋体" panose="02010600030101010101" pitchFamily="2" charset="-122"/>
                          <a:cs typeface="Times New Roman" panose="02020603050405020304" pitchFamily="18" charset="0"/>
                        </a:rPr>
                        <m:t>=</m:t>
                      </m:r>
                      <m:f>
                        <m:fPr>
                          <m:ctrlPr>
                            <a:rPr lang="zh-CN" altLang="en-US" i="1" kern="100">
                              <a:latin typeface="Cambria Math" panose="02040503050406030204" pitchFamily="18" charset="0"/>
                              <a:ea typeface="宋体" panose="02010600030101010101" pitchFamily="2" charset="-122"/>
                              <a:cs typeface="Times New Roman" panose="02020603050405020304" pitchFamily="18" charset="0"/>
                            </a:rPr>
                          </m:ctrlPr>
                        </m:fPr>
                        <m:num>
                          <m:sSubSup>
                            <m:sSubSupPr>
                              <m:ctrlPr>
                                <a:rPr lang="zh-CN" altLang="en-US" i="1" kern="100">
                                  <a:latin typeface="Cambria Math" panose="02040503050406030204" pitchFamily="18" charset="0"/>
                                  <a:ea typeface="宋体" panose="02010600030101010101" pitchFamily="2" charset="-122"/>
                                  <a:cs typeface="Times New Roman" panose="02020603050405020304" pitchFamily="18" charset="0"/>
                                </a:rPr>
                              </m:ctrlPr>
                            </m:sSubSupPr>
                            <m:e>
                              <m:r>
                                <m:rPr>
                                  <m:sty m:val="p"/>
                                </m:rPr>
                                <a:rPr lang="zh-CN" altLang="en-US" kern="100">
                                  <a:latin typeface="Cambria Math" panose="02040503050406030204" pitchFamily="18" charset="0"/>
                                  <a:ea typeface="宋体" panose="02010600030101010101" pitchFamily="2" charset="-122"/>
                                  <a:cs typeface="Times New Roman" panose="02020603050405020304" pitchFamily="18" charset="0"/>
                                </a:rPr>
                                <m:t>π</m:t>
                              </m:r>
                            </m:e>
                            <m:sub>
                              <m:r>
                                <a:rPr lang="zh-CN" altLang="en-US" kern="100">
                                  <a:latin typeface="Cambria Math" panose="02040503050406030204" pitchFamily="18" charset="0"/>
                                  <a:ea typeface="宋体" panose="02010600030101010101" pitchFamily="2" charset="-122"/>
                                  <a:cs typeface="Times New Roman" panose="02020603050405020304" pitchFamily="18" charset="0"/>
                                </a:rPr>
                                <m:t>1</m:t>
                              </m:r>
                            </m:sub>
                            <m:sup>
                              <m:r>
                                <a:rPr lang="zh-CN" altLang="en-US" kern="100">
                                  <a:latin typeface="Cambria Math" panose="02040503050406030204" pitchFamily="18" charset="0"/>
                                  <a:ea typeface="宋体" panose="02010600030101010101" pitchFamily="2" charset="-122"/>
                                  <a:cs typeface="Times New Roman" panose="02020603050405020304" pitchFamily="18" charset="0"/>
                                </a:rPr>
                                <m:t>∗</m:t>
                              </m:r>
                            </m:sup>
                          </m:sSubSup>
                          <m:r>
                            <a:rPr lang="zh-CN" altLang="en-US" kern="100">
                              <a:latin typeface="Cambria Math" panose="02040503050406030204" pitchFamily="18" charset="0"/>
                              <a:ea typeface="宋体" panose="02010600030101010101" pitchFamily="2" charset="-122"/>
                              <a:cs typeface="Times New Roman" panose="02020603050405020304" pitchFamily="18" charset="0"/>
                            </a:rPr>
                            <m:t>+</m:t>
                          </m:r>
                          <m:r>
                            <m:rPr>
                              <m:sty m:val="p"/>
                            </m:rPr>
                            <a:rPr lang="zh-CN" altLang="en-US" kern="100">
                              <a:latin typeface="Cambria Math" panose="02040503050406030204" pitchFamily="18" charset="0"/>
                              <a:ea typeface="宋体" panose="02010600030101010101" pitchFamily="2" charset="-122"/>
                              <a:cs typeface="Times New Roman" panose="02020603050405020304" pitchFamily="18" charset="0"/>
                            </a:rPr>
                            <m:t>bψ</m:t>
                          </m:r>
                          <m:sSub>
                            <m:sSubPr>
                              <m:ctrlPr>
                                <a:rPr lang="zh-CN" altLang="en-US" i="1" kern="100">
                                  <a:latin typeface="Cambria Math" panose="02040503050406030204" pitchFamily="18" charset="0"/>
                                  <a:ea typeface="宋体" panose="02010600030101010101" pitchFamily="2" charset="-122"/>
                                  <a:cs typeface="Times New Roman" panose="02020603050405020304" pitchFamily="18" charset="0"/>
                                </a:rPr>
                              </m:ctrlPr>
                            </m:sSubPr>
                            <m:e>
                              <m:r>
                                <a:rPr lang="zh-CN" altLang="en-US" kern="100">
                                  <a:latin typeface="Cambria Math" panose="02040503050406030204" pitchFamily="18" charset="0"/>
                                  <a:ea typeface="宋体" panose="02010600030101010101" pitchFamily="2" charset="-122"/>
                                  <a:cs typeface="Times New Roman" panose="02020603050405020304" pitchFamily="18" charset="0"/>
                                </a:rPr>
                                <m:t>𝑚</m:t>
                              </m:r>
                            </m:e>
                            <m:sub>
                              <m:r>
                                <a:rPr lang="zh-CN" altLang="en-US" kern="100">
                                  <a:latin typeface="Cambria Math" panose="02040503050406030204" pitchFamily="18" charset="0"/>
                                  <a:ea typeface="宋体" panose="02010600030101010101" pitchFamily="2" charset="-122"/>
                                  <a:cs typeface="Times New Roman" panose="02020603050405020304" pitchFamily="18" charset="0"/>
                                </a:rPr>
                                <m:t>𝑡</m:t>
                              </m:r>
                            </m:sub>
                          </m:sSub>
                          <m:r>
                            <a:rPr lang="zh-CN" altLang="en-US" kern="100">
                              <a:latin typeface="Cambria Math" panose="02040503050406030204" pitchFamily="18" charset="0"/>
                              <a:ea typeface="宋体" panose="02010600030101010101" pitchFamily="2" charset="-122"/>
                              <a:cs typeface="Times New Roman" panose="02020603050405020304" pitchFamily="18" charset="0"/>
                            </a:rPr>
                            <m:t>+</m:t>
                          </m:r>
                          <m:sSub>
                            <m:sSubPr>
                              <m:ctrlPr>
                                <a:rPr lang="zh-CN" altLang="en-US" i="1" kern="100">
                                  <a:latin typeface="Cambria Math" panose="02040503050406030204" pitchFamily="18" charset="0"/>
                                  <a:ea typeface="宋体" panose="02010600030101010101" pitchFamily="2" charset="-122"/>
                                  <a:cs typeface="Times New Roman" panose="02020603050405020304" pitchFamily="18" charset="0"/>
                                </a:rPr>
                              </m:ctrlPr>
                            </m:sSubPr>
                            <m:e>
                              <m:r>
                                <m:rPr>
                                  <m:sty m:val="p"/>
                                </m:rPr>
                                <a:rPr lang="zh-CN" altLang="en-US" kern="100">
                                  <a:latin typeface="Cambria Math" panose="02040503050406030204" pitchFamily="18" charset="0"/>
                                  <a:ea typeface="宋体" panose="02010600030101010101" pitchFamily="2" charset="-122"/>
                                  <a:cs typeface="Times New Roman" panose="02020603050405020304" pitchFamily="18" charset="0"/>
                                </a:rPr>
                                <m:t>ε</m:t>
                              </m:r>
                            </m:e>
                            <m:sub>
                              <m:r>
                                <m:rPr>
                                  <m:sty m:val="p"/>
                                </m:rPr>
                                <a:rPr lang="zh-CN" altLang="en-US" kern="100">
                                  <a:latin typeface="Cambria Math" panose="02040503050406030204" pitchFamily="18" charset="0"/>
                                  <a:ea typeface="宋体" panose="02010600030101010101" pitchFamily="2" charset="-122"/>
                                  <a:cs typeface="Times New Roman" panose="02020603050405020304" pitchFamily="18" charset="0"/>
                                </a:rPr>
                                <m:t>t</m:t>
                              </m:r>
                            </m:sub>
                          </m:sSub>
                          <m:r>
                            <a:rPr lang="zh-CN" altLang="en-US" kern="100">
                              <a:latin typeface="Cambria Math" panose="02040503050406030204" pitchFamily="18" charset="0"/>
                              <a:ea typeface="宋体" panose="02010600030101010101" pitchFamily="2" charset="-122"/>
                              <a:cs typeface="Times New Roman" panose="02020603050405020304" pitchFamily="18" charset="0"/>
                            </a:rPr>
                            <m:t>−</m:t>
                          </m:r>
                          <m:r>
                            <m:rPr>
                              <m:sty m:val="p"/>
                            </m:rPr>
                            <a:rPr lang="zh-CN" altLang="en-US" kern="100">
                              <a:latin typeface="Cambria Math" panose="02040503050406030204" pitchFamily="18" charset="0"/>
                              <a:ea typeface="宋体" panose="02010600030101010101" pitchFamily="2" charset="-122"/>
                              <a:cs typeface="Times New Roman" panose="02020603050405020304" pitchFamily="18" charset="0"/>
                            </a:rPr>
                            <m:t>b</m:t>
                          </m:r>
                          <m:sSub>
                            <m:sSubPr>
                              <m:ctrlPr>
                                <a:rPr lang="zh-CN" altLang="en-US" i="1" kern="100">
                                  <a:latin typeface="Cambria Math" panose="02040503050406030204" pitchFamily="18" charset="0"/>
                                  <a:ea typeface="宋体" panose="02010600030101010101" pitchFamily="2" charset="-122"/>
                                  <a:cs typeface="Times New Roman" panose="02020603050405020304" pitchFamily="18" charset="0"/>
                                </a:rPr>
                              </m:ctrlPr>
                            </m:sSubPr>
                            <m:e>
                              <m:r>
                                <m:rPr>
                                  <m:sty m:val="p"/>
                                </m:rPr>
                                <a:rPr lang="zh-CN" altLang="en-US" kern="100">
                                  <a:latin typeface="Cambria Math" panose="02040503050406030204" pitchFamily="18" charset="0"/>
                                  <a:ea typeface="宋体" panose="02010600030101010101" pitchFamily="2" charset="-122"/>
                                  <a:cs typeface="Times New Roman" panose="02020603050405020304" pitchFamily="18" charset="0"/>
                                </a:rPr>
                                <m:t>η</m:t>
                              </m:r>
                            </m:e>
                            <m:sub>
                              <m:r>
                                <m:rPr>
                                  <m:sty m:val="p"/>
                                </m:rPr>
                                <a:rPr lang="zh-CN" altLang="en-US" kern="100">
                                  <a:latin typeface="Cambria Math" panose="02040503050406030204" pitchFamily="18" charset="0"/>
                                  <a:ea typeface="宋体" panose="02010600030101010101" pitchFamily="2" charset="-122"/>
                                  <a:cs typeface="Times New Roman" panose="02020603050405020304" pitchFamily="18" charset="0"/>
                                </a:rPr>
                                <m:t>t</m:t>
                              </m:r>
                            </m:sub>
                          </m:sSub>
                        </m:num>
                        <m:den>
                          <m:r>
                            <a:rPr lang="zh-CN" altLang="en-US" kern="100">
                              <a:latin typeface="Cambria Math" panose="02040503050406030204" pitchFamily="18" charset="0"/>
                              <a:ea typeface="宋体" panose="02010600030101010101" pitchFamily="2" charset="-122"/>
                              <a:cs typeface="Times New Roman" panose="02020603050405020304" pitchFamily="18" charset="0"/>
                            </a:rPr>
                            <m:t>1+</m:t>
                          </m:r>
                          <m:r>
                            <m:rPr>
                              <m:sty m:val="p"/>
                            </m:rPr>
                            <a:rPr lang="zh-CN" altLang="en-US" kern="100">
                              <a:latin typeface="Cambria Math" panose="02040503050406030204" pitchFamily="18" charset="0"/>
                              <a:ea typeface="宋体" panose="02010600030101010101" pitchFamily="2" charset="-122"/>
                              <a:cs typeface="Times New Roman" panose="02020603050405020304" pitchFamily="18" charset="0"/>
                            </a:rPr>
                            <m:t>bψ</m:t>
                          </m:r>
                        </m:den>
                      </m:f>
                    </m:oMath>
                  </m:oMathPara>
                </a14:m>
                <a:endParaRPr lang="en-US" altLang="zh-CN" kern="100" dirty="0">
                  <a:latin typeface="Cambria Math" panose="02040503050406030204" pitchFamily="18" charset="0"/>
                  <a:ea typeface="宋体" panose="02010600030101010101" pitchFamily="2" charset="-122"/>
                  <a:cs typeface="Times New Roman" panose="02020603050405020304" pitchFamily="18" charset="0"/>
                </a:endParaRPr>
              </a:p>
              <a:p>
                <a:endParaRPr lang="en-US" altLang="zh-CN" kern="100" dirty="0">
                  <a:latin typeface="Cambria Math" panose="02040503050406030204" pitchFamily="18" charset="0"/>
                  <a:ea typeface="宋体" panose="02010600030101010101" pitchFamily="2" charset="-122"/>
                  <a:cs typeface="Times New Roman" panose="02020603050405020304" pitchFamily="18" charset="0"/>
                </a:endParaRPr>
              </a:p>
              <a:p>
                <a:pPr/>
                <a14:m>
                  <m:oMathPara xmlns:m="http://schemas.openxmlformats.org/officeDocument/2006/math">
                    <m:oMathParaPr>
                      <m:jc m:val="centerGroup"/>
                    </m:oMathParaPr>
                    <m:oMath xmlns:m="http://schemas.openxmlformats.org/officeDocument/2006/math">
                      <m:r>
                        <m:rPr>
                          <m:sty m:val="p"/>
                        </m:rPr>
                        <a:rPr lang="en-US" altLang="zh-CN" kern="100">
                          <a:latin typeface="Cambria Math" panose="02040503050406030204" pitchFamily="18" charset="0"/>
                          <a:ea typeface="宋体" panose="02010600030101010101" pitchFamily="2" charset="-122"/>
                          <a:cs typeface="Times New Roman" panose="02020603050405020304" pitchFamily="18" charset="0"/>
                        </a:rPr>
                        <m:t>E</m:t>
                      </m:r>
                      <m:r>
                        <a:rPr lang="zh-CN" altLang="zh-CN" kern="100">
                          <a:latin typeface="Cambria Math" panose="02040503050406030204" pitchFamily="18" charset="0"/>
                          <a:ea typeface="宋体" panose="02010600030101010101" pitchFamily="2" charset="-122"/>
                          <a:cs typeface="Times New Roman" panose="02020603050405020304" pitchFamily="18" charset="0"/>
                        </a:rPr>
                        <m:t>（</m:t>
                      </m:r>
                      <m:sSub>
                        <m:sSubPr>
                          <m:ctrlPr>
                            <a:rPr lang="zh-CN" altLang="zh-CN" sz="900" i="1">
                              <a:latin typeface="Cambria Math" panose="02040503050406030204" pitchFamily="18" charset="0"/>
                              <a:ea typeface="Cambria Math" panose="02040503050406030204" pitchFamily="18" charset="0"/>
                            </a:rPr>
                          </m:ctrlPr>
                        </m:sSubPr>
                        <m:e>
                          <m:r>
                            <m:rPr>
                              <m:sty m:val="p"/>
                            </m:rPr>
                            <a:rPr lang="en-US" altLang="zh-CN" kern="100">
                              <a:latin typeface="Cambria Math" panose="02040503050406030204" pitchFamily="18" charset="0"/>
                              <a:ea typeface="宋体" panose="02010600030101010101" pitchFamily="2" charset="-122"/>
                              <a:cs typeface="Times New Roman" panose="02020603050405020304" pitchFamily="18" charset="0"/>
                            </a:rPr>
                            <m:t>π</m:t>
                          </m:r>
                        </m:e>
                        <m:sub>
                          <m:r>
                            <a:rPr lang="en-US" altLang="zh-CN" i="1" kern="100">
                              <a:latin typeface="Cambria Math" panose="02040503050406030204" pitchFamily="18" charset="0"/>
                              <a:ea typeface="宋体" panose="02010600030101010101" pitchFamily="2" charset="-122"/>
                              <a:cs typeface="Times New Roman" panose="02020603050405020304" pitchFamily="18" charset="0"/>
                            </a:rPr>
                            <m:t>𝑡</m:t>
                          </m:r>
                        </m:sub>
                      </m:sSub>
                      <m:r>
                        <a:rPr lang="en-US" altLang="zh-CN" kern="100">
                          <a:latin typeface="Cambria Math" panose="02040503050406030204" pitchFamily="18" charset="0"/>
                          <a:ea typeface="宋体" panose="02010600030101010101" pitchFamily="2" charset="-122"/>
                          <a:cs typeface="Times New Roman" panose="02020603050405020304" pitchFamily="18" charset="0"/>
                        </a:rPr>
                        <m:t>/</m:t>
                      </m:r>
                      <m:sSub>
                        <m:sSubPr>
                          <m:ctrlPr>
                            <a:rPr lang="zh-CN" altLang="zh-CN" sz="900" i="1">
                              <a:latin typeface="Cambria Math" panose="02040503050406030204" pitchFamily="18" charset="0"/>
                              <a:ea typeface="Cambria Math" panose="02040503050406030204" pitchFamily="18" charset="0"/>
                            </a:rPr>
                          </m:ctrlPr>
                        </m:sSubPr>
                        <m:e>
                          <m:r>
                            <m:rPr>
                              <m:sty m:val="p"/>
                            </m:rPr>
                            <a:rPr lang="en-US" altLang="zh-CN" kern="100">
                              <a:latin typeface="Cambria Math" panose="02040503050406030204" pitchFamily="18" charset="0"/>
                              <a:ea typeface="宋体" panose="02010600030101010101" pitchFamily="2" charset="-122"/>
                              <a:cs typeface="Times New Roman" panose="02020603050405020304" pitchFamily="18" charset="0"/>
                            </a:rPr>
                            <m:t>I</m:t>
                          </m:r>
                        </m:e>
                        <m:sub>
                          <m:r>
                            <m:rPr>
                              <m:sty m:val="p"/>
                            </m:rPr>
                            <a:rPr lang="en-US" altLang="zh-CN" kern="100">
                              <a:latin typeface="Cambria Math" panose="02040503050406030204" pitchFamily="18" charset="0"/>
                              <a:ea typeface="宋体" panose="02010600030101010101" pitchFamily="2" charset="-122"/>
                              <a:cs typeface="Times New Roman" panose="02020603050405020304" pitchFamily="18" charset="0"/>
                            </a:rPr>
                            <m:t>t</m:t>
                          </m:r>
                          <m:r>
                            <a:rPr lang="en-US" altLang="zh-CN" i="1" kern="100">
                              <a:latin typeface="Cambria Math" panose="02040503050406030204" pitchFamily="18" charset="0"/>
                              <a:ea typeface="宋体" panose="02010600030101010101" pitchFamily="2" charset="-122"/>
                              <a:cs typeface="Times New Roman" panose="02020603050405020304" pitchFamily="18" charset="0"/>
                            </a:rPr>
                            <m:t>−</m:t>
                          </m:r>
                          <m:r>
                            <a:rPr lang="en-US" altLang="zh-CN" kern="100">
                              <a:latin typeface="Cambria Math" panose="02040503050406030204" pitchFamily="18" charset="0"/>
                              <a:ea typeface="宋体" panose="02010600030101010101" pitchFamily="2" charset="-122"/>
                              <a:cs typeface="Times New Roman" panose="02020603050405020304" pitchFamily="18" charset="0"/>
                            </a:rPr>
                            <m:t>1</m:t>
                          </m:r>
                        </m:sub>
                      </m:sSub>
                      <m:r>
                        <a:rPr lang="zh-CN" altLang="zh-CN" kern="100">
                          <a:latin typeface="Cambria Math" panose="02040503050406030204" pitchFamily="18" charset="0"/>
                          <a:ea typeface="宋体" panose="02010600030101010101" pitchFamily="2" charset="-122"/>
                          <a:cs typeface="Times New Roman" panose="02020603050405020304" pitchFamily="18" charset="0"/>
                        </a:rPr>
                        <m:t>）</m:t>
                      </m:r>
                      <m:r>
                        <a:rPr lang="en-US" altLang="zh-CN" kern="100">
                          <a:latin typeface="Cambria Math" panose="02040503050406030204" pitchFamily="18" charset="0"/>
                          <a:ea typeface="宋体" panose="02010600030101010101" pitchFamily="2" charset="-122"/>
                          <a:cs typeface="Times New Roman" panose="02020603050405020304" pitchFamily="18" charset="0"/>
                        </a:rPr>
                        <m:t>=</m:t>
                      </m:r>
                      <m:f>
                        <m:fPr>
                          <m:ctrlPr>
                            <a:rPr lang="zh-CN" altLang="zh-CN" sz="900" i="1">
                              <a:latin typeface="Cambria Math" panose="02040503050406030204" pitchFamily="18" charset="0"/>
                              <a:ea typeface="Cambria Math" panose="02040503050406030204" pitchFamily="18" charset="0"/>
                            </a:rPr>
                          </m:ctrlPr>
                        </m:fPr>
                        <m:num>
                          <m:r>
                            <m:rPr>
                              <m:sty m:val="p"/>
                            </m:rPr>
                            <a:rPr lang="en-US" altLang="zh-CN" kern="100">
                              <a:latin typeface="Cambria Math" panose="02040503050406030204" pitchFamily="18" charset="0"/>
                              <a:ea typeface="宋体" panose="02010600030101010101" pitchFamily="2" charset="-122"/>
                              <a:cs typeface="Times New Roman" panose="02020603050405020304" pitchFamily="18" charset="0"/>
                            </a:rPr>
                            <m:t>E</m:t>
                          </m:r>
                          <m:r>
                            <a:rPr lang="zh-CN" altLang="zh-CN" kern="100">
                              <a:latin typeface="Cambria Math" panose="02040503050406030204" pitchFamily="18" charset="0"/>
                              <a:ea typeface="宋体" panose="02010600030101010101" pitchFamily="2" charset="-122"/>
                              <a:cs typeface="Times New Roman" panose="02020603050405020304" pitchFamily="18" charset="0"/>
                            </a:rPr>
                            <m:t>（</m:t>
                          </m:r>
                          <m:sSub>
                            <m:sSubPr>
                              <m:ctrlPr>
                                <a:rPr lang="zh-CN" altLang="zh-CN" sz="900" i="1">
                                  <a:latin typeface="Cambria Math" panose="02040503050406030204" pitchFamily="18" charset="0"/>
                                  <a:ea typeface="Cambria Math" panose="02040503050406030204" pitchFamily="18" charset="0"/>
                                </a:rPr>
                              </m:ctrlPr>
                            </m:sSubPr>
                            <m:e>
                              <m:r>
                                <m:rPr>
                                  <m:sty m:val="p"/>
                                </m:rPr>
                                <a:rPr lang="en-US" altLang="zh-CN" kern="100">
                                  <a:latin typeface="Cambria Math" panose="02040503050406030204" pitchFamily="18" charset="0"/>
                                  <a:ea typeface="宋体" panose="02010600030101010101" pitchFamily="2" charset="-122"/>
                                  <a:cs typeface="Times New Roman" panose="02020603050405020304" pitchFamily="18" charset="0"/>
                                </a:rPr>
                                <m:t>π</m:t>
                              </m:r>
                            </m:e>
                            <m:sub>
                              <m:r>
                                <a:rPr lang="en-US" altLang="zh-CN" i="1" kern="100">
                                  <a:latin typeface="Cambria Math" panose="02040503050406030204" pitchFamily="18" charset="0"/>
                                  <a:ea typeface="宋体" panose="02010600030101010101" pitchFamily="2" charset="-122"/>
                                  <a:cs typeface="Times New Roman" panose="02020603050405020304" pitchFamily="18" charset="0"/>
                                </a:rPr>
                                <m:t>𝑡</m:t>
                              </m:r>
                            </m:sub>
                          </m:sSub>
                          <m:r>
                            <a:rPr lang="en-US" altLang="zh-CN" kern="100">
                              <a:latin typeface="Cambria Math" panose="02040503050406030204" pitchFamily="18" charset="0"/>
                              <a:ea typeface="宋体" panose="02010600030101010101" pitchFamily="2" charset="-122"/>
                              <a:cs typeface="Times New Roman" panose="02020603050405020304" pitchFamily="18" charset="0"/>
                            </a:rPr>
                            <m:t>/</m:t>
                          </m:r>
                          <m:sSub>
                            <m:sSubPr>
                              <m:ctrlPr>
                                <a:rPr lang="zh-CN" altLang="zh-CN" sz="900" i="1">
                                  <a:latin typeface="Cambria Math" panose="02040503050406030204" pitchFamily="18" charset="0"/>
                                  <a:ea typeface="Cambria Math" panose="02040503050406030204" pitchFamily="18" charset="0"/>
                                </a:rPr>
                              </m:ctrlPr>
                            </m:sSubPr>
                            <m:e>
                              <m:r>
                                <m:rPr>
                                  <m:sty m:val="p"/>
                                </m:rPr>
                                <a:rPr lang="en-US" altLang="zh-CN" kern="100">
                                  <a:latin typeface="Cambria Math" panose="02040503050406030204" pitchFamily="18" charset="0"/>
                                  <a:ea typeface="宋体" panose="02010600030101010101" pitchFamily="2" charset="-122"/>
                                  <a:cs typeface="Times New Roman" panose="02020603050405020304" pitchFamily="18" charset="0"/>
                                </a:rPr>
                                <m:t>I</m:t>
                              </m:r>
                            </m:e>
                            <m:sub>
                              <m:r>
                                <m:rPr>
                                  <m:sty m:val="p"/>
                                </m:rPr>
                                <a:rPr lang="en-US" altLang="zh-CN" kern="100">
                                  <a:latin typeface="Cambria Math" panose="02040503050406030204" pitchFamily="18" charset="0"/>
                                  <a:ea typeface="宋体" panose="02010600030101010101" pitchFamily="2" charset="-122"/>
                                  <a:cs typeface="Times New Roman" panose="02020603050405020304" pitchFamily="18" charset="0"/>
                                </a:rPr>
                                <m:t>t</m:t>
                              </m:r>
                              <m:r>
                                <a:rPr lang="en-US" altLang="zh-CN" i="1" kern="100">
                                  <a:latin typeface="Cambria Math" panose="02040503050406030204" pitchFamily="18" charset="0"/>
                                  <a:ea typeface="宋体" panose="02010600030101010101" pitchFamily="2" charset="-122"/>
                                  <a:cs typeface="Times New Roman" panose="02020603050405020304" pitchFamily="18" charset="0"/>
                                </a:rPr>
                                <m:t>−</m:t>
                              </m:r>
                              <m:r>
                                <a:rPr lang="en-US" altLang="zh-CN" kern="100">
                                  <a:latin typeface="Cambria Math" panose="02040503050406030204" pitchFamily="18" charset="0"/>
                                  <a:ea typeface="宋体" panose="02010600030101010101" pitchFamily="2" charset="-122"/>
                                  <a:cs typeface="Times New Roman" panose="02020603050405020304" pitchFamily="18" charset="0"/>
                                </a:rPr>
                                <m:t>1</m:t>
                              </m:r>
                            </m:sub>
                          </m:sSub>
                          <m:r>
                            <a:rPr lang="zh-CN" altLang="zh-CN" kern="100">
                              <a:latin typeface="Cambria Math" panose="02040503050406030204" pitchFamily="18" charset="0"/>
                              <a:ea typeface="宋体" panose="02010600030101010101" pitchFamily="2" charset="-122"/>
                              <a:cs typeface="Times New Roman" panose="02020603050405020304" pitchFamily="18" charset="0"/>
                            </a:rPr>
                            <m:t>）</m:t>
                          </m:r>
                          <m:r>
                            <a:rPr lang="en-US" altLang="zh-CN" kern="100">
                              <a:latin typeface="Cambria Math" panose="02040503050406030204" pitchFamily="18" charset="0"/>
                              <a:ea typeface="宋体" panose="02010600030101010101" pitchFamily="2" charset="-122"/>
                              <a:cs typeface="Times New Roman" panose="02020603050405020304" pitchFamily="18" charset="0"/>
                            </a:rPr>
                            <m:t>+</m:t>
                          </m:r>
                          <m:r>
                            <m:rPr>
                              <m:sty m:val="p"/>
                            </m:rPr>
                            <a:rPr lang="en-US" altLang="zh-CN" kern="100">
                              <a:latin typeface="Cambria Math" panose="02040503050406030204" pitchFamily="18" charset="0"/>
                              <a:ea typeface="宋体" panose="02010600030101010101" pitchFamily="2" charset="-122"/>
                              <a:cs typeface="Times New Roman" panose="02020603050405020304" pitchFamily="18" charset="0"/>
                            </a:rPr>
                            <m:t>bψE</m:t>
                          </m:r>
                          <m:r>
                            <a:rPr lang="zh-CN" altLang="zh-CN" kern="100">
                              <a:latin typeface="Cambria Math" panose="02040503050406030204" pitchFamily="18" charset="0"/>
                              <a:ea typeface="宋体" panose="02010600030101010101" pitchFamily="2" charset="-122"/>
                              <a:cs typeface="Times New Roman" panose="02020603050405020304" pitchFamily="18" charset="0"/>
                            </a:rPr>
                            <m:t>（</m:t>
                          </m:r>
                          <m:sSub>
                            <m:sSubPr>
                              <m:ctrlPr>
                                <a:rPr lang="zh-CN" altLang="zh-CN" sz="900" i="1">
                                  <a:latin typeface="Cambria Math" panose="02040503050406030204" pitchFamily="18" charset="0"/>
                                  <a:ea typeface="Cambria Math" panose="02040503050406030204" pitchFamily="18" charset="0"/>
                                </a:rPr>
                              </m:ctrlPr>
                            </m:sSubPr>
                            <m:e>
                              <m:r>
                                <a:rPr lang="en-US" altLang="zh-CN" i="1" kern="100">
                                  <a:latin typeface="Cambria Math" panose="02040503050406030204" pitchFamily="18" charset="0"/>
                                  <a:ea typeface="宋体" panose="02010600030101010101" pitchFamily="2" charset="-122"/>
                                  <a:cs typeface="Times New Roman" panose="02020603050405020304" pitchFamily="18" charset="0"/>
                                </a:rPr>
                                <m:t>𝑚</m:t>
                              </m:r>
                            </m:e>
                            <m:sub>
                              <m:r>
                                <a:rPr lang="en-US" altLang="zh-CN" i="1" kern="100">
                                  <a:latin typeface="Cambria Math" panose="02040503050406030204" pitchFamily="18" charset="0"/>
                                  <a:ea typeface="宋体" panose="02010600030101010101" pitchFamily="2" charset="-122"/>
                                  <a:cs typeface="Times New Roman" panose="02020603050405020304" pitchFamily="18" charset="0"/>
                                </a:rPr>
                                <m:t>𝑡</m:t>
                              </m:r>
                            </m:sub>
                          </m:sSub>
                          <m:r>
                            <a:rPr lang="en-US" altLang="zh-CN" kern="100">
                              <a:latin typeface="Cambria Math" panose="02040503050406030204" pitchFamily="18" charset="0"/>
                              <a:ea typeface="宋体" panose="02010600030101010101" pitchFamily="2" charset="-122"/>
                              <a:cs typeface="Times New Roman" panose="02020603050405020304" pitchFamily="18" charset="0"/>
                            </a:rPr>
                            <m:t>/</m:t>
                          </m:r>
                          <m:sSub>
                            <m:sSubPr>
                              <m:ctrlPr>
                                <a:rPr lang="zh-CN" altLang="zh-CN" sz="900" i="1">
                                  <a:latin typeface="Cambria Math" panose="02040503050406030204" pitchFamily="18" charset="0"/>
                                  <a:ea typeface="Cambria Math" panose="02040503050406030204" pitchFamily="18" charset="0"/>
                                </a:rPr>
                              </m:ctrlPr>
                            </m:sSubPr>
                            <m:e>
                              <m:r>
                                <m:rPr>
                                  <m:sty m:val="p"/>
                                </m:rPr>
                                <a:rPr lang="en-US" altLang="zh-CN" kern="100">
                                  <a:latin typeface="Cambria Math" panose="02040503050406030204" pitchFamily="18" charset="0"/>
                                  <a:ea typeface="宋体" panose="02010600030101010101" pitchFamily="2" charset="-122"/>
                                  <a:cs typeface="Times New Roman" panose="02020603050405020304" pitchFamily="18" charset="0"/>
                                </a:rPr>
                                <m:t>I</m:t>
                              </m:r>
                            </m:e>
                            <m:sub>
                              <m:r>
                                <m:rPr>
                                  <m:sty m:val="p"/>
                                </m:rPr>
                                <a:rPr lang="en-US" altLang="zh-CN" kern="100">
                                  <a:latin typeface="Cambria Math" panose="02040503050406030204" pitchFamily="18" charset="0"/>
                                  <a:ea typeface="宋体" panose="02010600030101010101" pitchFamily="2" charset="-122"/>
                                  <a:cs typeface="Times New Roman" panose="02020603050405020304" pitchFamily="18" charset="0"/>
                                </a:rPr>
                                <m:t>t</m:t>
                              </m:r>
                              <m:r>
                                <a:rPr lang="en-US" altLang="zh-CN" i="1" kern="100">
                                  <a:latin typeface="Cambria Math" panose="02040503050406030204" pitchFamily="18" charset="0"/>
                                  <a:ea typeface="宋体" panose="02010600030101010101" pitchFamily="2" charset="-122"/>
                                  <a:cs typeface="Times New Roman" panose="02020603050405020304" pitchFamily="18" charset="0"/>
                                </a:rPr>
                                <m:t>−</m:t>
                              </m:r>
                              <m:r>
                                <a:rPr lang="en-US" altLang="zh-CN" kern="100">
                                  <a:latin typeface="Cambria Math" panose="02040503050406030204" pitchFamily="18" charset="0"/>
                                  <a:ea typeface="宋体" panose="02010600030101010101" pitchFamily="2" charset="-122"/>
                                  <a:cs typeface="Times New Roman" panose="02020603050405020304" pitchFamily="18" charset="0"/>
                                </a:rPr>
                                <m:t>1</m:t>
                              </m:r>
                            </m:sub>
                          </m:sSub>
                          <m:r>
                            <a:rPr lang="zh-CN" altLang="zh-CN" kern="100">
                              <a:latin typeface="Cambria Math" panose="02040503050406030204" pitchFamily="18" charset="0"/>
                              <a:ea typeface="宋体" panose="02010600030101010101" pitchFamily="2" charset="-122"/>
                              <a:cs typeface="Times New Roman" panose="02020603050405020304" pitchFamily="18" charset="0"/>
                            </a:rPr>
                            <m:t>）</m:t>
                          </m:r>
                        </m:num>
                        <m:den>
                          <m:r>
                            <a:rPr lang="en-US" altLang="zh-CN" kern="100">
                              <a:latin typeface="Cambria Math" panose="02040503050406030204" pitchFamily="18" charset="0"/>
                              <a:ea typeface="宋体" panose="02010600030101010101" pitchFamily="2" charset="-122"/>
                              <a:cs typeface="Times New Roman" panose="02020603050405020304" pitchFamily="18" charset="0"/>
                            </a:rPr>
                            <m:t>1+</m:t>
                          </m:r>
                          <m:r>
                            <m:rPr>
                              <m:sty m:val="p"/>
                            </m:rPr>
                            <a:rPr lang="en-US" altLang="zh-CN" kern="100">
                              <a:latin typeface="Cambria Math" panose="02040503050406030204" pitchFamily="18" charset="0"/>
                              <a:ea typeface="宋体" panose="02010600030101010101" pitchFamily="2" charset="-122"/>
                              <a:cs typeface="Times New Roman" panose="02020603050405020304" pitchFamily="18" charset="0"/>
                            </a:rPr>
                            <m:t>bψ</m:t>
                          </m:r>
                        </m:den>
                      </m:f>
                    </m:oMath>
                  </m:oMathPara>
                </a14:m>
                <a:endParaRPr lang="en-US" altLang="zh-CN" sz="1600" kern="100" dirty="0">
                  <a:solidFill>
                    <a:srgbClr val="000000"/>
                  </a:solidFill>
                  <a:latin typeface="+mn-ea"/>
                </a:endParaRPr>
              </a:p>
              <a:p>
                <a:endParaRPr lang="en-US" altLang="zh-CN" sz="1600" kern="100" dirty="0">
                  <a:solidFill>
                    <a:srgbClr val="000000"/>
                  </a:solidFill>
                  <a:latin typeface="+mn-ea"/>
                </a:endParaRPr>
              </a:p>
              <a:p>
                <a:pPr/>
                <a14:m>
                  <m:oMathPara xmlns:m="http://schemas.openxmlformats.org/officeDocument/2006/math">
                    <m:oMathParaPr>
                      <m:jc m:val="centerGroup"/>
                    </m:oMathParaPr>
                    <m:oMath xmlns:m="http://schemas.openxmlformats.org/officeDocument/2006/math">
                      <m:r>
                        <a:rPr lang="zh-CN" altLang="zh-CN" kern="100">
                          <a:latin typeface="Cambria Math" panose="02040503050406030204" pitchFamily="18" charset="0"/>
                          <a:ea typeface="宋体" panose="02010600030101010101" pitchFamily="2" charset="-122"/>
                          <a:cs typeface="Times New Roman" panose="02020603050405020304" pitchFamily="18" charset="0"/>
                        </a:rPr>
                        <m:t>（</m:t>
                      </m:r>
                      <m:r>
                        <a:rPr lang="en-US" altLang="zh-CN" kern="100">
                          <a:latin typeface="Cambria Math" panose="02040503050406030204" pitchFamily="18" charset="0"/>
                          <a:ea typeface="宋体" panose="02010600030101010101" pitchFamily="2" charset="-122"/>
                          <a:cs typeface="Times New Roman" panose="02020603050405020304" pitchFamily="18" charset="0"/>
                        </a:rPr>
                        <m:t>1+</m:t>
                      </m:r>
                      <m:r>
                        <m:rPr>
                          <m:sty m:val="p"/>
                        </m:rPr>
                        <a:rPr lang="en-US" altLang="zh-CN" kern="100">
                          <a:latin typeface="Cambria Math" panose="02040503050406030204" pitchFamily="18" charset="0"/>
                          <a:ea typeface="宋体" panose="02010600030101010101" pitchFamily="2" charset="-122"/>
                          <a:cs typeface="Times New Roman" panose="02020603050405020304" pitchFamily="18" charset="0"/>
                        </a:rPr>
                        <m:t>bψ</m:t>
                      </m:r>
                      <m:r>
                        <a:rPr lang="zh-CN" altLang="zh-CN" kern="100">
                          <a:latin typeface="Cambria Math" panose="02040503050406030204" pitchFamily="18" charset="0"/>
                          <a:ea typeface="宋体" panose="02010600030101010101" pitchFamily="2" charset="-122"/>
                          <a:cs typeface="Times New Roman" panose="02020603050405020304" pitchFamily="18" charset="0"/>
                        </a:rPr>
                        <m:t>）</m:t>
                      </m:r>
                      <m:r>
                        <m:rPr>
                          <m:sty m:val="p"/>
                        </m:rPr>
                        <a:rPr lang="en-US" altLang="zh-CN" kern="100">
                          <a:latin typeface="Cambria Math" panose="02040503050406030204" pitchFamily="18" charset="0"/>
                          <a:ea typeface="宋体" panose="02010600030101010101" pitchFamily="2" charset="-122"/>
                          <a:cs typeface="Times New Roman" panose="02020603050405020304" pitchFamily="18" charset="0"/>
                        </a:rPr>
                        <m:t>E</m:t>
                      </m:r>
                      <m:r>
                        <a:rPr lang="zh-CN" altLang="zh-CN" kern="100">
                          <a:latin typeface="Cambria Math" panose="02040503050406030204" pitchFamily="18" charset="0"/>
                          <a:ea typeface="宋体" panose="02010600030101010101" pitchFamily="2" charset="-122"/>
                          <a:cs typeface="Times New Roman" panose="02020603050405020304" pitchFamily="18" charset="0"/>
                        </a:rPr>
                        <m:t>（</m:t>
                      </m:r>
                      <m:sSub>
                        <m:sSubPr>
                          <m:ctrlPr>
                            <a:rPr lang="zh-CN" altLang="zh-CN" sz="900" i="1">
                              <a:latin typeface="Cambria Math" panose="02040503050406030204" pitchFamily="18" charset="0"/>
                              <a:ea typeface="Cambria Math" panose="02040503050406030204" pitchFamily="18" charset="0"/>
                            </a:rPr>
                          </m:ctrlPr>
                        </m:sSubPr>
                        <m:e>
                          <m:r>
                            <m:rPr>
                              <m:sty m:val="p"/>
                            </m:rPr>
                            <a:rPr lang="en-US" altLang="zh-CN" kern="100">
                              <a:latin typeface="Cambria Math" panose="02040503050406030204" pitchFamily="18" charset="0"/>
                              <a:ea typeface="宋体" panose="02010600030101010101" pitchFamily="2" charset="-122"/>
                              <a:cs typeface="Times New Roman" panose="02020603050405020304" pitchFamily="18" charset="0"/>
                            </a:rPr>
                            <m:t>π</m:t>
                          </m:r>
                        </m:e>
                        <m:sub>
                          <m:r>
                            <a:rPr lang="en-US" altLang="zh-CN" i="1" kern="100">
                              <a:latin typeface="Cambria Math" panose="02040503050406030204" pitchFamily="18" charset="0"/>
                              <a:ea typeface="宋体" panose="02010600030101010101" pitchFamily="2" charset="-122"/>
                              <a:cs typeface="Times New Roman" panose="02020603050405020304" pitchFamily="18" charset="0"/>
                            </a:rPr>
                            <m:t>𝑡</m:t>
                          </m:r>
                        </m:sub>
                      </m:sSub>
                      <m:r>
                        <a:rPr lang="en-US" altLang="zh-CN" kern="100">
                          <a:latin typeface="Cambria Math" panose="02040503050406030204" pitchFamily="18" charset="0"/>
                          <a:ea typeface="宋体" panose="02010600030101010101" pitchFamily="2" charset="-122"/>
                          <a:cs typeface="Times New Roman" panose="02020603050405020304" pitchFamily="18" charset="0"/>
                        </a:rPr>
                        <m:t>/</m:t>
                      </m:r>
                      <m:sSub>
                        <m:sSubPr>
                          <m:ctrlPr>
                            <a:rPr lang="zh-CN" altLang="zh-CN" sz="900" i="1">
                              <a:latin typeface="Cambria Math" panose="02040503050406030204" pitchFamily="18" charset="0"/>
                              <a:ea typeface="Cambria Math" panose="02040503050406030204" pitchFamily="18" charset="0"/>
                            </a:rPr>
                          </m:ctrlPr>
                        </m:sSubPr>
                        <m:e>
                          <m:r>
                            <m:rPr>
                              <m:sty m:val="p"/>
                            </m:rPr>
                            <a:rPr lang="en-US" altLang="zh-CN" kern="100">
                              <a:latin typeface="Cambria Math" panose="02040503050406030204" pitchFamily="18" charset="0"/>
                              <a:ea typeface="宋体" panose="02010600030101010101" pitchFamily="2" charset="-122"/>
                              <a:cs typeface="Times New Roman" panose="02020603050405020304" pitchFamily="18" charset="0"/>
                            </a:rPr>
                            <m:t>I</m:t>
                          </m:r>
                        </m:e>
                        <m:sub>
                          <m:r>
                            <m:rPr>
                              <m:sty m:val="p"/>
                            </m:rPr>
                            <a:rPr lang="en-US" altLang="zh-CN" kern="100">
                              <a:latin typeface="Cambria Math" panose="02040503050406030204" pitchFamily="18" charset="0"/>
                              <a:ea typeface="宋体" panose="02010600030101010101" pitchFamily="2" charset="-122"/>
                              <a:cs typeface="Times New Roman" panose="02020603050405020304" pitchFamily="18" charset="0"/>
                            </a:rPr>
                            <m:t>t</m:t>
                          </m:r>
                          <m:r>
                            <a:rPr lang="en-US" altLang="zh-CN" i="1" kern="100">
                              <a:latin typeface="Cambria Math" panose="02040503050406030204" pitchFamily="18" charset="0"/>
                              <a:ea typeface="宋体" panose="02010600030101010101" pitchFamily="2" charset="-122"/>
                              <a:cs typeface="Times New Roman" panose="02020603050405020304" pitchFamily="18" charset="0"/>
                            </a:rPr>
                            <m:t>−</m:t>
                          </m:r>
                          <m:r>
                            <a:rPr lang="en-US" altLang="zh-CN" kern="100">
                              <a:latin typeface="Cambria Math" panose="02040503050406030204" pitchFamily="18" charset="0"/>
                              <a:ea typeface="宋体" panose="02010600030101010101" pitchFamily="2" charset="-122"/>
                              <a:cs typeface="Times New Roman" panose="02020603050405020304" pitchFamily="18" charset="0"/>
                            </a:rPr>
                            <m:t>1</m:t>
                          </m:r>
                        </m:sub>
                      </m:sSub>
                      <m:r>
                        <a:rPr lang="zh-CN" altLang="zh-CN" kern="100">
                          <a:latin typeface="Cambria Math" panose="02040503050406030204" pitchFamily="18" charset="0"/>
                          <a:ea typeface="宋体" panose="02010600030101010101" pitchFamily="2" charset="-122"/>
                          <a:cs typeface="Times New Roman" panose="02020603050405020304" pitchFamily="18" charset="0"/>
                        </a:rPr>
                        <m:t>）</m:t>
                      </m:r>
                      <m:r>
                        <a:rPr lang="en-US" altLang="zh-CN" kern="100">
                          <a:latin typeface="Cambria Math" panose="02040503050406030204" pitchFamily="18" charset="0"/>
                          <a:ea typeface="宋体" panose="02010600030101010101" pitchFamily="2" charset="-122"/>
                          <a:cs typeface="Times New Roman" panose="02020603050405020304" pitchFamily="18" charset="0"/>
                        </a:rPr>
                        <m:t>= </m:t>
                      </m:r>
                      <m:r>
                        <m:rPr>
                          <m:sty m:val="p"/>
                        </m:rPr>
                        <a:rPr lang="en-US" altLang="zh-CN" kern="100">
                          <a:latin typeface="Cambria Math" panose="02040503050406030204" pitchFamily="18" charset="0"/>
                          <a:ea typeface="宋体" panose="02010600030101010101" pitchFamily="2" charset="-122"/>
                          <a:cs typeface="Times New Roman" panose="02020603050405020304" pitchFamily="18" charset="0"/>
                        </a:rPr>
                        <m:t>E</m:t>
                      </m:r>
                      <m:r>
                        <a:rPr lang="zh-CN" altLang="zh-CN" kern="100">
                          <a:latin typeface="Cambria Math" panose="02040503050406030204" pitchFamily="18" charset="0"/>
                          <a:ea typeface="宋体" panose="02010600030101010101" pitchFamily="2" charset="-122"/>
                          <a:cs typeface="Times New Roman" panose="02020603050405020304" pitchFamily="18" charset="0"/>
                        </a:rPr>
                        <m:t>（</m:t>
                      </m:r>
                      <m:sSub>
                        <m:sSubPr>
                          <m:ctrlPr>
                            <a:rPr lang="zh-CN" altLang="zh-CN" sz="900" i="1">
                              <a:latin typeface="Cambria Math" panose="02040503050406030204" pitchFamily="18" charset="0"/>
                              <a:ea typeface="Cambria Math" panose="02040503050406030204" pitchFamily="18" charset="0"/>
                            </a:rPr>
                          </m:ctrlPr>
                        </m:sSubPr>
                        <m:e>
                          <m:r>
                            <m:rPr>
                              <m:sty m:val="p"/>
                            </m:rPr>
                            <a:rPr lang="en-US" altLang="zh-CN" kern="100">
                              <a:latin typeface="Cambria Math" panose="02040503050406030204" pitchFamily="18" charset="0"/>
                              <a:ea typeface="宋体" panose="02010600030101010101" pitchFamily="2" charset="-122"/>
                              <a:cs typeface="Times New Roman" panose="02020603050405020304" pitchFamily="18" charset="0"/>
                            </a:rPr>
                            <m:t>π</m:t>
                          </m:r>
                        </m:e>
                        <m:sub>
                          <m:r>
                            <a:rPr lang="en-US" altLang="zh-CN" i="1" kern="100">
                              <a:latin typeface="Cambria Math" panose="02040503050406030204" pitchFamily="18" charset="0"/>
                              <a:ea typeface="宋体" panose="02010600030101010101" pitchFamily="2" charset="-122"/>
                              <a:cs typeface="Times New Roman" panose="02020603050405020304" pitchFamily="18" charset="0"/>
                            </a:rPr>
                            <m:t>𝑡</m:t>
                          </m:r>
                        </m:sub>
                      </m:sSub>
                      <m:r>
                        <a:rPr lang="en-US" altLang="zh-CN" kern="100">
                          <a:latin typeface="Cambria Math" panose="02040503050406030204" pitchFamily="18" charset="0"/>
                          <a:ea typeface="宋体" panose="02010600030101010101" pitchFamily="2" charset="-122"/>
                          <a:cs typeface="Times New Roman" panose="02020603050405020304" pitchFamily="18" charset="0"/>
                        </a:rPr>
                        <m:t>/</m:t>
                      </m:r>
                      <m:sSub>
                        <m:sSubPr>
                          <m:ctrlPr>
                            <a:rPr lang="zh-CN" altLang="zh-CN" sz="900" i="1">
                              <a:latin typeface="Cambria Math" panose="02040503050406030204" pitchFamily="18" charset="0"/>
                              <a:ea typeface="Cambria Math" panose="02040503050406030204" pitchFamily="18" charset="0"/>
                            </a:rPr>
                          </m:ctrlPr>
                        </m:sSubPr>
                        <m:e>
                          <m:r>
                            <m:rPr>
                              <m:sty m:val="p"/>
                            </m:rPr>
                            <a:rPr lang="en-US" altLang="zh-CN" kern="100">
                              <a:latin typeface="Cambria Math" panose="02040503050406030204" pitchFamily="18" charset="0"/>
                              <a:ea typeface="宋体" panose="02010600030101010101" pitchFamily="2" charset="-122"/>
                              <a:cs typeface="Times New Roman" panose="02020603050405020304" pitchFamily="18" charset="0"/>
                            </a:rPr>
                            <m:t>I</m:t>
                          </m:r>
                        </m:e>
                        <m:sub>
                          <m:r>
                            <m:rPr>
                              <m:sty m:val="p"/>
                            </m:rPr>
                            <a:rPr lang="en-US" altLang="zh-CN" kern="100">
                              <a:latin typeface="Cambria Math" panose="02040503050406030204" pitchFamily="18" charset="0"/>
                              <a:ea typeface="宋体" panose="02010600030101010101" pitchFamily="2" charset="-122"/>
                              <a:cs typeface="Times New Roman" panose="02020603050405020304" pitchFamily="18" charset="0"/>
                            </a:rPr>
                            <m:t>t</m:t>
                          </m:r>
                          <m:r>
                            <a:rPr lang="en-US" altLang="zh-CN" i="1" kern="100">
                              <a:latin typeface="Cambria Math" panose="02040503050406030204" pitchFamily="18" charset="0"/>
                              <a:ea typeface="宋体" panose="02010600030101010101" pitchFamily="2" charset="-122"/>
                              <a:cs typeface="Times New Roman" panose="02020603050405020304" pitchFamily="18" charset="0"/>
                            </a:rPr>
                            <m:t>−</m:t>
                          </m:r>
                          <m:r>
                            <a:rPr lang="en-US" altLang="zh-CN" kern="100">
                              <a:latin typeface="Cambria Math" panose="02040503050406030204" pitchFamily="18" charset="0"/>
                              <a:ea typeface="宋体" panose="02010600030101010101" pitchFamily="2" charset="-122"/>
                              <a:cs typeface="Times New Roman" panose="02020603050405020304" pitchFamily="18" charset="0"/>
                            </a:rPr>
                            <m:t>1</m:t>
                          </m:r>
                        </m:sub>
                      </m:sSub>
                      <m:r>
                        <a:rPr lang="zh-CN" altLang="zh-CN" kern="100">
                          <a:latin typeface="Cambria Math" panose="02040503050406030204" pitchFamily="18" charset="0"/>
                          <a:ea typeface="宋体" panose="02010600030101010101" pitchFamily="2" charset="-122"/>
                          <a:cs typeface="Times New Roman" panose="02020603050405020304" pitchFamily="18" charset="0"/>
                        </a:rPr>
                        <m:t>）</m:t>
                      </m:r>
                      <m:r>
                        <a:rPr lang="en-US" altLang="zh-CN" kern="100">
                          <a:latin typeface="Cambria Math" panose="02040503050406030204" pitchFamily="18" charset="0"/>
                          <a:ea typeface="宋体" panose="02010600030101010101" pitchFamily="2" charset="-122"/>
                          <a:cs typeface="Times New Roman" panose="02020603050405020304" pitchFamily="18" charset="0"/>
                        </a:rPr>
                        <m:t>+</m:t>
                      </m:r>
                      <m:r>
                        <m:rPr>
                          <m:sty m:val="p"/>
                        </m:rPr>
                        <a:rPr lang="en-US" altLang="zh-CN" kern="100">
                          <a:latin typeface="Cambria Math" panose="02040503050406030204" pitchFamily="18" charset="0"/>
                          <a:ea typeface="宋体" panose="02010600030101010101" pitchFamily="2" charset="-122"/>
                          <a:cs typeface="Times New Roman" panose="02020603050405020304" pitchFamily="18" charset="0"/>
                        </a:rPr>
                        <m:t>bψE</m:t>
                      </m:r>
                      <m:r>
                        <a:rPr lang="zh-CN" altLang="zh-CN" kern="100">
                          <a:latin typeface="Cambria Math" panose="02040503050406030204" pitchFamily="18" charset="0"/>
                          <a:ea typeface="宋体" panose="02010600030101010101" pitchFamily="2" charset="-122"/>
                          <a:cs typeface="Times New Roman" panose="02020603050405020304" pitchFamily="18" charset="0"/>
                        </a:rPr>
                        <m:t>（</m:t>
                      </m:r>
                      <m:sSub>
                        <m:sSubPr>
                          <m:ctrlPr>
                            <a:rPr lang="zh-CN" altLang="zh-CN" sz="900" i="1">
                              <a:latin typeface="Cambria Math" panose="02040503050406030204" pitchFamily="18" charset="0"/>
                              <a:ea typeface="Cambria Math" panose="02040503050406030204" pitchFamily="18" charset="0"/>
                            </a:rPr>
                          </m:ctrlPr>
                        </m:sSubPr>
                        <m:e>
                          <m:r>
                            <a:rPr lang="en-US" altLang="zh-CN" i="1" kern="100">
                              <a:latin typeface="Cambria Math" panose="02040503050406030204" pitchFamily="18" charset="0"/>
                              <a:ea typeface="宋体" panose="02010600030101010101" pitchFamily="2" charset="-122"/>
                              <a:cs typeface="Times New Roman" panose="02020603050405020304" pitchFamily="18" charset="0"/>
                            </a:rPr>
                            <m:t>𝑚</m:t>
                          </m:r>
                        </m:e>
                        <m:sub>
                          <m:r>
                            <a:rPr lang="en-US" altLang="zh-CN" i="1" kern="100">
                              <a:latin typeface="Cambria Math" panose="02040503050406030204" pitchFamily="18" charset="0"/>
                              <a:ea typeface="宋体" panose="02010600030101010101" pitchFamily="2" charset="-122"/>
                              <a:cs typeface="Times New Roman" panose="02020603050405020304" pitchFamily="18" charset="0"/>
                            </a:rPr>
                            <m:t>𝑡</m:t>
                          </m:r>
                        </m:sub>
                      </m:sSub>
                      <m:r>
                        <a:rPr lang="en-US" altLang="zh-CN" kern="100">
                          <a:latin typeface="Cambria Math" panose="02040503050406030204" pitchFamily="18" charset="0"/>
                          <a:ea typeface="宋体" panose="02010600030101010101" pitchFamily="2" charset="-122"/>
                          <a:cs typeface="Times New Roman" panose="02020603050405020304" pitchFamily="18" charset="0"/>
                        </a:rPr>
                        <m:t>/</m:t>
                      </m:r>
                      <m:sSub>
                        <m:sSubPr>
                          <m:ctrlPr>
                            <a:rPr lang="zh-CN" altLang="zh-CN" sz="900" i="1">
                              <a:latin typeface="Cambria Math" panose="02040503050406030204" pitchFamily="18" charset="0"/>
                              <a:ea typeface="Cambria Math" panose="02040503050406030204" pitchFamily="18" charset="0"/>
                            </a:rPr>
                          </m:ctrlPr>
                        </m:sSubPr>
                        <m:e>
                          <m:r>
                            <m:rPr>
                              <m:sty m:val="p"/>
                            </m:rPr>
                            <a:rPr lang="en-US" altLang="zh-CN" kern="100">
                              <a:latin typeface="Cambria Math" panose="02040503050406030204" pitchFamily="18" charset="0"/>
                              <a:ea typeface="宋体" panose="02010600030101010101" pitchFamily="2" charset="-122"/>
                              <a:cs typeface="Times New Roman" panose="02020603050405020304" pitchFamily="18" charset="0"/>
                            </a:rPr>
                            <m:t>I</m:t>
                          </m:r>
                        </m:e>
                        <m:sub>
                          <m:r>
                            <m:rPr>
                              <m:sty m:val="p"/>
                            </m:rPr>
                            <a:rPr lang="en-US" altLang="zh-CN" kern="100">
                              <a:latin typeface="Cambria Math" panose="02040503050406030204" pitchFamily="18" charset="0"/>
                              <a:ea typeface="宋体" panose="02010600030101010101" pitchFamily="2" charset="-122"/>
                              <a:cs typeface="Times New Roman" panose="02020603050405020304" pitchFamily="18" charset="0"/>
                            </a:rPr>
                            <m:t>t</m:t>
                          </m:r>
                          <m:r>
                            <a:rPr lang="en-US" altLang="zh-CN" i="1" kern="100">
                              <a:latin typeface="Cambria Math" panose="02040503050406030204" pitchFamily="18" charset="0"/>
                              <a:ea typeface="宋体" panose="02010600030101010101" pitchFamily="2" charset="-122"/>
                              <a:cs typeface="Times New Roman" panose="02020603050405020304" pitchFamily="18" charset="0"/>
                            </a:rPr>
                            <m:t>−</m:t>
                          </m:r>
                          <m:r>
                            <a:rPr lang="en-US" altLang="zh-CN" kern="100">
                              <a:latin typeface="Cambria Math" panose="02040503050406030204" pitchFamily="18" charset="0"/>
                              <a:ea typeface="宋体" panose="02010600030101010101" pitchFamily="2" charset="-122"/>
                              <a:cs typeface="Times New Roman" panose="02020603050405020304" pitchFamily="18" charset="0"/>
                            </a:rPr>
                            <m:t>1</m:t>
                          </m:r>
                        </m:sub>
                      </m:sSub>
                      <m:r>
                        <a:rPr lang="zh-CN" altLang="zh-CN" kern="100">
                          <a:latin typeface="Cambria Math" panose="02040503050406030204" pitchFamily="18" charset="0"/>
                          <a:ea typeface="宋体" panose="02010600030101010101" pitchFamily="2" charset="-122"/>
                          <a:cs typeface="Times New Roman" panose="02020603050405020304" pitchFamily="18" charset="0"/>
                        </a:rPr>
                        <m:t>）</m:t>
                      </m:r>
                    </m:oMath>
                  </m:oMathPara>
                </a14:m>
                <a:endParaRPr lang="en-US" altLang="zh-CN" sz="1600" kern="100" dirty="0">
                  <a:solidFill>
                    <a:srgbClr val="000000"/>
                  </a:solidFill>
                  <a:latin typeface="+mn-ea"/>
                </a:endParaRPr>
              </a:p>
              <a:p>
                <a:endParaRPr lang="en-US" altLang="zh-CN" sz="1600" kern="100" dirty="0">
                  <a:solidFill>
                    <a:srgbClr val="000000"/>
                  </a:solidFill>
                  <a:latin typeface="+mn-ea"/>
                </a:endParaRPr>
              </a:p>
              <a:p>
                <a:pPr/>
                <a14:m>
                  <m:oMathPara xmlns:m="http://schemas.openxmlformats.org/officeDocument/2006/math">
                    <m:oMathParaPr>
                      <m:jc m:val="centerGroup"/>
                    </m:oMathParaPr>
                    <m:oMath xmlns:m="http://schemas.openxmlformats.org/officeDocument/2006/math">
                      <m:sSubSup>
                        <m:sSubSupPr>
                          <m:ctrlPr>
                            <a:rPr lang="zh-CN" altLang="zh-CN" sz="900" i="1">
                              <a:latin typeface="Cambria Math" panose="02040503050406030204" pitchFamily="18" charset="0"/>
                              <a:ea typeface="Cambria Math" panose="02040503050406030204" pitchFamily="18" charset="0"/>
                            </a:rPr>
                          </m:ctrlPr>
                        </m:sSubSupPr>
                        <m:e>
                          <m:r>
                            <m:rPr>
                              <m:sty m:val="p"/>
                            </m:rPr>
                            <a:rPr lang="en-US" altLang="zh-CN" kern="100">
                              <a:latin typeface="Cambria Math" panose="02040503050406030204" pitchFamily="18" charset="0"/>
                              <a:ea typeface="宋体" panose="02010600030101010101" pitchFamily="2" charset="-122"/>
                              <a:cs typeface="Times New Roman" panose="02020603050405020304" pitchFamily="18" charset="0"/>
                            </a:rPr>
                            <m:t>π</m:t>
                          </m:r>
                        </m:e>
                        <m:sub>
                          <m:r>
                            <a:rPr lang="en-US" altLang="zh-CN" i="1" kern="100">
                              <a:latin typeface="Cambria Math" panose="02040503050406030204" pitchFamily="18" charset="0"/>
                              <a:ea typeface="宋体" panose="02010600030101010101" pitchFamily="2" charset="-122"/>
                              <a:cs typeface="Times New Roman" panose="02020603050405020304" pitchFamily="18" charset="0"/>
                            </a:rPr>
                            <m:t>𝑡</m:t>
                          </m:r>
                        </m:sub>
                        <m:sup>
                          <m:r>
                            <a:rPr lang="en-US" altLang="zh-CN" i="1" kern="100">
                              <a:latin typeface="Cambria Math" panose="02040503050406030204" pitchFamily="18" charset="0"/>
                              <a:ea typeface="宋体" panose="02010600030101010101" pitchFamily="2" charset="-122"/>
                              <a:cs typeface="Times New Roman" panose="02020603050405020304" pitchFamily="18" charset="0"/>
                            </a:rPr>
                            <m:t>∗</m:t>
                          </m:r>
                        </m:sup>
                      </m:sSubSup>
                      <m:r>
                        <a:rPr lang="en-US" altLang="zh-CN" kern="100">
                          <a:latin typeface="Cambria Math" panose="02040503050406030204" pitchFamily="18" charset="0"/>
                          <a:ea typeface="宋体" panose="02010600030101010101" pitchFamily="2" charset="-122"/>
                          <a:cs typeface="Times New Roman" panose="02020603050405020304" pitchFamily="18" charset="0"/>
                        </a:rPr>
                        <m:t>= </m:t>
                      </m:r>
                      <m:r>
                        <m:rPr>
                          <m:sty m:val="p"/>
                        </m:rPr>
                        <a:rPr lang="en-US" altLang="zh-CN" kern="100">
                          <a:latin typeface="Cambria Math" panose="02040503050406030204" pitchFamily="18" charset="0"/>
                          <a:ea typeface="宋体" panose="02010600030101010101" pitchFamily="2" charset="-122"/>
                          <a:cs typeface="Times New Roman" panose="02020603050405020304" pitchFamily="18" charset="0"/>
                        </a:rPr>
                        <m:t>E</m:t>
                      </m:r>
                      <m:r>
                        <a:rPr lang="zh-CN" altLang="zh-CN" kern="100">
                          <a:latin typeface="Cambria Math" panose="02040503050406030204" pitchFamily="18" charset="0"/>
                          <a:ea typeface="宋体" panose="02010600030101010101" pitchFamily="2" charset="-122"/>
                          <a:cs typeface="Times New Roman" panose="02020603050405020304" pitchFamily="18" charset="0"/>
                        </a:rPr>
                        <m:t>（</m:t>
                      </m:r>
                      <m:sSub>
                        <m:sSubPr>
                          <m:ctrlPr>
                            <a:rPr lang="zh-CN" altLang="zh-CN" sz="900" i="1">
                              <a:latin typeface="Cambria Math" panose="02040503050406030204" pitchFamily="18" charset="0"/>
                              <a:ea typeface="Cambria Math" panose="02040503050406030204" pitchFamily="18" charset="0"/>
                            </a:rPr>
                          </m:ctrlPr>
                        </m:sSubPr>
                        <m:e>
                          <m:r>
                            <m:rPr>
                              <m:sty m:val="p"/>
                            </m:rPr>
                            <a:rPr lang="en-US" altLang="zh-CN" kern="100">
                              <a:latin typeface="Cambria Math" panose="02040503050406030204" pitchFamily="18" charset="0"/>
                              <a:ea typeface="宋体" panose="02010600030101010101" pitchFamily="2" charset="-122"/>
                              <a:cs typeface="Times New Roman" panose="02020603050405020304" pitchFamily="18" charset="0"/>
                            </a:rPr>
                            <m:t>π</m:t>
                          </m:r>
                        </m:e>
                        <m:sub>
                          <m:r>
                            <a:rPr lang="en-US" altLang="zh-CN" i="1" kern="100">
                              <a:latin typeface="Cambria Math" panose="02040503050406030204" pitchFamily="18" charset="0"/>
                              <a:ea typeface="宋体" panose="02010600030101010101" pitchFamily="2" charset="-122"/>
                              <a:cs typeface="Times New Roman" panose="02020603050405020304" pitchFamily="18" charset="0"/>
                            </a:rPr>
                            <m:t>𝑡</m:t>
                          </m:r>
                        </m:sub>
                      </m:sSub>
                      <m:r>
                        <a:rPr lang="en-US" altLang="zh-CN" kern="100">
                          <a:latin typeface="Cambria Math" panose="02040503050406030204" pitchFamily="18" charset="0"/>
                          <a:ea typeface="宋体" panose="02010600030101010101" pitchFamily="2" charset="-122"/>
                          <a:cs typeface="Times New Roman" panose="02020603050405020304" pitchFamily="18" charset="0"/>
                        </a:rPr>
                        <m:t>/</m:t>
                      </m:r>
                      <m:sSub>
                        <m:sSubPr>
                          <m:ctrlPr>
                            <a:rPr lang="zh-CN" altLang="zh-CN" sz="900" i="1">
                              <a:latin typeface="Cambria Math" panose="02040503050406030204" pitchFamily="18" charset="0"/>
                              <a:ea typeface="Cambria Math" panose="02040503050406030204" pitchFamily="18" charset="0"/>
                            </a:rPr>
                          </m:ctrlPr>
                        </m:sSubPr>
                        <m:e>
                          <m:r>
                            <m:rPr>
                              <m:sty m:val="p"/>
                            </m:rPr>
                            <a:rPr lang="en-US" altLang="zh-CN" kern="100">
                              <a:latin typeface="Cambria Math" panose="02040503050406030204" pitchFamily="18" charset="0"/>
                              <a:ea typeface="宋体" panose="02010600030101010101" pitchFamily="2" charset="-122"/>
                              <a:cs typeface="Times New Roman" panose="02020603050405020304" pitchFamily="18" charset="0"/>
                            </a:rPr>
                            <m:t>I</m:t>
                          </m:r>
                        </m:e>
                        <m:sub>
                          <m:r>
                            <m:rPr>
                              <m:sty m:val="p"/>
                            </m:rPr>
                            <a:rPr lang="en-US" altLang="zh-CN" kern="100">
                              <a:latin typeface="Cambria Math" panose="02040503050406030204" pitchFamily="18" charset="0"/>
                              <a:ea typeface="宋体" panose="02010600030101010101" pitchFamily="2" charset="-122"/>
                              <a:cs typeface="Times New Roman" panose="02020603050405020304" pitchFamily="18" charset="0"/>
                            </a:rPr>
                            <m:t>t</m:t>
                          </m:r>
                          <m:r>
                            <a:rPr lang="en-US" altLang="zh-CN" i="1" kern="100">
                              <a:latin typeface="Cambria Math" panose="02040503050406030204" pitchFamily="18" charset="0"/>
                              <a:ea typeface="宋体" panose="02010600030101010101" pitchFamily="2" charset="-122"/>
                              <a:cs typeface="Times New Roman" panose="02020603050405020304" pitchFamily="18" charset="0"/>
                            </a:rPr>
                            <m:t>−</m:t>
                          </m:r>
                          <m:r>
                            <a:rPr lang="en-US" altLang="zh-CN" kern="100">
                              <a:latin typeface="Cambria Math" panose="02040503050406030204" pitchFamily="18" charset="0"/>
                              <a:ea typeface="宋体" panose="02010600030101010101" pitchFamily="2" charset="-122"/>
                              <a:cs typeface="Times New Roman" panose="02020603050405020304" pitchFamily="18" charset="0"/>
                            </a:rPr>
                            <m:t>1</m:t>
                          </m:r>
                        </m:sub>
                      </m:sSub>
                      <m:r>
                        <a:rPr lang="zh-CN" altLang="zh-CN" kern="100">
                          <a:latin typeface="Cambria Math" panose="02040503050406030204" pitchFamily="18" charset="0"/>
                          <a:ea typeface="宋体" panose="02010600030101010101" pitchFamily="2" charset="-122"/>
                          <a:cs typeface="Times New Roman" panose="02020603050405020304" pitchFamily="18" charset="0"/>
                        </a:rPr>
                        <m:t>）</m:t>
                      </m:r>
                      <m:r>
                        <a:rPr lang="en-US" altLang="zh-CN" kern="100">
                          <a:latin typeface="Cambria Math" panose="02040503050406030204" pitchFamily="18" charset="0"/>
                          <a:ea typeface="宋体" panose="02010600030101010101" pitchFamily="2" charset="-122"/>
                          <a:cs typeface="Times New Roman" panose="02020603050405020304" pitchFamily="18" charset="0"/>
                        </a:rPr>
                        <m:t>= </m:t>
                      </m:r>
                      <m:r>
                        <m:rPr>
                          <m:sty m:val="p"/>
                        </m:rPr>
                        <a:rPr lang="en-US" altLang="zh-CN" kern="100">
                          <a:latin typeface="Cambria Math" panose="02040503050406030204" pitchFamily="18" charset="0"/>
                          <a:ea typeface="宋体" panose="02010600030101010101" pitchFamily="2" charset="-122"/>
                          <a:cs typeface="Times New Roman" panose="02020603050405020304" pitchFamily="18" charset="0"/>
                        </a:rPr>
                        <m:t>E</m:t>
                      </m:r>
                      <m:r>
                        <a:rPr lang="zh-CN" altLang="zh-CN" kern="100">
                          <a:latin typeface="Cambria Math" panose="02040503050406030204" pitchFamily="18" charset="0"/>
                          <a:ea typeface="宋体" panose="02010600030101010101" pitchFamily="2" charset="-122"/>
                          <a:cs typeface="Times New Roman" panose="02020603050405020304" pitchFamily="18" charset="0"/>
                        </a:rPr>
                        <m:t>（</m:t>
                      </m:r>
                      <m:sSub>
                        <m:sSubPr>
                          <m:ctrlPr>
                            <a:rPr lang="zh-CN" altLang="zh-CN" sz="900" i="1">
                              <a:latin typeface="Cambria Math" panose="02040503050406030204" pitchFamily="18" charset="0"/>
                              <a:ea typeface="Cambria Math" panose="02040503050406030204" pitchFamily="18" charset="0"/>
                            </a:rPr>
                          </m:ctrlPr>
                        </m:sSubPr>
                        <m:e>
                          <m:r>
                            <a:rPr lang="en-US" altLang="zh-CN" i="1" kern="100">
                              <a:latin typeface="Cambria Math" panose="02040503050406030204" pitchFamily="18" charset="0"/>
                              <a:ea typeface="宋体" panose="02010600030101010101" pitchFamily="2" charset="-122"/>
                              <a:cs typeface="Times New Roman" panose="02020603050405020304" pitchFamily="18" charset="0"/>
                            </a:rPr>
                            <m:t>𝑚</m:t>
                          </m:r>
                        </m:e>
                        <m:sub>
                          <m:r>
                            <a:rPr lang="en-US" altLang="zh-CN" i="1" kern="100">
                              <a:latin typeface="Cambria Math" panose="02040503050406030204" pitchFamily="18" charset="0"/>
                              <a:ea typeface="宋体" panose="02010600030101010101" pitchFamily="2" charset="-122"/>
                              <a:cs typeface="Times New Roman" panose="02020603050405020304" pitchFamily="18" charset="0"/>
                            </a:rPr>
                            <m:t>𝑡</m:t>
                          </m:r>
                        </m:sub>
                      </m:sSub>
                      <m:r>
                        <a:rPr lang="en-US" altLang="zh-CN" kern="100">
                          <a:latin typeface="Cambria Math" panose="02040503050406030204" pitchFamily="18" charset="0"/>
                          <a:ea typeface="宋体" panose="02010600030101010101" pitchFamily="2" charset="-122"/>
                          <a:cs typeface="Times New Roman" panose="02020603050405020304" pitchFamily="18" charset="0"/>
                        </a:rPr>
                        <m:t>/</m:t>
                      </m:r>
                      <m:sSub>
                        <m:sSubPr>
                          <m:ctrlPr>
                            <a:rPr lang="zh-CN" altLang="zh-CN" sz="900" i="1">
                              <a:latin typeface="Cambria Math" panose="02040503050406030204" pitchFamily="18" charset="0"/>
                              <a:ea typeface="Cambria Math" panose="02040503050406030204" pitchFamily="18" charset="0"/>
                            </a:rPr>
                          </m:ctrlPr>
                        </m:sSubPr>
                        <m:e>
                          <m:r>
                            <m:rPr>
                              <m:sty m:val="p"/>
                            </m:rPr>
                            <a:rPr lang="en-US" altLang="zh-CN" kern="100">
                              <a:latin typeface="Cambria Math" panose="02040503050406030204" pitchFamily="18" charset="0"/>
                              <a:ea typeface="宋体" panose="02010600030101010101" pitchFamily="2" charset="-122"/>
                              <a:cs typeface="Times New Roman" panose="02020603050405020304" pitchFamily="18" charset="0"/>
                            </a:rPr>
                            <m:t>I</m:t>
                          </m:r>
                        </m:e>
                        <m:sub>
                          <m:r>
                            <m:rPr>
                              <m:sty m:val="p"/>
                            </m:rPr>
                            <a:rPr lang="en-US" altLang="zh-CN" kern="100">
                              <a:latin typeface="Cambria Math" panose="02040503050406030204" pitchFamily="18" charset="0"/>
                              <a:ea typeface="宋体" panose="02010600030101010101" pitchFamily="2" charset="-122"/>
                              <a:cs typeface="Times New Roman" panose="02020603050405020304" pitchFamily="18" charset="0"/>
                            </a:rPr>
                            <m:t>t</m:t>
                          </m:r>
                          <m:r>
                            <a:rPr lang="en-US" altLang="zh-CN" i="1" kern="100">
                              <a:latin typeface="Cambria Math" panose="02040503050406030204" pitchFamily="18" charset="0"/>
                              <a:ea typeface="宋体" panose="02010600030101010101" pitchFamily="2" charset="-122"/>
                              <a:cs typeface="Times New Roman" panose="02020603050405020304" pitchFamily="18" charset="0"/>
                            </a:rPr>
                            <m:t>−</m:t>
                          </m:r>
                          <m:r>
                            <a:rPr lang="en-US" altLang="zh-CN" kern="100">
                              <a:latin typeface="Cambria Math" panose="02040503050406030204" pitchFamily="18" charset="0"/>
                              <a:ea typeface="宋体" panose="02010600030101010101" pitchFamily="2" charset="-122"/>
                              <a:cs typeface="Times New Roman" panose="02020603050405020304" pitchFamily="18" charset="0"/>
                            </a:rPr>
                            <m:t>1</m:t>
                          </m:r>
                        </m:sub>
                      </m:sSub>
                      <m:r>
                        <a:rPr lang="zh-CN" altLang="zh-CN" kern="100">
                          <a:latin typeface="Cambria Math" panose="02040503050406030204" pitchFamily="18" charset="0"/>
                          <a:ea typeface="宋体" panose="02010600030101010101" pitchFamily="2" charset="-122"/>
                          <a:cs typeface="Times New Roman" panose="02020603050405020304" pitchFamily="18" charset="0"/>
                        </a:rPr>
                        <m:t>）</m:t>
                      </m:r>
                    </m:oMath>
                  </m:oMathPara>
                </a14:m>
                <a:endParaRPr lang="en-US" altLang="zh-CN" sz="1600" kern="100" dirty="0">
                  <a:solidFill>
                    <a:srgbClr val="000000"/>
                  </a:solidFill>
                  <a:latin typeface="+mn-ea"/>
                </a:endParaRPr>
              </a:p>
              <a:p>
                <a:endParaRPr lang="en-US" altLang="zh-CN" sz="1600" kern="100" dirty="0">
                  <a:solidFill>
                    <a:srgbClr val="000000"/>
                  </a:solidFill>
                  <a:latin typeface="+mn-ea"/>
                </a:endParaRPr>
              </a:p>
              <a:p>
                <a:pPr/>
                <a14:m>
                  <m:oMathPara xmlns:m="http://schemas.openxmlformats.org/officeDocument/2006/math">
                    <m:oMathParaPr>
                      <m:jc m:val="centerGroup"/>
                    </m:oMathParaPr>
                    <m:oMath xmlns:m="http://schemas.openxmlformats.org/officeDocument/2006/math">
                      <m:sSub>
                        <m:sSubPr>
                          <m:ctrlPr>
                            <a:rPr lang="zh-CN" altLang="zh-CN" sz="900" i="1">
                              <a:latin typeface="Cambria Math" panose="02040503050406030204" pitchFamily="18" charset="0"/>
                              <a:ea typeface="Cambria Math" panose="02040503050406030204" pitchFamily="18" charset="0"/>
                            </a:rPr>
                          </m:ctrlPr>
                        </m:sSubPr>
                        <m:e>
                          <m:r>
                            <m:rPr>
                              <m:sty m:val="p"/>
                            </m:rPr>
                            <a:rPr lang="en-US" altLang="zh-CN" kern="100">
                              <a:latin typeface="Cambria Math" panose="02040503050406030204" pitchFamily="18" charset="0"/>
                              <a:ea typeface="宋体" panose="02010600030101010101" pitchFamily="2" charset="-122"/>
                              <a:cs typeface="Times New Roman" panose="02020603050405020304" pitchFamily="18" charset="0"/>
                            </a:rPr>
                            <m:t>π</m:t>
                          </m:r>
                        </m:e>
                        <m:sub>
                          <m:r>
                            <a:rPr lang="en-US" altLang="zh-CN" i="1" kern="100">
                              <a:latin typeface="Cambria Math" panose="02040503050406030204" pitchFamily="18" charset="0"/>
                              <a:ea typeface="宋体" panose="02010600030101010101" pitchFamily="2" charset="-122"/>
                              <a:cs typeface="Times New Roman" panose="02020603050405020304" pitchFamily="18" charset="0"/>
                            </a:rPr>
                            <m:t>𝑡</m:t>
                          </m:r>
                        </m:sub>
                      </m:sSub>
                      <m:r>
                        <a:rPr lang="en-US" altLang="zh-CN" kern="100">
                          <a:latin typeface="Cambria Math" panose="02040503050406030204" pitchFamily="18" charset="0"/>
                          <a:ea typeface="宋体" panose="02010600030101010101" pitchFamily="2" charset="-122"/>
                          <a:cs typeface="Times New Roman" panose="02020603050405020304" pitchFamily="18" charset="0"/>
                        </a:rPr>
                        <m:t>=</m:t>
                      </m:r>
                      <m:f>
                        <m:fPr>
                          <m:ctrlPr>
                            <a:rPr lang="zh-CN" altLang="zh-CN" sz="900" i="1">
                              <a:latin typeface="Cambria Math" panose="02040503050406030204" pitchFamily="18" charset="0"/>
                              <a:ea typeface="Cambria Math" panose="02040503050406030204" pitchFamily="18" charset="0"/>
                            </a:rPr>
                          </m:ctrlPr>
                        </m:fPr>
                        <m:num>
                          <m:r>
                            <m:rPr>
                              <m:sty m:val="p"/>
                            </m:rPr>
                            <a:rPr lang="en-US" altLang="zh-CN" kern="100">
                              <a:latin typeface="Cambria Math" panose="02040503050406030204" pitchFamily="18" charset="0"/>
                              <a:ea typeface="宋体" panose="02010600030101010101" pitchFamily="2" charset="-122"/>
                              <a:cs typeface="Times New Roman" panose="02020603050405020304" pitchFamily="18" charset="0"/>
                            </a:rPr>
                            <m:t>E</m:t>
                          </m:r>
                          <m:r>
                            <a:rPr lang="zh-CN" altLang="zh-CN" kern="100">
                              <a:latin typeface="Cambria Math" panose="02040503050406030204" pitchFamily="18" charset="0"/>
                              <a:ea typeface="宋体" panose="02010600030101010101" pitchFamily="2" charset="-122"/>
                              <a:cs typeface="Times New Roman" panose="02020603050405020304" pitchFamily="18" charset="0"/>
                            </a:rPr>
                            <m:t>（</m:t>
                          </m:r>
                          <m:sSub>
                            <m:sSubPr>
                              <m:ctrlPr>
                                <a:rPr lang="zh-CN" altLang="zh-CN" sz="900" i="1">
                                  <a:latin typeface="Cambria Math" panose="02040503050406030204" pitchFamily="18" charset="0"/>
                                  <a:ea typeface="Cambria Math" panose="02040503050406030204" pitchFamily="18" charset="0"/>
                                </a:rPr>
                              </m:ctrlPr>
                            </m:sSubPr>
                            <m:e>
                              <m:r>
                                <a:rPr lang="en-US" altLang="zh-CN" i="1" kern="100">
                                  <a:latin typeface="Cambria Math" panose="02040503050406030204" pitchFamily="18" charset="0"/>
                                  <a:ea typeface="宋体" panose="02010600030101010101" pitchFamily="2" charset="-122"/>
                                  <a:cs typeface="Times New Roman" panose="02020603050405020304" pitchFamily="18" charset="0"/>
                                </a:rPr>
                                <m:t>𝑚</m:t>
                              </m:r>
                            </m:e>
                            <m:sub>
                              <m:r>
                                <a:rPr lang="en-US" altLang="zh-CN" i="1" kern="100">
                                  <a:latin typeface="Cambria Math" panose="02040503050406030204" pitchFamily="18" charset="0"/>
                                  <a:ea typeface="宋体" panose="02010600030101010101" pitchFamily="2" charset="-122"/>
                                  <a:cs typeface="Times New Roman" panose="02020603050405020304" pitchFamily="18" charset="0"/>
                                </a:rPr>
                                <m:t>𝑡</m:t>
                              </m:r>
                            </m:sub>
                          </m:sSub>
                          <m:r>
                            <a:rPr lang="en-US" altLang="zh-CN" kern="100">
                              <a:latin typeface="Cambria Math" panose="02040503050406030204" pitchFamily="18" charset="0"/>
                              <a:ea typeface="宋体" panose="02010600030101010101" pitchFamily="2" charset="-122"/>
                              <a:cs typeface="Times New Roman" panose="02020603050405020304" pitchFamily="18" charset="0"/>
                            </a:rPr>
                            <m:t>/</m:t>
                          </m:r>
                          <m:sSub>
                            <m:sSubPr>
                              <m:ctrlPr>
                                <a:rPr lang="zh-CN" altLang="zh-CN" sz="900" i="1">
                                  <a:latin typeface="Cambria Math" panose="02040503050406030204" pitchFamily="18" charset="0"/>
                                  <a:ea typeface="Cambria Math" panose="02040503050406030204" pitchFamily="18" charset="0"/>
                                </a:rPr>
                              </m:ctrlPr>
                            </m:sSubPr>
                            <m:e>
                              <m:r>
                                <m:rPr>
                                  <m:sty m:val="p"/>
                                </m:rPr>
                                <a:rPr lang="en-US" altLang="zh-CN" kern="100">
                                  <a:latin typeface="Cambria Math" panose="02040503050406030204" pitchFamily="18" charset="0"/>
                                  <a:ea typeface="宋体" panose="02010600030101010101" pitchFamily="2" charset="-122"/>
                                  <a:cs typeface="Times New Roman" panose="02020603050405020304" pitchFamily="18" charset="0"/>
                                </a:rPr>
                                <m:t>I</m:t>
                              </m:r>
                            </m:e>
                            <m:sub>
                              <m:r>
                                <m:rPr>
                                  <m:sty m:val="p"/>
                                </m:rPr>
                                <a:rPr lang="en-US" altLang="zh-CN" kern="100">
                                  <a:latin typeface="Cambria Math" panose="02040503050406030204" pitchFamily="18" charset="0"/>
                                  <a:ea typeface="宋体" panose="02010600030101010101" pitchFamily="2" charset="-122"/>
                                  <a:cs typeface="Times New Roman" panose="02020603050405020304" pitchFamily="18" charset="0"/>
                                </a:rPr>
                                <m:t>t</m:t>
                              </m:r>
                              <m:r>
                                <a:rPr lang="en-US" altLang="zh-CN" i="1" kern="100">
                                  <a:latin typeface="Cambria Math" panose="02040503050406030204" pitchFamily="18" charset="0"/>
                                  <a:ea typeface="宋体" panose="02010600030101010101" pitchFamily="2" charset="-122"/>
                                  <a:cs typeface="Times New Roman" panose="02020603050405020304" pitchFamily="18" charset="0"/>
                                </a:rPr>
                                <m:t>−</m:t>
                              </m:r>
                              <m:r>
                                <a:rPr lang="en-US" altLang="zh-CN" kern="100">
                                  <a:latin typeface="Cambria Math" panose="02040503050406030204" pitchFamily="18" charset="0"/>
                                  <a:ea typeface="宋体" panose="02010600030101010101" pitchFamily="2" charset="-122"/>
                                  <a:cs typeface="Times New Roman" panose="02020603050405020304" pitchFamily="18" charset="0"/>
                                </a:rPr>
                                <m:t>1</m:t>
                              </m:r>
                            </m:sub>
                          </m:sSub>
                          <m:r>
                            <a:rPr lang="zh-CN" altLang="zh-CN" kern="100">
                              <a:latin typeface="Cambria Math" panose="02040503050406030204" pitchFamily="18" charset="0"/>
                              <a:ea typeface="宋体" panose="02010600030101010101" pitchFamily="2" charset="-122"/>
                              <a:cs typeface="Times New Roman" panose="02020603050405020304" pitchFamily="18" charset="0"/>
                            </a:rPr>
                            <m:t>）</m:t>
                          </m:r>
                          <m:r>
                            <a:rPr lang="en-US" altLang="zh-CN" kern="100">
                              <a:latin typeface="Cambria Math" panose="02040503050406030204" pitchFamily="18" charset="0"/>
                              <a:ea typeface="宋体" panose="02010600030101010101" pitchFamily="2" charset="-122"/>
                              <a:cs typeface="Times New Roman" panose="02020603050405020304" pitchFamily="18" charset="0"/>
                            </a:rPr>
                            <m:t>+</m:t>
                          </m:r>
                          <m:r>
                            <m:rPr>
                              <m:sty m:val="p"/>
                            </m:rPr>
                            <a:rPr lang="en-US" altLang="zh-CN" kern="100">
                              <a:latin typeface="Cambria Math" panose="02040503050406030204" pitchFamily="18" charset="0"/>
                              <a:ea typeface="宋体" panose="02010600030101010101" pitchFamily="2" charset="-122"/>
                              <a:cs typeface="Times New Roman" panose="02020603050405020304" pitchFamily="18" charset="0"/>
                            </a:rPr>
                            <m:t>bψ</m:t>
                          </m:r>
                          <m:sSub>
                            <m:sSubPr>
                              <m:ctrlPr>
                                <a:rPr lang="zh-CN" altLang="zh-CN" sz="900" i="1">
                                  <a:latin typeface="Cambria Math" panose="02040503050406030204" pitchFamily="18" charset="0"/>
                                  <a:ea typeface="Cambria Math" panose="02040503050406030204" pitchFamily="18" charset="0"/>
                                </a:rPr>
                              </m:ctrlPr>
                            </m:sSubPr>
                            <m:e>
                              <m:r>
                                <a:rPr lang="en-US" altLang="zh-CN" i="1" kern="100">
                                  <a:latin typeface="Cambria Math" panose="02040503050406030204" pitchFamily="18" charset="0"/>
                                  <a:ea typeface="宋体" panose="02010600030101010101" pitchFamily="2" charset="-122"/>
                                  <a:cs typeface="Times New Roman" panose="02020603050405020304" pitchFamily="18" charset="0"/>
                                </a:rPr>
                                <m:t>𝑚</m:t>
                              </m:r>
                            </m:e>
                            <m:sub>
                              <m:r>
                                <a:rPr lang="en-US" altLang="zh-CN" i="1" kern="100">
                                  <a:latin typeface="Cambria Math" panose="02040503050406030204" pitchFamily="18" charset="0"/>
                                  <a:ea typeface="宋体" panose="02010600030101010101" pitchFamily="2" charset="-122"/>
                                  <a:cs typeface="Times New Roman" panose="02020603050405020304" pitchFamily="18" charset="0"/>
                                </a:rPr>
                                <m:t>𝑡</m:t>
                              </m:r>
                            </m:sub>
                          </m:sSub>
                          <m:r>
                            <a:rPr lang="en-US" altLang="zh-CN" kern="100">
                              <a:latin typeface="Cambria Math" panose="02040503050406030204" pitchFamily="18" charset="0"/>
                              <a:ea typeface="宋体" panose="02010600030101010101" pitchFamily="2" charset="-122"/>
                              <a:cs typeface="Times New Roman" panose="02020603050405020304" pitchFamily="18" charset="0"/>
                            </a:rPr>
                            <m:t>+</m:t>
                          </m:r>
                          <m:sSub>
                            <m:sSubPr>
                              <m:ctrlPr>
                                <a:rPr lang="zh-CN" altLang="zh-CN" sz="900" i="1">
                                  <a:latin typeface="Cambria Math" panose="02040503050406030204" pitchFamily="18" charset="0"/>
                                  <a:ea typeface="Cambria Math" panose="02040503050406030204" pitchFamily="18" charset="0"/>
                                </a:rPr>
                              </m:ctrlPr>
                            </m:sSubPr>
                            <m:e>
                              <m:r>
                                <m:rPr>
                                  <m:sty m:val="p"/>
                                </m:rPr>
                                <a:rPr lang="en-US" altLang="zh-CN" kern="100">
                                  <a:latin typeface="Cambria Math" panose="02040503050406030204" pitchFamily="18" charset="0"/>
                                  <a:ea typeface="宋体" panose="02010600030101010101" pitchFamily="2" charset="-122"/>
                                  <a:cs typeface="Times New Roman" panose="02020603050405020304" pitchFamily="18" charset="0"/>
                                </a:rPr>
                                <m:t>ε</m:t>
                              </m:r>
                            </m:e>
                            <m:sub>
                              <m:r>
                                <m:rPr>
                                  <m:sty m:val="p"/>
                                </m:rPr>
                                <a:rPr lang="en-US" altLang="zh-CN" kern="100">
                                  <a:latin typeface="Cambria Math" panose="02040503050406030204" pitchFamily="18" charset="0"/>
                                  <a:ea typeface="宋体" panose="02010600030101010101" pitchFamily="2" charset="-122"/>
                                  <a:cs typeface="Times New Roman" panose="02020603050405020304" pitchFamily="18" charset="0"/>
                                </a:rPr>
                                <m:t>t</m:t>
                              </m:r>
                            </m:sub>
                          </m:sSub>
                          <m:r>
                            <a:rPr lang="en-US" altLang="zh-CN" i="1" kern="100">
                              <a:latin typeface="Cambria Math" panose="02040503050406030204" pitchFamily="18" charset="0"/>
                              <a:ea typeface="宋体" panose="02010600030101010101" pitchFamily="2" charset="-122"/>
                              <a:cs typeface="Times New Roman" panose="02020603050405020304" pitchFamily="18" charset="0"/>
                            </a:rPr>
                            <m:t>−</m:t>
                          </m:r>
                          <m:r>
                            <m:rPr>
                              <m:sty m:val="p"/>
                            </m:rPr>
                            <a:rPr lang="en-US" altLang="zh-CN" kern="100">
                              <a:latin typeface="Cambria Math" panose="02040503050406030204" pitchFamily="18" charset="0"/>
                              <a:ea typeface="宋体" panose="02010600030101010101" pitchFamily="2" charset="-122"/>
                              <a:cs typeface="Times New Roman" panose="02020603050405020304" pitchFamily="18" charset="0"/>
                            </a:rPr>
                            <m:t>b</m:t>
                          </m:r>
                          <m:sSub>
                            <m:sSubPr>
                              <m:ctrlPr>
                                <a:rPr lang="zh-CN" altLang="zh-CN" sz="900" i="1">
                                  <a:latin typeface="Cambria Math" panose="02040503050406030204" pitchFamily="18" charset="0"/>
                                  <a:ea typeface="Cambria Math" panose="02040503050406030204" pitchFamily="18" charset="0"/>
                                </a:rPr>
                              </m:ctrlPr>
                            </m:sSubPr>
                            <m:e>
                              <m:r>
                                <m:rPr>
                                  <m:sty m:val="p"/>
                                </m:rPr>
                                <a:rPr lang="en-US" altLang="zh-CN" kern="100">
                                  <a:latin typeface="Cambria Math" panose="02040503050406030204" pitchFamily="18" charset="0"/>
                                  <a:ea typeface="宋体" panose="02010600030101010101" pitchFamily="2" charset="-122"/>
                                  <a:cs typeface="Times New Roman" panose="02020603050405020304" pitchFamily="18" charset="0"/>
                                </a:rPr>
                                <m:t>η</m:t>
                              </m:r>
                            </m:e>
                            <m:sub>
                              <m:r>
                                <m:rPr>
                                  <m:sty m:val="p"/>
                                </m:rPr>
                                <a:rPr lang="en-US" altLang="zh-CN" kern="100">
                                  <a:latin typeface="Cambria Math" panose="02040503050406030204" pitchFamily="18" charset="0"/>
                                  <a:ea typeface="宋体" panose="02010600030101010101" pitchFamily="2" charset="-122"/>
                                  <a:cs typeface="Times New Roman" panose="02020603050405020304" pitchFamily="18" charset="0"/>
                                </a:rPr>
                                <m:t>t</m:t>
                              </m:r>
                            </m:sub>
                          </m:sSub>
                        </m:num>
                        <m:den>
                          <m:r>
                            <a:rPr lang="en-US" altLang="zh-CN" kern="100">
                              <a:latin typeface="Cambria Math" panose="02040503050406030204" pitchFamily="18" charset="0"/>
                              <a:ea typeface="宋体" panose="02010600030101010101" pitchFamily="2" charset="-122"/>
                              <a:cs typeface="Times New Roman" panose="02020603050405020304" pitchFamily="18" charset="0"/>
                            </a:rPr>
                            <m:t>1+</m:t>
                          </m:r>
                          <m:r>
                            <m:rPr>
                              <m:sty m:val="p"/>
                            </m:rPr>
                            <a:rPr lang="en-US" altLang="zh-CN" kern="100">
                              <a:latin typeface="Cambria Math" panose="02040503050406030204" pitchFamily="18" charset="0"/>
                              <a:ea typeface="宋体" panose="02010600030101010101" pitchFamily="2" charset="-122"/>
                              <a:cs typeface="Times New Roman" panose="02020603050405020304" pitchFamily="18" charset="0"/>
                            </a:rPr>
                            <m:t>bψ</m:t>
                          </m:r>
                        </m:den>
                      </m:f>
                    </m:oMath>
                  </m:oMathPara>
                </a14:m>
                <a:endParaRPr lang="en-US" altLang="zh-CN" sz="1600" kern="100" dirty="0">
                  <a:solidFill>
                    <a:srgbClr val="000000"/>
                  </a:solidFill>
                  <a:latin typeface="+mn-ea"/>
                </a:endParaRPr>
              </a:p>
              <a:p>
                <a:endParaRPr lang="en-US" altLang="zh-CN" sz="1600" kern="100" dirty="0">
                  <a:solidFill>
                    <a:srgbClr val="000000"/>
                  </a:solidFill>
                  <a:latin typeface="+mn-ea"/>
                </a:endParaRPr>
              </a:p>
              <a:p>
                <a:pPr/>
                <a14:m>
                  <m:oMathPara xmlns:m="http://schemas.openxmlformats.org/officeDocument/2006/math">
                    <m:oMathParaPr>
                      <m:jc m:val="centerGroup"/>
                    </m:oMathParaPr>
                    <m:oMath xmlns:m="http://schemas.openxmlformats.org/officeDocument/2006/math">
                      <m:sSub>
                        <m:sSubPr>
                          <m:ctrlPr>
                            <a:rPr lang="zh-CN" altLang="zh-CN" sz="900" i="1">
                              <a:latin typeface="Cambria Math" panose="02040503050406030204" pitchFamily="18" charset="0"/>
                              <a:ea typeface="Cambria Math" panose="02040503050406030204" pitchFamily="18" charset="0"/>
                            </a:rPr>
                          </m:ctrlPr>
                        </m:sSubPr>
                        <m:e>
                          <m:r>
                            <m:rPr>
                              <m:sty m:val="p"/>
                            </m:rPr>
                            <a:rPr lang="en-US" altLang="zh-CN" kern="100">
                              <a:latin typeface="Cambria Math" panose="02040503050406030204" pitchFamily="18" charset="0"/>
                              <a:ea typeface="宋体" panose="02010600030101010101" pitchFamily="2" charset="-122"/>
                              <a:cs typeface="Times New Roman" panose="02020603050405020304" pitchFamily="18" charset="0"/>
                            </a:rPr>
                            <m:t>π</m:t>
                          </m:r>
                        </m:e>
                        <m:sub>
                          <m:r>
                            <a:rPr lang="en-US" altLang="zh-CN" i="1" kern="100">
                              <a:latin typeface="Cambria Math" panose="02040503050406030204" pitchFamily="18" charset="0"/>
                              <a:ea typeface="宋体" panose="02010600030101010101" pitchFamily="2" charset="-122"/>
                              <a:cs typeface="Times New Roman" panose="02020603050405020304" pitchFamily="18" charset="0"/>
                            </a:rPr>
                            <m:t>𝑡</m:t>
                          </m:r>
                        </m:sub>
                      </m:sSub>
                      <m:r>
                        <a:rPr lang="en-US" altLang="zh-CN" kern="100">
                          <a:latin typeface="Cambria Math" panose="02040503050406030204" pitchFamily="18" charset="0"/>
                          <a:ea typeface="宋体" panose="02010600030101010101" pitchFamily="2" charset="-122"/>
                          <a:cs typeface="Times New Roman" panose="02020603050405020304" pitchFamily="18" charset="0"/>
                        </a:rPr>
                        <m:t>= </m:t>
                      </m:r>
                      <m:r>
                        <m:rPr>
                          <m:sty m:val="p"/>
                        </m:rPr>
                        <a:rPr lang="en-US" altLang="zh-CN" kern="100">
                          <a:latin typeface="Cambria Math" panose="02040503050406030204" pitchFamily="18" charset="0"/>
                          <a:ea typeface="宋体" panose="02010600030101010101" pitchFamily="2" charset="-122"/>
                          <a:cs typeface="Times New Roman" panose="02020603050405020304" pitchFamily="18" charset="0"/>
                        </a:rPr>
                        <m:t>E</m:t>
                      </m:r>
                      <m:r>
                        <a:rPr lang="zh-CN" altLang="zh-CN" kern="100">
                          <a:latin typeface="Cambria Math" panose="02040503050406030204" pitchFamily="18" charset="0"/>
                          <a:ea typeface="宋体" panose="02010600030101010101" pitchFamily="2" charset="-122"/>
                          <a:cs typeface="Times New Roman" panose="02020603050405020304" pitchFamily="18" charset="0"/>
                        </a:rPr>
                        <m:t>（</m:t>
                      </m:r>
                      <m:sSub>
                        <m:sSubPr>
                          <m:ctrlPr>
                            <a:rPr lang="zh-CN" altLang="zh-CN" sz="900" i="1">
                              <a:latin typeface="Cambria Math" panose="02040503050406030204" pitchFamily="18" charset="0"/>
                              <a:ea typeface="Cambria Math" panose="02040503050406030204" pitchFamily="18" charset="0"/>
                            </a:rPr>
                          </m:ctrlPr>
                        </m:sSubPr>
                        <m:e>
                          <m:r>
                            <a:rPr lang="en-US" altLang="zh-CN" i="1" kern="100">
                              <a:latin typeface="Cambria Math" panose="02040503050406030204" pitchFamily="18" charset="0"/>
                              <a:ea typeface="宋体" panose="02010600030101010101" pitchFamily="2" charset="-122"/>
                              <a:cs typeface="Times New Roman" panose="02020603050405020304" pitchFamily="18" charset="0"/>
                            </a:rPr>
                            <m:t>𝑚</m:t>
                          </m:r>
                        </m:e>
                        <m:sub>
                          <m:r>
                            <a:rPr lang="en-US" altLang="zh-CN" i="1" kern="100">
                              <a:latin typeface="Cambria Math" panose="02040503050406030204" pitchFamily="18" charset="0"/>
                              <a:ea typeface="宋体" panose="02010600030101010101" pitchFamily="2" charset="-122"/>
                              <a:cs typeface="Times New Roman" panose="02020603050405020304" pitchFamily="18" charset="0"/>
                            </a:rPr>
                            <m:t>𝑡</m:t>
                          </m:r>
                        </m:sub>
                      </m:sSub>
                      <m:r>
                        <a:rPr lang="en-US" altLang="zh-CN" kern="100">
                          <a:latin typeface="Cambria Math" panose="02040503050406030204" pitchFamily="18" charset="0"/>
                          <a:ea typeface="宋体" panose="02010600030101010101" pitchFamily="2" charset="-122"/>
                          <a:cs typeface="Times New Roman" panose="02020603050405020304" pitchFamily="18" charset="0"/>
                        </a:rPr>
                        <m:t> /</m:t>
                      </m:r>
                      <m:sSub>
                        <m:sSubPr>
                          <m:ctrlPr>
                            <a:rPr lang="zh-CN" altLang="zh-CN" sz="900" i="1">
                              <a:latin typeface="Cambria Math" panose="02040503050406030204" pitchFamily="18" charset="0"/>
                              <a:ea typeface="Cambria Math" panose="02040503050406030204" pitchFamily="18" charset="0"/>
                            </a:rPr>
                          </m:ctrlPr>
                        </m:sSubPr>
                        <m:e>
                          <m:r>
                            <m:rPr>
                              <m:sty m:val="p"/>
                            </m:rPr>
                            <a:rPr lang="en-US" altLang="zh-CN" kern="100">
                              <a:latin typeface="Cambria Math" panose="02040503050406030204" pitchFamily="18" charset="0"/>
                              <a:ea typeface="宋体" panose="02010600030101010101" pitchFamily="2" charset="-122"/>
                              <a:cs typeface="Times New Roman" panose="02020603050405020304" pitchFamily="18" charset="0"/>
                            </a:rPr>
                            <m:t>I</m:t>
                          </m:r>
                        </m:e>
                        <m:sub>
                          <m:r>
                            <m:rPr>
                              <m:sty m:val="p"/>
                            </m:rPr>
                            <a:rPr lang="en-US" altLang="zh-CN" kern="100">
                              <a:latin typeface="Cambria Math" panose="02040503050406030204" pitchFamily="18" charset="0"/>
                              <a:ea typeface="宋体" panose="02010600030101010101" pitchFamily="2" charset="-122"/>
                              <a:cs typeface="Times New Roman" panose="02020603050405020304" pitchFamily="18" charset="0"/>
                            </a:rPr>
                            <m:t>t</m:t>
                          </m:r>
                          <m:r>
                            <a:rPr lang="en-US" altLang="zh-CN" i="1" kern="100">
                              <a:latin typeface="Cambria Math" panose="02040503050406030204" pitchFamily="18" charset="0"/>
                              <a:ea typeface="宋体" panose="02010600030101010101" pitchFamily="2" charset="-122"/>
                              <a:cs typeface="Times New Roman" panose="02020603050405020304" pitchFamily="18" charset="0"/>
                            </a:rPr>
                            <m:t>−</m:t>
                          </m:r>
                          <m:r>
                            <a:rPr lang="en-US" altLang="zh-CN" kern="100">
                              <a:latin typeface="Cambria Math" panose="02040503050406030204" pitchFamily="18" charset="0"/>
                              <a:ea typeface="宋体" panose="02010600030101010101" pitchFamily="2" charset="-122"/>
                              <a:cs typeface="Times New Roman" panose="02020603050405020304" pitchFamily="18" charset="0"/>
                            </a:rPr>
                            <m:t>1</m:t>
                          </m:r>
                        </m:sub>
                      </m:sSub>
                      <m:r>
                        <a:rPr lang="zh-CN" altLang="zh-CN" kern="100">
                          <a:latin typeface="Cambria Math" panose="02040503050406030204" pitchFamily="18" charset="0"/>
                          <a:ea typeface="宋体" panose="02010600030101010101" pitchFamily="2" charset="-122"/>
                          <a:cs typeface="Times New Roman" panose="02020603050405020304" pitchFamily="18" charset="0"/>
                        </a:rPr>
                        <m:t>）</m:t>
                      </m:r>
                      <m:r>
                        <a:rPr lang="en-US" altLang="zh-CN" kern="100">
                          <a:latin typeface="Cambria Math" panose="02040503050406030204" pitchFamily="18" charset="0"/>
                          <a:ea typeface="宋体" panose="02010600030101010101" pitchFamily="2" charset="-122"/>
                          <a:cs typeface="Times New Roman" panose="02020603050405020304" pitchFamily="18" charset="0"/>
                        </a:rPr>
                        <m:t>+</m:t>
                      </m:r>
                      <m:f>
                        <m:fPr>
                          <m:ctrlPr>
                            <a:rPr lang="zh-CN" altLang="zh-CN" sz="900" i="1">
                              <a:latin typeface="Cambria Math" panose="02040503050406030204" pitchFamily="18" charset="0"/>
                              <a:ea typeface="Cambria Math" panose="02040503050406030204" pitchFamily="18" charset="0"/>
                            </a:rPr>
                          </m:ctrlPr>
                        </m:fPr>
                        <m:num>
                          <m:sSub>
                            <m:sSubPr>
                              <m:ctrlPr>
                                <a:rPr lang="zh-CN" altLang="zh-CN" sz="900" i="1">
                                  <a:latin typeface="Cambria Math" panose="02040503050406030204" pitchFamily="18" charset="0"/>
                                  <a:ea typeface="Cambria Math" panose="02040503050406030204" pitchFamily="18" charset="0"/>
                                </a:rPr>
                              </m:ctrlPr>
                            </m:sSubPr>
                            <m:e>
                              <m:r>
                                <m:rPr>
                                  <m:sty m:val="p"/>
                                </m:rPr>
                                <a:rPr lang="en-US" altLang="zh-CN" kern="100">
                                  <a:latin typeface="Cambria Math" panose="02040503050406030204" pitchFamily="18" charset="0"/>
                                  <a:ea typeface="宋体" panose="02010600030101010101" pitchFamily="2" charset="-122"/>
                                  <a:cs typeface="Times New Roman" panose="02020603050405020304" pitchFamily="18" charset="0"/>
                                </a:rPr>
                                <m:t>ε</m:t>
                              </m:r>
                            </m:e>
                            <m:sub>
                              <m:r>
                                <m:rPr>
                                  <m:sty m:val="p"/>
                                </m:rPr>
                                <a:rPr lang="en-US" altLang="zh-CN" kern="100">
                                  <a:latin typeface="Cambria Math" panose="02040503050406030204" pitchFamily="18" charset="0"/>
                                  <a:ea typeface="宋体" panose="02010600030101010101" pitchFamily="2" charset="-122"/>
                                  <a:cs typeface="Times New Roman" panose="02020603050405020304" pitchFamily="18" charset="0"/>
                                </a:rPr>
                                <m:t>t</m:t>
                              </m:r>
                            </m:sub>
                          </m:sSub>
                          <m:r>
                            <a:rPr lang="en-US" altLang="zh-CN" i="1" kern="100">
                              <a:latin typeface="Cambria Math" panose="02040503050406030204" pitchFamily="18" charset="0"/>
                              <a:ea typeface="宋体" panose="02010600030101010101" pitchFamily="2" charset="-122"/>
                              <a:cs typeface="Times New Roman" panose="02020603050405020304" pitchFamily="18" charset="0"/>
                            </a:rPr>
                            <m:t>−</m:t>
                          </m:r>
                          <m:r>
                            <m:rPr>
                              <m:sty m:val="p"/>
                            </m:rPr>
                            <a:rPr lang="en-US" altLang="zh-CN" kern="100">
                              <a:latin typeface="Cambria Math" panose="02040503050406030204" pitchFamily="18" charset="0"/>
                              <a:ea typeface="宋体" panose="02010600030101010101" pitchFamily="2" charset="-122"/>
                              <a:cs typeface="Times New Roman" panose="02020603050405020304" pitchFamily="18" charset="0"/>
                            </a:rPr>
                            <m:t>b</m:t>
                          </m:r>
                          <m:sSub>
                            <m:sSubPr>
                              <m:ctrlPr>
                                <a:rPr lang="zh-CN" altLang="zh-CN" sz="900" i="1">
                                  <a:latin typeface="Cambria Math" panose="02040503050406030204" pitchFamily="18" charset="0"/>
                                  <a:ea typeface="Cambria Math" panose="02040503050406030204" pitchFamily="18" charset="0"/>
                                </a:rPr>
                              </m:ctrlPr>
                            </m:sSubPr>
                            <m:e>
                              <m:r>
                                <m:rPr>
                                  <m:sty m:val="p"/>
                                </m:rPr>
                                <a:rPr lang="en-US" altLang="zh-CN" kern="100">
                                  <a:latin typeface="Cambria Math" panose="02040503050406030204" pitchFamily="18" charset="0"/>
                                  <a:ea typeface="宋体" panose="02010600030101010101" pitchFamily="2" charset="-122"/>
                                  <a:cs typeface="Times New Roman" panose="02020603050405020304" pitchFamily="18" charset="0"/>
                                </a:rPr>
                                <m:t>η</m:t>
                              </m:r>
                            </m:e>
                            <m:sub>
                              <m:r>
                                <m:rPr>
                                  <m:sty m:val="p"/>
                                </m:rPr>
                                <a:rPr lang="en-US" altLang="zh-CN" kern="100">
                                  <a:latin typeface="Cambria Math" panose="02040503050406030204" pitchFamily="18" charset="0"/>
                                  <a:ea typeface="宋体" panose="02010600030101010101" pitchFamily="2" charset="-122"/>
                                  <a:cs typeface="Times New Roman" panose="02020603050405020304" pitchFamily="18" charset="0"/>
                                </a:rPr>
                                <m:t>t</m:t>
                              </m:r>
                            </m:sub>
                          </m:sSub>
                        </m:num>
                        <m:den>
                          <m:r>
                            <a:rPr lang="en-US" altLang="zh-CN" kern="100">
                              <a:latin typeface="Cambria Math" panose="02040503050406030204" pitchFamily="18" charset="0"/>
                              <a:ea typeface="宋体" panose="02010600030101010101" pitchFamily="2" charset="-122"/>
                              <a:cs typeface="Times New Roman" panose="02020603050405020304" pitchFamily="18" charset="0"/>
                            </a:rPr>
                            <m:t>1+</m:t>
                          </m:r>
                          <m:r>
                            <m:rPr>
                              <m:sty m:val="p"/>
                            </m:rPr>
                            <a:rPr lang="en-US" altLang="zh-CN" kern="100">
                              <a:latin typeface="Cambria Math" panose="02040503050406030204" pitchFamily="18" charset="0"/>
                              <a:ea typeface="宋体" panose="02010600030101010101" pitchFamily="2" charset="-122"/>
                              <a:cs typeface="Times New Roman" panose="02020603050405020304" pitchFamily="18" charset="0"/>
                            </a:rPr>
                            <m:t>bψ</m:t>
                          </m:r>
                        </m:den>
                      </m:f>
                    </m:oMath>
                  </m:oMathPara>
                </a14:m>
                <a:endParaRPr lang="en-US" altLang="zh-CN" sz="1600" kern="100" dirty="0">
                  <a:solidFill>
                    <a:srgbClr val="000000"/>
                  </a:solidFill>
                  <a:latin typeface="+mn-ea"/>
                </a:endParaRPr>
              </a:p>
              <a:p>
                <a:endParaRPr lang="en-US" altLang="zh-CN" sz="1600" kern="100" dirty="0">
                  <a:solidFill>
                    <a:srgbClr val="000000"/>
                  </a:solidFill>
                  <a:latin typeface="+mn-ea"/>
                </a:endParaRPr>
              </a:p>
            </p:txBody>
          </p:sp>
        </mc:Choice>
        <mc:Fallback xmlns="">
          <p:sp>
            <p:nvSpPr>
              <p:cNvPr id="3" name="文本框 2">
                <a:extLst>
                  <a:ext uri="{FF2B5EF4-FFF2-40B4-BE49-F238E27FC236}">
                    <a16:creationId xmlns:a16="http://schemas.microsoft.com/office/drawing/2014/main" id="{DB9FDD07-D17A-ADAB-E105-CBC5034BD5EC}"/>
                  </a:ext>
                </a:extLst>
              </p:cNvPr>
              <p:cNvSpPr txBox="1">
                <a:spLocks noRot="1" noChangeAspect="1" noMove="1" noResize="1" noEditPoints="1" noAdjustHandles="1" noChangeArrowheads="1" noChangeShapeType="1" noTextEdit="1"/>
              </p:cNvSpPr>
              <p:nvPr/>
            </p:nvSpPr>
            <p:spPr>
              <a:xfrm>
                <a:off x="2667000" y="2057400"/>
                <a:ext cx="6553200" cy="4312976"/>
              </a:xfrm>
              <a:prstGeom prst="rect">
                <a:avLst/>
              </a:prstGeom>
              <a:blipFill>
                <a:blip r:embed="rId2"/>
                <a:stretch>
                  <a:fillRect/>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50824234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rot="18868453" flipV="1">
            <a:off x="1854449" y="1215604"/>
            <a:ext cx="370238" cy="370238"/>
          </a:xfrm>
          <a:prstGeom prst="rect">
            <a:avLst/>
          </a:prstGeom>
          <a:noFill/>
          <a:ln w="254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zh-CN" altLang="en-US" sz="1350">
              <a:solidFill>
                <a:prstClr val="white"/>
              </a:solidFill>
              <a:latin typeface="Calibri"/>
              <a:ea typeface="等线" panose="02010600030101010101" pitchFamily="2" charset="-122"/>
            </a:endParaRPr>
          </a:p>
        </p:txBody>
      </p:sp>
      <p:sp>
        <p:nvSpPr>
          <p:cNvPr id="5" name="矩形 4"/>
          <p:cNvSpPr/>
          <p:nvPr/>
        </p:nvSpPr>
        <p:spPr>
          <a:xfrm rot="18868453">
            <a:off x="2101742" y="1279292"/>
            <a:ext cx="236220" cy="23622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zh-CN" altLang="en-US" sz="1350">
              <a:solidFill>
                <a:prstClr val="white"/>
              </a:solidFill>
              <a:latin typeface="Calibri"/>
              <a:ea typeface="等线" panose="02010600030101010101" pitchFamily="2" charset="-122"/>
            </a:endParaRPr>
          </a:p>
        </p:txBody>
      </p:sp>
      <p:cxnSp>
        <p:nvCxnSpPr>
          <p:cNvPr id="6" name="直接连接符 5"/>
          <p:cNvCxnSpPr>
            <a:cxnSpLocks/>
          </p:cNvCxnSpPr>
          <p:nvPr/>
        </p:nvCxnSpPr>
        <p:spPr>
          <a:xfrm>
            <a:off x="2039568" y="1662510"/>
            <a:ext cx="764545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标题 3"/>
          <p:cNvSpPr txBox="1">
            <a:spLocks/>
          </p:cNvSpPr>
          <p:nvPr/>
        </p:nvSpPr>
        <p:spPr>
          <a:xfrm>
            <a:off x="2563142" y="1291003"/>
            <a:ext cx="7886700" cy="318549"/>
          </a:xfrm>
          <a:prstGeom prst="rect">
            <a:avLst/>
          </a:prstGeom>
        </p:spPr>
        <p:txBody>
          <a:bodyPr vert="horz" wrap="square" lIns="68580" tIns="34290" rIns="68580" bIns="34290" rtlCol="0" anchor="ctr">
            <a:spAutoFit/>
          </a:bodyPr>
          <a:lstStyle>
            <a:lvl1pPr algn="l" defTabSz="914400" rtl="0" eaLnBrk="1" latinLnBrk="0" hangingPunct="1">
              <a:lnSpc>
                <a:spcPct val="90000"/>
              </a:lnSpc>
              <a:spcBef>
                <a:spcPct val="0"/>
              </a:spcBef>
              <a:buNone/>
              <a:defRPr lang="zh-CN" altLang="en-US" sz="2400" b="1" kern="1200">
                <a:gradFill>
                  <a:gsLst>
                    <a:gs pos="0">
                      <a:schemeClr val="accent2"/>
                    </a:gs>
                    <a:gs pos="100000">
                      <a:schemeClr val="accent1">
                        <a:lumMod val="75000"/>
                      </a:schemeClr>
                    </a:gs>
                  </a:gsLst>
                  <a:lin ang="5400000" scaled="1"/>
                </a:gradFill>
                <a:effectLst>
                  <a:outerShdw blurRad="38100" dist="38100" dir="2700000" algn="tl">
                    <a:srgbClr val="000000">
                      <a:alpha val="11000"/>
                    </a:srgbClr>
                  </a:outerShdw>
                </a:effectLst>
                <a:latin typeface="+mn-lt"/>
                <a:ea typeface="+mn-ea"/>
                <a:cs typeface="+mn-ea"/>
              </a:defRPr>
            </a:lvl1pPr>
          </a:lstStyle>
          <a:p>
            <a:pPr defTabSz="685800">
              <a:defRPr/>
            </a:pPr>
            <a:r>
              <a:rPr lang="zh-CN" altLang="en-US" sz="1800" dirty="0">
                <a:solidFill>
                  <a:schemeClr val="accent4">
                    <a:lumMod val="75000"/>
                  </a:schemeClr>
                </a:solidFill>
                <a:latin typeface="微软雅黑"/>
                <a:ea typeface="微软雅黑"/>
              </a:rPr>
              <a:t>理性预期学派与菲利普斯曲线</a:t>
            </a:r>
          </a:p>
        </p:txBody>
      </p:sp>
      <mc:AlternateContent xmlns:mc="http://schemas.openxmlformats.org/markup-compatibility/2006" xmlns:a14="http://schemas.microsoft.com/office/drawing/2010/main">
        <mc:Choice Requires="a14">
          <p:sp>
            <p:nvSpPr>
              <p:cNvPr id="3" name="文本框 2">
                <a:extLst>
                  <a:ext uri="{FF2B5EF4-FFF2-40B4-BE49-F238E27FC236}">
                    <a16:creationId xmlns:a16="http://schemas.microsoft.com/office/drawing/2014/main" id="{DB9FDD07-D17A-ADAB-E105-CBC5034BD5EC}"/>
                  </a:ext>
                </a:extLst>
              </p:cNvPr>
              <p:cNvSpPr txBox="1"/>
              <p:nvPr/>
            </p:nvSpPr>
            <p:spPr>
              <a:xfrm>
                <a:off x="2667000" y="2057401"/>
                <a:ext cx="6858000" cy="341433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zh-CN" altLang="zh-CN" sz="900" i="1">
                              <a:latin typeface="Cambria Math" panose="02040503050406030204" pitchFamily="18" charset="0"/>
                              <a:ea typeface="Cambria Math" panose="02040503050406030204" pitchFamily="18" charset="0"/>
                            </a:rPr>
                          </m:ctrlPr>
                        </m:sSubPr>
                        <m:e>
                          <m:r>
                            <a:rPr lang="en-US" altLang="zh-CN" i="1" kern="100">
                              <a:latin typeface="Cambria Math" panose="02040503050406030204" pitchFamily="18" charset="0"/>
                              <a:ea typeface="宋体" panose="02010600030101010101" pitchFamily="2" charset="-122"/>
                              <a:cs typeface="Times New Roman" panose="02020603050405020304" pitchFamily="18" charset="0"/>
                            </a:rPr>
                            <m:t>𝑢</m:t>
                          </m:r>
                        </m:e>
                        <m:sub>
                          <m:r>
                            <a:rPr lang="en-US" altLang="zh-CN" i="1" kern="100">
                              <a:latin typeface="Cambria Math" panose="02040503050406030204" pitchFamily="18" charset="0"/>
                              <a:ea typeface="宋体" panose="02010600030101010101" pitchFamily="2" charset="-122"/>
                              <a:cs typeface="Times New Roman" panose="02020603050405020304" pitchFamily="18" charset="0"/>
                            </a:rPr>
                            <m:t>𝑡</m:t>
                          </m:r>
                        </m:sub>
                      </m:sSub>
                      <m:r>
                        <a:rPr lang="en-US" altLang="zh-CN" kern="100">
                          <a:latin typeface="Cambria Math" panose="02040503050406030204" pitchFamily="18" charset="0"/>
                          <a:ea typeface="宋体" panose="02010600030101010101" pitchFamily="2" charset="-122"/>
                          <a:cs typeface="Times New Roman" panose="02020603050405020304" pitchFamily="18" charset="0"/>
                        </a:rPr>
                        <m:t>=</m:t>
                      </m:r>
                      <m:sSup>
                        <m:sSupPr>
                          <m:ctrlPr>
                            <a:rPr lang="zh-CN" altLang="zh-CN" sz="900" i="1">
                              <a:latin typeface="Cambria Math" panose="02040503050406030204" pitchFamily="18" charset="0"/>
                              <a:ea typeface="Cambria Math" panose="02040503050406030204" pitchFamily="18" charset="0"/>
                            </a:rPr>
                          </m:ctrlPr>
                        </m:sSupPr>
                        <m:e>
                          <m:r>
                            <a:rPr lang="en-US" altLang="zh-CN" i="1" kern="100">
                              <a:latin typeface="Cambria Math" panose="02040503050406030204" pitchFamily="18" charset="0"/>
                              <a:ea typeface="宋体" panose="02010600030101010101" pitchFamily="2" charset="-122"/>
                              <a:cs typeface="Times New Roman" panose="02020603050405020304" pitchFamily="18" charset="0"/>
                            </a:rPr>
                            <m:t>𝑢</m:t>
                          </m:r>
                        </m:e>
                        <m:sup>
                          <m:r>
                            <a:rPr lang="en-US" altLang="zh-CN" i="1" kern="100">
                              <a:latin typeface="Cambria Math" panose="02040503050406030204" pitchFamily="18" charset="0"/>
                              <a:ea typeface="宋体" panose="02010600030101010101" pitchFamily="2" charset="-122"/>
                              <a:cs typeface="Times New Roman" panose="02020603050405020304" pitchFamily="18" charset="0"/>
                            </a:rPr>
                            <m:t>∗</m:t>
                          </m:r>
                        </m:sup>
                      </m:sSup>
                      <m:r>
                        <a:rPr lang="en-US" altLang="zh-CN" i="1" kern="100">
                          <a:latin typeface="Cambria Math" panose="02040503050406030204" pitchFamily="18" charset="0"/>
                          <a:ea typeface="宋体" panose="02010600030101010101" pitchFamily="2" charset="-122"/>
                          <a:cs typeface="Times New Roman" panose="02020603050405020304" pitchFamily="18" charset="0"/>
                        </a:rPr>
                        <m:t>−</m:t>
                      </m:r>
                      <m:r>
                        <a:rPr lang="en-US" altLang="zh-CN" kern="100">
                          <a:latin typeface="Cambria Math" panose="02040503050406030204" pitchFamily="18" charset="0"/>
                          <a:ea typeface="宋体" panose="02010600030101010101" pitchFamily="2" charset="-122"/>
                          <a:cs typeface="Times New Roman" panose="02020603050405020304" pitchFamily="18" charset="0"/>
                        </a:rPr>
                        <m:t> </m:t>
                      </m:r>
                      <m:r>
                        <m:rPr>
                          <m:sty m:val="p"/>
                        </m:rPr>
                        <a:rPr lang="en-US" altLang="zh-CN" kern="100">
                          <a:latin typeface="Cambria Math" panose="02040503050406030204" pitchFamily="18" charset="0"/>
                          <a:ea typeface="宋体" panose="02010600030101010101" pitchFamily="2" charset="-122"/>
                          <a:cs typeface="Times New Roman" panose="02020603050405020304" pitchFamily="18" charset="0"/>
                        </a:rPr>
                        <m:t>ψ</m:t>
                      </m:r>
                      <m:sSub>
                        <m:sSubPr>
                          <m:ctrlPr>
                            <a:rPr lang="zh-CN" altLang="zh-CN" sz="900" i="1">
                              <a:latin typeface="Cambria Math" panose="02040503050406030204" pitchFamily="18" charset="0"/>
                              <a:ea typeface="Cambria Math" panose="02040503050406030204" pitchFamily="18" charset="0"/>
                            </a:rPr>
                          </m:ctrlPr>
                        </m:sSubPr>
                        <m:e>
                          <m:r>
                            <a:rPr lang="en-US" altLang="zh-CN" i="1" kern="100">
                              <a:latin typeface="Cambria Math" panose="02040503050406030204" pitchFamily="18" charset="0"/>
                              <a:ea typeface="宋体" panose="02010600030101010101" pitchFamily="2" charset="-122"/>
                              <a:cs typeface="Times New Roman" panose="02020603050405020304" pitchFamily="18" charset="0"/>
                            </a:rPr>
                            <m:t>𝑚</m:t>
                          </m:r>
                        </m:e>
                        <m:sub>
                          <m:r>
                            <a:rPr lang="en-US" altLang="zh-CN" i="1" kern="100">
                              <a:latin typeface="Cambria Math" panose="02040503050406030204" pitchFamily="18" charset="0"/>
                              <a:ea typeface="宋体" panose="02010600030101010101" pitchFamily="2" charset="-122"/>
                              <a:cs typeface="Times New Roman" panose="02020603050405020304" pitchFamily="18" charset="0"/>
                            </a:rPr>
                            <m:t>𝑡</m:t>
                          </m:r>
                        </m:sub>
                      </m:sSub>
                      <m:r>
                        <a:rPr lang="en-US" altLang="zh-CN" kern="100">
                          <a:latin typeface="Cambria Math" panose="02040503050406030204" pitchFamily="18" charset="0"/>
                          <a:ea typeface="宋体" panose="02010600030101010101" pitchFamily="2" charset="-122"/>
                          <a:cs typeface="Times New Roman" panose="02020603050405020304" pitchFamily="18" charset="0"/>
                        </a:rPr>
                        <m:t> +</m:t>
                      </m:r>
                      <m:r>
                        <m:rPr>
                          <m:sty m:val="p"/>
                        </m:rPr>
                        <a:rPr lang="en-US" altLang="zh-CN" kern="100">
                          <a:latin typeface="Cambria Math" panose="02040503050406030204" pitchFamily="18" charset="0"/>
                          <a:ea typeface="宋体" panose="02010600030101010101" pitchFamily="2" charset="-122"/>
                          <a:cs typeface="Times New Roman" panose="02020603050405020304" pitchFamily="18" charset="0"/>
                        </a:rPr>
                        <m:t>ψ</m:t>
                      </m:r>
                      <m:r>
                        <a:rPr lang="en-US" altLang="zh-CN" kern="100">
                          <a:latin typeface="Cambria Math" panose="02040503050406030204" pitchFamily="18" charset="0"/>
                          <a:ea typeface="宋体" panose="02010600030101010101" pitchFamily="2" charset="-122"/>
                          <a:cs typeface="Times New Roman" panose="02020603050405020304" pitchFamily="18" charset="0"/>
                        </a:rPr>
                        <m:t>[ </m:t>
                      </m:r>
                      <m:r>
                        <m:rPr>
                          <m:sty m:val="p"/>
                        </m:rPr>
                        <a:rPr lang="en-US" altLang="zh-CN" kern="100">
                          <a:latin typeface="Cambria Math" panose="02040503050406030204" pitchFamily="18" charset="0"/>
                          <a:ea typeface="宋体" panose="02010600030101010101" pitchFamily="2" charset="-122"/>
                          <a:cs typeface="Times New Roman" panose="02020603050405020304" pitchFamily="18" charset="0"/>
                        </a:rPr>
                        <m:t>E</m:t>
                      </m:r>
                      <m:r>
                        <a:rPr lang="zh-CN" altLang="zh-CN" kern="100">
                          <a:latin typeface="Cambria Math" panose="02040503050406030204" pitchFamily="18" charset="0"/>
                          <a:ea typeface="宋体" panose="02010600030101010101" pitchFamily="2" charset="-122"/>
                          <a:cs typeface="Times New Roman" panose="02020603050405020304" pitchFamily="18" charset="0"/>
                        </a:rPr>
                        <m:t>（</m:t>
                      </m:r>
                      <m:sSub>
                        <m:sSubPr>
                          <m:ctrlPr>
                            <a:rPr lang="zh-CN" altLang="zh-CN" sz="900" i="1">
                              <a:latin typeface="Cambria Math" panose="02040503050406030204" pitchFamily="18" charset="0"/>
                              <a:ea typeface="Cambria Math" panose="02040503050406030204" pitchFamily="18" charset="0"/>
                            </a:rPr>
                          </m:ctrlPr>
                        </m:sSubPr>
                        <m:e>
                          <m:r>
                            <a:rPr lang="en-US" altLang="zh-CN" i="1" kern="100">
                              <a:latin typeface="Cambria Math" panose="02040503050406030204" pitchFamily="18" charset="0"/>
                              <a:ea typeface="宋体" panose="02010600030101010101" pitchFamily="2" charset="-122"/>
                              <a:cs typeface="Times New Roman" panose="02020603050405020304" pitchFamily="18" charset="0"/>
                            </a:rPr>
                            <m:t>𝑚</m:t>
                          </m:r>
                        </m:e>
                        <m:sub>
                          <m:r>
                            <a:rPr lang="en-US" altLang="zh-CN" i="1" kern="100">
                              <a:latin typeface="Cambria Math" panose="02040503050406030204" pitchFamily="18" charset="0"/>
                              <a:ea typeface="宋体" panose="02010600030101010101" pitchFamily="2" charset="-122"/>
                              <a:cs typeface="Times New Roman" panose="02020603050405020304" pitchFamily="18" charset="0"/>
                            </a:rPr>
                            <m:t>𝑡</m:t>
                          </m:r>
                        </m:sub>
                      </m:sSub>
                      <m:r>
                        <a:rPr lang="en-US" altLang="zh-CN" kern="100">
                          <a:latin typeface="Cambria Math" panose="02040503050406030204" pitchFamily="18" charset="0"/>
                          <a:ea typeface="宋体" panose="02010600030101010101" pitchFamily="2" charset="-122"/>
                          <a:cs typeface="Times New Roman" panose="02020603050405020304" pitchFamily="18" charset="0"/>
                        </a:rPr>
                        <m:t> /</m:t>
                      </m:r>
                      <m:sSub>
                        <m:sSubPr>
                          <m:ctrlPr>
                            <a:rPr lang="zh-CN" altLang="zh-CN" sz="900" i="1">
                              <a:latin typeface="Cambria Math" panose="02040503050406030204" pitchFamily="18" charset="0"/>
                              <a:ea typeface="Cambria Math" panose="02040503050406030204" pitchFamily="18" charset="0"/>
                            </a:rPr>
                          </m:ctrlPr>
                        </m:sSubPr>
                        <m:e>
                          <m:r>
                            <m:rPr>
                              <m:sty m:val="p"/>
                            </m:rPr>
                            <a:rPr lang="en-US" altLang="zh-CN" kern="100">
                              <a:latin typeface="Cambria Math" panose="02040503050406030204" pitchFamily="18" charset="0"/>
                              <a:ea typeface="宋体" panose="02010600030101010101" pitchFamily="2" charset="-122"/>
                              <a:cs typeface="Times New Roman" panose="02020603050405020304" pitchFamily="18" charset="0"/>
                            </a:rPr>
                            <m:t>I</m:t>
                          </m:r>
                        </m:e>
                        <m:sub>
                          <m:r>
                            <m:rPr>
                              <m:sty m:val="p"/>
                            </m:rPr>
                            <a:rPr lang="en-US" altLang="zh-CN" kern="100">
                              <a:latin typeface="Cambria Math" panose="02040503050406030204" pitchFamily="18" charset="0"/>
                              <a:ea typeface="宋体" panose="02010600030101010101" pitchFamily="2" charset="-122"/>
                              <a:cs typeface="Times New Roman" panose="02020603050405020304" pitchFamily="18" charset="0"/>
                            </a:rPr>
                            <m:t>t</m:t>
                          </m:r>
                          <m:r>
                            <a:rPr lang="en-US" altLang="zh-CN" i="1" kern="100">
                              <a:latin typeface="Cambria Math" panose="02040503050406030204" pitchFamily="18" charset="0"/>
                              <a:ea typeface="宋体" panose="02010600030101010101" pitchFamily="2" charset="-122"/>
                              <a:cs typeface="Times New Roman" panose="02020603050405020304" pitchFamily="18" charset="0"/>
                            </a:rPr>
                            <m:t>−</m:t>
                          </m:r>
                          <m:r>
                            <a:rPr lang="en-US" altLang="zh-CN" kern="100">
                              <a:latin typeface="Cambria Math" panose="02040503050406030204" pitchFamily="18" charset="0"/>
                              <a:ea typeface="宋体" panose="02010600030101010101" pitchFamily="2" charset="-122"/>
                              <a:cs typeface="Times New Roman" panose="02020603050405020304" pitchFamily="18" charset="0"/>
                            </a:rPr>
                            <m:t>1</m:t>
                          </m:r>
                        </m:sub>
                      </m:sSub>
                      <m:r>
                        <a:rPr lang="zh-CN" altLang="zh-CN" kern="100">
                          <a:latin typeface="Cambria Math" panose="02040503050406030204" pitchFamily="18" charset="0"/>
                          <a:ea typeface="宋体" panose="02010600030101010101" pitchFamily="2" charset="-122"/>
                          <a:cs typeface="Times New Roman" panose="02020603050405020304" pitchFamily="18" charset="0"/>
                        </a:rPr>
                        <m:t>）</m:t>
                      </m:r>
                      <m:r>
                        <a:rPr lang="en-US" altLang="zh-CN" kern="100">
                          <a:latin typeface="Cambria Math" panose="02040503050406030204" pitchFamily="18" charset="0"/>
                          <a:ea typeface="宋体" panose="02010600030101010101" pitchFamily="2" charset="-122"/>
                          <a:cs typeface="Times New Roman" panose="02020603050405020304" pitchFamily="18" charset="0"/>
                        </a:rPr>
                        <m:t>+</m:t>
                      </m:r>
                      <m:f>
                        <m:fPr>
                          <m:ctrlPr>
                            <a:rPr lang="zh-CN" altLang="zh-CN" sz="900" i="1">
                              <a:latin typeface="Cambria Math" panose="02040503050406030204" pitchFamily="18" charset="0"/>
                              <a:ea typeface="Cambria Math" panose="02040503050406030204" pitchFamily="18" charset="0"/>
                            </a:rPr>
                          </m:ctrlPr>
                        </m:fPr>
                        <m:num>
                          <m:sSub>
                            <m:sSubPr>
                              <m:ctrlPr>
                                <a:rPr lang="zh-CN" altLang="zh-CN" sz="900" i="1">
                                  <a:latin typeface="Cambria Math" panose="02040503050406030204" pitchFamily="18" charset="0"/>
                                  <a:ea typeface="Cambria Math" panose="02040503050406030204" pitchFamily="18" charset="0"/>
                                </a:rPr>
                              </m:ctrlPr>
                            </m:sSubPr>
                            <m:e>
                              <m:r>
                                <m:rPr>
                                  <m:sty m:val="p"/>
                                </m:rPr>
                                <a:rPr lang="en-US" altLang="zh-CN" kern="100">
                                  <a:latin typeface="Cambria Math" panose="02040503050406030204" pitchFamily="18" charset="0"/>
                                  <a:ea typeface="宋体" panose="02010600030101010101" pitchFamily="2" charset="-122"/>
                                  <a:cs typeface="Times New Roman" panose="02020603050405020304" pitchFamily="18" charset="0"/>
                                </a:rPr>
                                <m:t>ε</m:t>
                              </m:r>
                            </m:e>
                            <m:sub>
                              <m:r>
                                <m:rPr>
                                  <m:sty m:val="p"/>
                                </m:rPr>
                                <a:rPr lang="en-US" altLang="zh-CN" kern="100">
                                  <a:latin typeface="Cambria Math" panose="02040503050406030204" pitchFamily="18" charset="0"/>
                                  <a:ea typeface="宋体" panose="02010600030101010101" pitchFamily="2" charset="-122"/>
                                  <a:cs typeface="Times New Roman" panose="02020603050405020304" pitchFamily="18" charset="0"/>
                                </a:rPr>
                                <m:t>t</m:t>
                              </m:r>
                            </m:sub>
                          </m:sSub>
                        </m:num>
                        <m:den>
                          <m:r>
                            <a:rPr lang="en-US" altLang="zh-CN" kern="100">
                              <a:latin typeface="Cambria Math" panose="02040503050406030204" pitchFamily="18" charset="0"/>
                              <a:ea typeface="宋体" panose="02010600030101010101" pitchFamily="2" charset="-122"/>
                              <a:cs typeface="Times New Roman" panose="02020603050405020304" pitchFamily="18" charset="0"/>
                            </a:rPr>
                            <m:t>1+</m:t>
                          </m:r>
                          <m:r>
                            <m:rPr>
                              <m:sty m:val="p"/>
                            </m:rPr>
                            <a:rPr lang="en-US" altLang="zh-CN" kern="100">
                              <a:latin typeface="Cambria Math" panose="02040503050406030204" pitchFamily="18" charset="0"/>
                              <a:ea typeface="宋体" panose="02010600030101010101" pitchFamily="2" charset="-122"/>
                              <a:cs typeface="Times New Roman" panose="02020603050405020304" pitchFamily="18" charset="0"/>
                            </a:rPr>
                            <m:t>bψ</m:t>
                          </m:r>
                        </m:den>
                      </m:f>
                      <m:r>
                        <a:rPr lang="en-US" altLang="zh-CN" kern="100">
                          <a:latin typeface="Cambria Math" panose="02040503050406030204" pitchFamily="18" charset="0"/>
                          <a:ea typeface="宋体" panose="02010600030101010101" pitchFamily="2" charset="-122"/>
                          <a:cs typeface="Times New Roman" panose="02020603050405020304" pitchFamily="18" charset="0"/>
                        </a:rPr>
                        <m:t> </m:t>
                      </m:r>
                      <m:r>
                        <a:rPr lang="en-US" altLang="zh-CN" i="1" kern="100">
                          <a:latin typeface="Cambria Math" panose="02040503050406030204" pitchFamily="18" charset="0"/>
                          <a:ea typeface="宋体" panose="02010600030101010101" pitchFamily="2" charset="-122"/>
                          <a:cs typeface="Times New Roman" panose="02020603050405020304" pitchFamily="18" charset="0"/>
                        </a:rPr>
                        <m:t>−</m:t>
                      </m:r>
                      <m:r>
                        <a:rPr lang="en-US" altLang="zh-CN" kern="100">
                          <a:latin typeface="Cambria Math" panose="02040503050406030204" pitchFamily="18" charset="0"/>
                          <a:ea typeface="宋体" panose="02010600030101010101" pitchFamily="2" charset="-122"/>
                          <a:cs typeface="Times New Roman" panose="02020603050405020304" pitchFamily="18" charset="0"/>
                        </a:rPr>
                        <m:t> </m:t>
                      </m:r>
                      <m:f>
                        <m:fPr>
                          <m:ctrlPr>
                            <a:rPr lang="zh-CN" altLang="zh-CN" sz="900" i="1">
                              <a:latin typeface="Cambria Math" panose="02040503050406030204" pitchFamily="18" charset="0"/>
                              <a:ea typeface="Cambria Math" panose="02040503050406030204" pitchFamily="18" charset="0"/>
                            </a:rPr>
                          </m:ctrlPr>
                        </m:fPr>
                        <m:num>
                          <m:r>
                            <m:rPr>
                              <m:sty m:val="p"/>
                            </m:rPr>
                            <a:rPr lang="en-US" altLang="zh-CN" kern="100">
                              <a:latin typeface="Cambria Math" panose="02040503050406030204" pitchFamily="18" charset="0"/>
                              <a:ea typeface="宋体" panose="02010600030101010101" pitchFamily="2" charset="-122"/>
                              <a:cs typeface="Times New Roman" panose="02020603050405020304" pitchFamily="18" charset="0"/>
                            </a:rPr>
                            <m:t>b</m:t>
                          </m:r>
                          <m:sSub>
                            <m:sSubPr>
                              <m:ctrlPr>
                                <a:rPr lang="zh-CN" altLang="zh-CN" sz="900" i="1">
                                  <a:latin typeface="Cambria Math" panose="02040503050406030204" pitchFamily="18" charset="0"/>
                                  <a:ea typeface="Cambria Math" panose="02040503050406030204" pitchFamily="18" charset="0"/>
                                </a:rPr>
                              </m:ctrlPr>
                            </m:sSubPr>
                            <m:e>
                              <m:r>
                                <m:rPr>
                                  <m:sty m:val="p"/>
                                </m:rPr>
                                <a:rPr lang="en-US" altLang="zh-CN" kern="100">
                                  <a:latin typeface="Cambria Math" panose="02040503050406030204" pitchFamily="18" charset="0"/>
                                  <a:ea typeface="宋体" panose="02010600030101010101" pitchFamily="2" charset="-122"/>
                                  <a:cs typeface="Times New Roman" panose="02020603050405020304" pitchFamily="18" charset="0"/>
                                </a:rPr>
                                <m:t>η</m:t>
                              </m:r>
                            </m:e>
                            <m:sub>
                              <m:r>
                                <m:rPr>
                                  <m:sty m:val="p"/>
                                </m:rPr>
                                <a:rPr lang="en-US" altLang="zh-CN" kern="100">
                                  <a:latin typeface="Cambria Math" panose="02040503050406030204" pitchFamily="18" charset="0"/>
                                  <a:ea typeface="宋体" panose="02010600030101010101" pitchFamily="2" charset="-122"/>
                                  <a:cs typeface="Times New Roman" panose="02020603050405020304" pitchFamily="18" charset="0"/>
                                </a:rPr>
                                <m:t>t</m:t>
                              </m:r>
                            </m:sub>
                          </m:sSub>
                        </m:num>
                        <m:den>
                          <m:r>
                            <a:rPr lang="en-US" altLang="zh-CN" kern="100">
                              <a:latin typeface="Cambria Math" panose="02040503050406030204" pitchFamily="18" charset="0"/>
                              <a:ea typeface="宋体" panose="02010600030101010101" pitchFamily="2" charset="-122"/>
                              <a:cs typeface="Times New Roman" panose="02020603050405020304" pitchFamily="18" charset="0"/>
                            </a:rPr>
                            <m:t>1+</m:t>
                          </m:r>
                          <m:r>
                            <m:rPr>
                              <m:sty m:val="p"/>
                            </m:rPr>
                            <a:rPr lang="en-US" altLang="zh-CN" kern="100">
                              <a:latin typeface="Cambria Math" panose="02040503050406030204" pitchFamily="18" charset="0"/>
                              <a:ea typeface="宋体" panose="02010600030101010101" pitchFamily="2" charset="-122"/>
                              <a:cs typeface="Times New Roman" panose="02020603050405020304" pitchFamily="18" charset="0"/>
                            </a:rPr>
                            <m:t>bψ</m:t>
                          </m:r>
                        </m:den>
                      </m:f>
                      <m:r>
                        <a:rPr lang="en-US" altLang="zh-CN" kern="100">
                          <a:latin typeface="Cambria Math" panose="02040503050406030204" pitchFamily="18" charset="0"/>
                          <a:ea typeface="宋体" panose="02010600030101010101" pitchFamily="2" charset="-122"/>
                          <a:cs typeface="Times New Roman" panose="02020603050405020304" pitchFamily="18" charset="0"/>
                        </a:rPr>
                        <m:t>]+ </m:t>
                      </m:r>
                      <m:sSub>
                        <m:sSubPr>
                          <m:ctrlPr>
                            <a:rPr lang="zh-CN" altLang="zh-CN" sz="900" i="1">
                              <a:latin typeface="Cambria Math" panose="02040503050406030204" pitchFamily="18" charset="0"/>
                              <a:ea typeface="Cambria Math" panose="02040503050406030204" pitchFamily="18" charset="0"/>
                            </a:rPr>
                          </m:ctrlPr>
                        </m:sSubPr>
                        <m:e>
                          <m:r>
                            <m:rPr>
                              <m:sty m:val="p"/>
                            </m:rPr>
                            <a:rPr lang="en-US" altLang="zh-CN" kern="100">
                              <a:latin typeface="Cambria Math" panose="02040503050406030204" pitchFamily="18" charset="0"/>
                              <a:ea typeface="宋体" panose="02010600030101010101" pitchFamily="2" charset="-122"/>
                              <a:cs typeface="Times New Roman" panose="02020603050405020304" pitchFamily="18" charset="0"/>
                            </a:rPr>
                            <m:t>η</m:t>
                          </m:r>
                        </m:e>
                        <m:sub>
                          <m:r>
                            <m:rPr>
                              <m:sty m:val="p"/>
                            </m:rPr>
                            <a:rPr lang="en-US" altLang="zh-CN" kern="100">
                              <a:latin typeface="Cambria Math" panose="02040503050406030204" pitchFamily="18" charset="0"/>
                              <a:ea typeface="宋体" panose="02010600030101010101" pitchFamily="2" charset="-122"/>
                              <a:cs typeface="Times New Roman" panose="02020603050405020304" pitchFamily="18" charset="0"/>
                            </a:rPr>
                            <m:t>t</m:t>
                          </m:r>
                        </m:sub>
                      </m:sSub>
                    </m:oMath>
                  </m:oMathPara>
                </a14:m>
                <a:endParaRPr lang="en-US" altLang="zh-CN" sz="1600" kern="100" dirty="0">
                  <a:solidFill>
                    <a:srgbClr val="000000"/>
                  </a:solidFill>
                  <a:latin typeface="+mn-ea"/>
                </a:endParaRPr>
              </a:p>
              <a:p>
                <a:endParaRPr lang="en-US" altLang="zh-CN" sz="1600" kern="100" dirty="0">
                  <a:solidFill>
                    <a:srgbClr val="000000"/>
                  </a:solidFill>
                  <a:latin typeface="+mn-ea"/>
                </a:endParaRPr>
              </a:p>
              <a:p>
                <a:pPr/>
                <a14:m>
                  <m:oMathPara xmlns:m="http://schemas.openxmlformats.org/officeDocument/2006/math">
                    <m:oMathParaPr>
                      <m:jc m:val="centerGroup"/>
                    </m:oMathParaPr>
                    <m:oMath xmlns:m="http://schemas.openxmlformats.org/officeDocument/2006/math">
                      <m:sSub>
                        <m:sSubPr>
                          <m:ctrlPr>
                            <a:rPr lang="zh-CN" altLang="zh-CN" sz="900" i="1">
                              <a:latin typeface="Cambria Math" panose="02040503050406030204" pitchFamily="18" charset="0"/>
                              <a:ea typeface="Cambria Math" panose="02040503050406030204" pitchFamily="18" charset="0"/>
                            </a:rPr>
                          </m:ctrlPr>
                        </m:sSubPr>
                        <m:e>
                          <m:r>
                            <a:rPr lang="en-US" altLang="zh-CN" i="1" kern="100">
                              <a:latin typeface="Cambria Math" panose="02040503050406030204" pitchFamily="18" charset="0"/>
                              <a:ea typeface="宋体" panose="02010600030101010101" pitchFamily="2" charset="-122"/>
                              <a:cs typeface="Times New Roman" panose="02020603050405020304" pitchFamily="18" charset="0"/>
                            </a:rPr>
                            <m:t>𝑢</m:t>
                          </m:r>
                        </m:e>
                        <m:sub>
                          <m:r>
                            <a:rPr lang="en-US" altLang="zh-CN" i="1" kern="100">
                              <a:latin typeface="Cambria Math" panose="02040503050406030204" pitchFamily="18" charset="0"/>
                              <a:ea typeface="宋体" panose="02010600030101010101" pitchFamily="2" charset="-122"/>
                              <a:cs typeface="Times New Roman" panose="02020603050405020304" pitchFamily="18" charset="0"/>
                            </a:rPr>
                            <m:t>𝑡</m:t>
                          </m:r>
                        </m:sub>
                      </m:sSub>
                      <m:r>
                        <a:rPr lang="en-US" altLang="zh-CN" i="1" kern="100">
                          <a:latin typeface="Cambria Math" panose="02040503050406030204" pitchFamily="18" charset="0"/>
                          <a:ea typeface="宋体" panose="02010600030101010101" pitchFamily="2" charset="-122"/>
                          <a:cs typeface="Times New Roman" panose="02020603050405020304" pitchFamily="18" charset="0"/>
                        </a:rPr>
                        <m:t> </m:t>
                      </m:r>
                      <m:r>
                        <a:rPr lang="en-US" altLang="zh-CN" kern="100">
                          <a:latin typeface="Cambria Math" panose="02040503050406030204" pitchFamily="18" charset="0"/>
                          <a:ea typeface="宋体" panose="02010600030101010101" pitchFamily="2" charset="-122"/>
                          <a:cs typeface="Times New Roman" panose="02020603050405020304" pitchFamily="18" charset="0"/>
                        </a:rPr>
                        <m:t>= </m:t>
                      </m:r>
                      <m:sSup>
                        <m:sSupPr>
                          <m:ctrlPr>
                            <a:rPr lang="zh-CN" altLang="zh-CN" sz="900" i="1">
                              <a:latin typeface="Cambria Math" panose="02040503050406030204" pitchFamily="18" charset="0"/>
                              <a:ea typeface="Cambria Math" panose="02040503050406030204" pitchFamily="18" charset="0"/>
                            </a:rPr>
                          </m:ctrlPr>
                        </m:sSupPr>
                        <m:e>
                          <m:r>
                            <a:rPr lang="en-US" altLang="zh-CN" i="1" kern="100">
                              <a:latin typeface="Cambria Math" panose="02040503050406030204" pitchFamily="18" charset="0"/>
                              <a:ea typeface="宋体" panose="02010600030101010101" pitchFamily="2" charset="-122"/>
                              <a:cs typeface="Times New Roman" panose="02020603050405020304" pitchFamily="18" charset="0"/>
                            </a:rPr>
                            <m:t>𝑢</m:t>
                          </m:r>
                        </m:e>
                        <m:sup>
                          <m:r>
                            <a:rPr lang="en-US" altLang="zh-CN" i="1" kern="100">
                              <a:latin typeface="Cambria Math" panose="02040503050406030204" pitchFamily="18" charset="0"/>
                              <a:ea typeface="宋体" panose="02010600030101010101" pitchFamily="2" charset="-122"/>
                              <a:cs typeface="Times New Roman" panose="02020603050405020304" pitchFamily="18" charset="0"/>
                            </a:rPr>
                            <m:t>∗</m:t>
                          </m:r>
                        </m:sup>
                      </m:sSup>
                      <m:r>
                        <a:rPr lang="en-US" altLang="zh-CN" kern="100">
                          <a:latin typeface="Cambria Math" panose="02040503050406030204" pitchFamily="18" charset="0"/>
                          <a:ea typeface="宋体" panose="02010600030101010101" pitchFamily="2" charset="-122"/>
                          <a:cs typeface="Times New Roman" panose="02020603050405020304" pitchFamily="18" charset="0"/>
                        </a:rPr>
                        <m:t>+</m:t>
                      </m:r>
                      <m:f>
                        <m:fPr>
                          <m:ctrlPr>
                            <a:rPr lang="zh-CN" altLang="zh-CN" sz="900" i="1">
                              <a:latin typeface="Cambria Math" panose="02040503050406030204" pitchFamily="18" charset="0"/>
                              <a:ea typeface="Cambria Math" panose="02040503050406030204" pitchFamily="18" charset="0"/>
                            </a:rPr>
                          </m:ctrlPr>
                        </m:fPr>
                        <m:num>
                          <m:sSub>
                            <m:sSubPr>
                              <m:ctrlPr>
                                <a:rPr lang="zh-CN" altLang="zh-CN" sz="900" i="1">
                                  <a:latin typeface="Cambria Math" panose="02040503050406030204" pitchFamily="18" charset="0"/>
                                  <a:ea typeface="Cambria Math" panose="02040503050406030204" pitchFamily="18" charset="0"/>
                                </a:rPr>
                              </m:ctrlPr>
                            </m:sSubPr>
                            <m:e>
                              <m:r>
                                <m:rPr>
                                  <m:sty m:val="p"/>
                                </m:rPr>
                                <a:rPr lang="en-US" altLang="zh-CN" kern="100">
                                  <a:latin typeface="Cambria Math" panose="02040503050406030204" pitchFamily="18" charset="0"/>
                                  <a:ea typeface="宋体" panose="02010600030101010101" pitchFamily="2" charset="-122"/>
                                  <a:cs typeface="Times New Roman" panose="02020603050405020304" pitchFamily="18" charset="0"/>
                                </a:rPr>
                                <m:t>ψε</m:t>
                              </m:r>
                            </m:e>
                            <m:sub>
                              <m:r>
                                <m:rPr>
                                  <m:sty m:val="p"/>
                                </m:rPr>
                                <a:rPr lang="en-US" altLang="zh-CN" kern="100">
                                  <a:latin typeface="Cambria Math" panose="02040503050406030204" pitchFamily="18" charset="0"/>
                                  <a:ea typeface="宋体" panose="02010600030101010101" pitchFamily="2" charset="-122"/>
                                  <a:cs typeface="Times New Roman" panose="02020603050405020304" pitchFamily="18" charset="0"/>
                                </a:rPr>
                                <m:t>t</m:t>
                              </m:r>
                            </m:sub>
                          </m:sSub>
                          <m:r>
                            <a:rPr lang="en-US" altLang="zh-CN" kern="100">
                              <a:latin typeface="Cambria Math" panose="02040503050406030204" pitchFamily="18" charset="0"/>
                              <a:ea typeface="宋体" panose="02010600030101010101" pitchFamily="2" charset="-122"/>
                              <a:cs typeface="Times New Roman" panose="02020603050405020304" pitchFamily="18" charset="0"/>
                            </a:rPr>
                            <m:t>+</m:t>
                          </m:r>
                          <m:sSub>
                            <m:sSubPr>
                              <m:ctrlPr>
                                <a:rPr lang="zh-CN" altLang="zh-CN" sz="900" i="1">
                                  <a:latin typeface="Cambria Math" panose="02040503050406030204" pitchFamily="18" charset="0"/>
                                  <a:ea typeface="Cambria Math" panose="02040503050406030204" pitchFamily="18" charset="0"/>
                                </a:rPr>
                              </m:ctrlPr>
                            </m:sSubPr>
                            <m:e>
                              <m:r>
                                <m:rPr>
                                  <m:sty m:val="p"/>
                                </m:rPr>
                                <a:rPr lang="en-US" altLang="zh-CN" kern="100">
                                  <a:latin typeface="Cambria Math" panose="02040503050406030204" pitchFamily="18" charset="0"/>
                                  <a:ea typeface="宋体" panose="02010600030101010101" pitchFamily="2" charset="-122"/>
                                  <a:cs typeface="Times New Roman" panose="02020603050405020304" pitchFamily="18" charset="0"/>
                                </a:rPr>
                                <m:t>η</m:t>
                              </m:r>
                            </m:e>
                            <m:sub>
                              <m:r>
                                <m:rPr>
                                  <m:sty m:val="p"/>
                                </m:rPr>
                                <a:rPr lang="en-US" altLang="zh-CN" kern="100">
                                  <a:latin typeface="Cambria Math" panose="02040503050406030204" pitchFamily="18" charset="0"/>
                                  <a:ea typeface="宋体" panose="02010600030101010101" pitchFamily="2" charset="-122"/>
                                  <a:cs typeface="Times New Roman" panose="02020603050405020304" pitchFamily="18" charset="0"/>
                                </a:rPr>
                                <m:t>t</m:t>
                              </m:r>
                            </m:sub>
                          </m:sSub>
                        </m:num>
                        <m:den>
                          <m:r>
                            <a:rPr lang="en-US" altLang="zh-CN" kern="100">
                              <a:latin typeface="Cambria Math" panose="02040503050406030204" pitchFamily="18" charset="0"/>
                              <a:ea typeface="宋体" panose="02010600030101010101" pitchFamily="2" charset="-122"/>
                              <a:cs typeface="Times New Roman" panose="02020603050405020304" pitchFamily="18" charset="0"/>
                            </a:rPr>
                            <m:t>1+</m:t>
                          </m:r>
                          <m:r>
                            <m:rPr>
                              <m:sty m:val="p"/>
                            </m:rPr>
                            <a:rPr lang="en-US" altLang="zh-CN" kern="100">
                              <a:latin typeface="Cambria Math" panose="02040503050406030204" pitchFamily="18" charset="0"/>
                              <a:ea typeface="宋体" panose="02010600030101010101" pitchFamily="2" charset="-122"/>
                              <a:cs typeface="Times New Roman" panose="02020603050405020304" pitchFamily="18" charset="0"/>
                            </a:rPr>
                            <m:t>bψ</m:t>
                          </m:r>
                        </m:den>
                      </m:f>
                    </m:oMath>
                  </m:oMathPara>
                </a14:m>
                <a:endParaRPr lang="en-US" altLang="zh-CN" sz="1600" kern="100" dirty="0">
                  <a:solidFill>
                    <a:srgbClr val="000000"/>
                  </a:solidFill>
                  <a:latin typeface="+mn-ea"/>
                </a:endParaRPr>
              </a:p>
              <a:p>
                <a:endParaRPr lang="en-US" altLang="zh-CN" sz="1600" kern="100" dirty="0">
                  <a:solidFill>
                    <a:srgbClr val="000000"/>
                  </a:solidFill>
                  <a:latin typeface="+mn-ea"/>
                </a:endParaRPr>
              </a:p>
              <a:p>
                <a:endParaRPr lang="en-US" altLang="zh-CN" sz="1600" kern="100" dirty="0">
                  <a:solidFill>
                    <a:srgbClr val="000000"/>
                  </a:solidFill>
                  <a:latin typeface="+mn-ea"/>
                </a:endParaRPr>
              </a:p>
              <a:p>
                <a:pPr marL="285750" indent="-285750">
                  <a:buFont typeface="Arial" panose="020B0604020202020204" pitchFamily="34" charset="0"/>
                  <a:buChar char="•"/>
                </a:pPr>
                <a14:m>
                  <m:oMath xmlns:m="http://schemas.openxmlformats.org/officeDocument/2006/math">
                    <m:sSub>
                      <m:sSubPr>
                        <m:ctrlPr>
                          <a:rPr lang="zh-CN" altLang="zh-CN" sz="1500" i="1">
                            <a:solidFill>
                              <a:prstClr val="black"/>
                            </a:solidFill>
                            <a:latin typeface="Cambria Math" panose="02040503050406030204" pitchFamily="18" charset="0"/>
                          </a:rPr>
                        </m:ctrlPr>
                      </m:sSubPr>
                      <m:e>
                        <m:r>
                          <m:rPr>
                            <m:sty m:val="p"/>
                          </m:rPr>
                          <a:rPr lang="en-US" altLang="zh-CN" sz="1500">
                            <a:solidFill>
                              <a:prstClr val="black"/>
                            </a:solidFill>
                            <a:latin typeface="Cambria Math" panose="02040503050406030204" pitchFamily="18" charset="0"/>
                          </a:rPr>
                          <m:t>u</m:t>
                        </m:r>
                      </m:e>
                      <m:sub>
                        <m:r>
                          <m:rPr>
                            <m:sty m:val="p"/>
                          </m:rPr>
                          <a:rPr lang="en-US" altLang="zh-CN" sz="1500">
                            <a:solidFill>
                              <a:prstClr val="black"/>
                            </a:solidFill>
                            <a:latin typeface="Cambria Math" panose="02040503050406030204" pitchFamily="18" charset="0"/>
                          </a:rPr>
                          <m:t>t</m:t>
                        </m:r>
                      </m:sub>
                    </m:sSub>
                  </m:oMath>
                </a14:m>
                <a:r>
                  <a:rPr lang="zh-CN" altLang="zh-CN" sz="1500" dirty="0">
                    <a:solidFill>
                      <a:prstClr val="black"/>
                    </a:solidFill>
                    <a:latin typeface="+mn-ea"/>
                  </a:rPr>
                  <a:t>与它的自然失业率之差仅由</a:t>
                </a:r>
                <a14:m>
                  <m:oMath xmlns:m="http://schemas.openxmlformats.org/officeDocument/2006/math">
                    <m:sSub>
                      <m:sSubPr>
                        <m:ctrlPr>
                          <a:rPr lang="zh-CN" altLang="zh-CN" sz="1500" i="1">
                            <a:solidFill>
                              <a:prstClr val="black"/>
                            </a:solidFill>
                            <a:latin typeface="Cambria Math" panose="02040503050406030204" pitchFamily="18" charset="0"/>
                          </a:rPr>
                        </m:ctrlPr>
                      </m:sSubPr>
                      <m:e>
                        <m:r>
                          <a:rPr lang="en-US" altLang="zh-CN" sz="1500">
                            <a:solidFill>
                              <a:prstClr val="black"/>
                            </a:solidFill>
                            <a:latin typeface="Cambria Math" panose="02040503050406030204" pitchFamily="18" charset="0"/>
                          </a:rPr>
                          <m:t>(</m:t>
                        </m:r>
                        <m:r>
                          <m:rPr>
                            <m:sty m:val="p"/>
                          </m:rPr>
                          <a:rPr lang="en-US" altLang="zh-CN" sz="1500">
                            <a:solidFill>
                              <a:prstClr val="black"/>
                            </a:solidFill>
                            <a:latin typeface="Cambria Math" panose="02040503050406030204" pitchFamily="18" charset="0"/>
                          </a:rPr>
                          <m:t>ψε</m:t>
                        </m:r>
                      </m:e>
                      <m:sub>
                        <m:r>
                          <m:rPr>
                            <m:sty m:val="p"/>
                          </m:rPr>
                          <a:rPr lang="en-US" altLang="zh-CN" sz="1500">
                            <a:solidFill>
                              <a:prstClr val="black"/>
                            </a:solidFill>
                            <a:latin typeface="Cambria Math" panose="02040503050406030204" pitchFamily="18" charset="0"/>
                          </a:rPr>
                          <m:t>t</m:t>
                        </m:r>
                      </m:sub>
                    </m:sSub>
                    <m:r>
                      <a:rPr lang="en-US" altLang="zh-CN" sz="1500">
                        <a:solidFill>
                          <a:prstClr val="black"/>
                        </a:solidFill>
                        <a:latin typeface="Cambria Math" panose="02040503050406030204" pitchFamily="18" charset="0"/>
                      </a:rPr>
                      <m:t>+</m:t>
                    </m:r>
                    <m:sSub>
                      <m:sSubPr>
                        <m:ctrlPr>
                          <a:rPr lang="zh-CN" altLang="zh-CN" sz="1500" i="1">
                            <a:solidFill>
                              <a:prstClr val="black"/>
                            </a:solidFill>
                            <a:latin typeface="Cambria Math" panose="02040503050406030204" pitchFamily="18" charset="0"/>
                          </a:rPr>
                        </m:ctrlPr>
                      </m:sSubPr>
                      <m:e>
                        <m:r>
                          <m:rPr>
                            <m:sty m:val="p"/>
                          </m:rPr>
                          <a:rPr lang="en-US" altLang="zh-CN" sz="1500">
                            <a:solidFill>
                              <a:prstClr val="black"/>
                            </a:solidFill>
                            <a:latin typeface="Cambria Math" panose="02040503050406030204" pitchFamily="18" charset="0"/>
                          </a:rPr>
                          <m:t>η</m:t>
                        </m:r>
                      </m:e>
                      <m:sub>
                        <m:r>
                          <m:rPr>
                            <m:sty m:val="p"/>
                          </m:rPr>
                          <a:rPr lang="en-US" altLang="zh-CN" sz="1500">
                            <a:solidFill>
                              <a:prstClr val="black"/>
                            </a:solidFill>
                            <a:latin typeface="Cambria Math" panose="02040503050406030204" pitchFamily="18" charset="0"/>
                          </a:rPr>
                          <m:t>t</m:t>
                        </m:r>
                      </m:sub>
                    </m:sSub>
                    <m:r>
                      <a:rPr lang="en-US" altLang="zh-CN" sz="1500">
                        <a:solidFill>
                          <a:prstClr val="black"/>
                        </a:solidFill>
                        <a:latin typeface="Cambria Math" panose="02040503050406030204" pitchFamily="18" charset="0"/>
                      </a:rPr>
                      <m:t>)</m:t>
                    </m:r>
                  </m:oMath>
                </a14:m>
                <a:r>
                  <a:rPr lang="en-US" altLang="zh-CN" sz="1500" dirty="0">
                    <a:solidFill>
                      <a:prstClr val="black"/>
                    </a:solidFill>
                    <a:latin typeface="+mn-ea"/>
                  </a:rPr>
                  <a:t>/</a:t>
                </a:r>
                <a14:m>
                  <m:oMath xmlns:m="http://schemas.openxmlformats.org/officeDocument/2006/math">
                    <m:r>
                      <a:rPr lang="en-US" altLang="zh-CN" sz="1500">
                        <a:solidFill>
                          <a:prstClr val="black"/>
                        </a:solidFill>
                        <a:latin typeface="Cambria Math" panose="02040503050406030204" pitchFamily="18" charset="0"/>
                      </a:rPr>
                      <m:t>(1+</m:t>
                    </m:r>
                    <m:r>
                      <m:rPr>
                        <m:sty m:val="p"/>
                      </m:rPr>
                      <a:rPr lang="en-US" altLang="zh-CN" sz="1500">
                        <a:solidFill>
                          <a:prstClr val="black"/>
                        </a:solidFill>
                        <a:latin typeface="Cambria Math" panose="02040503050406030204" pitchFamily="18" charset="0"/>
                      </a:rPr>
                      <m:t>bψ</m:t>
                    </m:r>
                    <m:r>
                      <a:rPr lang="en-US" altLang="zh-CN" sz="1500">
                        <a:solidFill>
                          <a:prstClr val="black"/>
                        </a:solidFill>
                        <a:latin typeface="Cambria Math" panose="02040503050406030204" pitchFamily="18" charset="0"/>
                      </a:rPr>
                      <m:t>)</m:t>
                    </m:r>
                  </m:oMath>
                </a14:m>
                <a:r>
                  <a:rPr lang="zh-CN" altLang="zh-CN" sz="1500" dirty="0">
                    <a:solidFill>
                      <a:prstClr val="black"/>
                    </a:solidFill>
                    <a:latin typeface="+mn-ea"/>
                  </a:rPr>
                  <a:t>随机项决定，随机变量</a:t>
                </a:r>
                <a14:m>
                  <m:oMath xmlns:m="http://schemas.openxmlformats.org/officeDocument/2006/math">
                    <m:sSub>
                      <m:sSubPr>
                        <m:ctrlPr>
                          <a:rPr lang="zh-CN" altLang="zh-CN" sz="1500" i="1">
                            <a:solidFill>
                              <a:prstClr val="black"/>
                            </a:solidFill>
                            <a:latin typeface="Cambria Math" panose="02040503050406030204" pitchFamily="18" charset="0"/>
                          </a:rPr>
                        </m:ctrlPr>
                      </m:sSubPr>
                      <m:e>
                        <m:r>
                          <m:rPr>
                            <m:sty m:val="p"/>
                          </m:rPr>
                          <a:rPr lang="en-US" altLang="zh-CN" sz="1500">
                            <a:solidFill>
                              <a:prstClr val="black"/>
                            </a:solidFill>
                            <a:latin typeface="Cambria Math" panose="02040503050406030204" pitchFamily="18" charset="0"/>
                          </a:rPr>
                          <m:t>ε</m:t>
                        </m:r>
                      </m:e>
                      <m:sub>
                        <m:r>
                          <m:rPr>
                            <m:sty m:val="p"/>
                          </m:rPr>
                          <a:rPr lang="en-US" altLang="zh-CN" sz="1500">
                            <a:solidFill>
                              <a:prstClr val="black"/>
                            </a:solidFill>
                            <a:latin typeface="Cambria Math" panose="02040503050406030204" pitchFamily="18" charset="0"/>
                          </a:rPr>
                          <m:t>t</m:t>
                        </m:r>
                      </m:sub>
                    </m:sSub>
                  </m:oMath>
                </a14:m>
                <a:r>
                  <a:rPr lang="zh-CN" altLang="zh-CN" sz="1500" dirty="0">
                    <a:solidFill>
                      <a:prstClr val="black"/>
                    </a:solidFill>
                    <a:latin typeface="+mn-ea"/>
                  </a:rPr>
                  <a:t>和</a:t>
                </a:r>
                <a14:m>
                  <m:oMath xmlns:m="http://schemas.openxmlformats.org/officeDocument/2006/math">
                    <m:sSub>
                      <m:sSubPr>
                        <m:ctrlPr>
                          <a:rPr lang="zh-CN" altLang="zh-CN" sz="1500" i="1">
                            <a:solidFill>
                              <a:prstClr val="black"/>
                            </a:solidFill>
                            <a:latin typeface="Cambria Math" panose="02040503050406030204" pitchFamily="18" charset="0"/>
                          </a:rPr>
                        </m:ctrlPr>
                      </m:sSubPr>
                      <m:e>
                        <m:r>
                          <m:rPr>
                            <m:sty m:val="p"/>
                          </m:rPr>
                          <a:rPr lang="en-US" altLang="zh-CN" sz="1500">
                            <a:solidFill>
                              <a:prstClr val="black"/>
                            </a:solidFill>
                            <a:latin typeface="Cambria Math" panose="02040503050406030204" pitchFamily="18" charset="0"/>
                          </a:rPr>
                          <m:t>η</m:t>
                        </m:r>
                      </m:e>
                      <m:sub>
                        <m:r>
                          <m:rPr>
                            <m:sty m:val="p"/>
                          </m:rPr>
                          <a:rPr lang="en-US" altLang="zh-CN" sz="1500">
                            <a:solidFill>
                              <a:prstClr val="black"/>
                            </a:solidFill>
                            <a:latin typeface="Cambria Math" panose="02040503050406030204" pitchFamily="18" charset="0"/>
                          </a:rPr>
                          <m:t>t</m:t>
                        </m:r>
                      </m:sub>
                    </m:sSub>
                  </m:oMath>
                </a14:m>
                <a:r>
                  <a:rPr lang="zh-CN" altLang="zh-CN" sz="1500" dirty="0">
                    <a:solidFill>
                      <a:prstClr val="black"/>
                    </a:solidFill>
                    <a:latin typeface="+mn-ea"/>
                  </a:rPr>
                  <a:t>与任何变量无关</a:t>
                </a:r>
                <a:r>
                  <a:rPr lang="zh-CN" altLang="en-US" sz="1500" dirty="0">
                    <a:solidFill>
                      <a:prstClr val="black"/>
                    </a:solidFill>
                    <a:latin typeface="+mn-ea"/>
                  </a:rPr>
                  <a:t>。</a:t>
                </a:r>
                <a:endParaRPr lang="en-US" altLang="zh-CN" kern="100" dirty="0">
                  <a:solidFill>
                    <a:srgbClr val="000000"/>
                  </a:solidFill>
                  <a:ea typeface="宋体" panose="02010600030101010101" pitchFamily="2" charset="-122"/>
                  <a:cs typeface="Times New Roman" panose="02020603050405020304" pitchFamily="18" charset="0"/>
                </a:endParaRPr>
              </a:p>
              <a:p>
                <a:pPr marL="285750" indent="-285750">
                  <a:buFont typeface="Arial" panose="020B0604020202020204" pitchFamily="34" charset="0"/>
                  <a:buChar char="•"/>
                </a:pPr>
                <a:r>
                  <a:rPr lang="zh-CN" altLang="zh-CN" sz="1500" dirty="0">
                    <a:solidFill>
                      <a:prstClr val="black"/>
                    </a:solidFill>
                    <a:latin typeface="+mn-ea"/>
                  </a:rPr>
                  <a:t>理性预期理论认为，经济政策不可能利用通货膨胀率与预期通货膨胀率间的系统差异来影响</a:t>
                </a:r>
                <a14:m>
                  <m:oMath xmlns:m="http://schemas.openxmlformats.org/officeDocument/2006/math">
                    <m:sSub>
                      <m:sSubPr>
                        <m:ctrlPr>
                          <a:rPr lang="zh-CN" altLang="zh-CN" sz="1500" i="1">
                            <a:solidFill>
                              <a:prstClr val="black"/>
                            </a:solidFill>
                            <a:latin typeface="Cambria Math" panose="02040503050406030204" pitchFamily="18" charset="0"/>
                          </a:rPr>
                        </m:ctrlPr>
                      </m:sSubPr>
                      <m:e>
                        <m:r>
                          <m:rPr>
                            <m:sty m:val="p"/>
                          </m:rPr>
                          <a:rPr lang="en-US" altLang="zh-CN" sz="1500">
                            <a:solidFill>
                              <a:prstClr val="black"/>
                            </a:solidFill>
                            <a:latin typeface="Cambria Math" panose="02040503050406030204" pitchFamily="18" charset="0"/>
                          </a:rPr>
                          <m:t>u</m:t>
                        </m:r>
                      </m:e>
                      <m:sub>
                        <m:r>
                          <m:rPr>
                            <m:sty m:val="p"/>
                          </m:rPr>
                          <a:rPr lang="en-US" altLang="zh-CN" sz="1500">
                            <a:solidFill>
                              <a:prstClr val="black"/>
                            </a:solidFill>
                            <a:latin typeface="Cambria Math" panose="02040503050406030204" pitchFamily="18" charset="0"/>
                          </a:rPr>
                          <m:t>t</m:t>
                        </m:r>
                      </m:sub>
                    </m:sSub>
                  </m:oMath>
                </a14:m>
                <a:r>
                  <a:rPr lang="zh-CN" altLang="zh-CN" sz="1500" dirty="0">
                    <a:solidFill>
                      <a:prstClr val="black"/>
                    </a:solidFill>
                    <a:latin typeface="+mn-ea"/>
                  </a:rPr>
                  <a:t>。</a:t>
                </a:r>
                <a:endParaRPr lang="en-US" altLang="zh-CN" sz="1500" dirty="0">
                  <a:solidFill>
                    <a:prstClr val="black"/>
                  </a:solidFill>
                  <a:latin typeface="+mn-ea"/>
                </a:endParaRPr>
              </a:p>
              <a:p>
                <a:pPr marL="285750" indent="-285750">
                  <a:buFont typeface="Arial" panose="020B0604020202020204" pitchFamily="34" charset="0"/>
                  <a:buChar char="•"/>
                </a:pPr>
                <a:r>
                  <a:rPr lang="zh-CN" altLang="zh-CN" sz="1500" dirty="0">
                    <a:solidFill>
                      <a:prstClr val="black"/>
                    </a:solidFill>
                    <a:latin typeface="+mn-ea"/>
                  </a:rPr>
                  <a:t>他们认为，一个为公众所知的货币供给增长率的增加将提高通货膨胀预期，同时推移菲利普斯曲线。这也就是说，当经济政策系统地有规则地运用通货膨胀与失业之间的替代关系，这种替代关系却消失了。</a:t>
                </a:r>
                <a:endParaRPr lang="en-US" altLang="zh-CN" sz="1500" dirty="0">
                  <a:solidFill>
                    <a:prstClr val="black"/>
                  </a:solidFill>
                  <a:latin typeface="+mn-ea"/>
                </a:endParaRPr>
              </a:p>
            </p:txBody>
          </p:sp>
        </mc:Choice>
        <mc:Fallback xmlns="">
          <p:sp>
            <p:nvSpPr>
              <p:cNvPr id="3" name="文本框 2">
                <a:extLst>
                  <a:ext uri="{FF2B5EF4-FFF2-40B4-BE49-F238E27FC236}">
                    <a16:creationId xmlns:a16="http://schemas.microsoft.com/office/drawing/2014/main" id="{DB9FDD07-D17A-ADAB-E105-CBC5034BD5EC}"/>
                  </a:ext>
                </a:extLst>
              </p:cNvPr>
              <p:cNvSpPr txBox="1">
                <a:spLocks noRot="1" noChangeAspect="1" noMove="1" noResize="1" noEditPoints="1" noAdjustHandles="1" noChangeArrowheads="1" noChangeShapeType="1" noTextEdit="1"/>
              </p:cNvSpPr>
              <p:nvPr/>
            </p:nvSpPr>
            <p:spPr>
              <a:xfrm>
                <a:off x="2667000" y="2057401"/>
                <a:ext cx="6858000" cy="3414333"/>
              </a:xfrm>
              <a:prstGeom prst="rect">
                <a:avLst/>
              </a:prstGeom>
              <a:blipFill>
                <a:blip r:embed="rId2"/>
                <a:stretch>
                  <a:fillRect l="-267" b="-893"/>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280749851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rot="18868453" flipV="1">
            <a:off x="1854449" y="1215604"/>
            <a:ext cx="370238" cy="370238"/>
          </a:xfrm>
          <a:prstGeom prst="rect">
            <a:avLst/>
          </a:prstGeom>
          <a:noFill/>
          <a:ln w="254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zh-CN" altLang="en-US" sz="1350">
              <a:solidFill>
                <a:prstClr val="white"/>
              </a:solidFill>
              <a:latin typeface="Calibri"/>
              <a:ea typeface="等线" panose="02010600030101010101" pitchFamily="2" charset="-122"/>
            </a:endParaRPr>
          </a:p>
        </p:txBody>
      </p:sp>
      <p:sp>
        <p:nvSpPr>
          <p:cNvPr id="5" name="矩形 4"/>
          <p:cNvSpPr/>
          <p:nvPr/>
        </p:nvSpPr>
        <p:spPr>
          <a:xfrm rot="18868453">
            <a:off x="2101742" y="1279292"/>
            <a:ext cx="236220" cy="23622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zh-CN" altLang="en-US" sz="1350">
              <a:solidFill>
                <a:prstClr val="white"/>
              </a:solidFill>
              <a:latin typeface="Calibri"/>
              <a:ea typeface="等线" panose="02010600030101010101" pitchFamily="2" charset="-122"/>
            </a:endParaRPr>
          </a:p>
        </p:txBody>
      </p:sp>
      <p:cxnSp>
        <p:nvCxnSpPr>
          <p:cNvPr id="6" name="直接连接符 5"/>
          <p:cNvCxnSpPr>
            <a:cxnSpLocks/>
          </p:cNvCxnSpPr>
          <p:nvPr/>
        </p:nvCxnSpPr>
        <p:spPr>
          <a:xfrm>
            <a:off x="2039568" y="1662510"/>
            <a:ext cx="764545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标题 3"/>
          <p:cNvSpPr txBox="1">
            <a:spLocks/>
          </p:cNvSpPr>
          <p:nvPr/>
        </p:nvSpPr>
        <p:spPr>
          <a:xfrm>
            <a:off x="2563142" y="1291003"/>
            <a:ext cx="7886700" cy="318549"/>
          </a:xfrm>
          <a:prstGeom prst="rect">
            <a:avLst/>
          </a:prstGeom>
        </p:spPr>
        <p:txBody>
          <a:bodyPr vert="horz" wrap="square" lIns="68580" tIns="34290" rIns="68580" bIns="34290" rtlCol="0" anchor="ctr">
            <a:spAutoFit/>
          </a:bodyPr>
          <a:lstStyle>
            <a:lvl1pPr algn="l" defTabSz="914400" rtl="0" eaLnBrk="1" latinLnBrk="0" hangingPunct="1">
              <a:lnSpc>
                <a:spcPct val="90000"/>
              </a:lnSpc>
              <a:spcBef>
                <a:spcPct val="0"/>
              </a:spcBef>
              <a:buNone/>
              <a:defRPr lang="zh-CN" altLang="en-US" sz="2400" b="1" kern="1200">
                <a:gradFill>
                  <a:gsLst>
                    <a:gs pos="0">
                      <a:schemeClr val="accent2"/>
                    </a:gs>
                    <a:gs pos="100000">
                      <a:schemeClr val="accent1">
                        <a:lumMod val="75000"/>
                      </a:schemeClr>
                    </a:gs>
                  </a:gsLst>
                  <a:lin ang="5400000" scaled="1"/>
                </a:gradFill>
                <a:effectLst>
                  <a:outerShdw blurRad="38100" dist="38100" dir="2700000" algn="tl">
                    <a:srgbClr val="000000">
                      <a:alpha val="11000"/>
                    </a:srgbClr>
                  </a:outerShdw>
                </a:effectLst>
                <a:latin typeface="+mn-lt"/>
                <a:ea typeface="+mn-ea"/>
                <a:cs typeface="+mn-ea"/>
              </a:defRPr>
            </a:lvl1pPr>
          </a:lstStyle>
          <a:p>
            <a:pPr defTabSz="685800">
              <a:defRPr/>
            </a:pPr>
            <a:r>
              <a:rPr lang="zh-CN" altLang="en-US" sz="1800" dirty="0">
                <a:solidFill>
                  <a:schemeClr val="accent4">
                    <a:lumMod val="75000"/>
                  </a:schemeClr>
                </a:solidFill>
                <a:latin typeface="微软雅黑"/>
                <a:ea typeface="微软雅黑"/>
              </a:rPr>
              <a:t>理性预期学派与货币主义学派的差异</a:t>
            </a:r>
          </a:p>
        </p:txBody>
      </p:sp>
      <p:sp>
        <p:nvSpPr>
          <p:cNvPr id="3" name="文本框 2">
            <a:extLst>
              <a:ext uri="{FF2B5EF4-FFF2-40B4-BE49-F238E27FC236}">
                <a16:creationId xmlns:a16="http://schemas.microsoft.com/office/drawing/2014/main" id="{DB9FDD07-D17A-ADAB-E105-CBC5034BD5EC}"/>
              </a:ext>
            </a:extLst>
          </p:cNvPr>
          <p:cNvSpPr txBox="1"/>
          <p:nvPr/>
        </p:nvSpPr>
        <p:spPr>
          <a:xfrm>
            <a:off x="2219852" y="1828801"/>
            <a:ext cx="6858000" cy="3416320"/>
          </a:xfrm>
          <a:prstGeom prst="rect">
            <a:avLst/>
          </a:prstGeom>
          <a:noFill/>
        </p:spPr>
        <p:txBody>
          <a:bodyPr wrap="square">
            <a:spAutoFit/>
          </a:bodyPr>
          <a:lstStyle/>
          <a:p>
            <a:pPr marL="285750" indent="-285750">
              <a:buFont typeface="Wingdings" panose="05000000000000000000" pitchFamily="2" charset="2"/>
              <a:buChar char="Ø"/>
            </a:pPr>
            <a:r>
              <a:rPr lang="zh-CN" altLang="en-US" dirty="0">
                <a:solidFill>
                  <a:prstClr val="black"/>
                </a:solidFill>
                <a:latin typeface="+mn-ea"/>
              </a:rPr>
              <a:t>货币主义学派和理性预期学派的主要差别在于，前者依赖短期和长期菲利浦斯曲线之间的区别，并认为货币供给增长率的变化即使被充分预知，在短期中也是非中性的。只要预期调整过程没有终止，失业率和产量就会偏离它们的“自然”水准。</a:t>
            </a:r>
            <a:endParaRPr lang="en-US" altLang="zh-CN" dirty="0">
              <a:solidFill>
                <a:prstClr val="black"/>
              </a:solidFill>
              <a:latin typeface="+mn-ea"/>
            </a:endParaRPr>
          </a:p>
          <a:p>
            <a:pPr marL="285750" indent="-285750">
              <a:buFont typeface="Wingdings" panose="05000000000000000000" pitchFamily="2" charset="2"/>
              <a:buChar char="Ø"/>
            </a:pPr>
            <a:endParaRPr lang="en-US" altLang="zh-CN" dirty="0">
              <a:solidFill>
                <a:prstClr val="black"/>
              </a:solidFill>
              <a:latin typeface="+mn-ea"/>
            </a:endParaRPr>
          </a:p>
          <a:p>
            <a:pPr marL="285750" indent="-285750">
              <a:buFont typeface="Wingdings" panose="05000000000000000000" pitchFamily="2" charset="2"/>
              <a:buChar char="Ø"/>
            </a:pPr>
            <a:r>
              <a:rPr lang="zh-CN" altLang="en-US" dirty="0">
                <a:solidFill>
                  <a:prstClr val="black"/>
                </a:solidFill>
                <a:latin typeface="+mn-ea"/>
              </a:rPr>
              <a:t>而后者则认为，被正确预知的货币供给增长率的变化甚至会在短期中也是中性的，货币供给增长率的变化可分解为有规则的部分</a:t>
            </a:r>
            <a:r>
              <a:rPr lang="en-US" altLang="zh-CN" dirty="0">
                <a:solidFill>
                  <a:prstClr val="black"/>
                </a:solidFill>
                <a:latin typeface="+mn-ea"/>
              </a:rPr>
              <a:t>(</a:t>
            </a:r>
            <a:r>
              <a:rPr lang="zh-CN" altLang="en-US" dirty="0">
                <a:solidFill>
                  <a:prstClr val="black"/>
                </a:solidFill>
                <a:latin typeface="+mn-ea"/>
              </a:rPr>
              <a:t>被行为人正确预期的部分</a:t>
            </a:r>
            <a:r>
              <a:rPr lang="en-US" altLang="zh-CN" dirty="0">
                <a:solidFill>
                  <a:prstClr val="black"/>
                </a:solidFill>
                <a:latin typeface="+mn-ea"/>
              </a:rPr>
              <a:t>)</a:t>
            </a:r>
            <a:r>
              <a:rPr lang="zh-CN" altLang="en-US" dirty="0">
                <a:solidFill>
                  <a:prstClr val="black"/>
                </a:solidFill>
                <a:latin typeface="+mn-ea"/>
              </a:rPr>
              <a:t>和未预期到的“意外”部分，有规则部分的变化同时提高预期通货膨胀率和真实通货膨胀率，它不会影响实际变量，而货币政策的实际效应是由货币供给中未能预测到的部分引起的，因此不能被有规则的经济政策利用。</a:t>
            </a:r>
            <a:endParaRPr lang="en-US" altLang="zh-CN" dirty="0">
              <a:solidFill>
                <a:prstClr val="black"/>
              </a:solidFill>
              <a:latin typeface="+mn-ea"/>
            </a:endParaRPr>
          </a:p>
          <a:p>
            <a:pPr marL="285750" indent="-285750">
              <a:buFont typeface="Wingdings" panose="05000000000000000000" pitchFamily="2" charset="2"/>
              <a:buChar char="Ø"/>
            </a:pPr>
            <a:endParaRPr lang="en-US" altLang="zh-CN" dirty="0">
              <a:solidFill>
                <a:prstClr val="black"/>
              </a:solidFill>
              <a:latin typeface="+mn-ea"/>
            </a:endParaRPr>
          </a:p>
        </p:txBody>
      </p:sp>
    </p:spTree>
    <p:extLst>
      <p:ext uri="{BB962C8B-B14F-4D97-AF65-F5344CB8AC3E}">
        <p14:creationId xmlns:p14="http://schemas.microsoft.com/office/powerpoint/2010/main" val="277324183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rot="18868453" flipV="1">
            <a:off x="1854449" y="1215604"/>
            <a:ext cx="370238" cy="370238"/>
          </a:xfrm>
          <a:prstGeom prst="rect">
            <a:avLst/>
          </a:prstGeom>
          <a:noFill/>
          <a:ln w="254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zh-CN" altLang="en-US" sz="1350">
              <a:solidFill>
                <a:prstClr val="white"/>
              </a:solidFill>
              <a:latin typeface="Calibri"/>
              <a:ea typeface="等线" panose="02010600030101010101" pitchFamily="2" charset="-122"/>
            </a:endParaRPr>
          </a:p>
        </p:txBody>
      </p:sp>
      <p:sp>
        <p:nvSpPr>
          <p:cNvPr id="5" name="矩形 4"/>
          <p:cNvSpPr/>
          <p:nvPr/>
        </p:nvSpPr>
        <p:spPr>
          <a:xfrm rot="18868453">
            <a:off x="2101742" y="1279292"/>
            <a:ext cx="236220" cy="23622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zh-CN" altLang="en-US" sz="1350">
              <a:solidFill>
                <a:prstClr val="white"/>
              </a:solidFill>
              <a:latin typeface="Calibri"/>
              <a:ea typeface="等线" panose="02010600030101010101" pitchFamily="2" charset="-122"/>
            </a:endParaRPr>
          </a:p>
        </p:txBody>
      </p:sp>
      <p:cxnSp>
        <p:nvCxnSpPr>
          <p:cNvPr id="6" name="直接连接符 5"/>
          <p:cNvCxnSpPr>
            <a:cxnSpLocks/>
          </p:cNvCxnSpPr>
          <p:nvPr/>
        </p:nvCxnSpPr>
        <p:spPr>
          <a:xfrm>
            <a:off x="2039568" y="1662510"/>
            <a:ext cx="764545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标题 3"/>
          <p:cNvSpPr txBox="1">
            <a:spLocks/>
          </p:cNvSpPr>
          <p:nvPr/>
        </p:nvSpPr>
        <p:spPr>
          <a:xfrm>
            <a:off x="2563142" y="1291003"/>
            <a:ext cx="7886700" cy="318549"/>
          </a:xfrm>
          <a:prstGeom prst="rect">
            <a:avLst/>
          </a:prstGeom>
        </p:spPr>
        <p:txBody>
          <a:bodyPr vert="horz" wrap="square" lIns="68580" tIns="34290" rIns="68580" bIns="34290" rtlCol="0" anchor="ctr">
            <a:spAutoFit/>
          </a:bodyPr>
          <a:lstStyle>
            <a:lvl1pPr algn="l" defTabSz="914400" rtl="0" eaLnBrk="1" latinLnBrk="0" hangingPunct="1">
              <a:lnSpc>
                <a:spcPct val="90000"/>
              </a:lnSpc>
              <a:spcBef>
                <a:spcPct val="0"/>
              </a:spcBef>
              <a:buNone/>
              <a:defRPr lang="zh-CN" altLang="en-US" sz="2400" b="1" kern="1200">
                <a:gradFill>
                  <a:gsLst>
                    <a:gs pos="0">
                      <a:schemeClr val="accent2"/>
                    </a:gs>
                    <a:gs pos="100000">
                      <a:schemeClr val="accent1">
                        <a:lumMod val="75000"/>
                      </a:schemeClr>
                    </a:gs>
                  </a:gsLst>
                  <a:lin ang="5400000" scaled="1"/>
                </a:gradFill>
                <a:effectLst>
                  <a:outerShdw blurRad="38100" dist="38100" dir="2700000" algn="tl">
                    <a:srgbClr val="000000">
                      <a:alpha val="11000"/>
                    </a:srgbClr>
                  </a:outerShdw>
                </a:effectLst>
                <a:latin typeface="+mn-lt"/>
                <a:ea typeface="+mn-ea"/>
                <a:cs typeface="+mn-ea"/>
              </a:defRPr>
            </a:lvl1pPr>
          </a:lstStyle>
          <a:p>
            <a:pPr defTabSz="685800">
              <a:defRPr/>
            </a:pPr>
            <a:r>
              <a:rPr lang="zh-CN" altLang="en-US" sz="1800" dirty="0">
                <a:solidFill>
                  <a:schemeClr val="accent4">
                    <a:lumMod val="75000"/>
                  </a:schemeClr>
                </a:solidFill>
                <a:latin typeface="微软雅黑"/>
                <a:ea typeface="微软雅黑"/>
              </a:rPr>
              <a:t>奥肯法则</a:t>
            </a:r>
          </a:p>
        </p:txBody>
      </p:sp>
      <mc:AlternateContent xmlns:mc="http://schemas.openxmlformats.org/markup-compatibility/2006" xmlns:a14="http://schemas.microsoft.com/office/drawing/2010/main">
        <mc:Choice Requires="a14">
          <p:sp>
            <p:nvSpPr>
              <p:cNvPr id="3" name="文本框 2">
                <a:extLst>
                  <a:ext uri="{FF2B5EF4-FFF2-40B4-BE49-F238E27FC236}">
                    <a16:creationId xmlns:a16="http://schemas.microsoft.com/office/drawing/2014/main" id="{DB9FDD07-D17A-ADAB-E105-CBC5034BD5EC}"/>
                  </a:ext>
                </a:extLst>
              </p:cNvPr>
              <p:cNvSpPr txBox="1"/>
              <p:nvPr/>
            </p:nvSpPr>
            <p:spPr>
              <a:xfrm>
                <a:off x="2219852" y="1828800"/>
                <a:ext cx="6858000" cy="2862322"/>
              </a:xfrm>
              <a:prstGeom prst="rect">
                <a:avLst/>
              </a:prstGeom>
              <a:noFill/>
            </p:spPr>
            <p:txBody>
              <a:bodyPr wrap="square">
                <a:spAutoFit/>
              </a:bodyPr>
              <a:lstStyle/>
              <a:p>
                <a:pPr marL="285750" indent="-285750">
                  <a:buFont typeface="Arial" panose="020B0604020202020204" pitchFamily="34" charset="0"/>
                  <a:buChar char="•"/>
                </a:pPr>
                <a:r>
                  <a:rPr lang="zh-CN" altLang="en-US" dirty="0">
                    <a:solidFill>
                      <a:prstClr val="black"/>
                    </a:solidFill>
                    <a:latin typeface="+mn-ea"/>
                  </a:rPr>
                  <a:t>由于在各类经济中失业以及其他生产要素非充分利用情况的存在，因此实际的产出水平（或者说实际的</a:t>
                </a:r>
                <a:r>
                  <a:rPr lang="en-US" altLang="zh-CN" dirty="0">
                    <a:solidFill>
                      <a:prstClr val="black"/>
                    </a:solidFill>
                    <a:latin typeface="+mn-ea"/>
                  </a:rPr>
                  <a:t>GDP</a:t>
                </a:r>
                <a:r>
                  <a:rPr lang="zh-CN" altLang="en-US" dirty="0">
                    <a:solidFill>
                      <a:prstClr val="black"/>
                    </a:solidFill>
                    <a:latin typeface="+mn-ea"/>
                  </a:rPr>
                  <a:t>水平）总是小于潜在的产出水平，二者之间的差值我们称为产出缺口。</a:t>
                </a:r>
                <a:endParaRPr lang="en-US" altLang="zh-CN" dirty="0">
                  <a:solidFill>
                    <a:prstClr val="black"/>
                  </a:solidFill>
                  <a:latin typeface="+mn-ea"/>
                </a:endParaRPr>
              </a:p>
              <a:p>
                <a:pPr marL="285750" indent="-285750">
                  <a:buFont typeface="Arial" panose="020B0604020202020204" pitchFamily="34" charset="0"/>
                  <a:buChar char="•"/>
                </a:pPr>
                <a:endParaRPr lang="en-US" altLang="zh-CN" dirty="0">
                  <a:solidFill>
                    <a:prstClr val="black"/>
                  </a:solidFill>
                  <a:latin typeface="+mn-ea"/>
                </a:endParaRPr>
              </a:p>
              <a:p>
                <a:pPr marL="285750" indent="-285750">
                  <a:buFont typeface="Arial" panose="020B0604020202020204" pitchFamily="34" charset="0"/>
                  <a:buChar char="•"/>
                </a:pPr>
                <a:r>
                  <a:rPr lang="zh-CN" altLang="zh-CN" dirty="0">
                    <a:solidFill>
                      <a:prstClr val="black"/>
                    </a:solidFill>
                    <a:latin typeface="+mn-ea"/>
                  </a:rPr>
                  <a:t>经济学家奥肯在对美国</a:t>
                </a:r>
                <a:r>
                  <a:rPr lang="en-US" altLang="zh-CN" dirty="0">
                    <a:solidFill>
                      <a:prstClr val="black"/>
                    </a:solidFill>
                    <a:latin typeface="+mn-ea"/>
                  </a:rPr>
                  <a:t>1947—1960</a:t>
                </a:r>
                <a:r>
                  <a:rPr lang="zh-CN" altLang="zh-CN" dirty="0">
                    <a:solidFill>
                      <a:prstClr val="black"/>
                    </a:solidFill>
                    <a:latin typeface="+mn-ea"/>
                  </a:rPr>
                  <a:t>年的失业率和经济增长率数据的分析中，发现了宏观经济学中的著名经验公式（</a:t>
                </a:r>
                <a:r>
                  <a:rPr lang="en-US" altLang="zh-CN" dirty="0">
                    <a:solidFill>
                      <a:prstClr val="black"/>
                    </a:solidFill>
                    <a:latin typeface="+mn-ea"/>
                  </a:rPr>
                  <a:t>Okun</a:t>
                </a:r>
                <a:r>
                  <a:rPr lang="zh-CN" altLang="zh-CN" dirty="0">
                    <a:solidFill>
                      <a:prstClr val="black"/>
                    </a:solidFill>
                    <a:latin typeface="+mn-ea"/>
                  </a:rPr>
                  <a:t>，</a:t>
                </a:r>
                <a:r>
                  <a:rPr lang="en-US" altLang="zh-CN" dirty="0">
                    <a:solidFill>
                      <a:prstClr val="black"/>
                    </a:solidFill>
                    <a:latin typeface="+mn-ea"/>
                  </a:rPr>
                  <a:t>1962</a:t>
                </a:r>
                <a:r>
                  <a:rPr lang="zh-CN" altLang="zh-CN" dirty="0">
                    <a:solidFill>
                      <a:prstClr val="black"/>
                    </a:solidFill>
                    <a:latin typeface="+mn-ea"/>
                  </a:rPr>
                  <a:t>）</a:t>
                </a:r>
                <a:r>
                  <a:rPr lang="zh-CN" altLang="en-US" dirty="0">
                    <a:solidFill>
                      <a:prstClr val="black"/>
                    </a:solidFill>
                    <a:latin typeface="+mn-ea"/>
                  </a:rPr>
                  <a:t>。</a:t>
                </a:r>
                <a:endParaRPr lang="en-US" altLang="zh-CN" dirty="0">
                  <a:solidFill>
                    <a:prstClr val="black"/>
                  </a:solidFill>
                  <a:latin typeface="+mn-ea"/>
                </a:endParaRPr>
              </a:p>
              <a:p>
                <a:pPr marL="285750" indent="-285750">
                  <a:buFont typeface="Arial" panose="020B0604020202020204" pitchFamily="34" charset="0"/>
                  <a:buChar char="•"/>
                </a:pPr>
                <a:endParaRPr lang="en-US" altLang="zh-CN" i="1" dirty="0">
                  <a:latin typeface="Cambria Math" panose="02040503050406030204" pitchFamily="18" charset="0"/>
                  <a:ea typeface="Cambria Math" panose="02040503050406030204" pitchFamily="18" charset="0"/>
                </a:endParaRPr>
              </a:p>
              <a:p>
                <a:pPr/>
                <a14:m>
                  <m:oMathPara xmlns:m="http://schemas.openxmlformats.org/officeDocument/2006/math">
                    <m:oMathParaPr>
                      <m:jc m:val="center"/>
                    </m:oMathParaPr>
                    <m:oMath xmlns:m="http://schemas.openxmlformats.org/officeDocument/2006/math">
                      <m:sSub>
                        <m:sSubPr>
                          <m:ctrlPr>
                            <a:rPr lang="zh-CN" altLang="zh-CN" i="1">
                              <a:latin typeface="Cambria Math" panose="02040503050406030204" pitchFamily="18" charset="0"/>
                              <a:ea typeface="Cambria Math" panose="02040503050406030204" pitchFamily="18" charset="0"/>
                            </a:rPr>
                          </m:ctrlPr>
                        </m:sSubPr>
                        <m:e>
                          <m:r>
                            <a:rPr lang="en-US" altLang="zh-CN" i="1">
                              <a:latin typeface="Cambria Math" panose="02040503050406030204" pitchFamily="18" charset="0"/>
                              <a:ea typeface="宋体" panose="02010600030101010101" pitchFamily="2" charset="-122"/>
                              <a:cs typeface="Times New Roman" panose="02020603050405020304" pitchFamily="18" charset="0"/>
                            </a:rPr>
                            <m:t>𝑢</m:t>
                          </m:r>
                        </m:e>
                        <m:sub>
                          <m:r>
                            <a:rPr lang="en-US" altLang="zh-CN" i="1">
                              <a:latin typeface="Cambria Math" panose="02040503050406030204" pitchFamily="18" charset="0"/>
                              <a:ea typeface="宋体" panose="02010600030101010101" pitchFamily="2" charset="-122"/>
                              <a:cs typeface="Times New Roman" panose="02020603050405020304" pitchFamily="18" charset="0"/>
                            </a:rPr>
                            <m:t>𝑡</m:t>
                          </m:r>
                        </m:sub>
                      </m:sSub>
                      <m:r>
                        <a:rPr lang="en-US" altLang="zh-CN" i="1">
                          <a:latin typeface="Cambria Math" panose="02040503050406030204" pitchFamily="18" charset="0"/>
                          <a:ea typeface="宋体" panose="02010600030101010101" pitchFamily="2" charset="-122"/>
                          <a:cs typeface="Times New Roman" panose="02020603050405020304" pitchFamily="18" charset="0"/>
                        </a:rPr>
                        <m:t>−</m:t>
                      </m:r>
                      <m:sSub>
                        <m:sSubPr>
                          <m:ctrlPr>
                            <a:rPr lang="zh-CN" altLang="zh-CN" i="1">
                              <a:latin typeface="Cambria Math" panose="02040503050406030204" pitchFamily="18" charset="0"/>
                              <a:ea typeface="Cambria Math" panose="02040503050406030204" pitchFamily="18" charset="0"/>
                            </a:rPr>
                          </m:ctrlPr>
                        </m:sSubPr>
                        <m:e>
                          <m:r>
                            <a:rPr lang="en-US" altLang="zh-CN" i="1">
                              <a:latin typeface="Cambria Math" panose="02040503050406030204" pitchFamily="18" charset="0"/>
                              <a:ea typeface="宋体" panose="02010600030101010101" pitchFamily="2" charset="-122"/>
                              <a:cs typeface="Times New Roman" panose="02020603050405020304" pitchFamily="18" charset="0"/>
                            </a:rPr>
                            <m:t>𝑢</m:t>
                          </m:r>
                        </m:e>
                        <m:sub>
                          <m:r>
                            <a:rPr lang="en-US" altLang="zh-CN" i="1">
                              <a:latin typeface="Cambria Math" panose="02040503050406030204" pitchFamily="18" charset="0"/>
                              <a:ea typeface="宋体" panose="02010600030101010101" pitchFamily="2" charset="-122"/>
                              <a:cs typeface="Times New Roman" panose="02020603050405020304" pitchFamily="18" charset="0"/>
                            </a:rPr>
                            <m:t>𝑡</m:t>
                          </m:r>
                          <m:r>
                            <a:rPr lang="en-US" altLang="zh-CN" i="1">
                              <a:latin typeface="Cambria Math" panose="02040503050406030204" pitchFamily="18" charset="0"/>
                              <a:ea typeface="宋体" panose="02010600030101010101" pitchFamily="2" charset="-122"/>
                              <a:cs typeface="Times New Roman" panose="02020603050405020304" pitchFamily="18" charset="0"/>
                            </a:rPr>
                            <m:t>−1</m:t>
                          </m:r>
                        </m:sub>
                      </m:sSub>
                      <m:r>
                        <a:rPr lang="en-US" altLang="zh-CN" i="1">
                          <a:latin typeface="Cambria Math" panose="02040503050406030204" pitchFamily="18" charset="0"/>
                          <a:ea typeface="宋体" panose="02010600030101010101" pitchFamily="2" charset="-122"/>
                          <a:cs typeface="Times New Roman" panose="02020603050405020304" pitchFamily="18" charset="0"/>
                        </a:rPr>
                        <m:t>=−0.4</m:t>
                      </m:r>
                      <m:d>
                        <m:dPr>
                          <m:ctrlPr>
                            <a:rPr lang="en-US" altLang="zh-CN" i="1">
                              <a:latin typeface="Cambria Math" panose="02040503050406030204" pitchFamily="18" charset="0"/>
                              <a:ea typeface="宋体" panose="02010600030101010101" pitchFamily="2" charset="-122"/>
                              <a:cs typeface="Times New Roman" panose="02020603050405020304" pitchFamily="18" charset="0"/>
                            </a:rPr>
                          </m:ctrlPr>
                        </m:dPr>
                        <m:e>
                          <m:sSub>
                            <m:sSubPr>
                              <m:ctrlPr>
                                <a:rPr lang="zh-CN" altLang="zh-CN" i="1">
                                  <a:latin typeface="Cambria Math" panose="02040503050406030204" pitchFamily="18" charset="0"/>
                                  <a:ea typeface="Cambria Math" panose="02040503050406030204" pitchFamily="18" charset="0"/>
                                </a:rPr>
                              </m:ctrlPr>
                            </m:sSubPr>
                            <m:e>
                              <m:r>
                                <a:rPr lang="en-US" altLang="zh-CN" i="1">
                                  <a:latin typeface="Cambria Math" panose="02040503050406030204" pitchFamily="18" charset="0"/>
                                  <a:ea typeface="宋体" panose="02010600030101010101" pitchFamily="2" charset="-122"/>
                                  <a:cs typeface="Times New Roman" panose="02020603050405020304" pitchFamily="18" charset="0"/>
                                </a:rPr>
                                <m:t>𝑔</m:t>
                              </m:r>
                            </m:e>
                            <m:sub>
                              <m:r>
                                <a:rPr lang="en-US" altLang="zh-CN" i="1">
                                  <a:latin typeface="Cambria Math" panose="02040503050406030204" pitchFamily="18" charset="0"/>
                                  <a:ea typeface="宋体" panose="02010600030101010101" pitchFamily="2" charset="-122"/>
                                  <a:cs typeface="Times New Roman" panose="02020603050405020304" pitchFamily="18" charset="0"/>
                                </a:rPr>
                                <m:t>𝑡</m:t>
                              </m:r>
                            </m:sub>
                          </m:sSub>
                          <m:r>
                            <a:rPr lang="en-US" altLang="zh-CN" i="1">
                              <a:latin typeface="Cambria Math" panose="02040503050406030204" pitchFamily="18" charset="0"/>
                              <a:ea typeface="宋体" panose="02010600030101010101" pitchFamily="2" charset="-122"/>
                              <a:cs typeface="Times New Roman" panose="02020603050405020304" pitchFamily="18" charset="0"/>
                            </a:rPr>
                            <m:t>−2.5%</m:t>
                          </m:r>
                        </m:e>
                      </m:d>
                    </m:oMath>
                  </m:oMathPara>
                </a14:m>
                <a:endParaRPr lang="en-US" altLang="zh-CN" dirty="0">
                  <a:latin typeface="Calibri" panose="020F0502020204030204" pitchFamily="34" charset="0"/>
                  <a:ea typeface="宋体" panose="02010600030101010101" pitchFamily="2" charset="-122"/>
                  <a:cs typeface="Times New Roman" panose="02020603050405020304" pitchFamily="18" charset="0"/>
                </a:endParaRPr>
              </a:p>
              <a:p>
                <a:pPr algn="ctr"/>
                <a14:m>
                  <m:oMath xmlns:m="http://schemas.openxmlformats.org/officeDocument/2006/math">
                    <m:sSub>
                      <m:sSubPr>
                        <m:ctrlPr>
                          <a:rPr lang="zh-CN" altLang="zh-CN" i="1">
                            <a:latin typeface="Cambria Math" panose="02040503050406030204" pitchFamily="18" charset="0"/>
                            <a:ea typeface="Cambria Math" panose="02040503050406030204" pitchFamily="18" charset="0"/>
                          </a:rPr>
                        </m:ctrlPr>
                      </m:sSubPr>
                      <m:e>
                        <m:r>
                          <a:rPr lang="en-US" altLang="zh-CN" i="1">
                            <a:latin typeface="Cambria Math" panose="02040503050406030204" pitchFamily="18" charset="0"/>
                            <a:ea typeface="宋体" panose="02010600030101010101" pitchFamily="2" charset="-122"/>
                            <a:cs typeface="Times New Roman" panose="02020603050405020304" pitchFamily="18" charset="0"/>
                          </a:rPr>
                          <m:t>𝑢</m:t>
                        </m:r>
                      </m:e>
                      <m:sub>
                        <m:r>
                          <a:rPr lang="en-US" altLang="zh-CN" i="1">
                            <a:latin typeface="Cambria Math" panose="02040503050406030204" pitchFamily="18" charset="0"/>
                            <a:ea typeface="宋体" panose="02010600030101010101" pitchFamily="2" charset="-122"/>
                            <a:cs typeface="Times New Roman" panose="02020603050405020304" pitchFamily="18" charset="0"/>
                          </a:rPr>
                          <m:t>𝑡</m:t>
                        </m:r>
                      </m:sub>
                    </m:sSub>
                    <m:r>
                      <a:rPr lang="en-US" altLang="zh-CN" i="1">
                        <a:latin typeface="Cambria Math" panose="02040503050406030204" pitchFamily="18" charset="0"/>
                        <a:ea typeface="宋体" panose="02010600030101010101" pitchFamily="2" charset="-122"/>
                        <a:cs typeface="Times New Roman" panose="02020603050405020304" pitchFamily="18" charset="0"/>
                      </a:rPr>
                      <m:t>−</m:t>
                    </m:r>
                    <m:sSub>
                      <m:sSubPr>
                        <m:ctrlPr>
                          <a:rPr lang="zh-CN" altLang="zh-CN" i="1">
                            <a:latin typeface="Cambria Math" panose="02040503050406030204" pitchFamily="18" charset="0"/>
                            <a:ea typeface="Cambria Math" panose="02040503050406030204" pitchFamily="18" charset="0"/>
                          </a:rPr>
                        </m:ctrlPr>
                      </m:sSubPr>
                      <m:e>
                        <m:r>
                          <a:rPr lang="en-US" altLang="zh-CN" i="1">
                            <a:latin typeface="Cambria Math" panose="02040503050406030204" pitchFamily="18" charset="0"/>
                            <a:ea typeface="宋体" panose="02010600030101010101" pitchFamily="2" charset="-122"/>
                            <a:cs typeface="Times New Roman" panose="02020603050405020304" pitchFamily="18" charset="0"/>
                          </a:rPr>
                          <m:t>𝑢</m:t>
                        </m:r>
                      </m:e>
                      <m:sub>
                        <m:r>
                          <a:rPr lang="en-US" altLang="zh-CN" i="1">
                            <a:latin typeface="Cambria Math" panose="02040503050406030204" pitchFamily="18" charset="0"/>
                            <a:ea typeface="宋体" panose="02010600030101010101" pitchFamily="2" charset="-122"/>
                            <a:cs typeface="Times New Roman" panose="02020603050405020304" pitchFamily="18" charset="0"/>
                          </a:rPr>
                          <m:t>𝑡</m:t>
                        </m:r>
                        <m:r>
                          <a:rPr lang="en-US" altLang="zh-CN" i="1">
                            <a:latin typeface="Cambria Math" panose="02040503050406030204" pitchFamily="18" charset="0"/>
                            <a:ea typeface="宋体" panose="02010600030101010101" pitchFamily="2" charset="-122"/>
                            <a:cs typeface="Times New Roman" panose="02020603050405020304" pitchFamily="18" charset="0"/>
                          </a:rPr>
                          <m:t>−</m:t>
                        </m:r>
                        <m:r>
                          <a:rPr lang="en-US" altLang="zh-CN">
                            <a:latin typeface="Cambria Math" panose="02040503050406030204" pitchFamily="18" charset="0"/>
                            <a:ea typeface="宋体" panose="02010600030101010101" pitchFamily="2" charset="-122"/>
                            <a:cs typeface="Times New Roman" panose="02020603050405020304" pitchFamily="18" charset="0"/>
                          </a:rPr>
                          <m:t>1</m:t>
                        </m:r>
                      </m:sub>
                    </m:sSub>
                    <m:r>
                      <a:rPr lang="en-US" altLang="zh-CN">
                        <a:latin typeface="Cambria Math" panose="02040503050406030204" pitchFamily="18" charset="0"/>
                        <a:ea typeface="宋体" panose="02010600030101010101" pitchFamily="2" charset="-122"/>
                        <a:cs typeface="Times New Roman" panose="02020603050405020304" pitchFamily="18" charset="0"/>
                      </a:rPr>
                      <m:t>=</m:t>
                    </m:r>
                    <m:r>
                      <a:rPr lang="en-US" altLang="zh-CN" i="1">
                        <a:latin typeface="Cambria Math" panose="02040503050406030204" pitchFamily="18" charset="0"/>
                        <a:ea typeface="宋体" panose="02010600030101010101" pitchFamily="2" charset="-122"/>
                        <a:cs typeface="Times New Roman" panose="02020603050405020304" pitchFamily="18" charset="0"/>
                      </a:rPr>
                      <m:t>𝛥</m:t>
                    </m:r>
                    <m:sSub>
                      <m:sSubPr>
                        <m:ctrlPr>
                          <a:rPr lang="zh-CN" altLang="zh-CN" i="1">
                            <a:latin typeface="Cambria Math" panose="02040503050406030204" pitchFamily="18" charset="0"/>
                            <a:ea typeface="Cambria Math" panose="02040503050406030204" pitchFamily="18" charset="0"/>
                          </a:rPr>
                        </m:ctrlPr>
                      </m:sSubPr>
                      <m:e>
                        <m:r>
                          <a:rPr lang="en-US" altLang="zh-CN" i="1">
                            <a:latin typeface="Cambria Math" panose="02040503050406030204" pitchFamily="18" charset="0"/>
                            <a:ea typeface="宋体" panose="02010600030101010101" pitchFamily="2" charset="-122"/>
                            <a:cs typeface="Times New Roman" panose="02020603050405020304" pitchFamily="18" charset="0"/>
                          </a:rPr>
                          <m:t>𝑢</m:t>
                        </m:r>
                      </m:e>
                      <m:sub>
                        <m:r>
                          <a:rPr lang="en-US" altLang="zh-CN" i="1">
                            <a:latin typeface="Cambria Math" panose="02040503050406030204" pitchFamily="18" charset="0"/>
                            <a:ea typeface="宋体" panose="02010600030101010101" pitchFamily="2" charset="-122"/>
                            <a:cs typeface="Times New Roman" panose="02020603050405020304" pitchFamily="18" charset="0"/>
                          </a:rPr>
                          <m:t>𝑡</m:t>
                        </m:r>
                      </m:sub>
                    </m:sSub>
                    <m:r>
                      <a:rPr lang="en-US" altLang="zh-CN">
                        <a:latin typeface="Cambria Math" panose="02040503050406030204" pitchFamily="18" charset="0"/>
                        <a:ea typeface="宋体" panose="02010600030101010101" pitchFamily="2" charset="-122"/>
                        <a:cs typeface="Times New Roman" panose="02020603050405020304" pitchFamily="18" charset="0"/>
                      </a:rPr>
                      <m:t>=</m:t>
                    </m:r>
                    <m:r>
                      <a:rPr lang="en-US" altLang="zh-CN" i="1">
                        <a:latin typeface="Cambria Math" panose="02040503050406030204" pitchFamily="18" charset="0"/>
                        <a:ea typeface="宋体" panose="02010600030101010101" pitchFamily="2" charset="-122"/>
                        <a:cs typeface="Times New Roman" panose="02020603050405020304" pitchFamily="18" charset="0"/>
                      </a:rPr>
                      <m:t>−</m:t>
                    </m:r>
                    <m:r>
                      <a:rPr lang="en-US" altLang="zh-CN" i="1">
                        <a:latin typeface="Cambria Math" panose="02040503050406030204" pitchFamily="18" charset="0"/>
                        <a:ea typeface="宋体" panose="02010600030101010101" pitchFamily="2" charset="-122"/>
                        <a:cs typeface="Times New Roman" panose="02020603050405020304" pitchFamily="18" charset="0"/>
                      </a:rPr>
                      <m:t>𝛽</m:t>
                    </m:r>
                    <m:r>
                      <a:rPr lang="en-US" altLang="zh-CN">
                        <a:latin typeface="Cambria Math" panose="02040503050406030204" pitchFamily="18" charset="0"/>
                        <a:ea typeface="宋体" panose="02010600030101010101" pitchFamily="2" charset="-122"/>
                        <a:cs typeface="Times New Roman" panose="02020603050405020304" pitchFamily="18" charset="0"/>
                      </a:rPr>
                      <m:t>(</m:t>
                    </m:r>
                    <m:sSub>
                      <m:sSubPr>
                        <m:ctrlPr>
                          <a:rPr lang="zh-CN" altLang="zh-CN" i="1">
                            <a:latin typeface="Cambria Math" panose="02040503050406030204" pitchFamily="18" charset="0"/>
                            <a:ea typeface="Cambria Math" panose="02040503050406030204" pitchFamily="18" charset="0"/>
                          </a:rPr>
                        </m:ctrlPr>
                      </m:sSubPr>
                      <m:e>
                        <m:r>
                          <a:rPr lang="en-US" altLang="zh-CN" i="1">
                            <a:latin typeface="Cambria Math" panose="02040503050406030204" pitchFamily="18" charset="0"/>
                            <a:ea typeface="宋体" panose="02010600030101010101" pitchFamily="2" charset="-122"/>
                            <a:cs typeface="Times New Roman" panose="02020603050405020304" pitchFamily="18" charset="0"/>
                          </a:rPr>
                          <m:t>𝑔</m:t>
                        </m:r>
                      </m:e>
                      <m:sub>
                        <m:r>
                          <a:rPr lang="en-US" altLang="zh-CN" i="1">
                            <a:latin typeface="Cambria Math" panose="02040503050406030204" pitchFamily="18" charset="0"/>
                            <a:ea typeface="宋体" panose="02010600030101010101" pitchFamily="2" charset="-122"/>
                            <a:cs typeface="Times New Roman" panose="02020603050405020304" pitchFamily="18" charset="0"/>
                          </a:rPr>
                          <m:t>𝑡</m:t>
                        </m:r>
                      </m:sub>
                    </m:sSub>
                    <m:r>
                      <a:rPr lang="en-US" altLang="zh-CN" i="1">
                        <a:latin typeface="Cambria Math" panose="02040503050406030204" pitchFamily="18" charset="0"/>
                        <a:ea typeface="宋体" panose="02010600030101010101" pitchFamily="2" charset="-122"/>
                        <a:cs typeface="Times New Roman" panose="02020603050405020304" pitchFamily="18" charset="0"/>
                      </a:rPr>
                      <m:t>−</m:t>
                    </m:r>
                    <m:sSup>
                      <m:sSupPr>
                        <m:ctrlPr>
                          <a:rPr lang="zh-CN" altLang="zh-CN" i="1">
                            <a:latin typeface="Cambria Math" panose="02040503050406030204" pitchFamily="18" charset="0"/>
                            <a:ea typeface="Cambria Math" panose="02040503050406030204" pitchFamily="18" charset="0"/>
                          </a:rPr>
                        </m:ctrlPr>
                      </m:sSupPr>
                      <m:e>
                        <m:r>
                          <a:rPr lang="en-US" altLang="zh-CN" i="1">
                            <a:latin typeface="Cambria Math" panose="02040503050406030204" pitchFamily="18" charset="0"/>
                            <a:ea typeface="宋体" panose="02010600030101010101" pitchFamily="2" charset="-122"/>
                            <a:cs typeface="Times New Roman" panose="02020603050405020304" pitchFamily="18" charset="0"/>
                          </a:rPr>
                          <m:t>𝑔</m:t>
                        </m:r>
                      </m:e>
                      <m:sup>
                        <m:r>
                          <a:rPr lang="en-US" altLang="zh-CN" i="1">
                            <a:latin typeface="Cambria Math" panose="02040503050406030204" pitchFamily="18" charset="0"/>
                            <a:ea typeface="宋体" panose="02010600030101010101" pitchFamily="2" charset="-122"/>
                            <a:cs typeface="Times New Roman" panose="02020603050405020304" pitchFamily="18" charset="0"/>
                          </a:rPr>
                          <m:t>∗</m:t>
                        </m:r>
                      </m:sup>
                    </m:sSup>
                    <m:r>
                      <a:rPr lang="en-US" altLang="zh-CN">
                        <a:latin typeface="Cambria Math" panose="02040503050406030204" pitchFamily="18" charset="0"/>
                        <a:ea typeface="宋体" panose="02010600030101010101" pitchFamily="2" charset="-122"/>
                        <a:cs typeface="Times New Roman" panose="02020603050405020304" pitchFamily="18" charset="0"/>
                      </a:rPr>
                      <m:t>) ,  </m:t>
                    </m:r>
                    <m:r>
                      <a:rPr lang="en-US" altLang="zh-CN" i="1">
                        <a:latin typeface="Cambria Math" panose="02040503050406030204" pitchFamily="18" charset="0"/>
                        <a:ea typeface="宋体" panose="02010600030101010101" pitchFamily="2" charset="-122"/>
                        <a:cs typeface="Times New Roman" panose="02020603050405020304" pitchFamily="18" charset="0"/>
                      </a:rPr>
                      <m:t>𝛽</m:t>
                    </m:r>
                    <m:r>
                      <a:rPr lang="en-US" altLang="zh-CN">
                        <a:latin typeface="Cambria Math" panose="02040503050406030204" pitchFamily="18" charset="0"/>
                        <a:ea typeface="宋体" panose="02010600030101010101" pitchFamily="2" charset="-122"/>
                        <a:cs typeface="Times New Roman" panose="02020603050405020304" pitchFamily="18" charset="0"/>
                      </a:rPr>
                      <m:t>&gt;0</m:t>
                    </m:r>
                  </m:oMath>
                </a14:m>
                <a:r>
                  <a:rPr lang="zh-CN" altLang="zh-CN" dirty="0">
                    <a:latin typeface="Calibri" panose="020F0502020204030204" pitchFamily="34" charset="0"/>
                    <a:ea typeface="宋体" panose="02010600030101010101" pitchFamily="2" charset="-122"/>
                    <a:cs typeface="Times New Roman" panose="02020603050405020304" pitchFamily="18" charset="0"/>
                  </a:rPr>
                  <a:t> </a:t>
                </a:r>
                <a:endParaRPr lang="en-US" altLang="zh-CN" sz="1500" dirty="0">
                  <a:solidFill>
                    <a:prstClr val="black"/>
                  </a:solidFill>
                  <a:latin typeface="+mn-ea"/>
                </a:endParaRPr>
              </a:p>
            </p:txBody>
          </p:sp>
        </mc:Choice>
        <mc:Fallback xmlns="">
          <p:sp>
            <p:nvSpPr>
              <p:cNvPr id="3" name="文本框 2">
                <a:extLst>
                  <a:ext uri="{FF2B5EF4-FFF2-40B4-BE49-F238E27FC236}">
                    <a16:creationId xmlns:a16="http://schemas.microsoft.com/office/drawing/2014/main" id="{DB9FDD07-D17A-ADAB-E105-CBC5034BD5EC}"/>
                  </a:ext>
                </a:extLst>
              </p:cNvPr>
              <p:cNvSpPr txBox="1">
                <a:spLocks noRot="1" noChangeAspect="1" noMove="1" noResize="1" noEditPoints="1" noAdjustHandles="1" noChangeArrowheads="1" noChangeShapeType="1" noTextEdit="1"/>
              </p:cNvSpPr>
              <p:nvPr/>
            </p:nvSpPr>
            <p:spPr>
              <a:xfrm>
                <a:off x="2219852" y="1828800"/>
                <a:ext cx="6858000" cy="2862322"/>
              </a:xfrm>
              <a:prstGeom prst="rect">
                <a:avLst/>
              </a:prstGeom>
              <a:blipFill>
                <a:blip r:embed="rId2"/>
                <a:stretch>
                  <a:fillRect l="-533" t="-1064" b="-851"/>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362474195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F73B9267-8828-4666-BF30-7A050B28F82B}"/>
              </a:ext>
            </a:extLst>
          </p:cNvPr>
          <p:cNvSpPr>
            <a:spLocks noGrp="1"/>
          </p:cNvSpPr>
          <p:nvPr>
            <p:ph idx="1"/>
          </p:nvPr>
        </p:nvSpPr>
        <p:spPr/>
        <p:txBody>
          <a:bodyPr>
            <a:noAutofit/>
          </a:bodyPr>
          <a:lstStyle/>
          <a:p>
            <a:pPr marL="0" indent="0">
              <a:buNone/>
            </a:pPr>
            <a:r>
              <a:rPr lang="zh-CN" altLang="zh-CN" sz="2200" b="1" dirty="0"/>
              <a:t>理性预期学派与菲利普斯曲线</a:t>
            </a:r>
            <a:endParaRPr lang="en-US" altLang="zh-CN" sz="2200" b="1" dirty="0"/>
          </a:p>
          <a:p>
            <a:pPr marL="0" indent="0">
              <a:buNone/>
            </a:pPr>
            <a:endParaRPr lang="en-US" altLang="zh-CN" dirty="0"/>
          </a:p>
          <a:p>
            <a:pPr>
              <a:buFont typeface="Wingdings" panose="05000000000000000000" pitchFamily="2" charset="2"/>
              <a:buChar char="Ø"/>
            </a:pPr>
            <a:r>
              <a:rPr lang="zh-CN" altLang="en-US" dirty="0"/>
              <a:t>“由于预期是关于对未来事件的预测，</a:t>
            </a:r>
            <a:endParaRPr lang="en-US" altLang="zh-CN" dirty="0"/>
          </a:p>
          <a:p>
            <a:pPr marL="0" indent="0">
              <a:buNone/>
            </a:pPr>
            <a:r>
              <a:rPr lang="zh-CN" altLang="en-US" dirty="0"/>
              <a:t>因而它在本质上就如同有关经济理论的预测一样。</a:t>
            </a:r>
            <a:r>
              <a:rPr lang="zh-CN" altLang="en-US" dirty="0">
                <a:latin typeface="+mn-ea"/>
              </a:rPr>
              <a:t>”</a:t>
            </a:r>
            <a:endParaRPr lang="en-US" altLang="zh-CN" dirty="0">
              <a:latin typeface="+mn-ea"/>
            </a:endParaRPr>
          </a:p>
          <a:p>
            <a:pPr marL="0" indent="0">
              <a:buNone/>
            </a:pPr>
            <a:r>
              <a:rPr lang="en-US" altLang="zh-CN" dirty="0">
                <a:latin typeface="+mn-ea"/>
              </a:rPr>
              <a:t>(</a:t>
            </a:r>
            <a:r>
              <a:rPr lang="en-US" altLang="zh-CN" dirty="0" err="1">
                <a:latin typeface="+mn-ea"/>
              </a:rPr>
              <a:t>J.F.Muth</a:t>
            </a:r>
            <a:r>
              <a:rPr lang="zh-CN" altLang="en-US" dirty="0">
                <a:latin typeface="+mn-ea"/>
              </a:rPr>
              <a:t>，</a:t>
            </a:r>
            <a:r>
              <a:rPr lang="en-US" altLang="zh-CN" dirty="0">
                <a:latin typeface="+mn-ea"/>
              </a:rPr>
              <a:t>1961)</a:t>
            </a:r>
          </a:p>
          <a:p>
            <a:pPr>
              <a:buFont typeface="Wingdings" panose="05000000000000000000" pitchFamily="2" charset="2"/>
              <a:buChar char="Ø"/>
            </a:pPr>
            <a:r>
              <a:rPr lang="en-US" altLang="zh-CN" dirty="0">
                <a:effectLst/>
                <a:latin typeface="+mn-ea"/>
                <a:cs typeface="Times New Roman" panose="02020603050405020304" pitchFamily="18" charset="0"/>
              </a:rPr>
              <a:t>Lucas</a:t>
            </a:r>
            <a:r>
              <a:rPr lang="zh-CN" altLang="zh-CN" dirty="0">
                <a:effectLst/>
                <a:latin typeface="+mn-ea"/>
                <a:cs typeface="Times New Roman" panose="02020603050405020304" pitchFamily="18" charset="0"/>
              </a:rPr>
              <a:t>，</a:t>
            </a:r>
            <a:r>
              <a:rPr lang="en-US" altLang="zh-CN" dirty="0">
                <a:effectLst/>
                <a:latin typeface="+mn-ea"/>
                <a:cs typeface="Times New Roman" panose="02020603050405020304" pitchFamily="18" charset="0"/>
              </a:rPr>
              <a:t>1972</a:t>
            </a:r>
            <a:r>
              <a:rPr lang="zh-CN" altLang="zh-CN" dirty="0">
                <a:effectLst/>
                <a:latin typeface="+mn-ea"/>
                <a:cs typeface="Times New Roman" panose="02020603050405020304" pitchFamily="18" charset="0"/>
              </a:rPr>
              <a:t>，</a:t>
            </a:r>
            <a:r>
              <a:rPr lang="en-US" altLang="zh-CN" dirty="0">
                <a:effectLst/>
                <a:latin typeface="+mn-ea"/>
                <a:cs typeface="Times New Roman" panose="02020603050405020304" pitchFamily="18" charset="0"/>
              </a:rPr>
              <a:t>1973</a:t>
            </a:r>
            <a:r>
              <a:rPr lang="zh-CN" altLang="en-US" dirty="0">
                <a:effectLst/>
                <a:latin typeface="+mn-ea"/>
                <a:cs typeface="Times New Roman" panose="02020603050405020304" pitchFamily="18" charset="0"/>
              </a:rPr>
              <a:t>；</a:t>
            </a:r>
            <a:r>
              <a:rPr lang="en-US" altLang="zh-CN" dirty="0">
                <a:effectLst/>
                <a:latin typeface="+mn-ea"/>
                <a:cs typeface="Times New Roman" panose="02020603050405020304" pitchFamily="18" charset="0"/>
              </a:rPr>
              <a:t>Sargent</a:t>
            </a:r>
            <a:r>
              <a:rPr lang="zh-CN" altLang="en-US" dirty="0">
                <a:effectLst/>
                <a:latin typeface="+mn-ea"/>
                <a:cs typeface="Times New Roman" panose="02020603050405020304" pitchFamily="18" charset="0"/>
              </a:rPr>
              <a:t>，</a:t>
            </a:r>
            <a:r>
              <a:rPr lang="en-US" altLang="zh-CN" dirty="0">
                <a:effectLst/>
                <a:latin typeface="+mn-ea"/>
                <a:cs typeface="Times New Roman" panose="02020603050405020304" pitchFamily="18" charset="0"/>
              </a:rPr>
              <a:t>1973</a:t>
            </a:r>
            <a:r>
              <a:rPr lang="zh-CN" altLang="zh-CN" dirty="0">
                <a:effectLst/>
                <a:latin typeface="+mn-ea"/>
                <a:cs typeface="Times New Roman" panose="02020603050405020304" pitchFamily="18" charset="0"/>
              </a:rPr>
              <a:t>，</a:t>
            </a:r>
            <a:r>
              <a:rPr lang="en-US" altLang="zh-CN" dirty="0">
                <a:effectLst/>
                <a:latin typeface="+mn-ea"/>
                <a:cs typeface="Times New Roman" panose="02020603050405020304" pitchFamily="18" charset="0"/>
              </a:rPr>
              <a:t>1976</a:t>
            </a:r>
            <a:r>
              <a:rPr lang="zh-CN" altLang="en-US" dirty="0">
                <a:effectLst/>
                <a:latin typeface="+mn-ea"/>
                <a:cs typeface="Times New Roman" panose="02020603050405020304" pitchFamily="18" charset="0"/>
              </a:rPr>
              <a:t>；</a:t>
            </a:r>
            <a:endParaRPr lang="en-US" altLang="zh-CN" dirty="0">
              <a:effectLst/>
              <a:latin typeface="+mn-ea"/>
              <a:cs typeface="Times New Roman" panose="02020603050405020304" pitchFamily="18" charset="0"/>
            </a:endParaRPr>
          </a:p>
          <a:p>
            <a:pPr marL="0" indent="0">
              <a:buNone/>
            </a:pPr>
            <a:r>
              <a:rPr lang="en-US" altLang="zh-CN" dirty="0">
                <a:effectLst/>
                <a:latin typeface="+mn-ea"/>
                <a:cs typeface="Times New Roman" panose="02020603050405020304" pitchFamily="18" charset="0"/>
              </a:rPr>
              <a:t>Sargent</a:t>
            </a:r>
            <a:r>
              <a:rPr lang="zh-CN" altLang="en-US" dirty="0">
                <a:effectLst/>
                <a:latin typeface="+mn-ea"/>
                <a:cs typeface="Times New Roman" panose="02020603050405020304" pitchFamily="18" charset="0"/>
              </a:rPr>
              <a:t>和</a:t>
            </a:r>
            <a:r>
              <a:rPr lang="en-US" altLang="zh-CN" dirty="0">
                <a:effectLst/>
                <a:latin typeface="+mn-ea"/>
                <a:cs typeface="Times New Roman" panose="02020603050405020304" pitchFamily="18" charset="0"/>
              </a:rPr>
              <a:t>Wallace</a:t>
            </a:r>
            <a:r>
              <a:rPr lang="zh-CN" altLang="en-US" dirty="0">
                <a:effectLst/>
                <a:latin typeface="+mn-ea"/>
                <a:cs typeface="Times New Roman" panose="02020603050405020304" pitchFamily="18" charset="0"/>
              </a:rPr>
              <a:t>，</a:t>
            </a:r>
            <a:r>
              <a:rPr lang="en-US" altLang="zh-CN" dirty="0">
                <a:effectLst/>
                <a:latin typeface="+mn-ea"/>
                <a:cs typeface="Times New Roman" panose="02020603050405020304" pitchFamily="18" charset="0"/>
              </a:rPr>
              <a:t>1973</a:t>
            </a:r>
            <a:r>
              <a:rPr lang="zh-CN" altLang="en-US" dirty="0">
                <a:effectLst/>
                <a:latin typeface="+mn-ea"/>
                <a:cs typeface="Times New Roman" panose="02020603050405020304" pitchFamily="18" charset="0"/>
              </a:rPr>
              <a:t>，</a:t>
            </a:r>
            <a:r>
              <a:rPr lang="en-US" altLang="zh-CN" dirty="0">
                <a:effectLst/>
                <a:latin typeface="+mn-ea"/>
                <a:cs typeface="Times New Roman" panose="02020603050405020304" pitchFamily="18" charset="0"/>
              </a:rPr>
              <a:t>1975</a:t>
            </a:r>
            <a:r>
              <a:rPr lang="zh-CN" altLang="en-US" dirty="0">
                <a:effectLst/>
                <a:latin typeface="+mn-ea"/>
                <a:cs typeface="Times New Roman" panose="02020603050405020304" pitchFamily="18" charset="0"/>
              </a:rPr>
              <a:t>，</a:t>
            </a:r>
            <a:r>
              <a:rPr lang="en-US" altLang="zh-CN" dirty="0">
                <a:effectLst/>
                <a:latin typeface="+mn-ea"/>
                <a:cs typeface="Times New Roman" panose="02020603050405020304" pitchFamily="18" charset="0"/>
              </a:rPr>
              <a:t>1976</a:t>
            </a:r>
            <a:r>
              <a:rPr lang="zh-CN" altLang="en-US" dirty="0">
                <a:effectLst/>
                <a:latin typeface="+mn-ea"/>
                <a:cs typeface="Times New Roman" panose="02020603050405020304" pitchFamily="18" charset="0"/>
              </a:rPr>
              <a:t>；</a:t>
            </a:r>
            <a:r>
              <a:rPr lang="en-US" altLang="zh-CN" dirty="0">
                <a:effectLst/>
                <a:latin typeface="+mn-ea"/>
                <a:cs typeface="Times New Roman" panose="02020603050405020304" pitchFamily="18" charset="0"/>
              </a:rPr>
              <a:t>Barro</a:t>
            </a:r>
            <a:r>
              <a:rPr lang="zh-CN" altLang="en-US" dirty="0">
                <a:effectLst/>
                <a:latin typeface="+mn-ea"/>
                <a:cs typeface="Times New Roman" panose="02020603050405020304" pitchFamily="18" charset="0"/>
              </a:rPr>
              <a:t>，</a:t>
            </a:r>
            <a:r>
              <a:rPr lang="en-US" altLang="zh-CN" dirty="0">
                <a:effectLst/>
                <a:latin typeface="+mn-ea"/>
                <a:cs typeface="Times New Roman" panose="02020603050405020304" pitchFamily="18" charset="0"/>
              </a:rPr>
              <a:t>1976</a:t>
            </a:r>
            <a:r>
              <a:rPr lang="zh-CN" altLang="en-US" dirty="0">
                <a:effectLst/>
                <a:latin typeface="+mn-ea"/>
                <a:cs typeface="Times New Roman" panose="02020603050405020304" pitchFamily="18" charset="0"/>
              </a:rPr>
              <a:t>。</a:t>
            </a:r>
            <a:endParaRPr lang="en-US" altLang="zh-CN" dirty="0">
              <a:effectLst/>
              <a:latin typeface="+mn-ea"/>
              <a:cs typeface="Times New Roman" panose="02020603050405020304" pitchFamily="18" charset="0"/>
            </a:endParaRPr>
          </a:p>
          <a:p>
            <a:pPr>
              <a:buFont typeface="Wingdings" panose="05000000000000000000" pitchFamily="2" charset="2"/>
              <a:buChar char="Ø"/>
            </a:pPr>
            <a:r>
              <a:rPr lang="zh-CN" altLang="en-US" dirty="0">
                <a:latin typeface="+mn-ea"/>
              </a:rPr>
              <a:t>“如果以一种合适的方法得到的对某一变量的预期与</a:t>
            </a:r>
            <a:endParaRPr lang="en-US" altLang="zh-CN" dirty="0">
              <a:latin typeface="+mn-ea"/>
            </a:endParaRPr>
          </a:p>
          <a:p>
            <a:pPr marL="0" indent="0">
              <a:buNone/>
            </a:pPr>
            <a:r>
              <a:rPr lang="zh-CN" altLang="en-US" dirty="0">
                <a:latin typeface="+mn-ea"/>
              </a:rPr>
              <a:t>经济理论所讲的这个变量的实际决定一致的话，预期就</a:t>
            </a:r>
            <a:endParaRPr lang="en-US" altLang="zh-CN" dirty="0">
              <a:latin typeface="+mn-ea"/>
            </a:endParaRPr>
          </a:p>
          <a:p>
            <a:pPr marL="0" indent="0">
              <a:buNone/>
            </a:pPr>
            <a:r>
              <a:rPr lang="zh-CN" altLang="en-US" dirty="0">
                <a:latin typeface="+mn-ea"/>
              </a:rPr>
              <a:t>可以说是合理的。”（</a:t>
            </a:r>
            <a:r>
              <a:rPr lang="en-US" altLang="zh-CN" dirty="0">
                <a:effectLst/>
                <a:latin typeface="+mn-ea"/>
                <a:cs typeface="Times New Roman" panose="02020603050405020304" pitchFamily="18" charset="0"/>
              </a:rPr>
              <a:t>Sargent</a:t>
            </a:r>
            <a:r>
              <a:rPr lang="zh-CN" altLang="en-US" dirty="0">
                <a:effectLst/>
                <a:latin typeface="+mn-ea"/>
                <a:cs typeface="Times New Roman" panose="02020603050405020304" pitchFamily="18" charset="0"/>
              </a:rPr>
              <a:t>和</a:t>
            </a:r>
            <a:r>
              <a:rPr lang="en-US" altLang="zh-CN" dirty="0">
                <a:effectLst/>
                <a:latin typeface="+mn-ea"/>
                <a:cs typeface="Times New Roman" panose="02020603050405020304" pitchFamily="18" charset="0"/>
              </a:rPr>
              <a:t>Wallace</a:t>
            </a:r>
            <a:r>
              <a:rPr lang="zh-CN" altLang="en-US" dirty="0">
                <a:effectLst/>
                <a:latin typeface="+mn-ea"/>
                <a:cs typeface="Times New Roman" panose="02020603050405020304" pitchFamily="18" charset="0"/>
              </a:rPr>
              <a:t>，</a:t>
            </a:r>
            <a:r>
              <a:rPr lang="en-US" altLang="zh-CN" dirty="0">
                <a:effectLst/>
                <a:latin typeface="+mn-ea"/>
                <a:cs typeface="Times New Roman" panose="02020603050405020304" pitchFamily="18" charset="0"/>
              </a:rPr>
              <a:t>1973</a:t>
            </a:r>
            <a:r>
              <a:rPr lang="zh-CN" altLang="en-US" dirty="0">
                <a:latin typeface="+mn-ea"/>
              </a:rPr>
              <a:t>）</a:t>
            </a:r>
            <a:endParaRPr lang="en-US" altLang="zh-CN" dirty="0">
              <a:latin typeface="+mn-ea"/>
            </a:endParaRPr>
          </a:p>
          <a:p>
            <a:pPr>
              <a:buFont typeface="Wingdings" panose="05000000000000000000" pitchFamily="2" charset="2"/>
              <a:buChar char="Ø"/>
            </a:pPr>
            <a:r>
              <a:rPr lang="en-US" altLang="zh-CN" dirty="0">
                <a:latin typeface="+mn-ea"/>
              </a:rPr>
              <a:t>“All agents inside the model, the </a:t>
            </a:r>
          </a:p>
          <a:p>
            <a:pPr marL="0" indent="0">
              <a:buNone/>
            </a:pPr>
            <a:r>
              <a:rPr lang="en-US" altLang="zh-CN" dirty="0">
                <a:latin typeface="+mn-ea"/>
              </a:rPr>
              <a:t>econometrician, and God share the same model.”</a:t>
            </a:r>
          </a:p>
          <a:p>
            <a:pPr marL="0" indent="0">
              <a:buNone/>
            </a:pPr>
            <a:r>
              <a:rPr lang="zh-CN" altLang="en-US" dirty="0">
                <a:latin typeface="+mn-ea"/>
              </a:rPr>
              <a:t>（</a:t>
            </a:r>
            <a:r>
              <a:rPr lang="en-US" altLang="zh-CN" dirty="0">
                <a:latin typeface="+mn-ea"/>
              </a:rPr>
              <a:t>Thomas Sargent</a:t>
            </a:r>
            <a:r>
              <a:rPr lang="zh-CN" altLang="en-US" dirty="0">
                <a:latin typeface="+mn-ea"/>
              </a:rPr>
              <a:t>，</a:t>
            </a:r>
            <a:r>
              <a:rPr lang="en-US" altLang="zh-CN" dirty="0">
                <a:latin typeface="+mn-ea"/>
              </a:rPr>
              <a:t>2005</a:t>
            </a:r>
            <a:r>
              <a:rPr lang="zh-CN" altLang="en-US" dirty="0">
                <a:latin typeface="+mn-ea"/>
              </a:rPr>
              <a:t>）</a:t>
            </a:r>
            <a:endParaRPr lang="en-US" altLang="zh-CN" dirty="0">
              <a:latin typeface="+mn-ea"/>
            </a:endParaRPr>
          </a:p>
          <a:p>
            <a:pPr marL="0" indent="0">
              <a:buNone/>
            </a:pPr>
            <a:endParaRPr lang="en-US" altLang="zh-CN" dirty="0">
              <a:latin typeface="+mn-ea"/>
            </a:endParaRPr>
          </a:p>
          <a:p>
            <a:pPr marL="0" indent="0">
              <a:buNone/>
            </a:pPr>
            <a:endParaRPr lang="en-US" altLang="zh-CN" dirty="0">
              <a:latin typeface="+mn-ea"/>
              <a:cs typeface="Times New Roman" panose="02020603050405020304" pitchFamily="18" charset="0"/>
            </a:endParaRPr>
          </a:p>
          <a:p>
            <a:pPr marL="0" indent="0">
              <a:buNone/>
            </a:pPr>
            <a:endParaRPr lang="en-US" altLang="zh-CN" dirty="0">
              <a:latin typeface="+mn-ea"/>
            </a:endParaRPr>
          </a:p>
          <a:p>
            <a:endParaRPr lang="zh-CN" altLang="zh-CN" dirty="0"/>
          </a:p>
          <a:p>
            <a:endParaRPr lang="zh-CN" altLang="en-US" dirty="0"/>
          </a:p>
        </p:txBody>
      </p:sp>
      <p:pic>
        <p:nvPicPr>
          <p:cNvPr id="6" name="图片 5" descr="穿着西装笔挺的男子与图片配字&#10;&#10;描述已自动生成">
            <a:extLst>
              <a:ext uri="{FF2B5EF4-FFF2-40B4-BE49-F238E27FC236}">
                <a16:creationId xmlns:a16="http://schemas.microsoft.com/office/drawing/2014/main" id="{01F58452-6939-21CA-091B-38DF426055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43620" y="1348174"/>
            <a:ext cx="4998256" cy="4261634"/>
          </a:xfrm>
          <a:prstGeom prst="rect">
            <a:avLst/>
          </a:prstGeom>
        </p:spPr>
      </p:pic>
    </p:spTree>
    <p:extLst>
      <p:ext uri="{BB962C8B-B14F-4D97-AF65-F5344CB8AC3E}">
        <p14:creationId xmlns:p14="http://schemas.microsoft.com/office/powerpoint/2010/main" val="101682712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内容占位符 1">
                <a:extLst>
                  <a:ext uri="{FF2B5EF4-FFF2-40B4-BE49-F238E27FC236}">
                    <a16:creationId xmlns:a16="http://schemas.microsoft.com/office/drawing/2014/main" id="{F73B9267-8828-4666-BF30-7A050B28F82B}"/>
                  </a:ext>
                </a:extLst>
              </p:cNvPr>
              <p:cNvSpPr>
                <a:spLocks noGrp="1"/>
              </p:cNvSpPr>
              <p:nvPr>
                <p:ph idx="1"/>
              </p:nvPr>
            </p:nvSpPr>
            <p:spPr>
              <a:xfrm>
                <a:off x="1066800" y="360182"/>
                <a:ext cx="10058400" cy="5977118"/>
              </a:xfrm>
            </p:spPr>
            <p:txBody>
              <a:bodyPr>
                <a:noAutofit/>
              </a:bodyPr>
              <a:lstStyle/>
              <a:p>
                <a:r>
                  <a:rPr lang="zh-CN" altLang="zh-CN" b="1" dirty="0"/>
                  <a:t>理性预期学派与菲利普斯曲线</a:t>
                </a:r>
                <a:endParaRPr lang="en-US" altLang="zh-CN" b="1" dirty="0"/>
              </a:p>
              <a:p>
                <a:pPr>
                  <a:lnSpc>
                    <a:spcPct val="100000"/>
                  </a:lnSpc>
                  <a:buFont typeface="Wingdings" panose="05000000000000000000" pitchFamily="2" charset="2"/>
                  <a:buChar char="Ø"/>
                </a:pPr>
                <a:r>
                  <a:rPr lang="zh-CN" altLang="en-US" dirty="0">
                    <a:latin typeface="+mn-ea"/>
                  </a:rPr>
                  <a:t>理性预期是指一个经济变量的预期是在一个一致的</a:t>
                </a:r>
                <a:r>
                  <a:rPr lang="en-US" altLang="zh-CN" dirty="0">
                    <a:latin typeface="+mn-ea"/>
                  </a:rPr>
                  <a:t>(Consistent)</a:t>
                </a:r>
                <a:r>
                  <a:rPr lang="zh-CN" altLang="en-US" dirty="0">
                    <a:latin typeface="+mn-ea"/>
                  </a:rPr>
                  <a:t>经济模型结构内形成的。</a:t>
                </a:r>
                <a:endParaRPr lang="en-US" altLang="zh-CN" dirty="0">
                  <a:latin typeface="+mn-ea"/>
                </a:endParaRPr>
              </a:p>
              <a:p>
                <a:pPr>
                  <a:lnSpc>
                    <a:spcPct val="100000"/>
                  </a:lnSpc>
                  <a:buFont typeface="Wingdings" panose="05000000000000000000" pitchFamily="2" charset="2"/>
                  <a:buChar char="Ø"/>
                </a:pPr>
                <a:endParaRPr lang="en-US" altLang="zh-CN" dirty="0">
                  <a:latin typeface="+mn-ea"/>
                </a:endParaRPr>
              </a:p>
              <a:p>
                <a:pPr marL="0" indent="0">
                  <a:lnSpc>
                    <a:spcPct val="100000"/>
                  </a:lnSpc>
                  <a:buNone/>
                </a:pPr>
                <a14:m>
                  <m:oMathPara xmlns:m="http://schemas.openxmlformats.org/officeDocument/2006/math">
                    <m:oMathParaPr>
                      <m:jc m:val="center"/>
                    </m:oMathParaPr>
                    <m:oMath xmlns:m="http://schemas.openxmlformats.org/officeDocument/2006/math">
                      <m:r>
                        <a:rPr lang="en-US" altLang="zh-CN" i="1" smtClean="0">
                          <a:effectLst/>
                          <a:latin typeface="Cambria Math" panose="02040503050406030204" pitchFamily="18" charset="0"/>
                          <a:ea typeface="等线" panose="02010600030101010101" pitchFamily="2" charset="-122"/>
                          <a:cs typeface="Times New Roman" panose="02020603050405020304" pitchFamily="18" charset="0"/>
                        </a:rPr>
                        <m:t>𝐸</m:t>
                      </m:r>
                      <m:r>
                        <a:rPr lang="en-US" altLang="zh-CN" i="1" smtClean="0">
                          <a:effectLst/>
                          <a:latin typeface="Cambria Math" panose="02040503050406030204" pitchFamily="18" charset="0"/>
                          <a:ea typeface="等线" panose="02010600030101010101" pitchFamily="2" charset="-122"/>
                          <a:cs typeface="Times New Roman" panose="02020603050405020304" pitchFamily="18" charset="0"/>
                        </a:rPr>
                        <m:t>(</m:t>
                      </m:r>
                      <m:sSub>
                        <m:sSubPr>
                          <m:ctrlPr>
                            <a:rPr lang="zh-CN" altLang="zh-CN" i="1">
                              <a:effectLst/>
                              <a:latin typeface="Cambria Math" panose="02040503050406030204" pitchFamily="18" charset="0"/>
                              <a:ea typeface="Cambria Math" panose="02040503050406030204" pitchFamily="18" charset="0"/>
                            </a:rPr>
                          </m:ctrlPr>
                        </m:sSubPr>
                        <m:e>
                          <m:r>
                            <a:rPr lang="en-US" altLang="zh-CN" i="1">
                              <a:effectLst/>
                              <a:latin typeface="Cambria Math" panose="02040503050406030204" pitchFamily="18" charset="0"/>
                              <a:ea typeface="等线" panose="02010600030101010101" pitchFamily="2" charset="-122"/>
                              <a:cs typeface="Times New Roman" panose="02020603050405020304" pitchFamily="18" charset="0"/>
                            </a:rPr>
                            <m:t>𝜋</m:t>
                          </m:r>
                        </m:e>
                        <m:sub>
                          <m:r>
                            <a:rPr lang="en-US" altLang="zh-CN" i="1">
                              <a:effectLst/>
                              <a:latin typeface="Cambria Math" panose="02040503050406030204" pitchFamily="18" charset="0"/>
                              <a:ea typeface="等线" panose="02010600030101010101" pitchFamily="2" charset="-122"/>
                              <a:cs typeface="Times New Roman" panose="02020603050405020304" pitchFamily="18" charset="0"/>
                            </a:rPr>
                            <m:t>𝑡</m:t>
                          </m:r>
                        </m:sub>
                      </m:sSub>
                      <m:r>
                        <a:rPr lang="en-US" altLang="zh-CN" i="1">
                          <a:effectLst/>
                          <a:latin typeface="Cambria Math" panose="02040503050406030204" pitchFamily="18" charset="0"/>
                          <a:ea typeface="等线" panose="02010600030101010101" pitchFamily="2" charset="-122"/>
                          <a:cs typeface="Times New Roman" panose="02020603050405020304" pitchFamily="18" charset="0"/>
                        </a:rPr>
                        <m:t>/</m:t>
                      </m:r>
                      <m:sSub>
                        <m:sSubPr>
                          <m:ctrlPr>
                            <a:rPr lang="zh-CN" altLang="zh-CN" i="1">
                              <a:effectLst/>
                              <a:latin typeface="Cambria Math" panose="02040503050406030204" pitchFamily="18" charset="0"/>
                              <a:ea typeface="Cambria Math" panose="02040503050406030204" pitchFamily="18" charset="0"/>
                            </a:rPr>
                          </m:ctrlPr>
                        </m:sSubPr>
                        <m:e>
                          <m:r>
                            <a:rPr lang="en-US" altLang="zh-CN" i="1">
                              <a:effectLst/>
                              <a:latin typeface="Cambria Math" panose="02040503050406030204" pitchFamily="18" charset="0"/>
                              <a:ea typeface="等线" panose="02010600030101010101" pitchFamily="2" charset="-122"/>
                              <a:cs typeface="Times New Roman" panose="02020603050405020304" pitchFamily="18" charset="0"/>
                            </a:rPr>
                            <m:t>𝐼</m:t>
                          </m:r>
                        </m:e>
                        <m:sub>
                          <m:r>
                            <a:rPr lang="en-US" altLang="zh-CN" i="1">
                              <a:effectLst/>
                              <a:latin typeface="Cambria Math" panose="02040503050406030204" pitchFamily="18" charset="0"/>
                              <a:ea typeface="等线" panose="02010600030101010101" pitchFamily="2" charset="-122"/>
                              <a:cs typeface="Times New Roman" panose="02020603050405020304" pitchFamily="18" charset="0"/>
                            </a:rPr>
                            <m:t>𝑡</m:t>
                          </m:r>
                          <m:r>
                            <a:rPr lang="en-US" altLang="zh-CN" i="1">
                              <a:effectLst/>
                              <a:latin typeface="Cambria Math" panose="02040503050406030204" pitchFamily="18" charset="0"/>
                              <a:ea typeface="等线" panose="02010600030101010101" pitchFamily="2" charset="-122"/>
                              <a:cs typeface="Times New Roman" panose="02020603050405020304" pitchFamily="18" charset="0"/>
                            </a:rPr>
                            <m:t>−1</m:t>
                          </m:r>
                        </m:sub>
                      </m:sSub>
                      <m:r>
                        <a:rPr lang="en-US" altLang="zh-CN" i="1">
                          <a:effectLst/>
                          <a:latin typeface="Cambria Math" panose="02040503050406030204" pitchFamily="18" charset="0"/>
                          <a:ea typeface="等线" panose="02010600030101010101" pitchFamily="2" charset="-122"/>
                          <a:cs typeface="Times New Roman" panose="02020603050405020304" pitchFamily="18" charset="0"/>
                        </a:rPr>
                        <m:t>)=</m:t>
                      </m:r>
                      <m:sSubSup>
                        <m:sSubSupPr>
                          <m:ctrlPr>
                            <a:rPr lang="zh-CN" altLang="zh-CN" i="1">
                              <a:effectLst/>
                              <a:latin typeface="Cambria Math" panose="02040503050406030204" pitchFamily="18" charset="0"/>
                              <a:ea typeface="Cambria Math" panose="02040503050406030204" pitchFamily="18" charset="0"/>
                            </a:rPr>
                          </m:ctrlPr>
                        </m:sSubSupPr>
                        <m:e>
                          <m:r>
                            <a:rPr lang="en-US" altLang="zh-CN" i="1">
                              <a:effectLst/>
                              <a:latin typeface="Cambria Math" panose="02040503050406030204" pitchFamily="18" charset="0"/>
                              <a:ea typeface="等线" panose="02010600030101010101" pitchFamily="2" charset="-122"/>
                              <a:cs typeface="Times New Roman" panose="02020603050405020304" pitchFamily="18" charset="0"/>
                            </a:rPr>
                            <m:t>𝜋</m:t>
                          </m:r>
                        </m:e>
                        <m:sub>
                          <m:r>
                            <a:rPr lang="en-US" altLang="zh-CN" i="1">
                              <a:effectLst/>
                              <a:latin typeface="Cambria Math" panose="02040503050406030204" pitchFamily="18" charset="0"/>
                              <a:ea typeface="等线" panose="02010600030101010101" pitchFamily="2" charset="-122"/>
                              <a:cs typeface="Times New Roman" panose="02020603050405020304" pitchFamily="18" charset="0"/>
                            </a:rPr>
                            <m:t>𝑡</m:t>
                          </m:r>
                        </m:sub>
                        <m:sup>
                          <m:r>
                            <a:rPr lang="en-US" altLang="zh-CN" i="1">
                              <a:effectLst/>
                              <a:latin typeface="Cambria Math" panose="02040503050406030204" pitchFamily="18" charset="0"/>
                              <a:ea typeface="等线" panose="02010600030101010101" pitchFamily="2" charset="-122"/>
                              <a:cs typeface="Times New Roman" panose="02020603050405020304" pitchFamily="18" charset="0"/>
                            </a:rPr>
                            <m:t>∗</m:t>
                          </m:r>
                        </m:sup>
                      </m:sSubSup>
                    </m:oMath>
                  </m:oMathPara>
                </a14:m>
                <a:endParaRPr lang="en-US" altLang="zh-CN" i="1" dirty="0">
                  <a:latin typeface="+mn-ea"/>
                </a:endParaRPr>
              </a:p>
              <a:p>
                <a:pPr algn="ctr">
                  <a:lnSpc>
                    <a:spcPct val="100000"/>
                  </a:lnSpc>
                </a:pPr>
                <a14:m>
                  <m:oMath xmlns:m="http://schemas.openxmlformats.org/officeDocument/2006/math">
                    <m:sSub>
                      <m:sSubPr>
                        <m:ctrlPr>
                          <a:rPr lang="zh-CN" altLang="zh-CN" i="1">
                            <a:latin typeface="Cambria Math" panose="02040503050406030204" pitchFamily="18" charset="0"/>
                          </a:rPr>
                        </m:ctrlPr>
                      </m:sSubPr>
                      <m:e>
                        <m:r>
                          <a:rPr lang="en-US" altLang="zh-CN" i="1">
                            <a:latin typeface="Cambria Math" panose="02040503050406030204" pitchFamily="18" charset="0"/>
                          </a:rPr>
                          <m:t>𝜋</m:t>
                        </m:r>
                      </m:e>
                      <m:sub>
                        <m:r>
                          <a:rPr lang="en-US" altLang="zh-CN" i="1">
                            <a:latin typeface="Cambria Math" panose="02040503050406030204" pitchFamily="18" charset="0"/>
                          </a:rPr>
                          <m:t>𝑡</m:t>
                        </m:r>
                      </m:sub>
                    </m:sSub>
                    <m:r>
                      <a:rPr lang="en-US" altLang="zh-CN" i="1">
                        <a:latin typeface="Cambria Math" panose="02040503050406030204" pitchFamily="18" charset="0"/>
                      </a:rPr>
                      <m:t>−</m:t>
                    </m:r>
                    <m:r>
                      <a:rPr lang="en-US" altLang="zh-CN" i="1">
                        <a:latin typeface="Cambria Math" panose="02040503050406030204" pitchFamily="18" charset="0"/>
                        <a:ea typeface="等线" panose="02010600030101010101" pitchFamily="2" charset="-122"/>
                        <a:cs typeface="Times New Roman" panose="02020603050405020304" pitchFamily="18" charset="0"/>
                      </a:rPr>
                      <m:t>𝐸</m:t>
                    </m:r>
                    <m:r>
                      <a:rPr lang="en-US" altLang="zh-CN" i="1">
                        <a:latin typeface="Cambria Math" panose="02040503050406030204" pitchFamily="18" charset="0"/>
                        <a:ea typeface="等线" panose="02010600030101010101" pitchFamily="2" charset="-122"/>
                        <a:cs typeface="Times New Roman" panose="02020603050405020304" pitchFamily="18" charset="0"/>
                      </a:rPr>
                      <m:t>(</m:t>
                    </m:r>
                    <m:sSub>
                      <m:sSubPr>
                        <m:ctrlPr>
                          <a:rPr lang="zh-CN" altLang="zh-CN" i="1">
                            <a:latin typeface="Cambria Math" panose="02040503050406030204" pitchFamily="18" charset="0"/>
                            <a:ea typeface="Cambria Math" panose="02040503050406030204" pitchFamily="18" charset="0"/>
                          </a:rPr>
                        </m:ctrlPr>
                      </m:sSubPr>
                      <m:e>
                        <m:r>
                          <a:rPr lang="en-US" altLang="zh-CN" i="1">
                            <a:latin typeface="Cambria Math" panose="02040503050406030204" pitchFamily="18" charset="0"/>
                            <a:ea typeface="等线" panose="02010600030101010101" pitchFamily="2" charset="-122"/>
                            <a:cs typeface="Times New Roman" panose="02020603050405020304" pitchFamily="18" charset="0"/>
                          </a:rPr>
                          <m:t>𝜋</m:t>
                        </m:r>
                      </m:e>
                      <m:sub>
                        <m:r>
                          <a:rPr lang="en-US" altLang="zh-CN" i="1">
                            <a:latin typeface="Cambria Math" panose="02040503050406030204" pitchFamily="18" charset="0"/>
                            <a:ea typeface="等线" panose="02010600030101010101" pitchFamily="2" charset="-122"/>
                            <a:cs typeface="Times New Roman" panose="02020603050405020304" pitchFamily="18" charset="0"/>
                          </a:rPr>
                          <m:t>𝑡</m:t>
                        </m:r>
                      </m:sub>
                    </m:sSub>
                    <m:r>
                      <a:rPr lang="en-US" altLang="zh-CN" i="1">
                        <a:latin typeface="Cambria Math" panose="02040503050406030204" pitchFamily="18" charset="0"/>
                        <a:ea typeface="等线" panose="02010600030101010101" pitchFamily="2" charset="-122"/>
                        <a:cs typeface="Times New Roman" panose="02020603050405020304" pitchFamily="18" charset="0"/>
                      </a:rPr>
                      <m:t>/</m:t>
                    </m:r>
                    <m:sSub>
                      <m:sSubPr>
                        <m:ctrlPr>
                          <a:rPr lang="zh-CN" altLang="zh-CN" i="1">
                            <a:latin typeface="Cambria Math" panose="02040503050406030204" pitchFamily="18" charset="0"/>
                            <a:ea typeface="Cambria Math" panose="02040503050406030204" pitchFamily="18" charset="0"/>
                          </a:rPr>
                        </m:ctrlPr>
                      </m:sSubPr>
                      <m:e>
                        <m:r>
                          <a:rPr lang="en-US" altLang="zh-CN" i="1">
                            <a:latin typeface="Cambria Math" panose="02040503050406030204" pitchFamily="18" charset="0"/>
                            <a:ea typeface="等线" panose="02010600030101010101" pitchFamily="2" charset="-122"/>
                            <a:cs typeface="Times New Roman" panose="02020603050405020304" pitchFamily="18" charset="0"/>
                          </a:rPr>
                          <m:t>𝐼</m:t>
                        </m:r>
                      </m:e>
                      <m:sub>
                        <m:r>
                          <a:rPr lang="en-US" altLang="zh-CN" i="1">
                            <a:latin typeface="Cambria Math" panose="02040503050406030204" pitchFamily="18" charset="0"/>
                            <a:ea typeface="等线" panose="02010600030101010101" pitchFamily="2" charset="-122"/>
                            <a:cs typeface="Times New Roman" panose="02020603050405020304" pitchFamily="18" charset="0"/>
                          </a:rPr>
                          <m:t>𝑡</m:t>
                        </m:r>
                        <m:r>
                          <a:rPr lang="en-US" altLang="zh-CN" i="1">
                            <a:latin typeface="Cambria Math" panose="02040503050406030204" pitchFamily="18" charset="0"/>
                            <a:ea typeface="等线" panose="02010600030101010101" pitchFamily="2" charset="-122"/>
                            <a:cs typeface="Times New Roman" panose="02020603050405020304" pitchFamily="18" charset="0"/>
                          </a:rPr>
                          <m:t>−1</m:t>
                        </m:r>
                      </m:sub>
                    </m:sSub>
                    <m:r>
                      <a:rPr lang="en-US" altLang="zh-CN" i="1">
                        <a:latin typeface="Cambria Math" panose="02040503050406030204" pitchFamily="18" charset="0"/>
                        <a:ea typeface="等线" panose="02010600030101010101" pitchFamily="2" charset="-122"/>
                        <a:cs typeface="Times New Roman" panose="02020603050405020304" pitchFamily="18" charset="0"/>
                      </a:rPr>
                      <m:t>)</m:t>
                    </m:r>
                    <m:r>
                      <a:rPr lang="en-US" altLang="zh-CN" i="1">
                        <a:latin typeface="Cambria Math" panose="02040503050406030204" pitchFamily="18" charset="0"/>
                      </a:rPr>
                      <m:t>=</m:t>
                    </m:r>
                    <m:sSub>
                      <m:sSubPr>
                        <m:ctrlPr>
                          <a:rPr lang="zh-CN" altLang="zh-CN" i="1">
                            <a:latin typeface="Cambria Math" panose="02040503050406030204" pitchFamily="18" charset="0"/>
                          </a:rPr>
                        </m:ctrlPr>
                      </m:sSubPr>
                      <m:e>
                        <m:r>
                          <a:rPr lang="en-US" altLang="zh-CN" i="1">
                            <a:latin typeface="Cambria Math" panose="02040503050406030204" pitchFamily="18" charset="0"/>
                          </a:rPr>
                          <m:t>𝜀</m:t>
                        </m:r>
                      </m:e>
                      <m:sub>
                        <m:r>
                          <a:rPr lang="en-US" altLang="zh-CN" i="1">
                            <a:latin typeface="Cambria Math" panose="02040503050406030204" pitchFamily="18" charset="0"/>
                          </a:rPr>
                          <m:t>𝑡</m:t>
                        </m:r>
                      </m:sub>
                    </m:sSub>
                  </m:oMath>
                </a14:m>
                <a:endParaRPr lang="en-US" altLang="zh-CN" i="1" dirty="0">
                  <a:latin typeface="+mn-ea"/>
                </a:endParaRPr>
              </a:p>
              <a:p>
                <a:pPr>
                  <a:lnSpc>
                    <a:spcPct val="100000"/>
                  </a:lnSpc>
                  <a:buFont typeface="Wingdings" panose="05000000000000000000" pitchFamily="2" charset="2"/>
                  <a:buChar char="Ø"/>
                </a:pPr>
                <a:r>
                  <a:rPr lang="zh-CN" altLang="en-US" kern="100" dirty="0">
                    <a:effectLst/>
                    <a:latin typeface="+mn-ea"/>
                    <a:cs typeface="Times New Roman" panose="02020603050405020304" pitchFamily="18" charset="0"/>
                  </a:rPr>
                  <a:t>理性预期下第</a:t>
                </a:r>
                <a:r>
                  <a:rPr lang="en-US" altLang="zh-CN" kern="100" dirty="0">
                    <a:effectLst/>
                    <a:latin typeface="+mn-ea"/>
                    <a:cs typeface="Times New Roman" panose="02020603050405020304" pitchFamily="18" charset="0"/>
                  </a:rPr>
                  <a:t>t</a:t>
                </a:r>
                <a:r>
                  <a:rPr lang="zh-CN" altLang="en-US" kern="100" dirty="0">
                    <a:effectLst/>
                    <a:latin typeface="+mn-ea"/>
                    <a:cs typeface="Times New Roman" panose="02020603050405020304" pitchFamily="18" charset="0"/>
                  </a:rPr>
                  <a:t>期的预期通货膨胀率取决于第</a:t>
                </a:r>
                <a:r>
                  <a:rPr lang="en-US" altLang="zh-CN" kern="100" dirty="0">
                    <a:effectLst/>
                    <a:latin typeface="+mn-ea"/>
                    <a:cs typeface="Times New Roman" panose="02020603050405020304" pitchFamily="18" charset="0"/>
                  </a:rPr>
                  <a:t>t-1</a:t>
                </a:r>
                <a:r>
                  <a:rPr lang="zh-CN" altLang="en-US" kern="100" dirty="0">
                    <a:effectLst/>
                    <a:latin typeface="+mn-ea"/>
                    <a:cs typeface="Times New Roman" panose="02020603050405020304" pitchFamily="18" charset="0"/>
                  </a:rPr>
                  <a:t>期末可获得的信息。</a:t>
                </a:r>
                <a:endParaRPr lang="en-US" altLang="zh-CN" kern="100" dirty="0">
                  <a:effectLst/>
                  <a:latin typeface="+mn-ea"/>
                  <a:cs typeface="Times New Roman" panose="02020603050405020304" pitchFamily="18" charset="0"/>
                </a:endParaRPr>
              </a:p>
              <a:p>
                <a:pPr>
                  <a:lnSpc>
                    <a:spcPct val="100000"/>
                  </a:lnSpc>
                  <a:buFont typeface="Wingdings" panose="05000000000000000000" pitchFamily="2" charset="2"/>
                  <a:buChar char="Ø"/>
                </a:pPr>
                <a:r>
                  <a:rPr lang="zh-CN" altLang="zh-CN" dirty="0">
                    <a:effectLst/>
                    <a:latin typeface="+mn-ea"/>
                    <a:cs typeface="Times New Roman" panose="02020603050405020304" pitchFamily="18" charset="0"/>
                  </a:rPr>
                  <a:t>理性预期并不是一个十全十美的预</a:t>
                </a:r>
                <a:r>
                  <a:rPr lang="zh-CN" altLang="en-US" dirty="0">
                    <a:effectLst/>
                    <a:latin typeface="+mn-ea"/>
                    <a:cs typeface="Times New Roman" panose="02020603050405020304" pitchFamily="18" charset="0"/>
                  </a:rPr>
                  <a:t>期</a:t>
                </a:r>
                <a:r>
                  <a:rPr lang="zh-CN" altLang="zh-CN" dirty="0">
                    <a:effectLst/>
                    <a:latin typeface="+mn-ea"/>
                    <a:cs typeface="Times New Roman" panose="02020603050405020304" pitchFamily="18" charset="0"/>
                  </a:rPr>
                  <a:t>。相反，它允许有与理性预期假设一致的随机误差项</a:t>
                </a:r>
                <a14:m>
                  <m:oMath xmlns:m="http://schemas.openxmlformats.org/officeDocument/2006/math">
                    <m:sSub>
                      <m:sSubPr>
                        <m:ctrlPr>
                          <a:rPr lang="zh-CN" altLang="zh-CN" i="1">
                            <a:effectLst/>
                            <a:latin typeface="Cambria Math" panose="02040503050406030204" pitchFamily="18" charset="0"/>
                          </a:rPr>
                        </m:ctrlPr>
                      </m:sSubPr>
                      <m:e>
                        <m:r>
                          <m:rPr>
                            <m:sty m:val="p"/>
                          </m:rPr>
                          <a:rPr lang="en-US" altLang="zh-CN">
                            <a:effectLst/>
                            <a:latin typeface="Cambria Math" panose="02040503050406030204" pitchFamily="18" charset="0"/>
                            <a:cs typeface="Times New Roman" panose="02020603050405020304" pitchFamily="18" charset="0"/>
                          </a:rPr>
                          <m:t>ε</m:t>
                        </m:r>
                      </m:e>
                      <m:sub>
                        <m:r>
                          <m:rPr>
                            <m:sty m:val="p"/>
                          </m:rPr>
                          <a:rPr lang="en-US" altLang="zh-CN">
                            <a:effectLst/>
                            <a:latin typeface="Cambria Math" panose="02040503050406030204" pitchFamily="18" charset="0"/>
                            <a:cs typeface="Times New Roman" panose="02020603050405020304" pitchFamily="18" charset="0"/>
                          </a:rPr>
                          <m:t>t</m:t>
                        </m:r>
                      </m:sub>
                    </m:sSub>
                    <m:r>
                      <a:rPr lang="zh-CN" altLang="en-US" i="1">
                        <a:latin typeface="Cambria Math" panose="02040503050406030204" pitchFamily="18" charset="0"/>
                        <a:cs typeface="Times New Roman" panose="02020603050405020304" pitchFamily="18" charset="0"/>
                      </a:rPr>
                      <m:t>，</m:t>
                    </m:r>
                  </m:oMath>
                </a14:m>
                <a:r>
                  <a:rPr lang="zh-CN" altLang="zh-CN" dirty="0"/>
                  <a:t>但理性预期的误差</a:t>
                </a:r>
                <a:r>
                  <a:rPr lang="zh-CN" altLang="en-US" dirty="0"/>
                  <a:t>均值</a:t>
                </a:r>
                <a:r>
                  <a:rPr lang="zh-CN" altLang="zh-CN" dirty="0"/>
                  <a:t>为零。</a:t>
                </a:r>
                <a:endParaRPr lang="en-US" altLang="zh-CN" dirty="0">
                  <a:effectLst/>
                  <a:latin typeface="+mn-ea"/>
                  <a:cs typeface="Times New Roman" panose="02020603050405020304" pitchFamily="18" charset="0"/>
                </a:endParaRPr>
              </a:p>
              <a:p>
                <a:pPr>
                  <a:lnSpc>
                    <a:spcPct val="100000"/>
                  </a:lnSpc>
                  <a:buFont typeface="Wingdings" panose="05000000000000000000" pitchFamily="2" charset="2"/>
                  <a:buChar char="Ø"/>
                </a:pPr>
                <a:r>
                  <a:rPr lang="zh-CN" altLang="en-US" dirty="0">
                    <a:latin typeface="+mn-ea"/>
                    <a:cs typeface="Times New Roman" panose="02020603050405020304" pitchFamily="18" charset="0"/>
                  </a:rPr>
                  <a:t>理性预期的经济学含义：</a:t>
                </a:r>
                <a:endParaRPr lang="en-US" altLang="zh-CN" dirty="0">
                  <a:latin typeface="+mn-ea"/>
                  <a:cs typeface="Times New Roman" panose="02020603050405020304" pitchFamily="18" charset="0"/>
                </a:endParaRPr>
              </a:p>
              <a:p>
                <a:pPr marL="0" indent="0">
                  <a:lnSpc>
                    <a:spcPct val="100000"/>
                  </a:lnSpc>
                  <a:buNone/>
                </a:pPr>
                <a:r>
                  <a:rPr lang="zh-CN" altLang="en-US" dirty="0">
                    <a:latin typeface="+mn-ea"/>
                    <a:cs typeface="Times New Roman" panose="02020603050405020304" pitchFamily="18" charset="0"/>
                  </a:rPr>
                  <a:t>（</a:t>
                </a:r>
                <a:r>
                  <a:rPr lang="en-US" altLang="zh-CN" dirty="0">
                    <a:latin typeface="+mn-ea"/>
                    <a:cs typeface="Times New Roman" panose="02020603050405020304" pitchFamily="18" charset="0"/>
                  </a:rPr>
                  <a:t>1</a:t>
                </a:r>
                <a:r>
                  <a:rPr lang="zh-CN" altLang="en-US" dirty="0">
                    <a:latin typeface="+mn-ea"/>
                    <a:cs typeface="Times New Roman" panose="02020603050405020304" pitchFamily="18" charset="0"/>
                  </a:rPr>
                  <a:t>）理性预期是经济主体利润或效用最大化的结果，是最准确的预期。</a:t>
                </a:r>
                <a:endParaRPr lang="en-US" altLang="zh-CN" dirty="0">
                  <a:latin typeface="+mn-ea"/>
                  <a:cs typeface="Times New Roman" panose="02020603050405020304" pitchFamily="18" charset="0"/>
                </a:endParaRPr>
              </a:p>
              <a:p>
                <a:pPr marL="0" indent="0">
                  <a:lnSpc>
                    <a:spcPct val="100000"/>
                  </a:lnSpc>
                  <a:buNone/>
                </a:pPr>
                <a:r>
                  <a:rPr lang="zh-CN" altLang="en-US" dirty="0">
                    <a:latin typeface="+mn-ea"/>
                    <a:cs typeface="Times New Roman" panose="02020603050405020304" pitchFamily="18" charset="0"/>
                  </a:rPr>
                  <a:t>（</a:t>
                </a:r>
                <a:r>
                  <a:rPr lang="en-US" altLang="zh-CN" dirty="0">
                    <a:latin typeface="+mn-ea"/>
                    <a:cs typeface="Times New Roman" panose="02020603050405020304" pitchFamily="18" charset="0"/>
                  </a:rPr>
                  <a:t>2</a:t>
                </a:r>
                <a:r>
                  <a:rPr lang="zh-CN" altLang="en-US" dirty="0">
                    <a:latin typeface="+mn-ea"/>
                    <a:cs typeface="Times New Roman" panose="02020603050405020304" pitchFamily="18" charset="0"/>
                  </a:rPr>
                  <a:t>）对某一经济变量的预期值必须是该变量的数学期望值。</a:t>
                </a:r>
                <a:endParaRPr lang="zh-CN" altLang="zh-CN" dirty="0">
                  <a:latin typeface="+mn-ea"/>
                </a:endParaRPr>
              </a:p>
              <a:p>
                <a:endParaRPr lang="zh-CN" altLang="zh-CN" dirty="0"/>
              </a:p>
              <a:p>
                <a:endParaRPr lang="zh-CN" altLang="en-US" dirty="0"/>
              </a:p>
            </p:txBody>
          </p:sp>
        </mc:Choice>
        <mc:Fallback xmlns="">
          <p:sp>
            <p:nvSpPr>
              <p:cNvPr id="2" name="内容占位符 1">
                <a:extLst>
                  <a:ext uri="{FF2B5EF4-FFF2-40B4-BE49-F238E27FC236}">
                    <a16:creationId xmlns:a16="http://schemas.microsoft.com/office/drawing/2014/main" id="{F73B9267-8828-4666-BF30-7A050B28F82B}"/>
                  </a:ext>
                </a:extLst>
              </p:cNvPr>
              <p:cNvSpPr>
                <a:spLocks noGrp="1" noRot="1" noChangeAspect="1" noMove="1" noResize="1" noEditPoints="1" noAdjustHandles="1" noChangeArrowheads="1" noChangeShapeType="1" noTextEdit="1"/>
              </p:cNvSpPr>
              <p:nvPr>
                <p:ph idx="1"/>
              </p:nvPr>
            </p:nvSpPr>
            <p:spPr>
              <a:xfrm>
                <a:off x="1066800" y="360182"/>
                <a:ext cx="10058400" cy="5977118"/>
              </a:xfrm>
              <a:blipFill>
                <a:blip r:embed="rId2"/>
                <a:stretch>
                  <a:fillRect l="-1515" t="-1325" r="-2000"/>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214090457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94D7EBCB-E813-43BD-B41A-D51AC64A590B}"/>
              </a:ext>
            </a:extLst>
          </p:cNvPr>
          <p:cNvSpPr>
            <a:spLocks noGrp="1"/>
          </p:cNvSpPr>
          <p:nvPr>
            <p:ph idx="1"/>
          </p:nvPr>
        </p:nvSpPr>
        <p:spPr>
          <a:xfrm>
            <a:off x="1066800" y="360183"/>
            <a:ext cx="7301345" cy="5719192"/>
          </a:xfrm>
        </p:spPr>
        <p:txBody>
          <a:bodyPr>
            <a:noAutofit/>
          </a:bodyPr>
          <a:lstStyle/>
          <a:p>
            <a:pPr marL="0" indent="0">
              <a:buNone/>
            </a:pPr>
            <a:r>
              <a:rPr lang="zh-CN" altLang="en-US" sz="2200" b="1" dirty="0">
                <a:latin typeface="+mj-ea"/>
                <a:ea typeface="+mj-ea"/>
              </a:rPr>
              <a:t>“卢卡斯批判”</a:t>
            </a:r>
            <a:r>
              <a:rPr lang="en-US" altLang="zh-CN" sz="2200" b="1" dirty="0">
                <a:latin typeface="+mj-ea"/>
                <a:ea typeface="+mj-ea"/>
              </a:rPr>
              <a:t>(Lucas critique</a:t>
            </a:r>
            <a:r>
              <a:rPr lang="zh-CN" altLang="en-US" sz="2200" b="1" dirty="0">
                <a:latin typeface="+mj-ea"/>
                <a:ea typeface="+mj-ea"/>
              </a:rPr>
              <a:t>）</a:t>
            </a:r>
            <a:endParaRPr lang="en-US" altLang="zh-CN" sz="2200" b="1" dirty="0">
              <a:latin typeface="+mj-ea"/>
              <a:ea typeface="+mj-ea"/>
            </a:endParaRPr>
          </a:p>
          <a:p>
            <a:pPr marL="0" indent="0">
              <a:buNone/>
            </a:pPr>
            <a:endParaRPr lang="en-US" altLang="zh-CN" sz="2200" b="1" dirty="0">
              <a:latin typeface="+mj-ea"/>
              <a:ea typeface="+mj-ea"/>
            </a:endParaRPr>
          </a:p>
          <a:p>
            <a:pPr>
              <a:lnSpc>
                <a:spcPct val="100000"/>
              </a:lnSpc>
              <a:buFont typeface="Wingdings" panose="05000000000000000000" pitchFamily="2" charset="2"/>
              <a:buChar char="Ø"/>
            </a:pPr>
            <a:r>
              <a:rPr lang="zh-CN" altLang="en-US" dirty="0">
                <a:latin typeface="+mn-ea"/>
              </a:rPr>
              <a:t>理性预期理论认为，经济政策不可能利用通货膨胀率与预期通货膨胀率间的系统差异来影响失业率。</a:t>
            </a:r>
            <a:endParaRPr lang="en-US" altLang="zh-CN" dirty="0">
              <a:latin typeface="+mn-ea"/>
            </a:endParaRPr>
          </a:p>
          <a:p>
            <a:pPr>
              <a:lnSpc>
                <a:spcPct val="100000"/>
              </a:lnSpc>
              <a:buFont typeface="Wingdings" panose="05000000000000000000" pitchFamily="2" charset="2"/>
              <a:buChar char="Ø"/>
            </a:pPr>
            <a:r>
              <a:rPr lang="zh-CN" altLang="en-US" dirty="0">
                <a:latin typeface="+mn-ea"/>
                <a:cs typeface="Times New Roman" panose="02020603050405020304" pitchFamily="18" charset="0"/>
              </a:rPr>
              <a:t>卢卡斯</a:t>
            </a:r>
            <a:r>
              <a:rPr lang="zh-CN" altLang="zh-CN" dirty="0">
                <a:latin typeface="+mn-ea"/>
                <a:cs typeface="Times New Roman" panose="02020603050405020304" pitchFamily="18" charset="0"/>
              </a:rPr>
              <a:t>用</a:t>
            </a:r>
            <a:r>
              <a:rPr lang="zh-CN" altLang="zh-CN" b="1" u="sng" dirty="0">
                <a:latin typeface="+mn-ea"/>
                <a:cs typeface="Times New Roman" panose="02020603050405020304" pitchFamily="18" charset="0"/>
              </a:rPr>
              <a:t>理性预期</a:t>
            </a:r>
            <a:r>
              <a:rPr lang="zh-CN" altLang="zh-CN" dirty="0">
                <a:latin typeface="+mn-ea"/>
                <a:cs typeface="Times New Roman" panose="02020603050405020304" pitchFamily="18" charset="0"/>
              </a:rPr>
              <a:t>来反对使用就业政策。</a:t>
            </a:r>
            <a:r>
              <a:rPr lang="zh-CN" altLang="en-US" dirty="0">
                <a:latin typeface="+mn-ea"/>
                <a:cs typeface="Times New Roman" panose="02020603050405020304" pitchFamily="18" charset="0"/>
              </a:rPr>
              <a:t>卢卡斯</a:t>
            </a:r>
            <a:r>
              <a:rPr lang="zh-CN" altLang="zh-CN" dirty="0">
                <a:latin typeface="+mn-ea"/>
                <a:cs typeface="Times New Roman" panose="02020603050405020304" pitchFamily="18" charset="0"/>
              </a:rPr>
              <a:t>认为人们会考虑政府行为并采取行动来抵消政府的任何举措</a:t>
            </a:r>
            <a:r>
              <a:rPr lang="zh-CN" altLang="en-US" dirty="0">
                <a:latin typeface="+mn-ea"/>
                <a:cs typeface="Times New Roman" panose="02020603050405020304" pitchFamily="18" charset="0"/>
              </a:rPr>
              <a:t>。</a:t>
            </a:r>
            <a:endParaRPr lang="en-US" altLang="zh-CN" dirty="0">
              <a:latin typeface="+mn-ea"/>
              <a:cs typeface="Times New Roman" panose="02020603050405020304" pitchFamily="18" charset="0"/>
            </a:endParaRPr>
          </a:p>
          <a:p>
            <a:pPr>
              <a:lnSpc>
                <a:spcPct val="100000"/>
              </a:lnSpc>
              <a:buFont typeface="Wingdings" panose="05000000000000000000" pitchFamily="2" charset="2"/>
              <a:buChar char="Ø"/>
            </a:pPr>
            <a:r>
              <a:rPr lang="zh-CN" altLang="en-US" dirty="0">
                <a:latin typeface="+mn-ea"/>
              </a:rPr>
              <a:t>一个为公众所知的货币供给增长率的增加将提高通货膨胀预期，同时推移菲利普斯曲线。</a:t>
            </a:r>
            <a:endParaRPr lang="en-US" altLang="zh-CN" dirty="0">
              <a:latin typeface="+mn-ea"/>
            </a:endParaRPr>
          </a:p>
          <a:p>
            <a:pPr>
              <a:lnSpc>
                <a:spcPct val="100000"/>
              </a:lnSpc>
              <a:buFont typeface="Wingdings" panose="05000000000000000000" pitchFamily="2" charset="2"/>
              <a:buChar char="Ø"/>
            </a:pPr>
            <a:r>
              <a:rPr lang="zh-CN" altLang="zh-CN" dirty="0">
                <a:latin typeface="+mn-ea"/>
              </a:rPr>
              <a:t>当经济政策系统地有规则地运用通货膨胀与失业之间的替代关系，这种替代关系却消失了。</a:t>
            </a:r>
            <a:endParaRPr lang="en-US" altLang="zh-CN" dirty="0">
              <a:latin typeface="+mn-ea"/>
              <a:cs typeface="Times New Roman" panose="02020603050405020304" pitchFamily="18" charset="0"/>
            </a:endParaRPr>
          </a:p>
          <a:p>
            <a:pPr marL="0" indent="0" algn="ctr">
              <a:buNone/>
            </a:pPr>
            <a:endParaRPr lang="en-US" altLang="zh-CN" dirty="0"/>
          </a:p>
          <a:p>
            <a:pPr marL="0" indent="0">
              <a:buNone/>
            </a:pPr>
            <a:endParaRPr lang="zh-CN" altLang="zh-CN" dirty="0"/>
          </a:p>
          <a:p>
            <a:endParaRPr lang="zh-CN" altLang="zh-CN" b="1" dirty="0"/>
          </a:p>
          <a:p>
            <a:endParaRPr lang="zh-CN" altLang="en-US" dirty="0"/>
          </a:p>
        </p:txBody>
      </p:sp>
      <p:pic>
        <p:nvPicPr>
          <p:cNvPr id="4" name="图片 3" descr="穿着西装笔挺的男子黑白照&#10;&#10;描述已自动生成">
            <a:extLst>
              <a:ext uri="{FF2B5EF4-FFF2-40B4-BE49-F238E27FC236}">
                <a16:creationId xmlns:a16="http://schemas.microsoft.com/office/drawing/2014/main" id="{2E254589-82A8-7CBF-B56C-5F60E2DADA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94978" y="1384125"/>
            <a:ext cx="3048382" cy="3089392"/>
          </a:xfrm>
          <a:prstGeom prst="rect">
            <a:avLst/>
          </a:prstGeom>
        </p:spPr>
      </p:pic>
      <p:sp>
        <p:nvSpPr>
          <p:cNvPr id="5" name="文本框 4">
            <a:extLst>
              <a:ext uri="{FF2B5EF4-FFF2-40B4-BE49-F238E27FC236}">
                <a16:creationId xmlns:a16="http://schemas.microsoft.com/office/drawing/2014/main" id="{195EE910-665D-251C-A4BD-33FF1B92E8AC}"/>
              </a:ext>
            </a:extLst>
          </p:cNvPr>
          <p:cNvSpPr txBox="1"/>
          <p:nvPr/>
        </p:nvSpPr>
        <p:spPr>
          <a:xfrm>
            <a:off x="8933411" y="4738950"/>
            <a:ext cx="2709949" cy="584775"/>
          </a:xfrm>
          <a:prstGeom prst="rect">
            <a:avLst/>
          </a:prstGeom>
          <a:noFill/>
        </p:spPr>
        <p:txBody>
          <a:bodyPr wrap="square" rtlCol="0">
            <a:spAutoFit/>
          </a:bodyPr>
          <a:lstStyle/>
          <a:p>
            <a:r>
              <a:rPr lang="en-US" altLang="zh-CN" sz="1600" b="1" i="0" dirty="0">
                <a:solidFill>
                  <a:srgbClr val="5E5E5E"/>
                </a:solidFill>
                <a:effectLst/>
                <a:latin typeface="+mn-ea"/>
              </a:rPr>
              <a:t>Robert Emerson Lucas</a:t>
            </a:r>
            <a:r>
              <a:rPr lang="zh-CN" altLang="en-US" sz="1600" b="1" i="0" dirty="0">
                <a:solidFill>
                  <a:srgbClr val="5E5E5E"/>
                </a:solidFill>
                <a:effectLst/>
                <a:latin typeface="+mn-ea"/>
              </a:rPr>
              <a:t>，</a:t>
            </a:r>
            <a:r>
              <a:rPr lang="en-US" altLang="zh-CN" sz="1600" b="1" i="0" dirty="0">
                <a:solidFill>
                  <a:srgbClr val="5E5E5E"/>
                </a:solidFill>
                <a:effectLst/>
                <a:latin typeface="+mn-ea"/>
              </a:rPr>
              <a:t>Jr</a:t>
            </a:r>
            <a:r>
              <a:rPr lang="zh-CN" altLang="en-US" sz="1600" b="1" i="0" dirty="0">
                <a:solidFill>
                  <a:srgbClr val="5E5E5E"/>
                </a:solidFill>
                <a:effectLst/>
                <a:latin typeface="+mn-ea"/>
              </a:rPr>
              <a:t>　（１９３７</a:t>
            </a:r>
            <a:r>
              <a:rPr lang="en-US" altLang="zh-CN" sz="1600" b="1" i="0" dirty="0">
                <a:solidFill>
                  <a:srgbClr val="5E5E5E"/>
                </a:solidFill>
                <a:effectLst/>
                <a:latin typeface="+mn-ea"/>
              </a:rPr>
              <a:t>—</a:t>
            </a:r>
            <a:r>
              <a:rPr lang="zh-CN" altLang="en-US" sz="1600" b="1" i="0" dirty="0">
                <a:solidFill>
                  <a:srgbClr val="5E5E5E"/>
                </a:solidFill>
                <a:effectLst/>
                <a:latin typeface="+mn-ea"/>
              </a:rPr>
              <a:t>２０２３）</a:t>
            </a:r>
            <a:endParaRPr lang="zh-CN" altLang="en-US" sz="1600" b="1" dirty="0">
              <a:latin typeface="+mn-ea"/>
            </a:endParaRPr>
          </a:p>
        </p:txBody>
      </p:sp>
    </p:spTree>
    <p:extLst>
      <p:ext uri="{BB962C8B-B14F-4D97-AF65-F5344CB8AC3E}">
        <p14:creationId xmlns:p14="http://schemas.microsoft.com/office/powerpoint/2010/main" val="390773796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94D7EBCB-E813-43BD-B41A-D51AC64A590B}"/>
              </a:ext>
            </a:extLst>
          </p:cNvPr>
          <p:cNvSpPr>
            <a:spLocks noGrp="1"/>
          </p:cNvSpPr>
          <p:nvPr>
            <p:ph idx="1"/>
          </p:nvPr>
        </p:nvSpPr>
        <p:spPr>
          <a:xfrm>
            <a:off x="1066800" y="360183"/>
            <a:ext cx="4649031" cy="5719192"/>
          </a:xfrm>
        </p:spPr>
        <p:txBody>
          <a:bodyPr>
            <a:noAutofit/>
          </a:bodyPr>
          <a:lstStyle/>
          <a:p>
            <a:pPr marL="0" indent="0">
              <a:buNone/>
            </a:pPr>
            <a:r>
              <a:rPr lang="zh-CN" altLang="en-US" sz="2200" b="1" dirty="0">
                <a:latin typeface="+mj-ea"/>
                <a:ea typeface="+mj-ea"/>
              </a:rPr>
              <a:t>“卢卡斯批判”</a:t>
            </a:r>
            <a:r>
              <a:rPr lang="en-US" altLang="zh-CN" sz="2200" b="1" dirty="0">
                <a:latin typeface="+mj-ea"/>
                <a:ea typeface="+mj-ea"/>
              </a:rPr>
              <a:t>(Lucas critique</a:t>
            </a:r>
            <a:r>
              <a:rPr lang="zh-CN" altLang="en-US" sz="2200" b="1" dirty="0">
                <a:latin typeface="+mj-ea"/>
                <a:ea typeface="+mj-ea"/>
              </a:rPr>
              <a:t>）</a:t>
            </a:r>
            <a:endParaRPr lang="en-US" altLang="zh-CN" sz="2200" b="1" dirty="0">
              <a:latin typeface="+mj-ea"/>
              <a:ea typeface="+mj-ea"/>
            </a:endParaRPr>
          </a:p>
          <a:p>
            <a:pPr marL="0" indent="0">
              <a:buNone/>
            </a:pPr>
            <a:endParaRPr lang="en-US" altLang="zh-CN" sz="2200" b="1" dirty="0">
              <a:latin typeface="+mj-ea"/>
              <a:ea typeface="+mj-ea"/>
            </a:endParaRPr>
          </a:p>
          <a:p>
            <a:pPr>
              <a:lnSpc>
                <a:spcPct val="100000"/>
              </a:lnSpc>
              <a:buFont typeface="Wingdings" panose="05000000000000000000" pitchFamily="2" charset="2"/>
              <a:buChar char="Ø"/>
            </a:pPr>
            <a:r>
              <a:rPr lang="zh-CN" altLang="zh-CN" dirty="0">
                <a:latin typeface="+mn-ea"/>
                <a:cs typeface="Times New Roman" panose="02020603050405020304" pitchFamily="18" charset="0"/>
              </a:rPr>
              <a:t>理性预期的结果将是一个充分就业的“天堂”</a:t>
            </a:r>
            <a:r>
              <a:rPr lang="zh-CN" altLang="en-US" dirty="0">
                <a:latin typeface="+mn-ea"/>
                <a:cs typeface="Times New Roman" panose="02020603050405020304" pitchFamily="18" charset="0"/>
              </a:rPr>
              <a:t>。</a:t>
            </a:r>
            <a:endParaRPr lang="en-US" altLang="zh-CN" dirty="0">
              <a:latin typeface="+mn-ea"/>
              <a:cs typeface="Times New Roman" panose="02020603050405020304" pitchFamily="18" charset="0"/>
            </a:endParaRPr>
          </a:p>
          <a:p>
            <a:pPr>
              <a:lnSpc>
                <a:spcPct val="100000"/>
              </a:lnSpc>
              <a:buFont typeface="Wingdings" panose="05000000000000000000" pitchFamily="2" charset="2"/>
              <a:buChar char="Ø"/>
            </a:pPr>
            <a:r>
              <a:rPr lang="zh-CN" altLang="en-US" dirty="0">
                <a:latin typeface="+mn-ea"/>
                <a:cs typeface="Times New Roman" panose="02020603050405020304" pitchFamily="18" charset="0"/>
              </a:rPr>
              <a:t>古典经济学派、凯恩斯学派和理性预期学派的区别和联系。</a:t>
            </a:r>
            <a:endParaRPr lang="en-US" altLang="zh-CN" dirty="0"/>
          </a:p>
          <a:p>
            <a:pPr>
              <a:lnSpc>
                <a:spcPct val="100000"/>
              </a:lnSpc>
              <a:buFont typeface="Wingdings" panose="05000000000000000000" pitchFamily="2" charset="2"/>
              <a:buChar char="Ø"/>
            </a:pPr>
            <a:r>
              <a:rPr lang="zh-CN" altLang="en-US" dirty="0"/>
              <a:t>适应性预期的核心假设是：一个固定不变的自回归过程可以完全捕捉所有时期的通胀预期形成机制。</a:t>
            </a:r>
            <a:endParaRPr lang="en-US" altLang="zh-CN" dirty="0"/>
          </a:p>
          <a:p>
            <a:pPr>
              <a:lnSpc>
                <a:spcPct val="100000"/>
              </a:lnSpc>
              <a:buFont typeface="Wingdings" panose="05000000000000000000" pitchFamily="2" charset="2"/>
              <a:buChar char="Ø"/>
            </a:pPr>
            <a:r>
              <a:rPr lang="zh-CN" altLang="en-US" dirty="0"/>
              <a:t>理性预期学派认为，即使在短期内，人们对未来通胀率的预期形成机制也不可能一成不变，政策的变化一定会反映在预期形成机制中。</a:t>
            </a:r>
            <a:endParaRPr lang="en-US" altLang="zh-CN" dirty="0"/>
          </a:p>
          <a:p>
            <a:pPr marL="0" indent="0" algn="ctr">
              <a:buNone/>
            </a:pPr>
            <a:endParaRPr lang="en-US" altLang="zh-CN" dirty="0"/>
          </a:p>
          <a:p>
            <a:pPr marL="0" indent="0" algn="ctr">
              <a:buNone/>
            </a:pPr>
            <a:endParaRPr lang="en-US" altLang="zh-CN" dirty="0"/>
          </a:p>
          <a:p>
            <a:pPr marL="0" indent="0">
              <a:buNone/>
            </a:pPr>
            <a:endParaRPr lang="zh-CN" altLang="zh-CN" dirty="0"/>
          </a:p>
          <a:p>
            <a:endParaRPr lang="zh-CN" altLang="zh-CN" b="1" dirty="0"/>
          </a:p>
          <a:p>
            <a:endParaRPr lang="zh-CN" altLang="en-US" dirty="0"/>
          </a:p>
        </p:txBody>
      </p:sp>
      <p:pic>
        <p:nvPicPr>
          <p:cNvPr id="7" name="图片 6" descr="日程表&#10;&#10;描述已自动生成">
            <a:extLst>
              <a:ext uri="{FF2B5EF4-FFF2-40B4-BE49-F238E27FC236}">
                <a16:creationId xmlns:a16="http://schemas.microsoft.com/office/drawing/2014/main" id="{4B0FFDCD-B60C-CC0E-8DE4-C1808C07F7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04499" y="1298793"/>
            <a:ext cx="6387501" cy="4260414"/>
          </a:xfrm>
          <a:prstGeom prst="rect">
            <a:avLst/>
          </a:prstGeom>
        </p:spPr>
      </p:pic>
    </p:spTree>
    <p:extLst>
      <p:ext uri="{BB962C8B-B14F-4D97-AF65-F5344CB8AC3E}">
        <p14:creationId xmlns:p14="http://schemas.microsoft.com/office/powerpoint/2010/main" val="131446200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94D7EBCB-E813-43BD-B41A-D51AC64A590B}"/>
              </a:ext>
            </a:extLst>
          </p:cNvPr>
          <p:cNvSpPr>
            <a:spLocks noGrp="1"/>
          </p:cNvSpPr>
          <p:nvPr>
            <p:ph idx="1"/>
          </p:nvPr>
        </p:nvSpPr>
        <p:spPr>
          <a:xfrm>
            <a:off x="1066800" y="360183"/>
            <a:ext cx="10709564" cy="5719192"/>
          </a:xfrm>
        </p:spPr>
        <p:txBody>
          <a:bodyPr>
            <a:normAutofit/>
          </a:bodyPr>
          <a:lstStyle/>
          <a:p>
            <a:pPr marL="0" indent="0">
              <a:buNone/>
            </a:pPr>
            <a:r>
              <a:rPr lang="zh-CN" altLang="en-US" sz="2200" b="1" dirty="0">
                <a:latin typeface="+mj-ea"/>
                <a:ea typeface="+mj-ea"/>
              </a:rPr>
              <a:t>“卢卡斯批判”</a:t>
            </a:r>
            <a:r>
              <a:rPr lang="en-US" altLang="zh-CN" sz="2200" b="1" dirty="0">
                <a:latin typeface="+mj-ea"/>
                <a:ea typeface="+mj-ea"/>
              </a:rPr>
              <a:t>(Lucas critique</a:t>
            </a:r>
            <a:r>
              <a:rPr lang="zh-CN" altLang="en-US" sz="2200" b="1" dirty="0">
                <a:latin typeface="+mj-ea"/>
                <a:ea typeface="+mj-ea"/>
              </a:rPr>
              <a:t>）</a:t>
            </a:r>
            <a:endParaRPr lang="en-US" altLang="zh-CN" sz="2200" b="1" dirty="0">
              <a:latin typeface="+mj-ea"/>
              <a:ea typeface="+mj-ea"/>
            </a:endParaRPr>
          </a:p>
          <a:p>
            <a:pPr marL="0" indent="0" algn="ctr">
              <a:buNone/>
            </a:pPr>
            <a:endParaRPr lang="en-US" altLang="zh-CN" dirty="0"/>
          </a:p>
          <a:p>
            <a:pPr marL="0" indent="0" algn="ctr">
              <a:buNone/>
            </a:pPr>
            <a:endParaRPr lang="en-US" altLang="zh-CN" dirty="0"/>
          </a:p>
          <a:p>
            <a:pPr marL="0" indent="0" algn="ctr">
              <a:buNone/>
            </a:pPr>
            <a:endParaRPr lang="en-US" altLang="zh-CN" dirty="0"/>
          </a:p>
          <a:p>
            <a:pPr marL="0" indent="0">
              <a:buNone/>
            </a:pPr>
            <a:endParaRPr lang="zh-CN" altLang="zh-CN" dirty="0"/>
          </a:p>
          <a:p>
            <a:endParaRPr lang="zh-CN" altLang="zh-CN" b="1" dirty="0"/>
          </a:p>
          <a:p>
            <a:endParaRPr lang="zh-CN" altLang="en-US" dirty="0"/>
          </a:p>
        </p:txBody>
      </p:sp>
      <p:sp>
        <p:nvSpPr>
          <p:cNvPr id="5" name="文本框 4">
            <a:extLst>
              <a:ext uri="{FF2B5EF4-FFF2-40B4-BE49-F238E27FC236}">
                <a16:creationId xmlns:a16="http://schemas.microsoft.com/office/drawing/2014/main" id="{195EE910-665D-251C-A4BD-33FF1B92E8AC}"/>
              </a:ext>
            </a:extLst>
          </p:cNvPr>
          <p:cNvSpPr txBox="1"/>
          <p:nvPr/>
        </p:nvSpPr>
        <p:spPr>
          <a:xfrm>
            <a:off x="7385050" y="1361516"/>
            <a:ext cx="4391314" cy="4708981"/>
          </a:xfrm>
          <a:prstGeom prst="rect">
            <a:avLst/>
          </a:prstGeom>
          <a:noFill/>
        </p:spPr>
        <p:txBody>
          <a:bodyPr wrap="square" rtlCol="0">
            <a:spAutoFit/>
          </a:bodyPr>
          <a:lstStyle/>
          <a:p>
            <a:pPr marL="342900" indent="-342900">
              <a:buFont typeface="Wingdings" panose="05000000000000000000" pitchFamily="2" charset="2"/>
              <a:buChar char="Ø"/>
            </a:pPr>
            <a:r>
              <a:rPr lang="zh-CN" altLang="en-US" sz="2000" b="0" i="0" dirty="0">
                <a:solidFill>
                  <a:srgbClr val="222222"/>
                </a:solidFill>
                <a:effectLst/>
                <a:latin typeface="+mn-ea"/>
              </a:rPr>
              <a:t>假设存在这样的预期（经济规律</a:t>
            </a:r>
            <a:r>
              <a:rPr lang="en-US" altLang="zh-CN" sz="2000" b="0" i="0" dirty="0">
                <a:solidFill>
                  <a:srgbClr val="222222"/>
                </a:solidFill>
                <a:effectLst/>
                <a:latin typeface="+mn-ea"/>
              </a:rPr>
              <a:t>A</a:t>
            </a:r>
            <a:r>
              <a:rPr lang="zh-CN" altLang="en-US" sz="2000" b="0" i="0" dirty="0">
                <a:solidFill>
                  <a:srgbClr val="222222"/>
                </a:solidFill>
                <a:effectLst/>
                <a:latin typeface="+mn-ea"/>
              </a:rPr>
              <a:t>）：通货膨胀使家庭产生工资增加，生活得到改善的错觉，因而增加消费。</a:t>
            </a:r>
            <a:endParaRPr lang="en-US" altLang="zh-CN" sz="2000" b="0" i="0" dirty="0">
              <a:solidFill>
                <a:srgbClr val="222222"/>
              </a:solidFill>
              <a:effectLst/>
              <a:latin typeface="+mn-ea"/>
            </a:endParaRPr>
          </a:p>
          <a:p>
            <a:pPr marL="342900" indent="-342900">
              <a:buFont typeface="Wingdings" panose="05000000000000000000" pitchFamily="2" charset="2"/>
              <a:buChar char="Ø"/>
            </a:pPr>
            <a:endParaRPr lang="en-US" altLang="zh-CN" sz="2000" dirty="0">
              <a:solidFill>
                <a:srgbClr val="222222"/>
              </a:solidFill>
              <a:latin typeface="+mn-ea"/>
            </a:endParaRPr>
          </a:p>
          <a:p>
            <a:pPr marL="342900" indent="-342900">
              <a:buFont typeface="Wingdings" panose="05000000000000000000" pitchFamily="2" charset="2"/>
              <a:buChar char="Ø"/>
            </a:pPr>
            <a:r>
              <a:rPr lang="zh-CN" altLang="en-US" sz="2000" b="0" i="0" dirty="0">
                <a:solidFill>
                  <a:srgbClr val="222222"/>
                </a:solidFill>
                <a:effectLst/>
                <a:latin typeface="+mn-ea"/>
              </a:rPr>
              <a:t>当政府为发展经济而制造通货膨胀时，如果</a:t>
            </a:r>
            <a:r>
              <a:rPr lang="zh-CN" altLang="en-US" sz="2000" dirty="0">
                <a:solidFill>
                  <a:srgbClr val="222222"/>
                </a:solidFill>
                <a:latin typeface="+mn-ea"/>
              </a:rPr>
              <a:t>家庭</a:t>
            </a:r>
            <a:r>
              <a:rPr lang="zh-CN" altLang="en-US" sz="2000" b="0" i="0" dirty="0">
                <a:solidFill>
                  <a:srgbClr val="222222"/>
                </a:solidFill>
                <a:effectLst/>
                <a:latin typeface="+mn-ea"/>
              </a:rPr>
              <a:t>了解这个经济规律，知道政府想让其产生错觉的意图，因此为防备物价上涨而减少消费</a:t>
            </a:r>
            <a:r>
              <a:rPr lang="zh-CN" altLang="en-US" sz="2000" dirty="0">
                <a:solidFill>
                  <a:srgbClr val="222222"/>
                </a:solidFill>
                <a:latin typeface="+mn-ea"/>
              </a:rPr>
              <a:t>。</a:t>
            </a:r>
            <a:endParaRPr lang="en-US" altLang="zh-CN" sz="2000" b="0" i="0" dirty="0">
              <a:solidFill>
                <a:srgbClr val="222222"/>
              </a:solidFill>
              <a:effectLst/>
              <a:latin typeface="+mn-ea"/>
            </a:endParaRPr>
          </a:p>
          <a:p>
            <a:pPr marL="342900" indent="-342900">
              <a:buFont typeface="Wingdings" panose="05000000000000000000" pitchFamily="2" charset="2"/>
              <a:buChar char="Ø"/>
            </a:pPr>
            <a:endParaRPr lang="en-US" altLang="zh-CN" sz="2000" dirty="0">
              <a:solidFill>
                <a:srgbClr val="222222"/>
              </a:solidFill>
              <a:latin typeface="+mn-ea"/>
            </a:endParaRPr>
          </a:p>
          <a:p>
            <a:pPr marL="342900" indent="-342900">
              <a:buFont typeface="Wingdings" panose="05000000000000000000" pitchFamily="2" charset="2"/>
              <a:buChar char="Ø"/>
            </a:pPr>
            <a:r>
              <a:rPr lang="zh-CN" altLang="en-US" sz="2000" dirty="0">
                <a:solidFill>
                  <a:srgbClr val="222222"/>
                </a:solidFill>
                <a:latin typeface="+mn-ea"/>
              </a:rPr>
              <a:t>这样，</a:t>
            </a:r>
            <a:r>
              <a:rPr lang="zh-CN" altLang="en-US" sz="2000" b="0" i="0" dirty="0">
                <a:solidFill>
                  <a:srgbClr val="222222"/>
                </a:solidFill>
                <a:effectLst/>
                <a:latin typeface="+mn-ea"/>
              </a:rPr>
              <a:t>就会产生另一个即使通货膨胀，消费也不增加的经济规律</a:t>
            </a:r>
            <a:r>
              <a:rPr lang="en-US" altLang="zh-CN" sz="2000" b="0" i="0" dirty="0">
                <a:solidFill>
                  <a:srgbClr val="222222"/>
                </a:solidFill>
                <a:effectLst/>
                <a:latin typeface="+mn-ea"/>
              </a:rPr>
              <a:t>B</a:t>
            </a:r>
            <a:r>
              <a:rPr lang="zh-CN" altLang="en-US" sz="2000" b="0" i="0" dirty="0">
                <a:solidFill>
                  <a:srgbClr val="222222"/>
                </a:solidFill>
                <a:effectLst/>
                <a:latin typeface="+mn-ea"/>
              </a:rPr>
              <a:t>。</a:t>
            </a:r>
            <a:endParaRPr lang="en-US" altLang="zh-CN" sz="2000" b="0" i="0" dirty="0">
              <a:solidFill>
                <a:srgbClr val="222222"/>
              </a:solidFill>
              <a:effectLst/>
              <a:latin typeface="+mn-ea"/>
            </a:endParaRPr>
          </a:p>
          <a:p>
            <a:pPr marL="342900" indent="-342900">
              <a:buFont typeface="Wingdings" panose="05000000000000000000" pitchFamily="2" charset="2"/>
              <a:buChar char="Ø"/>
            </a:pPr>
            <a:endParaRPr lang="en-US" altLang="zh-CN" sz="2000" dirty="0">
              <a:solidFill>
                <a:srgbClr val="222222"/>
              </a:solidFill>
              <a:latin typeface="+mn-ea"/>
            </a:endParaRPr>
          </a:p>
          <a:p>
            <a:pPr marL="342900" indent="-342900">
              <a:buFont typeface="Wingdings" panose="05000000000000000000" pitchFamily="2" charset="2"/>
              <a:buChar char="Ø"/>
            </a:pPr>
            <a:r>
              <a:rPr lang="zh-CN" altLang="en-US" sz="2000" dirty="0"/>
              <a:t>可见，</a:t>
            </a:r>
            <a:r>
              <a:rPr lang="zh-CN" altLang="en-US" sz="2000" b="1" u="sng" dirty="0"/>
              <a:t>任何政策都是政府与私人部门之间的博奕。</a:t>
            </a:r>
            <a:endParaRPr lang="zh-CN" altLang="en-US" sz="2000" b="1" u="sng" dirty="0">
              <a:latin typeface="+mn-ea"/>
            </a:endParaRPr>
          </a:p>
        </p:txBody>
      </p:sp>
      <p:graphicFrame>
        <p:nvGraphicFramePr>
          <p:cNvPr id="3" name="图示 2">
            <a:extLst>
              <a:ext uri="{FF2B5EF4-FFF2-40B4-BE49-F238E27FC236}">
                <a16:creationId xmlns:a16="http://schemas.microsoft.com/office/drawing/2014/main" id="{6D0E7C4F-ED30-1AE4-97D7-BFB7A4C54051}"/>
              </a:ext>
            </a:extLst>
          </p:cNvPr>
          <p:cNvGraphicFramePr/>
          <p:nvPr/>
        </p:nvGraphicFramePr>
        <p:xfrm>
          <a:off x="1187681" y="1148232"/>
          <a:ext cx="5759796" cy="45921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2138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3">
                                            <p:graphicEl>
                                              <a:dgm id="{5628AF33-5B10-4292-B9E1-0FA04C6C4E98}"/>
                                            </p:graphicEl>
                                          </p:spTgt>
                                        </p:tgtEl>
                                        <p:attrNameLst>
                                          <p:attrName>style.visibility</p:attrName>
                                        </p:attrNameLst>
                                      </p:cBhvr>
                                      <p:to>
                                        <p:strVal val="visible"/>
                                      </p:to>
                                    </p:set>
                                    <p:anim calcmode="lin" valueType="num">
                                      <p:cBhvr additive="base">
                                        <p:cTn id="11" dur="500" fill="hold"/>
                                        <p:tgtEl>
                                          <p:spTgt spid="3">
                                            <p:graphicEl>
                                              <a:dgm id="{5628AF33-5B10-4292-B9E1-0FA04C6C4E98}"/>
                                            </p:graphic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graphicEl>
                                              <a:dgm id="{5628AF33-5B10-4292-B9E1-0FA04C6C4E98}"/>
                                            </p:graphic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graphicEl>
                                              <a:dgm id="{42B2C3E2-F1D0-4953-82E2-E5832985151D}"/>
                                            </p:graphicEl>
                                          </p:spTgt>
                                        </p:tgtEl>
                                        <p:attrNameLst>
                                          <p:attrName>style.visibility</p:attrName>
                                        </p:attrNameLst>
                                      </p:cBhvr>
                                      <p:to>
                                        <p:strVal val="visible"/>
                                      </p:to>
                                    </p:set>
                                    <p:anim calcmode="lin" valueType="num">
                                      <p:cBhvr additive="base">
                                        <p:cTn id="17" dur="500" fill="hold"/>
                                        <p:tgtEl>
                                          <p:spTgt spid="3">
                                            <p:graphicEl>
                                              <a:dgm id="{42B2C3E2-F1D0-4953-82E2-E5832985151D}"/>
                                            </p:graphic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graphicEl>
                                              <a:dgm id="{42B2C3E2-F1D0-4953-82E2-E5832985151D}"/>
                                            </p:graphic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
                                            <p:graphicEl>
                                              <a:dgm id="{31D8DFA3-A03F-4A54-8C5E-D55D33DA97E3}"/>
                                            </p:graphicEl>
                                          </p:spTgt>
                                        </p:tgtEl>
                                        <p:attrNameLst>
                                          <p:attrName>style.visibility</p:attrName>
                                        </p:attrNameLst>
                                      </p:cBhvr>
                                      <p:to>
                                        <p:strVal val="visible"/>
                                      </p:to>
                                    </p:set>
                                    <p:anim calcmode="lin" valueType="num">
                                      <p:cBhvr additive="base">
                                        <p:cTn id="23" dur="500" fill="hold"/>
                                        <p:tgtEl>
                                          <p:spTgt spid="3">
                                            <p:graphicEl>
                                              <a:dgm id="{31D8DFA3-A03F-4A54-8C5E-D55D33DA97E3}"/>
                                            </p:graphic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graphicEl>
                                              <a:dgm id="{31D8DFA3-A03F-4A54-8C5E-D55D33DA97E3}"/>
                                            </p:graphic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3">
                                            <p:graphicEl>
                                              <a:dgm id="{0B9D2C96-9E43-4011-85E3-BEC863B510CF}"/>
                                            </p:graphicEl>
                                          </p:spTgt>
                                        </p:tgtEl>
                                        <p:attrNameLst>
                                          <p:attrName>style.visibility</p:attrName>
                                        </p:attrNameLst>
                                      </p:cBhvr>
                                      <p:to>
                                        <p:strVal val="visible"/>
                                      </p:to>
                                    </p:set>
                                    <p:anim calcmode="lin" valueType="num">
                                      <p:cBhvr additive="base">
                                        <p:cTn id="29" dur="500" fill="hold"/>
                                        <p:tgtEl>
                                          <p:spTgt spid="3">
                                            <p:graphicEl>
                                              <a:dgm id="{0B9D2C96-9E43-4011-85E3-BEC863B510CF}"/>
                                            </p:graphic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graphicEl>
                                              <a:dgm id="{0B9D2C96-9E43-4011-85E3-BEC863B510CF}"/>
                                            </p:graphic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Graphic spid="3" grpId="0" uiExpand="1">
        <p:bldSub>
          <a:bldDgm bld="lvlOne"/>
        </p:bldSub>
      </p:bldGraphic>
    </p:bldLst>
  </p:timing>
</p:sld>
</file>

<file path=ppt/tags/tag1.xml><?xml version="1.0" encoding="utf-8"?>
<p:tagLst xmlns:a="http://schemas.openxmlformats.org/drawingml/2006/main" xmlns:r="http://schemas.openxmlformats.org/officeDocument/2006/relationships" xmlns:p="http://schemas.openxmlformats.org/presentationml/2006/main">
  <p:tag name="COMMONDATA" val="eyJoZGlkIjoiYTdkYWExMGRjMGNiMTcxYWMzMGJkZDY1NWJkNjFjNTIifQ=="/>
</p:tagLst>
</file>

<file path=ppt/tags/tag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
  <p:tag name="KSO_WM_UNIT_PLACING_PICTURE_USER_VIEWPORT" val="{&quot;height&quot;:10780,&quot;width&quot;:14430}"/>
</p:tagLst>
</file>

<file path=ppt/tags/tag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回顾">
  <a:themeElements>
    <a:clrScheme name="回顾">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回顾">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回顾">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默认设计模板">
  <a:themeElements>
    <a:clrScheme name="自定义 1">
      <a:dk1>
        <a:sysClr val="windowText" lastClr="000000"/>
      </a:dk1>
      <a:lt1>
        <a:sysClr val="window" lastClr="FFFFFF"/>
      </a:lt1>
      <a:dk2>
        <a:srgbClr val="44546A"/>
      </a:dk2>
      <a:lt2>
        <a:srgbClr val="E7E6E6"/>
      </a:lt2>
      <a:accent1>
        <a:srgbClr val="194069"/>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Black-Arial">
      <a:majorFont>
        <a:latin typeface="Arial Black"/>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9525" cap="flat" cmpd="sng" algn="ctr">
          <a:noFill/>
          <a:prstDash val="solid"/>
          <a:round/>
          <a:headEnd type="none" w="med" len="med"/>
          <a:tailEnd type="none" w="med" len="med"/>
        </a:ln>
      </a:spPr>
      <a:bodyPr vert="horz" wrap="square" lIns="91440" tIns="45720" rIns="91440" bIns="45720" numCol="1" rtlCol="0" anchor="ctr"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sz="1800" b="0" i="0" u="none" strike="noStrike" cap="none" normalizeH="0" baseline="0" dirty="0" smtClean="0">
            <a:ln>
              <a:noFill/>
            </a:ln>
            <a:solidFill>
              <a:schemeClr val="tx2"/>
            </a:solidFill>
            <a:effectLst/>
            <a:latin typeface="微软雅黑" panose="020B0503020204020204" pitchFamily="34" charset="-122"/>
            <a:ea typeface="微软雅黑" panose="020B0503020204020204" pitchFamily="34" charset="-122"/>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spPr>
      <a:bodyPr vert="horz" wrap="square" lIns="91440" tIns="45720" rIns="91440" bIns="45720" numCol="1" anchor="ctr" anchorCtr="0" compatLnSpc="1"/>
      <a:lstStyle>
        <a:defPPr marL="0" marR="0" indent="0" algn="r" defTabSz="914400" rtl="0" eaLnBrk="1" fontAlgn="base" latinLnBrk="0" hangingPunct="1">
          <a:lnSpc>
            <a:spcPct val="100000"/>
          </a:lnSpc>
          <a:spcBef>
            <a:spcPct val="0"/>
          </a:spcBef>
          <a:spcAft>
            <a:spcPct val="0"/>
          </a:spcAft>
          <a:buClrTx/>
          <a:buSzTx/>
          <a:buFontTx/>
          <a:buNone/>
          <a:defRPr kumimoji="0" lang="zh-CN" altLang="en-US" sz="2400" b="0" i="0" u="none" strike="noStrike" cap="none" normalizeH="0" baseline="0" smtClean="0">
            <a:ln>
              <a:noFill/>
            </a:ln>
            <a:solidFill>
              <a:schemeClr val="tx2"/>
            </a:solidFill>
            <a:effectLst/>
            <a:latin typeface="Arial" panose="020B0604020202020204" pitchFamily="34" charset="0"/>
            <a:ea typeface="宋体" panose="02010600030101010101" pitchFamily="2" charset="-122"/>
          </a:defRPr>
        </a:defPPr>
      </a:lstStyle>
    </a:lnDef>
    <a:txDef>
      <a:spPr>
        <a:noFill/>
      </a:spPr>
      <a:bodyPr wrap="square" rtlCol="0">
        <a:noAutofit/>
      </a:bodyPr>
      <a:lstStyle>
        <a:defPPr algn="l">
          <a:defRPr sz="1800" dirty="0">
            <a:latin typeface="微软雅黑" panose="020B0503020204020204" pitchFamily="34" charset="-122"/>
            <a:ea typeface="微软雅黑" panose="020B0503020204020204" pitchFamily="34" charset="-122"/>
          </a:defRPr>
        </a:defPPr>
      </a:lstStyle>
    </a:txDef>
  </a:objectDefaults>
  <a:extraClrSchemeLst>
    <a:extraClrScheme>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默认设计模板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默认设计模板">
  <a:themeElements>
    <a:clrScheme name="自定义 1">
      <a:dk1>
        <a:sysClr val="windowText" lastClr="000000"/>
      </a:dk1>
      <a:lt1>
        <a:sysClr val="window" lastClr="FFFFFF"/>
      </a:lt1>
      <a:dk2>
        <a:srgbClr val="44546A"/>
      </a:dk2>
      <a:lt2>
        <a:srgbClr val="E7E6E6"/>
      </a:lt2>
      <a:accent1>
        <a:srgbClr val="194069"/>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9525" cap="flat" cmpd="sng" algn="ctr">
          <a:noFill/>
          <a:prstDash val="solid"/>
          <a:round/>
          <a:headEnd type="none" w="med" len="med"/>
          <a:tailEnd type="none" w="med" len="med"/>
        </a:ln>
        <a:effectLst/>
      </a:spPr>
      <a:bodyPr vert="horz" wrap="square" lIns="91440" tIns="45720" rIns="91440" bIns="45720" numCol="1" rtlCol="0"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sz="1800" b="0" i="0" u="none" strike="noStrike" cap="none" normalizeH="0" baseline="0" dirty="0" smtClean="0">
            <a:ln>
              <a:noFill/>
            </a:ln>
            <a:solidFill>
              <a:schemeClr val="tx2"/>
            </a:solidFill>
            <a:effectLst/>
            <a:latin typeface="微软雅黑" pitchFamily="34" charset="-122"/>
            <a:ea typeface="微软雅黑" pitchFamily="34" charset="-122"/>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zh-CN" altLang="en-US" sz="2400" b="0" i="0" u="none" strike="noStrike" cap="none" normalizeH="0" baseline="0" smtClean="0">
            <a:ln>
              <a:noFill/>
            </a:ln>
            <a:solidFill>
              <a:schemeClr val="tx2"/>
            </a:solidFill>
            <a:effectLst/>
            <a:latin typeface="Arial" charset="0"/>
            <a:ea typeface="宋体" charset="-122"/>
          </a:defRPr>
        </a:defPPr>
      </a:lstStyle>
    </a:lnDef>
    <a:txDef>
      <a:spPr>
        <a:noFill/>
      </a:spPr>
      <a:bodyPr wrap="square" rtlCol="0">
        <a:noAutofit/>
      </a:bodyPr>
      <a:lstStyle>
        <a:defPPr algn="l">
          <a:defRPr sz="1800" dirty="0">
            <a:latin typeface="微软雅黑" pitchFamily="34" charset="-122"/>
            <a:ea typeface="微软雅黑" pitchFamily="34" charset="-122"/>
          </a:defRPr>
        </a:defPPr>
      </a:lstStyle>
    </a:txDef>
  </a:objectDefaults>
  <a:extraClrSchemeLst>
    <a:extraClrScheme>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默认设计模板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2951</TotalTime>
  <Words>11283</Words>
  <Application>Microsoft Macintosh PowerPoint</Application>
  <PresentationFormat>Widescreen</PresentationFormat>
  <Paragraphs>862</Paragraphs>
  <Slides>123</Slides>
  <Notes>28</Notes>
  <HiddenSlides>0</HiddenSlides>
  <MMClips>0</MMClips>
  <ScaleCrop>false</ScaleCrop>
  <HeadingPairs>
    <vt:vector size="8" baseType="variant">
      <vt:variant>
        <vt:lpstr>Fonts Used</vt:lpstr>
      </vt:variant>
      <vt:variant>
        <vt:i4>16</vt:i4>
      </vt:variant>
      <vt:variant>
        <vt:lpstr>Theme</vt:lpstr>
      </vt:variant>
      <vt:variant>
        <vt:i4>3</vt:i4>
      </vt:variant>
      <vt:variant>
        <vt:lpstr>Embedded OLE Servers</vt:lpstr>
      </vt:variant>
      <vt:variant>
        <vt:i4>2</vt:i4>
      </vt:variant>
      <vt:variant>
        <vt:lpstr>Slide Titles</vt:lpstr>
      </vt:variant>
      <vt:variant>
        <vt:i4>123</vt:i4>
      </vt:variant>
    </vt:vector>
  </HeadingPairs>
  <TitlesOfParts>
    <vt:vector size="144" baseType="lpstr">
      <vt:lpstr>等线</vt:lpstr>
      <vt:lpstr>Geometr415 Md BT</vt:lpstr>
      <vt:lpstr>微软雅黑</vt:lpstr>
      <vt:lpstr>MS PGothic</vt:lpstr>
      <vt:lpstr>黑体</vt:lpstr>
      <vt:lpstr>宋体</vt:lpstr>
      <vt:lpstr>ヒラギノ角ゴ Pro W3</vt:lpstr>
      <vt:lpstr>汉仪中宋简</vt:lpstr>
      <vt:lpstr>Abadi</vt:lpstr>
      <vt:lpstr>Arial</vt:lpstr>
      <vt:lpstr>Calibri</vt:lpstr>
      <vt:lpstr>Cambria Math</vt:lpstr>
      <vt:lpstr>Helvetica Neue</vt:lpstr>
      <vt:lpstr>Times New Roman</vt:lpstr>
      <vt:lpstr>Verdana</vt:lpstr>
      <vt:lpstr>Wingdings</vt:lpstr>
      <vt:lpstr>回顾</vt:lpstr>
      <vt:lpstr>默认设计模板</vt:lpstr>
      <vt:lpstr>1_默认设计模板</vt:lpstr>
      <vt:lpstr>Equation</vt:lpstr>
      <vt:lpstr>Worksheet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弗里德曼和费尔普斯菲利普斯曲线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Books Recommended</vt:lpstr>
      <vt:lpstr>Books Recommended</vt:lpstr>
      <vt:lpstr>Books Recommended</vt:lpstr>
      <vt:lpstr>Books Recommended</vt:lpstr>
      <vt:lpstr>Books Recommended</vt:lpstr>
      <vt:lpstr>Books Recommended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Li, Huiqing</dc:creator>
  <cp:lastModifiedBy>mark.lu589698@outlook.com</cp:lastModifiedBy>
  <cp:revision>74</cp:revision>
  <dcterms:created xsi:type="dcterms:W3CDTF">2023-05-23T06:54:00Z</dcterms:created>
  <dcterms:modified xsi:type="dcterms:W3CDTF">2024-04-08T03:24:18Z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37BA01E1CFFB4590820AFA431088D4CC_12</vt:lpwstr>
  </property>
  <property fmtid="{D5CDD505-2E9C-101B-9397-08002B2CF9AE}" pid="3" name="KSOProductBuildVer">
    <vt:lpwstr>2052-11.1.0.14309</vt:lpwstr>
  </property>
</Properties>
</file>