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92" r:id="rId2"/>
    <p:sldId id="261" r:id="rId3"/>
    <p:sldId id="293" r:id="rId4"/>
    <p:sldId id="294" r:id="rId5"/>
    <p:sldId id="295" r:id="rId6"/>
    <p:sldId id="296" r:id="rId7"/>
    <p:sldId id="297" r:id="rId8"/>
    <p:sldId id="298" r:id="rId9"/>
    <p:sldId id="299" r:id="rId10"/>
    <p:sldId id="300" r:id="rId11"/>
    <p:sldId id="301" r:id="rId12"/>
    <p:sldId id="302" r:id="rId13"/>
    <p:sldId id="303" r:id="rId14"/>
    <p:sldId id="304" r:id="rId15"/>
    <p:sldId id="344" r:id="rId16"/>
    <p:sldId id="345" r:id="rId17"/>
    <p:sldId id="306" r:id="rId18"/>
    <p:sldId id="325" r:id="rId19"/>
    <p:sldId id="324" r:id="rId20"/>
    <p:sldId id="307" r:id="rId21"/>
    <p:sldId id="308" r:id="rId22"/>
    <p:sldId id="309" r:id="rId23"/>
    <p:sldId id="310" r:id="rId24"/>
    <p:sldId id="311" r:id="rId25"/>
    <p:sldId id="312" r:id="rId26"/>
    <p:sldId id="313" r:id="rId27"/>
    <p:sldId id="314" r:id="rId28"/>
    <p:sldId id="315" r:id="rId29"/>
    <p:sldId id="316" r:id="rId30"/>
    <p:sldId id="317" r:id="rId31"/>
    <p:sldId id="318" r:id="rId32"/>
    <p:sldId id="319" r:id="rId33"/>
    <p:sldId id="320" r:id="rId34"/>
    <p:sldId id="321" r:id="rId35"/>
    <p:sldId id="322" r:id="rId36"/>
    <p:sldId id="259" r:id="rId37"/>
    <p:sldId id="338" r:id="rId38"/>
    <p:sldId id="333" r:id="rId39"/>
    <p:sldId id="332" r:id="rId40"/>
    <p:sldId id="342" r:id="rId41"/>
    <p:sldId id="334" r:id="rId42"/>
    <p:sldId id="335" r:id="rId43"/>
    <p:sldId id="343" r:id="rId44"/>
    <p:sldId id="336" r:id="rId45"/>
    <p:sldId id="337" r:id="rId46"/>
    <p:sldId id="340" r:id="rId47"/>
    <p:sldId id="341" r:id="rId48"/>
    <p:sldId id="323" r:id="rId49"/>
    <p:sldId id="289" r:id="rId5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94" d="100"/>
          <a:sy n="94" d="100"/>
        </p:scale>
        <p:origin x="62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3158F4-BAFF-4C56-AD42-D449B8FD7486}" type="doc">
      <dgm:prSet loTypeId="urn:microsoft.com/office/officeart/2005/8/layout/list1" loCatId="list" qsTypeId="urn:microsoft.com/office/officeart/2005/8/quickstyle/simple3" qsCatId="simple" csTypeId="urn:microsoft.com/office/officeart/2005/8/colors/accent1_4" csCatId="accent1" phldr="1"/>
      <dgm:spPr/>
      <dgm:t>
        <a:bodyPr/>
        <a:lstStyle/>
        <a:p>
          <a:endParaRPr lang="zh-CN" altLang="en-US"/>
        </a:p>
      </dgm:t>
    </dgm:pt>
    <dgm:pt modelId="{B8820909-AB70-47D8-8C4F-56BF0CB91FE5}">
      <dgm:prSet phldrT="[文本]" custT="1"/>
      <dgm:spPr/>
      <dgm:t>
        <a:bodyPr/>
        <a:lstStyle/>
        <a:p>
          <a:r>
            <a:rPr lang="zh-CN" altLang="en-US" sz="1800" b="1" dirty="0">
              <a:latin typeface="宋体" panose="02010600030101010101" pitchFamily="2" charset="-122"/>
              <a:ea typeface="宋体" panose="02010600030101010101" pitchFamily="2" charset="-122"/>
            </a:rPr>
            <a:t>集合理财，专业管理</a:t>
          </a:r>
        </a:p>
      </dgm:t>
    </dgm:pt>
    <dgm:pt modelId="{60CFF684-D67A-42D1-8DC0-F0EC83FBBA26}" type="parTrans" cxnId="{09D13F97-3918-46AD-B155-2872700F8C63}">
      <dgm:prSet/>
      <dgm:spPr/>
      <dgm:t>
        <a:bodyPr/>
        <a:lstStyle/>
        <a:p>
          <a:endParaRPr lang="zh-CN" altLang="en-US" sz="1800" b="1">
            <a:latin typeface="宋体" panose="02010600030101010101" pitchFamily="2" charset="-122"/>
            <a:ea typeface="宋体" panose="02010600030101010101" pitchFamily="2" charset="-122"/>
          </a:endParaRPr>
        </a:p>
      </dgm:t>
    </dgm:pt>
    <dgm:pt modelId="{D0D137B3-C4BE-4842-97E0-902B9053106F}" type="sibTrans" cxnId="{09D13F97-3918-46AD-B155-2872700F8C63}">
      <dgm:prSet/>
      <dgm:spPr/>
      <dgm:t>
        <a:bodyPr/>
        <a:lstStyle/>
        <a:p>
          <a:endParaRPr lang="zh-CN" altLang="en-US" sz="1800" b="1">
            <a:latin typeface="宋体" panose="02010600030101010101" pitchFamily="2" charset="-122"/>
            <a:ea typeface="宋体" panose="02010600030101010101" pitchFamily="2" charset="-122"/>
          </a:endParaRPr>
        </a:p>
      </dgm:t>
    </dgm:pt>
    <dgm:pt modelId="{C4376944-4FA1-40A6-B09F-D93AF152DE41}">
      <dgm:prSet phldrT="[文本]" custT="1"/>
      <dgm:spPr/>
      <dgm:t>
        <a:bodyPr/>
        <a:lstStyle/>
        <a:p>
          <a:r>
            <a:rPr lang="zh-CN" altLang="en-US" sz="1800" b="1" dirty="0">
              <a:latin typeface="宋体" panose="02010600030101010101" pitchFamily="2" charset="-122"/>
              <a:ea typeface="宋体" panose="02010600030101010101" pitchFamily="2" charset="-122"/>
            </a:rPr>
            <a:t>组合投资，分散风险</a:t>
          </a:r>
        </a:p>
      </dgm:t>
    </dgm:pt>
    <dgm:pt modelId="{1FEC1334-C62C-4E6B-BFB9-9E9ED1D9545D}" type="parTrans" cxnId="{5E3FAB3C-86FA-432B-BF98-ACAB7F5264B5}">
      <dgm:prSet/>
      <dgm:spPr/>
      <dgm:t>
        <a:bodyPr/>
        <a:lstStyle/>
        <a:p>
          <a:endParaRPr lang="zh-CN" altLang="en-US" sz="1800" b="1">
            <a:latin typeface="宋体" panose="02010600030101010101" pitchFamily="2" charset="-122"/>
            <a:ea typeface="宋体" panose="02010600030101010101" pitchFamily="2" charset="-122"/>
          </a:endParaRPr>
        </a:p>
      </dgm:t>
    </dgm:pt>
    <dgm:pt modelId="{EAFDD0AD-3C77-4386-8251-64BD9F910D16}" type="sibTrans" cxnId="{5E3FAB3C-86FA-432B-BF98-ACAB7F5264B5}">
      <dgm:prSet/>
      <dgm:spPr/>
      <dgm:t>
        <a:bodyPr/>
        <a:lstStyle/>
        <a:p>
          <a:endParaRPr lang="zh-CN" altLang="en-US" sz="1800" b="1">
            <a:latin typeface="宋体" panose="02010600030101010101" pitchFamily="2" charset="-122"/>
            <a:ea typeface="宋体" panose="02010600030101010101" pitchFamily="2" charset="-122"/>
          </a:endParaRPr>
        </a:p>
      </dgm:t>
    </dgm:pt>
    <dgm:pt modelId="{CFCCA411-F2F7-471D-A3D0-32DD391847B9}">
      <dgm:prSet phldrT="[文本]" custT="1"/>
      <dgm:spPr/>
      <dgm:t>
        <a:bodyPr/>
        <a:lstStyle/>
        <a:p>
          <a:r>
            <a:rPr lang="zh-CN" altLang="en-US" sz="1800" b="1" dirty="0">
              <a:latin typeface="宋体" panose="02010600030101010101" pitchFamily="2" charset="-122"/>
              <a:ea typeface="宋体" panose="02010600030101010101" pitchFamily="2" charset="-122"/>
            </a:rPr>
            <a:t>收益共享，风险共担</a:t>
          </a:r>
        </a:p>
      </dgm:t>
    </dgm:pt>
    <dgm:pt modelId="{4CEDF81F-6020-4D2D-8F21-B9465104F2F6}" type="parTrans" cxnId="{0371C120-5DB0-4E38-83A7-E5712C9290E9}">
      <dgm:prSet/>
      <dgm:spPr/>
      <dgm:t>
        <a:bodyPr/>
        <a:lstStyle/>
        <a:p>
          <a:endParaRPr lang="zh-CN" altLang="en-US" sz="1800" b="1">
            <a:latin typeface="宋体" panose="02010600030101010101" pitchFamily="2" charset="-122"/>
            <a:ea typeface="宋体" panose="02010600030101010101" pitchFamily="2" charset="-122"/>
          </a:endParaRPr>
        </a:p>
      </dgm:t>
    </dgm:pt>
    <dgm:pt modelId="{A1A8C3C2-846F-4950-BEF6-9245E3D8B8DC}" type="sibTrans" cxnId="{0371C120-5DB0-4E38-83A7-E5712C9290E9}">
      <dgm:prSet/>
      <dgm:spPr/>
      <dgm:t>
        <a:bodyPr/>
        <a:lstStyle/>
        <a:p>
          <a:endParaRPr lang="zh-CN" altLang="en-US" sz="1800" b="1">
            <a:latin typeface="宋体" panose="02010600030101010101" pitchFamily="2" charset="-122"/>
            <a:ea typeface="宋体" panose="02010600030101010101" pitchFamily="2" charset="-122"/>
          </a:endParaRPr>
        </a:p>
      </dgm:t>
    </dgm:pt>
    <dgm:pt modelId="{4E1B4833-2C56-4ACA-AC06-823178F01F1C}">
      <dgm:prSet phldrT="[文本]" custT="1"/>
      <dgm:spPr/>
      <dgm:t>
        <a:bodyPr/>
        <a:lstStyle/>
        <a:p>
          <a:r>
            <a:rPr lang="zh-CN" altLang="en-US" sz="1800" b="1" dirty="0">
              <a:latin typeface="宋体" panose="02010600030101010101" pitchFamily="2" charset="-122"/>
              <a:ea typeface="宋体" panose="02010600030101010101" pitchFamily="2" charset="-122"/>
            </a:rPr>
            <a:t>独立托管，保障安全</a:t>
          </a:r>
        </a:p>
      </dgm:t>
    </dgm:pt>
    <dgm:pt modelId="{A7389E0F-4D2C-43FC-BF83-F703563C19EC}" type="parTrans" cxnId="{676D3944-48F8-44FF-B671-62E495BDA8CB}">
      <dgm:prSet/>
      <dgm:spPr/>
      <dgm:t>
        <a:bodyPr/>
        <a:lstStyle/>
        <a:p>
          <a:endParaRPr lang="zh-CN" altLang="en-US" sz="1800" b="1">
            <a:latin typeface="宋体" panose="02010600030101010101" pitchFamily="2" charset="-122"/>
            <a:ea typeface="宋体" panose="02010600030101010101" pitchFamily="2" charset="-122"/>
          </a:endParaRPr>
        </a:p>
      </dgm:t>
    </dgm:pt>
    <dgm:pt modelId="{7C829611-6316-4635-8E3D-6CEB0629B0CD}" type="sibTrans" cxnId="{676D3944-48F8-44FF-B671-62E495BDA8CB}">
      <dgm:prSet/>
      <dgm:spPr/>
      <dgm:t>
        <a:bodyPr/>
        <a:lstStyle/>
        <a:p>
          <a:endParaRPr lang="zh-CN" altLang="en-US" sz="1800" b="1">
            <a:latin typeface="宋体" panose="02010600030101010101" pitchFamily="2" charset="-122"/>
            <a:ea typeface="宋体" panose="02010600030101010101" pitchFamily="2" charset="-122"/>
          </a:endParaRPr>
        </a:p>
      </dgm:t>
    </dgm:pt>
    <dgm:pt modelId="{131C7F66-9286-4082-AC79-27AAA28C4713}">
      <dgm:prSet phldrT="[文本]" custT="1"/>
      <dgm:spPr/>
      <dgm:t>
        <a:bodyPr/>
        <a:lstStyle/>
        <a:p>
          <a:r>
            <a:rPr lang="zh-CN" altLang="en-US" sz="1800" b="1" dirty="0">
              <a:latin typeface="宋体" panose="02010600030101010101" pitchFamily="2" charset="-122"/>
              <a:ea typeface="宋体" panose="02010600030101010101" pitchFamily="2" charset="-122"/>
            </a:rPr>
            <a:t>监管严格，信息透明</a:t>
          </a:r>
        </a:p>
      </dgm:t>
    </dgm:pt>
    <dgm:pt modelId="{0868A34F-1956-4FD5-8543-E69BCBE34FDA}" type="parTrans" cxnId="{74191566-8175-4BE5-A0DC-84CD0E4EAEBE}">
      <dgm:prSet/>
      <dgm:spPr/>
      <dgm:t>
        <a:bodyPr/>
        <a:lstStyle/>
        <a:p>
          <a:endParaRPr lang="zh-CN" altLang="en-US" sz="1800" b="1">
            <a:latin typeface="宋体" panose="02010600030101010101" pitchFamily="2" charset="-122"/>
            <a:ea typeface="宋体" panose="02010600030101010101" pitchFamily="2" charset="-122"/>
          </a:endParaRPr>
        </a:p>
      </dgm:t>
    </dgm:pt>
    <dgm:pt modelId="{E49A55D6-BB7A-421C-83F1-A4646120D43B}" type="sibTrans" cxnId="{74191566-8175-4BE5-A0DC-84CD0E4EAEBE}">
      <dgm:prSet/>
      <dgm:spPr/>
      <dgm:t>
        <a:bodyPr/>
        <a:lstStyle/>
        <a:p>
          <a:endParaRPr lang="zh-CN" altLang="en-US" sz="1800" b="1">
            <a:latin typeface="宋体" panose="02010600030101010101" pitchFamily="2" charset="-122"/>
            <a:ea typeface="宋体" panose="02010600030101010101" pitchFamily="2" charset="-122"/>
          </a:endParaRPr>
        </a:p>
      </dgm:t>
    </dgm:pt>
    <dgm:pt modelId="{232807B6-5A25-4C1A-9951-648C1D851BC1}" type="pres">
      <dgm:prSet presAssocID="{563158F4-BAFF-4C56-AD42-D449B8FD7486}" presName="linear" presStyleCnt="0">
        <dgm:presLayoutVars>
          <dgm:dir/>
          <dgm:animLvl val="lvl"/>
          <dgm:resizeHandles val="exact"/>
        </dgm:presLayoutVars>
      </dgm:prSet>
      <dgm:spPr/>
    </dgm:pt>
    <dgm:pt modelId="{436A4DE4-8EEB-49E8-99D0-6AA52A8A891B}" type="pres">
      <dgm:prSet presAssocID="{B8820909-AB70-47D8-8C4F-56BF0CB91FE5}" presName="parentLin" presStyleCnt="0"/>
      <dgm:spPr/>
    </dgm:pt>
    <dgm:pt modelId="{03A98323-E650-445D-A1EF-E70577009628}" type="pres">
      <dgm:prSet presAssocID="{B8820909-AB70-47D8-8C4F-56BF0CB91FE5}" presName="parentLeftMargin" presStyleLbl="node1" presStyleIdx="0" presStyleCnt="5"/>
      <dgm:spPr/>
    </dgm:pt>
    <dgm:pt modelId="{16CC008E-B86B-4068-8C3E-C681F7402376}" type="pres">
      <dgm:prSet presAssocID="{B8820909-AB70-47D8-8C4F-56BF0CB91FE5}" presName="parentText" presStyleLbl="node1" presStyleIdx="0" presStyleCnt="5">
        <dgm:presLayoutVars>
          <dgm:chMax val="0"/>
          <dgm:bulletEnabled val="1"/>
        </dgm:presLayoutVars>
      </dgm:prSet>
      <dgm:spPr/>
    </dgm:pt>
    <dgm:pt modelId="{6855C289-77D1-4185-B381-EF17B47D9C18}" type="pres">
      <dgm:prSet presAssocID="{B8820909-AB70-47D8-8C4F-56BF0CB91FE5}" presName="negativeSpace" presStyleCnt="0"/>
      <dgm:spPr/>
    </dgm:pt>
    <dgm:pt modelId="{7CC97A44-BD90-4B15-9B60-E2B73DF0EAE5}" type="pres">
      <dgm:prSet presAssocID="{B8820909-AB70-47D8-8C4F-56BF0CB91FE5}" presName="childText" presStyleLbl="conFgAcc1" presStyleIdx="0" presStyleCnt="5">
        <dgm:presLayoutVars>
          <dgm:bulletEnabled val="1"/>
        </dgm:presLayoutVars>
      </dgm:prSet>
      <dgm:spPr/>
    </dgm:pt>
    <dgm:pt modelId="{8D0EFE50-941E-4E9D-8213-629A48330212}" type="pres">
      <dgm:prSet presAssocID="{D0D137B3-C4BE-4842-97E0-902B9053106F}" presName="spaceBetweenRectangles" presStyleCnt="0"/>
      <dgm:spPr/>
    </dgm:pt>
    <dgm:pt modelId="{370C0D04-5B32-43C0-9124-F78B402D16A3}" type="pres">
      <dgm:prSet presAssocID="{C4376944-4FA1-40A6-B09F-D93AF152DE41}" presName="parentLin" presStyleCnt="0"/>
      <dgm:spPr/>
    </dgm:pt>
    <dgm:pt modelId="{E7D57E9A-676C-4D84-ABCD-4993A96083D2}" type="pres">
      <dgm:prSet presAssocID="{C4376944-4FA1-40A6-B09F-D93AF152DE41}" presName="parentLeftMargin" presStyleLbl="node1" presStyleIdx="0" presStyleCnt="5"/>
      <dgm:spPr/>
    </dgm:pt>
    <dgm:pt modelId="{1168B198-58DA-4BD2-AC09-73C0380ED3D6}" type="pres">
      <dgm:prSet presAssocID="{C4376944-4FA1-40A6-B09F-D93AF152DE41}" presName="parentText" presStyleLbl="node1" presStyleIdx="1" presStyleCnt="5">
        <dgm:presLayoutVars>
          <dgm:chMax val="0"/>
          <dgm:bulletEnabled val="1"/>
        </dgm:presLayoutVars>
      </dgm:prSet>
      <dgm:spPr/>
    </dgm:pt>
    <dgm:pt modelId="{8A4640C9-DDDF-4FF8-AAFF-A91F747F6F6C}" type="pres">
      <dgm:prSet presAssocID="{C4376944-4FA1-40A6-B09F-D93AF152DE41}" presName="negativeSpace" presStyleCnt="0"/>
      <dgm:spPr/>
    </dgm:pt>
    <dgm:pt modelId="{516EEE05-DA45-4417-876D-9A6B23080BDE}" type="pres">
      <dgm:prSet presAssocID="{C4376944-4FA1-40A6-B09F-D93AF152DE41}" presName="childText" presStyleLbl="conFgAcc1" presStyleIdx="1" presStyleCnt="5">
        <dgm:presLayoutVars>
          <dgm:bulletEnabled val="1"/>
        </dgm:presLayoutVars>
      </dgm:prSet>
      <dgm:spPr/>
    </dgm:pt>
    <dgm:pt modelId="{2E762269-8FDC-454E-BE2C-40712445C910}" type="pres">
      <dgm:prSet presAssocID="{EAFDD0AD-3C77-4386-8251-64BD9F910D16}" presName="spaceBetweenRectangles" presStyleCnt="0"/>
      <dgm:spPr/>
    </dgm:pt>
    <dgm:pt modelId="{8642E8D0-DB00-4C03-B5A0-7250BD94F354}" type="pres">
      <dgm:prSet presAssocID="{CFCCA411-F2F7-471D-A3D0-32DD391847B9}" presName="parentLin" presStyleCnt="0"/>
      <dgm:spPr/>
    </dgm:pt>
    <dgm:pt modelId="{9EF822CF-4C66-4AF9-9097-4CA74606C0AA}" type="pres">
      <dgm:prSet presAssocID="{CFCCA411-F2F7-471D-A3D0-32DD391847B9}" presName="parentLeftMargin" presStyleLbl="node1" presStyleIdx="1" presStyleCnt="5"/>
      <dgm:spPr/>
    </dgm:pt>
    <dgm:pt modelId="{E1E00471-DE13-424E-A3D0-ABBEFA7CD96C}" type="pres">
      <dgm:prSet presAssocID="{CFCCA411-F2F7-471D-A3D0-32DD391847B9}" presName="parentText" presStyleLbl="node1" presStyleIdx="2" presStyleCnt="5">
        <dgm:presLayoutVars>
          <dgm:chMax val="0"/>
          <dgm:bulletEnabled val="1"/>
        </dgm:presLayoutVars>
      </dgm:prSet>
      <dgm:spPr/>
    </dgm:pt>
    <dgm:pt modelId="{7508C816-F746-438E-A245-C1F569DFEE65}" type="pres">
      <dgm:prSet presAssocID="{CFCCA411-F2F7-471D-A3D0-32DD391847B9}" presName="negativeSpace" presStyleCnt="0"/>
      <dgm:spPr/>
    </dgm:pt>
    <dgm:pt modelId="{2B18FE71-8D27-4FCD-B2C1-D73D05D172EB}" type="pres">
      <dgm:prSet presAssocID="{CFCCA411-F2F7-471D-A3D0-32DD391847B9}" presName="childText" presStyleLbl="conFgAcc1" presStyleIdx="2" presStyleCnt="5">
        <dgm:presLayoutVars>
          <dgm:bulletEnabled val="1"/>
        </dgm:presLayoutVars>
      </dgm:prSet>
      <dgm:spPr/>
    </dgm:pt>
    <dgm:pt modelId="{495DDEC0-27B7-419F-ACC7-F58F6BE8152B}" type="pres">
      <dgm:prSet presAssocID="{A1A8C3C2-846F-4950-BEF6-9245E3D8B8DC}" presName="spaceBetweenRectangles" presStyleCnt="0"/>
      <dgm:spPr/>
    </dgm:pt>
    <dgm:pt modelId="{3A95E8E4-4667-4DAD-93B3-05E529A1F01D}" type="pres">
      <dgm:prSet presAssocID="{131C7F66-9286-4082-AC79-27AAA28C4713}" presName="parentLin" presStyleCnt="0"/>
      <dgm:spPr/>
    </dgm:pt>
    <dgm:pt modelId="{141FF245-881E-49AA-BB30-E5D6DD39AEB1}" type="pres">
      <dgm:prSet presAssocID="{131C7F66-9286-4082-AC79-27AAA28C4713}" presName="parentLeftMargin" presStyleLbl="node1" presStyleIdx="2" presStyleCnt="5"/>
      <dgm:spPr/>
    </dgm:pt>
    <dgm:pt modelId="{7B010EED-A3A0-4B93-B948-9C10B9FE4B4B}" type="pres">
      <dgm:prSet presAssocID="{131C7F66-9286-4082-AC79-27AAA28C4713}" presName="parentText" presStyleLbl="node1" presStyleIdx="3" presStyleCnt="5">
        <dgm:presLayoutVars>
          <dgm:chMax val="0"/>
          <dgm:bulletEnabled val="1"/>
        </dgm:presLayoutVars>
      </dgm:prSet>
      <dgm:spPr/>
    </dgm:pt>
    <dgm:pt modelId="{BFA27A6E-9413-4369-9454-2BF0606D02E3}" type="pres">
      <dgm:prSet presAssocID="{131C7F66-9286-4082-AC79-27AAA28C4713}" presName="negativeSpace" presStyleCnt="0"/>
      <dgm:spPr/>
    </dgm:pt>
    <dgm:pt modelId="{95867C4A-78E3-4A18-A828-6165BA985C86}" type="pres">
      <dgm:prSet presAssocID="{131C7F66-9286-4082-AC79-27AAA28C4713}" presName="childText" presStyleLbl="conFgAcc1" presStyleIdx="3" presStyleCnt="5">
        <dgm:presLayoutVars>
          <dgm:bulletEnabled val="1"/>
        </dgm:presLayoutVars>
      </dgm:prSet>
      <dgm:spPr/>
    </dgm:pt>
    <dgm:pt modelId="{AEA77BF0-C0C2-41D0-8A09-24D9EFA87C93}" type="pres">
      <dgm:prSet presAssocID="{E49A55D6-BB7A-421C-83F1-A4646120D43B}" presName="spaceBetweenRectangles" presStyleCnt="0"/>
      <dgm:spPr/>
    </dgm:pt>
    <dgm:pt modelId="{B5B6E678-E1D2-48A3-B3AA-51F723191211}" type="pres">
      <dgm:prSet presAssocID="{4E1B4833-2C56-4ACA-AC06-823178F01F1C}" presName="parentLin" presStyleCnt="0"/>
      <dgm:spPr/>
    </dgm:pt>
    <dgm:pt modelId="{D9027927-AB6E-41D5-9C8A-3F74BAB2A24E}" type="pres">
      <dgm:prSet presAssocID="{4E1B4833-2C56-4ACA-AC06-823178F01F1C}" presName="parentLeftMargin" presStyleLbl="node1" presStyleIdx="3" presStyleCnt="5"/>
      <dgm:spPr/>
    </dgm:pt>
    <dgm:pt modelId="{1B230B47-12AE-4CD9-B3DF-5148AC3CD884}" type="pres">
      <dgm:prSet presAssocID="{4E1B4833-2C56-4ACA-AC06-823178F01F1C}" presName="parentText" presStyleLbl="node1" presStyleIdx="4" presStyleCnt="5">
        <dgm:presLayoutVars>
          <dgm:chMax val="0"/>
          <dgm:bulletEnabled val="1"/>
        </dgm:presLayoutVars>
      </dgm:prSet>
      <dgm:spPr/>
    </dgm:pt>
    <dgm:pt modelId="{793178F5-34B7-41BB-93F5-C9E656F21C79}" type="pres">
      <dgm:prSet presAssocID="{4E1B4833-2C56-4ACA-AC06-823178F01F1C}" presName="negativeSpace" presStyleCnt="0"/>
      <dgm:spPr/>
    </dgm:pt>
    <dgm:pt modelId="{A377AB85-F053-4532-B1A1-29B0CEF3DDD5}" type="pres">
      <dgm:prSet presAssocID="{4E1B4833-2C56-4ACA-AC06-823178F01F1C}" presName="childText" presStyleLbl="conFgAcc1" presStyleIdx="4" presStyleCnt="5">
        <dgm:presLayoutVars>
          <dgm:bulletEnabled val="1"/>
        </dgm:presLayoutVars>
      </dgm:prSet>
      <dgm:spPr/>
    </dgm:pt>
  </dgm:ptLst>
  <dgm:cxnLst>
    <dgm:cxn modelId="{1BEAD406-17D8-4F95-8785-41808842B54C}" type="presOf" srcId="{131C7F66-9286-4082-AC79-27AAA28C4713}" destId="{141FF245-881E-49AA-BB30-E5D6DD39AEB1}" srcOrd="0" destOrd="0" presId="urn:microsoft.com/office/officeart/2005/8/layout/list1"/>
    <dgm:cxn modelId="{0371C120-5DB0-4E38-83A7-E5712C9290E9}" srcId="{563158F4-BAFF-4C56-AD42-D449B8FD7486}" destId="{CFCCA411-F2F7-471D-A3D0-32DD391847B9}" srcOrd="2" destOrd="0" parTransId="{4CEDF81F-6020-4D2D-8F21-B9465104F2F6}" sibTransId="{A1A8C3C2-846F-4950-BEF6-9245E3D8B8DC}"/>
    <dgm:cxn modelId="{EE5AFB33-E13D-45DB-9234-BF717C053B35}" type="presOf" srcId="{C4376944-4FA1-40A6-B09F-D93AF152DE41}" destId="{E7D57E9A-676C-4D84-ABCD-4993A96083D2}" srcOrd="0" destOrd="0" presId="urn:microsoft.com/office/officeart/2005/8/layout/list1"/>
    <dgm:cxn modelId="{B543233A-EE96-4CBC-BC91-EDD875788505}" type="presOf" srcId="{563158F4-BAFF-4C56-AD42-D449B8FD7486}" destId="{232807B6-5A25-4C1A-9951-648C1D851BC1}" srcOrd="0" destOrd="0" presId="urn:microsoft.com/office/officeart/2005/8/layout/list1"/>
    <dgm:cxn modelId="{5E3FAB3C-86FA-432B-BF98-ACAB7F5264B5}" srcId="{563158F4-BAFF-4C56-AD42-D449B8FD7486}" destId="{C4376944-4FA1-40A6-B09F-D93AF152DE41}" srcOrd="1" destOrd="0" parTransId="{1FEC1334-C62C-4E6B-BFB9-9E9ED1D9545D}" sibTransId="{EAFDD0AD-3C77-4386-8251-64BD9F910D16}"/>
    <dgm:cxn modelId="{676D3944-48F8-44FF-B671-62E495BDA8CB}" srcId="{563158F4-BAFF-4C56-AD42-D449B8FD7486}" destId="{4E1B4833-2C56-4ACA-AC06-823178F01F1C}" srcOrd="4" destOrd="0" parTransId="{A7389E0F-4D2C-43FC-BF83-F703563C19EC}" sibTransId="{7C829611-6316-4635-8E3D-6CEB0629B0CD}"/>
    <dgm:cxn modelId="{74191566-8175-4BE5-A0DC-84CD0E4EAEBE}" srcId="{563158F4-BAFF-4C56-AD42-D449B8FD7486}" destId="{131C7F66-9286-4082-AC79-27AAA28C4713}" srcOrd="3" destOrd="0" parTransId="{0868A34F-1956-4FD5-8543-E69BCBE34FDA}" sibTransId="{E49A55D6-BB7A-421C-83F1-A4646120D43B}"/>
    <dgm:cxn modelId="{5107EB6B-08C1-4407-95F9-0E1FEE5F6F6F}" type="presOf" srcId="{CFCCA411-F2F7-471D-A3D0-32DD391847B9}" destId="{E1E00471-DE13-424E-A3D0-ABBEFA7CD96C}" srcOrd="1" destOrd="0" presId="urn:microsoft.com/office/officeart/2005/8/layout/list1"/>
    <dgm:cxn modelId="{DEF75B70-CA70-4060-8EE4-5D8F0297947B}" type="presOf" srcId="{CFCCA411-F2F7-471D-A3D0-32DD391847B9}" destId="{9EF822CF-4C66-4AF9-9097-4CA74606C0AA}" srcOrd="0" destOrd="0" presId="urn:microsoft.com/office/officeart/2005/8/layout/list1"/>
    <dgm:cxn modelId="{09D13F97-3918-46AD-B155-2872700F8C63}" srcId="{563158F4-BAFF-4C56-AD42-D449B8FD7486}" destId="{B8820909-AB70-47D8-8C4F-56BF0CB91FE5}" srcOrd="0" destOrd="0" parTransId="{60CFF684-D67A-42D1-8DC0-F0EC83FBBA26}" sibTransId="{D0D137B3-C4BE-4842-97E0-902B9053106F}"/>
    <dgm:cxn modelId="{65B5659C-C9B6-45C4-99D7-D658B349D61E}" type="presOf" srcId="{4E1B4833-2C56-4ACA-AC06-823178F01F1C}" destId="{D9027927-AB6E-41D5-9C8A-3F74BAB2A24E}" srcOrd="0" destOrd="0" presId="urn:microsoft.com/office/officeart/2005/8/layout/list1"/>
    <dgm:cxn modelId="{F993ECAE-4B73-4F8B-9EC9-BA63021B0901}" type="presOf" srcId="{C4376944-4FA1-40A6-B09F-D93AF152DE41}" destId="{1168B198-58DA-4BD2-AC09-73C0380ED3D6}" srcOrd="1" destOrd="0" presId="urn:microsoft.com/office/officeart/2005/8/layout/list1"/>
    <dgm:cxn modelId="{C766B5B1-105B-4BD8-844F-519CBC9D825D}" type="presOf" srcId="{4E1B4833-2C56-4ACA-AC06-823178F01F1C}" destId="{1B230B47-12AE-4CD9-B3DF-5148AC3CD884}" srcOrd="1" destOrd="0" presId="urn:microsoft.com/office/officeart/2005/8/layout/list1"/>
    <dgm:cxn modelId="{AD41A8C2-7635-4A5A-B8A7-7B8403BA5508}" type="presOf" srcId="{131C7F66-9286-4082-AC79-27AAA28C4713}" destId="{7B010EED-A3A0-4B93-B948-9C10B9FE4B4B}" srcOrd="1" destOrd="0" presId="urn:microsoft.com/office/officeart/2005/8/layout/list1"/>
    <dgm:cxn modelId="{B147D9E0-AC8C-4B6D-AE22-8D7588256923}" type="presOf" srcId="{B8820909-AB70-47D8-8C4F-56BF0CB91FE5}" destId="{16CC008E-B86B-4068-8C3E-C681F7402376}" srcOrd="1" destOrd="0" presId="urn:microsoft.com/office/officeart/2005/8/layout/list1"/>
    <dgm:cxn modelId="{942ED3ED-D221-410D-920A-9859A6FDCF10}" type="presOf" srcId="{B8820909-AB70-47D8-8C4F-56BF0CB91FE5}" destId="{03A98323-E650-445D-A1EF-E70577009628}" srcOrd="0" destOrd="0" presId="urn:microsoft.com/office/officeart/2005/8/layout/list1"/>
    <dgm:cxn modelId="{50E6B536-D552-4FC2-9294-9431E1390A7F}" type="presParOf" srcId="{232807B6-5A25-4C1A-9951-648C1D851BC1}" destId="{436A4DE4-8EEB-49E8-99D0-6AA52A8A891B}" srcOrd="0" destOrd="0" presId="urn:microsoft.com/office/officeart/2005/8/layout/list1"/>
    <dgm:cxn modelId="{02D380AE-4F2D-4D99-B263-1EB24BD42A9A}" type="presParOf" srcId="{436A4DE4-8EEB-49E8-99D0-6AA52A8A891B}" destId="{03A98323-E650-445D-A1EF-E70577009628}" srcOrd="0" destOrd="0" presId="urn:microsoft.com/office/officeart/2005/8/layout/list1"/>
    <dgm:cxn modelId="{03977FC8-9577-4498-8ADC-D9692843E9AD}" type="presParOf" srcId="{436A4DE4-8EEB-49E8-99D0-6AA52A8A891B}" destId="{16CC008E-B86B-4068-8C3E-C681F7402376}" srcOrd="1" destOrd="0" presId="urn:microsoft.com/office/officeart/2005/8/layout/list1"/>
    <dgm:cxn modelId="{CF08F2D3-570A-48F4-AF7C-DA4CF121F5F8}" type="presParOf" srcId="{232807B6-5A25-4C1A-9951-648C1D851BC1}" destId="{6855C289-77D1-4185-B381-EF17B47D9C18}" srcOrd="1" destOrd="0" presId="urn:microsoft.com/office/officeart/2005/8/layout/list1"/>
    <dgm:cxn modelId="{728D0BCE-9BD9-4165-A3EE-8D6E7D2462D7}" type="presParOf" srcId="{232807B6-5A25-4C1A-9951-648C1D851BC1}" destId="{7CC97A44-BD90-4B15-9B60-E2B73DF0EAE5}" srcOrd="2" destOrd="0" presId="urn:microsoft.com/office/officeart/2005/8/layout/list1"/>
    <dgm:cxn modelId="{F25441ED-4D5E-4437-905F-298020305479}" type="presParOf" srcId="{232807B6-5A25-4C1A-9951-648C1D851BC1}" destId="{8D0EFE50-941E-4E9D-8213-629A48330212}" srcOrd="3" destOrd="0" presId="urn:microsoft.com/office/officeart/2005/8/layout/list1"/>
    <dgm:cxn modelId="{868BE494-E81E-452B-B02D-4F7A337801D8}" type="presParOf" srcId="{232807B6-5A25-4C1A-9951-648C1D851BC1}" destId="{370C0D04-5B32-43C0-9124-F78B402D16A3}" srcOrd="4" destOrd="0" presId="urn:microsoft.com/office/officeart/2005/8/layout/list1"/>
    <dgm:cxn modelId="{31BEABF3-FB2C-4CB2-B755-0D2B5A4DA5E0}" type="presParOf" srcId="{370C0D04-5B32-43C0-9124-F78B402D16A3}" destId="{E7D57E9A-676C-4D84-ABCD-4993A96083D2}" srcOrd="0" destOrd="0" presId="urn:microsoft.com/office/officeart/2005/8/layout/list1"/>
    <dgm:cxn modelId="{956B7B77-A674-4C34-B278-FC29C89EB7CB}" type="presParOf" srcId="{370C0D04-5B32-43C0-9124-F78B402D16A3}" destId="{1168B198-58DA-4BD2-AC09-73C0380ED3D6}" srcOrd="1" destOrd="0" presId="urn:microsoft.com/office/officeart/2005/8/layout/list1"/>
    <dgm:cxn modelId="{178F8F02-52F8-45AB-BBD8-57EB6B520C8A}" type="presParOf" srcId="{232807B6-5A25-4C1A-9951-648C1D851BC1}" destId="{8A4640C9-DDDF-4FF8-AAFF-A91F747F6F6C}" srcOrd="5" destOrd="0" presId="urn:microsoft.com/office/officeart/2005/8/layout/list1"/>
    <dgm:cxn modelId="{7803A645-8534-4B2C-AA16-333CED182D36}" type="presParOf" srcId="{232807B6-5A25-4C1A-9951-648C1D851BC1}" destId="{516EEE05-DA45-4417-876D-9A6B23080BDE}" srcOrd="6" destOrd="0" presId="urn:microsoft.com/office/officeart/2005/8/layout/list1"/>
    <dgm:cxn modelId="{85EF1FB1-CE72-421E-855A-F5A880F1A6D6}" type="presParOf" srcId="{232807B6-5A25-4C1A-9951-648C1D851BC1}" destId="{2E762269-8FDC-454E-BE2C-40712445C910}" srcOrd="7" destOrd="0" presId="urn:microsoft.com/office/officeart/2005/8/layout/list1"/>
    <dgm:cxn modelId="{063204FF-A90D-47E6-9FD2-FDF720244D58}" type="presParOf" srcId="{232807B6-5A25-4C1A-9951-648C1D851BC1}" destId="{8642E8D0-DB00-4C03-B5A0-7250BD94F354}" srcOrd="8" destOrd="0" presId="urn:microsoft.com/office/officeart/2005/8/layout/list1"/>
    <dgm:cxn modelId="{35E84E85-B38D-4AFA-ACD3-29DDAD3865AB}" type="presParOf" srcId="{8642E8D0-DB00-4C03-B5A0-7250BD94F354}" destId="{9EF822CF-4C66-4AF9-9097-4CA74606C0AA}" srcOrd="0" destOrd="0" presId="urn:microsoft.com/office/officeart/2005/8/layout/list1"/>
    <dgm:cxn modelId="{56B76CC9-1964-4950-BE95-412E3CC3719E}" type="presParOf" srcId="{8642E8D0-DB00-4C03-B5A0-7250BD94F354}" destId="{E1E00471-DE13-424E-A3D0-ABBEFA7CD96C}" srcOrd="1" destOrd="0" presId="urn:microsoft.com/office/officeart/2005/8/layout/list1"/>
    <dgm:cxn modelId="{756AEE6D-EDA4-46FE-B942-4B593969AD38}" type="presParOf" srcId="{232807B6-5A25-4C1A-9951-648C1D851BC1}" destId="{7508C816-F746-438E-A245-C1F569DFEE65}" srcOrd="9" destOrd="0" presId="urn:microsoft.com/office/officeart/2005/8/layout/list1"/>
    <dgm:cxn modelId="{59B00B78-A4B9-4B82-BF8F-DFDFE2628F2F}" type="presParOf" srcId="{232807B6-5A25-4C1A-9951-648C1D851BC1}" destId="{2B18FE71-8D27-4FCD-B2C1-D73D05D172EB}" srcOrd="10" destOrd="0" presId="urn:microsoft.com/office/officeart/2005/8/layout/list1"/>
    <dgm:cxn modelId="{886F4D40-B03E-4E3F-B6C3-9CAFC4CEA554}" type="presParOf" srcId="{232807B6-5A25-4C1A-9951-648C1D851BC1}" destId="{495DDEC0-27B7-419F-ACC7-F58F6BE8152B}" srcOrd="11" destOrd="0" presId="urn:microsoft.com/office/officeart/2005/8/layout/list1"/>
    <dgm:cxn modelId="{E4EEA50C-3464-4DAF-8100-7EF3EF25AE33}" type="presParOf" srcId="{232807B6-5A25-4C1A-9951-648C1D851BC1}" destId="{3A95E8E4-4667-4DAD-93B3-05E529A1F01D}" srcOrd="12" destOrd="0" presId="urn:microsoft.com/office/officeart/2005/8/layout/list1"/>
    <dgm:cxn modelId="{7E569396-B0EC-48C8-99A8-388E476AD306}" type="presParOf" srcId="{3A95E8E4-4667-4DAD-93B3-05E529A1F01D}" destId="{141FF245-881E-49AA-BB30-E5D6DD39AEB1}" srcOrd="0" destOrd="0" presId="urn:microsoft.com/office/officeart/2005/8/layout/list1"/>
    <dgm:cxn modelId="{174C2137-392A-4513-A7DE-6826470A1AE1}" type="presParOf" srcId="{3A95E8E4-4667-4DAD-93B3-05E529A1F01D}" destId="{7B010EED-A3A0-4B93-B948-9C10B9FE4B4B}" srcOrd="1" destOrd="0" presId="urn:microsoft.com/office/officeart/2005/8/layout/list1"/>
    <dgm:cxn modelId="{79B7619E-0E31-4D43-A096-0BBBCACEA8CB}" type="presParOf" srcId="{232807B6-5A25-4C1A-9951-648C1D851BC1}" destId="{BFA27A6E-9413-4369-9454-2BF0606D02E3}" srcOrd="13" destOrd="0" presId="urn:microsoft.com/office/officeart/2005/8/layout/list1"/>
    <dgm:cxn modelId="{C4CED544-C0C5-4948-A271-D02A4B802E30}" type="presParOf" srcId="{232807B6-5A25-4C1A-9951-648C1D851BC1}" destId="{95867C4A-78E3-4A18-A828-6165BA985C86}" srcOrd="14" destOrd="0" presId="urn:microsoft.com/office/officeart/2005/8/layout/list1"/>
    <dgm:cxn modelId="{EA37BE8F-0E7C-43F5-87DC-C93139A205BE}" type="presParOf" srcId="{232807B6-5A25-4C1A-9951-648C1D851BC1}" destId="{AEA77BF0-C0C2-41D0-8A09-24D9EFA87C93}" srcOrd="15" destOrd="0" presId="urn:microsoft.com/office/officeart/2005/8/layout/list1"/>
    <dgm:cxn modelId="{D07F69C5-129A-455F-A439-F1280E72751E}" type="presParOf" srcId="{232807B6-5A25-4C1A-9951-648C1D851BC1}" destId="{B5B6E678-E1D2-48A3-B3AA-51F723191211}" srcOrd="16" destOrd="0" presId="urn:microsoft.com/office/officeart/2005/8/layout/list1"/>
    <dgm:cxn modelId="{CA82155B-3FC7-4BED-B7BA-389A80E991E2}" type="presParOf" srcId="{B5B6E678-E1D2-48A3-B3AA-51F723191211}" destId="{D9027927-AB6E-41D5-9C8A-3F74BAB2A24E}" srcOrd="0" destOrd="0" presId="urn:microsoft.com/office/officeart/2005/8/layout/list1"/>
    <dgm:cxn modelId="{330F20AA-87F0-43A9-812D-BE2D75E6F017}" type="presParOf" srcId="{B5B6E678-E1D2-48A3-B3AA-51F723191211}" destId="{1B230B47-12AE-4CD9-B3DF-5148AC3CD884}" srcOrd="1" destOrd="0" presId="urn:microsoft.com/office/officeart/2005/8/layout/list1"/>
    <dgm:cxn modelId="{FD40C681-643C-4E97-9318-3E6570D6A848}" type="presParOf" srcId="{232807B6-5A25-4C1A-9951-648C1D851BC1}" destId="{793178F5-34B7-41BB-93F5-C9E656F21C79}" srcOrd="17" destOrd="0" presId="urn:microsoft.com/office/officeart/2005/8/layout/list1"/>
    <dgm:cxn modelId="{44D2B01C-16C8-487F-B784-4FEC90B6A542}" type="presParOf" srcId="{232807B6-5A25-4C1A-9951-648C1D851BC1}" destId="{A377AB85-F053-4532-B1A1-29B0CEF3DDD5}"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C97A44-BD90-4B15-9B60-E2B73DF0EAE5}">
      <dsp:nvSpPr>
        <dsp:cNvPr id="0" name=""/>
        <dsp:cNvSpPr/>
      </dsp:nvSpPr>
      <dsp:spPr>
        <a:xfrm>
          <a:off x="0" y="309264"/>
          <a:ext cx="4572000" cy="478800"/>
        </a:xfrm>
        <a:prstGeom prst="rect">
          <a:avLst/>
        </a:prstGeom>
        <a:solidFill>
          <a:schemeClr val="lt1">
            <a:alpha val="90000"/>
            <a:hueOff val="0"/>
            <a:satOff val="0"/>
            <a:lumOff val="0"/>
            <a:alphaOff val="0"/>
          </a:schemeClr>
        </a:solidFill>
        <a:ln w="6350" cap="flat" cmpd="sng" algn="ctr">
          <a:solidFill>
            <a:schemeClr val="accent1">
              <a:shade val="5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6CC008E-B86B-4068-8C3E-C681F7402376}">
      <dsp:nvSpPr>
        <dsp:cNvPr id="0" name=""/>
        <dsp:cNvSpPr/>
      </dsp:nvSpPr>
      <dsp:spPr>
        <a:xfrm>
          <a:off x="228600" y="28824"/>
          <a:ext cx="3200400" cy="560880"/>
        </a:xfrm>
        <a:prstGeom prst="roundRect">
          <a:avLst/>
        </a:prstGeom>
        <a:gradFill rotWithShape="0">
          <a:gsLst>
            <a:gs pos="0">
              <a:schemeClr val="accent1">
                <a:shade val="50000"/>
                <a:hueOff val="0"/>
                <a:satOff val="0"/>
                <a:lumOff val="0"/>
                <a:alphaOff val="0"/>
                <a:lumMod val="110000"/>
                <a:satMod val="105000"/>
                <a:tint val="67000"/>
              </a:schemeClr>
            </a:gs>
            <a:gs pos="50000">
              <a:schemeClr val="accent1">
                <a:shade val="50000"/>
                <a:hueOff val="0"/>
                <a:satOff val="0"/>
                <a:lumOff val="0"/>
                <a:alphaOff val="0"/>
                <a:lumMod val="105000"/>
                <a:satMod val="103000"/>
                <a:tint val="73000"/>
              </a:schemeClr>
            </a:gs>
            <a:gs pos="100000">
              <a:schemeClr val="accent1">
                <a:shade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68" tIns="0" rIns="120968" bIns="0" numCol="1" spcCol="1270" anchor="ctr" anchorCtr="0">
          <a:noAutofit/>
        </a:bodyPr>
        <a:lstStyle/>
        <a:p>
          <a:pPr marL="0" lvl="0" indent="0" algn="l" defTabSz="800100">
            <a:lnSpc>
              <a:spcPct val="90000"/>
            </a:lnSpc>
            <a:spcBef>
              <a:spcPct val="0"/>
            </a:spcBef>
            <a:spcAft>
              <a:spcPct val="35000"/>
            </a:spcAft>
            <a:buNone/>
          </a:pPr>
          <a:r>
            <a:rPr lang="zh-CN" altLang="en-US" sz="1800" b="1" kern="1200" dirty="0">
              <a:latin typeface="宋体" panose="02010600030101010101" pitchFamily="2" charset="-122"/>
              <a:ea typeface="宋体" panose="02010600030101010101" pitchFamily="2" charset="-122"/>
            </a:rPr>
            <a:t>集合理财，专业管理</a:t>
          </a:r>
        </a:p>
      </dsp:txBody>
      <dsp:txXfrm>
        <a:off x="255980" y="56204"/>
        <a:ext cx="3145640" cy="506120"/>
      </dsp:txXfrm>
    </dsp:sp>
    <dsp:sp modelId="{516EEE05-DA45-4417-876D-9A6B23080BDE}">
      <dsp:nvSpPr>
        <dsp:cNvPr id="0" name=""/>
        <dsp:cNvSpPr/>
      </dsp:nvSpPr>
      <dsp:spPr>
        <a:xfrm>
          <a:off x="0" y="1171104"/>
          <a:ext cx="4572000" cy="478800"/>
        </a:xfrm>
        <a:prstGeom prst="rect">
          <a:avLst/>
        </a:prstGeom>
        <a:solidFill>
          <a:schemeClr val="lt1">
            <a:alpha val="90000"/>
            <a:hueOff val="0"/>
            <a:satOff val="0"/>
            <a:lumOff val="0"/>
            <a:alphaOff val="0"/>
          </a:schemeClr>
        </a:solidFill>
        <a:ln w="6350" cap="flat" cmpd="sng" algn="ctr">
          <a:solidFill>
            <a:schemeClr val="accent1">
              <a:shade val="50000"/>
              <a:hueOff val="160997"/>
              <a:satOff val="-3921"/>
              <a:lumOff val="17158"/>
              <a:alphaOff val="0"/>
            </a:schemeClr>
          </a:solidFill>
          <a:prstDash val="solid"/>
          <a:miter lim="800000"/>
        </a:ln>
        <a:effectLst/>
      </dsp:spPr>
      <dsp:style>
        <a:lnRef idx="1">
          <a:scrgbClr r="0" g="0" b="0"/>
        </a:lnRef>
        <a:fillRef idx="1">
          <a:scrgbClr r="0" g="0" b="0"/>
        </a:fillRef>
        <a:effectRef idx="0">
          <a:scrgbClr r="0" g="0" b="0"/>
        </a:effectRef>
        <a:fontRef idx="minor"/>
      </dsp:style>
    </dsp:sp>
    <dsp:sp modelId="{1168B198-58DA-4BD2-AC09-73C0380ED3D6}">
      <dsp:nvSpPr>
        <dsp:cNvPr id="0" name=""/>
        <dsp:cNvSpPr/>
      </dsp:nvSpPr>
      <dsp:spPr>
        <a:xfrm>
          <a:off x="228600" y="890664"/>
          <a:ext cx="3200400" cy="560880"/>
        </a:xfrm>
        <a:prstGeom prst="roundRect">
          <a:avLst/>
        </a:prstGeom>
        <a:gradFill rotWithShape="0">
          <a:gsLst>
            <a:gs pos="0">
              <a:schemeClr val="accent1">
                <a:shade val="50000"/>
                <a:hueOff val="160997"/>
                <a:satOff val="-3921"/>
                <a:lumOff val="17158"/>
                <a:alphaOff val="0"/>
                <a:lumMod val="110000"/>
                <a:satMod val="105000"/>
                <a:tint val="67000"/>
              </a:schemeClr>
            </a:gs>
            <a:gs pos="50000">
              <a:schemeClr val="accent1">
                <a:shade val="50000"/>
                <a:hueOff val="160997"/>
                <a:satOff val="-3921"/>
                <a:lumOff val="17158"/>
                <a:alphaOff val="0"/>
                <a:lumMod val="105000"/>
                <a:satMod val="103000"/>
                <a:tint val="73000"/>
              </a:schemeClr>
            </a:gs>
            <a:gs pos="100000">
              <a:schemeClr val="accent1">
                <a:shade val="50000"/>
                <a:hueOff val="160997"/>
                <a:satOff val="-3921"/>
                <a:lumOff val="1715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68" tIns="0" rIns="120968" bIns="0" numCol="1" spcCol="1270" anchor="ctr" anchorCtr="0">
          <a:noAutofit/>
        </a:bodyPr>
        <a:lstStyle/>
        <a:p>
          <a:pPr marL="0" lvl="0" indent="0" algn="l" defTabSz="800100">
            <a:lnSpc>
              <a:spcPct val="90000"/>
            </a:lnSpc>
            <a:spcBef>
              <a:spcPct val="0"/>
            </a:spcBef>
            <a:spcAft>
              <a:spcPct val="35000"/>
            </a:spcAft>
            <a:buNone/>
          </a:pPr>
          <a:r>
            <a:rPr lang="zh-CN" altLang="en-US" sz="1800" b="1" kern="1200" dirty="0">
              <a:latin typeface="宋体" panose="02010600030101010101" pitchFamily="2" charset="-122"/>
              <a:ea typeface="宋体" panose="02010600030101010101" pitchFamily="2" charset="-122"/>
            </a:rPr>
            <a:t>组合投资，分散风险</a:t>
          </a:r>
        </a:p>
      </dsp:txBody>
      <dsp:txXfrm>
        <a:off x="255980" y="918044"/>
        <a:ext cx="3145640" cy="506120"/>
      </dsp:txXfrm>
    </dsp:sp>
    <dsp:sp modelId="{2B18FE71-8D27-4FCD-B2C1-D73D05D172EB}">
      <dsp:nvSpPr>
        <dsp:cNvPr id="0" name=""/>
        <dsp:cNvSpPr/>
      </dsp:nvSpPr>
      <dsp:spPr>
        <a:xfrm>
          <a:off x="0" y="2032944"/>
          <a:ext cx="4572000" cy="478800"/>
        </a:xfrm>
        <a:prstGeom prst="rect">
          <a:avLst/>
        </a:prstGeom>
        <a:solidFill>
          <a:schemeClr val="lt1">
            <a:alpha val="90000"/>
            <a:hueOff val="0"/>
            <a:satOff val="0"/>
            <a:lumOff val="0"/>
            <a:alphaOff val="0"/>
          </a:schemeClr>
        </a:solidFill>
        <a:ln w="6350" cap="flat" cmpd="sng" algn="ctr">
          <a:solidFill>
            <a:schemeClr val="accent1">
              <a:shade val="50000"/>
              <a:hueOff val="321995"/>
              <a:satOff val="-7842"/>
              <a:lumOff val="34317"/>
              <a:alphaOff val="0"/>
            </a:schemeClr>
          </a:solidFill>
          <a:prstDash val="solid"/>
          <a:miter lim="800000"/>
        </a:ln>
        <a:effectLst/>
      </dsp:spPr>
      <dsp:style>
        <a:lnRef idx="1">
          <a:scrgbClr r="0" g="0" b="0"/>
        </a:lnRef>
        <a:fillRef idx="1">
          <a:scrgbClr r="0" g="0" b="0"/>
        </a:fillRef>
        <a:effectRef idx="0">
          <a:scrgbClr r="0" g="0" b="0"/>
        </a:effectRef>
        <a:fontRef idx="minor"/>
      </dsp:style>
    </dsp:sp>
    <dsp:sp modelId="{E1E00471-DE13-424E-A3D0-ABBEFA7CD96C}">
      <dsp:nvSpPr>
        <dsp:cNvPr id="0" name=""/>
        <dsp:cNvSpPr/>
      </dsp:nvSpPr>
      <dsp:spPr>
        <a:xfrm>
          <a:off x="228600" y="1752504"/>
          <a:ext cx="3200400" cy="560880"/>
        </a:xfrm>
        <a:prstGeom prst="roundRect">
          <a:avLst/>
        </a:prstGeom>
        <a:gradFill rotWithShape="0">
          <a:gsLst>
            <a:gs pos="0">
              <a:schemeClr val="accent1">
                <a:shade val="50000"/>
                <a:hueOff val="321995"/>
                <a:satOff val="-7842"/>
                <a:lumOff val="34317"/>
                <a:alphaOff val="0"/>
                <a:lumMod val="110000"/>
                <a:satMod val="105000"/>
                <a:tint val="67000"/>
              </a:schemeClr>
            </a:gs>
            <a:gs pos="50000">
              <a:schemeClr val="accent1">
                <a:shade val="50000"/>
                <a:hueOff val="321995"/>
                <a:satOff val="-7842"/>
                <a:lumOff val="34317"/>
                <a:alphaOff val="0"/>
                <a:lumMod val="105000"/>
                <a:satMod val="103000"/>
                <a:tint val="73000"/>
              </a:schemeClr>
            </a:gs>
            <a:gs pos="100000">
              <a:schemeClr val="accent1">
                <a:shade val="50000"/>
                <a:hueOff val="321995"/>
                <a:satOff val="-7842"/>
                <a:lumOff val="3431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68" tIns="0" rIns="120968" bIns="0" numCol="1" spcCol="1270" anchor="ctr" anchorCtr="0">
          <a:noAutofit/>
        </a:bodyPr>
        <a:lstStyle/>
        <a:p>
          <a:pPr marL="0" lvl="0" indent="0" algn="l" defTabSz="800100">
            <a:lnSpc>
              <a:spcPct val="90000"/>
            </a:lnSpc>
            <a:spcBef>
              <a:spcPct val="0"/>
            </a:spcBef>
            <a:spcAft>
              <a:spcPct val="35000"/>
            </a:spcAft>
            <a:buNone/>
          </a:pPr>
          <a:r>
            <a:rPr lang="zh-CN" altLang="en-US" sz="1800" b="1" kern="1200" dirty="0">
              <a:latin typeface="宋体" panose="02010600030101010101" pitchFamily="2" charset="-122"/>
              <a:ea typeface="宋体" panose="02010600030101010101" pitchFamily="2" charset="-122"/>
            </a:rPr>
            <a:t>收益共享，风险共担</a:t>
          </a:r>
        </a:p>
      </dsp:txBody>
      <dsp:txXfrm>
        <a:off x="255980" y="1779884"/>
        <a:ext cx="3145640" cy="506120"/>
      </dsp:txXfrm>
    </dsp:sp>
    <dsp:sp modelId="{95867C4A-78E3-4A18-A828-6165BA985C86}">
      <dsp:nvSpPr>
        <dsp:cNvPr id="0" name=""/>
        <dsp:cNvSpPr/>
      </dsp:nvSpPr>
      <dsp:spPr>
        <a:xfrm>
          <a:off x="0" y="2894784"/>
          <a:ext cx="4572000" cy="478800"/>
        </a:xfrm>
        <a:prstGeom prst="rect">
          <a:avLst/>
        </a:prstGeom>
        <a:solidFill>
          <a:schemeClr val="lt1">
            <a:alpha val="90000"/>
            <a:hueOff val="0"/>
            <a:satOff val="0"/>
            <a:lumOff val="0"/>
            <a:alphaOff val="0"/>
          </a:schemeClr>
        </a:solidFill>
        <a:ln w="6350" cap="flat" cmpd="sng" algn="ctr">
          <a:solidFill>
            <a:schemeClr val="accent1">
              <a:shade val="50000"/>
              <a:hueOff val="321995"/>
              <a:satOff val="-7842"/>
              <a:lumOff val="34317"/>
              <a:alphaOff val="0"/>
            </a:schemeClr>
          </a:solidFill>
          <a:prstDash val="solid"/>
          <a:miter lim="800000"/>
        </a:ln>
        <a:effectLst/>
      </dsp:spPr>
      <dsp:style>
        <a:lnRef idx="1">
          <a:scrgbClr r="0" g="0" b="0"/>
        </a:lnRef>
        <a:fillRef idx="1">
          <a:scrgbClr r="0" g="0" b="0"/>
        </a:fillRef>
        <a:effectRef idx="0">
          <a:scrgbClr r="0" g="0" b="0"/>
        </a:effectRef>
        <a:fontRef idx="minor"/>
      </dsp:style>
    </dsp:sp>
    <dsp:sp modelId="{7B010EED-A3A0-4B93-B948-9C10B9FE4B4B}">
      <dsp:nvSpPr>
        <dsp:cNvPr id="0" name=""/>
        <dsp:cNvSpPr/>
      </dsp:nvSpPr>
      <dsp:spPr>
        <a:xfrm>
          <a:off x="228600" y="2614344"/>
          <a:ext cx="3200400" cy="560880"/>
        </a:xfrm>
        <a:prstGeom prst="roundRect">
          <a:avLst/>
        </a:prstGeom>
        <a:gradFill rotWithShape="0">
          <a:gsLst>
            <a:gs pos="0">
              <a:schemeClr val="accent1">
                <a:shade val="50000"/>
                <a:hueOff val="321995"/>
                <a:satOff val="-7842"/>
                <a:lumOff val="34317"/>
                <a:alphaOff val="0"/>
                <a:lumMod val="110000"/>
                <a:satMod val="105000"/>
                <a:tint val="67000"/>
              </a:schemeClr>
            </a:gs>
            <a:gs pos="50000">
              <a:schemeClr val="accent1">
                <a:shade val="50000"/>
                <a:hueOff val="321995"/>
                <a:satOff val="-7842"/>
                <a:lumOff val="34317"/>
                <a:alphaOff val="0"/>
                <a:lumMod val="105000"/>
                <a:satMod val="103000"/>
                <a:tint val="73000"/>
              </a:schemeClr>
            </a:gs>
            <a:gs pos="100000">
              <a:schemeClr val="accent1">
                <a:shade val="50000"/>
                <a:hueOff val="321995"/>
                <a:satOff val="-7842"/>
                <a:lumOff val="3431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68" tIns="0" rIns="120968" bIns="0" numCol="1" spcCol="1270" anchor="ctr" anchorCtr="0">
          <a:noAutofit/>
        </a:bodyPr>
        <a:lstStyle/>
        <a:p>
          <a:pPr marL="0" lvl="0" indent="0" algn="l" defTabSz="800100">
            <a:lnSpc>
              <a:spcPct val="90000"/>
            </a:lnSpc>
            <a:spcBef>
              <a:spcPct val="0"/>
            </a:spcBef>
            <a:spcAft>
              <a:spcPct val="35000"/>
            </a:spcAft>
            <a:buNone/>
          </a:pPr>
          <a:r>
            <a:rPr lang="zh-CN" altLang="en-US" sz="1800" b="1" kern="1200" dirty="0">
              <a:latin typeface="宋体" panose="02010600030101010101" pitchFamily="2" charset="-122"/>
              <a:ea typeface="宋体" panose="02010600030101010101" pitchFamily="2" charset="-122"/>
            </a:rPr>
            <a:t>监管严格，信息透明</a:t>
          </a:r>
        </a:p>
      </dsp:txBody>
      <dsp:txXfrm>
        <a:off x="255980" y="2641724"/>
        <a:ext cx="3145640" cy="506120"/>
      </dsp:txXfrm>
    </dsp:sp>
    <dsp:sp modelId="{A377AB85-F053-4532-B1A1-29B0CEF3DDD5}">
      <dsp:nvSpPr>
        <dsp:cNvPr id="0" name=""/>
        <dsp:cNvSpPr/>
      </dsp:nvSpPr>
      <dsp:spPr>
        <a:xfrm>
          <a:off x="0" y="3756624"/>
          <a:ext cx="4572000" cy="478800"/>
        </a:xfrm>
        <a:prstGeom prst="rect">
          <a:avLst/>
        </a:prstGeom>
        <a:solidFill>
          <a:schemeClr val="lt1">
            <a:alpha val="90000"/>
            <a:hueOff val="0"/>
            <a:satOff val="0"/>
            <a:lumOff val="0"/>
            <a:alphaOff val="0"/>
          </a:schemeClr>
        </a:solidFill>
        <a:ln w="6350" cap="flat" cmpd="sng" algn="ctr">
          <a:solidFill>
            <a:schemeClr val="accent1">
              <a:shade val="50000"/>
              <a:hueOff val="160997"/>
              <a:satOff val="-3921"/>
              <a:lumOff val="17158"/>
              <a:alphaOff val="0"/>
            </a:schemeClr>
          </a:solidFill>
          <a:prstDash val="solid"/>
          <a:miter lim="800000"/>
        </a:ln>
        <a:effectLst/>
      </dsp:spPr>
      <dsp:style>
        <a:lnRef idx="1">
          <a:scrgbClr r="0" g="0" b="0"/>
        </a:lnRef>
        <a:fillRef idx="1">
          <a:scrgbClr r="0" g="0" b="0"/>
        </a:fillRef>
        <a:effectRef idx="0">
          <a:scrgbClr r="0" g="0" b="0"/>
        </a:effectRef>
        <a:fontRef idx="minor"/>
      </dsp:style>
    </dsp:sp>
    <dsp:sp modelId="{1B230B47-12AE-4CD9-B3DF-5148AC3CD884}">
      <dsp:nvSpPr>
        <dsp:cNvPr id="0" name=""/>
        <dsp:cNvSpPr/>
      </dsp:nvSpPr>
      <dsp:spPr>
        <a:xfrm>
          <a:off x="228600" y="3476184"/>
          <a:ext cx="3200400" cy="560880"/>
        </a:xfrm>
        <a:prstGeom prst="roundRect">
          <a:avLst/>
        </a:prstGeom>
        <a:gradFill rotWithShape="0">
          <a:gsLst>
            <a:gs pos="0">
              <a:schemeClr val="accent1">
                <a:shade val="50000"/>
                <a:hueOff val="160997"/>
                <a:satOff val="-3921"/>
                <a:lumOff val="17158"/>
                <a:alphaOff val="0"/>
                <a:lumMod val="110000"/>
                <a:satMod val="105000"/>
                <a:tint val="67000"/>
              </a:schemeClr>
            </a:gs>
            <a:gs pos="50000">
              <a:schemeClr val="accent1">
                <a:shade val="50000"/>
                <a:hueOff val="160997"/>
                <a:satOff val="-3921"/>
                <a:lumOff val="17158"/>
                <a:alphaOff val="0"/>
                <a:lumMod val="105000"/>
                <a:satMod val="103000"/>
                <a:tint val="73000"/>
              </a:schemeClr>
            </a:gs>
            <a:gs pos="100000">
              <a:schemeClr val="accent1">
                <a:shade val="50000"/>
                <a:hueOff val="160997"/>
                <a:satOff val="-3921"/>
                <a:lumOff val="1715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68" tIns="0" rIns="120968" bIns="0" numCol="1" spcCol="1270" anchor="ctr" anchorCtr="0">
          <a:noAutofit/>
        </a:bodyPr>
        <a:lstStyle/>
        <a:p>
          <a:pPr marL="0" lvl="0" indent="0" algn="l" defTabSz="800100">
            <a:lnSpc>
              <a:spcPct val="90000"/>
            </a:lnSpc>
            <a:spcBef>
              <a:spcPct val="0"/>
            </a:spcBef>
            <a:spcAft>
              <a:spcPct val="35000"/>
            </a:spcAft>
            <a:buNone/>
          </a:pPr>
          <a:r>
            <a:rPr lang="zh-CN" altLang="en-US" sz="1800" b="1" kern="1200" dirty="0">
              <a:latin typeface="宋体" panose="02010600030101010101" pitchFamily="2" charset="-122"/>
              <a:ea typeface="宋体" panose="02010600030101010101" pitchFamily="2" charset="-122"/>
            </a:rPr>
            <a:t>独立托管，保障安全</a:t>
          </a:r>
        </a:p>
      </dsp:txBody>
      <dsp:txXfrm>
        <a:off x="255980" y="3503564"/>
        <a:ext cx="3145640"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A9877F-254E-4274-A02C-8EDEF175DC57}" type="datetimeFigureOut">
              <a:rPr lang="zh-CN" altLang="en-US" smtClean="0"/>
              <a:t>2024/11/10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516B5C-3DE1-46D6-A5C5-7E535EB81B59}" type="slidenum">
              <a:rPr lang="zh-CN" altLang="en-US" smtClean="0"/>
              <a:t>‹#›</a:t>
            </a:fld>
            <a:endParaRPr lang="zh-CN" altLang="en-US"/>
          </a:p>
        </p:txBody>
      </p:sp>
    </p:spTree>
    <p:extLst>
      <p:ext uri="{BB962C8B-B14F-4D97-AF65-F5344CB8AC3E}">
        <p14:creationId xmlns:p14="http://schemas.microsoft.com/office/powerpoint/2010/main" val="2405621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t>36</a:t>
            </a:fld>
            <a:endParaRPr lang="zh-CN" altLang="en-US"/>
          </a:p>
        </p:txBody>
      </p:sp>
    </p:spTree>
    <p:extLst>
      <p:ext uri="{BB962C8B-B14F-4D97-AF65-F5344CB8AC3E}">
        <p14:creationId xmlns:p14="http://schemas.microsoft.com/office/powerpoint/2010/main" val="89877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7BDCDC-9A34-461B-A37E-3F4767F37300}" type="slidenum">
              <a:rPr lang="zh-CN" altLang="en-US" smtClean="0"/>
              <a:t>45</a:t>
            </a:fld>
            <a:endParaRPr lang="zh-CN" altLang="en-US"/>
          </a:p>
        </p:txBody>
      </p:sp>
    </p:spTree>
    <p:extLst>
      <p:ext uri="{BB962C8B-B14F-4D97-AF65-F5344CB8AC3E}">
        <p14:creationId xmlns:p14="http://schemas.microsoft.com/office/powerpoint/2010/main" val="844099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t>46</a:t>
            </a:fld>
            <a:endParaRPr lang="zh-CN" altLang="en-US"/>
          </a:p>
        </p:txBody>
      </p:sp>
    </p:spTree>
    <p:extLst>
      <p:ext uri="{BB962C8B-B14F-4D97-AF65-F5344CB8AC3E}">
        <p14:creationId xmlns:p14="http://schemas.microsoft.com/office/powerpoint/2010/main" val="2275329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t>47</a:t>
            </a:fld>
            <a:endParaRPr lang="zh-CN" altLang="en-US"/>
          </a:p>
        </p:txBody>
      </p:sp>
    </p:spTree>
    <p:extLst>
      <p:ext uri="{BB962C8B-B14F-4D97-AF65-F5344CB8AC3E}">
        <p14:creationId xmlns:p14="http://schemas.microsoft.com/office/powerpoint/2010/main" val="4263398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t>37</a:t>
            </a:fld>
            <a:endParaRPr lang="zh-CN" altLang="en-US"/>
          </a:p>
        </p:txBody>
      </p:sp>
    </p:spTree>
    <p:extLst>
      <p:ext uri="{BB962C8B-B14F-4D97-AF65-F5344CB8AC3E}">
        <p14:creationId xmlns:p14="http://schemas.microsoft.com/office/powerpoint/2010/main" val="3391347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t>38</a:t>
            </a:fld>
            <a:endParaRPr lang="zh-CN" altLang="en-US"/>
          </a:p>
        </p:txBody>
      </p:sp>
    </p:spTree>
    <p:extLst>
      <p:ext uri="{BB962C8B-B14F-4D97-AF65-F5344CB8AC3E}">
        <p14:creationId xmlns:p14="http://schemas.microsoft.com/office/powerpoint/2010/main" val="38239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7BDCDC-9A34-461B-A37E-3F4767F37300}" type="slidenum">
              <a:rPr lang="zh-CN" altLang="en-US" smtClean="0"/>
              <a:t>39</a:t>
            </a:fld>
            <a:endParaRPr lang="zh-CN" altLang="en-US"/>
          </a:p>
        </p:txBody>
      </p:sp>
    </p:spTree>
    <p:extLst>
      <p:ext uri="{BB962C8B-B14F-4D97-AF65-F5344CB8AC3E}">
        <p14:creationId xmlns:p14="http://schemas.microsoft.com/office/powerpoint/2010/main" val="598052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7BDCDC-9A34-461B-A37E-3F4767F37300}" type="slidenum">
              <a:rPr lang="zh-CN" altLang="en-US" smtClean="0"/>
              <a:t>40</a:t>
            </a:fld>
            <a:endParaRPr lang="zh-CN" altLang="en-US"/>
          </a:p>
        </p:txBody>
      </p:sp>
    </p:spTree>
    <p:extLst>
      <p:ext uri="{BB962C8B-B14F-4D97-AF65-F5344CB8AC3E}">
        <p14:creationId xmlns:p14="http://schemas.microsoft.com/office/powerpoint/2010/main" val="3946440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t>41</a:t>
            </a:fld>
            <a:endParaRPr lang="zh-CN" altLang="en-US"/>
          </a:p>
        </p:txBody>
      </p:sp>
    </p:spTree>
    <p:extLst>
      <p:ext uri="{BB962C8B-B14F-4D97-AF65-F5344CB8AC3E}">
        <p14:creationId xmlns:p14="http://schemas.microsoft.com/office/powerpoint/2010/main" val="2733040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t>42</a:t>
            </a:fld>
            <a:endParaRPr lang="zh-CN" altLang="en-US"/>
          </a:p>
        </p:txBody>
      </p:sp>
    </p:spTree>
    <p:extLst>
      <p:ext uri="{BB962C8B-B14F-4D97-AF65-F5344CB8AC3E}">
        <p14:creationId xmlns:p14="http://schemas.microsoft.com/office/powerpoint/2010/main" val="3009545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t>43</a:t>
            </a:fld>
            <a:endParaRPr lang="zh-CN" altLang="en-US"/>
          </a:p>
        </p:txBody>
      </p:sp>
    </p:spTree>
    <p:extLst>
      <p:ext uri="{BB962C8B-B14F-4D97-AF65-F5344CB8AC3E}">
        <p14:creationId xmlns:p14="http://schemas.microsoft.com/office/powerpoint/2010/main" val="1338557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t>44</a:t>
            </a:fld>
            <a:endParaRPr lang="zh-CN" altLang="en-US"/>
          </a:p>
        </p:txBody>
      </p:sp>
    </p:spTree>
    <p:extLst>
      <p:ext uri="{BB962C8B-B14F-4D97-AF65-F5344CB8AC3E}">
        <p14:creationId xmlns:p14="http://schemas.microsoft.com/office/powerpoint/2010/main" val="3052040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AFF9C6-F222-4525-88B7-29140DF5E78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B40AEFF-122F-4691-9F60-2A1EB44723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4B98DB9-2389-4743-9CF7-20BF363105C1}"/>
              </a:ext>
            </a:extLst>
          </p:cNvPr>
          <p:cNvSpPr>
            <a:spLocks noGrp="1"/>
          </p:cNvSpPr>
          <p:nvPr>
            <p:ph type="dt" sz="half" idx="10"/>
          </p:nvPr>
        </p:nvSpPr>
        <p:spPr/>
        <p:txBody>
          <a:bodyPr/>
          <a:lstStyle/>
          <a:p>
            <a:fld id="{C42669F5-2EF7-4130-B839-EA24856E535B}" type="datetime1">
              <a:rPr lang="zh-CN" altLang="en-US" smtClean="0"/>
              <a:t>2024/11/10</a:t>
            </a:fld>
            <a:endParaRPr lang="zh-CN" altLang="en-US"/>
          </a:p>
        </p:txBody>
      </p:sp>
      <p:sp>
        <p:nvSpPr>
          <p:cNvPr id="5" name="页脚占位符 4">
            <a:extLst>
              <a:ext uri="{FF2B5EF4-FFF2-40B4-BE49-F238E27FC236}">
                <a16:creationId xmlns:a16="http://schemas.microsoft.com/office/drawing/2014/main" id="{661FD188-B2B2-4AD3-AD11-745554AC9FC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6AF886D-B6D7-4011-B8E5-2320DD3B4F70}"/>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3823623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BC989E-BA38-4F6D-B1C1-9E8136CB8DF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1E14E64-F048-461D-92E6-08F0CB8B3548}"/>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EF7FAB4-ECE2-43D4-9990-703EB8A0E694}"/>
              </a:ext>
            </a:extLst>
          </p:cNvPr>
          <p:cNvSpPr>
            <a:spLocks noGrp="1"/>
          </p:cNvSpPr>
          <p:nvPr>
            <p:ph type="dt" sz="half" idx="10"/>
          </p:nvPr>
        </p:nvSpPr>
        <p:spPr/>
        <p:txBody>
          <a:bodyPr/>
          <a:lstStyle/>
          <a:p>
            <a:fld id="{9930A21B-3D6C-4968-ABD8-6E1993A33CCA}" type="datetime1">
              <a:rPr lang="zh-CN" altLang="en-US" smtClean="0"/>
              <a:t>2024/11/10</a:t>
            </a:fld>
            <a:endParaRPr lang="zh-CN" altLang="en-US"/>
          </a:p>
        </p:txBody>
      </p:sp>
      <p:sp>
        <p:nvSpPr>
          <p:cNvPr id="5" name="页脚占位符 4">
            <a:extLst>
              <a:ext uri="{FF2B5EF4-FFF2-40B4-BE49-F238E27FC236}">
                <a16:creationId xmlns:a16="http://schemas.microsoft.com/office/drawing/2014/main" id="{27DF7F7E-6657-4C98-9371-B500B226A9E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1D4B315-7469-4AE6-9F65-E72BB56674C4}"/>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96425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887F699-828C-4849-8357-A2D432F9B979}"/>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F4F5A63-1D48-4C2C-BCE1-6E472DE21CD9}"/>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5A28011-020A-4E98-936F-68C96BDBA94E}"/>
              </a:ext>
            </a:extLst>
          </p:cNvPr>
          <p:cNvSpPr>
            <a:spLocks noGrp="1"/>
          </p:cNvSpPr>
          <p:nvPr>
            <p:ph type="dt" sz="half" idx="10"/>
          </p:nvPr>
        </p:nvSpPr>
        <p:spPr/>
        <p:txBody>
          <a:bodyPr/>
          <a:lstStyle/>
          <a:p>
            <a:fld id="{ECFE351F-B0F8-4B90-BE1C-4AEE8CDD6201}" type="datetime1">
              <a:rPr lang="zh-CN" altLang="en-US" smtClean="0"/>
              <a:t>2024/11/10</a:t>
            </a:fld>
            <a:endParaRPr lang="zh-CN" altLang="en-US"/>
          </a:p>
        </p:txBody>
      </p:sp>
      <p:sp>
        <p:nvSpPr>
          <p:cNvPr id="5" name="页脚占位符 4">
            <a:extLst>
              <a:ext uri="{FF2B5EF4-FFF2-40B4-BE49-F238E27FC236}">
                <a16:creationId xmlns:a16="http://schemas.microsoft.com/office/drawing/2014/main" id="{00EF86B9-2C23-44BC-B896-BAF6D1EB966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62490F4-8CBA-46F3-B85A-8320F71C0C31}"/>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1562176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8B1B14-0EDF-4D11-809A-9E8B7EF3B84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010E39C-166B-40AC-B5BE-D4DCD52513E5}"/>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BB10161-F7EE-4845-9D79-01931240B298}"/>
              </a:ext>
            </a:extLst>
          </p:cNvPr>
          <p:cNvSpPr>
            <a:spLocks noGrp="1"/>
          </p:cNvSpPr>
          <p:nvPr>
            <p:ph type="dt" sz="half" idx="10"/>
          </p:nvPr>
        </p:nvSpPr>
        <p:spPr/>
        <p:txBody>
          <a:bodyPr/>
          <a:lstStyle/>
          <a:p>
            <a:fld id="{32B9341F-68DF-4EE7-92DD-CBB6BDD2212C}" type="datetime1">
              <a:rPr lang="zh-CN" altLang="en-US" smtClean="0"/>
              <a:t>2024/11/10</a:t>
            </a:fld>
            <a:endParaRPr lang="zh-CN" altLang="en-US"/>
          </a:p>
        </p:txBody>
      </p:sp>
      <p:sp>
        <p:nvSpPr>
          <p:cNvPr id="5" name="页脚占位符 4">
            <a:extLst>
              <a:ext uri="{FF2B5EF4-FFF2-40B4-BE49-F238E27FC236}">
                <a16:creationId xmlns:a16="http://schemas.microsoft.com/office/drawing/2014/main" id="{9DA7E2A3-D64E-4DAE-8B03-E02CCEFA305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47336C2-5624-4FA8-8DCF-A3397C6BAEF2}"/>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3758720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CA57BB-5658-493A-8102-F979E5E5846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0C22489-0943-4201-B000-E73EEB8862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DC146AE-BAC0-492F-9973-F03553F03022}"/>
              </a:ext>
            </a:extLst>
          </p:cNvPr>
          <p:cNvSpPr>
            <a:spLocks noGrp="1"/>
          </p:cNvSpPr>
          <p:nvPr>
            <p:ph type="dt" sz="half" idx="10"/>
          </p:nvPr>
        </p:nvSpPr>
        <p:spPr/>
        <p:txBody>
          <a:bodyPr/>
          <a:lstStyle/>
          <a:p>
            <a:fld id="{6D1D5069-D30A-41EC-99C9-109327F13D2F}" type="datetime1">
              <a:rPr lang="zh-CN" altLang="en-US" smtClean="0"/>
              <a:t>2024/11/10</a:t>
            </a:fld>
            <a:endParaRPr lang="zh-CN" altLang="en-US"/>
          </a:p>
        </p:txBody>
      </p:sp>
      <p:sp>
        <p:nvSpPr>
          <p:cNvPr id="5" name="页脚占位符 4">
            <a:extLst>
              <a:ext uri="{FF2B5EF4-FFF2-40B4-BE49-F238E27FC236}">
                <a16:creationId xmlns:a16="http://schemas.microsoft.com/office/drawing/2014/main" id="{CFA740B5-3FDC-4485-AE53-BD03F013E84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68D14E6-ACB3-4CE8-A079-46CFC982B405}"/>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1716638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F943C4-A1E4-4AD0-967E-6C10DC49869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6BEDCBA-DAC2-400F-B699-F59E45D7AA3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C47E1168-6A0E-4846-80FE-D9DF6A9BB681}"/>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BC1C0576-98AB-4019-8E7B-5392CA718DCF}"/>
              </a:ext>
            </a:extLst>
          </p:cNvPr>
          <p:cNvSpPr>
            <a:spLocks noGrp="1"/>
          </p:cNvSpPr>
          <p:nvPr>
            <p:ph type="dt" sz="half" idx="10"/>
          </p:nvPr>
        </p:nvSpPr>
        <p:spPr/>
        <p:txBody>
          <a:bodyPr/>
          <a:lstStyle/>
          <a:p>
            <a:fld id="{744D1571-853D-4CD7-82C5-1FBEC2B866E9}" type="datetime1">
              <a:rPr lang="zh-CN" altLang="en-US" smtClean="0"/>
              <a:t>2024/11/10</a:t>
            </a:fld>
            <a:endParaRPr lang="zh-CN" altLang="en-US"/>
          </a:p>
        </p:txBody>
      </p:sp>
      <p:sp>
        <p:nvSpPr>
          <p:cNvPr id="6" name="页脚占位符 5">
            <a:extLst>
              <a:ext uri="{FF2B5EF4-FFF2-40B4-BE49-F238E27FC236}">
                <a16:creationId xmlns:a16="http://schemas.microsoft.com/office/drawing/2014/main" id="{F97F1711-6F65-46DB-B91F-87582B4C81C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264434D-35AD-4116-A2BB-1869548FDC49}"/>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1279364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35EBF1-87EC-43A1-B987-0FC5E2FA42D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FBABACE6-D762-488E-935F-FE8C8A4F2E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C597905-783E-4052-B539-3B3F5341AC14}"/>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80B6ED4-58D6-4CD0-A40F-40E2BD7134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414F54F2-6DF2-4A07-9220-79E0852F0C3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077D593A-D1EC-40C9-A963-099E876A7B6C}"/>
              </a:ext>
            </a:extLst>
          </p:cNvPr>
          <p:cNvSpPr>
            <a:spLocks noGrp="1"/>
          </p:cNvSpPr>
          <p:nvPr>
            <p:ph type="dt" sz="half" idx="10"/>
          </p:nvPr>
        </p:nvSpPr>
        <p:spPr/>
        <p:txBody>
          <a:bodyPr/>
          <a:lstStyle/>
          <a:p>
            <a:fld id="{598B9FED-0399-4D9F-97F4-0CBDD330387A}" type="datetime1">
              <a:rPr lang="zh-CN" altLang="en-US" smtClean="0"/>
              <a:t>2024/11/10</a:t>
            </a:fld>
            <a:endParaRPr lang="zh-CN" altLang="en-US"/>
          </a:p>
        </p:txBody>
      </p:sp>
      <p:sp>
        <p:nvSpPr>
          <p:cNvPr id="8" name="页脚占位符 7">
            <a:extLst>
              <a:ext uri="{FF2B5EF4-FFF2-40B4-BE49-F238E27FC236}">
                <a16:creationId xmlns:a16="http://schemas.microsoft.com/office/drawing/2014/main" id="{0402CB34-01A9-497F-B677-6C96D3D0359B}"/>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7271608-A9BB-4093-9782-F4A66E1AF5B0}"/>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307889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C8C03E-42C7-4A1B-A325-0662FA181FC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9B3F21B-3D5D-4308-BB59-3DCD4973740C}"/>
              </a:ext>
            </a:extLst>
          </p:cNvPr>
          <p:cNvSpPr>
            <a:spLocks noGrp="1"/>
          </p:cNvSpPr>
          <p:nvPr>
            <p:ph type="dt" sz="half" idx="10"/>
          </p:nvPr>
        </p:nvSpPr>
        <p:spPr/>
        <p:txBody>
          <a:bodyPr/>
          <a:lstStyle/>
          <a:p>
            <a:fld id="{C6B81589-2489-4358-9A94-2E59B5AD381F}" type="datetime1">
              <a:rPr lang="zh-CN" altLang="en-US" smtClean="0"/>
              <a:t>2024/11/10</a:t>
            </a:fld>
            <a:endParaRPr lang="zh-CN" altLang="en-US"/>
          </a:p>
        </p:txBody>
      </p:sp>
      <p:sp>
        <p:nvSpPr>
          <p:cNvPr id="4" name="页脚占位符 3">
            <a:extLst>
              <a:ext uri="{FF2B5EF4-FFF2-40B4-BE49-F238E27FC236}">
                <a16:creationId xmlns:a16="http://schemas.microsoft.com/office/drawing/2014/main" id="{EFB62DCB-328B-4680-805A-EE0BF6BBB02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C148A734-256D-42B9-8CD2-EACED68792F5}"/>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3929599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411E40D-86E6-4F6E-9F90-2F893D5143F2}"/>
              </a:ext>
            </a:extLst>
          </p:cNvPr>
          <p:cNvSpPr>
            <a:spLocks noGrp="1"/>
          </p:cNvSpPr>
          <p:nvPr>
            <p:ph type="dt" sz="half" idx="10"/>
          </p:nvPr>
        </p:nvSpPr>
        <p:spPr/>
        <p:txBody>
          <a:bodyPr/>
          <a:lstStyle/>
          <a:p>
            <a:fld id="{290F4150-7F95-4BAC-90D9-B1682119C563}" type="datetime1">
              <a:rPr lang="zh-CN" altLang="en-US" smtClean="0"/>
              <a:t>2024/11/10</a:t>
            </a:fld>
            <a:endParaRPr lang="zh-CN" altLang="en-US"/>
          </a:p>
        </p:txBody>
      </p:sp>
      <p:sp>
        <p:nvSpPr>
          <p:cNvPr id="3" name="页脚占位符 2">
            <a:extLst>
              <a:ext uri="{FF2B5EF4-FFF2-40B4-BE49-F238E27FC236}">
                <a16:creationId xmlns:a16="http://schemas.microsoft.com/office/drawing/2014/main" id="{1982147B-E659-4D78-A343-06A8F1C4C33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8F796ED-8D42-497B-B4EA-B122773C6B97}"/>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1788851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F605AB-DBD9-4EA6-A9F5-9B2FC047E70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E151510-A048-40FF-BCB2-83E48736E7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D377FA79-CA47-4201-B821-E2274CBC6F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05ADA46-F06D-498E-BDA6-52D2C62BE83C}"/>
              </a:ext>
            </a:extLst>
          </p:cNvPr>
          <p:cNvSpPr>
            <a:spLocks noGrp="1"/>
          </p:cNvSpPr>
          <p:nvPr>
            <p:ph type="dt" sz="half" idx="10"/>
          </p:nvPr>
        </p:nvSpPr>
        <p:spPr/>
        <p:txBody>
          <a:bodyPr/>
          <a:lstStyle/>
          <a:p>
            <a:fld id="{9D90E69A-8318-4447-8540-6AFFA807378A}" type="datetime1">
              <a:rPr lang="zh-CN" altLang="en-US" smtClean="0"/>
              <a:t>2024/11/10</a:t>
            </a:fld>
            <a:endParaRPr lang="zh-CN" altLang="en-US"/>
          </a:p>
        </p:txBody>
      </p:sp>
      <p:sp>
        <p:nvSpPr>
          <p:cNvPr id="6" name="页脚占位符 5">
            <a:extLst>
              <a:ext uri="{FF2B5EF4-FFF2-40B4-BE49-F238E27FC236}">
                <a16:creationId xmlns:a16="http://schemas.microsoft.com/office/drawing/2014/main" id="{FA3BF2F2-2625-4EFB-8C80-71D2AEBCAD9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550DEA6-707E-4F77-9F6E-857D7DCBA075}"/>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3730739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B87DA7-7063-4A68-8252-CCB24F6297A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582F09A-E0C5-4A75-86CC-4D0D9EEAD6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1374E280-B5E6-4344-A55F-8BDFAA2DA8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B325087-DEDB-4271-94F5-A67A39F2AE55}"/>
              </a:ext>
            </a:extLst>
          </p:cNvPr>
          <p:cNvSpPr>
            <a:spLocks noGrp="1"/>
          </p:cNvSpPr>
          <p:nvPr>
            <p:ph type="dt" sz="half" idx="10"/>
          </p:nvPr>
        </p:nvSpPr>
        <p:spPr/>
        <p:txBody>
          <a:bodyPr/>
          <a:lstStyle/>
          <a:p>
            <a:fld id="{F79A3C8F-477B-463E-BD08-1167CB35F34D}" type="datetime1">
              <a:rPr lang="zh-CN" altLang="en-US" smtClean="0"/>
              <a:t>2024/11/10</a:t>
            </a:fld>
            <a:endParaRPr lang="zh-CN" altLang="en-US"/>
          </a:p>
        </p:txBody>
      </p:sp>
      <p:sp>
        <p:nvSpPr>
          <p:cNvPr id="6" name="页脚占位符 5">
            <a:extLst>
              <a:ext uri="{FF2B5EF4-FFF2-40B4-BE49-F238E27FC236}">
                <a16:creationId xmlns:a16="http://schemas.microsoft.com/office/drawing/2014/main" id="{EF0BABB0-C4EF-4B37-8029-3CFA59B0542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EF9C9D2-9135-4374-967E-5F69D23B3328}"/>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407848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8E46675-B03E-444A-83EB-E3C61A62E4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17BAE5E8-7C28-4F4F-805C-96A652E60D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6B1B5E9-1296-42A4-8502-7B96CB61CA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E6EF95-E371-444B-B426-C08BFB4B47C6}" type="datetime1">
              <a:rPr lang="zh-CN" altLang="en-US" smtClean="0"/>
              <a:t>2024/11/10</a:t>
            </a:fld>
            <a:endParaRPr lang="zh-CN" altLang="en-US"/>
          </a:p>
        </p:txBody>
      </p:sp>
      <p:sp>
        <p:nvSpPr>
          <p:cNvPr id="5" name="页脚占位符 4">
            <a:extLst>
              <a:ext uri="{FF2B5EF4-FFF2-40B4-BE49-F238E27FC236}">
                <a16:creationId xmlns:a16="http://schemas.microsoft.com/office/drawing/2014/main" id="{15AE2864-008E-4A57-A6CE-263DEBC767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F9A16949-A0A3-4B1F-B9FC-E4057BC5B5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3418004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6.png"/><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00F3E0-C236-4F70-B452-2AB093D4D46F}"/>
              </a:ext>
            </a:extLst>
          </p:cNvPr>
          <p:cNvSpPr>
            <a:spLocks noGrp="1"/>
          </p:cNvSpPr>
          <p:nvPr>
            <p:ph type="ctrTitle"/>
          </p:nvPr>
        </p:nvSpPr>
        <p:spPr/>
        <p:txBody>
          <a:bodyPr>
            <a:normAutofit/>
          </a:bodyPr>
          <a:lstStyle/>
          <a:p>
            <a:r>
              <a:rPr lang="zh-CN" altLang="en-US" sz="3600" dirty="0">
                <a:latin typeface="宋体" panose="02010600030101010101" pitchFamily="2" charset="-122"/>
                <a:ea typeface="宋体" panose="02010600030101010101" pitchFamily="2" charset="-122"/>
              </a:rPr>
              <a:t>投资银行学</a:t>
            </a:r>
            <a:br>
              <a:rPr lang="en-US" altLang="zh-CN" sz="3600" dirty="0">
                <a:latin typeface="宋体" panose="02010600030101010101" pitchFamily="2" charset="-122"/>
                <a:ea typeface="宋体" panose="02010600030101010101" pitchFamily="2" charset="-122"/>
              </a:rPr>
            </a:br>
            <a:br>
              <a:rPr lang="en-US" altLang="zh-CN" sz="3600" dirty="0">
                <a:latin typeface="宋体" panose="02010600030101010101" pitchFamily="2" charset="-122"/>
                <a:ea typeface="宋体" panose="02010600030101010101" pitchFamily="2" charset="-122"/>
              </a:rPr>
            </a:br>
            <a:r>
              <a:rPr lang="zh-CN" altLang="en-US" sz="3600" dirty="0">
                <a:latin typeface="宋体" panose="02010600030101010101" pitchFamily="2" charset="-122"/>
                <a:ea typeface="宋体" panose="02010600030101010101" pitchFamily="2" charset="-122"/>
              </a:rPr>
              <a:t>第十讲：基金管理</a:t>
            </a:r>
          </a:p>
        </p:txBody>
      </p:sp>
      <p:sp>
        <p:nvSpPr>
          <p:cNvPr id="3" name="副标题 2">
            <a:extLst>
              <a:ext uri="{FF2B5EF4-FFF2-40B4-BE49-F238E27FC236}">
                <a16:creationId xmlns:a16="http://schemas.microsoft.com/office/drawing/2014/main" id="{E463F1F7-9FC9-4F2A-8A1E-2D9933381F1D}"/>
              </a:ext>
            </a:extLst>
          </p:cNvPr>
          <p:cNvSpPr>
            <a:spLocks noGrp="1"/>
          </p:cNvSpPr>
          <p:nvPr>
            <p:ph type="subTitle" idx="1"/>
          </p:nvPr>
        </p:nvSpPr>
        <p:spPr>
          <a:xfrm>
            <a:off x="4859258" y="3621773"/>
            <a:ext cx="5090769" cy="1655762"/>
          </a:xfrm>
        </p:spPr>
        <p:txBody>
          <a:bodyPr anchor="ctr">
            <a:normAutofit/>
          </a:bodyPr>
          <a:lstStyle/>
          <a:p>
            <a:pPr algn="l"/>
            <a:r>
              <a:rPr lang="zh-CN" altLang="en-US" dirty="0">
                <a:latin typeface="宋体" panose="02010600030101010101" pitchFamily="2" charset="-122"/>
                <a:ea typeface="宋体" panose="02010600030101010101" pitchFamily="2" charset="-122"/>
              </a:rPr>
              <a:t>主讲人：王盈</a:t>
            </a:r>
            <a:endParaRPr lang="en-US" altLang="zh-CN" dirty="0">
              <a:latin typeface="宋体" panose="02010600030101010101" pitchFamily="2" charset="-122"/>
              <a:ea typeface="宋体" panose="02010600030101010101" pitchFamily="2" charset="-122"/>
            </a:endParaRPr>
          </a:p>
          <a:p>
            <a:pPr algn="l"/>
            <a:r>
              <a:rPr lang="zh-CN" altLang="en-US" dirty="0">
                <a:latin typeface="宋体" panose="02010600030101010101" pitchFamily="2" charset="-122"/>
                <a:ea typeface="宋体" panose="02010600030101010101" pitchFamily="2" charset="-122"/>
              </a:rPr>
              <a:t>邮箱：</a:t>
            </a:r>
            <a:r>
              <a:rPr lang="en-US" altLang="zh-CN" dirty="0">
                <a:latin typeface="宋体" panose="02010600030101010101" pitchFamily="2" charset="-122"/>
                <a:ea typeface="宋体" panose="02010600030101010101" pitchFamily="2" charset="-122"/>
              </a:rPr>
              <a:t>yywang@cufe.edu.cn</a:t>
            </a:r>
            <a:endParaRPr lang="zh-CN" altLang="en-US" dirty="0">
              <a:latin typeface="宋体" panose="02010600030101010101" pitchFamily="2" charset="-122"/>
              <a:ea typeface="宋体" panose="02010600030101010101" pitchFamily="2" charset="-122"/>
            </a:endParaRPr>
          </a:p>
        </p:txBody>
      </p:sp>
      <p:sp>
        <p:nvSpPr>
          <p:cNvPr id="4" name="灯片编号占位符 3">
            <a:extLst>
              <a:ext uri="{FF2B5EF4-FFF2-40B4-BE49-F238E27FC236}">
                <a16:creationId xmlns:a16="http://schemas.microsoft.com/office/drawing/2014/main" id="{4D272252-CBB8-4D09-A358-D326F5602936}"/>
              </a:ext>
            </a:extLst>
          </p:cNvPr>
          <p:cNvSpPr>
            <a:spLocks noGrp="1"/>
          </p:cNvSpPr>
          <p:nvPr>
            <p:ph type="sldNum" sz="quarter" idx="12"/>
          </p:nvPr>
        </p:nvSpPr>
        <p:spPr/>
        <p:txBody>
          <a:bodyPr/>
          <a:lstStyle/>
          <a:p>
            <a:fld id="{D59A92B6-63D0-4749-8E4E-E12FD465A899}" type="slidenum">
              <a:rPr lang="zh-CN" altLang="en-US" smtClean="0"/>
              <a:t>1</a:t>
            </a:fld>
            <a:endParaRPr lang="zh-CN" altLang="en-US" dirty="0"/>
          </a:p>
        </p:txBody>
      </p:sp>
    </p:spTree>
    <p:extLst>
      <p:ext uri="{BB962C8B-B14F-4D97-AF65-F5344CB8AC3E}">
        <p14:creationId xmlns:p14="http://schemas.microsoft.com/office/powerpoint/2010/main" val="505453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证券投资基金概述</a:t>
            </a:r>
            <a:endParaRPr lang="en-US" altLang="zh-CN" sz="2800" dirty="0">
              <a:latin typeface="宋体" panose="02010600030101010101" pitchFamily="2" charset="-122"/>
              <a:ea typeface="宋体" panose="02010600030101010101" pitchFamily="2" charset="-122"/>
            </a:endParaRP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rmAutofit/>
          </a:bodyPr>
          <a:lstStyle/>
          <a:p>
            <a:r>
              <a:rPr lang="zh-CN" altLang="en-US" sz="1800" dirty="0">
                <a:latin typeface="宋体" panose="02010600030101010101" pitchFamily="2" charset="-122"/>
                <a:ea typeface="宋体" panose="02010600030101010101" pitchFamily="2" charset="-122"/>
              </a:rPr>
              <a:t>证券基金的类型</a:t>
            </a:r>
            <a:r>
              <a:rPr lang="en-US" altLang="zh-CN" sz="1800" dirty="0">
                <a:latin typeface="宋体" panose="02010600030101010101" pitchFamily="2" charset="-122"/>
                <a:ea typeface="宋体" panose="02010600030101010101" pitchFamily="2" charset="-122"/>
              </a:rPr>
              <a:t>—</a:t>
            </a:r>
            <a:r>
              <a:rPr lang="zh-CN" altLang="en-US" sz="1800" b="1" dirty="0">
                <a:latin typeface="宋体" panose="02010600030101010101" pitchFamily="2" charset="-122"/>
                <a:ea typeface="宋体" panose="02010600030101010101" pitchFamily="2" charset="-122"/>
              </a:rPr>
              <a:t>按投资目标划分</a:t>
            </a:r>
          </a:p>
          <a:p>
            <a:endParaRPr lang="zh-CN" altLang="en-US" sz="20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10</a:t>
            </a:fld>
            <a:endParaRPr lang="zh-CN" altLang="en-US"/>
          </a:p>
        </p:txBody>
      </p:sp>
      <p:grpSp>
        <p:nvGrpSpPr>
          <p:cNvPr id="6" name="组合 5">
            <a:extLst>
              <a:ext uri="{FF2B5EF4-FFF2-40B4-BE49-F238E27FC236}">
                <a16:creationId xmlns:a16="http://schemas.microsoft.com/office/drawing/2014/main" id="{2BFE7F13-60EA-49A3-901D-731F2A72DADE}"/>
              </a:ext>
            </a:extLst>
          </p:cNvPr>
          <p:cNvGrpSpPr/>
          <p:nvPr/>
        </p:nvGrpSpPr>
        <p:grpSpPr>
          <a:xfrm>
            <a:off x="2365086" y="1726911"/>
            <a:ext cx="6694488" cy="1279525"/>
            <a:chOff x="1187450" y="1539875"/>
            <a:chExt cx="6694488" cy="1279525"/>
          </a:xfrm>
        </p:grpSpPr>
        <p:sp>
          <p:nvSpPr>
            <p:cNvPr id="8" name="AutoShape 55">
              <a:extLst>
                <a:ext uri="{FF2B5EF4-FFF2-40B4-BE49-F238E27FC236}">
                  <a16:creationId xmlns:a16="http://schemas.microsoft.com/office/drawing/2014/main" id="{FDFE57B6-D604-4111-9115-727465133A67}"/>
                </a:ext>
              </a:extLst>
            </p:cNvPr>
            <p:cNvSpPr>
              <a:spLocks noChangeArrowheads="1"/>
            </p:cNvSpPr>
            <p:nvPr/>
          </p:nvSpPr>
          <p:spPr bwMode="gray">
            <a:xfrm>
              <a:off x="1235075" y="1743075"/>
              <a:ext cx="6646863" cy="1076325"/>
            </a:xfrm>
            <a:prstGeom prst="roundRect">
              <a:avLst>
                <a:gd name="adj" fmla="val 16667"/>
              </a:avLst>
            </a:prstGeom>
            <a:solidFill>
              <a:schemeClr val="accent1">
                <a:alpha val="30196"/>
              </a:schemeClr>
            </a:solidFill>
            <a:ln w="9525">
              <a:noFill/>
              <a:round/>
              <a:headEnd/>
              <a:tailEnd/>
            </a:ln>
          </p:spPr>
          <p:txBody>
            <a:bodyPr wrap="none" anchor="ctr"/>
            <a:lstStyle/>
            <a:p>
              <a:endParaRPr lang="zh-CN" altLang="en-US">
                <a:latin typeface="宋体" panose="02010600030101010101" pitchFamily="2" charset="-122"/>
                <a:ea typeface="宋体" panose="02010600030101010101" pitchFamily="2" charset="-122"/>
              </a:endParaRPr>
            </a:p>
          </p:txBody>
        </p:sp>
        <p:grpSp>
          <p:nvGrpSpPr>
            <p:cNvPr id="9" name="Group 66">
              <a:extLst>
                <a:ext uri="{FF2B5EF4-FFF2-40B4-BE49-F238E27FC236}">
                  <a16:creationId xmlns:a16="http://schemas.microsoft.com/office/drawing/2014/main" id="{A55893AF-E091-489B-9877-6A1B4E93B8D4}"/>
                </a:ext>
              </a:extLst>
            </p:cNvPr>
            <p:cNvGrpSpPr>
              <a:grpSpLocks/>
            </p:cNvGrpSpPr>
            <p:nvPr/>
          </p:nvGrpSpPr>
          <p:grpSpPr bwMode="auto">
            <a:xfrm>
              <a:off x="1187450" y="1539875"/>
              <a:ext cx="3319463" cy="401638"/>
              <a:chOff x="720" y="1392"/>
              <a:chExt cx="4058" cy="480"/>
            </a:xfrm>
          </p:grpSpPr>
          <p:sp>
            <p:nvSpPr>
              <p:cNvPr id="12" name="AutoShape 67">
                <a:extLst>
                  <a:ext uri="{FF2B5EF4-FFF2-40B4-BE49-F238E27FC236}">
                    <a16:creationId xmlns:a16="http://schemas.microsoft.com/office/drawing/2014/main" id="{C31E8E0E-90A1-4678-A483-48B4AF4E9D28}"/>
                  </a:ext>
                </a:extLst>
              </p:cNvPr>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a:defRPr/>
                </a:pPr>
                <a:endParaRPr lang="zh-CN" altLang="en-US">
                  <a:latin typeface="宋体" panose="02010600030101010101" pitchFamily="2" charset="-122"/>
                  <a:ea typeface="宋体" panose="02010600030101010101" pitchFamily="2" charset="-122"/>
                </a:endParaRPr>
              </a:p>
            </p:txBody>
          </p:sp>
          <p:grpSp>
            <p:nvGrpSpPr>
              <p:cNvPr id="13" name="Group 68">
                <a:extLst>
                  <a:ext uri="{FF2B5EF4-FFF2-40B4-BE49-F238E27FC236}">
                    <a16:creationId xmlns:a16="http://schemas.microsoft.com/office/drawing/2014/main" id="{9B73931D-A3F0-4049-A838-1094E6239A76}"/>
                  </a:ext>
                </a:extLst>
              </p:cNvPr>
              <p:cNvGrpSpPr>
                <a:grpSpLocks/>
              </p:cNvGrpSpPr>
              <p:nvPr/>
            </p:nvGrpSpPr>
            <p:grpSpPr bwMode="auto">
              <a:xfrm>
                <a:off x="730" y="1407"/>
                <a:ext cx="4041" cy="444"/>
                <a:chOff x="744" y="1407"/>
                <a:chExt cx="3986" cy="444"/>
              </a:xfrm>
            </p:grpSpPr>
            <p:sp>
              <p:nvSpPr>
                <p:cNvPr id="14" name="AutoShape 69">
                  <a:extLst>
                    <a:ext uri="{FF2B5EF4-FFF2-40B4-BE49-F238E27FC236}">
                      <a16:creationId xmlns:a16="http://schemas.microsoft.com/office/drawing/2014/main" id="{C16A40B0-A811-49AA-99E3-8542DE01E1CB}"/>
                    </a:ext>
                  </a:extLst>
                </p:cNvPr>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a:defRPr/>
                  </a:pPr>
                  <a:endParaRPr lang="zh-CN" altLang="en-US">
                    <a:latin typeface="宋体" panose="02010600030101010101" pitchFamily="2" charset="-122"/>
                    <a:ea typeface="宋体" panose="02010600030101010101" pitchFamily="2" charset="-122"/>
                  </a:endParaRPr>
                </a:p>
              </p:txBody>
            </p:sp>
            <p:sp>
              <p:nvSpPr>
                <p:cNvPr id="15" name="AutoShape 70">
                  <a:extLst>
                    <a:ext uri="{FF2B5EF4-FFF2-40B4-BE49-F238E27FC236}">
                      <a16:creationId xmlns:a16="http://schemas.microsoft.com/office/drawing/2014/main" id="{3E0BB9DB-45EC-4297-AE53-952A3423CF0C}"/>
                    </a:ext>
                  </a:extLst>
                </p:cNvPr>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a:defRPr/>
                  </a:pPr>
                  <a:endParaRPr lang="zh-CN" altLang="en-US">
                    <a:latin typeface="宋体" panose="02010600030101010101" pitchFamily="2" charset="-122"/>
                    <a:ea typeface="宋体" panose="02010600030101010101" pitchFamily="2" charset="-122"/>
                  </a:endParaRPr>
                </a:p>
              </p:txBody>
            </p:sp>
          </p:grpSp>
        </p:grpSp>
        <p:sp>
          <p:nvSpPr>
            <p:cNvPr id="10" name="Rectangle 71">
              <a:extLst>
                <a:ext uri="{FF2B5EF4-FFF2-40B4-BE49-F238E27FC236}">
                  <a16:creationId xmlns:a16="http://schemas.microsoft.com/office/drawing/2014/main" id="{CC170D5F-30FB-4491-B299-DBA22F391F17}"/>
                </a:ext>
              </a:extLst>
            </p:cNvPr>
            <p:cNvSpPr>
              <a:spLocks noChangeArrowheads="1"/>
            </p:cNvSpPr>
            <p:nvPr/>
          </p:nvSpPr>
          <p:spPr bwMode="gray">
            <a:xfrm>
              <a:off x="1664587" y="1539875"/>
              <a:ext cx="1423987" cy="369332"/>
            </a:xfrm>
            <a:prstGeom prst="rect">
              <a:avLst/>
            </a:prstGeom>
            <a:noFill/>
            <a:ln w="9525">
              <a:noFill/>
              <a:miter lim="800000"/>
              <a:headEnd/>
              <a:tailEnd/>
            </a:ln>
          </p:spPr>
          <p:txBody>
            <a:bodyPr wrap="square">
              <a:spAutoFit/>
            </a:bodyPr>
            <a:lstStyle/>
            <a:p>
              <a:pPr>
                <a:spcBef>
                  <a:spcPct val="50000"/>
                </a:spcBef>
                <a:buClr>
                  <a:srgbClr val="1F3F5F"/>
                </a:buClr>
              </a:pPr>
              <a:r>
                <a:rPr lang="zh-CN" altLang="en-US" b="1" dirty="0">
                  <a:solidFill>
                    <a:srgbClr val="FFFFFF"/>
                  </a:solidFill>
                  <a:latin typeface="宋体" panose="02010600030101010101" pitchFamily="2" charset="-122"/>
                  <a:ea typeface="宋体" panose="02010600030101010101" pitchFamily="2" charset="-122"/>
                </a:rPr>
                <a:t>成长型基金</a:t>
              </a:r>
              <a:endParaRPr lang="en-US" altLang="zh-CN" b="1" dirty="0">
                <a:solidFill>
                  <a:srgbClr val="FFFFFF"/>
                </a:solidFill>
                <a:latin typeface="宋体" panose="02010600030101010101" pitchFamily="2" charset="-122"/>
                <a:ea typeface="宋体" panose="02010600030101010101" pitchFamily="2" charset="-122"/>
              </a:endParaRPr>
            </a:p>
          </p:txBody>
        </p:sp>
        <p:sp>
          <p:nvSpPr>
            <p:cNvPr id="11" name="Rectangle 74">
              <a:extLst>
                <a:ext uri="{FF2B5EF4-FFF2-40B4-BE49-F238E27FC236}">
                  <a16:creationId xmlns:a16="http://schemas.microsoft.com/office/drawing/2014/main" id="{C282D631-C5AE-4D25-AB54-2F774080EAFB}"/>
                </a:ext>
              </a:extLst>
            </p:cNvPr>
            <p:cNvSpPr>
              <a:spLocks noChangeArrowheads="1"/>
            </p:cNvSpPr>
            <p:nvPr/>
          </p:nvSpPr>
          <p:spPr bwMode="auto">
            <a:xfrm>
              <a:off x="1423988" y="1968500"/>
              <a:ext cx="6291262" cy="664477"/>
            </a:xfrm>
            <a:prstGeom prst="rect">
              <a:avLst/>
            </a:prstGeom>
            <a:noFill/>
            <a:ln w="9525">
              <a:noFill/>
              <a:miter lim="800000"/>
              <a:headEnd/>
              <a:tailEnd/>
            </a:ln>
          </p:spPr>
          <p:txBody>
            <a:bodyPr>
              <a:spAutoFit/>
            </a:bodyPr>
            <a:lstStyle/>
            <a:p>
              <a:pPr algn="l" eaLnBrk="0" hangingPunct="0">
                <a:lnSpc>
                  <a:spcPct val="110000"/>
                </a:lnSpc>
              </a:pPr>
              <a:r>
                <a:rPr lang="zh-CN" altLang="en-US" dirty="0">
                  <a:solidFill>
                    <a:srgbClr val="000000"/>
                  </a:solidFill>
                  <a:latin typeface="宋体" panose="02010600030101010101" pitchFamily="2" charset="-122"/>
                  <a:ea typeface="宋体" panose="02010600030101010101" pitchFamily="2" charset="-122"/>
                </a:rPr>
                <a:t>以追求资本增值为基本目标，较少考虑当期收入的基金，主要以具有良好增长潜力的股票为投资对象</a:t>
              </a:r>
              <a:endParaRPr lang="en-US" altLang="zh-CN" dirty="0">
                <a:solidFill>
                  <a:srgbClr val="000000"/>
                </a:solidFill>
                <a:latin typeface="宋体" panose="02010600030101010101" pitchFamily="2" charset="-122"/>
                <a:ea typeface="宋体" panose="02010600030101010101" pitchFamily="2" charset="-122"/>
              </a:endParaRPr>
            </a:p>
          </p:txBody>
        </p:sp>
      </p:grpSp>
      <p:grpSp>
        <p:nvGrpSpPr>
          <p:cNvPr id="16" name="组合 15">
            <a:extLst>
              <a:ext uri="{FF2B5EF4-FFF2-40B4-BE49-F238E27FC236}">
                <a16:creationId xmlns:a16="http://schemas.microsoft.com/office/drawing/2014/main" id="{3CAE609C-C61A-4C8D-B2DA-830F1093130E}"/>
              </a:ext>
            </a:extLst>
          </p:cNvPr>
          <p:cNvGrpSpPr/>
          <p:nvPr/>
        </p:nvGrpSpPr>
        <p:grpSpPr>
          <a:xfrm>
            <a:off x="2376199" y="4574886"/>
            <a:ext cx="6726237" cy="1098550"/>
            <a:chOff x="1198563" y="3825875"/>
            <a:chExt cx="6726237" cy="1098550"/>
          </a:xfrm>
        </p:grpSpPr>
        <p:sp>
          <p:nvSpPr>
            <p:cNvPr id="17" name="AutoShape 54">
              <a:extLst>
                <a:ext uri="{FF2B5EF4-FFF2-40B4-BE49-F238E27FC236}">
                  <a16:creationId xmlns:a16="http://schemas.microsoft.com/office/drawing/2014/main" id="{BADFAACC-425E-4555-B54D-CC3FF9938793}"/>
                </a:ext>
              </a:extLst>
            </p:cNvPr>
            <p:cNvSpPr>
              <a:spLocks noChangeArrowheads="1"/>
            </p:cNvSpPr>
            <p:nvPr/>
          </p:nvSpPr>
          <p:spPr bwMode="gray">
            <a:xfrm>
              <a:off x="1235075" y="4040188"/>
              <a:ext cx="6689725" cy="884237"/>
            </a:xfrm>
            <a:prstGeom prst="roundRect">
              <a:avLst>
                <a:gd name="adj" fmla="val 16667"/>
              </a:avLst>
            </a:prstGeom>
            <a:solidFill>
              <a:schemeClr val="hlink">
                <a:alpha val="50195"/>
              </a:schemeClr>
            </a:solidFill>
            <a:ln w="9525">
              <a:noFill/>
              <a:round/>
              <a:headEnd/>
              <a:tailEnd/>
            </a:ln>
          </p:spPr>
          <p:txBody>
            <a:bodyPr wrap="none" anchor="ctr"/>
            <a:lstStyle/>
            <a:p>
              <a:endParaRPr lang="zh-CN" altLang="en-US">
                <a:latin typeface="宋体" panose="02010600030101010101" pitchFamily="2" charset="-122"/>
                <a:ea typeface="宋体" panose="02010600030101010101" pitchFamily="2" charset="-122"/>
              </a:endParaRPr>
            </a:p>
          </p:txBody>
        </p:sp>
        <p:grpSp>
          <p:nvGrpSpPr>
            <p:cNvPr id="18" name="Group 61">
              <a:extLst>
                <a:ext uri="{FF2B5EF4-FFF2-40B4-BE49-F238E27FC236}">
                  <a16:creationId xmlns:a16="http://schemas.microsoft.com/office/drawing/2014/main" id="{6586AF8C-649C-4D32-A774-D9FA0683FE91}"/>
                </a:ext>
              </a:extLst>
            </p:cNvPr>
            <p:cNvGrpSpPr>
              <a:grpSpLocks/>
            </p:cNvGrpSpPr>
            <p:nvPr/>
          </p:nvGrpSpPr>
          <p:grpSpPr bwMode="auto">
            <a:xfrm>
              <a:off x="1198563" y="3825876"/>
              <a:ext cx="3319462" cy="365284"/>
              <a:chOff x="720" y="1392"/>
              <a:chExt cx="4058" cy="531"/>
            </a:xfrm>
          </p:grpSpPr>
          <p:sp>
            <p:nvSpPr>
              <p:cNvPr id="21" name="AutoShape 62">
                <a:extLst>
                  <a:ext uri="{FF2B5EF4-FFF2-40B4-BE49-F238E27FC236}">
                    <a16:creationId xmlns:a16="http://schemas.microsoft.com/office/drawing/2014/main" id="{B676A4C5-6DCB-4B26-BA0E-F54E2C5A6B77}"/>
                  </a:ext>
                </a:extLst>
              </p:cNvPr>
              <p:cNvSpPr>
                <a:spLocks noChangeArrowheads="1"/>
              </p:cNvSpPr>
              <p:nvPr/>
            </p:nvSpPr>
            <p:spPr bwMode="gray">
              <a:xfrm>
                <a:off x="720" y="1392"/>
                <a:ext cx="4058" cy="480"/>
              </a:xfrm>
              <a:prstGeom prst="roundRect">
                <a:avLst>
                  <a:gd name="adj" fmla="val 17509"/>
                </a:avLst>
              </a:prstGeom>
              <a:gradFill rotWithShape="1">
                <a:gsLst>
                  <a:gs pos="0">
                    <a:schemeClr val="hlink"/>
                  </a:gs>
                  <a:gs pos="50000">
                    <a:schemeClr val="hlink">
                      <a:gamma/>
                      <a:shade val="92157"/>
                      <a:invGamma/>
                    </a:schemeClr>
                  </a:gs>
                  <a:gs pos="100000">
                    <a:schemeClr val="hlink"/>
                  </a:gs>
                </a:gsLst>
                <a:lin ang="5400000" scaled="1"/>
              </a:gradFill>
              <a:ln w="9525">
                <a:noFill/>
                <a:round/>
                <a:headEnd/>
                <a:tailEnd/>
              </a:ln>
              <a:effectLst/>
            </p:spPr>
            <p:txBody>
              <a:bodyPr wrap="none" anchor="ctr"/>
              <a:lstStyle/>
              <a:p>
                <a:pPr>
                  <a:defRPr/>
                </a:pPr>
                <a:endParaRPr lang="zh-CN" altLang="en-US">
                  <a:latin typeface="宋体" panose="02010600030101010101" pitchFamily="2" charset="-122"/>
                  <a:ea typeface="宋体" panose="02010600030101010101" pitchFamily="2" charset="-122"/>
                </a:endParaRPr>
              </a:p>
            </p:txBody>
          </p:sp>
          <p:grpSp>
            <p:nvGrpSpPr>
              <p:cNvPr id="22" name="Group 63">
                <a:extLst>
                  <a:ext uri="{FF2B5EF4-FFF2-40B4-BE49-F238E27FC236}">
                    <a16:creationId xmlns:a16="http://schemas.microsoft.com/office/drawing/2014/main" id="{DF7AB8CC-ABBF-42DC-8539-AB703FB50F9E}"/>
                  </a:ext>
                </a:extLst>
              </p:cNvPr>
              <p:cNvGrpSpPr>
                <a:grpSpLocks/>
              </p:cNvGrpSpPr>
              <p:nvPr/>
            </p:nvGrpSpPr>
            <p:grpSpPr bwMode="auto">
              <a:xfrm>
                <a:off x="730" y="1408"/>
                <a:ext cx="4041" cy="515"/>
                <a:chOff x="744" y="1408"/>
                <a:chExt cx="3986" cy="515"/>
              </a:xfrm>
            </p:grpSpPr>
            <p:sp>
              <p:nvSpPr>
                <p:cNvPr id="23" name="AutoShape 64">
                  <a:extLst>
                    <a:ext uri="{FF2B5EF4-FFF2-40B4-BE49-F238E27FC236}">
                      <a16:creationId xmlns:a16="http://schemas.microsoft.com/office/drawing/2014/main" id="{4F686723-2438-4F6D-894B-EAAC431E95D0}"/>
                    </a:ext>
                  </a:extLst>
                </p:cNvPr>
                <p:cNvSpPr>
                  <a:spLocks noChangeArrowheads="1"/>
                </p:cNvSpPr>
                <p:nvPr/>
              </p:nvSpPr>
              <p:spPr bwMode="gray">
                <a:xfrm>
                  <a:off x="744" y="1736"/>
                  <a:ext cx="3986" cy="187"/>
                </a:xfrm>
                <a:prstGeom prst="roundRect">
                  <a:avLst>
                    <a:gd name="adj" fmla="val 50000"/>
                  </a:avLst>
                </a:prstGeom>
                <a:gradFill rotWithShape="1">
                  <a:gsLst>
                    <a:gs pos="0">
                      <a:schemeClr val="hlink">
                        <a:alpha val="0"/>
                      </a:schemeClr>
                    </a:gs>
                    <a:gs pos="100000">
                      <a:schemeClr val="hlink">
                        <a:gamma/>
                        <a:tint val="25490"/>
                        <a:invGamma/>
                      </a:schemeClr>
                    </a:gs>
                  </a:gsLst>
                  <a:lin ang="5400000" scaled="1"/>
                </a:gradFill>
                <a:ln w="9525">
                  <a:noFill/>
                  <a:round/>
                  <a:headEnd/>
                  <a:tailEnd/>
                </a:ln>
                <a:effectLst/>
              </p:spPr>
              <p:txBody>
                <a:bodyPr wrap="none" anchor="ctr"/>
                <a:lstStyle/>
                <a:p>
                  <a:pPr>
                    <a:defRPr/>
                  </a:pPr>
                  <a:endParaRPr lang="zh-CN" altLang="en-US">
                    <a:latin typeface="宋体" panose="02010600030101010101" pitchFamily="2" charset="-122"/>
                    <a:ea typeface="宋体" panose="02010600030101010101" pitchFamily="2" charset="-122"/>
                  </a:endParaRPr>
                </a:p>
              </p:txBody>
            </p:sp>
            <p:sp>
              <p:nvSpPr>
                <p:cNvPr id="24" name="AutoShape 65">
                  <a:extLst>
                    <a:ext uri="{FF2B5EF4-FFF2-40B4-BE49-F238E27FC236}">
                      <a16:creationId xmlns:a16="http://schemas.microsoft.com/office/drawing/2014/main" id="{195C914C-EFD0-4B4C-827B-5BBF4032E439}"/>
                    </a:ext>
                  </a:extLst>
                </p:cNvPr>
                <p:cNvSpPr>
                  <a:spLocks noChangeArrowheads="1"/>
                </p:cNvSpPr>
                <p:nvPr/>
              </p:nvSpPr>
              <p:spPr bwMode="gray">
                <a:xfrm>
                  <a:off x="744" y="1408"/>
                  <a:ext cx="3986" cy="115"/>
                </a:xfrm>
                <a:prstGeom prst="roundRect">
                  <a:avLst>
                    <a:gd name="adj" fmla="val 50000"/>
                  </a:avLst>
                </a:prstGeom>
                <a:gradFill rotWithShape="1">
                  <a:gsLst>
                    <a:gs pos="0">
                      <a:schemeClr val="hlink">
                        <a:gamma/>
                        <a:tint val="19216"/>
                        <a:invGamma/>
                      </a:schemeClr>
                    </a:gs>
                    <a:gs pos="100000">
                      <a:schemeClr val="hlink">
                        <a:alpha val="0"/>
                      </a:schemeClr>
                    </a:gs>
                  </a:gsLst>
                  <a:lin ang="5400000" scaled="1"/>
                </a:gradFill>
                <a:ln w="9525">
                  <a:noFill/>
                  <a:round/>
                  <a:headEnd/>
                  <a:tailEnd/>
                </a:ln>
                <a:effectLst/>
              </p:spPr>
              <p:txBody>
                <a:bodyPr wrap="none" anchor="ctr"/>
                <a:lstStyle/>
                <a:p>
                  <a:pPr>
                    <a:defRPr/>
                  </a:pPr>
                  <a:endParaRPr lang="zh-CN" altLang="en-US">
                    <a:latin typeface="宋体" panose="02010600030101010101" pitchFamily="2" charset="-122"/>
                    <a:ea typeface="宋体" panose="02010600030101010101" pitchFamily="2" charset="-122"/>
                  </a:endParaRPr>
                </a:p>
              </p:txBody>
            </p:sp>
          </p:grpSp>
        </p:grpSp>
        <p:sp>
          <p:nvSpPr>
            <p:cNvPr id="19" name="Rectangle 73">
              <a:extLst>
                <a:ext uri="{FF2B5EF4-FFF2-40B4-BE49-F238E27FC236}">
                  <a16:creationId xmlns:a16="http://schemas.microsoft.com/office/drawing/2014/main" id="{E1D7BEE2-3E1A-4BFC-899D-8F4B4AD70FBD}"/>
                </a:ext>
              </a:extLst>
            </p:cNvPr>
            <p:cNvSpPr>
              <a:spLocks noChangeArrowheads="1"/>
            </p:cNvSpPr>
            <p:nvPr/>
          </p:nvSpPr>
          <p:spPr bwMode="gray">
            <a:xfrm>
              <a:off x="1571625" y="3825875"/>
              <a:ext cx="1657350" cy="369332"/>
            </a:xfrm>
            <a:prstGeom prst="rect">
              <a:avLst/>
            </a:prstGeom>
            <a:noFill/>
            <a:ln w="9525">
              <a:noFill/>
              <a:miter lim="800000"/>
              <a:headEnd/>
              <a:tailEnd/>
            </a:ln>
          </p:spPr>
          <p:txBody>
            <a:bodyPr>
              <a:spAutoFit/>
            </a:bodyPr>
            <a:lstStyle/>
            <a:p>
              <a:pPr>
                <a:spcBef>
                  <a:spcPct val="50000"/>
                </a:spcBef>
                <a:buClr>
                  <a:srgbClr val="1F3F5F"/>
                </a:buClr>
              </a:pPr>
              <a:r>
                <a:rPr lang="zh-CN" altLang="en-US" b="1" dirty="0">
                  <a:solidFill>
                    <a:srgbClr val="FFFFFF"/>
                  </a:solidFill>
                  <a:latin typeface="宋体" panose="02010600030101010101" pitchFamily="2" charset="-122"/>
                  <a:ea typeface="宋体" panose="02010600030101010101" pitchFamily="2" charset="-122"/>
                </a:rPr>
                <a:t>平衡型基金</a:t>
              </a:r>
              <a:endParaRPr lang="en-US" altLang="zh-CN" b="1" dirty="0">
                <a:solidFill>
                  <a:srgbClr val="FFFFFF"/>
                </a:solidFill>
                <a:latin typeface="宋体" panose="02010600030101010101" pitchFamily="2" charset="-122"/>
                <a:ea typeface="宋体" panose="02010600030101010101" pitchFamily="2" charset="-122"/>
              </a:endParaRPr>
            </a:p>
          </p:txBody>
        </p:sp>
        <p:sp>
          <p:nvSpPr>
            <p:cNvPr id="20" name="Rectangle 75">
              <a:extLst>
                <a:ext uri="{FF2B5EF4-FFF2-40B4-BE49-F238E27FC236}">
                  <a16:creationId xmlns:a16="http://schemas.microsoft.com/office/drawing/2014/main" id="{DDB26F27-9777-4604-BBD1-C291E0E6567B}"/>
                </a:ext>
              </a:extLst>
            </p:cNvPr>
            <p:cNvSpPr>
              <a:spLocks noChangeArrowheads="1"/>
            </p:cNvSpPr>
            <p:nvPr/>
          </p:nvSpPr>
          <p:spPr bwMode="auto">
            <a:xfrm>
              <a:off x="1429700" y="4206813"/>
              <a:ext cx="6035675" cy="359778"/>
            </a:xfrm>
            <a:prstGeom prst="rect">
              <a:avLst/>
            </a:prstGeom>
            <a:noFill/>
            <a:ln w="9525">
              <a:noFill/>
              <a:miter lim="800000"/>
              <a:headEnd/>
              <a:tailEnd/>
            </a:ln>
          </p:spPr>
          <p:txBody>
            <a:bodyPr>
              <a:spAutoFit/>
            </a:bodyPr>
            <a:lstStyle/>
            <a:p>
              <a:pPr algn="l" eaLnBrk="0" hangingPunct="0">
                <a:lnSpc>
                  <a:spcPct val="110000"/>
                </a:lnSpc>
              </a:pPr>
              <a:r>
                <a:rPr lang="zh-CN" altLang="en-US" dirty="0">
                  <a:solidFill>
                    <a:srgbClr val="000000"/>
                  </a:solidFill>
                  <a:latin typeface="宋体" panose="02010600030101010101" pitchFamily="2" charset="-122"/>
                  <a:ea typeface="宋体" panose="02010600030101010101" pitchFamily="2" charset="-122"/>
                </a:rPr>
                <a:t>既注重资本增值又注重当期收入的一类基金</a:t>
              </a:r>
              <a:endParaRPr lang="en-US" altLang="zh-CN" dirty="0">
                <a:solidFill>
                  <a:srgbClr val="000000"/>
                </a:solidFill>
                <a:latin typeface="宋体" panose="02010600030101010101" pitchFamily="2" charset="-122"/>
                <a:ea typeface="宋体" panose="02010600030101010101" pitchFamily="2" charset="-122"/>
              </a:endParaRPr>
            </a:p>
          </p:txBody>
        </p:sp>
      </p:grpSp>
      <p:grpSp>
        <p:nvGrpSpPr>
          <p:cNvPr id="25" name="组合 24">
            <a:extLst>
              <a:ext uri="{FF2B5EF4-FFF2-40B4-BE49-F238E27FC236}">
                <a16:creationId xmlns:a16="http://schemas.microsoft.com/office/drawing/2014/main" id="{60E29580-45A4-43F1-883A-48299E56C429}"/>
              </a:ext>
            </a:extLst>
          </p:cNvPr>
          <p:cNvGrpSpPr/>
          <p:nvPr/>
        </p:nvGrpSpPr>
        <p:grpSpPr>
          <a:xfrm>
            <a:off x="2320636" y="3234428"/>
            <a:ext cx="6781799" cy="1154036"/>
            <a:chOff x="1143000" y="2825750"/>
            <a:chExt cx="6781799" cy="1045415"/>
          </a:xfrm>
        </p:grpSpPr>
        <p:sp>
          <p:nvSpPr>
            <p:cNvPr id="26" name="AutoShape 52">
              <a:extLst>
                <a:ext uri="{FF2B5EF4-FFF2-40B4-BE49-F238E27FC236}">
                  <a16:creationId xmlns:a16="http://schemas.microsoft.com/office/drawing/2014/main" id="{B20F00E4-D211-4D32-957A-FC6EB988D500}"/>
                </a:ext>
              </a:extLst>
            </p:cNvPr>
            <p:cNvSpPr>
              <a:spLocks noChangeArrowheads="1"/>
            </p:cNvSpPr>
            <p:nvPr/>
          </p:nvSpPr>
          <p:spPr bwMode="gray">
            <a:xfrm>
              <a:off x="1262062" y="2957513"/>
              <a:ext cx="6662737" cy="868362"/>
            </a:xfrm>
            <a:prstGeom prst="roundRect">
              <a:avLst>
                <a:gd name="adj" fmla="val 16667"/>
              </a:avLst>
            </a:prstGeom>
            <a:solidFill>
              <a:schemeClr val="accent2">
                <a:alpha val="30196"/>
              </a:schemeClr>
            </a:solidFill>
            <a:ln w="9525">
              <a:noFill/>
              <a:round/>
              <a:headEnd/>
              <a:tailEnd/>
            </a:ln>
          </p:spPr>
          <p:txBody>
            <a:bodyPr wrap="none" anchor="ctr"/>
            <a:lstStyle/>
            <a:p>
              <a:endParaRPr lang="zh-CN" altLang="en-US">
                <a:latin typeface="宋体" panose="02010600030101010101" pitchFamily="2" charset="-122"/>
                <a:ea typeface="宋体" panose="02010600030101010101" pitchFamily="2" charset="-122"/>
              </a:endParaRPr>
            </a:p>
          </p:txBody>
        </p:sp>
        <p:grpSp>
          <p:nvGrpSpPr>
            <p:cNvPr id="27" name="Group 56">
              <a:extLst>
                <a:ext uri="{FF2B5EF4-FFF2-40B4-BE49-F238E27FC236}">
                  <a16:creationId xmlns:a16="http://schemas.microsoft.com/office/drawing/2014/main" id="{FC4E0E34-238D-44E2-AC29-2F7B6A91F2CE}"/>
                </a:ext>
              </a:extLst>
            </p:cNvPr>
            <p:cNvGrpSpPr>
              <a:grpSpLocks/>
            </p:cNvGrpSpPr>
            <p:nvPr/>
          </p:nvGrpSpPr>
          <p:grpSpPr bwMode="auto">
            <a:xfrm>
              <a:off x="1143000" y="2825750"/>
              <a:ext cx="3319463" cy="401638"/>
              <a:chOff x="720" y="1392"/>
              <a:chExt cx="4058" cy="480"/>
            </a:xfrm>
          </p:grpSpPr>
          <p:sp>
            <p:nvSpPr>
              <p:cNvPr id="30" name="AutoShape 57">
                <a:extLst>
                  <a:ext uri="{FF2B5EF4-FFF2-40B4-BE49-F238E27FC236}">
                    <a16:creationId xmlns:a16="http://schemas.microsoft.com/office/drawing/2014/main" id="{FB24A240-CFAF-45F1-B59A-74DC511B4DCE}"/>
                  </a:ext>
                </a:extLst>
              </p:cNvPr>
              <p:cNvSpPr>
                <a:spLocks noChangeArrowheads="1"/>
              </p:cNvSpPr>
              <p:nvPr/>
            </p:nvSpPr>
            <p:spPr bwMode="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w="9525">
                <a:noFill/>
                <a:round/>
                <a:headEnd/>
                <a:tailEnd/>
              </a:ln>
              <a:effectLst/>
            </p:spPr>
            <p:txBody>
              <a:bodyPr wrap="none" anchor="ctr"/>
              <a:lstStyle/>
              <a:p>
                <a:pPr>
                  <a:defRPr/>
                </a:pPr>
                <a:endParaRPr lang="zh-CN" altLang="en-US">
                  <a:latin typeface="宋体" panose="02010600030101010101" pitchFamily="2" charset="-122"/>
                  <a:ea typeface="宋体" panose="02010600030101010101" pitchFamily="2" charset="-122"/>
                </a:endParaRPr>
              </a:p>
            </p:txBody>
          </p:sp>
          <p:grpSp>
            <p:nvGrpSpPr>
              <p:cNvPr id="31" name="Group 58">
                <a:extLst>
                  <a:ext uri="{FF2B5EF4-FFF2-40B4-BE49-F238E27FC236}">
                    <a16:creationId xmlns:a16="http://schemas.microsoft.com/office/drawing/2014/main" id="{4D719201-CFC2-46C9-8542-9259DBE6A3D5}"/>
                  </a:ext>
                </a:extLst>
              </p:cNvPr>
              <p:cNvGrpSpPr>
                <a:grpSpLocks/>
              </p:cNvGrpSpPr>
              <p:nvPr/>
            </p:nvGrpSpPr>
            <p:grpSpPr bwMode="auto">
              <a:xfrm>
                <a:off x="730" y="1407"/>
                <a:ext cx="4041" cy="444"/>
                <a:chOff x="744" y="1407"/>
                <a:chExt cx="3986" cy="444"/>
              </a:xfrm>
            </p:grpSpPr>
            <p:sp>
              <p:nvSpPr>
                <p:cNvPr id="32" name="AutoShape 59">
                  <a:extLst>
                    <a:ext uri="{FF2B5EF4-FFF2-40B4-BE49-F238E27FC236}">
                      <a16:creationId xmlns:a16="http://schemas.microsoft.com/office/drawing/2014/main" id="{CBDD6DE1-3CE4-46E0-8EBE-6BDA4624BF6E}"/>
                    </a:ext>
                  </a:extLst>
                </p:cNvPr>
                <p:cNvSpPr>
                  <a:spLocks noChangeArrowheads="1"/>
                </p:cNvSpPr>
                <p:nvPr/>
              </p:nvSpPr>
              <p:spPr bwMode="gray">
                <a:xfrm>
                  <a:off x="744" y="1735"/>
                  <a:ext cx="3986" cy="116"/>
                </a:xfrm>
                <a:prstGeom prst="roundRect">
                  <a:avLst>
                    <a:gd name="adj" fmla="val 50000"/>
                  </a:avLst>
                </a:prstGeom>
                <a:gradFill rotWithShape="1">
                  <a:gsLst>
                    <a:gs pos="0">
                      <a:schemeClr val="accent2">
                        <a:alpha val="0"/>
                      </a:schemeClr>
                    </a:gs>
                    <a:gs pos="100000">
                      <a:schemeClr val="accent2">
                        <a:gamma/>
                        <a:tint val="19216"/>
                        <a:invGamma/>
                      </a:schemeClr>
                    </a:gs>
                  </a:gsLst>
                  <a:lin ang="5400000" scaled="1"/>
                </a:gradFill>
                <a:ln w="9525">
                  <a:noFill/>
                  <a:round/>
                  <a:headEnd/>
                  <a:tailEnd/>
                </a:ln>
                <a:effectLst/>
              </p:spPr>
              <p:txBody>
                <a:bodyPr wrap="none" anchor="ctr"/>
                <a:lstStyle/>
                <a:p>
                  <a:pPr>
                    <a:defRPr/>
                  </a:pPr>
                  <a:endParaRPr lang="zh-CN" altLang="en-US">
                    <a:latin typeface="宋体" panose="02010600030101010101" pitchFamily="2" charset="-122"/>
                    <a:ea typeface="宋体" panose="02010600030101010101" pitchFamily="2" charset="-122"/>
                  </a:endParaRPr>
                </a:p>
              </p:txBody>
            </p:sp>
            <p:sp>
              <p:nvSpPr>
                <p:cNvPr id="33" name="AutoShape 60">
                  <a:extLst>
                    <a:ext uri="{FF2B5EF4-FFF2-40B4-BE49-F238E27FC236}">
                      <a16:creationId xmlns:a16="http://schemas.microsoft.com/office/drawing/2014/main" id="{58B98D49-7002-4E28-8AF7-D3E1DD542355}"/>
                    </a:ext>
                  </a:extLst>
                </p:cNvPr>
                <p:cNvSpPr>
                  <a:spLocks noChangeArrowheads="1"/>
                </p:cNvSpPr>
                <p:nvPr/>
              </p:nvSpPr>
              <p:spPr bwMode="gray">
                <a:xfrm>
                  <a:off x="744" y="1407"/>
                  <a:ext cx="3986" cy="116"/>
                </a:xfrm>
                <a:prstGeom prst="roundRect">
                  <a:avLst>
                    <a:gd name="adj" fmla="val 50000"/>
                  </a:avLst>
                </a:prstGeom>
                <a:gradFill rotWithShape="1">
                  <a:gsLst>
                    <a:gs pos="0">
                      <a:schemeClr val="accent2">
                        <a:gamma/>
                        <a:tint val="15686"/>
                        <a:invGamma/>
                      </a:schemeClr>
                    </a:gs>
                    <a:gs pos="100000">
                      <a:schemeClr val="accent2">
                        <a:alpha val="0"/>
                      </a:schemeClr>
                    </a:gs>
                  </a:gsLst>
                  <a:lin ang="5400000" scaled="1"/>
                </a:gradFill>
                <a:ln w="9525">
                  <a:noFill/>
                  <a:round/>
                  <a:headEnd/>
                  <a:tailEnd/>
                </a:ln>
                <a:effectLst/>
              </p:spPr>
              <p:txBody>
                <a:bodyPr wrap="none" anchor="ctr"/>
                <a:lstStyle/>
                <a:p>
                  <a:pPr>
                    <a:defRPr/>
                  </a:pPr>
                  <a:endParaRPr lang="zh-CN" altLang="en-US">
                    <a:latin typeface="宋体" panose="02010600030101010101" pitchFamily="2" charset="-122"/>
                    <a:ea typeface="宋体" panose="02010600030101010101" pitchFamily="2" charset="-122"/>
                  </a:endParaRPr>
                </a:p>
              </p:txBody>
            </p:sp>
          </p:grpSp>
        </p:grpSp>
        <p:sp>
          <p:nvSpPr>
            <p:cNvPr id="28" name="Rectangle 72">
              <a:extLst>
                <a:ext uri="{FF2B5EF4-FFF2-40B4-BE49-F238E27FC236}">
                  <a16:creationId xmlns:a16="http://schemas.microsoft.com/office/drawing/2014/main" id="{9C9DFD4E-1B81-453A-A164-0EE1022C283E}"/>
                </a:ext>
              </a:extLst>
            </p:cNvPr>
            <p:cNvSpPr>
              <a:spLocks noChangeArrowheads="1"/>
            </p:cNvSpPr>
            <p:nvPr/>
          </p:nvSpPr>
          <p:spPr bwMode="gray">
            <a:xfrm>
              <a:off x="1617662" y="2852738"/>
              <a:ext cx="1506538" cy="369332"/>
            </a:xfrm>
            <a:prstGeom prst="rect">
              <a:avLst/>
            </a:prstGeom>
            <a:noFill/>
            <a:ln w="9525">
              <a:noFill/>
              <a:miter lim="800000"/>
              <a:headEnd/>
              <a:tailEnd/>
            </a:ln>
          </p:spPr>
          <p:txBody>
            <a:bodyPr wrap="square">
              <a:spAutoFit/>
            </a:bodyPr>
            <a:lstStyle/>
            <a:p>
              <a:pPr>
                <a:spcBef>
                  <a:spcPct val="50000"/>
                </a:spcBef>
                <a:buClr>
                  <a:srgbClr val="1F3F5F"/>
                </a:buClr>
              </a:pPr>
              <a:r>
                <a:rPr lang="zh-CN" altLang="en-US" b="1" dirty="0">
                  <a:solidFill>
                    <a:srgbClr val="FFFFFF"/>
                  </a:solidFill>
                  <a:latin typeface="宋体" panose="02010600030101010101" pitchFamily="2" charset="-122"/>
                  <a:ea typeface="宋体" panose="02010600030101010101" pitchFamily="2" charset="-122"/>
                </a:rPr>
                <a:t>收入型基金</a:t>
              </a:r>
              <a:endParaRPr lang="en-US" altLang="zh-CN" b="1" dirty="0">
                <a:solidFill>
                  <a:srgbClr val="FFFFFF"/>
                </a:solidFill>
                <a:latin typeface="宋体" panose="02010600030101010101" pitchFamily="2" charset="-122"/>
                <a:ea typeface="宋体" panose="02010600030101010101" pitchFamily="2" charset="-122"/>
              </a:endParaRPr>
            </a:p>
          </p:txBody>
        </p:sp>
        <p:sp>
          <p:nvSpPr>
            <p:cNvPr id="29" name="Rectangle 77">
              <a:extLst>
                <a:ext uri="{FF2B5EF4-FFF2-40B4-BE49-F238E27FC236}">
                  <a16:creationId xmlns:a16="http://schemas.microsoft.com/office/drawing/2014/main" id="{7A145261-3746-483A-9352-BEAF259474F1}"/>
                </a:ext>
              </a:extLst>
            </p:cNvPr>
            <p:cNvSpPr>
              <a:spLocks noChangeArrowheads="1"/>
            </p:cNvSpPr>
            <p:nvPr/>
          </p:nvSpPr>
          <p:spPr bwMode="auto">
            <a:xfrm>
              <a:off x="1412875" y="3206688"/>
              <a:ext cx="6172200" cy="664477"/>
            </a:xfrm>
            <a:prstGeom prst="rect">
              <a:avLst/>
            </a:prstGeom>
            <a:noFill/>
            <a:ln w="9525">
              <a:noFill/>
              <a:miter lim="800000"/>
              <a:headEnd/>
              <a:tailEnd/>
            </a:ln>
          </p:spPr>
          <p:txBody>
            <a:bodyPr>
              <a:spAutoFit/>
            </a:bodyPr>
            <a:lstStyle/>
            <a:p>
              <a:pPr algn="l" eaLnBrk="0" hangingPunct="0">
                <a:lnSpc>
                  <a:spcPct val="110000"/>
                </a:lnSpc>
              </a:pPr>
              <a:r>
                <a:rPr lang="zh-CN" altLang="en-US" dirty="0">
                  <a:solidFill>
                    <a:srgbClr val="000000"/>
                  </a:solidFill>
                  <a:latin typeface="宋体" panose="02010600030101010101" pitchFamily="2" charset="-122"/>
                  <a:ea typeface="宋体" panose="02010600030101010101" pitchFamily="2" charset="-122"/>
                </a:rPr>
                <a:t>以追求稳定的经常性收入为基本目标的基金，主要以大盘蓝筹股，公司债券，政府债券等稳定收益证券为投资对象</a:t>
              </a:r>
              <a:endParaRPr lang="en-US" altLang="zh-CN" dirty="0">
                <a:solidFill>
                  <a:srgbClr val="000000"/>
                </a:solidFill>
                <a:latin typeface="宋体" panose="02010600030101010101" pitchFamily="2" charset="-122"/>
                <a:ea typeface="宋体" panose="02010600030101010101" pitchFamily="2" charset="-122"/>
              </a:endParaRPr>
            </a:p>
          </p:txBody>
        </p:sp>
      </p:grpSp>
    </p:spTree>
    <p:extLst>
      <p:ext uri="{BB962C8B-B14F-4D97-AF65-F5344CB8AC3E}">
        <p14:creationId xmlns:p14="http://schemas.microsoft.com/office/powerpoint/2010/main" val="633967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证券投资基金概述</a:t>
            </a:r>
            <a:endParaRPr lang="en-US" altLang="zh-CN" sz="2800" dirty="0">
              <a:latin typeface="宋体" panose="02010600030101010101" pitchFamily="2" charset="-122"/>
              <a:ea typeface="宋体" panose="02010600030101010101" pitchFamily="2" charset="-122"/>
            </a:endParaRP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rmAutofit/>
          </a:bodyPr>
          <a:lstStyle/>
          <a:p>
            <a:r>
              <a:rPr lang="zh-CN" altLang="en-US" sz="1800" dirty="0">
                <a:latin typeface="宋体" panose="02010600030101010101" pitchFamily="2" charset="-122"/>
                <a:ea typeface="宋体" panose="02010600030101010101" pitchFamily="2" charset="-122"/>
              </a:rPr>
              <a:t>证券基金的类型</a:t>
            </a:r>
            <a:r>
              <a:rPr lang="en-US" altLang="zh-CN" sz="1800" dirty="0">
                <a:latin typeface="宋体" panose="02010600030101010101" pitchFamily="2" charset="-122"/>
                <a:ea typeface="宋体" panose="02010600030101010101" pitchFamily="2" charset="-122"/>
              </a:rPr>
              <a:t>—</a:t>
            </a:r>
            <a:r>
              <a:rPr lang="zh-CN" altLang="en-US" sz="1800" b="1" dirty="0">
                <a:latin typeface="宋体" panose="02010600030101010101" pitchFamily="2" charset="-122"/>
                <a:ea typeface="宋体" panose="02010600030101010101" pitchFamily="2" charset="-122"/>
              </a:rPr>
              <a:t>按投资理念划分</a:t>
            </a:r>
          </a:p>
          <a:p>
            <a:endParaRPr lang="zh-CN" altLang="en-US" sz="20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11</a:t>
            </a:fld>
            <a:endParaRPr lang="zh-CN" altLang="en-US"/>
          </a:p>
        </p:txBody>
      </p:sp>
      <p:grpSp>
        <p:nvGrpSpPr>
          <p:cNvPr id="6" name="组合 6">
            <a:extLst>
              <a:ext uri="{FF2B5EF4-FFF2-40B4-BE49-F238E27FC236}">
                <a16:creationId xmlns:a16="http://schemas.microsoft.com/office/drawing/2014/main" id="{7C0A51C3-DD10-4D81-B43D-31FB6A27DD62}"/>
              </a:ext>
            </a:extLst>
          </p:cNvPr>
          <p:cNvGrpSpPr/>
          <p:nvPr/>
        </p:nvGrpSpPr>
        <p:grpSpPr>
          <a:xfrm>
            <a:off x="2129558" y="1816967"/>
            <a:ext cx="6694488" cy="1279525"/>
            <a:chOff x="1187450" y="1539875"/>
            <a:chExt cx="6694488" cy="1279525"/>
          </a:xfrm>
        </p:grpSpPr>
        <p:sp>
          <p:nvSpPr>
            <p:cNvPr id="8" name="AutoShape 55">
              <a:extLst>
                <a:ext uri="{FF2B5EF4-FFF2-40B4-BE49-F238E27FC236}">
                  <a16:creationId xmlns:a16="http://schemas.microsoft.com/office/drawing/2014/main" id="{C22425AE-B94C-4B4E-8DED-ADA3082BA420}"/>
                </a:ext>
              </a:extLst>
            </p:cNvPr>
            <p:cNvSpPr>
              <a:spLocks noChangeArrowheads="1"/>
            </p:cNvSpPr>
            <p:nvPr/>
          </p:nvSpPr>
          <p:spPr bwMode="gray">
            <a:xfrm>
              <a:off x="1235075" y="1743075"/>
              <a:ext cx="6646863" cy="1076325"/>
            </a:xfrm>
            <a:prstGeom prst="roundRect">
              <a:avLst>
                <a:gd name="adj" fmla="val 16667"/>
              </a:avLst>
            </a:prstGeom>
            <a:solidFill>
              <a:schemeClr val="accent1">
                <a:alpha val="30196"/>
              </a:schemeClr>
            </a:solidFill>
            <a:ln w="9525">
              <a:noFill/>
              <a:round/>
              <a:headEnd/>
              <a:tailEnd/>
            </a:ln>
          </p:spPr>
          <p:txBody>
            <a:bodyPr wrap="none" anchor="ctr"/>
            <a:lstStyle/>
            <a:p>
              <a:endParaRPr lang="zh-CN" altLang="en-US">
                <a:latin typeface="宋体" panose="02010600030101010101" pitchFamily="2" charset="-122"/>
                <a:ea typeface="宋体" panose="02010600030101010101" pitchFamily="2" charset="-122"/>
              </a:endParaRPr>
            </a:p>
          </p:txBody>
        </p:sp>
        <p:grpSp>
          <p:nvGrpSpPr>
            <p:cNvPr id="9" name="Group 66">
              <a:extLst>
                <a:ext uri="{FF2B5EF4-FFF2-40B4-BE49-F238E27FC236}">
                  <a16:creationId xmlns:a16="http://schemas.microsoft.com/office/drawing/2014/main" id="{D87EF858-1B8B-408B-AA1E-FBCC121DADCB}"/>
                </a:ext>
              </a:extLst>
            </p:cNvPr>
            <p:cNvGrpSpPr>
              <a:grpSpLocks/>
            </p:cNvGrpSpPr>
            <p:nvPr/>
          </p:nvGrpSpPr>
          <p:grpSpPr bwMode="auto">
            <a:xfrm>
              <a:off x="1187450" y="1539875"/>
              <a:ext cx="3319463" cy="401638"/>
              <a:chOff x="720" y="1392"/>
              <a:chExt cx="4058" cy="480"/>
            </a:xfrm>
          </p:grpSpPr>
          <p:sp>
            <p:nvSpPr>
              <p:cNvPr id="12" name="AutoShape 67">
                <a:extLst>
                  <a:ext uri="{FF2B5EF4-FFF2-40B4-BE49-F238E27FC236}">
                    <a16:creationId xmlns:a16="http://schemas.microsoft.com/office/drawing/2014/main" id="{69ED3A4E-3F11-4F3B-8718-5CFD68F6BE7D}"/>
                  </a:ext>
                </a:extLst>
              </p:cNvPr>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a:defRPr/>
                </a:pPr>
                <a:endParaRPr lang="zh-CN" altLang="en-US">
                  <a:latin typeface="宋体" panose="02010600030101010101" pitchFamily="2" charset="-122"/>
                  <a:ea typeface="宋体" panose="02010600030101010101" pitchFamily="2" charset="-122"/>
                </a:endParaRPr>
              </a:p>
            </p:txBody>
          </p:sp>
          <p:grpSp>
            <p:nvGrpSpPr>
              <p:cNvPr id="13" name="Group 68">
                <a:extLst>
                  <a:ext uri="{FF2B5EF4-FFF2-40B4-BE49-F238E27FC236}">
                    <a16:creationId xmlns:a16="http://schemas.microsoft.com/office/drawing/2014/main" id="{B7CBC84D-7ED8-4D0A-8DFD-199A8778FB3B}"/>
                  </a:ext>
                </a:extLst>
              </p:cNvPr>
              <p:cNvGrpSpPr>
                <a:grpSpLocks/>
              </p:cNvGrpSpPr>
              <p:nvPr/>
            </p:nvGrpSpPr>
            <p:grpSpPr bwMode="auto">
              <a:xfrm>
                <a:off x="730" y="1407"/>
                <a:ext cx="4041" cy="444"/>
                <a:chOff x="744" y="1407"/>
                <a:chExt cx="3986" cy="444"/>
              </a:xfrm>
            </p:grpSpPr>
            <p:sp>
              <p:nvSpPr>
                <p:cNvPr id="14" name="AutoShape 69">
                  <a:extLst>
                    <a:ext uri="{FF2B5EF4-FFF2-40B4-BE49-F238E27FC236}">
                      <a16:creationId xmlns:a16="http://schemas.microsoft.com/office/drawing/2014/main" id="{C4B9269B-2383-4DF4-9130-BD4ABFA17C99}"/>
                    </a:ext>
                  </a:extLst>
                </p:cNvPr>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a:defRPr/>
                  </a:pPr>
                  <a:endParaRPr lang="zh-CN" altLang="en-US">
                    <a:latin typeface="宋体" panose="02010600030101010101" pitchFamily="2" charset="-122"/>
                    <a:ea typeface="宋体" panose="02010600030101010101" pitchFamily="2" charset="-122"/>
                  </a:endParaRPr>
                </a:p>
              </p:txBody>
            </p:sp>
            <p:sp>
              <p:nvSpPr>
                <p:cNvPr id="15" name="AutoShape 70">
                  <a:extLst>
                    <a:ext uri="{FF2B5EF4-FFF2-40B4-BE49-F238E27FC236}">
                      <a16:creationId xmlns:a16="http://schemas.microsoft.com/office/drawing/2014/main" id="{65DF7F53-1DC6-4A84-A5CE-ED346AE3C865}"/>
                    </a:ext>
                  </a:extLst>
                </p:cNvPr>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a:defRPr/>
                  </a:pPr>
                  <a:endParaRPr lang="zh-CN" altLang="en-US">
                    <a:latin typeface="宋体" panose="02010600030101010101" pitchFamily="2" charset="-122"/>
                    <a:ea typeface="宋体" panose="02010600030101010101" pitchFamily="2" charset="-122"/>
                  </a:endParaRPr>
                </a:p>
              </p:txBody>
            </p:sp>
          </p:grpSp>
        </p:grpSp>
        <p:sp>
          <p:nvSpPr>
            <p:cNvPr id="10" name="Rectangle 71">
              <a:extLst>
                <a:ext uri="{FF2B5EF4-FFF2-40B4-BE49-F238E27FC236}">
                  <a16:creationId xmlns:a16="http://schemas.microsoft.com/office/drawing/2014/main" id="{351FAB51-5450-44BD-BE29-ED70B2EF64FF}"/>
                </a:ext>
              </a:extLst>
            </p:cNvPr>
            <p:cNvSpPr>
              <a:spLocks noChangeArrowheads="1"/>
            </p:cNvSpPr>
            <p:nvPr/>
          </p:nvSpPr>
          <p:spPr bwMode="gray">
            <a:xfrm>
              <a:off x="1652713" y="1539875"/>
              <a:ext cx="1346844" cy="369332"/>
            </a:xfrm>
            <a:prstGeom prst="rect">
              <a:avLst/>
            </a:prstGeom>
            <a:noFill/>
            <a:ln w="9525">
              <a:noFill/>
              <a:miter lim="800000"/>
              <a:headEnd/>
              <a:tailEnd/>
            </a:ln>
          </p:spPr>
          <p:txBody>
            <a:bodyPr wrap="none">
              <a:spAutoFit/>
            </a:bodyPr>
            <a:lstStyle/>
            <a:p>
              <a:pPr>
                <a:spcBef>
                  <a:spcPct val="50000"/>
                </a:spcBef>
                <a:buClr>
                  <a:srgbClr val="1F3F5F"/>
                </a:buClr>
              </a:pPr>
              <a:r>
                <a:rPr lang="zh-CN" altLang="en-US" b="1" dirty="0">
                  <a:solidFill>
                    <a:srgbClr val="FFFFFF"/>
                  </a:solidFill>
                  <a:latin typeface="宋体" panose="02010600030101010101" pitchFamily="2" charset="-122"/>
                  <a:ea typeface="宋体" panose="02010600030101010101" pitchFamily="2" charset="-122"/>
                </a:rPr>
                <a:t>主动型基金</a:t>
              </a:r>
              <a:endParaRPr lang="en-US" altLang="zh-CN" b="1" dirty="0">
                <a:solidFill>
                  <a:srgbClr val="FFFFFF"/>
                </a:solidFill>
                <a:latin typeface="宋体" panose="02010600030101010101" pitchFamily="2" charset="-122"/>
                <a:ea typeface="宋体" panose="02010600030101010101" pitchFamily="2" charset="-122"/>
              </a:endParaRPr>
            </a:p>
          </p:txBody>
        </p:sp>
        <p:sp>
          <p:nvSpPr>
            <p:cNvPr id="11" name="Rectangle 74">
              <a:extLst>
                <a:ext uri="{FF2B5EF4-FFF2-40B4-BE49-F238E27FC236}">
                  <a16:creationId xmlns:a16="http://schemas.microsoft.com/office/drawing/2014/main" id="{297DE09E-6E19-4DBE-9AFF-9D2E9902645D}"/>
                </a:ext>
              </a:extLst>
            </p:cNvPr>
            <p:cNvSpPr>
              <a:spLocks noChangeArrowheads="1"/>
            </p:cNvSpPr>
            <p:nvPr/>
          </p:nvSpPr>
          <p:spPr bwMode="auto">
            <a:xfrm>
              <a:off x="1423988" y="1968500"/>
              <a:ext cx="6291262" cy="369332"/>
            </a:xfrm>
            <a:prstGeom prst="rect">
              <a:avLst/>
            </a:prstGeom>
            <a:noFill/>
            <a:ln w="9525">
              <a:noFill/>
              <a:miter lim="800000"/>
              <a:headEnd/>
              <a:tailEnd/>
            </a:ln>
          </p:spPr>
          <p:txBody>
            <a:bodyPr>
              <a:spAutoFit/>
            </a:bodyPr>
            <a:lstStyle/>
            <a:p>
              <a:pPr lvl="0"/>
              <a:r>
                <a:rPr lang="zh-CN" altLang="en-US" dirty="0">
                  <a:latin typeface="宋体" panose="02010600030101010101" pitchFamily="2" charset="-122"/>
                  <a:ea typeface="宋体" panose="02010600030101010101" pitchFamily="2" charset="-122"/>
                </a:rPr>
                <a:t>一类力图取得超越基准组合表现的基金</a:t>
              </a:r>
            </a:p>
          </p:txBody>
        </p:sp>
      </p:grpSp>
      <p:grpSp>
        <p:nvGrpSpPr>
          <p:cNvPr id="16" name="组合 15">
            <a:extLst>
              <a:ext uri="{FF2B5EF4-FFF2-40B4-BE49-F238E27FC236}">
                <a16:creationId xmlns:a16="http://schemas.microsoft.com/office/drawing/2014/main" id="{B4578362-9485-4929-90D1-2485212C3A5F}"/>
              </a:ext>
            </a:extLst>
          </p:cNvPr>
          <p:cNvGrpSpPr/>
          <p:nvPr/>
        </p:nvGrpSpPr>
        <p:grpSpPr>
          <a:xfrm>
            <a:off x="2085108" y="3300732"/>
            <a:ext cx="6781799" cy="1700759"/>
            <a:chOff x="1143000" y="2825750"/>
            <a:chExt cx="6781799" cy="1287683"/>
          </a:xfrm>
        </p:grpSpPr>
        <p:sp>
          <p:nvSpPr>
            <p:cNvPr id="17" name="AutoShape 52">
              <a:extLst>
                <a:ext uri="{FF2B5EF4-FFF2-40B4-BE49-F238E27FC236}">
                  <a16:creationId xmlns:a16="http://schemas.microsoft.com/office/drawing/2014/main" id="{3CEA0A5B-4D5B-4DCF-9370-6A8F747688CB}"/>
                </a:ext>
              </a:extLst>
            </p:cNvPr>
            <p:cNvSpPr>
              <a:spLocks noChangeArrowheads="1"/>
            </p:cNvSpPr>
            <p:nvPr/>
          </p:nvSpPr>
          <p:spPr bwMode="gray">
            <a:xfrm>
              <a:off x="1262062" y="2957514"/>
              <a:ext cx="6662737" cy="1008048"/>
            </a:xfrm>
            <a:prstGeom prst="roundRect">
              <a:avLst>
                <a:gd name="adj" fmla="val 16667"/>
              </a:avLst>
            </a:prstGeom>
            <a:solidFill>
              <a:schemeClr val="accent2">
                <a:alpha val="30196"/>
              </a:schemeClr>
            </a:solidFill>
            <a:ln w="9525">
              <a:noFill/>
              <a:round/>
              <a:headEnd/>
              <a:tailEnd/>
            </a:ln>
          </p:spPr>
          <p:txBody>
            <a:bodyPr wrap="none" anchor="ctr"/>
            <a:lstStyle/>
            <a:p>
              <a:endParaRPr lang="zh-CN" altLang="en-US">
                <a:latin typeface="宋体" panose="02010600030101010101" pitchFamily="2" charset="-122"/>
                <a:ea typeface="宋体" panose="02010600030101010101" pitchFamily="2" charset="-122"/>
              </a:endParaRPr>
            </a:p>
          </p:txBody>
        </p:sp>
        <p:grpSp>
          <p:nvGrpSpPr>
            <p:cNvPr id="18" name="Group 56">
              <a:extLst>
                <a:ext uri="{FF2B5EF4-FFF2-40B4-BE49-F238E27FC236}">
                  <a16:creationId xmlns:a16="http://schemas.microsoft.com/office/drawing/2014/main" id="{122C2D13-C378-4FB3-BC6A-DDDA547EB680}"/>
                </a:ext>
              </a:extLst>
            </p:cNvPr>
            <p:cNvGrpSpPr>
              <a:grpSpLocks/>
            </p:cNvGrpSpPr>
            <p:nvPr/>
          </p:nvGrpSpPr>
          <p:grpSpPr bwMode="auto">
            <a:xfrm>
              <a:off x="1143000" y="2825750"/>
              <a:ext cx="3319463" cy="401638"/>
              <a:chOff x="720" y="1392"/>
              <a:chExt cx="4058" cy="480"/>
            </a:xfrm>
          </p:grpSpPr>
          <p:sp>
            <p:nvSpPr>
              <p:cNvPr id="21" name="AutoShape 57">
                <a:extLst>
                  <a:ext uri="{FF2B5EF4-FFF2-40B4-BE49-F238E27FC236}">
                    <a16:creationId xmlns:a16="http://schemas.microsoft.com/office/drawing/2014/main" id="{394D33F0-6A50-4366-AB5B-537FDC3DC17E}"/>
                  </a:ext>
                </a:extLst>
              </p:cNvPr>
              <p:cNvSpPr>
                <a:spLocks noChangeArrowheads="1"/>
              </p:cNvSpPr>
              <p:nvPr/>
            </p:nvSpPr>
            <p:spPr bwMode="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w="9525">
                <a:noFill/>
                <a:round/>
                <a:headEnd/>
                <a:tailEnd/>
              </a:ln>
              <a:effectLst/>
            </p:spPr>
            <p:txBody>
              <a:bodyPr wrap="none" anchor="ctr"/>
              <a:lstStyle/>
              <a:p>
                <a:pPr>
                  <a:defRPr/>
                </a:pPr>
                <a:endParaRPr lang="zh-CN" altLang="en-US">
                  <a:latin typeface="宋体" panose="02010600030101010101" pitchFamily="2" charset="-122"/>
                  <a:ea typeface="宋体" panose="02010600030101010101" pitchFamily="2" charset="-122"/>
                </a:endParaRPr>
              </a:p>
            </p:txBody>
          </p:sp>
          <p:grpSp>
            <p:nvGrpSpPr>
              <p:cNvPr id="22" name="Group 58">
                <a:extLst>
                  <a:ext uri="{FF2B5EF4-FFF2-40B4-BE49-F238E27FC236}">
                    <a16:creationId xmlns:a16="http://schemas.microsoft.com/office/drawing/2014/main" id="{476F13CD-286C-467F-8BB2-BC0EEE4B4874}"/>
                  </a:ext>
                </a:extLst>
              </p:cNvPr>
              <p:cNvGrpSpPr>
                <a:grpSpLocks/>
              </p:cNvGrpSpPr>
              <p:nvPr/>
            </p:nvGrpSpPr>
            <p:grpSpPr bwMode="auto">
              <a:xfrm>
                <a:off x="730" y="1407"/>
                <a:ext cx="4041" cy="444"/>
                <a:chOff x="744" y="1407"/>
                <a:chExt cx="3986" cy="444"/>
              </a:xfrm>
            </p:grpSpPr>
            <p:sp>
              <p:nvSpPr>
                <p:cNvPr id="23" name="AutoShape 59">
                  <a:extLst>
                    <a:ext uri="{FF2B5EF4-FFF2-40B4-BE49-F238E27FC236}">
                      <a16:creationId xmlns:a16="http://schemas.microsoft.com/office/drawing/2014/main" id="{F65B9BD4-E077-4135-BC75-88BF972844DD}"/>
                    </a:ext>
                  </a:extLst>
                </p:cNvPr>
                <p:cNvSpPr>
                  <a:spLocks noChangeArrowheads="1"/>
                </p:cNvSpPr>
                <p:nvPr/>
              </p:nvSpPr>
              <p:spPr bwMode="gray">
                <a:xfrm>
                  <a:off x="744" y="1735"/>
                  <a:ext cx="3986" cy="116"/>
                </a:xfrm>
                <a:prstGeom prst="roundRect">
                  <a:avLst>
                    <a:gd name="adj" fmla="val 50000"/>
                  </a:avLst>
                </a:prstGeom>
                <a:gradFill rotWithShape="1">
                  <a:gsLst>
                    <a:gs pos="0">
                      <a:schemeClr val="accent2">
                        <a:alpha val="0"/>
                      </a:schemeClr>
                    </a:gs>
                    <a:gs pos="100000">
                      <a:schemeClr val="accent2">
                        <a:gamma/>
                        <a:tint val="19216"/>
                        <a:invGamma/>
                      </a:schemeClr>
                    </a:gs>
                  </a:gsLst>
                  <a:lin ang="5400000" scaled="1"/>
                </a:gradFill>
                <a:ln w="9525">
                  <a:noFill/>
                  <a:round/>
                  <a:headEnd/>
                  <a:tailEnd/>
                </a:ln>
                <a:effectLst/>
              </p:spPr>
              <p:txBody>
                <a:bodyPr wrap="none" anchor="ctr"/>
                <a:lstStyle/>
                <a:p>
                  <a:pPr>
                    <a:defRPr/>
                  </a:pPr>
                  <a:endParaRPr lang="zh-CN" altLang="en-US">
                    <a:latin typeface="宋体" panose="02010600030101010101" pitchFamily="2" charset="-122"/>
                    <a:ea typeface="宋体" panose="02010600030101010101" pitchFamily="2" charset="-122"/>
                  </a:endParaRPr>
                </a:p>
              </p:txBody>
            </p:sp>
            <p:sp>
              <p:nvSpPr>
                <p:cNvPr id="24" name="AutoShape 60">
                  <a:extLst>
                    <a:ext uri="{FF2B5EF4-FFF2-40B4-BE49-F238E27FC236}">
                      <a16:creationId xmlns:a16="http://schemas.microsoft.com/office/drawing/2014/main" id="{7D2F98CD-0699-46A8-AC74-08A592804339}"/>
                    </a:ext>
                  </a:extLst>
                </p:cNvPr>
                <p:cNvSpPr>
                  <a:spLocks noChangeArrowheads="1"/>
                </p:cNvSpPr>
                <p:nvPr/>
              </p:nvSpPr>
              <p:spPr bwMode="gray">
                <a:xfrm>
                  <a:off x="744" y="1407"/>
                  <a:ext cx="3986" cy="116"/>
                </a:xfrm>
                <a:prstGeom prst="roundRect">
                  <a:avLst>
                    <a:gd name="adj" fmla="val 50000"/>
                  </a:avLst>
                </a:prstGeom>
                <a:gradFill rotWithShape="1">
                  <a:gsLst>
                    <a:gs pos="0">
                      <a:schemeClr val="accent2">
                        <a:gamma/>
                        <a:tint val="15686"/>
                        <a:invGamma/>
                      </a:schemeClr>
                    </a:gs>
                    <a:gs pos="100000">
                      <a:schemeClr val="accent2">
                        <a:alpha val="0"/>
                      </a:schemeClr>
                    </a:gs>
                  </a:gsLst>
                  <a:lin ang="5400000" scaled="1"/>
                </a:gradFill>
                <a:ln w="9525">
                  <a:noFill/>
                  <a:round/>
                  <a:headEnd/>
                  <a:tailEnd/>
                </a:ln>
                <a:effectLst/>
              </p:spPr>
              <p:txBody>
                <a:bodyPr wrap="none" anchor="ctr"/>
                <a:lstStyle/>
                <a:p>
                  <a:pPr>
                    <a:defRPr/>
                  </a:pPr>
                  <a:endParaRPr lang="zh-CN" altLang="en-US">
                    <a:latin typeface="宋体" panose="02010600030101010101" pitchFamily="2" charset="-122"/>
                    <a:ea typeface="宋体" panose="02010600030101010101" pitchFamily="2" charset="-122"/>
                  </a:endParaRPr>
                </a:p>
              </p:txBody>
            </p:sp>
          </p:grpSp>
        </p:grpSp>
        <p:sp>
          <p:nvSpPr>
            <p:cNvPr id="19" name="Rectangle 72">
              <a:extLst>
                <a:ext uri="{FF2B5EF4-FFF2-40B4-BE49-F238E27FC236}">
                  <a16:creationId xmlns:a16="http://schemas.microsoft.com/office/drawing/2014/main" id="{C3201540-DE29-4EDB-86B1-406AF87BDC35}"/>
                </a:ext>
              </a:extLst>
            </p:cNvPr>
            <p:cNvSpPr>
              <a:spLocks noChangeArrowheads="1"/>
            </p:cNvSpPr>
            <p:nvPr/>
          </p:nvSpPr>
          <p:spPr bwMode="gray">
            <a:xfrm>
              <a:off x="1617663" y="2852738"/>
              <a:ext cx="1346844" cy="338520"/>
            </a:xfrm>
            <a:prstGeom prst="rect">
              <a:avLst/>
            </a:prstGeom>
            <a:noFill/>
            <a:ln w="9525">
              <a:noFill/>
              <a:miter lim="800000"/>
              <a:headEnd/>
              <a:tailEnd/>
            </a:ln>
          </p:spPr>
          <p:txBody>
            <a:bodyPr wrap="none">
              <a:spAutoFit/>
            </a:bodyPr>
            <a:lstStyle/>
            <a:p>
              <a:pPr>
                <a:spcBef>
                  <a:spcPct val="50000"/>
                </a:spcBef>
                <a:buClr>
                  <a:srgbClr val="1F3F5F"/>
                </a:buClr>
              </a:pPr>
              <a:r>
                <a:rPr lang="zh-CN" altLang="en-US" b="1" dirty="0">
                  <a:solidFill>
                    <a:srgbClr val="FFFFFF"/>
                  </a:solidFill>
                  <a:latin typeface="宋体" panose="02010600030101010101" pitchFamily="2" charset="-122"/>
                  <a:ea typeface="宋体" panose="02010600030101010101" pitchFamily="2" charset="-122"/>
                </a:rPr>
                <a:t>被动型基金</a:t>
              </a:r>
              <a:endParaRPr lang="en-US" altLang="zh-CN" b="1" dirty="0">
                <a:solidFill>
                  <a:srgbClr val="FFFFFF"/>
                </a:solidFill>
                <a:latin typeface="宋体" panose="02010600030101010101" pitchFamily="2" charset="-122"/>
                <a:ea typeface="宋体" panose="02010600030101010101" pitchFamily="2" charset="-122"/>
              </a:endParaRPr>
            </a:p>
          </p:txBody>
        </p:sp>
        <p:sp>
          <p:nvSpPr>
            <p:cNvPr id="20" name="Rectangle 77">
              <a:extLst>
                <a:ext uri="{FF2B5EF4-FFF2-40B4-BE49-F238E27FC236}">
                  <a16:creationId xmlns:a16="http://schemas.microsoft.com/office/drawing/2014/main" id="{6CC30CB9-79BF-4B71-842A-8938DE6183D4}"/>
                </a:ext>
              </a:extLst>
            </p:cNvPr>
            <p:cNvSpPr>
              <a:spLocks noChangeArrowheads="1"/>
            </p:cNvSpPr>
            <p:nvPr/>
          </p:nvSpPr>
          <p:spPr bwMode="auto">
            <a:xfrm>
              <a:off x="1412875" y="3267134"/>
              <a:ext cx="6172200" cy="846299"/>
            </a:xfrm>
            <a:prstGeom prst="rect">
              <a:avLst/>
            </a:prstGeom>
            <a:noFill/>
            <a:ln w="9525">
              <a:noFill/>
              <a:miter lim="800000"/>
              <a:headEnd/>
              <a:tailEnd/>
            </a:ln>
          </p:spPr>
          <p:txBody>
            <a:bodyPr>
              <a:spAutoFit/>
            </a:bodyPr>
            <a:lstStyle/>
            <a:p>
              <a:pPr lvl="0"/>
              <a:r>
                <a:rPr lang="zh-CN" altLang="en-US" dirty="0">
                  <a:latin typeface="宋体" panose="02010600030101010101" pitchFamily="2" charset="-122"/>
                  <a:ea typeface="宋体" panose="02010600030101010101" pitchFamily="2" charset="-122"/>
                </a:rPr>
                <a:t>并不主动寻求取得超越市场的表现，而是试图复制指数的表现。一般选取特定的指数作为跟踪的对象，因此又被称为“指数型基金”</a:t>
              </a:r>
            </a:p>
          </p:txBody>
        </p:sp>
      </p:grpSp>
    </p:spTree>
    <p:extLst>
      <p:ext uri="{BB962C8B-B14F-4D97-AF65-F5344CB8AC3E}">
        <p14:creationId xmlns:p14="http://schemas.microsoft.com/office/powerpoint/2010/main" val="2716443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证券投资基金概述</a:t>
            </a:r>
            <a:endParaRPr lang="en-US" altLang="zh-CN" sz="2800" dirty="0">
              <a:latin typeface="宋体" panose="02010600030101010101" pitchFamily="2" charset="-122"/>
              <a:ea typeface="宋体" panose="02010600030101010101" pitchFamily="2" charset="-122"/>
            </a:endParaRP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rmAutofit/>
          </a:bodyPr>
          <a:lstStyle/>
          <a:p>
            <a:r>
              <a:rPr lang="zh-CN" altLang="en-US" sz="1800" dirty="0">
                <a:latin typeface="宋体" panose="02010600030101010101" pitchFamily="2" charset="-122"/>
                <a:ea typeface="宋体" panose="02010600030101010101" pitchFamily="2" charset="-122"/>
              </a:rPr>
              <a:t>证券基金的类型</a:t>
            </a:r>
            <a:r>
              <a:rPr lang="en-US" altLang="zh-CN" sz="1800" dirty="0">
                <a:latin typeface="宋体" panose="02010600030101010101" pitchFamily="2" charset="-122"/>
                <a:ea typeface="宋体" panose="02010600030101010101" pitchFamily="2" charset="-122"/>
              </a:rPr>
              <a:t>—</a:t>
            </a:r>
            <a:r>
              <a:rPr lang="zh-CN" altLang="en-US" sz="1800" b="1" dirty="0">
                <a:latin typeface="宋体" panose="02010600030101010101" pitchFamily="2" charset="-122"/>
                <a:ea typeface="宋体" panose="02010600030101010101" pitchFamily="2" charset="-122"/>
              </a:rPr>
              <a:t>按募集方式划分</a:t>
            </a:r>
          </a:p>
          <a:p>
            <a:endParaRPr lang="zh-CN" altLang="en-US" sz="20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12</a:t>
            </a:fld>
            <a:endParaRPr lang="zh-CN" altLang="en-US"/>
          </a:p>
        </p:txBody>
      </p:sp>
      <p:grpSp>
        <p:nvGrpSpPr>
          <p:cNvPr id="6" name="组合 6">
            <a:extLst>
              <a:ext uri="{FF2B5EF4-FFF2-40B4-BE49-F238E27FC236}">
                <a16:creationId xmlns:a16="http://schemas.microsoft.com/office/drawing/2014/main" id="{987484BE-B6E2-4FC6-8A85-8D90127B5569}"/>
              </a:ext>
            </a:extLst>
          </p:cNvPr>
          <p:cNvGrpSpPr/>
          <p:nvPr/>
        </p:nvGrpSpPr>
        <p:grpSpPr>
          <a:xfrm>
            <a:off x="1229013" y="1900093"/>
            <a:ext cx="9632950" cy="1660525"/>
            <a:chOff x="1187450" y="1539875"/>
            <a:chExt cx="6694488" cy="1660525"/>
          </a:xfrm>
        </p:grpSpPr>
        <p:sp>
          <p:nvSpPr>
            <p:cNvPr id="8" name="AutoShape 55">
              <a:extLst>
                <a:ext uri="{FF2B5EF4-FFF2-40B4-BE49-F238E27FC236}">
                  <a16:creationId xmlns:a16="http://schemas.microsoft.com/office/drawing/2014/main" id="{E69199E9-345B-47E4-9984-866162364498}"/>
                </a:ext>
              </a:extLst>
            </p:cNvPr>
            <p:cNvSpPr>
              <a:spLocks noChangeArrowheads="1"/>
            </p:cNvSpPr>
            <p:nvPr/>
          </p:nvSpPr>
          <p:spPr bwMode="gray">
            <a:xfrm>
              <a:off x="1235075" y="1743075"/>
              <a:ext cx="6646863" cy="1457325"/>
            </a:xfrm>
            <a:prstGeom prst="roundRect">
              <a:avLst>
                <a:gd name="adj" fmla="val 16667"/>
              </a:avLst>
            </a:prstGeom>
            <a:solidFill>
              <a:schemeClr val="accent1">
                <a:alpha val="30196"/>
              </a:schemeClr>
            </a:solidFill>
            <a:ln w="9525">
              <a:noFill/>
              <a:round/>
              <a:headEnd/>
              <a:tailEnd/>
            </a:ln>
          </p:spPr>
          <p:txBody>
            <a:bodyPr wrap="none" anchor="ctr"/>
            <a:lstStyle/>
            <a:p>
              <a:endParaRPr lang="zh-CN" altLang="en-US">
                <a:latin typeface="宋体" panose="02010600030101010101" pitchFamily="2" charset="-122"/>
                <a:ea typeface="宋体" panose="02010600030101010101" pitchFamily="2" charset="-122"/>
              </a:endParaRPr>
            </a:p>
          </p:txBody>
        </p:sp>
        <p:grpSp>
          <p:nvGrpSpPr>
            <p:cNvPr id="9" name="Group 66">
              <a:extLst>
                <a:ext uri="{FF2B5EF4-FFF2-40B4-BE49-F238E27FC236}">
                  <a16:creationId xmlns:a16="http://schemas.microsoft.com/office/drawing/2014/main" id="{888E5B14-EA04-4947-9C37-E9482BC47EB1}"/>
                </a:ext>
              </a:extLst>
            </p:cNvPr>
            <p:cNvGrpSpPr>
              <a:grpSpLocks/>
            </p:cNvGrpSpPr>
            <p:nvPr/>
          </p:nvGrpSpPr>
          <p:grpSpPr bwMode="auto">
            <a:xfrm>
              <a:off x="1187450" y="1539875"/>
              <a:ext cx="3319463" cy="401638"/>
              <a:chOff x="720" y="1392"/>
              <a:chExt cx="4058" cy="480"/>
            </a:xfrm>
          </p:grpSpPr>
          <p:sp>
            <p:nvSpPr>
              <p:cNvPr id="12" name="AutoShape 67">
                <a:extLst>
                  <a:ext uri="{FF2B5EF4-FFF2-40B4-BE49-F238E27FC236}">
                    <a16:creationId xmlns:a16="http://schemas.microsoft.com/office/drawing/2014/main" id="{16351528-615E-474E-81C8-C87898CF6192}"/>
                  </a:ext>
                </a:extLst>
              </p:cNvPr>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a:defRPr/>
                </a:pPr>
                <a:endParaRPr lang="zh-CN" altLang="en-US">
                  <a:latin typeface="宋体" panose="02010600030101010101" pitchFamily="2" charset="-122"/>
                  <a:ea typeface="宋体" panose="02010600030101010101" pitchFamily="2" charset="-122"/>
                </a:endParaRPr>
              </a:p>
            </p:txBody>
          </p:sp>
          <p:grpSp>
            <p:nvGrpSpPr>
              <p:cNvPr id="13" name="Group 68">
                <a:extLst>
                  <a:ext uri="{FF2B5EF4-FFF2-40B4-BE49-F238E27FC236}">
                    <a16:creationId xmlns:a16="http://schemas.microsoft.com/office/drawing/2014/main" id="{CCA11BB7-2F50-4079-8DFC-E23C81064F47}"/>
                  </a:ext>
                </a:extLst>
              </p:cNvPr>
              <p:cNvGrpSpPr>
                <a:grpSpLocks/>
              </p:cNvGrpSpPr>
              <p:nvPr/>
            </p:nvGrpSpPr>
            <p:grpSpPr bwMode="auto">
              <a:xfrm>
                <a:off x="730" y="1407"/>
                <a:ext cx="4041" cy="444"/>
                <a:chOff x="744" y="1407"/>
                <a:chExt cx="3986" cy="444"/>
              </a:xfrm>
            </p:grpSpPr>
            <p:sp>
              <p:nvSpPr>
                <p:cNvPr id="14" name="AutoShape 69">
                  <a:extLst>
                    <a:ext uri="{FF2B5EF4-FFF2-40B4-BE49-F238E27FC236}">
                      <a16:creationId xmlns:a16="http://schemas.microsoft.com/office/drawing/2014/main" id="{F1343636-BC85-4A79-9367-E1DD32AF3314}"/>
                    </a:ext>
                  </a:extLst>
                </p:cNvPr>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a:defRPr/>
                  </a:pPr>
                  <a:endParaRPr lang="zh-CN" altLang="en-US">
                    <a:latin typeface="宋体" panose="02010600030101010101" pitchFamily="2" charset="-122"/>
                    <a:ea typeface="宋体" panose="02010600030101010101" pitchFamily="2" charset="-122"/>
                  </a:endParaRPr>
                </a:p>
              </p:txBody>
            </p:sp>
            <p:sp>
              <p:nvSpPr>
                <p:cNvPr id="15" name="AutoShape 70">
                  <a:extLst>
                    <a:ext uri="{FF2B5EF4-FFF2-40B4-BE49-F238E27FC236}">
                      <a16:creationId xmlns:a16="http://schemas.microsoft.com/office/drawing/2014/main" id="{2BC2B71E-0F4E-4BB9-BE91-9142E5CBBF98}"/>
                    </a:ext>
                  </a:extLst>
                </p:cNvPr>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a:defRPr/>
                  </a:pPr>
                  <a:endParaRPr lang="zh-CN" altLang="en-US">
                    <a:latin typeface="宋体" panose="02010600030101010101" pitchFamily="2" charset="-122"/>
                    <a:ea typeface="宋体" panose="02010600030101010101" pitchFamily="2" charset="-122"/>
                  </a:endParaRPr>
                </a:p>
              </p:txBody>
            </p:sp>
          </p:grpSp>
        </p:grpSp>
        <p:sp>
          <p:nvSpPr>
            <p:cNvPr id="10" name="Rectangle 71">
              <a:extLst>
                <a:ext uri="{FF2B5EF4-FFF2-40B4-BE49-F238E27FC236}">
                  <a16:creationId xmlns:a16="http://schemas.microsoft.com/office/drawing/2014/main" id="{293760DE-F810-4C4C-BAD6-D57BFE27DEA3}"/>
                </a:ext>
              </a:extLst>
            </p:cNvPr>
            <p:cNvSpPr>
              <a:spLocks noChangeArrowheads="1"/>
            </p:cNvSpPr>
            <p:nvPr/>
          </p:nvSpPr>
          <p:spPr bwMode="gray">
            <a:xfrm>
              <a:off x="1652713" y="1539875"/>
              <a:ext cx="774466" cy="369332"/>
            </a:xfrm>
            <a:prstGeom prst="rect">
              <a:avLst/>
            </a:prstGeom>
            <a:noFill/>
            <a:ln w="9525">
              <a:noFill/>
              <a:miter lim="800000"/>
              <a:headEnd/>
              <a:tailEnd/>
            </a:ln>
          </p:spPr>
          <p:txBody>
            <a:bodyPr wrap="none">
              <a:spAutoFit/>
            </a:bodyPr>
            <a:lstStyle/>
            <a:p>
              <a:pPr>
                <a:spcBef>
                  <a:spcPct val="50000"/>
                </a:spcBef>
                <a:buClr>
                  <a:srgbClr val="1F3F5F"/>
                </a:buClr>
              </a:pPr>
              <a:r>
                <a:rPr lang="zh-CN" altLang="en-US" b="1" dirty="0">
                  <a:solidFill>
                    <a:srgbClr val="FFFFFF"/>
                  </a:solidFill>
                  <a:latin typeface="宋体" panose="02010600030101010101" pitchFamily="2" charset="-122"/>
                  <a:ea typeface="宋体" panose="02010600030101010101" pitchFamily="2" charset="-122"/>
                </a:rPr>
                <a:t>公募基金</a:t>
              </a:r>
              <a:endParaRPr lang="en-US" altLang="zh-CN" b="1" dirty="0">
                <a:solidFill>
                  <a:srgbClr val="FFFFFF"/>
                </a:solidFill>
                <a:latin typeface="宋体" panose="02010600030101010101" pitchFamily="2" charset="-122"/>
                <a:ea typeface="宋体" panose="02010600030101010101" pitchFamily="2" charset="-122"/>
              </a:endParaRPr>
            </a:p>
          </p:txBody>
        </p:sp>
        <p:sp>
          <p:nvSpPr>
            <p:cNvPr id="11" name="Rectangle 74">
              <a:extLst>
                <a:ext uri="{FF2B5EF4-FFF2-40B4-BE49-F238E27FC236}">
                  <a16:creationId xmlns:a16="http://schemas.microsoft.com/office/drawing/2014/main" id="{4D5CE5F4-8426-4087-A7DF-F0B83246AF3A}"/>
                </a:ext>
              </a:extLst>
            </p:cNvPr>
            <p:cNvSpPr>
              <a:spLocks noChangeArrowheads="1"/>
            </p:cNvSpPr>
            <p:nvPr/>
          </p:nvSpPr>
          <p:spPr bwMode="auto">
            <a:xfrm>
              <a:off x="1423988" y="1968500"/>
              <a:ext cx="6291262" cy="1200329"/>
            </a:xfrm>
            <a:prstGeom prst="rect">
              <a:avLst/>
            </a:prstGeom>
            <a:noFill/>
            <a:ln w="9525">
              <a:noFill/>
              <a:miter lim="800000"/>
              <a:headEnd/>
              <a:tailEnd/>
            </a:ln>
          </p:spPr>
          <p:txBody>
            <a:bodyPr>
              <a:spAutoFit/>
            </a:bodyPr>
            <a:lstStyle/>
            <a:p>
              <a:pPr lvl="0"/>
              <a:r>
                <a:rPr lang="zh-CN" altLang="en-US" dirty="0">
                  <a:latin typeface="宋体" panose="02010600030101010101" pitchFamily="2" charset="-122"/>
                  <a:ea typeface="宋体" panose="02010600030101010101" pitchFamily="2" charset="-122"/>
                </a:rPr>
                <a:t>面向社会公众公开发售的一类基金。主要特征是：可以面向社会大众公开发售基金份额和宣传推广，基金募集的对象即投资者不确定；投资金额较低，适合中小投资者参与；要严格遵守相关法律法规的约束，并接受监管部门的监管。</a:t>
              </a:r>
            </a:p>
          </p:txBody>
        </p:sp>
      </p:grpSp>
      <p:grpSp>
        <p:nvGrpSpPr>
          <p:cNvPr id="16" name="组合 15">
            <a:extLst>
              <a:ext uri="{FF2B5EF4-FFF2-40B4-BE49-F238E27FC236}">
                <a16:creationId xmlns:a16="http://schemas.microsoft.com/office/drawing/2014/main" id="{767FB297-6021-4B22-88AE-28FEBE12D730}"/>
              </a:ext>
            </a:extLst>
          </p:cNvPr>
          <p:cNvGrpSpPr/>
          <p:nvPr/>
        </p:nvGrpSpPr>
        <p:grpSpPr>
          <a:xfrm>
            <a:off x="1184563" y="3764857"/>
            <a:ext cx="9758585" cy="1472160"/>
            <a:chOff x="1143000" y="2825750"/>
            <a:chExt cx="6781799" cy="1349342"/>
          </a:xfrm>
        </p:grpSpPr>
        <p:sp>
          <p:nvSpPr>
            <p:cNvPr id="17" name="AutoShape 52">
              <a:extLst>
                <a:ext uri="{FF2B5EF4-FFF2-40B4-BE49-F238E27FC236}">
                  <a16:creationId xmlns:a16="http://schemas.microsoft.com/office/drawing/2014/main" id="{379F593D-84A2-4751-8828-38FA1E9DD4F8}"/>
                </a:ext>
              </a:extLst>
            </p:cNvPr>
            <p:cNvSpPr>
              <a:spLocks noChangeArrowheads="1"/>
            </p:cNvSpPr>
            <p:nvPr/>
          </p:nvSpPr>
          <p:spPr bwMode="gray">
            <a:xfrm>
              <a:off x="1262062" y="2957515"/>
              <a:ext cx="6662737" cy="1217577"/>
            </a:xfrm>
            <a:prstGeom prst="roundRect">
              <a:avLst>
                <a:gd name="adj" fmla="val 16667"/>
              </a:avLst>
            </a:prstGeom>
            <a:solidFill>
              <a:schemeClr val="accent2">
                <a:alpha val="30196"/>
              </a:schemeClr>
            </a:solidFill>
            <a:ln w="9525">
              <a:noFill/>
              <a:round/>
              <a:headEnd/>
              <a:tailEnd/>
            </a:ln>
          </p:spPr>
          <p:txBody>
            <a:bodyPr wrap="none" anchor="ctr"/>
            <a:lstStyle/>
            <a:p>
              <a:endParaRPr lang="zh-CN" altLang="en-US">
                <a:latin typeface="宋体" panose="02010600030101010101" pitchFamily="2" charset="-122"/>
                <a:ea typeface="宋体" panose="02010600030101010101" pitchFamily="2" charset="-122"/>
              </a:endParaRPr>
            </a:p>
          </p:txBody>
        </p:sp>
        <p:grpSp>
          <p:nvGrpSpPr>
            <p:cNvPr id="18" name="Group 56">
              <a:extLst>
                <a:ext uri="{FF2B5EF4-FFF2-40B4-BE49-F238E27FC236}">
                  <a16:creationId xmlns:a16="http://schemas.microsoft.com/office/drawing/2014/main" id="{FC9770E9-621D-4309-9BF3-FEB24BCE2FDB}"/>
                </a:ext>
              </a:extLst>
            </p:cNvPr>
            <p:cNvGrpSpPr>
              <a:grpSpLocks/>
            </p:cNvGrpSpPr>
            <p:nvPr/>
          </p:nvGrpSpPr>
          <p:grpSpPr bwMode="auto">
            <a:xfrm>
              <a:off x="1143000" y="2825750"/>
              <a:ext cx="3319463" cy="401638"/>
              <a:chOff x="720" y="1392"/>
              <a:chExt cx="4058" cy="480"/>
            </a:xfrm>
          </p:grpSpPr>
          <p:sp>
            <p:nvSpPr>
              <p:cNvPr id="21" name="AutoShape 57">
                <a:extLst>
                  <a:ext uri="{FF2B5EF4-FFF2-40B4-BE49-F238E27FC236}">
                    <a16:creationId xmlns:a16="http://schemas.microsoft.com/office/drawing/2014/main" id="{0AB1C75E-B355-40F0-899A-69D75A8F5257}"/>
                  </a:ext>
                </a:extLst>
              </p:cNvPr>
              <p:cNvSpPr>
                <a:spLocks noChangeArrowheads="1"/>
              </p:cNvSpPr>
              <p:nvPr/>
            </p:nvSpPr>
            <p:spPr bwMode="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w="9525">
                <a:noFill/>
                <a:round/>
                <a:headEnd/>
                <a:tailEnd/>
              </a:ln>
              <a:effectLst/>
            </p:spPr>
            <p:txBody>
              <a:bodyPr wrap="none" anchor="ctr"/>
              <a:lstStyle/>
              <a:p>
                <a:pPr>
                  <a:defRPr/>
                </a:pPr>
                <a:endParaRPr lang="zh-CN" altLang="en-US">
                  <a:latin typeface="宋体" panose="02010600030101010101" pitchFamily="2" charset="-122"/>
                  <a:ea typeface="宋体" panose="02010600030101010101" pitchFamily="2" charset="-122"/>
                </a:endParaRPr>
              </a:p>
            </p:txBody>
          </p:sp>
          <p:grpSp>
            <p:nvGrpSpPr>
              <p:cNvPr id="22" name="Group 58">
                <a:extLst>
                  <a:ext uri="{FF2B5EF4-FFF2-40B4-BE49-F238E27FC236}">
                    <a16:creationId xmlns:a16="http://schemas.microsoft.com/office/drawing/2014/main" id="{CA23C85E-4A81-4BF6-B2C4-61B488114E0F}"/>
                  </a:ext>
                </a:extLst>
              </p:cNvPr>
              <p:cNvGrpSpPr>
                <a:grpSpLocks/>
              </p:cNvGrpSpPr>
              <p:nvPr/>
            </p:nvGrpSpPr>
            <p:grpSpPr bwMode="auto">
              <a:xfrm>
                <a:off x="730" y="1407"/>
                <a:ext cx="4041" cy="444"/>
                <a:chOff x="744" y="1407"/>
                <a:chExt cx="3986" cy="444"/>
              </a:xfrm>
            </p:grpSpPr>
            <p:sp>
              <p:nvSpPr>
                <p:cNvPr id="23" name="AutoShape 59">
                  <a:extLst>
                    <a:ext uri="{FF2B5EF4-FFF2-40B4-BE49-F238E27FC236}">
                      <a16:creationId xmlns:a16="http://schemas.microsoft.com/office/drawing/2014/main" id="{7AAA1D7C-8B7A-4181-8479-62AA5D06B038}"/>
                    </a:ext>
                  </a:extLst>
                </p:cNvPr>
                <p:cNvSpPr>
                  <a:spLocks noChangeArrowheads="1"/>
                </p:cNvSpPr>
                <p:nvPr/>
              </p:nvSpPr>
              <p:spPr bwMode="gray">
                <a:xfrm>
                  <a:off x="744" y="1735"/>
                  <a:ext cx="3986" cy="116"/>
                </a:xfrm>
                <a:prstGeom prst="roundRect">
                  <a:avLst>
                    <a:gd name="adj" fmla="val 50000"/>
                  </a:avLst>
                </a:prstGeom>
                <a:gradFill rotWithShape="1">
                  <a:gsLst>
                    <a:gs pos="0">
                      <a:schemeClr val="accent2">
                        <a:alpha val="0"/>
                      </a:schemeClr>
                    </a:gs>
                    <a:gs pos="100000">
                      <a:schemeClr val="accent2">
                        <a:gamma/>
                        <a:tint val="19216"/>
                        <a:invGamma/>
                      </a:schemeClr>
                    </a:gs>
                  </a:gsLst>
                  <a:lin ang="5400000" scaled="1"/>
                </a:gradFill>
                <a:ln w="9525">
                  <a:noFill/>
                  <a:round/>
                  <a:headEnd/>
                  <a:tailEnd/>
                </a:ln>
                <a:effectLst/>
              </p:spPr>
              <p:txBody>
                <a:bodyPr wrap="none" anchor="ctr"/>
                <a:lstStyle/>
                <a:p>
                  <a:pPr>
                    <a:defRPr/>
                  </a:pPr>
                  <a:endParaRPr lang="zh-CN" altLang="en-US">
                    <a:latin typeface="宋体" panose="02010600030101010101" pitchFamily="2" charset="-122"/>
                    <a:ea typeface="宋体" panose="02010600030101010101" pitchFamily="2" charset="-122"/>
                  </a:endParaRPr>
                </a:p>
              </p:txBody>
            </p:sp>
            <p:sp>
              <p:nvSpPr>
                <p:cNvPr id="24" name="AutoShape 60">
                  <a:extLst>
                    <a:ext uri="{FF2B5EF4-FFF2-40B4-BE49-F238E27FC236}">
                      <a16:creationId xmlns:a16="http://schemas.microsoft.com/office/drawing/2014/main" id="{201B5AB2-61EF-4D5E-9A9E-CE4808F94D96}"/>
                    </a:ext>
                  </a:extLst>
                </p:cNvPr>
                <p:cNvSpPr>
                  <a:spLocks noChangeArrowheads="1"/>
                </p:cNvSpPr>
                <p:nvPr/>
              </p:nvSpPr>
              <p:spPr bwMode="gray">
                <a:xfrm>
                  <a:off x="744" y="1407"/>
                  <a:ext cx="3986" cy="116"/>
                </a:xfrm>
                <a:prstGeom prst="roundRect">
                  <a:avLst>
                    <a:gd name="adj" fmla="val 50000"/>
                  </a:avLst>
                </a:prstGeom>
                <a:gradFill rotWithShape="1">
                  <a:gsLst>
                    <a:gs pos="0">
                      <a:schemeClr val="accent2">
                        <a:gamma/>
                        <a:tint val="15686"/>
                        <a:invGamma/>
                      </a:schemeClr>
                    </a:gs>
                    <a:gs pos="100000">
                      <a:schemeClr val="accent2">
                        <a:alpha val="0"/>
                      </a:schemeClr>
                    </a:gs>
                  </a:gsLst>
                  <a:lin ang="5400000" scaled="1"/>
                </a:gradFill>
                <a:ln w="9525">
                  <a:noFill/>
                  <a:round/>
                  <a:headEnd/>
                  <a:tailEnd/>
                </a:ln>
                <a:effectLst/>
              </p:spPr>
              <p:txBody>
                <a:bodyPr wrap="none" anchor="ctr"/>
                <a:lstStyle/>
                <a:p>
                  <a:pPr>
                    <a:defRPr/>
                  </a:pPr>
                  <a:endParaRPr lang="zh-CN" altLang="en-US">
                    <a:latin typeface="宋体" panose="02010600030101010101" pitchFamily="2" charset="-122"/>
                    <a:ea typeface="宋体" panose="02010600030101010101" pitchFamily="2" charset="-122"/>
                  </a:endParaRPr>
                </a:p>
              </p:txBody>
            </p:sp>
          </p:grpSp>
        </p:grpSp>
        <p:sp>
          <p:nvSpPr>
            <p:cNvPr id="19" name="Rectangle 72">
              <a:extLst>
                <a:ext uri="{FF2B5EF4-FFF2-40B4-BE49-F238E27FC236}">
                  <a16:creationId xmlns:a16="http://schemas.microsoft.com/office/drawing/2014/main" id="{03963ABD-1C05-4C14-95CE-120472135E0E}"/>
                </a:ext>
              </a:extLst>
            </p:cNvPr>
            <p:cNvSpPr>
              <a:spLocks noChangeArrowheads="1"/>
            </p:cNvSpPr>
            <p:nvPr/>
          </p:nvSpPr>
          <p:spPr bwMode="gray">
            <a:xfrm>
              <a:off x="1617663" y="2852738"/>
              <a:ext cx="1114408" cy="338520"/>
            </a:xfrm>
            <a:prstGeom prst="rect">
              <a:avLst/>
            </a:prstGeom>
            <a:noFill/>
            <a:ln w="9525">
              <a:noFill/>
              <a:miter lim="800000"/>
              <a:headEnd/>
              <a:tailEnd/>
            </a:ln>
          </p:spPr>
          <p:txBody>
            <a:bodyPr wrap="none">
              <a:spAutoFit/>
            </a:bodyPr>
            <a:lstStyle/>
            <a:p>
              <a:pPr>
                <a:spcBef>
                  <a:spcPct val="50000"/>
                </a:spcBef>
                <a:buClr>
                  <a:srgbClr val="1F3F5F"/>
                </a:buClr>
              </a:pPr>
              <a:r>
                <a:rPr lang="zh-CN" altLang="en-US" b="1" dirty="0">
                  <a:solidFill>
                    <a:srgbClr val="FFFFFF"/>
                  </a:solidFill>
                  <a:latin typeface="宋体" panose="02010600030101010101" pitchFamily="2" charset="-122"/>
                  <a:ea typeface="宋体" panose="02010600030101010101" pitchFamily="2" charset="-122"/>
                </a:rPr>
                <a:t>私募基金</a:t>
              </a:r>
              <a:endParaRPr lang="en-US" altLang="zh-CN" b="1" dirty="0">
                <a:solidFill>
                  <a:srgbClr val="FFFFFF"/>
                </a:solidFill>
                <a:latin typeface="宋体" panose="02010600030101010101" pitchFamily="2" charset="-122"/>
                <a:ea typeface="宋体" panose="02010600030101010101" pitchFamily="2" charset="-122"/>
              </a:endParaRPr>
            </a:p>
          </p:txBody>
        </p:sp>
        <p:sp>
          <p:nvSpPr>
            <p:cNvPr id="20" name="Rectangle 77">
              <a:extLst>
                <a:ext uri="{FF2B5EF4-FFF2-40B4-BE49-F238E27FC236}">
                  <a16:creationId xmlns:a16="http://schemas.microsoft.com/office/drawing/2014/main" id="{35A9C15F-4228-4E4C-9F08-6A74089DFD33}"/>
                </a:ext>
              </a:extLst>
            </p:cNvPr>
            <p:cNvSpPr>
              <a:spLocks noChangeArrowheads="1"/>
            </p:cNvSpPr>
            <p:nvPr/>
          </p:nvSpPr>
          <p:spPr bwMode="auto">
            <a:xfrm>
              <a:off x="1412875" y="3267134"/>
              <a:ext cx="6172200" cy="846299"/>
            </a:xfrm>
            <a:prstGeom prst="rect">
              <a:avLst/>
            </a:prstGeom>
            <a:noFill/>
            <a:ln w="9525">
              <a:noFill/>
              <a:miter lim="800000"/>
              <a:headEnd/>
              <a:tailEnd/>
            </a:ln>
          </p:spPr>
          <p:txBody>
            <a:bodyPr>
              <a:spAutoFit/>
            </a:bodyPr>
            <a:lstStyle/>
            <a:p>
              <a:pPr lvl="0"/>
              <a:r>
                <a:rPr lang="zh-CN" altLang="en-US" dirty="0">
                  <a:latin typeface="宋体" panose="02010600030101010101" pitchFamily="2" charset="-122"/>
                  <a:ea typeface="宋体" panose="02010600030101010101" pitchFamily="2" charset="-122"/>
                </a:rPr>
                <a:t>以非公开方式向特定投资者募集资金并投资于证券等资产的基金。私募基金不能进行公开的发售和宣传推广，投资金额较高，投资者的资格和人数受到严格的限制，投资灵活性大。</a:t>
              </a:r>
            </a:p>
          </p:txBody>
        </p:sp>
      </p:grpSp>
    </p:spTree>
    <p:extLst>
      <p:ext uri="{BB962C8B-B14F-4D97-AF65-F5344CB8AC3E}">
        <p14:creationId xmlns:p14="http://schemas.microsoft.com/office/powerpoint/2010/main" val="1369697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证券投资基金概述</a:t>
            </a:r>
            <a:endParaRPr lang="en-US" altLang="zh-CN" sz="2800" dirty="0">
              <a:latin typeface="宋体" panose="02010600030101010101" pitchFamily="2" charset="-122"/>
              <a:ea typeface="宋体" panose="02010600030101010101" pitchFamily="2" charset="-122"/>
            </a:endParaRP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rmAutofit/>
          </a:bodyPr>
          <a:lstStyle/>
          <a:p>
            <a:r>
              <a:rPr lang="zh-CN" altLang="en-US" sz="1800" dirty="0">
                <a:latin typeface="宋体" panose="02010600030101010101" pitchFamily="2" charset="-122"/>
                <a:ea typeface="宋体" panose="02010600030101010101" pitchFamily="2" charset="-122"/>
              </a:rPr>
              <a:t>证券基金的类型</a:t>
            </a:r>
            <a:r>
              <a:rPr lang="en-US" altLang="zh-CN" sz="1800" dirty="0">
                <a:latin typeface="宋体" panose="02010600030101010101" pitchFamily="2" charset="-122"/>
                <a:ea typeface="宋体" panose="02010600030101010101" pitchFamily="2" charset="-122"/>
              </a:rPr>
              <a:t>—</a:t>
            </a:r>
            <a:r>
              <a:rPr lang="zh-CN" altLang="en-US" sz="1800" b="1" dirty="0">
                <a:latin typeface="宋体" panose="02010600030101010101" pitchFamily="2" charset="-122"/>
                <a:ea typeface="宋体" panose="02010600030101010101" pitchFamily="2" charset="-122"/>
              </a:rPr>
              <a:t>按资金来源和用途划分</a:t>
            </a:r>
          </a:p>
          <a:p>
            <a:endParaRPr lang="zh-CN" altLang="en-US" sz="20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13</a:t>
            </a:fld>
            <a:endParaRPr lang="zh-CN" altLang="en-US"/>
          </a:p>
        </p:txBody>
      </p:sp>
      <p:grpSp>
        <p:nvGrpSpPr>
          <p:cNvPr id="6" name="组合 6">
            <a:extLst>
              <a:ext uri="{FF2B5EF4-FFF2-40B4-BE49-F238E27FC236}">
                <a16:creationId xmlns:a16="http://schemas.microsoft.com/office/drawing/2014/main" id="{E5F4E298-8F52-400C-A977-73FBA79AE395}"/>
              </a:ext>
            </a:extLst>
          </p:cNvPr>
          <p:cNvGrpSpPr/>
          <p:nvPr/>
        </p:nvGrpSpPr>
        <p:grpSpPr>
          <a:xfrm>
            <a:off x="1776268" y="2031711"/>
            <a:ext cx="8697767" cy="1954773"/>
            <a:chOff x="1187450" y="1539875"/>
            <a:chExt cx="6694488" cy="1628954"/>
          </a:xfrm>
        </p:grpSpPr>
        <p:sp>
          <p:nvSpPr>
            <p:cNvPr id="8" name="AutoShape 55">
              <a:extLst>
                <a:ext uri="{FF2B5EF4-FFF2-40B4-BE49-F238E27FC236}">
                  <a16:creationId xmlns:a16="http://schemas.microsoft.com/office/drawing/2014/main" id="{6C751A42-C2BE-41B1-87CB-5D0781F45274}"/>
                </a:ext>
              </a:extLst>
            </p:cNvPr>
            <p:cNvSpPr>
              <a:spLocks noChangeArrowheads="1"/>
            </p:cNvSpPr>
            <p:nvPr/>
          </p:nvSpPr>
          <p:spPr bwMode="gray">
            <a:xfrm>
              <a:off x="1235075" y="1743075"/>
              <a:ext cx="6646863" cy="1076325"/>
            </a:xfrm>
            <a:prstGeom prst="roundRect">
              <a:avLst>
                <a:gd name="adj" fmla="val 16667"/>
              </a:avLst>
            </a:prstGeom>
            <a:solidFill>
              <a:schemeClr val="accent1">
                <a:alpha val="30196"/>
              </a:schemeClr>
            </a:solidFill>
            <a:ln w="9525">
              <a:noFill/>
              <a:round/>
              <a:headEnd/>
              <a:tailEnd/>
            </a:ln>
          </p:spPr>
          <p:txBody>
            <a:bodyPr wrap="none" anchor="ctr"/>
            <a:lstStyle/>
            <a:p>
              <a:endParaRPr lang="zh-CN" altLang="en-US">
                <a:latin typeface="宋体" panose="02010600030101010101" pitchFamily="2" charset="-122"/>
                <a:ea typeface="宋体" panose="02010600030101010101" pitchFamily="2" charset="-122"/>
              </a:endParaRPr>
            </a:p>
          </p:txBody>
        </p:sp>
        <p:grpSp>
          <p:nvGrpSpPr>
            <p:cNvPr id="9" name="Group 66">
              <a:extLst>
                <a:ext uri="{FF2B5EF4-FFF2-40B4-BE49-F238E27FC236}">
                  <a16:creationId xmlns:a16="http://schemas.microsoft.com/office/drawing/2014/main" id="{7C05AB8A-BB35-46C5-A805-B6DD53DCE1A9}"/>
                </a:ext>
              </a:extLst>
            </p:cNvPr>
            <p:cNvGrpSpPr>
              <a:grpSpLocks/>
            </p:cNvGrpSpPr>
            <p:nvPr/>
          </p:nvGrpSpPr>
          <p:grpSpPr bwMode="auto">
            <a:xfrm>
              <a:off x="1187450" y="1539875"/>
              <a:ext cx="3319463" cy="401638"/>
              <a:chOff x="720" y="1392"/>
              <a:chExt cx="4058" cy="480"/>
            </a:xfrm>
          </p:grpSpPr>
          <p:sp>
            <p:nvSpPr>
              <p:cNvPr id="12" name="AutoShape 67">
                <a:extLst>
                  <a:ext uri="{FF2B5EF4-FFF2-40B4-BE49-F238E27FC236}">
                    <a16:creationId xmlns:a16="http://schemas.microsoft.com/office/drawing/2014/main" id="{2344EA43-1207-4C05-89C7-DF90120D122C}"/>
                  </a:ext>
                </a:extLst>
              </p:cNvPr>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a:defRPr/>
                </a:pPr>
                <a:endParaRPr lang="zh-CN" altLang="en-US">
                  <a:latin typeface="宋体" panose="02010600030101010101" pitchFamily="2" charset="-122"/>
                  <a:ea typeface="宋体" panose="02010600030101010101" pitchFamily="2" charset="-122"/>
                </a:endParaRPr>
              </a:p>
            </p:txBody>
          </p:sp>
          <p:grpSp>
            <p:nvGrpSpPr>
              <p:cNvPr id="13" name="Group 68">
                <a:extLst>
                  <a:ext uri="{FF2B5EF4-FFF2-40B4-BE49-F238E27FC236}">
                    <a16:creationId xmlns:a16="http://schemas.microsoft.com/office/drawing/2014/main" id="{AA79D295-0D59-419E-BBB9-149BF6E2CA53}"/>
                  </a:ext>
                </a:extLst>
              </p:cNvPr>
              <p:cNvGrpSpPr>
                <a:grpSpLocks/>
              </p:cNvGrpSpPr>
              <p:nvPr/>
            </p:nvGrpSpPr>
            <p:grpSpPr bwMode="auto">
              <a:xfrm>
                <a:off x="730" y="1407"/>
                <a:ext cx="4041" cy="444"/>
                <a:chOff x="744" y="1407"/>
                <a:chExt cx="3986" cy="444"/>
              </a:xfrm>
            </p:grpSpPr>
            <p:sp>
              <p:nvSpPr>
                <p:cNvPr id="14" name="AutoShape 69">
                  <a:extLst>
                    <a:ext uri="{FF2B5EF4-FFF2-40B4-BE49-F238E27FC236}">
                      <a16:creationId xmlns:a16="http://schemas.microsoft.com/office/drawing/2014/main" id="{850F101E-721C-4FA1-91E3-AA98657A73D0}"/>
                    </a:ext>
                  </a:extLst>
                </p:cNvPr>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a:defRPr/>
                  </a:pPr>
                  <a:endParaRPr lang="zh-CN" altLang="en-US">
                    <a:latin typeface="宋体" panose="02010600030101010101" pitchFamily="2" charset="-122"/>
                    <a:ea typeface="宋体" panose="02010600030101010101" pitchFamily="2" charset="-122"/>
                  </a:endParaRPr>
                </a:p>
              </p:txBody>
            </p:sp>
            <p:sp>
              <p:nvSpPr>
                <p:cNvPr id="15" name="AutoShape 70">
                  <a:extLst>
                    <a:ext uri="{FF2B5EF4-FFF2-40B4-BE49-F238E27FC236}">
                      <a16:creationId xmlns:a16="http://schemas.microsoft.com/office/drawing/2014/main" id="{6FD61198-3297-4561-AE1B-2868D1948B35}"/>
                    </a:ext>
                  </a:extLst>
                </p:cNvPr>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a:defRPr/>
                  </a:pPr>
                  <a:endParaRPr lang="zh-CN" altLang="en-US">
                    <a:latin typeface="宋体" panose="02010600030101010101" pitchFamily="2" charset="-122"/>
                    <a:ea typeface="宋体" panose="02010600030101010101" pitchFamily="2" charset="-122"/>
                  </a:endParaRPr>
                </a:p>
              </p:txBody>
            </p:sp>
          </p:grpSp>
        </p:grpSp>
        <p:sp>
          <p:nvSpPr>
            <p:cNvPr id="10" name="Rectangle 71">
              <a:extLst>
                <a:ext uri="{FF2B5EF4-FFF2-40B4-BE49-F238E27FC236}">
                  <a16:creationId xmlns:a16="http://schemas.microsoft.com/office/drawing/2014/main" id="{C4FD05E7-88E1-4135-8885-747BE736C826}"/>
                </a:ext>
              </a:extLst>
            </p:cNvPr>
            <p:cNvSpPr>
              <a:spLocks noChangeArrowheads="1"/>
            </p:cNvSpPr>
            <p:nvPr/>
          </p:nvSpPr>
          <p:spPr bwMode="gray">
            <a:xfrm>
              <a:off x="1652713" y="1539875"/>
              <a:ext cx="1114408" cy="369332"/>
            </a:xfrm>
            <a:prstGeom prst="rect">
              <a:avLst/>
            </a:prstGeom>
            <a:noFill/>
            <a:ln w="9525">
              <a:noFill/>
              <a:miter lim="800000"/>
              <a:headEnd/>
              <a:tailEnd/>
            </a:ln>
          </p:spPr>
          <p:txBody>
            <a:bodyPr wrap="none">
              <a:spAutoFit/>
            </a:bodyPr>
            <a:lstStyle/>
            <a:p>
              <a:pPr>
                <a:spcBef>
                  <a:spcPct val="50000"/>
                </a:spcBef>
                <a:buClr>
                  <a:srgbClr val="1F3F5F"/>
                </a:buClr>
              </a:pPr>
              <a:r>
                <a:rPr lang="zh-CN" altLang="en-US" b="1" dirty="0">
                  <a:solidFill>
                    <a:srgbClr val="FFFFFF"/>
                  </a:solidFill>
                  <a:latin typeface="宋体" panose="02010600030101010101" pitchFamily="2" charset="-122"/>
                  <a:ea typeface="宋体" panose="02010600030101010101" pitchFamily="2" charset="-122"/>
                </a:rPr>
                <a:t>在岸基金</a:t>
              </a:r>
              <a:endParaRPr lang="en-US" altLang="zh-CN" b="1" dirty="0">
                <a:solidFill>
                  <a:srgbClr val="FFFFFF"/>
                </a:solidFill>
                <a:latin typeface="宋体" panose="02010600030101010101" pitchFamily="2" charset="-122"/>
                <a:ea typeface="宋体" panose="02010600030101010101" pitchFamily="2" charset="-122"/>
              </a:endParaRPr>
            </a:p>
          </p:txBody>
        </p:sp>
        <p:sp>
          <p:nvSpPr>
            <p:cNvPr id="11" name="Rectangle 74">
              <a:extLst>
                <a:ext uri="{FF2B5EF4-FFF2-40B4-BE49-F238E27FC236}">
                  <a16:creationId xmlns:a16="http://schemas.microsoft.com/office/drawing/2014/main" id="{66A841DC-FDD6-4461-AE91-A9ADCE1840DF}"/>
                </a:ext>
              </a:extLst>
            </p:cNvPr>
            <p:cNvSpPr>
              <a:spLocks noChangeArrowheads="1"/>
            </p:cNvSpPr>
            <p:nvPr/>
          </p:nvSpPr>
          <p:spPr bwMode="auto">
            <a:xfrm>
              <a:off x="1423988" y="1968500"/>
              <a:ext cx="6291262" cy="1200329"/>
            </a:xfrm>
            <a:prstGeom prst="rect">
              <a:avLst/>
            </a:prstGeom>
            <a:noFill/>
            <a:ln w="9525">
              <a:noFill/>
              <a:miter lim="800000"/>
              <a:headEnd/>
              <a:tailEnd/>
            </a:ln>
          </p:spPr>
          <p:txBody>
            <a:bodyPr>
              <a:spAutoFit/>
            </a:bodyPr>
            <a:lstStyle/>
            <a:p>
              <a:pPr lvl="0"/>
              <a:r>
                <a:rPr lang="zh-CN" altLang="en-US" dirty="0">
                  <a:latin typeface="宋体" panose="02010600030101010101" pitchFamily="2" charset="-122"/>
                  <a:ea typeface="宋体" panose="02010600030101010101" pitchFamily="2" charset="-122"/>
                </a:rPr>
                <a:t>本国募集资金并投资于本国证券市场的基金。由于在岸基金的投资者、基金组织、基金管理人、基金托管人以及其他当事人和投资市场均在本国境内，所以监管部门对基金的监管更为容易一些。</a:t>
              </a:r>
            </a:p>
          </p:txBody>
        </p:sp>
      </p:grpSp>
      <p:grpSp>
        <p:nvGrpSpPr>
          <p:cNvPr id="16" name="组合 15">
            <a:extLst>
              <a:ext uri="{FF2B5EF4-FFF2-40B4-BE49-F238E27FC236}">
                <a16:creationId xmlns:a16="http://schemas.microsoft.com/office/drawing/2014/main" id="{9527847E-9F39-41E2-BF0D-BAD0DF01EB3D}"/>
              </a:ext>
            </a:extLst>
          </p:cNvPr>
          <p:cNvGrpSpPr/>
          <p:nvPr/>
        </p:nvGrpSpPr>
        <p:grpSpPr>
          <a:xfrm>
            <a:off x="1764924" y="3886091"/>
            <a:ext cx="8811205" cy="1243559"/>
            <a:chOff x="1143000" y="2825750"/>
            <a:chExt cx="6781799" cy="1139812"/>
          </a:xfrm>
        </p:grpSpPr>
        <p:sp>
          <p:nvSpPr>
            <p:cNvPr id="17" name="AutoShape 52">
              <a:extLst>
                <a:ext uri="{FF2B5EF4-FFF2-40B4-BE49-F238E27FC236}">
                  <a16:creationId xmlns:a16="http://schemas.microsoft.com/office/drawing/2014/main" id="{C3116E5D-793E-4E55-AE9D-52D5D8DF45D4}"/>
                </a:ext>
              </a:extLst>
            </p:cNvPr>
            <p:cNvSpPr>
              <a:spLocks noChangeArrowheads="1"/>
            </p:cNvSpPr>
            <p:nvPr/>
          </p:nvSpPr>
          <p:spPr bwMode="gray">
            <a:xfrm>
              <a:off x="1262062" y="2957514"/>
              <a:ext cx="6662737" cy="1008048"/>
            </a:xfrm>
            <a:prstGeom prst="roundRect">
              <a:avLst>
                <a:gd name="adj" fmla="val 16667"/>
              </a:avLst>
            </a:prstGeom>
            <a:solidFill>
              <a:schemeClr val="accent2">
                <a:alpha val="30196"/>
              </a:schemeClr>
            </a:solidFill>
            <a:ln w="9525">
              <a:noFill/>
              <a:round/>
              <a:headEnd/>
              <a:tailEnd/>
            </a:ln>
          </p:spPr>
          <p:txBody>
            <a:bodyPr wrap="none" anchor="ctr"/>
            <a:lstStyle/>
            <a:p>
              <a:endParaRPr lang="zh-CN" altLang="en-US">
                <a:latin typeface="宋体" panose="02010600030101010101" pitchFamily="2" charset="-122"/>
                <a:ea typeface="宋体" panose="02010600030101010101" pitchFamily="2" charset="-122"/>
              </a:endParaRPr>
            </a:p>
          </p:txBody>
        </p:sp>
        <p:grpSp>
          <p:nvGrpSpPr>
            <p:cNvPr id="18" name="Group 56">
              <a:extLst>
                <a:ext uri="{FF2B5EF4-FFF2-40B4-BE49-F238E27FC236}">
                  <a16:creationId xmlns:a16="http://schemas.microsoft.com/office/drawing/2014/main" id="{76572327-C8B2-4D6F-94F3-118CD02DEB70}"/>
                </a:ext>
              </a:extLst>
            </p:cNvPr>
            <p:cNvGrpSpPr>
              <a:grpSpLocks/>
            </p:cNvGrpSpPr>
            <p:nvPr/>
          </p:nvGrpSpPr>
          <p:grpSpPr bwMode="auto">
            <a:xfrm>
              <a:off x="1143000" y="2825750"/>
              <a:ext cx="3319463" cy="401638"/>
              <a:chOff x="720" y="1392"/>
              <a:chExt cx="4058" cy="480"/>
            </a:xfrm>
          </p:grpSpPr>
          <p:sp>
            <p:nvSpPr>
              <p:cNvPr id="21" name="AutoShape 57">
                <a:extLst>
                  <a:ext uri="{FF2B5EF4-FFF2-40B4-BE49-F238E27FC236}">
                    <a16:creationId xmlns:a16="http://schemas.microsoft.com/office/drawing/2014/main" id="{1C0D669F-796B-4654-83D0-859EAB1D2BE4}"/>
                  </a:ext>
                </a:extLst>
              </p:cNvPr>
              <p:cNvSpPr>
                <a:spLocks noChangeArrowheads="1"/>
              </p:cNvSpPr>
              <p:nvPr/>
            </p:nvSpPr>
            <p:spPr bwMode="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w="9525">
                <a:noFill/>
                <a:round/>
                <a:headEnd/>
                <a:tailEnd/>
              </a:ln>
              <a:effectLst/>
            </p:spPr>
            <p:txBody>
              <a:bodyPr wrap="none" anchor="ctr"/>
              <a:lstStyle/>
              <a:p>
                <a:pPr>
                  <a:defRPr/>
                </a:pPr>
                <a:endParaRPr lang="zh-CN" altLang="en-US">
                  <a:latin typeface="宋体" panose="02010600030101010101" pitchFamily="2" charset="-122"/>
                  <a:ea typeface="宋体" panose="02010600030101010101" pitchFamily="2" charset="-122"/>
                </a:endParaRPr>
              </a:p>
            </p:txBody>
          </p:sp>
          <p:grpSp>
            <p:nvGrpSpPr>
              <p:cNvPr id="22" name="Group 58">
                <a:extLst>
                  <a:ext uri="{FF2B5EF4-FFF2-40B4-BE49-F238E27FC236}">
                    <a16:creationId xmlns:a16="http://schemas.microsoft.com/office/drawing/2014/main" id="{0FD8B88C-1F32-487E-88DF-60E5244DF780}"/>
                  </a:ext>
                </a:extLst>
              </p:cNvPr>
              <p:cNvGrpSpPr>
                <a:grpSpLocks/>
              </p:cNvGrpSpPr>
              <p:nvPr/>
            </p:nvGrpSpPr>
            <p:grpSpPr bwMode="auto">
              <a:xfrm>
                <a:off x="730" y="1407"/>
                <a:ext cx="4041" cy="444"/>
                <a:chOff x="744" y="1407"/>
                <a:chExt cx="3986" cy="444"/>
              </a:xfrm>
            </p:grpSpPr>
            <p:sp>
              <p:nvSpPr>
                <p:cNvPr id="23" name="AutoShape 59">
                  <a:extLst>
                    <a:ext uri="{FF2B5EF4-FFF2-40B4-BE49-F238E27FC236}">
                      <a16:creationId xmlns:a16="http://schemas.microsoft.com/office/drawing/2014/main" id="{5EFB371E-6EFA-47ED-A64C-607904D08A57}"/>
                    </a:ext>
                  </a:extLst>
                </p:cNvPr>
                <p:cNvSpPr>
                  <a:spLocks noChangeArrowheads="1"/>
                </p:cNvSpPr>
                <p:nvPr/>
              </p:nvSpPr>
              <p:spPr bwMode="gray">
                <a:xfrm>
                  <a:off x="744" y="1735"/>
                  <a:ext cx="3986" cy="116"/>
                </a:xfrm>
                <a:prstGeom prst="roundRect">
                  <a:avLst>
                    <a:gd name="adj" fmla="val 50000"/>
                  </a:avLst>
                </a:prstGeom>
                <a:gradFill rotWithShape="1">
                  <a:gsLst>
                    <a:gs pos="0">
                      <a:schemeClr val="accent2">
                        <a:alpha val="0"/>
                      </a:schemeClr>
                    </a:gs>
                    <a:gs pos="100000">
                      <a:schemeClr val="accent2">
                        <a:gamma/>
                        <a:tint val="19216"/>
                        <a:invGamma/>
                      </a:schemeClr>
                    </a:gs>
                  </a:gsLst>
                  <a:lin ang="5400000" scaled="1"/>
                </a:gradFill>
                <a:ln w="9525">
                  <a:noFill/>
                  <a:round/>
                  <a:headEnd/>
                  <a:tailEnd/>
                </a:ln>
                <a:effectLst/>
              </p:spPr>
              <p:txBody>
                <a:bodyPr wrap="none" anchor="ctr"/>
                <a:lstStyle/>
                <a:p>
                  <a:pPr>
                    <a:defRPr/>
                  </a:pPr>
                  <a:endParaRPr lang="zh-CN" altLang="en-US">
                    <a:latin typeface="宋体" panose="02010600030101010101" pitchFamily="2" charset="-122"/>
                    <a:ea typeface="宋体" panose="02010600030101010101" pitchFamily="2" charset="-122"/>
                  </a:endParaRPr>
                </a:p>
              </p:txBody>
            </p:sp>
            <p:sp>
              <p:nvSpPr>
                <p:cNvPr id="24" name="AutoShape 60">
                  <a:extLst>
                    <a:ext uri="{FF2B5EF4-FFF2-40B4-BE49-F238E27FC236}">
                      <a16:creationId xmlns:a16="http://schemas.microsoft.com/office/drawing/2014/main" id="{6C59B4C0-E7AE-477F-904C-B66AD992CA82}"/>
                    </a:ext>
                  </a:extLst>
                </p:cNvPr>
                <p:cNvSpPr>
                  <a:spLocks noChangeArrowheads="1"/>
                </p:cNvSpPr>
                <p:nvPr/>
              </p:nvSpPr>
              <p:spPr bwMode="gray">
                <a:xfrm>
                  <a:off x="744" y="1407"/>
                  <a:ext cx="3986" cy="116"/>
                </a:xfrm>
                <a:prstGeom prst="roundRect">
                  <a:avLst>
                    <a:gd name="adj" fmla="val 50000"/>
                  </a:avLst>
                </a:prstGeom>
                <a:gradFill rotWithShape="1">
                  <a:gsLst>
                    <a:gs pos="0">
                      <a:schemeClr val="accent2">
                        <a:gamma/>
                        <a:tint val="15686"/>
                        <a:invGamma/>
                      </a:schemeClr>
                    </a:gs>
                    <a:gs pos="100000">
                      <a:schemeClr val="accent2">
                        <a:alpha val="0"/>
                      </a:schemeClr>
                    </a:gs>
                  </a:gsLst>
                  <a:lin ang="5400000" scaled="1"/>
                </a:gradFill>
                <a:ln w="9525">
                  <a:noFill/>
                  <a:round/>
                  <a:headEnd/>
                  <a:tailEnd/>
                </a:ln>
                <a:effectLst/>
              </p:spPr>
              <p:txBody>
                <a:bodyPr wrap="none" anchor="ctr"/>
                <a:lstStyle/>
                <a:p>
                  <a:pPr>
                    <a:defRPr/>
                  </a:pPr>
                  <a:endParaRPr lang="zh-CN" altLang="en-US">
                    <a:latin typeface="宋体" panose="02010600030101010101" pitchFamily="2" charset="-122"/>
                    <a:ea typeface="宋体" panose="02010600030101010101" pitchFamily="2" charset="-122"/>
                  </a:endParaRPr>
                </a:p>
              </p:txBody>
            </p:sp>
          </p:grpSp>
        </p:grpSp>
        <p:sp>
          <p:nvSpPr>
            <p:cNvPr id="19" name="Rectangle 72">
              <a:extLst>
                <a:ext uri="{FF2B5EF4-FFF2-40B4-BE49-F238E27FC236}">
                  <a16:creationId xmlns:a16="http://schemas.microsoft.com/office/drawing/2014/main" id="{8ECDD20F-2B98-4972-BC33-726A6CDA4DAB}"/>
                </a:ext>
              </a:extLst>
            </p:cNvPr>
            <p:cNvSpPr>
              <a:spLocks noChangeArrowheads="1"/>
            </p:cNvSpPr>
            <p:nvPr/>
          </p:nvSpPr>
          <p:spPr bwMode="gray">
            <a:xfrm>
              <a:off x="1617663" y="2852738"/>
              <a:ext cx="1114408" cy="338520"/>
            </a:xfrm>
            <a:prstGeom prst="rect">
              <a:avLst/>
            </a:prstGeom>
            <a:noFill/>
            <a:ln w="9525">
              <a:noFill/>
              <a:miter lim="800000"/>
              <a:headEnd/>
              <a:tailEnd/>
            </a:ln>
          </p:spPr>
          <p:txBody>
            <a:bodyPr wrap="none">
              <a:spAutoFit/>
            </a:bodyPr>
            <a:lstStyle/>
            <a:p>
              <a:pPr>
                <a:spcBef>
                  <a:spcPct val="50000"/>
                </a:spcBef>
                <a:buClr>
                  <a:srgbClr val="1F3F5F"/>
                </a:buClr>
              </a:pPr>
              <a:r>
                <a:rPr lang="zh-CN" altLang="en-US" b="1" dirty="0">
                  <a:solidFill>
                    <a:srgbClr val="FFFFFF"/>
                  </a:solidFill>
                  <a:latin typeface="宋体" panose="02010600030101010101" pitchFamily="2" charset="-122"/>
                  <a:ea typeface="宋体" panose="02010600030101010101" pitchFamily="2" charset="-122"/>
                </a:rPr>
                <a:t>离岸基金</a:t>
              </a:r>
              <a:endParaRPr lang="en-US" altLang="zh-CN" b="1" dirty="0">
                <a:solidFill>
                  <a:srgbClr val="FFFFFF"/>
                </a:solidFill>
                <a:latin typeface="宋体" panose="02010600030101010101" pitchFamily="2" charset="-122"/>
                <a:ea typeface="宋体" panose="02010600030101010101" pitchFamily="2" charset="-122"/>
              </a:endParaRPr>
            </a:p>
          </p:txBody>
        </p:sp>
        <p:sp>
          <p:nvSpPr>
            <p:cNvPr id="20" name="Rectangle 77">
              <a:extLst>
                <a:ext uri="{FF2B5EF4-FFF2-40B4-BE49-F238E27FC236}">
                  <a16:creationId xmlns:a16="http://schemas.microsoft.com/office/drawing/2014/main" id="{BEF3033D-D628-49FE-AC44-6F858F05BC45}"/>
                </a:ext>
              </a:extLst>
            </p:cNvPr>
            <p:cNvSpPr>
              <a:spLocks noChangeArrowheads="1"/>
            </p:cNvSpPr>
            <p:nvPr/>
          </p:nvSpPr>
          <p:spPr bwMode="auto">
            <a:xfrm>
              <a:off x="1412875" y="3267134"/>
              <a:ext cx="6172200" cy="592409"/>
            </a:xfrm>
            <a:prstGeom prst="rect">
              <a:avLst/>
            </a:prstGeom>
            <a:noFill/>
            <a:ln w="9525">
              <a:noFill/>
              <a:miter lim="800000"/>
              <a:headEnd/>
              <a:tailEnd/>
            </a:ln>
          </p:spPr>
          <p:txBody>
            <a:bodyPr>
              <a:spAutoFit/>
            </a:bodyPr>
            <a:lstStyle/>
            <a:p>
              <a:pPr lvl="0"/>
              <a:r>
                <a:rPr lang="zh-CN" altLang="en-US" dirty="0">
                  <a:latin typeface="宋体" panose="02010600030101010101" pitchFamily="2" charset="-122"/>
                  <a:ea typeface="宋体" panose="02010600030101010101" pitchFamily="2" charset="-122"/>
                </a:rPr>
                <a:t>一国的证券投资基金组织在他国发售基金份额，并将募集的资金投资于本国或第三国证券市场的基金。</a:t>
              </a:r>
            </a:p>
          </p:txBody>
        </p:sp>
      </p:grpSp>
    </p:spTree>
    <p:extLst>
      <p:ext uri="{BB962C8B-B14F-4D97-AF65-F5344CB8AC3E}">
        <p14:creationId xmlns:p14="http://schemas.microsoft.com/office/powerpoint/2010/main" val="2594736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证券投资基金概述</a:t>
            </a:r>
            <a:endParaRPr lang="en-US" altLang="zh-CN" sz="2800" dirty="0">
              <a:latin typeface="宋体" panose="02010600030101010101" pitchFamily="2" charset="-122"/>
              <a:ea typeface="宋体" panose="02010600030101010101" pitchFamily="2" charset="-122"/>
            </a:endParaRP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rmAutofit/>
          </a:bodyPr>
          <a:lstStyle/>
          <a:p>
            <a:r>
              <a:rPr lang="zh-CN" altLang="en-US" sz="2000" dirty="0">
                <a:latin typeface="宋体" panose="02010600030101010101" pitchFamily="2" charset="-122"/>
                <a:ea typeface="宋体" panose="02010600030101010101" pitchFamily="2" charset="-122"/>
              </a:rPr>
              <a:t>证券基金的类型</a:t>
            </a:r>
            <a:r>
              <a:rPr lang="en-US" altLang="zh-CN" sz="2000" dirty="0">
                <a:latin typeface="宋体" panose="02010600030101010101" pitchFamily="2" charset="-122"/>
                <a:ea typeface="宋体" panose="02010600030101010101" pitchFamily="2" charset="-122"/>
              </a:rPr>
              <a:t>—</a:t>
            </a:r>
            <a:r>
              <a:rPr lang="zh-CN" altLang="en-US" sz="2000" b="1" dirty="0">
                <a:latin typeface="宋体" panose="02010600030101010101" pitchFamily="2" charset="-122"/>
                <a:ea typeface="宋体" panose="02010600030101010101" pitchFamily="2" charset="-122"/>
              </a:rPr>
              <a:t>特殊类型基金</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14</a:t>
            </a:fld>
            <a:endParaRPr lang="zh-CN" altLang="en-US"/>
          </a:p>
        </p:txBody>
      </p:sp>
      <p:grpSp>
        <p:nvGrpSpPr>
          <p:cNvPr id="6" name="组合 6">
            <a:extLst>
              <a:ext uri="{FF2B5EF4-FFF2-40B4-BE49-F238E27FC236}">
                <a16:creationId xmlns:a16="http://schemas.microsoft.com/office/drawing/2014/main" id="{E0A841AB-2198-468E-8035-8B19858A35B1}"/>
              </a:ext>
            </a:extLst>
          </p:cNvPr>
          <p:cNvGrpSpPr/>
          <p:nvPr/>
        </p:nvGrpSpPr>
        <p:grpSpPr>
          <a:xfrm>
            <a:off x="1173217" y="1570720"/>
            <a:ext cx="9071842" cy="1646891"/>
            <a:chOff x="1187450" y="1539875"/>
            <a:chExt cx="6694488" cy="1935454"/>
          </a:xfrm>
        </p:grpSpPr>
        <p:sp>
          <p:nvSpPr>
            <p:cNvPr id="8" name="AutoShape 55">
              <a:extLst>
                <a:ext uri="{FF2B5EF4-FFF2-40B4-BE49-F238E27FC236}">
                  <a16:creationId xmlns:a16="http://schemas.microsoft.com/office/drawing/2014/main" id="{0D5F6C3B-6F9B-411F-868A-A4EA4E8332AB}"/>
                </a:ext>
              </a:extLst>
            </p:cNvPr>
            <p:cNvSpPr>
              <a:spLocks noChangeArrowheads="1"/>
            </p:cNvSpPr>
            <p:nvPr/>
          </p:nvSpPr>
          <p:spPr bwMode="gray">
            <a:xfrm>
              <a:off x="1235075" y="1743075"/>
              <a:ext cx="6646863" cy="1732254"/>
            </a:xfrm>
            <a:prstGeom prst="roundRect">
              <a:avLst>
                <a:gd name="adj" fmla="val 16667"/>
              </a:avLst>
            </a:prstGeom>
            <a:solidFill>
              <a:schemeClr val="accent1">
                <a:alpha val="30196"/>
              </a:schemeClr>
            </a:solidFill>
            <a:ln w="9525">
              <a:noFill/>
              <a:round/>
              <a:headEnd/>
              <a:tailEnd/>
            </a:ln>
          </p:spPr>
          <p:txBody>
            <a:bodyPr wrap="none" anchor="ctr"/>
            <a:lstStyle/>
            <a:p>
              <a:endParaRPr lang="zh-CN" altLang="en-US" dirty="0">
                <a:latin typeface="宋体" panose="02010600030101010101" pitchFamily="2" charset="-122"/>
                <a:ea typeface="宋体" panose="02010600030101010101" pitchFamily="2" charset="-122"/>
              </a:endParaRPr>
            </a:p>
          </p:txBody>
        </p:sp>
        <p:grpSp>
          <p:nvGrpSpPr>
            <p:cNvPr id="9" name="Group 66">
              <a:extLst>
                <a:ext uri="{FF2B5EF4-FFF2-40B4-BE49-F238E27FC236}">
                  <a16:creationId xmlns:a16="http://schemas.microsoft.com/office/drawing/2014/main" id="{50E86262-3C09-4721-9DDE-B33A36635525}"/>
                </a:ext>
              </a:extLst>
            </p:cNvPr>
            <p:cNvGrpSpPr>
              <a:grpSpLocks/>
            </p:cNvGrpSpPr>
            <p:nvPr/>
          </p:nvGrpSpPr>
          <p:grpSpPr bwMode="auto">
            <a:xfrm>
              <a:off x="1187450" y="1539875"/>
              <a:ext cx="3918242" cy="401638"/>
              <a:chOff x="720" y="1392"/>
              <a:chExt cx="4790" cy="480"/>
            </a:xfrm>
          </p:grpSpPr>
          <p:sp>
            <p:nvSpPr>
              <p:cNvPr id="12" name="AutoShape 67">
                <a:extLst>
                  <a:ext uri="{FF2B5EF4-FFF2-40B4-BE49-F238E27FC236}">
                    <a16:creationId xmlns:a16="http://schemas.microsoft.com/office/drawing/2014/main" id="{D70D4D79-B23F-4D00-AAE7-081A660D269A}"/>
                  </a:ext>
                </a:extLst>
              </p:cNvPr>
              <p:cNvSpPr>
                <a:spLocks noChangeArrowheads="1"/>
              </p:cNvSpPr>
              <p:nvPr/>
            </p:nvSpPr>
            <p:spPr bwMode="gray">
              <a:xfrm>
                <a:off x="720" y="1392"/>
                <a:ext cx="4790"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a:defRPr/>
                </a:pPr>
                <a:endParaRPr lang="zh-CN" altLang="en-US">
                  <a:latin typeface="宋体" panose="02010600030101010101" pitchFamily="2" charset="-122"/>
                  <a:ea typeface="宋体" panose="02010600030101010101" pitchFamily="2" charset="-122"/>
                </a:endParaRPr>
              </a:p>
            </p:txBody>
          </p:sp>
          <p:grpSp>
            <p:nvGrpSpPr>
              <p:cNvPr id="13" name="Group 68">
                <a:extLst>
                  <a:ext uri="{FF2B5EF4-FFF2-40B4-BE49-F238E27FC236}">
                    <a16:creationId xmlns:a16="http://schemas.microsoft.com/office/drawing/2014/main" id="{CE64319F-5D83-4CD3-B7BC-36FA12D4163F}"/>
                  </a:ext>
                </a:extLst>
              </p:cNvPr>
              <p:cNvGrpSpPr>
                <a:grpSpLocks/>
              </p:cNvGrpSpPr>
              <p:nvPr/>
            </p:nvGrpSpPr>
            <p:grpSpPr bwMode="auto">
              <a:xfrm>
                <a:off x="730" y="1407"/>
                <a:ext cx="4041" cy="444"/>
                <a:chOff x="744" y="1407"/>
                <a:chExt cx="3986" cy="444"/>
              </a:xfrm>
            </p:grpSpPr>
            <p:sp>
              <p:nvSpPr>
                <p:cNvPr id="14" name="AutoShape 69">
                  <a:extLst>
                    <a:ext uri="{FF2B5EF4-FFF2-40B4-BE49-F238E27FC236}">
                      <a16:creationId xmlns:a16="http://schemas.microsoft.com/office/drawing/2014/main" id="{79BBB093-546D-4A56-B027-4D8322264834}"/>
                    </a:ext>
                  </a:extLst>
                </p:cNvPr>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a:defRPr/>
                  </a:pPr>
                  <a:endParaRPr lang="zh-CN" altLang="en-US">
                    <a:latin typeface="宋体" panose="02010600030101010101" pitchFamily="2" charset="-122"/>
                    <a:ea typeface="宋体" panose="02010600030101010101" pitchFamily="2" charset="-122"/>
                  </a:endParaRPr>
                </a:p>
              </p:txBody>
            </p:sp>
            <p:sp>
              <p:nvSpPr>
                <p:cNvPr id="15" name="AutoShape 70">
                  <a:extLst>
                    <a:ext uri="{FF2B5EF4-FFF2-40B4-BE49-F238E27FC236}">
                      <a16:creationId xmlns:a16="http://schemas.microsoft.com/office/drawing/2014/main" id="{8DBA0E41-7AC6-43CD-8DE5-7C30C771BB30}"/>
                    </a:ext>
                  </a:extLst>
                </p:cNvPr>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a:defRPr/>
                  </a:pPr>
                  <a:endParaRPr lang="zh-CN" altLang="en-US">
                    <a:latin typeface="宋体" panose="02010600030101010101" pitchFamily="2" charset="-122"/>
                    <a:ea typeface="宋体" panose="02010600030101010101" pitchFamily="2" charset="-122"/>
                  </a:endParaRPr>
                </a:p>
              </p:txBody>
            </p:sp>
          </p:grpSp>
        </p:grpSp>
        <p:sp>
          <p:nvSpPr>
            <p:cNvPr id="10" name="Rectangle 71">
              <a:extLst>
                <a:ext uri="{FF2B5EF4-FFF2-40B4-BE49-F238E27FC236}">
                  <a16:creationId xmlns:a16="http://schemas.microsoft.com/office/drawing/2014/main" id="{ADB5A8F7-37B0-4B31-A532-B163D67F649D}"/>
                </a:ext>
              </a:extLst>
            </p:cNvPr>
            <p:cNvSpPr>
              <a:spLocks noChangeArrowheads="1"/>
            </p:cNvSpPr>
            <p:nvPr/>
          </p:nvSpPr>
          <p:spPr bwMode="gray">
            <a:xfrm>
              <a:off x="1652713" y="1539875"/>
              <a:ext cx="3528887" cy="369332"/>
            </a:xfrm>
            <a:prstGeom prst="rect">
              <a:avLst/>
            </a:prstGeom>
            <a:noFill/>
            <a:ln w="9525">
              <a:noFill/>
              <a:miter lim="800000"/>
              <a:headEnd/>
              <a:tailEnd/>
            </a:ln>
          </p:spPr>
          <p:txBody>
            <a:bodyPr wrap="square">
              <a:spAutoFit/>
            </a:bodyPr>
            <a:lstStyle/>
            <a:p>
              <a:pPr>
                <a:spcBef>
                  <a:spcPct val="50000"/>
                </a:spcBef>
                <a:buClr>
                  <a:srgbClr val="1F3F5F"/>
                </a:buClr>
              </a:pPr>
              <a:r>
                <a:rPr lang="zh-CN" altLang="en-US" b="1" dirty="0">
                  <a:solidFill>
                    <a:srgbClr val="FFFFFF"/>
                  </a:solidFill>
                  <a:latin typeface="宋体" panose="02010600030101010101" pitchFamily="2" charset="-122"/>
                  <a:ea typeface="宋体" panose="02010600030101010101" pitchFamily="2" charset="-122"/>
                </a:rPr>
                <a:t>交易型开放式指数基金（</a:t>
              </a:r>
              <a:r>
                <a:rPr lang="en-US" altLang="zh-CN" b="1" dirty="0">
                  <a:solidFill>
                    <a:srgbClr val="FFFFFF"/>
                  </a:solidFill>
                  <a:latin typeface="宋体" panose="02010600030101010101" pitchFamily="2" charset="-122"/>
                  <a:ea typeface="宋体" panose="02010600030101010101" pitchFamily="2" charset="-122"/>
                </a:rPr>
                <a:t>ETF</a:t>
              </a:r>
              <a:r>
                <a:rPr lang="zh-CN" altLang="en-US" b="1" dirty="0">
                  <a:solidFill>
                    <a:srgbClr val="FFFFFF"/>
                  </a:solidFill>
                  <a:latin typeface="宋体" panose="02010600030101010101" pitchFamily="2" charset="-122"/>
                  <a:ea typeface="宋体" panose="02010600030101010101" pitchFamily="2" charset="-122"/>
                </a:rPr>
                <a:t>）</a:t>
              </a:r>
              <a:endParaRPr lang="en-US" altLang="zh-CN" b="1" dirty="0">
                <a:solidFill>
                  <a:srgbClr val="FFFFFF"/>
                </a:solidFill>
                <a:latin typeface="宋体" panose="02010600030101010101" pitchFamily="2" charset="-122"/>
                <a:ea typeface="宋体" panose="02010600030101010101" pitchFamily="2" charset="-122"/>
              </a:endParaRPr>
            </a:p>
          </p:txBody>
        </p:sp>
        <p:sp>
          <p:nvSpPr>
            <p:cNvPr id="11" name="Rectangle 74">
              <a:extLst>
                <a:ext uri="{FF2B5EF4-FFF2-40B4-BE49-F238E27FC236}">
                  <a16:creationId xmlns:a16="http://schemas.microsoft.com/office/drawing/2014/main" id="{DEB6717B-2D1D-4E4A-BFF6-9435632F6479}"/>
                </a:ext>
              </a:extLst>
            </p:cNvPr>
            <p:cNvSpPr>
              <a:spLocks noChangeArrowheads="1"/>
            </p:cNvSpPr>
            <p:nvPr/>
          </p:nvSpPr>
          <p:spPr bwMode="auto">
            <a:xfrm>
              <a:off x="1423988" y="1968500"/>
              <a:ext cx="6291262" cy="1200329"/>
            </a:xfrm>
            <a:prstGeom prst="rect">
              <a:avLst/>
            </a:prstGeom>
            <a:noFill/>
            <a:ln w="9525">
              <a:noFill/>
              <a:miter lim="800000"/>
              <a:headEnd/>
              <a:tailEnd/>
            </a:ln>
          </p:spPr>
          <p:txBody>
            <a:bodyPr>
              <a:spAutoFit/>
            </a:bodyPr>
            <a:lstStyle/>
            <a:p>
              <a:pPr lvl="0">
                <a:buSzPct val="70000"/>
                <a:buFont typeface="Wingdings" pitchFamily="2" charset="2"/>
                <a:buChar char="ü"/>
              </a:pPr>
              <a:r>
                <a:rPr lang="zh-CN" altLang="en-US" dirty="0">
                  <a:latin typeface="宋体" panose="02010600030101010101" pitchFamily="2" charset="-122"/>
                  <a:ea typeface="宋体" panose="02010600030101010101" pitchFamily="2" charset="-122"/>
                </a:rPr>
                <a:t> 在交易所上市交易的，基金份额可变的一种开放式基金。</a:t>
              </a:r>
              <a:endParaRPr lang="en-US" altLang="zh-CN" dirty="0">
                <a:latin typeface="宋体" panose="02010600030101010101" pitchFamily="2" charset="-122"/>
                <a:ea typeface="宋体" panose="02010600030101010101" pitchFamily="2" charset="-122"/>
              </a:endParaRPr>
            </a:p>
            <a:p>
              <a:pPr lvl="0">
                <a:buSzPct val="70000"/>
                <a:buFont typeface="Wingdings" pitchFamily="2" charset="2"/>
                <a:buChar char="ü"/>
              </a:pPr>
              <a:r>
                <a:rPr lang="zh-CN" altLang="en-US" dirty="0">
                  <a:latin typeface="宋体" panose="02010600030101010101" pitchFamily="2" charset="-122"/>
                  <a:ea typeface="宋体" panose="02010600030101010101" pitchFamily="2" charset="-122"/>
                </a:rPr>
                <a:t> 一般采用被动式投资策略跟踪某一标的的市场指数</a:t>
              </a:r>
              <a:endParaRPr lang="en-US" altLang="zh-CN" dirty="0">
                <a:latin typeface="宋体" panose="02010600030101010101" pitchFamily="2" charset="-122"/>
                <a:ea typeface="宋体" panose="02010600030101010101" pitchFamily="2" charset="-122"/>
              </a:endParaRPr>
            </a:p>
            <a:p>
              <a:pPr lvl="0">
                <a:buSzPct val="70000"/>
                <a:buFont typeface="Wingdings" pitchFamily="2" charset="2"/>
                <a:buChar char="ü"/>
              </a:pPr>
              <a:r>
                <a:rPr lang="zh-CN" altLang="en-US" dirty="0">
                  <a:latin typeface="宋体" panose="02010600030101010101" pitchFamily="2" charset="-122"/>
                  <a:ea typeface="宋体" panose="02010600030101010101" pitchFamily="2" charset="-122"/>
                </a:rPr>
                <a:t> 既可以像封闭式基金那样在二级市场买卖，又可以像开放式基金那样申购赎回</a:t>
              </a:r>
              <a:endParaRPr lang="en-US" altLang="zh-CN" dirty="0">
                <a:latin typeface="宋体" panose="02010600030101010101" pitchFamily="2" charset="-122"/>
                <a:ea typeface="宋体" panose="02010600030101010101" pitchFamily="2" charset="-122"/>
              </a:endParaRPr>
            </a:p>
            <a:p>
              <a:pPr lvl="0">
                <a:buSzPct val="70000"/>
                <a:buFont typeface="Wingdings" pitchFamily="2" charset="2"/>
                <a:buChar char="ü"/>
              </a:pPr>
              <a:r>
                <a:rPr lang="en-US" altLang="zh-CN" dirty="0">
                  <a:latin typeface="宋体" panose="02010600030101010101" pitchFamily="2" charset="-122"/>
                  <a:ea typeface="宋体" panose="02010600030101010101" pitchFamily="2" charset="-122"/>
                </a:rPr>
                <a:t> </a:t>
              </a:r>
              <a:r>
                <a:rPr lang="zh-CN" altLang="en-US" dirty="0">
                  <a:latin typeface="宋体" panose="02010600030101010101" pitchFamily="2" charset="-122"/>
                  <a:ea typeface="宋体" panose="02010600030101010101" pitchFamily="2" charset="-122"/>
                </a:rPr>
                <a:t>申购用一揽子股票换取</a:t>
              </a:r>
              <a:r>
                <a:rPr lang="en-US" altLang="zh-CN" dirty="0">
                  <a:latin typeface="宋体" panose="02010600030101010101" pitchFamily="2" charset="-122"/>
                  <a:ea typeface="宋体" panose="02010600030101010101" pitchFamily="2" charset="-122"/>
                </a:rPr>
                <a:t>ETF</a:t>
              </a:r>
              <a:r>
                <a:rPr lang="zh-CN" altLang="en-US" dirty="0">
                  <a:latin typeface="宋体" panose="02010600030101010101" pitchFamily="2" charset="-122"/>
                  <a:ea typeface="宋体" panose="02010600030101010101" pitchFamily="2" charset="-122"/>
                </a:rPr>
                <a:t>份额，赎回时换回的是一揽子股票而不是现金</a:t>
              </a:r>
              <a:endParaRPr lang="en-US" altLang="zh-CN" dirty="0">
                <a:latin typeface="宋体" panose="02010600030101010101" pitchFamily="2" charset="-122"/>
                <a:ea typeface="宋体" panose="02010600030101010101" pitchFamily="2" charset="-122"/>
              </a:endParaRPr>
            </a:p>
          </p:txBody>
        </p:sp>
      </p:grpSp>
      <p:grpSp>
        <p:nvGrpSpPr>
          <p:cNvPr id="16" name="组合 15">
            <a:extLst>
              <a:ext uri="{FF2B5EF4-FFF2-40B4-BE49-F238E27FC236}">
                <a16:creationId xmlns:a16="http://schemas.microsoft.com/office/drawing/2014/main" id="{9357D1E3-1731-417D-B2B9-9063BDF5F969}"/>
              </a:ext>
            </a:extLst>
          </p:cNvPr>
          <p:cNvGrpSpPr/>
          <p:nvPr/>
        </p:nvGrpSpPr>
        <p:grpSpPr>
          <a:xfrm>
            <a:off x="1090822" y="3319745"/>
            <a:ext cx="9190159" cy="2069532"/>
            <a:chOff x="1143000" y="2825750"/>
            <a:chExt cx="6781799" cy="1977926"/>
          </a:xfrm>
        </p:grpSpPr>
        <p:sp>
          <p:nvSpPr>
            <p:cNvPr id="17" name="AutoShape 52">
              <a:extLst>
                <a:ext uri="{FF2B5EF4-FFF2-40B4-BE49-F238E27FC236}">
                  <a16:creationId xmlns:a16="http://schemas.microsoft.com/office/drawing/2014/main" id="{07E80DDF-272D-4CC1-BFCE-C474DDA8C719}"/>
                </a:ext>
              </a:extLst>
            </p:cNvPr>
            <p:cNvSpPr>
              <a:spLocks noChangeArrowheads="1"/>
            </p:cNvSpPr>
            <p:nvPr/>
          </p:nvSpPr>
          <p:spPr bwMode="gray">
            <a:xfrm>
              <a:off x="1262062" y="2957514"/>
              <a:ext cx="6662737" cy="1846162"/>
            </a:xfrm>
            <a:prstGeom prst="roundRect">
              <a:avLst>
                <a:gd name="adj" fmla="val 16667"/>
              </a:avLst>
            </a:prstGeom>
            <a:solidFill>
              <a:schemeClr val="accent2">
                <a:alpha val="30196"/>
              </a:schemeClr>
            </a:solidFill>
            <a:ln w="9525">
              <a:noFill/>
              <a:round/>
              <a:headEnd/>
              <a:tailEnd/>
            </a:ln>
          </p:spPr>
          <p:txBody>
            <a:bodyPr wrap="none" anchor="ctr"/>
            <a:lstStyle/>
            <a:p>
              <a:endParaRPr lang="zh-CN" altLang="en-US">
                <a:latin typeface="宋体" panose="02010600030101010101" pitchFamily="2" charset="-122"/>
                <a:ea typeface="宋体" panose="02010600030101010101" pitchFamily="2" charset="-122"/>
              </a:endParaRPr>
            </a:p>
          </p:txBody>
        </p:sp>
        <p:grpSp>
          <p:nvGrpSpPr>
            <p:cNvPr id="18" name="Group 56">
              <a:extLst>
                <a:ext uri="{FF2B5EF4-FFF2-40B4-BE49-F238E27FC236}">
                  <a16:creationId xmlns:a16="http://schemas.microsoft.com/office/drawing/2014/main" id="{EE40F1E1-0957-4106-AB96-BF249ABD71CE}"/>
                </a:ext>
              </a:extLst>
            </p:cNvPr>
            <p:cNvGrpSpPr>
              <a:grpSpLocks/>
            </p:cNvGrpSpPr>
            <p:nvPr/>
          </p:nvGrpSpPr>
          <p:grpSpPr bwMode="auto">
            <a:xfrm>
              <a:off x="1143000" y="2825750"/>
              <a:ext cx="3962415" cy="401638"/>
              <a:chOff x="720" y="1392"/>
              <a:chExt cx="4844" cy="480"/>
            </a:xfrm>
          </p:grpSpPr>
          <p:sp>
            <p:nvSpPr>
              <p:cNvPr id="21" name="AutoShape 57">
                <a:extLst>
                  <a:ext uri="{FF2B5EF4-FFF2-40B4-BE49-F238E27FC236}">
                    <a16:creationId xmlns:a16="http://schemas.microsoft.com/office/drawing/2014/main" id="{DCE60F8D-95A5-4D0A-8AA8-F85DF1953CE5}"/>
                  </a:ext>
                </a:extLst>
              </p:cNvPr>
              <p:cNvSpPr>
                <a:spLocks noChangeArrowheads="1"/>
              </p:cNvSpPr>
              <p:nvPr/>
            </p:nvSpPr>
            <p:spPr bwMode="gray">
              <a:xfrm>
                <a:off x="720" y="1392"/>
                <a:ext cx="4844"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w="9525">
                <a:noFill/>
                <a:round/>
                <a:headEnd/>
                <a:tailEnd/>
              </a:ln>
              <a:effectLst/>
            </p:spPr>
            <p:txBody>
              <a:bodyPr wrap="none" anchor="ctr"/>
              <a:lstStyle/>
              <a:p>
                <a:pPr>
                  <a:defRPr/>
                </a:pPr>
                <a:endParaRPr lang="zh-CN" altLang="en-US">
                  <a:latin typeface="宋体" panose="02010600030101010101" pitchFamily="2" charset="-122"/>
                  <a:ea typeface="宋体" panose="02010600030101010101" pitchFamily="2" charset="-122"/>
                </a:endParaRPr>
              </a:p>
            </p:txBody>
          </p:sp>
          <p:grpSp>
            <p:nvGrpSpPr>
              <p:cNvPr id="22" name="Group 58">
                <a:extLst>
                  <a:ext uri="{FF2B5EF4-FFF2-40B4-BE49-F238E27FC236}">
                    <a16:creationId xmlns:a16="http://schemas.microsoft.com/office/drawing/2014/main" id="{97A50C57-A708-4135-B11B-0EF5FEF43746}"/>
                  </a:ext>
                </a:extLst>
              </p:cNvPr>
              <p:cNvGrpSpPr>
                <a:grpSpLocks/>
              </p:cNvGrpSpPr>
              <p:nvPr/>
            </p:nvGrpSpPr>
            <p:grpSpPr bwMode="auto">
              <a:xfrm>
                <a:off x="730" y="1407"/>
                <a:ext cx="4041" cy="444"/>
                <a:chOff x="744" y="1407"/>
                <a:chExt cx="3986" cy="444"/>
              </a:xfrm>
            </p:grpSpPr>
            <p:sp>
              <p:nvSpPr>
                <p:cNvPr id="23" name="AutoShape 59">
                  <a:extLst>
                    <a:ext uri="{FF2B5EF4-FFF2-40B4-BE49-F238E27FC236}">
                      <a16:creationId xmlns:a16="http://schemas.microsoft.com/office/drawing/2014/main" id="{E04CB2D4-6FFD-45BB-A515-C30F39B55561}"/>
                    </a:ext>
                  </a:extLst>
                </p:cNvPr>
                <p:cNvSpPr>
                  <a:spLocks noChangeArrowheads="1"/>
                </p:cNvSpPr>
                <p:nvPr/>
              </p:nvSpPr>
              <p:spPr bwMode="gray">
                <a:xfrm>
                  <a:off x="744" y="1735"/>
                  <a:ext cx="3986" cy="116"/>
                </a:xfrm>
                <a:prstGeom prst="roundRect">
                  <a:avLst>
                    <a:gd name="adj" fmla="val 50000"/>
                  </a:avLst>
                </a:prstGeom>
                <a:gradFill rotWithShape="1">
                  <a:gsLst>
                    <a:gs pos="0">
                      <a:schemeClr val="accent2">
                        <a:alpha val="0"/>
                      </a:schemeClr>
                    </a:gs>
                    <a:gs pos="100000">
                      <a:schemeClr val="accent2">
                        <a:gamma/>
                        <a:tint val="19216"/>
                        <a:invGamma/>
                      </a:schemeClr>
                    </a:gs>
                  </a:gsLst>
                  <a:lin ang="5400000" scaled="1"/>
                </a:gradFill>
                <a:ln w="9525">
                  <a:noFill/>
                  <a:round/>
                  <a:headEnd/>
                  <a:tailEnd/>
                </a:ln>
                <a:effectLst/>
              </p:spPr>
              <p:txBody>
                <a:bodyPr wrap="none" anchor="ctr"/>
                <a:lstStyle/>
                <a:p>
                  <a:pPr>
                    <a:defRPr/>
                  </a:pPr>
                  <a:endParaRPr lang="zh-CN" altLang="en-US">
                    <a:latin typeface="宋体" panose="02010600030101010101" pitchFamily="2" charset="-122"/>
                    <a:ea typeface="宋体" panose="02010600030101010101" pitchFamily="2" charset="-122"/>
                  </a:endParaRPr>
                </a:p>
              </p:txBody>
            </p:sp>
            <p:sp>
              <p:nvSpPr>
                <p:cNvPr id="24" name="AutoShape 60">
                  <a:extLst>
                    <a:ext uri="{FF2B5EF4-FFF2-40B4-BE49-F238E27FC236}">
                      <a16:creationId xmlns:a16="http://schemas.microsoft.com/office/drawing/2014/main" id="{4E235AF6-BD32-4409-9F17-454D3770B2B4}"/>
                    </a:ext>
                  </a:extLst>
                </p:cNvPr>
                <p:cNvSpPr>
                  <a:spLocks noChangeArrowheads="1"/>
                </p:cNvSpPr>
                <p:nvPr/>
              </p:nvSpPr>
              <p:spPr bwMode="gray">
                <a:xfrm>
                  <a:off x="744" y="1407"/>
                  <a:ext cx="3986" cy="116"/>
                </a:xfrm>
                <a:prstGeom prst="roundRect">
                  <a:avLst>
                    <a:gd name="adj" fmla="val 50000"/>
                  </a:avLst>
                </a:prstGeom>
                <a:gradFill rotWithShape="1">
                  <a:gsLst>
                    <a:gs pos="0">
                      <a:schemeClr val="accent2">
                        <a:gamma/>
                        <a:tint val="15686"/>
                        <a:invGamma/>
                      </a:schemeClr>
                    </a:gs>
                    <a:gs pos="100000">
                      <a:schemeClr val="accent2">
                        <a:alpha val="0"/>
                      </a:schemeClr>
                    </a:gs>
                  </a:gsLst>
                  <a:lin ang="5400000" scaled="1"/>
                </a:gradFill>
                <a:ln w="9525">
                  <a:noFill/>
                  <a:round/>
                  <a:headEnd/>
                  <a:tailEnd/>
                </a:ln>
                <a:effectLst/>
              </p:spPr>
              <p:txBody>
                <a:bodyPr wrap="none" anchor="ctr"/>
                <a:lstStyle/>
                <a:p>
                  <a:pPr>
                    <a:defRPr/>
                  </a:pPr>
                  <a:endParaRPr lang="zh-CN" altLang="en-US">
                    <a:latin typeface="宋体" panose="02010600030101010101" pitchFamily="2" charset="-122"/>
                    <a:ea typeface="宋体" panose="02010600030101010101" pitchFamily="2" charset="-122"/>
                  </a:endParaRPr>
                </a:p>
              </p:txBody>
            </p:sp>
          </p:grpSp>
        </p:grpSp>
        <p:sp>
          <p:nvSpPr>
            <p:cNvPr id="19" name="Rectangle 72">
              <a:extLst>
                <a:ext uri="{FF2B5EF4-FFF2-40B4-BE49-F238E27FC236}">
                  <a16:creationId xmlns:a16="http://schemas.microsoft.com/office/drawing/2014/main" id="{6D08E757-6228-418A-A959-762ED5A4185B}"/>
                </a:ext>
              </a:extLst>
            </p:cNvPr>
            <p:cNvSpPr>
              <a:spLocks noChangeArrowheads="1"/>
            </p:cNvSpPr>
            <p:nvPr/>
          </p:nvSpPr>
          <p:spPr bwMode="gray">
            <a:xfrm>
              <a:off x="1617663" y="2852738"/>
              <a:ext cx="2014418" cy="338520"/>
            </a:xfrm>
            <a:prstGeom prst="rect">
              <a:avLst/>
            </a:prstGeom>
            <a:noFill/>
            <a:ln w="9525">
              <a:noFill/>
              <a:miter lim="800000"/>
              <a:headEnd/>
              <a:tailEnd/>
            </a:ln>
          </p:spPr>
          <p:txBody>
            <a:bodyPr wrap="none">
              <a:spAutoFit/>
            </a:bodyPr>
            <a:lstStyle/>
            <a:p>
              <a:pPr>
                <a:spcBef>
                  <a:spcPct val="50000"/>
                </a:spcBef>
                <a:buClr>
                  <a:srgbClr val="1F3F5F"/>
                </a:buClr>
              </a:pPr>
              <a:r>
                <a:rPr lang="zh-CN" altLang="en-US" b="1" dirty="0">
                  <a:solidFill>
                    <a:srgbClr val="FFFFFF"/>
                  </a:solidFill>
                  <a:latin typeface="宋体" panose="02010600030101010101" pitchFamily="2" charset="-122"/>
                  <a:ea typeface="宋体" panose="02010600030101010101" pitchFamily="2" charset="-122"/>
                </a:rPr>
                <a:t>上市开放式基金（</a:t>
              </a:r>
              <a:r>
                <a:rPr lang="en-US" altLang="zh-CN" b="1" dirty="0">
                  <a:solidFill>
                    <a:srgbClr val="FFFFFF"/>
                  </a:solidFill>
                  <a:latin typeface="宋体" panose="02010600030101010101" pitchFamily="2" charset="-122"/>
                  <a:ea typeface="宋体" panose="02010600030101010101" pitchFamily="2" charset="-122"/>
                </a:rPr>
                <a:t>LOF</a:t>
              </a:r>
              <a:r>
                <a:rPr lang="zh-CN" altLang="en-US" b="1" dirty="0">
                  <a:solidFill>
                    <a:srgbClr val="FFFFFF"/>
                  </a:solidFill>
                  <a:latin typeface="宋体" panose="02010600030101010101" pitchFamily="2" charset="-122"/>
                  <a:ea typeface="宋体" panose="02010600030101010101" pitchFamily="2" charset="-122"/>
                </a:rPr>
                <a:t>）</a:t>
              </a:r>
              <a:endParaRPr lang="en-US" altLang="zh-CN" b="1" dirty="0">
                <a:solidFill>
                  <a:srgbClr val="FFFFFF"/>
                </a:solidFill>
                <a:latin typeface="宋体" panose="02010600030101010101" pitchFamily="2" charset="-122"/>
                <a:ea typeface="宋体" panose="02010600030101010101" pitchFamily="2" charset="-122"/>
              </a:endParaRPr>
            </a:p>
          </p:txBody>
        </p:sp>
        <p:sp>
          <p:nvSpPr>
            <p:cNvPr id="20" name="Rectangle 77">
              <a:extLst>
                <a:ext uri="{FF2B5EF4-FFF2-40B4-BE49-F238E27FC236}">
                  <a16:creationId xmlns:a16="http://schemas.microsoft.com/office/drawing/2014/main" id="{ED8F3A15-D8A9-49D9-B539-59A6B1953E94}"/>
                </a:ext>
              </a:extLst>
            </p:cNvPr>
            <p:cNvSpPr>
              <a:spLocks noChangeArrowheads="1"/>
            </p:cNvSpPr>
            <p:nvPr/>
          </p:nvSpPr>
          <p:spPr bwMode="auto">
            <a:xfrm>
              <a:off x="1412875" y="3267134"/>
              <a:ext cx="6172200" cy="1354078"/>
            </a:xfrm>
            <a:prstGeom prst="rect">
              <a:avLst/>
            </a:prstGeom>
            <a:noFill/>
            <a:ln w="9525">
              <a:noFill/>
              <a:miter lim="800000"/>
              <a:headEnd/>
              <a:tailEnd/>
            </a:ln>
          </p:spPr>
          <p:txBody>
            <a:bodyPr>
              <a:spAutoFit/>
            </a:bodyPr>
            <a:lstStyle/>
            <a:p>
              <a:pPr marL="269875" lvl="0" indent="-269875">
                <a:buSzPct val="70000"/>
                <a:buFont typeface="Wingdings" pitchFamily="2" charset="2"/>
                <a:buChar char="ü"/>
              </a:pPr>
              <a:r>
                <a:rPr lang="zh-CN" altLang="en-US" dirty="0">
                  <a:latin typeface="宋体" panose="02010600030101010101" pitchFamily="2" charset="-122"/>
                  <a:ea typeface="宋体" panose="02010600030101010101" pitchFamily="2" charset="-122"/>
                </a:rPr>
                <a:t> 既可以在场外交易市场进行基金份额的申购和赎回，又可以在交易所进行基金份额交易和基金份额申购和赎回的开放式基金</a:t>
              </a:r>
              <a:endParaRPr lang="en-US" altLang="zh-CN" dirty="0">
                <a:latin typeface="宋体" panose="02010600030101010101" pitchFamily="2" charset="-122"/>
                <a:ea typeface="宋体" panose="02010600030101010101" pitchFamily="2" charset="-122"/>
              </a:endParaRPr>
            </a:p>
            <a:p>
              <a:pPr marL="269875" lvl="0" indent="-269875">
                <a:buSzPct val="70000"/>
                <a:buFont typeface="Wingdings" pitchFamily="2" charset="2"/>
                <a:buChar char="ü"/>
              </a:pPr>
              <a:r>
                <a:rPr lang="en-US" altLang="zh-CN" dirty="0">
                  <a:latin typeface="宋体" panose="02010600030101010101" pitchFamily="2" charset="-122"/>
                  <a:ea typeface="宋体" panose="02010600030101010101" pitchFamily="2" charset="-122"/>
                </a:rPr>
                <a:t> </a:t>
              </a:r>
              <a:r>
                <a:rPr lang="zh-CN" altLang="en-US" dirty="0">
                  <a:latin typeface="宋体" panose="02010600030101010101" pitchFamily="2" charset="-122"/>
                  <a:ea typeface="宋体" panose="02010600030101010101" pitchFamily="2" charset="-122"/>
                </a:rPr>
                <a:t>我国对证券投资基金本土化创新</a:t>
              </a:r>
              <a:endParaRPr lang="en-US" altLang="zh-CN" dirty="0">
                <a:latin typeface="宋体" panose="02010600030101010101" pitchFamily="2" charset="-122"/>
                <a:ea typeface="宋体" panose="02010600030101010101" pitchFamily="2" charset="-122"/>
              </a:endParaRPr>
            </a:p>
            <a:p>
              <a:pPr marL="269875" lvl="0" indent="-269875">
                <a:buSzPct val="70000"/>
                <a:buFont typeface="Wingdings" pitchFamily="2" charset="2"/>
                <a:buChar char="ü"/>
              </a:pPr>
              <a:r>
                <a:rPr lang="en-US" altLang="zh-CN" dirty="0">
                  <a:latin typeface="宋体" panose="02010600030101010101" pitchFamily="2" charset="-122"/>
                  <a:ea typeface="宋体" panose="02010600030101010101" pitchFamily="2" charset="-122"/>
                </a:rPr>
                <a:t> LOF</a:t>
              </a:r>
              <a:r>
                <a:rPr lang="zh-CN" altLang="en-US" dirty="0">
                  <a:latin typeface="宋体" panose="02010600030101010101" pitchFamily="2" charset="-122"/>
                  <a:ea typeface="宋体" panose="02010600030101010101" pitchFamily="2" charset="-122"/>
                </a:rPr>
                <a:t>结合了银行等代销机构和交易所交易网络的销售优势，为开放式基金的销售开辟了新的渠道</a:t>
              </a:r>
            </a:p>
          </p:txBody>
        </p:sp>
      </p:grpSp>
      <p:grpSp>
        <p:nvGrpSpPr>
          <p:cNvPr id="4" name="组合 3">
            <a:extLst>
              <a:ext uri="{FF2B5EF4-FFF2-40B4-BE49-F238E27FC236}">
                <a16:creationId xmlns:a16="http://schemas.microsoft.com/office/drawing/2014/main" id="{791A98D2-E2F0-FDAE-2B1A-C65294CE3C2A}"/>
              </a:ext>
            </a:extLst>
          </p:cNvPr>
          <p:cNvGrpSpPr/>
          <p:nvPr/>
        </p:nvGrpSpPr>
        <p:grpSpPr>
          <a:xfrm>
            <a:off x="1037952" y="5522321"/>
            <a:ext cx="9201244" cy="1238141"/>
            <a:chOff x="1143000" y="2825750"/>
            <a:chExt cx="6789979" cy="2150468"/>
          </a:xfrm>
        </p:grpSpPr>
        <p:sp>
          <p:nvSpPr>
            <p:cNvPr id="25" name="AutoShape 52">
              <a:extLst>
                <a:ext uri="{FF2B5EF4-FFF2-40B4-BE49-F238E27FC236}">
                  <a16:creationId xmlns:a16="http://schemas.microsoft.com/office/drawing/2014/main" id="{C05C0E8A-C3C1-8B06-C008-FB8F553348F8}"/>
                </a:ext>
              </a:extLst>
            </p:cNvPr>
            <p:cNvSpPr>
              <a:spLocks noChangeArrowheads="1"/>
            </p:cNvSpPr>
            <p:nvPr/>
          </p:nvSpPr>
          <p:spPr bwMode="gray">
            <a:xfrm>
              <a:off x="1270242" y="3130057"/>
              <a:ext cx="6662737" cy="1846161"/>
            </a:xfrm>
            <a:prstGeom prst="roundRect">
              <a:avLst>
                <a:gd name="adj" fmla="val 16667"/>
              </a:avLst>
            </a:prstGeom>
            <a:solidFill>
              <a:schemeClr val="accent2">
                <a:alpha val="30196"/>
              </a:schemeClr>
            </a:solidFill>
            <a:ln w="9525">
              <a:noFill/>
              <a:round/>
              <a:headEnd/>
              <a:tailEnd/>
            </a:ln>
          </p:spPr>
          <p:txBody>
            <a:bodyPr wrap="none" anchor="ctr"/>
            <a:lstStyle/>
            <a:p>
              <a:endParaRPr lang="zh-CN" altLang="en-US">
                <a:latin typeface="宋体" panose="02010600030101010101" pitchFamily="2" charset="-122"/>
                <a:ea typeface="宋体" panose="02010600030101010101" pitchFamily="2" charset="-122"/>
              </a:endParaRPr>
            </a:p>
          </p:txBody>
        </p:sp>
        <p:grpSp>
          <p:nvGrpSpPr>
            <p:cNvPr id="26" name="Group 56">
              <a:extLst>
                <a:ext uri="{FF2B5EF4-FFF2-40B4-BE49-F238E27FC236}">
                  <a16:creationId xmlns:a16="http://schemas.microsoft.com/office/drawing/2014/main" id="{2C550B94-5ED4-C36A-C900-A15C8802F19B}"/>
                </a:ext>
              </a:extLst>
            </p:cNvPr>
            <p:cNvGrpSpPr>
              <a:grpSpLocks/>
            </p:cNvGrpSpPr>
            <p:nvPr/>
          </p:nvGrpSpPr>
          <p:grpSpPr bwMode="auto">
            <a:xfrm>
              <a:off x="1143000" y="2825750"/>
              <a:ext cx="3962415" cy="667723"/>
              <a:chOff x="720" y="1392"/>
              <a:chExt cx="4844" cy="798"/>
            </a:xfrm>
          </p:grpSpPr>
          <p:sp>
            <p:nvSpPr>
              <p:cNvPr id="29" name="AutoShape 57">
                <a:extLst>
                  <a:ext uri="{FF2B5EF4-FFF2-40B4-BE49-F238E27FC236}">
                    <a16:creationId xmlns:a16="http://schemas.microsoft.com/office/drawing/2014/main" id="{F9AB5473-1508-B402-FE90-27797688CEF1}"/>
                  </a:ext>
                </a:extLst>
              </p:cNvPr>
              <p:cNvSpPr>
                <a:spLocks noChangeArrowheads="1"/>
              </p:cNvSpPr>
              <p:nvPr/>
            </p:nvSpPr>
            <p:spPr bwMode="gray">
              <a:xfrm>
                <a:off x="720" y="1392"/>
                <a:ext cx="4844" cy="798"/>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w="9525">
                <a:noFill/>
                <a:round/>
                <a:headEnd/>
                <a:tailEnd/>
              </a:ln>
              <a:effectLst/>
            </p:spPr>
            <p:txBody>
              <a:bodyPr wrap="none" anchor="ctr"/>
              <a:lstStyle/>
              <a:p>
                <a:pPr>
                  <a:defRPr/>
                </a:pPr>
                <a:endParaRPr lang="zh-CN" altLang="en-US">
                  <a:latin typeface="宋体" panose="02010600030101010101" pitchFamily="2" charset="-122"/>
                  <a:ea typeface="宋体" panose="02010600030101010101" pitchFamily="2" charset="-122"/>
                </a:endParaRPr>
              </a:p>
            </p:txBody>
          </p:sp>
          <p:sp>
            <p:nvSpPr>
              <p:cNvPr id="32" name="AutoShape 60">
                <a:extLst>
                  <a:ext uri="{FF2B5EF4-FFF2-40B4-BE49-F238E27FC236}">
                    <a16:creationId xmlns:a16="http://schemas.microsoft.com/office/drawing/2014/main" id="{A9DA5811-2C70-2674-CC44-6923D565E122}"/>
                  </a:ext>
                </a:extLst>
              </p:cNvPr>
              <p:cNvSpPr>
                <a:spLocks noChangeArrowheads="1"/>
              </p:cNvSpPr>
              <p:nvPr/>
            </p:nvSpPr>
            <p:spPr bwMode="gray">
              <a:xfrm>
                <a:off x="730" y="1407"/>
                <a:ext cx="4041" cy="116"/>
              </a:xfrm>
              <a:prstGeom prst="roundRect">
                <a:avLst>
                  <a:gd name="adj" fmla="val 50000"/>
                </a:avLst>
              </a:prstGeom>
              <a:gradFill rotWithShape="1">
                <a:gsLst>
                  <a:gs pos="0">
                    <a:schemeClr val="accent2">
                      <a:gamma/>
                      <a:tint val="15686"/>
                      <a:invGamma/>
                    </a:schemeClr>
                  </a:gs>
                  <a:gs pos="100000">
                    <a:schemeClr val="accent2">
                      <a:alpha val="0"/>
                    </a:schemeClr>
                  </a:gs>
                </a:gsLst>
                <a:lin ang="5400000" scaled="1"/>
              </a:gradFill>
              <a:ln w="9525">
                <a:noFill/>
                <a:round/>
                <a:headEnd/>
                <a:tailEnd/>
              </a:ln>
              <a:effectLst/>
            </p:spPr>
            <p:txBody>
              <a:bodyPr wrap="none" anchor="ctr"/>
              <a:lstStyle/>
              <a:p>
                <a:pPr>
                  <a:defRPr/>
                </a:pPr>
                <a:endParaRPr lang="zh-CN" altLang="en-US">
                  <a:latin typeface="宋体" panose="02010600030101010101" pitchFamily="2" charset="-122"/>
                  <a:ea typeface="宋体" panose="02010600030101010101" pitchFamily="2" charset="-122"/>
                </a:endParaRPr>
              </a:p>
            </p:txBody>
          </p:sp>
        </p:grpSp>
        <p:sp>
          <p:nvSpPr>
            <p:cNvPr id="27" name="Rectangle 72">
              <a:extLst>
                <a:ext uri="{FF2B5EF4-FFF2-40B4-BE49-F238E27FC236}">
                  <a16:creationId xmlns:a16="http://schemas.microsoft.com/office/drawing/2014/main" id="{3550B0A3-371C-15CD-CD74-70123DD5918B}"/>
                </a:ext>
              </a:extLst>
            </p:cNvPr>
            <p:cNvSpPr>
              <a:spLocks noChangeArrowheads="1"/>
            </p:cNvSpPr>
            <p:nvPr/>
          </p:nvSpPr>
          <p:spPr bwMode="gray">
            <a:xfrm>
              <a:off x="1617663" y="2852737"/>
              <a:ext cx="2022449" cy="641475"/>
            </a:xfrm>
            <a:prstGeom prst="rect">
              <a:avLst/>
            </a:prstGeom>
            <a:noFill/>
            <a:ln w="9525">
              <a:noFill/>
              <a:miter lim="800000"/>
              <a:headEnd/>
              <a:tailEnd/>
            </a:ln>
          </p:spPr>
          <p:txBody>
            <a:bodyPr wrap="square">
              <a:spAutoFit/>
            </a:bodyPr>
            <a:lstStyle/>
            <a:p>
              <a:pPr>
                <a:spcBef>
                  <a:spcPct val="50000"/>
                </a:spcBef>
                <a:buClr>
                  <a:srgbClr val="1F3F5F"/>
                </a:buClr>
              </a:pPr>
              <a:r>
                <a:rPr lang="zh-CN" altLang="en-US" b="1" dirty="0">
                  <a:solidFill>
                    <a:srgbClr val="FFFFFF"/>
                  </a:solidFill>
                  <a:latin typeface="宋体" panose="02010600030101010101" pitchFamily="2" charset="-122"/>
                  <a:ea typeface="宋体" panose="02010600030101010101" pitchFamily="2" charset="-122"/>
                </a:rPr>
                <a:t>基金中的基金（</a:t>
              </a:r>
              <a:r>
                <a:rPr lang="en-US" altLang="zh-CN" b="1" dirty="0">
                  <a:solidFill>
                    <a:srgbClr val="FFFFFF"/>
                  </a:solidFill>
                  <a:latin typeface="宋体" panose="02010600030101010101" pitchFamily="2" charset="-122"/>
                  <a:ea typeface="宋体" panose="02010600030101010101" pitchFamily="2" charset="-122"/>
                </a:rPr>
                <a:t>FOF</a:t>
              </a:r>
              <a:r>
                <a:rPr lang="zh-CN" altLang="en-US" b="1" dirty="0">
                  <a:solidFill>
                    <a:srgbClr val="FFFFFF"/>
                  </a:solidFill>
                  <a:latin typeface="宋体" panose="02010600030101010101" pitchFamily="2" charset="-122"/>
                  <a:ea typeface="宋体" panose="02010600030101010101" pitchFamily="2" charset="-122"/>
                </a:rPr>
                <a:t>）</a:t>
              </a:r>
              <a:endParaRPr lang="en-US" altLang="zh-CN" b="1" dirty="0">
                <a:solidFill>
                  <a:srgbClr val="FFFFFF"/>
                </a:solidFill>
                <a:latin typeface="宋体" panose="02010600030101010101" pitchFamily="2" charset="-122"/>
                <a:ea typeface="宋体" panose="02010600030101010101" pitchFamily="2" charset="-122"/>
              </a:endParaRPr>
            </a:p>
          </p:txBody>
        </p:sp>
        <p:sp>
          <p:nvSpPr>
            <p:cNvPr id="28" name="Rectangle 77">
              <a:extLst>
                <a:ext uri="{FF2B5EF4-FFF2-40B4-BE49-F238E27FC236}">
                  <a16:creationId xmlns:a16="http://schemas.microsoft.com/office/drawing/2014/main" id="{739D426B-5AA0-FD48-9AE1-1223F085000D}"/>
                </a:ext>
              </a:extLst>
            </p:cNvPr>
            <p:cNvSpPr>
              <a:spLocks noChangeArrowheads="1"/>
            </p:cNvSpPr>
            <p:nvPr/>
          </p:nvSpPr>
          <p:spPr bwMode="auto">
            <a:xfrm>
              <a:off x="1439619" y="3655477"/>
              <a:ext cx="6172200" cy="1122581"/>
            </a:xfrm>
            <a:prstGeom prst="rect">
              <a:avLst/>
            </a:prstGeom>
            <a:noFill/>
            <a:ln w="9525">
              <a:noFill/>
              <a:miter lim="800000"/>
              <a:headEnd/>
              <a:tailEnd/>
            </a:ln>
          </p:spPr>
          <p:txBody>
            <a:bodyPr>
              <a:spAutoFit/>
            </a:bodyPr>
            <a:lstStyle/>
            <a:p>
              <a:pPr marL="269875" lvl="0" indent="-269875">
                <a:buSzPct val="70000"/>
                <a:buFont typeface="Wingdings" pitchFamily="2" charset="2"/>
                <a:buChar char="ü"/>
              </a:pPr>
              <a:r>
                <a:rPr lang="zh-CN" altLang="en-US" dirty="0">
                  <a:latin typeface="宋体" panose="02010600030101010101" pitchFamily="2" charset="-122"/>
                  <a:ea typeface="宋体" panose="02010600030101010101" pitchFamily="2" charset="-122"/>
                </a:rPr>
                <a:t>投资标的为基金</a:t>
              </a:r>
              <a:endParaRPr lang="en-US" altLang="zh-CN" dirty="0">
                <a:latin typeface="宋体" panose="02010600030101010101" pitchFamily="2" charset="-122"/>
                <a:ea typeface="宋体" panose="02010600030101010101" pitchFamily="2" charset="-122"/>
              </a:endParaRPr>
            </a:p>
            <a:p>
              <a:pPr marL="269875" lvl="0" indent="-269875">
                <a:buSzPct val="70000"/>
                <a:buFont typeface="Wingdings" pitchFamily="2" charset="2"/>
                <a:buChar char="ü"/>
              </a:pPr>
              <a:r>
                <a:rPr lang="zh-CN" altLang="en-US" dirty="0">
                  <a:latin typeface="宋体" panose="02010600030101010101" pitchFamily="2" charset="-122"/>
                  <a:ea typeface="宋体" panose="02010600030101010101" pitchFamily="2" charset="-122"/>
                </a:rPr>
                <a:t>分散风险，双重费率 </a:t>
              </a:r>
            </a:p>
          </p:txBody>
        </p:sp>
      </p:grpSp>
    </p:spTree>
    <p:extLst>
      <p:ext uri="{BB962C8B-B14F-4D97-AF65-F5344CB8AC3E}">
        <p14:creationId xmlns:p14="http://schemas.microsoft.com/office/powerpoint/2010/main" val="2969292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01987-9358-FA29-A35D-2EBFAB58F03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FCA176C-40C9-BD13-DF89-AA1A57A7961A}"/>
              </a:ext>
            </a:extLst>
          </p:cNvPr>
          <p:cNvSpPr>
            <a:spLocks noGrp="1"/>
          </p:cNvSpPr>
          <p:nvPr>
            <p:ph type="title"/>
          </p:nvPr>
        </p:nvSpPr>
        <p:spPr>
          <a:xfrm>
            <a:off x="628226" y="136525"/>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证券投资基金市场概况</a:t>
            </a:r>
            <a:endParaRPr lang="en-US" altLang="zh-CN" sz="28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BE5915D9-4350-4131-71CE-95E18149954B}"/>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5FBAD147-D957-0568-E8FC-04FC541A3F23}"/>
              </a:ext>
            </a:extLst>
          </p:cNvPr>
          <p:cNvSpPr>
            <a:spLocks noGrp="1"/>
          </p:cNvSpPr>
          <p:nvPr>
            <p:ph type="sldNum" sz="quarter" idx="12"/>
          </p:nvPr>
        </p:nvSpPr>
        <p:spPr/>
        <p:txBody>
          <a:bodyPr/>
          <a:lstStyle/>
          <a:p>
            <a:fld id="{D59A92B6-63D0-4749-8E4E-E12FD465A899}" type="slidenum">
              <a:rPr lang="zh-CN" altLang="en-US" smtClean="0"/>
              <a:t>15</a:t>
            </a:fld>
            <a:endParaRPr lang="zh-CN" altLang="en-US"/>
          </a:p>
        </p:txBody>
      </p:sp>
      <p:pic>
        <p:nvPicPr>
          <p:cNvPr id="34" name="图片 33">
            <a:extLst>
              <a:ext uri="{FF2B5EF4-FFF2-40B4-BE49-F238E27FC236}">
                <a16:creationId xmlns:a16="http://schemas.microsoft.com/office/drawing/2014/main" id="{9396A335-5D9E-9104-2911-7C979B8C4F71}"/>
              </a:ext>
            </a:extLst>
          </p:cNvPr>
          <p:cNvPicPr>
            <a:picLocks noChangeAspect="1"/>
          </p:cNvPicPr>
          <p:nvPr/>
        </p:nvPicPr>
        <p:blipFill>
          <a:blip r:embed="rId2"/>
          <a:stretch>
            <a:fillRect/>
          </a:stretch>
        </p:blipFill>
        <p:spPr>
          <a:xfrm>
            <a:off x="4" y="921176"/>
            <a:ext cx="12192000" cy="5800299"/>
          </a:xfrm>
          <a:prstGeom prst="rect">
            <a:avLst/>
          </a:prstGeom>
        </p:spPr>
      </p:pic>
    </p:spTree>
    <p:extLst>
      <p:ext uri="{BB962C8B-B14F-4D97-AF65-F5344CB8AC3E}">
        <p14:creationId xmlns:p14="http://schemas.microsoft.com/office/powerpoint/2010/main" val="2820705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6F2BD-8519-E8FB-AFE4-BE101B9B43D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EE68843-95AA-4D3D-1A9B-6441885D1188}"/>
              </a:ext>
            </a:extLst>
          </p:cNvPr>
          <p:cNvSpPr>
            <a:spLocks noGrp="1"/>
          </p:cNvSpPr>
          <p:nvPr>
            <p:ph type="title"/>
          </p:nvPr>
        </p:nvSpPr>
        <p:spPr>
          <a:xfrm>
            <a:off x="628226" y="136525"/>
            <a:ext cx="10515600" cy="679904"/>
          </a:xfrm>
        </p:spPr>
        <p:txBody>
          <a:bodyPr>
            <a:normAutofit/>
          </a:bodyPr>
          <a:lstStyle/>
          <a:p>
            <a:r>
              <a:rPr lang="en-US" altLang="zh-CN" sz="2800" dirty="0">
                <a:latin typeface="宋体" panose="02010600030101010101" pitchFamily="2" charset="-122"/>
                <a:ea typeface="宋体" panose="02010600030101010101" pitchFamily="2" charset="-122"/>
              </a:rPr>
              <a:t>ETF</a:t>
            </a:r>
          </a:p>
        </p:txBody>
      </p:sp>
      <p:cxnSp>
        <p:nvCxnSpPr>
          <p:cNvPr id="5" name="直接连接符 4">
            <a:extLst>
              <a:ext uri="{FF2B5EF4-FFF2-40B4-BE49-F238E27FC236}">
                <a16:creationId xmlns:a16="http://schemas.microsoft.com/office/drawing/2014/main" id="{0574540F-780A-AE93-4015-EEBCBF5E072A}"/>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2D1647F4-8870-B137-9762-89B4ED4859D8}"/>
              </a:ext>
            </a:extLst>
          </p:cNvPr>
          <p:cNvSpPr>
            <a:spLocks noGrp="1"/>
          </p:cNvSpPr>
          <p:nvPr>
            <p:ph type="sldNum" sz="quarter" idx="12"/>
          </p:nvPr>
        </p:nvSpPr>
        <p:spPr/>
        <p:txBody>
          <a:bodyPr/>
          <a:lstStyle/>
          <a:p>
            <a:fld id="{D59A92B6-63D0-4749-8E4E-E12FD465A899}" type="slidenum">
              <a:rPr lang="zh-CN" altLang="en-US" smtClean="0"/>
              <a:t>16</a:t>
            </a:fld>
            <a:endParaRPr lang="zh-CN" altLang="en-US"/>
          </a:p>
        </p:txBody>
      </p:sp>
      <p:pic>
        <p:nvPicPr>
          <p:cNvPr id="4" name="图片 3">
            <a:extLst>
              <a:ext uri="{FF2B5EF4-FFF2-40B4-BE49-F238E27FC236}">
                <a16:creationId xmlns:a16="http://schemas.microsoft.com/office/drawing/2014/main" id="{4543188B-DC99-DF35-6610-B5A608543896}"/>
              </a:ext>
            </a:extLst>
          </p:cNvPr>
          <p:cNvPicPr>
            <a:picLocks noChangeAspect="1"/>
          </p:cNvPicPr>
          <p:nvPr/>
        </p:nvPicPr>
        <p:blipFill>
          <a:blip r:embed="rId2"/>
          <a:stretch>
            <a:fillRect/>
          </a:stretch>
        </p:blipFill>
        <p:spPr>
          <a:xfrm>
            <a:off x="0" y="1171616"/>
            <a:ext cx="12192000" cy="1732757"/>
          </a:xfrm>
          <a:prstGeom prst="rect">
            <a:avLst/>
          </a:prstGeom>
        </p:spPr>
      </p:pic>
      <p:pic>
        <p:nvPicPr>
          <p:cNvPr id="8" name="图片 7">
            <a:extLst>
              <a:ext uri="{FF2B5EF4-FFF2-40B4-BE49-F238E27FC236}">
                <a16:creationId xmlns:a16="http://schemas.microsoft.com/office/drawing/2014/main" id="{9383BE03-82FB-45B2-7AD3-83DEB3BCB897}"/>
              </a:ext>
            </a:extLst>
          </p:cNvPr>
          <p:cNvPicPr>
            <a:picLocks noChangeAspect="1"/>
          </p:cNvPicPr>
          <p:nvPr/>
        </p:nvPicPr>
        <p:blipFill>
          <a:blip r:embed="rId3"/>
          <a:stretch>
            <a:fillRect/>
          </a:stretch>
        </p:blipFill>
        <p:spPr>
          <a:xfrm>
            <a:off x="0" y="3320119"/>
            <a:ext cx="4036558" cy="2626868"/>
          </a:xfrm>
          <a:prstGeom prst="rect">
            <a:avLst/>
          </a:prstGeom>
        </p:spPr>
      </p:pic>
      <p:pic>
        <p:nvPicPr>
          <p:cNvPr id="10" name="图片 9">
            <a:extLst>
              <a:ext uri="{FF2B5EF4-FFF2-40B4-BE49-F238E27FC236}">
                <a16:creationId xmlns:a16="http://schemas.microsoft.com/office/drawing/2014/main" id="{9567BA66-7619-EBBD-7104-F1C33D2437A0}"/>
              </a:ext>
            </a:extLst>
          </p:cNvPr>
          <p:cNvPicPr>
            <a:picLocks noChangeAspect="1"/>
          </p:cNvPicPr>
          <p:nvPr/>
        </p:nvPicPr>
        <p:blipFill>
          <a:blip r:embed="rId4"/>
          <a:stretch>
            <a:fillRect/>
          </a:stretch>
        </p:blipFill>
        <p:spPr>
          <a:xfrm>
            <a:off x="3843464" y="3569547"/>
            <a:ext cx="8348536" cy="2694993"/>
          </a:xfrm>
          <a:prstGeom prst="rect">
            <a:avLst/>
          </a:prstGeom>
        </p:spPr>
      </p:pic>
    </p:spTree>
    <p:extLst>
      <p:ext uri="{BB962C8B-B14F-4D97-AF65-F5344CB8AC3E}">
        <p14:creationId xmlns:p14="http://schemas.microsoft.com/office/powerpoint/2010/main" val="1154421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证券投资基金概述</a:t>
            </a:r>
            <a:r>
              <a:rPr lang="en-US" altLang="zh-CN" sz="2800" dirty="0">
                <a:latin typeface="宋体" panose="02010600030101010101" pitchFamily="2" charset="-122"/>
                <a:ea typeface="宋体" panose="02010600030101010101" pitchFamily="2" charset="-122"/>
              </a:rPr>
              <a:t>(</a:t>
            </a:r>
            <a:r>
              <a:rPr lang="zh-CN" altLang="en-US" sz="2800" dirty="0">
                <a:latin typeface="宋体" panose="02010600030101010101" pitchFamily="2" charset="-122"/>
                <a:ea typeface="宋体" panose="02010600030101010101" pitchFamily="2" charset="-122"/>
              </a:rPr>
              <a:t>例子）</a:t>
            </a:r>
            <a:endParaRPr lang="en-US" altLang="zh-CN" sz="2800" dirty="0">
              <a:latin typeface="宋体" panose="02010600030101010101" pitchFamily="2" charset="-122"/>
              <a:ea typeface="宋体" panose="02010600030101010101" pitchFamily="2" charset="-122"/>
            </a:endParaRP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rmAutofit/>
          </a:bodyPr>
          <a:lstStyle/>
          <a:p>
            <a:r>
              <a:rPr lang="zh-CN" altLang="en-US" sz="1800" dirty="0">
                <a:solidFill>
                  <a:srgbClr val="7030A0"/>
                </a:solidFill>
                <a:latin typeface="宋体" panose="02010600030101010101" pitchFamily="2" charset="-122"/>
                <a:ea typeface="宋体" panose="02010600030101010101" pitchFamily="2" charset="-122"/>
              </a:rPr>
              <a:t>此基金是封闭式，股票型，成长型，被动型基金</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17</a:t>
            </a:fld>
            <a:endParaRPr lang="zh-CN" altLang="en-US"/>
          </a:p>
        </p:txBody>
      </p:sp>
      <p:pic>
        <p:nvPicPr>
          <p:cNvPr id="6" name="Picture 2">
            <a:extLst>
              <a:ext uri="{FF2B5EF4-FFF2-40B4-BE49-F238E27FC236}">
                <a16:creationId xmlns:a16="http://schemas.microsoft.com/office/drawing/2014/main" id="{7BAC8F5B-C0AB-4C4D-86AC-0D176C8A7A11}"/>
              </a:ext>
            </a:extLst>
          </p:cNvPr>
          <p:cNvPicPr>
            <a:picLocks noChangeAspect="1" noChangeArrowheads="1"/>
          </p:cNvPicPr>
          <p:nvPr/>
        </p:nvPicPr>
        <p:blipFill>
          <a:blip r:embed="rId2" cstate="print"/>
          <a:srcRect/>
          <a:stretch>
            <a:fillRect/>
          </a:stretch>
        </p:blipFill>
        <p:spPr bwMode="auto">
          <a:xfrm>
            <a:off x="1586344" y="1616075"/>
            <a:ext cx="8467793" cy="5105400"/>
          </a:xfrm>
          <a:prstGeom prst="rect">
            <a:avLst/>
          </a:prstGeom>
          <a:noFill/>
          <a:ln w="9525">
            <a:noFill/>
            <a:miter lim="800000"/>
            <a:headEnd/>
            <a:tailEnd/>
          </a:ln>
        </p:spPr>
      </p:pic>
    </p:spTree>
    <p:extLst>
      <p:ext uri="{BB962C8B-B14F-4D97-AF65-F5344CB8AC3E}">
        <p14:creationId xmlns:p14="http://schemas.microsoft.com/office/powerpoint/2010/main" val="2044676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证券投资基金概述</a:t>
            </a:r>
            <a:r>
              <a:rPr lang="en-US" altLang="zh-CN" sz="2800" dirty="0">
                <a:latin typeface="宋体" panose="02010600030101010101" pitchFamily="2" charset="-122"/>
                <a:ea typeface="宋体" panose="02010600030101010101" pitchFamily="2" charset="-122"/>
              </a:rPr>
              <a:t>(</a:t>
            </a:r>
            <a:r>
              <a:rPr lang="zh-CN" altLang="en-US" sz="2800" dirty="0">
                <a:latin typeface="宋体" panose="02010600030101010101" pitchFamily="2" charset="-122"/>
                <a:ea typeface="宋体" panose="02010600030101010101" pitchFamily="2" charset="-122"/>
              </a:rPr>
              <a:t>例子）</a:t>
            </a:r>
            <a:endParaRPr lang="en-US" altLang="zh-CN" sz="2800" dirty="0">
              <a:latin typeface="宋体" panose="02010600030101010101" pitchFamily="2" charset="-122"/>
              <a:ea typeface="宋体" panose="02010600030101010101" pitchFamily="2" charset="-122"/>
            </a:endParaRP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rmAutofit/>
          </a:bodyPr>
          <a:lstStyle/>
          <a:p>
            <a:r>
              <a:rPr lang="zh-CN" altLang="en-US" sz="1800" dirty="0">
                <a:solidFill>
                  <a:srgbClr val="7030A0"/>
                </a:solidFill>
                <a:latin typeface="宋体" panose="02010600030101010101" pitchFamily="2" charset="-122"/>
                <a:ea typeface="宋体" panose="02010600030101010101" pitchFamily="2" charset="-122"/>
              </a:rPr>
              <a:t>此基金是封闭式，</a:t>
            </a:r>
            <a:r>
              <a:rPr lang="en-US" altLang="zh-CN" sz="1800" dirty="0">
                <a:solidFill>
                  <a:srgbClr val="7030A0"/>
                </a:solidFill>
                <a:latin typeface="宋体" panose="02010600030101010101" pitchFamily="2" charset="-122"/>
                <a:ea typeface="宋体" panose="02010600030101010101" pitchFamily="2" charset="-122"/>
              </a:rPr>
              <a:t>REITs</a:t>
            </a:r>
            <a:r>
              <a:rPr lang="zh-CN" altLang="en-US" sz="1800" dirty="0">
                <a:solidFill>
                  <a:srgbClr val="7030A0"/>
                </a:solidFill>
                <a:latin typeface="宋体" panose="02010600030101010101" pitchFamily="2" charset="-122"/>
                <a:ea typeface="宋体" panose="02010600030101010101" pitchFamily="2" charset="-122"/>
              </a:rPr>
              <a:t>基金</a:t>
            </a:r>
            <a:endParaRPr lang="en-US" altLang="zh-CN" sz="1800" dirty="0">
              <a:solidFill>
                <a:srgbClr val="7030A0"/>
              </a:solidFill>
              <a:latin typeface="宋体" panose="02010600030101010101" pitchFamily="2" charset="-122"/>
              <a:ea typeface="宋体" panose="02010600030101010101" pitchFamily="2" charset="-122"/>
            </a:endParaRPr>
          </a:p>
          <a:p>
            <a:r>
              <a:rPr lang="zh-CN" altLang="en-US" sz="1800" dirty="0">
                <a:solidFill>
                  <a:srgbClr val="7030A0"/>
                </a:solidFill>
                <a:latin typeface="宋体" panose="02010600030101010101" pitchFamily="2" charset="-122"/>
                <a:ea typeface="宋体" panose="02010600030101010101" pitchFamily="2" charset="-122"/>
              </a:rPr>
              <a:t>基金在存续期内主要投资于基础设施资产支持证券全部份额，以获取基础设施运营收益并承担标的资产价格波动，与其风险和收益高于债券型基金，低于股票型基金。</a:t>
            </a:r>
            <a:endParaRPr lang="en-US" altLang="zh-CN" sz="1800" dirty="0">
              <a:solidFill>
                <a:srgbClr val="7030A0"/>
              </a:solidFill>
              <a:latin typeface="宋体" panose="02010600030101010101" pitchFamily="2" charset="-122"/>
              <a:ea typeface="宋体" panose="02010600030101010101" pitchFamily="2" charset="-122"/>
            </a:endParaRPr>
          </a:p>
          <a:p>
            <a:endParaRPr lang="zh-CN" altLang="en-US" sz="1800" dirty="0">
              <a:solidFill>
                <a:srgbClr val="7030A0"/>
              </a:solidFill>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18</a:t>
            </a:fld>
            <a:endParaRPr lang="zh-CN" altLang="en-US"/>
          </a:p>
        </p:txBody>
      </p:sp>
      <p:pic>
        <p:nvPicPr>
          <p:cNvPr id="8" name="图片 7">
            <a:extLst>
              <a:ext uri="{FF2B5EF4-FFF2-40B4-BE49-F238E27FC236}">
                <a16:creationId xmlns:a16="http://schemas.microsoft.com/office/drawing/2014/main" id="{28275E07-345F-63A1-9D37-16AFC03B9819}"/>
              </a:ext>
            </a:extLst>
          </p:cNvPr>
          <p:cNvPicPr>
            <a:picLocks noChangeAspect="1"/>
          </p:cNvPicPr>
          <p:nvPr/>
        </p:nvPicPr>
        <p:blipFill>
          <a:blip r:embed="rId2"/>
          <a:stretch>
            <a:fillRect/>
          </a:stretch>
        </p:blipFill>
        <p:spPr>
          <a:xfrm>
            <a:off x="635211" y="2219004"/>
            <a:ext cx="11152598" cy="3539066"/>
          </a:xfrm>
          <a:prstGeom prst="rect">
            <a:avLst/>
          </a:prstGeom>
        </p:spPr>
      </p:pic>
    </p:spTree>
    <p:extLst>
      <p:ext uri="{BB962C8B-B14F-4D97-AF65-F5344CB8AC3E}">
        <p14:creationId xmlns:p14="http://schemas.microsoft.com/office/powerpoint/2010/main" val="1717922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470BDA6E-7BA6-EB73-086E-B1A0787C91D3}"/>
              </a:ext>
            </a:extLst>
          </p:cNvPr>
          <p:cNvSpPr>
            <a:spLocks noGrp="1"/>
          </p:cNvSpPr>
          <p:nvPr>
            <p:ph type="sldNum" sz="quarter" idx="12"/>
          </p:nvPr>
        </p:nvSpPr>
        <p:spPr/>
        <p:txBody>
          <a:bodyPr/>
          <a:lstStyle/>
          <a:p>
            <a:fld id="{D59A92B6-63D0-4749-8E4E-E12FD465A899}" type="slidenum">
              <a:rPr lang="zh-CN" altLang="en-US" smtClean="0"/>
              <a:t>19</a:t>
            </a:fld>
            <a:endParaRPr lang="zh-CN" altLang="en-US"/>
          </a:p>
        </p:txBody>
      </p:sp>
      <p:sp>
        <p:nvSpPr>
          <p:cNvPr id="7" name="标题 1">
            <a:extLst>
              <a:ext uri="{FF2B5EF4-FFF2-40B4-BE49-F238E27FC236}">
                <a16:creationId xmlns:a16="http://schemas.microsoft.com/office/drawing/2014/main" id="{D40FFEEB-9B19-7BF8-D456-80CD7FB046A6}"/>
              </a:ext>
            </a:extLst>
          </p:cNvPr>
          <p:cNvSpPr txBox="1">
            <a:spLocks/>
          </p:cNvSpPr>
          <p:nvPr/>
        </p:nvSpPr>
        <p:spPr>
          <a:xfrm>
            <a:off x="838200" y="365126"/>
            <a:ext cx="10515600" cy="6799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a:latin typeface="宋体" panose="02010600030101010101" pitchFamily="2" charset="-122"/>
                <a:ea typeface="宋体" panose="02010600030101010101" pitchFamily="2" charset="-122"/>
              </a:rPr>
              <a:t>证券投资基金概述</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例子）</a:t>
            </a:r>
            <a:endParaRPr lang="en-US" altLang="zh-CN" sz="2800" dirty="0">
              <a:latin typeface="宋体" panose="02010600030101010101" pitchFamily="2" charset="-122"/>
              <a:ea typeface="宋体" panose="02010600030101010101" pitchFamily="2" charset="-122"/>
            </a:endParaRPr>
          </a:p>
        </p:txBody>
      </p:sp>
      <p:cxnSp>
        <p:nvCxnSpPr>
          <p:cNvPr id="8" name="直接连接符 7">
            <a:extLst>
              <a:ext uri="{FF2B5EF4-FFF2-40B4-BE49-F238E27FC236}">
                <a16:creationId xmlns:a16="http://schemas.microsoft.com/office/drawing/2014/main" id="{17008764-F460-5C52-DA62-E91DED9FEEC3}"/>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45D6F0E8-59A0-BB5F-5471-625CB619FA93}"/>
              </a:ext>
            </a:extLst>
          </p:cNvPr>
          <p:cNvSpPr txBox="1"/>
          <p:nvPr/>
        </p:nvSpPr>
        <p:spPr>
          <a:xfrm>
            <a:off x="1311965" y="1318591"/>
            <a:ext cx="6195392" cy="369332"/>
          </a:xfrm>
          <a:prstGeom prst="rect">
            <a:avLst/>
          </a:prstGeom>
          <a:noFill/>
        </p:spPr>
        <p:txBody>
          <a:bodyPr wrap="square" rtlCol="0">
            <a:spAutoFit/>
          </a:bodyPr>
          <a:lstStyle/>
          <a:p>
            <a:r>
              <a:rPr lang="zh-CN" altLang="en-US" dirty="0"/>
              <a:t>此基金为封闭式，混合型基金</a:t>
            </a:r>
          </a:p>
        </p:txBody>
      </p:sp>
      <p:pic>
        <p:nvPicPr>
          <p:cNvPr id="3" name="图片 2">
            <a:extLst>
              <a:ext uri="{FF2B5EF4-FFF2-40B4-BE49-F238E27FC236}">
                <a16:creationId xmlns:a16="http://schemas.microsoft.com/office/drawing/2014/main" id="{8A865E3C-D142-BAEF-4AFC-FD42C1FF1CE0}"/>
              </a:ext>
            </a:extLst>
          </p:cNvPr>
          <p:cNvPicPr>
            <a:picLocks noChangeAspect="1"/>
          </p:cNvPicPr>
          <p:nvPr/>
        </p:nvPicPr>
        <p:blipFill>
          <a:blip r:embed="rId2"/>
          <a:stretch>
            <a:fillRect/>
          </a:stretch>
        </p:blipFill>
        <p:spPr>
          <a:xfrm>
            <a:off x="554935" y="1766266"/>
            <a:ext cx="10325100" cy="4438650"/>
          </a:xfrm>
          <a:prstGeom prst="rect">
            <a:avLst/>
          </a:prstGeom>
        </p:spPr>
      </p:pic>
    </p:spTree>
    <p:extLst>
      <p:ext uri="{BB962C8B-B14F-4D97-AF65-F5344CB8AC3E}">
        <p14:creationId xmlns:p14="http://schemas.microsoft.com/office/powerpoint/2010/main" val="3643781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第十讲：基金管理</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rmAutofit/>
          </a:bodyPr>
          <a:lstStyle/>
          <a:p>
            <a:endParaRPr lang="en-US" altLang="zh-CN" sz="2400" dirty="0">
              <a:latin typeface="宋体" panose="02010600030101010101" pitchFamily="2" charset="-122"/>
              <a:ea typeface="宋体" panose="02010600030101010101" pitchFamily="2" charset="-122"/>
            </a:endParaRPr>
          </a:p>
          <a:p>
            <a:endParaRPr lang="en-US" altLang="zh-CN" sz="2400" dirty="0">
              <a:latin typeface="宋体" panose="02010600030101010101" pitchFamily="2" charset="-122"/>
              <a:ea typeface="宋体" panose="02010600030101010101" pitchFamily="2" charset="-122"/>
            </a:endParaRPr>
          </a:p>
          <a:p>
            <a:r>
              <a:rPr lang="zh-CN" altLang="en-US" sz="2400" dirty="0">
                <a:latin typeface="宋体" panose="02010600030101010101" pitchFamily="2" charset="-122"/>
                <a:ea typeface="宋体" panose="02010600030101010101" pitchFamily="2" charset="-122"/>
              </a:rPr>
              <a:t>证券投资基金概述</a:t>
            </a:r>
            <a:endParaRPr lang="en-US" altLang="zh-CN" sz="2400" dirty="0">
              <a:latin typeface="宋体" panose="02010600030101010101" pitchFamily="2" charset="-122"/>
              <a:ea typeface="宋体" panose="02010600030101010101" pitchFamily="2" charset="-122"/>
            </a:endParaRPr>
          </a:p>
          <a:p>
            <a:r>
              <a:rPr lang="zh-CN" altLang="en-US" sz="2400" dirty="0">
                <a:latin typeface="宋体" panose="02010600030101010101" pitchFamily="2" charset="-122"/>
                <a:ea typeface="宋体" panose="02010600030101010101" pitchFamily="2" charset="-122"/>
              </a:rPr>
              <a:t>投资基金的设立，发行与交易</a:t>
            </a:r>
            <a:endParaRPr lang="en-US" altLang="zh-CN" sz="2400" dirty="0">
              <a:latin typeface="宋体" panose="02010600030101010101" pitchFamily="2" charset="-122"/>
              <a:ea typeface="宋体" panose="02010600030101010101" pitchFamily="2" charset="-122"/>
            </a:endParaRPr>
          </a:p>
          <a:p>
            <a:r>
              <a:rPr lang="zh-CN" altLang="en-US" sz="2400" dirty="0">
                <a:latin typeface="宋体" panose="02010600030101010101" pitchFamily="2" charset="-122"/>
                <a:ea typeface="宋体" panose="02010600030101010101" pitchFamily="2" charset="-122"/>
              </a:rPr>
              <a:t>投资组合管理</a:t>
            </a:r>
            <a:endParaRPr lang="en-US" altLang="zh-CN" sz="24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2</a:t>
            </a:fld>
            <a:endParaRPr lang="zh-CN" altLang="en-US"/>
          </a:p>
        </p:txBody>
      </p:sp>
    </p:spTree>
    <p:extLst>
      <p:ext uri="{BB962C8B-B14F-4D97-AF65-F5344CB8AC3E}">
        <p14:creationId xmlns:p14="http://schemas.microsoft.com/office/powerpoint/2010/main" val="1760867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证券投资基金概述</a:t>
            </a:r>
            <a:r>
              <a:rPr lang="en-US" altLang="zh-CN" sz="2800" dirty="0">
                <a:latin typeface="宋体" panose="02010600030101010101" pitchFamily="2" charset="-122"/>
                <a:ea typeface="宋体" panose="02010600030101010101" pitchFamily="2" charset="-122"/>
              </a:rPr>
              <a:t>(</a:t>
            </a:r>
            <a:r>
              <a:rPr lang="zh-CN" altLang="en-US" sz="2800" dirty="0">
                <a:latin typeface="宋体" panose="02010600030101010101" pitchFamily="2" charset="-122"/>
                <a:ea typeface="宋体" panose="02010600030101010101" pitchFamily="2" charset="-122"/>
              </a:rPr>
              <a:t>例子）</a:t>
            </a:r>
            <a:endParaRPr lang="en-US" altLang="zh-CN" sz="2800" dirty="0">
              <a:latin typeface="宋体" panose="02010600030101010101" pitchFamily="2" charset="-122"/>
              <a:ea typeface="宋体" panose="02010600030101010101" pitchFamily="2" charset="-122"/>
            </a:endParaRP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rmAutofit/>
          </a:bodyPr>
          <a:lstStyle/>
          <a:p>
            <a:r>
              <a:rPr lang="zh-CN" altLang="en-US" sz="1800" dirty="0">
                <a:solidFill>
                  <a:srgbClr val="7030A0"/>
                </a:solidFill>
                <a:latin typeface="宋体" panose="02010600030101010101" pitchFamily="2" charset="-122"/>
                <a:ea typeface="宋体" panose="02010600030101010101" pitchFamily="2" charset="-122"/>
              </a:rPr>
              <a:t>此基金是开放式，股票型，收入型，被动型 </a:t>
            </a:r>
            <a:r>
              <a:rPr lang="en-US" altLang="zh-CN" sz="1800" dirty="0">
                <a:solidFill>
                  <a:srgbClr val="7030A0"/>
                </a:solidFill>
                <a:latin typeface="宋体" panose="02010600030101010101" pitchFamily="2" charset="-122"/>
                <a:ea typeface="宋体" panose="02010600030101010101" pitchFamily="2" charset="-122"/>
              </a:rPr>
              <a:t>ETF</a:t>
            </a:r>
            <a:r>
              <a:rPr lang="zh-CN" altLang="en-US" sz="1800" dirty="0">
                <a:solidFill>
                  <a:srgbClr val="7030A0"/>
                </a:solidFill>
                <a:latin typeface="宋体" panose="02010600030101010101" pitchFamily="2" charset="-122"/>
                <a:ea typeface="宋体" panose="02010600030101010101" pitchFamily="2" charset="-122"/>
              </a:rPr>
              <a:t>基金</a:t>
            </a:r>
            <a:endParaRPr lang="en-US" altLang="zh-CN" sz="1800" dirty="0">
              <a:solidFill>
                <a:srgbClr val="7030A0"/>
              </a:solidFill>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20</a:t>
            </a:fld>
            <a:endParaRPr lang="zh-CN" altLang="en-US"/>
          </a:p>
        </p:txBody>
      </p:sp>
      <p:sp>
        <p:nvSpPr>
          <p:cNvPr id="4" name="文本框 3">
            <a:extLst>
              <a:ext uri="{FF2B5EF4-FFF2-40B4-BE49-F238E27FC236}">
                <a16:creationId xmlns:a16="http://schemas.microsoft.com/office/drawing/2014/main" id="{EF2051EF-6984-4757-867C-CA440FBAB074}"/>
              </a:ext>
            </a:extLst>
          </p:cNvPr>
          <p:cNvSpPr txBox="1"/>
          <p:nvPr/>
        </p:nvSpPr>
        <p:spPr>
          <a:xfrm>
            <a:off x="8610600" y="1839197"/>
            <a:ext cx="3269673" cy="2862322"/>
          </a:xfrm>
          <a:prstGeom prst="rect">
            <a:avLst/>
          </a:prstGeom>
          <a:noFill/>
        </p:spPr>
        <p:txBody>
          <a:bodyPr wrap="square" rtlCol="0">
            <a:spAutoFit/>
          </a:bodyPr>
          <a:lstStyle/>
          <a:p>
            <a:pPr marL="285750" indent="-285750">
              <a:buFont typeface="Arial" panose="020B0604020202020204" pitchFamily="34" charset="0"/>
              <a:buChar char="•"/>
            </a:pPr>
            <a:r>
              <a:rPr lang="zh-CN" altLang="en-US" dirty="0">
                <a:latin typeface="宋体" panose="02010600030101010101" pitchFamily="2" charset="-122"/>
                <a:ea typeface="宋体" panose="02010600030101010101" pitchFamily="2" charset="-122"/>
              </a:rPr>
              <a:t>投资目标</a:t>
            </a:r>
            <a:endParaRPr lang="en-US" altLang="zh-CN" dirty="0">
              <a:latin typeface="宋体" panose="02010600030101010101" pitchFamily="2" charset="-122"/>
              <a:ea typeface="宋体" panose="02010600030101010101" pitchFamily="2" charset="-122"/>
            </a:endParaRPr>
          </a:p>
          <a:p>
            <a:pPr indent="4763">
              <a:buNone/>
            </a:pPr>
            <a:r>
              <a:rPr lang="zh-CN" altLang="en-US" dirty="0">
                <a:latin typeface="宋体" panose="02010600030101010101" pitchFamily="2" charset="-122"/>
                <a:ea typeface="宋体" panose="02010600030101010101" pitchFamily="2" charset="-122"/>
              </a:rPr>
              <a:t>紧密跟踪标的指数，追求跟踪偏离度和跟踪误差最小化。</a:t>
            </a:r>
            <a:endParaRPr lang="en-US" altLang="zh-CN" dirty="0">
              <a:latin typeface="宋体" panose="02010600030101010101" pitchFamily="2" charset="-122"/>
              <a:ea typeface="宋体" panose="02010600030101010101" pitchFamily="2" charset="-122"/>
            </a:endParaRPr>
          </a:p>
          <a:p>
            <a:pPr indent="4763">
              <a:buNone/>
            </a:pPr>
            <a:endParaRPr lang="en-US" altLang="zh-CN" dirty="0">
              <a:latin typeface="宋体" panose="02010600030101010101" pitchFamily="2" charset="-122"/>
              <a:ea typeface="宋体" panose="02010600030101010101" pitchFamily="2" charset="-122"/>
            </a:endParaRPr>
          </a:p>
          <a:p>
            <a:pPr marL="285750" indent="-285750">
              <a:buFont typeface="Arial" panose="020B0604020202020204" pitchFamily="34" charset="0"/>
              <a:buChar char="•"/>
            </a:pPr>
            <a:r>
              <a:rPr lang="zh-CN" altLang="en-US" dirty="0">
                <a:latin typeface="宋体" panose="02010600030101010101" pitchFamily="2" charset="-122"/>
                <a:ea typeface="宋体" panose="02010600030101010101" pitchFamily="2" charset="-122"/>
              </a:rPr>
              <a:t>投资策略</a:t>
            </a:r>
            <a:endParaRPr lang="en-US" altLang="zh-CN" dirty="0">
              <a:latin typeface="宋体" panose="02010600030101010101" pitchFamily="2" charset="-122"/>
              <a:ea typeface="宋体" panose="02010600030101010101" pitchFamily="2" charset="-122"/>
            </a:endParaRPr>
          </a:p>
          <a:p>
            <a:pPr indent="4763">
              <a:buNone/>
            </a:pPr>
            <a:r>
              <a:rPr lang="zh-CN" altLang="en-US" dirty="0">
                <a:latin typeface="宋体" panose="02010600030101010101" pitchFamily="2" charset="-122"/>
                <a:ea typeface="宋体" panose="02010600030101010101" pitchFamily="2" charset="-122"/>
              </a:rPr>
              <a:t>本基金主要采用组合复制策略及适当的替代性策略以更好的跟踪标的指数，实现基金投资目标。</a:t>
            </a:r>
            <a:endParaRPr lang="en-US" altLang="zh-CN" dirty="0">
              <a:solidFill>
                <a:srgbClr val="7030A0"/>
              </a:solidFill>
              <a:latin typeface="宋体" panose="02010600030101010101" pitchFamily="2" charset="-122"/>
              <a:ea typeface="宋体" panose="02010600030101010101" pitchFamily="2" charset="-122"/>
            </a:endParaRPr>
          </a:p>
          <a:p>
            <a:endParaRPr lang="zh-CN" altLang="en-US" dirty="0"/>
          </a:p>
        </p:txBody>
      </p:sp>
      <p:pic>
        <p:nvPicPr>
          <p:cNvPr id="9" name="图片 8">
            <a:extLst>
              <a:ext uri="{FF2B5EF4-FFF2-40B4-BE49-F238E27FC236}">
                <a16:creationId xmlns:a16="http://schemas.microsoft.com/office/drawing/2014/main" id="{E6242911-5226-6456-5A24-5DDB331ECD95}"/>
              </a:ext>
            </a:extLst>
          </p:cNvPr>
          <p:cNvPicPr>
            <a:picLocks noChangeAspect="1"/>
          </p:cNvPicPr>
          <p:nvPr/>
        </p:nvPicPr>
        <p:blipFill>
          <a:blip r:embed="rId2"/>
          <a:stretch>
            <a:fillRect/>
          </a:stretch>
        </p:blipFill>
        <p:spPr>
          <a:xfrm>
            <a:off x="636693" y="1683698"/>
            <a:ext cx="7991126" cy="4672651"/>
          </a:xfrm>
          <a:prstGeom prst="rect">
            <a:avLst/>
          </a:prstGeom>
        </p:spPr>
      </p:pic>
    </p:spTree>
    <p:extLst>
      <p:ext uri="{BB962C8B-B14F-4D97-AF65-F5344CB8AC3E}">
        <p14:creationId xmlns:p14="http://schemas.microsoft.com/office/powerpoint/2010/main" val="709826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证券投资基金概述</a:t>
            </a:r>
            <a:r>
              <a:rPr lang="en-US" altLang="zh-CN" sz="2800" dirty="0">
                <a:latin typeface="宋体" panose="02010600030101010101" pitchFamily="2" charset="-122"/>
                <a:ea typeface="宋体" panose="02010600030101010101" pitchFamily="2" charset="-122"/>
              </a:rPr>
              <a:t>(</a:t>
            </a:r>
            <a:r>
              <a:rPr lang="zh-CN" altLang="en-US" sz="2800" dirty="0">
                <a:latin typeface="宋体" panose="02010600030101010101" pitchFamily="2" charset="-122"/>
                <a:ea typeface="宋体" panose="02010600030101010101" pitchFamily="2" charset="-122"/>
              </a:rPr>
              <a:t>例子）</a:t>
            </a:r>
            <a:endParaRPr lang="en-US" altLang="zh-CN" sz="2800" dirty="0">
              <a:latin typeface="宋体" panose="02010600030101010101" pitchFamily="2" charset="-122"/>
              <a:ea typeface="宋体" panose="02010600030101010101" pitchFamily="2" charset="-122"/>
            </a:endParaRP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rmAutofit/>
          </a:bodyPr>
          <a:lstStyle/>
          <a:p>
            <a:pPr>
              <a:lnSpc>
                <a:spcPct val="120000"/>
              </a:lnSpc>
            </a:pPr>
            <a:r>
              <a:rPr lang="zh-CN" altLang="en-US" sz="1800" dirty="0">
                <a:solidFill>
                  <a:srgbClr val="7030A0"/>
                </a:solidFill>
                <a:latin typeface="宋体" panose="02010600030101010101" pitchFamily="2" charset="-122"/>
                <a:ea typeface="宋体" panose="02010600030101010101" pitchFamily="2" charset="-122"/>
              </a:rPr>
              <a:t>此基金是开放式，混合型，收入型，主动型 </a:t>
            </a:r>
            <a:r>
              <a:rPr lang="en-US" altLang="zh-CN" sz="1800" dirty="0">
                <a:solidFill>
                  <a:srgbClr val="7030A0"/>
                </a:solidFill>
                <a:latin typeface="宋体" panose="02010600030101010101" pitchFamily="2" charset="-122"/>
                <a:ea typeface="宋体" panose="02010600030101010101" pitchFamily="2" charset="-122"/>
              </a:rPr>
              <a:t>LOF</a:t>
            </a:r>
            <a:r>
              <a:rPr lang="zh-CN" altLang="en-US" sz="1800" dirty="0">
                <a:solidFill>
                  <a:srgbClr val="7030A0"/>
                </a:solidFill>
                <a:latin typeface="宋体" panose="02010600030101010101" pitchFamily="2" charset="-122"/>
                <a:ea typeface="宋体" panose="02010600030101010101" pitchFamily="2" charset="-122"/>
              </a:rPr>
              <a:t>基金</a:t>
            </a:r>
            <a:endParaRPr lang="en-US" altLang="zh-CN" sz="18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21</a:t>
            </a:fld>
            <a:endParaRPr lang="zh-CN" altLang="en-US"/>
          </a:p>
        </p:txBody>
      </p:sp>
      <p:sp>
        <p:nvSpPr>
          <p:cNvPr id="4" name="文本框 3">
            <a:extLst>
              <a:ext uri="{FF2B5EF4-FFF2-40B4-BE49-F238E27FC236}">
                <a16:creationId xmlns:a16="http://schemas.microsoft.com/office/drawing/2014/main" id="{3368B9F3-E367-4098-B368-B723731330D0}"/>
              </a:ext>
            </a:extLst>
          </p:cNvPr>
          <p:cNvSpPr txBox="1"/>
          <p:nvPr/>
        </p:nvSpPr>
        <p:spPr>
          <a:xfrm>
            <a:off x="8194964" y="1510145"/>
            <a:ext cx="3685309" cy="4358116"/>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zh-CN" altLang="en-US" sz="1800" dirty="0">
                <a:latin typeface="宋体" panose="02010600030101010101" pitchFamily="2" charset="-122"/>
                <a:ea typeface="宋体" panose="02010600030101010101" pitchFamily="2" charset="-122"/>
              </a:rPr>
              <a:t>投资目标</a:t>
            </a:r>
            <a:endParaRPr lang="en-US" altLang="zh-CN" sz="1800" dirty="0">
              <a:latin typeface="宋体" panose="02010600030101010101" pitchFamily="2" charset="-122"/>
              <a:ea typeface="宋体" panose="02010600030101010101" pitchFamily="2" charset="-122"/>
            </a:endParaRPr>
          </a:p>
          <a:p>
            <a:pPr indent="4763">
              <a:lnSpc>
                <a:spcPct val="120000"/>
              </a:lnSpc>
              <a:buNone/>
            </a:pPr>
            <a:r>
              <a:rPr lang="zh-CN" altLang="en-US" sz="1800" dirty="0">
                <a:latin typeface="宋体" panose="02010600030101010101" pitchFamily="2" charset="-122"/>
                <a:ea typeface="宋体" panose="02010600030101010101" pitchFamily="2" charset="-122"/>
              </a:rPr>
              <a:t>追求在有效控制风险的前提下实现基金资产的稳健、持续增值。</a:t>
            </a:r>
            <a:endParaRPr lang="en-US" altLang="zh-CN" sz="1800" dirty="0">
              <a:latin typeface="宋体" panose="02010600030101010101" pitchFamily="2" charset="-122"/>
              <a:ea typeface="宋体" panose="02010600030101010101" pitchFamily="2" charset="-122"/>
            </a:endParaRPr>
          </a:p>
          <a:p>
            <a:pPr indent="4763">
              <a:lnSpc>
                <a:spcPct val="120000"/>
              </a:lnSpc>
              <a:buNone/>
            </a:pPr>
            <a:r>
              <a:rPr lang="zh-CN" altLang="en-US" sz="1800" dirty="0">
                <a:latin typeface="宋体" panose="02010600030101010101" pitchFamily="2" charset="-122"/>
                <a:ea typeface="宋体" panose="02010600030101010101" pitchFamily="2" charset="-122"/>
              </a:rPr>
              <a:t> </a:t>
            </a:r>
            <a:endParaRPr lang="en-US" altLang="zh-CN" sz="1800" dirty="0">
              <a:latin typeface="宋体" panose="02010600030101010101" pitchFamily="2" charset="-122"/>
              <a:ea typeface="宋体" panose="02010600030101010101" pitchFamily="2" charset="-122"/>
            </a:endParaRPr>
          </a:p>
          <a:p>
            <a:pPr marL="285750" indent="-285750">
              <a:lnSpc>
                <a:spcPct val="120000"/>
              </a:lnSpc>
              <a:buFont typeface="Arial" panose="020B0604020202020204" pitchFamily="34" charset="0"/>
              <a:buChar char="•"/>
            </a:pPr>
            <a:r>
              <a:rPr lang="zh-CN" altLang="en-US" sz="1800" dirty="0">
                <a:latin typeface="宋体" panose="02010600030101010101" pitchFamily="2" charset="-122"/>
                <a:ea typeface="宋体" panose="02010600030101010101" pitchFamily="2" charset="-122"/>
              </a:rPr>
              <a:t>投资策略</a:t>
            </a:r>
            <a:endParaRPr lang="en-US" altLang="zh-CN" sz="1800" dirty="0">
              <a:latin typeface="宋体" panose="02010600030101010101" pitchFamily="2" charset="-122"/>
              <a:ea typeface="宋体" panose="02010600030101010101" pitchFamily="2" charset="-122"/>
            </a:endParaRPr>
          </a:p>
          <a:p>
            <a:pPr indent="4763">
              <a:lnSpc>
                <a:spcPct val="120000"/>
              </a:lnSpc>
              <a:buNone/>
            </a:pPr>
            <a:r>
              <a:rPr lang="zh-CN" altLang="en-US" sz="1800" dirty="0">
                <a:latin typeface="宋体" panose="02010600030101010101" pitchFamily="2" charset="-122"/>
                <a:ea typeface="宋体" panose="02010600030101010101" pitchFamily="2" charset="-122"/>
              </a:rPr>
              <a:t>本基金将结合宏观经济环境、政策形势、证券市场走势的综合分析</a:t>
            </a:r>
            <a:r>
              <a:rPr lang="en-US" altLang="zh-CN" sz="1800" dirty="0">
                <a:latin typeface="宋体" panose="02010600030101010101" pitchFamily="2" charset="-122"/>
                <a:ea typeface="宋体" panose="02010600030101010101" pitchFamily="2" charset="-122"/>
              </a:rPr>
              <a:t>,</a:t>
            </a:r>
            <a:r>
              <a:rPr lang="zh-CN" altLang="en-US" sz="1800" dirty="0">
                <a:latin typeface="宋体" panose="02010600030101010101" pitchFamily="2" charset="-122"/>
                <a:ea typeface="宋体" panose="02010600030101010101" pitchFamily="2" charset="-122"/>
              </a:rPr>
              <a:t>主动判断市场时机</a:t>
            </a:r>
            <a:r>
              <a:rPr lang="en-US" altLang="zh-CN" sz="1800" dirty="0">
                <a:latin typeface="宋体" panose="02010600030101010101" pitchFamily="2" charset="-122"/>
                <a:ea typeface="宋体" panose="02010600030101010101" pitchFamily="2" charset="-122"/>
              </a:rPr>
              <a:t>,</a:t>
            </a:r>
            <a:r>
              <a:rPr lang="zh-CN" altLang="en-US" sz="1800" dirty="0">
                <a:latin typeface="宋体" panose="02010600030101010101" pitchFamily="2" charset="-122"/>
                <a:ea typeface="宋体" panose="02010600030101010101" pitchFamily="2" charset="-122"/>
              </a:rPr>
              <a:t>进行积极的资产配置</a:t>
            </a:r>
            <a:r>
              <a:rPr lang="en-US" altLang="zh-CN" sz="1800" dirty="0">
                <a:latin typeface="宋体" panose="02010600030101010101" pitchFamily="2" charset="-122"/>
                <a:ea typeface="宋体" panose="02010600030101010101" pitchFamily="2" charset="-122"/>
              </a:rPr>
              <a:t>,</a:t>
            </a:r>
            <a:r>
              <a:rPr lang="zh-CN" altLang="en-US" sz="1800" dirty="0">
                <a:latin typeface="宋体" panose="02010600030101010101" pitchFamily="2" charset="-122"/>
                <a:ea typeface="宋体" panose="02010600030101010101" pitchFamily="2" charset="-122"/>
              </a:rPr>
              <a:t>合理确定基金在股票、债券等各类资产类别上的投资比例</a:t>
            </a:r>
            <a:r>
              <a:rPr lang="en-US" altLang="zh-CN" sz="1800" dirty="0">
                <a:latin typeface="宋体" panose="02010600030101010101" pitchFamily="2" charset="-122"/>
                <a:ea typeface="宋体" panose="02010600030101010101" pitchFamily="2" charset="-122"/>
              </a:rPr>
              <a:t>,</a:t>
            </a:r>
            <a:r>
              <a:rPr lang="zh-CN" altLang="en-US" sz="1800" dirty="0">
                <a:latin typeface="宋体" panose="02010600030101010101" pitchFamily="2" charset="-122"/>
                <a:ea typeface="宋体" panose="02010600030101010101" pitchFamily="2" charset="-122"/>
              </a:rPr>
              <a:t>以最大限度地降低投资组合的风险、提高收益</a:t>
            </a:r>
            <a:endParaRPr lang="en-US" altLang="zh-CN" sz="1800" dirty="0">
              <a:latin typeface="宋体" panose="02010600030101010101" pitchFamily="2" charset="-122"/>
              <a:ea typeface="宋体" panose="02010600030101010101" pitchFamily="2" charset="-122"/>
            </a:endParaRPr>
          </a:p>
          <a:p>
            <a:endParaRPr lang="zh-CN" altLang="en-US" dirty="0"/>
          </a:p>
        </p:txBody>
      </p:sp>
      <p:pic>
        <p:nvPicPr>
          <p:cNvPr id="9" name="图片 8">
            <a:extLst>
              <a:ext uri="{FF2B5EF4-FFF2-40B4-BE49-F238E27FC236}">
                <a16:creationId xmlns:a16="http://schemas.microsoft.com/office/drawing/2014/main" id="{DF7323C4-1E65-9E1C-1258-BE53CB1CF30D}"/>
              </a:ext>
            </a:extLst>
          </p:cNvPr>
          <p:cNvPicPr>
            <a:picLocks noChangeAspect="1"/>
          </p:cNvPicPr>
          <p:nvPr/>
        </p:nvPicPr>
        <p:blipFill>
          <a:blip r:embed="rId2"/>
          <a:stretch>
            <a:fillRect/>
          </a:stretch>
        </p:blipFill>
        <p:spPr>
          <a:xfrm>
            <a:off x="555412" y="1714817"/>
            <a:ext cx="7289165" cy="4384358"/>
          </a:xfrm>
          <a:prstGeom prst="rect">
            <a:avLst/>
          </a:prstGeom>
        </p:spPr>
      </p:pic>
    </p:spTree>
    <p:extLst>
      <p:ext uri="{BB962C8B-B14F-4D97-AF65-F5344CB8AC3E}">
        <p14:creationId xmlns:p14="http://schemas.microsoft.com/office/powerpoint/2010/main" val="3109137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证券投资基金概述</a:t>
            </a:r>
            <a:endParaRPr lang="en-US" altLang="zh-CN" sz="2800" dirty="0">
              <a:latin typeface="宋体" panose="02010600030101010101" pitchFamily="2" charset="-122"/>
              <a:ea typeface="宋体" panose="02010600030101010101" pitchFamily="2" charset="-122"/>
            </a:endParaRP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rmAutofit/>
          </a:bodyPr>
          <a:lstStyle/>
          <a:p>
            <a:pPr>
              <a:lnSpc>
                <a:spcPct val="120000"/>
              </a:lnSpc>
            </a:pPr>
            <a:r>
              <a:rPr lang="zh-CN" altLang="en-US" sz="1800" dirty="0">
                <a:latin typeface="宋体" panose="02010600030101010101" pitchFamily="2" charset="-122"/>
                <a:ea typeface="宋体" panose="02010600030101010101" pitchFamily="2" charset="-122"/>
              </a:rPr>
              <a:t>证券投资基金的特点</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22</a:t>
            </a:fld>
            <a:endParaRPr lang="zh-CN" altLang="en-US"/>
          </a:p>
        </p:txBody>
      </p:sp>
      <p:graphicFrame>
        <p:nvGraphicFramePr>
          <p:cNvPr id="11" name="图示 10">
            <a:extLst>
              <a:ext uri="{FF2B5EF4-FFF2-40B4-BE49-F238E27FC236}">
                <a16:creationId xmlns:a16="http://schemas.microsoft.com/office/drawing/2014/main" id="{3AC4B193-A801-4120-B0DF-0B7633B8D14F}"/>
              </a:ext>
            </a:extLst>
          </p:cNvPr>
          <p:cNvGraphicFramePr/>
          <p:nvPr>
            <p:extLst>
              <p:ext uri="{D42A27DB-BD31-4B8C-83A1-F6EECF244321}">
                <p14:modId xmlns:p14="http://schemas.microsoft.com/office/powerpoint/2010/main" val="2896327231"/>
              </p:ext>
            </p:extLst>
          </p:nvPr>
        </p:nvGraphicFramePr>
        <p:xfrm>
          <a:off x="1600200" y="1679352"/>
          <a:ext cx="4572000" cy="4264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4440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投资基金的设立，发行与交易</a:t>
            </a:r>
            <a:endParaRPr lang="en-US" altLang="zh-CN" sz="2800" dirty="0">
              <a:latin typeface="宋体" panose="02010600030101010101" pitchFamily="2" charset="-122"/>
              <a:ea typeface="宋体" panose="02010600030101010101" pitchFamily="2" charset="-122"/>
            </a:endParaRP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rmAutofit/>
          </a:bodyPr>
          <a:lstStyle/>
          <a:p>
            <a:endParaRPr lang="en-US" altLang="zh-CN" sz="1800" dirty="0">
              <a:latin typeface="宋体" panose="02010600030101010101" pitchFamily="2" charset="-122"/>
              <a:ea typeface="宋体" panose="02010600030101010101" pitchFamily="2" charset="-122"/>
            </a:endParaRPr>
          </a:p>
          <a:p>
            <a:r>
              <a:rPr lang="zh-CN" altLang="en-US" sz="1800" dirty="0">
                <a:latin typeface="宋体" panose="02010600030101010101" pitchFamily="2" charset="-122"/>
                <a:ea typeface="宋体" panose="02010600030101010101" pitchFamily="2" charset="-122"/>
              </a:rPr>
              <a:t>基金的设立</a:t>
            </a:r>
            <a:endParaRPr lang="en-US" altLang="zh-CN" sz="1800" dirty="0">
              <a:latin typeface="宋体" panose="02010600030101010101" pitchFamily="2" charset="-122"/>
              <a:ea typeface="宋体" panose="02010600030101010101" pitchFamily="2" charset="-122"/>
            </a:endParaRPr>
          </a:p>
          <a:p>
            <a:r>
              <a:rPr lang="zh-CN" altLang="en-US" sz="1800" dirty="0">
                <a:latin typeface="宋体" panose="02010600030101010101" pitchFamily="2" charset="-122"/>
                <a:ea typeface="宋体" panose="02010600030101010101" pitchFamily="2" charset="-122"/>
              </a:rPr>
              <a:t>基金的发行</a:t>
            </a:r>
            <a:endParaRPr lang="en-US" altLang="zh-CN" sz="1800" dirty="0">
              <a:latin typeface="宋体" panose="02010600030101010101" pitchFamily="2" charset="-122"/>
              <a:ea typeface="宋体" panose="02010600030101010101" pitchFamily="2" charset="-122"/>
            </a:endParaRPr>
          </a:p>
          <a:p>
            <a:r>
              <a:rPr lang="zh-CN" altLang="en-US" sz="1800" dirty="0">
                <a:latin typeface="宋体" panose="02010600030101010101" pitchFamily="2" charset="-122"/>
                <a:ea typeface="宋体" panose="02010600030101010101" pitchFamily="2" charset="-122"/>
              </a:rPr>
              <a:t>基金的认购</a:t>
            </a:r>
            <a:endParaRPr lang="en-US" altLang="zh-CN" sz="1800" dirty="0">
              <a:latin typeface="宋体" panose="02010600030101010101" pitchFamily="2" charset="-122"/>
              <a:ea typeface="宋体" panose="02010600030101010101" pitchFamily="2" charset="-122"/>
            </a:endParaRPr>
          </a:p>
          <a:p>
            <a:r>
              <a:rPr lang="zh-CN" altLang="en-US" sz="1800" dirty="0">
                <a:latin typeface="宋体" panose="02010600030101010101" pitchFamily="2" charset="-122"/>
                <a:ea typeface="宋体" panose="02010600030101010101" pitchFamily="2" charset="-122"/>
              </a:rPr>
              <a:t>封闭式基金的交易</a:t>
            </a:r>
            <a:endParaRPr lang="en-US" altLang="zh-CN" sz="1800" dirty="0">
              <a:latin typeface="宋体" panose="02010600030101010101" pitchFamily="2" charset="-122"/>
              <a:ea typeface="宋体" panose="02010600030101010101" pitchFamily="2" charset="-122"/>
            </a:endParaRPr>
          </a:p>
          <a:p>
            <a:r>
              <a:rPr lang="zh-CN" altLang="en-US" sz="1800" dirty="0">
                <a:latin typeface="宋体" panose="02010600030101010101" pitchFamily="2" charset="-122"/>
                <a:ea typeface="宋体" panose="02010600030101010101" pitchFamily="2" charset="-122"/>
              </a:rPr>
              <a:t>开放式基金的交易</a:t>
            </a:r>
            <a:endParaRPr lang="en-US" altLang="zh-CN" sz="18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23</a:t>
            </a:fld>
            <a:endParaRPr lang="zh-CN" altLang="en-US"/>
          </a:p>
        </p:txBody>
      </p:sp>
    </p:spTree>
    <p:extLst>
      <p:ext uri="{BB962C8B-B14F-4D97-AF65-F5344CB8AC3E}">
        <p14:creationId xmlns:p14="http://schemas.microsoft.com/office/powerpoint/2010/main" val="3196126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投资基金的设立，发行与交易</a:t>
            </a:r>
            <a:endParaRPr lang="en-US" altLang="zh-CN" sz="2800" dirty="0">
              <a:latin typeface="宋体" panose="02010600030101010101" pitchFamily="2" charset="-122"/>
              <a:ea typeface="宋体" panose="02010600030101010101" pitchFamily="2" charset="-122"/>
            </a:endParaRP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rmAutofit/>
          </a:bodyPr>
          <a:lstStyle/>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kumimoji="0" lang="zh-CN" altLang="en-US" sz="18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rPr>
              <a:t>基金的设立</a:t>
            </a:r>
            <a:endParaRPr kumimoji="0" lang="en-US" altLang="zh-CN" sz="18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endParaRPr>
          </a:p>
          <a:p>
            <a:pPr marL="630238" lvl="0" indent="-360363">
              <a:spcBef>
                <a:spcPct val="20000"/>
              </a:spcBef>
              <a:buSzPct val="70000"/>
              <a:buFont typeface="Wingdings" pitchFamily="2" charset="2"/>
              <a:buChar char="p"/>
            </a:pPr>
            <a:r>
              <a:rPr lang="zh-CN" altLang="en-US" sz="1800" dirty="0">
                <a:latin typeface="宋体" panose="02010600030101010101" pitchFamily="2" charset="-122"/>
                <a:ea typeface="宋体" panose="02010600030101010101" pitchFamily="2" charset="-122"/>
              </a:rPr>
              <a:t>投资基金的设立是指按照法律的规定组建投资基金的行为和过程。</a:t>
            </a:r>
            <a:endParaRPr lang="en-US" altLang="zh-CN" sz="1800" dirty="0">
              <a:latin typeface="宋体" panose="02010600030101010101" pitchFamily="2" charset="-122"/>
              <a:ea typeface="宋体" panose="02010600030101010101" pitchFamily="2" charset="-122"/>
            </a:endParaRPr>
          </a:p>
          <a:p>
            <a:pPr marL="630238" lvl="0" indent="-360363">
              <a:spcBef>
                <a:spcPct val="20000"/>
              </a:spcBef>
              <a:buSzPct val="70000"/>
              <a:buFont typeface="Wingdings" pitchFamily="2" charset="2"/>
              <a:buChar char="p"/>
            </a:pPr>
            <a:endParaRPr lang="en-US" altLang="zh-CN" sz="1800" dirty="0">
              <a:latin typeface="宋体" panose="02010600030101010101" pitchFamily="2" charset="-122"/>
              <a:ea typeface="宋体" panose="02010600030101010101" pitchFamily="2" charset="-122"/>
            </a:endParaRPr>
          </a:p>
          <a:p>
            <a:pPr marL="630238" lvl="0" indent="-360363">
              <a:spcBef>
                <a:spcPct val="20000"/>
              </a:spcBef>
              <a:buSzPct val="70000"/>
              <a:buFont typeface="Wingdings" pitchFamily="2" charset="2"/>
              <a:buChar char="p"/>
            </a:pPr>
            <a:r>
              <a:rPr lang="zh-CN" altLang="en-US" sz="1800" dirty="0">
                <a:latin typeface="宋体" panose="02010600030101010101" pitchFamily="2" charset="-122"/>
                <a:ea typeface="宋体" panose="02010600030101010101" pitchFamily="2" charset="-122"/>
              </a:rPr>
              <a:t>投资基金的设立一般要经历三个过程</a:t>
            </a:r>
            <a:endParaRPr lang="en-US" altLang="zh-CN" sz="1800" dirty="0">
              <a:latin typeface="宋体" panose="02010600030101010101" pitchFamily="2" charset="-122"/>
              <a:ea typeface="宋体" panose="02010600030101010101" pitchFamily="2" charset="-122"/>
            </a:endParaRPr>
          </a:p>
          <a:p>
            <a:pPr marL="803275" indent="-263525">
              <a:spcBef>
                <a:spcPct val="20000"/>
              </a:spcBef>
              <a:buSzPct val="70000"/>
              <a:buFont typeface="+mj-lt"/>
              <a:buAutoNum type="arabicPeriod"/>
            </a:pPr>
            <a:r>
              <a:rPr lang="zh-CN" altLang="en-US" sz="1800" dirty="0">
                <a:latin typeface="宋体" panose="02010600030101010101" pitchFamily="2" charset="-122"/>
                <a:ea typeface="宋体" panose="02010600030101010101" pitchFamily="2" charset="-122"/>
              </a:rPr>
              <a:t>基金发起人设计基金的具体运作方案，并确定基金的性质和类型，制作申请设立基金的法律文件</a:t>
            </a:r>
            <a:endParaRPr lang="en-US" altLang="zh-CN" sz="1800" dirty="0">
              <a:latin typeface="宋体" panose="02010600030101010101" pitchFamily="2" charset="-122"/>
              <a:ea typeface="宋体" panose="02010600030101010101" pitchFamily="2" charset="-122"/>
            </a:endParaRPr>
          </a:p>
          <a:p>
            <a:pPr marL="803275" indent="-263525">
              <a:spcBef>
                <a:spcPct val="20000"/>
              </a:spcBef>
              <a:buSzPct val="70000"/>
              <a:buFont typeface="+mj-lt"/>
              <a:buAutoNum type="arabicPeriod"/>
            </a:pPr>
            <a:r>
              <a:rPr lang="zh-CN" altLang="en-US" sz="1800" dirty="0">
                <a:latin typeface="宋体" panose="02010600030101010101" pitchFamily="2" charset="-122"/>
                <a:ea typeface="宋体" panose="02010600030101010101" pitchFamily="2" charset="-122"/>
              </a:rPr>
              <a:t>向证券监督管理机构提交基金募集申请文件，并取得监管机构的核准</a:t>
            </a:r>
            <a:endParaRPr lang="en-US" altLang="zh-CN" sz="1800" dirty="0">
              <a:latin typeface="宋体" panose="02010600030101010101" pitchFamily="2" charset="-122"/>
              <a:ea typeface="宋体" panose="02010600030101010101" pitchFamily="2" charset="-122"/>
            </a:endParaRPr>
          </a:p>
          <a:p>
            <a:pPr marL="803275" indent="-263525">
              <a:spcBef>
                <a:spcPct val="20000"/>
              </a:spcBef>
              <a:buSzPct val="70000"/>
              <a:buFont typeface="+mj-lt"/>
              <a:buAutoNum type="arabicPeriod"/>
            </a:pPr>
            <a:r>
              <a:rPr lang="zh-CN" altLang="en-US" sz="1800" dirty="0">
                <a:latin typeface="宋体" panose="02010600030101010101" pitchFamily="2" charset="-122"/>
                <a:ea typeface="宋体" panose="02010600030101010101" pitchFamily="2" charset="-122"/>
              </a:rPr>
              <a:t>公告招募说明书和发行公告</a:t>
            </a:r>
            <a:endParaRPr lang="en-US" altLang="zh-CN" sz="18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24</a:t>
            </a:fld>
            <a:endParaRPr lang="zh-CN" altLang="en-US"/>
          </a:p>
        </p:txBody>
      </p:sp>
    </p:spTree>
    <p:extLst>
      <p:ext uri="{BB962C8B-B14F-4D97-AF65-F5344CB8AC3E}">
        <p14:creationId xmlns:p14="http://schemas.microsoft.com/office/powerpoint/2010/main" val="1880273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投资基金的设立，发行与交易</a:t>
            </a:r>
            <a:endParaRPr lang="en-US" altLang="zh-CN" sz="2800" dirty="0">
              <a:latin typeface="宋体" panose="02010600030101010101" pitchFamily="2" charset="-122"/>
              <a:ea typeface="宋体" panose="02010600030101010101" pitchFamily="2" charset="-122"/>
            </a:endParaRP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rmAutofit/>
          </a:bodyPr>
          <a:lstStyle/>
          <a:p>
            <a:r>
              <a:rPr lang="zh-CN" altLang="en-US" sz="1800" dirty="0">
                <a:latin typeface="宋体" panose="02010600030101010101" pitchFamily="2" charset="-122"/>
                <a:ea typeface="宋体" panose="02010600030101010101" pitchFamily="2" charset="-122"/>
              </a:rPr>
              <a:t>基金的发行</a:t>
            </a:r>
            <a:endParaRPr lang="en-US" altLang="zh-CN" sz="1800" dirty="0">
              <a:latin typeface="宋体" panose="02010600030101010101" pitchFamily="2" charset="-122"/>
              <a:ea typeface="宋体" panose="02010600030101010101" pitchFamily="2" charset="-122"/>
            </a:endParaRPr>
          </a:p>
          <a:p>
            <a:pPr marL="539750" indent="-269875">
              <a:buSzPct val="70000"/>
              <a:buFont typeface="Wingdings" pitchFamily="2" charset="2"/>
              <a:buChar char="p"/>
            </a:pPr>
            <a:r>
              <a:rPr lang="zh-CN" altLang="en-US" sz="1800" dirty="0">
                <a:latin typeface="宋体" panose="02010600030101010101" pitchFamily="2" charset="-122"/>
                <a:ea typeface="宋体" panose="02010600030101010101" pitchFamily="2" charset="-122"/>
              </a:rPr>
              <a:t>又称基金募集，是指基金发起人向投资者销售基金份额的过程。</a:t>
            </a:r>
            <a:endParaRPr lang="en-US" altLang="zh-CN" sz="1800" dirty="0">
              <a:latin typeface="宋体" panose="02010600030101010101" pitchFamily="2" charset="-122"/>
              <a:ea typeface="宋体" panose="02010600030101010101" pitchFamily="2" charset="-122"/>
            </a:endParaRPr>
          </a:p>
          <a:p>
            <a:pPr marL="539750" indent="-269875">
              <a:buSzPct val="70000"/>
              <a:buFont typeface="Wingdings" pitchFamily="2" charset="2"/>
              <a:buChar char="p"/>
            </a:pPr>
            <a:r>
              <a:rPr lang="zh-CN" altLang="en-US" sz="1800" dirty="0">
                <a:latin typeface="宋体" panose="02010600030101010101" pitchFamily="2" charset="-122"/>
                <a:ea typeface="宋体" panose="02010600030101010101" pitchFamily="2" charset="-122"/>
              </a:rPr>
              <a:t>基金份额的发行不得超过监管机构核准的期限。目前我国规定的期限一般为</a:t>
            </a:r>
            <a:r>
              <a:rPr lang="en-US" altLang="zh-CN" sz="1800" dirty="0">
                <a:latin typeface="宋体" panose="02010600030101010101" pitchFamily="2" charset="-122"/>
                <a:ea typeface="宋体" panose="02010600030101010101" pitchFamily="2" charset="-122"/>
              </a:rPr>
              <a:t>3</a:t>
            </a:r>
            <a:r>
              <a:rPr lang="zh-CN" altLang="en-US" sz="1800" dirty="0">
                <a:latin typeface="宋体" panose="02010600030101010101" pitchFamily="2" charset="-122"/>
                <a:ea typeface="宋体" panose="02010600030101010101" pitchFamily="2" charset="-122"/>
              </a:rPr>
              <a:t>个月。</a:t>
            </a:r>
            <a:endParaRPr lang="en-US" altLang="zh-CN" sz="1800" dirty="0">
              <a:latin typeface="宋体" panose="02010600030101010101" pitchFamily="2" charset="-122"/>
              <a:ea typeface="宋体" panose="02010600030101010101" pitchFamily="2" charset="-122"/>
            </a:endParaRPr>
          </a:p>
          <a:p>
            <a:pPr marL="539750" indent="-269875">
              <a:buSzPct val="70000"/>
              <a:buFont typeface="Wingdings" pitchFamily="2" charset="2"/>
              <a:buChar char="p"/>
            </a:pPr>
            <a:r>
              <a:rPr lang="zh-CN" altLang="en-US" sz="1800" dirty="0">
                <a:latin typeface="宋体" panose="02010600030101010101" pitchFamily="2" charset="-122"/>
                <a:ea typeface="宋体" panose="02010600030101010101" pitchFamily="2" charset="-122"/>
              </a:rPr>
              <a:t>证券的发行价格一般由基金份额面值加上一定的发行费用来确定。</a:t>
            </a:r>
            <a:endParaRPr lang="en-US" altLang="zh-CN" sz="1800" dirty="0">
              <a:latin typeface="宋体" panose="02010600030101010101" pitchFamily="2" charset="-122"/>
              <a:ea typeface="宋体" panose="02010600030101010101" pitchFamily="2" charset="-122"/>
            </a:endParaRPr>
          </a:p>
          <a:p>
            <a:endParaRPr lang="en-US" altLang="zh-CN" sz="1800" dirty="0">
              <a:latin typeface="宋体" panose="02010600030101010101" pitchFamily="2" charset="-122"/>
              <a:ea typeface="宋体" panose="02010600030101010101" pitchFamily="2" charset="-122"/>
            </a:endParaRPr>
          </a:p>
          <a:p>
            <a:r>
              <a:rPr lang="zh-CN" altLang="en-US" sz="1800" dirty="0">
                <a:latin typeface="宋体" panose="02010600030101010101" pitchFamily="2" charset="-122"/>
                <a:ea typeface="宋体" panose="02010600030101010101" pitchFamily="2" charset="-122"/>
              </a:rPr>
              <a:t>基金的认购</a:t>
            </a:r>
            <a:endParaRPr lang="en-US" altLang="zh-CN" sz="1800" dirty="0">
              <a:latin typeface="宋体" panose="02010600030101010101" pitchFamily="2" charset="-122"/>
              <a:ea typeface="宋体" panose="02010600030101010101" pitchFamily="2" charset="-122"/>
            </a:endParaRPr>
          </a:p>
          <a:p>
            <a:pPr marL="539750" indent="-269875">
              <a:buSzPct val="70000"/>
              <a:buFont typeface="Wingdings" pitchFamily="2" charset="2"/>
              <a:buChar char="p"/>
            </a:pPr>
            <a:r>
              <a:rPr lang="zh-CN" altLang="en-US" sz="1800" dirty="0">
                <a:latin typeface="宋体" panose="02010600030101010101" pitchFamily="2" charset="-122"/>
                <a:ea typeface="宋体" panose="02010600030101010101" pitchFamily="2" charset="-122"/>
              </a:rPr>
              <a:t>基金的认购是指投资者在基金的发行期内申请购买基金份额的行为。</a:t>
            </a:r>
            <a:endParaRPr lang="en-US" altLang="zh-CN" sz="1800" dirty="0">
              <a:latin typeface="宋体" panose="02010600030101010101" pitchFamily="2" charset="-122"/>
              <a:ea typeface="宋体" panose="02010600030101010101" pitchFamily="2" charset="-122"/>
            </a:endParaRPr>
          </a:p>
          <a:p>
            <a:pPr marL="539750" indent="-269875">
              <a:buSzPct val="70000"/>
              <a:buFont typeface="Wingdings" pitchFamily="2" charset="2"/>
              <a:buChar char="p"/>
            </a:pPr>
            <a:r>
              <a:rPr lang="zh-CN" altLang="en-US" sz="1800" dirty="0">
                <a:latin typeface="宋体" panose="02010600030101010101" pitchFamily="2" charset="-122"/>
                <a:ea typeface="宋体" panose="02010600030101010101" pitchFamily="2" charset="-122"/>
              </a:rPr>
              <a:t>封闭式基金的认购程序、交易程序、交易规则、交易费用等与股票类似。 </a:t>
            </a:r>
            <a:endParaRPr lang="en-US" altLang="zh-CN" sz="1800" dirty="0">
              <a:latin typeface="宋体" panose="02010600030101010101" pitchFamily="2" charset="-122"/>
              <a:ea typeface="宋体" panose="02010600030101010101" pitchFamily="2" charset="-122"/>
            </a:endParaRPr>
          </a:p>
          <a:p>
            <a:pPr marL="539750" indent="-269875">
              <a:buSzPct val="70000"/>
              <a:buFont typeface="Wingdings" pitchFamily="2" charset="2"/>
              <a:buChar char="p"/>
            </a:pPr>
            <a:r>
              <a:rPr lang="zh-CN" altLang="en-US" sz="1800" dirty="0">
                <a:latin typeface="宋体" panose="02010600030101010101" pitchFamily="2" charset="-122"/>
                <a:ea typeface="宋体" panose="02010600030101010101" pitchFamily="2" charset="-122"/>
              </a:rPr>
              <a:t>开放式基金的认购采用金额认购的方式，扣除相关费用后，再以基金面值为基准换算成认购数量</a:t>
            </a:r>
            <a:endParaRPr lang="en-US" altLang="zh-CN" sz="1800" dirty="0">
              <a:latin typeface="宋体" panose="02010600030101010101" pitchFamily="2" charset="-122"/>
              <a:ea typeface="宋体" panose="02010600030101010101" pitchFamily="2" charset="-122"/>
            </a:endParaRPr>
          </a:p>
          <a:p>
            <a:pPr marL="539750" indent="-269875">
              <a:buSzPct val="70000"/>
              <a:buFont typeface="Wingdings" pitchFamily="2" charset="2"/>
              <a:buChar char="p"/>
            </a:pPr>
            <a:r>
              <a:rPr lang="zh-CN" altLang="en-US" sz="1800" dirty="0">
                <a:latin typeface="宋体" panose="02010600030101010101" pitchFamily="2" charset="-122"/>
                <a:ea typeface="宋体" panose="02010600030101010101" pitchFamily="2" charset="-122"/>
              </a:rPr>
              <a:t>开放式基金</a:t>
            </a:r>
            <a:r>
              <a:rPr lang="zh-CN" altLang="en-US" sz="1800" dirty="0">
                <a:solidFill>
                  <a:srgbClr val="7030A0"/>
                </a:solidFill>
                <a:latin typeface="宋体" panose="02010600030101010101" pitchFamily="2" charset="-122"/>
                <a:ea typeface="宋体" panose="02010600030101010101" pitchFamily="2" charset="-122"/>
              </a:rPr>
              <a:t>认购费用</a:t>
            </a:r>
            <a:r>
              <a:rPr lang="zh-CN" altLang="en-US" sz="1800" dirty="0">
                <a:latin typeface="宋体" panose="02010600030101010101" pitchFamily="2" charset="-122"/>
                <a:ea typeface="宋体" panose="02010600030101010101" pitchFamily="2" charset="-122"/>
              </a:rPr>
              <a:t>收取模式有两种：</a:t>
            </a:r>
            <a:endParaRPr lang="en-US" altLang="zh-CN" sz="1800" dirty="0">
              <a:latin typeface="宋体" panose="02010600030101010101" pitchFamily="2" charset="-122"/>
              <a:ea typeface="宋体" panose="02010600030101010101" pitchFamily="2" charset="-122"/>
            </a:endParaRPr>
          </a:p>
          <a:p>
            <a:pPr marL="720725" indent="-269875">
              <a:buFont typeface="+mj-lt"/>
              <a:buAutoNum type="arabicPeriod"/>
            </a:pPr>
            <a:r>
              <a:rPr lang="zh-CN" altLang="en-US" sz="1800" dirty="0">
                <a:latin typeface="宋体" panose="02010600030101010101" pitchFamily="2" charset="-122"/>
                <a:ea typeface="宋体" panose="02010600030101010101" pitchFamily="2" charset="-122"/>
              </a:rPr>
              <a:t>前端收费模式：认购时就支付认购费用</a:t>
            </a:r>
            <a:endParaRPr lang="en-US" altLang="zh-CN" sz="1800" dirty="0">
              <a:latin typeface="宋体" panose="02010600030101010101" pitchFamily="2" charset="-122"/>
              <a:ea typeface="宋体" panose="02010600030101010101" pitchFamily="2" charset="-122"/>
            </a:endParaRPr>
          </a:p>
          <a:p>
            <a:pPr marL="720725" indent="-269875">
              <a:buFont typeface="+mj-lt"/>
              <a:buAutoNum type="arabicPeriod"/>
            </a:pPr>
            <a:r>
              <a:rPr lang="zh-CN" altLang="en-US" sz="1800" dirty="0">
                <a:latin typeface="宋体" panose="02010600030101010101" pitchFamily="2" charset="-122"/>
                <a:ea typeface="宋体" panose="02010600030101010101" pitchFamily="2" charset="-122"/>
              </a:rPr>
              <a:t>后端收费模式：认购时不收费，赎回时才支付认购费用</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25</a:t>
            </a:fld>
            <a:endParaRPr lang="zh-CN" altLang="en-US"/>
          </a:p>
        </p:txBody>
      </p:sp>
    </p:spTree>
    <p:extLst>
      <p:ext uri="{BB962C8B-B14F-4D97-AF65-F5344CB8AC3E}">
        <p14:creationId xmlns:p14="http://schemas.microsoft.com/office/powerpoint/2010/main" val="2821711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投资基金的设立，发行与交易</a:t>
            </a:r>
            <a:endParaRPr lang="en-US" altLang="zh-CN" sz="2800" dirty="0">
              <a:latin typeface="宋体" panose="02010600030101010101" pitchFamily="2" charset="-122"/>
              <a:ea typeface="宋体" panose="02010600030101010101" pitchFamily="2" charset="-122"/>
            </a:endParaRP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rmAutofit/>
          </a:bodyPr>
          <a:lstStyle/>
          <a:p>
            <a:r>
              <a:rPr lang="zh-CN" altLang="en-US" sz="1800" dirty="0">
                <a:latin typeface="宋体" panose="02010600030101010101" pitchFamily="2" charset="-122"/>
                <a:ea typeface="宋体" panose="02010600030101010101" pitchFamily="2" charset="-122"/>
              </a:rPr>
              <a:t>封闭式基金的交易</a:t>
            </a:r>
            <a:endParaRPr lang="en-US" altLang="zh-CN" sz="1800" dirty="0">
              <a:latin typeface="宋体" panose="02010600030101010101" pitchFamily="2" charset="-122"/>
              <a:ea typeface="宋体" panose="02010600030101010101" pitchFamily="2" charset="-122"/>
            </a:endParaRPr>
          </a:p>
          <a:p>
            <a:pPr>
              <a:buFont typeface="Wingdings" pitchFamily="2" charset="2"/>
              <a:buChar char="p"/>
            </a:pPr>
            <a:endParaRPr lang="en-US" altLang="zh-CN" sz="1800" dirty="0">
              <a:latin typeface="宋体" panose="02010600030101010101" pitchFamily="2" charset="-122"/>
              <a:ea typeface="宋体" panose="02010600030101010101" pitchFamily="2" charset="-122"/>
            </a:endParaRPr>
          </a:p>
          <a:p>
            <a:pPr marL="450850" indent="-271463">
              <a:buSzPct val="70000"/>
              <a:buFont typeface="Wingdings" pitchFamily="2" charset="2"/>
              <a:buChar char="p"/>
            </a:pPr>
            <a:r>
              <a:rPr lang="zh-CN" altLang="en-US" sz="1800" dirty="0">
                <a:latin typeface="宋体" panose="02010600030101010101" pitchFamily="2" charset="-122"/>
                <a:ea typeface="宋体" panose="02010600030101010101" pitchFamily="2" charset="-122"/>
              </a:rPr>
              <a:t>交易方式</a:t>
            </a:r>
            <a:endParaRPr lang="en-US" altLang="zh-CN" sz="1800" dirty="0">
              <a:latin typeface="宋体" panose="02010600030101010101" pitchFamily="2" charset="-122"/>
              <a:ea typeface="宋体" panose="02010600030101010101" pitchFamily="2" charset="-122"/>
            </a:endParaRPr>
          </a:p>
          <a:p>
            <a:pPr marL="630238" indent="-360363">
              <a:buSzPct val="70000"/>
              <a:buFont typeface="Wingdings" pitchFamily="2" charset="2"/>
              <a:buChar char="Ø"/>
            </a:pPr>
            <a:r>
              <a:rPr lang="zh-CN" altLang="en-US" sz="1800" dirty="0">
                <a:latin typeface="宋体" panose="02010600030101010101" pitchFamily="2" charset="-122"/>
                <a:ea typeface="宋体" panose="02010600030101010101" pitchFamily="2" charset="-122"/>
              </a:rPr>
              <a:t>因有封闭期规定，在封闭期内基金规模稳定不变，既不接受投资者的申购也不接受投资者的赎回</a:t>
            </a:r>
            <a:endParaRPr lang="en-US" altLang="zh-CN" sz="1800" dirty="0">
              <a:latin typeface="宋体" panose="02010600030101010101" pitchFamily="2" charset="-122"/>
              <a:ea typeface="宋体" panose="02010600030101010101" pitchFamily="2" charset="-122"/>
            </a:endParaRPr>
          </a:p>
          <a:p>
            <a:pPr marL="630238" indent="-360363">
              <a:buSzPct val="70000"/>
              <a:buFont typeface="Wingdings" pitchFamily="2" charset="2"/>
              <a:buChar char="Ø"/>
            </a:pPr>
            <a:r>
              <a:rPr lang="zh-CN" altLang="en-US" sz="1800" dirty="0">
                <a:latin typeface="宋体" panose="02010600030101010101" pitchFamily="2" charset="-122"/>
                <a:ea typeface="宋体" panose="02010600030101010101" pitchFamily="2" charset="-122"/>
              </a:rPr>
              <a:t>为满足投资者的变现需要，封闭式基金成立后通常申请在证券交易所挂牌，交易方式类似股票，即是在投资者之间转手交易</a:t>
            </a:r>
            <a:endParaRPr lang="en-US" altLang="zh-CN" sz="1800" dirty="0">
              <a:latin typeface="宋体" panose="02010600030101010101" pitchFamily="2" charset="-122"/>
              <a:ea typeface="宋体" panose="02010600030101010101" pitchFamily="2" charset="-122"/>
            </a:endParaRPr>
          </a:p>
          <a:p>
            <a:pPr>
              <a:buFont typeface="Wingdings" pitchFamily="2" charset="2"/>
              <a:buChar char="p"/>
            </a:pPr>
            <a:endParaRPr lang="en-US" altLang="zh-CN" sz="1800" dirty="0">
              <a:latin typeface="宋体" panose="02010600030101010101" pitchFamily="2" charset="-122"/>
              <a:ea typeface="宋体" panose="02010600030101010101" pitchFamily="2" charset="-122"/>
            </a:endParaRPr>
          </a:p>
          <a:p>
            <a:pPr marL="450850" indent="-271463">
              <a:buSzPct val="70000"/>
              <a:buFont typeface="Wingdings" pitchFamily="2" charset="2"/>
              <a:buChar char="p"/>
            </a:pPr>
            <a:r>
              <a:rPr lang="zh-CN" altLang="en-US" sz="1800" dirty="0">
                <a:latin typeface="宋体" panose="02010600030101010101" pitchFamily="2" charset="-122"/>
                <a:ea typeface="宋体" panose="02010600030101010101" pitchFamily="2" charset="-122"/>
              </a:rPr>
              <a:t>交易规则</a:t>
            </a:r>
            <a:endParaRPr lang="en-US" altLang="zh-CN" sz="1800" dirty="0">
              <a:latin typeface="宋体" panose="02010600030101010101" pitchFamily="2" charset="-122"/>
              <a:ea typeface="宋体" panose="02010600030101010101" pitchFamily="2" charset="-122"/>
            </a:endParaRPr>
          </a:p>
          <a:p>
            <a:pPr marL="630238" indent="-360363">
              <a:buSzPct val="70000"/>
              <a:buFont typeface="Wingdings" pitchFamily="2" charset="2"/>
              <a:buChar char="Ø"/>
              <a:defRPr/>
            </a:pPr>
            <a:r>
              <a:rPr lang="zh-CN" altLang="en-US" sz="1800" dirty="0">
                <a:latin typeface="宋体" panose="02010600030101010101" pitchFamily="2" charset="-122"/>
                <a:ea typeface="宋体" panose="02010600030101010101" pitchFamily="2" charset="-122"/>
              </a:rPr>
              <a:t>基金单位的买卖遵循“公开、公平、公正”的“三公”原则和“价格优先、时间优先”的原则；</a:t>
            </a:r>
            <a:endParaRPr lang="en-US" altLang="zh-CN" sz="1800" dirty="0">
              <a:latin typeface="宋体" panose="02010600030101010101" pitchFamily="2" charset="-122"/>
              <a:ea typeface="宋体" panose="02010600030101010101" pitchFamily="2" charset="-122"/>
            </a:endParaRPr>
          </a:p>
          <a:p>
            <a:pPr marL="630238" indent="-360363">
              <a:buSzPct val="70000"/>
              <a:buFont typeface="Wingdings" pitchFamily="2" charset="2"/>
              <a:buChar char="Ø"/>
              <a:defRPr/>
            </a:pPr>
            <a:r>
              <a:rPr lang="zh-CN" altLang="en-US" sz="1800" dirty="0">
                <a:latin typeface="宋体" panose="02010600030101010101" pitchFamily="2" charset="-122"/>
                <a:ea typeface="宋体" panose="02010600030101010101" pitchFamily="2" charset="-122"/>
              </a:rPr>
              <a:t>以标准手数为单位进行集中无纸化交易，电脑自动撮合，跟踪过户；</a:t>
            </a:r>
            <a:endParaRPr lang="en-US" altLang="zh-CN" sz="1800" dirty="0">
              <a:latin typeface="宋体" panose="02010600030101010101" pitchFamily="2" charset="-122"/>
              <a:ea typeface="宋体" panose="02010600030101010101" pitchFamily="2" charset="-122"/>
            </a:endParaRPr>
          </a:p>
          <a:p>
            <a:pPr marL="630238" indent="-360363">
              <a:buSzPct val="70000"/>
              <a:buFont typeface="Wingdings" pitchFamily="2" charset="2"/>
              <a:buChar char="Ø"/>
              <a:defRPr/>
            </a:pPr>
            <a:r>
              <a:rPr lang="zh-CN" altLang="en-US" sz="1800" dirty="0">
                <a:latin typeface="宋体" panose="02010600030101010101" pitchFamily="2" charset="-122"/>
                <a:ea typeface="宋体" panose="02010600030101010101" pitchFamily="2" charset="-122"/>
              </a:rPr>
              <a:t>基金单位的价格以基金单位资产净值为基础，受市场供求关系的影响而波动，行情即时揭示</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26</a:t>
            </a:fld>
            <a:endParaRPr lang="zh-CN" altLang="en-US"/>
          </a:p>
        </p:txBody>
      </p:sp>
    </p:spTree>
    <p:extLst>
      <p:ext uri="{BB962C8B-B14F-4D97-AF65-F5344CB8AC3E}">
        <p14:creationId xmlns:p14="http://schemas.microsoft.com/office/powerpoint/2010/main" val="142612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投资基金的设立，发行与交易</a:t>
            </a:r>
            <a:endParaRPr lang="en-US" altLang="zh-CN" sz="2800" dirty="0">
              <a:latin typeface="宋体" panose="02010600030101010101" pitchFamily="2" charset="-122"/>
              <a:ea typeface="宋体" panose="02010600030101010101" pitchFamily="2" charset="-122"/>
            </a:endParaRP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rmAutofit/>
          </a:bodyPr>
          <a:lstStyle/>
          <a:p>
            <a:r>
              <a:rPr lang="zh-CN" altLang="en-US" sz="1800" dirty="0">
                <a:latin typeface="宋体" panose="02010600030101010101" pitchFamily="2" charset="-122"/>
                <a:ea typeface="宋体" panose="02010600030101010101" pitchFamily="2" charset="-122"/>
              </a:rPr>
              <a:t>封闭式基金的交易</a:t>
            </a:r>
            <a:endParaRPr lang="en-US" altLang="zh-CN" sz="1800" dirty="0">
              <a:latin typeface="宋体" panose="02010600030101010101" pitchFamily="2" charset="-122"/>
              <a:ea typeface="宋体" panose="02010600030101010101" pitchFamily="2" charset="-122"/>
            </a:endParaRPr>
          </a:p>
          <a:p>
            <a:pPr>
              <a:buFont typeface="Wingdings" pitchFamily="2" charset="2"/>
              <a:buChar char="p"/>
            </a:pPr>
            <a:endParaRPr lang="en-US" altLang="zh-CN" sz="1800" dirty="0">
              <a:latin typeface="宋体" panose="02010600030101010101" pitchFamily="2" charset="-122"/>
              <a:ea typeface="宋体" panose="02010600030101010101" pitchFamily="2" charset="-122"/>
            </a:endParaRPr>
          </a:p>
          <a:p>
            <a:pPr marL="450850" indent="-271463">
              <a:buSzPct val="70000"/>
              <a:buFont typeface="Wingdings" pitchFamily="2" charset="2"/>
              <a:buChar char="p"/>
            </a:pPr>
            <a:r>
              <a:rPr lang="zh-CN" altLang="en-US" sz="1800" dirty="0">
                <a:latin typeface="宋体" panose="02010600030101010101" pitchFamily="2" charset="-122"/>
                <a:ea typeface="宋体" panose="02010600030101010101" pitchFamily="2" charset="-122"/>
              </a:rPr>
              <a:t>影响封闭式基金价格变动的因素</a:t>
            </a:r>
            <a:endParaRPr lang="en-US" altLang="zh-CN" sz="1800" dirty="0">
              <a:latin typeface="宋体" panose="02010600030101010101" pitchFamily="2" charset="-122"/>
              <a:ea typeface="宋体" panose="02010600030101010101" pitchFamily="2" charset="-122"/>
            </a:endParaRPr>
          </a:p>
          <a:p>
            <a:pPr marL="539750" indent="-269875">
              <a:buSzPct val="70000"/>
              <a:buFont typeface="Wingdings" panose="05000000000000000000" pitchFamily="2" charset="2"/>
              <a:buChar char="Ø"/>
              <a:defRPr/>
            </a:pPr>
            <a:r>
              <a:rPr lang="zh-CN" altLang="en-US" sz="1800" dirty="0">
                <a:latin typeface="宋体" panose="02010600030101010101" pitchFamily="2" charset="-122"/>
                <a:ea typeface="宋体" panose="02010600030101010101" pitchFamily="2" charset="-122"/>
              </a:rPr>
              <a:t>基金单位净资产值</a:t>
            </a:r>
            <a:endParaRPr lang="en-US" altLang="zh-CN" sz="1800" dirty="0">
              <a:latin typeface="宋体" panose="02010600030101010101" pitchFamily="2" charset="-122"/>
              <a:ea typeface="宋体" panose="02010600030101010101" pitchFamily="2" charset="-122"/>
            </a:endParaRPr>
          </a:p>
          <a:p>
            <a:pPr marL="269875" indent="0">
              <a:buSzPct val="70000"/>
              <a:buNone/>
              <a:defRPr/>
            </a:pPr>
            <a:r>
              <a:rPr lang="zh-CN" altLang="en-US" sz="1800" dirty="0">
                <a:latin typeface="宋体" panose="02010600030101010101" pitchFamily="2" charset="-122"/>
                <a:ea typeface="宋体" panose="02010600030101010101" pitchFamily="2" charset="-122"/>
              </a:rPr>
              <a:t>  基金单位净资产值是指某一时点上某一基金每份基金单位实际代表的价值，是基金单位的内在价值。 </a:t>
            </a:r>
            <a:endParaRPr lang="en-US" altLang="zh-CN" sz="1800" dirty="0">
              <a:latin typeface="宋体" panose="02010600030101010101" pitchFamily="2" charset="-122"/>
              <a:ea typeface="宋体" panose="02010600030101010101" pitchFamily="2" charset="-122"/>
            </a:endParaRPr>
          </a:p>
          <a:p>
            <a:pPr marL="539750" indent="-269875">
              <a:buSzPct val="70000"/>
              <a:buFont typeface="Wingdings" panose="05000000000000000000" pitchFamily="2" charset="2"/>
              <a:buChar char="Ø"/>
              <a:defRPr/>
            </a:pPr>
            <a:r>
              <a:rPr lang="zh-CN" altLang="en-US" sz="1800" dirty="0">
                <a:latin typeface="宋体" panose="02010600030101010101" pitchFamily="2" charset="-122"/>
                <a:ea typeface="宋体" panose="02010600030101010101" pitchFamily="2" charset="-122"/>
              </a:rPr>
              <a:t>市场供求关系 </a:t>
            </a:r>
            <a:endParaRPr lang="en-US" altLang="zh-CN" sz="1800" dirty="0">
              <a:latin typeface="宋体" panose="02010600030101010101" pitchFamily="2" charset="-122"/>
              <a:ea typeface="宋体" panose="02010600030101010101" pitchFamily="2" charset="-122"/>
            </a:endParaRPr>
          </a:p>
          <a:p>
            <a:pPr marL="539750" indent="-269875">
              <a:buSzPct val="70000"/>
              <a:buFont typeface="Wingdings" panose="05000000000000000000" pitchFamily="2" charset="2"/>
              <a:buChar char="Ø"/>
              <a:defRPr/>
            </a:pPr>
            <a:r>
              <a:rPr lang="zh-CN" altLang="en-US" sz="1800" dirty="0">
                <a:latin typeface="宋体" panose="02010600030101010101" pitchFamily="2" charset="-122"/>
                <a:ea typeface="宋体" panose="02010600030101010101" pitchFamily="2" charset="-122"/>
              </a:rPr>
              <a:t>市场预期 </a:t>
            </a:r>
            <a:endParaRPr lang="en-US" altLang="zh-CN" sz="1800" dirty="0">
              <a:latin typeface="宋体" panose="02010600030101010101" pitchFamily="2" charset="-122"/>
              <a:ea typeface="宋体" panose="02010600030101010101" pitchFamily="2" charset="-122"/>
            </a:endParaRPr>
          </a:p>
          <a:p>
            <a:pPr marL="539750" indent="-269875">
              <a:buSzPct val="70000"/>
              <a:buFont typeface="Wingdings" panose="05000000000000000000" pitchFamily="2" charset="2"/>
              <a:buChar char="Ø"/>
              <a:defRPr/>
            </a:pPr>
            <a:r>
              <a:rPr lang="zh-CN" altLang="en-US" sz="1800" dirty="0">
                <a:latin typeface="宋体" panose="02010600030101010101" pitchFamily="2" charset="-122"/>
                <a:ea typeface="宋体" panose="02010600030101010101" pitchFamily="2" charset="-122"/>
              </a:rPr>
              <a:t>市场操纵 </a:t>
            </a:r>
            <a:endParaRPr lang="en-US" altLang="zh-CN" sz="1800" dirty="0">
              <a:latin typeface="宋体" panose="02010600030101010101" pitchFamily="2" charset="-122"/>
              <a:ea typeface="宋体" panose="02010600030101010101" pitchFamily="2" charset="-122"/>
            </a:endParaRPr>
          </a:p>
          <a:p>
            <a:pPr marL="539750" indent="-269875">
              <a:buSzPct val="70000"/>
              <a:buFont typeface="Wingdings" panose="05000000000000000000" pitchFamily="2" charset="2"/>
              <a:buChar char="Ø"/>
              <a:defRPr/>
            </a:pPr>
            <a:r>
              <a:rPr lang="zh-CN" altLang="en-US" sz="1800" dirty="0">
                <a:latin typeface="宋体" panose="02010600030101010101" pitchFamily="2" charset="-122"/>
                <a:ea typeface="宋体" panose="02010600030101010101" pitchFamily="2" charset="-122"/>
              </a:rPr>
              <a:t>开放式基金的出现及基金清算 </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27</a:t>
            </a:fld>
            <a:endParaRPr lang="zh-CN" altLang="en-US"/>
          </a:p>
        </p:txBody>
      </p:sp>
    </p:spTree>
    <p:extLst>
      <p:ext uri="{BB962C8B-B14F-4D97-AF65-F5344CB8AC3E}">
        <p14:creationId xmlns:p14="http://schemas.microsoft.com/office/powerpoint/2010/main" val="10281919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投资基金的设立，发行与交易</a:t>
            </a:r>
            <a:endParaRPr lang="en-US" altLang="zh-CN" sz="2800" dirty="0">
              <a:latin typeface="宋体" panose="02010600030101010101" pitchFamily="2" charset="-122"/>
              <a:ea typeface="宋体" panose="02010600030101010101" pitchFamily="2" charset="-122"/>
            </a:endParaRP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rmAutofit/>
          </a:bodyPr>
          <a:lstStyle/>
          <a:p>
            <a:r>
              <a:rPr lang="zh-CN" altLang="en-US" sz="1800" dirty="0">
                <a:latin typeface="宋体" panose="02010600030101010101" pitchFamily="2" charset="-122"/>
                <a:ea typeface="宋体" panose="02010600030101010101" pitchFamily="2" charset="-122"/>
              </a:rPr>
              <a:t>开放式基金的交易</a:t>
            </a:r>
            <a:endParaRPr lang="en-US" altLang="zh-CN" sz="1800" dirty="0">
              <a:latin typeface="宋体" panose="02010600030101010101" pitchFamily="2" charset="-122"/>
              <a:ea typeface="宋体" panose="02010600030101010101" pitchFamily="2" charset="-122"/>
            </a:endParaRPr>
          </a:p>
          <a:p>
            <a:pPr>
              <a:buFont typeface="Wingdings" pitchFamily="2" charset="2"/>
              <a:buChar char="p"/>
            </a:pPr>
            <a:endParaRPr lang="en-US" altLang="zh-CN" sz="1800" dirty="0">
              <a:latin typeface="宋体" panose="02010600030101010101" pitchFamily="2" charset="-122"/>
              <a:ea typeface="宋体" panose="02010600030101010101" pitchFamily="2" charset="-122"/>
            </a:endParaRPr>
          </a:p>
          <a:p>
            <a:pPr marL="450850" indent="-271463">
              <a:buSzPct val="70000"/>
              <a:buFont typeface="Wingdings" pitchFamily="2" charset="2"/>
              <a:buChar char="p"/>
            </a:pPr>
            <a:r>
              <a:rPr lang="zh-CN" altLang="en-US" sz="1800" dirty="0">
                <a:latin typeface="宋体" panose="02010600030101010101" pitchFamily="2" charset="-122"/>
                <a:ea typeface="宋体" panose="02010600030101010101" pitchFamily="2" charset="-122"/>
              </a:rPr>
              <a:t>交易方式</a:t>
            </a:r>
            <a:endParaRPr lang="en-US" altLang="zh-CN" sz="1800" dirty="0">
              <a:latin typeface="宋体" panose="02010600030101010101" pitchFamily="2" charset="-122"/>
              <a:ea typeface="宋体" panose="02010600030101010101" pitchFamily="2" charset="-122"/>
            </a:endParaRPr>
          </a:p>
          <a:p>
            <a:pPr marL="630238" indent="-269875">
              <a:buSzPct val="70000"/>
              <a:buFont typeface="Wingdings" pitchFamily="2" charset="2"/>
              <a:buChar char="Ø"/>
            </a:pPr>
            <a:r>
              <a:rPr lang="zh-CN" altLang="en-US" sz="1800" dirty="0">
                <a:latin typeface="宋体" panose="02010600030101010101" pitchFamily="2" charset="-122"/>
                <a:ea typeface="宋体" panose="02010600030101010101" pitchFamily="2" charset="-122"/>
              </a:rPr>
              <a:t>因其规模是开放的，在基金存续期内其规模是变动的</a:t>
            </a:r>
            <a:endParaRPr lang="en-US" altLang="zh-CN" sz="1800" dirty="0">
              <a:latin typeface="宋体" panose="02010600030101010101" pitchFamily="2" charset="-122"/>
              <a:ea typeface="宋体" panose="02010600030101010101" pitchFamily="2" charset="-122"/>
            </a:endParaRPr>
          </a:p>
          <a:p>
            <a:pPr marL="630238" indent="-269875">
              <a:buSzPct val="70000"/>
              <a:buFont typeface="Wingdings" pitchFamily="2" charset="2"/>
              <a:buChar char="Ø"/>
            </a:pPr>
            <a:r>
              <a:rPr lang="zh-CN" altLang="en-US" sz="1800" dirty="0">
                <a:latin typeface="宋体" panose="02010600030101010101" pitchFamily="2" charset="-122"/>
                <a:ea typeface="宋体" panose="02010600030101010101" pitchFamily="2" charset="-122"/>
              </a:rPr>
              <a:t>除了法律允许自基金成立日始基金成立满三个月期间，以基金契约和招募说明书规定，只可接受申购不办理赎回外，其余时间如无特别原因，应在每个交易日接受投资者的申购和赎回</a:t>
            </a:r>
            <a:endParaRPr lang="en-US" altLang="zh-CN" sz="1800" dirty="0">
              <a:latin typeface="宋体" panose="02010600030101010101" pitchFamily="2" charset="-122"/>
              <a:ea typeface="宋体" panose="02010600030101010101" pitchFamily="2" charset="-122"/>
            </a:endParaRPr>
          </a:p>
          <a:p>
            <a:pPr marL="630238" indent="-269875">
              <a:buSzPct val="70000"/>
              <a:buFont typeface="Wingdings" pitchFamily="2" charset="2"/>
              <a:buChar char="Ø"/>
            </a:pPr>
            <a:r>
              <a:rPr lang="zh-CN" altLang="en-US" sz="1800" dirty="0">
                <a:latin typeface="宋体" panose="02010600030101010101" pitchFamily="2" charset="-122"/>
                <a:ea typeface="宋体" panose="02010600030101010101" pitchFamily="2" charset="-122"/>
              </a:rPr>
              <a:t>为场外交易，在投资者与基金管理人或其代理人之间进行交易</a:t>
            </a:r>
            <a:endParaRPr lang="en-US" altLang="zh-CN" sz="1800" dirty="0">
              <a:latin typeface="宋体" panose="02010600030101010101" pitchFamily="2" charset="-122"/>
              <a:ea typeface="宋体" panose="02010600030101010101" pitchFamily="2" charset="-122"/>
            </a:endParaRPr>
          </a:p>
          <a:p>
            <a:pPr>
              <a:buFont typeface="Wingdings" pitchFamily="2" charset="2"/>
              <a:buChar char="Ø"/>
            </a:pPr>
            <a:endParaRPr lang="en-US" altLang="zh-CN" sz="1800" dirty="0">
              <a:latin typeface="宋体" panose="02010600030101010101" pitchFamily="2" charset="-122"/>
              <a:ea typeface="宋体" panose="02010600030101010101" pitchFamily="2" charset="-122"/>
            </a:endParaRPr>
          </a:p>
          <a:p>
            <a:pPr marL="450850" indent="-271463">
              <a:buSzPct val="70000"/>
              <a:buFont typeface="Wingdings" pitchFamily="2" charset="2"/>
              <a:buChar char="p"/>
            </a:pPr>
            <a:r>
              <a:rPr lang="zh-CN" altLang="en-US" sz="1800" dirty="0">
                <a:latin typeface="宋体" panose="02010600030101010101" pitchFamily="2" charset="-122"/>
                <a:ea typeface="宋体" panose="02010600030101010101" pitchFamily="2" charset="-122"/>
              </a:rPr>
              <a:t>开放式基金的申购，赎回价格</a:t>
            </a:r>
            <a:endParaRPr lang="en-US" altLang="zh-CN" sz="1800" dirty="0">
              <a:latin typeface="宋体" panose="02010600030101010101" pitchFamily="2" charset="-122"/>
              <a:ea typeface="宋体" panose="02010600030101010101" pitchFamily="2" charset="-122"/>
            </a:endParaRPr>
          </a:p>
          <a:p>
            <a:pPr marL="630238" indent="-269875">
              <a:buSzPct val="70000"/>
              <a:buFont typeface="Wingdings" pitchFamily="2" charset="2"/>
              <a:buChar char="Ø"/>
            </a:pPr>
            <a:r>
              <a:rPr lang="zh-CN" altLang="en-US" sz="1800" dirty="0">
                <a:latin typeface="宋体" panose="02010600030101010101" pitchFamily="2" charset="-122"/>
                <a:ea typeface="宋体" panose="02010600030101010101" pitchFamily="2" charset="-122"/>
              </a:rPr>
              <a:t>开放式基金的交易价格即为申购、赎回价格。开放式基金申购和赎回的价格是建立在每份基金净值基础上的，以基金净值再加上或减去必要的费用</a:t>
            </a:r>
            <a:endParaRPr lang="en-US" altLang="zh-CN" sz="18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28</a:t>
            </a:fld>
            <a:endParaRPr lang="zh-CN" altLang="en-US"/>
          </a:p>
        </p:txBody>
      </p:sp>
    </p:spTree>
    <p:extLst>
      <p:ext uri="{BB962C8B-B14F-4D97-AF65-F5344CB8AC3E}">
        <p14:creationId xmlns:p14="http://schemas.microsoft.com/office/powerpoint/2010/main" val="91965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投资基金的设立，发行与交易</a:t>
            </a:r>
            <a:endParaRPr lang="en-US" altLang="zh-CN" sz="2800" dirty="0">
              <a:latin typeface="宋体" panose="02010600030101010101" pitchFamily="2" charset="-122"/>
              <a:ea typeface="宋体" panose="02010600030101010101" pitchFamily="2" charset="-122"/>
            </a:endParaRP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Autofit/>
          </a:bodyPr>
          <a:lstStyle/>
          <a:p>
            <a:r>
              <a:rPr lang="zh-CN" altLang="en-US" sz="1800" b="1" dirty="0">
                <a:latin typeface="宋体" panose="02010600030101010101" pitchFamily="2" charset="-122"/>
                <a:ea typeface="宋体" panose="02010600030101010101" pitchFamily="2" charset="-122"/>
              </a:rPr>
              <a:t>如何申购开放式基金</a:t>
            </a:r>
          </a:p>
          <a:p>
            <a:pPr marL="450850" indent="-271463">
              <a:buSzPct val="70000"/>
              <a:buFont typeface="Wingdings" pitchFamily="2" charset="2"/>
              <a:buChar char="p"/>
            </a:pPr>
            <a:r>
              <a:rPr lang="zh-CN" altLang="en-US" sz="1800" dirty="0">
                <a:latin typeface="宋体" panose="02010600030101010101" pitchFamily="2" charset="-122"/>
                <a:ea typeface="宋体" panose="02010600030101010101" pitchFamily="2" charset="-122"/>
              </a:rPr>
              <a:t>在开放式基金开放申购、赎回后，投资者可以通过有资格的上证所会员营业部以“</a:t>
            </a:r>
            <a:r>
              <a:rPr lang="zh-CN" altLang="en-US" sz="1800" dirty="0">
                <a:solidFill>
                  <a:srgbClr val="7030A0"/>
                </a:solidFill>
                <a:latin typeface="宋体" panose="02010600030101010101" pitchFamily="2" charset="-122"/>
                <a:ea typeface="宋体" panose="02010600030101010101" pitchFamily="2" charset="-122"/>
              </a:rPr>
              <a:t>金额认购</a:t>
            </a:r>
            <a:r>
              <a:rPr lang="zh-CN" altLang="en-US" sz="1800" dirty="0">
                <a:latin typeface="宋体" panose="02010600030101010101" pitchFamily="2" charset="-122"/>
                <a:ea typeface="宋体" panose="02010600030101010101" pitchFamily="2" charset="-122"/>
              </a:rPr>
              <a:t>”的方式进行申购申报。</a:t>
            </a:r>
            <a:endParaRPr lang="en-US" altLang="zh-CN" sz="1800" dirty="0">
              <a:latin typeface="宋体" panose="02010600030101010101" pitchFamily="2" charset="-122"/>
              <a:ea typeface="宋体" panose="02010600030101010101" pitchFamily="2" charset="-122"/>
            </a:endParaRPr>
          </a:p>
          <a:p>
            <a:pPr marL="450850" indent="-271463">
              <a:buSzPct val="70000"/>
              <a:buFont typeface="Wingdings" pitchFamily="2" charset="2"/>
              <a:buChar char="p"/>
            </a:pPr>
            <a:r>
              <a:rPr lang="zh-CN" altLang="en-US" sz="1800" dirty="0">
                <a:latin typeface="宋体" panose="02010600030101010101" pitchFamily="2" charset="-122"/>
                <a:ea typeface="宋体" panose="02010600030101010101" pitchFamily="2" charset="-122"/>
              </a:rPr>
              <a:t>申购价格以受理申请当日收市后计算的基金份额净值为基准进行计算。</a:t>
            </a:r>
            <a:endParaRPr lang="en-US" altLang="zh-CN" sz="1800" dirty="0">
              <a:latin typeface="宋体" panose="02010600030101010101" pitchFamily="2" charset="-122"/>
              <a:ea typeface="宋体" panose="02010600030101010101" pitchFamily="2" charset="-122"/>
            </a:endParaRPr>
          </a:p>
          <a:p>
            <a:pPr marL="450850" indent="-271463">
              <a:buSzPct val="70000"/>
              <a:buFont typeface="Wingdings" pitchFamily="2" charset="2"/>
              <a:buChar char="p"/>
            </a:pPr>
            <a:r>
              <a:rPr lang="zh-CN" altLang="en-US" sz="1800" dirty="0">
                <a:latin typeface="宋体" panose="02010600030101010101" pitchFamily="2" charset="-122"/>
                <a:ea typeface="宋体" panose="02010600030101010101" pitchFamily="2" charset="-122"/>
              </a:rPr>
              <a:t>投资者的每笔申报必须满足所申购基金的最低申购金额的要求，同时每笔申购金额必须是</a:t>
            </a:r>
            <a:r>
              <a:rPr lang="en-US" altLang="zh-CN" sz="1800" dirty="0">
                <a:latin typeface="宋体" panose="02010600030101010101" pitchFamily="2" charset="-122"/>
                <a:ea typeface="宋体" panose="02010600030101010101" pitchFamily="2" charset="-122"/>
              </a:rPr>
              <a:t>100</a:t>
            </a:r>
            <a:r>
              <a:rPr lang="zh-CN" altLang="en-US" sz="1800" dirty="0">
                <a:latin typeface="宋体" panose="02010600030101010101" pitchFamily="2" charset="-122"/>
                <a:ea typeface="宋体" panose="02010600030101010101" pitchFamily="2" charset="-122"/>
              </a:rPr>
              <a:t>的整数倍，最多不能超过</a:t>
            </a:r>
            <a:r>
              <a:rPr lang="en-US" altLang="zh-CN" sz="1800" dirty="0">
                <a:latin typeface="宋体" panose="02010600030101010101" pitchFamily="2" charset="-122"/>
                <a:ea typeface="宋体" panose="02010600030101010101" pitchFamily="2" charset="-122"/>
              </a:rPr>
              <a:t>99999900</a:t>
            </a:r>
            <a:r>
              <a:rPr lang="zh-CN" altLang="en-US" sz="1800" dirty="0">
                <a:latin typeface="宋体" panose="02010600030101010101" pitchFamily="2" charset="-122"/>
                <a:ea typeface="宋体" panose="02010600030101010101" pitchFamily="2" charset="-122"/>
              </a:rPr>
              <a:t>元。</a:t>
            </a:r>
            <a:endParaRPr lang="en-US" altLang="zh-CN" sz="1800" dirty="0">
              <a:latin typeface="宋体" panose="02010600030101010101" pitchFamily="2" charset="-122"/>
              <a:ea typeface="宋体" panose="02010600030101010101" pitchFamily="2" charset="-122"/>
            </a:endParaRPr>
          </a:p>
          <a:p>
            <a:pPr marL="450850" indent="-271463">
              <a:buSzPct val="70000"/>
              <a:buFont typeface="Wingdings" pitchFamily="2" charset="2"/>
              <a:buChar char="p"/>
            </a:pPr>
            <a:r>
              <a:rPr lang="zh-CN" altLang="en-US" sz="1800" dirty="0">
                <a:latin typeface="宋体" panose="02010600030101010101" pitchFamily="2" charset="-122"/>
                <a:ea typeface="宋体" panose="02010600030101010101" pitchFamily="2" charset="-122"/>
              </a:rPr>
              <a:t>“金额申购”时，按照投资者具体应得的基金份额，取其整数部分记入投资者的账户，剩余的小数部分重新折算成金额退还给投资者。</a:t>
            </a:r>
            <a:endParaRPr lang="en-US" altLang="zh-CN" sz="1800" dirty="0">
              <a:latin typeface="宋体" panose="02010600030101010101" pitchFamily="2" charset="-122"/>
              <a:ea typeface="宋体" panose="02010600030101010101" pitchFamily="2" charset="-122"/>
            </a:endParaRPr>
          </a:p>
          <a:p>
            <a:pPr marL="450850" indent="-271463">
              <a:buSzPct val="70000"/>
              <a:buFont typeface="Wingdings" pitchFamily="2" charset="2"/>
              <a:buChar char="p"/>
            </a:pPr>
            <a:r>
              <a:rPr lang="zh-CN" altLang="en-US" sz="1800" dirty="0">
                <a:latin typeface="宋体" panose="02010600030101010101" pitchFamily="2" charset="-122"/>
                <a:ea typeface="宋体" panose="02010600030101010101" pitchFamily="2" charset="-122"/>
              </a:rPr>
              <a:t>比如，若计算出的投资者应得基金份额是</a:t>
            </a:r>
            <a:r>
              <a:rPr lang="en-US" altLang="zh-CN" sz="1800" dirty="0">
                <a:latin typeface="宋体" panose="02010600030101010101" pitchFamily="2" charset="-122"/>
                <a:ea typeface="宋体" panose="02010600030101010101" pitchFamily="2" charset="-122"/>
              </a:rPr>
              <a:t>1588.88</a:t>
            </a:r>
            <a:r>
              <a:rPr lang="zh-CN" altLang="en-US" sz="1800" dirty="0">
                <a:latin typeface="宋体" panose="02010600030101010101" pitchFamily="2" charset="-122"/>
                <a:ea typeface="宋体" panose="02010600030101010101" pitchFamily="2" charset="-122"/>
              </a:rPr>
              <a:t>份，则实际记入该投资者上海证券账户中基金份额为</a:t>
            </a:r>
            <a:r>
              <a:rPr lang="en-US" altLang="zh-CN" sz="1800" dirty="0">
                <a:latin typeface="宋体" panose="02010600030101010101" pitchFamily="2" charset="-122"/>
                <a:ea typeface="宋体" panose="02010600030101010101" pitchFamily="2" charset="-122"/>
              </a:rPr>
              <a:t>1588</a:t>
            </a:r>
            <a:r>
              <a:rPr lang="zh-CN" altLang="en-US" sz="1800" dirty="0">
                <a:latin typeface="宋体" panose="02010600030101010101" pitchFamily="2" charset="-122"/>
                <a:ea typeface="宋体" panose="02010600030101010101" pitchFamily="2" charset="-122"/>
              </a:rPr>
              <a:t>份，小数部分</a:t>
            </a:r>
            <a:r>
              <a:rPr lang="en-US" altLang="zh-CN" sz="1800" dirty="0">
                <a:latin typeface="宋体" panose="02010600030101010101" pitchFamily="2" charset="-122"/>
                <a:ea typeface="宋体" panose="02010600030101010101" pitchFamily="2" charset="-122"/>
              </a:rPr>
              <a:t>0.88</a:t>
            </a:r>
            <a:r>
              <a:rPr lang="zh-CN" altLang="en-US" sz="1800" dirty="0">
                <a:latin typeface="宋体" panose="02010600030101010101" pitchFamily="2" charset="-122"/>
                <a:ea typeface="宋体" panose="02010600030101010101" pitchFamily="2" charset="-122"/>
              </a:rPr>
              <a:t>份基金份额按折算成的金额退还给该投资者。</a:t>
            </a:r>
          </a:p>
          <a:p>
            <a:pPr>
              <a:buNone/>
            </a:pPr>
            <a:r>
              <a:rPr lang="zh-CN" altLang="en-US" sz="1800" dirty="0">
                <a:latin typeface="宋体" panose="02010600030101010101" pitchFamily="2" charset="-122"/>
                <a:ea typeface="宋体" panose="02010600030101010101" pitchFamily="2" charset="-122"/>
              </a:rPr>
              <a:t>　　</a:t>
            </a:r>
          </a:p>
          <a:p>
            <a:r>
              <a:rPr lang="zh-CN" altLang="en-US" sz="1800" b="1" dirty="0">
                <a:latin typeface="宋体" panose="02010600030101010101" pitchFamily="2" charset="-122"/>
                <a:ea typeface="宋体" panose="02010600030101010101" pitchFamily="2" charset="-122"/>
              </a:rPr>
              <a:t>如何赎回开放式基金</a:t>
            </a:r>
          </a:p>
          <a:p>
            <a:pPr marL="450850" indent="-271463">
              <a:buSzPct val="70000"/>
              <a:buFont typeface="Wingdings" pitchFamily="2" charset="2"/>
              <a:buChar char="p"/>
            </a:pPr>
            <a:r>
              <a:rPr lang="zh-CN" altLang="en-US" sz="1800" dirty="0">
                <a:latin typeface="宋体" panose="02010600030101010101" pitchFamily="2" charset="-122"/>
                <a:ea typeface="宋体" panose="02010600030101010101" pitchFamily="2" charset="-122"/>
              </a:rPr>
              <a:t>在开放式基金开放申购、赎回后，投资者通过有资格的上证所会员营业部以“份额赎回”的方式进行赎回申报，赎回价格以受理申请当日收市后计算的基金份额净值为基准进行计算</a:t>
            </a:r>
            <a:endParaRPr lang="en-US" altLang="zh-CN" sz="1800" dirty="0">
              <a:latin typeface="宋体" panose="02010600030101010101" pitchFamily="2" charset="-122"/>
              <a:ea typeface="宋体" panose="02010600030101010101" pitchFamily="2" charset="-122"/>
            </a:endParaRPr>
          </a:p>
          <a:p>
            <a:pPr marL="450850" indent="-271463">
              <a:buSzPct val="70000"/>
              <a:buFont typeface="Wingdings" pitchFamily="2" charset="2"/>
              <a:buChar char="p"/>
            </a:pPr>
            <a:r>
              <a:rPr lang="zh-CN" altLang="en-US" sz="1800" dirty="0">
                <a:latin typeface="宋体" panose="02010600030101010101" pitchFamily="2" charset="-122"/>
                <a:ea typeface="宋体" panose="02010600030101010101" pitchFamily="2" charset="-122"/>
              </a:rPr>
              <a:t>投资者的每笔申报必须满足所赎回基金的最低赎回份额的要求，同时赎回申报必须是整数份额，且最多不能超过</a:t>
            </a:r>
            <a:r>
              <a:rPr lang="en-US" altLang="zh-CN" sz="1800" dirty="0">
                <a:latin typeface="宋体" panose="02010600030101010101" pitchFamily="2" charset="-122"/>
                <a:ea typeface="宋体" panose="02010600030101010101" pitchFamily="2" charset="-122"/>
              </a:rPr>
              <a:t>99999999</a:t>
            </a:r>
            <a:r>
              <a:rPr lang="zh-CN" altLang="en-US" sz="1800" dirty="0">
                <a:latin typeface="宋体" panose="02010600030101010101" pitchFamily="2" charset="-122"/>
                <a:ea typeface="宋体" panose="02010600030101010101" pitchFamily="2" charset="-122"/>
              </a:rPr>
              <a:t>份基金份额。</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29</a:t>
            </a:fld>
            <a:endParaRPr lang="zh-CN" altLang="en-US"/>
          </a:p>
        </p:txBody>
      </p:sp>
    </p:spTree>
    <p:extLst>
      <p:ext uri="{BB962C8B-B14F-4D97-AF65-F5344CB8AC3E}">
        <p14:creationId xmlns:p14="http://schemas.microsoft.com/office/powerpoint/2010/main" val="4278966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证券投资基金概述</a:t>
            </a:r>
            <a:endParaRPr lang="en-US" altLang="zh-CN" sz="2800" dirty="0">
              <a:latin typeface="宋体" panose="02010600030101010101" pitchFamily="2" charset="-122"/>
              <a:ea typeface="宋体" panose="02010600030101010101" pitchFamily="2" charset="-122"/>
            </a:endParaRP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rmAutofit/>
          </a:bodyPr>
          <a:lstStyle/>
          <a:p>
            <a:pPr marL="0" indent="0">
              <a:buNone/>
            </a:pPr>
            <a:endParaRPr lang="en-US" altLang="zh-CN" sz="24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证券投资基金的概念</a:t>
            </a:r>
            <a:endParaRPr lang="en-US" altLang="zh-CN"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证券投资基金市场的当事人</a:t>
            </a:r>
            <a:endParaRPr lang="en-US" altLang="zh-CN"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证券投资基金的类型</a:t>
            </a:r>
          </a:p>
          <a:p>
            <a:r>
              <a:rPr lang="zh-CN" altLang="en-US" sz="2000" dirty="0">
                <a:latin typeface="宋体" panose="02010600030101010101" pitchFamily="2" charset="-122"/>
                <a:ea typeface="宋体" panose="02010600030101010101" pitchFamily="2" charset="-122"/>
              </a:rPr>
              <a:t>证券投资基金的特征</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3</a:t>
            </a:fld>
            <a:endParaRPr lang="zh-CN" altLang="en-US"/>
          </a:p>
        </p:txBody>
      </p:sp>
    </p:spTree>
    <p:extLst>
      <p:ext uri="{BB962C8B-B14F-4D97-AF65-F5344CB8AC3E}">
        <p14:creationId xmlns:p14="http://schemas.microsoft.com/office/powerpoint/2010/main" val="231459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投资基金的设立，发行与交易</a:t>
            </a:r>
            <a:endParaRPr lang="en-US" altLang="zh-CN" sz="2800" dirty="0">
              <a:latin typeface="宋体" panose="02010600030101010101" pitchFamily="2" charset="-122"/>
              <a:ea typeface="宋体" panose="02010600030101010101" pitchFamily="2" charset="-122"/>
            </a:endParaRP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Autofit/>
          </a:bodyPr>
          <a:lstStyle/>
          <a:p>
            <a:r>
              <a:rPr lang="zh-CN" altLang="en-US" sz="1600" dirty="0">
                <a:latin typeface="宋体" panose="02010600030101010101" pitchFamily="2" charset="-122"/>
                <a:ea typeface="宋体" panose="02010600030101010101" pitchFamily="2" charset="-122"/>
              </a:rPr>
              <a:t>开放式基金的交易</a:t>
            </a:r>
            <a:endParaRPr lang="en-US" altLang="zh-CN" sz="1600" dirty="0">
              <a:latin typeface="宋体" panose="02010600030101010101" pitchFamily="2" charset="-122"/>
              <a:ea typeface="宋体" panose="02010600030101010101" pitchFamily="2" charset="-122"/>
            </a:endParaRPr>
          </a:p>
          <a:p>
            <a:pPr marL="450850" indent="-271463">
              <a:buSzPct val="70000"/>
              <a:buFont typeface="Wingdings" pitchFamily="2" charset="2"/>
              <a:buChar char="p"/>
            </a:pPr>
            <a:r>
              <a:rPr lang="zh-CN" altLang="en-US" sz="1600" dirty="0">
                <a:latin typeface="宋体" panose="02010600030101010101" pitchFamily="2" charset="-122"/>
                <a:ea typeface="宋体" panose="02010600030101010101" pitchFamily="2" charset="-122"/>
              </a:rPr>
              <a:t>开放式基金的申购，赎回份额和费用的计算</a:t>
            </a:r>
            <a:endParaRPr lang="en-US" altLang="zh-CN" sz="1600" dirty="0">
              <a:latin typeface="宋体" panose="02010600030101010101" pitchFamily="2" charset="-122"/>
              <a:ea typeface="宋体" panose="02010600030101010101" pitchFamily="2" charset="-122"/>
            </a:endParaRPr>
          </a:p>
          <a:p>
            <a:pPr marL="539750" indent="-179388">
              <a:buSzPct val="70000"/>
              <a:buFont typeface="Wingdings" pitchFamily="2" charset="2"/>
              <a:buChar char="Ø"/>
              <a:defRPr/>
            </a:pPr>
            <a:r>
              <a:rPr lang="zh-CN" altLang="en-US" sz="1600" dirty="0">
                <a:latin typeface="宋体" panose="02010600030101010101" pitchFamily="2" charset="-122"/>
                <a:ea typeface="宋体" panose="02010600030101010101" pitchFamily="2" charset="-122"/>
              </a:rPr>
              <a:t>申购费用与申购份额的计算公式是：</a:t>
            </a:r>
            <a:endParaRPr lang="en-US" altLang="zh-CN" sz="1600" dirty="0">
              <a:latin typeface="宋体" panose="02010600030101010101" pitchFamily="2" charset="-122"/>
              <a:ea typeface="宋体" panose="02010600030101010101" pitchFamily="2" charset="-122"/>
            </a:endParaRPr>
          </a:p>
          <a:p>
            <a:pPr indent="311150">
              <a:buNone/>
              <a:defRPr/>
            </a:pPr>
            <a:r>
              <a:rPr lang="zh-CN" altLang="en-US" sz="1600" dirty="0">
                <a:latin typeface="宋体" panose="02010600030101010101" pitchFamily="2" charset="-122"/>
                <a:ea typeface="宋体" panose="02010600030101010101" pitchFamily="2" charset="-122"/>
              </a:rPr>
              <a:t>净申购金额</a:t>
            </a: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申购金额</a:t>
            </a: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申购费率）</a:t>
            </a:r>
          </a:p>
          <a:p>
            <a:pPr indent="311150">
              <a:buNone/>
              <a:defRPr/>
            </a:pPr>
            <a:r>
              <a:rPr lang="zh-CN" altLang="en-US" sz="1600" dirty="0">
                <a:latin typeface="宋体" panose="02010600030101010101" pitchFamily="2" charset="-122"/>
                <a:ea typeface="宋体" panose="02010600030101010101" pitchFamily="2" charset="-122"/>
              </a:rPr>
              <a:t>申购费用</a:t>
            </a: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净申购金额</a:t>
            </a: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申购费率</a:t>
            </a:r>
          </a:p>
          <a:p>
            <a:pPr indent="311150">
              <a:buNone/>
              <a:defRPr/>
            </a:pPr>
            <a:r>
              <a:rPr lang="zh-CN" altLang="en-US" sz="1600" dirty="0">
                <a:latin typeface="宋体" panose="02010600030101010101" pitchFamily="2" charset="-122"/>
                <a:ea typeface="宋体" panose="02010600030101010101" pitchFamily="2" charset="-122"/>
              </a:rPr>
              <a:t>申购份额</a:t>
            </a: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净申购金额</a:t>
            </a: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申购当日基金单位净值  （</a:t>
            </a:r>
            <a:r>
              <a:rPr lang="zh-CN" altLang="en-US" sz="1600" dirty="0">
                <a:solidFill>
                  <a:srgbClr val="7030A0"/>
                </a:solidFill>
                <a:latin typeface="宋体" panose="02010600030101010101" pitchFamily="2" charset="-122"/>
                <a:ea typeface="宋体" panose="02010600030101010101" pitchFamily="2" charset="-122"/>
              </a:rPr>
              <a:t>保留整数份额</a:t>
            </a:r>
            <a:r>
              <a:rPr lang="zh-CN" altLang="en-US"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a:p>
            <a:pPr marL="630238" indent="-269875">
              <a:buSzPct val="70000"/>
              <a:buFont typeface="Wingdings" pitchFamily="2" charset="2"/>
              <a:buChar char="Ø"/>
              <a:defRPr/>
            </a:pPr>
            <a:r>
              <a:rPr lang="zh-CN" altLang="en-US" sz="1600" dirty="0">
                <a:latin typeface="宋体" panose="02010600030101010101" pitchFamily="2" charset="-122"/>
                <a:ea typeface="宋体" panose="02010600030101010101" pitchFamily="2" charset="-122"/>
              </a:rPr>
              <a:t>赎回金额的确定</a:t>
            </a:r>
            <a:endParaRPr lang="en-US" altLang="zh-CN" sz="1600" dirty="0">
              <a:latin typeface="宋体" panose="02010600030101010101" pitchFamily="2" charset="-122"/>
              <a:ea typeface="宋体" panose="02010600030101010101" pitchFamily="2" charset="-122"/>
            </a:endParaRPr>
          </a:p>
          <a:p>
            <a:pPr indent="311150">
              <a:buNone/>
              <a:defRPr/>
            </a:pPr>
            <a:r>
              <a:rPr lang="zh-CN" altLang="en-US" sz="1600" dirty="0">
                <a:latin typeface="宋体" panose="02010600030101010101" pitchFamily="2" charset="-122"/>
                <a:ea typeface="宋体" panose="02010600030101010101" pitchFamily="2" charset="-122"/>
              </a:rPr>
              <a:t>赎回金额</a:t>
            </a: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赎回总额</a:t>
            </a: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赎回费用</a:t>
            </a:r>
          </a:p>
          <a:p>
            <a:pPr indent="311150">
              <a:buNone/>
              <a:defRPr/>
            </a:pPr>
            <a:r>
              <a:rPr lang="zh-CN" altLang="en-US" sz="1600" dirty="0">
                <a:latin typeface="宋体" panose="02010600030101010101" pitchFamily="2" charset="-122"/>
                <a:ea typeface="宋体" panose="02010600030101010101" pitchFamily="2" charset="-122"/>
              </a:rPr>
              <a:t>赎回总额</a:t>
            </a: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赎回数量</a:t>
            </a: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赎回日基金单位净值</a:t>
            </a:r>
          </a:p>
          <a:p>
            <a:pPr indent="311150">
              <a:buNone/>
              <a:defRPr/>
            </a:pPr>
            <a:r>
              <a:rPr lang="zh-CN" altLang="en-US" sz="1600" dirty="0">
                <a:latin typeface="宋体" panose="02010600030101010101" pitchFamily="2" charset="-122"/>
                <a:ea typeface="宋体" panose="02010600030101010101" pitchFamily="2" charset="-122"/>
              </a:rPr>
              <a:t>赎回费用</a:t>
            </a: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赎回总额</a:t>
            </a: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赎回费率</a:t>
            </a:r>
          </a:p>
          <a:p>
            <a:pPr indent="12700">
              <a:buNone/>
              <a:defRPr/>
            </a:pPr>
            <a:endParaRPr lang="en-US" altLang="zh-CN" sz="1600" dirty="0">
              <a:latin typeface="宋体" panose="02010600030101010101" pitchFamily="2" charset="-122"/>
              <a:ea typeface="宋体" panose="02010600030101010101" pitchFamily="2" charset="-122"/>
            </a:endParaRPr>
          </a:p>
          <a:p>
            <a:pPr indent="12700">
              <a:buNone/>
              <a:defRPr/>
            </a:pPr>
            <a:r>
              <a:rPr lang="zh-CN" altLang="en-US" sz="1600" dirty="0">
                <a:latin typeface="宋体" panose="02010600030101010101" pitchFamily="2" charset="-122"/>
                <a:ea typeface="宋体" panose="02010600030101010101" pitchFamily="2" charset="-122"/>
              </a:rPr>
              <a:t>对实行后端收费模式的基金而言：</a:t>
            </a:r>
          </a:p>
          <a:p>
            <a:pPr indent="12700">
              <a:buNone/>
              <a:defRPr/>
            </a:pPr>
            <a:r>
              <a:rPr lang="zh-CN" altLang="en-US" sz="1600" dirty="0">
                <a:latin typeface="宋体" panose="02010600030101010101" pitchFamily="2" charset="-122"/>
                <a:ea typeface="宋体" panose="02010600030101010101" pitchFamily="2" charset="-122"/>
              </a:rPr>
              <a:t>赎回金额</a:t>
            </a: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赎回总额</a:t>
            </a: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赎回费用</a:t>
            </a:r>
            <a:r>
              <a:rPr lang="en-US" altLang="zh-CN" sz="1600" dirty="0">
                <a:latin typeface="宋体" panose="02010600030101010101" pitchFamily="2" charset="-122"/>
                <a:ea typeface="宋体" panose="02010600030101010101" pitchFamily="2" charset="-122"/>
              </a:rPr>
              <a:t>-</a:t>
            </a:r>
            <a:r>
              <a:rPr lang="zh-CN" altLang="en-US" sz="1600" dirty="0">
                <a:solidFill>
                  <a:srgbClr val="7030A0"/>
                </a:solidFill>
                <a:latin typeface="宋体" panose="02010600030101010101" pitchFamily="2" charset="-122"/>
                <a:ea typeface="宋体" panose="02010600030101010101" pitchFamily="2" charset="-122"/>
              </a:rPr>
              <a:t>后端收费金额（认购费用）</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30</a:t>
            </a:fld>
            <a:endParaRPr lang="zh-CN" altLang="en-US"/>
          </a:p>
        </p:txBody>
      </p:sp>
    </p:spTree>
    <p:extLst>
      <p:ext uri="{BB962C8B-B14F-4D97-AF65-F5344CB8AC3E}">
        <p14:creationId xmlns:p14="http://schemas.microsoft.com/office/powerpoint/2010/main" val="3083426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投资基金的设立，发行与交易</a:t>
            </a:r>
            <a:endParaRPr lang="en-US" altLang="zh-CN" sz="2800" dirty="0">
              <a:latin typeface="宋体" panose="02010600030101010101" pitchFamily="2" charset="-122"/>
              <a:ea typeface="宋体" panose="02010600030101010101" pitchFamily="2" charset="-122"/>
            </a:endParaRP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Autofit/>
          </a:bodyPr>
          <a:lstStyle/>
          <a:p>
            <a:r>
              <a:rPr lang="zh-CN" altLang="en-US" sz="1800" dirty="0">
                <a:latin typeface="宋体" panose="02010600030101010101" pitchFamily="2" charset="-122"/>
                <a:ea typeface="宋体" panose="02010600030101010101" pitchFamily="2" charset="-122"/>
              </a:rPr>
              <a:t>例子</a:t>
            </a:r>
            <a:endParaRPr lang="en-US" altLang="zh-CN" sz="1800" dirty="0">
              <a:latin typeface="宋体" panose="02010600030101010101" pitchFamily="2" charset="-122"/>
              <a:ea typeface="宋体" panose="02010600030101010101" pitchFamily="2" charset="-122"/>
            </a:endParaRPr>
          </a:p>
          <a:p>
            <a:pPr indent="12700">
              <a:buNone/>
            </a:pPr>
            <a:r>
              <a:rPr lang="zh-CN" altLang="en-US" sz="1800" dirty="0">
                <a:latin typeface="宋体" panose="02010600030101010101" pitchFamily="2" charset="-122"/>
                <a:ea typeface="宋体" panose="02010600030101010101" pitchFamily="2" charset="-122"/>
              </a:rPr>
              <a:t>沈先生花了</a:t>
            </a:r>
            <a:r>
              <a:rPr lang="en-US" altLang="zh-CN" sz="1800" dirty="0">
                <a:latin typeface="宋体" panose="02010600030101010101" pitchFamily="2" charset="-122"/>
                <a:ea typeface="宋体" panose="02010600030101010101" pitchFamily="2" charset="-122"/>
              </a:rPr>
              <a:t>10000</a:t>
            </a:r>
            <a:r>
              <a:rPr lang="zh-CN" altLang="en-US" sz="1800" dirty="0">
                <a:latin typeface="宋体" panose="02010600030101010101" pitchFamily="2" charset="-122"/>
                <a:ea typeface="宋体" panose="02010600030101010101" pitchFamily="2" charset="-122"/>
              </a:rPr>
              <a:t>元申购华夏复兴基金，此基金的申购费率和赎回费率分别为</a:t>
            </a:r>
            <a:r>
              <a:rPr lang="en-US" altLang="zh-CN" sz="1800" dirty="0">
                <a:latin typeface="宋体" panose="02010600030101010101" pitchFamily="2" charset="-122"/>
                <a:ea typeface="宋体" panose="02010600030101010101" pitchFamily="2" charset="-122"/>
              </a:rPr>
              <a:t>1%</a:t>
            </a:r>
            <a:r>
              <a:rPr lang="zh-CN" altLang="en-US" sz="1800" dirty="0">
                <a:latin typeface="宋体" panose="02010600030101010101" pitchFamily="2" charset="-122"/>
                <a:ea typeface="宋体" panose="02010600030101010101" pitchFamily="2" charset="-122"/>
              </a:rPr>
              <a:t>和</a:t>
            </a:r>
            <a:r>
              <a:rPr lang="en-US" altLang="zh-CN" sz="1800" dirty="0">
                <a:latin typeface="宋体" panose="02010600030101010101" pitchFamily="2" charset="-122"/>
                <a:ea typeface="宋体" panose="02010600030101010101" pitchFamily="2" charset="-122"/>
              </a:rPr>
              <a:t>0.5%</a:t>
            </a:r>
            <a:r>
              <a:rPr lang="zh-CN" altLang="en-US" sz="1800" dirty="0">
                <a:latin typeface="宋体" panose="02010600030101010101" pitchFamily="2" charset="-122"/>
                <a:ea typeface="宋体" panose="02010600030101010101" pitchFamily="2" charset="-122"/>
              </a:rPr>
              <a:t>。申购日基金单位净值为</a:t>
            </a:r>
            <a:r>
              <a:rPr lang="en-US" altLang="zh-CN" sz="1800" dirty="0">
                <a:latin typeface="宋体" panose="02010600030101010101" pitchFamily="2" charset="-122"/>
                <a:ea typeface="宋体" panose="02010600030101010101" pitchFamily="2" charset="-122"/>
              </a:rPr>
              <a:t>0.9</a:t>
            </a:r>
            <a:r>
              <a:rPr lang="zh-CN" altLang="en-US" sz="1800" dirty="0">
                <a:latin typeface="宋体" panose="02010600030101010101" pitchFamily="2" charset="-122"/>
                <a:ea typeface="宋体" panose="02010600030101010101" pitchFamily="2" charset="-122"/>
              </a:rPr>
              <a:t>元。预计三个月后基金单位净值为</a:t>
            </a:r>
            <a:r>
              <a:rPr lang="en-US" altLang="zh-CN" sz="1800" dirty="0">
                <a:latin typeface="宋体" panose="02010600030101010101" pitchFamily="2" charset="-122"/>
                <a:ea typeface="宋体" panose="02010600030101010101" pitchFamily="2" charset="-122"/>
              </a:rPr>
              <a:t>1.2</a:t>
            </a:r>
            <a:r>
              <a:rPr lang="zh-CN" altLang="en-US" sz="1800" dirty="0">
                <a:latin typeface="宋体" panose="02010600030101010101" pitchFamily="2" charset="-122"/>
                <a:ea typeface="宋体" panose="02010600030101010101" pitchFamily="2" charset="-122"/>
              </a:rPr>
              <a:t>元。假设三个月内此基金没有分红，如果三个月后沈先生赎回全部基金，请问他能盈利多少？他的申购费用和赎回费用各是多少？</a:t>
            </a:r>
            <a:endParaRPr lang="en-US" altLang="zh-CN" sz="1800" dirty="0">
              <a:latin typeface="宋体" panose="02010600030101010101" pitchFamily="2" charset="-122"/>
              <a:ea typeface="宋体" panose="02010600030101010101" pitchFamily="2" charset="-122"/>
            </a:endParaRPr>
          </a:p>
          <a:p>
            <a:endParaRPr lang="en-US" altLang="zh-CN" sz="1800" dirty="0">
              <a:latin typeface="宋体" panose="02010600030101010101" pitchFamily="2" charset="-122"/>
              <a:ea typeface="宋体" panose="02010600030101010101" pitchFamily="2" charset="-122"/>
            </a:endParaRPr>
          </a:p>
          <a:p>
            <a:r>
              <a:rPr lang="zh-CN" altLang="en-US" sz="1800" dirty="0">
                <a:latin typeface="宋体" panose="02010600030101010101" pitchFamily="2" charset="-122"/>
                <a:ea typeface="宋体" panose="02010600030101010101" pitchFamily="2" charset="-122"/>
              </a:rPr>
              <a:t>答案</a:t>
            </a:r>
            <a:endParaRPr lang="en-US" altLang="zh-CN" sz="1800" dirty="0">
              <a:latin typeface="宋体" panose="02010600030101010101" pitchFamily="2" charset="-122"/>
              <a:ea typeface="宋体" panose="02010600030101010101" pitchFamily="2" charset="-122"/>
            </a:endParaRPr>
          </a:p>
          <a:p>
            <a:pPr indent="12700">
              <a:buNone/>
            </a:pPr>
            <a:r>
              <a:rPr lang="zh-CN" altLang="en-US" sz="1800" dirty="0">
                <a:latin typeface="宋体" panose="02010600030101010101" pitchFamily="2" charset="-122"/>
                <a:ea typeface="宋体" panose="02010600030101010101" pitchFamily="2" charset="-122"/>
              </a:rPr>
              <a:t>申购金额</a:t>
            </a:r>
            <a:r>
              <a:rPr lang="en-US" altLang="zh-CN" sz="1800" dirty="0">
                <a:latin typeface="宋体" panose="02010600030101010101" pitchFamily="2" charset="-122"/>
                <a:ea typeface="宋体" panose="02010600030101010101" pitchFamily="2" charset="-122"/>
              </a:rPr>
              <a:t>=10000</a:t>
            </a:r>
            <a:r>
              <a:rPr lang="zh-CN" altLang="en-US" sz="1800" dirty="0">
                <a:latin typeface="宋体" panose="02010600030101010101" pitchFamily="2" charset="-122"/>
                <a:ea typeface="宋体" panose="02010600030101010101" pitchFamily="2" charset="-122"/>
              </a:rPr>
              <a:t>元</a:t>
            </a:r>
            <a:endParaRPr lang="en-US" altLang="zh-CN" sz="1800" dirty="0">
              <a:latin typeface="宋体" panose="02010600030101010101" pitchFamily="2" charset="-122"/>
              <a:ea typeface="宋体" panose="02010600030101010101" pitchFamily="2" charset="-122"/>
            </a:endParaRPr>
          </a:p>
          <a:p>
            <a:pPr indent="12700">
              <a:buNone/>
            </a:pPr>
            <a:r>
              <a:rPr lang="zh-CN" altLang="en-US" sz="1800" dirty="0">
                <a:latin typeface="宋体" panose="02010600030101010101" pitchFamily="2" charset="-122"/>
                <a:ea typeface="宋体" panose="02010600030101010101" pitchFamily="2" charset="-122"/>
              </a:rPr>
              <a:t>净申购金额</a:t>
            </a:r>
            <a:r>
              <a:rPr lang="en-US" altLang="zh-CN" sz="1800" dirty="0">
                <a:latin typeface="宋体" panose="02010600030101010101" pitchFamily="2" charset="-122"/>
                <a:ea typeface="宋体" panose="02010600030101010101" pitchFamily="2" charset="-122"/>
              </a:rPr>
              <a:t>=10000/1.01=9900.99</a:t>
            </a:r>
            <a:r>
              <a:rPr lang="zh-CN" altLang="en-US" sz="1800" dirty="0">
                <a:latin typeface="宋体" panose="02010600030101010101" pitchFamily="2" charset="-122"/>
                <a:ea typeface="宋体" panose="02010600030101010101" pitchFamily="2" charset="-122"/>
              </a:rPr>
              <a:t>元</a:t>
            </a:r>
            <a:endParaRPr lang="en-US" altLang="zh-CN" sz="1800" dirty="0">
              <a:latin typeface="宋体" panose="02010600030101010101" pitchFamily="2" charset="-122"/>
              <a:ea typeface="宋体" panose="02010600030101010101" pitchFamily="2" charset="-122"/>
            </a:endParaRPr>
          </a:p>
          <a:p>
            <a:pPr indent="12700">
              <a:buNone/>
            </a:pPr>
            <a:r>
              <a:rPr lang="zh-CN" altLang="en-US" sz="1800" dirty="0">
                <a:latin typeface="宋体" panose="02010600030101010101" pitchFamily="2" charset="-122"/>
                <a:ea typeface="宋体" panose="02010600030101010101" pitchFamily="2" charset="-122"/>
              </a:rPr>
              <a:t>申购费用</a:t>
            </a:r>
            <a:r>
              <a:rPr lang="en-US" altLang="zh-CN" sz="1800" dirty="0">
                <a:latin typeface="宋体" panose="02010600030101010101" pitchFamily="2" charset="-122"/>
                <a:ea typeface="宋体" panose="02010600030101010101" pitchFamily="2" charset="-122"/>
              </a:rPr>
              <a:t>=9900.99</a:t>
            </a:r>
            <a:r>
              <a:rPr lang="zh-CN" altLang="en-US" sz="1800" dirty="0">
                <a:latin typeface="宋体" panose="02010600030101010101" pitchFamily="2" charset="-122"/>
                <a:ea typeface="宋体" panose="02010600030101010101" pitchFamily="2" charset="-122"/>
              </a:rPr>
              <a:t>*</a:t>
            </a:r>
            <a:r>
              <a:rPr lang="en-US" altLang="zh-CN" sz="1800" dirty="0">
                <a:latin typeface="宋体" panose="02010600030101010101" pitchFamily="2" charset="-122"/>
                <a:ea typeface="宋体" panose="02010600030101010101" pitchFamily="2" charset="-122"/>
              </a:rPr>
              <a:t>1%=</a:t>
            </a:r>
            <a:r>
              <a:rPr lang="en-US" altLang="zh-CN" sz="1800" dirty="0">
                <a:solidFill>
                  <a:srgbClr val="FF0000"/>
                </a:solidFill>
                <a:latin typeface="宋体" panose="02010600030101010101" pitchFamily="2" charset="-122"/>
                <a:ea typeface="宋体" panose="02010600030101010101" pitchFamily="2" charset="-122"/>
              </a:rPr>
              <a:t>99.01</a:t>
            </a:r>
            <a:r>
              <a:rPr lang="zh-CN" altLang="en-US" sz="1800" dirty="0">
                <a:solidFill>
                  <a:srgbClr val="FF0000"/>
                </a:solidFill>
                <a:latin typeface="宋体" panose="02010600030101010101" pitchFamily="2" charset="-122"/>
                <a:ea typeface="宋体" panose="02010600030101010101" pitchFamily="2" charset="-122"/>
              </a:rPr>
              <a:t>元</a:t>
            </a:r>
            <a:endParaRPr lang="en-US" altLang="zh-CN" sz="1800" dirty="0">
              <a:solidFill>
                <a:srgbClr val="FF0000"/>
              </a:solidFill>
              <a:latin typeface="宋体" panose="02010600030101010101" pitchFamily="2" charset="-122"/>
              <a:ea typeface="宋体" panose="02010600030101010101" pitchFamily="2" charset="-122"/>
            </a:endParaRPr>
          </a:p>
          <a:p>
            <a:pPr indent="12700">
              <a:buNone/>
            </a:pPr>
            <a:r>
              <a:rPr lang="zh-CN" altLang="en-US" sz="1800" dirty="0">
                <a:latin typeface="宋体" panose="02010600030101010101" pitchFamily="2" charset="-122"/>
                <a:ea typeface="宋体" panose="02010600030101010101" pitchFamily="2" charset="-122"/>
              </a:rPr>
              <a:t>申购份额</a:t>
            </a:r>
            <a:r>
              <a:rPr lang="en-US" altLang="zh-CN" sz="1800" dirty="0">
                <a:latin typeface="宋体" panose="02010600030101010101" pitchFamily="2" charset="-122"/>
                <a:ea typeface="宋体" panose="02010600030101010101" pitchFamily="2" charset="-122"/>
              </a:rPr>
              <a:t>=9900.99/0.9=11001 </a:t>
            </a:r>
            <a:r>
              <a:rPr lang="zh-CN" altLang="en-US" sz="1800" dirty="0">
                <a:latin typeface="宋体" panose="02010600030101010101" pitchFamily="2" charset="-122"/>
                <a:ea typeface="宋体" panose="02010600030101010101" pitchFamily="2" charset="-122"/>
              </a:rPr>
              <a:t>份  </a:t>
            </a:r>
            <a:r>
              <a:rPr lang="zh-CN" altLang="en-US" sz="1800" dirty="0">
                <a:solidFill>
                  <a:srgbClr val="7030A0"/>
                </a:solidFill>
                <a:latin typeface="宋体" panose="02010600030101010101" pitchFamily="2" charset="-122"/>
                <a:ea typeface="宋体" panose="02010600030101010101" pitchFamily="2" charset="-122"/>
              </a:rPr>
              <a:t>（保留整数）</a:t>
            </a:r>
            <a:endParaRPr lang="en-US" altLang="zh-CN" sz="1800" dirty="0">
              <a:solidFill>
                <a:srgbClr val="7030A0"/>
              </a:solidFill>
              <a:latin typeface="宋体" panose="02010600030101010101" pitchFamily="2" charset="-122"/>
              <a:ea typeface="宋体" panose="02010600030101010101" pitchFamily="2" charset="-122"/>
            </a:endParaRPr>
          </a:p>
          <a:p>
            <a:pPr indent="12700">
              <a:buNone/>
            </a:pPr>
            <a:endParaRPr lang="en-US" altLang="zh-CN" sz="1800" dirty="0">
              <a:solidFill>
                <a:srgbClr val="7030A0"/>
              </a:solidFill>
              <a:latin typeface="宋体" panose="02010600030101010101" pitchFamily="2" charset="-122"/>
              <a:ea typeface="宋体" panose="02010600030101010101" pitchFamily="2" charset="-122"/>
            </a:endParaRPr>
          </a:p>
          <a:p>
            <a:pPr indent="12700">
              <a:buNone/>
            </a:pPr>
            <a:r>
              <a:rPr lang="zh-CN" altLang="en-US" sz="1800" dirty="0">
                <a:latin typeface="宋体" panose="02010600030101010101" pitchFamily="2" charset="-122"/>
                <a:ea typeface="宋体" panose="02010600030101010101" pitchFamily="2" charset="-122"/>
              </a:rPr>
              <a:t>赎回总额</a:t>
            </a:r>
            <a:r>
              <a:rPr lang="en-US" altLang="zh-CN" sz="1800" dirty="0">
                <a:latin typeface="宋体" panose="02010600030101010101" pitchFamily="2" charset="-122"/>
                <a:ea typeface="宋体" panose="02010600030101010101" pitchFamily="2" charset="-122"/>
              </a:rPr>
              <a:t>=11001</a:t>
            </a:r>
            <a:r>
              <a:rPr lang="zh-CN" altLang="en-US" sz="1800" dirty="0">
                <a:latin typeface="宋体" panose="02010600030101010101" pitchFamily="2" charset="-122"/>
                <a:ea typeface="宋体" panose="02010600030101010101" pitchFamily="2" charset="-122"/>
              </a:rPr>
              <a:t>*</a:t>
            </a:r>
            <a:r>
              <a:rPr lang="en-US" altLang="zh-CN" sz="1800" dirty="0">
                <a:latin typeface="宋体" panose="02010600030101010101" pitchFamily="2" charset="-122"/>
                <a:ea typeface="宋体" panose="02010600030101010101" pitchFamily="2" charset="-122"/>
              </a:rPr>
              <a:t>1.2=13201.2</a:t>
            </a:r>
            <a:r>
              <a:rPr lang="zh-CN" altLang="en-US" sz="1800" dirty="0">
                <a:latin typeface="宋体" panose="02010600030101010101" pitchFamily="2" charset="-122"/>
                <a:ea typeface="宋体" panose="02010600030101010101" pitchFamily="2" charset="-122"/>
              </a:rPr>
              <a:t>元</a:t>
            </a:r>
            <a:endParaRPr lang="en-US" altLang="zh-CN" sz="1800" dirty="0">
              <a:latin typeface="宋体" panose="02010600030101010101" pitchFamily="2" charset="-122"/>
              <a:ea typeface="宋体" panose="02010600030101010101" pitchFamily="2" charset="-122"/>
            </a:endParaRPr>
          </a:p>
          <a:p>
            <a:pPr indent="12700">
              <a:buNone/>
            </a:pPr>
            <a:r>
              <a:rPr lang="zh-CN" altLang="en-US" sz="1800" dirty="0">
                <a:latin typeface="宋体" panose="02010600030101010101" pitchFamily="2" charset="-122"/>
                <a:ea typeface="宋体" panose="02010600030101010101" pitchFamily="2" charset="-122"/>
              </a:rPr>
              <a:t>赎回费用</a:t>
            </a:r>
            <a:r>
              <a:rPr lang="en-US" altLang="zh-CN" sz="1800" dirty="0">
                <a:latin typeface="宋体" panose="02010600030101010101" pitchFamily="2" charset="-122"/>
                <a:ea typeface="宋体" panose="02010600030101010101" pitchFamily="2" charset="-122"/>
              </a:rPr>
              <a:t>=13201.2</a:t>
            </a:r>
            <a:r>
              <a:rPr lang="zh-CN" altLang="en-US" sz="1800" dirty="0">
                <a:latin typeface="宋体" panose="02010600030101010101" pitchFamily="2" charset="-122"/>
                <a:ea typeface="宋体" panose="02010600030101010101" pitchFamily="2" charset="-122"/>
              </a:rPr>
              <a:t>*</a:t>
            </a:r>
            <a:r>
              <a:rPr lang="en-US" altLang="zh-CN" sz="1800" dirty="0">
                <a:latin typeface="宋体" panose="02010600030101010101" pitchFamily="2" charset="-122"/>
                <a:ea typeface="宋体" panose="02010600030101010101" pitchFamily="2" charset="-122"/>
              </a:rPr>
              <a:t>0.5%=</a:t>
            </a:r>
            <a:r>
              <a:rPr lang="en-US" altLang="zh-CN" sz="1800" dirty="0">
                <a:solidFill>
                  <a:srgbClr val="FF0000"/>
                </a:solidFill>
                <a:latin typeface="宋体" panose="02010600030101010101" pitchFamily="2" charset="-122"/>
                <a:ea typeface="宋体" panose="02010600030101010101" pitchFamily="2" charset="-122"/>
              </a:rPr>
              <a:t>66</a:t>
            </a:r>
            <a:r>
              <a:rPr lang="zh-CN" altLang="en-US" sz="1800" dirty="0">
                <a:solidFill>
                  <a:srgbClr val="FF0000"/>
                </a:solidFill>
                <a:latin typeface="宋体" panose="02010600030101010101" pitchFamily="2" charset="-122"/>
                <a:ea typeface="宋体" panose="02010600030101010101" pitchFamily="2" charset="-122"/>
              </a:rPr>
              <a:t>元</a:t>
            </a:r>
            <a:endParaRPr lang="en-US" altLang="zh-CN" sz="1800" dirty="0">
              <a:solidFill>
                <a:srgbClr val="FF0000"/>
              </a:solidFill>
              <a:latin typeface="宋体" panose="02010600030101010101" pitchFamily="2" charset="-122"/>
              <a:ea typeface="宋体" panose="02010600030101010101" pitchFamily="2" charset="-122"/>
            </a:endParaRPr>
          </a:p>
          <a:p>
            <a:pPr indent="12700">
              <a:buNone/>
            </a:pPr>
            <a:r>
              <a:rPr lang="zh-CN" altLang="en-US" sz="1800" dirty="0">
                <a:latin typeface="宋体" panose="02010600030101010101" pitchFamily="2" charset="-122"/>
                <a:ea typeface="宋体" panose="02010600030101010101" pitchFamily="2" charset="-122"/>
              </a:rPr>
              <a:t>赎回金额</a:t>
            </a:r>
            <a:r>
              <a:rPr lang="en-US" altLang="zh-CN" sz="1800" dirty="0">
                <a:latin typeface="宋体" panose="02010600030101010101" pitchFamily="2" charset="-122"/>
                <a:ea typeface="宋体" panose="02010600030101010101" pitchFamily="2" charset="-122"/>
              </a:rPr>
              <a:t>=13201.2-66=</a:t>
            </a:r>
            <a:r>
              <a:rPr lang="en-US" altLang="zh-CN" sz="1800" dirty="0">
                <a:solidFill>
                  <a:srgbClr val="FF0000"/>
                </a:solidFill>
                <a:latin typeface="宋体" panose="02010600030101010101" pitchFamily="2" charset="-122"/>
                <a:ea typeface="宋体" panose="02010600030101010101" pitchFamily="2" charset="-122"/>
              </a:rPr>
              <a:t>13135.2</a:t>
            </a:r>
            <a:r>
              <a:rPr lang="zh-CN" altLang="en-US" sz="1800" dirty="0">
                <a:solidFill>
                  <a:srgbClr val="FF0000"/>
                </a:solidFill>
                <a:latin typeface="宋体" panose="02010600030101010101" pitchFamily="2" charset="-122"/>
                <a:ea typeface="宋体" panose="02010600030101010101" pitchFamily="2" charset="-122"/>
              </a:rPr>
              <a:t>元</a:t>
            </a:r>
            <a:endParaRPr lang="en-US" altLang="zh-CN" sz="1800" dirty="0">
              <a:solidFill>
                <a:srgbClr val="FF0000"/>
              </a:solidFill>
              <a:latin typeface="宋体" panose="02010600030101010101" pitchFamily="2" charset="-122"/>
              <a:ea typeface="宋体" panose="02010600030101010101" pitchFamily="2" charset="-122"/>
            </a:endParaRPr>
          </a:p>
          <a:p>
            <a:pPr indent="12700">
              <a:buNone/>
            </a:pPr>
            <a:r>
              <a:rPr lang="zh-CN" altLang="en-US" sz="1800" dirty="0">
                <a:latin typeface="宋体" panose="02010600030101010101" pitchFamily="2" charset="-122"/>
                <a:ea typeface="宋体" panose="02010600030101010101" pitchFamily="2" charset="-122"/>
              </a:rPr>
              <a:t>年回报率</a:t>
            </a:r>
            <a:r>
              <a:rPr lang="en-US" altLang="zh-CN" sz="1800" dirty="0">
                <a:latin typeface="宋体" panose="02010600030101010101" pitchFamily="2" charset="-122"/>
                <a:ea typeface="宋体" panose="02010600030101010101" pitchFamily="2" charset="-122"/>
              </a:rPr>
              <a:t>=</a:t>
            </a:r>
            <a:r>
              <a:rPr lang="zh-CN" altLang="en-US" sz="1800" dirty="0">
                <a:latin typeface="宋体" panose="02010600030101010101" pitchFamily="2" charset="-122"/>
                <a:ea typeface="宋体" panose="02010600030101010101" pitchFamily="2" charset="-122"/>
              </a:rPr>
              <a:t>（</a:t>
            </a:r>
            <a:r>
              <a:rPr lang="en-US" altLang="zh-CN" sz="1800" dirty="0">
                <a:latin typeface="宋体" panose="02010600030101010101" pitchFamily="2" charset="-122"/>
                <a:ea typeface="宋体" panose="02010600030101010101" pitchFamily="2" charset="-122"/>
              </a:rPr>
              <a:t>13135.2-10000</a:t>
            </a:r>
            <a:r>
              <a:rPr lang="zh-CN" altLang="en-US" sz="1800" dirty="0">
                <a:latin typeface="宋体" panose="02010600030101010101" pitchFamily="2" charset="-122"/>
                <a:ea typeface="宋体" panose="02010600030101010101" pitchFamily="2" charset="-122"/>
              </a:rPr>
              <a:t>）</a:t>
            </a:r>
            <a:r>
              <a:rPr lang="en-US" altLang="zh-CN" sz="1800" dirty="0">
                <a:latin typeface="宋体" panose="02010600030101010101" pitchFamily="2" charset="-122"/>
                <a:ea typeface="宋体" panose="02010600030101010101" pitchFamily="2" charset="-122"/>
              </a:rPr>
              <a:t>/ 10000</a:t>
            </a:r>
            <a:r>
              <a:rPr lang="zh-CN" altLang="en-US" sz="1800" dirty="0">
                <a:latin typeface="宋体" panose="02010600030101010101" pitchFamily="2" charset="-122"/>
                <a:ea typeface="宋体" panose="02010600030101010101" pitchFamily="2" charset="-122"/>
              </a:rPr>
              <a:t>*</a:t>
            </a:r>
            <a:r>
              <a:rPr lang="en-US" altLang="zh-CN" sz="1800" dirty="0">
                <a:latin typeface="宋体" panose="02010600030101010101" pitchFamily="2" charset="-122"/>
                <a:ea typeface="宋体" panose="02010600030101010101" pitchFamily="2" charset="-122"/>
              </a:rPr>
              <a:t>4=</a:t>
            </a:r>
            <a:r>
              <a:rPr lang="en-US" altLang="zh-CN" sz="1800" dirty="0">
                <a:solidFill>
                  <a:srgbClr val="FF0000"/>
                </a:solidFill>
                <a:latin typeface="宋体" panose="02010600030101010101" pitchFamily="2" charset="-122"/>
                <a:ea typeface="宋体" panose="02010600030101010101" pitchFamily="2" charset="-122"/>
              </a:rPr>
              <a:t>125.41%</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31</a:t>
            </a:fld>
            <a:endParaRPr lang="zh-CN" altLang="en-US"/>
          </a:p>
        </p:txBody>
      </p:sp>
    </p:spTree>
    <p:extLst>
      <p:ext uri="{BB962C8B-B14F-4D97-AF65-F5344CB8AC3E}">
        <p14:creationId xmlns:p14="http://schemas.microsoft.com/office/powerpoint/2010/main" val="27569018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投资组合管理</a:t>
            </a:r>
            <a:endParaRPr lang="en-US" altLang="zh-CN" sz="2800" dirty="0">
              <a:latin typeface="宋体" panose="02010600030101010101" pitchFamily="2" charset="-122"/>
              <a:ea typeface="宋体" panose="02010600030101010101" pitchFamily="2" charset="-122"/>
            </a:endParaRP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rmAutofit/>
          </a:bodyPr>
          <a:lstStyle/>
          <a:p>
            <a:endParaRPr lang="en-US" altLang="zh-CN" sz="2000" dirty="0">
              <a:latin typeface="宋体" panose="02010600030101010101" pitchFamily="2" charset="-122"/>
              <a:ea typeface="宋体" panose="02010600030101010101" pitchFamily="2" charset="-122"/>
            </a:endParaRPr>
          </a:p>
          <a:p>
            <a:endParaRPr lang="en-US" altLang="zh-CN"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投资组合管理的基本原理</a:t>
            </a:r>
            <a:endParaRPr lang="en-US" altLang="zh-CN" sz="2000" dirty="0">
              <a:latin typeface="宋体" panose="02010600030101010101" pitchFamily="2" charset="-122"/>
              <a:ea typeface="宋体" panose="02010600030101010101" pitchFamily="2" charset="-122"/>
            </a:endParaRPr>
          </a:p>
          <a:p>
            <a:endParaRPr lang="en-US" altLang="zh-CN"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投资组合管理的基本步骤</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32</a:t>
            </a:fld>
            <a:endParaRPr lang="zh-CN" altLang="en-US"/>
          </a:p>
        </p:txBody>
      </p:sp>
    </p:spTree>
    <p:extLst>
      <p:ext uri="{BB962C8B-B14F-4D97-AF65-F5344CB8AC3E}">
        <p14:creationId xmlns:p14="http://schemas.microsoft.com/office/powerpoint/2010/main" val="30519195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投资组合管理</a:t>
            </a:r>
            <a:endParaRPr lang="en-US" altLang="zh-CN" sz="2800" dirty="0">
              <a:latin typeface="宋体" panose="02010600030101010101" pitchFamily="2" charset="-122"/>
              <a:ea typeface="宋体" panose="02010600030101010101" pitchFamily="2" charset="-122"/>
            </a:endParaRP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rmAutofit/>
          </a:bodyPr>
          <a:lstStyle/>
          <a:p>
            <a:r>
              <a:rPr lang="zh-CN" altLang="en-US" sz="1800" dirty="0">
                <a:latin typeface="宋体" panose="02010600030101010101" pitchFamily="2" charset="-122"/>
                <a:ea typeface="宋体" panose="02010600030101010101" pitchFamily="2" charset="-122"/>
              </a:rPr>
              <a:t>投资组合管理的基本原理</a:t>
            </a:r>
            <a:endParaRPr lang="en-US" altLang="zh-CN" sz="1800" dirty="0">
              <a:latin typeface="宋体" panose="02010600030101010101" pitchFamily="2" charset="-122"/>
              <a:ea typeface="宋体" panose="02010600030101010101" pitchFamily="2" charset="-122"/>
            </a:endParaRPr>
          </a:p>
          <a:p>
            <a:pPr marL="450850" indent="-271463">
              <a:buSzPct val="70000"/>
              <a:buFont typeface="Wingdings" pitchFamily="2" charset="2"/>
              <a:buChar char="p"/>
            </a:pPr>
            <a:r>
              <a:rPr lang="zh-CN" altLang="en-US" sz="1800" dirty="0">
                <a:latin typeface="宋体" panose="02010600030101010101" pitchFamily="2" charset="-122"/>
                <a:ea typeface="宋体" panose="02010600030101010101" pitchFamily="2" charset="-122"/>
              </a:rPr>
              <a:t>基金投资过程中的风险可以分为系统性风险和非系统性风险。</a:t>
            </a:r>
            <a:endParaRPr lang="en-US" altLang="zh-CN" sz="1800" dirty="0">
              <a:latin typeface="宋体" panose="02010600030101010101" pitchFamily="2" charset="-122"/>
              <a:ea typeface="宋体" panose="02010600030101010101" pitchFamily="2" charset="-122"/>
            </a:endParaRPr>
          </a:p>
          <a:p>
            <a:pPr marL="450850" indent="-271463">
              <a:buSzPct val="70000"/>
              <a:buFont typeface="Wingdings" pitchFamily="2" charset="2"/>
              <a:buChar char="p"/>
            </a:pPr>
            <a:r>
              <a:rPr lang="zh-CN" altLang="en-US" sz="1800" dirty="0">
                <a:solidFill>
                  <a:srgbClr val="0070C0"/>
                </a:solidFill>
                <a:latin typeface="宋体" panose="02010600030101010101" pitchFamily="2" charset="-122"/>
                <a:ea typeface="宋体" panose="02010600030101010101" pitchFamily="2" charset="-122"/>
              </a:rPr>
              <a:t>系统性风险</a:t>
            </a:r>
            <a:r>
              <a:rPr lang="zh-CN" altLang="en-US" sz="1800" dirty="0">
                <a:latin typeface="宋体" panose="02010600030101010101" pitchFamily="2" charset="-122"/>
                <a:ea typeface="宋体" panose="02010600030101010101" pitchFamily="2" charset="-122"/>
              </a:rPr>
              <a:t>，又称不可分散风险，它对整个市场的所有资产都有影响，无法通过多样化的资产组合加以消除。</a:t>
            </a:r>
            <a:endParaRPr lang="en-US" altLang="zh-CN" sz="1800" dirty="0">
              <a:latin typeface="宋体" panose="02010600030101010101" pitchFamily="2" charset="-122"/>
              <a:ea typeface="宋体" panose="02010600030101010101" pitchFamily="2" charset="-122"/>
            </a:endParaRPr>
          </a:p>
          <a:p>
            <a:pPr marL="450850" indent="-271463">
              <a:buSzPct val="70000"/>
              <a:buFont typeface="Wingdings" pitchFamily="2" charset="2"/>
              <a:buChar char="p"/>
            </a:pPr>
            <a:r>
              <a:rPr lang="zh-CN" altLang="en-US" sz="1800" dirty="0">
                <a:solidFill>
                  <a:srgbClr val="0070C0"/>
                </a:solidFill>
                <a:latin typeface="宋体" panose="02010600030101010101" pitchFamily="2" charset="-122"/>
                <a:ea typeface="宋体" panose="02010600030101010101" pitchFamily="2" charset="-122"/>
              </a:rPr>
              <a:t>非系统性风险</a:t>
            </a:r>
            <a:r>
              <a:rPr lang="zh-CN" altLang="en-US" sz="1800" dirty="0">
                <a:latin typeface="宋体" panose="02010600030101010101" pitchFamily="2" charset="-122"/>
                <a:ea typeface="宋体" panose="02010600030101010101" pitchFamily="2" charset="-122"/>
              </a:rPr>
              <a:t>，仅对市场中的某种或者某一类证券或资产有影响，可以通过多样化的投资组合加以消除，因此又称为可分散风险。</a:t>
            </a:r>
            <a:endParaRPr lang="en-US" altLang="zh-CN" sz="1800" dirty="0">
              <a:latin typeface="宋体" panose="02010600030101010101" pitchFamily="2" charset="-122"/>
              <a:ea typeface="宋体" panose="02010600030101010101" pitchFamily="2" charset="-122"/>
            </a:endParaRPr>
          </a:p>
          <a:p>
            <a:pPr marL="450850" indent="-271463">
              <a:buSzPct val="70000"/>
              <a:buFont typeface="Wingdings" pitchFamily="2" charset="2"/>
              <a:buChar char="p"/>
            </a:pPr>
            <a:r>
              <a:rPr lang="zh-CN" altLang="en-US" sz="1800" dirty="0">
                <a:latin typeface="宋体" panose="02010600030101010101" pitchFamily="2" charset="-122"/>
                <a:ea typeface="宋体" panose="02010600030101010101" pitchFamily="2" charset="-122"/>
              </a:rPr>
              <a:t>所谓投资组合是指为了分散投资的非系统性风险，讲资金分散投资于多种有家证券或资产，这种由多种有价证券和资产构成的集合称为投资组合。</a:t>
            </a:r>
            <a:endParaRPr lang="en-US" altLang="zh-CN" sz="1800" dirty="0">
              <a:latin typeface="宋体" panose="02010600030101010101" pitchFamily="2" charset="-122"/>
              <a:ea typeface="宋体" panose="02010600030101010101" pitchFamily="2" charset="-122"/>
            </a:endParaRPr>
          </a:p>
          <a:p>
            <a:pPr marL="450850" indent="-271463">
              <a:buSzPct val="70000"/>
              <a:buFont typeface="Wingdings" pitchFamily="2" charset="2"/>
              <a:buChar char="p"/>
            </a:pPr>
            <a:r>
              <a:rPr lang="zh-CN" altLang="en-US" sz="1800" dirty="0">
                <a:latin typeface="宋体" panose="02010600030101010101" pitchFamily="2" charset="-122"/>
                <a:ea typeface="宋体" panose="02010600030101010101" pitchFamily="2" charset="-122"/>
              </a:rPr>
              <a:t>实行投资组合管理的目的正是为了</a:t>
            </a:r>
            <a:r>
              <a:rPr lang="zh-CN" altLang="en-US" sz="1800" dirty="0">
                <a:solidFill>
                  <a:srgbClr val="0070C0"/>
                </a:solidFill>
                <a:latin typeface="宋体" panose="02010600030101010101" pitchFamily="2" charset="-122"/>
                <a:ea typeface="宋体" panose="02010600030101010101" pitchFamily="2" charset="-122"/>
              </a:rPr>
              <a:t>通过分散化的投资组合消除非系统性风险，实现投资者的收益最大化。</a:t>
            </a:r>
            <a:endParaRPr lang="en-US" altLang="zh-CN" sz="1800" dirty="0">
              <a:solidFill>
                <a:srgbClr val="0070C0"/>
              </a:solidFill>
              <a:latin typeface="宋体" panose="02010600030101010101" pitchFamily="2" charset="-122"/>
              <a:ea typeface="宋体" panose="02010600030101010101" pitchFamily="2" charset="-122"/>
            </a:endParaRPr>
          </a:p>
          <a:p>
            <a:pPr marL="450850" indent="-271463">
              <a:buSzPct val="70000"/>
              <a:buFont typeface="Wingdings" pitchFamily="2" charset="2"/>
              <a:buChar char="p"/>
            </a:pPr>
            <a:r>
              <a:rPr lang="zh-CN" altLang="en-US" sz="1800" dirty="0">
                <a:latin typeface="宋体" panose="02010600030101010101" pitchFamily="2" charset="-122"/>
                <a:ea typeface="宋体" panose="02010600030101010101" pitchFamily="2" charset="-122"/>
              </a:rPr>
              <a:t>理论上说，投资回报率</a:t>
            </a:r>
            <a:r>
              <a:rPr lang="en-US" altLang="zh-CN" sz="1800" dirty="0">
                <a:latin typeface="宋体" panose="02010600030101010101" pitchFamily="2" charset="-122"/>
                <a:ea typeface="宋体" panose="02010600030101010101" pitchFamily="2" charset="-122"/>
              </a:rPr>
              <a:t> = </a:t>
            </a:r>
            <a:r>
              <a:rPr lang="zh-CN" altLang="en-US" sz="1800" dirty="0">
                <a:latin typeface="宋体" panose="02010600030101010101" pitchFamily="2" charset="-122"/>
                <a:ea typeface="宋体" panose="02010600030101010101" pitchFamily="2" charset="-122"/>
              </a:rPr>
              <a:t>无风险收益率 </a:t>
            </a:r>
            <a:r>
              <a:rPr lang="en-US" altLang="zh-CN" sz="1800" dirty="0">
                <a:latin typeface="宋体" panose="02010600030101010101" pitchFamily="2" charset="-122"/>
                <a:ea typeface="宋体" panose="02010600030101010101" pitchFamily="2" charset="-122"/>
              </a:rPr>
              <a:t>+ </a:t>
            </a:r>
            <a:r>
              <a:rPr lang="zh-CN" altLang="en-US" sz="1800" dirty="0">
                <a:latin typeface="宋体" panose="02010600030101010101" pitchFamily="2" charset="-122"/>
                <a:ea typeface="宋体" panose="02010600030101010101" pitchFamily="2" charset="-122"/>
              </a:rPr>
              <a:t>系统性风险收益率</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33</a:t>
            </a:fld>
            <a:endParaRPr lang="zh-CN" altLang="en-US"/>
          </a:p>
        </p:txBody>
      </p:sp>
      <p:pic>
        <p:nvPicPr>
          <p:cNvPr id="6" name="图片 5" descr="portfolio.jpg">
            <a:extLst>
              <a:ext uri="{FF2B5EF4-FFF2-40B4-BE49-F238E27FC236}">
                <a16:creationId xmlns:a16="http://schemas.microsoft.com/office/drawing/2014/main" id="{059973B2-C15F-4C02-A0C5-A673233CAB27}"/>
              </a:ext>
            </a:extLst>
          </p:cNvPr>
          <p:cNvPicPr>
            <a:picLocks noChangeAspect="1"/>
          </p:cNvPicPr>
          <p:nvPr/>
        </p:nvPicPr>
        <p:blipFill>
          <a:blip r:embed="rId2" cstate="print"/>
          <a:stretch>
            <a:fillRect/>
          </a:stretch>
        </p:blipFill>
        <p:spPr>
          <a:xfrm>
            <a:off x="7841673" y="4279399"/>
            <a:ext cx="2667001" cy="2053591"/>
          </a:xfrm>
          <a:prstGeom prst="rect">
            <a:avLst/>
          </a:prstGeom>
        </p:spPr>
      </p:pic>
    </p:spTree>
    <p:extLst>
      <p:ext uri="{BB962C8B-B14F-4D97-AF65-F5344CB8AC3E}">
        <p14:creationId xmlns:p14="http://schemas.microsoft.com/office/powerpoint/2010/main" val="21677289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投资组合管理</a:t>
            </a:r>
            <a:endParaRPr lang="en-US" altLang="zh-CN" sz="2800" dirty="0">
              <a:latin typeface="宋体" panose="02010600030101010101" pitchFamily="2" charset="-122"/>
              <a:ea typeface="宋体" panose="02010600030101010101" pitchFamily="2" charset="-122"/>
            </a:endParaRP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rmAutofit/>
          </a:bodyPr>
          <a:lstStyle/>
          <a:p>
            <a:r>
              <a:rPr lang="zh-CN" altLang="en-US" sz="1800" dirty="0">
                <a:latin typeface="宋体" panose="02010600030101010101" pitchFamily="2" charset="-122"/>
                <a:ea typeface="宋体" panose="02010600030101010101" pitchFamily="2" charset="-122"/>
              </a:rPr>
              <a:t>系统性风险和非系统性风险</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34</a:t>
            </a:fld>
            <a:endParaRPr lang="zh-CN" altLang="en-US"/>
          </a:p>
        </p:txBody>
      </p:sp>
      <p:pic>
        <p:nvPicPr>
          <p:cNvPr id="6" name="Picture 32">
            <a:extLst>
              <a:ext uri="{FF2B5EF4-FFF2-40B4-BE49-F238E27FC236}">
                <a16:creationId xmlns:a16="http://schemas.microsoft.com/office/drawing/2014/main" id="{5C41D9FF-D49A-45A8-914E-B89BDAB040BD}"/>
              </a:ext>
            </a:extLst>
          </p:cNvPr>
          <p:cNvPicPr>
            <a:picLocks noChangeAspect="1" noChangeArrowheads="1"/>
          </p:cNvPicPr>
          <p:nvPr/>
        </p:nvPicPr>
        <p:blipFill>
          <a:blip r:embed="rId2" cstate="print"/>
          <a:srcRect/>
          <a:stretch>
            <a:fillRect/>
          </a:stretch>
        </p:blipFill>
        <p:spPr bwMode="auto">
          <a:xfrm>
            <a:off x="4350327" y="1224755"/>
            <a:ext cx="5451475" cy="5041901"/>
          </a:xfrm>
          <a:prstGeom prst="rect">
            <a:avLst/>
          </a:prstGeom>
          <a:noFill/>
          <a:ln w="9525">
            <a:noFill/>
            <a:miter lim="800000"/>
            <a:headEnd/>
            <a:tailEnd/>
          </a:ln>
        </p:spPr>
      </p:pic>
    </p:spTree>
    <p:extLst>
      <p:ext uri="{BB962C8B-B14F-4D97-AF65-F5344CB8AC3E}">
        <p14:creationId xmlns:p14="http://schemas.microsoft.com/office/powerpoint/2010/main" val="15595254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投资组合管理</a:t>
            </a:r>
            <a:endParaRPr lang="en-US" altLang="zh-CN" sz="2800" dirty="0">
              <a:latin typeface="宋体" panose="02010600030101010101" pitchFamily="2" charset="-122"/>
              <a:ea typeface="宋体" panose="02010600030101010101" pitchFamily="2" charset="-122"/>
            </a:endParaRP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rmAutofit/>
          </a:bodyPr>
          <a:lstStyle/>
          <a:p>
            <a:r>
              <a:rPr lang="zh-CN" altLang="en-US" sz="1800" dirty="0">
                <a:latin typeface="宋体" panose="02010600030101010101" pitchFamily="2" charset="-122"/>
                <a:ea typeface="宋体" panose="02010600030101010101" pitchFamily="2" charset="-122"/>
              </a:rPr>
              <a:t>投资组合管理的基本步骤</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35</a:t>
            </a:fld>
            <a:endParaRPr lang="zh-CN" altLang="en-US"/>
          </a:p>
        </p:txBody>
      </p:sp>
      <p:grpSp>
        <p:nvGrpSpPr>
          <p:cNvPr id="6" name="组合 5">
            <a:extLst>
              <a:ext uri="{FF2B5EF4-FFF2-40B4-BE49-F238E27FC236}">
                <a16:creationId xmlns:a16="http://schemas.microsoft.com/office/drawing/2014/main" id="{6A92F772-819D-4B43-9B5F-411FECCE5EBB}"/>
              </a:ext>
            </a:extLst>
          </p:cNvPr>
          <p:cNvGrpSpPr/>
          <p:nvPr/>
        </p:nvGrpSpPr>
        <p:grpSpPr>
          <a:xfrm>
            <a:off x="1496219" y="1031875"/>
            <a:ext cx="9117012" cy="5507037"/>
            <a:chOff x="26988" y="1046163"/>
            <a:chExt cx="9117012" cy="5507037"/>
          </a:xfrm>
        </p:grpSpPr>
        <p:sp>
          <p:nvSpPr>
            <p:cNvPr id="8" name="Freeform 3">
              <a:extLst>
                <a:ext uri="{FF2B5EF4-FFF2-40B4-BE49-F238E27FC236}">
                  <a16:creationId xmlns:a16="http://schemas.microsoft.com/office/drawing/2014/main" id="{8BF58E49-6D4D-4719-B30A-D3582C3C8B8F}"/>
                </a:ext>
              </a:extLst>
            </p:cNvPr>
            <p:cNvSpPr>
              <a:spLocks/>
            </p:cNvSpPr>
            <p:nvPr/>
          </p:nvSpPr>
          <p:spPr bwMode="auto">
            <a:xfrm>
              <a:off x="409575" y="1982788"/>
              <a:ext cx="8467725" cy="1830387"/>
            </a:xfrm>
            <a:custGeom>
              <a:avLst/>
              <a:gdLst>
                <a:gd name="T0" fmla="*/ 0 w 6001"/>
                <a:gd name="T1" fmla="*/ 2147483647 h 1153"/>
                <a:gd name="T2" fmla="*/ 2147483647 w 6001"/>
                <a:gd name="T3" fmla="*/ 2147483647 h 1153"/>
                <a:gd name="T4" fmla="*/ 2147483647 w 6001"/>
                <a:gd name="T5" fmla="*/ 2147483647 h 1153"/>
                <a:gd name="T6" fmla="*/ 2147483647 w 6001"/>
                <a:gd name="T7" fmla="*/ 0 h 1153"/>
                <a:gd name="T8" fmla="*/ 0 60000 65536"/>
                <a:gd name="T9" fmla="*/ 0 60000 65536"/>
                <a:gd name="T10" fmla="*/ 0 60000 65536"/>
                <a:gd name="T11" fmla="*/ 0 60000 65536"/>
                <a:gd name="T12" fmla="*/ 0 w 6001"/>
                <a:gd name="T13" fmla="*/ 0 h 1153"/>
                <a:gd name="T14" fmla="*/ 6001 w 6001"/>
                <a:gd name="T15" fmla="*/ 1153 h 1153"/>
              </a:gdLst>
              <a:ahLst/>
              <a:cxnLst>
                <a:cxn ang="T8">
                  <a:pos x="T0" y="T1"/>
                </a:cxn>
                <a:cxn ang="T9">
                  <a:pos x="T2" y="T3"/>
                </a:cxn>
                <a:cxn ang="T10">
                  <a:pos x="T4" y="T5"/>
                </a:cxn>
                <a:cxn ang="T11">
                  <a:pos x="T6" y="T7"/>
                </a:cxn>
              </a:cxnLst>
              <a:rect l="T12" t="T13" r="T14" b="T15"/>
              <a:pathLst>
                <a:path w="6001" h="1153">
                  <a:moveTo>
                    <a:pt x="0" y="1152"/>
                  </a:moveTo>
                  <a:lnTo>
                    <a:pt x="2521" y="801"/>
                  </a:lnTo>
                  <a:lnTo>
                    <a:pt x="4436" y="200"/>
                  </a:lnTo>
                  <a:lnTo>
                    <a:pt x="6000" y="0"/>
                  </a:lnTo>
                </a:path>
              </a:pathLst>
            </a:custGeom>
            <a:noFill/>
            <a:ln w="101600" cap="rnd">
              <a:solidFill>
                <a:schemeClr val="tx1"/>
              </a:solidFill>
              <a:round/>
              <a:headEnd type="none" w="sm" len="sm"/>
              <a:tailEnd type="none" w="sm" len="sm"/>
            </a:ln>
          </p:spPr>
          <p:txBody>
            <a:bodyPr/>
            <a:lstStyle/>
            <a:p>
              <a:endParaRPr lang="zh-CN" altLang="en-US" sz="1600">
                <a:latin typeface="宋体" panose="02010600030101010101" pitchFamily="2" charset="-122"/>
                <a:ea typeface="宋体" panose="02010600030101010101" pitchFamily="2" charset="-122"/>
              </a:endParaRPr>
            </a:p>
          </p:txBody>
        </p:sp>
        <p:sp>
          <p:nvSpPr>
            <p:cNvPr id="9" name="Freeform 4">
              <a:extLst>
                <a:ext uri="{FF2B5EF4-FFF2-40B4-BE49-F238E27FC236}">
                  <a16:creationId xmlns:a16="http://schemas.microsoft.com/office/drawing/2014/main" id="{E7161843-AEAF-4135-B97E-DBA261AFC838}"/>
                </a:ext>
              </a:extLst>
            </p:cNvPr>
            <p:cNvSpPr>
              <a:spLocks/>
            </p:cNvSpPr>
            <p:nvPr/>
          </p:nvSpPr>
          <p:spPr bwMode="auto">
            <a:xfrm>
              <a:off x="8172450" y="1766888"/>
              <a:ext cx="136525" cy="230187"/>
            </a:xfrm>
            <a:custGeom>
              <a:avLst/>
              <a:gdLst>
                <a:gd name="T0" fmla="*/ 2147483647 w 97"/>
                <a:gd name="T1" fmla="*/ 2147483647 h 145"/>
                <a:gd name="T2" fmla="*/ 0 w 97"/>
                <a:gd name="T3" fmla="*/ 0 h 145"/>
                <a:gd name="T4" fmla="*/ 2147483647 w 97"/>
                <a:gd name="T5" fmla="*/ 0 h 145"/>
                <a:gd name="T6" fmla="*/ 2147483647 w 97"/>
                <a:gd name="T7" fmla="*/ 2147483647 h 145"/>
                <a:gd name="T8" fmla="*/ 0 60000 65536"/>
                <a:gd name="T9" fmla="*/ 0 60000 65536"/>
                <a:gd name="T10" fmla="*/ 0 60000 65536"/>
                <a:gd name="T11" fmla="*/ 0 60000 65536"/>
                <a:gd name="T12" fmla="*/ 0 w 97"/>
                <a:gd name="T13" fmla="*/ 0 h 145"/>
                <a:gd name="T14" fmla="*/ 97 w 97"/>
                <a:gd name="T15" fmla="*/ 145 h 145"/>
              </a:gdLst>
              <a:ahLst/>
              <a:cxnLst>
                <a:cxn ang="T8">
                  <a:pos x="T0" y="T1"/>
                </a:cxn>
                <a:cxn ang="T9">
                  <a:pos x="T2" y="T3"/>
                </a:cxn>
                <a:cxn ang="T10">
                  <a:pos x="T4" y="T5"/>
                </a:cxn>
                <a:cxn ang="T11">
                  <a:pos x="T6" y="T7"/>
                </a:cxn>
              </a:cxnLst>
              <a:rect l="T12" t="T13" r="T14" b="T15"/>
              <a:pathLst>
                <a:path w="97" h="145">
                  <a:moveTo>
                    <a:pt x="48" y="144"/>
                  </a:moveTo>
                  <a:lnTo>
                    <a:pt x="0" y="0"/>
                  </a:lnTo>
                  <a:lnTo>
                    <a:pt x="96" y="0"/>
                  </a:lnTo>
                  <a:lnTo>
                    <a:pt x="48" y="144"/>
                  </a:lnTo>
                </a:path>
              </a:pathLst>
            </a:custGeom>
            <a:solidFill>
              <a:schemeClr val="tx2"/>
            </a:solidFill>
            <a:ln w="12700" cap="rnd">
              <a:solidFill>
                <a:schemeClr val="tx1"/>
              </a:solidFill>
              <a:round/>
              <a:headEnd/>
              <a:tailEnd/>
            </a:ln>
          </p:spPr>
          <p:txBody>
            <a:bodyPr/>
            <a:lstStyle/>
            <a:p>
              <a:endParaRPr lang="zh-CN" altLang="en-US" sz="1600">
                <a:latin typeface="宋体" panose="02010600030101010101" pitchFamily="2" charset="-122"/>
                <a:ea typeface="宋体" panose="02010600030101010101" pitchFamily="2" charset="-122"/>
              </a:endParaRPr>
            </a:p>
          </p:txBody>
        </p:sp>
        <p:sp>
          <p:nvSpPr>
            <p:cNvPr id="10" name="Freeform 4">
              <a:extLst>
                <a:ext uri="{FF2B5EF4-FFF2-40B4-BE49-F238E27FC236}">
                  <a16:creationId xmlns:a16="http://schemas.microsoft.com/office/drawing/2014/main" id="{429FC1A2-5C7B-46BF-9374-217C2B5E3F64}"/>
                </a:ext>
              </a:extLst>
            </p:cNvPr>
            <p:cNvSpPr>
              <a:spLocks/>
            </p:cNvSpPr>
            <p:nvPr/>
          </p:nvSpPr>
          <p:spPr bwMode="auto">
            <a:xfrm>
              <a:off x="6372225" y="2055813"/>
              <a:ext cx="136525" cy="228600"/>
            </a:xfrm>
            <a:custGeom>
              <a:avLst/>
              <a:gdLst>
                <a:gd name="T0" fmla="*/ 2147483647 w 97"/>
                <a:gd name="T1" fmla="*/ 2147483647 h 145"/>
                <a:gd name="T2" fmla="*/ 0 w 97"/>
                <a:gd name="T3" fmla="*/ 0 h 145"/>
                <a:gd name="T4" fmla="*/ 2147483647 w 97"/>
                <a:gd name="T5" fmla="*/ 0 h 145"/>
                <a:gd name="T6" fmla="*/ 2147483647 w 97"/>
                <a:gd name="T7" fmla="*/ 2147483647 h 145"/>
                <a:gd name="T8" fmla="*/ 0 60000 65536"/>
                <a:gd name="T9" fmla="*/ 0 60000 65536"/>
                <a:gd name="T10" fmla="*/ 0 60000 65536"/>
                <a:gd name="T11" fmla="*/ 0 60000 65536"/>
                <a:gd name="T12" fmla="*/ 0 w 97"/>
                <a:gd name="T13" fmla="*/ 0 h 145"/>
                <a:gd name="T14" fmla="*/ 97 w 97"/>
                <a:gd name="T15" fmla="*/ 145 h 145"/>
              </a:gdLst>
              <a:ahLst/>
              <a:cxnLst>
                <a:cxn ang="T8">
                  <a:pos x="T0" y="T1"/>
                </a:cxn>
                <a:cxn ang="T9">
                  <a:pos x="T2" y="T3"/>
                </a:cxn>
                <a:cxn ang="T10">
                  <a:pos x="T4" y="T5"/>
                </a:cxn>
                <a:cxn ang="T11">
                  <a:pos x="T6" y="T7"/>
                </a:cxn>
              </a:cxnLst>
              <a:rect l="T12" t="T13" r="T14" b="T15"/>
              <a:pathLst>
                <a:path w="97" h="145">
                  <a:moveTo>
                    <a:pt x="48" y="144"/>
                  </a:moveTo>
                  <a:lnTo>
                    <a:pt x="0" y="0"/>
                  </a:lnTo>
                  <a:lnTo>
                    <a:pt x="96" y="0"/>
                  </a:lnTo>
                  <a:lnTo>
                    <a:pt x="48" y="144"/>
                  </a:lnTo>
                </a:path>
              </a:pathLst>
            </a:custGeom>
            <a:solidFill>
              <a:schemeClr val="tx2"/>
            </a:solidFill>
            <a:ln w="12700" cap="rnd">
              <a:solidFill>
                <a:schemeClr val="tx1"/>
              </a:solidFill>
              <a:round/>
              <a:headEnd/>
              <a:tailEnd/>
            </a:ln>
          </p:spPr>
          <p:txBody>
            <a:bodyPr/>
            <a:lstStyle/>
            <a:p>
              <a:endParaRPr lang="zh-CN" altLang="en-US" sz="1600">
                <a:latin typeface="宋体" panose="02010600030101010101" pitchFamily="2" charset="-122"/>
                <a:ea typeface="宋体" panose="02010600030101010101" pitchFamily="2" charset="-122"/>
              </a:endParaRPr>
            </a:p>
          </p:txBody>
        </p:sp>
        <p:sp>
          <p:nvSpPr>
            <p:cNvPr id="11" name="Freeform 4">
              <a:extLst>
                <a:ext uri="{FF2B5EF4-FFF2-40B4-BE49-F238E27FC236}">
                  <a16:creationId xmlns:a16="http://schemas.microsoft.com/office/drawing/2014/main" id="{5C6A91C3-6469-49D4-86CF-CF4367A19B27}"/>
                </a:ext>
              </a:extLst>
            </p:cNvPr>
            <p:cNvSpPr>
              <a:spLocks/>
            </p:cNvSpPr>
            <p:nvPr/>
          </p:nvSpPr>
          <p:spPr bwMode="auto">
            <a:xfrm>
              <a:off x="4643438" y="2703513"/>
              <a:ext cx="136525" cy="230187"/>
            </a:xfrm>
            <a:custGeom>
              <a:avLst/>
              <a:gdLst>
                <a:gd name="T0" fmla="*/ 2147483647 w 97"/>
                <a:gd name="T1" fmla="*/ 2147483647 h 145"/>
                <a:gd name="T2" fmla="*/ 0 w 97"/>
                <a:gd name="T3" fmla="*/ 0 h 145"/>
                <a:gd name="T4" fmla="*/ 2147483647 w 97"/>
                <a:gd name="T5" fmla="*/ 0 h 145"/>
                <a:gd name="T6" fmla="*/ 2147483647 w 97"/>
                <a:gd name="T7" fmla="*/ 2147483647 h 145"/>
                <a:gd name="T8" fmla="*/ 0 60000 65536"/>
                <a:gd name="T9" fmla="*/ 0 60000 65536"/>
                <a:gd name="T10" fmla="*/ 0 60000 65536"/>
                <a:gd name="T11" fmla="*/ 0 60000 65536"/>
                <a:gd name="T12" fmla="*/ 0 w 97"/>
                <a:gd name="T13" fmla="*/ 0 h 145"/>
                <a:gd name="T14" fmla="*/ 97 w 97"/>
                <a:gd name="T15" fmla="*/ 145 h 145"/>
              </a:gdLst>
              <a:ahLst/>
              <a:cxnLst>
                <a:cxn ang="T8">
                  <a:pos x="T0" y="T1"/>
                </a:cxn>
                <a:cxn ang="T9">
                  <a:pos x="T2" y="T3"/>
                </a:cxn>
                <a:cxn ang="T10">
                  <a:pos x="T4" y="T5"/>
                </a:cxn>
                <a:cxn ang="T11">
                  <a:pos x="T6" y="T7"/>
                </a:cxn>
              </a:cxnLst>
              <a:rect l="T12" t="T13" r="T14" b="T15"/>
              <a:pathLst>
                <a:path w="97" h="145">
                  <a:moveTo>
                    <a:pt x="48" y="144"/>
                  </a:moveTo>
                  <a:lnTo>
                    <a:pt x="0" y="0"/>
                  </a:lnTo>
                  <a:lnTo>
                    <a:pt x="96" y="0"/>
                  </a:lnTo>
                  <a:lnTo>
                    <a:pt x="48" y="144"/>
                  </a:lnTo>
                </a:path>
              </a:pathLst>
            </a:custGeom>
            <a:solidFill>
              <a:schemeClr val="tx2"/>
            </a:solidFill>
            <a:ln w="12700" cap="rnd">
              <a:solidFill>
                <a:schemeClr val="tx1"/>
              </a:solidFill>
              <a:round/>
              <a:headEnd/>
              <a:tailEnd/>
            </a:ln>
          </p:spPr>
          <p:txBody>
            <a:bodyPr/>
            <a:lstStyle/>
            <a:p>
              <a:endParaRPr lang="zh-CN" altLang="en-US" sz="1600">
                <a:latin typeface="宋体" panose="02010600030101010101" pitchFamily="2" charset="-122"/>
                <a:ea typeface="宋体" panose="02010600030101010101" pitchFamily="2" charset="-122"/>
              </a:endParaRPr>
            </a:p>
          </p:txBody>
        </p:sp>
        <p:sp>
          <p:nvSpPr>
            <p:cNvPr id="12" name="Freeform 4">
              <a:extLst>
                <a:ext uri="{FF2B5EF4-FFF2-40B4-BE49-F238E27FC236}">
                  <a16:creationId xmlns:a16="http://schemas.microsoft.com/office/drawing/2014/main" id="{FD1A87A0-21CB-4856-B0EC-F7B00EA48A86}"/>
                </a:ext>
              </a:extLst>
            </p:cNvPr>
            <p:cNvSpPr>
              <a:spLocks/>
            </p:cNvSpPr>
            <p:nvPr/>
          </p:nvSpPr>
          <p:spPr bwMode="auto">
            <a:xfrm>
              <a:off x="2700338" y="3135313"/>
              <a:ext cx="136525" cy="230187"/>
            </a:xfrm>
            <a:custGeom>
              <a:avLst/>
              <a:gdLst>
                <a:gd name="T0" fmla="*/ 2147483647 w 97"/>
                <a:gd name="T1" fmla="*/ 2147483647 h 145"/>
                <a:gd name="T2" fmla="*/ 0 w 97"/>
                <a:gd name="T3" fmla="*/ 0 h 145"/>
                <a:gd name="T4" fmla="*/ 2147483647 w 97"/>
                <a:gd name="T5" fmla="*/ 0 h 145"/>
                <a:gd name="T6" fmla="*/ 2147483647 w 97"/>
                <a:gd name="T7" fmla="*/ 2147483647 h 145"/>
                <a:gd name="T8" fmla="*/ 0 60000 65536"/>
                <a:gd name="T9" fmla="*/ 0 60000 65536"/>
                <a:gd name="T10" fmla="*/ 0 60000 65536"/>
                <a:gd name="T11" fmla="*/ 0 60000 65536"/>
                <a:gd name="T12" fmla="*/ 0 w 97"/>
                <a:gd name="T13" fmla="*/ 0 h 145"/>
                <a:gd name="T14" fmla="*/ 97 w 97"/>
                <a:gd name="T15" fmla="*/ 145 h 145"/>
              </a:gdLst>
              <a:ahLst/>
              <a:cxnLst>
                <a:cxn ang="T8">
                  <a:pos x="T0" y="T1"/>
                </a:cxn>
                <a:cxn ang="T9">
                  <a:pos x="T2" y="T3"/>
                </a:cxn>
                <a:cxn ang="T10">
                  <a:pos x="T4" y="T5"/>
                </a:cxn>
                <a:cxn ang="T11">
                  <a:pos x="T6" y="T7"/>
                </a:cxn>
              </a:cxnLst>
              <a:rect l="T12" t="T13" r="T14" b="T15"/>
              <a:pathLst>
                <a:path w="97" h="145">
                  <a:moveTo>
                    <a:pt x="48" y="144"/>
                  </a:moveTo>
                  <a:lnTo>
                    <a:pt x="0" y="0"/>
                  </a:lnTo>
                  <a:lnTo>
                    <a:pt x="96" y="0"/>
                  </a:lnTo>
                  <a:lnTo>
                    <a:pt x="48" y="144"/>
                  </a:lnTo>
                </a:path>
              </a:pathLst>
            </a:custGeom>
            <a:solidFill>
              <a:schemeClr val="tx2"/>
            </a:solidFill>
            <a:ln w="12700" cap="rnd">
              <a:solidFill>
                <a:schemeClr val="tx1"/>
              </a:solidFill>
              <a:round/>
              <a:headEnd/>
              <a:tailEnd/>
            </a:ln>
          </p:spPr>
          <p:txBody>
            <a:bodyPr/>
            <a:lstStyle/>
            <a:p>
              <a:endParaRPr lang="zh-CN" altLang="en-US" sz="1600">
                <a:latin typeface="宋体" panose="02010600030101010101" pitchFamily="2" charset="-122"/>
                <a:ea typeface="宋体" panose="02010600030101010101" pitchFamily="2" charset="-122"/>
              </a:endParaRPr>
            </a:p>
          </p:txBody>
        </p:sp>
        <p:sp>
          <p:nvSpPr>
            <p:cNvPr id="13" name="Freeform 4">
              <a:extLst>
                <a:ext uri="{FF2B5EF4-FFF2-40B4-BE49-F238E27FC236}">
                  <a16:creationId xmlns:a16="http://schemas.microsoft.com/office/drawing/2014/main" id="{6685B1E4-A6B5-4034-90B8-EC92759E19D4}"/>
                </a:ext>
              </a:extLst>
            </p:cNvPr>
            <p:cNvSpPr>
              <a:spLocks/>
            </p:cNvSpPr>
            <p:nvPr/>
          </p:nvSpPr>
          <p:spPr bwMode="auto">
            <a:xfrm>
              <a:off x="539750" y="3495675"/>
              <a:ext cx="136525" cy="230188"/>
            </a:xfrm>
            <a:custGeom>
              <a:avLst/>
              <a:gdLst>
                <a:gd name="T0" fmla="*/ 2147483647 w 97"/>
                <a:gd name="T1" fmla="*/ 2147483647 h 145"/>
                <a:gd name="T2" fmla="*/ 0 w 97"/>
                <a:gd name="T3" fmla="*/ 0 h 145"/>
                <a:gd name="T4" fmla="*/ 2147483647 w 97"/>
                <a:gd name="T5" fmla="*/ 0 h 145"/>
                <a:gd name="T6" fmla="*/ 2147483647 w 97"/>
                <a:gd name="T7" fmla="*/ 2147483647 h 145"/>
                <a:gd name="T8" fmla="*/ 0 60000 65536"/>
                <a:gd name="T9" fmla="*/ 0 60000 65536"/>
                <a:gd name="T10" fmla="*/ 0 60000 65536"/>
                <a:gd name="T11" fmla="*/ 0 60000 65536"/>
                <a:gd name="T12" fmla="*/ 0 w 97"/>
                <a:gd name="T13" fmla="*/ 0 h 145"/>
                <a:gd name="T14" fmla="*/ 97 w 97"/>
                <a:gd name="T15" fmla="*/ 145 h 145"/>
              </a:gdLst>
              <a:ahLst/>
              <a:cxnLst>
                <a:cxn ang="T8">
                  <a:pos x="T0" y="T1"/>
                </a:cxn>
                <a:cxn ang="T9">
                  <a:pos x="T2" y="T3"/>
                </a:cxn>
                <a:cxn ang="T10">
                  <a:pos x="T4" y="T5"/>
                </a:cxn>
                <a:cxn ang="T11">
                  <a:pos x="T6" y="T7"/>
                </a:cxn>
              </a:cxnLst>
              <a:rect l="T12" t="T13" r="T14" b="T15"/>
              <a:pathLst>
                <a:path w="97" h="145">
                  <a:moveTo>
                    <a:pt x="48" y="144"/>
                  </a:moveTo>
                  <a:lnTo>
                    <a:pt x="0" y="0"/>
                  </a:lnTo>
                  <a:lnTo>
                    <a:pt x="96" y="0"/>
                  </a:lnTo>
                  <a:lnTo>
                    <a:pt x="48" y="144"/>
                  </a:lnTo>
                </a:path>
              </a:pathLst>
            </a:custGeom>
            <a:solidFill>
              <a:schemeClr val="tx2"/>
            </a:solidFill>
            <a:ln w="12700" cap="rnd">
              <a:solidFill>
                <a:schemeClr val="tx1"/>
              </a:solidFill>
              <a:round/>
              <a:headEnd/>
              <a:tailEnd/>
            </a:ln>
          </p:spPr>
          <p:txBody>
            <a:bodyPr/>
            <a:lstStyle/>
            <a:p>
              <a:endParaRPr lang="zh-CN" altLang="en-US" sz="1600">
                <a:latin typeface="宋体" panose="02010600030101010101" pitchFamily="2" charset="-122"/>
                <a:ea typeface="宋体" panose="02010600030101010101" pitchFamily="2" charset="-122"/>
              </a:endParaRPr>
            </a:p>
          </p:txBody>
        </p:sp>
        <p:sp>
          <p:nvSpPr>
            <p:cNvPr id="14" name="Rectangle 17">
              <a:extLst>
                <a:ext uri="{FF2B5EF4-FFF2-40B4-BE49-F238E27FC236}">
                  <a16:creationId xmlns:a16="http://schemas.microsoft.com/office/drawing/2014/main" id="{00AAC59D-9AB3-41F1-BF4E-8757F8DB3F03}"/>
                </a:ext>
              </a:extLst>
            </p:cNvPr>
            <p:cNvSpPr>
              <a:spLocks noChangeArrowheads="1"/>
            </p:cNvSpPr>
            <p:nvPr/>
          </p:nvSpPr>
          <p:spPr bwMode="auto">
            <a:xfrm>
              <a:off x="26988" y="2630488"/>
              <a:ext cx="1304925" cy="585418"/>
            </a:xfrm>
            <a:prstGeom prst="rect">
              <a:avLst/>
            </a:prstGeom>
            <a:noFill/>
            <a:ln w="9525">
              <a:noFill/>
              <a:miter lim="800000"/>
              <a:headEnd/>
              <a:tailEnd/>
            </a:ln>
          </p:spPr>
          <p:txBody>
            <a:bodyPr lIns="92075" tIns="46038" rIns="92075" bIns="46038">
              <a:spAutoFit/>
            </a:bodyPr>
            <a:lstStyle/>
            <a:p>
              <a:pPr eaLnBrk="0" hangingPunct="0">
                <a:spcBef>
                  <a:spcPct val="50000"/>
                </a:spcBef>
              </a:pPr>
              <a:r>
                <a:rPr kumimoji="1" lang="zh-CN" altLang="en-US" sz="1600" b="1" dirty="0">
                  <a:solidFill>
                    <a:schemeClr val="tx1"/>
                  </a:solidFill>
                  <a:latin typeface="宋体" panose="02010600030101010101" pitchFamily="2" charset="-122"/>
                  <a:ea typeface="宋体" panose="02010600030101010101" pitchFamily="2" charset="-122"/>
                </a:rPr>
                <a:t>确定组合投资政策</a:t>
              </a:r>
              <a:endParaRPr kumimoji="1" lang="en-US" altLang="zh-CN" sz="1600" b="1" dirty="0">
                <a:solidFill>
                  <a:schemeClr val="tx1"/>
                </a:solidFill>
                <a:latin typeface="宋体" panose="02010600030101010101" pitchFamily="2" charset="-122"/>
                <a:ea typeface="宋体" panose="02010600030101010101" pitchFamily="2" charset="-122"/>
              </a:endParaRPr>
            </a:p>
          </p:txBody>
        </p:sp>
        <p:sp>
          <p:nvSpPr>
            <p:cNvPr id="15" name="Rectangle 17">
              <a:extLst>
                <a:ext uri="{FF2B5EF4-FFF2-40B4-BE49-F238E27FC236}">
                  <a16:creationId xmlns:a16="http://schemas.microsoft.com/office/drawing/2014/main" id="{0C8F9830-9E21-4CD7-BB29-B7F562B11B2A}"/>
                </a:ext>
              </a:extLst>
            </p:cNvPr>
            <p:cNvSpPr>
              <a:spLocks noChangeArrowheads="1"/>
            </p:cNvSpPr>
            <p:nvPr/>
          </p:nvSpPr>
          <p:spPr bwMode="auto">
            <a:xfrm>
              <a:off x="7588250" y="1046163"/>
              <a:ext cx="1304925" cy="585418"/>
            </a:xfrm>
            <a:prstGeom prst="rect">
              <a:avLst/>
            </a:prstGeom>
            <a:noFill/>
            <a:ln w="9525">
              <a:noFill/>
              <a:miter lim="800000"/>
              <a:headEnd/>
              <a:tailEnd/>
            </a:ln>
          </p:spPr>
          <p:txBody>
            <a:bodyPr lIns="92075" tIns="46038" rIns="92075" bIns="46038">
              <a:spAutoFit/>
            </a:bodyPr>
            <a:lstStyle/>
            <a:p>
              <a:pPr eaLnBrk="0" hangingPunct="0">
                <a:spcBef>
                  <a:spcPct val="50000"/>
                </a:spcBef>
              </a:pPr>
              <a:r>
                <a:rPr kumimoji="1" lang="zh-CN" altLang="en-US" sz="1600" b="1" dirty="0">
                  <a:solidFill>
                    <a:schemeClr val="tx1"/>
                  </a:solidFill>
                  <a:latin typeface="宋体" panose="02010600030101010101" pitchFamily="2" charset="-122"/>
                  <a:ea typeface="宋体" panose="02010600030101010101" pitchFamily="2" charset="-122"/>
                </a:rPr>
                <a:t>投资组合业绩评估</a:t>
              </a:r>
              <a:endParaRPr kumimoji="1" lang="en-US" altLang="zh-CN" sz="1600" b="1" dirty="0">
                <a:solidFill>
                  <a:schemeClr val="tx1"/>
                </a:solidFill>
                <a:latin typeface="宋体" panose="02010600030101010101" pitchFamily="2" charset="-122"/>
                <a:ea typeface="宋体" panose="02010600030101010101" pitchFamily="2" charset="-122"/>
              </a:endParaRPr>
            </a:p>
          </p:txBody>
        </p:sp>
        <p:sp>
          <p:nvSpPr>
            <p:cNvPr id="16" name="Rectangle 17">
              <a:extLst>
                <a:ext uri="{FF2B5EF4-FFF2-40B4-BE49-F238E27FC236}">
                  <a16:creationId xmlns:a16="http://schemas.microsoft.com/office/drawing/2014/main" id="{724B1885-7E17-488E-97D7-E4B2D34EA659}"/>
                </a:ext>
              </a:extLst>
            </p:cNvPr>
            <p:cNvSpPr>
              <a:spLocks noChangeArrowheads="1"/>
            </p:cNvSpPr>
            <p:nvPr/>
          </p:nvSpPr>
          <p:spPr bwMode="auto">
            <a:xfrm>
              <a:off x="5724525" y="1263650"/>
              <a:ext cx="1304925" cy="585418"/>
            </a:xfrm>
            <a:prstGeom prst="rect">
              <a:avLst/>
            </a:prstGeom>
            <a:noFill/>
            <a:ln w="9525">
              <a:noFill/>
              <a:miter lim="800000"/>
              <a:headEnd/>
              <a:tailEnd/>
            </a:ln>
          </p:spPr>
          <p:txBody>
            <a:bodyPr lIns="92075" tIns="46038" rIns="92075" bIns="46038">
              <a:spAutoFit/>
            </a:bodyPr>
            <a:lstStyle/>
            <a:p>
              <a:pPr eaLnBrk="0" hangingPunct="0">
                <a:spcBef>
                  <a:spcPct val="50000"/>
                </a:spcBef>
              </a:pPr>
              <a:r>
                <a:rPr kumimoji="1" lang="zh-CN" altLang="en-US" sz="1600" b="1" dirty="0">
                  <a:solidFill>
                    <a:schemeClr val="tx1"/>
                  </a:solidFill>
                  <a:latin typeface="宋体" panose="02010600030101010101" pitchFamily="2" charset="-122"/>
                  <a:ea typeface="宋体" panose="02010600030101010101" pitchFamily="2" charset="-122"/>
                </a:rPr>
                <a:t>投资组合的修正</a:t>
              </a:r>
              <a:endParaRPr kumimoji="1" lang="en-US" altLang="zh-CN" sz="1600" b="1" dirty="0">
                <a:solidFill>
                  <a:schemeClr val="tx1"/>
                </a:solidFill>
                <a:latin typeface="宋体" panose="02010600030101010101" pitchFamily="2" charset="-122"/>
                <a:ea typeface="宋体" panose="02010600030101010101" pitchFamily="2" charset="-122"/>
              </a:endParaRPr>
            </a:p>
          </p:txBody>
        </p:sp>
        <p:sp>
          <p:nvSpPr>
            <p:cNvPr id="17" name="Rectangle 17">
              <a:extLst>
                <a:ext uri="{FF2B5EF4-FFF2-40B4-BE49-F238E27FC236}">
                  <a16:creationId xmlns:a16="http://schemas.microsoft.com/office/drawing/2014/main" id="{5E48D1AE-76D5-408D-8BE6-4C7BD98FA72A}"/>
                </a:ext>
              </a:extLst>
            </p:cNvPr>
            <p:cNvSpPr>
              <a:spLocks noChangeArrowheads="1"/>
            </p:cNvSpPr>
            <p:nvPr/>
          </p:nvSpPr>
          <p:spPr bwMode="auto">
            <a:xfrm>
              <a:off x="3779838" y="2159000"/>
              <a:ext cx="1800225" cy="339196"/>
            </a:xfrm>
            <a:prstGeom prst="rect">
              <a:avLst/>
            </a:prstGeom>
            <a:noFill/>
            <a:ln w="9525">
              <a:noFill/>
              <a:miter lim="800000"/>
              <a:headEnd/>
              <a:tailEnd/>
            </a:ln>
          </p:spPr>
          <p:txBody>
            <a:bodyPr lIns="92075" tIns="46038" rIns="92075" bIns="46038">
              <a:spAutoFit/>
            </a:bodyPr>
            <a:lstStyle/>
            <a:p>
              <a:pPr eaLnBrk="0" hangingPunct="0">
                <a:spcBef>
                  <a:spcPct val="50000"/>
                </a:spcBef>
              </a:pPr>
              <a:r>
                <a:rPr kumimoji="1" lang="zh-CN" altLang="en-US" sz="1600" b="1" dirty="0">
                  <a:solidFill>
                    <a:schemeClr val="tx1"/>
                  </a:solidFill>
                  <a:latin typeface="宋体" panose="02010600030101010101" pitchFamily="2" charset="-122"/>
                  <a:ea typeface="宋体" panose="02010600030101010101" pitchFamily="2" charset="-122"/>
                </a:rPr>
                <a:t>构建投资组合</a:t>
              </a:r>
              <a:endParaRPr kumimoji="1" lang="en-US" altLang="zh-CN" sz="1600" b="1" dirty="0">
                <a:solidFill>
                  <a:schemeClr val="tx1"/>
                </a:solidFill>
                <a:latin typeface="宋体" panose="02010600030101010101" pitchFamily="2" charset="-122"/>
                <a:ea typeface="宋体" panose="02010600030101010101" pitchFamily="2" charset="-122"/>
              </a:endParaRPr>
            </a:p>
          </p:txBody>
        </p:sp>
        <p:sp>
          <p:nvSpPr>
            <p:cNvPr id="18" name="Rectangle 17">
              <a:extLst>
                <a:ext uri="{FF2B5EF4-FFF2-40B4-BE49-F238E27FC236}">
                  <a16:creationId xmlns:a16="http://schemas.microsoft.com/office/drawing/2014/main" id="{EDB8C674-B619-4A6B-A631-2C2F96FB7FE4}"/>
                </a:ext>
              </a:extLst>
            </p:cNvPr>
            <p:cNvSpPr>
              <a:spLocks noChangeArrowheads="1"/>
            </p:cNvSpPr>
            <p:nvPr/>
          </p:nvSpPr>
          <p:spPr bwMode="auto">
            <a:xfrm>
              <a:off x="1763713" y="2630488"/>
              <a:ext cx="1944687" cy="339196"/>
            </a:xfrm>
            <a:prstGeom prst="rect">
              <a:avLst/>
            </a:prstGeom>
            <a:noFill/>
            <a:ln w="9525">
              <a:noFill/>
              <a:miter lim="800000"/>
              <a:headEnd/>
              <a:tailEnd/>
            </a:ln>
          </p:spPr>
          <p:txBody>
            <a:bodyPr lIns="92075" tIns="46038" rIns="92075" bIns="46038">
              <a:spAutoFit/>
            </a:bodyPr>
            <a:lstStyle/>
            <a:p>
              <a:pPr eaLnBrk="0" hangingPunct="0">
                <a:spcBef>
                  <a:spcPct val="50000"/>
                </a:spcBef>
              </a:pPr>
              <a:r>
                <a:rPr kumimoji="1" lang="zh-CN" altLang="en-US" sz="1600" b="1" dirty="0">
                  <a:solidFill>
                    <a:schemeClr val="tx1"/>
                  </a:solidFill>
                  <a:latin typeface="宋体" panose="02010600030101010101" pitchFamily="2" charset="-122"/>
                  <a:ea typeface="宋体" panose="02010600030101010101" pitchFamily="2" charset="-122"/>
                </a:rPr>
                <a:t>进行投资分析</a:t>
              </a:r>
              <a:endParaRPr kumimoji="1" lang="en-US" altLang="zh-CN" sz="1600" b="1" dirty="0">
                <a:solidFill>
                  <a:schemeClr val="tx1"/>
                </a:solidFill>
                <a:latin typeface="宋体" panose="02010600030101010101" pitchFamily="2" charset="-122"/>
                <a:ea typeface="宋体" panose="02010600030101010101" pitchFamily="2" charset="-122"/>
              </a:endParaRPr>
            </a:p>
          </p:txBody>
        </p:sp>
        <p:sp>
          <p:nvSpPr>
            <p:cNvPr id="19" name="TextBox 16">
              <a:extLst>
                <a:ext uri="{FF2B5EF4-FFF2-40B4-BE49-F238E27FC236}">
                  <a16:creationId xmlns:a16="http://schemas.microsoft.com/office/drawing/2014/main" id="{9A344DFE-F179-42D0-A186-1A621F388EBB}"/>
                </a:ext>
              </a:extLst>
            </p:cNvPr>
            <p:cNvSpPr txBox="1"/>
            <p:nvPr/>
          </p:nvSpPr>
          <p:spPr>
            <a:xfrm>
              <a:off x="71438" y="3998913"/>
              <a:ext cx="1692275" cy="2554287"/>
            </a:xfrm>
            <a:prstGeom prst="rect">
              <a:avLst/>
            </a:prstGeom>
            <a:noFill/>
          </p:spPr>
          <p:txBody>
            <a:bodyPr>
              <a:spAutoFit/>
            </a:bodyPr>
            <a:lstStyle/>
            <a:p>
              <a:pPr algn="l">
                <a:defRPr/>
              </a:pPr>
              <a:r>
                <a:rPr lang="zh-CN" altLang="en-US" sz="1600" kern="0" dirty="0">
                  <a:solidFill>
                    <a:srgbClr val="061F5B"/>
                  </a:solidFill>
                  <a:latin typeface="宋体" panose="02010600030101010101" pitchFamily="2" charset="-122"/>
                  <a:ea typeface="宋体" panose="02010600030101010101" pitchFamily="2" charset="-122"/>
                </a:rPr>
                <a:t>投资政策是投资者为实现投资目标应遵循的基本方针和基本准则，包括确定投资目标、投资规模和投资对象三方面的内容以及应采取的投资策略和措施。</a:t>
              </a:r>
              <a:endParaRPr lang="zh-CN" altLang="en-US" sz="1600" dirty="0">
                <a:latin typeface="宋体" panose="02010600030101010101" pitchFamily="2" charset="-122"/>
                <a:ea typeface="宋体" panose="02010600030101010101" pitchFamily="2" charset="-122"/>
              </a:endParaRPr>
            </a:p>
          </p:txBody>
        </p:sp>
        <p:sp>
          <p:nvSpPr>
            <p:cNvPr id="20" name="TextBox 17">
              <a:extLst>
                <a:ext uri="{FF2B5EF4-FFF2-40B4-BE49-F238E27FC236}">
                  <a16:creationId xmlns:a16="http://schemas.microsoft.com/office/drawing/2014/main" id="{B159C5A4-7330-40DE-B3E1-73A472C42DEB}"/>
                </a:ext>
              </a:extLst>
            </p:cNvPr>
            <p:cNvSpPr txBox="1"/>
            <p:nvPr/>
          </p:nvSpPr>
          <p:spPr>
            <a:xfrm>
              <a:off x="1835150" y="3797300"/>
              <a:ext cx="1800225" cy="1570038"/>
            </a:xfrm>
            <a:prstGeom prst="rect">
              <a:avLst/>
            </a:prstGeom>
            <a:noFill/>
          </p:spPr>
          <p:txBody>
            <a:bodyPr>
              <a:spAutoFit/>
            </a:bodyPr>
            <a:lstStyle/>
            <a:p>
              <a:pPr algn="l">
                <a:defRPr/>
              </a:pPr>
              <a:r>
                <a:rPr lang="zh-CN" altLang="en-US" sz="1600" kern="0" dirty="0">
                  <a:solidFill>
                    <a:srgbClr val="061F5B"/>
                  </a:solidFill>
                  <a:latin typeface="宋体" panose="02010600030101010101" pitchFamily="2" charset="-122"/>
                  <a:ea typeface="宋体" panose="02010600030101010101" pitchFamily="2" charset="-122"/>
                </a:rPr>
                <a:t>对投资组合管理第一步所确定的金融资产类型中个别证券或证券组合的具体特征进行考察分析。</a:t>
              </a:r>
              <a:endParaRPr lang="zh-CN" altLang="en-US" sz="1600" dirty="0">
                <a:latin typeface="宋体" panose="02010600030101010101" pitchFamily="2" charset="-122"/>
                <a:ea typeface="宋体" panose="02010600030101010101" pitchFamily="2" charset="-122"/>
              </a:endParaRPr>
            </a:p>
          </p:txBody>
        </p:sp>
        <p:sp>
          <p:nvSpPr>
            <p:cNvPr id="21" name="TextBox 18">
              <a:extLst>
                <a:ext uri="{FF2B5EF4-FFF2-40B4-BE49-F238E27FC236}">
                  <a16:creationId xmlns:a16="http://schemas.microsoft.com/office/drawing/2014/main" id="{382F1A72-CE58-469F-BC42-5ADDC3E99BE4}"/>
                </a:ext>
              </a:extLst>
            </p:cNvPr>
            <p:cNvSpPr txBox="1"/>
            <p:nvPr/>
          </p:nvSpPr>
          <p:spPr>
            <a:xfrm>
              <a:off x="3563938" y="3309938"/>
              <a:ext cx="2016125" cy="1570037"/>
            </a:xfrm>
            <a:prstGeom prst="rect">
              <a:avLst/>
            </a:prstGeom>
            <a:noFill/>
          </p:spPr>
          <p:txBody>
            <a:bodyPr>
              <a:spAutoFit/>
            </a:bodyPr>
            <a:lstStyle/>
            <a:p>
              <a:pPr algn="l">
                <a:defRPr/>
              </a:pPr>
              <a:r>
                <a:rPr lang="zh-CN" altLang="en-US" sz="1600" kern="0" dirty="0">
                  <a:solidFill>
                    <a:srgbClr val="061F5B"/>
                  </a:solidFill>
                  <a:latin typeface="宋体" panose="02010600030101010101" pitchFamily="2" charset="-122"/>
                  <a:ea typeface="宋体" panose="02010600030101010101" pitchFamily="2" charset="-122"/>
                </a:rPr>
                <a:t>确定具体的证券种类和投资比例。构建投资组合时应注意</a:t>
              </a:r>
              <a:r>
                <a:rPr lang="zh-CN" altLang="en-US" sz="1600" kern="0" dirty="0">
                  <a:solidFill>
                    <a:srgbClr val="FF0000"/>
                  </a:solidFill>
                  <a:latin typeface="宋体" panose="02010600030101010101" pitchFamily="2" charset="-122"/>
                  <a:ea typeface="宋体" panose="02010600030101010101" pitchFamily="2" charset="-122"/>
                </a:rPr>
                <a:t>个别证券选择</a:t>
              </a:r>
              <a:r>
                <a:rPr lang="zh-CN" altLang="en-US" sz="1600" kern="0" dirty="0">
                  <a:solidFill>
                    <a:srgbClr val="061F5B"/>
                  </a:solidFill>
                  <a:latin typeface="宋体" panose="02010600030101010101" pitchFamily="2" charset="-122"/>
                  <a:ea typeface="宋体" panose="02010600030101010101" pitchFamily="2" charset="-122"/>
                </a:rPr>
                <a:t>、</a:t>
              </a:r>
              <a:r>
                <a:rPr lang="zh-CN" altLang="en-US" sz="1600" kern="0" dirty="0">
                  <a:solidFill>
                    <a:srgbClr val="FF0000"/>
                  </a:solidFill>
                  <a:latin typeface="宋体" panose="02010600030101010101" pitchFamily="2" charset="-122"/>
                  <a:ea typeface="宋体" panose="02010600030101010101" pitchFamily="2" charset="-122"/>
                </a:rPr>
                <a:t>投资时机选择</a:t>
              </a:r>
              <a:r>
                <a:rPr lang="zh-CN" altLang="en-US" sz="1600" kern="0" dirty="0">
                  <a:solidFill>
                    <a:srgbClr val="061F5B"/>
                  </a:solidFill>
                  <a:latin typeface="宋体" panose="02010600030101010101" pitchFamily="2" charset="-122"/>
                  <a:ea typeface="宋体" panose="02010600030101010101" pitchFamily="2" charset="-122"/>
                </a:rPr>
                <a:t>和</a:t>
              </a:r>
              <a:r>
                <a:rPr lang="zh-CN" altLang="en-US" sz="1600" kern="0" dirty="0">
                  <a:solidFill>
                    <a:srgbClr val="FF0000"/>
                  </a:solidFill>
                  <a:latin typeface="宋体" panose="02010600030101010101" pitchFamily="2" charset="-122"/>
                  <a:ea typeface="宋体" panose="02010600030101010101" pitchFamily="2" charset="-122"/>
                </a:rPr>
                <a:t>多元化</a:t>
              </a:r>
              <a:r>
                <a:rPr lang="zh-CN" altLang="en-US" sz="1600" kern="0" dirty="0">
                  <a:solidFill>
                    <a:srgbClr val="061F5B"/>
                  </a:solidFill>
                  <a:latin typeface="宋体" panose="02010600030101010101" pitchFamily="2" charset="-122"/>
                  <a:ea typeface="宋体" panose="02010600030101010101" pitchFamily="2" charset="-122"/>
                </a:rPr>
                <a:t>三个问题。</a:t>
              </a:r>
              <a:endParaRPr lang="zh-CN" altLang="en-US" sz="1600" dirty="0">
                <a:latin typeface="宋体" panose="02010600030101010101" pitchFamily="2" charset="-122"/>
                <a:ea typeface="宋体" panose="02010600030101010101" pitchFamily="2" charset="-122"/>
              </a:endParaRPr>
            </a:p>
          </p:txBody>
        </p:sp>
        <p:sp>
          <p:nvSpPr>
            <p:cNvPr id="22" name="矩形 17">
              <a:extLst>
                <a:ext uri="{FF2B5EF4-FFF2-40B4-BE49-F238E27FC236}">
                  <a16:creationId xmlns:a16="http://schemas.microsoft.com/office/drawing/2014/main" id="{E0376618-4A67-4DA5-98E6-66675D21443B}"/>
                </a:ext>
              </a:extLst>
            </p:cNvPr>
            <p:cNvSpPr>
              <a:spLocks noChangeArrowheads="1"/>
            </p:cNvSpPr>
            <p:nvPr/>
          </p:nvSpPr>
          <p:spPr bwMode="auto">
            <a:xfrm>
              <a:off x="5580063" y="2854325"/>
              <a:ext cx="1655762" cy="1865313"/>
            </a:xfrm>
            <a:prstGeom prst="rect">
              <a:avLst/>
            </a:prstGeom>
            <a:noFill/>
            <a:ln w="9525">
              <a:noFill/>
              <a:miter lim="800000"/>
              <a:headEnd/>
              <a:tailEnd/>
            </a:ln>
          </p:spPr>
          <p:txBody>
            <a:bodyPr>
              <a:spAutoFit/>
            </a:bodyPr>
            <a:lstStyle/>
            <a:p>
              <a:pPr algn="l">
                <a:lnSpc>
                  <a:spcPct val="80000"/>
                </a:lnSpc>
                <a:buFont typeface="Wingdings" pitchFamily="2" charset="2"/>
                <a:buNone/>
              </a:pPr>
              <a:r>
                <a:rPr lang="zh-CN" altLang="en-US" sz="1600" dirty="0">
                  <a:solidFill>
                    <a:srgbClr val="3399FF"/>
                  </a:solidFill>
                  <a:latin typeface="宋体" panose="02010600030101010101" pitchFamily="2" charset="-122"/>
                  <a:ea typeface="宋体" panose="02010600030101010101" pitchFamily="2" charset="-122"/>
                </a:rPr>
                <a:t>实际上是重温前三步的过程。由于重构投资组合需要支付成本，投资者应在权衡调整投资组合带来的收益和支付的成本后作出选择。</a:t>
              </a:r>
            </a:p>
          </p:txBody>
        </p:sp>
        <p:sp>
          <p:nvSpPr>
            <p:cNvPr id="23" name="TextBox 20">
              <a:extLst>
                <a:ext uri="{FF2B5EF4-FFF2-40B4-BE49-F238E27FC236}">
                  <a16:creationId xmlns:a16="http://schemas.microsoft.com/office/drawing/2014/main" id="{4EBC1CEE-7C30-4986-8033-94467979664E}"/>
                </a:ext>
              </a:extLst>
            </p:cNvPr>
            <p:cNvSpPr txBox="1"/>
            <p:nvPr/>
          </p:nvSpPr>
          <p:spPr>
            <a:xfrm>
              <a:off x="7164388" y="2271713"/>
              <a:ext cx="1979612" cy="3292475"/>
            </a:xfrm>
            <a:prstGeom prst="rect">
              <a:avLst/>
            </a:prstGeom>
            <a:solidFill>
              <a:schemeClr val="bg1"/>
            </a:solidFill>
          </p:spPr>
          <p:txBody>
            <a:bodyPr>
              <a:spAutoFit/>
            </a:bodyPr>
            <a:lstStyle/>
            <a:p>
              <a:pPr algn="l">
                <a:defRPr/>
              </a:pPr>
              <a:r>
                <a:rPr lang="zh-CN" altLang="en-US" sz="1600" kern="0" dirty="0">
                  <a:solidFill>
                    <a:srgbClr val="061F5B"/>
                  </a:solidFill>
                  <a:latin typeface="宋体" panose="02010600030101010101" pitchFamily="2" charset="-122"/>
                  <a:ea typeface="宋体" panose="02010600030101010101" pitchFamily="2" charset="-122"/>
                </a:rPr>
                <a:t>业绩评估是投资组合管理的最后一个阶段，也可以看成是一个连续过程的一部分，即把它看成是投资组合管理过程中的一种反馈与控制机制。对投资组合的业绩进行评估要不能仅比较投资收益，而是应该衡量投资收益和所承担的风险情况。</a:t>
              </a:r>
              <a:endParaRPr lang="zh-CN" altLang="en-US" sz="1600" dirty="0">
                <a:latin typeface="宋体" panose="02010600030101010101" pitchFamily="2" charset="-122"/>
                <a:ea typeface="宋体" panose="02010600030101010101" pitchFamily="2" charset="-122"/>
              </a:endParaRPr>
            </a:p>
          </p:txBody>
        </p:sp>
      </p:grpSp>
    </p:spTree>
    <p:extLst>
      <p:ext uri="{BB962C8B-B14F-4D97-AF65-F5344CB8AC3E}">
        <p14:creationId xmlns:p14="http://schemas.microsoft.com/office/powerpoint/2010/main" val="33044950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a:extLst>
              <a:ext uri="{FF2B5EF4-FFF2-40B4-BE49-F238E27FC236}">
                <a16:creationId xmlns:a16="http://schemas.microsoft.com/office/drawing/2014/main" id="{DE57AFAE-F9AE-F8EC-B86B-D6786CC0F72A}"/>
              </a:ext>
            </a:extLst>
          </p:cNvPr>
          <p:cNvGrpSpPr/>
          <p:nvPr/>
        </p:nvGrpSpPr>
        <p:grpSpPr>
          <a:xfrm>
            <a:off x="431371" y="197830"/>
            <a:ext cx="569873" cy="379970"/>
            <a:chOff x="323528" y="148372"/>
            <a:chExt cx="427405" cy="284977"/>
          </a:xfrm>
        </p:grpSpPr>
        <p:sp>
          <p:nvSpPr>
            <p:cNvPr id="37" name="箭头: V 形 36">
              <a:extLst>
                <a:ext uri="{FF2B5EF4-FFF2-40B4-BE49-F238E27FC236}">
                  <a16:creationId xmlns:a16="http://schemas.microsoft.com/office/drawing/2014/main" id="{AD885D88-4DE2-0E43-75A1-475912DE9FE8}"/>
                </a:ext>
              </a:extLst>
            </p:cNvPr>
            <p:cNvSpPr/>
            <p:nvPr/>
          </p:nvSpPr>
          <p:spPr>
            <a:xfrm>
              <a:off x="323528" y="148372"/>
              <a:ext cx="216024" cy="284977"/>
            </a:xfrm>
            <a:prstGeom prst="chevr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38" name="箭头: V 形 37">
              <a:extLst>
                <a:ext uri="{FF2B5EF4-FFF2-40B4-BE49-F238E27FC236}">
                  <a16:creationId xmlns:a16="http://schemas.microsoft.com/office/drawing/2014/main" id="{FC82E940-76BC-34F2-C7C1-88D6D43686C2}"/>
                </a:ext>
              </a:extLst>
            </p:cNvPr>
            <p:cNvSpPr/>
            <p:nvPr/>
          </p:nvSpPr>
          <p:spPr>
            <a:xfrm>
              <a:off x="534909" y="148372"/>
              <a:ext cx="216024" cy="284977"/>
            </a:xfrm>
            <a:prstGeom prst="chevr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endParaRPr>
            </a:p>
          </p:txBody>
        </p:sp>
      </p:grpSp>
      <p:pic>
        <p:nvPicPr>
          <p:cNvPr id="3" name="图片 2">
            <a:extLst>
              <a:ext uri="{FF2B5EF4-FFF2-40B4-BE49-F238E27FC236}">
                <a16:creationId xmlns:a16="http://schemas.microsoft.com/office/drawing/2014/main" id="{771FF708-AEF0-6FD3-1038-454D33D754AB}"/>
              </a:ext>
            </a:extLst>
          </p:cNvPr>
          <p:cNvPicPr>
            <a:picLocks noChangeAspect="1"/>
          </p:cNvPicPr>
          <p:nvPr/>
        </p:nvPicPr>
        <p:blipFill>
          <a:blip r:embed="rId3"/>
          <a:stretch>
            <a:fillRect/>
          </a:stretch>
        </p:blipFill>
        <p:spPr>
          <a:xfrm>
            <a:off x="6937217" y="2468894"/>
            <a:ext cx="4455771" cy="2736441"/>
          </a:xfrm>
          <a:prstGeom prst="rect">
            <a:avLst/>
          </a:prstGeom>
        </p:spPr>
      </p:pic>
      <p:pic>
        <p:nvPicPr>
          <p:cNvPr id="5" name="图片 4">
            <a:extLst>
              <a:ext uri="{FF2B5EF4-FFF2-40B4-BE49-F238E27FC236}">
                <a16:creationId xmlns:a16="http://schemas.microsoft.com/office/drawing/2014/main" id="{FD0662A2-8E97-6284-2803-77B4774BCEA1}"/>
              </a:ext>
            </a:extLst>
          </p:cNvPr>
          <p:cNvPicPr>
            <a:picLocks noChangeAspect="1"/>
          </p:cNvPicPr>
          <p:nvPr/>
        </p:nvPicPr>
        <p:blipFill>
          <a:blip r:embed="rId4"/>
          <a:stretch>
            <a:fillRect/>
          </a:stretch>
        </p:blipFill>
        <p:spPr>
          <a:xfrm>
            <a:off x="911425" y="2467732"/>
            <a:ext cx="3905231" cy="2592288"/>
          </a:xfrm>
          <a:prstGeom prst="rect">
            <a:avLst/>
          </a:prstGeom>
        </p:spPr>
      </p:pic>
      <p:sp>
        <p:nvSpPr>
          <p:cNvPr id="6" name="文本框 5">
            <a:extLst>
              <a:ext uri="{FF2B5EF4-FFF2-40B4-BE49-F238E27FC236}">
                <a16:creationId xmlns:a16="http://schemas.microsoft.com/office/drawing/2014/main" id="{6E4FB864-49B7-D7F6-F7CD-6F208F4D3F72}"/>
              </a:ext>
            </a:extLst>
          </p:cNvPr>
          <p:cNvSpPr txBox="1"/>
          <p:nvPr/>
        </p:nvSpPr>
        <p:spPr>
          <a:xfrm>
            <a:off x="5327916" y="3332990"/>
            <a:ext cx="1632181" cy="830997"/>
          </a:xfrm>
          <a:prstGeom prst="rect">
            <a:avLst/>
          </a:prstGeom>
          <a:noFill/>
        </p:spPr>
        <p:txBody>
          <a:bodyPr wrap="square" rtlCol="0">
            <a:spAutoFit/>
          </a:bodyPr>
          <a:lstStyle/>
          <a:p>
            <a:r>
              <a:rPr lang="en-US" altLang="zh-CN" sz="4800" b="1" dirty="0">
                <a:solidFill>
                  <a:srgbClr val="FF0000"/>
                </a:solidFill>
              </a:rPr>
              <a:t>V.S.</a:t>
            </a:r>
            <a:endParaRPr lang="zh-CN" altLang="en-US" sz="4800" b="1" dirty="0">
              <a:solidFill>
                <a:srgbClr val="FF0000"/>
              </a:solidFill>
            </a:endParaRPr>
          </a:p>
        </p:txBody>
      </p:sp>
      <p:sp>
        <p:nvSpPr>
          <p:cNvPr id="2" name="文本框 1">
            <a:extLst>
              <a:ext uri="{FF2B5EF4-FFF2-40B4-BE49-F238E27FC236}">
                <a16:creationId xmlns:a16="http://schemas.microsoft.com/office/drawing/2014/main" id="{F58FDAA1-A0F4-135F-E52F-3C6DD778FF9F}"/>
              </a:ext>
            </a:extLst>
          </p:cNvPr>
          <p:cNvSpPr txBox="1"/>
          <p:nvPr/>
        </p:nvSpPr>
        <p:spPr>
          <a:xfrm>
            <a:off x="1295467" y="1124745"/>
            <a:ext cx="9121013" cy="584775"/>
          </a:xfrm>
          <a:prstGeom prst="rect">
            <a:avLst/>
          </a:prstGeom>
          <a:noFill/>
        </p:spPr>
        <p:txBody>
          <a:bodyPr wrap="square" rtlCol="0">
            <a:spAutoFit/>
          </a:bodyPr>
          <a:lstStyle/>
          <a:p>
            <a:pPr algn="ctr"/>
            <a:r>
              <a:rPr lang="zh-CN" altLang="en-US" sz="3200" dirty="0">
                <a:solidFill>
                  <a:srgbClr val="012EBF"/>
                </a:solidFill>
                <a:latin typeface="微软雅黑" panose="020B0503020204020204" pitchFamily="34" charset="-122"/>
                <a:ea typeface="微软雅黑" panose="020B0503020204020204" pitchFamily="34" charset="-122"/>
              </a:rPr>
              <a:t>专业√      分散风险√      </a:t>
            </a:r>
            <a:r>
              <a:rPr lang="zh-CN" altLang="en-US" sz="3200" dirty="0">
                <a:solidFill>
                  <a:srgbClr val="FF0000"/>
                </a:solidFill>
                <a:latin typeface="微软雅黑" panose="020B0503020204020204" pitchFamily="34" charset="-122"/>
                <a:ea typeface="微软雅黑" panose="020B0503020204020204" pitchFamily="34" charset="-122"/>
              </a:rPr>
              <a:t>超额收益？</a:t>
            </a:r>
          </a:p>
        </p:txBody>
      </p:sp>
      <p:sp>
        <p:nvSpPr>
          <p:cNvPr id="4" name="标题 1">
            <a:extLst>
              <a:ext uri="{FF2B5EF4-FFF2-40B4-BE49-F238E27FC236}">
                <a16:creationId xmlns:a16="http://schemas.microsoft.com/office/drawing/2014/main" id="{79036F63-161E-2002-46C6-6A456FF5A0D3}"/>
              </a:ext>
            </a:extLst>
          </p:cNvPr>
          <p:cNvSpPr txBox="1">
            <a:spLocks/>
          </p:cNvSpPr>
          <p:nvPr/>
        </p:nvSpPr>
        <p:spPr>
          <a:xfrm>
            <a:off x="838200" y="365126"/>
            <a:ext cx="10515600" cy="67990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dirty="0">
                <a:latin typeface="宋体" panose="02010600030101010101" pitchFamily="2" charset="-122"/>
                <a:ea typeface="宋体" panose="02010600030101010101" pitchFamily="2" charset="-122"/>
              </a:rPr>
              <a:t>基金有超额收益吗？</a:t>
            </a:r>
            <a:endParaRPr lang="en-US" altLang="zh-CN" sz="2800" dirty="0">
              <a:latin typeface="宋体" panose="02010600030101010101" pitchFamily="2" charset="-122"/>
              <a:ea typeface="宋体" panose="02010600030101010101" pitchFamily="2" charset="-122"/>
            </a:endParaRPr>
          </a:p>
        </p:txBody>
      </p:sp>
      <p:cxnSp>
        <p:nvCxnSpPr>
          <p:cNvPr id="7" name="直接连接符 6">
            <a:extLst>
              <a:ext uri="{FF2B5EF4-FFF2-40B4-BE49-F238E27FC236}">
                <a16:creationId xmlns:a16="http://schemas.microsoft.com/office/drawing/2014/main" id="{A1BF8761-6BCB-79F5-5F17-CD398E463FB6}"/>
              </a:ext>
            </a:extLst>
          </p:cNvPr>
          <p:cNvCxnSpPr/>
          <p:nvPr/>
        </p:nvCxnSpPr>
        <p:spPr>
          <a:xfrm>
            <a:off x="796925" y="914309"/>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2379036"/>
      </p:ext>
    </p:extLst>
  </p:cSld>
  <p:clrMapOvr>
    <a:masterClrMapping/>
  </p:clrMapOvr>
  <p:transition spd="slow" advTm="0">
    <p:push/>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207D03DF-FDD5-70B2-D465-AE181310FAA9}"/>
              </a:ext>
            </a:extLst>
          </p:cNvPr>
          <p:cNvGraphicFramePr>
            <a:graphicFrameLocks noGrp="1"/>
          </p:cNvGraphicFramePr>
          <p:nvPr/>
        </p:nvGraphicFramePr>
        <p:xfrm>
          <a:off x="1199457" y="1843171"/>
          <a:ext cx="8083024" cy="3171656"/>
        </p:xfrm>
        <a:graphic>
          <a:graphicData uri="http://schemas.openxmlformats.org/drawingml/2006/table">
            <a:tbl>
              <a:tblPr>
                <a:tableStyleId>{5202B0CA-FC54-4496-8BCA-5EF66A818D29}</a:tableStyleId>
              </a:tblPr>
              <a:tblGrid>
                <a:gridCol w="2694340">
                  <a:extLst>
                    <a:ext uri="{9D8B030D-6E8A-4147-A177-3AD203B41FA5}">
                      <a16:colId xmlns:a16="http://schemas.microsoft.com/office/drawing/2014/main" val="2570760386"/>
                    </a:ext>
                  </a:extLst>
                </a:gridCol>
                <a:gridCol w="1347171">
                  <a:extLst>
                    <a:ext uri="{9D8B030D-6E8A-4147-A177-3AD203B41FA5}">
                      <a16:colId xmlns:a16="http://schemas.microsoft.com/office/drawing/2014/main" val="1483122443"/>
                    </a:ext>
                  </a:extLst>
                </a:gridCol>
                <a:gridCol w="1347171">
                  <a:extLst>
                    <a:ext uri="{9D8B030D-6E8A-4147-A177-3AD203B41FA5}">
                      <a16:colId xmlns:a16="http://schemas.microsoft.com/office/drawing/2014/main" val="464518929"/>
                    </a:ext>
                  </a:extLst>
                </a:gridCol>
                <a:gridCol w="1347171">
                  <a:extLst>
                    <a:ext uri="{9D8B030D-6E8A-4147-A177-3AD203B41FA5}">
                      <a16:colId xmlns:a16="http://schemas.microsoft.com/office/drawing/2014/main" val="753074652"/>
                    </a:ext>
                  </a:extLst>
                </a:gridCol>
                <a:gridCol w="1347171">
                  <a:extLst>
                    <a:ext uri="{9D8B030D-6E8A-4147-A177-3AD203B41FA5}">
                      <a16:colId xmlns:a16="http://schemas.microsoft.com/office/drawing/2014/main" val="1101176071"/>
                    </a:ext>
                  </a:extLst>
                </a:gridCol>
              </a:tblGrid>
              <a:tr h="396457">
                <a:tc>
                  <a:txBody>
                    <a:bodyPr/>
                    <a:lstStyle/>
                    <a:p>
                      <a:pPr algn="ctr" fontAlgn="ctr"/>
                      <a:r>
                        <a:rPr lang="zh-CN" altLang="en-US" sz="1900" b="1" u="none" strike="noStrike" dirty="0">
                          <a:solidFill>
                            <a:srgbClr val="012EBF"/>
                          </a:solidFill>
                          <a:effectLst/>
                          <a:latin typeface="微软雅黑" panose="020B0503020204020204" pitchFamily="34" charset="-122"/>
                          <a:ea typeface="微软雅黑" panose="020B0503020204020204" pitchFamily="34" charset="-122"/>
                        </a:rPr>
                        <a:t>名称</a:t>
                      </a:r>
                      <a:endParaRPr lang="zh-CN" altLang="en-US" sz="1900" b="1" i="0" u="none" strike="noStrike" dirty="0">
                        <a:solidFill>
                          <a:srgbClr val="012EBF"/>
                        </a:solidFill>
                        <a:effectLst/>
                        <a:latin typeface="微软雅黑" panose="020B0503020204020204" pitchFamily="34" charset="-122"/>
                        <a:ea typeface="微软雅黑" panose="020B0503020204020204" pitchFamily="34" charset="-122"/>
                      </a:endParaRPr>
                    </a:p>
                  </a:txBody>
                  <a:tcPr marL="6351" marR="6351" marT="6351" marB="0" anchor="ctr">
                    <a:lnL w="3175" cap="flat" cmpd="sng" algn="ctr">
                      <a:solidFill>
                        <a:schemeClr val="tx2">
                          <a:lumMod val="20000"/>
                          <a:lumOff val="80000"/>
                        </a:schemeClr>
                      </a:solidFill>
                      <a:prstDash val="solid"/>
                      <a:round/>
                      <a:headEnd type="none" w="med" len="med"/>
                      <a:tailEnd type="none" w="med" len="med"/>
                    </a:lnL>
                    <a:lnR w="3175" cap="flat" cmpd="sng" algn="ctr">
                      <a:solidFill>
                        <a:schemeClr val="tx2">
                          <a:lumMod val="20000"/>
                          <a:lumOff val="80000"/>
                        </a:schemeClr>
                      </a:solidFill>
                      <a:prstDash val="solid"/>
                      <a:round/>
                      <a:headEnd type="none" w="med" len="med"/>
                      <a:tailEnd type="none" w="med" len="med"/>
                    </a:lnR>
                    <a:lnT w="3175" cap="flat" cmpd="sng" algn="ctr">
                      <a:solidFill>
                        <a:schemeClr val="tx2">
                          <a:lumMod val="20000"/>
                          <a:lumOff val="80000"/>
                        </a:schemeClr>
                      </a:solidFill>
                      <a:prstDash val="solid"/>
                      <a:round/>
                      <a:headEnd type="none" w="med" len="med"/>
                      <a:tailEnd type="none" w="med" len="med"/>
                    </a:lnT>
                    <a:lnB w="3175" cap="flat" cmpd="sng" algn="ctr">
                      <a:solidFill>
                        <a:schemeClr val="tx2">
                          <a:lumMod val="20000"/>
                          <a:lumOff val="80000"/>
                        </a:schemeClr>
                      </a:solidFill>
                      <a:prstDash val="solid"/>
                      <a:round/>
                      <a:headEnd type="none" w="med" len="med"/>
                      <a:tailEnd type="none" w="med" len="med"/>
                    </a:lnB>
                    <a:noFill/>
                  </a:tcPr>
                </a:tc>
                <a:tc>
                  <a:txBody>
                    <a:bodyPr/>
                    <a:lstStyle/>
                    <a:p>
                      <a:pPr algn="ctr" fontAlgn="b"/>
                      <a:r>
                        <a:rPr lang="zh-CN" altLang="en-US" sz="1900" b="1" u="none" strike="noStrike" dirty="0">
                          <a:solidFill>
                            <a:srgbClr val="012EBF"/>
                          </a:solidFill>
                          <a:effectLst/>
                          <a:latin typeface="微软雅黑" panose="020B0503020204020204" pitchFamily="34" charset="-122"/>
                          <a:ea typeface="微软雅黑" panose="020B0503020204020204" pitchFamily="34" charset="-122"/>
                        </a:rPr>
                        <a:t>平均值</a:t>
                      </a:r>
                      <a:endParaRPr lang="zh-CN" altLang="en-US" sz="1900" b="1" i="0" u="none" strike="noStrike" dirty="0">
                        <a:solidFill>
                          <a:srgbClr val="012EBF"/>
                        </a:solidFill>
                        <a:effectLst/>
                        <a:latin typeface="微软雅黑" panose="020B0503020204020204" pitchFamily="34" charset="-122"/>
                        <a:ea typeface="微软雅黑" panose="020B0503020204020204" pitchFamily="34" charset="-122"/>
                      </a:endParaRPr>
                    </a:p>
                  </a:txBody>
                  <a:tcPr marL="6351" marR="6351" marT="6351" marB="0" anchor="ctr">
                    <a:lnL w="3175" cap="flat" cmpd="sng" algn="ctr">
                      <a:solidFill>
                        <a:schemeClr val="tx2">
                          <a:lumMod val="20000"/>
                          <a:lumOff val="80000"/>
                        </a:schemeClr>
                      </a:solidFill>
                      <a:prstDash val="solid"/>
                      <a:round/>
                      <a:headEnd type="none" w="med" len="med"/>
                      <a:tailEnd type="none" w="med" len="med"/>
                    </a:lnL>
                    <a:lnR w="3175" cap="flat" cmpd="sng" algn="ctr">
                      <a:solidFill>
                        <a:schemeClr val="tx2">
                          <a:lumMod val="20000"/>
                          <a:lumOff val="80000"/>
                        </a:schemeClr>
                      </a:solidFill>
                      <a:prstDash val="solid"/>
                      <a:round/>
                      <a:headEnd type="none" w="med" len="med"/>
                      <a:tailEnd type="none" w="med" len="med"/>
                    </a:lnR>
                    <a:lnT w="3175" cap="flat" cmpd="sng" algn="ctr">
                      <a:solidFill>
                        <a:schemeClr val="tx2">
                          <a:lumMod val="20000"/>
                          <a:lumOff val="80000"/>
                        </a:schemeClr>
                      </a:solidFill>
                      <a:prstDash val="solid"/>
                      <a:round/>
                      <a:headEnd type="none" w="med" len="med"/>
                      <a:tailEnd type="none" w="med" len="med"/>
                    </a:lnT>
                    <a:lnB w="3175" cap="flat" cmpd="sng" algn="ctr">
                      <a:solidFill>
                        <a:schemeClr val="tx2">
                          <a:lumMod val="20000"/>
                          <a:lumOff val="80000"/>
                        </a:schemeClr>
                      </a:solidFill>
                      <a:prstDash val="solid"/>
                      <a:round/>
                      <a:headEnd type="none" w="med" len="med"/>
                      <a:tailEnd type="none" w="med" len="med"/>
                    </a:lnB>
                    <a:noFill/>
                  </a:tcPr>
                </a:tc>
                <a:tc>
                  <a:txBody>
                    <a:bodyPr/>
                    <a:lstStyle/>
                    <a:p>
                      <a:pPr algn="ctr" fontAlgn="b"/>
                      <a:r>
                        <a:rPr lang="zh-CN" altLang="en-US" sz="1900" b="1" u="none" strike="noStrike" dirty="0">
                          <a:solidFill>
                            <a:srgbClr val="012EBF"/>
                          </a:solidFill>
                          <a:effectLst/>
                          <a:latin typeface="微软雅黑" panose="020B0503020204020204" pitchFamily="34" charset="-122"/>
                          <a:ea typeface="微软雅黑" panose="020B0503020204020204" pitchFamily="34" charset="-122"/>
                        </a:rPr>
                        <a:t>中位数</a:t>
                      </a:r>
                      <a:endParaRPr lang="zh-CN" altLang="en-US" sz="1900" b="1" i="0" u="none" strike="noStrike" dirty="0">
                        <a:solidFill>
                          <a:srgbClr val="012EBF"/>
                        </a:solidFill>
                        <a:effectLst/>
                        <a:latin typeface="微软雅黑" panose="020B0503020204020204" pitchFamily="34" charset="-122"/>
                        <a:ea typeface="微软雅黑" panose="020B0503020204020204" pitchFamily="34" charset="-122"/>
                      </a:endParaRPr>
                    </a:p>
                  </a:txBody>
                  <a:tcPr marL="6351" marR="6351" marT="6351" marB="0" anchor="ctr">
                    <a:lnL w="3175" cap="flat" cmpd="sng" algn="ctr">
                      <a:solidFill>
                        <a:schemeClr val="tx2">
                          <a:lumMod val="20000"/>
                          <a:lumOff val="80000"/>
                        </a:schemeClr>
                      </a:solidFill>
                      <a:prstDash val="solid"/>
                      <a:round/>
                      <a:headEnd type="none" w="med" len="med"/>
                      <a:tailEnd type="none" w="med" len="med"/>
                    </a:lnL>
                    <a:lnR w="3175" cap="flat" cmpd="sng" algn="ctr">
                      <a:solidFill>
                        <a:schemeClr val="tx2">
                          <a:lumMod val="20000"/>
                          <a:lumOff val="80000"/>
                        </a:schemeClr>
                      </a:solidFill>
                      <a:prstDash val="solid"/>
                      <a:round/>
                      <a:headEnd type="none" w="med" len="med"/>
                      <a:tailEnd type="none" w="med" len="med"/>
                    </a:lnR>
                    <a:lnT w="3175" cap="flat" cmpd="sng" algn="ctr">
                      <a:solidFill>
                        <a:schemeClr val="tx2">
                          <a:lumMod val="20000"/>
                          <a:lumOff val="80000"/>
                        </a:schemeClr>
                      </a:solidFill>
                      <a:prstDash val="solid"/>
                      <a:round/>
                      <a:headEnd type="none" w="med" len="med"/>
                      <a:tailEnd type="none" w="med" len="med"/>
                    </a:lnT>
                    <a:lnB w="3175" cap="flat" cmpd="sng" algn="ctr">
                      <a:solidFill>
                        <a:schemeClr val="tx2">
                          <a:lumMod val="20000"/>
                          <a:lumOff val="80000"/>
                        </a:schemeClr>
                      </a:solidFill>
                      <a:prstDash val="solid"/>
                      <a:round/>
                      <a:headEnd type="none" w="med" len="med"/>
                      <a:tailEnd type="none" w="med" len="med"/>
                    </a:lnB>
                    <a:noFill/>
                  </a:tcPr>
                </a:tc>
                <a:tc>
                  <a:txBody>
                    <a:bodyPr/>
                    <a:lstStyle/>
                    <a:p>
                      <a:pPr algn="ctr" fontAlgn="b"/>
                      <a:r>
                        <a:rPr lang="zh-CN" altLang="en-US" sz="1900" b="1" u="none" strike="noStrike" dirty="0">
                          <a:solidFill>
                            <a:srgbClr val="012EBF"/>
                          </a:solidFill>
                          <a:effectLst/>
                          <a:latin typeface="微软雅黑" panose="020B0503020204020204" pitchFamily="34" charset="-122"/>
                          <a:ea typeface="微软雅黑" panose="020B0503020204020204" pitchFamily="34" charset="-122"/>
                        </a:rPr>
                        <a:t>最小</a:t>
                      </a:r>
                      <a:endParaRPr lang="zh-CN" altLang="en-US" sz="1900" b="1" i="0" u="none" strike="noStrike" dirty="0">
                        <a:solidFill>
                          <a:srgbClr val="012EBF"/>
                        </a:solidFill>
                        <a:effectLst/>
                        <a:latin typeface="微软雅黑" panose="020B0503020204020204" pitchFamily="34" charset="-122"/>
                        <a:ea typeface="微软雅黑" panose="020B0503020204020204" pitchFamily="34" charset="-122"/>
                      </a:endParaRPr>
                    </a:p>
                  </a:txBody>
                  <a:tcPr marL="6351" marR="6351" marT="6351" marB="0" anchor="ctr">
                    <a:lnL w="3175" cap="flat" cmpd="sng" algn="ctr">
                      <a:solidFill>
                        <a:schemeClr val="tx2">
                          <a:lumMod val="20000"/>
                          <a:lumOff val="80000"/>
                        </a:schemeClr>
                      </a:solidFill>
                      <a:prstDash val="solid"/>
                      <a:round/>
                      <a:headEnd type="none" w="med" len="med"/>
                      <a:tailEnd type="none" w="med" len="med"/>
                    </a:lnL>
                    <a:lnR w="3175" cap="flat" cmpd="sng" algn="ctr">
                      <a:solidFill>
                        <a:schemeClr val="tx2">
                          <a:lumMod val="20000"/>
                          <a:lumOff val="80000"/>
                        </a:schemeClr>
                      </a:solidFill>
                      <a:prstDash val="solid"/>
                      <a:round/>
                      <a:headEnd type="none" w="med" len="med"/>
                      <a:tailEnd type="none" w="med" len="med"/>
                    </a:lnR>
                    <a:lnT w="3175" cap="flat" cmpd="sng" algn="ctr">
                      <a:solidFill>
                        <a:schemeClr val="tx2">
                          <a:lumMod val="20000"/>
                          <a:lumOff val="80000"/>
                        </a:schemeClr>
                      </a:solidFill>
                      <a:prstDash val="solid"/>
                      <a:round/>
                      <a:headEnd type="none" w="med" len="med"/>
                      <a:tailEnd type="none" w="med" len="med"/>
                    </a:lnT>
                    <a:lnB w="3175" cap="flat" cmpd="sng" algn="ctr">
                      <a:solidFill>
                        <a:schemeClr val="tx2">
                          <a:lumMod val="20000"/>
                          <a:lumOff val="80000"/>
                        </a:schemeClr>
                      </a:solidFill>
                      <a:prstDash val="solid"/>
                      <a:round/>
                      <a:headEnd type="none" w="med" len="med"/>
                      <a:tailEnd type="none" w="med" len="med"/>
                    </a:lnB>
                    <a:noFill/>
                  </a:tcPr>
                </a:tc>
                <a:tc>
                  <a:txBody>
                    <a:bodyPr/>
                    <a:lstStyle/>
                    <a:p>
                      <a:pPr algn="ctr" fontAlgn="b"/>
                      <a:r>
                        <a:rPr lang="zh-CN" altLang="en-US" sz="1900" b="1" u="none" strike="noStrike" dirty="0">
                          <a:solidFill>
                            <a:srgbClr val="012EBF"/>
                          </a:solidFill>
                          <a:effectLst/>
                          <a:latin typeface="微软雅黑" panose="020B0503020204020204" pitchFamily="34" charset="-122"/>
                          <a:ea typeface="微软雅黑" panose="020B0503020204020204" pitchFamily="34" charset="-122"/>
                        </a:rPr>
                        <a:t>最大</a:t>
                      </a:r>
                      <a:endParaRPr lang="zh-CN" altLang="en-US" sz="1900" b="1" i="0" u="none" strike="noStrike" dirty="0">
                        <a:solidFill>
                          <a:srgbClr val="012EBF"/>
                        </a:solidFill>
                        <a:effectLst/>
                        <a:latin typeface="微软雅黑" panose="020B0503020204020204" pitchFamily="34" charset="-122"/>
                        <a:ea typeface="微软雅黑" panose="020B0503020204020204" pitchFamily="34" charset="-122"/>
                      </a:endParaRPr>
                    </a:p>
                  </a:txBody>
                  <a:tcPr marL="6351" marR="6351" marT="6351" marB="0" anchor="ctr">
                    <a:lnL w="3175" cap="flat" cmpd="sng" algn="ctr">
                      <a:solidFill>
                        <a:schemeClr val="tx2">
                          <a:lumMod val="20000"/>
                          <a:lumOff val="80000"/>
                        </a:schemeClr>
                      </a:solidFill>
                      <a:prstDash val="solid"/>
                      <a:round/>
                      <a:headEnd type="none" w="med" len="med"/>
                      <a:tailEnd type="none" w="med" len="med"/>
                    </a:lnL>
                    <a:lnR w="3175" cap="flat" cmpd="sng" algn="ctr">
                      <a:solidFill>
                        <a:schemeClr val="tx2">
                          <a:lumMod val="20000"/>
                          <a:lumOff val="80000"/>
                        </a:schemeClr>
                      </a:solidFill>
                      <a:prstDash val="solid"/>
                      <a:round/>
                      <a:headEnd type="none" w="med" len="med"/>
                      <a:tailEnd type="none" w="med" len="med"/>
                    </a:lnR>
                    <a:lnT w="3175" cap="flat" cmpd="sng" algn="ctr">
                      <a:solidFill>
                        <a:schemeClr val="tx2">
                          <a:lumMod val="20000"/>
                          <a:lumOff val="80000"/>
                        </a:schemeClr>
                      </a:solidFill>
                      <a:prstDash val="solid"/>
                      <a:round/>
                      <a:headEnd type="none" w="med" len="med"/>
                      <a:tailEnd type="none" w="med" len="med"/>
                    </a:lnT>
                    <a:lnB w="3175" cap="flat" cmpd="sng" algn="ctr">
                      <a:solidFill>
                        <a:schemeClr val="tx2">
                          <a:lumMod val="20000"/>
                          <a:lumOff val="80000"/>
                        </a:schemeClr>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4194492572"/>
                  </a:ext>
                </a:extLst>
              </a:tr>
              <a:tr h="396457">
                <a:tc>
                  <a:txBody>
                    <a:bodyPr/>
                    <a:lstStyle/>
                    <a:p>
                      <a:pPr algn="ctr" fontAlgn="ctr"/>
                      <a:r>
                        <a:rPr lang="en-US" sz="1900" u="none" strike="noStrike" dirty="0">
                          <a:solidFill>
                            <a:srgbClr val="012EBF"/>
                          </a:solidFill>
                          <a:effectLst/>
                          <a:latin typeface="微软雅黑" panose="020B0503020204020204" pitchFamily="34" charset="-122"/>
                          <a:ea typeface="微软雅黑" panose="020B0503020204020204" pitchFamily="34" charset="-122"/>
                        </a:rPr>
                        <a:t>Alpha</a:t>
                      </a:r>
                      <a:endParaRPr lang="en-US" sz="1900" b="0" i="0" u="none" strike="noStrike" dirty="0">
                        <a:solidFill>
                          <a:srgbClr val="012EBF"/>
                        </a:solidFill>
                        <a:effectLst/>
                        <a:latin typeface="微软雅黑" panose="020B0503020204020204" pitchFamily="34" charset="-122"/>
                        <a:ea typeface="微软雅黑" panose="020B0503020204020204" pitchFamily="34" charset="-122"/>
                      </a:endParaRPr>
                    </a:p>
                  </a:txBody>
                  <a:tcPr marL="6351" marR="6351" marT="6351" marB="0" anchor="ctr">
                    <a:lnL w="3175" cap="flat" cmpd="sng" algn="ctr">
                      <a:solidFill>
                        <a:schemeClr val="tx2">
                          <a:lumMod val="20000"/>
                          <a:lumOff val="80000"/>
                        </a:schemeClr>
                      </a:solidFill>
                      <a:prstDash val="solid"/>
                      <a:round/>
                      <a:headEnd type="none" w="med" len="med"/>
                      <a:tailEnd type="none" w="med" len="med"/>
                    </a:lnL>
                    <a:lnR w="3175" cap="flat" cmpd="sng" algn="ctr">
                      <a:solidFill>
                        <a:schemeClr val="tx2">
                          <a:lumMod val="20000"/>
                          <a:lumOff val="80000"/>
                        </a:schemeClr>
                      </a:solidFill>
                      <a:prstDash val="solid"/>
                      <a:round/>
                      <a:headEnd type="none" w="med" len="med"/>
                      <a:tailEnd type="none" w="med" len="med"/>
                    </a:lnR>
                    <a:lnT w="3175" cap="flat" cmpd="sng" algn="ctr">
                      <a:solidFill>
                        <a:schemeClr val="tx2">
                          <a:lumMod val="20000"/>
                          <a:lumOff val="80000"/>
                        </a:schemeClr>
                      </a:solidFill>
                      <a:prstDash val="solid"/>
                      <a:round/>
                      <a:headEnd type="none" w="med" len="med"/>
                      <a:tailEnd type="none" w="med" len="med"/>
                    </a:lnT>
                    <a:lnB w="3175" cap="flat" cmpd="sng" algn="ctr">
                      <a:solidFill>
                        <a:schemeClr val="tx2">
                          <a:lumMod val="20000"/>
                          <a:lumOff val="80000"/>
                        </a:schemeClr>
                      </a:solidFill>
                      <a:prstDash val="solid"/>
                      <a:round/>
                      <a:headEnd type="none" w="med" len="med"/>
                      <a:tailEnd type="none" w="med" len="med"/>
                    </a:lnB>
                    <a:noFill/>
                  </a:tcPr>
                </a:tc>
                <a:tc>
                  <a:txBody>
                    <a:bodyPr/>
                    <a:lstStyle/>
                    <a:p>
                      <a:pPr algn="ctr" fontAlgn="b"/>
                      <a:r>
                        <a:rPr lang="en-US" altLang="zh-CN" sz="1900" u="none" strike="noStrike" dirty="0">
                          <a:solidFill>
                            <a:srgbClr val="FF0000"/>
                          </a:solidFill>
                          <a:effectLst/>
                          <a:latin typeface="微软雅黑" panose="020B0503020204020204" pitchFamily="34" charset="-122"/>
                          <a:ea typeface="微软雅黑" panose="020B0503020204020204" pitchFamily="34" charset="-122"/>
                        </a:rPr>
                        <a:t>0.0000</a:t>
                      </a:r>
                      <a:endParaRPr lang="en-US" altLang="zh-CN" sz="1900" b="0" i="0" u="none" strike="noStrike" dirty="0">
                        <a:solidFill>
                          <a:srgbClr val="FF0000"/>
                        </a:solidFill>
                        <a:effectLst/>
                        <a:latin typeface="微软雅黑" panose="020B0503020204020204" pitchFamily="34" charset="-122"/>
                        <a:ea typeface="微软雅黑" panose="020B0503020204020204" pitchFamily="34" charset="-122"/>
                      </a:endParaRPr>
                    </a:p>
                  </a:txBody>
                  <a:tcPr marL="6351" marR="6351" marT="6351" marB="0" anchor="ctr">
                    <a:lnL w="3175" cap="flat" cmpd="sng" algn="ctr">
                      <a:solidFill>
                        <a:schemeClr val="tx2">
                          <a:lumMod val="20000"/>
                          <a:lumOff val="80000"/>
                        </a:schemeClr>
                      </a:solidFill>
                      <a:prstDash val="solid"/>
                      <a:round/>
                      <a:headEnd type="none" w="med" len="med"/>
                      <a:tailEnd type="none" w="med" len="med"/>
                    </a:lnL>
                    <a:lnR w="3175" cap="flat" cmpd="sng" algn="ctr">
                      <a:solidFill>
                        <a:schemeClr val="tx2">
                          <a:lumMod val="20000"/>
                          <a:lumOff val="80000"/>
                        </a:schemeClr>
                      </a:solidFill>
                      <a:prstDash val="solid"/>
                      <a:round/>
                      <a:headEnd type="none" w="med" len="med"/>
                      <a:tailEnd type="none" w="med" len="med"/>
                    </a:lnR>
                    <a:lnT w="3175" cap="flat" cmpd="sng" algn="ctr">
                      <a:solidFill>
                        <a:schemeClr val="tx2">
                          <a:lumMod val="20000"/>
                          <a:lumOff val="80000"/>
                        </a:schemeClr>
                      </a:solidFill>
                      <a:prstDash val="solid"/>
                      <a:round/>
                      <a:headEnd type="none" w="med" len="med"/>
                      <a:tailEnd type="none" w="med" len="med"/>
                    </a:lnT>
                    <a:lnB w="3175" cap="flat" cmpd="sng" algn="ctr">
                      <a:solidFill>
                        <a:schemeClr val="tx2">
                          <a:lumMod val="20000"/>
                          <a:lumOff val="80000"/>
                        </a:schemeClr>
                      </a:solidFill>
                      <a:prstDash val="solid"/>
                      <a:round/>
                      <a:headEnd type="none" w="med" len="med"/>
                      <a:tailEnd type="none" w="med" len="med"/>
                    </a:lnB>
                    <a:noFill/>
                  </a:tcPr>
                </a:tc>
                <a:tc>
                  <a:txBody>
                    <a:bodyPr/>
                    <a:lstStyle/>
                    <a:p>
                      <a:pPr algn="ctr" fontAlgn="b"/>
                      <a:r>
                        <a:rPr lang="en-US" altLang="zh-CN" sz="1900" u="none" strike="noStrike">
                          <a:solidFill>
                            <a:srgbClr val="012EBF"/>
                          </a:solidFill>
                          <a:effectLst/>
                          <a:latin typeface="微软雅黑" panose="020B0503020204020204" pitchFamily="34" charset="-122"/>
                          <a:ea typeface="微软雅黑" panose="020B0503020204020204" pitchFamily="34" charset="-122"/>
                        </a:rPr>
                        <a:t>0.0001</a:t>
                      </a:r>
                      <a:endParaRPr lang="en-US" altLang="zh-CN" sz="1900" b="0" i="0" u="none" strike="noStrike">
                        <a:solidFill>
                          <a:srgbClr val="012EBF"/>
                        </a:solidFill>
                        <a:effectLst/>
                        <a:latin typeface="微软雅黑" panose="020B0503020204020204" pitchFamily="34" charset="-122"/>
                        <a:ea typeface="微软雅黑" panose="020B0503020204020204" pitchFamily="34" charset="-122"/>
                      </a:endParaRPr>
                    </a:p>
                  </a:txBody>
                  <a:tcPr marL="6351" marR="6351" marT="6351" marB="0" anchor="ctr">
                    <a:lnL w="3175" cap="flat" cmpd="sng" algn="ctr">
                      <a:solidFill>
                        <a:schemeClr val="tx2">
                          <a:lumMod val="20000"/>
                          <a:lumOff val="80000"/>
                        </a:schemeClr>
                      </a:solidFill>
                      <a:prstDash val="solid"/>
                      <a:round/>
                      <a:headEnd type="none" w="med" len="med"/>
                      <a:tailEnd type="none" w="med" len="med"/>
                    </a:lnL>
                    <a:lnR w="3175" cap="flat" cmpd="sng" algn="ctr">
                      <a:solidFill>
                        <a:schemeClr val="tx2">
                          <a:lumMod val="20000"/>
                          <a:lumOff val="80000"/>
                        </a:schemeClr>
                      </a:solidFill>
                      <a:prstDash val="solid"/>
                      <a:round/>
                      <a:headEnd type="none" w="med" len="med"/>
                      <a:tailEnd type="none" w="med" len="med"/>
                    </a:lnR>
                    <a:lnT w="3175" cap="flat" cmpd="sng" algn="ctr">
                      <a:solidFill>
                        <a:schemeClr val="tx2">
                          <a:lumMod val="20000"/>
                          <a:lumOff val="80000"/>
                        </a:schemeClr>
                      </a:solidFill>
                      <a:prstDash val="solid"/>
                      <a:round/>
                      <a:headEnd type="none" w="med" len="med"/>
                      <a:tailEnd type="none" w="med" len="med"/>
                    </a:lnT>
                    <a:lnB w="3175" cap="flat" cmpd="sng" algn="ctr">
                      <a:solidFill>
                        <a:schemeClr val="tx2">
                          <a:lumMod val="20000"/>
                          <a:lumOff val="80000"/>
                        </a:schemeClr>
                      </a:solidFill>
                      <a:prstDash val="solid"/>
                      <a:round/>
                      <a:headEnd type="none" w="med" len="med"/>
                      <a:tailEnd type="none" w="med" len="med"/>
                    </a:lnB>
                    <a:noFill/>
                  </a:tcPr>
                </a:tc>
                <a:tc>
                  <a:txBody>
                    <a:bodyPr/>
                    <a:lstStyle/>
                    <a:p>
                      <a:pPr algn="ctr" fontAlgn="b"/>
                      <a:r>
                        <a:rPr lang="en-US" altLang="zh-CN" sz="1900" u="none" strike="noStrike">
                          <a:solidFill>
                            <a:srgbClr val="012EBF"/>
                          </a:solidFill>
                          <a:effectLst/>
                          <a:latin typeface="微软雅黑" panose="020B0503020204020204" pitchFamily="34" charset="-122"/>
                          <a:ea typeface="微软雅黑" panose="020B0503020204020204" pitchFamily="34" charset="-122"/>
                        </a:rPr>
                        <a:t>-0.0030</a:t>
                      </a:r>
                      <a:endParaRPr lang="en-US" altLang="zh-CN" sz="1900" b="0" i="0" u="none" strike="noStrike">
                        <a:solidFill>
                          <a:srgbClr val="012EBF"/>
                        </a:solidFill>
                        <a:effectLst/>
                        <a:latin typeface="微软雅黑" panose="020B0503020204020204" pitchFamily="34" charset="-122"/>
                        <a:ea typeface="微软雅黑" panose="020B0503020204020204" pitchFamily="34" charset="-122"/>
                      </a:endParaRPr>
                    </a:p>
                  </a:txBody>
                  <a:tcPr marL="6351" marR="6351" marT="6351" marB="0" anchor="ctr">
                    <a:lnL w="3175" cap="flat" cmpd="sng" algn="ctr">
                      <a:solidFill>
                        <a:schemeClr val="tx2">
                          <a:lumMod val="20000"/>
                          <a:lumOff val="80000"/>
                        </a:schemeClr>
                      </a:solidFill>
                      <a:prstDash val="solid"/>
                      <a:round/>
                      <a:headEnd type="none" w="med" len="med"/>
                      <a:tailEnd type="none" w="med" len="med"/>
                    </a:lnL>
                    <a:lnR w="3175" cap="flat" cmpd="sng" algn="ctr">
                      <a:solidFill>
                        <a:schemeClr val="tx2">
                          <a:lumMod val="20000"/>
                          <a:lumOff val="80000"/>
                        </a:schemeClr>
                      </a:solidFill>
                      <a:prstDash val="solid"/>
                      <a:round/>
                      <a:headEnd type="none" w="med" len="med"/>
                      <a:tailEnd type="none" w="med" len="med"/>
                    </a:lnR>
                    <a:lnT w="3175" cap="flat" cmpd="sng" algn="ctr">
                      <a:solidFill>
                        <a:schemeClr val="tx2">
                          <a:lumMod val="20000"/>
                          <a:lumOff val="80000"/>
                        </a:schemeClr>
                      </a:solidFill>
                      <a:prstDash val="solid"/>
                      <a:round/>
                      <a:headEnd type="none" w="med" len="med"/>
                      <a:tailEnd type="none" w="med" len="med"/>
                    </a:lnT>
                    <a:lnB w="3175" cap="flat" cmpd="sng" algn="ctr">
                      <a:solidFill>
                        <a:schemeClr val="tx2">
                          <a:lumMod val="20000"/>
                          <a:lumOff val="80000"/>
                        </a:schemeClr>
                      </a:solidFill>
                      <a:prstDash val="solid"/>
                      <a:round/>
                      <a:headEnd type="none" w="med" len="med"/>
                      <a:tailEnd type="none" w="med" len="med"/>
                    </a:lnB>
                    <a:noFill/>
                  </a:tcPr>
                </a:tc>
                <a:tc>
                  <a:txBody>
                    <a:bodyPr/>
                    <a:lstStyle/>
                    <a:p>
                      <a:pPr algn="ctr" fontAlgn="b"/>
                      <a:r>
                        <a:rPr lang="en-US" altLang="zh-CN" sz="1900" u="none" strike="noStrike" dirty="0">
                          <a:solidFill>
                            <a:srgbClr val="012EBF"/>
                          </a:solidFill>
                          <a:effectLst/>
                          <a:latin typeface="微软雅黑" panose="020B0503020204020204" pitchFamily="34" charset="-122"/>
                          <a:ea typeface="微软雅黑" panose="020B0503020204020204" pitchFamily="34" charset="-122"/>
                        </a:rPr>
                        <a:t>0.0042</a:t>
                      </a:r>
                      <a:endParaRPr lang="en-US" altLang="zh-CN" sz="1900" b="0" i="0" u="none" strike="noStrike" dirty="0">
                        <a:solidFill>
                          <a:srgbClr val="012EBF"/>
                        </a:solidFill>
                        <a:effectLst/>
                        <a:latin typeface="微软雅黑" panose="020B0503020204020204" pitchFamily="34" charset="-122"/>
                        <a:ea typeface="微软雅黑" panose="020B0503020204020204" pitchFamily="34" charset="-122"/>
                      </a:endParaRPr>
                    </a:p>
                  </a:txBody>
                  <a:tcPr marL="6351" marR="6351" marT="6351" marB="0" anchor="ctr">
                    <a:lnL w="3175" cap="flat" cmpd="sng" algn="ctr">
                      <a:solidFill>
                        <a:schemeClr val="tx2">
                          <a:lumMod val="20000"/>
                          <a:lumOff val="80000"/>
                        </a:schemeClr>
                      </a:solidFill>
                      <a:prstDash val="solid"/>
                      <a:round/>
                      <a:headEnd type="none" w="med" len="med"/>
                      <a:tailEnd type="none" w="med" len="med"/>
                    </a:lnL>
                    <a:lnR w="3175" cap="flat" cmpd="sng" algn="ctr">
                      <a:solidFill>
                        <a:schemeClr val="tx2">
                          <a:lumMod val="20000"/>
                          <a:lumOff val="80000"/>
                        </a:schemeClr>
                      </a:solidFill>
                      <a:prstDash val="solid"/>
                      <a:round/>
                      <a:headEnd type="none" w="med" len="med"/>
                      <a:tailEnd type="none" w="med" len="med"/>
                    </a:lnR>
                    <a:lnT w="3175" cap="flat" cmpd="sng" algn="ctr">
                      <a:solidFill>
                        <a:schemeClr val="tx2">
                          <a:lumMod val="20000"/>
                          <a:lumOff val="80000"/>
                        </a:schemeClr>
                      </a:solidFill>
                      <a:prstDash val="solid"/>
                      <a:round/>
                      <a:headEnd type="none" w="med" len="med"/>
                      <a:tailEnd type="none" w="med" len="med"/>
                    </a:lnT>
                    <a:lnB w="3175" cap="flat" cmpd="sng" algn="ctr">
                      <a:solidFill>
                        <a:schemeClr val="tx2">
                          <a:lumMod val="20000"/>
                          <a:lumOff val="80000"/>
                        </a:schemeClr>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420236411"/>
                  </a:ext>
                </a:extLst>
              </a:tr>
              <a:tr h="396457">
                <a:tc>
                  <a:txBody>
                    <a:bodyPr/>
                    <a:lstStyle/>
                    <a:p>
                      <a:pPr algn="ctr" fontAlgn="ctr"/>
                      <a:r>
                        <a:rPr lang="en-US" sz="1900" u="none" strike="noStrike" dirty="0">
                          <a:solidFill>
                            <a:srgbClr val="012EBF"/>
                          </a:solidFill>
                          <a:effectLst/>
                          <a:latin typeface="微软雅黑" panose="020B0503020204020204" pitchFamily="34" charset="-122"/>
                          <a:ea typeface="微软雅黑" panose="020B0503020204020204" pitchFamily="34" charset="-122"/>
                        </a:rPr>
                        <a:t>Sharpe</a:t>
                      </a:r>
                      <a:endParaRPr lang="en-US" sz="1900" b="0" i="0" u="none" strike="noStrike" dirty="0">
                        <a:solidFill>
                          <a:srgbClr val="012EBF"/>
                        </a:solidFill>
                        <a:effectLst/>
                        <a:latin typeface="微软雅黑" panose="020B0503020204020204" pitchFamily="34" charset="-122"/>
                        <a:ea typeface="微软雅黑" panose="020B0503020204020204" pitchFamily="34" charset="-122"/>
                      </a:endParaRPr>
                    </a:p>
                  </a:txBody>
                  <a:tcPr marL="6351" marR="6351" marT="6351" marB="0" anchor="ctr">
                    <a:lnL w="3175" cap="flat" cmpd="sng" algn="ctr">
                      <a:solidFill>
                        <a:schemeClr val="tx2">
                          <a:lumMod val="20000"/>
                          <a:lumOff val="80000"/>
                        </a:schemeClr>
                      </a:solidFill>
                      <a:prstDash val="solid"/>
                      <a:round/>
                      <a:headEnd type="none" w="med" len="med"/>
                      <a:tailEnd type="none" w="med" len="med"/>
                    </a:lnL>
                    <a:lnR w="3175" cap="flat" cmpd="sng" algn="ctr">
                      <a:solidFill>
                        <a:schemeClr val="tx2">
                          <a:lumMod val="20000"/>
                          <a:lumOff val="80000"/>
                        </a:schemeClr>
                      </a:solidFill>
                      <a:prstDash val="solid"/>
                      <a:round/>
                      <a:headEnd type="none" w="med" len="med"/>
                      <a:tailEnd type="none" w="med" len="med"/>
                    </a:lnR>
                    <a:lnT w="3175" cap="flat" cmpd="sng" algn="ctr">
                      <a:solidFill>
                        <a:schemeClr val="tx2">
                          <a:lumMod val="20000"/>
                          <a:lumOff val="80000"/>
                        </a:schemeClr>
                      </a:solidFill>
                      <a:prstDash val="solid"/>
                      <a:round/>
                      <a:headEnd type="none" w="med" len="med"/>
                      <a:tailEnd type="none" w="med" len="med"/>
                    </a:lnT>
                    <a:lnB w="3175" cap="flat" cmpd="sng" algn="ctr">
                      <a:solidFill>
                        <a:schemeClr val="tx2">
                          <a:lumMod val="20000"/>
                          <a:lumOff val="80000"/>
                        </a:schemeClr>
                      </a:solidFill>
                      <a:prstDash val="solid"/>
                      <a:round/>
                      <a:headEnd type="none" w="med" len="med"/>
                      <a:tailEnd type="none" w="med" len="med"/>
                    </a:lnB>
                    <a:noFill/>
                  </a:tcPr>
                </a:tc>
                <a:tc>
                  <a:txBody>
                    <a:bodyPr/>
                    <a:lstStyle/>
                    <a:p>
                      <a:pPr algn="ctr" fontAlgn="b"/>
                      <a:r>
                        <a:rPr lang="en-US" altLang="zh-CN" sz="1900" u="none" strike="noStrike" dirty="0">
                          <a:solidFill>
                            <a:srgbClr val="FF0000"/>
                          </a:solidFill>
                          <a:effectLst/>
                          <a:latin typeface="微软雅黑" panose="020B0503020204020204" pitchFamily="34" charset="-122"/>
                          <a:ea typeface="微软雅黑" panose="020B0503020204020204" pitchFamily="34" charset="-122"/>
                        </a:rPr>
                        <a:t>-0.0108</a:t>
                      </a:r>
                      <a:endParaRPr lang="en-US" altLang="zh-CN" sz="1900" b="0" i="0" u="none" strike="noStrike" dirty="0">
                        <a:solidFill>
                          <a:srgbClr val="FF0000"/>
                        </a:solidFill>
                        <a:effectLst/>
                        <a:latin typeface="微软雅黑" panose="020B0503020204020204" pitchFamily="34" charset="-122"/>
                        <a:ea typeface="微软雅黑" panose="020B0503020204020204" pitchFamily="34" charset="-122"/>
                      </a:endParaRPr>
                    </a:p>
                  </a:txBody>
                  <a:tcPr marL="6351" marR="6351" marT="6351" marB="0" anchor="ctr">
                    <a:lnL w="3175" cap="flat" cmpd="sng" algn="ctr">
                      <a:solidFill>
                        <a:schemeClr val="tx2">
                          <a:lumMod val="20000"/>
                          <a:lumOff val="80000"/>
                        </a:schemeClr>
                      </a:solidFill>
                      <a:prstDash val="solid"/>
                      <a:round/>
                      <a:headEnd type="none" w="med" len="med"/>
                      <a:tailEnd type="none" w="med" len="med"/>
                    </a:lnL>
                    <a:lnR w="3175" cap="flat" cmpd="sng" algn="ctr">
                      <a:solidFill>
                        <a:schemeClr val="tx2">
                          <a:lumMod val="20000"/>
                          <a:lumOff val="80000"/>
                        </a:schemeClr>
                      </a:solidFill>
                      <a:prstDash val="solid"/>
                      <a:round/>
                      <a:headEnd type="none" w="med" len="med"/>
                      <a:tailEnd type="none" w="med" len="med"/>
                    </a:lnR>
                    <a:lnT w="3175" cap="flat" cmpd="sng" algn="ctr">
                      <a:solidFill>
                        <a:schemeClr val="tx2">
                          <a:lumMod val="20000"/>
                          <a:lumOff val="80000"/>
                        </a:schemeClr>
                      </a:solidFill>
                      <a:prstDash val="solid"/>
                      <a:round/>
                      <a:headEnd type="none" w="med" len="med"/>
                      <a:tailEnd type="none" w="med" len="med"/>
                    </a:lnT>
                    <a:lnB w="3175" cap="flat" cmpd="sng" algn="ctr">
                      <a:solidFill>
                        <a:schemeClr val="tx2">
                          <a:lumMod val="20000"/>
                          <a:lumOff val="80000"/>
                        </a:schemeClr>
                      </a:solidFill>
                      <a:prstDash val="solid"/>
                      <a:round/>
                      <a:headEnd type="none" w="med" len="med"/>
                      <a:tailEnd type="none" w="med" len="med"/>
                    </a:lnB>
                    <a:noFill/>
                  </a:tcPr>
                </a:tc>
                <a:tc>
                  <a:txBody>
                    <a:bodyPr/>
                    <a:lstStyle/>
                    <a:p>
                      <a:pPr algn="ctr" fontAlgn="b"/>
                      <a:r>
                        <a:rPr lang="en-US" altLang="zh-CN" sz="1900" u="none" strike="noStrike">
                          <a:solidFill>
                            <a:srgbClr val="012EBF"/>
                          </a:solidFill>
                          <a:effectLst/>
                          <a:latin typeface="微软雅黑" panose="020B0503020204020204" pitchFamily="34" charset="-122"/>
                          <a:ea typeface="微软雅黑" panose="020B0503020204020204" pitchFamily="34" charset="-122"/>
                        </a:rPr>
                        <a:t>0.0019</a:t>
                      </a:r>
                      <a:endParaRPr lang="en-US" altLang="zh-CN" sz="1900" b="0" i="0" u="none" strike="noStrike">
                        <a:solidFill>
                          <a:srgbClr val="012EBF"/>
                        </a:solidFill>
                        <a:effectLst/>
                        <a:latin typeface="微软雅黑" panose="020B0503020204020204" pitchFamily="34" charset="-122"/>
                        <a:ea typeface="微软雅黑" panose="020B0503020204020204" pitchFamily="34" charset="-122"/>
                      </a:endParaRPr>
                    </a:p>
                  </a:txBody>
                  <a:tcPr marL="6351" marR="6351" marT="6351" marB="0" anchor="ctr">
                    <a:lnL w="3175" cap="flat" cmpd="sng" algn="ctr">
                      <a:solidFill>
                        <a:schemeClr val="tx2">
                          <a:lumMod val="20000"/>
                          <a:lumOff val="80000"/>
                        </a:schemeClr>
                      </a:solidFill>
                      <a:prstDash val="solid"/>
                      <a:round/>
                      <a:headEnd type="none" w="med" len="med"/>
                      <a:tailEnd type="none" w="med" len="med"/>
                    </a:lnL>
                    <a:lnR w="3175" cap="flat" cmpd="sng" algn="ctr">
                      <a:solidFill>
                        <a:schemeClr val="tx2">
                          <a:lumMod val="20000"/>
                          <a:lumOff val="80000"/>
                        </a:schemeClr>
                      </a:solidFill>
                      <a:prstDash val="solid"/>
                      <a:round/>
                      <a:headEnd type="none" w="med" len="med"/>
                      <a:tailEnd type="none" w="med" len="med"/>
                    </a:lnR>
                    <a:lnT w="3175" cap="flat" cmpd="sng" algn="ctr">
                      <a:solidFill>
                        <a:schemeClr val="tx2">
                          <a:lumMod val="20000"/>
                          <a:lumOff val="80000"/>
                        </a:schemeClr>
                      </a:solidFill>
                      <a:prstDash val="solid"/>
                      <a:round/>
                      <a:headEnd type="none" w="med" len="med"/>
                      <a:tailEnd type="none" w="med" len="med"/>
                    </a:lnT>
                    <a:lnB w="3175" cap="flat" cmpd="sng" algn="ctr">
                      <a:solidFill>
                        <a:schemeClr val="tx2">
                          <a:lumMod val="20000"/>
                          <a:lumOff val="80000"/>
                        </a:schemeClr>
                      </a:solidFill>
                      <a:prstDash val="solid"/>
                      <a:round/>
                      <a:headEnd type="none" w="med" len="med"/>
                      <a:tailEnd type="none" w="med" len="med"/>
                    </a:lnB>
                    <a:noFill/>
                  </a:tcPr>
                </a:tc>
                <a:tc>
                  <a:txBody>
                    <a:bodyPr/>
                    <a:lstStyle/>
                    <a:p>
                      <a:pPr algn="ctr" fontAlgn="b"/>
                      <a:r>
                        <a:rPr lang="en-US" altLang="zh-CN" sz="1900" u="none" strike="noStrike">
                          <a:solidFill>
                            <a:srgbClr val="012EBF"/>
                          </a:solidFill>
                          <a:effectLst/>
                          <a:latin typeface="微软雅黑" panose="020B0503020204020204" pitchFamily="34" charset="-122"/>
                          <a:ea typeface="微软雅黑" panose="020B0503020204020204" pitchFamily="34" charset="-122"/>
                        </a:rPr>
                        <a:t>-0.5381</a:t>
                      </a:r>
                      <a:endParaRPr lang="en-US" altLang="zh-CN" sz="1900" b="0" i="0" u="none" strike="noStrike">
                        <a:solidFill>
                          <a:srgbClr val="012EBF"/>
                        </a:solidFill>
                        <a:effectLst/>
                        <a:latin typeface="微软雅黑" panose="020B0503020204020204" pitchFamily="34" charset="-122"/>
                        <a:ea typeface="微软雅黑" panose="020B0503020204020204" pitchFamily="34" charset="-122"/>
                      </a:endParaRPr>
                    </a:p>
                  </a:txBody>
                  <a:tcPr marL="6351" marR="6351" marT="6351" marB="0" anchor="ctr">
                    <a:lnL w="3175" cap="flat" cmpd="sng" algn="ctr">
                      <a:solidFill>
                        <a:schemeClr val="tx2">
                          <a:lumMod val="20000"/>
                          <a:lumOff val="80000"/>
                        </a:schemeClr>
                      </a:solidFill>
                      <a:prstDash val="solid"/>
                      <a:round/>
                      <a:headEnd type="none" w="med" len="med"/>
                      <a:tailEnd type="none" w="med" len="med"/>
                    </a:lnL>
                    <a:lnR w="3175" cap="flat" cmpd="sng" algn="ctr">
                      <a:solidFill>
                        <a:schemeClr val="tx2">
                          <a:lumMod val="20000"/>
                          <a:lumOff val="80000"/>
                        </a:schemeClr>
                      </a:solidFill>
                      <a:prstDash val="solid"/>
                      <a:round/>
                      <a:headEnd type="none" w="med" len="med"/>
                      <a:tailEnd type="none" w="med" len="med"/>
                    </a:lnR>
                    <a:lnT w="3175" cap="flat" cmpd="sng" algn="ctr">
                      <a:solidFill>
                        <a:schemeClr val="tx2">
                          <a:lumMod val="20000"/>
                          <a:lumOff val="80000"/>
                        </a:schemeClr>
                      </a:solidFill>
                      <a:prstDash val="solid"/>
                      <a:round/>
                      <a:headEnd type="none" w="med" len="med"/>
                      <a:tailEnd type="none" w="med" len="med"/>
                    </a:lnT>
                    <a:lnB w="3175" cap="flat" cmpd="sng" algn="ctr">
                      <a:solidFill>
                        <a:schemeClr val="tx2">
                          <a:lumMod val="20000"/>
                          <a:lumOff val="80000"/>
                        </a:schemeClr>
                      </a:solidFill>
                      <a:prstDash val="solid"/>
                      <a:round/>
                      <a:headEnd type="none" w="med" len="med"/>
                      <a:tailEnd type="none" w="med" len="med"/>
                    </a:lnB>
                    <a:noFill/>
                  </a:tcPr>
                </a:tc>
                <a:tc>
                  <a:txBody>
                    <a:bodyPr/>
                    <a:lstStyle/>
                    <a:p>
                      <a:pPr algn="ctr" fontAlgn="b"/>
                      <a:r>
                        <a:rPr lang="en-US" altLang="zh-CN" sz="1900" u="none" strike="noStrike" dirty="0">
                          <a:solidFill>
                            <a:srgbClr val="012EBF"/>
                          </a:solidFill>
                          <a:effectLst/>
                          <a:latin typeface="微软雅黑" panose="020B0503020204020204" pitchFamily="34" charset="-122"/>
                          <a:ea typeface="微软雅黑" panose="020B0503020204020204" pitchFamily="34" charset="-122"/>
                        </a:rPr>
                        <a:t>1.0382</a:t>
                      </a:r>
                      <a:endParaRPr lang="en-US" altLang="zh-CN" sz="1900" b="0" i="0" u="none" strike="noStrike" dirty="0">
                        <a:solidFill>
                          <a:srgbClr val="012EBF"/>
                        </a:solidFill>
                        <a:effectLst/>
                        <a:latin typeface="微软雅黑" panose="020B0503020204020204" pitchFamily="34" charset="-122"/>
                        <a:ea typeface="微软雅黑" panose="020B0503020204020204" pitchFamily="34" charset="-122"/>
                      </a:endParaRPr>
                    </a:p>
                  </a:txBody>
                  <a:tcPr marL="6351" marR="6351" marT="6351" marB="0" anchor="ctr">
                    <a:lnL w="3175" cap="flat" cmpd="sng" algn="ctr">
                      <a:solidFill>
                        <a:schemeClr val="tx2">
                          <a:lumMod val="20000"/>
                          <a:lumOff val="80000"/>
                        </a:schemeClr>
                      </a:solidFill>
                      <a:prstDash val="solid"/>
                      <a:round/>
                      <a:headEnd type="none" w="med" len="med"/>
                      <a:tailEnd type="none" w="med" len="med"/>
                    </a:lnL>
                    <a:lnR w="3175" cap="flat" cmpd="sng" algn="ctr">
                      <a:solidFill>
                        <a:schemeClr val="tx2">
                          <a:lumMod val="20000"/>
                          <a:lumOff val="80000"/>
                        </a:schemeClr>
                      </a:solidFill>
                      <a:prstDash val="solid"/>
                      <a:round/>
                      <a:headEnd type="none" w="med" len="med"/>
                      <a:tailEnd type="none" w="med" len="med"/>
                    </a:lnR>
                    <a:lnT w="3175" cap="flat" cmpd="sng" algn="ctr">
                      <a:solidFill>
                        <a:schemeClr val="tx2">
                          <a:lumMod val="20000"/>
                          <a:lumOff val="80000"/>
                        </a:schemeClr>
                      </a:solidFill>
                      <a:prstDash val="solid"/>
                      <a:round/>
                      <a:headEnd type="none" w="med" len="med"/>
                      <a:tailEnd type="none" w="med" len="med"/>
                    </a:lnT>
                    <a:lnB w="3175" cap="flat" cmpd="sng" algn="ctr">
                      <a:solidFill>
                        <a:schemeClr val="tx2">
                          <a:lumMod val="20000"/>
                          <a:lumOff val="80000"/>
                        </a:schemeClr>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781188151"/>
                  </a:ext>
                </a:extLst>
              </a:tr>
              <a:tr h="396457">
                <a:tc>
                  <a:txBody>
                    <a:bodyPr/>
                    <a:lstStyle/>
                    <a:p>
                      <a:pPr algn="ctr" fontAlgn="ctr"/>
                      <a:r>
                        <a:rPr lang="en-US" sz="1900" u="none" strike="noStrike" dirty="0">
                          <a:solidFill>
                            <a:srgbClr val="012EBF"/>
                          </a:solidFill>
                          <a:effectLst/>
                          <a:latin typeface="微软雅黑" panose="020B0503020204020204" pitchFamily="34" charset="-122"/>
                          <a:ea typeface="微软雅黑" panose="020B0503020204020204" pitchFamily="34" charset="-122"/>
                        </a:rPr>
                        <a:t>Treynor</a:t>
                      </a:r>
                      <a:endParaRPr lang="en-US" sz="1900" b="0" i="0" u="none" strike="noStrike" dirty="0">
                        <a:solidFill>
                          <a:srgbClr val="012EBF"/>
                        </a:solidFill>
                        <a:effectLst/>
                        <a:latin typeface="微软雅黑" panose="020B0503020204020204" pitchFamily="34" charset="-122"/>
                        <a:ea typeface="微软雅黑" panose="020B0503020204020204" pitchFamily="34" charset="-122"/>
                      </a:endParaRPr>
                    </a:p>
                  </a:txBody>
                  <a:tcPr marL="6351" marR="6351" marT="6351" marB="0" anchor="ctr">
                    <a:lnL w="3175" cap="flat" cmpd="sng" algn="ctr">
                      <a:solidFill>
                        <a:schemeClr val="tx2">
                          <a:lumMod val="20000"/>
                          <a:lumOff val="80000"/>
                        </a:schemeClr>
                      </a:solidFill>
                      <a:prstDash val="solid"/>
                      <a:round/>
                      <a:headEnd type="none" w="med" len="med"/>
                      <a:tailEnd type="none" w="med" len="med"/>
                    </a:lnL>
                    <a:lnR w="3175" cap="flat" cmpd="sng" algn="ctr">
                      <a:solidFill>
                        <a:schemeClr val="tx2">
                          <a:lumMod val="20000"/>
                          <a:lumOff val="80000"/>
                        </a:schemeClr>
                      </a:solidFill>
                      <a:prstDash val="solid"/>
                      <a:round/>
                      <a:headEnd type="none" w="med" len="med"/>
                      <a:tailEnd type="none" w="med" len="med"/>
                    </a:lnR>
                    <a:lnT w="3175" cap="flat" cmpd="sng" algn="ctr">
                      <a:solidFill>
                        <a:schemeClr val="tx2">
                          <a:lumMod val="20000"/>
                          <a:lumOff val="80000"/>
                        </a:schemeClr>
                      </a:solidFill>
                      <a:prstDash val="solid"/>
                      <a:round/>
                      <a:headEnd type="none" w="med" len="med"/>
                      <a:tailEnd type="none" w="med" len="med"/>
                    </a:lnT>
                    <a:lnB w="3175" cap="flat" cmpd="sng" algn="ctr">
                      <a:solidFill>
                        <a:schemeClr val="tx2">
                          <a:lumMod val="20000"/>
                          <a:lumOff val="80000"/>
                        </a:schemeClr>
                      </a:solidFill>
                      <a:prstDash val="solid"/>
                      <a:round/>
                      <a:headEnd type="none" w="med" len="med"/>
                      <a:tailEnd type="none" w="med" len="med"/>
                    </a:lnB>
                    <a:noFill/>
                  </a:tcPr>
                </a:tc>
                <a:tc>
                  <a:txBody>
                    <a:bodyPr/>
                    <a:lstStyle/>
                    <a:p>
                      <a:pPr algn="ctr" fontAlgn="b"/>
                      <a:r>
                        <a:rPr lang="en-US" altLang="zh-CN" sz="1900" u="none" strike="noStrike" dirty="0">
                          <a:solidFill>
                            <a:srgbClr val="012EBF"/>
                          </a:solidFill>
                          <a:effectLst/>
                          <a:latin typeface="微软雅黑" panose="020B0503020204020204" pitchFamily="34" charset="-122"/>
                          <a:ea typeface="微软雅黑" panose="020B0503020204020204" pitchFamily="34" charset="-122"/>
                        </a:rPr>
                        <a:t>0.0000</a:t>
                      </a:r>
                      <a:endParaRPr lang="en-US" altLang="zh-CN" sz="1900" b="0" i="0" u="none" strike="noStrike" dirty="0">
                        <a:solidFill>
                          <a:srgbClr val="012EBF"/>
                        </a:solidFill>
                        <a:effectLst/>
                        <a:latin typeface="微软雅黑" panose="020B0503020204020204" pitchFamily="34" charset="-122"/>
                        <a:ea typeface="微软雅黑" panose="020B0503020204020204" pitchFamily="34" charset="-122"/>
                      </a:endParaRPr>
                    </a:p>
                  </a:txBody>
                  <a:tcPr marL="6351" marR="6351" marT="6351" marB="0" anchor="ctr">
                    <a:lnL w="3175" cap="flat" cmpd="sng" algn="ctr">
                      <a:solidFill>
                        <a:schemeClr val="tx2">
                          <a:lumMod val="20000"/>
                          <a:lumOff val="80000"/>
                        </a:schemeClr>
                      </a:solidFill>
                      <a:prstDash val="solid"/>
                      <a:round/>
                      <a:headEnd type="none" w="med" len="med"/>
                      <a:tailEnd type="none" w="med" len="med"/>
                    </a:lnL>
                    <a:lnR w="3175" cap="flat" cmpd="sng" algn="ctr">
                      <a:solidFill>
                        <a:schemeClr val="tx2">
                          <a:lumMod val="20000"/>
                          <a:lumOff val="80000"/>
                        </a:schemeClr>
                      </a:solidFill>
                      <a:prstDash val="solid"/>
                      <a:round/>
                      <a:headEnd type="none" w="med" len="med"/>
                      <a:tailEnd type="none" w="med" len="med"/>
                    </a:lnR>
                    <a:lnT w="3175" cap="flat" cmpd="sng" algn="ctr">
                      <a:solidFill>
                        <a:schemeClr val="tx2">
                          <a:lumMod val="20000"/>
                          <a:lumOff val="80000"/>
                        </a:schemeClr>
                      </a:solidFill>
                      <a:prstDash val="solid"/>
                      <a:round/>
                      <a:headEnd type="none" w="med" len="med"/>
                      <a:tailEnd type="none" w="med" len="med"/>
                    </a:lnT>
                    <a:lnB w="3175" cap="flat" cmpd="sng" algn="ctr">
                      <a:solidFill>
                        <a:schemeClr val="tx2">
                          <a:lumMod val="20000"/>
                          <a:lumOff val="80000"/>
                        </a:schemeClr>
                      </a:solidFill>
                      <a:prstDash val="solid"/>
                      <a:round/>
                      <a:headEnd type="none" w="med" len="med"/>
                      <a:tailEnd type="none" w="med" len="med"/>
                    </a:lnB>
                    <a:noFill/>
                  </a:tcPr>
                </a:tc>
                <a:tc>
                  <a:txBody>
                    <a:bodyPr/>
                    <a:lstStyle/>
                    <a:p>
                      <a:pPr algn="ctr" fontAlgn="b"/>
                      <a:r>
                        <a:rPr lang="en-US" altLang="zh-CN" sz="1900" u="none" strike="noStrike" dirty="0">
                          <a:solidFill>
                            <a:srgbClr val="012EBF"/>
                          </a:solidFill>
                          <a:effectLst/>
                          <a:latin typeface="微软雅黑" panose="020B0503020204020204" pitchFamily="34" charset="-122"/>
                          <a:ea typeface="微软雅黑" panose="020B0503020204020204" pitchFamily="34" charset="-122"/>
                        </a:rPr>
                        <a:t>0.0000</a:t>
                      </a:r>
                      <a:endParaRPr lang="en-US" altLang="zh-CN" sz="1900" b="0" i="0" u="none" strike="noStrike" dirty="0">
                        <a:solidFill>
                          <a:srgbClr val="012EBF"/>
                        </a:solidFill>
                        <a:effectLst/>
                        <a:latin typeface="微软雅黑" panose="020B0503020204020204" pitchFamily="34" charset="-122"/>
                        <a:ea typeface="微软雅黑" panose="020B0503020204020204" pitchFamily="34" charset="-122"/>
                      </a:endParaRPr>
                    </a:p>
                  </a:txBody>
                  <a:tcPr marL="6351" marR="6351" marT="6351" marB="0" anchor="ctr">
                    <a:lnL w="3175" cap="flat" cmpd="sng" algn="ctr">
                      <a:solidFill>
                        <a:schemeClr val="tx2">
                          <a:lumMod val="20000"/>
                          <a:lumOff val="80000"/>
                        </a:schemeClr>
                      </a:solidFill>
                      <a:prstDash val="solid"/>
                      <a:round/>
                      <a:headEnd type="none" w="med" len="med"/>
                      <a:tailEnd type="none" w="med" len="med"/>
                    </a:lnL>
                    <a:lnR w="3175" cap="flat" cmpd="sng" algn="ctr">
                      <a:solidFill>
                        <a:schemeClr val="tx2">
                          <a:lumMod val="20000"/>
                          <a:lumOff val="80000"/>
                        </a:schemeClr>
                      </a:solidFill>
                      <a:prstDash val="solid"/>
                      <a:round/>
                      <a:headEnd type="none" w="med" len="med"/>
                      <a:tailEnd type="none" w="med" len="med"/>
                    </a:lnR>
                    <a:lnT w="3175" cap="flat" cmpd="sng" algn="ctr">
                      <a:solidFill>
                        <a:schemeClr val="tx2">
                          <a:lumMod val="20000"/>
                          <a:lumOff val="80000"/>
                        </a:schemeClr>
                      </a:solidFill>
                      <a:prstDash val="solid"/>
                      <a:round/>
                      <a:headEnd type="none" w="med" len="med"/>
                      <a:tailEnd type="none" w="med" len="med"/>
                    </a:lnT>
                    <a:lnB w="3175" cap="flat" cmpd="sng" algn="ctr">
                      <a:solidFill>
                        <a:schemeClr val="tx2">
                          <a:lumMod val="20000"/>
                          <a:lumOff val="80000"/>
                        </a:schemeClr>
                      </a:solidFill>
                      <a:prstDash val="solid"/>
                      <a:round/>
                      <a:headEnd type="none" w="med" len="med"/>
                      <a:tailEnd type="none" w="med" len="med"/>
                    </a:lnB>
                    <a:noFill/>
                  </a:tcPr>
                </a:tc>
                <a:tc>
                  <a:txBody>
                    <a:bodyPr/>
                    <a:lstStyle/>
                    <a:p>
                      <a:pPr algn="ctr" fontAlgn="b"/>
                      <a:r>
                        <a:rPr lang="en-US" altLang="zh-CN" sz="1900" u="none" strike="noStrike">
                          <a:solidFill>
                            <a:srgbClr val="012EBF"/>
                          </a:solidFill>
                          <a:effectLst/>
                          <a:latin typeface="微软雅黑" panose="020B0503020204020204" pitchFamily="34" charset="-122"/>
                          <a:ea typeface="微软雅黑" panose="020B0503020204020204" pitchFamily="34" charset="-122"/>
                        </a:rPr>
                        <a:t>-0.0865</a:t>
                      </a:r>
                      <a:endParaRPr lang="en-US" altLang="zh-CN" sz="1900" b="0" i="0" u="none" strike="noStrike">
                        <a:solidFill>
                          <a:srgbClr val="012EBF"/>
                        </a:solidFill>
                        <a:effectLst/>
                        <a:latin typeface="微软雅黑" panose="020B0503020204020204" pitchFamily="34" charset="-122"/>
                        <a:ea typeface="微软雅黑" panose="020B0503020204020204" pitchFamily="34" charset="-122"/>
                      </a:endParaRPr>
                    </a:p>
                  </a:txBody>
                  <a:tcPr marL="6351" marR="6351" marT="6351" marB="0" anchor="ctr">
                    <a:lnL w="3175" cap="flat" cmpd="sng" algn="ctr">
                      <a:solidFill>
                        <a:schemeClr val="tx2">
                          <a:lumMod val="20000"/>
                          <a:lumOff val="80000"/>
                        </a:schemeClr>
                      </a:solidFill>
                      <a:prstDash val="solid"/>
                      <a:round/>
                      <a:headEnd type="none" w="med" len="med"/>
                      <a:tailEnd type="none" w="med" len="med"/>
                    </a:lnL>
                    <a:lnR w="3175" cap="flat" cmpd="sng" algn="ctr">
                      <a:solidFill>
                        <a:schemeClr val="tx2">
                          <a:lumMod val="20000"/>
                          <a:lumOff val="80000"/>
                        </a:schemeClr>
                      </a:solidFill>
                      <a:prstDash val="solid"/>
                      <a:round/>
                      <a:headEnd type="none" w="med" len="med"/>
                      <a:tailEnd type="none" w="med" len="med"/>
                    </a:lnR>
                    <a:lnT w="3175" cap="flat" cmpd="sng" algn="ctr">
                      <a:solidFill>
                        <a:schemeClr val="tx2">
                          <a:lumMod val="20000"/>
                          <a:lumOff val="80000"/>
                        </a:schemeClr>
                      </a:solidFill>
                      <a:prstDash val="solid"/>
                      <a:round/>
                      <a:headEnd type="none" w="med" len="med"/>
                      <a:tailEnd type="none" w="med" len="med"/>
                    </a:lnT>
                    <a:lnB w="3175" cap="flat" cmpd="sng" algn="ctr">
                      <a:solidFill>
                        <a:schemeClr val="tx2">
                          <a:lumMod val="20000"/>
                          <a:lumOff val="80000"/>
                        </a:schemeClr>
                      </a:solidFill>
                      <a:prstDash val="solid"/>
                      <a:round/>
                      <a:headEnd type="none" w="med" len="med"/>
                      <a:tailEnd type="none" w="med" len="med"/>
                    </a:lnB>
                    <a:noFill/>
                  </a:tcPr>
                </a:tc>
                <a:tc>
                  <a:txBody>
                    <a:bodyPr/>
                    <a:lstStyle/>
                    <a:p>
                      <a:pPr algn="ctr" fontAlgn="b"/>
                      <a:r>
                        <a:rPr lang="en-US" altLang="zh-CN" sz="1900" u="none" strike="noStrike" dirty="0">
                          <a:solidFill>
                            <a:srgbClr val="012EBF"/>
                          </a:solidFill>
                          <a:effectLst/>
                          <a:latin typeface="微软雅黑" panose="020B0503020204020204" pitchFamily="34" charset="-122"/>
                          <a:ea typeface="微软雅黑" panose="020B0503020204020204" pitchFamily="34" charset="-122"/>
                        </a:rPr>
                        <a:t>0.0937</a:t>
                      </a:r>
                      <a:endParaRPr lang="en-US" altLang="zh-CN" sz="1900" b="0" i="0" u="none" strike="noStrike" dirty="0">
                        <a:solidFill>
                          <a:srgbClr val="012EBF"/>
                        </a:solidFill>
                        <a:effectLst/>
                        <a:latin typeface="微软雅黑" panose="020B0503020204020204" pitchFamily="34" charset="-122"/>
                        <a:ea typeface="微软雅黑" panose="020B0503020204020204" pitchFamily="34" charset="-122"/>
                      </a:endParaRPr>
                    </a:p>
                  </a:txBody>
                  <a:tcPr marL="6351" marR="6351" marT="6351" marB="0" anchor="ctr">
                    <a:lnL w="3175" cap="flat" cmpd="sng" algn="ctr">
                      <a:solidFill>
                        <a:schemeClr val="tx2">
                          <a:lumMod val="20000"/>
                          <a:lumOff val="80000"/>
                        </a:schemeClr>
                      </a:solidFill>
                      <a:prstDash val="solid"/>
                      <a:round/>
                      <a:headEnd type="none" w="med" len="med"/>
                      <a:tailEnd type="none" w="med" len="med"/>
                    </a:lnL>
                    <a:lnR w="3175" cap="flat" cmpd="sng" algn="ctr">
                      <a:solidFill>
                        <a:schemeClr val="tx2">
                          <a:lumMod val="20000"/>
                          <a:lumOff val="80000"/>
                        </a:schemeClr>
                      </a:solidFill>
                      <a:prstDash val="solid"/>
                      <a:round/>
                      <a:headEnd type="none" w="med" len="med"/>
                      <a:tailEnd type="none" w="med" len="med"/>
                    </a:lnR>
                    <a:lnT w="3175" cap="flat" cmpd="sng" algn="ctr">
                      <a:solidFill>
                        <a:schemeClr val="tx2">
                          <a:lumMod val="20000"/>
                          <a:lumOff val="80000"/>
                        </a:schemeClr>
                      </a:solidFill>
                      <a:prstDash val="solid"/>
                      <a:round/>
                      <a:headEnd type="none" w="med" len="med"/>
                      <a:tailEnd type="none" w="med" len="med"/>
                    </a:lnT>
                    <a:lnB w="3175" cap="flat" cmpd="sng" algn="ctr">
                      <a:solidFill>
                        <a:schemeClr val="tx2">
                          <a:lumMod val="20000"/>
                          <a:lumOff val="80000"/>
                        </a:schemeClr>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34859231"/>
                  </a:ext>
                </a:extLst>
              </a:tr>
              <a:tr h="396457">
                <a:tc>
                  <a:txBody>
                    <a:bodyPr/>
                    <a:lstStyle/>
                    <a:p>
                      <a:pPr algn="ctr" fontAlgn="ctr"/>
                      <a:r>
                        <a:rPr lang="en-US" sz="1900" u="none" strike="noStrike" dirty="0">
                          <a:solidFill>
                            <a:srgbClr val="012EBF"/>
                          </a:solidFill>
                          <a:effectLst/>
                          <a:latin typeface="微软雅黑" panose="020B0503020204020204" pitchFamily="34" charset="-122"/>
                          <a:ea typeface="微软雅黑" panose="020B0503020204020204" pitchFamily="34" charset="-122"/>
                        </a:rPr>
                        <a:t>Jensen</a:t>
                      </a:r>
                      <a:endParaRPr lang="en-US" sz="1900" b="0" i="0" u="none" strike="noStrike" dirty="0">
                        <a:solidFill>
                          <a:srgbClr val="012EBF"/>
                        </a:solidFill>
                        <a:effectLst/>
                        <a:latin typeface="微软雅黑" panose="020B0503020204020204" pitchFamily="34" charset="-122"/>
                        <a:ea typeface="微软雅黑" panose="020B0503020204020204" pitchFamily="34" charset="-122"/>
                      </a:endParaRPr>
                    </a:p>
                  </a:txBody>
                  <a:tcPr marL="6351" marR="6351" marT="6351" marB="0" anchor="ctr">
                    <a:lnL w="3175" cap="flat" cmpd="sng" algn="ctr">
                      <a:solidFill>
                        <a:schemeClr val="tx2">
                          <a:lumMod val="20000"/>
                          <a:lumOff val="80000"/>
                        </a:schemeClr>
                      </a:solidFill>
                      <a:prstDash val="solid"/>
                      <a:round/>
                      <a:headEnd type="none" w="med" len="med"/>
                      <a:tailEnd type="none" w="med" len="med"/>
                    </a:lnL>
                    <a:lnR w="3175" cap="flat" cmpd="sng" algn="ctr">
                      <a:solidFill>
                        <a:schemeClr val="tx2">
                          <a:lumMod val="20000"/>
                          <a:lumOff val="80000"/>
                        </a:schemeClr>
                      </a:solidFill>
                      <a:prstDash val="solid"/>
                      <a:round/>
                      <a:headEnd type="none" w="med" len="med"/>
                      <a:tailEnd type="none" w="med" len="med"/>
                    </a:lnR>
                    <a:lnT w="3175" cap="flat" cmpd="sng" algn="ctr">
                      <a:solidFill>
                        <a:schemeClr val="tx2">
                          <a:lumMod val="20000"/>
                          <a:lumOff val="80000"/>
                        </a:schemeClr>
                      </a:solidFill>
                      <a:prstDash val="solid"/>
                      <a:round/>
                      <a:headEnd type="none" w="med" len="med"/>
                      <a:tailEnd type="none" w="med" len="med"/>
                    </a:lnT>
                    <a:lnB w="3175" cap="flat" cmpd="sng" algn="ctr">
                      <a:solidFill>
                        <a:schemeClr val="tx2">
                          <a:lumMod val="20000"/>
                          <a:lumOff val="80000"/>
                        </a:schemeClr>
                      </a:solidFill>
                      <a:prstDash val="solid"/>
                      <a:round/>
                      <a:headEnd type="none" w="med" len="med"/>
                      <a:tailEnd type="none" w="med" len="med"/>
                    </a:lnB>
                    <a:noFill/>
                  </a:tcPr>
                </a:tc>
                <a:tc>
                  <a:txBody>
                    <a:bodyPr/>
                    <a:lstStyle/>
                    <a:p>
                      <a:pPr algn="ctr" fontAlgn="b"/>
                      <a:r>
                        <a:rPr lang="en-US" altLang="zh-CN" sz="1900" u="none" strike="noStrike" dirty="0">
                          <a:solidFill>
                            <a:srgbClr val="012EBF"/>
                          </a:solidFill>
                          <a:effectLst/>
                          <a:latin typeface="微软雅黑" panose="020B0503020204020204" pitchFamily="34" charset="-122"/>
                          <a:ea typeface="微软雅黑" panose="020B0503020204020204" pitchFamily="34" charset="-122"/>
                        </a:rPr>
                        <a:t>0.0002</a:t>
                      </a:r>
                      <a:endParaRPr lang="en-US" altLang="zh-CN" sz="1900" b="0" i="0" u="none" strike="noStrike" dirty="0">
                        <a:solidFill>
                          <a:srgbClr val="012EBF"/>
                        </a:solidFill>
                        <a:effectLst/>
                        <a:latin typeface="微软雅黑" panose="020B0503020204020204" pitchFamily="34" charset="-122"/>
                        <a:ea typeface="微软雅黑" panose="020B0503020204020204" pitchFamily="34" charset="-122"/>
                      </a:endParaRPr>
                    </a:p>
                  </a:txBody>
                  <a:tcPr marL="6351" marR="6351" marT="6351" marB="0" anchor="ctr">
                    <a:lnL w="3175" cap="flat" cmpd="sng" algn="ctr">
                      <a:solidFill>
                        <a:schemeClr val="tx2">
                          <a:lumMod val="20000"/>
                          <a:lumOff val="80000"/>
                        </a:schemeClr>
                      </a:solidFill>
                      <a:prstDash val="solid"/>
                      <a:round/>
                      <a:headEnd type="none" w="med" len="med"/>
                      <a:tailEnd type="none" w="med" len="med"/>
                    </a:lnL>
                    <a:lnR w="3175" cap="flat" cmpd="sng" algn="ctr">
                      <a:solidFill>
                        <a:schemeClr val="tx2">
                          <a:lumMod val="20000"/>
                          <a:lumOff val="80000"/>
                        </a:schemeClr>
                      </a:solidFill>
                      <a:prstDash val="solid"/>
                      <a:round/>
                      <a:headEnd type="none" w="med" len="med"/>
                      <a:tailEnd type="none" w="med" len="med"/>
                    </a:lnR>
                    <a:lnT w="3175" cap="flat" cmpd="sng" algn="ctr">
                      <a:solidFill>
                        <a:schemeClr val="tx2">
                          <a:lumMod val="20000"/>
                          <a:lumOff val="80000"/>
                        </a:schemeClr>
                      </a:solidFill>
                      <a:prstDash val="solid"/>
                      <a:round/>
                      <a:headEnd type="none" w="med" len="med"/>
                      <a:tailEnd type="none" w="med" len="med"/>
                    </a:lnT>
                    <a:lnB w="3175" cap="flat" cmpd="sng" algn="ctr">
                      <a:solidFill>
                        <a:schemeClr val="tx2">
                          <a:lumMod val="20000"/>
                          <a:lumOff val="80000"/>
                        </a:schemeClr>
                      </a:solidFill>
                      <a:prstDash val="solid"/>
                      <a:round/>
                      <a:headEnd type="none" w="med" len="med"/>
                      <a:tailEnd type="none" w="med" len="med"/>
                    </a:lnB>
                    <a:noFill/>
                  </a:tcPr>
                </a:tc>
                <a:tc>
                  <a:txBody>
                    <a:bodyPr/>
                    <a:lstStyle/>
                    <a:p>
                      <a:pPr algn="ctr" fontAlgn="b"/>
                      <a:r>
                        <a:rPr lang="en-US" altLang="zh-CN" sz="1900" u="none" strike="noStrike" dirty="0">
                          <a:solidFill>
                            <a:srgbClr val="012EBF"/>
                          </a:solidFill>
                          <a:effectLst/>
                          <a:latin typeface="微软雅黑" panose="020B0503020204020204" pitchFamily="34" charset="-122"/>
                          <a:ea typeface="微软雅黑" panose="020B0503020204020204" pitchFamily="34" charset="-122"/>
                        </a:rPr>
                        <a:t>0.0002</a:t>
                      </a:r>
                      <a:endParaRPr lang="en-US" altLang="zh-CN" sz="1900" b="0" i="0" u="none" strike="noStrike" dirty="0">
                        <a:solidFill>
                          <a:srgbClr val="012EBF"/>
                        </a:solidFill>
                        <a:effectLst/>
                        <a:latin typeface="微软雅黑" panose="020B0503020204020204" pitchFamily="34" charset="-122"/>
                        <a:ea typeface="微软雅黑" panose="020B0503020204020204" pitchFamily="34" charset="-122"/>
                      </a:endParaRPr>
                    </a:p>
                  </a:txBody>
                  <a:tcPr marL="6351" marR="6351" marT="6351" marB="0" anchor="ctr">
                    <a:lnL w="3175" cap="flat" cmpd="sng" algn="ctr">
                      <a:solidFill>
                        <a:schemeClr val="tx2">
                          <a:lumMod val="20000"/>
                          <a:lumOff val="80000"/>
                        </a:schemeClr>
                      </a:solidFill>
                      <a:prstDash val="solid"/>
                      <a:round/>
                      <a:headEnd type="none" w="med" len="med"/>
                      <a:tailEnd type="none" w="med" len="med"/>
                    </a:lnL>
                    <a:lnR w="3175" cap="flat" cmpd="sng" algn="ctr">
                      <a:solidFill>
                        <a:schemeClr val="tx2">
                          <a:lumMod val="20000"/>
                          <a:lumOff val="80000"/>
                        </a:schemeClr>
                      </a:solidFill>
                      <a:prstDash val="solid"/>
                      <a:round/>
                      <a:headEnd type="none" w="med" len="med"/>
                      <a:tailEnd type="none" w="med" len="med"/>
                    </a:lnR>
                    <a:lnT w="3175" cap="flat" cmpd="sng" algn="ctr">
                      <a:solidFill>
                        <a:schemeClr val="tx2">
                          <a:lumMod val="20000"/>
                          <a:lumOff val="80000"/>
                        </a:schemeClr>
                      </a:solidFill>
                      <a:prstDash val="solid"/>
                      <a:round/>
                      <a:headEnd type="none" w="med" len="med"/>
                      <a:tailEnd type="none" w="med" len="med"/>
                    </a:lnT>
                    <a:lnB w="3175" cap="flat" cmpd="sng" algn="ctr">
                      <a:solidFill>
                        <a:schemeClr val="tx2">
                          <a:lumMod val="20000"/>
                          <a:lumOff val="80000"/>
                        </a:schemeClr>
                      </a:solidFill>
                      <a:prstDash val="solid"/>
                      <a:round/>
                      <a:headEnd type="none" w="med" len="med"/>
                      <a:tailEnd type="none" w="med" len="med"/>
                    </a:lnB>
                    <a:noFill/>
                  </a:tcPr>
                </a:tc>
                <a:tc>
                  <a:txBody>
                    <a:bodyPr/>
                    <a:lstStyle/>
                    <a:p>
                      <a:pPr algn="ctr" fontAlgn="b"/>
                      <a:r>
                        <a:rPr lang="en-US" altLang="zh-CN" sz="1900" u="none" strike="noStrike" dirty="0">
                          <a:solidFill>
                            <a:srgbClr val="012EBF"/>
                          </a:solidFill>
                          <a:effectLst/>
                          <a:latin typeface="微软雅黑" panose="020B0503020204020204" pitchFamily="34" charset="-122"/>
                          <a:ea typeface="微软雅黑" panose="020B0503020204020204" pitchFamily="34" charset="-122"/>
                        </a:rPr>
                        <a:t>-0.0007</a:t>
                      </a:r>
                      <a:endParaRPr lang="en-US" altLang="zh-CN" sz="1900" b="0" i="0" u="none" strike="noStrike" dirty="0">
                        <a:solidFill>
                          <a:srgbClr val="012EBF"/>
                        </a:solidFill>
                        <a:effectLst/>
                        <a:latin typeface="微软雅黑" panose="020B0503020204020204" pitchFamily="34" charset="-122"/>
                        <a:ea typeface="微软雅黑" panose="020B0503020204020204" pitchFamily="34" charset="-122"/>
                      </a:endParaRPr>
                    </a:p>
                  </a:txBody>
                  <a:tcPr marL="6351" marR="6351" marT="6351" marB="0" anchor="ctr">
                    <a:lnL w="3175" cap="flat" cmpd="sng" algn="ctr">
                      <a:solidFill>
                        <a:schemeClr val="tx2">
                          <a:lumMod val="20000"/>
                          <a:lumOff val="80000"/>
                        </a:schemeClr>
                      </a:solidFill>
                      <a:prstDash val="solid"/>
                      <a:round/>
                      <a:headEnd type="none" w="med" len="med"/>
                      <a:tailEnd type="none" w="med" len="med"/>
                    </a:lnL>
                    <a:lnR w="3175" cap="flat" cmpd="sng" algn="ctr">
                      <a:solidFill>
                        <a:schemeClr val="tx2">
                          <a:lumMod val="20000"/>
                          <a:lumOff val="80000"/>
                        </a:schemeClr>
                      </a:solidFill>
                      <a:prstDash val="solid"/>
                      <a:round/>
                      <a:headEnd type="none" w="med" len="med"/>
                      <a:tailEnd type="none" w="med" len="med"/>
                    </a:lnR>
                    <a:lnT w="3175" cap="flat" cmpd="sng" algn="ctr">
                      <a:solidFill>
                        <a:schemeClr val="tx2">
                          <a:lumMod val="20000"/>
                          <a:lumOff val="80000"/>
                        </a:schemeClr>
                      </a:solidFill>
                      <a:prstDash val="solid"/>
                      <a:round/>
                      <a:headEnd type="none" w="med" len="med"/>
                      <a:tailEnd type="none" w="med" len="med"/>
                    </a:lnT>
                    <a:lnB w="3175" cap="flat" cmpd="sng" algn="ctr">
                      <a:solidFill>
                        <a:schemeClr val="tx2">
                          <a:lumMod val="20000"/>
                          <a:lumOff val="80000"/>
                        </a:schemeClr>
                      </a:solidFill>
                      <a:prstDash val="solid"/>
                      <a:round/>
                      <a:headEnd type="none" w="med" len="med"/>
                      <a:tailEnd type="none" w="med" len="med"/>
                    </a:lnB>
                    <a:noFill/>
                  </a:tcPr>
                </a:tc>
                <a:tc>
                  <a:txBody>
                    <a:bodyPr/>
                    <a:lstStyle/>
                    <a:p>
                      <a:pPr algn="ctr" fontAlgn="b"/>
                      <a:r>
                        <a:rPr lang="en-US" altLang="zh-CN" sz="1900" u="none" strike="noStrike" dirty="0">
                          <a:solidFill>
                            <a:srgbClr val="012EBF"/>
                          </a:solidFill>
                          <a:effectLst/>
                          <a:latin typeface="微软雅黑" panose="020B0503020204020204" pitchFamily="34" charset="-122"/>
                          <a:ea typeface="微软雅黑" panose="020B0503020204020204" pitchFamily="34" charset="-122"/>
                        </a:rPr>
                        <a:t>0.0020</a:t>
                      </a:r>
                      <a:endParaRPr lang="en-US" altLang="zh-CN" sz="1900" b="0" i="0" u="none" strike="noStrike" dirty="0">
                        <a:solidFill>
                          <a:srgbClr val="012EBF"/>
                        </a:solidFill>
                        <a:effectLst/>
                        <a:latin typeface="微软雅黑" panose="020B0503020204020204" pitchFamily="34" charset="-122"/>
                        <a:ea typeface="微软雅黑" panose="020B0503020204020204" pitchFamily="34" charset="-122"/>
                      </a:endParaRPr>
                    </a:p>
                  </a:txBody>
                  <a:tcPr marL="6351" marR="6351" marT="6351" marB="0" anchor="ctr">
                    <a:lnL w="3175" cap="flat" cmpd="sng" algn="ctr">
                      <a:solidFill>
                        <a:schemeClr val="tx2">
                          <a:lumMod val="20000"/>
                          <a:lumOff val="80000"/>
                        </a:schemeClr>
                      </a:solidFill>
                      <a:prstDash val="solid"/>
                      <a:round/>
                      <a:headEnd type="none" w="med" len="med"/>
                      <a:tailEnd type="none" w="med" len="med"/>
                    </a:lnL>
                    <a:lnR w="3175" cap="flat" cmpd="sng" algn="ctr">
                      <a:solidFill>
                        <a:schemeClr val="tx2">
                          <a:lumMod val="20000"/>
                          <a:lumOff val="80000"/>
                        </a:schemeClr>
                      </a:solidFill>
                      <a:prstDash val="solid"/>
                      <a:round/>
                      <a:headEnd type="none" w="med" len="med"/>
                      <a:tailEnd type="none" w="med" len="med"/>
                    </a:lnR>
                    <a:lnT w="3175" cap="flat" cmpd="sng" algn="ctr">
                      <a:solidFill>
                        <a:schemeClr val="tx2">
                          <a:lumMod val="20000"/>
                          <a:lumOff val="80000"/>
                        </a:schemeClr>
                      </a:solidFill>
                      <a:prstDash val="solid"/>
                      <a:round/>
                      <a:headEnd type="none" w="med" len="med"/>
                      <a:tailEnd type="none" w="med" len="med"/>
                    </a:lnT>
                    <a:lnB w="3175" cap="flat" cmpd="sng" algn="ctr">
                      <a:solidFill>
                        <a:schemeClr val="tx2">
                          <a:lumMod val="20000"/>
                          <a:lumOff val="80000"/>
                        </a:schemeClr>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311121611"/>
                  </a:ext>
                </a:extLst>
              </a:tr>
              <a:tr h="396457">
                <a:tc>
                  <a:txBody>
                    <a:bodyPr/>
                    <a:lstStyle/>
                    <a:p>
                      <a:pPr algn="ctr" fontAlgn="ctr"/>
                      <a:r>
                        <a:rPr lang="zh-CN" altLang="en-US" sz="1900" u="none" strike="noStrike" dirty="0">
                          <a:solidFill>
                            <a:srgbClr val="012EBF"/>
                          </a:solidFill>
                          <a:effectLst/>
                          <a:latin typeface="微软雅黑" panose="020B0503020204020204" pitchFamily="34" charset="-122"/>
                          <a:ea typeface="微软雅黑" panose="020B0503020204020204" pitchFamily="34" charset="-122"/>
                        </a:rPr>
                        <a:t>平均收益率</a:t>
                      </a:r>
                      <a:r>
                        <a:rPr lang="en-US" altLang="zh-CN" sz="1900" u="none" strike="noStrike" dirty="0">
                          <a:solidFill>
                            <a:srgbClr val="012EBF"/>
                          </a:solidFill>
                          <a:effectLst/>
                          <a:latin typeface="微软雅黑" panose="020B0503020204020204" pitchFamily="34" charset="-122"/>
                          <a:ea typeface="微软雅黑" panose="020B0503020204020204" pitchFamily="34" charset="-122"/>
                        </a:rPr>
                        <a:t>(%)</a:t>
                      </a:r>
                      <a:endParaRPr lang="en-US" altLang="zh-CN" sz="1900" b="0" i="0" u="none" strike="noStrike" dirty="0">
                        <a:solidFill>
                          <a:srgbClr val="012EBF"/>
                        </a:solidFill>
                        <a:effectLst/>
                        <a:latin typeface="微软雅黑" panose="020B0503020204020204" pitchFamily="34" charset="-122"/>
                        <a:ea typeface="微软雅黑" panose="020B0503020204020204" pitchFamily="34" charset="-122"/>
                      </a:endParaRPr>
                    </a:p>
                  </a:txBody>
                  <a:tcPr marL="6351" marR="6351" marT="6351" marB="0" anchor="ctr">
                    <a:lnL w="3175" cap="flat" cmpd="sng" algn="ctr">
                      <a:solidFill>
                        <a:schemeClr val="tx2">
                          <a:lumMod val="20000"/>
                          <a:lumOff val="80000"/>
                        </a:schemeClr>
                      </a:solidFill>
                      <a:prstDash val="solid"/>
                      <a:round/>
                      <a:headEnd type="none" w="med" len="med"/>
                      <a:tailEnd type="none" w="med" len="med"/>
                    </a:lnL>
                    <a:lnR w="3175" cap="flat" cmpd="sng" algn="ctr">
                      <a:solidFill>
                        <a:schemeClr val="tx2">
                          <a:lumMod val="20000"/>
                          <a:lumOff val="80000"/>
                        </a:schemeClr>
                      </a:solidFill>
                      <a:prstDash val="solid"/>
                      <a:round/>
                      <a:headEnd type="none" w="med" len="med"/>
                      <a:tailEnd type="none" w="med" len="med"/>
                    </a:lnR>
                    <a:lnT w="3175" cap="flat" cmpd="sng" algn="ctr">
                      <a:solidFill>
                        <a:schemeClr val="tx2">
                          <a:lumMod val="20000"/>
                          <a:lumOff val="80000"/>
                        </a:schemeClr>
                      </a:solidFill>
                      <a:prstDash val="solid"/>
                      <a:round/>
                      <a:headEnd type="none" w="med" len="med"/>
                      <a:tailEnd type="none" w="med" len="med"/>
                    </a:lnT>
                    <a:lnB w="3175" cap="flat" cmpd="sng" algn="ctr">
                      <a:solidFill>
                        <a:schemeClr val="tx2">
                          <a:lumMod val="20000"/>
                          <a:lumOff val="80000"/>
                        </a:schemeClr>
                      </a:solidFill>
                      <a:prstDash val="solid"/>
                      <a:round/>
                      <a:headEnd type="none" w="med" len="med"/>
                      <a:tailEnd type="none" w="med" len="med"/>
                    </a:lnB>
                    <a:noFill/>
                  </a:tcPr>
                </a:tc>
                <a:tc>
                  <a:txBody>
                    <a:bodyPr/>
                    <a:lstStyle/>
                    <a:p>
                      <a:pPr algn="ctr" fontAlgn="b"/>
                      <a:r>
                        <a:rPr lang="en-US" altLang="zh-CN" sz="1900" u="none" strike="noStrike" dirty="0">
                          <a:solidFill>
                            <a:srgbClr val="FF0000"/>
                          </a:solidFill>
                          <a:effectLst/>
                          <a:latin typeface="微软雅黑" panose="020B0503020204020204" pitchFamily="34" charset="-122"/>
                          <a:ea typeface="微软雅黑" panose="020B0503020204020204" pitchFamily="34" charset="-122"/>
                        </a:rPr>
                        <a:t>0.0087</a:t>
                      </a:r>
                      <a:endParaRPr lang="en-US" altLang="zh-CN" sz="1900" b="0" i="0" u="none" strike="noStrike" dirty="0">
                        <a:solidFill>
                          <a:srgbClr val="FF0000"/>
                        </a:solidFill>
                        <a:effectLst/>
                        <a:latin typeface="微软雅黑" panose="020B0503020204020204" pitchFamily="34" charset="-122"/>
                        <a:ea typeface="微软雅黑" panose="020B0503020204020204" pitchFamily="34" charset="-122"/>
                      </a:endParaRPr>
                    </a:p>
                  </a:txBody>
                  <a:tcPr marL="6351" marR="6351" marT="6351" marB="0" anchor="ctr">
                    <a:lnL w="3175" cap="flat" cmpd="sng" algn="ctr">
                      <a:solidFill>
                        <a:schemeClr val="tx2">
                          <a:lumMod val="20000"/>
                          <a:lumOff val="80000"/>
                        </a:schemeClr>
                      </a:solidFill>
                      <a:prstDash val="solid"/>
                      <a:round/>
                      <a:headEnd type="none" w="med" len="med"/>
                      <a:tailEnd type="none" w="med" len="med"/>
                    </a:lnL>
                    <a:lnR w="3175" cap="flat" cmpd="sng" algn="ctr">
                      <a:solidFill>
                        <a:schemeClr val="tx2">
                          <a:lumMod val="20000"/>
                          <a:lumOff val="80000"/>
                        </a:schemeClr>
                      </a:solidFill>
                      <a:prstDash val="solid"/>
                      <a:round/>
                      <a:headEnd type="none" w="med" len="med"/>
                      <a:tailEnd type="none" w="med" len="med"/>
                    </a:lnR>
                    <a:lnT w="3175" cap="flat" cmpd="sng" algn="ctr">
                      <a:solidFill>
                        <a:schemeClr val="tx2">
                          <a:lumMod val="20000"/>
                          <a:lumOff val="80000"/>
                        </a:schemeClr>
                      </a:solidFill>
                      <a:prstDash val="solid"/>
                      <a:round/>
                      <a:headEnd type="none" w="med" len="med"/>
                      <a:tailEnd type="none" w="med" len="med"/>
                    </a:lnT>
                    <a:lnB w="3175" cap="flat" cmpd="sng" algn="ctr">
                      <a:solidFill>
                        <a:schemeClr val="tx2">
                          <a:lumMod val="20000"/>
                          <a:lumOff val="80000"/>
                        </a:schemeClr>
                      </a:solidFill>
                      <a:prstDash val="solid"/>
                      <a:round/>
                      <a:headEnd type="none" w="med" len="med"/>
                      <a:tailEnd type="none" w="med" len="med"/>
                    </a:lnB>
                    <a:noFill/>
                  </a:tcPr>
                </a:tc>
                <a:tc>
                  <a:txBody>
                    <a:bodyPr/>
                    <a:lstStyle/>
                    <a:p>
                      <a:pPr algn="ctr" fontAlgn="b"/>
                      <a:r>
                        <a:rPr lang="en-US" altLang="zh-CN" sz="1900" u="none" strike="noStrike" dirty="0">
                          <a:solidFill>
                            <a:srgbClr val="012EBF"/>
                          </a:solidFill>
                          <a:effectLst/>
                          <a:latin typeface="微软雅黑" panose="020B0503020204020204" pitchFamily="34" charset="-122"/>
                          <a:ea typeface="微软雅黑" panose="020B0503020204020204" pitchFamily="34" charset="-122"/>
                        </a:rPr>
                        <a:t>0.0024</a:t>
                      </a:r>
                      <a:endParaRPr lang="en-US" altLang="zh-CN" sz="1900" b="0" i="0" u="none" strike="noStrike" dirty="0">
                        <a:solidFill>
                          <a:srgbClr val="012EBF"/>
                        </a:solidFill>
                        <a:effectLst/>
                        <a:latin typeface="微软雅黑" panose="020B0503020204020204" pitchFamily="34" charset="-122"/>
                        <a:ea typeface="微软雅黑" panose="020B0503020204020204" pitchFamily="34" charset="-122"/>
                      </a:endParaRPr>
                    </a:p>
                  </a:txBody>
                  <a:tcPr marL="6351" marR="6351" marT="6351" marB="0" anchor="ctr">
                    <a:lnL w="3175" cap="flat" cmpd="sng" algn="ctr">
                      <a:solidFill>
                        <a:schemeClr val="tx2">
                          <a:lumMod val="20000"/>
                          <a:lumOff val="80000"/>
                        </a:schemeClr>
                      </a:solidFill>
                      <a:prstDash val="solid"/>
                      <a:round/>
                      <a:headEnd type="none" w="med" len="med"/>
                      <a:tailEnd type="none" w="med" len="med"/>
                    </a:lnL>
                    <a:lnR w="3175" cap="flat" cmpd="sng" algn="ctr">
                      <a:solidFill>
                        <a:schemeClr val="tx2">
                          <a:lumMod val="20000"/>
                          <a:lumOff val="80000"/>
                        </a:schemeClr>
                      </a:solidFill>
                      <a:prstDash val="solid"/>
                      <a:round/>
                      <a:headEnd type="none" w="med" len="med"/>
                      <a:tailEnd type="none" w="med" len="med"/>
                    </a:lnR>
                    <a:lnT w="3175" cap="flat" cmpd="sng" algn="ctr">
                      <a:solidFill>
                        <a:schemeClr val="tx2">
                          <a:lumMod val="20000"/>
                          <a:lumOff val="80000"/>
                        </a:schemeClr>
                      </a:solidFill>
                      <a:prstDash val="solid"/>
                      <a:round/>
                      <a:headEnd type="none" w="med" len="med"/>
                      <a:tailEnd type="none" w="med" len="med"/>
                    </a:lnT>
                    <a:lnB w="3175" cap="flat" cmpd="sng" algn="ctr">
                      <a:solidFill>
                        <a:schemeClr val="tx2">
                          <a:lumMod val="20000"/>
                          <a:lumOff val="80000"/>
                        </a:schemeClr>
                      </a:solidFill>
                      <a:prstDash val="solid"/>
                      <a:round/>
                      <a:headEnd type="none" w="med" len="med"/>
                      <a:tailEnd type="none" w="med" len="med"/>
                    </a:lnB>
                    <a:noFill/>
                  </a:tcPr>
                </a:tc>
                <a:tc>
                  <a:txBody>
                    <a:bodyPr/>
                    <a:lstStyle/>
                    <a:p>
                      <a:pPr algn="ctr" fontAlgn="b"/>
                      <a:r>
                        <a:rPr lang="en-US" altLang="zh-CN" sz="1900" u="none" strike="noStrike" dirty="0">
                          <a:solidFill>
                            <a:srgbClr val="012EBF"/>
                          </a:solidFill>
                          <a:effectLst/>
                          <a:latin typeface="微软雅黑" panose="020B0503020204020204" pitchFamily="34" charset="-122"/>
                          <a:ea typeface="微软雅黑" panose="020B0503020204020204" pitchFamily="34" charset="-122"/>
                        </a:rPr>
                        <a:t>-0.0501</a:t>
                      </a:r>
                      <a:endParaRPr lang="en-US" altLang="zh-CN" sz="1900" b="0" i="0" u="none" strike="noStrike" dirty="0">
                        <a:solidFill>
                          <a:srgbClr val="012EBF"/>
                        </a:solidFill>
                        <a:effectLst/>
                        <a:latin typeface="微软雅黑" panose="020B0503020204020204" pitchFamily="34" charset="-122"/>
                        <a:ea typeface="微软雅黑" panose="020B0503020204020204" pitchFamily="34" charset="-122"/>
                      </a:endParaRPr>
                    </a:p>
                  </a:txBody>
                  <a:tcPr marL="6351" marR="6351" marT="6351" marB="0" anchor="ctr">
                    <a:lnL w="3175" cap="flat" cmpd="sng" algn="ctr">
                      <a:solidFill>
                        <a:schemeClr val="tx2">
                          <a:lumMod val="20000"/>
                          <a:lumOff val="80000"/>
                        </a:schemeClr>
                      </a:solidFill>
                      <a:prstDash val="solid"/>
                      <a:round/>
                      <a:headEnd type="none" w="med" len="med"/>
                      <a:tailEnd type="none" w="med" len="med"/>
                    </a:lnL>
                    <a:lnR w="3175" cap="flat" cmpd="sng" algn="ctr">
                      <a:solidFill>
                        <a:schemeClr val="tx2">
                          <a:lumMod val="20000"/>
                          <a:lumOff val="80000"/>
                        </a:schemeClr>
                      </a:solidFill>
                      <a:prstDash val="solid"/>
                      <a:round/>
                      <a:headEnd type="none" w="med" len="med"/>
                      <a:tailEnd type="none" w="med" len="med"/>
                    </a:lnR>
                    <a:lnT w="3175" cap="flat" cmpd="sng" algn="ctr">
                      <a:solidFill>
                        <a:schemeClr val="tx2">
                          <a:lumMod val="20000"/>
                          <a:lumOff val="80000"/>
                        </a:schemeClr>
                      </a:solidFill>
                      <a:prstDash val="solid"/>
                      <a:round/>
                      <a:headEnd type="none" w="med" len="med"/>
                      <a:tailEnd type="none" w="med" len="med"/>
                    </a:lnT>
                    <a:lnB w="3175" cap="flat" cmpd="sng" algn="ctr">
                      <a:solidFill>
                        <a:schemeClr val="tx2">
                          <a:lumMod val="20000"/>
                          <a:lumOff val="80000"/>
                        </a:schemeClr>
                      </a:solidFill>
                      <a:prstDash val="solid"/>
                      <a:round/>
                      <a:headEnd type="none" w="med" len="med"/>
                      <a:tailEnd type="none" w="med" len="med"/>
                    </a:lnB>
                    <a:noFill/>
                  </a:tcPr>
                </a:tc>
                <a:tc>
                  <a:txBody>
                    <a:bodyPr/>
                    <a:lstStyle/>
                    <a:p>
                      <a:pPr algn="ctr" fontAlgn="b"/>
                      <a:r>
                        <a:rPr lang="en-US" altLang="zh-CN" sz="1900" u="none" strike="noStrike" dirty="0">
                          <a:solidFill>
                            <a:srgbClr val="012EBF"/>
                          </a:solidFill>
                          <a:effectLst/>
                          <a:latin typeface="微软雅黑" panose="020B0503020204020204" pitchFamily="34" charset="-122"/>
                          <a:ea typeface="微软雅黑" panose="020B0503020204020204" pitchFamily="34" charset="-122"/>
                        </a:rPr>
                        <a:t>0.1207</a:t>
                      </a:r>
                      <a:endParaRPr lang="en-US" altLang="zh-CN" sz="1900" b="0" i="0" u="none" strike="noStrike" dirty="0">
                        <a:solidFill>
                          <a:srgbClr val="012EBF"/>
                        </a:solidFill>
                        <a:effectLst/>
                        <a:latin typeface="微软雅黑" panose="020B0503020204020204" pitchFamily="34" charset="-122"/>
                        <a:ea typeface="微软雅黑" panose="020B0503020204020204" pitchFamily="34" charset="-122"/>
                      </a:endParaRPr>
                    </a:p>
                  </a:txBody>
                  <a:tcPr marL="6351" marR="6351" marT="6351" marB="0" anchor="ctr">
                    <a:lnL w="3175" cap="flat" cmpd="sng" algn="ctr">
                      <a:solidFill>
                        <a:schemeClr val="tx2">
                          <a:lumMod val="20000"/>
                          <a:lumOff val="80000"/>
                        </a:schemeClr>
                      </a:solidFill>
                      <a:prstDash val="solid"/>
                      <a:round/>
                      <a:headEnd type="none" w="med" len="med"/>
                      <a:tailEnd type="none" w="med" len="med"/>
                    </a:lnL>
                    <a:lnR w="3175" cap="flat" cmpd="sng" algn="ctr">
                      <a:solidFill>
                        <a:schemeClr val="tx2">
                          <a:lumMod val="20000"/>
                          <a:lumOff val="80000"/>
                        </a:schemeClr>
                      </a:solidFill>
                      <a:prstDash val="solid"/>
                      <a:round/>
                      <a:headEnd type="none" w="med" len="med"/>
                      <a:tailEnd type="none" w="med" len="med"/>
                    </a:lnR>
                    <a:lnT w="3175" cap="flat" cmpd="sng" algn="ctr">
                      <a:solidFill>
                        <a:schemeClr val="tx2">
                          <a:lumMod val="20000"/>
                          <a:lumOff val="80000"/>
                        </a:schemeClr>
                      </a:solidFill>
                      <a:prstDash val="solid"/>
                      <a:round/>
                      <a:headEnd type="none" w="med" len="med"/>
                      <a:tailEnd type="none" w="med" len="med"/>
                    </a:lnT>
                    <a:lnB w="3175" cap="flat" cmpd="sng" algn="ctr">
                      <a:solidFill>
                        <a:schemeClr val="tx2">
                          <a:lumMod val="20000"/>
                          <a:lumOff val="80000"/>
                        </a:schemeClr>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489598889"/>
                  </a:ext>
                </a:extLst>
              </a:tr>
              <a:tr h="396457">
                <a:tc>
                  <a:txBody>
                    <a:bodyPr/>
                    <a:lstStyle/>
                    <a:p>
                      <a:pPr algn="ctr" fontAlgn="ctr"/>
                      <a:r>
                        <a:rPr lang="zh-CN" altLang="en-US" sz="1900" u="none" strike="noStrike">
                          <a:solidFill>
                            <a:srgbClr val="012EBF"/>
                          </a:solidFill>
                          <a:effectLst/>
                          <a:latin typeface="微软雅黑" panose="020B0503020204020204" pitchFamily="34" charset="-122"/>
                          <a:ea typeface="微软雅黑" panose="020B0503020204020204" pitchFamily="34" charset="-122"/>
                        </a:rPr>
                        <a:t>年化收益率</a:t>
                      </a:r>
                      <a:r>
                        <a:rPr lang="en-US" altLang="zh-CN" sz="1900" u="none" strike="noStrike">
                          <a:solidFill>
                            <a:srgbClr val="012EBF"/>
                          </a:solidFill>
                          <a:effectLst/>
                          <a:latin typeface="微软雅黑" panose="020B0503020204020204" pitchFamily="34" charset="-122"/>
                          <a:ea typeface="微软雅黑" panose="020B0503020204020204" pitchFamily="34" charset="-122"/>
                        </a:rPr>
                        <a:t>(%)</a:t>
                      </a:r>
                      <a:endParaRPr lang="en-US" altLang="zh-CN" sz="1900" b="0" i="0" u="none" strike="noStrike">
                        <a:solidFill>
                          <a:srgbClr val="012EBF"/>
                        </a:solidFill>
                        <a:effectLst/>
                        <a:latin typeface="微软雅黑" panose="020B0503020204020204" pitchFamily="34" charset="-122"/>
                        <a:ea typeface="微软雅黑" panose="020B0503020204020204" pitchFamily="34" charset="-122"/>
                      </a:endParaRPr>
                    </a:p>
                  </a:txBody>
                  <a:tcPr marL="6351" marR="6351" marT="6351" marB="0" anchor="ctr">
                    <a:lnL w="3175" cap="flat" cmpd="sng" algn="ctr">
                      <a:solidFill>
                        <a:schemeClr val="tx2">
                          <a:lumMod val="20000"/>
                          <a:lumOff val="80000"/>
                        </a:schemeClr>
                      </a:solidFill>
                      <a:prstDash val="solid"/>
                      <a:round/>
                      <a:headEnd type="none" w="med" len="med"/>
                      <a:tailEnd type="none" w="med" len="med"/>
                    </a:lnL>
                    <a:lnR w="3175" cap="flat" cmpd="sng" algn="ctr">
                      <a:solidFill>
                        <a:schemeClr val="tx2">
                          <a:lumMod val="20000"/>
                          <a:lumOff val="80000"/>
                        </a:schemeClr>
                      </a:solidFill>
                      <a:prstDash val="solid"/>
                      <a:round/>
                      <a:headEnd type="none" w="med" len="med"/>
                      <a:tailEnd type="none" w="med" len="med"/>
                    </a:lnR>
                    <a:lnT w="3175" cap="flat" cmpd="sng" algn="ctr">
                      <a:solidFill>
                        <a:schemeClr val="tx2">
                          <a:lumMod val="20000"/>
                          <a:lumOff val="80000"/>
                        </a:schemeClr>
                      </a:solidFill>
                      <a:prstDash val="solid"/>
                      <a:round/>
                      <a:headEnd type="none" w="med" len="med"/>
                      <a:tailEnd type="none" w="med" len="med"/>
                    </a:lnT>
                    <a:lnB w="3175" cap="flat" cmpd="sng" algn="ctr">
                      <a:solidFill>
                        <a:schemeClr val="tx2">
                          <a:lumMod val="20000"/>
                          <a:lumOff val="80000"/>
                        </a:schemeClr>
                      </a:solidFill>
                      <a:prstDash val="solid"/>
                      <a:round/>
                      <a:headEnd type="none" w="med" len="med"/>
                      <a:tailEnd type="none" w="med" len="med"/>
                    </a:lnB>
                    <a:noFill/>
                  </a:tcPr>
                </a:tc>
                <a:tc>
                  <a:txBody>
                    <a:bodyPr/>
                    <a:lstStyle/>
                    <a:p>
                      <a:pPr algn="ctr" fontAlgn="b"/>
                      <a:r>
                        <a:rPr lang="en-US" altLang="zh-CN" sz="1900" u="none" strike="noStrike" dirty="0">
                          <a:solidFill>
                            <a:srgbClr val="012EBF"/>
                          </a:solidFill>
                          <a:effectLst/>
                          <a:latin typeface="微软雅黑" panose="020B0503020204020204" pitchFamily="34" charset="-122"/>
                          <a:ea typeface="微软雅黑" panose="020B0503020204020204" pitchFamily="34" charset="-122"/>
                        </a:rPr>
                        <a:t>3.7708</a:t>
                      </a:r>
                      <a:endParaRPr lang="en-US" altLang="zh-CN" sz="1900" b="0" i="0" u="none" strike="noStrike" dirty="0">
                        <a:solidFill>
                          <a:srgbClr val="012EBF"/>
                        </a:solidFill>
                        <a:effectLst/>
                        <a:latin typeface="微软雅黑" panose="020B0503020204020204" pitchFamily="34" charset="-122"/>
                        <a:ea typeface="微软雅黑" panose="020B0503020204020204" pitchFamily="34" charset="-122"/>
                      </a:endParaRPr>
                    </a:p>
                  </a:txBody>
                  <a:tcPr marL="6351" marR="6351" marT="6351" marB="0" anchor="ctr">
                    <a:lnL w="3175" cap="flat" cmpd="sng" algn="ctr">
                      <a:solidFill>
                        <a:schemeClr val="tx2">
                          <a:lumMod val="20000"/>
                          <a:lumOff val="80000"/>
                        </a:schemeClr>
                      </a:solidFill>
                      <a:prstDash val="solid"/>
                      <a:round/>
                      <a:headEnd type="none" w="med" len="med"/>
                      <a:tailEnd type="none" w="med" len="med"/>
                    </a:lnL>
                    <a:lnR w="3175" cap="flat" cmpd="sng" algn="ctr">
                      <a:solidFill>
                        <a:schemeClr val="tx2">
                          <a:lumMod val="20000"/>
                          <a:lumOff val="80000"/>
                        </a:schemeClr>
                      </a:solidFill>
                      <a:prstDash val="solid"/>
                      <a:round/>
                      <a:headEnd type="none" w="med" len="med"/>
                      <a:tailEnd type="none" w="med" len="med"/>
                    </a:lnR>
                    <a:lnT w="3175" cap="flat" cmpd="sng" algn="ctr">
                      <a:solidFill>
                        <a:schemeClr val="tx2">
                          <a:lumMod val="20000"/>
                          <a:lumOff val="80000"/>
                        </a:schemeClr>
                      </a:solidFill>
                      <a:prstDash val="solid"/>
                      <a:round/>
                      <a:headEnd type="none" w="med" len="med"/>
                      <a:tailEnd type="none" w="med" len="med"/>
                    </a:lnT>
                    <a:lnB w="3175" cap="flat" cmpd="sng" algn="ctr">
                      <a:solidFill>
                        <a:schemeClr val="tx2">
                          <a:lumMod val="20000"/>
                          <a:lumOff val="80000"/>
                        </a:schemeClr>
                      </a:solidFill>
                      <a:prstDash val="solid"/>
                      <a:round/>
                      <a:headEnd type="none" w="med" len="med"/>
                      <a:tailEnd type="none" w="med" len="med"/>
                    </a:lnB>
                    <a:noFill/>
                  </a:tcPr>
                </a:tc>
                <a:tc>
                  <a:txBody>
                    <a:bodyPr/>
                    <a:lstStyle/>
                    <a:p>
                      <a:pPr algn="ctr" fontAlgn="b"/>
                      <a:r>
                        <a:rPr lang="en-US" altLang="zh-CN" sz="1900" u="none" strike="noStrike" dirty="0">
                          <a:solidFill>
                            <a:srgbClr val="012EBF"/>
                          </a:solidFill>
                          <a:effectLst/>
                          <a:latin typeface="微软雅黑" panose="020B0503020204020204" pitchFamily="34" charset="-122"/>
                          <a:ea typeface="微软雅黑" panose="020B0503020204020204" pitchFamily="34" charset="-122"/>
                        </a:rPr>
                        <a:t>0.8759</a:t>
                      </a:r>
                      <a:endParaRPr lang="en-US" altLang="zh-CN" sz="1900" b="0" i="0" u="none" strike="noStrike" dirty="0">
                        <a:solidFill>
                          <a:srgbClr val="012EBF"/>
                        </a:solidFill>
                        <a:effectLst/>
                        <a:latin typeface="微软雅黑" panose="020B0503020204020204" pitchFamily="34" charset="-122"/>
                        <a:ea typeface="微软雅黑" panose="020B0503020204020204" pitchFamily="34" charset="-122"/>
                      </a:endParaRPr>
                    </a:p>
                  </a:txBody>
                  <a:tcPr marL="6351" marR="6351" marT="6351" marB="0" anchor="ctr">
                    <a:lnL w="3175" cap="flat" cmpd="sng" algn="ctr">
                      <a:solidFill>
                        <a:schemeClr val="tx2">
                          <a:lumMod val="20000"/>
                          <a:lumOff val="80000"/>
                        </a:schemeClr>
                      </a:solidFill>
                      <a:prstDash val="solid"/>
                      <a:round/>
                      <a:headEnd type="none" w="med" len="med"/>
                      <a:tailEnd type="none" w="med" len="med"/>
                    </a:lnL>
                    <a:lnR w="3175" cap="flat" cmpd="sng" algn="ctr">
                      <a:solidFill>
                        <a:schemeClr val="tx2">
                          <a:lumMod val="20000"/>
                          <a:lumOff val="80000"/>
                        </a:schemeClr>
                      </a:solidFill>
                      <a:prstDash val="solid"/>
                      <a:round/>
                      <a:headEnd type="none" w="med" len="med"/>
                      <a:tailEnd type="none" w="med" len="med"/>
                    </a:lnR>
                    <a:lnT w="3175" cap="flat" cmpd="sng" algn="ctr">
                      <a:solidFill>
                        <a:schemeClr val="tx2">
                          <a:lumMod val="20000"/>
                          <a:lumOff val="80000"/>
                        </a:schemeClr>
                      </a:solidFill>
                      <a:prstDash val="solid"/>
                      <a:round/>
                      <a:headEnd type="none" w="med" len="med"/>
                      <a:tailEnd type="none" w="med" len="med"/>
                    </a:lnT>
                    <a:lnB w="3175" cap="flat" cmpd="sng" algn="ctr">
                      <a:solidFill>
                        <a:schemeClr val="tx2">
                          <a:lumMod val="20000"/>
                          <a:lumOff val="80000"/>
                        </a:schemeClr>
                      </a:solidFill>
                      <a:prstDash val="solid"/>
                      <a:round/>
                      <a:headEnd type="none" w="med" len="med"/>
                      <a:tailEnd type="none" w="med" len="med"/>
                    </a:lnB>
                    <a:noFill/>
                  </a:tcPr>
                </a:tc>
                <a:tc>
                  <a:txBody>
                    <a:bodyPr/>
                    <a:lstStyle/>
                    <a:p>
                      <a:pPr algn="ctr" fontAlgn="b"/>
                      <a:r>
                        <a:rPr lang="en-US" altLang="zh-CN" sz="1900" u="none" strike="noStrike" dirty="0">
                          <a:solidFill>
                            <a:srgbClr val="012EBF"/>
                          </a:solidFill>
                          <a:effectLst/>
                          <a:latin typeface="微软雅黑" panose="020B0503020204020204" pitchFamily="34" charset="-122"/>
                          <a:ea typeface="微软雅黑" panose="020B0503020204020204" pitchFamily="34" charset="-122"/>
                        </a:rPr>
                        <a:t>-16.7161</a:t>
                      </a:r>
                      <a:endParaRPr lang="en-US" altLang="zh-CN" sz="1900" b="0" i="0" u="none" strike="noStrike" dirty="0">
                        <a:solidFill>
                          <a:srgbClr val="012EBF"/>
                        </a:solidFill>
                        <a:effectLst/>
                        <a:latin typeface="微软雅黑" panose="020B0503020204020204" pitchFamily="34" charset="-122"/>
                        <a:ea typeface="微软雅黑" panose="020B0503020204020204" pitchFamily="34" charset="-122"/>
                      </a:endParaRPr>
                    </a:p>
                  </a:txBody>
                  <a:tcPr marL="6351" marR="6351" marT="6351" marB="0" anchor="ctr">
                    <a:lnL w="3175" cap="flat" cmpd="sng" algn="ctr">
                      <a:solidFill>
                        <a:schemeClr val="tx2">
                          <a:lumMod val="20000"/>
                          <a:lumOff val="80000"/>
                        </a:schemeClr>
                      </a:solidFill>
                      <a:prstDash val="solid"/>
                      <a:round/>
                      <a:headEnd type="none" w="med" len="med"/>
                      <a:tailEnd type="none" w="med" len="med"/>
                    </a:lnL>
                    <a:lnR w="3175" cap="flat" cmpd="sng" algn="ctr">
                      <a:solidFill>
                        <a:schemeClr val="tx2">
                          <a:lumMod val="20000"/>
                          <a:lumOff val="80000"/>
                        </a:schemeClr>
                      </a:solidFill>
                      <a:prstDash val="solid"/>
                      <a:round/>
                      <a:headEnd type="none" w="med" len="med"/>
                      <a:tailEnd type="none" w="med" len="med"/>
                    </a:lnR>
                    <a:lnT w="3175" cap="flat" cmpd="sng" algn="ctr">
                      <a:solidFill>
                        <a:schemeClr val="tx2">
                          <a:lumMod val="20000"/>
                          <a:lumOff val="80000"/>
                        </a:schemeClr>
                      </a:solidFill>
                      <a:prstDash val="solid"/>
                      <a:round/>
                      <a:headEnd type="none" w="med" len="med"/>
                      <a:tailEnd type="none" w="med" len="med"/>
                    </a:lnT>
                    <a:lnB w="3175" cap="flat" cmpd="sng" algn="ctr">
                      <a:solidFill>
                        <a:schemeClr val="tx2">
                          <a:lumMod val="20000"/>
                          <a:lumOff val="80000"/>
                        </a:schemeClr>
                      </a:solidFill>
                      <a:prstDash val="solid"/>
                      <a:round/>
                      <a:headEnd type="none" w="med" len="med"/>
                      <a:tailEnd type="none" w="med" len="med"/>
                    </a:lnB>
                    <a:noFill/>
                  </a:tcPr>
                </a:tc>
                <a:tc>
                  <a:txBody>
                    <a:bodyPr/>
                    <a:lstStyle/>
                    <a:p>
                      <a:pPr algn="ctr" fontAlgn="b"/>
                      <a:r>
                        <a:rPr lang="en-US" altLang="zh-CN" sz="1900" u="none" strike="noStrike" dirty="0">
                          <a:solidFill>
                            <a:srgbClr val="012EBF"/>
                          </a:solidFill>
                          <a:effectLst/>
                          <a:latin typeface="微软雅黑" panose="020B0503020204020204" pitchFamily="34" charset="-122"/>
                          <a:ea typeface="微软雅黑" panose="020B0503020204020204" pitchFamily="34" charset="-122"/>
                        </a:rPr>
                        <a:t>55.3286</a:t>
                      </a:r>
                      <a:endParaRPr lang="en-US" altLang="zh-CN" sz="1900" b="0" i="0" u="none" strike="noStrike" dirty="0">
                        <a:solidFill>
                          <a:srgbClr val="012EBF"/>
                        </a:solidFill>
                        <a:effectLst/>
                        <a:latin typeface="微软雅黑" panose="020B0503020204020204" pitchFamily="34" charset="-122"/>
                        <a:ea typeface="微软雅黑" panose="020B0503020204020204" pitchFamily="34" charset="-122"/>
                      </a:endParaRPr>
                    </a:p>
                  </a:txBody>
                  <a:tcPr marL="6351" marR="6351" marT="6351" marB="0" anchor="ctr">
                    <a:lnL w="3175" cap="flat" cmpd="sng" algn="ctr">
                      <a:solidFill>
                        <a:schemeClr val="tx2">
                          <a:lumMod val="20000"/>
                          <a:lumOff val="80000"/>
                        </a:schemeClr>
                      </a:solidFill>
                      <a:prstDash val="solid"/>
                      <a:round/>
                      <a:headEnd type="none" w="med" len="med"/>
                      <a:tailEnd type="none" w="med" len="med"/>
                    </a:lnL>
                    <a:lnR w="3175" cap="flat" cmpd="sng" algn="ctr">
                      <a:solidFill>
                        <a:schemeClr val="tx2">
                          <a:lumMod val="20000"/>
                          <a:lumOff val="80000"/>
                        </a:schemeClr>
                      </a:solidFill>
                      <a:prstDash val="solid"/>
                      <a:round/>
                      <a:headEnd type="none" w="med" len="med"/>
                      <a:tailEnd type="none" w="med" len="med"/>
                    </a:lnR>
                    <a:lnT w="3175" cap="flat" cmpd="sng" algn="ctr">
                      <a:solidFill>
                        <a:schemeClr val="tx2">
                          <a:lumMod val="20000"/>
                          <a:lumOff val="80000"/>
                        </a:schemeClr>
                      </a:solidFill>
                      <a:prstDash val="solid"/>
                      <a:round/>
                      <a:headEnd type="none" w="med" len="med"/>
                      <a:tailEnd type="none" w="med" len="med"/>
                    </a:lnT>
                    <a:lnB w="3175" cap="flat" cmpd="sng" algn="ctr">
                      <a:solidFill>
                        <a:schemeClr val="tx2">
                          <a:lumMod val="20000"/>
                          <a:lumOff val="80000"/>
                        </a:schemeClr>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2695757"/>
                  </a:ext>
                </a:extLst>
              </a:tr>
              <a:tr h="396457">
                <a:tc>
                  <a:txBody>
                    <a:bodyPr/>
                    <a:lstStyle/>
                    <a:p>
                      <a:pPr algn="ctr" fontAlgn="ctr"/>
                      <a:r>
                        <a:rPr lang="zh-CN" altLang="en-US" sz="1900" u="none" strike="noStrike" dirty="0">
                          <a:solidFill>
                            <a:srgbClr val="012EBF"/>
                          </a:solidFill>
                          <a:effectLst/>
                          <a:latin typeface="微软雅黑" panose="020B0503020204020204" pitchFamily="34" charset="-122"/>
                          <a:ea typeface="微软雅黑" panose="020B0503020204020204" pitchFamily="34" charset="-122"/>
                        </a:rPr>
                        <a:t>几何平均收益率</a:t>
                      </a:r>
                      <a:r>
                        <a:rPr lang="en-US" altLang="zh-CN" sz="1900" u="none" strike="noStrike" dirty="0">
                          <a:solidFill>
                            <a:srgbClr val="012EBF"/>
                          </a:solidFill>
                          <a:effectLst/>
                          <a:latin typeface="微软雅黑" panose="020B0503020204020204" pitchFamily="34" charset="-122"/>
                          <a:ea typeface="微软雅黑" panose="020B0503020204020204" pitchFamily="34" charset="-122"/>
                        </a:rPr>
                        <a:t>(%)</a:t>
                      </a:r>
                      <a:endParaRPr lang="en-US" altLang="zh-CN" sz="1900" b="0" i="0" u="none" strike="noStrike" dirty="0">
                        <a:solidFill>
                          <a:srgbClr val="012EBF"/>
                        </a:solidFill>
                        <a:effectLst/>
                        <a:latin typeface="微软雅黑" panose="020B0503020204020204" pitchFamily="34" charset="-122"/>
                        <a:ea typeface="微软雅黑" panose="020B0503020204020204" pitchFamily="34" charset="-122"/>
                      </a:endParaRPr>
                    </a:p>
                  </a:txBody>
                  <a:tcPr marL="6351" marR="6351" marT="6351" marB="0" anchor="ctr">
                    <a:lnL w="3175" cap="flat" cmpd="sng" algn="ctr">
                      <a:solidFill>
                        <a:schemeClr val="tx2">
                          <a:lumMod val="20000"/>
                          <a:lumOff val="80000"/>
                        </a:schemeClr>
                      </a:solidFill>
                      <a:prstDash val="solid"/>
                      <a:round/>
                      <a:headEnd type="none" w="med" len="med"/>
                      <a:tailEnd type="none" w="med" len="med"/>
                    </a:lnL>
                    <a:lnR w="3175" cap="flat" cmpd="sng" algn="ctr">
                      <a:solidFill>
                        <a:schemeClr val="tx2">
                          <a:lumMod val="20000"/>
                          <a:lumOff val="80000"/>
                        </a:schemeClr>
                      </a:solidFill>
                      <a:prstDash val="solid"/>
                      <a:round/>
                      <a:headEnd type="none" w="med" len="med"/>
                      <a:tailEnd type="none" w="med" len="med"/>
                    </a:lnR>
                    <a:lnT w="3175" cap="flat" cmpd="sng" algn="ctr">
                      <a:solidFill>
                        <a:schemeClr val="tx2">
                          <a:lumMod val="20000"/>
                          <a:lumOff val="80000"/>
                        </a:schemeClr>
                      </a:solidFill>
                      <a:prstDash val="solid"/>
                      <a:round/>
                      <a:headEnd type="none" w="med" len="med"/>
                      <a:tailEnd type="none" w="med" len="med"/>
                    </a:lnT>
                    <a:lnB w="3175" cap="flat" cmpd="sng" algn="ctr">
                      <a:solidFill>
                        <a:schemeClr val="tx2">
                          <a:lumMod val="20000"/>
                          <a:lumOff val="80000"/>
                        </a:schemeClr>
                      </a:solidFill>
                      <a:prstDash val="solid"/>
                      <a:round/>
                      <a:headEnd type="none" w="med" len="med"/>
                      <a:tailEnd type="none" w="med" len="med"/>
                    </a:lnB>
                    <a:noFill/>
                  </a:tcPr>
                </a:tc>
                <a:tc>
                  <a:txBody>
                    <a:bodyPr/>
                    <a:lstStyle/>
                    <a:p>
                      <a:pPr algn="ctr" fontAlgn="b"/>
                      <a:r>
                        <a:rPr lang="en-US" altLang="zh-CN" sz="1900" u="none" strike="noStrike" dirty="0">
                          <a:solidFill>
                            <a:srgbClr val="FF0000"/>
                          </a:solidFill>
                          <a:effectLst/>
                          <a:latin typeface="微软雅黑" panose="020B0503020204020204" pitchFamily="34" charset="-122"/>
                          <a:ea typeface="微软雅黑" panose="020B0503020204020204" pitchFamily="34" charset="-122"/>
                        </a:rPr>
                        <a:t>-0.0242</a:t>
                      </a:r>
                      <a:endParaRPr lang="en-US" altLang="zh-CN" sz="1900" b="0" i="0" u="none" strike="noStrike" dirty="0">
                        <a:solidFill>
                          <a:srgbClr val="FF0000"/>
                        </a:solidFill>
                        <a:effectLst/>
                        <a:latin typeface="微软雅黑" panose="020B0503020204020204" pitchFamily="34" charset="-122"/>
                        <a:ea typeface="微软雅黑" panose="020B0503020204020204" pitchFamily="34" charset="-122"/>
                      </a:endParaRPr>
                    </a:p>
                  </a:txBody>
                  <a:tcPr marL="6351" marR="6351" marT="6351" marB="0" anchor="ctr">
                    <a:lnL w="3175" cap="flat" cmpd="sng" algn="ctr">
                      <a:solidFill>
                        <a:schemeClr val="tx2">
                          <a:lumMod val="20000"/>
                          <a:lumOff val="80000"/>
                        </a:schemeClr>
                      </a:solidFill>
                      <a:prstDash val="solid"/>
                      <a:round/>
                      <a:headEnd type="none" w="med" len="med"/>
                      <a:tailEnd type="none" w="med" len="med"/>
                    </a:lnL>
                    <a:lnR w="3175" cap="flat" cmpd="sng" algn="ctr">
                      <a:solidFill>
                        <a:schemeClr val="tx2">
                          <a:lumMod val="20000"/>
                          <a:lumOff val="80000"/>
                        </a:schemeClr>
                      </a:solidFill>
                      <a:prstDash val="solid"/>
                      <a:round/>
                      <a:headEnd type="none" w="med" len="med"/>
                      <a:tailEnd type="none" w="med" len="med"/>
                    </a:lnR>
                    <a:lnT w="3175" cap="flat" cmpd="sng" algn="ctr">
                      <a:solidFill>
                        <a:schemeClr val="tx2">
                          <a:lumMod val="20000"/>
                          <a:lumOff val="80000"/>
                        </a:schemeClr>
                      </a:solidFill>
                      <a:prstDash val="solid"/>
                      <a:round/>
                      <a:headEnd type="none" w="med" len="med"/>
                      <a:tailEnd type="none" w="med" len="med"/>
                    </a:lnT>
                    <a:lnB w="3175" cap="flat" cmpd="sng" algn="ctr">
                      <a:solidFill>
                        <a:schemeClr val="tx2">
                          <a:lumMod val="20000"/>
                          <a:lumOff val="80000"/>
                        </a:schemeClr>
                      </a:solidFill>
                      <a:prstDash val="solid"/>
                      <a:round/>
                      <a:headEnd type="none" w="med" len="med"/>
                      <a:tailEnd type="none" w="med" len="med"/>
                    </a:lnB>
                    <a:noFill/>
                  </a:tcPr>
                </a:tc>
                <a:tc>
                  <a:txBody>
                    <a:bodyPr/>
                    <a:lstStyle/>
                    <a:p>
                      <a:pPr algn="ctr" fontAlgn="b"/>
                      <a:r>
                        <a:rPr lang="en-US" altLang="zh-CN" sz="1900" u="none" strike="noStrike" dirty="0">
                          <a:solidFill>
                            <a:srgbClr val="012EBF"/>
                          </a:solidFill>
                          <a:effectLst/>
                          <a:latin typeface="微软雅黑" panose="020B0503020204020204" pitchFamily="34" charset="-122"/>
                          <a:ea typeface="微软雅黑" panose="020B0503020204020204" pitchFamily="34" charset="-122"/>
                        </a:rPr>
                        <a:t>-0.0029</a:t>
                      </a:r>
                      <a:endParaRPr lang="en-US" altLang="zh-CN" sz="1900" b="0" i="0" u="none" strike="noStrike" dirty="0">
                        <a:solidFill>
                          <a:srgbClr val="012EBF"/>
                        </a:solidFill>
                        <a:effectLst/>
                        <a:latin typeface="微软雅黑" panose="020B0503020204020204" pitchFamily="34" charset="-122"/>
                        <a:ea typeface="微软雅黑" panose="020B0503020204020204" pitchFamily="34" charset="-122"/>
                      </a:endParaRPr>
                    </a:p>
                  </a:txBody>
                  <a:tcPr marL="6351" marR="6351" marT="6351" marB="0" anchor="ctr">
                    <a:lnL w="3175" cap="flat" cmpd="sng" algn="ctr">
                      <a:solidFill>
                        <a:schemeClr val="tx2">
                          <a:lumMod val="20000"/>
                          <a:lumOff val="80000"/>
                        </a:schemeClr>
                      </a:solidFill>
                      <a:prstDash val="solid"/>
                      <a:round/>
                      <a:headEnd type="none" w="med" len="med"/>
                      <a:tailEnd type="none" w="med" len="med"/>
                    </a:lnL>
                    <a:lnR w="3175" cap="flat" cmpd="sng" algn="ctr">
                      <a:solidFill>
                        <a:schemeClr val="tx2">
                          <a:lumMod val="20000"/>
                          <a:lumOff val="80000"/>
                        </a:schemeClr>
                      </a:solidFill>
                      <a:prstDash val="solid"/>
                      <a:round/>
                      <a:headEnd type="none" w="med" len="med"/>
                      <a:tailEnd type="none" w="med" len="med"/>
                    </a:lnR>
                    <a:lnT w="3175" cap="flat" cmpd="sng" algn="ctr">
                      <a:solidFill>
                        <a:schemeClr val="tx2">
                          <a:lumMod val="20000"/>
                          <a:lumOff val="80000"/>
                        </a:schemeClr>
                      </a:solidFill>
                      <a:prstDash val="solid"/>
                      <a:round/>
                      <a:headEnd type="none" w="med" len="med"/>
                      <a:tailEnd type="none" w="med" len="med"/>
                    </a:lnT>
                    <a:lnB w="3175" cap="flat" cmpd="sng" algn="ctr">
                      <a:solidFill>
                        <a:schemeClr val="tx2">
                          <a:lumMod val="20000"/>
                          <a:lumOff val="80000"/>
                        </a:schemeClr>
                      </a:solidFill>
                      <a:prstDash val="solid"/>
                      <a:round/>
                      <a:headEnd type="none" w="med" len="med"/>
                      <a:tailEnd type="none" w="med" len="med"/>
                    </a:lnB>
                    <a:noFill/>
                  </a:tcPr>
                </a:tc>
                <a:tc>
                  <a:txBody>
                    <a:bodyPr/>
                    <a:lstStyle/>
                    <a:p>
                      <a:pPr algn="ctr" fontAlgn="b"/>
                      <a:r>
                        <a:rPr lang="en-US" altLang="zh-CN" sz="1900" u="none" strike="noStrike" dirty="0">
                          <a:solidFill>
                            <a:srgbClr val="012EBF"/>
                          </a:solidFill>
                          <a:effectLst/>
                          <a:latin typeface="微软雅黑" panose="020B0503020204020204" pitchFamily="34" charset="-122"/>
                          <a:ea typeface="微软雅黑" panose="020B0503020204020204" pitchFamily="34" charset="-122"/>
                        </a:rPr>
                        <a:t>-1.1508</a:t>
                      </a:r>
                      <a:endParaRPr lang="en-US" altLang="zh-CN" sz="1900" b="0" i="0" u="none" strike="noStrike" dirty="0">
                        <a:solidFill>
                          <a:srgbClr val="012EBF"/>
                        </a:solidFill>
                        <a:effectLst/>
                        <a:latin typeface="微软雅黑" panose="020B0503020204020204" pitchFamily="34" charset="-122"/>
                        <a:ea typeface="微软雅黑" panose="020B0503020204020204" pitchFamily="34" charset="-122"/>
                      </a:endParaRPr>
                    </a:p>
                  </a:txBody>
                  <a:tcPr marL="6351" marR="6351" marT="6351" marB="0" anchor="ctr">
                    <a:lnL w="3175" cap="flat" cmpd="sng" algn="ctr">
                      <a:solidFill>
                        <a:schemeClr val="tx2">
                          <a:lumMod val="20000"/>
                          <a:lumOff val="80000"/>
                        </a:schemeClr>
                      </a:solidFill>
                      <a:prstDash val="solid"/>
                      <a:round/>
                      <a:headEnd type="none" w="med" len="med"/>
                      <a:tailEnd type="none" w="med" len="med"/>
                    </a:lnL>
                    <a:lnR w="3175" cap="flat" cmpd="sng" algn="ctr">
                      <a:solidFill>
                        <a:schemeClr val="tx2">
                          <a:lumMod val="20000"/>
                          <a:lumOff val="80000"/>
                        </a:schemeClr>
                      </a:solidFill>
                      <a:prstDash val="solid"/>
                      <a:round/>
                      <a:headEnd type="none" w="med" len="med"/>
                      <a:tailEnd type="none" w="med" len="med"/>
                    </a:lnR>
                    <a:lnT w="3175" cap="flat" cmpd="sng" algn="ctr">
                      <a:solidFill>
                        <a:schemeClr val="tx2">
                          <a:lumMod val="20000"/>
                          <a:lumOff val="80000"/>
                        </a:schemeClr>
                      </a:solidFill>
                      <a:prstDash val="solid"/>
                      <a:round/>
                      <a:headEnd type="none" w="med" len="med"/>
                      <a:tailEnd type="none" w="med" len="med"/>
                    </a:lnT>
                    <a:lnB w="3175" cap="flat" cmpd="sng" algn="ctr">
                      <a:solidFill>
                        <a:schemeClr val="tx2">
                          <a:lumMod val="20000"/>
                          <a:lumOff val="80000"/>
                        </a:schemeClr>
                      </a:solidFill>
                      <a:prstDash val="solid"/>
                      <a:round/>
                      <a:headEnd type="none" w="med" len="med"/>
                      <a:tailEnd type="none" w="med" len="med"/>
                    </a:lnB>
                    <a:noFill/>
                  </a:tcPr>
                </a:tc>
                <a:tc>
                  <a:txBody>
                    <a:bodyPr/>
                    <a:lstStyle/>
                    <a:p>
                      <a:pPr algn="ctr" fontAlgn="b"/>
                      <a:r>
                        <a:rPr lang="en-US" altLang="zh-CN" sz="1900" u="none" strike="noStrike" dirty="0">
                          <a:solidFill>
                            <a:srgbClr val="012EBF"/>
                          </a:solidFill>
                          <a:effectLst/>
                          <a:latin typeface="微软雅黑" panose="020B0503020204020204" pitchFamily="34" charset="-122"/>
                          <a:ea typeface="微软雅黑" panose="020B0503020204020204" pitchFamily="34" charset="-122"/>
                        </a:rPr>
                        <a:t>0.4384</a:t>
                      </a:r>
                      <a:endParaRPr lang="en-US" altLang="zh-CN" sz="1900" b="0" i="0" u="none" strike="noStrike" dirty="0">
                        <a:solidFill>
                          <a:srgbClr val="012EBF"/>
                        </a:solidFill>
                        <a:effectLst/>
                        <a:latin typeface="微软雅黑" panose="020B0503020204020204" pitchFamily="34" charset="-122"/>
                        <a:ea typeface="微软雅黑" panose="020B0503020204020204" pitchFamily="34" charset="-122"/>
                      </a:endParaRPr>
                    </a:p>
                  </a:txBody>
                  <a:tcPr marL="6351" marR="6351" marT="6351" marB="0" anchor="ctr">
                    <a:lnL w="3175" cap="flat" cmpd="sng" algn="ctr">
                      <a:solidFill>
                        <a:schemeClr val="tx2">
                          <a:lumMod val="20000"/>
                          <a:lumOff val="80000"/>
                        </a:schemeClr>
                      </a:solidFill>
                      <a:prstDash val="solid"/>
                      <a:round/>
                      <a:headEnd type="none" w="med" len="med"/>
                      <a:tailEnd type="none" w="med" len="med"/>
                    </a:lnL>
                    <a:lnR w="3175" cap="flat" cmpd="sng" algn="ctr">
                      <a:solidFill>
                        <a:schemeClr val="tx2">
                          <a:lumMod val="20000"/>
                          <a:lumOff val="80000"/>
                        </a:schemeClr>
                      </a:solidFill>
                      <a:prstDash val="solid"/>
                      <a:round/>
                      <a:headEnd type="none" w="med" len="med"/>
                      <a:tailEnd type="none" w="med" len="med"/>
                    </a:lnR>
                    <a:lnT w="3175" cap="flat" cmpd="sng" algn="ctr">
                      <a:solidFill>
                        <a:schemeClr val="tx2">
                          <a:lumMod val="20000"/>
                          <a:lumOff val="80000"/>
                        </a:schemeClr>
                      </a:solidFill>
                      <a:prstDash val="solid"/>
                      <a:round/>
                      <a:headEnd type="none" w="med" len="med"/>
                      <a:tailEnd type="none" w="med" len="med"/>
                    </a:lnT>
                    <a:lnB w="3175" cap="flat" cmpd="sng" algn="ctr">
                      <a:solidFill>
                        <a:schemeClr val="tx2">
                          <a:lumMod val="20000"/>
                          <a:lumOff val="80000"/>
                        </a:schemeClr>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545502139"/>
                  </a:ext>
                </a:extLst>
              </a:tr>
            </a:tbl>
          </a:graphicData>
        </a:graphic>
      </p:graphicFrame>
      <p:sp>
        <p:nvSpPr>
          <p:cNvPr id="4" name="文本框 3">
            <a:extLst>
              <a:ext uri="{FF2B5EF4-FFF2-40B4-BE49-F238E27FC236}">
                <a16:creationId xmlns:a16="http://schemas.microsoft.com/office/drawing/2014/main" id="{960537E6-8613-2016-C3EC-9B4E863DD708}"/>
              </a:ext>
            </a:extLst>
          </p:cNvPr>
          <p:cNvSpPr txBox="1"/>
          <p:nvPr/>
        </p:nvSpPr>
        <p:spPr>
          <a:xfrm>
            <a:off x="1103445" y="5349214"/>
            <a:ext cx="10081120" cy="666977"/>
          </a:xfrm>
          <a:prstGeom prst="rect">
            <a:avLst/>
          </a:prstGeom>
          <a:noFill/>
        </p:spPr>
        <p:txBody>
          <a:bodyPr wrap="square" rtlCol="0">
            <a:spAutoFit/>
          </a:bodyPr>
          <a:lstStyle/>
          <a:p>
            <a:r>
              <a:rPr lang="zh-CN" altLang="en-US" sz="1867" dirty="0">
                <a:latin typeface="微软雅黑" panose="020B0503020204020204" pitchFamily="34" charset="-122"/>
                <a:ea typeface="微软雅黑" panose="020B0503020204020204" pitchFamily="34" charset="-122"/>
              </a:rPr>
              <a:t>数据来源：</a:t>
            </a:r>
            <a:r>
              <a:rPr lang="en-US" altLang="zh-CN" sz="1867" dirty="0">
                <a:latin typeface="微软雅黑" panose="020B0503020204020204" pitchFamily="34" charset="-122"/>
                <a:ea typeface="微软雅黑" panose="020B0503020204020204" pitchFamily="34" charset="-122"/>
              </a:rPr>
              <a:t>Wind 2018</a:t>
            </a:r>
            <a:r>
              <a:rPr lang="zh-CN" altLang="en-US" sz="1867" dirty="0">
                <a:latin typeface="微软雅黑" panose="020B0503020204020204" pitchFamily="34" charset="-122"/>
                <a:ea typeface="微软雅黑" panose="020B0503020204020204" pitchFamily="34" charset="-122"/>
              </a:rPr>
              <a:t>年</a:t>
            </a:r>
            <a:r>
              <a:rPr lang="en-US" altLang="zh-CN" sz="1867" dirty="0">
                <a:latin typeface="微软雅黑" panose="020B0503020204020204" pitchFamily="34" charset="-122"/>
                <a:ea typeface="微软雅黑" panose="020B0503020204020204" pitchFamily="34" charset="-122"/>
              </a:rPr>
              <a:t>1</a:t>
            </a:r>
            <a:r>
              <a:rPr lang="zh-CN" altLang="en-US" sz="1867" dirty="0">
                <a:latin typeface="微软雅黑" panose="020B0503020204020204" pitchFamily="34" charset="-122"/>
                <a:ea typeface="微软雅黑" panose="020B0503020204020204" pitchFamily="34" charset="-122"/>
              </a:rPr>
              <a:t>月</a:t>
            </a:r>
            <a:r>
              <a:rPr lang="en-US" altLang="zh-CN" sz="1867" dirty="0">
                <a:latin typeface="微软雅黑" panose="020B0503020204020204" pitchFamily="34" charset="-122"/>
                <a:ea typeface="微软雅黑" panose="020B0503020204020204" pitchFamily="34" charset="-122"/>
              </a:rPr>
              <a:t>1</a:t>
            </a:r>
            <a:r>
              <a:rPr lang="zh-CN" altLang="en-US" sz="1867" dirty="0">
                <a:latin typeface="微软雅黑" panose="020B0503020204020204" pitchFamily="34" charset="-122"/>
                <a:ea typeface="微软雅黑" panose="020B0503020204020204" pitchFamily="34" charset="-122"/>
              </a:rPr>
              <a:t>日至</a:t>
            </a:r>
            <a:r>
              <a:rPr lang="en-US" altLang="zh-CN" sz="1867" dirty="0">
                <a:latin typeface="微软雅黑" panose="020B0503020204020204" pitchFamily="34" charset="-122"/>
                <a:ea typeface="微软雅黑" panose="020B0503020204020204" pitchFamily="34" charset="-122"/>
              </a:rPr>
              <a:t>2022</a:t>
            </a:r>
            <a:r>
              <a:rPr lang="zh-CN" altLang="en-US" sz="1867" dirty="0">
                <a:latin typeface="微软雅黑" panose="020B0503020204020204" pitchFamily="34" charset="-122"/>
                <a:ea typeface="微软雅黑" panose="020B0503020204020204" pitchFamily="34" charset="-122"/>
              </a:rPr>
              <a:t>年</a:t>
            </a:r>
            <a:r>
              <a:rPr lang="en-US" altLang="zh-CN" sz="1867" dirty="0">
                <a:latin typeface="微软雅黑" panose="020B0503020204020204" pitchFamily="34" charset="-122"/>
                <a:ea typeface="微软雅黑" panose="020B0503020204020204" pitchFamily="34" charset="-122"/>
              </a:rPr>
              <a:t>12</a:t>
            </a:r>
            <a:r>
              <a:rPr lang="zh-CN" altLang="en-US" sz="1867" dirty="0">
                <a:latin typeface="微软雅黑" panose="020B0503020204020204" pitchFamily="34" charset="-122"/>
                <a:ea typeface="微软雅黑" panose="020B0503020204020204" pitchFamily="34" charset="-122"/>
              </a:rPr>
              <a:t>月</a:t>
            </a:r>
            <a:r>
              <a:rPr lang="en-US" altLang="zh-CN" sz="1867" dirty="0">
                <a:latin typeface="微软雅黑" panose="020B0503020204020204" pitchFamily="34" charset="-122"/>
                <a:ea typeface="微软雅黑" panose="020B0503020204020204" pitchFamily="34" charset="-122"/>
              </a:rPr>
              <a:t>31</a:t>
            </a:r>
            <a:r>
              <a:rPr lang="zh-CN" altLang="en-US" sz="1867" dirty="0">
                <a:latin typeface="微软雅黑" panose="020B0503020204020204" pitchFamily="34" charset="-122"/>
                <a:ea typeface="微软雅黑" panose="020B0503020204020204" pitchFamily="34" charset="-122"/>
              </a:rPr>
              <a:t>日所有股票型开放式基金日度业绩，标的指数为上证综合指数。</a:t>
            </a:r>
          </a:p>
        </p:txBody>
      </p:sp>
      <p:sp>
        <p:nvSpPr>
          <p:cNvPr id="7" name="文本框 6">
            <a:extLst>
              <a:ext uri="{FF2B5EF4-FFF2-40B4-BE49-F238E27FC236}">
                <a16:creationId xmlns:a16="http://schemas.microsoft.com/office/drawing/2014/main" id="{BBD7EAA1-D1E3-9A83-EB08-B8A500301407}"/>
              </a:ext>
            </a:extLst>
          </p:cNvPr>
          <p:cNvSpPr txBox="1"/>
          <p:nvPr/>
        </p:nvSpPr>
        <p:spPr>
          <a:xfrm>
            <a:off x="1118050" y="1072666"/>
            <a:ext cx="6816757" cy="461665"/>
          </a:xfrm>
          <a:prstGeom prst="rect">
            <a:avLst/>
          </a:prstGeom>
          <a:noFill/>
        </p:spPr>
        <p:txBody>
          <a:bodyPr wrap="square" rtlCol="0">
            <a:spAutoFit/>
          </a:bodyPr>
          <a:lstStyle/>
          <a:p>
            <a:r>
              <a:rPr lang="zh-CN" altLang="en-US" sz="2400" b="1" dirty="0">
                <a:solidFill>
                  <a:srgbClr val="FF0000"/>
                </a:solidFill>
                <a:latin typeface="微软雅黑" panose="020B0503020204020204" pitchFamily="34" charset="-122"/>
                <a:ea typeface="微软雅黑" panose="020B0503020204020204" pitchFamily="34" charset="-122"/>
              </a:rPr>
              <a:t>从市场平均来看，基金并没有超额收益！</a:t>
            </a:r>
          </a:p>
        </p:txBody>
      </p:sp>
      <p:pic>
        <p:nvPicPr>
          <p:cNvPr id="8" name="图片 7">
            <a:extLst>
              <a:ext uri="{FF2B5EF4-FFF2-40B4-BE49-F238E27FC236}">
                <a16:creationId xmlns:a16="http://schemas.microsoft.com/office/drawing/2014/main" id="{211D86CF-D227-B8CB-7518-4455AA3F3CE6}"/>
              </a:ext>
            </a:extLst>
          </p:cNvPr>
          <p:cNvPicPr>
            <a:picLocks noChangeAspect="1"/>
          </p:cNvPicPr>
          <p:nvPr/>
        </p:nvPicPr>
        <p:blipFill>
          <a:blip r:embed="rId3"/>
          <a:stretch>
            <a:fillRect/>
          </a:stretch>
        </p:blipFill>
        <p:spPr>
          <a:xfrm>
            <a:off x="10065405" y="2283725"/>
            <a:ext cx="1470236" cy="2346873"/>
          </a:xfrm>
          <a:prstGeom prst="rect">
            <a:avLst/>
          </a:prstGeom>
        </p:spPr>
      </p:pic>
      <p:sp>
        <p:nvSpPr>
          <p:cNvPr id="3" name="标题 1">
            <a:extLst>
              <a:ext uri="{FF2B5EF4-FFF2-40B4-BE49-F238E27FC236}">
                <a16:creationId xmlns:a16="http://schemas.microsoft.com/office/drawing/2014/main" id="{4AEEF4F5-BFC0-5CA2-DA7A-85C7F9E30986}"/>
              </a:ext>
            </a:extLst>
          </p:cNvPr>
          <p:cNvSpPr txBox="1">
            <a:spLocks/>
          </p:cNvSpPr>
          <p:nvPr/>
        </p:nvSpPr>
        <p:spPr>
          <a:xfrm>
            <a:off x="838200" y="365126"/>
            <a:ext cx="10515600" cy="67990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dirty="0">
                <a:latin typeface="宋体" panose="02010600030101010101" pitchFamily="2" charset="-122"/>
                <a:ea typeface="宋体" panose="02010600030101010101" pitchFamily="2" charset="-122"/>
              </a:rPr>
              <a:t>基金有超额收益吗？</a:t>
            </a:r>
            <a:endParaRPr lang="en-US" altLang="zh-CN" sz="28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C51C8EB4-B4A8-C9DB-AB5C-FFCC8E1AE8ED}"/>
              </a:ext>
            </a:extLst>
          </p:cNvPr>
          <p:cNvCxnSpPr/>
          <p:nvPr/>
        </p:nvCxnSpPr>
        <p:spPr>
          <a:xfrm>
            <a:off x="755650" y="893988"/>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3250483"/>
      </p:ext>
    </p:extLst>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a:extLst>
              <a:ext uri="{FF2B5EF4-FFF2-40B4-BE49-F238E27FC236}">
                <a16:creationId xmlns:a16="http://schemas.microsoft.com/office/drawing/2014/main" id="{167652F3-C735-9751-EE3D-C41F35C32EA8}"/>
              </a:ext>
            </a:extLst>
          </p:cNvPr>
          <p:cNvCxnSpPr>
            <a:cxnSpLocks/>
          </p:cNvCxnSpPr>
          <p:nvPr/>
        </p:nvCxnSpPr>
        <p:spPr>
          <a:xfrm flipH="1" flipV="1">
            <a:off x="3600893" y="3513862"/>
            <a:ext cx="2359329" cy="1465359"/>
          </a:xfrm>
          <a:prstGeom prst="line">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B2DEC5C4-BBFA-C5EE-4815-2D60C96B810D}"/>
              </a:ext>
            </a:extLst>
          </p:cNvPr>
          <p:cNvCxnSpPr>
            <a:cxnSpLocks/>
          </p:cNvCxnSpPr>
          <p:nvPr/>
        </p:nvCxnSpPr>
        <p:spPr>
          <a:xfrm flipH="1">
            <a:off x="3552249" y="3566593"/>
            <a:ext cx="2670401" cy="0"/>
          </a:xfrm>
          <a:prstGeom prst="line">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9ECDA69D-C1F6-E785-D3DE-F78503AC516B}"/>
              </a:ext>
            </a:extLst>
          </p:cNvPr>
          <p:cNvCxnSpPr>
            <a:cxnSpLocks/>
          </p:cNvCxnSpPr>
          <p:nvPr/>
        </p:nvCxnSpPr>
        <p:spPr>
          <a:xfrm flipV="1">
            <a:off x="3552249" y="2078456"/>
            <a:ext cx="2381276" cy="1488137"/>
          </a:xfrm>
          <a:prstGeom prst="line">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 name="椭圆 11">
            <a:extLst>
              <a:ext uri="{FF2B5EF4-FFF2-40B4-BE49-F238E27FC236}">
                <a16:creationId xmlns:a16="http://schemas.microsoft.com/office/drawing/2014/main" id="{61B06207-4B39-5FEC-FE21-9B3117E1A754}"/>
              </a:ext>
            </a:extLst>
          </p:cNvPr>
          <p:cNvSpPr/>
          <p:nvPr/>
        </p:nvSpPr>
        <p:spPr>
          <a:xfrm>
            <a:off x="5840336" y="4567803"/>
            <a:ext cx="880176" cy="880176"/>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latin typeface="微软雅黑" pitchFamily="34" charset="-122"/>
              <a:ea typeface="微软雅黑" pitchFamily="34" charset="-122"/>
            </a:endParaRPr>
          </a:p>
        </p:txBody>
      </p:sp>
      <p:sp>
        <p:nvSpPr>
          <p:cNvPr id="13" name="椭圆 12">
            <a:extLst>
              <a:ext uri="{FF2B5EF4-FFF2-40B4-BE49-F238E27FC236}">
                <a16:creationId xmlns:a16="http://schemas.microsoft.com/office/drawing/2014/main" id="{35E83194-1F46-2575-CBD8-CA1F172BD1F1}"/>
              </a:ext>
            </a:extLst>
          </p:cNvPr>
          <p:cNvSpPr/>
          <p:nvPr/>
        </p:nvSpPr>
        <p:spPr>
          <a:xfrm>
            <a:off x="5951691" y="3089779"/>
            <a:ext cx="880176" cy="880176"/>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latin typeface="微软雅黑" pitchFamily="34" charset="-122"/>
              <a:ea typeface="微软雅黑" pitchFamily="34" charset="-122"/>
            </a:endParaRPr>
          </a:p>
        </p:txBody>
      </p:sp>
      <p:sp>
        <p:nvSpPr>
          <p:cNvPr id="14" name="椭圆 13">
            <a:extLst>
              <a:ext uri="{FF2B5EF4-FFF2-40B4-BE49-F238E27FC236}">
                <a16:creationId xmlns:a16="http://schemas.microsoft.com/office/drawing/2014/main" id="{D1DE8CAF-ACC5-602F-4F6D-37B61457CA76}"/>
              </a:ext>
            </a:extLst>
          </p:cNvPr>
          <p:cNvSpPr/>
          <p:nvPr/>
        </p:nvSpPr>
        <p:spPr>
          <a:xfrm>
            <a:off x="5785695" y="1459604"/>
            <a:ext cx="880176" cy="880176"/>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latin typeface="微软雅黑" pitchFamily="34" charset="-122"/>
              <a:ea typeface="微软雅黑" pitchFamily="34" charset="-122"/>
            </a:endParaRPr>
          </a:p>
        </p:txBody>
      </p:sp>
      <p:grpSp>
        <p:nvGrpSpPr>
          <p:cNvPr id="18" name="组合 17">
            <a:extLst>
              <a:ext uri="{FF2B5EF4-FFF2-40B4-BE49-F238E27FC236}">
                <a16:creationId xmlns:a16="http://schemas.microsoft.com/office/drawing/2014/main" id="{42C3AD1C-6703-09CC-C08B-44CCFEE907EB}"/>
              </a:ext>
            </a:extLst>
          </p:cNvPr>
          <p:cNvGrpSpPr/>
          <p:nvPr/>
        </p:nvGrpSpPr>
        <p:grpSpPr>
          <a:xfrm>
            <a:off x="478229" y="2472144"/>
            <a:ext cx="5285521" cy="2224625"/>
            <a:chOff x="3088265" y="1163107"/>
            <a:chExt cx="2962036" cy="1402358"/>
          </a:xfrm>
        </p:grpSpPr>
        <p:grpSp>
          <p:nvGrpSpPr>
            <p:cNvPr id="19" name="组合 18">
              <a:extLst>
                <a:ext uri="{FF2B5EF4-FFF2-40B4-BE49-F238E27FC236}">
                  <a16:creationId xmlns:a16="http://schemas.microsoft.com/office/drawing/2014/main" id="{55462B3F-CE8A-D3E5-80C2-888012FE47E7}"/>
                </a:ext>
              </a:extLst>
            </p:cNvPr>
            <p:cNvGrpSpPr/>
            <p:nvPr/>
          </p:nvGrpSpPr>
          <p:grpSpPr>
            <a:xfrm>
              <a:off x="3851771" y="1163107"/>
              <a:ext cx="1402358" cy="1402358"/>
              <a:chOff x="304800" y="673100"/>
              <a:chExt cx="4000500" cy="4000500"/>
            </a:xfrm>
            <a:effectLst>
              <a:outerShdw blurRad="444500" dist="254000" dir="8100000" algn="tr" rotWithShape="0">
                <a:prstClr val="black">
                  <a:alpha val="50000"/>
                </a:prstClr>
              </a:outerShdw>
            </a:effectLst>
          </p:grpSpPr>
          <p:sp>
            <p:nvSpPr>
              <p:cNvPr id="21" name="同心圆 32">
                <a:extLst>
                  <a:ext uri="{FF2B5EF4-FFF2-40B4-BE49-F238E27FC236}">
                    <a16:creationId xmlns:a16="http://schemas.microsoft.com/office/drawing/2014/main" id="{327544D6-5E8C-B62C-83EF-39C2F05FE268}"/>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latin typeface="微软雅黑" pitchFamily="34" charset="-122"/>
                  <a:ea typeface="微软雅黑" pitchFamily="34" charset="-122"/>
                </a:endParaRPr>
              </a:p>
            </p:txBody>
          </p:sp>
          <p:sp>
            <p:nvSpPr>
              <p:cNvPr id="22" name="椭圆 21">
                <a:extLst>
                  <a:ext uri="{FF2B5EF4-FFF2-40B4-BE49-F238E27FC236}">
                    <a16:creationId xmlns:a16="http://schemas.microsoft.com/office/drawing/2014/main" id="{49B1DC44-AA6A-6274-FDF3-17EF3A10C458}"/>
                  </a:ext>
                </a:extLst>
              </p:cNvPr>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latin typeface="微软雅黑" pitchFamily="34" charset="-122"/>
                  <a:ea typeface="微软雅黑" pitchFamily="34" charset="-122"/>
                </a:endParaRPr>
              </a:p>
            </p:txBody>
          </p:sp>
        </p:grpSp>
        <p:sp>
          <p:nvSpPr>
            <p:cNvPr id="20" name="TextBox 31">
              <a:extLst>
                <a:ext uri="{FF2B5EF4-FFF2-40B4-BE49-F238E27FC236}">
                  <a16:creationId xmlns:a16="http://schemas.microsoft.com/office/drawing/2014/main" id="{0FC30D79-1F0A-9D47-666E-E345027527BF}"/>
                </a:ext>
              </a:extLst>
            </p:cNvPr>
            <p:cNvSpPr txBox="1"/>
            <p:nvPr/>
          </p:nvSpPr>
          <p:spPr>
            <a:xfrm>
              <a:off x="3088265" y="1398955"/>
              <a:ext cx="2962036" cy="834390"/>
            </a:xfrm>
            <a:prstGeom prst="rect">
              <a:avLst/>
            </a:prstGeom>
            <a:noFill/>
          </p:spPr>
          <p:txBody>
            <a:bodyPr wrap="square" rtlCol="0">
              <a:spAutoFit/>
            </a:bodyPr>
            <a:lstStyle/>
            <a:p>
              <a:pPr algn="ctr">
                <a:defRPr/>
              </a:pPr>
              <a:r>
                <a:rPr lang="zh-CN" altLang="en-US" sz="2667" b="1" dirty="0">
                  <a:solidFill>
                    <a:srgbClr val="0070C0"/>
                  </a:solidFill>
                  <a:latin typeface="微软雅黑" pitchFamily="34" charset="-122"/>
                  <a:ea typeface="微软雅黑" pitchFamily="34" charset="-122"/>
                </a:rPr>
                <a:t>明星经理</a:t>
              </a:r>
              <a:endParaRPr lang="en-US" altLang="zh-CN" sz="2667" b="1" dirty="0">
                <a:solidFill>
                  <a:srgbClr val="0070C0"/>
                </a:solidFill>
                <a:latin typeface="微软雅黑" pitchFamily="34" charset="-122"/>
                <a:ea typeface="微软雅黑" pitchFamily="34" charset="-122"/>
              </a:endParaRPr>
            </a:p>
            <a:p>
              <a:pPr algn="ctr">
                <a:defRPr/>
              </a:pPr>
              <a:r>
                <a:rPr lang="zh-CN" altLang="en-US" sz="2667" b="1" dirty="0">
                  <a:solidFill>
                    <a:srgbClr val="0070C0"/>
                  </a:solidFill>
                  <a:latin typeface="微软雅黑" pitchFamily="34" charset="-122"/>
                  <a:ea typeface="微软雅黑" pitchFamily="34" charset="-122"/>
                </a:rPr>
                <a:t>为什么能</a:t>
              </a:r>
              <a:endParaRPr lang="en-US" altLang="zh-CN" sz="2667" b="1" dirty="0">
                <a:solidFill>
                  <a:srgbClr val="0070C0"/>
                </a:solidFill>
                <a:latin typeface="微软雅黑" pitchFamily="34" charset="-122"/>
                <a:ea typeface="微软雅黑" pitchFamily="34" charset="-122"/>
              </a:endParaRPr>
            </a:p>
            <a:p>
              <a:pPr algn="ctr">
                <a:defRPr/>
              </a:pPr>
              <a:r>
                <a:rPr lang="zh-CN" altLang="en-US" sz="2667" b="1" dirty="0">
                  <a:solidFill>
                    <a:srgbClr val="0070C0"/>
                  </a:solidFill>
                  <a:latin typeface="微软雅黑" pitchFamily="34" charset="-122"/>
                  <a:ea typeface="微软雅黑" pitchFamily="34" charset="-122"/>
                </a:rPr>
                <a:t>赚钱？</a:t>
              </a:r>
            </a:p>
          </p:txBody>
        </p:sp>
      </p:grpSp>
      <p:sp>
        <p:nvSpPr>
          <p:cNvPr id="26" name="TextBox 27">
            <a:extLst>
              <a:ext uri="{FF2B5EF4-FFF2-40B4-BE49-F238E27FC236}">
                <a16:creationId xmlns:a16="http://schemas.microsoft.com/office/drawing/2014/main" id="{025C6553-E392-FA24-F936-C7B446104303}"/>
              </a:ext>
            </a:extLst>
          </p:cNvPr>
          <p:cNvSpPr txBox="1"/>
          <p:nvPr/>
        </p:nvSpPr>
        <p:spPr>
          <a:xfrm>
            <a:off x="6953904" y="1412777"/>
            <a:ext cx="1446353" cy="502766"/>
          </a:xfrm>
          <a:prstGeom prst="rect">
            <a:avLst/>
          </a:prstGeom>
          <a:noFill/>
        </p:spPr>
        <p:txBody>
          <a:bodyPr wrap="square" rtlCol="0">
            <a:spAutoFit/>
          </a:bodyPr>
          <a:lstStyle/>
          <a:p>
            <a:r>
              <a:rPr lang="zh-CN" altLang="en-US" sz="2667" b="1" dirty="0">
                <a:solidFill>
                  <a:srgbClr val="0070C0"/>
                </a:solidFill>
                <a:latin typeface="微软雅黑" pitchFamily="34" charset="-122"/>
                <a:ea typeface="微软雅黑" pitchFamily="34" charset="-122"/>
              </a:rPr>
              <a:t>能力强</a:t>
            </a:r>
          </a:p>
        </p:txBody>
      </p:sp>
      <p:sp>
        <p:nvSpPr>
          <p:cNvPr id="27" name="TextBox 27">
            <a:extLst>
              <a:ext uri="{FF2B5EF4-FFF2-40B4-BE49-F238E27FC236}">
                <a16:creationId xmlns:a16="http://schemas.microsoft.com/office/drawing/2014/main" id="{1C4401CB-E738-F452-6E2B-E40F84928400}"/>
              </a:ext>
            </a:extLst>
          </p:cNvPr>
          <p:cNvSpPr txBox="1"/>
          <p:nvPr/>
        </p:nvSpPr>
        <p:spPr>
          <a:xfrm>
            <a:off x="7104113" y="3089779"/>
            <a:ext cx="1208985" cy="502766"/>
          </a:xfrm>
          <a:prstGeom prst="rect">
            <a:avLst/>
          </a:prstGeom>
          <a:noFill/>
        </p:spPr>
        <p:txBody>
          <a:bodyPr wrap="none" rtlCol="0">
            <a:spAutoFit/>
          </a:bodyPr>
          <a:lstStyle/>
          <a:p>
            <a:r>
              <a:rPr lang="zh-CN" altLang="en-US" sz="2667" b="1" dirty="0">
                <a:solidFill>
                  <a:srgbClr val="0070C0"/>
                </a:solidFill>
                <a:latin typeface="微软雅黑" pitchFamily="34" charset="-122"/>
                <a:ea typeface="微软雅黑" pitchFamily="34" charset="-122"/>
              </a:rPr>
              <a:t>运气好</a:t>
            </a:r>
          </a:p>
        </p:txBody>
      </p:sp>
      <p:sp>
        <p:nvSpPr>
          <p:cNvPr id="28" name="TextBox 27">
            <a:extLst>
              <a:ext uri="{FF2B5EF4-FFF2-40B4-BE49-F238E27FC236}">
                <a16:creationId xmlns:a16="http://schemas.microsoft.com/office/drawing/2014/main" id="{44D92882-4AA8-A95E-26E3-1D9C183B580E}"/>
              </a:ext>
            </a:extLst>
          </p:cNvPr>
          <p:cNvSpPr txBox="1"/>
          <p:nvPr/>
        </p:nvSpPr>
        <p:spPr>
          <a:xfrm>
            <a:off x="6947522" y="4741151"/>
            <a:ext cx="1208985" cy="502766"/>
          </a:xfrm>
          <a:prstGeom prst="rect">
            <a:avLst/>
          </a:prstGeom>
          <a:noFill/>
        </p:spPr>
        <p:txBody>
          <a:bodyPr wrap="none" rtlCol="0">
            <a:spAutoFit/>
          </a:bodyPr>
          <a:lstStyle/>
          <a:p>
            <a:r>
              <a:rPr lang="zh-CN" altLang="en-US" sz="2667" b="1" dirty="0">
                <a:solidFill>
                  <a:srgbClr val="0070C0"/>
                </a:solidFill>
                <a:latin typeface="微软雅黑" pitchFamily="34" charset="-122"/>
                <a:ea typeface="微软雅黑" pitchFamily="34" charset="-122"/>
              </a:rPr>
              <a:t>有内幕</a:t>
            </a:r>
          </a:p>
        </p:txBody>
      </p:sp>
      <p:sp>
        <p:nvSpPr>
          <p:cNvPr id="29" name="TextBox 28">
            <a:extLst>
              <a:ext uri="{FF2B5EF4-FFF2-40B4-BE49-F238E27FC236}">
                <a16:creationId xmlns:a16="http://schemas.microsoft.com/office/drawing/2014/main" id="{D188126E-7DEA-6287-9CE6-D00322330B7D}"/>
              </a:ext>
            </a:extLst>
          </p:cNvPr>
          <p:cNvSpPr txBox="1"/>
          <p:nvPr/>
        </p:nvSpPr>
        <p:spPr>
          <a:xfrm>
            <a:off x="6947521" y="1896143"/>
            <a:ext cx="3408379" cy="429413"/>
          </a:xfrm>
          <a:prstGeom prst="rect">
            <a:avLst/>
          </a:prstGeom>
          <a:noFill/>
        </p:spPr>
        <p:txBody>
          <a:bodyPr wrap="square" rtlCol="0">
            <a:spAutoFit/>
          </a:bodyPr>
          <a:lstStyle/>
          <a:p>
            <a:pPr>
              <a:lnSpc>
                <a:spcPct val="130000"/>
              </a:lnSpc>
              <a:defRPr/>
            </a:pPr>
            <a:r>
              <a:rPr lang="zh-CN" altLang="en-US" sz="1867" dirty="0">
                <a:solidFill>
                  <a:schemeClr val="tx1">
                    <a:lumMod val="65000"/>
                    <a:lumOff val="35000"/>
                  </a:schemeClr>
                </a:solidFill>
                <a:latin typeface="微软雅黑" pitchFamily="34" charset="-122"/>
                <a:ea typeface="微软雅黑" pitchFamily="34" charset="-122"/>
              </a:rPr>
              <a:t>择时、择股、信息处理</a:t>
            </a:r>
          </a:p>
        </p:txBody>
      </p:sp>
      <p:sp>
        <p:nvSpPr>
          <p:cNvPr id="30" name="TextBox 28">
            <a:extLst>
              <a:ext uri="{FF2B5EF4-FFF2-40B4-BE49-F238E27FC236}">
                <a16:creationId xmlns:a16="http://schemas.microsoft.com/office/drawing/2014/main" id="{1AD08610-ABB2-9C67-6D09-B92984227DC9}"/>
              </a:ext>
            </a:extLst>
          </p:cNvPr>
          <p:cNvSpPr txBox="1"/>
          <p:nvPr/>
        </p:nvSpPr>
        <p:spPr>
          <a:xfrm>
            <a:off x="7104112" y="3566593"/>
            <a:ext cx="3408379" cy="429413"/>
          </a:xfrm>
          <a:prstGeom prst="rect">
            <a:avLst/>
          </a:prstGeom>
          <a:noFill/>
        </p:spPr>
        <p:txBody>
          <a:bodyPr wrap="square" rtlCol="0">
            <a:spAutoFit/>
          </a:bodyPr>
          <a:lstStyle/>
          <a:p>
            <a:pPr>
              <a:lnSpc>
                <a:spcPct val="130000"/>
              </a:lnSpc>
              <a:defRPr/>
            </a:pPr>
            <a:r>
              <a:rPr lang="zh-CN" altLang="en-US" sz="1867" dirty="0">
                <a:solidFill>
                  <a:schemeClr val="tx1">
                    <a:lumMod val="65000"/>
                    <a:lumOff val="35000"/>
                  </a:schemeClr>
                </a:solidFill>
                <a:latin typeface="微软雅黑" pitchFamily="34" charset="-122"/>
                <a:ea typeface="微软雅黑" pitchFamily="34" charset="-122"/>
              </a:rPr>
              <a:t>可持续吗？</a:t>
            </a:r>
          </a:p>
        </p:txBody>
      </p:sp>
      <p:sp>
        <p:nvSpPr>
          <p:cNvPr id="31" name="TextBox 28">
            <a:extLst>
              <a:ext uri="{FF2B5EF4-FFF2-40B4-BE49-F238E27FC236}">
                <a16:creationId xmlns:a16="http://schemas.microsoft.com/office/drawing/2014/main" id="{50E2AB9B-7718-34DB-F59F-33B2EDD7DD9D}"/>
              </a:ext>
            </a:extLst>
          </p:cNvPr>
          <p:cNvSpPr txBox="1"/>
          <p:nvPr/>
        </p:nvSpPr>
        <p:spPr>
          <a:xfrm>
            <a:off x="6947521" y="5220447"/>
            <a:ext cx="3408379" cy="429413"/>
          </a:xfrm>
          <a:prstGeom prst="rect">
            <a:avLst/>
          </a:prstGeom>
          <a:noFill/>
        </p:spPr>
        <p:txBody>
          <a:bodyPr wrap="square" rtlCol="0">
            <a:spAutoFit/>
          </a:bodyPr>
          <a:lstStyle/>
          <a:p>
            <a:pPr>
              <a:lnSpc>
                <a:spcPct val="130000"/>
              </a:lnSpc>
              <a:defRPr/>
            </a:pPr>
            <a:r>
              <a:rPr lang="zh-CN" altLang="en-US" sz="1867" dirty="0">
                <a:solidFill>
                  <a:schemeClr val="tx1">
                    <a:lumMod val="65000"/>
                    <a:lumOff val="35000"/>
                  </a:schemeClr>
                </a:solidFill>
                <a:latin typeface="微软雅黑" pitchFamily="34" charset="-122"/>
                <a:ea typeface="微软雅黑" pitchFamily="34" charset="-122"/>
              </a:rPr>
              <a:t>监管措施</a:t>
            </a:r>
          </a:p>
        </p:txBody>
      </p:sp>
      <p:sp>
        <p:nvSpPr>
          <p:cNvPr id="2" name="标题 1">
            <a:extLst>
              <a:ext uri="{FF2B5EF4-FFF2-40B4-BE49-F238E27FC236}">
                <a16:creationId xmlns:a16="http://schemas.microsoft.com/office/drawing/2014/main" id="{954662F6-E68E-8C9D-D51E-22D7AF423B6D}"/>
              </a:ext>
            </a:extLst>
          </p:cNvPr>
          <p:cNvSpPr txBox="1">
            <a:spLocks/>
          </p:cNvSpPr>
          <p:nvPr/>
        </p:nvSpPr>
        <p:spPr>
          <a:xfrm>
            <a:off x="838200" y="365126"/>
            <a:ext cx="10515600" cy="67990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dirty="0">
                <a:latin typeface="宋体" panose="02010600030101010101" pitchFamily="2" charset="-122"/>
                <a:ea typeface="宋体" panose="02010600030101010101" pitchFamily="2" charset="-122"/>
              </a:rPr>
              <a:t>投资者为什么要买基金？</a:t>
            </a:r>
            <a:endParaRPr lang="en-US" altLang="zh-CN" sz="2800" dirty="0">
              <a:latin typeface="宋体" panose="02010600030101010101" pitchFamily="2" charset="-122"/>
              <a:ea typeface="宋体" panose="02010600030101010101" pitchFamily="2" charset="-122"/>
            </a:endParaRPr>
          </a:p>
        </p:txBody>
      </p:sp>
      <p:cxnSp>
        <p:nvCxnSpPr>
          <p:cNvPr id="3" name="直接连接符 2">
            <a:extLst>
              <a:ext uri="{FF2B5EF4-FFF2-40B4-BE49-F238E27FC236}">
                <a16:creationId xmlns:a16="http://schemas.microsoft.com/office/drawing/2014/main" id="{9DA370CD-C5B1-7C30-EE44-156134583410}"/>
              </a:ext>
            </a:extLst>
          </p:cNvPr>
          <p:cNvCxnSpPr/>
          <p:nvPr/>
        </p:nvCxnSpPr>
        <p:spPr>
          <a:xfrm>
            <a:off x="755650" y="893988"/>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6300096"/>
      </p:ext>
    </p:extLst>
  </p:cSld>
  <p:clrMapOvr>
    <a:masterClrMapping/>
  </p:clrMapOvr>
  <p:transition spd="slow" advTm="0">
    <p:push/>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92B5ED1A-A586-C2F9-7391-247F64AB5686}"/>
              </a:ext>
            </a:extLst>
          </p:cNvPr>
          <p:cNvPicPr>
            <a:picLocks noChangeAspect="1"/>
          </p:cNvPicPr>
          <p:nvPr/>
        </p:nvPicPr>
        <p:blipFill>
          <a:blip r:embed="rId3"/>
          <a:stretch>
            <a:fillRect/>
          </a:stretch>
        </p:blipFill>
        <p:spPr>
          <a:xfrm>
            <a:off x="5600171" y="819121"/>
            <a:ext cx="4320480" cy="2858984"/>
          </a:xfrm>
          <a:prstGeom prst="rect">
            <a:avLst/>
          </a:prstGeom>
        </p:spPr>
      </p:pic>
      <p:sp>
        <p:nvSpPr>
          <p:cNvPr id="9" name="Rectangle 10">
            <a:extLst>
              <a:ext uri="{FF2B5EF4-FFF2-40B4-BE49-F238E27FC236}">
                <a16:creationId xmlns:a16="http://schemas.microsoft.com/office/drawing/2014/main" id="{30A27EFB-3C7F-B388-D8C1-CBE52290751B}"/>
              </a:ext>
            </a:extLst>
          </p:cNvPr>
          <p:cNvSpPr/>
          <p:nvPr/>
        </p:nvSpPr>
        <p:spPr bwMode="auto">
          <a:xfrm>
            <a:off x="883764" y="1907641"/>
            <a:ext cx="3558115" cy="3825168"/>
          </a:xfrm>
          <a:prstGeom prst="roundRect">
            <a:avLst/>
          </a:prstGeom>
          <a:gradFill flip="none" rotWithShape="1">
            <a:gsLst>
              <a:gs pos="0">
                <a:schemeClr val="bg1"/>
              </a:gs>
              <a:gs pos="100000">
                <a:srgbClr val="E0E0E0"/>
              </a:gs>
            </a:gsLst>
            <a:lin ang="5400000" scaled="1"/>
            <a:tileRect/>
          </a:gradFill>
          <a:ln>
            <a:noFill/>
          </a:ln>
          <a:effectLst>
            <a:outerShdw blurRad="457200" dist="127000" dir="8640000" algn="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33" b="1" dirty="0">
                <a:solidFill>
                  <a:srgbClr val="0070C0"/>
                </a:solidFill>
                <a:latin typeface="微软雅黑" panose="020B0503020204020204" pitchFamily="34" charset="-122"/>
                <a:ea typeface="微软雅黑" panose="020B0503020204020204" pitchFamily="34" charset="-122"/>
              </a:rPr>
              <a:t>清华大学学士，美国西北大学博士，基金经理从业</a:t>
            </a:r>
            <a:r>
              <a:rPr lang="en-US" altLang="zh-CN" sz="2133" b="1" dirty="0">
                <a:solidFill>
                  <a:srgbClr val="0070C0"/>
                </a:solidFill>
                <a:latin typeface="微软雅黑" panose="020B0503020204020204" pitchFamily="34" charset="-122"/>
                <a:ea typeface="微软雅黑" panose="020B0503020204020204" pitchFamily="34" charset="-122"/>
              </a:rPr>
              <a:t>7</a:t>
            </a:r>
            <a:r>
              <a:rPr lang="zh-CN" altLang="en-US" sz="2133" b="1" dirty="0">
                <a:solidFill>
                  <a:srgbClr val="0070C0"/>
                </a:solidFill>
                <a:latin typeface="微软雅黑" panose="020B0503020204020204" pitchFamily="34" charset="-122"/>
                <a:ea typeface="微软雅黑" panose="020B0503020204020204" pitchFamily="34" charset="-122"/>
              </a:rPr>
              <a:t>年，共计掌管基金</a:t>
            </a:r>
            <a:r>
              <a:rPr lang="en-US" altLang="zh-CN" sz="2133" b="1" dirty="0">
                <a:solidFill>
                  <a:srgbClr val="0070C0"/>
                </a:solidFill>
                <a:latin typeface="微软雅黑" panose="020B0503020204020204" pitchFamily="34" charset="-122"/>
                <a:ea typeface="微软雅黑" panose="020B0503020204020204" pitchFamily="34" charset="-122"/>
              </a:rPr>
              <a:t>13</a:t>
            </a:r>
            <a:r>
              <a:rPr lang="zh-CN" altLang="en-US" sz="2133" b="1" dirty="0">
                <a:solidFill>
                  <a:srgbClr val="0070C0"/>
                </a:solidFill>
                <a:latin typeface="微软雅黑" panose="020B0503020204020204" pitchFamily="34" charset="-122"/>
                <a:ea typeface="微软雅黑" panose="020B0503020204020204" pitchFamily="34" charset="-122"/>
              </a:rPr>
              <a:t>支，在管基金规模超过</a:t>
            </a:r>
            <a:r>
              <a:rPr lang="en-US" altLang="zh-CN" sz="2133" b="1" dirty="0">
                <a:solidFill>
                  <a:srgbClr val="0070C0"/>
                </a:solidFill>
                <a:latin typeface="微软雅黑" panose="020B0503020204020204" pitchFamily="34" charset="-122"/>
                <a:ea typeface="微软雅黑" panose="020B0503020204020204" pitchFamily="34" charset="-122"/>
              </a:rPr>
              <a:t>500</a:t>
            </a:r>
            <a:r>
              <a:rPr lang="zh-CN" altLang="en-US" sz="2133" b="1" dirty="0">
                <a:solidFill>
                  <a:srgbClr val="0070C0"/>
                </a:solidFill>
                <a:latin typeface="微软雅黑" panose="020B0503020204020204" pitchFamily="34" charset="-122"/>
                <a:ea typeface="微软雅黑" panose="020B0503020204020204" pitchFamily="34" charset="-122"/>
              </a:rPr>
              <a:t>亿元，曾获得两次“基金明星奖”，一次获得“金牛奖”。</a:t>
            </a:r>
            <a:endParaRPr lang="en-US" sz="2400" b="1" dirty="0">
              <a:solidFill>
                <a:srgbClr val="0070C0"/>
              </a:solidFill>
              <a:latin typeface="微软雅黑" panose="020B0503020204020204" pitchFamily="34" charset="-122"/>
              <a:ea typeface="微软雅黑" panose="020B0503020204020204" pitchFamily="34" charset="-122"/>
            </a:endParaRPr>
          </a:p>
        </p:txBody>
      </p:sp>
      <p:sp>
        <p:nvSpPr>
          <p:cNvPr id="10" name="圆角矩形 2">
            <a:extLst>
              <a:ext uri="{FF2B5EF4-FFF2-40B4-BE49-F238E27FC236}">
                <a16:creationId xmlns:a16="http://schemas.microsoft.com/office/drawing/2014/main" id="{8CA2B518-EC14-FDD0-C877-2D2A285A9EC7}"/>
              </a:ext>
            </a:extLst>
          </p:cNvPr>
          <p:cNvSpPr/>
          <p:nvPr/>
        </p:nvSpPr>
        <p:spPr>
          <a:xfrm flipH="1">
            <a:off x="713213" y="1220755"/>
            <a:ext cx="3889231" cy="713453"/>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381000" dist="254000" dir="1026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1" name="组合 10">
            <a:extLst>
              <a:ext uri="{FF2B5EF4-FFF2-40B4-BE49-F238E27FC236}">
                <a16:creationId xmlns:a16="http://schemas.microsoft.com/office/drawing/2014/main" id="{99B930DF-72C6-FBE7-1350-CC3D798DC99A}"/>
              </a:ext>
            </a:extLst>
          </p:cNvPr>
          <p:cNvGrpSpPr/>
          <p:nvPr/>
        </p:nvGrpSpPr>
        <p:grpSpPr>
          <a:xfrm>
            <a:off x="534283" y="1145482"/>
            <a:ext cx="843040" cy="842911"/>
            <a:chOff x="3567745" y="3971974"/>
            <a:chExt cx="1338084" cy="1338084"/>
          </a:xfrm>
        </p:grpSpPr>
        <p:grpSp>
          <p:nvGrpSpPr>
            <p:cNvPr id="12" name="组合 11">
              <a:extLst>
                <a:ext uri="{FF2B5EF4-FFF2-40B4-BE49-F238E27FC236}">
                  <a16:creationId xmlns:a16="http://schemas.microsoft.com/office/drawing/2014/main" id="{94E7FD1B-4151-A1C9-84A5-88498C5C0CAB}"/>
                </a:ext>
              </a:extLst>
            </p:cNvPr>
            <p:cNvGrpSpPr/>
            <p:nvPr/>
          </p:nvGrpSpPr>
          <p:grpSpPr>
            <a:xfrm>
              <a:off x="3567745" y="3971974"/>
              <a:ext cx="1338084" cy="1338084"/>
              <a:chOff x="5213600" y="2517129"/>
              <a:chExt cx="2023672" cy="2023672"/>
            </a:xfrm>
          </p:grpSpPr>
          <p:sp>
            <p:nvSpPr>
              <p:cNvPr id="14" name="椭圆 13">
                <a:extLst>
                  <a:ext uri="{FF2B5EF4-FFF2-40B4-BE49-F238E27FC236}">
                    <a16:creationId xmlns:a16="http://schemas.microsoft.com/office/drawing/2014/main" id="{E090E899-15E1-E405-9BB3-ECEF0C3ED98E}"/>
                  </a:ext>
                </a:extLst>
              </p:cNvPr>
              <p:cNvSpPr/>
              <p:nvPr/>
            </p:nvSpPr>
            <p:spPr>
              <a:xfrm>
                <a:off x="5213600" y="2517129"/>
                <a:ext cx="2023672" cy="202367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a:extLst>
                  <a:ext uri="{FF2B5EF4-FFF2-40B4-BE49-F238E27FC236}">
                    <a16:creationId xmlns:a16="http://schemas.microsoft.com/office/drawing/2014/main" id="{28CF5434-5227-B3E2-F7A7-988A1316FCC8}"/>
                  </a:ext>
                </a:extLst>
              </p:cNvPr>
              <p:cNvSpPr/>
              <p:nvPr/>
            </p:nvSpPr>
            <p:spPr>
              <a:xfrm>
                <a:off x="5260739" y="2564268"/>
                <a:ext cx="1929394" cy="1929394"/>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3" name="椭圆 12">
              <a:extLst>
                <a:ext uri="{FF2B5EF4-FFF2-40B4-BE49-F238E27FC236}">
                  <a16:creationId xmlns:a16="http://schemas.microsoft.com/office/drawing/2014/main" id="{41D529CD-346F-5742-D886-EF9C3E1E33A9}"/>
                </a:ext>
              </a:extLst>
            </p:cNvPr>
            <p:cNvSpPr/>
            <p:nvPr/>
          </p:nvSpPr>
          <p:spPr>
            <a:xfrm>
              <a:off x="3695023" y="4099252"/>
              <a:ext cx="1083528" cy="1083528"/>
            </a:xfrm>
            <a:prstGeom prst="ellipse">
              <a:avLst/>
            </a:pr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grpSp>
      <p:sp>
        <p:nvSpPr>
          <p:cNvPr id="16" name="TextBox 72">
            <a:extLst>
              <a:ext uri="{FF2B5EF4-FFF2-40B4-BE49-F238E27FC236}">
                <a16:creationId xmlns:a16="http://schemas.microsoft.com/office/drawing/2014/main" id="{24FDBC22-8151-6A72-5488-CF90776F742D}"/>
              </a:ext>
            </a:extLst>
          </p:cNvPr>
          <p:cNvSpPr txBox="1"/>
          <p:nvPr/>
        </p:nvSpPr>
        <p:spPr>
          <a:xfrm>
            <a:off x="1401044" y="1317977"/>
            <a:ext cx="2625337"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576035">
              <a:defRPr/>
            </a:pPr>
            <a:r>
              <a:rPr lang="zh-CN" altLang="en-US" sz="2400" b="1" kern="0" dirty="0">
                <a:solidFill>
                  <a:srgbClr val="0070C0"/>
                </a:solidFill>
                <a:latin typeface="Arial" pitchFamily="34" charset="0"/>
                <a:ea typeface="微软雅黑" pitchFamily="34" charset="-122"/>
                <a:cs typeface="Arial" pitchFamily="34" charset="0"/>
              </a:rPr>
              <a:t>某明星经理</a:t>
            </a:r>
            <a:endParaRPr lang="en-US" altLang="zh-CN" sz="2400" b="1" kern="0" dirty="0">
              <a:solidFill>
                <a:srgbClr val="0070C0"/>
              </a:solidFill>
              <a:latin typeface="Arial" pitchFamily="34" charset="0"/>
              <a:ea typeface="微软雅黑" pitchFamily="34" charset="-122"/>
              <a:cs typeface="Arial" pitchFamily="34" charset="0"/>
            </a:endParaRPr>
          </a:p>
        </p:txBody>
      </p:sp>
      <p:grpSp>
        <p:nvGrpSpPr>
          <p:cNvPr id="17" name="组合 16">
            <a:extLst>
              <a:ext uri="{FF2B5EF4-FFF2-40B4-BE49-F238E27FC236}">
                <a16:creationId xmlns:a16="http://schemas.microsoft.com/office/drawing/2014/main" id="{B965F06E-EB26-4672-1F7F-3D7CBE078511}"/>
              </a:ext>
            </a:extLst>
          </p:cNvPr>
          <p:cNvGrpSpPr/>
          <p:nvPr/>
        </p:nvGrpSpPr>
        <p:grpSpPr>
          <a:xfrm>
            <a:off x="744188" y="1344873"/>
            <a:ext cx="423229" cy="425711"/>
            <a:chOff x="5499100" y="2711450"/>
            <a:chExt cx="1193801" cy="1441451"/>
          </a:xfrm>
          <a:solidFill>
            <a:schemeClr val="bg1"/>
          </a:solidFill>
        </p:grpSpPr>
        <p:sp>
          <p:nvSpPr>
            <p:cNvPr id="18" name="Freeform 17">
              <a:extLst>
                <a:ext uri="{FF2B5EF4-FFF2-40B4-BE49-F238E27FC236}">
                  <a16:creationId xmlns:a16="http://schemas.microsoft.com/office/drawing/2014/main" id="{50857114-D6BD-7845-C3B8-30177628F533}"/>
                </a:ext>
              </a:extLst>
            </p:cNvPr>
            <p:cNvSpPr>
              <a:spLocks/>
            </p:cNvSpPr>
            <p:nvPr/>
          </p:nvSpPr>
          <p:spPr bwMode="auto">
            <a:xfrm>
              <a:off x="5892800" y="2711450"/>
              <a:ext cx="401638" cy="439738"/>
            </a:xfrm>
            <a:custGeom>
              <a:avLst/>
              <a:gdLst>
                <a:gd name="T0" fmla="*/ 12 w 106"/>
                <a:gd name="T1" fmla="*/ 75 h 116"/>
                <a:gd name="T2" fmla="*/ 54 w 106"/>
                <a:gd name="T3" fmla="*/ 116 h 116"/>
                <a:gd name="T4" fmla="*/ 96 w 106"/>
                <a:gd name="T5" fmla="*/ 74 h 116"/>
                <a:gd name="T6" fmla="*/ 106 w 106"/>
                <a:gd name="T7" fmla="*/ 56 h 116"/>
                <a:gd name="T8" fmla="*/ 99 w 106"/>
                <a:gd name="T9" fmla="*/ 48 h 116"/>
                <a:gd name="T10" fmla="*/ 54 w 106"/>
                <a:gd name="T11" fmla="*/ 0 h 116"/>
                <a:gd name="T12" fmla="*/ 9 w 106"/>
                <a:gd name="T13" fmla="*/ 47 h 116"/>
                <a:gd name="T14" fmla="*/ 1 w 106"/>
                <a:gd name="T15" fmla="*/ 56 h 116"/>
                <a:gd name="T16" fmla="*/ 12 w 106"/>
                <a:gd name="T17" fmla="*/ 7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16">
                  <a:moveTo>
                    <a:pt x="12" y="75"/>
                  </a:moveTo>
                  <a:cubicBezTo>
                    <a:pt x="18" y="96"/>
                    <a:pt x="31" y="116"/>
                    <a:pt x="54" y="116"/>
                  </a:cubicBezTo>
                  <a:cubicBezTo>
                    <a:pt x="76" y="116"/>
                    <a:pt x="90" y="96"/>
                    <a:pt x="96" y="74"/>
                  </a:cubicBezTo>
                  <a:cubicBezTo>
                    <a:pt x="102" y="72"/>
                    <a:pt x="106" y="63"/>
                    <a:pt x="106" y="56"/>
                  </a:cubicBezTo>
                  <a:cubicBezTo>
                    <a:pt x="105" y="51"/>
                    <a:pt x="103" y="49"/>
                    <a:pt x="99" y="48"/>
                  </a:cubicBezTo>
                  <a:cubicBezTo>
                    <a:pt x="98" y="21"/>
                    <a:pt x="80" y="0"/>
                    <a:pt x="54" y="0"/>
                  </a:cubicBezTo>
                  <a:cubicBezTo>
                    <a:pt x="28" y="0"/>
                    <a:pt x="10" y="21"/>
                    <a:pt x="9" y="47"/>
                  </a:cubicBezTo>
                  <a:cubicBezTo>
                    <a:pt x="4" y="48"/>
                    <a:pt x="2" y="51"/>
                    <a:pt x="1" y="56"/>
                  </a:cubicBezTo>
                  <a:cubicBezTo>
                    <a:pt x="0" y="63"/>
                    <a:pt x="5" y="73"/>
                    <a:pt x="12"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767894">
                <a:defRPr/>
              </a:pPr>
              <a:endParaRPr lang="zh-CN" altLang="en-US" sz="1733">
                <a:solidFill>
                  <a:srgbClr val="C00000"/>
                </a:solidFill>
                <a:cs typeface="+mn-ea"/>
                <a:sym typeface="+mn-lt"/>
              </a:endParaRPr>
            </a:p>
          </p:txBody>
        </p:sp>
        <p:sp>
          <p:nvSpPr>
            <p:cNvPr id="19" name="Freeform 18">
              <a:extLst>
                <a:ext uri="{FF2B5EF4-FFF2-40B4-BE49-F238E27FC236}">
                  <a16:creationId xmlns:a16="http://schemas.microsoft.com/office/drawing/2014/main" id="{FB8F241B-1EB0-6F79-E82D-CC9EA9005E05}"/>
                </a:ext>
              </a:extLst>
            </p:cNvPr>
            <p:cNvSpPr>
              <a:spLocks/>
            </p:cNvSpPr>
            <p:nvPr/>
          </p:nvSpPr>
          <p:spPr bwMode="auto">
            <a:xfrm>
              <a:off x="5499100" y="3695700"/>
              <a:ext cx="1190625" cy="298450"/>
            </a:xfrm>
            <a:custGeom>
              <a:avLst/>
              <a:gdLst>
                <a:gd name="T0" fmla="*/ 0 w 750"/>
                <a:gd name="T1" fmla="*/ 0 h 188"/>
                <a:gd name="T2" fmla="*/ 79 w 750"/>
                <a:gd name="T3" fmla="*/ 188 h 188"/>
                <a:gd name="T4" fmla="*/ 122 w 750"/>
                <a:gd name="T5" fmla="*/ 188 h 188"/>
                <a:gd name="T6" fmla="*/ 119 w 750"/>
                <a:gd name="T7" fmla="*/ 72 h 188"/>
                <a:gd name="T8" fmla="*/ 633 w 750"/>
                <a:gd name="T9" fmla="*/ 72 h 188"/>
                <a:gd name="T10" fmla="*/ 630 w 750"/>
                <a:gd name="T11" fmla="*/ 188 h 188"/>
                <a:gd name="T12" fmla="*/ 673 w 750"/>
                <a:gd name="T13" fmla="*/ 188 h 188"/>
                <a:gd name="T14" fmla="*/ 750 w 750"/>
                <a:gd name="T15" fmla="*/ 0 h 188"/>
                <a:gd name="T16" fmla="*/ 0 w 750"/>
                <a:gd name="T1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0" h="188">
                  <a:moveTo>
                    <a:pt x="0" y="0"/>
                  </a:moveTo>
                  <a:lnTo>
                    <a:pt x="79" y="188"/>
                  </a:lnTo>
                  <a:lnTo>
                    <a:pt x="122" y="188"/>
                  </a:lnTo>
                  <a:lnTo>
                    <a:pt x="119" y="72"/>
                  </a:lnTo>
                  <a:lnTo>
                    <a:pt x="633" y="72"/>
                  </a:lnTo>
                  <a:lnTo>
                    <a:pt x="630" y="188"/>
                  </a:lnTo>
                  <a:lnTo>
                    <a:pt x="673" y="188"/>
                  </a:lnTo>
                  <a:lnTo>
                    <a:pt x="75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767894">
                <a:defRPr/>
              </a:pPr>
              <a:endParaRPr lang="zh-CN" altLang="en-US" sz="1733">
                <a:solidFill>
                  <a:srgbClr val="C00000"/>
                </a:solidFill>
                <a:cs typeface="+mn-ea"/>
                <a:sym typeface="+mn-lt"/>
              </a:endParaRPr>
            </a:p>
          </p:txBody>
        </p:sp>
        <p:sp>
          <p:nvSpPr>
            <p:cNvPr id="20" name="Freeform 19">
              <a:extLst>
                <a:ext uri="{FF2B5EF4-FFF2-40B4-BE49-F238E27FC236}">
                  <a16:creationId xmlns:a16="http://schemas.microsoft.com/office/drawing/2014/main" id="{D214CF2B-7343-B6D5-FC6E-AA812333CC2A}"/>
                </a:ext>
              </a:extLst>
            </p:cNvPr>
            <p:cNvSpPr>
              <a:spLocks/>
            </p:cNvSpPr>
            <p:nvPr/>
          </p:nvSpPr>
          <p:spPr bwMode="auto">
            <a:xfrm>
              <a:off x="5722938" y="3846513"/>
              <a:ext cx="746125" cy="306388"/>
            </a:xfrm>
            <a:custGeom>
              <a:avLst/>
              <a:gdLst>
                <a:gd name="T0" fmla="*/ 2 w 470"/>
                <a:gd name="T1" fmla="*/ 193 h 193"/>
                <a:gd name="T2" fmla="*/ 465 w 470"/>
                <a:gd name="T3" fmla="*/ 193 h 193"/>
                <a:gd name="T4" fmla="*/ 470 w 470"/>
                <a:gd name="T5" fmla="*/ 0 h 193"/>
                <a:gd name="T6" fmla="*/ 0 w 470"/>
                <a:gd name="T7" fmla="*/ 0 h 193"/>
                <a:gd name="T8" fmla="*/ 2 w 470"/>
                <a:gd name="T9" fmla="*/ 193 h 193"/>
              </a:gdLst>
              <a:ahLst/>
              <a:cxnLst>
                <a:cxn ang="0">
                  <a:pos x="T0" y="T1"/>
                </a:cxn>
                <a:cxn ang="0">
                  <a:pos x="T2" y="T3"/>
                </a:cxn>
                <a:cxn ang="0">
                  <a:pos x="T4" y="T5"/>
                </a:cxn>
                <a:cxn ang="0">
                  <a:pos x="T6" y="T7"/>
                </a:cxn>
                <a:cxn ang="0">
                  <a:pos x="T8" y="T9"/>
                </a:cxn>
              </a:cxnLst>
              <a:rect l="0" t="0" r="r" b="b"/>
              <a:pathLst>
                <a:path w="470" h="193">
                  <a:moveTo>
                    <a:pt x="2" y="193"/>
                  </a:moveTo>
                  <a:lnTo>
                    <a:pt x="465" y="193"/>
                  </a:lnTo>
                  <a:lnTo>
                    <a:pt x="470" y="0"/>
                  </a:lnTo>
                  <a:lnTo>
                    <a:pt x="0" y="0"/>
                  </a:lnTo>
                  <a:lnTo>
                    <a:pt x="2"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767894">
                <a:defRPr/>
              </a:pPr>
              <a:endParaRPr lang="zh-CN" altLang="en-US" sz="1733">
                <a:solidFill>
                  <a:srgbClr val="C00000"/>
                </a:solidFill>
                <a:cs typeface="+mn-ea"/>
                <a:sym typeface="+mn-lt"/>
              </a:endParaRPr>
            </a:p>
          </p:txBody>
        </p:sp>
        <p:sp>
          <p:nvSpPr>
            <p:cNvPr id="21" name="Freeform 20">
              <a:extLst>
                <a:ext uri="{FF2B5EF4-FFF2-40B4-BE49-F238E27FC236}">
                  <a16:creationId xmlns:a16="http://schemas.microsoft.com/office/drawing/2014/main" id="{BD5B29AB-7D4B-1FD7-24EA-9DC9E2085AB9}"/>
                </a:ext>
              </a:extLst>
            </p:cNvPr>
            <p:cNvSpPr>
              <a:spLocks/>
            </p:cNvSpPr>
            <p:nvPr/>
          </p:nvSpPr>
          <p:spPr bwMode="auto">
            <a:xfrm>
              <a:off x="6488113" y="36004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767894">
                <a:defRPr/>
              </a:pPr>
              <a:endParaRPr lang="zh-CN" altLang="en-US" sz="1733">
                <a:solidFill>
                  <a:srgbClr val="C00000"/>
                </a:solidFill>
                <a:cs typeface="+mn-ea"/>
                <a:sym typeface="+mn-lt"/>
              </a:endParaRPr>
            </a:p>
          </p:txBody>
        </p:sp>
        <p:sp>
          <p:nvSpPr>
            <p:cNvPr id="22" name="Freeform 21">
              <a:extLst>
                <a:ext uri="{FF2B5EF4-FFF2-40B4-BE49-F238E27FC236}">
                  <a16:creationId xmlns:a16="http://schemas.microsoft.com/office/drawing/2014/main" id="{23DC1BE7-056C-C0A5-359C-8AD710096205}"/>
                </a:ext>
              </a:extLst>
            </p:cNvPr>
            <p:cNvSpPr>
              <a:spLocks/>
            </p:cNvSpPr>
            <p:nvPr/>
          </p:nvSpPr>
          <p:spPr bwMode="auto">
            <a:xfrm>
              <a:off x="5684838" y="3173413"/>
              <a:ext cx="1008063" cy="450850"/>
            </a:xfrm>
            <a:custGeom>
              <a:avLst/>
              <a:gdLst>
                <a:gd name="T0" fmla="*/ 49 w 266"/>
                <a:gd name="T1" fmla="*/ 64 h 119"/>
                <a:gd name="T2" fmla="*/ 49 w 266"/>
                <a:gd name="T3" fmla="*/ 64 h 119"/>
                <a:gd name="T4" fmla="*/ 49 w 266"/>
                <a:gd name="T5" fmla="*/ 119 h 119"/>
                <a:gd name="T6" fmla="*/ 105 w 266"/>
                <a:gd name="T7" fmla="*/ 119 h 119"/>
                <a:gd name="T8" fmla="*/ 102 w 266"/>
                <a:gd name="T9" fmla="*/ 83 h 119"/>
                <a:gd name="T10" fmla="*/ 108 w 266"/>
                <a:gd name="T11" fmla="*/ 74 h 119"/>
                <a:gd name="T12" fmla="*/ 115 w 266"/>
                <a:gd name="T13" fmla="*/ 83 h 119"/>
                <a:gd name="T14" fmla="*/ 112 w 266"/>
                <a:gd name="T15" fmla="*/ 119 h 119"/>
                <a:gd name="T16" fmla="*/ 167 w 266"/>
                <a:gd name="T17" fmla="*/ 119 h 119"/>
                <a:gd name="T18" fmla="*/ 167 w 266"/>
                <a:gd name="T19" fmla="*/ 76 h 119"/>
                <a:gd name="T20" fmla="*/ 179 w 266"/>
                <a:gd name="T21" fmla="*/ 95 h 119"/>
                <a:gd name="T22" fmla="*/ 187 w 266"/>
                <a:gd name="T23" fmla="*/ 105 h 119"/>
                <a:gd name="T24" fmla="*/ 192 w 266"/>
                <a:gd name="T25" fmla="*/ 110 h 119"/>
                <a:gd name="T26" fmla="*/ 197 w 266"/>
                <a:gd name="T27" fmla="*/ 112 h 119"/>
                <a:gd name="T28" fmla="*/ 205 w 266"/>
                <a:gd name="T29" fmla="*/ 114 h 119"/>
                <a:gd name="T30" fmla="*/ 212 w 266"/>
                <a:gd name="T31" fmla="*/ 113 h 119"/>
                <a:gd name="T32" fmla="*/ 216 w 266"/>
                <a:gd name="T33" fmla="*/ 111 h 119"/>
                <a:gd name="T34" fmla="*/ 220 w 266"/>
                <a:gd name="T35" fmla="*/ 108 h 119"/>
                <a:gd name="T36" fmla="*/ 226 w 266"/>
                <a:gd name="T37" fmla="*/ 103 h 119"/>
                <a:gd name="T38" fmla="*/ 236 w 266"/>
                <a:gd name="T39" fmla="*/ 92 h 119"/>
                <a:gd name="T40" fmla="*/ 259 w 266"/>
                <a:gd name="T41" fmla="*/ 67 h 119"/>
                <a:gd name="T42" fmla="*/ 257 w 266"/>
                <a:gd name="T43" fmla="*/ 39 h 119"/>
                <a:gd name="T44" fmla="*/ 254 w 266"/>
                <a:gd name="T45" fmla="*/ 37 h 119"/>
                <a:gd name="T46" fmla="*/ 262 w 266"/>
                <a:gd name="T47" fmla="*/ 29 h 119"/>
                <a:gd name="T48" fmla="*/ 262 w 266"/>
                <a:gd name="T49" fmla="*/ 18 h 119"/>
                <a:gd name="T50" fmla="*/ 251 w 266"/>
                <a:gd name="T51" fmla="*/ 18 h 119"/>
                <a:gd name="T52" fmla="*/ 233 w 266"/>
                <a:gd name="T53" fmla="*/ 38 h 119"/>
                <a:gd name="T54" fmla="*/ 229 w 266"/>
                <a:gd name="T55" fmla="*/ 41 h 119"/>
                <a:gd name="T56" fmla="*/ 229 w 266"/>
                <a:gd name="T57" fmla="*/ 41 h 119"/>
                <a:gd name="T58" fmla="*/ 211 w 266"/>
                <a:gd name="T59" fmla="*/ 62 h 119"/>
                <a:gd name="T60" fmla="*/ 207 w 266"/>
                <a:gd name="T61" fmla="*/ 66 h 119"/>
                <a:gd name="T62" fmla="*/ 204 w 266"/>
                <a:gd name="T63" fmla="*/ 60 h 119"/>
                <a:gd name="T64" fmla="*/ 190 w 266"/>
                <a:gd name="T65" fmla="*/ 35 h 119"/>
                <a:gd name="T66" fmla="*/ 186 w 266"/>
                <a:gd name="T67" fmla="*/ 26 h 119"/>
                <a:gd name="T68" fmla="*/ 184 w 266"/>
                <a:gd name="T69" fmla="*/ 23 h 119"/>
                <a:gd name="T70" fmla="*/ 184 w 266"/>
                <a:gd name="T71" fmla="*/ 22 h 119"/>
                <a:gd name="T72" fmla="*/ 184 w 266"/>
                <a:gd name="T73" fmla="*/ 22 h 119"/>
                <a:gd name="T74" fmla="*/ 179 w 266"/>
                <a:gd name="T75" fmla="*/ 16 h 119"/>
                <a:gd name="T76" fmla="*/ 152 w 266"/>
                <a:gd name="T77" fmla="*/ 4 h 119"/>
                <a:gd name="T78" fmla="*/ 138 w 266"/>
                <a:gd name="T79" fmla="*/ 0 h 119"/>
                <a:gd name="T80" fmla="*/ 138 w 266"/>
                <a:gd name="T81" fmla="*/ 0 h 119"/>
                <a:gd name="T82" fmla="*/ 138 w 266"/>
                <a:gd name="T83" fmla="*/ 0 h 119"/>
                <a:gd name="T84" fmla="*/ 120 w 266"/>
                <a:gd name="T85" fmla="*/ 62 h 119"/>
                <a:gd name="T86" fmla="*/ 114 w 266"/>
                <a:gd name="T87" fmla="*/ 24 h 119"/>
                <a:gd name="T88" fmla="*/ 119 w 266"/>
                <a:gd name="T89" fmla="*/ 12 h 119"/>
                <a:gd name="T90" fmla="*/ 111 w 266"/>
                <a:gd name="T91" fmla="*/ 5 h 119"/>
                <a:gd name="T92" fmla="*/ 105 w 266"/>
                <a:gd name="T93" fmla="*/ 5 h 119"/>
                <a:gd name="T94" fmla="*/ 97 w 266"/>
                <a:gd name="T95" fmla="*/ 12 h 119"/>
                <a:gd name="T96" fmla="*/ 102 w 266"/>
                <a:gd name="T97" fmla="*/ 24 h 119"/>
                <a:gd name="T98" fmla="*/ 96 w 266"/>
                <a:gd name="T99" fmla="*/ 62 h 119"/>
                <a:gd name="T100" fmla="*/ 78 w 266"/>
                <a:gd name="T101" fmla="*/ 0 h 119"/>
                <a:gd name="T102" fmla="*/ 78 w 266"/>
                <a:gd name="T103" fmla="*/ 0 h 119"/>
                <a:gd name="T104" fmla="*/ 78 w 266"/>
                <a:gd name="T105" fmla="*/ 0 h 119"/>
                <a:gd name="T106" fmla="*/ 67 w 266"/>
                <a:gd name="T107" fmla="*/ 4 h 119"/>
                <a:gd name="T108" fmla="*/ 28 w 266"/>
                <a:gd name="T109" fmla="*/ 20 h 119"/>
                <a:gd name="T110" fmla="*/ 0 w 266"/>
                <a:gd name="T111" fmla="*/ 119 h 119"/>
                <a:gd name="T112" fmla="*/ 38 w 266"/>
                <a:gd name="T113" fmla="*/ 119 h 119"/>
                <a:gd name="T114" fmla="*/ 49 w 266"/>
                <a:gd name="T115" fmla="*/ 6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6" h="119">
                  <a:moveTo>
                    <a:pt x="49" y="64"/>
                  </a:moveTo>
                  <a:cubicBezTo>
                    <a:pt x="49" y="64"/>
                    <a:pt x="49" y="64"/>
                    <a:pt x="49" y="64"/>
                  </a:cubicBezTo>
                  <a:cubicBezTo>
                    <a:pt x="49" y="119"/>
                    <a:pt x="49" y="119"/>
                    <a:pt x="49" y="119"/>
                  </a:cubicBezTo>
                  <a:cubicBezTo>
                    <a:pt x="105" y="119"/>
                    <a:pt x="105" y="119"/>
                    <a:pt x="105" y="119"/>
                  </a:cubicBezTo>
                  <a:cubicBezTo>
                    <a:pt x="102" y="83"/>
                    <a:pt x="102" y="83"/>
                    <a:pt x="102" y="83"/>
                  </a:cubicBezTo>
                  <a:cubicBezTo>
                    <a:pt x="102" y="78"/>
                    <a:pt x="105" y="74"/>
                    <a:pt x="108" y="74"/>
                  </a:cubicBezTo>
                  <a:cubicBezTo>
                    <a:pt x="112" y="74"/>
                    <a:pt x="115" y="78"/>
                    <a:pt x="115" y="83"/>
                  </a:cubicBezTo>
                  <a:cubicBezTo>
                    <a:pt x="112" y="119"/>
                    <a:pt x="112" y="119"/>
                    <a:pt x="112" y="119"/>
                  </a:cubicBezTo>
                  <a:cubicBezTo>
                    <a:pt x="167" y="119"/>
                    <a:pt x="167" y="119"/>
                    <a:pt x="167" y="119"/>
                  </a:cubicBezTo>
                  <a:cubicBezTo>
                    <a:pt x="167" y="76"/>
                    <a:pt x="167" y="76"/>
                    <a:pt x="167" y="76"/>
                  </a:cubicBezTo>
                  <a:cubicBezTo>
                    <a:pt x="171" y="83"/>
                    <a:pt x="175" y="89"/>
                    <a:pt x="179" y="95"/>
                  </a:cubicBezTo>
                  <a:cubicBezTo>
                    <a:pt x="182" y="99"/>
                    <a:pt x="184" y="102"/>
                    <a:pt x="187" y="105"/>
                  </a:cubicBezTo>
                  <a:cubicBezTo>
                    <a:pt x="188" y="106"/>
                    <a:pt x="190" y="108"/>
                    <a:pt x="192" y="110"/>
                  </a:cubicBezTo>
                  <a:cubicBezTo>
                    <a:pt x="193" y="111"/>
                    <a:pt x="195" y="111"/>
                    <a:pt x="197" y="112"/>
                  </a:cubicBezTo>
                  <a:cubicBezTo>
                    <a:pt x="199" y="113"/>
                    <a:pt x="202" y="114"/>
                    <a:pt x="205" y="114"/>
                  </a:cubicBezTo>
                  <a:cubicBezTo>
                    <a:pt x="207" y="114"/>
                    <a:pt x="209" y="114"/>
                    <a:pt x="212" y="113"/>
                  </a:cubicBezTo>
                  <a:cubicBezTo>
                    <a:pt x="214" y="112"/>
                    <a:pt x="215" y="112"/>
                    <a:pt x="216" y="111"/>
                  </a:cubicBezTo>
                  <a:cubicBezTo>
                    <a:pt x="218" y="110"/>
                    <a:pt x="219" y="109"/>
                    <a:pt x="220" y="108"/>
                  </a:cubicBezTo>
                  <a:cubicBezTo>
                    <a:pt x="222" y="107"/>
                    <a:pt x="224" y="105"/>
                    <a:pt x="226" y="103"/>
                  </a:cubicBezTo>
                  <a:cubicBezTo>
                    <a:pt x="229" y="100"/>
                    <a:pt x="233" y="96"/>
                    <a:pt x="236" y="92"/>
                  </a:cubicBezTo>
                  <a:cubicBezTo>
                    <a:pt x="247" y="80"/>
                    <a:pt x="259" y="67"/>
                    <a:pt x="259" y="67"/>
                  </a:cubicBezTo>
                  <a:cubicBezTo>
                    <a:pt x="266" y="58"/>
                    <a:pt x="265" y="46"/>
                    <a:pt x="257" y="39"/>
                  </a:cubicBezTo>
                  <a:cubicBezTo>
                    <a:pt x="256" y="38"/>
                    <a:pt x="255" y="38"/>
                    <a:pt x="254" y="37"/>
                  </a:cubicBezTo>
                  <a:cubicBezTo>
                    <a:pt x="262" y="29"/>
                    <a:pt x="262" y="29"/>
                    <a:pt x="262" y="29"/>
                  </a:cubicBezTo>
                  <a:cubicBezTo>
                    <a:pt x="265" y="26"/>
                    <a:pt x="265" y="21"/>
                    <a:pt x="262" y="18"/>
                  </a:cubicBezTo>
                  <a:cubicBezTo>
                    <a:pt x="259" y="15"/>
                    <a:pt x="254" y="15"/>
                    <a:pt x="251" y="18"/>
                  </a:cubicBezTo>
                  <a:cubicBezTo>
                    <a:pt x="233" y="38"/>
                    <a:pt x="233" y="38"/>
                    <a:pt x="233" y="38"/>
                  </a:cubicBezTo>
                  <a:cubicBezTo>
                    <a:pt x="231" y="39"/>
                    <a:pt x="230" y="40"/>
                    <a:pt x="229" y="41"/>
                  </a:cubicBezTo>
                  <a:cubicBezTo>
                    <a:pt x="229" y="41"/>
                    <a:pt x="229" y="41"/>
                    <a:pt x="229" y="41"/>
                  </a:cubicBezTo>
                  <a:cubicBezTo>
                    <a:pt x="227" y="43"/>
                    <a:pt x="219" y="53"/>
                    <a:pt x="211" y="62"/>
                  </a:cubicBezTo>
                  <a:cubicBezTo>
                    <a:pt x="209" y="63"/>
                    <a:pt x="208" y="64"/>
                    <a:pt x="207" y="66"/>
                  </a:cubicBezTo>
                  <a:cubicBezTo>
                    <a:pt x="206" y="64"/>
                    <a:pt x="205" y="62"/>
                    <a:pt x="204" y="60"/>
                  </a:cubicBezTo>
                  <a:cubicBezTo>
                    <a:pt x="199" y="52"/>
                    <a:pt x="194" y="42"/>
                    <a:pt x="190" y="35"/>
                  </a:cubicBezTo>
                  <a:cubicBezTo>
                    <a:pt x="188" y="31"/>
                    <a:pt x="187" y="28"/>
                    <a:pt x="186" y="26"/>
                  </a:cubicBezTo>
                  <a:cubicBezTo>
                    <a:pt x="185" y="24"/>
                    <a:pt x="185" y="24"/>
                    <a:pt x="184" y="23"/>
                  </a:cubicBezTo>
                  <a:cubicBezTo>
                    <a:pt x="184" y="22"/>
                    <a:pt x="184" y="22"/>
                    <a:pt x="184" y="22"/>
                  </a:cubicBezTo>
                  <a:cubicBezTo>
                    <a:pt x="184" y="22"/>
                    <a:pt x="184" y="22"/>
                    <a:pt x="184" y="22"/>
                  </a:cubicBezTo>
                  <a:cubicBezTo>
                    <a:pt x="183" y="20"/>
                    <a:pt x="181" y="18"/>
                    <a:pt x="179" y="16"/>
                  </a:cubicBezTo>
                  <a:cubicBezTo>
                    <a:pt x="177" y="13"/>
                    <a:pt x="171" y="9"/>
                    <a:pt x="152" y="4"/>
                  </a:cubicBezTo>
                  <a:cubicBezTo>
                    <a:pt x="147" y="2"/>
                    <a:pt x="142" y="1"/>
                    <a:pt x="138" y="0"/>
                  </a:cubicBezTo>
                  <a:cubicBezTo>
                    <a:pt x="138" y="0"/>
                    <a:pt x="138" y="0"/>
                    <a:pt x="138" y="0"/>
                  </a:cubicBezTo>
                  <a:cubicBezTo>
                    <a:pt x="138" y="0"/>
                    <a:pt x="138" y="0"/>
                    <a:pt x="138" y="0"/>
                  </a:cubicBezTo>
                  <a:cubicBezTo>
                    <a:pt x="137" y="10"/>
                    <a:pt x="134" y="33"/>
                    <a:pt x="120" y="62"/>
                  </a:cubicBezTo>
                  <a:cubicBezTo>
                    <a:pt x="118" y="43"/>
                    <a:pt x="115" y="26"/>
                    <a:pt x="114" y="24"/>
                  </a:cubicBezTo>
                  <a:cubicBezTo>
                    <a:pt x="119" y="12"/>
                    <a:pt x="119" y="12"/>
                    <a:pt x="119" y="12"/>
                  </a:cubicBezTo>
                  <a:cubicBezTo>
                    <a:pt x="111" y="5"/>
                    <a:pt x="111" y="5"/>
                    <a:pt x="111" y="5"/>
                  </a:cubicBezTo>
                  <a:cubicBezTo>
                    <a:pt x="105" y="5"/>
                    <a:pt x="105" y="5"/>
                    <a:pt x="105" y="5"/>
                  </a:cubicBezTo>
                  <a:cubicBezTo>
                    <a:pt x="97" y="12"/>
                    <a:pt x="97" y="12"/>
                    <a:pt x="97" y="12"/>
                  </a:cubicBezTo>
                  <a:cubicBezTo>
                    <a:pt x="102" y="24"/>
                    <a:pt x="102" y="24"/>
                    <a:pt x="102" y="24"/>
                  </a:cubicBezTo>
                  <a:cubicBezTo>
                    <a:pt x="102" y="26"/>
                    <a:pt x="99" y="43"/>
                    <a:pt x="96" y="62"/>
                  </a:cubicBezTo>
                  <a:cubicBezTo>
                    <a:pt x="83" y="33"/>
                    <a:pt x="79" y="10"/>
                    <a:pt x="78" y="0"/>
                  </a:cubicBezTo>
                  <a:cubicBezTo>
                    <a:pt x="78" y="0"/>
                    <a:pt x="78" y="0"/>
                    <a:pt x="78" y="0"/>
                  </a:cubicBezTo>
                  <a:cubicBezTo>
                    <a:pt x="78" y="0"/>
                    <a:pt x="78" y="0"/>
                    <a:pt x="78" y="0"/>
                  </a:cubicBezTo>
                  <a:cubicBezTo>
                    <a:pt x="74" y="1"/>
                    <a:pt x="70" y="2"/>
                    <a:pt x="67" y="4"/>
                  </a:cubicBezTo>
                  <a:cubicBezTo>
                    <a:pt x="55" y="8"/>
                    <a:pt x="38" y="14"/>
                    <a:pt x="28" y="20"/>
                  </a:cubicBezTo>
                  <a:cubicBezTo>
                    <a:pt x="23" y="25"/>
                    <a:pt x="7" y="47"/>
                    <a:pt x="0" y="119"/>
                  </a:cubicBezTo>
                  <a:cubicBezTo>
                    <a:pt x="38" y="119"/>
                    <a:pt x="38" y="119"/>
                    <a:pt x="38" y="119"/>
                  </a:cubicBezTo>
                  <a:cubicBezTo>
                    <a:pt x="40" y="95"/>
                    <a:pt x="46" y="65"/>
                    <a:pt x="49"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767894">
                <a:defRPr/>
              </a:pPr>
              <a:endParaRPr lang="zh-CN" altLang="en-US" sz="1733">
                <a:solidFill>
                  <a:srgbClr val="C00000"/>
                </a:solidFill>
                <a:cs typeface="+mn-ea"/>
                <a:sym typeface="+mn-lt"/>
              </a:endParaRPr>
            </a:p>
          </p:txBody>
        </p:sp>
      </p:grpSp>
      <p:sp>
        <p:nvSpPr>
          <p:cNvPr id="5" name="AutoShape 2">
            <a:extLst>
              <a:ext uri="{FF2B5EF4-FFF2-40B4-BE49-F238E27FC236}">
                <a16:creationId xmlns:a16="http://schemas.microsoft.com/office/drawing/2014/main" id="{0C23F5B7-D97C-1F08-6CBE-EDA840548E56}"/>
              </a:ext>
            </a:extLst>
          </p:cNvPr>
          <p:cNvSpPr>
            <a:spLocks noChangeAspect="1" noChangeArrowheads="1"/>
          </p:cNvSpPr>
          <p:nvPr/>
        </p:nvSpPr>
        <p:spPr bwMode="auto">
          <a:xfrm>
            <a:off x="5892800" y="3225800"/>
            <a:ext cx="40640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 name="AutoShape 4">
            <a:extLst>
              <a:ext uri="{FF2B5EF4-FFF2-40B4-BE49-F238E27FC236}">
                <a16:creationId xmlns:a16="http://schemas.microsoft.com/office/drawing/2014/main" id="{335914FB-C8A3-4AED-6945-593B3F090AE1}"/>
              </a:ext>
            </a:extLst>
          </p:cNvPr>
          <p:cNvSpPr>
            <a:spLocks noChangeAspect="1" noChangeArrowheads="1"/>
          </p:cNvSpPr>
          <p:nvPr/>
        </p:nvSpPr>
        <p:spPr bwMode="auto">
          <a:xfrm>
            <a:off x="6096000" y="3429000"/>
            <a:ext cx="40640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zh-CN" altLang="en-US" sz="2400"/>
          </a:p>
        </p:txBody>
      </p:sp>
      <p:pic>
        <p:nvPicPr>
          <p:cNvPr id="24" name="图片 23">
            <a:extLst>
              <a:ext uri="{FF2B5EF4-FFF2-40B4-BE49-F238E27FC236}">
                <a16:creationId xmlns:a16="http://schemas.microsoft.com/office/drawing/2014/main" id="{BE84AB2E-0651-9EAD-4283-B7BED5C012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0172" y="3927211"/>
            <a:ext cx="4780689" cy="2057555"/>
          </a:xfrm>
          <a:prstGeom prst="rect">
            <a:avLst/>
          </a:prstGeom>
        </p:spPr>
      </p:pic>
      <p:sp>
        <p:nvSpPr>
          <p:cNvPr id="26" name="文本框 25">
            <a:extLst>
              <a:ext uri="{FF2B5EF4-FFF2-40B4-BE49-F238E27FC236}">
                <a16:creationId xmlns:a16="http://schemas.microsoft.com/office/drawing/2014/main" id="{28A242C1-43B7-DB8A-F319-C41C6A65D5FD}"/>
              </a:ext>
            </a:extLst>
          </p:cNvPr>
          <p:cNvSpPr txBox="1"/>
          <p:nvPr/>
        </p:nvSpPr>
        <p:spPr>
          <a:xfrm>
            <a:off x="6798674" y="6076576"/>
            <a:ext cx="2561689" cy="379656"/>
          </a:xfrm>
          <a:prstGeom prst="rect">
            <a:avLst/>
          </a:prstGeom>
          <a:noFill/>
        </p:spPr>
        <p:txBody>
          <a:bodyPr wrap="square" rtlCol="0">
            <a:spAutoFit/>
          </a:bodyPr>
          <a:lstStyle/>
          <a:p>
            <a:r>
              <a:rPr lang="zh-CN" altLang="en-US" sz="1867" dirty="0">
                <a:latin typeface="微软雅黑" panose="020B0503020204020204" pitchFamily="34" charset="-122"/>
                <a:ea typeface="微软雅黑" panose="020B0503020204020204" pitchFamily="34" charset="-122"/>
              </a:rPr>
              <a:t>基金收益和规模</a:t>
            </a:r>
          </a:p>
        </p:txBody>
      </p:sp>
      <p:sp>
        <p:nvSpPr>
          <p:cNvPr id="2" name="标题 1">
            <a:extLst>
              <a:ext uri="{FF2B5EF4-FFF2-40B4-BE49-F238E27FC236}">
                <a16:creationId xmlns:a16="http://schemas.microsoft.com/office/drawing/2014/main" id="{7C16FCC4-47AD-CE80-D7AA-4351DC94E5C3}"/>
              </a:ext>
            </a:extLst>
          </p:cNvPr>
          <p:cNvSpPr txBox="1">
            <a:spLocks/>
          </p:cNvSpPr>
          <p:nvPr/>
        </p:nvSpPr>
        <p:spPr>
          <a:xfrm>
            <a:off x="838200" y="365126"/>
            <a:ext cx="10515600" cy="67990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dirty="0">
                <a:latin typeface="宋体" panose="02010600030101010101" pitchFamily="2" charset="-122"/>
                <a:ea typeface="宋体" panose="02010600030101010101" pitchFamily="2" charset="-122"/>
              </a:rPr>
              <a:t>你会买这只基金吗？</a:t>
            </a:r>
            <a:endParaRPr lang="en-US" altLang="zh-CN" sz="2800" dirty="0">
              <a:latin typeface="宋体" panose="02010600030101010101" pitchFamily="2" charset="-122"/>
              <a:ea typeface="宋体" panose="02010600030101010101" pitchFamily="2" charset="-122"/>
            </a:endParaRPr>
          </a:p>
        </p:txBody>
      </p:sp>
      <p:cxnSp>
        <p:nvCxnSpPr>
          <p:cNvPr id="3" name="直接连接符 2">
            <a:extLst>
              <a:ext uri="{FF2B5EF4-FFF2-40B4-BE49-F238E27FC236}">
                <a16:creationId xmlns:a16="http://schemas.microsoft.com/office/drawing/2014/main" id="{BEBC54C6-3D89-B20A-75AB-94E3E12AA018}"/>
              </a:ext>
            </a:extLst>
          </p:cNvPr>
          <p:cNvCxnSpPr/>
          <p:nvPr/>
        </p:nvCxnSpPr>
        <p:spPr>
          <a:xfrm>
            <a:off x="755650" y="893988"/>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8129239"/>
      </p:ext>
    </p:extLst>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证券投资基金概述</a:t>
            </a:r>
            <a:endParaRPr lang="en-US" altLang="zh-CN" sz="2800" dirty="0">
              <a:latin typeface="宋体" panose="02010600030101010101" pitchFamily="2" charset="-122"/>
              <a:ea typeface="宋体" panose="02010600030101010101" pitchFamily="2" charset="-122"/>
            </a:endParaRP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rmAutofit/>
          </a:bodyPr>
          <a:lstStyle/>
          <a:p>
            <a:pPr>
              <a:lnSpc>
                <a:spcPct val="110000"/>
              </a:lnSpc>
            </a:pPr>
            <a:r>
              <a:rPr lang="zh-CN" altLang="en-US" sz="2000" dirty="0">
                <a:latin typeface="宋体" panose="02010600030101010101" pitchFamily="2" charset="-122"/>
                <a:ea typeface="宋体" panose="02010600030101010101" pitchFamily="2" charset="-122"/>
              </a:rPr>
              <a:t>证券投资基金的概念</a:t>
            </a:r>
            <a:endParaRPr lang="en-US" altLang="zh-CN" sz="2000" dirty="0">
              <a:latin typeface="宋体" panose="02010600030101010101" pitchFamily="2" charset="-122"/>
              <a:ea typeface="宋体" panose="02010600030101010101" pitchFamily="2" charset="-122"/>
            </a:endParaRPr>
          </a:p>
          <a:p>
            <a:pPr marL="630238" indent="-360363">
              <a:lnSpc>
                <a:spcPct val="110000"/>
              </a:lnSpc>
              <a:buSzPct val="70000"/>
              <a:buFont typeface="Wingdings" pitchFamily="2" charset="2"/>
              <a:buChar char="p"/>
            </a:pPr>
            <a:r>
              <a:rPr lang="zh-CN" altLang="en-US" sz="2000" dirty="0">
                <a:latin typeface="宋体" panose="02010600030101010101" pitchFamily="2" charset="-122"/>
                <a:ea typeface="宋体" panose="02010600030101010101" pitchFamily="2" charset="-122"/>
              </a:rPr>
              <a:t>证券投资基金是指通过发售基金份额，将众多</a:t>
            </a:r>
            <a:r>
              <a:rPr lang="zh-CN" altLang="en-US" sz="2000" dirty="0">
                <a:solidFill>
                  <a:srgbClr val="0070C0"/>
                </a:solidFill>
                <a:latin typeface="宋体" panose="02010600030101010101" pitchFamily="2" charset="-122"/>
                <a:ea typeface="宋体" panose="02010600030101010101" pitchFamily="2" charset="-122"/>
              </a:rPr>
              <a:t>投资者</a:t>
            </a:r>
            <a:r>
              <a:rPr lang="zh-CN" altLang="en-US" sz="2000" dirty="0">
                <a:latin typeface="宋体" panose="02010600030101010101" pitchFamily="2" charset="-122"/>
                <a:ea typeface="宋体" panose="02010600030101010101" pitchFamily="2" charset="-122"/>
              </a:rPr>
              <a:t>的资金集中起来，形成独立财产，由</a:t>
            </a:r>
            <a:r>
              <a:rPr lang="zh-CN" altLang="en-US" sz="2000" dirty="0">
                <a:solidFill>
                  <a:srgbClr val="0070C0"/>
                </a:solidFill>
                <a:latin typeface="宋体" panose="02010600030101010101" pitchFamily="2" charset="-122"/>
                <a:ea typeface="宋体" panose="02010600030101010101" pitchFamily="2" charset="-122"/>
              </a:rPr>
              <a:t>基金托管人</a:t>
            </a:r>
            <a:r>
              <a:rPr lang="zh-CN" altLang="en-US" sz="2000" dirty="0">
                <a:latin typeface="宋体" panose="02010600030101010101" pitchFamily="2" charset="-122"/>
                <a:ea typeface="宋体" panose="02010600030101010101" pitchFamily="2" charset="-122"/>
              </a:rPr>
              <a:t>托管，</a:t>
            </a:r>
            <a:r>
              <a:rPr lang="zh-CN" altLang="en-US" sz="2000" dirty="0">
                <a:solidFill>
                  <a:srgbClr val="0070C0"/>
                </a:solidFill>
                <a:latin typeface="宋体" panose="02010600030101010101" pitchFamily="2" charset="-122"/>
                <a:ea typeface="宋体" panose="02010600030101010101" pitchFamily="2" charset="-122"/>
              </a:rPr>
              <a:t>基金管理人</a:t>
            </a:r>
            <a:r>
              <a:rPr lang="zh-CN" altLang="en-US" sz="2000" dirty="0">
                <a:latin typeface="宋体" panose="02010600030101010101" pitchFamily="2" charset="-122"/>
                <a:ea typeface="宋体" panose="02010600030101010101" pitchFamily="2" charset="-122"/>
              </a:rPr>
              <a:t>管理，以组合投资的方式进行证券投资的一种利益共享、风险共担的集合投资方式。</a:t>
            </a:r>
            <a:endParaRPr lang="en-US" altLang="zh-CN" sz="2000" dirty="0">
              <a:latin typeface="宋体" panose="02010600030101010101" pitchFamily="2" charset="-122"/>
              <a:ea typeface="宋体" panose="02010600030101010101" pitchFamily="2" charset="-122"/>
            </a:endParaRPr>
          </a:p>
          <a:p>
            <a:pPr marL="630238" indent="-360363">
              <a:lnSpc>
                <a:spcPct val="110000"/>
              </a:lnSpc>
              <a:buSzPct val="70000"/>
              <a:buFont typeface="Wingdings" pitchFamily="2" charset="2"/>
              <a:buChar char="p"/>
            </a:pPr>
            <a:r>
              <a:rPr lang="zh-CN" altLang="en-US" sz="2000" dirty="0">
                <a:latin typeface="宋体" panose="02010600030101010101" pitchFamily="2" charset="-122"/>
                <a:ea typeface="宋体" panose="02010600030101010101" pitchFamily="2" charset="-122"/>
              </a:rPr>
              <a:t>与直接投资于股票债券不同，证券投资基金是一种</a:t>
            </a:r>
            <a:r>
              <a:rPr lang="zh-CN" altLang="en-US" sz="2000" dirty="0">
                <a:solidFill>
                  <a:srgbClr val="0070C0"/>
                </a:solidFill>
                <a:latin typeface="宋体" panose="02010600030101010101" pitchFamily="2" charset="-122"/>
                <a:ea typeface="宋体" panose="02010600030101010101" pitchFamily="2" charset="-122"/>
              </a:rPr>
              <a:t>间接投资工具</a:t>
            </a:r>
            <a:endParaRPr lang="en-US" altLang="zh-CN" sz="2000" dirty="0">
              <a:solidFill>
                <a:srgbClr val="0070C0"/>
              </a:solidFill>
              <a:latin typeface="宋体" panose="02010600030101010101" pitchFamily="2" charset="-122"/>
              <a:ea typeface="宋体" panose="02010600030101010101" pitchFamily="2" charset="-122"/>
            </a:endParaRPr>
          </a:p>
          <a:p>
            <a:pPr marL="630238" indent="-360363">
              <a:lnSpc>
                <a:spcPct val="110000"/>
              </a:lnSpc>
              <a:buSzPct val="70000"/>
              <a:buFont typeface="Wingdings" pitchFamily="2" charset="2"/>
              <a:buChar char="p"/>
            </a:pPr>
            <a:r>
              <a:rPr lang="zh-CN" altLang="en-US" sz="2000" dirty="0">
                <a:latin typeface="宋体" panose="02010600030101010101" pitchFamily="2" charset="-122"/>
                <a:ea typeface="宋体" panose="02010600030101010101" pitchFamily="2" charset="-122"/>
              </a:rPr>
              <a:t>投资对象：股票，债券等金融证券</a:t>
            </a:r>
            <a:endParaRPr lang="en-US" altLang="zh-CN" sz="2000" dirty="0">
              <a:latin typeface="宋体" panose="02010600030101010101" pitchFamily="2" charset="-122"/>
              <a:ea typeface="宋体" panose="02010600030101010101" pitchFamily="2" charset="-122"/>
            </a:endParaRPr>
          </a:p>
          <a:p>
            <a:pPr marL="630238" indent="-360363">
              <a:lnSpc>
                <a:spcPct val="110000"/>
              </a:lnSpc>
              <a:buSzPct val="70000"/>
              <a:buFont typeface="Wingdings" pitchFamily="2" charset="2"/>
              <a:buChar char="p"/>
            </a:pPr>
            <a:r>
              <a:rPr lang="zh-CN" altLang="en-US" sz="2000" dirty="0">
                <a:latin typeface="宋体" panose="02010600030101010101" pitchFamily="2" charset="-122"/>
                <a:ea typeface="宋体" panose="02010600030101010101" pitchFamily="2" charset="-122"/>
              </a:rPr>
              <a:t>投资方式：购买基金份额</a:t>
            </a:r>
          </a:p>
          <a:p>
            <a:endParaRPr lang="zh-CN" altLang="en-US" sz="20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4</a:t>
            </a:fld>
            <a:endParaRPr lang="zh-CN" altLang="en-US"/>
          </a:p>
        </p:txBody>
      </p:sp>
      <p:grpSp>
        <p:nvGrpSpPr>
          <p:cNvPr id="6" name="组合 5">
            <a:extLst>
              <a:ext uri="{FF2B5EF4-FFF2-40B4-BE49-F238E27FC236}">
                <a16:creationId xmlns:a16="http://schemas.microsoft.com/office/drawing/2014/main" id="{1271335B-D9D0-4264-834C-BB3E1F8AFCC7}"/>
              </a:ext>
            </a:extLst>
          </p:cNvPr>
          <p:cNvGrpSpPr/>
          <p:nvPr/>
        </p:nvGrpSpPr>
        <p:grpSpPr>
          <a:xfrm>
            <a:off x="5285509" y="3831795"/>
            <a:ext cx="5486400" cy="2661079"/>
            <a:chOff x="1331913" y="1346203"/>
            <a:chExt cx="4740275" cy="4994276"/>
          </a:xfrm>
        </p:grpSpPr>
        <p:sp>
          <p:nvSpPr>
            <p:cNvPr id="8" name="Line 4">
              <a:extLst>
                <a:ext uri="{FF2B5EF4-FFF2-40B4-BE49-F238E27FC236}">
                  <a16:creationId xmlns:a16="http://schemas.microsoft.com/office/drawing/2014/main" id="{67010C9C-6B21-4269-9389-05554B2E5648}"/>
                </a:ext>
              </a:extLst>
            </p:cNvPr>
            <p:cNvSpPr>
              <a:spLocks noChangeShapeType="1"/>
            </p:cNvSpPr>
            <p:nvPr/>
          </p:nvSpPr>
          <p:spPr bwMode="gray">
            <a:xfrm>
              <a:off x="3132138" y="2349500"/>
              <a:ext cx="1308100" cy="1084263"/>
            </a:xfrm>
            <a:prstGeom prst="line">
              <a:avLst/>
            </a:prstGeom>
            <a:noFill/>
            <a:ln w="12700">
              <a:solidFill>
                <a:schemeClr val="tx1"/>
              </a:solidFill>
              <a:round/>
              <a:headEnd/>
              <a:tailEnd/>
            </a:ln>
          </p:spPr>
          <p:txBody>
            <a:bodyPr wrap="none" anchor="ctr"/>
            <a:lstStyle/>
            <a:p>
              <a:endParaRPr lang="zh-CN" altLang="en-US"/>
            </a:p>
          </p:txBody>
        </p:sp>
        <p:sp>
          <p:nvSpPr>
            <p:cNvPr id="9" name="Line 6">
              <a:extLst>
                <a:ext uri="{FF2B5EF4-FFF2-40B4-BE49-F238E27FC236}">
                  <a16:creationId xmlns:a16="http://schemas.microsoft.com/office/drawing/2014/main" id="{1525FE64-D233-4216-B88C-4025E296B253}"/>
                </a:ext>
              </a:extLst>
            </p:cNvPr>
            <p:cNvSpPr>
              <a:spLocks noChangeShapeType="1"/>
            </p:cNvSpPr>
            <p:nvPr/>
          </p:nvSpPr>
          <p:spPr bwMode="gray">
            <a:xfrm flipH="1">
              <a:off x="3829050" y="3736975"/>
              <a:ext cx="819150" cy="1409700"/>
            </a:xfrm>
            <a:prstGeom prst="line">
              <a:avLst/>
            </a:prstGeom>
            <a:noFill/>
            <a:ln w="12700">
              <a:solidFill>
                <a:schemeClr val="tx1"/>
              </a:solidFill>
              <a:round/>
              <a:headEnd/>
              <a:tailEnd/>
            </a:ln>
          </p:spPr>
          <p:txBody>
            <a:bodyPr wrap="none" anchor="ctr"/>
            <a:lstStyle/>
            <a:p>
              <a:endParaRPr lang="zh-CN" altLang="en-US"/>
            </a:p>
          </p:txBody>
        </p:sp>
        <p:sp>
          <p:nvSpPr>
            <p:cNvPr id="10" name="Line 8">
              <a:extLst>
                <a:ext uri="{FF2B5EF4-FFF2-40B4-BE49-F238E27FC236}">
                  <a16:creationId xmlns:a16="http://schemas.microsoft.com/office/drawing/2014/main" id="{E277A093-5C92-4BD7-81F7-F0F6B97ADE0F}"/>
                </a:ext>
              </a:extLst>
            </p:cNvPr>
            <p:cNvSpPr>
              <a:spLocks noChangeShapeType="1"/>
            </p:cNvSpPr>
            <p:nvPr/>
          </p:nvSpPr>
          <p:spPr bwMode="gray">
            <a:xfrm flipV="1">
              <a:off x="5029200" y="2365375"/>
              <a:ext cx="533400" cy="838200"/>
            </a:xfrm>
            <a:prstGeom prst="line">
              <a:avLst/>
            </a:prstGeom>
            <a:noFill/>
            <a:ln w="12700">
              <a:solidFill>
                <a:schemeClr val="tx1"/>
              </a:solidFill>
              <a:round/>
              <a:headEnd/>
              <a:tailEnd/>
            </a:ln>
          </p:spPr>
          <p:txBody>
            <a:bodyPr wrap="none" anchor="ctr"/>
            <a:lstStyle/>
            <a:p>
              <a:endParaRPr lang="zh-CN" altLang="en-US"/>
            </a:p>
          </p:txBody>
        </p:sp>
        <p:grpSp>
          <p:nvGrpSpPr>
            <p:cNvPr id="11" name="Group 40">
              <a:extLst>
                <a:ext uri="{FF2B5EF4-FFF2-40B4-BE49-F238E27FC236}">
                  <a16:creationId xmlns:a16="http://schemas.microsoft.com/office/drawing/2014/main" id="{9487ADD1-A3F5-4CB3-8DB3-05A3ACDC4A61}"/>
                </a:ext>
              </a:extLst>
            </p:cNvPr>
            <p:cNvGrpSpPr>
              <a:grpSpLocks/>
            </p:cNvGrpSpPr>
            <p:nvPr/>
          </p:nvGrpSpPr>
          <p:grpSpPr bwMode="auto">
            <a:xfrm>
              <a:off x="1331913" y="1557341"/>
              <a:ext cx="2160587" cy="1374777"/>
              <a:chOff x="2064" y="1008"/>
              <a:chExt cx="722" cy="866"/>
            </a:xfrm>
          </p:grpSpPr>
          <p:sp>
            <p:nvSpPr>
              <p:cNvPr id="86" name="Oval 41">
                <a:extLst>
                  <a:ext uri="{FF2B5EF4-FFF2-40B4-BE49-F238E27FC236}">
                    <a16:creationId xmlns:a16="http://schemas.microsoft.com/office/drawing/2014/main" id="{97896F05-91F8-44A5-94B6-D6CAAC0785A0}"/>
                  </a:ext>
                </a:extLst>
              </p:cNvPr>
              <p:cNvSpPr>
                <a:spLocks noChangeArrowheads="1"/>
              </p:cNvSpPr>
              <p:nvPr/>
            </p:nvSpPr>
            <p:spPr bwMode="gray">
              <a:xfrm>
                <a:off x="2064" y="1008"/>
                <a:ext cx="722" cy="727"/>
              </a:xfrm>
              <a:prstGeom prst="ellipse">
                <a:avLst/>
              </a:prstGeom>
              <a:solidFill>
                <a:srgbClr val="EAEAEA">
                  <a:alpha val="50195"/>
                </a:srgbClr>
              </a:solidFill>
              <a:ln w="9525" algn="ctr">
                <a:noFill/>
                <a:round/>
                <a:headEnd/>
                <a:tailEnd/>
              </a:ln>
            </p:spPr>
            <p:txBody>
              <a:bodyPr wrap="none" anchor="ctr"/>
              <a:lstStyle/>
              <a:p>
                <a:endParaRPr lang="zh-CN" altLang="en-US"/>
              </a:p>
            </p:txBody>
          </p:sp>
          <p:grpSp>
            <p:nvGrpSpPr>
              <p:cNvPr id="87" name="Group 42">
                <a:extLst>
                  <a:ext uri="{FF2B5EF4-FFF2-40B4-BE49-F238E27FC236}">
                    <a16:creationId xmlns:a16="http://schemas.microsoft.com/office/drawing/2014/main" id="{9564BF18-A950-4C29-81D8-9B5457BBA1F5}"/>
                  </a:ext>
                </a:extLst>
              </p:cNvPr>
              <p:cNvGrpSpPr>
                <a:grpSpLocks/>
              </p:cNvGrpSpPr>
              <p:nvPr/>
            </p:nvGrpSpPr>
            <p:grpSpPr bwMode="auto">
              <a:xfrm>
                <a:off x="2086" y="1030"/>
                <a:ext cx="680" cy="844"/>
                <a:chOff x="3975" y="1593"/>
                <a:chExt cx="931" cy="1157"/>
              </a:xfrm>
            </p:grpSpPr>
            <p:pic>
              <p:nvPicPr>
                <p:cNvPr id="99" name="Picture 43" descr="circuler_1">
                  <a:extLst>
                    <a:ext uri="{FF2B5EF4-FFF2-40B4-BE49-F238E27FC236}">
                      <a16:creationId xmlns:a16="http://schemas.microsoft.com/office/drawing/2014/main" id="{A4252F24-F8AD-44D5-B4F9-EC6851771FF1}"/>
                    </a:ext>
                  </a:extLst>
                </p:cNvPr>
                <p:cNvPicPr>
                  <a:picLocks noChangeAspect="1" noChangeArrowheads="1"/>
                </p:cNvPicPr>
                <p:nvPr/>
              </p:nvPicPr>
              <p:blipFill>
                <a:blip r:embed="rId2" cstate="print"/>
                <a:srcRect/>
                <a:stretch>
                  <a:fillRect/>
                </a:stretch>
              </p:blipFill>
              <p:spPr bwMode="gray">
                <a:xfrm>
                  <a:off x="3975" y="1593"/>
                  <a:ext cx="925" cy="935"/>
                </a:xfrm>
                <a:prstGeom prst="rect">
                  <a:avLst/>
                </a:prstGeom>
                <a:noFill/>
                <a:ln w="9525">
                  <a:noFill/>
                  <a:miter lim="800000"/>
                  <a:headEnd/>
                  <a:tailEnd/>
                </a:ln>
              </p:spPr>
            </p:pic>
            <p:sp>
              <p:nvSpPr>
                <p:cNvPr id="100" name="Oval 44">
                  <a:extLst>
                    <a:ext uri="{FF2B5EF4-FFF2-40B4-BE49-F238E27FC236}">
                      <a16:creationId xmlns:a16="http://schemas.microsoft.com/office/drawing/2014/main" id="{8C665DFF-8408-468C-9340-DBC1310146F8}"/>
                    </a:ext>
                  </a:extLst>
                </p:cNvPr>
                <p:cNvSpPr>
                  <a:spLocks noChangeArrowheads="1"/>
                </p:cNvSpPr>
                <p:nvPr/>
              </p:nvSpPr>
              <p:spPr bwMode="gray">
                <a:xfrm>
                  <a:off x="3975" y="1593"/>
                  <a:ext cx="931" cy="937"/>
                </a:xfrm>
                <a:prstGeom prst="ellipse">
                  <a:avLst/>
                </a:prstGeom>
                <a:solidFill>
                  <a:schemeClr val="accent2">
                    <a:alpha val="50195"/>
                  </a:schemeClr>
                </a:solidFill>
                <a:ln w="9525" algn="ctr">
                  <a:noFill/>
                  <a:round/>
                  <a:headEnd/>
                  <a:tailEnd/>
                </a:ln>
              </p:spPr>
              <p:txBody>
                <a:bodyPr wrap="none" anchor="ctr"/>
                <a:lstStyle/>
                <a:p>
                  <a:endParaRPr lang="zh-CN" altLang="en-US"/>
                </a:p>
              </p:txBody>
            </p:sp>
            <p:grpSp>
              <p:nvGrpSpPr>
                <p:cNvPr id="101" name="Group 46">
                  <a:extLst>
                    <a:ext uri="{FF2B5EF4-FFF2-40B4-BE49-F238E27FC236}">
                      <a16:creationId xmlns:a16="http://schemas.microsoft.com/office/drawing/2014/main" id="{86B7FAC9-BE50-4F2B-A974-6EF541B99414}"/>
                    </a:ext>
                  </a:extLst>
                </p:cNvPr>
                <p:cNvGrpSpPr>
                  <a:grpSpLocks/>
                </p:cNvGrpSpPr>
                <p:nvPr/>
              </p:nvGrpSpPr>
              <p:grpSpPr bwMode="auto">
                <a:xfrm rot="-3733502" flipH="1" flipV="1">
                  <a:off x="4250" y="2244"/>
                  <a:ext cx="821" cy="191"/>
                  <a:chOff x="2528" y="1060"/>
                  <a:chExt cx="894" cy="236"/>
                </a:xfrm>
              </p:grpSpPr>
              <p:grpSp>
                <p:nvGrpSpPr>
                  <p:cNvPr id="102" name="Group 47">
                    <a:extLst>
                      <a:ext uri="{FF2B5EF4-FFF2-40B4-BE49-F238E27FC236}">
                        <a16:creationId xmlns:a16="http://schemas.microsoft.com/office/drawing/2014/main" id="{276CD54C-D486-448A-A160-D8243EF321E6}"/>
                      </a:ext>
                    </a:extLst>
                  </p:cNvPr>
                  <p:cNvGrpSpPr>
                    <a:grpSpLocks/>
                  </p:cNvGrpSpPr>
                  <p:nvPr/>
                </p:nvGrpSpPr>
                <p:grpSpPr bwMode="auto">
                  <a:xfrm>
                    <a:off x="2528" y="1060"/>
                    <a:ext cx="742" cy="186"/>
                    <a:chOff x="1565" y="2568"/>
                    <a:chExt cx="1118" cy="279"/>
                  </a:xfrm>
                </p:grpSpPr>
                <p:sp>
                  <p:nvSpPr>
                    <p:cNvPr id="108" name="AutoShape 48">
                      <a:extLst>
                        <a:ext uri="{FF2B5EF4-FFF2-40B4-BE49-F238E27FC236}">
                          <a16:creationId xmlns:a16="http://schemas.microsoft.com/office/drawing/2014/main" id="{540230C6-722A-4379-AF42-33FB5C1D7A41}"/>
                        </a:ext>
                      </a:extLst>
                    </p:cNvPr>
                    <p:cNvSpPr>
                      <a:spLocks noChangeArrowheads="1"/>
                    </p:cNvSpPr>
                    <p:nvPr/>
                  </p:nvSpPr>
                  <p:spPr bwMode="white">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109" name="AutoShape 49">
                      <a:extLst>
                        <a:ext uri="{FF2B5EF4-FFF2-40B4-BE49-F238E27FC236}">
                          <a16:creationId xmlns:a16="http://schemas.microsoft.com/office/drawing/2014/main" id="{898A9DC2-EAC9-434D-8A40-720339319BE3}"/>
                        </a:ext>
                      </a:extLst>
                    </p:cNvPr>
                    <p:cNvSpPr>
                      <a:spLocks noChangeArrowheads="1"/>
                    </p:cNvSpPr>
                    <p:nvPr/>
                  </p:nvSpPr>
                  <p:spPr bwMode="white">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110" name="AutoShape 50">
                      <a:extLst>
                        <a:ext uri="{FF2B5EF4-FFF2-40B4-BE49-F238E27FC236}">
                          <a16:creationId xmlns:a16="http://schemas.microsoft.com/office/drawing/2014/main" id="{BA19EF7E-C8CB-4088-8F58-5B5BC718BEAA}"/>
                        </a:ext>
                      </a:extLst>
                    </p:cNvPr>
                    <p:cNvSpPr>
                      <a:spLocks noChangeArrowheads="1"/>
                    </p:cNvSpPr>
                    <p:nvPr/>
                  </p:nvSpPr>
                  <p:spPr bwMode="white">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111" name="AutoShape 51">
                      <a:extLst>
                        <a:ext uri="{FF2B5EF4-FFF2-40B4-BE49-F238E27FC236}">
                          <a16:creationId xmlns:a16="http://schemas.microsoft.com/office/drawing/2014/main" id="{BD01B012-679C-402B-AEF1-4933CA8F8033}"/>
                        </a:ext>
                      </a:extLst>
                    </p:cNvPr>
                    <p:cNvSpPr>
                      <a:spLocks noChangeArrowheads="1"/>
                    </p:cNvSpPr>
                    <p:nvPr/>
                  </p:nvSpPr>
                  <p:spPr bwMode="white">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grpSp>
              <p:grpSp>
                <p:nvGrpSpPr>
                  <p:cNvPr id="103" name="Group 52">
                    <a:extLst>
                      <a:ext uri="{FF2B5EF4-FFF2-40B4-BE49-F238E27FC236}">
                        <a16:creationId xmlns:a16="http://schemas.microsoft.com/office/drawing/2014/main" id="{FD95F95B-2118-4542-9EFB-099B5CDFCC62}"/>
                      </a:ext>
                    </a:extLst>
                  </p:cNvPr>
                  <p:cNvGrpSpPr>
                    <a:grpSpLocks/>
                  </p:cNvGrpSpPr>
                  <p:nvPr/>
                </p:nvGrpSpPr>
                <p:grpSpPr bwMode="auto">
                  <a:xfrm rot="1353540">
                    <a:off x="2680" y="1110"/>
                    <a:ext cx="742" cy="186"/>
                    <a:chOff x="1565" y="2568"/>
                    <a:chExt cx="1118" cy="279"/>
                  </a:xfrm>
                </p:grpSpPr>
                <p:sp>
                  <p:nvSpPr>
                    <p:cNvPr id="104" name="AutoShape 53">
                      <a:extLst>
                        <a:ext uri="{FF2B5EF4-FFF2-40B4-BE49-F238E27FC236}">
                          <a16:creationId xmlns:a16="http://schemas.microsoft.com/office/drawing/2014/main" id="{29BCC60F-FA04-4381-BB41-8079A1664216}"/>
                        </a:ext>
                      </a:extLst>
                    </p:cNvPr>
                    <p:cNvSpPr>
                      <a:spLocks noChangeArrowheads="1"/>
                    </p:cNvSpPr>
                    <p:nvPr/>
                  </p:nvSpPr>
                  <p:spPr bwMode="white">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105" name="AutoShape 54">
                      <a:extLst>
                        <a:ext uri="{FF2B5EF4-FFF2-40B4-BE49-F238E27FC236}">
                          <a16:creationId xmlns:a16="http://schemas.microsoft.com/office/drawing/2014/main" id="{CA39FDEF-5EEC-4186-A7B4-FD4DA1D070B9}"/>
                        </a:ext>
                      </a:extLst>
                    </p:cNvPr>
                    <p:cNvSpPr>
                      <a:spLocks noChangeArrowheads="1"/>
                    </p:cNvSpPr>
                    <p:nvPr/>
                  </p:nvSpPr>
                  <p:spPr bwMode="white">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106" name="AutoShape 55">
                      <a:extLst>
                        <a:ext uri="{FF2B5EF4-FFF2-40B4-BE49-F238E27FC236}">
                          <a16:creationId xmlns:a16="http://schemas.microsoft.com/office/drawing/2014/main" id="{A73DBFBB-5F86-4F6E-A0C0-01A0AFAB4F3C}"/>
                        </a:ext>
                      </a:extLst>
                    </p:cNvPr>
                    <p:cNvSpPr>
                      <a:spLocks noChangeArrowheads="1"/>
                    </p:cNvSpPr>
                    <p:nvPr/>
                  </p:nvSpPr>
                  <p:spPr bwMode="white">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107" name="AutoShape 56">
                      <a:extLst>
                        <a:ext uri="{FF2B5EF4-FFF2-40B4-BE49-F238E27FC236}">
                          <a16:creationId xmlns:a16="http://schemas.microsoft.com/office/drawing/2014/main" id="{69B272C0-F78E-445F-8F51-33CCD6A28FCC}"/>
                        </a:ext>
                      </a:extLst>
                    </p:cNvPr>
                    <p:cNvSpPr>
                      <a:spLocks noChangeArrowheads="1"/>
                    </p:cNvSpPr>
                    <p:nvPr/>
                  </p:nvSpPr>
                  <p:spPr bwMode="white">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grpSp>
            </p:grpSp>
          </p:grpSp>
          <p:grpSp>
            <p:nvGrpSpPr>
              <p:cNvPr id="88" name="Group 57">
                <a:extLst>
                  <a:ext uri="{FF2B5EF4-FFF2-40B4-BE49-F238E27FC236}">
                    <a16:creationId xmlns:a16="http://schemas.microsoft.com/office/drawing/2014/main" id="{D3C4567B-B4D0-4AB9-8EA3-C5C6B6A9A764}"/>
                  </a:ext>
                </a:extLst>
              </p:cNvPr>
              <p:cNvGrpSpPr>
                <a:grpSpLocks/>
              </p:cNvGrpSpPr>
              <p:nvPr/>
            </p:nvGrpSpPr>
            <p:grpSpPr bwMode="auto">
              <a:xfrm rot="-3733502" flipH="1" flipV="1">
                <a:off x="2393" y="1505"/>
                <a:ext cx="496" cy="106"/>
                <a:chOff x="2528" y="1060"/>
                <a:chExt cx="840" cy="205"/>
              </a:xfrm>
            </p:grpSpPr>
            <p:grpSp>
              <p:nvGrpSpPr>
                <p:cNvPr id="90" name="Group 58">
                  <a:extLst>
                    <a:ext uri="{FF2B5EF4-FFF2-40B4-BE49-F238E27FC236}">
                      <a16:creationId xmlns:a16="http://schemas.microsoft.com/office/drawing/2014/main" id="{CBC94C14-0D83-45BB-96EC-4C95C87E8E89}"/>
                    </a:ext>
                  </a:extLst>
                </p:cNvPr>
                <p:cNvGrpSpPr>
                  <a:grpSpLocks/>
                </p:cNvGrpSpPr>
                <p:nvPr/>
              </p:nvGrpSpPr>
              <p:grpSpPr bwMode="auto">
                <a:xfrm>
                  <a:off x="2528" y="1060"/>
                  <a:ext cx="742" cy="186"/>
                  <a:chOff x="1565" y="2568"/>
                  <a:chExt cx="1118" cy="279"/>
                </a:xfrm>
              </p:grpSpPr>
              <p:sp>
                <p:nvSpPr>
                  <p:cNvPr id="95" name="AutoShape 59">
                    <a:extLst>
                      <a:ext uri="{FF2B5EF4-FFF2-40B4-BE49-F238E27FC236}">
                        <a16:creationId xmlns:a16="http://schemas.microsoft.com/office/drawing/2014/main" id="{63167A35-245D-4F4E-8941-9C08D72BF8DA}"/>
                      </a:ext>
                    </a:extLst>
                  </p:cNvPr>
                  <p:cNvSpPr>
                    <a:spLocks noChangeArrowheads="1"/>
                  </p:cNvSpPr>
                  <p:nvPr/>
                </p:nvSpPr>
                <p:spPr bwMode="white">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96" name="AutoShape 60">
                    <a:extLst>
                      <a:ext uri="{FF2B5EF4-FFF2-40B4-BE49-F238E27FC236}">
                        <a16:creationId xmlns:a16="http://schemas.microsoft.com/office/drawing/2014/main" id="{40F383EE-4DE5-49D9-B67E-35248AB89942}"/>
                      </a:ext>
                    </a:extLst>
                  </p:cNvPr>
                  <p:cNvSpPr>
                    <a:spLocks noChangeArrowheads="1"/>
                  </p:cNvSpPr>
                  <p:nvPr/>
                </p:nvSpPr>
                <p:spPr bwMode="white">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97" name="AutoShape 61">
                    <a:extLst>
                      <a:ext uri="{FF2B5EF4-FFF2-40B4-BE49-F238E27FC236}">
                        <a16:creationId xmlns:a16="http://schemas.microsoft.com/office/drawing/2014/main" id="{9017E948-9C72-49AD-9239-752455DD9806}"/>
                      </a:ext>
                    </a:extLst>
                  </p:cNvPr>
                  <p:cNvSpPr>
                    <a:spLocks noChangeArrowheads="1"/>
                  </p:cNvSpPr>
                  <p:nvPr/>
                </p:nvSpPr>
                <p:spPr bwMode="white">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98" name="AutoShape 62">
                    <a:extLst>
                      <a:ext uri="{FF2B5EF4-FFF2-40B4-BE49-F238E27FC236}">
                        <a16:creationId xmlns:a16="http://schemas.microsoft.com/office/drawing/2014/main" id="{BBE0CF97-D911-4E6E-B9AB-88482EAB22B6}"/>
                      </a:ext>
                    </a:extLst>
                  </p:cNvPr>
                  <p:cNvSpPr>
                    <a:spLocks noChangeArrowheads="1"/>
                  </p:cNvSpPr>
                  <p:nvPr/>
                </p:nvSpPr>
                <p:spPr bwMode="white">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grpSp>
            <p:grpSp>
              <p:nvGrpSpPr>
                <p:cNvPr id="91" name="Group 63">
                  <a:extLst>
                    <a:ext uri="{FF2B5EF4-FFF2-40B4-BE49-F238E27FC236}">
                      <a16:creationId xmlns:a16="http://schemas.microsoft.com/office/drawing/2014/main" id="{79C980E4-8667-4AFD-9C81-9C1270640A6B}"/>
                    </a:ext>
                  </a:extLst>
                </p:cNvPr>
                <p:cNvGrpSpPr>
                  <a:grpSpLocks/>
                </p:cNvGrpSpPr>
                <p:nvPr/>
              </p:nvGrpSpPr>
              <p:grpSpPr bwMode="auto">
                <a:xfrm rot="1353540">
                  <a:off x="2686" y="1099"/>
                  <a:ext cx="682" cy="166"/>
                  <a:chOff x="1565" y="2568"/>
                  <a:chExt cx="1028" cy="249"/>
                </a:xfrm>
              </p:grpSpPr>
              <p:sp>
                <p:nvSpPr>
                  <p:cNvPr id="92" name="AutoShape 64">
                    <a:extLst>
                      <a:ext uri="{FF2B5EF4-FFF2-40B4-BE49-F238E27FC236}">
                        <a16:creationId xmlns:a16="http://schemas.microsoft.com/office/drawing/2014/main" id="{7E459F25-C238-4576-89EF-8A5E6B4963DD}"/>
                      </a:ext>
                    </a:extLst>
                  </p:cNvPr>
                  <p:cNvSpPr>
                    <a:spLocks noChangeArrowheads="1"/>
                  </p:cNvSpPr>
                  <p:nvPr/>
                </p:nvSpPr>
                <p:spPr bwMode="white">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93" name="AutoShape 65">
                    <a:extLst>
                      <a:ext uri="{FF2B5EF4-FFF2-40B4-BE49-F238E27FC236}">
                        <a16:creationId xmlns:a16="http://schemas.microsoft.com/office/drawing/2014/main" id="{814362C2-9CF2-4DE9-8F7F-A5359B7579F6}"/>
                      </a:ext>
                    </a:extLst>
                  </p:cNvPr>
                  <p:cNvSpPr>
                    <a:spLocks noChangeArrowheads="1"/>
                  </p:cNvSpPr>
                  <p:nvPr/>
                </p:nvSpPr>
                <p:spPr bwMode="white">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94" name="AutoShape 66">
                    <a:extLst>
                      <a:ext uri="{FF2B5EF4-FFF2-40B4-BE49-F238E27FC236}">
                        <a16:creationId xmlns:a16="http://schemas.microsoft.com/office/drawing/2014/main" id="{4E85F8BF-0450-48F8-A892-13023582F80B}"/>
                      </a:ext>
                    </a:extLst>
                  </p:cNvPr>
                  <p:cNvSpPr>
                    <a:spLocks noChangeArrowheads="1"/>
                  </p:cNvSpPr>
                  <p:nvPr/>
                </p:nvSpPr>
                <p:spPr bwMode="white">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grpSp>
          </p:grpSp>
          <p:sp>
            <p:nvSpPr>
              <p:cNvPr id="89" name="Rectangle 68">
                <a:extLst>
                  <a:ext uri="{FF2B5EF4-FFF2-40B4-BE49-F238E27FC236}">
                    <a16:creationId xmlns:a16="http://schemas.microsoft.com/office/drawing/2014/main" id="{DEAC36DF-EC2C-481F-9F37-71C031D3F2F0}"/>
                  </a:ext>
                </a:extLst>
              </p:cNvPr>
              <p:cNvSpPr>
                <a:spLocks noChangeArrowheads="1"/>
              </p:cNvSpPr>
              <p:nvPr/>
            </p:nvSpPr>
            <p:spPr bwMode="gray">
              <a:xfrm>
                <a:off x="2158" y="1169"/>
                <a:ext cx="528" cy="437"/>
              </a:xfrm>
              <a:prstGeom prst="rect">
                <a:avLst/>
              </a:prstGeom>
              <a:noFill/>
              <a:ln w="9525" algn="ctr">
                <a:noFill/>
                <a:miter lim="800000"/>
                <a:headEnd/>
                <a:tailEnd/>
              </a:ln>
            </p:spPr>
            <p:txBody>
              <a:bodyPr wrap="square">
                <a:spAutoFit/>
              </a:bodyPr>
              <a:lstStyle/>
              <a:p>
                <a:r>
                  <a:rPr lang="zh-CN" altLang="en-US" b="1" dirty="0">
                    <a:solidFill>
                      <a:srgbClr val="000000"/>
                    </a:solidFill>
                  </a:rPr>
                  <a:t>基金份额持有人</a:t>
                </a:r>
                <a:endParaRPr lang="en-US" altLang="zh-CN" b="1" dirty="0">
                  <a:solidFill>
                    <a:srgbClr val="000000"/>
                  </a:solidFill>
                </a:endParaRPr>
              </a:p>
            </p:txBody>
          </p:sp>
        </p:grpSp>
        <p:grpSp>
          <p:nvGrpSpPr>
            <p:cNvPr id="12" name="Group 69">
              <a:extLst>
                <a:ext uri="{FF2B5EF4-FFF2-40B4-BE49-F238E27FC236}">
                  <a16:creationId xmlns:a16="http://schemas.microsoft.com/office/drawing/2014/main" id="{ACF1DF13-5F62-42A8-95FC-7839E2E077FB}"/>
                </a:ext>
              </a:extLst>
            </p:cNvPr>
            <p:cNvGrpSpPr>
              <a:grpSpLocks/>
            </p:cNvGrpSpPr>
            <p:nvPr/>
          </p:nvGrpSpPr>
          <p:grpSpPr bwMode="auto">
            <a:xfrm>
              <a:off x="2943225" y="4967290"/>
              <a:ext cx="1773238" cy="1373189"/>
              <a:chOff x="2064" y="1008"/>
              <a:chExt cx="722" cy="865"/>
            </a:xfrm>
          </p:grpSpPr>
          <p:sp>
            <p:nvSpPr>
              <p:cNvPr id="58" name="Oval 70">
                <a:extLst>
                  <a:ext uri="{FF2B5EF4-FFF2-40B4-BE49-F238E27FC236}">
                    <a16:creationId xmlns:a16="http://schemas.microsoft.com/office/drawing/2014/main" id="{CD7DD090-FA89-40E0-8293-83F690E97060}"/>
                  </a:ext>
                </a:extLst>
              </p:cNvPr>
              <p:cNvSpPr>
                <a:spLocks noChangeArrowheads="1"/>
              </p:cNvSpPr>
              <p:nvPr/>
            </p:nvSpPr>
            <p:spPr bwMode="gray">
              <a:xfrm>
                <a:off x="2064" y="1008"/>
                <a:ext cx="722" cy="727"/>
              </a:xfrm>
              <a:prstGeom prst="ellipse">
                <a:avLst/>
              </a:prstGeom>
              <a:solidFill>
                <a:srgbClr val="EAEAEA">
                  <a:alpha val="50195"/>
                </a:srgbClr>
              </a:solidFill>
              <a:ln w="9525" algn="ctr">
                <a:noFill/>
                <a:round/>
                <a:headEnd/>
                <a:tailEnd/>
              </a:ln>
            </p:spPr>
            <p:txBody>
              <a:bodyPr wrap="none" anchor="ctr"/>
              <a:lstStyle/>
              <a:p>
                <a:endParaRPr lang="zh-CN" altLang="en-US"/>
              </a:p>
            </p:txBody>
          </p:sp>
          <p:grpSp>
            <p:nvGrpSpPr>
              <p:cNvPr id="59" name="Group 71">
                <a:extLst>
                  <a:ext uri="{FF2B5EF4-FFF2-40B4-BE49-F238E27FC236}">
                    <a16:creationId xmlns:a16="http://schemas.microsoft.com/office/drawing/2014/main" id="{7A4853C2-ABB5-420C-BC7E-C10A8F0F8E62}"/>
                  </a:ext>
                </a:extLst>
              </p:cNvPr>
              <p:cNvGrpSpPr>
                <a:grpSpLocks/>
              </p:cNvGrpSpPr>
              <p:nvPr/>
            </p:nvGrpSpPr>
            <p:grpSpPr bwMode="auto">
              <a:xfrm>
                <a:off x="2082" y="1029"/>
                <a:ext cx="680" cy="844"/>
                <a:chOff x="3970" y="1593"/>
                <a:chExt cx="931" cy="1157"/>
              </a:xfrm>
            </p:grpSpPr>
            <p:pic>
              <p:nvPicPr>
                <p:cNvPr id="72" name="Picture 72" descr="circuler_1">
                  <a:extLst>
                    <a:ext uri="{FF2B5EF4-FFF2-40B4-BE49-F238E27FC236}">
                      <a16:creationId xmlns:a16="http://schemas.microsoft.com/office/drawing/2014/main" id="{12655708-45B3-46F7-BEAA-BCED73B2BE2F}"/>
                    </a:ext>
                  </a:extLst>
                </p:cNvPr>
                <p:cNvPicPr>
                  <a:picLocks noChangeAspect="1" noChangeArrowheads="1"/>
                </p:cNvPicPr>
                <p:nvPr/>
              </p:nvPicPr>
              <p:blipFill>
                <a:blip r:embed="rId2" cstate="print"/>
                <a:srcRect/>
                <a:stretch>
                  <a:fillRect/>
                </a:stretch>
              </p:blipFill>
              <p:spPr bwMode="gray">
                <a:xfrm>
                  <a:off x="3975" y="1593"/>
                  <a:ext cx="925" cy="935"/>
                </a:xfrm>
                <a:prstGeom prst="rect">
                  <a:avLst/>
                </a:prstGeom>
                <a:noFill/>
                <a:ln w="9525">
                  <a:noFill/>
                  <a:miter lim="800000"/>
                  <a:headEnd/>
                  <a:tailEnd/>
                </a:ln>
              </p:spPr>
            </p:pic>
            <p:sp>
              <p:nvSpPr>
                <p:cNvPr id="73" name="Oval 73">
                  <a:extLst>
                    <a:ext uri="{FF2B5EF4-FFF2-40B4-BE49-F238E27FC236}">
                      <a16:creationId xmlns:a16="http://schemas.microsoft.com/office/drawing/2014/main" id="{AFDC21C4-DC24-4DA3-9FE3-2B51C2A603B8}"/>
                    </a:ext>
                  </a:extLst>
                </p:cNvPr>
                <p:cNvSpPr>
                  <a:spLocks noChangeArrowheads="1"/>
                </p:cNvSpPr>
                <p:nvPr/>
              </p:nvSpPr>
              <p:spPr bwMode="gray">
                <a:xfrm>
                  <a:off x="3970" y="1601"/>
                  <a:ext cx="931" cy="937"/>
                </a:xfrm>
                <a:prstGeom prst="ellipse">
                  <a:avLst/>
                </a:prstGeom>
                <a:solidFill>
                  <a:schemeClr val="accent1">
                    <a:alpha val="50195"/>
                  </a:schemeClr>
                </a:solidFill>
                <a:ln w="9525" algn="ctr">
                  <a:noFill/>
                  <a:round/>
                  <a:headEnd/>
                  <a:tailEnd/>
                </a:ln>
              </p:spPr>
              <p:txBody>
                <a:bodyPr wrap="none" anchor="ctr"/>
                <a:lstStyle/>
                <a:p>
                  <a:endParaRPr lang="zh-CN" altLang="en-US"/>
                </a:p>
              </p:txBody>
            </p:sp>
            <p:pic>
              <p:nvPicPr>
                <p:cNvPr id="74" name="Picture 74" descr="light_shadow1">
                  <a:extLst>
                    <a:ext uri="{FF2B5EF4-FFF2-40B4-BE49-F238E27FC236}">
                      <a16:creationId xmlns:a16="http://schemas.microsoft.com/office/drawing/2014/main" id="{910C3157-948E-4E07-B9CF-50E9780D70EC}"/>
                    </a:ext>
                  </a:extLst>
                </p:cNvPr>
                <p:cNvPicPr>
                  <a:picLocks noChangeAspect="1" noChangeArrowheads="1"/>
                </p:cNvPicPr>
                <p:nvPr/>
              </p:nvPicPr>
              <p:blipFill>
                <a:blip r:embed="rId3" cstate="print"/>
                <a:srcRect t="14285"/>
                <a:stretch>
                  <a:fillRect/>
                </a:stretch>
              </p:blipFill>
              <p:spPr bwMode="gray">
                <a:xfrm>
                  <a:off x="3983" y="1632"/>
                  <a:ext cx="682" cy="585"/>
                </a:xfrm>
                <a:prstGeom prst="rect">
                  <a:avLst/>
                </a:prstGeom>
                <a:noFill/>
                <a:ln w="9525">
                  <a:noFill/>
                  <a:miter lim="800000"/>
                  <a:headEnd/>
                  <a:tailEnd/>
                </a:ln>
              </p:spPr>
            </p:pic>
            <p:grpSp>
              <p:nvGrpSpPr>
                <p:cNvPr id="75" name="Group 75">
                  <a:extLst>
                    <a:ext uri="{FF2B5EF4-FFF2-40B4-BE49-F238E27FC236}">
                      <a16:creationId xmlns:a16="http://schemas.microsoft.com/office/drawing/2014/main" id="{BE12C2BA-77E5-4FB8-B09B-5F9F55261D84}"/>
                    </a:ext>
                  </a:extLst>
                </p:cNvPr>
                <p:cNvGrpSpPr>
                  <a:grpSpLocks/>
                </p:cNvGrpSpPr>
                <p:nvPr/>
              </p:nvGrpSpPr>
              <p:grpSpPr bwMode="auto">
                <a:xfrm rot="-3733502" flipH="1" flipV="1">
                  <a:off x="4250" y="2244"/>
                  <a:ext cx="821" cy="191"/>
                  <a:chOff x="2528" y="1060"/>
                  <a:chExt cx="894" cy="236"/>
                </a:xfrm>
              </p:grpSpPr>
              <p:grpSp>
                <p:nvGrpSpPr>
                  <p:cNvPr id="76" name="Group 76">
                    <a:extLst>
                      <a:ext uri="{FF2B5EF4-FFF2-40B4-BE49-F238E27FC236}">
                        <a16:creationId xmlns:a16="http://schemas.microsoft.com/office/drawing/2014/main" id="{C718E9E8-29B0-4058-A7B4-1B9A259851F6}"/>
                      </a:ext>
                    </a:extLst>
                  </p:cNvPr>
                  <p:cNvGrpSpPr>
                    <a:grpSpLocks/>
                  </p:cNvGrpSpPr>
                  <p:nvPr/>
                </p:nvGrpSpPr>
                <p:grpSpPr bwMode="auto">
                  <a:xfrm>
                    <a:off x="2528" y="1060"/>
                    <a:ext cx="742" cy="186"/>
                    <a:chOff x="1565" y="2568"/>
                    <a:chExt cx="1118" cy="279"/>
                  </a:xfrm>
                </p:grpSpPr>
                <p:sp>
                  <p:nvSpPr>
                    <p:cNvPr id="82" name="AutoShape 77">
                      <a:extLst>
                        <a:ext uri="{FF2B5EF4-FFF2-40B4-BE49-F238E27FC236}">
                          <a16:creationId xmlns:a16="http://schemas.microsoft.com/office/drawing/2014/main" id="{89D8F0CB-9A3C-4990-B526-42B9B6C141FB}"/>
                        </a:ext>
                      </a:extLst>
                    </p:cNvPr>
                    <p:cNvSpPr>
                      <a:spLocks noChangeArrowheads="1"/>
                    </p:cNvSpPr>
                    <p:nvPr/>
                  </p:nvSpPr>
                  <p:spPr bwMode="white">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83" name="AutoShape 78">
                      <a:extLst>
                        <a:ext uri="{FF2B5EF4-FFF2-40B4-BE49-F238E27FC236}">
                          <a16:creationId xmlns:a16="http://schemas.microsoft.com/office/drawing/2014/main" id="{591BCA86-97A0-4937-BD71-78EB1B8E155C}"/>
                        </a:ext>
                      </a:extLst>
                    </p:cNvPr>
                    <p:cNvSpPr>
                      <a:spLocks noChangeArrowheads="1"/>
                    </p:cNvSpPr>
                    <p:nvPr/>
                  </p:nvSpPr>
                  <p:spPr bwMode="white">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84" name="AutoShape 79">
                      <a:extLst>
                        <a:ext uri="{FF2B5EF4-FFF2-40B4-BE49-F238E27FC236}">
                          <a16:creationId xmlns:a16="http://schemas.microsoft.com/office/drawing/2014/main" id="{8D21276B-59CC-4416-AF7B-99A4F5E8BDD3}"/>
                        </a:ext>
                      </a:extLst>
                    </p:cNvPr>
                    <p:cNvSpPr>
                      <a:spLocks noChangeArrowheads="1"/>
                    </p:cNvSpPr>
                    <p:nvPr/>
                  </p:nvSpPr>
                  <p:spPr bwMode="white">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85" name="AutoShape 80">
                      <a:extLst>
                        <a:ext uri="{FF2B5EF4-FFF2-40B4-BE49-F238E27FC236}">
                          <a16:creationId xmlns:a16="http://schemas.microsoft.com/office/drawing/2014/main" id="{582541B1-634F-44BD-A54D-7537B2197710}"/>
                        </a:ext>
                      </a:extLst>
                    </p:cNvPr>
                    <p:cNvSpPr>
                      <a:spLocks noChangeArrowheads="1"/>
                    </p:cNvSpPr>
                    <p:nvPr/>
                  </p:nvSpPr>
                  <p:spPr bwMode="white">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grpSp>
              <p:grpSp>
                <p:nvGrpSpPr>
                  <p:cNvPr id="77" name="Group 81">
                    <a:extLst>
                      <a:ext uri="{FF2B5EF4-FFF2-40B4-BE49-F238E27FC236}">
                        <a16:creationId xmlns:a16="http://schemas.microsoft.com/office/drawing/2014/main" id="{10D83D4D-0344-463D-AB7A-6147510A0DA5}"/>
                      </a:ext>
                    </a:extLst>
                  </p:cNvPr>
                  <p:cNvGrpSpPr>
                    <a:grpSpLocks/>
                  </p:cNvGrpSpPr>
                  <p:nvPr/>
                </p:nvGrpSpPr>
                <p:grpSpPr bwMode="auto">
                  <a:xfrm rot="1353540">
                    <a:off x="2680" y="1110"/>
                    <a:ext cx="742" cy="186"/>
                    <a:chOff x="1565" y="2568"/>
                    <a:chExt cx="1118" cy="279"/>
                  </a:xfrm>
                </p:grpSpPr>
                <p:sp>
                  <p:nvSpPr>
                    <p:cNvPr id="78" name="AutoShape 82">
                      <a:extLst>
                        <a:ext uri="{FF2B5EF4-FFF2-40B4-BE49-F238E27FC236}">
                          <a16:creationId xmlns:a16="http://schemas.microsoft.com/office/drawing/2014/main" id="{ADCAEF37-8DE8-4081-9E1D-B8958E960652}"/>
                        </a:ext>
                      </a:extLst>
                    </p:cNvPr>
                    <p:cNvSpPr>
                      <a:spLocks noChangeArrowheads="1"/>
                    </p:cNvSpPr>
                    <p:nvPr/>
                  </p:nvSpPr>
                  <p:spPr bwMode="white">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79" name="AutoShape 83">
                      <a:extLst>
                        <a:ext uri="{FF2B5EF4-FFF2-40B4-BE49-F238E27FC236}">
                          <a16:creationId xmlns:a16="http://schemas.microsoft.com/office/drawing/2014/main" id="{1215B0F9-F128-4E53-B52F-CD57EAAF4EE0}"/>
                        </a:ext>
                      </a:extLst>
                    </p:cNvPr>
                    <p:cNvSpPr>
                      <a:spLocks noChangeArrowheads="1"/>
                    </p:cNvSpPr>
                    <p:nvPr/>
                  </p:nvSpPr>
                  <p:spPr bwMode="white">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80" name="AutoShape 84">
                      <a:extLst>
                        <a:ext uri="{FF2B5EF4-FFF2-40B4-BE49-F238E27FC236}">
                          <a16:creationId xmlns:a16="http://schemas.microsoft.com/office/drawing/2014/main" id="{DBE2B0D8-14B5-4017-BDC8-C29B6193017E}"/>
                        </a:ext>
                      </a:extLst>
                    </p:cNvPr>
                    <p:cNvSpPr>
                      <a:spLocks noChangeArrowheads="1"/>
                    </p:cNvSpPr>
                    <p:nvPr/>
                  </p:nvSpPr>
                  <p:spPr bwMode="white">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81" name="AutoShape 85">
                      <a:extLst>
                        <a:ext uri="{FF2B5EF4-FFF2-40B4-BE49-F238E27FC236}">
                          <a16:creationId xmlns:a16="http://schemas.microsoft.com/office/drawing/2014/main" id="{62161F02-D276-4C68-B8C7-37CA449AF2BD}"/>
                        </a:ext>
                      </a:extLst>
                    </p:cNvPr>
                    <p:cNvSpPr>
                      <a:spLocks noChangeArrowheads="1"/>
                    </p:cNvSpPr>
                    <p:nvPr/>
                  </p:nvSpPr>
                  <p:spPr bwMode="white">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grpSp>
            </p:grpSp>
          </p:grpSp>
          <p:grpSp>
            <p:nvGrpSpPr>
              <p:cNvPr id="60" name="Group 86">
                <a:extLst>
                  <a:ext uri="{FF2B5EF4-FFF2-40B4-BE49-F238E27FC236}">
                    <a16:creationId xmlns:a16="http://schemas.microsoft.com/office/drawing/2014/main" id="{2CEFC323-0F84-4AE2-9C81-911E84460350}"/>
                  </a:ext>
                </a:extLst>
              </p:cNvPr>
              <p:cNvGrpSpPr>
                <a:grpSpLocks/>
              </p:cNvGrpSpPr>
              <p:nvPr/>
            </p:nvGrpSpPr>
            <p:grpSpPr bwMode="auto">
              <a:xfrm rot="-3733502" flipH="1" flipV="1">
                <a:off x="2362" y="1508"/>
                <a:ext cx="528" cy="122"/>
                <a:chOff x="2528" y="1060"/>
                <a:chExt cx="894" cy="236"/>
              </a:xfrm>
            </p:grpSpPr>
            <p:grpSp>
              <p:nvGrpSpPr>
                <p:cNvPr id="62" name="Group 87">
                  <a:extLst>
                    <a:ext uri="{FF2B5EF4-FFF2-40B4-BE49-F238E27FC236}">
                      <a16:creationId xmlns:a16="http://schemas.microsoft.com/office/drawing/2014/main" id="{76942189-F2D6-4394-B224-AEEDD6F74ACA}"/>
                    </a:ext>
                  </a:extLst>
                </p:cNvPr>
                <p:cNvGrpSpPr>
                  <a:grpSpLocks/>
                </p:cNvGrpSpPr>
                <p:nvPr/>
              </p:nvGrpSpPr>
              <p:grpSpPr bwMode="auto">
                <a:xfrm>
                  <a:off x="2528" y="1060"/>
                  <a:ext cx="742" cy="186"/>
                  <a:chOff x="1565" y="2568"/>
                  <a:chExt cx="1118" cy="279"/>
                </a:xfrm>
              </p:grpSpPr>
              <p:sp>
                <p:nvSpPr>
                  <p:cNvPr id="68" name="AutoShape 88">
                    <a:extLst>
                      <a:ext uri="{FF2B5EF4-FFF2-40B4-BE49-F238E27FC236}">
                        <a16:creationId xmlns:a16="http://schemas.microsoft.com/office/drawing/2014/main" id="{FC2BFA8A-50F6-4C6A-969F-065DEAA1F211}"/>
                      </a:ext>
                    </a:extLst>
                  </p:cNvPr>
                  <p:cNvSpPr>
                    <a:spLocks noChangeArrowheads="1"/>
                  </p:cNvSpPr>
                  <p:nvPr/>
                </p:nvSpPr>
                <p:spPr bwMode="white">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69" name="AutoShape 89">
                    <a:extLst>
                      <a:ext uri="{FF2B5EF4-FFF2-40B4-BE49-F238E27FC236}">
                        <a16:creationId xmlns:a16="http://schemas.microsoft.com/office/drawing/2014/main" id="{75B4EEB8-1BC4-44CE-B482-461AAF8E9C9D}"/>
                      </a:ext>
                    </a:extLst>
                  </p:cNvPr>
                  <p:cNvSpPr>
                    <a:spLocks noChangeArrowheads="1"/>
                  </p:cNvSpPr>
                  <p:nvPr/>
                </p:nvSpPr>
                <p:spPr bwMode="white">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70" name="AutoShape 90">
                    <a:extLst>
                      <a:ext uri="{FF2B5EF4-FFF2-40B4-BE49-F238E27FC236}">
                        <a16:creationId xmlns:a16="http://schemas.microsoft.com/office/drawing/2014/main" id="{BFA7AF8D-5391-44C0-AB18-4DAC5CE21ABF}"/>
                      </a:ext>
                    </a:extLst>
                  </p:cNvPr>
                  <p:cNvSpPr>
                    <a:spLocks noChangeArrowheads="1"/>
                  </p:cNvSpPr>
                  <p:nvPr/>
                </p:nvSpPr>
                <p:spPr bwMode="white">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71" name="AutoShape 91">
                    <a:extLst>
                      <a:ext uri="{FF2B5EF4-FFF2-40B4-BE49-F238E27FC236}">
                        <a16:creationId xmlns:a16="http://schemas.microsoft.com/office/drawing/2014/main" id="{6046C4A4-E880-48FF-AB92-892A8D97A9E3}"/>
                      </a:ext>
                    </a:extLst>
                  </p:cNvPr>
                  <p:cNvSpPr>
                    <a:spLocks noChangeArrowheads="1"/>
                  </p:cNvSpPr>
                  <p:nvPr/>
                </p:nvSpPr>
                <p:spPr bwMode="white">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grpSp>
            <p:grpSp>
              <p:nvGrpSpPr>
                <p:cNvPr id="63" name="Group 92">
                  <a:extLst>
                    <a:ext uri="{FF2B5EF4-FFF2-40B4-BE49-F238E27FC236}">
                      <a16:creationId xmlns:a16="http://schemas.microsoft.com/office/drawing/2014/main" id="{1D4BE498-F946-4977-8763-88ED4ED524D5}"/>
                    </a:ext>
                  </a:extLst>
                </p:cNvPr>
                <p:cNvGrpSpPr>
                  <a:grpSpLocks/>
                </p:cNvGrpSpPr>
                <p:nvPr/>
              </p:nvGrpSpPr>
              <p:grpSpPr bwMode="auto">
                <a:xfrm rot="1353540">
                  <a:off x="2680" y="1110"/>
                  <a:ext cx="742" cy="186"/>
                  <a:chOff x="1565" y="2568"/>
                  <a:chExt cx="1118" cy="279"/>
                </a:xfrm>
              </p:grpSpPr>
              <p:sp>
                <p:nvSpPr>
                  <p:cNvPr id="64" name="AutoShape 93">
                    <a:extLst>
                      <a:ext uri="{FF2B5EF4-FFF2-40B4-BE49-F238E27FC236}">
                        <a16:creationId xmlns:a16="http://schemas.microsoft.com/office/drawing/2014/main" id="{8D0ECA15-984D-4498-B8FA-F436A3EDDF3B}"/>
                      </a:ext>
                    </a:extLst>
                  </p:cNvPr>
                  <p:cNvSpPr>
                    <a:spLocks noChangeArrowheads="1"/>
                  </p:cNvSpPr>
                  <p:nvPr/>
                </p:nvSpPr>
                <p:spPr bwMode="white">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65" name="AutoShape 94">
                    <a:extLst>
                      <a:ext uri="{FF2B5EF4-FFF2-40B4-BE49-F238E27FC236}">
                        <a16:creationId xmlns:a16="http://schemas.microsoft.com/office/drawing/2014/main" id="{6EC9BED4-0CE7-45E7-9E17-7C04EFD34FC4}"/>
                      </a:ext>
                    </a:extLst>
                  </p:cNvPr>
                  <p:cNvSpPr>
                    <a:spLocks noChangeArrowheads="1"/>
                  </p:cNvSpPr>
                  <p:nvPr/>
                </p:nvSpPr>
                <p:spPr bwMode="white">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66" name="AutoShape 95">
                    <a:extLst>
                      <a:ext uri="{FF2B5EF4-FFF2-40B4-BE49-F238E27FC236}">
                        <a16:creationId xmlns:a16="http://schemas.microsoft.com/office/drawing/2014/main" id="{ACCD111F-41C6-4870-B3F6-94A37499CC7F}"/>
                      </a:ext>
                    </a:extLst>
                  </p:cNvPr>
                  <p:cNvSpPr>
                    <a:spLocks noChangeArrowheads="1"/>
                  </p:cNvSpPr>
                  <p:nvPr/>
                </p:nvSpPr>
                <p:spPr bwMode="white">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67" name="AutoShape 96">
                    <a:extLst>
                      <a:ext uri="{FF2B5EF4-FFF2-40B4-BE49-F238E27FC236}">
                        <a16:creationId xmlns:a16="http://schemas.microsoft.com/office/drawing/2014/main" id="{500E9DFB-A9B8-48A8-AF3E-01ABD2D63A30}"/>
                      </a:ext>
                    </a:extLst>
                  </p:cNvPr>
                  <p:cNvSpPr>
                    <a:spLocks noChangeArrowheads="1"/>
                  </p:cNvSpPr>
                  <p:nvPr/>
                </p:nvSpPr>
                <p:spPr bwMode="white">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grpSp>
          </p:grpSp>
          <p:sp>
            <p:nvSpPr>
              <p:cNvPr id="61" name="Rectangle 97">
                <a:extLst>
                  <a:ext uri="{FF2B5EF4-FFF2-40B4-BE49-F238E27FC236}">
                    <a16:creationId xmlns:a16="http://schemas.microsoft.com/office/drawing/2014/main" id="{DD8B3650-A33A-45FA-91AE-3313BAD41DC4}"/>
                  </a:ext>
                </a:extLst>
              </p:cNvPr>
              <p:cNvSpPr>
                <a:spLocks noChangeArrowheads="1"/>
              </p:cNvSpPr>
              <p:nvPr/>
            </p:nvSpPr>
            <p:spPr bwMode="gray">
              <a:xfrm>
                <a:off x="2190" y="1159"/>
                <a:ext cx="496" cy="437"/>
              </a:xfrm>
              <a:prstGeom prst="rect">
                <a:avLst/>
              </a:prstGeom>
              <a:noFill/>
              <a:ln w="9525" algn="ctr">
                <a:noFill/>
                <a:miter lim="800000"/>
                <a:headEnd/>
                <a:tailEnd/>
              </a:ln>
            </p:spPr>
            <p:txBody>
              <a:bodyPr wrap="square">
                <a:spAutoFit/>
              </a:bodyPr>
              <a:lstStyle/>
              <a:p>
                <a:r>
                  <a:rPr lang="zh-CN" altLang="en-US" b="1" dirty="0">
                    <a:solidFill>
                      <a:srgbClr val="000000"/>
                    </a:solidFill>
                  </a:rPr>
                  <a:t>基金托管人</a:t>
                </a:r>
                <a:endParaRPr lang="en-US" altLang="zh-CN" b="1" dirty="0">
                  <a:solidFill>
                    <a:srgbClr val="000000"/>
                  </a:solidFill>
                </a:endParaRPr>
              </a:p>
            </p:txBody>
          </p:sp>
        </p:grpSp>
        <p:grpSp>
          <p:nvGrpSpPr>
            <p:cNvPr id="13" name="Group 127">
              <a:extLst>
                <a:ext uri="{FF2B5EF4-FFF2-40B4-BE49-F238E27FC236}">
                  <a16:creationId xmlns:a16="http://schemas.microsoft.com/office/drawing/2014/main" id="{995E1CE7-B936-435E-8536-4D78772D0929}"/>
                </a:ext>
              </a:extLst>
            </p:cNvPr>
            <p:cNvGrpSpPr>
              <a:grpSpLocks/>
            </p:cNvGrpSpPr>
            <p:nvPr/>
          </p:nvGrpSpPr>
          <p:grpSpPr bwMode="auto">
            <a:xfrm>
              <a:off x="4284663" y="1346203"/>
              <a:ext cx="1787525" cy="1374777"/>
              <a:chOff x="2064" y="1008"/>
              <a:chExt cx="722" cy="866"/>
            </a:xfrm>
          </p:grpSpPr>
          <p:sp>
            <p:nvSpPr>
              <p:cNvPr id="30" name="Oval 128">
                <a:extLst>
                  <a:ext uri="{FF2B5EF4-FFF2-40B4-BE49-F238E27FC236}">
                    <a16:creationId xmlns:a16="http://schemas.microsoft.com/office/drawing/2014/main" id="{EC2A86EB-D484-4132-BA23-1FE76AA2FA5F}"/>
                  </a:ext>
                </a:extLst>
              </p:cNvPr>
              <p:cNvSpPr>
                <a:spLocks noChangeArrowheads="1"/>
              </p:cNvSpPr>
              <p:nvPr/>
            </p:nvSpPr>
            <p:spPr bwMode="gray">
              <a:xfrm>
                <a:off x="2064" y="1008"/>
                <a:ext cx="722" cy="727"/>
              </a:xfrm>
              <a:prstGeom prst="ellipse">
                <a:avLst/>
              </a:prstGeom>
              <a:solidFill>
                <a:srgbClr val="EAEAEA">
                  <a:alpha val="50195"/>
                </a:srgbClr>
              </a:solidFill>
              <a:ln w="9525" algn="ctr">
                <a:noFill/>
                <a:round/>
                <a:headEnd/>
                <a:tailEnd/>
              </a:ln>
            </p:spPr>
            <p:txBody>
              <a:bodyPr wrap="none" anchor="ctr"/>
              <a:lstStyle/>
              <a:p>
                <a:endParaRPr lang="zh-CN" altLang="en-US"/>
              </a:p>
            </p:txBody>
          </p:sp>
          <p:grpSp>
            <p:nvGrpSpPr>
              <p:cNvPr id="31" name="Group 129">
                <a:extLst>
                  <a:ext uri="{FF2B5EF4-FFF2-40B4-BE49-F238E27FC236}">
                    <a16:creationId xmlns:a16="http://schemas.microsoft.com/office/drawing/2014/main" id="{8B54EBF7-5362-43F2-82CB-F89646B5959B}"/>
                  </a:ext>
                </a:extLst>
              </p:cNvPr>
              <p:cNvGrpSpPr>
                <a:grpSpLocks/>
              </p:cNvGrpSpPr>
              <p:nvPr/>
            </p:nvGrpSpPr>
            <p:grpSpPr bwMode="auto">
              <a:xfrm>
                <a:off x="2086" y="1030"/>
                <a:ext cx="680" cy="844"/>
                <a:chOff x="3975" y="1593"/>
                <a:chExt cx="931" cy="1157"/>
              </a:xfrm>
            </p:grpSpPr>
            <p:pic>
              <p:nvPicPr>
                <p:cNvPr id="44" name="Picture 130" descr="circuler_1">
                  <a:extLst>
                    <a:ext uri="{FF2B5EF4-FFF2-40B4-BE49-F238E27FC236}">
                      <a16:creationId xmlns:a16="http://schemas.microsoft.com/office/drawing/2014/main" id="{BF5F65B6-6432-4973-9203-462210866762}"/>
                    </a:ext>
                  </a:extLst>
                </p:cNvPr>
                <p:cNvPicPr>
                  <a:picLocks noChangeAspect="1" noChangeArrowheads="1"/>
                </p:cNvPicPr>
                <p:nvPr/>
              </p:nvPicPr>
              <p:blipFill>
                <a:blip r:embed="rId2" cstate="print"/>
                <a:srcRect/>
                <a:stretch>
                  <a:fillRect/>
                </a:stretch>
              </p:blipFill>
              <p:spPr bwMode="gray">
                <a:xfrm>
                  <a:off x="3975" y="1593"/>
                  <a:ext cx="925" cy="935"/>
                </a:xfrm>
                <a:prstGeom prst="rect">
                  <a:avLst/>
                </a:prstGeom>
                <a:noFill/>
                <a:ln w="9525">
                  <a:noFill/>
                  <a:miter lim="800000"/>
                  <a:headEnd/>
                  <a:tailEnd/>
                </a:ln>
              </p:spPr>
            </p:pic>
            <p:sp>
              <p:nvSpPr>
                <p:cNvPr id="45" name="Oval 131">
                  <a:extLst>
                    <a:ext uri="{FF2B5EF4-FFF2-40B4-BE49-F238E27FC236}">
                      <a16:creationId xmlns:a16="http://schemas.microsoft.com/office/drawing/2014/main" id="{2EE7FF01-0263-43E1-B2BD-97A5774AF545}"/>
                    </a:ext>
                  </a:extLst>
                </p:cNvPr>
                <p:cNvSpPr>
                  <a:spLocks noChangeArrowheads="1"/>
                </p:cNvSpPr>
                <p:nvPr/>
              </p:nvSpPr>
              <p:spPr bwMode="gray">
                <a:xfrm>
                  <a:off x="3975" y="1593"/>
                  <a:ext cx="931" cy="937"/>
                </a:xfrm>
                <a:prstGeom prst="ellipse">
                  <a:avLst/>
                </a:prstGeom>
                <a:solidFill>
                  <a:schemeClr val="folHlink">
                    <a:alpha val="50195"/>
                  </a:schemeClr>
                </a:solidFill>
                <a:ln w="9525" algn="ctr">
                  <a:noFill/>
                  <a:round/>
                  <a:headEnd/>
                  <a:tailEnd/>
                </a:ln>
              </p:spPr>
              <p:txBody>
                <a:bodyPr wrap="none" anchor="ctr"/>
                <a:lstStyle/>
                <a:p>
                  <a:endParaRPr lang="zh-CN" altLang="en-US"/>
                </a:p>
              </p:txBody>
            </p:sp>
            <p:pic>
              <p:nvPicPr>
                <p:cNvPr id="46" name="Picture 132" descr="light_shadow1">
                  <a:extLst>
                    <a:ext uri="{FF2B5EF4-FFF2-40B4-BE49-F238E27FC236}">
                      <a16:creationId xmlns:a16="http://schemas.microsoft.com/office/drawing/2014/main" id="{58BA8C07-0C62-4902-AC3C-0511970DCBF5}"/>
                    </a:ext>
                  </a:extLst>
                </p:cNvPr>
                <p:cNvPicPr>
                  <a:picLocks noChangeAspect="1" noChangeArrowheads="1"/>
                </p:cNvPicPr>
                <p:nvPr/>
              </p:nvPicPr>
              <p:blipFill>
                <a:blip r:embed="rId4" cstate="print"/>
                <a:srcRect t="14285"/>
                <a:stretch>
                  <a:fillRect/>
                </a:stretch>
              </p:blipFill>
              <p:spPr bwMode="gray">
                <a:xfrm>
                  <a:off x="3984" y="1632"/>
                  <a:ext cx="682" cy="585"/>
                </a:xfrm>
                <a:prstGeom prst="rect">
                  <a:avLst/>
                </a:prstGeom>
                <a:noFill/>
                <a:ln w="9525">
                  <a:noFill/>
                  <a:miter lim="800000"/>
                  <a:headEnd/>
                  <a:tailEnd/>
                </a:ln>
              </p:spPr>
            </p:pic>
            <p:grpSp>
              <p:nvGrpSpPr>
                <p:cNvPr id="47" name="Group 133">
                  <a:extLst>
                    <a:ext uri="{FF2B5EF4-FFF2-40B4-BE49-F238E27FC236}">
                      <a16:creationId xmlns:a16="http://schemas.microsoft.com/office/drawing/2014/main" id="{E1769F42-4344-4E67-8225-F7A58BA8B521}"/>
                    </a:ext>
                  </a:extLst>
                </p:cNvPr>
                <p:cNvGrpSpPr>
                  <a:grpSpLocks/>
                </p:cNvGrpSpPr>
                <p:nvPr/>
              </p:nvGrpSpPr>
              <p:grpSpPr bwMode="auto">
                <a:xfrm rot="-3733502" flipH="1" flipV="1">
                  <a:off x="4250" y="2244"/>
                  <a:ext cx="821" cy="191"/>
                  <a:chOff x="2528" y="1060"/>
                  <a:chExt cx="894" cy="236"/>
                </a:xfrm>
              </p:grpSpPr>
              <p:grpSp>
                <p:nvGrpSpPr>
                  <p:cNvPr id="48" name="Group 134">
                    <a:extLst>
                      <a:ext uri="{FF2B5EF4-FFF2-40B4-BE49-F238E27FC236}">
                        <a16:creationId xmlns:a16="http://schemas.microsoft.com/office/drawing/2014/main" id="{C67EC132-2616-412C-AADF-7CE77D69AE5E}"/>
                      </a:ext>
                    </a:extLst>
                  </p:cNvPr>
                  <p:cNvGrpSpPr>
                    <a:grpSpLocks/>
                  </p:cNvGrpSpPr>
                  <p:nvPr/>
                </p:nvGrpSpPr>
                <p:grpSpPr bwMode="auto">
                  <a:xfrm>
                    <a:off x="2528" y="1060"/>
                    <a:ext cx="742" cy="186"/>
                    <a:chOff x="1565" y="2568"/>
                    <a:chExt cx="1118" cy="279"/>
                  </a:xfrm>
                </p:grpSpPr>
                <p:sp>
                  <p:nvSpPr>
                    <p:cNvPr id="54" name="AutoShape 135">
                      <a:extLst>
                        <a:ext uri="{FF2B5EF4-FFF2-40B4-BE49-F238E27FC236}">
                          <a16:creationId xmlns:a16="http://schemas.microsoft.com/office/drawing/2014/main" id="{798C1977-0E2C-4797-A30E-31631AFE25CD}"/>
                        </a:ext>
                      </a:extLst>
                    </p:cNvPr>
                    <p:cNvSpPr>
                      <a:spLocks noChangeArrowheads="1"/>
                    </p:cNvSpPr>
                    <p:nvPr/>
                  </p:nvSpPr>
                  <p:spPr bwMode="white">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55" name="AutoShape 136">
                      <a:extLst>
                        <a:ext uri="{FF2B5EF4-FFF2-40B4-BE49-F238E27FC236}">
                          <a16:creationId xmlns:a16="http://schemas.microsoft.com/office/drawing/2014/main" id="{70A4CF83-0726-4D34-A132-1790A7297458}"/>
                        </a:ext>
                      </a:extLst>
                    </p:cNvPr>
                    <p:cNvSpPr>
                      <a:spLocks noChangeArrowheads="1"/>
                    </p:cNvSpPr>
                    <p:nvPr/>
                  </p:nvSpPr>
                  <p:spPr bwMode="white">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56" name="AutoShape 137">
                      <a:extLst>
                        <a:ext uri="{FF2B5EF4-FFF2-40B4-BE49-F238E27FC236}">
                          <a16:creationId xmlns:a16="http://schemas.microsoft.com/office/drawing/2014/main" id="{FE453B91-868F-4618-A555-BEC77BF327E3}"/>
                        </a:ext>
                      </a:extLst>
                    </p:cNvPr>
                    <p:cNvSpPr>
                      <a:spLocks noChangeArrowheads="1"/>
                    </p:cNvSpPr>
                    <p:nvPr/>
                  </p:nvSpPr>
                  <p:spPr bwMode="white">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57" name="AutoShape 138">
                      <a:extLst>
                        <a:ext uri="{FF2B5EF4-FFF2-40B4-BE49-F238E27FC236}">
                          <a16:creationId xmlns:a16="http://schemas.microsoft.com/office/drawing/2014/main" id="{5DEAB85D-265E-49AB-8E9E-7C2B507ED774}"/>
                        </a:ext>
                      </a:extLst>
                    </p:cNvPr>
                    <p:cNvSpPr>
                      <a:spLocks noChangeArrowheads="1"/>
                    </p:cNvSpPr>
                    <p:nvPr/>
                  </p:nvSpPr>
                  <p:spPr bwMode="white">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grpSp>
              <p:grpSp>
                <p:nvGrpSpPr>
                  <p:cNvPr id="49" name="Group 139">
                    <a:extLst>
                      <a:ext uri="{FF2B5EF4-FFF2-40B4-BE49-F238E27FC236}">
                        <a16:creationId xmlns:a16="http://schemas.microsoft.com/office/drawing/2014/main" id="{478F363F-9B1B-44FD-871C-F3E7D6AA8B9C}"/>
                      </a:ext>
                    </a:extLst>
                  </p:cNvPr>
                  <p:cNvGrpSpPr>
                    <a:grpSpLocks/>
                  </p:cNvGrpSpPr>
                  <p:nvPr/>
                </p:nvGrpSpPr>
                <p:grpSpPr bwMode="auto">
                  <a:xfrm rot="1353540">
                    <a:off x="2680" y="1110"/>
                    <a:ext cx="742" cy="186"/>
                    <a:chOff x="1565" y="2568"/>
                    <a:chExt cx="1118" cy="279"/>
                  </a:xfrm>
                </p:grpSpPr>
                <p:sp>
                  <p:nvSpPr>
                    <p:cNvPr id="50" name="AutoShape 140">
                      <a:extLst>
                        <a:ext uri="{FF2B5EF4-FFF2-40B4-BE49-F238E27FC236}">
                          <a16:creationId xmlns:a16="http://schemas.microsoft.com/office/drawing/2014/main" id="{CA473D87-F131-488E-91D7-5443B199C5EB}"/>
                        </a:ext>
                      </a:extLst>
                    </p:cNvPr>
                    <p:cNvSpPr>
                      <a:spLocks noChangeArrowheads="1"/>
                    </p:cNvSpPr>
                    <p:nvPr/>
                  </p:nvSpPr>
                  <p:spPr bwMode="white">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51" name="AutoShape 141">
                      <a:extLst>
                        <a:ext uri="{FF2B5EF4-FFF2-40B4-BE49-F238E27FC236}">
                          <a16:creationId xmlns:a16="http://schemas.microsoft.com/office/drawing/2014/main" id="{C5A61583-EC61-48DD-B331-BE6BF6B1552D}"/>
                        </a:ext>
                      </a:extLst>
                    </p:cNvPr>
                    <p:cNvSpPr>
                      <a:spLocks noChangeArrowheads="1"/>
                    </p:cNvSpPr>
                    <p:nvPr/>
                  </p:nvSpPr>
                  <p:spPr bwMode="white">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52" name="AutoShape 142">
                      <a:extLst>
                        <a:ext uri="{FF2B5EF4-FFF2-40B4-BE49-F238E27FC236}">
                          <a16:creationId xmlns:a16="http://schemas.microsoft.com/office/drawing/2014/main" id="{734FF089-B364-4B69-A805-FD40EAAFE032}"/>
                        </a:ext>
                      </a:extLst>
                    </p:cNvPr>
                    <p:cNvSpPr>
                      <a:spLocks noChangeArrowheads="1"/>
                    </p:cNvSpPr>
                    <p:nvPr/>
                  </p:nvSpPr>
                  <p:spPr bwMode="white">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53" name="AutoShape 143">
                      <a:extLst>
                        <a:ext uri="{FF2B5EF4-FFF2-40B4-BE49-F238E27FC236}">
                          <a16:creationId xmlns:a16="http://schemas.microsoft.com/office/drawing/2014/main" id="{28880E61-5C37-4EE8-92E7-363E3D27CE8F}"/>
                        </a:ext>
                      </a:extLst>
                    </p:cNvPr>
                    <p:cNvSpPr>
                      <a:spLocks noChangeArrowheads="1"/>
                    </p:cNvSpPr>
                    <p:nvPr/>
                  </p:nvSpPr>
                  <p:spPr bwMode="white">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grpSp>
            </p:grpSp>
          </p:grpSp>
          <p:grpSp>
            <p:nvGrpSpPr>
              <p:cNvPr id="32" name="Group 144">
                <a:extLst>
                  <a:ext uri="{FF2B5EF4-FFF2-40B4-BE49-F238E27FC236}">
                    <a16:creationId xmlns:a16="http://schemas.microsoft.com/office/drawing/2014/main" id="{3662F148-9A74-4E29-AB24-092D2C556ED9}"/>
                  </a:ext>
                </a:extLst>
              </p:cNvPr>
              <p:cNvGrpSpPr>
                <a:grpSpLocks/>
              </p:cNvGrpSpPr>
              <p:nvPr/>
            </p:nvGrpSpPr>
            <p:grpSpPr bwMode="auto">
              <a:xfrm rot="-3733502" flipH="1" flipV="1">
                <a:off x="2362" y="1508"/>
                <a:ext cx="528" cy="122"/>
                <a:chOff x="2528" y="1060"/>
                <a:chExt cx="894" cy="236"/>
              </a:xfrm>
            </p:grpSpPr>
            <p:grpSp>
              <p:nvGrpSpPr>
                <p:cNvPr id="34" name="Group 145">
                  <a:extLst>
                    <a:ext uri="{FF2B5EF4-FFF2-40B4-BE49-F238E27FC236}">
                      <a16:creationId xmlns:a16="http://schemas.microsoft.com/office/drawing/2014/main" id="{193D8F2D-2894-4725-9255-3B326338B025}"/>
                    </a:ext>
                  </a:extLst>
                </p:cNvPr>
                <p:cNvGrpSpPr>
                  <a:grpSpLocks/>
                </p:cNvGrpSpPr>
                <p:nvPr/>
              </p:nvGrpSpPr>
              <p:grpSpPr bwMode="auto">
                <a:xfrm>
                  <a:off x="2528" y="1060"/>
                  <a:ext cx="742" cy="186"/>
                  <a:chOff x="1565" y="2568"/>
                  <a:chExt cx="1118" cy="279"/>
                </a:xfrm>
              </p:grpSpPr>
              <p:sp>
                <p:nvSpPr>
                  <p:cNvPr id="40" name="AutoShape 146">
                    <a:extLst>
                      <a:ext uri="{FF2B5EF4-FFF2-40B4-BE49-F238E27FC236}">
                        <a16:creationId xmlns:a16="http://schemas.microsoft.com/office/drawing/2014/main" id="{C4A72B5C-8C53-4160-A3F9-74096D917EF0}"/>
                      </a:ext>
                    </a:extLst>
                  </p:cNvPr>
                  <p:cNvSpPr>
                    <a:spLocks noChangeArrowheads="1"/>
                  </p:cNvSpPr>
                  <p:nvPr/>
                </p:nvSpPr>
                <p:spPr bwMode="white">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41" name="AutoShape 147">
                    <a:extLst>
                      <a:ext uri="{FF2B5EF4-FFF2-40B4-BE49-F238E27FC236}">
                        <a16:creationId xmlns:a16="http://schemas.microsoft.com/office/drawing/2014/main" id="{A9FABC41-A41C-41D7-A727-CCE5DDA9E095}"/>
                      </a:ext>
                    </a:extLst>
                  </p:cNvPr>
                  <p:cNvSpPr>
                    <a:spLocks noChangeArrowheads="1"/>
                  </p:cNvSpPr>
                  <p:nvPr/>
                </p:nvSpPr>
                <p:spPr bwMode="white">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42" name="AutoShape 148">
                    <a:extLst>
                      <a:ext uri="{FF2B5EF4-FFF2-40B4-BE49-F238E27FC236}">
                        <a16:creationId xmlns:a16="http://schemas.microsoft.com/office/drawing/2014/main" id="{7AB59B6F-DFF9-4FCD-A9F0-4F611E69B186}"/>
                      </a:ext>
                    </a:extLst>
                  </p:cNvPr>
                  <p:cNvSpPr>
                    <a:spLocks noChangeArrowheads="1"/>
                  </p:cNvSpPr>
                  <p:nvPr/>
                </p:nvSpPr>
                <p:spPr bwMode="white">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43" name="AutoShape 149">
                    <a:extLst>
                      <a:ext uri="{FF2B5EF4-FFF2-40B4-BE49-F238E27FC236}">
                        <a16:creationId xmlns:a16="http://schemas.microsoft.com/office/drawing/2014/main" id="{C66E38E7-416B-4FAD-9474-AE75527FADED}"/>
                      </a:ext>
                    </a:extLst>
                  </p:cNvPr>
                  <p:cNvSpPr>
                    <a:spLocks noChangeArrowheads="1"/>
                  </p:cNvSpPr>
                  <p:nvPr/>
                </p:nvSpPr>
                <p:spPr bwMode="white">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grpSp>
            <p:grpSp>
              <p:nvGrpSpPr>
                <p:cNvPr id="35" name="Group 150">
                  <a:extLst>
                    <a:ext uri="{FF2B5EF4-FFF2-40B4-BE49-F238E27FC236}">
                      <a16:creationId xmlns:a16="http://schemas.microsoft.com/office/drawing/2014/main" id="{96EFF5A5-3F0E-4713-A61D-ADDC9D097D0B}"/>
                    </a:ext>
                  </a:extLst>
                </p:cNvPr>
                <p:cNvGrpSpPr>
                  <a:grpSpLocks/>
                </p:cNvGrpSpPr>
                <p:nvPr/>
              </p:nvGrpSpPr>
              <p:grpSpPr bwMode="auto">
                <a:xfrm rot="1353540">
                  <a:off x="2680" y="1110"/>
                  <a:ext cx="742" cy="186"/>
                  <a:chOff x="1565" y="2568"/>
                  <a:chExt cx="1118" cy="279"/>
                </a:xfrm>
              </p:grpSpPr>
              <p:sp>
                <p:nvSpPr>
                  <p:cNvPr id="36" name="AutoShape 151">
                    <a:extLst>
                      <a:ext uri="{FF2B5EF4-FFF2-40B4-BE49-F238E27FC236}">
                        <a16:creationId xmlns:a16="http://schemas.microsoft.com/office/drawing/2014/main" id="{67D36A00-4F3F-4A9A-8C75-F279B8B769AF}"/>
                      </a:ext>
                    </a:extLst>
                  </p:cNvPr>
                  <p:cNvSpPr>
                    <a:spLocks noChangeArrowheads="1"/>
                  </p:cNvSpPr>
                  <p:nvPr/>
                </p:nvSpPr>
                <p:spPr bwMode="white">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37" name="AutoShape 152">
                    <a:extLst>
                      <a:ext uri="{FF2B5EF4-FFF2-40B4-BE49-F238E27FC236}">
                        <a16:creationId xmlns:a16="http://schemas.microsoft.com/office/drawing/2014/main" id="{A2603E38-0187-4B53-B18A-EBDB381BCA1D}"/>
                      </a:ext>
                    </a:extLst>
                  </p:cNvPr>
                  <p:cNvSpPr>
                    <a:spLocks noChangeArrowheads="1"/>
                  </p:cNvSpPr>
                  <p:nvPr/>
                </p:nvSpPr>
                <p:spPr bwMode="white">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38" name="AutoShape 153">
                    <a:extLst>
                      <a:ext uri="{FF2B5EF4-FFF2-40B4-BE49-F238E27FC236}">
                        <a16:creationId xmlns:a16="http://schemas.microsoft.com/office/drawing/2014/main" id="{F89016B8-B7EB-45F2-9346-5C8175149EF2}"/>
                      </a:ext>
                    </a:extLst>
                  </p:cNvPr>
                  <p:cNvSpPr>
                    <a:spLocks noChangeArrowheads="1"/>
                  </p:cNvSpPr>
                  <p:nvPr/>
                </p:nvSpPr>
                <p:spPr bwMode="white">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39" name="AutoShape 154">
                    <a:extLst>
                      <a:ext uri="{FF2B5EF4-FFF2-40B4-BE49-F238E27FC236}">
                        <a16:creationId xmlns:a16="http://schemas.microsoft.com/office/drawing/2014/main" id="{53C5E6F1-1CD7-4136-BB88-7947AF82BB84}"/>
                      </a:ext>
                    </a:extLst>
                  </p:cNvPr>
                  <p:cNvSpPr>
                    <a:spLocks noChangeArrowheads="1"/>
                  </p:cNvSpPr>
                  <p:nvPr/>
                </p:nvSpPr>
                <p:spPr bwMode="white">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grpSp>
          </p:grpSp>
          <p:sp>
            <p:nvSpPr>
              <p:cNvPr id="33" name="Rectangle 155">
                <a:extLst>
                  <a:ext uri="{FF2B5EF4-FFF2-40B4-BE49-F238E27FC236}">
                    <a16:creationId xmlns:a16="http://schemas.microsoft.com/office/drawing/2014/main" id="{1646A349-BBF7-4DDF-BF3E-328195374C6C}"/>
                  </a:ext>
                </a:extLst>
              </p:cNvPr>
              <p:cNvSpPr>
                <a:spLocks noChangeArrowheads="1"/>
              </p:cNvSpPr>
              <p:nvPr/>
            </p:nvSpPr>
            <p:spPr bwMode="gray">
              <a:xfrm>
                <a:off x="2197" y="1161"/>
                <a:ext cx="505" cy="437"/>
              </a:xfrm>
              <a:prstGeom prst="rect">
                <a:avLst/>
              </a:prstGeom>
              <a:noFill/>
              <a:ln w="9525" algn="ctr">
                <a:noFill/>
                <a:miter lim="800000"/>
                <a:headEnd/>
                <a:tailEnd/>
              </a:ln>
            </p:spPr>
            <p:txBody>
              <a:bodyPr wrap="square">
                <a:spAutoFit/>
              </a:bodyPr>
              <a:lstStyle/>
              <a:p>
                <a:r>
                  <a:rPr lang="zh-CN" altLang="en-US" b="1" dirty="0">
                    <a:solidFill>
                      <a:srgbClr val="000000"/>
                    </a:solidFill>
                  </a:rPr>
                  <a:t>基金管理人</a:t>
                </a:r>
                <a:endParaRPr lang="en-US" altLang="zh-CN" b="1" dirty="0">
                  <a:solidFill>
                    <a:srgbClr val="000000"/>
                  </a:solidFill>
                </a:endParaRPr>
              </a:p>
            </p:txBody>
          </p:sp>
        </p:grpSp>
        <p:grpSp>
          <p:nvGrpSpPr>
            <p:cNvPr id="14" name="Group 156">
              <a:extLst>
                <a:ext uri="{FF2B5EF4-FFF2-40B4-BE49-F238E27FC236}">
                  <a16:creationId xmlns:a16="http://schemas.microsoft.com/office/drawing/2014/main" id="{6B5FD8BE-27E6-4DCF-92B2-8BD216F7D0BF}"/>
                </a:ext>
              </a:extLst>
            </p:cNvPr>
            <p:cNvGrpSpPr>
              <a:grpSpLocks/>
            </p:cNvGrpSpPr>
            <p:nvPr/>
          </p:nvGrpSpPr>
          <p:grpSpPr bwMode="auto">
            <a:xfrm rot="4976862" flipH="1">
              <a:off x="4511831" y="3158855"/>
              <a:ext cx="603810" cy="568390"/>
              <a:chOff x="1961" y="1124"/>
              <a:chExt cx="183" cy="172"/>
            </a:xfrm>
          </p:grpSpPr>
          <p:pic>
            <p:nvPicPr>
              <p:cNvPr id="15" name="Picture 157" descr="circuler_1">
                <a:extLst>
                  <a:ext uri="{FF2B5EF4-FFF2-40B4-BE49-F238E27FC236}">
                    <a16:creationId xmlns:a16="http://schemas.microsoft.com/office/drawing/2014/main" id="{16A7CB47-40BF-4870-8DAE-7A6237406B32}"/>
                  </a:ext>
                </a:extLst>
              </p:cNvPr>
              <p:cNvPicPr>
                <a:picLocks noChangeAspect="1" noChangeArrowheads="1"/>
              </p:cNvPicPr>
              <p:nvPr/>
            </p:nvPicPr>
            <p:blipFill>
              <a:blip r:embed="rId5" cstate="print"/>
              <a:srcRect/>
              <a:stretch>
                <a:fillRect/>
              </a:stretch>
            </p:blipFill>
            <p:spPr bwMode="gray">
              <a:xfrm flipH="1">
                <a:off x="1961" y="1124"/>
                <a:ext cx="174" cy="172"/>
              </a:xfrm>
              <a:prstGeom prst="rect">
                <a:avLst/>
              </a:prstGeom>
              <a:noFill/>
              <a:ln w="9525">
                <a:noFill/>
                <a:miter lim="800000"/>
                <a:headEnd/>
                <a:tailEnd/>
              </a:ln>
            </p:spPr>
          </p:pic>
          <p:sp>
            <p:nvSpPr>
              <p:cNvPr id="16" name="Oval 158">
                <a:extLst>
                  <a:ext uri="{FF2B5EF4-FFF2-40B4-BE49-F238E27FC236}">
                    <a16:creationId xmlns:a16="http://schemas.microsoft.com/office/drawing/2014/main" id="{F43CCB1C-E576-4D5D-A6CD-B31F555142F2}"/>
                  </a:ext>
                </a:extLst>
              </p:cNvPr>
              <p:cNvSpPr>
                <a:spLocks noChangeArrowheads="1"/>
              </p:cNvSpPr>
              <p:nvPr/>
            </p:nvSpPr>
            <p:spPr bwMode="gray">
              <a:xfrm flipH="1">
                <a:off x="1962" y="1124"/>
                <a:ext cx="173" cy="172"/>
              </a:xfrm>
              <a:prstGeom prst="ellipse">
                <a:avLst/>
              </a:prstGeom>
              <a:gradFill rotWithShape="1">
                <a:gsLst>
                  <a:gs pos="0">
                    <a:schemeClr val="bg2">
                      <a:gamma/>
                      <a:shade val="46275"/>
                      <a:invGamma/>
                    </a:schemeClr>
                  </a:gs>
                  <a:gs pos="50000">
                    <a:schemeClr val="bg2">
                      <a:alpha val="50000"/>
                    </a:schemeClr>
                  </a:gs>
                  <a:gs pos="100000">
                    <a:schemeClr val="bg2">
                      <a:gamma/>
                      <a:shade val="46275"/>
                      <a:invGamma/>
                    </a:schemeClr>
                  </a:gs>
                </a:gsLst>
                <a:lin ang="5400000" scaled="1"/>
              </a:gradFill>
              <a:ln w="9525" algn="ctr">
                <a:noFill/>
                <a:round/>
                <a:headEnd/>
                <a:tailEnd/>
              </a:ln>
              <a:effectLst/>
            </p:spPr>
            <p:txBody>
              <a:bodyPr wrap="none" anchor="ctr"/>
              <a:lstStyle/>
              <a:p>
                <a:pPr>
                  <a:defRPr/>
                </a:pPr>
                <a:endParaRPr lang="zh-CN" altLang="en-US">
                  <a:ea typeface="宋体" pitchFamily="2" charset="-122"/>
                </a:endParaRPr>
              </a:p>
            </p:txBody>
          </p:sp>
          <p:grpSp>
            <p:nvGrpSpPr>
              <p:cNvPr id="17" name="Group 159">
                <a:extLst>
                  <a:ext uri="{FF2B5EF4-FFF2-40B4-BE49-F238E27FC236}">
                    <a16:creationId xmlns:a16="http://schemas.microsoft.com/office/drawing/2014/main" id="{CEE99DA6-70D0-4B63-9486-B11235E1AB4D}"/>
                  </a:ext>
                </a:extLst>
              </p:cNvPr>
              <p:cNvGrpSpPr>
                <a:grpSpLocks/>
              </p:cNvGrpSpPr>
              <p:nvPr/>
            </p:nvGrpSpPr>
            <p:grpSpPr bwMode="auto">
              <a:xfrm rot="1297425" flipV="1">
                <a:off x="1969" y="1253"/>
                <a:ext cx="150" cy="36"/>
                <a:chOff x="2528" y="1060"/>
                <a:chExt cx="894" cy="236"/>
              </a:xfrm>
            </p:grpSpPr>
            <p:grpSp>
              <p:nvGrpSpPr>
                <p:cNvPr id="20" name="Group 160">
                  <a:extLst>
                    <a:ext uri="{FF2B5EF4-FFF2-40B4-BE49-F238E27FC236}">
                      <a16:creationId xmlns:a16="http://schemas.microsoft.com/office/drawing/2014/main" id="{92414FB4-4F13-4A3C-8166-FCC7606B518D}"/>
                    </a:ext>
                  </a:extLst>
                </p:cNvPr>
                <p:cNvGrpSpPr>
                  <a:grpSpLocks/>
                </p:cNvGrpSpPr>
                <p:nvPr/>
              </p:nvGrpSpPr>
              <p:grpSpPr bwMode="auto">
                <a:xfrm>
                  <a:off x="2528" y="1060"/>
                  <a:ext cx="742" cy="186"/>
                  <a:chOff x="1565" y="2568"/>
                  <a:chExt cx="1118" cy="279"/>
                </a:xfrm>
              </p:grpSpPr>
              <p:sp>
                <p:nvSpPr>
                  <p:cNvPr id="26" name="AutoShape 161">
                    <a:extLst>
                      <a:ext uri="{FF2B5EF4-FFF2-40B4-BE49-F238E27FC236}">
                        <a16:creationId xmlns:a16="http://schemas.microsoft.com/office/drawing/2014/main" id="{4CB2B761-C47F-497F-951E-7EF5BA4271B7}"/>
                      </a:ext>
                    </a:extLst>
                  </p:cNvPr>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27" name="AutoShape 162">
                    <a:extLst>
                      <a:ext uri="{FF2B5EF4-FFF2-40B4-BE49-F238E27FC236}">
                        <a16:creationId xmlns:a16="http://schemas.microsoft.com/office/drawing/2014/main" id="{ED556FE9-8134-47F6-8642-6270E88ED9B5}"/>
                      </a:ext>
                    </a:extLst>
                  </p:cNvPr>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28" name="AutoShape 163">
                    <a:extLst>
                      <a:ext uri="{FF2B5EF4-FFF2-40B4-BE49-F238E27FC236}">
                        <a16:creationId xmlns:a16="http://schemas.microsoft.com/office/drawing/2014/main" id="{2EFF71B8-0102-4879-AF0A-874D80B8587B}"/>
                      </a:ext>
                    </a:extLst>
                  </p:cNvPr>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29" name="AutoShape 164">
                    <a:extLst>
                      <a:ext uri="{FF2B5EF4-FFF2-40B4-BE49-F238E27FC236}">
                        <a16:creationId xmlns:a16="http://schemas.microsoft.com/office/drawing/2014/main" id="{68B2EAFD-B939-4204-91C8-E7782B785D44}"/>
                      </a:ext>
                    </a:extLst>
                  </p:cNvPr>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grpSp>
            <p:grpSp>
              <p:nvGrpSpPr>
                <p:cNvPr id="21" name="Group 165">
                  <a:extLst>
                    <a:ext uri="{FF2B5EF4-FFF2-40B4-BE49-F238E27FC236}">
                      <a16:creationId xmlns:a16="http://schemas.microsoft.com/office/drawing/2014/main" id="{50C69F77-ABB7-4432-9159-8A066C7D562E}"/>
                    </a:ext>
                  </a:extLst>
                </p:cNvPr>
                <p:cNvGrpSpPr>
                  <a:grpSpLocks/>
                </p:cNvGrpSpPr>
                <p:nvPr/>
              </p:nvGrpSpPr>
              <p:grpSpPr bwMode="auto">
                <a:xfrm rot="1353540">
                  <a:off x="2680" y="1110"/>
                  <a:ext cx="742" cy="186"/>
                  <a:chOff x="1565" y="2568"/>
                  <a:chExt cx="1118" cy="279"/>
                </a:xfrm>
              </p:grpSpPr>
              <p:sp>
                <p:nvSpPr>
                  <p:cNvPr id="22" name="AutoShape 166">
                    <a:extLst>
                      <a:ext uri="{FF2B5EF4-FFF2-40B4-BE49-F238E27FC236}">
                        <a16:creationId xmlns:a16="http://schemas.microsoft.com/office/drawing/2014/main" id="{DD58BA68-A48C-463C-A3FF-E9B8B1349B12}"/>
                      </a:ext>
                    </a:extLst>
                  </p:cNvPr>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23" name="AutoShape 167">
                    <a:extLst>
                      <a:ext uri="{FF2B5EF4-FFF2-40B4-BE49-F238E27FC236}">
                        <a16:creationId xmlns:a16="http://schemas.microsoft.com/office/drawing/2014/main" id="{B714F1C6-80C4-4F43-B851-85F8548C349A}"/>
                      </a:ext>
                    </a:extLst>
                  </p:cNvPr>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24" name="AutoShape 168">
                    <a:extLst>
                      <a:ext uri="{FF2B5EF4-FFF2-40B4-BE49-F238E27FC236}">
                        <a16:creationId xmlns:a16="http://schemas.microsoft.com/office/drawing/2014/main" id="{0EF0B885-BBE6-4348-B540-C1866399BF90}"/>
                      </a:ext>
                    </a:extLst>
                  </p:cNvPr>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25" name="AutoShape 169">
                    <a:extLst>
                      <a:ext uri="{FF2B5EF4-FFF2-40B4-BE49-F238E27FC236}">
                        <a16:creationId xmlns:a16="http://schemas.microsoft.com/office/drawing/2014/main" id="{2DEFEF78-96DD-4A6A-A748-CEBB5F4BA758}"/>
                      </a:ext>
                    </a:extLst>
                  </p:cNvPr>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grpSp>
          </p:grpSp>
          <p:pic>
            <p:nvPicPr>
              <p:cNvPr id="19" name="Picture 171" descr="light_shadow1">
                <a:extLst>
                  <a:ext uri="{FF2B5EF4-FFF2-40B4-BE49-F238E27FC236}">
                    <a16:creationId xmlns:a16="http://schemas.microsoft.com/office/drawing/2014/main" id="{951F5A16-80D9-458D-AC00-A07E995B16FA}"/>
                  </a:ext>
                </a:extLst>
              </p:cNvPr>
              <p:cNvPicPr>
                <a:picLocks noChangeAspect="1" noChangeArrowheads="1"/>
              </p:cNvPicPr>
              <p:nvPr/>
            </p:nvPicPr>
            <p:blipFill>
              <a:blip r:embed="rId6" cstate="print"/>
              <a:srcRect t="23740"/>
              <a:stretch>
                <a:fillRect/>
              </a:stretch>
            </p:blipFill>
            <p:spPr bwMode="gray">
              <a:xfrm rot="2569845" flipH="1">
                <a:off x="2015" y="1139"/>
                <a:ext cx="129" cy="84"/>
              </a:xfrm>
              <a:prstGeom prst="rect">
                <a:avLst/>
              </a:prstGeom>
              <a:noFill/>
              <a:ln w="9525">
                <a:noFill/>
                <a:miter lim="800000"/>
                <a:headEnd/>
                <a:tailEnd/>
              </a:ln>
            </p:spPr>
          </p:pic>
        </p:grpSp>
      </p:grpSp>
    </p:spTree>
    <p:extLst>
      <p:ext uri="{BB962C8B-B14F-4D97-AF65-F5344CB8AC3E}">
        <p14:creationId xmlns:p14="http://schemas.microsoft.com/office/powerpoint/2010/main" val="23448594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a:extLst>
              <a:ext uri="{FF2B5EF4-FFF2-40B4-BE49-F238E27FC236}">
                <a16:creationId xmlns:a16="http://schemas.microsoft.com/office/drawing/2014/main" id="{B965F06E-EB26-4672-1F7F-3D7CBE078511}"/>
              </a:ext>
            </a:extLst>
          </p:cNvPr>
          <p:cNvGrpSpPr/>
          <p:nvPr/>
        </p:nvGrpSpPr>
        <p:grpSpPr>
          <a:xfrm>
            <a:off x="744188" y="1344873"/>
            <a:ext cx="423229" cy="425711"/>
            <a:chOff x="5499100" y="2711450"/>
            <a:chExt cx="1193801" cy="1441451"/>
          </a:xfrm>
          <a:solidFill>
            <a:schemeClr val="bg1"/>
          </a:solidFill>
        </p:grpSpPr>
        <p:sp>
          <p:nvSpPr>
            <p:cNvPr id="18" name="Freeform 17">
              <a:extLst>
                <a:ext uri="{FF2B5EF4-FFF2-40B4-BE49-F238E27FC236}">
                  <a16:creationId xmlns:a16="http://schemas.microsoft.com/office/drawing/2014/main" id="{50857114-D6BD-7845-C3B8-30177628F533}"/>
                </a:ext>
              </a:extLst>
            </p:cNvPr>
            <p:cNvSpPr>
              <a:spLocks/>
            </p:cNvSpPr>
            <p:nvPr/>
          </p:nvSpPr>
          <p:spPr bwMode="auto">
            <a:xfrm>
              <a:off x="5892800" y="2711450"/>
              <a:ext cx="401638" cy="439738"/>
            </a:xfrm>
            <a:custGeom>
              <a:avLst/>
              <a:gdLst>
                <a:gd name="T0" fmla="*/ 12 w 106"/>
                <a:gd name="T1" fmla="*/ 75 h 116"/>
                <a:gd name="T2" fmla="*/ 54 w 106"/>
                <a:gd name="T3" fmla="*/ 116 h 116"/>
                <a:gd name="T4" fmla="*/ 96 w 106"/>
                <a:gd name="T5" fmla="*/ 74 h 116"/>
                <a:gd name="T6" fmla="*/ 106 w 106"/>
                <a:gd name="T7" fmla="*/ 56 h 116"/>
                <a:gd name="T8" fmla="*/ 99 w 106"/>
                <a:gd name="T9" fmla="*/ 48 h 116"/>
                <a:gd name="T10" fmla="*/ 54 w 106"/>
                <a:gd name="T11" fmla="*/ 0 h 116"/>
                <a:gd name="T12" fmla="*/ 9 w 106"/>
                <a:gd name="T13" fmla="*/ 47 h 116"/>
                <a:gd name="T14" fmla="*/ 1 w 106"/>
                <a:gd name="T15" fmla="*/ 56 h 116"/>
                <a:gd name="T16" fmla="*/ 12 w 106"/>
                <a:gd name="T17" fmla="*/ 7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16">
                  <a:moveTo>
                    <a:pt x="12" y="75"/>
                  </a:moveTo>
                  <a:cubicBezTo>
                    <a:pt x="18" y="96"/>
                    <a:pt x="31" y="116"/>
                    <a:pt x="54" y="116"/>
                  </a:cubicBezTo>
                  <a:cubicBezTo>
                    <a:pt x="76" y="116"/>
                    <a:pt x="90" y="96"/>
                    <a:pt x="96" y="74"/>
                  </a:cubicBezTo>
                  <a:cubicBezTo>
                    <a:pt x="102" y="72"/>
                    <a:pt x="106" y="63"/>
                    <a:pt x="106" y="56"/>
                  </a:cubicBezTo>
                  <a:cubicBezTo>
                    <a:pt x="105" y="51"/>
                    <a:pt x="103" y="49"/>
                    <a:pt x="99" y="48"/>
                  </a:cubicBezTo>
                  <a:cubicBezTo>
                    <a:pt x="98" y="21"/>
                    <a:pt x="80" y="0"/>
                    <a:pt x="54" y="0"/>
                  </a:cubicBezTo>
                  <a:cubicBezTo>
                    <a:pt x="28" y="0"/>
                    <a:pt x="10" y="21"/>
                    <a:pt x="9" y="47"/>
                  </a:cubicBezTo>
                  <a:cubicBezTo>
                    <a:pt x="4" y="48"/>
                    <a:pt x="2" y="51"/>
                    <a:pt x="1" y="56"/>
                  </a:cubicBezTo>
                  <a:cubicBezTo>
                    <a:pt x="0" y="63"/>
                    <a:pt x="5" y="73"/>
                    <a:pt x="12"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767894">
                <a:defRPr/>
              </a:pPr>
              <a:endParaRPr lang="zh-CN" altLang="en-US" sz="1733">
                <a:solidFill>
                  <a:srgbClr val="C00000"/>
                </a:solidFill>
                <a:cs typeface="+mn-ea"/>
                <a:sym typeface="+mn-lt"/>
              </a:endParaRPr>
            </a:p>
          </p:txBody>
        </p:sp>
        <p:sp>
          <p:nvSpPr>
            <p:cNvPr id="19" name="Freeform 18">
              <a:extLst>
                <a:ext uri="{FF2B5EF4-FFF2-40B4-BE49-F238E27FC236}">
                  <a16:creationId xmlns:a16="http://schemas.microsoft.com/office/drawing/2014/main" id="{FB8F241B-1EB0-6F79-E82D-CC9EA9005E05}"/>
                </a:ext>
              </a:extLst>
            </p:cNvPr>
            <p:cNvSpPr>
              <a:spLocks/>
            </p:cNvSpPr>
            <p:nvPr/>
          </p:nvSpPr>
          <p:spPr bwMode="auto">
            <a:xfrm>
              <a:off x="5499100" y="3695700"/>
              <a:ext cx="1190625" cy="298450"/>
            </a:xfrm>
            <a:custGeom>
              <a:avLst/>
              <a:gdLst>
                <a:gd name="T0" fmla="*/ 0 w 750"/>
                <a:gd name="T1" fmla="*/ 0 h 188"/>
                <a:gd name="T2" fmla="*/ 79 w 750"/>
                <a:gd name="T3" fmla="*/ 188 h 188"/>
                <a:gd name="T4" fmla="*/ 122 w 750"/>
                <a:gd name="T5" fmla="*/ 188 h 188"/>
                <a:gd name="T6" fmla="*/ 119 w 750"/>
                <a:gd name="T7" fmla="*/ 72 h 188"/>
                <a:gd name="T8" fmla="*/ 633 w 750"/>
                <a:gd name="T9" fmla="*/ 72 h 188"/>
                <a:gd name="T10" fmla="*/ 630 w 750"/>
                <a:gd name="T11" fmla="*/ 188 h 188"/>
                <a:gd name="T12" fmla="*/ 673 w 750"/>
                <a:gd name="T13" fmla="*/ 188 h 188"/>
                <a:gd name="T14" fmla="*/ 750 w 750"/>
                <a:gd name="T15" fmla="*/ 0 h 188"/>
                <a:gd name="T16" fmla="*/ 0 w 750"/>
                <a:gd name="T1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0" h="188">
                  <a:moveTo>
                    <a:pt x="0" y="0"/>
                  </a:moveTo>
                  <a:lnTo>
                    <a:pt x="79" y="188"/>
                  </a:lnTo>
                  <a:lnTo>
                    <a:pt x="122" y="188"/>
                  </a:lnTo>
                  <a:lnTo>
                    <a:pt x="119" y="72"/>
                  </a:lnTo>
                  <a:lnTo>
                    <a:pt x="633" y="72"/>
                  </a:lnTo>
                  <a:lnTo>
                    <a:pt x="630" y="188"/>
                  </a:lnTo>
                  <a:lnTo>
                    <a:pt x="673" y="188"/>
                  </a:lnTo>
                  <a:lnTo>
                    <a:pt x="75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767894">
                <a:defRPr/>
              </a:pPr>
              <a:endParaRPr lang="zh-CN" altLang="en-US" sz="1733">
                <a:solidFill>
                  <a:srgbClr val="C00000"/>
                </a:solidFill>
                <a:cs typeface="+mn-ea"/>
                <a:sym typeface="+mn-lt"/>
              </a:endParaRPr>
            </a:p>
          </p:txBody>
        </p:sp>
        <p:sp>
          <p:nvSpPr>
            <p:cNvPr id="20" name="Freeform 19">
              <a:extLst>
                <a:ext uri="{FF2B5EF4-FFF2-40B4-BE49-F238E27FC236}">
                  <a16:creationId xmlns:a16="http://schemas.microsoft.com/office/drawing/2014/main" id="{D214CF2B-7343-B6D5-FC6E-AA812333CC2A}"/>
                </a:ext>
              </a:extLst>
            </p:cNvPr>
            <p:cNvSpPr>
              <a:spLocks/>
            </p:cNvSpPr>
            <p:nvPr/>
          </p:nvSpPr>
          <p:spPr bwMode="auto">
            <a:xfrm>
              <a:off x="5722938" y="3846513"/>
              <a:ext cx="746125" cy="306388"/>
            </a:xfrm>
            <a:custGeom>
              <a:avLst/>
              <a:gdLst>
                <a:gd name="T0" fmla="*/ 2 w 470"/>
                <a:gd name="T1" fmla="*/ 193 h 193"/>
                <a:gd name="T2" fmla="*/ 465 w 470"/>
                <a:gd name="T3" fmla="*/ 193 h 193"/>
                <a:gd name="T4" fmla="*/ 470 w 470"/>
                <a:gd name="T5" fmla="*/ 0 h 193"/>
                <a:gd name="T6" fmla="*/ 0 w 470"/>
                <a:gd name="T7" fmla="*/ 0 h 193"/>
                <a:gd name="T8" fmla="*/ 2 w 470"/>
                <a:gd name="T9" fmla="*/ 193 h 193"/>
              </a:gdLst>
              <a:ahLst/>
              <a:cxnLst>
                <a:cxn ang="0">
                  <a:pos x="T0" y="T1"/>
                </a:cxn>
                <a:cxn ang="0">
                  <a:pos x="T2" y="T3"/>
                </a:cxn>
                <a:cxn ang="0">
                  <a:pos x="T4" y="T5"/>
                </a:cxn>
                <a:cxn ang="0">
                  <a:pos x="T6" y="T7"/>
                </a:cxn>
                <a:cxn ang="0">
                  <a:pos x="T8" y="T9"/>
                </a:cxn>
              </a:cxnLst>
              <a:rect l="0" t="0" r="r" b="b"/>
              <a:pathLst>
                <a:path w="470" h="193">
                  <a:moveTo>
                    <a:pt x="2" y="193"/>
                  </a:moveTo>
                  <a:lnTo>
                    <a:pt x="465" y="193"/>
                  </a:lnTo>
                  <a:lnTo>
                    <a:pt x="470" y="0"/>
                  </a:lnTo>
                  <a:lnTo>
                    <a:pt x="0" y="0"/>
                  </a:lnTo>
                  <a:lnTo>
                    <a:pt x="2"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767894">
                <a:defRPr/>
              </a:pPr>
              <a:endParaRPr lang="zh-CN" altLang="en-US" sz="1733">
                <a:solidFill>
                  <a:srgbClr val="C00000"/>
                </a:solidFill>
                <a:cs typeface="+mn-ea"/>
                <a:sym typeface="+mn-lt"/>
              </a:endParaRPr>
            </a:p>
          </p:txBody>
        </p:sp>
        <p:sp>
          <p:nvSpPr>
            <p:cNvPr id="21" name="Freeform 20">
              <a:extLst>
                <a:ext uri="{FF2B5EF4-FFF2-40B4-BE49-F238E27FC236}">
                  <a16:creationId xmlns:a16="http://schemas.microsoft.com/office/drawing/2014/main" id="{BD5B29AB-7D4B-1FD7-24EA-9DC9E2085AB9}"/>
                </a:ext>
              </a:extLst>
            </p:cNvPr>
            <p:cNvSpPr>
              <a:spLocks/>
            </p:cNvSpPr>
            <p:nvPr/>
          </p:nvSpPr>
          <p:spPr bwMode="auto">
            <a:xfrm>
              <a:off x="6488113" y="36004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767894">
                <a:defRPr/>
              </a:pPr>
              <a:endParaRPr lang="zh-CN" altLang="en-US" sz="1733">
                <a:solidFill>
                  <a:srgbClr val="C00000"/>
                </a:solidFill>
                <a:cs typeface="+mn-ea"/>
                <a:sym typeface="+mn-lt"/>
              </a:endParaRPr>
            </a:p>
          </p:txBody>
        </p:sp>
        <p:sp>
          <p:nvSpPr>
            <p:cNvPr id="22" name="Freeform 21">
              <a:extLst>
                <a:ext uri="{FF2B5EF4-FFF2-40B4-BE49-F238E27FC236}">
                  <a16:creationId xmlns:a16="http://schemas.microsoft.com/office/drawing/2014/main" id="{23DC1BE7-056C-C0A5-359C-8AD710096205}"/>
                </a:ext>
              </a:extLst>
            </p:cNvPr>
            <p:cNvSpPr>
              <a:spLocks/>
            </p:cNvSpPr>
            <p:nvPr/>
          </p:nvSpPr>
          <p:spPr bwMode="auto">
            <a:xfrm>
              <a:off x="5684838" y="3173413"/>
              <a:ext cx="1008063" cy="450850"/>
            </a:xfrm>
            <a:custGeom>
              <a:avLst/>
              <a:gdLst>
                <a:gd name="T0" fmla="*/ 49 w 266"/>
                <a:gd name="T1" fmla="*/ 64 h 119"/>
                <a:gd name="T2" fmla="*/ 49 w 266"/>
                <a:gd name="T3" fmla="*/ 64 h 119"/>
                <a:gd name="T4" fmla="*/ 49 w 266"/>
                <a:gd name="T5" fmla="*/ 119 h 119"/>
                <a:gd name="T6" fmla="*/ 105 w 266"/>
                <a:gd name="T7" fmla="*/ 119 h 119"/>
                <a:gd name="T8" fmla="*/ 102 w 266"/>
                <a:gd name="T9" fmla="*/ 83 h 119"/>
                <a:gd name="T10" fmla="*/ 108 w 266"/>
                <a:gd name="T11" fmla="*/ 74 h 119"/>
                <a:gd name="T12" fmla="*/ 115 w 266"/>
                <a:gd name="T13" fmla="*/ 83 h 119"/>
                <a:gd name="T14" fmla="*/ 112 w 266"/>
                <a:gd name="T15" fmla="*/ 119 h 119"/>
                <a:gd name="T16" fmla="*/ 167 w 266"/>
                <a:gd name="T17" fmla="*/ 119 h 119"/>
                <a:gd name="T18" fmla="*/ 167 w 266"/>
                <a:gd name="T19" fmla="*/ 76 h 119"/>
                <a:gd name="T20" fmla="*/ 179 w 266"/>
                <a:gd name="T21" fmla="*/ 95 h 119"/>
                <a:gd name="T22" fmla="*/ 187 w 266"/>
                <a:gd name="T23" fmla="*/ 105 h 119"/>
                <a:gd name="T24" fmla="*/ 192 w 266"/>
                <a:gd name="T25" fmla="*/ 110 h 119"/>
                <a:gd name="T26" fmla="*/ 197 w 266"/>
                <a:gd name="T27" fmla="*/ 112 h 119"/>
                <a:gd name="T28" fmla="*/ 205 w 266"/>
                <a:gd name="T29" fmla="*/ 114 h 119"/>
                <a:gd name="T30" fmla="*/ 212 w 266"/>
                <a:gd name="T31" fmla="*/ 113 h 119"/>
                <a:gd name="T32" fmla="*/ 216 w 266"/>
                <a:gd name="T33" fmla="*/ 111 h 119"/>
                <a:gd name="T34" fmla="*/ 220 w 266"/>
                <a:gd name="T35" fmla="*/ 108 h 119"/>
                <a:gd name="T36" fmla="*/ 226 w 266"/>
                <a:gd name="T37" fmla="*/ 103 h 119"/>
                <a:gd name="T38" fmla="*/ 236 w 266"/>
                <a:gd name="T39" fmla="*/ 92 h 119"/>
                <a:gd name="T40" fmla="*/ 259 w 266"/>
                <a:gd name="T41" fmla="*/ 67 h 119"/>
                <a:gd name="T42" fmla="*/ 257 w 266"/>
                <a:gd name="T43" fmla="*/ 39 h 119"/>
                <a:gd name="T44" fmla="*/ 254 w 266"/>
                <a:gd name="T45" fmla="*/ 37 h 119"/>
                <a:gd name="T46" fmla="*/ 262 w 266"/>
                <a:gd name="T47" fmla="*/ 29 h 119"/>
                <a:gd name="T48" fmla="*/ 262 w 266"/>
                <a:gd name="T49" fmla="*/ 18 h 119"/>
                <a:gd name="T50" fmla="*/ 251 w 266"/>
                <a:gd name="T51" fmla="*/ 18 h 119"/>
                <a:gd name="T52" fmla="*/ 233 w 266"/>
                <a:gd name="T53" fmla="*/ 38 h 119"/>
                <a:gd name="T54" fmla="*/ 229 w 266"/>
                <a:gd name="T55" fmla="*/ 41 h 119"/>
                <a:gd name="T56" fmla="*/ 229 w 266"/>
                <a:gd name="T57" fmla="*/ 41 h 119"/>
                <a:gd name="T58" fmla="*/ 211 w 266"/>
                <a:gd name="T59" fmla="*/ 62 h 119"/>
                <a:gd name="T60" fmla="*/ 207 w 266"/>
                <a:gd name="T61" fmla="*/ 66 h 119"/>
                <a:gd name="T62" fmla="*/ 204 w 266"/>
                <a:gd name="T63" fmla="*/ 60 h 119"/>
                <a:gd name="T64" fmla="*/ 190 w 266"/>
                <a:gd name="T65" fmla="*/ 35 h 119"/>
                <a:gd name="T66" fmla="*/ 186 w 266"/>
                <a:gd name="T67" fmla="*/ 26 h 119"/>
                <a:gd name="T68" fmla="*/ 184 w 266"/>
                <a:gd name="T69" fmla="*/ 23 h 119"/>
                <a:gd name="T70" fmla="*/ 184 w 266"/>
                <a:gd name="T71" fmla="*/ 22 h 119"/>
                <a:gd name="T72" fmla="*/ 184 w 266"/>
                <a:gd name="T73" fmla="*/ 22 h 119"/>
                <a:gd name="T74" fmla="*/ 179 w 266"/>
                <a:gd name="T75" fmla="*/ 16 h 119"/>
                <a:gd name="T76" fmla="*/ 152 w 266"/>
                <a:gd name="T77" fmla="*/ 4 h 119"/>
                <a:gd name="T78" fmla="*/ 138 w 266"/>
                <a:gd name="T79" fmla="*/ 0 h 119"/>
                <a:gd name="T80" fmla="*/ 138 w 266"/>
                <a:gd name="T81" fmla="*/ 0 h 119"/>
                <a:gd name="T82" fmla="*/ 138 w 266"/>
                <a:gd name="T83" fmla="*/ 0 h 119"/>
                <a:gd name="T84" fmla="*/ 120 w 266"/>
                <a:gd name="T85" fmla="*/ 62 h 119"/>
                <a:gd name="T86" fmla="*/ 114 w 266"/>
                <a:gd name="T87" fmla="*/ 24 h 119"/>
                <a:gd name="T88" fmla="*/ 119 w 266"/>
                <a:gd name="T89" fmla="*/ 12 h 119"/>
                <a:gd name="T90" fmla="*/ 111 w 266"/>
                <a:gd name="T91" fmla="*/ 5 h 119"/>
                <a:gd name="T92" fmla="*/ 105 w 266"/>
                <a:gd name="T93" fmla="*/ 5 h 119"/>
                <a:gd name="T94" fmla="*/ 97 w 266"/>
                <a:gd name="T95" fmla="*/ 12 h 119"/>
                <a:gd name="T96" fmla="*/ 102 w 266"/>
                <a:gd name="T97" fmla="*/ 24 h 119"/>
                <a:gd name="T98" fmla="*/ 96 w 266"/>
                <a:gd name="T99" fmla="*/ 62 h 119"/>
                <a:gd name="T100" fmla="*/ 78 w 266"/>
                <a:gd name="T101" fmla="*/ 0 h 119"/>
                <a:gd name="T102" fmla="*/ 78 w 266"/>
                <a:gd name="T103" fmla="*/ 0 h 119"/>
                <a:gd name="T104" fmla="*/ 78 w 266"/>
                <a:gd name="T105" fmla="*/ 0 h 119"/>
                <a:gd name="T106" fmla="*/ 67 w 266"/>
                <a:gd name="T107" fmla="*/ 4 h 119"/>
                <a:gd name="T108" fmla="*/ 28 w 266"/>
                <a:gd name="T109" fmla="*/ 20 h 119"/>
                <a:gd name="T110" fmla="*/ 0 w 266"/>
                <a:gd name="T111" fmla="*/ 119 h 119"/>
                <a:gd name="T112" fmla="*/ 38 w 266"/>
                <a:gd name="T113" fmla="*/ 119 h 119"/>
                <a:gd name="T114" fmla="*/ 49 w 266"/>
                <a:gd name="T115" fmla="*/ 6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6" h="119">
                  <a:moveTo>
                    <a:pt x="49" y="64"/>
                  </a:moveTo>
                  <a:cubicBezTo>
                    <a:pt x="49" y="64"/>
                    <a:pt x="49" y="64"/>
                    <a:pt x="49" y="64"/>
                  </a:cubicBezTo>
                  <a:cubicBezTo>
                    <a:pt x="49" y="119"/>
                    <a:pt x="49" y="119"/>
                    <a:pt x="49" y="119"/>
                  </a:cubicBezTo>
                  <a:cubicBezTo>
                    <a:pt x="105" y="119"/>
                    <a:pt x="105" y="119"/>
                    <a:pt x="105" y="119"/>
                  </a:cubicBezTo>
                  <a:cubicBezTo>
                    <a:pt x="102" y="83"/>
                    <a:pt x="102" y="83"/>
                    <a:pt x="102" y="83"/>
                  </a:cubicBezTo>
                  <a:cubicBezTo>
                    <a:pt x="102" y="78"/>
                    <a:pt x="105" y="74"/>
                    <a:pt x="108" y="74"/>
                  </a:cubicBezTo>
                  <a:cubicBezTo>
                    <a:pt x="112" y="74"/>
                    <a:pt x="115" y="78"/>
                    <a:pt x="115" y="83"/>
                  </a:cubicBezTo>
                  <a:cubicBezTo>
                    <a:pt x="112" y="119"/>
                    <a:pt x="112" y="119"/>
                    <a:pt x="112" y="119"/>
                  </a:cubicBezTo>
                  <a:cubicBezTo>
                    <a:pt x="167" y="119"/>
                    <a:pt x="167" y="119"/>
                    <a:pt x="167" y="119"/>
                  </a:cubicBezTo>
                  <a:cubicBezTo>
                    <a:pt x="167" y="76"/>
                    <a:pt x="167" y="76"/>
                    <a:pt x="167" y="76"/>
                  </a:cubicBezTo>
                  <a:cubicBezTo>
                    <a:pt x="171" y="83"/>
                    <a:pt x="175" y="89"/>
                    <a:pt x="179" y="95"/>
                  </a:cubicBezTo>
                  <a:cubicBezTo>
                    <a:pt x="182" y="99"/>
                    <a:pt x="184" y="102"/>
                    <a:pt x="187" y="105"/>
                  </a:cubicBezTo>
                  <a:cubicBezTo>
                    <a:pt x="188" y="106"/>
                    <a:pt x="190" y="108"/>
                    <a:pt x="192" y="110"/>
                  </a:cubicBezTo>
                  <a:cubicBezTo>
                    <a:pt x="193" y="111"/>
                    <a:pt x="195" y="111"/>
                    <a:pt x="197" y="112"/>
                  </a:cubicBezTo>
                  <a:cubicBezTo>
                    <a:pt x="199" y="113"/>
                    <a:pt x="202" y="114"/>
                    <a:pt x="205" y="114"/>
                  </a:cubicBezTo>
                  <a:cubicBezTo>
                    <a:pt x="207" y="114"/>
                    <a:pt x="209" y="114"/>
                    <a:pt x="212" y="113"/>
                  </a:cubicBezTo>
                  <a:cubicBezTo>
                    <a:pt x="214" y="112"/>
                    <a:pt x="215" y="112"/>
                    <a:pt x="216" y="111"/>
                  </a:cubicBezTo>
                  <a:cubicBezTo>
                    <a:pt x="218" y="110"/>
                    <a:pt x="219" y="109"/>
                    <a:pt x="220" y="108"/>
                  </a:cubicBezTo>
                  <a:cubicBezTo>
                    <a:pt x="222" y="107"/>
                    <a:pt x="224" y="105"/>
                    <a:pt x="226" y="103"/>
                  </a:cubicBezTo>
                  <a:cubicBezTo>
                    <a:pt x="229" y="100"/>
                    <a:pt x="233" y="96"/>
                    <a:pt x="236" y="92"/>
                  </a:cubicBezTo>
                  <a:cubicBezTo>
                    <a:pt x="247" y="80"/>
                    <a:pt x="259" y="67"/>
                    <a:pt x="259" y="67"/>
                  </a:cubicBezTo>
                  <a:cubicBezTo>
                    <a:pt x="266" y="58"/>
                    <a:pt x="265" y="46"/>
                    <a:pt x="257" y="39"/>
                  </a:cubicBezTo>
                  <a:cubicBezTo>
                    <a:pt x="256" y="38"/>
                    <a:pt x="255" y="38"/>
                    <a:pt x="254" y="37"/>
                  </a:cubicBezTo>
                  <a:cubicBezTo>
                    <a:pt x="262" y="29"/>
                    <a:pt x="262" y="29"/>
                    <a:pt x="262" y="29"/>
                  </a:cubicBezTo>
                  <a:cubicBezTo>
                    <a:pt x="265" y="26"/>
                    <a:pt x="265" y="21"/>
                    <a:pt x="262" y="18"/>
                  </a:cubicBezTo>
                  <a:cubicBezTo>
                    <a:pt x="259" y="15"/>
                    <a:pt x="254" y="15"/>
                    <a:pt x="251" y="18"/>
                  </a:cubicBezTo>
                  <a:cubicBezTo>
                    <a:pt x="233" y="38"/>
                    <a:pt x="233" y="38"/>
                    <a:pt x="233" y="38"/>
                  </a:cubicBezTo>
                  <a:cubicBezTo>
                    <a:pt x="231" y="39"/>
                    <a:pt x="230" y="40"/>
                    <a:pt x="229" y="41"/>
                  </a:cubicBezTo>
                  <a:cubicBezTo>
                    <a:pt x="229" y="41"/>
                    <a:pt x="229" y="41"/>
                    <a:pt x="229" y="41"/>
                  </a:cubicBezTo>
                  <a:cubicBezTo>
                    <a:pt x="227" y="43"/>
                    <a:pt x="219" y="53"/>
                    <a:pt x="211" y="62"/>
                  </a:cubicBezTo>
                  <a:cubicBezTo>
                    <a:pt x="209" y="63"/>
                    <a:pt x="208" y="64"/>
                    <a:pt x="207" y="66"/>
                  </a:cubicBezTo>
                  <a:cubicBezTo>
                    <a:pt x="206" y="64"/>
                    <a:pt x="205" y="62"/>
                    <a:pt x="204" y="60"/>
                  </a:cubicBezTo>
                  <a:cubicBezTo>
                    <a:pt x="199" y="52"/>
                    <a:pt x="194" y="42"/>
                    <a:pt x="190" y="35"/>
                  </a:cubicBezTo>
                  <a:cubicBezTo>
                    <a:pt x="188" y="31"/>
                    <a:pt x="187" y="28"/>
                    <a:pt x="186" y="26"/>
                  </a:cubicBezTo>
                  <a:cubicBezTo>
                    <a:pt x="185" y="24"/>
                    <a:pt x="185" y="24"/>
                    <a:pt x="184" y="23"/>
                  </a:cubicBezTo>
                  <a:cubicBezTo>
                    <a:pt x="184" y="22"/>
                    <a:pt x="184" y="22"/>
                    <a:pt x="184" y="22"/>
                  </a:cubicBezTo>
                  <a:cubicBezTo>
                    <a:pt x="184" y="22"/>
                    <a:pt x="184" y="22"/>
                    <a:pt x="184" y="22"/>
                  </a:cubicBezTo>
                  <a:cubicBezTo>
                    <a:pt x="183" y="20"/>
                    <a:pt x="181" y="18"/>
                    <a:pt x="179" y="16"/>
                  </a:cubicBezTo>
                  <a:cubicBezTo>
                    <a:pt x="177" y="13"/>
                    <a:pt x="171" y="9"/>
                    <a:pt x="152" y="4"/>
                  </a:cubicBezTo>
                  <a:cubicBezTo>
                    <a:pt x="147" y="2"/>
                    <a:pt x="142" y="1"/>
                    <a:pt x="138" y="0"/>
                  </a:cubicBezTo>
                  <a:cubicBezTo>
                    <a:pt x="138" y="0"/>
                    <a:pt x="138" y="0"/>
                    <a:pt x="138" y="0"/>
                  </a:cubicBezTo>
                  <a:cubicBezTo>
                    <a:pt x="138" y="0"/>
                    <a:pt x="138" y="0"/>
                    <a:pt x="138" y="0"/>
                  </a:cubicBezTo>
                  <a:cubicBezTo>
                    <a:pt x="137" y="10"/>
                    <a:pt x="134" y="33"/>
                    <a:pt x="120" y="62"/>
                  </a:cubicBezTo>
                  <a:cubicBezTo>
                    <a:pt x="118" y="43"/>
                    <a:pt x="115" y="26"/>
                    <a:pt x="114" y="24"/>
                  </a:cubicBezTo>
                  <a:cubicBezTo>
                    <a:pt x="119" y="12"/>
                    <a:pt x="119" y="12"/>
                    <a:pt x="119" y="12"/>
                  </a:cubicBezTo>
                  <a:cubicBezTo>
                    <a:pt x="111" y="5"/>
                    <a:pt x="111" y="5"/>
                    <a:pt x="111" y="5"/>
                  </a:cubicBezTo>
                  <a:cubicBezTo>
                    <a:pt x="105" y="5"/>
                    <a:pt x="105" y="5"/>
                    <a:pt x="105" y="5"/>
                  </a:cubicBezTo>
                  <a:cubicBezTo>
                    <a:pt x="97" y="12"/>
                    <a:pt x="97" y="12"/>
                    <a:pt x="97" y="12"/>
                  </a:cubicBezTo>
                  <a:cubicBezTo>
                    <a:pt x="102" y="24"/>
                    <a:pt x="102" y="24"/>
                    <a:pt x="102" y="24"/>
                  </a:cubicBezTo>
                  <a:cubicBezTo>
                    <a:pt x="102" y="26"/>
                    <a:pt x="99" y="43"/>
                    <a:pt x="96" y="62"/>
                  </a:cubicBezTo>
                  <a:cubicBezTo>
                    <a:pt x="83" y="33"/>
                    <a:pt x="79" y="10"/>
                    <a:pt x="78" y="0"/>
                  </a:cubicBezTo>
                  <a:cubicBezTo>
                    <a:pt x="78" y="0"/>
                    <a:pt x="78" y="0"/>
                    <a:pt x="78" y="0"/>
                  </a:cubicBezTo>
                  <a:cubicBezTo>
                    <a:pt x="78" y="0"/>
                    <a:pt x="78" y="0"/>
                    <a:pt x="78" y="0"/>
                  </a:cubicBezTo>
                  <a:cubicBezTo>
                    <a:pt x="74" y="1"/>
                    <a:pt x="70" y="2"/>
                    <a:pt x="67" y="4"/>
                  </a:cubicBezTo>
                  <a:cubicBezTo>
                    <a:pt x="55" y="8"/>
                    <a:pt x="38" y="14"/>
                    <a:pt x="28" y="20"/>
                  </a:cubicBezTo>
                  <a:cubicBezTo>
                    <a:pt x="23" y="25"/>
                    <a:pt x="7" y="47"/>
                    <a:pt x="0" y="119"/>
                  </a:cubicBezTo>
                  <a:cubicBezTo>
                    <a:pt x="38" y="119"/>
                    <a:pt x="38" y="119"/>
                    <a:pt x="38" y="119"/>
                  </a:cubicBezTo>
                  <a:cubicBezTo>
                    <a:pt x="40" y="95"/>
                    <a:pt x="46" y="65"/>
                    <a:pt x="49"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767894">
                <a:defRPr/>
              </a:pPr>
              <a:endParaRPr lang="zh-CN" altLang="en-US" sz="1733">
                <a:solidFill>
                  <a:srgbClr val="C00000"/>
                </a:solidFill>
                <a:cs typeface="+mn-ea"/>
                <a:sym typeface="+mn-lt"/>
              </a:endParaRPr>
            </a:p>
          </p:txBody>
        </p:sp>
      </p:grpSp>
      <p:pic>
        <p:nvPicPr>
          <p:cNvPr id="4" name="图片 3">
            <a:extLst>
              <a:ext uri="{FF2B5EF4-FFF2-40B4-BE49-F238E27FC236}">
                <a16:creationId xmlns:a16="http://schemas.microsoft.com/office/drawing/2014/main" id="{73D15D23-1300-B109-218B-CA8D6DDD6770}"/>
              </a:ext>
            </a:extLst>
          </p:cNvPr>
          <p:cNvPicPr>
            <a:picLocks noChangeAspect="1"/>
          </p:cNvPicPr>
          <p:nvPr/>
        </p:nvPicPr>
        <p:blipFill>
          <a:blip r:embed="rId3"/>
          <a:stretch>
            <a:fillRect/>
          </a:stretch>
        </p:blipFill>
        <p:spPr>
          <a:xfrm>
            <a:off x="810037" y="895457"/>
            <a:ext cx="3914497" cy="5366281"/>
          </a:xfrm>
          <a:prstGeom prst="rect">
            <a:avLst/>
          </a:prstGeom>
        </p:spPr>
      </p:pic>
      <p:sp>
        <p:nvSpPr>
          <p:cNvPr id="2" name="文本框 1">
            <a:extLst>
              <a:ext uri="{FF2B5EF4-FFF2-40B4-BE49-F238E27FC236}">
                <a16:creationId xmlns:a16="http://schemas.microsoft.com/office/drawing/2014/main" id="{5F1313E8-8C01-13B3-8F75-E9D43B6A287C}"/>
              </a:ext>
            </a:extLst>
          </p:cNvPr>
          <p:cNvSpPr txBox="1"/>
          <p:nvPr/>
        </p:nvSpPr>
        <p:spPr>
          <a:xfrm>
            <a:off x="5231904" y="4197085"/>
            <a:ext cx="6720747" cy="2103589"/>
          </a:xfrm>
          <a:prstGeom prst="rect">
            <a:avLst/>
          </a:prstGeom>
          <a:noFill/>
        </p:spPr>
        <p:txBody>
          <a:bodyPr wrap="square" rtlCol="0">
            <a:spAutoFit/>
          </a:bodyPr>
          <a:lstStyle/>
          <a:p>
            <a:r>
              <a:rPr lang="zh-CN" altLang="en-US" sz="1867" dirty="0">
                <a:solidFill>
                  <a:srgbClr val="FF0000"/>
                </a:solidFill>
                <a:latin typeface="微软雅黑" panose="020B0503020204020204" pitchFamily="34" charset="-122"/>
                <a:ea typeface="微软雅黑" panose="020B0503020204020204" pitchFamily="34" charset="-122"/>
              </a:rPr>
              <a:t>中欧医疗创新</a:t>
            </a:r>
            <a:r>
              <a:rPr lang="en-US" altLang="zh-CN" sz="1867" dirty="0">
                <a:solidFill>
                  <a:srgbClr val="FF0000"/>
                </a:solidFill>
                <a:latin typeface="微软雅黑" panose="020B0503020204020204" pitchFamily="34" charset="-122"/>
                <a:ea typeface="微软雅黑" panose="020B0503020204020204" pitchFamily="34" charset="-122"/>
              </a:rPr>
              <a:t>A</a:t>
            </a:r>
            <a:r>
              <a:rPr lang="zh-CN" altLang="en-US" sz="1867" dirty="0">
                <a:solidFill>
                  <a:srgbClr val="FF0000"/>
                </a:solidFill>
                <a:latin typeface="微软雅黑" panose="020B0503020204020204" pitchFamily="34" charset="-122"/>
                <a:ea typeface="微软雅黑" panose="020B0503020204020204" pitchFamily="34" charset="-122"/>
              </a:rPr>
              <a:t>：</a:t>
            </a:r>
            <a:endParaRPr lang="en-US" altLang="zh-CN" sz="1867" dirty="0">
              <a:solidFill>
                <a:srgbClr val="FF0000"/>
              </a:solidFill>
              <a:latin typeface="微软雅黑" panose="020B0503020204020204" pitchFamily="34" charset="-122"/>
              <a:ea typeface="微软雅黑" panose="020B0503020204020204" pitchFamily="34" charset="-122"/>
            </a:endParaRPr>
          </a:p>
          <a:p>
            <a:r>
              <a:rPr lang="zh-CN" altLang="en-US" sz="1867" dirty="0">
                <a:solidFill>
                  <a:srgbClr val="012EBF"/>
                </a:solidFill>
                <a:latin typeface="微软雅黑" panose="020B0503020204020204" pitchFamily="34" charset="-122"/>
                <a:ea typeface="微软雅黑" panose="020B0503020204020204" pitchFamily="34" charset="-122"/>
              </a:rPr>
              <a:t>成立日期：</a:t>
            </a:r>
            <a:r>
              <a:rPr lang="en-US" altLang="zh-CN" sz="1867" dirty="0">
                <a:solidFill>
                  <a:srgbClr val="012EBF"/>
                </a:solidFill>
                <a:latin typeface="微软雅黑" panose="020B0503020204020204" pitchFamily="34" charset="-122"/>
                <a:ea typeface="微软雅黑" panose="020B0503020204020204" pitchFamily="34" charset="-122"/>
              </a:rPr>
              <a:t>2019-02-28               </a:t>
            </a:r>
            <a:r>
              <a:rPr lang="zh-CN" altLang="en-US" sz="1867" dirty="0">
                <a:solidFill>
                  <a:srgbClr val="012EBF"/>
                </a:solidFill>
                <a:latin typeface="微软雅黑" panose="020B0503020204020204" pitchFamily="34" charset="-122"/>
                <a:ea typeface="微软雅黑" panose="020B0503020204020204" pitchFamily="34" charset="-122"/>
              </a:rPr>
              <a:t>基金公司：中欧基金</a:t>
            </a:r>
            <a:endParaRPr lang="en-US" altLang="zh-CN" sz="1867" dirty="0">
              <a:solidFill>
                <a:srgbClr val="012EBF"/>
              </a:solidFill>
              <a:latin typeface="微软雅黑" panose="020B0503020204020204" pitchFamily="34" charset="-122"/>
              <a:ea typeface="微软雅黑" panose="020B0503020204020204" pitchFamily="34" charset="-122"/>
            </a:endParaRPr>
          </a:p>
          <a:p>
            <a:r>
              <a:rPr lang="zh-CN" altLang="en-US" sz="1867" dirty="0">
                <a:solidFill>
                  <a:srgbClr val="012EBF"/>
                </a:solidFill>
                <a:latin typeface="微软雅黑" panose="020B0503020204020204" pitchFamily="34" charset="-122"/>
                <a:ea typeface="微软雅黑" panose="020B0503020204020204" pitchFamily="34" charset="-122"/>
              </a:rPr>
              <a:t>基金经理：葛兰</a:t>
            </a:r>
            <a:r>
              <a:rPr lang="en-US" altLang="zh-CN" sz="1867" dirty="0">
                <a:solidFill>
                  <a:srgbClr val="012EBF"/>
                </a:solidFill>
                <a:latin typeface="微软雅黑" panose="020B0503020204020204" pitchFamily="34" charset="-122"/>
                <a:ea typeface="微软雅黑" panose="020B0503020204020204" pitchFamily="34" charset="-122"/>
              </a:rPr>
              <a:t>                           </a:t>
            </a:r>
            <a:r>
              <a:rPr lang="zh-CN" altLang="en-US" sz="1867" dirty="0">
                <a:solidFill>
                  <a:srgbClr val="012EBF"/>
                </a:solidFill>
                <a:latin typeface="微软雅黑" panose="020B0503020204020204" pitchFamily="34" charset="-122"/>
                <a:ea typeface="微软雅黑" panose="020B0503020204020204" pitchFamily="34" charset="-122"/>
              </a:rPr>
              <a:t>投资类型：股票型基金</a:t>
            </a:r>
            <a:endParaRPr lang="en-US" altLang="zh-CN" sz="1867" dirty="0">
              <a:solidFill>
                <a:srgbClr val="012EBF"/>
              </a:solidFill>
              <a:latin typeface="微软雅黑" panose="020B0503020204020204" pitchFamily="34" charset="-122"/>
              <a:ea typeface="微软雅黑" panose="020B0503020204020204" pitchFamily="34" charset="-122"/>
            </a:endParaRPr>
          </a:p>
          <a:p>
            <a:r>
              <a:rPr lang="zh-CN" altLang="en-US" sz="1867" dirty="0">
                <a:solidFill>
                  <a:srgbClr val="012EBF"/>
                </a:solidFill>
                <a:latin typeface="微软雅黑" panose="020B0503020204020204" pitchFamily="34" charset="-122"/>
                <a:ea typeface="微软雅黑" panose="020B0503020204020204" pitchFamily="34" charset="-122"/>
              </a:rPr>
              <a:t>比较基准：中证医药卫生指数收益率</a:t>
            </a:r>
            <a:r>
              <a:rPr lang="en-US" altLang="zh-CN" sz="1867" dirty="0">
                <a:solidFill>
                  <a:srgbClr val="012EBF"/>
                </a:solidFill>
                <a:latin typeface="微软雅黑" panose="020B0503020204020204" pitchFamily="34" charset="-122"/>
                <a:ea typeface="微软雅黑" panose="020B0503020204020204" pitchFamily="34" charset="-122"/>
              </a:rPr>
              <a:t>*60%+</a:t>
            </a:r>
            <a:r>
              <a:rPr lang="zh-CN" altLang="en-US" sz="1867" dirty="0">
                <a:solidFill>
                  <a:srgbClr val="012EBF"/>
                </a:solidFill>
                <a:latin typeface="微软雅黑" panose="020B0503020204020204" pitchFamily="34" charset="-122"/>
                <a:ea typeface="微软雅黑" panose="020B0503020204020204" pitchFamily="34" charset="-122"/>
              </a:rPr>
              <a:t>恒生指数收益率</a:t>
            </a:r>
            <a:r>
              <a:rPr lang="en-US" altLang="zh-CN" sz="1867" dirty="0">
                <a:solidFill>
                  <a:srgbClr val="012EBF"/>
                </a:solidFill>
                <a:latin typeface="微软雅黑" panose="020B0503020204020204" pitchFamily="34" charset="-122"/>
                <a:ea typeface="微软雅黑" panose="020B0503020204020204" pitchFamily="34" charset="-122"/>
              </a:rPr>
              <a:t>*20%+</a:t>
            </a:r>
            <a:r>
              <a:rPr lang="zh-CN" altLang="en-US" sz="1867" dirty="0">
                <a:solidFill>
                  <a:srgbClr val="012EBF"/>
                </a:solidFill>
                <a:latin typeface="微软雅黑" panose="020B0503020204020204" pitchFamily="34" charset="-122"/>
                <a:ea typeface="微软雅黑" panose="020B0503020204020204" pitchFamily="34" charset="-122"/>
              </a:rPr>
              <a:t>中债综合指数收益率</a:t>
            </a:r>
            <a:r>
              <a:rPr lang="en-US" altLang="zh-CN" sz="1867" dirty="0">
                <a:solidFill>
                  <a:srgbClr val="012EBF"/>
                </a:solidFill>
                <a:latin typeface="微软雅黑" panose="020B0503020204020204" pitchFamily="34" charset="-122"/>
                <a:ea typeface="微软雅黑" panose="020B0503020204020204" pitchFamily="34" charset="-122"/>
              </a:rPr>
              <a:t>*20%</a:t>
            </a:r>
          </a:p>
          <a:p>
            <a:r>
              <a:rPr lang="zh-CN" altLang="en-US" sz="1867" dirty="0">
                <a:solidFill>
                  <a:srgbClr val="012EBF"/>
                </a:solidFill>
                <a:latin typeface="微软雅黑" panose="020B0503020204020204" pitchFamily="34" charset="-122"/>
                <a:ea typeface="微软雅黑" panose="020B0503020204020204" pitchFamily="34" charset="-122"/>
              </a:rPr>
              <a:t>投资目标：主要投资于医疗创新相关行业，主动型基金</a:t>
            </a:r>
            <a:endParaRPr lang="en-US" altLang="zh-CN" sz="1867" dirty="0">
              <a:solidFill>
                <a:srgbClr val="012EBF"/>
              </a:solidFill>
              <a:latin typeface="微软雅黑" panose="020B0503020204020204" pitchFamily="34" charset="-122"/>
              <a:ea typeface="微软雅黑" panose="020B0503020204020204" pitchFamily="34" charset="-122"/>
            </a:endParaRPr>
          </a:p>
          <a:p>
            <a:r>
              <a:rPr lang="zh-CN" altLang="en-US" sz="1867" dirty="0">
                <a:solidFill>
                  <a:srgbClr val="012EBF"/>
                </a:solidFill>
                <a:latin typeface="微软雅黑" panose="020B0503020204020204" pitchFamily="34" charset="-122"/>
                <a:ea typeface="微软雅黑" panose="020B0503020204020204" pitchFamily="34" charset="-122"/>
              </a:rPr>
              <a:t>管理费率：</a:t>
            </a:r>
            <a:r>
              <a:rPr lang="en-US" altLang="zh-CN" sz="1867" dirty="0">
                <a:solidFill>
                  <a:srgbClr val="012EBF"/>
                </a:solidFill>
                <a:latin typeface="微软雅黑" panose="020B0503020204020204" pitchFamily="34" charset="-122"/>
                <a:ea typeface="微软雅黑" panose="020B0503020204020204" pitchFamily="34" charset="-122"/>
              </a:rPr>
              <a:t>1.5% </a:t>
            </a:r>
            <a:r>
              <a:rPr lang="zh-CN" altLang="en-US" sz="1867" dirty="0">
                <a:solidFill>
                  <a:srgbClr val="012EBF"/>
                </a:solidFill>
                <a:latin typeface="微软雅黑" panose="020B0503020204020204" pitchFamily="34" charset="-122"/>
                <a:ea typeface="微软雅黑" panose="020B0503020204020204" pitchFamily="34" charset="-122"/>
              </a:rPr>
              <a:t>（目前下降到</a:t>
            </a:r>
            <a:r>
              <a:rPr lang="en-US" altLang="zh-CN" sz="1867" dirty="0">
                <a:solidFill>
                  <a:srgbClr val="012EBF"/>
                </a:solidFill>
                <a:latin typeface="微软雅黑" panose="020B0503020204020204" pitchFamily="34" charset="-122"/>
                <a:ea typeface="微软雅黑" panose="020B0503020204020204" pitchFamily="34" charset="-122"/>
              </a:rPr>
              <a:t>1.2%</a:t>
            </a:r>
            <a:r>
              <a:rPr lang="zh-CN" altLang="en-US" sz="1867" dirty="0">
                <a:solidFill>
                  <a:srgbClr val="012EBF"/>
                </a:solidFill>
                <a:latin typeface="微软雅黑" panose="020B0503020204020204" pitchFamily="34" charset="-122"/>
                <a:ea typeface="微软雅黑" panose="020B0503020204020204" pitchFamily="34" charset="-122"/>
              </a:rPr>
              <a:t>）</a:t>
            </a:r>
            <a:endParaRPr lang="zh-CN" altLang="en-US" sz="2400" dirty="0">
              <a:solidFill>
                <a:srgbClr val="012EBF"/>
              </a:solidFill>
            </a:endParaRPr>
          </a:p>
        </p:txBody>
      </p:sp>
      <p:pic>
        <p:nvPicPr>
          <p:cNvPr id="3" name="图片 2">
            <a:extLst>
              <a:ext uri="{FF2B5EF4-FFF2-40B4-BE49-F238E27FC236}">
                <a16:creationId xmlns:a16="http://schemas.microsoft.com/office/drawing/2014/main" id="{E0D7BBD2-0A45-60C2-06F3-DC168DF525C6}"/>
              </a:ext>
            </a:extLst>
          </p:cNvPr>
          <p:cNvPicPr>
            <a:picLocks noChangeAspect="1"/>
          </p:cNvPicPr>
          <p:nvPr/>
        </p:nvPicPr>
        <p:blipFill>
          <a:blip r:embed="rId4"/>
          <a:stretch>
            <a:fillRect/>
          </a:stretch>
        </p:blipFill>
        <p:spPr>
          <a:xfrm>
            <a:off x="5615947" y="1126960"/>
            <a:ext cx="4320480" cy="2858984"/>
          </a:xfrm>
          <a:prstGeom prst="rect">
            <a:avLst/>
          </a:prstGeom>
        </p:spPr>
      </p:pic>
      <p:sp>
        <p:nvSpPr>
          <p:cNvPr id="5" name="标题 1">
            <a:extLst>
              <a:ext uri="{FF2B5EF4-FFF2-40B4-BE49-F238E27FC236}">
                <a16:creationId xmlns:a16="http://schemas.microsoft.com/office/drawing/2014/main" id="{EB241280-837E-DDE0-DB3D-6ADB11878B2C}"/>
              </a:ext>
            </a:extLst>
          </p:cNvPr>
          <p:cNvSpPr txBox="1">
            <a:spLocks/>
          </p:cNvSpPr>
          <p:nvPr/>
        </p:nvSpPr>
        <p:spPr>
          <a:xfrm>
            <a:off x="838200" y="365126"/>
            <a:ext cx="10515600" cy="67990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dirty="0">
                <a:latin typeface="宋体" panose="02010600030101010101" pitchFamily="2" charset="-122"/>
                <a:ea typeface="宋体" panose="02010600030101010101" pitchFamily="2" charset="-122"/>
              </a:rPr>
              <a:t>你会买这只基金吗？</a:t>
            </a:r>
            <a:endParaRPr lang="en-US" altLang="zh-CN" sz="2800" dirty="0">
              <a:latin typeface="宋体" panose="02010600030101010101" pitchFamily="2" charset="-122"/>
              <a:ea typeface="宋体" panose="02010600030101010101" pitchFamily="2" charset="-122"/>
            </a:endParaRPr>
          </a:p>
        </p:txBody>
      </p:sp>
      <p:cxnSp>
        <p:nvCxnSpPr>
          <p:cNvPr id="6" name="直接连接符 5">
            <a:extLst>
              <a:ext uri="{FF2B5EF4-FFF2-40B4-BE49-F238E27FC236}">
                <a16:creationId xmlns:a16="http://schemas.microsoft.com/office/drawing/2014/main" id="{AA5A2F1B-95B6-D821-E0E4-0369F8E6B2D7}"/>
              </a:ext>
            </a:extLst>
          </p:cNvPr>
          <p:cNvCxnSpPr/>
          <p:nvPr/>
        </p:nvCxnSpPr>
        <p:spPr>
          <a:xfrm>
            <a:off x="755650" y="893988"/>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4672932"/>
      </p:ext>
    </p:extLst>
  </p:cSld>
  <p:clrMapOvr>
    <a:masterClrMapping/>
  </p:clrMapOvr>
  <p:transition spd="slow" advTm="0">
    <p:push/>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ED605D56-3E82-EA41-9055-FF8934F38DCB}"/>
              </a:ext>
            </a:extLst>
          </p:cNvPr>
          <p:cNvPicPr>
            <a:picLocks noChangeAspect="1"/>
          </p:cNvPicPr>
          <p:nvPr/>
        </p:nvPicPr>
        <p:blipFill>
          <a:blip r:embed="rId3"/>
          <a:stretch>
            <a:fillRect/>
          </a:stretch>
        </p:blipFill>
        <p:spPr>
          <a:xfrm>
            <a:off x="0" y="925231"/>
            <a:ext cx="12192000" cy="3294390"/>
          </a:xfrm>
          <a:prstGeom prst="rect">
            <a:avLst/>
          </a:prstGeom>
        </p:spPr>
      </p:pic>
      <p:pic>
        <p:nvPicPr>
          <p:cNvPr id="8" name="图片 7">
            <a:extLst>
              <a:ext uri="{FF2B5EF4-FFF2-40B4-BE49-F238E27FC236}">
                <a16:creationId xmlns:a16="http://schemas.microsoft.com/office/drawing/2014/main" id="{6377F7E0-9698-3C97-4105-65F8E225BFC5}"/>
              </a:ext>
            </a:extLst>
          </p:cNvPr>
          <p:cNvPicPr>
            <a:picLocks noChangeAspect="1"/>
          </p:cNvPicPr>
          <p:nvPr/>
        </p:nvPicPr>
        <p:blipFill>
          <a:blip r:embed="rId4"/>
          <a:stretch>
            <a:fillRect/>
          </a:stretch>
        </p:blipFill>
        <p:spPr>
          <a:xfrm>
            <a:off x="0" y="4529949"/>
            <a:ext cx="12192000" cy="1536981"/>
          </a:xfrm>
          <a:prstGeom prst="rect">
            <a:avLst/>
          </a:prstGeom>
        </p:spPr>
      </p:pic>
      <p:sp>
        <p:nvSpPr>
          <p:cNvPr id="9" name="标题 1">
            <a:extLst>
              <a:ext uri="{FF2B5EF4-FFF2-40B4-BE49-F238E27FC236}">
                <a16:creationId xmlns:a16="http://schemas.microsoft.com/office/drawing/2014/main" id="{21DC5099-63D0-D15C-2429-31A644783D56}"/>
              </a:ext>
            </a:extLst>
          </p:cNvPr>
          <p:cNvSpPr txBox="1">
            <a:spLocks/>
          </p:cNvSpPr>
          <p:nvPr/>
        </p:nvSpPr>
        <p:spPr>
          <a:xfrm>
            <a:off x="838200" y="365126"/>
            <a:ext cx="10515600" cy="67990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dirty="0">
                <a:latin typeface="宋体" panose="02010600030101010101" pitchFamily="2" charset="-122"/>
                <a:ea typeface="宋体" panose="02010600030101010101" pitchFamily="2" charset="-122"/>
              </a:rPr>
              <a:t>基金经理的过往业绩很难持续</a:t>
            </a:r>
            <a:endParaRPr lang="en-US" altLang="zh-CN" sz="2800" dirty="0">
              <a:latin typeface="宋体" panose="02010600030101010101" pitchFamily="2" charset="-122"/>
              <a:ea typeface="宋体" panose="02010600030101010101" pitchFamily="2" charset="-122"/>
            </a:endParaRPr>
          </a:p>
        </p:txBody>
      </p:sp>
      <p:cxnSp>
        <p:nvCxnSpPr>
          <p:cNvPr id="10" name="直接连接符 9">
            <a:extLst>
              <a:ext uri="{FF2B5EF4-FFF2-40B4-BE49-F238E27FC236}">
                <a16:creationId xmlns:a16="http://schemas.microsoft.com/office/drawing/2014/main" id="{8E19D832-D467-94C8-96B7-5512E889B714}"/>
              </a:ext>
            </a:extLst>
          </p:cNvPr>
          <p:cNvCxnSpPr/>
          <p:nvPr/>
        </p:nvCxnSpPr>
        <p:spPr>
          <a:xfrm>
            <a:off x="755650" y="893988"/>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579429"/>
      </p:ext>
    </p:extLst>
  </p:cSld>
  <p:clrMapOvr>
    <a:masterClrMapping/>
  </p:clrMapOvr>
  <p:transition spd="slow" advTm="0">
    <p:push/>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60DEE975-FD77-673D-709B-F19A83464129}"/>
              </a:ext>
            </a:extLst>
          </p:cNvPr>
          <p:cNvPicPr>
            <a:picLocks noChangeAspect="1"/>
          </p:cNvPicPr>
          <p:nvPr/>
        </p:nvPicPr>
        <p:blipFill>
          <a:blip r:embed="rId3"/>
          <a:stretch>
            <a:fillRect/>
          </a:stretch>
        </p:blipFill>
        <p:spPr>
          <a:xfrm>
            <a:off x="5423926" y="6220654"/>
            <a:ext cx="1135153" cy="319761"/>
          </a:xfrm>
          <a:prstGeom prst="rect">
            <a:avLst/>
          </a:prstGeom>
        </p:spPr>
      </p:pic>
      <p:pic>
        <p:nvPicPr>
          <p:cNvPr id="3" name="图片 2">
            <a:extLst>
              <a:ext uri="{FF2B5EF4-FFF2-40B4-BE49-F238E27FC236}">
                <a16:creationId xmlns:a16="http://schemas.microsoft.com/office/drawing/2014/main" id="{EC9EFAD7-DB80-5319-9CD9-983061DD7DAB}"/>
              </a:ext>
            </a:extLst>
          </p:cNvPr>
          <p:cNvPicPr>
            <a:picLocks noChangeAspect="1"/>
          </p:cNvPicPr>
          <p:nvPr/>
        </p:nvPicPr>
        <p:blipFill>
          <a:blip r:embed="rId4"/>
          <a:stretch>
            <a:fillRect/>
          </a:stretch>
        </p:blipFill>
        <p:spPr>
          <a:xfrm>
            <a:off x="0" y="925231"/>
            <a:ext cx="12192000" cy="3294390"/>
          </a:xfrm>
          <a:prstGeom prst="rect">
            <a:avLst/>
          </a:prstGeom>
        </p:spPr>
      </p:pic>
      <p:pic>
        <p:nvPicPr>
          <p:cNvPr id="6" name="图片 5">
            <a:extLst>
              <a:ext uri="{FF2B5EF4-FFF2-40B4-BE49-F238E27FC236}">
                <a16:creationId xmlns:a16="http://schemas.microsoft.com/office/drawing/2014/main" id="{097BE838-4A9F-A95C-8240-C5AAE8B20D98}"/>
              </a:ext>
            </a:extLst>
          </p:cNvPr>
          <p:cNvPicPr>
            <a:picLocks noChangeAspect="1"/>
          </p:cNvPicPr>
          <p:nvPr/>
        </p:nvPicPr>
        <p:blipFill>
          <a:blip r:embed="rId5"/>
          <a:stretch>
            <a:fillRect/>
          </a:stretch>
        </p:blipFill>
        <p:spPr>
          <a:xfrm>
            <a:off x="0" y="4219621"/>
            <a:ext cx="12192000" cy="2719709"/>
          </a:xfrm>
          <a:prstGeom prst="rect">
            <a:avLst/>
          </a:prstGeom>
        </p:spPr>
      </p:pic>
      <p:sp>
        <p:nvSpPr>
          <p:cNvPr id="8" name="标题 1">
            <a:extLst>
              <a:ext uri="{FF2B5EF4-FFF2-40B4-BE49-F238E27FC236}">
                <a16:creationId xmlns:a16="http://schemas.microsoft.com/office/drawing/2014/main" id="{11216DFA-F9BA-1FAD-9EBC-1C1703656BA6}"/>
              </a:ext>
            </a:extLst>
          </p:cNvPr>
          <p:cNvSpPr txBox="1">
            <a:spLocks/>
          </p:cNvSpPr>
          <p:nvPr/>
        </p:nvSpPr>
        <p:spPr>
          <a:xfrm>
            <a:off x="838200" y="203925"/>
            <a:ext cx="10515600" cy="67990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dirty="0">
                <a:latin typeface="宋体" panose="02010600030101010101" pitchFamily="2" charset="-122"/>
                <a:ea typeface="宋体" panose="02010600030101010101" pitchFamily="2" charset="-122"/>
              </a:rPr>
              <a:t>基金投资者却在追逐业绩</a:t>
            </a:r>
            <a:endParaRPr lang="en-US" altLang="zh-CN" sz="2800" dirty="0">
              <a:latin typeface="宋体" panose="02010600030101010101" pitchFamily="2" charset="-122"/>
              <a:ea typeface="宋体" panose="02010600030101010101" pitchFamily="2" charset="-122"/>
            </a:endParaRPr>
          </a:p>
        </p:txBody>
      </p:sp>
      <p:cxnSp>
        <p:nvCxnSpPr>
          <p:cNvPr id="9" name="直接连接符 8">
            <a:extLst>
              <a:ext uri="{FF2B5EF4-FFF2-40B4-BE49-F238E27FC236}">
                <a16:creationId xmlns:a16="http://schemas.microsoft.com/office/drawing/2014/main" id="{F5F0ADA6-9184-6506-D286-B3F4888FE16B}"/>
              </a:ext>
            </a:extLst>
          </p:cNvPr>
          <p:cNvCxnSpPr/>
          <p:nvPr/>
        </p:nvCxnSpPr>
        <p:spPr>
          <a:xfrm>
            <a:off x="755650" y="732787"/>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6194058"/>
      </p:ext>
    </p:extLst>
  </p:cSld>
  <p:clrMapOvr>
    <a:masterClrMapping/>
  </p:clrMapOvr>
  <p:transition spd="slow" advTm="0">
    <p:push/>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3706C3A1-B77C-E48C-A44E-E5AA50CDE9C9}"/>
              </a:ext>
            </a:extLst>
          </p:cNvPr>
          <p:cNvSpPr txBox="1"/>
          <p:nvPr/>
        </p:nvSpPr>
        <p:spPr>
          <a:xfrm>
            <a:off x="1226550" y="5356814"/>
            <a:ext cx="6720747" cy="461665"/>
          </a:xfrm>
          <a:prstGeom prst="rect">
            <a:avLst/>
          </a:prstGeom>
          <a:noFill/>
        </p:spPr>
        <p:txBody>
          <a:bodyPr wrap="square" rtlCol="0">
            <a:spAutoFit/>
          </a:bodyPr>
          <a:lstStyle/>
          <a:p>
            <a:r>
              <a:rPr lang="zh-CN" altLang="en-US" sz="2400" dirty="0">
                <a:solidFill>
                  <a:srgbClr val="012EBF"/>
                </a:solidFill>
                <a:latin typeface="微软雅黑" panose="020B0503020204020204" pitchFamily="34" charset="-122"/>
                <a:ea typeface="微软雅黑" panose="020B0503020204020204" pitchFamily="34" charset="-122"/>
              </a:rPr>
              <a:t>此基金中，个人投资者持有比例逐步上升。</a:t>
            </a:r>
          </a:p>
        </p:txBody>
      </p:sp>
      <p:pic>
        <p:nvPicPr>
          <p:cNvPr id="3" name="图片 2">
            <a:extLst>
              <a:ext uri="{FF2B5EF4-FFF2-40B4-BE49-F238E27FC236}">
                <a16:creationId xmlns:a16="http://schemas.microsoft.com/office/drawing/2014/main" id="{8B827AD4-DA9A-DF9A-341B-B24F382B6B5D}"/>
              </a:ext>
            </a:extLst>
          </p:cNvPr>
          <p:cNvPicPr>
            <a:picLocks noChangeAspect="1"/>
          </p:cNvPicPr>
          <p:nvPr/>
        </p:nvPicPr>
        <p:blipFill>
          <a:blip r:embed="rId3"/>
          <a:stretch>
            <a:fillRect/>
          </a:stretch>
        </p:blipFill>
        <p:spPr>
          <a:xfrm>
            <a:off x="0" y="1385991"/>
            <a:ext cx="12192000" cy="3614863"/>
          </a:xfrm>
          <a:prstGeom prst="rect">
            <a:avLst/>
          </a:prstGeom>
        </p:spPr>
      </p:pic>
      <p:sp>
        <p:nvSpPr>
          <p:cNvPr id="5" name="标题 1">
            <a:extLst>
              <a:ext uri="{FF2B5EF4-FFF2-40B4-BE49-F238E27FC236}">
                <a16:creationId xmlns:a16="http://schemas.microsoft.com/office/drawing/2014/main" id="{C493BA7C-8B41-A228-2904-77533AAEC5FE}"/>
              </a:ext>
            </a:extLst>
          </p:cNvPr>
          <p:cNvSpPr txBox="1">
            <a:spLocks/>
          </p:cNvSpPr>
          <p:nvPr/>
        </p:nvSpPr>
        <p:spPr>
          <a:xfrm>
            <a:off x="838200" y="203925"/>
            <a:ext cx="10515600" cy="67990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dirty="0">
                <a:latin typeface="宋体" panose="02010600030101010101" pitchFamily="2" charset="-122"/>
                <a:ea typeface="宋体" panose="02010600030101010101" pitchFamily="2" charset="-122"/>
              </a:rPr>
              <a:t>基金投资者却在追逐业绩</a:t>
            </a:r>
            <a:endParaRPr lang="en-US" altLang="zh-CN" sz="2800" dirty="0">
              <a:latin typeface="宋体" panose="02010600030101010101" pitchFamily="2" charset="-122"/>
              <a:ea typeface="宋体" panose="02010600030101010101" pitchFamily="2" charset="-122"/>
            </a:endParaRPr>
          </a:p>
        </p:txBody>
      </p:sp>
      <p:cxnSp>
        <p:nvCxnSpPr>
          <p:cNvPr id="7" name="直接连接符 6">
            <a:extLst>
              <a:ext uri="{FF2B5EF4-FFF2-40B4-BE49-F238E27FC236}">
                <a16:creationId xmlns:a16="http://schemas.microsoft.com/office/drawing/2014/main" id="{E7FB4410-C8CB-9783-328E-66C270160446}"/>
              </a:ext>
            </a:extLst>
          </p:cNvPr>
          <p:cNvCxnSpPr/>
          <p:nvPr/>
        </p:nvCxnSpPr>
        <p:spPr>
          <a:xfrm>
            <a:off x="755650" y="732787"/>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0316011"/>
      </p:ext>
    </p:extLst>
  </p:cSld>
  <p:clrMapOvr>
    <a:masterClrMapping/>
  </p:clrMapOvr>
  <p:transition spd="slow" advTm="0">
    <p:push/>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看东风风行如何玩转“投资组合多元化效应”">
            <a:extLst>
              <a:ext uri="{FF2B5EF4-FFF2-40B4-BE49-F238E27FC236}">
                <a16:creationId xmlns:a16="http://schemas.microsoft.com/office/drawing/2014/main" id="{5FF2C97D-1A12-458F-1903-19139AD4C3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1429" y="2564905"/>
            <a:ext cx="3489080" cy="211365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看东风风行如何玩转“投资组合多元化效应”">
            <a:extLst>
              <a:ext uri="{FF2B5EF4-FFF2-40B4-BE49-F238E27FC236}">
                <a16:creationId xmlns:a16="http://schemas.microsoft.com/office/drawing/2014/main" id="{CCAF2994-7E72-D953-AFAD-0C709ABAB8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2174" y="2657336"/>
            <a:ext cx="3456381" cy="2093843"/>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a:extLst>
              <a:ext uri="{FF2B5EF4-FFF2-40B4-BE49-F238E27FC236}">
                <a16:creationId xmlns:a16="http://schemas.microsoft.com/office/drawing/2014/main" id="{C5C8643B-ED96-C05D-810A-02DBA1BF11C8}"/>
              </a:ext>
            </a:extLst>
          </p:cNvPr>
          <p:cNvSpPr txBox="1"/>
          <p:nvPr/>
        </p:nvSpPr>
        <p:spPr>
          <a:xfrm>
            <a:off x="8496267" y="3391801"/>
            <a:ext cx="2592288" cy="913007"/>
          </a:xfrm>
          <a:prstGeom prst="rect">
            <a:avLst/>
          </a:prstGeom>
          <a:noFill/>
        </p:spPr>
        <p:txBody>
          <a:bodyPr wrap="square" rtlCol="0">
            <a:spAutoFit/>
          </a:bodyPr>
          <a:lstStyle/>
          <a:p>
            <a:r>
              <a:rPr lang="en-US" altLang="zh-CN" sz="5333" b="1" dirty="0">
                <a:solidFill>
                  <a:srgbClr val="FF0000"/>
                </a:solidFill>
              </a:rPr>
              <a:t>X 100</a:t>
            </a:r>
            <a:endParaRPr lang="zh-CN" altLang="en-US" sz="5333" b="1" dirty="0">
              <a:solidFill>
                <a:srgbClr val="FF0000"/>
              </a:solidFill>
            </a:endParaRPr>
          </a:p>
        </p:txBody>
      </p:sp>
      <p:sp>
        <p:nvSpPr>
          <p:cNvPr id="6" name="文本框 5">
            <a:extLst>
              <a:ext uri="{FF2B5EF4-FFF2-40B4-BE49-F238E27FC236}">
                <a16:creationId xmlns:a16="http://schemas.microsoft.com/office/drawing/2014/main" id="{D986C69B-6CA8-276F-86AA-91AE90FD7F1F}"/>
              </a:ext>
            </a:extLst>
          </p:cNvPr>
          <p:cNvSpPr txBox="1"/>
          <p:nvPr/>
        </p:nvSpPr>
        <p:spPr>
          <a:xfrm>
            <a:off x="1668858" y="2032642"/>
            <a:ext cx="3034989" cy="502766"/>
          </a:xfrm>
          <a:prstGeom prst="rect">
            <a:avLst/>
          </a:prstGeom>
          <a:noFill/>
        </p:spPr>
        <p:txBody>
          <a:bodyPr wrap="square" rtlCol="0">
            <a:spAutoFit/>
          </a:bodyPr>
          <a:lstStyle/>
          <a:p>
            <a:r>
              <a:rPr lang="zh-CN" altLang="en-US" sz="2667" dirty="0">
                <a:solidFill>
                  <a:srgbClr val="012EBF"/>
                </a:solidFill>
                <a:latin typeface="微软雅黑" panose="020B0503020204020204" pitchFamily="34" charset="-122"/>
                <a:ea typeface="微软雅黑" panose="020B0503020204020204" pitchFamily="34" charset="-122"/>
              </a:rPr>
              <a:t>基金规模：</a:t>
            </a:r>
            <a:r>
              <a:rPr lang="en-US" altLang="zh-CN" sz="2667" dirty="0">
                <a:solidFill>
                  <a:srgbClr val="012EBF"/>
                </a:solidFill>
                <a:latin typeface="微软雅黑" panose="020B0503020204020204" pitchFamily="34" charset="-122"/>
                <a:ea typeface="微软雅黑" panose="020B0503020204020204" pitchFamily="34" charset="-122"/>
              </a:rPr>
              <a:t>1</a:t>
            </a:r>
            <a:r>
              <a:rPr lang="zh-CN" altLang="en-US" sz="2667" dirty="0">
                <a:solidFill>
                  <a:srgbClr val="012EBF"/>
                </a:solidFill>
                <a:latin typeface="微软雅黑" panose="020B0503020204020204" pitchFamily="34" charset="-122"/>
                <a:ea typeface="微软雅黑" panose="020B0503020204020204" pitchFamily="34" charset="-122"/>
              </a:rPr>
              <a:t>亿</a:t>
            </a:r>
          </a:p>
        </p:txBody>
      </p:sp>
      <p:sp>
        <p:nvSpPr>
          <p:cNvPr id="7" name="文本框 6">
            <a:extLst>
              <a:ext uri="{FF2B5EF4-FFF2-40B4-BE49-F238E27FC236}">
                <a16:creationId xmlns:a16="http://schemas.microsoft.com/office/drawing/2014/main" id="{376767D2-E066-161A-4349-84C83F2FF8FC}"/>
              </a:ext>
            </a:extLst>
          </p:cNvPr>
          <p:cNvSpPr txBox="1"/>
          <p:nvPr/>
        </p:nvSpPr>
        <p:spPr>
          <a:xfrm>
            <a:off x="8016213" y="2089227"/>
            <a:ext cx="3264360" cy="502766"/>
          </a:xfrm>
          <a:prstGeom prst="rect">
            <a:avLst/>
          </a:prstGeom>
          <a:noFill/>
        </p:spPr>
        <p:txBody>
          <a:bodyPr wrap="square" rtlCol="0">
            <a:spAutoFit/>
          </a:bodyPr>
          <a:lstStyle/>
          <a:p>
            <a:r>
              <a:rPr lang="zh-CN" altLang="en-US" sz="2667" dirty="0">
                <a:solidFill>
                  <a:srgbClr val="012EBF"/>
                </a:solidFill>
                <a:latin typeface="微软雅黑" panose="020B0503020204020204" pitchFamily="34" charset="-122"/>
                <a:ea typeface="微软雅黑" panose="020B0503020204020204" pitchFamily="34" charset="-122"/>
              </a:rPr>
              <a:t>基金规模：</a:t>
            </a:r>
            <a:r>
              <a:rPr lang="en-US" altLang="zh-CN" sz="2667" dirty="0">
                <a:solidFill>
                  <a:srgbClr val="012EBF"/>
                </a:solidFill>
                <a:latin typeface="微软雅黑" panose="020B0503020204020204" pitchFamily="34" charset="-122"/>
                <a:ea typeface="微软雅黑" panose="020B0503020204020204" pitchFamily="34" charset="-122"/>
              </a:rPr>
              <a:t>100</a:t>
            </a:r>
            <a:r>
              <a:rPr lang="zh-CN" altLang="en-US" sz="2667" dirty="0">
                <a:solidFill>
                  <a:srgbClr val="012EBF"/>
                </a:solidFill>
                <a:latin typeface="微软雅黑" panose="020B0503020204020204" pitchFamily="34" charset="-122"/>
                <a:ea typeface="微软雅黑" panose="020B0503020204020204" pitchFamily="34" charset="-122"/>
              </a:rPr>
              <a:t>亿</a:t>
            </a:r>
          </a:p>
        </p:txBody>
      </p:sp>
      <p:sp>
        <p:nvSpPr>
          <p:cNvPr id="8" name="文本框 7">
            <a:extLst>
              <a:ext uri="{FF2B5EF4-FFF2-40B4-BE49-F238E27FC236}">
                <a16:creationId xmlns:a16="http://schemas.microsoft.com/office/drawing/2014/main" id="{568DE35A-9385-1599-8325-62B1B9A8E15E}"/>
              </a:ext>
            </a:extLst>
          </p:cNvPr>
          <p:cNvSpPr txBox="1"/>
          <p:nvPr/>
        </p:nvSpPr>
        <p:spPr>
          <a:xfrm>
            <a:off x="857228" y="4938388"/>
            <a:ext cx="10624488" cy="1569660"/>
          </a:xfrm>
          <a:prstGeom prst="rect">
            <a:avLst/>
          </a:prstGeom>
          <a:noFill/>
        </p:spPr>
        <p:txBody>
          <a:bodyPr wrap="square" rtlCol="0">
            <a:spAutoFit/>
          </a:bodyPr>
          <a:lstStyle/>
          <a:p>
            <a:r>
              <a:rPr lang="zh-CN" altLang="en-US" sz="2400" b="1" dirty="0">
                <a:solidFill>
                  <a:srgbClr val="012EBF"/>
                </a:solidFill>
              </a:rPr>
              <a:t>基金限制：</a:t>
            </a:r>
            <a:endParaRPr lang="en-US" altLang="zh-CN" sz="2400" b="1" dirty="0">
              <a:solidFill>
                <a:srgbClr val="012EBF"/>
              </a:solidFill>
            </a:endParaRPr>
          </a:p>
          <a:p>
            <a:r>
              <a:rPr lang="en-US" altLang="zh-CN" sz="2400" b="1" dirty="0">
                <a:solidFill>
                  <a:srgbClr val="012EBF"/>
                </a:solidFill>
              </a:rPr>
              <a:t>1. </a:t>
            </a:r>
            <a:r>
              <a:rPr lang="zh-CN" altLang="en-US" sz="2400" b="1" dirty="0">
                <a:solidFill>
                  <a:srgbClr val="012EBF"/>
                </a:solidFill>
              </a:rPr>
              <a:t>一支基金持有一家上市公司股票市值不得超过基金净资产的</a:t>
            </a:r>
            <a:r>
              <a:rPr lang="en-US" altLang="zh-CN" sz="2400" b="1" dirty="0">
                <a:solidFill>
                  <a:srgbClr val="012EBF"/>
                </a:solidFill>
              </a:rPr>
              <a:t>10%</a:t>
            </a:r>
            <a:r>
              <a:rPr lang="zh-CN" altLang="en-US" sz="2400" b="1" dirty="0">
                <a:solidFill>
                  <a:srgbClr val="012EBF"/>
                </a:solidFill>
              </a:rPr>
              <a:t>；</a:t>
            </a:r>
            <a:endParaRPr lang="en-US" altLang="zh-CN" sz="2400" b="1" dirty="0">
              <a:solidFill>
                <a:srgbClr val="012EBF"/>
              </a:solidFill>
            </a:endParaRPr>
          </a:p>
          <a:p>
            <a:r>
              <a:rPr lang="en-US" altLang="zh-CN" sz="2400" b="1" dirty="0">
                <a:solidFill>
                  <a:srgbClr val="012EBF"/>
                </a:solidFill>
              </a:rPr>
              <a:t>2. </a:t>
            </a:r>
            <a:r>
              <a:rPr lang="zh-CN" altLang="en-US" sz="2400" b="1" dirty="0">
                <a:solidFill>
                  <a:srgbClr val="012EBF"/>
                </a:solidFill>
              </a:rPr>
              <a:t>同一个基金管理人管理的全部基金持有一家公司发行的证券不得超过该证券的</a:t>
            </a:r>
            <a:r>
              <a:rPr lang="en-US" altLang="zh-CN" sz="2400" b="1" dirty="0">
                <a:solidFill>
                  <a:srgbClr val="012EBF"/>
                </a:solidFill>
              </a:rPr>
              <a:t>10%</a:t>
            </a:r>
            <a:r>
              <a:rPr lang="zh-CN" altLang="en-US" sz="2400" b="1" dirty="0">
                <a:solidFill>
                  <a:srgbClr val="012EBF"/>
                </a:solidFill>
              </a:rPr>
              <a:t>。</a:t>
            </a:r>
          </a:p>
        </p:txBody>
      </p:sp>
      <p:sp>
        <p:nvSpPr>
          <p:cNvPr id="2" name="文本框 1">
            <a:extLst>
              <a:ext uri="{FF2B5EF4-FFF2-40B4-BE49-F238E27FC236}">
                <a16:creationId xmlns:a16="http://schemas.microsoft.com/office/drawing/2014/main" id="{8E2796CA-4817-0425-06A4-F5B0973AB773}"/>
              </a:ext>
            </a:extLst>
          </p:cNvPr>
          <p:cNvSpPr txBox="1"/>
          <p:nvPr/>
        </p:nvSpPr>
        <p:spPr>
          <a:xfrm>
            <a:off x="815414" y="1119886"/>
            <a:ext cx="5622815" cy="461665"/>
          </a:xfrm>
          <a:prstGeom prst="rect">
            <a:avLst/>
          </a:prstGeom>
          <a:noFill/>
        </p:spPr>
        <p:txBody>
          <a:bodyPr wrap="square" rtlCol="0">
            <a:spAutoFit/>
          </a:bodyPr>
          <a:lstStyle/>
          <a:p>
            <a:r>
              <a:rPr lang="zh-CN" altLang="en-US" sz="2400" b="1" dirty="0">
                <a:solidFill>
                  <a:srgbClr val="FF0000"/>
                </a:solidFill>
                <a:latin typeface="微软雅黑" panose="020B0503020204020204" pitchFamily="34" charset="-122"/>
                <a:ea typeface="微软雅黑" panose="020B0503020204020204" pitchFamily="34" charset="-122"/>
              </a:rPr>
              <a:t>基金规模越大，基金管理费越高</a:t>
            </a:r>
            <a:r>
              <a:rPr lang="zh-CN" altLang="en-US" sz="2400" dirty="0">
                <a:solidFill>
                  <a:srgbClr val="FF0000"/>
                </a:solidFill>
                <a:latin typeface="微软雅黑" panose="020B0503020204020204" pitchFamily="34" charset="-122"/>
                <a:ea typeface="微软雅黑" panose="020B0503020204020204" pitchFamily="34" charset="-122"/>
              </a:rPr>
              <a:t>！</a:t>
            </a:r>
          </a:p>
        </p:txBody>
      </p:sp>
      <p:sp>
        <p:nvSpPr>
          <p:cNvPr id="4" name="标题 1">
            <a:extLst>
              <a:ext uri="{FF2B5EF4-FFF2-40B4-BE49-F238E27FC236}">
                <a16:creationId xmlns:a16="http://schemas.microsoft.com/office/drawing/2014/main" id="{E66422E4-B727-7FB8-59C1-B47FEFBB1EA2}"/>
              </a:ext>
            </a:extLst>
          </p:cNvPr>
          <p:cNvSpPr txBox="1">
            <a:spLocks/>
          </p:cNvSpPr>
          <p:nvPr/>
        </p:nvSpPr>
        <p:spPr>
          <a:xfrm>
            <a:off x="838200" y="203925"/>
            <a:ext cx="10515600" cy="67990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dirty="0">
                <a:latin typeface="宋体" panose="02010600030101010101" pitchFamily="2" charset="-122"/>
                <a:ea typeface="宋体" panose="02010600030101010101" pitchFamily="2" charset="-122"/>
              </a:rPr>
              <a:t>基金规模重要吗？</a:t>
            </a:r>
            <a:endParaRPr lang="en-US" altLang="zh-CN" sz="2800" dirty="0">
              <a:latin typeface="宋体" panose="02010600030101010101" pitchFamily="2" charset="-122"/>
              <a:ea typeface="宋体" panose="02010600030101010101" pitchFamily="2" charset="-122"/>
            </a:endParaRPr>
          </a:p>
        </p:txBody>
      </p:sp>
      <p:cxnSp>
        <p:nvCxnSpPr>
          <p:cNvPr id="9" name="直接连接符 8">
            <a:extLst>
              <a:ext uri="{FF2B5EF4-FFF2-40B4-BE49-F238E27FC236}">
                <a16:creationId xmlns:a16="http://schemas.microsoft.com/office/drawing/2014/main" id="{1C59CC78-16DB-9592-B09C-AC35885028BD}"/>
              </a:ext>
            </a:extLst>
          </p:cNvPr>
          <p:cNvCxnSpPr/>
          <p:nvPr/>
        </p:nvCxnSpPr>
        <p:spPr>
          <a:xfrm>
            <a:off x="755650" y="732787"/>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509286"/>
      </p:ext>
    </p:extLst>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1BA4F387-6DFB-812B-AEB6-7242443C80D6}"/>
              </a:ext>
            </a:extLst>
          </p:cNvPr>
          <p:cNvPicPr>
            <a:picLocks noChangeAspect="1"/>
          </p:cNvPicPr>
          <p:nvPr/>
        </p:nvPicPr>
        <p:blipFill>
          <a:blip r:embed="rId3"/>
          <a:stretch>
            <a:fillRect/>
          </a:stretch>
        </p:blipFill>
        <p:spPr>
          <a:xfrm>
            <a:off x="5615948" y="3483232"/>
            <a:ext cx="1135153" cy="319761"/>
          </a:xfrm>
          <a:prstGeom prst="rect">
            <a:avLst/>
          </a:prstGeom>
        </p:spPr>
      </p:pic>
      <p:pic>
        <p:nvPicPr>
          <p:cNvPr id="11" name="图片 10">
            <a:extLst>
              <a:ext uri="{FF2B5EF4-FFF2-40B4-BE49-F238E27FC236}">
                <a16:creationId xmlns:a16="http://schemas.microsoft.com/office/drawing/2014/main" id="{61A5EB2D-41F3-ECF1-B1BC-C32F4477A482}"/>
              </a:ext>
            </a:extLst>
          </p:cNvPr>
          <p:cNvPicPr>
            <a:picLocks noChangeAspect="1"/>
          </p:cNvPicPr>
          <p:nvPr/>
        </p:nvPicPr>
        <p:blipFill>
          <a:blip r:embed="rId4"/>
          <a:stretch>
            <a:fillRect/>
          </a:stretch>
        </p:blipFill>
        <p:spPr>
          <a:xfrm>
            <a:off x="5598529" y="6136229"/>
            <a:ext cx="1073535" cy="366265"/>
          </a:xfrm>
          <a:prstGeom prst="rect">
            <a:avLst/>
          </a:prstGeom>
        </p:spPr>
      </p:pic>
      <p:pic>
        <p:nvPicPr>
          <p:cNvPr id="2" name="图片 1">
            <a:extLst>
              <a:ext uri="{FF2B5EF4-FFF2-40B4-BE49-F238E27FC236}">
                <a16:creationId xmlns:a16="http://schemas.microsoft.com/office/drawing/2014/main" id="{EAC0C47D-BBB4-92A7-9EAB-E4D3F09CC29D}"/>
              </a:ext>
            </a:extLst>
          </p:cNvPr>
          <p:cNvPicPr>
            <a:picLocks noChangeAspect="1"/>
          </p:cNvPicPr>
          <p:nvPr/>
        </p:nvPicPr>
        <p:blipFill>
          <a:blip r:embed="rId5"/>
          <a:stretch>
            <a:fillRect/>
          </a:stretch>
        </p:blipFill>
        <p:spPr>
          <a:xfrm>
            <a:off x="39296" y="877182"/>
            <a:ext cx="12192000" cy="2719709"/>
          </a:xfrm>
          <a:prstGeom prst="rect">
            <a:avLst/>
          </a:prstGeom>
        </p:spPr>
      </p:pic>
      <p:pic>
        <p:nvPicPr>
          <p:cNvPr id="6" name="图片 5">
            <a:extLst>
              <a:ext uri="{FF2B5EF4-FFF2-40B4-BE49-F238E27FC236}">
                <a16:creationId xmlns:a16="http://schemas.microsoft.com/office/drawing/2014/main" id="{8E40B292-EB61-A4E8-93FC-7786588EA140}"/>
              </a:ext>
            </a:extLst>
          </p:cNvPr>
          <p:cNvPicPr>
            <a:picLocks noChangeAspect="1"/>
          </p:cNvPicPr>
          <p:nvPr/>
        </p:nvPicPr>
        <p:blipFill>
          <a:blip r:embed="rId6"/>
          <a:stretch>
            <a:fillRect/>
          </a:stretch>
        </p:blipFill>
        <p:spPr>
          <a:xfrm>
            <a:off x="1483360" y="3483232"/>
            <a:ext cx="9353973" cy="3382260"/>
          </a:xfrm>
          <a:prstGeom prst="rect">
            <a:avLst/>
          </a:prstGeom>
        </p:spPr>
      </p:pic>
      <p:sp>
        <p:nvSpPr>
          <p:cNvPr id="7" name="标题 1">
            <a:extLst>
              <a:ext uri="{FF2B5EF4-FFF2-40B4-BE49-F238E27FC236}">
                <a16:creationId xmlns:a16="http://schemas.microsoft.com/office/drawing/2014/main" id="{71E329E0-EFF4-C040-BE7D-2AA9114549B1}"/>
              </a:ext>
            </a:extLst>
          </p:cNvPr>
          <p:cNvSpPr txBox="1">
            <a:spLocks/>
          </p:cNvSpPr>
          <p:nvPr/>
        </p:nvSpPr>
        <p:spPr>
          <a:xfrm>
            <a:off x="838200" y="203925"/>
            <a:ext cx="10515600" cy="67990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dirty="0">
                <a:latin typeface="宋体" panose="02010600030101010101" pitchFamily="2" charset="-122"/>
                <a:ea typeface="宋体" panose="02010600030101010101" pitchFamily="2" charset="-122"/>
              </a:rPr>
              <a:t>基金规模重要吗？</a:t>
            </a:r>
            <a:endParaRPr lang="en-US" altLang="zh-CN" sz="2800" dirty="0">
              <a:latin typeface="宋体" panose="02010600030101010101" pitchFamily="2" charset="-122"/>
              <a:ea typeface="宋体" panose="02010600030101010101" pitchFamily="2" charset="-122"/>
            </a:endParaRPr>
          </a:p>
        </p:txBody>
      </p:sp>
      <p:cxnSp>
        <p:nvCxnSpPr>
          <p:cNvPr id="10" name="直接连接符 9">
            <a:extLst>
              <a:ext uri="{FF2B5EF4-FFF2-40B4-BE49-F238E27FC236}">
                <a16:creationId xmlns:a16="http://schemas.microsoft.com/office/drawing/2014/main" id="{8D49AD98-F1EE-E01A-2C6E-75BE292D2B3F}"/>
              </a:ext>
            </a:extLst>
          </p:cNvPr>
          <p:cNvCxnSpPr/>
          <p:nvPr/>
        </p:nvCxnSpPr>
        <p:spPr>
          <a:xfrm>
            <a:off x="755650" y="732787"/>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2689675"/>
      </p:ext>
    </p:extLst>
  </p:cSld>
  <p:clrMapOvr>
    <a:masterClrMapping/>
  </p:clrMapOvr>
  <p:transition spd="slow" advTm="0">
    <p:push/>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a:extLst>
              <a:ext uri="{FF2B5EF4-FFF2-40B4-BE49-F238E27FC236}">
                <a16:creationId xmlns:a16="http://schemas.microsoft.com/office/drawing/2014/main" id="{167652F3-C735-9751-EE3D-C41F35C32EA8}"/>
              </a:ext>
            </a:extLst>
          </p:cNvPr>
          <p:cNvCxnSpPr>
            <a:cxnSpLocks/>
          </p:cNvCxnSpPr>
          <p:nvPr/>
        </p:nvCxnSpPr>
        <p:spPr>
          <a:xfrm flipH="1" flipV="1">
            <a:off x="3600893" y="3513862"/>
            <a:ext cx="2359329" cy="1465359"/>
          </a:xfrm>
          <a:prstGeom prst="line">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B2DEC5C4-BBFA-C5EE-4815-2D60C96B810D}"/>
              </a:ext>
            </a:extLst>
          </p:cNvPr>
          <p:cNvCxnSpPr>
            <a:cxnSpLocks/>
          </p:cNvCxnSpPr>
          <p:nvPr/>
        </p:nvCxnSpPr>
        <p:spPr>
          <a:xfrm flipH="1">
            <a:off x="3552249" y="3566593"/>
            <a:ext cx="2670401" cy="0"/>
          </a:xfrm>
          <a:prstGeom prst="line">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9ECDA69D-C1F6-E785-D3DE-F78503AC516B}"/>
              </a:ext>
            </a:extLst>
          </p:cNvPr>
          <p:cNvCxnSpPr>
            <a:cxnSpLocks/>
          </p:cNvCxnSpPr>
          <p:nvPr/>
        </p:nvCxnSpPr>
        <p:spPr>
          <a:xfrm flipV="1">
            <a:off x="3552249" y="2078456"/>
            <a:ext cx="2381276" cy="1488137"/>
          </a:xfrm>
          <a:prstGeom prst="line">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 name="椭圆 11">
            <a:extLst>
              <a:ext uri="{FF2B5EF4-FFF2-40B4-BE49-F238E27FC236}">
                <a16:creationId xmlns:a16="http://schemas.microsoft.com/office/drawing/2014/main" id="{61B06207-4B39-5FEC-FE21-9B3117E1A754}"/>
              </a:ext>
            </a:extLst>
          </p:cNvPr>
          <p:cNvSpPr/>
          <p:nvPr/>
        </p:nvSpPr>
        <p:spPr>
          <a:xfrm>
            <a:off x="5840336" y="4567803"/>
            <a:ext cx="880176" cy="880176"/>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latin typeface="微软雅黑" pitchFamily="34" charset="-122"/>
              <a:ea typeface="微软雅黑" pitchFamily="34" charset="-122"/>
            </a:endParaRPr>
          </a:p>
        </p:txBody>
      </p:sp>
      <p:sp>
        <p:nvSpPr>
          <p:cNvPr id="13" name="椭圆 12">
            <a:extLst>
              <a:ext uri="{FF2B5EF4-FFF2-40B4-BE49-F238E27FC236}">
                <a16:creationId xmlns:a16="http://schemas.microsoft.com/office/drawing/2014/main" id="{35E83194-1F46-2575-CBD8-CA1F172BD1F1}"/>
              </a:ext>
            </a:extLst>
          </p:cNvPr>
          <p:cNvSpPr/>
          <p:nvPr/>
        </p:nvSpPr>
        <p:spPr>
          <a:xfrm>
            <a:off x="5951691" y="3089779"/>
            <a:ext cx="880176" cy="880176"/>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latin typeface="微软雅黑" pitchFamily="34" charset="-122"/>
              <a:ea typeface="微软雅黑" pitchFamily="34" charset="-122"/>
            </a:endParaRPr>
          </a:p>
        </p:txBody>
      </p:sp>
      <p:sp>
        <p:nvSpPr>
          <p:cNvPr id="14" name="椭圆 13">
            <a:extLst>
              <a:ext uri="{FF2B5EF4-FFF2-40B4-BE49-F238E27FC236}">
                <a16:creationId xmlns:a16="http://schemas.microsoft.com/office/drawing/2014/main" id="{D1DE8CAF-ACC5-602F-4F6D-37B61457CA76}"/>
              </a:ext>
            </a:extLst>
          </p:cNvPr>
          <p:cNvSpPr/>
          <p:nvPr/>
        </p:nvSpPr>
        <p:spPr>
          <a:xfrm>
            <a:off x="5785695" y="1459604"/>
            <a:ext cx="880176" cy="880176"/>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latin typeface="微软雅黑" pitchFamily="34" charset="-122"/>
              <a:ea typeface="微软雅黑" pitchFamily="34" charset="-122"/>
            </a:endParaRPr>
          </a:p>
        </p:txBody>
      </p:sp>
      <p:grpSp>
        <p:nvGrpSpPr>
          <p:cNvPr id="18" name="组合 17">
            <a:extLst>
              <a:ext uri="{FF2B5EF4-FFF2-40B4-BE49-F238E27FC236}">
                <a16:creationId xmlns:a16="http://schemas.microsoft.com/office/drawing/2014/main" id="{42C3AD1C-6703-09CC-C08B-44CCFEE907EB}"/>
              </a:ext>
            </a:extLst>
          </p:cNvPr>
          <p:cNvGrpSpPr/>
          <p:nvPr/>
        </p:nvGrpSpPr>
        <p:grpSpPr>
          <a:xfrm>
            <a:off x="1840644" y="2472143"/>
            <a:ext cx="2529707" cy="2224626"/>
            <a:chOff x="3851771" y="1163107"/>
            <a:chExt cx="1417662" cy="1402358"/>
          </a:xfrm>
        </p:grpSpPr>
        <p:grpSp>
          <p:nvGrpSpPr>
            <p:cNvPr id="19" name="组合 18">
              <a:extLst>
                <a:ext uri="{FF2B5EF4-FFF2-40B4-BE49-F238E27FC236}">
                  <a16:creationId xmlns:a16="http://schemas.microsoft.com/office/drawing/2014/main" id="{55462B3F-CE8A-D3E5-80C2-888012FE47E7}"/>
                </a:ext>
              </a:extLst>
            </p:cNvPr>
            <p:cNvGrpSpPr/>
            <p:nvPr/>
          </p:nvGrpSpPr>
          <p:grpSpPr>
            <a:xfrm>
              <a:off x="3851771" y="1163107"/>
              <a:ext cx="1402358" cy="1402358"/>
              <a:chOff x="304800" y="673100"/>
              <a:chExt cx="4000500" cy="4000500"/>
            </a:xfrm>
            <a:effectLst>
              <a:outerShdw blurRad="444500" dist="254000" dir="8100000" algn="tr" rotWithShape="0">
                <a:prstClr val="black">
                  <a:alpha val="50000"/>
                </a:prstClr>
              </a:outerShdw>
            </a:effectLst>
          </p:grpSpPr>
          <p:sp>
            <p:nvSpPr>
              <p:cNvPr id="21" name="同心圆 32">
                <a:extLst>
                  <a:ext uri="{FF2B5EF4-FFF2-40B4-BE49-F238E27FC236}">
                    <a16:creationId xmlns:a16="http://schemas.microsoft.com/office/drawing/2014/main" id="{327544D6-5E8C-B62C-83EF-39C2F05FE268}"/>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latin typeface="微软雅黑" pitchFamily="34" charset="-122"/>
                  <a:ea typeface="微软雅黑" pitchFamily="34" charset="-122"/>
                </a:endParaRPr>
              </a:p>
            </p:txBody>
          </p:sp>
          <p:sp>
            <p:nvSpPr>
              <p:cNvPr id="22" name="椭圆 21">
                <a:extLst>
                  <a:ext uri="{FF2B5EF4-FFF2-40B4-BE49-F238E27FC236}">
                    <a16:creationId xmlns:a16="http://schemas.microsoft.com/office/drawing/2014/main" id="{49B1DC44-AA6A-6274-FDF3-17EF3A10C458}"/>
                  </a:ext>
                </a:extLst>
              </p:cNvPr>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latin typeface="微软雅黑" pitchFamily="34" charset="-122"/>
                  <a:ea typeface="微软雅黑" pitchFamily="34" charset="-122"/>
                </a:endParaRPr>
              </a:p>
            </p:txBody>
          </p:sp>
        </p:grpSp>
        <p:sp>
          <p:nvSpPr>
            <p:cNvPr id="20" name="TextBox 31">
              <a:extLst>
                <a:ext uri="{FF2B5EF4-FFF2-40B4-BE49-F238E27FC236}">
                  <a16:creationId xmlns:a16="http://schemas.microsoft.com/office/drawing/2014/main" id="{0FC30D79-1F0A-9D47-666E-E345027527BF}"/>
                </a:ext>
              </a:extLst>
            </p:cNvPr>
            <p:cNvSpPr txBox="1"/>
            <p:nvPr/>
          </p:nvSpPr>
          <p:spPr>
            <a:xfrm>
              <a:off x="3972804" y="1566414"/>
              <a:ext cx="1296629" cy="575662"/>
            </a:xfrm>
            <a:prstGeom prst="rect">
              <a:avLst/>
            </a:prstGeom>
            <a:noFill/>
          </p:spPr>
          <p:txBody>
            <a:bodyPr wrap="square" rtlCol="0">
              <a:spAutoFit/>
            </a:bodyPr>
            <a:lstStyle/>
            <a:p>
              <a:pPr algn="ctr">
                <a:defRPr/>
              </a:pPr>
              <a:r>
                <a:rPr lang="zh-CN" altLang="en-US" sz="2667" b="1" dirty="0">
                  <a:solidFill>
                    <a:srgbClr val="0070C0"/>
                  </a:solidFill>
                  <a:latin typeface="微软雅黑" pitchFamily="34" charset="-122"/>
                  <a:ea typeface="微软雅黑" pitchFamily="34" charset="-122"/>
                </a:rPr>
                <a:t>基金规模越大，业绩越差</a:t>
              </a:r>
            </a:p>
          </p:txBody>
        </p:sp>
      </p:grpSp>
      <p:sp>
        <p:nvSpPr>
          <p:cNvPr id="26" name="TextBox 27">
            <a:extLst>
              <a:ext uri="{FF2B5EF4-FFF2-40B4-BE49-F238E27FC236}">
                <a16:creationId xmlns:a16="http://schemas.microsoft.com/office/drawing/2014/main" id="{025C6553-E392-FA24-F936-C7B446104303}"/>
              </a:ext>
            </a:extLst>
          </p:cNvPr>
          <p:cNvSpPr txBox="1"/>
          <p:nvPr/>
        </p:nvSpPr>
        <p:spPr>
          <a:xfrm>
            <a:off x="6953903" y="1412777"/>
            <a:ext cx="3846620" cy="502766"/>
          </a:xfrm>
          <a:prstGeom prst="rect">
            <a:avLst/>
          </a:prstGeom>
          <a:noFill/>
        </p:spPr>
        <p:txBody>
          <a:bodyPr wrap="square" rtlCol="0">
            <a:spAutoFit/>
          </a:bodyPr>
          <a:lstStyle/>
          <a:p>
            <a:r>
              <a:rPr lang="zh-CN" altLang="en-US" sz="2667" b="1" dirty="0">
                <a:solidFill>
                  <a:srgbClr val="0070C0"/>
                </a:solidFill>
                <a:latin typeface="微软雅黑" pitchFamily="34" charset="-122"/>
                <a:ea typeface="微软雅黑" pitchFamily="34" charset="-122"/>
              </a:rPr>
              <a:t>分散化投资，流动性差</a:t>
            </a:r>
          </a:p>
        </p:txBody>
      </p:sp>
      <p:sp>
        <p:nvSpPr>
          <p:cNvPr id="27" name="TextBox 27">
            <a:extLst>
              <a:ext uri="{FF2B5EF4-FFF2-40B4-BE49-F238E27FC236}">
                <a16:creationId xmlns:a16="http://schemas.microsoft.com/office/drawing/2014/main" id="{1C4401CB-E738-F452-6E2B-E40F84928400}"/>
              </a:ext>
            </a:extLst>
          </p:cNvPr>
          <p:cNvSpPr txBox="1"/>
          <p:nvPr/>
        </p:nvSpPr>
        <p:spPr>
          <a:xfrm>
            <a:off x="7104113" y="3089779"/>
            <a:ext cx="1891865" cy="502766"/>
          </a:xfrm>
          <a:prstGeom prst="rect">
            <a:avLst/>
          </a:prstGeom>
          <a:noFill/>
        </p:spPr>
        <p:txBody>
          <a:bodyPr wrap="none" rtlCol="0">
            <a:spAutoFit/>
          </a:bodyPr>
          <a:lstStyle/>
          <a:p>
            <a:r>
              <a:rPr lang="zh-CN" altLang="en-US" sz="2667" b="1" dirty="0">
                <a:solidFill>
                  <a:srgbClr val="0070C0"/>
                </a:solidFill>
                <a:latin typeface="微软雅黑" pitchFamily="34" charset="-122"/>
                <a:ea typeface="微软雅黑" pitchFamily="34" charset="-122"/>
              </a:rPr>
              <a:t>交易成本高</a:t>
            </a:r>
          </a:p>
        </p:txBody>
      </p:sp>
      <p:sp>
        <p:nvSpPr>
          <p:cNvPr id="28" name="TextBox 27">
            <a:extLst>
              <a:ext uri="{FF2B5EF4-FFF2-40B4-BE49-F238E27FC236}">
                <a16:creationId xmlns:a16="http://schemas.microsoft.com/office/drawing/2014/main" id="{44D92882-4AA8-A95E-26E3-1D9C183B580E}"/>
              </a:ext>
            </a:extLst>
          </p:cNvPr>
          <p:cNvSpPr txBox="1"/>
          <p:nvPr/>
        </p:nvSpPr>
        <p:spPr>
          <a:xfrm>
            <a:off x="6947522" y="4741151"/>
            <a:ext cx="2916183" cy="502766"/>
          </a:xfrm>
          <a:prstGeom prst="rect">
            <a:avLst/>
          </a:prstGeom>
          <a:noFill/>
        </p:spPr>
        <p:txBody>
          <a:bodyPr wrap="none" rtlCol="0">
            <a:spAutoFit/>
          </a:bodyPr>
          <a:lstStyle/>
          <a:p>
            <a:r>
              <a:rPr lang="zh-CN" altLang="en-US" sz="2667" b="1" dirty="0">
                <a:solidFill>
                  <a:srgbClr val="0070C0"/>
                </a:solidFill>
                <a:latin typeface="微软雅黑" pitchFamily="34" charset="-122"/>
                <a:ea typeface="微软雅黑" pitchFamily="34" charset="-122"/>
              </a:rPr>
              <a:t>中小盘成长型基金</a:t>
            </a:r>
          </a:p>
        </p:txBody>
      </p:sp>
      <p:sp>
        <p:nvSpPr>
          <p:cNvPr id="30" name="TextBox 28">
            <a:extLst>
              <a:ext uri="{FF2B5EF4-FFF2-40B4-BE49-F238E27FC236}">
                <a16:creationId xmlns:a16="http://schemas.microsoft.com/office/drawing/2014/main" id="{1AD08610-ABB2-9C67-6D09-B92984227DC9}"/>
              </a:ext>
            </a:extLst>
          </p:cNvPr>
          <p:cNvSpPr txBox="1"/>
          <p:nvPr/>
        </p:nvSpPr>
        <p:spPr>
          <a:xfrm>
            <a:off x="7104112" y="3566592"/>
            <a:ext cx="3408379" cy="429413"/>
          </a:xfrm>
          <a:prstGeom prst="rect">
            <a:avLst/>
          </a:prstGeom>
          <a:noFill/>
        </p:spPr>
        <p:txBody>
          <a:bodyPr wrap="square" rtlCol="0">
            <a:spAutoFit/>
          </a:bodyPr>
          <a:lstStyle/>
          <a:p>
            <a:pPr>
              <a:lnSpc>
                <a:spcPct val="130000"/>
              </a:lnSpc>
              <a:defRPr/>
            </a:pPr>
            <a:r>
              <a:rPr lang="zh-CN" altLang="en-US" sz="1867" dirty="0">
                <a:solidFill>
                  <a:schemeClr val="tx1">
                    <a:lumMod val="65000"/>
                    <a:lumOff val="35000"/>
                  </a:schemeClr>
                </a:solidFill>
                <a:latin typeface="微软雅黑" pitchFamily="34" charset="-122"/>
                <a:ea typeface="微软雅黑" pitchFamily="34" charset="-122"/>
              </a:rPr>
              <a:t>交易活跃的短期投资基金</a:t>
            </a:r>
          </a:p>
        </p:txBody>
      </p:sp>
      <p:sp>
        <p:nvSpPr>
          <p:cNvPr id="31" name="TextBox 28">
            <a:extLst>
              <a:ext uri="{FF2B5EF4-FFF2-40B4-BE49-F238E27FC236}">
                <a16:creationId xmlns:a16="http://schemas.microsoft.com/office/drawing/2014/main" id="{50E2AB9B-7718-34DB-F59F-33B2EDD7DD9D}"/>
              </a:ext>
            </a:extLst>
          </p:cNvPr>
          <p:cNvSpPr txBox="1"/>
          <p:nvPr/>
        </p:nvSpPr>
        <p:spPr>
          <a:xfrm>
            <a:off x="7104112" y="5349214"/>
            <a:ext cx="3408379" cy="429413"/>
          </a:xfrm>
          <a:prstGeom prst="rect">
            <a:avLst/>
          </a:prstGeom>
          <a:noFill/>
        </p:spPr>
        <p:txBody>
          <a:bodyPr wrap="square" rtlCol="0">
            <a:spAutoFit/>
          </a:bodyPr>
          <a:lstStyle/>
          <a:p>
            <a:pPr>
              <a:lnSpc>
                <a:spcPct val="130000"/>
              </a:lnSpc>
              <a:defRPr/>
            </a:pPr>
            <a:r>
              <a:rPr lang="en-US" altLang="zh-CN" sz="1867" dirty="0">
                <a:solidFill>
                  <a:schemeClr val="tx1">
                    <a:lumMod val="65000"/>
                    <a:lumOff val="35000"/>
                  </a:schemeClr>
                </a:solidFill>
                <a:latin typeface="微软雅黑" pitchFamily="34" charset="-122"/>
                <a:ea typeface="微软雅黑" pitchFamily="34" charset="-122"/>
              </a:rPr>
              <a:t>1+1&lt;2</a:t>
            </a:r>
            <a:endParaRPr lang="zh-CN" altLang="en-US" sz="1867" dirty="0">
              <a:solidFill>
                <a:schemeClr val="tx1">
                  <a:lumMod val="65000"/>
                  <a:lumOff val="35000"/>
                </a:schemeClr>
              </a:solidFill>
              <a:latin typeface="微软雅黑" pitchFamily="34" charset="-122"/>
              <a:ea typeface="微软雅黑" pitchFamily="34" charset="-122"/>
            </a:endParaRPr>
          </a:p>
        </p:txBody>
      </p:sp>
      <p:sp>
        <p:nvSpPr>
          <p:cNvPr id="2" name="TextBox 28">
            <a:extLst>
              <a:ext uri="{FF2B5EF4-FFF2-40B4-BE49-F238E27FC236}">
                <a16:creationId xmlns:a16="http://schemas.microsoft.com/office/drawing/2014/main" id="{4CD800AA-3E69-A1CA-148D-19C0EAE6B322}"/>
              </a:ext>
            </a:extLst>
          </p:cNvPr>
          <p:cNvSpPr txBox="1"/>
          <p:nvPr/>
        </p:nvSpPr>
        <p:spPr>
          <a:xfrm>
            <a:off x="6960096" y="1901338"/>
            <a:ext cx="4320480" cy="429413"/>
          </a:xfrm>
          <a:prstGeom prst="rect">
            <a:avLst/>
          </a:prstGeom>
          <a:noFill/>
        </p:spPr>
        <p:txBody>
          <a:bodyPr wrap="square" rtlCol="0">
            <a:spAutoFit/>
          </a:bodyPr>
          <a:lstStyle/>
          <a:p>
            <a:pPr>
              <a:lnSpc>
                <a:spcPct val="130000"/>
              </a:lnSpc>
              <a:defRPr/>
            </a:pPr>
            <a:r>
              <a:rPr lang="zh-CN" altLang="en-US" sz="1867" dirty="0">
                <a:solidFill>
                  <a:schemeClr val="tx1">
                    <a:lumMod val="65000"/>
                    <a:lumOff val="35000"/>
                  </a:schemeClr>
                </a:solidFill>
                <a:latin typeface="微软雅黑" pitchFamily="34" charset="-122"/>
                <a:ea typeface="微软雅黑" pitchFamily="34" charset="-122"/>
              </a:rPr>
              <a:t>可能选择了规模小，业绩差的公司股票</a:t>
            </a:r>
          </a:p>
        </p:txBody>
      </p:sp>
      <p:sp>
        <p:nvSpPr>
          <p:cNvPr id="3" name="标题 1">
            <a:extLst>
              <a:ext uri="{FF2B5EF4-FFF2-40B4-BE49-F238E27FC236}">
                <a16:creationId xmlns:a16="http://schemas.microsoft.com/office/drawing/2014/main" id="{26DA291A-4272-C7E4-F289-9598EB0B0CCD}"/>
              </a:ext>
            </a:extLst>
          </p:cNvPr>
          <p:cNvSpPr txBox="1">
            <a:spLocks/>
          </p:cNvSpPr>
          <p:nvPr/>
        </p:nvSpPr>
        <p:spPr>
          <a:xfrm>
            <a:off x="838200" y="203925"/>
            <a:ext cx="10515600" cy="67990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dirty="0">
                <a:latin typeface="宋体" panose="02010600030101010101" pitchFamily="2" charset="-122"/>
                <a:ea typeface="宋体" panose="02010600030101010101" pitchFamily="2" charset="-122"/>
              </a:rPr>
              <a:t>基金规模越大，基金业绩越差</a:t>
            </a:r>
            <a:endParaRPr lang="en-US" altLang="zh-CN" sz="2800" dirty="0">
              <a:latin typeface="宋体" panose="02010600030101010101" pitchFamily="2" charset="-122"/>
              <a:ea typeface="宋体" panose="02010600030101010101" pitchFamily="2" charset="-122"/>
            </a:endParaRPr>
          </a:p>
        </p:txBody>
      </p:sp>
      <p:cxnSp>
        <p:nvCxnSpPr>
          <p:cNvPr id="4" name="直接连接符 3">
            <a:extLst>
              <a:ext uri="{FF2B5EF4-FFF2-40B4-BE49-F238E27FC236}">
                <a16:creationId xmlns:a16="http://schemas.microsoft.com/office/drawing/2014/main" id="{B78660A0-69A6-FC8A-A22E-8E7BBACE87AE}"/>
              </a:ext>
            </a:extLst>
          </p:cNvPr>
          <p:cNvCxnSpPr/>
          <p:nvPr/>
        </p:nvCxnSpPr>
        <p:spPr>
          <a:xfrm>
            <a:off x="755650" y="732787"/>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881993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FA0A6C8D-D269-5955-ED5B-706D0DB2E049}"/>
              </a:ext>
            </a:extLst>
          </p:cNvPr>
          <p:cNvSpPr txBox="1"/>
          <p:nvPr/>
        </p:nvSpPr>
        <p:spPr>
          <a:xfrm>
            <a:off x="3983766" y="5199003"/>
            <a:ext cx="5088565" cy="502766"/>
          </a:xfrm>
          <a:prstGeom prst="rect">
            <a:avLst/>
          </a:prstGeom>
          <a:noFill/>
        </p:spPr>
        <p:txBody>
          <a:bodyPr wrap="square" rtlCol="0">
            <a:spAutoFit/>
          </a:bodyPr>
          <a:lstStyle/>
          <a:p>
            <a:r>
              <a:rPr lang="zh-CN" altLang="en-US" sz="2667" dirty="0">
                <a:solidFill>
                  <a:srgbClr val="012EBF"/>
                </a:solidFill>
                <a:latin typeface="微软雅黑" panose="020B0503020204020204" pitchFamily="34" charset="-122"/>
                <a:ea typeface="微软雅黑" panose="020B0503020204020204" pitchFamily="34" charset="-122"/>
              </a:rPr>
              <a:t>多思贪婪之害，抵住规模诱惑！</a:t>
            </a:r>
          </a:p>
        </p:txBody>
      </p:sp>
      <p:pic>
        <p:nvPicPr>
          <p:cNvPr id="2050" name="Picture 2">
            <a:extLst>
              <a:ext uri="{FF2B5EF4-FFF2-40B4-BE49-F238E27FC236}">
                <a16:creationId xmlns:a16="http://schemas.microsoft.com/office/drawing/2014/main" id="{4F1DFAB7-89FD-0BAE-028C-BB45F9EE9F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531" y="1412777"/>
            <a:ext cx="8352928" cy="3554636"/>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a:extLst>
              <a:ext uri="{FF2B5EF4-FFF2-40B4-BE49-F238E27FC236}">
                <a16:creationId xmlns:a16="http://schemas.microsoft.com/office/drawing/2014/main" id="{A43C49D0-E508-040C-9E79-82AD65B85390}"/>
              </a:ext>
            </a:extLst>
          </p:cNvPr>
          <p:cNvSpPr txBox="1">
            <a:spLocks/>
          </p:cNvSpPr>
          <p:nvPr/>
        </p:nvSpPr>
        <p:spPr>
          <a:xfrm>
            <a:off x="838200" y="203925"/>
            <a:ext cx="10515600" cy="67990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dirty="0">
                <a:latin typeface="宋体" panose="02010600030101010101" pitchFamily="2" charset="-122"/>
                <a:ea typeface="宋体" panose="02010600030101010101" pitchFamily="2" charset="-122"/>
              </a:rPr>
              <a:t>未来基金经理们</a:t>
            </a:r>
            <a:endParaRPr lang="en-US" altLang="zh-CN" sz="2800" dirty="0">
              <a:latin typeface="宋体" panose="02010600030101010101" pitchFamily="2" charset="-122"/>
              <a:ea typeface="宋体" panose="02010600030101010101" pitchFamily="2" charset="-122"/>
            </a:endParaRPr>
          </a:p>
        </p:txBody>
      </p:sp>
      <p:cxnSp>
        <p:nvCxnSpPr>
          <p:cNvPr id="4" name="直接连接符 3">
            <a:extLst>
              <a:ext uri="{FF2B5EF4-FFF2-40B4-BE49-F238E27FC236}">
                <a16:creationId xmlns:a16="http://schemas.microsoft.com/office/drawing/2014/main" id="{8D0BE7E6-1FE2-F623-668F-41F56477B17B}"/>
              </a:ext>
            </a:extLst>
          </p:cNvPr>
          <p:cNvCxnSpPr/>
          <p:nvPr/>
        </p:nvCxnSpPr>
        <p:spPr>
          <a:xfrm>
            <a:off x="755650" y="732787"/>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3362250"/>
      </p:ext>
    </p:extLst>
  </p:cSld>
  <p:clrMapOvr>
    <a:masterClrMapping/>
  </p:clrMapOvr>
  <p:transition spd="slow" advTm="0">
    <p:push/>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基金业绩之谜</a:t>
            </a:r>
            <a:endParaRPr lang="en-US" altLang="zh-CN" sz="2800" dirty="0">
              <a:latin typeface="宋体" panose="02010600030101010101" pitchFamily="2" charset="-122"/>
              <a:ea typeface="宋体" panose="02010600030101010101" pitchFamily="2" charset="-122"/>
            </a:endParaRP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rmAutofit/>
          </a:bodyPr>
          <a:lstStyle/>
          <a:p>
            <a:r>
              <a:rPr lang="zh-CN" altLang="en-US" sz="2000" dirty="0">
                <a:latin typeface="宋体" panose="02010600030101010101" pitchFamily="2" charset="-122"/>
                <a:ea typeface="宋体" panose="02010600030101010101" pitchFamily="2" charset="-122"/>
              </a:rPr>
              <a:t>基金并没有超额收益，基金业绩并没有超越基准</a:t>
            </a:r>
            <a:endParaRPr lang="en-US" altLang="zh-CN"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基金经理的过往业绩很难持续，过往业绩不代表未来表现</a:t>
            </a:r>
            <a:endParaRPr lang="en-US" altLang="zh-CN"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基金投资者却在追逐业绩</a:t>
            </a:r>
            <a:endParaRPr lang="en-US" altLang="zh-CN"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基金规模越大，业绩越差</a:t>
            </a:r>
            <a:endParaRPr lang="en-US" altLang="zh-CN" sz="2000" dirty="0">
              <a:latin typeface="宋体" panose="02010600030101010101" pitchFamily="2" charset="-122"/>
              <a:ea typeface="宋体" panose="02010600030101010101" pitchFamily="2" charset="-122"/>
            </a:endParaRPr>
          </a:p>
          <a:p>
            <a:pPr marL="539750" indent="-269875">
              <a:buSzPct val="70000"/>
              <a:buFont typeface="Wingdings" panose="05000000000000000000" pitchFamily="2" charset="2"/>
              <a:buChar char="p"/>
            </a:pPr>
            <a:r>
              <a:rPr lang="en-US" altLang="zh-CN" sz="1800" b="0" i="0" u="none" strike="noStrike" baseline="0" dirty="0">
                <a:latin typeface="宋体" panose="02010600030101010101" pitchFamily="2" charset="-122"/>
                <a:ea typeface="宋体" panose="02010600030101010101" pitchFamily="2" charset="-122"/>
              </a:rPr>
              <a:t>Chen, Hong, Huang, and </a:t>
            </a:r>
            <a:r>
              <a:rPr lang="en-US" altLang="zh-CN" sz="1800" b="0" i="0" u="none" strike="noStrike" baseline="0" dirty="0" err="1">
                <a:latin typeface="宋体" panose="02010600030101010101" pitchFamily="2" charset="-122"/>
                <a:ea typeface="宋体" panose="02010600030101010101" pitchFamily="2" charset="-122"/>
              </a:rPr>
              <a:t>Kubik</a:t>
            </a:r>
            <a:r>
              <a:rPr lang="en-US" altLang="zh-CN" sz="1800" b="0" i="0" u="none" strike="noStrike" baseline="0" dirty="0">
                <a:latin typeface="宋体" panose="02010600030101010101" pitchFamily="2" charset="-122"/>
                <a:ea typeface="宋体" panose="02010600030101010101" pitchFamily="2" charset="-122"/>
              </a:rPr>
              <a:t> (2004)</a:t>
            </a:r>
            <a:r>
              <a:rPr lang="zh-CN" altLang="en-US" sz="1800" b="0" i="0" u="none" strike="noStrike" baseline="0" dirty="0">
                <a:latin typeface="宋体" panose="02010600030101010101" pitchFamily="2" charset="-122"/>
                <a:ea typeface="宋体" panose="02010600030101010101" pitchFamily="2" charset="-122"/>
              </a:rPr>
              <a:t>：流动性</a:t>
            </a:r>
            <a:endParaRPr lang="en-US" altLang="zh-CN" sz="1800" b="0" i="0" u="none" strike="noStrike" baseline="0" dirty="0">
              <a:latin typeface="宋体" panose="02010600030101010101" pitchFamily="2" charset="-122"/>
              <a:ea typeface="宋体" panose="02010600030101010101" pitchFamily="2" charset="-122"/>
            </a:endParaRPr>
          </a:p>
          <a:p>
            <a:pPr marL="539750" indent="-269875">
              <a:buSzPct val="70000"/>
              <a:buFont typeface="Wingdings" panose="05000000000000000000" pitchFamily="2" charset="2"/>
              <a:buChar char="p"/>
            </a:pPr>
            <a:r>
              <a:rPr lang="en-US" altLang="zh-CN" sz="1800" b="0" i="0" u="none" strike="noStrike" baseline="0" dirty="0">
                <a:latin typeface="宋体" panose="02010600030101010101" pitchFamily="2" charset="-122"/>
                <a:ea typeface="宋体" panose="02010600030101010101" pitchFamily="2" charset="-122"/>
              </a:rPr>
              <a:t>Yan (2008)</a:t>
            </a:r>
            <a:r>
              <a:rPr lang="zh-CN" altLang="en-US" sz="1800" b="0" i="0" u="none" strike="noStrike" baseline="0" dirty="0">
                <a:latin typeface="宋体" panose="02010600030101010101" pitchFamily="2" charset="-122"/>
                <a:ea typeface="宋体" panose="02010600030101010101" pitchFamily="2" charset="-122"/>
              </a:rPr>
              <a:t>，</a:t>
            </a:r>
            <a:r>
              <a:rPr lang="en-US" altLang="zh-CN" sz="1800" b="0" i="0" u="none" strike="noStrike" baseline="0" dirty="0">
                <a:latin typeface="宋体" panose="02010600030101010101" pitchFamily="2" charset="-122"/>
                <a:ea typeface="宋体" panose="02010600030101010101" pitchFamily="2" charset="-122"/>
              </a:rPr>
              <a:t>Edelen, Evans, and Kadlec (2007)</a:t>
            </a:r>
            <a:r>
              <a:rPr lang="zh-CN" altLang="en-US" sz="1800" b="0" i="0" u="none" strike="noStrike" baseline="0" dirty="0">
                <a:latin typeface="宋体" panose="02010600030101010101" pitchFamily="2" charset="-122"/>
                <a:ea typeface="宋体" panose="02010600030101010101" pitchFamily="2" charset="-122"/>
              </a:rPr>
              <a:t>：交易成本（</a:t>
            </a:r>
            <a:r>
              <a:rPr lang="zh-CN" altLang="en-US" sz="1800" dirty="0">
                <a:latin typeface="宋体" panose="02010600030101010101" pitchFamily="2" charset="-122"/>
                <a:ea typeface="宋体" panose="02010600030101010101" pitchFamily="2" charset="-122"/>
              </a:rPr>
              <a:t>成长型，交易活跃的基金）</a:t>
            </a:r>
            <a:endParaRPr lang="en-US" altLang="zh-CN" sz="1800" dirty="0">
              <a:latin typeface="宋体" panose="02010600030101010101" pitchFamily="2" charset="-122"/>
              <a:ea typeface="宋体" panose="02010600030101010101" pitchFamily="2" charset="-122"/>
            </a:endParaRPr>
          </a:p>
          <a:p>
            <a:pPr marL="539750" indent="-269875">
              <a:buSzPct val="70000"/>
              <a:buFont typeface="Wingdings" panose="05000000000000000000" pitchFamily="2" charset="2"/>
              <a:buChar char="p"/>
            </a:pPr>
            <a:r>
              <a:rPr lang="en-US" altLang="zh-CN" sz="1800" b="0" i="0" u="none" strike="noStrike" baseline="0" dirty="0" err="1">
                <a:latin typeface="宋体" panose="02010600030101010101" pitchFamily="2" charset="-122"/>
                <a:ea typeface="宋体" panose="02010600030101010101" pitchFamily="2" charset="-122"/>
              </a:rPr>
              <a:t>Pollet</a:t>
            </a:r>
            <a:r>
              <a:rPr lang="en-US" altLang="zh-CN" sz="1800" b="0" i="0" u="none" strike="noStrike" baseline="0" dirty="0">
                <a:latin typeface="宋体" panose="02010600030101010101" pitchFamily="2" charset="-122"/>
                <a:ea typeface="宋体" panose="02010600030101010101" pitchFamily="2" charset="-122"/>
              </a:rPr>
              <a:t> and Wilson (2008)</a:t>
            </a:r>
            <a:r>
              <a:rPr lang="zh-CN" altLang="en-US" sz="1800" b="0" i="0" u="none" strike="noStrike" baseline="0" dirty="0">
                <a:latin typeface="宋体" panose="02010600030101010101" pitchFamily="2" charset="-122"/>
                <a:ea typeface="宋体" panose="02010600030101010101" pitchFamily="2" charset="-122"/>
              </a:rPr>
              <a:t>：分散化投资</a:t>
            </a:r>
            <a:endParaRPr lang="en-US" altLang="zh-CN" sz="1800" b="0" i="0" u="none" strike="noStrike" baseline="0" dirty="0">
              <a:latin typeface="宋体" panose="02010600030101010101" pitchFamily="2" charset="-122"/>
              <a:ea typeface="宋体" panose="02010600030101010101" pitchFamily="2" charset="-122"/>
            </a:endParaRPr>
          </a:p>
          <a:p>
            <a:pPr marL="539750" indent="-269875">
              <a:buSzPct val="70000"/>
              <a:buFont typeface="Wingdings" panose="05000000000000000000" pitchFamily="2" charset="2"/>
              <a:buChar char="p"/>
            </a:pPr>
            <a:r>
              <a:rPr lang="en-US" altLang="zh-CN" sz="1800" b="0" i="0" u="none" strike="noStrike" baseline="0" dirty="0">
                <a:latin typeface="宋体" panose="02010600030101010101" pitchFamily="2" charset="-122"/>
                <a:ea typeface="宋体" panose="02010600030101010101" pitchFamily="2" charset="-122"/>
              </a:rPr>
              <a:t>McLemore (2018): </a:t>
            </a:r>
            <a:r>
              <a:rPr lang="zh-CN" altLang="en-US" sz="1800" b="0" i="0" u="none" strike="noStrike" baseline="0" dirty="0">
                <a:latin typeface="宋体" panose="02010600030101010101" pitchFamily="2" charset="-122"/>
                <a:ea typeface="宋体" panose="02010600030101010101" pitchFamily="2" charset="-122"/>
              </a:rPr>
              <a:t>两个基金并购之后基金收益变差，特别是偏好投资小公司的基金</a:t>
            </a:r>
            <a:endParaRPr lang="en-US" altLang="zh-CN" sz="1800" b="0" i="0" u="none" strike="noStrike" baseline="0" dirty="0">
              <a:latin typeface="宋体" panose="02010600030101010101" pitchFamily="2" charset="-122"/>
              <a:ea typeface="宋体" panose="02010600030101010101" pitchFamily="2" charset="-122"/>
            </a:endParaRPr>
          </a:p>
          <a:p>
            <a:pPr marL="0" indent="0">
              <a:buNone/>
            </a:pPr>
            <a:endParaRPr lang="zh-CN" altLang="en-US" sz="18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48</a:t>
            </a:fld>
            <a:endParaRPr lang="zh-CN" altLang="en-US"/>
          </a:p>
        </p:txBody>
      </p:sp>
    </p:spTree>
    <p:extLst>
      <p:ext uri="{BB962C8B-B14F-4D97-AF65-F5344CB8AC3E}">
        <p14:creationId xmlns:p14="http://schemas.microsoft.com/office/powerpoint/2010/main" val="9865312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zh-CN" altLang="en-US" sz="3200" dirty="0">
                <a:latin typeface="宋体" panose="02010600030101010101" pitchFamily="2" charset="-122"/>
                <a:ea typeface="宋体" panose="02010600030101010101" pitchFamily="2" charset="-122"/>
              </a:rPr>
              <a:t>小结</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p:txBody>
          <a:bodyPr>
            <a:normAutofit/>
          </a:bodyPr>
          <a:lstStyle/>
          <a:p>
            <a:endParaRPr lang="en-US" altLang="zh-CN" sz="2000" dirty="0">
              <a:latin typeface="宋体" panose="02010600030101010101" pitchFamily="2" charset="-122"/>
              <a:ea typeface="宋体" panose="02010600030101010101" pitchFamily="2" charset="-122"/>
            </a:endParaRPr>
          </a:p>
          <a:p>
            <a:pPr>
              <a:defRPr/>
            </a:pPr>
            <a:r>
              <a:rPr lang="zh-CN" altLang="en-US" sz="2000" dirty="0">
                <a:latin typeface="宋体" panose="02010600030101010101" pitchFamily="2" charset="-122"/>
                <a:ea typeface="宋体" panose="02010600030101010101" pitchFamily="2" charset="-122"/>
              </a:rPr>
              <a:t>什么是证券投资基金？它的有哪几个特征？</a:t>
            </a:r>
          </a:p>
          <a:p>
            <a:pPr>
              <a:defRPr/>
            </a:pPr>
            <a:r>
              <a:rPr lang="zh-CN" altLang="en-US" sz="2000" dirty="0">
                <a:latin typeface="宋体" panose="02010600030101010101" pitchFamily="2" charset="-122"/>
                <a:ea typeface="宋体" panose="02010600030101010101" pitchFamily="2" charset="-122"/>
              </a:rPr>
              <a:t>封闭式基金与开放式基金的主要区别有哪些？</a:t>
            </a:r>
          </a:p>
          <a:p>
            <a:pPr>
              <a:defRPr/>
            </a:pPr>
            <a:r>
              <a:rPr lang="zh-CN" altLang="en-US" sz="2000" dirty="0">
                <a:latin typeface="宋体" panose="02010600030101010101" pitchFamily="2" charset="-122"/>
                <a:ea typeface="宋体" panose="02010600030101010101" pitchFamily="2" charset="-122"/>
              </a:rPr>
              <a:t>什么是</a:t>
            </a:r>
            <a:r>
              <a:rPr lang="en-US" altLang="zh-CN" sz="2000" dirty="0">
                <a:latin typeface="宋体" panose="02010600030101010101" pitchFamily="2" charset="-122"/>
                <a:ea typeface="宋体" panose="02010600030101010101" pitchFamily="2" charset="-122"/>
              </a:rPr>
              <a:t>ETF</a:t>
            </a:r>
            <a:r>
              <a:rPr lang="zh-CN" altLang="en-US" sz="2000" dirty="0">
                <a:latin typeface="宋体" panose="02010600030101010101" pitchFamily="2" charset="-122"/>
                <a:ea typeface="宋体" panose="02010600030101010101" pitchFamily="2" charset="-122"/>
              </a:rPr>
              <a:t>和</a:t>
            </a:r>
            <a:r>
              <a:rPr lang="en-US" altLang="zh-CN" sz="2000" dirty="0">
                <a:latin typeface="宋体" panose="02010600030101010101" pitchFamily="2" charset="-122"/>
                <a:ea typeface="宋体" panose="02010600030101010101" pitchFamily="2" charset="-122"/>
              </a:rPr>
              <a:t>LOF</a:t>
            </a:r>
            <a:r>
              <a:rPr lang="zh-CN" altLang="en-US" sz="2000" dirty="0">
                <a:latin typeface="宋体" panose="02010600030101010101" pitchFamily="2" charset="-122"/>
                <a:ea typeface="宋体" panose="02010600030101010101" pitchFamily="2" charset="-122"/>
              </a:rPr>
              <a:t>，两者的区别有哪些？</a:t>
            </a:r>
          </a:p>
          <a:p>
            <a:pPr>
              <a:defRPr/>
            </a:pPr>
            <a:r>
              <a:rPr lang="zh-CN" altLang="en-US" sz="2000" dirty="0">
                <a:latin typeface="宋体" panose="02010600030101010101" pitchFamily="2" charset="-122"/>
                <a:ea typeface="宋体" panose="02010600030101010101" pitchFamily="2" charset="-122"/>
              </a:rPr>
              <a:t>影响封闭式基金交易价格的因素</a:t>
            </a:r>
          </a:p>
          <a:p>
            <a:pPr>
              <a:defRPr/>
            </a:pPr>
            <a:r>
              <a:rPr lang="zh-CN" altLang="en-US" sz="2000" dirty="0">
                <a:latin typeface="宋体" panose="02010600030101010101" pitchFamily="2" charset="-122"/>
                <a:ea typeface="宋体" panose="02010600030101010101" pitchFamily="2" charset="-122"/>
              </a:rPr>
              <a:t>投资组合理论的基本假设是什么？</a:t>
            </a:r>
          </a:p>
          <a:p>
            <a:pPr>
              <a:defRPr/>
            </a:pPr>
            <a:r>
              <a:rPr lang="zh-CN" altLang="en-US" sz="2000" dirty="0">
                <a:latin typeface="宋体" panose="02010600030101010101" pitchFamily="2" charset="-122"/>
                <a:ea typeface="宋体" panose="02010600030101010101" pitchFamily="2" charset="-122"/>
              </a:rPr>
              <a:t>怎样进行投资组合管理？</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49</a:t>
            </a:fld>
            <a:endParaRPr lang="zh-CN" altLang="en-US"/>
          </a:p>
        </p:txBody>
      </p:sp>
    </p:spTree>
    <p:extLst>
      <p:ext uri="{BB962C8B-B14F-4D97-AF65-F5344CB8AC3E}">
        <p14:creationId xmlns:p14="http://schemas.microsoft.com/office/powerpoint/2010/main" val="3172556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证券投资基金概述</a:t>
            </a:r>
            <a:endParaRPr lang="en-US" altLang="zh-CN" sz="2800" dirty="0">
              <a:latin typeface="宋体" panose="02010600030101010101" pitchFamily="2" charset="-122"/>
              <a:ea typeface="宋体" panose="02010600030101010101" pitchFamily="2" charset="-122"/>
            </a:endParaRP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Autofit/>
          </a:bodyPr>
          <a:lstStyle/>
          <a:p>
            <a:r>
              <a:rPr lang="zh-CN" altLang="en-US" sz="1800" dirty="0">
                <a:latin typeface="宋体" panose="02010600030101010101" pitchFamily="2" charset="-122"/>
                <a:ea typeface="宋体" panose="02010600030101010101" pitchFamily="2" charset="-122"/>
              </a:rPr>
              <a:t>证券投资基金市场的当事人</a:t>
            </a:r>
            <a:endParaRPr lang="en-US" altLang="zh-CN" sz="1800" dirty="0">
              <a:latin typeface="宋体" panose="02010600030101010101" pitchFamily="2" charset="-122"/>
              <a:ea typeface="宋体" panose="02010600030101010101" pitchFamily="2" charset="-122"/>
            </a:endParaRPr>
          </a:p>
          <a:p>
            <a:pPr marL="539750" indent="-269875">
              <a:buSzPct val="70000"/>
              <a:buFont typeface="Wingdings" pitchFamily="2" charset="2"/>
              <a:buChar char="p"/>
            </a:pPr>
            <a:r>
              <a:rPr lang="zh-CN" altLang="en-US" sz="1800" b="1" dirty="0">
                <a:latin typeface="宋体" panose="02010600030101010101" pitchFamily="2" charset="-122"/>
                <a:ea typeface="宋体" panose="02010600030101010101" pitchFamily="2" charset="-122"/>
              </a:rPr>
              <a:t>基金份额持有人</a:t>
            </a:r>
            <a:endParaRPr lang="en-US" altLang="zh-CN" sz="1800" b="1" dirty="0">
              <a:latin typeface="宋体" panose="02010600030101010101" pitchFamily="2" charset="-122"/>
              <a:ea typeface="宋体" panose="02010600030101010101" pitchFamily="2" charset="-122"/>
            </a:endParaRPr>
          </a:p>
          <a:p>
            <a:pPr marL="736600" indent="-285750">
              <a:buSzPct val="70000"/>
              <a:buFont typeface="Wingdings" panose="05000000000000000000" pitchFamily="2" charset="2"/>
              <a:buChar char="Ø"/>
            </a:pPr>
            <a:r>
              <a:rPr lang="zh-CN" altLang="en-US" sz="1800" dirty="0">
                <a:latin typeface="宋体" panose="02010600030101010101" pitchFamily="2" charset="-122"/>
                <a:ea typeface="宋体" panose="02010600030101010101" pitchFamily="2" charset="-122"/>
              </a:rPr>
              <a:t>基金投资者，是基金的出资人，基金资产的所有者和基金投资收益的受益人</a:t>
            </a:r>
            <a:endParaRPr lang="en-US" altLang="zh-CN" sz="1800" b="1" dirty="0">
              <a:latin typeface="宋体" panose="02010600030101010101" pitchFamily="2" charset="-122"/>
              <a:ea typeface="宋体" panose="02010600030101010101" pitchFamily="2" charset="-122"/>
            </a:endParaRPr>
          </a:p>
          <a:p>
            <a:pPr marL="539750" indent="-269875">
              <a:buSzPct val="70000"/>
              <a:buFont typeface="Wingdings" pitchFamily="2" charset="2"/>
              <a:buChar char="p"/>
            </a:pPr>
            <a:r>
              <a:rPr lang="zh-CN" altLang="en-US" sz="1800" b="1" dirty="0">
                <a:latin typeface="宋体" panose="02010600030101010101" pitchFamily="2" charset="-122"/>
                <a:ea typeface="宋体" panose="02010600030101010101" pitchFamily="2" charset="-122"/>
              </a:rPr>
              <a:t>基金管理人</a:t>
            </a:r>
            <a:endParaRPr lang="en-US" altLang="zh-CN" sz="1800" b="1" dirty="0">
              <a:latin typeface="宋体" panose="02010600030101010101" pitchFamily="2" charset="-122"/>
              <a:ea typeface="宋体" panose="02010600030101010101" pitchFamily="2" charset="-122"/>
            </a:endParaRPr>
          </a:p>
          <a:p>
            <a:pPr marL="736600" indent="-285750">
              <a:buSzPct val="70000"/>
              <a:buFont typeface="Wingdings" panose="05000000000000000000" pitchFamily="2" charset="2"/>
              <a:buChar char="Ø"/>
            </a:pPr>
            <a:r>
              <a:rPr lang="zh-CN" altLang="en-US" sz="1800" dirty="0">
                <a:latin typeface="宋体" panose="02010600030101010101" pitchFamily="2" charset="-122"/>
                <a:ea typeface="宋体" panose="02010600030101010101" pitchFamily="2" charset="-122"/>
              </a:rPr>
              <a:t>基金产品的募集者</a:t>
            </a:r>
            <a:endParaRPr lang="en-US" altLang="zh-CN" sz="1800" dirty="0">
              <a:latin typeface="宋体" panose="02010600030101010101" pitchFamily="2" charset="-122"/>
              <a:ea typeface="宋体" panose="02010600030101010101" pitchFamily="2" charset="-122"/>
            </a:endParaRPr>
          </a:p>
          <a:p>
            <a:pPr marL="736600" indent="-285750">
              <a:buSzPct val="70000"/>
              <a:buFont typeface="Wingdings" panose="05000000000000000000" pitchFamily="2" charset="2"/>
              <a:buChar char="Ø"/>
            </a:pPr>
            <a:r>
              <a:rPr lang="zh-CN" altLang="en-US" sz="1800" dirty="0">
                <a:latin typeface="宋体" panose="02010600030101010101" pitchFamily="2" charset="-122"/>
                <a:ea typeface="宋体" panose="02010600030101010101" pitchFamily="2" charset="-122"/>
              </a:rPr>
              <a:t>最主要的职责是按照基金合同的约定，负责基金资产的投资运作，在有效控制风险的基础上位基金持有人争取最大的投资收益</a:t>
            </a:r>
            <a:endParaRPr lang="en-US" altLang="zh-CN" sz="1800" dirty="0">
              <a:latin typeface="宋体" panose="02010600030101010101" pitchFamily="2" charset="-122"/>
              <a:ea typeface="宋体" panose="02010600030101010101" pitchFamily="2" charset="-122"/>
            </a:endParaRPr>
          </a:p>
          <a:p>
            <a:pPr marL="736600" indent="-285750">
              <a:buSzPct val="70000"/>
              <a:buFont typeface="Wingdings" panose="05000000000000000000" pitchFamily="2" charset="2"/>
              <a:buChar char="Ø"/>
            </a:pPr>
            <a:r>
              <a:rPr lang="zh-CN" altLang="en-US" sz="1800" dirty="0">
                <a:latin typeface="宋体" panose="02010600030101010101" pitchFamily="2" charset="-122"/>
                <a:ea typeface="宋体" panose="02010600030101010101" pitchFamily="2" charset="-122"/>
              </a:rPr>
              <a:t>在基金运作中处于</a:t>
            </a:r>
            <a:r>
              <a:rPr lang="zh-CN" altLang="en-US" sz="1800" dirty="0">
                <a:solidFill>
                  <a:srgbClr val="0070C0"/>
                </a:solidFill>
                <a:latin typeface="宋体" panose="02010600030101010101" pitchFamily="2" charset="-122"/>
                <a:ea typeface="宋体" panose="02010600030101010101" pitchFamily="2" charset="-122"/>
              </a:rPr>
              <a:t>核心地位</a:t>
            </a:r>
            <a:r>
              <a:rPr lang="zh-CN" altLang="en-US" sz="1800" dirty="0">
                <a:latin typeface="宋体" panose="02010600030101010101" pitchFamily="2" charset="-122"/>
                <a:ea typeface="宋体" panose="02010600030101010101" pitchFamily="2" charset="-122"/>
              </a:rPr>
              <a:t>，业务包括</a:t>
            </a:r>
            <a:r>
              <a:rPr lang="zh-CN" altLang="en-US" sz="1800" dirty="0">
                <a:latin typeface="宋体" panose="02010600030101010101" pitchFamily="2" charset="-122"/>
                <a:ea typeface="宋体" panose="02010600030101010101" pitchFamily="2" charset="-122"/>
                <a:sym typeface="Wingdings" pitchFamily="2" charset="2"/>
              </a:rPr>
              <a:t>：</a:t>
            </a:r>
            <a:endParaRPr lang="en-US" altLang="zh-CN" sz="1800" dirty="0">
              <a:latin typeface="宋体" panose="02010600030101010101" pitchFamily="2" charset="-122"/>
              <a:ea typeface="宋体" panose="02010600030101010101" pitchFamily="2" charset="-122"/>
              <a:sym typeface="Wingdings" pitchFamily="2" charset="2"/>
            </a:endParaRPr>
          </a:p>
          <a:p>
            <a:pPr marL="893763" indent="-263525">
              <a:buSzPct val="100000"/>
              <a:buFont typeface="+mj-lt"/>
              <a:buAutoNum type="arabicPeriod"/>
            </a:pPr>
            <a:r>
              <a:rPr lang="zh-CN" altLang="en-US" sz="1800" dirty="0">
                <a:latin typeface="宋体" panose="02010600030101010101" pitchFamily="2" charset="-122"/>
                <a:ea typeface="宋体" panose="02010600030101010101" pitchFamily="2" charset="-122"/>
              </a:rPr>
              <a:t>基金产品的设计</a:t>
            </a:r>
            <a:endParaRPr lang="en-US" altLang="zh-CN" sz="1800" dirty="0">
              <a:latin typeface="宋体" panose="02010600030101010101" pitchFamily="2" charset="-122"/>
              <a:ea typeface="宋体" panose="02010600030101010101" pitchFamily="2" charset="-122"/>
            </a:endParaRPr>
          </a:p>
          <a:p>
            <a:pPr marL="893763" indent="-263525">
              <a:buSzPct val="100000"/>
              <a:buFont typeface="+mj-lt"/>
              <a:buAutoNum type="arabicPeriod"/>
            </a:pPr>
            <a:r>
              <a:rPr lang="zh-CN" altLang="en-US" sz="1800" dirty="0">
                <a:latin typeface="宋体" panose="02010600030101010101" pitchFamily="2" charset="-122"/>
                <a:ea typeface="宋体" panose="02010600030101010101" pitchFamily="2" charset="-122"/>
              </a:rPr>
              <a:t>基金的募集和销售</a:t>
            </a:r>
            <a:endParaRPr lang="en-US" altLang="zh-CN" sz="1800" dirty="0">
              <a:latin typeface="宋体" panose="02010600030101010101" pitchFamily="2" charset="-122"/>
              <a:ea typeface="宋体" panose="02010600030101010101" pitchFamily="2" charset="-122"/>
            </a:endParaRPr>
          </a:p>
          <a:p>
            <a:pPr marL="893763" indent="-263525">
              <a:buSzPct val="100000"/>
              <a:buFont typeface="+mj-lt"/>
              <a:buAutoNum type="arabicPeriod"/>
            </a:pPr>
            <a:r>
              <a:rPr lang="zh-CN" altLang="en-US" sz="1800" dirty="0">
                <a:latin typeface="宋体" panose="02010600030101010101" pitchFamily="2" charset="-122"/>
                <a:ea typeface="宋体" panose="02010600030101010101" pitchFamily="2" charset="-122"/>
              </a:rPr>
              <a:t>基金资产的投资管理</a:t>
            </a:r>
            <a:endParaRPr lang="en-US" altLang="zh-CN" sz="1800" dirty="0">
              <a:latin typeface="宋体" panose="02010600030101010101" pitchFamily="2" charset="-122"/>
              <a:ea typeface="宋体" panose="02010600030101010101" pitchFamily="2" charset="-122"/>
            </a:endParaRPr>
          </a:p>
          <a:p>
            <a:pPr marL="893763" indent="-263525">
              <a:buSzPct val="100000"/>
              <a:buFont typeface="+mj-lt"/>
              <a:buAutoNum type="arabicPeriod"/>
            </a:pPr>
            <a:r>
              <a:rPr lang="zh-CN" altLang="en-US" sz="1800" dirty="0">
                <a:latin typeface="宋体" panose="02010600030101010101" pitchFamily="2" charset="-122"/>
                <a:ea typeface="宋体" panose="02010600030101010101" pitchFamily="2" charset="-122"/>
              </a:rPr>
              <a:t>基金的运营：包括基金注册登记，核算与估值，基金清算和信息披露等。</a:t>
            </a:r>
            <a:endParaRPr lang="en-US" altLang="zh-CN" sz="1800" dirty="0">
              <a:latin typeface="宋体" panose="02010600030101010101" pitchFamily="2" charset="-122"/>
              <a:ea typeface="宋体" panose="02010600030101010101" pitchFamily="2" charset="-122"/>
            </a:endParaRPr>
          </a:p>
          <a:p>
            <a:pPr marL="736600" indent="-285750">
              <a:buSzPct val="70000"/>
              <a:buFont typeface="Wingdings" panose="05000000000000000000" pitchFamily="2" charset="2"/>
              <a:buChar char="Ø"/>
            </a:pPr>
            <a:r>
              <a:rPr lang="zh-CN" altLang="en-US" sz="1800" dirty="0">
                <a:latin typeface="宋体" panose="02010600030101010101" pitchFamily="2" charset="-122"/>
                <a:ea typeface="宋体" panose="02010600030101010101" pitchFamily="2" charset="-122"/>
              </a:rPr>
              <a:t>在我国，基金管理人只能由依法设立的基金管理公司担任。</a:t>
            </a:r>
            <a:r>
              <a:rPr lang="zh-CN" altLang="en-US" sz="1800" b="0" i="0" dirty="0">
                <a:solidFill>
                  <a:srgbClr val="000000"/>
                </a:solidFill>
                <a:effectLst/>
                <a:latin typeface="宋体" panose="02010600030101010101" pitchFamily="2" charset="-122"/>
                <a:ea typeface="宋体" panose="02010600030101010101" pitchFamily="2" charset="-122"/>
              </a:rPr>
              <a:t>截至</a:t>
            </a:r>
            <a:r>
              <a:rPr lang="en-US" altLang="zh-CN" sz="1800" b="0" i="0" dirty="0">
                <a:solidFill>
                  <a:srgbClr val="000000"/>
                </a:solidFill>
                <a:effectLst/>
                <a:latin typeface="宋体" panose="02010600030101010101" pitchFamily="2" charset="-122"/>
                <a:ea typeface="宋体" panose="02010600030101010101" pitchFamily="2" charset="-122"/>
              </a:rPr>
              <a:t>2023</a:t>
            </a:r>
            <a:r>
              <a:rPr lang="zh-CN" altLang="en-US" sz="1800" b="0" i="0" dirty="0">
                <a:solidFill>
                  <a:srgbClr val="000000"/>
                </a:solidFill>
                <a:effectLst/>
                <a:latin typeface="宋体" panose="02010600030101010101" pitchFamily="2" charset="-122"/>
                <a:ea typeface="宋体" panose="02010600030101010101" pitchFamily="2" charset="-122"/>
              </a:rPr>
              <a:t>年</a:t>
            </a:r>
            <a:r>
              <a:rPr lang="en-US" altLang="zh-CN" sz="1800" dirty="0">
                <a:solidFill>
                  <a:srgbClr val="000000"/>
                </a:solidFill>
                <a:latin typeface="宋体" panose="02010600030101010101" pitchFamily="2" charset="-122"/>
                <a:ea typeface="宋体" panose="02010600030101010101" pitchFamily="2" charset="-122"/>
              </a:rPr>
              <a:t>1</a:t>
            </a:r>
            <a:r>
              <a:rPr lang="zh-CN" altLang="en-US" sz="1800" b="0" i="0" dirty="0">
                <a:solidFill>
                  <a:srgbClr val="000000"/>
                </a:solidFill>
                <a:effectLst/>
                <a:latin typeface="宋体" panose="02010600030101010101" pitchFamily="2" charset="-122"/>
                <a:ea typeface="宋体" panose="02010600030101010101" pitchFamily="2" charset="-122"/>
              </a:rPr>
              <a:t>月底，我国境内共有基金管理公司</a:t>
            </a:r>
            <a:r>
              <a:rPr lang="en-US" altLang="zh-CN" sz="1800" b="0" i="0" dirty="0">
                <a:solidFill>
                  <a:srgbClr val="000000"/>
                </a:solidFill>
                <a:effectLst/>
                <a:latin typeface="宋体" panose="02010600030101010101" pitchFamily="2" charset="-122"/>
                <a:ea typeface="宋体" panose="02010600030101010101" pitchFamily="2" charset="-122"/>
              </a:rPr>
              <a:t>142</a:t>
            </a:r>
            <a:r>
              <a:rPr lang="zh-CN" altLang="en-US" sz="1800" b="0" i="0" dirty="0">
                <a:solidFill>
                  <a:srgbClr val="000000"/>
                </a:solidFill>
                <a:effectLst/>
                <a:latin typeface="宋体" panose="02010600030101010101" pitchFamily="2" charset="-122"/>
                <a:ea typeface="宋体" panose="02010600030101010101" pitchFamily="2" charset="-122"/>
              </a:rPr>
              <a:t>家，其中，外商投资基金管理公司</a:t>
            </a:r>
            <a:r>
              <a:rPr lang="en-US" altLang="zh-CN" sz="1800" b="0" i="0" dirty="0">
                <a:solidFill>
                  <a:srgbClr val="000000"/>
                </a:solidFill>
                <a:effectLst/>
                <a:latin typeface="宋体" panose="02010600030101010101" pitchFamily="2" charset="-122"/>
                <a:ea typeface="宋体" panose="02010600030101010101" pitchFamily="2" charset="-122"/>
              </a:rPr>
              <a:t>47</a:t>
            </a:r>
            <a:r>
              <a:rPr lang="zh-CN" altLang="en-US" sz="1800" b="0" i="0" dirty="0">
                <a:solidFill>
                  <a:srgbClr val="000000"/>
                </a:solidFill>
                <a:effectLst/>
                <a:latin typeface="宋体" panose="02010600030101010101" pitchFamily="2" charset="-122"/>
                <a:ea typeface="宋体" panose="02010600030101010101" pitchFamily="2" charset="-122"/>
              </a:rPr>
              <a:t>家，内资基金管理公司</a:t>
            </a:r>
            <a:r>
              <a:rPr lang="en-US" altLang="zh-CN" sz="1800" b="0" i="0" dirty="0">
                <a:solidFill>
                  <a:srgbClr val="000000"/>
                </a:solidFill>
                <a:effectLst/>
                <a:latin typeface="宋体" panose="02010600030101010101" pitchFamily="2" charset="-122"/>
                <a:ea typeface="宋体" panose="02010600030101010101" pitchFamily="2" charset="-122"/>
              </a:rPr>
              <a:t>95</a:t>
            </a:r>
            <a:r>
              <a:rPr lang="zh-CN" altLang="en-US" sz="1800" b="0" i="0" dirty="0">
                <a:solidFill>
                  <a:srgbClr val="000000"/>
                </a:solidFill>
                <a:effectLst/>
                <a:latin typeface="宋体" panose="02010600030101010101" pitchFamily="2" charset="-122"/>
                <a:ea typeface="宋体" panose="02010600030101010101" pitchFamily="2" charset="-122"/>
              </a:rPr>
              <a:t>家；取得公募基金管理资格的证券公司或证券公司资产管理子公司</a:t>
            </a:r>
            <a:r>
              <a:rPr lang="en-US" altLang="zh-CN" sz="1800" b="0" i="0" dirty="0">
                <a:solidFill>
                  <a:srgbClr val="000000"/>
                </a:solidFill>
                <a:effectLst/>
                <a:latin typeface="宋体" panose="02010600030101010101" pitchFamily="2" charset="-122"/>
                <a:ea typeface="宋体" panose="02010600030101010101" pitchFamily="2" charset="-122"/>
              </a:rPr>
              <a:t>13</a:t>
            </a:r>
            <a:r>
              <a:rPr lang="zh-CN" altLang="en-US" sz="1800" b="0" i="0" dirty="0">
                <a:solidFill>
                  <a:srgbClr val="000000"/>
                </a:solidFill>
                <a:effectLst/>
                <a:latin typeface="宋体" panose="02010600030101010101" pitchFamily="2" charset="-122"/>
                <a:ea typeface="宋体" panose="02010600030101010101" pitchFamily="2" charset="-122"/>
              </a:rPr>
              <a:t>家、保险资产管理公司</a:t>
            </a:r>
            <a:r>
              <a:rPr lang="en-US" altLang="zh-CN" sz="1800" dirty="0">
                <a:solidFill>
                  <a:srgbClr val="000000"/>
                </a:solidFill>
                <a:latin typeface="宋体" panose="02010600030101010101" pitchFamily="2" charset="-122"/>
                <a:ea typeface="宋体" panose="02010600030101010101" pitchFamily="2" charset="-122"/>
              </a:rPr>
              <a:t>1</a:t>
            </a:r>
            <a:r>
              <a:rPr lang="zh-CN" altLang="en-US" sz="1800" b="0" i="0" dirty="0">
                <a:solidFill>
                  <a:srgbClr val="000000"/>
                </a:solidFill>
                <a:effectLst/>
                <a:latin typeface="宋体" panose="02010600030101010101" pitchFamily="2" charset="-122"/>
                <a:ea typeface="宋体" panose="02010600030101010101" pitchFamily="2" charset="-122"/>
              </a:rPr>
              <a:t>家。</a:t>
            </a:r>
            <a:endParaRPr lang="en-US" altLang="zh-CN" sz="18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5</a:t>
            </a:fld>
            <a:endParaRPr lang="zh-CN" altLang="en-US"/>
          </a:p>
        </p:txBody>
      </p:sp>
    </p:spTree>
    <p:extLst>
      <p:ext uri="{BB962C8B-B14F-4D97-AF65-F5344CB8AC3E}">
        <p14:creationId xmlns:p14="http://schemas.microsoft.com/office/powerpoint/2010/main" val="3793259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证券投资基金概述</a:t>
            </a:r>
            <a:endParaRPr lang="en-US" altLang="zh-CN" sz="2800" dirty="0">
              <a:latin typeface="宋体" panose="02010600030101010101" pitchFamily="2" charset="-122"/>
              <a:ea typeface="宋体" panose="02010600030101010101" pitchFamily="2" charset="-122"/>
            </a:endParaRP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rmAutofit/>
          </a:bodyPr>
          <a:lstStyle/>
          <a:p>
            <a:r>
              <a:rPr lang="zh-CN" altLang="en-US" sz="1800" dirty="0">
                <a:latin typeface="宋体" panose="02010600030101010101" pitchFamily="2" charset="-122"/>
                <a:ea typeface="宋体" panose="02010600030101010101" pitchFamily="2" charset="-122"/>
              </a:rPr>
              <a:t>证券投资基金市场的当事人</a:t>
            </a:r>
            <a:endParaRPr lang="en-US" altLang="zh-CN" sz="1800" dirty="0">
              <a:latin typeface="宋体" panose="02010600030101010101" pitchFamily="2" charset="-122"/>
              <a:ea typeface="宋体" panose="02010600030101010101" pitchFamily="2" charset="-122"/>
            </a:endParaRPr>
          </a:p>
          <a:p>
            <a:pPr>
              <a:buNone/>
            </a:pPr>
            <a:endParaRPr lang="en-US" altLang="zh-CN" sz="1800" dirty="0">
              <a:latin typeface="宋体" panose="02010600030101010101" pitchFamily="2" charset="-122"/>
              <a:ea typeface="宋体" panose="02010600030101010101" pitchFamily="2" charset="-122"/>
            </a:endParaRPr>
          </a:p>
          <a:p>
            <a:pPr marL="450850" indent="-271463">
              <a:buSzPct val="70000"/>
              <a:buFont typeface="Wingdings" pitchFamily="2" charset="2"/>
              <a:buChar char="p"/>
            </a:pPr>
            <a:r>
              <a:rPr lang="zh-CN" altLang="en-US" sz="1800" b="1" dirty="0">
                <a:latin typeface="宋体" panose="02010600030101010101" pitchFamily="2" charset="-122"/>
                <a:ea typeface="宋体" panose="02010600030101010101" pitchFamily="2" charset="-122"/>
              </a:rPr>
              <a:t>基金托管人</a:t>
            </a:r>
            <a:endParaRPr lang="en-US" altLang="zh-CN" sz="1800" b="1" dirty="0">
              <a:latin typeface="宋体" panose="02010600030101010101" pitchFamily="2" charset="-122"/>
              <a:ea typeface="宋体" panose="02010600030101010101" pitchFamily="2" charset="-122"/>
            </a:endParaRPr>
          </a:p>
          <a:p>
            <a:pPr marL="630238" indent="-269875">
              <a:buSzPct val="70000"/>
              <a:buFont typeface="Wingdings" pitchFamily="2" charset="2"/>
              <a:buChar char="Ø"/>
            </a:pPr>
            <a:r>
              <a:rPr lang="zh-CN" altLang="en-US" sz="1800" dirty="0">
                <a:latin typeface="宋体" panose="02010600030101010101" pitchFamily="2" charset="-122"/>
                <a:ea typeface="宋体" panose="02010600030101010101" pitchFamily="2" charset="-122"/>
              </a:rPr>
              <a:t>根据法律法规的要求，在证券投资基金运作过程中承担资产保管、交易监督、信息披露、资金清算与会计复核等职责的当事人。</a:t>
            </a:r>
            <a:endParaRPr lang="en-US" altLang="zh-CN" sz="1800" dirty="0">
              <a:latin typeface="宋体" panose="02010600030101010101" pitchFamily="2" charset="-122"/>
              <a:ea typeface="宋体" panose="02010600030101010101" pitchFamily="2" charset="-122"/>
            </a:endParaRPr>
          </a:p>
          <a:p>
            <a:pPr marL="630238" indent="-269875">
              <a:buSzPct val="70000"/>
              <a:buFont typeface="Wingdings" pitchFamily="2" charset="2"/>
              <a:buChar char="Ø"/>
            </a:pPr>
            <a:r>
              <a:rPr lang="zh-CN" altLang="en-US" sz="1800" dirty="0">
                <a:latin typeface="宋体" panose="02010600030101010101" pitchFamily="2" charset="-122"/>
                <a:ea typeface="宋体" panose="02010600030101010101" pitchFamily="2" charset="-122"/>
              </a:rPr>
              <a:t>在我国，基金托管人由符合条件的</a:t>
            </a:r>
            <a:r>
              <a:rPr lang="zh-CN" altLang="en-US" sz="1800" dirty="0">
                <a:solidFill>
                  <a:srgbClr val="0070C0"/>
                </a:solidFill>
                <a:latin typeface="宋体" panose="02010600030101010101" pitchFamily="2" charset="-122"/>
                <a:ea typeface="宋体" panose="02010600030101010101" pitchFamily="2" charset="-122"/>
              </a:rPr>
              <a:t>商业银行</a:t>
            </a:r>
            <a:r>
              <a:rPr lang="zh-CN" altLang="en-US" sz="1800" dirty="0">
                <a:latin typeface="宋体" panose="02010600030101010101" pitchFamily="2" charset="-122"/>
                <a:ea typeface="宋体" panose="02010600030101010101" pitchFamily="2" charset="-122"/>
              </a:rPr>
              <a:t>担任。</a:t>
            </a:r>
            <a:endParaRPr lang="en-US" altLang="zh-CN" sz="1800" dirty="0">
              <a:latin typeface="宋体" panose="02010600030101010101" pitchFamily="2" charset="-122"/>
              <a:ea typeface="宋体" panose="02010600030101010101" pitchFamily="2" charset="-122"/>
            </a:endParaRPr>
          </a:p>
          <a:p>
            <a:pPr marL="630238" indent="-269875">
              <a:buSzPct val="70000"/>
              <a:buFont typeface="Wingdings" pitchFamily="2" charset="2"/>
              <a:buChar char="Ø"/>
            </a:pPr>
            <a:r>
              <a:rPr lang="zh-CN" altLang="en-US" sz="1800" dirty="0">
                <a:latin typeface="宋体" panose="02010600030101010101" pitchFamily="2" charset="-122"/>
                <a:ea typeface="宋体" panose="02010600030101010101" pitchFamily="2" charset="-122"/>
              </a:rPr>
              <a:t>基金资产有独立于基金管理人的基金托管人保管，可以防止基金财产挪用</a:t>
            </a:r>
            <a:endParaRPr lang="en-US" altLang="zh-CN" sz="1800" dirty="0">
              <a:latin typeface="宋体" panose="02010600030101010101" pitchFamily="2" charset="-122"/>
              <a:ea typeface="宋体" panose="02010600030101010101" pitchFamily="2" charset="-122"/>
            </a:endParaRPr>
          </a:p>
          <a:p>
            <a:pPr marL="630238" indent="-269875">
              <a:buSzPct val="70000"/>
              <a:buFont typeface="Wingdings" pitchFamily="2" charset="2"/>
              <a:buChar char="Ø"/>
            </a:pPr>
            <a:r>
              <a:rPr lang="zh-CN" altLang="en-US" sz="1800" dirty="0">
                <a:latin typeface="宋体" panose="02010600030101010101" pitchFamily="2" charset="-122"/>
                <a:ea typeface="宋体" panose="02010600030101010101" pitchFamily="2" charset="-122"/>
              </a:rPr>
              <a:t>基金托管人对基金管理人的投资运作进行监督，保护基金份额持有人的利益</a:t>
            </a:r>
            <a:endParaRPr lang="en-US" altLang="zh-CN" sz="1800" dirty="0">
              <a:latin typeface="宋体" panose="02010600030101010101" pitchFamily="2" charset="-122"/>
              <a:ea typeface="宋体" panose="02010600030101010101" pitchFamily="2" charset="-122"/>
            </a:endParaRPr>
          </a:p>
          <a:p>
            <a:pPr marL="630238" indent="-269875">
              <a:buSzPct val="70000"/>
              <a:buFont typeface="Wingdings" pitchFamily="2" charset="2"/>
              <a:buChar char="Ø"/>
            </a:pPr>
            <a:r>
              <a:rPr lang="zh-CN" altLang="en-US" sz="1800" dirty="0">
                <a:latin typeface="宋体" panose="02010600030101010101" pitchFamily="2" charset="-122"/>
                <a:ea typeface="宋体" panose="02010600030101010101" pitchFamily="2" charset="-122"/>
              </a:rPr>
              <a:t>基金托管人对基金资产进行会计复核和净值计算，减少会计核算中的差错</a:t>
            </a:r>
            <a:endParaRPr lang="en-US" altLang="zh-CN" sz="1800" dirty="0">
              <a:latin typeface="宋体" panose="02010600030101010101" pitchFamily="2" charset="-122"/>
              <a:ea typeface="宋体" panose="02010600030101010101" pitchFamily="2" charset="-122"/>
            </a:endParaRPr>
          </a:p>
          <a:p>
            <a:pPr>
              <a:buFont typeface="Wingdings" pitchFamily="2" charset="2"/>
              <a:buChar char="Ø"/>
            </a:pPr>
            <a:endParaRPr lang="en-US" altLang="zh-CN" sz="1800" dirty="0">
              <a:latin typeface="宋体" panose="02010600030101010101" pitchFamily="2" charset="-122"/>
              <a:ea typeface="宋体" panose="02010600030101010101" pitchFamily="2" charset="-122"/>
            </a:endParaRPr>
          </a:p>
          <a:p>
            <a:r>
              <a:rPr lang="zh-CN" altLang="en-US" sz="1800" dirty="0">
                <a:solidFill>
                  <a:srgbClr val="0070C0"/>
                </a:solidFill>
                <a:latin typeface="宋体" panose="02010600030101010101" pitchFamily="2" charset="-122"/>
                <a:ea typeface="宋体" panose="02010600030101010101" pitchFamily="2" charset="-122"/>
              </a:rPr>
              <a:t>在投资基金业务中，投资银行可以担任基金发起人，基金管理人，基金销售机构和基金注册登记机构等。</a:t>
            </a:r>
            <a:endParaRPr lang="en-US" altLang="zh-CN" sz="1800" dirty="0">
              <a:solidFill>
                <a:srgbClr val="0070C0"/>
              </a:solidFill>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6</a:t>
            </a:fld>
            <a:endParaRPr lang="zh-CN" altLang="en-US"/>
          </a:p>
        </p:txBody>
      </p:sp>
    </p:spTree>
    <p:extLst>
      <p:ext uri="{BB962C8B-B14F-4D97-AF65-F5344CB8AC3E}">
        <p14:creationId xmlns:p14="http://schemas.microsoft.com/office/powerpoint/2010/main" val="3308918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证券投资基金概述</a:t>
            </a:r>
            <a:endParaRPr lang="en-US" altLang="zh-CN" sz="2800" dirty="0">
              <a:latin typeface="宋体" panose="02010600030101010101" pitchFamily="2" charset="-122"/>
              <a:ea typeface="宋体" panose="02010600030101010101" pitchFamily="2" charset="-122"/>
            </a:endParaRP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rmAutofit lnSpcReduction="10000"/>
          </a:bodyPr>
          <a:lstStyle/>
          <a:p>
            <a:r>
              <a:rPr lang="zh-CN" altLang="en-US" sz="1800" dirty="0">
                <a:latin typeface="宋体" panose="02010600030101010101" pitchFamily="2" charset="-122"/>
                <a:ea typeface="宋体" panose="02010600030101010101" pitchFamily="2" charset="-122"/>
              </a:rPr>
              <a:t>证券基金的类型</a:t>
            </a:r>
            <a:r>
              <a:rPr lang="en-US" altLang="zh-CN" sz="1800" dirty="0">
                <a:latin typeface="宋体" panose="02010600030101010101" pitchFamily="2" charset="-122"/>
                <a:ea typeface="宋体" panose="02010600030101010101" pitchFamily="2" charset="-122"/>
              </a:rPr>
              <a:t>—</a:t>
            </a:r>
            <a:r>
              <a:rPr lang="zh-CN" altLang="en-US" sz="1800" b="1" dirty="0">
                <a:latin typeface="宋体" panose="02010600030101010101" pitchFamily="2" charset="-122"/>
                <a:ea typeface="宋体" panose="02010600030101010101" pitchFamily="2" charset="-122"/>
              </a:rPr>
              <a:t>按运作方式划分</a:t>
            </a:r>
            <a:endParaRPr lang="en-US" altLang="zh-CN" sz="1800" b="1" dirty="0">
              <a:latin typeface="宋体" panose="02010600030101010101" pitchFamily="2" charset="-122"/>
              <a:ea typeface="宋体" panose="02010600030101010101" pitchFamily="2" charset="-122"/>
            </a:endParaRPr>
          </a:p>
          <a:p>
            <a:endParaRPr lang="en-US" altLang="zh-CN" sz="1800" dirty="0">
              <a:latin typeface="宋体" panose="02010600030101010101" pitchFamily="2" charset="-122"/>
              <a:ea typeface="宋体" panose="02010600030101010101" pitchFamily="2" charset="-122"/>
            </a:endParaRPr>
          </a:p>
          <a:p>
            <a:endParaRPr lang="en-US" altLang="zh-CN" sz="1800" dirty="0">
              <a:latin typeface="宋体" panose="02010600030101010101" pitchFamily="2" charset="-122"/>
              <a:ea typeface="宋体" panose="02010600030101010101" pitchFamily="2" charset="-122"/>
            </a:endParaRPr>
          </a:p>
          <a:p>
            <a:endParaRPr lang="en-US" altLang="zh-CN" sz="1800" dirty="0">
              <a:latin typeface="宋体" panose="02010600030101010101" pitchFamily="2" charset="-122"/>
              <a:ea typeface="宋体" panose="02010600030101010101" pitchFamily="2" charset="-122"/>
            </a:endParaRPr>
          </a:p>
          <a:p>
            <a:endParaRPr lang="en-US" altLang="zh-CN" sz="1800" dirty="0">
              <a:latin typeface="宋体" panose="02010600030101010101" pitchFamily="2" charset="-122"/>
              <a:ea typeface="宋体" panose="02010600030101010101" pitchFamily="2" charset="-122"/>
            </a:endParaRPr>
          </a:p>
          <a:p>
            <a:endParaRPr lang="en-US" altLang="zh-CN" sz="1800" dirty="0">
              <a:latin typeface="宋体" panose="02010600030101010101" pitchFamily="2" charset="-122"/>
              <a:ea typeface="宋体" panose="02010600030101010101" pitchFamily="2" charset="-122"/>
            </a:endParaRPr>
          </a:p>
          <a:p>
            <a:endParaRPr lang="en-US" altLang="zh-CN" sz="1800" dirty="0">
              <a:latin typeface="宋体" panose="02010600030101010101" pitchFamily="2" charset="-122"/>
              <a:ea typeface="宋体" panose="02010600030101010101" pitchFamily="2" charset="-122"/>
            </a:endParaRPr>
          </a:p>
          <a:p>
            <a:endParaRPr lang="en-US" altLang="zh-CN" sz="1800" dirty="0">
              <a:latin typeface="宋体" panose="02010600030101010101" pitchFamily="2" charset="-122"/>
              <a:ea typeface="宋体" panose="02010600030101010101" pitchFamily="2" charset="-122"/>
            </a:endParaRPr>
          </a:p>
          <a:p>
            <a:pPr marL="0" indent="0">
              <a:buNone/>
              <a:tabLst>
                <a:tab pos="355600" algn="l"/>
              </a:tabLst>
            </a:pPr>
            <a:endParaRPr lang="en-US" altLang="zh-CN" sz="1800" dirty="0">
              <a:latin typeface="宋体" panose="02010600030101010101" pitchFamily="2" charset="-122"/>
              <a:ea typeface="宋体" panose="02010600030101010101" pitchFamily="2" charset="-122"/>
            </a:endParaRPr>
          </a:p>
          <a:p>
            <a:pPr marL="355600" indent="-355600">
              <a:buFont typeface="Wingdings" pitchFamily="2" charset="2"/>
              <a:buChar char="p"/>
              <a:tabLst>
                <a:tab pos="355600" algn="l"/>
              </a:tabLst>
            </a:pPr>
            <a:endParaRPr lang="en-US" altLang="zh-CN" sz="1800" dirty="0">
              <a:latin typeface="宋体" panose="02010600030101010101" pitchFamily="2" charset="-122"/>
              <a:ea typeface="宋体" panose="02010600030101010101" pitchFamily="2" charset="-122"/>
            </a:endParaRPr>
          </a:p>
          <a:p>
            <a:pPr marL="355600" indent="-355600">
              <a:buFont typeface="Wingdings" pitchFamily="2" charset="2"/>
              <a:buChar char="p"/>
              <a:tabLst>
                <a:tab pos="355600" algn="l"/>
              </a:tabLst>
            </a:pPr>
            <a:endParaRPr lang="en-US" altLang="zh-CN" sz="1800" dirty="0">
              <a:latin typeface="宋体" panose="02010600030101010101" pitchFamily="2" charset="-122"/>
              <a:ea typeface="宋体" panose="02010600030101010101" pitchFamily="2" charset="-122"/>
            </a:endParaRPr>
          </a:p>
          <a:p>
            <a:pPr marL="539750" indent="-269875">
              <a:buSzPct val="70000"/>
              <a:buFont typeface="Wingdings" pitchFamily="2" charset="2"/>
              <a:buChar char="p"/>
              <a:tabLst>
                <a:tab pos="539750" algn="l"/>
              </a:tabLst>
            </a:pPr>
            <a:r>
              <a:rPr lang="zh-CN" altLang="en-US" sz="1800" dirty="0">
                <a:latin typeface="宋体" panose="02010600030101010101" pitchFamily="2" charset="-122"/>
                <a:ea typeface="宋体" panose="02010600030101010101" pitchFamily="2" charset="-122"/>
              </a:rPr>
              <a:t>在基金成立后，投资者通过基金管理公司或其销售代理机构申请购买基金单位的过程称为</a:t>
            </a:r>
            <a:r>
              <a:rPr lang="zh-CN" altLang="en-US" sz="1800" dirty="0">
                <a:solidFill>
                  <a:schemeClr val="hlink"/>
                </a:solidFill>
                <a:latin typeface="宋体" panose="02010600030101010101" pitchFamily="2" charset="-122"/>
                <a:ea typeface="宋体" panose="02010600030101010101" pitchFamily="2" charset="-122"/>
              </a:rPr>
              <a:t>申购</a:t>
            </a:r>
            <a:r>
              <a:rPr lang="zh-CN" altLang="en-US" sz="1800" dirty="0">
                <a:latin typeface="宋体" panose="02010600030101010101" pitchFamily="2" charset="-122"/>
                <a:ea typeface="宋体" panose="02010600030101010101" pitchFamily="2" charset="-122"/>
              </a:rPr>
              <a:t>。 </a:t>
            </a:r>
            <a:endParaRPr lang="en-US" altLang="zh-CN" sz="1800" dirty="0">
              <a:latin typeface="宋体" panose="02010600030101010101" pitchFamily="2" charset="-122"/>
              <a:ea typeface="宋体" panose="02010600030101010101" pitchFamily="2" charset="-122"/>
            </a:endParaRPr>
          </a:p>
          <a:p>
            <a:pPr marL="539750" indent="-269875">
              <a:buSzPct val="70000"/>
              <a:buFont typeface="Wingdings" pitchFamily="2" charset="2"/>
              <a:buChar char="p"/>
              <a:tabLst>
                <a:tab pos="539750" algn="l"/>
              </a:tabLst>
            </a:pPr>
            <a:r>
              <a:rPr lang="zh-CN" altLang="en-US" sz="1800" dirty="0">
                <a:latin typeface="宋体" panose="02010600030101010101" pitchFamily="2" charset="-122"/>
                <a:ea typeface="宋体" panose="02010600030101010101" pitchFamily="2" charset="-122"/>
              </a:rPr>
              <a:t>投资者为变现其基金资产，将手持基金单位按一定价格卖给基金管理人，并收回现金的过程称为</a:t>
            </a:r>
            <a:r>
              <a:rPr lang="zh-CN" altLang="en-US" sz="1800" dirty="0">
                <a:solidFill>
                  <a:schemeClr val="hlink"/>
                </a:solidFill>
                <a:latin typeface="宋体" panose="02010600030101010101" pitchFamily="2" charset="-122"/>
                <a:ea typeface="宋体" panose="02010600030101010101" pitchFamily="2" charset="-122"/>
              </a:rPr>
              <a:t>赎回</a:t>
            </a:r>
            <a:r>
              <a:rPr lang="zh-CN" altLang="en-US" sz="1800" dirty="0">
                <a:latin typeface="宋体" panose="02010600030101010101" pitchFamily="2" charset="-122"/>
                <a:ea typeface="宋体" panose="02010600030101010101" pitchFamily="2" charset="-122"/>
              </a:rPr>
              <a:t>。赎回金额是以当日的单位基金资产净值为基础计算的。</a:t>
            </a:r>
          </a:p>
          <a:p>
            <a:endParaRPr lang="en-US" altLang="zh-CN" sz="2000" dirty="0"/>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7</a:t>
            </a:fld>
            <a:endParaRPr lang="zh-CN" altLang="en-US"/>
          </a:p>
        </p:txBody>
      </p:sp>
      <p:grpSp>
        <p:nvGrpSpPr>
          <p:cNvPr id="6" name="组合 5">
            <a:extLst>
              <a:ext uri="{FF2B5EF4-FFF2-40B4-BE49-F238E27FC236}">
                <a16:creationId xmlns:a16="http://schemas.microsoft.com/office/drawing/2014/main" id="{AB141862-5F57-473D-A7C9-B7AC6164337D}"/>
              </a:ext>
            </a:extLst>
          </p:cNvPr>
          <p:cNvGrpSpPr/>
          <p:nvPr/>
        </p:nvGrpSpPr>
        <p:grpSpPr>
          <a:xfrm>
            <a:off x="2455141" y="1823893"/>
            <a:ext cx="6694488" cy="1575731"/>
            <a:chOff x="1187450" y="1539875"/>
            <a:chExt cx="6694488" cy="1351955"/>
          </a:xfrm>
        </p:grpSpPr>
        <p:sp>
          <p:nvSpPr>
            <p:cNvPr id="8" name="AutoShape 55">
              <a:extLst>
                <a:ext uri="{FF2B5EF4-FFF2-40B4-BE49-F238E27FC236}">
                  <a16:creationId xmlns:a16="http://schemas.microsoft.com/office/drawing/2014/main" id="{4E336DEE-1471-4318-BD6F-8018ED7CB423}"/>
                </a:ext>
              </a:extLst>
            </p:cNvPr>
            <p:cNvSpPr>
              <a:spLocks noChangeArrowheads="1"/>
            </p:cNvSpPr>
            <p:nvPr/>
          </p:nvSpPr>
          <p:spPr bwMode="gray">
            <a:xfrm>
              <a:off x="1235075" y="1743075"/>
              <a:ext cx="6646863" cy="1076325"/>
            </a:xfrm>
            <a:prstGeom prst="roundRect">
              <a:avLst>
                <a:gd name="adj" fmla="val 16667"/>
              </a:avLst>
            </a:prstGeom>
            <a:solidFill>
              <a:schemeClr val="accent1">
                <a:alpha val="30196"/>
              </a:schemeClr>
            </a:solidFill>
            <a:ln w="9525">
              <a:noFill/>
              <a:round/>
              <a:headEnd/>
              <a:tailEnd/>
            </a:ln>
          </p:spPr>
          <p:txBody>
            <a:bodyPr wrap="none" anchor="ctr"/>
            <a:lstStyle/>
            <a:p>
              <a:endParaRPr lang="zh-CN" altLang="en-US">
                <a:latin typeface="宋体" panose="02010600030101010101" pitchFamily="2" charset="-122"/>
                <a:ea typeface="宋体" panose="02010600030101010101" pitchFamily="2" charset="-122"/>
              </a:endParaRPr>
            </a:p>
          </p:txBody>
        </p:sp>
        <p:grpSp>
          <p:nvGrpSpPr>
            <p:cNvPr id="9" name="Group 66">
              <a:extLst>
                <a:ext uri="{FF2B5EF4-FFF2-40B4-BE49-F238E27FC236}">
                  <a16:creationId xmlns:a16="http://schemas.microsoft.com/office/drawing/2014/main" id="{A3B32937-B3A8-48E5-A6F1-10BC147BB0F1}"/>
                </a:ext>
              </a:extLst>
            </p:cNvPr>
            <p:cNvGrpSpPr>
              <a:grpSpLocks/>
            </p:cNvGrpSpPr>
            <p:nvPr/>
          </p:nvGrpSpPr>
          <p:grpSpPr bwMode="auto">
            <a:xfrm>
              <a:off x="1187450" y="1539875"/>
              <a:ext cx="3319463" cy="401638"/>
              <a:chOff x="720" y="1392"/>
              <a:chExt cx="4058" cy="480"/>
            </a:xfrm>
          </p:grpSpPr>
          <p:sp>
            <p:nvSpPr>
              <p:cNvPr id="12" name="AutoShape 67">
                <a:extLst>
                  <a:ext uri="{FF2B5EF4-FFF2-40B4-BE49-F238E27FC236}">
                    <a16:creationId xmlns:a16="http://schemas.microsoft.com/office/drawing/2014/main" id="{5CF6D7DA-275C-454D-AB09-4A9714667B37}"/>
                  </a:ext>
                </a:extLst>
              </p:cNvPr>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a:defRPr/>
                </a:pPr>
                <a:endParaRPr lang="zh-CN" altLang="en-US">
                  <a:latin typeface="宋体" panose="02010600030101010101" pitchFamily="2" charset="-122"/>
                  <a:ea typeface="宋体" panose="02010600030101010101" pitchFamily="2" charset="-122"/>
                </a:endParaRPr>
              </a:p>
            </p:txBody>
          </p:sp>
          <p:grpSp>
            <p:nvGrpSpPr>
              <p:cNvPr id="13" name="Group 68">
                <a:extLst>
                  <a:ext uri="{FF2B5EF4-FFF2-40B4-BE49-F238E27FC236}">
                    <a16:creationId xmlns:a16="http://schemas.microsoft.com/office/drawing/2014/main" id="{0B4CB6D9-C690-4970-B11B-EA8682DAA268}"/>
                  </a:ext>
                </a:extLst>
              </p:cNvPr>
              <p:cNvGrpSpPr>
                <a:grpSpLocks/>
              </p:cNvGrpSpPr>
              <p:nvPr/>
            </p:nvGrpSpPr>
            <p:grpSpPr bwMode="auto">
              <a:xfrm>
                <a:off x="730" y="1407"/>
                <a:ext cx="4041" cy="444"/>
                <a:chOff x="744" y="1407"/>
                <a:chExt cx="3986" cy="444"/>
              </a:xfrm>
            </p:grpSpPr>
            <p:sp>
              <p:nvSpPr>
                <p:cNvPr id="14" name="AutoShape 69">
                  <a:extLst>
                    <a:ext uri="{FF2B5EF4-FFF2-40B4-BE49-F238E27FC236}">
                      <a16:creationId xmlns:a16="http://schemas.microsoft.com/office/drawing/2014/main" id="{4F3C2D0E-FF8B-40F1-8042-F4BDBFD18550}"/>
                    </a:ext>
                  </a:extLst>
                </p:cNvPr>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a:defRPr/>
                  </a:pPr>
                  <a:endParaRPr lang="zh-CN" altLang="en-US">
                    <a:latin typeface="宋体" panose="02010600030101010101" pitchFamily="2" charset="-122"/>
                    <a:ea typeface="宋体" panose="02010600030101010101" pitchFamily="2" charset="-122"/>
                  </a:endParaRPr>
                </a:p>
              </p:txBody>
            </p:sp>
            <p:sp>
              <p:nvSpPr>
                <p:cNvPr id="15" name="AutoShape 70">
                  <a:extLst>
                    <a:ext uri="{FF2B5EF4-FFF2-40B4-BE49-F238E27FC236}">
                      <a16:creationId xmlns:a16="http://schemas.microsoft.com/office/drawing/2014/main" id="{07842968-69BB-47E4-8E97-0312F6905D19}"/>
                    </a:ext>
                  </a:extLst>
                </p:cNvPr>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a:defRPr/>
                  </a:pPr>
                  <a:endParaRPr lang="zh-CN" altLang="en-US">
                    <a:latin typeface="宋体" panose="02010600030101010101" pitchFamily="2" charset="-122"/>
                    <a:ea typeface="宋体" panose="02010600030101010101" pitchFamily="2" charset="-122"/>
                  </a:endParaRPr>
                </a:p>
              </p:txBody>
            </p:sp>
          </p:grpSp>
        </p:grpSp>
        <p:sp>
          <p:nvSpPr>
            <p:cNvPr id="10" name="Rectangle 71">
              <a:extLst>
                <a:ext uri="{FF2B5EF4-FFF2-40B4-BE49-F238E27FC236}">
                  <a16:creationId xmlns:a16="http://schemas.microsoft.com/office/drawing/2014/main" id="{5F36C506-E054-4650-9EA2-B929C0CEA38D}"/>
                </a:ext>
              </a:extLst>
            </p:cNvPr>
            <p:cNvSpPr>
              <a:spLocks noChangeArrowheads="1"/>
            </p:cNvSpPr>
            <p:nvPr/>
          </p:nvSpPr>
          <p:spPr bwMode="gray">
            <a:xfrm>
              <a:off x="1652713" y="1539875"/>
              <a:ext cx="1346844" cy="369332"/>
            </a:xfrm>
            <a:prstGeom prst="rect">
              <a:avLst/>
            </a:prstGeom>
            <a:noFill/>
            <a:ln w="9525">
              <a:noFill/>
              <a:miter lim="800000"/>
              <a:headEnd/>
              <a:tailEnd/>
            </a:ln>
          </p:spPr>
          <p:txBody>
            <a:bodyPr wrap="none">
              <a:spAutoFit/>
            </a:bodyPr>
            <a:lstStyle/>
            <a:p>
              <a:pPr>
                <a:spcBef>
                  <a:spcPct val="50000"/>
                </a:spcBef>
                <a:buClr>
                  <a:srgbClr val="1F3F5F"/>
                </a:buClr>
              </a:pPr>
              <a:r>
                <a:rPr lang="zh-CN" altLang="en-US" b="1" dirty="0">
                  <a:solidFill>
                    <a:srgbClr val="FFFFFF"/>
                  </a:solidFill>
                  <a:latin typeface="宋体" panose="02010600030101010101" pitchFamily="2" charset="-122"/>
                  <a:ea typeface="宋体" panose="02010600030101010101" pitchFamily="2" charset="-122"/>
                </a:rPr>
                <a:t>封闭式基金</a:t>
              </a:r>
              <a:endParaRPr lang="en-US" altLang="zh-CN" b="1" dirty="0">
                <a:solidFill>
                  <a:srgbClr val="FFFFFF"/>
                </a:solidFill>
                <a:latin typeface="宋体" panose="02010600030101010101" pitchFamily="2" charset="-122"/>
                <a:ea typeface="宋体" panose="02010600030101010101" pitchFamily="2" charset="-122"/>
              </a:endParaRPr>
            </a:p>
          </p:txBody>
        </p:sp>
        <p:sp>
          <p:nvSpPr>
            <p:cNvPr id="11" name="Rectangle 74">
              <a:extLst>
                <a:ext uri="{FF2B5EF4-FFF2-40B4-BE49-F238E27FC236}">
                  <a16:creationId xmlns:a16="http://schemas.microsoft.com/office/drawing/2014/main" id="{86451D7F-EAB1-4B01-A167-A1CE8E6E5840}"/>
                </a:ext>
              </a:extLst>
            </p:cNvPr>
            <p:cNvSpPr>
              <a:spLocks noChangeArrowheads="1"/>
            </p:cNvSpPr>
            <p:nvPr/>
          </p:nvSpPr>
          <p:spPr bwMode="auto">
            <a:xfrm>
              <a:off x="1423988" y="1968500"/>
              <a:ext cx="6291262" cy="923330"/>
            </a:xfrm>
            <a:prstGeom prst="rect">
              <a:avLst/>
            </a:prstGeom>
            <a:noFill/>
            <a:ln w="9525">
              <a:noFill/>
              <a:miter lim="800000"/>
              <a:headEnd/>
              <a:tailEnd/>
            </a:ln>
          </p:spPr>
          <p:txBody>
            <a:bodyPr>
              <a:spAutoFit/>
            </a:bodyPr>
            <a:lstStyle/>
            <a:p>
              <a:pPr lvl="0"/>
              <a:r>
                <a:rPr lang="zh-CN" altLang="en-US" dirty="0">
                  <a:latin typeface="宋体" panose="02010600030101010101" pitchFamily="2" charset="-122"/>
                  <a:ea typeface="宋体" panose="02010600030101010101" pitchFamily="2" charset="-122"/>
                </a:rPr>
                <a:t>基金份额在基金合同期限内固定不变，基金份额可以在依法设立的证券交易所交易，基金份额持有人不得申请赎回的一种基金</a:t>
              </a:r>
            </a:p>
          </p:txBody>
        </p:sp>
      </p:grpSp>
      <p:grpSp>
        <p:nvGrpSpPr>
          <p:cNvPr id="16" name="组合 15">
            <a:extLst>
              <a:ext uri="{FF2B5EF4-FFF2-40B4-BE49-F238E27FC236}">
                <a16:creationId xmlns:a16="http://schemas.microsoft.com/office/drawing/2014/main" id="{65115F40-1033-47FC-95A2-1151254BCA1F}"/>
              </a:ext>
            </a:extLst>
          </p:cNvPr>
          <p:cNvGrpSpPr/>
          <p:nvPr/>
        </p:nvGrpSpPr>
        <p:grpSpPr>
          <a:xfrm>
            <a:off x="2367830" y="3579467"/>
            <a:ext cx="6781799" cy="1243559"/>
            <a:chOff x="1143000" y="2825750"/>
            <a:chExt cx="6781799" cy="1139812"/>
          </a:xfrm>
        </p:grpSpPr>
        <p:sp>
          <p:nvSpPr>
            <p:cNvPr id="17" name="AutoShape 52">
              <a:extLst>
                <a:ext uri="{FF2B5EF4-FFF2-40B4-BE49-F238E27FC236}">
                  <a16:creationId xmlns:a16="http://schemas.microsoft.com/office/drawing/2014/main" id="{0D63F262-12FF-4F46-A151-1E4E63A02077}"/>
                </a:ext>
              </a:extLst>
            </p:cNvPr>
            <p:cNvSpPr>
              <a:spLocks noChangeArrowheads="1"/>
            </p:cNvSpPr>
            <p:nvPr/>
          </p:nvSpPr>
          <p:spPr bwMode="gray">
            <a:xfrm>
              <a:off x="1262062" y="2957514"/>
              <a:ext cx="6662737" cy="1008048"/>
            </a:xfrm>
            <a:prstGeom prst="roundRect">
              <a:avLst>
                <a:gd name="adj" fmla="val 16667"/>
              </a:avLst>
            </a:prstGeom>
            <a:solidFill>
              <a:schemeClr val="accent2">
                <a:alpha val="30196"/>
              </a:schemeClr>
            </a:solidFill>
            <a:ln w="9525">
              <a:noFill/>
              <a:round/>
              <a:headEnd/>
              <a:tailEnd/>
            </a:ln>
          </p:spPr>
          <p:txBody>
            <a:bodyPr wrap="none" anchor="ctr"/>
            <a:lstStyle/>
            <a:p>
              <a:endParaRPr lang="zh-CN" altLang="en-US">
                <a:latin typeface="宋体" panose="02010600030101010101" pitchFamily="2" charset="-122"/>
                <a:ea typeface="宋体" panose="02010600030101010101" pitchFamily="2" charset="-122"/>
              </a:endParaRPr>
            </a:p>
          </p:txBody>
        </p:sp>
        <p:grpSp>
          <p:nvGrpSpPr>
            <p:cNvPr id="18" name="Group 56">
              <a:extLst>
                <a:ext uri="{FF2B5EF4-FFF2-40B4-BE49-F238E27FC236}">
                  <a16:creationId xmlns:a16="http://schemas.microsoft.com/office/drawing/2014/main" id="{FAEC0F20-EFAD-4361-B82C-F5FF3E065D64}"/>
                </a:ext>
              </a:extLst>
            </p:cNvPr>
            <p:cNvGrpSpPr>
              <a:grpSpLocks/>
            </p:cNvGrpSpPr>
            <p:nvPr/>
          </p:nvGrpSpPr>
          <p:grpSpPr bwMode="auto">
            <a:xfrm>
              <a:off x="1143000" y="2825750"/>
              <a:ext cx="3319463" cy="401638"/>
              <a:chOff x="720" y="1392"/>
              <a:chExt cx="4058" cy="480"/>
            </a:xfrm>
          </p:grpSpPr>
          <p:sp>
            <p:nvSpPr>
              <p:cNvPr id="21" name="AutoShape 57">
                <a:extLst>
                  <a:ext uri="{FF2B5EF4-FFF2-40B4-BE49-F238E27FC236}">
                    <a16:creationId xmlns:a16="http://schemas.microsoft.com/office/drawing/2014/main" id="{873FC1D1-CD7A-413A-BB8E-C472F7B7D2BC}"/>
                  </a:ext>
                </a:extLst>
              </p:cNvPr>
              <p:cNvSpPr>
                <a:spLocks noChangeArrowheads="1"/>
              </p:cNvSpPr>
              <p:nvPr/>
            </p:nvSpPr>
            <p:spPr bwMode="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w="9525">
                <a:noFill/>
                <a:round/>
                <a:headEnd/>
                <a:tailEnd/>
              </a:ln>
              <a:effectLst/>
            </p:spPr>
            <p:txBody>
              <a:bodyPr wrap="none" anchor="ctr"/>
              <a:lstStyle/>
              <a:p>
                <a:pPr>
                  <a:defRPr/>
                </a:pPr>
                <a:endParaRPr lang="zh-CN" altLang="en-US">
                  <a:latin typeface="宋体" panose="02010600030101010101" pitchFamily="2" charset="-122"/>
                  <a:ea typeface="宋体" panose="02010600030101010101" pitchFamily="2" charset="-122"/>
                </a:endParaRPr>
              </a:p>
            </p:txBody>
          </p:sp>
          <p:grpSp>
            <p:nvGrpSpPr>
              <p:cNvPr id="22" name="Group 58">
                <a:extLst>
                  <a:ext uri="{FF2B5EF4-FFF2-40B4-BE49-F238E27FC236}">
                    <a16:creationId xmlns:a16="http://schemas.microsoft.com/office/drawing/2014/main" id="{E099C509-D419-41C1-A812-652D1A9BBDC4}"/>
                  </a:ext>
                </a:extLst>
              </p:cNvPr>
              <p:cNvGrpSpPr>
                <a:grpSpLocks/>
              </p:cNvGrpSpPr>
              <p:nvPr/>
            </p:nvGrpSpPr>
            <p:grpSpPr bwMode="auto">
              <a:xfrm>
                <a:off x="730" y="1407"/>
                <a:ext cx="4041" cy="444"/>
                <a:chOff x="744" y="1407"/>
                <a:chExt cx="3986" cy="444"/>
              </a:xfrm>
            </p:grpSpPr>
            <p:sp>
              <p:nvSpPr>
                <p:cNvPr id="23" name="AutoShape 59">
                  <a:extLst>
                    <a:ext uri="{FF2B5EF4-FFF2-40B4-BE49-F238E27FC236}">
                      <a16:creationId xmlns:a16="http://schemas.microsoft.com/office/drawing/2014/main" id="{C7E749BB-D039-4C48-B9E6-B437667969F9}"/>
                    </a:ext>
                  </a:extLst>
                </p:cNvPr>
                <p:cNvSpPr>
                  <a:spLocks noChangeArrowheads="1"/>
                </p:cNvSpPr>
                <p:nvPr/>
              </p:nvSpPr>
              <p:spPr bwMode="gray">
                <a:xfrm>
                  <a:off x="744" y="1735"/>
                  <a:ext cx="3986" cy="116"/>
                </a:xfrm>
                <a:prstGeom prst="roundRect">
                  <a:avLst>
                    <a:gd name="adj" fmla="val 50000"/>
                  </a:avLst>
                </a:prstGeom>
                <a:gradFill rotWithShape="1">
                  <a:gsLst>
                    <a:gs pos="0">
                      <a:schemeClr val="accent2">
                        <a:alpha val="0"/>
                      </a:schemeClr>
                    </a:gs>
                    <a:gs pos="100000">
                      <a:schemeClr val="accent2">
                        <a:gamma/>
                        <a:tint val="19216"/>
                        <a:invGamma/>
                      </a:schemeClr>
                    </a:gs>
                  </a:gsLst>
                  <a:lin ang="5400000" scaled="1"/>
                </a:gradFill>
                <a:ln w="9525">
                  <a:noFill/>
                  <a:round/>
                  <a:headEnd/>
                  <a:tailEnd/>
                </a:ln>
                <a:effectLst/>
              </p:spPr>
              <p:txBody>
                <a:bodyPr wrap="none" anchor="ctr"/>
                <a:lstStyle/>
                <a:p>
                  <a:pPr>
                    <a:defRPr/>
                  </a:pPr>
                  <a:endParaRPr lang="zh-CN" altLang="en-US">
                    <a:latin typeface="宋体" panose="02010600030101010101" pitchFamily="2" charset="-122"/>
                    <a:ea typeface="宋体" panose="02010600030101010101" pitchFamily="2" charset="-122"/>
                  </a:endParaRPr>
                </a:p>
              </p:txBody>
            </p:sp>
            <p:sp>
              <p:nvSpPr>
                <p:cNvPr id="24" name="AutoShape 60">
                  <a:extLst>
                    <a:ext uri="{FF2B5EF4-FFF2-40B4-BE49-F238E27FC236}">
                      <a16:creationId xmlns:a16="http://schemas.microsoft.com/office/drawing/2014/main" id="{5ECD4B05-1959-411E-8B94-B6730584A351}"/>
                    </a:ext>
                  </a:extLst>
                </p:cNvPr>
                <p:cNvSpPr>
                  <a:spLocks noChangeArrowheads="1"/>
                </p:cNvSpPr>
                <p:nvPr/>
              </p:nvSpPr>
              <p:spPr bwMode="gray">
                <a:xfrm>
                  <a:off x="744" y="1407"/>
                  <a:ext cx="3986" cy="116"/>
                </a:xfrm>
                <a:prstGeom prst="roundRect">
                  <a:avLst>
                    <a:gd name="adj" fmla="val 50000"/>
                  </a:avLst>
                </a:prstGeom>
                <a:gradFill rotWithShape="1">
                  <a:gsLst>
                    <a:gs pos="0">
                      <a:schemeClr val="accent2">
                        <a:gamma/>
                        <a:tint val="15686"/>
                        <a:invGamma/>
                      </a:schemeClr>
                    </a:gs>
                    <a:gs pos="100000">
                      <a:schemeClr val="accent2">
                        <a:alpha val="0"/>
                      </a:schemeClr>
                    </a:gs>
                  </a:gsLst>
                  <a:lin ang="5400000" scaled="1"/>
                </a:gradFill>
                <a:ln w="9525">
                  <a:noFill/>
                  <a:round/>
                  <a:headEnd/>
                  <a:tailEnd/>
                </a:ln>
                <a:effectLst/>
              </p:spPr>
              <p:txBody>
                <a:bodyPr wrap="none" anchor="ctr"/>
                <a:lstStyle/>
                <a:p>
                  <a:pPr>
                    <a:defRPr/>
                  </a:pPr>
                  <a:endParaRPr lang="zh-CN" altLang="en-US">
                    <a:latin typeface="宋体" panose="02010600030101010101" pitchFamily="2" charset="-122"/>
                    <a:ea typeface="宋体" panose="02010600030101010101" pitchFamily="2" charset="-122"/>
                  </a:endParaRPr>
                </a:p>
              </p:txBody>
            </p:sp>
          </p:grpSp>
        </p:grpSp>
        <p:sp>
          <p:nvSpPr>
            <p:cNvPr id="19" name="Rectangle 72">
              <a:extLst>
                <a:ext uri="{FF2B5EF4-FFF2-40B4-BE49-F238E27FC236}">
                  <a16:creationId xmlns:a16="http://schemas.microsoft.com/office/drawing/2014/main" id="{0683B316-45F0-411A-A430-9692E33C77C0}"/>
                </a:ext>
              </a:extLst>
            </p:cNvPr>
            <p:cNvSpPr>
              <a:spLocks noChangeArrowheads="1"/>
            </p:cNvSpPr>
            <p:nvPr/>
          </p:nvSpPr>
          <p:spPr bwMode="gray">
            <a:xfrm>
              <a:off x="1617663" y="2852738"/>
              <a:ext cx="1346844" cy="338520"/>
            </a:xfrm>
            <a:prstGeom prst="rect">
              <a:avLst/>
            </a:prstGeom>
            <a:noFill/>
            <a:ln w="9525">
              <a:noFill/>
              <a:miter lim="800000"/>
              <a:headEnd/>
              <a:tailEnd/>
            </a:ln>
          </p:spPr>
          <p:txBody>
            <a:bodyPr wrap="none">
              <a:spAutoFit/>
            </a:bodyPr>
            <a:lstStyle/>
            <a:p>
              <a:pPr>
                <a:spcBef>
                  <a:spcPct val="50000"/>
                </a:spcBef>
                <a:buClr>
                  <a:srgbClr val="1F3F5F"/>
                </a:buClr>
              </a:pPr>
              <a:r>
                <a:rPr lang="zh-CN" altLang="en-US" b="1" dirty="0">
                  <a:solidFill>
                    <a:srgbClr val="FFFFFF"/>
                  </a:solidFill>
                  <a:latin typeface="宋体" panose="02010600030101010101" pitchFamily="2" charset="-122"/>
                  <a:ea typeface="宋体" panose="02010600030101010101" pitchFamily="2" charset="-122"/>
                </a:rPr>
                <a:t>开放式基金</a:t>
              </a:r>
              <a:endParaRPr lang="en-US" altLang="zh-CN" b="1" dirty="0">
                <a:solidFill>
                  <a:srgbClr val="FFFFFF"/>
                </a:solidFill>
                <a:latin typeface="宋体" panose="02010600030101010101" pitchFamily="2" charset="-122"/>
                <a:ea typeface="宋体" panose="02010600030101010101" pitchFamily="2" charset="-122"/>
              </a:endParaRPr>
            </a:p>
          </p:txBody>
        </p:sp>
        <p:sp>
          <p:nvSpPr>
            <p:cNvPr id="20" name="Rectangle 77">
              <a:extLst>
                <a:ext uri="{FF2B5EF4-FFF2-40B4-BE49-F238E27FC236}">
                  <a16:creationId xmlns:a16="http://schemas.microsoft.com/office/drawing/2014/main" id="{E9BB8A7C-D20D-417A-8F0A-AA1DB403B5B0}"/>
                </a:ext>
              </a:extLst>
            </p:cNvPr>
            <p:cNvSpPr>
              <a:spLocks noChangeArrowheads="1"/>
            </p:cNvSpPr>
            <p:nvPr/>
          </p:nvSpPr>
          <p:spPr bwMode="auto">
            <a:xfrm>
              <a:off x="1412875" y="3267134"/>
              <a:ext cx="6172200" cy="592409"/>
            </a:xfrm>
            <a:prstGeom prst="rect">
              <a:avLst/>
            </a:prstGeom>
            <a:noFill/>
            <a:ln w="9525">
              <a:noFill/>
              <a:miter lim="800000"/>
              <a:headEnd/>
              <a:tailEnd/>
            </a:ln>
          </p:spPr>
          <p:txBody>
            <a:bodyPr>
              <a:spAutoFit/>
            </a:bodyPr>
            <a:lstStyle/>
            <a:p>
              <a:pPr lvl="0"/>
              <a:r>
                <a:rPr lang="zh-CN" altLang="en-US" dirty="0">
                  <a:latin typeface="宋体" panose="02010600030101010101" pitchFamily="2" charset="-122"/>
                  <a:ea typeface="宋体" panose="02010600030101010101" pitchFamily="2" charset="-122"/>
                </a:rPr>
                <a:t>基金份额不固定，基金份额可以在基金合同约定的时间和场所进行申购和赎回的一种基金</a:t>
              </a:r>
            </a:p>
          </p:txBody>
        </p:sp>
      </p:grpSp>
    </p:spTree>
    <p:extLst>
      <p:ext uri="{BB962C8B-B14F-4D97-AF65-F5344CB8AC3E}">
        <p14:creationId xmlns:p14="http://schemas.microsoft.com/office/powerpoint/2010/main" val="1960310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证券投资基金概述</a:t>
            </a:r>
            <a:endParaRPr lang="en-US" altLang="zh-CN" sz="2800" dirty="0">
              <a:latin typeface="宋体" panose="02010600030101010101" pitchFamily="2" charset="-122"/>
              <a:ea typeface="宋体" panose="02010600030101010101" pitchFamily="2" charset="-122"/>
            </a:endParaRP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rmAutofit/>
          </a:bodyPr>
          <a:lstStyle/>
          <a:p>
            <a:r>
              <a:rPr lang="zh-CN" altLang="en-US" sz="1800" dirty="0">
                <a:latin typeface="宋体" panose="02010600030101010101" pitchFamily="2" charset="-122"/>
                <a:ea typeface="宋体" panose="02010600030101010101" pitchFamily="2" charset="-122"/>
              </a:rPr>
              <a:t>封闭式基金和开放式基金的主要区别</a:t>
            </a:r>
          </a:p>
          <a:p>
            <a:endParaRPr lang="zh-CN" altLang="en-US" sz="20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8</a:t>
            </a:fld>
            <a:endParaRPr lang="zh-CN" altLang="en-US"/>
          </a:p>
        </p:txBody>
      </p:sp>
      <p:graphicFrame>
        <p:nvGraphicFramePr>
          <p:cNvPr id="6" name="表格 5">
            <a:extLst>
              <a:ext uri="{FF2B5EF4-FFF2-40B4-BE49-F238E27FC236}">
                <a16:creationId xmlns:a16="http://schemas.microsoft.com/office/drawing/2014/main" id="{B1AE2825-963A-40D4-BA6C-51C4F4C06917}"/>
              </a:ext>
            </a:extLst>
          </p:cNvPr>
          <p:cNvGraphicFramePr>
            <a:graphicFrameLocks noGrp="1"/>
          </p:cNvGraphicFramePr>
          <p:nvPr>
            <p:extLst>
              <p:ext uri="{D42A27DB-BD31-4B8C-83A1-F6EECF244321}">
                <p14:modId xmlns:p14="http://schemas.microsoft.com/office/powerpoint/2010/main" val="1120661874"/>
              </p:ext>
            </p:extLst>
          </p:nvPr>
        </p:nvGraphicFramePr>
        <p:xfrm>
          <a:off x="1623954" y="1626867"/>
          <a:ext cx="8358246" cy="4912045"/>
        </p:xfrm>
        <a:graphic>
          <a:graphicData uri="http://schemas.openxmlformats.org/drawingml/2006/table">
            <a:tbl>
              <a:tblPr firstRow="1" bandRow="1">
                <a:tableStyleId>{5C22544A-7EE6-4342-B048-85BDC9FD1C3A}</a:tableStyleId>
              </a:tblPr>
              <a:tblGrid>
                <a:gridCol w="2143110">
                  <a:extLst>
                    <a:ext uri="{9D8B030D-6E8A-4147-A177-3AD203B41FA5}">
                      <a16:colId xmlns:a16="http://schemas.microsoft.com/office/drawing/2014/main" val="20000"/>
                    </a:ext>
                  </a:extLst>
                </a:gridCol>
                <a:gridCol w="2500330">
                  <a:extLst>
                    <a:ext uri="{9D8B030D-6E8A-4147-A177-3AD203B41FA5}">
                      <a16:colId xmlns:a16="http://schemas.microsoft.com/office/drawing/2014/main" val="20001"/>
                    </a:ext>
                  </a:extLst>
                </a:gridCol>
                <a:gridCol w="3714806">
                  <a:extLst>
                    <a:ext uri="{9D8B030D-6E8A-4147-A177-3AD203B41FA5}">
                      <a16:colId xmlns:a16="http://schemas.microsoft.com/office/drawing/2014/main" val="20002"/>
                    </a:ext>
                  </a:extLst>
                </a:gridCol>
              </a:tblGrid>
              <a:tr h="431597">
                <a:tc>
                  <a:txBody>
                    <a:bodyPr/>
                    <a:lstStyle/>
                    <a:p>
                      <a:endParaRPr lang="zh-CN" altLang="en-US" sz="1800" dirty="0">
                        <a:latin typeface="宋体" panose="02010600030101010101" pitchFamily="2" charset="-122"/>
                        <a:ea typeface="宋体" panose="02010600030101010101" pitchFamily="2" charset="-122"/>
                      </a:endParaRPr>
                    </a:p>
                  </a:txBody>
                  <a:tcPr/>
                </a:tc>
                <a:tc>
                  <a:txBody>
                    <a:bodyPr/>
                    <a:lstStyle/>
                    <a:p>
                      <a:r>
                        <a:rPr lang="zh-CN" altLang="en-US" sz="1800" dirty="0">
                          <a:latin typeface="宋体" panose="02010600030101010101" pitchFamily="2" charset="-122"/>
                          <a:ea typeface="宋体" panose="02010600030101010101" pitchFamily="2" charset="-122"/>
                        </a:rPr>
                        <a:t>封闭式基金</a:t>
                      </a:r>
                    </a:p>
                  </a:txBody>
                  <a:tcPr/>
                </a:tc>
                <a:tc>
                  <a:txBody>
                    <a:bodyPr/>
                    <a:lstStyle/>
                    <a:p>
                      <a:r>
                        <a:rPr lang="zh-CN" altLang="en-US" sz="1800" dirty="0">
                          <a:latin typeface="宋体" panose="02010600030101010101" pitchFamily="2" charset="-122"/>
                          <a:ea typeface="宋体" panose="02010600030101010101" pitchFamily="2" charset="-122"/>
                        </a:rPr>
                        <a:t>开放式基金</a:t>
                      </a:r>
                    </a:p>
                  </a:txBody>
                  <a:tcPr/>
                </a:tc>
                <a:extLst>
                  <a:ext uri="{0D108BD9-81ED-4DB2-BD59-A6C34878D82A}">
                    <a16:rowId xmlns:a16="http://schemas.microsoft.com/office/drawing/2014/main" val="10000"/>
                  </a:ext>
                </a:extLst>
              </a:tr>
              <a:tr h="431597">
                <a:tc>
                  <a:txBody>
                    <a:bodyPr/>
                    <a:lstStyle/>
                    <a:p>
                      <a:r>
                        <a:rPr lang="zh-CN" altLang="en-US" sz="1800" b="1" dirty="0">
                          <a:latin typeface="宋体" panose="02010600030101010101" pitchFamily="2" charset="-122"/>
                          <a:ea typeface="宋体" panose="02010600030101010101" pitchFamily="2" charset="-122"/>
                        </a:rPr>
                        <a:t>期限不同</a:t>
                      </a:r>
                    </a:p>
                  </a:txBody>
                  <a:tcPr/>
                </a:tc>
                <a:tc>
                  <a:txBody>
                    <a:bodyPr/>
                    <a:lstStyle/>
                    <a:p>
                      <a:r>
                        <a:rPr lang="zh-CN" altLang="en-US" sz="1800" dirty="0">
                          <a:latin typeface="宋体" panose="02010600030101010101" pitchFamily="2" charset="-122"/>
                          <a:ea typeface="宋体" panose="02010600030101010101" pitchFamily="2" charset="-122"/>
                        </a:rPr>
                        <a:t>有固定的存续期</a:t>
                      </a:r>
                    </a:p>
                  </a:txBody>
                  <a:tcPr/>
                </a:tc>
                <a:tc>
                  <a:txBody>
                    <a:bodyPr/>
                    <a:lstStyle/>
                    <a:p>
                      <a:r>
                        <a:rPr lang="zh-CN" altLang="en-US" sz="1800" dirty="0">
                          <a:latin typeface="宋体" panose="02010600030101010101" pitchFamily="2" charset="-122"/>
                          <a:ea typeface="宋体" panose="02010600030101010101" pitchFamily="2" charset="-122"/>
                        </a:rPr>
                        <a:t>无期限</a:t>
                      </a:r>
                    </a:p>
                  </a:txBody>
                  <a:tcPr/>
                </a:tc>
                <a:extLst>
                  <a:ext uri="{0D108BD9-81ED-4DB2-BD59-A6C34878D82A}">
                    <a16:rowId xmlns:a16="http://schemas.microsoft.com/office/drawing/2014/main" val="10001"/>
                  </a:ext>
                </a:extLst>
              </a:tr>
              <a:tr h="1208487">
                <a:tc>
                  <a:txBody>
                    <a:bodyPr/>
                    <a:lstStyle/>
                    <a:p>
                      <a:r>
                        <a:rPr lang="zh-CN" altLang="en-US" sz="1800" b="1" dirty="0">
                          <a:latin typeface="宋体" panose="02010600030101010101" pitchFamily="2" charset="-122"/>
                          <a:ea typeface="宋体" panose="02010600030101010101" pitchFamily="2" charset="-122"/>
                        </a:rPr>
                        <a:t>份额限制不同</a:t>
                      </a:r>
                    </a:p>
                  </a:txBody>
                  <a:tcPr/>
                </a:tc>
                <a:tc>
                  <a:txBody>
                    <a:bodyPr/>
                    <a:lstStyle/>
                    <a:p>
                      <a:r>
                        <a:rPr lang="zh-CN" altLang="en-US" sz="1800" dirty="0">
                          <a:latin typeface="宋体" panose="02010600030101010101" pitchFamily="2" charset="-122"/>
                          <a:ea typeface="宋体" panose="02010600030101010101" pitchFamily="2" charset="-122"/>
                        </a:rPr>
                        <a:t>份额是固定的，在封闭期限内未经法定程序不能增减</a:t>
                      </a:r>
                    </a:p>
                  </a:txBody>
                  <a:tcPr/>
                </a:tc>
                <a:tc>
                  <a:txBody>
                    <a:bodyPr/>
                    <a:lstStyle/>
                    <a:p>
                      <a:r>
                        <a:rPr lang="zh-CN" altLang="en-US" sz="1800" dirty="0">
                          <a:latin typeface="宋体" panose="02010600030101010101" pitchFamily="2" charset="-122"/>
                          <a:ea typeface="宋体" panose="02010600030101010101" pitchFamily="2" charset="-122"/>
                        </a:rPr>
                        <a:t>份额不固定，投资者可在基金合同规定的时间内随时提出申购或者赎回申请，基金份额会相应地增加或者减少</a:t>
                      </a:r>
                    </a:p>
                  </a:txBody>
                  <a:tcPr/>
                </a:tc>
                <a:extLst>
                  <a:ext uri="{0D108BD9-81ED-4DB2-BD59-A6C34878D82A}">
                    <a16:rowId xmlns:a16="http://schemas.microsoft.com/office/drawing/2014/main" val="10002"/>
                  </a:ext>
                </a:extLst>
              </a:tr>
              <a:tr h="1285884">
                <a:tc>
                  <a:txBody>
                    <a:bodyPr/>
                    <a:lstStyle/>
                    <a:p>
                      <a:r>
                        <a:rPr lang="zh-CN" altLang="en-US" sz="1800" b="1" dirty="0">
                          <a:latin typeface="宋体" panose="02010600030101010101" pitchFamily="2" charset="-122"/>
                          <a:ea typeface="宋体" panose="02010600030101010101" pitchFamily="2" charset="-122"/>
                        </a:rPr>
                        <a:t>交易场所不同</a:t>
                      </a:r>
                    </a:p>
                  </a:txBody>
                  <a:tcPr/>
                </a:tc>
                <a:tc>
                  <a:txBody>
                    <a:bodyPr/>
                    <a:lstStyle/>
                    <a:p>
                      <a:r>
                        <a:rPr lang="zh-CN" altLang="en-US" sz="1800" dirty="0">
                          <a:latin typeface="宋体" panose="02010600030101010101" pitchFamily="2" charset="-122"/>
                          <a:ea typeface="宋体" panose="02010600030101010101" pitchFamily="2" charset="-122"/>
                        </a:rPr>
                        <a:t>募集完成后可以再证券交易所上市交易</a:t>
                      </a:r>
                    </a:p>
                  </a:txBody>
                  <a:tcPr/>
                </a:tc>
                <a:tc>
                  <a:txBody>
                    <a:bodyPr/>
                    <a:lstStyle/>
                    <a:p>
                      <a:r>
                        <a:rPr lang="zh-CN" altLang="en-US" sz="1800" dirty="0">
                          <a:latin typeface="宋体" panose="02010600030101010101" pitchFamily="2" charset="-122"/>
                          <a:ea typeface="宋体" panose="02010600030101010101" pitchFamily="2" charset="-122"/>
                        </a:rPr>
                        <a:t>投资者可以按照基金管理人确定的时间和地点向基金管理人或其销售代理机构申购或者赎回，交易在投资者与基金管理人之间完成</a:t>
                      </a:r>
                    </a:p>
                  </a:txBody>
                  <a:tcPr/>
                </a:tc>
                <a:extLst>
                  <a:ext uri="{0D108BD9-81ED-4DB2-BD59-A6C34878D82A}">
                    <a16:rowId xmlns:a16="http://schemas.microsoft.com/office/drawing/2014/main" val="10003"/>
                  </a:ext>
                </a:extLst>
              </a:tr>
              <a:tr h="431597">
                <a:tc>
                  <a:txBody>
                    <a:bodyPr/>
                    <a:lstStyle/>
                    <a:p>
                      <a:r>
                        <a:rPr lang="zh-CN" altLang="en-US" sz="1800" b="1" dirty="0">
                          <a:latin typeface="宋体" panose="02010600030101010101" pitchFamily="2" charset="-122"/>
                          <a:ea typeface="宋体" panose="02010600030101010101" pitchFamily="2" charset="-122"/>
                        </a:rPr>
                        <a:t>价格形成机制不同</a:t>
                      </a:r>
                    </a:p>
                  </a:txBody>
                  <a:tcPr/>
                </a:tc>
                <a:tc>
                  <a:txBody>
                    <a:bodyPr/>
                    <a:lstStyle/>
                    <a:p>
                      <a:r>
                        <a:rPr lang="zh-CN" altLang="en-US" sz="1800" dirty="0">
                          <a:latin typeface="宋体" panose="02010600030101010101" pitchFamily="2" charset="-122"/>
                          <a:ea typeface="宋体" panose="02010600030101010101" pitchFamily="2" charset="-122"/>
                        </a:rPr>
                        <a:t>交易价格主要受二级市场供求关系的影响</a:t>
                      </a:r>
                    </a:p>
                  </a:txBody>
                  <a:tcPr/>
                </a:tc>
                <a:tc>
                  <a:txBody>
                    <a:bodyPr/>
                    <a:lstStyle/>
                    <a:p>
                      <a:r>
                        <a:rPr lang="zh-CN" altLang="en-US" sz="1800" dirty="0">
                          <a:latin typeface="宋体" panose="02010600030101010101" pitchFamily="2" charset="-122"/>
                          <a:ea typeface="宋体" panose="02010600030101010101" pitchFamily="2" charset="-122"/>
                        </a:rPr>
                        <a:t>申购或者赎回价格在基金净值的基础上加一定比例的费用后确定，不受市场供求关系的影响</a:t>
                      </a:r>
                    </a:p>
                  </a:txBody>
                  <a:tcPr/>
                </a:tc>
                <a:extLst>
                  <a:ext uri="{0D108BD9-81ED-4DB2-BD59-A6C34878D82A}">
                    <a16:rowId xmlns:a16="http://schemas.microsoft.com/office/drawing/2014/main" val="10004"/>
                  </a:ext>
                </a:extLst>
              </a:tr>
              <a:tr h="431597">
                <a:tc>
                  <a:txBody>
                    <a:bodyPr/>
                    <a:lstStyle/>
                    <a:p>
                      <a:r>
                        <a:rPr lang="zh-CN" altLang="en-US" sz="1800" b="1" dirty="0">
                          <a:latin typeface="宋体" panose="02010600030101010101" pitchFamily="2" charset="-122"/>
                          <a:ea typeface="宋体" panose="02010600030101010101" pitchFamily="2" charset="-122"/>
                        </a:rPr>
                        <a:t>激励约束机制与运作管理方式不同</a:t>
                      </a:r>
                    </a:p>
                  </a:txBody>
                  <a:tcPr/>
                </a:tc>
                <a:tc>
                  <a:txBody>
                    <a:bodyPr/>
                    <a:lstStyle/>
                    <a:p>
                      <a:r>
                        <a:rPr lang="zh-CN" altLang="en-US" sz="1800" kern="1200" dirty="0">
                          <a:solidFill>
                            <a:schemeClr val="dk1"/>
                          </a:solidFill>
                          <a:latin typeface="宋体" panose="02010600030101010101" pitchFamily="2" charset="-122"/>
                          <a:ea typeface="宋体" panose="02010600030101010101" pitchFamily="2" charset="-122"/>
                          <a:cs typeface="+mn-cs"/>
                        </a:rPr>
                        <a:t>受到较大限制</a:t>
                      </a:r>
                      <a:endParaRPr lang="zh-CN" altLang="en-US" sz="1800" dirty="0">
                        <a:latin typeface="宋体" panose="02010600030101010101" pitchFamily="2" charset="-122"/>
                        <a:ea typeface="宋体" panose="02010600030101010101" pitchFamily="2" charset="-122"/>
                      </a:endParaRPr>
                    </a:p>
                  </a:txBody>
                  <a:tcPr/>
                </a:tc>
                <a:tc>
                  <a:txBody>
                    <a:bodyPr/>
                    <a:lstStyle/>
                    <a:p>
                      <a:r>
                        <a:rPr lang="zh-CN" altLang="en-US" sz="1800" dirty="0">
                          <a:latin typeface="宋体" panose="02010600030101010101" pitchFamily="2" charset="-122"/>
                          <a:ea typeface="宋体" panose="02010600030101010101" pitchFamily="2" charset="-122"/>
                        </a:rPr>
                        <a:t>激励约束机制更为健全</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37938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证券投资基金概述</a:t>
            </a:r>
            <a:endParaRPr lang="en-US" altLang="zh-CN" sz="2800" dirty="0">
              <a:latin typeface="宋体" panose="02010600030101010101" pitchFamily="2" charset="-122"/>
              <a:ea typeface="宋体" panose="02010600030101010101" pitchFamily="2" charset="-122"/>
            </a:endParaRP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rmAutofit/>
          </a:bodyPr>
          <a:lstStyle/>
          <a:p>
            <a:r>
              <a:rPr lang="zh-CN" altLang="en-US" sz="1800" dirty="0">
                <a:latin typeface="宋体" panose="02010600030101010101" pitchFamily="2" charset="-122"/>
                <a:ea typeface="宋体" panose="02010600030101010101" pitchFamily="2" charset="-122"/>
              </a:rPr>
              <a:t>证券基金的类型</a:t>
            </a:r>
            <a:r>
              <a:rPr lang="en-US" altLang="zh-CN" sz="1800" dirty="0">
                <a:latin typeface="宋体" panose="02010600030101010101" pitchFamily="2" charset="-122"/>
                <a:ea typeface="宋体" panose="02010600030101010101" pitchFamily="2" charset="-122"/>
              </a:rPr>
              <a:t>—</a:t>
            </a:r>
            <a:r>
              <a:rPr lang="zh-CN" altLang="en-US" sz="1800" b="1" dirty="0">
                <a:latin typeface="宋体" panose="02010600030101010101" pitchFamily="2" charset="-122"/>
                <a:ea typeface="宋体" panose="02010600030101010101" pitchFamily="2" charset="-122"/>
              </a:rPr>
              <a:t>按投资对象划分</a:t>
            </a:r>
          </a:p>
          <a:p>
            <a:endParaRPr lang="zh-CN" altLang="en-US" sz="20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9</a:t>
            </a:fld>
            <a:endParaRPr lang="zh-CN" altLang="en-US"/>
          </a:p>
        </p:txBody>
      </p:sp>
      <p:grpSp>
        <p:nvGrpSpPr>
          <p:cNvPr id="6" name="组合 5">
            <a:extLst>
              <a:ext uri="{FF2B5EF4-FFF2-40B4-BE49-F238E27FC236}">
                <a16:creationId xmlns:a16="http://schemas.microsoft.com/office/drawing/2014/main" id="{A68D97A6-E142-4BD0-BA2F-5B667D569421}"/>
              </a:ext>
            </a:extLst>
          </p:cNvPr>
          <p:cNvGrpSpPr/>
          <p:nvPr/>
        </p:nvGrpSpPr>
        <p:grpSpPr>
          <a:xfrm>
            <a:off x="2475923" y="1551749"/>
            <a:ext cx="6694488" cy="1300402"/>
            <a:chOff x="1187450" y="1539875"/>
            <a:chExt cx="6694488" cy="1300402"/>
          </a:xfrm>
        </p:grpSpPr>
        <p:sp>
          <p:nvSpPr>
            <p:cNvPr id="8" name="AutoShape 55">
              <a:extLst>
                <a:ext uri="{FF2B5EF4-FFF2-40B4-BE49-F238E27FC236}">
                  <a16:creationId xmlns:a16="http://schemas.microsoft.com/office/drawing/2014/main" id="{2D8BE033-114F-4383-BE29-8EFB7D6081BC}"/>
                </a:ext>
              </a:extLst>
            </p:cNvPr>
            <p:cNvSpPr>
              <a:spLocks noChangeArrowheads="1"/>
            </p:cNvSpPr>
            <p:nvPr/>
          </p:nvSpPr>
          <p:spPr bwMode="gray">
            <a:xfrm>
              <a:off x="1235075" y="1743075"/>
              <a:ext cx="6646863" cy="1076325"/>
            </a:xfrm>
            <a:prstGeom prst="roundRect">
              <a:avLst>
                <a:gd name="adj" fmla="val 16667"/>
              </a:avLst>
            </a:prstGeom>
            <a:solidFill>
              <a:schemeClr val="accent1">
                <a:alpha val="30196"/>
              </a:schemeClr>
            </a:solidFill>
            <a:ln w="9525">
              <a:noFill/>
              <a:round/>
              <a:headEnd/>
              <a:tailEnd/>
            </a:ln>
          </p:spPr>
          <p:txBody>
            <a:bodyPr wrap="none" anchor="ctr"/>
            <a:lstStyle/>
            <a:p>
              <a:endParaRPr lang="zh-CN" altLang="en-US" sz="1600">
                <a:latin typeface="宋体" panose="02010600030101010101" pitchFamily="2" charset="-122"/>
                <a:ea typeface="宋体" panose="02010600030101010101" pitchFamily="2" charset="-122"/>
              </a:endParaRPr>
            </a:p>
          </p:txBody>
        </p:sp>
        <p:grpSp>
          <p:nvGrpSpPr>
            <p:cNvPr id="9" name="Group 66">
              <a:extLst>
                <a:ext uri="{FF2B5EF4-FFF2-40B4-BE49-F238E27FC236}">
                  <a16:creationId xmlns:a16="http://schemas.microsoft.com/office/drawing/2014/main" id="{77F68421-DA23-458E-B9DC-0D1A70A2365C}"/>
                </a:ext>
              </a:extLst>
            </p:cNvPr>
            <p:cNvGrpSpPr>
              <a:grpSpLocks/>
            </p:cNvGrpSpPr>
            <p:nvPr/>
          </p:nvGrpSpPr>
          <p:grpSpPr bwMode="auto">
            <a:xfrm>
              <a:off x="1187450" y="1539875"/>
              <a:ext cx="3319463" cy="401638"/>
              <a:chOff x="720" y="1392"/>
              <a:chExt cx="4058" cy="480"/>
            </a:xfrm>
          </p:grpSpPr>
          <p:sp>
            <p:nvSpPr>
              <p:cNvPr id="12" name="AutoShape 67">
                <a:extLst>
                  <a:ext uri="{FF2B5EF4-FFF2-40B4-BE49-F238E27FC236}">
                    <a16:creationId xmlns:a16="http://schemas.microsoft.com/office/drawing/2014/main" id="{964C0312-DFDF-4330-9178-8B04818967B2}"/>
                  </a:ext>
                </a:extLst>
              </p:cNvPr>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a:defRPr/>
                </a:pPr>
                <a:endParaRPr lang="zh-CN" altLang="en-US" sz="1600">
                  <a:latin typeface="宋体" panose="02010600030101010101" pitchFamily="2" charset="-122"/>
                  <a:ea typeface="宋体" panose="02010600030101010101" pitchFamily="2" charset="-122"/>
                </a:endParaRPr>
              </a:p>
            </p:txBody>
          </p:sp>
          <p:grpSp>
            <p:nvGrpSpPr>
              <p:cNvPr id="13" name="Group 68">
                <a:extLst>
                  <a:ext uri="{FF2B5EF4-FFF2-40B4-BE49-F238E27FC236}">
                    <a16:creationId xmlns:a16="http://schemas.microsoft.com/office/drawing/2014/main" id="{3536DDEC-E503-44BB-889D-CD21866DB7EF}"/>
                  </a:ext>
                </a:extLst>
              </p:cNvPr>
              <p:cNvGrpSpPr>
                <a:grpSpLocks/>
              </p:cNvGrpSpPr>
              <p:nvPr/>
            </p:nvGrpSpPr>
            <p:grpSpPr bwMode="auto">
              <a:xfrm>
                <a:off x="730" y="1407"/>
                <a:ext cx="4041" cy="444"/>
                <a:chOff x="744" y="1407"/>
                <a:chExt cx="3986" cy="444"/>
              </a:xfrm>
            </p:grpSpPr>
            <p:sp>
              <p:nvSpPr>
                <p:cNvPr id="14" name="AutoShape 69">
                  <a:extLst>
                    <a:ext uri="{FF2B5EF4-FFF2-40B4-BE49-F238E27FC236}">
                      <a16:creationId xmlns:a16="http://schemas.microsoft.com/office/drawing/2014/main" id="{6E5238A1-BB21-41FC-99C1-FF80056FE743}"/>
                    </a:ext>
                  </a:extLst>
                </p:cNvPr>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a:defRPr/>
                  </a:pPr>
                  <a:endParaRPr lang="zh-CN" altLang="en-US" sz="1600">
                    <a:latin typeface="宋体" panose="02010600030101010101" pitchFamily="2" charset="-122"/>
                    <a:ea typeface="宋体" panose="02010600030101010101" pitchFamily="2" charset="-122"/>
                  </a:endParaRPr>
                </a:p>
              </p:txBody>
            </p:sp>
            <p:sp>
              <p:nvSpPr>
                <p:cNvPr id="15" name="AutoShape 70">
                  <a:extLst>
                    <a:ext uri="{FF2B5EF4-FFF2-40B4-BE49-F238E27FC236}">
                      <a16:creationId xmlns:a16="http://schemas.microsoft.com/office/drawing/2014/main" id="{57D3C7B8-BB0F-4DC7-AA59-6C7F5BB5C0F2}"/>
                    </a:ext>
                  </a:extLst>
                </p:cNvPr>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a:defRPr/>
                  </a:pPr>
                  <a:endParaRPr lang="zh-CN" altLang="en-US" sz="1600">
                    <a:latin typeface="宋体" panose="02010600030101010101" pitchFamily="2" charset="-122"/>
                    <a:ea typeface="宋体" panose="02010600030101010101" pitchFamily="2" charset="-122"/>
                  </a:endParaRPr>
                </a:p>
              </p:txBody>
            </p:sp>
          </p:grpSp>
        </p:grpSp>
        <p:sp>
          <p:nvSpPr>
            <p:cNvPr id="10" name="Rectangle 71">
              <a:extLst>
                <a:ext uri="{FF2B5EF4-FFF2-40B4-BE49-F238E27FC236}">
                  <a16:creationId xmlns:a16="http://schemas.microsoft.com/office/drawing/2014/main" id="{E65FF3AA-70D4-46B2-884C-0A3558F5ECDE}"/>
                </a:ext>
              </a:extLst>
            </p:cNvPr>
            <p:cNvSpPr>
              <a:spLocks noChangeArrowheads="1"/>
            </p:cNvSpPr>
            <p:nvPr/>
          </p:nvSpPr>
          <p:spPr bwMode="gray">
            <a:xfrm>
              <a:off x="1652713" y="1539875"/>
              <a:ext cx="1011815" cy="338554"/>
            </a:xfrm>
            <a:prstGeom prst="rect">
              <a:avLst/>
            </a:prstGeom>
            <a:noFill/>
            <a:ln w="9525">
              <a:noFill/>
              <a:miter lim="800000"/>
              <a:headEnd/>
              <a:tailEnd/>
            </a:ln>
          </p:spPr>
          <p:txBody>
            <a:bodyPr wrap="none">
              <a:spAutoFit/>
            </a:bodyPr>
            <a:lstStyle/>
            <a:p>
              <a:pPr>
                <a:spcBef>
                  <a:spcPct val="50000"/>
                </a:spcBef>
                <a:buClr>
                  <a:srgbClr val="1F3F5F"/>
                </a:buClr>
              </a:pPr>
              <a:r>
                <a:rPr lang="zh-CN" altLang="en-US" sz="1600" b="1" dirty="0">
                  <a:solidFill>
                    <a:srgbClr val="FFFFFF"/>
                  </a:solidFill>
                  <a:latin typeface="宋体" panose="02010600030101010101" pitchFamily="2" charset="-122"/>
                  <a:ea typeface="宋体" panose="02010600030101010101" pitchFamily="2" charset="-122"/>
                </a:rPr>
                <a:t>股票基金</a:t>
              </a:r>
              <a:endParaRPr lang="en-US" altLang="zh-CN" sz="1600" b="1" dirty="0">
                <a:solidFill>
                  <a:srgbClr val="FFFFFF"/>
                </a:solidFill>
                <a:latin typeface="宋体" panose="02010600030101010101" pitchFamily="2" charset="-122"/>
                <a:ea typeface="宋体" panose="02010600030101010101" pitchFamily="2" charset="-122"/>
              </a:endParaRPr>
            </a:p>
          </p:txBody>
        </p:sp>
        <p:sp>
          <p:nvSpPr>
            <p:cNvPr id="11" name="Rectangle 74">
              <a:extLst>
                <a:ext uri="{FF2B5EF4-FFF2-40B4-BE49-F238E27FC236}">
                  <a16:creationId xmlns:a16="http://schemas.microsoft.com/office/drawing/2014/main" id="{5ED74AE4-E733-4BCF-A75B-CE509FFC3CA5}"/>
                </a:ext>
              </a:extLst>
            </p:cNvPr>
            <p:cNvSpPr>
              <a:spLocks noChangeArrowheads="1"/>
            </p:cNvSpPr>
            <p:nvPr/>
          </p:nvSpPr>
          <p:spPr bwMode="auto">
            <a:xfrm>
              <a:off x="1423988" y="1968500"/>
              <a:ext cx="6291262" cy="871777"/>
            </a:xfrm>
            <a:prstGeom prst="rect">
              <a:avLst/>
            </a:prstGeom>
            <a:noFill/>
            <a:ln w="9525">
              <a:noFill/>
              <a:miter lim="800000"/>
              <a:headEnd/>
              <a:tailEnd/>
            </a:ln>
          </p:spPr>
          <p:txBody>
            <a:bodyPr>
              <a:spAutoFit/>
            </a:bodyPr>
            <a:lstStyle/>
            <a:p>
              <a:pPr algn="l" eaLnBrk="0" hangingPunct="0">
                <a:lnSpc>
                  <a:spcPct val="110000"/>
                </a:lnSpc>
              </a:pPr>
              <a:r>
                <a:rPr lang="zh-CN" altLang="en-US" sz="1600" dirty="0">
                  <a:solidFill>
                    <a:srgbClr val="000000"/>
                  </a:solidFill>
                  <a:latin typeface="宋体" panose="02010600030101010101" pitchFamily="2" charset="-122"/>
                  <a:ea typeface="宋体" panose="02010600030101010101" pitchFamily="2" charset="-122"/>
                </a:rPr>
                <a:t>以股票为主要投资对象的基金。它的发展历史最为悠久，也是目前各国的主流基金类型。依据中国证监会的分类标准，基金资产</a:t>
              </a:r>
              <a:r>
                <a:rPr lang="en-US" altLang="zh-CN" sz="1600" dirty="0">
                  <a:solidFill>
                    <a:srgbClr val="000000"/>
                  </a:solidFill>
                  <a:latin typeface="宋体" panose="02010600030101010101" pitchFamily="2" charset="-122"/>
                  <a:ea typeface="宋体" panose="02010600030101010101" pitchFamily="2" charset="-122"/>
                </a:rPr>
                <a:t>60%</a:t>
              </a:r>
              <a:r>
                <a:rPr lang="zh-CN" altLang="en-US" sz="1600" dirty="0">
                  <a:solidFill>
                    <a:srgbClr val="000000"/>
                  </a:solidFill>
                  <a:latin typeface="宋体" panose="02010600030101010101" pitchFamily="2" charset="-122"/>
                  <a:ea typeface="宋体" panose="02010600030101010101" pitchFamily="2" charset="-122"/>
                </a:rPr>
                <a:t>以上投资于股票的为股票基金。</a:t>
              </a:r>
              <a:endParaRPr lang="en-US" altLang="zh-CN" sz="1600" dirty="0">
                <a:solidFill>
                  <a:srgbClr val="000000"/>
                </a:solidFill>
                <a:latin typeface="宋体" panose="02010600030101010101" pitchFamily="2" charset="-122"/>
                <a:ea typeface="宋体" panose="02010600030101010101" pitchFamily="2" charset="-122"/>
              </a:endParaRPr>
            </a:p>
          </p:txBody>
        </p:sp>
      </p:grpSp>
      <p:grpSp>
        <p:nvGrpSpPr>
          <p:cNvPr id="16" name="组合 15">
            <a:extLst>
              <a:ext uri="{FF2B5EF4-FFF2-40B4-BE49-F238E27FC236}">
                <a16:creationId xmlns:a16="http://schemas.microsoft.com/office/drawing/2014/main" id="{9AD48080-8E00-4AE1-834E-CD7AA8C29A73}"/>
              </a:ext>
            </a:extLst>
          </p:cNvPr>
          <p:cNvGrpSpPr/>
          <p:nvPr/>
        </p:nvGrpSpPr>
        <p:grpSpPr>
          <a:xfrm>
            <a:off x="2487036" y="4078099"/>
            <a:ext cx="6726237" cy="1098550"/>
            <a:chOff x="1198563" y="3825875"/>
            <a:chExt cx="6726237" cy="1098550"/>
          </a:xfrm>
        </p:grpSpPr>
        <p:sp>
          <p:nvSpPr>
            <p:cNvPr id="17" name="AutoShape 54">
              <a:extLst>
                <a:ext uri="{FF2B5EF4-FFF2-40B4-BE49-F238E27FC236}">
                  <a16:creationId xmlns:a16="http://schemas.microsoft.com/office/drawing/2014/main" id="{C969B2C2-A163-4442-961F-6433F25F9458}"/>
                </a:ext>
              </a:extLst>
            </p:cNvPr>
            <p:cNvSpPr>
              <a:spLocks noChangeArrowheads="1"/>
            </p:cNvSpPr>
            <p:nvPr/>
          </p:nvSpPr>
          <p:spPr bwMode="gray">
            <a:xfrm>
              <a:off x="1235075" y="4040188"/>
              <a:ext cx="6689725" cy="884237"/>
            </a:xfrm>
            <a:prstGeom prst="roundRect">
              <a:avLst>
                <a:gd name="adj" fmla="val 16667"/>
              </a:avLst>
            </a:prstGeom>
            <a:solidFill>
              <a:schemeClr val="hlink">
                <a:alpha val="50195"/>
              </a:schemeClr>
            </a:solidFill>
            <a:ln w="9525">
              <a:noFill/>
              <a:round/>
              <a:headEnd/>
              <a:tailEnd/>
            </a:ln>
          </p:spPr>
          <p:txBody>
            <a:bodyPr wrap="none" anchor="ctr"/>
            <a:lstStyle/>
            <a:p>
              <a:endParaRPr lang="zh-CN" altLang="en-US" sz="1600">
                <a:latin typeface="宋体" panose="02010600030101010101" pitchFamily="2" charset="-122"/>
                <a:ea typeface="宋体" panose="02010600030101010101" pitchFamily="2" charset="-122"/>
              </a:endParaRPr>
            </a:p>
          </p:txBody>
        </p:sp>
        <p:grpSp>
          <p:nvGrpSpPr>
            <p:cNvPr id="18" name="Group 61">
              <a:extLst>
                <a:ext uri="{FF2B5EF4-FFF2-40B4-BE49-F238E27FC236}">
                  <a16:creationId xmlns:a16="http://schemas.microsoft.com/office/drawing/2014/main" id="{7A2B9EF8-6002-40EE-B0A7-B986ED7676A6}"/>
                </a:ext>
              </a:extLst>
            </p:cNvPr>
            <p:cNvGrpSpPr>
              <a:grpSpLocks/>
            </p:cNvGrpSpPr>
            <p:nvPr/>
          </p:nvGrpSpPr>
          <p:grpSpPr bwMode="auto">
            <a:xfrm>
              <a:off x="1198563" y="3825876"/>
              <a:ext cx="3319462" cy="365284"/>
              <a:chOff x="720" y="1392"/>
              <a:chExt cx="4058" cy="531"/>
            </a:xfrm>
          </p:grpSpPr>
          <p:sp>
            <p:nvSpPr>
              <p:cNvPr id="21" name="AutoShape 62">
                <a:extLst>
                  <a:ext uri="{FF2B5EF4-FFF2-40B4-BE49-F238E27FC236}">
                    <a16:creationId xmlns:a16="http://schemas.microsoft.com/office/drawing/2014/main" id="{4FB8B2DE-DB46-4962-B500-8965EA7D3608}"/>
                  </a:ext>
                </a:extLst>
              </p:cNvPr>
              <p:cNvSpPr>
                <a:spLocks noChangeArrowheads="1"/>
              </p:cNvSpPr>
              <p:nvPr/>
            </p:nvSpPr>
            <p:spPr bwMode="gray">
              <a:xfrm>
                <a:off x="720" y="1392"/>
                <a:ext cx="4058" cy="480"/>
              </a:xfrm>
              <a:prstGeom prst="roundRect">
                <a:avLst>
                  <a:gd name="adj" fmla="val 17509"/>
                </a:avLst>
              </a:prstGeom>
              <a:gradFill rotWithShape="1">
                <a:gsLst>
                  <a:gs pos="0">
                    <a:schemeClr val="hlink"/>
                  </a:gs>
                  <a:gs pos="50000">
                    <a:schemeClr val="hlink">
                      <a:gamma/>
                      <a:shade val="92157"/>
                      <a:invGamma/>
                    </a:schemeClr>
                  </a:gs>
                  <a:gs pos="100000">
                    <a:schemeClr val="hlink"/>
                  </a:gs>
                </a:gsLst>
                <a:lin ang="5400000" scaled="1"/>
              </a:gradFill>
              <a:ln w="9525">
                <a:noFill/>
                <a:round/>
                <a:headEnd/>
                <a:tailEnd/>
              </a:ln>
              <a:effectLst/>
            </p:spPr>
            <p:txBody>
              <a:bodyPr wrap="none" anchor="ctr"/>
              <a:lstStyle/>
              <a:p>
                <a:pPr>
                  <a:defRPr/>
                </a:pPr>
                <a:endParaRPr lang="zh-CN" altLang="en-US" sz="1600">
                  <a:latin typeface="宋体" panose="02010600030101010101" pitchFamily="2" charset="-122"/>
                  <a:ea typeface="宋体" panose="02010600030101010101" pitchFamily="2" charset="-122"/>
                </a:endParaRPr>
              </a:p>
            </p:txBody>
          </p:sp>
          <p:grpSp>
            <p:nvGrpSpPr>
              <p:cNvPr id="22" name="Group 63">
                <a:extLst>
                  <a:ext uri="{FF2B5EF4-FFF2-40B4-BE49-F238E27FC236}">
                    <a16:creationId xmlns:a16="http://schemas.microsoft.com/office/drawing/2014/main" id="{103B81C9-EEC6-4A8B-B66B-BB71391188E1}"/>
                  </a:ext>
                </a:extLst>
              </p:cNvPr>
              <p:cNvGrpSpPr>
                <a:grpSpLocks/>
              </p:cNvGrpSpPr>
              <p:nvPr/>
            </p:nvGrpSpPr>
            <p:grpSpPr bwMode="auto">
              <a:xfrm>
                <a:off x="730" y="1408"/>
                <a:ext cx="4041" cy="515"/>
                <a:chOff x="744" y="1408"/>
                <a:chExt cx="3986" cy="515"/>
              </a:xfrm>
            </p:grpSpPr>
            <p:sp>
              <p:nvSpPr>
                <p:cNvPr id="23" name="AutoShape 64">
                  <a:extLst>
                    <a:ext uri="{FF2B5EF4-FFF2-40B4-BE49-F238E27FC236}">
                      <a16:creationId xmlns:a16="http://schemas.microsoft.com/office/drawing/2014/main" id="{2847280B-2232-472C-8A41-124FA8E9F975}"/>
                    </a:ext>
                  </a:extLst>
                </p:cNvPr>
                <p:cNvSpPr>
                  <a:spLocks noChangeArrowheads="1"/>
                </p:cNvSpPr>
                <p:nvPr/>
              </p:nvSpPr>
              <p:spPr bwMode="gray">
                <a:xfrm>
                  <a:off x="744" y="1736"/>
                  <a:ext cx="3986" cy="187"/>
                </a:xfrm>
                <a:prstGeom prst="roundRect">
                  <a:avLst>
                    <a:gd name="adj" fmla="val 50000"/>
                  </a:avLst>
                </a:prstGeom>
                <a:gradFill rotWithShape="1">
                  <a:gsLst>
                    <a:gs pos="0">
                      <a:schemeClr val="hlink">
                        <a:alpha val="0"/>
                      </a:schemeClr>
                    </a:gs>
                    <a:gs pos="100000">
                      <a:schemeClr val="hlink">
                        <a:gamma/>
                        <a:tint val="25490"/>
                        <a:invGamma/>
                      </a:schemeClr>
                    </a:gs>
                  </a:gsLst>
                  <a:lin ang="5400000" scaled="1"/>
                </a:gradFill>
                <a:ln w="9525">
                  <a:noFill/>
                  <a:round/>
                  <a:headEnd/>
                  <a:tailEnd/>
                </a:ln>
                <a:effectLst/>
              </p:spPr>
              <p:txBody>
                <a:bodyPr wrap="none" anchor="ctr"/>
                <a:lstStyle/>
                <a:p>
                  <a:pPr>
                    <a:defRPr/>
                  </a:pPr>
                  <a:endParaRPr lang="zh-CN" altLang="en-US" sz="1600">
                    <a:latin typeface="宋体" panose="02010600030101010101" pitchFamily="2" charset="-122"/>
                    <a:ea typeface="宋体" panose="02010600030101010101" pitchFamily="2" charset="-122"/>
                  </a:endParaRPr>
                </a:p>
              </p:txBody>
            </p:sp>
            <p:sp>
              <p:nvSpPr>
                <p:cNvPr id="24" name="AutoShape 65">
                  <a:extLst>
                    <a:ext uri="{FF2B5EF4-FFF2-40B4-BE49-F238E27FC236}">
                      <a16:creationId xmlns:a16="http://schemas.microsoft.com/office/drawing/2014/main" id="{143BC06F-BA56-4868-99B0-3EDA6873F898}"/>
                    </a:ext>
                  </a:extLst>
                </p:cNvPr>
                <p:cNvSpPr>
                  <a:spLocks noChangeArrowheads="1"/>
                </p:cNvSpPr>
                <p:nvPr/>
              </p:nvSpPr>
              <p:spPr bwMode="gray">
                <a:xfrm>
                  <a:off x="744" y="1408"/>
                  <a:ext cx="3986" cy="115"/>
                </a:xfrm>
                <a:prstGeom prst="roundRect">
                  <a:avLst>
                    <a:gd name="adj" fmla="val 50000"/>
                  </a:avLst>
                </a:prstGeom>
                <a:gradFill rotWithShape="1">
                  <a:gsLst>
                    <a:gs pos="0">
                      <a:schemeClr val="hlink">
                        <a:gamma/>
                        <a:tint val="19216"/>
                        <a:invGamma/>
                      </a:schemeClr>
                    </a:gs>
                    <a:gs pos="100000">
                      <a:schemeClr val="hlink">
                        <a:alpha val="0"/>
                      </a:schemeClr>
                    </a:gs>
                  </a:gsLst>
                  <a:lin ang="5400000" scaled="1"/>
                </a:gradFill>
                <a:ln w="9525">
                  <a:noFill/>
                  <a:round/>
                  <a:headEnd/>
                  <a:tailEnd/>
                </a:ln>
                <a:effectLst/>
              </p:spPr>
              <p:txBody>
                <a:bodyPr wrap="none" anchor="ctr"/>
                <a:lstStyle/>
                <a:p>
                  <a:pPr>
                    <a:defRPr/>
                  </a:pPr>
                  <a:endParaRPr lang="zh-CN" altLang="en-US" sz="1600">
                    <a:latin typeface="宋体" panose="02010600030101010101" pitchFamily="2" charset="-122"/>
                    <a:ea typeface="宋体" panose="02010600030101010101" pitchFamily="2" charset="-122"/>
                  </a:endParaRPr>
                </a:p>
              </p:txBody>
            </p:sp>
          </p:grpSp>
        </p:grpSp>
        <p:sp>
          <p:nvSpPr>
            <p:cNvPr id="19" name="Rectangle 73">
              <a:extLst>
                <a:ext uri="{FF2B5EF4-FFF2-40B4-BE49-F238E27FC236}">
                  <a16:creationId xmlns:a16="http://schemas.microsoft.com/office/drawing/2014/main" id="{E6978228-3EF0-4AC4-AC0A-2F1B5B21BCDD}"/>
                </a:ext>
              </a:extLst>
            </p:cNvPr>
            <p:cNvSpPr>
              <a:spLocks noChangeArrowheads="1"/>
            </p:cNvSpPr>
            <p:nvPr/>
          </p:nvSpPr>
          <p:spPr bwMode="gray">
            <a:xfrm>
              <a:off x="1571625" y="3825875"/>
              <a:ext cx="1657350" cy="338554"/>
            </a:xfrm>
            <a:prstGeom prst="rect">
              <a:avLst/>
            </a:prstGeom>
            <a:noFill/>
            <a:ln w="9525">
              <a:noFill/>
              <a:miter lim="800000"/>
              <a:headEnd/>
              <a:tailEnd/>
            </a:ln>
          </p:spPr>
          <p:txBody>
            <a:bodyPr>
              <a:spAutoFit/>
            </a:bodyPr>
            <a:lstStyle/>
            <a:p>
              <a:pPr>
                <a:spcBef>
                  <a:spcPct val="50000"/>
                </a:spcBef>
                <a:buClr>
                  <a:srgbClr val="1F3F5F"/>
                </a:buClr>
              </a:pPr>
              <a:r>
                <a:rPr lang="zh-CN" altLang="en-US" sz="1600" b="1" dirty="0">
                  <a:solidFill>
                    <a:srgbClr val="FFFFFF"/>
                  </a:solidFill>
                  <a:latin typeface="宋体" panose="02010600030101010101" pitchFamily="2" charset="-122"/>
                  <a:ea typeface="宋体" panose="02010600030101010101" pitchFamily="2" charset="-122"/>
                </a:rPr>
                <a:t>货币市场基金</a:t>
              </a:r>
              <a:endParaRPr lang="en-US" altLang="zh-CN" sz="1600" b="1" dirty="0">
                <a:solidFill>
                  <a:srgbClr val="FFFFFF"/>
                </a:solidFill>
                <a:latin typeface="宋体" panose="02010600030101010101" pitchFamily="2" charset="-122"/>
                <a:ea typeface="宋体" panose="02010600030101010101" pitchFamily="2" charset="-122"/>
              </a:endParaRPr>
            </a:p>
          </p:txBody>
        </p:sp>
        <p:sp>
          <p:nvSpPr>
            <p:cNvPr id="20" name="Rectangle 75">
              <a:extLst>
                <a:ext uri="{FF2B5EF4-FFF2-40B4-BE49-F238E27FC236}">
                  <a16:creationId xmlns:a16="http://schemas.microsoft.com/office/drawing/2014/main" id="{E3DF7A11-2C43-4DFA-A094-556EC2EAB756}"/>
                </a:ext>
              </a:extLst>
            </p:cNvPr>
            <p:cNvSpPr>
              <a:spLocks noChangeArrowheads="1"/>
            </p:cNvSpPr>
            <p:nvPr/>
          </p:nvSpPr>
          <p:spPr bwMode="auto">
            <a:xfrm>
              <a:off x="1429700" y="4206813"/>
              <a:ext cx="6035675" cy="600934"/>
            </a:xfrm>
            <a:prstGeom prst="rect">
              <a:avLst/>
            </a:prstGeom>
            <a:noFill/>
            <a:ln w="9525">
              <a:noFill/>
              <a:miter lim="800000"/>
              <a:headEnd/>
              <a:tailEnd/>
            </a:ln>
          </p:spPr>
          <p:txBody>
            <a:bodyPr>
              <a:spAutoFit/>
            </a:bodyPr>
            <a:lstStyle/>
            <a:p>
              <a:pPr algn="l" eaLnBrk="0" hangingPunct="0">
                <a:lnSpc>
                  <a:spcPct val="110000"/>
                </a:lnSpc>
              </a:pPr>
              <a:r>
                <a:rPr lang="zh-CN" altLang="en-US" sz="1600" dirty="0">
                  <a:solidFill>
                    <a:srgbClr val="000000"/>
                  </a:solidFill>
                  <a:latin typeface="宋体" panose="02010600030101010101" pitchFamily="2" charset="-122"/>
                  <a:ea typeface="宋体" panose="02010600030101010101" pitchFamily="2" charset="-122"/>
                </a:rPr>
                <a:t>以货币市场工具为投资对象。依据中国证监会的分类标准，仅投资于货币市场工具的基金为货币市场基金。</a:t>
              </a:r>
              <a:endParaRPr lang="en-US" altLang="zh-CN" sz="1600" dirty="0">
                <a:solidFill>
                  <a:srgbClr val="000000"/>
                </a:solidFill>
                <a:latin typeface="宋体" panose="02010600030101010101" pitchFamily="2" charset="-122"/>
                <a:ea typeface="宋体" panose="02010600030101010101" pitchFamily="2" charset="-122"/>
              </a:endParaRPr>
            </a:p>
          </p:txBody>
        </p:sp>
      </p:grpSp>
      <p:grpSp>
        <p:nvGrpSpPr>
          <p:cNvPr id="25" name="组合 24">
            <a:extLst>
              <a:ext uri="{FF2B5EF4-FFF2-40B4-BE49-F238E27FC236}">
                <a16:creationId xmlns:a16="http://schemas.microsoft.com/office/drawing/2014/main" id="{DADFF7A9-60E6-4C37-909C-D2828F7B01C5}"/>
              </a:ext>
            </a:extLst>
          </p:cNvPr>
          <p:cNvGrpSpPr/>
          <p:nvPr/>
        </p:nvGrpSpPr>
        <p:grpSpPr>
          <a:xfrm>
            <a:off x="2431473" y="2954974"/>
            <a:ext cx="6781801" cy="1000125"/>
            <a:chOff x="1143000" y="2825750"/>
            <a:chExt cx="6781801" cy="1000125"/>
          </a:xfrm>
        </p:grpSpPr>
        <p:sp>
          <p:nvSpPr>
            <p:cNvPr id="26" name="AutoShape 52">
              <a:extLst>
                <a:ext uri="{FF2B5EF4-FFF2-40B4-BE49-F238E27FC236}">
                  <a16:creationId xmlns:a16="http://schemas.microsoft.com/office/drawing/2014/main" id="{7B179C60-779E-4505-BBE6-110DF0D866E3}"/>
                </a:ext>
              </a:extLst>
            </p:cNvPr>
            <p:cNvSpPr>
              <a:spLocks noChangeArrowheads="1"/>
            </p:cNvSpPr>
            <p:nvPr/>
          </p:nvSpPr>
          <p:spPr bwMode="gray">
            <a:xfrm>
              <a:off x="1262061" y="2957513"/>
              <a:ext cx="6662740" cy="868362"/>
            </a:xfrm>
            <a:prstGeom prst="roundRect">
              <a:avLst>
                <a:gd name="adj" fmla="val 16667"/>
              </a:avLst>
            </a:prstGeom>
            <a:solidFill>
              <a:schemeClr val="accent2">
                <a:alpha val="30196"/>
              </a:schemeClr>
            </a:solidFill>
            <a:ln w="9525">
              <a:noFill/>
              <a:round/>
              <a:headEnd/>
              <a:tailEnd/>
            </a:ln>
          </p:spPr>
          <p:txBody>
            <a:bodyPr wrap="none" anchor="ctr"/>
            <a:lstStyle/>
            <a:p>
              <a:endParaRPr lang="zh-CN" altLang="en-US" sz="1600">
                <a:latin typeface="宋体" panose="02010600030101010101" pitchFamily="2" charset="-122"/>
                <a:ea typeface="宋体" panose="02010600030101010101" pitchFamily="2" charset="-122"/>
              </a:endParaRPr>
            </a:p>
          </p:txBody>
        </p:sp>
        <p:grpSp>
          <p:nvGrpSpPr>
            <p:cNvPr id="27" name="Group 56">
              <a:extLst>
                <a:ext uri="{FF2B5EF4-FFF2-40B4-BE49-F238E27FC236}">
                  <a16:creationId xmlns:a16="http://schemas.microsoft.com/office/drawing/2014/main" id="{F43838A1-B623-407C-9201-9787777A9460}"/>
                </a:ext>
              </a:extLst>
            </p:cNvPr>
            <p:cNvGrpSpPr>
              <a:grpSpLocks/>
            </p:cNvGrpSpPr>
            <p:nvPr/>
          </p:nvGrpSpPr>
          <p:grpSpPr bwMode="auto">
            <a:xfrm>
              <a:off x="1143000" y="2825750"/>
              <a:ext cx="3319463" cy="401638"/>
              <a:chOff x="720" y="1392"/>
              <a:chExt cx="4058" cy="480"/>
            </a:xfrm>
          </p:grpSpPr>
          <p:sp>
            <p:nvSpPr>
              <p:cNvPr id="30" name="AutoShape 57">
                <a:extLst>
                  <a:ext uri="{FF2B5EF4-FFF2-40B4-BE49-F238E27FC236}">
                    <a16:creationId xmlns:a16="http://schemas.microsoft.com/office/drawing/2014/main" id="{85993400-5F25-4411-99DA-E706F2068DED}"/>
                  </a:ext>
                </a:extLst>
              </p:cNvPr>
              <p:cNvSpPr>
                <a:spLocks noChangeArrowheads="1"/>
              </p:cNvSpPr>
              <p:nvPr/>
            </p:nvSpPr>
            <p:spPr bwMode="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w="9525">
                <a:noFill/>
                <a:round/>
                <a:headEnd/>
                <a:tailEnd/>
              </a:ln>
              <a:effectLst/>
            </p:spPr>
            <p:txBody>
              <a:bodyPr wrap="none" anchor="ctr"/>
              <a:lstStyle/>
              <a:p>
                <a:pPr>
                  <a:defRPr/>
                </a:pPr>
                <a:endParaRPr lang="zh-CN" altLang="en-US" sz="1600">
                  <a:latin typeface="宋体" panose="02010600030101010101" pitchFamily="2" charset="-122"/>
                  <a:ea typeface="宋体" panose="02010600030101010101" pitchFamily="2" charset="-122"/>
                </a:endParaRPr>
              </a:p>
            </p:txBody>
          </p:sp>
          <p:grpSp>
            <p:nvGrpSpPr>
              <p:cNvPr id="31" name="Group 58">
                <a:extLst>
                  <a:ext uri="{FF2B5EF4-FFF2-40B4-BE49-F238E27FC236}">
                    <a16:creationId xmlns:a16="http://schemas.microsoft.com/office/drawing/2014/main" id="{4F505DAE-CC9D-488B-A7D7-7AA81230C374}"/>
                  </a:ext>
                </a:extLst>
              </p:cNvPr>
              <p:cNvGrpSpPr>
                <a:grpSpLocks/>
              </p:cNvGrpSpPr>
              <p:nvPr/>
            </p:nvGrpSpPr>
            <p:grpSpPr bwMode="auto">
              <a:xfrm>
                <a:off x="730" y="1407"/>
                <a:ext cx="4041" cy="444"/>
                <a:chOff x="744" y="1407"/>
                <a:chExt cx="3986" cy="444"/>
              </a:xfrm>
            </p:grpSpPr>
            <p:sp>
              <p:nvSpPr>
                <p:cNvPr id="32" name="AutoShape 59">
                  <a:extLst>
                    <a:ext uri="{FF2B5EF4-FFF2-40B4-BE49-F238E27FC236}">
                      <a16:creationId xmlns:a16="http://schemas.microsoft.com/office/drawing/2014/main" id="{983A1964-AA5A-4CB9-B2BB-D8EDA207E253}"/>
                    </a:ext>
                  </a:extLst>
                </p:cNvPr>
                <p:cNvSpPr>
                  <a:spLocks noChangeArrowheads="1"/>
                </p:cNvSpPr>
                <p:nvPr/>
              </p:nvSpPr>
              <p:spPr bwMode="gray">
                <a:xfrm>
                  <a:off x="744" y="1735"/>
                  <a:ext cx="3986" cy="116"/>
                </a:xfrm>
                <a:prstGeom prst="roundRect">
                  <a:avLst>
                    <a:gd name="adj" fmla="val 50000"/>
                  </a:avLst>
                </a:prstGeom>
                <a:gradFill rotWithShape="1">
                  <a:gsLst>
                    <a:gs pos="0">
                      <a:schemeClr val="accent2">
                        <a:alpha val="0"/>
                      </a:schemeClr>
                    </a:gs>
                    <a:gs pos="100000">
                      <a:schemeClr val="accent2">
                        <a:gamma/>
                        <a:tint val="19216"/>
                        <a:invGamma/>
                      </a:schemeClr>
                    </a:gs>
                  </a:gsLst>
                  <a:lin ang="5400000" scaled="1"/>
                </a:gradFill>
                <a:ln w="9525">
                  <a:noFill/>
                  <a:round/>
                  <a:headEnd/>
                  <a:tailEnd/>
                </a:ln>
                <a:effectLst/>
              </p:spPr>
              <p:txBody>
                <a:bodyPr wrap="none" anchor="ctr"/>
                <a:lstStyle/>
                <a:p>
                  <a:pPr>
                    <a:defRPr/>
                  </a:pPr>
                  <a:endParaRPr lang="zh-CN" altLang="en-US" sz="1600">
                    <a:latin typeface="宋体" panose="02010600030101010101" pitchFamily="2" charset="-122"/>
                    <a:ea typeface="宋体" panose="02010600030101010101" pitchFamily="2" charset="-122"/>
                  </a:endParaRPr>
                </a:p>
              </p:txBody>
            </p:sp>
            <p:sp>
              <p:nvSpPr>
                <p:cNvPr id="33" name="AutoShape 60">
                  <a:extLst>
                    <a:ext uri="{FF2B5EF4-FFF2-40B4-BE49-F238E27FC236}">
                      <a16:creationId xmlns:a16="http://schemas.microsoft.com/office/drawing/2014/main" id="{5AFD973D-66E6-4B12-9998-695801626F28}"/>
                    </a:ext>
                  </a:extLst>
                </p:cNvPr>
                <p:cNvSpPr>
                  <a:spLocks noChangeArrowheads="1"/>
                </p:cNvSpPr>
                <p:nvPr/>
              </p:nvSpPr>
              <p:spPr bwMode="gray">
                <a:xfrm>
                  <a:off x="744" y="1407"/>
                  <a:ext cx="3986" cy="116"/>
                </a:xfrm>
                <a:prstGeom prst="roundRect">
                  <a:avLst>
                    <a:gd name="adj" fmla="val 50000"/>
                  </a:avLst>
                </a:prstGeom>
                <a:gradFill rotWithShape="1">
                  <a:gsLst>
                    <a:gs pos="0">
                      <a:schemeClr val="accent2">
                        <a:gamma/>
                        <a:tint val="15686"/>
                        <a:invGamma/>
                      </a:schemeClr>
                    </a:gs>
                    <a:gs pos="100000">
                      <a:schemeClr val="accent2">
                        <a:alpha val="0"/>
                      </a:schemeClr>
                    </a:gs>
                  </a:gsLst>
                  <a:lin ang="5400000" scaled="1"/>
                </a:gradFill>
                <a:ln w="9525">
                  <a:noFill/>
                  <a:round/>
                  <a:headEnd/>
                  <a:tailEnd/>
                </a:ln>
                <a:effectLst/>
              </p:spPr>
              <p:txBody>
                <a:bodyPr wrap="none" anchor="ctr"/>
                <a:lstStyle/>
                <a:p>
                  <a:pPr>
                    <a:defRPr/>
                  </a:pPr>
                  <a:endParaRPr lang="zh-CN" altLang="en-US" sz="1600">
                    <a:latin typeface="宋体" panose="02010600030101010101" pitchFamily="2" charset="-122"/>
                    <a:ea typeface="宋体" panose="02010600030101010101" pitchFamily="2" charset="-122"/>
                  </a:endParaRPr>
                </a:p>
              </p:txBody>
            </p:sp>
          </p:grpSp>
        </p:grpSp>
        <p:sp>
          <p:nvSpPr>
            <p:cNvPr id="28" name="Rectangle 72">
              <a:extLst>
                <a:ext uri="{FF2B5EF4-FFF2-40B4-BE49-F238E27FC236}">
                  <a16:creationId xmlns:a16="http://schemas.microsoft.com/office/drawing/2014/main" id="{5372D372-9B30-42AE-8B80-B9D6F751EA77}"/>
                </a:ext>
              </a:extLst>
            </p:cNvPr>
            <p:cNvSpPr>
              <a:spLocks noChangeArrowheads="1"/>
            </p:cNvSpPr>
            <p:nvPr/>
          </p:nvSpPr>
          <p:spPr bwMode="gray">
            <a:xfrm>
              <a:off x="1617663" y="2852738"/>
              <a:ext cx="1011815" cy="338554"/>
            </a:xfrm>
            <a:prstGeom prst="rect">
              <a:avLst/>
            </a:prstGeom>
            <a:noFill/>
            <a:ln w="9525">
              <a:noFill/>
              <a:miter lim="800000"/>
              <a:headEnd/>
              <a:tailEnd/>
            </a:ln>
          </p:spPr>
          <p:txBody>
            <a:bodyPr wrap="none">
              <a:spAutoFit/>
            </a:bodyPr>
            <a:lstStyle/>
            <a:p>
              <a:pPr>
                <a:spcBef>
                  <a:spcPct val="50000"/>
                </a:spcBef>
                <a:buClr>
                  <a:srgbClr val="1F3F5F"/>
                </a:buClr>
              </a:pPr>
              <a:r>
                <a:rPr lang="zh-CN" altLang="en-US" sz="1600" b="1" dirty="0">
                  <a:solidFill>
                    <a:srgbClr val="FFFFFF"/>
                  </a:solidFill>
                  <a:latin typeface="宋体" panose="02010600030101010101" pitchFamily="2" charset="-122"/>
                  <a:ea typeface="宋体" panose="02010600030101010101" pitchFamily="2" charset="-122"/>
                </a:rPr>
                <a:t>债券基金</a:t>
              </a:r>
              <a:endParaRPr lang="en-US" altLang="zh-CN" sz="1600" b="1" dirty="0">
                <a:solidFill>
                  <a:srgbClr val="FFFFFF"/>
                </a:solidFill>
                <a:latin typeface="宋体" panose="02010600030101010101" pitchFamily="2" charset="-122"/>
                <a:ea typeface="宋体" panose="02010600030101010101" pitchFamily="2" charset="-122"/>
              </a:endParaRPr>
            </a:p>
          </p:txBody>
        </p:sp>
        <p:sp>
          <p:nvSpPr>
            <p:cNvPr id="29" name="Rectangle 77">
              <a:extLst>
                <a:ext uri="{FF2B5EF4-FFF2-40B4-BE49-F238E27FC236}">
                  <a16:creationId xmlns:a16="http://schemas.microsoft.com/office/drawing/2014/main" id="{4DFA5191-845B-4207-A94E-F6BA9F16AF66}"/>
                </a:ext>
              </a:extLst>
            </p:cNvPr>
            <p:cNvSpPr>
              <a:spLocks noChangeArrowheads="1"/>
            </p:cNvSpPr>
            <p:nvPr/>
          </p:nvSpPr>
          <p:spPr bwMode="auto">
            <a:xfrm>
              <a:off x="1412875" y="3206688"/>
              <a:ext cx="6172200" cy="600934"/>
            </a:xfrm>
            <a:prstGeom prst="rect">
              <a:avLst/>
            </a:prstGeom>
            <a:noFill/>
            <a:ln w="9525">
              <a:noFill/>
              <a:miter lim="800000"/>
              <a:headEnd/>
              <a:tailEnd/>
            </a:ln>
          </p:spPr>
          <p:txBody>
            <a:bodyPr>
              <a:spAutoFit/>
            </a:bodyPr>
            <a:lstStyle/>
            <a:p>
              <a:pPr algn="l" eaLnBrk="0" hangingPunct="0">
                <a:lnSpc>
                  <a:spcPct val="110000"/>
                </a:lnSpc>
              </a:pPr>
              <a:r>
                <a:rPr lang="zh-CN" altLang="en-US" sz="1600" dirty="0">
                  <a:solidFill>
                    <a:srgbClr val="000000"/>
                  </a:solidFill>
                  <a:latin typeface="宋体" panose="02010600030101010101" pitchFamily="2" charset="-122"/>
                  <a:ea typeface="宋体" panose="02010600030101010101" pitchFamily="2" charset="-122"/>
                </a:rPr>
                <a:t>以各种债券为投资对象。依据中国证监会的分类标准，基金资产</a:t>
              </a:r>
              <a:r>
                <a:rPr lang="en-US" altLang="zh-CN" sz="1600" dirty="0">
                  <a:solidFill>
                    <a:srgbClr val="000000"/>
                  </a:solidFill>
                  <a:latin typeface="宋体" panose="02010600030101010101" pitchFamily="2" charset="-122"/>
                  <a:ea typeface="宋体" panose="02010600030101010101" pitchFamily="2" charset="-122"/>
                </a:rPr>
                <a:t>80%</a:t>
              </a:r>
              <a:r>
                <a:rPr lang="zh-CN" altLang="en-US" sz="1600" dirty="0">
                  <a:solidFill>
                    <a:srgbClr val="000000"/>
                  </a:solidFill>
                  <a:latin typeface="宋体" panose="02010600030101010101" pitchFamily="2" charset="-122"/>
                  <a:ea typeface="宋体" panose="02010600030101010101" pitchFamily="2" charset="-122"/>
                </a:rPr>
                <a:t>以上投资于债券的基金为债券基金。</a:t>
              </a:r>
              <a:endParaRPr lang="en-US" altLang="zh-CN" sz="1600" dirty="0">
                <a:solidFill>
                  <a:srgbClr val="000000"/>
                </a:solidFill>
                <a:latin typeface="宋体" panose="02010600030101010101" pitchFamily="2" charset="-122"/>
                <a:ea typeface="宋体" panose="02010600030101010101" pitchFamily="2" charset="-122"/>
              </a:endParaRPr>
            </a:p>
          </p:txBody>
        </p:sp>
      </p:grpSp>
      <p:grpSp>
        <p:nvGrpSpPr>
          <p:cNvPr id="34" name="组合 33">
            <a:extLst>
              <a:ext uri="{FF2B5EF4-FFF2-40B4-BE49-F238E27FC236}">
                <a16:creationId xmlns:a16="http://schemas.microsoft.com/office/drawing/2014/main" id="{39545BE6-EA04-454E-A0B8-834CF724F391}"/>
              </a:ext>
            </a:extLst>
          </p:cNvPr>
          <p:cNvGrpSpPr/>
          <p:nvPr/>
        </p:nvGrpSpPr>
        <p:grpSpPr>
          <a:xfrm>
            <a:off x="2475923" y="5280599"/>
            <a:ext cx="6694488" cy="1279525"/>
            <a:chOff x="1187450" y="4968875"/>
            <a:chExt cx="6694488" cy="1279525"/>
          </a:xfrm>
        </p:grpSpPr>
        <p:sp>
          <p:nvSpPr>
            <p:cNvPr id="35" name="AutoShape 55">
              <a:extLst>
                <a:ext uri="{FF2B5EF4-FFF2-40B4-BE49-F238E27FC236}">
                  <a16:creationId xmlns:a16="http://schemas.microsoft.com/office/drawing/2014/main" id="{5E56E28D-91BE-4348-8D57-113BF886C64D}"/>
                </a:ext>
              </a:extLst>
            </p:cNvPr>
            <p:cNvSpPr>
              <a:spLocks noChangeArrowheads="1"/>
            </p:cNvSpPr>
            <p:nvPr/>
          </p:nvSpPr>
          <p:spPr bwMode="gray">
            <a:xfrm>
              <a:off x="1235075" y="5172075"/>
              <a:ext cx="6646863" cy="1076325"/>
            </a:xfrm>
            <a:prstGeom prst="roundRect">
              <a:avLst>
                <a:gd name="adj" fmla="val 16667"/>
              </a:avLst>
            </a:prstGeom>
            <a:solidFill>
              <a:schemeClr val="accent1">
                <a:alpha val="30196"/>
              </a:schemeClr>
            </a:solidFill>
            <a:ln w="9525">
              <a:noFill/>
              <a:round/>
              <a:headEnd/>
              <a:tailEnd/>
            </a:ln>
          </p:spPr>
          <p:txBody>
            <a:bodyPr wrap="none" anchor="ctr"/>
            <a:lstStyle/>
            <a:p>
              <a:endParaRPr lang="zh-CN" altLang="en-US" sz="1600">
                <a:latin typeface="宋体" panose="02010600030101010101" pitchFamily="2" charset="-122"/>
                <a:ea typeface="宋体" panose="02010600030101010101" pitchFamily="2" charset="-122"/>
              </a:endParaRPr>
            </a:p>
          </p:txBody>
        </p:sp>
        <p:grpSp>
          <p:nvGrpSpPr>
            <p:cNvPr id="36" name="Group 66">
              <a:extLst>
                <a:ext uri="{FF2B5EF4-FFF2-40B4-BE49-F238E27FC236}">
                  <a16:creationId xmlns:a16="http://schemas.microsoft.com/office/drawing/2014/main" id="{78754F55-E92E-47A6-9061-7EAD3F660B08}"/>
                </a:ext>
              </a:extLst>
            </p:cNvPr>
            <p:cNvGrpSpPr>
              <a:grpSpLocks/>
            </p:cNvGrpSpPr>
            <p:nvPr/>
          </p:nvGrpSpPr>
          <p:grpSpPr bwMode="auto">
            <a:xfrm>
              <a:off x="1187450" y="4968875"/>
              <a:ext cx="3319463" cy="401638"/>
              <a:chOff x="720" y="1392"/>
              <a:chExt cx="4058" cy="480"/>
            </a:xfrm>
          </p:grpSpPr>
          <p:sp>
            <p:nvSpPr>
              <p:cNvPr id="39" name="AutoShape 67">
                <a:extLst>
                  <a:ext uri="{FF2B5EF4-FFF2-40B4-BE49-F238E27FC236}">
                    <a16:creationId xmlns:a16="http://schemas.microsoft.com/office/drawing/2014/main" id="{5854D906-EA1F-4DF0-98F1-F11B0F8E6C13}"/>
                  </a:ext>
                </a:extLst>
              </p:cNvPr>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a:defRPr/>
                </a:pPr>
                <a:endParaRPr lang="zh-CN" altLang="en-US" sz="1600">
                  <a:latin typeface="宋体" panose="02010600030101010101" pitchFamily="2" charset="-122"/>
                  <a:ea typeface="宋体" panose="02010600030101010101" pitchFamily="2" charset="-122"/>
                </a:endParaRPr>
              </a:p>
            </p:txBody>
          </p:sp>
          <p:grpSp>
            <p:nvGrpSpPr>
              <p:cNvPr id="40" name="Group 68">
                <a:extLst>
                  <a:ext uri="{FF2B5EF4-FFF2-40B4-BE49-F238E27FC236}">
                    <a16:creationId xmlns:a16="http://schemas.microsoft.com/office/drawing/2014/main" id="{9D7DF83F-5288-4547-BB83-50F22B357325}"/>
                  </a:ext>
                </a:extLst>
              </p:cNvPr>
              <p:cNvGrpSpPr>
                <a:grpSpLocks/>
              </p:cNvGrpSpPr>
              <p:nvPr/>
            </p:nvGrpSpPr>
            <p:grpSpPr bwMode="auto">
              <a:xfrm>
                <a:off x="730" y="1407"/>
                <a:ext cx="4041" cy="444"/>
                <a:chOff x="744" y="1407"/>
                <a:chExt cx="3986" cy="444"/>
              </a:xfrm>
            </p:grpSpPr>
            <p:sp>
              <p:nvSpPr>
                <p:cNvPr id="41" name="AutoShape 69">
                  <a:extLst>
                    <a:ext uri="{FF2B5EF4-FFF2-40B4-BE49-F238E27FC236}">
                      <a16:creationId xmlns:a16="http://schemas.microsoft.com/office/drawing/2014/main" id="{B450F252-F627-496B-B8E5-ECA345BF86B3}"/>
                    </a:ext>
                  </a:extLst>
                </p:cNvPr>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a:defRPr/>
                  </a:pPr>
                  <a:endParaRPr lang="zh-CN" altLang="en-US" sz="1600">
                    <a:latin typeface="宋体" panose="02010600030101010101" pitchFamily="2" charset="-122"/>
                    <a:ea typeface="宋体" panose="02010600030101010101" pitchFamily="2" charset="-122"/>
                  </a:endParaRPr>
                </a:p>
              </p:txBody>
            </p:sp>
            <p:sp>
              <p:nvSpPr>
                <p:cNvPr id="42" name="AutoShape 70">
                  <a:extLst>
                    <a:ext uri="{FF2B5EF4-FFF2-40B4-BE49-F238E27FC236}">
                      <a16:creationId xmlns:a16="http://schemas.microsoft.com/office/drawing/2014/main" id="{C26D51F7-5D0F-404F-A355-CED56720691B}"/>
                    </a:ext>
                  </a:extLst>
                </p:cNvPr>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a:defRPr/>
                  </a:pPr>
                  <a:endParaRPr lang="zh-CN" altLang="en-US" sz="1600">
                    <a:latin typeface="宋体" panose="02010600030101010101" pitchFamily="2" charset="-122"/>
                    <a:ea typeface="宋体" panose="02010600030101010101" pitchFamily="2" charset="-122"/>
                  </a:endParaRPr>
                </a:p>
              </p:txBody>
            </p:sp>
          </p:grpSp>
        </p:grpSp>
        <p:sp>
          <p:nvSpPr>
            <p:cNvPr id="37" name="Rectangle 71">
              <a:extLst>
                <a:ext uri="{FF2B5EF4-FFF2-40B4-BE49-F238E27FC236}">
                  <a16:creationId xmlns:a16="http://schemas.microsoft.com/office/drawing/2014/main" id="{6FAC697E-F472-4578-A275-AA2BDFB3D5EA}"/>
                </a:ext>
              </a:extLst>
            </p:cNvPr>
            <p:cNvSpPr>
              <a:spLocks noChangeArrowheads="1"/>
            </p:cNvSpPr>
            <p:nvPr/>
          </p:nvSpPr>
          <p:spPr bwMode="gray">
            <a:xfrm>
              <a:off x="1617088" y="4976750"/>
              <a:ext cx="1011815" cy="338554"/>
            </a:xfrm>
            <a:prstGeom prst="rect">
              <a:avLst/>
            </a:prstGeom>
            <a:noFill/>
            <a:ln w="9525">
              <a:noFill/>
              <a:miter lim="800000"/>
              <a:headEnd/>
              <a:tailEnd/>
            </a:ln>
          </p:spPr>
          <p:txBody>
            <a:bodyPr wrap="none">
              <a:spAutoFit/>
            </a:bodyPr>
            <a:lstStyle/>
            <a:p>
              <a:pPr>
                <a:spcBef>
                  <a:spcPct val="50000"/>
                </a:spcBef>
                <a:buClr>
                  <a:srgbClr val="1F3F5F"/>
                </a:buClr>
              </a:pPr>
              <a:r>
                <a:rPr lang="zh-CN" altLang="en-US" sz="1600" b="1" dirty="0">
                  <a:solidFill>
                    <a:srgbClr val="FFFFFF"/>
                  </a:solidFill>
                  <a:latin typeface="宋体" panose="02010600030101010101" pitchFamily="2" charset="-122"/>
                  <a:ea typeface="宋体" panose="02010600030101010101" pitchFamily="2" charset="-122"/>
                </a:rPr>
                <a:t>混合基金</a:t>
              </a:r>
              <a:endParaRPr lang="en-US" altLang="zh-CN" sz="1600" b="1" dirty="0">
                <a:solidFill>
                  <a:srgbClr val="FFFFFF"/>
                </a:solidFill>
                <a:latin typeface="宋体" panose="02010600030101010101" pitchFamily="2" charset="-122"/>
                <a:ea typeface="宋体" panose="02010600030101010101" pitchFamily="2" charset="-122"/>
              </a:endParaRPr>
            </a:p>
          </p:txBody>
        </p:sp>
        <p:sp>
          <p:nvSpPr>
            <p:cNvPr id="38" name="Rectangle 74">
              <a:extLst>
                <a:ext uri="{FF2B5EF4-FFF2-40B4-BE49-F238E27FC236}">
                  <a16:creationId xmlns:a16="http://schemas.microsoft.com/office/drawing/2014/main" id="{1A8B92FC-1D25-4889-9AF7-CDDCD70CE4A1}"/>
                </a:ext>
              </a:extLst>
            </p:cNvPr>
            <p:cNvSpPr>
              <a:spLocks noChangeArrowheads="1"/>
            </p:cNvSpPr>
            <p:nvPr/>
          </p:nvSpPr>
          <p:spPr bwMode="auto">
            <a:xfrm>
              <a:off x="1423988" y="5468938"/>
              <a:ext cx="5781675" cy="600934"/>
            </a:xfrm>
            <a:prstGeom prst="rect">
              <a:avLst/>
            </a:prstGeom>
            <a:noFill/>
            <a:ln w="9525">
              <a:noFill/>
              <a:miter lim="800000"/>
              <a:headEnd/>
              <a:tailEnd/>
            </a:ln>
          </p:spPr>
          <p:txBody>
            <a:bodyPr>
              <a:spAutoFit/>
            </a:bodyPr>
            <a:lstStyle/>
            <a:p>
              <a:pPr algn="l" eaLnBrk="0" hangingPunct="0">
                <a:lnSpc>
                  <a:spcPct val="110000"/>
                </a:lnSpc>
              </a:pPr>
              <a:r>
                <a:rPr lang="zh-CN" altLang="en-US" sz="1600" dirty="0">
                  <a:solidFill>
                    <a:srgbClr val="000000"/>
                  </a:solidFill>
                  <a:latin typeface="宋体" panose="02010600030101010101" pitchFamily="2" charset="-122"/>
                  <a:ea typeface="宋体" panose="02010600030101010101" pitchFamily="2" charset="-122"/>
                </a:rPr>
                <a:t>以股票、债券等位投资对象，以期通过在不同资产类别上的投资，实现投资收益与风险之间的平衡。</a:t>
              </a:r>
              <a:endParaRPr lang="en-US" altLang="zh-CN" sz="1600" dirty="0">
                <a:solidFill>
                  <a:srgbClr val="000000"/>
                </a:solidFill>
                <a:latin typeface="宋体" panose="02010600030101010101" pitchFamily="2" charset="-122"/>
                <a:ea typeface="宋体" panose="02010600030101010101" pitchFamily="2" charset="-122"/>
              </a:endParaRPr>
            </a:p>
          </p:txBody>
        </p:sp>
      </p:grpSp>
    </p:spTree>
    <p:extLst>
      <p:ext uri="{BB962C8B-B14F-4D97-AF65-F5344CB8AC3E}">
        <p14:creationId xmlns:p14="http://schemas.microsoft.com/office/powerpoint/2010/main" val="146860445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6078</TotalTime>
  <Words>4047</Words>
  <Application>Microsoft Office PowerPoint</Application>
  <PresentationFormat>宽屏</PresentationFormat>
  <Paragraphs>447</Paragraphs>
  <Slides>49</Slides>
  <Notes>12</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49</vt:i4>
      </vt:variant>
    </vt:vector>
  </HeadingPairs>
  <TitlesOfParts>
    <vt:vector size="56" baseType="lpstr">
      <vt:lpstr>等线</vt:lpstr>
      <vt:lpstr>等线 Light</vt:lpstr>
      <vt:lpstr>宋体</vt:lpstr>
      <vt:lpstr>微软雅黑</vt:lpstr>
      <vt:lpstr>Arial</vt:lpstr>
      <vt:lpstr>Wingdings</vt:lpstr>
      <vt:lpstr>Office 主题​​</vt:lpstr>
      <vt:lpstr>投资银行学  第十讲：基金管理</vt:lpstr>
      <vt:lpstr>第十讲：基金管理</vt:lpstr>
      <vt:lpstr>证券投资基金概述</vt:lpstr>
      <vt:lpstr>证券投资基金概述</vt:lpstr>
      <vt:lpstr>证券投资基金概述</vt:lpstr>
      <vt:lpstr>证券投资基金概述</vt:lpstr>
      <vt:lpstr>证券投资基金概述</vt:lpstr>
      <vt:lpstr>证券投资基金概述</vt:lpstr>
      <vt:lpstr>证券投资基金概述</vt:lpstr>
      <vt:lpstr>证券投资基金概述</vt:lpstr>
      <vt:lpstr>证券投资基金概述</vt:lpstr>
      <vt:lpstr>证券投资基金概述</vt:lpstr>
      <vt:lpstr>证券投资基金概述</vt:lpstr>
      <vt:lpstr>证券投资基金概述</vt:lpstr>
      <vt:lpstr>证券投资基金市场概况</vt:lpstr>
      <vt:lpstr>ETF</vt:lpstr>
      <vt:lpstr>证券投资基金概述(例子）</vt:lpstr>
      <vt:lpstr>证券投资基金概述(例子）</vt:lpstr>
      <vt:lpstr>PowerPoint 演示文稿</vt:lpstr>
      <vt:lpstr>证券投资基金概述(例子）</vt:lpstr>
      <vt:lpstr>证券投资基金概述(例子）</vt:lpstr>
      <vt:lpstr>证券投资基金概述</vt:lpstr>
      <vt:lpstr>投资基金的设立，发行与交易</vt:lpstr>
      <vt:lpstr>投资基金的设立，发行与交易</vt:lpstr>
      <vt:lpstr>投资基金的设立，发行与交易</vt:lpstr>
      <vt:lpstr>投资基金的设立，发行与交易</vt:lpstr>
      <vt:lpstr>投资基金的设立，发行与交易</vt:lpstr>
      <vt:lpstr>投资基金的设立，发行与交易</vt:lpstr>
      <vt:lpstr>投资基金的设立，发行与交易</vt:lpstr>
      <vt:lpstr>投资基金的设立，发行与交易</vt:lpstr>
      <vt:lpstr>投资基金的设立，发行与交易</vt:lpstr>
      <vt:lpstr>投资组合管理</vt:lpstr>
      <vt:lpstr>投资组合管理</vt:lpstr>
      <vt:lpstr>投资组合管理</vt:lpstr>
      <vt:lpstr>投资组合管理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基金业绩之谜</vt:lpstr>
      <vt:lpstr>小结</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风险投资的基本概念</dc:title>
  <dc:creator>#WANG YING (G3530991N)#</dc:creator>
  <cp:lastModifiedBy>yywang</cp:lastModifiedBy>
  <cp:revision>105</cp:revision>
  <dcterms:created xsi:type="dcterms:W3CDTF">2019-07-23T02:02:12Z</dcterms:created>
  <dcterms:modified xsi:type="dcterms:W3CDTF">2024-11-10T10:15:50Z</dcterms:modified>
</cp:coreProperties>
</file>