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92" r:id="rId2"/>
    <p:sldId id="261" r:id="rId3"/>
    <p:sldId id="293" r:id="rId4"/>
    <p:sldId id="294" r:id="rId5"/>
    <p:sldId id="298" r:id="rId6"/>
    <p:sldId id="296" r:id="rId7"/>
    <p:sldId id="297"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5" r:id="rId23"/>
    <p:sldId id="316" r:id="rId24"/>
    <p:sldId id="313" r:id="rId25"/>
    <p:sldId id="317" r:id="rId26"/>
    <p:sldId id="332" r:id="rId27"/>
    <p:sldId id="318" r:id="rId28"/>
    <p:sldId id="333" r:id="rId29"/>
    <p:sldId id="334" r:id="rId30"/>
    <p:sldId id="319" r:id="rId31"/>
    <p:sldId id="320" r:id="rId32"/>
    <p:sldId id="321" r:id="rId33"/>
    <p:sldId id="331" r:id="rId34"/>
    <p:sldId id="322" r:id="rId35"/>
    <p:sldId id="323" r:id="rId36"/>
    <p:sldId id="324" r:id="rId37"/>
    <p:sldId id="325" r:id="rId38"/>
    <p:sldId id="326" r:id="rId39"/>
    <p:sldId id="327" r:id="rId40"/>
    <p:sldId id="328" r:id="rId41"/>
    <p:sldId id="329" r:id="rId42"/>
    <p:sldId id="330" r:id="rId43"/>
    <p:sldId id="289" r:id="rId4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89" d="100"/>
          <a:sy n="89" d="100"/>
        </p:scale>
        <p:origin x="8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sz="2000" b="1" dirty="0"/>
              <a:t>总资产</a:t>
            </a:r>
            <a:r>
              <a:rPr lang="en-US" altLang="zh-CN" sz="2000" b="1" dirty="0"/>
              <a:t>2014-2024</a:t>
            </a:r>
            <a:r>
              <a:rPr lang="zh-CN" altLang="en-US" sz="2000" b="1" dirty="0"/>
              <a:t>（万元人民币）</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Sheet1!$A$4</c:f>
              <c:strCache>
                <c:ptCount val="1"/>
                <c:pt idx="0">
                  <c:v>中信证券</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Sheet1!$B$3:$L$3</c:f>
              <c:numCache>
                <c:formatCode>m/d/yyyy</c:formatCode>
                <c:ptCount val="11"/>
                <c:pt idx="0">
                  <c:v>42004</c:v>
                </c:pt>
                <c:pt idx="1">
                  <c:v>42369</c:v>
                </c:pt>
                <c:pt idx="2">
                  <c:v>42735</c:v>
                </c:pt>
                <c:pt idx="3">
                  <c:v>43100</c:v>
                </c:pt>
                <c:pt idx="4">
                  <c:v>43465</c:v>
                </c:pt>
                <c:pt idx="5">
                  <c:v>43830</c:v>
                </c:pt>
                <c:pt idx="6">
                  <c:v>44196</c:v>
                </c:pt>
                <c:pt idx="7">
                  <c:v>44561</c:v>
                </c:pt>
                <c:pt idx="8">
                  <c:v>44926</c:v>
                </c:pt>
                <c:pt idx="9">
                  <c:v>45291</c:v>
                </c:pt>
                <c:pt idx="10">
                  <c:v>45473</c:v>
                </c:pt>
              </c:numCache>
            </c:numRef>
          </c:cat>
          <c:val>
            <c:numRef>
              <c:f>Sheet1!$B$4:$L$4</c:f>
              <c:numCache>
                <c:formatCode>#,##0.00</c:formatCode>
                <c:ptCount val="11"/>
                <c:pt idx="0">
                  <c:v>47962645.020000003</c:v>
                </c:pt>
                <c:pt idx="1">
                  <c:v>61610824.219999999</c:v>
                </c:pt>
                <c:pt idx="2">
                  <c:v>59743883.920000002</c:v>
                </c:pt>
                <c:pt idx="3">
                  <c:v>62557464.390000001</c:v>
                </c:pt>
                <c:pt idx="4">
                  <c:v>65313271.75</c:v>
                </c:pt>
                <c:pt idx="5">
                  <c:v>79172242.920000002</c:v>
                </c:pt>
                <c:pt idx="6">
                  <c:v>105296229.40000001</c:v>
                </c:pt>
                <c:pt idx="7">
                  <c:v>127866477.51000001</c:v>
                </c:pt>
                <c:pt idx="8">
                  <c:v>130828928.17</c:v>
                </c:pt>
                <c:pt idx="9">
                  <c:v>145335912.59999999</c:v>
                </c:pt>
                <c:pt idx="10">
                  <c:v>149501160</c:v>
                </c:pt>
              </c:numCache>
            </c:numRef>
          </c:val>
          <c:smooth val="0"/>
          <c:extLst>
            <c:ext xmlns:c16="http://schemas.microsoft.com/office/drawing/2014/chart" uri="{C3380CC4-5D6E-409C-BE32-E72D297353CC}">
              <c16:uniqueId val="{00000000-6F19-457F-8BF9-C871B728257D}"/>
            </c:ext>
          </c:extLst>
        </c:ser>
        <c:ser>
          <c:idx val="1"/>
          <c:order val="1"/>
          <c:tx>
            <c:strRef>
              <c:f>Sheet1!$A$5</c:f>
              <c:strCache>
                <c:ptCount val="1"/>
                <c:pt idx="0">
                  <c:v>华泰证券</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Sheet1!$B$3:$L$3</c:f>
              <c:numCache>
                <c:formatCode>m/d/yyyy</c:formatCode>
                <c:ptCount val="11"/>
                <c:pt idx="0">
                  <c:v>42004</c:v>
                </c:pt>
                <c:pt idx="1">
                  <c:v>42369</c:v>
                </c:pt>
                <c:pt idx="2">
                  <c:v>42735</c:v>
                </c:pt>
                <c:pt idx="3">
                  <c:v>43100</c:v>
                </c:pt>
                <c:pt idx="4">
                  <c:v>43465</c:v>
                </c:pt>
                <c:pt idx="5">
                  <c:v>43830</c:v>
                </c:pt>
                <c:pt idx="6">
                  <c:v>44196</c:v>
                </c:pt>
                <c:pt idx="7">
                  <c:v>44561</c:v>
                </c:pt>
                <c:pt idx="8">
                  <c:v>44926</c:v>
                </c:pt>
                <c:pt idx="9">
                  <c:v>45291</c:v>
                </c:pt>
                <c:pt idx="10">
                  <c:v>45473</c:v>
                </c:pt>
              </c:numCache>
            </c:numRef>
          </c:cat>
          <c:val>
            <c:numRef>
              <c:f>Sheet1!$B$5:$L$5</c:f>
              <c:numCache>
                <c:formatCode>#,##0.00</c:formatCode>
                <c:ptCount val="11"/>
                <c:pt idx="0">
                  <c:v>27222603.550000001</c:v>
                </c:pt>
                <c:pt idx="1">
                  <c:v>45261461.530000001</c:v>
                </c:pt>
                <c:pt idx="2">
                  <c:v>40145039.759999998</c:v>
                </c:pt>
                <c:pt idx="3">
                  <c:v>38148253.979999997</c:v>
                </c:pt>
                <c:pt idx="4">
                  <c:v>36866587.409999996</c:v>
                </c:pt>
                <c:pt idx="5">
                  <c:v>56218063.829999998</c:v>
                </c:pt>
                <c:pt idx="6">
                  <c:v>71675123.5</c:v>
                </c:pt>
                <c:pt idx="7">
                  <c:v>80665083.269999996</c:v>
                </c:pt>
                <c:pt idx="8">
                  <c:v>84656701.579999998</c:v>
                </c:pt>
                <c:pt idx="9">
                  <c:v>90550838.859999999</c:v>
                </c:pt>
                <c:pt idx="10">
                  <c:v>83458163.120000005</c:v>
                </c:pt>
              </c:numCache>
            </c:numRef>
          </c:val>
          <c:smooth val="0"/>
          <c:extLst>
            <c:ext xmlns:c16="http://schemas.microsoft.com/office/drawing/2014/chart" uri="{C3380CC4-5D6E-409C-BE32-E72D297353CC}">
              <c16:uniqueId val="{00000001-6F19-457F-8BF9-C871B728257D}"/>
            </c:ext>
          </c:extLst>
        </c:ser>
        <c:ser>
          <c:idx val="2"/>
          <c:order val="2"/>
          <c:tx>
            <c:strRef>
              <c:f>Sheet1!$A$6</c:f>
              <c:strCache>
                <c:ptCount val="1"/>
                <c:pt idx="0">
                  <c:v>银河证券</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Sheet1!$B$3:$L$3</c:f>
              <c:numCache>
                <c:formatCode>m/d/yyyy</c:formatCode>
                <c:ptCount val="11"/>
                <c:pt idx="0">
                  <c:v>42004</c:v>
                </c:pt>
                <c:pt idx="1">
                  <c:v>42369</c:v>
                </c:pt>
                <c:pt idx="2">
                  <c:v>42735</c:v>
                </c:pt>
                <c:pt idx="3">
                  <c:v>43100</c:v>
                </c:pt>
                <c:pt idx="4">
                  <c:v>43465</c:v>
                </c:pt>
                <c:pt idx="5">
                  <c:v>43830</c:v>
                </c:pt>
                <c:pt idx="6">
                  <c:v>44196</c:v>
                </c:pt>
                <c:pt idx="7">
                  <c:v>44561</c:v>
                </c:pt>
                <c:pt idx="8">
                  <c:v>44926</c:v>
                </c:pt>
                <c:pt idx="9">
                  <c:v>45291</c:v>
                </c:pt>
                <c:pt idx="10">
                  <c:v>45473</c:v>
                </c:pt>
              </c:numCache>
            </c:numRef>
          </c:cat>
          <c:val>
            <c:numRef>
              <c:f>Sheet1!$B$6:$L$6</c:f>
              <c:numCache>
                <c:formatCode>#,##0.00</c:formatCode>
                <c:ptCount val="11"/>
                <c:pt idx="0">
                  <c:v>18002570.640000001</c:v>
                </c:pt>
                <c:pt idx="1">
                  <c:v>30065555.190000001</c:v>
                </c:pt>
                <c:pt idx="2">
                  <c:v>24588052.100000001</c:v>
                </c:pt>
                <c:pt idx="3">
                  <c:v>25481496.649999999</c:v>
                </c:pt>
                <c:pt idx="4">
                  <c:v>25136329.010000002</c:v>
                </c:pt>
                <c:pt idx="5">
                  <c:v>31566587.739999998</c:v>
                </c:pt>
                <c:pt idx="6">
                  <c:v>44573021.579999998</c:v>
                </c:pt>
                <c:pt idx="7">
                  <c:v>56013503.259999998</c:v>
                </c:pt>
                <c:pt idx="8">
                  <c:v>62521572.420000002</c:v>
                </c:pt>
                <c:pt idx="9">
                  <c:v>66320529.719999999</c:v>
                </c:pt>
                <c:pt idx="10">
                  <c:v>76630910.409999996</c:v>
                </c:pt>
              </c:numCache>
            </c:numRef>
          </c:val>
          <c:smooth val="0"/>
          <c:extLst>
            <c:ext xmlns:c16="http://schemas.microsoft.com/office/drawing/2014/chart" uri="{C3380CC4-5D6E-409C-BE32-E72D297353CC}">
              <c16:uniqueId val="{00000002-6F19-457F-8BF9-C871B728257D}"/>
            </c:ext>
          </c:extLst>
        </c:ser>
        <c:ser>
          <c:idx val="3"/>
          <c:order val="3"/>
          <c:tx>
            <c:strRef>
              <c:f>Sheet1!$A$7</c:f>
              <c:strCache>
                <c:ptCount val="1"/>
                <c:pt idx="0">
                  <c:v>国泰君安</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Sheet1!$B$3:$L$3</c:f>
              <c:numCache>
                <c:formatCode>m/d/yyyy</c:formatCode>
                <c:ptCount val="11"/>
                <c:pt idx="0">
                  <c:v>42004</c:v>
                </c:pt>
                <c:pt idx="1">
                  <c:v>42369</c:v>
                </c:pt>
                <c:pt idx="2">
                  <c:v>42735</c:v>
                </c:pt>
                <c:pt idx="3">
                  <c:v>43100</c:v>
                </c:pt>
                <c:pt idx="4">
                  <c:v>43465</c:v>
                </c:pt>
                <c:pt idx="5">
                  <c:v>43830</c:v>
                </c:pt>
                <c:pt idx="6">
                  <c:v>44196</c:v>
                </c:pt>
                <c:pt idx="7">
                  <c:v>44561</c:v>
                </c:pt>
                <c:pt idx="8">
                  <c:v>44926</c:v>
                </c:pt>
                <c:pt idx="9">
                  <c:v>45291</c:v>
                </c:pt>
                <c:pt idx="10">
                  <c:v>45473</c:v>
                </c:pt>
              </c:numCache>
            </c:numRef>
          </c:cat>
          <c:val>
            <c:numRef>
              <c:f>Sheet1!$B$7:$L$7</c:f>
              <c:numCache>
                <c:formatCode>#,##0.00</c:formatCode>
                <c:ptCount val="11"/>
                <c:pt idx="0">
                  <c:v>31930245.379999999</c:v>
                </c:pt>
                <c:pt idx="1">
                  <c:v>45434238.719999999</c:v>
                </c:pt>
                <c:pt idx="2">
                  <c:v>41174904.170000002</c:v>
                </c:pt>
                <c:pt idx="3">
                  <c:v>43164818.710000001</c:v>
                </c:pt>
                <c:pt idx="4">
                  <c:v>43672907.960000001</c:v>
                </c:pt>
                <c:pt idx="5">
                  <c:v>55931427.829999998</c:v>
                </c:pt>
                <c:pt idx="6">
                  <c:v>70289917.219999999</c:v>
                </c:pt>
                <c:pt idx="7">
                  <c:v>79127281.450000003</c:v>
                </c:pt>
                <c:pt idx="8">
                  <c:v>86068854.609999999</c:v>
                </c:pt>
                <c:pt idx="9">
                  <c:v>92540248.439999998</c:v>
                </c:pt>
                <c:pt idx="10">
                  <c:v>89805960.629999995</c:v>
                </c:pt>
              </c:numCache>
            </c:numRef>
          </c:val>
          <c:smooth val="0"/>
          <c:extLst>
            <c:ext xmlns:c16="http://schemas.microsoft.com/office/drawing/2014/chart" uri="{C3380CC4-5D6E-409C-BE32-E72D297353CC}">
              <c16:uniqueId val="{00000003-6F19-457F-8BF9-C871B728257D}"/>
            </c:ext>
          </c:extLst>
        </c:ser>
        <c:ser>
          <c:idx val="4"/>
          <c:order val="4"/>
          <c:tx>
            <c:strRef>
              <c:f>Sheet1!$A$8</c:f>
              <c:strCache>
                <c:ptCount val="1"/>
                <c:pt idx="0">
                  <c:v>海通证券</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Sheet1!$B$3:$L$3</c:f>
              <c:numCache>
                <c:formatCode>m/d/yyyy</c:formatCode>
                <c:ptCount val="11"/>
                <c:pt idx="0">
                  <c:v>42004</c:v>
                </c:pt>
                <c:pt idx="1">
                  <c:v>42369</c:v>
                </c:pt>
                <c:pt idx="2">
                  <c:v>42735</c:v>
                </c:pt>
                <c:pt idx="3">
                  <c:v>43100</c:v>
                </c:pt>
                <c:pt idx="4">
                  <c:v>43465</c:v>
                </c:pt>
                <c:pt idx="5">
                  <c:v>43830</c:v>
                </c:pt>
                <c:pt idx="6">
                  <c:v>44196</c:v>
                </c:pt>
                <c:pt idx="7">
                  <c:v>44561</c:v>
                </c:pt>
                <c:pt idx="8">
                  <c:v>44926</c:v>
                </c:pt>
                <c:pt idx="9">
                  <c:v>45291</c:v>
                </c:pt>
                <c:pt idx="10">
                  <c:v>45473</c:v>
                </c:pt>
              </c:numCache>
            </c:numRef>
          </c:cat>
          <c:val>
            <c:numRef>
              <c:f>Sheet1!$B$8:$L$8</c:f>
              <c:numCache>
                <c:formatCode>#,##0.00</c:formatCode>
                <c:ptCount val="11"/>
                <c:pt idx="0">
                  <c:v>35262214.869999997</c:v>
                </c:pt>
                <c:pt idx="1">
                  <c:v>57644889.229999997</c:v>
                </c:pt>
                <c:pt idx="2">
                  <c:v>56086584.619999997</c:v>
                </c:pt>
                <c:pt idx="3">
                  <c:v>53470633.280000001</c:v>
                </c:pt>
                <c:pt idx="4">
                  <c:v>57462363.409999996</c:v>
                </c:pt>
                <c:pt idx="5">
                  <c:v>63679363.159999996</c:v>
                </c:pt>
                <c:pt idx="6">
                  <c:v>69407335.069999993</c:v>
                </c:pt>
                <c:pt idx="7">
                  <c:v>74492514.939999998</c:v>
                </c:pt>
                <c:pt idx="8">
                  <c:v>75360757.709999993</c:v>
                </c:pt>
                <c:pt idx="9">
                  <c:v>75458679.219999999</c:v>
                </c:pt>
                <c:pt idx="10">
                  <c:v>72141453.459999993</c:v>
                </c:pt>
              </c:numCache>
            </c:numRef>
          </c:val>
          <c:smooth val="0"/>
          <c:extLst>
            <c:ext xmlns:c16="http://schemas.microsoft.com/office/drawing/2014/chart" uri="{C3380CC4-5D6E-409C-BE32-E72D297353CC}">
              <c16:uniqueId val="{00000004-6F19-457F-8BF9-C871B728257D}"/>
            </c:ext>
          </c:extLst>
        </c:ser>
        <c:dLbls>
          <c:showLegendKey val="0"/>
          <c:showVal val="0"/>
          <c:showCatName val="0"/>
          <c:showSerName val="0"/>
          <c:showPercent val="0"/>
          <c:showBubbleSize val="0"/>
        </c:dLbls>
        <c:marker val="1"/>
        <c:smooth val="0"/>
        <c:axId val="914246592"/>
        <c:axId val="914247072"/>
      </c:lineChart>
      <c:dateAx>
        <c:axId val="914246592"/>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14247072"/>
        <c:crosses val="autoZero"/>
        <c:auto val="1"/>
        <c:lblOffset val="100"/>
        <c:baseTimeUnit val="months"/>
      </c:dateAx>
      <c:valAx>
        <c:axId val="9142470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14246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sz="2000" b="1" dirty="0"/>
              <a:t>总资产</a:t>
            </a:r>
            <a:r>
              <a:rPr lang="en-US" altLang="zh-CN" sz="2000" b="1" dirty="0"/>
              <a:t>2014-2024</a:t>
            </a:r>
            <a:r>
              <a:rPr lang="zh-CN" altLang="en-US" sz="2000" b="1" i="0" u="none" strike="noStrike" kern="1200" spc="0" baseline="0" dirty="0">
                <a:solidFill>
                  <a:prstClr val="black">
                    <a:lumMod val="65000"/>
                    <a:lumOff val="35000"/>
                  </a:prstClr>
                </a:solidFill>
              </a:rPr>
              <a:t>（万元人民币）</a:t>
            </a:r>
            <a:endParaRPr lang="zh-CN" altLang="en-US" sz="20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Sheet1!$A$4</c:f>
              <c:strCache>
                <c:ptCount val="1"/>
                <c:pt idx="0">
                  <c:v>中信证券</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Sheet1!$B$3:$L$3</c:f>
              <c:numCache>
                <c:formatCode>m/d/yyyy</c:formatCode>
                <c:ptCount val="11"/>
                <c:pt idx="0">
                  <c:v>42004</c:v>
                </c:pt>
                <c:pt idx="1">
                  <c:v>42369</c:v>
                </c:pt>
                <c:pt idx="2">
                  <c:v>42735</c:v>
                </c:pt>
                <c:pt idx="3">
                  <c:v>43100</c:v>
                </c:pt>
                <c:pt idx="4">
                  <c:v>43465</c:v>
                </c:pt>
                <c:pt idx="5">
                  <c:v>43830</c:v>
                </c:pt>
                <c:pt idx="6">
                  <c:v>44196</c:v>
                </c:pt>
                <c:pt idx="7">
                  <c:v>44561</c:v>
                </c:pt>
                <c:pt idx="8">
                  <c:v>44926</c:v>
                </c:pt>
                <c:pt idx="9">
                  <c:v>45291</c:v>
                </c:pt>
                <c:pt idx="10">
                  <c:v>45473</c:v>
                </c:pt>
              </c:numCache>
            </c:numRef>
          </c:cat>
          <c:val>
            <c:numRef>
              <c:f>Sheet1!$B$4:$L$4</c:f>
              <c:numCache>
                <c:formatCode>#,##0.00</c:formatCode>
                <c:ptCount val="11"/>
                <c:pt idx="0">
                  <c:v>47962645.020000003</c:v>
                </c:pt>
                <c:pt idx="1">
                  <c:v>61610824.219999999</c:v>
                </c:pt>
                <c:pt idx="2">
                  <c:v>59743883.920000002</c:v>
                </c:pt>
                <c:pt idx="3">
                  <c:v>62557464.390000001</c:v>
                </c:pt>
                <c:pt idx="4">
                  <c:v>65313271.75</c:v>
                </c:pt>
                <c:pt idx="5">
                  <c:v>79172242.920000002</c:v>
                </c:pt>
                <c:pt idx="6">
                  <c:v>105296229.40000001</c:v>
                </c:pt>
                <c:pt idx="7">
                  <c:v>127866477.51000001</c:v>
                </c:pt>
                <c:pt idx="8">
                  <c:v>130828928.17</c:v>
                </c:pt>
                <c:pt idx="9">
                  <c:v>145335912.59999999</c:v>
                </c:pt>
                <c:pt idx="10">
                  <c:v>149501160</c:v>
                </c:pt>
              </c:numCache>
            </c:numRef>
          </c:val>
          <c:smooth val="0"/>
          <c:extLst>
            <c:ext xmlns:c16="http://schemas.microsoft.com/office/drawing/2014/chart" uri="{C3380CC4-5D6E-409C-BE32-E72D297353CC}">
              <c16:uniqueId val="{00000000-D4E4-4570-95B2-F905C7EF63F0}"/>
            </c:ext>
          </c:extLst>
        </c:ser>
        <c:ser>
          <c:idx val="1"/>
          <c:order val="1"/>
          <c:tx>
            <c:strRef>
              <c:f>Sheet1!$A$5</c:f>
              <c:strCache>
                <c:ptCount val="1"/>
                <c:pt idx="0">
                  <c:v>华泰证券</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Sheet1!$B$3:$L$3</c:f>
              <c:numCache>
                <c:formatCode>m/d/yyyy</c:formatCode>
                <c:ptCount val="11"/>
                <c:pt idx="0">
                  <c:v>42004</c:v>
                </c:pt>
                <c:pt idx="1">
                  <c:v>42369</c:v>
                </c:pt>
                <c:pt idx="2">
                  <c:v>42735</c:v>
                </c:pt>
                <c:pt idx="3">
                  <c:v>43100</c:v>
                </c:pt>
                <c:pt idx="4">
                  <c:v>43465</c:v>
                </c:pt>
                <c:pt idx="5">
                  <c:v>43830</c:v>
                </c:pt>
                <c:pt idx="6">
                  <c:v>44196</c:v>
                </c:pt>
                <c:pt idx="7">
                  <c:v>44561</c:v>
                </c:pt>
                <c:pt idx="8">
                  <c:v>44926</c:v>
                </c:pt>
                <c:pt idx="9">
                  <c:v>45291</c:v>
                </c:pt>
                <c:pt idx="10">
                  <c:v>45473</c:v>
                </c:pt>
              </c:numCache>
            </c:numRef>
          </c:cat>
          <c:val>
            <c:numRef>
              <c:f>Sheet1!$B$5:$L$5</c:f>
              <c:numCache>
                <c:formatCode>#,##0.00</c:formatCode>
                <c:ptCount val="11"/>
                <c:pt idx="0">
                  <c:v>27222603.550000001</c:v>
                </c:pt>
                <c:pt idx="1">
                  <c:v>45261461.530000001</c:v>
                </c:pt>
                <c:pt idx="2">
                  <c:v>40145039.759999998</c:v>
                </c:pt>
                <c:pt idx="3">
                  <c:v>38148253.979999997</c:v>
                </c:pt>
                <c:pt idx="4">
                  <c:v>36866587.409999996</c:v>
                </c:pt>
                <c:pt idx="5">
                  <c:v>56218063.829999998</c:v>
                </c:pt>
                <c:pt idx="6">
                  <c:v>71675123.5</c:v>
                </c:pt>
                <c:pt idx="7">
                  <c:v>80665083.269999996</c:v>
                </c:pt>
                <c:pt idx="8">
                  <c:v>84656701.579999998</c:v>
                </c:pt>
                <c:pt idx="9">
                  <c:v>90550838.859999999</c:v>
                </c:pt>
                <c:pt idx="10">
                  <c:v>83458163.120000005</c:v>
                </c:pt>
              </c:numCache>
            </c:numRef>
          </c:val>
          <c:smooth val="0"/>
          <c:extLst>
            <c:ext xmlns:c16="http://schemas.microsoft.com/office/drawing/2014/chart" uri="{C3380CC4-5D6E-409C-BE32-E72D297353CC}">
              <c16:uniqueId val="{00000001-D4E4-4570-95B2-F905C7EF63F0}"/>
            </c:ext>
          </c:extLst>
        </c:ser>
        <c:ser>
          <c:idx val="2"/>
          <c:order val="2"/>
          <c:tx>
            <c:strRef>
              <c:f>Sheet1!$A$6</c:f>
              <c:strCache>
                <c:ptCount val="1"/>
                <c:pt idx="0">
                  <c:v>银河证券</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Sheet1!$B$3:$L$3</c:f>
              <c:numCache>
                <c:formatCode>m/d/yyyy</c:formatCode>
                <c:ptCount val="11"/>
                <c:pt idx="0">
                  <c:v>42004</c:v>
                </c:pt>
                <c:pt idx="1">
                  <c:v>42369</c:v>
                </c:pt>
                <c:pt idx="2">
                  <c:v>42735</c:v>
                </c:pt>
                <c:pt idx="3">
                  <c:v>43100</c:v>
                </c:pt>
                <c:pt idx="4">
                  <c:v>43465</c:v>
                </c:pt>
                <c:pt idx="5">
                  <c:v>43830</c:v>
                </c:pt>
                <c:pt idx="6">
                  <c:v>44196</c:v>
                </c:pt>
                <c:pt idx="7">
                  <c:v>44561</c:v>
                </c:pt>
                <c:pt idx="8">
                  <c:v>44926</c:v>
                </c:pt>
                <c:pt idx="9">
                  <c:v>45291</c:v>
                </c:pt>
                <c:pt idx="10">
                  <c:v>45473</c:v>
                </c:pt>
              </c:numCache>
            </c:numRef>
          </c:cat>
          <c:val>
            <c:numRef>
              <c:f>Sheet1!$B$6:$L$6</c:f>
              <c:numCache>
                <c:formatCode>#,##0.00</c:formatCode>
                <c:ptCount val="11"/>
                <c:pt idx="0">
                  <c:v>18002570.640000001</c:v>
                </c:pt>
                <c:pt idx="1">
                  <c:v>30065555.190000001</c:v>
                </c:pt>
                <c:pt idx="2">
                  <c:v>24588052.100000001</c:v>
                </c:pt>
                <c:pt idx="3">
                  <c:v>25481496.649999999</c:v>
                </c:pt>
                <c:pt idx="4">
                  <c:v>25136329.010000002</c:v>
                </c:pt>
                <c:pt idx="5">
                  <c:v>31566587.739999998</c:v>
                </c:pt>
                <c:pt idx="6">
                  <c:v>44573021.579999998</c:v>
                </c:pt>
                <c:pt idx="7">
                  <c:v>56013503.259999998</c:v>
                </c:pt>
                <c:pt idx="8">
                  <c:v>62521572.420000002</c:v>
                </c:pt>
                <c:pt idx="9">
                  <c:v>66320529.719999999</c:v>
                </c:pt>
                <c:pt idx="10">
                  <c:v>76630910.409999996</c:v>
                </c:pt>
              </c:numCache>
            </c:numRef>
          </c:val>
          <c:smooth val="0"/>
          <c:extLst>
            <c:ext xmlns:c16="http://schemas.microsoft.com/office/drawing/2014/chart" uri="{C3380CC4-5D6E-409C-BE32-E72D297353CC}">
              <c16:uniqueId val="{00000002-D4E4-4570-95B2-F905C7EF63F0}"/>
            </c:ext>
          </c:extLst>
        </c:ser>
        <c:ser>
          <c:idx val="3"/>
          <c:order val="3"/>
          <c:tx>
            <c:strRef>
              <c:f>Sheet1!$A$7</c:f>
              <c:strCache>
                <c:ptCount val="1"/>
                <c:pt idx="0">
                  <c:v>国泰君安</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Sheet1!$B$3:$L$3</c:f>
              <c:numCache>
                <c:formatCode>m/d/yyyy</c:formatCode>
                <c:ptCount val="11"/>
                <c:pt idx="0">
                  <c:v>42004</c:v>
                </c:pt>
                <c:pt idx="1">
                  <c:v>42369</c:v>
                </c:pt>
                <c:pt idx="2">
                  <c:v>42735</c:v>
                </c:pt>
                <c:pt idx="3">
                  <c:v>43100</c:v>
                </c:pt>
                <c:pt idx="4">
                  <c:v>43465</c:v>
                </c:pt>
                <c:pt idx="5">
                  <c:v>43830</c:v>
                </c:pt>
                <c:pt idx="6">
                  <c:v>44196</c:v>
                </c:pt>
                <c:pt idx="7">
                  <c:v>44561</c:v>
                </c:pt>
                <c:pt idx="8">
                  <c:v>44926</c:v>
                </c:pt>
                <c:pt idx="9">
                  <c:v>45291</c:v>
                </c:pt>
                <c:pt idx="10">
                  <c:v>45473</c:v>
                </c:pt>
              </c:numCache>
            </c:numRef>
          </c:cat>
          <c:val>
            <c:numRef>
              <c:f>Sheet1!$B$7:$L$7</c:f>
              <c:numCache>
                <c:formatCode>#,##0.00</c:formatCode>
                <c:ptCount val="11"/>
                <c:pt idx="0">
                  <c:v>31930245.379999999</c:v>
                </c:pt>
                <c:pt idx="1">
                  <c:v>45434238.719999999</c:v>
                </c:pt>
                <c:pt idx="2">
                  <c:v>41174904.170000002</c:v>
                </c:pt>
                <c:pt idx="3">
                  <c:v>43164818.710000001</c:v>
                </c:pt>
                <c:pt idx="4">
                  <c:v>43672907.960000001</c:v>
                </c:pt>
                <c:pt idx="5">
                  <c:v>55931427.829999998</c:v>
                </c:pt>
                <c:pt idx="6">
                  <c:v>70289917.219999999</c:v>
                </c:pt>
                <c:pt idx="7">
                  <c:v>79127281.450000003</c:v>
                </c:pt>
                <c:pt idx="8">
                  <c:v>86068854.609999999</c:v>
                </c:pt>
                <c:pt idx="9">
                  <c:v>92540248.439999998</c:v>
                </c:pt>
                <c:pt idx="10">
                  <c:v>89805960.629999995</c:v>
                </c:pt>
              </c:numCache>
            </c:numRef>
          </c:val>
          <c:smooth val="0"/>
          <c:extLst>
            <c:ext xmlns:c16="http://schemas.microsoft.com/office/drawing/2014/chart" uri="{C3380CC4-5D6E-409C-BE32-E72D297353CC}">
              <c16:uniqueId val="{00000003-D4E4-4570-95B2-F905C7EF63F0}"/>
            </c:ext>
          </c:extLst>
        </c:ser>
        <c:ser>
          <c:idx val="4"/>
          <c:order val="4"/>
          <c:tx>
            <c:strRef>
              <c:f>Sheet1!$A$8</c:f>
              <c:strCache>
                <c:ptCount val="1"/>
                <c:pt idx="0">
                  <c:v>海通证券</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Sheet1!$B$3:$L$3</c:f>
              <c:numCache>
                <c:formatCode>m/d/yyyy</c:formatCode>
                <c:ptCount val="11"/>
                <c:pt idx="0">
                  <c:v>42004</c:v>
                </c:pt>
                <c:pt idx="1">
                  <c:v>42369</c:v>
                </c:pt>
                <c:pt idx="2">
                  <c:v>42735</c:v>
                </c:pt>
                <c:pt idx="3">
                  <c:v>43100</c:v>
                </c:pt>
                <c:pt idx="4">
                  <c:v>43465</c:v>
                </c:pt>
                <c:pt idx="5">
                  <c:v>43830</c:v>
                </c:pt>
                <c:pt idx="6">
                  <c:v>44196</c:v>
                </c:pt>
                <c:pt idx="7">
                  <c:v>44561</c:v>
                </c:pt>
                <c:pt idx="8">
                  <c:v>44926</c:v>
                </c:pt>
                <c:pt idx="9">
                  <c:v>45291</c:v>
                </c:pt>
                <c:pt idx="10">
                  <c:v>45473</c:v>
                </c:pt>
              </c:numCache>
            </c:numRef>
          </c:cat>
          <c:val>
            <c:numRef>
              <c:f>Sheet1!$B$8:$L$8</c:f>
              <c:numCache>
                <c:formatCode>#,##0.00</c:formatCode>
                <c:ptCount val="11"/>
                <c:pt idx="0">
                  <c:v>35262214.869999997</c:v>
                </c:pt>
                <c:pt idx="1">
                  <c:v>57644889.229999997</c:v>
                </c:pt>
                <c:pt idx="2">
                  <c:v>56086584.619999997</c:v>
                </c:pt>
                <c:pt idx="3">
                  <c:v>53470633.280000001</c:v>
                </c:pt>
                <c:pt idx="4">
                  <c:v>57462363.409999996</c:v>
                </c:pt>
                <c:pt idx="5">
                  <c:v>63679363.159999996</c:v>
                </c:pt>
                <c:pt idx="6">
                  <c:v>69407335.069999993</c:v>
                </c:pt>
                <c:pt idx="7">
                  <c:v>74492514.939999998</c:v>
                </c:pt>
                <c:pt idx="8">
                  <c:v>75360757.709999993</c:v>
                </c:pt>
                <c:pt idx="9">
                  <c:v>75458679.219999999</c:v>
                </c:pt>
                <c:pt idx="10">
                  <c:v>72141453.459999993</c:v>
                </c:pt>
              </c:numCache>
            </c:numRef>
          </c:val>
          <c:smooth val="0"/>
          <c:extLst>
            <c:ext xmlns:c16="http://schemas.microsoft.com/office/drawing/2014/chart" uri="{C3380CC4-5D6E-409C-BE32-E72D297353CC}">
              <c16:uniqueId val="{00000004-D4E4-4570-95B2-F905C7EF63F0}"/>
            </c:ext>
          </c:extLst>
        </c:ser>
        <c:ser>
          <c:idx val="5"/>
          <c:order val="5"/>
          <c:tx>
            <c:strRef>
              <c:f>Sheet1!$A$9</c:f>
              <c:strCache>
                <c:ptCount val="1"/>
                <c:pt idx="0">
                  <c:v>摩根士丹利</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Sheet1!$B$3:$L$3</c:f>
              <c:numCache>
                <c:formatCode>m/d/yyyy</c:formatCode>
                <c:ptCount val="11"/>
                <c:pt idx="0">
                  <c:v>42004</c:v>
                </c:pt>
                <c:pt idx="1">
                  <c:v>42369</c:v>
                </c:pt>
                <c:pt idx="2">
                  <c:v>42735</c:v>
                </c:pt>
                <c:pt idx="3">
                  <c:v>43100</c:v>
                </c:pt>
                <c:pt idx="4">
                  <c:v>43465</c:v>
                </c:pt>
                <c:pt idx="5">
                  <c:v>43830</c:v>
                </c:pt>
                <c:pt idx="6">
                  <c:v>44196</c:v>
                </c:pt>
                <c:pt idx="7">
                  <c:v>44561</c:v>
                </c:pt>
                <c:pt idx="8">
                  <c:v>44926</c:v>
                </c:pt>
                <c:pt idx="9">
                  <c:v>45291</c:v>
                </c:pt>
                <c:pt idx="10">
                  <c:v>45473</c:v>
                </c:pt>
              </c:numCache>
            </c:numRef>
          </c:cat>
          <c:val>
            <c:numRef>
              <c:f>Sheet1!$B$9:$L$9</c:f>
              <c:numCache>
                <c:formatCode>#,##0</c:formatCode>
                <c:ptCount val="11"/>
                <c:pt idx="0">
                  <c:v>490443969</c:v>
                </c:pt>
                <c:pt idx="1">
                  <c:v>511348272</c:v>
                </c:pt>
                <c:pt idx="2">
                  <c:v>565330121</c:v>
                </c:pt>
                <c:pt idx="3">
                  <c:v>556539377</c:v>
                </c:pt>
                <c:pt idx="4">
                  <c:v>585795396</c:v>
                </c:pt>
                <c:pt idx="5">
                  <c:v>624669179</c:v>
                </c:pt>
                <c:pt idx="6">
                  <c:v>728088796</c:v>
                </c:pt>
                <c:pt idx="7">
                  <c:v>757522420</c:v>
                </c:pt>
                <c:pt idx="8">
                  <c:v>821983682</c:v>
                </c:pt>
                <c:pt idx="9">
                  <c:v>845456941</c:v>
                </c:pt>
                <c:pt idx="10">
                  <c:v>864086728</c:v>
                </c:pt>
              </c:numCache>
            </c:numRef>
          </c:val>
          <c:smooth val="0"/>
          <c:extLst>
            <c:ext xmlns:c16="http://schemas.microsoft.com/office/drawing/2014/chart" uri="{C3380CC4-5D6E-409C-BE32-E72D297353CC}">
              <c16:uniqueId val="{00000005-D4E4-4570-95B2-F905C7EF63F0}"/>
            </c:ext>
          </c:extLst>
        </c:ser>
        <c:dLbls>
          <c:showLegendKey val="0"/>
          <c:showVal val="0"/>
          <c:showCatName val="0"/>
          <c:showSerName val="0"/>
          <c:showPercent val="0"/>
          <c:showBubbleSize val="0"/>
        </c:dLbls>
        <c:marker val="1"/>
        <c:smooth val="0"/>
        <c:axId val="916300864"/>
        <c:axId val="916301344"/>
      </c:lineChart>
      <c:dateAx>
        <c:axId val="916300864"/>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16301344"/>
        <c:crosses val="autoZero"/>
        <c:auto val="1"/>
        <c:lblOffset val="100"/>
        <c:baseTimeUnit val="months"/>
      </c:dateAx>
      <c:valAx>
        <c:axId val="9163013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16300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9877F-254E-4274-A02C-8EDEF175DC57}" type="datetimeFigureOut">
              <a:rPr lang="zh-CN" altLang="en-US" smtClean="0"/>
              <a:t>2024/9/7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16B5C-3DE1-46D6-A5C5-7E535EB81B59}" type="slidenum">
              <a:rPr lang="zh-CN" altLang="en-US" smtClean="0"/>
              <a:t>‹#›</a:t>
            </a:fld>
            <a:endParaRPr lang="zh-CN" altLang="en-US"/>
          </a:p>
        </p:txBody>
      </p:sp>
    </p:spTree>
    <p:extLst>
      <p:ext uri="{BB962C8B-B14F-4D97-AF65-F5344CB8AC3E}">
        <p14:creationId xmlns:p14="http://schemas.microsoft.com/office/powerpoint/2010/main" val="2405621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AFF9C6-F222-4525-88B7-29140DF5E78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B40AEFF-122F-4691-9F60-2A1EB44723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4B98DB9-2389-4743-9CF7-20BF363105C1}"/>
              </a:ext>
            </a:extLst>
          </p:cNvPr>
          <p:cNvSpPr>
            <a:spLocks noGrp="1"/>
          </p:cNvSpPr>
          <p:nvPr>
            <p:ph type="dt" sz="half" idx="10"/>
          </p:nvPr>
        </p:nvSpPr>
        <p:spPr/>
        <p:txBody>
          <a:bodyPr/>
          <a:lstStyle/>
          <a:p>
            <a:fld id="{C42669F5-2EF7-4130-B839-EA24856E535B}" type="datetime1">
              <a:rPr lang="zh-CN" altLang="en-US" smtClean="0"/>
              <a:t>2024/9/7</a:t>
            </a:fld>
            <a:endParaRPr lang="zh-CN" altLang="en-US"/>
          </a:p>
        </p:txBody>
      </p:sp>
      <p:sp>
        <p:nvSpPr>
          <p:cNvPr id="5" name="页脚占位符 4">
            <a:extLst>
              <a:ext uri="{FF2B5EF4-FFF2-40B4-BE49-F238E27FC236}">
                <a16:creationId xmlns:a16="http://schemas.microsoft.com/office/drawing/2014/main" id="{661FD188-B2B2-4AD3-AD11-745554AC9FC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6AF886D-B6D7-4011-B8E5-2320DD3B4F70}"/>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823623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BC989E-BA38-4F6D-B1C1-9E8136CB8DF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1E14E64-F048-461D-92E6-08F0CB8B354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EF7FAB4-ECE2-43D4-9990-703EB8A0E694}"/>
              </a:ext>
            </a:extLst>
          </p:cNvPr>
          <p:cNvSpPr>
            <a:spLocks noGrp="1"/>
          </p:cNvSpPr>
          <p:nvPr>
            <p:ph type="dt" sz="half" idx="10"/>
          </p:nvPr>
        </p:nvSpPr>
        <p:spPr/>
        <p:txBody>
          <a:bodyPr/>
          <a:lstStyle/>
          <a:p>
            <a:fld id="{9930A21B-3D6C-4968-ABD8-6E1993A33CCA}" type="datetime1">
              <a:rPr lang="zh-CN" altLang="en-US" smtClean="0"/>
              <a:t>2024/9/7</a:t>
            </a:fld>
            <a:endParaRPr lang="zh-CN" altLang="en-US"/>
          </a:p>
        </p:txBody>
      </p:sp>
      <p:sp>
        <p:nvSpPr>
          <p:cNvPr id="5" name="页脚占位符 4">
            <a:extLst>
              <a:ext uri="{FF2B5EF4-FFF2-40B4-BE49-F238E27FC236}">
                <a16:creationId xmlns:a16="http://schemas.microsoft.com/office/drawing/2014/main" id="{27DF7F7E-6657-4C98-9371-B500B226A9E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1D4B315-7469-4AE6-9F65-E72BB56674C4}"/>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96425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887F699-828C-4849-8357-A2D432F9B97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F4F5A63-1D48-4C2C-BCE1-6E472DE21CD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5A28011-020A-4E98-936F-68C96BDBA94E}"/>
              </a:ext>
            </a:extLst>
          </p:cNvPr>
          <p:cNvSpPr>
            <a:spLocks noGrp="1"/>
          </p:cNvSpPr>
          <p:nvPr>
            <p:ph type="dt" sz="half" idx="10"/>
          </p:nvPr>
        </p:nvSpPr>
        <p:spPr/>
        <p:txBody>
          <a:bodyPr/>
          <a:lstStyle/>
          <a:p>
            <a:fld id="{ECFE351F-B0F8-4B90-BE1C-4AEE8CDD6201}" type="datetime1">
              <a:rPr lang="zh-CN" altLang="en-US" smtClean="0"/>
              <a:t>2024/9/7</a:t>
            </a:fld>
            <a:endParaRPr lang="zh-CN" altLang="en-US"/>
          </a:p>
        </p:txBody>
      </p:sp>
      <p:sp>
        <p:nvSpPr>
          <p:cNvPr id="5" name="页脚占位符 4">
            <a:extLst>
              <a:ext uri="{FF2B5EF4-FFF2-40B4-BE49-F238E27FC236}">
                <a16:creationId xmlns:a16="http://schemas.microsoft.com/office/drawing/2014/main" id="{00EF86B9-2C23-44BC-B896-BAF6D1EB966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62490F4-8CBA-46F3-B85A-8320F71C0C31}"/>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1562176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8B1B14-0EDF-4D11-809A-9E8B7EF3B84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010E39C-166B-40AC-B5BE-D4DCD52513E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BB10161-F7EE-4845-9D79-01931240B298}"/>
              </a:ext>
            </a:extLst>
          </p:cNvPr>
          <p:cNvSpPr>
            <a:spLocks noGrp="1"/>
          </p:cNvSpPr>
          <p:nvPr>
            <p:ph type="dt" sz="half" idx="10"/>
          </p:nvPr>
        </p:nvSpPr>
        <p:spPr/>
        <p:txBody>
          <a:bodyPr/>
          <a:lstStyle/>
          <a:p>
            <a:fld id="{32B9341F-68DF-4EE7-92DD-CBB6BDD2212C}" type="datetime1">
              <a:rPr lang="zh-CN" altLang="en-US" smtClean="0"/>
              <a:t>2024/9/7</a:t>
            </a:fld>
            <a:endParaRPr lang="zh-CN" altLang="en-US"/>
          </a:p>
        </p:txBody>
      </p:sp>
      <p:sp>
        <p:nvSpPr>
          <p:cNvPr id="5" name="页脚占位符 4">
            <a:extLst>
              <a:ext uri="{FF2B5EF4-FFF2-40B4-BE49-F238E27FC236}">
                <a16:creationId xmlns:a16="http://schemas.microsoft.com/office/drawing/2014/main" id="{9DA7E2A3-D64E-4DAE-8B03-E02CCEFA305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7336C2-5624-4FA8-8DCF-A3397C6BAEF2}"/>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758720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CA57BB-5658-493A-8102-F979E5E5846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C22489-0943-4201-B000-E73EEB8862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DC146AE-BAC0-492F-9973-F03553F03022}"/>
              </a:ext>
            </a:extLst>
          </p:cNvPr>
          <p:cNvSpPr>
            <a:spLocks noGrp="1"/>
          </p:cNvSpPr>
          <p:nvPr>
            <p:ph type="dt" sz="half" idx="10"/>
          </p:nvPr>
        </p:nvSpPr>
        <p:spPr/>
        <p:txBody>
          <a:bodyPr/>
          <a:lstStyle/>
          <a:p>
            <a:fld id="{6D1D5069-D30A-41EC-99C9-109327F13D2F}" type="datetime1">
              <a:rPr lang="zh-CN" altLang="en-US" smtClean="0"/>
              <a:t>2024/9/7</a:t>
            </a:fld>
            <a:endParaRPr lang="zh-CN" altLang="en-US"/>
          </a:p>
        </p:txBody>
      </p:sp>
      <p:sp>
        <p:nvSpPr>
          <p:cNvPr id="5" name="页脚占位符 4">
            <a:extLst>
              <a:ext uri="{FF2B5EF4-FFF2-40B4-BE49-F238E27FC236}">
                <a16:creationId xmlns:a16="http://schemas.microsoft.com/office/drawing/2014/main" id="{CFA740B5-3FDC-4485-AE53-BD03F013E84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68D14E6-ACB3-4CE8-A079-46CFC982B405}"/>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1716638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F943C4-A1E4-4AD0-967E-6C10DC49869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6BEDCBA-DAC2-400F-B699-F59E45D7AA3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47E1168-6A0E-4846-80FE-D9DF6A9BB68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BC1C0576-98AB-4019-8E7B-5392CA718DCF}"/>
              </a:ext>
            </a:extLst>
          </p:cNvPr>
          <p:cNvSpPr>
            <a:spLocks noGrp="1"/>
          </p:cNvSpPr>
          <p:nvPr>
            <p:ph type="dt" sz="half" idx="10"/>
          </p:nvPr>
        </p:nvSpPr>
        <p:spPr/>
        <p:txBody>
          <a:bodyPr/>
          <a:lstStyle/>
          <a:p>
            <a:fld id="{744D1571-853D-4CD7-82C5-1FBEC2B866E9}" type="datetime1">
              <a:rPr lang="zh-CN" altLang="en-US" smtClean="0"/>
              <a:t>2024/9/7</a:t>
            </a:fld>
            <a:endParaRPr lang="zh-CN" altLang="en-US"/>
          </a:p>
        </p:txBody>
      </p:sp>
      <p:sp>
        <p:nvSpPr>
          <p:cNvPr id="6" name="页脚占位符 5">
            <a:extLst>
              <a:ext uri="{FF2B5EF4-FFF2-40B4-BE49-F238E27FC236}">
                <a16:creationId xmlns:a16="http://schemas.microsoft.com/office/drawing/2014/main" id="{F97F1711-6F65-46DB-B91F-87582B4C81C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264434D-35AD-4116-A2BB-1869548FDC49}"/>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1279364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35EBF1-87EC-43A1-B987-0FC5E2FA42D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BABACE6-D762-488E-935F-FE8C8A4F2E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C597905-783E-4052-B539-3B3F5341AC1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80B6ED4-58D6-4CD0-A40F-40E2BD7134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14F54F2-6DF2-4A07-9220-79E0852F0C3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77D593A-D1EC-40C9-A963-099E876A7B6C}"/>
              </a:ext>
            </a:extLst>
          </p:cNvPr>
          <p:cNvSpPr>
            <a:spLocks noGrp="1"/>
          </p:cNvSpPr>
          <p:nvPr>
            <p:ph type="dt" sz="half" idx="10"/>
          </p:nvPr>
        </p:nvSpPr>
        <p:spPr/>
        <p:txBody>
          <a:bodyPr/>
          <a:lstStyle/>
          <a:p>
            <a:fld id="{598B9FED-0399-4D9F-97F4-0CBDD330387A}" type="datetime1">
              <a:rPr lang="zh-CN" altLang="en-US" smtClean="0"/>
              <a:t>2024/9/7</a:t>
            </a:fld>
            <a:endParaRPr lang="zh-CN" altLang="en-US"/>
          </a:p>
        </p:txBody>
      </p:sp>
      <p:sp>
        <p:nvSpPr>
          <p:cNvPr id="8" name="页脚占位符 7">
            <a:extLst>
              <a:ext uri="{FF2B5EF4-FFF2-40B4-BE49-F238E27FC236}">
                <a16:creationId xmlns:a16="http://schemas.microsoft.com/office/drawing/2014/main" id="{0402CB34-01A9-497F-B677-6C96D3D0359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7271608-A9BB-4093-9782-F4A66E1AF5B0}"/>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07889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C8C03E-42C7-4A1B-A325-0662FA181FC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9B3F21B-3D5D-4308-BB59-3DCD4973740C}"/>
              </a:ext>
            </a:extLst>
          </p:cNvPr>
          <p:cNvSpPr>
            <a:spLocks noGrp="1"/>
          </p:cNvSpPr>
          <p:nvPr>
            <p:ph type="dt" sz="half" idx="10"/>
          </p:nvPr>
        </p:nvSpPr>
        <p:spPr/>
        <p:txBody>
          <a:bodyPr/>
          <a:lstStyle/>
          <a:p>
            <a:fld id="{C6B81589-2489-4358-9A94-2E59B5AD381F}" type="datetime1">
              <a:rPr lang="zh-CN" altLang="en-US" smtClean="0"/>
              <a:t>2024/9/7</a:t>
            </a:fld>
            <a:endParaRPr lang="zh-CN" altLang="en-US"/>
          </a:p>
        </p:txBody>
      </p:sp>
      <p:sp>
        <p:nvSpPr>
          <p:cNvPr id="4" name="页脚占位符 3">
            <a:extLst>
              <a:ext uri="{FF2B5EF4-FFF2-40B4-BE49-F238E27FC236}">
                <a16:creationId xmlns:a16="http://schemas.microsoft.com/office/drawing/2014/main" id="{EFB62DCB-328B-4680-805A-EE0BF6BBB02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148A734-256D-42B9-8CD2-EACED68792F5}"/>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929599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411E40D-86E6-4F6E-9F90-2F893D5143F2}"/>
              </a:ext>
            </a:extLst>
          </p:cNvPr>
          <p:cNvSpPr>
            <a:spLocks noGrp="1"/>
          </p:cNvSpPr>
          <p:nvPr>
            <p:ph type="dt" sz="half" idx="10"/>
          </p:nvPr>
        </p:nvSpPr>
        <p:spPr/>
        <p:txBody>
          <a:bodyPr/>
          <a:lstStyle/>
          <a:p>
            <a:fld id="{290F4150-7F95-4BAC-90D9-B1682119C563}" type="datetime1">
              <a:rPr lang="zh-CN" altLang="en-US" smtClean="0"/>
              <a:t>2024/9/7</a:t>
            </a:fld>
            <a:endParaRPr lang="zh-CN" altLang="en-US"/>
          </a:p>
        </p:txBody>
      </p:sp>
      <p:sp>
        <p:nvSpPr>
          <p:cNvPr id="3" name="页脚占位符 2">
            <a:extLst>
              <a:ext uri="{FF2B5EF4-FFF2-40B4-BE49-F238E27FC236}">
                <a16:creationId xmlns:a16="http://schemas.microsoft.com/office/drawing/2014/main" id="{1982147B-E659-4D78-A343-06A8F1C4C33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8F796ED-8D42-497B-B4EA-B122773C6B97}"/>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1788851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F605AB-DBD9-4EA6-A9F5-9B2FC047E70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E151510-A048-40FF-BCB2-83E48736E7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377FA79-CA47-4201-B821-E2274CBC6F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05ADA46-F06D-498E-BDA6-52D2C62BE83C}"/>
              </a:ext>
            </a:extLst>
          </p:cNvPr>
          <p:cNvSpPr>
            <a:spLocks noGrp="1"/>
          </p:cNvSpPr>
          <p:nvPr>
            <p:ph type="dt" sz="half" idx="10"/>
          </p:nvPr>
        </p:nvSpPr>
        <p:spPr/>
        <p:txBody>
          <a:bodyPr/>
          <a:lstStyle/>
          <a:p>
            <a:fld id="{9D90E69A-8318-4447-8540-6AFFA807378A}" type="datetime1">
              <a:rPr lang="zh-CN" altLang="en-US" smtClean="0"/>
              <a:t>2024/9/7</a:t>
            </a:fld>
            <a:endParaRPr lang="zh-CN" altLang="en-US"/>
          </a:p>
        </p:txBody>
      </p:sp>
      <p:sp>
        <p:nvSpPr>
          <p:cNvPr id="6" name="页脚占位符 5">
            <a:extLst>
              <a:ext uri="{FF2B5EF4-FFF2-40B4-BE49-F238E27FC236}">
                <a16:creationId xmlns:a16="http://schemas.microsoft.com/office/drawing/2014/main" id="{FA3BF2F2-2625-4EFB-8C80-71D2AEBCAD9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550DEA6-707E-4F77-9F6E-857D7DCBA075}"/>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730739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B87DA7-7063-4A68-8252-CCB24F6297A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582F09A-E0C5-4A75-86CC-4D0D9EEAD6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374E280-B5E6-4344-A55F-8BDFAA2DA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B325087-DEDB-4271-94F5-A67A39F2AE55}"/>
              </a:ext>
            </a:extLst>
          </p:cNvPr>
          <p:cNvSpPr>
            <a:spLocks noGrp="1"/>
          </p:cNvSpPr>
          <p:nvPr>
            <p:ph type="dt" sz="half" idx="10"/>
          </p:nvPr>
        </p:nvSpPr>
        <p:spPr/>
        <p:txBody>
          <a:bodyPr/>
          <a:lstStyle/>
          <a:p>
            <a:fld id="{F79A3C8F-477B-463E-BD08-1167CB35F34D}" type="datetime1">
              <a:rPr lang="zh-CN" altLang="en-US" smtClean="0"/>
              <a:t>2024/9/7</a:t>
            </a:fld>
            <a:endParaRPr lang="zh-CN" altLang="en-US"/>
          </a:p>
        </p:txBody>
      </p:sp>
      <p:sp>
        <p:nvSpPr>
          <p:cNvPr id="6" name="页脚占位符 5">
            <a:extLst>
              <a:ext uri="{FF2B5EF4-FFF2-40B4-BE49-F238E27FC236}">
                <a16:creationId xmlns:a16="http://schemas.microsoft.com/office/drawing/2014/main" id="{EF0BABB0-C4EF-4B37-8029-3CFA59B0542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EF9C9D2-9135-4374-967E-5F69D23B3328}"/>
              </a:ext>
            </a:extLst>
          </p:cNvPr>
          <p:cNvSpPr>
            <a:spLocks noGrp="1"/>
          </p:cNvSpPr>
          <p:nvPr>
            <p:ph type="sldNum" sz="quarter" idx="12"/>
          </p:nvPr>
        </p:nvSpPr>
        <p:spPr/>
        <p:txBody>
          <a:body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407848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8E46675-B03E-444A-83EB-E3C61A62E4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7BAE5E8-7C28-4F4F-805C-96A652E60D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6B1B5E9-1296-42A4-8502-7B96CB61CA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6EF95-E371-444B-B426-C08BFB4B47C6}" type="datetime1">
              <a:rPr lang="zh-CN" altLang="en-US" smtClean="0"/>
              <a:t>2024/9/7</a:t>
            </a:fld>
            <a:endParaRPr lang="zh-CN" altLang="en-US"/>
          </a:p>
        </p:txBody>
      </p:sp>
      <p:sp>
        <p:nvSpPr>
          <p:cNvPr id="5" name="页脚占位符 4">
            <a:extLst>
              <a:ext uri="{FF2B5EF4-FFF2-40B4-BE49-F238E27FC236}">
                <a16:creationId xmlns:a16="http://schemas.microsoft.com/office/drawing/2014/main" id="{15AE2864-008E-4A57-A6CE-263DEBC767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9A16949-A0A3-4B1F-B9FC-E4057BC5B5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A92B6-63D0-4749-8E4E-E12FD465A899}" type="slidenum">
              <a:rPr lang="zh-CN" altLang="en-US" smtClean="0"/>
              <a:t>‹#›</a:t>
            </a:fld>
            <a:endParaRPr lang="zh-CN" altLang="en-US"/>
          </a:p>
        </p:txBody>
      </p:sp>
    </p:spTree>
    <p:extLst>
      <p:ext uri="{BB962C8B-B14F-4D97-AF65-F5344CB8AC3E}">
        <p14:creationId xmlns:p14="http://schemas.microsoft.com/office/powerpoint/2010/main" val="3418004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00F3E0-C236-4F70-B452-2AB093D4D46F}"/>
              </a:ext>
            </a:extLst>
          </p:cNvPr>
          <p:cNvSpPr>
            <a:spLocks noGrp="1"/>
          </p:cNvSpPr>
          <p:nvPr>
            <p:ph type="ctrTitle"/>
          </p:nvPr>
        </p:nvSpPr>
        <p:spPr/>
        <p:txBody>
          <a:bodyPr>
            <a:normAutofit/>
          </a:bodyPr>
          <a:lstStyle/>
          <a:p>
            <a:r>
              <a:rPr lang="zh-CN" altLang="en-US" sz="3600" dirty="0">
                <a:latin typeface="宋体" panose="02010600030101010101" pitchFamily="2" charset="-122"/>
                <a:ea typeface="宋体" panose="02010600030101010101" pitchFamily="2" charset="-122"/>
              </a:rPr>
              <a:t>投资银行学</a:t>
            </a:r>
            <a:br>
              <a:rPr lang="en-US" altLang="zh-CN" sz="3600" dirty="0">
                <a:latin typeface="宋体" panose="02010600030101010101" pitchFamily="2" charset="-122"/>
                <a:ea typeface="宋体" panose="02010600030101010101" pitchFamily="2" charset="-122"/>
              </a:rPr>
            </a:br>
            <a:br>
              <a:rPr lang="en-US" altLang="zh-CN" sz="3600" dirty="0">
                <a:latin typeface="宋体" panose="02010600030101010101" pitchFamily="2" charset="-122"/>
                <a:ea typeface="宋体" panose="02010600030101010101" pitchFamily="2" charset="-122"/>
              </a:rPr>
            </a:br>
            <a:r>
              <a:rPr lang="zh-CN" altLang="en-US" sz="3600" dirty="0">
                <a:latin typeface="宋体" panose="02010600030101010101" pitchFamily="2" charset="-122"/>
                <a:ea typeface="宋体" panose="02010600030101010101" pitchFamily="2" charset="-122"/>
              </a:rPr>
              <a:t>第二讲：投资银行历史演进与发展趋势 </a:t>
            </a:r>
          </a:p>
        </p:txBody>
      </p:sp>
      <p:sp>
        <p:nvSpPr>
          <p:cNvPr id="3" name="副标题 2">
            <a:extLst>
              <a:ext uri="{FF2B5EF4-FFF2-40B4-BE49-F238E27FC236}">
                <a16:creationId xmlns:a16="http://schemas.microsoft.com/office/drawing/2014/main" id="{E463F1F7-9FC9-4F2A-8A1E-2D9933381F1D}"/>
              </a:ext>
            </a:extLst>
          </p:cNvPr>
          <p:cNvSpPr>
            <a:spLocks noGrp="1"/>
          </p:cNvSpPr>
          <p:nvPr>
            <p:ph type="subTitle" idx="1"/>
          </p:nvPr>
        </p:nvSpPr>
        <p:spPr>
          <a:xfrm>
            <a:off x="4859258" y="3621773"/>
            <a:ext cx="5090769" cy="1655762"/>
          </a:xfrm>
        </p:spPr>
        <p:txBody>
          <a:bodyPr anchor="ctr">
            <a:normAutofit/>
          </a:bodyPr>
          <a:lstStyle/>
          <a:p>
            <a:pPr algn="l"/>
            <a:r>
              <a:rPr lang="zh-CN" altLang="en-US" dirty="0">
                <a:latin typeface="宋体" panose="02010600030101010101" pitchFamily="2" charset="-122"/>
                <a:ea typeface="宋体" panose="02010600030101010101" pitchFamily="2" charset="-122"/>
              </a:rPr>
              <a:t>主讲人：王盈</a:t>
            </a:r>
            <a:endParaRPr lang="en-US" altLang="zh-CN" dirty="0">
              <a:latin typeface="宋体" panose="02010600030101010101" pitchFamily="2" charset="-122"/>
              <a:ea typeface="宋体" panose="02010600030101010101" pitchFamily="2" charset="-122"/>
            </a:endParaRPr>
          </a:p>
          <a:p>
            <a:pPr algn="l"/>
            <a:r>
              <a:rPr lang="zh-CN" altLang="en-US" dirty="0">
                <a:latin typeface="宋体" panose="02010600030101010101" pitchFamily="2" charset="-122"/>
                <a:ea typeface="宋体" panose="02010600030101010101" pitchFamily="2" charset="-122"/>
              </a:rPr>
              <a:t>邮箱：</a:t>
            </a:r>
            <a:r>
              <a:rPr lang="en-US" altLang="zh-CN" dirty="0">
                <a:latin typeface="宋体" panose="02010600030101010101" pitchFamily="2" charset="-122"/>
                <a:ea typeface="宋体" panose="02010600030101010101" pitchFamily="2" charset="-122"/>
              </a:rPr>
              <a:t>yywang@cufe.edu.cn</a:t>
            </a:r>
            <a:endParaRPr lang="zh-CN" altLang="en-US" dirty="0">
              <a:latin typeface="宋体" panose="02010600030101010101" pitchFamily="2" charset="-122"/>
              <a:ea typeface="宋体" panose="02010600030101010101" pitchFamily="2" charset="-122"/>
            </a:endParaRPr>
          </a:p>
        </p:txBody>
      </p:sp>
      <p:sp>
        <p:nvSpPr>
          <p:cNvPr id="4" name="灯片编号占位符 3">
            <a:extLst>
              <a:ext uri="{FF2B5EF4-FFF2-40B4-BE49-F238E27FC236}">
                <a16:creationId xmlns:a16="http://schemas.microsoft.com/office/drawing/2014/main" id="{4D272252-CBB8-4D09-A358-D326F5602936}"/>
              </a:ext>
            </a:extLst>
          </p:cNvPr>
          <p:cNvSpPr>
            <a:spLocks noGrp="1"/>
          </p:cNvSpPr>
          <p:nvPr>
            <p:ph type="sldNum" sz="quarter" idx="12"/>
          </p:nvPr>
        </p:nvSpPr>
        <p:spPr/>
        <p:txBody>
          <a:bodyPr/>
          <a:lstStyle/>
          <a:p>
            <a:fld id="{D59A92B6-63D0-4749-8E4E-E12FD465A899}" type="slidenum">
              <a:rPr lang="zh-CN" altLang="en-US" smtClean="0"/>
              <a:t>1</a:t>
            </a:fld>
            <a:endParaRPr lang="zh-CN" altLang="en-US" dirty="0"/>
          </a:p>
        </p:txBody>
      </p:sp>
    </p:spTree>
    <p:extLst>
      <p:ext uri="{BB962C8B-B14F-4D97-AF65-F5344CB8AC3E}">
        <p14:creationId xmlns:p14="http://schemas.microsoft.com/office/powerpoint/2010/main" val="505453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高盛</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525588"/>
            <a:ext cx="10515600" cy="4651375"/>
          </a:xfrm>
        </p:spPr>
        <p:txBody>
          <a:bodyPr>
            <a:normAutofit/>
          </a:bodyPr>
          <a:lstStyle/>
          <a:p>
            <a:r>
              <a:rPr lang="zh-CN" altLang="en-US" sz="2400" dirty="0">
                <a:latin typeface="宋体" panose="02010600030101010101" pitchFamily="2" charset="-122"/>
                <a:ea typeface="宋体" panose="02010600030101010101" pitchFamily="2" charset="-122"/>
              </a:rPr>
              <a:t>高盛是美国历史最悠久及规模最大的投资银行之一。 </a:t>
            </a:r>
            <a:endParaRPr lang="en-US" altLang="zh-CN" sz="2400" dirty="0">
              <a:latin typeface="宋体" panose="02010600030101010101" pitchFamily="2" charset="-122"/>
              <a:ea typeface="宋体" panose="02010600030101010101" pitchFamily="2" charset="-122"/>
            </a:endParaRPr>
          </a:p>
          <a:p>
            <a:endParaRPr lang="en-US" altLang="zh-CN" sz="24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高盛为跨国银行控股公司集团，总部位于美国纽约。业务涵盖投资银行，证券交易和财富管理。 </a:t>
            </a:r>
          </a:p>
          <a:p>
            <a:endParaRPr lang="en-US" altLang="zh-CN" sz="24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业务按地域分为三大块，即美国，亚太地区和欧洲。在全球</a:t>
            </a:r>
            <a:r>
              <a:rPr lang="en-US" altLang="zh-CN" sz="2400" dirty="0">
                <a:latin typeface="宋体" panose="02010600030101010101" pitchFamily="2" charset="-122"/>
                <a:ea typeface="宋体" panose="02010600030101010101" pitchFamily="2" charset="-122"/>
              </a:rPr>
              <a:t>23</a:t>
            </a:r>
            <a:r>
              <a:rPr lang="zh-CN" altLang="en-US" sz="2400" dirty="0">
                <a:latin typeface="宋体" panose="02010600030101010101" pitchFamily="2" charset="-122"/>
                <a:ea typeface="宋体" panose="02010600030101010101" pitchFamily="2" charset="-122"/>
              </a:rPr>
              <a:t>个国家和地区设有代表处；包括纽约，芝加哥，法兰克福，伦敦，东京，台北，北京，上海和香港。亚太地区总部设于香港。在中国大陆设有北京办事处、上海办事处，并成立合资证券公司高盛高华。 </a:t>
            </a:r>
          </a:p>
          <a:p>
            <a:endParaRPr lang="zh-CN" altLang="en-US"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10</a:t>
            </a:fld>
            <a:endParaRPr lang="zh-CN" altLang="en-US"/>
          </a:p>
        </p:txBody>
      </p:sp>
      <p:pic>
        <p:nvPicPr>
          <p:cNvPr id="6" name="图片 5">
            <a:extLst>
              <a:ext uri="{FF2B5EF4-FFF2-40B4-BE49-F238E27FC236}">
                <a16:creationId xmlns:a16="http://schemas.microsoft.com/office/drawing/2014/main" id="{41687C9A-71A6-48BA-9E7D-051D2A182819}"/>
              </a:ext>
            </a:extLst>
          </p:cNvPr>
          <p:cNvPicPr>
            <a:picLocks noChangeAspect="1"/>
          </p:cNvPicPr>
          <p:nvPr/>
        </p:nvPicPr>
        <p:blipFill>
          <a:blip r:embed="rId2"/>
          <a:stretch>
            <a:fillRect/>
          </a:stretch>
        </p:blipFill>
        <p:spPr>
          <a:xfrm>
            <a:off x="8610600" y="4697963"/>
            <a:ext cx="1404506" cy="1479000"/>
          </a:xfrm>
          <a:prstGeom prst="rect">
            <a:avLst/>
          </a:prstGeom>
        </p:spPr>
      </p:pic>
    </p:spTree>
    <p:extLst>
      <p:ext uri="{BB962C8B-B14F-4D97-AF65-F5344CB8AC3E}">
        <p14:creationId xmlns:p14="http://schemas.microsoft.com/office/powerpoint/2010/main" val="4271356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17008"/>
          </a:xfrm>
        </p:spPr>
        <p:txBody>
          <a:bodyPr>
            <a:normAutofit/>
          </a:bodyPr>
          <a:lstStyle/>
          <a:p>
            <a:r>
              <a:rPr lang="zh-CN" altLang="en-US" sz="3200" dirty="0">
                <a:latin typeface="宋体" panose="02010600030101010101" pitchFamily="2" charset="-122"/>
                <a:ea typeface="宋体" panose="02010600030101010101" pitchFamily="2" charset="-122"/>
              </a:rPr>
              <a:t>高盛</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32747"/>
            <a:ext cx="10515600" cy="4926800"/>
          </a:xfrm>
        </p:spPr>
        <p:txBody>
          <a:bodyPr>
            <a:noAutofit/>
          </a:bodyPr>
          <a:lstStyle/>
          <a:p>
            <a:r>
              <a:rPr lang="en-US" altLang="zh-CN" sz="2400" b="1" dirty="0">
                <a:latin typeface="宋体" panose="02010600030101010101" pitchFamily="2" charset="-122"/>
                <a:ea typeface="宋体" panose="02010600030101010101" pitchFamily="2" charset="-122"/>
              </a:rPr>
              <a:t>1869-1930 </a:t>
            </a:r>
            <a:endParaRPr lang="zh-CN" altLang="en-US"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1869</a:t>
            </a:r>
            <a:r>
              <a:rPr lang="zh-CN" altLang="en-US" sz="2400" dirty="0">
                <a:latin typeface="宋体" panose="02010600030101010101" pitchFamily="2" charset="-122"/>
                <a:ea typeface="宋体" panose="02010600030101010101" pitchFamily="2" charset="-122"/>
              </a:rPr>
              <a:t>年，</a:t>
            </a:r>
            <a:r>
              <a:rPr lang="en-US" altLang="zh-CN" sz="2400" dirty="0">
                <a:latin typeface="宋体" panose="02010600030101010101" pitchFamily="2" charset="-122"/>
                <a:ea typeface="宋体" panose="02010600030101010101" pitchFamily="2" charset="-122"/>
              </a:rPr>
              <a:t>Marcus Goldman </a:t>
            </a:r>
            <a:r>
              <a:rPr lang="zh-CN" altLang="en-US" sz="2400" dirty="0">
                <a:latin typeface="宋体" panose="02010600030101010101" pitchFamily="2" charset="-122"/>
                <a:ea typeface="宋体" panose="02010600030101010101" pitchFamily="2" charset="-122"/>
              </a:rPr>
              <a:t>成立</a:t>
            </a:r>
            <a:r>
              <a:rPr lang="en-US" altLang="zh-CN" sz="2400" dirty="0">
                <a:latin typeface="宋体" panose="02010600030101010101" pitchFamily="2" charset="-122"/>
                <a:ea typeface="宋体" panose="02010600030101010101" pitchFamily="2" charset="-122"/>
              </a:rPr>
              <a:t>Marcus Goldman &amp; Co.</a:t>
            </a:r>
            <a:r>
              <a:rPr lang="zh-CN" altLang="en-US" sz="2400" dirty="0">
                <a:latin typeface="宋体" panose="02010600030101010101" pitchFamily="2" charset="-122"/>
                <a:ea typeface="宋体" panose="02010600030101010101" pitchFamily="2" charset="-122"/>
              </a:rPr>
              <a:t>经营借据经纪业务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1882</a:t>
            </a:r>
            <a:r>
              <a:rPr lang="zh-CN" altLang="en-US" sz="2400" dirty="0">
                <a:latin typeface="宋体" panose="02010600030101010101" pitchFamily="2" charset="-122"/>
                <a:ea typeface="宋体" panose="02010600030101010101" pitchFamily="2" charset="-122"/>
              </a:rPr>
              <a:t>年，女婿</a:t>
            </a:r>
            <a:r>
              <a:rPr lang="en-US" altLang="zh-CN" sz="2400" dirty="0">
                <a:latin typeface="宋体" panose="02010600030101010101" pitchFamily="2" charset="-122"/>
                <a:ea typeface="宋体" panose="02010600030101010101" pitchFamily="2" charset="-122"/>
              </a:rPr>
              <a:t>Sam Sachs</a:t>
            </a:r>
            <a:r>
              <a:rPr lang="zh-CN" altLang="en-US" sz="2400" dirty="0">
                <a:latin typeface="宋体" panose="02010600030101010101" pitchFamily="2" charset="-122"/>
                <a:ea typeface="宋体" panose="02010600030101010101" pitchFamily="2" charset="-122"/>
              </a:rPr>
              <a:t>成为合伙人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1885</a:t>
            </a:r>
            <a:r>
              <a:rPr lang="zh-CN" altLang="en-US" sz="2400" dirty="0">
                <a:latin typeface="宋体" panose="02010600030101010101" pitchFamily="2" charset="-122"/>
                <a:ea typeface="宋体" panose="02010600030101010101" pitchFamily="2" charset="-122"/>
              </a:rPr>
              <a:t>年，儿子</a:t>
            </a:r>
            <a:r>
              <a:rPr lang="en-US" altLang="zh-CN" sz="2400" dirty="0">
                <a:latin typeface="宋体" panose="02010600030101010101" pitchFamily="2" charset="-122"/>
                <a:ea typeface="宋体" panose="02010600030101010101" pitchFamily="2" charset="-122"/>
              </a:rPr>
              <a:t>Henry Goldman</a:t>
            </a:r>
            <a:r>
              <a:rPr lang="zh-CN" altLang="en-US" sz="2400" dirty="0">
                <a:latin typeface="宋体" panose="02010600030101010101" pitchFamily="2" charset="-122"/>
                <a:ea typeface="宋体" panose="02010600030101010101" pitchFamily="2" charset="-122"/>
              </a:rPr>
              <a:t>和</a:t>
            </a:r>
            <a:r>
              <a:rPr lang="en-US" altLang="zh-CN" sz="2400" dirty="0">
                <a:latin typeface="宋体" panose="02010600030101010101" pitchFamily="2" charset="-122"/>
                <a:ea typeface="宋体" panose="02010600030101010101" pitchFamily="2" charset="-122"/>
              </a:rPr>
              <a:t>Henry</a:t>
            </a:r>
            <a:r>
              <a:rPr lang="zh-CN" altLang="en-US" sz="2400" dirty="0">
                <a:latin typeface="宋体" panose="02010600030101010101" pitchFamily="2" charset="-122"/>
                <a:ea typeface="宋体" panose="02010600030101010101" pitchFamily="2" charset="-122"/>
              </a:rPr>
              <a:t>的女婿加入，改名为高盛（</a:t>
            </a:r>
            <a:r>
              <a:rPr lang="en-US" altLang="zh-CN" sz="2400" dirty="0">
                <a:latin typeface="宋体" panose="02010600030101010101" pitchFamily="2" charset="-122"/>
                <a:ea typeface="宋体" panose="02010600030101010101" pitchFamily="2" charset="-122"/>
              </a:rPr>
              <a:t>Goldman Sachs &amp;Co.</a:t>
            </a:r>
            <a:r>
              <a:rPr lang="zh-CN" altLang="en-US" sz="2400" dirty="0">
                <a:latin typeface="宋体" panose="02010600030101010101" pitchFamily="2" charset="-122"/>
                <a:ea typeface="宋体" panose="02010600030101010101" pitchFamily="2" charset="-122"/>
              </a:rPr>
              <a:t>）</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1896</a:t>
            </a:r>
            <a:r>
              <a:rPr lang="zh-CN" altLang="en-US" sz="2400" dirty="0">
                <a:latin typeface="宋体" panose="02010600030101010101" pitchFamily="2" charset="-122"/>
                <a:ea typeface="宋体" panose="02010600030101010101" pitchFamily="2" charset="-122"/>
              </a:rPr>
              <a:t>年，公司加入了纽约股票交易所（</a:t>
            </a:r>
            <a:r>
              <a:rPr lang="en-US" altLang="zh-CN" sz="2400" dirty="0">
                <a:latin typeface="宋体" panose="02010600030101010101" pitchFamily="2" charset="-122"/>
                <a:ea typeface="宋体" panose="02010600030101010101" pitchFamily="2" charset="-122"/>
              </a:rPr>
              <a:t>NYSE</a:t>
            </a:r>
            <a:r>
              <a:rPr lang="zh-CN" altLang="en-US" sz="2400" dirty="0">
                <a:latin typeface="宋体" panose="02010600030101010101" pitchFamily="2" charset="-122"/>
                <a:ea typeface="宋体" panose="02010600030101010101" pitchFamily="2" charset="-122"/>
              </a:rPr>
              <a:t>）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1906</a:t>
            </a:r>
            <a:r>
              <a:rPr lang="zh-CN" altLang="en-US" sz="2400" dirty="0">
                <a:latin typeface="宋体" panose="02010600030101010101" pitchFamily="2" charset="-122"/>
                <a:ea typeface="宋体" panose="02010600030101010101" pitchFamily="2" charset="-122"/>
              </a:rPr>
              <a:t>年，联合烟草公司（</a:t>
            </a:r>
            <a:r>
              <a:rPr lang="en-US" altLang="zh-CN" sz="2400" dirty="0">
                <a:latin typeface="宋体" panose="02010600030101010101" pitchFamily="2" charset="-122"/>
                <a:ea typeface="宋体" panose="02010600030101010101" pitchFamily="2" charset="-122"/>
              </a:rPr>
              <a:t>United Cigar Co.</a:t>
            </a:r>
            <a:r>
              <a:rPr lang="zh-CN" altLang="en-US" sz="2400" dirty="0">
                <a:latin typeface="宋体" panose="02010600030101010101" pitchFamily="2" charset="-122"/>
                <a:ea typeface="宋体" panose="02010600030101010101" pitchFamily="2" charset="-122"/>
              </a:rPr>
              <a:t>）， 希尔斯百货公司（</a:t>
            </a:r>
            <a:r>
              <a:rPr lang="en-US" altLang="zh-CN" sz="2400" dirty="0">
                <a:latin typeface="宋体" panose="02010600030101010101" pitchFamily="2" charset="-122"/>
                <a:ea typeface="宋体" panose="02010600030101010101" pitchFamily="2" charset="-122"/>
              </a:rPr>
              <a:t>Sears, Roebuck and Co.</a:t>
            </a:r>
            <a:r>
              <a:rPr lang="zh-CN" altLang="en-US" sz="2400" dirty="0">
                <a:latin typeface="宋体" panose="02010600030101010101" pitchFamily="2" charset="-122"/>
                <a:ea typeface="宋体" panose="02010600030101010101" pitchFamily="2" charset="-122"/>
              </a:rPr>
              <a:t>）证券首次公开发行（</a:t>
            </a:r>
            <a:r>
              <a:rPr lang="en-US" altLang="zh-CN" sz="2400" dirty="0">
                <a:latin typeface="宋体" panose="02010600030101010101" pitchFamily="2" charset="-122"/>
                <a:ea typeface="宋体" panose="02010600030101010101" pitchFamily="2" charset="-122"/>
              </a:rPr>
              <a:t>IPO</a:t>
            </a:r>
            <a:r>
              <a:rPr lang="zh-CN" altLang="en-US" sz="2400" dirty="0">
                <a:latin typeface="宋体" panose="02010600030101010101" pitchFamily="2" charset="-122"/>
                <a:ea typeface="宋体" panose="02010600030101010101" pitchFamily="2" charset="-122"/>
              </a:rPr>
              <a:t>）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1928</a:t>
            </a:r>
            <a:r>
              <a:rPr lang="zh-CN" altLang="en-US" sz="2400" dirty="0">
                <a:latin typeface="宋体" panose="02010600030101010101" pitchFamily="2" charset="-122"/>
                <a:ea typeface="宋体" panose="02010600030101010101" pitchFamily="2" charset="-122"/>
              </a:rPr>
              <a:t>年</a:t>
            </a:r>
            <a:r>
              <a:rPr lang="en-US" altLang="zh-CN" sz="2400" dirty="0">
                <a:latin typeface="宋体" panose="02010600030101010101" pitchFamily="2" charset="-122"/>
                <a:ea typeface="宋体" panose="02010600030101010101" pitchFamily="2" charset="-122"/>
              </a:rPr>
              <a:t>12</a:t>
            </a:r>
            <a:r>
              <a:rPr lang="zh-CN" altLang="en-US" sz="2400" dirty="0">
                <a:latin typeface="宋体" panose="02010600030101010101" pitchFamily="2" charset="-122"/>
                <a:ea typeface="宋体" panose="02010600030101010101" pitchFamily="2" charset="-122"/>
              </a:rPr>
              <a:t>月，公司成立高盛交易公司（</a:t>
            </a:r>
            <a:r>
              <a:rPr lang="en-US" altLang="zh-CN" sz="2400" dirty="0">
                <a:latin typeface="宋体" panose="02010600030101010101" pitchFamily="2" charset="-122"/>
                <a:ea typeface="宋体" panose="02010600030101010101" pitchFamily="2" charset="-122"/>
              </a:rPr>
              <a:t>Goldman Sachs Trading Corporation</a:t>
            </a:r>
            <a:r>
              <a:rPr lang="zh-CN" altLang="en-US" sz="2400" dirty="0">
                <a:latin typeface="宋体" panose="02010600030101010101" pitchFamily="2" charset="-122"/>
                <a:ea typeface="宋体" panose="02010600030101010101" pitchFamily="2" charset="-122"/>
              </a:rPr>
              <a:t>），建立他的第一支单位信托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1929</a:t>
            </a:r>
            <a:r>
              <a:rPr lang="zh-CN" altLang="en-US" sz="2400" dirty="0">
                <a:latin typeface="宋体" panose="02010600030101010101" pitchFamily="2" charset="-122"/>
                <a:ea typeface="宋体" panose="02010600030101010101" pitchFamily="2" charset="-122"/>
              </a:rPr>
              <a:t>年</a:t>
            </a:r>
            <a:r>
              <a:rPr lang="en-US" altLang="zh-CN" sz="2400" dirty="0">
                <a:latin typeface="宋体" panose="02010600030101010101" pitchFamily="2" charset="-122"/>
                <a:ea typeface="宋体" panose="02010600030101010101" pitchFamily="2" charset="-122"/>
              </a:rPr>
              <a:t>10</a:t>
            </a:r>
            <a:r>
              <a:rPr lang="zh-CN" altLang="en-US" sz="2400" dirty="0">
                <a:latin typeface="宋体" panose="02010600030101010101" pitchFamily="2" charset="-122"/>
                <a:ea typeface="宋体" panose="02010600030101010101" pitchFamily="2" charset="-122"/>
              </a:rPr>
              <a:t>月，大萧条，股票市场崩盘，公司损失</a:t>
            </a:r>
            <a:r>
              <a:rPr lang="en-US" altLang="zh-CN" sz="2400" dirty="0">
                <a:latin typeface="宋体" panose="02010600030101010101" pitchFamily="2" charset="-122"/>
                <a:ea typeface="宋体" panose="02010600030101010101" pitchFamily="2" charset="-122"/>
              </a:rPr>
              <a:t>92%</a:t>
            </a:r>
            <a:r>
              <a:rPr lang="zh-CN" altLang="en-US" sz="2400" dirty="0">
                <a:latin typeface="宋体" panose="02010600030101010101" pitchFamily="2" charset="-122"/>
                <a:ea typeface="宋体" panose="02010600030101010101" pitchFamily="2" charset="-122"/>
              </a:rPr>
              <a:t>原始资本，公司声誉跌倒谷底 </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54947"/>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11</a:t>
            </a:fld>
            <a:endParaRPr lang="zh-CN" altLang="en-US"/>
          </a:p>
        </p:txBody>
      </p:sp>
    </p:spTree>
    <p:extLst>
      <p:ext uri="{BB962C8B-B14F-4D97-AF65-F5344CB8AC3E}">
        <p14:creationId xmlns:p14="http://schemas.microsoft.com/office/powerpoint/2010/main" val="2968873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5"/>
            <a:ext cx="10515600" cy="779887"/>
          </a:xfrm>
        </p:spPr>
        <p:txBody>
          <a:bodyPr>
            <a:normAutofit/>
          </a:bodyPr>
          <a:lstStyle/>
          <a:p>
            <a:r>
              <a:rPr lang="zh-CN" altLang="en-US" sz="3200" dirty="0">
                <a:latin typeface="宋体" panose="02010600030101010101" pitchFamily="2" charset="-122"/>
                <a:ea typeface="宋体" panose="02010600030101010101" pitchFamily="2" charset="-122"/>
              </a:rPr>
              <a:t>高盛</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755650" y="1324399"/>
            <a:ext cx="10515600" cy="4601951"/>
          </a:xfrm>
        </p:spPr>
        <p:txBody>
          <a:bodyPr>
            <a:normAutofit/>
          </a:bodyPr>
          <a:lstStyle/>
          <a:p>
            <a:r>
              <a:rPr lang="en-US" altLang="zh-CN" sz="2400" b="1" dirty="0">
                <a:latin typeface="宋体" panose="02010600030101010101" pitchFamily="2" charset="-122"/>
                <a:ea typeface="宋体" panose="02010600030101010101" pitchFamily="2" charset="-122"/>
              </a:rPr>
              <a:t>1930-1980 </a:t>
            </a:r>
            <a:endParaRPr lang="zh-CN" altLang="en-US"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1930</a:t>
            </a:r>
            <a:r>
              <a:rPr lang="zh-CN" altLang="en-US" sz="2400" dirty="0">
                <a:latin typeface="宋体" panose="02010600030101010101" pitchFamily="2" charset="-122"/>
                <a:ea typeface="宋体" panose="02010600030101010101" pitchFamily="2" charset="-122"/>
              </a:rPr>
              <a:t>年，</a:t>
            </a:r>
            <a:r>
              <a:rPr lang="en-US" altLang="zh-CN" sz="2400" dirty="0">
                <a:latin typeface="宋体" panose="02010600030101010101" pitchFamily="2" charset="-122"/>
                <a:ea typeface="宋体" panose="02010600030101010101" pitchFamily="2" charset="-122"/>
              </a:rPr>
              <a:t>Sidney Weinberg</a:t>
            </a:r>
            <a:r>
              <a:rPr lang="zh-CN" altLang="en-US" sz="2400" dirty="0">
                <a:latin typeface="宋体" panose="02010600030101010101" pitchFamily="2" charset="-122"/>
                <a:ea typeface="宋体" panose="02010600030101010101" pitchFamily="2" charset="-122"/>
              </a:rPr>
              <a:t>继任，保持稳健经营作风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1965</a:t>
            </a:r>
            <a:r>
              <a:rPr lang="zh-CN" altLang="en-US" sz="2400" dirty="0">
                <a:latin typeface="宋体" panose="02010600030101010101" pitchFamily="2" charset="-122"/>
                <a:ea typeface="宋体" panose="02010600030101010101" pitchFamily="2" charset="-122"/>
              </a:rPr>
              <a:t>年，帮助福特汽车公司重组上市 </a:t>
            </a:r>
            <a:endParaRPr lang="en-US" altLang="zh-CN" sz="2400" dirty="0">
              <a:latin typeface="宋体" panose="02010600030101010101" pitchFamily="2" charset="-122"/>
              <a:ea typeface="宋体" panose="02010600030101010101" pitchFamily="2" charset="-122"/>
            </a:endParaRPr>
          </a:p>
          <a:p>
            <a:pPr marL="361950" indent="0">
              <a:buNone/>
            </a:pPr>
            <a:r>
              <a:rPr lang="en-US" altLang="zh-CN" sz="2400"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其他的投行给你</a:t>
            </a:r>
            <a:r>
              <a:rPr lang="en-US" altLang="zh-CN" sz="2400" dirty="0">
                <a:latin typeface="宋体" panose="02010600030101010101" pitchFamily="2" charset="-122"/>
                <a:ea typeface="宋体" panose="02010600030101010101" pitchFamily="2" charset="-122"/>
              </a:rPr>
              <a:t>90%</a:t>
            </a:r>
            <a:r>
              <a:rPr lang="zh-CN" altLang="en-US" sz="2400" dirty="0">
                <a:latin typeface="宋体" panose="02010600030101010101" pitchFamily="2" charset="-122"/>
                <a:ea typeface="宋体" panose="02010600030101010101" pitchFamily="2" charset="-122"/>
              </a:rPr>
              <a:t>的工资，但是你只需要</a:t>
            </a:r>
            <a:r>
              <a:rPr lang="en-US" altLang="zh-CN" sz="2400" dirty="0">
                <a:latin typeface="宋体" panose="02010600030101010101" pitchFamily="2" charset="-122"/>
                <a:ea typeface="宋体" panose="02010600030101010101" pitchFamily="2" charset="-122"/>
              </a:rPr>
              <a:t>80%</a:t>
            </a:r>
            <a:r>
              <a:rPr lang="zh-CN" altLang="en-US" sz="2400" dirty="0">
                <a:latin typeface="宋体" panose="02010600030101010101" pitchFamily="2" charset="-122"/>
                <a:ea typeface="宋体" panose="02010600030101010101" pitchFamily="2" charset="-122"/>
              </a:rPr>
              <a:t>的付出；高盛的确会给你</a:t>
            </a:r>
            <a:r>
              <a:rPr lang="en-US" altLang="zh-CN" sz="2400" dirty="0">
                <a:latin typeface="宋体" panose="02010600030101010101" pitchFamily="2" charset="-122"/>
                <a:ea typeface="宋体" panose="02010600030101010101" pitchFamily="2" charset="-122"/>
              </a:rPr>
              <a:t>100%</a:t>
            </a:r>
            <a:r>
              <a:rPr lang="zh-CN" altLang="en-US" sz="2400" dirty="0">
                <a:latin typeface="宋体" panose="02010600030101010101" pitchFamily="2" charset="-122"/>
                <a:ea typeface="宋体" panose="02010600030101010101" pitchFamily="2" charset="-122"/>
              </a:rPr>
              <a:t>的工资，但是你的付出其实是</a:t>
            </a:r>
            <a:r>
              <a:rPr lang="en-US" altLang="zh-CN" sz="2400" dirty="0">
                <a:latin typeface="宋体" panose="02010600030101010101" pitchFamily="2" charset="-122"/>
                <a:ea typeface="宋体" panose="02010600030101010101" pitchFamily="2" charset="-122"/>
              </a:rPr>
              <a:t>120%</a:t>
            </a:r>
            <a:r>
              <a:rPr lang="zh-CN" altLang="en-US" sz="2400" dirty="0">
                <a:latin typeface="宋体" panose="02010600030101010101" pitchFamily="2" charset="-122"/>
                <a:ea typeface="宋体" panose="02010600030101010101" pitchFamily="2" charset="-122"/>
              </a:rPr>
              <a:t>。</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1974</a:t>
            </a:r>
            <a:r>
              <a:rPr lang="zh-CN" altLang="en-US" sz="2400" dirty="0">
                <a:latin typeface="宋体" panose="02010600030101010101" pitchFamily="2" charset="-122"/>
                <a:ea typeface="宋体" panose="02010600030101010101" pitchFamily="2" charset="-122"/>
              </a:rPr>
              <a:t>年，摩根斯坦利参与恶意收购，高盛策划反收购成功 </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122999"/>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12</a:t>
            </a:fld>
            <a:endParaRPr lang="zh-CN" altLang="en-US"/>
          </a:p>
        </p:txBody>
      </p:sp>
      <p:pic>
        <p:nvPicPr>
          <p:cNvPr id="6" name="图片 5">
            <a:extLst>
              <a:ext uri="{FF2B5EF4-FFF2-40B4-BE49-F238E27FC236}">
                <a16:creationId xmlns:a16="http://schemas.microsoft.com/office/drawing/2014/main" id="{658B7B88-29F1-4574-BEFE-9077840C7B78}"/>
              </a:ext>
            </a:extLst>
          </p:cNvPr>
          <p:cNvPicPr>
            <a:picLocks noChangeAspect="1"/>
          </p:cNvPicPr>
          <p:nvPr/>
        </p:nvPicPr>
        <p:blipFill>
          <a:blip r:embed="rId2"/>
          <a:stretch>
            <a:fillRect/>
          </a:stretch>
        </p:blipFill>
        <p:spPr>
          <a:xfrm>
            <a:off x="9123716" y="4697963"/>
            <a:ext cx="1404506" cy="1479000"/>
          </a:xfrm>
          <a:prstGeom prst="rect">
            <a:avLst/>
          </a:prstGeom>
        </p:spPr>
      </p:pic>
    </p:spTree>
    <p:extLst>
      <p:ext uri="{BB962C8B-B14F-4D97-AF65-F5344CB8AC3E}">
        <p14:creationId xmlns:p14="http://schemas.microsoft.com/office/powerpoint/2010/main" val="3021684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5"/>
            <a:ext cx="10515600" cy="501651"/>
          </a:xfrm>
        </p:spPr>
        <p:txBody>
          <a:bodyPr>
            <a:normAutofit fontScale="90000"/>
          </a:bodyPr>
          <a:lstStyle/>
          <a:p>
            <a:r>
              <a:rPr lang="zh-CN" altLang="en-US" sz="3200" dirty="0">
                <a:latin typeface="宋体" panose="02010600030101010101" pitchFamily="2" charset="-122"/>
                <a:ea typeface="宋体" panose="02010600030101010101" pitchFamily="2" charset="-122"/>
              </a:rPr>
              <a:t>高盛</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12428"/>
            <a:ext cx="10515600" cy="4964535"/>
          </a:xfrm>
        </p:spPr>
        <p:txBody>
          <a:bodyPr>
            <a:normAutofit/>
          </a:bodyPr>
          <a:lstStyle/>
          <a:p>
            <a:r>
              <a:rPr lang="en-US" altLang="zh-CN" sz="2400" b="1" dirty="0">
                <a:latin typeface="宋体" panose="02010600030101010101" pitchFamily="2" charset="-122"/>
                <a:ea typeface="宋体" panose="02010600030101010101" pitchFamily="2" charset="-122"/>
              </a:rPr>
              <a:t>1980-1999 </a:t>
            </a:r>
            <a:endParaRPr lang="zh-CN" altLang="en-US"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1981</a:t>
            </a:r>
            <a:r>
              <a:rPr lang="zh-CN" altLang="en-US" sz="2400" dirty="0">
                <a:latin typeface="宋体" panose="02010600030101010101" pitchFamily="2" charset="-122"/>
                <a:ea typeface="宋体" panose="02010600030101010101" pitchFamily="2" charset="-122"/>
              </a:rPr>
              <a:t>年，高盛收购阿朗公司，扩大固定收益业务进入外汇交易，咖啡交易，贵金属交易的新领域，标志着高盛多元化的开始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1986</a:t>
            </a:r>
            <a:r>
              <a:rPr lang="zh-CN" altLang="en-US" sz="2400" dirty="0">
                <a:latin typeface="宋体" panose="02010600030101010101" pitchFamily="2" charset="-122"/>
                <a:ea typeface="宋体" panose="02010600030101010101" pitchFamily="2" charset="-122"/>
              </a:rPr>
              <a:t>年，日本的住友信托和夏威夷的主教遗产信托注资高盛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1991</a:t>
            </a:r>
            <a:r>
              <a:rPr lang="zh-CN" altLang="en-US" sz="2400" dirty="0">
                <a:latin typeface="宋体" panose="02010600030101010101" pitchFamily="2" charset="-122"/>
                <a:ea typeface="宋体" panose="02010600030101010101" pitchFamily="2" charset="-122"/>
              </a:rPr>
              <a:t>年，成立高盛资本合作投资基金，专攻资本投资。高盛于</a:t>
            </a:r>
            <a:r>
              <a:rPr lang="en-US" altLang="zh-CN" sz="2400" dirty="0">
                <a:latin typeface="宋体" panose="02010600030101010101" pitchFamily="2" charset="-122"/>
                <a:ea typeface="宋体" panose="02010600030101010101" pitchFamily="2" charset="-122"/>
              </a:rPr>
              <a:t>1994</a:t>
            </a:r>
            <a:r>
              <a:rPr lang="zh-CN" altLang="en-US" sz="2400" dirty="0">
                <a:latin typeface="宋体" panose="02010600030101010101" pitchFamily="2" charset="-122"/>
                <a:ea typeface="宋体" panose="02010600030101010101" pitchFamily="2" charset="-122"/>
              </a:rPr>
              <a:t>年投资</a:t>
            </a:r>
            <a:r>
              <a:rPr lang="en-US" altLang="zh-CN" sz="2400" dirty="0">
                <a:latin typeface="宋体" panose="02010600030101010101" pitchFamily="2" charset="-122"/>
                <a:ea typeface="宋体" panose="02010600030101010101" pitchFamily="2" charset="-122"/>
              </a:rPr>
              <a:t>13.5</a:t>
            </a:r>
            <a:r>
              <a:rPr lang="zh-CN" altLang="en-US" sz="2400" dirty="0">
                <a:latin typeface="宋体" panose="02010600030101010101" pitchFamily="2" charset="-122"/>
                <a:ea typeface="宋体" panose="02010600030101010101" pitchFamily="2" charset="-122"/>
              </a:rPr>
              <a:t>亿美元换取拉夫劳伦公司</a:t>
            </a:r>
            <a:r>
              <a:rPr lang="en-US" altLang="zh-CN" sz="2400" dirty="0">
                <a:latin typeface="宋体" panose="02010600030101010101" pitchFamily="2" charset="-122"/>
                <a:ea typeface="宋体" panose="02010600030101010101" pitchFamily="2" charset="-122"/>
              </a:rPr>
              <a:t>28%</a:t>
            </a:r>
            <a:r>
              <a:rPr lang="zh-CN" altLang="en-US" sz="2400" dirty="0">
                <a:latin typeface="宋体" panose="02010600030101010101" pitchFamily="2" charset="-122"/>
                <a:ea typeface="宋体" panose="02010600030101010101" pitchFamily="2" charset="-122"/>
              </a:rPr>
              <a:t>的股份，三年后，出售其中</a:t>
            </a:r>
            <a:r>
              <a:rPr lang="en-US" altLang="zh-CN" sz="2400" dirty="0">
                <a:latin typeface="宋体" panose="02010600030101010101" pitchFamily="2" charset="-122"/>
                <a:ea typeface="宋体" panose="02010600030101010101" pitchFamily="2" charset="-122"/>
              </a:rPr>
              <a:t>6%</a:t>
            </a:r>
            <a:r>
              <a:rPr lang="zh-CN" altLang="en-US" sz="2400" dirty="0">
                <a:latin typeface="宋体" panose="02010600030101010101" pitchFamily="2" charset="-122"/>
                <a:ea typeface="宋体" panose="02010600030101010101" pitchFamily="2" charset="-122"/>
              </a:rPr>
              <a:t>的股份套现</a:t>
            </a:r>
            <a:r>
              <a:rPr lang="en-US" altLang="zh-CN" sz="2400" dirty="0">
                <a:latin typeface="宋体" panose="02010600030101010101" pitchFamily="2" charset="-122"/>
                <a:ea typeface="宋体" panose="02010600030101010101" pitchFamily="2" charset="-122"/>
              </a:rPr>
              <a:t>4.87</a:t>
            </a:r>
            <a:r>
              <a:rPr lang="zh-CN" altLang="en-US" sz="2400" dirty="0">
                <a:latin typeface="宋体" panose="02010600030101010101" pitchFamily="2" charset="-122"/>
                <a:ea typeface="宋体" panose="02010600030101010101" pitchFamily="2" charset="-122"/>
              </a:rPr>
              <a:t>亿美元，其余股份升值到</a:t>
            </a:r>
            <a:r>
              <a:rPr lang="en-US" altLang="zh-CN" sz="2400" dirty="0">
                <a:latin typeface="宋体" panose="02010600030101010101" pitchFamily="2" charset="-122"/>
                <a:ea typeface="宋体" panose="02010600030101010101" pitchFamily="2" charset="-122"/>
              </a:rPr>
              <a:t>53</a:t>
            </a:r>
            <a:r>
              <a:rPr lang="zh-CN" altLang="en-US" sz="2400" dirty="0">
                <a:latin typeface="宋体" panose="02010600030101010101" pitchFamily="2" charset="-122"/>
                <a:ea typeface="宋体" panose="02010600030101010101" pitchFamily="2" charset="-122"/>
              </a:rPr>
              <a:t>亿美元以上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1999</a:t>
            </a:r>
            <a:r>
              <a:rPr lang="zh-CN" altLang="en-US" sz="2400" dirty="0">
                <a:latin typeface="宋体" panose="02010600030101010101" pitchFamily="2" charset="-122"/>
                <a:ea typeface="宋体" panose="02010600030101010101" pitchFamily="2" charset="-122"/>
              </a:rPr>
              <a:t>年，高盛</a:t>
            </a:r>
            <a:r>
              <a:rPr lang="en-US" altLang="zh-CN" sz="2400" dirty="0">
                <a:latin typeface="宋体" panose="02010600030101010101" pitchFamily="2" charset="-122"/>
                <a:ea typeface="宋体" panose="02010600030101010101" pitchFamily="2" charset="-122"/>
              </a:rPr>
              <a:t>IPO</a:t>
            </a:r>
            <a:r>
              <a:rPr lang="zh-CN" altLang="en-US" sz="2400" dirty="0">
                <a:latin typeface="宋体" panose="02010600030101010101" pitchFamily="2" charset="-122"/>
                <a:ea typeface="宋体" panose="02010600030101010101" pitchFamily="2" charset="-122"/>
              </a:rPr>
              <a:t>。合伙人持有</a:t>
            </a:r>
            <a:r>
              <a:rPr lang="en-US" altLang="zh-CN" sz="2400" dirty="0">
                <a:latin typeface="宋体" panose="02010600030101010101" pitchFamily="2" charset="-122"/>
                <a:ea typeface="宋体" panose="02010600030101010101" pitchFamily="2" charset="-122"/>
              </a:rPr>
              <a:t>48%</a:t>
            </a:r>
            <a:r>
              <a:rPr lang="zh-CN" altLang="en-US" sz="2400" dirty="0">
                <a:latin typeface="宋体" panose="02010600030101010101" pitchFamily="2" charset="-122"/>
                <a:ea typeface="宋体" panose="02010600030101010101" pitchFamily="2" charset="-122"/>
              </a:rPr>
              <a:t>，员工持有</a:t>
            </a:r>
            <a:r>
              <a:rPr lang="en-US" altLang="zh-CN" sz="2400" dirty="0">
                <a:latin typeface="宋体" panose="02010600030101010101" pitchFamily="2" charset="-122"/>
                <a:ea typeface="宋体" panose="02010600030101010101" pitchFamily="2" charset="-122"/>
              </a:rPr>
              <a:t>22%</a:t>
            </a:r>
            <a:r>
              <a:rPr lang="zh-CN" altLang="en-US" sz="2400" dirty="0">
                <a:latin typeface="宋体" panose="02010600030101010101" pitchFamily="2" charset="-122"/>
                <a:ea typeface="宋体" panose="02010600030101010101" pitchFamily="2" charset="-122"/>
              </a:rPr>
              <a:t>，退休的合作伙伴和两个长期投资人持有</a:t>
            </a:r>
            <a:r>
              <a:rPr lang="en-US" altLang="zh-CN" sz="2400" dirty="0">
                <a:latin typeface="宋体" panose="02010600030101010101" pitchFamily="2" charset="-122"/>
                <a:ea typeface="宋体" panose="02010600030101010101" pitchFamily="2" charset="-122"/>
              </a:rPr>
              <a:t>18%</a:t>
            </a:r>
            <a:r>
              <a:rPr lang="zh-CN" altLang="en-US" sz="2400" dirty="0">
                <a:latin typeface="宋体" panose="02010600030101010101" pitchFamily="2" charset="-122"/>
                <a:ea typeface="宋体" panose="02010600030101010101" pitchFamily="2" charset="-122"/>
              </a:rPr>
              <a:t>，公众持有</a:t>
            </a:r>
            <a:r>
              <a:rPr lang="en-US" altLang="zh-CN" sz="2400" dirty="0">
                <a:latin typeface="宋体" panose="02010600030101010101" pitchFamily="2" charset="-122"/>
                <a:ea typeface="宋体" panose="02010600030101010101" pitchFamily="2" charset="-122"/>
              </a:rPr>
              <a:t>12%</a:t>
            </a:r>
            <a:r>
              <a:rPr lang="zh-CN" altLang="en-US" sz="2400" dirty="0">
                <a:latin typeface="宋体" panose="02010600030101010101" pitchFamily="2" charset="-122"/>
                <a:ea typeface="宋体" panose="02010600030101010101" pitchFamily="2" charset="-122"/>
              </a:rPr>
              <a:t>。现在</a:t>
            </a:r>
            <a:r>
              <a:rPr lang="en-US" altLang="zh-CN" sz="2400" dirty="0">
                <a:latin typeface="宋体" panose="02010600030101010101" pitchFamily="2" charset="-122"/>
                <a:ea typeface="宋体" panose="02010600030101010101" pitchFamily="2" charset="-122"/>
              </a:rPr>
              <a:t>67%</a:t>
            </a:r>
            <a:r>
              <a:rPr lang="zh-CN" altLang="en-US" sz="2400" dirty="0">
                <a:latin typeface="宋体" panose="02010600030101010101" pitchFamily="2" charset="-122"/>
                <a:ea typeface="宋体" panose="02010600030101010101" pitchFamily="2" charset="-122"/>
              </a:rPr>
              <a:t>的股份由投资机构持有。高盛结束了它作为华尔街最有效率也最有盈利能力的长达</a:t>
            </a:r>
            <a:r>
              <a:rPr lang="en-US" altLang="zh-CN" sz="2400" dirty="0">
                <a:latin typeface="宋体" panose="02010600030101010101" pitchFamily="2" charset="-122"/>
                <a:ea typeface="宋体" panose="02010600030101010101" pitchFamily="2" charset="-122"/>
              </a:rPr>
              <a:t>130</a:t>
            </a:r>
            <a:r>
              <a:rPr lang="zh-CN" altLang="en-US" sz="2400" dirty="0">
                <a:latin typeface="宋体" panose="02010600030101010101" pitchFamily="2" charset="-122"/>
                <a:ea typeface="宋体" panose="02010600030101010101" pitchFamily="2" charset="-122"/>
              </a:rPr>
              <a:t>多年的合伙制企业的历史，转变成一个公众持股公司。 </a:t>
            </a:r>
          </a:p>
          <a:p>
            <a:endParaRPr lang="zh-CN" altLang="en-US"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953347"/>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13</a:t>
            </a:fld>
            <a:endParaRPr lang="zh-CN" altLang="en-US"/>
          </a:p>
        </p:txBody>
      </p:sp>
      <p:pic>
        <p:nvPicPr>
          <p:cNvPr id="6" name="图片 5">
            <a:extLst>
              <a:ext uri="{FF2B5EF4-FFF2-40B4-BE49-F238E27FC236}">
                <a16:creationId xmlns:a16="http://schemas.microsoft.com/office/drawing/2014/main" id="{BB9D663F-2F70-4BE4-9805-69F7D1ED0118}"/>
              </a:ext>
            </a:extLst>
          </p:cNvPr>
          <p:cNvPicPr>
            <a:picLocks noChangeAspect="1"/>
          </p:cNvPicPr>
          <p:nvPr/>
        </p:nvPicPr>
        <p:blipFill>
          <a:blip r:embed="rId2"/>
          <a:stretch>
            <a:fillRect/>
          </a:stretch>
        </p:blipFill>
        <p:spPr>
          <a:xfrm>
            <a:off x="9360539" y="5151873"/>
            <a:ext cx="1404506" cy="1479000"/>
          </a:xfrm>
          <a:prstGeom prst="rect">
            <a:avLst/>
          </a:prstGeom>
        </p:spPr>
      </p:pic>
    </p:spTree>
    <p:extLst>
      <p:ext uri="{BB962C8B-B14F-4D97-AF65-F5344CB8AC3E}">
        <p14:creationId xmlns:p14="http://schemas.microsoft.com/office/powerpoint/2010/main" val="3858625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5"/>
            <a:ext cx="10515600" cy="650875"/>
          </a:xfrm>
        </p:spPr>
        <p:txBody>
          <a:bodyPr>
            <a:normAutofit/>
          </a:bodyPr>
          <a:lstStyle/>
          <a:p>
            <a:r>
              <a:rPr lang="zh-CN" altLang="en-US" sz="3200" dirty="0">
                <a:latin typeface="宋体" panose="02010600030101010101" pitchFamily="2" charset="-122"/>
                <a:ea typeface="宋体" panose="02010600030101010101" pitchFamily="2" charset="-122"/>
              </a:rPr>
              <a:t>高盛</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327575"/>
            <a:ext cx="10515600" cy="4849388"/>
          </a:xfrm>
        </p:spPr>
        <p:txBody>
          <a:bodyPr>
            <a:normAutofit/>
          </a:bodyPr>
          <a:lstStyle/>
          <a:p>
            <a:r>
              <a:rPr lang="en-US" altLang="zh-CN" sz="2400" b="1" dirty="0">
                <a:latin typeface="宋体" panose="02010600030101010101" pitchFamily="2" charset="-122"/>
                <a:ea typeface="宋体" panose="02010600030101010101" pitchFamily="2" charset="-122"/>
              </a:rPr>
              <a:t>1999</a:t>
            </a:r>
            <a:r>
              <a:rPr lang="zh-CN" altLang="en-US" sz="2400" dirty="0">
                <a:latin typeface="宋体" panose="02010600030101010101" pitchFamily="2" charset="-122"/>
                <a:ea typeface="宋体" panose="02010600030101010101" pitchFamily="2" charset="-122"/>
              </a:rPr>
              <a:t>至今 </a:t>
            </a:r>
          </a:p>
          <a:p>
            <a:pPr marL="717550" indent="-3556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2004</a:t>
            </a:r>
            <a:r>
              <a:rPr lang="zh-CN" altLang="en-US" sz="2400" dirty="0">
                <a:latin typeface="宋体" panose="02010600030101010101" pitchFamily="2" charset="-122"/>
                <a:ea typeface="宋体" panose="02010600030101010101" pitchFamily="2" charset="-122"/>
              </a:rPr>
              <a:t>年</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高盛海外部的业务收入首次超过美国本土业务收入</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标志高盛真正成为一个全球化的投资银行集团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2006</a:t>
            </a:r>
            <a:r>
              <a:rPr lang="zh-CN" altLang="en-US" sz="2400" dirty="0">
                <a:latin typeface="宋体" panose="02010600030101010101" pitchFamily="2" charset="-122"/>
                <a:ea typeface="宋体" panose="02010600030101010101" pitchFamily="2" charset="-122"/>
              </a:rPr>
              <a:t>年董事长</a:t>
            </a:r>
            <a:r>
              <a:rPr lang="en-US" altLang="zh-CN" sz="2400" dirty="0">
                <a:latin typeface="宋体" panose="02010600030101010101" pitchFamily="2" charset="-122"/>
                <a:ea typeface="宋体" panose="02010600030101010101" pitchFamily="2" charset="-122"/>
              </a:rPr>
              <a:t>Henry Paulson</a:t>
            </a:r>
            <a:r>
              <a:rPr lang="zh-CN" altLang="en-US" sz="2400" dirty="0">
                <a:latin typeface="宋体" panose="02010600030101010101" pitchFamily="2" charset="-122"/>
                <a:ea typeface="宋体" panose="02010600030101010101" pitchFamily="2" charset="-122"/>
              </a:rPr>
              <a:t>离开公司，作为美国财政部长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2007</a:t>
            </a:r>
            <a:r>
              <a:rPr lang="zh-CN" altLang="en-US" sz="2400" dirty="0">
                <a:latin typeface="宋体" panose="02010600030101010101" pitchFamily="2" charset="-122"/>
                <a:ea typeface="宋体" panose="02010600030101010101" pitchFamily="2" charset="-122"/>
              </a:rPr>
              <a:t>财年</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高盛净利润总额达到创纪录的</a:t>
            </a:r>
            <a:r>
              <a:rPr lang="en-US" altLang="zh-CN" sz="2400" dirty="0">
                <a:latin typeface="宋体" panose="02010600030101010101" pitchFamily="2" charset="-122"/>
                <a:ea typeface="宋体" panose="02010600030101010101" pitchFamily="2" charset="-122"/>
              </a:rPr>
              <a:t>116</a:t>
            </a:r>
            <a:r>
              <a:rPr lang="zh-CN" altLang="en-US" sz="2400" dirty="0">
                <a:latin typeface="宋体" panose="02010600030101010101" pitchFamily="2" charset="-122"/>
                <a:ea typeface="宋体" panose="02010600030101010101" pitchFamily="2" charset="-122"/>
              </a:rPr>
              <a:t>亿美元</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同比增长</a:t>
            </a:r>
            <a:r>
              <a:rPr lang="en-US" altLang="zh-CN" sz="2400" dirty="0">
                <a:latin typeface="宋体" panose="02010600030101010101" pitchFamily="2" charset="-122"/>
                <a:ea typeface="宋体" panose="02010600030101010101" pitchFamily="2" charset="-122"/>
              </a:rPr>
              <a:t>22%,</a:t>
            </a:r>
            <a:r>
              <a:rPr lang="zh-CN" altLang="en-US" sz="2400" dirty="0">
                <a:latin typeface="宋体" panose="02010600030101010101" pitchFamily="2" charset="-122"/>
                <a:ea typeface="宋体" panose="02010600030101010101" pitchFamily="2" charset="-122"/>
              </a:rPr>
              <a:t>股本回报率高达</a:t>
            </a:r>
            <a:r>
              <a:rPr lang="en-US" altLang="zh-CN" sz="2400" dirty="0">
                <a:latin typeface="宋体" panose="02010600030101010101" pitchFamily="2" charset="-122"/>
                <a:ea typeface="宋体" panose="02010600030101010101" pitchFamily="2" charset="-122"/>
              </a:rPr>
              <a:t>32.7%. </a:t>
            </a:r>
            <a:r>
              <a:rPr lang="zh-CN" altLang="en-US" sz="2400" dirty="0">
                <a:latin typeface="宋体" panose="02010600030101010101" pitchFamily="2" charset="-122"/>
                <a:ea typeface="宋体" panose="02010600030101010101" pitchFamily="2" charset="-122"/>
              </a:rPr>
              <a:t>做空次级抵押贷款</a:t>
            </a:r>
            <a:r>
              <a:rPr lang="en-US" altLang="zh-CN" sz="2400" dirty="0">
                <a:latin typeface="宋体" panose="02010600030101010101" pitchFamily="2" charset="-122"/>
                <a:ea typeface="宋体" panose="02010600030101010101" pitchFamily="2" charset="-122"/>
              </a:rPr>
              <a:t>. </a:t>
            </a:r>
          </a:p>
          <a:p>
            <a:pPr marL="717550" indent="-3556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2008</a:t>
            </a:r>
            <a:r>
              <a:rPr lang="zh-CN" altLang="en-US" sz="2400" dirty="0">
                <a:latin typeface="宋体" panose="02010600030101010101" pitchFamily="2" charset="-122"/>
                <a:ea typeface="宋体" panose="02010600030101010101" pitchFamily="2" charset="-122"/>
              </a:rPr>
              <a:t>年</a:t>
            </a:r>
            <a:r>
              <a:rPr lang="en-US" altLang="zh-CN" sz="2400" dirty="0">
                <a:latin typeface="宋体" panose="02010600030101010101" pitchFamily="2" charset="-122"/>
                <a:ea typeface="宋体" panose="02010600030101010101" pitchFamily="2" charset="-122"/>
              </a:rPr>
              <a:t>9</a:t>
            </a:r>
            <a:r>
              <a:rPr lang="zh-CN" altLang="en-US" sz="2400" dirty="0">
                <a:latin typeface="宋体" panose="02010600030101010101" pitchFamily="2" charset="-122"/>
                <a:ea typeface="宋体" panose="02010600030101010101" pitchFamily="2" charset="-122"/>
              </a:rPr>
              <a:t>月</a:t>
            </a:r>
            <a:r>
              <a:rPr lang="en-US" altLang="zh-CN" sz="2400" dirty="0">
                <a:latin typeface="宋体" panose="02010600030101010101" pitchFamily="2" charset="-122"/>
                <a:ea typeface="宋体" panose="02010600030101010101" pitchFamily="2" charset="-122"/>
              </a:rPr>
              <a:t>21</a:t>
            </a:r>
            <a:r>
              <a:rPr lang="zh-CN" altLang="en-US" sz="2400" dirty="0">
                <a:latin typeface="宋体" panose="02010600030101010101" pitchFamily="2" charset="-122"/>
                <a:ea typeface="宋体" panose="02010600030101010101" pitchFamily="2" charset="-122"/>
              </a:rPr>
              <a:t>日，高盛和摩根士丹利，发表声明他们将成为传统的银行控股公司，从而结束了投资银行在华尔街的时代 </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606637" y="10160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14</a:t>
            </a:fld>
            <a:endParaRPr lang="zh-CN" altLang="en-US"/>
          </a:p>
        </p:txBody>
      </p:sp>
      <p:pic>
        <p:nvPicPr>
          <p:cNvPr id="6" name="图片 5">
            <a:extLst>
              <a:ext uri="{FF2B5EF4-FFF2-40B4-BE49-F238E27FC236}">
                <a16:creationId xmlns:a16="http://schemas.microsoft.com/office/drawing/2014/main" id="{D2F2906E-1C97-40C2-B570-63E7A4191CB0}"/>
              </a:ext>
            </a:extLst>
          </p:cNvPr>
          <p:cNvPicPr>
            <a:picLocks noChangeAspect="1"/>
          </p:cNvPicPr>
          <p:nvPr/>
        </p:nvPicPr>
        <p:blipFill>
          <a:blip r:embed="rId2"/>
          <a:stretch>
            <a:fillRect/>
          </a:stretch>
        </p:blipFill>
        <p:spPr>
          <a:xfrm>
            <a:off x="9360539" y="5138717"/>
            <a:ext cx="1404506" cy="1479000"/>
          </a:xfrm>
          <a:prstGeom prst="rect">
            <a:avLst/>
          </a:prstGeom>
        </p:spPr>
      </p:pic>
    </p:spTree>
    <p:extLst>
      <p:ext uri="{BB962C8B-B14F-4D97-AF65-F5344CB8AC3E}">
        <p14:creationId xmlns:p14="http://schemas.microsoft.com/office/powerpoint/2010/main" val="3727907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高盛在中国</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755650" y="1526879"/>
            <a:ext cx="10515600" cy="4351338"/>
          </a:xfrm>
        </p:spPr>
        <p:txBody>
          <a:bodyPr>
            <a:normAutofit/>
          </a:bodyPr>
          <a:lstStyle/>
          <a:p>
            <a:r>
              <a:rPr lang="en-US" altLang="zh-CN" sz="2400" dirty="0">
                <a:latin typeface="宋体" panose="02010600030101010101" pitchFamily="2" charset="-122"/>
                <a:ea typeface="宋体" panose="02010600030101010101" pitchFamily="2" charset="-122"/>
              </a:rPr>
              <a:t>1984</a:t>
            </a:r>
            <a:r>
              <a:rPr lang="zh-CN" altLang="en-US" sz="2400" dirty="0">
                <a:latin typeface="宋体" panose="02010600030101010101" pitchFamily="2" charset="-122"/>
                <a:ea typeface="宋体" panose="02010600030101010101" pitchFamily="2" charset="-122"/>
              </a:rPr>
              <a:t>年，高盛在中国香港建立起第一个办公室 </a:t>
            </a:r>
          </a:p>
          <a:p>
            <a:r>
              <a:rPr lang="en-US" altLang="zh-CN" sz="2400" dirty="0">
                <a:latin typeface="宋体" panose="02010600030101010101" pitchFamily="2" charset="-122"/>
                <a:ea typeface="宋体" panose="02010600030101010101" pitchFamily="2" charset="-122"/>
              </a:rPr>
              <a:t>1994</a:t>
            </a:r>
            <a:r>
              <a:rPr lang="zh-CN" altLang="en-US" sz="2400" dirty="0">
                <a:latin typeface="宋体" panose="02010600030101010101" pitchFamily="2" charset="-122"/>
                <a:ea typeface="宋体" panose="02010600030101010101" pitchFamily="2" charset="-122"/>
              </a:rPr>
              <a:t>年在北京和上海分别建立了“高盛驻中国内地办事处” </a:t>
            </a:r>
          </a:p>
          <a:p>
            <a:r>
              <a:rPr lang="en-US" altLang="zh-CN" sz="2400" dirty="0">
                <a:latin typeface="宋体" panose="02010600030101010101" pitchFamily="2" charset="-122"/>
                <a:ea typeface="宋体" panose="02010600030101010101" pitchFamily="2" charset="-122"/>
              </a:rPr>
              <a:t>1997</a:t>
            </a:r>
            <a:r>
              <a:rPr lang="zh-CN" altLang="en-US" sz="2400" dirty="0">
                <a:latin typeface="宋体" panose="02010600030101010101" pitchFamily="2" charset="-122"/>
                <a:ea typeface="宋体" panose="02010600030101010101" pitchFamily="2" charset="-122"/>
              </a:rPr>
              <a:t>年，帮助中国移动上市筹资</a:t>
            </a:r>
            <a:r>
              <a:rPr lang="en-US" altLang="zh-CN" sz="2400" dirty="0">
                <a:latin typeface="宋体" panose="02010600030101010101" pitchFamily="2" charset="-122"/>
                <a:ea typeface="宋体" panose="02010600030101010101" pitchFamily="2" charset="-122"/>
              </a:rPr>
              <a:t>40</a:t>
            </a:r>
            <a:r>
              <a:rPr lang="zh-CN" altLang="en-US" sz="2400" dirty="0">
                <a:latin typeface="宋体" panose="02010600030101010101" pitchFamily="2" charset="-122"/>
                <a:ea typeface="宋体" panose="02010600030101010101" pitchFamily="2" charset="-122"/>
              </a:rPr>
              <a:t>亿美元 </a:t>
            </a:r>
          </a:p>
          <a:p>
            <a:r>
              <a:rPr lang="en-US" altLang="zh-CN" sz="2400" dirty="0">
                <a:latin typeface="宋体" panose="02010600030101010101" pitchFamily="2" charset="-122"/>
                <a:ea typeface="宋体" panose="02010600030101010101" pitchFamily="2" charset="-122"/>
              </a:rPr>
              <a:t>1998</a:t>
            </a:r>
            <a:r>
              <a:rPr lang="zh-CN" altLang="en-US" sz="2400" dirty="0">
                <a:latin typeface="宋体" panose="02010600030101010101" pitchFamily="2" charset="-122"/>
                <a:ea typeface="宋体" panose="02010600030101010101" pitchFamily="2" charset="-122"/>
              </a:rPr>
              <a:t>年，根据高盛的建立，资产达到</a:t>
            </a:r>
            <a:r>
              <a:rPr lang="en-US" altLang="zh-CN" sz="2400" dirty="0">
                <a:latin typeface="宋体" panose="02010600030101010101" pitchFamily="2" charset="-122"/>
                <a:ea typeface="宋体" panose="02010600030101010101" pitchFamily="2" charset="-122"/>
              </a:rPr>
              <a:t>8500</a:t>
            </a:r>
            <a:r>
              <a:rPr lang="zh-CN" altLang="en-US" sz="2400" dirty="0">
                <a:latin typeface="宋体" panose="02010600030101010101" pitchFamily="2" charset="-122"/>
                <a:ea typeface="宋体" panose="02010600030101010101" pitchFamily="2" charset="-122"/>
              </a:rPr>
              <a:t>亿元人民币的中国国有石油业进行了资产重组，诞生了中国石油化工集团总公司和中国天然气集团总公司 </a:t>
            </a:r>
          </a:p>
          <a:p>
            <a:r>
              <a:rPr lang="en-US" altLang="zh-CN" sz="2400" dirty="0">
                <a:latin typeface="宋体" panose="02010600030101010101" pitchFamily="2" charset="-122"/>
                <a:ea typeface="宋体" panose="02010600030101010101" pitchFamily="2" charset="-122"/>
              </a:rPr>
              <a:t>2000</a:t>
            </a:r>
            <a:r>
              <a:rPr lang="zh-CN" altLang="en-US" sz="2400" dirty="0">
                <a:latin typeface="宋体" panose="02010600030101010101" pitchFamily="2" charset="-122"/>
                <a:ea typeface="宋体" panose="02010600030101010101" pitchFamily="2" charset="-122"/>
              </a:rPr>
              <a:t>年，帮助中国石油在中国香港上市筹资</a:t>
            </a:r>
            <a:r>
              <a:rPr lang="en-US" altLang="zh-CN" sz="2400" dirty="0">
                <a:latin typeface="宋体" panose="02010600030101010101" pitchFamily="2" charset="-122"/>
                <a:ea typeface="宋体" panose="02010600030101010101" pitchFamily="2" charset="-122"/>
              </a:rPr>
              <a:t>29</a:t>
            </a:r>
            <a:r>
              <a:rPr lang="zh-CN" altLang="en-US" sz="2400" dirty="0">
                <a:latin typeface="宋体" panose="02010600030101010101" pitchFamily="2" charset="-122"/>
                <a:ea typeface="宋体" panose="02010600030101010101" pitchFamily="2" charset="-122"/>
              </a:rPr>
              <a:t>亿美元 </a:t>
            </a:r>
          </a:p>
          <a:p>
            <a:r>
              <a:rPr lang="en-US" altLang="zh-CN" sz="2400" dirty="0">
                <a:latin typeface="宋体" panose="02010600030101010101" pitchFamily="2" charset="-122"/>
                <a:ea typeface="宋体" panose="02010600030101010101" pitchFamily="2" charset="-122"/>
              </a:rPr>
              <a:t>2002</a:t>
            </a:r>
            <a:r>
              <a:rPr lang="zh-CN" altLang="en-US" sz="2400" dirty="0">
                <a:latin typeface="宋体" panose="02010600030101010101" pitchFamily="2" charset="-122"/>
                <a:ea typeface="宋体" panose="02010600030101010101" pitchFamily="2" charset="-122"/>
              </a:rPr>
              <a:t>年，帮助中国银行在中国香港上市筹资</a:t>
            </a:r>
            <a:r>
              <a:rPr lang="en-US" altLang="zh-CN" sz="2400" dirty="0">
                <a:latin typeface="宋体" panose="02010600030101010101" pitchFamily="2" charset="-122"/>
                <a:ea typeface="宋体" panose="02010600030101010101" pitchFamily="2" charset="-122"/>
              </a:rPr>
              <a:t>26.7</a:t>
            </a:r>
            <a:r>
              <a:rPr lang="zh-CN" altLang="en-US" sz="2400" dirty="0">
                <a:latin typeface="宋体" panose="02010600030101010101" pitchFamily="2" charset="-122"/>
                <a:ea typeface="宋体" panose="02010600030101010101" pitchFamily="2" charset="-122"/>
              </a:rPr>
              <a:t>亿美元 </a:t>
            </a:r>
          </a:p>
          <a:p>
            <a:r>
              <a:rPr lang="zh-CN" altLang="en-US" sz="2400" dirty="0">
                <a:latin typeface="宋体" panose="02010600030101010101" pitchFamily="2" charset="-122"/>
                <a:ea typeface="宋体" panose="02010600030101010101" pitchFamily="2" charset="-122"/>
              </a:rPr>
              <a:t>百度（</a:t>
            </a:r>
            <a:r>
              <a:rPr lang="en-US" altLang="zh-CN" sz="2400" dirty="0">
                <a:latin typeface="宋体" panose="02010600030101010101" pitchFamily="2" charset="-122"/>
                <a:ea typeface="宋体" panose="02010600030101010101" pitchFamily="2" charset="-122"/>
              </a:rPr>
              <a:t>2005</a:t>
            </a:r>
            <a:r>
              <a:rPr lang="zh-CN" altLang="en-US" sz="2400" dirty="0">
                <a:latin typeface="宋体" panose="02010600030101010101" pitchFamily="2" charset="-122"/>
                <a:ea typeface="宋体" panose="02010600030101010101" pitchFamily="2" charset="-122"/>
              </a:rPr>
              <a:t>），爱奇艺（</a:t>
            </a:r>
            <a:r>
              <a:rPr lang="en-US" altLang="zh-CN" sz="2400" dirty="0">
                <a:latin typeface="宋体" panose="02010600030101010101" pitchFamily="2" charset="-122"/>
                <a:ea typeface="宋体" panose="02010600030101010101" pitchFamily="2" charset="-122"/>
              </a:rPr>
              <a:t>2023</a:t>
            </a:r>
            <a:r>
              <a:rPr lang="zh-CN" altLang="en-US" sz="2400" dirty="0">
                <a:latin typeface="宋体" panose="02010600030101010101" pitchFamily="2" charset="-122"/>
                <a:ea typeface="宋体" panose="02010600030101010101" pitchFamily="2" charset="-122"/>
              </a:rPr>
              <a:t>），腾讯控股（</a:t>
            </a:r>
            <a:r>
              <a:rPr lang="en-US" altLang="zh-CN" sz="2400" dirty="0">
                <a:latin typeface="宋体" panose="02010600030101010101" pitchFamily="2" charset="-122"/>
                <a:ea typeface="宋体" panose="02010600030101010101" pitchFamily="2" charset="-122"/>
              </a:rPr>
              <a:t>2004</a:t>
            </a:r>
            <a:r>
              <a:rPr lang="zh-CN" altLang="en-US" sz="2400" dirty="0">
                <a:latin typeface="宋体" panose="02010600030101010101" pitchFamily="2" charset="-122"/>
                <a:ea typeface="宋体" panose="02010600030101010101" pitchFamily="2" charset="-122"/>
              </a:rPr>
              <a:t>），阿里巴巴（</a:t>
            </a:r>
            <a:r>
              <a:rPr lang="en-US" altLang="zh-CN" sz="2400" dirty="0">
                <a:latin typeface="宋体" panose="02010600030101010101" pitchFamily="2" charset="-122"/>
                <a:ea typeface="宋体" panose="02010600030101010101" pitchFamily="2" charset="-122"/>
              </a:rPr>
              <a:t>2007</a:t>
            </a:r>
            <a:r>
              <a:rPr lang="zh-CN" altLang="en-US" sz="2400" dirty="0">
                <a:latin typeface="宋体" panose="02010600030101010101" pitchFamily="2" charset="-122"/>
                <a:ea typeface="宋体" panose="02010600030101010101" pitchFamily="2" charset="-122"/>
              </a:rPr>
              <a:t>，</a:t>
            </a:r>
            <a:r>
              <a:rPr lang="en-US" altLang="zh-CN" sz="2400" dirty="0">
                <a:latin typeface="宋体" panose="02010600030101010101" pitchFamily="2" charset="-122"/>
                <a:ea typeface="宋体" panose="02010600030101010101" pitchFamily="2" charset="-122"/>
              </a:rPr>
              <a:t>2014</a:t>
            </a:r>
            <a:r>
              <a:rPr lang="zh-CN" altLang="en-US" sz="2400" dirty="0">
                <a:latin typeface="宋体" panose="02010600030101010101" pitchFamily="2" charset="-122"/>
                <a:ea typeface="宋体" panose="02010600030101010101" pitchFamily="2" charset="-122"/>
              </a:rPr>
              <a:t>），美团（</a:t>
            </a:r>
            <a:r>
              <a:rPr lang="en-US" altLang="zh-CN" sz="2400" dirty="0">
                <a:latin typeface="宋体" panose="02010600030101010101" pitchFamily="2" charset="-122"/>
                <a:ea typeface="宋体" panose="02010600030101010101" pitchFamily="2" charset="-122"/>
              </a:rPr>
              <a:t>2018</a:t>
            </a:r>
            <a:r>
              <a:rPr lang="zh-CN" altLang="en-US" sz="2400" dirty="0">
                <a:latin typeface="宋体" panose="02010600030101010101" pitchFamily="2" charset="-122"/>
                <a:ea typeface="宋体" panose="02010600030101010101" pitchFamily="2" charset="-122"/>
              </a:rPr>
              <a:t>），拼多多（</a:t>
            </a:r>
            <a:r>
              <a:rPr lang="en-US" altLang="zh-CN" sz="2400" dirty="0">
                <a:latin typeface="宋体" panose="02010600030101010101" pitchFamily="2" charset="-122"/>
                <a:ea typeface="宋体" panose="02010600030101010101" pitchFamily="2" charset="-122"/>
              </a:rPr>
              <a:t>2018</a:t>
            </a:r>
            <a:r>
              <a:rPr lang="zh-CN" altLang="en-US" sz="2400" dirty="0">
                <a:latin typeface="宋体" panose="02010600030101010101" pitchFamily="2" charset="-122"/>
                <a:ea typeface="宋体" panose="02010600030101010101" pitchFamily="2" charset="-122"/>
              </a:rPr>
              <a:t>）</a:t>
            </a:r>
            <a:r>
              <a:rPr lang="en-US" altLang="zh-CN" sz="2400" dirty="0">
                <a:latin typeface="宋体" panose="02010600030101010101" pitchFamily="2" charset="-122"/>
                <a:ea typeface="宋体" panose="02010600030101010101" pitchFamily="2" charset="-122"/>
              </a:rPr>
              <a:t>…</a:t>
            </a:r>
            <a:endParaRPr lang="zh-CN" altLang="en-US" sz="24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15</a:t>
            </a:fld>
            <a:endParaRPr lang="zh-CN" altLang="en-US"/>
          </a:p>
        </p:txBody>
      </p:sp>
      <p:pic>
        <p:nvPicPr>
          <p:cNvPr id="6" name="图片 5">
            <a:extLst>
              <a:ext uri="{FF2B5EF4-FFF2-40B4-BE49-F238E27FC236}">
                <a16:creationId xmlns:a16="http://schemas.microsoft.com/office/drawing/2014/main" id="{16DD0150-F77E-4D09-B719-3294A3BD145C}"/>
              </a:ext>
            </a:extLst>
          </p:cNvPr>
          <p:cNvPicPr>
            <a:picLocks noChangeAspect="1"/>
          </p:cNvPicPr>
          <p:nvPr/>
        </p:nvPicPr>
        <p:blipFill>
          <a:blip r:embed="rId2"/>
          <a:stretch>
            <a:fillRect/>
          </a:stretch>
        </p:blipFill>
        <p:spPr>
          <a:xfrm>
            <a:off x="9360539" y="5138717"/>
            <a:ext cx="1404506" cy="1479000"/>
          </a:xfrm>
          <a:prstGeom prst="rect">
            <a:avLst/>
          </a:prstGeom>
        </p:spPr>
      </p:pic>
    </p:spTree>
    <p:extLst>
      <p:ext uri="{BB962C8B-B14F-4D97-AF65-F5344CB8AC3E}">
        <p14:creationId xmlns:p14="http://schemas.microsoft.com/office/powerpoint/2010/main" val="2427888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420582"/>
          </a:xfrm>
        </p:spPr>
        <p:txBody>
          <a:bodyPr>
            <a:normAutofit fontScale="90000"/>
          </a:bodyPr>
          <a:lstStyle/>
          <a:p>
            <a:r>
              <a:rPr lang="zh-CN" altLang="en-US" sz="3200" dirty="0">
                <a:latin typeface="宋体" panose="02010600030101010101" pitchFamily="2" charset="-122"/>
                <a:ea typeface="宋体" panose="02010600030101010101" pitchFamily="2" charset="-122"/>
              </a:rPr>
              <a:t>发达国家投资银行的历史变迁 </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706966" y="1223380"/>
            <a:ext cx="10778067" cy="4910350"/>
          </a:xfrm>
        </p:spPr>
        <p:txBody>
          <a:bodyPr>
            <a:normAutofit lnSpcReduction="10000"/>
          </a:bodyPr>
          <a:lstStyle/>
          <a:p>
            <a:r>
              <a:rPr lang="zh-CN" altLang="en-US" sz="2400" dirty="0">
                <a:latin typeface="宋体" panose="02010600030101010101" pitchFamily="2" charset="-122"/>
                <a:ea typeface="宋体" panose="02010600030101010101" pitchFamily="2" charset="-122"/>
              </a:rPr>
              <a:t>美国的投资银行 </a:t>
            </a:r>
          </a:p>
          <a:p>
            <a:pPr marL="717550" indent="-355600">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发端</a:t>
            </a:r>
            <a:r>
              <a:rPr lang="en-US" altLang="zh-CN" sz="2400" dirty="0">
                <a:latin typeface="宋体" panose="02010600030101010101" pitchFamily="2" charset="-122"/>
                <a:ea typeface="宋体" panose="02010600030101010101" pitchFamily="2" charset="-122"/>
              </a:rPr>
              <a:t>——19</a:t>
            </a:r>
            <a:r>
              <a:rPr lang="zh-CN" altLang="en-US" sz="2400" dirty="0">
                <a:latin typeface="宋体" panose="02010600030101010101" pitchFamily="2" charset="-122"/>
                <a:ea typeface="宋体" panose="02010600030101010101" pitchFamily="2" charset="-122"/>
              </a:rPr>
              <a:t>世纪初期南北战争（美林公司就是由</a:t>
            </a:r>
            <a:r>
              <a:rPr lang="en-US" altLang="zh-CN" sz="2400" dirty="0">
                <a:latin typeface="宋体" panose="02010600030101010101" pitchFamily="2" charset="-122"/>
                <a:ea typeface="宋体" panose="02010600030101010101" pitchFamily="2" charset="-122"/>
              </a:rPr>
              <a:t>1820</a:t>
            </a:r>
            <a:r>
              <a:rPr lang="zh-CN" altLang="en-US" sz="2400" dirty="0">
                <a:latin typeface="宋体" panose="02010600030101010101" pitchFamily="2" charset="-122"/>
                <a:ea typeface="宋体" panose="02010600030101010101" pitchFamily="2" charset="-122"/>
              </a:rPr>
              <a:t>年创建的“船用杂货商兼轮船代理商”发展而成的。）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成长</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南北战争结束后，美国兴建铁路，发展工业，投行也成长起来（雷曼兄弟公司、克鲁斯公司和库恩</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洛布公司、德雷克赛尔公司、波士顿基德尔</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皮博迪公司等投资银行都是在此期间伴随着筹资、融资业务的开展而相继成长起来。）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分业</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大危机时期，</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格拉斯</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斯蒂格尔法</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使美国投行与商行业务严格分离。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扩张</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二战后，投资银行业务重新扩张，共同基金、保险基金、养老基金纷纷登场，美国金融格局也发生了重大变化 。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混业</a:t>
            </a:r>
            <a:r>
              <a:rPr lang="en-US" altLang="zh-CN" sz="2400" dirty="0">
                <a:latin typeface="宋体" panose="02010600030101010101" pitchFamily="2" charset="-122"/>
                <a:ea typeface="宋体" panose="02010600030101010101" pitchFamily="2" charset="-122"/>
              </a:rPr>
              <a:t>—— 20</a:t>
            </a:r>
            <a:r>
              <a:rPr lang="zh-CN" altLang="en-US" sz="2400" dirty="0">
                <a:latin typeface="宋体" panose="02010600030101010101" pitchFamily="2" charset="-122"/>
                <a:ea typeface="宋体" panose="02010600030101010101" pitchFamily="2" charset="-122"/>
              </a:rPr>
              <a:t>世纪</a:t>
            </a:r>
            <a:r>
              <a:rPr lang="en-US" altLang="zh-CN" sz="2400" dirty="0">
                <a:latin typeface="宋体" panose="02010600030101010101" pitchFamily="2" charset="-122"/>
                <a:ea typeface="宋体" panose="02010600030101010101" pitchFamily="2" charset="-122"/>
              </a:rPr>
              <a:t>70</a:t>
            </a:r>
            <a:r>
              <a:rPr lang="zh-CN" altLang="en-US" sz="2400" dirty="0">
                <a:latin typeface="宋体" panose="02010600030101010101" pitchFamily="2" charset="-122"/>
                <a:ea typeface="宋体" panose="02010600030101010101" pitchFamily="2" charset="-122"/>
              </a:rPr>
              <a:t>年代开始的金融自由化浪潮、监管放松，</a:t>
            </a:r>
            <a:r>
              <a:rPr lang="en-US" altLang="zh-CN" sz="2400" dirty="0">
                <a:latin typeface="宋体" panose="02010600030101010101" pitchFamily="2" charset="-122"/>
                <a:ea typeface="宋体" panose="02010600030101010101" pitchFamily="2" charset="-122"/>
              </a:rPr>
              <a:t>1999</a:t>
            </a:r>
            <a:r>
              <a:rPr lang="zh-CN" altLang="en-US" sz="2400" dirty="0">
                <a:latin typeface="宋体" panose="02010600030101010101" pitchFamily="2" charset="-122"/>
                <a:ea typeface="宋体" panose="02010600030101010101" pitchFamily="2" charset="-122"/>
              </a:rPr>
              <a:t>年</a:t>
            </a:r>
            <a:r>
              <a:rPr lang="en-US" altLang="zh-CN" sz="2400" dirty="0">
                <a:latin typeface="宋体" panose="02010600030101010101" pitchFamily="2" charset="-122"/>
                <a:ea typeface="宋体" panose="02010600030101010101" pitchFamily="2" charset="-122"/>
              </a:rPr>
              <a:t>11</a:t>
            </a:r>
            <a:r>
              <a:rPr lang="zh-CN" altLang="en-US" sz="2400" dirty="0">
                <a:latin typeface="宋体" panose="02010600030101010101" pitchFamily="2" charset="-122"/>
                <a:ea typeface="宋体" panose="02010600030101010101" pitchFamily="2" charset="-122"/>
              </a:rPr>
              <a:t>月</a:t>
            </a:r>
            <a:r>
              <a:rPr lang="en-US" altLang="zh-CN" sz="2400" dirty="0">
                <a:latin typeface="宋体" panose="02010600030101010101" pitchFamily="2" charset="-122"/>
                <a:ea typeface="宋体" panose="02010600030101010101" pitchFamily="2" charset="-122"/>
              </a:rPr>
              <a:t>4</a:t>
            </a:r>
            <a:r>
              <a:rPr lang="zh-CN" altLang="en-US" sz="2400" dirty="0">
                <a:latin typeface="宋体" panose="02010600030101010101" pitchFamily="2" charset="-122"/>
                <a:ea typeface="宋体" panose="02010600030101010101" pitchFamily="2" charset="-122"/>
              </a:rPr>
              <a:t>日国会通过</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金融服务现代法案</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，标志着美国废弃分业经营，开始跨入混业经营的新纪元。 </a:t>
            </a:r>
          </a:p>
          <a:p>
            <a:endParaRPr lang="zh-CN" altLang="en-US"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0076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16</a:t>
            </a:fld>
            <a:endParaRPr lang="zh-CN" altLang="en-US"/>
          </a:p>
        </p:txBody>
      </p:sp>
    </p:spTree>
    <p:extLst>
      <p:ext uri="{BB962C8B-B14F-4D97-AF65-F5344CB8AC3E}">
        <p14:creationId xmlns:p14="http://schemas.microsoft.com/office/powerpoint/2010/main" val="353858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发达国家投资银行的历史变迁 </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690688"/>
            <a:ext cx="10515600" cy="4486275"/>
          </a:xfrm>
        </p:spPr>
        <p:txBody>
          <a:bodyPr>
            <a:normAutofit/>
          </a:bodyPr>
          <a:lstStyle/>
          <a:p>
            <a:r>
              <a:rPr lang="zh-CN" altLang="en-US" sz="2400" dirty="0">
                <a:latin typeface="宋体" panose="02010600030101010101" pitchFamily="2" charset="-122"/>
                <a:ea typeface="宋体" panose="02010600030101010101" pitchFamily="2" charset="-122"/>
              </a:rPr>
              <a:t>美国的投资银行 </a:t>
            </a:r>
          </a:p>
          <a:p>
            <a:pPr marL="717550" indent="-355600">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如今各国金融监管的放松使得金融自由化趋势日益加强。世界经济的发展不但给投资银行带来了更多的机遇与挑战，也在时刻要求其经营管理体制的不断完善以适应时代的发展。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2007</a:t>
            </a:r>
            <a:r>
              <a:rPr lang="zh-CN" altLang="en-US" sz="2400" dirty="0">
                <a:latin typeface="宋体" panose="02010600030101010101" pitchFamily="2" charset="-122"/>
                <a:ea typeface="宋体" panose="02010600030101010101" pitchFamily="2" charset="-122"/>
              </a:rPr>
              <a:t>年下半年开始的美国次贷危机的爆发危及了全球的金融市场。经过次贷危机的冲击，美国投资银行业进入重新洗牌的阶段。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美国五大投行中的三家</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贝尔斯登、雷曼和美林</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已经垮台，高盛、摩根斯坦利两家硕果仅存的投资银行也于</a:t>
            </a:r>
            <a:r>
              <a:rPr lang="en-US" altLang="zh-CN" sz="2400" dirty="0">
                <a:latin typeface="宋体" panose="02010600030101010101" pitchFamily="2" charset="-122"/>
                <a:ea typeface="宋体" panose="02010600030101010101" pitchFamily="2" charset="-122"/>
              </a:rPr>
              <a:t>2008</a:t>
            </a:r>
            <a:r>
              <a:rPr lang="zh-CN" altLang="en-US" sz="2400" dirty="0">
                <a:latin typeface="宋体" panose="02010600030101010101" pitchFamily="2" charset="-122"/>
                <a:ea typeface="宋体" panose="02010600030101010101" pitchFamily="2" charset="-122"/>
              </a:rPr>
              <a:t>年</a:t>
            </a:r>
            <a:r>
              <a:rPr lang="en-US" altLang="zh-CN" sz="2400" dirty="0">
                <a:latin typeface="宋体" panose="02010600030101010101" pitchFamily="2" charset="-122"/>
                <a:ea typeface="宋体" panose="02010600030101010101" pitchFamily="2" charset="-122"/>
              </a:rPr>
              <a:t>9</a:t>
            </a:r>
            <a:r>
              <a:rPr lang="zh-CN" altLang="en-US" sz="2400" dirty="0">
                <a:latin typeface="宋体" panose="02010600030101010101" pitchFamily="2" charset="-122"/>
                <a:ea typeface="宋体" panose="02010600030101010101" pitchFamily="2" charset="-122"/>
              </a:rPr>
              <a:t>月申请改组为银行控股公司，这意味着它们从此纳入传统银行的监管体系。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至此，象征美国华尔街的高杠杆、高盈利、自由扩张的投资银行时代也随之宣告终结。 </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17</a:t>
            </a:fld>
            <a:endParaRPr lang="zh-CN" altLang="en-US"/>
          </a:p>
        </p:txBody>
      </p:sp>
    </p:spTree>
    <p:extLst>
      <p:ext uri="{BB962C8B-B14F-4D97-AF65-F5344CB8AC3E}">
        <p14:creationId xmlns:p14="http://schemas.microsoft.com/office/powerpoint/2010/main" val="1856676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投资银行在中国的发展 </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p:txBody>
          <a:bodyPr>
            <a:normAutofit/>
          </a:bodyPr>
          <a:lstStyle/>
          <a:p>
            <a:r>
              <a:rPr lang="zh-CN" altLang="en-US" sz="2400" dirty="0">
                <a:latin typeface="宋体" panose="02010600030101010101" pitchFamily="2" charset="-122"/>
                <a:ea typeface="宋体" panose="02010600030101010101" pitchFamily="2" charset="-122"/>
              </a:rPr>
              <a:t>中国投资银行的发展历程 </a:t>
            </a:r>
          </a:p>
          <a:p>
            <a:r>
              <a:rPr lang="zh-CN" altLang="en-US" sz="2400" dirty="0">
                <a:latin typeface="宋体" panose="02010600030101010101" pitchFamily="2" charset="-122"/>
                <a:ea typeface="宋体" panose="02010600030101010101" pitchFamily="2" charset="-122"/>
              </a:rPr>
              <a:t>我国投资银行存在的主要问题 </a:t>
            </a:r>
          </a:p>
          <a:p>
            <a:r>
              <a:rPr lang="zh-CN" altLang="en-US" sz="2400" dirty="0">
                <a:latin typeface="宋体" panose="02010600030101010101" pitchFamily="2" charset="-122"/>
                <a:ea typeface="宋体" panose="02010600030101010101" pitchFamily="2" charset="-122"/>
              </a:rPr>
              <a:t>促进我国投资银行快速发展的措施 </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18</a:t>
            </a:fld>
            <a:endParaRPr lang="zh-CN" altLang="en-US"/>
          </a:p>
        </p:txBody>
      </p:sp>
    </p:spTree>
    <p:extLst>
      <p:ext uri="{BB962C8B-B14F-4D97-AF65-F5344CB8AC3E}">
        <p14:creationId xmlns:p14="http://schemas.microsoft.com/office/powerpoint/2010/main" val="903582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576368"/>
          </a:xfrm>
        </p:spPr>
        <p:txBody>
          <a:bodyPr>
            <a:normAutofit/>
          </a:bodyPr>
          <a:lstStyle/>
          <a:p>
            <a:r>
              <a:rPr lang="zh-CN" altLang="en-US" sz="3200" dirty="0">
                <a:latin typeface="宋体" panose="02010600030101010101" pitchFamily="2" charset="-122"/>
                <a:ea typeface="宋体" panose="02010600030101010101" pitchFamily="2" charset="-122"/>
              </a:rPr>
              <a:t>投资银行在中国的发展</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发展历程 </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154853"/>
            <a:ext cx="10515600" cy="5022110"/>
          </a:xfrm>
        </p:spPr>
        <p:txBody>
          <a:bodyPr>
            <a:normAutofit/>
          </a:bodyPr>
          <a:lstStyle/>
          <a:p>
            <a:r>
              <a:rPr lang="zh-CN" altLang="en-US" sz="2400" dirty="0">
                <a:latin typeface="宋体" panose="02010600030101010101" pitchFamily="2" charset="-122"/>
                <a:ea typeface="宋体" panose="02010600030101010101" pitchFamily="2" charset="-122"/>
              </a:rPr>
              <a:t>萌芽阶段 （</a:t>
            </a:r>
            <a:r>
              <a:rPr lang="en-US" altLang="zh-CN" sz="2400" b="1" dirty="0">
                <a:latin typeface="宋体" panose="02010600030101010101" pitchFamily="2" charset="-122"/>
                <a:ea typeface="宋体" panose="02010600030101010101" pitchFamily="2" charset="-122"/>
              </a:rPr>
              <a:t>1979-1990</a:t>
            </a:r>
            <a:r>
              <a:rPr lang="zh-CN" altLang="en-US" sz="2400" dirty="0">
                <a:latin typeface="宋体" panose="02010600030101010101" pitchFamily="2" charset="-122"/>
                <a:ea typeface="宋体" panose="02010600030101010101" pitchFamily="2" charset="-122"/>
              </a:rPr>
              <a:t>年） </a:t>
            </a:r>
          </a:p>
          <a:p>
            <a:pPr marL="717550" indent="-3556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1981</a:t>
            </a:r>
            <a:r>
              <a:rPr lang="zh-CN" altLang="en-US" sz="2400" dirty="0">
                <a:latin typeface="宋体" panose="02010600030101010101" pitchFamily="2" charset="-122"/>
                <a:ea typeface="宋体" panose="02010600030101010101" pitchFamily="2" charset="-122"/>
              </a:rPr>
              <a:t>年恢复国债发行，标志着我国证券市场开始出现。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1984</a:t>
            </a:r>
            <a:r>
              <a:rPr lang="zh-CN" altLang="en-US" sz="2400" dirty="0">
                <a:latin typeface="宋体" panose="02010600030101010101" pitchFamily="2" charset="-122"/>
                <a:ea typeface="宋体" panose="02010600030101010101" pitchFamily="2" charset="-122"/>
              </a:rPr>
              <a:t>年</a:t>
            </a:r>
            <a:r>
              <a:rPr lang="en-US" altLang="zh-CN" sz="2400" dirty="0">
                <a:latin typeface="宋体" panose="02010600030101010101" pitchFamily="2" charset="-122"/>
                <a:ea typeface="宋体" panose="02010600030101010101" pitchFamily="2" charset="-122"/>
              </a:rPr>
              <a:t>9</a:t>
            </a:r>
            <a:r>
              <a:rPr lang="zh-CN" altLang="en-US" sz="2400" dirty="0">
                <a:latin typeface="宋体" panose="02010600030101010101" pitchFamily="2" charset="-122"/>
                <a:ea typeface="宋体" panose="02010600030101010101" pitchFamily="2" charset="-122"/>
              </a:rPr>
              <a:t>月，北京成立了第一家股份有限公司</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天桥百货股份有限公司。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1984</a:t>
            </a:r>
            <a:r>
              <a:rPr lang="zh-CN" altLang="en-US" sz="2400" dirty="0">
                <a:latin typeface="宋体" panose="02010600030101010101" pitchFamily="2" charset="-122"/>
                <a:ea typeface="宋体" panose="02010600030101010101" pitchFamily="2" charset="-122"/>
              </a:rPr>
              <a:t>年</a:t>
            </a:r>
            <a:r>
              <a:rPr lang="en-US" altLang="zh-CN" sz="2400" dirty="0">
                <a:latin typeface="宋体" panose="02010600030101010101" pitchFamily="2" charset="-122"/>
                <a:ea typeface="宋体" panose="02010600030101010101" pitchFamily="2" charset="-122"/>
              </a:rPr>
              <a:t>11</a:t>
            </a:r>
            <a:r>
              <a:rPr lang="zh-CN" altLang="en-US" sz="2400" dirty="0">
                <a:latin typeface="宋体" panose="02010600030101010101" pitchFamily="2" charset="-122"/>
                <a:ea typeface="宋体" panose="02010600030101010101" pitchFamily="2" charset="-122"/>
              </a:rPr>
              <a:t>月，上海飞乐音响公司部分公开向社会发行部偿还股票，标志着上海股票发行市场的初步形成。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1985</a:t>
            </a:r>
            <a:r>
              <a:rPr lang="zh-CN" altLang="en-US" sz="2400" dirty="0">
                <a:latin typeface="宋体" panose="02010600030101010101" pitchFamily="2" charset="-122"/>
                <a:ea typeface="宋体" panose="02010600030101010101" pitchFamily="2" charset="-122"/>
              </a:rPr>
              <a:t>年</a:t>
            </a: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月，上海延中实业有限公司成立，并全部以股票形式向社会筹资，成为第一家公开向社会发行股票的集体所有制企业。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1986</a:t>
            </a:r>
            <a:r>
              <a:rPr lang="zh-CN" altLang="en-US" sz="2400" dirty="0">
                <a:latin typeface="宋体" panose="02010600030101010101" pitchFamily="2" charset="-122"/>
                <a:ea typeface="宋体" panose="02010600030101010101" pitchFamily="2" charset="-122"/>
              </a:rPr>
              <a:t>年</a:t>
            </a:r>
            <a:r>
              <a:rPr lang="en-US" altLang="zh-CN" sz="2400" dirty="0">
                <a:latin typeface="宋体" panose="02010600030101010101" pitchFamily="2" charset="-122"/>
                <a:ea typeface="宋体" panose="02010600030101010101" pitchFamily="2" charset="-122"/>
              </a:rPr>
              <a:t>9</a:t>
            </a:r>
            <a:r>
              <a:rPr lang="zh-CN" altLang="en-US" sz="2400" dirty="0">
                <a:latin typeface="宋体" panose="02010600030101010101" pitchFamily="2" charset="-122"/>
                <a:ea typeface="宋体" panose="02010600030101010101" pitchFamily="2" charset="-122"/>
              </a:rPr>
              <a:t>月</a:t>
            </a:r>
            <a:r>
              <a:rPr lang="en-US" altLang="zh-CN" sz="2400" dirty="0">
                <a:latin typeface="宋体" panose="02010600030101010101" pitchFamily="2" charset="-122"/>
                <a:ea typeface="宋体" panose="02010600030101010101" pitchFamily="2" charset="-122"/>
              </a:rPr>
              <a:t>26</a:t>
            </a:r>
            <a:r>
              <a:rPr lang="zh-CN" altLang="en-US" sz="2400" dirty="0">
                <a:latin typeface="宋体" panose="02010600030101010101" pitchFamily="2" charset="-122"/>
                <a:ea typeface="宋体" panose="02010600030101010101" pitchFamily="2" charset="-122"/>
              </a:rPr>
              <a:t>日，新中国第一家代理和转让股票的证券公司</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中国工商银行上海信托投资公司静安证券业务部宣告营业，从此恢复了我国中断了</a:t>
            </a:r>
            <a:r>
              <a:rPr lang="en-US" altLang="zh-CN" sz="2400" dirty="0">
                <a:latin typeface="宋体" panose="02010600030101010101" pitchFamily="2" charset="-122"/>
                <a:ea typeface="宋体" panose="02010600030101010101" pitchFamily="2" charset="-122"/>
              </a:rPr>
              <a:t>30</a:t>
            </a:r>
            <a:r>
              <a:rPr lang="zh-CN" altLang="en-US" sz="2400" dirty="0">
                <a:latin typeface="宋体" panose="02010600030101010101" pitchFamily="2" charset="-122"/>
                <a:ea typeface="宋体" panose="02010600030101010101" pitchFamily="2" charset="-122"/>
              </a:rPr>
              <a:t>多年的证券交易业务。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1990</a:t>
            </a:r>
            <a:r>
              <a:rPr lang="zh-CN" altLang="en-US" sz="2400" dirty="0">
                <a:latin typeface="宋体" panose="02010600030101010101" pitchFamily="2" charset="-122"/>
                <a:ea typeface="宋体" panose="02010600030101010101" pitchFamily="2" charset="-122"/>
              </a:rPr>
              <a:t>年</a:t>
            </a:r>
            <a:r>
              <a:rPr lang="en-US" altLang="zh-CN" sz="2400" dirty="0">
                <a:latin typeface="宋体" panose="02010600030101010101" pitchFamily="2" charset="-122"/>
                <a:ea typeface="宋体" panose="02010600030101010101" pitchFamily="2" charset="-122"/>
              </a:rPr>
              <a:t>11</a:t>
            </a:r>
            <a:r>
              <a:rPr lang="zh-CN" altLang="en-US" sz="2400" dirty="0">
                <a:latin typeface="宋体" panose="02010600030101010101" pitchFamily="2" charset="-122"/>
                <a:ea typeface="宋体" panose="02010600030101010101" pitchFamily="2" charset="-122"/>
              </a:rPr>
              <a:t>月</a:t>
            </a:r>
            <a:r>
              <a:rPr lang="en-US" altLang="zh-CN" sz="2400" dirty="0">
                <a:latin typeface="宋体" panose="02010600030101010101" pitchFamily="2" charset="-122"/>
                <a:ea typeface="宋体" panose="02010600030101010101" pitchFamily="2" charset="-122"/>
              </a:rPr>
              <a:t>26</a:t>
            </a:r>
            <a:r>
              <a:rPr lang="zh-CN" altLang="en-US" sz="2400" dirty="0">
                <a:latin typeface="宋体" panose="02010600030101010101" pitchFamily="2" charset="-122"/>
                <a:ea typeface="宋体" panose="02010600030101010101" pitchFamily="2" charset="-122"/>
              </a:rPr>
              <a:t>日，我国第一家证券交易所</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上海证券交易所成立，这标志着我国证券公司的基本框架开始形成。 </a:t>
            </a:r>
          </a:p>
          <a:p>
            <a:endParaRPr lang="zh-CN" altLang="en-US" sz="24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8173"/>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19</a:t>
            </a:fld>
            <a:endParaRPr lang="zh-CN" altLang="en-US"/>
          </a:p>
        </p:txBody>
      </p:sp>
    </p:spTree>
    <p:extLst>
      <p:ext uri="{BB962C8B-B14F-4D97-AF65-F5344CB8AC3E}">
        <p14:creationId xmlns:p14="http://schemas.microsoft.com/office/powerpoint/2010/main" val="2638798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fontScale="90000"/>
          </a:bodyPr>
          <a:lstStyle/>
          <a:p>
            <a:br>
              <a:rPr lang="zh-CN" altLang="en-US" dirty="0"/>
            </a:br>
            <a:r>
              <a:rPr lang="zh-CN" altLang="en-US" sz="3600" dirty="0">
                <a:latin typeface="宋体" panose="02010600030101010101" pitchFamily="2" charset="-122"/>
                <a:ea typeface="宋体" panose="02010600030101010101" pitchFamily="2" charset="-122"/>
              </a:rPr>
              <a:t>第二讲： 投资银行历史演进和发展趋势 </a:t>
            </a:r>
            <a:br>
              <a:rPr lang="en-US" altLang="zh-CN" dirty="0"/>
            </a:br>
            <a:endParaRPr lang="zh-CN" altLang="en-US" sz="3200" dirty="0">
              <a:latin typeface="宋体" panose="02010600030101010101" pitchFamily="2" charset="-122"/>
              <a:ea typeface="宋体" panose="02010600030101010101" pitchFamily="2" charset="-122"/>
            </a:endParaRP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p:txBody>
          <a:bodyPr>
            <a:normAutofit/>
          </a:bodyPr>
          <a:lstStyle/>
          <a:p>
            <a:r>
              <a:rPr lang="zh-CN" altLang="en-US" sz="2400" dirty="0">
                <a:latin typeface="宋体" panose="02010600030101010101" pitchFamily="2" charset="-122"/>
                <a:ea typeface="宋体" panose="02010600030101010101" pitchFamily="2" charset="-122"/>
              </a:rPr>
              <a:t>投资银行的起源 </a:t>
            </a:r>
          </a:p>
          <a:p>
            <a:r>
              <a:rPr lang="zh-CN" altLang="en-US" sz="2400" dirty="0">
                <a:latin typeface="宋体" panose="02010600030101010101" pitchFamily="2" charset="-122"/>
                <a:ea typeface="宋体" panose="02010600030101010101" pitchFamily="2" charset="-122"/>
              </a:rPr>
              <a:t>投资银行的发展 </a:t>
            </a:r>
          </a:p>
          <a:p>
            <a:r>
              <a:rPr lang="zh-CN" altLang="en-US" sz="2400" dirty="0">
                <a:latin typeface="宋体" panose="02010600030101010101" pitchFamily="2" charset="-122"/>
                <a:ea typeface="宋体" panose="02010600030101010101" pitchFamily="2" charset="-122"/>
              </a:rPr>
              <a:t>发达国家投资银行的历史变迁 </a:t>
            </a:r>
          </a:p>
          <a:p>
            <a:r>
              <a:rPr lang="zh-CN" altLang="en-US" sz="2400" dirty="0">
                <a:latin typeface="宋体" panose="02010600030101010101" pitchFamily="2" charset="-122"/>
                <a:ea typeface="宋体" panose="02010600030101010101" pitchFamily="2" charset="-122"/>
              </a:rPr>
              <a:t>投资银行在中国的发展 </a:t>
            </a:r>
          </a:p>
          <a:p>
            <a:r>
              <a:rPr lang="zh-CN" altLang="en-US" sz="2400" dirty="0">
                <a:latin typeface="宋体" panose="02010600030101010101" pitchFamily="2" charset="-122"/>
                <a:ea typeface="宋体" panose="02010600030101010101" pitchFamily="2" charset="-122"/>
              </a:rPr>
              <a:t>投资银行的发展模式 </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a:t>
            </a:fld>
            <a:endParaRPr lang="zh-CN" altLang="en-US"/>
          </a:p>
        </p:txBody>
      </p:sp>
    </p:spTree>
    <p:extLst>
      <p:ext uri="{BB962C8B-B14F-4D97-AF65-F5344CB8AC3E}">
        <p14:creationId xmlns:p14="http://schemas.microsoft.com/office/powerpoint/2010/main" val="1760867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投资银行在中国的发展</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发展历程 </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20</a:t>
            </a:fld>
            <a:endParaRPr lang="zh-CN" altLang="en-US"/>
          </a:p>
        </p:txBody>
      </p:sp>
      <p:pic>
        <p:nvPicPr>
          <p:cNvPr id="8" name="图片 7">
            <a:extLst>
              <a:ext uri="{FF2B5EF4-FFF2-40B4-BE49-F238E27FC236}">
                <a16:creationId xmlns:a16="http://schemas.microsoft.com/office/drawing/2014/main" id="{9E253EC7-CE3E-409D-8D91-5DBC0A39FED9}"/>
              </a:ext>
            </a:extLst>
          </p:cNvPr>
          <p:cNvPicPr>
            <a:picLocks noChangeAspect="1"/>
          </p:cNvPicPr>
          <p:nvPr/>
        </p:nvPicPr>
        <p:blipFill>
          <a:blip r:embed="rId2"/>
          <a:stretch>
            <a:fillRect/>
          </a:stretch>
        </p:blipFill>
        <p:spPr>
          <a:xfrm>
            <a:off x="916967" y="1649512"/>
            <a:ext cx="4931246" cy="3924123"/>
          </a:xfrm>
          <a:prstGeom prst="rect">
            <a:avLst/>
          </a:prstGeom>
        </p:spPr>
      </p:pic>
      <p:pic>
        <p:nvPicPr>
          <p:cNvPr id="9" name="图片 8">
            <a:extLst>
              <a:ext uri="{FF2B5EF4-FFF2-40B4-BE49-F238E27FC236}">
                <a16:creationId xmlns:a16="http://schemas.microsoft.com/office/drawing/2014/main" id="{A338D452-2D2F-45D8-9E20-420644D90C6B}"/>
              </a:ext>
            </a:extLst>
          </p:cNvPr>
          <p:cNvPicPr>
            <a:picLocks noChangeAspect="1"/>
          </p:cNvPicPr>
          <p:nvPr/>
        </p:nvPicPr>
        <p:blipFill>
          <a:blip r:embed="rId3"/>
          <a:stretch>
            <a:fillRect/>
          </a:stretch>
        </p:blipFill>
        <p:spPr>
          <a:xfrm>
            <a:off x="7315199" y="1649511"/>
            <a:ext cx="2545847" cy="3956973"/>
          </a:xfrm>
          <a:prstGeom prst="rect">
            <a:avLst/>
          </a:prstGeom>
        </p:spPr>
      </p:pic>
      <p:sp>
        <p:nvSpPr>
          <p:cNvPr id="12" name="文本框 11">
            <a:extLst>
              <a:ext uri="{FF2B5EF4-FFF2-40B4-BE49-F238E27FC236}">
                <a16:creationId xmlns:a16="http://schemas.microsoft.com/office/drawing/2014/main" id="{438A3E32-05F3-4D2E-9921-CF0E605A8D64}"/>
              </a:ext>
            </a:extLst>
          </p:cNvPr>
          <p:cNvSpPr txBox="1"/>
          <p:nvPr/>
        </p:nvSpPr>
        <p:spPr>
          <a:xfrm>
            <a:off x="916967" y="5815321"/>
            <a:ext cx="5299637" cy="646331"/>
          </a:xfrm>
          <a:prstGeom prst="rect">
            <a:avLst/>
          </a:prstGeom>
          <a:noFill/>
        </p:spPr>
        <p:txBody>
          <a:bodyPr wrap="square" rtlCol="0">
            <a:spAutoFit/>
          </a:bodyPr>
          <a:lstStyle/>
          <a:p>
            <a:r>
              <a:rPr lang="en-US" altLang="zh-CN" dirty="0">
                <a:latin typeface="宋体" panose="02010600030101010101" pitchFamily="2" charset="-122"/>
                <a:ea typeface="宋体" panose="02010600030101010101" pitchFamily="2" charset="-122"/>
              </a:rPr>
              <a:t>1986</a:t>
            </a:r>
            <a:r>
              <a:rPr lang="zh-CN" altLang="en-US" dirty="0">
                <a:latin typeface="宋体" panose="02010600030101010101" pitchFamily="2" charset="-122"/>
                <a:ea typeface="宋体" panose="02010600030101010101" pitchFamily="2" charset="-122"/>
              </a:rPr>
              <a:t>年</a:t>
            </a:r>
            <a:r>
              <a:rPr lang="en-US" altLang="zh-CN" dirty="0">
                <a:latin typeface="宋体" panose="02010600030101010101" pitchFamily="2" charset="-122"/>
                <a:ea typeface="宋体" panose="02010600030101010101" pitchFamily="2" charset="-122"/>
              </a:rPr>
              <a:t>11</a:t>
            </a:r>
            <a:r>
              <a:rPr lang="zh-CN" altLang="en-US" dirty="0">
                <a:latin typeface="宋体" panose="02010600030101010101" pitchFamily="2" charset="-122"/>
                <a:ea typeface="宋体" panose="02010600030101010101" pitchFamily="2" charset="-122"/>
              </a:rPr>
              <a:t>月，时任纽约证交所主席约翰</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菲尔霖拿着飞乐音响股票到静安证券业务部办理过户手续</a:t>
            </a:r>
            <a:r>
              <a:rPr lang="zh-CN" altLang="en-US" dirty="0"/>
              <a:t>。 </a:t>
            </a:r>
          </a:p>
        </p:txBody>
      </p:sp>
      <p:sp>
        <p:nvSpPr>
          <p:cNvPr id="13" name="文本框 12">
            <a:extLst>
              <a:ext uri="{FF2B5EF4-FFF2-40B4-BE49-F238E27FC236}">
                <a16:creationId xmlns:a16="http://schemas.microsoft.com/office/drawing/2014/main" id="{9C2EC9F9-0011-4A8A-81BD-466255700E0D}"/>
              </a:ext>
            </a:extLst>
          </p:cNvPr>
          <p:cNvSpPr txBox="1"/>
          <p:nvPr/>
        </p:nvSpPr>
        <p:spPr>
          <a:xfrm>
            <a:off x="7315199" y="5815321"/>
            <a:ext cx="3420778" cy="646331"/>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股票交易开放初期，上海市民在交易柜台前抢购股票。 </a:t>
            </a:r>
          </a:p>
        </p:txBody>
      </p:sp>
    </p:spTree>
    <p:extLst>
      <p:ext uri="{BB962C8B-B14F-4D97-AF65-F5344CB8AC3E}">
        <p14:creationId xmlns:p14="http://schemas.microsoft.com/office/powerpoint/2010/main" val="2498250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老八股</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21</a:t>
            </a:fld>
            <a:endParaRPr lang="zh-CN" altLang="en-US"/>
          </a:p>
        </p:txBody>
      </p:sp>
      <p:pic>
        <p:nvPicPr>
          <p:cNvPr id="4" name="图片 3">
            <a:extLst>
              <a:ext uri="{FF2B5EF4-FFF2-40B4-BE49-F238E27FC236}">
                <a16:creationId xmlns:a16="http://schemas.microsoft.com/office/drawing/2014/main" id="{76958325-9F6F-4015-8517-729B0B06248B}"/>
              </a:ext>
            </a:extLst>
          </p:cNvPr>
          <p:cNvPicPr>
            <a:picLocks noChangeAspect="1"/>
          </p:cNvPicPr>
          <p:nvPr/>
        </p:nvPicPr>
        <p:blipFill>
          <a:blip r:embed="rId2"/>
          <a:stretch>
            <a:fillRect/>
          </a:stretch>
        </p:blipFill>
        <p:spPr>
          <a:xfrm>
            <a:off x="838200" y="1403781"/>
            <a:ext cx="5257800" cy="3988602"/>
          </a:xfrm>
          <a:prstGeom prst="rect">
            <a:avLst/>
          </a:prstGeom>
        </p:spPr>
      </p:pic>
      <p:pic>
        <p:nvPicPr>
          <p:cNvPr id="6" name="图片 5">
            <a:extLst>
              <a:ext uri="{FF2B5EF4-FFF2-40B4-BE49-F238E27FC236}">
                <a16:creationId xmlns:a16="http://schemas.microsoft.com/office/drawing/2014/main" id="{13C194BA-A7D1-4135-907E-9B834B2C0FF4}"/>
              </a:ext>
            </a:extLst>
          </p:cNvPr>
          <p:cNvPicPr>
            <a:picLocks noChangeAspect="1"/>
          </p:cNvPicPr>
          <p:nvPr/>
        </p:nvPicPr>
        <p:blipFill>
          <a:blip r:embed="rId3"/>
          <a:stretch>
            <a:fillRect/>
          </a:stretch>
        </p:blipFill>
        <p:spPr>
          <a:xfrm>
            <a:off x="6447671" y="2327276"/>
            <a:ext cx="4554458" cy="4263432"/>
          </a:xfrm>
          <a:prstGeom prst="rect">
            <a:avLst/>
          </a:prstGeom>
        </p:spPr>
      </p:pic>
      <p:sp>
        <p:nvSpPr>
          <p:cNvPr id="8" name="文本框 7">
            <a:extLst>
              <a:ext uri="{FF2B5EF4-FFF2-40B4-BE49-F238E27FC236}">
                <a16:creationId xmlns:a16="http://schemas.microsoft.com/office/drawing/2014/main" id="{282657E3-DEA3-4762-9560-0A8269CC8EE5}"/>
              </a:ext>
            </a:extLst>
          </p:cNvPr>
          <p:cNvSpPr txBox="1"/>
          <p:nvPr/>
        </p:nvSpPr>
        <p:spPr>
          <a:xfrm>
            <a:off x="1723545" y="5677174"/>
            <a:ext cx="3683914" cy="923330"/>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飞乐音响（</a:t>
            </a:r>
            <a:r>
              <a:rPr lang="en-US" altLang="zh-CN" dirty="0">
                <a:latin typeface="宋体" panose="02010600030101010101" pitchFamily="2" charset="-122"/>
                <a:ea typeface="宋体" panose="02010600030101010101" pitchFamily="2" charset="-122"/>
              </a:rPr>
              <a:t>600651</a:t>
            </a:r>
            <a:r>
              <a:rPr lang="zh-CN" altLang="en-US" dirty="0">
                <a:latin typeface="宋体" panose="02010600030101010101" pitchFamily="2" charset="-122"/>
                <a:ea typeface="宋体" panose="02010600030101010101" pitchFamily="2" charset="-122"/>
              </a:rPr>
              <a:t>） </a:t>
            </a:r>
            <a:endParaRPr lang="en-US" altLang="zh-CN" dirty="0">
              <a:latin typeface="宋体" panose="02010600030101010101" pitchFamily="2" charset="-122"/>
              <a:ea typeface="宋体" panose="02010600030101010101" pitchFamily="2" charset="-122"/>
            </a:endParaRPr>
          </a:p>
          <a:p>
            <a:endParaRPr lang="zh-CN" altLang="en-US" dirty="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延中实业（方正科技 </a:t>
            </a:r>
            <a:r>
              <a:rPr lang="en-US" altLang="zh-CN" dirty="0">
                <a:latin typeface="宋体" panose="02010600030101010101" pitchFamily="2" charset="-122"/>
                <a:ea typeface="宋体" panose="02010600030101010101" pitchFamily="2" charset="-122"/>
              </a:rPr>
              <a:t>600601</a:t>
            </a:r>
            <a:r>
              <a:rPr lang="zh-CN" altLang="en-US" dirty="0">
                <a:latin typeface="宋体" panose="02010600030101010101" pitchFamily="2" charset="-122"/>
                <a:ea typeface="宋体" panose="02010600030101010101" pitchFamily="2" charset="-122"/>
              </a:rPr>
              <a:t>） </a:t>
            </a:r>
          </a:p>
        </p:txBody>
      </p:sp>
    </p:spTree>
    <p:extLst>
      <p:ext uri="{BB962C8B-B14F-4D97-AF65-F5344CB8AC3E}">
        <p14:creationId xmlns:p14="http://schemas.microsoft.com/office/powerpoint/2010/main" val="1770968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老八股</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22</a:t>
            </a:fld>
            <a:endParaRPr lang="zh-CN" altLang="en-US"/>
          </a:p>
        </p:txBody>
      </p:sp>
      <p:pic>
        <p:nvPicPr>
          <p:cNvPr id="4" name="图片 3">
            <a:extLst>
              <a:ext uri="{FF2B5EF4-FFF2-40B4-BE49-F238E27FC236}">
                <a16:creationId xmlns:a16="http://schemas.microsoft.com/office/drawing/2014/main" id="{D6B59D87-1614-421F-B279-E3656DEA1F18}"/>
              </a:ext>
            </a:extLst>
          </p:cNvPr>
          <p:cNvPicPr>
            <a:picLocks noChangeAspect="1"/>
          </p:cNvPicPr>
          <p:nvPr/>
        </p:nvPicPr>
        <p:blipFill>
          <a:blip r:embed="rId2"/>
          <a:stretch>
            <a:fillRect/>
          </a:stretch>
        </p:blipFill>
        <p:spPr>
          <a:xfrm>
            <a:off x="1099801" y="1671263"/>
            <a:ext cx="3163014" cy="2001000"/>
          </a:xfrm>
          <a:prstGeom prst="rect">
            <a:avLst/>
          </a:prstGeom>
        </p:spPr>
      </p:pic>
      <p:pic>
        <p:nvPicPr>
          <p:cNvPr id="6" name="图片 5">
            <a:extLst>
              <a:ext uri="{FF2B5EF4-FFF2-40B4-BE49-F238E27FC236}">
                <a16:creationId xmlns:a16="http://schemas.microsoft.com/office/drawing/2014/main" id="{30AAF477-28D4-4A85-A560-F3DF4F7210D7}"/>
              </a:ext>
            </a:extLst>
          </p:cNvPr>
          <p:cNvPicPr>
            <a:picLocks noChangeAspect="1"/>
          </p:cNvPicPr>
          <p:nvPr/>
        </p:nvPicPr>
        <p:blipFill>
          <a:blip r:embed="rId3"/>
          <a:stretch>
            <a:fillRect/>
          </a:stretch>
        </p:blipFill>
        <p:spPr>
          <a:xfrm>
            <a:off x="6493027" y="1690688"/>
            <a:ext cx="3525901" cy="1946998"/>
          </a:xfrm>
          <a:prstGeom prst="rect">
            <a:avLst/>
          </a:prstGeom>
        </p:spPr>
      </p:pic>
      <p:pic>
        <p:nvPicPr>
          <p:cNvPr id="8" name="图片 7">
            <a:extLst>
              <a:ext uri="{FF2B5EF4-FFF2-40B4-BE49-F238E27FC236}">
                <a16:creationId xmlns:a16="http://schemas.microsoft.com/office/drawing/2014/main" id="{9DF049CB-EF03-4554-A6DA-5A4B55E0E990}"/>
              </a:ext>
            </a:extLst>
          </p:cNvPr>
          <p:cNvPicPr>
            <a:picLocks noChangeAspect="1"/>
          </p:cNvPicPr>
          <p:nvPr/>
        </p:nvPicPr>
        <p:blipFill>
          <a:blip r:embed="rId4"/>
          <a:stretch>
            <a:fillRect/>
          </a:stretch>
        </p:blipFill>
        <p:spPr>
          <a:xfrm>
            <a:off x="1099800" y="4602064"/>
            <a:ext cx="3116965" cy="2001000"/>
          </a:xfrm>
          <a:prstGeom prst="rect">
            <a:avLst/>
          </a:prstGeom>
        </p:spPr>
      </p:pic>
      <p:pic>
        <p:nvPicPr>
          <p:cNvPr id="9" name="图片 8">
            <a:extLst>
              <a:ext uri="{FF2B5EF4-FFF2-40B4-BE49-F238E27FC236}">
                <a16:creationId xmlns:a16="http://schemas.microsoft.com/office/drawing/2014/main" id="{79862335-26CE-42CD-B1CB-A6B7583498BC}"/>
              </a:ext>
            </a:extLst>
          </p:cNvPr>
          <p:cNvPicPr>
            <a:picLocks noChangeAspect="1"/>
          </p:cNvPicPr>
          <p:nvPr/>
        </p:nvPicPr>
        <p:blipFill>
          <a:blip r:embed="rId5"/>
          <a:stretch>
            <a:fillRect/>
          </a:stretch>
        </p:blipFill>
        <p:spPr>
          <a:xfrm>
            <a:off x="6643901" y="4483653"/>
            <a:ext cx="3525901" cy="2119411"/>
          </a:xfrm>
          <a:prstGeom prst="rect">
            <a:avLst/>
          </a:prstGeom>
        </p:spPr>
      </p:pic>
      <p:sp>
        <p:nvSpPr>
          <p:cNvPr id="10" name="文本框 9">
            <a:extLst>
              <a:ext uri="{FF2B5EF4-FFF2-40B4-BE49-F238E27FC236}">
                <a16:creationId xmlns:a16="http://schemas.microsoft.com/office/drawing/2014/main" id="{A2D3B227-DA60-46B3-A253-BBC09A38A88F}"/>
              </a:ext>
            </a:extLst>
          </p:cNvPr>
          <p:cNvSpPr txBox="1"/>
          <p:nvPr/>
        </p:nvSpPr>
        <p:spPr>
          <a:xfrm>
            <a:off x="1099800" y="3815482"/>
            <a:ext cx="3570876" cy="646331"/>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爱使电子（爱使股份 </a:t>
            </a:r>
            <a:r>
              <a:rPr lang="en-US" altLang="zh-CN" dirty="0">
                <a:latin typeface="宋体" panose="02010600030101010101" pitchFamily="2" charset="-122"/>
                <a:ea typeface="宋体" panose="02010600030101010101" pitchFamily="2" charset="-122"/>
              </a:rPr>
              <a:t>600652</a:t>
            </a:r>
            <a:r>
              <a:rPr lang="zh-CN" altLang="en-US" dirty="0">
                <a:latin typeface="宋体" panose="02010600030101010101" pitchFamily="2" charset="-122"/>
                <a:ea typeface="宋体" panose="02010600030101010101" pitchFamily="2" charset="-122"/>
              </a:rPr>
              <a:t>）</a:t>
            </a:r>
            <a:endParaRPr lang="en-US" altLang="zh-CN" dirty="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上海申华 （申华控股 </a:t>
            </a:r>
            <a:r>
              <a:rPr lang="en-US" altLang="zh-CN" dirty="0">
                <a:latin typeface="宋体" panose="02010600030101010101" pitchFamily="2" charset="-122"/>
                <a:ea typeface="宋体" panose="02010600030101010101" pitchFamily="2" charset="-122"/>
              </a:rPr>
              <a:t>600653</a:t>
            </a:r>
            <a:r>
              <a:rPr lang="zh-CN" altLang="en-US" dirty="0">
                <a:latin typeface="宋体" panose="02010600030101010101" pitchFamily="2" charset="-122"/>
                <a:ea typeface="宋体" panose="02010600030101010101" pitchFamily="2" charset="-122"/>
              </a:rPr>
              <a:t>） </a:t>
            </a:r>
          </a:p>
        </p:txBody>
      </p:sp>
      <p:sp>
        <p:nvSpPr>
          <p:cNvPr id="11" name="文本框 10">
            <a:extLst>
              <a:ext uri="{FF2B5EF4-FFF2-40B4-BE49-F238E27FC236}">
                <a16:creationId xmlns:a16="http://schemas.microsoft.com/office/drawing/2014/main" id="{B45A40EE-DD53-47F9-8B96-15BA2723652A}"/>
              </a:ext>
            </a:extLst>
          </p:cNvPr>
          <p:cNvSpPr txBox="1"/>
          <p:nvPr/>
        </p:nvSpPr>
        <p:spPr>
          <a:xfrm>
            <a:off x="6493027" y="3815482"/>
            <a:ext cx="3815353" cy="646331"/>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真空电子 （仪电电子 </a:t>
            </a:r>
            <a:r>
              <a:rPr lang="en-US" altLang="zh-CN" dirty="0">
                <a:latin typeface="宋体" panose="02010600030101010101" pitchFamily="2" charset="-122"/>
                <a:ea typeface="宋体" panose="02010600030101010101" pitchFamily="2" charset="-122"/>
              </a:rPr>
              <a:t>600602</a:t>
            </a:r>
            <a:r>
              <a:rPr lang="zh-CN" altLang="en-US" dirty="0">
                <a:latin typeface="宋体" panose="02010600030101010101" pitchFamily="2" charset="-122"/>
                <a:ea typeface="宋体" panose="02010600030101010101" pitchFamily="2" charset="-122"/>
              </a:rPr>
              <a:t>）</a:t>
            </a:r>
            <a:endParaRPr lang="en-US" altLang="zh-CN" dirty="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豫园商城 （</a:t>
            </a:r>
            <a:r>
              <a:rPr lang="en-US" altLang="zh-CN" dirty="0">
                <a:latin typeface="宋体" panose="02010600030101010101" pitchFamily="2" charset="-122"/>
                <a:ea typeface="宋体" panose="02010600030101010101" pitchFamily="2" charset="-122"/>
              </a:rPr>
              <a:t>600655</a:t>
            </a:r>
            <a:r>
              <a:rPr lang="zh-CN" altLang="en-US" dirty="0">
                <a:latin typeface="宋体" panose="02010600030101010101" pitchFamily="2" charset="-122"/>
                <a:ea typeface="宋体" panose="02010600030101010101" pitchFamily="2" charset="-122"/>
              </a:rPr>
              <a:t>） </a:t>
            </a:r>
          </a:p>
        </p:txBody>
      </p:sp>
    </p:spTree>
    <p:extLst>
      <p:ext uri="{BB962C8B-B14F-4D97-AF65-F5344CB8AC3E}">
        <p14:creationId xmlns:p14="http://schemas.microsoft.com/office/powerpoint/2010/main" val="2071890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老八股</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23</a:t>
            </a:fld>
            <a:endParaRPr lang="zh-CN" altLang="en-US"/>
          </a:p>
        </p:txBody>
      </p:sp>
      <p:pic>
        <p:nvPicPr>
          <p:cNvPr id="4" name="图片 3">
            <a:extLst>
              <a:ext uri="{FF2B5EF4-FFF2-40B4-BE49-F238E27FC236}">
                <a16:creationId xmlns:a16="http://schemas.microsoft.com/office/drawing/2014/main" id="{98DBE4F6-5BFB-45F1-83A6-D29F7BF683DF}"/>
              </a:ext>
            </a:extLst>
          </p:cNvPr>
          <p:cNvPicPr>
            <a:picLocks noChangeAspect="1"/>
          </p:cNvPicPr>
          <p:nvPr/>
        </p:nvPicPr>
        <p:blipFill>
          <a:blip r:embed="rId2"/>
          <a:stretch>
            <a:fillRect/>
          </a:stretch>
        </p:blipFill>
        <p:spPr>
          <a:xfrm>
            <a:off x="1159005" y="1908805"/>
            <a:ext cx="3959004" cy="3003326"/>
          </a:xfrm>
          <a:prstGeom prst="rect">
            <a:avLst/>
          </a:prstGeom>
        </p:spPr>
      </p:pic>
      <p:pic>
        <p:nvPicPr>
          <p:cNvPr id="6" name="图片 5">
            <a:extLst>
              <a:ext uri="{FF2B5EF4-FFF2-40B4-BE49-F238E27FC236}">
                <a16:creationId xmlns:a16="http://schemas.microsoft.com/office/drawing/2014/main" id="{77E6B1DE-2551-43FC-ACA3-C60286306153}"/>
              </a:ext>
            </a:extLst>
          </p:cNvPr>
          <p:cNvPicPr>
            <a:picLocks noChangeAspect="1"/>
          </p:cNvPicPr>
          <p:nvPr/>
        </p:nvPicPr>
        <p:blipFill>
          <a:blip r:embed="rId3"/>
          <a:stretch>
            <a:fillRect/>
          </a:stretch>
        </p:blipFill>
        <p:spPr>
          <a:xfrm>
            <a:off x="6096000" y="3428999"/>
            <a:ext cx="4396576" cy="3197509"/>
          </a:xfrm>
          <a:prstGeom prst="rect">
            <a:avLst/>
          </a:prstGeom>
        </p:spPr>
      </p:pic>
      <p:sp>
        <p:nvSpPr>
          <p:cNvPr id="8" name="文本框 7">
            <a:extLst>
              <a:ext uri="{FF2B5EF4-FFF2-40B4-BE49-F238E27FC236}">
                <a16:creationId xmlns:a16="http://schemas.microsoft.com/office/drawing/2014/main" id="{C5160BF5-1D09-4086-A144-3CC64A17C8E7}"/>
              </a:ext>
            </a:extLst>
          </p:cNvPr>
          <p:cNvSpPr txBox="1"/>
          <p:nvPr/>
        </p:nvSpPr>
        <p:spPr>
          <a:xfrm>
            <a:off x="1092017" y="5249577"/>
            <a:ext cx="4578579" cy="923330"/>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飞乐股份 （</a:t>
            </a:r>
            <a:r>
              <a:rPr lang="en-US" altLang="zh-CN" dirty="0">
                <a:latin typeface="宋体" panose="02010600030101010101" pitchFamily="2" charset="-122"/>
                <a:ea typeface="宋体" panose="02010600030101010101" pitchFamily="2" charset="-122"/>
              </a:rPr>
              <a:t>600654</a:t>
            </a:r>
            <a:r>
              <a:rPr lang="zh-CN" altLang="en-US" dirty="0">
                <a:latin typeface="宋体" panose="02010600030101010101" pitchFamily="2" charset="-122"/>
                <a:ea typeface="宋体" panose="02010600030101010101" pitchFamily="2" charset="-122"/>
              </a:rPr>
              <a:t>） </a:t>
            </a:r>
            <a:endParaRPr lang="en-US" altLang="zh-CN" dirty="0">
              <a:latin typeface="宋体" panose="02010600030101010101" pitchFamily="2" charset="-122"/>
              <a:ea typeface="宋体" panose="02010600030101010101" pitchFamily="2" charset="-122"/>
            </a:endParaRPr>
          </a:p>
          <a:p>
            <a:endParaRPr lang="zh-CN" altLang="en-US" dirty="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浙江凤凰 （博元投资 </a:t>
            </a:r>
            <a:r>
              <a:rPr lang="en-US" altLang="zh-CN" dirty="0">
                <a:latin typeface="宋体" panose="02010600030101010101" pitchFamily="2" charset="-122"/>
                <a:ea typeface="宋体" panose="02010600030101010101" pitchFamily="2" charset="-122"/>
              </a:rPr>
              <a:t>600656</a:t>
            </a:r>
            <a:r>
              <a:rPr lang="zh-CN" altLang="en-US" dirty="0">
                <a:latin typeface="宋体" panose="02010600030101010101" pitchFamily="2" charset="-122"/>
                <a:ea typeface="宋体" panose="02010600030101010101" pitchFamily="2" charset="-122"/>
              </a:rPr>
              <a:t>） </a:t>
            </a:r>
          </a:p>
        </p:txBody>
      </p:sp>
    </p:spTree>
    <p:extLst>
      <p:ext uri="{BB962C8B-B14F-4D97-AF65-F5344CB8AC3E}">
        <p14:creationId xmlns:p14="http://schemas.microsoft.com/office/powerpoint/2010/main" val="2952563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5"/>
            <a:ext cx="10515600" cy="501651"/>
          </a:xfrm>
        </p:spPr>
        <p:txBody>
          <a:bodyPr>
            <a:normAutofit fontScale="90000"/>
          </a:bodyPr>
          <a:lstStyle/>
          <a:p>
            <a:r>
              <a:rPr lang="zh-CN" altLang="en-US" sz="3200" dirty="0">
                <a:latin typeface="宋体" panose="02010600030101010101" pitchFamily="2" charset="-122"/>
                <a:ea typeface="宋体" panose="02010600030101010101" pitchFamily="2" charset="-122"/>
              </a:rPr>
              <a:t>投资银行在中国的发展</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发展历程 </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25973"/>
            <a:ext cx="10515600" cy="4950990"/>
          </a:xfrm>
        </p:spPr>
        <p:txBody>
          <a:bodyPr>
            <a:normAutofit/>
          </a:bodyPr>
          <a:lstStyle/>
          <a:p>
            <a:r>
              <a:rPr lang="zh-CN" altLang="en-US" sz="2400" dirty="0">
                <a:latin typeface="宋体" panose="02010600030101010101" pitchFamily="2" charset="-122"/>
                <a:ea typeface="宋体" panose="02010600030101010101" pitchFamily="2" charset="-122"/>
              </a:rPr>
              <a:t>初步发展阶段（</a:t>
            </a:r>
            <a:r>
              <a:rPr lang="en-US" altLang="zh-CN" sz="2400" b="1" dirty="0">
                <a:latin typeface="宋体" panose="02010600030101010101" pitchFamily="2" charset="-122"/>
                <a:ea typeface="宋体" panose="02010600030101010101" pitchFamily="2" charset="-122"/>
              </a:rPr>
              <a:t>1990-1999</a:t>
            </a:r>
            <a:r>
              <a:rPr lang="zh-CN" altLang="en-US" sz="2400" dirty="0">
                <a:latin typeface="宋体" panose="02010600030101010101" pitchFamily="2" charset="-122"/>
                <a:ea typeface="宋体" panose="02010600030101010101" pitchFamily="2" charset="-122"/>
              </a:rPr>
              <a:t>年） </a:t>
            </a:r>
          </a:p>
          <a:p>
            <a:pPr marL="717550" indent="-3556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1990</a:t>
            </a:r>
            <a:r>
              <a:rPr lang="zh-CN" altLang="en-US" sz="2400" dirty="0">
                <a:latin typeface="宋体" panose="02010600030101010101" pitchFamily="2" charset="-122"/>
                <a:ea typeface="宋体" panose="02010600030101010101" pitchFamily="2" charset="-122"/>
              </a:rPr>
              <a:t>年及</a:t>
            </a:r>
            <a:r>
              <a:rPr lang="en-US" altLang="zh-CN" sz="2400" dirty="0">
                <a:latin typeface="宋体" panose="02010600030101010101" pitchFamily="2" charset="-122"/>
                <a:ea typeface="宋体" panose="02010600030101010101" pitchFamily="2" charset="-122"/>
              </a:rPr>
              <a:t>1991</a:t>
            </a:r>
            <a:r>
              <a:rPr lang="zh-CN" altLang="en-US" sz="2400" dirty="0">
                <a:latin typeface="宋体" panose="02010600030101010101" pitchFamily="2" charset="-122"/>
                <a:ea typeface="宋体" panose="02010600030101010101" pitchFamily="2" charset="-122"/>
              </a:rPr>
              <a:t>年上海、深圳两个全国性证券交易所分别成立，标志着我国证券市场进入了有组织的证券交易市场阶段。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1995</a:t>
            </a:r>
            <a:r>
              <a:rPr lang="zh-CN" altLang="en-US" sz="2400" dirty="0">
                <a:latin typeface="宋体" panose="02010600030101010101" pitchFamily="2" charset="-122"/>
                <a:ea typeface="宋体" panose="02010600030101010101" pitchFamily="2" charset="-122"/>
              </a:rPr>
              <a:t>年</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商业银行法</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颁布，奠定了我国银行业、证券业分业管理的法律基础，扭转了证券机构由银行主办的局面。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兼并重组的浪潮使君安证券、华夏证券、海通证券等大型证券公司脱颖而出。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1997</a:t>
            </a:r>
            <a:r>
              <a:rPr lang="zh-CN" altLang="en-US" sz="2400" dirty="0">
                <a:latin typeface="宋体" panose="02010600030101010101" pitchFamily="2" charset="-122"/>
                <a:ea typeface="宋体" panose="02010600030101010101" pitchFamily="2" charset="-122"/>
              </a:rPr>
              <a:t>年</a:t>
            </a:r>
            <a:r>
              <a:rPr lang="en-US" altLang="zh-CN" sz="2400" dirty="0">
                <a:latin typeface="宋体" panose="02010600030101010101" pitchFamily="2" charset="-122"/>
                <a:ea typeface="宋体" panose="02010600030101010101" pitchFamily="2" charset="-122"/>
              </a:rPr>
              <a:t>11</a:t>
            </a:r>
            <a:r>
              <a:rPr lang="zh-CN" altLang="en-US" sz="2400" dirty="0">
                <a:latin typeface="宋体" panose="02010600030101010101" pitchFamily="2" charset="-122"/>
                <a:ea typeface="宋体" panose="02010600030101010101" pitchFamily="2" charset="-122"/>
              </a:rPr>
              <a:t>月，中国证监会统一负责对证券市场和证券公司的管理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1998</a:t>
            </a:r>
            <a:r>
              <a:rPr lang="zh-CN" altLang="en-US" sz="2400" dirty="0">
                <a:latin typeface="宋体" panose="02010600030101010101" pitchFamily="2" charset="-122"/>
                <a:ea typeface="宋体" panose="02010600030101010101" pitchFamily="2" charset="-122"/>
              </a:rPr>
              <a:t>年</a:t>
            </a:r>
            <a:r>
              <a:rPr lang="en-US" altLang="zh-CN" sz="2400" dirty="0">
                <a:latin typeface="宋体" panose="02010600030101010101" pitchFamily="2" charset="-122"/>
                <a:ea typeface="宋体" panose="02010600030101010101" pitchFamily="2" charset="-122"/>
              </a:rPr>
              <a:t>12</a:t>
            </a:r>
            <a:r>
              <a:rPr lang="zh-CN" altLang="en-US" sz="2400" dirty="0">
                <a:latin typeface="宋体" panose="02010600030101010101" pitchFamily="2" charset="-122"/>
                <a:ea typeface="宋体" panose="02010600030101010101" pitchFamily="2" charset="-122"/>
              </a:rPr>
              <a:t>月</a:t>
            </a:r>
            <a:r>
              <a:rPr lang="en-US" altLang="zh-CN" sz="2400" dirty="0">
                <a:latin typeface="宋体" panose="02010600030101010101" pitchFamily="2" charset="-122"/>
                <a:ea typeface="宋体" panose="02010600030101010101" pitchFamily="2" charset="-122"/>
              </a:rPr>
              <a:t>29</a:t>
            </a:r>
            <a:r>
              <a:rPr lang="zh-CN" altLang="en-US" sz="2400" dirty="0">
                <a:latin typeface="宋体" panose="02010600030101010101" pitchFamily="2" charset="-122"/>
                <a:ea typeface="宋体" panose="02010600030101010101" pitchFamily="2" charset="-122"/>
              </a:rPr>
              <a:t>日，</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证券法</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颁布，对证券、银行、保险、信托的分业经营及证券公司业务等方面做出 了明确规定，进一步为证券公司的发展创造了必要的条件。 </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987213"/>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24</a:t>
            </a:fld>
            <a:endParaRPr lang="zh-CN" altLang="en-US"/>
          </a:p>
        </p:txBody>
      </p:sp>
      <p:pic>
        <p:nvPicPr>
          <p:cNvPr id="4" name="图片 3">
            <a:extLst>
              <a:ext uri="{FF2B5EF4-FFF2-40B4-BE49-F238E27FC236}">
                <a16:creationId xmlns:a16="http://schemas.microsoft.com/office/drawing/2014/main" id="{8E8287C6-4EB6-47DB-B2BA-62B1C0D1768B}"/>
              </a:ext>
            </a:extLst>
          </p:cNvPr>
          <p:cNvPicPr>
            <a:picLocks noChangeAspect="1"/>
          </p:cNvPicPr>
          <p:nvPr/>
        </p:nvPicPr>
        <p:blipFill>
          <a:blip r:embed="rId2"/>
          <a:stretch>
            <a:fillRect/>
          </a:stretch>
        </p:blipFill>
        <p:spPr>
          <a:xfrm>
            <a:off x="8845972" y="5320517"/>
            <a:ext cx="1659467" cy="1230249"/>
          </a:xfrm>
          <a:prstGeom prst="rect">
            <a:avLst/>
          </a:prstGeom>
        </p:spPr>
      </p:pic>
    </p:spTree>
    <p:extLst>
      <p:ext uri="{BB962C8B-B14F-4D97-AF65-F5344CB8AC3E}">
        <p14:creationId xmlns:p14="http://schemas.microsoft.com/office/powerpoint/2010/main" val="2997020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98288"/>
          </a:xfrm>
        </p:spPr>
        <p:txBody>
          <a:bodyPr>
            <a:normAutofit/>
          </a:bodyPr>
          <a:lstStyle/>
          <a:p>
            <a:r>
              <a:rPr lang="zh-CN" altLang="en-US" sz="3200" dirty="0">
                <a:latin typeface="宋体" panose="02010600030101010101" pitchFamily="2" charset="-122"/>
                <a:ea typeface="宋体" panose="02010600030101010101" pitchFamily="2" charset="-122"/>
              </a:rPr>
              <a:t>投资银行在中国的发展</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发展历程 </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199" y="1192107"/>
            <a:ext cx="10940628" cy="4984856"/>
          </a:xfrm>
        </p:spPr>
        <p:txBody>
          <a:bodyPr>
            <a:normAutofit lnSpcReduction="10000"/>
          </a:bodyPr>
          <a:lstStyle/>
          <a:p>
            <a:r>
              <a:rPr lang="zh-CN" altLang="en-US" sz="2400" dirty="0">
                <a:latin typeface="宋体" panose="02010600030101010101" pitchFamily="2" charset="-122"/>
                <a:ea typeface="宋体" panose="02010600030101010101" pitchFamily="2" charset="-122"/>
              </a:rPr>
              <a:t>飞跃发展阶段 （</a:t>
            </a:r>
            <a:r>
              <a:rPr lang="en-US" altLang="zh-CN" sz="2400" b="1" dirty="0">
                <a:latin typeface="宋体" panose="02010600030101010101" pitchFamily="2" charset="-122"/>
                <a:ea typeface="宋体" panose="02010600030101010101" pitchFamily="2" charset="-122"/>
              </a:rPr>
              <a:t>1999</a:t>
            </a:r>
            <a:r>
              <a:rPr lang="zh-CN" altLang="en-US" sz="2400" dirty="0">
                <a:latin typeface="宋体" panose="02010600030101010101" pitchFamily="2" charset="-122"/>
                <a:ea typeface="宋体" panose="02010600030101010101" pitchFamily="2" charset="-122"/>
              </a:rPr>
              <a:t>至今） </a:t>
            </a:r>
          </a:p>
          <a:p>
            <a:pPr marL="717550" indent="-3556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1999</a:t>
            </a:r>
            <a:r>
              <a:rPr lang="zh-CN" altLang="en-US" sz="2400" dirty="0">
                <a:latin typeface="宋体" panose="02010600030101010101" pitchFamily="2" charset="-122"/>
                <a:ea typeface="宋体" panose="02010600030101010101" pitchFamily="2" charset="-122"/>
              </a:rPr>
              <a:t>年</a:t>
            </a:r>
            <a:r>
              <a:rPr lang="en-US" altLang="zh-CN" sz="2400" dirty="0">
                <a:latin typeface="宋体" panose="02010600030101010101" pitchFamily="2" charset="-122"/>
                <a:ea typeface="宋体" panose="02010600030101010101" pitchFamily="2" charset="-122"/>
              </a:rPr>
              <a:t>7</a:t>
            </a:r>
            <a:r>
              <a:rPr lang="zh-CN" altLang="en-US" sz="2400" dirty="0">
                <a:latin typeface="宋体" panose="02010600030101010101" pitchFamily="2" charset="-122"/>
                <a:ea typeface="宋体" panose="02010600030101010101" pitchFamily="2" charset="-122"/>
              </a:rPr>
              <a:t>月</a:t>
            </a: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日，</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证券法</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正式实施 ，并引发了我国证券公司的又一次增资扩股浪潮。 （国泰君安）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2001</a:t>
            </a:r>
            <a:r>
              <a:rPr lang="zh-CN" altLang="en-US" sz="2400" dirty="0">
                <a:latin typeface="宋体" panose="02010600030101010101" pitchFamily="2" charset="-122"/>
                <a:ea typeface="宋体" panose="02010600030101010101" pitchFamily="2" charset="-122"/>
              </a:rPr>
              <a:t>年</a:t>
            </a:r>
            <a:r>
              <a:rPr lang="en-US" altLang="zh-CN" sz="2400" dirty="0">
                <a:latin typeface="宋体" panose="02010600030101010101" pitchFamily="2" charset="-122"/>
                <a:ea typeface="宋体" panose="02010600030101010101" pitchFamily="2" charset="-122"/>
              </a:rPr>
              <a:t>11</a:t>
            </a:r>
            <a:r>
              <a:rPr lang="zh-CN" altLang="en-US" sz="2400" dirty="0">
                <a:latin typeface="宋体" panose="02010600030101010101" pitchFamily="2" charset="-122"/>
                <a:ea typeface="宋体" panose="02010600030101010101" pitchFamily="2" charset="-122"/>
              </a:rPr>
              <a:t>月</a:t>
            </a:r>
            <a:r>
              <a:rPr lang="en-US" altLang="zh-CN" sz="2400" dirty="0">
                <a:latin typeface="宋体" panose="02010600030101010101" pitchFamily="2" charset="-122"/>
                <a:ea typeface="宋体" panose="02010600030101010101" pitchFamily="2" charset="-122"/>
              </a:rPr>
              <a:t>27</a:t>
            </a:r>
            <a:r>
              <a:rPr lang="zh-CN" altLang="en-US" sz="2400" dirty="0">
                <a:latin typeface="宋体" panose="02010600030101010101" pitchFamily="2" charset="-122"/>
                <a:ea typeface="宋体" panose="02010600030101010101" pitchFamily="2" charset="-122"/>
              </a:rPr>
              <a:t>日，证监会公布</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关于证券公司增资扩股有关问题的通知</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，掀起了券商新一轮增资扩股的高潮。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2002</a:t>
            </a:r>
            <a:r>
              <a:rPr lang="zh-CN" altLang="en-US" sz="2400" dirty="0">
                <a:latin typeface="宋体" panose="02010600030101010101" pitchFamily="2" charset="-122"/>
                <a:ea typeface="宋体" panose="02010600030101010101" pitchFamily="2" charset="-122"/>
              </a:rPr>
              <a:t>年</a:t>
            </a:r>
            <a:r>
              <a:rPr lang="en-US" altLang="zh-CN" sz="2400" dirty="0">
                <a:latin typeface="宋体" panose="02010600030101010101" pitchFamily="2" charset="-122"/>
                <a:ea typeface="宋体" panose="02010600030101010101" pitchFamily="2" charset="-122"/>
              </a:rPr>
              <a:t>6</a:t>
            </a:r>
            <a:r>
              <a:rPr lang="zh-CN" altLang="en-US" sz="2400" dirty="0">
                <a:latin typeface="宋体" panose="02010600030101010101" pitchFamily="2" charset="-122"/>
                <a:ea typeface="宋体" panose="02010600030101010101" pitchFamily="2" charset="-122"/>
              </a:rPr>
              <a:t>月</a:t>
            </a: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日，证监会颁布</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外资参股证券公司设立规则</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和</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外资参股基金管理公司设立规则</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，这标志着外资可以依法进入我国证券业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2002</a:t>
            </a:r>
            <a:r>
              <a:rPr lang="zh-CN" altLang="en-US" sz="2400" dirty="0">
                <a:latin typeface="宋体" panose="02010600030101010101" pitchFamily="2" charset="-122"/>
                <a:ea typeface="宋体" panose="02010600030101010101" pitchFamily="2" charset="-122"/>
              </a:rPr>
              <a:t>年</a:t>
            </a:r>
            <a:r>
              <a:rPr lang="en-US" altLang="zh-CN" sz="2400" dirty="0">
                <a:latin typeface="宋体" panose="02010600030101010101" pitchFamily="2" charset="-122"/>
                <a:ea typeface="宋体" panose="02010600030101010101" pitchFamily="2" charset="-122"/>
              </a:rPr>
              <a:t>12</a:t>
            </a:r>
            <a:r>
              <a:rPr lang="zh-CN" altLang="en-US" sz="2400" dirty="0">
                <a:latin typeface="宋体" panose="02010600030101010101" pitchFamily="2" charset="-122"/>
                <a:ea typeface="宋体" panose="02010600030101010101" pitchFamily="2" charset="-122"/>
              </a:rPr>
              <a:t>月，证监会颁布并实施</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合格境外机构投资者境内证券投资管理暂行办法</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，标志着我国</a:t>
            </a:r>
            <a:r>
              <a:rPr lang="en-US" altLang="zh-CN" sz="2400" dirty="0">
                <a:latin typeface="宋体" panose="02010600030101010101" pitchFamily="2" charset="-122"/>
                <a:ea typeface="宋体" panose="02010600030101010101" pitchFamily="2" charset="-122"/>
              </a:rPr>
              <a:t>QFII</a:t>
            </a:r>
            <a:r>
              <a:rPr lang="zh-CN" altLang="en-US" sz="2400" dirty="0">
                <a:latin typeface="宋体" panose="02010600030101010101" pitchFamily="2" charset="-122"/>
                <a:ea typeface="宋体" panose="02010600030101010101" pitchFamily="2" charset="-122"/>
              </a:rPr>
              <a:t>制度启动就绪。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2003</a:t>
            </a:r>
            <a:r>
              <a:rPr lang="zh-CN" altLang="en-US" sz="2400" dirty="0">
                <a:latin typeface="宋体" panose="02010600030101010101" pitchFamily="2" charset="-122"/>
                <a:ea typeface="宋体" panose="02010600030101010101" pitchFamily="2" charset="-122"/>
              </a:rPr>
              <a:t>年</a:t>
            </a:r>
            <a:r>
              <a:rPr lang="en-US" altLang="zh-CN" sz="2400" dirty="0">
                <a:latin typeface="宋体" panose="02010600030101010101" pitchFamily="2" charset="-122"/>
                <a:ea typeface="宋体" panose="02010600030101010101" pitchFamily="2" charset="-122"/>
              </a:rPr>
              <a:t>10</a:t>
            </a:r>
            <a:r>
              <a:rPr lang="zh-CN" altLang="en-US" sz="2400" dirty="0">
                <a:latin typeface="宋体" panose="02010600030101010101" pitchFamily="2" charset="-122"/>
                <a:ea typeface="宋体" panose="02010600030101010101" pitchFamily="2" charset="-122"/>
              </a:rPr>
              <a:t>月</a:t>
            </a:r>
            <a:r>
              <a:rPr lang="en-US" altLang="zh-CN" sz="2400" dirty="0">
                <a:latin typeface="宋体" panose="02010600030101010101" pitchFamily="2" charset="-122"/>
                <a:ea typeface="宋体" panose="02010600030101010101" pitchFamily="2" charset="-122"/>
              </a:rPr>
              <a:t>28</a:t>
            </a:r>
            <a:r>
              <a:rPr lang="zh-CN" altLang="en-US" sz="2400" dirty="0">
                <a:latin typeface="宋体" panose="02010600030101010101" pitchFamily="2" charset="-122"/>
                <a:ea typeface="宋体" panose="02010600030101010101" pitchFamily="2" charset="-122"/>
              </a:rPr>
              <a:t>日，颁布</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证券投资基金法</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，投资基金管理业务飞速发展。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2001</a:t>
            </a:r>
            <a:r>
              <a:rPr lang="zh-CN" altLang="en-US" sz="2400" dirty="0">
                <a:latin typeface="宋体" panose="02010600030101010101" pitchFamily="2" charset="-122"/>
                <a:ea typeface="宋体" panose="02010600030101010101" pitchFamily="2" charset="-122"/>
              </a:rPr>
              <a:t>年</a:t>
            </a:r>
            <a:r>
              <a:rPr lang="en-US" altLang="zh-CN" sz="2400" dirty="0">
                <a:latin typeface="宋体" panose="02010600030101010101" pitchFamily="2" charset="-122"/>
                <a:ea typeface="宋体" panose="02010600030101010101" pitchFamily="2" charset="-122"/>
              </a:rPr>
              <a:t>12</a:t>
            </a:r>
            <a:r>
              <a:rPr lang="zh-CN" altLang="en-US" sz="2400" dirty="0">
                <a:latin typeface="宋体" panose="02010600030101010101" pitchFamily="2" charset="-122"/>
                <a:ea typeface="宋体" panose="02010600030101010101" pitchFamily="2" charset="-122"/>
              </a:rPr>
              <a:t>月</a:t>
            </a:r>
            <a:r>
              <a:rPr lang="en-US" altLang="zh-CN" sz="2400" dirty="0">
                <a:latin typeface="宋体" panose="02010600030101010101" pitchFamily="2" charset="-122"/>
                <a:ea typeface="宋体" panose="02010600030101010101" pitchFamily="2" charset="-122"/>
              </a:rPr>
              <a:t>11</a:t>
            </a:r>
            <a:r>
              <a:rPr lang="zh-CN" altLang="en-US" sz="2400" dirty="0">
                <a:latin typeface="宋体" panose="02010600030101010101" pitchFamily="2" charset="-122"/>
                <a:ea typeface="宋体" panose="02010600030101010101" pitchFamily="2" charset="-122"/>
              </a:rPr>
              <a:t>日，我国正式加入</a:t>
            </a:r>
            <a:r>
              <a:rPr lang="en-US" altLang="zh-CN" sz="2400" dirty="0">
                <a:latin typeface="宋体" panose="02010600030101010101" pitchFamily="2" charset="-122"/>
                <a:ea typeface="宋体" panose="02010600030101010101" pitchFamily="2" charset="-122"/>
              </a:rPr>
              <a:t>WTO</a:t>
            </a:r>
            <a:r>
              <a:rPr lang="zh-CN" altLang="en-US" sz="2400" dirty="0">
                <a:latin typeface="宋体" panose="02010600030101010101" pitchFamily="2" charset="-122"/>
                <a:ea typeface="宋体" panose="02010600030101010101" pitchFamily="2" charset="-122"/>
              </a:rPr>
              <a:t>，根据</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金融服务协议</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的有关规定，</a:t>
            </a:r>
            <a:r>
              <a:rPr lang="en-US" altLang="zh-CN" sz="2400" dirty="0">
                <a:latin typeface="宋体" panose="02010600030101010101" pitchFamily="2" charset="-122"/>
                <a:ea typeface="宋体" panose="02010600030101010101" pitchFamily="2" charset="-122"/>
              </a:rPr>
              <a:t>WTO</a:t>
            </a:r>
            <a:r>
              <a:rPr lang="zh-CN" altLang="en-US" sz="2400" dirty="0">
                <a:latin typeface="宋体" panose="02010600030101010101" pitchFamily="2" charset="-122"/>
                <a:ea typeface="宋体" panose="02010600030101010101" pitchFamily="2" charset="-122"/>
              </a:rPr>
              <a:t>的基本原则和我国政府所作的承诺，我国证券业的开放是发展的必然趋势。 </a:t>
            </a:r>
          </a:p>
          <a:p>
            <a:endParaRPr lang="zh-CN" altLang="en-US"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8174"/>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25</a:t>
            </a:fld>
            <a:endParaRPr lang="zh-CN" altLang="en-US"/>
          </a:p>
        </p:txBody>
      </p:sp>
    </p:spTree>
    <p:extLst>
      <p:ext uri="{BB962C8B-B14F-4D97-AF65-F5344CB8AC3E}">
        <p14:creationId xmlns:p14="http://schemas.microsoft.com/office/powerpoint/2010/main" val="437291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98288"/>
          </a:xfrm>
        </p:spPr>
        <p:txBody>
          <a:bodyPr>
            <a:normAutofit/>
          </a:bodyPr>
          <a:lstStyle/>
          <a:p>
            <a:r>
              <a:rPr lang="zh-CN" altLang="en-US" sz="3200" dirty="0">
                <a:latin typeface="宋体" panose="02010600030101010101" pitchFamily="2" charset="-122"/>
                <a:ea typeface="宋体" panose="02010600030101010101" pitchFamily="2" charset="-122"/>
              </a:rPr>
              <a:t>投资银行在中国的发展</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发展历程 </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199" y="1192107"/>
            <a:ext cx="10940628" cy="4984856"/>
          </a:xfrm>
        </p:spPr>
        <p:txBody>
          <a:bodyPr>
            <a:normAutofit/>
          </a:bodyPr>
          <a:lstStyle/>
          <a:p>
            <a:r>
              <a:rPr lang="en-US" altLang="zh-CN" sz="2000" dirty="0">
                <a:latin typeface="宋体" panose="02010600030101010101" pitchFamily="2" charset="-122"/>
                <a:ea typeface="宋体" panose="02010600030101010101" pitchFamily="2" charset="-122"/>
              </a:rPr>
              <a:t>2004</a:t>
            </a:r>
            <a:r>
              <a:rPr lang="zh-CN" altLang="en-US" sz="2000" dirty="0">
                <a:latin typeface="宋体" panose="02010600030101010101" pitchFamily="2" charset="-122"/>
                <a:ea typeface="宋体" panose="02010600030101010101" pitchFamily="2" charset="-122"/>
              </a:rPr>
              <a:t>年发布的“国九条”提出股权分置改革，后续着力解决落实上市公司非流通股份的上市流通问题</a:t>
            </a:r>
            <a:endParaRPr lang="en-US" altLang="zh-CN" sz="2000" dirty="0">
              <a:latin typeface="宋体" panose="02010600030101010101" pitchFamily="2" charset="-122"/>
              <a:ea typeface="宋体" panose="02010600030101010101" pitchFamily="2" charset="-122"/>
            </a:endParaRPr>
          </a:p>
          <a:p>
            <a:r>
              <a:rPr lang="en-US" altLang="zh-CN" sz="2000" dirty="0">
                <a:latin typeface="宋体" panose="02010600030101010101" pitchFamily="2" charset="-122"/>
                <a:ea typeface="宋体" panose="02010600030101010101" pitchFamily="2" charset="-122"/>
              </a:rPr>
              <a:t>2014</a:t>
            </a:r>
            <a:r>
              <a:rPr lang="zh-CN" altLang="en-US" sz="2000" dirty="0">
                <a:latin typeface="宋体" panose="02010600030101010101" pitchFamily="2" charset="-122"/>
                <a:ea typeface="宋体" panose="02010600030101010101" pitchFamily="2" charset="-122"/>
              </a:rPr>
              <a:t>年发布的“国九条”重视发展多层次股票市场，积极稳妥推进股票发行注册制改革，并鼓励市场化并购重组等。</a:t>
            </a:r>
            <a:endParaRPr lang="en-US" altLang="zh-CN" sz="2000" dirty="0">
              <a:latin typeface="宋体" panose="02010600030101010101" pitchFamily="2" charset="-122"/>
              <a:ea typeface="宋体" panose="02010600030101010101" pitchFamily="2" charset="-122"/>
            </a:endParaRPr>
          </a:p>
          <a:p>
            <a:pPr marL="630238" indent="-271463">
              <a:buFont typeface="Wingdings" panose="05000000000000000000" pitchFamily="2" charset="2"/>
              <a:buChar char="ü"/>
            </a:pPr>
            <a:r>
              <a:rPr lang="en-US" altLang="zh-CN" sz="2000" dirty="0">
                <a:latin typeface="宋体" panose="02010600030101010101" pitchFamily="2" charset="-122"/>
                <a:ea typeface="宋体" panose="02010600030101010101" pitchFamily="2" charset="-122"/>
              </a:rPr>
              <a:t>2014</a:t>
            </a:r>
            <a:r>
              <a:rPr lang="zh-CN" altLang="en-US" sz="2000" dirty="0">
                <a:latin typeface="宋体" panose="02010600030101010101" pitchFamily="2" charset="-122"/>
                <a:ea typeface="宋体" panose="02010600030101010101" pitchFamily="2" charset="-122"/>
              </a:rPr>
              <a:t>年</a:t>
            </a:r>
            <a:r>
              <a:rPr lang="en-US" altLang="zh-CN" sz="2000" dirty="0">
                <a:latin typeface="宋体" panose="02010600030101010101" pitchFamily="2" charset="-122"/>
                <a:ea typeface="宋体" panose="02010600030101010101" pitchFamily="2" charset="-122"/>
              </a:rPr>
              <a:t>11</a:t>
            </a:r>
            <a:r>
              <a:rPr lang="zh-CN" altLang="en-US" sz="2000" dirty="0">
                <a:latin typeface="宋体" panose="02010600030101010101" pitchFamily="2" charset="-122"/>
                <a:ea typeface="宋体" panose="02010600030101010101" pitchFamily="2" charset="-122"/>
              </a:rPr>
              <a:t>月沪港通；</a:t>
            </a:r>
            <a:r>
              <a:rPr lang="en-US" altLang="zh-CN" sz="2000" dirty="0">
                <a:latin typeface="宋体" panose="02010600030101010101" pitchFamily="2" charset="-122"/>
                <a:ea typeface="宋体" panose="02010600030101010101" pitchFamily="2" charset="-122"/>
              </a:rPr>
              <a:t>2016</a:t>
            </a:r>
            <a:r>
              <a:rPr lang="zh-CN" altLang="en-US" sz="2000" dirty="0">
                <a:latin typeface="宋体" panose="02010600030101010101" pitchFamily="2" charset="-122"/>
                <a:ea typeface="宋体" panose="02010600030101010101" pitchFamily="2" charset="-122"/>
              </a:rPr>
              <a:t>年</a:t>
            </a:r>
            <a:r>
              <a:rPr lang="en-US" altLang="zh-CN" sz="2000" dirty="0">
                <a:latin typeface="宋体" panose="02010600030101010101" pitchFamily="2" charset="-122"/>
                <a:ea typeface="宋体" panose="02010600030101010101" pitchFamily="2" charset="-122"/>
              </a:rPr>
              <a:t>12</a:t>
            </a:r>
            <a:r>
              <a:rPr lang="zh-CN" altLang="en-US" sz="2000" dirty="0">
                <a:latin typeface="宋体" panose="02010600030101010101" pitchFamily="2" charset="-122"/>
                <a:ea typeface="宋体" panose="02010600030101010101" pitchFamily="2" charset="-122"/>
              </a:rPr>
              <a:t>月深港通；</a:t>
            </a:r>
            <a:r>
              <a:rPr lang="en-US" altLang="zh-CN" sz="2000" dirty="0">
                <a:latin typeface="宋体" panose="02010600030101010101" pitchFamily="2" charset="-122"/>
                <a:ea typeface="宋体" panose="02010600030101010101" pitchFamily="2" charset="-122"/>
              </a:rPr>
              <a:t>2019</a:t>
            </a:r>
            <a:r>
              <a:rPr lang="zh-CN" altLang="en-US" sz="2000" dirty="0">
                <a:latin typeface="宋体" panose="02010600030101010101" pitchFamily="2" charset="-122"/>
                <a:ea typeface="宋体" panose="02010600030101010101" pitchFamily="2" charset="-122"/>
              </a:rPr>
              <a:t>年</a:t>
            </a:r>
            <a:r>
              <a:rPr lang="en-US" altLang="zh-CN" sz="2000" dirty="0">
                <a:latin typeface="宋体" panose="02010600030101010101" pitchFamily="2" charset="-122"/>
                <a:ea typeface="宋体" panose="02010600030101010101" pitchFamily="2" charset="-122"/>
              </a:rPr>
              <a:t>6</a:t>
            </a:r>
            <a:r>
              <a:rPr lang="zh-CN" altLang="en-US" sz="2000" dirty="0">
                <a:latin typeface="宋体" panose="02010600030101010101" pitchFamily="2" charset="-122"/>
                <a:ea typeface="宋体" panose="02010600030101010101" pitchFamily="2" charset="-122"/>
              </a:rPr>
              <a:t>月沪伦通</a:t>
            </a:r>
            <a:endParaRPr lang="en-US" altLang="zh-CN" sz="2000" dirty="0">
              <a:latin typeface="宋体" panose="02010600030101010101" pitchFamily="2" charset="-122"/>
              <a:ea typeface="宋体" panose="02010600030101010101" pitchFamily="2" charset="-122"/>
            </a:endParaRPr>
          </a:p>
          <a:p>
            <a:pPr marL="630238" indent="-271463">
              <a:buFont typeface="Wingdings" panose="05000000000000000000" pitchFamily="2" charset="2"/>
              <a:buChar char="ü"/>
            </a:pPr>
            <a:r>
              <a:rPr lang="zh-CN" altLang="en-US" sz="2000" dirty="0">
                <a:latin typeface="宋体" panose="02010600030101010101" pitchFamily="2" charset="-122"/>
                <a:ea typeface="宋体" panose="02010600030101010101" pitchFamily="2" charset="-122"/>
              </a:rPr>
              <a:t>注册制：</a:t>
            </a:r>
            <a:r>
              <a:rPr lang="en-US" altLang="zh-CN" sz="2000" dirty="0">
                <a:latin typeface="宋体" panose="02010600030101010101" pitchFamily="2" charset="-122"/>
                <a:ea typeface="宋体" panose="02010600030101010101" pitchFamily="2" charset="-122"/>
              </a:rPr>
              <a:t>2019</a:t>
            </a:r>
            <a:r>
              <a:rPr lang="zh-CN" altLang="en-US" sz="2000" dirty="0">
                <a:latin typeface="宋体" panose="02010600030101010101" pitchFamily="2" charset="-122"/>
                <a:ea typeface="宋体" panose="02010600030101010101" pitchFamily="2" charset="-122"/>
              </a:rPr>
              <a:t>年</a:t>
            </a:r>
            <a:r>
              <a:rPr lang="en-US" altLang="zh-CN" sz="2000" dirty="0">
                <a:latin typeface="宋体" panose="02010600030101010101" pitchFamily="2" charset="-122"/>
                <a:ea typeface="宋体" panose="02010600030101010101" pitchFamily="2" charset="-122"/>
              </a:rPr>
              <a:t>6</a:t>
            </a:r>
            <a:r>
              <a:rPr lang="zh-CN" altLang="en-US" sz="2000" dirty="0">
                <a:latin typeface="宋体" panose="02010600030101010101" pitchFamily="2" charset="-122"/>
                <a:ea typeface="宋体" panose="02010600030101010101" pitchFamily="2" charset="-122"/>
              </a:rPr>
              <a:t>月科创板，</a:t>
            </a:r>
            <a:r>
              <a:rPr lang="en-US" altLang="zh-CN" sz="2000" dirty="0">
                <a:latin typeface="宋体" panose="02010600030101010101" pitchFamily="2" charset="-122"/>
                <a:ea typeface="宋体" panose="02010600030101010101" pitchFamily="2" charset="-122"/>
              </a:rPr>
              <a:t>2020</a:t>
            </a:r>
            <a:r>
              <a:rPr lang="zh-CN" altLang="en-US" sz="2000" dirty="0">
                <a:latin typeface="宋体" panose="02010600030101010101" pitchFamily="2" charset="-122"/>
                <a:ea typeface="宋体" panose="02010600030101010101" pitchFamily="2" charset="-122"/>
              </a:rPr>
              <a:t>年</a:t>
            </a:r>
            <a:r>
              <a:rPr lang="en-US" altLang="zh-CN" sz="2000" dirty="0">
                <a:latin typeface="宋体" panose="02010600030101010101" pitchFamily="2" charset="-122"/>
                <a:ea typeface="宋体" panose="02010600030101010101" pitchFamily="2" charset="-122"/>
              </a:rPr>
              <a:t>8</a:t>
            </a:r>
            <a:r>
              <a:rPr lang="zh-CN" altLang="en-US" sz="2000" dirty="0">
                <a:latin typeface="宋体" panose="02010600030101010101" pitchFamily="2" charset="-122"/>
                <a:ea typeface="宋体" panose="02010600030101010101" pitchFamily="2" charset="-122"/>
              </a:rPr>
              <a:t>月创业板，</a:t>
            </a:r>
            <a:r>
              <a:rPr lang="en-US" altLang="zh-CN" sz="2000" dirty="0">
                <a:latin typeface="宋体" panose="02010600030101010101" pitchFamily="2" charset="-122"/>
                <a:ea typeface="宋体" panose="02010600030101010101" pitchFamily="2" charset="-122"/>
              </a:rPr>
              <a:t>2021</a:t>
            </a:r>
            <a:r>
              <a:rPr lang="zh-CN" altLang="en-US" sz="2000" dirty="0">
                <a:latin typeface="宋体" panose="02010600030101010101" pitchFamily="2" charset="-122"/>
                <a:ea typeface="宋体" panose="02010600030101010101" pitchFamily="2" charset="-122"/>
              </a:rPr>
              <a:t>年</a:t>
            </a:r>
            <a:r>
              <a:rPr lang="en-US" altLang="zh-CN" sz="2000" dirty="0">
                <a:latin typeface="宋体" panose="02010600030101010101" pitchFamily="2" charset="-122"/>
                <a:ea typeface="宋体" panose="02010600030101010101" pitchFamily="2" charset="-122"/>
              </a:rPr>
              <a:t>9</a:t>
            </a:r>
            <a:r>
              <a:rPr lang="zh-CN" altLang="en-US" sz="2000" dirty="0">
                <a:latin typeface="宋体" panose="02010600030101010101" pitchFamily="2" charset="-122"/>
                <a:ea typeface="宋体" panose="02010600030101010101" pitchFamily="2" charset="-122"/>
              </a:rPr>
              <a:t>月北交所；</a:t>
            </a:r>
            <a:r>
              <a:rPr lang="en-US" altLang="zh-CN" sz="2000" dirty="0">
                <a:latin typeface="宋体" panose="02010600030101010101" pitchFamily="2" charset="-122"/>
                <a:ea typeface="宋体" panose="02010600030101010101" pitchFamily="2" charset="-122"/>
              </a:rPr>
              <a:t> 2023</a:t>
            </a:r>
            <a:r>
              <a:rPr lang="zh-CN" altLang="en-US" sz="2000" dirty="0">
                <a:latin typeface="宋体" panose="02010600030101010101" pitchFamily="2" charset="-122"/>
                <a:ea typeface="宋体" panose="02010600030101010101" pitchFamily="2" charset="-122"/>
              </a:rPr>
              <a:t>年</a:t>
            </a:r>
            <a:r>
              <a:rPr lang="en-US" altLang="zh-CN" sz="2000" dirty="0">
                <a:latin typeface="宋体" panose="02010600030101010101" pitchFamily="2" charset="-122"/>
                <a:ea typeface="宋体" panose="02010600030101010101" pitchFamily="2" charset="-122"/>
              </a:rPr>
              <a:t>2</a:t>
            </a:r>
            <a:r>
              <a:rPr lang="zh-CN" altLang="en-US" sz="2000" dirty="0">
                <a:latin typeface="宋体" panose="02010600030101010101" pitchFamily="2" charset="-122"/>
                <a:ea typeface="宋体" panose="02010600030101010101" pitchFamily="2" charset="-122"/>
              </a:rPr>
              <a:t>月</a:t>
            </a:r>
            <a:r>
              <a:rPr lang="en-US" altLang="zh-CN" sz="2000" dirty="0">
                <a:latin typeface="宋体" panose="02010600030101010101" pitchFamily="2" charset="-122"/>
                <a:ea typeface="宋体" panose="02010600030101010101" pitchFamily="2" charset="-122"/>
              </a:rPr>
              <a:t>17</a:t>
            </a:r>
            <a:r>
              <a:rPr lang="zh-CN" altLang="en-US" sz="2000" dirty="0">
                <a:latin typeface="宋体" panose="02010600030101010101" pitchFamily="2" charset="-122"/>
                <a:ea typeface="宋体" panose="02010600030101010101" pitchFamily="2" charset="-122"/>
              </a:rPr>
              <a:t>日全面注册制</a:t>
            </a:r>
            <a:endParaRPr lang="en-US" altLang="zh-CN" sz="2000" dirty="0">
              <a:latin typeface="宋体" panose="02010600030101010101" pitchFamily="2" charset="-122"/>
              <a:ea typeface="宋体" panose="02010600030101010101" pitchFamily="2" charset="-122"/>
            </a:endParaRPr>
          </a:p>
          <a:p>
            <a:pPr marL="630238" indent="-271463">
              <a:buFont typeface="Wingdings" panose="05000000000000000000" pitchFamily="2" charset="2"/>
              <a:buChar char="ü"/>
            </a:pPr>
            <a:r>
              <a:rPr lang="zh-CN" altLang="en-US" sz="2000" dirty="0">
                <a:latin typeface="宋体" panose="02010600030101010101" pitchFamily="2" charset="-122"/>
                <a:ea typeface="宋体" panose="02010600030101010101" pitchFamily="2" charset="-122"/>
              </a:rPr>
              <a:t>新证券法</a:t>
            </a:r>
            <a:r>
              <a:rPr lang="en-US" altLang="zh-CN" sz="2000" dirty="0">
                <a:latin typeface="宋体" panose="02010600030101010101" pitchFamily="2" charset="-122"/>
                <a:ea typeface="宋体" panose="02010600030101010101" pitchFamily="2" charset="-122"/>
              </a:rPr>
              <a:t>2020</a:t>
            </a:r>
            <a:r>
              <a:rPr lang="zh-CN" altLang="en-US" sz="2000" dirty="0">
                <a:latin typeface="宋体" panose="02010600030101010101" pitchFamily="2" charset="-122"/>
                <a:ea typeface="宋体" panose="02010600030101010101" pitchFamily="2" charset="-122"/>
              </a:rPr>
              <a:t>年</a:t>
            </a:r>
            <a:r>
              <a:rPr lang="en-US" altLang="zh-CN" sz="2000" dirty="0">
                <a:latin typeface="宋体" panose="02010600030101010101" pitchFamily="2" charset="-122"/>
                <a:ea typeface="宋体" panose="02010600030101010101" pitchFamily="2" charset="-122"/>
              </a:rPr>
              <a:t>3</a:t>
            </a:r>
            <a:r>
              <a:rPr lang="zh-CN" altLang="en-US" sz="2000" dirty="0">
                <a:latin typeface="宋体" panose="02010600030101010101" pitchFamily="2" charset="-122"/>
                <a:ea typeface="宋体" panose="02010600030101010101" pitchFamily="2" charset="-122"/>
              </a:rPr>
              <a:t>月</a:t>
            </a:r>
            <a:r>
              <a:rPr lang="en-US" altLang="zh-CN" sz="2000" dirty="0">
                <a:latin typeface="宋体" panose="02010600030101010101" pitchFamily="2" charset="-122"/>
                <a:ea typeface="宋体" panose="02010600030101010101" pitchFamily="2" charset="-122"/>
              </a:rPr>
              <a:t>1</a:t>
            </a:r>
            <a:r>
              <a:rPr lang="zh-CN" altLang="en-US" sz="2000" dirty="0">
                <a:latin typeface="宋体" panose="02010600030101010101" pitchFamily="2" charset="-122"/>
                <a:ea typeface="宋体" panose="02010600030101010101" pitchFamily="2" charset="-122"/>
              </a:rPr>
              <a:t>日起实施</a:t>
            </a:r>
            <a:endParaRPr lang="en-US" altLang="zh-CN" sz="2000" dirty="0">
              <a:latin typeface="宋体" panose="02010600030101010101" pitchFamily="2" charset="-122"/>
              <a:ea typeface="宋体" panose="02010600030101010101" pitchFamily="2" charset="-122"/>
            </a:endParaRPr>
          </a:p>
          <a:p>
            <a:r>
              <a:rPr lang="en-US" altLang="zh-CN" sz="2000" dirty="0">
                <a:latin typeface="宋体" panose="02010600030101010101" pitchFamily="2" charset="-122"/>
                <a:ea typeface="宋体" panose="02010600030101010101" pitchFamily="2" charset="-122"/>
              </a:rPr>
              <a:t>2024</a:t>
            </a:r>
            <a:r>
              <a:rPr lang="zh-CN" altLang="en-US" sz="2000" dirty="0">
                <a:latin typeface="宋体" panose="02010600030101010101" pitchFamily="2" charset="-122"/>
                <a:ea typeface="宋体" panose="02010600030101010101" pitchFamily="2" charset="-122"/>
              </a:rPr>
              <a:t>年发布的新“国九条”坚守资本市场工作的政治性，人民性，以强监管，防风险，促高质量发展为主线；严把发行上市准入关；严格上市公司持续监管；加大退市监管力度；加强证券基金机构监管推动行业回归本源做优做强；加强交易监管增强资本市场内在稳定性；大力推动中长期资金入市持续壮大长期投资力量；进一步全面深化改革开放，更好服务高质量发展；推动形成促进资本市场高质量发展的合力。</a:t>
            </a:r>
            <a:endParaRPr lang="en-US" altLang="zh-CN" sz="2000" dirty="0">
              <a:latin typeface="宋体" panose="02010600030101010101" pitchFamily="2" charset="-122"/>
              <a:ea typeface="宋体" panose="02010600030101010101" pitchFamily="2" charset="-122"/>
            </a:endParaRPr>
          </a:p>
          <a:p>
            <a:pPr marL="534988">
              <a:buFont typeface="Wingdings" panose="05000000000000000000" pitchFamily="2" charset="2"/>
              <a:buChar char="ü"/>
            </a:pPr>
            <a:r>
              <a:rPr lang="en-US" altLang="zh-CN" sz="2000" dirty="0">
                <a:latin typeface="宋体" panose="02010600030101010101" pitchFamily="2" charset="-122"/>
                <a:ea typeface="宋体" panose="02010600030101010101" pitchFamily="2" charset="-122"/>
              </a:rPr>
              <a:t>2024</a:t>
            </a:r>
            <a:r>
              <a:rPr lang="zh-CN" altLang="en-US" sz="2000" dirty="0">
                <a:latin typeface="宋体" panose="02010600030101010101" pitchFamily="2" charset="-122"/>
                <a:ea typeface="宋体" panose="02010600030101010101" pitchFamily="2" charset="-122"/>
              </a:rPr>
              <a:t>年</a:t>
            </a:r>
            <a:r>
              <a:rPr lang="en-US" altLang="zh-CN" sz="2000" dirty="0">
                <a:latin typeface="宋体" panose="02010600030101010101" pitchFamily="2" charset="-122"/>
                <a:ea typeface="宋体" panose="02010600030101010101" pitchFamily="2" charset="-122"/>
              </a:rPr>
              <a:t>9</a:t>
            </a:r>
            <a:r>
              <a:rPr lang="zh-CN" altLang="en-US" sz="2000" dirty="0">
                <a:latin typeface="宋体" panose="02010600030101010101" pitchFamily="2" charset="-122"/>
                <a:ea typeface="宋体" panose="02010600030101010101" pitchFamily="2" charset="-122"/>
              </a:rPr>
              <a:t>月</a:t>
            </a:r>
            <a:r>
              <a:rPr lang="en-US" altLang="zh-CN" sz="2000" dirty="0">
                <a:latin typeface="宋体" panose="02010600030101010101" pitchFamily="2" charset="-122"/>
                <a:ea typeface="宋体" panose="02010600030101010101" pitchFamily="2" charset="-122"/>
              </a:rPr>
              <a:t>5</a:t>
            </a:r>
            <a:r>
              <a:rPr lang="zh-CN" altLang="en-US" sz="2000" dirty="0">
                <a:latin typeface="宋体" panose="02010600030101010101" pitchFamily="2" charset="-122"/>
                <a:ea typeface="宋体" panose="02010600030101010101" pitchFamily="2" charset="-122"/>
              </a:rPr>
              <a:t>日，国泰君安吸收合并海通证券</a:t>
            </a:r>
            <a:endParaRPr lang="en-US" altLang="zh-CN"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48174"/>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26</a:t>
            </a:fld>
            <a:endParaRPr lang="zh-CN" altLang="en-US"/>
          </a:p>
        </p:txBody>
      </p:sp>
    </p:spTree>
    <p:extLst>
      <p:ext uri="{BB962C8B-B14F-4D97-AF65-F5344CB8AC3E}">
        <p14:creationId xmlns:p14="http://schemas.microsoft.com/office/powerpoint/2010/main" val="1095596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投资银行在中国的发展</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存在的问题</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537547"/>
            <a:ext cx="10515600" cy="4639416"/>
          </a:xfrm>
        </p:spPr>
        <p:txBody>
          <a:bodyPr>
            <a:normAutofit/>
          </a:bodyPr>
          <a:lstStyle/>
          <a:p>
            <a:r>
              <a:rPr lang="zh-CN" altLang="en-US" sz="2400" dirty="0">
                <a:latin typeface="宋体" panose="02010600030101010101" pitchFamily="2" charset="-122"/>
                <a:ea typeface="宋体" panose="02010600030101010101" pitchFamily="2" charset="-122"/>
              </a:rPr>
              <a:t>自有资本少，融资能力差 </a:t>
            </a:r>
          </a:p>
          <a:p>
            <a:pPr marL="717550" indent="-355600">
              <a:buFont typeface="Wingdings" panose="05000000000000000000" pitchFamily="2" charset="2"/>
              <a:buChar char="ü"/>
              <a:tabLst>
                <a:tab pos="717550" algn="l"/>
              </a:tabLst>
            </a:pPr>
            <a:r>
              <a:rPr lang="zh-CN" altLang="en-US" sz="2400" dirty="0">
                <a:latin typeface="宋体" panose="02010600030101010101" pitchFamily="2" charset="-122"/>
                <a:ea typeface="宋体" panose="02010600030101010101" pitchFamily="2" charset="-122"/>
              </a:rPr>
              <a:t>中信证券</a:t>
            </a:r>
            <a:r>
              <a:rPr lang="en-US" altLang="zh-CN" sz="2400" dirty="0">
                <a:latin typeface="宋体" panose="02010600030101010101" pitchFamily="2" charset="-122"/>
                <a:ea typeface="宋体" panose="02010600030101010101" pitchFamily="2" charset="-122"/>
              </a:rPr>
              <a:t>2007</a:t>
            </a:r>
            <a:r>
              <a:rPr lang="zh-CN" altLang="en-US" sz="2400" dirty="0">
                <a:latin typeface="宋体" panose="02010600030101010101" pitchFamily="2" charset="-122"/>
                <a:ea typeface="宋体" panose="02010600030101010101" pitchFamily="2" charset="-122"/>
              </a:rPr>
              <a:t>年成为我国首个总资产过千亿元人民币的证券公司，资产总额达</a:t>
            </a:r>
            <a:r>
              <a:rPr lang="en-US" altLang="zh-CN" sz="2400" dirty="0">
                <a:latin typeface="宋体" panose="02010600030101010101" pitchFamily="2" charset="-122"/>
                <a:ea typeface="宋体" panose="02010600030101010101" pitchFamily="2" charset="-122"/>
              </a:rPr>
              <a:t>1053.7</a:t>
            </a:r>
            <a:r>
              <a:rPr lang="zh-CN" altLang="en-US" sz="2400" dirty="0">
                <a:latin typeface="宋体" panose="02010600030101010101" pitchFamily="2" charset="-122"/>
                <a:ea typeface="宋体" panose="02010600030101010101" pitchFamily="2" charset="-122"/>
              </a:rPr>
              <a:t>亿元，净资产为</a:t>
            </a:r>
            <a:r>
              <a:rPr lang="en-US" altLang="zh-CN" sz="2400" dirty="0">
                <a:latin typeface="宋体" panose="02010600030101010101" pitchFamily="2" charset="-122"/>
                <a:ea typeface="宋体" panose="02010600030101010101" pitchFamily="2" charset="-122"/>
              </a:rPr>
              <a:t>406</a:t>
            </a:r>
            <a:r>
              <a:rPr lang="zh-CN" altLang="en-US" sz="2400" dirty="0">
                <a:latin typeface="宋体" panose="02010600030101010101" pitchFamily="2" charset="-122"/>
                <a:ea typeface="宋体" panose="02010600030101010101" pitchFamily="2" charset="-122"/>
              </a:rPr>
              <a:t>亿元。</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tabLst>
                <a:tab pos="717550" algn="l"/>
              </a:tabLst>
            </a:pPr>
            <a:r>
              <a:rPr lang="zh-CN" altLang="en-US" sz="2400" dirty="0">
                <a:latin typeface="宋体" panose="02010600030101010101" pitchFamily="2" charset="-122"/>
                <a:ea typeface="宋体" panose="02010600030101010101" pitchFamily="2" charset="-122"/>
              </a:rPr>
              <a:t>摩根士丹利在</a:t>
            </a:r>
            <a:r>
              <a:rPr lang="en-US" altLang="zh-CN" sz="2400" dirty="0">
                <a:latin typeface="宋体" panose="02010600030101010101" pitchFamily="2" charset="-122"/>
                <a:ea typeface="宋体" panose="02010600030101010101" pitchFamily="2" charset="-122"/>
              </a:rPr>
              <a:t>2008</a:t>
            </a:r>
            <a:r>
              <a:rPr lang="zh-CN" altLang="en-US" sz="2400" dirty="0">
                <a:latin typeface="宋体" panose="02010600030101010101" pitchFamily="2" charset="-122"/>
                <a:ea typeface="宋体" panose="02010600030101010101" pitchFamily="2" charset="-122"/>
              </a:rPr>
              <a:t>年初的总资产约有</a:t>
            </a:r>
            <a:r>
              <a:rPr lang="en-US" altLang="zh-CN" sz="2400" dirty="0">
                <a:latin typeface="宋体" panose="02010600030101010101" pitchFamily="2" charset="-122"/>
                <a:ea typeface="宋体" panose="02010600030101010101" pitchFamily="2" charset="-122"/>
              </a:rPr>
              <a:t>7700</a:t>
            </a:r>
            <a:r>
              <a:rPr lang="zh-CN" altLang="en-US" sz="2400" dirty="0">
                <a:latin typeface="宋体" panose="02010600030101010101" pitchFamily="2" charset="-122"/>
                <a:ea typeface="宋体" panose="02010600030101010101" pitchFamily="2" charset="-122"/>
              </a:rPr>
              <a:t>多亿美元，相差了四十倍。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tabLst>
                <a:tab pos="717550" algn="l"/>
              </a:tabLst>
            </a:pPr>
            <a:r>
              <a:rPr lang="en-US" altLang="zh-CN" sz="2400" dirty="0">
                <a:latin typeface="宋体" panose="02010600030101010101" pitchFamily="2" charset="-122"/>
                <a:ea typeface="宋体" panose="02010600030101010101" pitchFamily="2" charset="-122"/>
              </a:rPr>
              <a:t>2020</a:t>
            </a:r>
            <a:r>
              <a:rPr lang="zh-CN" altLang="en-US" sz="2400" dirty="0">
                <a:latin typeface="宋体" panose="02010600030101010101" pitchFamily="2" charset="-122"/>
                <a:ea typeface="宋体" panose="02010600030101010101" pitchFamily="2" charset="-122"/>
              </a:rPr>
              <a:t>年，中信证券总资产</a:t>
            </a:r>
            <a:r>
              <a:rPr lang="en-US" altLang="zh-CN" sz="2400" dirty="0">
                <a:latin typeface="宋体" panose="02010600030101010101" pitchFamily="2" charset="-122"/>
                <a:ea typeface="宋体" panose="02010600030101010101" pitchFamily="2" charset="-122"/>
              </a:rPr>
              <a:t>1.05</a:t>
            </a:r>
            <a:r>
              <a:rPr lang="zh-CN" altLang="en-US" sz="2400" dirty="0">
                <a:latin typeface="宋体" panose="02010600030101010101" pitchFamily="2" charset="-122"/>
                <a:ea typeface="宋体" panose="02010600030101010101" pitchFamily="2" charset="-122"/>
              </a:rPr>
              <a:t>万亿人民币</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tabLst>
                <a:tab pos="717550" algn="l"/>
              </a:tabLst>
            </a:pPr>
            <a:r>
              <a:rPr lang="en-US" altLang="zh-CN" sz="2400" dirty="0">
                <a:latin typeface="宋体" panose="02010600030101010101" pitchFamily="2" charset="-122"/>
                <a:ea typeface="宋体" panose="02010600030101010101" pitchFamily="2" charset="-122"/>
              </a:rPr>
              <a:t>2024</a:t>
            </a:r>
            <a:r>
              <a:rPr lang="zh-CN" altLang="en-US" sz="2400" dirty="0">
                <a:latin typeface="宋体" panose="02010600030101010101" pitchFamily="2" charset="-122"/>
                <a:ea typeface="宋体" panose="02010600030101010101" pitchFamily="2" charset="-122"/>
              </a:rPr>
              <a:t>年半年报，中信证券总资产</a:t>
            </a:r>
            <a:r>
              <a:rPr lang="en-US" altLang="zh-CN" sz="2400" dirty="0">
                <a:latin typeface="宋体" panose="02010600030101010101" pitchFamily="2" charset="-122"/>
                <a:ea typeface="宋体" panose="02010600030101010101" pitchFamily="2" charset="-122"/>
              </a:rPr>
              <a:t>1.49</a:t>
            </a:r>
            <a:r>
              <a:rPr lang="zh-CN" altLang="en-US" sz="2400" dirty="0">
                <a:latin typeface="宋体" panose="02010600030101010101" pitchFamily="2" charset="-122"/>
                <a:ea typeface="宋体" panose="02010600030101010101" pitchFamily="2" charset="-122"/>
              </a:rPr>
              <a:t>万亿元，摩根士丹利总资产</a:t>
            </a:r>
            <a:r>
              <a:rPr lang="en-US" altLang="zh-CN" sz="2400" dirty="0">
                <a:latin typeface="宋体" panose="02010600030101010101" pitchFamily="2" charset="-122"/>
                <a:ea typeface="宋体" panose="02010600030101010101" pitchFamily="2" charset="-122"/>
              </a:rPr>
              <a:t>8.64</a:t>
            </a:r>
            <a:r>
              <a:rPr lang="zh-CN" altLang="en-US" sz="2400" dirty="0">
                <a:latin typeface="宋体" panose="02010600030101010101" pitchFamily="2" charset="-122"/>
                <a:ea typeface="宋体" panose="02010600030101010101" pitchFamily="2" charset="-122"/>
              </a:rPr>
              <a:t>万亿元。</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tabLst>
                <a:tab pos="717550" algn="l"/>
              </a:tabLst>
            </a:pPr>
            <a:r>
              <a:rPr lang="zh-CN" altLang="en-US" sz="2400" dirty="0">
                <a:latin typeface="宋体" panose="02010600030101010101" pitchFamily="2" charset="-122"/>
                <a:ea typeface="宋体" panose="02010600030101010101" pitchFamily="2" charset="-122"/>
              </a:rPr>
              <a:t>自有资本规模小使我国证券公司难以承受投资银行业务的高风险，也直接限制了证券公司向标准的投资银行的发展。 </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27</a:t>
            </a:fld>
            <a:endParaRPr lang="zh-CN" altLang="en-US"/>
          </a:p>
        </p:txBody>
      </p:sp>
      <p:pic>
        <p:nvPicPr>
          <p:cNvPr id="4" name="图片 3">
            <a:extLst>
              <a:ext uri="{FF2B5EF4-FFF2-40B4-BE49-F238E27FC236}">
                <a16:creationId xmlns:a16="http://schemas.microsoft.com/office/drawing/2014/main" id="{CD327764-8750-4E6B-9B7D-97CFD71EE814}"/>
              </a:ext>
            </a:extLst>
          </p:cNvPr>
          <p:cNvPicPr>
            <a:picLocks noChangeAspect="1"/>
          </p:cNvPicPr>
          <p:nvPr/>
        </p:nvPicPr>
        <p:blipFill>
          <a:blip r:embed="rId2"/>
          <a:stretch>
            <a:fillRect/>
          </a:stretch>
        </p:blipFill>
        <p:spPr>
          <a:xfrm>
            <a:off x="9086850" y="5483009"/>
            <a:ext cx="1375512" cy="873341"/>
          </a:xfrm>
          <a:prstGeom prst="rect">
            <a:avLst/>
          </a:prstGeom>
        </p:spPr>
      </p:pic>
    </p:spTree>
    <p:extLst>
      <p:ext uri="{BB962C8B-B14F-4D97-AF65-F5344CB8AC3E}">
        <p14:creationId xmlns:p14="http://schemas.microsoft.com/office/powerpoint/2010/main" val="2570597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11744"/>
          </a:xfrm>
        </p:spPr>
        <p:txBody>
          <a:bodyPr>
            <a:normAutofit/>
          </a:bodyPr>
          <a:lstStyle/>
          <a:p>
            <a:r>
              <a:rPr lang="zh-CN" altLang="en-US" sz="3200" dirty="0">
                <a:latin typeface="宋体" panose="02010600030101010101" pitchFamily="2" charset="-122"/>
                <a:ea typeface="宋体" panose="02010600030101010101" pitchFamily="2" charset="-122"/>
              </a:rPr>
              <a:t>投资银行在中国的发展</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存在的问题</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21581"/>
            <a:ext cx="10515600" cy="4955382"/>
          </a:xfrm>
        </p:spPr>
        <p:txBody>
          <a:bodyPr>
            <a:normAutofit/>
          </a:bodyPr>
          <a:lstStyle/>
          <a:p>
            <a:r>
              <a:rPr lang="zh-CN" altLang="en-US" sz="2400" dirty="0">
                <a:latin typeface="宋体" panose="02010600030101010101" pitchFamily="2" charset="-122"/>
                <a:ea typeface="宋体" panose="02010600030101010101" pitchFamily="2" charset="-122"/>
              </a:rPr>
              <a:t>自有资本少，融资能力差 </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838200" y="97687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28</a:t>
            </a:fld>
            <a:endParaRPr lang="zh-CN" altLang="en-US"/>
          </a:p>
        </p:txBody>
      </p:sp>
      <p:graphicFrame>
        <p:nvGraphicFramePr>
          <p:cNvPr id="6" name="图表 5">
            <a:extLst>
              <a:ext uri="{FF2B5EF4-FFF2-40B4-BE49-F238E27FC236}">
                <a16:creationId xmlns:a16="http://schemas.microsoft.com/office/drawing/2014/main" id="{7D507F6A-D944-9648-990B-A614B569CCF6}"/>
              </a:ext>
            </a:extLst>
          </p:cNvPr>
          <p:cNvGraphicFramePr>
            <a:graphicFrameLocks/>
          </p:cNvGraphicFramePr>
          <p:nvPr>
            <p:extLst>
              <p:ext uri="{D42A27DB-BD31-4B8C-83A1-F6EECF244321}">
                <p14:modId xmlns:p14="http://schemas.microsoft.com/office/powerpoint/2010/main" val="3487501422"/>
              </p:ext>
            </p:extLst>
          </p:nvPr>
        </p:nvGraphicFramePr>
        <p:xfrm>
          <a:off x="1335881" y="1771651"/>
          <a:ext cx="9142465" cy="4405312"/>
        </p:xfrm>
        <a:graphic>
          <a:graphicData uri="http://schemas.openxmlformats.org/drawingml/2006/chart">
            <c:chart xmlns:c="http://schemas.openxmlformats.org/drawingml/2006/chart" xmlns:r="http://schemas.openxmlformats.org/officeDocument/2006/relationships" r:id="rId2"/>
          </a:graphicData>
        </a:graphic>
      </p:graphicFrame>
      <p:sp>
        <p:nvSpPr>
          <p:cNvPr id="8" name="文本框 7">
            <a:extLst>
              <a:ext uri="{FF2B5EF4-FFF2-40B4-BE49-F238E27FC236}">
                <a16:creationId xmlns:a16="http://schemas.microsoft.com/office/drawing/2014/main" id="{EAD0F6A5-490C-8E11-B516-1F5071D5F344}"/>
              </a:ext>
            </a:extLst>
          </p:cNvPr>
          <p:cNvSpPr txBox="1"/>
          <p:nvPr/>
        </p:nvSpPr>
        <p:spPr>
          <a:xfrm>
            <a:off x="1131147" y="6176962"/>
            <a:ext cx="2959946" cy="369332"/>
          </a:xfrm>
          <a:prstGeom prst="rect">
            <a:avLst/>
          </a:prstGeom>
          <a:noFill/>
        </p:spPr>
        <p:txBody>
          <a:bodyPr wrap="square" rtlCol="0">
            <a:spAutoFit/>
          </a:bodyPr>
          <a:lstStyle/>
          <a:p>
            <a:r>
              <a:rPr lang="zh-CN" altLang="en-US" dirty="0"/>
              <a:t>数据来源：</a:t>
            </a:r>
            <a:r>
              <a:rPr lang="en-US" altLang="zh-CN" dirty="0"/>
              <a:t>WIND</a:t>
            </a:r>
            <a:r>
              <a:rPr lang="zh-CN" altLang="en-US" dirty="0"/>
              <a:t>数据库</a:t>
            </a:r>
          </a:p>
        </p:txBody>
      </p:sp>
    </p:spTree>
    <p:extLst>
      <p:ext uri="{BB962C8B-B14F-4D97-AF65-F5344CB8AC3E}">
        <p14:creationId xmlns:p14="http://schemas.microsoft.com/office/powerpoint/2010/main" val="1005504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56430"/>
          </a:xfrm>
        </p:spPr>
        <p:txBody>
          <a:bodyPr>
            <a:normAutofit/>
          </a:bodyPr>
          <a:lstStyle/>
          <a:p>
            <a:r>
              <a:rPr lang="zh-CN" altLang="en-US" sz="3200" dirty="0">
                <a:latin typeface="宋体" panose="02010600030101010101" pitchFamily="2" charset="-122"/>
                <a:ea typeface="宋体" panose="02010600030101010101" pitchFamily="2" charset="-122"/>
              </a:rPr>
              <a:t>投资银行在中国的发展</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存在的问题</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164431"/>
            <a:ext cx="10515600" cy="5012532"/>
          </a:xfrm>
        </p:spPr>
        <p:txBody>
          <a:bodyPr>
            <a:normAutofit/>
          </a:bodyPr>
          <a:lstStyle/>
          <a:p>
            <a:r>
              <a:rPr lang="zh-CN" altLang="en-US" sz="2400" dirty="0">
                <a:latin typeface="宋体" panose="02010600030101010101" pitchFamily="2" charset="-122"/>
                <a:ea typeface="宋体" panose="02010600030101010101" pitchFamily="2" charset="-122"/>
              </a:rPr>
              <a:t>自有资本少，融资能力差 </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838200" y="989012"/>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29</a:t>
            </a:fld>
            <a:endParaRPr lang="zh-CN" altLang="en-US"/>
          </a:p>
        </p:txBody>
      </p:sp>
      <p:graphicFrame>
        <p:nvGraphicFramePr>
          <p:cNvPr id="4" name="图表 3">
            <a:extLst>
              <a:ext uri="{FF2B5EF4-FFF2-40B4-BE49-F238E27FC236}">
                <a16:creationId xmlns:a16="http://schemas.microsoft.com/office/drawing/2014/main" id="{2F64FFA2-D30B-0E1E-E875-753B0527841C}"/>
              </a:ext>
            </a:extLst>
          </p:cNvPr>
          <p:cNvGraphicFramePr>
            <a:graphicFrameLocks/>
          </p:cNvGraphicFramePr>
          <p:nvPr>
            <p:extLst>
              <p:ext uri="{D42A27DB-BD31-4B8C-83A1-F6EECF244321}">
                <p14:modId xmlns:p14="http://schemas.microsoft.com/office/powerpoint/2010/main" val="4132695546"/>
              </p:ext>
            </p:extLst>
          </p:nvPr>
        </p:nvGraphicFramePr>
        <p:xfrm>
          <a:off x="1557338" y="1645442"/>
          <a:ext cx="8975195" cy="4626665"/>
        </p:xfrm>
        <a:graphic>
          <a:graphicData uri="http://schemas.openxmlformats.org/drawingml/2006/chart">
            <c:chart xmlns:c="http://schemas.openxmlformats.org/drawingml/2006/chart" xmlns:r="http://schemas.openxmlformats.org/officeDocument/2006/relationships" r:id="rId2"/>
          </a:graphicData>
        </a:graphic>
      </p:graphicFrame>
      <p:sp>
        <p:nvSpPr>
          <p:cNvPr id="8" name="文本框 7">
            <a:extLst>
              <a:ext uri="{FF2B5EF4-FFF2-40B4-BE49-F238E27FC236}">
                <a16:creationId xmlns:a16="http://schemas.microsoft.com/office/drawing/2014/main" id="{B9CC1693-6618-CAC0-7B06-6F7C518FFC07}"/>
              </a:ext>
            </a:extLst>
          </p:cNvPr>
          <p:cNvSpPr txBox="1"/>
          <p:nvPr/>
        </p:nvSpPr>
        <p:spPr>
          <a:xfrm>
            <a:off x="921173" y="6307838"/>
            <a:ext cx="2959946" cy="369332"/>
          </a:xfrm>
          <a:prstGeom prst="rect">
            <a:avLst/>
          </a:prstGeom>
          <a:noFill/>
        </p:spPr>
        <p:txBody>
          <a:bodyPr wrap="square" rtlCol="0">
            <a:spAutoFit/>
          </a:bodyPr>
          <a:lstStyle/>
          <a:p>
            <a:r>
              <a:rPr lang="zh-CN" altLang="en-US" dirty="0"/>
              <a:t>数据来源：</a:t>
            </a:r>
            <a:r>
              <a:rPr lang="en-US" altLang="zh-CN" dirty="0"/>
              <a:t>WIND</a:t>
            </a:r>
            <a:r>
              <a:rPr lang="zh-CN" altLang="en-US" dirty="0"/>
              <a:t>数据库</a:t>
            </a:r>
          </a:p>
        </p:txBody>
      </p:sp>
    </p:spTree>
    <p:extLst>
      <p:ext uri="{BB962C8B-B14F-4D97-AF65-F5344CB8AC3E}">
        <p14:creationId xmlns:p14="http://schemas.microsoft.com/office/powerpoint/2010/main" val="3700836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投资银行的起源 </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p:txBody>
          <a:bodyPr>
            <a:normAutofit/>
          </a:bodyPr>
          <a:lstStyle/>
          <a:p>
            <a:r>
              <a:rPr lang="zh-CN" altLang="en-US" sz="2400" dirty="0">
                <a:latin typeface="宋体" panose="02010600030101010101" pitchFamily="2" charset="-122"/>
                <a:ea typeface="宋体" panose="02010600030101010101" pitchFamily="2" charset="-122"/>
              </a:rPr>
              <a:t>现代意义上的投资银行起源于欧洲，于</a:t>
            </a:r>
            <a:r>
              <a:rPr lang="en-US" altLang="zh-CN" sz="2400" dirty="0">
                <a:latin typeface="宋体" panose="02010600030101010101" pitchFamily="2" charset="-122"/>
                <a:ea typeface="宋体" panose="02010600030101010101" pitchFamily="2" charset="-122"/>
              </a:rPr>
              <a:t>19</a:t>
            </a:r>
            <a:r>
              <a:rPr lang="zh-CN" altLang="en-US" sz="2400" dirty="0">
                <a:latin typeface="宋体" panose="02010600030101010101" pitchFamily="2" charset="-122"/>
                <a:ea typeface="宋体" panose="02010600030101010101" pitchFamily="2" charset="-122"/>
              </a:rPr>
              <a:t>世纪传入美国，并在美国得到迅速发展。 </a:t>
            </a:r>
          </a:p>
          <a:p>
            <a:endParaRPr lang="en-US" altLang="zh-CN" sz="24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投资银行的建立是在商品经济发展的基础上自然形成的 </a:t>
            </a:r>
          </a:p>
          <a:p>
            <a:endParaRPr lang="en-US" altLang="zh-CN" sz="24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随着经济的发展，生产规模的扩大，货币资本的需求量及供给量日趋扩大，资金融通成为企业生产正常进行的必要条件，这就促使了金融业的发展。金融业的发展又为投资银行提供了良好的环境 </a:t>
            </a:r>
          </a:p>
          <a:p>
            <a:endParaRPr lang="zh-CN" altLang="en-US"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a:t>
            </a:fld>
            <a:endParaRPr lang="zh-CN" altLang="en-US"/>
          </a:p>
        </p:txBody>
      </p:sp>
    </p:spTree>
    <p:extLst>
      <p:ext uri="{BB962C8B-B14F-4D97-AF65-F5344CB8AC3E}">
        <p14:creationId xmlns:p14="http://schemas.microsoft.com/office/powerpoint/2010/main" val="22439827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投资银行在中国的发展</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存在的问题</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441166"/>
            <a:ext cx="10515600" cy="4351338"/>
          </a:xfrm>
        </p:spPr>
        <p:txBody>
          <a:bodyPr>
            <a:normAutofit/>
          </a:bodyPr>
          <a:lstStyle/>
          <a:p>
            <a:r>
              <a:rPr lang="zh-CN" altLang="en-US" sz="1800" dirty="0">
                <a:latin typeface="宋体" panose="02010600030101010101" pitchFamily="2" charset="-122"/>
                <a:ea typeface="宋体" panose="02010600030101010101" pitchFamily="2" charset="-122"/>
              </a:rPr>
              <a:t>业务范围窄，国际化程度低 </a:t>
            </a:r>
          </a:p>
          <a:p>
            <a:pPr marL="717550" indent="-3556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业务主要局限于一级市场的证券承销业务和二级市场的经纪及自营业务。 </a:t>
            </a:r>
            <a:endParaRPr lang="en-US" altLang="zh-CN" sz="18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综合类证券公司收入中，全部收入</a:t>
            </a:r>
            <a:r>
              <a:rPr lang="en-US" altLang="zh-CN" sz="1800" dirty="0">
                <a:latin typeface="宋体" panose="02010600030101010101" pitchFamily="2" charset="-122"/>
                <a:ea typeface="宋体" panose="02010600030101010101" pitchFamily="2" charset="-122"/>
              </a:rPr>
              <a:t>80 %</a:t>
            </a:r>
            <a:r>
              <a:rPr lang="zh-CN" altLang="en-US" sz="1800" dirty="0">
                <a:latin typeface="宋体" panose="02010600030101010101" pitchFamily="2" charset="-122"/>
                <a:ea typeface="宋体" panose="02010600030101010101" pitchFamily="2" charset="-122"/>
              </a:rPr>
              <a:t>以上来自于经纪自营承销收入，经纪业务更占到了</a:t>
            </a:r>
            <a:r>
              <a:rPr lang="en-US" altLang="zh-CN" sz="1800" dirty="0">
                <a:latin typeface="宋体" panose="02010600030101010101" pitchFamily="2" charset="-122"/>
                <a:ea typeface="宋体" panose="02010600030101010101" pitchFamily="2" charset="-122"/>
              </a:rPr>
              <a:t>50 %</a:t>
            </a:r>
            <a:r>
              <a:rPr lang="zh-CN" altLang="en-US" sz="1800" dirty="0">
                <a:latin typeface="宋体" panose="02010600030101010101" pitchFamily="2" charset="-122"/>
                <a:ea typeface="宋体" panose="02010600030101010101" pitchFamily="2" charset="-122"/>
              </a:rPr>
              <a:t>。能从事兼并收购顾问业务、金融创新等业务的更是凤毛麟角 </a:t>
            </a:r>
            <a:endParaRPr lang="en-US" altLang="zh-CN" sz="18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p"/>
            </a:pPr>
            <a:r>
              <a:rPr lang="zh-CN" altLang="en-US" sz="1800" dirty="0">
                <a:latin typeface="宋体" panose="02010600030101010101" pitchFamily="2" charset="-122"/>
                <a:ea typeface="宋体" panose="02010600030101010101" pitchFamily="2" charset="-122"/>
              </a:rPr>
              <a:t>美国投资银行的收入来源比较广泛，有佣金收入、交易收入、承销收入、基金销售收入、资产管理、咨询顾问、期货收入及研究收入等等。大量的经营企业并购业务更是成为了国际化投资银行的标志性业务，在资产管理和金融工程方面也都有优异的成绩。 </a:t>
            </a:r>
          </a:p>
          <a:p>
            <a:endParaRPr lang="zh-CN" altLang="en-US"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30</a:t>
            </a:fld>
            <a:endParaRPr lang="zh-CN" altLang="en-US" dirty="0"/>
          </a:p>
        </p:txBody>
      </p:sp>
      <p:sp>
        <p:nvSpPr>
          <p:cNvPr id="12" name="文本框 11">
            <a:extLst>
              <a:ext uri="{FF2B5EF4-FFF2-40B4-BE49-F238E27FC236}">
                <a16:creationId xmlns:a16="http://schemas.microsoft.com/office/drawing/2014/main" id="{32E0AE3C-E03D-FBF7-8C99-8AD5F8FB664A}"/>
              </a:ext>
            </a:extLst>
          </p:cNvPr>
          <p:cNvSpPr txBox="1"/>
          <p:nvPr/>
        </p:nvSpPr>
        <p:spPr>
          <a:xfrm>
            <a:off x="4724400" y="6356350"/>
            <a:ext cx="2365513" cy="369332"/>
          </a:xfrm>
          <a:prstGeom prst="rect">
            <a:avLst/>
          </a:prstGeom>
          <a:noFill/>
        </p:spPr>
        <p:txBody>
          <a:bodyPr wrap="square" rtlCol="0">
            <a:spAutoFit/>
          </a:bodyPr>
          <a:lstStyle/>
          <a:p>
            <a:r>
              <a:rPr lang="zh-CN" altLang="en-US" dirty="0"/>
              <a:t>中信证券各业务占比</a:t>
            </a:r>
          </a:p>
        </p:txBody>
      </p:sp>
      <p:pic>
        <p:nvPicPr>
          <p:cNvPr id="13" name="图片 12">
            <a:extLst>
              <a:ext uri="{FF2B5EF4-FFF2-40B4-BE49-F238E27FC236}">
                <a16:creationId xmlns:a16="http://schemas.microsoft.com/office/drawing/2014/main" id="{CBE675F0-4776-FFC1-A730-E67C92DEF1CC}"/>
              </a:ext>
            </a:extLst>
          </p:cNvPr>
          <p:cNvPicPr>
            <a:picLocks noChangeAspect="1"/>
          </p:cNvPicPr>
          <p:nvPr/>
        </p:nvPicPr>
        <p:blipFill>
          <a:blip r:embed="rId2"/>
          <a:stretch>
            <a:fillRect/>
          </a:stretch>
        </p:blipFill>
        <p:spPr>
          <a:xfrm>
            <a:off x="15478" y="3708210"/>
            <a:ext cx="12078494" cy="2084294"/>
          </a:xfrm>
          <a:prstGeom prst="rect">
            <a:avLst/>
          </a:prstGeom>
        </p:spPr>
      </p:pic>
    </p:spTree>
    <p:extLst>
      <p:ext uri="{BB962C8B-B14F-4D97-AF65-F5344CB8AC3E}">
        <p14:creationId xmlns:p14="http://schemas.microsoft.com/office/powerpoint/2010/main" val="2885239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749300"/>
          </a:xfrm>
        </p:spPr>
        <p:txBody>
          <a:bodyPr>
            <a:normAutofit/>
          </a:bodyPr>
          <a:lstStyle/>
          <a:p>
            <a:r>
              <a:rPr lang="zh-CN" altLang="en-US" sz="3200" dirty="0">
                <a:latin typeface="宋体" panose="02010600030101010101" pitchFamily="2" charset="-122"/>
                <a:ea typeface="宋体" panose="02010600030101010101" pitchFamily="2" charset="-122"/>
              </a:rPr>
              <a:t>投资银行在中国的发展</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存在的问题</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378746"/>
            <a:ext cx="10756106" cy="4798217"/>
          </a:xfrm>
        </p:spPr>
        <p:txBody>
          <a:bodyPr>
            <a:normAutofit/>
          </a:bodyPr>
          <a:lstStyle/>
          <a:p>
            <a:r>
              <a:rPr lang="zh-CN" altLang="en-US" sz="2400" dirty="0">
                <a:latin typeface="宋体" panose="02010600030101010101" pitchFamily="2" charset="-122"/>
                <a:ea typeface="宋体" panose="02010600030101010101" pitchFamily="2" charset="-122"/>
              </a:rPr>
              <a:t>法制不健全，操作不规范 </a:t>
            </a:r>
          </a:p>
          <a:p>
            <a:pPr marL="717550" indent="-355600">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中国的证券公司还远远不是真正意义上的现代投资银行，目前在我国的投资银行业务中还存在着大量的违规行为。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2019</a:t>
            </a:r>
            <a:r>
              <a:rPr lang="zh-CN" altLang="en-US" sz="2400" dirty="0">
                <a:latin typeface="宋体" panose="02010600030101010101" pitchFamily="2" charset="-122"/>
                <a:ea typeface="宋体" panose="02010600030101010101" pitchFamily="2" charset="-122"/>
              </a:rPr>
              <a:t>年</a:t>
            </a:r>
            <a:r>
              <a:rPr lang="en-US" altLang="zh-CN" sz="2400" dirty="0">
                <a:latin typeface="宋体" panose="02010600030101010101" pitchFamily="2" charset="-122"/>
                <a:ea typeface="宋体" panose="02010600030101010101" pitchFamily="2" charset="-122"/>
              </a:rPr>
              <a:t>12</a:t>
            </a:r>
            <a:r>
              <a:rPr lang="zh-CN" altLang="en-US" sz="2400" dirty="0">
                <a:latin typeface="宋体" panose="02010600030101010101" pitchFamily="2" charset="-122"/>
                <a:ea typeface="宋体" panose="02010600030101010101" pitchFamily="2" charset="-122"/>
              </a:rPr>
              <a:t>月，修订后的</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证券法</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通过。</a:t>
            </a:r>
            <a:r>
              <a:rPr lang="en-US" altLang="zh-CN" sz="2400" dirty="0">
                <a:latin typeface="宋体" panose="02010600030101010101" pitchFamily="2" charset="-122"/>
                <a:ea typeface="宋体" panose="02010600030101010101" pitchFamily="2" charset="-122"/>
              </a:rPr>
              <a:t>2020</a:t>
            </a:r>
            <a:r>
              <a:rPr lang="zh-CN" altLang="en-US" sz="2400" dirty="0">
                <a:latin typeface="宋体" panose="02010600030101010101" pitchFamily="2" charset="-122"/>
                <a:ea typeface="宋体" panose="02010600030101010101" pitchFamily="2" charset="-122"/>
              </a:rPr>
              <a:t>年</a:t>
            </a:r>
            <a:r>
              <a:rPr lang="en-US" altLang="zh-CN" sz="2400" dirty="0">
                <a:latin typeface="宋体" panose="02010600030101010101" pitchFamily="2" charset="-122"/>
                <a:ea typeface="宋体" panose="02010600030101010101" pitchFamily="2" charset="-122"/>
              </a:rPr>
              <a:t>3</a:t>
            </a:r>
            <a:r>
              <a:rPr lang="zh-CN" altLang="en-US" sz="2400" dirty="0">
                <a:latin typeface="宋体" panose="02010600030101010101" pitchFamily="2" charset="-122"/>
                <a:ea typeface="宋体" panose="02010600030101010101" pitchFamily="2" charset="-122"/>
              </a:rPr>
              <a:t>月</a:t>
            </a: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日起实施。</a:t>
            </a:r>
            <a:endParaRPr lang="en-US" altLang="zh-CN" sz="2400" dirty="0">
              <a:latin typeface="宋体" panose="02010600030101010101" pitchFamily="2" charset="-122"/>
              <a:ea typeface="宋体" panose="02010600030101010101" pitchFamily="2" charset="-122"/>
            </a:endParaRPr>
          </a:p>
          <a:p>
            <a:pPr marL="965200" indent="-342900">
              <a:buSzPct val="40000"/>
              <a:buFont typeface="Wingdings" panose="05000000000000000000" pitchFamily="2" charset="2"/>
              <a:buChar char="p"/>
            </a:pPr>
            <a:r>
              <a:rPr lang="zh-CN" altLang="en-US" sz="2400" dirty="0">
                <a:latin typeface="宋体" panose="02010600030101010101" pitchFamily="2" charset="-122"/>
                <a:ea typeface="宋体" panose="02010600030101010101" pitchFamily="2" charset="-122"/>
              </a:rPr>
              <a:t>全面推行证券发行注册制度（</a:t>
            </a:r>
            <a:r>
              <a:rPr lang="en-US" altLang="zh-CN" sz="2400" dirty="0">
                <a:latin typeface="宋体" panose="02010600030101010101" pitchFamily="2" charset="-122"/>
                <a:ea typeface="宋体" panose="02010600030101010101" pitchFamily="2" charset="-122"/>
              </a:rPr>
              <a:t>2023</a:t>
            </a:r>
            <a:r>
              <a:rPr lang="zh-CN" altLang="en-US" sz="2400" dirty="0">
                <a:latin typeface="宋体" panose="02010600030101010101" pitchFamily="2" charset="-122"/>
                <a:ea typeface="宋体" panose="02010600030101010101" pitchFamily="2" charset="-122"/>
              </a:rPr>
              <a:t>年</a:t>
            </a:r>
            <a:r>
              <a:rPr lang="en-US" altLang="zh-CN" sz="2400" dirty="0">
                <a:latin typeface="宋体" panose="02010600030101010101" pitchFamily="2" charset="-122"/>
                <a:ea typeface="宋体" panose="02010600030101010101" pitchFamily="2" charset="-122"/>
              </a:rPr>
              <a:t>2</a:t>
            </a:r>
            <a:r>
              <a:rPr lang="zh-CN" altLang="en-US" sz="2400" dirty="0">
                <a:latin typeface="宋体" panose="02010600030101010101" pitchFamily="2" charset="-122"/>
                <a:ea typeface="宋体" panose="02010600030101010101" pitchFamily="2" charset="-122"/>
              </a:rPr>
              <a:t>月</a:t>
            </a:r>
            <a:r>
              <a:rPr lang="en-US" altLang="zh-CN" sz="2400" dirty="0">
                <a:latin typeface="宋体" panose="02010600030101010101" pitchFamily="2" charset="-122"/>
                <a:ea typeface="宋体" panose="02010600030101010101" pitchFamily="2" charset="-122"/>
              </a:rPr>
              <a:t>17</a:t>
            </a:r>
            <a:r>
              <a:rPr lang="zh-CN" altLang="en-US" sz="2400" dirty="0">
                <a:latin typeface="宋体" panose="02010600030101010101" pitchFamily="2" charset="-122"/>
                <a:ea typeface="宋体" panose="02010600030101010101" pitchFamily="2" charset="-122"/>
              </a:rPr>
              <a:t>日正式实施）。</a:t>
            </a:r>
            <a:endParaRPr lang="en-US" altLang="zh-CN" sz="2400" dirty="0">
              <a:latin typeface="宋体" panose="02010600030101010101" pitchFamily="2" charset="-122"/>
              <a:ea typeface="宋体" panose="02010600030101010101" pitchFamily="2" charset="-122"/>
            </a:endParaRPr>
          </a:p>
          <a:p>
            <a:pPr marL="965200" indent="-342900">
              <a:buSzPct val="40000"/>
              <a:buFont typeface="Wingdings" panose="05000000000000000000" pitchFamily="2" charset="2"/>
              <a:buChar char="p"/>
            </a:pPr>
            <a:r>
              <a:rPr lang="zh-CN" altLang="en-US" sz="2400" dirty="0">
                <a:latin typeface="宋体" panose="02010600030101010101" pitchFamily="2" charset="-122"/>
                <a:ea typeface="宋体" panose="02010600030101010101" pitchFamily="2" charset="-122"/>
              </a:rPr>
              <a:t>显著提高证券违法违规成本。</a:t>
            </a:r>
            <a:endParaRPr lang="en-US" altLang="zh-CN" sz="2400" dirty="0">
              <a:latin typeface="宋体" panose="02010600030101010101" pitchFamily="2" charset="-122"/>
              <a:ea typeface="宋体" panose="02010600030101010101" pitchFamily="2" charset="-122"/>
            </a:endParaRPr>
          </a:p>
          <a:p>
            <a:pPr marL="965200" indent="-342900">
              <a:buSzPct val="40000"/>
              <a:buFont typeface="Wingdings" panose="05000000000000000000" pitchFamily="2" charset="2"/>
              <a:buChar char="p"/>
            </a:pPr>
            <a:r>
              <a:rPr lang="zh-CN" altLang="en-US" sz="2400" dirty="0">
                <a:latin typeface="宋体" panose="02010600030101010101" pitchFamily="2" charset="-122"/>
                <a:ea typeface="宋体" panose="02010600030101010101" pitchFamily="2" charset="-122"/>
              </a:rPr>
              <a:t>完善投资者保护制度。</a:t>
            </a:r>
            <a:endParaRPr lang="en-US" altLang="zh-CN" sz="2400" dirty="0">
              <a:latin typeface="宋体" panose="02010600030101010101" pitchFamily="2" charset="-122"/>
              <a:ea typeface="宋体" panose="02010600030101010101" pitchFamily="2" charset="-122"/>
            </a:endParaRPr>
          </a:p>
          <a:p>
            <a:pPr marL="965200" indent="-342900">
              <a:buSzPct val="40000"/>
              <a:buFont typeface="Wingdings" panose="05000000000000000000" pitchFamily="2" charset="2"/>
              <a:buChar char="p"/>
            </a:pPr>
            <a:r>
              <a:rPr lang="zh-CN" altLang="en-US" sz="2400" dirty="0">
                <a:latin typeface="宋体" panose="02010600030101010101" pitchFamily="2" charset="-122"/>
                <a:ea typeface="宋体" panose="02010600030101010101" pitchFamily="2" charset="-122"/>
              </a:rPr>
              <a:t>强化信息披露要求等。</a:t>
            </a:r>
            <a:endParaRPr lang="en-US" altLang="zh-CN" sz="24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96925" y="1196181"/>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31</a:t>
            </a:fld>
            <a:endParaRPr lang="zh-CN" altLang="en-US"/>
          </a:p>
        </p:txBody>
      </p:sp>
      <p:pic>
        <p:nvPicPr>
          <p:cNvPr id="4" name="图片 3">
            <a:extLst>
              <a:ext uri="{FF2B5EF4-FFF2-40B4-BE49-F238E27FC236}">
                <a16:creationId xmlns:a16="http://schemas.microsoft.com/office/drawing/2014/main" id="{5E2C9FAC-E55A-4E69-921F-55CC163EDEC7}"/>
              </a:ext>
            </a:extLst>
          </p:cNvPr>
          <p:cNvPicPr>
            <a:picLocks noChangeAspect="1"/>
          </p:cNvPicPr>
          <p:nvPr/>
        </p:nvPicPr>
        <p:blipFill>
          <a:blip r:embed="rId2"/>
          <a:stretch>
            <a:fillRect/>
          </a:stretch>
        </p:blipFill>
        <p:spPr>
          <a:xfrm>
            <a:off x="9057925" y="4123183"/>
            <a:ext cx="1404506" cy="1914000"/>
          </a:xfrm>
          <a:prstGeom prst="rect">
            <a:avLst/>
          </a:prstGeom>
        </p:spPr>
      </p:pic>
    </p:spTree>
    <p:extLst>
      <p:ext uri="{BB962C8B-B14F-4D97-AF65-F5344CB8AC3E}">
        <p14:creationId xmlns:p14="http://schemas.microsoft.com/office/powerpoint/2010/main" val="3757041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98234"/>
          </a:xfrm>
        </p:spPr>
        <p:txBody>
          <a:bodyPr>
            <a:normAutofit/>
          </a:bodyPr>
          <a:lstStyle/>
          <a:p>
            <a:r>
              <a:rPr lang="zh-CN" altLang="en-US" sz="3200" dirty="0">
                <a:latin typeface="宋体" panose="02010600030101010101" pitchFamily="2" charset="-122"/>
                <a:ea typeface="宋体" panose="02010600030101010101" pitchFamily="2" charset="-122"/>
              </a:rPr>
              <a:t>投资银行在中国的发展</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存在的问题</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199" y="1321595"/>
            <a:ext cx="10784681" cy="4855368"/>
          </a:xfrm>
        </p:spPr>
        <p:txBody>
          <a:bodyPr>
            <a:normAutofit/>
          </a:bodyPr>
          <a:lstStyle/>
          <a:p>
            <a:r>
              <a:rPr lang="zh-CN" altLang="en-US" sz="2400" dirty="0">
                <a:latin typeface="宋体" panose="02010600030101010101" pitchFamily="2" charset="-122"/>
                <a:ea typeface="宋体" panose="02010600030101010101" pitchFamily="2" charset="-122"/>
              </a:rPr>
              <a:t>缺乏足够的专业人才 </a:t>
            </a:r>
          </a:p>
          <a:p>
            <a:pPr marL="717550" indent="-355600">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投资银行业务具有专业性强、涉及面广等特点</a:t>
            </a:r>
            <a:r>
              <a:rPr lang="en-US" altLang="zh-CN" sz="2400" dirty="0">
                <a:latin typeface="宋体" panose="02010600030101010101" pitchFamily="2" charset="-122"/>
                <a:ea typeface="宋体" panose="02010600030101010101" pitchFamily="2" charset="-122"/>
              </a:rPr>
              <a:t>, </a:t>
            </a:r>
            <a:r>
              <a:rPr lang="zh-CN" altLang="en-US" sz="2400" dirty="0">
                <a:latin typeface="宋体" panose="02010600030101010101" pitchFamily="2" charset="-122"/>
                <a:ea typeface="宋体" panose="02010600030101010101" pitchFamily="2" charset="-122"/>
              </a:rPr>
              <a:t>需要有丰富的专业知识以及专家组合。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拥有高素质的人才，尤其是拥有思维敏捷、富有挑战精神，有丰富的行业经验和强烈成功欲望的投资银行经营者和管理者，是投资银行成功的关键。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我国的投资银行业还处于起步阶段，相关人才储备较少，也缺乏实战经验。 </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96925" y="106336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32</a:t>
            </a:fld>
            <a:endParaRPr lang="zh-CN" altLang="en-US"/>
          </a:p>
        </p:txBody>
      </p:sp>
      <p:pic>
        <p:nvPicPr>
          <p:cNvPr id="4" name="图片 3">
            <a:extLst>
              <a:ext uri="{FF2B5EF4-FFF2-40B4-BE49-F238E27FC236}">
                <a16:creationId xmlns:a16="http://schemas.microsoft.com/office/drawing/2014/main" id="{A86BE027-51AD-4704-98CA-61EAFCE056D8}"/>
              </a:ext>
            </a:extLst>
          </p:cNvPr>
          <p:cNvPicPr>
            <a:picLocks noChangeAspect="1"/>
          </p:cNvPicPr>
          <p:nvPr/>
        </p:nvPicPr>
        <p:blipFill>
          <a:blip r:embed="rId2"/>
          <a:stretch>
            <a:fillRect/>
          </a:stretch>
        </p:blipFill>
        <p:spPr>
          <a:xfrm>
            <a:off x="7716961" y="4229922"/>
            <a:ext cx="3087366" cy="2208712"/>
          </a:xfrm>
          <a:prstGeom prst="rect">
            <a:avLst/>
          </a:prstGeom>
        </p:spPr>
      </p:pic>
    </p:spTree>
    <p:extLst>
      <p:ext uri="{BB962C8B-B14F-4D97-AF65-F5344CB8AC3E}">
        <p14:creationId xmlns:p14="http://schemas.microsoft.com/office/powerpoint/2010/main" val="3857620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C958AE-41D8-E914-5900-BD35268C229F}"/>
              </a:ext>
            </a:extLst>
          </p:cNvPr>
          <p:cNvSpPr>
            <a:spLocks noGrp="1"/>
          </p:cNvSpPr>
          <p:nvPr>
            <p:ph type="title"/>
          </p:nvPr>
        </p:nvSpPr>
        <p:spPr>
          <a:xfrm>
            <a:off x="838200" y="365126"/>
            <a:ext cx="10515600" cy="920336"/>
          </a:xfrm>
        </p:spPr>
        <p:txBody>
          <a:bodyPr>
            <a:normAutofit/>
          </a:bodyPr>
          <a:lstStyle/>
          <a:p>
            <a:r>
              <a:rPr lang="zh-CN" altLang="en-US" sz="3200" dirty="0">
                <a:latin typeface="宋体" panose="02010600030101010101" pitchFamily="2" charset="-122"/>
                <a:ea typeface="宋体" panose="02010600030101010101" pitchFamily="2" charset="-122"/>
              </a:rPr>
              <a:t>证券行业从业人员（</a:t>
            </a:r>
            <a:r>
              <a:rPr lang="en-US" altLang="zh-CN" sz="3200" dirty="0">
                <a:latin typeface="宋体" panose="02010600030101010101" pitchFamily="2" charset="-122"/>
                <a:ea typeface="宋体" panose="02010600030101010101" pitchFamily="2" charset="-122"/>
              </a:rPr>
              <a:t>2021-2023</a:t>
            </a:r>
            <a:r>
              <a:rPr lang="zh-CN" altLang="en-US" sz="3200" dirty="0">
                <a:latin typeface="宋体" panose="02010600030101010101" pitchFamily="2" charset="-122"/>
                <a:ea typeface="宋体" panose="02010600030101010101" pitchFamily="2" charset="-122"/>
              </a:rPr>
              <a:t>）</a:t>
            </a:r>
          </a:p>
        </p:txBody>
      </p:sp>
      <p:sp>
        <p:nvSpPr>
          <p:cNvPr id="4" name="灯片编号占位符 3">
            <a:extLst>
              <a:ext uri="{FF2B5EF4-FFF2-40B4-BE49-F238E27FC236}">
                <a16:creationId xmlns:a16="http://schemas.microsoft.com/office/drawing/2014/main" id="{DB4895AE-CA38-5FB5-32BD-399CEE5AB70F}"/>
              </a:ext>
            </a:extLst>
          </p:cNvPr>
          <p:cNvSpPr>
            <a:spLocks noGrp="1"/>
          </p:cNvSpPr>
          <p:nvPr>
            <p:ph type="sldNum" sz="quarter" idx="12"/>
          </p:nvPr>
        </p:nvSpPr>
        <p:spPr/>
        <p:txBody>
          <a:bodyPr/>
          <a:lstStyle/>
          <a:p>
            <a:fld id="{D59A92B6-63D0-4749-8E4E-E12FD465A899}" type="slidenum">
              <a:rPr lang="zh-CN" altLang="en-US" smtClean="0"/>
              <a:t>33</a:t>
            </a:fld>
            <a:endParaRPr lang="zh-CN" altLang="en-US"/>
          </a:p>
        </p:txBody>
      </p:sp>
      <p:grpSp>
        <p:nvGrpSpPr>
          <p:cNvPr id="14" name="组合 13">
            <a:extLst>
              <a:ext uri="{FF2B5EF4-FFF2-40B4-BE49-F238E27FC236}">
                <a16:creationId xmlns:a16="http://schemas.microsoft.com/office/drawing/2014/main" id="{C5416802-9649-302E-D005-D9B6477162B7}"/>
              </a:ext>
            </a:extLst>
          </p:cNvPr>
          <p:cNvGrpSpPr/>
          <p:nvPr/>
        </p:nvGrpSpPr>
        <p:grpSpPr>
          <a:xfrm>
            <a:off x="181754" y="1285462"/>
            <a:ext cx="11828492" cy="4277346"/>
            <a:chOff x="115858" y="1116185"/>
            <a:chExt cx="11828492" cy="3241502"/>
          </a:xfrm>
        </p:grpSpPr>
        <p:pic>
          <p:nvPicPr>
            <p:cNvPr id="8" name="图片 7">
              <a:extLst>
                <a:ext uri="{FF2B5EF4-FFF2-40B4-BE49-F238E27FC236}">
                  <a16:creationId xmlns:a16="http://schemas.microsoft.com/office/drawing/2014/main" id="{4B80AAEF-0F49-3B5B-914E-DEDF4934076D}"/>
                </a:ext>
              </a:extLst>
            </p:cNvPr>
            <p:cNvPicPr>
              <a:picLocks noChangeAspect="1"/>
            </p:cNvPicPr>
            <p:nvPr/>
          </p:nvPicPr>
          <p:blipFill>
            <a:blip r:embed="rId2"/>
            <a:stretch>
              <a:fillRect/>
            </a:stretch>
          </p:blipFill>
          <p:spPr>
            <a:xfrm>
              <a:off x="115858" y="1116185"/>
              <a:ext cx="11828492" cy="1826937"/>
            </a:xfrm>
            <a:prstGeom prst="rect">
              <a:avLst/>
            </a:prstGeom>
          </p:spPr>
        </p:pic>
        <p:pic>
          <p:nvPicPr>
            <p:cNvPr id="9" name="图片 8">
              <a:extLst>
                <a:ext uri="{FF2B5EF4-FFF2-40B4-BE49-F238E27FC236}">
                  <a16:creationId xmlns:a16="http://schemas.microsoft.com/office/drawing/2014/main" id="{CE7B8581-8E36-F79C-2059-7E86A36E0EC2}"/>
                </a:ext>
              </a:extLst>
            </p:cNvPr>
            <p:cNvPicPr>
              <a:picLocks noChangeAspect="1"/>
            </p:cNvPicPr>
            <p:nvPr/>
          </p:nvPicPr>
          <p:blipFill>
            <a:blip r:embed="rId3"/>
            <a:stretch>
              <a:fillRect/>
            </a:stretch>
          </p:blipFill>
          <p:spPr>
            <a:xfrm>
              <a:off x="115858" y="2744426"/>
              <a:ext cx="6430499" cy="1613261"/>
            </a:xfrm>
            <a:prstGeom prst="rect">
              <a:avLst/>
            </a:prstGeom>
          </p:spPr>
        </p:pic>
        <p:pic>
          <p:nvPicPr>
            <p:cNvPr id="13" name="图片 12">
              <a:extLst>
                <a:ext uri="{FF2B5EF4-FFF2-40B4-BE49-F238E27FC236}">
                  <a16:creationId xmlns:a16="http://schemas.microsoft.com/office/drawing/2014/main" id="{2384FC27-AECA-D3AE-402A-801666B65C84}"/>
                </a:ext>
              </a:extLst>
            </p:cNvPr>
            <p:cNvPicPr>
              <a:picLocks noChangeAspect="1"/>
            </p:cNvPicPr>
            <p:nvPr/>
          </p:nvPicPr>
          <p:blipFill>
            <a:blip r:embed="rId4"/>
            <a:stretch>
              <a:fillRect/>
            </a:stretch>
          </p:blipFill>
          <p:spPr>
            <a:xfrm>
              <a:off x="6872288" y="2744426"/>
              <a:ext cx="5000625" cy="1541546"/>
            </a:xfrm>
            <a:prstGeom prst="rect">
              <a:avLst/>
            </a:prstGeom>
          </p:spPr>
        </p:pic>
      </p:grpSp>
    </p:spTree>
    <p:extLst>
      <p:ext uri="{BB962C8B-B14F-4D97-AF65-F5344CB8AC3E}">
        <p14:creationId xmlns:p14="http://schemas.microsoft.com/office/powerpoint/2010/main" val="1393131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5"/>
            <a:ext cx="10515600" cy="563563"/>
          </a:xfrm>
        </p:spPr>
        <p:txBody>
          <a:bodyPr>
            <a:normAutofit/>
          </a:bodyPr>
          <a:lstStyle/>
          <a:p>
            <a:r>
              <a:rPr lang="zh-CN" altLang="en-US" sz="3200" dirty="0">
                <a:latin typeface="宋体" panose="02010600030101010101" pitchFamily="2" charset="-122"/>
                <a:ea typeface="宋体" panose="02010600030101010101" pitchFamily="2" charset="-122"/>
              </a:rPr>
              <a:t>投资银行在中国的发展</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快速发展的措施</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285875"/>
            <a:ext cx="10515600" cy="4891088"/>
          </a:xfrm>
        </p:spPr>
        <p:txBody>
          <a:bodyPr>
            <a:noAutofit/>
          </a:bodyPr>
          <a:lstStyle/>
          <a:p>
            <a:r>
              <a:rPr lang="zh-CN" altLang="en-US" sz="2000" dirty="0">
                <a:latin typeface="宋体" panose="02010600030101010101" pitchFamily="2" charset="-122"/>
                <a:ea typeface="宋体" panose="02010600030101010101" pitchFamily="2" charset="-122"/>
              </a:rPr>
              <a:t>引入多元投资主体 </a:t>
            </a:r>
          </a:p>
          <a:p>
            <a:pPr marL="269875" indent="0">
              <a:buNone/>
            </a:pPr>
            <a:r>
              <a:rPr lang="zh-CN" altLang="en-US" sz="2000" dirty="0">
                <a:latin typeface="宋体" panose="02010600030101010101" pitchFamily="2" charset="-122"/>
                <a:ea typeface="宋体" panose="02010600030101010101" pitchFamily="2" charset="-122"/>
              </a:rPr>
              <a:t>我国大多数投资银行的投资主体都比较单一，国有资本占有绝对优势。投资主体的多元化不仅能扩充资本，更有利于公司治理结构的完善。因此，适当引入外资及民营资本，有利于提高我国投资银行的竞争力。 </a:t>
            </a:r>
            <a:endParaRPr lang="en-US" altLang="zh-CN" sz="2000" dirty="0">
              <a:latin typeface="宋体" panose="02010600030101010101" pitchFamily="2" charset="-122"/>
              <a:ea typeface="宋体" panose="02010600030101010101" pitchFamily="2" charset="-122"/>
            </a:endParaRPr>
          </a:p>
          <a:p>
            <a:pPr marL="269875" indent="0">
              <a:buNone/>
            </a:pPr>
            <a:endParaRPr lang="zh-CN" altLang="en-US"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积极拓展充实资本金的各种渠道 </a:t>
            </a:r>
          </a:p>
          <a:p>
            <a:pPr marL="269875" indent="0">
              <a:buNone/>
            </a:pPr>
            <a:r>
              <a:rPr lang="zh-CN" altLang="en-US" sz="2000" dirty="0">
                <a:latin typeface="宋体" panose="02010600030101010101" pitchFamily="2" charset="-122"/>
                <a:ea typeface="宋体" panose="02010600030101010101" pitchFamily="2" charset="-122"/>
              </a:rPr>
              <a:t>由于我国投资银行自有资本较少，我们必须寻求各种可以利用的渠道来充实投资银行资本金。比如鼓励有实力的券商直接上市或借壳上市，通过资本市场的融资进一步壮大实力。 </a:t>
            </a:r>
          </a:p>
          <a:p>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扩展业务范围 </a:t>
            </a:r>
            <a:endParaRPr lang="en-US" altLang="zh-CN" sz="2000" dirty="0">
              <a:latin typeface="宋体" panose="02010600030101010101" pitchFamily="2" charset="-122"/>
              <a:ea typeface="宋体" panose="02010600030101010101" pitchFamily="2" charset="-122"/>
            </a:endParaRPr>
          </a:p>
          <a:p>
            <a:pPr marL="269875" indent="0">
              <a:buNone/>
            </a:pPr>
            <a:r>
              <a:rPr lang="zh-CN" altLang="en-US" sz="2000" dirty="0">
                <a:latin typeface="宋体" panose="02010600030101010101" pitchFamily="2" charset="-122"/>
                <a:ea typeface="宋体" panose="02010600030101010101" pitchFamily="2" charset="-122"/>
              </a:rPr>
              <a:t>我国的投资银行业务在很大程度上还局限于传统的证券承销、经纪、自营等业务，因此需要大力扩展创新型和延伸型业务，如企业并购重组、资产证券化、金融衍生工具等，使投资银行业务向多样化、专业化、国际化的方向发展，这样不仅可以增加业务收入，也有利于分散风险。 </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10443"/>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34</a:t>
            </a:fld>
            <a:endParaRPr lang="zh-CN" altLang="en-US"/>
          </a:p>
        </p:txBody>
      </p:sp>
    </p:spTree>
    <p:extLst>
      <p:ext uri="{BB962C8B-B14F-4D97-AF65-F5344CB8AC3E}">
        <p14:creationId xmlns:p14="http://schemas.microsoft.com/office/powerpoint/2010/main" val="38402444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投资银行在中国的发展</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快速发展的措施</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p:txBody>
          <a:bodyPr>
            <a:normAutofit/>
          </a:bodyPr>
          <a:lstStyle/>
          <a:p>
            <a:r>
              <a:rPr lang="zh-CN" altLang="en-US" sz="2000" dirty="0">
                <a:latin typeface="宋体" panose="02010600030101010101" pitchFamily="2" charset="-122"/>
                <a:ea typeface="宋体" panose="02010600030101010101" pitchFamily="2" charset="-122"/>
              </a:rPr>
              <a:t>综合治理、完善法制 </a:t>
            </a:r>
          </a:p>
          <a:p>
            <a:pPr marL="269875" indent="0">
              <a:buNone/>
            </a:pPr>
            <a:r>
              <a:rPr lang="zh-CN" altLang="en-US" sz="2000" dirty="0">
                <a:latin typeface="宋体" panose="02010600030101010101" pitchFamily="2" charset="-122"/>
                <a:ea typeface="宋体" panose="02010600030101010101" pitchFamily="2" charset="-122"/>
              </a:rPr>
              <a:t>进一步健全证券市场的法制建设，积极推进券商综合治理，整治证券市场秩序，以有效的法律与合理的操作来规范市场主体行为，促进我国投资银行健康快速发展。 </a:t>
            </a:r>
          </a:p>
          <a:p>
            <a:endParaRPr lang="en-US" altLang="zh-CN" sz="2000" dirty="0">
              <a:latin typeface="宋体" panose="02010600030101010101" pitchFamily="2" charset="-122"/>
              <a:ea typeface="宋体" panose="02010600030101010101" pitchFamily="2" charset="-122"/>
            </a:endParaRPr>
          </a:p>
          <a:p>
            <a:r>
              <a:rPr lang="zh-CN" altLang="en-US" sz="2000" dirty="0">
                <a:latin typeface="宋体" panose="02010600030101010101" pitchFamily="2" charset="-122"/>
                <a:ea typeface="宋体" panose="02010600030101010101" pitchFamily="2" charset="-122"/>
              </a:rPr>
              <a:t>加强人才培养 </a:t>
            </a:r>
          </a:p>
          <a:p>
            <a:pPr marL="269875" indent="0">
              <a:buNone/>
            </a:pPr>
            <a:r>
              <a:rPr lang="zh-CN" altLang="en-US" sz="2000" dirty="0">
                <a:latin typeface="宋体" panose="02010600030101010101" pitchFamily="2" charset="-122"/>
                <a:ea typeface="宋体" panose="02010600030101010101" pitchFamily="2" charset="-122"/>
              </a:rPr>
              <a:t>深化以人为本的经营理念，努力提高现有投资银行人才的素质，采取积极的策略例如合理的激励机制以争夺人才并防止人才流失。此外也要注重人才开发、人才引入，做好人才储备工作以全面迎接全球投资银行业带来的挑战。 </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35</a:t>
            </a:fld>
            <a:endParaRPr lang="zh-CN" altLang="en-US"/>
          </a:p>
        </p:txBody>
      </p:sp>
    </p:spTree>
    <p:extLst>
      <p:ext uri="{BB962C8B-B14F-4D97-AF65-F5344CB8AC3E}">
        <p14:creationId xmlns:p14="http://schemas.microsoft.com/office/powerpoint/2010/main" val="37388299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投资银行的发展模式 </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p:txBody>
          <a:bodyPr>
            <a:normAutofit/>
          </a:bodyPr>
          <a:lstStyle/>
          <a:p>
            <a:r>
              <a:rPr lang="zh-CN" altLang="en-US" sz="2400" dirty="0">
                <a:latin typeface="宋体" panose="02010600030101010101" pitchFamily="2" charset="-122"/>
                <a:ea typeface="宋体" panose="02010600030101010101" pitchFamily="2" charset="-122"/>
              </a:rPr>
              <a:t>投资银行发展模式分类 </a:t>
            </a:r>
          </a:p>
          <a:p>
            <a:pPr marL="717550" indent="-355600">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分离型模式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综合性模式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发展模式的新变化 </a:t>
            </a:r>
          </a:p>
          <a:p>
            <a:endParaRPr lang="en-US" altLang="zh-CN" sz="24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中国投资银行发展模式的选择 </a:t>
            </a:r>
          </a:p>
          <a:p>
            <a:pPr marL="717550" indent="-355600">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综合发展阶段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奋力发展阶段 </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36</a:t>
            </a:fld>
            <a:endParaRPr lang="zh-CN" altLang="en-US"/>
          </a:p>
        </p:txBody>
      </p:sp>
    </p:spTree>
    <p:extLst>
      <p:ext uri="{BB962C8B-B14F-4D97-AF65-F5344CB8AC3E}">
        <p14:creationId xmlns:p14="http://schemas.microsoft.com/office/powerpoint/2010/main" val="22591699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42144"/>
          </a:xfrm>
        </p:spPr>
        <p:txBody>
          <a:bodyPr>
            <a:normAutofit/>
          </a:bodyPr>
          <a:lstStyle/>
          <a:p>
            <a:r>
              <a:rPr lang="zh-CN" altLang="en-US" sz="3200" dirty="0">
                <a:latin typeface="宋体" panose="02010600030101010101" pitchFamily="2" charset="-122"/>
                <a:ea typeface="宋体" panose="02010600030101010101" pitchFamily="2" charset="-122"/>
              </a:rPr>
              <a:t>投资银行的发展模式</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模式分类 </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314453"/>
            <a:ext cx="10515600" cy="4862510"/>
          </a:xfrm>
        </p:spPr>
        <p:txBody>
          <a:bodyPr>
            <a:normAutofit/>
          </a:bodyPr>
          <a:lstStyle/>
          <a:p>
            <a:r>
              <a:rPr lang="zh-CN" altLang="en-US" sz="2400" dirty="0">
                <a:latin typeface="宋体" panose="02010600030101010101" pitchFamily="2" charset="-122"/>
                <a:ea typeface="宋体" panose="02010600030101010101" pitchFamily="2" charset="-122"/>
              </a:rPr>
              <a:t>分离型模式 </a:t>
            </a:r>
          </a:p>
          <a:p>
            <a:pPr marL="717550" indent="-3556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1929</a:t>
            </a:r>
            <a:r>
              <a:rPr lang="zh-CN" altLang="en-US" sz="2400" dirty="0">
                <a:latin typeface="宋体" panose="02010600030101010101" pitchFamily="2" charset="-122"/>
                <a:ea typeface="宋体" panose="02010600030101010101" pitchFamily="2" charset="-122"/>
              </a:rPr>
              <a:t>年大萧条之后的美国投资银行模式可以说是分离型模式的典型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1933</a:t>
            </a:r>
            <a:r>
              <a:rPr lang="zh-CN" altLang="en-US" sz="2400" dirty="0">
                <a:latin typeface="宋体" panose="02010600030101010101" pitchFamily="2" charset="-122"/>
                <a:ea typeface="宋体" panose="02010600030101010101" pitchFamily="2" charset="-122"/>
              </a:rPr>
              <a:t>年通过的</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格拉斯</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斯蒂格尔法</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，要求银行在商业银行和投资银行业务之间做出选择，商业银行只能进行存款，信贷业务，投资银行只能进行证券承销类和证券经纪类业务。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在商业银行和投资银行之间设立了一度防火墙，有效地限制了商业银行的证券投资活动，从而控制了商业银行的风险，维护了公众对银行体系的信心，阻止资金从商业银行放贷业务中流向投资领域的投资活动在当时有积极意义。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摩根银行从事证券承销业务的专业人员成立摩根士丹利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第一波士顿国民银行建立投资银行第一波士顿 </a:t>
            </a:r>
          </a:p>
          <a:p>
            <a:endParaRPr lang="zh-CN" altLang="en-US"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00727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37</a:t>
            </a:fld>
            <a:endParaRPr lang="zh-CN" altLang="en-US"/>
          </a:p>
        </p:txBody>
      </p:sp>
    </p:spTree>
    <p:extLst>
      <p:ext uri="{BB962C8B-B14F-4D97-AF65-F5344CB8AC3E}">
        <p14:creationId xmlns:p14="http://schemas.microsoft.com/office/powerpoint/2010/main" val="11156142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投资银行的发展模式</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模式分类 </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621633"/>
            <a:ext cx="10515600" cy="4555330"/>
          </a:xfrm>
        </p:spPr>
        <p:txBody>
          <a:bodyPr>
            <a:normAutofit/>
          </a:bodyPr>
          <a:lstStyle/>
          <a:p>
            <a:r>
              <a:rPr lang="zh-CN" altLang="en-US" sz="2400" dirty="0">
                <a:latin typeface="宋体" panose="02010600030101010101" pitchFamily="2" charset="-122"/>
                <a:ea typeface="宋体" panose="02010600030101010101" pitchFamily="2" charset="-122"/>
              </a:rPr>
              <a:t>综合型模式 </a:t>
            </a:r>
          </a:p>
          <a:p>
            <a:pPr marL="717550" indent="-355600">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德国的投资银行是实行综合型发展模式的典型代表。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在综合型模式下，证券业和银行业之间没有界限划分，各类银行可以全面经营存贷款、证券买卖、租赁、担保等商业银行与投资银行业务。每家银行具体选择经营何种业务，由其根据自身在组织管理、人才及市场方面的优势，依据各种主客观条件自行而定。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综合型模式下的银行被称作全能银行，实力雄厚的全能银行不仅在商业银行业务上居主导地位，而且在证券承销和和证券经纪等投资银行业务上也占据优势。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银证混业经营、混业管理是综合型模式的最本质特点。 </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38</a:t>
            </a:fld>
            <a:endParaRPr lang="zh-CN" altLang="en-US"/>
          </a:p>
        </p:txBody>
      </p:sp>
    </p:spTree>
    <p:extLst>
      <p:ext uri="{BB962C8B-B14F-4D97-AF65-F5344CB8AC3E}">
        <p14:creationId xmlns:p14="http://schemas.microsoft.com/office/powerpoint/2010/main" val="19126591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742156"/>
          </a:xfrm>
        </p:spPr>
        <p:txBody>
          <a:bodyPr>
            <a:normAutofit/>
          </a:bodyPr>
          <a:lstStyle/>
          <a:p>
            <a:r>
              <a:rPr lang="zh-CN" altLang="en-US" sz="3200" dirty="0">
                <a:latin typeface="宋体" panose="02010600030101010101" pitchFamily="2" charset="-122"/>
                <a:ea typeface="宋体" panose="02010600030101010101" pitchFamily="2" charset="-122"/>
              </a:rPr>
              <a:t>投资银行的发展模式</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模式分类 </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421606"/>
            <a:ext cx="10515600" cy="4755357"/>
          </a:xfrm>
        </p:spPr>
        <p:txBody>
          <a:bodyPr>
            <a:normAutofit/>
          </a:bodyPr>
          <a:lstStyle/>
          <a:p>
            <a:r>
              <a:rPr lang="zh-CN" altLang="en-US" sz="2400" dirty="0">
                <a:latin typeface="宋体" panose="02010600030101010101" pitchFamily="2" charset="-122"/>
                <a:ea typeface="宋体" panose="02010600030101010101" pitchFamily="2" charset="-122"/>
              </a:rPr>
              <a:t>发展模式的新变化 </a:t>
            </a:r>
          </a:p>
          <a:p>
            <a:pPr marL="717550" indent="-3556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格拉斯</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斯蒂格尔法</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实施后美国一直处于分业经营状态 。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1980</a:t>
            </a:r>
            <a:r>
              <a:rPr lang="zh-CN" altLang="en-US" sz="2400" dirty="0">
                <a:latin typeface="宋体" panose="02010600030101010101" pitchFamily="2" charset="-122"/>
                <a:ea typeface="宋体" panose="02010600030101010101" pitchFamily="2" charset="-122"/>
              </a:rPr>
              <a:t>年</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放松管制法</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的颁布，强烈冲击了</a:t>
            </a:r>
            <a:r>
              <a:rPr lang="en-US" altLang="zh-CN" sz="2400" dirty="0">
                <a:latin typeface="宋体" panose="02010600030101010101" pitchFamily="2" charset="-122"/>
                <a:ea typeface="宋体" panose="02010600030101010101" pitchFamily="2" charset="-122"/>
              </a:rPr>
              <a:t>30</a:t>
            </a:r>
            <a:r>
              <a:rPr lang="zh-CN" altLang="en-US" sz="2400" dirty="0">
                <a:latin typeface="宋体" panose="02010600030101010101" pitchFamily="2" charset="-122"/>
                <a:ea typeface="宋体" panose="02010600030101010101" pitchFamily="2" charset="-122"/>
              </a:rPr>
              <a:t>年代以来严格而僵化的银行体制。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1998</a:t>
            </a:r>
            <a:r>
              <a:rPr lang="zh-CN" altLang="en-US" sz="2400" dirty="0">
                <a:latin typeface="宋体" panose="02010600030101010101" pitchFamily="2" charset="-122"/>
                <a:ea typeface="宋体" panose="02010600030101010101" pitchFamily="2" charset="-122"/>
              </a:rPr>
              <a:t>年</a:t>
            </a:r>
            <a:r>
              <a:rPr lang="en-US" altLang="zh-CN" sz="2400" dirty="0">
                <a:latin typeface="宋体" panose="02010600030101010101" pitchFamily="2" charset="-122"/>
                <a:ea typeface="宋体" panose="02010600030101010101" pitchFamily="2" charset="-122"/>
              </a:rPr>
              <a:t>4</a:t>
            </a:r>
            <a:r>
              <a:rPr lang="zh-CN" altLang="en-US" sz="2400" dirty="0">
                <a:latin typeface="宋体" panose="02010600030101010101" pitchFamily="2" charset="-122"/>
                <a:ea typeface="宋体" panose="02010600030101010101" pitchFamily="2" charset="-122"/>
              </a:rPr>
              <a:t>月</a:t>
            </a:r>
            <a:r>
              <a:rPr lang="en-US" altLang="zh-CN" sz="2400" dirty="0">
                <a:latin typeface="宋体" panose="02010600030101010101" pitchFamily="2" charset="-122"/>
                <a:ea typeface="宋体" panose="02010600030101010101" pitchFamily="2" charset="-122"/>
              </a:rPr>
              <a:t>6</a:t>
            </a:r>
            <a:r>
              <a:rPr lang="zh-CN" altLang="en-US" sz="2400" dirty="0">
                <a:latin typeface="宋体" panose="02010600030101010101" pitchFamily="2" charset="-122"/>
                <a:ea typeface="宋体" panose="02010600030101010101" pitchFamily="2" charset="-122"/>
              </a:rPr>
              <a:t>日，花旗集团和旅行者集团宣布合并，成为仅次于大通曼哈顿银行的全美第二大金融集团。这次并购浪潮使</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格拉斯</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斯蒂格尔法</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名存实亡。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1999</a:t>
            </a:r>
            <a:r>
              <a:rPr lang="zh-CN" altLang="en-US" sz="2400" dirty="0">
                <a:latin typeface="宋体" panose="02010600030101010101" pitchFamily="2" charset="-122"/>
                <a:ea typeface="宋体" panose="02010600030101010101" pitchFamily="2" charset="-122"/>
              </a:rPr>
              <a:t>年，克林顿政府提交监管改革绿皮书，通过</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金融服务现代化法案</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，废除了</a:t>
            </a:r>
            <a:r>
              <a:rPr lang="en-US" altLang="zh-CN" sz="2400" dirty="0">
                <a:latin typeface="宋体" panose="02010600030101010101" pitchFamily="2" charset="-122"/>
                <a:ea typeface="宋体" panose="02010600030101010101" pitchFamily="2" charset="-122"/>
              </a:rPr>
              <a:t>1933</a:t>
            </a:r>
            <a:r>
              <a:rPr lang="zh-CN" altLang="en-US" sz="2400" dirty="0">
                <a:latin typeface="宋体" panose="02010600030101010101" pitchFamily="2" charset="-122"/>
                <a:ea typeface="宋体" panose="02010600030101010101" pitchFamily="2" charset="-122"/>
              </a:rPr>
              <a:t>年制定的</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格拉斯</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斯蒂格尔法案</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有关条款。 </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107282"/>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39</a:t>
            </a:fld>
            <a:endParaRPr lang="zh-CN" altLang="en-US"/>
          </a:p>
        </p:txBody>
      </p:sp>
    </p:spTree>
    <p:extLst>
      <p:ext uri="{BB962C8B-B14F-4D97-AF65-F5344CB8AC3E}">
        <p14:creationId xmlns:p14="http://schemas.microsoft.com/office/powerpoint/2010/main" val="787117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投资银行的发展 </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591735"/>
            <a:ext cx="10515600" cy="4585228"/>
          </a:xfrm>
        </p:spPr>
        <p:txBody>
          <a:bodyPr>
            <a:normAutofit/>
          </a:bodyPr>
          <a:lstStyle/>
          <a:p>
            <a:r>
              <a:rPr lang="zh-CN" altLang="en-US" sz="2400" b="1" dirty="0">
                <a:latin typeface="宋体" panose="02010600030101010101" pitchFamily="2" charset="-122"/>
                <a:ea typeface="宋体" panose="02010600030101010101" pitchFamily="2" charset="-122"/>
              </a:rPr>
              <a:t>发展原因 </a:t>
            </a:r>
          </a:p>
          <a:p>
            <a:pPr marL="717550" indent="-355600">
              <a:buFont typeface="Wingdings" panose="05000000000000000000" pitchFamily="2" charset="2"/>
              <a:buChar char="ü"/>
            </a:pPr>
            <a:r>
              <a:rPr lang="zh-CN" altLang="en-US" sz="2400" b="1" dirty="0">
                <a:latin typeface="宋体" panose="02010600030101010101" pitchFamily="2" charset="-122"/>
                <a:ea typeface="宋体" panose="02010600030101010101" pitchFamily="2" charset="-122"/>
              </a:rPr>
              <a:t>贸易活动的日趋活跃 </a:t>
            </a:r>
          </a:p>
          <a:p>
            <a:pPr marL="717550" indent="0">
              <a:buNone/>
            </a:pPr>
            <a:r>
              <a:rPr lang="zh-CN" altLang="en-US" sz="2400" dirty="0">
                <a:latin typeface="宋体" panose="02010600030101010101" pitchFamily="2" charset="-122"/>
                <a:ea typeface="宋体" panose="02010600030101010101" pitchFamily="2" charset="-122"/>
              </a:rPr>
              <a:t>伴随着贸易范围和金额的扩大，客观上要求融资信用，于是一些信誉卓越的大商人便利用其积累的大量财富成为商人银行家，专门从事融资和票据承兑贴现业务，这是投资银行产生的根本原因。 </a:t>
            </a:r>
          </a:p>
          <a:p>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zh-CN" altLang="en-US" sz="2400" b="1" dirty="0">
                <a:latin typeface="宋体" panose="02010600030101010101" pitchFamily="2" charset="-122"/>
                <a:ea typeface="宋体" panose="02010600030101010101" pitchFamily="2" charset="-122"/>
              </a:rPr>
              <a:t>证券业的兴起与发展 </a:t>
            </a:r>
          </a:p>
          <a:p>
            <a:pPr marL="717550" indent="0">
              <a:buNone/>
            </a:pPr>
            <a:r>
              <a:rPr lang="zh-CN" altLang="en-US" sz="2400" dirty="0">
                <a:latin typeface="宋体" panose="02010600030101010101" pitchFamily="2" charset="-122"/>
                <a:ea typeface="宋体" panose="02010600030101010101" pitchFamily="2" charset="-122"/>
              </a:rPr>
              <a:t>证券业与证券交易的飞速发展是投资银行业迅速发展的催化剂，为其提供了广阔的发展天地。投资银行则作为证券承销商和证券经纪人逐步奠定了其在证券市场中的核心地位。 </a:t>
            </a:r>
          </a:p>
          <a:p>
            <a:pPr marL="0" indent="0">
              <a:buNone/>
            </a:pPr>
            <a:endParaRPr lang="zh-CN" altLang="en-US"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4</a:t>
            </a:fld>
            <a:endParaRPr lang="zh-CN" altLang="en-US"/>
          </a:p>
        </p:txBody>
      </p:sp>
    </p:spTree>
    <p:extLst>
      <p:ext uri="{BB962C8B-B14F-4D97-AF65-F5344CB8AC3E}">
        <p14:creationId xmlns:p14="http://schemas.microsoft.com/office/powerpoint/2010/main" val="31275362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投资银行的发展模式</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模式分类 </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690688"/>
            <a:ext cx="10515600" cy="4486275"/>
          </a:xfrm>
        </p:spPr>
        <p:txBody>
          <a:bodyPr>
            <a:normAutofit/>
          </a:bodyPr>
          <a:lstStyle/>
          <a:p>
            <a:r>
              <a:rPr lang="zh-CN" altLang="en-US" sz="2400" dirty="0">
                <a:latin typeface="宋体" panose="02010600030101010101" pitchFamily="2" charset="-122"/>
                <a:ea typeface="宋体" panose="02010600030101010101" pitchFamily="2" charset="-122"/>
              </a:rPr>
              <a:t>发展模式的新变化</a:t>
            </a:r>
            <a:r>
              <a:rPr lang="en-US" altLang="zh-CN" sz="2400" b="1"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金融控股公司 </a:t>
            </a:r>
          </a:p>
          <a:p>
            <a:pPr marL="717550" indent="-355600">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在此模式下，投资银行和商业银行同属于某一金融控股公司 。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金融控股公司模式与分离模式相比具有规模效益，能够产生巨大的协同效应，集团内部可以极大地分散风险。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金融控股公司集银行、证券、保险、信托等全方位的金融服务于一身，能为客户提供全方位的服务，并且能够获得更强有力的资金支持。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与全能银行模式相比，金融控股公司模式又具有股权杠杆效应，还能更好地防范风险。因此，这种发展模式因其非常有效的组织结构为投资银行带来了巨大的收益。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2008</a:t>
            </a:r>
            <a:r>
              <a:rPr lang="zh-CN" altLang="en-US" sz="2400" dirty="0">
                <a:latin typeface="宋体" panose="02010600030101010101" pitchFamily="2" charset="-122"/>
                <a:ea typeface="宋体" panose="02010600030101010101" pitchFamily="2" charset="-122"/>
              </a:rPr>
              <a:t>年</a:t>
            </a:r>
            <a:r>
              <a:rPr lang="en-US" altLang="zh-CN" sz="2400" dirty="0">
                <a:latin typeface="宋体" panose="02010600030101010101" pitchFamily="2" charset="-122"/>
                <a:ea typeface="宋体" panose="02010600030101010101" pitchFamily="2" charset="-122"/>
              </a:rPr>
              <a:t>9</a:t>
            </a:r>
            <a:r>
              <a:rPr lang="zh-CN" altLang="en-US" sz="2400" dirty="0">
                <a:latin typeface="宋体" panose="02010600030101010101" pitchFamily="2" charset="-122"/>
                <a:ea typeface="宋体" panose="02010600030101010101" pitchFamily="2" charset="-122"/>
              </a:rPr>
              <a:t>月</a:t>
            </a:r>
            <a:r>
              <a:rPr lang="en-US" altLang="zh-CN" sz="2400" dirty="0">
                <a:latin typeface="宋体" panose="02010600030101010101" pitchFamily="2" charset="-122"/>
                <a:ea typeface="宋体" panose="02010600030101010101" pitchFamily="2" charset="-122"/>
              </a:rPr>
              <a:t>21</a:t>
            </a:r>
            <a:r>
              <a:rPr lang="zh-CN" altLang="en-US" sz="2400" dirty="0">
                <a:latin typeface="宋体" panose="02010600030101010101" pitchFamily="2" charset="-122"/>
                <a:ea typeface="宋体" panose="02010600030101010101" pitchFamily="2" charset="-122"/>
              </a:rPr>
              <a:t>日，高盛和摩根士丹利，发表声明他们将成为传统的银行控股公司，从而结束了投资银行在华尔街的时代 </a:t>
            </a:r>
          </a:p>
          <a:p>
            <a:endParaRPr lang="zh-CN" altLang="en-US"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40</a:t>
            </a:fld>
            <a:endParaRPr lang="zh-CN" altLang="en-US"/>
          </a:p>
        </p:txBody>
      </p:sp>
    </p:spTree>
    <p:extLst>
      <p:ext uri="{BB962C8B-B14F-4D97-AF65-F5344CB8AC3E}">
        <p14:creationId xmlns:p14="http://schemas.microsoft.com/office/powerpoint/2010/main" val="2007447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投资银行的发展模式</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中国模式的选择</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p:txBody>
          <a:bodyPr>
            <a:normAutofit/>
          </a:bodyPr>
          <a:lstStyle/>
          <a:p>
            <a:r>
              <a:rPr lang="zh-CN" altLang="en-US" sz="2400" dirty="0">
                <a:latin typeface="宋体" panose="02010600030101010101" pitchFamily="2" charset="-122"/>
                <a:ea typeface="宋体" panose="02010600030101010101" pitchFamily="2" charset="-122"/>
              </a:rPr>
              <a:t>综合发展阶段 </a:t>
            </a:r>
          </a:p>
          <a:p>
            <a:pPr marL="717550" indent="-355600">
              <a:buFont typeface="Wingdings" panose="05000000000000000000" pitchFamily="2" charset="2"/>
              <a:buChar char="ü"/>
            </a:pPr>
            <a:r>
              <a:rPr lang="zh-CN" altLang="en-US" sz="2400" dirty="0">
                <a:latin typeface="宋体" panose="02010600030101010101" pitchFamily="2" charset="-122"/>
                <a:ea typeface="宋体" panose="02010600030101010101" pitchFamily="2" charset="-122"/>
              </a:rPr>
              <a:t>我国</a:t>
            </a:r>
            <a:r>
              <a:rPr lang="en-US" altLang="zh-CN" sz="2400" dirty="0">
                <a:latin typeface="宋体" panose="02010600030101010101" pitchFamily="2" charset="-122"/>
                <a:ea typeface="宋体" panose="02010600030101010101" pitchFamily="2" charset="-122"/>
              </a:rPr>
              <a:t>80</a:t>
            </a:r>
            <a:r>
              <a:rPr lang="zh-CN" altLang="en-US" sz="2400" dirty="0">
                <a:latin typeface="宋体" panose="02010600030101010101" pitchFamily="2" charset="-122"/>
                <a:ea typeface="宋体" panose="02010600030101010101" pitchFamily="2" charset="-122"/>
              </a:rPr>
              <a:t>年代初的金融体制改革使我国金融体制走向混业经营，这同时奠定了我国投资银行综合型发展的模式。各大商业银行都开办证券经纪业务，我国的证券公司也成为了商业银行主导下的证券公司。 </a:t>
            </a:r>
          </a:p>
          <a:p>
            <a:endParaRPr lang="en-US" altLang="zh-CN" sz="24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分离发展阶段 </a:t>
            </a:r>
          </a:p>
          <a:p>
            <a:pPr marL="717550" indent="-3556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1995</a:t>
            </a:r>
            <a:r>
              <a:rPr lang="zh-CN" altLang="en-US" sz="2400" dirty="0">
                <a:latin typeface="宋体" panose="02010600030101010101" pitchFamily="2" charset="-122"/>
                <a:ea typeface="宋体" panose="02010600030101010101" pitchFamily="2" charset="-122"/>
              </a:rPr>
              <a:t>年</a:t>
            </a:r>
            <a:r>
              <a:rPr lang="en-US" altLang="zh-CN" sz="2400" dirty="0">
                <a:latin typeface="宋体" panose="02010600030101010101" pitchFamily="2" charset="-122"/>
                <a:ea typeface="宋体" panose="02010600030101010101" pitchFamily="2" charset="-122"/>
              </a:rPr>
              <a:t>7</a:t>
            </a:r>
            <a:r>
              <a:rPr lang="zh-CN" altLang="en-US" sz="2400" dirty="0">
                <a:latin typeface="宋体" panose="02010600030101010101" pitchFamily="2" charset="-122"/>
                <a:ea typeface="宋体" panose="02010600030101010101" pitchFamily="2" charset="-122"/>
              </a:rPr>
              <a:t>月</a:t>
            </a:r>
            <a:r>
              <a:rPr lang="en-US" altLang="zh-CN" sz="2400" dirty="0">
                <a:latin typeface="宋体" panose="02010600030101010101" pitchFamily="2" charset="-122"/>
                <a:ea typeface="宋体" panose="02010600030101010101" pitchFamily="2" charset="-122"/>
              </a:rPr>
              <a:t>1</a:t>
            </a:r>
            <a:r>
              <a:rPr lang="zh-CN" altLang="en-US" sz="2400" dirty="0">
                <a:latin typeface="宋体" panose="02010600030101010101" pitchFamily="2" charset="-122"/>
                <a:ea typeface="宋体" panose="02010600030101010101" pitchFamily="2" charset="-122"/>
              </a:rPr>
              <a:t>日，</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中华人民共和国商业银行法</a:t>
            </a:r>
            <a:r>
              <a:rPr lang="en-US" altLang="zh-CN" sz="2400" dirty="0">
                <a:latin typeface="宋体" panose="02010600030101010101" pitchFamily="2" charset="-122"/>
                <a:ea typeface="宋体" panose="02010600030101010101" pitchFamily="2" charset="-122"/>
              </a:rPr>
              <a:t>》</a:t>
            </a:r>
            <a:r>
              <a:rPr lang="zh-CN" altLang="en-US" sz="2400" dirty="0">
                <a:latin typeface="宋体" panose="02010600030101010101" pitchFamily="2" charset="-122"/>
                <a:ea typeface="宋体" panose="02010600030101010101" pitchFamily="2" charset="-122"/>
              </a:rPr>
              <a:t>开始实行，确立了我国金融业分业经营的格局。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en-US" altLang="zh-CN" sz="2400" dirty="0">
                <a:latin typeface="宋体" panose="02010600030101010101" pitchFamily="2" charset="-122"/>
                <a:ea typeface="宋体" panose="02010600030101010101" pitchFamily="2" charset="-122"/>
              </a:rPr>
              <a:t>1997</a:t>
            </a:r>
            <a:r>
              <a:rPr lang="zh-CN" altLang="en-US" sz="2400" dirty="0">
                <a:latin typeface="宋体" panose="02010600030101010101" pitchFamily="2" charset="-122"/>
                <a:ea typeface="宋体" panose="02010600030101010101" pitchFamily="2" charset="-122"/>
              </a:rPr>
              <a:t>年底，国务院进一步强调了分业经营分业管理的原则。银行业和证券业进一步明确了各自的监管主体：中国人民银行和中国证券监督管理委员会。 </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41</a:t>
            </a:fld>
            <a:endParaRPr lang="zh-CN" altLang="en-US"/>
          </a:p>
        </p:txBody>
      </p:sp>
    </p:spTree>
    <p:extLst>
      <p:ext uri="{BB962C8B-B14F-4D97-AF65-F5344CB8AC3E}">
        <p14:creationId xmlns:p14="http://schemas.microsoft.com/office/powerpoint/2010/main" val="25102151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613568"/>
          </a:xfrm>
        </p:spPr>
        <p:txBody>
          <a:bodyPr>
            <a:normAutofit/>
          </a:bodyPr>
          <a:lstStyle/>
          <a:p>
            <a:r>
              <a:rPr lang="zh-CN" altLang="en-US" sz="3200" dirty="0">
                <a:latin typeface="宋体" panose="02010600030101010101" pitchFamily="2" charset="-122"/>
                <a:ea typeface="宋体" panose="02010600030101010101" pitchFamily="2" charset="-122"/>
              </a:rPr>
              <a:t>投资银行的发展模式</a:t>
            </a:r>
            <a:r>
              <a:rPr lang="en-US" altLang="zh-CN" sz="3200" dirty="0">
                <a:latin typeface="宋体" panose="02010600030101010101" pitchFamily="2" charset="-122"/>
                <a:ea typeface="宋体" panose="02010600030101010101" pitchFamily="2" charset="-122"/>
              </a:rPr>
              <a:t>-</a:t>
            </a:r>
            <a:r>
              <a:rPr lang="zh-CN" altLang="en-US" sz="3200" dirty="0">
                <a:latin typeface="宋体" panose="02010600030101010101" pitchFamily="2" charset="-122"/>
                <a:ea typeface="宋体" panose="02010600030101010101" pitchFamily="2" charset="-122"/>
              </a:rPr>
              <a:t>中国模式的选择</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414463"/>
            <a:ext cx="10515600" cy="4762500"/>
          </a:xfrm>
        </p:spPr>
        <p:txBody>
          <a:bodyPr>
            <a:noAutofit/>
          </a:bodyPr>
          <a:lstStyle/>
          <a:p>
            <a:r>
              <a:rPr lang="zh-CN" altLang="en-US" sz="2400" dirty="0">
                <a:latin typeface="宋体" panose="02010600030101010101" pitchFamily="2" charset="-122"/>
                <a:ea typeface="宋体" panose="02010600030101010101" pitchFamily="2" charset="-122"/>
              </a:rPr>
              <a:t>金融的分业或混业，本身并没有优劣之分，一个国家或一个经济究竟是采用分业制度还是混业制度，只是一种特定经济情况下的利弊权衡，这种权衡会随着经济环境的变化而不断调整。 </a:t>
            </a:r>
            <a:endParaRPr lang="en-US" altLang="zh-CN" sz="2400" dirty="0">
              <a:latin typeface="宋体" panose="02010600030101010101" pitchFamily="2" charset="-122"/>
              <a:ea typeface="宋体" panose="02010600030101010101" pitchFamily="2" charset="-122"/>
            </a:endParaRPr>
          </a:p>
          <a:p>
            <a:pPr marL="0" indent="0">
              <a:buNone/>
            </a:pPr>
            <a:endParaRPr lang="en-US" altLang="zh-CN" sz="24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从我国经济发展的宏观层面看，证券市场发展尚且不够成熟，市场整体风险较大，且缺乏完备的法律与有力的监管。 </a:t>
            </a:r>
            <a:endParaRPr lang="en-US" altLang="zh-CN" sz="2400" dirty="0">
              <a:latin typeface="宋体" panose="02010600030101010101" pitchFamily="2" charset="-122"/>
              <a:ea typeface="宋体" panose="02010600030101010101" pitchFamily="2" charset="-122"/>
            </a:endParaRPr>
          </a:p>
          <a:p>
            <a:endParaRPr lang="en-US" altLang="zh-CN" sz="24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从微观层面上来看，金融机构缺乏完善的内控机制及其内部资源的有限性，使得分业经营、分离发展成为我国投资银行的必然选择。 </a:t>
            </a:r>
            <a:endParaRPr lang="en-US" altLang="zh-CN" sz="2400" dirty="0">
              <a:latin typeface="宋体" panose="02010600030101010101" pitchFamily="2" charset="-122"/>
              <a:ea typeface="宋体" panose="02010600030101010101" pitchFamily="2" charset="-122"/>
            </a:endParaRPr>
          </a:p>
          <a:p>
            <a:endParaRPr lang="en-US" altLang="zh-CN" sz="2400" dirty="0">
              <a:latin typeface="宋体" panose="02010600030101010101" pitchFamily="2" charset="-122"/>
              <a:ea typeface="宋体" panose="02010600030101010101" pitchFamily="2" charset="-122"/>
            </a:endParaRPr>
          </a:p>
          <a:p>
            <a:r>
              <a:rPr lang="zh-CN" altLang="en-US" sz="2400" dirty="0">
                <a:latin typeface="宋体" panose="02010600030101010101" pitchFamily="2" charset="-122"/>
                <a:ea typeface="宋体" panose="02010600030101010101" pitchFamily="2" charset="-122"/>
              </a:rPr>
              <a:t>然而，随着我国经济发展水平日趋提高，金融市场也得到飞速发展，因此塑造能够在国内市场上与国际金融集团抗衡的全能型金融市场主体是必然出路。混业经营的时代离我们已不再遥远。 </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103313"/>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42</a:t>
            </a:fld>
            <a:endParaRPr lang="zh-CN" altLang="en-US"/>
          </a:p>
        </p:txBody>
      </p:sp>
    </p:spTree>
    <p:extLst>
      <p:ext uri="{BB962C8B-B14F-4D97-AF65-F5344CB8AC3E}">
        <p14:creationId xmlns:p14="http://schemas.microsoft.com/office/powerpoint/2010/main" val="38084661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小结</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p:txBody>
          <a:bodyPr>
            <a:normAutofit/>
          </a:bodyPr>
          <a:lstStyle/>
          <a:p>
            <a:r>
              <a:rPr lang="zh-CN" altLang="en-US" sz="2400" dirty="0">
                <a:latin typeface="宋体" panose="02010600030101010101" pitchFamily="2" charset="-122"/>
                <a:ea typeface="宋体" panose="02010600030101010101" pitchFamily="2" charset="-122"/>
              </a:rPr>
              <a:t>了解投资银行的起源与发展阶段 </a:t>
            </a:r>
          </a:p>
          <a:p>
            <a:r>
              <a:rPr lang="zh-CN" altLang="en-US" sz="2400" dirty="0">
                <a:latin typeface="宋体" panose="02010600030101010101" pitchFamily="2" charset="-122"/>
                <a:ea typeface="宋体" panose="02010600030101010101" pitchFamily="2" charset="-122"/>
              </a:rPr>
              <a:t>了解不同国家的投资银行发展模式的区别 </a:t>
            </a:r>
          </a:p>
          <a:p>
            <a:r>
              <a:rPr lang="zh-CN" altLang="en-US" sz="2400" dirty="0">
                <a:latin typeface="宋体" panose="02010600030101010101" pitchFamily="2" charset="-122"/>
                <a:ea typeface="宋体" panose="02010600030101010101" pitchFamily="2" charset="-122"/>
              </a:rPr>
              <a:t>了解中国目前的投资银行发展中存在的问题和解决措施 </a:t>
            </a:r>
          </a:p>
          <a:p>
            <a:endParaRPr lang="zh-CN" altLang="en-US"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43</a:t>
            </a:fld>
            <a:endParaRPr lang="zh-CN" altLang="en-US"/>
          </a:p>
        </p:txBody>
      </p:sp>
    </p:spTree>
    <p:extLst>
      <p:ext uri="{BB962C8B-B14F-4D97-AF65-F5344CB8AC3E}">
        <p14:creationId xmlns:p14="http://schemas.microsoft.com/office/powerpoint/2010/main" val="3172556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投资银行的发展 </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483360"/>
            <a:ext cx="10515600" cy="4693603"/>
          </a:xfrm>
        </p:spPr>
        <p:txBody>
          <a:bodyPr>
            <a:normAutofit/>
          </a:bodyPr>
          <a:lstStyle/>
          <a:p>
            <a:r>
              <a:rPr lang="zh-CN" altLang="en-US" sz="2400" b="1" dirty="0">
                <a:latin typeface="宋体" panose="02010600030101010101" pitchFamily="2" charset="-122"/>
                <a:ea typeface="宋体" panose="02010600030101010101" pitchFamily="2" charset="-122"/>
              </a:rPr>
              <a:t>发展原因 </a:t>
            </a:r>
          </a:p>
          <a:p>
            <a:pPr marL="717550" indent="-355600">
              <a:buFont typeface="Wingdings" panose="05000000000000000000" pitchFamily="2" charset="2"/>
              <a:buChar char="ü"/>
            </a:pPr>
            <a:r>
              <a:rPr lang="zh-CN" altLang="en-US" sz="2400" b="1" dirty="0">
                <a:latin typeface="宋体" panose="02010600030101010101" pitchFamily="2" charset="-122"/>
                <a:ea typeface="宋体" panose="02010600030101010101" pitchFamily="2" charset="-122"/>
              </a:rPr>
              <a:t>基础设施建设的高潮 </a:t>
            </a:r>
          </a:p>
          <a:p>
            <a:pPr marL="717550" indent="0">
              <a:buNone/>
            </a:pPr>
            <a:r>
              <a:rPr lang="zh-CN" altLang="en-US" sz="2400" dirty="0">
                <a:latin typeface="宋体" panose="02010600030101010101" pitchFamily="2" charset="-122"/>
                <a:ea typeface="宋体" panose="02010600030101010101" pitchFamily="2" charset="-122"/>
              </a:rPr>
              <a:t>资本主义经济的飞速发展给交通、能源等基础设施造成了巨大的压力，为了缓解这一矛盾，</a:t>
            </a:r>
            <a:r>
              <a:rPr lang="en-US" altLang="zh-CN" sz="2400" dirty="0">
                <a:latin typeface="宋体" panose="02010600030101010101" pitchFamily="2" charset="-122"/>
                <a:ea typeface="宋体" panose="02010600030101010101" pitchFamily="2" charset="-122"/>
              </a:rPr>
              <a:t>18</a:t>
            </a:r>
            <a:r>
              <a:rPr lang="zh-CN" altLang="en-US" sz="2400" dirty="0">
                <a:latin typeface="宋体" panose="02010600030101010101" pitchFamily="2" charset="-122"/>
                <a:ea typeface="宋体" panose="02010600030101010101" pitchFamily="2" charset="-122"/>
              </a:rPr>
              <a:t>、</a:t>
            </a:r>
            <a:r>
              <a:rPr lang="en-US" altLang="zh-CN" sz="2400" dirty="0">
                <a:latin typeface="宋体" panose="02010600030101010101" pitchFamily="2" charset="-122"/>
                <a:ea typeface="宋体" panose="02010600030101010101" pitchFamily="2" charset="-122"/>
              </a:rPr>
              <a:t>19</a:t>
            </a:r>
            <a:r>
              <a:rPr lang="zh-CN" altLang="en-US" sz="2400" dirty="0">
                <a:latin typeface="宋体" panose="02010600030101010101" pitchFamily="2" charset="-122"/>
                <a:ea typeface="宋体" panose="02010600030101010101" pitchFamily="2" charset="-122"/>
              </a:rPr>
              <a:t>世纪欧美掀起了基础设施建设的高潮。这一过程中巨大的资金需求使得投资银行在筹资和融资过程中得到了迅猛的发展。 </a:t>
            </a:r>
          </a:p>
          <a:p>
            <a:pPr marL="717550" indent="-355600">
              <a:buFont typeface="Wingdings" panose="05000000000000000000" pitchFamily="2" charset="2"/>
              <a:buChar char="p"/>
            </a:pP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zh-CN" altLang="en-US" sz="2400" b="1" dirty="0">
                <a:latin typeface="宋体" panose="02010600030101010101" pitchFamily="2" charset="-122"/>
                <a:ea typeface="宋体" panose="02010600030101010101" pitchFamily="2" charset="-122"/>
              </a:rPr>
              <a:t>股份公司制度的发展 </a:t>
            </a:r>
          </a:p>
          <a:p>
            <a:pPr marL="717550" indent="0">
              <a:buNone/>
            </a:pPr>
            <a:r>
              <a:rPr lang="zh-CN" altLang="en-US" sz="2400" dirty="0">
                <a:latin typeface="宋体" panose="02010600030101010101" pitchFamily="2" charset="-122"/>
                <a:ea typeface="宋体" panose="02010600030101010101" pitchFamily="2" charset="-122"/>
              </a:rPr>
              <a:t>股份制的出现和发展，不仅带来了西方经济体制中一场深刻的革命，也使投资银行作为企业和社会公众之间资金中介的作用得以确立。 </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5</a:t>
            </a:fld>
            <a:endParaRPr lang="zh-CN" altLang="en-US"/>
          </a:p>
        </p:txBody>
      </p:sp>
    </p:spTree>
    <p:extLst>
      <p:ext uri="{BB962C8B-B14F-4D97-AF65-F5344CB8AC3E}">
        <p14:creationId xmlns:p14="http://schemas.microsoft.com/office/powerpoint/2010/main" val="2478499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a:xfrm>
            <a:off x="838200" y="365126"/>
            <a:ext cx="10515600" cy="1043728"/>
          </a:xfrm>
        </p:spPr>
        <p:txBody>
          <a:bodyPr>
            <a:normAutofit/>
          </a:bodyPr>
          <a:lstStyle/>
          <a:p>
            <a:r>
              <a:rPr lang="zh-CN" altLang="en-US" sz="3200" dirty="0">
                <a:latin typeface="宋体" panose="02010600030101010101" pitchFamily="2" charset="-122"/>
                <a:ea typeface="宋体" panose="02010600030101010101" pitchFamily="2" charset="-122"/>
              </a:rPr>
              <a:t>投资银行的发展 </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551093"/>
            <a:ext cx="10515600" cy="4625870"/>
          </a:xfrm>
        </p:spPr>
        <p:txBody>
          <a:bodyPr>
            <a:normAutofit/>
          </a:bodyPr>
          <a:lstStyle/>
          <a:p>
            <a:r>
              <a:rPr lang="zh-CN" altLang="en-US" sz="2400" b="1" dirty="0">
                <a:latin typeface="宋体" panose="02010600030101010101" pitchFamily="2" charset="-122"/>
                <a:ea typeface="宋体" panose="02010600030101010101" pitchFamily="2" charset="-122"/>
              </a:rPr>
              <a:t>发展历程 </a:t>
            </a:r>
          </a:p>
          <a:p>
            <a:pPr marL="177800" indent="0">
              <a:buNone/>
            </a:pPr>
            <a:r>
              <a:rPr lang="zh-CN" altLang="en-US" sz="2400" dirty="0">
                <a:latin typeface="宋体" panose="02010600030101010101" pitchFamily="2" charset="-122"/>
                <a:ea typeface="宋体" panose="02010600030101010101" pitchFamily="2" charset="-122"/>
              </a:rPr>
              <a:t>从投资银行的业务发展和经营范围来看，它可以划分为四个阶段： </a:t>
            </a: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zh-CN" altLang="en-US" sz="2400" b="1" dirty="0">
                <a:latin typeface="宋体" panose="02010600030101010101" pitchFamily="2" charset="-122"/>
                <a:ea typeface="宋体" panose="02010600030101010101" pitchFamily="2" charset="-122"/>
              </a:rPr>
              <a:t>早期的投资银行 </a:t>
            </a:r>
          </a:p>
          <a:p>
            <a:pPr marL="717550" indent="0">
              <a:buNone/>
            </a:pPr>
            <a:r>
              <a:rPr lang="zh-CN" altLang="en-US" sz="2400" dirty="0">
                <a:latin typeface="宋体" panose="02010600030101010101" pitchFamily="2" charset="-122"/>
                <a:ea typeface="宋体" panose="02010600030101010101" pitchFamily="2" charset="-122"/>
              </a:rPr>
              <a:t>这一阶段为</a:t>
            </a:r>
            <a:r>
              <a:rPr lang="en-US" altLang="zh-CN" sz="2400" dirty="0">
                <a:latin typeface="宋体" panose="02010600030101010101" pitchFamily="2" charset="-122"/>
                <a:ea typeface="宋体" panose="02010600030101010101" pitchFamily="2" charset="-122"/>
              </a:rPr>
              <a:t>18</a:t>
            </a:r>
            <a:r>
              <a:rPr lang="zh-CN" altLang="en-US" sz="2400" dirty="0">
                <a:latin typeface="宋体" panose="02010600030101010101" pitchFamily="2" charset="-122"/>
                <a:ea typeface="宋体" panose="02010600030101010101" pitchFamily="2" charset="-122"/>
              </a:rPr>
              <a:t>世纪，其业务范围为证券承销、经纪业务和为本身的账户而投资和经营的商人银行业务（</a:t>
            </a:r>
            <a:r>
              <a:rPr lang="en-US" altLang="zh-CN" sz="2400" dirty="0">
                <a:latin typeface="宋体" panose="02010600030101010101" pitchFamily="2" charset="-122"/>
                <a:ea typeface="宋体" panose="02010600030101010101" pitchFamily="2" charset="-122"/>
              </a:rPr>
              <a:t>Merchant Bank</a:t>
            </a:r>
            <a:r>
              <a:rPr lang="zh-CN" altLang="en-US" sz="2400" dirty="0">
                <a:latin typeface="宋体" panose="02010600030101010101" pitchFamily="2" charset="-122"/>
                <a:ea typeface="宋体" panose="02010600030101010101" pitchFamily="2" charset="-122"/>
              </a:rPr>
              <a:t>） </a:t>
            </a:r>
          </a:p>
          <a:p>
            <a:pPr marL="717550" indent="-355600">
              <a:buFont typeface="Wingdings" panose="05000000000000000000" pitchFamily="2" charset="2"/>
              <a:buChar char="p"/>
            </a:pP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zh-CN" altLang="en-US" sz="2400" b="1" dirty="0">
                <a:latin typeface="宋体" panose="02010600030101010101" pitchFamily="2" charset="-122"/>
                <a:ea typeface="宋体" panose="02010600030101010101" pitchFamily="2" charset="-122"/>
              </a:rPr>
              <a:t>严格意义的投资银行 </a:t>
            </a:r>
          </a:p>
          <a:p>
            <a:pPr marL="717550" indent="0">
              <a:buNone/>
            </a:pPr>
            <a:r>
              <a:rPr lang="zh-CN" altLang="en-US" sz="2400" dirty="0">
                <a:latin typeface="宋体" panose="02010600030101010101" pitchFamily="2" charset="-122"/>
                <a:ea typeface="宋体" panose="02010600030101010101" pitchFamily="2" charset="-122"/>
              </a:rPr>
              <a:t>库恩说的较窄定义的投资银行阶段，时间跨度是</a:t>
            </a:r>
            <a:r>
              <a:rPr lang="en-US" altLang="zh-CN" sz="2400" dirty="0">
                <a:latin typeface="宋体" panose="02010600030101010101" pitchFamily="2" charset="-122"/>
                <a:ea typeface="宋体" panose="02010600030101010101" pitchFamily="2" charset="-122"/>
              </a:rPr>
              <a:t>19</a:t>
            </a:r>
            <a:r>
              <a:rPr lang="zh-CN" altLang="en-US" sz="2400" dirty="0">
                <a:latin typeface="宋体" panose="02010600030101010101" pitchFamily="2" charset="-122"/>
                <a:ea typeface="宋体" panose="02010600030101010101" pitchFamily="2" charset="-122"/>
              </a:rPr>
              <a:t>世纪。这一阶段除了开展传统的证券发行与交易业务、某些商人银行业务之外，还发展了以公司并购为重点的某些资本市场业务。 </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62423" y="1190414"/>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6</a:t>
            </a:fld>
            <a:endParaRPr lang="zh-CN" altLang="en-US"/>
          </a:p>
        </p:txBody>
      </p:sp>
    </p:spTree>
    <p:extLst>
      <p:ext uri="{BB962C8B-B14F-4D97-AF65-F5344CB8AC3E}">
        <p14:creationId xmlns:p14="http://schemas.microsoft.com/office/powerpoint/2010/main" val="3769310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投资银行的发展 </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598506"/>
            <a:ext cx="10515600" cy="4578456"/>
          </a:xfrm>
        </p:spPr>
        <p:txBody>
          <a:bodyPr>
            <a:normAutofit/>
          </a:bodyPr>
          <a:lstStyle/>
          <a:p>
            <a:r>
              <a:rPr lang="zh-CN" altLang="en-US" sz="2400" b="1" dirty="0">
                <a:latin typeface="宋体" panose="02010600030101010101" pitchFamily="2" charset="-122"/>
                <a:ea typeface="宋体" panose="02010600030101010101" pitchFamily="2" charset="-122"/>
              </a:rPr>
              <a:t>发展历程 </a:t>
            </a:r>
          </a:p>
          <a:p>
            <a:pPr marL="717550" indent="-355600">
              <a:buFont typeface="Wingdings" panose="05000000000000000000" pitchFamily="2" charset="2"/>
              <a:buChar char="ü"/>
            </a:pPr>
            <a:r>
              <a:rPr lang="zh-CN" altLang="en-US" sz="2400" b="1" dirty="0">
                <a:latin typeface="宋体" panose="02010600030101010101" pitchFamily="2" charset="-122"/>
                <a:ea typeface="宋体" panose="02010600030101010101" pitchFamily="2" charset="-122"/>
              </a:rPr>
              <a:t>全能的投资银行阶段 </a:t>
            </a:r>
          </a:p>
          <a:p>
            <a:pPr marL="717550" indent="0">
              <a:buNone/>
            </a:pPr>
            <a:r>
              <a:rPr lang="zh-CN" altLang="en-US" sz="2400" dirty="0">
                <a:latin typeface="宋体" panose="02010600030101010101" pitchFamily="2" charset="-122"/>
                <a:ea typeface="宋体" panose="02010600030101010101" pitchFamily="2" charset="-122"/>
              </a:rPr>
              <a:t>这一阶段从</a:t>
            </a:r>
            <a:r>
              <a:rPr lang="en-US" altLang="zh-CN" sz="2400" dirty="0">
                <a:latin typeface="宋体" panose="02010600030101010101" pitchFamily="2" charset="-122"/>
                <a:ea typeface="宋体" panose="02010600030101010101" pitchFamily="2" charset="-122"/>
              </a:rPr>
              <a:t>20</a:t>
            </a:r>
            <a:r>
              <a:rPr lang="zh-CN" altLang="en-US" sz="2400" dirty="0">
                <a:latin typeface="宋体" panose="02010600030101010101" pitchFamily="2" charset="-122"/>
                <a:ea typeface="宋体" panose="02010600030101010101" pitchFamily="2" charset="-122"/>
              </a:rPr>
              <a:t>世纪初到</a:t>
            </a:r>
            <a:r>
              <a:rPr lang="en-US" altLang="zh-CN" sz="2400" dirty="0">
                <a:latin typeface="宋体" panose="02010600030101010101" pitchFamily="2" charset="-122"/>
                <a:ea typeface="宋体" panose="02010600030101010101" pitchFamily="2" charset="-122"/>
              </a:rPr>
              <a:t>20</a:t>
            </a:r>
            <a:r>
              <a:rPr lang="zh-CN" altLang="en-US" sz="2400" dirty="0">
                <a:latin typeface="宋体" panose="02010600030101010101" pitchFamily="2" charset="-122"/>
                <a:ea typeface="宋体" panose="02010600030101010101" pitchFamily="2" charset="-122"/>
              </a:rPr>
              <a:t>世纪</a:t>
            </a:r>
            <a:r>
              <a:rPr lang="en-US" altLang="zh-CN" sz="2400" dirty="0">
                <a:latin typeface="宋体" panose="02010600030101010101" pitchFamily="2" charset="-122"/>
                <a:ea typeface="宋体" panose="02010600030101010101" pitchFamily="2" charset="-122"/>
              </a:rPr>
              <a:t>70</a:t>
            </a:r>
            <a:r>
              <a:rPr lang="zh-CN" altLang="en-US" sz="2400" dirty="0">
                <a:latin typeface="宋体" panose="02010600030101010101" pitchFamily="2" charset="-122"/>
                <a:ea typeface="宋体" panose="02010600030101010101" pitchFamily="2" charset="-122"/>
              </a:rPr>
              <a:t>年代，投资银行从事所有资本市场业务，包括证券承销、公司理财、收购兼并、提供咨询、管理基金和风险资本（创业资本）。 </a:t>
            </a:r>
          </a:p>
          <a:p>
            <a:pPr marL="717550" indent="-355600">
              <a:buFont typeface="Wingdings" panose="05000000000000000000" pitchFamily="2" charset="2"/>
              <a:buChar char="p"/>
            </a:pPr>
            <a:endParaRPr lang="en-US" altLang="zh-CN" sz="24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zh-CN" altLang="en-US" sz="2400" b="1" dirty="0">
                <a:latin typeface="宋体" panose="02010600030101010101" pitchFamily="2" charset="-122"/>
                <a:ea typeface="宋体" panose="02010600030101010101" pitchFamily="2" charset="-122"/>
              </a:rPr>
              <a:t>金融工程公司阶段 </a:t>
            </a:r>
          </a:p>
          <a:p>
            <a:pPr marL="717550" indent="0">
              <a:buNone/>
            </a:pPr>
            <a:r>
              <a:rPr lang="zh-CN" altLang="en-US" sz="2400" dirty="0">
                <a:latin typeface="宋体" panose="02010600030101010101" pitchFamily="2" charset="-122"/>
                <a:ea typeface="宋体" panose="02010600030101010101" pitchFamily="2" charset="-122"/>
              </a:rPr>
              <a:t>这一阶段起始于</a:t>
            </a:r>
            <a:r>
              <a:rPr lang="en-US" altLang="zh-CN" sz="2400" dirty="0">
                <a:latin typeface="宋体" panose="02010600030101010101" pitchFamily="2" charset="-122"/>
                <a:ea typeface="宋体" panose="02010600030101010101" pitchFamily="2" charset="-122"/>
              </a:rPr>
              <a:t>20</a:t>
            </a:r>
            <a:r>
              <a:rPr lang="zh-CN" altLang="en-US" sz="2400" dirty="0">
                <a:latin typeface="宋体" panose="02010600030101010101" pitchFamily="2" charset="-122"/>
                <a:ea typeface="宋体" panose="02010600030101010101" pitchFamily="2" charset="-122"/>
              </a:rPr>
              <a:t>世纪</a:t>
            </a:r>
            <a:r>
              <a:rPr lang="en-US" altLang="zh-CN" sz="2400" dirty="0">
                <a:latin typeface="宋体" panose="02010600030101010101" pitchFamily="2" charset="-122"/>
                <a:ea typeface="宋体" panose="02010600030101010101" pitchFamily="2" charset="-122"/>
              </a:rPr>
              <a:t>80</a:t>
            </a:r>
            <a:r>
              <a:rPr lang="zh-CN" altLang="en-US" sz="2400" dirty="0">
                <a:latin typeface="宋体" panose="02010600030101010101" pitchFamily="2" charset="-122"/>
                <a:ea typeface="宋体" panose="02010600030101010101" pitchFamily="2" charset="-122"/>
              </a:rPr>
              <a:t>年代，经过经济危机后近</a:t>
            </a:r>
            <a:r>
              <a:rPr lang="en-US" altLang="zh-CN" sz="2400" dirty="0">
                <a:latin typeface="宋体" panose="02010600030101010101" pitchFamily="2" charset="-122"/>
                <a:ea typeface="宋体" panose="02010600030101010101" pitchFamily="2" charset="-122"/>
              </a:rPr>
              <a:t>30</a:t>
            </a:r>
            <a:r>
              <a:rPr lang="zh-CN" altLang="en-US" sz="2400" dirty="0">
                <a:latin typeface="宋体" panose="02010600030101010101" pitchFamily="2" charset="-122"/>
                <a:ea typeface="宋体" panose="02010600030101010101" pitchFamily="2" charset="-122"/>
              </a:rPr>
              <a:t>年的调整，投资银行业再次迎来了飞速的发展。抵押债券、一揽子金融管理服务、杠杆收购（</a:t>
            </a:r>
            <a:r>
              <a:rPr lang="en-US" altLang="zh-CN" sz="2400" dirty="0">
                <a:latin typeface="宋体" panose="02010600030101010101" pitchFamily="2" charset="-122"/>
                <a:ea typeface="宋体" panose="02010600030101010101" pitchFamily="2" charset="-122"/>
              </a:rPr>
              <a:t>LBO</a:t>
            </a:r>
            <a:r>
              <a:rPr lang="zh-CN" altLang="en-US" sz="2400" dirty="0">
                <a:latin typeface="宋体" panose="02010600030101010101" pitchFamily="2" charset="-122"/>
                <a:ea typeface="宋体" panose="02010600030101010101" pitchFamily="2" charset="-122"/>
              </a:rPr>
              <a:t>）、期货、期权、互换、资产证券化等金融衍生工具的不断创新，使得证券行业成为变化最快、最富革命性和挑战性的行业之一。 </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7</a:t>
            </a:fld>
            <a:endParaRPr lang="zh-CN" altLang="en-US"/>
          </a:p>
        </p:txBody>
      </p:sp>
    </p:spTree>
    <p:extLst>
      <p:ext uri="{BB962C8B-B14F-4D97-AF65-F5344CB8AC3E}">
        <p14:creationId xmlns:p14="http://schemas.microsoft.com/office/powerpoint/2010/main" val="3420259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发达国家投资银行的历史变迁 </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551093"/>
            <a:ext cx="10515600" cy="4625870"/>
          </a:xfrm>
        </p:spPr>
        <p:txBody>
          <a:bodyPr>
            <a:normAutofit/>
          </a:bodyPr>
          <a:lstStyle/>
          <a:p>
            <a:r>
              <a:rPr lang="zh-CN" altLang="en-US" sz="2000" dirty="0">
                <a:latin typeface="宋体" panose="02010600030101010101" pitchFamily="2" charset="-122"/>
                <a:ea typeface="宋体" panose="02010600030101010101" pitchFamily="2" charset="-122"/>
              </a:rPr>
              <a:t>英国的商人银行 </a:t>
            </a:r>
            <a:endParaRPr lang="en-US" altLang="zh-CN" sz="2000" dirty="0">
              <a:latin typeface="宋体" panose="02010600030101010101" pitchFamily="2" charset="-122"/>
              <a:ea typeface="宋体" panose="02010600030101010101" pitchFamily="2" charset="-122"/>
            </a:endParaRPr>
          </a:p>
          <a:p>
            <a:pPr marL="269875" indent="0">
              <a:buNone/>
            </a:pPr>
            <a:r>
              <a:rPr lang="zh-CN" altLang="en-US" sz="2000" dirty="0">
                <a:latin typeface="宋体" panose="02010600030101010101" pitchFamily="2" charset="-122"/>
                <a:ea typeface="宋体" panose="02010600030101010101" pitchFamily="2" charset="-122"/>
              </a:rPr>
              <a:t>为了满足对外贸易活动不断发展的融资和服务的需要而产生的。 </a:t>
            </a:r>
          </a:p>
          <a:p>
            <a:pPr marL="717550" indent="-355600">
              <a:buFont typeface="Wingdings" panose="05000000000000000000" pitchFamily="2" charset="2"/>
              <a:buChar char="ü"/>
            </a:pPr>
            <a:r>
              <a:rPr lang="en-US" altLang="zh-CN" sz="2000" dirty="0">
                <a:latin typeface="宋体" panose="02010600030101010101" pitchFamily="2" charset="-122"/>
                <a:ea typeface="宋体" panose="02010600030101010101" pitchFamily="2" charset="-122"/>
              </a:rPr>
              <a:t>16</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17</a:t>
            </a:r>
            <a:r>
              <a:rPr lang="zh-CN" altLang="en-US" sz="2000" dirty="0">
                <a:latin typeface="宋体" panose="02010600030101010101" pitchFamily="2" charset="-122"/>
                <a:ea typeface="宋体" panose="02010600030101010101" pitchFamily="2" charset="-122"/>
              </a:rPr>
              <a:t>世纪英国处在从封建社会向资本主义社会、从农业国向工业国过度时期；商业，尤其是对外贸易在这个过渡时期中曾经发生过重大的影响。 </a:t>
            </a:r>
            <a:endParaRPr lang="en-US" altLang="zh-CN" sz="20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zh-CN" altLang="en-US" sz="2000" dirty="0">
                <a:latin typeface="宋体" panose="02010600030101010101" pitchFamily="2" charset="-122"/>
                <a:ea typeface="宋体" panose="02010600030101010101" pitchFamily="2" charset="-122"/>
              </a:rPr>
              <a:t>商人银行起源于</a:t>
            </a:r>
            <a:r>
              <a:rPr lang="en-US" altLang="zh-CN" sz="2000" dirty="0">
                <a:latin typeface="宋体" panose="02010600030101010101" pitchFamily="2" charset="-122"/>
                <a:ea typeface="宋体" panose="02010600030101010101" pitchFamily="2" charset="-122"/>
              </a:rPr>
              <a:t>18</a:t>
            </a:r>
            <a:r>
              <a:rPr lang="zh-CN" altLang="en-US" sz="2000" dirty="0">
                <a:latin typeface="宋体" panose="02010600030101010101" pitchFamily="2" charset="-122"/>
                <a:ea typeface="宋体" panose="02010600030101010101" pitchFamily="2" charset="-122"/>
              </a:rPr>
              <a:t>世纪末和</a:t>
            </a:r>
            <a:r>
              <a:rPr lang="en-US" altLang="zh-CN" sz="2000" dirty="0">
                <a:latin typeface="宋体" panose="02010600030101010101" pitchFamily="2" charset="-122"/>
                <a:ea typeface="宋体" panose="02010600030101010101" pitchFamily="2" charset="-122"/>
              </a:rPr>
              <a:t>19</a:t>
            </a:r>
            <a:r>
              <a:rPr lang="zh-CN" altLang="en-US" sz="2000" dirty="0">
                <a:latin typeface="宋体" panose="02010600030101010101" pitchFamily="2" charset="-122"/>
                <a:ea typeface="宋体" panose="02010600030101010101" pitchFamily="2" charset="-122"/>
              </a:rPr>
              <a:t>世纪初从事国际贸易融资的商业机构，承兑汇票，后不断拓展新的金融业务 </a:t>
            </a:r>
            <a:endParaRPr lang="en-US" altLang="zh-CN" sz="20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en-US" altLang="zh-CN" sz="2000" dirty="0">
                <a:latin typeface="宋体" panose="02010600030101010101" pitchFamily="2" charset="-122"/>
                <a:ea typeface="宋体" panose="02010600030101010101" pitchFamily="2" charset="-122"/>
              </a:rPr>
              <a:t>20</a:t>
            </a:r>
            <a:r>
              <a:rPr lang="zh-CN" altLang="en-US" sz="2000" dirty="0">
                <a:latin typeface="宋体" panose="02010600030101010101" pitchFamily="2" charset="-122"/>
                <a:ea typeface="宋体" panose="02010600030101010101" pitchFamily="2" charset="-122"/>
              </a:rPr>
              <a:t>世纪</a:t>
            </a:r>
            <a:r>
              <a:rPr lang="en-US" altLang="zh-CN" sz="2000" dirty="0">
                <a:latin typeface="宋体" panose="02010600030101010101" pitchFamily="2" charset="-122"/>
                <a:ea typeface="宋体" panose="02010600030101010101" pitchFamily="2" charset="-122"/>
              </a:rPr>
              <a:t>30</a:t>
            </a:r>
            <a:r>
              <a:rPr lang="zh-CN" altLang="en-US" sz="2000" dirty="0">
                <a:latin typeface="宋体" panose="02010600030101010101" pitchFamily="2" charset="-122"/>
                <a:ea typeface="宋体" panose="02010600030101010101" pitchFamily="2" charset="-122"/>
              </a:rPr>
              <a:t>年代大萧条时期，国际贸易猛烈收缩，其业务转向公司金融方面，帮助公司发行债券股票融资，提供收购、兼并、改组咨询等。 </a:t>
            </a:r>
            <a:endParaRPr lang="en-US" altLang="zh-CN" sz="20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en-US" altLang="zh-CN" sz="2000" dirty="0">
                <a:latin typeface="宋体" panose="02010600030101010101" pitchFamily="2" charset="-122"/>
                <a:ea typeface="宋体" panose="02010600030101010101" pitchFamily="2" charset="-122"/>
              </a:rPr>
              <a:t>1986</a:t>
            </a:r>
            <a:r>
              <a:rPr lang="zh-CN" altLang="en-US" sz="2000" dirty="0">
                <a:latin typeface="宋体" panose="02010600030101010101" pitchFamily="2" charset="-122"/>
                <a:ea typeface="宋体" panose="02010600030101010101" pitchFamily="2" charset="-122"/>
              </a:rPr>
              <a:t>年英国证券市场的重大改革冲破了英国商人银行和商业银行严格的业务界限，为商人银行的发展创造了新的契机。 </a:t>
            </a:r>
            <a:endParaRPr lang="en-US" altLang="zh-CN" sz="2000" dirty="0">
              <a:latin typeface="宋体" panose="02010600030101010101" pitchFamily="2" charset="-122"/>
              <a:ea typeface="宋体" panose="02010600030101010101" pitchFamily="2" charset="-122"/>
            </a:endParaRPr>
          </a:p>
          <a:p>
            <a:pPr marL="717550" indent="-355600">
              <a:buFont typeface="Wingdings" panose="05000000000000000000" pitchFamily="2" charset="2"/>
              <a:buChar char="ü"/>
            </a:pPr>
            <a:r>
              <a:rPr lang="zh-CN" altLang="en-US" sz="2000" dirty="0">
                <a:latin typeface="宋体" panose="02010600030101010101" pitchFamily="2" charset="-122"/>
                <a:ea typeface="宋体" panose="02010600030101010101" pitchFamily="2" charset="-122"/>
              </a:rPr>
              <a:t>英国的商人银行也提供一般银行服务，例如接受活期存款和定期存款，但主要是面对公司客户 </a:t>
            </a: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8</a:t>
            </a:fld>
            <a:endParaRPr lang="zh-CN" altLang="en-US"/>
          </a:p>
        </p:txBody>
      </p:sp>
    </p:spTree>
    <p:extLst>
      <p:ext uri="{BB962C8B-B14F-4D97-AF65-F5344CB8AC3E}">
        <p14:creationId xmlns:p14="http://schemas.microsoft.com/office/powerpoint/2010/main" val="2921008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3862CF-97B0-45B3-BEF1-39006F275F10}"/>
              </a:ext>
            </a:extLst>
          </p:cNvPr>
          <p:cNvSpPr>
            <a:spLocks noGrp="1"/>
          </p:cNvSpPr>
          <p:nvPr>
            <p:ph type="title"/>
          </p:nvPr>
        </p:nvSpPr>
        <p:spPr/>
        <p:txBody>
          <a:bodyPr>
            <a:normAutofit/>
          </a:bodyPr>
          <a:lstStyle/>
          <a:p>
            <a:r>
              <a:rPr lang="zh-CN" altLang="en-US" sz="3200" dirty="0">
                <a:latin typeface="宋体" panose="02010600030101010101" pitchFamily="2" charset="-122"/>
                <a:ea typeface="宋体" panose="02010600030101010101" pitchFamily="2" charset="-122"/>
              </a:rPr>
              <a:t>发达国家投资银行的历史变迁 </a:t>
            </a:r>
          </a:p>
        </p:txBody>
      </p:sp>
      <p:sp>
        <p:nvSpPr>
          <p:cNvPr id="3" name="内容占位符 2">
            <a:extLst>
              <a:ext uri="{FF2B5EF4-FFF2-40B4-BE49-F238E27FC236}">
                <a16:creationId xmlns:a16="http://schemas.microsoft.com/office/drawing/2014/main" id="{653DA5C3-F46B-4E3E-8CCB-F04FAAED5314}"/>
              </a:ext>
            </a:extLst>
          </p:cNvPr>
          <p:cNvSpPr>
            <a:spLocks noGrp="1"/>
          </p:cNvSpPr>
          <p:nvPr>
            <p:ph idx="1"/>
          </p:nvPr>
        </p:nvSpPr>
        <p:spPr>
          <a:xfrm>
            <a:off x="838200" y="1625602"/>
            <a:ext cx="10515600" cy="4551361"/>
          </a:xfrm>
        </p:spPr>
        <p:txBody>
          <a:bodyPr>
            <a:normAutofit/>
          </a:bodyPr>
          <a:lstStyle/>
          <a:p>
            <a:r>
              <a:rPr lang="zh-CN" altLang="en-US" sz="2400" dirty="0">
                <a:latin typeface="宋体" panose="02010600030101010101" pitchFamily="2" charset="-122"/>
                <a:ea typeface="宋体" panose="02010600030101010101" pitchFamily="2" charset="-122"/>
              </a:rPr>
              <a:t>美国的投资银行 </a:t>
            </a:r>
          </a:p>
          <a:p>
            <a:endParaRPr lang="zh-CN" altLang="en-US" sz="2000" dirty="0">
              <a:latin typeface="宋体" panose="02010600030101010101" pitchFamily="2" charset="-122"/>
              <a:ea typeface="宋体" panose="02010600030101010101" pitchFamily="2" charset="-122"/>
            </a:endParaRPr>
          </a:p>
        </p:txBody>
      </p:sp>
      <p:cxnSp>
        <p:nvCxnSpPr>
          <p:cNvPr id="5" name="直接连接符 4">
            <a:extLst>
              <a:ext uri="{FF2B5EF4-FFF2-40B4-BE49-F238E27FC236}">
                <a16:creationId xmlns:a16="http://schemas.microsoft.com/office/drawing/2014/main" id="{DE9D1B36-073A-4C0A-A9DD-DE633F55F03E}"/>
              </a:ext>
            </a:extLst>
          </p:cNvPr>
          <p:cNvCxnSpPr/>
          <p:nvPr/>
        </p:nvCxnSpPr>
        <p:spPr>
          <a:xfrm>
            <a:off x="755650" y="1346200"/>
            <a:ext cx="105981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灯片编号占位符 6">
            <a:extLst>
              <a:ext uri="{FF2B5EF4-FFF2-40B4-BE49-F238E27FC236}">
                <a16:creationId xmlns:a16="http://schemas.microsoft.com/office/drawing/2014/main" id="{BB95229C-192A-4CBE-8BA2-91542EF4FF8F}"/>
              </a:ext>
            </a:extLst>
          </p:cNvPr>
          <p:cNvSpPr>
            <a:spLocks noGrp="1"/>
          </p:cNvSpPr>
          <p:nvPr>
            <p:ph type="sldNum" sz="quarter" idx="12"/>
          </p:nvPr>
        </p:nvSpPr>
        <p:spPr/>
        <p:txBody>
          <a:bodyPr/>
          <a:lstStyle/>
          <a:p>
            <a:fld id="{D59A92B6-63D0-4749-8E4E-E12FD465A899}" type="slidenum">
              <a:rPr lang="zh-CN" altLang="en-US" smtClean="0"/>
              <a:t>9</a:t>
            </a:fld>
            <a:endParaRPr lang="zh-CN" altLang="en-US"/>
          </a:p>
        </p:txBody>
      </p:sp>
      <p:pic>
        <p:nvPicPr>
          <p:cNvPr id="4" name="图片 3">
            <a:extLst>
              <a:ext uri="{FF2B5EF4-FFF2-40B4-BE49-F238E27FC236}">
                <a16:creationId xmlns:a16="http://schemas.microsoft.com/office/drawing/2014/main" id="{F11DF89C-53B3-41D2-8D47-A10F661D791E}"/>
              </a:ext>
            </a:extLst>
          </p:cNvPr>
          <p:cNvPicPr>
            <a:picLocks noChangeAspect="1"/>
          </p:cNvPicPr>
          <p:nvPr/>
        </p:nvPicPr>
        <p:blipFill>
          <a:blip r:embed="rId2"/>
          <a:stretch>
            <a:fillRect/>
          </a:stretch>
        </p:blipFill>
        <p:spPr>
          <a:xfrm>
            <a:off x="1519060" y="2327276"/>
            <a:ext cx="1404506" cy="1479000"/>
          </a:xfrm>
          <a:prstGeom prst="rect">
            <a:avLst/>
          </a:prstGeom>
        </p:spPr>
      </p:pic>
      <p:pic>
        <p:nvPicPr>
          <p:cNvPr id="6" name="图片 5">
            <a:extLst>
              <a:ext uri="{FF2B5EF4-FFF2-40B4-BE49-F238E27FC236}">
                <a16:creationId xmlns:a16="http://schemas.microsoft.com/office/drawing/2014/main" id="{9790230F-B3FD-4EDC-9344-A24B6743E4C2}"/>
              </a:ext>
            </a:extLst>
          </p:cNvPr>
          <p:cNvPicPr>
            <a:picLocks noChangeAspect="1"/>
          </p:cNvPicPr>
          <p:nvPr/>
        </p:nvPicPr>
        <p:blipFill>
          <a:blip r:embed="rId3"/>
          <a:stretch>
            <a:fillRect/>
          </a:stretch>
        </p:blipFill>
        <p:spPr>
          <a:xfrm>
            <a:off x="4136754" y="2327275"/>
            <a:ext cx="2158144" cy="1409265"/>
          </a:xfrm>
          <a:prstGeom prst="rect">
            <a:avLst/>
          </a:prstGeom>
        </p:spPr>
      </p:pic>
      <p:pic>
        <p:nvPicPr>
          <p:cNvPr id="8" name="图片 7">
            <a:extLst>
              <a:ext uri="{FF2B5EF4-FFF2-40B4-BE49-F238E27FC236}">
                <a16:creationId xmlns:a16="http://schemas.microsoft.com/office/drawing/2014/main" id="{1B2AECF2-F772-4DA5-BF1F-12E768F5FE5D}"/>
              </a:ext>
            </a:extLst>
          </p:cNvPr>
          <p:cNvPicPr>
            <a:picLocks noChangeAspect="1"/>
          </p:cNvPicPr>
          <p:nvPr/>
        </p:nvPicPr>
        <p:blipFill>
          <a:blip r:embed="rId4"/>
          <a:stretch>
            <a:fillRect/>
          </a:stretch>
        </p:blipFill>
        <p:spPr>
          <a:xfrm>
            <a:off x="7666498" y="2307364"/>
            <a:ext cx="2315702" cy="1429176"/>
          </a:xfrm>
          <a:prstGeom prst="rect">
            <a:avLst/>
          </a:prstGeom>
        </p:spPr>
      </p:pic>
      <p:pic>
        <p:nvPicPr>
          <p:cNvPr id="9" name="图片 8">
            <a:extLst>
              <a:ext uri="{FF2B5EF4-FFF2-40B4-BE49-F238E27FC236}">
                <a16:creationId xmlns:a16="http://schemas.microsoft.com/office/drawing/2014/main" id="{304D81CD-8868-4236-B01E-71B71AEE222A}"/>
              </a:ext>
            </a:extLst>
          </p:cNvPr>
          <p:cNvPicPr>
            <a:picLocks noChangeAspect="1"/>
          </p:cNvPicPr>
          <p:nvPr/>
        </p:nvPicPr>
        <p:blipFill>
          <a:blip r:embed="rId5"/>
          <a:stretch>
            <a:fillRect/>
          </a:stretch>
        </p:blipFill>
        <p:spPr>
          <a:xfrm>
            <a:off x="2763875" y="4307927"/>
            <a:ext cx="2055375" cy="1566000"/>
          </a:xfrm>
          <a:prstGeom prst="rect">
            <a:avLst/>
          </a:prstGeom>
        </p:spPr>
      </p:pic>
      <p:pic>
        <p:nvPicPr>
          <p:cNvPr id="10" name="图片 9">
            <a:extLst>
              <a:ext uri="{FF2B5EF4-FFF2-40B4-BE49-F238E27FC236}">
                <a16:creationId xmlns:a16="http://schemas.microsoft.com/office/drawing/2014/main" id="{52EB0E29-244C-4B37-B121-9511106A911C}"/>
              </a:ext>
            </a:extLst>
          </p:cNvPr>
          <p:cNvPicPr>
            <a:picLocks noChangeAspect="1"/>
          </p:cNvPicPr>
          <p:nvPr/>
        </p:nvPicPr>
        <p:blipFill>
          <a:blip r:embed="rId6"/>
          <a:stretch>
            <a:fillRect/>
          </a:stretch>
        </p:blipFill>
        <p:spPr>
          <a:xfrm>
            <a:off x="6002011" y="4304251"/>
            <a:ext cx="2055375" cy="1566000"/>
          </a:xfrm>
          <a:prstGeom prst="rect">
            <a:avLst/>
          </a:prstGeom>
        </p:spPr>
      </p:pic>
    </p:spTree>
    <p:extLst>
      <p:ext uri="{BB962C8B-B14F-4D97-AF65-F5344CB8AC3E}">
        <p14:creationId xmlns:p14="http://schemas.microsoft.com/office/powerpoint/2010/main" val="293795639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1974</TotalTime>
  <Words>4578</Words>
  <Application>Microsoft Office PowerPoint</Application>
  <PresentationFormat>宽屏</PresentationFormat>
  <Paragraphs>306</Paragraphs>
  <Slides>43</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43</vt:i4>
      </vt:variant>
    </vt:vector>
  </HeadingPairs>
  <TitlesOfParts>
    <vt:vector size="49" baseType="lpstr">
      <vt:lpstr>等线</vt:lpstr>
      <vt:lpstr>等线 Light</vt:lpstr>
      <vt:lpstr>宋体</vt:lpstr>
      <vt:lpstr>Arial</vt:lpstr>
      <vt:lpstr>Wingdings</vt:lpstr>
      <vt:lpstr>Office 主题​​</vt:lpstr>
      <vt:lpstr>投资银行学  第二讲：投资银行历史演进与发展趋势 </vt:lpstr>
      <vt:lpstr> 第二讲： 投资银行历史演进和发展趋势  </vt:lpstr>
      <vt:lpstr>投资银行的起源 </vt:lpstr>
      <vt:lpstr>投资银行的发展 </vt:lpstr>
      <vt:lpstr>投资银行的发展 </vt:lpstr>
      <vt:lpstr>投资银行的发展 </vt:lpstr>
      <vt:lpstr>投资银行的发展 </vt:lpstr>
      <vt:lpstr>发达国家投资银行的历史变迁 </vt:lpstr>
      <vt:lpstr>发达国家投资银行的历史变迁 </vt:lpstr>
      <vt:lpstr>高盛</vt:lpstr>
      <vt:lpstr>高盛</vt:lpstr>
      <vt:lpstr>高盛</vt:lpstr>
      <vt:lpstr>高盛</vt:lpstr>
      <vt:lpstr>高盛</vt:lpstr>
      <vt:lpstr>高盛在中国</vt:lpstr>
      <vt:lpstr>发达国家投资银行的历史变迁 </vt:lpstr>
      <vt:lpstr>发达国家投资银行的历史变迁 </vt:lpstr>
      <vt:lpstr>投资银行在中国的发展 </vt:lpstr>
      <vt:lpstr>投资银行在中国的发展-发展历程 </vt:lpstr>
      <vt:lpstr>投资银行在中国的发展-发展历程 </vt:lpstr>
      <vt:lpstr>老八股</vt:lpstr>
      <vt:lpstr>老八股</vt:lpstr>
      <vt:lpstr>老八股</vt:lpstr>
      <vt:lpstr>投资银行在中国的发展-发展历程 </vt:lpstr>
      <vt:lpstr>投资银行在中国的发展-发展历程 </vt:lpstr>
      <vt:lpstr>投资银行在中国的发展-发展历程 </vt:lpstr>
      <vt:lpstr>投资银行在中国的发展-存在的问题</vt:lpstr>
      <vt:lpstr>投资银行在中国的发展-存在的问题</vt:lpstr>
      <vt:lpstr>投资银行在中国的发展-存在的问题</vt:lpstr>
      <vt:lpstr>投资银行在中国的发展-存在的问题</vt:lpstr>
      <vt:lpstr>投资银行在中国的发展-存在的问题</vt:lpstr>
      <vt:lpstr>投资银行在中国的发展-存在的问题</vt:lpstr>
      <vt:lpstr>证券行业从业人员（2021-2023）</vt:lpstr>
      <vt:lpstr>投资银行在中国的发展-快速发展的措施</vt:lpstr>
      <vt:lpstr>投资银行在中国的发展-快速发展的措施</vt:lpstr>
      <vt:lpstr>投资银行的发展模式 </vt:lpstr>
      <vt:lpstr>投资银行的发展模式-模式分类 </vt:lpstr>
      <vt:lpstr>投资银行的发展模式-模式分类 </vt:lpstr>
      <vt:lpstr>投资银行的发展模式-模式分类 </vt:lpstr>
      <vt:lpstr>投资银行的发展模式-模式分类 </vt:lpstr>
      <vt:lpstr>投资银行的发展模式-中国模式的选择</vt:lpstr>
      <vt:lpstr>投资银行的发展模式-中国模式的选择</vt:lpstr>
      <vt:lpstr>小结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风险投资的基本概念</dc:title>
  <dc:creator>#WANG YING (G3530991N)#</dc:creator>
  <cp:lastModifiedBy>yywang</cp:lastModifiedBy>
  <cp:revision>57</cp:revision>
  <dcterms:created xsi:type="dcterms:W3CDTF">2019-07-23T02:02:12Z</dcterms:created>
  <dcterms:modified xsi:type="dcterms:W3CDTF">2024-09-08T03:42:07Z</dcterms:modified>
</cp:coreProperties>
</file>