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2" r:id="rId2"/>
    <p:sldId id="261" r:id="rId3"/>
    <p:sldId id="293" r:id="rId4"/>
    <p:sldId id="294" r:id="rId5"/>
    <p:sldId id="297" r:id="rId6"/>
    <p:sldId id="298" r:id="rId7"/>
    <p:sldId id="337" r:id="rId8"/>
    <p:sldId id="299" r:id="rId9"/>
    <p:sldId id="300" r:id="rId10"/>
    <p:sldId id="301" r:id="rId11"/>
    <p:sldId id="321" r:id="rId12"/>
    <p:sldId id="322" r:id="rId13"/>
    <p:sldId id="302" r:id="rId14"/>
    <p:sldId id="336" r:id="rId15"/>
    <p:sldId id="303" r:id="rId16"/>
    <p:sldId id="304" r:id="rId17"/>
    <p:sldId id="323" r:id="rId18"/>
    <p:sldId id="324" r:id="rId19"/>
    <p:sldId id="305" r:id="rId20"/>
    <p:sldId id="306" r:id="rId21"/>
    <p:sldId id="307" r:id="rId22"/>
    <p:sldId id="308" r:id="rId23"/>
    <p:sldId id="309" r:id="rId24"/>
    <p:sldId id="310" r:id="rId25"/>
    <p:sldId id="311" r:id="rId26"/>
    <p:sldId id="325" r:id="rId27"/>
    <p:sldId id="312" r:id="rId28"/>
    <p:sldId id="326" r:id="rId29"/>
    <p:sldId id="313" r:id="rId30"/>
    <p:sldId id="314" r:id="rId31"/>
    <p:sldId id="317" r:id="rId32"/>
    <p:sldId id="318" r:id="rId33"/>
    <p:sldId id="319" r:id="rId34"/>
    <p:sldId id="296" r:id="rId35"/>
    <p:sldId id="329" r:id="rId36"/>
    <p:sldId id="328" r:id="rId37"/>
    <p:sldId id="327" r:id="rId38"/>
    <p:sldId id="332" r:id="rId39"/>
    <p:sldId id="331" r:id="rId40"/>
    <p:sldId id="330" r:id="rId41"/>
    <p:sldId id="334" r:id="rId42"/>
    <p:sldId id="333" r:id="rId43"/>
    <p:sldId id="295" r:id="rId44"/>
    <p:sldId id="335" r:id="rId45"/>
    <p:sldId id="289"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4" d="100"/>
          <a:sy n="94"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A公司</c:v>
                </c:pt>
              </c:strCache>
            </c:strRef>
          </c:tx>
          <c:invertIfNegative val="0"/>
          <c:cat>
            <c:strRef>
              <c:f>Sheet1!$A$2:$A$3</c:f>
              <c:strCache>
                <c:ptCount val="2"/>
                <c:pt idx="0">
                  <c:v>并购前</c:v>
                </c:pt>
                <c:pt idx="1">
                  <c:v>并购后</c:v>
                </c:pt>
              </c:strCache>
            </c:strRef>
          </c:cat>
          <c:val>
            <c:numRef>
              <c:f>Sheet1!$B$2:$B$3</c:f>
              <c:numCache>
                <c:formatCode>General</c:formatCode>
                <c:ptCount val="2"/>
                <c:pt idx="0">
                  <c:v>2</c:v>
                </c:pt>
                <c:pt idx="1">
                  <c:v>2</c:v>
                </c:pt>
              </c:numCache>
            </c:numRef>
          </c:val>
          <c:extLst>
            <c:ext xmlns:c16="http://schemas.microsoft.com/office/drawing/2014/chart" uri="{C3380CC4-5D6E-409C-BE32-E72D297353CC}">
              <c16:uniqueId val="{00000000-7C41-4A92-A400-25CFDEA3B215}"/>
            </c:ext>
          </c:extLst>
        </c:ser>
        <c:ser>
          <c:idx val="1"/>
          <c:order val="1"/>
          <c:tx>
            <c:strRef>
              <c:f>Sheet1!$C$1</c:f>
              <c:strCache>
                <c:ptCount val="1"/>
                <c:pt idx="0">
                  <c:v>B公司</c:v>
                </c:pt>
              </c:strCache>
            </c:strRef>
          </c:tx>
          <c:invertIfNegative val="0"/>
          <c:cat>
            <c:strRef>
              <c:f>Sheet1!$A$2:$A$3</c:f>
              <c:strCache>
                <c:ptCount val="2"/>
                <c:pt idx="0">
                  <c:v>并购前</c:v>
                </c:pt>
                <c:pt idx="1">
                  <c:v>并购后</c:v>
                </c:pt>
              </c:strCache>
            </c:strRef>
          </c:cat>
          <c:val>
            <c:numRef>
              <c:f>Sheet1!$C$2:$C$3</c:f>
              <c:numCache>
                <c:formatCode>General</c:formatCode>
                <c:ptCount val="2"/>
                <c:pt idx="0">
                  <c:v>1</c:v>
                </c:pt>
                <c:pt idx="1">
                  <c:v>2</c:v>
                </c:pt>
              </c:numCache>
            </c:numRef>
          </c:val>
          <c:extLst>
            <c:ext xmlns:c16="http://schemas.microsoft.com/office/drawing/2014/chart" uri="{C3380CC4-5D6E-409C-BE32-E72D297353CC}">
              <c16:uniqueId val="{00000001-7C41-4A92-A400-25CFDEA3B215}"/>
            </c:ext>
          </c:extLst>
        </c:ser>
        <c:dLbls>
          <c:showLegendKey val="0"/>
          <c:showVal val="0"/>
          <c:showCatName val="0"/>
          <c:showSerName val="0"/>
          <c:showPercent val="0"/>
          <c:showBubbleSize val="0"/>
        </c:dLbls>
        <c:gapWidth val="150"/>
        <c:axId val="220857472"/>
        <c:axId val="220859008"/>
      </c:barChart>
      <c:catAx>
        <c:axId val="220857472"/>
        <c:scaling>
          <c:orientation val="minMax"/>
        </c:scaling>
        <c:delete val="0"/>
        <c:axPos val="b"/>
        <c:numFmt formatCode="General" sourceLinked="0"/>
        <c:majorTickMark val="out"/>
        <c:minorTickMark val="none"/>
        <c:tickLblPos val="nextTo"/>
        <c:crossAx val="220859008"/>
        <c:crosses val="autoZero"/>
        <c:auto val="1"/>
        <c:lblAlgn val="ctr"/>
        <c:lblOffset val="100"/>
        <c:noMultiLvlLbl val="0"/>
      </c:catAx>
      <c:valAx>
        <c:axId val="220859008"/>
        <c:scaling>
          <c:orientation val="minMax"/>
        </c:scaling>
        <c:delete val="0"/>
        <c:axPos val="l"/>
        <c:majorGridlines/>
        <c:numFmt formatCode="General" sourceLinked="1"/>
        <c:majorTickMark val="out"/>
        <c:minorTickMark val="none"/>
        <c:tickLblPos val="nextTo"/>
        <c:crossAx val="220857472"/>
        <c:crosses val="autoZero"/>
        <c:crossBetween val="between"/>
      </c:valAx>
    </c:plotArea>
    <c:legend>
      <c:legendPos val="r"/>
      <c:overlay val="0"/>
    </c:legend>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42269-2932-46CE-8446-0D80E3749D2B}" type="doc">
      <dgm:prSet loTypeId="urn:microsoft.com/office/officeart/2005/8/layout/orgChart1" loCatId="hierarchy" qsTypeId="urn:microsoft.com/office/officeart/2005/8/quickstyle/3d1" qsCatId="3D" csTypeId="urn:microsoft.com/office/officeart/2005/8/colors/accent2_5" csCatId="accent2" phldr="1"/>
      <dgm:spPr/>
      <dgm:t>
        <a:bodyPr/>
        <a:lstStyle/>
        <a:p>
          <a:endParaRPr lang="zh-CN" altLang="en-US"/>
        </a:p>
      </dgm:t>
    </dgm:pt>
    <dgm:pt modelId="{7DA5519F-4F8C-47B2-8EC8-62C684AD4E4A}">
      <dgm:prSet phldrT="[文本]" custT="1"/>
      <dgm:spPr/>
      <dgm:t>
        <a:bodyPr/>
        <a:lstStyle/>
        <a:p>
          <a:r>
            <a:rPr lang="zh-CN" altLang="en-US" sz="2000" b="1" dirty="0">
              <a:latin typeface="宋体" panose="02010600030101010101" pitchFamily="2" charset="-122"/>
              <a:ea typeface="宋体" panose="02010600030101010101" pitchFamily="2" charset="-122"/>
            </a:rPr>
            <a:t>按企业成长方式</a:t>
          </a:r>
        </a:p>
      </dgm:t>
    </dgm:pt>
    <dgm:pt modelId="{59F4D95F-9D08-4629-9156-0120FB6579E4}" type="parTrans" cxnId="{9F1C800E-981F-4674-AFF1-8283246027BB}">
      <dgm:prSet/>
      <dgm:spPr/>
      <dgm:t>
        <a:bodyPr/>
        <a:lstStyle/>
        <a:p>
          <a:endParaRPr lang="zh-CN" altLang="en-US" sz="1600" b="1"/>
        </a:p>
      </dgm:t>
    </dgm:pt>
    <dgm:pt modelId="{B9D2B988-CFDC-474F-9D53-6F27A0B06216}" type="sibTrans" cxnId="{9F1C800E-981F-4674-AFF1-8283246027BB}">
      <dgm:prSet/>
      <dgm:spPr/>
      <dgm:t>
        <a:bodyPr/>
        <a:lstStyle/>
        <a:p>
          <a:endParaRPr lang="zh-CN" altLang="en-US" sz="1600" b="1"/>
        </a:p>
      </dgm:t>
    </dgm:pt>
    <dgm:pt modelId="{01F9A635-32A4-4E52-8C78-3E31838D9523}">
      <dgm:prSet phldrT="[文本]" custT="1"/>
      <dgm:spPr/>
      <dgm:t>
        <a:bodyPr/>
        <a:lstStyle/>
        <a:p>
          <a:r>
            <a:rPr lang="zh-CN" altLang="en-US" sz="2000" b="1" dirty="0">
              <a:latin typeface="宋体" panose="02010600030101010101" pitchFamily="2" charset="-122"/>
              <a:ea typeface="宋体" panose="02010600030101010101" pitchFamily="2" charset="-122"/>
            </a:rPr>
            <a:t>横向并购</a:t>
          </a:r>
        </a:p>
      </dgm:t>
    </dgm:pt>
    <dgm:pt modelId="{DB9F7216-FBFF-42E5-ABBD-FFB367AA7711}" type="parTrans" cxnId="{9CB32187-7EB3-404C-8AE9-01A49DD421EC}">
      <dgm:prSet/>
      <dgm:spPr/>
      <dgm:t>
        <a:bodyPr/>
        <a:lstStyle/>
        <a:p>
          <a:endParaRPr lang="zh-CN" altLang="en-US" sz="1600" b="1"/>
        </a:p>
      </dgm:t>
    </dgm:pt>
    <dgm:pt modelId="{521F60F0-B6E5-4CAD-BA6A-87DEDE7A6D8D}" type="sibTrans" cxnId="{9CB32187-7EB3-404C-8AE9-01A49DD421EC}">
      <dgm:prSet/>
      <dgm:spPr/>
      <dgm:t>
        <a:bodyPr/>
        <a:lstStyle/>
        <a:p>
          <a:endParaRPr lang="zh-CN" altLang="en-US" sz="1600" b="1"/>
        </a:p>
      </dgm:t>
    </dgm:pt>
    <dgm:pt modelId="{2EF8B564-4727-4CED-A9BD-A54BA4281FE1}">
      <dgm:prSet phldrT="[文本]" custT="1"/>
      <dgm:spPr/>
      <dgm:t>
        <a:bodyPr/>
        <a:lstStyle/>
        <a:p>
          <a:r>
            <a:rPr lang="zh-CN" altLang="en-US" sz="2000" b="1" dirty="0">
              <a:latin typeface="宋体" panose="02010600030101010101" pitchFamily="2" charset="-122"/>
              <a:ea typeface="宋体" panose="02010600030101010101" pitchFamily="2" charset="-122"/>
            </a:rPr>
            <a:t>纵向并购</a:t>
          </a:r>
        </a:p>
      </dgm:t>
    </dgm:pt>
    <dgm:pt modelId="{882EDB46-CCA7-4449-BAA5-898B1E073CA3}" type="parTrans" cxnId="{025806E2-9674-4280-A2A0-861E3577A0E8}">
      <dgm:prSet/>
      <dgm:spPr/>
      <dgm:t>
        <a:bodyPr/>
        <a:lstStyle/>
        <a:p>
          <a:endParaRPr lang="zh-CN" altLang="en-US" sz="1600" b="1"/>
        </a:p>
      </dgm:t>
    </dgm:pt>
    <dgm:pt modelId="{3C403158-4602-4324-820C-0A20C026A5C4}" type="sibTrans" cxnId="{025806E2-9674-4280-A2A0-861E3577A0E8}">
      <dgm:prSet/>
      <dgm:spPr/>
      <dgm:t>
        <a:bodyPr/>
        <a:lstStyle/>
        <a:p>
          <a:endParaRPr lang="zh-CN" altLang="en-US" sz="1600" b="1"/>
        </a:p>
      </dgm:t>
    </dgm:pt>
    <dgm:pt modelId="{F93675C5-CB3E-4357-9219-79DC0A3ECBA1}">
      <dgm:prSet phldrT="[文本]" custT="1"/>
      <dgm:spPr/>
      <dgm:t>
        <a:bodyPr/>
        <a:lstStyle/>
        <a:p>
          <a:r>
            <a:rPr lang="zh-CN" altLang="en-US" sz="2000" b="1" dirty="0">
              <a:latin typeface="宋体" panose="02010600030101010101" pitchFamily="2" charset="-122"/>
              <a:ea typeface="宋体" panose="02010600030101010101" pitchFamily="2" charset="-122"/>
            </a:rPr>
            <a:t>混合并购</a:t>
          </a:r>
        </a:p>
      </dgm:t>
    </dgm:pt>
    <dgm:pt modelId="{FC4612AA-466A-462E-9B1E-5D3134A09D13}" type="parTrans" cxnId="{A7A4FED0-5AC6-477F-BAB8-0CE4B0D00BAE}">
      <dgm:prSet/>
      <dgm:spPr/>
      <dgm:t>
        <a:bodyPr/>
        <a:lstStyle/>
        <a:p>
          <a:endParaRPr lang="zh-CN" altLang="en-US" sz="1600" b="1"/>
        </a:p>
      </dgm:t>
    </dgm:pt>
    <dgm:pt modelId="{6AB1972E-1EA9-4377-A23A-59316D0E9752}" type="sibTrans" cxnId="{A7A4FED0-5AC6-477F-BAB8-0CE4B0D00BAE}">
      <dgm:prSet/>
      <dgm:spPr/>
      <dgm:t>
        <a:bodyPr/>
        <a:lstStyle/>
        <a:p>
          <a:endParaRPr lang="zh-CN" altLang="en-US" sz="1600" b="1"/>
        </a:p>
      </dgm:t>
    </dgm:pt>
    <dgm:pt modelId="{A1B2AB96-5F1F-47D5-8382-C6EDE03E9D3B}" type="pres">
      <dgm:prSet presAssocID="{CC342269-2932-46CE-8446-0D80E3749D2B}" presName="hierChild1" presStyleCnt="0">
        <dgm:presLayoutVars>
          <dgm:orgChart val="1"/>
          <dgm:chPref val="1"/>
          <dgm:dir/>
          <dgm:animOne val="branch"/>
          <dgm:animLvl val="lvl"/>
          <dgm:resizeHandles/>
        </dgm:presLayoutVars>
      </dgm:prSet>
      <dgm:spPr/>
    </dgm:pt>
    <dgm:pt modelId="{50562510-6075-4286-B615-A4BB2972E54C}" type="pres">
      <dgm:prSet presAssocID="{7DA5519F-4F8C-47B2-8EC8-62C684AD4E4A}" presName="hierRoot1" presStyleCnt="0">
        <dgm:presLayoutVars>
          <dgm:hierBranch val="init"/>
        </dgm:presLayoutVars>
      </dgm:prSet>
      <dgm:spPr/>
    </dgm:pt>
    <dgm:pt modelId="{7C1E5F16-99D1-463B-8DB0-9AD2A5274354}" type="pres">
      <dgm:prSet presAssocID="{7DA5519F-4F8C-47B2-8EC8-62C684AD4E4A}" presName="rootComposite1" presStyleCnt="0"/>
      <dgm:spPr/>
    </dgm:pt>
    <dgm:pt modelId="{FF9B2114-58F5-4D1E-AE2A-E67CADABFB63}" type="pres">
      <dgm:prSet presAssocID="{7DA5519F-4F8C-47B2-8EC8-62C684AD4E4A}" presName="rootText1" presStyleLbl="node0" presStyleIdx="0" presStyleCnt="1" custScaleX="130566" custScaleY="64873">
        <dgm:presLayoutVars>
          <dgm:chPref val="3"/>
        </dgm:presLayoutVars>
      </dgm:prSet>
      <dgm:spPr/>
    </dgm:pt>
    <dgm:pt modelId="{285FA4EC-7F49-42AB-AF83-B3E535D6EC06}" type="pres">
      <dgm:prSet presAssocID="{7DA5519F-4F8C-47B2-8EC8-62C684AD4E4A}" presName="rootConnector1" presStyleLbl="node1" presStyleIdx="0" presStyleCnt="0"/>
      <dgm:spPr/>
    </dgm:pt>
    <dgm:pt modelId="{23F00FD0-C4BF-42B8-A6DD-5496C07FB50D}" type="pres">
      <dgm:prSet presAssocID="{7DA5519F-4F8C-47B2-8EC8-62C684AD4E4A}" presName="hierChild2" presStyleCnt="0"/>
      <dgm:spPr/>
    </dgm:pt>
    <dgm:pt modelId="{111E527D-F988-489B-8B92-EA6E1A14A6F6}" type="pres">
      <dgm:prSet presAssocID="{DB9F7216-FBFF-42E5-ABBD-FFB367AA7711}" presName="Name37" presStyleLbl="parChTrans1D2" presStyleIdx="0" presStyleCnt="3"/>
      <dgm:spPr/>
    </dgm:pt>
    <dgm:pt modelId="{D98C7907-4F83-4124-9FF1-3A96CF3700B4}" type="pres">
      <dgm:prSet presAssocID="{01F9A635-32A4-4E52-8C78-3E31838D9523}" presName="hierRoot2" presStyleCnt="0">
        <dgm:presLayoutVars>
          <dgm:hierBranch val="init"/>
        </dgm:presLayoutVars>
      </dgm:prSet>
      <dgm:spPr/>
    </dgm:pt>
    <dgm:pt modelId="{1F7F67E2-EE7D-424A-9612-0482FB9270E6}" type="pres">
      <dgm:prSet presAssocID="{01F9A635-32A4-4E52-8C78-3E31838D9523}" presName="rootComposite" presStyleCnt="0"/>
      <dgm:spPr/>
    </dgm:pt>
    <dgm:pt modelId="{0F91BB5C-E309-40B3-A1AC-971D5593C899}" type="pres">
      <dgm:prSet presAssocID="{01F9A635-32A4-4E52-8C78-3E31838D9523}" presName="rootText" presStyleLbl="node2" presStyleIdx="0" presStyleCnt="3" custScaleY="59817">
        <dgm:presLayoutVars>
          <dgm:chPref val="3"/>
        </dgm:presLayoutVars>
      </dgm:prSet>
      <dgm:spPr/>
    </dgm:pt>
    <dgm:pt modelId="{E2478B58-3E19-45BD-8186-648E5E796105}" type="pres">
      <dgm:prSet presAssocID="{01F9A635-32A4-4E52-8C78-3E31838D9523}" presName="rootConnector" presStyleLbl="node2" presStyleIdx="0" presStyleCnt="3"/>
      <dgm:spPr/>
    </dgm:pt>
    <dgm:pt modelId="{049E85E8-FBCF-448B-B3DE-20D8173975E3}" type="pres">
      <dgm:prSet presAssocID="{01F9A635-32A4-4E52-8C78-3E31838D9523}" presName="hierChild4" presStyleCnt="0"/>
      <dgm:spPr/>
    </dgm:pt>
    <dgm:pt modelId="{125C2335-09A9-47F9-9CCC-7ECE79EAB973}" type="pres">
      <dgm:prSet presAssocID="{01F9A635-32A4-4E52-8C78-3E31838D9523}" presName="hierChild5" presStyleCnt="0"/>
      <dgm:spPr/>
    </dgm:pt>
    <dgm:pt modelId="{BB881FD6-7687-436C-98F4-A85927B757C9}" type="pres">
      <dgm:prSet presAssocID="{882EDB46-CCA7-4449-BAA5-898B1E073CA3}" presName="Name37" presStyleLbl="parChTrans1D2" presStyleIdx="1" presStyleCnt="3"/>
      <dgm:spPr/>
    </dgm:pt>
    <dgm:pt modelId="{E506292F-089E-4854-BD9B-39D2019373B9}" type="pres">
      <dgm:prSet presAssocID="{2EF8B564-4727-4CED-A9BD-A54BA4281FE1}" presName="hierRoot2" presStyleCnt="0">
        <dgm:presLayoutVars>
          <dgm:hierBranch val="init"/>
        </dgm:presLayoutVars>
      </dgm:prSet>
      <dgm:spPr/>
    </dgm:pt>
    <dgm:pt modelId="{0F8EFF4E-E538-4713-8EF1-710C05393FFB}" type="pres">
      <dgm:prSet presAssocID="{2EF8B564-4727-4CED-A9BD-A54BA4281FE1}" presName="rootComposite" presStyleCnt="0"/>
      <dgm:spPr/>
    </dgm:pt>
    <dgm:pt modelId="{FD84E548-B80A-42E1-BF08-80E23E07172F}" type="pres">
      <dgm:prSet presAssocID="{2EF8B564-4727-4CED-A9BD-A54BA4281FE1}" presName="rootText" presStyleLbl="node2" presStyleIdx="1" presStyleCnt="3" custScaleY="59817">
        <dgm:presLayoutVars>
          <dgm:chPref val="3"/>
        </dgm:presLayoutVars>
      </dgm:prSet>
      <dgm:spPr/>
    </dgm:pt>
    <dgm:pt modelId="{0EEC3FC5-26D1-43B8-8C91-9B90334A12D6}" type="pres">
      <dgm:prSet presAssocID="{2EF8B564-4727-4CED-A9BD-A54BA4281FE1}" presName="rootConnector" presStyleLbl="node2" presStyleIdx="1" presStyleCnt="3"/>
      <dgm:spPr/>
    </dgm:pt>
    <dgm:pt modelId="{3D42691B-7E0A-4B2B-8E63-16DD81796FB1}" type="pres">
      <dgm:prSet presAssocID="{2EF8B564-4727-4CED-A9BD-A54BA4281FE1}" presName="hierChild4" presStyleCnt="0"/>
      <dgm:spPr/>
    </dgm:pt>
    <dgm:pt modelId="{0F3862BA-6C08-416E-8E48-B32D72DE27F0}" type="pres">
      <dgm:prSet presAssocID="{2EF8B564-4727-4CED-A9BD-A54BA4281FE1}" presName="hierChild5" presStyleCnt="0"/>
      <dgm:spPr/>
    </dgm:pt>
    <dgm:pt modelId="{5B3BDCAF-D15E-4500-BA42-8FE6AD1A2665}" type="pres">
      <dgm:prSet presAssocID="{FC4612AA-466A-462E-9B1E-5D3134A09D13}" presName="Name37" presStyleLbl="parChTrans1D2" presStyleIdx="2" presStyleCnt="3"/>
      <dgm:spPr/>
    </dgm:pt>
    <dgm:pt modelId="{B6F570C2-8838-4A90-82C9-80B863892308}" type="pres">
      <dgm:prSet presAssocID="{F93675C5-CB3E-4357-9219-79DC0A3ECBA1}" presName="hierRoot2" presStyleCnt="0">
        <dgm:presLayoutVars>
          <dgm:hierBranch val="init"/>
        </dgm:presLayoutVars>
      </dgm:prSet>
      <dgm:spPr/>
    </dgm:pt>
    <dgm:pt modelId="{3A36E908-50A4-4B4D-8239-0519F5183F67}" type="pres">
      <dgm:prSet presAssocID="{F93675C5-CB3E-4357-9219-79DC0A3ECBA1}" presName="rootComposite" presStyleCnt="0"/>
      <dgm:spPr/>
    </dgm:pt>
    <dgm:pt modelId="{6275823F-A4AE-4791-B9C3-3AA515FB0F15}" type="pres">
      <dgm:prSet presAssocID="{F93675C5-CB3E-4357-9219-79DC0A3ECBA1}" presName="rootText" presStyleLbl="node2" presStyleIdx="2" presStyleCnt="3" custScaleY="59817">
        <dgm:presLayoutVars>
          <dgm:chPref val="3"/>
        </dgm:presLayoutVars>
      </dgm:prSet>
      <dgm:spPr/>
    </dgm:pt>
    <dgm:pt modelId="{DA23E32C-2721-4148-ABE5-A6300DF7C37E}" type="pres">
      <dgm:prSet presAssocID="{F93675C5-CB3E-4357-9219-79DC0A3ECBA1}" presName="rootConnector" presStyleLbl="node2" presStyleIdx="2" presStyleCnt="3"/>
      <dgm:spPr/>
    </dgm:pt>
    <dgm:pt modelId="{167A88D2-3563-4AE7-90DE-6B640C782C70}" type="pres">
      <dgm:prSet presAssocID="{F93675C5-CB3E-4357-9219-79DC0A3ECBA1}" presName="hierChild4" presStyleCnt="0"/>
      <dgm:spPr/>
    </dgm:pt>
    <dgm:pt modelId="{C8E44CF6-F363-4B95-82B5-944ED755F9AA}" type="pres">
      <dgm:prSet presAssocID="{F93675C5-CB3E-4357-9219-79DC0A3ECBA1}" presName="hierChild5" presStyleCnt="0"/>
      <dgm:spPr/>
    </dgm:pt>
    <dgm:pt modelId="{6822865D-B1DA-41F0-930A-AD75CCB0227A}" type="pres">
      <dgm:prSet presAssocID="{7DA5519F-4F8C-47B2-8EC8-62C684AD4E4A}" presName="hierChild3" presStyleCnt="0"/>
      <dgm:spPr/>
    </dgm:pt>
  </dgm:ptLst>
  <dgm:cxnLst>
    <dgm:cxn modelId="{B48EB709-D380-40ED-BB79-E2D806EA550F}" type="presOf" srcId="{7DA5519F-4F8C-47B2-8EC8-62C684AD4E4A}" destId="{285FA4EC-7F49-42AB-AF83-B3E535D6EC06}" srcOrd="1" destOrd="0" presId="urn:microsoft.com/office/officeart/2005/8/layout/orgChart1"/>
    <dgm:cxn modelId="{9F1C800E-981F-4674-AFF1-8283246027BB}" srcId="{CC342269-2932-46CE-8446-0D80E3749D2B}" destId="{7DA5519F-4F8C-47B2-8EC8-62C684AD4E4A}" srcOrd="0" destOrd="0" parTransId="{59F4D95F-9D08-4629-9156-0120FB6579E4}" sibTransId="{B9D2B988-CFDC-474F-9D53-6F27A0B06216}"/>
    <dgm:cxn modelId="{0E344716-ED4A-43D2-A17E-BBACB0077A50}" type="presOf" srcId="{2EF8B564-4727-4CED-A9BD-A54BA4281FE1}" destId="{FD84E548-B80A-42E1-BF08-80E23E07172F}" srcOrd="0" destOrd="0" presId="urn:microsoft.com/office/officeart/2005/8/layout/orgChart1"/>
    <dgm:cxn modelId="{3865B11E-2C94-49F8-A0EC-719575CFEE13}" type="presOf" srcId="{7DA5519F-4F8C-47B2-8EC8-62C684AD4E4A}" destId="{FF9B2114-58F5-4D1E-AE2A-E67CADABFB63}" srcOrd="0" destOrd="0" presId="urn:microsoft.com/office/officeart/2005/8/layout/orgChart1"/>
    <dgm:cxn modelId="{7420001F-D2EE-4A7A-A597-D611642B2ED0}" type="presOf" srcId="{2EF8B564-4727-4CED-A9BD-A54BA4281FE1}" destId="{0EEC3FC5-26D1-43B8-8C91-9B90334A12D6}" srcOrd="1" destOrd="0" presId="urn:microsoft.com/office/officeart/2005/8/layout/orgChart1"/>
    <dgm:cxn modelId="{B7F36C3A-D423-40BB-8FC7-A6A5843FAFF1}" type="presOf" srcId="{CC342269-2932-46CE-8446-0D80E3749D2B}" destId="{A1B2AB96-5F1F-47D5-8382-C6EDE03E9D3B}" srcOrd="0" destOrd="0" presId="urn:microsoft.com/office/officeart/2005/8/layout/orgChart1"/>
    <dgm:cxn modelId="{3D4F3A3B-04AD-450B-9930-3E7DA0FCBAC8}" type="presOf" srcId="{F93675C5-CB3E-4357-9219-79DC0A3ECBA1}" destId="{DA23E32C-2721-4148-ABE5-A6300DF7C37E}" srcOrd="1" destOrd="0" presId="urn:microsoft.com/office/officeart/2005/8/layout/orgChart1"/>
    <dgm:cxn modelId="{1516354B-7515-457F-AFAB-8C9C8E89899D}" type="presOf" srcId="{01F9A635-32A4-4E52-8C78-3E31838D9523}" destId="{0F91BB5C-E309-40B3-A1AC-971D5593C899}" srcOrd="0" destOrd="0" presId="urn:microsoft.com/office/officeart/2005/8/layout/orgChart1"/>
    <dgm:cxn modelId="{F216B875-4A72-4DA0-8AFB-ED0C3BE25E2E}" type="presOf" srcId="{01F9A635-32A4-4E52-8C78-3E31838D9523}" destId="{E2478B58-3E19-45BD-8186-648E5E796105}" srcOrd="1" destOrd="0" presId="urn:microsoft.com/office/officeart/2005/8/layout/orgChart1"/>
    <dgm:cxn modelId="{8F508D77-CD46-420F-BF80-C339882AD714}" type="presOf" srcId="{DB9F7216-FBFF-42E5-ABBD-FFB367AA7711}" destId="{111E527D-F988-489B-8B92-EA6E1A14A6F6}" srcOrd="0" destOrd="0" presId="urn:microsoft.com/office/officeart/2005/8/layout/orgChart1"/>
    <dgm:cxn modelId="{9CB32187-7EB3-404C-8AE9-01A49DD421EC}" srcId="{7DA5519F-4F8C-47B2-8EC8-62C684AD4E4A}" destId="{01F9A635-32A4-4E52-8C78-3E31838D9523}" srcOrd="0" destOrd="0" parTransId="{DB9F7216-FBFF-42E5-ABBD-FFB367AA7711}" sibTransId="{521F60F0-B6E5-4CAD-BA6A-87DEDE7A6D8D}"/>
    <dgm:cxn modelId="{EB8D2497-37D0-4B10-B5B1-CB4D47788E12}" type="presOf" srcId="{882EDB46-CCA7-4449-BAA5-898B1E073CA3}" destId="{BB881FD6-7687-436C-98F4-A85927B757C9}" srcOrd="0" destOrd="0" presId="urn:microsoft.com/office/officeart/2005/8/layout/orgChart1"/>
    <dgm:cxn modelId="{7BDFCAC4-A8BF-47B0-8545-08DB49BCF064}" type="presOf" srcId="{F93675C5-CB3E-4357-9219-79DC0A3ECBA1}" destId="{6275823F-A4AE-4791-B9C3-3AA515FB0F15}" srcOrd="0" destOrd="0" presId="urn:microsoft.com/office/officeart/2005/8/layout/orgChart1"/>
    <dgm:cxn modelId="{A7A4FED0-5AC6-477F-BAB8-0CE4B0D00BAE}" srcId="{7DA5519F-4F8C-47B2-8EC8-62C684AD4E4A}" destId="{F93675C5-CB3E-4357-9219-79DC0A3ECBA1}" srcOrd="2" destOrd="0" parTransId="{FC4612AA-466A-462E-9B1E-5D3134A09D13}" sibTransId="{6AB1972E-1EA9-4377-A23A-59316D0E9752}"/>
    <dgm:cxn modelId="{025806E2-9674-4280-A2A0-861E3577A0E8}" srcId="{7DA5519F-4F8C-47B2-8EC8-62C684AD4E4A}" destId="{2EF8B564-4727-4CED-A9BD-A54BA4281FE1}" srcOrd="1" destOrd="0" parTransId="{882EDB46-CCA7-4449-BAA5-898B1E073CA3}" sibTransId="{3C403158-4602-4324-820C-0A20C026A5C4}"/>
    <dgm:cxn modelId="{E5AA94F9-A877-461B-A3F2-8CA9C7C52A35}" type="presOf" srcId="{FC4612AA-466A-462E-9B1E-5D3134A09D13}" destId="{5B3BDCAF-D15E-4500-BA42-8FE6AD1A2665}" srcOrd="0" destOrd="0" presId="urn:microsoft.com/office/officeart/2005/8/layout/orgChart1"/>
    <dgm:cxn modelId="{021CB7F7-BAAA-457C-99CB-38131A8B949A}" type="presParOf" srcId="{A1B2AB96-5F1F-47D5-8382-C6EDE03E9D3B}" destId="{50562510-6075-4286-B615-A4BB2972E54C}" srcOrd="0" destOrd="0" presId="urn:microsoft.com/office/officeart/2005/8/layout/orgChart1"/>
    <dgm:cxn modelId="{A9502843-DCF4-4364-9C21-E6BF640B41AB}" type="presParOf" srcId="{50562510-6075-4286-B615-A4BB2972E54C}" destId="{7C1E5F16-99D1-463B-8DB0-9AD2A5274354}" srcOrd="0" destOrd="0" presId="urn:microsoft.com/office/officeart/2005/8/layout/orgChart1"/>
    <dgm:cxn modelId="{9829D5CB-63BA-4CB7-9A95-95FEF5AF2868}" type="presParOf" srcId="{7C1E5F16-99D1-463B-8DB0-9AD2A5274354}" destId="{FF9B2114-58F5-4D1E-AE2A-E67CADABFB63}" srcOrd="0" destOrd="0" presId="urn:microsoft.com/office/officeart/2005/8/layout/orgChart1"/>
    <dgm:cxn modelId="{A02E577A-A7D0-4E88-AEEB-EAB5063F75AB}" type="presParOf" srcId="{7C1E5F16-99D1-463B-8DB0-9AD2A5274354}" destId="{285FA4EC-7F49-42AB-AF83-B3E535D6EC06}" srcOrd="1" destOrd="0" presId="urn:microsoft.com/office/officeart/2005/8/layout/orgChart1"/>
    <dgm:cxn modelId="{0A46B8A1-294E-45E5-B03C-F56735972941}" type="presParOf" srcId="{50562510-6075-4286-B615-A4BB2972E54C}" destId="{23F00FD0-C4BF-42B8-A6DD-5496C07FB50D}" srcOrd="1" destOrd="0" presId="urn:microsoft.com/office/officeart/2005/8/layout/orgChart1"/>
    <dgm:cxn modelId="{EC642AB2-D833-49DA-87B6-1BD803A19916}" type="presParOf" srcId="{23F00FD0-C4BF-42B8-A6DD-5496C07FB50D}" destId="{111E527D-F988-489B-8B92-EA6E1A14A6F6}" srcOrd="0" destOrd="0" presId="urn:microsoft.com/office/officeart/2005/8/layout/orgChart1"/>
    <dgm:cxn modelId="{A1405E7D-ED6C-4053-9D02-C367CD40EF85}" type="presParOf" srcId="{23F00FD0-C4BF-42B8-A6DD-5496C07FB50D}" destId="{D98C7907-4F83-4124-9FF1-3A96CF3700B4}" srcOrd="1" destOrd="0" presId="urn:microsoft.com/office/officeart/2005/8/layout/orgChart1"/>
    <dgm:cxn modelId="{131237E4-7F87-4827-8AFF-5B6F9E69110A}" type="presParOf" srcId="{D98C7907-4F83-4124-9FF1-3A96CF3700B4}" destId="{1F7F67E2-EE7D-424A-9612-0482FB9270E6}" srcOrd="0" destOrd="0" presId="urn:microsoft.com/office/officeart/2005/8/layout/orgChart1"/>
    <dgm:cxn modelId="{B59AC45B-3B08-40E2-A93A-2A03038D0DE3}" type="presParOf" srcId="{1F7F67E2-EE7D-424A-9612-0482FB9270E6}" destId="{0F91BB5C-E309-40B3-A1AC-971D5593C899}" srcOrd="0" destOrd="0" presId="urn:microsoft.com/office/officeart/2005/8/layout/orgChart1"/>
    <dgm:cxn modelId="{99896E77-EB6D-4B7A-9B1C-9A9B3743DAC4}" type="presParOf" srcId="{1F7F67E2-EE7D-424A-9612-0482FB9270E6}" destId="{E2478B58-3E19-45BD-8186-648E5E796105}" srcOrd="1" destOrd="0" presId="urn:microsoft.com/office/officeart/2005/8/layout/orgChart1"/>
    <dgm:cxn modelId="{035239A6-024F-455A-B72E-653BC3299079}" type="presParOf" srcId="{D98C7907-4F83-4124-9FF1-3A96CF3700B4}" destId="{049E85E8-FBCF-448B-B3DE-20D8173975E3}" srcOrd="1" destOrd="0" presId="urn:microsoft.com/office/officeart/2005/8/layout/orgChart1"/>
    <dgm:cxn modelId="{2FE32C9D-1432-4852-B4AA-82983B150BA6}" type="presParOf" srcId="{D98C7907-4F83-4124-9FF1-3A96CF3700B4}" destId="{125C2335-09A9-47F9-9CCC-7ECE79EAB973}" srcOrd="2" destOrd="0" presId="urn:microsoft.com/office/officeart/2005/8/layout/orgChart1"/>
    <dgm:cxn modelId="{8A2CAA50-5271-42D6-B642-294E9D25A543}" type="presParOf" srcId="{23F00FD0-C4BF-42B8-A6DD-5496C07FB50D}" destId="{BB881FD6-7687-436C-98F4-A85927B757C9}" srcOrd="2" destOrd="0" presId="urn:microsoft.com/office/officeart/2005/8/layout/orgChart1"/>
    <dgm:cxn modelId="{B4F3240F-3FE3-4FA7-B451-CFA9126B5463}" type="presParOf" srcId="{23F00FD0-C4BF-42B8-A6DD-5496C07FB50D}" destId="{E506292F-089E-4854-BD9B-39D2019373B9}" srcOrd="3" destOrd="0" presId="urn:microsoft.com/office/officeart/2005/8/layout/orgChart1"/>
    <dgm:cxn modelId="{2B8B4D7A-2D6C-4286-A163-A99DD3BD7889}" type="presParOf" srcId="{E506292F-089E-4854-BD9B-39D2019373B9}" destId="{0F8EFF4E-E538-4713-8EF1-710C05393FFB}" srcOrd="0" destOrd="0" presId="urn:microsoft.com/office/officeart/2005/8/layout/orgChart1"/>
    <dgm:cxn modelId="{06882F91-F665-40BF-A5AC-AB6527761041}" type="presParOf" srcId="{0F8EFF4E-E538-4713-8EF1-710C05393FFB}" destId="{FD84E548-B80A-42E1-BF08-80E23E07172F}" srcOrd="0" destOrd="0" presId="urn:microsoft.com/office/officeart/2005/8/layout/orgChart1"/>
    <dgm:cxn modelId="{1764E9CB-10FA-4E69-80B4-888BD3010819}" type="presParOf" srcId="{0F8EFF4E-E538-4713-8EF1-710C05393FFB}" destId="{0EEC3FC5-26D1-43B8-8C91-9B90334A12D6}" srcOrd="1" destOrd="0" presId="urn:microsoft.com/office/officeart/2005/8/layout/orgChart1"/>
    <dgm:cxn modelId="{BC26C28C-47FD-49F1-BAB7-33F37D143142}" type="presParOf" srcId="{E506292F-089E-4854-BD9B-39D2019373B9}" destId="{3D42691B-7E0A-4B2B-8E63-16DD81796FB1}" srcOrd="1" destOrd="0" presId="urn:microsoft.com/office/officeart/2005/8/layout/orgChart1"/>
    <dgm:cxn modelId="{808D091A-9211-49CD-96D5-B65F62974B43}" type="presParOf" srcId="{E506292F-089E-4854-BD9B-39D2019373B9}" destId="{0F3862BA-6C08-416E-8E48-B32D72DE27F0}" srcOrd="2" destOrd="0" presId="urn:microsoft.com/office/officeart/2005/8/layout/orgChart1"/>
    <dgm:cxn modelId="{AFB699E6-9CA1-4030-97CA-71E532CF241B}" type="presParOf" srcId="{23F00FD0-C4BF-42B8-A6DD-5496C07FB50D}" destId="{5B3BDCAF-D15E-4500-BA42-8FE6AD1A2665}" srcOrd="4" destOrd="0" presId="urn:microsoft.com/office/officeart/2005/8/layout/orgChart1"/>
    <dgm:cxn modelId="{C0B39D8A-1202-4CAB-877D-72FFEA962B0C}" type="presParOf" srcId="{23F00FD0-C4BF-42B8-A6DD-5496C07FB50D}" destId="{B6F570C2-8838-4A90-82C9-80B863892308}" srcOrd="5" destOrd="0" presId="urn:microsoft.com/office/officeart/2005/8/layout/orgChart1"/>
    <dgm:cxn modelId="{078336F2-503A-4251-9C22-0614A780DA30}" type="presParOf" srcId="{B6F570C2-8838-4A90-82C9-80B863892308}" destId="{3A36E908-50A4-4B4D-8239-0519F5183F67}" srcOrd="0" destOrd="0" presId="urn:microsoft.com/office/officeart/2005/8/layout/orgChart1"/>
    <dgm:cxn modelId="{E8A28399-90CB-41DA-99C3-1DCA0C5E7482}" type="presParOf" srcId="{3A36E908-50A4-4B4D-8239-0519F5183F67}" destId="{6275823F-A4AE-4791-B9C3-3AA515FB0F15}" srcOrd="0" destOrd="0" presId="urn:microsoft.com/office/officeart/2005/8/layout/orgChart1"/>
    <dgm:cxn modelId="{68E1F0E2-47E2-470B-8B0A-58BD523D8992}" type="presParOf" srcId="{3A36E908-50A4-4B4D-8239-0519F5183F67}" destId="{DA23E32C-2721-4148-ABE5-A6300DF7C37E}" srcOrd="1" destOrd="0" presId="urn:microsoft.com/office/officeart/2005/8/layout/orgChart1"/>
    <dgm:cxn modelId="{61CD6251-8D31-419C-9456-85A23B877FFE}" type="presParOf" srcId="{B6F570C2-8838-4A90-82C9-80B863892308}" destId="{167A88D2-3563-4AE7-90DE-6B640C782C70}" srcOrd="1" destOrd="0" presId="urn:microsoft.com/office/officeart/2005/8/layout/orgChart1"/>
    <dgm:cxn modelId="{33FEE639-5F6E-4819-838E-B9E1BE0A93EF}" type="presParOf" srcId="{B6F570C2-8838-4A90-82C9-80B863892308}" destId="{C8E44CF6-F363-4B95-82B5-944ED755F9AA}" srcOrd="2" destOrd="0" presId="urn:microsoft.com/office/officeart/2005/8/layout/orgChart1"/>
    <dgm:cxn modelId="{E9287642-DEAC-423A-A64F-C7F4148B68D0}" type="presParOf" srcId="{50562510-6075-4286-B615-A4BB2972E54C}" destId="{6822865D-B1DA-41F0-930A-AD75CCB022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42269-2932-46CE-8446-0D80E3749D2B}" type="doc">
      <dgm:prSet loTypeId="urn:microsoft.com/office/officeart/2005/8/layout/orgChart1" loCatId="hierarchy" qsTypeId="urn:microsoft.com/office/officeart/2005/8/quickstyle/3d1" qsCatId="3D" csTypeId="urn:microsoft.com/office/officeart/2005/8/colors/accent2_5" csCatId="accent2" phldr="1"/>
      <dgm:spPr/>
      <dgm:t>
        <a:bodyPr/>
        <a:lstStyle/>
        <a:p>
          <a:endParaRPr lang="zh-CN" altLang="en-US"/>
        </a:p>
      </dgm:t>
    </dgm:pt>
    <dgm:pt modelId="{7DA5519F-4F8C-47B2-8EC8-62C684AD4E4A}">
      <dgm:prSet phldrT="[文本]" custT="1"/>
      <dgm:spPr/>
      <dgm:t>
        <a:bodyPr/>
        <a:lstStyle/>
        <a:p>
          <a:r>
            <a:rPr lang="zh-CN" altLang="en-US" sz="2000" b="1" dirty="0">
              <a:latin typeface="宋体" panose="02010600030101010101" pitchFamily="2" charset="-122"/>
              <a:ea typeface="宋体" panose="02010600030101010101" pitchFamily="2" charset="-122"/>
            </a:rPr>
            <a:t>按并购支付方式</a:t>
          </a:r>
        </a:p>
      </dgm:t>
    </dgm:pt>
    <dgm:pt modelId="{59F4D95F-9D08-4629-9156-0120FB6579E4}" type="parTrans" cxnId="{9F1C800E-981F-4674-AFF1-8283246027BB}">
      <dgm:prSet/>
      <dgm:spPr/>
      <dgm:t>
        <a:bodyPr/>
        <a:lstStyle/>
        <a:p>
          <a:endParaRPr lang="zh-CN" altLang="en-US" sz="1600" b="1"/>
        </a:p>
      </dgm:t>
    </dgm:pt>
    <dgm:pt modelId="{B9D2B988-CFDC-474F-9D53-6F27A0B06216}" type="sibTrans" cxnId="{9F1C800E-981F-4674-AFF1-8283246027BB}">
      <dgm:prSet/>
      <dgm:spPr/>
      <dgm:t>
        <a:bodyPr/>
        <a:lstStyle/>
        <a:p>
          <a:endParaRPr lang="zh-CN" altLang="en-US" sz="1600" b="1"/>
        </a:p>
      </dgm:t>
    </dgm:pt>
    <dgm:pt modelId="{01F9A635-32A4-4E52-8C78-3E31838D9523}">
      <dgm:prSet phldrT="[文本]" custT="1"/>
      <dgm:spPr/>
      <dgm:t>
        <a:bodyPr/>
        <a:lstStyle/>
        <a:p>
          <a:r>
            <a:rPr lang="zh-CN" altLang="en-US" sz="2000" b="1" dirty="0">
              <a:latin typeface="宋体" panose="02010600030101010101" pitchFamily="2" charset="-122"/>
              <a:ea typeface="宋体" panose="02010600030101010101" pitchFamily="2" charset="-122"/>
            </a:rPr>
            <a:t>现金并购</a:t>
          </a:r>
        </a:p>
      </dgm:t>
    </dgm:pt>
    <dgm:pt modelId="{DB9F7216-FBFF-42E5-ABBD-FFB367AA7711}" type="parTrans" cxnId="{9CB32187-7EB3-404C-8AE9-01A49DD421EC}">
      <dgm:prSet/>
      <dgm:spPr/>
      <dgm:t>
        <a:bodyPr/>
        <a:lstStyle/>
        <a:p>
          <a:endParaRPr lang="zh-CN" altLang="en-US" sz="1600" b="1"/>
        </a:p>
      </dgm:t>
    </dgm:pt>
    <dgm:pt modelId="{521F60F0-B6E5-4CAD-BA6A-87DEDE7A6D8D}" type="sibTrans" cxnId="{9CB32187-7EB3-404C-8AE9-01A49DD421EC}">
      <dgm:prSet/>
      <dgm:spPr/>
      <dgm:t>
        <a:bodyPr/>
        <a:lstStyle/>
        <a:p>
          <a:endParaRPr lang="zh-CN" altLang="en-US" sz="1600" b="1"/>
        </a:p>
      </dgm:t>
    </dgm:pt>
    <dgm:pt modelId="{2EF8B564-4727-4CED-A9BD-A54BA4281FE1}">
      <dgm:prSet phldrT="[文本]" custT="1"/>
      <dgm:spPr/>
      <dgm:t>
        <a:bodyPr/>
        <a:lstStyle/>
        <a:p>
          <a:r>
            <a:rPr lang="zh-CN" altLang="en-US" sz="2000" b="1" dirty="0">
              <a:latin typeface="宋体" panose="02010600030101010101" pitchFamily="2" charset="-122"/>
              <a:ea typeface="宋体" panose="02010600030101010101" pitchFamily="2" charset="-122"/>
            </a:rPr>
            <a:t>股票并购</a:t>
          </a:r>
        </a:p>
      </dgm:t>
    </dgm:pt>
    <dgm:pt modelId="{882EDB46-CCA7-4449-BAA5-898B1E073CA3}" type="parTrans" cxnId="{025806E2-9674-4280-A2A0-861E3577A0E8}">
      <dgm:prSet/>
      <dgm:spPr/>
      <dgm:t>
        <a:bodyPr/>
        <a:lstStyle/>
        <a:p>
          <a:endParaRPr lang="zh-CN" altLang="en-US" sz="1600" b="1"/>
        </a:p>
      </dgm:t>
    </dgm:pt>
    <dgm:pt modelId="{3C403158-4602-4324-820C-0A20C026A5C4}" type="sibTrans" cxnId="{025806E2-9674-4280-A2A0-861E3577A0E8}">
      <dgm:prSet/>
      <dgm:spPr/>
      <dgm:t>
        <a:bodyPr/>
        <a:lstStyle/>
        <a:p>
          <a:endParaRPr lang="zh-CN" altLang="en-US" sz="1600" b="1"/>
        </a:p>
      </dgm:t>
    </dgm:pt>
    <dgm:pt modelId="{F93675C5-CB3E-4357-9219-79DC0A3ECBA1}">
      <dgm:prSet phldrT="[文本]" custT="1"/>
      <dgm:spPr/>
      <dgm:t>
        <a:bodyPr/>
        <a:lstStyle/>
        <a:p>
          <a:r>
            <a:rPr lang="zh-CN" altLang="en-US" sz="2000" b="1" dirty="0">
              <a:latin typeface="宋体" panose="02010600030101010101" pitchFamily="2" charset="-122"/>
              <a:ea typeface="宋体" panose="02010600030101010101" pitchFamily="2" charset="-122"/>
            </a:rPr>
            <a:t>混合并购</a:t>
          </a:r>
        </a:p>
      </dgm:t>
    </dgm:pt>
    <dgm:pt modelId="{FC4612AA-466A-462E-9B1E-5D3134A09D13}" type="parTrans" cxnId="{A7A4FED0-5AC6-477F-BAB8-0CE4B0D00BAE}">
      <dgm:prSet/>
      <dgm:spPr/>
      <dgm:t>
        <a:bodyPr/>
        <a:lstStyle/>
        <a:p>
          <a:endParaRPr lang="zh-CN" altLang="en-US" sz="1600" b="1"/>
        </a:p>
      </dgm:t>
    </dgm:pt>
    <dgm:pt modelId="{6AB1972E-1EA9-4377-A23A-59316D0E9752}" type="sibTrans" cxnId="{A7A4FED0-5AC6-477F-BAB8-0CE4B0D00BAE}">
      <dgm:prSet/>
      <dgm:spPr/>
      <dgm:t>
        <a:bodyPr/>
        <a:lstStyle/>
        <a:p>
          <a:endParaRPr lang="zh-CN" altLang="en-US" sz="1600" b="1"/>
        </a:p>
      </dgm:t>
    </dgm:pt>
    <dgm:pt modelId="{A1B2AB96-5F1F-47D5-8382-C6EDE03E9D3B}" type="pres">
      <dgm:prSet presAssocID="{CC342269-2932-46CE-8446-0D80E3749D2B}" presName="hierChild1" presStyleCnt="0">
        <dgm:presLayoutVars>
          <dgm:orgChart val="1"/>
          <dgm:chPref val="1"/>
          <dgm:dir/>
          <dgm:animOne val="branch"/>
          <dgm:animLvl val="lvl"/>
          <dgm:resizeHandles/>
        </dgm:presLayoutVars>
      </dgm:prSet>
      <dgm:spPr/>
    </dgm:pt>
    <dgm:pt modelId="{50562510-6075-4286-B615-A4BB2972E54C}" type="pres">
      <dgm:prSet presAssocID="{7DA5519F-4F8C-47B2-8EC8-62C684AD4E4A}" presName="hierRoot1" presStyleCnt="0">
        <dgm:presLayoutVars>
          <dgm:hierBranch val="init"/>
        </dgm:presLayoutVars>
      </dgm:prSet>
      <dgm:spPr/>
    </dgm:pt>
    <dgm:pt modelId="{7C1E5F16-99D1-463B-8DB0-9AD2A5274354}" type="pres">
      <dgm:prSet presAssocID="{7DA5519F-4F8C-47B2-8EC8-62C684AD4E4A}" presName="rootComposite1" presStyleCnt="0"/>
      <dgm:spPr/>
    </dgm:pt>
    <dgm:pt modelId="{FF9B2114-58F5-4D1E-AE2A-E67CADABFB63}" type="pres">
      <dgm:prSet presAssocID="{7DA5519F-4F8C-47B2-8EC8-62C684AD4E4A}" presName="rootText1" presStyleLbl="node0" presStyleIdx="0" presStyleCnt="1" custScaleX="130566" custScaleY="64873">
        <dgm:presLayoutVars>
          <dgm:chPref val="3"/>
        </dgm:presLayoutVars>
      </dgm:prSet>
      <dgm:spPr/>
    </dgm:pt>
    <dgm:pt modelId="{285FA4EC-7F49-42AB-AF83-B3E535D6EC06}" type="pres">
      <dgm:prSet presAssocID="{7DA5519F-4F8C-47B2-8EC8-62C684AD4E4A}" presName="rootConnector1" presStyleLbl="node1" presStyleIdx="0" presStyleCnt="0"/>
      <dgm:spPr/>
    </dgm:pt>
    <dgm:pt modelId="{23F00FD0-C4BF-42B8-A6DD-5496C07FB50D}" type="pres">
      <dgm:prSet presAssocID="{7DA5519F-4F8C-47B2-8EC8-62C684AD4E4A}" presName="hierChild2" presStyleCnt="0"/>
      <dgm:spPr/>
    </dgm:pt>
    <dgm:pt modelId="{111E527D-F988-489B-8B92-EA6E1A14A6F6}" type="pres">
      <dgm:prSet presAssocID="{DB9F7216-FBFF-42E5-ABBD-FFB367AA7711}" presName="Name37" presStyleLbl="parChTrans1D2" presStyleIdx="0" presStyleCnt="3"/>
      <dgm:spPr/>
    </dgm:pt>
    <dgm:pt modelId="{D98C7907-4F83-4124-9FF1-3A96CF3700B4}" type="pres">
      <dgm:prSet presAssocID="{01F9A635-32A4-4E52-8C78-3E31838D9523}" presName="hierRoot2" presStyleCnt="0">
        <dgm:presLayoutVars>
          <dgm:hierBranch val="init"/>
        </dgm:presLayoutVars>
      </dgm:prSet>
      <dgm:spPr/>
    </dgm:pt>
    <dgm:pt modelId="{1F7F67E2-EE7D-424A-9612-0482FB9270E6}" type="pres">
      <dgm:prSet presAssocID="{01F9A635-32A4-4E52-8C78-3E31838D9523}" presName="rootComposite" presStyleCnt="0"/>
      <dgm:spPr/>
    </dgm:pt>
    <dgm:pt modelId="{0F91BB5C-E309-40B3-A1AC-971D5593C899}" type="pres">
      <dgm:prSet presAssocID="{01F9A635-32A4-4E52-8C78-3E31838D9523}" presName="rootText" presStyleLbl="node2" presStyleIdx="0" presStyleCnt="3" custScaleY="59817">
        <dgm:presLayoutVars>
          <dgm:chPref val="3"/>
        </dgm:presLayoutVars>
      </dgm:prSet>
      <dgm:spPr/>
    </dgm:pt>
    <dgm:pt modelId="{E2478B58-3E19-45BD-8186-648E5E796105}" type="pres">
      <dgm:prSet presAssocID="{01F9A635-32A4-4E52-8C78-3E31838D9523}" presName="rootConnector" presStyleLbl="node2" presStyleIdx="0" presStyleCnt="3"/>
      <dgm:spPr/>
    </dgm:pt>
    <dgm:pt modelId="{049E85E8-FBCF-448B-B3DE-20D8173975E3}" type="pres">
      <dgm:prSet presAssocID="{01F9A635-32A4-4E52-8C78-3E31838D9523}" presName="hierChild4" presStyleCnt="0"/>
      <dgm:spPr/>
    </dgm:pt>
    <dgm:pt modelId="{125C2335-09A9-47F9-9CCC-7ECE79EAB973}" type="pres">
      <dgm:prSet presAssocID="{01F9A635-32A4-4E52-8C78-3E31838D9523}" presName="hierChild5" presStyleCnt="0"/>
      <dgm:spPr/>
    </dgm:pt>
    <dgm:pt modelId="{BB881FD6-7687-436C-98F4-A85927B757C9}" type="pres">
      <dgm:prSet presAssocID="{882EDB46-CCA7-4449-BAA5-898B1E073CA3}" presName="Name37" presStyleLbl="parChTrans1D2" presStyleIdx="1" presStyleCnt="3"/>
      <dgm:spPr/>
    </dgm:pt>
    <dgm:pt modelId="{E506292F-089E-4854-BD9B-39D2019373B9}" type="pres">
      <dgm:prSet presAssocID="{2EF8B564-4727-4CED-A9BD-A54BA4281FE1}" presName="hierRoot2" presStyleCnt="0">
        <dgm:presLayoutVars>
          <dgm:hierBranch val="init"/>
        </dgm:presLayoutVars>
      </dgm:prSet>
      <dgm:spPr/>
    </dgm:pt>
    <dgm:pt modelId="{0F8EFF4E-E538-4713-8EF1-710C05393FFB}" type="pres">
      <dgm:prSet presAssocID="{2EF8B564-4727-4CED-A9BD-A54BA4281FE1}" presName="rootComposite" presStyleCnt="0"/>
      <dgm:spPr/>
    </dgm:pt>
    <dgm:pt modelId="{FD84E548-B80A-42E1-BF08-80E23E07172F}" type="pres">
      <dgm:prSet presAssocID="{2EF8B564-4727-4CED-A9BD-A54BA4281FE1}" presName="rootText" presStyleLbl="node2" presStyleIdx="1" presStyleCnt="3" custScaleY="59817">
        <dgm:presLayoutVars>
          <dgm:chPref val="3"/>
        </dgm:presLayoutVars>
      </dgm:prSet>
      <dgm:spPr/>
    </dgm:pt>
    <dgm:pt modelId="{0EEC3FC5-26D1-43B8-8C91-9B90334A12D6}" type="pres">
      <dgm:prSet presAssocID="{2EF8B564-4727-4CED-A9BD-A54BA4281FE1}" presName="rootConnector" presStyleLbl="node2" presStyleIdx="1" presStyleCnt="3"/>
      <dgm:spPr/>
    </dgm:pt>
    <dgm:pt modelId="{3D42691B-7E0A-4B2B-8E63-16DD81796FB1}" type="pres">
      <dgm:prSet presAssocID="{2EF8B564-4727-4CED-A9BD-A54BA4281FE1}" presName="hierChild4" presStyleCnt="0"/>
      <dgm:spPr/>
    </dgm:pt>
    <dgm:pt modelId="{0F3862BA-6C08-416E-8E48-B32D72DE27F0}" type="pres">
      <dgm:prSet presAssocID="{2EF8B564-4727-4CED-A9BD-A54BA4281FE1}" presName="hierChild5" presStyleCnt="0"/>
      <dgm:spPr/>
    </dgm:pt>
    <dgm:pt modelId="{5B3BDCAF-D15E-4500-BA42-8FE6AD1A2665}" type="pres">
      <dgm:prSet presAssocID="{FC4612AA-466A-462E-9B1E-5D3134A09D13}" presName="Name37" presStyleLbl="parChTrans1D2" presStyleIdx="2" presStyleCnt="3"/>
      <dgm:spPr/>
    </dgm:pt>
    <dgm:pt modelId="{B6F570C2-8838-4A90-82C9-80B863892308}" type="pres">
      <dgm:prSet presAssocID="{F93675C5-CB3E-4357-9219-79DC0A3ECBA1}" presName="hierRoot2" presStyleCnt="0">
        <dgm:presLayoutVars>
          <dgm:hierBranch val="init"/>
        </dgm:presLayoutVars>
      </dgm:prSet>
      <dgm:spPr/>
    </dgm:pt>
    <dgm:pt modelId="{3A36E908-50A4-4B4D-8239-0519F5183F67}" type="pres">
      <dgm:prSet presAssocID="{F93675C5-CB3E-4357-9219-79DC0A3ECBA1}" presName="rootComposite" presStyleCnt="0"/>
      <dgm:spPr/>
    </dgm:pt>
    <dgm:pt modelId="{6275823F-A4AE-4791-B9C3-3AA515FB0F15}" type="pres">
      <dgm:prSet presAssocID="{F93675C5-CB3E-4357-9219-79DC0A3ECBA1}" presName="rootText" presStyleLbl="node2" presStyleIdx="2" presStyleCnt="3" custScaleY="59817">
        <dgm:presLayoutVars>
          <dgm:chPref val="3"/>
        </dgm:presLayoutVars>
      </dgm:prSet>
      <dgm:spPr/>
    </dgm:pt>
    <dgm:pt modelId="{DA23E32C-2721-4148-ABE5-A6300DF7C37E}" type="pres">
      <dgm:prSet presAssocID="{F93675C5-CB3E-4357-9219-79DC0A3ECBA1}" presName="rootConnector" presStyleLbl="node2" presStyleIdx="2" presStyleCnt="3"/>
      <dgm:spPr/>
    </dgm:pt>
    <dgm:pt modelId="{167A88D2-3563-4AE7-90DE-6B640C782C70}" type="pres">
      <dgm:prSet presAssocID="{F93675C5-CB3E-4357-9219-79DC0A3ECBA1}" presName="hierChild4" presStyleCnt="0"/>
      <dgm:spPr/>
    </dgm:pt>
    <dgm:pt modelId="{C8E44CF6-F363-4B95-82B5-944ED755F9AA}" type="pres">
      <dgm:prSet presAssocID="{F93675C5-CB3E-4357-9219-79DC0A3ECBA1}" presName="hierChild5" presStyleCnt="0"/>
      <dgm:spPr/>
    </dgm:pt>
    <dgm:pt modelId="{6822865D-B1DA-41F0-930A-AD75CCB0227A}" type="pres">
      <dgm:prSet presAssocID="{7DA5519F-4F8C-47B2-8EC8-62C684AD4E4A}" presName="hierChild3" presStyleCnt="0"/>
      <dgm:spPr/>
    </dgm:pt>
  </dgm:ptLst>
  <dgm:cxnLst>
    <dgm:cxn modelId="{3A4FC904-C6DF-4A54-9469-5D8042C5A1F6}" type="presOf" srcId="{F93675C5-CB3E-4357-9219-79DC0A3ECBA1}" destId="{6275823F-A4AE-4791-B9C3-3AA515FB0F15}" srcOrd="0" destOrd="0" presId="urn:microsoft.com/office/officeart/2005/8/layout/orgChart1"/>
    <dgm:cxn modelId="{9F1C800E-981F-4674-AFF1-8283246027BB}" srcId="{CC342269-2932-46CE-8446-0D80E3749D2B}" destId="{7DA5519F-4F8C-47B2-8EC8-62C684AD4E4A}" srcOrd="0" destOrd="0" parTransId="{59F4D95F-9D08-4629-9156-0120FB6579E4}" sibTransId="{B9D2B988-CFDC-474F-9D53-6F27A0B06216}"/>
    <dgm:cxn modelId="{5B786516-C71D-458C-B897-3DD9642A40B0}" type="presOf" srcId="{882EDB46-CCA7-4449-BAA5-898B1E073CA3}" destId="{BB881FD6-7687-436C-98F4-A85927B757C9}" srcOrd="0" destOrd="0" presId="urn:microsoft.com/office/officeart/2005/8/layout/orgChart1"/>
    <dgm:cxn modelId="{864F1334-42BB-46F5-B8B5-282442140302}" type="presOf" srcId="{CC342269-2932-46CE-8446-0D80E3749D2B}" destId="{A1B2AB96-5F1F-47D5-8382-C6EDE03E9D3B}" srcOrd="0" destOrd="0" presId="urn:microsoft.com/office/officeart/2005/8/layout/orgChart1"/>
    <dgm:cxn modelId="{99F29C68-E600-4979-9C5F-B2485EA197F6}" type="presOf" srcId="{01F9A635-32A4-4E52-8C78-3E31838D9523}" destId="{E2478B58-3E19-45BD-8186-648E5E796105}" srcOrd="1" destOrd="0" presId="urn:microsoft.com/office/officeart/2005/8/layout/orgChart1"/>
    <dgm:cxn modelId="{DD0A9B7F-BAED-4533-8FEF-37761D3EC05F}" type="presOf" srcId="{7DA5519F-4F8C-47B2-8EC8-62C684AD4E4A}" destId="{FF9B2114-58F5-4D1E-AE2A-E67CADABFB63}" srcOrd="0" destOrd="0" presId="urn:microsoft.com/office/officeart/2005/8/layout/orgChart1"/>
    <dgm:cxn modelId="{9CB32187-7EB3-404C-8AE9-01A49DD421EC}" srcId="{7DA5519F-4F8C-47B2-8EC8-62C684AD4E4A}" destId="{01F9A635-32A4-4E52-8C78-3E31838D9523}" srcOrd="0" destOrd="0" parTransId="{DB9F7216-FBFF-42E5-ABBD-FFB367AA7711}" sibTransId="{521F60F0-B6E5-4CAD-BA6A-87DEDE7A6D8D}"/>
    <dgm:cxn modelId="{F2B7BE8D-8B32-48A0-BCC0-49BF34E9CFC2}" type="presOf" srcId="{2EF8B564-4727-4CED-A9BD-A54BA4281FE1}" destId="{FD84E548-B80A-42E1-BF08-80E23E07172F}" srcOrd="0" destOrd="0" presId="urn:microsoft.com/office/officeart/2005/8/layout/orgChart1"/>
    <dgm:cxn modelId="{EBBA3892-7957-4FB0-8539-F4CE09522470}" type="presOf" srcId="{FC4612AA-466A-462E-9B1E-5D3134A09D13}" destId="{5B3BDCAF-D15E-4500-BA42-8FE6AD1A2665}" srcOrd="0" destOrd="0" presId="urn:microsoft.com/office/officeart/2005/8/layout/orgChart1"/>
    <dgm:cxn modelId="{B58BCAA2-8AC0-4011-8440-BDE6F3D8AC8A}" type="presOf" srcId="{2EF8B564-4727-4CED-A9BD-A54BA4281FE1}" destId="{0EEC3FC5-26D1-43B8-8C91-9B90334A12D6}" srcOrd="1" destOrd="0" presId="urn:microsoft.com/office/officeart/2005/8/layout/orgChart1"/>
    <dgm:cxn modelId="{0CA112A7-7093-4223-852C-3CC121C28ED4}" type="presOf" srcId="{F93675C5-CB3E-4357-9219-79DC0A3ECBA1}" destId="{DA23E32C-2721-4148-ABE5-A6300DF7C37E}" srcOrd="1" destOrd="0" presId="urn:microsoft.com/office/officeart/2005/8/layout/orgChart1"/>
    <dgm:cxn modelId="{BD9C75CA-D4DC-42F1-AD62-B404110259FA}" type="presOf" srcId="{DB9F7216-FBFF-42E5-ABBD-FFB367AA7711}" destId="{111E527D-F988-489B-8B92-EA6E1A14A6F6}" srcOrd="0" destOrd="0" presId="urn:microsoft.com/office/officeart/2005/8/layout/orgChart1"/>
    <dgm:cxn modelId="{A7A4FED0-5AC6-477F-BAB8-0CE4B0D00BAE}" srcId="{7DA5519F-4F8C-47B2-8EC8-62C684AD4E4A}" destId="{F93675C5-CB3E-4357-9219-79DC0A3ECBA1}" srcOrd="2" destOrd="0" parTransId="{FC4612AA-466A-462E-9B1E-5D3134A09D13}" sibTransId="{6AB1972E-1EA9-4377-A23A-59316D0E9752}"/>
    <dgm:cxn modelId="{696825D8-BCD6-4BE4-B330-EE2C5538659C}" type="presOf" srcId="{7DA5519F-4F8C-47B2-8EC8-62C684AD4E4A}" destId="{285FA4EC-7F49-42AB-AF83-B3E535D6EC06}" srcOrd="1" destOrd="0" presId="urn:microsoft.com/office/officeart/2005/8/layout/orgChart1"/>
    <dgm:cxn modelId="{025806E2-9674-4280-A2A0-861E3577A0E8}" srcId="{7DA5519F-4F8C-47B2-8EC8-62C684AD4E4A}" destId="{2EF8B564-4727-4CED-A9BD-A54BA4281FE1}" srcOrd="1" destOrd="0" parTransId="{882EDB46-CCA7-4449-BAA5-898B1E073CA3}" sibTransId="{3C403158-4602-4324-820C-0A20C026A5C4}"/>
    <dgm:cxn modelId="{2D3D87E3-667D-40DA-8BFE-7EE06526A796}" type="presOf" srcId="{01F9A635-32A4-4E52-8C78-3E31838D9523}" destId="{0F91BB5C-E309-40B3-A1AC-971D5593C899}" srcOrd="0" destOrd="0" presId="urn:microsoft.com/office/officeart/2005/8/layout/orgChart1"/>
    <dgm:cxn modelId="{CB48887D-B02A-4C0A-BC9B-346FF96404C9}" type="presParOf" srcId="{A1B2AB96-5F1F-47D5-8382-C6EDE03E9D3B}" destId="{50562510-6075-4286-B615-A4BB2972E54C}" srcOrd="0" destOrd="0" presId="urn:microsoft.com/office/officeart/2005/8/layout/orgChart1"/>
    <dgm:cxn modelId="{D9139B38-8DFD-4FA3-9D0B-F2430A95D8C3}" type="presParOf" srcId="{50562510-6075-4286-B615-A4BB2972E54C}" destId="{7C1E5F16-99D1-463B-8DB0-9AD2A5274354}" srcOrd="0" destOrd="0" presId="urn:microsoft.com/office/officeart/2005/8/layout/orgChart1"/>
    <dgm:cxn modelId="{653AB41E-7817-4AC3-AD58-41B2F67D160E}" type="presParOf" srcId="{7C1E5F16-99D1-463B-8DB0-9AD2A5274354}" destId="{FF9B2114-58F5-4D1E-AE2A-E67CADABFB63}" srcOrd="0" destOrd="0" presId="urn:microsoft.com/office/officeart/2005/8/layout/orgChart1"/>
    <dgm:cxn modelId="{264AFDBA-F2C9-4ADC-9446-C24B92B586DC}" type="presParOf" srcId="{7C1E5F16-99D1-463B-8DB0-9AD2A5274354}" destId="{285FA4EC-7F49-42AB-AF83-B3E535D6EC06}" srcOrd="1" destOrd="0" presId="urn:microsoft.com/office/officeart/2005/8/layout/orgChart1"/>
    <dgm:cxn modelId="{3B2381FA-1E1F-4D30-B145-6B46FBEBBC30}" type="presParOf" srcId="{50562510-6075-4286-B615-A4BB2972E54C}" destId="{23F00FD0-C4BF-42B8-A6DD-5496C07FB50D}" srcOrd="1" destOrd="0" presId="urn:microsoft.com/office/officeart/2005/8/layout/orgChart1"/>
    <dgm:cxn modelId="{FFD60913-35BB-4E6A-BEF2-2366F1ACAEA6}" type="presParOf" srcId="{23F00FD0-C4BF-42B8-A6DD-5496C07FB50D}" destId="{111E527D-F988-489B-8B92-EA6E1A14A6F6}" srcOrd="0" destOrd="0" presId="urn:microsoft.com/office/officeart/2005/8/layout/orgChart1"/>
    <dgm:cxn modelId="{51F4E142-B1C2-44E5-8300-449D65437721}" type="presParOf" srcId="{23F00FD0-C4BF-42B8-A6DD-5496C07FB50D}" destId="{D98C7907-4F83-4124-9FF1-3A96CF3700B4}" srcOrd="1" destOrd="0" presId="urn:microsoft.com/office/officeart/2005/8/layout/orgChart1"/>
    <dgm:cxn modelId="{F41B493A-9853-4263-9E0B-FE2E39EAFA25}" type="presParOf" srcId="{D98C7907-4F83-4124-9FF1-3A96CF3700B4}" destId="{1F7F67E2-EE7D-424A-9612-0482FB9270E6}" srcOrd="0" destOrd="0" presId="urn:microsoft.com/office/officeart/2005/8/layout/orgChart1"/>
    <dgm:cxn modelId="{99112842-F487-49DC-BE27-A267E34F92B4}" type="presParOf" srcId="{1F7F67E2-EE7D-424A-9612-0482FB9270E6}" destId="{0F91BB5C-E309-40B3-A1AC-971D5593C899}" srcOrd="0" destOrd="0" presId="urn:microsoft.com/office/officeart/2005/8/layout/orgChart1"/>
    <dgm:cxn modelId="{510FFD22-78AA-45A2-9734-EE9D8AE531EB}" type="presParOf" srcId="{1F7F67E2-EE7D-424A-9612-0482FB9270E6}" destId="{E2478B58-3E19-45BD-8186-648E5E796105}" srcOrd="1" destOrd="0" presId="urn:microsoft.com/office/officeart/2005/8/layout/orgChart1"/>
    <dgm:cxn modelId="{017AB53B-347A-4DC5-B6D6-A27D6ECC4CA4}" type="presParOf" srcId="{D98C7907-4F83-4124-9FF1-3A96CF3700B4}" destId="{049E85E8-FBCF-448B-B3DE-20D8173975E3}" srcOrd="1" destOrd="0" presId="urn:microsoft.com/office/officeart/2005/8/layout/orgChart1"/>
    <dgm:cxn modelId="{A8CD9EF9-DD91-486C-AF43-969FF1D938F1}" type="presParOf" srcId="{D98C7907-4F83-4124-9FF1-3A96CF3700B4}" destId="{125C2335-09A9-47F9-9CCC-7ECE79EAB973}" srcOrd="2" destOrd="0" presId="urn:microsoft.com/office/officeart/2005/8/layout/orgChart1"/>
    <dgm:cxn modelId="{B3524E37-CADD-449B-9F75-D1D2D7CE19C0}" type="presParOf" srcId="{23F00FD0-C4BF-42B8-A6DD-5496C07FB50D}" destId="{BB881FD6-7687-436C-98F4-A85927B757C9}" srcOrd="2" destOrd="0" presId="urn:microsoft.com/office/officeart/2005/8/layout/orgChart1"/>
    <dgm:cxn modelId="{FD8784B2-CB57-49C5-8806-CF99E52D5BCC}" type="presParOf" srcId="{23F00FD0-C4BF-42B8-A6DD-5496C07FB50D}" destId="{E506292F-089E-4854-BD9B-39D2019373B9}" srcOrd="3" destOrd="0" presId="urn:microsoft.com/office/officeart/2005/8/layout/orgChart1"/>
    <dgm:cxn modelId="{4C40557F-8456-4B1F-AB27-BA5BED815C04}" type="presParOf" srcId="{E506292F-089E-4854-BD9B-39D2019373B9}" destId="{0F8EFF4E-E538-4713-8EF1-710C05393FFB}" srcOrd="0" destOrd="0" presId="urn:microsoft.com/office/officeart/2005/8/layout/orgChart1"/>
    <dgm:cxn modelId="{7E21E1CC-78C0-4FF6-84AA-FF33E0828256}" type="presParOf" srcId="{0F8EFF4E-E538-4713-8EF1-710C05393FFB}" destId="{FD84E548-B80A-42E1-BF08-80E23E07172F}" srcOrd="0" destOrd="0" presId="urn:microsoft.com/office/officeart/2005/8/layout/orgChart1"/>
    <dgm:cxn modelId="{67106F19-B734-421A-A6D4-6C359EEADD47}" type="presParOf" srcId="{0F8EFF4E-E538-4713-8EF1-710C05393FFB}" destId="{0EEC3FC5-26D1-43B8-8C91-9B90334A12D6}" srcOrd="1" destOrd="0" presId="urn:microsoft.com/office/officeart/2005/8/layout/orgChart1"/>
    <dgm:cxn modelId="{71CF91A2-9FA5-4CEF-8C48-679BE040C129}" type="presParOf" srcId="{E506292F-089E-4854-BD9B-39D2019373B9}" destId="{3D42691B-7E0A-4B2B-8E63-16DD81796FB1}" srcOrd="1" destOrd="0" presId="urn:microsoft.com/office/officeart/2005/8/layout/orgChart1"/>
    <dgm:cxn modelId="{7F7446B9-9AC4-4DBA-BF68-43B4135368F4}" type="presParOf" srcId="{E506292F-089E-4854-BD9B-39D2019373B9}" destId="{0F3862BA-6C08-416E-8E48-B32D72DE27F0}" srcOrd="2" destOrd="0" presId="urn:microsoft.com/office/officeart/2005/8/layout/orgChart1"/>
    <dgm:cxn modelId="{41845976-9593-4A2C-997E-B55EC52CFCD6}" type="presParOf" srcId="{23F00FD0-C4BF-42B8-A6DD-5496C07FB50D}" destId="{5B3BDCAF-D15E-4500-BA42-8FE6AD1A2665}" srcOrd="4" destOrd="0" presId="urn:microsoft.com/office/officeart/2005/8/layout/orgChart1"/>
    <dgm:cxn modelId="{93713427-EAF7-43FA-BB29-E73FDBF93EE7}" type="presParOf" srcId="{23F00FD0-C4BF-42B8-A6DD-5496C07FB50D}" destId="{B6F570C2-8838-4A90-82C9-80B863892308}" srcOrd="5" destOrd="0" presId="urn:microsoft.com/office/officeart/2005/8/layout/orgChart1"/>
    <dgm:cxn modelId="{D5D45DF2-8808-4DC2-9AA9-AC2A56316744}" type="presParOf" srcId="{B6F570C2-8838-4A90-82C9-80B863892308}" destId="{3A36E908-50A4-4B4D-8239-0519F5183F67}" srcOrd="0" destOrd="0" presId="urn:microsoft.com/office/officeart/2005/8/layout/orgChart1"/>
    <dgm:cxn modelId="{68FEBCCF-EB4E-4A62-AD5D-9912041A144F}" type="presParOf" srcId="{3A36E908-50A4-4B4D-8239-0519F5183F67}" destId="{6275823F-A4AE-4791-B9C3-3AA515FB0F15}" srcOrd="0" destOrd="0" presId="urn:microsoft.com/office/officeart/2005/8/layout/orgChart1"/>
    <dgm:cxn modelId="{9F83A2FC-0AC4-41AB-9176-810C939B67F8}" type="presParOf" srcId="{3A36E908-50A4-4B4D-8239-0519F5183F67}" destId="{DA23E32C-2721-4148-ABE5-A6300DF7C37E}" srcOrd="1" destOrd="0" presId="urn:microsoft.com/office/officeart/2005/8/layout/orgChart1"/>
    <dgm:cxn modelId="{F5B026A0-D831-481E-A308-53A195126042}" type="presParOf" srcId="{B6F570C2-8838-4A90-82C9-80B863892308}" destId="{167A88D2-3563-4AE7-90DE-6B640C782C70}" srcOrd="1" destOrd="0" presId="urn:microsoft.com/office/officeart/2005/8/layout/orgChart1"/>
    <dgm:cxn modelId="{9A2C011D-C525-42CA-BC2C-57A37E96A88C}" type="presParOf" srcId="{B6F570C2-8838-4A90-82C9-80B863892308}" destId="{C8E44CF6-F363-4B95-82B5-944ED755F9AA}" srcOrd="2" destOrd="0" presId="urn:microsoft.com/office/officeart/2005/8/layout/orgChart1"/>
    <dgm:cxn modelId="{FBCFBF1E-6F1B-491D-B5A7-A5D1C2CFE77C}" type="presParOf" srcId="{50562510-6075-4286-B615-A4BB2972E54C}" destId="{6822865D-B1DA-41F0-930A-AD75CCB022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342269-2932-46CE-8446-0D80E3749D2B}" type="doc">
      <dgm:prSet loTypeId="urn:microsoft.com/office/officeart/2005/8/layout/orgChart1" loCatId="hierarchy" qsTypeId="urn:microsoft.com/office/officeart/2005/8/quickstyle/3d1" qsCatId="3D" csTypeId="urn:microsoft.com/office/officeart/2005/8/colors/accent2_5" csCatId="accent2" phldr="1"/>
      <dgm:spPr/>
      <dgm:t>
        <a:bodyPr/>
        <a:lstStyle/>
        <a:p>
          <a:endParaRPr lang="zh-CN" altLang="en-US"/>
        </a:p>
      </dgm:t>
    </dgm:pt>
    <dgm:pt modelId="{7DA5519F-4F8C-47B2-8EC8-62C684AD4E4A}">
      <dgm:prSet phldrT="[文本]" custT="1"/>
      <dgm:spPr/>
      <dgm:t>
        <a:bodyPr/>
        <a:lstStyle/>
        <a:p>
          <a:r>
            <a:rPr lang="zh-CN" altLang="en-US" sz="2000" b="1" dirty="0">
              <a:latin typeface="宋体" panose="02010600030101010101" pitchFamily="2" charset="-122"/>
              <a:ea typeface="宋体" panose="02010600030101010101" pitchFamily="2" charset="-122"/>
            </a:rPr>
            <a:t>企业并购的主体</a:t>
          </a:r>
        </a:p>
      </dgm:t>
    </dgm:pt>
    <dgm:pt modelId="{59F4D95F-9D08-4629-9156-0120FB6579E4}" type="parTrans" cxnId="{9F1C800E-981F-4674-AFF1-8283246027BB}">
      <dgm:prSet/>
      <dgm:spPr/>
      <dgm:t>
        <a:bodyPr/>
        <a:lstStyle/>
        <a:p>
          <a:endParaRPr lang="zh-CN" altLang="en-US" sz="1600" b="1"/>
        </a:p>
      </dgm:t>
    </dgm:pt>
    <dgm:pt modelId="{B9D2B988-CFDC-474F-9D53-6F27A0B06216}" type="sibTrans" cxnId="{9F1C800E-981F-4674-AFF1-8283246027BB}">
      <dgm:prSet/>
      <dgm:spPr/>
      <dgm:t>
        <a:bodyPr/>
        <a:lstStyle/>
        <a:p>
          <a:endParaRPr lang="zh-CN" altLang="en-US" sz="1600" b="1"/>
        </a:p>
      </dgm:t>
    </dgm:pt>
    <dgm:pt modelId="{01F9A635-32A4-4E52-8C78-3E31838D9523}">
      <dgm:prSet phldrT="[文本]" custT="1"/>
      <dgm:spPr/>
      <dgm:t>
        <a:bodyPr/>
        <a:lstStyle/>
        <a:p>
          <a:r>
            <a:rPr lang="zh-CN" altLang="en-US" sz="2000" b="1" dirty="0">
              <a:latin typeface="宋体" panose="02010600030101010101" pitchFamily="2" charset="-122"/>
              <a:ea typeface="宋体" panose="02010600030101010101" pitchFamily="2" charset="-122"/>
            </a:rPr>
            <a:t>股东</a:t>
          </a:r>
        </a:p>
      </dgm:t>
    </dgm:pt>
    <dgm:pt modelId="{DB9F7216-FBFF-42E5-ABBD-FFB367AA7711}" type="parTrans" cxnId="{9CB32187-7EB3-404C-8AE9-01A49DD421EC}">
      <dgm:prSet/>
      <dgm:spPr/>
      <dgm:t>
        <a:bodyPr/>
        <a:lstStyle/>
        <a:p>
          <a:endParaRPr lang="zh-CN" altLang="en-US" sz="1600" b="1"/>
        </a:p>
      </dgm:t>
    </dgm:pt>
    <dgm:pt modelId="{521F60F0-B6E5-4CAD-BA6A-87DEDE7A6D8D}" type="sibTrans" cxnId="{9CB32187-7EB3-404C-8AE9-01A49DD421EC}">
      <dgm:prSet/>
      <dgm:spPr/>
      <dgm:t>
        <a:bodyPr/>
        <a:lstStyle/>
        <a:p>
          <a:endParaRPr lang="zh-CN" altLang="en-US" sz="1600" b="1"/>
        </a:p>
      </dgm:t>
    </dgm:pt>
    <dgm:pt modelId="{2EF8B564-4727-4CED-A9BD-A54BA4281FE1}">
      <dgm:prSet phldrT="[文本]" custT="1"/>
      <dgm:spPr/>
      <dgm:t>
        <a:bodyPr/>
        <a:lstStyle/>
        <a:p>
          <a:r>
            <a:rPr lang="zh-CN" altLang="en-US" sz="2000" b="1" dirty="0">
              <a:latin typeface="宋体" panose="02010600030101010101" pitchFamily="2" charset="-122"/>
              <a:ea typeface="宋体" panose="02010600030101010101" pitchFamily="2" charset="-122"/>
            </a:rPr>
            <a:t>经理</a:t>
          </a:r>
        </a:p>
      </dgm:t>
    </dgm:pt>
    <dgm:pt modelId="{882EDB46-CCA7-4449-BAA5-898B1E073CA3}" type="parTrans" cxnId="{025806E2-9674-4280-A2A0-861E3577A0E8}">
      <dgm:prSet/>
      <dgm:spPr/>
      <dgm:t>
        <a:bodyPr/>
        <a:lstStyle/>
        <a:p>
          <a:endParaRPr lang="zh-CN" altLang="en-US" sz="1600" b="1"/>
        </a:p>
      </dgm:t>
    </dgm:pt>
    <dgm:pt modelId="{3C403158-4602-4324-820C-0A20C026A5C4}" type="sibTrans" cxnId="{025806E2-9674-4280-A2A0-861E3577A0E8}">
      <dgm:prSet/>
      <dgm:spPr/>
      <dgm:t>
        <a:bodyPr/>
        <a:lstStyle/>
        <a:p>
          <a:endParaRPr lang="zh-CN" altLang="en-US" sz="1600" b="1"/>
        </a:p>
      </dgm:t>
    </dgm:pt>
    <dgm:pt modelId="{F93675C5-CB3E-4357-9219-79DC0A3ECBA1}">
      <dgm:prSet phldrT="[文本]" custT="1"/>
      <dgm:spPr/>
      <dgm:t>
        <a:bodyPr/>
        <a:lstStyle/>
        <a:p>
          <a:r>
            <a:rPr lang="zh-CN" altLang="en-US" sz="2000" b="1" dirty="0">
              <a:latin typeface="宋体" panose="02010600030101010101" pitchFamily="2" charset="-122"/>
              <a:ea typeface="宋体" panose="02010600030101010101" pitchFamily="2" charset="-122"/>
            </a:rPr>
            <a:t>政府</a:t>
          </a:r>
        </a:p>
      </dgm:t>
    </dgm:pt>
    <dgm:pt modelId="{FC4612AA-466A-462E-9B1E-5D3134A09D13}" type="parTrans" cxnId="{A7A4FED0-5AC6-477F-BAB8-0CE4B0D00BAE}">
      <dgm:prSet/>
      <dgm:spPr/>
      <dgm:t>
        <a:bodyPr/>
        <a:lstStyle/>
        <a:p>
          <a:endParaRPr lang="zh-CN" altLang="en-US" sz="1600" b="1"/>
        </a:p>
      </dgm:t>
    </dgm:pt>
    <dgm:pt modelId="{6AB1972E-1EA9-4377-A23A-59316D0E9752}" type="sibTrans" cxnId="{A7A4FED0-5AC6-477F-BAB8-0CE4B0D00BAE}">
      <dgm:prSet/>
      <dgm:spPr/>
      <dgm:t>
        <a:bodyPr/>
        <a:lstStyle/>
        <a:p>
          <a:endParaRPr lang="zh-CN" altLang="en-US" sz="1600" b="1"/>
        </a:p>
      </dgm:t>
    </dgm:pt>
    <dgm:pt modelId="{A1B2AB96-5F1F-47D5-8382-C6EDE03E9D3B}" type="pres">
      <dgm:prSet presAssocID="{CC342269-2932-46CE-8446-0D80E3749D2B}" presName="hierChild1" presStyleCnt="0">
        <dgm:presLayoutVars>
          <dgm:orgChart val="1"/>
          <dgm:chPref val="1"/>
          <dgm:dir/>
          <dgm:animOne val="branch"/>
          <dgm:animLvl val="lvl"/>
          <dgm:resizeHandles/>
        </dgm:presLayoutVars>
      </dgm:prSet>
      <dgm:spPr/>
    </dgm:pt>
    <dgm:pt modelId="{50562510-6075-4286-B615-A4BB2972E54C}" type="pres">
      <dgm:prSet presAssocID="{7DA5519F-4F8C-47B2-8EC8-62C684AD4E4A}" presName="hierRoot1" presStyleCnt="0">
        <dgm:presLayoutVars>
          <dgm:hierBranch val="init"/>
        </dgm:presLayoutVars>
      </dgm:prSet>
      <dgm:spPr/>
    </dgm:pt>
    <dgm:pt modelId="{7C1E5F16-99D1-463B-8DB0-9AD2A5274354}" type="pres">
      <dgm:prSet presAssocID="{7DA5519F-4F8C-47B2-8EC8-62C684AD4E4A}" presName="rootComposite1" presStyleCnt="0"/>
      <dgm:spPr/>
    </dgm:pt>
    <dgm:pt modelId="{FF9B2114-58F5-4D1E-AE2A-E67CADABFB63}" type="pres">
      <dgm:prSet presAssocID="{7DA5519F-4F8C-47B2-8EC8-62C684AD4E4A}" presName="rootText1" presStyleLbl="node0" presStyleIdx="0" presStyleCnt="1" custScaleX="130566" custScaleY="64873">
        <dgm:presLayoutVars>
          <dgm:chPref val="3"/>
        </dgm:presLayoutVars>
      </dgm:prSet>
      <dgm:spPr/>
    </dgm:pt>
    <dgm:pt modelId="{285FA4EC-7F49-42AB-AF83-B3E535D6EC06}" type="pres">
      <dgm:prSet presAssocID="{7DA5519F-4F8C-47B2-8EC8-62C684AD4E4A}" presName="rootConnector1" presStyleLbl="node1" presStyleIdx="0" presStyleCnt="0"/>
      <dgm:spPr/>
    </dgm:pt>
    <dgm:pt modelId="{23F00FD0-C4BF-42B8-A6DD-5496C07FB50D}" type="pres">
      <dgm:prSet presAssocID="{7DA5519F-4F8C-47B2-8EC8-62C684AD4E4A}" presName="hierChild2" presStyleCnt="0"/>
      <dgm:spPr/>
    </dgm:pt>
    <dgm:pt modelId="{111E527D-F988-489B-8B92-EA6E1A14A6F6}" type="pres">
      <dgm:prSet presAssocID="{DB9F7216-FBFF-42E5-ABBD-FFB367AA7711}" presName="Name37" presStyleLbl="parChTrans1D2" presStyleIdx="0" presStyleCnt="3"/>
      <dgm:spPr/>
    </dgm:pt>
    <dgm:pt modelId="{D98C7907-4F83-4124-9FF1-3A96CF3700B4}" type="pres">
      <dgm:prSet presAssocID="{01F9A635-32A4-4E52-8C78-3E31838D9523}" presName="hierRoot2" presStyleCnt="0">
        <dgm:presLayoutVars>
          <dgm:hierBranch val="init"/>
        </dgm:presLayoutVars>
      </dgm:prSet>
      <dgm:spPr/>
    </dgm:pt>
    <dgm:pt modelId="{1F7F67E2-EE7D-424A-9612-0482FB9270E6}" type="pres">
      <dgm:prSet presAssocID="{01F9A635-32A4-4E52-8C78-3E31838D9523}" presName="rootComposite" presStyleCnt="0"/>
      <dgm:spPr/>
    </dgm:pt>
    <dgm:pt modelId="{0F91BB5C-E309-40B3-A1AC-971D5593C899}" type="pres">
      <dgm:prSet presAssocID="{01F9A635-32A4-4E52-8C78-3E31838D9523}" presName="rootText" presStyleLbl="node2" presStyleIdx="0" presStyleCnt="3" custScaleY="59817">
        <dgm:presLayoutVars>
          <dgm:chPref val="3"/>
        </dgm:presLayoutVars>
      </dgm:prSet>
      <dgm:spPr/>
    </dgm:pt>
    <dgm:pt modelId="{E2478B58-3E19-45BD-8186-648E5E796105}" type="pres">
      <dgm:prSet presAssocID="{01F9A635-32A4-4E52-8C78-3E31838D9523}" presName="rootConnector" presStyleLbl="node2" presStyleIdx="0" presStyleCnt="3"/>
      <dgm:spPr/>
    </dgm:pt>
    <dgm:pt modelId="{049E85E8-FBCF-448B-B3DE-20D8173975E3}" type="pres">
      <dgm:prSet presAssocID="{01F9A635-32A4-4E52-8C78-3E31838D9523}" presName="hierChild4" presStyleCnt="0"/>
      <dgm:spPr/>
    </dgm:pt>
    <dgm:pt modelId="{125C2335-09A9-47F9-9CCC-7ECE79EAB973}" type="pres">
      <dgm:prSet presAssocID="{01F9A635-32A4-4E52-8C78-3E31838D9523}" presName="hierChild5" presStyleCnt="0"/>
      <dgm:spPr/>
    </dgm:pt>
    <dgm:pt modelId="{BB881FD6-7687-436C-98F4-A85927B757C9}" type="pres">
      <dgm:prSet presAssocID="{882EDB46-CCA7-4449-BAA5-898B1E073CA3}" presName="Name37" presStyleLbl="parChTrans1D2" presStyleIdx="1" presStyleCnt="3"/>
      <dgm:spPr/>
    </dgm:pt>
    <dgm:pt modelId="{E506292F-089E-4854-BD9B-39D2019373B9}" type="pres">
      <dgm:prSet presAssocID="{2EF8B564-4727-4CED-A9BD-A54BA4281FE1}" presName="hierRoot2" presStyleCnt="0">
        <dgm:presLayoutVars>
          <dgm:hierBranch val="init"/>
        </dgm:presLayoutVars>
      </dgm:prSet>
      <dgm:spPr/>
    </dgm:pt>
    <dgm:pt modelId="{0F8EFF4E-E538-4713-8EF1-710C05393FFB}" type="pres">
      <dgm:prSet presAssocID="{2EF8B564-4727-4CED-A9BD-A54BA4281FE1}" presName="rootComposite" presStyleCnt="0"/>
      <dgm:spPr/>
    </dgm:pt>
    <dgm:pt modelId="{FD84E548-B80A-42E1-BF08-80E23E07172F}" type="pres">
      <dgm:prSet presAssocID="{2EF8B564-4727-4CED-A9BD-A54BA4281FE1}" presName="rootText" presStyleLbl="node2" presStyleIdx="1" presStyleCnt="3" custScaleY="59817">
        <dgm:presLayoutVars>
          <dgm:chPref val="3"/>
        </dgm:presLayoutVars>
      </dgm:prSet>
      <dgm:spPr/>
    </dgm:pt>
    <dgm:pt modelId="{0EEC3FC5-26D1-43B8-8C91-9B90334A12D6}" type="pres">
      <dgm:prSet presAssocID="{2EF8B564-4727-4CED-A9BD-A54BA4281FE1}" presName="rootConnector" presStyleLbl="node2" presStyleIdx="1" presStyleCnt="3"/>
      <dgm:spPr/>
    </dgm:pt>
    <dgm:pt modelId="{3D42691B-7E0A-4B2B-8E63-16DD81796FB1}" type="pres">
      <dgm:prSet presAssocID="{2EF8B564-4727-4CED-A9BD-A54BA4281FE1}" presName="hierChild4" presStyleCnt="0"/>
      <dgm:spPr/>
    </dgm:pt>
    <dgm:pt modelId="{0F3862BA-6C08-416E-8E48-B32D72DE27F0}" type="pres">
      <dgm:prSet presAssocID="{2EF8B564-4727-4CED-A9BD-A54BA4281FE1}" presName="hierChild5" presStyleCnt="0"/>
      <dgm:spPr/>
    </dgm:pt>
    <dgm:pt modelId="{5B3BDCAF-D15E-4500-BA42-8FE6AD1A2665}" type="pres">
      <dgm:prSet presAssocID="{FC4612AA-466A-462E-9B1E-5D3134A09D13}" presName="Name37" presStyleLbl="parChTrans1D2" presStyleIdx="2" presStyleCnt="3"/>
      <dgm:spPr/>
    </dgm:pt>
    <dgm:pt modelId="{B6F570C2-8838-4A90-82C9-80B863892308}" type="pres">
      <dgm:prSet presAssocID="{F93675C5-CB3E-4357-9219-79DC0A3ECBA1}" presName="hierRoot2" presStyleCnt="0">
        <dgm:presLayoutVars>
          <dgm:hierBranch val="init"/>
        </dgm:presLayoutVars>
      </dgm:prSet>
      <dgm:spPr/>
    </dgm:pt>
    <dgm:pt modelId="{3A36E908-50A4-4B4D-8239-0519F5183F67}" type="pres">
      <dgm:prSet presAssocID="{F93675C5-CB3E-4357-9219-79DC0A3ECBA1}" presName="rootComposite" presStyleCnt="0"/>
      <dgm:spPr/>
    </dgm:pt>
    <dgm:pt modelId="{6275823F-A4AE-4791-B9C3-3AA515FB0F15}" type="pres">
      <dgm:prSet presAssocID="{F93675C5-CB3E-4357-9219-79DC0A3ECBA1}" presName="rootText" presStyleLbl="node2" presStyleIdx="2" presStyleCnt="3" custScaleY="59817">
        <dgm:presLayoutVars>
          <dgm:chPref val="3"/>
        </dgm:presLayoutVars>
      </dgm:prSet>
      <dgm:spPr/>
    </dgm:pt>
    <dgm:pt modelId="{DA23E32C-2721-4148-ABE5-A6300DF7C37E}" type="pres">
      <dgm:prSet presAssocID="{F93675C5-CB3E-4357-9219-79DC0A3ECBA1}" presName="rootConnector" presStyleLbl="node2" presStyleIdx="2" presStyleCnt="3"/>
      <dgm:spPr/>
    </dgm:pt>
    <dgm:pt modelId="{167A88D2-3563-4AE7-90DE-6B640C782C70}" type="pres">
      <dgm:prSet presAssocID="{F93675C5-CB3E-4357-9219-79DC0A3ECBA1}" presName="hierChild4" presStyleCnt="0"/>
      <dgm:spPr/>
    </dgm:pt>
    <dgm:pt modelId="{C8E44CF6-F363-4B95-82B5-944ED755F9AA}" type="pres">
      <dgm:prSet presAssocID="{F93675C5-CB3E-4357-9219-79DC0A3ECBA1}" presName="hierChild5" presStyleCnt="0"/>
      <dgm:spPr/>
    </dgm:pt>
    <dgm:pt modelId="{6822865D-B1DA-41F0-930A-AD75CCB0227A}" type="pres">
      <dgm:prSet presAssocID="{7DA5519F-4F8C-47B2-8EC8-62C684AD4E4A}" presName="hierChild3" presStyleCnt="0"/>
      <dgm:spPr/>
    </dgm:pt>
  </dgm:ptLst>
  <dgm:cxnLst>
    <dgm:cxn modelId="{16853903-8D1D-4C9F-89C4-EF85E7DE5E70}" type="presOf" srcId="{F93675C5-CB3E-4357-9219-79DC0A3ECBA1}" destId="{6275823F-A4AE-4791-B9C3-3AA515FB0F15}" srcOrd="0" destOrd="0" presId="urn:microsoft.com/office/officeart/2005/8/layout/orgChart1"/>
    <dgm:cxn modelId="{185F740B-9E25-4EBF-968B-562B7DE2EFB5}" type="presOf" srcId="{01F9A635-32A4-4E52-8C78-3E31838D9523}" destId="{0F91BB5C-E309-40B3-A1AC-971D5593C899}" srcOrd="0" destOrd="0" presId="urn:microsoft.com/office/officeart/2005/8/layout/orgChart1"/>
    <dgm:cxn modelId="{9F1C800E-981F-4674-AFF1-8283246027BB}" srcId="{CC342269-2932-46CE-8446-0D80E3749D2B}" destId="{7DA5519F-4F8C-47B2-8EC8-62C684AD4E4A}" srcOrd="0" destOrd="0" parTransId="{59F4D95F-9D08-4629-9156-0120FB6579E4}" sibTransId="{B9D2B988-CFDC-474F-9D53-6F27A0B06216}"/>
    <dgm:cxn modelId="{37224D19-5BE8-41A5-A23C-49413A736453}" type="presOf" srcId="{2EF8B564-4727-4CED-A9BD-A54BA4281FE1}" destId="{0EEC3FC5-26D1-43B8-8C91-9B90334A12D6}" srcOrd="1" destOrd="0" presId="urn:microsoft.com/office/officeart/2005/8/layout/orgChart1"/>
    <dgm:cxn modelId="{2D7BEC32-8969-4FFB-8DA8-603652E6AEAA}" type="presOf" srcId="{01F9A635-32A4-4E52-8C78-3E31838D9523}" destId="{E2478B58-3E19-45BD-8186-648E5E796105}" srcOrd="1" destOrd="0" presId="urn:microsoft.com/office/officeart/2005/8/layout/orgChart1"/>
    <dgm:cxn modelId="{79246834-E448-4C9E-ACA8-D2CFFECAB001}" type="presOf" srcId="{F93675C5-CB3E-4357-9219-79DC0A3ECBA1}" destId="{DA23E32C-2721-4148-ABE5-A6300DF7C37E}" srcOrd="1" destOrd="0" presId="urn:microsoft.com/office/officeart/2005/8/layout/orgChart1"/>
    <dgm:cxn modelId="{D57A8B6B-B0EF-44C4-A771-8631BDD423F7}" type="presOf" srcId="{FC4612AA-466A-462E-9B1E-5D3134A09D13}" destId="{5B3BDCAF-D15E-4500-BA42-8FE6AD1A2665}" srcOrd="0" destOrd="0" presId="urn:microsoft.com/office/officeart/2005/8/layout/orgChart1"/>
    <dgm:cxn modelId="{C0553575-65A7-47CE-ADB1-FA1BD79AF240}" type="presOf" srcId="{7DA5519F-4F8C-47B2-8EC8-62C684AD4E4A}" destId="{FF9B2114-58F5-4D1E-AE2A-E67CADABFB63}" srcOrd="0" destOrd="0" presId="urn:microsoft.com/office/officeart/2005/8/layout/orgChart1"/>
    <dgm:cxn modelId="{433DE777-3ADA-4DF0-954D-68F02AEDDE03}" type="presOf" srcId="{7DA5519F-4F8C-47B2-8EC8-62C684AD4E4A}" destId="{285FA4EC-7F49-42AB-AF83-B3E535D6EC06}" srcOrd="1" destOrd="0" presId="urn:microsoft.com/office/officeart/2005/8/layout/orgChart1"/>
    <dgm:cxn modelId="{E68A627F-4143-40A9-B9B3-B8515C935B74}" type="presOf" srcId="{882EDB46-CCA7-4449-BAA5-898B1E073CA3}" destId="{BB881FD6-7687-436C-98F4-A85927B757C9}" srcOrd="0" destOrd="0" presId="urn:microsoft.com/office/officeart/2005/8/layout/orgChart1"/>
    <dgm:cxn modelId="{AA65597F-B4E7-4335-9F97-011B899A829B}" type="presOf" srcId="{CC342269-2932-46CE-8446-0D80E3749D2B}" destId="{A1B2AB96-5F1F-47D5-8382-C6EDE03E9D3B}" srcOrd="0" destOrd="0" presId="urn:microsoft.com/office/officeart/2005/8/layout/orgChart1"/>
    <dgm:cxn modelId="{9CB32187-7EB3-404C-8AE9-01A49DD421EC}" srcId="{7DA5519F-4F8C-47B2-8EC8-62C684AD4E4A}" destId="{01F9A635-32A4-4E52-8C78-3E31838D9523}" srcOrd="0" destOrd="0" parTransId="{DB9F7216-FBFF-42E5-ABBD-FFB367AA7711}" sibTransId="{521F60F0-B6E5-4CAD-BA6A-87DEDE7A6D8D}"/>
    <dgm:cxn modelId="{1260A392-88DC-44C3-9779-446358A2C913}" type="presOf" srcId="{2EF8B564-4727-4CED-A9BD-A54BA4281FE1}" destId="{FD84E548-B80A-42E1-BF08-80E23E07172F}" srcOrd="0" destOrd="0" presId="urn:microsoft.com/office/officeart/2005/8/layout/orgChart1"/>
    <dgm:cxn modelId="{6D15EDAC-8DAD-4C41-97D7-9C8AE62DA183}" type="presOf" srcId="{DB9F7216-FBFF-42E5-ABBD-FFB367AA7711}" destId="{111E527D-F988-489B-8B92-EA6E1A14A6F6}" srcOrd="0" destOrd="0" presId="urn:microsoft.com/office/officeart/2005/8/layout/orgChart1"/>
    <dgm:cxn modelId="{A7A4FED0-5AC6-477F-BAB8-0CE4B0D00BAE}" srcId="{7DA5519F-4F8C-47B2-8EC8-62C684AD4E4A}" destId="{F93675C5-CB3E-4357-9219-79DC0A3ECBA1}" srcOrd="2" destOrd="0" parTransId="{FC4612AA-466A-462E-9B1E-5D3134A09D13}" sibTransId="{6AB1972E-1EA9-4377-A23A-59316D0E9752}"/>
    <dgm:cxn modelId="{025806E2-9674-4280-A2A0-861E3577A0E8}" srcId="{7DA5519F-4F8C-47B2-8EC8-62C684AD4E4A}" destId="{2EF8B564-4727-4CED-A9BD-A54BA4281FE1}" srcOrd="1" destOrd="0" parTransId="{882EDB46-CCA7-4449-BAA5-898B1E073CA3}" sibTransId="{3C403158-4602-4324-820C-0A20C026A5C4}"/>
    <dgm:cxn modelId="{FBCEE982-D459-40D7-97BF-200987C5720B}" type="presParOf" srcId="{A1B2AB96-5F1F-47D5-8382-C6EDE03E9D3B}" destId="{50562510-6075-4286-B615-A4BB2972E54C}" srcOrd="0" destOrd="0" presId="urn:microsoft.com/office/officeart/2005/8/layout/orgChart1"/>
    <dgm:cxn modelId="{1492EC07-BDE1-4FE3-8E34-97A3CBE05647}" type="presParOf" srcId="{50562510-6075-4286-B615-A4BB2972E54C}" destId="{7C1E5F16-99D1-463B-8DB0-9AD2A5274354}" srcOrd="0" destOrd="0" presId="urn:microsoft.com/office/officeart/2005/8/layout/orgChart1"/>
    <dgm:cxn modelId="{54AD1EDB-6EBB-42D4-AE25-B8DDD84799A9}" type="presParOf" srcId="{7C1E5F16-99D1-463B-8DB0-9AD2A5274354}" destId="{FF9B2114-58F5-4D1E-AE2A-E67CADABFB63}" srcOrd="0" destOrd="0" presId="urn:microsoft.com/office/officeart/2005/8/layout/orgChart1"/>
    <dgm:cxn modelId="{519E9324-7267-44E2-AA00-41D8AC6E372B}" type="presParOf" srcId="{7C1E5F16-99D1-463B-8DB0-9AD2A5274354}" destId="{285FA4EC-7F49-42AB-AF83-B3E535D6EC06}" srcOrd="1" destOrd="0" presId="urn:microsoft.com/office/officeart/2005/8/layout/orgChart1"/>
    <dgm:cxn modelId="{CD6408FA-010A-4969-BFDB-2EF9A41CEA25}" type="presParOf" srcId="{50562510-6075-4286-B615-A4BB2972E54C}" destId="{23F00FD0-C4BF-42B8-A6DD-5496C07FB50D}" srcOrd="1" destOrd="0" presId="urn:microsoft.com/office/officeart/2005/8/layout/orgChart1"/>
    <dgm:cxn modelId="{77EA05B3-0B4B-4A1C-89C6-F4EABB6D66AB}" type="presParOf" srcId="{23F00FD0-C4BF-42B8-A6DD-5496C07FB50D}" destId="{111E527D-F988-489B-8B92-EA6E1A14A6F6}" srcOrd="0" destOrd="0" presId="urn:microsoft.com/office/officeart/2005/8/layout/orgChart1"/>
    <dgm:cxn modelId="{A28A4519-2D3F-4D4E-BF2E-8B171AAF1D20}" type="presParOf" srcId="{23F00FD0-C4BF-42B8-A6DD-5496C07FB50D}" destId="{D98C7907-4F83-4124-9FF1-3A96CF3700B4}" srcOrd="1" destOrd="0" presId="urn:microsoft.com/office/officeart/2005/8/layout/orgChart1"/>
    <dgm:cxn modelId="{606D5BC6-EC7A-4552-B8E2-33C2EC44C12F}" type="presParOf" srcId="{D98C7907-4F83-4124-9FF1-3A96CF3700B4}" destId="{1F7F67E2-EE7D-424A-9612-0482FB9270E6}" srcOrd="0" destOrd="0" presId="urn:microsoft.com/office/officeart/2005/8/layout/orgChart1"/>
    <dgm:cxn modelId="{0801CA4A-49E7-4B3E-B988-653E34359C46}" type="presParOf" srcId="{1F7F67E2-EE7D-424A-9612-0482FB9270E6}" destId="{0F91BB5C-E309-40B3-A1AC-971D5593C899}" srcOrd="0" destOrd="0" presId="urn:microsoft.com/office/officeart/2005/8/layout/orgChart1"/>
    <dgm:cxn modelId="{EACED593-CDC7-4B1B-93A7-6BE2B1B1112D}" type="presParOf" srcId="{1F7F67E2-EE7D-424A-9612-0482FB9270E6}" destId="{E2478B58-3E19-45BD-8186-648E5E796105}" srcOrd="1" destOrd="0" presId="urn:microsoft.com/office/officeart/2005/8/layout/orgChart1"/>
    <dgm:cxn modelId="{84BF89E5-F7F7-4A4C-92D1-38142F4D294A}" type="presParOf" srcId="{D98C7907-4F83-4124-9FF1-3A96CF3700B4}" destId="{049E85E8-FBCF-448B-B3DE-20D8173975E3}" srcOrd="1" destOrd="0" presId="urn:microsoft.com/office/officeart/2005/8/layout/orgChart1"/>
    <dgm:cxn modelId="{343FB9E6-E506-444A-AC0A-4427A31CDAA9}" type="presParOf" srcId="{D98C7907-4F83-4124-9FF1-3A96CF3700B4}" destId="{125C2335-09A9-47F9-9CCC-7ECE79EAB973}" srcOrd="2" destOrd="0" presId="urn:microsoft.com/office/officeart/2005/8/layout/orgChart1"/>
    <dgm:cxn modelId="{0D5496E9-BB99-47A1-A0FC-AFC2BA98C248}" type="presParOf" srcId="{23F00FD0-C4BF-42B8-A6DD-5496C07FB50D}" destId="{BB881FD6-7687-436C-98F4-A85927B757C9}" srcOrd="2" destOrd="0" presId="urn:microsoft.com/office/officeart/2005/8/layout/orgChart1"/>
    <dgm:cxn modelId="{224CA74E-9F9F-49E8-84C5-EAE2077A03FE}" type="presParOf" srcId="{23F00FD0-C4BF-42B8-A6DD-5496C07FB50D}" destId="{E506292F-089E-4854-BD9B-39D2019373B9}" srcOrd="3" destOrd="0" presId="urn:microsoft.com/office/officeart/2005/8/layout/orgChart1"/>
    <dgm:cxn modelId="{3BF3CE1D-91AF-42A1-89CC-581366E9A92C}" type="presParOf" srcId="{E506292F-089E-4854-BD9B-39D2019373B9}" destId="{0F8EFF4E-E538-4713-8EF1-710C05393FFB}" srcOrd="0" destOrd="0" presId="urn:microsoft.com/office/officeart/2005/8/layout/orgChart1"/>
    <dgm:cxn modelId="{54FD6D97-EC5B-4AD2-8933-E609E2817292}" type="presParOf" srcId="{0F8EFF4E-E538-4713-8EF1-710C05393FFB}" destId="{FD84E548-B80A-42E1-BF08-80E23E07172F}" srcOrd="0" destOrd="0" presId="urn:microsoft.com/office/officeart/2005/8/layout/orgChart1"/>
    <dgm:cxn modelId="{44BA3B45-BF52-41B1-9BAC-04655BF64088}" type="presParOf" srcId="{0F8EFF4E-E538-4713-8EF1-710C05393FFB}" destId="{0EEC3FC5-26D1-43B8-8C91-9B90334A12D6}" srcOrd="1" destOrd="0" presId="urn:microsoft.com/office/officeart/2005/8/layout/orgChart1"/>
    <dgm:cxn modelId="{031D13DE-78F9-4F1A-9131-A78A337AEB62}" type="presParOf" srcId="{E506292F-089E-4854-BD9B-39D2019373B9}" destId="{3D42691B-7E0A-4B2B-8E63-16DD81796FB1}" srcOrd="1" destOrd="0" presId="urn:microsoft.com/office/officeart/2005/8/layout/orgChart1"/>
    <dgm:cxn modelId="{5355B1B3-28BB-4EE1-A30D-92E38E11607E}" type="presParOf" srcId="{E506292F-089E-4854-BD9B-39D2019373B9}" destId="{0F3862BA-6C08-416E-8E48-B32D72DE27F0}" srcOrd="2" destOrd="0" presId="urn:microsoft.com/office/officeart/2005/8/layout/orgChart1"/>
    <dgm:cxn modelId="{2AF069A9-7BFB-4827-AC0D-5EAB7D90E752}" type="presParOf" srcId="{23F00FD0-C4BF-42B8-A6DD-5496C07FB50D}" destId="{5B3BDCAF-D15E-4500-BA42-8FE6AD1A2665}" srcOrd="4" destOrd="0" presId="urn:microsoft.com/office/officeart/2005/8/layout/orgChart1"/>
    <dgm:cxn modelId="{34DA7DB8-89F7-4127-BB55-91F996FFD1B6}" type="presParOf" srcId="{23F00FD0-C4BF-42B8-A6DD-5496C07FB50D}" destId="{B6F570C2-8838-4A90-82C9-80B863892308}" srcOrd="5" destOrd="0" presId="urn:microsoft.com/office/officeart/2005/8/layout/orgChart1"/>
    <dgm:cxn modelId="{5166CB4A-D968-4D28-A9C0-4A263E76B4E6}" type="presParOf" srcId="{B6F570C2-8838-4A90-82C9-80B863892308}" destId="{3A36E908-50A4-4B4D-8239-0519F5183F67}" srcOrd="0" destOrd="0" presId="urn:microsoft.com/office/officeart/2005/8/layout/orgChart1"/>
    <dgm:cxn modelId="{963FB8BB-9308-4E12-B61E-63D9E697B7B6}" type="presParOf" srcId="{3A36E908-50A4-4B4D-8239-0519F5183F67}" destId="{6275823F-A4AE-4791-B9C3-3AA515FB0F15}" srcOrd="0" destOrd="0" presId="urn:microsoft.com/office/officeart/2005/8/layout/orgChart1"/>
    <dgm:cxn modelId="{72071F19-CC0C-48DD-9035-C6D211F9382B}" type="presParOf" srcId="{3A36E908-50A4-4B4D-8239-0519F5183F67}" destId="{DA23E32C-2721-4148-ABE5-A6300DF7C37E}" srcOrd="1" destOrd="0" presId="urn:microsoft.com/office/officeart/2005/8/layout/orgChart1"/>
    <dgm:cxn modelId="{305EF226-E243-4243-A4A8-B14BB9F89274}" type="presParOf" srcId="{B6F570C2-8838-4A90-82C9-80B863892308}" destId="{167A88D2-3563-4AE7-90DE-6B640C782C70}" srcOrd="1" destOrd="0" presId="urn:microsoft.com/office/officeart/2005/8/layout/orgChart1"/>
    <dgm:cxn modelId="{25A6FC7C-386F-49EE-95F4-86202047360A}" type="presParOf" srcId="{B6F570C2-8838-4A90-82C9-80B863892308}" destId="{C8E44CF6-F363-4B95-82B5-944ED755F9AA}" srcOrd="2" destOrd="0" presId="urn:microsoft.com/office/officeart/2005/8/layout/orgChart1"/>
    <dgm:cxn modelId="{497C7BEA-70FB-4CBE-ADC9-3376C6A7A10E}" type="presParOf" srcId="{50562510-6075-4286-B615-A4BB2972E54C}" destId="{6822865D-B1DA-41F0-930A-AD75CCB022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B815C0-5B2B-425B-8B50-BE38008D10A4}" type="doc">
      <dgm:prSet loTypeId="urn:microsoft.com/office/officeart/2005/8/layout/process1" loCatId="process" qsTypeId="urn:microsoft.com/office/officeart/2005/8/quickstyle/simple1" qsCatId="simple" csTypeId="urn:microsoft.com/office/officeart/2005/8/colors/accent1_2" csCatId="accent1" phldr="1"/>
      <dgm:spPr/>
    </dgm:pt>
    <dgm:pt modelId="{D54EB118-028B-45BF-8619-4654C592C15A}">
      <dgm:prSet phldrT="[文本]" custT="1"/>
      <dgm:spPr/>
      <dgm:t>
        <a:bodyPr/>
        <a:lstStyle/>
        <a:p>
          <a:r>
            <a:rPr lang="zh-CN" altLang="en-US" sz="2000" dirty="0">
              <a:latin typeface="宋体" panose="02010600030101010101" pitchFamily="2" charset="-122"/>
              <a:ea typeface="宋体" panose="02010600030101010101" pitchFamily="2" charset="-122"/>
            </a:rPr>
            <a:t>效率差异</a:t>
          </a:r>
        </a:p>
      </dgm:t>
    </dgm:pt>
    <dgm:pt modelId="{9C5D0494-2EAE-43D5-A678-826081AD646B}" type="parTrans" cxnId="{3BDDDD49-9A8F-4267-9A9E-2FCD878A55F3}">
      <dgm:prSet/>
      <dgm:spPr/>
      <dgm:t>
        <a:bodyPr/>
        <a:lstStyle/>
        <a:p>
          <a:endParaRPr lang="zh-CN" altLang="en-US"/>
        </a:p>
      </dgm:t>
    </dgm:pt>
    <dgm:pt modelId="{01F06751-0E9D-484A-841F-1EC0099E6BC4}" type="sibTrans" cxnId="{3BDDDD49-9A8F-4267-9A9E-2FCD878A55F3}">
      <dgm:prSet/>
      <dgm:spPr/>
      <dgm:t>
        <a:bodyPr/>
        <a:lstStyle/>
        <a:p>
          <a:endParaRPr lang="zh-CN" altLang="en-US"/>
        </a:p>
      </dgm:t>
    </dgm:pt>
    <dgm:pt modelId="{FB82F961-3645-4D7F-B9E8-23A91ED93F12}">
      <dgm:prSet phldrT="[文本]" custT="1"/>
      <dgm:spPr/>
      <dgm:t>
        <a:bodyPr/>
        <a:lstStyle/>
        <a:p>
          <a:r>
            <a:rPr lang="zh-CN" altLang="en-US" sz="2000" dirty="0">
              <a:latin typeface="宋体" panose="02010600030101010101" pitchFamily="2" charset="-122"/>
              <a:ea typeface="宋体" panose="02010600030101010101" pitchFamily="2" charset="-122"/>
            </a:rPr>
            <a:t>并购行为</a:t>
          </a:r>
        </a:p>
      </dgm:t>
    </dgm:pt>
    <dgm:pt modelId="{50A9E0F1-1FF1-416E-86ED-88DBAD995200}" type="parTrans" cxnId="{E8E51DF4-5D86-4B05-BFE5-8C5EC02D942F}">
      <dgm:prSet/>
      <dgm:spPr/>
      <dgm:t>
        <a:bodyPr/>
        <a:lstStyle/>
        <a:p>
          <a:endParaRPr lang="zh-CN" altLang="en-US"/>
        </a:p>
      </dgm:t>
    </dgm:pt>
    <dgm:pt modelId="{B56B33F5-4C8F-422B-B9F1-02C00C2B5A4A}" type="sibTrans" cxnId="{E8E51DF4-5D86-4B05-BFE5-8C5EC02D942F}">
      <dgm:prSet/>
      <dgm:spPr/>
      <dgm:t>
        <a:bodyPr/>
        <a:lstStyle/>
        <a:p>
          <a:endParaRPr lang="zh-CN" altLang="en-US"/>
        </a:p>
      </dgm:t>
    </dgm:pt>
    <dgm:pt modelId="{E8789F23-B2D3-40C0-A3A8-CC18A3C54C3D}">
      <dgm:prSet phldrT="[文本]" custT="1"/>
      <dgm:spPr/>
      <dgm:t>
        <a:bodyPr/>
        <a:lstStyle/>
        <a:p>
          <a:r>
            <a:rPr lang="zh-CN" altLang="en-US" sz="2000" dirty="0">
              <a:latin typeface="宋体" panose="02010600030101010101" pitchFamily="2" charset="-122"/>
              <a:ea typeface="宋体" panose="02010600030101010101" pitchFamily="2" charset="-122"/>
            </a:rPr>
            <a:t>提高个体效率</a:t>
          </a:r>
        </a:p>
      </dgm:t>
    </dgm:pt>
    <dgm:pt modelId="{04E24646-D279-477D-96F5-2FC3E45BF6F2}" type="parTrans" cxnId="{B5345F1D-D000-4711-80C4-EF4D00700A71}">
      <dgm:prSet/>
      <dgm:spPr/>
      <dgm:t>
        <a:bodyPr/>
        <a:lstStyle/>
        <a:p>
          <a:endParaRPr lang="zh-CN" altLang="en-US"/>
        </a:p>
      </dgm:t>
    </dgm:pt>
    <dgm:pt modelId="{09E69FC8-05F1-44C0-8AC1-85FBE1FD4BA2}" type="sibTrans" cxnId="{B5345F1D-D000-4711-80C4-EF4D00700A71}">
      <dgm:prSet/>
      <dgm:spPr/>
      <dgm:t>
        <a:bodyPr/>
        <a:lstStyle/>
        <a:p>
          <a:endParaRPr lang="zh-CN" altLang="en-US"/>
        </a:p>
      </dgm:t>
    </dgm:pt>
    <dgm:pt modelId="{D46AD967-00A6-4646-A9FA-6B09D38DEEC1}">
      <dgm:prSet phldrT="[文本]" custT="1"/>
      <dgm:spPr/>
      <dgm:t>
        <a:bodyPr/>
        <a:lstStyle/>
        <a:p>
          <a:r>
            <a:rPr lang="zh-CN" altLang="en-US" sz="2000" dirty="0">
              <a:latin typeface="宋体" panose="02010600030101010101" pitchFamily="2" charset="-122"/>
              <a:ea typeface="宋体" panose="02010600030101010101" pitchFamily="2" charset="-122"/>
            </a:rPr>
            <a:t>提高整个社会经济效率</a:t>
          </a:r>
        </a:p>
      </dgm:t>
    </dgm:pt>
    <dgm:pt modelId="{A3F950C4-3B3F-4F17-BEBD-EF2165F3E410}" type="parTrans" cxnId="{D0A1F648-54AE-4FC3-8FF7-7C63D5C38FBC}">
      <dgm:prSet/>
      <dgm:spPr/>
      <dgm:t>
        <a:bodyPr/>
        <a:lstStyle/>
        <a:p>
          <a:endParaRPr lang="zh-CN" altLang="en-US"/>
        </a:p>
      </dgm:t>
    </dgm:pt>
    <dgm:pt modelId="{B07E8A87-ACE4-4342-AE12-808309B4128C}" type="sibTrans" cxnId="{D0A1F648-54AE-4FC3-8FF7-7C63D5C38FBC}">
      <dgm:prSet/>
      <dgm:spPr/>
      <dgm:t>
        <a:bodyPr/>
        <a:lstStyle/>
        <a:p>
          <a:endParaRPr lang="zh-CN" altLang="en-US"/>
        </a:p>
      </dgm:t>
    </dgm:pt>
    <dgm:pt modelId="{5C8B8CE7-722C-415D-A593-F22D9A604221}" type="pres">
      <dgm:prSet presAssocID="{1FB815C0-5B2B-425B-8B50-BE38008D10A4}" presName="Name0" presStyleCnt="0">
        <dgm:presLayoutVars>
          <dgm:dir/>
          <dgm:resizeHandles val="exact"/>
        </dgm:presLayoutVars>
      </dgm:prSet>
      <dgm:spPr/>
    </dgm:pt>
    <dgm:pt modelId="{1ED1756C-5122-4879-ABDC-359B04EB53DD}" type="pres">
      <dgm:prSet presAssocID="{D54EB118-028B-45BF-8619-4654C592C15A}" presName="node" presStyleLbl="node1" presStyleIdx="0" presStyleCnt="4" custScaleX="190755">
        <dgm:presLayoutVars>
          <dgm:bulletEnabled val="1"/>
        </dgm:presLayoutVars>
      </dgm:prSet>
      <dgm:spPr/>
    </dgm:pt>
    <dgm:pt modelId="{54A59BE2-45C8-41F3-996C-E146512DB2EB}" type="pres">
      <dgm:prSet presAssocID="{01F06751-0E9D-484A-841F-1EC0099E6BC4}" presName="sibTrans" presStyleLbl="sibTrans2D1" presStyleIdx="0" presStyleCnt="3"/>
      <dgm:spPr/>
    </dgm:pt>
    <dgm:pt modelId="{9C96E08C-B5EF-483B-8787-2F77D54EED54}" type="pres">
      <dgm:prSet presAssocID="{01F06751-0E9D-484A-841F-1EC0099E6BC4}" presName="connectorText" presStyleLbl="sibTrans2D1" presStyleIdx="0" presStyleCnt="3"/>
      <dgm:spPr/>
    </dgm:pt>
    <dgm:pt modelId="{A89AC1F1-71F5-46D0-8640-6DA1AC60A7F3}" type="pres">
      <dgm:prSet presAssocID="{FB82F961-3645-4D7F-B9E8-23A91ED93F12}" presName="node" presStyleLbl="node1" presStyleIdx="1" presStyleCnt="4" custScaleX="221532">
        <dgm:presLayoutVars>
          <dgm:bulletEnabled val="1"/>
        </dgm:presLayoutVars>
      </dgm:prSet>
      <dgm:spPr/>
    </dgm:pt>
    <dgm:pt modelId="{2B014CDB-9376-4023-8CEF-D57B9AB885AE}" type="pres">
      <dgm:prSet presAssocID="{B56B33F5-4C8F-422B-B9F1-02C00C2B5A4A}" presName="sibTrans" presStyleLbl="sibTrans2D1" presStyleIdx="1" presStyleCnt="3"/>
      <dgm:spPr/>
    </dgm:pt>
    <dgm:pt modelId="{92562E88-23EA-485E-867A-6966150A82A8}" type="pres">
      <dgm:prSet presAssocID="{B56B33F5-4C8F-422B-B9F1-02C00C2B5A4A}" presName="connectorText" presStyleLbl="sibTrans2D1" presStyleIdx="1" presStyleCnt="3"/>
      <dgm:spPr/>
    </dgm:pt>
    <dgm:pt modelId="{74D08169-BD3A-4148-BE62-997E26C60C43}" type="pres">
      <dgm:prSet presAssocID="{E8789F23-B2D3-40C0-A3A8-CC18A3C54C3D}" presName="node" presStyleLbl="node1" presStyleIdx="2" presStyleCnt="4" custScaleX="224094">
        <dgm:presLayoutVars>
          <dgm:bulletEnabled val="1"/>
        </dgm:presLayoutVars>
      </dgm:prSet>
      <dgm:spPr/>
    </dgm:pt>
    <dgm:pt modelId="{0FB26A5F-51C5-437C-BEFC-99F0E4104E3C}" type="pres">
      <dgm:prSet presAssocID="{09E69FC8-05F1-44C0-8AC1-85FBE1FD4BA2}" presName="sibTrans" presStyleLbl="sibTrans2D1" presStyleIdx="2" presStyleCnt="3"/>
      <dgm:spPr/>
    </dgm:pt>
    <dgm:pt modelId="{A13536CD-B869-44B8-A4AC-6EFF5F51DD8B}" type="pres">
      <dgm:prSet presAssocID="{09E69FC8-05F1-44C0-8AC1-85FBE1FD4BA2}" presName="connectorText" presStyleLbl="sibTrans2D1" presStyleIdx="2" presStyleCnt="3"/>
      <dgm:spPr/>
    </dgm:pt>
    <dgm:pt modelId="{100170BE-5DA5-4964-A747-9850DAFC47D7}" type="pres">
      <dgm:prSet presAssocID="{D46AD967-00A6-4646-A9FA-6B09D38DEEC1}" presName="node" presStyleLbl="node1" presStyleIdx="3" presStyleCnt="4" custScaleX="245594">
        <dgm:presLayoutVars>
          <dgm:bulletEnabled val="1"/>
        </dgm:presLayoutVars>
      </dgm:prSet>
      <dgm:spPr/>
    </dgm:pt>
  </dgm:ptLst>
  <dgm:cxnLst>
    <dgm:cxn modelId="{09F6FA15-AF26-4A5C-B7AE-9A99B283559D}" type="presOf" srcId="{D46AD967-00A6-4646-A9FA-6B09D38DEEC1}" destId="{100170BE-5DA5-4964-A747-9850DAFC47D7}" srcOrd="0" destOrd="0" presId="urn:microsoft.com/office/officeart/2005/8/layout/process1"/>
    <dgm:cxn modelId="{B5345F1D-D000-4711-80C4-EF4D00700A71}" srcId="{1FB815C0-5B2B-425B-8B50-BE38008D10A4}" destId="{E8789F23-B2D3-40C0-A3A8-CC18A3C54C3D}" srcOrd="2" destOrd="0" parTransId="{04E24646-D279-477D-96F5-2FC3E45BF6F2}" sibTransId="{09E69FC8-05F1-44C0-8AC1-85FBE1FD4BA2}"/>
    <dgm:cxn modelId="{D0A1F648-54AE-4FC3-8FF7-7C63D5C38FBC}" srcId="{1FB815C0-5B2B-425B-8B50-BE38008D10A4}" destId="{D46AD967-00A6-4646-A9FA-6B09D38DEEC1}" srcOrd="3" destOrd="0" parTransId="{A3F950C4-3B3F-4F17-BEBD-EF2165F3E410}" sibTransId="{B07E8A87-ACE4-4342-AE12-808309B4128C}"/>
    <dgm:cxn modelId="{3BDDDD49-9A8F-4267-9A9E-2FCD878A55F3}" srcId="{1FB815C0-5B2B-425B-8B50-BE38008D10A4}" destId="{D54EB118-028B-45BF-8619-4654C592C15A}" srcOrd="0" destOrd="0" parTransId="{9C5D0494-2EAE-43D5-A678-826081AD646B}" sibTransId="{01F06751-0E9D-484A-841F-1EC0099E6BC4}"/>
    <dgm:cxn modelId="{A8C2646B-436E-47E2-9046-F9589E53EEB3}" type="presOf" srcId="{01F06751-0E9D-484A-841F-1EC0099E6BC4}" destId="{54A59BE2-45C8-41F3-996C-E146512DB2EB}" srcOrd="0" destOrd="0" presId="urn:microsoft.com/office/officeart/2005/8/layout/process1"/>
    <dgm:cxn modelId="{81F79C51-1CDA-45B2-981B-0E8BB212BFEF}" type="presOf" srcId="{09E69FC8-05F1-44C0-8AC1-85FBE1FD4BA2}" destId="{0FB26A5F-51C5-437C-BEFC-99F0E4104E3C}" srcOrd="0" destOrd="0" presId="urn:microsoft.com/office/officeart/2005/8/layout/process1"/>
    <dgm:cxn modelId="{C0514C82-BEB6-4460-8EF9-FF0048360FE6}" type="presOf" srcId="{D54EB118-028B-45BF-8619-4654C592C15A}" destId="{1ED1756C-5122-4879-ABDC-359B04EB53DD}" srcOrd="0" destOrd="0" presId="urn:microsoft.com/office/officeart/2005/8/layout/process1"/>
    <dgm:cxn modelId="{DE6901B1-1E48-419A-AC70-83336E233807}" type="presOf" srcId="{09E69FC8-05F1-44C0-8AC1-85FBE1FD4BA2}" destId="{A13536CD-B869-44B8-A4AC-6EFF5F51DD8B}" srcOrd="1" destOrd="0" presId="urn:microsoft.com/office/officeart/2005/8/layout/process1"/>
    <dgm:cxn modelId="{77607CB1-1493-43B4-A4CF-DFB4275DF9A5}" type="presOf" srcId="{B56B33F5-4C8F-422B-B9F1-02C00C2B5A4A}" destId="{2B014CDB-9376-4023-8CEF-D57B9AB885AE}" srcOrd="0" destOrd="0" presId="urn:microsoft.com/office/officeart/2005/8/layout/process1"/>
    <dgm:cxn modelId="{6E8885B8-1E15-4F70-A246-D7E59B1245A7}" type="presOf" srcId="{B56B33F5-4C8F-422B-B9F1-02C00C2B5A4A}" destId="{92562E88-23EA-485E-867A-6966150A82A8}" srcOrd="1" destOrd="0" presId="urn:microsoft.com/office/officeart/2005/8/layout/process1"/>
    <dgm:cxn modelId="{11C4CAC1-FF85-408E-BE88-5710A4BDD8D2}" type="presOf" srcId="{01F06751-0E9D-484A-841F-1EC0099E6BC4}" destId="{9C96E08C-B5EF-483B-8787-2F77D54EED54}" srcOrd="1" destOrd="0" presId="urn:microsoft.com/office/officeart/2005/8/layout/process1"/>
    <dgm:cxn modelId="{A67036DB-1997-4448-A097-77BC77E49D74}" type="presOf" srcId="{E8789F23-B2D3-40C0-A3A8-CC18A3C54C3D}" destId="{74D08169-BD3A-4148-BE62-997E26C60C43}" srcOrd="0" destOrd="0" presId="urn:microsoft.com/office/officeart/2005/8/layout/process1"/>
    <dgm:cxn modelId="{8786CBF0-A29F-494D-9469-E12BB493B65B}" type="presOf" srcId="{FB82F961-3645-4D7F-B9E8-23A91ED93F12}" destId="{A89AC1F1-71F5-46D0-8640-6DA1AC60A7F3}" srcOrd="0" destOrd="0" presId="urn:microsoft.com/office/officeart/2005/8/layout/process1"/>
    <dgm:cxn modelId="{E8E51DF4-5D86-4B05-BFE5-8C5EC02D942F}" srcId="{1FB815C0-5B2B-425B-8B50-BE38008D10A4}" destId="{FB82F961-3645-4D7F-B9E8-23A91ED93F12}" srcOrd="1" destOrd="0" parTransId="{50A9E0F1-1FF1-416E-86ED-88DBAD995200}" sibTransId="{B56B33F5-4C8F-422B-B9F1-02C00C2B5A4A}"/>
    <dgm:cxn modelId="{5CD6AEFC-24F9-4D5D-91DB-19CAA29EE5FF}" type="presOf" srcId="{1FB815C0-5B2B-425B-8B50-BE38008D10A4}" destId="{5C8B8CE7-722C-415D-A593-F22D9A604221}" srcOrd="0" destOrd="0" presId="urn:microsoft.com/office/officeart/2005/8/layout/process1"/>
    <dgm:cxn modelId="{BFA58486-5B91-48AA-86EE-BFEE4F3F616B}" type="presParOf" srcId="{5C8B8CE7-722C-415D-A593-F22D9A604221}" destId="{1ED1756C-5122-4879-ABDC-359B04EB53DD}" srcOrd="0" destOrd="0" presId="urn:microsoft.com/office/officeart/2005/8/layout/process1"/>
    <dgm:cxn modelId="{9C189D27-C327-4137-9028-1781C25D4C4E}" type="presParOf" srcId="{5C8B8CE7-722C-415D-A593-F22D9A604221}" destId="{54A59BE2-45C8-41F3-996C-E146512DB2EB}" srcOrd="1" destOrd="0" presId="urn:microsoft.com/office/officeart/2005/8/layout/process1"/>
    <dgm:cxn modelId="{B9B36219-BF33-4D70-9DBA-A2CAAB1EEF0D}" type="presParOf" srcId="{54A59BE2-45C8-41F3-996C-E146512DB2EB}" destId="{9C96E08C-B5EF-483B-8787-2F77D54EED54}" srcOrd="0" destOrd="0" presId="urn:microsoft.com/office/officeart/2005/8/layout/process1"/>
    <dgm:cxn modelId="{9CEFA6A3-A7BD-490B-B9F4-385E788564BF}" type="presParOf" srcId="{5C8B8CE7-722C-415D-A593-F22D9A604221}" destId="{A89AC1F1-71F5-46D0-8640-6DA1AC60A7F3}" srcOrd="2" destOrd="0" presId="urn:microsoft.com/office/officeart/2005/8/layout/process1"/>
    <dgm:cxn modelId="{671E569A-84E3-4D81-B0E6-4F6F8E5BEB48}" type="presParOf" srcId="{5C8B8CE7-722C-415D-A593-F22D9A604221}" destId="{2B014CDB-9376-4023-8CEF-D57B9AB885AE}" srcOrd="3" destOrd="0" presId="urn:microsoft.com/office/officeart/2005/8/layout/process1"/>
    <dgm:cxn modelId="{73FE1929-A86D-4563-B419-F54100618684}" type="presParOf" srcId="{2B014CDB-9376-4023-8CEF-D57B9AB885AE}" destId="{92562E88-23EA-485E-867A-6966150A82A8}" srcOrd="0" destOrd="0" presId="urn:microsoft.com/office/officeart/2005/8/layout/process1"/>
    <dgm:cxn modelId="{AC96C169-5DB0-43D7-A8F1-0E85070DD09C}" type="presParOf" srcId="{5C8B8CE7-722C-415D-A593-F22D9A604221}" destId="{74D08169-BD3A-4148-BE62-997E26C60C43}" srcOrd="4" destOrd="0" presId="urn:microsoft.com/office/officeart/2005/8/layout/process1"/>
    <dgm:cxn modelId="{9643818E-27C7-444C-8A88-124F8B0DFA07}" type="presParOf" srcId="{5C8B8CE7-722C-415D-A593-F22D9A604221}" destId="{0FB26A5F-51C5-437C-BEFC-99F0E4104E3C}" srcOrd="5" destOrd="0" presId="urn:microsoft.com/office/officeart/2005/8/layout/process1"/>
    <dgm:cxn modelId="{E7C33E90-5A8E-41CF-B912-87A50C94730A}" type="presParOf" srcId="{0FB26A5F-51C5-437C-BEFC-99F0E4104E3C}" destId="{A13536CD-B869-44B8-A4AC-6EFF5F51DD8B}" srcOrd="0" destOrd="0" presId="urn:microsoft.com/office/officeart/2005/8/layout/process1"/>
    <dgm:cxn modelId="{F84AAF90-B273-4AEA-9941-4E752934B7E9}" type="presParOf" srcId="{5C8B8CE7-722C-415D-A593-F22D9A604221}" destId="{100170BE-5DA5-4964-A747-9850DAFC47D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123D8-C0AB-4FC9-9DBD-CFCF951E032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94904EFA-D277-4171-AF6B-7FA802F49FB0}">
      <dgm:prSet phldrT="[文本]" custT="1"/>
      <dgm:spPr/>
      <dgm:t>
        <a:bodyPr/>
        <a:lstStyle/>
        <a:p>
          <a:r>
            <a:rPr lang="zh-CN" altLang="en-US" sz="2000" b="1" dirty="0">
              <a:latin typeface="宋体" panose="02010600030101010101" pitchFamily="2" charset="-122"/>
              <a:ea typeface="宋体" panose="02010600030101010101" pitchFamily="2" charset="-122"/>
            </a:rPr>
            <a:t>企业并购的直接效应</a:t>
          </a:r>
        </a:p>
      </dgm:t>
    </dgm:pt>
    <dgm:pt modelId="{DE1F60F4-2004-4C87-85AC-FFD1DE0FCBEE}" type="parTrans" cxnId="{AA4CA810-B242-420E-B5A8-A3F336E8A87B}">
      <dgm:prSet/>
      <dgm:spPr/>
      <dgm:t>
        <a:bodyPr/>
        <a:lstStyle/>
        <a:p>
          <a:endParaRPr lang="zh-CN" altLang="en-US"/>
        </a:p>
      </dgm:t>
    </dgm:pt>
    <dgm:pt modelId="{84BC4657-B791-4AAF-A3C5-63C6D4F80EFB}" type="sibTrans" cxnId="{AA4CA810-B242-420E-B5A8-A3F336E8A87B}">
      <dgm:prSet/>
      <dgm:spPr/>
      <dgm:t>
        <a:bodyPr/>
        <a:lstStyle/>
        <a:p>
          <a:endParaRPr lang="zh-CN" altLang="en-US"/>
        </a:p>
      </dgm:t>
    </dgm:pt>
    <dgm:pt modelId="{A429E9D3-EF91-4B82-BFA6-2B06A492BF66}">
      <dgm:prSet phldrT="[文本]" custT="1"/>
      <dgm:spPr/>
      <dgm:t>
        <a:bodyPr/>
        <a:lstStyle/>
        <a:p>
          <a:r>
            <a:rPr lang="zh-CN" altLang="en-US" sz="2000" b="1" dirty="0">
              <a:latin typeface="宋体" panose="02010600030101010101" pitchFamily="2" charset="-122"/>
              <a:ea typeface="宋体" panose="02010600030101010101" pitchFamily="2" charset="-122"/>
            </a:rPr>
            <a:t>价值低估效应</a:t>
          </a:r>
        </a:p>
      </dgm:t>
    </dgm:pt>
    <dgm:pt modelId="{D8F652DC-D4DD-4780-8F18-33E5D843F0D7}" type="parTrans" cxnId="{9B424C78-A0AA-486B-85F6-3F2697EA20B3}">
      <dgm:prSet/>
      <dgm:spPr/>
      <dgm:t>
        <a:bodyPr/>
        <a:lstStyle/>
        <a:p>
          <a:endParaRPr lang="zh-CN" altLang="en-US"/>
        </a:p>
      </dgm:t>
    </dgm:pt>
    <dgm:pt modelId="{77901283-005A-4A44-8819-F52B9F3A09CE}" type="sibTrans" cxnId="{9B424C78-A0AA-486B-85F6-3F2697EA20B3}">
      <dgm:prSet/>
      <dgm:spPr/>
      <dgm:t>
        <a:bodyPr/>
        <a:lstStyle/>
        <a:p>
          <a:endParaRPr lang="zh-CN" altLang="en-US"/>
        </a:p>
      </dgm:t>
    </dgm:pt>
    <dgm:pt modelId="{B629A169-7ACA-4BC8-88DD-38860502332B}">
      <dgm:prSet phldrT="[文本]" custT="1"/>
      <dgm:spPr/>
      <dgm:t>
        <a:bodyPr/>
        <a:lstStyle/>
        <a:p>
          <a:r>
            <a:rPr lang="zh-CN" altLang="en-US" sz="2000" b="1" dirty="0">
              <a:latin typeface="宋体" panose="02010600030101010101" pitchFamily="2" charset="-122"/>
              <a:ea typeface="宋体" panose="02010600030101010101" pitchFamily="2" charset="-122"/>
            </a:rPr>
            <a:t>股价上涨效应</a:t>
          </a:r>
        </a:p>
      </dgm:t>
    </dgm:pt>
    <dgm:pt modelId="{3AABA4A6-7816-419F-B30E-4A05C2297BBB}" type="parTrans" cxnId="{5E6B4788-86B0-41E6-A687-2F2D72BFAE03}">
      <dgm:prSet/>
      <dgm:spPr/>
      <dgm:t>
        <a:bodyPr/>
        <a:lstStyle/>
        <a:p>
          <a:endParaRPr lang="zh-CN" altLang="en-US"/>
        </a:p>
      </dgm:t>
    </dgm:pt>
    <dgm:pt modelId="{7C780E4A-67A7-4CF8-BB3B-18F9D9D8D989}" type="sibTrans" cxnId="{5E6B4788-86B0-41E6-A687-2F2D72BFAE03}">
      <dgm:prSet/>
      <dgm:spPr/>
      <dgm:t>
        <a:bodyPr/>
        <a:lstStyle/>
        <a:p>
          <a:endParaRPr lang="zh-CN" altLang="en-US"/>
        </a:p>
      </dgm:t>
    </dgm:pt>
    <dgm:pt modelId="{425AD7FE-EEF1-478F-BD00-D51F5FFAE638}">
      <dgm:prSet phldrT="[文本]" custT="1"/>
      <dgm:spPr/>
      <dgm:t>
        <a:bodyPr/>
        <a:lstStyle/>
        <a:p>
          <a:r>
            <a:rPr lang="zh-CN" altLang="en-US" sz="2000" b="1" dirty="0">
              <a:latin typeface="宋体" panose="02010600030101010101" pitchFamily="2" charset="-122"/>
              <a:ea typeface="宋体" panose="02010600030101010101" pitchFamily="2" charset="-122"/>
            </a:rPr>
            <a:t>宣传广告效应</a:t>
          </a:r>
        </a:p>
      </dgm:t>
    </dgm:pt>
    <dgm:pt modelId="{6B8F9522-889F-4410-B5E6-43506B0094F5}" type="parTrans" cxnId="{65E8B824-5632-442D-A052-7B1D0EC520E3}">
      <dgm:prSet/>
      <dgm:spPr/>
      <dgm:t>
        <a:bodyPr/>
        <a:lstStyle/>
        <a:p>
          <a:endParaRPr lang="zh-CN" altLang="en-US"/>
        </a:p>
      </dgm:t>
    </dgm:pt>
    <dgm:pt modelId="{2F719976-95FD-42DE-87EA-6D96AE5988FF}" type="sibTrans" cxnId="{65E8B824-5632-442D-A052-7B1D0EC520E3}">
      <dgm:prSet/>
      <dgm:spPr/>
      <dgm:t>
        <a:bodyPr/>
        <a:lstStyle/>
        <a:p>
          <a:endParaRPr lang="zh-CN" altLang="en-US"/>
        </a:p>
      </dgm:t>
    </dgm:pt>
    <dgm:pt modelId="{1E74AFD1-9AF7-4CD8-9DAB-5051BB58D6CF}">
      <dgm:prSet phldrT="[文本]" custT="1"/>
      <dgm:spPr/>
      <dgm:t>
        <a:bodyPr/>
        <a:lstStyle/>
        <a:p>
          <a:r>
            <a:rPr lang="zh-CN" altLang="en-US" sz="2000" b="1" dirty="0">
              <a:latin typeface="宋体" panose="02010600030101010101" pitchFamily="2" charset="-122"/>
              <a:ea typeface="宋体" panose="02010600030101010101" pitchFamily="2" charset="-122"/>
            </a:rPr>
            <a:t>合理避税效应</a:t>
          </a:r>
        </a:p>
      </dgm:t>
    </dgm:pt>
    <dgm:pt modelId="{D8C4356A-90DE-4C81-91E1-B4113FB8D56A}" type="parTrans" cxnId="{0DA05A96-48BE-40D1-BD30-92D0F7DFB1A7}">
      <dgm:prSet/>
      <dgm:spPr/>
      <dgm:t>
        <a:bodyPr/>
        <a:lstStyle/>
        <a:p>
          <a:endParaRPr lang="zh-CN" altLang="en-US"/>
        </a:p>
      </dgm:t>
    </dgm:pt>
    <dgm:pt modelId="{69B51C91-69EB-4C5E-AD2E-A7B10C147F41}" type="sibTrans" cxnId="{0DA05A96-48BE-40D1-BD30-92D0F7DFB1A7}">
      <dgm:prSet/>
      <dgm:spPr/>
      <dgm:t>
        <a:bodyPr/>
        <a:lstStyle/>
        <a:p>
          <a:endParaRPr lang="zh-CN" altLang="en-US"/>
        </a:p>
      </dgm:t>
    </dgm:pt>
    <dgm:pt modelId="{045417BD-BDC9-40B6-A9EF-0D4242548A89}" type="pres">
      <dgm:prSet presAssocID="{FBD123D8-C0AB-4FC9-9DBD-CFCF951E0322}" presName="hierChild1" presStyleCnt="0">
        <dgm:presLayoutVars>
          <dgm:orgChart val="1"/>
          <dgm:chPref val="1"/>
          <dgm:dir/>
          <dgm:animOne val="branch"/>
          <dgm:animLvl val="lvl"/>
          <dgm:resizeHandles/>
        </dgm:presLayoutVars>
      </dgm:prSet>
      <dgm:spPr/>
    </dgm:pt>
    <dgm:pt modelId="{8781BC3B-9B40-4BC3-AF7E-450EE29C057A}" type="pres">
      <dgm:prSet presAssocID="{94904EFA-D277-4171-AF6B-7FA802F49FB0}" presName="hierRoot1" presStyleCnt="0">
        <dgm:presLayoutVars>
          <dgm:hierBranch val="init"/>
        </dgm:presLayoutVars>
      </dgm:prSet>
      <dgm:spPr/>
    </dgm:pt>
    <dgm:pt modelId="{B13B251F-E646-44A3-8B09-692FCFC620D8}" type="pres">
      <dgm:prSet presAssocID="{94904EFA-D277-4171-AF6B-7FA802F49FB0}" presName="rootComposite1" presStyleCnt="0"/>
      <dgm:spPr/>
    </dgm:pt>
    <dgm:pt modelId="{F9EA203C-FC1D-4FE8-83BD-EF640321BDD0}" type="pres">
      <dgm:prSet presAssocID="{94904EFA-D277-4171-AF6B-7FA802F49FB0}" presName="rootText1" presStyleLbl="node0" presStyleIdx="0" presStyleCnt="1" custScaleX="95579" custScaleY="58902">
        <dgm:presLayoutVars>
          <dgm:chPref val="3"/>
        </dgm:presLayoutVars>
      </dgm:prSet>
      <dgm:spPr/>
    </dgm:pt>
    <dgm:pt modelId="{854F8ECA-B618-433F-AB98-81A3A30D3696}" type="pres">
      <dgm:prSet presAssocID="{94904EFA-D277-4171-AF6B-7FA802F49FB0}" presName="rootConnector1" presStyleLbl="node1" presStyleIdx="0" presStyleCnt="0"/>
      <dgm:spPr/>
    </dgm:pt>
    <dgm:pt modelId="{ECB59159-F5CF-4F79-B83E-A0FE89E5A3DD}" type="pres">
      <dgm:prSet presAssocID="{94904EFA-D277-4171-AF6B-7FA802F49FB0}" presName="hierChild2" presStyleCnt="0"/>
      <dgm:spPr/>
    </dgm:pt>
    <dgm:pt modelId="{F753C5F9-E765-4118-9CB5-57D2254D9E47}" type="pres">
      <dgm:prSet presAssocID="{D8F652DC-D4DD-4780-8F18-33E5D843F0D7}" presName="Name64" presStyleLbl="parChTrans1D2" presStyleIdx="0" presStyleCnt="4"/>
      <dgm:spPr/>
    </dgm:pt>
    <dgm:pt modelId="{FDA09B14-13B6-41C8-BAF4-0EF8AF6A0333}" type="pres">
      <dgm:prSet presAssocID="{A429E9D3-EF91-4B82-BFA6-2B06A492BF66}" presName="hierRoot2" presStyleCnt="0">
        <dgm:presLayoutVars>
          <dgm:hierBranch val="init"/>
        </dgm:presLayoutVars>
      </dgm:prSet>
      <dgm:spPr/>
    </dgm:pt>
    <dgm:pt modelId="{B2275834-1B4A-440E-9B3C-A52731C83BAF}" type="pres">
      <dgm:prSet presAssocID="{A429E9D3-EF91-4B82-BFA6-2B06A492BF66}" presName="rootComposite" presStyleCnt="0"/>
      <dgm:spPr/>
    </dgm:pt>
    <dgm:pt modelId="{CA90C868-98B8-44CD-B66E-26016475F3F2}" type="pres">
      <dgm:prSet presAssocID="{A429E9D3-EF91-4B82-BFA6-2B06A492BF66}" presName="rootText" presStyleLbl="node2" presStyleIdx="0" presStyleCnt="4" custScaleY="71853">
        <dgm:presLayoutVars>
          <dgm:chPref val="3"/>
        </dgm:presLayoutVars>
      </dgm:prSet>
      <dgm:spPr/>
    </dgm:pt>
    <dgm:pt modelId="{B48EAC6C-838A-41D7-A9A4-533004AAEBAC}" type="pres">
      <dgm:prSet presAssocID="{A429E9D3-EF91-4B82-BFA6-2B06A492BF66}" presName="rootConnector" presStyleLbl="node2" presStyleIdx="0" presStyleCnt="4"/>
      <dgm:spPr/>
    </dgm:pt>
    <dgm:pt modelId="{81893B8E-8331-44AB-A8C8-8AA4D87F69D0}" type="pres">
      <dgm:prSet presAssocID="{A429E9D3-EF91-4B82-BFA6-2B06A492BF66}" presName="hierChild4" presStyleCnt="0"/>
      <dgm:spPr/>
    </dgm:pt>
    <dgm:pt modelId="{35041DE3-62BA-43DB-8BB8-3EA3DA4B20B4}" type="pres">
      <dgm:prSet presAssocID="{A429E9D3-EF91-4B82-BFA6-2B06A492BF66}" presName="hierChild5" presStyleCnt="0"/>
      <dgm:spPr/>
    </dgm:pt>
    <dgm:pt modelId="{C671C96F-3D24-4648-B223-2C67AEB399E7}" type="pres">
      <dgm:prSet presAssocID="{D8C4356A-90DE-4C81-91E1-B4113FB8D56A}" presName="Name64" presStyleLbl="parChTrans1D2" presStyleIdx="1" presStyleCnt="4"/>
      <dgm:spPr/>
    </dgm:pt>
    <dgm:pt modelId="{0090811F-6041-466A-9AA7-3F2EA3F874D2}" type="pres">
      <dgm:prSet presAssocID="{1E74AFD1-9AF7-4CD8-9DAB-5051BB58D6CF}" presName="hierRoot2" presStyleCnt="0">
        <dgm:presLayoutVars>
          <dgm:hierBranch val="init"/>
        </dgm:presLayoutVars>
      </dgm:prSet>
      <dgm:spPr/>
    </dgm:pt>
    <dgm:pt modelId="{9D50CA71-22E2-432D-A0F4-C79EF0AF9ED6}" type="pres">
      <dgm:prSet presAssocID="{1E74AFD1-9AF7-4CD8-9DAB-5051BB58D6CF}" presName="rootComposite" presStyleCnt="0"/>
      <dgm:spPr/>
    </dgm:pt>
    <dgm:pt modelId="{3099D2EF-CD3A-44D6-827B-DC62270C130F}" type="pres">
      <dgm:prSet presAssocID="{1E74AFD1-9AF7-4CD8-9DAB-5051BB58D6CF}" presName="rootText" presStyleLbl="node2" presStyleIdx="1" presStyleCnt="4" custScaleY="67388">
        <dgm:presLayoutVars>
          <dgm:chPref val="3"/>
        </dgm:presLayoutVars>
      </dgm:prSet>
      <dgm:spPr/>
    </dgm:pt>
    <dgm:pt modelId="{4DF19240-0CF3-468B-976F-BA6E991F7998}" type="pres">
      <dgm:prSet presAssocID="{1E74AFD1-9AF7-4CD8-9DAB-5051BB58D6CF}" presName="rootConnector" presStyleLbl="node2" presStyleIdx="1" presStyleCnt="4"/>
      <dgm:spPr/>
    </dgm:pt>
    <dgm:pt modelId="{90368104-1DCA-4A6A-9996-52337924D2B9}" type="pres">
      <dgm:prSet presAssocID="{1E74AFD1-9AF7-4CD8-9DAB-5051BB58D6CF}" presName="hierChild4" presStyleCnt="0"/>
      <dgm:spPr/>
    </dgm:pt>
    <dgm:pt modelId="{6FD73A6B-15D6-40DB-AB6E-42CA492F3714}" type="pres">
      <dgm:prSet presAssocID="{1E74AFD1-9AF7-4CD8-9DAB-5051BB58D6CF}" presName="hierChild5" presStyleCnt="0"/>
      <dgm:spPr/>
    </dgm:pt>
    <dgm:pt modelId="{CFD22CFA-2930-41A7-A869-BE11ACCCDB76}" type="pres">
      <dgm:prSet presAssocID="{3AABA4A6-7816-419F-B30E-4A05C2297BBB}" presName="Name64" presStyleLbl="parChTrans1D2" presStyleIdx="2" presStyleCnt="4"/>
      <dgm:spPr/>
    </dgm:pt>
    <dgm:pt modelId="{503169CD-5AE5-4B42-ACED-C4EEB44F4CB1}" type="pres">
      <dgm:prSet presAssocID="{B629A169-7ACA-4BC8-88DD-38860502332B}" presName="hierRoot2" presStyleCnt="0">
        <dgm:presLayoutVars>
          <dgm:hierBranch val="init"/>
        </dgm:presLayoutVars>
      </dgm:prSet>
      <dgm:spPr/>
    </dgm:pt>
    <dgm:pt modelId="{16A5D200-2DE5-4314-8AAE-337764DE49AF}" type="pres">
      <dgm:prSet presAssocID="{B629A169-7ACA-4BC8-88DD-38860502332B}" presName="rootComposite" presStyleCnt="0"/>
      <dgm:spPr/>
    </dgm:pt>
    <dgm:pt modelId="{BF364EE3-7679-49A9-9D9B-8A0E349AA206}" type="pres">
      <dgm:prSet presAssocID="{B629A169-7ACA-4BC8-88DD-38860502332B}" presName="rootText" presStyleLbl="node2" presStyleIdx="2" presStyleCnt="4" custScaleY="62531">
        <dgm:presLayoutVars>
          <dgm:chPref val="3"/>
        </dgm:presLayoutVars>
      </dgm:prSet>
      <dgm:spPr/>
    </dgm:pt>
    <dgm:pt modelId="{5AD7A4C9-4115-4E1F-AE01-E1FF26957432}" type="pres">
      <dgm:prSet presAssocID="{B629A169-7ACA-4BC8-88DD-38860502332B}" presName="rootConnector" presStyleLbl="node2" presStyleIdx="2" presStyleCnt="4"/>
      <dgm:spPr/>
    </dgm:pt>
    <dgm:pt modelId="{F3DDCF4D-934D-4024-80DB-E466A67B9D19}" type="pres">
      <dgm:prSet presAssocID="{B629A169-7ACA-4BC8-88DD-38860502332B}" presName="hierChild4" presStyleCnt="0"/>
      <dgm:spPr/>
    </dgm:pt>
    <dgm:pt modelId="{D02C7E41-BFCD-4B4D-8C9C-5323FF4F1C18}" type="pres">
      <dgm:prSet presAssocID="{B629A169-7ACA-4BC8-88DD-38860502332B}" presName="hierChild5" presStyleCnt="0"/>
      <dgm:spPr/>
    </dgm:pt>
    <dgm:pt modelId="{2B8B9F84-B39A-4520-BF12-FAE135799E39}" type="pres">
      <dgm:prSet presAssocID="{6B8F9522-889F-4410-B5E6-43506B0094F5}" presName="Name64" presStyleLbl="parChTrans1D2" presStyleIdx="3" presStyleCnt="4"/>
      <dgm:spPr/>
    </dgm:pt>
    <dgm:pt modelId="{73B6378A-DB52-4763-90F8-B47AF398B04D}" type="pres">
      <dgm:prSet presAssocID="{425AD7FE-EEF1-478F-BD00-D51F5FFAE638}" presName="hierRoot2" presStyleCnt="0">
        <dgm:presLayoutVars>
          <dgm:hierBranch val="init"/>
        </dgm:presLayoutVars>
      </dgm:prSet>
      <dgm:spPr/>
    </dgm:pt>
    <dgm:pt modelId="{E2E08672-16DE-48C1-9ECF-1CCB29FAF840}" type="pres">
      <dgm:prSet presAssocID="{425AD7FE-EEF1-478F-BD00-D51F5FFAE638}" presName="rootComposite" presStyleCnt="0"/>
      <dgm:spPr/>
    </dgm:pt>
    <dgm:pt modelId="{3EA94FDA-034D-4386-ADB6-EEA108909E87}" type="pres">
      <dgm:prSet presAssocID="{425AD7FE-EEF1-478F-BD00-D51F5FFAE638}" presName="rootText" presStyleLbl="node2" presStyleIdx="3" presStyleCnt="4" custScaleY="59317">
        <dgm:presLayoutVars>
          <dgm:chPref val="3"/>
        </dgm:presLayoutVars>
      </dgm:prSet>
      <dgm:spPr/>
    </dgm:pt>
    <dgm:pt modelId="{43540E5C-D91D-40BF-88CA-912882F89EAB}" type="pres">
      <dgm:prSet presAssocID="{425AD7FE-EEF1-478F-BD00-D51F5FFAE638}" presName="rootConnector" presStyleLbl="node2" presStyleIdx="3" presStyleCnt="4"/>
      <dgm:spPr/>
    </dgm:pt>
    <dgm:pt modelId="{9A37C4ED-9AE8-4F4D-A3B8-CC6484E57BE1}" type="pres">
      <dgm:prSet presAssocID="{425AD7FE-EEF1-478F-BD00-D51F5FFAE638}" presName="hierChild4" presStyleCnt="0"/>
      <dgm:spPr/>
    </dgm:pt>
    <dgm:pt modelId="{37197671-6725-43DF-A51B-0110239A7CB4}" type="pres">
      <dgm:prSet presAssocID="{425AD7FE-EEF1-478F-BD00-D51F5FFAE638}" presName="hierChild5" presStyleCnt="0"/>
      <dgm:spPr/>
    </dgm:pt>
    <dgm:pt modelId="{5C29927A-B05A-4334-BBC2-549332A09B3C}" type="pres">
      <dgm:prSet presAssocID="{94904EFA-D277-4171-AF6B-7FA802F49FB0}" presName="hierChild3" presStyleCnt="0"/>
      <dgm:spPr/>
    </dgm:pt>
  </dgm:ptLst>
  <dgm:cxnLst>
    <dgm:cxn modelId="{AA4CA810-B242-420E-B5A8-A3F336E8A87B}" srcId="{FBD123D8-C0AB-4FC9-9DBD-CFCF951E0322}" destId="{94904EFA-D277-4171-AF6B-7FA802F49FB0}" srcOrd="0" destOrd="0" parTransId="{DE1F60F4-2004-4C87-85AC-FFD1DE0FCBEE}" sibTransId="{84BC4657-B791-4AAF-A3C5-63C6D4F80EFB}"/>
    <dgm:cxn modelId="{1041761C-DEB3-4E02-B8D8-CCE4160348D9}" type="presOf" srcId="{B629A169-7ACA-4BC8-88DD-38860502332B}" destId="{BF364EE3-7679-49A9-9D9B-8A0E349AA206}" srcOrd="0" destOrd="0" presId="urn:microsoft.com/office/officeart/2009/3/layout/HorizontalOrganizationChart"/>
    <dgm:cxn modelId="{65E8B824-5632-442D-A052-7B1D0EC520E3}" srcId="{94904EFA-D277-4171-AF6B-7FA802F49FB0}" destId="{425AD7FE-EEF1-478F-BD00-D51F5FFAE638}" srcOrd="3" destOrd="0" parTransId="{6B8F9522-889F-4410-B5E6-43506B0094F5}" sibTransId="{2F719976-95FD-42DE-87EA-6D96AE5988FF}"/>
    <dgm:cxn modelId="{74FB0531-A2CA-438B-80EE-0FA3FDCCCC96}" type="presOf" srcId="{A429E9D3-EF91-4B82-BFA6-2B06A492BF66}" destId="{CA90C868-98B8-44CD-B66E-26016475F3F2}" srcOrd="0" destOrd="0" presId="urn:microsoft.com/office/officeart/2009/3/layout/HorizontalOrganizationChart"/>
    <dgm:cxn modelId="{31265136-91BF-4ACD-8220-5C689DF57228}" type="presOf" srcId="{94904EFA-D277-4171-AF6B-7FA802F49FB0}" destId="{F9EA203C-FC1D-4FE8-83BD-EF640321BDD0}" srcOrd="0" destOrd="0" presId="urn:microsoft.com/office/officeart/2009/3/layout/HorizontalOrganizationChart"/>
    <dgm:cxn modelId="{C998BA37-D480-49AA-8E33-874BAB048671}" type="presOf" srcId="{D8C4356A-90DE-4C81-91E1-B4113FB8D56A}" destId="{C671C96F-3D24-4648-B223-2C67AEB399E7}" srcOrd="0" destOrd="0" presId="urn:microsoft.com/office/officeart/2009/3/layout/HorizontalOrganizationChart"/>
    <dgm:cxn modelId="{7C16153A-0CCA-4006-8782-F79873365911}" type="presOf" srcId="{3AABA4A6-7816-419F-B30E-4A05C2297BBB}" destId="{CFD22CFA-2930-41A7-A869-BE11ACCCDB76}" srcOrd="0" destOrd="0" presId="urn:microsoft.com/office/officeart/2009/3/layout/HorizontalOrganizationChart"/>
    <dgm:cxn modelId="{C137983D-EB7D-4965-ABAF-039B5EDD3F76}" type="presOf" srcId="{1E74AFD1-9AF7-4CD8-9DAB-5051BB58D6CF}" destId="{3099D2EF-CD3A-44D6-827B-DC62270C130F}" srcOrd="0" destOrd="0" presId="urn:microsoft.com/office/officeart/2009/3/layout/HorizontalOrganizationChart"/>
    <dgm:cxn modelId="{E976E35E-CB56-42D2-AB63-F23CBEE20B06}" type="presOf" srcId="{A429E9D3-EF91-4B82-BFA6-2B06A492BF66}" destId="{B48EAC6C-838A-41D7-A9A4-533004AAEBAC}" srcOrd="1" destOrd="0" presId="urn:microsoft.com/office/officeart/2009/3/layout/HorizontalOrganizationChart"/>
    <dgm:cxn modelId="{7BE94662-F8E2-4267-A00A-1226DFF565E7}" type="presOf" srcId="{D8F652DC-D4DD-4780-8F18-33E5D843F0D7}" destId="{F753C5F9-E765-4118-9CB5-57D2254D9E47}" srcOrd="0" destOrd="0" presId="urn:microsoft.com/office/officeart/2009/3/layout/HorizontalOrganizationChart"/>
    <dgm:cxn modelId="{20BE9E65-AE84-4BF5-A136-9657FED25016}" type="presOf" srcId="{FBD123D8-C0AB-4FC9-9DBD-CFCF951E0322}" destId="{045417BD-BDC9-40B6-A9EF-0D4242548A89}" srcOrd="0" destOrd="0" presId="urn:microsoft.com/office/officeart/2009/3/layout/HorizontalOrganizationChart"/>
    <dgm:cxn modelId="{FB8ACD75-2ECD-424B-8488-BCC7A3E8DCAF}" type="presOf" srcId="{6B8F9522-889F-4410-B5E6-43506B0094F5}" destId="{2B8B9F84-B39A-4520-BF12-FAE135799E39}" srcOrd="0" destOrd="0" presId="urn:microsoft.com/office/officeart/2009/3/layout/HorizontalOrganizationChart"/>
    <dgm:cxn modelId="{9B424C78-A0AA-486B-85F6-3F2697EA20B3}" srcId="{94904EFA-D277-4171-AF6B-7FA802F49FB0}" destId="{A429E9D3-EF91-4B82-BFA6-2B06A492BF66}" srcOrd="0" destOrd="0" parTransId="{D8F652DC-D4DD-4780-8F18-33E5D843F0D7}" sibTransId="{77901283-005A-4A44-8819-F52B9F3A09CE}"/>
    <dgm:cxn modelId="{5E6B4788-86B0-41E6-A687-2F2D72BFAE03}" srcId="{94904EFA-D277-4171-AF6B-7FA802F49FB0}" destId="{B629A169-7ACA-4BC8-88DD-38860502332B}" srcOrd="2" destOrd="0" parTransId="{3AABA4A6-7816-419F-B30E-4A05C2297BBB}" sibTransId="{7C780E4A-67A7-4CF8-BB3B-18F9D9D8D989}"/>
    <dgm:cxn modelId="{C9DF4C89-07D8-4323-97A9-D75520EA5EB2}" type="presOf" srcId="{94904EFA-D277-4171-AF6B-7FA802F49FB0}" destId="{854F8ECA-B618-433F-AB98-81A3A30D3696}" srcOrd="1" destOrd="0" presId="urn:microsoft.com/office/officeart/2009/3/layout/HorizontalOrganizationChart"/>
    <dgm:cxn modelId="{A32AAC89-0C8F-4C74-A64E-08A3E6F2A224}" type="presOf" srcId="{B629A169-7ACA-4BC8-88DD-38860502332B}" destId="{5AD7A4C9-4115-4E1F-AE01-E1FF26957432}" srcOrd="1" destOrd="0" presId="urn:microsoft.com/office/officeart/2009/3/layout/HorizontalOrganizationChart"/>
    <dgm:cxn modelId="{0DA05A96-48BE-40D1-BD30-92D0F7DFB1A7}" srcId="{94904EFA-D277-4171-AF6B-7FA802F49FB0}" destId="{1E74AFD1-9AF7-4CD8-9DAB-5051BB58D6CF}" srcOrd="1" destOrd="0" parTransId="{D8C4356A-90DE-4C81-91E1-B4113FB8D56A}" sibTransId="{69B51C91-69EB-4C5E-AD2E-A7B10C147F41}"/>
    <dgm:cxn modelId="{1FF042C7-14A8-4E31-8848-406504CB1FFD}" type="presOf" srcId="{1E74AFD1-9AF7-4CD8-9DAB-5051BB58D6CF}" destId="{4DF19240-0CF3-468B-976F-BA6E991F7998}" srcOrd="1" destOrd="0" presId="urn:microsoft.com/office/officeart/2009/3/layout/HorizontalOrganizationChart"/>
    <dgm:cxn modelId="{87ACBDCF-66E9-4832-BDBA-DB64AFB90B17}" type="presOf" srcId="{425AD7FE-EEF1-478F-BD00-D51F5FFAE638}" destId="{3EA94FDA-034D-4386-ADB6-EEA108909E87}" srcOrd="0" destOrd="0" presId="urn:microsoft.com/office/officeart/2009/3/layout/HorizontalOrganizationChart"/>
    <dgm:cxn modelId="{25D8D7E0-0D4A-4D05-B7E6-013E3F0B2175}" type="presOf" srcId="{425AD7FE-EEF1-478F-BD00-D51F5FFAE638}" destId="{43540E5C-D91D-40BF-88CA-912882F89EAB}" srcOrd="1" destOrd="0" presId="urn:microsoft.com/office/officeart/2009/3/layout/HorizontalOrganizationChart"/>
    <dgm:cxn modelId="{7486CAB9-B74A-4EB2-A091-5FB3E920538A}" type="presParOf" srcId="{045417BD-BDC9-40B6-A9EF-0D4242548A89}" destId="{8781BC3B-9B40-4BC3-AF7E-450EE29C057A}" srcOrd="0" destOrd="0" presId="urn:microsoft.com/office/officeart/2009/3/layout/HorizontalOrganizationChart"/>
    <dgm:cxn modelId="{D281CC95-7574-41B3-868F-6B12029583E6}" type="presParOf" srcId="{8781BC3B-9B40-4BC3-AF7E-450EE29C057A}" destId="{B13B251F-E646-44A3-8B09-692FCFC620D8}" srcOrd="0" destOrd="0" presId="urn:microsoft.com/office/officeart/2009/3/layout/HorizontalOrganizationChart"/>
    <dgm:cxn modelId="{02A4E320-3401-4A0B-B7E0-DBDEF38E1AE8}" type="presParOf" srcId="{B13B251F-E646-44A3-8B09-692FCFC620D8}" destId="{F9EA203C-FC1D-4FE8-83BD-EF640321BDD0}" srcOrd="0" destOrd="0" presId="urn:microsoft.com/office/officeart/2009/3/layout/HorizontalOrganizationChart"/>
    <dgm:cxn modelId="{F585BFED-B2E3-4DA4-92AB-5876A415386B}" type="presParOf" srcId="{B13B251F-E646-44A3-8B09-692FCFC620D8}" destId="{854F8ECA-B618-433F-AB98-81A3A30D3696}" srcOrd="1" destOrd="0" presId="urn:microsoft.com/office/officeart/2009/3/layout/HorizontalOrganizationChart"/>
    <dgm:cxn modelId="{118069D9-5251-4698-B519-2C341E24B172}" type="presParOf" srcId="{8781BC3B-9B40-4BC3-AF7E-450EE29C057A}" destId="{ECB59159-F5CF-4F79-B83E-A0FE89E5A3DD}" srcOrd="1" destOrd="0" presId="urn:microsoft.com/office/officeart/2009/3/layout/HorizontalOrganizationChart"/>
    <dgm:cxn modelId="{AD599763-72DE-4E77-A25D-B8FA179BC386}" type="presParOf" srcId="{ECB59159-F5CF-4F79-B83E-A0FE89E5A3DD}" destId="{F753C5F9-E765-4118-9CB5-57D2254D9E47}" srcOrd="0" destOrd="0" presId="urn:microsoft.com/office/officeart/2009/3/layout/HorizontalOrganizationChart"/>
    <dgm:cxn modelId="{5CACB71D-4C2A-4B20-BF90-EC7E599B85A4}" type="presParOf" srcId="{ECB59159-F5CF-4F79-B83E-A0FE89E5A3DD}" destId="{FDA09B14-13B6-41C8-BAF4-0EF8AF6A0333}" srcOrd="1" destOrd="0" presId="urn:microsoft.com/office/officeart/2009/3/layout/HorizontalOrganizationChart"/>
    <dgm:cxn modelId="{D322C99F-C06C-4193-8DCF-208E22BB107B}" type="presParOf" srcId="{FDA09B14-13B6-41C8-BAF4-0EF8AF6A0333}" destId="{B2275834-1B4A-440E-9B3C-A52731C83BAF}" srcOrd="0" destOrd="0" presId="urn:microsoft.com/office/officeart/2009/3/layout/HorizontalOrganizationChart"/>
    <dgm:cxn modelId="{D3DD422E-DF7D-4821-BC9D-4AB3E8F027C1}" type="presParOf" srcId="{B2275834-1B4A-440E-9B3C-A52731C83BAF}" destId="{CA90C868-98B8-44CD-B66E-26016475F3F2}" srcOrd="0" destOrd="0" presId="urn:microsoft.com/office/officeart/2009/3/layout/HorizontalOrganizationChart"/>
    <dgm:cxn modelId="{BA488CE6-D3DD-4013-80A2-AE2797AF622A}" type="presParOf" srcId="{B2275834-1B4A-440E-9B3C-A52731C83BAF}" destId="{B48EAC6C-838A-41D7-A9A4-533004AAEBAC}" srcOrd="1" destOrd="0" presId="urn:microsoft.com/office/officeart/2009/3/layout/HorizontalOrganizationChart"/>
    <dgm:cxn modelId="{BA587C7E-6E66-43EF-B5B7-31975C215AF5}" type="presParOf" srcId="{FDA09B14-13B6-41C8-BAF4-0EF8AF6A0333}" destId="{81893B8E-8331-44AB-A8C8-8AA4D87F69D0}" srcOrd="1" destOrd="0" presId="urn:microsoft.com/office/officeart/2009/3/layout/HorizontalOrganizationChart"/>
    <dgm:cxn modelId="{8CF61794-5C62-4651-863C-E029C132B839}" type="presParOf" srcId="{FDA09B14-13B6-41C8-BAF4-0EF8AF6A0333}" destId="{35041DE3-62BA-43DB-8BB8-3EA3DA4B20B4}" srcOrd="2" destOrd="0" presId="urn:microsoft.com/office/officeart/2009/3/layout/HorizontalOrganizationChart"/>
    <dgm:cxn modelId="{F5BB8F25-0F69-4400-845F-AEB3288276AA}" type="presParOf" srcId="{ECB59159-F5CF-4F79-B83E-A0FE89E5A3DD}" destId="{C671C96F-3D24-4648-B223-2C67AEB399E7}" srcOrd="2" destOrd="0" presId="urn:microsoft.com/office/officeart/2009/3/layout/HorizontalOrganizationChart"/>
    <dgm:cxn modelId="{89CF04E0-1EBE-40E6-A31D-AB6A678FC6A4}" type="presParOf" srcId="{ECB59159-F5CF-4F79-B83E-A0FE89E5A3DD}" destId="{0090811F-6041-466A-9AA7-3F2EA3F874D2}" srcOrd="3" destOrd="0" presId="urn:microsoft.com/office/officeart/2009/3/layout/HorizontalOrganizationChart"/>
    <dgm:cxn modelId="{3D25BC73-F3D3-4584-8224-73A7F5322319}" type="presParOf" srcId="{0090811F-6041-466A-9AA7-3F2EA3F874D2}" destId="{9D50CA71-22E2-432D-A0F4-C79EF0AF9ED6}" srcOrd="0" destOrd="0" presId="urn:microsoft.com/office/officeart/2009/3/layout/HorizontalOrganizationChart"/>
    <dgm:cxn modelId="{1E1FB640-FB41-430D-8BB0-492ADB296728}" type="presParOf" srcId="{9D50CA71-22E2-432D-A0F4-C79EF0AF9ED6}" destId="{3099D2EF-CD3A-44D6-827B-DC62270C130F}" srcOrd="0" destOrd="0" presId="urn:microsoft.com/office/officeart/2009/3/layout/HorizontalOrganizationChart"/>
    <dgm:cxn modelId="{9894C176-1F81-409D-8337-B115F6612CE4}" type="presParOf" srcId="{9D50CA71-22E2-432D-A0F4-C79EF0AF9ED6}" destId="{4DF19240-0CF3-468B-976F-BA6E991F7998}" srcOrd="1" destOrd="0" presId="urn:microsoft.com/office/officeart/2009/3/layout/HorizontalOrganizationChart"/>
    <dgm:cxn modelId="{FAC10C4B-CC3A-45B5-BD97-9D2B315308E0}" type="presParOf" srcId="{0090811F-6041-466A-9AA7-3F2EA3F874D2}" destId="{90368104-1DCA-4A6A-9996-52337924D2B9}" srcOrd="1" destOrd="0" presId="urn:microsoft.com/office/officeart/2009/3/layout/HorizontalOrganizationChart"/>
    <dgm:cxn modelId="{1864AA34-B8BB-4983-9503-7FD585254014}" type="presParOf" srcId="{0090811F-6041-466A-9AA7-3F2EA3F874D2}" destId="{6FD73A6B-15D6-40DB-AB6E-42CA492F3714}" srcOrd="2" destOrd="0" presId="urn:microsoft.com/office/officeart/2009/3/layout/HorizontalOrganizationChart"/>
    <dgm:cxn modelId="{A387608B-87F3-4989-8C82-3604F60E4328}" type="presParOf" srcId="{ECB59159-F5CF-4F79-B83E-A0FE89E5A3DD}" destId="{CFD22CFA-2930-41A7-A869-BE11ACCCDB76}" srcOrd="4" destOrd="0" presId="urn:microsoft.com/office/officeart/2009/3/layout/HorizontalOrganizationChart"/>
    <dgm:cxn modelId="{586669B7-E1D1-44B1-A00C-94E6F6BED2CA}" type="presParOf" srcId="{ECB59159-F5CF-4F79-B83E-A0FE89E5A3DD}" destId="{503169CD-5AE5-4B42-ACED-C4EEB44F4CB1}" srcOrd="5" destOrd="0" presId="urn:microsoft.com/office/officeart/2009/3/layout/HorizontalOrganizationChart"/>
    <dgm:cxn modelId="{7F099FA8-3E22-414B-B483-7A42044AE5E7}" type="presParOf" srcId="{503169CD-5AE5-4B42-ACED-C4EEB44F4CB1}" destId="{16A5D200-2DE5-4314-8AAE-337764DE49AF}" srcOrd="0" destOrd="0" presId="urn:microsoft.com/office/officeart/2009/3/layout/HorizontalOrganizationChart"/>
    <dgm:cxn modelId="{23A076B2-D834-4C38-8AB7-A8874457C461}" type="presParOf" srcId="{16A5D200-2DE5-4314-8AAE-337764DE49AF}" destId="{BF364EE3-7679-49A9-9D9B-8A0E349AA206}" srcOrd="0" destOrd="0" presId="urn:microsoft.com/office/officeart/2009/3/layout/HorizontalOrganizationChart"/>
    <dgm:cxn modelId="{20DADB61-B62F-4C55-B14C-2405D1E4A5E9}" type="presParOf" srcId="{16A5D200-2DE5-4314-8AAE-337764DE49AF}" destId="{5AD7A4C9-4115-4E1F-AE01-E1FF26957432}" srcOrd="1" destOrd="0" presId="urn:microsoft.com/office/officeart/2009/3/layout/HorizontalOrganizationChart"/>
    <dgm:cxn modelId="{D07E100F-749C-470F-BF78-B864AC9B03DA}" type="presParOf" srcId="{503169CD-5AE5-4B42-ACED-C4EEB44F4CB1}" destId="{F3DDCF4D-934D-4024-80DB-E466A67B9D19}" srcOrd="1" destOrd="0" presId="urn:microsoft.com/office/officeart/2009/3/layout/HorizontalOrganizationChart"/>
    <dgm:cxn modelId="{F654F262-BC22-4F22-985C-9233E5C366E2}" type="presParOf" srcId="{503169CD-5AE5-4B42-ACED-C4EEB44F4CB1}" destId="{D02C7E41-BFCD-4B4D-8C9C-5323FF4F1C18}" srcOrd="2" destOrd="0" presId="urn:microsoft.com/office/officeart/2009/3/layout/HorizontalOrganizationChart"/>
    <dgm:cxn modelId="{82E6E773-EF8E-4630-9984-2E33535D9D40}" type="presParOf" srcId="{ECB59159-F5CF-4F79-B83E-A0FE89E5A3DD}" destId="{2B8B9F84-B39A-4520-BF12-FAE135799E39}" srcOrd="6" destOrd="0" presId="urn:microsoft.com/office/officeart/2009/3/layout/HorizontalOrganizationChart"/>
    <dgm:cxn modelId="{0D90CBDD-010F-441D-9FC0-0F6537A7EF4F}" type="presParOf" srcId="{ECB59159-F5CF-4F79-B83E-A0FE89E5A3DD}" destId="{73B6378A-DB52-4763-90F8-B47AF398B04D}" srcOrd="7" destOrd="0" presId="urn:microsoft.com/office/officeart/2009/3/layout/HorizontalOrganizationChart"/>
    <dgm:cxn modelId="{E9B99DE1-D3B3-4AC8-BE3A-D8BC5485643E}" type="presParOf" srcId="{73B6378A-DB52-4763-90F8-B47AF398B04D}" destId="{E2E08672-16DE-48C1-9ECF-1CCB29FAF840}" srcOrd="0" destOrd="0" presId="urn:microsoft.com/office/officeart/2009/3/layout/HorizontalOrganizationChart"/>
    <dgm:cxn modelId="{D85F5D4E-A493-496B-B614-C6A2EE27ED07}" type="presParOf" srcId="{E2E08672-16DE-48C1-9ECF-1CCB29FAF840}" destId="{3EA94FDA-034D-4386-ADB6-EEA108909E87}" srcOrd="0" destOrd="0" presId="urn:microsoft.com/office/officeart/2009/3/layout/HorizontalOrganizationChart"/>
    <dgm:cxn modelId="{D475E5B4-D621-4B38-8DCA-03060C7AF48D}" type="presParOf" srcId="{E2E08672-16DE-48C1-9ECF-1CCB29FAF840}" destId="{43540E5C-D91D-40BF-88CA-912882F89EAB}" srcOrd="1" destOrd="0" presId="urn:microsoft.com/office/officeart/2009/3/layout/HorizontalOrganizationChart"/>
    <dgm:cxn modelId="{D49EE29B-1755-4C39-90FD-D352A2984D4A}" type="presParOf" srcId="{73B6378A-DB52-4763-90F8-B47AF398B04D}" destId="{9A37C4ED-9AE8-4F4D-A3B8-CC6484E57BE1}" srcOrd="1" destOrd="0" presId="urn:microsoft.com/office/officeart/2009/3/layout/HorizontalOrganizationChart"/>
    <dgm:cxn modelId="{61688EEA-86D0-4C3E-8C67-4D85B8874D52}" type="presParOf" srcId="{73B6378A-DB52-4763-90F8-B47AF398B04D}" destId="{37197671-6725-43DF-A51B-0110239A7CB4}" srcOrd="2" destOrd="0" presId="urn:microsoft.com/office/officeart/2009/3/layout/HorizontalOrganizationChart"/>
    <dgm:cxn modelId="{B27E5235-08D1-4D35-804D-7F63E38F7471}" type="presParOf" srcId="{8781BC3B-9B40-4BC3-AF7E-450EE29C057A}" destId="{5C29927A-B05A-4334-BBC2-549332A09B3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DCAF-D15E-4500-BA42-8FE6AD1A2665}">
      <dsp:nvSpPr>
        <dsp:cNvPr id="0" name=""/>
        <dsp:cNvSpPr/>
      </dsp:nvSpPr>
      <dsp:spPr>
        <a:xfrm>
          <a:off x="4354997" y="982281"/>
          <a:ext cx="3081192" cy="534752"/>
        </a:xfrm>
        <a:custGeom>
          <a:avLst/>
          <a:gdLst/>
          <a:ahLst/>
          <a:cxnLst/>
          <a:rect l="0" t="0" r="0" b="0"/>
          <a:pathLst>
            <a:path>
              <a:moveTo>
                <a:pt x="0" y="0"/>
              </a:moveTo>
              <a:lnTo>
                <a:pt x="0" y="267376"/>
              </a:lnTo>
              <a:lnTo>
                <a:pt x="3081192" y="267376"/>
              </a:lnTo>
              <a:lnTo>
                <a:pt x="3081192" y="534752"/>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881FD6-7687-436C-98F4-A85927B757C9}">
      <dsp:nvSpPr>
        <dsp:cNvPr id="0" name=""/>
        <dsp:cNvSpPr/>
      </dsp:nvSpPr>
      <dsp:spPr>
        <a:xfrm>
          <a:off x="4309277" y="982281"/>
          <a:ext cx="91440" cy="534752"/>
        </a:xfrm>
        <a:custGeom>
          <a:avLst/>
          <a:gdLst/>
          <a:ahLst/>
          <a:cxnLst/>
          <a:rect l="0" t="0" r="0" b="0"/>
          <a:pathLst>
            <a:path>
              <a:moveTo>
                <a:pt x="45720" y="0"/>
              </a:moveTo>
              <a:lnTo>
                <a:pt x="45720" y="534752"/>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1E527D-F988-489B-8B92-EA6E1A14A6F6}">
      <dsp:nvSpPr>
        <dsp:cNvPr id="0" name=""/>
        <dsp:cNvSpPr/>
      </dsp:nvSpPr>
      <dsp:spPr>
        <a:xfrm>
          <a:off x="1273804" y="982281"/>
          <a:ext cx="3081192" cy="534752"/>
        </a:xfrm>
        <a:custGeom>
          <a:avLst/>
          <a:gdLst/>
          <a:ahLst/>
          <a:cxnLst/>
          <a:rect l="0" t="0" r="0" b="0"/>
          <a:pathLst>
            <a:path>
              <a:moveTo>
                <a:pt x="3081192" y="0"/>
              </a:moveTo>
              <a:lnTo>
                <a:pt x="3081192" y="267376"/>
              </a:lnTo>
              <a:lnTo>
                <a:pt x="0" y="267376"/>
              </a:lnTo>
              <a:lnTo>
                <a:pt x="0" y="534752"/>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B2114-58F5-4D1E-AE2A-E67CADABFB63}">
      <dsp:nvSpPr>
        <dsp:cNvPr id="0" name=""/>
        <dsp:cNvSpPr/>
      </dsp:nvSpPr>
      <dsp:spPr>
        <a:xfrm>
          <a:off x="2692604" y="156305"/>
          <a:ext cx="3324785" cy="825976"/>
        </a:xfrm>
        <a:prstGeom prst="rect">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按企业成长方式</a:t>
          </a:r>
        </a:p>
      </dsp:txBody>
      <dsp:txXfrm>
        <a:off x="2692604" y="156305"/>
        <a:ext cx="3324785" cy="825976"/>
      </dsp:txXfrm>
    </dsp:sp>
    <dsp:sp modelId="{0F91BB5C-E309-40B3-A1AC-971D5593C899}">
      <dsp:nvSpPr>
        <dsp:cNvPr id="0" name=""/>
        <dsp:cNvSpPr/>
      </dsp:nvSpPr>
      <dsp:spPr>
        <a:xfrm>
          <a:off x="584" y="1517033"/>
          <a:ext cx="2546440" cy="761602"/>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横向并购</a:t>
          </a:r>
        </a:p>
      </dsp:txBody>
      <dsp:txXfrm>
        <a:off x="584" y="1517033"/>
        <a:ext cx="2546440" cy="761602"/>
      </dsp:txXfrm>
    </dsp:sp>
    <dsp:sp modelId="{FD84E548-B80A-42E1-BF08-80E23E07172F}">
      <dsp:nvSpPr>
        <dsp:cNvPr id="0" name=""/>
        <dsp:cNvSpPr/>
      </dsp:nvSpPr>
      <dsp:spPr>
        <a:xfrm>
          <a:off x="3081777" y="1517033"/>
          <a:ext cx="2546440" cy="761602"/>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纵向并购</a:t>
          </a:r>
        </a:p>
      </dsp:txBody>
      <dsp:txXfrm>
        <a:off x="3081777" y="1517033"/>
        <a:ext cx="2546440" cy="761602"/>
      </dsp:txXfrm>
    </dsp:sp>
    <dsp:sp modelId="{6275823F-A4AE-4791-B9C3-3AA515FB0F15}">
      <dsp:nvSpPr>
        <dsp:cNvPr id="0" name=""/>
        <dsp:cNvSpPr/>
      </dsp:nvSpPr>
      <dsp:spPr>
        <a:xfrm>
          <a:off x="6162970" y="1517033"/>
          <a:ext cx="2546440" cy="761602"/>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混合并购</a:t>
          </a:r>
        </a:p>
      </dsp:txBody>
      <dsp:txXfrm>
        <a:off x="6162970" y="1517033"/>
        <a:ext cx="2546440" cy="761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DCAF-D15E-4500-BA42-8FE6AD1A2665}">
      <dsp:nvSpPr>
        <dsp:cNvPr id="0" name=""/>
        <dsp:cNvSpPr/>
      </dsp:nvSpPr>
      <dsp:spPr>
        <a:xfrm>
          <a:off x="3517388" y="903835"/>
          <a:ext cx="2488578" cy="431901"/>
        </a:xfrm>
        <a:custGeom>
          <a:avLst/>
          <a:gdLst/>
          <a:ahLst/>
          <a:cxnLst/>
          <a:rect l="0" t="0" r="0" b="0"/>
          <a:pathLst>
            <a:path>
              <a:moveTo>
                <a:pt x="0" y="0"/>
              </a:moveTo>
              <a:lnTo>
                <a:pt x="0" y="215950"/>
              </a:lnTo>
              <a:lnTo>
                <a:pt x="2488578" y="215950"/>
              </a:lnTo>
              <a:lnTo>
                <a:pt x="2488578" y="431901"/>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881FD6-7687-436C-98F4-A85927B757C9}">
      <dsp:nvSpPr>
        <dsp:cNvPr id="0" name=""/>
        <dsp:cNvSpPr/>
      </dsp:nvSpPr>
      <dsp:spPr>
        <a:xfrm>
          <a:off x="3471668" y="903835"/>
          <a:ext cx="91440" cy="431901"/>
        </a:xfrm>
        <a:custGeom>
          <a:avLst/>
          <a:gdLst/>
          <a:ahLst/>
          <a:cxnLst/>
          <a:rect l="0" t="0" r="0" b="0"/>
          <a:pathLst>
            <a:path>
              <a:moveTo>
                <a:pt x="45720" y="0"/>
              </a:moveTo>
              <a:lnTo>
                <a:pt x="45720" y="431901"/>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1E527D-F988-489B-8B92-EA6E1A14A6F6}">
      <dsp:nvSpPr>
        <dsp:cNvPr id="0" name=""/>
        <dsp:cNvSpPr/>
      </dsp:nvSpPr>
      <dsp:spPr>
        <a:xfrm>
          <a:off x="1028810" y="903835"/>
          <a:ext cx="2488578" cy="431901"/>
        </a:xfrm>
        <a:custGeom>
          <a:avLst/>
          <a:gdLst/>
          <a:ahLst/>
          <a:cxnLst/>
          <a:rect l="0" t="0" r="0" b="0"/>
          <a:pathLst>
            <a:path>
              <a:moveTo>
                <a:pt x="2488578" y="0"/>
              </a:moveTo>
              <a:lnTo>
                <a:pt x="2488578" y="215950"/>
              </a:lnTo>
              <a:lnTo>
                <a:pt x="0" y="215950"/>
              </a:lnTo>
              <a:lnTo>
                <a:pt x="0" y="431901"/>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B2114-58F5-4D1E-AE2A-E67CADABFB63}">
      <dsp:nvSpPr>
        <dsp:cNvPr id="0" name=""/>
        <dsp:cNvSpPr/>
      </dsp:nvSpPr>
      <dsp:spPr>
        <a:xfrm>
          <a:off x="2174728" y="236722"/>
          <a:ext cx="2685319" cy="667113"/>
        </a:xfrm>
        <a:prstGeom prst="rect">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按并购支付方式</a:t>
          </a:r>
        </a:p>
      </dsp:txBody>
      <dsp:txXfrm>
        <a:off x="2174728" y="236722"/>
        <a:ext cx="2685319" cy="667113"/>
      </dsp:txXfrm>
    </dsp:sp>
    <dsp:sp modelId="{0F91BB5C-E309-40B3-A1AC-971D5593C899}">
      <dsp:nvSpPr>
        <dsp:cNvPr id="0" name=""/>
        <dsp:cNvSpPr/>
      </dsp:nvSpPr>
      <dsp:spPr>
        <a:xfrm>
          <a:off x="472" y="1335737"/>
          <a:ext cx="2056676" cy="615120"/>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现金并购</a:t>
          </a:r>
        </a:p>
      </dsp:txBody>
      <dsp:txXfrm>
        <a:off x="472" y="1335737"/>
        <a:ext cx="2056676" cy="615120"/>
      </dsp:txXfrm>
    </dsp:sp>
    <dsp:sp modelId="{FD84E548-B80A-42E1-BF08-80E23E07172F}">
      <dsp:nvSpPr>
        <dsp:cNvPr id="0" name=""/>
        <dsp:cNvSpPr/>
      </dsp:nvSpPr>
      <dsp:spPr>
        <a:xfrm>
          <a:off x="2489050" y="1335737"/>
          <a:ext cx="2056676" cy="615120"/>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股票并购</a:t>
          </a:r>
        </a:p>
      </dsp:txBody>
      <dsp:txXfrm>
        <a:off x="2489050" y="1335737"/>
        <a:ext cx="2056676" cy="615120"/>
      </dsp:txXfrm>
    </dsp:sp>
    <dsp:sp modelId="{6275823F-A4AE-4791-B9C3-3AA515FB0F15}">
      <dsp:nvSpPr>
        <dsp:cNvPr id="0" name=""/>
        <dsp:cNvSpPr/>
      </dsp:nvSpPr>
      <dsp:spPr>
        <a:xfrm>
          <a:off x="4977628" y="1335737"/>
          <a:ext cx="2056676" cy="615120"/>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混合并购</a:t>
          </a:r>
        </a:p>
      </dsp:txBody>
      <dsp:txXfrm>
        <a:off x="4977628" y="1335737"/>
        <a:ext cx="2056676" cy="61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DCAF-D15E-4500-BA42-8FE6AD1A2665}">
      <dsp:nvSpPr>
        <dsp:cNvPr id="0" name=""/>
        <dsp:cNvSpPr/>
      </dsp:nvSpPr>
      <dsp:spPr>
        <a:xfrm>
          <a:off x="4978077" y="1055293"/>
          <a:ext cx="3522025" cy="611260"/>
        </a:xfrm>
        <a:custGeom>
          <a:avLst/>
          <a:gdLst/>
          <a:ahLst/>
          <a:cxnLst/>
          <a:rect l="0" t="0" r="0" b="0"/>
          <a:pathLst>
            <a:path>
              <a:moveTo>
                <a:pt x="0" y="0"/>
              </a:moveTo>
              <a:lnTo>
                <a:pt x="0" y="305630"/>
              </a:lnTo>
              <a:lnTo>
                <a:pt x="3522025" y="305630"/>
              </a:lnTo>
              <a:lnTo>
                <a:pt x="3522025" y="611260"/>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881FD6-7687-436C-98F4-A85927B757C9}">
      <dsp:nvSpPr>
        <dsp:cNvPr id="0" name=""/>
        <dsp:cNvSpPr/>
      </dsp:nvSpPr>
      <dsp:spPr>
        <a:xfrm>
          <a:off x="4932357" y="1055293"/>
          <a:ext cx="91440" cy="611260"/>
        </a:xfrm>
        <a:custGeom>
          <a:avLst/>
          <a:gdLst/>
          <a:ahLst/>
          <a:cxnLst/>
          <a:rect l="0" t="0" r="0" b="0"/>
          <a:pathLst>
            <a:path>
              <a:moveTo>
                <a:pt x="45720" y="0"/>
              </a:moveTo>
              <a:lnTo>
                <a:pt x="45720" y="611260"/>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1E527D-F988-489B-8B92-EA6E1A14A6F6}">
      <dsp:nvSpPr>
        <dsp:cNvPr id="0" name=""/>
        <dsp:cNvSpPr/>
      </dsp:nvSpPr>
      <dsp:spPr>
        <a:xfrm>
          <a:off x="1456051" y="1055293"/>
          <a:ext cx="3522025" cy="611260"/>
        </a:xfrm>
        <a:custGeom>
          <a:avLst/>
          <a:gdLst/>
          <a:ahLst/>
          <a:cxnLst/>
          <a:rect l="0" t="0" r="0" b="0"/>
          <a:pathLst>
            <a:path>
              <a:moveTo>
                <a:pt x="3522025" y="0"/>
              </a:moveTo>
              <a:lnTo>
                <a:pt x="3522025" y="305630"/>
              </a:lnTo>
              <a:lnTo>
                <a:pt x="0" y="305630"/>
              </a:lnTo>
              <a:lnTo>
                <a:pt x="0" y="611260"/>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B2114-58F5-4D1E-AE2A-E67CADABFB63}">
      <dsp:nvSpPr>
        <dsp:cNvPr id="0" name=""/>
        <dsp:cNvSpPr/>
      </dsp:nvSpPr>
      <dsp:spPr>
        <a:xfrm>
          <a:off x="3077842" y="111142"/>
          <a:ext cx="3800469" cy="944150"/>
        </a:xfrm>
        <a:prstGeom prst="rect">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企业并购的主体</a:t>
          </a:r>
        </a:p>
      </dsp:txBody>
      <dsp:txXfrm>
        <a:off x="3077842" y="111142"/>
        <a:ext cx="3800469" cy="944150"/>
      </dsp:txXfrm>
    </dsp:sp>
    <dsp:sp modelId="{0F91BB5C-E309-40B3-A1AC-971D5593C899}">
      <dsp:nvSpPr>
        <dsp:cNvPr id="0" name=""/>
        <dsp:cNvSpPr/>
      </dsp:nvSpPr>
      <dsp:spPr>
        <a:xfrm>
          <a:off x="668" y="1666553"/>
          <a:ext cx="2910765" cy="87056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股东</a:t>
          </a:r>
        </a:p>
      </dsp:txBody>
      <dsp:txXfrm>
        <a:off x="668" y="1666553"/>
        <a:ext cx="2910765" cy="870566"/>
      </dsp:txXfrm>
    </dsp:sp>
    <dsp:sp modelId="{FD84E548-B80A-42E1-BF08-80E23E07172F}">
      <dsp:nvSpPr>
        <dsp:cNvPr id="0" name=""/>
        <dsp:cNvSpPr/>
      </dsp:nvSpPr>
      <dsp:spPr>
        <a:xfrm>
          <a:off x="3522694" y="1666553"/>
          <a:ext cx="2910765" cy="87056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经理</a:t>
          </a:r>
        </a:p>
      </dsp:txBody>
      <dsp:txXfrm>
        <a:off x="3522694" y="1666553"/>
        <a:ext cx="2910765" cy="870566"/>
      </dsp:txXfrm>
    </dsp:sp>
    <dsp:sp modelId="{6275823F-A4AE-4791-B9C3-3AA515FB0F15}">
      <dsp:nvSpPr>
        <dsp:cNvPr id="0" name=""/>
        <dsp:cNvSpPr/>
      </dsp:nvSpPr>
      <dsp:spPr>
        <a:xfrm>
          <a:off x="7044720" y="1666553"/>
          <a:ext cx="2910765" cy="87056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政府</a:t>
          </a:r>
        </a:p>
      </dsp:txBody>
      <dsp:txXfrm>
        <a:off x="7044720" y="1666553"/>
        <a:ext cx="2910765" cy="870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1756C-5122-4879-ABDC-359B04EB53DD}">
      <dsp:nvSpPr>
        <dsp:cNvPr id="0" name=""/>
        <dsp:cNvSpPr/>
      </dsp:nvSpPr>
      <dsp:spPr>
        <a:xfrm>
          <a:off x="6574" y="340514"/>
          <a:ext cx="1477198" cy="8175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效率差异</a:t>
          </a:r>
        </a:p>
      </dsp:txBody>
      <dsp:txXfrm>
        <a:off x="30520" y="364460"/>
        <a:ext cx="1429306" cy="769679"/>
      </dsp:txXfrm>
    </dsp:sp>
    <dsp:sp modelId="{54A59BE2-45C8-41F3-996C-E146512DB2EB}">
      <dsp:nvSpPr>
        <dsp:cNvPr id="0" name=""/>
        <dsp:cNvSpPr/>
      </dsp:nvSpPr>
      <dsp:spPr>
        <a:xfrm>
          <a:off x="1561212" y="653274"/>
          <a:ext cx="164171" cy="192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1561212" y="691684"/>
        <a:ext cx="114920" cy="115230"/>
      </dsp:txXfrm>
    </dsp:sp>
    <dsp:sp modelId="{A89AC1F1-71F5-46D0-8640-6DA1AC60A7F3}">
      <dsp:nvSpPr>
        <dsp:cNvPr id="0" name=""/>
        <dsp:cNvSpPr/>
      </dsp:nvSpPr>
      <dsp:spPr>
        <a:xfrm>
          <a:off x="1793531" y="340514"/>
          <a:ext cx="1715534" cy="8175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并购行为</a:t>
          </a:r>
        </a:p>
      </dsp:txBody>
      <dsp:txXfrm>
        <a:off x="1817477" y="364460"/>
        <a:ext cx="1667642" cy="769679"/>
      </dsp:txXfrm>
    </dsp:sp>
    <dsp:sp modelId="{2B014CDB-9376-4023-8CEF-D57B9AB885AE}">
      <dsp:nvSpPr>
        <dsp:cNvPr id="0" name=""/>
        <dsp:cNvSpPr/>
      </dsp:nvSpPr>
      <dsp:spPr>
        <a:xfrm>
          <a:off x="3586504" y="653274"/>
          <a:ext cx="164171" cy="192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3586504" y="691684"/>
        <a:ext cx="114920" cy="115230"/>
      </dsp:txXfrm>
    </dsp:sp>
    <dsp:sp modelId="{74D08169-BD3A-4148-BE62-997E26C60C43}">
      <dsp:nvSpPr>
        <dsp:cNvPr id="0" name=""/>
        <dsp:cNvSpPr/>
      </dsp:nvSpPr>
      <dsp:spPr>
        <a:xfrm>
          <a:off x="3818823" y="340514"/>
          <a:ext cx="1735374" cy="8175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提高个体效率</a:t>
          </a:r>
        </a:p>
      </dsp:txBody>
      <dsp:txXfrm>
        <a:off x="3842769" y="364460"/>
        <a:ext cx="1687482" cy="769679"/>
      </dsp:txXfrm>
    </dsp:sp>
    <dsp:sp modelId="{0FB26A5F-51C5-437C-BEFC-99F0E4104E3C}">
      <dsp:nvSpPr>
        <dsp:cNvPr id="0" name=""/>
        <dsp:cNvSpPr/>
      </dsp:nvSpPr>
      <dsp:spPr>
        <a:xfrm>
          <a:off x="5631637" y="653274"/>
          <a:ext cx="164171" cy="192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5631637" y="691684"/>
        <a:ext cx="114920" cy="115230"/>
      </dsp:txXfrm>
    </dsp:sp>
    <dsp:sp modelId="{100170BE-5DA5-4964-A747-9850DAFC47D7}">
      <dsp:nvSpPr>
        <dsp:cNvPr id="0" name=""/>
        <dsp:cNvSpPr/>
      </dsp:nvSpPr>
      <dsp:spPr>
        <a:xfrm>
          <a:off x="5863956" y="340514"/>
          <a:ext cx="1901869" cy="8175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提高整个社会经济效率</a:t>
          </a:r>
        </a:p>
      </dsp:txBody>
      <dsp:txXfrm>
        <a:off x="5887902" y="364460"/>
        <a:ext cx="1853977" cy="76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9F84-B39A-4520-BF12-FAE135799E39}">
      <dsp:nvSpPr>
        <dsp:cNvPr id="0" name=""/>
        <dsp:cNvSpPr/>
      </dsp:nvSpPr>
      <dsp:spPr>
        <a:xfrm>
          <a:off x="3573272" y="2100115"/>
          <a:ext cx="716790" cy="1774780"/>
        </a:xfrm>
        <a:custGeom>
          <a:avLst/>
          <a:gdLst/>
          <a:ahLst/>
          <a:cxnLst/>
          <a:rect l="0" t="0" r="0" b="0"/>
          <a:pathLst>
            <a:path>
              <a:moveTo>
                <a:pt x="0" y="0"/>
              </a:moveTo>
              <a:lnTo>
                <a:pt x="358395" y="0"/>
              </a:lnTo>
              <a:lnTo>
                <a:pt x="358395" y="1774780"/>
              </a:lnTo>
              <a:lnTo>
                <a:pt x="716790" y="17747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22CFA-2930-41A7-A869-BE11ACCCDB76}">
      <dsp:nvSpPr>
        <dsp:cNvPr id="0" name=""/>
        <dsp:cNvSpPr/>
      </dsp:nvSpPr>
      <dsp:spPr>
        <a:xfrm>
          <a:off x="3573272" y="2100115"/>
          <a:ext cx="716790" cy="660823"/>
        </a:xfrm>
        <a:custGeom>
          <a:avLst/>
          <a:gdLst/>
          <a:ahLst/>
          <a:cxnLst/>
          <a:rect l="0" t="0" r="0" b="0"/>
          <a:pathLst>
            <a:path>
              <a:moveTo>
                <a:pt x="0" y="0"/>
              </a:moveTo>
              <a:lnTo>
                <a:pt x="358395" y="0"/>
              </a:lnTo>
              <a:lnTo>
                <a:pt x="358395" y="660823"/>
              </a:lnTo>
              <a:lnTo>
                <a:pt x="716790" y="6608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1C96F-3D24-4648-B223-2C67AEB399E7}">
      <dsp:nvSpPr>
        <dsp:cNvPr id="0" name=""/>
        <dsp:cNvSpPr/>
      </dsp:nvSpPr>
      <dsp:spPr>
        <a:xfrm>
          <a:off x="3573272" y="1602869"/>
          <a:ext cx="716790" cy="497245"/>
        </a:xfrm>
        <a:custGeom>
          <a:avLst/>
          <a:gdLst/>
          <a:ahLst/>
          <a:cxnLst/>
          <a:rect l="0" t="0" r="0" b="0"/>
          <a:pathLst>
            <a:path>
              <a:moveTo>
                <a:pt x="0" y="497245"/>
              </a:moveTo>
              <a:lnTo>
                <a:pt x="358395" y="497245"/>
              </a:lnTo>
              <a:lnTo>
                <a:pt x="358395" y="0"/>
              </a:lnTo>
              <a:lnTo>
                <a:pt x="71679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3C5F9-E765-4118-9CB5-57D2254D9E47}">
      <dsp:nvSpPr>
        <dsp:cNvPr id="0" name=""/>
        <dsp:cNvSpPr/>
      </dsp:nvSpPr>
      <dsp:spPr>
        <a:xfrm>
          <a:off x="3573272" y="393850"/>
          <a:ext cx="716790" cy="1706264"/>
        </a:xfrm>
        <a:custGeom>
          <a:avLst/>
          <a:gdLst/>
          <a:ahLst/>
          <a:cxnLst/>
          <a:rect l="0" t="0" r="0" b="0"/>
          <a:pathLst>
            <a:path>
              <a:moveTo>
                <a:pt x="0" y="1706264"/>
              </a:moveTo>
              <a:lnTo>
                <a:pt x="358395" y="1706264"/>
              </a:lnTo>
              <a:lnTo>
                <a:pt x="358395" y="0"/>
              </a:lnTo>
              <a:lnTo>
                <a:pt x="71679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A203C-FC1D-4FE8-83BD-EF640321BDD0}">
      <dsp:nvSpPr>
        <dsp:cNvPr id="0" name=""/>
        <dsp:cNvSpPr/>
      </dsp:nvSpPr>
      <dsp:spPr>
        <a:xfrm>
          <a:off x="147768" y="1778185"/>
          <a:ext cx="3425504" cy="6438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企业并购的直接效应</a:t>
          </a:r>
        </a:p>
      </dsp:txBody>
      <dsp:txXfrm>
        <a:off x="147768" y="1778185"/>
        <a:ext cx="3425504" cy="643860"/>
      </dsp:txXfrm>
    </dsp:sp>
    <dsp:sp modelId="{CA90C868-98B8-44CD-B66E-26016475F3F2}">
      <dsp:nvSpPr>
        <dsp:cNvPr id="0" name=""/>
        <dsp:cNvSpPr/>
      </dsp:nvSpPr>
      <dsp:spPr>
        <a:xfrm>
          <a:off x="4290062" y="1136"/>
          <a:ext cx="3583950" cy="785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价值低估效应</a:t>
          </a:r>
        </a:p>
      </dsp:txBody>
      <dsp:txXfrm>
        <a:off x="4290062" y="1136"/>
        <a:ext cx="3583950" cy="785428"/>
      </dsp:txXfrm>
    </dsp:sp>
    <dsp:sp modelId="{3099D2EF-CD3A-44D6-827B-DC62270C130F}">
      <dsp:nvSpPr>
        <dsp:cNvPr id="0" name=""/>
        <dsp:cNvSpPr/>
      </dsp:nvSpPr>
      <dsp:spPr>
        <a:xfrm>
          <a:off x="4290062" y="1234558"/>
          <a:ext cx="3583950" cy="73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合理避税效应</a:t>
          </a:r>
        </a:p>
      </dsp:txBody>
      <dsp:txXfrm>
        <a:off x="4290062" y="1234558"/>
        <a:ext cx="3583950" cy="736621"/>
      </dsp:txXfrm>
    </dsp:sp>
    <dsp:sp modelId="{BF364EE3-7679-49A9-9D9B-8A0E349AA206}">
      <dsp:nvSpPr>
        <dsp:cNvPr id="0" name=""/>
        <dsp:cNvSpPr/>
      </dsp:nvSpPr>
      <dsp:spPr>
        <a:xfrm>
          <a:off x="4290062" y="2419174"/>
          <a:ext cx="3583950" cy="683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股价上涨效应</a:t>
          </a:r>
        </a:p>
      </dsp:txBody>
      <dsp:txXfrm>
        <a:off x="4290062" y="2419174"/>
        <a:ext cx="3583950" cy="683529"/>
      </dsp:txXfrm>
    </dsp:sp>
    <dsp:sp modelId="{3EA94FDA-034D-4386-ADB6-EEA108909E87}">
      <dsp:nvSpPr>
        <dsp:cNvPr id="0" name=""/>
        <dsp:cNvSpPr/>
      </dsp:nvSpPr>
      <dsp:spPr>
        <a:xfrm>
          <a:off x="4290062" y="3550697"/>
          <a:ext cx="3583950" cy="648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宋体" panose="02010600030101010101" pitchFamily="2" charset="-122"/>
              <a:ea typeface="宋体" panose="02010600030101010101" pitchFamily="2" charset="-122"/>
            </a:rPr>
            <a:t>宣传广告效应</a:t>
          </a:r>
        </a:p>
      </dsp:txBody>
      <dsp:txXfrm>
        <a:off x="4290062" y="3550697"/>
        <a:ext cx="3583950" cy="6483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2024/10/20</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2024/10/20</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2024/10/20</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2024/10/20</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2024/10/20</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2024/10/20</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2024/10/20</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2024/10/20</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2024/10/20</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2024/10/20</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2024/10/20</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2024/10/20</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第八讲：公司并购业务（一）</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新设合并案例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lnSpcReduction="10000"/>
          </a:bodyPr>
          <a:lstStyle/>
          <a:p>
            <a:r>
              <a:rPr lang="zh-CN" altLang="en-US" sz="1800" dirty="0">
                <a:latin typeface="宋体" panose="02010600030101010101" pitchFamily="2" charset="-122"/>
                <a:ea typeface="宋体" panose="02010600030101010101" pitchFamily="2" charset="-122"/>
              </a:rPr>
              <a:t>美国在线时代华纳合并</a:t>
            </a:r>
            <a:endParaRPr lang="en-US" altLang="zh-CN" sz="1800" dirty="0">
              <a:latin typeface="宋体" panose="02010600030101010101" pitchFamily="2" charset="-122"/>
              <a:ea typeface="宋体" panose="02010600030101010101" pitchFamily="2" charset="-122"/>
            </a:endParaRPr>
          </a:p>
          <a:p>
            <a:pPr>
              <a:lnSpc>
                <a:spcPct val="120000"/>
              </a:lnSpc>
              <a:buFont typeface="Wingdings" pitchFamily="2" charset="2"/>
              <a:buChar char="p"/>
            </a:pPr>
            <a:endParaRPr lang="en-US" altLang="zh-CN" sz="1800" dirty="0">
              <a:solidFill>
                <a:srgbClr val="333333"/>
              </a:solidFill>
              <a:latin typeface="宋体" panose="02010600030101010101" pitchFamily="2" charset="-122"/>
              <a:ea typeface="宋体" panose="02010600030101010101" pitchFamily="2" charset="-122"/>
            </a:endParaRPr>
          </a:p>
          <a:p>
            <a:pPr>
              <a:lnSpc>
                <a:spcPct val="120000"/>
              </a:lnSpc>
              <a:buFont typeface="Wingdings" pitchFamily="2" charset="2"/>
              <a:buChar char="p"/>
            </a:pPr>
            <a:endParaRPr lang="en-US" altLang="zh-CN" sz="1800" dirty="0">
              <a:solidFill>
                <a:srgbClr val="333333"/>
              </a:solidFill>
              <a:latin typeface="宋体" panose="02010600030101010101" pitchFamily="2" charset="-122"/>
              <a:ea typeface="宋体" panose="02010600030101010101" pitchFamily="2" charset="-122"/>
            </a:endParaRPr>
          </a:p>
          <a:p>
            <a:pPr>
              <a:lnSpc>
                <a:spcPct val="120000"/>
              </a:lnSpc>
              <a:buFont typeface="Wingdings" pitchFamily="2" charset="2"/>
              <a:buChar char="p"/>
            </a:pP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美国在线是一家在线信息服务公司，可提供电子邮件、新闻组、教育和娱乐服务，并支持对因特网访问 。它作为世界最大的互联网服务提供商，用7种语言向全球15个国家提供服务 。进入90年代以后，互联网开始普及，美国在线的业务一飞冲天 。至2000年末，其正式签约用户数已超过2700万，77亿美元的营业收入带来了高达12亿美元的利润，股票市值达到了1330亿美元的水平。可以说是产业新，品牌大，利润高。</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时代华纳是由时代公司和华纳兄弟公司两家公司合并成立的。它是美国的一家具有70年历史的老牌大型媒体集团，拥有CNN（美国有线电视网）、卡通电视台、华纳兄弟电影公司、《人物》杂志、《财富》杂志、《娱乐周刊》等著名报刊。这个世界顶尖级传媒巨子可以对15个国家多种语言提供电视服务，是世界上最大的传媒公司。2000年1月时代华纳的市值为1470亿美元。 </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grpSp>
        <p:nvGrpSpPr>
          <p:cNvPr id="6" name="组合 5">
            <a:extLst>
              <a:ext uri="{FF2B5EF4-FFF2-40B4-BE49-F238E27FC236}">
                <a16:creationId xmlns:a16="http://schemas.microsoft.com/office/drawing/2014/main" id="{3C6BF70D-9251-4072-AC1D-3F66A9FB4D21}"/>
              </a:ext>
            </a:extLst>
          </p:cNvPr>
          <p:cNvGrpSpPr/>
          <p:nvPr/>
        </p:nvGrpSpPr>
        <p:grpSpPr>
          <a:xfrm>
            <a:off x="2694709" y="1659082"/>
            <a:ext cx="5715000" cy="1295400"/>
            <a:chOff x="1643209" y="3505200"/>
            <a:chExt cx="5715000" cy="1295400"/>
          </a:xfrm>
        </p:grpSpPr>
        <p:pic>
          <p:nvPicPr>
            <p:cNvPr id="8" name="Picture 14" descr="ppt宝藏_www">
              <a:extLst>
                <a:ext uri="{FF2B5EF4-FFF2-40B4-BE49-F238E27FC236}">
                  <a16:creationId xmlns:a16="http://schemas.microsoft.com/office/drawing/2014/main" id="{C7E3A320-0F25-46E8-A721-DD78999DA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609" y="3505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9" name="Picture 15" descr="ppt宝藏_www">
              <a:extLst>
                <a:ext uri="{FF2B5EF4-FFF2-40B4-BE49-F238E27FC236}">
                  <a16:creationId xmlns:a16="http://schemas.microsoft.com/office/drawing/2014/main" id="{0BB4C9AA-D7E6-4DE9-8199-07BA6D596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609" y="411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 name="AutoShape 6">
              <a:extLst>
                <a:ext uri="{FF2B5EF4-FFF2-40B4-BE49-F238E27FC236}">
                  <a16:creationId xmlns:a16="http://schemas.microsoft.com/office/drawing/2014/main" id="{1B209561-468F-421F-B5C1-5CF008D5A393}"/>
                </a:ext>
              </a:extLst>
            </p:cNvPr>
            <p:cNvSpPr>
              <a:spLocks noChangeArrowheads="1"/>
            </p:cNvSpPr>
            <p:nvPr/>
          </p:nvSpPr>
          <p:spPr bwMode="auto">
            <a:xfrm>
              <a:off x="1643209" y="3581400"/>
              <a:ext cx="1752600" cy="533400"/>
            </a:xfrm>
            <a:prstGeom prst="roundRect">
              <a:avLst>
                <a:gd name="adj" fmla="val 50000"/>
              </a:avLst>
            </a:prstGeom>
            <a:solidFill>
              <a:srgbClr val="92D050"/>
            </a:solidFill>
            <a:ln w="38100" cmpd="sng">
              <a:solidFill>
                <a:srgbClr val="92D050"/>
              </a:solidFill>
              <a:round/>
              <a:headEnd/>
              <a:tailEnd/>
            </a:ln>
          </p:spPr>
          <p:txBody>
            <a:bodyPr wrap="none" anchor="ctr"/>
            <a:lstStyle/>
            <a:p>
              <a:pPr algn="ctr" eaLnBrk="0" hangingPunct="0"/>
              <a:r>
                <a:rPr lang="zh-CN" sz="2000" b="1" dirty="0">
                  <a:solidFill>
                    <a:srgbClr val="333333"/>
                  </a:solidFill>
                  <a:latin typeface="宋体" panose="02010600030101010101" pitchFamily="2" charset="-122"/>
                  <a:ea typeface="宋体" panose="02010600030101010101" pitchFamily="2" charset="-122"/>
                </a:rPr>
                <a:t>美国在线</a:t>
              </a:r>
            </a:p>
          </p:txBody>
        </p:sp>
        <p:sp>
          <p:nvSpPr>
            <p:cNvPr id="11" name="AutoShape 6">
              <a:extLst>
                <a:ext uri="{FF2B5EF4-FFF2-40B4-BE49-F238E27FC236}">
                  <a16:creationId xmlns:a16="http://schemas.microsoft.com/office/drawing/2014/main" id="{81D1E928-EEA8-490D-A338-78294FEDE875}"/>
                </a:ext>
              </a:extLst>
            </p:cNvPr>
            <p:cNvSpPr>
              <a:spLocks noChangeArrowheads="1"/>
            </p:cNvSpPr>
            <p:nvPr/>
          </p:nvSpPr>
          <p:spPr bwMode="auto">
            <a:xfrm>
              <a:off x="4615009" y="3505200"/>
              <a:ext cx="2743200" cy="1143000"/>
            </a:xfrm>
            <a:prstGeom prst="roundRect">
              <a:avLst>
                <a:gd name="adj" fmla="val 50000"/>
              </a:avLst>
            </a:prstGeom>
            <a:solidFill>
              <a:srgbClr val="92D050"/>
            </a:solidFill>
            <a:ln w="38100" cmpd="sng">
              <a:solidFill>
                <a:srgbClr val="92D050"/>
              </a:solidFill>
              <a:round/>
              <a:headEnd/>
              <a:tailEnd/>
            </a:ln>
          </p:spPr>
          <p:txBody>
            <a:bodyPr wrap="none" anchor="ctr"/>
            <a:lstStyle/>
            <a:p>
              <a:pPr algn="ctr" eaLnBrk="0" hangingPunct="0"/>
              <a:r>
                <a:rPr lang="zh-CN" sz="2000" b="1" dirty="0">
                  <a:solidFill>
                    <a:srgbClr val="333333"/>
                  </a:solidFill>
                  <a:latin typeface="宋体" panose="02010600030101010101" pitchFamily="2" charset="-122"/>
                  <a:ea typeface="宋体" panose="02010600030101010101" pitchFamily="2" charset="-122"/>
                </a:rPr>
                <a:t>美国在线时代华纳</a:t>
              </a:r>
            </a:p>
          </p:txBody>
        </p:sp>
        <p:sp>
          <p:nvSpPr>
            <p:cNvPr id="12" name="AutoShape 6">
              <a:extLst>
                <a:ext uri="{FF2B5EF4-FFF2-40B4-BE49-F238E27FC236}">
                  <a16:creationId xmlns:a16="http://schemas.microsoft.com/office/drawing/2014/main" id="{58560F9F-A5B2-4B86-BC50-0CA2EDCED30C}"/>
                </a:ext>
              </a:extLst>
            </p:cNvPr>
            <p:cNvSpPr>
              <a:spLocks noChangeArrowheads="1"/>
            </p:cNvSpPr>
            <p:nvPr/>
          </p:nvSpPr>
          <p:spPr bwMode="auto">
            <a:xfrm>
              <a:off x="1643209" y="4191000"/>
              <a:ext cx="1752600" cy="533400"/>
            </a:xfrm>
            <a:prstGeom prst="roundRect">
              <a:avLst>
                <a:gd name="adj" fmla="val 50000"/>
              </a:avLst>
            </a:prstGeom>
            <a:solidFill>
              <a:srgbClr val="92D050"/>
            </a:solidFill>
            <a:ln w="38100" cmpd="sng">
              <a:solidFill>
                <a:srgbClr val="92D050"/>
              </a:solidFill>
              <a:round/>
              <a:headEnd/>
              <a:tailEnd/>
            </a:ln>
          </p:spPr>
          <p:txBody>
            <a:bodyPr wrap="none" anchor="ctr"/>
            <a:lstStyle/>
            <a:p>
              <a:pPr algn="ctr" eaLnBrk="0" hangingPunct="0"/>
              <a:r>
                <a:rPr lang="zh-CN" sz="2000" b="1" dirty="0">
                  <a:solidFill>
                    <a:srgbClr val="333333"/>
                  </a:solidFill>
                  <a:latin typeface="宋体" panose="02010600030101010101" pitchFamily="2" charset="-122"/>
                  <a:ea typeface="宋体" panose="02010600030101010101" pitchFamily="2" charset="-122"/>
                </a:rPr>
                <a:t>时代华纳</a:t>
              </a:r>
            </a:p>
          </p:txBody>
        </p:sp>
      </p:grpSp>
    </p:spTree>
    <p:extLst>
      <p:ext uri="{BB962C8B-B14F-4D97-AF65-F5344CB8AC3E}">
        <p14:creationId xmlns:p14="http://schemas.microsoft.com/office/powerpoint/2010/main" val="102295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新设合并案例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美国在线时代华纳合并</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en-US" altLang="zh-CN" sz="1800" dirty="0">
                <a:solidFill>
                  <a:srgbClr val="333333"/>
                </a:solidFill>
                <a:latin typeface="宋体" panose="02010600030101010101" pitchFamily="2" charset="-122"/>
                <a:ea typeface="宋体" panose="02010600030101010101" pitchFamily="2" charset="-122"/>
              </a:rPr>
              <a:t>2</a:t>
            </a:r>
            <a:r>
              <a:rPr lang="zh-CN" altLang="zh-CN" sz="1800" dirty="0">
                <a:solidFill>
                  <a:srgbClr val="333333"/>
                </a:solidFill>
                <a:latin typeface="宋体" panose="02010600030101010101" pitchFamily="2" charset="-122"/>
                <a:ea typeface="宋体" panose="02010600030101010101" pitchFamily="2" charset="-122"/>
              </a:rPr>
              <a:t>000年1月10日，美国在线与时代华纳宣布合并</a:t>
            </a: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创造了美国</a:t>
            </a:r>
            <a:r>
              <a:rPr lang="zh-CN" altLang="en-US" sz="1800" dirty="0">
                <a:latin typeface="宋体" panose="02010600030101010101" pitchFamily="2" charset="-122"/>
                <a:ea typeface="宋体" panose="02010600030101010101" pitchFamily="2" charset="-122"/>
              </a:rPr>
              <a:t>到当时为止世界上最大的企业合并案例</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合并方式是采取换股方式的新设合并</a:t>
            </a: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美国在线和时代华纳的股东将其所持有的股票换成新成立的美国在线时代华纳公司股票，美国在线和时代华纳分别成为美国在线时代华纳的全资子公司</a:t>
            </a: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换股所涉及的股票按当天的收盘价计算，价值约1600亿美元</a:t>
            </a: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预计合并后新公司的价值约为3500亿美元。</a:t>
            </a: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根据双方董事会批准的合并条款，时代华纳公司的股东将按1：1.5的比率置换新公司的股票，美国在线的股东的换股比率为1：1。</a:t>
            </a:r>
            <a:endParaRPr lang="en-US" altLang="zh-CN" sz="1800" dirty="0">
              <a:solidFill>
                <a:srgbClr val="333333"/>
              </a:solidFill>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zh-CN" sz="1800" dirty="0">
                <a:solidFill>
                  <a:srgbClr val="333333"/>
                </a:solidFill>
                <a:latin typeface="宋体" panose="02010600030101010101" pitchFamily="2" charset="-122"/>
                <a:ea typeface="宋体" panose="02010600030101010101" pitchFamily="2" charset="-122"/>
              </a:rPr>
              <a:t>合并后原美国在线的股东将拥有新公司55%的股票，原时代华纳公司的股东将拥有新公司45%的股票。</a:t>
            </a:r>
            <a:endParaRPr lang="en-US" altLang="zh-CN" sz="1800" dirty="0">
              <a:solidFill>
                <a:srgbClr val="333333"/>
              </a:solidFill>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pic>
        <p:nvPicPr>
          <p:cNvPr id="6" name="图片 5">
            <a:extLst>
              <a:ext uri="{FF2B5EF4-FFF2-40B4-BE49-F238E27FC236}">
                <a16:creationId xmlns:a16="http://schemas.microsoft.com/office/drawing/2014/main" id="{BA2DC35D-2E6A-45AC-90E9-B4FE4AE51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300" y="681037"/>
            <a:ext cx="2209800" cy="1659236"/>
          </a:xfrm>
          <a:prstGeom prst="rect">
            <a:avLst/>
          </a:prstGeom>
        </p:spPr>
      </p:pic>
    </p:spTree>
    <p:extLst>
      <p:ext uri="{BB962C8B-B14F-4D97-AF65-F5344CB8AC3E}">
        <p14:creationId xmlns:p14="http://schemas.microsoft.com/office/powerpoint/2010/main" val="379601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新设合并案例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美国在线时代华纳合并</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2009</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11</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17</a:t>
            </a:r>
            <a:r>
              <a:rPr lang="zh-CN" altLang="en-US" sz="1800" dirty="0">
                <a:latin typeface="宋体" panose="02010600030101010101" pitchFamily="2" charset="-122"/>
                <a:ea typeface="宋体" panose="02010600030101010101" pitchFamily="2" charset="-122"/>
              </a:rPr>
              <a:t>日，时代华纳宣布，公司将剥离其互联网业务美国在线公司（</a:t>
            </a:r>
            <a:r>
              <a:rPr lang="en-US" altLang="zh-CN" sz="1800" dirty="0">
                <a:latin typeface="宋体" panose="02010600030101010101" pitchFamily="2" charset="-122"/>
                <a:ea typeface="宋体" panose="02010600030101010101" pitchFamily="2" charset="-122"/>
              </a:rPr>
              <a:t>AOL</a:t>
            </a:r>
            <a:r>
              <a:rPr lang="zh-CN" altLang="en-US" sz="1800" dirty="0">
                <a:latin typeface="宋体" panose="02010600030101010101" pitchFamily="2" charset="-122"/>
                <a:ea typeface="宋体" panose="02010600030101010101" pitchFamily="2" charset="-122"/>
              </a:rPr>
              <a:t>），于</a:t>
            </a:r>
            <a:r>
              <a:rPr lang="en-US" altLang="zh-CN" sz="1800" dirty="0">
                <a:latin typeface="宋体" panose="02010600030101010101" pitchFamily="2" charset="-122"/>
                <a:ea typeface="宋体" panose="02010600030101010101" pitchFamily="2" charset="-122"/>
              </a:rPr>
              <a:t>12</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9</a:t>
            </a:r>
            <a:r>
              <a:rPr lang="zh-CN" altLang="en-US" sz="1800" dirty="0">
                <a:latin typeface="宋体" panose="02010600030101010101" pitchFamily="2" charset="-122"/>
                <a:ea typeface="宋体" panose="02010600030101010101" pitchFamily="2" charset="-122"/>
              </a:rPr>
              <a:t>日成为独立的公司</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被称为“历史上最糟糕的企业并购案”的错误联姻终告结束</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合并失败原因</a:t>
            </a:r>
            <a:endParaRPr lang="en-US" altLang="zh-CN" sz="1800" dirty="0">
              <a:latin typeface="宋体" panose="02010600030101010101" pitchFamily="2" charset="-122"/>
              <a:ea typeface="宋体" panose="02010600030101010101" pitchFamily="2" charset="-122"/>
            </a:endParaRPr>
          </a:p>
          <a:p>
            <a:pPr marL="803275" indent="-263525">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互联网产业泡沫破裂</a:t>
            </a:r>
            <a:endParaRPr lang="en-US" altLang="zh-CN" sz="1800" dirty="0">
              <a:latin typeface="宋体" panose="02010600030101010101" pitchFamily="2" charset="-122"/>
              <a:ea typeface="宋体" panose="02010600030101010101" pitchFamily="2" charset="-122"/>
            </a:endParaRPr>
          </a:p>
          <a:p>
            <a:pPr marL="803275" indent="-263525">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不合理的合并价格</a:t>
            </a:r>
            <a:endParaRPr lang="en-US" altLang="zh-CN" sz="1800" dirty="0">
              <a:latin typeface="宋体" panose="02010600030101010101" pitchFamily="2" charset="-122"/>
              <a:ea typeface="宋体" panose="02010600030101010101" pitchFamily="2" charset="-122"/>
            </a:endParaRPr>
          </a:p>
          <a:p>
            <a:pPr marL="803275" indent="-263525">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核心业务难以整合</a:t>
            </a:r>
            <a:endParaRPr lang="en-US" altLang="zh-CN" sz="1800" dirty="0">
              <a:latin typeface="宋体" panose="02010600030101010101" pitchFamily="2" charset="-122"/>
              <a:ea typeface="宋体" panose="02010600030101010101" pitchFamily="2" charset="-122"/>
            </a:endParaRPr>
          </a:p>
          <a:p>
            <a:pPr marL="803275" indent="-263525">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企业文化无法融合</a:t>
            </a:r>
          </a:p>
          <a:p>
            <a:pPr marL="539750" indent="-269875">
              <a:buSzPct val="70000"/>
              <a:buFont typeface="Wingdings" pitchFamily="2" charset="2"/>
              <a:buChar char="p"/>
            </a:pPr>
            <a:endParaRPr lang="zh-CN" altLang="zh-CN" sz="1800" dirty="0">
              <a:solidFill>
                <a:srgbClr val="333333"/>
              </a:solidFill>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pic>
        <p:nvPicPr>
          <p:cNvPr id="8" name="图片 7">
            <a:extLst>
              <a:ext uri="{FF2B5EF4-FFF2-40B4-BE49-F238E27FC236}">
                <a16:creationId xmlns:a16="http://schemas.microsoft.com/office/drawing/2014/main" id="{5332952A-E1C6-44A1-A2E0-98F53A46F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309" y="2854036"/>
            <a:ext cx="3413760" cy="2438400"/>
          </a:xfrm>
          <a:prstGeom prst="rect">
            <a:avLst/>
          </a:prstGeom>
        </p:spPr>
      </p:pic>
    </p:spTree>
    <p:extLst>
      <p:ext uri="{BB962C8B-B14F-4D97-AF65-F5344CB8AC3E}">
        <p14:creationId xmlns:p14="http://schemas.microsoft.com/office/powerpoint/2010/main" val="158246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收购案例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dirty="0">
                <a:latin typeface="宋体" panose="02010600030101010101" pitchFamily="2" charset="-122"/>
                <a:ea typeface="宋体" panose="02010600030101010101" pitchFamily="2" charset="-122"/>
              </a:rPr>
              <a:t>阿里巴巴收购案例</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2013</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5</a:t>
            </a:r>
            <a:r>
              <a:rPr lang="zh-CN" altLang="en-US" sz="1800" dirty="0">
                <a:latin typeface="宋体" panose="02010600030101010101" pitchFamily="2" charset="-122"/>
                <a:ea typeface="宋体" panose="02010600030101010101" pitchFamily="2" charset="-122"/>
              </a:rPr>
              <a:t>月，阿里</a:t>
            </a:r>
            <a:r>
              <a:rPr lang="en-US" altLang="zh-CN" sz="1800" dirty="0">
                <a:latin typeface="宋体" panose="02010600030101010101" pitchFamily="2" charset="-122"/>
                <a:ea typeface="宋体" panose="02010600030101010101" pitchFamily="2" charset="-122"/>
              </a:rPr>
              <a:t>2.94</a:t>
            </a:r>
            <a:r>
              <a:rPr lang="zh-CN" altLang="en-US" sz="1800" dirty="0">
                <a:latin typeface="宋体" panose="02010600030101010101" pitchFamily="2" charset="-122"/>
                <a:ea typeface="宋体" panose="02010600030101010101" pitchFamily="2" charset="-122"/>
              </a:rPr>
              <a:t>亿美元投资高德软件，持股比例为</a:t>
            </a:r>
            <a:r>
              <a:rPr lang="en-US" altLang="zh-CN" sz="1800" dirty="0">
                <a:latin typeface="宋体" panose="02010600030101010101" pitchFamily="2" charset="-122"/>
                <a:ea typeface="宋体" panose="02010600030101010101" pitchFamily="2" charset="-122"/>
              </a:rPr>
              <a:t>28%</a:t>
            </a:r>
          </a:p>
          <a:p>
            <a:pPr marL="539750" indent="-269875">
              <a:buNone/>
            </a:pPr>
            <a:r>
              <a:rPr lang="en-US" altLang="zh-CN" sz="1800" dirty="0">
                <a:latin typeface="宋体" panose="02010600030101010101" pitchFamily="2" charset="-122"/>
                <a:ea typeface="宋体" panose="02010600030101010101" pitchFamily="2" charset="-122"/>
              </a:rPr>
              <a:t>  2014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月，阿里收购高德软件剩余</a:t>
            </a:r>
            <a:r>
              <a:rPr lang="en-US" altLang="zh-CN" sz="1800" dirty="0">
                <a:latin typeface="宋体" panose="02010600030101010101" pitchFamily="2" charset="-122"/>
                <a:ea typeface="宋体" panose="02010600030101010101" pitchFamily="2" charset="-122"/>
              </a:rPr>
              <a:t>72%</a:t>
            </a:r>
            <a:r>
              <a:rPr lang="zh-CN" altLang="en-US" sz="1800" dirty="0">
                <a:latin typeface="宋体" panose="02010600030101010101" pitchFamily="2" charset="-122"/>
                <a:ea typeface="宋体" panose="02010600030101010101" pitchFamily="2" charset="-122"/>
              </a:rPr>
              <a:t>的股权，高德成为阿里全资子公司并退市</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2013</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8</a:t>
            </a:r>
            <a:r>
              <a:rPr lang="zh-CN" altLang="en-US" sz="1800" dirty="0">
                <a:latin typeface="宋体" panose="02010600030101010101" pitchFamily="2" charset="-122"/>
                <a:ea typeface="宋体" panose="02010600030101010101" pitchFamily="2" charset="-122"/>
              </a:rPr>
              <a:t>月，阿里</a:t>
            </a:r>
            <a:r>
              <a:rPr lang="en-US" altLang="zh-CN" sz="1800" dirty="0">
                <a:latin typeface="宋体" panose="02010600030101010101" pitchFamily="2" charset="-122"/>
                <a:ea typeface="宋体" panose="02010600030101010101" pitchFamily="2" charset="-122"/>
              </a:rPr>
              <a:t>43</a:t>
            </a:r>
            <a:r>
              <a:rPr lang="zh-CN" altLang="en-US" sz="1800" dirty="0">
                <a:latin typeface="宋体" panose="02010600030101010101" pitchFamily="2" charset="-122"/>
                <a:ea typeface="宋体" panose="02010600030101010101" pitchFamily="2" charset="-122"/>
              </a:rPr>
              <a:t>亿元投资</a:t>
            </a:r>
            <a:r>
              <a:rPr lang="en-US" altLang="zh-CN" sz="1800" dirty="0">
                <a:latin typeface="宋体" panose="02010600030101010101" pitchFamily="2" charset="-122"/>
                <a:ea typeface="宋体" panose="02010600030101010101" pitchFamily="2" charset="-122"/>
              </a:rPr>
              <a:t>UC</a:t>
            </a:r>
            <a:r>
              <a:rPr lang="zh-CN" altLang="en-US" sz="1800" dirty="0">
                <a:latin typeface="宋体" panose="02010600030101010101" pitchFamily="2" charset="-122"/>
                <a:ea typeface="宋体" panose="02010600030101010101" pitchFamily="2" charset="-122"/>
              </a:rPr>
              <a:t>优视，持股比例为</a:t>
            </a:r>
            <a:r>
              <a:rPr lang="en-US" altLang="zh-CN" sz="1800" dirty="0">
                <a:latin typeface="宋体" panose="02010600030101010101" pitchFamily="2" charset="-122"/>
                <a:ea typeface="宋体" panose="02010600030101010101" pitchFamily="2" charset="-122"/>
              </a:rPr>
              <a:t>66%</a:t>
            </a:r>
          </a:p>
          <a:p>
            <a:pPr marL="539750" indent="-269875">
              <a:buNone/>
            </a:pPr>
            <a:r>
              <a:rPr lang="en-US" altLang="zh-CN" sz="1800" dirty="0">
                <a:latin typeface="宋体" panose="02010600030101010101" pitchFamily="2" charset="-122"/>
                <a:ea typeface="宋体" panose="02010600030101010101" pitchFamily="2" charset="-122"/>
              </a:rPr>
              <a:t>  2014</a:t>
            </a:r>
            <a:r>
              <a:rPr lang="zh-CN" altLang="en-US" sz="1800" dirty="0">
                <a:latin typeface="宋体" panose="02010600030101010101" pitchFamily="2" charset="-122"/>
                <a:ea typeface="宋体" panose="02010600030101010101" pitchFamily="2" charset="-122"/>
              </a:rPr>
              <a:t>年，阿里全面收购</a:t>
            </a:r>
            <a:r>
              <a:rPr lang="en-US" altLang="zh-CN" sz="1800" dirty="0">
                <a:latin typeface="宋体" panose="02010600030101010101" pitchFamily="2" charset="-122"/>
                <a:ea typeface="宋体" panose="02010600030101010101" pitchFamily="2" charset="-122"/>
              </a:rPr>
              <a:t>UC</a:t>
            </a:r>
            <a:r>
              <a:rPr lang="zh-CN" altLang="en-US" sz="1800" dirty="0">
                <a:latin typeface="宋体" panose="02010600030101010101" pitchFamily="2" charset="-122"/>
                <a:ea typeface="宋体" panose="02010600030101010101" pitchFamily="2" charset="-122"/>
              </a:rPr>
              <a:t>优视</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2013</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月，阿里</a:t>
            </a:r>
            <a:r>
              <a:rPr lang="en-US" altLang="zh-CN" sz="1800" dirty="0">
                <a:latin typeface="宋体" panose="02010600030101010101" pitchFamily="2" charset="-122"/>
                <a:ea typeface="宋体" panose="02010600030101010101" pitchFamily="2" charset="-122"/>
              </a:rPr>
              <a:t>11.8</a:t>
            </a:r>
            <a:r>
              <a:rPr lang="zh-CN" altLang="en-US" sz="1800" dirty="0">
                <a:latin typeface="宋体" panose="02010600030101010101" pitchFamily="2" charset="-122"/>
                <a:ea typeface="宋体" panose="02010600030101010101" pitchFamily="2" charset="-122"/>
              </a:rPr>
              <a:t>亿元投资天弘基金，持股比例为</a:t>
            </a:r>
            <a:r>
              <a:rPr lang="en-US" altLang="zh-CN" sz="1800" dirty="0">
                <a:latin typeface="宋体" panose="02010600030101010101" pitchFamily="2" charset="-122"/>
                <a:ea typeface="宋体" panose="02010600030101010101" pitchFamily="2" charset="-122"/>
              </a:rPr>
              <a:t>51%</a:t>
            </a: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月，阿里</a:t>
            </a:r>
            <a:r>
              <a:rPr lang="en-US" altLang="zh-CN" sz="1800" dirty="0">
                <a:latin typeface="宋体" panose="02010600030101010101" pitchFamily="2" charset="-122"/>
                <a:ea typeface="宋体" panose="02010600030101010101" pitchFamily="2" charset="-122"/>
              </a:rPr>
              <a:t>12.2</a:t>
            </a:r>
            <a:r>
              <a:rPr lang="zh-CN" altLang="en-US" sz="1800" dirty="0">
                <a:latin typeface="宋体" panose="02010600030101010101" pitchFamily="2" charset="-122"/>
                <a:ea typeface="宋体" panose="02010600030101010101" pitchFamily="2" charset="-122"/>
              </a:rPr>
              <a:t>亿美元投资优酷土豆，持股比例为</a:t>
            </a:r>
            <a:r>
              <a:rPr lang="en-US" altLang="zh-CN" sz="1800" dirty="0">
                <a:latin typeface="宋体" panose="02010600030101010101" pitchFamily="2" charset="-122"/>
                <a:ea typeface="宋体" panose="02010600030101010101" pitchFamily="2" charset="-122"/>
              </a:rPr>
              <a:t>16.5%</a:t>
            </a:r>
          </a:p>
          <a:p>
            <a:pPr marL="539750" indent="-269875">
              <a:buNone/>
            </a:pPr>
            <a:r>
              <a:rPr lang="en-US" altLang="zh-CN" sz="1800" dirty="0">
                <a:latin typeface="宋体" panose="02010600030101010101" pitchFamily="2" charset="-122"/>
                <a:ea typeface="宋体" panose="02010600030101010101" pitchFamily="2" charset="-122"/>
              </a:rPr>
              <a:t>  2015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月阿里全现金收购优酷土豆</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6</a:t>
            </a:r>
            <a:r>
              <a:rPr lang="zh-CN" altLang="en-US" sz="1800" dirty="0">
                <a:latin typeface="宋体" panose="02010600030101010101" pitchFamily="2" charset="-122"/>
                <a:ea typeface="宋体" panose="02010600030101010101" pitchFamily="2" charset="-122"/>
              </a:rPr>
              <a:t>月，阿里</a:t>
            </a:r>
            <a:r>
              <a:rPr lang="en-US" altLang="zh-CN" sz="1800" dirty="0">
                <a:latin typeface="宋体" panose="02010600030101010101" pitchFamily="2" charset="-122"/>
                <a:ea typeface="宋体" panose="02010600030101010101" pitchFamily="2" charset="-122"/>
              </a:rPr>
              <a:t>12</a:t>
            </a:r>
            <a:r>
              <a:rPr lang="zh-CN" altLang="en-US" sz="1800" dirty="0">
                <a:latin typeface="宋体" panose="02010600030101010101" pitchFamily="2" charset="-122"/>
                <a:ea typeface="宋体" panose="02010600030101010101" pitchFamily="2" charset="-122"/>
              </a:rPr>
              <a:t>亿元投资广州恒大足球俱乐部，持股比例为</a:t>
            </a:r>
            <a:r>
              <a:rPr lang="en-US" altLang="zh-CN" sz="1800" dirty="0">
                <a:latin typeface="宋体" panose="02010600030101010101" pitchFamily="2" charset="-122"/>
                <a:ea typeface="宋体" panose="02010600030101010101" pitchFamily="2" charset="-122"/>
              </a:rPr>
              <a:t>50%</a:t>
            </a: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8</a:t>
            </a:r>
            <a:r>
              <a:rPr lang="zh-CN" altLang="en-US" sz="1800" dirty="0">
                <a:latin typeface="宋体" panose="02010600030101010101" pitchFamily="2" charset="-122"/>
                <a:ea typeface="宋体" panose="02010600030101010101" pitchFamily="2" charset="-122"/>
              </a:rPr>
              <a:t>月，阿里以</a:t>
            </a:r>
            <a:r>
              <a:rPr lang="en-US" altLang="zh-CN" sz="1800" dirty="0">
                <a:latin typeface="宋体" panose="02010600030101010101" pitchFamily="2" charset="-122"/>
                <a:ea typeface="宋体" panose="02010600030101010101" pitchFamily="2" charset="-122"/>
              </a:rPr>
              <a:t>283</a:t>
            </a:r>
            <a:r>
              <a:rPr lang="zh-CN" altLang="en-US" sz="1800" dirty="0">
                <a:latin typeface="宋体" panose="02010600030101010101" pitchFamily="2" charset="-122"/>
                <a:ea typeface="宋体" panose="02010600030101010101" pitchFamily="2" charset="-122"/>
              </a:rPr>
              <a:t>亿元投资苏宁云商，持股比例为</a:t>
            </a:r>
            <a:r>
              <a:rPr lang="en-US" altLang="zh-CN" sz="1800" dirty="0">
                <a:latin typeface="宋体" panose="02010600030101010101" pitchFamily="2" charset="-122"/>
                <a:ea typeface="宋体" panose="02010600030101010101" pitchFamily="2" charset="-122"/>
              </a:rPr>
              <a:t>19.99%</a:t>
            </a:r>
            <a:r>
              <a:rPr lang="zh-CN" altLang="en-US" sz="1800" dirty="0">
                <a:latin typeface="宋体" panose="02010600030101010101" pitchFamily="2" charset="-122"/>
                <a:ea typeface="宋体" panose="02010600030101010101" pitchFamily="2" charset="-122"/>
              </a:rPr>
              <a:t>，成为第二大股东</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2017</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月，阿里全资收购大麦网</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2018</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月，阿里联合蚂蚁金服以</a:t>
            </a:r>
            <a:r>
              <a:rPr lang="en-US" altLang="zh-CN" sz="1800" dirty="0">
                <a:latin typeface="宋体" panose="02010600030101010101" pitchFamily="2" charset="-122"/>
                <a:ea typeface="宋体" panose="02010600030101010101" pitchFamily="2" charset="-122"/>
              </a:rPr>
              <a:t>95</a:t>
            </a:r>
            <a:r>
              <a:rPr lang="zh-CN" altLang="en-US" sz="1800" dirty="0">
                <a:latin typeface="宋体" panose="02010600030101010101" pitchFamily="2" charset="-122"/>
                <a:ea typeface="宋体" panose="02010600030101010101" pitchFamily="2" charset="-122"/>
              </a:rPr>
              <a:t>亿美元全资收购饿了么</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2018</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月，阿里全资收购中天微</a:t>
            </a:r>
            <a:endParaRPr lang="en-US" altLang="zh-CN" sz="1800" dirty="0">
              <a:latin typeface="宋体" panose="02010600030101010101" pitchFamily="2" charset="-122"/>
              <a:ea typeface="宋体" panose="02010600030101010101" pitchFamily="2" charset="-122"/>
            </a:endParaRPr>
          </a:p>
          <a:p>
            <a:pPr marL="539750" indent="-269875">
              <a:buFont typeface="Wingdings" pitchFamily="2" charset="2"/>
              <a:buChar char="p"/>
            </a:pPr>
            <a:r>
              <a:rPr lang="en-US" altLang="zh-CN" sz="1800" dirty="0">
                <a:latin typeface="宋体" panose="02010600030101010101" pitchFamily="2" charset="-122"/>
                <a:ea typeface="宋体" panose="02010600030101010101" pitchFamily="2" charset="-122"/>
              </a:rPr>
              <a:t>2019</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9</a:t>
            </a:r>
            <a:r>
              <a:rPr lang="zh-CN" altLang="en-US" sz="1800" dirty="0">
                <a:latin typeface="宋体" panose="02010600030101010101" pitchFamily="2" charset="-122"/>
                <a:ea typeface="宋体" panose="02010600030101010101" pitchFamily="2" charset="-122"/>
              </a:rPr>
              <a:t>月，阿里以</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亿美元全资收购网易卡拉</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spTree>
    <p:extLst>
      <p:ext uri="{BB962C8B-B14F-4D97-AF65-F5344CB8AC3E}">
        <p14:creationId xmlns:p14="http://schemas.microsoft.com/office/powerpoint/2010/main" val="346336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DDD483A-78BF-AB00-97B4-D6611846C099}"/>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pic>
        <p:nvPicPr>
          <p:cNvPr id="6" name="图片 5">
            <a:extLst>
              <a:ext uri="{FF2B5EF4-FFF2-40B4-BE49-F238E27FC236}">
                <a16:creationId xmlns:a16="http://schemas.microsoft.com/office/drawing/2014/main" id="{8F5CD648-4725-7F8C-B10D-FEFD718ED059}"/>
              </a:ext>
            </a:extLst>
          </p:cNvPr>
          <p:cNvPicPr>
            <a:picLocks noChangeAspect="1"/>
          </p:cNvPicPr>
          <p:nvPr/>
        </p:nvPicPr>
        <p:blipFill>
          <a:blip r:embed="rId2"/>
          <a:stretch>
            <a:fillRect/>
          </a:stretch>
        </p:blipFill>
        <p:spPr>
          <a:xfrm>
            <a:off x="2067339" y="1092570"/>
            <a:ext cx="6082748" cy="5577643"/>
          </a:xfrm>
          <a:prstGeom prst="rect">
            <a:avLst/>
          </a:prstGeom>
        </p:spPr>
      </p:pic>
      <p:sp>
        <p:nvSpPr>
          <p:cNvPr id="7" name="标题 1">
            <a:extLst>
              <a:ext uri="{FF2B5EF4-FFF2-40B4-BE49-F238E27FC236}">
                <a16:creationId xmlns:a16="http://schemas.microsoft.com/office/drawing/2014/main" id="{00DEE92E-1DEB-3A0E-ED94-04C3D62C436C}"/>
              </a:ext>
            </a:extLst>
          </p:cNvPr>
          <p:cNvSpPr txBox="1">
            <a:spLocks/>
          </p:cNvSpPr>
          <p:nvPr/>
        </p:nvSpPr>
        <p:spPr>
          <a:xfrm>
            <a:off x="838200" y="365126"/>
            <a:ext cx="10515600" cy="679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收购案例：苹果</a:t>
            </a:r>
            <a:r>
              <a:rPr lang="en-US" altLang="zh-CN" sz="2800" dirty="0">
                <a:latin typeface="宋体" panose="02010600030101010101" pitchFamily="2" charset="-122"/>
                <a:ea typeface="宋体" panose="02010600030101010101" pitchFamily="2" charset="-122"/>
              </a:rPr>
              <a:t>VR</a:t>
            </a:r>
            <a:r>
              <a:rPr lang="zh-CN" altLang="en-US" sz="2800" dirty="0">
                <a:latin typeface="宋体" panose="02010600030101010101" pitchFamily="2" charset="-122"/>
                <a:ea typeface="宋体" panose="02010600030101010101" pitchFamily="2" charset="-122"/>
              </a:rPr>
              <a:t>并购历程</a:t>
            </a:r>
          </a:p>
        </p:txBody>
      </p:sp>
      <p:cxnSp>
        <p:nvCxnSpPr>
          <p:cNvPr id="8" name="直接连接符 7">
            <a:extLst>
              <a:ext uri="{FF2B5EF4-FFF2-40B4-BE49-F238E27FC236}">
                <a16:creationId xmlns:a16="http://schemas.microsoft.com/office/drawing/2014/main" id="{F9D9E575-F4B2-539F-2E46-3149FF20CE81}"/>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14C37CE4-5034-F374-C1EA-8A8D263D68A7}"/>
              </a:ext>
            </a:extLst>
          </p:cNvPr>
          <p:cNvSpPr txBox="1"/>
          <p:nvPr/>
        </p:nvSpPr>
        <p:spPr>
          <a:xfrm>
            <a:off x="8686799" y="6036365"/>
            <a:ext cx="2276061" cy="369332"/>
          </a:xfrm>
          <a:prstGeom prst="rect">
            <a:avLst/>
          </a:prstGeom>
          <a:noFill/>
        </p:spPr>
        <p:txBody>
          <a:bodyPr wrap="square" rtlCol="0">
            <a:spAutoFit/>
          </a:bodyPr>
          <a:lstStyle/>
          <a:p>
            <a:r>
              <a:rPr lang="zh-CN" altLang="en-US" dirty="0"/>
              <a:t>数据来源：信达证券</a:t>
            </a:r>
          </a:p>
        </p:txBody>
      </p:sp>
    </p:spTree>
    <p:extLst>
      <p:ext uri="{BB962C8B-B14F-4D97-AF65-F5344CB8AC3E}">
        <p14:creationId xmlns:p14="http://schemas.microsoft.com/office/powerpoint/2010/main" val="353671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公司并购的分类</a:t>
            </a:r>
            <a:endParaRPr lang="en-US" altLang="zh-CN" sz="2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grpSp>
        <p:nvGrpSpPr>
          <p:cNvPr id="6" name="组合 5">
            <a:extLst>
              <a:ext uri="{FF2B5EF4-FFF2-40B4-BE49-F238E27FC236}">
                <a16:creationId xmlns:a16="http://schemas.microsoft.com/office/drawing/2014/main" id="{BB7943E1-20E5-4C33-8B93-8CF051DC15C6}"/>
              </a:ext>
            </a:extLst>
          </p:cNvPr>
          <p:cNvGrpSpPr/>
          <p:nvPr/>
        </p:nvGrpSpPr>
        <p:grpSpPr>
          <a:xfrm>
            <a:off x="1198419" y="1650704"/>
            <a:ext cx="9199418" cy="3763802"/>
            <a:chOff x="1763688" y="1268760"/>
            <a:chExt cx="6438540" cy="3339184"/>
          </a:xfrm>
        </p:grpSpPr>
        <p:graphicFrame>
          <p:nvGraphicFramePr>
            <p:cNvPr id="8" name="图示 7">
              <a:extLst>
                <a:ext uri="{FF2B5EF4-FFF2-40B4-BE49-F238E27FC236}">
                  <a16:creationId xmlns:a16="http://schemas.microsoft.com/office/drawing/2014/main" id="{D35EEE62-3545-48F0-939B-CAF0065B1AED}"/>
                </a:ext>
              </a:extLst>
            </p:cNvPr>
            <p:cNvGraphicFramePr/>
            <p:nvPr>
              <p:extLst>
                <p:ext uri="{D42A27DB-BD31-4B8C-83A1-F6EECF244321}">
                  <p14:modId xmlns:p14="http://schemas.microsoft.com/office/powerpoint/2010/main" val="2228377488"/>
                </p:ext>
              </p:extLst>
            </p:nvPr>
          </p:nvGraphicFramePr>
          <p:xfrm>
            <a:off x="1860376" y="1268760"/>
            <a:ext cx="60960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6">
              <a:extLst>
                <a:ext uri="{FF2B5EF4-FFF2-40B4-BE49-F238E27FC236}">
                  <a16:creationId xmlns:a16="http://schemas.microsoft.com/office/drawing/2014/main" id="{7F890597-37DA-4791-A508-6BBA3EBEA95E}"/>
                </a:ext>
              </a:extLst>
            </p:cNvPr>
            <p:cNvSpPr txBox="1"/>
            <p:nvPr/>
          </p:nvSpPr>
          <p:spPr>
            <a:xfrm>
              <a:off x="1763688" y="3402360"/>
              <a:ext cx="1872208" cy="1178200"/>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buFont typeface="Arial" charset="0"/>
                <a:buChar char="•"/>
                <a:defRPr/>
              </a:pPr>
              <a:r>
                <a:rPr lang="zh-CN" altLang="en-US" b="1" dirty="0">
                  <a:latin typeface="宋体" panose="02010600030101010101" pitchFamily="2" charset="-122"/>
                  <a:ea typeface="宋体" panose="02010600030101010101" pitchFamily="2" charset="-122"/>
                </a:rPr>
                <a:t>具竞争关系</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经营领域相同</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生产产品相同</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同行业之间</a:t>
              </a:r>
              <a:endParaRPr lang="zh-CN" altLang="en-US" dirty="0">
                <a:latin typeface="宋体" panose="02010600030101010101" pitchFamily="2" charset="-122"/>
                <a:ea typeface="宋体" panose="02010600030101010101" pitchFamily="2" charset="-122"/>
              </a:endParaRPr>
            </a:p>
          </p:txBody>
        </p:sp>
        <p:sp>
          <p:nvSpPr>
            <p:cNvPr id="10" name="TextBox 7">
              <a:extLst>
                <a:ext uri="{FF2B5EF4-FFF2-40B4-BE49-F238E27FC236}">
                  <a16:creationId xmlns:a16="http://schemas.microsoft.com/office/drawing/2014/main" id="{562FBA5A-CB9B-4152-942C-8726E7804342}"/>
                </a:ext>
              </a:extLst>
            </p:cNvPr>
            <p:cNvSpPr txBox="1"/>
            <p:nvPr/>
          </p:nvSpPr>
          <p:spPr>
            <a:xfrm>
              <a:off x="4067944" y="3402360"/>
              <a:ext cx="1656184" cy="906308"/>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buFont typeface="Arial" charset="0"/>
                <a:buChar char="•"/>
                <a:defRPr/>
              </a:pPr>
              <a:r>
                <a:rPr lang="zh-CN" altLang="en-US" b="1" dirty="0">
                  <a:latin typeface="宋体" panose="02010600030101010101" pitchFamily="2" charset="-122"/>
                  <a:ea typeface="宋体" panose="02010600030101010101" pitchFamily="2" charset="-122"/>
                </a:rPr>
                <a:t>生产和经营上互为上下游关系的企业之间</a:t>
              </a:r>
              <a:endParaRPr lang="zh-CN" altLang="en-US" dirty="0">
                <a:latin typeface="宋体" panose="02010600030101010101" pitchFamily="2" charset="-122"/>
                <a:ea typeface="宋体" panose="02010600030101010101" pitchFamily="2" charset="-122"/>
              </a:endParaRPr>
            </a:p>
          </p:txBody>
        </p:sp>
        <p:sp>
          <p:nvSpPr>
            <p:cNvPr id="11" name="TextBox 8">
              <a:extLst>
                <a:ext uri="{FF2B5EF4-FFF2-40B4-BE49-F238E27FC236}">
                  <a16:creationId xmlns:a16="http://schemas.microsoft.com/office/drawing/2014/main" id="{6E255D5F-D34F-4974-858A-DE2205B2A11E}"/>
                </a:ext>
              </a:extLst>
            </p:cNvPr>
            <p:cNvSpPr txBox="1"/>
            <p:nvPr/>
          </p:nvSpPr>
          <p:spPr>
            <a:xfrm>
              <a:off x="5954688" y="3429744"/>
              <a:ext cx="2247540" cy="1178200"/>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zh-CN" altLang="en-US" b="1" dirty="0">
                  <a:latin typeface="宋体" panose="02010600030101010101" pitchFamily="2" charset="-122"/>
                  <a:ea typeface="宋体" panose="02010600030101010101" pitchFamily="2" charset="-122"/>
                </a:rPr>
                <a:t>横向与纵向相结合</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产品扩张型</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市场扩张型</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纯混合型</a:t>
              </a:r>
              <a:endParaRPr lang="zh-CN" altLang="en-US"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28575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公司并购的分类</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善意并购（</a:t>
            </a:r>
            <a:r>
              <a:rPr lang="en-US" altLang="zh-CN" sz="1900" dirty="0">
                <a:latin typeface="宋体" panose="02010600030101010101" pitchFamily="2" charset="-122"/>
                <a:ea typeface="宋体" panose="02010600030101010101" pitchFamily="2" charset="-122"/>
              </a:rPr>
              <a:t>Tender offer</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收购者事先与目标公司经营者商议，征得同意后，目标公司主动向收购者提供必要的资料等，并且目标公司经营者还劝其股东接受公开收购要约，出售股票，从而完成收购行动的公开收购</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双方高层管理者进行接触，商讨并购事宜</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在双方都可接受的条件下，签订并购协议并经过董事会批准</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在双方在自愿，合作，公开的前提下进行，成功率较高</a:t>
            </a:r>
            <a:endParaRPr lang="en-US" altLang="zh-CN" sz="19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grpSp>
        <p:nvGrpSpPr>
          <p:cNvPr id="6" name="组合 5">
            <a:extLst>
              <a:ext uri="{FF2B5EF4-FFF2-40B4-BE49-F238E27FC236}">
                <a16:creationId xmlns:a16="http://schemas.microsoft.com/office/drawing/2014/main" id="{720ADFF4-6204-4628-8905-8EB6040FD7B9}"/>
              </a:ext>
            </a:extLst>
          </p:cNvPr>
          <p:cNvGrpSpPr/>
          <p:nvPr/>
        </p:nvGrpSpPr>
        <p:grpSpPr>
          <a:xfrm>
            <a:off x="3366655" y="1413163"/>
            <a:ext cx="4856935" cy="1447800"/>
            <a:chOff x="1524000" y="1447800"/>
            <a:chExt cx="4856935" cy="1447800"/>
          </a:xfrm>
        </p:grpSpPr>
        <p:grpSp>
          <p:nvGrpSpPr>
            <p:cNvPr id="8" name="组合 7">
              <a:extLst>
                <a:ext uri="{FF2B5EF4-FFF2-40B4-BE49-F238E27FC236}">
                  <a16:creationId xmlns:a16="http://schemas.microsoft.com/office/drawing/2014/main" id="{AD69E630-EF97-49CB-A601-814C0A33EBB2}"/>
                </a:ext>
              </a:extLst>
            </p:cNvPr>
            <p:cNvGrpSpPr/>
            <p:nvPr/>
          </p:nvGrpSpPr>
          <p:grpSpPr>
            <a:xfrm>
              <a:off x="1524000" y="1905000"/>
              <a:ext cx="2106223" cy="685800"/>
              <a:chOff x="1728188" y="1878"/>
              <a:chExt cx="2639623" cy="891108"/>
            </a:xfrm>
            <a:scene3d>
              <a:camera prst="orthographicFront"/>
              <a:lightRig rig="flat" dir="t"/>
            </a:scene3d>
          </p:grpSpPr>
          <p:sp>
            <p:nvSpPr>
              <p:cNvPr id="17" name="矩形 16">
                <a:extLst>
                  <a:ext uri="{FF2B5EF4-FFF2-40B4-BE49-F238E27FC236}">
                    <a16:creationId xmlns:a16="http://schemas.microsoft.com/office/drawing/2014/main" id="{F7E06C27-9092-479D-A87E-5C3D01AB0607}"/>
                  </a:ext>
                </a:extLst>
              </p:cNvPr>
              <p:cNvSpPr/>
              <p:nvPr/>
            </p:nvSpPr>
            <p:spPr>
              <a:xfrm>
                <a:off x="1728188" y="1878"/>
                <a:ext cx="2639623" cy="8911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80000"/>
                  <a:hueOff val="0"/>
                  <a:satOff val="0"/>
                  <a:lumOff val="0"/>
                  <a:alphaOff val="0"/>
                </a:schemeClr>
              </a:fillRef>
              <a:effectRef idx="2">
                <a:schemeClr val="accent2">
                  <a:alpha val="80000"/>
                  <a:hueOff val="0"/>
                  <a:satOff val="0"/>
                  <a:lumOff val="0"/>
                  <a:alphaOff val="0"/>
                </a:schemeClr>
              </a:effectRef>
              <a:fontRef idx="minor">
                <a:schemeClr val="lt1"/>
              </a:fontRef>
            </p:style>
          </p:sp>
          <p:sp>
            <p:nvSpPr>
              <p:cNvPr id="18" name="矩形 17">
                <a:extLst>
                  <a:ext uri="{FF2B5EF4-FFF2-40B4-BE49-F238E27FC236}">
                    <a16:creationId xmlns:a16="http://schemas.microsoft.com/office/drawing/2014/main" id="{8DE11FF5-B176-4718-9040-E3380FF58F7D}"/>
                  </a:ext>
                </a:extLst>
              </p:cNvPr>
              <p:cNvSpPr/>
              <p:nvPr/>
            </p:nvSpPr>
            <p:spPr>
              <a:xfrm>
                <a:off x="1728188" y="1878"/>
                <a:ext cx="2639623" cy="8911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000" b="1" kern="1200" dirty="0">
                    <a:latin typeface="宋体" panose="02010600030101010101" pitchFamily="2" charset="-122"/>
                    <a:ea typeface="宋体" panose="02010600030101010101" pitchFamily="2" charset="-122"/>
                  </a:rPr>
                  <a:t>按并购动机方式</a:t>
                </a:r>
              </a:p>
            </p:txBody>
          </p:sp>
        </p:grpSp>
        <p:grpSp>
          <p:nvGrpSpPr>
            <p:cNvPr id="9" name="组合 8">
              <a:extLst>
                <a:ext uri="{FF2B5EF4-FFF2-40B4-BE49-F238E27FC236}">
                  <a16:creationId xmlns:a16="http://schemas.microsoft.com/office/drawing/2014/main" id="{AA4AEAC3-D88E-46DC-985D-D77F59CF2DB0}"/>
                </a:ext>
              </a:extLst>
            </p:cNvPr>
            <p:cNvGrpSpPr/>
            <p:nvPr/>
          </p:nvGrpSpPr>
          <p:grpSpPr>
            <a:xfrm>
              <a:off x="4598719" y="1447800"/>
              <a:ext cx="1782216" cy="685800"/>
              <a:chOff x="409" y="1267252"/>
              <a:chExt cx="1782216" cy="891108"/>
            </a:xfrm>
            <a:scene3d>
              <a:camera prst="orthographicFront"/>
              <a:lightRig rig="flat" dir="t"/>
            </a:scene3d>
          </p:grpSpPr>
          <p:sp>
            <p:nvSpPr>
              <p:cNvPr id="15" name="矩形 14">
                <a:extLst>
                  <a:ext uri="{FF2B5EF4-FFF2-40B4-BE49-F238E27FC236}">
                    <a16:creationId xmlns:a16="http://schemas.microsoft.com/office/drawing/2014/main" id="{783CF699-4E57-433A-9683-DC35DD802F1C}"/>
                  </a:ext>
                </a:extLst>
              </p:cNvPr>
              <p:cNvSpPr/>
              <p:nvPr/>
            </p:nvSpPr>
            <p:spPr>
              <a:xfrm>
                <a:off x="409" y="1267252"/>
                <a:ext cx="1782216" cy="8911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16" name="矩形 15">
                <a:extLst>
                  <a:ext uri="{FF2B5EF4-FFF2-40B4-BE49-F238E27FC236}">
                    <a16:creationId xmlns:a16="http://schemas.microsoft.com/office/drawing/2014/main" id="{0117BFED-173B-4589-BB0C-835780552A04}"/>
                  </a:ext>
                </a:extLst>
              </p:cNvPr>
              <p:cNvSpPr/>
              <p:nvPr/>
            </p:nvSpPr>
            <p:spPr>
              <a:xfrm>
                <a:off x="139449" y="1366264"/>
                <a:ext cx="1504135" cy="6930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000" b="1" dirty="0">
                    <a:latin typeface="宋体" panose="02010600030101010101" pitchFamily="2" charset="-122"/>
                    <a:ea typeface="宋体" panose="02010600030101010101" pitchFamily="2" charset="-122"/>
                  </a:rPr>
                  <a:t>善意</a:t>
                </a:r>
                <a:r>
                  <a:rPr lang="zh-CN" altLang="en-US" sz="2000" b="1" kern="1200" dirty="0">
                    <a:latin typeface="宋体" panose="02010600030101010101" pitchFamily="2" charset="-122"/>
                    <a:ea typeface="宋体" panose="02010600030101010101" pitchFamily="2" charset="-122"/>
                  </a:rPr>
                  <a:t>并购</a:t>
                </a:r>
              </a:p>
            </p:txBody>
          </p:sp>
        </p:grpSp>
        <p:grpSp>
          <p:nvGrpSpPr>
            <p:cNvPr id="10" name="组合 9">
              <a:extLst>
                <a:ext uri="{FF2B5EF4-FFF2-40B4-BE49-F238E27FC236}">
                  <a16:creationId xmlns:a16="http://schemas.microsoft.com/office/drawing/2014/main" id="{6845ECAB-C6DB-4F80-B2A1-D064BF37E720}"/>
                </a:ext>
              </a:extLst>
            </p:cNvPr>
            <p:cNvGrpSpPr/>
            <p:nvPr/>
          </p:nvGrpSpPr>
          <p:grpSpPr>
            <a:xfrm>
              <a:off x="4618584" y="2286000"/>
              <a:ext cx="1762351" cy="609600"/>
              <a:chOff x="409" y="1267252"/>
              <a:chExt cx="1782216" cy="891108"/>
            </a:xfrm>
            <a:scene3d>
              <a:camera prst="orthographicFront"/>
              <a:lightRig rig="flat" dir="t"/>
            </a:scene3d>
          </p:grpSpPr>
          <p:sp>
            <p:nvSpPr>
              <p:cNvPr id="13" name="矩形 12">
                <a:extLst>
                  <a:ext uri="{FF2B5EF4-FFF2-40B4-BE49-F238E27FC236}">
                    <a16:creationId xmlns:a16="http://schemas.microsoft.com/office/drawing/2014/main" id="{9D8E09F8-67EB-41CA-BCA3-C5E9E289AFB2}"/>
                  </a:ext>
                </a:extLst>
              </p:cNvPr>
              <p:cNvSpPr/>
              <p:nvPr/>
            </p:nvSpPr>
            <p:spPr>
              <a:xfrm>
                <a:off x="409" y="1267252"/>
                <a:ext cx="1782216" cy="8911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14" name="矩形 13">
                <a:extLst>
                  <a:ext uri="{FF2B5EF4-FFF2-40B4-BE49-F238E27FC236}">
                    <a16:creationId xmlns:a16="http://schemas.microsoft.com/office/drawing/2014/main" id="{2E372D76-1D1B-4AE1-8C26-6C5F150402B5}"/>
                  </a:ext>
                </a:extLst>
              </p:cNvPr>
              <p:cNvSpPr/>
              <p:nvPr/>
            </p:nvSpPr>
            <p:spPr>
              <a:xfrm>
                <a:off x="52733" y="1462182"/>
                <a:ext cx="1623310" cy="5940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000" b="1" dirty="0">
                    <a:latin typeface="宋体" panose="02010600030101010101" pitchFamily="2" charset="-122"/>
                    <a:ea typeface="宋体" panose="02010600030101010101" pitchFamily="2" charset="-122"/>
                  </a:rPr>
                  <a:t>恶意</a:t>
                </a:r>
                <a:r>
                  <a:rPr lang="zh-CN" altLang="en-US" sz="2000" b="1" kern="1200" dirty="0">
                    <a:latin typeface="宋体" panose="02010600030101010101" pitchFamily="2" charset="-122"/>
                    <a:ea typeface="宋体" panose="02010600030101010101" pitchFamily="2" charset="-122"/>
                  </a:rPr>
                  <a:t>并购</a:t>
                </a:r>
              </a:p>
            </p:txBody>
          </p:sp>
        </p:grpSp>
        <p:cxnSp>
          <p:nvCxnSpPr>
            <p:cNvPr id="11" name="直接连接符 10">
              <a:extLst>
                <a:ext uri="{FF2B5EF4-FFF2-40B4-BE49-F238E27FC236}">
                  <a16:creationId xmlns:a16="http://schemas.microsoft.com/office/drawing/2014/main" id="{CC321645-7518-4F0B-85AB-193E3C3BB142}"/>
                </a:ext>
              </a:extLst>
            </p:cNvPr>
            <p:cNvCxnSpPr>
              <a:endCxn id="16" idx="1"/>
            </p:cNvCxnSpPr>
            <p:nvPr/>
          </p:nvCxnSpPr>
          <p:spPr>
            <a:xfrm flipV="1">
              <a:off x="3491183" y="1790700"/>
              <a:ext cx="1246576" cy="381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8D5BD952-F522-495A-BCDC-18546345587C}"/>
                </a:ext>
              </a:extLst>
            </p:cNvPr>
            <p:cNvCxnSpPr/>
            <p:nvPr/>
          </p:nvCxnSpPr>
          <p:spPr>
            <a:xfrm>
              <a:off x="3630223" y="2247900"/>
              <a:ext cx="968496" cy="3429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201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公司并购的分类</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敌意并购（</a:t>
            </a:r>
            <a:r>
              <a:rPr lang="en-US" altLang="zh-CN" sz="1900" dirty="0">
                <a:latin typeface="宋体" panose="02010600030101010101" pitchFamily="2" charset="-122"/>
                <a:ea typeface="宋体" panose="02010600030101010101" pitchFamily="2" charset="-122"/>
              </a:rPr>
              <a:t>Hostile offer)</a:t>
            </a: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收购者在收购目标公司股权时，虽然该收购行动遭到目标公司经营者的抗拒，而收购者仍要强行收购，或者收购者事先未与目标公司经营者协商，而突然直接提出公开出价收购要约</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不能对目标公司进行尽职调查</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收购价格高</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目标公司有反收购措施</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目标公司包括资产价值超过账面价值的公司和经营业绩不佳的公司</a:t>
            </a:r>
            <a:endParaRPr lang="en-US" altLang="zh-CN" sz="1900" dirty="0">
              <a:latin typeface="宋体" panose="02010600030101010101" pitchFamily="2" charset="-122"/>
              <a:ea typeface="宋体" panose="02010600030101010101" pitchFamily="2" charset="-122"/>
            </a:endParaRPr>
          </a:p>
          <a:p>
            <a:pPr marL="0" indent="0">
              <a:buNone/>
            </a:pPr>
            <a:endParaRPr lang="en-US" altLang="zh-CN" sz="2400"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grpSp>
        <p:nvGrpSpPr>
          <p:cNvPr id="6" name="组合 5">
            <a:extLst>
              <a:ext uri="{FF2B5EF4-FFF2-40B4-BE49-F238E27FC236}">
                <a16:creationId xmlns:a16="http://schemas.microsoft.com/office/drawing/2014/main" id="{D0856529-A1B6-4087-82B7-33E71DA16847}"/>
              </a:ext>
            </a:extLst>
          </p:cNvPr>
          <p:cNvGrpSpPr/>
          <p:nvPr/>
        </p:nvGrpSpPr>
        <p:grpSpPr>
          <a:xfrm>
            <a:off x="3366655" y="1413163"/>
            <a:ext cx="4856935" cy="1447800"/>
            <a:chOff x="1524000" y="1447800"/>
            <a:chExt cx="4856935" cy="1447800"/>
          </a:xfrm>
        </p:grpSpPr>
        <p:grpSp>
          <p:nvGrpSpPr>
            <p:cNvPr id="8" name="组合 7">
              <a:extLst>
                <a:ext uri="{FF2B5EF4-FFF2-40B4-BE49-F238E27FC236}">
                  <a16:creationId xmlns:a16="http://schemas.microsoft.com/office/drawing/2014/main" id="{DCDC3C3F-3778-4FED-92B2-49108533BD58}"/>
                </a:ext>
              </a:extLst>
            </p:cNvPr>
            <p:cNvGrpSpPr/>
            <p:nvPr/>
          </p:nvGrpSpPr>
          <p:grpSpPr>
            <a:xfrm>
              <a:off x="1524000" y="1905000"/>
              <a:ext cx="2106223" cy="685800"/>
              <a:chOff x="1728188" y="1878"/>
              <a:chExt cx="2639623" cy="891108"/>
            </a:xfrm>
            <a:scene3d>
              <a:camera prst="orthographicFront"/>
              <a:lightRig rig="flat" dir="t"/>
            </a:scene3d>
          </p:grpSpPr>
          <p:sp>
            <p:nvSpPr>
              <p:cNvPr id="17" name="矩形 16">
                <a:extLst>
                  <a:ext uri="{FF2B5EF4-FFF2-40B4-BE49-F238E27FC236}">
                    <a16:creationId xmlns:a16="http://schemas.microsoft.com/office/drawing/2014/main" id="{CA714438-57CC-4168-BFCE-7660F9A2E625}"/>
                  </a:ext>
                </a:extLst>
              </p:cNvPr>
              <p:cNvSpPr/>
              <p:nvPr/>
            </p:nvSpPr>
            <p:spPr>
              <a:xfrm>
                <a:off x="1728188" y="1878"/>
                <a:ext cx="2639623" cy="8911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80000"/>
                  <a:hueOff val="0"/>
                  <a:satOff val="0"/>
                  <a:lumOff val="0"/>
                  <a:alphaOff val="0"/>
                </a:schemeClr>
              </a:fillRef>
              <a:effectRef idx="2">
                <a:schemeClr val="accent2">
                  <a:alpha val="80000"/>
                  <a:hueOff val="0"/>
                  <a:satOff val="0"/>
                  <a:lumOff val="0"/>
                  <a:alphaOff val="0"/>
                </a:schemeClr>
              </a:effectRef>
              <a:fontRef idx="minor">
                <a:schemeClr val="lt1"/>
              </a:fontRef>
            </p:style>
          </p:sp>
          <p:sp>
            <p:nvSpPr>
              <p:cNvPr id="18" name="矩形 17">
                <a:extLst>
                  <a:ext uri="{FF2B5EF4-FFF2-40B4-BE49-F238E27FC236}">
                    <a16:creationId xmlns:a16="http://schemas.microsoft.com/office/drawing/2014/main" id="{575DFDFE-30D6-4D88-9CDF-AF2577AE01EA}"/>
                  </a:ext>
                </a:extLst>
              </p:cNvPr>
              <p:cNvSpPr/>
              <p:nvPr/>
            </p:nvSpPr>
            <p:spPr>
              <a:xfrm>
                <a:off x="1728188" y="1878"/>
                <a:ext cx="2639623" cy="8911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000" b="1" kern="1200" dirty="0">
                    <a:latin typeface="宋体" panose="02010600030101010101" pitchFamily="2" charset="-122"/>
                    <a:ea typeface="宋体" panose="02010600030101010101" pitchFamily="2" charset="-122"/>
                  </a:rPr>
                  <a:t>按并购动机方式</a:t>
                </a:r>
              </a:p>
            </p:txBody>
          </p:sp>
        </p:grpSp>
        <p:grpSp>
          <p:nvGrpSpPr>
            <p:cNvPr id="9" name="组合 8">
              <a:extLst>
                <a:ext uri="{FF2B5EF4-FFF2-40B4-BE49-F238E27FC236}">
                  <a16:creationId xmlns:a16="http://schemas.microsoft.com/office/drawing/2014/main" id="{A467400A-8478-4BFE-9EE0-316384E2B8B4}"/>
                </a:ext>
              </a:extLst>
            </p:cNvPr>
            <p:cNvGrpSpPr/>
            <p:nvPr/>
          </p:nvGrpSpPr>
          <p:grpSpPr>
            <a:xfrm>
              <a:off x="4598719" y="1447800"/>
              <a:ext cx="1782216" cy="685800"/>
              <a:chOff x="409" y="1267252"/>
              <a:chExt cx="1782216" cy="891108"/>
            </a:xfrm>
            <a:scene3d>
              <a:camera prst="orthographicFront"/>
              <a:lightRig rig="flat" dir="t"/>
            </a:scene3d>
          </p:grpSpPr>
          <p:sp>
            <p:nvSpPr>
              <p:cNvPr id="15" name="矩形 14">
                <a:extLst>
                  <a:ext uri="{FF2B5EF4-FFF2-40B4-BE49-F238E27FC236}">
                    <a16:creationId xmlns:a16="http://schemas.microsoft.com/office/drawing/2014/main" id="{E0E73EA8-C0C9-4867-8E17-F14FB14D3E00}"/>
                  </a:ext>
                </a:extLst>
              </p:cNvPr>
              <p:cNvSpPr/>
              <p:nvPr/>
            </p:nvSpPr>
            <p:spPr>
              <a:xfrm>
                <a:off x="409" y="1267252"/>
                <a:ext cx="1782216" cy="8911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16" name="矩形 15">
                <a:extLst>
                  <a:ext uri="{FF2B5EF4-FFF2-40B4-BE49-F238E27FC236}">
                    <a16:creationId xmlns:a16="http://schemas.microsoft.com/office/drawing/2014/main" id="{CB66ED56-04AE-4DFE-A0EF-83A443A9FF73}"/>
                  </a:ext>
                </a:extLst>
              </p:cNvPr>
              <p:cNvSpPr/>
              <p:nvPr/>
            </p:nvSpPr>
            <p:spPr>
              <a:xfrm>
                <a:off x="139449" y="1366264"/>
                <a:ext cx="1504135" cy="6930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000" b="1" dirty="0">
                    <a:latin typeface="宋体" panose="02010600030101010101" pitchFamily="2" charset="-122"/>
                    <a:ea typeface="宋体" panose="02010600030101010101" pitchFamily="2" charset="-122"/>
                  </a:rPr>
                  <a:t>善意</a:t>
                </a:r>
                <a:r>
                  <a:rPr lang="zh-CN" altLang="en-US" sz="2000" b="1" kern="1200" dirty="0">
                    <a:latin typeface="宋体" panose="02010600030101010101" pitchFamily="2" charset="-122"/>
                    <a:ea typeface="宋体" panose="02010600030101010101" pitchFamily="2" charset="-122"/>
                  </a:rPr>
                  <a:t>并购</a:t>
                </a:r>
              </a:p>
            </p:txBody>
          </p:sp>
        </p:grpSp>
        <p:grpSp>
          <p:nvGrpSpPr>
            <p:cNvPr id="10" name="组合 9">
              <a:extLst>
                <a:ext uri="{FF2B5EF4-FFF2-40B4-BE49-F238E27FC236}">
                  <a16:creationId xmlns:a16="http://schemas.microsoft.com/office/drawing/2014/main" id="{4BE514EA-32BA-478F-9E8E-02591DC056CC}"/>
                </a:ext>
              </a:extLst>
            </p:cNvPr>
            <p:cNvGrpSpPr/>
            <p:nvPr/>
          </p:nvGrpSpPr>
          <p:grpSpPr>
            <a:xfrm>
              <a:off x="4618584" y="2286000"/>
              <a:ext cx="1762351" cy="609600"/>
              <a:chOff x="409" y="1267252"/>
              <a:chExt cx="1782216" cy="891108"/>
            </a:xfrm>
            <a:scene3d>
              <a:camera prst="orthographicFront"/>
              <a:lightRig rig="flat" dir="t"/>
            </a:scene3d>
          </p:grpSpPr>
          <p:sp>
            <p:nvSpPr>
              <p:cNvPr id="13" name="矩形 12">
                <a:extLst>
                  <a:ext uri="{FF2B5EF4-FFF2-40B4-BE49-F238E27FC236}">
                    <a16:creationId xmlns:a16="http://schemas.microsoft.com/office/drawing/2014/main" id="{910C88A4-46A4-4118-BF2A-F8832DAB2278}"/>
                  </a:ext>
                </a:extLst>
              </p:cNvPr>
              <p:cNvSpPr/>
              <p:nvPr/>
            </p:nvSpPr>
            <p:spPr>
              <a:xfrm>
                <a:off x="409" y="1267252"/>
                <a:ext cx="1782216" cy="8911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14" name="矩形 13">
                <a:extLst>
                  <a:ext uri="{FF2B5EF4-FFF2-40B4-BE49-F238E27FC236}">
                    <a16:creationId xmlns:a16="http://schemas.microsoft.com/office/drawing/2014/main" id="{72C1C845-E276-4652-8600-02612865B8C8}"/>
                  </a:ext>
                </a:extLst>
              </p:cNvPr>
              <p:cNvSpPr/>
              <p:nvPr/>
            </p:nvSpPr>
            <p:spPr>
              <a:xfrm>
                <a:off x="52733" y="1462182"/>
                <a:ext cx="1623310" cy="5940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000" b="1" dirty="0">
                    <a:latin typeface="宋体" panose="02010600030101010101" pitchFamily="2" charset="-122"/>
                    <a:ea typeface="宋体" panose="02010600030101010101" pitchFamily="2" charset="-122"/>
                  </a:rPr>
                  <a:t>恶意</a:t>
                </a:r>
                <a:r>
                  <a:rPr lang="zh-CN" altLang="en-US" sz="2000" b="1" kern="1200" dirty="0">
                    <a:latin typeface="宋体" panose="02010600030101010101" pitchFamily="2" charset="-122"/>
                    <a:ea typeface="宋体" panose="02010600030101010101" pitchFamily="2" charset="-122"/>
                  </a:rPr>
                  <a:t>并购</a:t>
                </a:r>
              </a:p>
            </p:txBody>
          </p:sp>
        </p:grpSp>
        <p:cxnSp>
          <p:nvCxnSpPr>
            <p:cNvPr id="11" name="直接连接符 10">
              <a:extLst>
                <a:ext uri="{FF2B5EF4-FFF2-40B4-BE49-F238E27FC236}">
                  <a16:creationId xmlns:a16="http://schemas.microsoft.com/office/drawing/2014/main" id="{7B496398-D942-404A-9EF1-EF14AD063F26}"/>
                </a:ext>
              </a:extLst>
            </p:cNvPr>
            <p:cNvCxnSpPr>
              <a:endCxn id="16" idx="1"/>
            </p:cNvCxnSpPr>
            <p:nvPr/>
          </p:nvCxnSpPr>
          <p:spPr>
            <a:xfrm flipV="1">
              <a:off x="3491183" y="1790700"/>
              <a:ext cx="1246576" cy="381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1109611-9444-4B79-8337-BCBDE28B0762}"/>
                </a:ext>
              </a:extLst>
            </p:cNvPr>
            <p:cNvCxnSpPr/>
            <p:nvPr/>
          </p:nvCxnSpPr>
          <p:spPr>
            <a:xfrm>
              <a:off x="3630223" y="2247900"/>
              <a:ext cx="968496" cy="3429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336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公司并购的分类</a:t>
            </a:r>
            <a:endParaRPr lang="en-US" altLang="zh-CN" sz="2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grpSp>
        <p:nvGrpSpPr>
          <p:cNvPr id="12" name="组合 11">
            <a:extLst>
              <a:ext uri="{FF2B5EF4-FFF2-40B4-BE49-F238E27FC236}">
                <a16:creationId xmlns:a16="http://schemas.microsoft.com/office/drawing/2014/main" id="{4E483F37-7C99-4E39-AE69-03230BE8933E}"/>
              </a:ext>
            </a:extLst>
          </p:cNvPr>
          <p:cNvGrpSpPr/>
          <p:nvPr/>
        </p:nvGrpSpPr>
        <p:grpSpPr>
          <a:xfrm>
            <a:off x="2454232" y="1276632"/>
            <a:ext cx="7451768" cy="4701603"/>
            <a:chOff x="1744884" y="1268760"/>
            <a:chExt cx="6457344" cy="4642842"/>
          </a:xfrm>
        </p:grpSpPr>
        <p:graphicFrame>
          <p:nvGraphicFramePr>
            <p:cNvPr id="13" name="图示 12">
              <a:extLst>
                <a:ext uri="{FF2B5EF4-FFF2-40B4-BE49-F238E27FC236}">
                  <a16:creationId xmlns:a16="http://schemas.microsoft.com/office/drawing/2014/main" id="{12AB854F-68E7-412A-BBE4-88C7B358538E}"/>
                </a:ext>
              </a:extLst>
            </p:cNvPr>
            <p:cNvGraphicFramePr/>
            <p:nvPr>
              <p:extLst>
                <p:ext uri="{D42A27DB-BD31-4B8C-83A1-F6EECF244321}">
                  <p14:modId xmlns:p14="http://schemas.microsoft.com/office/powerpoint/2010/main" val="2086156333"/>
                </p:ext>
              </p:extLst>
            </p:nvPr>
          </p:nvGraphicFramePr>
          <p:xfrm>
            <a:off x="1860376" y="1268760"/>
            <a:ext cx="60960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6">
              <a:extLst>
                <a:ext uri="{FF2B5EF4-FFF2-40B4-BE49-F238E27FC236}">
                  <a16:creationId xmlns:a16="http://schemas.microsoft.com/office/drawing/2014/main" id="{0ABF56E8-CB5D-4251-9E3F-5764AC765E5B}"/>
                </a:ext>
              </a:extLst>
            </p:cNvPr>
            <p:cNvSpPr txBox="1"/>
            <p:nvPr/>
          </p:nvSpPr>
          <p:spPr>
            <a:xfrm>
              <a:off x="1744884" y="3402360"/>
              <a:ext cx="1865170" cy="2509242"/>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Arial" charset="0"/>
                <a:buChar char="•"/>
                <a:defRPr/>
              </a:pPr>
              <a:r>
                <a:rPr lang="zh-CN" altLang="en-US" b="1" dirty="0">
                  <a:latin typeface="宋体" panose="02010600030101010101" pitchFamily="2" charset="-122"/>
                  <a:ea typeface="宋体" panose="02010600030101010101" pitchFamily="2" charset="-122"/>
                </a:rPr>
                <a:t>估价简单 快速</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防止稀释股权和控制权转移</a:t>
              </a:r>
              <a:endParaRPr lang="en-US" altLang="zh-CN" b="1" dirty="0">
                <a:latin typeface="宋体" panose="02010600030101010101" pitchFamily="2" charset="-122"/>
                <a:ea typeface="宋体" panose="02010600030101010101" pitchFamily="2" charset="-122"/>
              </a:endParaRPr>
            </a:p>
            <a:p>
              <a:pPr>
                <a:buFont typeface="Arial" charset="0"/>
                <a:buChar char="•"/>
                <a:defRPr/>
              </a:pP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付现能力强</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交易规模有限</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增加目标公司税收负担</a:t>
              </a:r>
              <a:endParaRPr lang="en-US" altLang="zh-CN" b="1" dirty="0">
                <a:latin typeface="宋体" panose="02010600030101010101" pitchFamily="2" charset="-122"/>
                <a:ea typeface="宋体" panose="02010600030101010101" pitchFamily="2" charset="-122"/>
              </a:endParaRPr>
            </a:p>
          </p:txBody>
        </p:sp>
        <p:sp>
          <p:nvSpPr>
            <p:cNvPr id="15" name="TextBox 7">
              <a:extLst>
                <a:ext uri="{FF2B5EF4-FFF2-40B4-BE49-F238E27FC236}">
                  <a16:creationId xmlns:a16="http://schemas.microsoft.com/office/drawing/2014/main" id="{880FC68B-D944-46B1-9CE1-E412D99658AA}"/>
                </a:ext>
              </a:extLst>
            </p:cNvPr>
            <p:cNvSpPr txBox="1"/>
            <p:nvPr/>
          </p:nvSpPr>
          <p:spPr>
            <a:xfrm>
              <a:off x="3946214" y="3402360"/>
              <a:ext cx="1914906" cy="2199935"/>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Arial" charset="0"/>
                <a:buChar char="•"/>
                <a:defRPr/>
              </a:pPr>
              <a:r>
                <a:rPr lang="zh-CN" altLang="en-US" b="1" dirty="0">
                  <a:latin typeface="宋体" panose="02010600030101010101" pitchFamily="2" charset="-122"/>
                  <a:ea typeface="宋体" panose="02010600030101010101" pitchFamily="2" charset="-122"/>
                </a:rPr>
                <a:t>交易规模大 现金压力小</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税收效应</a:t>
              </a:r>
              <a:endParaRPr lang="en-US" altLang="zh-CN" b="1" dirty="0">
                <a:latin typeface="宋体" panose="02010600030101010101" pitchFamily="2" charset="-122"/>
                <a:ea typeface="宋体" panose="02010600030101010101" pitchFamily="2" charset="-122"/>
              </a:endParaRPr>
            </a:p>
            <a:p>
              <a:pPr>
                <a:buFont typeface="Arial" charset="0"/>
                <a:buChar char="•"/>
                <a:defRPr/>
              </a:pP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估计复杂</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稀释股权</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收购成本不确定</a:t>
              </a:r>
              <a:endParaRPr lang="en-US" altLang="zh-CN" b="1" dirty="0">
                <a:latin typeface="宋体" panose="02010600030101010101" pitchFamily="2" charset="-122"/>
                <a:ea typeface="宋体" panose="02010600030101010101" pitchFamily="2" charset="-122"/>
              </a:endParaRPr>
            </a:p>
          </p:txBody>
        </p:sp>
        <p:sp>
          <p:nvSpPr>
            <p:cNvPr id="16" name="TextBox 8">
              <a:extLst>
                <a:ext uri="{FF2B5EF4-FFF2-40B4-BE49-F238E27FC236}">
                  <a16:creationId xmlns:a16="http://schemas.microsoft.com/office/drawing/2014/main" id="{C3A09768-B6FD-4398-9118-ABC3C0AAA63F}"/>
                </a:ext>
              </a:extLst>
            </p:cNvPr>
            <p:cNvSpPr txBox="1"/>
            <p:nvPr/>
          </p:nvSpPr>
          <p:spPr>
            <a:xfrm>
              <a:off x="6161262" y="3429744"/>
              <a:ext cx="2040966" cy="1614062"/>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Arial" charset="0"/>
                <a:buChar char="•"/>
                <a:defRPr/>
              </a:pPr>
              <a:r>
                <a:rPr lang="zh-CN" altLang="en-US" b="1" dirty="0">
                  <a:latin typeface="宋体" panose="02010600030101010101" pitchFamily="2" charset="-122"/>
                  <a:ea typeface="宋体" panose="02010600030101010101" pitchFamily="2" charset="-122"/>
                </a:rPr>
                <a:t>现金，股票，公司债券，优先股，认股权证，可转换证券等支付工具组合</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扬长辟短</a:t>
              </a:r>
              <a:endParaRPr lang="en-US" altLang="zh-CN" b="1"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210628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美国五次并购浪潮</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graphicFrame>
        <p:nvGraphicFramePr>
          <p:cNvPr id="6" name="表格 5">
            <a:extLst>
              <a:ext uri="{FF2B5EF4-FFF2-40B4-BE49-F238E27FC236}">
                <a16:creationId xmlns:a16="http://schemas.microsoft.com/office/drawing/2014/main" id="{3B20260E-86E1-49D4-B5B5-D1D8B71E0033}"/>
              </a:ext>
            </a:extLst>
          </p:cNvPr>
          <p:cNvGraphicFramePr>
            <a:graphicFrameLocks noGrp="1"/>
          </p:cNvGraphicFramePr>
          <p:nvPr>
            <p:extLst>
              <p:ext uri="{D42A27DB-BD31-4B8C-83A1-F6EECF244321}">
                <p14:modId xmlns:p14="http://schemas.microsoft.com/office/powerpoint/2010/main" val="1071549971"/>
              </p:ext>
            </p:extLst>
          </p:nvPr>
        </p:nvGraphicFramePr>
        <p:xfrm>
          <a:off x="1022773" y="1593270"/>
          <a:ext cx="9875520" cy="403536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gridCol w="3291840">
                  <a:extLst>
                    <a:ext uri="{9D8B030D-6E8A-4147-A177-3AD203B41FA5}">
                      <a16:colId xmlns:a16="http://schemas.microsoft.com/office/drawing/2014/main" val="20002"/>
                    </a:ext>
                  </a:extLst>
                </a:gridCol>
              </a:tblGrid>
              <a:tr h="541510">
                <a:tc>
                  <a:txBody>
                    <a:bodyPr/>
                    <a:lstStyle/>
                    <a:p>
                      <a:pPr algn="ctr"/>
                      <a:r>
                        <a:rPr lang="zh-CN" altLang="en-US" dirty="0">
                          <a:latin typeface="宋体" panose="02010600030101010101" pitchFamily="2" charset="-122"/>
                          <a:ea typeface="宋体" panose="02010600030101010101" pitchFamily="2" charset="-122"/>
                        </a:rPr>
                        <a:t>时间</a:t>
                      </a:r>
                    </a:p>
                  </a:txBody>
                  <a:tcPr/>
                </a:tc>
                <a:tc>
                  <a:txBody>
                    <a:bodyPr/>
                    <a:lstStyle/>
                    <a:p>
                      <a:pPr algn="ctr"/>
                      <a:r>
                        <a:rPr lang="zh-CN" altLang="en-US" dirty="0">
                          <a:latin typeface="宋体" panose="02010600030101010101" pitchFamily="2" charset="-122"/>
                          <a:ea typeface="宋体" panose="02010600030101010101" pitchFamily="2" charset="-122"/>
                        </a:rPr>
                        <a:t>数目</a:t>
                      </a:r>
                    </a:p>
                  </a:txBody>
                  <a:tcPr/>
                </a:tc>
                <a:tc>
                  <a:txBody>
                    <a:bodyPr/>
                    <a:lstStyle/>
                    <a:p>
                      <a:pPr algn="ctr"/>
                      <a:r>
                        <a:rPr lang="zh-CN" altLang="en-US" dirty="0">
                          <a:latin typeface="宋体" panose="02010600030101010101" pitchFamily="2" charset="-122"/>
                          <a:ea typeface="宋体" panose="02010600030101010101" pitchFamily="2" charset="-122"/>
                        </a:rPr>
                        <a:t>主要并购方式</a:t>
                      </a:r>
                    </a:p>
                  </a:txBody>
                  <a:tcPr/>
                </a:tc>
                <a:extLst>
                  <a:ext uri="{0D108BD9-81ED-4DB2-BD59-A6C34878D82A}">
                    <a16:rowId xmlns:a16="http://schemas.microsoft.com/office/drawing/2014/main" val="10000"/>
                  </a:ext>
                </a:extLst>
              </a:tr>
              <a:tr h="541510">
                <a:tc>
                  <a:txBody>
                    <a:bodyPr/>
                    <a:lstStyle/>
                    <a:p>
                      <a:pPr algn="ctr"/>
                      <a:r>
                        <a:rPr lang="en-US" altLang="zh-CN" dirty="0">
                          <a:latin typeface="宋体" panose="02010600030101010101" pitchFamily="2" charset="-122"/>
                          <a:ea typeface="宋体" panose="02010600030101010101" pitchFamily="2" charset="-122"/>
                        </a:rPr>
                        <a:t>1897-1904</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en-US" altLang="zh-CN" dirty="0">
                          <a:latin typeface="宋体" panose="02010600030101010101" pitchFamily="2" charset="-122"/>
                          <a:ea typeface="宋体" panose="02010600030101010101" pitchFamily="2" charset="-122"/>
                        </a:rPr>
                        <a:t>2943</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同行业横向并购</a:t>
                      </a:r>
                    </a:p>
                  </a:txBody>
                  <a:tcPr/>
                </a:tc>
                <a:extLst>
                  <a:ext uri="{0D108BD9-81ED-4DB2-BD59-A6C34878D82A}">
                    <a16:rowId xmlns:a16="http://schemas.microsoft.com/office/drawing/2014/main" val="10001"/>
                  </a:ext>
                </a:extLst>
              </a:tr>
              <a:tr h="541510">
                <a:tc>
                  <a:txBody>
                    <a:bodyPr/>
                    <a:lstStyle/>
                    <a:p>
                      <a:pPr algn="ctr"/>
                      <a:r>
                        <a:rPr lang="en-US" altLang="zh-CN" dirty="0">
                          <a:latin typeface="宋体" panose="02010600030101010101" pitchFamily="2" charset="-122"/>
                          <a:ea typeface="宋体" panose="02010600030101010101" pitchFamily="2" charset="-122"/>
                        </a:rPr>
                        <a:t>1922-1929</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近</a:t>
                      </a:r>
                      <a:r>
                        <a:rPr lang="en-US" altLang="zh-CN" dirty="0">
                          <a:latin typeface="宋体" panose="02010600030101010101" pitchFamily="2" charset="-122"/>
                          <a:ea typeface="宋体" panose="02010600030101010101" pitchFamily="2" charset="-122"/>
                        </a:rPr>
                        <a:t>12000</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纵向产业重组</a:t>
                      </a:r>
                    </a:p>
                  </a:txBody>
                  <a:tcPr/>
                </a:tc>
                <a:extLst>
                  <a:ext uri="{0D108BD9-81ED-4DB2-BD59-A6C34878D82A}">
                    <a16:rowId xmlns:a16="http://schemas.microsoft.com/office/drawing/2014/main" val="10002"/>
                  </a:ext>
                </a:extLst>
              </a:tr>
              <a:tr h="541510">
                <a:tc>
                  <a:txBody>
                    <a:bodyPr/>
                    <a:lstStyle/>
                    <a:p>
                      <a:pPr algn="ctr"/>
                      <a:r>
                        <a:rPr lang="en-US" altLang="zh-CN" dirty="0">
                          <a:latin typeface="宋体" panose="02010600030101010101" pitchFamily="2" charset="-122"/>
                          <a:ea typeface="宋体" panose="02010600030101010101" pitchFamily="2" charset="-122"/>
                        </a:rPr>
                        <a:t>1948-1964</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en-US" altLang="zh-CN" dirty="0">
                          <a:latin typeface="宋体" panose="02010600030101010101" pitchFamily="2" charset="-122"/>
                          <a:ea typeface="宋体" panose="02010600030101010101" pitchFamily="2" charset="-122"/>
                        </a:rPr>
                        <a:t>10858</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跨行业多元化并购</a:t>
                      </a:r>
                    </a:p>
                  </a:txBody>
                  <a:tcPr/>
                </a:tc>
                <a:extLst>
                  <a:ext uri="{0D108BD9-81ED-4DB2-BD59-A6C34878D82A}">
                    <a16:rowId xmlns:a16="http://schemas.microsoft.com/office/drawing/2014/main" val="10003"/>
                  </a:ext>
                </a:extLst>
              </a:tr>
              <a:tr h="934660">
                <a:tc>
                  <a:txBody>
                    <a:bodyPr/>
                    <a:lstStyle/>
                    <a:p>
                      <a:pPr algn="ctr"/>
                      <a:r>
                        <a:rPr lang="en-US" altLang="zh-CN" dirty="0">
                          <a:latin typeface="宋体" panose="02010600030101010101" pitchFamily="2" charset="-122"/>
                          <a:ea typeface="宋体" panose="02010600030101010101" pitchFamily="2" charset="-122"/>
                        </a:rPr>
                        <a:t>1981-1989</a:t>
                      </a:r>
                      <a:endParaRPr lang="zh-CN" altLang="en-US" dirty="0">
                        <a:latin typeface="宋体" panose="02010600030101010101" pitchFamily="2" charset="-122"/>
                        <a:ea typeface="宋体" panose="02010600030101010101" pitchFamily="2" charset="-122"/>
                      </a:endParaRPr>
                    </a:p>
                  </a:txBody>
                  <a:tcPr/>
                </a:tc>
                <a:tc>
                  <a:txBody>
                    <a:bodyPr/>
                    <a:lstStyle/>
                    <a:p>
                      <a:pPr algn="ctr"/>
                      <a:endParaRPr lang="zh-CN" altLang="en-US"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杠杆收购，恶意收购，金融衍生品</a:t>
                      </a:r>
                    </a:p>
                  </a:txBody>
                  <a:tcPr/>
                </a:tc>
                <a:extLst>
                  <a:ext uri="{0D108BD9-81ED-4DB2-BD59-A6C34878D82A}">
                    <a16:rowId xmlns:a16="http://schemas.microsoft.com/office/drawing/2014/main" val="10004"/>
                  </a:ext>
                </a:extLst>
              </a:tr>
              <a:tr h="934660">
                <a:tc>
                  <a:txBody>
                    <a:bodyPr/>
                    <a:lstStyle/>
                    <a:p>
                      <a:pPr algn="ctr"/>
                      <a:r>
                        <a:rPr lang="en-US" altLang="zh-CN" dirty="0">
                          <a:latin typeface="宋体" panose="02010600030101010101" pitchFamily="2" charset="-122"/>
                          <a:ea typeface="宋体" panose="02010600030101010101" pitchFamily="2" charset="-122"/>
                        </a:rPr>
                        <a:t>1992-2000</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en-US" altLang="zh-CN" dirty="0">
                          <a:latin typeface="宋体" panose="02010600030101010101" pitchFamily="2" charset="-122"/>
                          <a:ea typeface="宋体" panose="02010600030101010101" pitchFamily="2" charset="-122"/>
                        </a:rPr>
                        <a:t>52045</a:t>
                      </a:r>
                      <a:endParaRPr lang="zh-CN" altLang="en-US"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跨国并购，互联网，生物技术等新经济</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5983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第八讲：公司并购业务（一）</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公司兼并与收购的概念和分类</a:t>
            </a: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企业并购的动因与效应</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17608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企业并购的动因与效应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企业并购的主体分析</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并购的动因（并购理论）</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并购的直接效应</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20</a:t>
            </a:fld>
            <a:endParaRPr lang="zh-CN" altLang="en-US"/>
          </a:p>
        </p:txBody>
      </p:sp>
    </p:spTree>
    <p:extLst>
      <p:ext uri="{BB962C8B-B14F-4D97-AF65-F5344CB8AC3E}">
        <p14:creationId xmlns:p14="http://schemas.microsoft.com/office/powerpoint/2010/main" val="100255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并购主体</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grpSp>
        <p:nvGrpSpPr>
          <p:cNvPr id="6" name="组合 5">
            <a:extLst>
              <a:ext uri="{FF2B5EF4-FFF2-40B4-BE49-F238E27FC236}">
                <a16:creationId xmlns:a16="http://schemas.microsoft.com/office/drawing/2014/main" id="{50FFC3D3-A11D-4272-840E-8A50684C11B5}"/>
              </a:ext>
            </a:extLst>
          </p:cNvPr>
          <p:cNvGrpSpPr/>
          <p:nvPr/>
        </p:nvGrpSpPr>
        <p:grpSpPr>
          <a:xfrm>
            <a:off x="838200" y="1341123"/>
            <a:ext cx="10515600" cy="4802290"/>
            <a:chOff x="1763688" y="1268760"/>
            <a:chExt cx="6438540" cy="3917322"/>
          </a:xfrm>
        </p:grpSpPr>
        <p:graphicFrame>
          <p:nvGraphicFramePr>
            <p:cNvPr id="8" name="图示 7">
              <a:extLst>
                <a:ext uri="{FF2B5EF4-FFF2-40B4-BE49-F238E27FC236}">
                  <a16:creationId xmlns:a16="http://schemas.microsoft.com/office/drawing/2014/main" id="{ECF5708D-06FF-43B0-8365-6AED66E568C8}"/>
                </a:ext>
              </a:extLst>
            </p:cNvPr>
            <p:cNvGraphicFramePr/>
            <p:nvPr>
              <p:extLst>
                <p:ext uri="{D42A27DB-BD31-4B8C-83A1-F6EECF244321}">
                  <p14:modId xmlns:p14="http://schemas.microsoft.com/office/powerpoint/2010/main" val="231120825"/>
                </p:ext>
              </p:extLst>
            </p:nvPr>
          </p:nvGraphicFramePr>
          <p:xfrm>
            <a:off x="1860376" y="1268760"/>
            <a:ext cx="60960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6">
              <a:extLst>
                <a:ext uri="{FF2B5EF4-FFF2-40B4-BE49-F238E27FC236}">
                  <a16:creationId xmlns:a16="http://schemas.microsoft.com/office/drawing/2014/main" id="{C5BBFAFD-422E-4D4D-90BA-55A8DA8E4FC7}"/>
                </a:ext>
              </a:extLst>
            </p:cNvPr>
            <p:cNvSpPr txBox="1"/>
            <p:nvPr/>
          </p:nvSpPr>
          <p:spPr>
            <a:xfrm>
              <a:off x="1763688" y="3402360"/>
              <a:ext cx="1872208" cy="1220441"/>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buFont typeface="Arial" charset="0"/>
                <a:buChar char="•"/>
                <a:defRPr/>
              </a:pPr>
              <a:r>
                <a:rPr lang="en-US" altLang="zh-CN" b="1" dirty="0">
                  <a:latin typeface="+mn-ea"/>
                </a:rPr>
                <a:t> </a:t>
              </a:r>
              <a:r>
                <a:rPr lang="zh-CN" altLang="en-US" b="1" dirty="0">
                  <a:latin typeface="宋体" panose="02010600030101010101" pitchFamily="2" charset="-122"/>
                  <a:ea typeface="宋体" panose="02010600030101010101" pitchFamily="2" charset="-122"/>
                </a:rPr>
                <a:t>追求股东财富最大化</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zh-CN" altLang="en-US" b="1" dirty="0">
                  <a:latin typeface="宋体" panose="02010600030101010101" pitchFamily="2" charset="-122"/>
                  <a:ea typeface="宋体" panose="02010600030101010101" pitchFamily="2" charset="-122"/>
                </a:rPr>
                <a:t>追求股票长期价格最大化</a:t>
              </a:r>
              <a:endParaRPr lang="en-US" altLang="zh-CN" b="1" dirty="0">
                <a:latin typeface="宋体" panose="02010600030101010101" pitchFamily="2" charset="-122"/>
                <a:ea typeface="宋体" panose="02010600030101010101" pitchFamily="2" charset="-122"/>
              </a:endParaRPr>
            </a:p>
          </p:txBody>
        </p:sp>
        <p:sp>
          <p:nvSpPr>
            <p:cNvPr id="10" name="TextBox 7">
              <a:extLst>
                <a:ext uri="{FF2B5EF4-FFF2-40B4-BE49-F238E27FC236}">
                  <a16:creationId xmlns:a16="http://schemas.microsoft.com/office/drawing/2014/main" id="{8E9F9CDE-FC2D-404F-8E91-FC115F380EE2}"/>
                </a:ext>
              </a:extLst>
            </p:cNvPr>
            <p:cNvSpPr txBox="1"/>
            <p:nvPr/>
          </p:nvSpPr>
          <p:spPr>
            <a:xfrm>
              <a:off x="4067944" y="3402360"/>
              <a:ext cx="1734344" cy="1783722"/>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Arial" charset="0"/>
                <a:buChar char="•"/>
                <a:defRPr/>
              </a:pPr>
              <a:r>
                <a:rPr lang="en-US" altLang="zh-CN" b="1" dirty="0">
                  <a:latin typeface="Arial Narrow" pitchFamily="34" charset="0"/>
                </a:rPr>
                <a:t> </a:t>
              </a:r>
              <a:r>
                <a:rPr lang="en-US" altLang="zh-CN" b="1" dirty="0">
                  <a:latin typeface="宋体" panose="02010600030101010101" pitchFamily="2" charset="-122"/>
                  <a:ea typeface="宋体" panose="02010600030101010101" pitchFamily="2" charset="-122"/>
                </a:rPr>
                <a:t>Agency costs</a:t>
              </a:r>
            </a:p>
            <a:p>
              <a:pPr>
                <a:buFont typeface="Arial" charset="0"/>
                <a:buChar char="•"/>
                <a:defRPr/>
              </a:pPr>
              <a:r>
                <a:rPr lang="en-US" altLang="zh-CN" b="1" dirty="0">
                  <a:latin typeface="宋体" panose="02010600030101010101" pitchFamily="2" charset="-122"/>
                  <a:ea typeface="宋体" panose="02010600030101010101" pitchFamily="2" charset="-122"/>
                </a:rPr>
                <a:t> Free Cash Flow theory (FCF)</a:t>
              </a:r>
            </a:p>
            <a:p>
              <a:pPr>
                <a:buFont typeface="Arial" charset="0"/>
                <a:buChar char="•"/>
                <a:defRPr/>
              </a:pPr>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追求股票短期价格最大化</a:t>
              </a:r>
              <a:endParaRPr lang="zh-CN" altLang="en-US" dirty="0">
                <a:latin typeface="宋体" panose="02010600030101010101" pitchFamily="2" charset="-122"/>
                <a:ea typeface="宋体" panose="02010600030101010101" pitchFamily="2" charset="-122"/>
              </a:endParaRPr>
            </a:p>
          </p:txBody>
        </p:sp>
        <p:sp>
          <p:nvSpPr>
            <p:cNvPr id="11" name="TextBox 8">
              <a:extLst>
                <a:ext uri="{FF2B5EF4-FFF2-40B4-BE49-F238E27FC236}">
                  <a16:creationId xmlns:a16="http://schemas.microsoft.com/office/drawing/2014/main" id="{F547C724-DD77-4690-B6D7-B8A9DE268610}"/>
                </a:ext>
              </a:extLst>
            </p:cNvPr>
            <p:cNvSpPr txBox="1"/>
            <p:nvPr/>
          </p:nvSpPr>
          <p:spPr>
            <a:xfrm>
              <a:off x="6143636" y="3429744"/>
              <a:ext cx="2058592" cy="938801"/>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buFont typeface="Arial" charset="0"/>
                <a:buChar char="•"/>
                <a:defRPr/>
              </a:pPr>
              <a:r>
                <a:rPr lang="en-US" altLang="zh-CN" b="1" dirty="0">
                  <a:latin typeface="+mn-ea"/>
                </a:rPr>
                <a:t> </a:t>
              </a:r>
              <a:r>
                <a:rPr lang="zh-CN" altLang="en-US" b="1" dirty="0">
                  <a:latin typeface="宋体" panose="02010600030101010101" pitchFamily="2" charset="-122"/>
                  <a:ea typeface="宋体" panose="02010600030101010101" pitchFamily="2" charset="-122"/>
                </a:rPr>
                <a:t>在垄断和竞争中寻求平衡点</a:t>
              </a:r>
              <a:endParaRPr lang="en-US" altLang="zh-CN" b="1" dirty="0">
                <a:latin typeface="宋体" panose="02010600030101010101" pitchFamily="2" charset="-122"/>
                <a:ea typeface="宋体" panose="02010600030101010101" pitchFamily="2" charset="-122"/>
              </a:endParaRPr>
            </a:p>
            <a:p>
              <a:pPr>
                <a:buFont typeface="Arial" charset="0"/>
                <a:buChar char="•"/>
                <a:defRPr/>
              </a:pPr>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市场集中度</a:t>
              </a:r>
              <a:endParaRPr lang="en-US" altLang="zh-CN" b="1"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3428141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公司并购理论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效率理论</a:t>
            </a:r>
            <a:endParaRPr lang="en-US" altLang="zh-CN" sz="20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市场势力理论</a:t>
            </a:r>
            <a:endParaRPr lang="en-US" altLang="zh-CN" sz="20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交易费用理论</a:t>
            </a:r>
            <a:endParaRPr lang="en-US" altLang="zh-CN" sz="20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税收效应理论</a:t>
            </a:r>
          </a:p>
          <a:p>
            <a:pPr marL="0" indent="0">
              <a:buNone/>
            </a:pP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代理问题与管理者主义理论</a:t>
            </a:r>
            <a:endParaRPr lang="en-US" altLang="zh-CN" sz="2000" dirty="0">
              <a:latin typeface="宋体" panose="02010600030101010101" pitchFamily="2" charset="-122"/>
              <a:ea typeface="宋体" panose="02010600030101010101" pitchFamily="2" charset="-122"/>
            </a:endParaRPr>
          </a:p>
          <a:p>
            <a:pPr marL="720725" indent="-45085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自由现金流理论</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spTree>
    <p:extLst>
      <p:ext uri="{BB962C8B-B14F-4D97-AF65-F5344CB8AC3E}">
        <p14:creationId xmlns:p14="http://schemas.microsoft.com/office/powerpoint/2010/main" val="165202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效率理论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并购效率理论是从并购后对企业效率改进的角度着手的</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b="1" dirty="0">
                <a:latin typeface="宋体" panose="02010600030101010101" pitchFamily="2" charset="-122"/>
                <a:ea typeface="宋体" panose="02010600030101010101" pitchFamily="2" charset="-122"/>
              </a:rPr>
              <a:t>主要思想</a:t>
            </a:r>
            <a:endParaRPr lang="en-US" altLang="zh-CN" sz="2000" b="1"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并购和重组可以为社会带来潜在的收益，并且能使交易的参与者提高各自的效率</a:t>
            </a:r>
            <a:endParaRPr lang="en-US" altLang="zh-CN" sz="20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协同效应是指并购后公司的总体效益要大于并购前两个企业效益效益之和 （</a:t>
            </a:r>
            <a:r>
              <a:rPr lang="en-US" altLang="zh-CN" sz="2000" dirty="0">
                <a:latin typeface="宋体" panose="02010600030101010101" pitchFamily="2" charset="-122"/>
                <a:ea typeface="宋体" panose="02010600030101010101" pitchFamily="2" charset="-122"/>
              </a:rPr>
              <a:t>1+1&gt;2</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30238" indent="-3603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是否产生协同效应是判断并购是否成功的一个重要指标</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p"/>
            </a:pPr>
            <a:endParaRPr lang="en-US" altLang="zh-CN" sz="2000" b="1" dirty="0">
              <a:latin typeface="宋体" panose="02010600030101010101" pitchFamily="2" charset="-122"/>
              <a:ea typeface="宋体" panose="02010600030101010101" pitchFamily="2" charset="-122"/>
            </a:endParaRPr>
          </a:p>
          <a:p>
            <a:r>
              <a:rPr lang="zh-CN" altLang="en-US" sz="2000" b="1" dirty="0">
                <a:latin typeface="宋体" panose="02010600030101010101" pitchFamily="2" charset="-122"/>
                <a:ea typeface="宋体" panose="02010600030101010101" pitchFamily="2" charset="-122"/>
              </a:rPr>
              <a:t>基本逻辑顺序</a:t>
            </a:r>
            <a:endParaRPr lang="en-US" altLang="zh-CN" sz="2000" b="1" dirty="0">
              <a:latin typeface="宋体" panose="02010600030101010101" pitchFamily="2" charset="-122"/>
              <a:ea typeface="宋体" panose="02010600030101010101" pitchFamily="2" charset="-122"/>
            </a:endParaRPr>
          </a:p>
          <a:p>
            <a:pPr marL="0" indent="0">
              <a:buNone/>
            </a:pPr>
            <a:endParaRPr lang="en-US" altLang="zh-CN" sz="2400"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graphicFrame>
        <p:nvGraphicFramePr>
          <p:cNvPr id="6" name="图示 5">
            <a:extLst>
              <a:ext uri="{FF2B5EF4-FFF2-40B4-BE49-F238E27FC236}">
                <a16:creationId xmlns:a16="http://schemas.microsoft.com/office/drawing/2014/main" id="{F494EA7D-8AD4-44F9-80E3-8807700C0B2A}"/>
              </a:ext>
            </a:extLst>
          </p:cNvPr>
          <p:cNvGraphicFramePr/>
          <p:nvPr>
            <p:extLst>
              <p:ext uri="{D42A27DB-BD31-4B8C-83A1-F6EECF244321}">
                <p14:modId xmlns:p14="http://schemas.microsoft.com/office/powerpoint/2010/main" val="967307490"/>
              </p:ext>
            </p:extLst>
          </p:nvPr>
        </p:nvGraphicFramePr>
        <p:xfrm>
          <a:off x="2597727" y="4309625"/>
          <a:ext cx="7772400" cy="149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95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效率理论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协同效应的来源</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管理</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经营 （市场势力理论，交易费用理论）</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财务（税收效应理论）</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spTree>
    <p:extLst>
      <p:ext uri="{BB962C8B-B14F-4D97-AF65-F5344CB8AC3E}">
        <p14:creationId xmlns:p14="http://schemas.microsoft.com/office/powerpoint/2010/main" val="182645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管理协同效应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管理协同效应是指并购给企业管理活动在效率方面带来的变化及效率的提高所产生的效应</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如果</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公司的管理层比</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公司更有效率，那么在</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公司并购</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公司后，</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公司的管理层效率将会被提到跟</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公司一样高的水平</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graphicFrame>
        <p:nvGraphicFramePr>
          <p:cNvPr id="6" name="图表 5">
            <a:extLst>
              <a:ext uri="{FF2B5EF4-FFF2-40B4-BE49-F238E27FC236}">
                <a16:creationId xmlns:a16="http://schemas.microsoft.com/office/drawing/2014/main" id="{7460F0EE-0680-40A2-B549-32F0859F16C8}"/>
              </a:ext>
            </a:extLst>
          </p:cNvPr>
          <p:cNvGraphicFramePr/>
          <p:nvPr>
            <p:extLst>
              <p:ext uri="{D42A27DB-BD31-4B8C-83A1-F6EECF244321}">
                <p14:modId xmlns:p14="http://schemas.microsoft.com/office/powerpoint/2010/main" val="2629769284"/>
              </p:ext>
            </p:extLst>
          </p:nvPr>
        </p:nvGraphicFramePr>
        <p:xfrm>
          <a:off x="3484419" y="2355273"/>
          <a:ext cx="5029200" cy="233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6179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管理协同效应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管理协同效应来源</a:t>
            </a:r>
            <a:endParaRPr lang="en-US" altLang="zh-CN" sz="20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行业和企业专属管理资源的不可分性</a:t>
            </a:r>
            <a:endParaRPr lang="en-US" altLang="zh-CN" sz="20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合并后管理能力在企业间的有效转移</a:t>
            </a:r>
            <a:endParaRPr lang="en-US" altLang="zh-CN" sz="20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新的管理资源的衍生和企业总体管理能力的提高</a:t>
            </a:r>
            <a:endParaRPr lang="en-US" altLang="zh-CN" sz="20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管理资源包括知识，经验和技术，是通过长期的学习和积累得来的</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管理协同效应理论是</a:t>
            </a:r>
            <a:r>
              <a:rPr lang="zh-CN" altLang="en-US" sz="2000" b="1" dirty="0">
                <a:latin typeface="宋体" panose="02010600030101010101" pitchFamily="2" charset="-122"/>
                <a:ea typeface="宋体" panose="02010600030101010101" pitchFamily="2" charset="-122"/>
              </a:rPr>
              <a:t>横向并购</a:t>
            </a:r>
            <a:r>
              <a:rPr lang="zh-CN" altLang="en-US" sz="2000" dirty="0">
                <a:latin typeface="宋体" panose="02010600030101010101" pitchFamily="2" charset="-122"/>
                <a:ea typeface="宋体" panose="02010600030101010101" pitchFamily="2" charset="-122"/>
              </a:rPr>
              <a:t>的理论基础之一</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跨行业并购不一定能带来协同效应</a:t>
            </a:r>
            <a:endParaRPr lang="en-US" altLang="zh-CN" sz="2000" dirty="0">
              <a:latin typeface="宋体" panose="02010600030101010101" pitchFamily="2" charset="-122"/>
              <a:ea typeface="宋体" panose="02010600030101010101" pitchFamily="2" charset="-122"/>
            </a:endParaRPr>
          </a:p>
          <a:p>
            <a:pPr marL="612775" indent="-34290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如果两个企业处于不同行业，所需要的管理知识和技术水平存在较大差异，转化较困难</a:t>
            </a:r>
          </a:p>
          <a:p>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spTree>
    <p:extLst>
      <p:ext uri="{BB962C8B-B14F-4D97-AF65-F5344CB8AC3E}">
        <p14:creationId xmlns:p14="http://schemas.microsoft.com/office/powerpoint/2010/main" val="393429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经营协同效应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900" dirty="0">
                <a:latin typeface="宋体" panose="02010600030101010101" pitchFamily="2" charset="-122"/>
                <a:ea typeface="宋体" panose="02010600030101010101" pitchFamily="2" charset="-122"/>
              </a:rPr>
              <a:t>经营协同效应理论是指由于企业在机器设备，人力或经费支出等方面具有不可分割性，并购给企业生产经营活动在经济效益方面带来一些变化，因效率提高而产生收益</a:t>
            </a:r>
            <a:endParaRPr lang="en-US" altLang="zh-CN" sz="19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规模经济性</a:t>
            </a:r>
            <a:endParaRPr lang="en-US" altLang="zh-CN" sz="1900" dirty="0">
              <a:latin typeface="宋体" panose="02010600030101010101" pitchFamily="2" charset="-122"/>
              <a:ea typeface="宋体" panose="02010600030101010101" pitchFamily="2" charset="-122"/>
            </a:endParaRPr>
          </a:p>
          <a:p>
            <a:pPr marL="698500" indent="-342900">
              <a:buSzPct val="70000"/>
              <a:buFont typeface="Wingdings" panose="05000000000000000000" pitchFamily="2" charset="2"/>
              <a:buChar char="ü"/>
            </a:pPr>
            <a:r>
              <a:rPr lang="zh-CN" altLang="en-US" sz="1900" dirty="0">
                <a:latin typeface="宋体" panose="02010600030101010101" pitchFamily="2" charset="-122"/>
                <a:ea typeface="宋体" panose="02010600030101010101" pitchFamily="2" charset="-122"/>
              </a:rPr>
              <a:t>随着生产和经营规模的扩大而出现的成本下降，收益增加的现象</a:t>
            </a:r>
            <a:endParaRPr lang="en-US" altLang="zh-CN" sz="1900" dirty="0">
              <a:latin typeface="宋体" panose="02010600030101010101" pitchFamily="2" charset="-122"/>
              <a:ea typeface="宋体" panose="02010600030101010101" pitchFamily="2" charset="-122"/>
            </a:endParaRPr>
          </a:p>
          <a:p>
            <a:pPr marL="698500" indent="-342900">
              <a:buSzPct val="70000"/>
              <a:buFont typeface="Wingdings" panose="05000000000000000000" pitchFamily="2" charset="2"/>
              <a:buChar char="ü"/>
            </a:pPr>
            <a:r>
              <a:rPr lang="zh-CN" altLang="en-US" sz="1900" dirty="0">
                <a:latin typeface="宋体" panose="02010600030101010101" pitchFamily="2" charset="-122"/>
                <a:ea typeface="宋体" panose="02010600030101010101" pitchFamily="2" charset="-122"/>
              </a:rPr>
              <a:t>强调的是量化效益</a:t>
            </a:r>
            <a:endParaRPr lang="en-US" altLang="zh-CN" sz="1900" dirty="0">
              <a:latin typeface="宋体" panose="02010600030101010101" pitchFamily="2" charset="-122"/>
              <a:ea typeface="宋体" panose="02010600030101010101" pitchFamily="2" charset="-122"/>
            </a:endParaRPr>
          </a:p>
          <a:p>
            <a:pPr marL="698500" indent="-342900">
              <a:buSzPct val="70000"/>
              <a:buFont typeface="Wingdings" panose="05000000000000000000" pitchFamily="2" charset="2"/>
              <a:buChar char="ü"/>
            </a:pPr>
            <a:r>
              <a:rPr lang="zh-CN" altLang="en-US" sz="1900" dirty="0">
                <a:latin typeface="宋体" panose="02010600030101010101" pitchFamily="2" charset="-122"/>
                <a:ea typeface="宋体" panose="02010600030101010101" pitchFamily="2" charset="-122"/>
              </a:rPr>
              <a:t>主要体现在</a:t>
            </a:r>
            <a:r>
              <a:rPr lang="zh-CN" altLang="en-US" sz="1900" b="1" dirty="0">
                <a:latin typeface="宋体" panose="02010600030101010101" pitchFamily="2" charset="-122"/>
                <a:ea typeface="宋体" panose="02010600030101010101" pitchFamily="2" charset="-122"/>
              </a:rPr>
              <a:t>横向并购</a:t>
            </a:r>
            <a:r>
              <a:rPr lang="zh-CN" altLang="en-US" sz="1900" dirty="0">
                <a:latin typeface="宋体" panose="02010600030101010101" pitchFamily="2" charset="-122"/>
                <a:ea typeface="宋体" panose="02010600030101010101" pitchFamily="2" charset="-122"/>
              </a:rPr>
              <a:t>中</a:t>
            </a:r>
            <a:endParaRPr lang="en-US" altLang="zh-CN" sz="1900" dirty="0">
              <a:latin typeface="宋体" panose="02010600030101010101" pitchFamily="2" charset="-122"/>
              <a:ea typeface="宋体" panose="02010600030101010101" pitchFamily="2" charset="-122"/>
            </a:endParaRPr>
          </a:p>
          <a:p>
            <a:pPr marL="355600" indent="0">
              <a:buNone/>
            </a:pPr>
            <a:endParaRPr lang="en-US" altLang="zh-CN" sz="19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范围经济性</a:t>
            </a:r>
            <a:endParaRPr lang="en-US" altLang="zh-CN" sz="1900" dirty="0">
              <a:latin typeface="宋体" panose="02010600030101010101" pitchFamily="2" charset="-122"/>
              <a:ea typeface="宋体" panose="02010600030101010101" pitchFamily="2" charset="-122"/>
            </a:endParaRPr>
          </a:p>
          <a:p>
            <a:pPr marL="698500" indent="-342900">
              <a:buSzPct val="70000"/>
              <a:buFont typeface="Wingdings" panose="05000000000000000000" pitchFamily="2" charset="2"/>
              <a:buChar char="ü"/>
            </a:pPr>
            <a:r>
              <a:rPr lang="zh-CN" altLang="en-US" sz="1900" dirty="0">
                <a:latin typeface="宋体" panose="02010600030101010101" pitchFamily="2" charset="-122"/>
                <a:ea typeface="宋体" panose="02010600030101010101" pitchFamily="2" charset="-122"/>
              </a:rPr>
              <a:t>一个企业进行多样化经营，拥有多个产品和市场或经营不同项目时，将获得比单一经营更大的收益</a:t>
            </a:r>
            <a:endParaRPr lang="en-US" altLang="zh-CN" sz="1900" dirty="0">
              <a:latin typeface="宋体" panose="02010600030101010101" pitchFamily="2" charset="-122"/>
              <a:ea typeface="宋体" panose="02010600030101010101" pitchFamily="2" charset="-122"/>
            </a:endParaRPr>
          </a:p>
          <a:p>
            <a:pPr marL="698500" indent="-342900">
              <a:buSzPct val="70000"/>
              <a:buFont typeface="Wingdings" panose="05000000000000000000" pitchFamily="2" charset="2"/>
              <a:buChar char="ü"/>
            </a:pPr>
            <a:r>
              <a:rPr lang="zh-CN" altLang="en-US" sz="1900" dirty="0">
                <a:latin typeface="宋体" panose="02010600030101010101" pitchFamily="2" charset="-122"/>
                <a:ea typeface="宋体" panose="02010600030101010101" pitchFamily="2" charset="-122"/>
              </a:rPr>
              <a:t>强调生产不同种类的产品</a:t>
            </a:r>
            <a:endParaRPr lang="en-US" altLang="zh-CN" sz="1900" dirty="0">
              <a:latin typeface="宋体" panose="02010600030101010101" pitchFamily="2" charset="-122"/>
              <a:ea typeface="宋体" panose="02010600030101010101" pitchFamily="2" charset="-122"/>
            </a:endParaRPr>
          </a:p>
          <a:p>
            <a:pPr marL="698500" indent="-342900">
              <a:buSzPct val="70000"/>
              <a:buFont typeface="Wingdings" panose="05000000000000000000" pitchFamily="2" charset="2"/>
              <a:buChar char="ü"/>
            </a:pPr>
            <a:r>
              <a:rPr lang="zh-CN" altLang="en-US" sz="1900" dirty="0">
                <a:latin typeface="宋体" panose="02010600030101010101" pitchFamily="2" charset="-122"/>
                <a:ea typeface="宋体" panose="02010600030101010101" pitchFamily="2" charset="-122"/>
              </a:rPr>
              <a:t>多体现在</a:t>
            </a:r>
            <a:r>
              <a:rPr lang="zh-CN" altLang="en-US" sz="1900" b="1" dirty="0">
                <a:latin typeface="宋体" panose="02010600030101010101" pitchFamily="2" charset="-122"/>
                <a:ea typeface="宋体" panose="02010600030101010101" pitchFamily="2" charset="-122"/>
              </a:rPr>
              <a:t>纵向并购和混合并购</a:t>
            </a:r>
            <a:r>
              <a:rPr lang="zh-CN" altLang="en-US" sz="1900" dirty="0">
                <a:latin typeface="宋体" panose="02010600030101010101" pitchFamily="2" charset="-122"/>
                <a:ea typeface="宋体" panose="02010600030101010101" pitchFamily="2" charset="-122"/>
              </a:rPr>
              <a:t>中</a:t>
            </a:r>
            <a:endParaRPr lang="en-US" altLang="zh-CN" sz="1900" dirty="0">
              <a:latin typeface="宋体" panose="02010600030101010101" pitchFamily="2" charset="-122"/>
              <a:ea typeface="宋体" panose="02010600030101010101" pitchFamily="2" charset="-122"/>
            </a:endParaRPr>
          </a:p>
          <a:p>
            <a:pPr marL="0" indent="0">
              <a:buNone/>
            </a:pPr>
            <a:endParaRPr lang="en-US" altLang="zh-CN" sz="2400" dirty="0">
              <a:latin typeface="+mn-ea"/>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spTree>
    <p:extLst>
      <p:ext uri="{BB962C8B-B14F-4D97-AF65-F5344CB8AC3E}">
        <p14:creationId xmlns:p14="http://schemas.microsoft.com/office/powerpoint/2010/main" val="1961315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经营协同效应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b="1" dirty="0">
                <a:latin typeface="宋体" panose="02010600030101010101" pitchFamily="2" charset="-122"/>
                <a:ea typeface="宋体" panose="02010600030101010101" pitchFamily="2" charset="-122"/>
              </a:rPr>
              <a:t>市场势力理论</a:t>
            </a:r>
            <a:endParaRPr lang="en-US" altLang="zh-CN" sz="1800" b="1"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并购活动的主要动因是可以借并购达到减少竞争对手的目的，进而来增强对经营环境的控制力，以提高市场占有率，是企业获得某种形式的垄断或寡占利润，并增加长期的获利机会</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核心观点：增大企业规模将会增大企业的市场势力</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横向并购，纵向并购和混合并购都能达到扩大市场势力的目的</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交易费用理论</a:t>
            </a:r>
            <a:endParaRPr lang="en-US" altLang="zh-CN" sz="1800" b="1"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交易费用是指企业用于寻找交易对象，订立合同，执行交易，洽谈交易，监督交易等方面的费用与支出，主要由搜索成本，谈判成本，签约成本与监督成本构成</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企业运用并购重组，可以将市场内部化，消除由于市场不确定性所带来的风险，从来降低交易费用</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可以解释纵向并购</a:t>
            </a:r>
          </a:p>
          <a:p>
            <a:endParaRPr lang="zh-CN" altLang="en-US" sz="2400" dirty="0">
              <a:latin typeface="宋体" panose="02010600030101010101" pitchFamily="2" charset="-122"/>
              <a:ea typeface="宋体" panose="02010600030101010101" pitchFamily="2" charset="-122"/>
            </a:endParaRPr>
          </a:p>
          <a:p>
            <a:endParaRPr lang="en-US" altLang="zh-CN" sz="2400" dirty="0">
              <a:latin typeface="+mn-ea"/>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spTree>
    <p:extLst>
      <p:ext uri="{BB962C8B-B14F-4D97-AF65-F5344CB8AC3E}">
        <p14:creationId xmlns:p14="http://schemas.microsoft.com/office/powerpoint/2010/main" val="176704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财务协同效应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dirty="0">
                <a:latin typeface="宋体" panose="02010600030101010101" pitchFamily="2" charset="-122"/>
                <a:ea typeface="宋体" panose="02010600030101010101" pitchFamily="2" charset="-122"/>
              </a:rPr>
              <a:t>财务协同效应主要指并购给企业带来的财务方面的效应。由于税法，会计处理及一些财务规定作用产生的，是一种纯资金的运作效益。</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税收效应理论</a:t>
            </a:r>
            <a:r>
              <a:rPr lang="zh-CN" altLang="en-US" sz="1800" dirty="0">
                <a:latin typeface="宋体" panose="02010600030101010101" pitchFamily="2" charset="-122"/>
                <a:ea typeface="宋体" panose="02010600030101010101" pitchFamily="2" charset="-122"/>
              </a:rPr>
              <a:t>：取得税收减免的优惠是激发公司并购发生的重要因素</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企业可以利用税法中亏损递延条款来达到合理避税的目的</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如果公司在一年中出现亏损，该公司不但可以免付当年的所得税，他的亏损还可以向后递延，以抵消以后几年的盈利，企业根据抵消后的盈余缴纳所得税</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收购公司还可以通过重估资产的计税价值而获得增量折旧带来抵税效应</a:t>
            </a:r>
          </a:p>
          <a:p>
            <a:pPr marL="0" indent="0">
              <a:buNone/>
            </a:pPr>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资源合理配置</a:t>
            </a:r>
            <a:endParaRPr lang="en-US" altLang="zh-CN" sz="1800" b="1"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具有资金但缺乏投资机会类型企业和缺乏资金但拥有好投资机会的企业并购会有利于双方</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并购后，资金形成内部流动，从低回报的项目流向高回报的项目，重新优化资本配置</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举债能力</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财务协同效应理论可以解释</a:t>
            </a:r>
            <a:r>
              <a:rPr lang="zh-CN" altLang="en-US" sz="1800" b="1" dirty="0">
                <a:latin typeface="宋体" panose="02010600030101010101" pitchFamily="2" charset="-122"/>
                <a:ea typeface="宋体" panose="02010600030101010101" pitchFamily="2" charset="-122"/>
              </a:rPr>
              <a:t>混合并购</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spTree>
    <p:extLst>
      <p:ext uri="{BB962C8B-B14F-4D97-AF65-F5344CB8AC3E}">
        <p14:creationId xmlns:p14="http://schemas.microsoft.com/office/powerpoint/2010/main" val="22169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公司兼并与收购的概念和分类</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dirty="0">
                <a:latin typeface="宋体" panose="02010600030101010101" pitchFamily="2" charset="-122"/>
                <a:ea typeface="宋体" panose="02010600030101010101" pitchFamily="2" charset="-122"/>
              </a:rPr>
              <a:t>兼并（</a:t>
            </a:r>
            <a:r>
              <a:rPr lang="en-US" altLang="zh-CN" sz="1800" dirty="0">
                <a:latin typeface="宋体" panose="02010600030101010101" pitchFamily="2" charset="-122"/>
                <a:ea typeface="宋体" panose="02010600030101010101" pitchFamily="2" charset="-122"/>
              </a:rPr>
              <a:t>merger</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两家或更多独立公司合并组成一家公司，通常是由一家占优势的公司吸收一家或更多的公司</a:t>
            </a:r>
            <a:endParaRPr lang="en-US" altLang="zh-CN" sz="1800" dirty="0">
              <a:latin typeface="宋体" panose="02010600030101010101" pitchFamily="2" charset="-122"/>
              <a:ea typeface="宋体" panose="02010600030101010101" pitchFamily="2" charset="-122"/>
            </a:endParaRPr>
          </a:p>
          <a:p>
            <a:pPr marL="720725" indent="-360363">
              <a:buFont typeface="+mj-lt"/>
              <a:buAutoNum type="arabicPeriod"/>
            </a:pPr>
            <a:r>
              <a:rPr lang="zh-CN" altLang="en-US" sz="1800" dirty="0">
                <a:latin typeface="宋体" panose="02010600030101010101" pitchFamily="2" charset="-122"/>
                <a:ea typeface="宋体" panose="02010600030101010101" pitchFamily="2" charset="-122"/>
              </a:rPr>
              <a:t>吸收合并</a:t>
            </a:r>
            <a:endParaRPr lang="en-US" altLang="zh-CN" sz="1800" dirty="0">
              <a:latin typeface="宋体" panose="02010600030101010101" pitchFamily="2" charset="-122"/>
              <a:ea typeface="宋体" panose="02010600030101010101" pitchFamily="2" charset="-122"/>
            </a:endParaRPr>
          </a:p>
          <a:p>
            <a:pPr marL="893763" indent="-354013">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两个或两个以上的公司合并中，其中一个公司因吸收了其他公司成为存续公司的合并形式</a:t>
            </a:r>
            <a:endParaRPr lang="en-US" altLang="zh-CN" sz="1800" dirty="0">
              <a:latin typeface="宋体" panose="02010600030101010101" pitchFamily="2" charset="-122"/>
              <a:ea typeface="宋体" panose="02010600030101010101" pitchFamily="2" charset="-122"/>
            </a:endParaRPr>
          </a:p>
          <a:p>
            <a:pPr marL="893763" indent="-354013">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存续公司仍然保持原有公司的名称，有权获的其他被吸收公司的资产和债券，同时承担其债务；被吸收公司从此不存在</a:t>
            </a:r>
            <a:endParaRPr lang="en-US" altLang="zh-CN" sz="1800" dirty="0">
              <a:latin typeface="宋体" panose="02010600030101010101" pitchFamily="2" charset="-122"/>
              <a:ea typeface="宋体" panose="02010600030101010101" pitchFamily="2" charset="-122"/>
            </a:endParaRPr>
          </a:p>
          <a:p>
            <a:pPr marL="720725" indent="-360363">
              <a:buFont typeface="+mj-lt"/>
              <a:buAutoNum type="arabicPeriod" startAt="2"/>
            </a:pPr>
            <a:r>
              <a:rPr lang="zh-CN" altLang="en-US" sz="1800" dirty="0">
                <a:latin typeface="宋体" panose="02010600030101010101" pitchFamily="2" charset="-122"/>
                <a:ea typeface="宋体" panose="02010600030101010101" pitchFamily="2" charset="-122"/>
              </a:rPr>
              <a:t>新设合并</a:t>
            </a:r>
            <a:endParaRPr lang="en-US" altLang="zh-CN" sz="1800" dirty="0">
              <a:latin typeface="宋体" panose="02010600030101010101" pitchFamily="2" charset="-122"/>
              <a:ea typeface="宋体" panose="02010600030101010101" pitchFamily="2" charset="-122"/>
            </a:endParaRPr>
          </a:p>
          <a:p>
            <a:pPr marL="893763" indent="-354013">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两个或两个以上公司通过合并同时消亡，在新的基础上形成一个新设公司</a:t>
            </a:r>
            <a:endParaRPr lang="en-US" altLang="zh-CN" sz="1800" dirty="0">
              <a:latin typeface="宋体" panose="02010600030101010101" pitchFamily="2" charset="-122"/>
              <a:ea typeface="宋体" panose="02010600030101010101" pitchFamily="2" charset="-122"/>
            </a:endParaRPr>
          </a:p>
          <a:p>
            <a:pPr marL="0" indent="0">
              <a:buNone/>
            </a:pP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收购（</a:t>
            </a:r>
            <a:r>
              <a:rPr lang="en-US" altLang="zh-CN" sz="1800" dirty="0">
                <a:latin typeface="宋体" panose="02010600030101010101" pitchFamily="2" charset="-122"/>
                <a:ea typeface="宋体" panose="02010600030101010101" pitchFamily="2" charset="-122"/>
              </a:rPr>
              <a:t>Acquisition)</a:t>
            </a:r>
          </a:p>
          <a:p>
            <a:pPr marL="630238" indent="-3603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一家公司（收购公司）在证券市场上，用现金，债券或股票购买另一家公司（目标公司）的股票或资产，以获得对该公司的控制权的行为</a:t>
            </a:r>
            <a:endParaRPr lang="en-US" altLang="zh-CN" sz="1800" dirty="0">
              <a:latin typeface="宋体" panose="02010600030101010101" pitchFamily="2" charset="-122"/>
              <a:ea typeface="宋体" panose="02010600030101010101" pitchFamily="2" charset="-122"/>
            </a:endParaRPr>
          </a:p>
          <a:p>
            <a:pPr>
              <a:buFont typeface="Wingdings" pitchFamily="2" charset="2"/>
              <a:buChar char="p"/>
            </a:pP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收购与兼并内涵大致相当，经常将两者合称为兼并收购（</a:t>
            </a:r>
            <a:r>
              <a:rPr lang="en-US" altLang="zh-CN" sz="1800" dirty="0">
                <a:latin typeface="宋体" panose="02010600030101010101" pitchFamily="2" charset="-122"/>
                <a:ea typeface="宋体" panose="02010600030101010101" pitchFamily="2" charset="-122"/>
              </a:rPr>
              <a:t>M&amp;A</a:t>
            </a:r>
            <a:r>
              <a:rPr lang="zh-CN" altLang="en-US" sz="1800" dirty="0">
                <a:latin typeface="宋体" panose="02010600030101010101" pitchFamily="2" charset="-122"/>
                <a:ea typeface="宋体" panose="02010600030101010101" pitchFamily="2" charset="-122"/>
              </a:rPr>
              <a:t>）或并购</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spTree>
    <p:extLst>
      <p:ext uri="{BB962C8B-B14F-4D97-AF65-F5344CB8AC3E}">
        <p14:creationId xmlns:p14="http://schemas.microsoft.com/office/powerpoint/2010/main" val="292920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中国“海尔文化”激活“休克鱼”</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b="1" dirty="0">
                <a:latin typeface="宋体" panose="02010600030101010101" pitchFamily="2" charset="-122"/>
                <a:ea typeface="宋体" panose="02010600030101010101" pitchFamily="2" charset="-122"/>
              </a:rPr>
              <a:t>休克鱼：</a:t>
            </a:r>
            <a:r>
              <a:rPr lang="zh-CN" altLang="en-US" sz="1800" dirty="0">
                <a:latin typeface="宋体" panose="02010600030101010101" pitchFamily="2" charset="-122"/>
                <a:ea typeface="宋体" panose="02010600030101010101" pitchFamily="2" charset="-122"/>
              </a:rPr>
              <a:t>硬件条件很好，但是管理不行的企业</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张瑞敏，青岛海尔集团董事长</a:t>
            </a:r>
            <a:endParaRPr lang="en-US" altLang="zh-CN" sz="1800" dirty="0">
              <a:latin typeface="宋体" panose="02010600030101010101" pitchFamily="2" charset="-122"/>
              <a:ea typeface="宋体" panose="02010600030101010101" pitchFamily="2" charset="-122"/>
            </a:endParaRPr>
          </a:p>
          <a:p>
            <a:pPr marL="909638" indent="-44450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“吃休克鱼”：在被兼并企业里把海尔的模式进行复制</a:t>
            </a:r>
            <a:endParaRPr lang="en-US" altLang="zh-CN" sz="1800" dirty="0">
              <a:latin typeface="宋体" panose="02010600030101010101" pitchFamily="2" charset="-122"/>
              <a:ea typeface="宋体" panose="02010600030101010101" pitchFamily="2" charset="-122"/>
            </a:endParaRPr>
          </a:p>
          <a:p>
            <a:pPr marL="465138" indent="-465138">
              <a:tabLst>
                <a:tab pos="465138" algn="l"/>
              </a:tabLst>
            </a:pPr>
            <a:r>
              <a:rPr lang="en-US" altLang="zh-CN" sz="1800" dirty="0">
                <a:latin typeface="宋体" panose="02010600030101010101" pitchFamily="2" charset="-122"/>
                <a:ea typeface="宋体" panose="02010600030101010101" pitchFamily="2" charset="-122"/>
              </a:rPr>
              <a:t>1995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7</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日，海尔兼并了青岛红星电器厂。红星厂主要生产洗衣机，累计亏损达</a:t>
            </a:r>
            <a:r>
              <a:rPr lang="en-US" altLang="zh-CN" sz="1800" dirty="0">
                <a:latin typeface="宋体" panose="02010600030101010101" pitchFamily="2" charset="-122"/>
                <a:ea typeface="宋体" panose="02010600030101010101" pitchFamily="2" charset="-122"/>
              </a:rPr>
              <a:t>2.39</a:t>
            </a:r>
            <a:r>
              <a:rPr lang="zh-CN" altLang="en-US" sz="1800" dirty="0">
                <a:latin typeface="宋体" panose="02010600030101010101" pitchFamily="2" charset="-122"/>
                <a:ea typeface="宋体" panose="02010600030101010101" pitchFamily="2" charset="-122"/>
              </a:rPr>
              <a:t>亿元，无法还贷。</a:t>
            </a:r>
            <a:endParaRPr lang="en-US" altLang="zh-CN" sz="1800" dirty="0">
              <a:latin typeface="宋体" panose="02010600030101010101" pitchFamily="2" charset="-122"/>
              <a:ea typeface="宋体" panose="02010600030101010101" pitchFamily="2" charset="-122"/>
            </a:endParaRPr>
          </a:p>
          <a:p>
            <a:pPr marL="465138" indent="-465138">
              <a:tabLst>
                <a:tab pos="465138" algn="l"/>
              </a:tabLst>
            </a:pPr>
            <a:r>
              <a:rPr lang="zh-CN" altLang="en-US" sz="1800" dirty="0">
                <a:latin typeface="宋体" panose="02010600030101010101" pitchFamily="2" charset="-122"/>
                <a:ea typeface="宋体" panose="02010600030101010101" pitchFamily="2" charset="-122"/>
              </a:rPr>
              <a:t>海尔只派去了</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个人</a:t>
            </a:r>
            <a:endParaRPr lang="en-US" altLang="zh-CN" sz="1800" dirty="0">
              <a:latin typeface="宋体" panose="02010600030101010101" pitchFamily="2" charset="-122"/>
              <a:ea typeface="宋体" panose="02010600030101010101" pitchFamily="2" charset="-122"/>
            </a:endParaRPr>
          </a:p>
          <a:p>
            <a:pPr marL="914400" indent="-449263">
              <a:buSzPct val="70000"/>
              <a:buFont typeface="Wingdings" panose="05000000000000000000" pitchFamily="2" charset="2"/>
              <a:buChar char="p"/>
              <a:tabLst>
                <a:tab pos="914400" algn="l"/>
              </a:tabLst>
            </a:pPr>
            <a:r>
              <a:rPr lang="zh-CN" altLang="en-US" sz="1800" dirty="0">
                <a:latin typeface="宋体" panose="02010600030101010101" pitchFamily="2" charset="-122"/>
                <a:ea typeface="宋体" panose="02010600030101010101" pitchFamily="2" charset="-122"/>
              </a:rPr>
              <a:t>按照海尔文化来建立干部队伍，公开公平公正的竞选。</a:t>
            </a:r>
            <a:endParaRPr lang="en-US" altLang="zh-CN" sz="1800" dirty="0">
              <a:latin typeface="宋体" panose="02010600030101010101" pitchFamily="2" charset="-122"/>
              <a:ea typeface="宋体" panose="02010600030101010101" pitchFamily="2" charset="-122"/>
            </a:endParaRPr>
          </a:p>
          <a:p>
            <a:pPr marL="914400" indent="-193675">
              <a:buSzPct val="70000"/>
              <a:buFont typeface="Wingdings" panose="05000000000000000000" pitchFamily="2" charset="2"/>
              <a:buChar char="ü"/>
              <a:tabLst>
                <a:tab pos="1073150" algn="l"/>
              </a:tabLst>
            </a:pPr>
            <a:r>
              <a:rPr lang="zh-CN" altLang="en-US" sz="1800" dirty="0">
                <a:latin typeface="宋体" panose="02010600030101010101" pitchFamily="2" charset="-122"/>
                <a:ea typeface="宋体" panose="02010600030101010101" pitchFamily="2" charset="-122"/>
              </a:rPr>
              <a:t>在用工制度上，实行一套优秀员工、合格员工、试用员工“三工并存，动态转换”的机制；在位要受控，升迁靠竞争，届满要轮岗</a:t>
            </a:r>
            <a:endParaRPr lang="en-US" altLang="zh-CN" sz="1800" dirty="0">
              <a:latin typeface="宋体" panose="02010600030101010101" pitchFamily="2" charset="-122"/>
              <a:ea typeface="宋体" panose="02010600030101010101" pitchFamily="2" charset="-122"/>
            </a:endParaRPr>
          </a:p>
          <a:p>
            <a:pPr marL="914400" indent="-449263">
              <a:buSzPct val="70000"/>
              <a:buFont typeface="Wingdings" panose="05000000000000000000" pitchFamily="2" charset="2"/>
              <a:buChar char="p"/>
              <a:tabLst>
                <a:tab pos="914400" algn="l"/>
              </a:tabLst>
            </a:pPr>
            <a:r>
              <a:rPr lang="zh-CN" altLang="en-US" sz="1800" dirty="0">
                <a:latin typeface="宋体" panose="02010600030101010101" pitchFamily="2" charset="-122"/>
                <a:ea typeface="宋体" panose="02010600030101010101" pitchFamily="2" charset="-122"/>
              </a:rPr>
              <a:t>收回货款，解决资金问题</a:t>
            </a:r>
            <a:endParaRPr lang="en-US" altLang="zh-CN" sz="1800" dirty="0">
              <a:latin typeface="宋体" panose="02010600030101010101" pitchFamily="2" charset="-122"/>
              <a:ea typeface="宋体" panose="02010600030101010101" pitchFamily="2" charset="-122"/>
            </a:endParaRPr>
          </a:p>
          <a:p>
            <a:pPr marL="914400" indent="-449263">
              <a:buSzPct val="70000"/>
              <a:buFont typeface="Wingdings" panose="05000000000000000000" pitchFamily="2" charset="2"/>
              <a:buChar char="p"/>
              <a:tabLst>
                <a:tab pos="914400" algn="l"/>
              </a:tabLst>
            </a:pPr>
            <a:r>
              <a:rPr lang="zh-CN" altLang="en-US" sz="1800" dirty="0">
                <a:latin typeface="宋体" panose="02010600030101010101" pitchFamily="2" charset="-122"/>
                <a:ea typeface="宋体" panose="02010600030101010101" pitchFamily="2" charset="-122"/>
              </a:rPr>
              <a:t>创新，小小神童洗衣机，“只有淡季思想没有淡季产品”</a:t>
            </a:r>
            <a:endParaRPr lang="en-US" altLang="zh-CN" sz="1800" dirty="0">
              <a:latin typeface="宋体" panose="02010600030101010101" pitchFamily="2" charset="-122"/>
              <a:ea typeface="宋体" panose="02010600030101010101" pitchFamily="2" charset="-122"/>
            </a:endParaRPr>
          </a:p>
          <a:p>
            <a:pPr marL="465138" indent="-465138">
              <a:tabLst>
                <a:tab pos="465138" algn="l"/>
              </a:tabLst>
            </a:pPr>
            <a:r>
              <a:rPr lang="zh-CN" altLang="en-US" sz="1800" dirty="0">
                <a:latin typeface="宋体" panose="02010600030101010101" pitchFamily="2" charset="-122"/>
                <a:ea typeface="宋体" panose="02010600030101010101" pitchFamily="2" charset="-122"/>
              </a:rPr>
              <a:t>扭亏为盈</a:t>
            </a:r>
            <a:endParaRPr lang="en-US" altLang="zh-CN" sz="1800" dirty="0">
              <a:latin typeface="宋体" panose="02010600030101010101" pitchFamily="2" charset="-122"/>
              <a:ea typeface="宋体" panose="02010600030101010101" pitchFamily="2" charset="-122"/>
            </a:endParaRPr>
          </a:p>
          <a:p>
            <a:pPr marL="855663" indent="-390525">
              <a:buSzPct val="70000"/>
              <a:buFont typeface="Wingdings" pitchFamily="2" charset="2"/>
              <a:buChar char="p"/>
              <a:tabLst>
                <a:tab pos="465138" algn="l"/>
              </a:tabLst>
            </a:pPr>
            <a:r>
              <a:rPr lang="en-US" altLang="zh-CN" sz="1800" dirty="0">
                <a:latin typeface="宋体" panose="02010600030101010101" pitchFamily="2" charset="-122"/>
                <a:ea typeface="宋体" panose="02010600030101010101" pitchFamily="2" charset="-122"/>
              </a:rPr>
              <a:t>1995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7</a:t>
            </a:r>
            <a:r>
              <a:rPr lang="zh-CN" altLang="en-US" sz="1800" dirty="0">
                <a:latin typeface="宋体" panose="02010600030101010101" pitchFamily="2" charset="-122"/>
                <a:ea typeface="宋体" panose="02010600030101010101" pitchFamily="2" charset="-122"/>
              </a:rPr>
              <a:t>月，亏损</a:t>
            </a:r>
            <a:r>
              <a:rPr lang="en-US" altLang="zh-CN" sz="1800" dirty="0">
                <a:latin typeface="宋体" panose="02010600030101010101" pitchFamily="2" charset="-122"/>
                <a:ea typeface="宋体" panose="02010600030101010101" pitchFamily="2" charset="-122"/>
              </a:rPr>
              <a:t>700</a:t>
            </a:r>
            <a:r>
              <a:rPr lang="zh-CN" altLang="en-US" sz="1800" dirty="0">
                <a:latin typeface="宋体" panose="02010600030101010101" pitchFamily="2" charset="-122"/>
                <a:ea typeface="宋体" panose="02010600030101010101" pitchFamily="2" charset="-122"/>
              </a:rPr>
              <a:t>万元；</a:t>
            </a:r>
            <a:endParaRPr lang="en-US" altLang="zh-CN" sz="1800" dirty="0">
              <a:latin typeface="宋体" panose="02010600030101010101" pitchFamily="2" charset="-122"/>
              <a:ea typeface="宋体" panose="02010600030101010101" pitchFamily="2" charset="-122"/>
            </a:endParaRPr>
          </a:p>
          <a:p>
            <a:pPr marL="855663" indent="-390525">
              <a:buSzPct val="70000"/>
              <a:buFont typeface="Wingdings" pitchFamily="2" charset="2"/>
              <a:buChar char="p"/>
              <a:tabLst>
                <a:tab pos="465138" algn="l"/>
              </a:tabLst>
            </a:pPr>
            <a:r>
              <a:rPr lang="en-US" altLang="zh-CN" sz="1800" dirty="0">
                <a:latin typeface="宋体" panose="02010600030101010101" pitchFamily="2" charset="-122"/>
                <a:ea typeface="宋体" panose="02010600030101010101" pitchFamily="2" charset="-122"/>
              </a:rPr>
              <a:t>8</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9</a:t>
            </a:r>
            <a:r>
              <a:rPr lang="zh-CN" altLang="en-US" sz="1800" dirty="0">
                <a:latin typeface="宋体" panose="02010600030101010101" pitchFamily="2" charset="-122"/>
                <a:ea typeface="宋体" panose="02010600030101010101" pitchFamily="2" charset="-122"/>
              </a:rPr>
              <a:t>月仍然亏损，但亏损幅度大大减少；</a:t>
            </a:r>
            <a:endParaRPr lang="en-US" altLang="zh-CN" sz="1800" dirty="0">
              <a:latin typeface="宋体" panose="02010600030101010101" pitchFamily="2" charset="-122"/>
              <a:ea typeface="宋体" panose="02010600030101010101" pitchFamily="2" charset="-122"/>
            </a:endParaRPr>
          </a:p>
          <a:p>
            <a:pPr marL="855663" indent="-390525">
              <a:buSzPct val="70000"/>
              <a:buFont typeface="Wingdings" pitchFamily="2" charset="2"/>
              <a:buChar char="p"/>
              <a:tabLst>
                <a:tab pos="465138" algn="l"/>
              </a:tabLst>
            </a:pP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月盈利</a:t>
            </a:r>
            <a:r>
              <a:rPr lang="en-US" altLang="zh-CN" sz="1800" dirty="0">
                <a:latin typeface="宋体" panose="02010600030101010101" pitchFamily="2" charset="-122"/>
                <a:ea typeface="宋体" panose="02010600030101010101" pitchFamily="2" charset="-122"/>
              </a:rPr>
              <a:t>15</a:t>
            </a:r>
            <a:r>
              <a:rPr lang="zh-CN" altLang="en-US" sz="1800" dirty="0">
                <a:latin typeface="宋体" panose="02010600030101010101" pitchFamily="2" charset="-122"/>
                <a:ea typeface="宋体" panose="02010600030101010101" pitchFamily="2" charset="-122"/>
              </a:rPr>
              <a:t>万元</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30</a:t>
            </a:fld>
            <a:endParaRPr lang="zh-CN" altLang="en-US"/>
          </a:p>
        </p:txBody>
      </p:sp>
    </p:spTree>
    <p:extLst>
      <p:ext uri="{BB962C8B-B14F-4D97-AF65-F5344CB8AC3E}">
        <p14:creationId xmlns:p14="http://schemas.microsoft.com/office/powerpoint/2010/main" val="1766569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代理问题与管理者主义理论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b="1" dirty="0">
                <a:latin typeface="宋体" panose="02010600030101010101" pitchFamily="2" charset="-122"/>
                <a:ea typeface="宋体" panose="02010600030101010101" pitchFamily="2" charset="-122"/>
              </a:rPr>
              <a:t>代理成本</a:t>
            </a:r>
            <a:endParaRPr lang="en-US" altLang="zh-CN" sz="1800" b="1"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代理成本包括监督成本，守约成本和剩余成本</a:t>
            </a:r>
            <a:endParaRPr lang="en-US" altLang="zh-CN" sz="1800" dirty="0">
              <a:latin typeface="宋体" panose="02010600030101010101" pitchFamily="2" charset="-122"/>
              <a:ea typeface="宋体" panose="02010600030101010101" pitchFamily="2" charset="-122"/>
            </a:endParaRPr>
          </a:p>
          <a:p>
            <a:pPr marL="465137" indent="-285750">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监督成本是指外部股东为了监督管理者的过度消费或自我放松而耗费的支付</a:t>
            </a:r>
            <a:endParaRPr lang="en-US" altLang="zh-CN" sz="1800" dirty="0">
              <a:latin typeface="宋体" panose="02010600030101010101" pitchFamily="2" charset="-122"/>
              <a:ea typeface="宋体" panose="02010600030101010101" pitchFamily="2" charset="-122"/>
            </a:endParaRPr>
          </a:p>
          <a:p>
            <a:pPr marL="465137" indent="-285750">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守约成本是指代理人为了取得外部股东信任而发生的自我约束支出（如定期向委托人报告经营情况）</a:t>
            </a:r>
            <a:endParaRPr lang="en-US" altLang="zh-CN" sz="1800" dirty="0">
              <a:latin typeface="宋体" panose="02010600030101010101" pitchFamily="2" charset="-122"/>
              <a:ea typeface="宋体" panose="02010600030101010101" pitchFamily="2" charset="-122"/>
            </a:endParaRPr>
          </a:p>
          <a:p>
            <a:pPr marL="465137" indent="-285750">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剩余成本是指由于委托人和代理人的利益不一致导致的其他损失</a:t>
            </a:r>
            <a:endParaRPr lang="en-US" altLang="zh-CN" sz="1800" dirty="0">
              <a:latin typeface="宋体" panose="02010600030101010101" pitchFamily="2" charset="-122"/>
              <a:ea typeface="宋体" panose="02010600030101010101" pitchFamily="2" charset="-122"/>
            </a:endParaRPr>
          </a:p>
          <a:p>
            <a:pPr>
              <a:buFont typeface="Wingdings" panose="05000000000000000000" pitchFamily="2" charset="2"/>
              <a:buChar char="u"/>
            </a:pPr>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代理问题具体表现</a:t>
            </a:r>
            <a:endParaRPr lang="en-US" altLang="zh-CN" sz="1800" b="1" dirty="0">
              <a:latin typeface="宋体" panose="02010600030101010101" pitchFamily="2" charset="-122"/>
              <a:ea typeface="宋体" panose="02010600030101010101" pitchFamily="2" charset="-122"/>
            </a:endParaRPr>
          </a:p>
          <a:p>
            <a:pPr marL="450850" indent="-1809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管理人员拥有的公司股份越少，他们在工作中偷懒的动机就越大</a:t>
            </a:r>
            <a:endParaRPr lang="en-US" altLang="zh-CN" sz="1800" dirty="0">
              <a:latin typeface="宋体" panose="02010600030101010101" pitchFamily="2" charset="-122"/>
              <a:ea typeface="宋体" panose="02010600030101010101" pitchFamily="2" charset="-122"/>
            </a:endParaRPr>
          </a:p>
          <a:p>
            <a:pPr marL="555625" indent="-285750">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改变</a:t>
            </a: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的薪金组合，减少固定薪金，增加期权</a:t>
            </a:r>
            <a:endParaRPr lang="en-US" altLang="zh-CN" sz="1800" dirty="0">
              <a:latin typeface="宋体" panose="02010600030101010101" pitchFamily="2" charset="-122"/>
              <a:ea typeface="宋体" panose="02010600030101010101" pitchFamily="2" charset="-122"/>
            </a:endParaRPr>
          </a:p>
          <a:p>
            <a:pPr marL="450850" indent="-1809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当管理人员接近退休时，代理问题更严重</a:t>
            </a:r>
            <a:endParaRPr lang="en-US" altLang="zh-CN" sz="1800" dirty="0">
              <a:latin typeface="宋体" panose="02010600030101010101" pitchFamily="2" charset="-122"/>
              <a:ea typeface="宋体" panose="02010600030101010101" pitchFamily="2" charset="-122"/>
            </a:endParaRPr>
          </a:p>
          <a:p>
            <a:pPr marL="555625" indent="-285750">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可能偏好投资于短期低成本的项目，放弃长期获利的项目</a:t>
            </a:r>
            <a:endParaRPr lang="en-US" altLang="zh-CN" sz="1800" dirty="0">
              <a:latin typeface="宋体" panose="02010600030101010101" pitchFamily="2" charset="-122"/>
              <a:ea typeface="宋体" panose="02010600030101010101" pitchFamily="2" charset="-122"/>
            </a:endParaRPr>
          </a:p>
          <a:p>
            <a:pPr marL="450850" indent="-1809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管理人员的风险偏好较低</a:t>
            </a:r>
            <a:endParaRPr lang="en-US" altLang="zh-CN" sz="1800" dirty="0">
              <a:latin typeface="宋体" panose="02010600030101010101" pitchFamily="2" charset="-122"/>
              <a:ea typeface="宋体" panose="02010600030101010101" pitchFamily="2" charset="-122"/>
            </a:endParaRPr>
          </a:p>
          <a:p>
            <a:pPr marL="555625" indent="-285750">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的财富很大比例和公司的成败息息相关，不是多样化的，风险偏好较低</a:t>
            </a:r>
            <a:endParaRPr lang="en-US" altLang="zh-CN" sz="1800" dirty="0">
              <a:latin typeface="宋体" panose="02010600030101010101" pitchFamily="2" charset="-122"/>
              <a:ea typeface="宋体" panose="02010600030101010101" pitchFamily="2" charset="-122"/>
            </a:endParaRPr>
          </a:p>
          <a:p>
            <a:pPr marL="555625" indent="-285750">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在财务危机或破产时往往比公司境况较好时做的更优秀</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31</a:t>
            </a:fld>
            <a:endParaRPr lang="zh-CN" altLang="en-US"/>
          </a:p>
        </p:txBody>
      </p:sp>
    </p:spTree>
    <p:extLst>
      <p:ext uri="{BB962C8B-B14F-4D97-AF65-F5344CB8AC3E}">
        <p14:creationId xmlns:p14="http://schemas.microsoft.com/office/powerpoint/2010/main" val="249848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代理问题与管理者主义理论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b="1" dirty="0">
                <a:latin typeface="宋体" panose="02010600030101010101" pitchFamily="2" charset="-122"/>
                <a:ea typeface="宋体" panose="02010600030101010101" pitchFamily="2" charset="-122"/>
              </a:rPr>
              <a:t>管理者主义理论</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在企业所有权与控制权分离的情况下，股东与管理者的价值目标并不完全一致，企业管理者往往是从自身效用最大化的角度考虑公司并购问题。</a:t>
            </a:r>
            <a:endParaRPr lang="en-US" altLang="zh-CN" sz="1800" dirty="0">
              <a:latin typeface="宋体" panose="02010600030101010101" pitchFamily="2" charset="-122"/>
              <a:ea typeface="宋体" panose="02010600030101010101" pitchFamily="2" charset="-122"/>
            </a:endParaRPr>
          </a:p>
          <a:p>
            <a:pPr marL="720725" indent="-269875">
              <a:buSzPct val="7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高额的薪酬，在职消费，声誉，控制权</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管理者的报酬是</a:t>
            </a:r>
            <a:r>
              <a:rPr lang="zh-CN" altLang="en-US" sz="1800" b="1" dirty="0">
                <a:latin typeface="宋体" panose="02010600030101010101" pitchFamily="2" charset="-122"/>
                <a:ea typeface="宋体" panose="02010600030101010101" pitchFamily="2" charset="-122"/>
              </a:rPr>
              <a:t>公司规模的函数</a:t>
            </a:r>
            <a:r>
              <a:rPr lang="zh-CN" altLang="en-US" sz="1800" dirty="0">
                <a:latin typeface="宋体" panose="02010600030101010101" pitchFamily="2" charset="-122"/>
                <a:ea typeface="宋体" panose="02010600030101010101" pitchFamily="2" charset="-122"/>
              </a:rPr>
              <a:t>，因此管理者具有强烈的扩大公司规模的动机，甚至为了扩大规模不惜接受投资回报率低的项目，以通过并购产生的规模效应提升自身的报酬收入</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在位经理会通过并购对他们擅长的领域资产进行过度投资，使得撤换他们的成本变得十分高昂</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32</a:t>
            </a:fld>
            <a:endParaRPr lang="zh-CN" altLang="en-US"/>
          </a:p>
        </p:txBody>
      </p:sp>
    </p:spTree>
    <p:extLst>
      <p:ext uri="{BB962C8B-B14F-4D97-AF65-F5344CB8AC3E}">
        <p14:creationId xmlns:p14="http://schemas.microsoft.com/office/powerpoint/2010/main" val="273131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自由现金流理论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自由现金流是指企业在满足了净现值大于零的所有投资项目所需资金后剩余的那部分现金流量</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自由现金流理论是指公司在充裕的自由现金流的情况下凸显的代理问题</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怎么处理自由现金流？</a:t>
            </a:r>
            <a:endParaRPr lang="en-US" altLang="zh-CN" sz="1800" b="1"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要使股东价值最大化，自由现金流应完全交付给股东</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但是管理层通常为了个人私利，为了保持较多的可控的现金流量，宁愿将多余的现金的投资于低收益的项目也不肯把它们交还给股东</a:t>
            </a:r>
            <a:endParaRPr lang="en-US" altLang="zh-CN" sz="1800" dirty="0">
              <a:latin typeface="宋体" panose="02010600030101010101" pitchFamily="2" charset="-122"/>
              <a:ea typeface="宋体" panose="02010600030101010101" pitchFamily="2" charset="-122"/>
            </a:endParaRPr>
          </a:p>
          <a:p>
            <a:pPr>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自由现金流与并购</a:t>
            </a:r>
            <a:endParaRPr lang="en-US" altLang="zh-CN" sz="1800" b="1"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对于那些拥有大量自由现金流，行业成长性较低但又不愿意把过剩现金流支付给股东的公司</a:t>
            </a:r>
            <a:endParaRPr lang="en-US" altLang="zh-CN" sz="1800"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在行业内部盈利性投资机会不多的情况下，进行有可能损害公司价值的</a:t>
            </a:r>
            <a:r>
              <a:rPr lang="zh-CN" altLang="en-US" sz="1800" b="1" dirty="0">
                <a:latin typeface="宋体" panose="02010600030101010101" pitchFamily="2" charset="-122"/>
                <a:ea typeface="宋体" panose="02010600030101010101" pitchFamily="2" charset="-122"/>
              </a:rPr>
              <a:t>混合并购</a:t>
            </a:r>
            <a:endParaRPr lang="en-US" altLang="zh-CN" sz="1800" b="1"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由于大量现金流导致代理成本问题，降低公司价值，使得公司成为极富吸引力的收购目标</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33</a:t>
            </a:fld>
            <a:endParaRPr lang="zh-CN" altLang="en-US"/>
          </a:p>
        </p:txBody>
      </p:sp>
    </p:spTree>
    <p:extLst>
      <p:ext uri="{BB962C8B-B14F-4D97-AF65-F5344CB8AC3E}">
        <p14:creationId xmlns:p14="http://schemas.microsoft.com/office/powerpoint/2010/main" val="56766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en-US" altLang="zh-CN" sz="2400" dirty="0">
                <a:latin typeface="宋体" panose="02010600030101010101" pitchFamily="2" charset="-122"/>
                <a:ea typeface="宋体" panose="02010600030101010101" pitchFamily="2" charset="-122"/>
              </a:rPr>
              <a:t>2011</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8</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15</a:t>
            </a:r>
            <a:r>
              <a:rPr lang="zh-CN" altLang="en-US" sz="2400" dirty="0">
                <a:latin typeface="宋体" panose="02010600030101010101" pitchFamily="2" charset="-122"/>
                <a:ea typeface="宋体" panose="02010600030101010101" pitchFamily="2" charset="-122"/>
              </a:rPr>
              <a:t>日，谷歌公司宣布以总价约</a:t>
            </a:r>
            <a:r>
              <a:rPr lang="en-US" altLang="zh-CN" sz="2400" dirty="0">
                <a:latin typeface="宋体" panose="02010600030101010101" pitchFamily="2" charset="-122"/>
                <a:ea typeface="宋体" panose="02010600030101010101" pitchFamily="2" charset="-122"/>
              </a:rPr>
              <a:t>125</a:t>
            </a:r>
            <a:r>
              <a:rPr lang="zh-CN" altLang="en-US" sz="2400" dirty="0">
                <a:latin typeface="宋体" panose="02010600030101010101" pitchFamily="2" charset="-122"/>
                <a:ea typeface="宋体" panose="02010600030101010101" pitchFamily="2" charset="-122"/>
              </a:rPr>
              <a:t>亿美元收购摩托罗拉移动</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34</a:t>
            </a:fld>
            <a:endParaRPr lang="zh-CN" altLang="en-US"/>
          </a:p>
        </p:txBody>
      </p:sp>
      <p:pic>
        <p:nvPicPr>
          <p:cNvPr id="6" name="内容占位符 4">
            <a:extLst>
              <a:ext uri="{FF2B5EF4-FFF2-40B4-BE49-F238E27FC236}">
                <a16:creationId xmlns:a16="http://schemas.microsoft.com/office/drawing/2014/main" id="{A9F672A6-1D15-4F6B-9CB1-C996C71F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272" y="1740693"/>
            <a:ext cx="7801132" cy="4525963"/>
          </a:xfrm>
          <a:prstGeom prst="rect">
            <a:avLst/>
          </a:prstGeom>
        </p:spPr>
      </p:pic>
    </p:spTree>
    <p:extLst>
      <p:ext uri="{BB962C8B-B14F-4D97-AF65-F5344CB8AC3E}">
        <p14:creationId xmlns:p14="http://schemas.microsoft.com/office/powerpoint/2010/main" val="151262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600" b="1" dirty="0">
                <a:latin typeface="宋体" panose="02010600030101010101" pitchFamily="2" charset="-122"/>
                <a:ea typeface="宋体" panose="02010600030101010101" pitchFamily="2" charset="-122"/>
              </a:rPr>
              <a:t>谷歌（</a:t>
            </a:r>
            <a:r>
              <a:rPr lang="en-US" altLang="zh-CN" sz="1600" b="1" dirty="0">
                <a:latin typeface="宋体" panose="02010600030101010101" pitchFamily="2" charset="-122"/>
                <a:ea typeface="宋体" panose="02010600030101010101" pitchFamily="2" charset="-122"/>
              </a:rPr>
              <a:t>Google</a:t>
            </a:r>
            <a:r>
              <a:rPr lang="zh-CN" altLang="en-US" sz="1600" b="1" dirty="0">
                <a:latin typeface="宋体" panose="02010600030101010101" pitchFamily="2" charset="-122"/>
                <a:ea typeface="宋体" panose="02010600030101010101" pitchFamily="2" charset="-122"/>
              </a:rPr>
              <a:t>）</a:t>
            </a:r>
            <a:endParaRPr lang="en-US" altLang="zh-CN" sz="1600" b="1"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世界第一大互联网公司</a:t>
            </a:r>
            <a:endParaRPr lang="en-US" altLang="zh-CN" sz="16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由拉里</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佩奇和谢尔盖</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布林于</a:t>
            </a:r>
            <a:r>
              <a:rPr lang="en-US" altLang="zh-CN" sz="1600" dirty="0">
                <a:latin typeface="宋体" panose="02010600030101010101" pitchFamily="2" charset="-122"/>
                <a:ea typeface="宋体" panose="02010600030101010101" pitchFamily="2" charset="-122"/>
              </a:rPr>
              <a:t>1998</a:t>
            </a:r>
            <a:r>
              <a:rPr lang="zh-CN" altLang="en-US" sz="1600" dirty="0">
                <a:latin typeface="宋体" panose="02010600030101010101" pitchFamily="2" charset="-122"/>
                <a:ea typeface="宋体" panose="02010600030101010101" pitchFamily="2" charset="-122"/>
              </a:rPr>
              <a:t>年</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月</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日以私有股份公司的形式成立，以设计并管理一个互联网搜索引擎。</a:t>
            </a:r>
            <a:endParaRPr lang="en-US" altLang="zh-CN" sz="16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全球最大的搜索引擎，是互联网上五大最受欢迎的网站之一</a:t>
            </a:r>
            <a:endParaRPr lang="en-US" altLang="zh-CN" sz="16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600" dirty="0">
                <a:latin typeface="宋体" panose="02010600030101010101" pitchFamily="2" charset="-122"/>
                <a:ea typeface="宋体" panose="02010600030101010101" pitchFamily="2" charset="-122"/>
              </a:rPr>
              <a:t>2004</a:t>
            </a:r>
            <a:r>
              <a:rPr lang="zh-CN" altLang="en-US" sz="1600" dirty="0">
                <a:latin typeface="宋体" panose="02010600030101010101" pitchFamily="2" charset="-122"/>
                <a:ea typeface="宋体" panose="02010600030101010101" pitchFamily="2" charset="-122"/>
              </a:rPr>
              <a:t>年</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月</a:t>
            </a:r>
            <a:r>
              <a:rPr lang="en-US" altLang="zh-CN" sz="1600" dirty="0">
                <a:latin typeface="宋体" panose="02010600030101010101" pitchFamily="2" charset="-122"/>
                <a:ea typeface="宋体" panose="02010600030101010101" pitchFamily="2" charset="-122"/>
              </a:rPr>
              <a:t>19</a:t>
            </a:r>
            <a:r>
              <a:rPr lang="zh-CN" altLang="en-US" sz="1600" dirty="0">
                <a:latin typeface="宋体" panose="02010600030101010101" pitchFamily="2" charset="-122"/>
                <a:ea typeface="宋体" panose="02010600030101010101" pitchFamily="2" charset="-122"/>
              </a:rPr>
              <a:t>日，公司股票在纳斯达克上市</a:t>
            </a:r>
            <a:endParaRPr lang="en-US" altLang="zh-CN" sz="16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600" dirty="0">
                <a:latin typeface="宋体" panose="02010600030101010101" pitchFamily="2" charset="-122"/>
                <a:ea typeface="宋体" panose="02010600030101010101" pitchFamily="2" charset="-122"/>
              </a:rPr>
              <a:t>2007</a:t>
            </a:r>
            <a:r>
              <a:rPr lang="zh-CN" altLang="en-US" sz="1600" dirty="0">
                <a:latin typeface="宋体" panose="02010600030101010101" pitchFamily="2" charset="-122"/>
                <a:ea typeface="宋体" panose="02010600030101010101" pitchFamily="2" charset="-122"/>
              </a:rPr>
              <a:t>年公布手机</a:t>
            </a:r>
            <a:r>
              <a:rPr lang="en-US" altLang="zh-CN" sz="1600" dirty="0">
                <a:latin typeface="宋体" panose="02010600030101010101" pitchFamily="2" charset="-122"/>
                <a:ea typeface="宋体" panose="02010600030101010101" pitchFamily="2" charset="-122"/>
              </a:rPr>
              <a:t>Android</a:t>
            </a:r>
            <a:r>
              <a:rPr lang="zh-CN" altLang="en-US" sz="1600" dirty="0">
                <a:latin typeface="宋体" panose="02010600030101010101" pitchFamily="2" charset="-122"/>
                <a:ea typeface="宋体" panose="02010600030101010101" pitchFamily="2" charset="-122"/>
              </a:rPr>
              <a:t>操作系统</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zh-CN" altLang="en-US" sz="1600" b="1" dirty="0">
                <a:latin typeface="宋体" panose="02010600030101010101" pitchFamily="2" charset="-122"/>
                <a:ea typeface="宋体" panose="02010600030101010101" pitchFamily="2" charset="-122"/>
              </a:rPr>
              <a:t>摩托罗拉</a:t>
            </a:r>
            <a:endParaRPr lang="en-US" altLang="zh-CN" sz="1600" b="1"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老牌通信巨头，成立于</a:t>
            </a:r>
            <a:r>
              <a:rPr lang="en-US" altLang="zh-CN" sz="1600" dirty="0">
                <a:latin typeface="宋体" panose="02010600030101010101" pitchFamily="2" charset="-122"/>
                <a:ea typeface="宋体" panose="02010600030101010101" pitchFamily="2" charset="-122"/>
              </a:rPr>
              <a:t>1928</a:t>
            </a:r>
            <a:r>
              <a:rPr lang="zh-CN" altLang="en-US" sz="1600" dirty="0">
                <a:latin typeface="宋体" panose="02010600030101010101" pitchFamily="2" charset="-122"/>
                <a:ea typeface="宋体" panose="02010600030101010101" pitchFamily="2" charset="-122"/>
              </a:rPr>
              <a:t>年</a:t>
            </a:r>
            <a:endParaRPr lang="en-US" altLang="zh-CN" sz="16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在无线和宽带通讯领域的不断创新和领导地位而闻名世界</a:t>
            </a:r>
            <a:endParaRPr lang="en-US" altLang="zh-CN" sz="16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与诺基亚，爱立信并称世界通讯三巨头</a:t>
            </a:r>
            <a:endParaRPr lang="en-US" altLang="zh-CN" sz="16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发明全球首款商用手机，全球第一款</a:t>
            </a:r>
            <a:r>
              <a:rPr lang="en-US" altLang="zh-CN" sz="1600" dirty="0">
                <a:latin typeface="宋体" panose="02010600030101010101" pitchFamily="2" charset="-122"/>
                <a:ea typeface="宋体" panose="02010600030101010101" pitchFamily="2" charset="-122"/>
              </a:rPr>
              <a:t>GSM</a:t>
            </a:r>
            <a:r>
              <a:rPr lang="zh-CN" altLang="en-US" sz="1600" dirty="0">
                <a:latin typeface="宋体" panose="02010600030101010101" pitchFamily="2" charset="-122"/>
                <a:ea typeface="宋体" panose="02010600030101010101" pitchFamily="2" charset="-122"/>
              </a:rPr>
              <a:t>数字手机，双向式寻呼机，第一款智能手机，第一个无线路由器</a:t>
            </a:r>
            <a:endParaRPr lang="en-US" altLang="zh-CN" sz="16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en-US" altLang="zh-CN" sz="1600" dirty="0">
                <a:latin typeface="宋体" panose="02010600030101010101" pitchFamily="2" charset="-122"/>
                <a:ea typeface="宋体" panose="02010600030101010101" pitchFamily="2" charset="-122"/>
              </a:rPr>
              <a:t>2011</a:t>
            </a:r>
            <a:r>
              <a:rPr lang="zh-CN" altLang="en-US" sz="1600" dirty="0">
                <a:latin typeface="宋体" panose="02010600030101010101" pitchFamily="2" charset="-122"/>
                <a:ea typeface="宋体" panose="02010600030101010101" pitchFamily="2" charset="-122"/>
              </a:rPr>
              <a:t>年</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月</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日在纽约证券交易所挂牌上市</a:t>
            </a:r>
            <a:endParaRPr lang="en-US" altLang="zh-CN" sz="16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600" dirty="0">
                <a:latin typeface="宋体" panose="02010600030101010101" pitchFamily="2" charset="-122"/>
                <a:ea typeface="宋体" panose="02010600030101010101" pitchFamily="2" charset="-122"/>
              </a:rPr>
              <a:t>全球员工</a:t>
            </a:r>
            <a:r>
              <a:rPr lang="en-US" altLang="zh-CN" sz="1600" dirty="0">
                <a:latin typeface="宋体" panose="02010600030101010101" pitchFamily="2" charset="-122"/>
                <a:ea typeface="宋体" panose="02010600030101010101" pitchFamily="2" charset="-122"/>
              </a:rPr>
              <a:t>20000</a:t>
            </a:r>
            <a:r>
              <a:rPr lang="zh-CN" altLang="en-US" sz="1600" dirty="0">
                <a:latin typeface="宋体" panose="02010600030101010101" pitchFamily="2" charset="-122"/>
                <a:ea typeface="宋体" panose="02010600030101010101" pitchFamily="2" charset="-122"/>
              </a:rPr>
              <a:t>名，专利</a:t>
            </a:r>
            <a:r>
              <a:rPr lang="en-US" altLang="zh-CN" sz="1600" dirty="0">
                <a:latin typeface="宋体" panose="02010600030101010101" pitchFamily="2" charset="-122"/>
                <a:ea typeface="宋体" panose="02010600030101010101" pitchFamily="2" charset="-122"/>
              </a:rPr>
              <a:t>24500</a:t>
            </a:r>
            <a:r>
              <a:rPr lang="zh-CN" altLang="en-US" sz="1600" dirty="0">
                <a:latin typeface="宋体" panose="02010600030101010101" pitchFamily="2" charset="-122"/>
                <a:ea typeface="宋体" panose="02010600030101010101" pitchFamily="2" charset="-122"/>
              </a:rPr>
              <a:t>项</a:t>
            </a:r>
            <a:endParaRPr lang="en-US" altLang="zh-CN" sz="16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35</a:t>
            </a:fld>
            <a:endParaRPr lang="zh-CN" altLang="en-US"/>
          </a:p>
        </p:txBody>
      </p:sp>
    </p:spTree>
    <p:extLst>
      <p:ext uri="{BB962C8B-B14F-4D97-AF65-F5344CB8AC3E}">
        <p14:creationId xmlns:p14="http://schemas.microsoft.com/office/powerpoint/2010/main" val="3205657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b="1" dirty="0">
                <a:latin typeface="宋体" panose="02010600030101010101" pitchFamily="2" charset="-122"/>
                <a:ea typeface="宋体" panose="02010600030101010101" pitchFamily="2" charset="-122"/>
              </a:rPr>
              <a:t>并购动因</a:t>
            </a:r>
            <a:endParaRPr lang="en-US" altLang="zh-CN" sz="20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谷歌在移动设备技术方面只有少量专利，与主要竞争对手苹果和微软相比明显处于竞争劣势</a:t>
            </a:r>
            <a:endParaRPr lang="en-US" altLang="zh-CN" sz="20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谷歌急于为自己建立一个可靠的专利平台用于防御苹果和微软带来的压力，给予自己操作系统下的众多品牌厂商以保障</a:t>
            </a:r>
            <a:endParaRPr lang="en-US" altLang="zh-CN" sz="20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最好的做法就是购买大量的专利</a:t>
            </a:r>
            <a:endParaRPr lang="en-US" altLang="zh-CN" sz="20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摩托罗拉正好掌握大量的专利权</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36</a:t>
            </a:fld>
            <a:endParaRPr lang="zh-CN" altLang="en-US"/>
          </a:p>
        </p:txBody>
      </p:sp>
    </p:spTree>
    <p:extLst>
      <p:ext uri="{BB962C8B-B14F-4D97-AF65-F5344CB8AC3E}">
        <p14:creationId xmlns:p14="http://schemas.microsoft.com/office/powerpoint/2010/main" val="3121624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b="1" dirty="0">
                <a:latin typeface="宋体" panose="02010600030101010101" pitchFamily="2" charset="-122"/>
                <a:ea typeface="宋体" panose="02010600030101010101" pitchFamily="2" charset="-122"/>
              </a:rPr>
              <a:t>市场势力理论</a:t>
            </a:r>
            <a:endParaRPr lang="en-US" altLang="zh-CN" sz="1800" b="1"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并购活动的动因是通过并购来提高自身的竞争能力，提高市场占有率，增强对经营环境的控制能力，使企业获得垄断或寡占利润，并增加长期的获利机会</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谷歌收购摩托罗拉是软件和硬件的有机结合，不仅是谷歌与微软苹果的竞争，也是软件企业和硬件厂商间的博弈</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是上下游产业链的纵向并购</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为谷歌的</a:t>
            </a:r>
            <a:r>
              <a:rPr lang="en-US" altLang="zh-CN" sz="1800" dirty="0">
                <a:latin typeface="宋体" panose="02010600030101010101" pitchFamily="2" charset="-122"/>
                <a:ea typeface="宋体" panose="02010600030101010101" pitchFamily="2" charset="-122"/>
              </a:rPr>
              <a:t>Android</a:t>
            </a:r>
            <a:r>
              <a:rPr lang="zh-CN" altLang="en-US" sz="1800" dirty="0">
                <a:latin typeface="宋体" panose="02010600030101010101" pitchFamily="2" charset="-122"/>
                <a:ea typeface="宋体" panose="02010600030101010101" pitchFamily="2" charset="-122"/>
              </a:rPr>
              <a:t>系统找到新的生存方式，更有利的抵御微软苹果的进攻</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为摩托罗拉手机的研发，生产甚至渠道产生较大促进作用</a:t>
            </a:r>
            <a:endParaRPr lang="en-US" altLang="zh-CN" sz="1800" dirty="0">
              <a:latin typeface="宋体" panose="02010600030101010101" pitchFamily="2" charset="-122"/>
              <a:ea typeface="宋体" panose="02010600030101010101" pitchFamily="2" charset="-122"/>
            </a:endParaRPr>
          </a:p>
          <a:p>
            <a:endParaRPr lang="en-US" altLang="zh-CN" sz="1800" b="1"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交易费用理论</a:t>
            </a:r>
            <a:endParaRPr lang="en-US" altLang="zh-CN" sz="1800" b="1"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谷歌和摩托罗拉是上下游的关联企业，并购后节约了谈判成本，签约成本，监督成本以及违约成本，从而提高了企业的经营效率，有利于企业价值的提升。</a:t>
            </a:r>
            <a:endParaRPr lang="en-US" altLang="zh-CN" sz="1800" dirty="0">
              <a:latin typeface="宋体" panose="02010600030101010101" pitchFamily="2" charset="-122"/>
              <a:ea typeface="宋体" panose="02010600030101010101" pitchFamily="2" charset="-122"/>
            </a:endParaRPr>
          </a:p>
          <a:p>
            <a:pPr marL="179387" indent="0">
              <a:buSzPct val="70000"/>
              <a:buNone/>
            </a:pP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37</a:t>
            </a:fld>
            <a:endParaRPr lang="zh-CN" altLang="en-US"/>
          </a:p>
        </p:txBody>
      </p:sp>
    </p:spTree>
    <p:extLst>
      <p:ext uri="{BB962C8B-B14F-4D97-AF65-F5344CB8AC3E}">
        <p14:creationId xmlns:p14="http://schemas.microsoft.com/office/powerpoint/2010/main" val="1921771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b="1" dirty="0">
                <a:latin typeface="宋体" panose="02010600030101010101" pitchFamily="2" charset="-122"/>
                <a:ea typeface="宋体" panose="02010600030101010101" pitchFamily="2" charset="-122"/>
              </a:rPr>
              <a:t>自由现金流理论</a:t>
            </a:r>
            <a:endParaRPr lang="en-US" altLang="zh-CN" sz="2000" b="1" dirty="0">
              <a:latin typeface="宋体" panose="02010600030101010101" pitchFamily="2" charset="-122"/>
              <a:ea typeface="宋体" panose="02010600030101010101" pitchFamily="2" charset="-122"/>
            </a:endParaRPr>
          </a:p>
          <a:p>
            <a:pPr marL="630238" indent="-45085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并购中，谷歌宣布将全部以现金形式支付，可见其现金流之充裕</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38</a:t>
            </a:fld>
            <a:endParaRPr lang="zh-CN" altLang="en-US"/>
          </a:p>
        </p:txBody>
      </p:sp>
      <p:pic>
        <p:nvPicPr>
          <p:cNvPr id="6" name="图片 5">
            <a:extLst>
              <a:ext uri="{FF2B5EF4-FFF2-40B4-BE49-F238E27FC236}">
                <a16:creationId xmlns:a16="http://schemas.microsoft.com/office/drawing/2014/main" id="{E8BD926F-93C6-4A5E-9DBE-077C52C33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89018"/>
            <a:ext cx="7010400" cy="3726975"/>
          </a:xfrm>
          <a:prstGeom prst="rect">
            <a:avLst/>
          </a:prstGeom>
        </p:spPr>
      </p:pic>
    </p:spTree>
    <p:extLst>
      <p:ext uri="{BB962C8B-B14F-4D97-AF65-F5344CB8AC3E}">
        <p14:creationId xmlns:p14="http://schemas.microsoft.com/office/powerpoint/2010/main" val="100967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b="1" dirty="0">
                <a:latin typeface="宋体" panose="02010600030101010101" pitchFamily="2" charset="-122"/>
                <a:ea typeface="宋体" panose="02010600030101010101" pitchFamily="2" charset="-122"/>
              </a:rPr>
              <a:t>并购后谷歌欢喜</a:t>
            </a:r>
            <a:endParaRPr lang="en-US" altLang="zh-CN" sz="2000" b="1"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营业收入提升</a:t>
            </a:r>
            <a:endParaRPr lang="en-US" altLang="zh-CN" sz="20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资本市场表现突出</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39</a:t>
            </a:fld>
            <a:endParaRPr lang="zh-CN" altLang="en-US"/>
          </a:p>
        </p:txBody>
      </p:sp>
      <p:pic>
        <p:nvPicPr>
          <p:cNvPr id="6" name="图片 5">
            <a:extLst>
              <a:ext uri="{FF2B5EF4-FFF2-40B4-BE49-F238E27FC236}">
                <a16:creationId xmlns:a16="http://schemas.microsoft.com/office/drawing/2014/main" id="{A0DDDF09-08DC-4A80-8F26-A1450E7E5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803" y="2679572"/>
            <a:ext cx="4267200" cy="2499003"/>
          </a:xfrm>
          <a:prstGeom prst="rect">
            <a:avLst/>
          </a:prstGeom>
        </p:spPr>
      </p:pic>
      <p:pic>
        <p:nvPicPr>
          <p:cNvPr id="8" name="图片 7">
            <a:extLst>
              <a:ext uri="{FF2B5EF4-FFF2-40B4-BE49-F238E27FC236}">
                <a16:creationId xmlns:a16="http://schemas.microsoft.com/office/drawing/2014/main" id="{7B39A2AA-71B2-46EF-ABC5-E7DAFB817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982" y="2692437"/>
            <a:ext cx="4495800" cy="2529637"/>
          </a:xfrm>
          <a:prstGeom prst="rect">
            <a:avLst/>
          </a:prstGeom>
        </p:spPr>
      </p:pic>
    </p:spTree>
    <p:extLst>
      <p:ext uri="{BB962C8B-B14F-4D97-AF65-F5344CB8AC3E}">
        <p14:creationId xmlns:p14="http://schemas.microsoft.com/office/powerpoint/2010/main" val="30405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吸收合并案例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b="1" dirty="0">
                <a:latin typeface="宋体" panose="02010600030101010101" pitchFamily="2" charset="-122"/>
                <a:ea typeface="宋体" panose="02010600030101010101" pitchFamily="2" charset="-122"/>
              </a:rPr>
              <a:t>第一百货与华联商厦</a:t>
            </a:r>
            <a:endParaRPr lang="en-US" altLang="zh-CN" sz="2000" b="1" dirty="0">
              <a:latin typeface="宋体" panose="02010600030101010101" pitchFamily="2" charset="-122"/>
              <a:ea typeface="宋体" panose="02010600030101010101" pitchFamily="2" charset="-122"/>
            </a:endParaRPr>
          </a:p>
          <a:p>
            <a:pPr marL="720725" indent="-450850">
              <a:buSzPct val="70000"/>
              <a:buFont typeface="Wingdings" panose="05000000000000000000" pitchFamily="2" charset="2"/>
              <a:buChar char="p"/>
            </a:pPr>
            <a:r>
              <a:rPr lang="en-US" altLang="zh-CN" sz="2000" dirty="0">
                <a:latin typeface="宋体" panose="02010600030101010101" pitchFamily="2" charset="-122"/>
                <a:ea typeface="宋体" panose="02010600030101010101" pitchFamily="2" charset="-122"/>
              </a:rPr>
              <a:t>2004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月，第一百货与华联商厦分别发布合并公告</a:t>
            </a:r>
            <a:endParaRPr lang="en-US" altLang="zh-CN" sz="2000" dirty="0">
              <a:latin typeface="宋体" panose="02010600030101010101" pitchFamily="2" charset="-122"/>
              <a:ea typeface="宋体" panose="02010600030101010101" pitchFamily="2" charset="-122"/>
            </a:endParaRPr>
          </a:p>
          <a:p>
            <a:pPr marL="720725" indent="-45085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根据合并方案，第一百货将吸收合并华联商厦</a:t>
            </a:r>
            <a:endParaRPr lang="en-US" altLang="zh-CN" sz="2000" dirty="0">
              <a:latin typeface="宋体" panose="02010600030101010101" pitchFamily="2" charset="-122"/>
              <a:ea typeface="宋体" panose="02010600030101010101" pitchFamily="2" charset="-122"/>
            </a:endParaRPr>
          </a:p>
          <a:p>
            <a:pPr marL="720725" indent="-45085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华联所有股票按比例折成第一百货股票，华联法人资格因合并而注销</a:t>
            </a:r>
            <a:endParaRPr lang="en-US" altLang="zh-CN" sz="2000" dirty="0">
              <a:latin typeface="宋体" panose="02010600030101010101" pitchFamily="2" charset="-122"/>
              <a:ea typeface="宋体" panose="02010600030101010101" pitchFamily="2" charset="-122"/>
            </a:endParaRPr>
          </a:p>
          <a:p>
            <a:pPr marL="720725" indent="-45085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合并后存续公司将更名为上海百联集团股份有限公司</a:t>
            </a:r>
            <a:endParaRPr lang="en-US" altLang="zh-CN" sz="2000" dirty="0">
              <a:latin typeface="宋体" panose="02010600030101010101" pitchFamily="2" charset="-122"/>
              <a:ea typeface="宋体" panose="02010600030101010101" pitchFamily="2" charset="-122"/>
            </a:endParaRPr>
          </a:p>
          <a:p>
            <a:pPr marL="720725" indent="-450850">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本次合并时我国证券市场上首例上市公司之间的吸收合并</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grpSp>
        <p:nvGrpSpPr>
          <p:cNvPr id="6" name="组合 5">
            <a:extLst>
              <a:ext uri="{FF2B5EF4-FFF2-40B4-BE49-F238E27FC236}">
                <a16:creationId xmlns:a16="http://schemas.microsoft.com/office/drawing/2014/main" id="{1CA205CA-7149-4CA9-9355-352514B718D9}"/>
              </a:ext>
            </a:extLst>
          </p:cNvPr>
          <p:cNvGrpSpPr/>
          <p:nvPr/>
        </p:nvGrpSpPr>
        <p:grpSpPr>
          <a:xfrm>
            <a:off x="2653145" y="3928703"/>
            <a:ext cx="6781799" cy="1295400"/>
            <a:chOff x="1643209" y="3505200"/>
            <a:chExt cx="5715000" cy="1295400"/>
          </a:xfrm>
        </p:grpSpPr>
        <p:pic>
          <p:nvPicPr>
            <p:cNvPr id="8" name="Picture 14" descr="ppt宝藏_www">
              <a:extLst>
                <a:ext uri="{FF2B5EF4-FFF2-40B4-BE49-F238E27FC236}">
                  <a16:creationId xmlns:a16="http://schemas.microsoft.com/office/drawing/2014/main" id="{7B5154D8-FA88-408E-B61A-AAB784687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609" y="3505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9" name="Picture 15" descr="ppt宝藏_www">
              <a:extLst>
                <a:ext uri="{FF2B5EF4-FFF2-40B4-BE49-F238E27FC236}">
                  <a16:creationId xmlns:a16="http://schemas.microsoft.com/office/drawing/2014/main" id="{2A712A16-D6A3-44DF-8D01-F11DF81E4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609" y="411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 name="AutoShape 6">
              <a:extLst>
                <a:ext uri="{FF2B5EF4-FFF2-40B4-BE49-F238E27FC236}">
                  <a16:creationId xmlns:a16="http://schemas.microsoft.com/office/drawing/2014/main" id="{7AA9837D-6688-40C8-A241-58E94FC958A1}"/>
                </a:ext>
              </a:extLst>
            </p:cNvPr>
            <p:cNvSpPr>
              <a:spLocks noChangeArrowheads="1"/>
            </p:cNvSpPr>
            <p:nvPr/>
          </p:nvSpPr>
          <p:spPr bwMode="auto">
            <a:xfrm>
              <a:off x="1643209" y="3581400"/>
              <a:ext cx="1752600" cy="533400"/>
            </a:xfrm>
            <a:prstGeom prst="roundRect">
              <a:avLst>
                <a:gd name="adj" fmla="val 50000"/>
              </a:avLst>
            </a:prstGeom>
            <a:solidFill>
              <a:srgbClr val="92D050"/>
            </a:solidFill>
            <a:ln w="38100" cmpd="sng">
              <a:solidFill>
                <a:srgbClr val="92D050"/>
              </a:solidFill>
              <a:round/>
              <a:headEnd/>
              <a:tailEnd/>
            </a:ln>
          </p:spPr>
          <p:txBody>
            <a:bodyPr wrap="none" anchor="ctr"/>
            <a:lstStyle/>
            <a:p>
              <a:pPr algn="ctr" eaLnBrk="0" hangingPunct="0"/>
              <a:r>
                <a:rPr lang="zh-CN" altLang="en-US" sz="2400" b="1" dirty="0">
                  <a:solidFill>
                    <a:srgbClr val="333333"/>
                  </a:solidFill>
                  <a:latin typeface="宋体" panose="02010600030101010101" pitchFamily="2" charset="-122"/>
                  <a:ea typeface="宋体" panose="02010600030101010101" pitchFamily="2" charset="-122"/>
                </a:rPr>
                <a:t>第一百货</a:t>
              </a:r>
              <a:endParaRPr lang="zh-CN" sz="2400" b="1" dirty="0">
                <a:solidFill>
                  <a:srgbClr val="333333"/>
                </a:solidFill>
                <a:latin typeface="宋体" panose="02010600030101010101" pitchFamily="2" charset="-122"/>
                <a:ea typeface="宋体" panose="02010600030101010101" pitchFamily="2" charset="-122"/>
              </a:endParaRPr>
            </a:p>
          </p:txBody>
        </p:sp>
        <p:sp>
          <p:nvSpPr>
            <p:cNvPr id="11" name="AutoShape 6">
              <a:extLst>
                <a:ext uri="{FF2B5EF4-FFF2-40B4-BE49-F238E27FC236}">
                  <a16:creationId xmlns:a16="http://schemas.microsoft.com/office/drawing/2014/main" id="{199DCF95-6EE3-4669-AFDF-5516E2BED635}"/>
                </a:ext>
              </a:extLst>
            </p:cNvPr>
            <p:cNvSpPr>
              <a:spLocks noChangeArrowheads="1"/>
            </p:cNvSpPr>
            <p:nvPr/>
          </p:nvSpPr>
          <p:spPr bwMode="auto">
            <a:xfrm>
              <a:off x="4615009" y="3505200"/>
              <a:ext cx="2743200" cy="1143000"/>
            </a:xfrm>
            <a:prstGeom prst="roundRect">
              <a:avLst>
                <a:gd name="adj" fmla="val 50000"/>
              </a:avLst>
            </a:prstGeom>
            <a:solidFill>
              <a:srgbClr val="92D050"/>
            </a:solidFill>
            <a:ln w="38100" cmpd="sng">
              <a:solidFill>
                <a:srgbClr val="92D050"/>
              </a:solidFill>
              <a:round/>
              <a:headEnd/>
              <a:tailEnd/>
            </a:ln>
          </p:spPr>
          <p:txBody>
            <a:bodyPr wrap="none" anchor="ctr"/>
            <a:lstStyle/>
            <a:p>
              <a:pPr algn="ctr" eaLnBrk="0" hangingPunct="0"/>
              <a:r>
                <a:rPr lang="zh-CN" altLang="en-US" sz="2000" b="1" dirty="0">
                  <a:solidFill>
                    <a:srgbClr val="333333"/>
                  </a:solidFill>
                  <a:latin typeface="宋体" panose="02010600030101010101" pitchFamily="2" charset="-122"/>
                  <a:ea typeface="宋体" panose="02010600030101010101" pitchFamily="2" charset="-122"/>
                </a:rPr>
                <a:t>上海百联集团股份有限公司</a:t>
              </a:r>
              <a:endParaRPr lang="zh-CN" sz="2000" b="1" dirty="0">
                <a:solidFill>
                  <a:srgbClr val="333333"/>
                </a:solidFill>
                <a:latin typeface="宋体" panose="02010600030101010101" pitchFamily="2" charset="-122"/>
                <a:ea typeface="宋体" panose="02010600030101010101" pitchFamily="2" charset="-122"/>
              </a:endParaRPr>
            </a:p>
          </p:txBody>
        </p:sp>
        <p:sp>
          <p:nvSpPr>
            <p:cNvPr id="12" name="AutoShape 6">
              <a:extLst>
                <a:ext uri="{FF2B5EF4-FFF2-40B4-BE49-F238E27FC236}">
                  <a16:creationId xmlns:a16="http://schemas.microsoft.com/office/drawing/2014/main" id="{7602EECA-DBF7-4F64-BACD-3285CE60F1CC}"/>
                </a:ext>
              </a:extLst>
            </p:cNvPr>
            <p:cNvSpPr>
              <a:spLocks noChangeArrowheads="1"/>
            </p:cNvSpPr>
            <p:nvPr/>
          </p:nvSpPr>
          <p:spPr bwMode="auto">
            <a:xfrm>
              <a:off x="1643209" y="4191000"/>
              <a:ext cx="1752600" cy="533400"/>
            </a:xfrm>
            <a:prstGeom prst="roundRect">
              <a:avLst>
                <a:gd name="adj" fmla="val 50000"/>
              </a:avLst>
            </a:prstGeom>
            <a:solidFill>
              <a:srgbClr val="92D050"/>
            </a:solidFill>
            <a:ln w="38100" cmpd="sng">
              <a:solidFill>
                <a:srgbClr val="92D050"/>
              </a:solidFill>
              <a:round/>
              <a:headEnd/>
              <a:tailEnd/>
            </a:ln>
          </p:spPr>
          <p:txBody>
            <a:bodyPr wrap="none" anchor="ctr"/>
            <a:lstStyle/>
            <a:p>
              <a:pPr algn="ctr" eaLnBrk="0" hangingPunct="0"/>
              <a:r>
                <a:rPr lang="zh-CN" altLang="en-US" sz="2400" b="1" dirty="0">
                  <a:solidFill>
                    <a:srgbClr val="333333"/>
                  </a:solidFill>
                  <a:latin typeface="宋体" panose="02010600030101010101" pitchFamily="2" charset="-122"/>
                  <a:ea typeface="宋体" panose="02010600030101010101" pitchFamily="2" charset="-122"/>
                </a:rPr>
                <a:t>华联商厦</a:t>
              </a:r>
              <a:endParaRPr lang="zh-CN" sz="2400" b="1" dirty="0">
                <a:solidFill>
                  <a:srgbClr val="333333"/>
                </a:solidFill>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303909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b="1" dirty="0">
                <a:latin typeface="宋体" panose="02010600030101010101" pitchFamily="2" charset="-122"/>
                <a:ea typeface="宋体" panose="02010600030101010101" pitchFamily="2" charset="-122"/>
              </a:rPr>
              <a:t>并购后摩托罗拉愁</a:t>
            </a:r>
            <a:endParaRPr lang="en-US" altLang="zh-CN" sz="1800" b="1"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全球裁员</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精简产业线</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关停办事处和研发中心</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退出低盈利市场</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出售工厂和非核心业务</a:t>
            </a:r>
            <a:endParaRPr lang="en-US" altLang="zh-CN" sz="1800" dirty="0">
              <a:latin typeface="宋体" panose="02010600030101010101" pitchFamily="2" charset="-122"/>
              <a:ea typeface="宋体" panose="02010600030101010101" pitchFamily="2" charset="-122"/>
            </a:endParaRPr>
          </a:p>
          <a:p>
            <a:pPr>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并购后的整合</a:t>
            </a:r>
            <a:endParaRPr lang="en-US" altLang="zh-CN" sz="1800" b="1"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谷歌对摩托罗拉这样的硬件公司不熟，存在经验不足以及运用能力不足</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领导者决策存在缺陷</a:t>
            </a:r>
            <a:endParaRPr lang="en-US" altLang="zh-CN" sz="1800" dirty="0">
              <a:latin typeface="宋体" panose="02010600030101010101" pitchFamily="2" charset="-122"/>
              <a:ea typeface="宋体" panose="02010600030101010101" pitchFamily="2" charset="-122"/>
            </a:endParaRPr>
          </a:p>
          <a:p>
            <a:pPr marL="539750" indent="0">
              <a:buSzPct val="70000"/>
              <a:buNone/>
            </a:pPr>
            <a:r>
              <a:rPr lang="zh-CN" altLang="en-US" sz="1800" dirty="0">
                <a:latin typeface="宋体" panose="02010600030101010101" pitchFamily="2" charset="-122"/>
                <a:ea typeface="宋体" panose="02010600030101010101" pitchFamily="2" charset="-122"/>
              </a:rPr>
              <a:t>谷歌指派丹尼斯</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伍德西德为摩托罗拉的</a:t>
            </a: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，原是谷歌的律师和顾问，对于硬件和软件的知识肯定是非常欠缺，对公司长远发展不利</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为了保持公司原来的合作伙伴三星，</a:t>
            </a:r>
            <a:r>
              <a:rPr lang="en-US" altLang="zh-CN" sz="1800" dirty="0">
                <a:latin typeface="宋体" panose="02010600030101010101" pitchFamily="2" charset="-122"/>
                <a:ea typeface="宋体" panose="02010600030101010101" pitchFamily="2" charset="-122"/>
              </a:rPr>
              <a:t>HTC</a:t>
            </a:r>
            <a:r>
              <a:rPr lang="zh-CN" altLang="en-US" sz="1800" dirty="0">
                <a:latin typeface="宋体" panose="02010600030101010101" pitchFamily="2" charset="-122"/>
                <a:ea typeface="宋体" panose="02010600030101010101" pitchFamily="2" charset="-122"/>
              </a:rPr>
              <a:t>，华为等，谷歌刻意避嫌</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40</a:t>
            </a:fld>
            <a:endParaRPr lang="zh-CN" altLang="en-US"/>
          </a:p>
        </p:txBody>
      </p:sp>
    </p:spTree>
    <p:extLst>
      <p:ext uri="{BB962C8B-B14F-4D97-AF65-F5344CB8AC3E}">
        <p14:creationId xmlns:p14="http://schemas.microsoft.com/office/powerpoint/2010/main" val="1227011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谷歌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摩托罗拉并购案</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续集）</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b="1" dirty="0">
                <a:latin typeface="宋体" panose="02010600030101010101" pitchFamily="2" charset="-122"/>
                <a:ea typeface="宋体" panose="02010600030101010101" pitchFamily="2" charset="-122"/>
              </a:rPr>
              <a:t>联想再次收购摩托罗拉</a:t>
            </a:r>
            <a:endParaRPr lang="en-US" altLang="zh-CN" sz="1800" b="1"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2013</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30</a:t>
            </a:r>
            <a:r>
              <a:rPr lang="zh-CN" altLang="en-US" sz="1800" dirty="0">
                <a:latin typeface="宋体" panose="02010600030101010101" pitchFamily="2" charset="-122"/>
                <a:ea typeface="宋体" panose="02010600030101010101" pitchFamily="2" charset="-122"/>
              </a:rPr>
              <a:t>日，联想宣布以</a:t>
            </a:r>
            <a:r>
              <a:rPr lang="en-US" altLang="zh-CN" sz="1800" dirty="0">
                <a:latin typeface="宋体" panose="02010600030101010101" pitchFamily="2" charset="-122"/>
                <a:ea typeface="宋体" panose="02010600030101010101" pitchFamily="2" charset="-122"/>
              </a:rPr>
              <a:t>29</a:t>
            </a:r>
            <a:r>
              <a:rPr lang="zh-CN" altLang="en-US" sz="1800" dirty="0">
                <a:latin typeface="宋体" panose="02010600030101010101" pitchFamily="2" charset="-122"/>
                <a:ea typeface="宋体" panose="02010600030101010101" pitchFamily="2" charset="-122"/>
              </a:rPr>
              <a:t>亿美元价格从谷歌手中收购摩托罗拉移动业务</a:t>
            </a:r>
            <a:endParaRPr lang="en-US" altLang="zh-CN" sz="18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一并“接收”了摩托罗拉移动的</a:t>
            </a:r>
            <a:r>
              <a:rPr lang="en-US" altLang="zh-CN" sz="1800" dirty="0">
                <a:latin typeface="宋体" panose="02010600030101010101" pitchFamily="2" charset="-122"/>
                <a:ea typeface="宋体" panose="02010600030101010101" pitchFamily="2" charset="-122"/>
              </a:rPr>
              <a:t>3500</a:t>
            </a:r>
            <a:r>
              <a:rPr lang="zh-CN" altLang="en-US" sz="1800" dirty="0">
                <a:latin typeface="宋体" panose="02010600030101010101" pitchFamily="2" charset="-122"/>
                <a:ea typeface="宋体" panose="02010600030101010101" pitchFamily="2" charset="-122"/>
              </a:rPr>
              <a:t>名员工、超过</a:t>
            </a:r>
            <a:r>
              <a:rPr lang="en-US" altLang="zh-CN" sz="1800" dirty="0">
                <a:latin typeface="宋体" panose="02010600030101010101" pitchFamily="2" charset="-122"/>
                <a:ea typeface="宋体" panose="02010600030101010101" pitchFamily="2" charset="-122"/>
              </a:rPr>
              <a:t>2000</a:t>
            </a:r>
            <a:r>
              <a:rPr lang="zh-CN" altLang="en-US" sz="1800" dirty="0">
                <a:latin typeface="宋体" panose="02010600030101010101" pitchFamily="2" charset="-122"/>
                <a:ea typeface="宋体" panose="02010600030101010101" pitchFamily="2" charset="-122"/>
              </a:rPr>
              <a:t>项专利和其他专利使用授权、品牌和商标以及全球</a:t>
            </a:r>
            <a:r>
              <a:rPr lang="en-US" altLang="zh-CN" sz="1800" dirty="0">
                <a:latin typeface="宋体" panose="02010600030101010101" pitchFamily="2" charset="-122"/>
                <a:ea typeface="宋体" panose="02010600030101010101" pitchFamily="2" charset="-122"/>
              </a:rPr>
              <a:t>50</a:t>
            </a:r>
            <a:r>
              <a:rPr lang="zh-CN" altLang="en-US" sz="1800" dirty="0">
                <a:latin typeface="宋体" panose="02010600030101010101" pitchFamily="2" charset="-122"/>
                <a:ea typeface="宋体" panose="02010600030101010101" pitchFamily="2" charset="-122"/>
              </a:rPr>
              <a:t>多家运营商的合作关系。</a:t>
            </a:r>
            <a:endParaRPr lang="en-US" altLang="zh-CN" sz="18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联想方面，收购摩托罗拉需支付</a:t>
            </a:r>
            <a:r>
              <a:rPr lang="en-US" altLang="zh-CN" sz="1800" dirty="0">
                <a:latin typeface="宋体" panose="02010600030101010101" pitchFamily="2" charset="-122"/>
                <a:ea typeface="宋体" panose="02010600030101010101" pitchFamily="2" charset="-122"/>
              </a:rPr>
              <a:t>14.1</a:t>
            </a:r>
            <a:r>
              <a:rPr lang="zh-CN" altLang="en-US" sz="1800" dirty="0">
                <a:latin typeface="宋体" panose="02010600030101010101" pitchFamily="2" charset="-122"/>
                <a:ea typeface="宋体" panose="02010600030101010101" pitchFamily="2" charset="-122"/>
              </a:rPr>
              <a:t>亿美元，包括</a:t>
            </a:r>
            <a:r>
              <a:rPr lang="en-US" altLang="zh-CN" sz="1800" dirty="0">
                <a:latin typeface="宋体" panose="02010600030101010101" pitchFamily="2" charset="-122"/>
                <a:ea typeface="宋体" panose="02010600030101010101" pitchFamily="2" charset="-122"/>
              </a:rPr>
              <a:t>6.6</a:t>
            </a:r>
            <a:r>
              <a:rPr lang="zh-CN" altLang="en-US" sz="1800" dirty="0">
                <a:latin typeface="宋体" panose="02010600030101010101" pitchFamily="2" charset="-122"/>
                <a:ea typeface="宋体" panose="02010600030101010101" pitchFamily="2" charset="-122"/>
              </a:rPr>
              <a:t>亿美元现金和</a:t>
            </a:r>
            <a:r>
              <a:rPr lang="en-US" altLang="zh-CN" sz="1800" dirty="0">
                <a:latin typeface="宋体" panose="02010600030101010101" pitchFamily="2" charset="-122"/>
                <a:ea typeface="宋体" panose="02010600030101010101" pitchFamily="2" charset="-122"/>
              </a:rPr>
              <a:t>7.5</a:t>
            </a:r>
            <a:r>
              <a:rPr lang="zh-CN" altLang="en-US" sz="1800" dirty="0">
                <a:latin typeface="宋体" panose="02010600030101010101" pitchFamily="2" charset="-122"/>
                <a:ea typeface="宋体" panose="02010600030101010101" pitchFamily="2" charset="-122"/>
              </a:rPr>
              <a:t>亿美元联想普通股股份；其余</a:t>
            </a:r>
            <a:r>
              <a:rPr lang="en-US" altLang="zh-CN" sz="1800" dirty="0">
                <a:latin typeface="宋体" panose="02010600030101010101" pitchFamily="2" charset="-122"/>
                <a:ea typeface="宋体" panose="02010600030101010101" pitchFamily="2" charset="-122"/>
              </a:rPr>
              <a:t>15</a:t>
            </a:r>
            <a:r>
              <a:rPr lang="zh-CN" altLang="en-US" sz="1800" dirty="0">
                <a:latin typeface="宋体" panose="02010600030101010101" pitchFamily="2" charset="-122"/>
                <a:ea typeface="宋体" panose="02010600030101010101" pitchFamily="2" charset="-122"/>
              </a:rPr>
              <a:t>亿美元以</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年期本票支付。</a:t>
            </a:r>
            <a:endParaRPr lang="en-US" altLang="zh-CN" sz="18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消息一经发布，联想股价就开始下跌</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b="1" dirty="0">
                <a:latin typeface="宋体" panose="02010600030101010101" pitchFamily="2" charset="-122"/>
                <a:ea typeface="宋体" panose="02010600030101010101" pitchFamily="2" charset="-122"/>
              </a:rPr>
              <a:t>收购动机</a:t>
            </a:r>
            <a:endParaRPr lang="en-US" altLang="zh-CN" sz="1800" b="1"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收购前联想考察过摩托罗拉的手机业务，认为毛利润相当高，现在摩托罗拉的问题在于材料成本、生产制造成本都很高，有很大压缩空间</a:t>
            </a:r>
            <a:endParaRPr lang="en-US" altLang="zh-CN" sz="18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联想通过收购摩托罗拉，在智能手机领域的市场地位将会大大增强，并可借机进入北美和拉美市场</a:t>
            </a:r>
            <a:endParaRPr lang="en-US" altLang="zh-CN" sz="18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经过此番收购，联想的</a:t>
            </a:r>
            <a:r>
              <a:rPr lang="en-US" altLang="zh-CN" sz="1800" dirty="0">
                <a:latin typeface="宋体" panose="02010600030101010101" pitchFamily="2" charset="-122"/>
                <a:ea typeface="宋体" panose="02010600030101010101" pitchFamily="2" charset="-122"/>
              </a:rPr>
              <a:t>PC+</a:t>
            </a:r>
            <a:r>
              <a:rPr lang="zh-CN" altLang="en-US" sz="1800" dirty="0">
                <a:latin typeface="宋体" panose="02010600030101010101" pitchFamily="2" charset="-122"/>
                <a:ea typeface="宋体" panose="02010600030101010101" pitchFamily="2" charset="-122"/>
              </a:rPr>
              <a:t>战略未来向两个方向展开也已清晰，即发展平板电脑和手机市场</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41</a:t>
            </a:fld>
            <a:endParaRPr lang="zh-CN" altLang="en-US"/>
          </a:p>
        </p:txBody>
      </p:sp>
    </p:spTree>
    <p:extLst>
      <p:ext uri="{BB962C8B-B14F-4D97-AF65-F5344CB8AC3E}">
        <p14:creationId xmlns:p14="http://schemas.microsoft.com/office/powerpoint/2010/main" val="1465688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企业并购的效应</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42</a:t>
            </a:fld>
            <a:endParaRPr lang="zh-CN" altLang="en-US"/>
          </a:p>
        </p:txBody>
      </p:sp>
      <p:graphicFrame>
        <p:nvGraphicFramePr>
          <p:cNvPr id="10" name="图示 9">
            <a:extLst>
              <a:ext uri="{FF2B5EF4-FFF2-40B4-BE49-F238E27FC236}">
                <a16:creationId xmlns:a16="http://schemas.microsoft.com/office/drawing/2014/main" id="{DF94EA89-B85B-4A68-8A7F-5953366FF2CE}"/>
              </a:ext>
            </a:extLst>
          </p:cNvPr>
          <p:cNvGraphicFramePr/>
          <p:nvPr>
            <p:extLst>
              <p:ext uri="{D42A27DB-BD31-4B8C-83A1-F6EECF244321}">
                <p14:modId xmlns:p14="http://schemas.microsoft.com/office/powerpoint/2010/main" val="2235589480"/>
              </p:ext>
            </p:extLst>
          </p:nvPr>
        </p:nvGraphicFramePr>
        <p:xfrm>
          <a:off x="1524000" y="1396999"/>
          <a:ext cx="8021782" cy="4200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050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企业并购的效应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lnSpcReduction="10000"/>
          </a:bodyPr>
          <a:lstStyle/>
          <a:p>
            <a:r>
              <a:rPr lang="zh-CN" altLang="en-US" sz="1900" b="1" dirty="0">
                <a:latin typeface="宋体" panose="02010600030101010101" pitchFamily="2" charset="-122"/>
                <a:ea typeface="宋体" panose="02010600030101010101" pitchFamily="2" charset="-122"/>
              </a:rPr>
              <a:t>价值低估效应</a:t>
            </a:r>
            <a:endParaRPr lang="en-US" altLang="zh-CN" sz="1900" b="1" dirty="0">
              <a:latin typeface="宋体" panose="02010600030101010101" pitchFamily="2" charset="-122"/>
              <a:ea typeface="宋体" panose="02010600030101010101" pitchFamily="2" charset="-122"/>
            </a:endParaRPr>
          </a:p>
          <a:p>
            <a:pPr marL="539750" indent="-269875">
              <a:lnSpc>
                <a:spcPct val="90000"/>
              </a:lnSpc>
              <a:buSzPct val="70000"/>
              <a:buFont typeface="Wingdings" panose="05000000000000000000" pitchFamily="2" charset="2"/>
              <a:buChar char="p"/>
              <a:defRPr/>
            </a:pPr>
            <a:r>
              <a:rPr lang="zh-CN" altLang="en-US" sz="1900" dirty="0">
                <a:latin typeface="宋体" panose="02010600030101010101" pitchFamily="2" charset="-122"/>
                <a:ea typeface="宋体" panose="02010600030101010101" pitchFamily="2" charset="-122"/>
              </a:rPr>
              <a:t>如果一家公司由于经营不善，其股票的市场价值低于资产的账面价值，它将成为被收购的对象。</a:t>
            </a:r>
            <a:endParaRPr lang="en-US" altLang="zh-CN" sz="1900" dirty="0">
              <a:latin typeface="宋体" panose="02010600030101010101" pitchFamily="2" charset="-122"/>
              <a:ea typeface="宋体" panose="02010600030101010101" pitchFamily="2" charset="-122"/>
            </a:endParaRPr>
          </a:p>
          <a:p>
            <a:pPr marL="539750" indent="-269875">
              <a:lnSpc>
                <a:spcPct val="90000"/>
              </a:lnSpc>
              <a:buSzPct val="70000"/>
              <a:buFont typeface="Wingdings" panose="05000000000000000000" pitchFamily="2" charset="2"/>
              <a:buChar char="p"/>
              <a:defRPr/>
            </a:pPr>
            <a:r>
              <a:rPr lang="zh-CN" altLang="en-US" sz="1900" dirty="0">
                <a:latin typeface="宋体" panose="02010600030101010101" pitchFamily="2" charset="-122"/>
                <a:ea typeface="宋体" panose="02010600030101010101" pitchFamily="2" charset="-122"/>
              </a:rPr>
              <a:t>目标公司的价值被低估，可能是因为：</a:t>
            </a:r>
          </a:p>
          <a:p>
            <a:pPr marL="803275" indent="-352425">
              <a:lnSpc>
                <a:spcPct val="90000"/>
              </a:lnSpc>
              <a:buSzPct val="70000"/>
              <a:buFont typeface="Wingdings" panose="05000000000000000000" pitchFamily="2" charset="2"/>
              <a:buChar char="ü"/>
              <a:defRPr/>
            </a:pPr>
            <a:r>
              <a:rPr lang="zh-CN" altLang="en-US" sz="1900" dirty="0">
                <a:latin typeface="宋体" panose="02010600030101010101" pitchFamily="2" charset="-122"/>
                <a:ea typeface="宋体" panose="02010600030101010101" pitchFamily="2" charset="-122"/>
              </a:rPr>
              <a:t>经营管理并未发挥应有的潜力；</a:t>
            </a:r>
            <a:endParaRPr lang="en-US" altLang="zh-CN" sz="1900" dirty="0">
              <a:latin typeface="宋体" panose="02010600030101010101" pitchFamily="2" charset="-122"/>
              <a:ea typeface="宋体" panose="02010600030101010101" pitchFamily="2" charset="-122"/>
            </a:endParaRPr>
          </a:p>
          <a:p>
            <a:pPr marL="803275" indent="-352425">
              <a:lnSpc>
                <a:spcPct val="90000"/>
              </a:lnSpc>
              <a:buSzPct val="70000"/>
              <a:buFont typeface="Wingdings" panose="05000000000000000000" pitchFamily="2" charset="2"/>
              <a:buChar char="ü"/>
              <a:defRPr/>
            </a:pPr>
            <a:r>
              <a:rPr lang="zh-CN" altLang="en-US" sz="1900" dirty="0">
                <a:latin typeface="宋体" panose="02010600030101010101" pitchFamily="2" charset="-122"/>
                <a:ea typeface="宋体" panose="02010600030101010101" pitchFamily="2" charset="-122"/>
              </a:rPr>
              <a:t>并购公司拥有外部市场所没有的该目标公司价值的内部信息；</a:t>
            </a:r>
            <a:endParaRPr lang="en-US" altLang="zh-CN" sz="1900" dirty="0">
              <a:latin typeface="宋体" panose="02010600030101010101" pitchFamily="2" charset="-122"/>
              <a:ea typeface="宋体" panose="02010600030101010101" pitchFamily="2" charset="-122"/>
            </a:endParaRPr>
          </a:p>
          <a:p>
            <a:pPr marL="803275" indent="-352425">
              <a:lnSpc>
                <a:spcPct val="90000"/>
              </a:lnSpc>
              <a:buSzPct val="70000"/>
              <a:buFont typeface="Wingdings" panose="05000000000000000000" pitchFamily="2" charset="2"/>
              <a:buChar char="ü"/>
              <a:defRPr/>
            </a:pPr>
            <a:r>
              <a:rPr lang="zh-CN" altLang="en-US" sz="1900" dirty="0">
                <a:latin typeface="宋体" panose="02010600030101010101" pitchFamily="2" charset="-122"/>
                <a:ea typeface="宋体" panose="02010600030101010101" pitchFamily="2" charset="-122"/>
              </a:rPr>
              <a:t>由于通货膨胀造成的资产的市场价值与重置成本的差异。</a:t>
            </a:r>
            <a:endParaRPr lang="en-US" altLang="zh-CN" sz="1900" dirty="0">
              <a:latin typeface="宋体" panose="02010600030101010101" pitchFamily="2" charset="-122"/>
              <a:ea typeface="宋体" panose="02010600030101010101" pitchFamily="2" charset="-122"/>
            </a:endParaRPr>
          </a:p>
          <a:p>
            <a:endParaRPr lang="en-US" altLang="zh-CN" sz="1900" dirty="0">
              <a:latin typeface="宋体" panose="02010600030101010101" pitchFamily="2" charset="-122"/>
              <a:ea typeface="宋体" panose="02010600030101010101" pitchFamily="2" charset="-122"/>
            </a:endParaRPr>
          </a:p>
          <a:p>
            <a:r>
              <a:rPr lang="zh-CN" altLang="en-US" sz="1900" b="1" dirty="0">
                <a:latin typeface="宋体" panose="02010600030101010101" pitchFamily="2" charset="-122"/>
                <a:ea typeface="宋体" panose="02010600030101010101" pitchFamily="2" charset="-122"/>
              </a:rPr>
              <a:t>合理避税效应</a:t>
            </a:r>
            <a:endParaRPr lang="en-US" altLang="zh-CN" sz="1900" b="1"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合理避税也是促成许多企业并购行为的重要原因之一。</a:t>
            </a:r>
            <a:endParaRPr lang="en-US" altLang="zh-CN" sz="19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税法对个人和企业的财务决策有着重大的影响。</a:t>
            </a:r>
            <a:endParaRPr lang="en-US" altLang="zh-CN" sz="19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不同类型的资产所征收的税率是不同的，股息收入和利息收入、营业收益和资本收益的税收计算方式不同。</a:t>
            </a:r>
            <a:endParaRPr lang="en-US" altLang="zh-CN" sz="1900" dirty="0">
              <a:latin typeface="宋体" panose="02010600030101010101" pitchFamily="2" charset="-122"/>
              <a:ea typeface="宋体" panose="02010600030101010101" pitchFamily="2" charset="-122"/>
            </a:endParaRPr>
          </a:p>
          <a:p>
            <a:pPr marL="450850" indent="-2714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企业若采取某些财务处理方法可以达到合理避税的目的。 </a:t>
            </a:r>
          </a:p>
          <a:p>
            <a:pPr marL="457200" indent="-457200">
              <a:lnSpc>
                <a:spcPct val="90000"/>
              </a:lnSpc>
              <a:buFont typeface="+mj-lt"/>
              <a:buAutoNum type="arabicPeriod"/>
              <a:defRPr/>
            </a:pPr>
            <a:endParaRPr lang="en-US" altLang="zh-CN" sz="2400" dirty="0">
              <a:latin typeface="+mn-ea"/>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43</a:t>
            </a:fld>
            <a:endParaRPr lang="zh-CN" altLang="en-US"/>
          </a:p>
        </p:txBody>
      </p:sp>
    </p:spTree>
    <p:extLst>
      <p:ext uri="{BB962C8B-B14F-4D97-AF65-F5344CB8AC3E}">
        <p14:creationId xmlns:p14="http://schemas.microsoft.com/office/powerpoint/2010/main" val="4104142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企业并购的效应</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900" b="1" dirty="0">
                <a:latin typeface="宋体" panose="02010600030101010101" pitchFamily="2" charset="-122"/>
                <a:ea typeface="宋体" panose="02010600030101010101" pitchFamily="2" charset="-122"/>
              </a:rPr>
              <a:t>股价上涨效应</a:t>
            </a:r>
            <a:endParaRPr lang="en-US" altLang="zh-CN" sz="1900" b="1"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目标公司由于被低估而并并购，股价上涨，</a:t>
            </a:r>
            <a:r>
              <a:rPr lang="en-US" altLang="zh-CN" sz="1900" dirty="0">
                <a:latin typeface="宋体" panose="02010600030101010101" pitchFamily="2" charset="-122"/>
                <a:ea typeface="宋体" panose="02010600030101010101" pitchFamily="2" charset="-122"/>
              </a:rPr>
              <a:t>CAR</a:t>
            </a:r>
            <a:r>
              <a:rPr lang="zh-CN" altLang="en-US" sz="1900" dirty="0">
                <a:latin typeface="宋体" panose="02010600030101010101" pitchFamily="2" charset="-122"/>
                <a:ea typeface="宋体" panose="02010600030101010101" pitchFamily="2" charset="-122"/>
              </a:rPr>
              <a:t>为正</a:t>
            </a:r>
            <a:endParaRPr lang="en-US" altLang="zh-CN" sz="19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如果某公司拟协议收购一目标公司也常常以高于对方市场价格的水平进行收购，由此引起股市的波动。</a:t>
            </a:r>
            <a:endParaRPr lang="en-US" altLang="zh-CN" sz="19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收购公司在收购公告时</a:t>
            </a:r>
            <a:r>
              <a:rPr lang="en-US" altLang="zh-CN" sz="1900" dirty="0">
                <a:latin typeface="宋体" panose="02010600030101010101" pitchFamily="2" charset="-122"/>
                <a:ea typeface="宋体" panose="02010600030101010101" pitchFamily="2" charset="-122"/>
              </a:rPr>
              <a:t>CAR</a:t>
            </a:r>
            <a:r>
              <a:rPr lang="zh-CN" altLang="en-US" sz="1900" dirty="0">
                <a:latin typeface="宋体" panose="02010600030101010101" pitchFamily="2" charset="-122"/>
                <a:ea typeface="宋体" panose="02010600030101010101" pitchFamily="2" charset="-122"/>
              </a:rPr>
              <a:t>为负</a:t>
            </a:r>
            <a:endParaRPr lang="en-US" altLang="zh-CN" sz="1900" dirty="0">
              <a:latin typeface="宋体" panose="02010600030101010101" pitchFamily="2" charset="-122"/>
              <a:ea typeface="宋体" panose="02010600030101010101" pitchFamily="2" charset="-122"/>
            </a:endParaRPr>
          </a:p>
          <a:p>
            <a:pPr marL="179387" indent="0">
              <a:buSzPct val="70000"/>
              <a:buNone/>
            </a:pPr>
            <a:endParaRPr lang="en-US" altLang="zh-CN" sz="19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广告宣传效应</a:t>
            </a:r>
            <a:endParaRPr lang="en-US" altLang="zh-CN" sz="1900" dirty="0">
              <a:latin typeface="宋体" panose="02010600030101010101" pitchFamily="2" charset="-122"/>
              <a:ea typeface="宋体" panose="02010600030101010101" pitchFamily="2" charset="-122"/>
            </a:endParaRPr>
          </a:p>
          <a:p>
            <a:pPr marL="630238" indent="-450850">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并购是企业间生死存亡的竞争，这种竞争往往会成为新闻媒介争相报道的热点，收购过程中的信息披露也是公众十分关注的话题。</a:t>
            </a:r>
            <a:endParaRPr lang="en-US" altLang="zh-CN" sz="1900" dirty="0">
              <a:latin typeface="宋体" panose="02010600030101010101" pitchFamily="2" charset="-122"/>
              <a:ea typeface="宋体" panose="02010600030101010101" pitchFamily="2" charset="-122"/>
            </a:endParaRPr>
          </a:p>
          <a:p>
            <a:pPr marL="630238" indent="-450850">
              <a:buSzPct val="70000"/>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通过并购的瞬间就扩大了企业的知名度，无形中为企业做了免费广告，如果公司把握好这难得的公关机遇，就会带动企业的市场营销活动，降低企业融资成本，在公众中树立企业的良好形象。</a:t>
            </a:r>
            <a:endParaRPr lang="en-US" altLang="zh-CN" sz="1900" dirty="0">
              <a:latin typeface="宋体" panose="02010600030101010101" pitchFamily="2" charset="-122"/>
              <a:ea typeface="宋体" panose="02010600030101010101" pitchFamily="2" charset="-122"/>
            </a:endParaRPr>
          </a:p>
          <a:p>
            <a:pPr>
              <a:buFont typeface="Wingdings" pitchFamily="2" charset="2"/>
              <a:buChar char="Ø"/>
            </a:pPr>
            <a:endParaRPr lang="zh-CN" altLang="en-US" sz="2400" dirty="0">
              <a:latin typeface="+mn-ea"/>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44</a:t>
            </a:fld>
            <a:endParaRPr lang="zh-CN" altLang="en-US"/>
          </a:p>
        </p:txBody>
      </p:sp>
    </p:spTree>
    <p:extLst>
      <p:ext uri="{BB962C8B-B14F-4D97-AF65-F5344CB8AC3E}">
        <p14:creationId xmlns:p14="http://schemas.microsoft.com/office/powerpoint/2010/main" val="1473282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小结</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000" dirty="0">
                <a:latin typeface="宋体" panose="02010600030101010101" pitchFamily="2" charset="-122"/>
                <a:ea typeface="宋体" panose="02010600030101010101" pitchFamily="2" charset="-122"/>
              </a:rPr>
              <a:t>了解并购的方式</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了解并购动因和效应</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45</a:t>
            </a:fld>
            <a:endParaRPr lang="zh-CN" altLang="en-US"/>
          </a:p>
        </p:txBody>
      </p:sp>
    </p:spTree>
    <p:extLst>
      <p:ext uri="{BB962C8B-B14F-4D97-AF65-F5344CB8AC3E}">
        <p14:creationId xmlns:p14="http://schemas.microsoft.com/office/powerpoint/2010/main" val="317255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吸收合并案例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lnSpcReduction="10000"/>
          </a:bodyPr>
          <a:lstStyle/>
          <a:p>
            <a:r>
              <a:rPr lang="zh-CN" altLang="en-US" sz="1800" dirty="0">
                <a:latin typeface="宋体" panose="02010600030101010101" pitchFamily="2" charset="-122"/>
                <a:ea typeface="宋体" panose="02010600030101010101" pitchFamily="2" charset="-122"/>
              </a:rPr>
              <a:t>优酷土豆合并</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r>
              <a:rPr lang="en-US" altLang="zh-CN" sz="1800" dirty="0">
                <a:latin typeface="宋体" panose="02010600030101010101" pitchFamily="2" charset="-122"/>
                <a:ea typeface="宋体" panose="02010600030101010101" pitchFamily="2" charset="-122"/>
              </a:rPr>
              <a:t>2012</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12</a:t>
            </a:r>
            <a:r>
              <a:rPr lang="zh-CN" altLang="en-US" sz="1800" dirty="0">
                <a:latin typeface="宋体" panose="02010600030101010101" pitchFamily="2" charset="-122"/>
                <a:ea typeface="宋体" panose="02010600030101010101" pitchFamily="2" charset="-122"/>
              </a:rPr>
              <a:t>日，优酷和土豆共同宣布合并</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优酷和土豆将以</a:t>
            </a:r>
            <a:r>
              <a:rPr lang="en-US" altLang="zh-CN" sz="1800" dirty="0">
                <a:latin typeface="宋体" panose="02010600030101010101" pitchFamily="2" charset="-122"/>
                <a:ea typeface="宋体" panose="02010600030101010101" pitchFamily="2" charset="-122"/>
              </a:rPr>
              <a:t>100%</a:t>
            </a:r>
            <a:r>
              <a:rPr lang="zh-CN" altLang="en-US" sz="1800" dirty="0">
                <a:latin typeface="宋体" panose="02010600030101010101" pitchFamily="2" charset="-122"/>
                <a:ea typeface="宋体" panose="02010600030101010101" pitchFamily="2" charset="-122"/>
              </a:rPr>
              <a:t>换股的方式合并，合并后新公司命名优酷土豆股份有限公司</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土豆所有已发行和流通中的</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类和</a:t>
            </a:r>
            <a:r>
              <a:rPr lang="en-US" altLang="zh-CN" sz="1800" dirty="0">
                <a:latin typeface="宋体" panose="02010600030101010101" pitchFamily="2" charset="-122"/>
                <a:ea typeface="宋体" panose="02010600030101010101" pitchFamily="2" charset="-122"/>
              </a:rPr>
              <a:t>B</a:t>
            </a:r>
            <a:r>
              <a:rPr lang="zh-CN" altLang="en-US" sz="1800" dirty="0">
                <a:latin typeface="宋体" panose="02010600030101010101" pitchFamily="2" charset="-122"/>
                <a:ea typeface="宋体" panose="02010600030101010101" pitchFamily="2" charset="-122"/>
              </a:rPr>
              <a:t>类普通股将退市，每股退换成</a:t>
            </a:r>
            <a:r>
              <a:rPr lang="en-US" altLang="zh-CN" sz="1800" dirty="0">
                <a:latin typeface="宋体" panose="02010600030101010101" pitchFamily="2" charset="-122"/>
                <a:ea typeface="宋体" panose="02010600030101010101" pitchFamily="2" charset="-122"/>
              </a:rPr>
              <a:t>7.177</a:t>
            </a:r>
            <a:r>
              <a:rPr lang="zh-CN" altLang="en-US" sz="1800" dirty="0">
                <a:latin typeface="宋体" panose="02010600030101010101" pitchFamily="2" charset="-122"/>
                <a:ea typeface="宋体" panose="02010600030101010101" pitchFamily="2" charset="-122"/>
              </a:rPr>
              <a:t>股优酷</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类普通股；土豆的美国存托凭证（</a:t>
            </a:r>
            <a:r>
              <a:rPr lang="en-US" altLang="zh-CN" sz="1800" dirty="0">
                <a:latin typeface="宋体" panose="02010600030101010101" pitchFamily="2" charset="-122"/>
                <a:ea typeface="宋体" panose="02010600030101010101" pitchFamily="2" charset="-122"/>
              </a:rPr>
              <a:t>ADS</a:t>
            </a:r>
            <a:r>
              <a:rPr lang="zh-CN" altLang="en-US" sz="1800" dirty="0">
                <a:latin typeface="宋体" panose="02010600030101010101" pitchFamily="2" charset="-122"/>
                <a:ea typeface="宋体" panose="02010600030101010101" pitchFamily="2" charset="-122"/>
              </a:rPr>
              <a:t>）将退市并兑换成</a:t>
            </a:r>
            <a:r>
              <a:rPr lang="en-US" altLang="zh-CN" sz="1800" dirty="0">
                <a:latin typeface="宋体" panose="02010600030101010101" pitchFamily="2" charset="-122"/>
                <a:ea typeface="宋体" panose="02010600030101010101" pitchFamily="2" charset="-122"/>
              </a:rPr>
              <a:t>1.595</a:t>
            </a:r>
            <a:r>
              <a:rPr lang="zh-CN" altLang="en-US" sz="1800" dirty="0">
                <a:latin typeface="宋体" panose="02010600030101010101" pitchFamily="2" charset="-122"/>
                <a:ea typeface="宋体" panose="02010600030101010101" pitchFamily="2" charset="-122"/>
              </a:rPr>
              <a:t>股优酷</a:t>
            </a:r>
            <a:r>
              <a:rPr lang="en-US" altLang="zh-CN" sz="1800" dirty="0">
                <a:latin typeface="宋体" panose="02010600030101010101" pitchFamily="2" charset="-122"/>
                <a:ea typeface="宋体" panose="02010600030101010101" pitchFamily="2" charset="-122"/>
              </a:rPr>
              <a:t>ADS</a:t>
            </a:r>
          </a:p>
          <a:p>
            <a:pPr marL="539750" indent="-269875">
              <a:lnSpc>
                <a:spcPct val="120000"/>
              </a:lnSpc>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合并后，优酷股东及</a:t>
            </a:r>
            <a:r>
              <a:rPr lang="en-US" altLang="zh-CN" sz="1800" dirty="0">
                <a:latin typeface="宋体" panose="02010600030101010101" pitchFamily="2" charset="-122"/>
                <a:ea typeface="宋体" panose="02010600030101010101" pitchFamily="2" charset="-122"/>
              </a:rPr>
              <a:t>ADS</a:t>
            </a:r>
            <a:r>
              <a:rPr lang="zh-CN" altLang="en-US" sz="1800" dirty="0">
                <a:latin typeface="宋体" panose="02010600030101010101" pitchFamily="2" charset="-122"/>
                <a:ea typeface="宋体" panose="02010600030101010101" pitchFamily="2" charset="-122"/>
              </a:rPr>
              <a:t>持有者将拥有新公司约</a:t>
            </a:r>
            <a:r>
              <a:rPr lang="en-US" altLang="zh-CN" sz="1800" dirty="0">
                <a:latin typeface="宋体" panose="02010600030101010101" pitchFamily="2" charset="-122"/>
                <a:ea typeface="宋体" panose="02010600030101010101" pitchFamily="2" charset="-122"/>
              </a:rPr>
              <a:t>71.5%</a:t>
            </a:r>
            <a:r>
              <a:rPr lang="zh-CN" altLang="en-US" sz="1800" dirty="0">
                <a:latin typeface="宋体" panose="02010600030101010101" pitchFamily="2" charset="-122"/>
                <a:ea typeface="宋体" panose="02010600030101010101" pitchFamily="2" charset="-122"/>
              </a:rPr>
              <a:t>的股份，土豆股东及</a:t>
            </a:r>
            <a:r>
              <a:rPr lang="en-US" altLang="zh-CN" sz="1800" dirty="0">
                <a:latin typeface="宋体" panose="02010600030101010101" pitchFamily="2" charset="-122"/>
                <a:ea typeface="宋体" panose="02010600030101010101" pitchFamily="2" charset="-122"/>
              </a:rPr>
              <a:t>ADS</a:t>
            </a:r>
            <a:r>
              <a:rPr lang="zh-CN" altLang="en-US" sz="1800" dirty="0">
                <a:latin typeface="宋体" panose="02010600030101010101" pitchFamily="2" charset="-122"/>
                <a:ea typeface="宋体" panose="02010600030101010101" pitchFamily="2" charset="-122"/>
              </a:rPr>
              <a:t>持有者将拥有约</a:t>
            </a:r>
            <a:r>
              <a:rPr lang="en-US" altLang="zh-CN" sz="1800" dirty="0">
                <a:latin typeface="宋体" panose="02010600030101010101" pitchFamily="2" charset="-122"/>
                <a:ea typeface="宋体" panose="02010600030101010101" pitchFamily="2" charset="-122"/>
              </a:rPr>
              <a:t>28.5%</a:t>
            </a:r>
            <a:r>
              <a:rPr lang="zh-CN" altLang="en-US" sz="1800" dirty="0">
                <a:latin typeface="宋体" panose="02010600030101010101" pitchFamily="2" charset="-122"/>
                <a:ea typeface="宋体" panose="02010600030101010101" pitchFamily="2" charset="-122"/>
              </a:rPr>
              <a:t>的股份</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优酷</a:t>
            </a:r>
            <a:r>
              <a:rPr lang="en-US" altLang="zh-CN" sz="1800" dirty="0">
                <a:latin typeface="宋体" panose="02010600030101010101" pitchFamily="2" charset="-122"/>
                <a:ea typeface="宋体" panose="02010600030101010101" pitchFamily="2" charset="-122"/>
              </a:rPr>
              <a:t>ADS</a:t>
            </a:r>
            <a:r>
              <a:rPr lang="zh-CN" altLang="en-US" sz="1800" dirty="0">
                <a:latin typeface="宋体" panose="02010600030101010101" pitchFamily="2" charset="-122"/>
                <a:ea typeface="宋体" panose="02010600030101010101" pitchFamily="2" charset="-122"/>
              </a:rPr>
              <a:t>继续在纽交所交易，代码</a:t>
            </a:r>
            <a:r>
              <a:rPr lang="en-US" altLang="zh-CN" sz="1800" dirty="0">
                <a:latin typeface="宋体" panose="02010600030101010101" pitchFamily="2" charset="-122"/>
                <a:ea typeface="宋体" panose="02010600030101010101" pitchFamily="2" charset="-122"/>
              </a:rPr>
              <a:t>YOKU</a:t>
            </a:r>
          </a:p>
          <a:p>
            <a:pPr marL="539750" indent="-269875">
              <a:lnSpc>
                <a:spcPct val="120000"/>
              </a:lnSpc>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属于同一个公司，但是仍然保持独立的网站，品牌和销售团队</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grpSp>
        <p:nvGrpSpPr>
          <p:cNvPr id="6" name="组合 5">
            <a:extLst>
              <a:ext uri="{FF2B5EF4-FFF2-40B4-BE49-F238E27FC236}">
                <a16:creationId xmlns:a16="http://schemas.microsoft.com/office/drawing/2014/main" id="{A3065AFA-8519-4501-B43A-9CA3725CCFA1}"/>
              </a:ext>
            </a:extLst>
          </p:cNvPr>
          <p:cNvGrpSpPr/>
          <p:nvPr/>
        </p:nvGrpSpPr>
        <p:grpSpPr>
          <a:xfrm>
            <a:off x="2013857" y="1552340"/>
            <a:ext cx="7603696" cy="1072577"/>
            <a:chOff x="838200" y="1308057"/>
            <a:chExt cx="7603696" cy="1072577"/>
          </a:xfrm>
        </p:grpSpPr>
        <p:pic>
          <p:nvPicPr>
            <p:cNvPr id="8" name="图片 7">
              <a:extLst>
                <a:ext uri="{FF2B5EF4-FFF2-40B4-BE49-F238E27FC236}">
                  <a16:creationId xmlns:a16="http://schemas.microsoft.com/office/drawing/2014/main" id="{DE3C7AB4-75F0-416C-8BC0-604218627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34406"/>
              <a:ext cx="2314363" cy="676275"/>
            </a:xfrm>
            <a:prstGeom prst="rect">
              <a:avLst/>
            </a:prstGeom>
          </p:spPr>
        </p:pic>
        <p:pic>
          <p:nvPicPr>
            <p:cNvPr id="9" name="图片 8">
              <a:extLst>
                <a:ext uri="{FF2B5EF4-FFF2-40B4-BE49-F238E27FC236}">
                  <a16:creationId xmlns:a16="http://schemas.microsoft.com/office/drawing/2014/main" id="{8BF65404-463A-4CAE-995D-1E9FA0FE4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364454"/>
              <a:ext cx="2452688" cy="1016180"/>
            </a:xfrm>
            <a:prstGeom prst="rect">
              <a:avLst/>
            </a:prstGeom>
          </p:spPr>
        </p:pic>
        <p:pic>
          <p:nvPicPr>
            <p:cNvPr id="10" name="图片 9">
              <a:extLst>
                <a:ext uri="{FF2B5EF4-FFF2-40B4-BE49-F238E27FC236}">
                  <a16:creationId xmlns:a16="http://schemas.microsoft.com/office/drawing/2014/main" id="{86BEA188-3227-43EE-8814-4C2F680B2E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308057"/>
              <a:ext cx="2041096" cy="1045983"/>
            </a:xfrm>
            <a:prstGeom prst="rect">
              <a:avLst/>
            </a:prstGeom>
          </p:spPr>
        </p:pic>
        <p:sp>
          <p:nvSpPr>
            <p:cNvPr id="11" name="加号 10">
              <a:extLst>
                <a:ext uri="{FF2B5EF4-FFF2-40B4-BE49-F238E27FC236}">
                  <a16:creationId xmlns:a16="http://schemas.microsoft.com/office/drawing/2014/main" id="{0487F5F1-5855-4F61-8DCD-75D0041A086D}"/>
                </a:ext>
              </a:extLst>
            </p:cNvPr>
            <p:cNvSpPr/>
            <p:nvPr/>
          </p:nvSpPr>
          <p:spPr>
            <a:xfrm>
              <a:off x="3264230" y="1655373"/>
              <a:ext cx="381000" cy="4343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于号 8">
              <a:extLst>
                <a:ext uri="{FF2B5EF4-FFF2-40B4-BE49-F238E27FC236}">
                  <a16:creationId xmlns:a16="http://schemas.microsoft.com/office/drawing/2014/main" id="{22F948B1-CDAA-4F19-B18F-6B79AA88E2F3}"/>
                </a:ext>
              </a:extLst>
            </p:cNvPr>
            <p:cNvSpPr/>
            <p:nvPr/>
          </p:nvSpPr>
          <p:spPr>
            <a:xfrm>
              <a:off x="5867400" y="1783891"/>
              <a:ext cx="381000" cy="30582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32152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吸收合并案例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20000"/>
              </a:lnSpc>
            </a:pPr>
            <a:r>
              <a:rPr lang="zh-CN" altLang="en-US" sz="1800" dirty="0">
                <a:latin typeface="宋体" panose="02010600030101010101" pitchFamily="2" charset="-122"/>
                <a:ea typeface="宋体" panose="02010600030101010101" pitchFamily="2" charset="-122"/>
              </a:rPr>
              <a:t>优酷土豆合并</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高盛（亚洲）有限责任公司、</a:t>
            </a:r>
            <a:r>
              <a:rPr lang="en-US" altLang="zh-CN" sz="1800" dirty="0">
                <a:latin typeface="宋体" panose="02010600030101010101" pitchFamily="2" charset="-122"/>
                <a:ea typeface="宋体" panose="02010600030101010101" pitchFamily="2" charset="-122"/>
              </a:rPr>
              <a:t>Allen &amp; Company LLC</a:t>
            </a:r>
            <a:r>
              <a:rPr lang="zh-CN" altLang="en-US" sz="1800" dirty="0">
                <a:latin typeface="宋体" panose="02010600030101010101" pitchFamily="2" charset="-122"/>
                <a:ea typeface="宋体" panose="02010600030101010101" pitchFamily="2" charset="-122"/>
              </a:rPr>
              <a:t>与华兴资本作为优酷的财务顾问</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摩根士丹利亚洲有限公司作为土豆的首席财务顾问，瑞士信贷证券作为土豆的联席财务顾问</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原优酷</a:t>
            </a: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古永锵出任新公司优酷土豆公司</a:t>
            </a:r>
            <a:r>
              <a:rPr lang="en-US" altLang="zh-CN" sz="1800" dirty="0">
                <a:latin typeface="宋体" panose="02010600030101010101" pitchFamily="2" charset="-122"/>
                <a:ea typeface="宋体" panose="02010600030101010101" pitchFamily="2" charset="-122"/>
              </a:rPr>
              <a:t>CEO</a:t>
            </a: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原土豆</a:t>
            </a: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王微将进入董事会担任董事</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土豆网创始人王微七夕夜宣布“退休”</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七夕夜晚，七年土豆，今晚正式退休。谢谢每个的兄弟姐妹，也谢谢路上每个经过的人在故事里留下的一笔色彩。。。下一个有趣的梦里再见”。</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2014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月，阿里</a:t>
            </a:r>
            <a:r>
              <a:rPr lang="en-US" altLang="zh-CN" sz="1800" dirty="0">
                <a:latin typeface="宋体" panose="02010600030101010101" pitchFamily="2" charset="-122"/>
                <a:ea typeface="宋体" panose="02010600030101010101" pitchFamily="2" charset="-122"/>
              </a:rPr>
              <a:t>12.2</a:t>
            </a:r>
            <a:r>
              <a:rPr lang="zh-CN" altLang="en-US" sz="1800" dirty="0">
                <a:latin typeface="宋体" panose="02010600030101010101" pitchFamily="2" charset="-122"/>
                <a:ea typeface="宋体" panose="02010600030101010101" pitchFamily="2" charset="-122"/>
              </a:rPr>
              <a:t>亿美元投资优酷土豆，持股比例为</a:t>
            </a:r>
            <a:r>
              <a:rPr lang="en-US" altLang="zh-CN" sz="1800" dirty="0">
                <a:latin typeface="宋体" panose="02010600030101010101" pitchFamily="2" charset="-122"/>
                <a:ea typeface="宋体" panose="02010600030101010101" pitchFamily="2" charset="-122"/>
              </a:rPr>
              <a:t>16.5%</a:t>
            </a:r>
          </a:p>
          <a:p>
            <a:pPr marL="539750" indent="-269875">
              <a:lnSpc>
                <a:spcPct val="120000"/>
              </a:lnSpc>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2015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16</a:t>
            </a:r>
            <a:r>
              <a:rPr lang="zh-CN" altLang="en-US" sz="1800" dirty="0">
                <a:latin typeface="宋体" panose="02010600030101010101" pitchFamily="2" charset="-122"/>
                <a:ea typeface="宋体" panose="02010600030101010101" pitchFamily="2" charset="-122"/>
              </a:rPr>
              <a:t>日，阿里巴巴向优酷土豆发出私有化收购要约，</a:t>
            </a:r>
            <a:endParaRPr lang="en-US" altLang="zh-CN" sz="1800" dirty="0">
              <a:latin typeface="宋体" panose="02010600030101010101" pitchFamily="2" charset="-122"/>
              <a:ea typeface="宋体" panose="02010600030101010101" pitchFamily="2" charset="-122"/>
            </a:endParaRPr>
          </a:p>
          <a:p>
            <a:pPr marL="269875" indent="0">
              <a:lnSpc>
                <a:spcPct val="120000"/>
              </a:lnSpc>
              <a:buSzPct val="70000"/>
              <a:buNone/>
            </a:pPr>
            <a:r>
              <a:rPr lang="zh-CN" altLang="en-US" sz="1800" dirty="0">
                <a:latin typeface="宋体" panose="02010600030101010101" pitchFamily="2" charset="-122"/>
                <a:ea typeface="宋体" panose="02010600030101010101" pitchFamily="2" charset="-122"/>
              </a:rPr>
              <a:t>拟以每</a:t>
            </a:r>
            <a:r>
              <a:rPr lang="en-US" altLang="zh-CN" sz="1800" dirty="0">
                <a:latin typeface="宋体" panose="02010600030101010101" pitchFamily="2" charset="-122"/>
                <a:ea typeface="宋体" panose="02010600030101010101" pitchFamily="2" charset="-122"/>
              </a:rPr>
              <a:t>ADS26.60</a:t>
            </a:r>
            <a:r>
              <a:rPr lang="zh-CN" altLang="en-US" sz="1800" dirty="0">
                <a:latin typeface="宋体" panose="02010600030101010101" pitchFamily="2" charset="-122"/>
                <a:ea typeface="宋体" panose="02010600030101010101" pitchFamily="2" charset="-122"/>
              </a:rPr>
              <a:t>美元的价格，现金收购除阿里巴巴集团已持有的</a:t>
            </a:r>
            <a:endParaRPr lang="en-US" altLang="zh-CN" sz="1800" dirty="0">
              <a:latin typeface="宋体" panose="02010600030101010101" pitchFamily="2" charset="-122"/>
              <a:ea typeface="宋体" panose="02010600030101010101" pitchFamily="2" charset="-122"/>
            </a:endParaRPr>
          </a:p>
          <a:p>
            <a:pPr marL="269875" indent="0">
              <a:lnSpc>
                <a:spcPct val="120000"/>
              </a:lnSpc>
              <a:buSzPct val="70000"/>
              <a:buNone/>
            </a:pPr>
            <a:r>
              <a:rPr lang="zh-CN" altLang="en-US" sz="1800" dirty="0">
                <a:latin typeface="宋体" panose="02010600030101010101" pitchFamily="2" charset="-122"/>
                <a:ea typeface="宋体" panose="02010600030101010101" pitchFamily="2" charset="-122"/>
              </a:rPr>
              <a:t>优酷土豆股份外，该公司剩余的全部流通股</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dirty="0"/>
          </a:p>
        </p:txBody>
      </p:sp>
      <p:pic>
        <p:nvPicPr>
          <p:cNvPr id="6" name="图片 5">
            <a:extLst>
              <a:ext uri="{FF2B5EF4-FFF2-40B4-BE49-F238E27FC236}">
                <a16:creationId xmlns:a16="http://schemas.microsoft.com/office/drawing/2014/main" id="{9C153768-4F9A-4067-961C-B896C1DB0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8669" y="4343401"/>
            <a:ext cx="2444749" cy="1833562"/>
          </a:xfrm>
          <a:prstGeom prst="rect">
            <a:avLst/>
          </a:prstGeom>
        </p:spPr>
      </p:pic>
    </p:spTree>
    <p:extLst>
      <p:ext uri="{BB962C8B-B14F-4D97-AF65-F5344CB8AC3E}">
        <p14:creationId xmlns:p14="http://schemas.microsoft.com/office/powerpoint/2010/main" val="290971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947F-F72B-80CC-5D5A-1D2ECDC340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66F090-8DE8-F8B2-1E3E-38EC6F05A315}"/>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吸收合并案例</a:t>
            </a:r>
          </a:p>
        </p:txBody>
      </p:sp>
      <p:sp>
        <p:nvSpPr>
          <p:cNvPr id="3" name="内容占位符 2">
            <a:extLst>
              <a:ext uri="{FF2B5EF4-FFF2-40B4-BE49-F238E27FC236}">
                <a16:creationId xmlns:a16="http://schemas.microsoft.com/office/drawing/2014/main" id="{F14F0C4D-AF29-D13C-5864-2CEF470C9609}"/>
              </a:ext>
            </a:extLst>
          </p:cNvPr>
          <p:cNvSpPr>
            <a:spLocks noGrp="1"/>
          </p:cNvSpPr>
          <p:nvPr>
            <p:ph idx="1"/>
          </p:nvPr>
        </p:nvSpPr>
        <p:spPr>
          <a:xfrm>
            <a:off x="838200" y="1205803"/>
            <a:ext cx="10515600" cy="4971160"/>
          </a:xfrm>
        </p:spPr>
        <p:txBody>
          <a:bodyPr>
            <a:noAutofit/>
          </a:bodyPr>
          <a:lstStyle/>
          <a:p>
            <a:pPr>
              <a:lnSpc>
                <a:spcPct val="120000"/>
              </a:lnSpc>
            </a:pPr>
            <a:r>
              <a:rPr lang="zh-CN" altLang="en-US" sz="1800" dirty="0">
                <a:latin typeface="宋体" panose="02010600030101010101" pitchFamily="2" charset="-122"/>
                <a:ea typeface="宋体" panose="02010600030101010101" pitchFamily="2" charset="-122"/>
              </a:rPr>
              <a:t>国泰君安吸收合并海通证券</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东方证券作为国泰君安独立财务顾问，中银证券作为海通证券的独立财务顾问</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2024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9</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5</a:t>
            </a:r>
            <a:r>
              <a:rPr lang="zh-CN" altLang="en-US" sz="1800" dirty="0">
                <a:latin typeface="宋体" panose="02010600030101010101" pitchFamily="2" charset="-122"/>
                <a:ea typeface="宋体" panose="02010600030101010101" pitchFamily="2" charset="-122"/>
              </a:rPr>
              <a:t>日</a:t>
            </a:r>
            <a:r>
              <a:rPr lang="en-US" altLang="zh-CN" sz="1800" dirty="0">
                <a:latin typeface="宋体" panose="02010600030101010101" pitchFamily="2" charset="-122"/>
                <a:ea typeface="宋体" panose="02010600030101010101" pitchFamily="2" charset="-122"/>
              </a:rPr>
              <a:t>22</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43</a:t>
            </a:r>
            <a:r>
              <a:rPr lang="zh-CN" altLang="en-US" sz="1800" dirty="0">
                <a:latin typeface="宋体" panose="02010600030101010101" pitchFamily="2" charset="-122"/>
                <a:ea typeface="宋体" panose="02010600030101010101" pitchFamily="2" charset="-122"/>
              </a:rPr>
              <a:t>，国泰君安公告吸收合并海通证券；</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9</a:t>
            </a:r>
            <a:r>
              <a:rPr lang="zh-CN" altLang="en-US" sz="1800" dirty="0">
                <a:latin typeface="宋体" panose="02010600030101010101" pitchFamily="2" charset="-122"/>
                <a:ea typeface="宋体" panose="02010600030101010101" pitchFamily="2" charset="-122"/>
              </a:rPr>
              <a:t>日，并购重组相关预案公告</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国泰君安换股吸收合并海通证券，以市场价换股，</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股与</a:t>
            </a:r>
            <a:r>
              <a:rPr lang="en-US" altLang="zh-CN" sz="1800" dirty="0">
                <a:latin typeface="宋体" panose="02010600030101010101" pitchFamily="2" charset="-122"/>
                <a:ea typeface="宋体" panose="02010600030101010101" pitchFamily="2" charset="-122"/>
              </a:rPr>
              <a:t>H</a:t>
            </a:r>
            <a:r>
              <a:rPr lang="zh-CN" altLang="en-US" sz="1800" dirty="0">
                <a:latin typeface="宋体" panose="02010600030101010101" pitchFamily="2" charset="-122"/>
                <a:ea typeface="宋体" panose="02010600030101010101" pitchFamily="2" charset="-122"/>
              </a:rPr>
              <a:t>股设置相同换股比例，两家公司将以董事会决议公告日前</a:t>
            </a:r>
            <a:r>
              <a:rPr lang="en-US" altLang="zh-CN" sz="1800" dirty="0">
                <a:latin typeface="宋体" panose="02010600030101010101" pitchFamily="2" charset="-122"/>
                <a:ea typeface="宋体" panose="02010600030101010101" pitchFamily="2" charset="-122"/>
              </a:rPr>
              <a:t>60</a:t>
            </a:r>
            <a:r>
              <a:rPr lang="zh-CN" altLang="en-US" sz="1800" dirty="0">
                <a:latin typeface="宋体" panose="02010600030101010101" pitchFamily="2" charset="-122"/>
                <a:ea typeface="宋体" panose="02010600030101010101" pitchFamily="2" charset="-122"/>
              </a:rPr>
              <a:t>个交易日的</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股股票交易均价确定</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股换股价格，并以此确定</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股与</a:t>
            </a:r>
            <a:r>
              <a:rPr lang="en-US" altLang="zh-CN" sz="1800" dirty="0">
                <a:latin typeface="宋体" panose="02010600030101010101" pitchFamily="2" charset="-122"/>
                <a:ea typeface="宋体" panose="02010600030101010101" pitchFamily="2" charset="-122"/>
              </a:rPr>
              <a:t>H</a:t>
            </a:r>
            <a:r>
              <a:rPr lang="zh-CN" altLang="en-US" sz="1800" dirty="0">
                <a:latin typeface="宋体" panose="02010600030101010101" pitchFamily="2" charset="-122"/>
                <a:ea typeface="宋体" panose="02010600030101010101" pitchFamily="2" charset="-122"/>
              </a:rPr>
              <a:t>股换股比例均为</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0.62</a:t>
            </a:r>
            <a:r>
              <a:rPr lang="zh-CN" altLang="en-US" sz="1800" dirty="0">
                <a:latin typeface="宋体" panose="02010600030101010101" pitchFamily="2" charset="-122"/>
                <a:ea typeface="宋体" panose="02010600030101010101" pitchFamily="2" charset="-122"/>
              </a:rPr>
              <a:t>，即每一股海通证券股票可以换得</a:t>
            </a:r>
            <a:r>
              <a:rPr lang="en-US" altLang="zh-CN" sz="1800" dirty="0">
                <a:latin typeface="宋体" panose="02010600030101010101" pitchFamily="2" charset="-122"/>
                <a:ea typeface="宋体" panose="02010600030101010101" pitchFamily="2" charset="-122"/>
              </a:rPr>
              <a:t>0.62</a:t>
            </a:r>
            <a:r>
              <a:rPr lang="zh-CN" altLang="en-US" sz="1800" dirty="0">
                <a:latin typeface="宋体" panose="02010600030101010101" pitchFamily="2" charset="-122"/>
                <a:ea typeface="宋体" panose="02010600030101010101" pitchFamily="2" charset="-122"/>
              </a:rPr>
              <a:t>股国泰君安同类别股票</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国泰君安拟向控股股东上海国有资产经营有限公司发行不超过</a:t>
            </a:r>
            <a:r>
              <a:rPr lang="en-US" altLang="zh-CN" sz="1800" dirty="0">
                <a:latin typeface="宋体" panose="02010600030101010101" pitchFamily="2" charset="-122"/>
                <a:ea typeface="宋体" panose="02010600030101010101" pitchFamily="2" charset="-122"/>
              </a:rPr>
              <a:t>100</a:t>
            </a:r>
            <a:r>
              <a:rPr lang="zh-CN" altLang="en-US" sz="1800" dirty="0">
                <a:latin typeface="宋体" panose="02010600030101010101" pitchFamily="2" charset="-122"/>
                <a:ea typeface="宋体" panose="02010600030101010101" pitchFamily="2" charset="-122"/>
              </a:rPr>
              <a:t>亿元</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股股票募集配套资金</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r>
              <a:rPr lang="zh-CN" altLang="en-US" sz="1800" b="0" i="0" dirty="0">
                <a:solidFill>
                  <a:srgbClr val="000000"/>
                </a:solidFill>
                <a:effectLst/>
                <a:latin typeface="宋体" panose="02010600030101010101" pitchFamily="2" charset="-122"/>
                <a:ea typeface="宋体" panose="02010600030101010101" pitchFamily="2" charset="-122"/>
              </a:rPr>
              <a:t>海通证券将终止上市并注销法人资格</a:t>
            </a:r>
            <a:endParaRPr lang="en-US" altLang="zh-CN" sz="1800" dirty="0">
              <a:latin typeface="宋体" panose="02010600030101010101" pitchFamily="2" charset="-122"/>
              <a:ea typeface="宋体" panose="02010600030101010101" pitchFamily="2" charset="-122"/>
            </a:endParaRPr>
          </a:p>
          <a:p>
            <a:pPr marL="539750" indent="-269875">
              <a:lnSpc>
                <a:spcPct val="120000"/>
              </a:lnSpc>
              <a:buSzPct val="70000"/>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6F4168B5-B3ED-A10A-8101-20B98492F5C0}"/>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91DFC961-3E1E-AE13-AF60-30F3D402B9DB}"/>
              </a:ext>
            </a:extLst>
          </p:cNvPr>
          <p:cNvSpPr>
            <a:spLocks noGrp="1"/>
          </p:cNvSpPr>
          <p:nvPr>
            <p:ph type="sldNum" sz="quarter" idx="12"/>
          </p:nvPr>
        </p:nvSpPr>
        <p:spPr/>
        <p:txBody>
          <a:bodyPr/>
          <a:lstStyle/>
          <a:p>
            <a:fld id="{D59A92B6-63D0-4749-8E4E-E12FD465A899}" type="slidenum">
              <a:rPr lang="zh-CN" altLang="en-US" smtClean="0"/>
              <a:t>7</a:t>
            </a:fld>
            <a:endParaRPr lang="zh-CN" altLang="en-US" dirty="0"/>
          </a:p>
        </p:txBody>
      </p:sp>
      <p:graphicFrame>
        <p:nvGraphicFramePr>
          <p:cNvPr id="4" name="表格 3">
            <a:extLst>
              <a:ext uri="{FF2B5EF4-FFF2-40B4-BE49-F238E27FC236}">
                <a16:creationId xmlns:a16="http://schemas.microsoft.com/office/drawing/2014/main" id="{2356C732-6122-34AE-2DE2-B4D17DED62AB}"/>
              </a:ext>
            </a:extLst>
          </p:cNvPr>
          <p:cNvGraphicFramePr>
            <a:graphicFrameLocks noGrp="1"/>
          </p:cNvGraphicFramePr>
          <p:nvPr>
            <p:extLst>
              <p:ext uri="{D42A27DB-BD31-4B8C-83A1-F6EECF244321}">
                <p14:modId xmlns:p14="http://schemas.microsoft.com/office/powerpoint/2010/main" val="2303354636"/>
              </p:ext>
            </p:extLst>
          </p:nvPr>
        </p:nvGraphicFramePr>
        <p:xfrm>
          <a:off x="642833" y="4592323"/>
          <a:ext cx="10823784" cy="2008151"/>
        </p:xfrm>
        <a:graphic>
          <a:graphicData uri="http://schemas.openxmlformats.org/drawingml/2006/table">
            <a:tbl>
              <a:tblPr>
                <a:tableStyleId>{5C22544A-7EE6-4342-B048-85BDC9FD1C3A}</a:tableStyleId>
              </a:tblPr>
              <a:tblGrid>
                <a:gridCol w="1605812">
                  <a:extLst>
                    <a:ext uri="{9D8B030D-6E8A-4147-A177-3AD203B41FA5}">
                      <a16:colId xmlns:a16="http://schemas.microsoft.com/office/drawing/2014/main" val="1865001747"/>
                    </a:ext>
                  </a:extLst>
                </a:gridCol>
                <a:gridCol w="1559489">
                  <a:extLst>
                    <a:ext uri="{9D8B030D-6E8A-4147-A177-3AD203B41FA5}">
                      <a16:colId xmlns:a16="http://schemas.microsoft.com/office/drawing/2014/main" val="582952354"/>
                    </a:ext>
                  </a:extLst>
                </a:gridCol>
                <a:gridCol w="1683013">
                  <a:extLst>
                    <a:ext uri="{9D8B030D-6E8A-4147-A177-3AD203B41FA5}">
                      <a16:colId xmlns:a16="http://schemas.microsoft.com/office/drawing/2014/main" val="1454794212"/>
                    </a:ext>
                  </a:extLst>
                </a:gridCol>
                <a:gridCol w="2269753">
                  <a:extLst>
                    <a:ext uri="{9D8B030D-6E8A-4147-A177-3AD203B41FA5}">
                      <a16:colId xmlns:a16="http://schemas.microsoft.com/office/drawing/2014/main" val="3546086813"/>
                    </a:ext>
                  </a:extLst>
                </a:gridCol>
                <a:gridCol w="2022704">
                  <a:extLst>
                    <a:ext uri="{9D8B030D-6E8A-4147-A177-3AD203B41FA5}">
                      <a16:colId xmlns:a16="http://schemas.microsoft.com/office/drawing/2014/main" val="1064654624"/>
                    </a:ext>
                  </a:extLst>
                </a:gridCol>
                <a:gridCol w="1683013">
                  <a:extLst>
                    <a:ext uri="{9D8B030D-6E8A-4147-A177-3AD203B41FA5}">
                      <a16:colId xmlns:a16="http://schemas.microsoft.com/office/drawing/2014/main" val="26379659"/>
                    </a:ext>
                  </a:extLst>
                </a:gridCol>
              </a:tblGrid>
              <a:tr h="287809">
                <a:tc>
                  <a:txBody>
                    <a:bodyPr/>
                    <a:lstStyle/>
                    <a:p>
                      <a:pPr algn="ctr" fontAlgn="ctr"/>
                      <a:r>
                        <a:rPr lang="zh-CN" altLang="en-US" sz="1800" u="none" strike="noStrike" dirty="0">
                          <a:effectLst/>
                          <a:latin typeface="+mn-ea"/>
                          <a:ea typeface="+mn-ea"/>
                        </a:rPr>
                        <a:t>　</a:t>
                      </a:r>
                      <a:endParaRPr lang="zh-CN" altLang="en-US" sz="1800" b="0" i="0" u="none" strike="noStrike" dirty="0">
                        <a:solidFill>
                          <a:srgbClr val="000000"/>
                        </a:solidFill>
                        <a:effectLst/>
                        <a:latin typeface="+mn-ea"/>
                        <a:ea typeface="+mn-ea"/>
                      </a:endParaRPr>
                    </a:p>
                  </a:txBody>
                  <a:tcPr marL="6350" marR="6350" marT="6350" marB="0" anchor="ctr"/>
                </a:tc>
                <a:tc gridSpan="2">
                  <a:txBody>
                    <a:bodyPr/>
                    <a:lstStyle/>
                    <a:p>
                      <a:pPr algn="ctr" fontAlgn="ctr"/>
                      <a:r>
                        <a:rPr lang="zh-CN" altLang="en-US" sz="1800" u="none" strike="noStrike">
                          <a:effectLst/>
                          <a:latin typeface="+mn-ea"/>
                          <a:ea typeface="+mn-ea"/>
                        </a:rPr>
                        <a:t>并购前</a:t>
                      </a:r>
                      <a:endParaRPr lang="zh-CN" altLang="en-US" sz="1800" b="0" i="0" u="none" strike="noStrike">
                        <a:solidFill>
                          <a:srgbClr val="000000"/>
                        </a:solidFill>
                        <a:effectLst/>
                        <a:latin typeface="+mn-ea"/>
                        <a:ea typeface="+mn-ea"/>
                      </a:endParaRPr>
                    </a:p>
                  </a:txBody>
                  <a:tcPr marL="6350" marR="6350" marT="6350" marB="0" anchor="ctr"/>
                </a:tc>
                <a:tc hMerge="1">
                  <a:txBody>
                    <a:bodyPr/>
                    <a:lstStyle/>
                    <a:p>
                      <a:endParaRPr lang="zh-CN" altLang="en-US"/>
                    </a:p>
                  </a:txBody>
                  <a:tcPr/>
                </a:tc>
                <a:tc gridSpan="3">
                  <a:txBody>
                    <a:bodyPr/>
                    <a:lstStyle/>
                    <a:p>
                      <a:pPr algn="ctr" fontAlgn="ctr"/>
                      <a:r>
                        <a:rPr lang="zh-CN" altLang="en-US" sz="1800" u="none" strike="noStrike">
                          <a:effectLst/>
                          <a:latin typeface="+mn-ea"/>
                          <a:ea typeface="+mn-ea"/>
                        </a:rPr>
                        <a:t>换股后</a:t>
                      </a:r>
                      <a:endParaRPr lang="zh-CN" altLang="en-US" sz="1800" b="0" i="0" u="none" strike="noStrike">
                        <a:solidFill>
                          <a:srgbClr val="000000"/>
                        </a:solidFill>
                        <a:effectLst/>
                        <a:latin typeface="+mn-ea"/>
                        <a:ea typeface="+mn-ea"/>
                      </a:endParaRPr>
                    </a:p>
                  </a:txBody>
                  <a:tcPr marL="6350" marR="6350" marT="635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21119208"/>
                  </a:ext>
                </a:extLst>
              </a:tr>
              <a:tr h="569106">
                <a:tc>
                  <a:txBody>
                    <a:bodyPr/>
                    <a:lstStyle/>
                    <a:p>
                      <a:pPr algn="ctr" fontAlgn="ctr"/>
                      <a:r>
                        <a:rPr lang="zh-CN" altLang="en-US" sz="1800" u="none" strike="noStrike" dirty="0">
                          <a:effectLst/>
                          <a:latin typeface="+mn-ea"/>
                          <a:ea typeface="+mn-ea"/>
                        </a:rPr>
                        <a:t>　</a:t>
                      </a:r>
                      <a:endParaRPr lang="zh-CN" altLang="en-US" sz="1800" b="0" i="0" u="none" strike="noStrike" dirty="0">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dirty="0">
                          <a:effectLst/>
                          <a:latin typeface="+mn-ea"/>
                          <a:ea typeface="+mn-ea"/>
                        </a:rPr>
                        <a:t>国泰君安</a:t>
                      </a:r>
                      <a:endParaRPr lang="zh-CN" altLang="en-US" sz="1800" b="0" i="0" u="none" strike="noStrike" dirty="0">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a:effectLst/>
                          <a:latin typeface="+mn-ea"/>
                          <a:ea typeface="+mn-ea"/>
                        </a:rPr>
                        <a:t>海通证券</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a:effectLst/>
                          <a:latin typeface="+mn-ea"/>
                          <a:ea typeface="+mn-ea"/>
                        </a:rPr>
                        <a:t>海通证券原股东</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a:effectLst/>
                          <a:latin typeface="+mn-ea"/>
                          <a:ea typeface="+mn-ea"/>
                        </a:rPr>
                        <a:t>国泰君安原股东</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a:effectLst/>
                          <a:latin typeface="+mn-ea"/>
                          <a:ea typeface="+mn-ea"/>
                        </a:rPr>
                        <a:t>国泰君安现股东</a:t>
                      </a:r>
                      <a:endParaRPr lang="zh-CN" altLang="en-US" sz="18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3583435296"/>
                  </a:ext>
                </a:extLst>
              </a:tr>
              <a:tr h="287809">
                <a:tc>
                  <a:txBody>
                    <a:bodyPr/>
                    <a:lstStyle/>
                    <a:p>
                      <a:pPr algn="ctr" fontAlgn="ctr"/>
                      <a:r>
                        <a:rPr lang="en-US" sz="1800" u="none" strike="noStrike">
                          <a:effectLst/>
                          <a:latin typeface="+mn-ea"/>
                          <a:ea typeface="+mn-ea"/>
                        </a:rPr>
                        <a:t>A</a:t>
                      </a:r>
                      <a:r>
                        <a:rPr lang="zh-CN" altLang="en-US" sz="1800" u="none" strike="noStrike">
                          <a:effectLst/>
                          <a:latin typeface="+mn-ea"/>
                          <a:ea typeface="+mn-ea"/>
                        </a:rPr>
                        <a:t>股</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7,511,903,440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9,654,631,180</a:t>
                      </a:r>
                      <a:endParaRPr lang="en-US" altLang="zh-CN" sz="18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5,985,871,332</a:t>
                      </a:r>
                      <a:endParaRPr lang="en-US" altLang="zh-CN" sz="18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7,511,903,440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13,497,774,772</a:t>
                      </a:r>
                      <a:endParaRPr lang="en-US" altLang="zh-CN" sz="18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3685459967"/>
                  </a:ext>
                </a:extLst>
              </a:tr>
              <a:tr h="287809">
                <a:tc>
                  <a:txBody>
                    <a:bodyPr/>
                    <a:lstStyle/>
                    <a:p>
                      <a:pPr algn="ctr" fontAlgn="ctr"/>
                      <a:r>
                        <a:rPr lang="en-US" sz="1800" u="none" strike="noStrike">
                          <a:effectLst/>
                          <a:latin typeface="+mn-ea"/>
                          <a:ea typeface="+mn-ea"/>
                        </a:rPr>
                        <a:t>H</a:t>
                      </a:r>
                      <a:r>
                        <a:rPr lang="zh-CN" altLang="en-US" sz="1800" u="none" strike="noStrike">
                          <a:effectLst/>
                          <a:latin typeface="+mn-ea"/>
                          <a:ea typeface="+mn-ea"/>
                        </a:rPr>
                        <a:t>股</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1,391,827,180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3,409,568,820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2,113,932,668</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1,391,827,180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3,505,759,848</a:t>
                      </a:r>
                      <a:endParaRPr lang="en-US" altLang="zh-CN" sz="18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418596809"/>
                  </a:ext>
                </a:extLst>
              </a:tr>
              <a:tr h="287809">
                <a:tc>
                  <a:txBody>
                    <a:bodyPr/>
                    <a:lstStyle/>
                    <a:p>
                      <a:pPr algn="ctr" fontAlgn="ctr"/>
                      <a:r>
                        <a:rPr lang="zh-CN" altLang="en-US" sz="1800" u="none" strike="noStrike">
                          <a:effectLst/>
                          <a:latin typeface="+mn-ea"/>
                          <a:ea typeface="+mn-ea"/>
                        </a:rPr>
                        <a:t>总股本</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8,903,730,620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13,064,200,000</a:t>
                      </a:r>
                      <a:endParaRPr lang="en-US" altLang="zh-CN" sz="18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a:effectLst/>
                          <a:latin typeface="+mn-ea"/>
                          <a:ea typeface="+mn-ea"/>
                        </a:rPr>
                        <a:t>8,099,804,000</a:t>
                      </a:r>
                      <a:endParaRPr lang="en-US" altLang="zh-CN"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8,903,730,620</a:t>
                      </a:r>
                      <a:endParaRPr lang="en-US" altLang="zh-CN" sz="18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17,003,534,620</a:t>
                      </a:r>
                      <a:endParaRPr lang="en-US" altLang="zh-CN" sz="18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3611042302"/>
                  </a:ext>
                </a:extLst>
              </a:tr>
              <a:tr h="287809">
                <a:tc>
                  <a:txBody>
                    <a:bodyPr/>
                    <a:lstStyle/>
                    <a:p>
                      <a:pPr algn="ctr" fontAlgn="ctr"/>
                      <a:r>
                        <a:rPr lang="zh-CN" altLang="en-US" sz="1800" u="none" strike="noStrike">
                          <a:effectLst/>
                          <a:latin typeface="+mn-ea"/>
                          <a:ea typeface="+mn-ea"/>
                        </a:rPr>
                        <a:t>　</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a:effectLst/>
                          <a:latin typeface="+mn-ea"/>
                          <a:ea typeface="+mn-ea"/>
                        </a:rPr>
                        <a:t>　</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a:effectLst/>
                          <a:latin typeface="+mn-ea"/>
                          <a:ea typeface="+mn-ea"/>
                        </a:rPr>
                        <a:t>　</a:t>
                      </a:r>
                      <a:endParaRPr lang="zh-CN" altLang="en-US" sz="1800" b="0" i="0" u="none" strike="noStrike">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47.64%</a:t>
                      </a:r>
                      <a:endParaRPr lang="en-US" altLang="zh-CN" sz="18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zh-CN" sz="1800" u="none" strike="noStrike" dirty="0">
                          <a:effectLst/>
                          <a:latin typeface="+mn-ea"/>
                          <a:ea typeface="+mn-ea"/>
                        </a:rPr>
                        <a:t>52.36%</a:t>
                      </a:r>
                      <a:endParaRPr lang="en-US" altLang="zh-CN" sz="1800" b="0" i="0" u="none" strike="noStrike" dirty="0">
                        <a:solidFill>
                          <a:srgbClr val="000000"/>
                        </a:solidFill>
                        <a:effectLst/>
                        <a:latin typeface="+mn-ea"/>
                        <a:ea typeface="+mn-ea"/>
                      </a:endParaRPr>
                    </a:p>
                  </a:txBody>
                  <a:tcPr marL="6350" marR="6350" marT="6350" marB="0" anchor="ctr"/>
                </a:tc>
                <a:tc>
                  <a:txBody>
                    <a:bodyPr/>
                    <a:lstStyle/>
                    <a:p>
                      <a:pPr algn="ctr" fontAlgn="ctr"/>
                      <a:r>
                        <a:rPr lang="zh-CN" altLang="en-US" sz="1800" u="none" strike="noStrike" dirty="0">
                          <a:effectLst/>
                          <a:latin typeface="+mn-ea"/>
                          <a:ea typeface="+mn-ea"/>
                        </a:rPr>
                        <a:t>　</a:t>
                      </a:r>
                      <a:endParaRPr lang="zh-CN" altLang="en-US" sz="18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2098887275"/>
                  </a:ext>
                </a:extLst>
              </a:tr>
            </a:tbl>
          </a:graphicData>
        </a:graphic>
      </p:graphicFrame>
    </p:spTree>
    <p:extLst>
      <p:ext uri="{BB962C8B-B14F-4D97-AF65-F5344CB8AC3E}">
        <p14:creationId xmlns:p14="http://schemas.microsoft.com/office/powerpoint/2010/main" val="112574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新设合并案例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同城和赶集合并</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2015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17</a:t>
            </a:r>
            <a:r>
              <a:rPr lang="zh-CN" altLang="en-US" sz="1800" dirty="0">
                <a:latin typeface="宋体" panose="02010600030101010101" pitchFamily="2" charset="-122"/>
                <a:ea typeface="宋体" panose="02010600030101010101" pitchFamily="2" charset="-122"/>
              </a:rPr>
              <a:t>日，</a:t>
            </a: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同城宣布与赶集网合并</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赶集与</a:t>
            </a: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同城合并后，在资本层面两家将组成新的公司</a:t>
            </a: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赶集有限公司</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5:5</a:t>
            </a:r>
            <a:r>
              <a:rPr lang="zh-CN" altLang="en-US" sz="1800" dirty="0">
                <a:latin typeface="宋体" panose="02010600030101010101" pitchFamily="2" charset="-122"/>
                <a:ea typeface="宋体" panose="02010600030101010101" pitchFamily="2" charset="-122"/>
              </a:rPr>
              <a:t>换股</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杨浩涌（赶集创始人）与姚劲波（</a:t>
            </a: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创始人）将出任新公司的联合</a:t>
            </a: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，并同时担任联席董事长</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合并后</a:t>
            </a: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同城和赶集网将继续两个品牌独立管理，各自满足用户的需求，并在定位上适当差异化</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同城将以现金加股票的方式获得赶集网</a:t>
            </a:r>
            <a:r>
              <a:rPr lang="en-US" altLang="zh-CN" sz="1800" dirty="0">
                <a:latin typeface="宋体" panose="02010600030101010101" pitchFamily="2" charset="-122"/>
                <a:ea typeface="宋体" panose="02010600030101010101" pitchFamily="2" charset="-122"/>
              </a:rPr>
              <a:t>43.2%</a:t>
            </a:r>
            <a:r>
              <a:rPr lang="zh-CN" altLang="en-US" sz="1800" dirty="0">
                <a:latin typeface="宋体" panose="02010600030101010101" pitchFamily="2" charset="-122"/>
                <a:ea typeface="宋体" panose="02010600030101010101" pitchFamily="2" charset="-122"/>
              </a:rPr>
              <a:t>的股份，其中包含</a:t>
            </a:r>
            <a:r>
              <a:rPr lang="en-US" altLang="zh-CN" sz="1800" dirty="0">
                <a:latin typeface="宋体" panose="02010600030101010101" pitchFamily="2" charset="-122"/>
                <a:ea typeface="宋体" panose="02010600030101010101" pitchFamily="2" charset="-122"/>
              </a:rPr>
              <a:t>3400</a:t>
            </a:r>
            <a:r>
              <a:rPr lang="zh-CN" altLang="en-US" sz="1800" dirty="0">
                <a:latin typeface="宋体" panose="02010600030101010101" pitchFamily="2" charset="-122"/>
                <a:ea typeface="宋体" panose="02010600030101010101" pitchFamily="2" charset="-122"/>
              </a:rPr>
              <a:t>万份普通股及</a:t>
            </a:r>
            <a:r>
              <a:rPr lang="en-US" altLang="zh-CN" sz="1800" dirty="0">
                <a:latin typeface="宋体" panose="02010600030101010101" pitchFamily="2" charset="-122"/>
                <a:ea typeface="宋体" panose="02010600030101010101" pitchFamily="2" charset="-122"/>
              </a:rPr>
              <a:t>4.122</a:t>
            </a:r>
            <a:r>
              <a:rPr lang="zh-CN" altLang="en-US" sz="1800" dirty="0">
                <a:latin typeface="宋体" panose="02010600030101010101" pitchFamily="2" charset="-122"/>
                <a:ea typeface="宋体" panose="02010600030101010101" pitchFamily="2" charset="-122"/>
              </a:rPr>
              <a:t>亿美元现金（腾讯）。</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合并消息公布后，</a:t>
            </a: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同城股票大涨</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两者都是分类信息网站</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同城成立于</a:t>
            </a:r>
            <a:r>
              <a:rPr lang="en-US" altLang="zh-CN" sz="1800" dirty="0">
                <a:latin typeface="宋体" panose="02010600030101010101" pitchFamily="2" charset="-122"/>
                <a:ea typeface="宋体" panose="02010600030101010101" pitchFamily="2" charset="-122"/>
              </a:rPr>
              <a:t>2005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12</a:t>
            </a:r>
            <a:r>
              <a:rPr lang="zh-CN" altLang="en-US" sz="1800" dirty="0">
                <a:latin typeface="宋体" panose="02010600030101010101" pitchFamily="2" charset="-122"/>
                <a:ea typeface="宋体" panose="02010600030101010101" pitchFamily="2" charset="-122"/>
              </a:rPr>
              <a:t>月，侧重房产，到家服务信息</a:t>
            </a:r>
            <a:endParaRPr lang="en-US" altLang="zh-CN" sz="1800" dirty="0">
              <a:latin typeface="宋体" panose="02010600030101010101" pitchFamily="2" charset="-122"/>
              <a:ea typeface="宋体" panose="02010600030101010101" pitchFamily="2" charset="-122"/>
            </a:endParaRPr>
          </a:p>
          <a:p>
            <a:pPr marL="539750" indent="-360363">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赶集成立于</a:t>
            </a:r>
            <a:r>
              <a:rPr lang="en-US" altLang="zh-CN" sz="1800" dirty="0">
                <a:latin typeface="宋体" panose="02010600030101010101" pitchFamily="2" charset="-122"/>
                <a:ea typeface="宋体" panose="02010600030101010101" pitchFamily="2" charset="-122"/>
              </a:rPr>
              <a:t>2005</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月，侧重好车，招聘</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spTree>
    <p:extLst>
      <p:ext uri="{BB962C8B-B14F-4D97-AF65-F5344CB8AC3E}">
        <p14:creationId xmlns:p14="http://schemas.microsoft.com/office/powerpoint/2010/main" val="212436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新设合并案例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en-US" altLang="zh-CN" sz="1800" dirty="0">
                <a:latin typeface="宋体" panose="02010600030101010101" pitchFamily="2" charset="-122"/>
                <a:ea typeface="宋体" panose="02010600030101010101" pitchFamily="2" charset="-122"/>
              </a:rPr>
              <a:t>58</a:t>
            </a:r>
            <a:r>
              <a:rPr lang="zh-CN" altLang="en-US" sz="1800" dirty="0">
                <a:latin typeface="宋体" panose="02010600030101010101" pitchFamily="2" charset="-122"/>
                <a:ea typeface="宋体" panose="02010600030101010101" pitchFamily="2" charset="-122"/>
              </a:rPr>
              <a:t>同城和赶集合并</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800" dirty="0">
                <a:latin typeface="宋体" panose="02010600030101010101" pitchFamily="2" charset="-122"/>
                <a:ea typeface="宋体" panose="02010600030101010101" pitchFamily="2" charset="-122"/>
              </a:rPr>
              <a:t>1+1&gt;2; </a:t>
            </a:r>
            <a:r>
              <a:rPr lang="zh-CN" altLang="en-US" sz="1800" dirty="0">
                <a:latin typeface="宋体" panose="02010600030101010101" pitchFamily="2" charset="-122"/>
                <a:ea typeface="宋体" panose="02010600030101010101" pitchFamily="2" charset="-122"/>
              </a:rPr>
              <a:t>减少运营成本</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扩大平台优势</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资源优势互补</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赶集网股东的诉求</a:t>
            </a:r>
            <a:endParaRPr lang="en-US" altLang="zh-CN" sz="1800" dirty="0">
              <a:latin typeface="宋体" panose="02010600030101010101" pitchFamily="2" charset="-122"/>
              <a:ea typeface="宋体" panose="02010600030101010101" pitchFamily="2" charset="-122"/>
            </a:endParaRPr>
          </a:p>
          <a:p>
            <a:pPr marL="720725" indent="-269875">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2009</a:t>
            </a:r>
            <a:r>
              <a:rPr lang="zh-CN" altLang="en-US" sz="1800" dirty="0">
                <a:latin typeface="宋体" panose="02010600030101010101" pitchFamily="2" charset="-122"/>
                <a:ea typeface="宋体" panose="02010600030101010101" pitchFamily="2" charset="-122"/>
              </a:rPr>
              <a:t>年，获得蓝驰创投的</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轮投资</a:t>
            </a:r>
            <a:r>
              <a:rPr lang="en-US" altLang="zh-CN" sz="1800" dirty="0">
                <a:latin typeface="宋体" panose="02010600030101010101" pitchFamily="2" charset="-122"/>
                <a:ea typeface="宋体" panose="02010600030101010101" pitchFamily="2" charset="-122"/>
              </a:rPr>
              <a:t>800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marL="720725" indent="-269875">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2010</a:t>
            </a:r>
            <a:r>
              <a:rPr lang="zh-CN" altLang="en-US" sz="1800" dirty="0">
                <a:latin typeface="宋体" panose="02010600030101010101" pitchFamily="2" charset="-122"/>
                <a:ea typeface="宋体" panose="02010600030101010101" pitchFamily="2" charset="-122"/>
              </a:rPr>
              <a:t>年，获得诺基亚成长伙伴基金和蓝驰创投的</a:t>
            </a:r>
            <a:r>
              <a:rPr lang="en-US" altLang="zh-CN" sz="1800" dirty="0">
                <a:latin typeface="宋体" panose="02010600030101010101" pitchFamily="2" charset="-122"/>
                <a:ea typeface="宋体" panose="02010600030101010101" pitchFamily="2" charset="-122"/>
              </a:rPr>
              <a:t>B</a:t>
            </a:r>
            <a:r>
              <a:rPr lang="zh-CN" altLang="en-US" sz="1800" dirty="0">
                <a:latin typeface="宋体" panose="02010600030101010101" pitchFamily="2" charset="-122"/>
                <a:ea typeface="宋体" panose="02010600030101010101" pitchFamily="2" charset="-122"/>
              </a:rPr>
              <a:t>轮投资</a:t>
            </a:r>
            <a:r>
              <a:rPr lang="en-US" altLang="zh-CN" sz="1800" dirty="0">
                <a:latin typeface="宋体" panose="02010600030101010101" pitchFamily="2" charset="-122"/>
                <a:ea typeface="宋体" panose="02010600030101010101" pitchFamily="2" charset="-122"/>
              </a:rPr>
              <a:t>2000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marL="720725" indent="-269875">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2011</a:t>
            </a:r>
            <a:r>
              <a:rPr lang="zh-CN" altLang="en-US" sz="1800" dirty="0">
                <a:latin typeface="宋体" panose="02010600030101010101" pitchFamily="2" charset="-122"/>
                <a:ea typeface="宋体" panose="02010600030101010101" pitchFamily="2" charset="-122"/>
              </a:rPr>
              <a:t>年，获得今日资本和红杉资本的</a:t>
            </a:r>
            <a:r>
              <a:rPr lang="en-US" altLang="zh-CN" sz="1800" dirty="0">
                <a:latin typeface="宋体" panose="02010600030101010101" pitchFamily="2" charset="-122"/>
                <a:ea typeface="宋体" panose="02010600030101010101" pitchFamily="2" charset="-122"/>
              </a:rPr>
              <a:t>C</a:t>
            </a:r>
            <a:r>
              <a:rPr lang="zh-CN" altLang="en-US" sz="1800" dirty="0">
                <a:latin typeface="宋体" panose="02010600030101010101" pitchFamily="2" charset="-122"/>
                <a:ea typeface="宋体" panose="02010600030101010101" pitchFamily="2" charset="-122"/>
              </a:rPr>
              <a:t>轮</a:t>
            </a:r>
            <a:r>
              <a:rPr lang="en-US" altLang="zh-CN" sz="1800" dirty="0">
                <a:latin typeface="宋体" panose="02010600030101010101" pitchFamily="2" charset="-122"/>
                <a:ea typeface="宋体" panose="02010600030101010101" pitchFamily="2" charset="-122"/>
              </a:rPr>
              <a:t>7000</a:t>
            </a:r>
            <a:r>
              <a:rPr lang="zh-CN" altLang="en-US" sz="1800" dirty="0">
                <a:latin typeface="宋体" panose="02010600030101010101" pitchFamily="2" charset="-122"/>
                <a:ea typeface="宋体" panose="02010600030101010101" pitchFamily="2" charset="-122"/>
              </a:rPr>
              <a:t>万美元投资；</a:t>
            </a:r>
            <a:endParaRPr lang="en-US" altLang="zh-CN" sz="1800" dirty="0">
              <a:latin typeface="宋体" panose="02010600030101010101" pitchFamily="2" charset="-122"/>
              <a:ea typeface="宋体" panose="02010600030101010101" pitchFamily="2" charset="-122"/>
            </a:endParaRPr>
          </a:p>
          <a:p>
            <a:pPr marL="720725" indent="-269875">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2012</a:t>
            </a:r>
            <a:r>
              <a:rPr lang="zh-CN" altLang="en-US" sz="1800" dirty="0">
                <a:latin typeface="宋体" panose="02010600030101010101" pitchFamily="2" charset="-122"/>
                <a:ea typeface="宋体" panose="02010600030101010101" pitchFamily="2" charset="-122"/>
              </a:rPr>
              <a:t>年，获得来自中信产业基金， </a:t>
            </a:r>
            <a:r>
              <a:rPr lang="en-US" altLang="zh-CN" sz="1800" dirty="0">
                <a:latin typeface="宋体" panose="02010600030101010101" pitchFamily="2" charset="-122"/>
                <a:ea typeface="宋体" panose="02010600030101010101" pitchFamily="2" charset="-122"/>
              </a:rPr>
              <a:t>OTTP</a:t>
            </a:r>
            <a:r>
              <a:rPr lang="zh-CN" altLang="en-US" sz="1800" dirty="0">
                <a:latin typeface="宋体" panose="02010600030101010101" pitchFamily="2" charset="-122"/>
                <a:ea typeface="宋体" panose="02010600030101010101" pitchFamily="2" charset="-122"/>
              </a:rPr>
              <a:t>及麦格理的两轮融资总规模</a:t>
            </a:r>
            <a:r>
              <a:rPr lang="en-US" altLang="zh-CN" sz="1800" dirty="0">
                <a:latin typeface="宋体" panose="02010600030101010101" pitchFamily="2" charset="-122"/>
                <a:ea typeface="宋体" panose="02010600030101010101" pitchFamily="2" charset="-122"/>
              </a:rPr>
              <a:t>9000</a:t>
            </a:r>
            <a:r>
              <a:rPr lang="zh-CN" altLang="en-US" sz="1800" dirty="0">
                <a:latin typeface="宋体" panose="02010600030101010101" pitchFamily="2" charset="-122"/>
                <a:ea typeface="宋体" panose="02010600030101010101" pitchFamily="2" charset="-122"/>
              </a:rPr>
              <a:t>万美元</a:t>
            </a:r>
            <a:r>
              <a:rPr lang="en-US" altLang="zh-CN" sz="1800" dirty="0">
                <a:latin typeface="宋体" panose="02010600030101010101" pitchFamily="2" charset="-122"/>
                <a:ea typeface="宋体" panose="02010600030101010101" pitchFamily="2" charset="-122"/>
              </a:rPr>
              <a:t>D</a:t>
            </a:r>
            <a:r>
              <a:rPr lang="zh-CN" altLang="en-US" sz="1800" dirty="0">
                <a:latin typeface="宋体" panose="02010600030101010101" pitchFamily="2" charset="-122"/>
                <a:ea typeface="宋体" panose="02010600030101010101" pitchFamily="2" charset="-122"/>
              </a:rPr>
              <a:t>轮融资。</a:t>
            </a:r>
            <a:endParaRPr lang="en-US" altLang="zh-CN" sz="1800" dirty="0">
              <a:latin typeface="宋体" panose="02010600030101010101" pitchFamily="2" charset="-122"/>
              <a:ea typeface="宋体" panose="02010600030101010101" pitchFamily="2" charset="-122"/>
            </a:endParaRPr>
          </a:p>
          <a:p>
            <a:pPr marL="720725" indent="-269875">
              <a:buSzPct val="7000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2014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8</a:t>
            </a:r>
            <a:r>
              <a:rPr lang="zh-CN" altLang="en-US" sz="1800" dirty="0">
                <a:latin typeface="宋体" panose="02010600030101010101" pitchFamily="2" charset="-122"/>
                <a:ea typeface="宋体" panose="02010600030101010101" pitchFamily="2" charset="-122"/>
              </a:rPr>
              <a:t>月，赶集获得</a:t>
            </a:r>
            <a:r>
              <a:rPr lang="en-US" altLang="zh-CN" sz="1800" dirty="0">
                <a:latin typeface="宋体" panose="02010600030101010101" pitchFamily="2" charset="-122"/>
                <a:ea typeface="宋体" panose="02010600030101010101" pitchFamily="2" charset="-122"/>
              </a:rPr>
              <a:t>E</a:t>
            </a:r>
            <a:r>
              <a:rPr lang="zh-CN" altLang="en-US" sz="1800" dirty="0">
                <a:latin typeface="宋体" panose="02010600030101010101" pitchFamily="2" charset="-122"/>
                <a:ea typeface="宋体" panose="02010600030101010101" pitchFamily="2" charset="-122"/>
              </a:rPr>
              <a:t>轮融资，融资总额超过</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亿美金</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投资方为老虎基金和凯雷投资集团。</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spTree>
    <p:extLst>
      <p:ext uri="{BB962C8B-B14F-4D97-AF65-F5344CB8AC3E}">
        <p14:creationId xmlns:p14="http://schemas.microsoft.com/office/powerpoint/2010/main" val="94651491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4996</Words>
  <Application>Microsoft Office PowerPoint</Application>
  <PresentationFormat>宽屏</PresentationFormat>
  <Paragraphs>529</Paragraphs>
  <Slides>45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45</vt:i4>
      </vt:variant>
    </vt:vector>
  </HeadingPairs>
  <TitlesOfParts>
    <vt:vector size="52" baseType="lpstr">
      <vt:lpstr>等线</vt:lpstr>
      <vt:lpstr>等线 Light</vt:lpstr>
      <vt:lpstr>宋体</vt:lpstr>
      <vt:lpstr>Arial</vt:lpstr>
      <vt:lpstr>Arial Narrow</vt:lpstr>
      <vt:lpstr>Wingdings</vt:lpstr>
      <vt:lpstr>Office 主题​​</vt:lpstr>
      <vt:lpstr>投资银行学  第八讲：公司并购业务（一）</vt:lpstr>
      <vt:lpstr>第八讲：公司并购业务（一）</vt:lpstr>
      <vt:lpstr>公司兼并与收购的概念和分类</vt:lpstr>
      <vt:lpstr>吸收合并案例</vt:lpstr>
      <vt:lpstr>吸收合并案例</vt:lpstr>
      <vt:lpstr>吸收合并案例</vt:lpstr>
      <vt:lpstr>吸收合并案例</vt:lpstr>
      <vt:lpstr>新设合并案例</vt:lpstr>
      <vt:lpstr>新设合并案例</vt:lpstr>
      <vt:lpstr>新设合并案例</vt:lpstr>
      <vt:lpstr>新设合并案例</vt:lpstr>
      <vt:lpstr>新设合并案例</vt:lpstr>
      <vt:lpstr>收购案例</vt:lpstr>
      <vt:lpstr>PowerPoint 演示文稿</vt:lpstr>
      <vt:lpstr>公司并购的分类</vt:lpstr>
      <vt:lpstr>公司并购的分类</vt:lpstr>
      <vt:lpstr>公司并购的分类</vt:lpstr>
      <vt:lpstr>公司并购的分类</vt:lpstr>
      <vt:lpstr>美国五次并购浪潮</vt:lpstr>
      <vt:lpstr>企业并购的动因与效应</vt:lpstr>
      <vt:lpstr>并购主体</vt:lpstr>
      <vt:lpstr>公司并购理论</vt:lpstr>
      <vt:lpstr>效率理论</vt:lpstr>
      <vt:lpstr>效率理论</vt:lpstr>
      <vt:lpstr>管理协同效应</vt:lpstr>
      <vt:lpstr>管理协同效应</vt:lpstr>
      <vt:lpstr>经营协同效应</vt:lpstr>
      <vt:lpstr>经营协同效应</vt:lpstr>
      <vt:lpstr>财务协同效应</vt:lpstr>
      <vt:lpstr>中国“海尔文化”激活“休克鱼”</vt:lpstr>
      <vt:lpstr>代理问题与管理者主义理论</vt:lpstr>
      <vt:lpstr>代理问题与管理者主义理论</vt:lpstr>
      <vt:lpstr>自由现金流理论</vt:lpstr>
      <vt:lpstr>谷歌—摩托罗拉并购案</vt:lpstr>
      <vt:lpstr>谷歌—摩托罗拉并购案</vt:lpstr>
      <vt:lpstr>谷歌—摩托罗拉并购案</vt:lpstr>
      <vt:lpstr>谷歌—摩托罗拉并购案</vt:lpstr>
      <vt:lpstr>谷歌—摩托罗拉并购案</vt:lpstr>
      <vt:lpstr>谷歌—摩托罗拉并购案</vt:lpstr>
      <vt:lpstr>谷歌—摩托罗拉并购案</vt:lpstr>
      <vt:lpstr>谷歌—摩托罗拉并购案(续集）</vt:lpstr>
      <vt:lpstr>企业并购的效应</vt:lpstr>
      <vt:lpstr>企业并购的效应</vt:lpstr>
      <vt:lpstr>企业并购的效应</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yywang</cp:lastModifiedBy>
  <cp:revision>58</cp:revision>
  <dcterms:created xsi:type="dcterms:W3CDTF">2019-07-23T02:02:12Z</dcterms:created>
  <dcterms:modified xsi:type="dcterms:W3CDTF">2024-10-20T09:48:13Z</dcterms:modified>
</cp:coreProperties>
</file>