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81" r:id="rId4"/>
    <p:sldId id="265" r:id="rId5"/>
    <p:sldId id="311" r:id="rId6"/>
    <p:sldId id="266" r:id="rId7"/>
    <p:sldId id="294" r:id="rId8"/>
    <p:sldId id="282" r:id="rId9"/>
    <p:sldId id="272" r:id="rId10"/>
    <p:sldId id="274" r:id="rId11"/>
    <p:sldId id="298" r:id="rId12"/>
    <p:sldId id="283" r:id="rId13"/>
    <p:sldId id="300" r:id="rId14"/>
    <p:sldId id="268" r:id="rId15"/>
    <p:sldId id="304" r:id="rId16"/>
    <p:sldId id="313" r:id="rId17"/>
    <p:sldId id="314" r:id="rId18"/>
    <p:sldId id="315" r:id="rId19"/>
    <p:sldId id="308" r:id="rId20"/>
    <p:sldId id="309" r:id="rId21"/>
    <p:sldId id="316" r:id="rId22"/>
    <p:sldId id="306" r:id="rId23"/>
    <p:sldId id="307" r:id="rId24"/>
    <p:sldId id="285" r:id="rId25"/>
  </p:sldIdLst>
  <p:sldSz cx="9001125" cy="5040313"/>
  <p:notesSz cx="6858000" cy="9144000"/>
  <p:custDataLst>
    <p:tags r:id="rId27"/>
  </p:custDataLst>
  <p:defaultText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80"/>
    <a:srgbClr val="233C5B"/>
    <a:srgbClr val="172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4714" autoAdjust="0"/>
  </p:normalViewPr>
  <p:slideViewPr>
    <p:cSldViewPr>
      <p:cViewPr varScale="1">
        <p:scale>
          <a:sx n="88" d="100"/>
          <a:sy n="88" d="100"/>
        </p:scale>
        <p:origin x="-724" y="-60"/>
      </p:cViewPr>
      <p:guideLst>
        <p:guide orient="horz" pos="1588"/>
        <p:guide pos="283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A217-0378-4C7B-9C61-BACFCD104AD5}" type="datetimeFigureOut">
              <a:rPr lang="zh-CN" altLang="en-US" smtClean="0"/>
              <a:pPr/>
              <a:t>2022/2/28</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8FB7E-247E-4CB6-BFE2-ABABE1042A68}" type="slidenum">
              <a:rPr lang="zh-CN" altLang="en-US" smtClean="0"/>
              <a:pPr/>
              <a:t>‹#›</a:t>
            </a:fld>
            <a:endParaRPr lang="zh-CN" altLang="en-US"/>
          </a:p>
        </p:txBody>
      </p:sp>
    </p:spTree>
    <p:extLst>
      <p:ext uri="{BB962C8B-B14F-4D97-AF65-F5344CB8AC3E}">
        <p14:creationId xmlns:p14="http://schemas.microsoft.com/office/powerpoint/2010/main" val="213975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a:t>
            </a:fld>
            <a:endParaRPr lang="zh-CN" altLang="en-US"/>
          </a:p>
        </p:txBody>
      </p:sp>
    </p:spTree>
    <p:extLst>
      <p:ext uri="{BB962C8B-B14F-4D97-AF65-F5344CB8AC3E}">
        <p14:creationId xmlns:p14="http://schemas.microsoft.com/office/powerpoint/2010/main" val="10914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10</a:t>
            </a:fld>
            <a:endParaRPr lang="zh-CN" altLang="en-US"/>
          </a:p>
        </p:txBody>
      </p:sp>
    </p:spTree>
    <p:extLst>
      <p:ext uri="{BB962C8B-B14F-4D97-AF65-F5344CB8AC3E}">
        <p14:creationId xmlns:p14="http://schemas.microsoft.com/office/powerpoint/2010/main" val="278793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11</a:t>
            </a:fld>
            <a:endParaRPr lang="zh-CN" altLang="en-US"/>
          </a:p>
        </p:txBody>
      </p:sp>
    </p:spTree>
    <p:extLst>
      <p:ext uri="{BB962C8B-B14F-4D97-AF65-F5344CB8AC3E}">
        <p14:creationId xmlns:p14="http://schemas.microsoft.com/office/powerpoint/2010/main" val="278292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12</a:t>
            </a:fld>
            <a:endParaRPr lang="zh-CN" altLang="en-US"/>
          </a:p>
        </p:txBody>
      </p:sp>
    </p:spTree>
    <p:extLst>
      <p:ext uri="{BB962C8B-B14F-4D97-AF65-F5344CB8AC3E}">
        <p14:creationId xmlns:p14="http://schemas.microsoft.com/office/powerpoint/2010/main" val="74728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13</a:t>
            </a:fld>
            <a:endParaRPr lang="zh-CN" altLang="en-US"/>
          </a:p>
        </p:txBody>
      </p:sp>
    </p:spTree>
    <p:extLst>
      <p:ext uri="{BB962C8B-B14F-4D97-AF65-F5344CB8AC3E}">
        <p14:creationId xmlns:p14="http://schemas.microsoft.com/office/powerpoint/2010/main" val="91123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14</a:t>
            </a:fld>
            <a:endParaRPr lang="zh-CN" altLang="en-US"/>
          </a:p>
        </p:txBody>
      </p:sp>
    </p:spTree>
    <p:extLst>
      <p:ext uri="{BB962C8B-B14F-4D97-AF65-F5344CB8AC3E}">
        <p14:creationId xmlns:p14="http://schemas.microsoft.com/office/powerpoint/2010/main" val="356412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16</a:t>
            </a:fld>
            <a:endParaRPr lang="zh-CN" altLang="en-US"/>
          </a:p>
        </p:txBody>
      </p:sp>
    </p:spTree>
    <p:extLst>
      <p:ext uri="{BB962C8B-B14F-4D97-AF65-F5344CB8AC3E}">
        <p14:creationId xmlns:p14="http://schemas.microsoft.com/office/powerpoint/2010/main" val="352817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20</a:t>
            </a:fld>
            <a:endParaRPr lang="zh-CN" altLang="en-US"/>
          </a:p>
        </p:txBody>
      </p:sp>
    </p:spTree>
    <p:extLst>
      <p:ext uri="{BB962C8B-B14F-4D97-AF65-F5344CB8AC3E}">
        <p14:creationId xmlns:p14="http://schemas.microsoft.com/office/powerpoint/2010/main" val="187028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21</a:t>
            </a:fld>
            <a:endParaRPr lang="zh-CN" altLang="en-US"/>
          </a:p>
        </p:txBody>
      </p:sp>
    </p:spTree>
    <p:extLst>
      <p:ext uri="{BB962C8B-B14F-4D97-AF65-F5344CB8AC3E}">
        <p14:creationId xmlns:p14="http://schemas.microsoft.com/office/powerpoint/2010/main" val="1870281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22</a:t>
            </a:fld>
            <a:endParaRPr lang="zh-CN" altLang="en-US"/>
          </a:p>
        </p:txBody>
      </p:sp>
    </p:spTree>
    <p:extLst>
      <p:ext uri="{BB962C8B-B14F-4D97-AF65-F5344CB8AC3E}">
        <p14:creationId xmlns:p14="http://schemas.microsoft.com/office/powerpoint/2010/main" val="187028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a:t>
            </a:fld>
            <a:endParaRPr lang="zh-CN" altLang="en-US"/>
          </a:p>
        </p:txBody>
      </p:sp>
    </p:spTree>
    <p:extLst>
      <p:ext uri="{BB962C8B-B14F-4D97-AF65-F5344CB8AC3E}">
        <p14:creationId xmlns:p14="http://schemas.microsoft.com/office/powerpoint/2010/main" val="1676402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23</a:t>
            </a:fld>
            <a:endParaRPr lang="zh-CN" altLang="en-US"/>
          </a:p>
        </p:txBody>
      </p:sp>
    </p:spTree>
    <p:extLst>
      <p:ext uri="{BB962C8B-B14F-4D97-AF65-F5344CB8AC3E}">
        <p14:creationId xmlns:p14="http://schemas.microsoft.com/office/powerpoint/2010/main" val="2280646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24</a:t>
            </a:fld>
            <a:endParaRPr lang="zh-CN" altLang="en-US"/>
          </a:p>
        </p:txBody>
      </p:sp>
    </p:spTree>
    <p:extLst>
      <p:ext uri="{BB962C8B-B14F-4D97-AF65-F5344CB8AC3E}">
        <p14:creationId xmlns:p14="http://schemas.microsoft.com/office/powerpoint/2010/main" val="381031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a:t>
            </a:fld>
            <a:endParaRPr lang="zh-CN" altLang="en-US"/>
          </a:p>
        </p:txBody>
      </p:sp>
    </p:spTree>
    <p:extLst>
      <p:ext uri="{BB962C8B-B14F-4D97-AF65-F5344CB8AC3E}">
        <p14:creationId xmlns:p14="http://schemas.microsoft.com/office/powerpoint/2010/main" val="306596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a:t>
            </a:fld>
            <a:endParaRPr lang="zh-CN" altLang="en-US"/>
          </a:p>
        </p:txBody>
      </p:sp>
    </p:spTree>
    <p:extLst>
      <p:ext uri="{BB962C8B-B14F-4D97-AF65-F5344CB8AC3E}">
        <p14:creationId xmlns:p14="http://schemas.microsoft.com/office/powerpoint/2010/main" val="83562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a:t>
            </a:fld>
            <a:endParaRPr lang="zh-CN" altLang="en-US"/>
          </a:p>
        </p:txBody>
      </p:sp>
    </p:spTree>
    <p:extLst>
      <p:ext uri="{BB962C8B-B14F-4D97-AF65-F5344CB8AC3E}">
        <p14:creationId xmlns:p14="http://schemas.microsoft.com/office/powerpoint/2010/main" val="246395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a:t>
            </a:fld>
            <a:endParaRPr lang="zh-CN" altLang="en-US"/>
          </a:p>
        </p:txBody>
      </p:sp>
    </p:spTree>
    <p:extLst>
      <p:ext uri="{BB962C8B-B14F-4D97-AF65-F5344CB8AC3E}">
        <p14:creationId xmlns:p14="http://schemas.microsoft.com/office/powerpoint/2010/main" val="235170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7</a:t>
            </a:fld>
            <a:endParaRPr lang="zh-CN" altLang="en-US"/>
          </a:p>
        </p:txBody>
      </p:sp>
    </p:spTree>
    <p:extLst>
      <p:ext uri="{BB962C8B-B14F-4D97-AF65-F5344CB8AC3E}">
        <p14:creationId xmlns:p14="http://schemas.microsoft.com/office/powerpoint/2010/main" val="334841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8</a:t>
            </a:fld>
            <a:endParaRPr lang="zh-CN" altLang="en-US"/>
          </a:p>
        </p:txBody>
      </p:sp>
    </p:spTree>
    <p:extLst>
      <p:ext uri="{BB962C8B-B14F-4D97-AF65-F5344CB8AC3E}">
        <p14:creationId xmlns:p14="http://schemas.microsoft.com/office/powerpoint/2010/main" val="243946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9</a:t>
            </a:fld>
            <a:endParaRPr lang="zh-CN" altLang="en-US"/>
          </a:p>
        </p:txBody>
      </p:sp>
    </p:spTree>
    <p:extLst>
      <p:ext uri="{BB962C8B-B14F-4D97-AF65-F5344CB8AC3E}">
        <p14:creationId xmlns:p14="http://schemas.microsoft.com/office/powerpoint/2010/main" val="381399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324098" y="1781507"/>
            <a:ext cx="5400600" cy="560493"/>
          </a:xfrm>
          <a:prstGeom prst="rect">
            <a:avLst/>
          </a:prstGeom>
          <a:noFill/>
        </p:spPr>
        <p:txBody>
          <a:bodyPr wrap="square" lIns="67391" tIns="33696" rIns="67391" bIns="33696" rtlCol="0">
            <a:spAutoFit/>
          </a:bodyPr>
          <a:lstStyle/>
          <a:p>
            <a:r>
              <a:rPr lang="zh-CN" altLang="en-US" sz="3200">
                <a:solidFill>
                  <a:schemeClr val="bg1"/>
                </a:solidFill>
                <a:latin typeface="黑体" pitchFamily="2" charset="-122"/>
                <a:ea typeface="黑体" pitchFamily="2" charset="-122"/>
                <a:cs typeface="+mn-ea"/>
                <a:sym typeface="+mn-lt"/>
              </a:rPr>
              <a:t>第八章 </a:t>
            </a:r>
            <a:r>
              <a:rPr lang="zh-CN" altLang="en-US" sz="3200" dirty="0">
                <a:solidFill>
                  <a:schemeClr val="bg1"/>
                </a:solidFill>
                <a:latin typeface="黑体" pitchFamily="2" charset="-122"/>
                <a:ea typeface="黑体" pitchFamily="2" charset="-122"/>
                <a:cs typeface="+mn-ea"/>
                <a:sym typeface="+mn-lt"/>
              </a:rPr>
              <a:t>政府预算监督与问责</a:t>
            </a:r>
            <a:endParaRPr lang="zh-CN" altLang="en-US" sz="2800" dirty="0">
              <a:solidFill>
                <a:schemeClr val="bg1"/>
              </a:solidFill>
              <a:latin typeface="黑体" pitchFamily="2" charset="-122"/>
              <a:ea typeface="黑体" pitchFamily="2" charset="-122"/>
              <a:cs typeface="+mn-ea"/>
              <a:sym typeface="+mn-lt"/>
            </a:endParaRPr>
          </a:p>
        </p:txBody>
      </p:sp>
      <p:sp>
        <p:nvSpPr>
          <p:cNvPr id="22" name="流程图: 终止 21"/>
          <p:cNvSpPr/>
          <p:nvPr/>
        </p:nvSpPr>
        <p:spPr>
          <a:xfrm>
            <a:off x="2772370" y="2726579"/>
            <a:ext cx="1656184" cy="36964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34"/>
          <p:cNvSpPr txBox="1"/>
          <p:nvPr/>
        </p:nvSpPr>
        <p:spPr>
          <a:xfrm>
            <a:off x="-539998" y="2736180"/>
            <a:ext cx="4934818" cy="314271"/>
          </a:xfrm>
          <a:prstGeom prst="rect">
            <a:avLst/>
          </a:prstGeom>
          <a:noFill/>
        </p:spPr>
        <p:txBody>
          <a:bodyPr wrap="square" lIns="67391" tIns="33696" rIns="67391" bIns="33696" rtlCol="0">
            <a:spAutoFit/>
          </a:bodyPr>
          <a:lstStyle/>
          <a:p>
            <a:pPr algn="r"/>
            <a:r>
              <a:rPr lang="zh-CN" altLang="en-US" dirty="0">
                <a:solidFill>
                  <a:srgbClr val="305480"/>
                </a:solidFill>
                <a:latin typeface="黑体" pitchFamily="2" charset="-122"/>
                <a:ea typeface="黑体" pitchFamily="2" charset="-122"/>
                <a:cs typeface="+mn-ea"/>
                <a:sym typeface="+mn-lt"/>
              </a:rPr>
              <a:t>中央财经大学</a:t>
            </a:r>
          </a:p>
        </p:txBody>
      </p:sp>
      <p:pic>
        <p:nvPicPr>
          <p:cNvPr id="2" name="57dd85ce4126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988270" y="-360164"/>
            <a:ext cx="487362" cy="487363"/>
          </a:xfrm>
          <a:prstGeom prst="rect">
            <a:avLst/>
          </a:prstGeom>
        </p:spPr>
      </p:pic>
      <p:pic>
        <p:nvPicPr>
          <p:cNvPr id="6" name="Picture 36"/>
          <p:cNvPicPr>
            <a:picLocks noChangeAspect="1"/>
          </p:cNvPicPr>
          <p:nvPr/>
        </p:nvPicPr>
        <p:blipFill>
          <a:blip r:embed="rId7" cstate="print"/>
          <a:stretch>
            <a:fillRect/>
          </a:stretch>
        </p:blipFill>
        <p:spPr>
          <a:xfrm>
            <a:off x="-71755" y="-48895"/>
            <a:ext cx="835660" cy="859155"/>
          </a:xfrm>
          <a:prstGeom prst="rect">
            <a:avLst/>
          </a:prstGeom>
          <a:noFill/>
          <a:ln w="9525">
            <a:noFill/>
          </a:ln>
        </p:spPr>
      </p:pic>
      <p:pic>
        <p:nvPicPr>
          <p:cNvPr id="7" name="Picture 37"/>
          <p:cNvPicPr>
            <a:picLocks noChangeAspect="1"/>
          </p:cNvPicPr>
          <p:nvPr/>
        </p:nvPicPr>
        <p:blipFill>
          <a:blip r:embed="rId8"/>
          <a:stretch>
            <a:fillRect/>
          </a:stretch>
        </p:blipFill>
        <p:spPr>
          <a:xfrm>
            <a:off x="655320" y="-183515"/>
            <a:ext cx="2722562" cy="1204913"/>
          </a:xfrm>
          <a:prstGeom prst="rect">
            <a:avLst/>
          </a:prstGeom>
          <a:noFill/>
          <a:ln w="9525">
            <a:noFill/>
          </a:ln>
        </p:spPr>
      </p:pic>
    </p:spTree>
    <p:extLst>
      <p:ext uri="{BB962C8B-B14F-4D97-AF65-F5344CB8AC3E}">
        <p14:creationId xmlns:p14="http://schemas.microsoft.com/office/powerpoint/2010/main" val="74475452"/>
      </p:ext>
    </p:extLst>
  </p:cSld>
  <p:clrMapOvr>
    <a:masterClrMapping/>
  </p:clrMapOvr>
  <mc:AlternateContent xmlns:mc="http://schemas.openxmlformats.org/markup-compatibility/2006" xmlns:p14="http://schemas.microsoft.com/office/powerpoint/2010/main">
    <mc:Choice Requires="p14">
      <p:transition spd="slow" p14:dur="1300" advTm="5731">
        <p14:pan dir="u"/>
      </p:transition>
    </mc:Choice>
    <mc:Fallback xmlns="">
      <p:transition spd="slow" advTm="57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a16="http://schemas.microsoft.com/office/drawing/2014/main" xmlns="" id="{2F6A4F04-ACFB-432F-B74D-4008FC299BA6}"/>
              </a:ext>
            </a:extLst>
          </p:cNvPr>
          <p:cNvGrpSpPr/>
          <p:nvPr/>
        </p:nvGrpSpPr>
        <p:grpSpPr>
          <a:xfrm>
            <a:off x="279712" y="1296020"/>
            <a:ext cx="8686641" cy="2817676"/>
            <a:chOff x="1100528" y="1579764"/>
            <a:chExt cx="8686641" cy="2817676"/>
          </a:xfrm>
        </p:grpSpPr>
        <p:sp>
          <p:nvSpPr>
            <p:cNvPr id="2" name="矩形 7"/>
            <p:cNvSpPr>
              <a:spLocks noChangeArrowheads="1"/>
            </p:cNvSpPr>
            <p:nvPr/>
          </p:nvSpPr>
          <p:spPr bwMode="auto">
            <a:xfrm>
              <a:off x="1113421" y="1579765"/>
              <a:ext cx="1577541" cy="2817675"/>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3" name="Pentagon 2355_6"/>
            <p:cNvSpPr>
              <a:spLocks noChangeArrowheads="1"/>
            </p:cNvSpPr>
            <p:nvPr/>
          </p:nvSpPr>
          <p:spPr bwMode="auto">
            <a:xfrm rot="5400000">
              <a:off x="1381796" y="1298497"/>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1447447"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01</a:t>
              </a:r>
              <a:endParaRPr lang="zh-CN" altLang="en-US" sz="2900" b="1">
                <a:solidFill>
                  <a:srgbClr val="FFFFFF"/>
                </a:solidFill>
                <a:latin typeface="Arial" pitchFamily="34" charset="0"/>
                <a:ea typeface="微软雅黑" pitchFamily="34" charset="-122"/>
                <a:sym typeface="Arial" pitchFamily="34" charset="0"/>
              </a:endParaRPr>
            </a:p>
          </p:txBody>
        </p:sp>
        <p:sp>
          <p:nvSpPr>
            <p:cNvPr id="6" name="矩形 11"/>
            <p:cNvSpPr>
              <a:spLocks noChangeArrowheads="1"/>
            </p:cNvSpPr>
            <p:nvPr/>
          </p:nvSpPr>
          <p:spPr bwMode="auto">
            <a:xfrm>
              <a:off x="2876141" y="1579765"/>
              <a:ext cx="1577541" cy="2817675"/>
            </a:xfrm>
            <a:prstGeom prst="rect">
              <a:avLst/>
            </a:prstGeom>
            <a:solidFill>
              <a:srgbClr val="FFFFFF"/>
            </a:solidFill>
            <a:ln w="25400">
              <a:solidFill>
                <a:srgbClr val="40404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7" name="Pentagon 2355_10"/>
            <p:cNvSpPr>
              <a:spLocks noChangeArrowheads="1"/>
            </p:cNvSpPr>
            <p:nvPr/>
          </p:nvSpPr>
          <p:spPr bwMode="auto">
            <a:xfrm rot="5400000">
              <a:off x="3145102" y="1299083"/>
              <a:ext cx="1027898" cy="1589261"/>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0" name="矩形 15"/>
            <p:cNvSpPr>
              <a:spLocks noChangeArrowheads="1"/>
            </p:cNvSpPr>
            <p:nvPr/>
          </p:nvSpPr>
          <p:spPr bwMode="auto">
            <a:xfrm>
              <a:off x="4638862" y="1579765"/>
              <a:ext cx="1578713" cy="2817675"/>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11" name="Pentagon 2355"/>
            <p:cNvSpPr>
              <a:spLocks noChangeArrowheads="1"/>
            </p:cNvSpPr>
            <p:nvPr/>
          </p:nvSpPr>
          <p:spPr bwMode="auto">
            <a:xfrm rot="5400000">
              <a:off x="4908409" y="1298497"/>
              <a:ext cx="1027898" cy="1590434"/>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4" name="矩形 19"/>
            <p:cNvSpPr>
              <a:spLocks noChangeArrowheads="1"/>
            </p:cNvSpPr>
            <p:nvPr/>
          </p:nvSpPr>
          <p:spPr bwMode="auto">
            <a:xfrm>
              <a:off x="6402754" y="1579765"/>
              <a:ext cx="1577541" cy="2817675"/>
            </a:xfrm>
            <a:prstGeom prst="rect">
              <a:avLst/>
            </a:prstGeom>
            <a:solidFill>
              <a:srgbClr val="FFFFFF"/>
            </a:solidFill>
            <a:ln w="25400">
              <a:solidFill>
                <a:srgbClr val="40404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15" name="Pentagon 2355_18"/>
            <p:cNvSpPr>
              <a:spLocks noChangeArrowheads="1"/>
            </p:cNvSpPr>
            <p:nvPr/>
          </p:nvSpPr>
          <p:spPr bwMode="auto">
            <a:xfrm rot="5400000">
              <a:off x="6671715" y="1299083"/>
              <a:ext cx="1027898" cy="1589261"/>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48592" y="2939016"/>
              <a:ext cx="132516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zh-CN" dirty="0"/>
                <a:t>预算执行情况和其他财政收支，决算草案编制</a:t>
              </a:r>
              <a:endParaRPr lang="en-US" sz="2400" b="1" dirty="0">
                <a:solidFill>
                  <a:srgbClr val="445469"/>
                </a:solidFill>
                <a:latin typeface="Arial" pitchFamily="34" charset="0"/>
                <a:ea typeface="微软雅黑" pitchFamily="34" charset="-122"/>
                <a:sym typeface="Arial" pitchFamily="34" charset="0"/>
              </a:endParaRPr>
            </a:p>
          </p:txBody>
        </p:sp>
        <p:sp>
          <p:nvSpPr>
            <p:cNvPr id="20" name="TextBox 13"/>
            <p:cNvSpPr txBox="1">
              <a:spLocks noChangeArrowheads="1"/>
            </p:cNvSpPr>
            <p:nvPr/>
          </p:nvSpPr>
          <p:spPr bwMode="auto">
            <a:xfrm>
              <a:off x="3104346" y="2974213"/>
              <a:ext cx="10654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zh-CN" dirty="0"/>
                <a:t>财政转移支付资金</a:t>
              </a:r>
              <a:endParaRPr lang="en-US" sz="2400" dirty="0">
                <a:solidFill>
                  <a:srgbClr val="445469"/>
                </a:solidFill>
                <a:latin typeface="Arial" pitchFamily="34" charset="0"/>
                <a:ea typeface="微软雅黑" pitchFamily="34" charset="-122"/>
                <a:sym typeface="Arial" pitchFamily="34" charset="0"/>
              </a:endParaRPr>
            </a:p>
          </p:txBody>
        </p:sp>
        <p:sp>
          <p:nvSpPr>
            <p:cNvPr id="22" name="TextBox 13"/>
            <p:cNvSpPr txBox="1">
              <a:spLocks noChangeArrowheads="1"/>
            </p:cNvSpPr>
            <p:nvPr/>
          </p:nvSpPr>
          <p:spPr bwMode="auto">
            <a:xfrm>
              <a:off x="4818766" y="2939016"/>
              <a:ext cx="120718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zh-CN" dirty="0"/>
                <a:t>使用财政资金的事业单位和社会团体财务收支</a:t>
              </a:r>
              <a:endParaRPr lang="en-US" sz="2400" dirty="0">
                <a:solidFill>
                  <a:srgbClr val="445469"/>
                </a:solidFill>
                <a:latin typeface="Arial" pitchFamily="34" charset="0"/>
                <a:ea typeface="微软雅黑" pitchFamily="34" charset="-122"/>
                <a:sym typeface="Arial" pitchFamily="34" charset="0"/>
              </a:endParaRPr>
            </a:p>
          </p:txBody>
        </p:sp>
        <p:sp>
          <p:nvSpPr>
            <p:cNvPr id="24" name="TextBox 13"/>
            <p:cNvSpPr txBox="1">
              <a:spLocks noChangeArrowheads="1"/>
            </p:cNvSpPr>
            <p:nvPr/>
          </p:nvSpPr>
          <p:spPr bwMode="auto">
            <a:xfrm>
              <a:off x="6617528" y="2920111"/>
              <a:ext cx="11362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zh-CN" dirty="0"/>
                <a:t>财政投资和以财政投资为主的建设项目的预算执行情况和决算</a:t>
              </a:r>
              <a:endParaRPr lang="en-US" sz="2400" dirty="0">
                <a:solidFill>
                  <a:srgbClr val="445469"/>
                </a:solidFill>
                <a:latin typeface="Arial" pitchFamily="34" charset="0"/>
                <a:ea typeface="微软雅黑" pitchFamily="34" charset="-122"/>
                <a:sym typeface="Arial" pitchFamily="34" charset="0"/>
              </a:endParaRPr>
            </a:p>
          </p:txBody>
        </p:sp>
        <p:sp>
          <p:nvSpPr>
            <p:cNvPr id="28" name="矩形 19">
              <a:extLst>
                <a:ext uri="{FF2B5EF4-FFF2-40B4-BE49-F238E27FC236}">
                  <a16:creationId xmlns:a16="http://schemas.microsoft.com/office/drawing/2014/main" xmlns="" id="{BDEE2D93-257B-47AF-AFB8-922287E0E8CC}"/>
                </a:ext>
              </a:extLst>
            </p:cNvPr>
            <p:cNvSpPr>
              <a:spLocks noChangeArrowheads="1"/>
            </p:cNvSpPr>
            <p:nvPr/>
          </p:nvSpPr>
          <p:spPr bwMode="auto">
            <a:xfrm>
              <a:off x="8139689" y="1579764"/>
              <a:ext cx="1647480" cy="2817675"/>
            </a:xfrm>
            <a:prstGeom prst="rect">
              <a:avLst/>
            </a:prstGeom>
            <a:solidFill>
              <a:srgbClr val="FFFFFF"/>
            </a:solidFill>
            <a:ln w="25400">
              <a:solidFill>
                <a:srgbClr val="404040"/>
              </a:solidFill>
              <a:miter lim="800000"/>
              <a:headEnd/>
              <a:tailEnd/>
            </a:ln>
          </p:spPr>
          <p:txBody>
            <a:bodyPr lIns="67391" tIns="33696" rIns="67391" bIns="33696" anchor="ctr"/>
            <a:lstStyle/>
            <a:p>
              <a:pPr algn="ctr" defTabSz="896210"/>
              <a:endParaRPr lang="en-US" altLang="zh-CN" dirty="0">
                <a:solidFill>
                  <a:srgbClr val="000000"/>
                </a:solidFill>
                <a:latin typeface="Arial" pitchFamily="34" charset="0"/>
                <a:ea typeface="微软雅黑" pitchFamily="34" charset="-122"/>
                <a:sym typeface="Arial" pitchFamily="34" charset="0"/>
              </a:endParaRPr>
            </a:p>
            <a:p>
              <a:pPr algn="ctr" defTabSz="896210"/>
              <a:endParaRPr lang="en-US" altLang="zh-CN" dirty="0">
                <a:solidFill>
                  <a:srgbClr val="000000"/>
                </a:solidFill>
                <a:latin typeface="Arial" pitchFamily="34" charset="0"/>
                <a:ea typeface="微软雅黑" pitchFamily="34" charset="-122"/>
                <a:sym typeface="Arial" pitchFamily="34" charset="0"/>
              </a:endParaRPr>
            </a:p>
            <a:p>
              <a:pPr algn="ctr" defTabSz="896210"/>
              <a:r>
                <a:rPr lang="zh-CN" altLang="en-US" dirty="0">
                  <a:solidFill>
                    <a:srgbClr val="000000"/>
                  </a:solidFill>
                  <a:latin typeface="Arial" pitchFamily="34" charset="0"/>
                  <a:ea typeface="微软雅黑" pitchFamily="34" charset="-122"/>
                  <a:sym typeface="Arial" pitchFamily="34" charset="0"/>
                </a:rPr>
                <a:t>对预算绩效的审计监督</a:t>
              </a:r>
              <a:endParaRPr lang="en-US" altLang="zh-CN" dirty="0">
                <a:solidFill>
                  <a:srgbClr val="000000"/>
                </a:solidFill>
                <a:latin typeface="Arial" pitchFamily="34" charset="0"/>
                <a:ea typeface="微软雅黑" pitchFamily="34" charset="-122"/>
                <a:sym typeface="Arial" pitchFamily="34" charset="0"/>
              </a:endParaRPr>
            </a:p>
          </p:txBody>
        </p:sp>
        <p:sp>
          <p:nvSpPr>
            <p:cNvPr id="29" name="Pentagon 2355_18">
              <a:extLst>
                <a:ext uri="{FF2B5EF4-FFF2-40B4-BE49-F238E27FC236}">
                  <a16:creationId xmlns:a16="http://schemas.microsoft.com/office/drawing/2014/main" xmlns="" id="{967F1B51-5DA1-4299-9893-2FD71F9DF834}"/>
                </a:ext>
              </a:extLst>
            </p:cNvPr>
            <p:cNvSpPr>
              <a:spLocks noChangeArrowheads="1"/>
            </p:cNvSpPr>
            <p:nvPr/>
          </p:nvSpPr>
          <p:spPr bwMode="auto">
            <a:xfrm rot="5400000">
              <a:off x="8478589" y="1299084"/>
              <a:ext cx="1027898" cy="1589261"/>
            </a:xfrm>
            <a:prstGeom prst="homePlate">
              <a:avLst>
                <a:gd name="adj" fmla="val 8079"/>
              </a:avLst>
            </a:prstGeom>
            <a:solidFill>
              <a:srgbClr val="305480"/>
            </a:solidFill>
            <a:ln>
              <a:noFill/>
            </a:ln>
          </p:spPr>
          <p:txBody>
            <a:bodyPr vert="vert270" lIns="67391" tIns="33696" rIns="67391" bIns="33696" anchor="ctr"/>
            <a:lstStyle/>
            <a:p>
              <a:pPr algn="ctr">
                <a:buFont typeface="Arial" pitchFamily="34" charset="0"/>
                <a:buNone/>
              </a:pPr>
              <a:r>
                <a:rPr lang="en-US" altLang="zh-CN" sz="2100" b="1" dirty="0">
                  <a:solidFill>
                    <a:srgbClr val="FFFFFF"/>
                  </a:solidFill>
                  <a:latin typeface="Arial" pitchFamily="34" charset="0"/>
                  <a:ea typeface="微软雅黑" pitchFamily="34" charset="-122"/>
                  <a:sym typeface="Arial" pitchFamily="34" charset="0"/>
                </a:rPr>
                <a:t>05</a:t>
              </a:r>
              <a:endParaRPr lang="id-ID" altLang="en-US" sz="2100" b="1" dirty="0">
                <a:solidFill>
                  <a:srgbClr val="FFFFFF"/>
                </a:solidFill>
                <a:latin typeface="Arial" pitchFamily="34" charset="0"/>
                <a:ea typeface="微软雅黑" pitchFamily="34" charset="-122"/>
                <a:sym typeface="Arial" pitchFamily="34" charset="0"/>
              </a:endParaRPr>
            </a:p>
          </p:txBody>
        </p:sp>
      </p:grpSp>
      <p:sp>
        <p:nvSpPr>
          <p:cNvPr id="31" name="标题 3">
            <a:extLst>
              <a:ext uri="{FF2B5EF4-FFF2-40B4-BE49-F238E27FC236}">
                <a16:creationId xmlns:a16="http://schemas.microsoft.com/office/drawing/2014/main" xmlns=""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（二）审计监督的主要内瓤</a:t>
            </a:r>
            <a:endParaRPr lang="zh-CN" altLang="en-US" dirty="0"/>
          </a:p>
        </p:txBody>
      </p:sp>
    </p:spTree>
    <p:extLst>
      <p:ext uri="{BB962C8B-B14F-4D97-AF65-F5344CB8AC3E}">
        <p14:creationId xmlns:p14="http://schemas.microsoft.com/office/powerpoint/2010/main" val="2167255605"/>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a16="http://schemas.microsoft.com/office/drawing/2014/main" xmlns="" id="{2F6A4F04-ACFB-432F-B74D-4008FC299BA6}"/>
              </a:ext>
            </a:extLst>
          </p:cNvPr>
          <p:cNvGrpSpPr/>
          <p:nvPr/>
        </p:nvGrpSpPr>
        <p:grpSpPr>
          <a:xfrm>
            <a:off x="972170" y="1315145"/>
            <a:ext cx="6879767" cy="2817675"/>
            <a:chOff x="1100528" y="1579765"/>
            <a:chExt cx="6879767" cy="2817675"/>
          </a:xfrm>
        </p:grpSpPr>
        <p:sp>
          <p:nvSpPr>
            <p:cNvPr id="2" name="矩形 7"/>
            <p:cNvSpPr>
              <a:spLocks noChangeArrowheads="1"/>
            </p:cNvSpPr>
            <p:nvPr/>
          </p:nvSpPr>
          <p:spPr bwMode="auto">
            <a:xfrm>
              <a:off x="1113421" y="1579765"/>
              <a:ext cx="1577541" cy="2817675"/>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3" name="Pentagon 2355_6"/>
            <p:cNvSpPr>
              <a:spLocks noChangeArrowheads="1"/>
            </p:cNvSpPr>
            <p:nvPr/>
          </p:nvSpPr>
          <p:spPr bwMode="auto">
            <a:xfrm rot="5400000">
              <a:off x="1381796" y="1298497"/>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1447447"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01</a:t>
              </a:r>
              <a:endParaRPr lang="zh-CN" altLang="en-US" sz="2900" b="1">
                <a:solidFill>
                  <a:srgbClr val="FFFFFF"/>
                </a:solidFill>
                <a:latin typeface="Arial" pitchFamily="34" charset="0"/>
                <a:ea typeface="微软雅黑" pitchFamily="34" charset="-122"/>
                <a:sym typeface="Arial" pitchFamily="34" charset="0"/>
              </a:endParaRPr>
            </a:p>
          </p:txBody>
        </p:sp>
        <p:sp>
          <p:nvSpPr>
            <p:cNvPr id="6" name="矩形 11"/>
            <p:cNvSpPr>
              <a:spLocks noChangeArrowheads="1"/>
            </p:cNvSpPr>
            <p:nvPr/>
          </p:nvSpPr>
          <p:spPr bwMode="auto">
            <a:xfrm>
              <a:off x="2876141" y="1579765"/>
              <a:ext cx="1577541" cy="2817675"/>
            </a:xfrm>
            <a:prstGeom prst="rect">
              <a:avLst/>
            </a:prstGeom>
            <a:solidFill>
              <a:srgbClr val="FFFFFF"/>
            </a:solidFill>
            <a:ln w="25400">
              <a:solidFill>
                <a:srgbClr val="40404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7" name="Pentagon 2355_10"/>
            <p:cNvSpPr>
              <a:spLocks noChangeArrowheads="1"/>
            </p:cNvSpPr>
            <p:nvPr/>
          </p:nvSpPr>
          <p:spPr bwMode="auto">
            <a:xfrm rot="5400000">
              <a:off x="3145102" y="1299083"/>
              <a:ext cx="1027898" cy="1589261"/>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0" name="矩形 15"/>
            <p:cNvSpPr>
              <a:spLocks noChangeArrowheads="1"/>
            </p:cNvSpPr>
            <p:nvPr/>
          </p:nvSpPr>
          <p:spPr bwMode="auto">
            <a:xfrm>
              <a:off x="4638862" y="1579765"/>
              <a:ext cx="1578713" cy="2817675"/>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11" name="Pentagon 2355"/>
            <p:cNvSpPr>
              <a:spLocks noChangeArrowheads="1"/>
            </p:cNvSpPr>
            <p:nvPr/>
          </p:nvSpPr>
          <p:spPr bwMode="auto">
            <a:xfrm rot="5400000">
              <a:off x="4908409" y="1298497"/>
              <a:ext cx="1027898" cy="1590434"/>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4" name="矩形 19"/>
            <p:cNvSpPr>
              <a:spLocks noChangeArrowheads="1"/>
            </p:cNvSpPr>
            <p:nvPr/>
          </p:nvSpPr>
          <p:spPr bwMode="auto">
            <a:xfrm>
              <a:off x="6402754" y="1579765"/>
              <a:ext cx="1577541" cy="2817675"/>
            </a:xfrm>
            <a:prstGeom prst="rect">
              <a:avLst/>
            </a:prstGeom>
            <a:solidFill>
              <a:srgbClr val="FFFFFF"/>
            </a:solidFill>
            <a:ln w="25400">
              <a:solidFill>
                <a:srgbClr val="404040"/>
              </a:solidFill>
              <a:miter lim="800000"/>
              <a:headEnd/>
              <a:tailEnd/>
            </a:ln>
          </p:spPr>
          <p:txBody>
            <a:bodyPr lIns="67391" tIns="33696" rIns="67391" bIns="33696" anchor="ctr"/>
            <a:lstStyle/>
            <a:p>
              <a:pPr algn="ctr" defTabSz="896210"/>
              <a:endParaRPr lang="zh-CN" altLang="en-US" sz="2300">
                <a:solidFill>
                  <a:srgbClr val="000000"/>
                </a:solidFill>
                <a:latin typeface="Arial" pitchFamily="34" charset="0"/>
                <a:ea typeface="微软雅黑" pitchFamily="34" charset="-122"/>
                <a:sym typeface="Arial" pitchFamily="34" charset="0"/>
              </a:endParaRPr>
            </a:p>
          </p:txBody>
        </p:sp>
        <p:sp>
          <p:nvSpPr>
            <p:cNvPr id="15" name="Pentagon 2355_18"/>
            <p:cNvSpPr>
              <a:spLocks noChangeArrowheads="1"/>
            </p:cNvSpPr>
            <p:nvPr/>
          </p:nvSpPr>
          <p:spPr bwMode="auto">
            <a:xfrm rot="5400000">
              <a:off x="6671715" y="1299083"/>
              <a:ext cx="1027898" cy="1589261"/>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48592" y="2939016"/>
              <a:ext cx="13251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dirty="0"/>
                <a:t>完善人大预算监督制度</a:t>
              </a:r>
              <a:endParaRPr lang="en-US" sz="2400" b="1" dirty="0">
                <a:solidFill>
                  <a:srgbClr val="445469"/>
                </a:solidFill>
                <a:latin typeface="Arial" pitchFamily="34" charset="0"/>
                <a:ea typeface="微软雅黑" pitchFamily="34" charset="-122"/>
                <a:sym typeface="Arial" pitchFamily="34" charset="0"/>
              </a:endParaRPr>
            </a:p>
          </p:txBody>
        </p:sp>
        <p:sp>
          <p:nvSpPr>
            <p:cNvPr id="20" name="TextBox 13"/>
            <p:cNvSpPr txBox="1">
              <a:spLocks noChangeArrowheads="1"/>
            </p:cNvSpPr>
            <p:nvPr/>
          </p:nvSpPr>
          <p:spPr bwMode="auto">
            <a:xfrm>
              <a:off x="3104346" y="2974213"/>
              <a:ext cx="10654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dirty="0">
                  <a:solidFill>
                    <a:srgbClr val="445469"/>
                  </a:solidFill>
                  <a:latin typeface="Arial" pitchFamily="34" charset="0"/>
                  <a:ea typeface="微软雅黑" pitchFamily="34" charset="-122"/>
                  <a:sym typeface="Arial" pitchFamily="34" charset="0"/>
                </a:rPr>
                <a:t>加强预算司法监督力度</a:t>
              </a:r>
              <a:endParaRPr lang="en-US" dirty="0">
                <a:solidFill>
                  <a:srgbClr val="445469"/>
                </a:solidFill>
                <a:latin typeface="Arial" pitchFamily="34" charset="0"/>
                <a:ea typeface="微软雅黑" pitchFamily="34" charset="-122"/>
                <a:sym typeface="Arial" pitchFamily="34" charset="0"/>
              </a:endParaRPr>
            </a:p>
          </p:txBody>
        </p:sp>
        <p:sp>
          <p:nvSpPr>
            <p:cNvPr id="22" name="TextBox 13"/>
            <p:cNvSpPr txBox="1">
              <a:spLocks noChangeArrowheads="1"/>
            </p:cNvSpPr>
            <p:nvPr/>
          </p:nvSpPr>
          <p:spPr bwMode="auto">
            <a:xfrm>
              <a:off x="4818766" y="2939016"/>
              <a:ext cx="12071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dirty="0">
                  <a:solidFill>
                    <a:srgbClr val="445469"/>
                  </a:solidFill>
                  <a:latin typeface="Arial" pitchFamily="34" charset="0"/>
                  <a:ea typeface="微软雅黑" pitchFamily="34" charset="-122"/>
                  <a:sym typeface="Arial" pitchFamily="34" charset="0"/>
                </a:rPr>
                <a:t>保证审计机关的独立性</a:t>
              </a:r>
              <a:endParaRPr lang="en-US" dirty="0">
                <a:solidFill>
                  <a:srgbClr val="445469"/>
                </a:solidFill>
                <a:latin typeface="Arial" pitchFamily="34" charset="0"/>
                <a:ea typeface="微软雅黑" pitchFamily="34" charset="-122"/>
                <a:sym typeface="Arial" pitchFamily="34" charset="0"/>
              </a:endParaRPr>
            </a:p>
          </p:txBody>
        </p:sp>
        <p:sp>
          <p:nvSpPr>
            <p:cNvPr id="24" name="TextBox 13"/>
            <p:cNvSpPr txBox="1">
              <a:spLocks noChangeArrowheads="1"/>
            </p:cNvSpPr>
            <p:nvPr/>
          </p:nvSpPr>
          <p:spPr bwMode="auto">
            <a:xfrm>
              <a:off x="6617528" y="2920111"/>
              <a:ext cx="11362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dirty="0"/>
                <a:t>加强预算的社会监督</a:t>
              </a:r>
              <a:endParaRPr lang="en-US" sz="2400" dirty="0">
                <a:solidFill>
                  <a:srgbClr val="445469"/>
                </a:solidFill>
                <a:latin typeface="Arial" pitchFamily="34" charset="0"/>
                <a:ea typeface="微软雅黑" pitchFamily="34" charset="-122"/>
                <a:sym typeface="Arial" pitchFamily="34" charset="0"/>
              </a:endParaRPr>
            </a:p>
          </p:txBody>
        </p:sp>
      </p:grpSp>
      <p:sp>
        <p:nvSpPr>
          <p:cNvPr id="31" name="标题 3">
            <a:extLst>
              <a:ext uri="{FF2B5EF4-FFF2-40B4-BE49-F238E27FC236}">
                <a16:creationId xmlns:a16="http://schemas.microsoft.com/office/drawing/2014/main" xmlns=""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二</a:t>
            </a:r>
            <a:r>
              <a:rPr lang="zh-CN" altLang="zh-CN" b="1" dirty="0"/>
              <a:t>、</a:t>
            </a:r>
            <a:r>
              <a:rPr lang="zh-CN" altLang="en-US" b="1" dirty="0"/>
              <a:t>政府预算监督体系的完善</a:t>
            </a:r>
            <a:endParaRPr lang="zh-CN" altLang="en-US" dirty="0"/>
          </a:p>
        </p:txBody>
      </p:sp>
    </p:spTree>
    <p:extLst>
      <p:ext uri="{BB962C8B-B14F-4D97-AF65-F5344CB8AC3E}">
        <p14:creationId xmlns:p14="http://schemas.microsoft.com/office/powerpoint/2010/main" val="2988267511"/>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1332210" y="2196717"/>
            <a:ext cx="6624736" cy="683603"/>
          </a:xfrm>
          <a:prstGeom prst="rect">
            <a:avLst/>
          </a:prstGeom>
          <a:noFill/>
        </p:spPr>
        <p:txBody>
          <a:bodyPr wrap="square" lIns="67391" tIns="33696" rIns="67391" bIns="33696" rtlCol="0">
            <a:spAutoFit/>
          </a:bodyPr>
          <a:lstStyle/>
          <a:p>
            <a:r>
              <a:rPr lang="zh-CN" altLang="zh-CN" sz="4000" dirty="0">
                <a:solidFill>
                  <a:srgbClr val="305480"/>
                </a:solidFill>
                <a:latin typeface="黑体" pitchFamily="2" charset="-122"/>
                <a:ea typeface="黑体" pitchFamily="2" charset="-122"/>
                <a:cs typeface="+mn-ea"/>
              </a:rPr>
              <a:t>第三节 </a:t>
            </a:r>
            <a:r>
              <a:rPr lang="zh-CN" altLang="en-US" sz="4000" dirty="0">
                <a:solidFill>
                  <a:srgbClr val="305480"/>
                </a:solidFill>
                <a:latin typeface="黑体" pitchFamily="2" charset="-122"/>
                <a:ea typeface="黑体" pitchFamily="2" charset="-122"/>
                <a:cs typeface="+mn-ea"/>
              </a:rPr>
              <a:t>预算风险控制与监督</a:t>
            </a:r>
            <a:endParaRPr lang="zh-CN" altLang="en-US" sz="4000" dirty="0">
              <a:solidFill>
                <a:srgbClr val="305480"/>
              </a:solidFill>
              <a:latin typeface="黑体" pitchFamily="2" charset="-122"/>
              <a:ea typeface="黑体"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itchFamily="2" charset="-122"/>
                <a:ea typeface="黑体" pitchFamily="2" charset="-122"/>
                <a:cs typeface="+mn-ea"/>
                <a:sym typeface="+mn-lt"/>
              </a:rPr>
              <a:t>3</a:t>
            </a:r>
            <a:endParaRPr lang="zh-CN" altLang="en-US" sz="8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3656575773"/>
      </p:ext>
    </p:extLst>
  </p:cSld>
  <p:clrMapOvr>
    <a:masterClrMapping/>
  </p:clrMapOvr>
  <mc:AlternateContent xmlns:mc="http://schemas.openxmlformats.org/markup-compatibility/2006" xmlns:p14="http://schemas.microsoft.com/office/powerpoint/2010/main">
    <mc:Choice Requires="p14">
      <p:transition spd="slow" p14:dur="1300" advTm="4200">
        <p14:pan dir="u"/>
      </p:transition>
    </mc:Choice>
    <mc:Fallback xmlns="">
      <p:transition spd="slow" advTm="42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0" name="组合 29">
            <a:extLst>
              <a:ext uri="{FF2B5EF4-FFF2-40B4-BE49-F238E27FC236}">
                <a16:creationId xmlns:a16="http://schemas.microsoft.com/office/drawing/2014/main" xmlns="" id="{2F6A4F04-ACFB-432F-B74D-4008FC299BA6}"/>
              </a:ext>
            </a:extLst>
          </p:cNvPr>
          <p:cNvGrpSpPr/>
          <p:nvPr/>
        </p:nvGrpSpPr>
        <p:grpSpPr>
          <a:xfrm>
            <a:off x="612130" y="1300068"/>
            <a:ext cx="7238289" cy="1796152"/>
            <a:chOff x="740488" y="1564688"/>
            <a:chExt cx="7238289" cy="1796152"/>
          </a:xfrm>
        </p:grpSpPr>
        <p:sp>
          <p:nvSpPr>
            <p:cNvPr id="2" name="矩形 7"/>
            <p:cNvSpPr>
              <a:spLocks noChangeArrowheads="1"/>
            </p:cNvSpPr>
            <p:nvPr/>
          </p:nvSpPr>
          <p:spPr bwMode="auto">
            <a:xfrm>
              <a:off x="1051653" y="1564688"/>
              <a:ext cx="6927124" cy="1796152"/>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3" name="Pentagon 2355_6"/>
            <p:cNvSpPr>
              <a:spLocks noChangeArrowheads="1"/>
            </p:cNvSpPr>
            <p:nvPr/>
          </p:nvSpPr>
          <p:spPr bwMode="auto">
            <a:xfrm rot="5400000">
              <a:off x="1381796" y="1298497"/>
              <a:ext cx="1027898" cy="1590433"/>
            </a:xfrm>
            <a:prstGeom prst="homePlate">
              <a:avLst>
                <a:gd name="adj" fmla="val 8079"/>
              </a:avLst>
            </a:prstGeom>
            <a:solidFill>
              <a:srgbClr val="305480"/>
            </a:solidFill>
            <a:ln>
              <a:noFill/>
            </a:ln>
          </p:spPr>
          <p:txBody>
            <a:bodyPr lIns="67391" tIns="33696" rIns="67391" bIns="33696" anchor="ctr"/>
            <a:lstStyle/>
            <a:p>
              <a:pPr algn="ctr">
                <a:buFont typeface="Arial" pitchFamily="34" charset="0"/>
                <a:buNone/>
              </a:pPr>
              <a:endParaRPr lang="id-ID" altLang="en-US" sz="2100" b="1" dirty="0">
                <a:solidFill>
                  <a:srgbClr val="FFFFFF"/>
                </a:solidFill>
                <a:latin typeface="Arial" pitchFamily="34" charset="0"/>
                <a:ea typeface="微软雅黑" pitchFamily="34" charset="-122"/>
                <a:sym typeface="Arial" pitchFamily="34" charset="0"/>
              </a:endParaRPr>
            </a:p>
          </p:txBody>
        </p:sp>
        <p:sp>
          <p:nvSpPr>
            <p:cNvPr id="5" name="文本框 10"/>
            <p:cNvSpPr txBox="1">
              <a:spLocks noChangeArrowheads="1"/>
            </p:cNvSpPr>
            <p:nvPr/>
          </p:nvSpPr>
          <p:spPr bwMode="auto">
            <a:xfrm>
              <a:off x="740488" y="1679147"/>
              <a:ext cx="2013155" cy="5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2900" b="1" dirty="0">
                  <a:solidFill>
                    <a:srgbClr val="FFFFFF"/>
                  </a:solidFill>
                  <a:latin typeface="Arial" pitchFamily="34" charset="0"/>
                  <a:ea typeface="微软雅黑" pitchFamily="34" charset="-122"/>
                  <a:sym typeface="Arial" pitchFamily="34" charset="0"/>
                </a:rPr>
                <a:t>（一）定义</a:t>
              </a: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60" y="2640760"/>
              <a:ext cx="65641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dirty="0"/>
                <a:t>预算编制风险是指因相关规章和工作机制不完善、执行不到位和预算安排依据不充分等，导致预算不科学、不准确、步细化的可能性。</a:t>
              </a:r>
              <a:endParaRPr lang="en-US" sz="2400" b="1" dirty="0">
                <a:solidFill>
                  <a:srgbClr val="445469"/>
                </a:solidFill>
                <a:latin typeface="Arial" pitchFamily="34" charset="0"/>
                <a:ea typeface="微软雅黑" pitchFamily="34" charset="-122"/>
                <a:sym typeface="Arial" pitchFamily="34" charset="0"/>
              </a:endParaRPr>
            </a:p>
          </p:txBody>
        </p:sp>
      </p:grpSp>
      <p:sp>
        <p:nvSpPr>
          <p:cNvPr id="31" name="标题 3">
            <a:extLst>
              <a:ext uri="{FF2B5EF4-FFF2-40B4-BE49-F238E27FC236}">
                <a16:creationId xmlns:a16="http://schemas.microsoft.com/office/drawing/2014/main" xmlns=""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一</a:t>
            </a:r>
            <a:r>
              <a:rPr lang="zh-CN" altLang="zh-CN" b="1" dirty="0"/>
              <a:t>、</a:t>
            </a:r>
            <a:r>
              <a:rPr lang="zh-CN" altLang="en-US" b="1" dirty="0"/>
              <a:t>预算过程风险与监督</a:t>
            </a:r>
            <a:endParaRPr lang="zh-CN" altLang="en-US" dirty="0"/>
          </a:p>
        </p:txBody>
      </p:sp>
    </p:spTree>
    <p:extLst>
      <p:ext uri="{BB962C8B-B14F-4D97-AF65-F5344CB8AC3E}">
        <p14:creationId xmlns:p14="http://schemas.microsoft.com/office/powerpoint/2010/main" val="1241399268"/>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5_6"/>
          <p:cNvSpPr>
            <a:spLocks/>
          </p:cNvSpPr>
          <p:nvPr/>
        </p:nvSpPr>
        <p:spPr bwMode="auto">
          <a:xfrm rot="-5331273">
            <a:off x="5150408" y="1902544"/>
            <a:ext cx="758380"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p:spPr>
        <p:txBody>
          <a:bodyPr lIns="89680" tIns="44840" rIns="89680" bIns="44840"/>
          <a:lstStyle/>
          <a:p>
            <a:endParaRPr lang="zh-CN" altLang="en-US"/>
          </a:p>
        </p:txBody>
      </p:sp>
      <p:sp>
        <p:nvSpPr>
          <p:cNvPr id="4" name="Freeform 65_7"/>
          <p:cNvSpPr>
            <a:spLocks/>
          </p:cNvSpPr>
          <p:nvPr/>
        </p:nvSpPr>
        <p:spPr bwMode="auto">
          <a:xfrm rot="-3744668">
            <a:off x="4064527" y="2155143"/>
            <a:ext cx="757214"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p:spPr>
        <p:txBody>
          <a:bodyPr lIns="89680" tIns="44840" rIns="89680" bIns="44840"/>
          <a:lstStyle/>
          <a:p>
            <a:endParaRPr lang="zh-CN" altLang="en-US"/>
          </a:p>
        </p:txBody>
      </p:sp>
      <p:sp>
        <p:nvSpPr>
          <p:cNvPr id="5" name="Freeform 65_8"/>
          <p:cNvSpPr>
            <a:spLocks/>
          </p:cNvSpPr>
          <p:nvPr/>
        </p:nvSpPr>
        <p:spPr bwMode="auto">
          <a:xfrm rot="-2146088">
            <a:off x="2986311" y="189478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p:spPr>
        <p:txBody>
          <a:bodyPr lIns="89680" tIns="44840" rIns="89680" bIns="44840"/>
          <a:lstStyle/>
          <a:p>
            <a:endParaRPr lang="zh-CN" altLang="en-US"/>
          </a:p>
        </p:txBody>
      </p:sp>
      <p:sp>
        <p:nvSpPr>
          <p:cNvPr id="6" name="Freeform 65_9"/>
          <p:cNvSpPr>
            <a:spLocks/>
          </p:cNvSpPr>
          <p:nvPr/>
        </p:nvSpPr>
        <p:spPr bwMode="auto">
          <a:xfrm rot="-592321">
            <a:off x="2117843" y="118657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p:spPr>
        <p:txBody>
          <a:bodyPr lIns="89680" tIns="44840" rIns="89680" bIns="44840"/>
          <a:lstStyle/>
          <a:p>
            <a:endParaRPr lang="zh-CN" altLang="en-US"/>
          </a:p>
        </p:txBody>
      </p:sp>
      <p:cxnSp>
        <p:nvCxnSpPr>
          <p:cNvPr id="7" name="Elbow Connector 25"/>
          <p:cNvCxnSpPr>
            <a:cxnSpLocks noChangeShapeType="1"/>
          </p:cNvCxnSpPr>
          <p:nvPr/>
        </p:nvCxnSpPr>
        <p:spPr bwMode="auto">
          <a:xfrm rot="16200000" flipH="1">
            <a:off x="2984182" y="2945771"/>
            <a:ext cx="612538" cy="108998"/>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8" name="Straight Connector 31"/>
          <p:cNvCxnSpPr>
            <a:cxnSpLocks noChangeShapeType="1"/>
          </p:cNvCxnSpPr>
          <p:nvPr/>
        </p:nvCxnSpPr>
        <p:spPr bwMode="auto">
          <a:xfrm>
            <a:off x="2324119" y="2061629"/>
            <a:ext cx="0" cy="453861"/>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0" name="Straight Connector 94"/>
          <p:cNvCxnSpPr>
            <a:cxnSpLocks noChangeShapeType="1"/>
          </p:cNvCxnSpPr>
          <p:nvPr/>
        </p:nvCxnSpPr>
        <p:spPr bwMode="auto">
          <a:xfrm>
            <a:off x="4443134" y="3049856"/>
            <a:ext cx="0" cy="453862"/>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1" name="Elbow Connector 108"/>
          <p:cNvCxnSpPr>
            <a:cxnSpLocks noChangeShapeType="1"/>
          </p:cNvCxnSpPr>
          <p:nvPr/>
        </p:nvCxnSpPr>
        <p:spPr bwMode="auto">
          <a:xfrm rot="5400000">
            <a:off x="5299510" y="2940523"/>
            <a:ext cx="612538" cy="107826"/>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sp>
        <p:nvSpPr>
          <p:cNvPr id="12" name="Oval 38"/>
          <p:cNvSpPr>
            <a:spLocks noChangeArrowheads="1"/>
          </p:cNvSpPr>
          <p:nvPr/>
        </p:nvSpPr>
        <p:spPr bwMode="auto">
          <a:xfrm>
            <a:off x="2019394" y="2697501"/>
            <a:ext cx="610623" cy="609038"/>
          </a:xfrm>
          <a:prstGeom prst="ellipse">
            <a:avLst/>
          </a:prstGeom>
          <a:solidFill>
            <a:srgbClr val="305480"/>
          </a:solidFill>
          <a:ln>
            <a:noFill/>
          </a:ln>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3" name="Freeform 13"/>
          <p:cNvSpPr>
            <a:spLocks noEditPoints="1"/>
          </p:cNvSpPr>
          <p:nvPr/>
        </p:nvSpPr>
        <p:spPr bwMode="auto">
          <a:xfrm>
            <a:off x="2176445" y="2891180"/>
            <a:ext cx="296521" cy="222848"/>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4" name="Oval 102"/>
          <p:cNvSpPr>
            <a:spLocks noChangeArrowheads="1"/>
          </p:cNvSpPr>
          <p:nvPr/>
        </p:nvSpPr>
        <p:spPr bwMode="auto">
          <a:xfrm>
            <a:off x="3042568" y="3447715"/>
            <a:ext cx="610624" cy="607871"/>
          </a:xfrm>
          <a:prstGeom prst="ellipse">
            <a:avLst/>
          </a:prstGeom>
          <a:solidFill>
            <a:schemeClr val="accent1"/>
          </a:solidFill>
          <a:ln>
            <a:noFill/>
          </a:ln>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5" name="Freeform 15"/>
          <p:cNvSpPr>
            <a:spLocks noChangeAspect="1" noEditPoints="1"/>
          </p:cNvSpPr>
          <p:nvPr/>
        </p:nvSpPr>
        <p:spPr bwMode="auto">
          <a:xfrm>
            <a:off x="3205479" y="3644893"/>
            <a:ext cx="285973" cy="213514"/>
          </a:xfrm>
          <a:custGeom>
            <a:avLst/>
            <a:gdLst>
              <a:gd name="T0" fmla="*/ 2147483647 w 168"/>
              <a:gd name="T1" fmla="*/ 2147483647 h 126"/>
              <a:gd name="T2" fmla="*/ 0 w 168"/>
              <a:gd name="T3" fmla="*/ 2147483647 h 126"/>
              <a:gd name="T4" fmla="*/ 0 w 168"/>
              <a:gd name="T5" fmla="*/ 0 h 126"/>
              <a:gd name="T6" fmla="*/ 2147483647 w 168"/>
              <a:gd name="T7" fmla="*/ 0 h 126"/>
              <a:gd name="T8" fmla="*/ 2147483647 w 168"/>
              <a:gd name="T9" fmla="*/ 2147483647 h 126"/>
              <a:gd name="T10" fmla="*/ 2147483647 w 168"/>
              <a:gd name="T11" fmla="*/ 2147483647 h 126"/>
              <a:gd name="T12" fmla="*/ 2147483647 w 168"/>
              <a:gd name="T13" fmla="*/ 2147483647 h 126"/>
              <a:gd name="T14" fmla="*/ 2147483647 w 168"/>
              <a:gd name="T15" fmla="*/ 2147483647 h 126"/>
              <a:gd name="T16" fmla="*/ 2147483647 w 168"/>
              <a:gd name="T17" fmla="*/ 2147483647 h 126"/>
              <a:gd name="T18" fmla="*/ 2147483647 w 168"/>
              <a:gd name="T19" fmla="*/ 2147483647 h 126"/>
              <a:gd name="T20" fmla="*/ 2147483647 w 168"/>
              <a:gd name="T21" fmla="*/ 2147483647 h 126"/>
              <a:gd name="T22" fmla="*/ 2147483647 w 168"/>
              <a:gd name="T23" fmla="*/ 2147483647 h 126"/>
              <a:gd name="T24" fmla="*/ 2147483647 w 168"/>
              <a:gd name="T25" fmla="*/ 2147483647 h 126"/>
              <a:gd name="T26" fmla="*/ 2147483647 w 168"/>
              <a:gd name="T27" fmla="*/ 2147483647 h 126"/>
              <a:gd name="T28" fmla="*/ 2147483647 w 168"/>
              <a:gd name="T29" fmla="*/ 2147483647 h 126"/>
              <a:gd name="T30" fmla="*/ 2147483647 w 168"/>
              <a:gd name="T31" fmla="*/ 2147483647 h 126"/>
              <a:gd name="T32" fmla="*/ 2147483647 w 168"/>
              <a:gd name="T33" fmla="*/ 2147483647 h 126"/>
              <a:gd name="T34" fmla="*/ 2147483647 w 168"/>
              <a:gd name="T35" fmla="*/ 2147483647 h 126"/>
              <a:gd name="T36" fmla="*/ 2147483647 w 168"/>
              <a:gd name="T37" fmla="*/ 2147483647 h 126"/>
              <a:gd name="T38" fmla="*/ 2147483647 w 168"/>
              <a:gd name="T39" fmla="*/ 2147483647 h 126"/>
              <a:gd name="T40" fmla="*/ 2147483647 w 168"/>
              <a:gd name="T41" fmla="*/ 2147483647 h 126"/>
              <a:gd name="T42" fmla="*/ 2147483647 w 168"/>
              <a:gd name="T43" fmla="*/ 2147483647 h 126"/>
              <a:gd name="T44" fmla="*/ 2147483647 w 168"/>
              <a:gd name="T45" fmla="*/ 2147483647 h 126"/>
              <a:gd name="T46" fmla="*/ 2147483647 w 168"/>
              <a:gd name="T47" fmla="*/ 2147483647 h 126"/>
              <a:gd name="T48" fmla="*/ 2147483647 w 168"/>
              <a:gd name="T49" fmla="*/ 2147483647 h 126"/>
              <a:gd name="T50" fmla="*/ 2147483647 w 168"/>
              <a:gd name="T51" fmla="*/ 2147483647 h 126"/>
              <a:gd name="T52" fmla="*/ 2147483647 w 168"/>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6" name="Oval 103"/>
          <p:cNvSpPr>
            <a:spLocks noChangeArrowheads="1"/>
          </p:cNvSpPr>
          <p:nvPr/>
        </p:nvSpPr>
        <p:spPr bwMode="auto">
          <a:xfrm>
            <a:off x="4138409" y="3636726"/>
            <a:ext cx="610623" cy="607871"/>
          </a:xfrm>
          <a:prstGeom prst="ellipse">
            <a:avLst/>
          </a:prstGeom>
          <a:solidFill>
            <a:srgbClr val="305480"/>
          </a:solidFill>
          <a:ln>
            <a:noFill/>
          </a:ln>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7" name="Freeform 69"/>
          <p:cNvSpPr>
            <a:spLocks noEditPoints="1"/>
          </p:cNvSpPr>
          <p:nvPr/>
        </p:nvSpPr>
        <p:spPr bwMode="auto">
          <a:xfrm>
            <a:off x="4314211" y="3810570"/>
            <a:ext cx="257845" cy="259016"/>
          </a:xfrm>
          <a:custGeom>
            <a:avLst/>
            <a:gdLst>
              <a:gd name="T0" fmla="*/ 2147483647 w 58"/>
              <a:gd name="T1" fmla="*/ 2147483647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0 w 58"/>
              <a:gd name="T29" fmla="*/ 2147483647 h 58"/>
              <a:gd name="T30" fmla="*/ 0 w 58"/>
              <a:gd name="T31" fmla="*/ 2147483647 h 58"/>
              <a:gd name="T32" fmla="*/ 2147483647 w 58"/>
              <a:gd name="T33" fmla="*/ 2147483647 h 58"/>
              <a:gd name="T34" fmla="*/ 2147483647 w 58"/>
              <a:gd name="T35" fmla="*/ 2147483647 h 58"/>
              <a:gd name="T36" fmla="*/ 2147483647 w 58"/>
              <a:gd name="T37" fmla="*/ 2147483647 h 58"/>
              <a:gd name="T38" fmla="*/ 2147483647 w 58"/>
              <a:gd name="T39" fmla="*/ 0 h 58"/>
              <a:gd name="T40" fmla="*/ 2147483647 w 58"/>
              <a:gd name="T41" fmla="*/ 2147483647 h 58"/>
              <a:gd name="T42" fmla="*/ 2147483647 w 58"/>
              <a:gd name="T43" fmla="*/ 2147483647 h 58"/>
              <a:gd name="T44" fmla="*/ 2147483647 w 58"/>
              <a:gd name="T45" fmla="*/ 2147483647 h 58"/>
              <a:gd name="T46" fmla="*/ 2147483647 w 58"/>
              <a:gd name="T47" fmla="*/ 2147483647 h 58"/>
              <a:gd name="T48" fmla="*/ 2147483647 w 58"/>
              <a:gd name="T49" fmla="*/ 2147483647 h 58"/>
              <a:gd name="T50" fmla="*/ 2147483647 w 58"/>
              <a:gd name="T51" fmla="*/ 2147483647 h 58"/>
              <a:gd name="T52" fmla="*/ 2147483647 w 58"/>
              <a:gd name="T53" fmla="*/ 2147483647 h 58"/>
              <a:gd name="T54" fmla="*/ 2147483647 w 58"/>
              <a:gd name="T55" fmla="*/ 2147483647 h 58"/>
              <a:gd name="T56" fmla="*/ 2147483647 w 58"/>
              <a:gd name="T57" fmla="*/ 2147483647 h 58"/>
              <a:gd name="T58" fmla="*/ 2147483647 w 58"/>
              <a:gd name="T59" fmla="*/ 2147483647 h 58"/>
              <a:gd name="T60" fmla="*/ 2147483647 w 58"/>
              <a:gd name="T61" fmla="*/ 2147483647 h 58"/>
              <a:gd name="T62" fmla="*/ 2147483647 w 58"/>
              <a:gd name="T63" fmla="*/ 2147483647 h 58"/>
              <a:gd name="T64" fmla="*/ 2147483647 w 58"/>
              <a:gd name="T65" fmla="*/ 2147483647 h 58"/>
              <a:gd name="T66" fmla="*/ 2147483647 w 58"/>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8" name="Oval 101"/>
          <p:cNvSpPr>
            <a:spLocks noChangeArrowheads="1"/>
          </p:cNvSpPr>
          <p:nvPr/>
        </p:nvSpPr>
        <p:spPr bwMode="auto">
          <a:xfrm>
            <a:off x="5262377" y="3447715"/>
            <a:ext cx="611795" cy="607871"/>
          </a:xfrm>
          <a:prstGeom prst="ellipse">
            <a:avLst/>
          </a:prstGeom>
          <a:solidFill>
            <a:schemeClr val="accent1"/>
          </a:solidFill>
          <a:ln>
            <a:noFill/>
          </a:ln>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9" name="Freeform 217"/>
          <p:cNvSpPr>
            <a:spLocks noEditPoints="1"/>
          </p:cNvSpPr>
          <p:nvPr/>
        </p:nvSpPr>
        <p:spPr bwMode="auto">
          <a:xfrm>
            <a:off x="5425288" y="3644893"/>
            <a:ext cx="285973" cy="213514"/>
          </a:xfrm>
          <a:custGeom>
            <a:avLst/>
            <a:gdLst>
              <a:gd name="T0" fmla="*/ 2147483647 w 78"/>
              <a:gd name="T1" fmla="*/ 2147483647 h 58"/>
              <a:gd name="T2" fmla="*/ 0 w 78"/>
              <a:gd name="T3" fmla="*/ 2147483647 h 58"/>
              <a:gd name="T4" fmla="*/ 0 w 78"/>
              <a:gd name="T5" fmla="*/ 0 h 58"/>
              <a:gd name="T6" fmla="*/ 2147483647 w 78"/>
              <a:gd name="T7" fmla="*/ 0 h 58"/>
              <a:gd name="T8" fmla="*/ 2147483647 w 78"/>
              <a:gd name="T9" fmla="*/ 2147483647 h 58"/>
              <a:gd name="T10" fmla="*/ 2147483647 w 78"/>
              <a:gd name="T11" fmla="*/ 2147483647 h 58"/>
              <a:gd name="T12" fmla="*/ 2147483647 w 78"/>
              <a:gd name="T13" fmla="*/ 2147483647 h 58"/>
              <a:gd name="T14" fmla="*/ 2147483647 w 78"/>
              <a:gd name="T15" fmla="*/ 2147483647 h 58"/>
              <a:gd name="T16" fmla="*/ 2147483647 w 78"/>
              <a:gd name="T17" fmla="*/ 2147483647 h 58"/>
              <a:gd name="T18" fmla="*/ 2147483647 w 78"/>
              <a:gd name="T19" fmla="*/ 2147483647 h 58"/>
              <a:gd name="T20" fmla="*/ 2147483647 w 78"/>
              <a:gd name="T21" fmla="*/ 2147483647 h 58"/>
              <a:gd name="T22" fmla="*/ 2147483647 w 78"/>
              <a:gd name="T23" fmla="*/ 2147483647 h 58"/>
              <a:gd name="T24" fmla="*/ 2147483647 w 78"/>
              <a:gd name="T25" fmla="*/ 2147483647 h 58"/>
              <a:gd name="T26" fmla="*/ 2147483647 w 78"/>
              <a:gd name="T27" fmla="*/ 2147483647 h 58"/>
              <a:gd name="T28" fmla="*/ 2147483647 w 78"/>
              <a:gd name="T29" fmla="*/ 2147483647 h 58"/>
              <a:gd name="T30" fmla="*/ 2147483647 w 78"/>
              <a:gd name="T31" fmla="*/ 2147483647 h 58"/>
              <a:gd name="T32" fmla="*/ 2147483647 w 78"/>
              <a:gd name="T33" fmla="*/ 2147483647 h 58"/>
              <a:gd name="T34" fmla="*/ 2147483647 w 78"/>
              <a:gd name="T35" fmla="*/ 2147483647 h 58"/>
              <a:gd name="T36" fmla="*/ 2147483647 w 78"/>
              <a:gd name="T37" fmla="*/ 2147483647 h 58"/>
              <a:gd name="T38" fmla="*/ 2147483647 w 78"/>
              <a:gd name="T39" fmla="*/ 2147483647 h 58"/>
              <a:gd name="T40" fmla="*/ 2147483647 w 78"/>
              <a:gd name="T41" fmla="*/ 2147483647 h 58"/>
              <a:gd name="T42" fmla="*/ 2147483647 w 78"/>
              <a:gd name="T43" fmla="*/ 2147483647 h 58"/>
              <a:gd name="T44" fmla="*/ 2147483647 w 78"/>
              <a:gd name="T45" fmla="*/ 2147483647 h 58"/>
              <a:gd name="T46" fmla="*/ 2147483647 w 78"/>
              <a:gd name="T47" fmla="*/ 2147483647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21" name="Freeform 64"/>
          <p:cNvSpPr>
            <a:spLocks noEditPoints="1"/>
          </p:cNvSpPr>
          <p:nvPr/>
        </p:nvSpPr>
        <p:spPr bwMode="auto">
          <a:xfrm>
            <a:off x="6359389" y="2871345"/>
            <a:ext cx="315274" cy="261350"/>
          </a:xfrm>
          <a:custGeom>
            <a:avLst/>
            <a:gdLst>
              <a:gd name="T0" fmla="*/ 2147483647 w 77"/>
              <a:gd name="T1" fmla="*/ 2147483647 h 64"/>
              <a:gd name="T2" fmla="*/ 2147483647 w 77"/>
              <a:gd name="T3" fmla="*/ 2147483647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2147483647 w 77"/>
              <a:gd name="T13" fmla="*/ 2147483647 h 64"/>
              <a:gd name="T14" fmla="*/ 2147483647 w 77"/>
              <a:gd name="T15" fmla="*/ 2147483647 h 64"/>
              <a:gd name="T16" fmla="*/ 2147483647 w 77"/>
              <a:gd name="T17" fmla="*/ 2147483647 h 64"/>
              <a:gd name="T18" fmla="*/ 2147483647 w 77"/>
              <a:gd name="T19" fmla="*/ 2147483647 h 64"/>
              <a:gd name="T20" fmla="*/ 2147483647 w 77"/>
              <a:gd name="T21" fmla="*/ 2147483647 h 64"/>
              <a:gd name="T22" fmla="*/ 2147483647 w 77"/>
              <a:gd name="T23" fmla="*/ 2147483647 h 64"/>
              <a:gd name="T24" fmla="*/ 0 w 77"/>
              <a:gd name="T25" fmla="*/ 2147483647 h 64"/>
              <a:gd name="T26" fmla="*/ 0 w 77"/>
              <a:gd name="T27" fmla="*/ 2147483647 h 64"/>
              <a:gd name="T28" fmla="*/ 2147483647 w 77"/>
              <a:gd name="T29" fmla="*/ 2147483647 h 64"/>
              <a:gd name="T30" fmla="*/ 2147483647 w 77"/>
              <a:gd name="T31" fmla="*/ 2147483647 h 64"/>
              <a:gd name="T32" fmla="*/ 2147483647 w 77"/>
              <a:gd name="T33" fmla="*/ 2147483647 h 64"/>
              <a:gd name="T34" fmla="*/ 2147483647 w 77"/>
              <a:gd name="T35" fmla="*/ 2147483647 h 64"/>
              <a:gd name="T36" fmla="*/ 2147483647 w 77"/>
              <a:gd name="T37" fmla="*/ 0 h 64"/>
              <a:gd name="T38" fmla="*/ 2147483647 w 77"/>
              <a:gd name="T39" fmla="*/ 0 h 64"/>
              <a:gd name="T40" fmla="*/ 2147483647 w 77"/>
              <a:gd name="T41" fmla="*/ 0 h 64"/>
              <a:gd name="T42" fmla="*/ 2147483647 w 77"/>
              <a:gd name="T43" fmla="*/ 2147483647 h 64"/>
              <a:gd name="T44" fmla="*/ 2147483647 w 77"/>
              <a:gd name="T45" fmla="*/ 2147483647 h 64"/>
              <a:gd name="T46" fmla="*/ 2147483647 w 77"/>
              <a:gd name="T47" fmla="*/ 2147483647 h 64"/>
              <a:gd name="T48" fmla="*/ 2147483647 w 77"/>
              <a:gd name="T49" fmla="*/ 2147483647 h 64"/>
              <a:gd name="T50" fmla="*/ 2147483647 w 77"/>
              <a:gd name="T51" fmla="*/ 2147483647 h 64"/>
              <a:gd name="T52" fmla="*/ 2147483647 w 77"/>
              <a:gd name="T53" fmla="*/ 2147483647 h 64"/>
              <a:gd name="T54" fmla="*/ 2147483647 w 77"/>
              <a:gd name="T55" fmla="*/ 2147483647 h 64"/>
              <a:gd name="T56" fmla="*/ 2147483647 w 77"/>
              <a:gd name="T57" fmla="*/ 2147483647 h 64"/>
              <a:gd name="T58" fmla="*/ 2147483647 w 77"/>
              <a:gd name="T59" fmla="*/ 2147483647 h 64"/>
              <a:gd name="T60" fmla="*/ 2147483647 w 77"/>
              <a:gd name="T61" fmla="*/ 2147483647 h 64"/>
              <a:gd name="T62" fmla="*/ 2147483647 w 77"/>
              <a:gd name="T63" fmla="*/ 2147483647 h 64"/>
              <a:gd name="T64" fmla="*/ 2147483647 w 77"/>
              <a:gd name="T65" fmla="*/ 2147483647 h 64"/>
              <a:gd name="T66" fmla="*/ 2147483647 w 77"/>
              <a:gd name="T67" fmla="*/ 2147483647 h 64"/>
              <a:gd name="T68" fmla="*/ 2147483647 w 77"/>
              <a:gd name="T69" fmla="*/ 2147483647 h 64"/>
              <a:gd name="T70" fmla="*/ 2147483647 w 77"/>
              <a:gd name="T71" fmla="*/ 2147483647 h 64"/>
              <a:gd name="T72" fmla="*/ 2147483647 w 77"/>
              <a:gd name="T73" fmla="*/ 2147483647 h 64"/>
              <a:gd name="T74" fmla="*/ 2147483647 w 77"/>
              <a:gd name="T75" fmla="*/ 2147483647 h 64"/>
              <a:gd name="T76" fmla="*/ 2147483647 w 77"/>
              <a:gd name="T77" fmla="*/ 2147483647 h 64"/>
              <a:gd name="T78" fmla="*/ 2147483647 w 77"/>
              <a:gd name="T79" fmla="*/ 2147483647 h 64"/>
              <a:gd name="T80" fmla="*/ 2147483647 w 77"/>
              <a:gd name="T81" fmla="*/ 2147483647 h 64"/>
              <a:gd name="T82" fmla="*/ 2147483647 w 77"/>
              <a:gd name="T83" fmla="*/ 2147483647 h 64"/>
              <a:gd name="T84" fmla="*/ 2147483647 w 77"/>
              <a:gd name="T85" fmla="*/ 2147483647 h 64"/>
              <a:gd name="T86" fmla="*/ 2147483647 w 77"/>
              <a:gd name="T87" fmla="*/ 2147483647 h 64"/>
              <a:gd name="T88" fmla="*/ 2147483647 w 77"/>
              <a:gd name="T89" fmla="*/ 2147483647 h 64"/>
              <a:gd name="T90" fmla="*/ 2147483647 w 77"/>
              <a:gd name="T91" fmla="*/ 2147483647 h 64"/>
              <a:gd name="T92" fmla="*/ 2147483647 w 77"/>
              <a:gd name="T93" fmla="*/ 2147483647 h 64"/>
              <a:gd name="T94" fmla="*/ 2147483647 w 77"/>
              <a:gd name="T95" fmla="*/ 2147483647 h 64"/>
              <a:gd name="T96" fmla="*/ 2147483647 w 77"/>
              <a:gd name="T97" fmla="*/ 2147483647 h 64"/>
              <a:gd name="T98" fmla="*/ 2147483647 w 77"/>
              <a:gd name="T99" fmla="*/ 2147483647 h 64"/>
              <a:gd name="T100" fmla="*/ 2147483647 w 77"/>
              <a:gd name="T101" fmla="*/ 2147483647 h 64"/>
              <a:gd name="T102" fmla="*/ 2147483647 w 77"/>
              <a:gd name="T103" fmla="*/ 2147483647 h 64"/>
              <a:gd name="T104" fmla="*/ 2147483647 w 77"/>
              <a:gd name="T105" fmla="*/ 2147483647 h 64"/>
              <a:gd name="T106" fmla="*/ 2147483647 w 77"/>
              <a:gd name="T107" fmla="*/ 2147483647 h 64"/>
              <a:gd name="T108" fmla="*/ 2147483647 w 77"/>
              <a:gd name="T109" fmla="*/ 2147483647 h 64"/>
              <a:gd name="T110" fmla="*/ 2147483647 w 77"/>
              <a:gd name="T111" fmla="*/ 2147483647 h 64"/>
              <a:gd name="T112" fmla="*/ 2147483647 w 77"/>
              <a:gd name="T113" fmla="*/ 2147483647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22" name="Freeform 130"/>
          <p:cNvSpPr>
            <a:spLocks noEditPoints="1"/>
          </p:cNvSpPr>
          <p:nvPr/>
        </p:nvSpPr>
        <p:spPr bwMode="auto">
          <a:xfrm>
            <a:off x="3668428" y="829552"/>
            <a:ext cx="1544724" cy="1480592"/>
          </a:xfrm>
          <a:custGeom>
            <a:avLst/>
            <a:gdLst>
              <a:gd name="T0" fmla="*/ 2147483647 w 746"/>
              <a:gd name="T1" fmla="*/ 2147483647 h 719"/>
              <a:gd name="T2" fmla="*/ 2147483647 w 746"/>
              <a:gd name="T3" fmla="*/ 2147483647 h 719"/>
              <a:gd name="T4" fmla="*/ 2147483647 w 746"/>
              <a:gd name="T5" fmla="*/ 2147483647 h 719"/>
              <a:gd name="T6" fmla="*/ 2147483647 w 746"/>
              <a:gd name="T7" fmla="*/ 2147483647 h 719"/>
              <a:gd name="T8" fmla="*/ 2147483647 w 746"/>
              <a:gd name="T9" fmla="*/ 2147483647 h 719"/>
              <a:gd name="T10" fmla="*/ 2147483647 w 746"/>
              <a:gd name="T11" fmla="*/ 2147483647 h 719"/>
              <a:gd name="T12" fmla="*/ 2147483647 w 746"/>
              <a:gd name="T13" fmla="*/ 2147483647 h 719"/>
              <a:gd name="T14" fmla="*/ 2147483647 w 746"/>
              <a:gd name="T15" fmla="*/ 2147483647 h 719"/>
              <a:gd name="T16" fmla="*/ 2147483647 w 746"/>
              <a:gd name="T17" fmla="*/ 2147483647 h 719"/>
              <a:gd name="T18" fmla="*/ 2147483647 w 746"/>
              <a:gd name="T19" fmla="*/ 2147483647 h 719"/>
              <a:gd name="T20" fmla="*/ 2147483647 w 746"/>
              <a:gd name="T21" fmla="*/ 2147483647 h 719"/>
              <a:gd name="T22" fmla="*/ 2147483647 w 746"/>
              <a:gd name="T23" fmla="*/ 2147483647 h 719"/>
              <a:gd name="T24" fmla="*/ 2147483647 w 746"/>
              <a:gd name="T25" fmla="*/ 2147483647 h 719"/>
              <a:gd name="T26" fmla="*/ 2147483647 w 746"/>
              <a:gd name="T27" fmla="*/ 2147483647 h 719"/>
              <a:gd name="T28" fmla="*/ 2147483647 w 746"/>
              <a:gd name="T29" fmla="*/ 2147483647 h 719"/>
              <a:gd name="T30" fmla="*/ 2147483647 w 746"/>
              <a:gd name="T31" fmla="*/ 2147483647 h 719"/>
              <a:gd name="T32" fmla="*/ 2147483647 w 746"/>
              <a:gd name="T33" fmla="*/ 2147483647 h 719"/>
              <a:gd name="T34" fmla="*/ 2147483647 w 746"/>
              <a:gd name="T35" fmla="*/ 2147483647 h 719"/>
              <a:gd name="T36" fmla="*/ 2147483647 w 746"/>
              <a:gd name="T37" fmla="*/ 2147483647 h 719"/>
              <a:gd name="T38" fmla="*/ 2147483647 w 746"/>
              <a:gd name="T39" fmla="*/ 2147483647 h 719"/>
              <a:gd name="T40" fmla="*/ 2147483647 w 746"/>
              <a:gd name="T41" fmla="*/ 2147483647 h 719"/>
              <a:gd name="T42" fmla="*/ 2147483647 w 746"/>
              <a:gd name="T43" fmla="*/ 2147483647 h 719"/>
              <a:gd name="T44" fmla="*/ 2147483647 w 746"/>
              <a:gd name="T45" fmla="*/ 2147483647 h 719"/>
              <a:gd name="T46" fmla="*/ 2147483647 w 746"/>
              <a:gd name="T47" fmla="*/ 2147483647 h 719"/>
              <a:gd name="T48" fmla="*/ 2147483647 w 746"/>
              <a:gd name="T49" fmla="*/ 2147483647 h 719"/>
              <a:gd name="T50" fmla="*/ 2147483647 w 746"/>
              <a:gd name="T51" fmla="*/ 2147483647 h 719"/>
              <a:gd name="T52" fmla="*/ 2147483647 w 746"/>
              <a:gd name="T53" fmla="*/ 2147483647 h 719"/>
              <a:gd name="T54" fmla="*/ 2147483647 w 746"/>
              <a:gd name="T55" fmla="*/ 2147483647 h 719"/>
              <a:gd name="T56" fmla="*/ 2147483647 w 746"/>
              <a:gd name="T57" fmla="*/ 2147483647 h 719"/>
              <a:gd name="T58" fmla="*/ 2147483647 w 746"/>
              <a:gd name="T59" fmla="*/ 2147483647 h 719"/>
              <a:gd name="T60" fmla="*/ 2147483647 w 746"/>
              <a:gd name="T61" fmla="*/ 2147483647 h 719"/>
              <a:gd name="T62" fmla="*/ 2147483647 w 746"/>
              <a:gd name="T63" fmla="*/ 2147483647 h 719"/>
              <a:gd name="T64" fmla="*/ 2147483647 w 746"/>
              <a:gd name="T65" fmla="*/ 2147483647 h 719"/>
              <a:gd name="T66" fmla="*/ 2147483647 w 746"/>
              <a:gd name="T67" fmla="*/ 2147483647 h 719"/>
              <a:gd name="T68" fmla="*/ 2147483647 w 746"/>
              <a:gd name="T69" fmla="*/ 2147483647 h 719"/>
              <a:gd name="T70" fmla="*/ 2147483647 w 746"/>
              <a:gd name="T71" fmla="*/ 2147483647 h 719"/>
              <a:gd name="T72" fmla="*/ 2147483647 w 746"/>
              <a:gd name="T73" fmla="*/ 2147483647 h 719"/>
              <a:gd name="T74" fmla="*/ 2147483647 w 746"/>
              <a:gd name="T75" fmla="*/ 2147483647 h 719"/>
              <a:gd name="T76" fmla="*/ 2147483647 w 746"/>
              <a:gd name="T77" fmla="*/ 2147483647 h 719"/>
              <a:gd name="T78" fmla="*/ 2147483647 w 746"/>
              <a:gd name="T79" fmla="*/ 2147483647 h 719"/>
              <a:gd name="T80" fmla="*/ 2147483647 w 746"/>
              <a:gd name="T81" fmla="*/ 2147483647 h 719"/>
              <a:gd name="T82" fmla="*/ 2147483647 w 746"/>
              <a:gd name="T83" fmla="*/ 2147483647 h 719"/>
              <a:gd name="T84" fmla="*/ 2147483647 w 746"/>
              <a:gd name="T85" fmla="*/ 2147483647 h 719"/>
              <a:gd name="T86" fmla="*/ 2147483647 w 746"/>
              <a:gd name="T87" fmla="*/ 2147483647 h 719"/>
              <a:gd name="T88" fmla="*/ 2147483647 w 746"/>
              <a:gd name="T89" fmla="*/ 2147483647 h 719"/>
              <a:gd name="T90" fmla="*/ 2147483647 w 746"/>
              <a:gd name="T91" fmla="*/ 2147483647 h 719"/>
              <a:gd name="T92" fmla="*/ 2147483647 w 746"/>
              <a:gd name="T93" fmla="*/ 2147483647 h 719"/>
              <a:gd name="T94" fmla="*/ 2147483647 w 746"/>
              <a:gd name="T95" fmla="*/ 2147483647 h 719"/>
              <a:gd name="T96" fmla="*/ 2147483647 w 746"/>
              <a:gd name="T97" fmla="*/ 2147483647 h 719"/>
              <a:gd name="T98" fmla="*/ 2147483647 w 746"/>
              <a:gd name="T99" fmla="*/ 2147483647 h 719"/>
              <a:gd name="T100" fmla="*/ 2147483647 w 746"/>
              <a:gd name="T101" fmla="*/ 2147483647 h 719"/>
              <a:gd name="T102" fmla="*/ 2147483647 w 746"/>
              <a:gd name="T103" fmla="*/ 2147483647 h 719"/>
              <a:gd name="T104" fmla="*/ 2147483647 w 746"/>
              <a:gd name="T105" fmla="*/ 0 h 719"/>
              <a:gd name="T106" fmla="*/ 2147483647 w 746"/>
              <a:gd name="T107" fmla="*/ 2147483647 h 719"/>
              <a:gd name="T108" fmla="*/ 2147483647 w 746"/>
              <a:gd name="T109" fmla="*/ 2147483647 h 719"/>
              <a:gd name="T110" fmla="*/ 2147483647 w 746"/>
              <a:gd name="T111" fmla="*/ 2147483647 h 719"/>
              <a:gd name="T112" fmla="*/ 2147483647 w 746"/>
              <a:gd name="T113" fmla="*/ 2147483647 h 719"/>
              <a:gd name="T114" fmla="*/ 2147483647 w 746"/>
              <a:gd name="T115" fmla="*/ 2147483647 h 719"/>
              <a:gd name="T116" fmla="*/ 2147483647 w 746"/>
              <a:gd name="T117" fmla="*/ 2147483647 h 719"/>
              <a:gd name="T118" fmla="*/ 2147483647 w 746"/>
              <a:gd name="T119" fmla="*/ 2147483647 h 719"/>
              <a:gd name="T120" fmla="*/ 2147483647 w 746"/>
              <a:gd name="T121" fmla="*/ 2147483647 h 719"/>
              <a:gd name="T122" fmla="*/ 2147483647 w 746"/>
              <a:gd name="T123" fmla="*/ 2147483647 h 719"/>
              <a:gd name="T124" fmla="*/ 2147483647 w 746"/>
              <a:gd name="T125" fmla="*/ 2147483647 h 7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305480"/>
          </a:solidFill>
          <a:ln>
            <a:noFill/>
          </a:ln>
        </p:spPr>
        <p:txBody>
          <a:bodyPr lIns="89680" tIns="44840" rIns="89680" bIns="44840"/>
          <a:lstStyle/>
          <a:p>
            <a:endParaRPr lang="zh-CN" altLang="en-US"/>
          </a:p>
        </p:txBody>
      </p:sp>
      <p:sp>
        <p:nvSpPr>
          <p:cNvPr id="24" name="TextBox 13"/>
          <p:cNvSpPr txBox="1">
            <a:spLocks noChangeArrowheads="1"/>
          </p:cNvSpPr>
          <p:nvPr/>
        </p:nvSpPr>
        <p:spPr bwMode="auto">
          <a:xfrm>
            <a:off x="5204948" y="4095255"/>
            <a:ext cx="8016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800" dirty="0">
                <a:solidFill>
                  <a:srgbClr val="445469"/>
                </a:solidFill>
                <a:latin typeface="Arial" pitchFamily="34" charset="0"/>
                <a:ea typeface="微软雅黑" pitchFamily="34" charset="-122"/>
                <a:sym typeface="Arial" pitchFamily="34" charset="0"/>
              </a:rPr>
              <a:t>执行重大风险</a:t>
            </a:r>
            <a:endParaRPr lang="en-US" sz="1800" dirty="0">
              <a:solidFill>
                <a:srgbClr val="445469"/>
              </a:solidFill>
              <a:latin typeface="Arial" pitchFamily="34" charset="0"/>
              <a:ea typeface="微软雅黑" pitchFamily="34" charset="-122"/>
              <a:sym typeface="Arial" pitchFamily="34" charset="0"/>
            </a:endParaRPr>
          </a:p>
        </p:txBody>
      </p:sp>
      <p:sp>
        <p:nvSpPr>
          <p:cNvPr id="25" name="TextBox 13"/>
          <p:cNvSpPr txBox="1">
            <a:spLocks noChangeArrowheads="1"/>
          </p:cNvSpPr>
          <p:nvPr/>
        </p:nvSpPr>
        <p:spPr bwMode="auto">
          <a:xfrm>
            <a:off x="4146198" y="4279941"/>
            <a:ext cx="8896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800" b="1" dirty="0"/>
              <a:t>执行一般风险</a:t>
            </a:r>
            <a:endParaRPr lang="zh-CN" altLang="zh-CN" sz="1800" dirty="0"/>
          </a:p>
        </p:txBody>
      </p:sp>
      <p:sp>
        <p:nvSpPr>
          <p:cNvPr id="26" name="TextBox 13"/>
          <p:cNvSpPr txBox="1">
            <a:spLocks noChangeArrowheads="1"/>
          </p:cNvSpPr>
          <p:nvPr/>
        </p:nvSpPr>
        <p:spPr bwMode="auto">
          <a:xfrm>
            <a:off x="2944118" y="4118590"/>
            <a:ext cx="8016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800" dirty="0"/>
              <a:t>执行廉政风险</a:t>
            </a:r>
            <a:endParaRPr lang="en-US" sz="1800" dirty="0">
              <a:solidFill>
                <a:srgbClr val="445469"/>
              </a:solidFill>
              <a:latin typeface="Arial" pitchFamily="34" charset="0"/>
              <a:ea typeface="微软雅黑" pitchFamily="34" charset="-122"/>
              <a:sym typeface="Arial" pitchFamily="34" charset="0"/>
            </a:endParaRPr>
          </a:p>
        </p:txBody>
      </p:sp>
      <p:sp>
        <p:nvSpPr>
          <p:cNvPr id="27" name="TextBox 13"/>
          <p:cNvSpPr txBox="1">
            <a:spLocks noChangeArrowheads="1"/>
          </p:cNvSpPr>
          <p:nvPr/>
        </p:nvSpPr>
        <p:spPr bwMode="auto">
          <a:xfrm>
            <a:off x="1920943" y="3394045"/>
            <a:ext cx="8016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800" dirty="0"/>
              <a:t>制度流程风险</a:t>
            </a:r>
            <a:endParaRPr lang="zh-CN" altLang="zh-CN" sz="1800" dirty="0"/>
          </a:p>
        </p:txBody>
      </p:sp>
      <p:sp>
        <p:nvSpPr>
          <p:cNvPr id="28" name="矩形 27"/>
          <p:cNvSpPr/>
          <p:nvPr/>
        </p:nvSpPr>
        <p:spPr>
          <a:xfrm>
            <a:off x="324098" y="129548"/>
            <a:ext cx="8352928"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文本框 34"/>
          <p:cNvSpPr txBox="1"/>
          <p:nvPr/>
        </p:nvSpPr>
        <p:spPr>
          <a:xfrm>
            <a:off x="631127" y="168526"/>
            <a:ext cx="7881857" cy="622048"/>
          </a:xfrm>
          <a:prstGeom prst="rect">
            <a:avLst/>
          </a:prstGeom>
          <a:noFill/>
        </p:spPr>
        <p:txBody>
          <a:bodyPr wrap="square" lIns="67391" tIns="33696" rIns="67391" bIns="33696" rtlCol="0">
            <a:spAutoFit/>
          </a:bodyPr>
          <a:lstStyle/>
          <a:p>
            <a:r>
              <a:rPr lang="zh-CN" altLang="en-US" sz="3600" spc="600" dirty="0">
                <a:solidFill>
                  <a:schemeClr val="bg1"/>
                </a:solidFill>
                <a:latin typeface="黑体" pitchFamily="2" charset="-122"/>
                <a:ea typeface="黑体" pitchFamily="2" charset="-122"/>
                <a:cs typeface="+mn-ea"/>
                <a:sym typeface="+mn-lt"/>
              </a:rPr>
              <a:t>（二）预算执行风险控制与监督</a:t>
            </a:r>
          </a:p>
        </p:txBody>
      </p:sp>
    </p:spTree>
    <p:extLst>
      <p:ext uri="{BB962C8B-B14F-4D97-AF65-F5344CB8AC3E}">
        <p14:creationId xmlns:p14="http://schemas.microsoft.com/office/powerpoint/2010/main" val="3137353293"/>
      </p:ext>
    </p:extLst>
  </p:cSld>
  <p:clrMapOvr>
    <a:masterClrMapping/>
  </p:clrMapOvr>
  <mc:AlternateContent xmlns:mc="http://schemas.openxmlformats.org/markup-compatibility/2006" xmlns:p14="http://schemas.microsoft.com/office/powerpoint/2010/main">
    <mc:Choice Requires="p14">
      <p:transition spd="slow" p14:dur="1300" advTm="879">
        <p14:pan dir="u"/>
      </p:transition>
    </mc:Choice>
    <mc:Fallback xmlns="">
      <p:transition spd="slow" advTm="87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EBBD763C-1A95-4905-B359-F16737E432A1}"/>
              </a:ext>
            </a:extLst>
          </p:cNvPr>
          <p:cNvSpPr>
            <a:spLocks noGrp="1"/>
          </p:cNvSpPr>
          <p:nvPr>
            <p:ph type="title"/>
          </p:nvPr>
        </p:nvSpPr>
        <p:spPr>
          <a:xfrm>
            <a:off x="449263" y="201613"/>
            <a:ext cx="8102600" cy="839787"/>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zh-CN" altLang="en-US" dirty="0"/>
              <a:t>二、行政事业单位预算风险与监督</a:t>
            </a:r>
          </a:p>
        </p:txBody>
      </p:sp>
      <p:sp>
        <p:nvSpPr>
          <p:cNvPr id="2" name="文本框 1">
            <a:extLst>
              <a:ext uri="{FF2B5EF4-FFF2-40B4-BE49-F238E27FC236}">
                <a16:creationId xmlns:a16="http://schemas.microsoft.com/office/drawing/2014/main" xmlns="" id="{8F66C203-B7D8-4659-9C31-6D6AE88E6381}"/>
              </a:ext>
            </a:extLst>
          </p:cNvPr>
          <p:cNvSpPr txBox="1"/>
          <p:nvPr/>
        </p:nvSpPr>
        <p:spPr>
          <a:xfrm>
            <a:off x="828154" y="1296020"/>
            <a:ext cx="6984776" cy="1815882"/>
          </a:xfrm>
          <a:prstGeom prst="rect">
            <a:avLst/>
          </a:prstGeom>
          <a:noFill/>
        </p:spPr>
        <p:txBody>
          <a:bodyPr wrap="square" rtlCol="0">
            <a:spAutoFit/>
          </a:bodyPr>
          <a:lstStyle/>
          <a:p>
            <a:r>
              <a:rPr lang="zh-CN" altLang="en-US" sz="2800" dirty="0"/>
              <a:t>（一）预算单位业务风险评估重点</a:t>
            </a:r>
            <a:endParaRPr lang="en-US" altLang="zh-CN" sz="2800" dirty="0"/>
          </a:p>
          <a:p>
            <a:r>
              <a:rPr lang="zh-CN" altLang="en-US" sz="2800" dirty="0"/>
              <a:t>（二）预算单位预算业务风险控制要点</a:t>
            </a:r>
            <a:endParaRPr lang="en-US" altLang="zh-CN" sz="2800" dirty="0"/>
          </a:p>
          <a:p>
            <a:r>
              <a:rPr lang="zh-CN" altLang="en-US" sz="2800" dirty="0"/>
              <a:t>（三）预算单位收支业务风险控制要点</a:t>
            </a:r>
            <a:endParaRPr lang="en-US" altLang="zh-CN" sz="2800" dirty="0"/>
          </a:p>
          <a:p>
            <a:r>
              <a:rPr lang="zh-CN" altLang="en-US" sz="2800" dirty="0"/>
              <a:t>（四）预算单位政府采购业务风险控制要点</a:t>
            </a:r>
          </a:p>
        </p:txBody>
      </p:sp>
    </p:spTree>
    <p:extLst>
      <p:ext uri="{BB962C8B-B14F-4D97-AF65-F5344CB8AC3E}">
        <p14:creationId xmlns:p14="http://schemas.microsoft.com/office/powerpoint/2010/main" val="14480337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1332210" y="2196717"/>
            <a:ext cx="7848872" cy="683603"/>
          </a:xfrm>
          <a:prstGeom prst="rect">
            <a:avLst/>
          </a:prstGeom>
          <a:noFill/>
        </p:spPr>
        <p:txBody>
          <a:bodyPr wrap="square" lIns="67391" tIns="33696" rIns="67391" bIns="33696" rtlCol="0">
            <a:spAutoFit/>
          </a:bodyPr>
          <a:lstStyle/>
          <a:p>
            <a:r>
              <a:rPr lang="zh-CN" altLang="zh-CN" sz="4000" dirty="0">
                <a:solidFill>
                  <a:srgbClr val="305480"/>
                </a:solidFill>
                <a:latin typeface="黑体" pitchFamily="2" charset="-122"/>
                <a:ea typeface="黑体" pitchFamily="2" charset="-122"/>
                <a:cs typeface="+mn-ea"/>
              </a:rPr>
              <a:t>第</a:t>
            </a:r>
            <a:r>
              <a:rPr lang="zh-CN" altLang="en-US" sz="4000" dirty="0">
                <a:solidFill>
                  <a:srgbClr val="305480"/>
                </a:solidFill>
                <a:latin typeface="黑体" pitchFamily="2" charset="-122"/>
                <a:ea typeface="黑体" pitchFamily="2" charset="-122"/>
                <a:cs typeface="+mn-ea"/>
              </a:rPr>
              <a:t>四</a:t>
            </a:r>
            <a:r>
              <a:rPr lang="zh-CN" altLang="zh-CN" sz="4000" dirty="0">
                <a:solidFill>
                  <a:srgbClr val="305480"/>
                </a:solidFill>
                <a:latin typeface="黑体" pitchFamily="2" charset="-122"/>
                <a:ea typeface="黑体" pitchFamily="2" charset="-122"/>
                <a:cs typeface="+mn-ea"/>
              </a:rPr>
              <a:t>节 </a:t>
            </a:r>
            <a:r>
              <a:rPr lang="zh-CN" altLang="en-US" sz="4000" dirty="0">
                <a:solidFill>
                  <a:srgbClr val="305480"/>
                </a:solidFill>
                <a:latin typeface="黑体" pitchFamily="2" charset="-122"/>
                <a:ea typeface="黑体" pitchFamily="2" charset="-122"/>
                <a:cs typeface="+mn-ea"/>
              </a:rPr>
              <a:t>预算问责及其法律依据</a:t>
            </a:r>
            <a:endParaRPr lang="zh-CN" altLang="en-US" sz="4000" dirty="0">
              <a:solidFill>
                <a:srgbClr val="305480"/>
              </a:solidFill>
              <a:latin typeface="黑体" pitchFamily="2" charset="-122"/>
              <a:ea typeface="黑体" pitchFamily="2" charset="-122"/>
              <a:cs typeface="+mn-ea"/>
              <a:sym typeface="+mn-lt"/>
            </a:endParaRPr>
          </a:p>
        </p:txBody>
      </p:sp>
      <p:sp>
        <p:nvSpPr>
          <p:cNvPr id="6" name="文本框 34"/>
          <p:cNvSpPr txBox="1"/>
          <p:nvPr/>
        </p:nvSpPr>
        <p:spPr>
          <a:xfrm>
            <a:off x="3852490" y="215900"/>
            <a:ext cx="5769900" cy="1422267"/>
          </a:xfrm>
          <a:prstGeom prst="rect">
            <a:avLst/>
          </a:prstGeom>
          <a:noFill/>
        </p:spPr>
        <p:txBody>
          <a:bodyPr wrap="square" lIns="67391" tIns="33696" rIns="67391" bIns="33696" rtlCol="0">
            <a:spAutoFit/>
          </a:bodyPr>
          <a:lstStyle/>
          <a:p>
            <a:r>
              <a:rPr lang="en-US" altLang="zh-CN" sz="8800" dirty="0">
                <a:solidFill>
                  <a:schemeClr val="bg1"/>
                </a:solidFill>
                <a:latin typeface="黑体" pitchFamily="2" charset="-122"/>
                <a:ea typeface="黑体" pitchFamily="2" charset="-122"/>
                <a:cs typeface="+mn-ea"/>
                <a:sym typeface="+mn-lt"/>
              </a:rPr>
              <a:t>4</a:t>
            </a:r>
            <a:endParaRPr lang="zh-CN" altLang="en-US" sz="8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1050404303"/>
      </p:ext>
    </p:extLst>
  </p:cSld>
  <p:clrMapOvr>
    <a:masterClrMapping/>
  </p:clrMapOvr>
  <mc:AlternateContent xmlns:mc="http://schemas.openxmlformats.org/markup-compatibility/2006" xmlns:p14="http://schemas.microsoft.com/office/powerpoint/2010/main">
    <mc:Choice Requires="p14">
      <p:transition spd="slow" p14:dur="1300" advTm="4200">
        <p14:pan dir="u"/>
      </p:transition>
    </mc:Choice>
    <mc:Fallback xmlns="">
      <p:transition spd="slow" advTm="42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126ADF7-3A03-4636-B451-AFCD6FB4508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xmlns="" id="{F8661EDE-3AC9-40FB-AF13-1DF4943ACB43}"/>
              </a:ext>
            </a:extLst>
          </p:cNvPr>
          <p:cNvSpPr>
            <a:spLocks noGrp="1"/>
          </p:cNvSpPr>
          <p:nvPr>
            <p:ph idx="1"/>
          </p:nvPr>
        </p:nvSpPr>
        <p:spPr/>
        <p:txBody>
          <a:bodyPr/>
          <a:lstStyle/>
          <a:p>
            <a:pPr marL="0" indent="0">
              <a:buNone/>
            </a:pPr>
            <a:r>
              <a:rPr lang="zh-CN" altLang="en-US" dirty="0"/>
              <a:t>一、预算问责的立法要义</a:t>
            </a:r>
            <a:endParaRPr lang="en-US" altLang="zh-CN" dirty="0"/>
          </a:p>
          <a:p>
            <a:pPr marL="0" indent="0">
              <a:buNone/>
            </a:pPr>
            <a:r>
              <a:rPr lang="zh-CN" altLang="en-US" dirty="0"/>
              <a:t>（一）明确责任追究主体</a:t>
            </a:r>
            <a:endParaRPr lang="en-US" altLang="zh-CN" dirty="0"/>
          </a:p>
          <a:p>
            <a:pPr marL="0" indent="0">
              <a:buNone/>
            </a:pPr>
            <a:r>
              <a:rPr lang="zh-CN" altLang="en-US" dirty="0"/>
              <a:t>（二）明确问责的违法事项</a:t>
            </a:r>
            <a:endParaRPr lang="en-US" altLang="zh-CN" dirty="0"/>
          </a:p>
          <a:p>
            <a:pPr marL="0" indent="0">
              <a:buNone/>
            </a:pPr>
            <a:r>
              <a:rPr lang="zh-CN" altLang="en-US" dirty="0"/>
              <a:t>（三）明确责任追究的具体形式</a:t>
            </a:r>
            <a:endParaRPr lang="en-US" altLang="zh-CN" dirty="0"/>
          </a:p>
          <a:p>
            <a:pPr marL="0" indent="0">
              <a:buNone/>
            </a:pPr>
            <a:endParaRPr lang="en-US" altLang="zh-CN" dirty="0"/>
          </a:p>
          <a:p>
            <a:pPr marL="0" indent="0">
              <a:buNone/>
            </a:pPr>
            <a:endParaRPr lang="zh-CN" altLang="en-US" dirty="0"/>
          </a:p>
        </p:txBody>
      </p:sp>
    </p:spTree>
    <p:extLst>
      <p:ext uri="{BB962C8B-B14F-4D97-AF65-F5344CB8AC3E}">
        <p14:creationId xmlns:p14="http://schemas.microsoft.com/office/powerpoint/2010/main" val="20925701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CEFF052-3D07-4E78-930C-73B80565D7F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xmlns="" id="{519C5C0E-5761-4255-90C4-C87971F9B369}"/>
              </a:ext>
            </a:extLst>
          </p:cNvPr>
          <p:cNvSpPr>
            <a:spLocks noGrp="1"/>
          </p:cNvSpPr>
          <p:nvPr>
            <p:ph idx="1"/>
          </p:nvPr>
        </p:nvSpPr>
        <p:spPr/>
        <p:txBody>
          <a:bodyPr/>
          <a:lstStyle/>
          <a:p>
            <a:pPr marL="0" indent="0">
              <a:buNone/>
            </a:pPr>
            <a:r>
              <a:rPr lang="zh-CN" altLang="en-US" dirty="0"/>
              <a:t>二、预算问责的法律依据</a:t>
            </a:r>
            <a:endParaRPr lang="en-US" altLang="zh-CN" dirty="0"/>
          </a:p>
          <a:p>
            <a:pPr marL="0" indent="0">
              <a:buNone/>
            </a:pPr>
            <a:r>
              <a:rPr lang="zh-CN" altLang="en-US" dirty="0"/>
              <a:t>（一）追究行政责任的法律依据</a:t>
            </a:r>
            <a:endParaRPr lang="en-US" altLang="zh-CN" dirty="0"/>
          </a:p>
          <a:p>
            <a:pPr marL="0" indent="0">
              <a:buNone/>
            </a:pPr>
            <a:r>
              <a:rPr lang="zh-CN" altLang="en-US" dirty="0"/>
              <a:t>（二）依法给与降级、撤职、开除的法律依据</a:t>
            </a:r>
            <a:endParaRPr lang="en-US" altLang="zh-CN" dirty="0"/>
          </a:p>
          <a:p>
            <a:pPr marL="0" indent="0">
              <a:buNone/>
            </a:pPr>
            <a:r>
              <a:rPr lang="zh-CN" altLang="en-US" dirty="0"/>
              <a:t>（三）给与撤职、开除的处分的法律依据</a:t>
            </a:r>
            <a:endParaRPr lang="en-US" altLang="zh-CN" dirty="0"/>
          </a:p>
          <a:p>
            <a:pPr marL="0" indent="0">
              <a:buNone/>
            </a:pPr>
            <a:r>
              <a:rPr lang="zh-CN" altLang="en-US" dirty="0"/>
              <a:t>（四）依法给与处分的法律依据</a:t>
            </a:r>
            <a:endParaRPr lang="en-US" altLang="zh-CN" dirty="0"/>
          </a:p>
          <a:p>
            <a:pPr marL="0" indent="0">
              <a:buNone/>
            </a:pPr>
            <a:r>
              <a:rPr lang="zh-CN" altLang="en-US" dirty="0"/>
              <a:t>（五）依法追究刑事责任的法律依据</a:t>
            </a:r>
            <a:endParaRPr lang="en-US" altLang="zh-CN" dirty="0"/>
          </a:p>
          <a:p>
            <a:pPr marL="0" indent="0">
              <a:buNone/>
            </a:pPr>
            <a:endParaRPr lang="zh-CN" altLang="en-US" dirty="0"/>
          </a:p>
        </p:txBody>
      </p:sp>
    </p:spTree>
    <p:extLst>
      <p:ext uri="{BB962C8B-B14F-4D97-AF65-F5344CB8AC3E}">
        <p14:creationId xmlns:p14="http://schemas.microsoft.com/office/powerpoint/2010/main" val="31950911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4122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4122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95232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426677" y="2384648"/>
            <a:ext cx="4594165"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anose="02010609060101010101" pitchFamily="2" charset="-122"/>
                <a:ea typeface="黑体" panose="02010609060101010101" pitchFamily="2" charset="-122"/>
                <a:cs typeface="+mn-ea"/>
                <a:sym typeface="+mn-lt"/>
              </a:rPr>
              <a:t>案例评</a:t>
            </a:r>
            <a:r>
              <a:rPr lang="en-US" altLang="zh-CN" sz="4000" dirty="0">
                <a:solidFill>
                  <a:srgbClr val="305480"/>
                </a:solidFill>
                <a:latin typeface="黑体" panose="02010609060101010101" pitchFamily="2" charset="-122"/>
                <a:ea typeface="黑体" panose="02010609060101010101" pitchFamily="2" charset="-122"/>
                <a:cs typeface="+mn-ea"/>
                <a:sym typeface="+mn-lt"/>
              </a:rPr>
              <a:t>&amp;</a:t>
            </a:r>
            <a:r>
              <a:rPr lang="zh-CN" altLang="en-US" sz="4000" dirty="0">
                <a:solidFill>
                  <a:srgbClr val="305480"/>
                </a:solidFill>
                <a:latin typeface="黑体" panose="02010609060101010101" pitchFamily="2" charset="-122"/>
                <a:ea typeface="黑体" panose="02010609060101010101" pitchFamily="2" charset="-122"/>
                <a:cs typeface="+mn-ea"/>
                <a:sym typeface="+mn-lt"/>
              </a:rPr>
              <a:t>本章小结</a:t>
            </a:r>
          </a:p>
        </p:txBody>
      </p:sp>
      <p:sp>
        <p:nvSpPr>
          <p:cNvPr id="6" name="文本框 34"/>
          <p:cNvSpPr txBox="1"/>
          <p:nvPr/>
        </p:nvSpPr>
        <p:spPr>
          <a:xfrm>
            <a:off x="4059254"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4</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rot="2620520">
            <a:off x="-4912470" y="-618802"/>
            <a:ext cx="7056784" cy="7056784"/>
          </a:xfrm>
          <a:prstGeom prst="rect">
            <a:avLst/>
          </a:prstGeom>
          <a:solidFill>
            <a:srgbClr val="23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620520">
            <a:off x="-5632552" y="-628181"/>
            <a:ext cx="7056784" cy="7056784"/>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流程图: 终止 21"/>
          <p:cNvSpPr/>
          <p:nvPr/>
        </p:nvSpPr>
        <p:spPr>
          <a:xfrm>
            <a:off x="4788594" y="1805039"/>
            <a:ext cx="2664296" cy="71047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流程图: 终止 22"/>
          <p:cNvSpPr/>
          <p:nvPr/>
        </p:nvSpPr>
        <p:spPr>
          <a:xfrm>
            <a:off x="4788594" y="2976960"/>
            <a:ext cx="2664296" cy="71047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5" name="流程图: 终止 24"/>
          <p:cNvSpPr/>
          <p:nvPr/>
        </p:nvSpPr>
        <p:spPr>
          <a:xfrm>
            <a:off x="4788594" y="734521"/>
            <a:ext cx="2664296" cy="70445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文本框 34"/>
          <p:cNvSpPr txBox="1"/>
          <p:nvPr/>
        </p:nvSpPr>
        <p:spPr>
          <a:xfrm>
            <a:off x="-45959" y="2061755"/>
            <a:ext cx="2898963" cy="1299156"/>
          </a:xfrm>
          <a:prstGeom prst="rect">
            <a:avLst/>
          </a:prstGeom>
          <a:noFill/>
        </p:spPr>
        <p:txBody>
          <a:bodyPr wrap="square" lIns="67391" tIns="33696" rIns="67391" bIns="33696" rtlCol="0">
            <a:spAutoFit/>
          </a:bodyPr>
          <a:lstStyle/>
          <a:p>
            <a:r>
              <a:rPr lang="zh-CN" altLang="en-US" sz="8000" spc="600" dirty="0">
                <a:solidFill>
                  <a:schemeClr val="bg1"/>
                </a:solidFill>
                <a:latin typeface="黑体" pitchFamily="2" charset="-122"/>
                <a:ea typeface="黑体" pitchFamily="2" charset="-122"/>
                <a:cs typeface="+mn-ea"/>
                <a:sym typeface="+mn-lt"/>
              </a:rPr>
              <a:t>目录</a:t>
            </a:r>
          </a:p>
        </p:txBody>
      </p:sp>
      <p:sp>
        <p:nvSpPr>
          <p:cNvPr id="27" name="文本框 34"/>
          <p:cNvSpPr txBox="1"/>
          <p:nvPr/>
        </p:nvSpPr>
        <p:spPr>
          <a:xfrm>
            <a:off x="4858426" y="762728"/>
            <a:ext cx="2336456" cy="622048"/>
          </a:xfrm>
          <a:prstGeom prst="rect">
            <a:avLst/>
          </a:prstGeom>
          <a:noFill/>
        </p:spPr>
        <p:txBody>
          <a:bodyPr wrap="square" lIns="67391" tIns="33696" rIns="67391" bIns="33696" rtlCol="0">
            <a:spAutoFit/>
          </a:bodyPr>
          <a:lstStyle/>
          <a:p>
            <a:r>
              <a:rPr lang="zh-CN" altLang="en-US" sz="1800" dirty="0">
                <a:solidFill>
                  <a:schemeClr val="bg1"/>
                </a:solidFill>
                <a:latin typeface="黑体" pitchFamily="2" charset="-122"/>
                <a:ea typeface="黑体" pitchFamily="2" charset="-122"/>
                <a:cs typeface="+mn-ea"/>
                <a:sym typeface="+mn-lt"/>
              </a:rPr>
              <a:t>第一节 政府预算监督概述</a:t>
            </a:r>
          </a:p>
        </p:txBody>
      </p:sp>
      <p:sp>
        <p:nvSpPr>
          <p:cNvPr id="28" name="文本框 34"/>
          <p:cNvSpPr txBox="1"/>
          <p:nvPr/>
        </p:nvSpPr>
        <p:spPr>
          <a:xfrm>
            <a:off x="4824463" y="1823250"/>
            <a:ext cx="2628428" cy="622048"/>
          </a:xfrm>
          <a:prstGeom prst="rect">
            <a:avLst/>
          </a:prstGeom>
          <a:noFill/>
        </p:spPr>
        <p:txBody>
          <a:bodyPr wrap="square" lIns="67391" tIns="33696" rIns="67391" bIns="33696" rtlCol="0">
            <a:spAutoFit/>
          </a:bodyPr>
          <a:lstStyle/>
          <a:p>
            <a:r>
              <a:rPr lang="zh-CN" altLang="en-US" sz="1800" dirty="0">
                <a:solidFill>
                  <a:schemeClr val="bg1"/>
                </a:solidFill>
                <a:latin typeface="黑体" pitchFamily="2" charset="-122"/>
                <a:ea typeface="黑体" pitchFamily="2" charset="-122"/>
                <a:cs typeface="+mn-ea"/>
                <a:sym typeface="+mn-lt"/>
              </a:rPr>
              <a:t>第二节 我国政府预算监督的主要内容及完善</a:t>
            </a:r>
          </a:p>
        </p:txBody>
      </p:sp>
      <p:sp>
        <p:nvSpPr>
          <p:cNvPr id="29" name="文本框 34"/>
          <p:cNvSpPr txBox="1"/>
          <p:nvPr/>
        </p:nvSpPr>
        <p:spPr>
          <a:xfrm>
            <a:off x="4887284" y="2997128"/>
            <a:ext cx="2466915" cy="622048"/>
          </a:xfrm>
          <a:prstGeom prst="rect">
            <a:avLst/>
          </a:prstGeom>
          <a:noFill/>
        </p:spPr>
        <p:txBody>
          <a:bodyPr wrap="square" lIns="67391" tIns="33696" rIns="67391" bIns="33696" rtlCol="0">
            <a:spAutoFit/>
          </a:bodyPr>
          <a:lstStyle/>
          <a:p>
            <a:r>
              <a:rPr lang="zh-CN" altLang="en-US" sz="1800" dirty="0">
                <a:solidFill>
                  <a:schemeClr val="bg1"/>
                </a:solidFill>
                <a:latin typeface="黑体" pitchFamily="2" charset="-122"/>
                <a:ea typeface="黑体" pitchFamily="2" charset="-122"/>
                <a:cs typeface="+mn-ea"/>
                <a:sym typeface="+mn-lt"/>
              </a:rPr>
              <a:t>第三节 预算风险控制与监督</a:t>
            </a:r>
          </a:p>
        </p:txBody>
      </p:sp>
      <p:sp>
        <p:nvSpPr>
          <p:cNvPr id="30" name="文本框 34"/>
          <p:cNvSpPr txBox="1"/>
          <p:nvPr/>
        </p:nvSpPr>
        <p:spPr>
          <a:xfrm>
            <a:off x="5057983" y="4171006"/>
            <a:ext cx="2898963" cy="437382"/>
          </a:xfrm>
          <a:prstGeom prst="rect">
            <a:avLst/>
          </a:prstGeom>
          <a:noFill/>
        </p:spPr>
        <p:txBody>
          <a:bodyPr wrap="square" lIns="67391" tIns="33696" rIns="67391" bIns="33696" rtlCol="0">
            <a:spAutoFit/>
          </a:bodyPr>
          <a:lstStyle/>
          <a:p>
            <a:r>
              <a:rPr lang="zh-CN" altLang="en-US" sz="2400" dirty="0">
                <a:solidFill>
                  <a:schemeClr val="bg1"/>
                </a:solidFill>
                <a:latin typeface="黑体" pitchFamily="2" charset="-122"/>
                <a:ea typeface="黑体" pitchFamily="2" charset="-122"/>
                <a:cs typeface="+mn-ea"/>
                <a:sym typeface="+mn-lt"/>
              </a:rPr>
              <a:t>单击添加标题</a:t>
            </a:r>
            <a:endParaRPr lang="zh-CN" altLang="en-US" sz="2000" dirty="0">
              <a:solidFill>
                <a:schemeClr val="bg1"/>
              </a:solidFill>
              <a:latin typeface="黑体" pitchFamily="2" charset="-122"/>
              <a:ea typeface="黑体" pitchFamily="2" charset="-122"/>
              <a:cs typeface="+mn-ea"/>
              <a:sym typeface="+mn-lt"/>
            </a:endParaRPr>
          </a:p>
        </p:txBody>
      </p:sp>
      <p:sp>
        <p:nvSpPr>
          <p:cNvPr id="12" name="流程图: 终止 11">
            <a:extLst>
              <a:ext uri="{FF2B5EF4-FFF2-40B4-BE49-F238E27FC236}">
                <a16:creationId xmlns:a16="http://schemas.microsoft.com/office/drawing/2014/main" xmlns="" id="{FED47C02-3C47-452A-B2ED-9C5E46B5CCE7}"/>
              </a:ext>
            </a:extLst>
          </p:cNvPr>
          <p:cNvSpPr/>
          <p:nvPr/>
        </p:nvSpPr>
        <p:spPr>
          <a:xfrm>
            <a:off x="4866515" y="3950552"/>
            <a:ext cx="2664296" cy="71047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chemeClr val="bg1"/>
                </a:solidFill>
                <a:latin typeface="黑体" pitchFamily="2" charset="-122"/>
                <a:ea typeface="黑体" pitchFamily="2" charset="-122"/>
                <a:cs typeface="+mn-ea"/>
              </a:rPr>
              <a:t>第四节 预算问责及法律依据</a:t>
            </a:r>
          </a:p>
        </p:txBody>
      </p:sp>
    </p:spTree>
    <p:extLst>
      <p:ext uri="{BB962C8B-B14F-4D97-AF65-F5344CB8AC3E}">
        <p14:creationId xmlns:p14="http://schemas.microsoft.com/office/powerpoint/2010/main" val="2883421807"/>
      </p:ext>
    </p:extLst>
  </p:cSld>
  <p:clrMapOvr>
    <a:masterClrMapping/>
  </p:clrMapOvr>
  <mc:AlternateContent xmlns:mc="http://schemas.openxmlformats.org/markup-compatibility/2006" xmlns:p14="http://schemas.microsoft.com/office/powerpoint/2010/main">
    <mc:Choice Requires="p14">
      <p:transition spd="slow" p14:dur="1300" advTm="4684">
        <p14:pan dir="u"/>
      </p:transition>
    </mc:Choice>
    <mc:Fallback xmlns="">
      <p:transition spd="slow" advTm="4684">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31" name="标题 3">
            <a:extLst>
              <a:ext uri="{FF2B5EF4-FFF2-40B4-BE49-F238E27FC236}">
                <a16:creationId xmlns:a16="http://schemas.microsoft.com/office/drawing/2014/main" xmlns=""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案例与评析</a:t>
            </a:r>
          </a:p>
        </p:txBody>
      </p:sp>
      <p:sp>
        <p:nvSpPr>
          <p:cNvPr id="4" name="文本框 3">
            <a:extLst>
              <a:ext uri="{FF2B5EF4-FFF2-40B4-BE49-F238E27FC236}">
                <a16:creationId xmlns:a16="http://schemas.microsoft.com/office/drawing/2014/main" xmlns="" id="{7EF289C8-D6E1-4B39-A7A1-598C1DABF204}"/>
              </a:ext>
            </a:extLst>
          </p:cNvPr>
          <p:cNvSpPr txBox="1"/>
          <p:nvPr/>
        </p:nvSpPr>
        <p:spPr>
          <a:xfrm>
            <a:off x="828154" y="1296020"/>
            <a:ext cx="7056784" cy="1600438"/>
          </a:xfrm>
          <a:prstGeom prst="rect">
            <a:avLst/>
          </a:prstGeom>
          <a:noFill/>
        </p:spPr>
        <p:txBody>
          <a:bodyPr wrap="square" rtlCol="0">
            <a:spAutoFit/>
          </a:bodyPr>
          <a:lstStyle/>
          <a:p>
            <a:r>
              <a:rPr lang="zh-CN" altLang="en-US" sz="2600" dirty="0" smtClean="0"/>
              <a:t>结合案例（</a:t>
            </a:r>
            <a:r>
              <a:rPr lang="en-US" altLang="zh-CN" sz="2600" dirty="0" smtClean="0"/>
              <a:t>P326</a:t>
            </a:r>
            <a:r>
              <a:rPr lang="zh-CN" altLang="en-US" sz="2600" dirty="0"/>
              <a:t>）</a:t>
            </a:r>
            <a:r>
              <a:rPr lang="zh-CN" altLang="en-US" sz="2600" dirty="0" smtClean="0"/>
              <a:t>分析以下问题</a:t>
            </a:r>
            <a:r>
              <a:rPr lang="zh-CN" altLang="en-US" sz="2600" dirty="0"/>
              <a:t>：</a:t>
            </a:r>
            <a:endParaRPr lang="en-US" altLang="zh-CN" sz="2600" dirty="0" smtClean="0"/>
          </a:p>
          <a:p>
            <a:r>
              <a:rPr lang="en-US" altLang="zh-CN" sz="2400" dirty="0" smtClean="0"/>
              <a:t>1</a:t>
            </a:r>
            <a:r>
              <a:rPr lang="en-US" altLang="zh-CN" sz="2400" dirty="0"/>
              <a:t>.</a:t>
            </a:r>
            <a:r>
              <a:rPr lang="zh-CN" altLang="en-US" sz="2400" dirty="0"/>
              <a:t>根据</a:t>
            </a:r>
            <a:r>
              <a:rPr lang="en-US" altLang="zh-CN" sz="2400" dirty="0"/>
              <a:t>《</a:t>
            </a:r>
            <a:r>
              <a:rPr lang="zh-CN" altLang="en-US" sz="2400" dirty="0"/>
              <a:t>预算法</a:t>
            </a:r>
            <a:r>
              <a:rPr lang="en-US" altLang="zh-CN" sz="2400" dirty="0"/>
              <a:t>》</a:t>
            </a:r>
            <a:r>
              <a:rPr lang="zh-CN" altLang="en-US" sz="2400" dirty="0"/>
              <a:t>相关规定分析处罚孔某的法律依据</a:t>
            </a:r>
            <a:endParaRPr lang="en-US" altLang="zh-CN" sz="2400" dirty="0"/>
          </a:p>
          <a:p>
            <a:r>
              <a:rPr lang="en-US" altLang="zh-CN" sz="2400" dirty="0"/>
              <a:t>2.</a:t>
            </a:r>
            <a:r>
              <a:rPr lang="zh-CN" altLang="en-US" sz="2400" dirty="0"/>
              <a:t>分析该案例的警示作用</a:t>
            </a:r>
          </a:p>
        </p:txBody>
      </p:sp>
    </p:spTree>
    <p:extLst>
      <p:ext uri="{BB962C8B-B14F-4D97-AF65-F5344CB8AC3E}">
        <p14:creationId xmlns:p14="http://schemas.microsoft.com/office/powerpoint/2010/main" val="2386070056"/>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 name="组合 29">
            <a:extLst>
              <a:ext uri="{FF2B5EF4-FFF2-40B4-BE49-F238E27FC236}">
                <a16:creationId xmlns:a16="http://schemas.microsoft.com/office/drawing/2014/main" xmlns="" id="{2F6A4F04-ACFB-432F-B74D-4008FC299BA6}"/>
              </a:ext>
            </a:extLst>
          </p:cNvPr>
          <p:cNvGrpSpPr/>
          <p:nvPr/>
        </p:nvGrpSpPr>
        <p:grpSpPr>
          <a:xfrm>
            <a:off x="449264" y="1171978"/>
            <a:ext cx="8227762" cy="3580425"/>
            <a:chOff x="589532" y="1580311"/>
            <a:chExt cx="7899016" cy="3561842"/>
          </a:xfrm>
        </p:grpSpPr>
        <p:sp>
          <p:nvSpPr>
            <p:cNvPr id="2" name="矩形 7"/>
            <p:cNvSpPr>
              <a:spLocks noChangeArrowheads="1"/>
            </p:cNvSpPr>
            <p:nvPr/>
          </p:nvSpPr>
          <p:spPr bwMode="auto">
            <a:xfrm>
              <a:off x="589532" y="1580311"/>
              <a:ext cx="7899016" cy="3561842"/>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grpSp>
      <p:sp>
        <p:nvSpPr>
          <p:cNvPr id="31" name="标题 3">
            <a:extLst>
              <a:ext uri="{FF2B5EF4-FFF2-40B4-BE49-F238E27FC236}">
                <a16:creationId xmlns:a16="http://schemas.microsoft.com/office/drawing/2014/main" xmlns=""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本章小结</a:t>
            </a:r>
          </a:p>
        </p:txBody>
      </p:sp>
      <p:sp>
        <p:nvSpPr>
          <p:cNvPr id="4" name="矩形 3"/>
          <p:cNvSpPr/>
          <p:nvPr/>
        </p:nvSpPr>
        <p:spPr>
          <a:xfrm>
            <a:off x="527045" y="1310240"/>
            <a:ext cx="8077973" cy="3477875"/>
          </a:xfrm>
          <a:prstGeom prst="rect">
            <a:avLst/>
          </a:prstGeom>
        </p:spPr>
        <p:txBody>
          <a:bodyPr wrap="square">
            <a:spAutoFit/>
          </a:bodyPr>
          <a:lstStyle/>
          <a:p>
            <a:r>
              <a:rPr lang="en-US" altLang="zh-CN" sz="2000" dirty="0"/>
              <a:t>1.</a:t>
            </a:r>
            <a:r>
              <a:rPr lang="zh-CN" altLang="zh-CN" sz="2000" dirty="0"/>
              <a:t>政府预算监督是指在预算的全过程中</a:t>
            </a:r>
            <a:r>
              <a:rPr lang="en-US" altLang="zh-CN" sz="2000" dirty="0"/>
              <a:t>,</a:t>
            </a:r>
            <a:r>
              <a:rPr lang="zh-CN" altLang="zh-CN" sz="2000" dirty="0"/>
              <a:t>对有关预算主体筹集和供应预算资金等业务活动依法进行的检查、督促和制约</a:t>
            </a:r>
            <a:r>
              <a:rPr lang="en-US" altLang="zh-CN" sz="2000" dirty="0"/>
              <a:t>,</a:t>
            </a:r>
            <a:r>
              <a:rPr lang="zh-CN" altLang="zh-CN" sz="2000" dirty="0"/>
              <a:t>是政府预算管理的重要组成部分。</a:t>
            </a:r>
          </a:p>
          <a:p>
            <a:r>
              <a:rPr lang="en-US" altLang="zh-CN" sz="2000" dirty="0"/>
              <a:t>2.</a:t>
            </a:r>
            <a:r>
              <a:rPr lang="zh-CN" altLang="zh-CN" sz="2000" dirty="0"/>
              <a:t>政府预算监督可以划分为立法监督、政府监督、财政监督、审计监督、社会监督、司法监督等。我国还包括党委监督。</a:t>
            </a:r>
          </a:p>
          <a:p>
            <a:r>
              <a:rPr lang="en-US" altLang="zh-CN" sz="2000" dirty="0"/>
              <a:t>3.</a:t>
            </a:r>
            <a:r>
              <a:rPr lang="zh-CN" altLang="zh-CN" sz="2000" dirty="0"/>
              <a:t>政府预算监督具有监督依据的法律性、监督体系的层次性、监督对象的广泛性、监督过程的全面性、监督形式的多样性等特点。</a:t>
            </a:r>
          </a:p>
          <a:p>
            <a:r>
              <a:rPr lang="en-US" altLang="zh-CN" sz="2000" dirty="0"/>
              <a:t>4.</a:t>
            </a:r>
            <a:r>
              <a:rPr lang="zh-CN" altLang="zh-CN" sz="2000" dirty="0"/>
              <a:t>政府预算监督的内容随监督主体、监督对象的不同而有所不同。政府预算外部监督是指政府及其财政部门之外的有关机构对政府预算实施的监督。我国主要包括党委监督、人大监督、审计监督、社会监督、司法监督</a:t>
            </a:r>
            <a:r>
              <a:rPr lang="zh-CN" altLang="zh-CN" sz="2000" dirty="0" smtClean="0"/>
              <a:t>。</a:t>
            </a:r>
            <a:endParaRPr lang="zh-CN" altLang="zh-CN" sz="2000" dirty="0"/>
          </a:p>
        </p:txBody>
      </p:sp>
    </p:spTree>
    <p:extLst>
      <p:ext uri="{BB962C8B-B14F-4D97-AF65-F5344CB8AC3E}">
        <p14:creationId xmlns:p14="http://schemas.microsoft.com/office/powerpoint/2010/main" val="2555924962"/>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 name="组合 29">
            <a:extLst>
              <a:ext uri="{FF2B5EF4-FFF2-40B4-BE49-F238E27FC236}">
                <a16:creationId xmlns:a16="http://schemas.microsoft.com/office/drawing/2014/main" xmlns="" id="{2F6A4F04-ACFB-432F-B74D-4008FC299BA6}"/>
              </a:ext>
            </a:extLst>
          </p:cNvPr>
          <p:cNvGrpSpPr/>
          <p:nvPr/>
        </p:nvGrpSpPr>
        <p:grpSpPr>
          <a:xfrm>
            <a:off x="456594" y="1165375"/>
            <a:ext cx="8227762" cy="3580425"/>
            <a:chOff x="589532" y="1580311"/>
            <a:chExt cx="7899016" cy="3561842"/>
          </a:xfrm>
        </p:grpSpPr>
        <p:sp>
          <p:nvSpPr>
            <p:cNvPr id="2" name="矩形 7"/>
            <p:cNvSpPr>
              <a:spLocks noChangeArrowheads="1"/>
            </p:cNvSpPr>
            <p:nvPr/>
          </p:nvSpPr>
          <p:spPr bwMode="auto">
            <a:xfrm>
              <a:off x="589532" y="1580311"/>
              <a:ext cx="7899016" cy="3561842"/>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grpSp>
      <p:sp>
        <p:nvSpPr>
          <p:cNvPr id="31" name="标题 3">
            <a:extLst>
              <a:ext uri="{FF2B5EF4-FFF2-40B4-BE49-F238E27FC236}">
                <a16:creationId xmlns:a16="http://schemas.microsoft.com/office/drawing/2014/main" xmlns=""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本章小结</a:t>
            </a:r>
          </a:p>
        </p:txBody>
      </p:sp>
      <p:sp>
        <p:nvSpPr>
          <p:cNvPr id="5" name="矩形 4"/>
          <p:cNvSpPr/>
          <p:nvPr/>
        </p:nvSpPr>
        <p:spPr>
          <a:xfrm>
            <a:off x="833929" y="1278054"/>
            <a:ext cx="7704855" cy="3416320"/>
          </a:xfrm>
          <a:prstGeom prst="rect">
            <a:avLst/>
          </a:prstGeom>
        </p:spPr>
        <p:txBody>
          <a:bodyPr wrap="square">
            <a:spAutoFit/>
          </a:bodyPr>
          <a:lstStyle/>
          <a:p>
            <a:r>
              <a:rPr lang="en-US" altLang="zh-CN" sz="1800" dirty="0"/>
              <a:t>5.</a:t>
            </a:r>
            <a:r>
              <a:rPr lang="zh-CN" altLang="zh-CN" sz="1800" dirty="0"/>
              <a:t>预算部门是财政部门内部的重要业务部</a:t>
            </a:r>
            <a:r>
              <a:rPr lang="zh-CN" altLang="zh-CN" sz="1800" dirty="0" smtClean="0"/>
              <a:t>门</a:t>
            </a:r>
            <a:r>
              <a:rPr lang="zh-CN" altLang="en-US" sz="1800" dirty="0"/>
              <a:t>，</a:t>
            </a:r>
            <a:r>
              <a:rPr lang="zh-CN" altLang="zh-CN" sz="1800" dirty="0" smtClean="0"/>
              <a:t>预算</a:t>
            </a:r>
            <a:r>
              <a:rPr lang="zh-CN" altLang="zh-CN" sz="1800" dirty="0"/>
              <a:t>的编制、执行、绩效等各个环节也存在风险</a:t>
            </a:r>
            <a:r>
              <a:rPr lang="en-US" altLang="zh-CN" sz="1800" dirty="0"/>
              <a:t>,</a:t>
            </a:r>
            <a:r>
              <a:rPr lang="zh-CN" altLang="zh-CN" sz="1800" dirty="0"/>
              <a:t>必须通过制度的规范、风险点的排查来抑制可能的风险发生。预算风险的类型包括</a:t>
            </a:r>
            <a:r>
              <a:rPr lang="en-US" altLang="zh-CN" sz="1800" dirty="0"/>
              <a:t>:(1)</a:t>
            </a:r>
            <a:r>
              <a:rPr lang="zh-CN" altLang="zh-CN" sz="1800" dirty="0"/>
              <a:t>按照风险来源的不同分为内部风险和外部风险。</a:t>
            </a:r>
            <a:r>
              <a:rPr lang="en-US" altLang="zh-CN" sz="1800" dirty="0"/>
              <a:t>(2)</a:t>
            </a:r>
            <a:r>
              <a:rPr lang="zh-CN" altLang="zh-CN" sz="1800" dirty="0"/>
              <a:t>按照风险性质的不同</a:t>
            </a:r>
            <a:r>
              <a:rPr lang="en-US" altLang="zh-CN" sz="1800" dirty="0"/>
              <a:t>,</a:t>
            </a:r>
            <a:r>
              <a:rPr lang="zh-CN" altLang="zh-CN" sz="1800" dirty="0"/>
              <a:t>内部风险进一步细分为制度流程风险和廉政风险。</a:t>
            </a:r>
            <a:r>
              <a:rPr lang="en-US" altLang="zh-CN" sz="1800" dirty="0"/>
              <a:t>(3)</a:t>
            </a:r>
            <a:r>
              <a:rPr lang="zh-CN" altLang="zh-CN" sz="1800" dirty="0"/>
              <a:t>按照风险等级的不同</a:t>
            </a:r>
            <a:r>
              <a:rPr lang="en-US" altLang="zh-CN" sz="1800" dirty="0"/>
              <a:t>,</a:t>
            </a:r>
            <a:r>
              <a:rPr lang="zh-CN" altLang="zh-CN" sz="1800" dirty="0"/>
              <a:t>预算风险分为一般风险和重大风险。</a:t>
            </a:r>
          </a:p>
          <a:p>
            <a:r>
              <a:rPr lang="en-US" altLang="zh-CN" sz="1800" dirty="0"/>
              <a:t>6.</a:t>
            </a:r>
            <a:r>
              <a:rPr lang="zh-CN" altLang="zh-CN" sz="1800" dirty="0"/>
              <a:t>预算风险与监督主要包括预算过程风险控制与监督，包括预算编制、预算执行决算与绩效风险控制与监督，以及行政事业单位预算风险与监督。</a:t>
            </a:r>
          </a:p>
          <a:p>
            <a:r>
              <a:rPr lang="en-US" altLang="zh-CN" sz="1800" dirty="0"/>
              <a:t>7.</a:t>
            </a:r>
            <a:r>
              <a:rPr lang="zh-CN" altLang="zh-CN" sz="1800" dirty="0"/>
              <a:t>在现代民主法治国家</a:t>
            </a:r>
            <a:r>
              <a:rPr lang="en-US" altLang="zh-CN" sz="1800" dirty="0"/>
              <a:t>,</a:t>
            </a:r>
            <a:r>
              <a:rPr lang="zh-CN" altLang="zh-CN" sz="1800" dirty="0"/>
              <a:t>必须将预算监督的有效性与预算问责紧密联系起来</a:t>
            </a:r>
            <a:r>
              <a:rPr lang="en-US" altLang="zh-CN" sz="1800" dirty="0"/>
              <a:t>,</a:t>
            </a:r>
            <a:r>
              <a:rPr lang="zh-CN" altLang="zh-CN" sz="1800" dirty="0"/>
              <a:t>才能实现科学立法、严格执法、公正司法、全民守法的有机统一。《预算法》旨在规范和约束政府的预算收支行为</a:t>
            </a:r>
            <a:r>
              <a:rPr lang="en-US" altLang="zh-CN" sz="1800" dirty="0"/>
              <a:t>,</a:t>
            </a:r>
            <a:r>
              <a:rPr lang="zh-CN" altLang="zh-CN" sz="1800" dirty="0"/>
              <a:t>为此</a:t>
            </a:r>
            <a:r>
              <a:rPr lang="en-US" altLang="zh-CN" sz="1800" dirty="0"/>
              <a:t>,</a:t>
            </a:r>
            <a:r>
              <a:rPr lang="zh-CN" altLang="zh-CN" sz="1800" dirty="0"/>
              <a:t>为加强《预算法》的法律严肃性和约束效应</a:t>
            </a:r>
            <a:r>
              <a:rPr lang="en-US" altLang="zh-CN" sz="1800" dirty="0"/>
              <a:t>,</a:t>
            </a:r>
            <a:r>
              <a:rPr lang="zh-CN" altLang="zh-CN" sz="1800" dirty="0"/>
              <a:t>明确相关政府部门及其人员在政府预算收支活动中的法律责任就成为预算管理的重要内容之一。</a:t>
            </a:r>
          </a:p>
        </p:txBody>
      </p:sp>
    </p:spTree>
    <p:extLst>
      <p:ext uri="{BB962C8B-B14F-4D97-AF65-F5344CB8AC3E}">
        <p14:creationId xmlns:p14="http://schemas.microsoft.com/office/powerpoint/2010/main" val="2386070056"/>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 name="组合 29">
            <a:extLst>
              <a:ext uri="{FF2B5EF4-FFF2-40B4-BE49-F238E27FC236}">
                <a16:creationId xmlns:a16="http://schemas.microsoft.com/office/drawing/2014/main" xmlns="" id="{2F6A4F04-ACFB-432F-B74D-4008FC299BA6}"/>
              </a:ext>
            </a:extLst>
          </p:cNvPr>
          <p:cNvGrpSpPr/>
          <p:nvPr/>
        </p:nvGrpSpPr>
        <p:grpSpPr>
          <a:xfrm>
            <a:off x="635105" y="1096457"/>
            <a:ext cx="7916758" cy="3727955"/>
            <a:chOff x="1073111" y="1337085"/>
            <a:chExt cx="7394050" cy="3879928"/>
          </a:xfrm>
        </p:grpSpPr>
        <p:sp>
          <p:nvSpPr>
            <p:cNvPr id="2" name="矩形 7"/>
            <p:cNvSpPr>
              <a:spLocks noChangeArrowheads="1"/>
            </p:cNvSpPr>
            <p:nvPr/>
          </p:nvSpPr>
          <p:spPr bwMode="auto">
            <a:xfrm>
              <a:off x="1073111" y="1337085"/>
              <a:ext cx="7394050" cy="3879928"/>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59" y="1588153"/>
              <a:ext cx="6564111" cy="2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endParaRPr lang="zh-CN" altLang="en-US" dirty="0"/>
            </a:p>
          </p:txBody>
        </p:sp>
      </p:grpSp>
      <p:sp>
        <p:nvSpPr>
          <p:cNvPr id="31" name="标题 3">
            <a:extLst>
              <a:ext uri="{FF2B5EF4-FFF2-40B4-BE49-F238E27FC236}">
                <a16:creationId xmlns:a16="http://schemas.microsoft.com/office/drawing/2014/main" xmlns=""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练习与思考</a:t>
            </a:r>
          </a:p>
        </p:txBody>
      </p:sp>
      <p:sp>
        <p:nvSpPr>
          <p:cNvPr id="4" name="矩形 3"/>
          <p:cNvSpPr/>
          <p:nvPr/>
        </p:nvSpPr>
        <p:spPr>
          <a:xfrm>
            <a:off x="741056" y="1067608"/>
            <a:ext cx="7704855" cy="3416320"/>
          </a:xfrm>
          <a:prstGeom prst="rect">
            <a:avLst/>
          </a:prstGeom>
        </p:spPr>
        <p:txBody>
          <a:bodyPr wrap="square">
            <a:spAutoFit/>
          </a:bodyPr>
          <a:lstStyle/>
          <a:p>
            <a:pPr>
              <a:lnSpc>
                <a:spcPct val="150000"/>
              </a:lnSpc>
            </a:pPr>
            <a:r>
              <a:rPr lang="zh-CN" altLang="zh-CN" b="1" dirty="0" smtClean="0">
                <a:latin typeface="楷体" panose="02010609060101010101" pitchFamily="49" charset="-122"/>
                <a:ea typeface="楷体" panose="02010609060101010101" pitchFamily="49" charset="-122"/>
              </a:rPr>
              <a:t>认知</a:t>
            </a:r>
            <a:r>
              <a:rPr lang="zh-CN" altLang="zh-CN" b="1" dirty="0">
                <a:latin typeface="楷体" panose="02010609060101010101" pitchFamily="49" charset="-122"/>
                <a:ea typeface="楷体" panose="02010609060101010101" pitchFamily="49" charset="-122"/>
              </a:rPr>
              <a:t>题</a:t>
            </a:r>
            <a:endParaRPr lang="zh-CN" altLang="zh-CN" dirty="0">
              <a:latin typeface="楷体" panose="02010609060101010101" pitchFamily="49" charset="-122"/>
              <a:ea typeface="楷体" panose="02010609060101010101" pitchFamily="49" charset="-122"/>
            </a:endParaRPr>
          </a:p>
          <a:p>
            <a:pPr>
              <a:lnSpc>
                <a:spcPct val="150000"/>
              </a:lnSpc>
            </a:pPr>
            <a:r>
              <a:rPr lang="en-US" altLang="zh-CN" dirty="0" smtClean="0">
                <a:latin typeface="楷体" panose="02010609060101010101" pitchFamily="49" charset="-122"/>
                <a:ea typeface="楷体" panose="02010609060101010101" pitchFamily="49" charset="-122"/>
              </a:rPr>
              <a:t>1.</a:t>
            </a:r>
            <a:r>
              <a:rPr lang="zh-CN" altLang="en-US" dirty="0" smtClean="0">
                <a:latin typeface="楷体" panose="02010609060101010101" pitchFamily="49" charset="-122"/>
                <a:ea typeface="楷体" panose="02010609060101010101" pitchFamily="49" charset="-122"/>
              </a:rPr>
              <a:t>党委</a:t>
            </a:r>
            <a:r>
              <a:rPr lang="zh-CN" altLang="en-US" dirty="0">
                <a:latin typeface="楷体" panose="02010609060101010101" pitchFamily="49" charset="-122"/>
                <a:ea typeface="楷体" panose="02010609060101010101" pitchFamily="49" charset="-122"/>
              </a:rPr>
              <a:t>监督、立法监督、司法监督、行政监督、社会监督的区别与联系。</a:t>
            </a:r>
            <a:endParaRPr lang="en-US" altLang="zh-CN" dirty="0">
              <a:latin typeface="楷体" panose="02010609060101010101" pitchFamily="49" charset="-122"/>
              <a:ea typeface="楷体" panose="02010609060101010101" pitchFamily="49" charset="-122"/>
            </a:endParaRPr>
          </a:p>
          <a:p>
            <a:pPr>
              <a:lnSpc>
                <a:spcPct val="150000"/>
              </a:lnSpc>
            </a:pPr>
            <a:r>
              <a:rPr lang="en-US" altLang="zh-CN" dirty="0" smtClean="0">
                <a:latin typeface="楷体" panose="02010609060101010101" pitchFamily="49" charset="-122"/>
                <a:ea typeface="楷体" panose="02010609060101010101" pitchFamily="49" charset="-122"/>
              </a:rPr>
              <a:t>2.</a:t>
            </a:r>
            <a:r>
              <a:rPr lang="zh-CN" altLang="en-US" dirty="0" smtClean="0">
                <a:latin typeface="楷体" panose="02010609060101010101" pitchFamily="49" charset="-122"/>
                <a:ea typeface="楷体" panose="02010609060101010101" pitchFamily="49" charset="-122"/>
              </a:rPr>
              <a:t>政府</a:t>
            </a:r>
            <a:r>
              <a:rPr lang="zh-CN" altLang="en-US" dirty="0">
                <a:latin typeface="楷体" panose="02010609060101010101" pitchFamily="49" charset="-122"/>
                <a:ea typeface="楷体" panose="02010609060101010101" pitchFamily="49" charset="-122"/>
              </a:rPr>
              <a:t>预算监督的内涵</a:t>
            </a:r>
            <a:endParaRPr lang="en-US" altLang="zh-CN" dirty="0">
              <a:latin typeface="楷体" panose="02010609060101010101" pitchFamily="49" charset="-122"/>
              <a:ea typeface="楷体" panose="02010609060101010101" pitchFamily="49" charset="-122"/>
            </a:endParaRPr>
          </a:p>
          <a:p>
            <a:pPr>
              <a:lnSpc>
                <a:spcPct val="150000"/>
              </a:lnSpc>
            </a:pPr>
            <a:r>
              <a:rPr lang="en-US" altLang="zh-CN" dirty="0" smtClean="0">
                <a:latin typeface="楷体" panose="02010609060101010101" pitchFamily="49" charset="-122"/>
                <a:ea typeface="楷体" panose="02010609060101010101" pitchFamily="49" charset="-122"/>
              </a:rPr>
              <a:t>3.</a:t>
            </a:r>
            <a:r>
              <a:rPr lang="zh-CN" altLang="en-US" dirty="0" smtClean="0">
                <a:latin typeface="楷体" panose="02010609060101010101" pitchFamily="49" charset="-122"/>
                <a:ea typeface="楷体" panose="02010609060101010101" pitchFamily="49" charset="-122"/>
              </a:rPr>
              <a:t>预算</a:t>
            </a:r>
            <a:r>
              <a:rPr lang="zh-CN" altLang="en-US" dirty="0">
                <a:latin typeface="楷体" panose="02010609060101010101" pitchFamily="49" charset="-122"/>
                <a:ea typeface="楷体" panose="02010609060101010101" pitchFamily="49" charset="-122"/>
              </a:rPr>
              <a:t>监督的方法</a:t>
            </a:r>
            <a:endParaRPr lang="en-US" altLang="zh-CN" dirty="0">
              <a:latin typeface="楷体" panose="02010609060101010101" pitchFamily="49" charset="-122"/>
              <a:ea typeface="楷体" panose="02010609060101010101" pitchFamily="49" charset="-122"/>
            </a:endParaRPr>
          </a:p>
          <a:p>
            <a:pPr>
              <a:lnSpc>
                <a:spcPct val="150000"/>
              </a:lnSpc>
            </a:pPr>
            <a:r>
              <a:rPr lang="en-US" altLang="zh-CN" dirty="0" smtClean="0">
                <a:latin typeface="楷体" panose="02010609060101010101" pitchFamily="49" charset="-122"/>
                <a:ea typeface="楷体" panose="02010609060101010101" pitchFamily="49" charset="-122"/>
              </a:rPr>
              <a:t>4.</a:t>
            </a:r>
            <a:r>
              <a:rPr lang="zh-CN" altLang="en-US" dirty="0" smtClean="0">
                <a:latin typeface="楷体" panose="02010609060101010101" pitchFamily="49" charset="-122"/>
                <a:ea typeface="楷体" panose="02010609060101010101" pitchFamily="49" charset="-122"/>
              </a:rPr>
              <a:t>预算</a:t>
            </a:r>
            <a:r>
              <a:rPr lang="zh-CN" altLang="en-US" dirty="0">
                <a:latin typeface="楷体" panose="02010609060101010101" pitchFamily="49" charset="-122"/>
                <a:ea typeface="楷体" panose="02010609060101010101" pitchFamily="49" charset="-122"/>
              </a:rPr>
              <a:t>风险与监督的要点</a:t>
            </a:r>
            <a:endParaRPr lang="en-US" altLang="zh-CN" dirty="0">
              <a:latin typeface="楷体" panose="02010609060101010101" pitchFamily="49" charset="-122"/>
              <a:ea typeface="楷体" panose="02010609060101010101" pitchFamily="49" charset="-122"/>
            </a:endParaRPr>
          </a:p>
          <a:p>
            <a:pPr>
              <a:lnSpc>
                <a:spcPct val="150000"/>
              </a:lnSpc>
            </a:pPr>
            <a:r>
              <a:rPr lang="en-US" altLang="zh-CN" dirty="0" smtClean="0">
                <a:latin typeface="楷体" panose="02010609060101010101" pitchFamily="49" charset="-122"/>
                <a:ea typeface="楷体" panose="02010609060101010101" pitchFamily="49" charset="-122"/>
              </a:rPr>
              <a:t>5.《</a:t>
            </a:r>
            <a:r>
              <a:rPr lang="zh-CN" altLang="en-US" dirty="0">
                <a:latin typeface="楷体" panose="02010609060101010101" pitchFamily="49" charset="-122"/>
                <a:ea typeface="楷体" panose="02010609060101010101" pitchFamily="49" charset="-122"/>
              </a:rPr>
              <a:t>预算法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中有关法律责任的内容</a:t>
            </a:r>
            <a:endParaRPr lang="en-US" altLang="zh-CN" dirty="0">
              <a:latin typeface="楷体" panose="02010609060101010101" pitchFamily="49" charset="-122"/>
              <a:ea typeface="楷体" panose="02010609060101010101" pitchFamily="49" charset="-122"/>
            </a:endParaRPr>
          </a:p>
          <a:p>
            <a:pPr>
              <a:lnSpc>
                <a:spcPct val="150000"/>
              </a:lnSpc>
            </a:pPr>
            <a:r>
              <a:rPr lang="zh-CN" altLang="zh-CN" b="1" dirty="0" smtClean="0">
                <a:latin typeface="楷体" panose="02010609060101010101" pitchFamily="49" charset="-122"/>
                <a:ea typeface="楷体" panose="02010609060101010101" pitchFamily="49" charset="-122"/>
              </a:rPr>
              <a:t>思考题</a:t>
            </a:r>
            <a:endParaRPr lang="zh-CN" altLang="zh-CN" dirty="0">
              <a:latin typeface="楷体" panose="02010609060101010101" pitchFamily="49" charset="-122"/>
              <a:ea typeface="楷体" panose="02010609060101010101" pitchFamily="49" charset="-122"/>
            </a:endParaRPr>
          </a:p>
          <a:p>
            <a:pPr>
              <a:lnSpc>
                <a:spcPct val="150000"/>
              </a:lnSpc>
            </a:pPr>
            <a:r>
              <a:rPr lang="en-US" altLang="zh-CN" dirty="0" smtClean="0">
                <a:latin typeface="楷体" panose="02010609060101010101" pitchFamily="49" charset="-122"/>
                <a:ea typeface="楷体" panose="02010609060101010101" pitchFamily="49" charset="-122"/>
              </a:rPr>
              <a:t>1.</a:t>
            </a:r>
            <a:r>
              <a:rPr lang="zh-CN" altLang="zh-CN" dirty="0" smtClean="0">
                <a:latin typeface="楷体" panose="02010609060101010101" pitchFamily="49" charset="-122"/>
                <a:ea typeface="楷体" panose="02010609060101010101" pitchFamily="49" charset="-122"/>
              </a:rPr>
              <a:t>思考</a:t>
            </a:r>
            <a:r>
              <a:rPr lang="zh-CN" altLang="zh-CN" dirty="0">
                <a:latin typeface="楷体" panose="02010609060101010101" pitchFamily="49" charset="-122"/>
                <a:ea typeface="楷体" panose="02010609060101010101" pitchFamily="49" charset="-122"/>
              </a:rPr>
              <a:t>如何构建全流程预算监督框架体系。</a:t>
            </a:r>
          </a:p>
          <a:p>
            <a:pPr>
              <a:lnSpc>
                <a:spcPct val="150000"/>
              </a:lnSpc>
            </a:pPr>
            <a:r>
              <a:rPr lang="en-US" altLang="zh-CN" dirty="0" smtClean="0">
                <a:latin typeface="楷体" panose="02010609060101010101" pitchFamily="49" charset="-122"/>
                <a:ea typeface="楷体" panose="02010609060101010101" pitchFamily="49" charset="-122"/>
              </a:rPr>
              <a:t>2.</a:t>
            </a:r>
            <a:r>
              <a:rPr lang="zh-CN" altLang="zh-CN" dirty="0" smtClean="0">
                <a:latin typeface="楷体" panose="02010609060101010101" pitchFamily="49" charset="-122"/>
                <a:ea typeface="楷体" panose="02010609060101010101" pitchFamily="49" charset="-122"/>
              </a:rPr>
              <a:t>思考</a:t>
            </a:r>
            <a:r>
              <a:rPr lang="zh-CN" altLang="zh-CN" dirty="0">
                <a:latin typeface="楷体" panose="02010609060101010101" pitchFamily="49" charset="-122"/>
                <a:ea typeface="楷体" panose="02010609060101010101" pitchFamily="49" charset="-122"/>
              </a:rPr>
              <a:t>如何从内部控制角度来完善财政监督体系。</a:t>
            </a:r>
          </a:p>
        </p:txBody>
      </p:sp>
    </p:spTree>
    <p:extLst>
      <p:ext uri="{BB962C8B-B14F-4D97-AF65-F5344CB8AC3E}">
        <p14:creationId xmlns:p14="http://schemas.microsoft.com/office/powerpoint/2010/main" val="3994253564"/>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107950" y="1781507"/>
            <a:ext cx="4934818" cy="560493"/>
          </a:xfrm>
          <a:prstGeom prst="rect">
            <a:avLst/>
          </a:prstGeom>
          <a:noFill/>
        </p:spPr>
        <p:txBody>
          <a:bodyPr wrap="square" lIns="67391" tIns="33696" rIns="67391" bIns="33696" rtlCol="0">
            <a:spAutoFit/>
          </a:bodyPr>
          <a:lstStyle/>
          <a:p>
            <a:pPr algn="r"/>
            <a:r>
              <a:rPr lang="zh-CN" altLang="en-US" sz="3200" dirty="0">
                <a:solidFill>
                  <a:schemeClr val="bg1"/>
                </a:solidFill>
                <a:latin typeface="黑体" pitchFamily="2" charset="-122"/>
                <a:ea typeface="黑体" pitchFamily="2" charset="-122"/>
                <a:cs typeface="+mn-ea"/>
                <a:sym typeface="+mn-lt"/>
              </a:rPr>
              <a:t>感谢您的学习！</a:t>
            </a:r>
            <a:endParaRPr lang="zh-CN" altLang="en-US" sz="2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145986779"/>
      </p:ext>
    </p:extLst>
  </p:cSld>
  <p:clrMapOvr>
    <a:masterClrMapping/>
  </p:clrMapOvr>
  <mc:AlternateContent xmlns:mc="http://schemas.openxmlformats.org/markup-compatibility/2006" xmlns:p14="http://schemas.microsoft.com/office/powerpoint/2010/main">
    <mc:Choice Requires="p14">
      <p:transition spd="slow" p14:dur="1300" advTm="2826">
        <p14:pan dir="u"/>
      </p:transition>
    </mc:Choice>
    <mc:Fallback xmlns="">
      <p:transition spd="slow" advTm="282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1093584" y="2160116"/>
            <a:ext cx="7151393"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itchFamily="2" charset="-122"/>
                <a:ea typeface="黑体" pitchFamily="2" charset="-122"/>
                <a:cs typeface="+mn-ea"/>
                <a:sym typeface="+mn-lt"/>
              </a:rPr>
              <a:t>第一节 政府预算监督概述</a:t>
            </a:r>
            <a:endParaRPr lang="zh-CN" altLang="en-US" sz="3600" dirty="0">
              <a:solidFill>
                <a:srgbClr val="305480"/>
              </a:solidFill>
              <a:latin typeface="黑体" pitchFamily="2" charset="-122"/>
              <a:ea typeface="黑体"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itchFamily="2" charset="-122"/>
                <a:ea typeface="黑体" pitchFamily="2" charset="-122"/>
                <a:cs typeface="+mn-ea"/>
                <a:sym typeface="+mn-lt"/>
              </a:rPr>
              <a:t>1</a:t>
            </a:r>
            <a:endParaRPr lang="zh-CN" altLang="en-US" sz="8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3211177229"/>
      </p:ext>
    </p:extLst>
  </p:cSld>
  <p:clrMapOvr>
    <a:masterClrMapping/>
  </p:clrMapOvr>
  <mc:AlternateContent xmlns:mc="http://schemas.openxmlformats.org/markup-compatibility/2006" xmlns:p14="http://schemas.microsoft.com/office/powerpoint/2010/main">
    <mc:Choice Requires="p14">
      <p:transition spd="slow" p14:dur="1300" advTm="4104">
        <p14:pan dir="u"/>
      </p:transition>
    </mc:Choice>
    <mc:Fallback xmlns="">
      <p:transition spd="slow" advTm="410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456026" y="1223910"/>
            <a:ext cx="659848" cy="656874"/>
          </a:xfrm>
          <a:prstGeom prst="rect">
            <a:avLst/>
          </a:prstGeom>
          <a:solidFill>
            <a:schemeClr val="accent1"/>
          </a:solidFill>
          <a:ln>
            <a:noFill/>
          </a:ln>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3" name="Rectangle 17"/>
          <p:cNvSpPr>
            <a:spLocks noChangeArrowheads="1"/>
          </p:cNvSpPr>
          <p:nvPr/>
        </p:nvSpPr>
        <p:spPr bwMode="auto">
          <a:xfrm>
            <a:off x="972778" y="1223910"/>
            <a:ext cx="3528957" cy="656874"/>
          </a:xfrm>
          <a:prstGeom prst="rect">
            <a:avLst/>
          </a:prstGeom>
          <a:solidFill>
            <a:srgbClr val="305480"/>
          </a:solidFill>
          <a:ln>
            <a:noFill/>
          </a:ln>
        </p:spPr>
        <p:txBody>
          <a:bodyPr lIns="67391" tIns="33696" rIns="67391" bIns="33696" anchor="ctr"/>
          <a:lstStyle/>
          <a:p>
            <a:r>
              <a:rPr lang="en-US" altLang="zh-CN" sz="1500" b="1" dirty="0">
                <a:solidFill>
                  <a:schemeClr val="bg1"/>
                </a:solidFill>
                <a:latin typeface="Arial" pitchFamily="34" charset="0"/>
                <a:ea typeface="微软雅黑" pitchFamily="34" charset="-122"/>
              </a:rPr>
              <a:t>      </a:t>
            </a:r>
            <a:r>
              <a:rPr lang="zh-CN" altLang="zh-CN" b="1" dirty="0"/>
              <a:t>（一）政府预算监督的内涵</a:t>
            </a:r>
            <a:endParaRPr lang="zh-CN" altLang="zh-CN" dirty="0"/>
          </a:p>
          <a:p>
            <a:endParaRPr lang="zh-CN" altLang="zh-CN" sz="1500" b="1" dirty="0">
              <a:solidFill>
                <a:schemeClr val="bg1"/>
              </a:solidFill>
              <a:latin typeface="Arial" pitchFamily="34" charset="0"/>
              <a:ea typeface="微软雅黑" pitchFamily="34" charset="-122"/>
            </a:endParaRPr>
          </a:p>
        </p:txBody>
      </p:sp>
      <p:sp>
        <p:nvSpPr>
          <p:cNvPr id="4" name="AutoShape 112"/>
          <p:cNvSpPr>
            <a:spLocks/>
          </p:cNvSpPr>
          <p:nvPr/>
        </p:nvSpPr>
        <p:spPr bwMode="auto">
          <a:xfrm>
            <a:off x="4661130" y="1387253"/>
            <a:ext cx="328166" cy="326687"/>
          </a:xfrm>
          <a:custGeom>
            <a:avLst/>
            <a:gdLst>
              <a:gd name="T0" fmla="*/ 2147483647 w 21020"/>
              <a:gd name="T1" fmla="*/ 1630360217 h 21600"/>
              <a:gd name="T2" fmla="*/ 2147483647 w 21020"/>
              <a:gd name="T3" fmla="*/ 911037980 h 21600"/>
              <a:gd name="T4" fmla="*/ 2147483647 w 21020"/>
              <a:gd name="T5" fmla="*/ 397774839 h 21600"/>
              <a:gd name="T6" fmla="*/ 2147483647 w 21020"/>
              <a:gd name="T7" fmla="*/ 483492847 h 21600"/>
              <a:gd name="T8" fmla="*/ 2147483647 w 21020"/>
              <a:gd name="T9" fmla="*/ 1425014462 h 21600"/>
              <a:gd name="T10" fmla="*/ 945838468 w 21020"/>
              <a:gd name="T11" fmla="*/ 2147483647 h 21600"/>
              <a:gd name="T12" fmla="*/ 582105311 w 21020"/>
              <a:gd name="T13" fmla="*/ 2147483647 h 21600"/>
              <a:gd name="T14" fmla="*/ 1583725421 w 21020"/>
              <a:gd name="T15" fmla="*/ 2147483647 h 21600"/>
              <a:gd name="T16" fmla="*/ 1650921954 w 21020"/>
              <a:gd name="T17" fmla="*/ 2147483647 h 21600"/>
              <a:gd name="T18" fmla="*/ 547306599 w 21020"/>
              <a:gd name="T19" fmla="*/ 2147483647 h 21600"/>
              <a:gd name="T20" fmla="*/ 262551546 w 21020"/>
              <a:gd name="T21" fmla="*/ 2147483647 h 21600"/>
              <a:gd name="T22" fmla="*/ 414125144 w 21020"/>
              <a:gd name="T23" fmla="*/ 2147483647 h 21600"/>
              <a:gd name="T24" fmla="*/ 1036022114 w 21020"/>
              <a:gd name="T25" fmla="*/ 2147483647 h 21600"/>
              <a:gd name="T26" fmla="*/ 1377362799 w 21020"/>
              <a:gd name="T27" fmla="*/ 2004814784 h 21600"/>
              <a:gd name="T28" fmla="*/ 2012262848 w 21020"/>
              <a:gd name="T29" fmla="*/ 992816732 h 21600"/>
              <a:gd name="T30" fmla="*/ 1377362799 w 21020"/>
              <a:gd name="T31" fmla="*/ 2004814784 h 21600"/>
              <a:gd name="T32" fmla="*/ 1769293740 w 21020"/>
              <a:gd name="T33" fmla="*/ 2147483647 h 21600"/>
              <a:gd name="T34" fmla="*/ 2147483647 w 21020"/>
              <a:gd name="T35" fmla="*/ 908170792 h 21600"/>
              <a:gd name="T36" fmla="*/ 2147483647 w 21020"/>
              <a:gd name="T37" fmla="*/ 1296429219 h 21600"/>
              <a:gd name="T38" fmla="*/ 2103438519 w 21020"/>
              <a:gd name="T39" fmla="*/ 2147483647 h 21600"/>
              <a:gd name="T40" fmla="*/ 2147483647 w 21020"/>
              <a:gd name="T41" fmla="*/ 1417843198 h 21600"/>
              <a:gd name="T42" fmla="*/ 2147483647 w 21020"/>
              <a:gd name="T43" fmla="*/ 2026157361 h 21600"/>
              <a:gd name="T44" fmla="*/ 2104640318 w 21020"/>
              <a:gd name="T45" fmla="*/ 2147483647 h 21600"/>
              <a:gd name="T46" fmla="*/ 2147483647 w 21020"/>
              <a:gd name="T47" fmla="*/ 312231421 h 21600"/>
              <a:gd name="T48" fmla="*/ 2147483647 w 21020"/>
              <a:gd name="T49" fmla="*/ 227044838 h 21600"/>
              <a:gd name="T50" fmla="*/ 1821294554 w 21020"/>
              <a:gd name="T51" fmla="*/ 825310754 h 21600"/>
              <a:gd name="T52" fmla="*/ 1818892309 w 21020"/>
              <a:gd name="T53" fmla="*/ 828718586 h 21600"/>
              <a:gd name="T54" fmla="*/ 328943665 w 21020"/>
              <a:gd name="T55" fmla="*/ 2147483647 h 21600"/>
              <a:gd name="T56" fmla="*/ 0 w 21020"/>
              <a:gd name="T57" fmla="*/ 2147483647 h 21600"/>
              <a:gd name="T58" fmla="*/ 612299157 w 21020"/>
              <a:gd name="T59" fmla="*/ 2147483647 h 21600"/>
              <a:gd name="T60" fmla="*/ 1949671858 w 21020"/>
              <a:gd name="T61" fmla="*/ 2147483647 h 21600"/>
              <a:gd name="T62" fmla="*/ 2147483647 w 21020"/>
              <a:gd name="T63" fmla="*/ 31223142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20"/>
              <a:gd name="T97" fmla="*/ 0 h 21600"/>
              <a:gd name="T98" fmla="*/ 21020 w 2102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7" name="AutoShape 29"/>
          <p:cNvSpPr>
            <a:spLocks/>
          </p:cNvSpPr>
          <p:nvPr/>
        </p:nvSpPr>
        <p:spPr bwMode="auto">
          <a:xfrm>
            <a:off x="4622453" y="2950684"/>
            <a:ext cx="328166" cy="296352"/>
          </a:xfrm>
          <a:custGeom>
            <a:avLst/>
            <a:gdLst>
              <a:gd name="T0" fmla="*/ 2147483647 w 20595"/>
              <a:gd name="T1" fmla="*/ 279026400 h 20497"/>
              <a:gd name="T2" fmla="*/ 2147483647 w 20595"/>
              <a:gd name="T3" fmla="*/ 279026400 h 20497"/>
              <a:gd name="T4" fmla="*/ 285778924 w 20595"/>
              <a:gd name="T5" fmla="*/ 1805190167 h 20497"/>
              <a:gd name="T6" fmla="*/ 285778924 w 20595"/>
              <a:gd name="T7" fmla="*/ 2147483647 h 20497"/>
              <a:gd name="T8" fmla="*/ 1668003197 w 20595"/>
              <a:gd name="T9" fmla="*/ 2147483647 h 20497"/>
              <a:gd name="T10" fmla="*/ 2147483647 w 20595"/>
              <a:gd name="T11" fmla="*/ 1326970575 h 20497"/>
              <a:gd name="T12" fmla="*/ 2147483647 w 20595"/>
              <a:gd name="T13" fmla="*/ 578418281 h 20497"/>
              <a:gd name="T14" fmla="*/ 2147483647 w 20595"/>
              <a:gd name="T15" fmla="*/ 578418281 h 20497"/>
              <a:gd name="T16" fmla="*/ 1186287021 w 20595"/>
              <a:gd name="T17" fmla="*/ 1739442229 h 20497"/>
              <a:gd name="T18" fmla="*/ 1186287021 w 20595"/>
              <a:gd name="T19" fmla="*/ 1889218000 h 20497"/>
              <a:gd name="T20" fmla="*/ 1383964286 w 20595"/>
              <a:gd name="T21" fmla="*/ 1889218000 h 20497"/>
              <a:gd name="T22" fmla="*/ 2147483647 w 20595"/>
              <a:gd name="T23" fmla="*/ 728034627 h 20497"/>
              <a:gd name="T24" fmla="*/ 2147483647 w 20595"/>
              <a:gd name="T25" fmla="*/ 728034627 h 20497"/>
              <a:gd name="T26" fmla="*/ 2147483647 w 20595"/>
              <a:gd name="T27" fmla="*/ 1177202044 h 20497"/>
              <a:gd name="T28" fmla="*/ 1470537271 w 20595"/>
              <a:gd name="T29" fmla="*/ 2147483647 h 20497"/>
              <a:gd name="T30" fmla="*/ 483235094 w 20595"/>
              <a:gd name="T31" fmla="*/ 2147483647 h 20497"/>
              <a:gd name="T32" fmla="*/ 483235094 w 20595"/>
              <a:gd name="T33" fmla="*/ 1954965939 h 20497"/>
              <a:gd name="T34" fmla="*/ 2147483647 w 20595"/>
              <a:gd name="T35" fmla="*/ 443770101 h 20497"/>
              <a:gd name="T36" fmla="*/ 2147483647 w 20595"/>
              <a:gd name="T37" fmla="*/ 443770101 h 20497"/>
              <a:gd name="T38" fmla="*/ 2147483647 w 20595"/>
              <a:gd name="T39" fmla="*/ 1491568937 h 20497"/>
              <a:gd name="T40" fmla="*/ 2147483647 w 20595"/>
              <a:gd name="T41" fmla="*/ 2147483647 h 20497"/>
              <a:gd name="T42" fmla="*/ 2147483647 w 20595"/>
              <a:gd name="T43" fmla="*/ 2147483647 h 20497"/>
              <a:gd name="T44" fmla="*/ 2147483647 w 20595"/>
              <a:gd name="T45" fmla="*/ 2147483647 h 20497"/>
              <a:gd name="T46" fmla="*/ 2147483647 w 20595"/>
              <a:gd name="T47" fmla="*/ 1626362220 h 20497"/>
              <a:gd name="T48" fmla="*/ 2147483647 w 20595"/>
              <a:gd name="T49" fmla="*/ 279026400 h 204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95"/>
              <a:gd name="T76" fmla="*/ 0 h 20497"/>
              <a:gd name="T77" fmla="*/ 20595 w 20595"/>
              <a:gd name="T78" fmla="*/ 20497 h 204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10" name="AutoShape 59"/>
          <p:cNvSpPr>
            <a:spLocks/>
          </p:cNvSpPr>
          <p:nvPr/>
        </p:nvSpPr>
        <p:spPr bwMode="auto">
          <a:xfrm>
            <a:off x="3936821" y="2201637"/>
            <a:ext cx="328166" cy="326687"/>
          </a:xfrm>
          <a:custGeom>
            <a:avLst/>
            <a:gdLst>
              <a:gd name="T0" fmla="*/ 2147483647 w 21543"/>
              <a:gd name="T1" fmla="*/ 2147483647 h 21600"/>
              <a:gd name="T2" fmla="*/ 2034640023 w 21543"/>
              <a:gd name="T3" fmla="*/ 2147483647 h 21600"/>
              <a:gd name="T4" fmla="*/ 1958517254 w 21543"/>
              <a:gd name="T5" fmla="*/ 2147483647 h 21600"/>
              <a:gd name="T6" fmla="*/ 2147483647 w 21543"/>
              <a:gd name="T7" fmla="*/ 688114891 h 21600"/>
              <a:gd name="T8" fmla="*/ 2147483647 w 21543"/>
              <a:gd name="T9" fmla="*/ 2147483647 h 21600"/>
              <a:gd name="T10" fmla="*/ 1243150277 w 21543"/>
              <a:gd name="T11" fmla="*/ 2147483647 h 21600"/>
              <a:gd name="T12" fmla="*/ 1242245059 w 21543"/>
              <a:gd name="T13" fmla="*/ 2147483647 h 21600"/>
              <a:gd name="T14" fmla="*/ 2147483647 w 21543"/>
              <a:gd name="T15" fmla="*/ 457671687 h 21600"/>
              <a:gd name="T16" fmla="*/ 1583164365 w 21543"/>
              <a:gd name="T17" fmla="*/ 2147483647 h 21600"/>
              <a:gd name="T18" fmla="*/ 1243150277 w 21543"/>
              <a:gd name="T19" fmla="*/ 2147483647 h 21600"/>
              <a:gd name="T20" fmla="*/ 382608327 w 21543"/>
              <a:gd name="T21" fmla="*/ 2147483647 h 21600"/>
              <a:gd name="T22" fmla="*/ 2147483647 w 21543"/>
              <a:gd name="T23" fmla="*/ 644715902 h 21600"/>
              <a:gd name="T24" fmla="*/ 1154343240 w 21543"/>
              <a:gd name="T25" fmla="*/ 2147483647 h 21600"/>
              <a:gd name="T26" fmla="*/ 1121894732 w 21543"/>
              <a:gd name="T27" fmla="*/ 2147483647 h 21600"/>
              <a:gd name="T28" fmla="*/ 382608327 w 21543"/>
              <a:gd name="T29" fmla="*/ 2147483647 h 21600"/>
              <a:gd name="T30" fmla="*/ 2147483647 w 21543"/>
              <a:gd name="T31" fmla="*/ 19372646 h 21600"/>
              <a:gd name="T32" fmla="*/ 2147483647 w 21543"/>
              <a:gd name="T33" fmla="*/ 0 h 21600"/>
              <a:gd name="T34" fmla="*/ 2147483647 w 21543"/>
              <a:gd name="T35" fmla="*/ 20261543 h 21600"/>
              <a:gd name="T36" fmla="*/ 54189055 w 21543"/>
              <a:gd name="T37" fmla="*/ 2147483647 h 21600"/>
              <a:gd name="T38" fmla="*/ 544509 w 21543"/>
              <a:gd name="T39" fmla="*/ 2147483647 h 21600"/>
              <a:gd name="T40" fmla="*/ 76483127 w 21543"/>
              <a:gd name="T41" fmla="*/ 2147483647 h 21600"/>
              <a:gd name="T42" fmla="*/ 1031093708 w 21543"/>
              <a:gd name="T43" fmla="*/ 2147483647 h 21600"/>
              <a:gd name="T44" fmla="*/ 1480030334 w 21543"/>
              <a:gd name="T45" fmla="*/ 2147483647 h 21600"/>
              <a:gd name="T46" fmla="*/ 1584614298 w 21543"/>
              <a:gd name="T47" fmla="*/ 2147483647 h 21600"/>
              <a:gd name="T48" fmla="*/ 1586064230 w 21543"/>
              <a:gd name="T49" fmla="*/ 2147483647 h 21600"/>
              <a:gd name="T50" fmla="*/ 1690637630 w 21543"/>
              <a:gd name="T51" fmla="*/ 2147483647 h 21600"/>
              <a:gd name="T52" fmla="*/ 1944015289 w 21543"/>
              <a:gd name="T53" fmla="*/ 2147483647 h 21600"/>
              <a:gd name="T54" fmla="*/ 2147483647 w 21543"/>
              <a:gd name="T55" fmla="*/ 2147483647 h 21600"/>
              <a:gd name="T56" fmla="*/ 2147483647 w 21543"/>
              <a:gd name="T57" fmla="*/ 2147483647 h 21600"/>
              <a:gd name="T58" fmla="*/ 2147483647 w 21543"/>
              <a:gd name="T59" fmla="*/ 2147483647 h 21600"/>
              <a:gd name="T60" fmla="*/ 2147483647 w 21543"/>
              <a:gd name="T61" fmla="*/ 2147483647 h 21600"/>
              <a:gd name="T62" fmla="*/ 2147483647 w 21543"/>
              <a:gd name="T63" fmla="*/ 140777585 h 21600"/>
              <a:gd name="T64" fmla="*/ 2147483647 w 21543"/>
              <a:gd name="T65" fmla="*/ 19372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43"/>
              <a:gd name="T100" fmla="*/ 0 h 21600"/>
              <a:gd name="T101" fmla="*/ 21543 w 21543"/>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pic>
        <p:nvPicPr>
          <p:cNvPr id="13" name="Group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368" y="3808236"/>
            <a:ext cx="314102" cy="23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3"/>
          <p:cNvSpPr txBox="1">
            <a:spLocks noChangeArrowheads="1"/>
          </p:cNvSpPr>
          <p:nvPr/>
        </p:nvSpPr>
        <p:spPr bwMode="auto">
          <a:xfrm>
            <a:off x="4487671" y="2261141"/>
            <a:ext cx="31812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1500" b="1" dirty="0">
                <a:solidFill>
                  <a:schemeClr val="bg1"/>
                </a:solidFill>
                <a:latin typeface="Arial" pitchFamily="34" charset="0"/>
                <a:ea typeface="微软雅黑" pitchFamily="34" charset="-122"/>
                <a:sym typeface="Arial" pitchFamily="34" charset="0"/>
              </a:rPr>
              <a:t>狭义和广义的预算监督</a:t>
            </a:r>
            <a:endParaRPr lang="en-US" altLang="zh-CN" sz="1500" b="1" dirty="0">
              <a:solidFill>
                <a:schemeClr val="bg1"/>
              </a:solidFill>
              <a:latin typeface="Arial" pitchFamily="34" charset="0"/>
              <a:ea typeface="微软雅黑" pitchFamily="34" charset="-122"/>
              <a:sym typeface="Arial" pitchFamily="34" charset="0"/>
            </a:endParaRPr>
          </a:p>
        </p:txBody>
      </p:sp>
      <p:sp>
        <p:nvSpPr>
          <p:cNvPr id="21" name="TextBox 13"/>
          <p:cNvSpPr txBox="1">
            <a:spLocks noChangeArrowheads="1"/>
          </p:cNvSpPr>
          <p:nvPr/>
        </p:nvSpPr>
        <p:spPr bwMode="auto">
          <a:xfrm>
            <a:off x="4654252" y="3706444"/>
            <a:ext cx="2653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1500" b="1" dirty="0">
                <a:solidFill>
                  <a:schemeClr val="bg1"/>
                </a:solidFill>
                <a:latin typeface="Arial" pitchFamily="34" charset="0"/>
                <a:ea typeface="微软雅黑" pitchFamily="34" charset="-122"/>
                <a:sym typeface="Arial" pitchFamily="34" charset="0"/>
              </a:rPr>
              <a:t>公共财政、科学决策、维护预算法律效力、防范和遏制腐败</a:t>
            </a:r>
            <a:endParaRPr lang="en-US" altLang="zh-CN" sz="1500" b="1" dirty="0">
              <a:solidFill>
                <a:schemeClr val="bg1"/>
              </a:solidFill>
              <a:latin typeface="Arial" pitchFamily="34" charset="0"/>
              <a:ea typeface="微软雅黑" pitchFamily="34" charset="-122"/>
              <a:sym typeface="Arial" pitchFamily="34" charset="0"/>
            </a:endParaRPr>
          </a:p>
        </p:txBody>
      </p:sp>
      <p:sp>
        <p:nvSpPr>
          <p:cNvPr id="23"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24" name="矩形 23">
            <a:extLst>
              <a:ext uri="{FF2B5EF4-FFF2-40B4-BE49-F238E27FC236}">
                <a16:creationId xmlns:a16="http://schemas.microsoft.com/office/drawing/2014/main" xmlns="" id="{DB73B891-4169-4749-B347-919088451B00}"/>
              </a:ext>
            </a:extLst>
          </p:cNvPr>
          <p:cNvSpPr/>
          <p:nvPr/>
        </p:nvSpPr>
        <p:spPr>
          <a:xfrm>
            <a:off x="711610" y="422159"/>
            <a:ext cx="7488832"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一、</a:t>
            </a:r>
            <a:r>
              <a:rPr lang="zh-CN" altLang="zh-CN" sz="4000" dirty="0"/>
              <a:t>政府预算监督的内涵与功能</a:t>
            </a:r>
          </a:p>
        </p:txBody>
      </p:sp>
      <p:sp>
        <p:nvSpPr>
          <p:cNvPr id="22" name="Rectangle 17">
            <a:extLst>
              <a:ext uri="{FF2B5EF4-FFF2-40B4-BE49-F238E27FC236}">
                <a16:creationId xmlns:a16="http://schemas.microsoft.com/office/drawing/2014/main" xmlns="" id="{29ED1718-B42E-46AD-80B6-86CA328871BF}"/>
              </a:ext>
            </a:extLst>
          </p:cNvPr>
          <p:cNvSpPr>
            <a:spLocks noChangeArrowheads="1"/>
          </p:cNvSpPr>
          <p:nvPr/>
        </p:nvSpPr>
        <p:spPr bwMode="auto">
          <a:xfrm>
            <a:off x="972778" y="1944785"/>
            <a:ext cx="5440700" cy="1511476"/>
          </a:xfrm>
          <a:prstGeom prst="rect">
            <a:avLst/>
          </a:prstGeom>
          <a:solidFill>
            <a:srgbClr val="305480"/>
          </a:solidFill>
          <a:ln>
            <a:noFill/>
          </a:ln>
        </p:spPr>
        <p:txBody>
          <a:bodyPr lIns="67391" tIns="33696" rIns="67391" bIns="33696" anchor="ctr"/>
          <a:lstStyle/>
          <a:p>
            <a:r>
              <a:rPr lang="zh-CN" altLang="en-US" sz="1500" b="1" dirty="0">
                <a:solidFill>
                  <a:schemeClr val="bg1"/>
                </a:solidFill>
                <a:latin typeface="Arial" pitchFamily="34" charset="0"/>
                <a:ea typeface="微软雅黑" pitchFamily="34" charset="-122"/>
              </a:rPr>
              <a:t>广义的政府预算监督是指预算监督体系中具有监督权的各主体依照法定权力对各级政府预算的合法性、合规性、真实性、有效性等所实施的审查、检查和监督行为。</a:t>
            </a:r>
            <a:endParaRPr lang="en-US" altLang="zh-CN" sz="1500" b="1" dirty="0">
              <a:solidFill>
                <a:schemeClr val="bg1"/>
              </a:solidFill>
              <a:latin typeface="Arial" pitchFamily="34" charset="0"/>
              <a:ea typeface="微软雅黑" pitchFamily="34" charset="-122"/>
            </a:endParaRPr>
          </a:p>
          <a:p>
            <a:r>
              <a:rPr lang="zh-CN" altLang="en-US" sz="1500" b="1" dirty="0">
                <a:solidFill>
                  <a:schemeClr val="bg1"/>
                </a:solidFill>
                <a:latin typeface="Arial" pitchFamily="34" charset="0"/>
                <a:ea typeface="微软雅黑" pitchFamily="34" charset="-122"/>
              </a:rPr>
              <a:t>狭义的政府预算监督是指财政机关在财政管理过程中，依照法定权限对预算依法运行所实施的监督检查等活动。</a:t>
            </a:r>
            <a:endParaRPr lang="en-US" altLang="zh-CN" sz="1500" b="1" dirty="0">
              <a:solidFill>
                <a:schemeClr val="bg1"/>
              </a:solidFill>
              <a:latin typeface="Arial" pitchFamily="34" charset="0"/>
              <a:ea typeface="微软雅黑" pitchFamily="34" charset="-122"/>
            </a:endParaRPr>
          </a:p>
          <a:p>
            <a:endParaRPr lang="zh-CN" altLang="zh-CN" sz="1500" b="1" dirty="0">
              <a:solidFill>
                <a:schemeClr val="bg1"/>
              </a:solidFill>
              <a:latin typeface="Arial" pitchFamily="34" charset="0"/>
              <a:ea typeface="微软雅黑" pitchFamily="34" charset="-122"/>
            </a:endParaRPr>
          </a:p>
        </p:txBody>
      </p:sp>
    </p:spTree>
    <p:extLst>
      <p:ext uri="{BB962C8B-B14F-4D97-AF65-F5344CB8AC3E}">
        <p14:creationId xmlns:p14="http://schemas.microsoft.com/office/powerpoint/2010/main" val="1635364677"/>
      </p:ext>
    </p:extLst>
  </p:cSld>
  <p:clrMapOvr>
    <a:masterClrMapping/>
  </p:clrMapOvr>
  <mc:AlternateContent xmlns:mc="http://schemas.openxmlformats.org/markup-compatibility/2006" xmlns:p14="http://schemas.microsoft.com/office/powerpoint/2010/main">
    <mc:Choice Requires="p14">
      <p:transition spd="slow" p14:dur="1300" advTm="2510">
        <p14:pan dir="u"/>
      </p:transition>
    </mc:Choice>
    <mc:Fallback xmlns="">
      <p:transition spd="slow" advTm="251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456026" y="1223910"/>
            <a:ext cx="659848" cy="656874"/>
          </a:xfrm>
          <a:prstGeom prst="rect">
            <a:avLst/>
          </a:prstGeom>
          <a:solidFill>
            <a:schemeClr val="accent1"/>
          </a:solidFill>
          <a:ln>
            <a:noFill/>
          </a:ln>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3" name="Rectangle 17"/>
          <p:cNvSpPr>
            <a:spLocks noChangeArrowheads="1"/>
          </p:cNvSpPr>
          <p:nvPr/>
        </p:nvSpPr>
        <p:spPr bwMode="auto">
          <a:xfrm>
            <a:off x="972778" y="1223910"/>
            <a:ext cx="3528957" cy="656874"/>
          </a:xfrm>
          <a:prstGeom prst="rect">
            <a:avLst/>
          </a:prstGeom>
          <a:solidFill>
            <a:srgbClr val="305480"/>
          </a:solidFill>
          <a:ln>
            <a:noFill/>
          </a:ln>
        </p:spPr>
        <p:txBody>
          <a:bodyPr lIns="67391" tIns="33696" rIns="67391" bIns="33696" anchor="ctr"/>
          <a:lstStyle/>
          <a:p>
            <a:r>
              <a:rPr lang="en-US" altLang="zh-CN" sz="1500" b="1" dirty="0">
                <a:solidFill>
                  <a:schemeClr val="bg1"/>
                </a:solidFill>
                <a:latin typeface="Arial" pitchFamily="34" charset="0"/>
                <a:ea typeface="微软雅黑" pitchFamily="34" charset="-122"/>
              </a:rPr>
              <a:t>      </a:t>
            </a:r>
            <a:r>
              <a:rPr lang="zh-CN" altLang="zh-CN" b="1" dirty="0"/>
              <a:t>（</a:t>
            </a:r>
            <a:r>
              <a:rPr lang="zh-CN" altLang="en-US" b="1" dirty="0"/>
              <a:t>二</a:t>
            </a:r>
            <a:r>
              <a:rPr lang="zh-CN" altLang="zh-CN" b="1" dirty="0"/>
              <a:t>）政府预算监督的</a:t>
            </a:r>
            <a:r>
              <a:rPr lang="zh-CN" altLang="en-US" b="1" dirty="0"/>
              <a:t>功能</a:t>
            </a:r>
            <a:endParaRPr lang="zh-CN" altLang="zh-CN" dirty="0"/>
          </a:p>
          <a:p>
            <a:endParaRPr lang="zh-CN" altLang="zh-CN" sz="1500" b="1" dirty="0">
              <a:solidFill>
                <a:schemeClr val="bg1"/>
              </a:solidFill>
              <a:latin typeface="Arial" pitchFamily="34" charset="0"/>
              <a:ea typeface="微软雅黑" pitchFamily="34" charset="-122"/>
            </a:endParaRPr>
          </a:p>
        </p:txBody>
      </p:sp>
      <p:sp>
        <p:nvSpPr>
          <p:cNvPr id="4" name="AutoShape 112"/>
          <p:cNvSpPr>
            <a:spLocks/>
          </p:cNvSpPr>
          <p:nvPr/>
        </p:nvSpPr>
        <p:spPr bwMode="auto">
          <a:xfrm>
            <a:off x="4661130" y="1387253"/>
            <a:ext cx="328166" cy="326687"/>
          </a:xfrm>
          <a:custGeom>
            <a:avLst/>
            <a:gdLst>
              <a:gd name="T0" fmla="*/ 2147483647 w 21020"/>
              <a:gd name="T1" fmla="*/ 1630360217 h 21600"/>
              <a:gd name="T2" fmla="*/ 2147483647 w 21020"/>
              <a:gd name="T3" fmla="*/ 911037980 h 21600"/>
              <a:gd name="T4" fmla="*/ 2147483647 w 21020"/>
              <a:gd name="T5" fmla="*/ 397774839 h 21600"/>
              <a:gd name="T6" fmla="*/ 2147483647 w 21020"/>
              <a:gd name="T7" fmla="*/ 483492847 h 21600"/>
              <a:gd name="T8" fmla="*/ 2147483647 w 21020"/>
              <a:gd name="T9" fmla="*/ 1425014462 h 21600"/>
              <a:gd name="T10" fmla="*/ 945838468 w 21020"/>
              <a:gd name="T11" fmla="*/ 2147483647 h 21600"/>
              <a:gd name="T12" fmla="*/ 582105311 w 21020"/>
              <a:gd name="T13" fmla="*/ 2147483647 h 21600"/>
              <a:gd name="T14" fmla="*/ 1583725421 w 21020"/>
              <a:gd name="T15" fmla="*/ 2147483647 h 21600"/>
              <a:gd name="T16" fmla="*/ 1650921954 w 21020"/>
              <a:gd name="T17" fmla="*/ 2147483647 h 21600"/>
              <a:gd name="T18" fmla="*/ 547306599 w 21020"/>
              <a:gd name="T19" fmla="*/ 2147483647 h 21600"/>
              <a:gd name="T20" fmla="*/ 262551546 w 21020"/>
              <a:gd name="T21" fmla="*/ 2147483647 h 21600"/>
              <a:gd name="T22" fmla="*/ 414125144 w 21020"/>
              <a:gd name="T23" fmla="*/ 2147483647 h 21600"/>
              <a:gd name="T24" fmla="*/ 1036022114 w 21020"/>
              <a:gd name="T25" fmla="*/ 2147483647 h 21600"/>
              <a:gd name="T26" fmla="*/ 1377362799 w 21020"/>
              <a:gd name="T27" fmla="*/ 2004814784 h 21600"/>
              <a:gd name="T28" fmla="*/ 2012262848 w 21020"/>
              <a:gd name="T29" fmla="*/ 992816732 h 21600"/>
              <a:gd name="T30" fmla="*/ 1377362799 w 21020"/>
              <a:gd name="T31" fmla="*/ 2004814784 h 21600"/>
              <a:gd name="T32" fmla="*/ 1769293740 w 21020"/>
              <a:gd name="T33" fmla="*/ 2147483647 h 21600"/>
              <a:gd name="T34" fmla="*/ 2147483647 w 21020"/>
              <a:gd name="T35" fmla="*/ 908170792 h 21600"/>
              <a:gd name="T36" fmla="*/ 2147483647 w 21020"/>
              <a:gd name="T37" fmla="*/ 1296429219 h 21600"/>
              <a:gd name="T38" fmla="*/ 2103438519 w 21020"/>
              <a:gd name="T39" fmla="*/ 2147483647 h 21600"/>
              <a:gd name="T40" fmla="*/ 2147483647 w 21020"/>
              <a:gd name="T41" fmla="*/ 1417843198 h 21600"/>
              <a:gd name="T42" fmla="*/ 2147483647 w 21020"/>
              <a:gd name="T43" fmla="*/ 2026157361 h 21600"/>
              <a:gd name="T44" fmla="*/ 2104640318 w 21020"/>
              <a:gd name="T45" fmla="*/ 2147483647 h 21600"/>
              <a:gd name="T46" fmla="*/ 2147483647 w 21020"/>
              <a:gd name="T47" fmla="*/ 312231421 h 21600"/>
              <a:gd name="T48" fmla="*/ 2147483647 w 21020"/>
              <a:gd name="T49" fmla="*/ 227044838 h 21600"/>
              <a:gd name="T50" fmla="*/ 1821294554 w 21020"/>
              <a:gd name="T51" fmla="*/ 825310754 h 21600"/>
              <a:gd name="T52" fmla="*/ 1818892309 w 21020"/>
              <a:gd name="T53" fmla="*/ 828718586 h 21600"/>
              <a:gd name="T54" fmla="*/ 328943665 w 21020"/>
              <a:gd name="T55" fmla="*/ 2147483647 h 21600"/>
              <a:gd name="T56" fmla="*/ 0 w 21020"/>
              <a:gd name="T57" fmla="*/ 2147483647 h 21600"/>
              <a:gd name="T58" fmla="*/ 612299157 w 21020"/>
              <a:gd name="T59" fmla="*/ 2147483647 h 21600"/>
              <a:gd name="T60" fmla="*/ 1949671858 w 21020"/>
              <a:gd name="T61" fmla="*/ 2147483647 h 21600"/>
              <a:gd name="T62" fmla="*/ 2147483647 w 21020"/>
              <a:gd name="T63" fmla="*/ 31223142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20"/>
              <a:gd name="T97" fmla="*/ 0 h 21600"/>
              <a:gd name="T98" fmla="*/ 21020 w 2102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7" name="AutoShape 29"/>
          <p:cNvSpPr>
            <a:spLocks/>
          </p:cNvSpPr>
          <p:nvPr/>
        </p:nvSpPr>
        <p:spPr bwMode="auto">
          <a:xfrm>
            <a:off x="4622453" y="2950684"/>
            <a:ext cx="328166" cy="296352"/>
          </a:xfrm>
          <a:custGeom>
            <a:avLst/>
            <a:gdLst>
              <a:gd name="T0" fmla="*/ 2147483647 w 20595"/>
              <a:gd name="T1" fmla="*/ 279026400 h 20497"/>
              <a:gd name="T2" fmla="*/ 2147483647 w 20595"/>
              <a:gd name="T3" fmla="*/ 279026400 h 20497"/>
              <a:gd name="T4" fmla="*/ 285778924 w 20595"/>
              <a:gd name="T5" fmla="*/ 1805190167 h 20497"/>
              <a:gd name="T6" fmla="*/ 285778924 w 20595"/>
              <a:gd name="T7" fmla="*/ 2147483647 h 20497"/>
              <a:gd name="T8" fmla="*/ 1668003197 w 20595"/>
              <a:gd name="T9" fmla="*/ 2147483647 h 20497"/>
              <a:gd name="T10" fmla="*/ 2147483647 w 20595"/>
              <a:gd name="T11" fmla="*/ 1326970575 h 20497"/>
              <a:gd name="T12" fmla="*/ 2147483647 w 20595"/>
              <a:gd name="T13" fmla="*/ 578418281 h 20497"/>
              <a:gd name="T14" fmla="*/ 2147483647 w 20595"/>
              <a:gd name="T15" fmla="*/ 578418281 h 20497"/>
              <a:gd name="T16" fmla="*/ 1186287021 w 20595"/>
              <a:gd name="T17" fmla="*/ 1739442229 h 20497"/>
              <a:gd name="T18" fmla="*/ 1186287021 w 20595"/>
              <a:gd name="T19" fmla="*/ 1889218000 h 20497"/>
              <a:gd name="T20" fmla="*/ 1383964286 w 20595"/>
              <a:gd name="T21" fmla="*/ 1889218000 h 20497"/>
              <a:gd name="T22" fmla="*/ 2147483647 w 20595"/>
              <a:gd name="T23" fmla="*/ 728034627 h 20497"/>
              <a:gd name="T24" fmla="*/ 2147483647 w 20595"/>
              <a:gd name="T25" fmla="*/ 728034627 h 20497"/>
              <a:gd name="T26" fmla="*/ 2147483647 w 20595"/>
              <a:gd name="T27" fmla="*/ 1177202044 h 20497"/>
              <a:gd name="T28" fmla="*/ 1470537271 w 20595"/>
              <a:gd name="T29" fmla="*/ 2147483647 h 20497"/>
              <a:gd name="T30" fmla="*/ 483235094 w 20595"/>
              <a:gd name="T31" fmla="*/ 2147483647 h 20497"/>
              <a:gd name="T32" fmla="*/ 483235094 w 20595"/>
              <a:gd name="T33" fmla="*/ 1954965939 h 20497"/>
              <a:gd name="T34" fmla="*/ 2147483647 w 20595"/>
              <a:gd name="T35" fmla="*/ 443770101 h 20497"/>
              <a:gd name="T36" fmla="*/ 2147483647 w 20595"/>
              <a:gd name="T37" fmla="*/ 443770101 h 20497"/>
              <a:gd name="T38" fmla="*/ 2147483647 w 20595"/>
              <a:gd name="T39" fmla="*/ 1491568937 h 20497"/>
              <a:gd name="T40" fmla="*/ 2147483647 w 20595"/>
              <a:gd name="T41" fmla="*/ 2147483647 h 20497"/>
              <a:gd name="T42" fmla="*/ 2147483647 w 20595"/>
              <a:gd name="T43" fmla="*/ 2147483647 h 20497"/>
              <a:gd name="T44" fmla="*/ 2147483647 w 20595"/>
              <a:gd name="T45" fmla="*/ 2147483647 h 20497"/>
              <a:gd name="T46" fmla="*/ 2147483647 w 20595"/>
              <a:gd name="T47" fmla="*/ 1626362220 h 20497"/>
              <a:gd name="T48" fmla="*/ 2147483647 w 20595"/>
              <a:gd name="T49" fmla="*/ 279026400 h 204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95"/>
              <a:gd name="T76" fmla="*/ 0 h 20497"/>
              <a:gd name="T77" fmla="*/ 20595 w 20595"/>
              <a:gd name="T78" fmla="*/ 20497 h 204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10" name="AutoShape 59"/>
          <p:cNvSpPr>
            <a:spLocks/>
          </p:cNvSpPr>
          <p:nvPr/>
        </p:nvSpPr>
        <p:spPr bwMode="auto">
          <a:xfrm>
            <a:off x="3936821" y="2201637"/>
            <a:ext cx="328166" cy="326687"/>
          </a:xfrm>
          <a:custGeom>
            <a:avLst/>
            <a:gdLst>
              <a:gd name="T0" fmla="*/ 2147483647 w 21543"/>
              <a:gd name="T1" fmla="*/ 2147483647 h 21600"/>
              <a:gd name="T2" fmla="*/ 2034640023 w 21543"/>
              <a:gd name="T3" fmla="*/ 2147483647 h 21600"/>
              <a:gd name="T4" fmla="*/ 1958517254 w 21543"/>
              <a:gd name="T5" fmla="*/ 2147483647 h 21600"/>
              <a:gd name="T6" fmla="*/ 2147483647 w 21543"/>
              <a:gd name="T7" fmla="*/ 688114891 h 21600"/>
              <a:gd name="T8" fmla="*/ 2147483647 w 21543"/>
              <a:gd name="T9" fmla="*/ 2147483647 h 21600"/>
              <a:gd name="T10" fmla="*/ 1243150277 w 21543"/>
              <a:gd name="T11" fmla="*/ 2147483647 h 21600"/>
              <a:gd name="T12" fmla="*/ 1242245059 w 21543"/>
              <a:gd name="T13" fmla="*/ 2147483647 h 21600"/>
              <a:gd name="T14" fmla="*/ 2147483647 w 21543"/>
              <a:gd name="T15" fmla="*/ 457671687 h 21600"/>
              <a:gd name="T16" fmla="*/ 1583164365 w 21543"/>
              <a:gd name="T17" fmla="*/ 2147483647 h 21600"/>
              <a:gd name="T18" fmla="*/ 1243150277 w 21543"/>
              <a:gd name="T19" fmla="*/ 2147483647 h 21600"/>
              <a:gd name="T20" fmla="*/ 382608327 w 21543"/>
              <a:gd name="T21" fmla="*/ 2147483647 h 21600"/>
              <a:gd name="T22" fmla="*/ 2147483647 w 21543"/>
              <a:gd name="T23" fmla="*/ 644715902 h 21600"/>
              <a:gd name="T24" fmla="*/ 1154343240 w 21543"/>
              <a:gd name="T25" fmla="*/ 2147483647 h 21600"/>
              <a:gd name="T26" fmla="*/ 1121894732 w 21543"/>
              <a:gd name="T27" fmla="*/ 2147483647 h 21600"/>
              <a:gd name="T28" fmla="*/ 382608327 w 21543"/>
              <a:gd name="T29" fmla="*/ 2147483647 h 21600"/>
              <a:gd name="T30" fmla="*/ 2147483647 w 21543"/>
              <a:gd name="T31" fmla="*/ 19372646 h 21600"/>
              <a:gd name="T32" fmla="*/ 2147483647 w 21543"/>
              <a:gd name="T33" fmla="*/ 0 h 21600"/>
              <a:gd name="T34" fmla="*/ 2147483647 w 21543"/>
              <a:gd name="T35" fmla="*/ 20261543 h 21600"/>
              <a:gd name="T36" fmla="*/ 54189055 w 21543"/>
              <a:gd name="T37" fmla="*/ 2147483647 h 21600"/>
              <a:gd name="T38" fmla="*/ 544509 w 21543"/>
              <a:gd name="T39" fmla="*/ 2147483647 h 21600"/>
              <a:gd name="T40" fmla="*/ 76483127 w 21543"/>
              <a:gd name="T41" fmla="*/ 2147483647 h 21600"/>
              <a:gd name="T42" fmla="*/ 1031093708 w 21543"/>
              <a:gd name="T43" fmla="*/ 2147483647 h 21600"/>
              <a:gd name="T44" fmla="*/ 1480030334 w 21543"/>
              <a:gd name="T45" fmla="*/ 2147483647 h 21600"/>
              <a:gd name="T46" fmla="*/ 1584614298 w 21543"/>
              <a:gd name="T47" fmla="*/ 2147483647 h 21600"/>
              <a:gd name="T48" fmla="*/ 1586064230 w 21543"/>
              <a:gd name="T49" fmla="*/ 2147483647 h 21600"/>
              <a:gd name="T50" fmla="*/ 1690637630 w 21543"/>
              <a:gd name="T51" fmla="*/ 2147483647 h 21600"/>
              <a:gd name="T52" fmla="*/ 1944015289 w 21543"/>
              <a:gd name="T53" fmla="*/ 2147483647 h 21600"/>
              <a:gd name="T54" fmla="*/ 2147483647 w 21543"/>
              <a:gd name="T55" fmla="*/ 2147483647 h 21600"/>
              <a:gd name="T56" fmla="*/ 2147483647 w 21543"/>
              <a:gd name="T57" fmla="*/ 2147483647 h 21600"/>
              <a:gd name="T58" fmla="*/ 2147483647 w 21543"/>
              <a:gd name="T59" fmla="*/ 2147483647 h 21600"/>
              <a:gd name="T60" fmla="*/ 2147483647 w 21543"/>
              <a:gd name="T61" fmla="*/ 2147483647 h 21600"/>
              <a:gd name="T62" fmla="*/ 2147483647 w 21543"/>
              <a:gd name="T63" fmla="*/ 140777585 h 21600"/>
              <a:gd name="T64" fmla="*/ 2147483647 w 21543"/>
              <a:gd name="T65" fmla="*/ 19372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43"/>
              <a:gd name="T100" fmla="*/ 0 h 21600"/>
              <a:gd name="T101" fmla="*/ 21543 w 21543"/>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pic>
        <p:nvPicPr>
          <p:cNvPr id="13" name="Group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368" y="3808236"/>
            <a:ext cx="314102" cy="23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3"/>
          <p:cNvSpPr txBox="1">
            <a:spLocks noChangeArrowheads="1"/>
          </p:cNvSpPr>
          <p:nvPr/>
        </p:nvSpPr>
        <p:spPr bwMode="auto">
          <a:xfrm>
            <a:off x="4487671" y="2261141"/>
            <a:ext cx="31812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1500" b="1" dirty="0">
                <a:solidFill>
                  <a:schemeClr val="bg1"/>
                </a:solidFill>
                <a:latin typeface="Arial" pitchFamily="34" charset="0"/>
                <a:ea typeface="微软雅黑" pitchFamily="34" charset="-122"/>
                <a:sym typeface="Arial" pitchFamily="34" charset="0"/>
              </a:rPr>
              <a:t>狭义和广义的预算监督</a:t>
            </a:r>
            <a:endParaRPr lang="en-US" altLang="zh-CN" sz="1500" b="1" dirty="0">
              <a:solidFill>
                <a:schemeClr val="bg1"/>
              </a:solidFill>
              <a:latin typeface="Arial" pitchFamily="34" charset="0"/>
              <a:ea typeface="微软雅黑" pitchFamily="34" charset="-122"/>
              <a:sym typeface="Arial" pitchFamily="34" charset="0"/>
            </a:endParaRPr>
          </a:p>
        </p:txBody>
      </p:sp>
      <p:sp>
        <p:nvSpPr>
          <p:cNvPr id="21" name="TextBox 13"/>
          <p:cNvSpPr txBox="1">
            <a:spLocks noChangeArrowheads="1"/>
          </p:cNvSpPr>
          <p:nvPr/>
        </p:nvSpPr>
        <p:spPr bwMode="auto">
          <a:xfrm>
            <a:off x="4654252" y="3706444"/>
            <a:ext cx="2653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sz="1500" b="1" dirty="0">
                <a:solidFill>
                  <a:schemeClr val="bg1"/>
                </a:solidFill>
                <a:latin typeface="Arial" pitchFamily="34" charset="0"/>
                <a:ea typeface="微软雅黑" pitchFamily="34" charset="-122"/>
                <a:sym typeface="Arial" pitchFamily="34" charset="0"/>
              </a:rPr>
              <a:t>公共财政、科学决策、维护预算法律效力、防范和遏制腐败</a:t>
            </a:r>
            <a:endParaRPr lang="en-US" altLang="zh-CN" sz="1500" b="1" dirty="0">
              <a:solidFill>
                <a:schemeClr val="bg1"/>
              </a:solidFill>
              <a:latin typeface="Arial" pitchFamily="34" charset="0"/>
              <a:ea typeface="微软雅黑" pitchFamily="34" charset="-122"/>
              <a:sym typeface="Arial" pitchFamily="34" charset="0"/>
            </a:endParaRPr>
          </a:p>
        </p:txBody>
      </p:sp>
      <p:sp>
        <p:nvSpPr>
          <p:cNvPr id="23"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24" name="矩形 23">
            <a:extLst>
              <a:ext uri="{FF2B5EF4-FFF2-40B4-BE49-F238E27FC236}">
                <a16:creationId xmlns:a16="http://schemas.microsoft.com/office/drawing/2014/main" xmlns="" id="{DB73B891-4169-4749-B347-919088451B00}"/>
              </a:ext>
            </a:extLst>
          </p:cNvPr>
          <p:cNvSpPr/>
          <p:nvPr/>
        </p:nvSpPr>
        <p:spPr>
          <a:xfrm>
            <a:off x="-671078" y="205044"/>
            <a:ext cx="9865096"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一、</a:t>
            </a:r>
            <a:r>
              <a:rPr lang="zh-CN" altLang="zh-CN" sz="4000" dirty="0"/>
              <a:t>政府预算监督的内涵与功能</a:t>
            </a:r>
          </a:p>
        </p:txBody>
      </p:sp>
      <p:sp>
        <p:nvSpPr>
          <p:cNvPr id="14" name="文本框 13">
            <a:extLst>
              <a:ext uri="{FF2B5EF4-FFF2-40B4-BE49-F238E27FC236}">
                <a16:creationId xmlns:a16="http://schemas.microsoft.com/office/drawing/2014/main" xmlns="" id="{0F7CC0BC-9A88-4914-9A4C-871925C2ECA8}"/>
              </a:ext>
            </a:extLst>
          </p:cNvPr>
          <p:cNvSpPr txBox="1"/>
          <p:nvPr/>
        </p:nvSpPr>
        <p:spPr>
          <a:xfrm>
            <a:off x="971988" y="2115193"/>
            <a:ext cx="5472790" cy="1077218"/>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政府预算监督是保障公共财政职能实现的重要手段</a:t>
            </a:r>
            <a:endParaRPr lang="en-US" altLang="zh-CN" dirty="0"/>
          </a:p>
          <a:p>
            <a:pPr marL="285750" indent="-285750">
              <a:buFont typeface="Arial" panose="020B0604020202020204" pitchFamily="34" charset="0"/>
              <a:buChar char="•"/>
            </a:pPr>
            <a:r>
              <a:rPr lang="zh-CN" altLang="en-US" dirty="0"/>
              <a:t>政府预算监督是确保政府进行科学决策的重要前提</a:t>
            </a:r>
            <a:endParaRPr lang="en-US" altLang="zh-CN" dirty="0"/>
          </a:p>
          <a:p>
            <a:pPr marL="285750" indent="-285750">
              <a:buFont typeface="Arial" panose="020B0604020202020204" pitchFamily="34" charset="0"/>
              <a:buChar char="•"/>
            </a:pPr>
            <a:r>
              <a:rPr lang="zh-CN" altLang="en-US" dirty="0"/>
              <a:t>政府预算监督是维护预算的法律效力及权威的重要工具</a:t>
            </a:r>
            <a:endParaRPr lang="en-US" altLang="zh-CN" dirty="0"/>
          </a:p>
          <a:p>
            <a:pPr marL="285750" indent="-285750">
              <a:buFont typeface="Arial" panose="020B0604020202020204" pitchFamily="34" charset="0"/>
              <a:buChar char="•"/>
            </a:pPr>
            <a:r>
              <a:rPr lang="zh-CN" altLang="en-US" dirty="0"/>
              <a:t>政府预算监督是防范和遏制腐败的重要保证</a:t>
            </a:r>
          </a:p>
        </p:txBody>
      </p:sp>
    </p:spTree>
    <p:extLst>
      <p:ext uri="{BB962C8B-B14F-4D97-AF65-F5344CB8AC3E}">
        <p14:creationId xmlns:p14="http://schemas.microsoft.com/office/powerpoint/2010/main" val="1547361736"/>
      </p:ext>
    </p:extLst>
  </p:cSld>
  <p:clrMapOvr>
    <a:masterClrMapping/>
  </p:clrMapOvr>
  <mc:AlternateContent xmlns:mc="http://schemas.openxmlformats.org/markup-compatibility/2006" xmlns:p14="http://schemas.microsoft.com/office/powerpoint/2010/main">
    <mc:Choice Requires="p14">
      <p:transition spd="slow" p14:dur="1300" advTm="2510">
        <p14:pan dir="u"/>
      </p:transition>
    </mc:Choice>
    <mc:Fallback xmlns="">
      <p:transition spd="slow" advTm="251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1115183" y="2147194"/>
            <a:ext cx="1781473" cy="1170955"/>
          </a:xfrm>
          <a:prstGeom prst="ellipse">
            <a:avLst/>
          </a:prstGeom>
          <a:solidFill>
            <a:srgbClr val="305480"/>
          </a:solidFill>
          <a:ln>
            <a:noFill/>
          </a:ln>
        </p:spPr>
        <p:txBody>
          <a:bodyPr lIns="67391" tIns="33696" rIns="67391" bIns="33696"/>
          <a:lstStyle/>
          <a:p>
            <a:pPr defTabSz="400136" eaLnBrk="1" hangingPunct="1"/>
            <a:endParaRPr lang="en-US" altLang="zh-CN" sz="1500">
              <a:solidFill>
                <a:srgbClr val="E2E3E9"/>
              </a:solidFill>
              <a:latin typeface="Arial" pitchFamily="34" charset="0"/>
              <a:ea typeface="微软雅黑" pitchFamily="34" charset="-122"/>
              <a:sym typeface="Arial" pitchFamily="34" charset="0"/>
            </a:endParaRPr>
          </a:p>
        </p:txBody>
      </p:sp>
      <p:sp>
        <p:nvSpPr>
          <p:cNvPr id="3" name="Oval 20"/>
          <p:cNvSpPr>
            <a:spLocks noChangeArrowheads="1"/>
          </p:cNvSpPr>
          <p:nvPr/>
        </p:nvSpPr>
        <p:spPr bwMode="auto">
          <a:xfrm>
            <a:off x="3254704" y="2188285"/>
            <a:ext cx="1781473" cy="1199882"/>
          </a:xfrm>
          <a:prstGeom prst="ellipse">
            <a:avLst/>
          </a:prstGeom>
          <a:solidFill>
            <a:srgbClr val="305480"/>
          </a:solidFill>
          <a:ln>
            <a:noFill/>
          </a:ln>
        </p:spPr>
        <p:txBody>
          <a:bodyPr lIns="67391" tIns="33696" rIns="67391" bIns="33696"/>
          <a:lstStyle/>
          <a:p>
            <a:pPr defTabSz="400136" eaLnBrk="1" hangingPunct="1"/>
            <a:endParaRPr lang="en-US" altLang="zh-CN" sz="1500" dirty="0">
              <a:solidFill>
                <a:srgbClr val="E2E3E9"/>
              </a:solidFill>
              <a:latin typeface="Arial" pitchFamily="34" charset="0"/>
              <a:ea typeface="微软雅黑" pitchFamily="34" charset="-122"/>
              <a:sym typeface="Arial" pitchFamily="34" charset="0"/>
            </a:endParaRPr>
          </a:p>
        </p:txBody>
      </p:sp>
      <p:sp>
        <p:nvSpPr>
          <p:cNvPr id="15" name="TextBox 13"/>
          <p:cNvSpPr txBox="1">
            <a:spLocks noChangeArrowheads="1"/>
          </p:cNvSpPr>
          <p:nvPr/>
        </p:nvSpPr>
        <p:spPr bwMode="auto">
          <a:xfrm>
            <a:off x="1376056" y="2634338"/>
            <a:ext cx="1335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000" b="1" dirty="0">
                <a:solidFill>
                  <a:schemeClr val="bg1"/>
                </a:solidFill>
                <a:latin typeface="Arial" pitchFamily="34" charset="0"/>
                <a:ea typeface="微软雅黑" pitchFamily="34" charset="-122"/>
                <a:sym typeface="Arial" pitchFamily="34" charset="0"/>
              </a:rPr>
              <a:t>监督主体</a:t>
            </a:r>
            <a:endParaRPr lang="en-US" altLang="zh-CN" sz="2000" b="1" dirty="0">
              <a:solidFill>
                <a:schemeClr val="bg1"/>
              </a:solidFill>
              <a:latin typeface="Arial" pitchFamily="34" charset="0"/>
              <a:ea typeface="微软雅黑" pitchFamily="34" charset="-122"/>
              <a:sym typeface="Arial" pitchFamily="34" charset="0"/>
            </a:endParaRPr>
          </a:p>
        </p:txBody>
      </p:sp>
      <p:sp>
        <p:nvSpPr>
          <p:cNvPr id="16" name="TextBox 13"/>
          <p:cNvSpPr txBox="1">
            <a:spLocks noChangeArrowheads="1"/>
          </p:cNvSpPr>
          <p:nvPr/>
        </p:nvSpPr>
        <p:spPr bwMode="auto">
          <a:xfrm>
            <a:off x="4145441" y="3430213"/>
            <a:ext cx="630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1200" b="1">
                <a:solidFill>
                  <a:schemeClr val="bg1"/>
                </a:solidFill>
                <a:latin typeface="Arial" pitchFamily="34" charset="0"/>
                <a:ea typeface="微软雅黑" pitchFamily="34" charset="-122"/>
                <a:sym typeface="Arial" pitchFamily="34" charset="0"/>
              </a:rPr>
              <a:t>关键词</a:t>
            </a:r>
            <a:r>
              <a:rPr lang="en-US" altLang="zh-CN" sz="1200" b="1">
                <a:solidFill>
                  <a:schemeClr val="bg1"/>
                </a:solidFill>
                <a:latin typeface="Arial" pitchFamily="34" charset="0"/>
                <a:ea typeface="微软雅黑" pitchFamily="34" charset="-122"/>
                <a:sym typeface="Arial" pitchFamily="34" charset="0"/>
              </a:rPr>
              <a:t>2</a:t>
            </a:r>
          </a:p>
        </p:txBody>
      </p:sp>
      <p:sp>
        <p:nvSpPr>
          <p:cNvPr id="17" name="TextBox 13"/>
          <p:cNvSpPr txBox="1">
            <a:spLocks noChangeArrowheads="1"/>
          </p:cNvSpPr>
          <p:nvPr/>
        </p:nvSpPr>
        <p:spPr bwMode="auto">
          <a:xfrm>
            <a:off x="6610201" y="3430213"/>
            <a:ext cx="630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1200" b="1">
                <a:solidFill>
                  <a:schemeClr val="bg1"/>
                </a:solidFill>
                <a:latin typeface="Arial" pitchFamily="34" charset="0"/>
                <a:ea typeface="微软雅黑" pitchFamily="34" charset="-122"/>
                <a:sym typeface="Arial" pitchFamily="34" charset="0"/>
              </a:rPr>
              <a:t>关键词</a:t>
            </a:r>
            <a:r>
              <a:rPr lang="en-US" altLang="zh-CN" sz="1200" b="1">
                <a:solidFill>
                  <a:schemeClr val="bg1"/>
                </a:solidFill>
                <a:latin typeface="Arial" pitchFamily="34" charset="0"/>
                <a:ea typeface="微软雅黑" pitchFamily="34" charset="-122"/>
                <a:sym typeface="Arial" pitchFamily="34" charset="0"/>
              </a:rPr>
              <a:t>3</a:t>
            </a:r>
          </a:p>
        </p:txBody>
      </p:sp>
      <p:sp>
        <p:nvSpPr>
          <p:cNvPr id="19"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20" name="标题 3">
            <a:extLst>
              <a:ext uri="{FF2B5EF4-FFF2-40B4-BE49-F238E27FC236}">
                <a16:creationId xmlns:a16="http://schemas.microsoft.com/office/drawing/2014/main" xmlns="" id="{BAFF3692-FBE6-42CA-A97F-A82F1575EAF5}"/>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zh-CN" b="1" dirty="0"/>
              <a:t>二、预算</a:t>
            </a:r>
            <a:r>
              <a:rPr lang="zh-CN" altLang="en-US" b="1" dirty="0"/>
              <a:t>监督</a:t>
            </a:r>
            <a:r>
              <a:rPr lang="zh-CN" altLang="zh-CN" b="1" dirty="0"/>
              <a:t>的</a:t>
            </a:r>
            <a:r>
              <a:rPr lang="zh-CN" altLang="en-US" b="1" dirty="0"/>
              <a:t>类型与特点</a:t>
            </a:r>
            <a:endParaRPr lang="zh-CN" altLang="en-US" dirty="0"/>
          </a:p>
        </p:txBody>
      </p:sp>
      <p:sp>
        <p:nvSpPr>
          <p:cNvPr id="22" name="TextBox 13">
            <a:extLst>
              <a:ext uri="{FF2B5EF4-FFF2-40B4-BE49-F238E27FC236}">
                <a16:creationId xmlns:a16="http://schemas.microsoft.com/office/drawing/2014/main" xmlns="" id="{38FDB902-2546-4E86-A9DE-34152A987B2F}"/>
              </a:ext>
            </a:extLst>
          </p:cNvPr>
          <p:cNvSpPr txBox="1">
            <a:spLocks noChangeArrowheads="1"/>
          </p:cNvSpPr>
          <p:nvPr/>
        </p:nvSpPr>
        <p:spPr bwMode="auto">
          <a:xfrm>
            <a:off x="3542867" y="2578782"/>
            <a:ext cx="1335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000" b="1" dirty="0">
                <a:solidFill>
                  <a:schemeClr val="bg1"/>
                </a:solidFill>
                <a:latin typeface="Arial" pitchFamily="34" charset="0"/>
                <a:ea typeface="微软雅黑" pitchFamily="34" charset="-122"/>
                <a:sym typeface="Arial" pitchFamily="34" charset="0"/>
              </a:rPr>
              <a:t>时间顺序</a:t>
            </a:r>
            <a:endParaRPr lang="en-US" altLang="zh-CN" sz="2000" b="1" dirty="0">
              <a:solidFill>
                <a:schemeClr val="bg1"/>
              </a:solidFill>
              <a:latin typeface="Arial" pitchFamily="34" charset="0"/>
              <a:ea typeface="微软雅黑" pitchFamily="34" charset="-122"/>
              <a:sym typeface="Arial" pitchFamily="34" charset="0"/>
            </a:endParaRPr>
          </a:p>
        </p:txBody>
      </p:sp>
      <p:sp>
        <p:nvSpPr>
          <p:cNvPr id="12" name="Oval 20">
            <a:extLst>
              <a:ext uri="{FF2B5EF4-FFF2-40B4-BE49-F238E27FC236}">
                <a16:creationId xmlns:a16="http://schemas.microsoft.com/office/drawing/2014/main" xmlns="" id="{1759B34B-08B5-4E05-8F6A-8BFAAA66855F}"/>
              </a:ext>
            </a:extLst>
          </p:cNvPr>
          <p:cNvSpPr>
            <a:spLocks noChangeArrowheads="1"/>
          </p:cNvSpPr>
          <p:nvPr/>
        </p:nvSpPr>
        <p:spPr bwMode="auto">
          <a:xfrm>
            <a:off x="5358156" y="2188285"/>
            <a:ext cx="1781473" cy="1199882"/>
          </a:xfrm>
          <a:prstGeom prst="ellipse">
            <a:avLst/>
          </a:prstGeom>
          <a:solidFill>
            <a:srgbClr val="305480"/>
          </a:solidFill>
          <a:ln>
            <a:noFill/>
          </a:ln>
        </p:spPr>
        <p:txBody>
          <a:bodyPr lIns="67391" tIns="33696" rIns="67391" bIns="33696"/>
          <a:lstStyle/>
          <a:p>
            <a:pPr defTabSz="400136" eaLnBrk="1" hangingPunct="1"/>
            <a:endParaRPr lang="en-US" altLang="zh-CN" sz="2000" b="1" dirty="0">
              <a:solidFill>
                <a:schemeClr val="bg1"/>
              </a:solidFill>
              <a:latin typeface="Arial" pitchFamily="34" charset="0"/>
              <a:ea typeface="微软雅黑" pitchFamily="34" charset="-122"/>
              <a:sym typeface="Arial" pitchFamily="34" charset="0"/>
            </a:endParaRPr>
          </a:p>
          <a:p>
            <a:pPr defTabSz="400136" eaLnBrk="1" hangingPunct="1"/>
            <a:r>
              <a:rPr lang="zh-CN" altLang="en-US" sz="2000" b="1" dirty="0">
                <a:solidFill>
                  <a:schemeClr val="bg1"/>
                </a:solidFill>
                <a:latin typeface="Arial" pitchFamily="34" charset="0"/>
                <a:ea typeface="微软雅黑" pitchFamily="34" charset="-122"/>
                <a:sym typeface="Arial" pitchFamily="34" charset="0"/>
              </a:rPr>
              <a:t>监督对象</a:t>
            </a:r>
            <a:endParaRPr lang="en-US" altLang="zh-CN" sz="2000" b="1" dirty="0">
              <a:solidFill>
                <a:schemeClr val="bg1"/>
              </a:solidFill>
              <a:latin typeface="Arial" pitchFamily="34" charset="0"/>
              <a:ea typeface="微软雅黑" pitchFamily="34" charset="-122"/>
              <a:sym typeface="Arial" pitchFamily="34" charset="0"/>
            </a:endParaRPr>
          </a:p>
        </p:txBody>
      </p:sp>
      <p:sp>
        <p:nvSpPr>
          <p:cNvPr id="14" name="标题 3">
            <a:extLst>
              <a:ext uri="{FF2B5EF4-FFF2-40B4-BE49-F238E27FC236}">
                <a16:creationId xmlns:a16="http://schemas.microsoft.com/office/drawing/2014/main" xmlns="" id="{FBC08C6C-7DAA-4983-ACE5-0ED1B9D23DE8}"/>
              </a:ext>
            </a:extLst>
          </p:cNvPr>
          <p:cNvSpPr txBox="1">
            <a:spLocks/>
          </p:cNvSpPr>
          <p:nvPr/>
        </p:nvSpPr>
        <p:spPr>
          <a:xfrm>
            <a:off x="612130" y="1227254"/>
            <a:ext cx="3742561"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2800" b="1" dirty="0"/>
              <a:t>（一）</a:t>
            </a:r>
            <a:r>
              <a:rPr lang="zh-CN" altLang="zh-CN" sz="2800" b="1" dirty="0"/>
              <a:t>预算</a:t>
            </a:r>
            <a:r>
              <a:rPr lang="zh-CN" altLang="en-US" sz="2800" b="1" dirty="0"/>
              <a:t>监督</a:t>
            </a:r>
            <a:r>
              <a:rPr lang="zh-CN" altLang="zh-CN" sz="2800" b="1" dirty="0"/>
              <a:t>的</a:t>
            </a:r>
            <a:r>
              <a:rPr lang="zh-CN" altLang="en-US" sz="2800" b="1" dirty="0"/>
              <a:t>类型</a:t>
            </a:r>
            <a:endParaRPr lang="zh-CN" altLang="en-US" sz="2800" dirty="0"/>
          </a:p>
        </p:txBody>
      </p:sp>
    </p:spTree>
    <p:extLst>
      <p:ext uri="{BB962C8B-B14F-4D97-AF65-F5344CB8AC3E}">
        <p14:creationId xmlns:p14="http://schemas.microsoft.com/office/powerpoint/2010/main" val="2919941234"/>
      </p:ext>
    </p:extLst>
  </p:cSld>
  <p:clrMapOvr>
    <a:masterClrMapping/>
  </p:clrMapOvr>
  <mc:AlternateContent xmlns:mc="http://schemas.openxmlformats.org/markup-compatibility/2006" xmlns:p14="http://schemas.microsoft.com/office/powerpoint/2010/main">
    <mc:Choice Requires="p14">
      <p:transition spd="slow" p14:dur="1300" advTm="2919">
        <p14:pan dir="u"/>
      </p:transition>
    </mc:Choice>
    <mc:Fallback xmlns="">
      <p:transition spd="slow" advTm="291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3"/>
          <p:cNvSpPr txBox="1">
            <a:spLocks noChangeArrowheads="1"/>
          </p:cNvSpPr>
          <p:nvPr/>
        </p:nvSpPr>
        <p:spPr bwMode="auto">
          <a:xfrm>
            <a:off x="1321019" y="2124235"/>
            <a:ext cx="1335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000" b="1" dirty="0">
                <a:solidFill>
                  <a:schemeClr val="bg1"/>
                </a:solidFill>
                <a:latin typeface="Arial" pitchFamily="34" charset="0"/>
                <a:ea typeface="微软雅黑" pitchFamily="34" charset="-122"/>
                <a:sym typeface="Arial" pitchFamily="34" charset="0"/>
              </a:rPr>
              <a:t>国际视野</a:t>
            </a:r>
            <a:endParaRPr lang="en-US" altLang="zh-CN" sz="2000" b="1" dirty="0">
              <a:solidFill>
                <a:schemeClr val="bg1"/>
              </a:solidFill>
              <a:latin typeface="Arial" pitchFamily="34" charset="0"/>
              <a:ea typeface="微软雅黑" pitchFamily="34" charset="-122"/>
              <a:sym typeface="Arial" pitchFamily="34" charset="0"/>
            </a:endParaRPr>
          </a:p>
        </p:txBody>
      </p:sp>
      <p:sp>
        <p:nvSpPr>
          <p:cNvPr id="16" name="TextBox 13"/>
          <p:cNvSpPr txBox="1">
            <a:spLocks noChangeArrowheads="1"/>
          </p:cNvSpPr>
          <p:nvPr/>
        </p:nvSpPr>
        <p:spPr bwMode="auto">
          <a:xfrm>
            <a:off x="4145441" y="3430213"/>
            <a:ext cx="630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1200" b="1">
                <a:solidFill>
                  <a:schemeClr val="bg1"/>
                </a:solidFill>
                <a:latin typeface="Arial" pitchFamily="34" charset="0"/>
                <a:ea typeface="微软雅黑" pitchFamily="34" charset="-122"/>
                <a:sym typeface="Arial" pitchFamily="34" charset="0"/>
              </a:rPr>
              <a:t>关键词</a:t>
            </a:r>
            <a:r>
              <a:rPr lang="en-US" altLang="zh-CN" sz="1200" b="1">
                <a:solidFill>
                  <a:schemeClr val="bg1"/>
                </a:solidFill>
                <a:latin typeface="Arial" pitchFamily="34" charset="0"/>
                <a:ea typeface="微软雅黑" pitchFamily="34" charset="-122"/>
                <a:sym typeface="Arial" pitchFamily="34" charset="0"/>
              </a:rPr>
              <a:t>2</a:t>
            </a:r>
          </a:p>
        </p:txBody>
      </p:sp>
      <p:sp>
        <p:nvSpPr>
          <p:cNvPr id="17" name="TextBox 13"/>
          <p:cNvSpPr txBox="1">
            <a:spLocks noChangeArrowheads="1"/>
          </p:cNvSpPr>
          <p:nvPr/>
        </p:nvSpPr>
        <p:spPr bwMode="auto">
          <a:xfrm>
            <a:off x="6610201" y="3430213"/>
            <a:ext cx="630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1200" b="1">
                <a:solidFill>
                  <a:schemeClr val="bg1"/>
                </a:solidFill>
                <a:latin typeface="Arial" pitchFamily="34" charset="0"/>
                <a:ea typeface="微软雅黑" pitchFamily="34" charset="-122"/>
                <a:sym typeface="Arial" pitchFamily="34" charset="0"/>
              </a:rPr>
              <a:t>关键词</a:t>
            </a:r>
            <a:r>
              <a:rPr lang="en-US" altLang="zh-CN" sz="1200" b="1">
                <a:solidFill>
                  <a:schemeClr val="bg1"/>
                </a:solidFill>
                <a:latin typeface="Arial" pitchFamily="34" charset="0"/>
                <a:ea typeface="微软雅黑" pitchFamily="34" charset="-122"/>
                <a:sym typeface="Arial" pitchFamily="34" charset="0"/>
              </a:rPr>
              <a:t>3</a:t>
            </a:r>
          </a:p>
        </p:txBody>
      </p:sp>
      <p:sp>
        <p:nvSpPr>
          <p:cNvPr id="19"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20" name="标题 3">
            <a:extLst>
              <a:ext uri="{FF2B5EF4-FFF2-40B4-BE49-F238E27FC236}">
                <a16:creationId xmlns:a16="http://schemas.microsoft.com/office/drawing/2014/main" xmlns="" id="{BAFF3692-FBE6-42CA-A97F-A82F1575EAF5}"/>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（二）</a:t>
            </a:r>
            <a:r>
              <a:rPr lang="zh-CN" altLang="zh-CN" b="1" dirty="0"/>
              <a:t>预算</a:t>
            </a:r>
            <a:r>
              <a:rPr lang="zh-CN" altLang="en-US" b="1" dirty="0"/>
              <a:t>监督</a:t>
            </a:r>
            <a:r>
              <a:rPr lang="zh-CN" altLang="zh-CN" b="1" dirty="0"/>
              <a:t>的</a:t>
            </a:r>
            <a:r>
              <a:rPr lang="zh-CN" altLang="en-US" b="1" dirty="0"/>
              <a:t>特点</a:t>
            </a:r>
            <a:endParaRPr lang="zh-CN" altLang="en-US" dirty="0"/>
          </a:p>
        </p:txBody>
      </p:sp>
      <p:sp>
        <p:nvSpPr>
          <p:cNvPr id="22" name="TextBox 13">
            <a:extLst>
              <a:ext uri="{FF2B5EF4-FFF2-40B4-BE49-F238E27FC236}">
                <a16:creationId xmlns:a16="http://schemas.microsoft.com/office/drawing/2014/main" xmlns="" id="{38FDB902-2546-4E86-A9DE-34152A987B2F}"/>
              </a:ext>
            </a:extLst>
          </p:cNvPr>
          <p:cNvSpPr txBox="1">
            <a:spLocks noChangeArrowheads="1"/>
          </p:cNvSpPr>
          <p:nvPr/>
        </p:nvSpPr>
        <p:spPr bwMode="auto">
          <a:xfrm>
            <a:off x="3801111" y="2073537"/>
            <a:ext cx="1335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000" b="1" dirty="0">
                <a:solidFill>
                  <a:schemeClr val="bg1"/>
                </a:solidFill>
                <a:latin typeface="Arial" pitchFamily="34" charset="0"/>
                <a:ea typeface="微软雅黑" pitchFamily="34" charset="-122"/>
                <a:sym typeface="Arial" pitchFamily="34" charset="0"/>
              </a:rPr>
              <a:t>我国的做法</a:t>
            </a:r>
            <a:endParaRPr lang="en-US" altLang="zh-CN" sz="2000" b="1" dirty="0">
              <a:solidFill>
                <a:schemeClr val="bg1"/>
              </a:solidFill>
              <a:latin typeface="Arial" pitchFamily="34" charset="0"/>
              <a:ea typeface="微软雅黑" pitchFamily="34" charset="-122"/>
              <a:sym typeface="Arial" pitchFamily="34" charset="0"/>
            </a:endParaRPr>
          </a:p>
        </p:txBody>
      </p:sp>
      <p:sp>
        <p:nvSpPr>
          <p:cNvPr id="12" name="Rectangle 2">
            <a:extLst>
              <a:ext uri="{FF2B5EF4-FFF2-40B4-BE49-F238E27FC236}">
                <a16:creationId xmlns:a16="http://schemas.microsoft.com/office/drawing/2014/main" xmlns="" id="{5CB636E9-FBC3-442A-8B96-21D8CBE08CEF}"/>
              </a:ext>
            </a:extLst>
          </p:cNvPr>
          <p:cNvSpPr>
            <a:spLocks noChangeArrowheads="1"/>
          </p:cNvSpPr>
          <p:nvPr/>
        </p:nvSpPr>
        <p:spPr bwMode="auto">
          <a:xfrm>
            <a:off x="908317" y="1372327"/>
            <a:ext cx="3630923" cy="1402420"/>
          </a:xfrm>
          <a:prstGeom prst="rect">
            <a:avLst/>
          </a:prstGeom>
          <a:solidFill>
            <a:srgbClr val="305480"/>
          </a:solidFill>
          <a:ln>
            <a:noFill/>
          </a:ln>
        </p:spPr>
        <p:txBody>
          <a:bodyPr lIns="67391" tIns="33696" rIns="67391" bIns="33696" anchor="ctr"/>
          <a:lstStyle/>
          <a:p>
            <a:pPr algn="ctr">
              <a:buFont typeface="Arial" pitchFamily="34" charset="0"/>
              <a:buNone/>
            </a:pPr>
            <a:endParaRPr lang="en-US" altLang="zh-CN" dirty="0">
              <a:solidFill>
                <a:srgbClr val="FFFFFF"/>
              </a:solidFill>
              <a:latin typeface="Arial" pitchFamily="34" charset="0"/>
              <a:ea typeface="微软雅黑" pitchFamily="34" charset="-122"/>
              <a:sym typeface="Arial" pitchFamily="34" charset="0"/>
            </a:endParaRPr>
          </a:p>
        </p:txBody>
      </p:sp>
      <p:sp>
        <p:nvSpPr>
          <p:cNvPr id="13" name="Rectangle 3">
            <a:extLst>
              <a:ext uri="{FF2B5EF4-FFF2-40B4-BE49-F238E27FC236}">
                <a16:creationId xmlns:a16="http://schemas.microsoft.com/office/drawing/2014/main" xmlns="" id="{175AB939-9CA3-483B-BA17-768BCE4CF70B}"/>
              </a:ext>
            </a:extLst>
          </p:cNvPr>
          <p:cNvSpPr>
            <a:spLocks noChangeArrowheads="1"/>
          </p:cNvSpPr>
          <p:nvPr/>
        </p:nvSpPr>
        <p:spPr bwMode="auto">
          <a:xfrm>
            <a:off x="908317" y="2803675"/>
            <a:ext cx="3630923" cy="1401253"/>
          </a:xfrm>
          <a:prstGeom prst="rect">
            <a:avLst/>
          </a:prstGeom>
          <a:solidFill>
            <a:srgbClr val="233C5B"/>
          </a:solidFill>
          <a:ln>
            <a:noFill/>
          </a:ln>
        </p:spPr>
        <p:txBody>
          <a:bodyPr lIns="67391" tIns="33696" rIns="67391" bIns="33696" anchor="ctr"/>
          <a:lstStyle/>
          <a:p>
            <a:pPr algn="ctr">
              <a:buFont typeface="Arial" pitchFamily="34" charset="0"/>
              <a:buNone/>
            </a:pPr>
            <a:endParaRPr lang="en-US" altLang="zh-CN" dirty="0">
              <a:solidFill>
                <a:srgbClr val="FFFFFF"/>
              </a:solidFill>
              <a:latin typeface="Arial" pitchFamily="34" charset="0"/>
              <a:ea typeface="微软雅黑" pitchFamily="34" charset="-122"/>
              <a:sym typeface="Arial" pitchFamily="34" charset="0"/>
            </a:endParaRPr>
          </a:p>
        </p:txBody>
      </p:sp>
      <p:sp>
        <p:nvSpPr>
          <p:cNvPr id="14" name="Rectangle 4">
            <a:extLst>
              <a:ext uri="{FF2B5EF4-FFF2-40B4-BE49-F238E27FC236}">
                <a16:creationId xmlns:a16="http://schemas.microsoft.com/office/drawing/2014/main" xmlns="" id="{8E97F9D7-3FF0-4FC4-A061-CB197D63FA0D}"/>
              </a:ext>
            </a:extLst>
          </p:cNvPr>
          <p:cNvSpPr>
            <a:spLocks noChangeArrowheads="1"/>
          </p:cNvSpPr>
          <p:nvPr/>
        </p:nvSpPr>
        <p:spPr bwMode="auto">
          <a:xfrm>
            <a:off x="4539240" y="1401255"/>
            <a:ext cx="3630923" cy="1402420"/>
          </a:xfrm>
          <a:prstGeom prst="rect">
            <a:avLst/>
          </a:prstGeom>
          <a:solidFill>
            <a:srgbClr val="233C5B"/>
          </a:solidFill>
          <a:ln>
            <a:noFill/>
          </a:ln>
        </p:spPr>
        <p:txBody>
          <a:bodyPr lIns="67391" tIns="33696" rIns="67391" bIns="33696" anchor="ctr"/>
          <a:lstStyle/>
          <a:p>
            <a:pPr algn="ct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18" name="Rectangle 5">
            <a:extLst>
              <a:ext uri="{FF2B5EF4-FFF2-40B4-BE49-F238E27FC236}">
                <a16:creationId xmlns:a16="http://schemas.microsoft.com/office/drawing/2014/main" xmlns="" id="{46F0C71C-1734-4E0C-9150-23BBF533F571}"/>
              </a:ext>
            </a:extLst>
          </p:cNvPr>
          <p:cNvSpPr>
            <a:spLocks noChangeArrowheads="1"/>
          </p:cNvSpPr>
          <p:nvPr/>
        </p:nvSpPr>
        <p:spPr bwMode="auto">
          <a:xfrm>
            <a:off x="4539240" y="2803675"/>
            <a:ext cx="3630923" cy="1401253"/>
          </a:xfrm>
          <a:prstGeom prst="rect">
            <a:avLst/>
          </a:prstGeom>
          <a:solidFill>
            <a:srgbClr val="305480"/>
          </a:solidFill>
          <a:ln>
            <a:noFill/>
          </a:ln>
        </p:spPr>
        <p:txBody>
          <a:bodyPr lIns="67391" tIns="33696" rIns="67391" bIns="33696" anchor="ctr"/>
          <a:lstStyle/>
          <a:p>
            <a:pPr>
              <a:buFont typeface="Arial" pitchFamily="34" charset="0"/>
              <a:buNone/>
            </a:pPr>
            <a:r>
              <a:rPr lang="zh-CN" altLang="en-US" sz="2400" dirty="0">
                <a:solidFill>
                  <a:srgbClr val="FFFFFF"/>
                </a:solidFill>
                <a:latin typeface="Arial" pitchFamily="34" charset="0"/>
                <a:ea typeface="微软雅黑" pitchFamily="34" charset="-122"/>
                <a:sym typeface="Arial" pitchFamily="34" charset="0"/>
              </a:rPr>
              <a:t>监督对象的广泛性</a:t>
            </a:r>
            <a:endParaRPr lang="en-US" altLang="zh-CN" sz="2400" dirty="0">
              <a:solidFill>
                <a:srgbClr val="FFFFFF"/>
              </a:solidFill>
              <a:latin typeface="Arial" pitchFamily="34" charset="0"/>
              <a:ea typeface="微软雅黑" pitchFamily="34" charset="-122"/>
              <a:sym typeface="Arial" pitchFamily="34" charset="0"/>
            </a:endParaRPr>
          </a:p>
          <a:p>
            <a:pPr>
              <a:buFont typeface="Arial" pitchFamily="34" charset="0"/>
              <a:buNone/>
            </a:pPr>
            <a:r>
              <a:rPr lang="zh-CN" altLang="en-US" sz="2400" dirty="0">
                <a:solidFill>
                  <a:srgbClr val="FFFFFF"/>
                </a:solidFill>
                <a:latin typeface="Arial" pitchFamily="34" charset="0"/>
                <a:ea typeface="微软雅黑" pitchFamily="34" charset="-122"/>
                <a:sym typeface="Arial" pitchFamily="34" charset="0"/>
              </a:rPr>
              <a:t>监督形式的多样性</a:t>
            </a:r>
            <a:endParaRPr lang="en-US" altLang="zh-CN" sz="2400" dirty="0">
              <a:solidFill>
                <a:srgbClr val="FFFFFF"/>
              </a:solidFill>
              <a:latin typeface="Arial" pitchFamily="34" charset="0"/>
              <a:ea typeface="微软雅黑" pitchFamily="34" charset="-122"/>
              <a:sym typeface="Arial" pitchFamily="34" charset="0"/>
            </a:endParaRPr>
          </a:p>
        </p:txBody>
      </p:sp>
      <p:sp>
        <p:nvSpPr>
          <p:cNvPr id="21" name="Oval 6">
            <a:extLst>
              <a:ext uri="{FF2B5EF4-FFF2-40B4-BE49-F238E27FC236}">
                <a16:creationId xmlns:a16="http://schemas.microsoft.com/office/drawing/2014/main" xmlns="" id="{3F1165C3-96E0-4DC5-9C7F-F82A9C45BC49}"/>
              </a:ext>
            </a:extLst>
          </p:cNvPr>
          <p:cNvSpPr>
            <a:spLocks noChangeArrowheads="1"/>
          </p:cNvSpPr>
          <p:nvPr/>
        </p:nvSpPr>
        <p:spPr bwMode="auto">
          <a:xfrm>
            <a:off x="4242718" y="2522490"/>
            <a:ext cx="560226" cy="561202"/>
          </a:xfrm>
          <a:prstGeom prst="ellipse">
            <a:avLst/>
          </a:prstGeom>
          <a:solidFill>
            <a:schemeClr val="bg1"/>
          </a:solidFill>
          <a:ln w="28575">
            <a:solidFill>
              <a:schemeClr val="bg1"/>
            </a:solidFill>
            <a:round/>
            <a:headEnd/>
            <a:tailEnd/>
          </a:ln>
        </p:spPr>
        <p:txBody>
          <a:bodyPr lIns="67391" tIns="33696" rIns="67391" bIns="33696" anchor="ctr"/>
          <a:lstStyle/>
          <a:p>
            <a:pPr algn="ctr">
              <a:buFont typeface="Arial" pitchFamily="34" charset="0"/>
              <a:buNone/>
            </a:pPr>
            <a:endParaRPr lang="en-US" altLang="zh-CN" sz="6500">
              <a:solidFill>
                <a:srgbClr val="FFFFFF"/>
              </a:solidFill>
              <a:latin typeface="Arial" pitchFamily="34" charset="0"/>
              <a:ea typeface="微软雅黑" pitchFamily="34" charset="-122"/>
              <a:sym typeface="Arial" pitchFamily="34" charset="0"/>
            </a:endParaRPr>
          </a:p>
        </p:txBody>
      </p:sp>
      <p:pic>
        <p:nvPicPr>
          <p:cNvPr id="23" name="Group 13">
            <a:extLst>
              <a:ext uri="{FF2B5EF4-FFF2-40B4-BE49-F238E27FC236}">
                <a16:creationId xmlns:a16="http://schemas.microsoft.com/office/drawing/2014/main" xmlns="" id="{53DA980D-8D13-4C4B-83F3-9AC0611B7DA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616" y="1792112"/>
            <a:ext cx="516862" cy="62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组合 24">
            <a:extLst>
              <a:ext uri="{FF2B5EF4-FFF2-40B4-BE49-F238E27FC236}">
                <a16:creationId xmlns:a16="http://schemas.microsoft.com/office/drawing/2014/main" xmlns="" id="{46FD84C8-5D78-4C76-B6D0-D8D834A004D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361" y="2674167"/>
            <a:ext cx="261361" cy="26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8">
            <a:extLst>
              <a:ext uri="{FF2B5EF4-FFF2-40B4-BE49-F238E27FC236}">
                <a16:creationId xmlns:a16="http://schemas.microsoft.com/office/drawing/2014/main" xmlns="" id="{516659CB-DECC-4689-AB6F-B9834140217C}"/>
              </a:ext>
            </a:extLst>
          </p:cNvPr>
          <p:cNvSpPr>
            <a:spLocks noChangeArrowheads="1"/>
          </p:cNvSpPr>
          <p:nvPr/>
        </p:nvSpPr>
        <p:spPr bwMode="auto">
          <a:xfrm>
            <a:off x="2025253" y="1649446"/>
            <a:ext cx="2100263" cy="84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6210">
              <a:lnSpc>
                <a:spcPct val="120000"/>
              </a:lnSpc>
              <a:spcBef>
                <a:spcPct val="20000"/>
              </a:spcBef>
            </a:pPr>
            <a:r>
              <a:rPr lang="zh-CN" altLang="en-US" sz="2400" dirty="0">
                <a:solidFill>
                  <a:schemeClr val="bg1"/>
                </a:solidFill>
                <a:latin typeface="Arial" pitchFamily="34" charset="0"/>
                <a:ea typeface="微软雅黑" pitchFamily="34" charset="-122"/>
                <a:sym typeface="Arial" pitchFamily="34" charset="0"/>
              </a:rPr>
              <a:t>预算监督依据的法律性</a:t>
            </a:r>
            <a:endParaRPr lang="en-US" sz="2400" dirty="0">
              <a:solidFill>
                <a:schemeClr val="bg1"/>
              </a:solidFill>
              <a:latin typeface="Arial" pitchFamily="34" charset="0"/>
              <a:ea typeface="微软雅黑" pitchFamily="34" charset="-122"/>
              <a:sym typeface="Arial" pitchFamily="34" charset="0"/>
            </a:endParaRPr>
          </a:p>
        </p:txBody>
      </p:sp>
      <p:sp>
        <p:nvSpPr>
          <p:cNvPr id="27" name="矩形 30">
            <a:extLst>
              <a:ext uri="{FF2B5EF4-FFF2-40B4-BE49-F238E27FC236}">
                <a16:creationId xmlns:a16="http://schemas.microsoft.com/office/drawing/2014/main" xmlns="" id="{C3A0286D-D06E-49A0-9ACE-65B1C280F764}"/>
              </a:ext>
            </a:extLst>
          </p:cNvPr>
          <p:cNvSpPr>
            <a:spLocks noChangeArrowheads="1"/>
          </p:cNvSpPr>
          <p:nvPr/>
        </p:nvSpPr>
        <p:spPr bwMode="auto">
          <a:xfrm>
            <a:off x="1983060" y="3006122"/>
            <a:ext cx="2100263" cy="84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6210">
              <a:lnSpc>
                <a:spcPct val="120000"/>
              </a:lnSpc>
              <a:spcBef>
                <a:spcPct val="20000"/>
              </a:spcBef>
            </a:pPr>
            <a:r>
              <a:rPr lang="zh-CN" altLang="en-US" sz="2400" dirty="0">
                <a:solidFill>
                  <a:schemeClr val="bg1"/>
                </a:solidFill>
                <a:latin typeface="Arial" pitchFamily="34" charset="0"/>
                <a:ea typeface="微软雅黑" pitchFamily="34" charset="-122"/>
                <a:sym typeface="Arial" pitchFamily="34" charset="0"/>
              </a:rPr>
              <a:t>预算监督过程的全面性</a:t>
            </a:r>
            <a:endParaRPr lang="en-US" sz="2400" dirty="0">
              <a:solidFill>
                <a:schemeClr val="bg1"/>
              </a:solidFill>
              <a:latin typeface="Arial" pitchFamily="34" charset="0"/>
              <a:ea typeface="微软雅黑" pitchFamily="34" charset="-122"/>
              <a:sym typeface="Arial" pitchFamily="34" charset="0"/>
            </a:endParaRPr>
          </a:p>
        </p:txBody>
      </p:sp>
      <p:sp>
        <p:nvSpPr>
          <p:cNvPr id="31" name="矩形 34">
            <a:extLst>
              <a:ext uri="{FF2B5EF4-FFF2-40B4-BE49-F238E27FC236}">
                <a16:creationId xmlns:a16="http://schemas.microsoft.com/office/drawing/2014/main" xmlns="" id="{28ABC417-503F-4767-A603-5F83F612ECB1}"/>
              </a:ext>
            </a:extLst>
          </p:cNvPr>
          <p:cNvSpPr>
            <a:spLocks noChangeArrowheads="1"/>
          </p:cNvSpPr>
          <p:nvPr/>
        </p:nvSpPr>
        <p:spPr bwMode="auto">
          <a:xfrm>
            <a:off x="4997746" y="1671412"/>
            <a:ext cx="2099090" cy="84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6210">
              <a:lnSpc>
                <a:spcPct val="120000"/>
              </a:lnSpc>
              <a:spcBef>
                <a:spcPct val="20000"/>
              </a:spcBef>
            </a:pPr>
            <a:r>
              <a:rPr lang="zh-CN" altLang="en-US" sz="2400" dirty="0">
                <a:solidFill>
                  <a:schemeClr val="bg1"/>
                </a:solidFill>
                <a:latin typeface="Arial" pitchFamily="34" charset="0"/>
                <a:ea typeface="微软雅黑" pitchFamily="34" charset="-122"/>
                <a:sym typeface="Arial" pitchFamily="34" charset="0"/>
              </a:rPr>
              <a:t>预算监督体系的层次性</a:t>
            </a:r>
            <a:endParaRPr lang="en-US" sz="2400" dirty="0">
              <a:solidFill>
                <a:schemeClr val="bg1"/>
              </a:solidFill>
              <a:latin typeface="Arial" pitchFamily="34" charset="0"/>
              <a:ea typeface="微软雅黑" pitchFamily="34" charset="-122"/>
              <a:sym typeface="Arial" pitchFamily="34" charset="0"/>
            </a:endParaRPr>
          </a:p>
        </p:txBody>
      </p:sp>
      <p:pic>
        <p:nvPicPr>
          <p:cNvPr id="33" name="组合 39">
            <a:extLst>
              <a:ext uri="{FF2B5EF4-FFF2-40B4-BE49-F238E27FC236}">
                <a16:creationId xmlns:a16="http://schemas.microsoft.com/office/drawing/2014/main" xmlns="" id="{67BAD60A-CD5B-4173-B649-A0243AED124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678" y="1711607"/>
            <a:ext cx="589527" cy="725712"/>
          </a:xfrm>
          <a:prstGeom prst="rect">
            <a:avLst/>
          </a:prstGeom>
          <a:solidFill>
            <a:schemeClr val="accent2"/>
          </a:solidFill>
          <a:ln>
            <a:noFill/>
          </a:ln>
        </p:spPr>
      </p:pic>
      <p:pic>
        <p:nvPicPr>
          <p:cNvPr id="34" name="组合 49">
            <a:extLst>
              <a:ext uri="{FF2B5EF4-FFF2-40B4-BE49-F238E27FC236}">
                <a16:creationId xmlns:a16="http://schemas.microsoft.com/office/drawing/2014/main" xmlns="" id="{1728C82E-2C56-4711-9DDF-4A0F3AFE419D}"/>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0616" y="3216701"/>
            <a:ext cx="526238" cy="528532"/>
          </a:xfrm>
          <a:prstGeom prst="rect">
            <a:avLst/>
          </a:prstGeom>
          <a:solidFill>
            <a:schemeClr val="accent2"/>
          </a:solidFill>
          <a:ln>
            <a:noFill/>
          </a:ln>
        </p:spPr>
      </p:pic>
      <p:pic>
        <p:nvPicPr>
          <p:cNvPr id="35" name="组合 57">
            <a:extLst>
              <a:ext uri="{FF2B5EF4-FFF2-40B4-BE49-F238E27FC236}">
                <a16:creationId xmlns:a16="http://schemas.microsoft.com/office/drawing/2014/main" xmlns="" id="{344C206A-2B8B-4809-BB53-A6D4BD003705}"/>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924" y="3248202"/>
            <a:ext cx="616483" cy="5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639752"/>
      </p:ext>
    </p:extLst>
  </p:cSld>
  <p:clrMapOvr>
    <a:masterClrMapping/>
  </p:clrMapOvr>
  <mc:AlternateContent xmlns:mc="http://schemas.openxmlformats.org/markup-compatibility/2006" xmlns:p14="http://schemas.microsoft.com/office/powerpoint/2010/main">
    <mc:Choice Requires="p14">
      <p:transition spd="slow" p14:dur="1300" advTm="2919">
        <p14:pan dir="u"/>
      </p:transition>
    </mc:Choice>
    <mc:Fallback xmlns="">
      <p:transition spd="slow" advTm="291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196306" y="2448148"/>
            <a:ext cx="6273956" cy="1299156"/>
          </a:xfrm>
          <a:prstGeom prst="rect">
            <a:avLst/>
          </a:prstGeom>
          <a:noFill/>
        </p:spPr>
        <p:txBody>
          <a:bodyPr wrap="square" lIns="67391" tIns="33696" rIns="67391" bIns="33696" rtlCol="0">
            <a:spAutoFit/>
          </a:bodyPr>
          <a:lstStyle/>
          <a:p>
            <a:r>
              <a:rPr lang="zh-CN" altLang="zh-CN" sz="4000" b="1" dirty="0"/>
              <a:t>第二节 我国政府预算</a:t>
            </a:r>
            <a:r>
              <a:rPr lang="zh-CN" altLang="en-US" sz="4000" b="1" dirty="0"/>
              <a:t>监督的</a:t>
            </a:r>
            <a:r>
              <a:rPr lang="zh-CN" altLang="zh-CN" sz="4000" b="1" dirty="0"/>
              <a:t>内容</a:t>
            </a:r>
            <a:r>
              <a:rPr lang="zh-CN" altLang="en-US" sz="4000" b="1" dirty="0"/>
              <a:t>和完善</a:t>
            </a:r>
            <a:endParaRPr lang="zh-CN" altLang="en-US" sz="3600" dirty="0">
              <a:solidFill>
                <a:srgbClr val="305480"/>
              </a:solidFill>
              <a:latin typeface="黑体" pitchFamily="2" charset="-122"/>
              <a:ea typeface="黑体"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itchFamily="2" charset="-122"/>
                <a:ea typeface="黑体" pitchFamily="2" charset="-122"/>
                <a:cs typeface="+mn-ea"/>
                <a:sym typeface="+mn-lt"/>
              </a:rPr>
              <a:t>2</a:t>
            </a:r>
            <a:endParaRPr lang="zh-CN" altLang="en-US" sz="8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3496540519"/>
      </p:ext>
    </p:extLst>
  </p:cSld>
  <p:clrMapOvr>
    <a:masterClrMapping/>
  </p:clrMapOvr>
  <mc:AlternateContent xmlns:mc="http://schemas.openxmlformats.org/markup-compatibility/2006" xmlns:p14="http://schemas.microsoft.com/office/powerpoint/2010/main">
    <mc:Choice Requires="p14">
      <p:transition spd="slow" p14:dur="1300" advTm="1822">
        <p14:pan dir="u"/>
      </p:transition>
    </mc:Choice>
    <mc:Fallback xmlns="">
      <p:transition spd="slow" advTm="182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7"/>
          <p:cNvCxnSpPr>
            <a:cxnSpLocks noChangeShapeType="1"/>
          </p:cNvCxnSpPr>
          <p:nvPr/>
        </p:nvCxnSpPr>
        <p:spPr bwMode="auto">
          <a:xfrm>
            <a:off x="784083" y="2396482"/>
            <a:ext cx="999734"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cxnSp>
      <p:sp>
        <p:nvSpPr>
          <p:cNvPr id="27" name="TextBox 13"/>
          <p:cNvSpPr txBox="1">
            <a:spLocks noChangeArrowheads="1"/>
          </p:cNvSpPr>
          <p:nvPr/>
        </p:nvSpPr>
        <p:spPr bwMode="auto">
          <a:xfrm>
            <a:off x="936446" y="2518990"/>
            <a:ext cx="6950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900" b="1" dirty="0">
                <a:solidFill>
                  <a:schemeClr val="bg1"/>
                </a:solidFill>
                <a:latin typeface="Arial" pitchFamily="34" charset="0"/>
                <a:ea typeface="微软雅黑" pitchFamily="34" charset="-122"/>
                <a:sym typeface="Arial" pitchFamily="34" charset="0"/>
              </a:rPr>
              <a:t>单击添加标题</a:t>
            </a:r>
            <a:endParaRPr lang="en-US" sz="900" b="1" dirty="0">
              <a:solidFill>
                <a:schemeClr val="bg1"/>
              </a:solidFill>
              <a:latin typeface="Arial" pitchFamily="34" charset="0"/>
              <a:ea typeface="微软雅黑" pitchFamily="34" charset="-122"/>
              <a:sym typeface="Arial" pitchFamily="34" charset="0"/>
            </a:endParaRPr>
          </a:p>
        </p:txBody>
      </p:sp>
      <p:sp>
        <p:nvSpPr>
          <p:cNvPr id="28" name="TextBox 13"/>
          <p:cNvSpPr txBox="1">
            <a:spLocks noChangeArrowheads="1"/>
          </p:cNvSpPr>
          <p:nvPr/>
        </p:nvSpPr>
        <p:spPr bwMode="auto">
          <a:xfrm>
            <a:off x="3380111" y="1734159"/>
            <a:ext cx="9680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2000" b="1" dirty="0">
                <a:solidFill>
                  <a:schemeClr val="bg1"/>
                </a:solidFill>
                <a:latin typeface="Arial" pitchFamily="34" charset="0"/>
                <a:ea typeface="微软雅黑" pitchFamily="34" charset="-122"/>
                <a:sym typeface="Arial" pitchFamily="34" charset="0"/>
              </a:rPr>
              <a:t>预算草案的初步审查</a:t>
            </a:r>
            <a:endParaRPr lang="en-US" sz="2000" b="1" dirty="0">
              <a:solidFill>
                <a:schemeClr val="bg1"/>
              </a:solidFill>
              <a:latin typeface="Arial" pitchFamily="34" charset="0"/>
              <a:ea typeface="微软雅黑" pitchFamily="34" charset="-122"/>
              <a:sym typeface="Arial" pitchFamily="34" charset="0"/>
            </a:endParaRPr>
          </a:p>
        </p:txBody>
      </p:sp>
      <p:sp>
        <p:nvSpPr>
          <p:cNvPr id="29" name="TextBox 13"/>
          <p:cNvSpPr txBox="1">
            <a:spLocks noChangeArrowheads="1"/>
          </p:cNvSpPr>
          <p:nvPr/>
        </p:nvSpPr>
        <p:spPr bwMode="auto">
          <a:xfrm>
            <a:off x="6012730" y="1731415"/>
            <a:ext cx="999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2000" b="1" dirty="0">
                <a:solidFill>
                  <a:schemeClr val="bg1"/>
                </a:solidFill>
                <a:latin typeface="Arial" pitchFamily="34" charset="0"/>
                <a:ea typeface="微软雅黑" pitchFamily="34" charset="-122"/>
                <a:sym typeface="Arial" pitchFamily="34" charset="0"/>
              </a:rPr>
              <a:t>预算草案的审查批准</a:t>
            </a:r>
            <a:endParaRPr lang="en-US" sz="2000" b="1" dirty="0">
              <a:solidFill>
                <a:schemeClr val="bg1"/>
              </a:solidFill>
              <a:latin typeface="Arial" pitchFamily="34" charset="0"/>
              <a:ea typeface="微软雅黑" pitchFamily="34" charset="-122"/>
              <a:sym typeface="Arial" pitchFamily="34" charset="0"/>
            </a:endParaRPr>
          </a:p>
        </p:txBody>
      </p:sp>
      <p:sp>
        <p:nvSpPr>
          <p:cNvPr id="30" name="TextBox 13"/>
          <p:cNvSpPr txBox="1">
            <a:spLocks noChangeArrowheads="1"/>
          </p:cNvSpPr>
          <p:nvPr/>
        </p:nvSpPr>
        <p:spPr bwMode="auto">
          <a:xfrm>
            <a:off x="2086659" y="3236394"/>
            <a:ext cx="92614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2000" b="1" dirty="0">
                <a:solidFill>
                  <a:schemeClr val="bg1"/>
                </a:solidFill>
                <a:latin typeface="Arial" pitchFamily="34" charset="0"/>
                <a:ea typeface="微软雅黑" pitchFamily="34" charset="-122"/>
                <a:sym typeface="Arial" pitchFamily="34" charset="0"/>
              </a:rPr>
              <a:t>预算执行监督</a:t>
            </a:r>
            <a:endParaRPr lang="en-US" sz="2000" b="1" dirty="0">
              <a:solidFill>
                <a:schemeClr val="bg1"/>
              </a:solidFill>
              <a:latin typeface="Arial" pitchFamily="34" charset="0"/>
              <a:ea typeface="微软雅黑" pitchFamily="34" charset="-122"/>
              <a:sym typeface="Arial" pitchFamily="34" charset="0"/>
            </a:endParaRPr>
          </a:p>
        </p:txBody>
      </p:sp>
      <p:sp>
        <p:nvSpPr>
          <p:cNvPr id="31" name="TextBox 13"/>
          <p:cNvSpPr txBox="1">
            <a:spLocks noChangeArrowheads="1"/>
          </p:cNvSpPr>
          <p:nvPr/>
        </p:nvSpPr>
        <p:spPr bwMode="auto">
          <a:xfrm>
            <a:off x="4713578" y="3261912"/>
            <a:ext cx="88663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2000" b="1" dirty="0">
                <a:solidFill>
                  <a:schemeClr val="bg1"/>
                </a:solidFill>
                <a:latin typeface="Arial" pitchFamily="34" charset="0"/>
                <a:ea typeface="微软雅黑" pitchFamily="34" charset="-122"/>
                <a:sym typeface="Arial" pitchFamily="34" charset="0"/>
              </a:rPr>
              <a:t>决算审查监督</a:t>
            </a:r>
            <a:endParaRPr lang="en-US" sz="2000" b="1" dirty="0">
              <a:solidFill>
                <a:schemeClr val="bg1"/>
              </a:solidFill>
              <a:latin typeface="Arial" pitchFamily="34" charset="0"/>
              <a:ea typeface="微软雅黑" pitchFamily="34" charset="-122"/>
              <a:sym typeface="Arial" pitchFamily="34" charset="0"/>
            </a:endParaRPr>
          </a:p>
        </p:txBody>
      </p:sp>
      <p:sp>
        <p:nvSpPr>
          <p:cNvPr id="32" name="TextBox 13"/>
          <p:cNvSpPr txBox="1">
            <a:spLocks noChangeArrowheads="1"/>
          </p:cNvSpPr>
          <p:nvPr/>
        </p:nvSpPr>
        <p:spPr bwMode="auto">
          <a:xfrm>
            <a:off x="7348050" y="3236393"/>
            <a:ext cx="7816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buFont typeface="Arial" pitchFamily="34" charset="0"/>
              <a:buNone/>
            </a:pPr>
            <a:r>
              <a:rPr lang="zh-CN" altLang="en-US" sz="2000" b="1" dirty="0">
                <a:solidFill>
                  <a:schemeClr val="bg1"/>
                </a:solidFill>
                <a:latin typeface="Arial" pitchFamily="34" charset="0"/>
                <a:ea typeface="微软雅黑" pitchFamily="34" charset="-122"/>
                <a:sym typeface="Arial" pitchFamily="34" charset="0"/>
              </a:rPr>
              <a:t>预算绩效监督</a:t>
            </a:r>
            <a:endParaRPr lang="en-US" sz="2000" b="1" dirty="0">
              <a:solidFill>
                <a:schemeClr val="bg1"/>
              </a:solidFill>
              <a:latin typeface="Arial" pitchFamily="34" charset="0"/>
              <a:ea typeface="微软雅黑" pitchFamily="34" charset="-122"/>
              <a:sym typeface="Arial" pitchFamily="34" charset="0"/>
            </a:endParaRPr>
          </a:p>
        </p:txBody>
      </p:sp>
      <p:sp>
        <p:nvSpPr>
          <p:cNvPr id="39" name="Freeform 24"/>
          <p:cNvSpPr>
            <a:spLocks noEditPoints="1"/>
          </p:cNvSpPr>
          <p:nvPr/>
        </p:nvSpPr>
        <p:spPr bwMode="auto">
          <a:xfrm>
            <a:off x="1033723" y="1782778"/>
            <a:ext cx="494593" cy="494697"/>
          </a:xfrm>
          <a:custGeom>
            <a:avLst/>
            <a:gdLst>
              <a:gd name="T0" fmla="*/ 2147483647 w 199"/>
              <a:gd name="T1" fmla="*/ 2147483647 h 200"/>
              <a:gd name="T2" fmla="*/ 2147483647 w 199"/>
              <a:gd name="T3" fmla="*/ 2147483647 h 200"/>
              <a:gd name="T4" fmla="*/ 2147483647 w 199"/>
              <a:gd name="T5" fmla="*/ 2147483647 h 200"/>
              <a:gd name="T6" fmla="*/ 2147483647 w 199"/>
              <a:gd name="T7" fmla="*/ 2147483647 h 200"/>
              <a:gd name="T8" fmla="*/ 2147483647 w 199"/>
              <a:gd name="T9" fmla="*/ 2147483647 h 200"/>
              <a:gd name="T10" fmla="*/ 2147483647 w 199"/>
              <a:gd name="T11" fmla="*/ 2147483647 h 200"/>
              <a:gd name="T12" fmla="*/ 2147483647 w 199"/>
              <a:gd name="T13" fmla="*/ 2147483647 h 200"/>
              <a:gd name="T14" fmla="*/ 2147483647 w 199"/>
              <a:gd name="T15" fmla="*/ 2147483647 h 200"/>
              <a:gd name="T16" fmla="*/ 2147483647 w 199"/>
              <a:gd name="T17" fmla="*/ 2147483647 h 200"/>
              <a:gd name="T18" fmla="*/ 2147483647 w 199"/>
              <a:gd name="T19" fmla="*/ 2147483647 h 200"/>
              <a:gd name="T20" fmla="*/ 2147483647 w 199"/>
              <a:gd name="T21" fmla="*/ 2147483647 h 200"/>
              <a:gd name="T22" fmla="*/ 2147483647 w 199"/>
              <a:gd name="T23" fmla="*/ 2147483647 h 200"/>
              <a:gd name="T24" fmla="*/ 2147483647 w 199"/>
              <a:gd name="T25" fmla="*/ 2147483647 h 200"/>
              <a:gd name="T26" fmla="*/ 2147483647 w 199"/>
              <a:gd name="T27" fmla="*/ 2147483647 h 200"/>
              <a:gd name="T28" fmla="*/ 2147483647 w 199"/>
              <a:gd name="T29" fmla="*/ 2147483647 h 200"/>
              <a:gd name="T30" fmla="*/ 2147483647 w 199"/>
              <a:gd name="T31" fmla="*/ 2147483647 h 200"/>
              <a:gd name="T32" fmla="*/ 2147483647 w 199"/>
              <a:gd name="T33" fmla="*/ 2147483647 h 200"/>
              <a:gd name="T34" fmla="*/ 2147483647 w 199"/>
              <a:gd name="T35" fmla="*/ 2147483647 h 200"/>
              <a:gd name="T36" fmla="*/ 2147483647 w 199"/>
              <a:gd name="T37" fmla="*/ 2147483647 h 200"/>
              <a:gd name="T38" fmla="*/ 2147483647 w 199"/>
              <a:gd name="T39" fmla="*/ 2147483647 h 200"/>
              <a:gd name="T40" fmla="*/ 2147483647 w 199"/>
              <a:gd name="T41" fmla="*/ 2147483647 h 200"/>
              <a:gd name="T42" fmla="*/ 2147483647 w 199"/>
              <a:gd name="T43" fmla="*/ 2147483647 h 200"/>
              <a:gd name="T44" fmla="*/ 2147483647 w 199"/>
              <a:gd name="T45" fmla="*/ 2147483647 h 200"/>
              <a:gd name="T46" fmla="*/ 2147483647 w 199"/>
              <a:gd name="T47" fmla="*/ 2147483647 h 200"/>
              <a:gd name="T48" fmla="*/ 2147483647 w 199"/>
              <a:gd name="T49" fmla="*/ 2147483647 h 200"/>
              <a:gd name="T50" fmla="*/ 2147483647 w 199"/>
              <a:gd name="T51" fmla="*/ 2147483647 h 200"/>
              <a:gd name="T52" fmla="*/ 2147483647 w 199"/>
              <a:gd name="T53" fmla="*/ 2147483647 h 200"/>
              <a:gd name="T54" fmla="*/ 2147483647 w 199"/>
              <a:gd name="T55" fmla="*/ 2147483647 h 200"/>
              <a:gd name="T56" fmla="*/ 2147483647 w 199"/>
              <a:gd name="T57" fmla="*/ 2147483647 h 200"/>
              <a:gd name="T58" fmla="*/ 2147483647 w 199"/>
              <a:gd name="T59" fmla="*/ 2147483647 h 200"/>
              <a:gd name="T60" fmla="*/ 2147483647 w 199"/>
              <a:gd name="T61" fmla="*/ 2147483647 h 200"/>
              <a:gd name="T62" fmla="*/ 2147483647 w 199"/>
              <a:gd name="T63" fmla="*/ 2147483647 h 200"/>
              <a:gd name="T64" fmla="*/ 2147483647 w 199"/>
              <a:gd name="T65" fmla="*/ 2147483647 h 200"/>
              <a:gd name="T66" fmla="*/ 2147483647 w 199"/>
              <a:gd name="T67" fmla="*/ 2147483647 h 200"/>
              <a:gd name="T68" fmla="*/ 2147483647 w 199"/>
              <a:gd name="T69" fmla="*/ 2147483647 h 200"/>
              <a:gd name="T70" fmla="*/ 2147483647 w 199"/>
              <a:gd name="T71" fmla="*/ 2147483647 h 200"/>
              <a:gd name="T72" fmla="*/ 2147483647 w 199"/>
              <a:gd name="T73" fmla="*/ 2147483647 h 200"/>
              <a:gd name="T74" fmla="*/ 2147483647 w 199"/>
              <a:gd name="T75" fmla="*/ 2147483647 h 200"/>
              <a:gd name="T76" fmla="*/ 2147483647 w 199"/>
              <a:gd name="T77" fmla="*/ 2147483647 h 200"/>
              <a:gd name="T78" fmla="*/ 2147483647 w 199"/>
              <a:gd name="T79" fmla="*/ 2147483647 h 200"/>
              <a:gd name="T80" fmla="*/ 2147483647 w 199"/>
              <a:gd name="T81" fmla="*/ 2147483647 h 200"/>
              <a:gd name="T82" fmla="*/ 2147483647 w 199"/>
              <a:gd name="T83" fmla="*/ 2147483647 h 200"/>
              <a:gd name="T84" fmla="*/ 2147483647 w 199"/>
              <a:gd name="T85" fmla="*/ 2147483647 h 200"/>
              <a:gd name="T86" fmla="*/ 2147483647 w 199"/>
              <a:gd name="T87" fmla="*/ 2147483647 h 200"/>
              <a:gd name="T88" fmla="*/ 2147483647 w 199"/>
              <a:gd name="T89" fmla="*/ 2147483647 h 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9" h="200">
                <a:moveTo>
                  <a:pt x="82" y="104"/>
                </a:moveTo>
                <a:cubicBezTo>
                  <a:pt x="90" y="104"/>
                  <a:pt x="90" y="104"/>
                  <a:pt x="90" y="104"/>
                </a:cubicBezTo>
                <a:cubicBezTo>
                  <a:pt x="86" y="92"/>
                  <a:pt x="86" y="92"/>
                  <a:pt x="86" y="92"/>
                </a:cubicBezTo>
                <a:lnTo>
                  <a:pt x="82" y="104"/>
                </a:lnTo>
                <a:close/>
                <a:moveTo>
                  <a:pt x="187" y="94"/>
                </a:moveTo>
                <a:cubicBezTo>
                  <a:pt x="194" y="86"/>
                  <a:pt x="196" y="74"/>
                  <a:pt x="191" y="63"/>
                </a:cubicBezTo>
                <a:cubicBezTo>
                  <a:pt x="187" y="51"/>
                  <a:pt x="176" y="44"/>
                  <a:pt x="164" y="44"/>
                </a:cubicBezTo>
                <a:cubicBezTo>
                  <a:pt x="165" y="32"/>
                  <a:pt x="160" y="20"/>
                  <a:pt x="149" y="14"/>
                </a:cubicBezTo>
                <a:cubicBezTo>
                  <a:pt x="139" y="8"/>
                  <a:pt x="127" y="9"/>
                  <a:pt x="118" y="15"/>
                </a:cubicBezTo>
                <a:cubicBezTo>
                  <a:pt x="112" y="6"/>
                  <a:pt x="101" y="0"/>
                  <a:pt x="89" y="1"/>
                </a:cubicBezTo>
                <a:cubicBezTo>
                  <a:pt x="78" y="3"/>
                  <a:pt x="69" y="10"/>
                  <a:pt x="64" y="20"/>
                </a:cubicBezTo>
                <a:cubicBezTo>
                  <a:pt x="54" y="16"/>
                  <a:pt x="42" y="18"/>
                  <a:pt x="34" y="26"/>
                </a:cubicBezTo>
                <a:cubicBezTo>
                  <a:pt x="25" y="34"/>
                  <a:pt x="22" y="45"/>
                  <a:pt x="24" y="56"/>
                </a:cubicBezTo>
                <a:cubicBezTo>
                  <a:pt x="14" y="59"/>
                  <a:pt x="5" y="67"/>
                  <a:pt x="3" y="78"/>
                </a:cubicBezTo>
                <a:cubicBezTo>
                  <a:pt x="0" y="90"/>
                  <a:pt x="4" y="101"/>
                  <a:pt x="12" y="108"/>
                </a:cubicBezTo>
                <a:cubicBezTo>
                  <a:pt x="6" y="117"/>
                  <a:pt x="4" y="128"/>
                  <a:pt x="8" y="139"/>
                </a:cubicBezTo>
                <a:cubicBezTo>
                  <a:pt x="13" y="150"/>
                  <a:pt x="23" y="156"/>
                  <a:pt x="33" y="157"/>
                </a:cubicBezTo>
                <a:cubicBezTo>
                  <a:pt x="33" y="168"/>
                  <a:pt x="38" y="179"/>
                  <a:pt x="48" y="185"/>
                </a:cubicBezTo>
                <a:cubicBezTo>
                  <a:pt x="58" y="191"/>
                  <a:pt x="70" y="191"/>
                  <a:pt x="79" y="185"/>
                </a:cubicBezTo>
                <a:cubicBezTo>
                  <a:pt x="85" y="194"/>
                  <a:pt x="96" y="200"/>
                  <a:pt x="107" y="199"/>
                </a:cubicBezTo>
                <a:cubicBezTo>
                  <a:pt x="119" y="198"/>
                  <a:pt x="129" y="191"/>
                  <a:pt x="133" y="181"/>
                </a:cubicBezTo>
                <a:cubicBezTo>
                  <a:pt x="143" y="185"/>
                  <a:pt x="155" y="183"/>
                  <a:pt x="164" y="176"/>
                </a:cubicBezTo>
                <a:cubicBezTo>
                  <a:pt x="173" y="168"/>
                  <a:pt x="176" y="157"/>
                  <a:pt x="174" y="146"/>
                </a:cubicBezTo>
                <a:cubicBezTo>
                  <a:pt x="184" y="143"/>
                  <a:pt x="193" y="135"/>
                  <a:pt x="196" y="124"/>
                </a:cubicBezTo>
                <a:cubicBezTo>
                  <a:pt x="199" y="113"/>
                  <a:pt x="195" y="101"/>
                  <a:pt x="187" y="94"/>
                </a:cubicBezTo>
                <a:close/>
                <a:moveTo>
                  <a:pt x="63" y="116"/>
                </a:moveTo>
                <a:cubicBezTo>
                  <a:pt x="60" y="118"/>
                  <a:pt x="56" y="120"/>
                  <a:pt x="51" y="120"/>
                </a:cubicBezTo>
                <a:cubicBezTo>
                  <a:pt x="48" y="120"/>
                  <a:pt x="45" y="119"/>
                  <a:pt x="43" y="119"/>
                </a:cubicBezTo>
                <a:cubicBezTo>
                  <a:pt x="41" y="118"/>
                  <a:pt x="39" y="117"/>
                  <a:pt x="37" y="117"/>
                </a:cubicBezTo>
                <a:cubicBezTo>
                  <a:pt x="37" y="108"/>
                  <a:pt x="37" y="108"/>
                  <a:pt x="37" y="108"/>
                </a:cubicBezTo>
                <a:cubicBezTo>
                  <a:pt x="38" y="108"/>
                  <a:pt x="38" y="108"/>
                  <a:pt x="38" y="108"/>
                </a:cubicBezTo>
                <a:cubicBezTo>
                  <a:pt x="40" y="109"/>
                  <a:pt x="42" y="110"/>
                  <a:pt x="44" y="111"/>
                </a:cubicBezTo>
                <a:cubicBezTo>
                  <a:pt x="47" y="112"/>
                  <a:pt x="49" y="113"/>
                  <a:pt x="51" y="113"/>
                </a:cubicBezTo>
                <a:cubicBezTo>
                  <a:pt x="51" y="113"/>
                  <a:pt x="52" y="113"/>
                  <a:pt x="53" y="112"/>
                </a:cubicBezTo>
                <a:cubicBezTo>
                  <a:pt x="54" y="112"/>
                  <a:pt x="55" y="112"/>
                  <a:pt x="55" y="112"/>
                </a:cubicBezTo>
                <a:cubicBezTo>
                  <a:pt x="56" y="112"/>
                  <a:pt x="56" y="111"/>
                  <a:pt x="57" y="111"/>
                </a:cubicBezTo>
                <a:cubicBezTo>
                  <a:pt x="57" y="110"/>
                  <a:pt x="58" y="109"/>
                  <a:pt x="58" y="109"/>
                </a:cubicBezTo>
                <a:cubicBezTo>
                  <a:pt x="58" y="108"/>
                  <a:pt x="57" y="107"/>
                  <a:pt x="56" y="106"/>
                </a:cubicBezTo>
                <a:cubicBezTo>
                  <a:pt x="56" y="106"/>
                  <a:pt x="55" y="105"/>
                  <a:pt x="54" y="105"/>
                </a:cubicBezTo>
                <a:cubicBezTo>
                  <a:pt x="52" y="105"/>
                  <a:pt x="51" y="104"/>
                  <a:pt x="50" y="104"/>
                </a:cubicBezTo>
                <a:cubicBezTo>
                  <a:pt x="48" y="104"/>
                  <a:pt x="47" y="103"/>
                  <a:pt x="46" y="103"/>
                </a:cubicBezTo>
                <a:cubicBezTo>
                  <a:pt x="43" y="102"/>
                  <a:pt x="40" y="100"/>
                  <a:pt x="39" y="99"/>
                </a:cubicBezTo>
                <a:cubicBezTo>
                  <a:pt x="38" y="97"/>
                  <a:pt x="37" y="95"/>
                  <a:pt x="37" y="92"/>
                </a:cubicBezTo>
                <a:cubicBezTo>
                  <a:pt x="37" y="89"/>
                  <a:pt x="39" y="86"/>
                  <a:pt x="42" y="83"/>
                </a:cubicBezTo>
                <a:cubicBezTo>
                  <a:pt x="45" y="81"/>
                  <a:pt x="49" y="80"/>
                  <a:pt x="53" y="80"/>
                </a:cubicBezTo>
                <a:cubicBezTo>
                  <a:pt x="55" y="80"/>
                  <a:pt x="58" y="80"/>
                  <a:pt x="60" y="81"/>
                </a:cubicBezTo>
                <a:cubicBezTo>
                  <a:pt x="62" y="81"/>
                  <a:pt x="64" y="82"/>
                  <a:pt x="66" y="83"/>
                </a:cubicBezTo>
                <a:cubicBezTo>
                  <a:pt x="66" y="91"/>
                  <a:pt x="66" y="91"/>
                  <a:pt x="66" y="91"/>
                </a:cubicBezTo>
                <a:cubicBezTo>
                  <a:pt x="65" y="91"/>
                  <a:pt x="65" y="91"/>
                  <a:pt x="65" y="91"/>
                </a:cubicBezTo>
                <a:cubicBezTo>
                  <a:pt x="64" y="90"/>
                  <a:pt x="62" y="89"/>
                  <a:pt x="60" y="88"/>
                </a:cubicBezTo>
                <a:cubicBezTo>
                  <a:pt x="58" y="87"/>
                  <a:pt x="56" y="87"/>
                  <a:pt x="54" y="87"/>
                </a:cubicBezTo>
                <a:cubicBezTo>
                  <a:pt x="53" y="87"/>
                  <a:pt x="52" y="87"/>
                  <a:pt x="51" y="87"/>
                </a:cubicBezTo>
                <a:cubicBezTo>
                  <a:pt x="51" y="87"/>
                  <a:pt x="50" y="88"/>
                  <a:pt x="49" y="88"/>
                </a:cubicBezTo>
                <a:cubicBezTo>
                  <a:pt x="49" y="88"/>
                  <a:pt x="48" y="89"/>
                  <a:pt x="48" y="89"/>
                </a:cubicBezTo>
                <a:cubicBezTo>
                  <a:pt x="47" y="90"/>
                  <a:pt x="47" y="90"/>
                  <a:pt x="47" y="91"/>
                </a:cubicBezTo>
                <a:cubicBezTo>
                  <a:pt x="47" y="92"/>
                  <a:pt x="47" y="93"/>
                  <a:pt x="48" y="93"/>
                </a:cubicBezTo>
                <a:cubicBezTo>
                  <a:pt x="49" y="94"/>
                  <a:pt x="50" y="94"/>
                  <a:pt x="52" y="95"/>
                </a:cubicBezTo>
                <a:cubicBezTo>
                  <a:pt x="53" y="95"/>
                  <a:pt x="55" y="95"/>
                  <a:pt x="56" y="96"/>
                </a:cubicBezTo>
                <a:cubicBezTo>
                  <a:pt x="57" y="96"/>
                  <a:pt x="58" y="96"/>
                  <a:pt x="60" y="97"/>
                </a:cubicBezTo>
                <a:cubicBezTo>
                  <a:pt x="62" y="98"/>
                  <a:pt x="64" y="99"/>
                  <a:pt x="65" y="101"/>
                </a:cubicBezTo>
                <a:cubicBezTo>
                  <a:pt x="67" y="102"/>
                  <a:pt x="67" y="104"/>
                  <a:pt x="67" y="107"/>
                </a:cubicBezTo>
                <a:cubicBezTo>
                  <a:pt x="67" y="111"/>
                  <a:pt x="66" y="114"/>
                  <a:pt x="63" y="116"/>
                </a:cubicBezTo>
                <a:close/>
                <a:moveTo>
                  <a:pt x="94" y="119"/>
                </a:moveTo>
                <a:cubicBezTo>
                  <a:pt x="92" y="111"/>
                  <a:pt x="92" y="111"/>
                  <a:pt x="92" y="111"/>
                </a:cubicBezTo>
                <a:cubicBezTo>
                  <a:pt x="80" y="111"/>
                  <a:pt x="80" y="111"/>
                  <a:pt x="80" y="111"/>
                </a:cubicBezTo>
                <a:cubicBezTo>
                  <a:pt x="77" y="119"/>
                  <a:pt x="77" y="119"/>
                  <a:pt x="77" y="119"/>
                </a:cubicBezTo>
                <a:cubicBezTo>
                  <a:pt x="68" y="119"/>
                  <a:pt x="68" y="119"/>
                  <a:pt x="68" y="119"/>
                </a:cubicBezTo>
                <a:cubicBezTo>
                  <a:pt x="81" y="81"/>
                  <a:pt x="81" y="81"/>
                  <a:pt x="81" y="81"/>
                </a:cubicBezTo>
                <a:cubicBezTo>
                  <a:pt x="91" y="81"/>
                  <a:pt x="91" y="81"/>
                  <a:pt x="91" y="81"/>
                </a:cubicBezTo>
                <a:cubicBezTo>
                  <a:pt x="104" y="119"/>
                  <a:pt x="104" y="119"/>
                  <a:pt x="104" y="119"/>
                </a:cubicBezTo>
                <a:lnTo>
                  <a:pt x="94" y="119"/>
                </a:lnTo>
                <a:close/>
                <a:moveTo>
                  <a:pt x="133" y="119"/>
                </a:moveTo>
                <a:cubicBezTo>
                  <a:pt x="108" y="119"/>
                  <a:pt x="108" y="119"/>
                  <a:pt x="108" y="119"/>
                </a:cubicBezTo>
                <a:cubicBezTo>
                  <a:pt x="108" y="81"/>
                  <a:pt x="108" y="81"/>
                  <a:pt x="108" y="81"/>
                </a:cubicBezTo>
                <a:cubicBezTo>
                  <a:pt x="117" y="81"/>
                  <a:pt x="117" y="81"/>
                  <a:pt x="117" y="81"/>
                </a:cubicBezTo>
                <a:cubicBezTo>
                  <a:pt x="117" y="112"/>
                  <a:pt x="117" y="112"/>
                  <a:pt x="117" y="112"/>
                </a:cubicBezTo>
                <a:cubicBezTo>
                  <a:pt x="133" y="112"/>
                  <a:pt x="133" y="112"/>
                  <a:pt x="133" y="112"/>
                </a:cubicBezTo>
                <a:lnTo>
                  <a:pt x="133" y="119"/>
                </a:lnTo>
                <a:close/>
                <a:moveTo>
                  <a:pt x="163" y="88"/>
                </a:moveTo>
                <a:cubicBezTo>
                  <a:pt x="147" y="88"/>
                  <a:pt x="147" y="88"/>
                  <a:pt x="147" y="88"/>
                </a:cubicBezTo>
                <a:cubicBezTo>
                  <a:pt x="147" y="95"/>
                  <a:pt x="147" y="95"/>
                  <a:pt x="147" y="95"/>
                </a:cubicBezTo>
                <a:cubicBezTo>
                  <a:pt x="162" y="95"/>
                  <a:pt x="162" y="95"/>
                  <a:pt x="162" y="95"/>
                </a:cubicBezTo>
                <a:cubicBezTo>
                  <a:pt x="162" y="102"/>
                  <a:pt x="162" y="102"/>
                  <a:pt x="162" y="102"/>
                </a:cubicBezTo>
                <a:cubicBezTo>
                  <a:pt x="147" y="102"/>
                  <a:pt x="147" y="102"/>
                  <a:pt x="147" y="102"/>
                </a:cubicBezTo>
                <a:cubicBezTo>
                  <a:pt x="147" y="112"/>
                  <a:pt x="147" y="112"/>
                  <a:pt x="147" y="112"/>
                </a:cubicBezTo>
                <a:cubicBezTo>
                  <a:pt x="163" y="112"/>
                  <a:pt x="163" y="112"/>
                  <a:pt x="163" y="112"/>
                </a:cubicBezTo>
                <a:cubicBezTo>
                  <a:pt x="163" y="119"/>
                  <a:pt x="163" y="119"/>
                  <a:pt x="163" y="119"/>
                </a:cubicBezTo>
                <a:cubicBezTo>
                  <a:pt x="137" y="119"/>
                  <a:pt x="137" y="119"/>
                  <a:pt x="137" y="119"/>
                </a:cubicBezTo>
                <a:cubicBezTo>
                  <a:pt x="137" y="81"/>
                  <a:pt x="137" y="81"/>
                  <a:pt x="137" y="81"/>
                </a:cubicBezTo>
                <a:cubicBezTo>
                  <a:pt x="163" y="81"/>
                  <a:pt x="163" y="81"/>
                  <a:pt x="163" y="81"/>
                </a:cubicBezTo>
                <a:lnTo>
                  <a:pt x="163" y="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sp>
        <p:nvSpPr>
          <p:cNvPr id="45"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17" name="标题 1">
            <a:extLst>
              <a:ext uri="{FF2B5EF4-FFF2-40B4-BE49-F238E27FC236}">
                <a16:creationId xmlns:a16="http://schemas.microsoft.com/office/drawing/2014/main" xmlns="" id="{581131DB-44FF-447D-A41E-F4939ED2805F}"/>
              </a:ext>
            </a:extLst>
          </p:cNvPr>
          <p:cNvSpPr txBox="1">
            <a:spLocks/>
          </p:cNvSpPr>
          <p:nvPr/>
        </p:nvSpPr>
        <p:spPr>
          <a:xfrm>
            <a:off x="-467990" y="106468"/>
            <a:ext cx="8101013" cy="840052"/>
          </a:xfrm>
          <a:prstGeom prst="rect">
            <a:avLst/>
          </a:prstGeom>
        </p:spPr>
        <p:txBody>
          <a:bodyPr vert="horz" lIns="80229" tIns="40115" rIns="80229" bIns="40115" rtlCol="0" anchor="ctr">
            <a:normAutofit/>
          </a:bodyPr>
          <a:lstStyle>
            <a:lvl1pPr algn="ctr" defTabSz="802295" rtl="0" eaLnBrk="1" latinLnBrk="0" hangingPunct="1">
              <a:spcBef>
                <a:spcPct val="0"/>
              </a:spcBef>
              <a:buNone/>
              <a:defRPr sz="3900" kern="1200">
                <a:solidFill>
                  <a:schemeClr val="tx1"/>
                </a:solidFill>
                <a:latin typeface="+mj-lt"/>
                <a:ea typeface="+mj-ea"/>
                <a:cs typeface="+mj-cs"/>
              </a:defRPr>
            </a:lvl1pPr>
          </a:lstStyle>
          <a:p>
            <a:r>
              <a:rPr lang="zh-CN" altLang="en-US" dirty="0"/>
              <a:t>一、预算监督的主要内容</a:t>
            </a:r>
          </a:p>
        </p:txBody>
      </p:sp>
      <p:sp>
        <p:nvSpPr>
          <p:cNvPr id="4" name="标题 3">
            <a:extLst>
              <a:ext uri="{FF2B5EF4-FFF2-40B4-BE49-F238E27FC236}">
                <a16:creationId xmlns:a16="http://schemas.microsoft.com/office/drawing/2014/main" xmlns="" id="{6DBD1C30-D985-4B2A-A5B8-D9EDCAF41B0B}"/>
              </a:ext>
            </a:extLst>
          </p:cNvPr>
          <p:cNvSpPr>
            <a:spLocks noGrp="1"/>
          </p:cNvSpPr>
          <p:nvPr>
            <p:ph type="title"/>
          </p:nvPr>
        </p:nvSpPr>
        <p:spPr>
          <a:xfrm>
            <a:off x="486389" y="740880"/>
            <a:ext cx="4806261" cy="840052"/>
          </a:xfrm>
        </p:spPr>
        <p:txBody>
          <a:bodyPr>
            <a:normAutofit/>
          </a:bodyPr>
          <a:lstStyle/>
          <a:p>
            <a:r>
              <a:rPr lang="zh-CN" altLang="en-US" sz="2800" dirty="0"/>
              <a:t>（一）立法监督的主要内容</a:t>
            </a:r>
          </a:p>
        </p:txBody>
      </p:sp>
      <p:sp>
        <p:nvSpPr>
          <p:cNvPr id="5" name="文本框 4">
            <a:extLst>
              <a:ext uri="{FF2B5EF4-FFF2-40B4-BE49-F238E27FC236}">
                <a16:creationId xmlns:a16="http://schemas.microsoft.com/office/drawing/2014/main" xmlns="" id="{19660316-E53C-4313-B1A1-C548AB6EA548}"/>
              </a:ext>
            </a:extLst>
          </p:cNvPr>
          <p:cNvSpPr txBox="1"/>
          <p:nvPr/>
        </p:nvSpPr>
        <p:spPr>
          <a:xfrm>
            <a:off x="1033723" y="1580932"/>
            <a:ext cx="5555071" cy="2308324"/>
          </a:xfrm>
          <a:prstGeom prst="rect">
            <a:avLst/>
          </a:prstGeom>
          <a:noFill/>
        </p:spPr>
        <p:txBody>
          <a:bodyPr wrap="square" rtlCol="0">
            <a:spAutoFit/>
          </a:bodyPr>
          <a:lstStyle/>
          <a:p>
            <a:r>
              <a:rPr lang="en-US" altLang="zh-CN" dirty="0"/>
              <a:t>1.</a:t>
            </a:r>
            <a:r>
              <a:rPr lang="zh-CN" altLang="en-US" dirty="0"/>
              <a:t>加强全口径审查和全过程监管</a:t>
            </a:r>
            <a:endParaRPr lang="en-US" altLang="zh-CN" dirty="0"/>
          </a:p>
          <a:p>
            <a:r>
              <a:rPr lang="en-US" altLang="zh-CN" dirty="0"/>
              <a:t>2.</a:t>
            </a:r>
            <a:r>
              <a:rPr lang="zh-CN" altLang="en-US" dirty="0"/>
              <a:t>加强预算编制的监督工作</a:t>
            </a:r>
            <a:endParaRPr lang="en-US" altLang="zh-CN" dirty="0"/>
          </a:p>
          <a:p>
            <a:r>
              <a:rPr lang="en-US" altLang="zh-CN" dirty="0"/>
              <a:t>3.</a:t>
            </a:r>
            <a:r>
              <a:rPr lang="zh-CN" altLang="en-US" dirty="0"/>
              <a:t>加强和改善预算的初步审查工作</a:t>
            </a:r>
            <a:endParaRPr lang="en-US" altLang="zh-CN" dirty="0"/>
          </a:p>
          <a:p>
            <a:r>
              <a:rPr lang="en-US" altLang="zh-CN" dirty="0"/>
              <a:t>4.</a:t>
            </a:r>
            <a:r>
              <a:rPr lang="zh-CN" altLang="en-US" dirty="0"/>
              <a:t>加强预算执行情况的监督工作</a:t>
            </a:r>
            <a:endParaRPr lang="en-US" altLang="zh-CN" dirty="0"/>
          </a:p>
          <a:p>
            <a:r>
              <a:rPr lang="en-US" altLang="zh-CN" dirty="0"/>
              <a:t>5.</a:t>
            </a:r>
            <a:r>
              <a:rPr lang="zh-CN" altLang="en-US" dirty="0"/>
              <a:t>加强对预算调整方案的审查工作</a:t>
            </a:r>
            <a:endParaRPr lang="en-US" altLang="zh-CN" dirty="0"/>
          </a:p>
          <a:p>
            <a:r>
              <a:rPr lang="en-US" altLang="zh-CN" dirty="0"/>
              <a:t>6.</a:t>
            </a:r>
            <a:r>
              <a:rPr lang="zh-CN" altLang="en-US" dirty="0"/>
              <a:t>加强决算的审查工作</a:t>
            </a:r>
            <a:endParaRPr lang="en-US" altLang="zh-CN" dirty="0"/>
          </a:p>
          <a:p>
            <a:r>
              <a:rPr lang="en-US" altLang="zh-CN" dirty="0"/>
              <a:t>7.</a:t>
            </a:r>
            <a:r>
              <a:rPr lang="zh-CN" altLang="en-US" dirty="0"/>
              <a:t>加强预算绩效的审查监督工作</a:t>
            </a:r>
            <a:endParaRPr lang="en-US" altLang="zh-CN" dirty="0"/>
          </a:p>
          <a:p>
            <a:r>
              <a:rPr lang="en-US" altLang="zh-CN" dirty="0"/>
              <a:t>8.</a:t>
            </a:r>
            <a:r>
              <a:rPr lang="zh-CN" altLang="en-US" dirty="0"/>
              <a:t>加强对预算执行和决算的审计监督</a:t>
            </a:r>
            <a:endParaRPr lang="en-US" altLang="zh-CN" dirty="0"/>
          </a:p>
          <a:p>
            <a:r>
              <a:rPr lang="en-US" altLang="zh-CN" dirty="0"/>
              <a:t>9.</a:t>
            </a:r>
            <a:r>
              <a:rPr lang="zh-CN" altLang="en-US" dirty="0"/>
              <a:t>加强对审计查出突出问题整改情况的监督工作</a:t>
            </a:r>
          </a:p>
        </p:txBody>
      </p:sp>
    </p:spTree>
    <p:extLst>
      <p:ext uri="{BB962C8B-B14F-4D97-AF65-F5344CB8AC3E}">
        <p14:creationId xmlns:p14="http://schemas.microsoft.com/office/powerpoint/2010/main" val="3847443060"/>
      </p:ext>
    </p:extLst>
  </p:cSld>
  <p:clrMapOvr>
    <a:masterClrMapping/>
  </p:clrMapOvr>
  <mc:AlternateContent xmlns:mc="http://schemas.openxmlformats.org/markup-compatibility/2006" xmlns:p14="http://schemas.microsoft.com/office/powerpoint/2010/main">
    <mc:Choice Requires="p14">
      <p:transition spd="slow" p14:dur="1300" advTm="599">
        <p14:pan dir="u"/>
      </p:transition>
    </mc:Choice>
    <mc:Fallback xmlns="">
      <p:transition spd="slow" advTm="599">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1363</Words>
  <Application>Microsoft Office PowerPoint</Application>
  <PresentationFormat>自定义</PresentationFormat>
  <Paragraphs>179</Paragraphs>
  <Slides>24</Slides>
  <Notes>21</Notes>
  <HiddenSlides>0</HiddenSlides>
  <MMClips>1</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（一）立法监督的主要内容</vt:lpstr>
      <vt:lpstr>（二）审计监督的主要内瓤</vt:lpstr>
      <vt:lpstr>二、政府预算监督体系的完善</vt:lpstr>
      <vt:lpstr>PowerPoint 演示文稿</vt:lpstr>
      <vt:lpstr>一、预算过程风险与监督</vt:lpstr>
      <vt:lpstr>PowerPoint 演示文稿</vt:lpstr>
      <vt:lpstr>二、行政事业单位预算风险与监督</vt:lpstr>
      <vt:lpstr>PowerPoint 演示文稿</vt:lpstr>
      <vt:lpstr>PowerPoint 演示文稿</vt:lpstr>
      <vt:lpstr>PowerPoint 演示文稿</vt:lpstr>
      <vt:lpstr>PowerPoint 演示文稿</vt:lpstr>
      <vt:lpstr>案例与评析</vt:lpstr>
      <vt:lpstr>本章小结</vt:lpstr>
      <vt:lpstr>本章小结</vt:lpstr>
      <vt:lpstr>练习与思考</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Jun Liu</dc:creator>
  <cp:lastModifiedBy>chen</cp:lastModifiedBy>
  <cp:revision>78</cp:revision>
  <dcterms:modified xsi:type="dcterms:W3CDTF">2022-02-28T07:59:34Z</dcterms:modified>
</cp:coreProperties>
</file>