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9" r:id="rId3"/>
    <p:sldId id="281" r:id="rId4"/>
    <p:sldId id="313" r:id="rId5"/>
    <p:sldId id="265" r:id="rId6"/>
    <p:sldId id="266" r:id="rId7"/>
    <p:sldId id="314" r:id="rId8"/>
    <p:sldId id="315" r:id="rId9"/>
    <p:sldId id="316" r:id="rId10"/>
    <p:sldId id="318" r:id="rId11"/>
    <p:sldId id="282" r:id="rId12"/>
    <p:sldId id="291" r:id="rId13"/>
    <p:sldId id="277" r:id="rId14"/>
    <p:sldId id="283" r:id="rId15"/>
    <p:sldId id="268" r:id="rId16"/>
    <p:sldId id="271" r:id="rId17"/>
    <p:sldId id="270" r:id="rId18"/>
    <p:sldId id="312" r:id="rId19"/>
    <p:sldId id="295" r:id="rId20"/>
    <p:sldId id="320" r:id="rId21"/>
    <p:sldId id="311" r:id="rId22"/>
    <p:sldId id="319" r:id="rId23"/>
    <p:sldId id="285" r:id="rId24"/>
  </p:sldIdLst>
  <p:sldSz cx="9001125" cy="5040313"/>
  <p:notesSz cx="6858000" cy="9144000"/>
  <p:custDataLst>
    <p:tags r:id="rId26"/>
  </p:custDataLst>
  <p:defaultText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88">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480"/>
    <a:srgbClr val="233C5B"/>
    <a:srgbClr val="172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0" autoAdjust="0"/>
    <p:restoredTop sz="94714" autoAdjust="0"/>
  </p:normalViewPr>
  <p:slideViewPr>
    <p:cSldViewPr>
      <p:cViewPr varScale="1">
        <p:scale>
          <a:sx n="88" d="100"/>
          <a:sy n="88" d="100"/>
        </p:scale>
        <p:origin x="-724" y="-60"/>
      </p:cViewPr>
      <p:guideLst>
        <p:guide orient="horz" pos="1588"/>
        <p:guide pos="283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6FA217-0378-4C7B-9C61-BACFCD104AD5}" type="datetimeFigureOut">
              <a:rPr lang="zh-CN" altLang="en-US" smtClean="0"/>
              <a:pPr/>
              <a:t>2022/2/28</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88FB7E-247E-4CB6-BFE2-ABABE1042A68}" type="slidenum">
              <a:rPr lang="zh-CN" altLang="en-US" smtClean="0"/>
              <a:pPr/>
              <a:t>‹#›</a:t>
            </a:fld>
            <a:endParaRPr lang="zh-CN" altLang="en-US"/>
          </a:p>
        </p:txBody>
      </p:sp>
    </p:spTree>
    <p:extLst>
      <p:ext uri="{BB962C8B-B14F-4D97-AF65-F5344CB8AC3E}">
        <p14:creationId xmlns:p14="http://schemas.microsoft.com/office/powerpoint/2010/main" val="213975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a:t>
            </a:fld>
            <a:endParaRPr lang="zh-CN" altLang="en-US"/>
          </a:p>
        </p:txBody>
      </p:sp>
    </p:spTree>
    <p:extLst>
      <p:ext uri="{BB962C8B-B14F-4D97-AF65-F5344CB8AC3E}">
        <p14:creationId xmlns:p14="http://schemas.microsoft.com/office/powerpoint/2010/main" val="10914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16</a:t>
            </a:fld>
            <a:endParaRPr lang="zh-CN" altLang="en-US"/>
          </a:p>
        </p:txBody>
      </p:sp>
    </p:spTree>
    <p:extLst>
      <p:ext uri="{BB962C8B-B14F-4D97-AF65-F5344CB8AC3E}">
        <p14:creationId xmlns:p14="http://schemas.microsoft.com/office/powerpoint/2010/main" val="4172286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17</a:t>
            </a:fld>
            <a:endParaRPr lang="zh-CN" altLang="en-US"/>
          </a:p>
        </p:txBody>
      </p:sp>
    </p:spTree>
    <p:extLst>
      <p:ext uri="{BB962C8B-B14F-4D97-AF65-F5344CB8AC3E}">
        <p14:creationId xmlns:p14="http://schemas.microsoft.com/office/powerpoint/2010/main" val="229158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C88FB7E-247E-4CB6-BFE2-ABABE1042A68}" type="slidenum">
              <a:rPr lang="zh-CN" altLang="en-US" smtClean="0"/>
              <a:pPr/>
              <a:t>19</a:t>
            </a:fld>
            <a:endParaRPr lang="zh-CN" altLang="en-US"/>
          </a:p>
        </p:txBody>
      </p:sp>
    </p:spTree>
    <p:extLst>
      <p:ext uri="{BB962C8B-B14F-4D97-AF65-F5344CB8AC3E}">
        <p14:creationId xmlns:p14="http://schemas.microsoft.com/office/powerpoint/2010/main" val="730796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21</a:t>
            </a:fld>
            <a:endParaRPr lang="zh-CN" altLang="en-US"/>
          </a:p>
        </p:txBody>
      </p:sp>
    </p:spTree>
    <p:extLst>
      <p:ext uri="{BB962C8B-B14F-4D97-AF65-F5344CB8AC3E}">
        <p14:creationId xmlns:p14="http://schemas.microsoft.com/office/powerpoint/2010/main" val="91123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23</a:t>
            </a:fld>
            <a:endParaRPr lang="zh-CN" altLang="en-US"/>
          </a:p>
        </p:txBody>
      </p:sp>
    </p:spTree>
    <p:extLst>
      <p:ext uri="{BB962C8B-B14F-4D97-AF65-F5344CB8AC3E}">
        <p14:creationId xmlns:p14="http://schemas.microsoft.com/office/powerpoint/2010/main" val="38103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2</a:t>
            </a:fld>
            <a:endParaRPr lang="zh-CN" altLang="en-US"/>
          </a:p>
        </p:txBody>
      </p:sp>
    </p:spTree>
    <p:extLst>
      <p:ext uri="{BB962C8B-B14F-4D97-AF65-F5344CB8AC3E}">
        <p14:creationId xmlns:p14="http://schemas.microsoft.com/office/powerpoint/2010/main" val="167640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3</a:t>
            </a:fld>
            <a:endParaRPr lang="zh-CN" altLang="en-US"/>
          </a:p>
        </p:txBody>
      </p:sp>
    </p:spTree>
    <p:extLst>
      <p:ext uri="{BB962C8B-B14F-4D97-AF65-F5344CB8AC3E}">
        <p14:creationId xmlns:p14="http://schemas.microsoft.com/office/powerpoint/2010/main" val="306596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5</a:t>
            </a:fld>
            <a:endParaRPr lang="zh-CN" altLang="en-US"/>
          </a:p>
        </p:txBody>
      </p:sp>
    </p:spTree>
    <p:extLst>
      <p:ext uri="{BB962C8B-B14F-4D97-AF65-F5344CB8AC3E}">
        <p14:creationId xmlns:p14="http://schemas.microsoft.com/office/powerpoint/2010/main" val="83562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6</a:t>
            </a:fld>
            <a:endParaRPr lang="zh-CN" altLang="en-US"/>
          </a:p>
        </p:txBody>
      </p:sp>
    </p:spTree>
    <p:extLst>
      <p:ext uri="{BB962C8B-B14F-4D97-AF65-F5344CB8AC3E}">
        <p14:creationId xmlns:p14="http://schemas.microsoft.com/office/powerpoint/2010/main" val="2351702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11</a:t>
            </a:fld>
            <a:endParaRPr lang="zh-CN" altLang="en-US"/>
          </a:p>
        </p:txBody>
      </p:sp>
    </p:spTree>
    <p:extLst>
      <p:ext uri="{BB962C8B-B14F-4D97-AF65-F5344CB8AC3E}">
        <p14:creationId xmlns:p14="http://schemas.microsoft.com/office/powerpoint/2010/main" val="243946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13</a:t>
            </a:fld>
            <a:endParaRPr lang="zh-CN" altLang="en-US"/>
          </a:p>
        </p:txBody>
      </p:sp>
    </p:spTree>
    <p:extLst>
      <p:ext uri="{BB962C8B-B14F-4D97-AF65-F5344CB8AC3E}">
        <p14:creationId xmlns:p14="http://schemas.microsoft.com/office/powerpoint/2010/main" val="358292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14</a:t>
            </a:fld>
            <a:endParaRPr lang="zh-CN" altLang="en-US"/>
          </a:p>
        </p:txBody>
      </p:sp>
    </p:spTree>
    <p:extLst>
      <p:ext uri="{BB962C8B-B14F-4D97-AF65-F5344CB8AC3E}">
        <p14:creationId xmlns:p14="http://schemas.microsoft.com/office/powerpoint/2010/main" val="747280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88FB7E-247E-4CB6-BFE2-ABABE1042A68}" type="slidenum">
              <a:rPr lang="zh-CN" altLang="en-US" smtClean="0"/>
              <a:pPr/>
              <a:t>15</a:t>
            </a:fld>
            <a:endParaRPr lang="zh-CN" altLang="en-US"/>
          </a:p>
        </p:txBody>
      </p:sp>
    </p:spTree>
    <p:extLst>
      <p:ext uri="{BB962C8B-B14F-4D97-AF65-F5344CB8AC3E}">
        <p14:creationId xmlns:p14="http://schemas.microsoft.com/office/powerpoint/2010/main" val="3564126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75085" y="1565764"/>
            <a:ext cx="7650956" cy="1080400"/>
          </a:xfrm>
        </p:spPr>
        <p:txBody>
          <a:bodyPr/>
          <a:lstStyle/>
          <a:p>
            <a:r>
              <a:rPr lang="zh-CN" altLang="en-US"/>
              <a:t>单击此处编辑母版标题样式</a:t>
            </a:r>
          </a:p>
        </p:txBody>
      </p:sp>
      <p:sp>
        <p:nvSpPr>
          <p:cNvPr id="3" name="副标题 2"/>
          <p:cNvSpPr>
            <a:spLocks noGrp="1"/>
          </p:cNvSpPr>
          <p:nvPr>
            <p:ph type="subTitle" idx="1"/>
          </p:nvPr>
        </p:nvSpPr>
        <p:spPr>
          <a:xfrm>
            <a:off x="1350169" y="2856177"/>
            <a:ext cx="6300788" cy="1288080"/>
          </a:xfrm>
        </p:spPr>
        <p:txBody>
          <a:bodyPr/>
          <a:lstStyle>
            <a:lvl1pPr marL="0" indent="0" algn="ctr">
              <a:buNone/>
              <a:defRPr>
                <a:solidFill>
                  <a:schemeClr val="tx1">
                    <a:tint val="75000"/>
                  </a:schemeClr>
                </a:solidFill>
              </a:defRPr>
            </a:lvl1pPr>
            <a:lvl2pPr marL="401147" indent="0" algn="ctr">
              <a:buNone/>
              <a:defRPr>
                <a:solidFill>
                  <a:schemeClr val="tx1">
                    <a:tint val="75000"/>
                  </a:schemeClr>
                </a:solidFill>
              </a:defRPr>
            </a:lvl2pPr>
            <a:lvl3pPr marL="802295" indent="0" algn="ctr">
              <a:buNone/>
              <a:defRPr>
                <a:solidFill>
                  <a:schemeClr val="tx1">
                    <a:tint val="75000"/>
                  </a:schemeClr>
                </a:solidFill>
              </a:defRPr>
            </a:lvl3pPr>
            <a:lvl4pPr marL="1203442" indent="0" algn="ctr">
              <a:buNone/>
              <a:defRPr>
                <a:solidFill>
                  <a:schemeClr val="tx1">
                    <a:tint val="75000"/>
                  </a:schemeClr>
                </a:solidFill>
              </a:defRPr>
            </a:lvl4pPr>
            <a:lvl5pPr marL="1604589" indent="0" algn="ctr">
              <a:buNone/>
              <a:defRPr>
                <a:solidFill>
                  <a:schemeClr val="tx1">
                    <a:tint val="75000"/>
                  </a:schemeClr>
                </a:solidFill>
              </a:defRPr>
            </a:lvl5pPr>
            <a:lvl6pPr marL="2005736" indent="0" algn="ctr">
              <a:buNone/>
              <a:defRPr>
                <a:solidFill>
                  <a:schemeClr val="tx1">
                    <a:tint val="75000"/>
                  </a:schemeClr>
                </a:solidFill>
              </a:defRPr>
            </a:lvl6pPr>
            <a:lvl7pPr marL="2406884" indent="0" algn="ctr">
              <a:buNone/>
              <a:defRPr>
                <a:solidFill>
                  <a:schemeClr val="tx1">
                    <a:tint val="75000"/>
                  </a:schemeClr>
                </a:solidFill>
              </a:defRPr>
            </a:lvl7pPr>
            <a:lvl8pPr marL="2808031" indent="0" algn="ctr">
              <a:buNone/>
              <a:defRPr>
                <a:solidFill>
                  <a:schemeClr val="tx1">
                    <a:tint val="75000"/>
                  </a:schemeClr>
                </a:solidFill>
              </a:defRPr>
            </a:lvl8pPr>
            <a:lvl9pPr marL="32091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5816" y="201847"/>
            <a:ext cx="2025253" cy="4300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0056" y="201847"/>
            <a:ext cx="5925741" cy="4300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11027" y="3238868"/>
            <a:ext cx="7650956" cy="1001062"/>
          </a:xfrm>
        </p:spPr>
        <p:txBody>
          <a:bodyPr anchor="t"/>
          <a:lstStyle>
            <a:lvl1pPr algn="l">
              <a:defRPr sz="3500" b="1" cap="all"/>
            </a:lvl1pPr>
          </a:lstStyle>
          <a:p>
            <a:r>
              <a:rPr lang="zh-CN" altLang="en-US"/>
              <a:t>单击此处编辑母版标题样式</a:t>
            </a:r>
          </a:p>
        </p:txBody>
      </p:sp>
      <p:sp>
        <p:nvSpPr>
          <p:cNvPr id="3" name="文本占位符 2"/>
          <p:cNvSpPr>
            <a:spLocks noGrp="1"/>
          </p:cNvSpPr>
          <p:nvPr>
            <p:ph type="body" idx="1"/>
          </p:nvPr>
        </p:nvSpPr>
        <p:spPr>
          <a:xfrm>
            <a:off x="711027" y="2136300"/>
            <a:ext cx="7650956" cy="1102568"/>
          </a:xfrm>
        </p:spPr>
        <p:txBody>
          <a:bodyPr anchor="b"/>
          <a:lstStyle>
            <a:lvl1pPr marL="0" indent="0">
              <a:buNone/>
              <a:defRPr sz="1800">
                <a:solidFill>
                  <a:schemeClr val="tx1">
                    <a:tint val="75000"/>
                  </a:schemeClr>
                </a:solidFill>
              </a:defRPr>
            </a:lvl1pPr>
            <a:lvl2pPr marL="401147" indent="0">
              <a:buNone/>
              <a:defRPr sz="1600">
                <a:solidFill>
                  <a:schemeClr val="tx1">
                    <a:tint val="75000"/>
                  </a:schemeClr>
                </a:solidFill>
              </a:defRPr>
            </a:lvl2pPr>
            <a:lvl3pPr marL="802295" indent="0">
              <a:buNone/>
              <a:defRPr sz="1400">
                <a:solidFill>
                  <a:schemeClr val="tx1">
                    <a:tint val="75000"/>
                  </a:schemeClr>
                </a:solidFill>
              </a:defRPr>
            </a:lvl3pPr>
            <a:lvl4pPr marL="1203442" indent="0">
              <a:buNone/>
              <a:defRPr sz="1200">
                <a:solidFill>
                  <a:schemeClr val="tx1">
                    <a:tint val="75000"/>
                  </a:schemeClr>
                </a:solidFill>
              </a:defRPr>
            </a:lvl4pPr>
            <a:lvl5pPr marL="1604589" indent="0">
              <a:buNone/>
              <a:defRPr sz="1200">
                <a:solidFill>
                  <a:schemeClr val="tx1">
                    <a:tint val="75000"/>
                  </a:schemeClr>
                </a:solidFill>
              </a:defRPr>
            </a:lvl5pPr>
            <a:lvl6pPr marL="2005736" indent="0">
              <a:buNone/>
              <a:defRPr sz="1200">
                <a:solidFill>
                  <a:schemeClr val="tx1">
                    <a:tint val="75000"/>
                  </a:schemeClr>
                </a:solidFill>
              </a:defRPr>
            </a:lvl6pPr>
            <a:lvl7pPr marL="2406884" indent="0">
              <a:buNone/>
              <a:defRPr sz="1200">
                <a:solidFill>
                  <a:schemeClr val="tx1">
                    <a:tint val="75000"/>
                  </a:schemeClr>
                </a:solidFill>
              </a:defRPr>
            </a:lvl7pPr>
            <a:lvl8pPr marL="2808031" indent="0">
              <a:buNone/>
              <a:defRPr sz="1200">
                <a:solidFill>
                  <a:schemeClr val="tx1">
                    <a:tint val="75000"/>
                  </a:schemeClr>
                </a:solidFill>
              </a:defRPr>
            </a:lvl8pPr>
            <a:lvl9pPr marL="3209178"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0056"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5572" y="1176073"/>
            <a:ext cx="3975497" cy="332637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0056" y="1128237"/>
            <a:ext cx="3977060"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4" name="内容占位符 3"/>
          <p:cNvSpPr>
            <a:spLocks noGrp="1"/>
          </p:cNvSpPr>
          <p:nvPr>
            <p:ph sz="half" idx="2"/>
          </p:nvPr>
        </p:nvSpPr>
        <p:spPr>
          <a:xfrm>
            <a:off x="450056" y="1598433"/>
            <a:ext cx="3977060"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72447" y="1128237"/>
            <a:ext cx="3978622" cy="470195"/>
          </a:xfrm>
        </p:spPr>
        <p:txBody>
          <a:bodyPr anchor="b"/>
          <a:lstStyle>
            <a:lvl1pPr marL="0" indent="0">
              <a:buNone/>
              <a:defRPr sz="2100" b="1"/>
            </a:lvl1pPr>
            <a:lvl2pPr marL="401147" indent="0">
              <a:buNone/>
              <a:defRPr sz="1800" b="1"/>
            </a:lvl2pPr>
            <a:lvl3pPr marL="802295" indent="0">
              <a:buNone/>
              <a:defRPr sz="1600" b="1"/>
            </a:lvl3pPr>
            <a:lvl4pPr marL="1203442" indent="0">
              <a:buNone/>
              <a:defRPr sz="1400" b="1"/>
            </a:lvl4pPr>
            <a:lvl5pPr marL="1604589" indent="0">
              <a:buNone/>
              <a:defRPr sz="1400" b="1"/>
            </a:lvl5pPr>
            <a:lvl6pPr marL="2005736" indent="0">
              <a:buNone/>
              <a:defRPr sz="1400" b="1"/>
            </a:lvl6pPr>
            <a:lvl7pPr marL="2406884" indent="0">
              <a:buNone/>
              <a:defRPr sz="1400" b="1"/>
            </a:lvl7pPr>
            <a:lvl8pPr marL="2808031" indent="0">
              <a:buNone/>
              <a:defRPr sz="1400" b="1"/>
            </a:lvl8pPr>
            <a:lvl9pPr marL="3209178" indent="0">
              <a:buNone/>
              <a:defRPr sz="1400" b="1"/>
            </a:lvl9pPr>
          </a:lstStyle>
          <a:p>
            <a:pPr lvl="0"/>
            <a:r>
              <a:rPr lang="zh-CN" altLang="en-US"/>
              <a:t>单击此处编辑母版文本样式</a:t>
            </a:r>
          </a:p>
        </p:txBody>
      </p:sp>
      <p:sp>
        <p:nvSpPr>
          <p:cNvPr id="6" name="内容占位符 5"/>
          <p:cNvSpPr>
            <a:spLocks noGrp="1"/>
          </p:cNvSpPr>
          <p:nvPr>
            <p:ph sz="quarter" idx="4"/>
          </p:nvPr>
        </p:nvSpPr>
        <p:spPr>
          <a:xfrm>
            <a:off x="4572447" y="1598433"/>
            <a:ext cx="3978622" cy="290401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0057" y="200679"/>
            <a:ext cx="2961308" cy="854053"/>
          </a:xfrm>
        </p:spPr>
        <p:txBody>
          <a:bodyPr anchor="b"/>
          <a:lstStyle>
            <a:lvl1pPr algn="l">
              <a:defRPr sz="1800" b="1"/>
            </a:lvl1pPr>
          </a:lstStyle>
          <a:p>
            <a:r>
              <a:rPr lang="zh-CN" altLang="en-US"/>
              <a:t>单击此处编辑母版标题样式</a:t>
            </a:r>
          </a:p>
        </p:txBody>
      </p:sp>
      <p:sp>
        <p:nvSpPr>
          <p:cNvPr id="3" name="内容占位符 2"/>
          <p:cNvSpPr>
            <a:spLocks noGrp="1"/>
          </p:cNvSpPr>
          <p:nvPr>
            <p:ph idx="1"/>
          </p:nvPr>
        </p:nvSpPr>
        <p:spPr>
          <a:xfrm>
            <a:off x="3519190" y="200679"/>
            <a:ext cx="5031879" cy="430176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0057" y="1054733"/>
            <a:ext cx="2961308" cy="3447714"/>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64284" y="3528219"/>
            <a:ext cx="5400675" cy="416526"/>
          </a:xfrm>
        </p:spPr>
        <p:txBody>
          <a:bodyPr anchor="b"/>
          <a:lstStyle>
            <a:lvl1pPr algn="l">
              <a:defRPr sz="1800" b="1"/>
            </a:lvl1pPr>
          </a:lstStyle>
          <a:p>
            <a:r>
              <a:rPr lang="zh-CN" altLang="en-US"/>
              <a:t>单击此处编辑母版标题样式</a:t>
            </a:r>
          </a:p>
        </p:txBody>
      </p:sp>
      <p:sp>
        <p:nvSpPr>
          <p:cNvPr id="3" name="图片占位符 2"/>
          <p:cNvSpPr>
            <a:spLocks noGrp="1"/>
          </p:cNvSpPr>
          <p:nvPr>
            <p:ph type="pic" idx="1"/>
          </p:nvPr>
        </p:nvSpPr>
        <p:spPr>
          <a:xfrm>
            <a:off x="1764284" y="450361"/>
            <a:ext cx="5400675" cy="3024188"/>
          </a:xfrm>
        </p:spPr>
        <p:txBody>
          <a:bodyPr/>
          <a:lstStyle>
            <a:lvl1pPr marL="0" indent="0">
              <a:buNone/>
              <a:defRPr sz="2800"/>
            </a:lvl1pPr>
            <a:lvl2pPr marL="401147" indent="0">
              <a:buNone/>
              <a:defRPr sz="2500"/>
            </a:lvl2pPr>
            <a:lvl3pPr marL="802295" indent="0">
              <a:buNone/>
              <a:defRPr sz="2100"/>
            </a:lvl3pPr>
            <a:lvl4pPr marL="1203442" indent="0">
              <a:buNone/>
              <a:defRPr sz="1800"/>
            </a:lvl4pPr>
            <a:lvl5pPr marL="1604589" indent="0">
              <a:buNone/>
              <a:defRPr sz="1800"/>
            </a:lvl5pPr>
            <a:lvl6pPr marL="2005736" indent="0">
              <a:buNone/>
              <a:defRPr sz="1800"/>
            </a:lvl6pPr>
            <a:lvl7pPr marL="2406884" indent="0">
              <a:buNone/>
              <a:defRPr sz="1800"/>
            </a:lvl7pPr>
            <a:lvl8pPr marL="2808031" indent="0">
              <a:buNone/>
              <a:defRPr sz="1800"/>
            </a:lvl8pPr>
            <a:lvl9pPr marL="3209178" indent="0">
              <a:buNone/>
              <a:defRPr sz="1800"/>
            </a:lvl9pPr>
          </a:lstStyle>
          <a:p>
            <a:endParaRPr lang="zh-CN" altLang="en-US"/>
          </a:p>
        </p:txBody>
      </p:sp>
      <p:sp>
        <p:nvSpPr>
          <p:cNvPr id="4" name="文本占位符 3"/>
          <p:cNvSpPr>
            <a:spLocks noGrp="1"/>
          </p:cNvSpPr>
          <p:nvPr>
            <p:ph type="body" sz="half" idx="2"/>
          </p:nvPr>
        </p:nvSpPr>
        <p:spPr>
          <a:xfrm>
            <a:off x="1764284" y="3944746"/>
            <a:ext cx="5400675" cy="591536"/>
          </a:xfrm>
        </p:spPr>
        <p:txBody>
          <a:bodyPr/>
          <a:lstStyle>
            <a:lvl1pPr marL="0" indent="0">
              <a:buNone/>
              <a:defRPr sz="1200"/>
            </a:lvl1pPr>
            <a:lvl2pPr marL="401147" indent="0">
              <a:buNone/>
              <a:defRPr sz="1100"/>
            </a:lvl2pPr>
            <a:lvl3pPr marL="802295" indent="0">
              <a:buNone/>
              <a:defRPr sz="900"/>
            </a:lvl3pPr>
            <a:lvl4pPr marL="1203442" indent="0">
              <a:buNone/>
              <a:defRPr sz="800"/>
            </a:lvl4pPr>
            <a:lvl5pPr marL="1604589" indent="0">
              <a:buNone/>
              <a:defRPr sz="800"/>
            </a:lvl5pPr>
            <a:lvl6pPr marL="2005736" indent="0">
              <a:buNone/>
              <a:defRPr sz="800"/>
            </a:lvl6pPr>
            <a:lvl7pPr marL="2406884" indent="0">
              <a:buNone/>
              <a:defRPr sz="800"/>
            </a:lvl7pPr>
            <a:lvl8pPr marL="2808031" indent="0">
              <a:buNone/>
              <a:defRPr sz="800"/>
            </a:lvl8pPr>
            <a:lvl9pPr marL="3209178" indent="0">
              <a:buNone/>
              <a:defRPr sz="8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0056" y="201846"/>
            <a:ext cx="8101013" cy="840052"/>
          </a:xfrm>
          <a:prstGeom prst="rect">
            <a:avLst/>
          </a:prstGeom>
        </p:spPr>
        <p:txBody>
          <a:bodyPr vert="horz" lIns="80229" tIns="40115" rIns="80229" bIns="40115" rtlCol="0" anchor="ctr">
            <a:normAutofit/>
          </a:bodyPr>
          <a:lstStyle/>
          <a:p>
            <a:r>
              <a:rPr lang="zh-CN" altLang="en-US"/>
              <a:t>单击此处编辑母版标题样式</a:t>
            </a:r>
          </a:p>
        </p:txBody>
      </p:sp>
      <p:sp>
        <p:nvSpPr>
          <p:cNvPr id="3" name="文本占位符 2"/>
          <p:cNvSpPr>
            <a:spLocks noGrp="1"/>
          </p:cNvSpPr>
          <p:nvPr>
            <p:ph type="body" idx="1"/>
          </p:nvPr>
        </p:nvSpPr>
        <p:spPr>
          <a:xfrm>
            <a:off x="450056" y="1176073"/>
            <a:ext cx="8101013" cy="3326374"/>
          </a:xfrm>
          <a:prstGeom prst="rect">
            <a:avLst/>
          </a:prstGeom>
        </p:spPr>
        <p:txBody>
          <a:bodyPr vert="horz" lIns="80229" tIns="40115" rIns="80229" bIns="40115"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0056" y="4671624"/>
            <a:ext cx="2100263" cy="268350"/>
          </a:xfrm>
          <a:prstGeom prst="rect">
            <a:avLst/>
          </a:prstGeom>
        </p:spPr>
        <p:txBody>
          <a:bodyPr vert="horz" lIns="80229" tIns="40115" rIns="80229" bIns="40115" rtlCol="0" anchor="ctr"/>
          <a:lstStyle>
            <a:lvl1pPr algn="l">
              <a:defRPr sz="1100">
                <a:solidFill>
                  <a:schemeClr val="tx1">
                    <a:tint val="75000"/>
                  </a:schemeClr>
                </a:solidFill>
              </a:defRPr>
            </a:lvl1pPr>
          </a:lstStyle>
          <a:p>
            <a:fld id="{530820CF-B880-4189-942D-D702A7CBA730}" type="datetimeFigureOut">
              <a:rPr lang="zh-CN" altLang="en-US" smtClean="0"/>
              <a:pPr/>
              <a:t>2022/2/28</a:t>
            </a:fld>
            <a:endParaRPr lang="zh-CN" altLang="en-US"/>
          </a:p>
        </p:txBody>
      </p:sp>
      <p:sp>
        <p:nvSpPr>
          <p:cNvPr id="5" name="页脚占位符 4"/>
          <p:cNvSpPr>
            <a:spLocks noGrp="1"/>
          </p:cNvSpPr>
          <p:nvPr>
            <p:ph type="ftr" sz="quarter" idx="3"/>
          </p:nvPr>
        </p:nvSpPr>
        <p:spPr>
          <a:xfrm>
            <a:off x="3075385" y="4671624"/>
            <a:ext cx="2850356" cy="268350"/>
          </a:xfrm>
          <a:prstGeom prst="rect">
            <a:avLst/>
          </a:prstGeom>
        </p:spPr>
        <p:txBody>
          <a:bodyPr vert="horz" lIns="80229" tIns="40115" rIns="80229" bIns="40115" rtlCol="0" anchor="ctr"/>
          <a:lstStyle>
            <a:lvl1pPr algn="ctr">
              <a:defRPr sz="11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0806" y="4671624"/>
            <a:ext cx="2100263" cy="268350"/>
          </a:xfrm>
          <a:prstGeom prst="rect">
            <a:avLst/>
          </a:prstGeom>
        </p:spPr>
        <p:txBody>
          <a:bodyPr vert="horz" lIns="80229" tIns="40115" rIns="80229" bIns="40115" rtlCol="0" anchor="ctr"/>
          <a:lstStyle>
            <a:lvl1pPr algn="r">
              <a:defRPr sz="11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802295" rtl="0" eaLnBrk="1" latinLnBrk="0" hangingPunct="1">
        <a:spcBef>
          <a:spcPct val="0"/>
        </a:spcBef>
        <a:buNone/>
        <a:defRPr sz="3900" kern="1200">
          <a:solidFill>
            <a:schemeClr val="tx1"/>
          </a:solidFill>
          <a:latin typeface="+mj-lt"/>
          <a:ea typeface="+mj-ea"/>
          <a:cs typeface="+mj-cs"/>
        </a:defRPr>
      </a:lvl1pPr>
    </p:titleStyle>
    <p:bodyStyle>
      <a:lvl1pPr marL="300860" indent="-300860" algn="l" defTabSz="802295"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51864" indent="-250717" algn="l" defTabSz="802295"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02868" indent="-200574" algn="l" defTabSz="802295"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40401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05163"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06310"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07457"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08605"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09752" indent="-200574" algn="l" defTabSz="80229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802295" rtl="0" eaLnBrk="1" latinLnBrk="0" hangingPunct="1">
        <a:defRPr sz="1600" kern="1200">
          <a:solidFill>
            <a:schemeClr val="tx1"/>
          </a:solidFill>
          <a:latin typeface="+mn-lt"/>
          <a:ea typeface="+mn-ea"/>
          <a:cs typeface="+mn-cs"/>
        </a:defRPr>
      </a:lvl1pPr>
      <a:lvl2pPr marL="401147" algn="l" defTabSz="802295" rtl="0" eaLnBrk="1" latinLnBrk="0" hangingPunct="1">
        <a:defRPr sz="1600" kern="1200">
          <a:solidFill>
            <a:schemeClr val="tx1"/>
          </a:solidFill>
          <a:latin typeface="+mn-lt"/>
          <a:ea typeface="+mn-ea"/>
          <a:cs typeface="+mn-cs"/>
        </a:defRPr>
      </a:lvl2pPr>
      <a:lvl3pPr marL="802295" algn="l" defTabSz="802295" rtl="0" eaLnBrk="1" latinLnBrk="0" hangingPunct="1">
        <a:defRPr sz="1600" kern="1200">
          <a:solidFill>
            <a:schemeClr val="tx1"/>
          </a:solidFill>
          <a:latin typeface="+mn-lt"/>
          <a:ea typeface="+mn-ea"/>
          <a:cs typeface="+mn-cs"/>
        </a:defRPr>
      </a:lvl3pPr>
      <a:lvl4pPr marL="1203442" algn="l" defTabSz="802295" rtl="0" eaLnBrk="1" latinLnBrk="0" hangingPunct="1">
        <a:defRPr sz="1600" kern="1200">
          <a:solidFill>
            <a:schemeClr val="tx1"/>
          </a:solidFill>
          <a:latin typeface="+mn-lt"/>
          <a:ea typeface="+mn-ea"/>
          <a:cs typeface="+mn-cs"/>
        </a:defRPr>
      </a:lvl4pPr>
      <a:lvl5pPr marL="1604589" algn="l" defTabSz="802295" rtl="0" eaLnBrk="1" latinLnBrk="0" hangingPunct="1">
        <a:defRPr sz="1600" kern="1200">
          <a:solidFill>
            <a:schemeClr val="tx1"/>
          </a:solidFill>
          <a:latin typeface="+mn-lt"/>
          <a:ea typeface="+mn-ea"/>
          <a:cs typeface="+mn-cs"/>
        </a:defRPr>
      </a:lvl5pPr>
      <a:lvl6pPr marL="2005736" algn="l" defTabSz="802295" rtl="0" eaLnBrk="1" latinLnBrk="0" hangingPunct="1">
        <a:defRPr sz="1600" kern="1200">
          <a:solidFill>
            <a:schemeClr val="tx1"/>
          </a:solidFill>
          <a:latin typeface="+mn-lt"/>
          <a:ea typeface="+mn-ea"/>
          <a:cs typeface="+mn-cs"/>
        </a:defRPr>
      </a:lvl6pPr>
      <a:lvl7pPr marL="2406884" algn="l" defTabSz="802295" rtl="0" eaLnBrk="1" latinLnBrk="0" hangingPunct="1">
        <a:defRPr sz="1600" kern="1200">
          <a:solidFill>
            <a:schemeClr val="tx1"/>
          </a:solidFill>
          <a:latin typeface="+mn-lt"/>
          <a:ea typeface="+mn-ea"/>
          <a:cs typeface="+mn-cs"/>
        </a:defRPr>
      </a:lvl7pPr>
      <a:lvl8pPr marL="2808031" algn="l" defTabSz="802295" rtl="0" eaLnBrk="1" latinLnBrk="0" hangingPunct="1">
        <a:defRPr sz="1600" kern="1200">
          <a:solidFill>
            <a:schemeClr val="tx1"/>
          </a:solidFill>
          <a:latin typeface="+mn-lt"/>
          <a:ea typeface="+mn-ea"/>
          <a:cs typeface="+mn-cs"/>
        </a:defRPr>
      </a:lvl8pPr>
      <a:lvl9pPr marL="3209178" algn="l" defTabSz="80229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324098" y="1781507"/>
            <a:ext cx="5819538" cy="560493"/>
          </a:xfrm>
          <a:prstGeom prst="rect">
            <a:avLst/>
          </a:prstGeom>
          <a:noFill/>
        </p:spPr>
        <p:txBody>
          <a:bodyPr wrap="square" lIns="67391" tIns="33696" rIns="67391" bIns="33696" rtlCol="0">
            <a:spAutoFit/>
          </a:bodyPr>
          <a:lstStyle/>
          <a:p>
            <a:r>
              <a:rPr lang="zh-CN" altLang="en-US" sz="3200" dirty="0">
                <a:solidFill>
                  <a:schemeClr val="bg1"/>
                </a:solidFill>
                <a:latin typeface="黑体" pitchFamily="2" charset="-122"/>
                <a:ea typeface="黑体" pitchFamily="2" charset="-122"/>
                <a:cs typeface="+mn-ea"/>
                <a:sym typeface="+mn-lt"/>
              </a:rPr>
              <a:t>第五章   政府预算审查与批准</a:t>
            </a:r>
          </a:p>
        </p:txBody>
      </p:sp>
      <p:sp>
        <p:nvSpPr>
          <p:cNvPr id="23" name="文本框 34"/>
          <p:cNvSpPr txBox="1"/>
          <p:nvPr/>
        </p:nvSpPr>
        <p:spPr>
          <a:xfrm>
            <a:off x="-539998" y="2736180"/>
            <a:ext cx="4934818" cy="314271"/>
          </a:xfrm>
          <a:prstGeom prst="rect">
            <a:avLst/>
          </a:prstGeom>
          <a:noFill/>
        </p:spPr>
        <p:txBody>
          <a:bodyPr wrap="square" lIns="67391" tIns="33696" rIns="67391" bIns="33696" rtlCol="0">
            <a:spAutoFit/>
          </a:bodyPr>
          <a:lstStyle/>
          <a:p>
            <a:pPr algn="r"/>
            <a:r>
              <a:rPr lang="zh-CN" altLang="en-US" dirty="0">
                <a:solidFill>
                  <a:schemeClr val="bg1"/>
                </a:solidFill>
                <a:latin typeface="黑体" pitchFamily="2" charset="-122"/>
                <a:ea typeface="黑体" pitchFamily="2" charset="-122"/>
                <a:cs typeface="+mn-ea"/>
                <a:sym typeface="+mn-lt"/>
              </a:rPr>
              <a:t>中央财经大学</a:t>
            </a:r>
          </a:p>
        </p:txBody>
      </p:sp>
      <p:pic>
        <p:nvPicPr>
          <p:cNvPr id="2" name="57dd85ce4126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988270" y="-360164"/>
            <a:ext cx="487362" cy="487363"/>
          </a:xfrm>
          <a:prstGeom prst="rect">
            <a:avLst/>
          </a:prstGeom>
        </p:spPr>
      </p:pic>
      <p:pic>
        <p:nvPicPr>
          <p:cNvPr id="8" name="图片 1">
            <a:extLst>
              <a:ext uri="{FF2B5EF4-FFF2-40B4-BE49-F238E27FC236}">
                <a16:creationId xmlns="" xmlns:a16="http://schemas.microsoft.com/office/drawing/2014/main" id="{FD3F7751-3D48-4D61-98F4-160F5A2E1F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54" y="-22612"/>
            <a:ext cx="301783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75452"/>
      </p:ext>
    </p:extLst>
  </p:cSld>
  <p:clrMapOvr>
    <a:masterClrMapping/>
  </p:clrMapOvr>
  <mc:AlternateContent xmlns:mc="http://schemas.openxmlformats.org/markup-compatibility/2006" xmlns:p14="http://schemas.microsoft.com/office/powerpoint/2010/main">
    <mc:Choice Requires="p14">
      <p:transition spd="slow" p14:dur="1300" advTm="5731">
        <p14:pan dir="u"/>
      </p:transition>
    </mc:Choice>
    <mc:Fallback xmlns="">
      <p:transition spd="slow" advTm="57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DC58EEDD-95D0-4679-B20B-4E34DCFB1F1E}"/>
              </a:ext>
            </a:extLst>
          </p:cNvPr>
          <p:cNvSpPr>
            <a:spLocks noGrp="1"/>
          </p:cNvSpPr>
          <p:nvPr>
            <p:ph idx="1"/>
          </p:nvPr>
        </p:nvSpPr>
        <p:spPr/>
        <p:txBody>
          <a:bodyPr/>
          <a:lstStyle/>
          <a:p>
            <a:pPr marL="0" indent="0">
              <a:buNone/>
            </a:pPr>
            <a:r>
              <a:rPr lang="zh-CN" altLang="en-US" dirty="0"/>
              <a:t>预算审批权限是指各级政府编制的预算草案应由哪一级立法机关审批后才能成为执行的依据，这实际上是预算审批级次的问题。</a:t>
            </a:r>
          </a:p>
        </p:txBody>
      </p:sp>
      <p:sp>
        <p:nvSpPr>
          <p:cNvPr id="4" name="标题 3">
            <a:extLst>
              <a:ext uri="{FF2B5EF4-FFF2-40B4-BE49-F238E27FC236}">
                <a16:creationId xmlns="" xmlns:a16="http://schemas.microsoft.com/office/drawing/2014/main" id="{252A0418-36AF-4324-9CFF-5098F6B93DA4}"/>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四</a:t>
            </a:r>
            <a:r>
              <a:rPr lang="zh-CN" altLang="zh-CN" b="1" dirty="0"/>
              <a:t>、预算审批的</a:t>
            </a:r>
            <a:r>
              <a:rPr lang="zh-CN" altLang="en-US" b="1" dirty="0"/>
              <a:t>权限</a:t>
            </a:r>
            <a:endParaRPr lang="zh-CN" altLang="en-US" dirty="0"/>
          </a:p>
        </p:txBody>
      </p:sp>
    </p:spTree>
    <p:extLst>
      <p:ext uri="{BB962C8B-B14F-4D97-AF65-F5344CB8AC3E}">
        <p14:creationId xmlns:p14="http://schemas.microsoft.com/office/powerpoint/2010/main" val="2584455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196306" y="2448148"/>
            <a:ext cx="6273956" cy="1299156"/>
          </a:xfrm>
          <a:prstGeom prst="rect">
            <a:avLst/>
          </a:prstGeom>
          <a:noFill/>
        </p:spPr>
        <p:txBody>
          <a:bodyPr wrap="square" lIns="67391" tIns="33696" rIns="67391" bIns="33696" rtlCol="0">
            <a:spAutoFit/>
          </a:bodyPr>
          <a:lstStyle/>
          <a:p>
            <a:r>
              <a:rPr lang="zh-CN" altLang="zh-CN" sz="4000" b="1" dirty="0"/>
              <a:t>第二节 我国政府预算审批内容、流程和方法</a:t>
            </a:r>
            <a:endParaRPr lang="zh-CN" altLang="en-US" sz="36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2</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496540519"/>
      </p:ext>
    </p:extLst>
  </p:cSld>
  <p:clrMapOvr>
    <a:masterClrMapping/>
  </p:clrMapOvr>
  <mc:AlternateContent xmlns:mc="http://schemas.openxmlformats.org/markup-compatibility/2006" xmlns:p14="http://schemas.microsoft.com/office/powerpoint/2010/main">
    <mc:Choice Requires="p14">
      <p:transition spd="slow" p14:dur="1300" advTm="1822">
        <p14:pan dir="u"/>
      </p:transition>
    </mc:Choice>
    <mc:Fallback xmlns="">
      <p:transition spd="slow" advTm="182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4147CDA8-7117-4C4F-985D-1A1BC55C4D0F}"/>
              </a:ext>
            </a:extLst>
          </p:cNvPr>
          <p:cNvSpPr>
            <a:spLocks noGrp="1"/>
          </p:cNvSpPr>
          <p:nvPr>
            <p:ph type="title"/>
          </p:nvPr>
        </p:nvSpPr>
        <p:spPr>
          <a:xfrm>
            <a:off x="449263" y="201613"/>
            <a:ext cx="8102600" cy="839787"/>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zh-CN" altLang="zh-CN" b="1" dirty="0"/>
              <a:t>一、我国政府预算审批的内容</a:t>
            </a:r>
            <a:endParaRPr lang="zh-CN" altLang="en-US" dirty="0"/>
          </a:p>
        </p:txBody>
      </p:sp>
      <p:sp>
        <p:nvSpPr>
          <p:cNvPr id="7" name="Oval 1">
            <a:extLst>
              <a:ext uri="{FF2B5EF4-FFF2-40B4-BE49-F238E27FC236}">
                <a16:creationId xmlns="" xmlns:a16="http://schemas.microsoft.com/office/drawing/2014/main" id="{1DFA023D-0D93-4D72-9DEB-75DA384C7A21}"/>
              </a:ext>
            </a:extLst>
          </p:cNvPr>
          <p:cNvSpPr>
            <a:spLocks noChangeArrowheads="1"/>
          </p:cNvSpPr>
          <p:nvPr/>
        </p:nvSpPr>
        <p:spPr bwMode="auto">
          <a:xfrm>
            <a:off x="1980282" y="1620056"/>
            <a:ext cx="2016224" cy="1800200"/>
          </a:xfrm>
          <a:prstGeom prst="ellipse">
            <a:avLst/>
          </a:prstGeom>
          <a:solidFill>
            <a:srgbClr val="305480"/>
          </a:solidFill>
          <a:ln>
            <a:noFill/>
          </a:ln>
        </p:spPr>
        <p:txBody>
          <a:bodyPr lIns="67391" tIns="33696" rIns="67391" bIns="33696"/>
          <a:lstStyle/>
          <a:p>
            <a:pPr defTabSz="400136" eaLnBrk="1" hangingPunct="1"/>
            <a:r>
              <a:rPr lang="zh-CN" altLang="en-US" sz="2000" dirty="0">
                <a:solidFill>
                  <a:srgbClr val="E2E3E9"/>
                </a:solidFill>
                <a:latin typeface="Arial" pitchFamily="34" charset="0"/>
                <a:ea typeface="微软雅黑" pitchFamily="34" charset="-122"/>
                <a:sym typeface="Arial" pitchFamily="34" charset="0"/>
              </a:rPr>
              <a:t>（一）</a:t>
            </a:r>
            <a:endParaRPr lang="en-US" altLang="zh-CN" sz="2000" dirty="0">
              <a:solidFill>
                <a:srgbClr val="E2E3E9"/>
              </a:solidFill>
              <a:latin typeface="Arial" pitchFamily="34" charset="0"/>
              <a:ea typeface="微软雅黑" pitchFamily="34" charset="-122"/>
              <a:sym typeface="Arial" pitchFamily="34" charset="0"/>
            </a:endParaRPr>
          </a:p>
          <a:p>
            <a:pPr defTabSz="400136" eaLnBrk="1" hangingPunct="1"/>
            <a:r>
              <a:rPr lang="zh-CN" altLang="en-US" sz="2000" dirty="0">
                <a:solidFill>
                  <a:srgbClr val="E2E3E9"/>
                </a:solidFill>
                <a:latin typeface="Arial" pitchFamily="34" charset="0"/>
                <a:ea typeface="微软雅黑" pitchFamily="34" charset="-122"/>
                <a:sym typeface="Arial" pitchFamily="34" charset="0"/>
              </a:rPr>
              <a:t>政府预算的审查</a:t>
            </a:r>
            <a:endParaRPr lang="en-US" altLang="zh-CN" sz="2000" dirty="0">
              <a:solidFill>
                <a:srgbClr val="E2E3E9"/>
              </a:solidFill>
              <a:latin typeface="Arial" pitchFamily="34" charset="0"/>
              <a:ea typeface="微软雅黑" pitchFamily="34" charset="-122"/>
              <a:sym typeface="Arial" pitchFamily="34" charset="0"/>
            </a:endParaRPr>
          </a:p>
        </p:txBody>
      </p:sp>
      <p:sp>
        <p:nvSpPr>
          <p:cNvPr id="8" name="Oval 1">
            <a:extLst>
              <a:ext uri="{FF2B5EF4-FFF2-40B4-BE49-F238E27FC236}">
                <a16:creationId xmlns="" xmlns:a16="http://schemas.microsoft.com/office/drawing/2014/main" id="{075A8DCB-F4E8-46F0-974A-0543B8592B80}"/>
              </a:ext>
            </a:extLst>
          </p:cNvPr>
          <p:cNvSpPr>
            <a:spLocks noChangeArrowheads="1"/>
          </p:cNvSpPr>
          <p:nvPr/>
        </p:nvSpPr>
        <p:spPr bwMode="auto">
          <a:xfrm>
            <a:off x="4212530" y="1601988"/>
            <a:ext cx="2016224" cy="1968708"/>
          </a:xfrm>
          <a:prstGeom prst="ellipse">
            <a:avLst/>
          </a:prstGeom>
          <a:solidFill>
            <a:srgbClr val="305480"/>
          </a:solidFill>
          <a:ln>
            <a:noFill/>
          </a:ln>
        </p:spPr>
        <p:txBody>
          <a:bodyPr lIns="67391" tIns="33696" rIns="67391" bIns="33696"/>
          <a:lstStyle/>
          <a:p>
            <a:pPr defTabSz="400136" eaLnBrk="1" hangingPunct="1"/>
            <a:r>
              <a:rPr lang="zh-CN" altLang="en-US" sz="2000" dirty="0">
                <a:solidFill>
                  <a:srgbClr val="E2E3E9"/>
                </a:solidFill>
                <a:latin typeface="Arial" pitchFamily="34" charset="0"/>
                <a:ea typeface="微软雅黑" pitchFamily="34" charset="-122"/>
                <a:sym typeface="Arial" pitchFamily="34" charset="0"/>
              </a:rPr>
              <a:t>（二）</a:t>
            </a:r>
            <a:endParaRPr lang="en-US" altLang="zh-CN" sz="2000" dirty="0">
              <a:solidFill>
                <a:srgbClr val="E2E3E9"/>
              </a:solidFill>
              <a:latin typeface="Arial" pitchFamily="34" charset="0"/>
              <a:ea typeface="微软雅黑" pitchFamily="34" charset="-122"/>
              <a:sym typeface="Arial" pitchFamily="34" charset="0"/>
            </a:endParaRPr>
          </a:p>
          <a:p>
            <a:pPr defTabSz="400136" eaLnBrk="1" hangingPunct="1"/>
            <a:r>
              <a:rPr lang="zh-CN" altLang="en-US" sz="2000" dirty="0">
                <a:solidFill>
                  <a:srgbClr val="E2E3E9"/>
                </a:solidFill>
                <a:latin typeface="Arial" pitchFamily="34" charset="0"/>
                <a:ea typeface="微软雅黑" pitchFamily="34" charset="-122"/>
                <a:sym typeface="Arial" pitchFamily="34" charset="0"/>
              </a:rPr>
              <a:t>人大预算审查监督重点向预算支出和政策拓展</a:t>
            </a:r>
            <a:endParaRPr lang="en-US" altLang="zh-CN" sz="2000" dirty="0">
              <a:solidFill>
                <a:srgbClr val="E2E3E9"/>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26383586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27" name="组合 26">
            <a:extLst>
              <a:ext uri="{FF2B5EF4-FFF2-40B4-BE49-F238E27FC236}">
                <a16:creationId xmlns="" xmlns:a16="http://schemas.microsoft.com/office/drawing/2014/main" id="{23226455-9FF1-4CCE-92D7-120180149E42}"/>
              </a:ext>
            </a:extLst>
          </p:cNvPr>
          <p:cNvGrpSpPr/>
          <p:nvPr/>
        </p:nvGrpSpPr>
        <p:grpSpPr>
          <a:xfrm>
            <a:off x="650121" y="1512044"/>
            <a:ext cx="7700881" cy="1594031"/>
            <a:chOff x="1256004" y="1340804"/>
            <a:chExt cx="7700881" cy="1594031"/>
          </a:xfrm>
        </p:grpSpPr>
        <p:sp>
          <p:nvSpPr>
            <p:cNvPr id="2" name="右箭头 1"/>
            <p:cNvSpPr/>
            <p:nvPr/>
          </p:nvSpPr>
          <p:spPr>
            <a:xfrm>
              <a:off x="2182922" y="1368605"/>
              <a:ext cx="1381536" cy="1566230"/>
            </a:xfrm>
            <a:prstGeom prst="rightArrow">
              <a:avLst>
                <a:gd name="adj1" fmla="val 29552"/>
                <a:gd name="adj2" fmla="val 60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dirty="0">
                <a:solidFill>
                  <a:srgbClr val="FFFFFF"/>
                </a:solidFill>
                <a:cs typeface="+mn-ea"/>
                <a:sym typeface="+mn-lt"/>
              </a:endParaRPr>
            </a:p>
          </p:txBody>
        </p:sp>
        <p:sp>
          <p:nvSpPr>
            <p:cNvPr id="3" name="右箭头 2"/>
            <p:cNvSpPr/>
            <p:nvPr/>
          </p:nvSpPr>
          <p:spPr>
            <a:xfrm>
              <a:off x="4577926" y="1340804"/>
              <a:ext cx="1261442" cy="1500051"/>
            </a:xfrm>
            <a:prstGeom prst="rightArrow">
              <a:avLst>
                <a:gd name="adj1" fmla="val 29552"/>
                <a:gd name="adj2" fmla="val 60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solidFill>
                  <a:srgbClr val="FFFFFF"/>
                </a:solidFill>
                <a:cs typeface="+mn-ea"/>
                <a:sym typeface="+mn-lt"/>
              </a:endParaRPr>
            </a:p>
          </p:txBody>
        </p:sp>
        <p:sp>
          <p:nvSpPr>
            <p:cNvPr id="5" name="椭圆 4"/>
            <p:cNvSpPr/>
            <p:nvPr/>
          </p:nvSpPr>
          <p:spPr>
            <a:xfrm>
              <a:off x="1256004" y="1621468"/>
              <a:ext cx="942975" cy="938725"/>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初步审查</a:t>
              </a:r>
            </a:p>
          </p:txBody>
        </p:sp>
        <p:sp>
          <p:nvSpPr>
            <p:cNvPr id="8" name="椭圆 7"/>
            <p:cNvSpPr/>
            <p:nvPr/>
          </p:nvSpPr>
          <p:spPr>
            <a:xfrm>
              <a:off x="3625207" y="1649267"/>
              <a:ext cx="942975" cy="938725"/>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审查和批准</a:t>
              </a:r>
            </a:p>
          </p:txBody>
        </p:sp>
        <p:sp>
          <p:nvSpPr>
            <p:cNvPr id="15" name="椭圆 14"/>
            <p:cNvSpPr/>
            <p:nvPr/>
          </p:nvSpPr>
          <p:spPr>
            <a:xfrm>
              <a:off x="5839368" y="1572429"/>
              <a:ext cx="942975" cy="938725"/>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批复</a:t>
              </a:r>
            </a:p>
          </p:txBody>
        </p:sp>
        <p:sp>
          <p:nvSpPr>
            <p:cNvPr id="25" name="右箭头 2">
              <a:extLst>
                <a:ext uri="{FF2B5EF4-FFF2-40B4-BE49-F238E27FC236}">
                  <a16:creationId xmlns="" xmlns:a16="http://schemas.microsoft.com/office/drawing/2014/main" id="{4D000E9F-CE35-42C1-98C6-531E67E9EEAE}"/>
                </a:ext>
              </a:extLst>
            </p:cNvPr>
            <p:cNvSpPr/>
            <p:nvPr/>
          </p:nvSpPr>
          <p:spPr>
            <a:xfrm>
              <a:off x="6746514" y="1368605"/>
              <a:ext cx="1261442" cy="1500051"/>
            </a:xfrm>
            <a:prstGeom prst="rightArrow">
              <a:avLst>
                <a:gd name="adj1" fmla="val 29552"/>
                <a:gd name="adj2" fmla="val 60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dirty="0">
                <a:solidFill>
                  <a:srgbClr val="FFFFFF"/>
                </a:solidFill>
                <a:cs typeface="+mn-ea"/>
                <a:sym typeface="+mn-lt"/>
              </a:endParaRPr>
            </a:p>
          </p:txBody>
        </p:sp>
        <p:sp>
          <p:nvSpPr>
            <p:cNvPr id="26" name="椭圆 25">
              <a:extLst>
                <a:ext uri="{FF2B5EF4-FFF2-40B4-BE49-F238E27FC236}">
                  <a16:creationId xmlns="" xmlns:a16="http://schemas.microsoft.com/office/drawing/2014/main" id="{A16E2B6B-1F03-48D1-82F1-CF8107837B80}"/>
                </a:ext>
              </a:extLst>
            </p:cNvPr>
            <p:cNvSpPr/>
            <p:nvPr/>
          </p:nvSpPr>
          <p:spPr>
            <a:xfrm>
              <a:off x="8013910" y="1645235"/>
              <a:ext cx="942975" cy="938725"/>
            </a:xfrm>
            <a:prstGeom prst="ellipse">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cs typeface="+mn-ea"/>
                  <a:sym typeface="+mn-lt"/>
                </a:rPr>
                <a:t>备案</a:t>
              </a:r>
            </a:p>
          </p:txBody>
        </p:sp>
      </p:grpSp>
      <p:sp>
        <p:nvSpPr>
          <p:cNvPr id="28" name="标题 3">
            <a:extLst>
              <a:ext uri="{FF2B5EF4-FFF2-40B4-BE49-F238E27FC236}">
                <a16:creationId xmlns="" xmlns:a16="http://schemas.microsoft.com/office/drawing/2014/main" id="{96E0928B-E61F-437B-9E59-B6A91A7011BB}"/>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zh-CN" b="1"/>
              <a:t>二、预算审批的流程</a:t>
            </a:r>
            <a:endParaRPr lang="zh-CN" altLang="en-US" dirty="0"/>
          </a:p>
        </p:txBody>
      </p:sp>
    </p:spTree>
    <p:extLst>
      <p:ext uri="{BB962C8B-B14F-4D97-AF65-F5344CB8AC3E}">
        <p14:creationId xmlns:p14="http://schemas.microsoft.com/office/powerpoint/2010/main" val="399741437"/>
      </p:ext>
    </p:extLst>
  </p:cSld>
  <p:clrMapOvr>
    <a:masterClrMapping/>
  </p:clrMapOvr>
  <mc:AlternateContent xmlns:mc="http://schemas.openxmlformats.org/markup-compatibility/2006" xmlns:p14="http://schemas.microsoft.com/office/powerpoint/2010/main">
    <mc:Choice Requires="p14">
      <p:transition spd="slow" p14:dur="1300" advTm="2352">
        <p14:pan dir="u"/>
      </p:transition>
    </mc:Choice>
    <mc:Fallback xmlns="">
      <p:transition spd="slow" advTm="235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980282" y="2230619"/>
            <a:ext cx="6336704" cy="1299156"/>
          </a:xfrm>
          <a:prstGeom prst="rect">
            <a:avLst/>
          </a:prstGeom>
          <a:noFill/>
        </p:spPr>
        <p:txBody>
          <a:bodyPr wrap="square" lIns="67391" tIns="33696" rIns="67391" bIns="33696" rtlCol="0">
            <a:spAutoFit/>
          </a:bodyPr>
          <a:lstStyle/>
          <a:p>
            <a:r>
              <a:rPr lang="zh-CN" altLang="zh-CN" sz="4000" dirty="0">
                <a:solidFill>
                  <a:srgbClr val="305480"/>
                </a:solidFill>
                <a:latin typeface="黑体" pitchFamily="2" charset="-122"/>
                <a:ea typeface="黑体" pitchFamily="2" charset="-122"/>
                <a:cs typeface="+mn-ea"/>
              </a:rPr>
              <a:t>第三节 典型国家政府预算审查批准特点及借鉴</a:t>
            </a:r>
            <a:endParaRPr lang="zh-CN" altLang="en-US" sz="40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3</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656575773"/>
      </p:ext>
    </p:extLst>
  </p:cSld>
  <p:clrMapOvr>
    <a:masterClrMapping/>
  </p:clrMapOvr>
  <mc:AlternateContent xmlns:mc="http://schemas.openxmlformats.org/markup-compatibility/2006" xmlns:p14="http://schemas.microsoft.com/office/powerpoint/2010/main">
    <mc:Choice Requires="p14">
      <p:transition spd="slow" p14:dur="1300" advTm="4200">
        <p14:pan dir="u"/>
      </p:transition>
    </mc:Choice>
    <mc:Fallback xmlns="">
      <p:transition spd="slow" advTm="42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5"/>
          <p:cNvSpPr>
            <a:spLocks/>
          </p:cNvSpPr>
          <p:nvPr/>
        </p:nvSpPr>
        <p:spPr bwMode="auto">
          <a:xfrm rot="-6872124">
            <a:off x="6017115" y="1200750"/>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p:spPr>
        <p:txBody>
          <a:bodyPr lIns="89680" tIns="44840" rIns="89680" bIns="44840"/>
          <a:lstStyle/>
          <a:p>
            <a:endParaRPr lang="zh-CN" altLang="en-US"/>
          </a:p>
        </p:txBody>
      </p:sp>
      <p:sp>
        <p:nvSpPr>
          <p:cNvPr id="3" name="Freeform 65_6"/>
          <p:cNvSpPr>
            <a:spLocks/>
          </p:cNvSpPr>
          <p:nvPr/>
        </p:nvSpPr>
        <p:spPr bwMode="auto">
          <a:xfrm rot="-5331273">
            <a:off x="5150408" y="1902544"/>
            <a:ext cx="758380"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p:spPr>
        <p:txBody>
          <a:bodyPr lIns="89680" tIns="44840" rIns="89680" bIns="44840"/>
          <a:lstStyle/>
          <a:p>
            <a:endParaRPr lang="zh-CN" altLang="en-US"/>
          </a:p>
        </p:txBody>
      </p:sp>
      <p:sp>
        <p:nvSpPr>
          <p:cNvPr id="4" name="Freeform 65_7"/>
          <p:cNvSpPr>
            <a:spLocks/>
          </p:cNvSpPr>
          <p:nvPr/>
        </p:nvSpPr>
        <p:spPr bwMode="auto">
          <a:xfrm rot="-3744668">
            <a:off x="4064527" y="2155143"/>
            <a:ext cx="757214" cy="1216558"/>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p:spPr>
        <p:txBody>
          <a:bodyPr lIns="89680" tIns="44840" rIns="89680" bIns="44840"/>
          <a:lstStyle/>
          <a:p>
            <a:endParaRPr lang="zh-CN" altLang="en-US"/>
          </a:p>
        </p:txBody>
      </p:sp>
      <p:sp>
        <p:nvSpPr>
          <p:cNvPr id="5" name="Freeform 65_8"/>
          <p:cNvSpPr>
            <a:spLocks/>
          </p:cNvSpPr>
          <p:nvPr/>
        </p:nvSpPr>
        <p:spPr bwMode="auto">
          <a:xfrm rot="-2146088">
            <a:off x="2986311" y="189478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chemeClr val="accent1"/>
          </a:solidFill>
          <a:ln>
            <a:noFill/>
          </a:ln>
        </p:spPr>
        <p:txBody>
          <a:bodyPr lIns="89680" tIns="44840" rIns="89680" bIns="44840"/>
          <a:lstStyle/>
          <a:p>
            <a:endParaRPr lang="zh-CN" altLang="en-US"/>
          </a:p>
        </p:txBody>
      </p:sp>
      <p:sp>
        <p:nvSpPr>
          <p:cNvPr id="6" name="Freeform 65_9"/>
          <p:cNvSpPr>
            <a:spLocks/>
          </p:cNvSpPr>
          <p:nvPr/>
        </p:nvSpPr>
        <p:spPr bwMode="auto">
          <a:xfrm rot="-592321">
            <a:off x="2117843" y="1186575"/>
            <a:ext cx="760642" cy="1211075"/>
          </a:xfrm>
          <a:custGeom>
            <a:avLst/>
            <a:gdLst>
              <a:gd name="T0" fmla="*/ 2147483647 w 502"/>
              <a:gd name="T1" fmla="*/ 2147483647 h 804"/>
              <a:gd name="T2" fmla="*/ 2147483647 w 502"/>
              <a:gd name="T3" fmla="*/ 2147483647 h 804"/>
              <a:gd name="T4" fmla="*/ 2147483647 w 502"/>
              <a:gd name="T5" fmla="*/ 2147483647 h 804"/>
              <a:gd name="T6" fmla="*/ 2147483647 w 502"/>
              <a:gd name="T7" fmla="*/ 2147483647 h 804"/>
              <a:gd name="T8" fmla="*/ 2147483647 w 502"/>
              <a:gd name="T9" fmla="*/ 2147483647 h 804"/>
              <a:gd name="T10" fmla="*/ 2147483647 w 502"/>
              <a:gd name="T11" fmla="*/ 2147483647 h 804"/>
              <a:gd name="T12" fmla="*/ 2147483647 w 502"/>
              <a:gd name="T13" fmla="*/ 2147483647 h 804"/>
              <a:gd name="T14" fmla="*/ 2147483647 w 502"/>
              <a:gd name="T15" fmla="*/ 2147483647 h 804"/>
              <a:gd name="T16" fmla="*/ 2147483647 w 502"/>
              <a:gd name="T17" fmla="*/ 2147483647 h 804"/>
              <a:gd name="T18" fmla="*/ 2147483647 w 502"/>
              <a:gd name="T19" fmla="*/ 2147483647 h 804"/>
              <a:gd name="T20" fmla="*/ 2147483647 w 502"/>
              <a:gd name="T21" fmla="*/ 2147483647 h 8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2" h="804">
                <a:moveTo>
                  <a:pt x="480" y="784"/>
                </a:moveTo>
                <a:cubicBezTo>
                  <a:pt x="501" y="764"/>
                  <a:pt x="502" y="731"/>
                  <a:pt x="482" y="710"/>
                </a:cubicBezTo>
                <a:cubicBezTo>
                  <a:pt x="467" y="695"/>
                  <a:pt x="446" y="690"/>
                  <a:pt x="428" y="697"/>
                </a:cubicBezTo>
                <a:cubicBezTo>
                  <a:pt x="292" y="546"/>
                  <a:pt x="194" y="368"/>
                  <a:pt x="139" y="175"/>
                </a:cubicBezTo>
                <a:cubicBezTo>
                  <a:pt x="173" y="157"/>
                  <a:pt x="192" y="118"/>
                  <a:pt x="184" y="78"/>
                </a:cubicBezTo>
                <a:cubicBezTo>
                  <a:pt x="173" y="30"/>
                  <a:pt x="126" y="0"/>
                  <a:pt x="78" y="10"/>
                </a:cubicBezTo>
                <a:cubicBezTo>
                  <a:pt x="30" y="21"/>
                  <a:pt x="0" y="68"/>
                  <a:pt x="10" y="116"/>
                </a:cubicBezTo>
                <a:cubicBezTo>
                  <a:pt x="19" y="157"/>
                  <a:pt x="56" y="186"/>
                  <a:pt x="97" y="186"/>
                </a:cubicBezTo>
                <a:cubicBezTo>
                  <a:pt x="153" y="386"/>
                  <a:pt x="255" y="571"/>
                  <a:pt x="395" y="726"/>
                </a:cubicBezTo>
                <a:cubicBezTo>
                  <a:pt x="388" y="745"/>
                  <a:pt x="391" y="767"/>
                  <a:pt x="406" y="783"/>
                </a:cubicBezTo>
                <a:cubicBezTo>
                  <a:pt x="426" y="804"/>
                  <a:pt x="460" y="804"/>
                  <a:pt x="480" y="784"/>
                </a:cubicBezTo>
                <a:close/>
              </a:path>
            </a:pathLst>
          </a:custGeom>
          <a:solidFill>
            <a:srgbClr val="305480"/>
          </a:solidFill>
          <a:ln>
            <a:noFill/>
          </a:ln>
        </p:spPr>
        <p:txBody>
          <a:bodyPr lIns="89680" tIns="44840" rIns="89680" bIns="44840"/>
          <a:lstStyle/>
          <a:p>
            <a:endParaRPr lang="zh-CN" altLang="en-US"/>
          </a:p>
        </p:txBody>
      </p:sp>
      <p:cxnSp>
        <p:nvCxnSpPr>
          <p:cNvPr id="7" name="Elbow Connector 25"/>
          <p:cNvCxnSpPr>
            <a:cxnSpLocks noChangeShapeType="1"/>
          </p:cNvCxnSpPr>
          <p:nvPr/>
        </p:nvCxnSpPr>
        <p:spPr bwMode="auto">
          <a:xfrm rot="16200000" flipH="1">
            <a:off x="2984182" y="2945771"/>
            <a:ext cx="612538" cy="108998"/>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cxnSp>
        <p:nvCxnSpPr>
          <p:cNvPr id="8" name="Straight Connector 31"/>
          <p:cNvCxnSpPr>
            <a:cxnSpLocks noChangeShapeType="1"/>
          </p:cNvCxnSpPr>
          <p:nvPr/>
        </p:nvCxnSpPr>
        <p:spPr bwMode="auto">
          <a:xfrm>
            <a:off x="2324119" y="206162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9" name="Straight Connector 93"/>
          <p:cNvCxnSpPr>
            <a:cxnSpLocks noChangeShapeType="1"/>
          </p:cNvCxnSpPr>
          <p:nvPr/>
        </p:nvCxnSpPr>
        <p:spPr bwMode="auto">
          <a:xfrm>
            <a:off x="6516439" y="2061629"/>
            <a:ext cx="0" cy="453861"/>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0" name="Straight Connector 94"/>
          <p:cNvCxnSpPr>
            <a:cxnSpLocks noChangeShapeType="1"/>
          </p:cNvCxnSpPr>
          <p:nvPr/>
        </p:nvCxnSpPr>
        <p:spPr bwMode="auto">
          <a:xfrm>
            <a:off x="4443134" y="3049856"/>
            <a:ext cx="0" cy="453862"/>
          </a:xfrm>
          <a:prstGeom prst="line">
            <a:avLst/>
          </a:prstGeom>
          <a:noFill/>
          <a:ln w="12700">
            <a:solidFill>
              <a:srgbClr val="ADBACA"/>
            </a:solidFill>
            <a:round/>
            <a:headEnd type="oval" w="med" len="med"/>
            <a:tailEnd type="oval" w="med" len="med"/>
          </a:ln>
          <a:extLst>
            <a:ext uri="{909E8E84-426E-40DD-AFC4-6F175D3DCCD1}">
              <a14:hiddenFill xmlns:a14="http://schemas.microsoft.com/office/drawing/2010/main">
                <a:noFill/>
              </a14:hiddenFill>
            </a:ext>
          </a:extLst>
        </p:spPr>
      </p:cxnSp>
      <p:cxnSp>
        <p:nvCxnSpPr>
          <p:cNvPr id="11" name="Elbow Connector 108"/>
          <p:cNvCxnSpPr>
            <a:cxnSpLocks noChangeShapeType="1"/>
          </p:cNvCxnSpPr>
          <p:nvPr/>
        </p:nvCxnSpPr>
        <p:spPr bwMode="auto">
          <a:xfrm rot="5400000">
            <a:off x="5299510" y="2940523"/>
            <a:ext cx="612538" cy="107826"/>
          </a:xfrm>
          <a:prstGeom prst="bentConnector3">
            <a:avLst>
              <a:gd name="adj1" fmla="val 50000"/>
            </a:avLst>
          </a:prstGeom>
          <a:noFill/>
          <a:ln w="12700">
            <a:solidFill>
              <a:srgbClr val="ADBACA"/>
            </a:solidFill>
            <a:miter lim="800000"/>
            <a:headEnd type="oval" w="med" len="med"/>
            <a:tailEnd type="oval" w="med" len="med"/>
          </a:ln>
          <a:extLst>
            <a:ext uri="{909E8E84-426E-40DD-AFC4-6F175D3DCCD1}">
              <a14:hiddenFill xmlns:a14="http://schemas.microsoft.com/office/drawing/2010/main">
                <a:noFill/>
              </a14:hiddenFill>
            </a:ext>
          </a:extLst>
        </p:spPr>
      </p:cxnSp>
      <p:sp>
        <p:nvSpPr>
          <p:cNvPr id="12" name="Oval 38"/>
          <p:cNvSpPr>
            <a:spLocks noChangeArrowheads="1"/>
          </p:cNvSpPr>
          <p:nvPr/>
        </p:nvSpPr>
        <p:spPr bwMode="auto">
          <a:xfrm>
            <a:off x="2019394" y="2697501"/>
            <a:ext cx="610623" cy="609038"/>
          </a:xfrm>
          <a:prstGeom prst="ellipse">
            <a:avLst/>
          </a:prstGeom>
          <a:solidFill>
            <a:srgbClr val="305480"/>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3" name="Freeform 13"/>
          <p:cNvSpPr>
            <a:spLocks noEditPoints="1"/>
          </p:cNvSpPr>
          <p:nvPr/>
        </p:nvSpPr>
        <p:spPr bwMode="auto">
          <a:xfrm>
            <a:off x="2176445" y="2891180"/>
            <a:ext cx="296521" cy="222848"/>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8" h="119">
                <a:moveTo>
                  <a:pt x="158" y="119"/>
                </a:moveTo>
                <a:lnTo>
                  <a:pt x="0" y="119"/>
                </a:lnTo>
                <a:lnTo>
                  <a:pt x="0" y="0"/>
                </a:lnTo>
                <a:lnTo>
                  <a:pt x="8" y="0"/>
                </a:lnTo>
                <a:lnTo>
                  <a:pt x="8" y="108"/>
                </a:lnTo>
                <a:lnTo>
                  <a:pt x="158" y="108"/>
                </a:lnTo>
                <a:lnTo>
                  <a:pt x="158" y="119"/>
                </a:lnTo>
                <a:close/>
                <a:moveTo>
                  <a:pt x="147" y="98"/>
                </a:moveTo>
                <a:lnTo>
                  <a:pt x="19" y="98"/>
                </a:lnTo>
                <a:lnTo>
                  <a:pt x="19" y="54"/>
                </a:lnTo>
                <a:lnTo>
                  <a:pt x="54" y="9"/>
                </a:lnTo>
                <a:lnTo>
                  <a:pt x="97" y="54"/>
                </a:lnTo>
                <a:lnTo>
                  <a:pt x="127" y="28"/>
                </a:lnTo>
                <a:lnTo>
                  <a:pt x="147"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4" name="Oval 102"/>
          <p:cNvSpPr>
            <a:spLocks noChangeArrowheads="1"/>
          </p:cNvSpPr>
          <p:nvPr/>
        </p:nvSpPr>
        <p:spPr bwMode="auto">
          <a:xfrm>
            <a:off x="3042568" y="3447715"/>
            <a:ext cx="610624" cy="607871"/>
          </a:xfrm>
          <a:prstGeom prst="ellipse">
            <a:avLst/>
          </a:prstGeom>
          <a:solidFill>
            <a:schemeClr val="accent1"/>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5" name="Freeform 15"/>
          <p:cNvSpPr>
            <a:spLocks noChangeAspect="1" noEditPoints="1"/>
          </p:cNvSpPr>
          <p:nvPr/>
        </p:nvSpPr>
        <p:spPr bwMode="auto">
          <a:xfrm>
            <a:off x="3205479" y="3644893"/>
            <a:ext cx="285973" cy="213514"/>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6" name="Oval 103"/>
          <p:cNvSpPr>
            <a:spLocks noChangeArrowheads="1"/>
          </p:cNvSpPr>
          <p:nvPr/>
        </p:nvSpPr>
        <p:spPr bwMode="auto">
          <a:xfrm>
            <a:off x="4138409" y="3636726"/>
            <a:ext cx="610623" cy="607871"/>
          </a:xfrm>
          <a:prstGeom prst="ellipse">
            <a:avLst/>
          </a:prstGeom>
          <a:solidFill>
            <a:srgbClr val="305480"/>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7" name="Freeform 69"/>
          <p:cNvSpPr>
            <a:spLocks noEditPoints="1"/>
          </p:cNvSpPr>
          <p:nvPr/>
        </p:nvSpPr>
        <p:spPr bwMode="auto">
          <a:xfrm>
            <a:off x="4314211" y="3810570"/>
            <a:ext cx="257845" cy="259016"/>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0 w 58"/>
              <a:gd name="T29" fmla="*/ 2147483647 h 58"/>
              <a:gd name="T30" fmla="*/ 0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0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2147483647 w 58"/>
              <a:gd name="T53" fmla="*/ 2147483647 h 58"/>
              <a:gd name="T54" fmla="*/ 2147483647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18" name="Oval 101"/>
          <p:cNvSpPr>
            <a:spLocks noChangeArrowheads="1"/>
          </p:cNvSpPr>
          <p:nvPr/>
        </p:nvSpPr>
        <p:spPr bwMode="auto">
          <a:xfrm>
            <a:off x="5262377" y="3447715"/>
            <a:ext cx="611795" cy="607871"/>
          </a:xfrm>
          <a:prstGeom prst="ellipse">
            <a:avLst/>
          </a:prstGeom>
          <a:solidFill>
            <a:schemeClr val="accent1"/>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19" name="Freeform 217"/>
          <p:cNvSpPr>
            <a:spLocks noEditPoints="1"/>
          </p:cNvSpPr>
          <p:nvPr/>
        </p:nvSpPr>
        <p:spPr bwMode="auto">
          <a:xfrm>
            <a:off x="5425288" y="3644893"/>
            <a:ext cx="285973" cy="213514"/>
          </a:xfrm>
          <a:custGeom>
            <a:avLst/>
            <a:gdLst>
              <a:gd name="T0" fmla="*/ 2147483647 w 78"/>
              <a:gd name="T1" fmla="*/ 2147483647 h 58"/>
              <a:gd name="T2" fmla="*/ 0 w 78"/>
              <a:gd name="T3" fmla="*/ 2147483647 h 58"/>
              <a:gd name="T4" fmla="*/ 0 w 78"/>
              <a:gd name="T5" fmla="*/ 0 h 58"/>
              <a:gd name="T6" fmla="*/ 2147483647 w 78"/>
              <a:gd name="T7" fmla="*/ 0 h 58"/>
              <a:gd name="T8" fmla="*/ 2147483647 w 78"/>
              <a:gd name="T9" fmla="*/ 2147483647 h 58"/>
              <a:gd name="T10" fmla="*/ 2147483647 w 78"/>
              <a:gd name="T11" fmla="*/ 2147483647 h 58"/>
              <a:gd name="T12" fmla="*/ 2147483647 w 78"/>
              <a:gd name="T13" fmla="*/ 2147483647 h 58"/>
              <a:gd name="T14" fmla="*/ 2147483647 w 78"/>
              <a:gd name="T15" fmla="*/ 2147483647 h 58"/>
              <a:gd name="T16" fmla="*/ 2147483647 w 78"/>
              <a:gd name="T17" fmla="*/ 2147483647 h 58"/>
              <a:gd name="T18" fmla="*/ 2147483647 w 78"/>
              <a:gd name="T19" fmla="*/ 2147483647 h 58"/>
              <a:gd name="T20" fmla="*/ 2147483647 w 78"/>
              <a:gd name="T21" fmla="*/ 2147483647 h 58"/>
              <a:gd name="T22" fmla="*/ 2147483647 w 78"/>
              <a:gd name="T23" fmla="*/ 2147483647 h 58"/>
              <a:gd name="T24" fmla="*/ 2147483647 w 78"/>
              <a:gd name="T25" fmla="*/ 2147483647 h 58"/>
              <a:gd name="T26" fmla="*/ 2147483647 w 78"/>
              <a:gd name="T27" fmla="*/ 2147483647 h 58"/>
              <a:gd name="T28" fmla="*/ 2147483647 w 78"/>
              <a:gd name="T29" fmla="*/ 2147483647 h 58"/>
              <a:gd name="T30" fmla="*/ 2147483647 w 78"/>
              <a:gd name="T31" fmla="*/ 2147483647 h 58"/>
              <a:gd name="T32" fmla="*/ 2147483647 w 78"/>
              <a:gd name="T33" fmla="*/ 2147483647 h 58"/>
              <a:gd name="T34" fmla="*/ 2147483647 w 78"/>
              <a:gd name="T35" fmla="*/ 2147483647 h 58"/>
              <a:gd name="T36" fmla="*/ 2147483647 w 78"/>
              <a:gd name="T37" fmla="*/ 2147483647 h 58"/>
              <a:gd name="T38" fmla="*/ 2147483647 w 78"/>
              <a:gd name="T39" fmla="*/ 2147483647 h 58"/>
              <a:gd name="T40" fmla="*/ 2147483647 w 78"/>
              <a:gd name="T41" fmla="*/ 2147483647 h 58"/>
              <a:gd name="T42" fmla="*/ 2147483647 w 78"/>
              <a:gd name="T43" fmla="*/ 2147483647 h 58"/>
              <a:gd name="T44" fmla="*/ 2147483647 w 78"/>
              <a:gd name="T45" fmla="*/ 2147483647 h 58"/>
              <a:gd name="T46" fmla="*/ 2147483647 w 78"/>
              <a:gd name="T47" fmla="*/ 2147483647 h 5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0" name="Oval 100"/>
          <p:cNvSpPr>
            <a:spLocks noChangeArrowheads="1"/>
          </p:cNvSpPr>
          <p:nvPr/>
        </p:nvSpPr>
        <p:spPr bwMode="auto">
          <a:xfrm>
            <a:off x="6211714" y="2697501"/>
            <a:ext cx="610624" cy="609038"/>
          </a:xfrm>
          <a:prstGeom prst="ellipse">
            <a:avLst/>
          </a:prstGeom>
          <a:solidFill>
            <a:srgbClr val="305480"/>
          </a:solidFill>
          <a:ln>
            <a:noFill/>
          </a:ln>
        </p:spPr>
        <p:txBody>
          <a:bodyPr lIns="89680" tIns="44840" rIns="89680" bIns="44840"/>
          <a:lstStyle/>
          <a:p>
            <a:pPr algn="ctr" defTabSz="897381"/>
            <a:endParaRPr lang="en-US" altLang="zh-CN" sz="2300">
              <a:solidFill>
                <a:srgbClr val="262626"/>
              </a:solidFill>
              <a:latin typeface="Arial" pitchFamily="34" charset="0"/>
              <a:ea typeface="微软雅黑" pitchFamily="34" charset="-122"/>
              <a:sym typeface="Arial" pitchFamily="34" charset="0"/>
            </a:endParaRPr>
          </a:p>
        </p:txBody>
      </p:sp>
      <p:sp>
        <p:nvSpPr>
          <p:cNvPr id="21" name="Freeform 64"/>
          <p:cNvSpPr>
            <a:spLocks noEditPoints="1"/>
          </p:cNvSpPr>
          <p:nvPr/>
        </p:nvSpPr>
        <p:spPr bwMode="auto">
          <a:xfrm>
            <a:off x="6359389" y="2871345"/>
            <a:ext cx="315274" cy="261350"/>
          </a:xfrm>
          <a:custGeom>
            <a:avLst/>
            <a:gdLst>
              <a:gd name="T0" fmla="*/ 2147483647 w 77"/>
              <a:gd name="T1" fmla="*/ 2147483647 h 64"/>
              <a:gd name="T2" fmla="*/ 2147483647 w 77"/>
              <a:gd name="T3" fmla="*/ 2147483647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2147483647 w 77"/>
              <a:gd name="T13" fmla="*/ 2147483647 h 64"/>
              <a:gd name="T14" fmla="*/ 2147483647 w 77"/>
              <a:gd name="T15" fmla="*/ 2147483647 h 64"/>
              <a:gd name="T16" fmla="*/ 2147483647 w 77"/>
              <a:gd name="T17" fmla="*/ 2147483647 h 64"/>
              <a:gd name="T18" fmla="*/ 2147483647 w 77"/>
              <a:gd name="T19" fmla="*/ 2147483647 h 64"/>
              <a:gd name="T20" fmla="*/ 2147483647 w 77"/>
              <a:gd name="T21" fmla="*/ 2147483647 h 64"/>
              <a:gd name="T22" fmla="*/ 2147483647 w 77"/>
              <a:gd name="T23" fmla="*/ 2147483647 h 64"/>
              <a:gd name="T24" fmla="*/ 0 w 77"/>
              <a:gd name="T25" fmla="*/ 2147483647 h 64"/>
              <a:gd name="T26" fmla="*/ 0 w 77"/>
              <a:gd name="T27" fmla="*/ 2147483647 h 64"/>
              <a:gd name="T28" fmla="*/ 2147483647 w 77"/>
              <a:gd name="T29" fmla="*/ 2147483647 h 64"/>
              <a:gd name="T30" fmla="*/ 2147483647 w 77"/>
              <a:gd name="T31" fmla="*/ 2147483647 h 64"/>
              <a:gd name="T32" fmla="*/ 2147483647 w 77"/>
              <a:gd name="T33" fmla="*/ 2147483647 h 64"/>
              <a:gd name="T34" fmla="*/ 2147483647 w 77"/>
              <a:gd name="T35" fmla="*/ 2147483647 h 64"/>
              <a:gd name="T36" fmla="*/ 2147483647 w 77"/>
              <a:gd name="T37" fmla="*/ 0 h 64"/>
              <a:gd name="T38" fmla="*/ 2147483647 w 77"/>
              <a:gd name="T39" fmla="*/ 0 h 64"/>
              <a:gd name="T40" fmla="*/ 2147483647 w 77"/>
              <a:gd name="T41" fmla="*/ 0 h 64"/>
              <a:gd name="T42" fmla="*/ 2147483647 w 77"/>
              <a:gd name="T43" fmla="*/ 2147483647 h 64"/>
              <a:gd name="T44" fmla="*/ 2147483647 w 77"/>
              <a:gd name="T45" fmla="*/ 2147483647 h 64"/>
              <a:gd name="T46" fmla="*/ 2147483647 w 77"/>
              <a:gd name="T47" fmla="*/ 2147483647 h 64"/>
              <a:gd name="T48" fmla="*/ 2147483647 w 77"/>
              <a:gd name="T49" fmla="*/ 2147483647 h 64"/>
              <a:gd name="T50" fmla="*/ 2147483647 w 77"/>
              <a:gd name="T51" fmla="*/ 2147483647 h 64"/>
              <a:gd name="T52" fmla="*/ 2147483647 w 77"/>
              <a:gd name="T53" fmla="*/ 2147483647 h 64"/>
              <a:gd name="T54" fmla="*/ 2147483647 w 77"/>
              <a:gd name="T55" fmla="*/ 2147483647 h 64"/>
              <a:gd name="T56" fmla="*/ 2147483647 w 77"/>
              <a:gd name="T57" fmla="*/ 2147483647 h 64"/>
              <a:gd name="T58" fmla="*/ 2147483647 w 77"/>
              <a:gd name="T59" fmla="*/ 2147483647 h 64"/>
              <a:gd name="T60" fmla="*/ 2147483647 w 77"/>
              <a:gd name="T61" fmla="*/ 2147483647 h 64"/>
              <a:gd name="T62" fmla="*/ 2147483647 w 77"/>
              <a:gd name="T63" fmla="*/ 2147483647 h 64"/>
              <a:gd name="T64" fmla="*/ 2147483647 w 77"/>
              <a:gd name="T65" fmla="*/ 2147483647 h 64"/>
              <a:gd name="T66" fmla="*/ 2147483647 w 77"/>
              <a:gd name="T67" fmla="*/ 2147483647 h 64"/>
              <a:gd name="T68" fmla="*/ 2147483647 w 77"/>
              <a:gd name="T69" fmla="*/ 2147483647 h 64"/>
              <a:gd name="T70" fmla="*/ 2147483647 w 77"/>
              <a:gd name="T71" fmla="*/ 2147483647 h 64"/>
              <a:gd name="T72" fmla="*/ 2147483647 w 77"/>
              <a:gd name="T73" fmla="*/ 2147483647 h 64"/>
              <a:gd name="T74" fmla="*/ 2147483647 w 77"/>
              <a:gd name="T75" fmla="*/ 2147483647 h 64"/>
              <a:gd name="T76" fmla="*/ 2147483647 w 77"/>
              <a:gd name="T77" fmla="*/ 2147483647 h 64"/>
              <a:gd name="T78" fmla="*/ 2147483647 w 77"/>
              <a:gd name="T79" fmla="*/ 2147483647 h 64"/>
              <a:gd name="T80" fmla="*/ 2147483647 w 77"/>
              <a:gd name="T81" fmla="*/ 2147483647 h 64"/>
              <a:gd name="T82" fmla="*/ 2147483647 w 77"/>
              <a:gd name="T83" fmla="*/ 2147483647 h 64"/>
              <a:gd name="T84" fmla="*/ 2147483647 w 77"/>
              <a:gd name="T85" fmla="*/ 2147483647 h 64"/>
              <a:gd name="T86" fmla="*/ 2147483647 w 77"/>
              <a:gd name="T87" fmla="*/ 2147483647 h 64"/>
              <a:gd name="T88" fmla="*/ 2147483647 w 77"/>
              <a:gd name="T89" fmla="*/ 2147483647 h 64"/>
              <a:gd name="T90" fmla="*/ 2147483647 w 77"/>
              <a:gd name="T91" fmla="*/ 2147483647 h 64"/>
              <a:gd name="T92" fmla="*/ 2147483647 w 77"/>
              <a:gd name="T93" fmla="*/ 2147483647 h 64"/>
              <a:gd name="T94" fmla="*/ 2147483647 w 77"/>
              <a:gd name="T95" fmla="*/ 2147483647 h 64"/>
              <a:gd name="T96" fmla="*/ 2147483647 w 77"/>
              <a:gd name="T97" fmla="*/ 2147483647 h 64"/>
              <a:gd name="T98" fmla="*/ 2147483647 w 77"/>
              <a:gd name="T99" fmla="*/ 2147483647 h 64"/>
              <a:gd name="T100" fmla="*/ 2147483647 w 77"/>
              <a:gd name="T101" fmla="*/ 2147483647 h 64"/>
              <a:gd name="T102" fmla="*/ 2147483647 w 77"/>
              <a:gd name="T103" fmla="*/ 2147483647 h 64"/>
              <a:gd name="T104" fmla="*/ 2147483647 w 77"/>
              <a:gd name="T105" fmla="*/ 2147483647 h 64"/>
              <a:gd name="T106" fmla="*/ 2147483647 w 77"/>
              <a:gd name="T107" fmla="*/ 2147483647 h 64"/>
              <a:gd name="T108" fmla="*/ 2147483647 w 77"/>
              <a:gd name="T109" fmla="*/ 2147483647 h 64"/>
              <a:gd name="T110" fmla="*/ 2147483647 w 77"/>
              <a:gd name="T111" fmla="*/ 2147483647 h 64"/>
              <a:gd name="T112" fmla="*/ 2147483647 w 77"/>
              <a:gd name="T113" fmla="*/ 2147483647 h 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89680" tIns="44840" rIns="89680" bIns="44840"/>
          <a:lstStyle/>
          <a:p>
            <a:endParaRPr lang="zh-CN" altLang="en-US"/>
          </a:p>
        </p:txBody>
      </p:sp>
      <p:sp>
        <p:nvSpPr>
          <p:cNvPr id="22" name="Freeform 130"/>
          <p:cNvSpPr>
            <a:spLocks noEditPoints="1"/>
          </p:cNvSpPr>
          <p:nvPr/>
        </p:nvSpPr>
        <p:spPr bwMode="auto">
          <a:xfrm>
            <a:off x="3668428" y="829552"/>
            <a:ext cx="1544724" cy="1480592"/>
          </a:xfrm>
          <a:custGeom>
            <a:avLst/>
            <a:gdLst>
              <a:gd name="T0" fmla="*/ 2147483647 w 746"/>
              <a:gd name="T1" fmla="*/ 2147483647 h 719"/>
              <a:gd name="T2" fmla="*/ 2147483647 w 746"/>
              <a:gd name="T3" fmla="*/ 2147483647 h 719"/>
              <a:gd name="T4" fmla="*/ 2147483647 w 746"/>
              <a:gd name="T5" fmla="*/ 2147483647 h 719"/>
              <a:gd name="T6" fmla="*/ 2147483647 w 746"/>
              <a:gd name="T7" fmla="*/ 2147483647 h 719"/>
              <a:gd name="T8" fmla="*/ 2147483647 w 746"/>
              <a:gd name="T9" fmla="*/ 2147483647 h 719"/>
              <a:gd name="T10" fmla="*/ 2147483647 w 746"/>
              <a:gd name="T11" fmla="*/ 2147483647 h 719"/>
              <a:gd name="T12" fmla="*/ 2147483647 w 746"/>
              <a:gd name="T13" fmla="*/ 2147483647 h 719"/>
              <a:gd name="T14" fmla="*/ 2147483647 w 746"/>
              <a:gd name="T15" fmla="*/ 2147483647 h 719"/>
              <a:gd name="T16" fmla="*/ 2147483647 w 746"/>
              <a:gd name="T17" fmla="*/ 2147483647 h 719"/>
              <a:gd name="T18" fmla="*/ 2147483647 w 746"/>
              <a:gd name="T19" fmla="*/ 2147483647 h 719"/>
              <a:gd name="T20" fmla="*/ 2147483647 w 746"/>
              <a:gd name="T21" fmla="*/ 2147483647 h 719"/>
              <a:gd name="T22" fmla="*/ 2147483647 w 746"/>
              <a:gd name="T23" fmla="*/ 2147483647 h 719"/>
              <a:gd name="T24" fmla="*/ 2147483647 w 746"/>
              <a:gd name="T25" fmla="*/ 2147483647 h 719"/>
              <a:gd name="T26" fmla="*/ 2147483647 w 746"/>
              <a:gd name="T27" fmla="*/ 2147483647 h 719"/>
              <a:gd name="T28" fmla="*/ 2147483647 w 746"/>
              <a:gd name="T29" fmla="*/ 2147483647 h 719"/>
              <a:gd name="T30" fmla="*/ 2147483647 w 746"/>
              <a:gd name="T31" fmla="*/ 2147483647 h 719"/>
              <a:gd name="T32" fmla="*/ 2147483647 w 746"/>
              <a:gd name="T33" fmla="*/ 2147483647 h 719"/>
              <a:gd name="T34" fmla="*/ 2147483647 w 746"/>
              <a:gd name="T35" fmla="*/ 2147483647 h 719"/>
              <a:gd name="T36" fmla="*/ 2147483647 w 746"/>
              <a:gd name="T37" fmla="*/ 2147483647 h 719"/>
              <a:gd name="T38" fmla="*/ 2147483647 w 746"/>
              <a:gd name="T39" fmla="*/ 2147483647 h 719"/>
              <a:gd name="T40" fmla="*/ 2147483647 w 746"/>
              <a:gd name="T41" fmla="*/ 2147483647 h 719"/>
              <a:gd name="T42" fmla="*/ 2147483647 w 746"/>
              <a:gd name="T43" fmla="*/ 2147483647 h 719"/>
              <a:gd name="T44" fmla="*/ 2147483647 w 746"/>
              <a:gd name="T45" fmla="*/ 2147483647 h 719"/>
              <a:gd name="T46" fmla="*/ 2147483647 w 746"/>
              <a:gd name="T47" fmla="*/ 2147483647 h 719"/>
              <a:gd name="T48" fmla="*/ 2147483647 w 746"/>
              <a:gd name="T49" fmla="*/ 2147483647 h 719"/>
              <a:gd name="T50" fmla="*/ 2147483647 w 746"/>
              <a:gd name="T51" fmla="*/ 2147483647 h 719"/>
              <a:gd name="T52" fmla="*/ 2147483647 w 746"/>
              <a:gd name="T53" fmla="*/ 2147483647 h 719"/>
              <a:gd name="T54" fmla="*/ 2147483647 w 746"/>
              <a:gd name="T55" fmla="*/ 2147483647 h 719"/>
              <a:gd name="T56" fmla="*/ 2147483647 w 746"/>
              <a:gd name="T57" fmla="*/ 2147483647 h 719"/>
              <a:gd name="T58" fmla="*/ 2147483647 w 746"/>
              <a:gd name="T59" fmla="*/ 2147483647 h 719"/>
              <a:gd name="T60" fmla="*/ 2147483647 w 746"/>
              <a:gd name="T61" fmla="*/ 2147483647 h 719"/>
              <a:gd name="T62" fmla="*/ 2147483647 w 746"/>
              <a:gd name="T63" fmla="*/ 2147483647 h 719"/>
              <a:gd name="T64" fmla="*/ 2147483647 w 746"/>
              <a:gd name="T65" fmla="*/ 2147483647 h 719"/>
              <a:gd name="T66" fmla="*/ 2147483647 w 746"/>
              <a:gd name="T67" fmla="*/ 2147483647 h 719"/>
              <a:gd name="T68" fmla="*/ 2147483647 w 746"/>
              <a:gd name="T69" fmla="*/ 2147483647 h 719"/>
              <a:gd name="T70" fmla="*/ 2147483647 w 746"/>
              <a:gd name="T71" fmla="*/ 2147483647 h 719"/>
              <a:gd name="T72" fmla="*/ 2147483647 w 746"/>
              <a:gd name="T73" fmla="*/ 2147483647 h 719"/>
              <a:gd name="T74" fmla="*/ 2147483647 w 746"/>
              <a:gd name="T75" fmla="*/ 2147483647 h 719"/>
              <a:gd name="T76" fmla="*/ 2147483647 w 746"/>
              <a:gd name="T77" fmla="*/ 2147483647 h 719"/>
              <a:gd name="T78" fmla="*/ 2147483647 w 746"/>
              <a:gd name="T79" fmla="*/ 2147483647 h 719"/>
              <a:gd name="T80" fmla="*/ 2147483647 w 746"/>
              <a:gd name="T81" fmla="*/ 2147483647 h 719"/>
              <a:gd name="T82" fmla="*/ 2147483647 w 746"/>
              <a:gd name="T83" fmla="*/ 2147483647 h 719"/>
              <a:gd name="T84" fmla="*/ 2147483647 w 746"/>
              <a:gd name="T85" fmla="*/ 2147483647 h 719"/>
              <a:gd name="T86" fmla="*/ 2147483647 w 746"/>
              <a:gd name="T87" fmla="*/ 2147483647 h 719"/>
              <a:gd name="T88" fmla="*/ 2147483647 w 746"/>
              <a:gd name="T89" fmla="*/ 2147483647 h 719"/>
              <a:gd name="T90" fmla="*/ 2147483647 w 746"/>
              <a:gd name="T91" fmla="*/ 2147483647 h 719"/>
              <a:gd name="T92" fmla="*/ 2147483647 w 746"/>
              <a:gd name="T93" fmla="*/ 2147483647 h 719"/>
              <a:gd name="T94" fmla="*/ 2147483647 w 746"/>
              <a:gd name="T95" fmla="*/ 2147483647 h 719"/>
              <a:gd name="T96" fmla="*/ 2147483647 w 746"/>
              <a:gd name="T97" fmla="*/ 2147483647 h 719"/>
              <a:gd name="T98" fmla="*/ 2147483647 w 746"/>
              <a:gd name="T99" fmla="*/ 2147483647 h 719"/>
              <a:gd name="T100" fmla="*/ 2147483647 w 746"/>
              <a:gd name="T101" fmla="*/ 2147483647 h 719"/>
              <a:gd name="T102" fmla="*/ 2147483647 w 746"/>
              <a:gd name="T103" fmla="*/ 2147483647 h 719"/>
              <a:gd name="T104" fmla="*/ 2147483647 w 746"/>
              <a:gd name="T105" fmla="*/ 0 h 719"/>
              <a:gd name="T106" fmla="*/ 2147483647 w 746"/>
              <a:gd name="T107" fmla="*/ 2147483647 h 719"/>
              <a:gd name="T108" fmla="*/ 2147483647 w 746"/>
              <a:gd name="T109" fmla="*/ 2147483647 h 719"/>
              <a:gd name="T110" fmla="*/ 2147483647 w 746"/>
              <a:gd name="T111" fmla="*/ 2147483647 h 719"/>
              <a:gd name="T112" fmla="*/ 2147483647 w 746"/>
              <a:gd name="T113" fmla="*/ 2147483647 h 719"/>
              <a:gd name="T114" fmla="*/ 2147483647 w 746"/>
              <a:gd name="T115" fmla="*/ 2147483647 h 719"/>
              <a:gd name="T116" fmla="*/ 2147483647 w 746"/>
              <a:gd name="T117" fmla="*/ 2147483647 h 719"/>
              <a:gd name="T118" fmla="*/ 2147483647 w 746"/>
              <a:gd name="T119" fmla="*/ 2147483647 h 719"/>
              <a:gd name="T120" fmla="*/ 2147483647 w 746"/>
              <a:gd name="T121" fmla="*/ 2147483647 h 719"/>
              <a:gd name="T122" fmla="*/ 2147483647 w 746"/>
              <a:gd name="T123" fmla="*/ 2147483647 h 719"/>
              <a:gd name="T124" fmla="*/ 2147483647 w 746"/>
              <a:gd name="T125" fmla="*/ 2147483647 h 7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rgbClr val="305480"/>
          </a:solidFill>
          <a:ln>
            <a:noFill/>
          </a:ln>
        </p:spPr>
        <p:txBody>
          <a:bodyPr lIns="89680" tIns="44840" rIns="89680" bIns="44840"/>
          <a:lstStyle/>
          <a:p>
            <a:endParaRPr lang="zh-CN" altLang="en-US"/>
          </a:p>
        </p:txBody>
      </p:sp>
      <p:sp>
        <p:nvSpPr>
          <p:cNvPr id="23" name="TextBox 13"/>
          <p:cNvSpPr txBox="1">
            <a:spLocks noChangeArrowheads="1"/>
          </p:cNvSpPr>
          <p:nvPr/>
        </p:nvSpPr>
        <p:spPr bwMode="auto">
          <a:xfrm>
            <a:off x="6115608" y="3363710"/>
            <a:ext cx="8028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400" b="1" dirty="0"/>
              <a:t>（五）</a:t>
            </a:r>
            <a:r>
              <a:rPr lang="zh-CN" altLang="zh-CN" sz="1400" b="1" dirty="0"/>
              <a:t>预算审批依据法制化</a:t>
            </a:r>
            <a:endParaRPr lang="en-US" sz="1400" dirty="0">
              <a:solidFill>
                <a:srgbClr val="445469"/>
              </a:solidFill>
              <a:latin typeface="Arial" pitchFamily="34" charset="0"/>
              <a:ea typeface="微软雅黑" pitchFamily="34" charset="-122"/>
              <a:sym typeface="Arial" pitchFamily="34" charset="0"/>
            </a:endParaRPr>
          </a:p>
        </p:txBody>
      </p:sp>
      <p:sp>
        <p:nvSpPr>
          <p:cNvPr id="24" name="TextBox 13"/>
          <p:cNvSpPr txBox="1">
            <a:spLocks noChangeArrowheads="1"/>
          </p:cNvSpPr>
          <p:nvPr/>
        </p:nvSpPr>
        <p:spPr bwMode="auto">
          <a:xfrm>
            <a:off x="5204948" y="4095255"/>
            <a:ext cx="801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zh-CN" sz="1400" b="1" dirty="0"/>
              <a:t>（四）预算审批流程规范</a:t>
            </a:r>
            <a:endParaRPr lang="en-US" sz="1400" dirty="0">
              <a:solidFill>
                <a:srgbClr val="445469"/>
              </a:solidFill>
              <a:latin typeface="Arial" pitchFamily="34" charset="0"/>
              <a:ea typeface="微软雅黑" pitchFamily="34" charset="-122"/>
              <a:sym typeface="Arial" pitchFamily="34" charset="0"/>
            </a:endParaRPr>
          </a:p>
        </p:txBody>
      </p:sp>
      <p:sp>
        <p:nvSpPr>
          <p:cNvPr id="25" name="TextBox 13"/>
          <p:cNvSpPr txBox="1">
            <a:spLocks noChangeArrowheads="1"/>
          </p:cNvSpPr>
          <p:nvPr/>
        </p:nvSpPr>
        <p:spPr bwMode="auto">
          <a:xfrm>
            <a:off x="4024247" y="4214839"/>
            <a:ext cx="8896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zh-CN" sz="1400" b="1" dirty="0"/>
              <a:t>（三）预算审批内容全面具体</a:t>
            </a:r>
            <a:endParaRPr lang="zh-CN" altLang="zh-CN" sz="1400" dirty="0"/>
          </a:p>
        </p:txBody>
      </p:sp>
      <p:sp>
        <p:nvSpPr>
          <p:cNvPr id="26" name="TextBox 13"/>
          <p:cNvSpPr txBox="1">
            <a:spLocks noChangeArrowheads="1"/>
          </p:cNvSpPr>
          <p:nvPr/>
        </p:nvSpPr>
        <p:spPr bwMode="auto">
          <a:xfrm>
            <a:off x="2944118" y="4118590"/>
            <a:ext cx="8016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en-US" altLang="zh-CN" sz="1400" dirty="0"/>
              <a:t> </a:t>
            </a:r>
            <a:r>
              <a:rPr lang="zh-CN" altLang="zh-CN" sz="1400" b="1" dirty="0"/>
              <a:t>（二）预算审批时间充裕</a:t>
            </a:r>
            <a:endParaRPr lang="en-US" sz="1400" dirty="0">
              <a:solidFill>
                <a:srgbClr val="445469"/>
              </a:solidFill>
              <a:latin typeface="Arial" pitchFamily="34" charset="0"/>
              <a:ea typeface="微软雅黑" pitchFamily="34" charset="-122"/>
              <a:sym typeface="Arial" pitchFamily="34" charset="0"/>
            </a:endParaRPr>
          </a:p>
        </p:txBody>
      </p:sp>
      <p:sp>
        <p:nvSpPr>
          <p:cNvPr id="27" name="TextBox 13"/>
          <p:cNvSpPr txBox="1">
            <a:spLocks noChangeArrowheads="1"/>
          </p:cNvSpPr>
          <p:nvPr/>
        </p:nvSpPr>
        <p:spPr bwMode="auto">
          <a:xfrm>
            <a:off x="1920943" y="3394045"/>
            <a:ext cx="80166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zh-CN" altLang="en-US" sz="1400" b="1" dirty="0"/>
              <a:t>（一）</a:t>
            </a:r>
            <a:r>
              <a:rPr lang="zh-CN" altLang="zh-CN" sz="1400" b="1" dirty="0"/>
              <a:t>预算审批组织体系健全</a:t>
            </a:r>
            <a:endParaRPr lang="zh-CN" altLang="zh-CN" sz="1400" dirty="0"/>
          </a:p>
        </p:txBody>
      </p:sp>
      <p:sp>
        <p:nvSpPr>
          <p:cNvPr id="28" name="矩形 27"/>
          <p:cNvSpPr/>
          <p:nvPr/>
        </p:nvSpPr>
        <p:spPr>
          <a:xfrm>
            <a:off x="-360492" y="-17257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文本框 34"/>
          <p:cNvSpPr txBox="1"/>
          <p:nvPr/>
        </p:nvSpPr>
        <p:spPr>
          <a:xfrm>
            <a:off x="631127" y="-131881"/>
            <a:ext cx="7881857" cy="683603"/>
          </a:xfrm>
          <a:prstGeom prst="rect">
            <a:avLst/>
          </a:prstGeom>
          <a:noFill/>
        </p:spPr>
        <p:txBody>
          <a:bodyPr wrap="square" lIns="67391" tIns="33696" rIns="67391" bIns="33696" rtlCol="0">
            <a:spAutoFit/>
          </a:bodyPr>
          <a:lstStyle/>
          <a:p>
            <a:r>
              <a:rPr lang="zh-CN" altLang="en-US" sz="4000" spc="600" dirty="0">
                <a:solidFill>
                  <a:schemeClr val="bg1"/>
                </a:solidFill>
                <a:latin typeface="黑体" pitchFamily="2" charset="-122"/>
                <a:ea typeface="黑体" pitchFamily="2" charset="-122"/>
                <a:cs typeface="+mn-ea"/>
                <a:sym typeface="+mn-lt"/>
              </a:rPr>
              <a:t>一、典型国家预算审批的特点</a:t>
            </a:r>
          </a:p>
        </p:txBody>
      </p:sp>
    </p:spTree>
    <p:extLst>
      <p:ext uri="{BB962C8B-B14F-4D97-AF65-F5344CB8AC3E}">
        <p14:creationId xmlns:p14="http://schemas.microsoft.com/office/powerpoint/2010/main" val="3137353293"/>
      </p:ext>
    </p:extLst>
  </p:cSld>
  <p:clrMapOvr>
    <a:masterClrMapping/>
  </p:clrMapOvr>
  <mc:AlternateContent xmlns:mc="http://schemas.openxmlformats.org/markup-compatibility/2006" xmlns:p14="http://schemas.microsoft.com/office/powerpoint/2010/main">
    <mc:Choice Requires="p14">
      <p:transition spd="slow" p14:dur="1300" advTm="879">
        <p14:pan dir="u"/>
      </p:transition>
    </mc:Choice>
    <mc:Fallback xmlns="">
      <p:transition spd="slow" advTm="87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 xmlns:a16="http://schemas.microsoft.com/office/drawing/2014/main" id="{A6452D2D-4E21-428F-9A38-658F2A18C46A}"/>
              </a:ext>
            </a:extLst>
          </p:cNvPr>
          <p:cNvGrpSpPr/>
          <p:nvPr/>
        </p:nvGrpSpPr>
        <p:grpSpPr>
          <a:xfrm>
            <a:off x="937617" y="1850448"/>
            <a:ext cx="6998141" cy="2546792"/>
            <a:chOff x="937617" y="1850448"/>
            <a:chExt cx="6998141" cy="2546792"/>
          </a:xfrm>
        </p:grpSpPr>
        <p:sp>
          <p:nvSpPr>
            <p:cNvPr id="2" name="Rounded Rectangle 5"/>
            <p:cNvSpPr>
              <a:spLocks noChangeArrowheads="1"/>
            </p:cNvSpPr>
            <p:nvPr/>
          </p:nvSpPr>
          <p:spPr bwMode="auto">
            <a:xfrm>
              <a:off x="937617" y="1850448"/>
              <a:ext cx="816899" cy="813218"/>
            </a:xfrm>
            <a:prstGeom prst="roundRect">
              <a:avLst>
                <a:gd name="adj" fmla="val 16667"/>
              </a:avLst>
            </a:prstGeom>
            <a:solidFill>
              <a:srgbClr val="305480"/>
            </a:solidFill>
            <a:ln>
              <a:noFill/>
            </a:ln>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3" name="Rounded Rectangle 11"/>
            <p:cNvSpPr>
              <a:spLocks noChangeArrowheads="1"/>
            </p:cNvSpPr>
            <p:nvPr/>
          </p:nvSpPr>
          <p:spPr bwMode="auto">
            <a:xfrm>
              <a:off x="3404723" y="1850448"/>
              <a:ext cx="815727" cy="813218"/>
            </a:xfrm>
            <a:prstGeom prst="roundRect">
              <a:avLst>
                <a:gd name="adj" fmla="val 16667"/>
              </a:avLst>
            </a:prstGeom>
            <a:solidFill>
              <a:srgbClr val="233C5B"/>
            </a:solidFill>
            <a:ln>
              <a:noFill/>
            </a:ln>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4" name="Rounded Rectangle 13"/>
            <p:cNvSpPr>
              <a:spLocks noChangeArrowheads="1"/>
            </p:cNvSpPr>
            <p:nvPr/>
          </p:nvSpPr>
          <p:spPr bwMode="auto">
            <a:xfrm>
              <a:off x="5910505" y="1850448"/>
              <a:ext cx="816899" cy="813218"/>
            </a:xfrm>
            <a:prstGeom prst="roundRect">
              <a:avLst>
                <a:gd name="adj" fmla="val 16667"/>
              </a:avLst>
            </a:prstGeom>
            <a:solidFill>
              <a:srgbClr val="305480"/>
            </a:solidFill>
            <a:ln>
              <a:noFill/>
            </a:ln>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5" name="Rounded Rectangle 15"/>
            <p:cNvSpPr>
              <a:spLocks noChangeArrowheads="1"/>
            </p:cNvSpPr>
            <p:nvPr/>
          </p:nvSpPr>
          <p:spPr bwMode="auto">
            <a:xfrm>
              <a:off x="937617" y="3158363"/>
              <a:ext cx="816899" cy="813217"/>
            </a:xfrm>
            <a:prstGeom prst="roundRect">
              <a:avLst>
                <a:gd name="adj" fmla="val 16667"/>
              </a:avLst>
            </a:prstGeom>
            <a:solidFill>
              <a:srgbClr val="233C5B"/>
            </a:solidFill>
            <a:ln>
              <a:noFill/>
            </a:ln>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6" name="Rounded Rectangle 17"/>
            <p:cNvSpPr>
              <a:spLocks noChangeArrowheads="1"/>
            </p:cNvSpPr>
            <p:nvPr/>
          </p:nvSpPr>
          <p:spPr bwMode="auto">
            <a:xfrm>
              <a:off x="3404723" y="3158363"/>
              <a:ext cx="815727" cy="813217"/>
            </a:xfrm>
            <a:prstGeom prst="roundRect">
              <a:avLst>
                <a:gd name="adj" fmla="val 16667"/>
              </a:avLst>
            </a:prstGeom>
            <a:solidFill>
              <a:srgbClr val="305480"/>
            </a:solidFill>
            <a:ln>
              <a:noFill/>
            </a:ln>
          </p:spPr>
          <p:txBody>
            <a:bodyPr lIns="67391" tIns="33696" rIns="67391" bIns="33696" anchor="ctr"/>
            <a:lstStyle/>
            <a:p>
              <a:pP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8" name="Freeform 44"/>
            <p:cNvSpPr>
              <a:spLocks noEditPoints="1"/>
            </p:cNvSpPr>
            <p:nvPr/>
          </p:nvSpPr>
          <p:spPr bwMode="auto">
            <a:xfrm>
              <a:off x="1141549" y="2055794"/>
              <a:ext cx="391455" cy="383858"/>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7391" tIns="33696" rIns="67391" bIns="33696"/>
            <a:lstStyle/>
            <a:p>
              <a:endParaRPr lang="zh-CN" altLang="en-US"/>
            </a:p>
          </p:txBody>
        </p:sp>
        <p:pic>
          <p:nvPicPr>
            <p:cNvPr id="9" name="Group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514" y="2074463"/>
              <a:ext cx="399660" cy="36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nvSpPr>
          <p:spPr bwMode="auto">
            <a:xfrm>
              <a:off x="1789129" y="1863968"/>
              <a:ext cx="1141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r>
                <a:rPr lang="en-US" altLang="zh-CN" sz="2000" dirty="0"/>
                <a:t>1. </a:t>
              </a:r>
              <a:r>
                <a:rPr lang="zh-CN" altLang="zh-CN" sz="2000" dirty="0"/>
                <a:t>预算审查的时间短</a:t>
              </a:r>
              <a:endParaRPr lang="en-US" sz="2000" dirty="0">
                <a:solidFill>
                  <a:srgbClr val="445469"/>
                </a:solidFill>
                <a:latin typeface="Arial" pitchFamily="34" charset="0"/>
                <a:ea typeface="微软雅黑" pitchFamily="34" charset="-122"/>
                <a:sym typeface="Arial" pitchFamily="34" charset="0"/>
              </a:endParaRPr>
            </a:p>
          </p:txBody>
        </p:sp>
        <p:sp>
          <p:nvSpPr>
            <p:cNvPr id="13" name="TextBox 13"/>
            <p:cNvSpPr txBox="1">
              <a:spLocks noChangeArrowheads="1"/>
            </p:cNvSpPr>
            <p:nvPr/>
          </p:nvSpPr>
          <p:spPr bwMode="auto">
            <a:xfrm>
              <a:off x="4254986" y="1878060"/>
              <a:ext cx="1141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000" dirty="0"/>
                <a:t>2. </a:t>
              </a:r>
              <a:r>
                <a:rPr lang="zh-CN" altLang="zh-CN" sz="2000" dirty="0"/>
                <a:t>代表的专业水平限</a:t>
              </a:r>
              <a:endParaRPr lang="en-US" sz="2000" dirty="0">
                <a:sym typeface="Arial" pitchFamily="34" charset="0"/>
              </a:endParaRPr>
            </a:p>
          </p:txBody>
        </p:sp>
        <p:sp>
          <p:nvSpPr>
            <p:cNvPr id="15" name="TextBox 13"/>
            <p:cNvSpPr txBox="1">
              <a:spLocks noChangeArrowheads="1"/>
            </p:cNvSpPr>
            <p:nvPr/>
          </p:nvSpPr>
          <p:spPr bwMode="auto">
            <a:xfrm>
              <a:off x="6794209" y="1857954"/>
              <a:ext cx="1141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000" dirty="0"/>
                <a:t>3. </a:t>
              </a:r>
              <a:r>
                <a:rPr lang="zh-CN" altLang="zh-CN" sz="2000" dirty="0"/>
                <a:t>预算审查的重点不突出</a:t>
              </a:r>
              <a:endParaRPr lang="en-US" sz="2000" dirty="0">
                <a:sym typeface="Arial" pitchFamily="34" charset="0"/>
              </a:endParaRPr>
            </a:p>
          </p:txBody>
        </p:sp>
        <p:sp>
          <p:nvSpPr>
            <p:cNvPr id="17" name="TextBox 13"/>
            <p:cNvSpPr txBox="1">
              <a:spLocks noChangeArrowheads="1"/>
            </p:cNvSpPr>
            <p:nvPr/>
          </p:nvSpPr>
          <p:spPr bwMode="auto">
            <a:xfrm>
              <a:off x="1835034" y="3166134"/>
              <a:ext cx="114154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000" dirty="0"/>
                <a:t>4.</a:t>
              </a:r>
              <a:r>
                <a:rPr lang="zh-CN" altLang="zh-CN" sz="2000" dirty="0"/>
                <a:t>批准的内容为“一揽子表决”</a:t>
              </a:r>
              <a:endParaRPr lang="en-US" sz="2000" dirty="0">
                <a:sym typeface="Arial" pitchFamily="34" charset="0"/>
              </a:endParaRPr>
            </a:p>
          </p:txBody>
        </p:sp>
        <p:sp>
          <p:nvSpPr>
            <p:cNvPr id="19" name="TextBox 13"/>
            <p:cNvSpPr txBox="1">
              <a:spLocks noChangeArrowheads="1"/>
            </p:cNvSpPr>
            <p:nvPr/>
          </p:nvSpPr>
          <p:spPr bwMode="auto">
            <a:xfrm>
              <a:off x="4294287" y="3197152"/>
              <a:ext cx="11415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spcBef>
                  <a:spcPct val="20000"/>
                </a:spcBef>
              </a:pPr>
              <a:r>
                <a:rPr lang="en-US" altLang="zh-CN" sz="2000" dirty="0"/>
                <a:t>5.</a:t>
              </a:r>
              <a:r>
                <a:rPr lang="zh-CN" altLang="zh-CN" sz="2000" dirty="0"/>
                <a:t>法律依据不够充实可靠</a:t>
              </a:r>
              <a:endParaRPr lang="en-US" sz="2000" dirty="0">
                <a:sym typeface="Arial" pitchFamily="34" charset="0"/>
              </a:endParaRPr>
            </a:p>
          </p:txBody>
        </p:sp>
        <p:pic>
          <p:nvPicPr>
            <p:cNvPr id="22" name="组合 4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1474" y="3409212"/>
              <a:ext cx="372703" cy="33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组合 5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4514" y="3350875"/>
              <a:ext cx="409036" cy="4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组合 5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0296" y="2074462"/>
              <a:ext cx="432476" cy="43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矩形 25"/>
          <p:cNvSpPr/>
          <p:nvPr/>
        </p:nvSpPr>
        <p:spPr>
          <a:xfrm>
            <a:off x="-323974" y="-36016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文本框 34"/>
          <p:cNvSpPr txBox="1"/>
          <p:nvPr/>
        </p:nvSpPr>
        <p:spPr>
          <a:xfrm>
            <a:off x="0" y="-228633"/>
            <a:ext cx="9073008" cy="622048"/>
          </a:xfrm>
          <a:prstGeom prst="rect">
            <a:avLst/>
          </a:prstGeom>
          <a:noFill/>
        </p:spPr>
        <p:txBody>
          <a:bodyPr wrap="square" lIns="67391" tIns="33696" rIns="67391" bIns="33696" rtlCol="0">
            <a:spAutoFit/>
          </a:bodyPr>
          <a:lstStyle/>
          <a:p>
            <a:r>
              <a:rPr lang="zh-CN" altLang="zh-CN" sz="3500" b="1" dirty="0">
                <a:solidFill>
                  <a:schemeClr val="lt1"/>
                </a:solidFill>
              </a:rPr>
              <a:t>二、对完善我国政府预算审批的启示与借鉴</a:t>
            </a:r>
            <a:endParaRPr lang="zh-CN" altLang="en-US" sz="3500" b="1" dirty="0">
              <a:solidFill>
                <a:schemeClr val="lt1"/>
              </a:solidFill>
              <a:sym typeface="+mn-lt"/>
            </a:endParaRPr>
          </a:p>
        </p:txBody>
      </p:sp>
      <p:sp>
        <p:nvSpPr>
          <p:cNvPr id="29" name="内容占位符 2">
            <a:extLst>
              <a:ext uri="{FF2B5EF4-FFF2-40B4-BE49-F238E27FC236}">
                <a16:creationId xmlns="" xmlns:a16="http://schemas.microsoft.com/office/drawing/2014/main" id="{77C3F1A3-4FB2-4198-8E07-CEC3F4DEEC09}"/>
              </a:ext>
            </a:extLst>
          </p:cNvPr>
          <p:cNvSpPr>
            <a:spLocks noGrp="1"/>
          </p:cNvSpPr>
          <p:nvPr>
            <p:ph idx="1"/>
          </p:nvPr>
        </p:nvSpPr>
        <p:spPr>
          <a:xfrm>
            <a:off x="396106" y="634026"/>
            <a:ext cx="8101013" cy="551995"/>
          </a:xfrm>
        </p:spPr>
        <p:txBody>
          <a:bodyPr>
            <a:normAutofit/>
          </a:bodyPr>
          <a:lstStyle/>
          <a:p>
            <a:pPr marL="0" indent="0">
              <a:buNone/>
            </a:pPr>
            <a:r>
              <a:rPr lang="zh-CN" altLang="zh-CN" b="1" dirty="0"/>
              <a:t>（一）我国政府预算审批中存在的问题</a:t>
            </a:r>
            <a:endParaRPr lang="zh-CN" altLang="zh-CN" dirty="0"/>
          </a:p>
          <a:p>
            <a:pPr marL="0" indent="0">
              <a:buNone/>
            </a:pPr>
            <a:endParaRPr lang="zh-CN" altLang="zh-CN" dirty="0"/>
          </a:p>
          <a:p>
            <a:pPr marL="0" indent="0">
              <a:buNone/>
            </a:pPr>
            <a:endParaRPr lang="zh-CN" altLang="en-US" dirty="0"/>
          </a:p>
        </p:txBody>
      </p:sp>
    </p:spTree>
    <p:extLst>
      <p:ext uri="{BB962C8B-B14F-4D97-AF65-F5344CB8AC3E}">
        <p14:creationId xmlns:p14="http://schemas.microsoft.com/office/powerpoint/2010/main" val="3442073938"/>
      </p:ext>
    </p:extLst>
  </p:cSld>
  <p:clrMapOvr>
    <a:masterClrMapping/>
  </p:clrMapOvr>
  <mc:AlternateContent xmlns:mc="http://schemas.openxmlformats.org/markup-compatibility/2006" xmlns:p14="http://schemas.microsoft.com/office/powerpoint/2010/main">
    <mc:Choice Requires="p14">
      <p:transition spd="slow" p14:dur="1300" advTm="157">
        <p14:pan dir="u"/>
      </p:transition>
    </mc:Choice>
    <mc:Fallback xmlns="">
      <p:transition spd="slow" advTm="157">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8317" y="1401255"/>
            <a:ext cx="3630923" cy="1402420"/>
          </a:xfrm>
          <a:prstGeom prst="rect">
            <a:avLst/>
          </a:prstGeom>
          <a:solidFill>
            <a:srgbClr val="305480"/>
          </a:solidFill>
          <a:ln>
            <a:noFill/>
          </a:ln>
        </p:spPr>
        <p:txBody>
          <a:bodyPr lIns="67391" tIns="33696" rIns="67391" bIns="33696" anchor="ctr"/>
          <a:lstStyle/>
          <a:p>
            <a:pPr algn="ct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3" name="Rectangle 3"/>
          <p:cNvSpPr>
            <a:spLocks noChangeArrowheads="1"/>
          </p:cNvSpPr>
          <p:nvPr/>
        </p:nvSpPr>
        <p:spPr bwMode="auto">
          <a:xfrm>
            <a:off x="908317" y="2803675"/>
            <a:ext cx="3630923" cy="1401253"/>
          </a:xfrm>
          <a:prstGeom prst="rect">
            <a:avLst/>
          </a:prstGeom>
          <a:solidFill>
            <a:srgbClr val="233C5B"/>
          </a:solidFill>
          <a:ln>
            <a:noFill/>
          </a:ln>
        </p:spPr>
        <p:txBody>
          <a:bodyPr lIns="67391" tIns="33696" rIns="67391" bIns="33696" anchor="ctr"/>
          <a:lstStyle/>
          <a:p>
            <a:pPr algn="ct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4" name="Rectangle 4"/>
          <p:cNvSpPr>
            <a:spLocks noChangeArrowheads="1"/>
          </p:cNvSpPr>
          <p:nvPr/>
        </p:nvSpPr>
        <p:spPr bwMode="auto">
          <a:xfrm>
            <a:off x="4539240" y="1401255"/>
            <a:ext cx="3630923" cy="1402420"/>
          </a:xfrm>
          <a:prstGeom prst="rect">
            <a:avLst/>
          </a:prstGeom>
          <a:solidFill>
            <a:srgbClr val="233C5B"/>
          </a:solidFill>
          <a:ln>
            <a:noFill/>
          </a:ln>
        </p:spPr>
        <p:txBody>
          <a:bodyPr lIns="67391" tIns="33696" rIns="67391" bIns="33696" anchor="ctr"/>
          <a:lstStyle/>
          <a:p>
            <a:pPr algn="ctr">
              <a:buFont typeface="Arial" pitchFamily="34" charset="0"/>
              <a:buNone/>
            </a:pPr>
            <a:endParaRPr lang="en-US" altLang="zh-CN">
              <a:solidFill>
                <a:srgbClr val="FFFFFF"/>
              </a:solidFill>
              <a:latin typeface="Arial" pitchFamily="34" charset="0"/>
              <a:ea typeface="微软雅黑" pitchFamily="34" charset="-122"/>
              <a:sym typeface="Arial" pitchFamily="34" charset="0"/>
            </a:endParaRPr>
          </a:p>
        </p:txBody>
      </p:sp>
      <p:sp>
        <p:nvSpPr>
          <p:cNvPr id="5" name="Rectangle 5"/>
          <p:cNvSpPr>
            <a:spLocks noChangeArrowheads="1"/>
          </p:cNvSpPr>
          <p:nvPr/>
        </p:nvSpPr>
        <p:spPr bwMode="auto">
          <a:xfrm>
            <a:off x="4539240" y="2803675"/>
            <a:ext cx="3630923" cy="1401253"/>
          </a:xfrm>
          <a:prstGeom prst="rect">
            <a:avLst/>
          </a:prstGeom>
          <a:solidFill>
            <a:srgbClr val="305480"/>
          </a:solidFill>
          <a:ln>
            <a:noFill/>
          </a:ln>
        </p:spPr>
        <p:txBody>
          <a:bodyPr lIns="67391" tIns="33696" rIns="67391" bIns="33696" anchor="ctr"/>
          <a:lstStyle/>
          <a:p>
            <a:pPr algn="ctr">
              <a:buFont typeface="Arial" pitchFamily="34" charset="0"/>
              <a:buNone/>
            </a:pPr>
            <a:endParaRPr lang="en-US" altLang="zh-CN" dirty="0">
              <a:solidFill>
                <a:srgbClr val="FFFFFF"/>
              </a:solidFill>
              <a:latin typeface="Arial" pitchFamily="34" charset="0"/>
              <a:ea typeface="微软雅黑" pitchFamily="34" charset="-122"/>
              <a:sym typeface="Arial" pitchFamily="34" charset="0"/>
            </a:endParaRPr>
          </a:p>
        </p:txBody>
      </p:sp>
      <p:sp>
        <p:nvSpPr>
          <p:cNvPr id="6" name="Oval 6"/>
          <p:cNvSpPr>
            <a:spLocks noChangeArrowheads="1"/>
          </p:cNvSpPr>
          <p:nvPr/>
        </p:nvSpPr>
        <p:spPr bwMode="auto">
          <a:xfrm>
            <a:off x="4242718" y="2522490"/>
            <a:ext cx="560226" cy="561202"/>
          </a:xfrm>
          <a:prstGeom prst="ellipse">
            <a:avLst/>
          </a:prstGeom>
          <a:solidFill>
            <a:schemeClr val="bg1"/>
          </a:solidFill>
          <a:ln w="28575">
            <a:solidFill>
              <a:schemeClr val="bg1"/>
            </a:solidFill>
            <a:round/>
            <a:headEnd/>
            <a:tailEnd/>
          </a:ln>
        </p:spPr>
        <p:txBody>
          <a:bodyPr lIns="67391" tIns="33696" rIns="67391" bIns="33696" anchor="ctr"/>
          <a:lstStyle/>
          <a:p>
            <a:pPr algn="ctr">
              <a:buFont typeface="Arial" pitchFamily="34" charset="0"/>
              <a:buNone/>
            </a:pPr>
            <a:endParaRPr lang="en-US" altLang="zh-CN" sz="6500">
              <a:solidFill>
                <a:srgbClr val="FFFFFF"/>
              </a:solidFill>
              <a:latin typeface="Arial" pitchFamily="34" charset="0"/>
              <a:ea typeface="微软雅黑" pitchFamily="34" charset="-122"/>
              <a:sym typeface="Arial" pitchFamily="34" charset="0"/>
            </a:endParaRPr>
          </a:p>
        </p:txBody>
      </p:sp>
      <p:pic>
        <p:nvPicPr>
          <p:cNvPr id="8" name="组合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361" y="2674167"/>
            <a:ext cx="261361" cy="260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8"/>
          <p:cNvSpPr>
            <a:spLocks noChangeArrowheads="1"/>
          </p:cNvSpPr>
          <p:nvPr/>
        </p:nvSpPr>
        <p:spPr bwMode="auto">
          <a:xfrm>
            <a:off x="1706880" y="1726400"/>
            <a:ext cx="26508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000" dirty="0">
                <a:solidFill>
                  <a:schemeClr val="bg1"/>
                </a:solidFill>
                <a:latin typeface="宋体" panose="02010600030101010101" pitchFamily="2" charset="-122"/>
                <a:ea typeface="宋体" panose="02010600030101010101" pitchFamily="2" charset="-122"/>
              </a:rPr>
              <a:t>1.</a:t>
            </a:r>
            <a:r>
              <a:rPr lang="zh-CN" altLang="zh-CN" sz="2000" dirty="0">
                <a:solidFill>
                  <a:schemeClr val="bg1"/>
                </a:solidFill>
                <a:latin typeface="宋体" panose="02010600030101010101" pitchFamily="2" charset="-122"/>
                <a:ea typeface="宋体" panose="02010600030101010101" pitchFamily="2" charset="-122"/>
              </a:rPr>
              <a:t>审批时间提前并延长</a:t>
            </a:r>
          </a:p>
          <a:p>
            <a:pPr defTabSz="896210">
              <a:lnSpc>
                <a:spcPct val="120000"/>
              </a:lnSpc>
              <a:spcBef>
                <a:spcPct val="20000"/>
              </a:spcBef>
            </a:pPr>
            <a:endParaRPr lang="en-US" sz="2000" dirty="0">
              <a:solidFill>
                <a:schemeClr val="bg1"/>
              </a:solidFill>
              <a:latin typeface="宋体" panose="02010600030101010101" pitchFamily="2" charset="-122"/>
              <a:ea typeface="宋体" panose="02010600030101010101" pitchFamily="2" charset="-122"/>
              <a:sym typeface="Arial" pitchFamily="34" charset="0"/>
            </a:endParaRPr>
          </a:p>
        </p:txBody>
      </p:sp>
      <p:sp>
        <p:nvSpPr>
          <p:cNvPr id="11" name="矩形 30"/>
          <p:cNvSpPr>
            <a:spLocks noChangeArrowheads="1"/>
          </p:cNvSpPr>
          <p:nvPr/>
        </p:nvSpPr>
        <p:spPr bwMode="auto">
          <a:xfrm>
            <a:off x="1767032" y="3161518"/>
            <a:ext cx="2100263" cy="70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96210">
              <a:lnSpc>
                <a:spcPct val="120000"/>
              </a:lnSpc>
              <a:spcBef>
                <a:spcPct val="20000"/>
              </a:spcBef>
            </a:pPr>
            <a:r>
              <a:rPr lang="en-US" altLang="zh-CN" sz="2000" dirty="0">
                <a:solidFill>
                  <a:schemeClr val="bg1"/>
                </a:solidFill>
                <a:latin typeface="宋体" panose="02010600030101010101" pitchFamily="2" charset="-122"/>
                <a:ea typeface="宋体" panose="02010600030101010101" pitchFamily="2" charset="-122"/>
                <a:sym typeface="Arial" pitchFamily="34" charset="0"/>
              </a:rPr>
              <a:t>3.</a:t>
            </a:r>
            <a:r>
              <a:rPr lang="zh-CN" altLang="en-US" sz="2000" dirty="0">
                <a:solidFill>
                  <a:schemeClr val="bg1"/>
                </a:solidFill>
                <a:latin typeface="宋体" panose="02010600030101010101" pitchFamily="2" charset="-122"/>
                <a:ea typeface="宋体" panose="02010600030101010101" pitchFamily="2" charset="-122"/>
                <a:sym typeface="Arial" pitchFamily="34" charset="0"/>
              </a:rPr>
              <a:t>可建立分项审批和修正制度</a:t>
            </a:r>
            <a:endParaRPr lang="en-US" sz="2000" dirty="0">
              <a:solidFill>
                <a:schemeClr val="bg1"/>
              </a:solidFill>
              <a:latin typeface="宋体" panose="02010600030101010101" pitchFamily="2" charset="-122"/>
              <a:ea typeface="宋体" panose="02010600030101010101" pitchFamily="2" charset="-122"/>
              <a:sym typeface="Arial" pitchFamily="34" charset="0"/>
            </a:endParaRPr>
          </a:p>
        </p:txBody>
      </p:sp>
      <p:sp>
        <p:nvSpPr>
          <p:cNvPr id="13" name="矩形 32"/>
          <p:cNvSpPr>
            <a:spLocks noChangeArrowheads="1"/>
          </p:cNvSpPr>
          <p:nvPr/>
        </p:nvSpPr>
        <p:spPr bwMode="auto">
          <a:xfrm>
            <a:off x="5094778" y="3315873"/>
            <a:ext cx="2335838" cy="3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896210">
              <a:lnSpc>
                <a:spcPct val="120000"/>
              </a:lnSpc>
              <a:spcBef>
                <a:spcPct val="20000"/>
              </a:spcBef>
            </a:pPr>
            <a:r>
              <a:rPr lang="en-US" altLang="zh-CN" sz="2000" dirty="0">
                <a:solidFill>
                  <a:schemeClr val="bg1"/>
                </a:solidFill>
                <a:latin typeface="宋体" panose="02010600030101010101" pitchFamily="2" charset="-122"/>
                <a:ea typeface="宋体" panose="02010600030101010101" pitchFamily="2" charset="-122"/>
                <a:sym typeface="Arial" pitchFamily="34" charset="0"/>
              </a:rPr>
              <a:t>4.</a:t>
            </a:r>
            <a:r>
              <a:rPr lang="zh-CN" altLang="en-US" sz="2000" dirty="0">
                <a:solidFill>
                  <a:schemeClr val="bg1"/>
                </a:solidFill>
                <a:latin typeface="宋体" panose="02010600030101010101" pitchFamily="2" charset="-122"/>
                <a:ea typeface="宋体" panose="02010600030101010101" pitchFamily="2" charset="-122"/>
                <a:sym typeface="Arial" pitchFamily="34" charset="0"/>
              </a:rPr>
              <a:t>健全相关法律法规</a:t>
            </a:r>
            <a:endParaRPr lang="en-US" sz="2000" dirty="0">
              <a:solidFill>
                <a:schemeClr val="bg1"/>
              </a:solidFill>
              <a:latin typeface="宋体" panose="02010600030101010101" pitchFamily="2" charset="-122"/>
              <a:ea typeface="宋体" panose="02010600030101010101" pitchFamily="2" charset="-122"/>
              <a:sym typeface="Arial" pitchFamily="34" charset="0"/>
            </a:endParaRPr>
          </a:p>
        </p:txBody>
      </p:sp>
      <p:sp>
        <p:nvSpPr>
          <p:cNvPr id="15" name="矩形 34"/>
          <p:cNvSpPr>
            <a:spLocks noChangeArrowheads="1"/>
          </p:cNvSpPr>
          <p:nvPr/>
        </p:nvSpPr>
        <p:spPr bwMode="auto">
          <a:xfrm>
            <a:off x="5094778" y="1765983"/>
            <a:ext cx="2691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2000" dirty="0">
                <a:solidFill>
                  <a:schemeClr val="bg1"/>
                </a:solidFill>
                <a:latin typeface="宋体" panose="02010600030101010101" pitchFamily="2" charset="-122"/>
                <a:ea typeface="宋体" panose="02010600030101010101" pitchFamily="2" charset="-122"/>
              </a:rPr>
              <a:t>2. </a:t>
            </a:r>
            <a:r>
              <a:rPr lang="zh-CN" altLang="zh-CN" sz="2000" dirty="0">
                <a:solidFill>
                  <a:schemeClr val="bg1"/>
                </a:solidFill>
                <a:latin typeface="宋体" panose="02010600030101010101" pitchFamily="2" charset="-122"/>
                <a:ea typeface="宋体" panose="02010600030101010101" pitchFamily="2" charset="-122"/>
              </a:rPr>
              <a:t>提高代表的业务水平</a:t>
            </a:r>
            <a:endParaRPr lang="en-US" sz="1000" dirty="0">
              <a:solidFill>
                <a:schemeClr val="bg1"/>
              </a:solidFill>
              <a:latin typeface="宋体" panose="02010600030101010101" pitchFamily="2" charset="-122"/>
              <a:ea typeface="宋体" panose="02010600030101010101" pitchFamily="2" charset="-122"/>
              <a:sym typeface="Arial" pitchFamily="34" charset="0"/>
            </a:endParaRPr>
          </a:p>
        </p:txBody>
      </p:sp>
      <p:sp>
        <p:nvSpPr>
          <p:cNvPr id="22" name="内容占位符 2">
            <a:extLst>
              <a:ext uri="{FF2B5EF4-FFF2-40B4-BE49-F238E27FC236}">
                <a16:creationId xmlns="" xmlns:a16="http://schemas.microsoft.com/office/drawing/2014/main" id="{5F4EECE1-2799-40A8-BF40-2C0108FAE26E}"/>
              </a:ext>
            </a:extLst>
          </p:cNvPr>
          <p:cNvSpPr>
            <a:spLocks noGrp="1"/>
          </p:cNvSpPr>
          <p:nvPr>
            <p:ph idx="1"/>
          </p:nvPr>
        </p:nvSpPr>
        <p:spPr>
          <a:xfrm>
            <a:off x="450055" y="613059"/>
            <a:ext cx="8101013" cy="551995"/>
          </a:xfrm>
        </p:spPr>
        <p:txBody>
          <a:bodyPr>
            <a:normAutofit/>
          </a:bodyPr>
          <a:lstStyle/>
          <a:p>
            <a:pPr marL="0" indent="0">
              <a:buNone/>
            </a:pPr>
            <a:r>
              <a:rPr lang="zh-CN" altLang="zh-CN" b="1" dirty="0"/>
              <a:t>（二）我国政府预算审批的改进思路</a:t>
            </a:r>
            <a:endParaRPr lang="zh-CN" altLang="zh-CN" dirty="0"/>
          </a:p>
          <a:p>
            <a:pPr marL="0" indent="0">
              <a:buNone/>
            </a:pPr>
            <a:endParaRPr lang="zh-CN" altLang="en-US" dirty="0"/>
          </a:p>
        </p:txBody>
      </p:sp>
      <p:sp>
        <p:nvSpPr>
          <p:cNvPr id="24" name="矩形 23">
            <a:extLst>
              <a:ext uri="{FF2B5EF4-FFF2-40B4-BE49-F238E27FC236}">
                <a16:creationId xmlns="" xmlns:a16="http://schemas.microsoft.com/office/drawing/2014/main" id="{CA7C131B-4E4A-4279-A002-5D4A289F29DC}"/>
              </a:ext>
            </a:extLst>
          </p:cNvPr>
          <p:cNvSpPr/>
          <p:nvPr/>
        </p:nvSpPr>
        <p:spPr>
          <a:xfrm>
            <a:off x="-323974" y="-36016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文本框 34">
            <a:extLst>
              <a:ext uri="{FF2B5EF4-FFF2-40B4-BE49-F238E27FC236}">
                <a16:creationId xmlns="" xmlns:a16="http://schemas.microsoft.com/office/drawing/2014/main" id="{76917888-0CED-4631-96D7-1E7887DC3196}"/>
              </a:ext>
            </a:extLst>
          </p:cNvPr>
          <p:cNvSpPr txBox="1"/>
          <p:nvPr/>
        </p:nvSpPr>
        <p:spPr>
          <a:xfrm>
            <a:off x="0" y="-228633"/>
            <a:ext cx="9073008" cy="622048"/>
          </a:xfrm>
          <a:prstGeom prst="rect">
            <a:avLst/>
          </a:prstGeom>
          <a:noFill/>
        </p:spPr>
        <p:txBody>
          <a:bodyPr wrap="square" lIns="67391" tIns="33696" rIns="67391" bIns="33696" rtlCol="0">
            <a:spAutoFit/>
          </a:bodyPr>
          <a:lstStyle/>
          <a:p>
            <a:r>
              <a:rPr lang="zh-CN" altLang="zh-CN" sz="3500" b="1" dirty="0">
                <a:solidFill>
                  <a:schemeClr val="lt1"/>
                </a:solidFill>
              </a:rPr>
              <a:t>二、对完善我国政府预算审批的启示与借鉴</a:t>
            </a:r>
            <a:endParaRPr lang="zh-CN" altLang="en-US" sz="3500" b="1" dirty="0">
              <a:solidFill>
                <a:schemeClr val="lt1"/>
              </a:solidFill>
              <a:sym typeface="+mn-lt"/>
            </a:endParaRPr>
          </a:p>
        </p:txBody>
      </p:sp>
    </p:spTree>
    <p:extLst>
      <p:ext uri="{BB962C8B-B14F-4D97-AF65-F5344CB8AC3E}">
        <p14:creationId xmlns:p14="http://schemas.microsoft.com/office/powerpoint/2010/main" val="1359650054"/>
      </p:ext>
    </p:extLst>
  </p:cSld>
  <p:clrMapOvr>
    <a:masterClrMapping/>
  </p:clrMapOvr>
  <mc:AlternateContent xmlns:mc="http://schemas.openxmlformats.org/markup-compatibility/2006" xmlns:p14="http://schemas.microsoft.com/office/powerpoint/2010/main">
    <mc:Choice Requires="p14">
      <p:transition spd="slow" p14:dur="1300" advTm="26">
        <p14:pan dir="u"/>
      </p:transition>
    </mc:Choice>
    <mc:Fallback xmlns="">
      <p:transition spd="slow" advTm="26">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4122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4122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952328"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2426677" y="2384648"/>
            <a:ext cx="4594165"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anose="02010609060101010101" pitchFamily="2" charset="-122"/>
                <a:ea typeface="黑体" panose="02010609060101010101" pitchFamily="2" charset="-122"/>
                <a:cs typeface="+mn-ea"/>
                <a:sym typeface="+mn-lt"/>
              </a:rPr>
              <a:t>案例评析</a:t>
            </a:r>
            <a:r>
              <a:rPr lang="en-US" altLang="zh-CN" sz="4000" dirty="0">
                <a:solidFill>
                  <a:srgbClr val="305480"/>
                </a:solidFill>
                <a:latin typeface="黑体" panose="02010609060101010101" pitchFamily="2" charset="-122"/>
                <a:ea typeface="黑体" panose="02010609060101010101" pitchFamily="2" charset="-122"/>
                <a:cs typeface="+mn-ea"/>
                <a:sym typeface="+mn-lt"/>
              </a:rPr>
              <a:t>&amp;</a:t>
            </a:r>
            <a:r>
              <a:rPr lang="zh-CN" altLang="en-US" sz="4000" dirty="0">
                <a:solidFill>
                  <a:srgbClr val="305480"/>
                </a:solidFill>
                <a:latin typeface="黑体" panose="02010609060101010101" pitchFamily="2" charset="-122"/>
                <a:ea typeface="黑体" panose="02010609060101010101" pitchFamily="2" charset="-122"/>
                <a:cs typeface="+mn-ea"/>
                <a:sym typeface="+mn-lt"/>
              </a:rPr>
              <a:t>本章小结</a:t>
            </a:r>
          </a:p>
        </p:txBody>
      </p:sp>
      <p:sp>
        <p:nvSpPr>
          <p:cNvPr id="6" name="文本框 34"/>
          <p:cNvSpPr txBox="1"/>
          <p:nvPr/>
        </p:nvSpPr>
        <p:spPr>
          <a:xfrm>
            <a:off x="4059254"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anose="02010609060101010101" pitchFamily="2" charset="-122"/>
                <a:ea typeface="黑体" panose="02010609060101010101" pitchFamily="2" charset="-122"/>
                <a:cs typeface="+mn-ea"/>
                <a:sym typeface="+mn-lt"/>
              </a:rPr>
              <a:t>4</a:t>
            </a:r>
            <a:endParaRPr lang="zh-CN" altLang="en-US" sz="8800" dirty="0">
              <a:solidFill>
                <a:schemeClr val="bg1"/>
              </a:solidFill>
              <a:latin typeface="黑体" panose="02010609060101010101" pitchFamily="2" charset="-122"/>
              <a:ea typeface="黑体" panose="02010609060101010101" pitchFamily="2"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Tm="333">
        <p14:pan dir="u"/>
      </p:transition>
    </mc:Choice>
    <mc:Fallback xmlns="">
      <p:transition spd="slow" advTm="333">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4">
            <a:extLst>
              <a:ext uri="{FF2B5EF4-FFF2-40B4-BE49-F238E27FC236}">
                <a16:creationId xmlns="" xmlns:a16="http://schemas.microsoft.com/office/drawing/2014/main" id="{31EFC5E6-E5AE-45CE-BB1B-24EB1CF70DE6}"/>
              </a:ext>
            </a:extLst>
          </p:cNvPr>
          <p:cNvSpPr txBox="1"/>
          <p:nvPr/>
        </p:nvSpPr>
        <p:spPr>
          <a:xfrm>
            <a:off x="631127" y="-131881"/>
            <a:ext cx="7881857" cy="683603"/>
          </a:xfrm>
          <a:prstGeom prst="rect">
            <a:avLst/>
          </a:prstGeom>
          <a:noFill/>
        </p:spPr>
        <p:txBody>
          <a:bodyPr wrap="square" lIns="67391" tIns="33696" rIns="67391" bIns="33696" rtlCol="0">
            <a:spAutoFit/>
          </a:bodyPr>
          <a:lstStyle/>
          <a:p>
            <a:r>
              <a:rPr lang="zh-CN" altLang="en-US" sz="4000" spc="600" dirty="0">
                <a:solidFill>
                  <a:schemeClr val="bg1"/>
                </a:solidFill>
                <a:latin typeface="黑体" pitchFamily="2" charset="-122"/>
                <a:ea typeface="黑体" pitchFamily="2" charset="-122"/>
                <a:cs typeface="+mn-ea"/>
                <a:sym typeface="+mn-lt"/>
              </a:rPr>
              <a:t>一、典型国家预算审批的特点</a:t>
            </a:r>
          </a:p>
        </p:txBody>
      </p:sp>
      <p:sp>
        <p:nvSpPr>
          <p:cNvPr id="9" name="文本框 34">
            <a:extLst>
              <a:ext uri="{FF2B5EF4-FFF2-40B4-BE49-F238E27FC236}">
                <a16:creationId xmlns="" xmlns:a16="http://schemas.microsoft.com/office/drawing/2014/main" id="{898B6ED1-767A-4C1A-B26D-CCB3464AE60A}"/>
              </a:ext>
            </a:extLst>
          </p:cNvPr>
          <p:cNvSpPr txBox="1"/>
          <p:nvPr/>
        </p:nvSpPr>
        <p:spPr>
          <a:xfrm>
            <a:off x="783527" y="20519"/>
            <a:ext cx="7881857" cy="683603"/>
          </a:xfrm>
          <a:prstGeom prst="rect">
            <a:avLst/>
          </a:prstGeom>
          <a:noFill/>
        </p:spPr>
        <p:txBody>
          <a:bodyPr wrap="square" lIns="67391" tIns="33696" rIns="67391" bIns="33696" rtlCol="0">
            <a:spAutoFit/>
          </a:bodyPr>
          <a:lstStyle/>
          <a:p>
            <a:r>
              <a:rPr lang="zh-CN" altLang="en-US" sz="4000" spc="600" dirty="0">
                <a:solidFill>
                  <a:schemeClr val="bg1"/>
                </a:solidFill>
                <a:latin typeface="黑体" pitchFamily="2" charset="-122"/>
                <a:ea typeface="黑体" pitchFamily="2" charset="-122"/>
                <a:cs typeface="+mn-ea"/>
                <a:sym typeface="+mn-lt"/>
              </a:rPr>
              <a:t>一、典型国家预算审批的特点</a:t>
            </a:r>
          </a:p>
        </p:txBody>
      </p:sp>
      <p:sp>
        <p:nvSpPr>
          <p:cNvPr id="10" name="文本框 34">
            <a:extLst>
              <a:ext uri="{FF2B5EF4-FFF2-40B4-BE49-F238E27FC236}">
                <a16:creationId xmlns="" xmlns:a16="http://schemas.microsoft.com/office/drawing/2014/main" id="{68C4820C-C74C-477A-A5F4-543C36D7B506}"/>
              </a:ext>
            </a:extLst>
          </p:cNvPr>
          <p:cNvSpPr txBox="1"/>
          <p:nvPr/>
        </p:nvSpPr>
        <p:spPr>
          <a:xfrm>
            <a:off x="935927" y="172919"/>
            <a:ext cx="7881857" cy="683603"/>
          </a:xfrm>
          <a:prstGeom prst="rect">
            <a:avLst/>
          </a:prstGeom>
          <a:noFill/>
        </p:spPr>
        <p:txBody>
          <a:bodyPr wrap="square" lIns="67391" tIns="33696" rIns="67391" bIns="33696" rtlCol="0">
            <a:spAutoFit/>
          </a:bodyPr>
          <a:lstStyle/>
          <a:p>
            <a:r>
              <a:rPr lang="zh-CN" altLang="en-US" sz="4000" spc="600" dirty="0">
                <a:solidFill>
                  <a:schemeClr val="bg1"/>
                </a:solidFill>
                <a:latin typeface="黑体" pitchFamily="2" charset="-122"/>
                <a:ea typeface="黑体" pitchFamily="2" charset="-122"/>
                <a:cs typeface="+mn-ea"/>
                <a:sym typeface="+mn-lt"/>
              </a:rPr>
              <a:t>一、典型国家预算审批的特点</a:t>
            </a:r>
          </a:p>
        </p:txBody>
      </p:sp>
      <p:sp>
        <p:nvSpPr>
          <p:cNvPr id="11" name="矩形 10">
            <a:extLst>
              <a:ext uri="{FF2B5EF4-FFF2-40B4-BE49-F238E27FC236}">
                <a16:creationId xmlns="" xmlns:a16="http://schemas.microsoft.com/office/drawing/2014/main" id="{C2143689-968E-47D9-9444-7716C1BC04FA}"/>
              </a:ext>
            </a:extLst>
          </p:cNvPr>
          <p:cNvSpPr/>
          <p:nvPr/>
        </p:nvSpPr>
        <p:spPr>
          <a:xfrm>
            <a:off x="-539998" y="32844"/>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案例与评析</a:t>
            </a:r>
          </a:p>
        </p:txBody>
      </p:sp>
      <p:sp>
        <p:nvSpPr>
          <p:cNvPr id="12" name="文本框 11">
            <a:extLst>
              <a:ext uri="{FF2B5EF4-FFF2-40B4-BE49-F238E27FC236}">
                <a16:creationId xmlns="" xmlns:a16="http://schemas.microsoft.com/office/drawing/2014/main" id="{59789262-3B54-4533-8927-AFB1C7F838E9}"/>
              </a:ext>
            </a:extLst>
          </p:cNvPr>
          <p:cNvSpPr txBox="1"/>
          <p:nvPr/>
        </p:nvSpPr>
        <p:spPr>
          <a:xfrm>
            <a:off x="1224198" y="1440036"/>
            <a:ext cx="6552728" cy="954107"/>
          </a:xfrm>
          <a:prstGeom prst="rect">
            <a:avLst/>
          </a:prstGeom>
          <a:noFill/>
        </p:spPr>
        <p:txBody>
          <a:bodyPr wrap="square" rtlCol="0">
            <a:spAutoFit/>
          </a:bodyPr>
          <a:lstStyle/>
          <a:p>
            <a:r>
              <a:rPr lang="zh-CN" altLang="en-US" sz="2000" b="1" dirty="0"/>
              <a:t>请阅读本章</a:t>
            </a:r>
            <a:r>
              <a:rPr lang="zh-CN" altLang="en-US" sz="2000" b="1" dirty="0" smtClean="0"/>
              <a:t>案例（</a:t>
            </a:r>
            <a:r>
              <a:rPr lang="en-US" altLang="zh-CN" sz="2000" b="1" dirty="0" smtClean="0"/>
              <a:t>P195</a:t>
            </a:r>
            <a:r>
              <a:rPr lang="zh-CN" altLang="en-US" sz="2000" b="1" dirty="0" smtClean="0"/>
              <a:t>）并</a:t>
            </a:r>
            <a:r>
              <a:rPr lang="zh-CN" altLang="en-US" sz="2000" b="1" dirty="0"/>
              <a:t>思考下列问题：</a:t>
            </a:r>
            <a:endParaRPr lang="en-US" altLang="zh-CN" sz="2000" b="1" dirty="0"/>
          </a:p>
          <a:p>
            <a:r>
              <a:rPr lang="en-US" altLang="zh-CN" sz="2000" dirty="0" smtClean="0"/>
              <a:t>1.</a:t>
            </a:r>
            <a:r>
              <a:rPr lang="zh-CN" altLang="en-US" dirty="0" smtClean="0"/>
              <a:t>人大</a:t>
            </a:r>
            <a:r>
              <a:rPr lang="zh-CN" altLang="en-US" dirty="0"/>
              <a:t>对政府预算初步审查的意义和程序是什么？</a:t>
            </a:r>
            <a:endParaRPr lang="en-US" altLang="zh-CN" dirty="0"/>
          </a:p>
          <a:p>
            <a:r>
              <a:rPr lang="en-US" altLang="zh-CN" dirty="0"/>
              <a:t>2.</a:t>
            </a:r>
            <a:r>
              <a:rPr lang="zh-CN" altLang="en-US" dirty="0"/>
              <a:t>人大预算审查批准的程序及审查结果报告的内容是什么？</a:t>
            </a:r>
          </a:p>
        </p:txBody>
      </p:sp>
    </p:spTree>
    <p:extLst>
      <p:ext uri="{BB962C8B-B14F-4D97-AF65-F5344CB8AC3E}">
        <p14:creationId xmlns:p14="http://schemas.microsoft.com/office/powerpoint/2010/main" val="5933222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rot="2620520">
            <a:off x="-4912470" y="-618802"/>
            <a:ext cx="7056784" cy="7056784"/>
          </a:xfrm>
          <a:prstGeom prst="rect">
            <a:avLst/>
          </a:prstGeom>
          <a:solidFill>
            <a:srgbClr val="23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2620520">
            <a:off x="-5632552" y="-628181"/>
            <a:ext cx="7056784" cy="7056784"/>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流程图: 终止 21"/>
          <p:cNvSpPr/>
          <p:nvPr/>
        </p:nvSpPr>
        <p:spPr>
          <a:xfrm>
            <a:off x="4788594" y="1805039"/>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3" name="流程图: 终止 22"/>
          <p:cNvSpPr/>
          <p:nvPr/>
        </p:nvSpPr>
        <p:spPr>
          <a:xfrm>
            <a:off x="4788594" y="2976960"/>
            <a:ext cx="2664296" cy="710479"/>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流程图: 终止 24"/>
          <p:cNvSpPr/>
          <p:nvPr/>
        </p:nvSpPr>
        <p:spPr>
          <a:xfrm>
            <a:off x="4788594" y="734521"/>
            <a:ext cx="2664296" cy="704450"/>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文本框 34"/>
          <p:cNvSpPr txBox="1"/>
          <p:nvPr/>
        </p:nvSpPr>
        <p:spPr>
          <a:xfrm>
            <a:off x="-45959" y="2061755"/>
            <a:ext cx="2898963" cy="1299156"/>
          </a:xfrm>
          <a:prstGeom prst="rect">
            <a:avLst/>
          </a:prstGeom>
          <a:noFill/>
        </p:spPr>
        <p:txBody>
          <a:bodyPr wrap="square" lIns="67391" tIns="33696" rIns="67391" bIns="33696" rtlCol="0">
            <a:spAutoFit/>
          </a:bodyPr>
          <a:lstStyle/>
          <a:p>
            <a:r>
              <a:rPr lang="zh-CN" altLang="en-US" sz="8000" spc="600" dirty="0">
                <a:solidFill>
                  <a:schemeClr val="bg1"/>
                </a:solidFill>
                <a:latin typeface="黑体" pitchFamily="2" charset="-122"/>
                <a:ea typeface="黑体" pitchFamily="2" charset="-122"/>
                <a:cs typeface="+mn-ea"/>
                <a:sym typeface="+mn-lt"/>
              </a:rPr>
              <a:t>目录</a:t>
            </a:r>
          </a:p>
        </p:txBody>
      </p:sp>
      <p:sp>
        <p:nvSpPr>
          <p:cNvPr id="27" name="文本框 34"/>
          <p:cNvSpPr txBox="1"/>
          <p:nvPr/>
        </p:nvSpPr>
        <p:spPr>
          <a:xfrm>
            <a:off x="4858426" y="762728"/>
            <a:ext cx="2336456" cy="683603"/>
          </a:xfrm>
          <a:prstGeom prst="rect">
            <a:avLst/>
          </a:prstGeom>
          <a:noFill/>
        </p:spPr>
        <p:txBody>
          <a:bodyPr wrap="square" lIns="67391" tIns="33696" rIns="67391" bIns="33696" rtlCol="0">
            <a:spAutoFit/>
          </a:bodyPr>
          <a:lstStyle/>
          <a:p>
            <a:r>
              <a:rPr lang="zh-CN" altLang="en-US" sz="2000" dirty="0">
                <a:solidFill>
                  <a:schemeClr val="bg1"/>
                </a:solidFill>
                <a:latin typeface="黑体" pitchFamily="2" charset="-122"/>
                <a:ea typeface="黑体" pitchFamily="2" charset="-122"/>
                <a:cs typeface="+mn-ea"/>
                <a:sym typeface="+mn-lt"/>
              </a:rPr>
              <a:t>第一节 政府预算审查批准概述</a:t>
            </a:r>
          </a:p>
        </p:txBody>
      </p:sp>
      <p:sp>
        <p:nvSpPr>
          <p:cNvPr id="28" name="文本框 34"/>
          <p:cNvSpPr txBox="1"/>
          <p:nvPr/>
        </p:nvSpPr>
        <p:spPr>
          <a:xfrm>
            <a:off x="4829990" y="1719953"/>
            <a:ext cx="2844451" cy="683603"/>
          </a:xfrm>
          <a:prstGeom prst="rect">
            <a:avLst/>
          </a:prstGeom>
          <a:noFill/>
        </p:spPr>
        <p:txBody>
          <a:bodyPr wrap="square" lIns="67391" tIns="33696" rIns="67391" bIns="33696" rtlCol="0">
            <a:spAutoFit/>
          </a:bodyPr>
          <a:lstStyle>
            <a:defPPr>
              <a:defRPr lang="zh-CN"/>
            </a:defPPr>
            <a:lvl1pPr>
              <a:defRPr sz="2000">
                <a:solidFill>
                  <a:schemeClr val="bg1"/>
                </a:solidFill>
                <a:latin typeface="黑体" pitchFamily="2" charset="-122"/>
                <a:ea typeface="黑体" pitchFamily="2" charset="-122"/>
                <a:cs typeface="+mn-ea"/>
              </a:defRPr>
            </a:lvl1pPr>
          </a:lstStyle>
          <a:p>
            <a:r>
              <a:rPr lang="zh-CN" altLang="en-US" dirty="0">
                <a:sym typeface="+mn-lt"/>
              </a:rPr>
              <a:t>第二节 我国政府预算审批内容、流程和方法</a:t>
            </a:r>
          </a:p>
        </p:txBody>
      </p:sp>
      <p:sp>
        <p:nvSpPr>
          <p:cNvPr id="29" name="文本框 34"/>
          <p:cNvSpPr txBox="1"/>
          <p:nvPr/>
        </p:nvSpPr>
        <p:spPr>
          <a:xfrm>
            <a:off x="4887284" y="2997128"/>
            <a:ext cx="2466915" cy="652826"/>
          </a:xfrm>
          <a:prstGeom prst="rect">
            <a:avLst/>
          </a:prstGeom>
          <a:noFill/>
        </p:spPr>
        <p:txBody>
          <a:bodyPr wrap="square" lIns="67391" tIns="33696" rIns="67391" bIns="33696" rtlCol="0">
            <a:spAutoFit/>
          </a:bodyPr>
          <a:lstStyle/>
          <a:p>
            <a:r>
              <a:rPr lang="zh-CN" altLang="en-US" sz="2000" dirty="0">
                <a:solidFill>
                  <a:schemeClr val="bg1"/>
                </a:solidFill>
                <a:latin typeface="黑体" pitchFamily="2" charset="-122"/>
                <a:ea typeface="黑体" pitchFamily="2" charset="-122"/>
                <a:cs typeface="+mn-ea"/>
                <a:sym typeface="+mn-lt"/>
              </a:rPr>
              <a:t>第三</a:t>
            </a:r>
            <a:r>
              <a:rPr lang="zh-CN" altLang="en-US" sz="1800" dirty="0">
                <a:solidFill>
                  <a:schemeClr val="bg1"/>
                </a:solidFill>
                <a:latin typeface="黑体" pitchFamily="2" charset="-122"/>
                <a:ea typeface="黑体" pitchFamily="2" charset="-122"/>
                <a:cs typeface="+mn-ea"/>
                <a:sym typeface="+mn-lt"/>
              </a:rPr>
              <a:t>节 典型国家政府预算审批特点和借鉴 </a:t>
            </a:r>
          </a:p>
        </p:txBody>
      </p:sp>
      <p:sp>
        <p:nvSpPr>
          <p:cNvPr id="30" name="文本框 34"/>
          <p:cNvSpPr txBox="1"/>
          <p:nvPr/>
        </p:nvSpPr>
        <p:spPr>
          <a:xfrm>
            <a:off x="5057983" y="4171006"/>
            <a:ext cx="2898963" cy="437382"/>
          </a:xfrm>
          <a:prstGeom prst="rect">
            <a:avLst/>
          </a:prstGeom>
          <a:noFill/>
        </p:spPr>
        <p:txBody>
          <a:bodyPr wrap="square" lIns="67391" tIns="33696" rIns="67391" bIns="33696" rtlCol="0">
            <a:spAutoFit/>
          </a:bodyPr>
          <a:lstStyle/>
          <a:p>
            <a:r>
              <a:rPr lang="zh-CN" altLang="en-US" sz="2400" dirty="0">
                <a:solidFill>
                  <a:schemeClr val="bg1"/>
                </a:solidFill>
                <a:latin typeface="黑体" pitchFamily="2" charset="-122"/>
                <a:ea typeface="黑体" pitchFamily="2" charset="-122"/>
                <a:cs typeface="+mn-ea"/>
                <a:sym typeface="+mn-lt"/>
              </a:rPr>
              <a:t>单击添加标题</a:t>
            </a:r>
            <a:endParaRPr lang="zh-CN" altLang="en-US" sz="20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2883421807"/>
      </p:ext>
    </p:extLst>
  </p:cSld>
  <p:clrMapOvr>
    <a:masterClrMapping/>
  </p:clrMapOvr>
  <mc:AlternateContent xmlns:mc="http://schemas.openxmlformats.org/markup-compatibility/2006" xmlns:p14="http://schemas.microsoft.com/office/powerpoint/2010/main">
    <mc:Choice Requires="p14">
      <p:transition spd="slow" p14:dur="1300" advTm="4684">
        <p14:pan dir="u"/>
      </p:transition>
    </mc:Choice>
    <mc:Fallback xmlns="">
      <p:transition spd="slow" advTm="4684">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1E0CF278-0D00-4874-B390-183E5B95353B}"/>
              </a:ext>
            </a:extLst>
          </p:cNvPr>
          <p:cNvSpPr>
            <a:spLocks noGrp="1"/>
          </p:cNvSpPr>
          <p:nvPr>
            <p:ph type="title"/>
          </p:nvPr>
        </p:nvSpPr>
        <p:spPr>
          <a:xfrm>
            <a:off x="449263" y="201613"/>
            <a:ext cx="8102600" cy="839787"/>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t>本章小结</a:t>
            </a:r>
          </a:p>
        </p:txBody>
      </p:sp>
      <p:sp>
        <p:nvSpPr>
          <p:cNvPr id="2" name="TextBox 1"/>
          <p:cNvSpPr txBox="1"/>
          <p:nvPr/>
        </p:nvSpPr>
        <p:spPr>
          <a:xfrm>
            <a:off x="756146" y="1368028"/>
            <a:ext cx="7848872" cy="338554"/>
          </a:xfrm>
          <a:prstGeom prst="rect">
            <a:avLst/>
          </a:prstGeom>
          <a:noFill/>
        </p:spPr>
        <p:txBody>
          <a:bodyPr wrap="square" rtlCol="0">
            <a:spAutoFit/>
          </a:bodyPr>
          <a:lstStyle/>
          <a:p>
            <a:endParaRPr lang="zh-CN" altLang="en-US" dirty="0"/>
          </a:p>
        </p:txBody>
      </p:sp>
      <p:sp>
        <p:nvSpPr>
          <p:cNvPr id="3" name="TextBox 2"/>
          <p:cNvSpPr txBox="1"/>
          <p:nvPr/>
        </p:nvSpPr>
        <p:spPr>
          <a:xfrm>
            <a:off x="540122" y="1368028"/>
            <a:ext cx="7200800" cy="338554"/>
          </a:xfrm>
          <a:prstGeom prst="rect">
            <a:avLst/>
          </a:prstGeom>
          <a:noFill/>
        </p:spPr>
        <p:txBody>
          <a:bodyPr wrap="square" rtlCol="0">
            <a:spAutoFit/>
          </a:bodyPr>
          <a:lstStyle/>
          <a:p>
            <a:endParaRPr lang="zh-CN" altLang="en-US" dirty="0"/>
          </a:p>
        </p:txBody>
      </p:sp>
      <p:sp>
        <p:nvSpPr>
          <p:cNvPr id="21" name="TextBox 20"/>
          <p:cNvSpPr txBox="1"/>
          <p:nvPr/>
        </p:nvSpPr>
        <p:spPr>
          <a:xfrm>
            <a:off x="540122" y="1079996"/>
            <a:ext cx="8280920" cy="3785652"/>
          </a:xfrm>
          <a:prstGeom prst="rect">
            <a:avLst/>
          </a:prstGeom>
          <a:noFill/>
        </p:spPr>
        <p:txBody>
          <a:bodyPr wrap="square" rtlCol="0">
            <a:spAutoFit/>
          </a:bodyPr>
          <a:lstStyle/>
          <a:p>
            <a:r>
              <a:rPr lang="en-US" altLang="zh-CN" dirty="0"/>
              <a:t>1.</a:t>
            </a:r>
            <a:r>
              <a:rPr lang="zh-CN" altLang="zh-CN" dirty="0"/>
              <a:t>政府预算的审查批准</a:t>
            </a:r>
            <a:r>
              <a:rPr lang="en-US" altLang="zh-CN" dirty="0"/>
              <a:t>(</a:t>
            </a:r>
            <a:r>
              <a:rPr lang="zh-CN" altLang="zh-CN" dirty="0"/>
              <a:t>以下简称预算审批</a:t>
            </a:r>
            <a:r>
              <a:rPr lang="en-US" altLang="zh-CN" dirty="0"/>
              <a:t>)</a:t>
            </a:r>
            <a:r>
              <a:rPr lang="zh-CN" altLang="zh-CN" dirty="0"/>
              <a:t>是指相关机构对政府预算草案进行的审查和批准的过程</a:t>
            </a:r>
            <a:r>
              <a:rPr lang="en-US" altLang="zh-CN" dirty="0"/>
              <a:t>,</a:t>
            </a:r>
            <a:r>
              <a:rPr lang="zh-CN" altLang="zh-CN" dirty="0"/>
              <a:t>是政府预算具有法律效力的必经步骤。</a:t>
            </a:r>
          </a:p>
          <a:p>
            <a:r>
              <a:rPr lang="en-US" altLang="zh-CN" dirty="0"/>
              <a:t>2.</a:t>
            </a:r>
            <a:r>
              <a:rPr lang="zh-CN" altLang="zh-CN" dirty="0"/>
              <a:t>政府预算审批的意义在于保障人民当家作主、赋予政府预算法律效力、加强对政府的约束和监督、增强政府预算的科学性和统筹性、提高预算的公开性和透明度。</a:t>
            </a:r>
          </a:p>
          <a:p>
            <a:r>
              <a:rPr lang="en-US" altLang="zh-CN" dirty="0"/>
              <a:t>3.</a:t>
            </a:r>
            <a:r>
              <a:rPr lang="zh-CN" altLang="zh-CN" dirty="0"/>
              <a:t>预算的审查和批准的权力属于国家立法机关</a:t>
            </a:r>
            <a:r>
              <a:rPr lang="en-US" altLang="zh-CN" dirty="0"/>
              <a:t>,</a:t>
            </a:r>
            <a:r>
              <a:rPr lang="zh-CN" altLang="zh-CN" dirty="0"/>
              <a:t>立法机关的具体名称则随着各国政体的不同而不同。立法机关依据修改政府预算的法律权限</a:t>
            </a:r>
            <a:r>
              <a:rPr lang="en-US" altLang="zh-CN" dirty="0"/>
              <a:t>,</a:t>
            </a:r>
            <a:r>
              <a:rPr lang="zh-CN" altLang="zh-CN" dirty="0"/>
              <a:t>可分为不受限制的权力、受限制的权力和平衡预算的权力。</a:t>
            </a:r>
          </a:p>
          <a:p>
            <a:r>
              <a:rPr lang="en-US" altLang="zh-CN" dirty="0"/>
              <a:t>4.</a:t>
            </a:r>
            <a:r>
              <a:rPr lang="zh-CN" altLang="zh-CN" dirty="0"/>
              <a:t>我国现行《预算法》对预算审查的重点内容进行了规定</a:t>
            </a:r>
            <a:r>
              <a:rPr lang="en-US" altLang="zh-CN" dirty="0"/>
              <a:t>,</a:t>
            </a:r>
            <a:r>
              <a:rPr lang="zh-CN" altLang="zh-CN" dirty="0"/>
              <a:t>将审查重点由收入审查、平衡审查转向对支出预算及支出政策的审查。各级人民代表大会审查和批准预算的过程分为初审、大会审批、批复和备案四个阶段。人大有多种方法对预算进行审查。</a:t>
            </a:r>
          </a:p>
          <a:p>
            <a:r>
              <a:rPr lang="en-US" altLang="zh-CN" dirty="0"/>
              <a:t>5.</a:t>
            </a:r>
            <a:r>
              <a:rPr lang="zh-CN" altLang="zh-CN" dirty="0"/>
              <a:t>发达国家预算审批制度有其各自的特点</a:t>
            </a:r>
            <a:r>
              <a:rPr lang="en-US" altLang="zh-CN" dirty="0"/>
              <a:t>,</a:t>
            </a:r>
            <a:r>
              <a:rPr lang="zh-CN" altLang="zh-CN" dirty="0"/>
              <a:t>同时它们也都有一些相似的</a:t>
            </a:r>
            <a:r>
              <a:rPr lang="zh-CN" altLang="zh-CN" dirty="0" smtClean="0"/>
              <a:t>特点</a:t>
            </a:r>
            <a:r>
              <a:rPr lang="zh-CN" altLang="en-US" dirty="0"/>
              <a:t>，</a:t>
            </a:r>
            <a:r>
              <a:rPr lang="zh-CN" altLang="zh-CN" dirty="0" smtClean="0"/>
              <a:t>包括</a:t>
            </a:r>
            <a:r>
              <a:rPr lang="zh-CN" altLang="zh-CN" dirty="0"/>
              <a:t>组织体系健全且分工明确、审批流程规范、法律充分可靠、审批内容全面而具体</a:t>
            </a:r>
            <a:r>
              <a:rPr lang="zh-CN" altLang="zh-CN" dirty="0" smtClean="0"/>
              <a:t>等</a:t>
            </a:r>
            <a:r>
              <a:rPr lang="zh-CN" altLang="en-US" dirty="0"/>
              <a:t>，</a:t>
            </a:r>
            <a:r>
              <a:rPr lang="zh-CN" altLang="zh-CN" dirty="0" smtClean="0"/>
              <a:t>这</a:t>
            </a:r>
            <a:r>
              <a:rPr lang="zh-CN" altLang="zh-CN" dirty="0"/>
              <a:t>也是它们的成功经验</a:t>
            </a:r>
            <a:r>
              <a:rPr lang="en-US" altLang="zh-CN" dirty="0"/>
              <a:t>,</a:t>
            </a:r>
            <a:r>
              <a:rPr lang="zh-CN" altLang="zh-CN" dirty="0"/>
              <a:t>值得我国借鉴。我国目前政府预算审批中存在诸多</a:t>
            </a:r>
            <a:r>
              <a:rPr lang="zh-CN" altLang="zh-CN" dirty="0" smtClean="0"/>
              <a:t>问题</a:t>
            </a:r>
            <a:r>
              <a:rPr lang="zh-CN" altLang="en-US" dirty="0"/>
              <a:t>，</a:t>
            </a:r>
            <a:r>
              <a:rPr lang="zh-CN" altLang="zh-CN" dirty="0" smtClean="0"/>
              <a:t>可以</a:t>
            </a:r>
            <a:r>
              <a:rPr lang="zh-CN" altLang="zh-CN" dirty="0"/>
              <a:t>通过提前并延长审批时间、提高代表的业务水平、建立分项审批和修改预算制度、完善相关法律法规等思路进行完善。</a:t>
            </a:r>
          </a:p>
        </p:txBody>
      </p:sp>
    </p:spTree>
    <p:extLst>
      <p:ext uri="{BB962C8B-B14F-4D97-AF65-F5344CB8AC3E}">
        <p14:creationId xmlns:p14="http://schemas.microsoft.com/office/powerpoint/2010/main" val="36760215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grpSp>
        <p:nvGrpSpPr>
          <p:cNvPr id="3" name="组合 29">
            <a:extLst>
              <a:ext uri="{FF2B5EF4-FFF2-40B4-BE49-F238E27FC236}">
                <a16:creationId xmlns="" xmlns:a16="http://schemas.microsoft.com/office/drawing/2014/main" id="{2F6A4F04-ACFB-432F-B74D-4008FC299BA6}"/>
              </a:ext>
            </a:extLst>
          </p:cNvPr>
          <p:cNvGrpSpPr/>
          <p:nvPr/>
        </p:nvGrpSpPr>
        <p:grpSpPr>
          <a:xfrm>
            <a:off x="923294" y="1300068"/>
            <a:ext cx="7105659" cy="3470563"/>
            <a:chOff x="1051653" y="1564688"/>
            <a:chExt cx="6927124" cy="3596352"/>
          </a:xfrm>
        </p:grpSpPr>
        <p:sp>
          <p:nvSpPr>
            <p:cNvPr id="2" name="矩形 7"/>
            <p:cNvSpPr>
              <a:spLocks noChangeArrowheads="1"/>
            </p:cNvSpPr>
            <p:nvPr/>
          </p:nvSpPr>
          <p:spPr bwMode="auto">
            <a:xfrm>
              <a:off x="1051653" y="1564688"/>
              <a:ext cx="6927124" cy="3596352"/>
            </a:xfrm>
            <a:prstGeom prst="rect">
              <a:avLst/>
            </a:prstGeom>
            <a:solidFill>
              <a:srgbClr val="FFFFFF"/>
            </a:solidFill>
            <a:ln w="25400">
              <a:solidFill>
                <a:srgbClr val="0070C0"/>
              </a:solidFill>
              <a:miter lim="800000"/>
              <a:headEnd/>
              <a:tailEnd/>
            </a:ln>
          </p:spPr>
          <p:txBody>
            <a:bodyPr lIns="67391" tIns="33696" rIns="67391" bIns="33696" anchor="ctr"/>
            <a:lstStyle/>
            <a:p>
              <a:pPr algn="ctr" defTabSz="896210"/>
              <a:endParaRPr lang="zh-CN" altLang="en-US" sz="2300" dirty="0">
                <a:solidFill>
                  <a:srgbClr val="000000"/>
                </a:solidFill>
                <a:latin typeface="Arial" pitchFamily="34" charset="0"/>
                <a:ea typeface="微软雅黑" pitchFamily="34" charset="-122"/>
                <a:sym typeface="Arial" pitchFamily="34" charset="0"/>
              </a:endParaRPr>
            </a:p>
          </p:txBody>
        </p:sp>
        <p:sp>
          <p:nvSpPr>
            <p:cNvPr id="9" name="文本框 14"/>
            <p:cNvSpPr txBox="1">
              <a:spLocks noChangeArrowheads="1"/>
            </p:cNvSpPr>
            <p:nvPr/>
          </p:nvSpPr>
          <p:spPr bwMode="auto">
            <a:xfrm>
              <a:off x="3210168"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02</a:t>
              </a:r>
              <a:endParaRPr lang="zh-CN" altLang="en-US" sz="2900" b="1">
                <a:solidFill>
                  <a:srgbClr val="FFFFFF"/>
                </a:solidFill>
                <a:latin typeface="Arial" pitchFamily="34" charset="0"/>
                <a:ea typeface="微软雅黑" pitchFamily="34" charset="-122"/>
                <a:sym typeface="Arial" pitchFamily="34" charset="0"/>
              </a:endParaRPr>
            </a:p>
          </p:txBody>
        </p:sp>
        <p:sp>
          <p:nvSpPr>
            <p:cNvPr id="13" name="文本框 18"/>
            <p:cNvSpPr txBox="1">
              <a:spLocks noChangeArrowheads="1"/>
            </p:cNvSpPr>
            <p:nvPr/>
          </p:nvSpPr>
          <p:spPr bwMode="auto">
            <a:xfrm>
              <a:off x="4972887" y="1785111"/>
              <a:ext cx="884876"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a:solidFill>
                    <a:srgbClr val="FFFFFF"/>
                  </a:solidFill>
                  <a:latin typeface="Arial" pitchFamily="34" charset="0"/>
                  <a:ea typeface="微软雅黑" pitchFamily="34" charset="-122"/>
                  <a:sym typeface="Arial" pitchFamily="34" charset="0"/>
                </a:rPr>
                <a:t>03</a:t>
              </a:r>
              <a:endParaRPr lang="zh-CN" altLang="en-US" sz="2900" b="1">
                <a:solidFill>
                  <a:srgbClr val="FFFFFF"/>
                </a:solidFill>
                <a:latin typeface="Arial" pitchFamily="34" charset="0"/>
                <a:ea typeface="微软雅黑" pitchFamily="34" charset="-122"/>
                <a:sym typeface="Arial" pitchFamily="34" charset="0"/>
              </a:endParaRPr>
            </a:p>
          </p:txBody>
        </p:sp>
        <p:sp>
          <p:nvSpPr>
            <p:cNvPr id="17" name="文本框 22"/>
            <p:cNvSpPr txBox="1">
              <a:spLocks noChangeArrowheads="1"/>
            </p:cNvSpPr>
            <p:nvPr/>
          </p:nvSpPr>
          <p:spPr bwMode="auto">
            <a:xfrm>
              <a:off x="6736780" y="1785111"/>
              <a:ext cx="883704" cy="5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buFont typeface="Arial" pitchFamily="34" charset="0"/>
                <a:buNone/>
              </a:pPr>
              <a:r>
                <a:rPr lang="en-US" altLang="zh-CN" sz="2900" b="1" dirty="0">
                  <a:solidFill>
                    <a:srgbClr val="FFFFFF"/>
                  </a:solidFill>
                  <a:latin typeface="Arial" pitchFamily="34" charset="0"/>
                  <a:ea typeface="微软雅黑" pitchFamily="34" charset="-122"/>
                  <a:sym typeface="Arial" pitchFamily="34" charset="0"/>
                </a:rPr>
                <a:t>04</a:t>
              </a:r>
              <a:endParaRPr lang="zh-CN" altLang="en-US" sz="2900" b="1" dirty="0">
                <a:solidFill>
                  <a:srgbClr val="FFFFFF"/>
                </a:solidFill>
                <a:latin typeface="Arial" pitchFamily="34" charset="0"/>
                <a:ea typeface="微软雅黑" pitchFamily="34" charset="-122"/>
                <a:sym typeface="Arial" pitchFamily="34" charset="0"/>
              </a:endParaRPr>
            </a:p>
          </p:txBody>
        </p:sp>
        <p:sp>
          <p:nvSpPr>
            <p:cNvPr id="18" name="TextBox 13"/>
            <p:cNvSpPr txBox="1">
              <a:spLocks noChangeArrowheads="1"/>
            </p:cNvSpPr>
            <p:nvPr/>
          </p:nvSpPr>
          <p:spPr bwMode="auto">
            <a:xfrm>
              <a:off x="1233159" y="1588153"/>
              <a:ext cx="6564111" cy="25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itchFamily="34" charset="0"/>
                  <a:ea typeface="宋体" pitchFamily="2" charset="-122"/>
                </a:defRPr>
              </a:lvl1pPr>
              <a:lvl2pPr marL="742950" indent="-285750" defTabSz="1216025" eaLnBrk="0" hangingPunct="0">
                <a:defRPr>
                  <a:solidFill>
                    <a:schemeClr val="tx1"/>
                  </a:solidFill>
                  <a:latin typeface="Calibri" pitchFamily="34" charset="0"/>
                  <a:ea typeface="宋体" pitchFamily="2" charset="-122"/>
                </a:defRPr>
              </a:lvl2pPr>
              <a:lvl3pPr marL="1143000" indent="-228600" defTabSz="1216025" eaLnBrk="0" hangingPunct="0">
                <a:defRPr>
                  <a:solidFill>
                    <a:schemeClr val="tx1"/>
                  </a:solidFill>
                  <a:latin typeface="Calibri" pitchFamily="34" charset="0"/>
                  <a:ea typeface="宋体" pitchFamily="2" charset="-122"/>
                </a:defRPr>
              </a:lvl3pPr>
              <a:lvl4pPr marL="1600200" indent="-228600" defTabSz="1216025" eaLnBrk="0" hangingPunct="0">
                <a:defRPr>
                  <a:solidFill>
                    <a:schemeClr val="tx1"/>
                  </a:solidFill>
                  <a:latin typeface="Calibri" pitchFamily="34" charset="0"/>
                  <a:ea typeface="宋体" pitchFamily="2" charset="-122"/>
                </a:defRPr>
              </a:lvl4pPr>
              <a:lvl5pPr marL="2057400" indent="-228600" defTabSz="1216025" eaLnBrk="0" hangingPunct="0">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defRPr>
                  <a:solidFill>
                    <a:schemeClr val="tx1"/>
                  </a:solidFill>
                  <a:latin typeface="Calibri" pitchFamily="34" charset="0"/>
                  <a:ea typeface="宋体" pitchFamily="2" charset="-122"/>
                </a:defRPr>
              </a:lvl9pPr>
            </a:lstStyle>
            <a:p>
              <a:endParaRPr lang="zh-CN" altLang="en-US" dirty="0"/>
            </a:p>
          </p:txBody>
        </p:sp>
      </p:grpSp>
      <p:sp>
        <p:nvSpPr>
          <p:cNvPr id="31" name="标题 3">
            <a:extLst>
              <a:ext uri="{FF2B5EF4-FFF2-40B4-BE49-F238E27FC236}">
                <a16:creationId xmlns="" xmlns:a16="http://schemas.microsoft.com/office/drawing/2014/main" id="{95EA781D-76EF-4E5A-A376-26C0A346BFA1}"/>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练习与思考</a:t>
            </a:r>
          </a:p>
        </p:txBody>
      </p:sp>
      <p:sp>
        <p:nvSpPr>
          <p:cNvPr id="4" name="矩形 3">
            <a:extLst>
              <a:ext uri="{FF2B5EF4-FFF2-40B4-BE49-F238E27FC236}">
                <a16:creationId xmlns="" xmlns:a16="http://schemas.microsoft.com/office/drawing/2014/main" id="{18BCB417-E36F-4B99-912A-1D51BD8C29C6}"/>
              </a:ext>
            </a:extLst>
          </p:cNvPr>
          <p:cNvSpPr/>
          <p:nvPr/>
        </p:nvSpPr>
        <p:spPr>
          <a:xfrm>
            <a:off x="1002503" y="1300068"/>
            <a:ext cx="6733290" cy="2619948"/>
          </a:xfrm>
          <a:prstGeom prst="rect">
            <a:avLst/>
          </a:prstGeom>
        </p:spPr>
        <p:txBody>
          <a:bodyPr wrap="square">
            <a:spAutoFit/>
          </a:bodyPr>
          <a:lstStyle/>
          <a:p>
            <a:pPr algn="just">
              <a:lnSpc>
                <a:spcPct val="150000"/>
              </a:lnSpc>
              <a:spcAft>
                <a:spcPts val="0"/>
              </a:spcAft>
            </a:pPr>
            <a:r>
              <a:rPr lang="zh-CN" altLang="zh-CN" b="1" kern="100" dirty="0">
                <a:latin typeface="楷体" pitchFamily="49" charset="-122"/>
                <a:ea typeface="楷体" pitchFamily="49" charset="-122"/>
                <a:cs typeface="宋体" panose="02010600030101010101" pitchFamily="2" charset="-122"/>
              </a:rPr>
              <a:t>认知题</a:t>
            </a:r>
            <a:endParaRPr lang="zh-CN" altLang="zh-CN" sz="1200" kern="100" dirty="0">
              <a:latin typeface="楷体" pitchFamily="49" charset="-122"/>
              <a:ea typeface="楷体" pitchFamily="49" charset="-122"/>
            </a:endParaRPr>
          </a:p>
          <a:p>
            <a:pPr algn="just">
              <a:lnSpc>
                <a:spcPct val="150000"/>
              </a:lnSpc>
              <a:spcAft>
                <a:spcPts val="0"/>
              </a:spcAft>
            </a:pPr>
            <a:r>
              <a:rPr lang="en-US" altLang="zh-CN" kern="100" dirty="0">
                <a:latin typeface="楷体" pitchFamily="49" charset="-122"/>
                <a:ea typeface="楷体" pitchFamily="49" charset="-122"/>
                <a:cs typeface="宋体" panose="02010600030101010101" pitchFamily="2" charset="-122"/>
              </a:rPr>
              <a:t>1.</a:t>
            </a:r>
            <a:r>
              <a:rPr lang="zh-CN" altLang="zh-CN" kern="100" dirty="0">
                <a:latin typeface="楷体" pitchFamily="49" charset="-122"/>
                <a:ea typeface="楷体" pitchFamily="49" charset="-122"/>
                <a:cs typeface="宋体" panose="02010600030101010101" pitchFamily="2" charset="-122"/>
              </a:rPr>
              <a:t>预算审批的意义</a:t>
            </a:r>
            <a:r>
              <a:rPr lang="zh-CN" altLang="en-US" kern="100" dirty="0">
                <a:latin typeface="楷体" pitchFamily="49" charset="-122"/>
                <a:ea typeface="楷体" pitchFamily="49" charset="-122"/>
                <a:cs typeface="宋体" panose="02010600030101010101" pitchFamily="2" charset="-122"/>
              </a:rPr>
              <a:t>是什么？</a:t>
            </a:r>
            <a:endParaRPr lang="zh-CN" altLang="zh-CN" sz="1200" kern="100" dirty="0">
              <a:latin typeface="楷体" pitchFamily="49" charset="-122"/>
              <a:ea typeface="楷体" pitchFamily="49" charset="-122"/>
            </a:endParaRPr>
          </a:p>
          <a:p>
            <a:pPr algn="just">
              <a:lnSpc>
                <a:spcPct val="150000"/>
              </a:lnSpc>
              <a:spcAft>
                <a:spcPts val="0"/>
              </a:spcAft>
            </a:pPr>
            <a:r>
              <a:rPr lang="en-US" altLang="zh-CN" kern="100" dirty="0">
                <a:latin typeface="楷体" pitchFamily="49" charset="-122"/>
                <a:ea typeface="楷体" pitchFamily="49" charset="-122"/>
                <a:cs typeface="宋体" panose="02010600030101010101" pitchFamily="2" charset="-122"/>
              </a:rPr>
              <a:t>2.</a:t>
            </a:r>
            <a:r>
              <a:rPr lang="zh-CN" altLang="zh-CN" kern="100" dirty="0">
                <a:latin typeface="楷体" pitchFamily="49" charset="-122"/>
                <a:ea typeface="楷体" pitchFamily="49" charset="-122"/>
                <a:cs typeface="宋体" panose="02010600030101010101" pitchFamily="2" charset="-122"/>
              </a:rPr>
              <a:t>我国预算审批的主体是什么？分为哪些类型？</a:t>
            </a:r>
            <a:endParaRPr lang="zh-CN" altLang="zh-CN" sz="1200" kern="100" dirty="0">
              <a:latin typeface="楷体" pitchFamily="49" charset="-122"/>
              <a:ea typeface="楷体" pitchFamily="49" charset="-122"/>
            </a:endParaRPr>
          </a:p>
          <a:p>
            <a:pPr algn="just">
              <a:lnSpc>
                <a:spcPct val="150000"/>
              </a:lnSpc>
              <a:spcAft>
                <a:spcPts val="0"/>
              </a:spcAft>
            </a:pPr>
            <a:r>
              <a:rPr lang="en-US" altLang="zh-CN" kern="100" dirty="0">
                <a:latin typeface="楷体" pitchFamily="49" charset="-122"/>
                <a:ea typeface="楷体" pitchFamily="49" charset="-122"/>
                <a:cs typeface="宋体" panose="02010600030101010101" pitchFamily="2" charset="-122"/>
              </a:rPr>
              <a:t>3.</a:t>
            </a:r>
            <a:r>
              <a:rPr lang="zh-CN" altLang="zh-CN" kern="100" dirty="0">
                <a:latin typeface="楷体" pitchFamily="49" charset="-122"/>
                <a:ea typeface="楷体" pitchFamily="49" charset="-122"/>
                <a:cs typeface="宋体" panose="02010600030101010101" pitchFamily="2" charset="-122"/>
              </a:rPr>
              <a:t>我国政府预算审查的内容都有哪些？</a:t>
            </a:r>
            <a:endParaRPr lang="zh-CN" altLang="zh-CN" sz="1200" kern="100" dirty="0">
              <a:latin typeface="楷体" pitchFamily="49" charset="-122"/>
              <a:ea typeface="楷体" pitchFamily="49" charset="-122"/>
            </a:endParaRPr>
          </a:p>
          <a:p>
            <a:pPr algn="just">
              <a:lnSpc>
                <a:spcPct val="150000"/>
              </a:lnSpc>
              <a:spcAft>
                <a:spcPts val="0"/>
              </a:spcAft>
            </a:pPr>
            <a:r>
              <a:rPr lang="en-US" altLang="zh-CN" kern="100" dirty="0">
                <a:latin typeface="楷体" pitchFamily="49" charset="-122"/>
                <a:ea typeface="楷体" pitchFamily="49" charset="-122"/>
                <a:cs typeface="宋体" panose="02010600030101010101" pitchFamily="2" charset="-122"/>
              </a:rPr>
              <a:t>4.</a:t>
            </a:r>
            <a:r>
              <a:rPr lang="zh-CN" altLang="zh-CN" kern="100" dirty="0">
                <a:latin typeface="楷体" pitchFamily="49" charset="-122"/>
                <a:ea typeface="楷体" pitchFamily="49" charset="-122"/>
                <a:cs typeface="宋体" panose="02010600030101010101" pitchFamily="2" charset="-122"/>
              </a:rPr>
              <a:t>我国政府预算审批分为哪几个阶段？</a:t>
            </a:r>
            <a:endParaRPr lang="zh-CN" altLang="zh-CN" sz="1200" kern="100" dirty="0">
              <a:latin typeface="楷体" pitchFamily="49" charset="-122"/>
              <a:ea typeface="楷体" pitchFamily="49" charset="-122"/>
            </a:endParaRPr>
          </a:p>
          <a:p>
            <a:pPr algn="just">
              <a:lnSpc>
                <a:spcPct val="150000"/>
              </a:lnSpc>
              <a:spcAft>
                <a:spcPts val="0"/>
              </a:spcAft>
            </a:pPr>
            <a:r>
              <a:rPr lang="en-US" altLang="zh-CN" kern="100" dirty="0">
                <a:latin typeface="楷体" pitchFamily="49" charset="-122"/>
                <a:ea typeface="楷体" pitchFamily="49" charset="-122"/>
                <a:cs typeface="宋体" panose="02010600030101010101" pitchFamily="2" charset="-122"/>
              </a:rPr>
              <a:t>5.</a:t>
            </a:r>
            <a:r>
              <a:rPr lang="zh-CN" altLang="zh-CN" kern="100" dirty="0">
                <a:latin typeface="楷体" pitchFamily="49" charset="-122"/>
                <a:ea typeface="楷体" pitchFamily="49" charset="-122"/>
                <a:cs typeface="宋体" panose="02010600030101010101" pitchFamily="2" charset="-122"/>
              </a:rPr>
              <a:t>西方发达国家预算审批的特点是什么？</a:t>
            </a:r>
            <a:endParaRPr lang="en-US" altLang="zh-CN" sz="1200" kern="100" dirty="0">
              <a:latin typeface="楷体" pitchFamily="49" charset="-122"/>
              <a:ea typeface="楷体" pitchFamily="49" charset="-122"/>
              <a:cs typeface="宋体" panose="02010600030101010101" pitchFamily="2" charset="-122"/>
            </a:endParaRPr>
          </a:p>
          <a:p>
            <a:pPr algn="just">
              <a:lnSpc>
                <a:spcPct val="150000"/>
              </a:lnSpc>
              <a:spcAft>
                <a:spcPts val="0"/>
              </a:spcAft>
            </a:pPr>
            <a:endParaRPr lang="zh-CN" altLang="en-US" dirty="0">
              <a:latin typeface="楷体" pitchFamily="49" charset="-122"/>
              <a:ea typeface="楷体" pitchFamily="49" charset="-122"/>
            </a:endParaRPr>
          </a:p>
        </p:txBody>
      </p:sp>
    </p:spTree>
    <p:extLst>
      <p:ext uri="{BB962C8B-B14F-4D97-AF65-F5344CB8AC3E}">
        <p14:creationId xmlns:p14="http://schemas.microsoft.com/office/powerpoint/2010/main" val="1588507444"/>
      </p:ext>
    </p:extLst>
  </p:cSld>
  <p:clrMapOvr>
    <a:masterClrMapping/>
  </p:clrMapOvr>
  <mc:AlternateContent xmlns:mc="http://schemas.openxmlformats.org/markup-compatibility/2006" xmlns:p14="http://schemas.microsoft.com/office/powerpoint/2010/main">
    <mc:Choice Requires="p14">
      <p:transition spd="slow" p14:dur="1300" advTm="1445">
        <p14:pan dir="u"/>
      </p:transition>
    </mc:Choice>
    <mc:Fallback xmlns="">
      <p:transition spd="slow" advTm="1445">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4FE0154D-A235-4A44-A59D-74360BB55CEE}"/>
              </a:ext>
            </a:extLst>
          </p:cNvPr>
          <p:cNvSpPr>
            <a:spLocks noGrp="1"/>
          </p:cNvSpPr>
          <p:nvPr>
            <p:ph idx="1"/>
          </p:nvPr>
        </p:nvSpPr>
        <p:spPr/>
        <p:txBody>
          <a:bodyPr>
            <a:normAutofit fontScale="77500" lnSpcReduction="20000"/>
          </a:bodyPr>
          <a:lstStyle/>
          <a:p>
            <a:pPr marL="0" indent="0">
              <a:buNone/>
            </a:pPr>
            <a:r>
              <a:rPr lang="zh-CN" altLang="zh-CN" sz="2200" b="1" dirty="0"/>
              <a:t>认知题</a:t>
            </a:r>
          </a:p>
          <a:p>
            <a:pPr marL="0" indent="0">
              <a:buNone/>
            </a:pPr>
            <a:r>
              <a:rPr lang="en-US" altLang="zh-CN" sz="2100" dirty="0">
                <a:latin typeface="楷体" pitchFamily="49" charset="-122"/>
                <a:ea typeface="楷体" pitchFamily="49" charset="-122"/>
              </a:rPr>
              <a:t>1.</a:t>
            </a:r>
            <a:r>
              <a:rPr lang="zh-CN" altLang="zh-CN" sz="2100" dirty="0">
                <a:latin typeface="楷体" pitchFamily="49" charset="-122"/>
                <a:ea typeface="楷体" pitchFamily="49" charset="-122"/>
              </a:rPr>
              <a:t>预算审批的意义</a:t>
            </a:r>
          </a:p>
          <a:p>
            <a:pPr marL="0" indent="0">
              <a:buNone/>
            </a:pPr>
            <a:r>
              <a:rPr lang="en-US" altLang="zh-CN" sz="2100" dirty="0">
                <a:latin typeface="楷体" pitchFamily="49" charset="-122"/>
                <a:ea typeface="楷体" pitchFamily="49" charset="-122"/>
              </a:rPr>
              <a:t>2.</a:t>
            </a:r>
            <a:r>
              <a:rPr lang="zh-CN" altLang="zh-CN" sz="2100" dirty="0">
                <a:latin typeface="楷体" pitchFamily="49" charset="-122"/>
                <a:ea typeface="楷体" pitchFamily="49" charset="-122"/>
              </a:rPr>
              <a:t>我国预算审批的主体及类型</a:t>
            </a:r>
          </a:p>
          <a:p>
            <a:pPr marL="0" indent="0">
              <a:buNone/>
            </a:pPr>
            <a:r>
              <a:rPr lang="en-US" altLang="zh-CN" sz="2100" dirty="0">
                <a:latin typeface="楷体" pitchFamily="49" charset="-122"/>
                <a:ea typeface="楷体" pitchFamily="49" charset="-122"/>
              </a:rPr>
              <a:t>3.</a:t>
            </a:r>
            <a:r>
              <a:rPr lang="zh-CN" altLang="zh-CN" sz="2100" dirty="0">
                <a:latin typeface="楷体" pitchFamily="49" charset="-122"/>
                <a:ea typeface="楷体" pitchFamily="49" charset="-122"/>
              </a:rPr>
              <a:t>我国政府预算审批的内容</a:t>
            </a:r>
          </a:p>
          <a:p>
            <a:pPr marL="0" indent="0">
              <a:buNone/>
            </a:pPr>
            <a:r>
              <a:rPr lang="en-US" altLang="zh-CN" sz="2100" dirty="0">
                <a:latin typeface="楷体" pitchFamily="49" charset="-122"/>
                <a:ea typeface="楷体" pitchFamily="49" charset="-122"/>
              </a:rPr>
              <a:t>4.</a:t>
            </a:r>
            <a:r>
              <a:rPr lang="zh-CN" altLang="zh-CN" sz="2100" dirty="0">
                <a:latin typeface="楷体" pitchFamily="49" charset="-122"/>
                <a:ea typeface="楷体" pitchFamily="49" charset="-122"/>
              </a:rPr>
              <a:t>我国政府预算审批的程序</a:t>
            </a:r>
          </a:p>
          <a:p>
            <a:pPr marL="0" indent="0">
              <a:buNone/>
            </a:pPr>
            <a:r>
              <a:rPr lang="en-US" altLang="zh-CN" sz="2100" dirty="0">
                <a:latin typeface="楷体" pitchFamily="49" charset="-122"/>
                <a:ea typeface="楷体" pitchFamily="49" charset="-122"/>
              </a:rPr>
              <a:t>5.</a:t>
            </a:r>
            <a:r>
              <a:rPr lang="zh-CN" altLang="zh-CN" sz="2100" dirty="0">
                <a:latin typeface="楷体" pitchFamily="49" charset="-122"/>
                <a:ea typeface="楷体" pitchFamily="49" charset="-122"/>
              </a:rPr>
              <a:t>西方发达国家预算审批的</a:t>
            </a:r>
            <a:r>
              <a:rPr lang="zh-CN" altLang="zh-CN" sz="2100" dirty="0" smtClean="0">
                <a:latin typeface="楷体" pitchFamily="49" charset="-122"/>
                <a:ea typeface="楷体" pitchFamily="49" charset="-122"/>
              </a:rPr>
              <a:t>特点</a:t>
            </a:r>
            <a:endParaRPr lang="en-US" altLang="zh-CN" sz="2100" dirty="0" smtClean="0">
              <a:latin typeface="楷体" pitchFamily="49" charset="-122"/>
              <a:ea typeface="楷体" pitchFamily="49" charset="-122"/>
            </a:endParaRPr>
          </a:p>
          <a:p>
            <a:pPr marL="0" indent="0">
              <a:buNone/>
            </a:pPr>
            <a:endParaRPr lang="zh-CN" altLang="zh-CN" sz="2100" dirty="0"/>
          </a:p>
          <a:p>
            <a:pPr marL="0" indent="0">
              <a:buNone/>
            </a:pPr>
            <a:r>
              <a:rPr lang="zh-CN" altLang="zh-CN" sz="2100" b="1" dirty="0"/>
              <a:t>思考与实践题</a:t>
            </a:r>
          </a:p>
          <a:p>
            <a:pPr marL="0" indent="0">
              <a:buNone/>
            </a:pPr>
            <a:r>
              <a:rPr lang="en-US" altLang="zh-CN" sz="2100" dirty="0">
                <a:latin typeface="楷体" pitchFamily="49" charset="-122"/>
                <a:ea typeface="楷体" pitchFamily="49" charset="-122"/>
              </a:rPr>
              <a:t>1.</a:t>
            </a:r>
            <a:r>
              <a:rPr lang="zh-CN" altLang="zh-CN" sz="2100" dirty="0">
                <a:latin typeface="楷体" pitchFamily="49" charset="-122"/>
                <a:ea typeface="楷体" pitchFamily="49" charset="-122"/>
              </a:rPr>
              <a:t>思考我国预算审批有哪些不完善的地方</a:t>
            </a:r>
            <a:r>
              <a:rPr lang="en-US" altLang="zh-CN" sz="2100" dirty="0">
                <a:latin typeface="楷体" pitchFamily="49" charset="-122"/>
                <a:ea typeface="楷体" pitchFamily="49" charset="-122"/>
              </a:rPr>
              <a:t>,</a:t>
            </a:r>
            <a:r>
              <a:rPr lang="zh-CN" altLang="zh-CN" sz="2100" dirty="0">
                <a:latin typeface="楷体" pitchFamily="49" charset="-122"/>
                <a:ea typeface="楷体" pitchFamily="49" charset="-122"/>
              </a:rPr>
              <a:t>如何借鉴发达国家的做法使我国政府预算审批更加完善？</a:t>
            </a:r>
          </a:p>
          <a:p>
            <a:pPr marL="0" indent="0">
              <a:buNone/>
            </a:pPr>
            <a:r>
              <a:rPr lang="en-US" altLang="zh-CN" sz="2100" dirty="0">
                <a:latin typeface="楷体" pitchFamily="49" charset="-122"/>
                <a:ea typeface="楷体" pitchFamily="49" charset="-122"/>
              </a:rPr>
              <a:t>2.</a:t>
            </a:r>
            <a:r>
              <a:rPr lang="zh-CN" altLang="zh-CN" sz="2100" dirty="0">
                <a:latin typeface="楷体" pitchFamily="49" charset="-122"/>
                <a:ea typeface="楷体" pitchFamily="49" charset="-122"/>
              </a:rPr>
              <a:t>思考新《预算法》和新《预算法实施条例》公布实施对我国政府预算审批提出了什么新的要求，又会怎样推进我国政府预算审批的进一步完善和进步？</a:t>
            </a:r>
          </a:p>
          <a:p>
            <a:pPr marL="0" indent="0">
              <a:buNone/>
            </a:pPr>
            <a:r>
              <a:rPr lang="en-US" altLang="zh-CN" sz="2100" dirty="0">
                <a:latin typeface="楷体" pitchFamily="49" charset="-122"/>
                <a:ea typeface="楷体" pitchFamily="49" charset="-122"/>
              </a:rPr>
              <a:t>3. </a:t>
            </a:r>
            <a:r>
              <a:rPr lang="zh-CN" altLang="zh-CN" sz="2100" dirty="0">
                <a:latin typeface="楷体" pitchFamily="49" charset="-122"/>
                <a:ea typeface="楷体" pitchFamily="49" charset="-122"/>
              </a:rPr>
              <a:t>人大预算审查监督重点向预算支出和政策拓展的意义和内容？</a:t>
            </a:r>
          </a:p>
          <a:p>
            <a:pPr marL="0" indent="0">
              <a:buNone/>
            </a:pPr>
            <a:r>
              <a:rPr lang="en-US" altLang="zh-CN" sz="1600" dirty="0"/>
              <a:t> </a:t>
            </a:r>
            <a:endParaRPr lang="zh-CN" altLang="zh-CN" sz="1600" dirty="0"/>
          </a:p>
          <a:p>
            <a:pPr marL="0" indent="0" algn="just">
              <a:lnSpc>
                <a:spcPct val="150000"/>
              </a:lnSpc>
              <a:spcAft>
                <a:spcPts val="0"/>
              </a:spcAft>
              <a:buNone/>
            </a:pPr>
            <a:endParaRPr lang="zh-CN" altLang="en-US" sz="1600" dirty="0"/>
          </a:p>
        </p:txBody>
      </p:sp>
      <p:sp>
        <p:nvSpPr>
          <p:cNvPr id="4" name="标题 3">
            <a:extLst>
              <a:ext uri="{FF2B5EF4-FFF2-40B4-BE49-F238E27FC236}">
                <a16:creationId xmlns="" xmlns:a16="http://schemas.microsoft.com/office/drawing/2014/main" id="{6E86A15C-85FE-4212-A3B6-51845C79CCFE}"/>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练习与思考</a:t>
            </a:r>
          </a:p>
        </p:txBody>
      </p:sp>
    </p:spTree>
    <p:extLst>
      <p:ext uri="{BB962C8B-B14F-4D97-AF65-F5344CB8AC3E}">
        <p14:creationId xmlns:p14="http://schemas.microsoft.com/office/powerpoint/2010/main" val="2279650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文本框 34"/>
          <p:cNvSpPr txBox="1"/>
          <p:nvPr/>
        </p:nvSpPr>
        <p:spPr>
          <a:xfrm>
            <a:off x="-107950" y="1781507"/>
            <a:ext cx="4934818" cy="560493"/>
          </a:xfrm>
          <a:prstGeom prst="rect">
            <a:avLst/>
          </a:prstGeom>
          <a:noFill/>
        </p:spPr>
        <p:txBody>
          <a:bodyPr wrap="square" lIns="67391" tIns="33696" rIns="67391" bIns="33696" rtlCol="0">
            <a:spAutoFit/>
          </a:bodyPr>
          <a:lstStyle/>
          <a:p>
            <a:pPr algn="r"/>
            <a:r>
              <a:rPr lang="zh-CN" altLang="en-US" sz="3200" dirty="0">
                <a:solidFill>
                  <a:schemeClr val="bg1"/>
                </a:solidFill>
                <a:latin typeface="黑体" pitchFamily="2" charset="-122"/>
                <a:ea typeface="黑体" pitchFamily="2" charset="-122"/>
                <a:cs typeface="+mn-ea"/>
                <a:sym typeface="+mn-lt"/>
              </a:rPr>
              <a:t>感谢您的学习！</a:t>
            </a:r>
            <a:endParaRPr lang="zh-CN" altLang="en-US" sz="2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145986779"/>
      </p:ext>
    </p:extLst>
  </p:cSld>
  <p:clrMapOvr>
    <a:masterClrMapping/>
  </p:clrMapOvr>
  <mc:AlternateContent xmlns:mc="http://schemas.openxmlformats.org/markup-compatibility/2006" xmlns:p14="http://schemas.microsoft.com/office/powerpoint/2010/main">
    <mc:Choice Requires="p14">
      <p:transition spd="slow" p14:dur="1300" advTm="2826">
        <p14:pan dir="u"/>
      </p:transition>
    </mc:Choice>
    <mc:Fallback xmlns="">
      <p:transition spd="slow" advTm="28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196306" y="-3240484"/>
            <a:ext cx="4176588" cy="4176588"/>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等腰三角形 1"/>
          <p:cNvSpPr/>
          <p:nvPr/>
        </p:nvSpPr>
        <p:spPr>
          <a:xfrm flipV="1">
            <a:off x="2196306" y="936104"/>
            <a:ext cx="4176588" cy="1224012"/>
          </a:xfrm>
          <a:prstGeom prst="triangle">
            <a:avLst>
              <a:gd name="adj" fmla="val 48372"/>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rot="5400000">
            <a:off x="2556346" y="-2232372"/>
            <a:ext cx="2844378" cy="13645578"/>
          </a:xfrm>
          <a:prstGeom prst="chevron">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文本框 34"/>
          <p:cNvSpPr txBox="1"/>
          <p:nvPr/>
        </p:nvSpPr>
        <p:spPr>
          <a:xfrm>
            <a:off x="1093584" y="2160116"/>
            <a:ext cx="7151393" cy="683603"/>
          </a:xfrm>
          <a:prstGeom prst="rect">
            <a:avLst/>
          </a:prstGeom>
          <a:noFill/>
        </p:spPr>
        <p:txBody>
          <a:bodyPr wrap="square" lIns="67391" tIns="33696" rIns="67391" bIns="33696" rtlCol="0">
            <a:spAutoFit/>
          </a:bodyPr>
          <a:lstStyle/>
          <a:p>
            <a:r>
              <a:rPr lang="zh-CN" altLang="en-US" sz="4000" dirty="0">
                <a:solidFill>
                  <a:srgbClr val="305480"/>
                </a:solidFill>
                <a:latin typeface="黑体" pitchFamily="2" charset="-122"/>
                <a:ea typeface="黑体" pitchFamily="2" charset="-122"/>
                <a:cs typeface="+mn-ea"/>
                <a:sym typeface="+mn-lt"/>
              </a:rPr>
              <a:t>第一节 政府预算审查批准概述</a:t>
            </a:r>
            <a:endParaRPr lang="zh-CN" altLang="en-US" sz="3600" dirty="0">
              <a:solidFill>
                <a:srgbClr val="305480"/>
              </a:solidFill>
              <a:latin typeface="黑体" pitchFamily="2" charset="-122"/>
              <a:ea typeface="黑体" pitchFamily="2" charset="-122"/>
              <a:cs typeface="+mn-ea"/>
              <a:sym typeface="+mn-lt"/>
            </a:endParaRPr>
          </a:p>
        </p:txBody>
      </p:sp>
      <p:sp>
        <p:nvSpPr>
          <p:cNvPr id="6" name="文本框 34"/>
          <p:cNvSpPr txBox="1"/>
          <p:nvPr/>
        </p:nvSpPr>
        <p:spPr>
          <a:xfrm>
            <a:off x="3852490" y="215900"/>
            <a:ext cx="5769900" cy="1545378"/>
          </a:xfrm>
          <a:prstGeom prst="rect">
            <a:avLst/>
          </a:prstGeom>
          <a:noFill/>
        </p:spPr>
        <p:txBody>
          <a:bodyPr wrap="square" lIns="67391" tIns="33696" rIns="67391" bIns="33696" rtlCol="0">
            <a:spAutoFit/>
          </a:bodyPr>
          <a:lstStyle/>
          <a:p>
            <a:r>
              <a:rPr lang="en-US" altLang="zh-CN" sz="9600" dirty="0">
                <a:solidFill>
                  <a:schemeClr val="bg1"/>
                </a:solidFill>
                <a:latin typeface="黑体" pitchFamily="2" charset="-122"/>
                <a:ea typeface="黑体" pitchFamily="2" charset="-122"/>
                <a:cs typeface="+mn-ea"/>
                <a:sym typeface="+mn-lt"/>
              </a:rPr>
              <a:t>1</a:t>
            </a:r>
            <a:endParaRPr lang="zh-CN" altLang="en-US" sz="8800" dirty="0">
              <a:solidFill>
                <a:schemeClr val="bg1"/>
              </a:solidFill>
              <a:latin typeface="黑体" pitchFamily="2" charset="-122"/>
              <a:ea typeface="黑体" pitchFamily="2" charset="-122"/>
              <a:cs typeface="+mn-ea"/>
              <a:sym typeface="+mn-lt"/>
            </a:endParaRPr>
          </a:p>
        </p:txBody>
      </p:sp>
    </p:spTree>
    <p:extLst>
      <p:ext uri="{BB962C8B-B14F-4D97-AF65-F5344CB8AC3E}">
        <p14:creationId xmlns:p14="http://schemas.microsoft.com/office/powerpoint/2010/main" val="3211177229"/>
      </p:ext>
    </p:extLst>
  </p:cSld>
  <p:clrMapOvr>
    <a:masterClrMapping/>
  </p:clrMapOvr>
  <mc:AlternateContent xmlns:mc="http://schemas.openxmlformats.org/markup-compatibility/2006" xmlns:p14="http://schemas.microsoft.com/office/powerpoint/2010/main">
    <mc:Choice Requires="p14">
      <p:transition spd="slow" p14:dur="1300" advTm="4104">
        <p14:pan dir="u"/>
      </p:transition>
    </mc:Choice>
    <mc:Fallback xmlns="">
      <p:transition spd="slow" advTm="410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50803741-8FEB-45DF-9207-38AF4041CA83}"/>
              </a:ext>
            </a:extLst>
          </p:cNvPr>
          <p:cNvSpPr>
            <a:spLocks noGrp="1"/>
          </p:cNvSpPr>
          <p:nvPr>
            <p:ph idx="1"/>
          </p:nvPr>
        </p:nvSpPr>
        <p:spPr/>
        <p:txBody>
          <a:bodyPr/>
          <a:lstStyle/>
          <a:p>
            <a:r>
              <a:rPr lang="zh-CN" altLang="en-US" dirty="0"/>
              <a:t>政府预算审查与批准简称政府预算审批，主要是指立法机关依法对政府预算草案进行审查和批准的过程，是政府预算产生法律效力的必经步骤。</a:t>
            </a:r>
          </a:p>
        </p:txBody>
      </p:sp>
    </p:spTree>
    <p:extLst>
      <p:ext uri="{BB962C8B-B14F-4D97-AF65-F5344CB8AC3E}">
        <p14:creationId xmlns:p14="http://schemas.microsoft.com/office/powerpoint/2010/main" val="180217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456026" y="1223910"/>
            <a:ext cx="659848"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3" name="Rectangle 17"/>
          <p:cNvSpPr>
            <a:spLocks noChangeArrowheads="1"/>
          </p:cNvSpPr>
          <p:nvPr/>
        </p:nvSpPr>
        <p:spPr bwMode="auto">
          <a:xfrm>
            <a:off x="972778" y="1223910"/>
            <a:ext cx="3528957" cy="656874"/>
          </a:xfrm>
          <a:prstGeom prst="rect">
            <a:avLst/>
          </a:prstGeom>
          <a:solidFill>
            <a:srgbClr val="305480"/>
          </a:solidFill>
          <a:ln>
            <a:noFill/>
          </a:ln>
        </p:spPr>
        <p:txBody>
          <a:bodyPr lIns="67391" tIns="33696" rIns="67391" bIns="33696" anchor="ctr"/>
          <a:lstStyle/>
          <a:p>
            <a:r>
              <a:rPr lang="en-US" altLang="zh-CN" b="1" dirty="0">
                <a:solidFill>
                  <a:schemeClr val="bg1"/>
                </a:solidFill>
                <a:latin typeface="+mn-ea"/>
              </a:rPr>
              <a:t>          </a:t>
            </a:r>
            <a:r>
              <a:rPr lang="zh-CN" altLang="zh-CN" b="1" dirty="0">
                <a:solidFill>
                  <a:schemeClr val="bg1"/>
                </a:solidFill>
                <a:latin typeface="+mn-ea"/>
              </a:rPr>
              <a:t>赋予政府预算法律效力</a:t>
            </a:r>
            <a:endParaRPr lang="en-US" altLang="zh-CN" b="1" dirty="0">
              <a:solidFill>
                <a:schemeClr val="bg1"/>
              </a:solidFill>
              <a:latin typeface="+mn-ea"/>
            </a:endParaRPr>
          </a:p>
          <a:p>
            <a:r>
              <a:rPr lang="zh-CN" altLang="en-US" b="1" dirty="0">
                <a:solidFill>
                  <a:schemeClr val="bg1"/>
                </a:solidFill>
                <a:latin typeface="+mn-ea"/>
              </a:rPr>
              <a:t>（</a:t>
            </a:r>
            <a:r>
              <a:rPr lang="en-US" altLang="zh-CN" b="1" dirty="0">
                <a:solidFill>
                  <a:schemeClr val="bg1"/>
                </a:solidFill>
                <a:latin typeface="+mn-ea"/>
              </a:rPr>
              <a:t>Principle – Agent Theory )</a:t>
            </a:r>
            <a:endParaRPr lang="zh-CN" altLang="zh-CN" b="1" dirty="0">
              <a:solidFill>
                <a:schemeClr val="bg1"/>
              </a:solidFill>
              <a:latin typeface="+mn-ea"/>
            </a:endParaRPr>
          </a:p>
        </p:txBody>
      </p:sp>
      <p:sp>
        <p:nvSpPr>
          <p:cNvPr id="4" name="AutoShape 112"/>
          <p:cNvSpPr>
            <a:spLocks/>
          </p:cNvSpPr>
          <p:nvPr/>
        </p:nvSpPr>
        <p:spPr bwMode="auto">
          <a:xfrm>
            <a:off x="4661130" y="1387253"/>
            <a:ext cx="328166" cy="326687"/>
          </a:xfrm>
          <a:custGeom>
            <a:avLst/>
            <a:gdLst>
              <a:gd name="T0" fmla="*/ 2147483647 w 21020"/>
              <a:gd name="T1" fmla="*/ 1630360217 h 21600"/>
              <a:gd name="T2" fmla="*/ 2147483647 w 21020"/>
              <a:gd name="T3" fmla="*/ 911037980 h 21600"/>
              <a:gd name="T4" fmla="*/ 2147483647 w 21020"/>
              <a:gd name="T5" fmla="*/ 397774839 h 21600"/>
              <a:gd name="T6" fmla="*/ 2147483647 w 21020"/>
              <a:gd name="T7" fmla="*/ 483492847 h 21600"/>
              <a:gd name="T8" fmla="*/ 2147483647 w 21020"/>
              <a:gd name="T9" fmla="*/ 1425014462 h 21600"/>
              <a:gd name="T10" fmla="*/ 945838468 w 21020"/>
              <a:gd name="T11" fmla="*/ 2147483647 h 21600"/>
              <a:gd name="T12" fmla="*/ 582105311 w 21020"/>
              <a:gd name="T13" fmla="*/ 2147483647 h 21600"/>
              <a:gd name="T14" fmla="*/ 1583725421 w 21020"/>
              <a:gd name="T15" fmla="*/ 2147483647 h 21600"/>
              <a:gd name="T16" fmla="*/ 1650921954 w 21020"/>
              <a:gd name="T17" fmla="*/ 2147483647 h 21600"/>
              <a:gd name="T18" fmla="*/ 547306599 w 21020"/>
              <a:gd name="T19" fmla="*/ 2147483647 h 21600"/>
              <a:gd name="T20" fmla="*/ 262551546 w 21020"/>
              <a:gd name="T21" fmla="*/ 2147483647 h 21600"/>
              <a:gd name="T22" fmla="*/ 414125144 w 21020"/>
              <a:gd name="T23" fmla="*/ 2147483647 h 21600"/>
              <a:gd name="T24" fmla="*/ 1036022114 w 21020"/>
              <a:gd name="T25" fmla="*/ 2147483647 h 21600"/>
              <a:gd name="T26" fmla="*/ 1377362799 w 21020"/>
              <a:gd name="T27" fmla="*/ 2004814784 h 21600"/>
              <a:gd name="T28" fmla="*/ 2012262848 w 21020"/>
              <a:gd name="T29" fmla="*/ 992816732 h 21600"/>
              <a:gd name="T30" fmla="*/ 1377362799 w 21020"/>
              <a:gd name="T31" fmla="*/ 2004814784 h 21600"/>
              <a:gd name="T32" fmla="*/ 1769293740 w 21020"/>
              <a:gd name="T33" fmla="*/ 2147483647 h 21600"/>
              <a:gd name="T34" fmla="*/ 2147483647 w 21020"/>
              <a:gd name="T35" fmla="*/ 908170792 h 21600"/>
              <a:gd name="T36" fmla="*/ 2147483647 w 21020"/>
              <a:gd name="T37" fmla="*/ 1296429219 h 21600"/>
              <a:gd name="T38" fmla="*/ 2103438519 w 21020"/>
              <a:gd name="T39" fmla="*/ 2147483647 h 21600"/>
              <a:gd name="T40" fmla="*/ 2147483647 w 21020"/>
              <a:gd name="T41" fmla="*/ 1417843198 h 21600"/>
              <a:gd name="T42" fmla="*/ 2147483647 w 21020"/>
              <a:gd name="T43" fmla="*/ 2026157361 h 21600"/>
              <a:gd name="T44" fmla="*/ 2104640318 w 21020"/>
              <a:gd name="T45" fmla="*/ 2147483647 h 21600"/>
              <a:gd name="T46" fmla="*/ 2147483647 w 21020"/>
              <a:gd name="T47" fmla="*/ 312231421 h 21600"/>
              <a:gd name="T48" fmla="*/ 2147483647 w 21020"/>
              <a:gd name="T49" fmla="*/ 227044838 h 21600"/>
              <a:gd name="T50" fmla="*/ 1821294554 w 21020"/>
              <a:gd name="T51" fmla="*/ 825310754 h 21600"/>
              <a:gd name="T52" fmla="*/ 1818892309 w 21020"/>
              <a:gd name="T53" fmla="*/ 828718586 h 21600"/>
              <a:gd name="T54" fmla="*/ 328943665 w 21020"/>
              <a:gd name="T55" fmla="*/ 2147483647 h 21600"/>
              <a:gd name="T56" fmla="*/ 0 w 21020"/>
              <a:gd name="T57" fmla="*/ 2147483647 h 21600"/>
              <a:gd name="T58" fmla="*/ 612299157 w 21020"/>
              <a:gd name="T59" fmla="*/ 2147483647 h 21600"/>
              <a:gd name="T60" fmla="*/ 1949671858 w 21020"/>
              <a:gd name="T61" fmla="*/ 2147483647 h 21600"/>
              <a:gd name="T62" fmla="*/ 2147483647 w 21020"/>
              <a:gd name="T63" fmla="*/ 31223142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020"/>
              <a:gd name="T97" fmla="*/ 0 h 21600"/>
              <a:gd name="T98" fmla="*/ 21020 w 21020"/>
              <a:gd name="T99" fmla="*/ 21600 h 216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5" name="Rectangle 21"/>
          <p:cNvSpPr>
            <a:spLocks noChangeArrowheads="1"/>
          </p:cNvSpPr>
          <p:nvPr/>
        </p:nvSpPr>
        <p:spPr bwMode="auto">
          <a:xfrm>
            <a:off x="882532" y="2802208"/>
            <a:ext cx="3528957" cy="656874"/>
          </a:xfrm>
          <a:prstGeom prst="rect">
            <a:avLst/>
          </a:prstGeom>
          <a:solidFill>
            <a:srgbClr val="305480"/>
          </a:solidFill>
          <a:ln>
            <a:noFill/>
          </a:ln>
        </p:spPr>
        <p:txBody>
          <a:bodyPr lIns="67391" tIns="33696" rIns="67391" bIns="33696" anchor="ctr"/>
          <a:lstStyle/>
          <a:p>
            <a:pPr algn="ctr" defTabSz="897381" eaLnBrk="1" hangingPunct="1"/>
            <a:endParaRPr lang="en-US" altLang="zh-CN" sz="2300" dirty="0">
              <a:solidFill>
                <a:srgbClr val="FFFFFF"/>
              </a:solidFill>
              <a:latin typeface="Arial" pitchFamily="34" charset="0"/>
              <a:ea typeface="微软雅黑" pitchFamily="34" charset="-122"/>
              <a:sym typeface="Arial" pitchFamily="34" charset="0"/>
            </a:endParaRPr>
          </a:p>
        </p:txBody>
      </p:sp>
      <p:sp>
        <p:nvSpPr>
          <p:cNvPr id="6" name="Rectangle 10"/>
          <p:cNvSpPr>
            <a:spLocks noChangeArrowheads="1"/>
          </p:cNvSpPr>
          <p:nvPr/>
        </p:nvSpPr>
        <p:spPr bwMode="auto">
          <a:xfrm>
            <a:off x="4456026" y="2787340"/>
            <a:ext cx="659848"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7" name="AutoShape 29"/>
          <p:cNvSpPr>
            <a:spLocks/>
          </p:cNvSpPr>
          <p:nvPr/>
        </p:nvSpPr>
        <p:spPr bwMode="auto">
          <a:xfrm>
            <a:off x="4622453" y="2950684"/>
            <a:ext cx="328166" cy="296352"/>
          </a:xfrm>
          <a:custGeom>
            <a:avLst/>
            <a:gdLst>
              <a:gd name="T0" fmla="*/ 2147483647 w 20595"/>
              <a:gd name="T1" fmla="*/ 279026400 h 20497"/>
              <a:gd name="T2" fmla="*/ 2147483647 w 20595"/>
              <a:gd name="T3" fmla="*/ 279026400 h 20497"/>
              <a:gd name="T4" fmla="*/ 285778924 w 20595"/>
              <a:gd name="T5" fmla="*/ 1805190167 h 20497"/>
              <a:gd name="T6" fmla="*/ 285778924 w 20595"/>
              <a:gd name="T7" fmla="*/ 2147483647 h 20497"/>
              <a:gd name="T8" fmla="*/ 1668003197 w 20595"/>
              <a:gd name="T9" fmla="*/ 2147483647 h 20497"/>
              <a:gd name="T10" fmla="*/ 2147483647 w 20595"/>
              <a:gd name="T11" fmla="*/ 1326970575 h 20497"/>
              <a:gd name="T12" fmla="*/ 2147483647 w 20595"/>
              <a:gd name="T13" fmla="*/ 578418281 h 20497"/>
              <a:gd name="T14" fmla="*/ 2147483647 w 20595"/>
              <a:gd name="T15" fmla="*/ 578418281 h 20497"/>
              <a:gd name="T16" fmla="*/ 1186287021 w 20595"/>
              <a:gd name="T17" fmla="*/ 1739442229 h 20497"/>
              <a:gd name="T18" fmla="*/ 1186287021 w 20595"/>
              <a:gd name="T19" fmla="*/ 1889218000 h 20497"/>
              <a:gd name="T20" fmla="*/ 1383964286 w 20595"/>
              <a:gd name="T21" fmla="*/ 1889218000 h 20497"/>
              <a:gd name="T22" fmla="*/ 2147483647 w 20595"/>
              <a:gd name="T23" fmla="*/ 728034627 h 20497"/>
              <a:gd name="T24" fmla="*/ 2147483647 w 20595"/>
              <a:gd name="T25" fmla="*/ 728034627 h 20497"/>
              <a:gd name="T26" fmla="*/ 2147483647 w 20595"/>
              <a:gd name="T27" fmla="*/ 1177202044 h 20497"/>
              <a:gd name="T28" fmla="*/ 1470537271 w 20595"/>
              <a:gd name="T29" fmla="*/ 2147483647 h 20497"/>
              <a:gd name="T30" fmla="*/ 483235094 w 20595"/>
              <a:gd name="T31" fmla="*/ 2147483647 h 20497"/>
              <a:gd name="T32" fmla="*/ 483235094 w 20595"/>
              <a:gd name="T33" fmla="*/ 1954965939 h 20497"/>
              <a:gd name="T34" fmla="*/ 2147483647 w 20595"/>
              <a:gd name="T35" fmla="*/ 443770101 h 20497"/>
              <a:gd name="T36" fmla="*/ 2147483647 w 20595"/>
              <a:gd name="T37" fmla="*/ 443770101 h 20497"/>
              <a:gd name="T38" fmla="*/ 2147483647 w 20595"/>
              <a:gd name="T39" fmla="*/ 1491568937 h 20497"/>
              <a:gd name="T40" fmla="*/ 2147483647 w 20595"/>
              <a:gd name="T41" fmla="*/ 2147483647 h 20497"/>
              <a:gd name="T42" fmla="*/ 2147483647 w 20595"/>
              <a:gd name="T43" fmla="*/ 2147483647 h 20497"/>
              <a:gd name="T44" fmla="*/ 2147483647 w 20595"/>
              <a:gd name="T45" fmla="*/ 2147483647 h 20497"/>
              <a:gd name="T46" fmla="*/ 2147483647 w 20595"/>
              <a:gd name="T47" fmla="*/ 1626362220 h 20497"/>
              <a:gd name="T48" fmla="*/ 2147483647 w 20595"/>
              <a:gd name="T49" fmla="*/ 279026400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95"/>
              <a:gd name="T76" fmla="*/ 0 h 20497"/>
              <a:gd name="T77" fmla="*/ 20595 w 20595"/>
              <a:gd name="T78" fmla="*/ 20497 h 204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8" name="Rectangle 19"/>
          <p:cNvSpPr>
            <a:spLocks noChangeArrowheads="1"/>
          </p:cNvSpPr>
          <p:nvPr/>
        </p:nvSpPr>
        <p:spPr bwMode="auto">
          <a:xfrm>
            <a:off x="4411489" y="2039461"/>
            <a:ext cx="3528957" cy="656874"/>
          </a:xfrm>
          <a:prstGeom prst="rect">
            <a:avLst/>
          </a:prstGeom>
          <a:solidFill>
            <a:srgbClr val="305480"/>
          </a:solidFill>
          <a:ln>
            <a:noFill/>
          </a:ln>
        </p:spPr>
        <p:txBody>
          <a:bodyPr lIns="67391" tIns="33696" rIns="67391" bIns="33696" anchor="ctr"/>
          <a:lstStyle/>
          <a:p>
            <a:pPr algn="ctr" defTabSz="897381" eaLnBrk="1" hangingPunct="1"/>
            <a:endParaRPr lang="en-US" altLang="zh-CN" sz="2300" dirty="0">
              <a:solidFill>
                <a:srgbClr val="FFFFFF"/>
              </a:solidFill>
              <a:latin typeface="宋体" panose="02010600030101010101" pitchFamily="2" charset="-122"/>
              <a:ea typeface="宋体" panose="02010600030101010101" pitchFamily="2" charset="-122"/>
              <a:sym typeface="Arial" pitchFamily="34" charset="0"/>
            </a:endParaRPr>
          </a:p>
        </p:txBody>
      </p:sp>
      <p:sp>
        <p:nvSpPr>
          <p:cNvPr id="9" name="Rectangle 9"/>
          <p:cNvSpPr>
            <a:spLocks noChangeArrowheads="1"/>
          </p:cNvSpPr>
          <p:nvPr/>
        </p:nvSpPr>
        <p:spPr bwMode="auto">
          <a:xfrm>
            <a:off x="3772738" y="2039461"/>
            <a:ext cx="661020"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sp>
        <p:nvSpPr>
          <p:cNvPr id="10" name="AutoShape 59"/>
          <p:cNvSpPr>
            <a:spLocks/>
          </p:cNvSpPr>
          <p:nvPr/>
        </p:nvSpPr>
        <p:spPr bwMode="auto">
          <a:xfrm>
            <a:off x="3936821" y="2201637"/>
            <a:ext cx="328166" cy="326687"/>
          </a:xfrm>
          <a:custGeom>
            <a:avLst/>
            <a:gdLst>
              <a:gd name="T0" fmla="*/ 2147483647 w 21543"/>
              <a:gd name="T1" fmla="*/ 2147483647 h 21600"/>
              <a:gd name="T2" fmla="*/ 2034640023 w 21543"/>
              <a:gd name="T3" fmla="*/ 2147483647 h 21600"/>
              <a:gd name="T4" fmla="*/ 1958517254 w 21543"/>
              <a:gd name="T5" fmla="*/ 2147483647 h 21600"/>
              <a:gd name="T6" fmla="*/ 2147483647 w 21543"/>
              <a:gd name="T7" fmla="*/ 688114891 h 21600"/>
              <a:gd name="T8" fmla="*/ 2147483647 w 21543"/>
              <a:gd name="T9" fmla="*/ 2147483647 h 21600"/>
              <a:gd name="T10" fmla="*/ 1243150277 w 21543"/>
              <a:gd name="T11" fmla="*/ 2147483647 h 21600"/>
              <a:gd name="T12" fmla="*/ 1242245059 w 21543"/>
              <a:gd name="T13" fmla="*/ 2147483647 h 21600"/>
              <a:gd name="T14" fmla="*/ 2147483647 w 21543"/>
              <a:gd name="T15" fmla="*/ 457671687 h 21600"/>
              <a:gd name="T16" fmla="*/ 1583164365 w 21543"/>
              <a:gd name="T17" fmla="*/ 2147483647 h 21600"/>
              <a:gd name="T18" fmla="*/ 1243150277 w 21543"/>
              <a:gd name="T19" fmla="*/ 2147483647 h 21600"/>
              <a:gd name="T20" fmla="*/ 382608327 w 21543"/>
              <a:gd name="T21" fmla="*/ 2147483647 h 21600"/>
              <a:gd name="T22" fmla="*/ 2147483647 w 21543"/>
              <a:gd name="T23" fmla="*/ 644715902 h 21600"/>
              <a:gd name="T24" fmla="*/ 1154343240 w 21543"/>
              <a:gd name="T25" fmla="*/ 2147483647 h 21600"/>
              <a:gd name="T26" fmla="*/ 1121894732 w 21543"/>
              <a:gd name="T27" fmla="*/ 2147483647 h 21600"/>
              <a:gd name="T28" fmla="*/ 382608327 w 21543"/>
              <a:gd name="T29" fmla="*/ 2147483647 h 21600"/>
              <a:gd name="T30" fmla="*/ 2147483647 w 21543"/>
              <a:gd name="T31" fmla="*/ 19372646 h 21600"/>
              <a:gd name="T32" fmla="*/ 2147483647 w 21543"/>
              <a:gd name="T33" fmla="*/ 0 h 21600"/>
              <a:gd name="T34" fmla="*/ 2147483647 w 21543"/>
              <a:gd name="T35" fmla="*/ 20261543 h 21600"/>
              <a:gd name="T36" fmla="*/ 54189055 w 21543"/>
              <a:gd name="T37" fmla="*/ 2147483647 h 21600"/>
              <a:gd name="T38" fmla="*/ 544509 w 21543"/>
              <a:gd name="T39" fmla="*/ 2147483647 h 21600"/>
              <a:gd name="T40" fmla="*/ 76483127 w 21543"/>
              <a:gd name="T41" fmla="*/ 2147483647 h 21600"/>
              <a:gd name="T42" fmla="*/ 1031093708 w 21543"/>
              <a:gd name="T43" fmla="*/ 2147483647 h 21600"/>
              <a:gd name="T44" fmla="*/ 1480030334 w 21543"/>
              <a:gd name="T45" fmla="*/ 2147483647 h 21600"/>
              <a:gd name="T46" fmla="*/ 1584614298 w 21543"/>
              <a:gd name="T47" fmla="*/ 2147483647 h 21600"/>
              <a:gd name="T48" fmla="*/ 1586064230 w 21543"/>
              <a:gd name="T49" fmla="*/ 2147483647 h 21600"/>
              <a:gd name="T50" fmla="*/ 1690637630 w 21543"/>
              <a:gd name="T51" fmla="*/ 2147483647 h 21600"/>
              <a:gd name="T52" fmla="*/ 1944015289 w 21543"/>
              <a:gd name="T53" fmla="*/ 2147483647 h 21600"/>
              <a:gd name="T54" fmla="*/ 2147483647 w 21543"/>
              <a:gd name="T55" fmla="*/ 2147483647 h 21600"/>
              <a:gd name="T56" fmla="*/ 2147483647 w 21543"/>
              <a:gd name="T57" fmla="*/ 2147483647 h 21600"/>
              <a:gd name="T58" fmla="*/ 2147483647 w 21543"/>
              <a:gd name="T59" fmla="*/ 2147483647 h 21600"/>
              <a:gd name="T60" fmla="*/ 2147483647 w 21543"/>
              <a:gd name="T61" fmla="*/ 2147483647 h 21600"/>
              <a:gd name="T62" fmla="*/ 2147483647 w 21543"/>
              <a:gd name="T63" fmla="*/ 140777585 h 21600"/>
              <a:gd name="T64" fmla="*/ 2147483647 w 21543"/>
              <a:gd name="T65" fmla="*/ 19372646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43"/>
              <a:gd name="T100" fmla="*/ 0 h 21600"/>
              <a:gd name="T101" fmla="*/ 21543 w 21543"/>
              <a:gd name="T102" fmla="*/ 21600 h 216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37367" tIns="37367" rIns="37367" bIns="37367" anchor="ctr"/>
          <a:lstStyle/>
          <a:p>
            <a:endParaRPr lang="zh-CN" altLang="en-US"/>
          </a:p>
        </p:txBody>
      </p:sp>
      <p:sp>
        <p:nvSpPr>
          <p:cNvPr id="11" name="Rectangle 20"/>
          <p:cNvSpPr>
            <a:spLocks noChangeArrowheads="1"/>
          </p:cNvSpPr>
          <p:nvPr/>
        </p:nvSpPr>
        <p:spPr bwMode="auto">
          <a:xfrm>
            <a:off x="971605" y="4262367"/>
            <a:ext cx="3528957" cy="656874"/>
          </a:xfrm>
          <a:prstGeom prst="rect">
            <a:avLst/>
          </a:prstGeom>
          <a:solidFill>
            <a:srgbClr val="305480"/>
          </a:solidFill>
          <a:ln>
            <a:noFill/>
          </a:ln>
        </p:spPr>
        <p:txBody>
          <a:bodyPr lIns="67391" tIns="33696" rIns="67391" bIns="33696" anchor="ctr"/>
          <a:lstStyle/>
          <a:p>
            <a:pPr algn="ctr" defTabSz="897381" eaLnBrk="1" hangingPunct="1"/>
            <a:r>
              <a:rPr lang="zh-CN" altLang="en-US" dirty="0">
                <a:solidFill>
                  <a:srgbClr val="FFFFFF"/>
                </a:solidFill>
                <a:latin typeface="Arial" pitchFamily="34" charset="0"/>
                <a:ea typeface="微软雅黑" pitchFamily="34" charset="-122"/>
                <a:sym typeface="Arial" pitchFamily="34" charset="0"/>
              </a:rPr>
              <a:t>提高预算的公开透明度</a:t>
            </a:r>
            <a:endParaRPr lang="en-US" altLang="zh-CN" dirty="0">
              <a:solidFill>
                <a:srgbClr val="FFFFFF"/>
              </a:solidFill>
              <a:latin typeface="Arial" pitchFamily="34" charset="0"/>
              <a:ea typeface="微软雅黑" pitchFamily="34" charset="-122"/>
              <a:sym typeface="Arial" pitchFamily="34" charset="0"/>
            </a:endParaRPr>
          </a:p>
        </p:txBody>
      </p:sp>
      <p:sp>
        <p:nvSpPr>
          <p:cNvPr id="12" name="Rectangle 11"/>
          <p:cNvSpPr>
            <a:spLocks noChangeArrowheads="1"/>
          </p:cNvSpPr>
          <p:nvPr/>
        </p:nvSpPr>
        <p:spPr bwMode="auto">
          <a:xfrm>
            <a:off x="3772738" y="3604057"/>
            <a:ext cx="661020" cy="656874"/>
          </a:xfrm>
          <a:prstGeom prst="rect">
            <a:avLst/>
          </a:prstGeom>
          <a:solidFill>
            <a:schemeClr val="accent1"/>
          </a:solidFill>
          <a:ln>
            <a:noFill/>
          </a:ln>
        </p:spPr>
        <p:txBody>
          <a:bodyPr lIns="67391" tIns="33696" rIns="67391" bIns="33696" anchor="ctr"/>
          <a:lstStyle/>
          <a:p>
            <a:pPr algn="ctr" defTabSz="897381" eaLnBrk="1" hangingPunct="1"/>
            <a:endParaRPr lang="en-US" altLang="zh-CN" sz="2300">
              <a:solidFill>
                <a:srgbClr val="FFFFFF"/>
              </a:solidFill>
              <a:latin typeface="Arial" pitchFamily="34" charset="0"/>
              <a:ea typeface="微软雅黑" pitchFamily="34" charset="-122"/>
              <a:sym typeface="Arial" pitchFamily="34" charset="0"/>
            </a:endParaRPr>
          </a:p>
        </p:txBody>
      </p:sp>
      <p:pic>
        <p:nvPicPr>
          <p:cNvPr id="13" name="Group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7368" y="3808236"/>
            <a:ext cx="314102" cy="238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3"/>
          <p:cNvSpPr txBox="1">
            <a:spLocks noChangeArrowheads="1"/>
          </p:cNvSpPr>
          <p:nvPr/>
        </p:nvSpPr>
        <p:spPr bwMode="auto">
          <a:xfrm>
            <a:off x="4487671" y="2261141"/>
            <a:ext cx="31812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b="1" dirty="0">
                <a:solidFill>
                  <a:schemeClr val="bg1"/>
                </a:solidFill>
                <a:latin typeface="宋体" panose="02010600030101010101" pitchFamily="2" charset="-122"/>
                <a:sym typeface="Arial" pitchFamily="34" charset="0"/>
              </a:rPr>
              <a:t>实现人民当家作主的重要基石</a:t>
            </a:r>
            <a:endParaRPr lang="en-US" altLang="zh-CN" b="1" dirty="0">
              <a:solidFill>
                <a:schemeClr val="bg1"/>
              </a:solidFill>
              <a:latin typeface="宋体" panose="02010600030101010101" pitchFamily="2" charset="-122"/>
              <a:sym typeface="Arial" pitchFamily="34" charset="0"/>
            </a:endParaRPr>
          </a:p>
        </p:txBody>
      </p:sp>
      <p:sp>
        <p:nvSpPr>
          <p:cNvPr id="20" name="TextBox 13"/>
          <p:cNvSpPr txBox="1">
            <a:spLocks noChangeArrowheads="1"/>
          </p:cNvSpPr>
          <p:nvPr/>
        </p:nvSpPr>
        <p:spPr bwMode="auto">
          <a:xfrm>
            <a:off x="1188195" y="3017188"/>
            <a:ext cx="3034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b="1" dirty="0">
                <a:solidFill>
                  <a:schemeClr val="bg1"/>
                </a:solidFill>
                <a:latin typeface="宋体" panose="02010600030101010101" pitchFamily="2" charset="-122"/>
                <a:sym typeface="Arial" pitchFamily="34" charset="0"/>
              </a:rPr>
              <a:t>强化对政府行为的约束和监督</a:t>
            </a:r>
            <a:endParaRPr lang="en-US" altLang="zh-CN" b="1" dirty="0">
              <a:solidFill>
                <a:schemeClr val="bg1"/>
              </a:solidFill>
              <a:latin typeface="宋体" panose="02010600030101010101" pitchFamily="2" charset="-122"/>
              <a:sym typeface="Arial" pitchFamily="34" charset="0"/>
            </a:endParaRPr>
          </a:p>
        </p:txBody>
      </p:sp>
      <p:sp>
        <p:nvSpPr>
          <p:cNvPr id="21" name="TextBox 13"/>
          <p:cNvSpPr txBox="1">
            <a:spLocks noChangeArrowheads="1"/>
          </p:cNvSpPr>
          <p:nvPr/>
        </p:nvSpPr>
        <p:spPr bwMode="auto">
          <a:xfrm>
            <a:off x="4583777" y="3857240"/>
            <a:ext cx="26530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eaLnBrk="1" hangingPunct="1">
              <a:spcBef>
                <a:spcPct val="20000"/>
              </a:spcBef>
            </a:pPr>
            <a:r>
              <a:rPr lang="zh-CN" altLang="en-US" b="1" dirty="0">
                <a:solidFill>
                  <a:schemeClr val="bg1"/>
                </a:solidFill>
                <a:latin typeface="宋体" panose="02010600030101010101" pitchFamily="2" charset="-122"/>
                <a:sym typeface="Arial" pitchFamily="34" charset="0"/>
              </a:rPr>
              <a:t>提高预算的透明度</a:t>
            </a:r>
            <a:endParaRPr lang="en-US" altLang="zh-CN" b="1" dirty="0">
              <a:solidFill>
                <a:schemeClr val="bg1"/>
              </a:solidFill>
              <a:latin typeface="宋体" panose="02010600030101010101" pitchFamily="2" charset="-122"/>
              <a:sym typeface="Arial" pitchFamily="34" charset="0"/>
            </a:endParaRPr>
          </a:p>
        </p:txBody>
      </p:sp>
      <p:sp>
        <p:nvSpPr>
          <p:cNvPr id="23"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4" name="矩形 23">
            <a:extLst>
              <a:ext uri="{FF2B5EF4-FFF2-40B4-BE49-F238E27FC236}">
                <a16:creationId xmlns="" xmlns:a16="http://schemas.microsoft.com/office/drawing/2014/main" id="{DB73B891-4169-4749-B347-919088451B00}"/>
              </a:ext>
            </a:extLst>
          </p:cNvPr>
          <p:cNvSpPr/>
          <p:nvPr/>
        </p:nvSpPr>
        <p:spPr>
          <a:xfrm>
            <a:off x="-1116062" y="159513"/>
            <a:ext cx="9865096" cy="720080"/>
          </a:xfrm>
          <a:prstGeom prst="rect">
            <a:avLst/>
          </a:prstGeom>
          <a:solidFill>
            <a:srgbClr val="3054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一、预算审批的意义</a:t>
            </a:r>
          </a:p>
        </p:txBody>
      </p:sp>
      <p:sp>
        <p:nvSpPr>
          <p:cNvPr id="22" name="Rectangle 20">
            <a:extLst>
              <a:ext uri="{FF2B5EF4-FFF2-40B4-BE49-F238E27FC236}">
                <a16:creationId xmlns="" xmlns:a16="http://schemas.microsoft.com/office/drawing/2014/main" id="{17AED6F8-CF35-4E18-BD67-73883590CF26}"/>
              </a:ext>
            </a:extLst>
          </p:cNvPr>
          <p:cNvSpPr>
            <a:spLocks noChangeArrowheads="1"/>
          </p:cNvSpPr>
          <p:nvPr/>
        </p:nvSpPr>
        <p:spPr bwMode="auto">
          <a:xfrm>
            <a:off x="4487671" y="3649762"/>
            <a:ext cx="3528957" cy="656874"/>
          </a:xfrm>
          <a:prstGeom prst="rect">
            <a:avLst/>
          </a:prstGeom>
          <a:solidFill>
            <a:srgbClr val="305480"/>
          </a:solidFill>
          <a:ln>
            <a:noFill/>
          </a:ln>
        </p:spPr>
        <p:txBody>
          <a:bodyPr lIns="67391" tIns="33696" rIns="67391" bIns="33696" anchor="ctr"/>
          <a:lstStyle/>
          <a:p>
            <a:pPr algn="ctr" defTabSz="897381" eaLnBrk="1" hangingPunct="1"/>
            <a:r>
              <a:rPr lang="zh-CN" altLang="en-US" dirty="0">
                <a:solidFill>
                  <a:srgbClr val="FFFFFF"/>
                </a:solidFill>
                <a:latin typeface="Arial" pitchFamily="34" charset="0"/>
                <a:ea typeface="微软雅黑" pitchFamily="34" charset="-122"/>
                <a:sym typeface="Arial" pitchFamily="34" charset="0"/>
              </a:rPr>
              <a:t>增强政府预算的科学统筹</a:t>
            </a:r>
            <a:endParaRPr lang="en-US" altLang="zh-CN" dirty="0">
              <a:solidFill>
                <a:srgbClr val="FFFFFF"/>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1635364677"/>
      </p:ext>
    </p:extLst>
  </p:cSld>
  <p:clrMapOvr>
    <a:masterClrMapping/>
  </p:clrMapOvr>
  <mc:AlternateContent xmlns:mc="http://schemas.openxmlformats.org/markup-compatibility/2006" xmlns:p14="http://schemas.microsoft.com/office/powerpoint/2010/main">
    <mc:Choice Requires="p14">
      <p:transition spd="slow" p14:dur="1300" advTm="2510">
        <p14:pan dir="u"/>
      </p:transition>
    </mc:Choice>
    <mc:Fallback xmlns="">
      <p:transition spd="slow" advTm="251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1092324" y="1461925"/>
            <a:ext cx="1781473" cy="1772276"/>
          </a:xfrm>
          <a:prstGeom prst="ellipse">
            <a:avLst/>
          </a:prstGeom>
          <a:solidFill>
            <a:srgbClr val="305480"/>
          </a:solidFill>
          <a:ln>
            <a:noFill/>
          </a:ln>
        </p:spPr>
        <p:txBody>
          <a:bodyPr lIns="67391" tIns="33696" rIns="67391" bIns="33696"/>
          <a:lstStyle/>
          <a:p>
            <a:pPr defTabSz="400136" eaLnBrk="1" hangingPunct="1"/>
            <a:endParaRPr lang="en-US" altLang="zh-CN" sz="1500">
              <a:solidFill>
                <a:srgbClr val="E2E3E9"/>
              </a:solidFill>
              <a:latin typeface="Arial" pitchFamily="34" charset="0"/>
              <a:ea typeface="微软雅黑" pitchFamily="34" charset="-122"/>
              <a:sym typeface="Arial" pitchFamily="34" charset="0"/>
            </a:endParaRPr>
          </a:p>
        </p:txBody>
      </p:sp>
      <p:sp>
        <p:nvSpPr>
          <p:cNvPr id="3" name="Oval 20"/>
          <p:cNvSpPr>
            <a:spLocks noChangeArrowheads="1"/>
          </p:cNvSpPr>
          <p:nvPr/>
        </p:nvSpPr>
        <p:spPr bwMode="auto">
          <a:xfrm>
            <a:off x="3569978" y="1495175"/>
            <a:ext cx="1781473" cy="1772276"/>
          </a:xfrm>
          <a:prstGeom prst="ellipse">
            <a:avLst/>
          </a:prstGeom>
          <a:solidFill>
            <a:srgbClr val="305480"/>
          </a:solidFill>
          <a:ln>
            <a:noFill/>
          </a:ln>
        </p:spPr>
        <p:txBody>
          <a:bodyPr lIns="67391" tIns="33696" rIns="67391" bIns="33696"/>
          <a:lstStyle/>
          <a:p>
            <a:pPr defTabSz="400136" eaLnBrk="1" hangingPunct="1"/>
            <a:endParaRPr lang="en-US" altLang="zh-CN" sz="1500" dirty="0">
              <a:solidFill>
                <a:srgbClr val="E2E3E9"/>
              </a:solidFill>
              <a:latin typeface="Arial" pitchFamily="34" charset="0"/>
              <a:ea typeface="微软雅黑" pitchFamily="34" charset="-122"/>
              <a:sym typeface="Arial" pitchFamily="34" charset="0"/>
            </a:endParaRPr>
          </a:p>
        </p:txBody>
      </p:sp>
      <p:sp>
        <p:nvSpPr>
          <p:cNvPr id="5" name="Oval 9"/>
          <p:cNvSpPr>
            <a:spLocks noChangeArrowheads="1"/>
          </p:cNvSpPr>
          <p:nvPr/>
        </p:nvSpPr>
        <p:spPr bwMode="auto">
          <a:xfrm>
            <a:off x="2408504" y="1474758"/>
            <a:ext cx="586011" cy="583370"/>
          </a:xfrm>
          <a:prstGeom prst="ellipse">
            <a:avLst/>
          </a:prstGeom>
          <a:solidFill>
            <a:schemeClr val="bg1">
              <a:lumMod val="75000"/>
            </a:schemeClr>
          </a:solidFill>
          <a:ln w="9525">
            <a:noFill/>
            <a:round/>
            <a:headEnd/>
            <a:tailEnd/>
          </a:ln>
          <a:effectLst>
            <a:outerShdw dist="114299" dir="5400000" algn="ctr" rotWithShape="0">
              <a:schemeClr val="bg2">
                <a:alpha val="6998"/>
              </a:schemeClr>
            </a:outerShdw>
          </a:effectLst>
        </p:spPr>
        <p:txBody>
          <a:bodyPr lIns="0" tIns="0" rIns="0" bIns="33691" anchor="ctr"/>
          <a:lstStyle/>
          <a:p>
            <a:pPr algn="ctr" defTabSz="400136" eaLnBrk="1" hangingPunct="1">
              <a:defRPr/>
            </a:pPr>
            <a:r>
              <a:rPr lang="en-US" altLang="zh-CN" sz="1500">
                <a:solidFill>
                  <a:schemeClr val="bg1"/>
                </a:solidFill>
                <a:latin typeface="Arial" pitchFamily="34" charset="0"/>
                <a:ea typeface="微软雅黑" pitchFamily="34" charset="-122"/>
                <a:sym typeface="Arial" pitchFamily="34" charset="0"/>
              </a:rPr>
              <a:t>01</a:t>
            </a:r>
          </a:p>
        </p:txBody>
      </p:sp>
      <p:sp>
        <p:nvSpPr>
          <p:cNvPr id="6" name="Oval 14"/>
          <p:cNvSpPr>
            <a:spLocks noChangeArrowheads="1"/>
          </p:cNvSpPr>
          <p:nvPr/>
        </p:nvSpPr>
        <p:spPr bwMode="auto">
          <a:xfrm>
            <a:off x="4870921" y="1486425"/>
            <a:ext cx="586011" cy="583370"/>
          </a:xfrm>
          <a:prstGeom prst="ellipse">
            <a:avLst/>
          </a:prstGeom>
          <a:solidFill>
            <a:schemeClr val="bg1">
              <a:lumMod val="75000"/>
            </a:schemeClr>
          </a:solidFill>
          <a:ln w="9525">
            <a:noFill/>
            <a:round/>
            <a:headEnd/>
            <a:tailEnd/>
          </a:ln>
          <a:effectLst>
            <a:outerShdw dist="114299" dir="5400000" algn="ctr" rotWithShape="0">
              <a:schemeClr val="bg2">
                <a:alpha val="6998"/>
              </a:schemeClr>
            </a:outerShdw>
          </a:effectLst>
        </p:spPr>
        <p:txBody>
          <a:bodyPr lIns="0" tIns="0" rIns="0" bIns="33691" anchor="ctr"/>
          <a:lstStyle/>
          <a:p>
            <a:pPr algn="ctr" defTabSz="400136" eaLnBrk="1" hangingPunct="1">
              <a:defRPr/>
            </a:pPr>
            <a:r>
              <a:rPr lang="en-US" altLang="zh-CN" sz="1500">
                <a:solidFill>
                  <a:schemeClr val="bg1"/>
                </a:solidFill>
                <a:latin typeface="Arial" pitchFamily="34" charset="0"/>
                <a:ea typeface="微软雅黑" pitchFamily="34" charset="-122"/>
                <a:sym typeface="Arial" pitchFamily="34" charset="0"/>
              </a:rPr>
              <a:t>02</a:t>
            </a:r>
          </a:p>
        </p:txBody>
      </p:sp>
      <p:sp>
        <p:nvSpPr>
          <p:cNvPr id="15" name="TextBox 13"/>
          <p:cNvSpPr txBox="1">
            <a:spLocks noChangeArrowheads="1"/>
          </p:cNvSpPr>
          <p:nvPr/>
        </p:nvSpPr>
        <p:spPr bwMode="auto">
          <a:xfrm>
            <a:off x="1321019" y="2124235"/>
            <a:ext cx="13356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根据立法机关权力大小</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6" name="TextBox 13"/>
          <p:cNvSpPr txBox="1">
            <a:spLocks noChangeArrowheads="1"/>
          </p:cNvSpPr>
          <p:nvPr/>
        </p:nvSpPr>
        <p:spPr bwMode="auto">
          <a:xfrm>
            <a:off x="414544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2</a:t>
            </a:r>
          </a:p>
        </p:txBody>
      </p:sp>
      <p:sp>
        <p:nvSpPr>
          <p:cNvPr id="17" name="TextBox 13"/>
          <p:cNvSpPr txBox="1">
            <a:spLocks noChangeArrowheads="1"/>
          </p:cNvSpPr>
          <p:nvPr/>
        </p:nvSpPr>
        <p:spPr bwMode="auto">
          <a:xfrm>
            <a:off x="6610201" y="3430213"/>
            <a:ext cx="6305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1200" b="1">
                <a:solidFill>
                  <a:schemeClr val="bg1"/>
                </a:solidFill>
                <a:latin typeface="Arial" pitchFamily="34" charset="0"/>
                <a:ea typeface="微软雅黑" pitchFamily="34" charset="-122"/>
                <a:sym typeface="Arial" pitchFamily="34" charset="0"/>
              </a:rPr>
              <a:t>关键词</a:t>
            </a:r>
            <a:r>
              <a:rPr lang="en-US" altLang="zh-CN" sz="1200" b="1">
                <a:solidFill>
                  <a:schemeClr val="bg1"/>
                </a:solidFill>
                <a:latin typeface="Arial" pitchFamily="34" charset="0"/>
                <a:ea typeface="微软雅黑" pitchFamily="34" charset="-122"/>
                <a:sym typeface="Arial" pitchFamily="34" charset="0"/>
              </a:rPr>
              <a:t>3</a:t>
            </a:r>
          </a:p>
        </p:txBody>
      </p:sp>
      <p:sp>
        <p:nvSpPr>
          <p:cNvPr id="19" name="文本框 34"/>
          <p:cNvSpPr txBox="1"/>
          <p:nvPr/>
        </p:nvSpPr>
        <p:spPr>
          <a:xfrm>
            <a:off x="3329791" y="-72132"/>
            <a:ext cx="2898963" cy="391216"/>
          </a:xfrm>
          <a:prstGeom prst="rect">
            <a:avLst/>
          </a:prstGeom>
          <a:noFill/>
        </p:spPr>
        <p:txBody>
          <a:bodyPr wrap="square" lIns="67391" tIns="33696" rIns="67391" bIns="33696" rtlCol="0">
            <a:spAutoFit/>
          </a:bodyPr>
          <a:lstStyle/>
          <a:p>
            <a:r>
              <a:rPr lang="zh-CN" altLang="en-US" sz="2100" spc="600" dirty="0">
                <a:solidFill>
                  <a:schemeClr val="bg1"/>
                </a:solidFill>
                <a:latin typeface="黑体" pitchFamily="2" charset="-122"/>
                <a:ea typeface="黑体" pitchFamily="2" charset="-122"/>
                <a:cs typeface="+mn-ea"/>
                <a:sym typeface="+mn-lt"/>
              </a:rPr>
              <a:t>单击添加标题</a:t>
            </a:r>
            <a:endParaRPr lang="zh-CN" altLang="en-US" sz="1800" spc="600" dirty="0">
              <a:solidFill>
                <a:schemeClr val="bg1"/>
              </a:solidFill>
              <a:latin typeface="黑体" pitchFamily="2" charset="-122"/>
              <a:ea typeface="黑体" pitchFamily="2" charset="-122"/>
              <a:cs typeface="+mn-ea"/>
              <a:sym typeface="+mn-lt"/>
            </a:endParaRPr>
          </a:p>
        </p:txBody>
      </p:sp>
      <p:sp>
        <p:nvSpPr>
          <p:cNvPr id="20" name="标题 3">
            <a:extLst>
              <a:ext uri="{FF2B5EF4-FFF2-40B4-BE49-F238E27FC236}">
                <a16:creationId xmlns="" xmlns:a16="http://schemas.microsoft.com/office/drawing/2014/main" id="{BAFF3692-FBE6-42CA-A97F-A82F1575EAF5}"/>
              </a:ext>
            </a:extLst>
          </p:cNvPr>
          <p:cNvSpPr txBox="1">
            <a:spLocks/>
          </p:cNvSpPr>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zh-CN" b="1" dirty="0"/>
              <a:t>二、预算审批的</a:t>
            </a:r>
            <a:r>
              <a:rPr lang="zh-CN" altLang="en-US" b="1" dirty="0"/>
              <a:t>类型</a:t>
            </a:r>
            <a:endParaRPr lang="zh-CN" altLang="en-US" dirty="0"/>
          </a:p>
        </p:txBody>
      </p:sp>
      <p:sp>
        <p:nvSpPr>
          <p:cNvPr id="22" name="TextBox 13">
            <a:extLst>
              <a:ext uri="{FF2B5EF4-FFF2-40B4-BE49-F238E27FC236}">
                <a16:creationId xmlns="" xmlns:a16="http://schemas.microsoft.com/office/drawing/2014/main" id="{38FDB902-2546-4E86-A9DE-34152A987B2F}"/>
              </a:ext>
            </a:extLst>
          </p:cNvPr>
          <p:cNvSpPr txBox="1">
            <a:spLocks noChangeArrowheads="1"/>
          </p:cNvSpPr>
          <p:nvPr/>
        </p:nvSpPr>
        <p:spPr bwMode="auto">
          <a:xfrm>
            <a:off x="3801111" y="2073537"/>
            <a:ext cx="13356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根据预算修正权力</a:t>
            </a:r>
            <a:endParaRPr lang="en-US" altLang="zh-CN" sz="2000" b="1" dirty="0">
              <a:solidFill>
                <a:schemeClr val="bg1"/>
              </a:solidFill>
              <a:latin typeface="Arial" pitchFamily="34" charset="0"/>
              <a:ea typeface="微软雅黑" pitchFamily="34" charset="-122"/>
              <a:sym typeface="Arial" pitchFamily="34" charset="0"/>
            </a:endParaRPr>
          </a:p>
        </p:txBody>
      </p:sp>
      <p:sp>
        <p:nvSpPr>
          <p:cNvPr id="14" name="TextBox 13">
            <a:extLst>
              <a:ext uri="{FF2B5EF4-FFF2-40B4-BE49-F238E27FC236}">
                <a16:creationId xmlns="" xmlns:a16="http://schemas.microsoft.com/office/drawing/2014/main" id="{38FDB902-2546-4E86-A9DE-34152A987B2F}"/>
              </a:ext>
            </a:extLst>
          </p:cNvPr>
          <p:cNvSpPr txBox="1">
            <a:spLocks noChangeArrowheads="1"/>
          </p:cNvSpPr>
          <p:nvPr/>
        </p:nvSpPr>
        <p:spPr bwMode="auto">
          <a:xfrm>
            <a:off x="6091643" y="2119295"/>
            <a:ext cx="13356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itchFamily="34" charset="0"/>
                <a:ea typeface="宋体" pitchFamily="2" charset="-122"/>
              </a:defRPr>
            </a:lvl1pPr>
            <a:lvl2pPr marL="742950" indent="-285750" defTabSz="1216025">
              <a:defRPr>
                <a:solidFill>
                  <a:schemeClr val="tx1"/>
                </a:solidFill>
                <a:latin typeface="Calibri" pitchFamily="34" charset="0"/>
                <a:ea typeface="宋体" pitchFamily="2" charset="-122"/>
              </a:defRPr>
            </a:lvl2pPr>
            <a:lvl3pPr marL="1143000" indent="-228600" defTabSz="1216025">
              <a:defRPr>
                <a:solidFill>
                  <a:schemeClr val="tx1"/>
                </a:solidFill>
                <a:latin typeface="Calibri" pitchFamily="34" charset="0"/>
                <a:ea typeface="宋体" pitchFamily="2" charset="-122"/>
              </a:defRPr>
            </a:lvl3pPr>
            <a:lvl4pPr marL="1600200" indent="-228600" defTabSz="1216025">
              <a:defRPr>
                <a:solidFill>
                  <a:schemeClr val="tx1"/>
                </a:solidFill>
                <a:latin typeface="Calibri" pitchFamily="34" charset="0"/>
                <a:ea typeface="宋体" pitchFamily="2" charset="-122"/>
              </a:defRPr>
            </a:lvl4pPr>
            <a:lvl5pPr marL="2057400" indent="-228600" defTabSz="1216025">
              <a:defRPr>
                <a:solidFill>
                  <a:schemeClr val="tx1"/>
                </a:solidFill>
                <a:latin typeface="Calibri" pitchFamily="34" charset="0"/>
                <a:ea typeface="宋体" pitchFamily="2" charset="-122"/>
              </a:defRPr>
            </a:lvl5pPr>
            <a:lvl6pPr marL="25146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defTabSz="1216025"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eaLnBrk="1" hangingPunct="1">
              <a:spcBef>
                <a:spcPct val="20000"/>
              </a:spcBef>
            </a:pPr>
            <a:r>
              <a:rPr lang="zh-CN" altLang="en-US" sz="2000" b="1" dirty="0">
                <a:solidFill>
                  <a:schemeClr val="bg1"/>
                </a:solidFill>
                <a:latin typeface="Arial" pitchFamily="34" charset="0"/>
                <a:ea typeface="微软雅黑" pitchFamily="34" charset="-122"/>
                <a:sym typeface="Arial" pitchFamily="34" charset="0"/>
              </a:rPr>
              <a:t>我国和他国比较</a:t>
            </a:r>
            <a:endParaRPr lang="en-US" altLang="zh-CN" sz="2000" b="1" dirty="0">
              <a:solidFill>
                <a:schemeClr val="bg1"/>
              </a:solidFill>
              <a:latin typeface="Arial" pitchFamily="34" charset="0"/>
              <a:ea typeface="微软雅黑" pitchFamily="34" charset="-122"/>
              <a:sym typeface="Arial" pitchFamily="34" charset="0"/>
            </a:endParaRPr>
          </a:p>
        </p:txBody>
      </p:sp>
    </p:spTree>
    <p:extLst>
      <p:ext uri="{BB962C8B-B14F-4D97-AF65-F5344CB8AC3E}">
        <p14:creationId xmlns:p14="http://schemas.microsoft.com/office/powerpoint/2010/main" val="2919941234"/>
      </p:ext>
    </p:extLst>
  </p:cSld>
  <p:clrMapOvr>
    <a:masterClrMapping/>
  </p:clrMapOvr>
  <mc:AlternateContent xmlns:mc="http://schemas.openxmlformats.org/markup-compatibility/2006" xmlns:p14="http://schemas.microsoft.com/office/powerpoint/2010/main">
    <mc:Choice Requires="p14">
      <p:transition spd="slow" p14:dur="1300" advTm="2919">
        <p14:pan dir="u"/>
      </p:transition>
    </mc:Choice>
    <mc:Fallback xmlns="">
      <p:transition spd="slow" advTm="2919">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C0BA06D-94DE-40A6-8D6F-C56025A07685}"/>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F26FDEAA-8D28-4231-AE6C-7F7B87C620FF}"/>
              </a:ext>
            </a:extLst>
          </p:cNvPr>
          <p:cNvSpPr>
            <a:spLocks noGrp="1"/>
          </p:cNvSpPr>
          <p:nvPr>
            <p:ph idx="1"/>
          </p:nvPr>
        </p:nvSpPr>
        <p:spPr/>
        <p:txBody>
          <a:bodyPr/>
          <a:lstStyle/>
          <a:p>
            <a:r>
              <a:rPr lang="zh-CN" altLang="en-US" dirty="0"/>
              <a:t>根据立法机关权力大小可分为：立法机关权力较大，预算审批发挥实质性作用；立法机关权力较小，预算审批的形式意义大于实质作用。</a:t>
            </a:r>
            <a:endParaRPr lang="en-US" altLang="zh-CN" dirty="0"/>
          </a:p>
          <a:p>
            <a:r>
              <a:rPr lang="zh-CN" altLang="en-US" dirty="0"/>
              <a:t>根据立法管修改预算的法律权力不同分为：不受限制的权力、受限制的权力和平衡预算的权力。</a:t>
            </a:r>
          </a:p>
        </p:txBody>
      </p:sp>
    </p:spTree>
    <p:extLst>
      <p:ext uri="{BB962C8B-B14F-4D97-AF65-F5344CB8AC3E}">
        <p14:creationId xmlns:p14="http://schemas.microsoft.com/office/powerpoint/2010/main" val="26995777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 xmlns:a16="http://schemas.microsoft.com/office/drawing/2014/main" id="{DC58EEDD-95D0-4679-B20B-4E34DCFB1F1E}"/>
              </a:ext>
            </a:extLst>
          </p:cNvPr>
          <p:cNvSpPr>
            <a:spLocks noGrp="1"/>
          </p:cNvSpPr>
          <p:nvPr>
            <p:ph idx="1"/>
          </p:nvPr>
        </p:nvSpPr>
        <p:spPr/>
        <p:txBody>
          <a:bodyPr/>
          <a:lstStyle/>
          <a:p>
            <a:pPr marL="0" indent="0">
              <a:buNone/>
            </a:pPr>
            <a:r>
              <a:rPr lang="zh-CN" altLang="en-US" dirty="0"/>
              <a:t>（一）国际视野的预算审批主体</a:t>
            </a:r>
            <a:endParaRPr lang="en-US" altLang="zh-CN" dirty="0"/>
          </a:p>
          <a:p>
            <a:r>
              <a:rPr lang="zh-CN" altLang="en-US" dirty="0"/>
              <a:t>一院制</a:t>
            </a:r>
            <a:endParaRPr lang="en-US" altLang="zh-CN" dirty="0"/>
          </a:p>
          <a:p>
            <a:r>
              <a:rPr lang="zh-CN" altLang="en-US" dirty="0"/>
              <a:t>两院制</a:t>
            </a:r>
          </a:p>
        </p:txBody>
      </p:sp>
      <p:sp>
        <p:nvSpPr>
          <p:cNvPr id="4" name="标题 3">
            <a:extLst>
              <a:ext uri="{FF2B5EF4-FFF2-40B4-BE49-F238E27FC236}">
                <a16:creationId xmlns="" xmlns:a16="http://schemas.microsoft.com/office/drawing/2014/main" id="{252A0418-36AF-4324-9CFF-5098F6B93DA4}"/>
              </a:ext>
            </a:extLst>
          </p:cNvPr>
          <p:cNvSpPr txBox="1">
            <a:spLocks noGrp="1"/>
          </p:cNvSpPr>
          <p:nvPr>
            <p:ph type="title"/>
          </p:nvPr>
        </p:nvSpPr>
        <p:spPr>
          <a:xfrm>
            <a:off x="449263" y="201613"/>
            <a:ext cx="8102600" cy="839787"/>
          </a:xfrm>
          <a:prstGeom prst="rect">
            <a:avLst/>
          </a:prstGeom>
          <a:solidFill>
            <a:srgbClr val="305480"/>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80229" tIns="40115" rIns="80229" bIns="40115" rtlCol="0" anchor="ctr">
            <a:normAutofit/>
          </a:bodyPr>
          <a:lstStyle>
            <a:lvl1pPr algn="ctr" defTabSz="802295" rtl="0" eaLnBrk="1" latinLnBrk="0" hangingPunct="1">
              <a:spcBef>
                <a:spcPct val="0"/>
              </a:spcBef>
              <a:buNone/>
              <a:defRPr sz="39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zh-CN" altLang="en-US" b="1" dirty="0"/>
              <a:t>三</a:t>
            </a:r>
            <a:r>
              <a:rPr lang="zh-CN" altLang="zh-CN" b="1" dirty="0"/>
              <a:t>、预算审批的</a:t>
            </a:r>
            <a:r>
              <a:rPr lang="zh-CN" altLang="en-US" b="1" dirty="0"/>
              <a:t>主体</a:t>
            </a:r>
            <a:endParaRPr lang="zh-CN" altLang="en-US" dirty="0"/>
          </a:p>
        </p:txBody>
      </p:sp>
    </p:spTree>
    <p:extLst>
      <p:ext uri="{BB962C8B-B14F-4D97-AF65-F5344CB8AC3E}">
        <p14:creationId xmlns:p14="http://schemas.microsoft.com/office/powerpoint/2010/main" val="5425778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4C413D9-66D8-4607-9E3A-842A83939CF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 xmlns:a16="http://schemas.microsoft.com/office/drawing/2014/main" id="{2BF39656-448B-4F48-9AC2-1B8E302FC680}"/>
              </a:ext>
            </a:extLst>
          </p:cNvPr>
          <p:cNvSpPr>
            <a:spLocks noGrp="1"/>
          </p:cNvSpPr>
          <p:nvPr>
            <p:ph idx="1"/>
          </p:nvPr>
        </p:nvSpPr>
        <p:spPr/>
        <p:txBody>
          <a:bodyPr/>
          <a:lstStyle/>
          <a:p>
            <a:pPr marL="0" indent="0">
              <a:buNone/>
            </a:pPr>
            <a:r>
              <a:rPr lang="zh-CN" altLang="en-US" dirty="0"/>
              <a:t>（二）我国政府预算的审批主体</a:t>
            </a:r>
            <a:endParaRPr lang="en-US" altLang="zh-CN" dirty="0"/>
          </a:p>
          <a:p>
            <a:pPr marL="0" indent="0">
              <a:buNone/>
            </a:pPr>
            <a:r>
              <a:rPr lang="zh-CN" altLang="en-US" dirty="0"/>
              <a:t>各级人民代表大会是国家法定的预算审查和批准机关。</a:t>
            </a:r>
          </a:p>
        </p:txBody>
      </p:sp>
    </p:spTree>
    <p:extLst>
      <p:ext uri="{BB962C8B-B14F-4D97-AF65-F5344CB8AC3E}">
        <p14:creationId xmlns:p14="http://schemas.microsoft.com/office/powerpoint/2010/main" val="28062914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1102</Words>
  <Application>Microsoft Office PowerPoint</Application>
  <PresentationFormat>自定义</PresentationFormat>
  <Paragraphs>127</Paragraphs>
  <Slides>23</Slides>
  <Notes>15</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三、预算审批的主体</vt:lpstr>
      <vt:lpstr>PowerPoint 演示文稿</vt:lpstr>
      <vt:lpstr>四、预算审批的权限</vt:lpstr>
      <vt:lpstr>PowerPoint 演示文稿</vt:lpstr>
      <vt:lpstr>一、我国政府预算审批的内容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本章小结</vt:lpstr>
      <vt:lpstr>练习与思考</vt:lpstr>
      <vt:lpstr>练习与思考</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dc:title>
  <dc:creator>Jun Liu</dc:creator>
  <cp:lastModifiedBy>chen</cp:lastModifiedBy>
  <cp:revision>68</cp:revision>
  <dcterms:modified xsi:type="dcterms:W3CDTF">2022-02-28T07:48:41Z</dcterms:modified>
</cp:coreProperties>
</file>