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9.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10.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11.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12.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13.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14.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15.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handoutMasterIdLst>
    <p:handoutMasterId r:id="rId85"/>
  </p:handoutMasterIdLst>
  <p:sldIdLst>
    <p:sldId id="1030" r:id="rId2"/>
    <p:sldId id="1031" r:id="rId3"/>
    <p:sldId id="1032" r:id="rId4"/>
    <p:sldId id="1018" r:id="rId5"/>
    <p:sldId id="1019" r:id="rId6"/>
    <p:sldId id="1271" r:id="rId7"/>
    <p:sldId id="1020" r:id="rId8"/>
    <p:sldId id="1021" r:id="rId9"/>
    <p:sldId id="1022" r:id="rId10"/>
    <p:sldId id="1112" r:id="rId11"/>
    <p:sldId id="1027" r:id="rId12"/>
    <p:sldId id="1028" r:id="rId13"/>
    <p:sldId id="1029" r:id="rId14"/>
    <p:sldId id="1113" r:id="rId15"/>
    <p:sldId id="1114" r:id="rId16"/>
    <p:sldId id="1103" r:id="rId17"/>
    <p:sldId id="1106" r:id="rId18"/>
    <p:sldId id="1111" r:id="rId19"/>
    <p:sldId id="1115" r:id="rId20"/>
    <p:sldId id="410" r:id="rId21"/>
    <p:sldId id="412" r:id="rId22"/>
    <p:sldId id="1272" r:id="rId23"/>
    <p:sldId id="654" r:id="rId24"/>
    <p:sldId id="553" r:id="rId25"/>
    <p:sldId id="554" r:id="rId26"/>
    <p:sldId id="467" r:id="rId27"/>
    <p:sldId id="655" r:id="rId28"/>
    <p:sldId id="465" r:id="rId29"/>
    <p:sldId id="1275" r:id="rId30"/>
    <p:sldId id="552" r:id="rId31"/>
    <p:sldId id="656" r:id="rId32"/>
    <p:sldId id="475" r:id="rId33"/>
    <p:sldId id="625" r:id="rId34"/>
    <p:sldId id="752" r:id="rId35"/>
    <p:sldId id="630" r:id="rId36"/>
    <p:sldId id="849" r:id="rId37"/>
    <p:sldId id="1117" r:id="rId38"/>
    <p:sldId id="850" r:id="rId39"/>
    <p:sldId id="851" r:id="rId40"/>
    <p:sldId id="1273" r:id="rId41"/>
    <p:sldId id="852" r:id="rId42"/>
    <p:sldId id="858" r:id="rId43"/>
    <p:sldId id="809" r:id="rId44"/>
    <p:sldId id="806" r:id="rId45"/>
    <p:sldId id="899" r:id="rId46"/>
    <p:sldId id="900" r:id="rId47"/>
    <p:sldId id="853" r:id="rId48"/>
    <p:sldId id="753" r:id="rId49"/>
    <p:sldId id="811" r:id="rId50"/>
    <p:sldId id="902" r:id="rId51"/>
    <p:sldId id="754" r:id="rId52"/>
    <p:sldId id="854" r:id="rId53"/>
    <p:sldId id="494" r:id="rId54"/>
    <p:sldId id="904" r:id="rId55"/>
    <p:sldId id="629" r:id="rId56"/>
    <p:sldId id="1118" r:id="rId57"/>
    <p:sldId id="808" r:id="rId58"/>
    <p:sldId id="855" r:id="rId59"/>
    <p:sldId id="1274" r:id="rId60"/>
    <p:sldId id="856" r:id="rId61"/>
    <p:sldId id="934" r:id="rId62"/>
    <p:sldId id="937" r:id="rId63"/>
    <p:sldId id="589" r:id="rId64"/>
    <p:sldId id="1191" r:id="rId65"/>
    <p:sldId id="1183" r:id="rId66"/>
    <p:sldId id="1184" r:id="rId67"/>
    <p:sldId id="1185" r:id="rId68"/>
    <p:sldId id="1187" r:id="rId69"/>
    <p:sldId id="1190" r:id="rId70"/>
    <p:sldId id="627" r:id="rId71"/>
    <p:sldId id="1192" r:id="rId72"/>
    <p:sldId id="1342" r:id="rId73"/>
    <p:sldId id="1343" r:id="rId74"/>
    <p:sldId id="1344" r:id="rId75"/>
    <p:sldId id="1345" r:id="rId76"/>
    <p:sldId id="1350" r:id="rId77"/>
    <p:sldId id="1346" r:id="rId78"/>
    <p:sldId id="1348" r:id="rId79"/>
    <p:sldId id="857" r:id="rId80"/>
    <p:sldId id="956" r:id="rId81"/>
    <p:sldId id="628" r:id="rId82"/>
    <p:sldId id="1193" r:id="rId83"/>
  </p:sldIdLst>
  <p:sldSz cx="12192000" cy="6858000"/>
  <p:notesSz cx="6858000" cy="914400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5" userDrawn="1">
          <p15:clr>
            <a:srgbClr val="A4A3A4"/>
          </p15:clr>
        </p15:guide>
        <p15:guide id="2" pos="39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0" clrIdx="3"/>
  <p:cmAuthor id="2" name="作者" initials="A" lastIdx="0" clrIdx="1"/>
  <p:cmAuthor id="3" name="왕보" initials="왕" lastIdx="1" clrIdx="0"/>
  <p:cmAuthor id="4" name="HEP" initials="H" lastIdx="5" clrIdx="1"/>
  <p:cmAuthor id="5" name="Microsoft 帐户" initials="M帐"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FEB2"/>
    <a:srgbClr val="F5F5F5"/>
    <a:srgbClr val="FFFFFF"/>
    <a:srgbClr val="FCDA01"/>
    <a:srgbClr val="D9D9D9"/>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6" autoAdjust="0"/>
    <p:restoredTop sz="94660"/>
  </p:normalViewPr>
  <p:slideViewPr>
    <p:cSldViewPr snapToGrid="0" showGuides="1">
      <p:cViewPr varScale="1">
        <p:scale>
          <a:sx n="132" d="100"/>
          <a:sy n="132" d="100"/>
        </p:scale>
        <p:origin x="184" y="248"/>
      </p:cViewPr>
      <p:guideLst>
        <p:guide orient="horz" pos="2705"/>
        <p:guide pos="39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2024/6/10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539750">
              <a:lnSpc>
                <a:spcPct val="150000"/>
              </a:lnSpc>
            </a:pPr>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6" name="幻灯片图像占位符 1"/>
          <p:cNvSpPr>
            <a:spLocks noGrp="1" noRot="1" noChangeAspect="1"/>
          </p:cNvSpPr>
          <p:nvPr>
            <p:ph type="sldImg" idx="2"/>
          </p:nvPr>
        </p:nvSpPr>
        <p:spPr/>
      </p:sp>
      <p:sp>
        <p:nvSpPr>
          <p:cNvPr id="1049357" name="文本占位符 2"/>
          <p:cNvSpPr>
            <a:spLocks noGrp="1"/>
          </p:cNvSpPr>
          <p:nvPr>
            <p:ph type="body" idx="3"/>
          </p:nvPr>
        </p:nvSpPr>
        <p:spPr/>
        <p:txBody>
          <a:bodyPr/>
          <a:lstStyle/>
          <a:p>
            <a:endParaRPr lang="zh-CN" altLang="en-US"/>
          </a:p>
        </p:txBody>
      </p:sp>
      <p:sp>
        <p:nvSpPr>
          <p:cNvPr id="1049358" name="页脚占位符 4"/>
          <p:cNvSpPr>
            <a:spLocks noGrp="1"/>
          </p:cNvSpPr>
          <p:nvPr>
            <p:ph type="ftr" sz="quarter" idx="4"/>
          </p:nvPr>
        </p:nvSpPr>
        <p:spPr/>
        <p:txBody>
          <a:bodyPr/>
          <a:lstStyle/>
          <a:p>
            <a:endParaRPr lang="zh-CN" altLang="en-US"/>
          </a:p>
        </p:txBody>
      </p:sp>
      <p:sp>
        <p:nvSpPr>
          <p:cNvPr id="1049359" name="日期占位符 5"/>
          <p:cNvSpPr>
            <a:spLocks noGrp="1"/>
          </p:cNvSpPr>
          <p:nvPr>
            <p:ph type="dt" idx="1"/>
          </p:nvPr>
        </p:nvSpPr>
        <p:spPr/>
        <p:txBody>
          <a:bodyPr/>
          <a:lstStyle/>
          <a:p>
            <a:fld id="{224DBE20-ECC5-4E18-8250-BDE2AF0B26C6}" type="datetime1">
              <a:rPr lang="zh-CN" altLang="en-US" smtClean="0"/>
              <a:t>2024/6/10</a:t>
            </a:fld>
            <a:endParaRPr lang="zh-CN" altLang="en-US"/>
          </a:p>
        </p:txBody>
      </p:sp>
      <p:sp>
        <p:nvSpPr>
          <p:cNvPr id="1049360" name="灯片编号占位符 6"/>
          <p:cNvSpPr>
            <a:spLocks noGrp="1"/>
          </p:cNvSpPr>
          <p:nvPr>
            <p:ph type="sldNum" sz="quarter" idx="5"/>
          </p:nvPr>
        </p:nvSpPr>
        <p:spPr/>
        <p:txBody>
          <a:bodyPr/>
          <a:lstStyle/>
          <a:p>
            <a:fld id="{942558DE-1754-485B-AB72-88EC699311CB}" type="slidenum">
              <a:rPr lang="zh-CN" altLang="en-US" smtClean="0"/>
              <a:t>16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9" name="幻灯片图像占位符 1"/>
          <p:cNvSpPr>
            <a:spLocks noGrp="1" noRot="1" noChangeAspect="1"/>
          </p:cNvSpPr>
          <p:nvPr>
            <p:ph type="sldImg"/>
          </p:nvPr>
        </p:nvSpPr>
        <p:spPr/>
      </p:sp>
      <p:sp>
        <p:nvSpPr>
          <p:cNvPr id="1049400" name="备注占位符 2"/>
          <p:cNvSpPr>
            <a:spLocks noGrp="1"/>
          </p:cNvSpPr>
          <p:nvPr>
            <p:ph type="body" idx="1"/>
          </p:nvPr>
        </p:nvSpPr>
        <p:spPr/>
        <p:txBody>
          <a:bodyPr/>
          <a:lstStyle/>
          <a:p>
            <a:endParaRPr kumimoji="1" lang="zh-CN" altLang="en-US" dirty="0"/>
          </a:p>
        </p:txBody>
      </p:sp>
      <p:sp>
        <p:nvSpPr>
          <p:cNvPr id="1049401" name="页脚占位符 2"/>
          <p:cNvSpPr>
            <a:spLocks noGrp="1"/>
          </p:cNvSpPr>
          <p:nvPr>
            <p:ph type="ftr" sz="quarter" idx="4"/>
          </p:nvPr>
        </p:nvSpPr>
        <p:spPr/>
        <p:txBody>
          <a:bodyPr/>
          <a:lstStyle/>
          <a:p>
            <a:endParaRPr lang="zh-CN" altLang="en-US"/>
          </a:p>
        </p:txBody>
      </p:sp>
      <p:sp>
        <p:nvSpPr>
          <p:cNvPr id="1049402" name="日期占位符 3"/>
          <p:cNvSpPr>
            <a:spLocks noGrp="1"/>
          </p:cNvSpPr>
          <p:nvPr>
            <p:ph type="dt" idx="1"/>
          </p:nvPr>
        </p:nvSpPr>
        <p:spPr/>
        <p:txBody>
          <a:bodyPr/>
          <a:lstStyle/>
          <a:p>
            <a:fld id="{939C9C0E-634C-4812-B9DF-CDC809101C0F}" type="datetime1">
              <a:rPr lang="zh-CN" altLang="en-US" smtClean="0"/>
              <a:t>2024/6/10</a:t>
            </a:fld>
            <a:endParaRPr lang="zh-CN" altLang="en-US"/>
          </a:p>
        </p:txBody>
      </p:sp>
      <p:sp>
        <p:nvSpPr>
          <p:cNvPr id="1049403" name="灯片编号占位符 4"/>
          <p:cNvSpPr>
            <a:spLocks noGrp="1"/>
          </p:cNvSpPr>
          <p:nvPr>
            <p:ph type="sldNum" sz="quarter" idx="5"/>
          </p:nvPr>
        </p:nvSpPr>
        <p:spPr/>
        <p:txBody>
          <a:bodyPr/>
          <a:lstStyle/>
          <a:p>
            <a:fld id="{942558DE-1754-485B-AB72-88EC699311CB}" type="slidenum">
              <a:rPr lang="zh-CN" altLang="en-US" smtClean="0"/>
              <a:t>17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8" name="幻灯片图像占位符 1"/>
          <p:cNvSpPr>
            <a:spLocks noGrp="1" noRot="1" noChangeAspect="1"/>
          </p:cNvSpPr>
          <p:nvPr>
            <p:ph type="sldImg"/>
          </p:nvPr>
        </p:nvSpPr>
        <p:spPr/>
      </p:sp>
      <p:sp>
        <p:nvSpPr>
          <p:cNvPr id="1049479" name="备注占位符 2"/>
          <p:cNvSpPr>
            <a:spLocks noGrp="1"/>
          </p:cNvSpPr>
          <p:nvPr>
            <p:ph type="body" idx="1"/>
          </p:nvPr>
        </p:nvSpPr>
        <p:spPr/>
        <p:txBody>
          <a:bodyPr/>
          <a:lstStyle/>
          <a:p>
            <a:endParaRPr kumimoji="1" lang="zh-CN" altLang="en-US" dirty="0"/>
          </a:p>
        </p:txBody>
      </p:sp>
      <p:sp>
        <p:nvSpPr>
          <p:cNvPr id="1049480" name="页脚占位符 2"/>
          <p:cNvSpPr>
            <a:spLocks noGrp="1"/>
          </p:cNvSpPr>
          <p:nvPr>
            <p:ph type="ftr" sz="quarter" idx="4"/>
          </p:nvPr>
        </p:nvSpPr>
        <p:spPr/>
        <p:txBody>
          <a:bodyPr/>
          <a:lstStyle/>
          <a:p>
            <a:endParaRPr lang="zh-CN" altLang="en-US"/>
          </a:p>
        </p:txBody>
      </p:sp>
      <p:sp>
        <p:nvSpPr>
          <p:cNvPr id="1049481" name="日期占位符 3"/>
          <p:cNvSpPr>
            <a:spLocks noGrp="1"/>
          </p:cNvSpPr>
          <p:nvPr>
            <p:ph type="dt" idx="1"/>
          </p:nvPr>
        </p:nvSpPr>
        <p:spPr/>
        <p:txBody>
          <a:bodyPr/>
          <a:lstStyle/>
          <a:p>
            <a:fld id="{83298776-BBA8-417D-B9AF-6A5D798238BC}" type="datetime1">
              <a:rPr lang="zh-CN" altLang="en-US" smtClean="0"/>
              <a:t>2024/6/10</a:t>
            </a:fld>
            <a:endParaRPr lang="zh-CN" altLang="en-US"/>
          </a:p>
        </p:txBody>
      </p:sp>
      <p:sp>
        <p:nvSpPr>
          <p:cNvPr id="1049482" name="灯片编号占位符 4"/>
          <p:cNvSpPr>
            <a:spLocks noGrp="1"/>
          </p:cNvSpPr>
          <p:nvPr>
            <p:ph type="sldNum" sz="quarter" idx="5"/>
          </p:nvPr>
        </p:nvSpPr>
        <p:spPr/>
        <p:txBody>
          <a:bodyPr/>
          <a:lstStyle/>
          <a:p>
            <a:fld id="{942558DE-1754-485B-AB72-88EC699311CB}" type="slidenum">
              <a:rPr lang="zh-CN" altLang="en-US" smtClean="0"/>
              <a:t>18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96" name="幻灯片图像占位符 1"/>
          <p:cNvSpPr>
            <a:spLocks noGrp="1" noRot="1" noChangeAspect="1"/>
          </p:cNvSpPr>
          <p:nvPr>
            <p:ph type="sldImg"/>
          </p:nvPr>
        </p:nvSpPr>
        <p:spPr/>
      </p:sp>
      <p:sp>
        <p:nvSpPr>
          <p:cNvPr id="1049697" name="备注占位符 2"/>
          <p:cNvSpPr>
            <a:spLocks noGrp="1"/>
          </p:cNvSpPr>
          <p:nvPr>
            <p:ph type="body" idx="1"/>
          </p:nvPr>
        </p:nvSpPr>
        <p:spPr/>
        <p:txBody>
          <a:bodyPr/>
          <a:lstStyle/>
          <a:p>
            <a:endParaRPr lang="zh-CN" altLang="en-US" dirty="0"/>
          </a:p>
        </p:txBody>
      </p:sp>
      <p:sp>
        <p:nvSpPr>
          <p:cNvPr id="1049698" name="页脚占位符 2"/>
          <p:cNvSpPr>
            <a:spLocks noGrp="1"/>
          </p:cNvSpPr>
          <p:nvPr>
            <p:ph type="ftr" sz="quarter" idx="4"/>
          </p:nvPr>
        </p:nvSpPr>
        <p:spPr/>
        <p:txBody>
          <a:bodyPr/>
          <a:lstStyle/>
          <a:p>
            <a:endParaRPr lang="zh-CN" altLang="en-US"/>
          </a:p>
        </p:txBody>
      </p:sp>
      <p:sp>
        <p:nvSpPr>
          <p:cNvPr id="1049699" name="日期占位符 3"/>
          <p:cNvSpPr>
            <a:spLocks noGrp="1"/>
          </p:cNvSpPr>
          <p:nvPr>
            <p:ph type="dt" idx="1"/>
          </p:nvPr>
        </p:nvSpPr>
        <p:spPr/>
        <p:txBody>
          <a:bodyPr/>
          <a:lstStyle/>
          <a:p>
            <a:fld id="{2BFDE031-2169-49F0-8203-ABD1D9BFB46E}" type="datetime1">
              <a:rPr lang="zh-CN" altLang="en-US" smtClean="0"/>
              <a:t>2024/6/10</a:t>
            </a:fld>
            <a:endParaRPr lang="zh-CN" altLang="en-US"/>
          </a:p>
        </p:txBody>
      </p:sp>
      <p:sp>
        <p:nvSpPr>
          <p:cNvPr id="1049700" name="灯片编号占位符 4"/>
          <p:cNvSpPr>
            <a:spLocks noGrp="1"/>
          </p:cNvSpPr>
          <p:nvPr>
            <p:ph type="sldNum" sz="quarter" idx="5"/>
          </p:nvPr>
        </p:nvSpPr>
        <p:spPr/>
        <p:txBody>
          <a:bodyPr/>
          <a:lstStyle/>
          <a:p>
            <a:fld id="{942558DE-1754-485B-AB72-88EC699311CB}" type="slidenum">
              <a:rPr lang="zh-CN" altLang="en-US" smtClean="0"/>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2024/6/10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2024/6/10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2024/6/10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cxnSp>
        <p:nvCxnSpPr>
          <p:cNvPr id="4" name="直接连接符 3"/>
          <p:cNvCxnSpPr/>
          <p:nvPr userDrawn="1"/>
        </p:nvCxnSpPr>
        <p:spPr>
          <a:xfrm flipV="1">
            <a:off x="434804" y="956707"/>
            <a:ext cx="11340000" cy="13378"/>
          </a:xfrm>
          <a:prstGeom prst="line">
            <a:avLst/>
          </a:prstGeom>
          <a:ln w="63500" cap="rnd">
            <a:solidFill>
              <a:srgbClr val="C00000"/>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三、">
    <p:spTree>
      <p:nvGrpSpPr>
        <p:cNvPr id="1" name=""/>
        <p:cNvGrpSpPr/>
        <p:nvPr/>
      </p:nvGrpSpPr>
      <p:grpSpPr>
        <a:xfrm>
          <a:off x="0" y="0"/>
          <a:ext cx="0" cy="0"/>
          <a:chOff x="0" y="0"/>
          <a:chExt cx="0" cy="0"/>
        </a:xfrm>
      </p:grpSpPr>
      <p:sp>
        <p:nvSpPr>
          <p:cNvPr id="1049341" name="文本框 8"/>
          <p:cNvSpPr txBox="1"/>
          <p:nvPr userDrawn="1"/>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lumMod val="50000"/>
                  </a:schemeClr>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9342" name="文本框 9"/>
          <p:cNvSpPr txBox="1"/>
          <p:nvPr userDrawn="1"/>
        </p:nvSpPr>
        <p:spPr>
          <a:xfrm>
            <a:off x="45719" y="184281"/>
            <a:ext cx="7156536" cy="278281"/>
          </a:xfrm>
          <a:prstGeom prst="rect">
            <a:avLst/>
          </a:prstGeom>
          <a:noFill/>
        </p:spPr>
        <p:txBody>
          <a:bodyPr wrap="square"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一、如何正确认识毛泽东思想的历史地位？</a:t>
            </a:r>
          </a:p>
        </p:txBody>
      </p:sp>
      <p:sp>
        <p:nvSpPr>
          <p:cNvPr id="1049343" name="矩形 10"/>
          <p:cNvSpPr/>
          <p:nvPr userDrawn="1"/>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44" name="矩形 5"/>
          <p:cNvSpPr/>
          <p:nvPr userDrawn="1"/>
        </p:nvSpPr>
        <p:spPr>
          <a:xfrm>
            <a:off x="8646157" y="184281"/>
            <a:ext cx="3443683" cy="511037"/>
          </a:xfrm>
          <a:prstGeom prst="rect">
            <a:avLst/>
          </a:prstGeom>
        </p:spPr>
        <p:txBody>
          <a:bodyPr wrap="square">
            <a:spAutoFit/>
          </a:bodyPr>
          <a:lstStyle/>
          <a:p>
            <a:pPr indent="0" algn="r">
              <a:lnSpc>
                <a:spcPct val="130000"/>
              </a:lnSpc>
              <a:spcBef>
                <a:spcPts val="0"/>
              </a:spcBef>
              <a:spcAft>
                <a:spcPts val="0"/>
              </a:spcAft>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专题二   毛泽东思想及其历史地位</a:t>
            </a:r>
            <a:endParaRPr lang="en-US" altLang="zh-CN" sz="1100" spc="120" dirty="0">
              <a:solidFill>
                <a:schemeClr val="bg1">
                  <a:lumMod val="50000"/>
                </a:schemeClr>
              </a:solidFill>
              <a:latin typeface="微软雅黑" panose="020B0503020204020204" pitchFamily="34" charset="-122"/>
              <a:ea typeface="微软雅黑" panose="020B0503020204020204" pitchFamily="34" charset="-122"/>
            </a:endParaRPr>
          </a:p>
          <a:p>
            <a:pPr marL="0" marR="0" lvl="0" indent="0" algn="r" defTabSz="914400" rtl="0" eaLnBrk="1" fontAlgn="auto" latinLnBrk="0" hangingPunct="1">
              <a:lnSpc>
                <a:spcPct val="130000"/>
              </a:lnSpc>
              <a:spcBef>
                <a:spcPts val="0"/>
              </a:spcBef>
              <a:spcAft>
                <a:spcPts val="0"/>
              </a:spcAft>
              <a:buClrTx/>
              <a:buSzTx/>
              <a:buFontTx/>
              <a:buNone/>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第二讲   毛泽东思想的历史地位</a:t>
            </a:r>
          </a:p>
        </p:txBody>
      </p:sp>
      <p:sp>
        <p:nvSpPr>
          <p:cNvPr id="1049345" name="灯片编号占位符 5"/>
          <p:cNvSpPr>
            <a:spLocks noGrp="1"/>
          </p:cNvSpPr>
          <p:nvPr>
            <p:ph type="sldNum" sz="quarter" idx="4"/>
          </p:nvPr>
        </p:nvSpPr>
        <p:spPr>
          <a:xfrm>
            <a:off x="0" y="6192686"/>
            <a:ext cx="1198515" cy="6653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solidFill>
              <a:schemeClr val="bg1"/>
            </a:solidFill>
          </a:ln>
          <a:effectLst>
            <a:outerShdw blurRad="393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lgn="ctr">
              <a:defRPr lang="zh-CN" altLang="en-US" sz="3600" smtClean="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fld id="{246D743F-E124-49AC-B663-2C5E0BD6559A}" type="slidenum">
              <a:rPr lang="en-US" altLang="zh-CN"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一">
    <p:bg>
      <p:bgPr>
        <a:solidFill>
          <a:srgbClr val="FCFDFA"/>
        </a:solidFill>
        <a:effectLst/>
      </p:bgPr>
    </p:bg>
    <p:spTree>
      <p:nvGrpSpPr>
        <p:cNvPr id="1" name=""/>
        <p:cNvGrpSpPr/>
        <p:nvPr/>
      </p:nvGrpSpPr>
      <p:grpSpPr>
        <a:xfrm>
          <a:off x="0" y="0"/>
          <a:ext cx="0" cy="0"/>
          <a:chOff x="0" y="0"/>
          <a:chExt cx="0" cy="0"/>
        </a:xfrm>
      </p:grpSpPr>
      <p:sp>
        <p:nvSpPr>
          <p:cNvPr id="19" name="文本框 18"/>
          <p:cNvSpPr txBox="1"/>
          <p:nvPr userDrawn="1"/>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lumMod val="50000"/>
                  </a:schemeClr>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9588500" y="210506"/>
            <a:ext cx="2501340" cy="26161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专题四 社会主义改造理论</a:t>
            </a:r>
          </a:p>
        </p:txBody>
      </p:sp>
      <p:sp>
        <p:nvSpPr>
          <p:cNvPr id="21" name="文本框 20"/>
          <p:cNvSpPr txBox="1"/>
          <p:nvPr userDrawn="1"/>
        </p:nvSpPr>
        <p:spPr>
          <a:xfrm>
            <a:off x="45719" y="184281"/>
            <a:ext cx="7156536" cy="295466"/>
          </a:xfrm>
          <a:prstGeom prst="rect">
            <a:avLst/>
          </a:prstGeom>
          <a:noFill/>
        </p:spPr>
        <p:txBody>
          <a:bodyPr wrap="square" rtlCol="0">
            <a:spAutoFit/>
          </a:bodyPr>
          <a:lstStyle/>
          <a:p>
            <a:pPr algn="just">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 一、为什么要向社会主义社会过渡？</a:t>
            </a:r>
          </a:p>
        </p:txBody>
      </p:sp>
      <p:sp>
        <p:nvSpPr>
          <p:cNvPr id="22" name="矩形 21"/>
          <p:cNvSpPr/>
          <p:nvPr userDrawn="1"/>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294967295"/>
          </p:nvPr>
        </p:nvSpPr>
        <p:spPr>
          <a:xfrm>
            <a:off x="0" y="6192686"/>
            <a:ext cx="1198515" cy="6653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393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lgn="ctr">
              <a:defRPr lang="zh-CN" altLang="en-US" sz="3600" smtClean="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fld id="{246D743F-E124-49AC-B663-2C5E0BD6559A}" type="slidenum">
              <a:rPr lang="en-US" altLang="zh-CN"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一、">
    <p:bg>
      <p:bgPr>
        <a:solidFill>
          <a:srgbClr val="FCFDFA"/>
        </a:solidFill>
        <a:effectLst/>
      </p:bgPr>
    </p:bg>
    <p:spTree>
      <p:nvGrpSpPr>
        <p:cNvPr id="1" name=""/>
        <p:cNvGrpSpPr/>
        <p:nvPr/>
      </p:nvGrpSpPr>
      <p:grpSpPr>
        <a:xfrm>
          <a:off x="0" y="0"/>
          <a:ext cx="0" cy="0"/>
          <a:chOff x="0" y="0"/>
          <a:chExt cx="0" cy="0"/>
        </a:xfrm>
      </p:grpSpPr>
      <p:sp>
        <p:nvSpPr>
          <p:cNvPr id="14" name="矩形 13"/>
          <p:cNvSpPr/>
          <p:nvPr userDrawn="1"/>
        </p:nvSpPr>
        <p:spPr>
          <a:xfrm>
            <a:off x="8677656" y="210506"/>
            <a:ext cx="3412184" cy="26161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专题五 社会主义建设道路初步探索的理论成果</a:t>
            </a:r>
          </a:p>
        </p:txBody>
      </p:sp>
      <p:sp>
        <p:nvSpPr>
          <p:cNvPr id="17" name="文本框 16"/>
          <p:cNvSpPr txBox="1"/>
          <p:nvPr userDrawn="1"/>
        </p:nvSpPr>
        <p:spPr>
          <a:xfrm>
            <a:off x="45719" y="184281"/>
            <a:ext cx="7156536" cy="278281"/>
          </a:xfrm>
          <a:prstGeom prst="rect">
            <a:avLst/>
          </a:prstGeom>
          <a:noFill/>
        </p:spPr>
        <p:txBody>
          <a:bodyPr wrap="square" rtlCol="0">
            <a:spAutoFit/>
          </a:bodyPr>
          <a:lstStyle/>
          <a:p>
            <a:pPr algn="just">
              <a:lnSpc>
                <a:spcPct val="120000"/>
              </a:lnSpc>
            </a:pPr>
            <a:r>
              <a:rPr lang="zh-CN" altLang="en-US" sz="1100" spc="120" dirty="0">
                <a:solidFill>
                  <a:schemeClr val="bg1">
                    <a:lumMod val="65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9" name="文本框 18"/>
          <p:cNvSpPr txBox="1"/>
          <p:nvPr userDrawn="1"/>
        </p:nvSpPr>
        <p:spPr>
          <a:xfrm>
            <a:off x="8382738" y="6440536"/>
            <a:ext cx="3743923" cy="323165"/>
          </a:xfrm>
          <a:prstGeom prst="rect">
            <a:avLst/>
          </a:prstGeom>
          <a:noFill/>
        </p:spPr>
        <p:txBody>
          <a:bodyPr wrap="square" rtlCol="0">
            <a:spAutoFit/>
          </a:bodyPr>
          <a:lstStyle/>
          <a:p>
            <a:pPr algn="r">
              <a:lnSpc>
                <a:spcPct val="150000"/>
              </a:lnSpc>
            </a:pPr>
            <a:r>
              <a:rPr lang="zh-CN" altLang="en-US" sz="1000" b="1" spc="120" dirty="0">
                <a:solidFill>
                  <a:schemeClr val="bg1">
                    <a:lumMod val="50000"/>
                  </a:schemeClr>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p:cNvSpPr>
            <a:spLocks noGrp="1"/>
          </p:cNvSpPr>
          <p:nvPr>
            <p:ph type="sldNum" sz="quarter" idx="4294967295"/>
          </p:nvPr>
        </p:nvSpPr>
        <p:spPr>
          <a:xfrm>
            <a:off x="0" y="6192686"/>
            <a:ext cx="1198515" cy="6653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393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lgn="ctr">
              <a:defRPr lang="zh-CN" altLang="en-US" sz="3600" smtClean="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fld id="{246D743F-E124-49AC-B663-2C5E0BD6559A}" type="slidenum">
              <a:rPr lang="en-US" altLang="zh-CN"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6" name="组合 5"/>
          <p:cNvGrpSpPr/>
          <p:nvPr userDrawn="1"/>
        </p:nvGrpSpPr>
        <p:grpSpPr>
          <a:xfrm>
            <a:off x="0" y="0"/>
            <a:ext cx="12192000" cy="6858000"/>
            <a:chOff x="0" y="0"/>
            <a:chExt cx="12192000" cy="6858000"/>
          </a:xfrm>
        </p:grpSpPr>
        <p:sp>
          <p:nvSpPr>
            <p:cNvPr id="7" name="矩形 6"/>
            <p:cNvSpPr/>
            <p:nvPr/>
          </p:nvSpPr>
          <p:spPr>
            <a:xfrm>
              <a:off x="0" y="0"/>
              <a:ext cx="12192000" cy="6858000"/>
            </a:xfrm>
            <a:prstGeom prst="rect">
              <a:avLst/>
            </a:prstGeom>
            <a:gradFill>
              <a:gsLst>
                <a:gs pos="53000">
                  <a:srgbClr val="EFC879"/>
                </a:gs>
                <a:gs pos="100000">
                  <a:srgbClr val="AF1E22"/>
                </a:gs>
                <a:gs pos="0">
                  <a:srgbClr val="B0261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对角圆角 16"/>
            <p:cNvSpPr/>
            <p:nvPr/>
          </p:nvSpPr>
          <p:spPr>
            <a:xfrm>
              <a:off x="241300" y="203200"/>
              <a:ext cx="11725468" cy="6435807"/>
            </a:xfrm>
            <a:prstGeom prst="rect">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对角圆角 12"/>
            <p:cNvSpPr/>
            <p:nvPr/>
          </p:nvSpPr>
          <p:spPr>
            <a:xfrm>
              <a:off x="169841" y="131528"/>
              <a:ext cx="11857399" cy="6587927"/>
            </a:xfrm>
            <a:prstGeom prst="rect">
              <a:avLst/>
            </a:prstGeom>
            <a:noFill/>
            <a:ln w="19050">
              <a:solidFill>
                <a:srgbClr val="FFFD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 name="灯片编号占位符 5"/>
          <p:cNvSpPr>
            <a:spLocks noGrp="1"/>
          </p:cNvSpPr>
          <p:nvPr>
            <p:ph type="sldNum" sz="quarter" idx="4294967295"/>
          </p:nvPr>
        </p:nvSpPr>
        <p:spPr>
          <a:xfrm>
            <a:off x="0" y="6192686"/>
            <a:ext cx="1198515" cy="66531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outerShdw blurRad="393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lgn="ctr">
              <a:defRPr lang="zh-CN" altLang="en-US" sz="3600" smtClean="0">
                <a:solidFill>
                  <a:schemeClr val="l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fld id="{246D743F-E124-49AC-B663-2C5E0BD6559A}" type="slidenum">
              <a:rPr lang="en-US" altLang="zh-CN"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2024/6/10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2024/6/10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2024/6/10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2024/6/10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2024/6/10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2024/6/10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2024/6/10</a:t>
            </a:fld>
            <a:endParaRPr lang="zh-CN" altLang="en-US"/>
          </a:p>
        </p:txBody>
      </p:sp>
      <p:sp>
        <p:nvSpPr>
          <p:cNvPr id="5" name="页脚占位符 4"/>
          <p:cNvSpPr>
            <a:spLocks noGrp="1"/>
          </p:cNvSpPr>
          <p:nvPr>
            <p:ph type="ftr" sz="quarter" idx="3"/>
            <p:custDataLst>
              <p:tags r:id="rId2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tags" Target="../tags/tag66.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slideLayout" Target="../slideLayouts/slideLayout8.xml"/><Relationship Id="rId5" Type="http://schemas.openxmlformats.org/officeDocument/2006/relationships/tags" Target="../tags/tag12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7.jpeg"/><Relationship Id="rId5" Type="http://schemas.openxmlformats.org/officeDocument/2006/relationships/tags" Target="../tags/tag132.xml"/><Relationship Id="rId10" Type="http://schemas.openxmlformats.org/officeDocument/2006/relationships/image" Target="../media/image6.jpeg"/><Relationship Id="rId4" Type="http://schemas.openxmlformats.org/officeDocument/2006/relationships/tags" Target="../tags/tag131.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14.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Layout" Target="../slideLayouts/slideLayout8.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s/_rels/slide15.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slideLayout" Target="../slideLayouts/slideLayout8.xml"/><Relationship Id="rId4" Type="http://schemas.openxmlformats.org/officeDocument/2006/relationships/tags" Target="../tags/tag149.xml"/><Relationship Id="rId9" Type="http://schemas.openxmlformats.org/officeDocument/2006/relationships/tags" Target="../tags/tag154.xml"/></Relationships>
</file>

<file path=ppt/slides/_rels/slide16.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58.xml"/></Relationships>
</file>

<file path=ppt/slides/_rels/slide1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tags" Target="../tags/tag16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4.xml"/><Relationship Id="rId1" Type="http://schemas.openxmlformats.org/officeDocument/2006/relationships/tags" Target="../tags/tag16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8.xml"/><Relationship Id="rId5" Type="http://schemas.openxmlformats.org/officeDocument/2006/relationships/tags" Target="../tags/tag71.xml"/><Relationship Id="rId4" Type="http://schemas.openxmlformats.org/officeDocument/2006/relationships/tags" Target="../tags/tag7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21" Type="http://schemas.openxmlformats.org/officeDocument/2006/relationships/tags" Target="../tags/tag187.xml"/><Relationship Id="rId34" Type="http://schemas.openxmlformats.org/officeDocument/2006/relationships/tags" Target="../tags/tag200.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tags" Target="../tags/tag195.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slideLayout" Target="../slideLayouts/slideLayout8.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10" Type="http://schemas.openxmlformats.org/officeDocument/2006/relationships/tags" Target="../tags/tag176.xml"/><Relationship Id="rId19" Type="http://schemas.openxmlformats.org/officeDocument/2006/relationships/tags" Target="../tags/tag185.xml"/><Relationship Id="rId31" Type="http://schemas.openxmlformats.org/officeDocument/2006/relationships/tags" Target="../tags/tag197.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8" Type="http://schemas.openxmlformats.org/officeDocument/2006/relationships/tags" Target="../tags/tag174.xml"/><Relationship Id="rId3" Type="http://schemas.openxmlformats.org/officeDocument/2006/relationships/tags" Target="../tags/tag16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03.xml"/></Relationships>
</file>

<file path=ppt/slides/_rels/slide29.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slideLayout" Target="../slideLayouts/slideLayout8.xml"/><Relationship Id="rId4" Type="http://schemas.openxmlformats.org/officeDocument/2006/relationships/tags" Target="../tags/tag207.xml"/><Relationship Id="rId9" Type="http://schemas.openxmlformats.org/officeDocument/2006/relationships/tags" Target="../tags/tag2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13.xml"/></Relationships>
</file>

<file path=ppt/slides/_rels/slide37.xml.rels><?xml version="1.0" encoding="UTF-8" standalone="yes"?>
<Relationships xmlns="http://schemas.openxmlformats.org/package/2006/relationships"><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tags" Target="../tags/tag239.xml"/><Relationship Id="rId21" Type="http://schemas.openxmlformats.org/officeDocument/2006/relationships/tags" Target="../tags/tag234.xml"/><Relationship Id="rId34" Type="http://schemas.openxmlformats.org/officeDocument/2006/relationships/tags" Target="../tags/tag247.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tags" Target="../tags/tag246.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tags" Target="../tags/tag242.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tags" Target="../tags/tag245.xml"/><Relationship Id="rId37" Type="http://schemas.openxmlformats.org/officeDocument/2006/relationships/slideLayout" Target="../slideLayouts/slideLayout8.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tags" Target="../tags/tag241.xml"/><Relationship Id="rId36" Type="http://schemas.openxmlformats.org/officeDocument/2006/relationships/tags" Target="../tags/tag249.xm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tags" Target="../tags/tag244.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tags" Target="../tags/tag243.xml"/><Relationship Id="rId35" Type="http://schemas.openxmlformats.org/officeDocument/2006/relationships/tags" Target="../tags/tag248.xml"/><Relationship Id="rId8" Type="http://schemas.openxmlformats.org/officeDocument/2006/relationships/tags" Target="../tags/tag221.xml"/><Relationship Id="rId3" Type="http://schemas.openxmlformats.org/officeDocument/2006/relationships/tags" Target="../tags/tag21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74.xml"/><Relationship Id="rId7" Type="http://schemas.microsoft.com/office/2007/relationships/hdphoto" Target="../media/hdphoto1.wdp"/><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tags" Target="../tags/tag275.xml"/><Relationship Id="rId3" Type="http://schemas.openxmlformats.org/officeDocument/2006/relationships/tags" Target="../tags/tag252.xml"/><Relationship Id="rId21" Type="http://schemas.openxmlformats.org/officeDocument/2006/relationships/tags" Target="../tags/tag270.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2" Type="http://schemas.openxmlformats.org/officeDocument/2006/relationships/tags" Target="../tags/tag251.xml"/><Relationship Id="rId16" Type="http://schemas.openxmlformats.org/officeDocument/2006/relationships/tags" Target="../tags/tag265.xml"/><Relationship Id="rId20" Type="http://schemas.openxmlformats.org/officeDocument/2006/relationships/tags" Target="../tags/tag269.xml"/><Relationship Id="rId29" Type="http://schemas.openxmlformats.org/officeDocument/2006/relationships/tags" Target="../tags/tag278.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24" Type="http://schemas.openxmlformats.org/officeDocument/2006/relationships/tags" Target="../tags/tag273.xml"/><Relationship Id="rId32" Type="http://schemas.openxmlformats.org/officeDocument/2006/relationships/slideLayout" Target="../slideLayouts/slideLayout7.xml"/><Relationship Id="rId5" Type="http://schemas.openxmlformats.org/officeDocument/2006/relationships/tags" Target="../tags/tag254.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10" Type="http://schemas.openxmlformats.org/officeDocument/2006/relationships/tags" Target="../tags/tag259.xml"/><Relationship Id="rId19" Type="http://schemas.openxmlformats.org/officeDocument/2006/relationships/tags" Target="../tags/tag268.xml"/><Relationship Id="rId31" Type="http://schemas.openxmlformats.org/officeDocument/2006/relationships/tags" Target="../tags/tag280.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 Id="rId22" Type="http://schemas.openxmlformats.org/officeDocument/2006/relationships/tags" Target="../tags/tag271.xml"/><Relationship Id="rId27" Type="http://schemas.openxmlformats.org/officeDocument/2006/relationships/tags" Target="../tags/tag276.xml"/><Relationship Id="rId30" Type="http://schemas.openxmlformats.org/officeDocument/2006/relationships/tags" Target="../tags/tag279.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Layout" Target="../slideLayouts/slideLayout7.xml"/><Relationship Id="rId5" Type="http://schemas.openxmlformats.org/officeDocument/2006/relationships/tags" Target="../tags/tag285.xml"/><Relationship Id="rId4" Type="http://schemas.openxmlformats.org/officeDocument/2006/relationships/tags" Target="../tags/tag28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4.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slideLayout" Target="../slideLayouts/slideLayout8.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s>
</file>

<file path=ppt/slides/_rels/slide50.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18" Type="http://schemas.openxmlformats.org/officeDocument/2006/relationships/tags" Target="../tags/tag303.xml"/><Relationship Id="rId3" Type="http://schemas.openxmlformats.org/officeDocument/2006/relationships/tags" Target="../tags/tag288.xml"/><Relationship Id="rId21" Type="http://schemas.openxmlformats.org/officeDocument/2006/relationships/slideLayout" Target="../slideLayouts/slideLayout8.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tags" Target="../tags/tag302.xml"/><Relationship Id="rId2" Type="http://schemas.openxmlformats.org/officeDocument/2006/relationships/tags" Target="../tags/tag287.xml"/><Relationship Id="rId16" Type="http://schemas.openxmlformats.org/officeDocument/2006/relationships/tags" Target="../tags/tag301.xml"/><Relationship Id="rId20" Type="http://schemas.openxmlformats.org/officeDocument/2006/relationships/tags" Target="../tags/tag305.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tags" Target="../tags/tag300.xml"/><Relationship Id="rId10" Type="http://schemas.openxmlformats.org/officeDocument/2006/relationships/tags" Target="../tags/tag295.xml"/><Relationship Id="rId19" Type="http://schemas.openxmlformats.org/officeDocument/2006/relationships/tags" Target="../tags/tag304.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 Id="rId22" Type="http://schemas.openxmlformats.org/officeDocument/2006/relationships/slide" Target="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slideLayout" Target="../slideLayouts/slideLayout7.xml"/><Relationship Id="rId5" Type="http://schemas.openxmlformats.org/officeDocument/2006/relationships/tags" Target="../tags/tag310.xml"/><Relationship Id="rId4" Type="http://schemas.openxmlformats.org/officeDocument/2006/relationships/tags" Target="../tags/tag30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11.xml"/></Relationships>
</file>

<file path=ppt/slides/_rels/slide56.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slideLayout" Target="../slideLayouts/slideLayout7.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s>
</file>

<file path=ppt/slides/_rels/slide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45.xml"/><Relationship Id="rId7" Type="http://schemas.openxmlformats.org/officeDocument/2006/relationships/image" Target="../media/image3.pn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 Type="http://schemas.openxmlformats.org/officeDocument/2006/relationships/tags" Target="../tags/tag348.xml"/><Relationship Id="rId21" Type="http://schemas.openxmlformats.org/officeDocument/2006/relationships/tags" Target="../tags/tag366.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10" Type="http://schemas.openxmlformats.org/officeDocument/2006/relationships/tags" Target="../tags/tag355.xml"/><Relationship Id="rId19" Type="http://schemas.openxmlformats.org/officeDocument/2006/relationships/tags" Target="../tags/tag364.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tags" Target="../tags/tag110.xml"/><Relationship Id="rId3" Type="http://schemas.openxmlformats.org/officeDocument/2006/relationships/tags" Target="../tags/tag87.xml"/><Relationship Id="rId21" Type="http://schemas.openxmlformats.org/officeDocument/2006/relationships/tags" Target="../tags/tag105.xml"/><Relationship Id="rId34" Type="http://schemas.openxmlformats.org/officeDocument/2006/relationships/slideLayout" Target="../slideLayouts/slideLayout8.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tags" Target="../tags/tag117.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tags" Target="../tags/tag113.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tags" Target="../tags/tag116.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tags" Target="../tags/tag112.xml"/><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tags" Target="../tags/tag115.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tags" Target="../tags/tag111.xml"/><Relationship Id="rId30" Type="http://schemas.openxmlformats.org/officeDocument/2006/relationships/tags" Target="../tags/tag114.xml"/><Relationship Id="rId8" Type="http://schemas.openxmlformats.org/officeDocument/2006/relationships/tags" Target="../tags/tag9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5" Type="http://schemas.openxmlformats.org/officeDocument/2006/relationships/slideLayout" Target="../slideLayouts/slideLayout7.xml"/><Relationship Id="rId4" Type="http://schemas.openxmlformats.org/officeDocument/2006/relationships/tags" Target="../tags/tag378.xml"/></Relationships>
</file>

<file path=ppt/slides/_rels/slide62.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image" Target="../media/image10.jpeg"/><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tags" Target="../tags/tag390.xml"/><Relationship Id="rId17" Type="http://schemas.openxmlformats.org/officeDocument/2006/relationships/slideLayout" Target="../slideLayouts/slideLayout7.xml"/><Relationship Id="rId2" Type="http://schemas.openxmlformats.org/officeDocument/2006/relationships/tags" Target="../tags/tag380.xml"/><Relationship Id="rId16" Type="http://schemas.openxmlformats.org/officeDocument/2006/relationships/tags" Target="../tags/tag394.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5" Type="http://schemas.openxmlformats.org/officeDocument/2006/relationships/tags" Target="../tags/tag393.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image" Target="../media/image12.png"/><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tags" Target="../tags/tag399.xml"/><Relationship Id="rId7" Type="http://schemas.openxmlformats.org/officeDocument/2006/relationships/slideLayout" Target="../slideLayouts/slideLayout8.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s>
</file>

<file path=ppt/slides/_rels/slide65.xml.rels><?xml version="1.0" encoding="UTF-8" standalone="yes"?>
<Relationships xmlns="http://schemas.openxmlformats.org/package/2006/relationships"><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notesSlide" Target="../notesSlides/notesSlide9.xml"/><Relationship Id="rId5" Type="http://schemas.openxmlformats.org/officeDocument/2006/relationships/slideLayout" Target="../slideLayouts/slideLayout17.xml"/><Relationship Id="rId4" Type="http://schemas.openxmlformats.org/officeDocument/2006/relationships/tags" Target="../tags/tag406.xml"/></Relationships>
</file>

<file path=ppt/slides/_rels/slide66.xml.rels><?xml version="1.0" encoding="UTF-8" standalone="yes"?>
<Relationships xmlns="http://schemas.openxmlformats.org/package/2006/relationships"><Relationship Id="rId3" Type="http://schemas.openxmlformats.org/officeDocument/2006/relationships/tags" Target="../tags/tag409.xml"/><Relationship Id="rId7" Type="http://schemas.openxmlformats.org/officeDocument/2006/relationships/notesSlide" Target="../notesSlides/notesSlide10.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slideLayout" Target="../slideLayouts/slideLayout17.xml"/><Relationship Id="rId5" Type="http://schemas.openxmlformats.org/officeDocument/2006/relationships/tags" Target="../tags/tag411.xml"/><Relationship Id="rId4" Type="http://schemas.openxmlformats.org/officeDocument/2006/relationships/tags" Target="../tags/tag410.xml"/></Relationships>
</file>

<file path=ppt/slides/_rels/slide67.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notesSlide" Target="../notesSlides/notesSlide11.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slideLayout" Target="../slideLayouts/slideLayout17.xml"/><Relationship Id="rId5" Type="http://schemas.openxmlformats.org/officeDocument/2006/relationships/tags" Target="../tags/tag416.xml"/><Relationship Id="rId4" Type="http://schemas.openxmlformats.org/officeDocument/2006/relationships/tags" Target="../tags/tag415.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9" Type="http://schemas.openxmlformats.org/officeDocument/2006/relationships/notesSlide" Target="../notesSlides/notesSlide12.xml"/></Relationships>
</file>

<file path=ppt/slides/_rels/slide69.xml.rels><?xml version="1.0" encoding="UTF-8" standalone="yes"?>
<Relationships xmlns="http://schemas.openxmlformats.org/package/2006/relationships"><Relationship Id="rId3" Type="http://schemas.openxmlformats.org/officeDocument/2006/relationships/tags" Target="../tags/tag426.xml"/><Relationship Id="rId7" Type="http://schemas.openxmlformats.org/officeDocument/2006/relationships/notesSlide" Target="../notesSlides/notesSlide13.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slideLayout" Target="../slideLayouts/slideLayout17.xml"/><Relationship Id="rId5" Type="http://schemas.openxmlformats.org/officeDocument/2006/relationships/tags" Target="../tags/tag428.xml"/><Relationship Id="rId4" Type="http://schemas.openxmlformats.org/officeDocument/2006/relationships/tags" Target="../tags/tag42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29.xml"/></Relationships>
</file>

<file path=ppt/slides/_rels/slide71.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5" Type="http://schemas.openxmlformats.org/officeDocument/2006/relationships/slideLayout" Target="../slideLayouts/slideLayout8.xml"/><Relationship Id="rId4" Type="http://schemas.openxmlformats.org/officeDocument/2006/relationships/tags" Target="../tags/tag433.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436.xml"/><Relationship Id="rId7" Type="http://schemas.openxmlformats.org/officeDocument/2006/relationships/tags" Target="../tags/tag440.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s>
</file>

<file path=ppt/slides/_rels/slide73.xml.rels><?xml version="1.0" encoding="UTF-8" standalone="yes"?>
<Relationships xmlns="http://schemas.openxmlformats.org/package/2006/relationships"><Relationship Id="rId3" Type="http://schemas.openxmlformats.org/officeDocument/2006/relationships/tags" Target="../tags/tag443.xml"/><Relationship Id="rId7" Type="http://schemas.openxmlformats.org/officeDocument/2006/relationships/image" Target="../media/image13.jpeg"/><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notesSlide" Target="../notesSlides/notesSlide14.xml"/><Relationship Id="rId5" Type="http://schemas.openxmlformats.org/officeDocument/2006/relationships/slideLayout" Target="../slideLayouts/slideLayout17.xml"/><Relationship Id="rId4" Type="http://schemas.openxmlformats.org/officeDocument/2006/relationships/tags" Target="../tags/tag444.xml"/></Relationships>
</file>

<file path=ppt/slides/_rels/slide74.xml.rels><?xml version="1.0" encoding="UTF-8" standalone="yes"?>
<Relationships xmlns="http://schemas.openxmlformats.org/package/2006/relationships"><Relationship Id="rId3" Type="http://schemas.openxmlformats.org/officeDocument/2006/relationships/tags" Target="../tags/tag447.xml"/><Relationship Id="rId7" Type="http://schemas.openxmlformats.org/officeDocument/2006/relationships/image" Target="../media/image14.png"/><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notesSlide" Target="../notesSlides/notesSlide15.xml"/><Relationship Id="rId5" Type="http://schemas.openxmlformats.org/officeDocument/2006/relationships/slideLayout" Target="../slideLayouts/slideLayout17.xml"/><Relationship Id="rId4" Type="http://schemas.openxmlformats.org/officeDocument/2006/relationships/tags" Target="../tags/tag448.xml"/></Relationships>
</file>

<file path=ppt/slides/_rels/slide75.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image" Target="../media/image15.jpeg"/><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slideLayout" Target="../slideLayouts/slideLayout18.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5" Type="http://schemas.openxmlformats.org/officeDocument/2006/relationships/tags" Target="../tags/tag453.xml"/><Relationship Id="rId10" Type="http://schemas.openxmlformats.org/officeDocument/2006/relationships/tags" Target="../tags/tag458.xml"/><Relationship Id="rId4" Type="http://schemas.openxmlformats.org/officeDocument/2006/relationships/tags" Target="../tags/tag452.xml"/><Relationship Id="rId9" Type="http://schemas.openxmlformats.org/officeDocument/2006/relationships/tags" Target="../tags/tag457.xml"/></Relationships>
</file>

<file path=ppt/slides/_rels/slide76.xml.rels><?xml version="1.0" encoding="UTF-8" standalone="yes"?>
<Relationships xmlns="http://schemas.openxmlformats.org/package/2006/relationships"><Relationship Id="rId8" Type="http://schemas.openxmlformats.org/officeDocument/2006/relationships/tags" Target="../tags/tag467.xml"/><Relationship Id="rId3" Type="http://schemas.openxmlformats.org/officeDocument/2006/relationships/tags" Target="../tags/tag462.xml"/><Relationship Id="rId7" Type="http://schemas.openxmlformats.org/officeDocument/2006/relationships/tags" Target="../tags/tag466.xml"/><Relationship Id="rId12" Type="http://schemas.openxmlformats.org/officeDocument/2006/relationships/slideLayout" Target="../slideLayouts/slideLayout18.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0" Type="http://schemas.openxmlformats.org/officeDocument/2006/relationships/tags" Target="../tags/tag469.xml"/><Relationship Id="rId4" Type="http://schemas.openxmlformats.org/officeDocument/2006/relationships/tags" Target="../tags/tag463.xml"/><Relationship Id="rId9" Type="http://schemas.openxmlformats.org/officeDocument/2006/relationships/tags" Target="../tags/tag468.xml"/></Relationships>
</file>

<file path=ppt/slides/_rels/slide77.xml.rels><?xml version="1.0" encoding="UTF-8" standalone="yes"?>
<Relationships xmlns="http://schemas.openxmlformats.org/package/2006/relationships"><Relationship Id="rId8" Type="http://schemas.openxmlformats.org/officeDocument/2006/relationships/tags" Target="../tags/tag478.xml"/><Relationship Id="rId3" Type="http://schemas.openxmlformats.org/officeDocument/2006/relationships/tags" Target="../tags/tag473.xml"/><Relationship Id="rId7" Type="http://schemas.openxmlformats.org/officeDocument/2006/relationships/tags" Target="../tags/tag477.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slideLayout" Target="../slideLayouts/slideLayout18.xml"/><Relationship Id="rId5" Type="http://schemas.openxmlformats.org/officeDocument/2006/relationships/tags" Target="../tags/tag475.xml"/><Relationship Id="rId10" Type="http://schemas.openxmlformats.org/officeDocument/2006/relationships/tags" Target="../tags/tag480.xml"/><Relationship Id="rId4" Type="http://schemas.openxmlformats.org/officeDocument/2006/relationships/tags" Target="../tags/tag474.xml"/><Relationship Id="rId9" Type="http://schemas.openxmlformats.org/officeDocument/2006/relationships/tags" Target="../tags/tag479.xml"/></Relationships>
</file>

<file path=ppt/slides/_rels/slide78.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image" Target="../media/image16.jpeg"/><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slideLayout" Target="../slideLayouts/slideLayout18.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0" Type="http://schemas.openxmlformats.org/officeDocument/2006/relationships/tags" Target="../tags/tag490.xml"/><Relationship Id="rId4" Type="http://schemas.openxmlformats.org/officeDocument/2006/relationships/tags" Target="../tags/tag484.xml"/><Relationship Id="rId9" Type="http://schemas.openxmlformats.org/officeDocument/2006/relationships/tags" Target="../tags/tag489.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8" Type="http://schemas.openxmlformats.org/officeDocument/2006/relationships/tags" Target="../tags/tag499.xml"/><Relationship Id="rId3" Type="http://schemas.openxmlformats.org/officeDocument/2006/relationships/tags" Target="../tags/tag494.xml"/><Relationship Id="rId7" Type="http://schemas.openxmlformats.org/officeDocument/2006/relationships/tags" Target="../tags/tag498.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slideLayout" Target="../slideLayouts/slideLayout7.xml"/><Relationship Id="rId5" Type="http://schemas.openxmlformats.org/officeDocument/2006/relationships/tags" Target="../tags/tag496.xml"/><Relationship Id="rId10" Type="http://schemas.openxmlformats.org/officeDocument/2006/relationships/tags" Target="../tags/tag501.xml"/><Relationship Id="rId4" Type="http://schemas.openxmlformats.org/officeDocument/2006/relationships/tags" Target="../tags/tag495.xml"/><Relationship Id="rId9" Type="http://schemas.openxmlformats.org/officeDocument/2006/relationships/tags" Target="../tags/tag500.xml"/></Relationships>
</file>

<file path=ppt/slides/_rels/slide81.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26" Type="http://schemas.openxmlformats.org/officeDocument/2006/relationships/tags" Target="../tags/tag527.xml"/><Relationship Id="rId3" Type="http://schemas.openxmlformats.org/officeDocument/2006/relationships/tags" Target="../tags/tag504.xml"/><Relationship Id="rId21" Type="http://schemas.openxmlformats.org/officeDocument/2006/relationships/tags" Target="../tags/tag522.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5" Type="http://schemas.openxmlformats.org/officeDocument/2006/relationships/tags" Target="../tags/tag526.xml"/><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tags" Target="../tags/tag521.xml"/><Relationship Id="rId29" Type="http://schemas.openxmlformats.org/officeDocument/2006/relationships/tags" Target="../tags/tag530.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24" Type="http://schemas.openxmlformats.org/officeDocument/2006/relationships/tags" Target="../tags/tag525.xml"/><Relationship Id="rId32" Type="http://schemas.openxmlformats.org/officeDocument/2006/relationships/image" Target="../media/image17.png"/><Relationship Id="rId5" Type="http://schemas.openxmlformats.org/officeDocument/2006/relationships/tags" Target="../tags/tag506.xml"/><Relationship Id="rId15" Type="http://schemas.openxmlformats.org/officeDocument/2006/relationships/tags" Target="../tags/tag516.xml"/><Relationship Id="rId23" Type="http://schemas.openxmlformats.org/officeDocument/2006/relationships/tags" Target="../tags/tag524.xml"/><Relationship Id="rId28" Type="http://schemas.openxmlformats.org/officeDocument/2006/relationships/tags" Target="../tags/tag529.xml"/><Relationship Id="rId10" Type="http://schemas.openxmlformats.org/officeDocument/2006/relationships/tags" Target="../tags/tag511.xml"/><Relationship Id="rId19" Type="http://schemas.openxmlformats.org/officeDocument/2006/relationships/tags" Target="../tags/tag520.xml"/><Relationship Id="rId31" Type="http://schemas.openxmlformats.org/officeDocument/2006/relationships/slideLayout" Target="../slideLayouts/slideLayout8.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 Id="rId22" Type="http://schemas.openxmlformats.org/officeDocument/2006/relationships/tags" Target="../tags/tag523.xml"/><Relationship Id="rId27" Type="http://schemas.openxmlformats.org/officeDocument/2006/relationships/tags" Target="../tags/tag528.xml"/><Relationship Id="rId30" Type="http://schemas.openxmlformats.org/officeDocument/2006/relationships/tags" Target="../tags/tag531.xml"/></Relationships>
</file>

<file path=ppt/slides/_rels/slide82.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 Type="http://schemas.openxmlformats.org/officeDocument/2006/relationships/tags" Target="../tags/tag534.xml"/><Relationship Id="rId21" Type="http://schemas.openxmlformats.org/officeDocument/2006/relationships/tags" Target="../tags/tag552.xml"/><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29" Type="http://schemas.openxmlformats.org/officeDocument/2006/relationships/tags" Target="../tags/tag560.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10" Type="http://schemas.openxmlformats.org/officeDocument/2006/relationships/tags" Target="../tags/tag541.xml"/><Relationship Id="rId19" Type="http://schemas.openxmlformats.org/officeDocument/2006/relationships/tags" Target="../tags/tag550.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liangxueyizuo3.png"/>
          <p:cNvPicPr>
            <a:picLocks noChangeAspect="1"/>
          </p:cNvPicPr>
          <p:nvPr>
            <p:custDataLst>
              <p:tags r:id="rId1"/>
            </p:custDataLst>
          </p:nvPr>
        </p:nvPicPr>
        <p:blipFill rotWithShape="1">
          <a:blip r:embed="rId6" cstate="print"/>
          <a:srcRect t="49567"/>
          <a:stretch>
            <a:fillRect/>
          </a:stretch>
        </p:blipFill>
        <p:spPr>
          <a:xfrm>
            <a:off x="3912" y="4483079"/>
            <a:ext cx="12184176" cy="2374921"/>
          </a:xfrm>
          <a:prstGeom prst="rect">
            <a:avLst/>
          </a:prstGeom>
          <a:effectLst>
            <a:outerShdw blurRad="127000" dist="63500" dir="16200000" rotWithShape="0">
              <a:srgbClr val="C00000">
                <a:alpha val="40000"/>
              </a:srgbClr>
            </a:outerShdw>
          </a:effectLst>
        </p:spPr>
      </p:pic>
      <p:pic>
        <p:nvPicPr>
          <p:cNvPr id="6" name="图片 5"/>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b="42857"/>
          <a:stretch>
            <a:fillRect/>
          </a:stretch>
        </p:blipFill>
        <p:spPr>
          <a:xfrm>
            <a:off x="3810" y="3469005"/>
            <a:ext cx="12192000" cy="3080385"/>
          </a:xfrm>
          <a:prstGeom prst="rect">
            <a:avLst/>
          </a:prstGeom>
        </p:spPr>
      </p:pic>
      <p:sp>
        <p:nvSpPr>
          <p:cNvPr id="27" name="文本框 26"/>
          <p:cNvSpPr txBox="1"/>
          <p:nvPr>
            <p:custDataLst>
              <p:tags r:id="rId3"/>
            </p:custDataLst>
          </p:nvPr>
        </p:nvSpPr>
        <p:spPr>
          <a:xfrm>
            <a:off x="450850" y="1861820"/>
            <a:ext cx="11290300" cy="829945"/>
          </a:xfrm>
          <a:prstGeom prst="rect">
            <a:avLst/>
          </a:prstGeom>
          <a:noFill/>
        </p:spPr>
        <p:txBody>
          <a:bodyPr wrap="square" rtlCol="0" anchor="t">
            <a:spAutoFit/>
          </a:bodyPr>
          <a:lstStyle/>
          <a:p>
            <a:pPr algn="ctr">
              <a:lnSpc>
                <a:spcPct val="150000"/>
              </a:lnSpc>
            </a:pPr>
            <a:r>
              <a:rPr 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毛泽东思想和中国特色社会主义理论体系概论</a:t>
            </a:r>
          </a:p>
        </p:txBody>
      </p:sp>
      <p:pic>
        <p:nvPicPr>
          <p:cNvPr id="7" name="图片 6" descr="liangxueyizuo2.png"/>
          <p:cNvPicPr>
            <a:picLocks noChangeAspect="1"/>
          </p:cNvPicPr>
          <p:nvPr>
            <p:custDataLst>
              <p:tags r:id="rId4"/>
            </p:custDataLst>
          </p:nvPr>
        </p:nvPicPr>
        <p:blipFill>
          <a:blip r:embed="rId8" cstate="print">
            <a:extLst>
              <a:ext uri="{BEBA8EAE-BF5A-486C-A8C5-ECC9F3942E4B}">
                <a14:imgProps xmlns:a14="http://schemas.microsoft.com/office/drawing/2010/main">
                  <a14:imgLayer r:embed="rId9">
                    <a14:imgEffect>
                      <a14:brightnessContrast bright="20000" contrast="15000"/>
                    </a14:imgEffect>
                    <a14:imgEffect>
                      <a14:colorTemperature colorTemp="11500"/>
                    </a14:imgEffect>
                    <a14:imgEffect>
                      <a14:saturation sat="400000"/>
                    </a14:imgEffect>
                  </a14:imgLayer>
                </a14:imgProps>
              </a:ext>
            </a:extLst>
          </a:blip>
          <a:stretch>
            <a:fillRect/>
          </a:stretch>
        </p:blipFill>
        <p:spPr>
          <a:xfrm>
            <a:off x="10422762" y="3161204"/>
            <a:ext cx="1769236" cy="36967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13877" y="1419572"/>
            <a:ext cx="8001000" cy="970924"/>
            <a:chOff x="1243" y="5046"/>
            <a:chExt cx="12600" cy="1424"/>
          </a:xfrm>
        </p:grpSpPr>
        <p:sp>
          <p:nvSpPr>
            <p:cNvPr id="10" name="椭圆 9"/>
            <p:cNvSpPr>
              <a:spLocks noChangeAspect="1"/>
            </p:cNvSpPr>
            <p:nvPr>
              <p:custDataLst>
                <p:tags r:id="rId9"/>
              </p:custDataLst>
            </p:nvPr>
          </p:nvSpPr>
          <p:spPr>
            <a:xfrm>
              <a:off x="1243" y="5062"/>
              <a:ext cx="2208"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第二节</a:t>
              </a:r>
            </a:p>
          </p:txBody>
        </p:sp>
        <p:sp>
          <p:nvSpPr>
            <p:cNvPr id="11" name="矩形: 圆角 10"/>
            <p:cNvSpPr/>
            <p:nvPr>
              <p:custDataLst>
                <p:tags r:id="rId10"/>
              </p:custDataLst>
            </p:nvPr>
          </p:nvSpPr>
          <p:spPr>
            <a:xfrm>
              <a:off x="3528" y="5046"/>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毛泽东思想的主要内容和活的灵魂</a:t>
              </a:r>
            </a:p>
          </p:txBody>
        </p:sp>
      </p:grpSp>
      <p:pic>
        <p:nvPicPr>
          <p:cNvPr id="21" name="Picture 3" descr="C:\Users\Administrator\Desktop\2.png"/>
          <p:cNvPicPr>
            <a:picLocks noChangeAspect="1" noChangeArrowheads="1"/>
          </p:cNvPicPr>
          <p:nvPr>
            <p:custDataLst>
              <p:tags r:id="rId1"/>
            </p:custDataLst>
          </p:nvPr>
        </p:nvPicPr>
        <p:blipFill>
          <a:blip r:embed="rId12"/>
          <a:srcRect/>
          <a:stretch>
            <a:fillRect/>
          </a:stretch>
        </p:blipFill>
        <p:spPr bwMode="auto">
          <a:xfrm flipH="1">
            <a:off x="0" y="5463908"/>
            <a:ext cx="12192000" cy="1394092"/>
          </a:xfrm>
          <a:prstGeom prst="rect">
            <a:avLst/>
          </a:prstGeom>
          <a:noFill/>
        </p:spPr>
      </p:pic>
      <p:grpSp>
        <p:nvGrpSpPr>
          <p:cNvPr id="27" name="组合 26"/>
          <p:cNvGrpSpPr/>
          <p:nvPr/>
        </p:nvGrpSpPr>
        <p:grpSpPr>
          <a:xfrm>
            <a:off x="2939094" y="3026534"/>
            <a:ext cx="6418028" cy="268288"/>
            <a:chOff x="2888929" y="2493299"/>
            <a:chExt cx="6418028" cy="268288"/>
          </a:xfrm>
        </p:grpSpPr>
        <p:grpSp>
          <p:nvGrpSpPr>
            <p:cNvPr id="28" name="组合 27"/>
            <p:cNvGrpSpPr/>
            <p:nvPr/>
          </p:nvGrpSpPr>
          <p:grpSpPr>
            <a:xfrm>
              <a:off x="2888929" y="2627443"/>
              <a:ext cx="6418028" cy="0"/>
              <a:chOff x="2788526" y="3973009"/>
              <a:chExt cx="6418028" cy="0"/>
            </a:xfrm>
          </p:grpSpPr>
          <p:cxnSp>
            <p:nvCxnSpPr>
              <p:cNvPr id="29" name="直接连接符 28"/>
              <p:cNvCxnSpPr/>
              <p:nvPr>
                <p:custDataLst>
                  <p:tags r:id="rId7"/>
                </p:custDataLst>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8"/>
                </p:custDataLst>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615552" y="2493299"/>
              <a:ext cx="964782" cy="268288"/>
              <a:chOff x="3772227" y="3091656"/>
              <a:chExt cx="964782" cy="268288"/>
            </a:xfrm>
          </p:grpSpPr>
          <p:sp>
            <p:nvSpPr>
              <p:cNvPr id="32" name="星形: 五角 14"/>
              <p:cNvSpPr/>
              <p:nvPr>
                <p:custDataLst>
                  <p:tags r:id="rId2"/>
                </p:custDataLst>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33" name="星形: 五角 15"/>
              <p:cNvSpPr/>
              <p:nvPr>
                <p:custDataLst>
                  <p:tags r:id="rId3"/>
                </p:custDataLst>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34" name="星形: 五角 16"/>
              <p:cNvSpPr/>
              <p:nvPr>
                <p:custDataLst>
                  <p:tags r:id="rId4"/>
                </p:custDataLst>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35" name="星形: 五角 17"/>
              <p:cNvSpPr/>
              <p:nvPr>
                <p:custDataLst>
                  <p:tags r:id="rId5"/>
                </p:custDataLst>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36" name="星形: 五角 18"/>
              <p:cNvSpPr/>
              <p:nvPr>
                <p:custDataLst>
                  <p:tags r:id="rId6"/>
                </p:custDataLst>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6" descr="正处理"/>
          <p:cNvPicPr>
            <a:picLocks noChangeAspect="1"/>
          </p:cNvPicPr>
          <p:nvPr/>
        </p:nvPicPr>
        <p:blipFill>
          <a:blip r:embed="rId9"/>
          <a:stretch>
            <a:fillRect/>
          </a:stretch>
        </p:blipFill>
        <p:spPr>
          <a:xfrm>
            <a:off x="8891270" y="2410460"/>
            <a:ext cx="2543175" cy="3059113"/>
          </a:xfrm>
          <a:prstGeom prst="rect">
            <a:avLst/>
          </a:prstGeom>
          <a:noFill/>
          <a:ln w="9525">
            <a:noFill/>
          </a:ln>
        </p:spPr>
      </p:pic>
      <p:pic>
        <p:nvPicPr>
          <p:cNvPr id="40964" name="图片 7" descr="十大关系"/>
          <p:cNvPicPr>
            <a:picLocks noChangeAspect="1"/>
          </p:cNvPicPr>
          <p:nvPr/>
        </p:nvPicPr>
        <p:blipFill>
          <a:blip r:embed="rId10"/>
          <a:stretch>
            <a:fillRect/>
          </a:stretch>
        </p:blipFill>
        <p:spPr>
          <a:xfrm>
            <a:off x="6371590" y="2009140"/>
            <a:ext cx="2519363" cy="3460750"/>
          </a:xfrm>
          <a:prstGeom prst="rect">
            <a:avLst/>
          </a:prstGeom>
          <a:noFill/>
          <a:ln w="9525">
            <a:noFill/>
          </a:ln>
        </p:spPr>
      </p:pic>
      <p:sp>
        <p:nvSpPr>
          <p:cNvPr id="1049017" name="圆角矩形 6"/>
          <p:cNvSpPr/>
          <p:nvPr>
            <p:custDataLst>
              <p:tags r:id="rId1"/>
            </p:custDataLst>
          </p:nvPr>
        </p:nvSpPr>
        <p:spPr>
          <a:xfrm>
            <a:off x="0" y="1992863"/>
            <a:ext cx="12192000" cy="3929041"/>
          </a:xfrm>
          <a:prstGeom prst="roundRect">
            <a:avLst>
              <a:gd name="adj" fmla="val 0"/>
            </a:avLst>
          </a:prstGeom>
          <a:solidFill>
            <a:schemeClr val="bg1"/>
          </a:solidFill>
          <a:ln w="6350">
            <a:gradFill>
              <a:gsLst>
                <a:gs pos="0">
                  <a:srgbClr val="B0261F"/>
                </a:gs>
                <a:gs pos="100000">
                  <a:srgbClr val="E97C30"/>
                </a:gs>
              </a:gsLst>
              <a:lin ang="5400000" scaled="1"/>
            </a:grad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8" name="矩形 9"/>
          <p:cNvSpPr/>
          <p:nvPr>
            <p:custDataLst>
              <p:tags r:id="rId2"/>
            </p:custDataLst>
          </p:nvPr>
        </p:nvSpPr>
        <p:spPr>
          <a:xfrm rot="10800000" flipH="1" flipV="1">
            <a:off x="4967507" y="5002681"/>
            <a:ext cx="6587892" cy="45719"/>
          </a:xfrm>
          <a:prstGeom prst="rect">
            <a:avLst/>
          </a:prstGeom>
          <a:gradFill>
            <a:gsLst>
              <a:gs pos="14000">
                <a:srgbClr val="C13132"/>
              </a:gs>
              <a:gs pos="52000">
                <a:srgbClr val="E97C30"/>
              </a:gs>
              <a:gs pos="86000">
                <a:srgbClr val="ED9184">
                  <a:alpha val="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9019" name="文本框 9"/>
          <p:cNvSpPr txBox="1"/>
          <p:nvPr>
            <p:custDataLst>
              <p:tags r:id="rId3"/>
            </p:custDataLst>
          </p:nvPr>
        </p:nvSpPr>
        <p:spPr>
          <a:xfrm>
            <a:off x="6062662" y="2528276"/>
            <a:ext cx="5492736" cy="1938992"/>
          </a:xfrm>
          <a:prstGeom prst="rect">
            <a:avLst/>
          </a:prstGeom>
          <a:noFill/>
          <a:ln w="9525">
            <a:noFill/>
          </a:ln>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       1981年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月，党的十一届六中全会通过的《关于建国以来党的若干历史问题的决议》对毛泽东思想的科学体系进行了概括，把毛泽东思想的独创性理论分为</a:t>
            </a:r>
            <a:r>
              <a:rPr lang="zh-CN" altLang="en-US" sz="2000" dirty="0">
                <a:solidFill>
                  <a:srgbClr val="C00000"/>
                </a:solidFill>
                <a:effectLst>
                  <a:outerShdw blurRad="38100" dist="19050" dir="2700000" algn="tl" rotWithShape="0">
                    <a:schemeClr val="dk1">
                      <a:alpha val="40000"/>
                      <a:alpha val="40000"/>
                    </a:schemeClr>
                  </a:outerShdw>
                </a:effectLst>
                <a:latin typeface="微软雅黑" panose="020B0503020204020204" pitchFamily="34" charset="-122"/>
                <a:ea typeface="微软雅黑" panose="020B0503020204020204" pitchFamily="34" charset="-122"/>
              </a:rPr>
              <a:t>六</a:t>
            </a:r>
            <a:r>
              <a:rPr lang="zh-CN" altLang="en-US" sz="2000" dirty="0">
                <a:latin typeface="微软雅黑" panose="020B0503020204020204" pitchFamily="34" charset="-122"/>
                <a:ea typeface="微软雅黑" panose="020B0503020204020204" pitchFamily="34" charset="-122"/>
              </a:rPr>
              <a:t>个主要方面。</a:t>
            </a:r>
            <a:endParaRPr lang="zh-CN" altLang="en-US" sz="2000" dirty="0"/>
          </a:p>
        </p:txBody>
      </p:sp>
      <p:grpSp>
        <p:nvGrpSpPr>
          <p:cNvPr id="268" name="组合 2"/>
          <p:cNvGrpSpPr/>
          <p:nvPr/>
        </p:nvGrpSpPr>
        <p:grpSpPr>
          <a:xfrm>
            <a:off x="202908" y="1763364"/>
            <a:ext cx="5573569" cy="3942138"/>
            <a:chOff x="202908" y="1763364"/>
            <a:chExt cx="5573569" cy="3942138"/>
          </a:xfrm>
        </p:grpSpPr>
        <p:sp>
          <p:nvSpPr>
            <p:cNvPr id="1049020" name="矩形 7"/>
            <p:cNvSpPr/>
            <p:nvPr>
              <p:custDataLst>
                <p:tags r:id="rId6"/>
              </p:custDataLst>
            </p:nvPr>
          </p:nvSpPr>
          <p:spPr>
            <a:xfrm>
              <a:off x="520935" y="5410357"/>
              <a:ext cx="4937514" cy="295145"/>
            </a:xfrm>
            <a:prstGeom prst="rect">
              <a:avLst/>
            </a:prstGeom>
          </p:spPr>
          <p:txBody>
            <a:bodyPr wrap="square">
              <a:spAutoFit/>
            </a:bodyPr>
            <a:lstStyle/>
            <a:p>
              <a:pPr algn="ct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1981</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月，党的十一届六中全会会场</a:t>
              </a:r>
            </a:p>
          </p:txBody>
        </p:sp>
        <p:pic>
          <p:nvPicPr>
            <p:cNvPr id="2097196" name="Picture 2" descr="http://i.ce.cn/ce/xwzx/gnsz/gdxw/201610/22/W020161022329285954067.jpg"/>
            <p:cNvPicPr>
              <a:picLocks noChangeAspect="1" noChangeArrowheads="1"/>
            </p:cNvPicPr>
            <p:nvPr>
              <p:custDataLst>
                <p:tags r:id="rId7"/>
              </p:custDataLst>
            </p:nvPr>
          </p:nvPicPr>
          <p:blipFill>
            <a:blip r:embed="rId11"/>
            <a:srcRect/>
            <a:stretch>
              <a:fillRect/>
            </a:stretch>
          </p:blipFill>
          <p:spPr bwMode="auto">
            <a:xfrm>
              <a:off x="202908" y="1763364"/>
              <a:ext cx="5573569" cy="3541986"/>
            </a:xfrm>
            <a:prstGeom prst="rect">
              <a:avLst/>
            </a:prstGeom>
            <a:ln w="38100">
              <a:solidFill>
                <a:schemeClr val="bg1"/>
              </a:solidFill>
            </a:ln>
            <a:effectLst>
              <a:outerShdw blurRad="50800" dist="38100" dir="2700000" algn="ctr" rotWithShape="0">
                <a:srgbClr val="000000">
                  <a:alpha val="40000"/>
                </a:srgbClr>
              </a:outerShdw>
            </a:effectLst>
          </p:spPr>
        </p:pic>
      </p:grpSp>
      <p:sp>
        <p:nvSpPr>
          <p:cNvPr id="6" name="文本框 5"/>
          <p:cNvSpPr txBox="1"/>
          <p:nvPr>
            <p:custDataLst>
              <p:tags r:id="rId4"/>
            </p:custDataLst>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一、毛泽东思想的主要内容</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cxnSp>
        <p:nvCxnSpPr>
          <p:cNvPr id="3" name="直接连接符 2"/>
          <p:cNvCxnSpPr/>
          <p:nvPr>
            <p:custDataLst>
              <p:tags r:id="rId5"/>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一、毛泽东思想的主要内容</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sp>
        <p:nvSpPr>
          <p:cNvPr id="14" name="右箭头 13"/>
          <p:cNvSpPr/>
          <p:nvPr/>
        </p:nvSpPr>
        <p:spPr>
          <a:xfrm>
            <a:off x="1501336" y="3549471"/>
            <a:ext cx="8603783" cy="298381"/>
          </a:xfrm>
          <a:prstGeom prst="rightArrow">
            <a:avLst>
              <a:gd name="adj1" fmla="val 50000"/>
              <a:gd name="adj2" fmla="val 185714"/>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淘宝网chenying0907出品 7"/>
          <p:cNvSpPr/>
          <p:nvPr/>
        </p:nvSpPr>
        <p:spPr>
          <a:xfrm>
            <a:off x="1239364" y="3632002"/>
            <a:ext cx="144481" cy="13014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淘宝网chenying0907出品 8"/>
          <p:cNvSpPr/>
          <p:nvPr/>
        </p:nvSpPr>
        <p:spPr>
          <a:xfrm>
            <a:off x="907533" y="3632002"/>
            <a:ext cx="179411" cy="13014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淘宝网chenying0907出品 9"/>
          <p:cNvSpPr/>
          <p:nvPr/>
        </p:nvSpPr>
        <p:spPr>
          <a:xfrm>
            <a:off x="539185" y="3632002"/>
            <a:ext cx="215928" cy="13014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菱形 20"/>
          <p:cNvSpPr/>
          <p:nvPr/>
        </p:nvSpPr>
        <p:spPr>
          <a:xfrm>
            <a:off x="1434349" y="333636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1</a:t>
            </a:r>
            <a:endParaRPr lang="zh-CN" altLang="en-US" sz="2400" dirty="0">
              <a:solidFill>
                <a:schemeClr val="tx1"/>
              </a:solidFill>
            </a:endParaRPr>
          </a:p>
        </p:txBody>
      </p:sp>
      <p:sp>
        <p:nvSpPr>
          <p:cNvPr id="22" name="菱形 21"/>
          <p:cNvSpPr/>
          <p:nvPr/>
        </p:nvSpPr>
        <p:spPr>
          <a:xfrm>
            <a:off x="2717490" y="329065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2</a:t>
            </a:r>
            <a:endParaRPr lang="zh-CN" altLang="en-US" sz="2400" dirty="0">
              <a:solidFill>
                <a:schemeClr val="tx1"/>
              </a:solidFill>
            </a:endParaRPr>
          </a:p>
        </p:txBody>
      </p:sp>
      <p:sp>
        <p:nvSpPr>
          <p:cNvPr id="23" name="菱形 22"/>
          <p:cNvSpPr/>
          <p:nvPr/>
        </p:nvSpPr>
        <p:spPr>
          <a:xfrm>
            <a:off x="4153051" y="3321131"/>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3</a:t>
            </a:r>
            <a:endParaRPr lang="zh-CN" altLang="en-US" sz="2400" dirty="0">
              <a:solidFill>
                <a:schemeClr val="tx1"/>
              </a:solidFill>
            </a:endParaRPr>
          </a:p>
        </p:txBody>
      </p:sp>
      <p:sp>
        <p:nvSpPr>
          <p:cNvPr id="24" name="菱形 23"/>
          <p:cNvSpPr/>
          <p:nvPr/>
        </p:nvSpPr>
        <p:spPr>
          <a:xfrm>
            <a:off x="5588611" y="3305895"/>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4</a:t>
            </a:r>
            <a:endParaRPr lang="zh-CN" altLang="en-US" sz="2400" dirty="0">
              <a:solidFill>
                <a:schemeClr val="tx1"/>
              </a:solidFill>
            </a:endParaRPr>
          </a:p>
        </p:txBody>
      </p:sp>
      <p:sp>
        <p:nvSpPr>
          <p:cNvPr id="25" name="菱形 24"/>
          <p:cNvSpPr/>
          <p:nvPr/>
        </p:nvSpPr>
        <p:spPr>
          <a:xfrm>
            <a:off x="7115625" y="3321131"/>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5</a:t>
            </a:r>
            <a:endParaRPr lang="zh-CN" altLang="en-US" sz="2400" dirty="0">
              <a:solidFill>
                <a:schemeClr val="tx1"/>
              </a:solidFill>
            </a:endParaRPr>
          </a:p>
        </p:txBody>
      </p:sp>
      <p:cxnSp>
        <p:nvCxnSpPr>
          <p:cNvPr id="26" name="直接连接符 25"/>
          <p:cNvCxnSpPr/>
          <p:nvPr/>
        </p:nvCxnSpPr>
        <p:spPr>
          <a:xfrm>
            <a:off x="1749018" y="3015999"/>
            <a:ext cx="0" cy="2888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淘宝网chenying0907出品 18"/>
          <p:cNvSpPr txBox="1">
            <a:spLocks noChangeArrowheads="1"/>
          </p:cNvSpPr>
          <p:nvPr/>
        </p:nvSpPr>
        <p:spPr bwMode="auto">
          <a:xfrm>
            <a:off x="927963" y="1831049"/>
            <a:ext cx="1736951" cy="1134413"/>
          </a:xfrm>
          <a:prstGeom prst="rect">
            <a:avLst/>
          </a:prstGeom>
          <a:solidFill>
            <a:schemeClr val="accent6">
              <a:lumMod val="40000"/>
              <a:lumOff val="60000"/>
            </a:schemeClr>
          </a:solidFill>
          <a:ln w="9525">
            <a:solidFill>
              <a:schemeClr val="tx1"/>
            </a:solidFill>
            <a:miter lim="800000"/>
          </a:ln>
        </p:spPr>
        <p:txBody>
          <a:bodyPr>
            <a:spAutoFit/>
          </a:bodyPr>
          <a:lstStyle/>
          <a:p>
            <a:pPr>
              <a:lnSpc>
                <a:spcPct val="150000"/>
              </a:lnSpc>
            </a:pPr>
            <a:r>
              <a:rPr lang="zh-CN" altLang="en-US" sz="2400" b="1" dirty="0">
                <a:ea typeface="微软雅黑" panose="020B0503020204020204" pitchFamily="34" charset="-122"/>
              </a:rPr>
              <a:t>新民主主义革命理论</a:t>
            </a:r>
          </a:p>
        </p:txBody>
      </p:sp>
      <p:cxnSp>
        <p:nvCxnSpPr>
          <p:cNvPr id="28" name="直接连接符 27"/>
          <p:cNvCxnSpPr/>
          <p:nvPr/>
        </p:nvCxnSpPr>
        <p:spPr>
          <a:xfrm>
            <a:off x="3123972" y="4057353"/>
            <a:ext cx="0" cy="2872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29093" y="2987626"/>
            <a:ext cx="0" cy="2872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淘宝网chenying0907出品 21"/>
          <p:cNvSpPr txBox="1">
            <a:spLocks noChangeArrowheads="1"/>
          </p:cNvSpPr>
          <p:nvPr/>
        </p:nvSpPr>
        <p:spPr bwMode="auto">
          <a:xfrm>
            <a:off x="3444688" y="1826556"/>
            <a:ext cx="2464121" cy="1134413"/>
          </a:xfrm>
          <a:prstGeom prst="rect">
            <a:avLst/>
          </a:prstGeom>
          <a:solidFill>
            <a:schemeClr val="accent4">
              <a:lumMod val="40000"/>
              <a:lumOff val="60000"/>
            </a:schemeClr>
          </a:solidFill>
          <a:ln w="9525">
            <a:solidFill>
              <a:schemeClr val="tx1"/>
            </a:solidFill>
            <a:miter lim="800000"/>
          </a:ln>
        </p:spPr>
        <p:txBody>
          <a:bodyPr>
            <a:spAutoFit/>
          </a:bodyPr>
          <a:lstStyle/>
          <a:p>
            <a:pPr>
              <a:lnSpc>
                <a:spcPct val="150000"/>
              </a:lnSpc>
            </a:pPr>
            <a:r>
              <a:rPr lang="zh-CN" altLang="en-US" sz="2400" b="1" dirty="0">
                <a:ea typeface="微软雅黑" panose="020B0503020204020204" pitchFamily="34" charset="-122"/>
              </a:rPr>
              <a:t>革命军队建设和军事战略的理论</a:t>
            </a:r>
          </a:p>
        </p:txBody>
      </p:sp>
      <p:cxnSp>
        <p:nvCxnSpPr>
          <p:cNvPr id="31" name="直接连接符 30"/>
          <p:cNvCxnSpPr/>
          <p:nvPr/>
        </p:nvCxnSpPr>
        <p:spPr>
          <a:xfrm>
            <a:off x="5948502" y="4133536"/>
            <a:ext cx="0" cy="2872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淘宝网chenying0907出品 23"/>
          <p:cNvSpPr txBox="1">
            <a:spLocks noChangeArrowheads="1"/>
          </p:cNvSpPr>
          <p:nvPr/>
        </p:nvSpPr>
        <p:spPr bwMode="auto">
          <a:xfrm>
            <a:off x="5193955" y="4419220"/>
            <a:ext cx="1557540" cy="1134413"/>
          </a:xfrm>
          <a:prstGeom prst="rect">
            <a:avLst/>
          </a:prstGeom>
          <a:solidFill>
            <a:schemeClr val="accent6">
              <a:lumMod val="40000"/>
              <a:lumOff val="60000"/>
            </a:schemeClr>
          </a:solidFill>
          <a:ln w="9525">
            <a:solidFill>
              <a:schemeClr val="tx1"/>
            </a:solidFill>
            <a:miter lim="800000"/>
          </a:ln>
        </p:spPr>
        <p:txBody>
          <a:bodyPr>
            <a:spAutoFit/>
          </a:bodyPr>
          <a:lstStyle/>
          <a:p>
            <a:pPr>
              <a:lnSpc>
                <a:spcPct val="150000"/>
              </a:lnSpc>
            </a:pPr>
            <a:r>
              <a:rPr lang="en-US" altLang="zh-CN" sz="2400" b="1" dirty="0">
                <a:latin typeface="Calibri" panose="020F0502020204030204" charset="0"/>
              </a:rPr>
              <a:t> </a:t>
            </a:r>
            <a:r>
              <a:rPr lang="zh-CN" altLang="en-US" sz="2400" b="1" dirty="0">
                <a:ea typeface="微软雅黑" panose="020B0503020204020204" pitchFamily="34" charset="-122"/>
              </a:rPr>
              <a:t>政策和策略理论</a:t>
            </a:r>
          </a:p>
        </p:txBody>
      </p:sp>
      <p:cxnSp>
        <p:nvCxnSpPr>
          <p:cNvPr id="33" name="直接连接符 32"/>
          <p:cNvCxnSpPr/>
          <p:nvPr/>
        </p:nvCxnSpPr>
        <p:spPr>
          <a:xfrm>
            <a:off x="7459999" y="3017783"/>
            <a:ext cx="0" cy="2872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淘宝网chenying0907出品 25"/>
          <p:cNvSpPr txBox="1">
            <a:spLocks noChangeArrowheads="1"/>
          </p:cNvSpPr>
          <p:nvPr/>
        </p:nvSpPr>
        <p:spPr bwMode="auto">
          <a:xfrm>
            <a:off x="6262869" y="1840840"/>
            <a:ext cx="2454595" cy="1134413"/>
          </a:xfrm>
          <a:prstGeom prst="rect">
            <a:avLst/>
          </a:prstGeom>
          <a:solidFill>
            <a:schemeClr val="accent6">
              <a:lumMod val="40000"/>
              <a:lumOff val="60000"/>
            </a:schemeClr>
          </a:solidFill>
          <a:ln w="9525">
            <a:solidFill>
              <a:schemeClr val="tx1"/>
            </a:solidFill>
            <a:miter lim="800000"/>
          </a:ln>
        </p:spPr>
        <p:txBody>
          <a:bodyPr>
            <a:spAutoFit/>
          </a:bodyPr>
          <a:lstStyle/>
          <a:p>
            <a:pPr>
              <a:lnSpc>
                <a:spcPct val="150000"/>
              </a:lnSpc>
            </a:pPr>
            <a:r>
              <a:rPr lang="zh-CN" altLang="en-US" sz="2400" b="1" dirty="0">
                <a:ea typeface="微软雅黑" panose="020B0503020204020204" pitchFamily="34" charset="-122"/>
              </a:rPr>
              <a:t>思政政治工作和文化工作的理论</a:t>
            </a:r>
          </a:p>
        </p:txBody>
      </p:sp>
      <p:cxnSp>
        <p:nvCxnSpPr>
          <p:cNvPr id="35" name="直接连接符 34"/>
          <p:cNvCxnSpPr/>
          <p:nvPr/>
        </p:nvCxnSpPr>
        <p:spPr>
          <a:xfrm>
            <a:off x="8850830" y="4112904"/>
            <a:ext cx="0" cy="2872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淘宝网chenying0907出品 17"/>
          <p:cNvSpPr txBox="1">
            <a:spLocks noChangeArrowheads="1"/>
          </p:cNvSpPr>
          <p:nvPr/>
        </p:nvSpPr>
        <p:spPr bwMode="auto">
          <a:xfrm>
            <a:off x="1844280" y="4449376"/>
            <a:ext cx="2732444" cy="1134413"/>
          </a:xfrm>
          <a:prstGeom prst="rect">
            <a:avLst/>
          </a:prstGeom>
          <a:solidFill>
            <a:schemeClr val="accent4">
              <a:lumMod val="40000"/>
              <a:lumOff val="60000"/>
            </a:schemeClr>
          </a:solidFill>
          <a:ln w="9525">
            <a:solidFill>
              <a:schemeClr val="tx1"/>
            </a:solidFill>
            <a:miter lim="800000"/>
          </a:ln>
        </p:spPr>
        <p:txBody>
          <a:bodyPr>
            <a:spAutoFit/>
          </a:bodyPr>
          <a:lstStyle/>
          <a:p>
            <a:pPr>
              <a:lnSpc>
                <a:spcPct val="150000"/>
              </a:lnSpc>
            </a:pPr>
            <a:r>
              <a:rPr lang="zh-CN" altLang="en-US" sz="2400" b="1" dirty="0">
                <a:ea typeface="微软雅黑" panose="020B0503020204020204" pitchFamily="34" charset="-122"/>
              </a:rPr>
              <a:t>社会主义革命和社会主义建设理论</a:t>
            </a:r>
          </a:p>
        </p:txBody>
      </p:sp>
      <p:sp>
        <p:nvSpPr>
          <p:cNvPr id="40" name="淘宝网chenying0907出品 27"/>
          <p:cNvSpPr txBox="1">
            <a:spLocks noChangeArrowheads="1"/>
          </p:cNvSpPr>
          <p:nvPr/>
        </p:nvSpPr>
        <p:spPr bwMode="auto">
          <a:xfrm>
            <a:off x="10263008" y="3293944"/>
            <a:ext cx="1726796" cy="830997"/>
          </a:xfrm>
          <a:prstGeom prst="rect">
            <a:avLst/>
          </a:prstGeom>
          <a:noFill/>
          <a:ln w="9525">
            <a:noFill/>
            <a:miter lim="800000"/>
          </a:ln>
        </p:spPr>
        <p:txBody>
          <a:bodyPr wrap="square">
            <a:spAutoFit/>
          </a:bodyPr>
          <a:lstStyle/>
          <a:p>
            <a:r>
              <a:rPr lang="zh-CN" altLang="en-US" sz="2400" b="1" dirty="0">
                <a:solidFill>
                  <a:srgbClr val="FF0000"/>
                </a:solidFill>
                <a:latin typeface="微软雅黑" panose="020B0503020204020204" pitchFamily="34" charset="-122"/>
              </a:rPr>
              <a:t>毛泽东思想活的灵魂</a:t>
            </a:r>
          </a:p>
        </p:txBody>
      </p:sp>
      <p:sp>
        <p:nvSpPr>
          <p:cNvPr id="41" name="菱形 40"/>
          <p:cNvSpPr/>
          <p:nvPr/>
        </p:nvSpPr>
        <p:spPr>
          <a:xfrm>
            <a:off x="8472162" y="3290658"/>
            <a:ext cx="720000" cy="720000"/>
          </a:xfrm>
          <a:prstGeom prst="diamond">
            <a:avLst/>
          </a:prstGeom>
          <a:gradFill>
            <a:gsLst>
              <a:gs pos="0">
                <a:schemeClr val="accent1">
                  <a:lumMod val="75000"/>
                </a:schemeClr>
              </a:gs>
              <a:gs pos="100000">
                <a:schemeClr val="bg1"/>
              </a:gs>
            </a:gsLst>
            <a:lin ang="2700000" scaled="0"/>
          </a:gradFill>
          <a:ln w="38100">
            <a:gradFill>
              <a:gsLst>
                <a:gs pos="0">
                  <a:schemeClr val="accent1">
                    <a:lumMod val="75000"/>
                  </a:schemeClr>
                </a:gs>
                <a:gs pos="100000">
                  <a:schemeClr val="bg1"/>
                </a:gs>
              </a:gsLst>
              <a:lin ang="135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rPr>
              <a:t>6</a:t>
            </a:r>
            <a:endParaRPr lang="zh-CN" altLang="en-US" sz="2400" dirty="0">
              <a:solidFill>
                <a:schemeClr val="tx1"/>
              </a:solidFill>
            </a:endParaRPr>
          </a:p>
        </p:txBody>
      </p:sp>
      <p:sp>
        <p:nvSpPr>
          <p:cNvPr id="42" name="淘宝网chenying0907出品 25"/>
          <p:cNvSpPr txBox="1">
            <a:spLocks noChangeArrowheads="1"/>
          </p:cNvSpPr>
          <p:nvPr/>
        </p:nvSpPr>
        <p:spPr bwMode="auto">
          <a:xfrm>
            <a:off x="8320536" y="4436678"/>
            <a:ext cx="1205069" cy="1134413"/>
          </a:xfrm>
          <a:prstGeom prst="rect">
            <a:avLst/>
          </a:prstGeom>
          <a:solidFill>
            <a:schemeClr val="accent4">
              <a:lumMod val="40000"/>
              <a:lumOff val="60000"/>
            </a:schemeClr>
          </a:solidFill>
          <a:ln w="9525">
            <a:solidFill>
              <a:schemeClr val="tx1"/>
            </a:solidFill>
            <a:miter lim="800000"/>
          </a:ln>
        </p:spPr>
        <p:txBody>
          <a:bodyPr>
            <a:spAutoFit/>
          </a:bodyPr>
          <a:lstStyle/>
          <a:p>
            <a:pPr>
              <a:lnSpc>
                <a:spcPct val="150000"/>
              </a:lnSpc>
            </a:pPr>
            <a:r>
              <a:rPr lang="zh-CN" altLang="en-US" sz="2400" b="1" dirty="0">
                <a:ea typeface="微软雅黑" panose="020B0503020204020204" pitchFamily="34" charset="-122"/>
              </a:rPr>
              <a:t>党的建设理论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二、毛泽东思想活的灵魂</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组合 4"/>
          <p:cNvGrpSpPr/>
          <p:nvPr/>
        </p:nvGrpSpPr>
        <p:grpSpPr bwMode="auto">
          <a:xfrm>
            <a:off x="1390650" y="1599805"/>
            <a:ext cx="2466975" cy="2089150"/>
            <a:chOff x="1995488" y="3736975"/>
            <a:chExt cx="1647825" cy="1858963"/>
          </a:xfrm>
        </p:grpSpPr>
        <p:sp>
          <p:nvSpPr>
            <p:cNvPr id="43"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44" name="矩形 43"/>
            <p:cNvSpPr/>
            <p:nvPr/>
          </p:nvSpPr>
          <p:spPr>
            <a:xfrm rot="5400000" flipH="1">
              <a:off x="2603981" y="5205557"/>
              <a:ext cx="430838" cy="349924"/>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45" name="等腰三角形 44"/>
            <p:cNvSpPr/>
            <p:nvPr/>
          </p:nvSpPr>
          <p:spPr>
            <a:xfrm flipH="1">
              <a:off x="2717605" y="5290819"/>
              <a:ext cx="20359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grpSp>
        <p:nvGrpSpPr>
          <p:cNvPr id="46" name="组合 23"/>
          <p:cNvGrpSpPr/>
          <p:nvPr/>
        </p:nvGrpSpPr>
        <p:grpSpPr bwMode="auto">
          <a:xfrm>
            <a:off x="4857750" y="1599805"/>
            <a:ext cx="2465388" cy="2089150"/>
            <a:chOff x="1995488" y="3736975"/>
            <a:chExt cx="1647825" cy="1858963"/>
          </a:xfrm>
        </p:grpSpPr>
        <p:sp>
          <p:nvSpPr>
            <p:cNvPr id="47"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48" name="矩形 47"/>
            <p:cNvSpPr/>
            <p:nvPr/>
          </p:nvSpPr>
          <p:spPr>
            <a:xfrm rot="5400000" flipH="1">
              <a:off x="2603981" y="5205975"/>
              <a:ext cx="430838" cy="349089"/>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49" name="等腰三角形 48"/>
            <p:cNvSpPr/>
            <p:nvPr/>
          </p:nvSpPr>
          <p:spPr>
            <a:xfrm flipH="1">
              <a:off x="2718070" y="5290819"/>
              <a:ext cx="20266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grpSp>
        <p:nvGrpSpPr>
          <p:cNvPr id="50" name="组合 34"/>
          <p:cNvGrpSpPr/>
          <p:nvPr/>
        </p:nvGrpSpPr>
        <p:grpSpPr bwMode="auto">
          <a:xfrm>
            <a:off x="8321675" y="1599805"/>
            <a:ext cx="2465388" cy="2089150"/>
            <a:chOff x="1995488" y="3736975"/>
            <a:chExt cx="1647825" cy="1858963"/>
          </a:xfrm>
        </p:grpSpPr>
        <p:sp>
          <p:nvSpPr>
            <p:cNvPr id="51"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52" name="矩形 51"/>
            <p:cNvSpPr/>
            <p:nvPr/>
          </p:nvSpPr>
          <p:spPr>
            <a:xfrm rot="5400000" flipH="1">
              <a:off x="2603981" y="5205975"/>
              <a:ext cx="430838" cy="349089"/>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53" name="等腰三角形 52"/>
            <p:cNvSpPr/>
            <p:nvPr/>
          </p:nvSpPr>
          <p:spPr>
            <a:xfrm flipH="1">
              <a:off x="2718070" y="5290819"/>
              <a:ext cx="20266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sp>
        <p:nvSpPr>
          <p:cNvPr id="54" name="矩形 53"/>
          <p:cNvSpPr/>
          <p:nvPr/>
        </p:nvSpPr>
        <p:spPr>
          <a:xfrm>
            <a:off x="1888612" y="2272290"/>
            <a:ext cx="1680497" cy="492438"/>
          </a:xfrm>
          <a:prstGeom prst="rect">
            <a:avLst/>
          </a:prstGeom>
        </p:spPr>
        <p:txBody>
          <a:bodyPr wrap="square" lIns="121917" tIns="60958" rIns="121917" bIns="60958">
            <a:spAutoFit/>
          </a:bodyPr>
          <a:lstStyle/>
          <a:p>
            <a:pPr defTabSz="609600" eaLnBrk="1" hangingPunct="1">
              <a:defRPr/>
            </a:pPr>
            <a:r>
              <a:rPr lang="zh-CN" altLang="en-US" sz="2400" b="1" dirty="0">
                <a:latin typeface="微软雅黑" panose="020B0503020204020204" pitchFamily="34" charset="-122"/>
                <a:ea typeface="微软雅黑" panose="020B0503020204020204" pitchFamily="34" charset="-122"/>
                <a:sym typeface="+mn-lt"/>
              </a:rPr>
              <a:t>实事求是</a:t>
            </a:r>
            <a:endParaRPr lang="en-US" altLang="zh-CN" sz="2400" b="1" dirty="0">
              <a:latin typeface="微软雅黑" panose="020B0503020204020204" pitchFamily="34" charset="-122"/>
              <a:ea typeface="微软雅黑" panose="020B0503020204020204" pitchFamily="34" charset="-122"/>
              <a:sym typeface="+mn-lt"/>
            </a:endParaRPr>
          </a:p>
        </p:txBody>
      </p:sp>
      <p:sp>
        <p:nvSpPr>
          <p:cNvPr id="55" name="矩形 54"/>
          <p:cNvSpPr/>
          <p:nvPr/>
        </p:nvSpPr>
        <p:spPr>
          <a:xfrm>
            <a:off x="5319867" y="2331284"/>
            <a:ext cx="1523385" cy="492438"/>
          </a:xfrm>
          <a:prstGeom prst="rect">
            <a:avLst/>
          </a:prstGeom>
        </p:spPr>
        <p:txBody>
          <a:bodyPr wrap="square" lIns="121917" tIns="60958" rIns="121917" bIns="60958">
            <a:spAutoFit/>
          </a:bodyPr>
          <a:lstStyle/>
          <a:p>
            <a:pPr defTabSz="609600" eaLnBrk="1" hangingPunct="1">
              <a:defRPr/>
            </a:pPr>
            <a:r>
              <a:rPr lang="zh-CN" altLang="en-US" sz="2400" b="1" dirty="0">
                <a:latin typeface="微软雅黑" panose="020B0503020204020204" pitchFamily="34" charset="-122"/>
                <a:ea typeface="微软雅黑" panose="020B0503020204020204" pitchFamily="34" charset="-122"/>
                <a:sym typeface="+mn-lt"/>
              </a:rPr>
              <a:t>群众路线</a:t>
            </a:r>
          </a:p>
        </p:txBody>
      </p:sp>
      <p:sp>
        <p:nvSpPr>
          <p:cNvPr id="56" name="矩形 55"/>
          <p:cNvSpPr/>
          <p:nvPr/>
        </p:nvSpPr>
        <p:spPr>
          <a:xfrm>
            <a:off x="8796491" y="2287038"/>
            <a:ext cx="1615870" cy="492438"/>
          </a:xfrm>
          <a:prstGeom prst="rect">
            <a:avLst/>
          </a:prstGeom>
        </p:spPr>
        <p:txBody>
          <a:bodyPr wrap="square" lIns="121917" tIns="60958" rIns="121917" bIns="60958">
            <a:spAutoFit/>
          </a:bodyPr>
          <a:lstStyle/>
          <a:p>
            <a:pPr defTabSz="609600">
              <a:defRPr/>
            </a:pPr>
            <a:r>
              <a:rPr lang="zh-CN" altLang="en-US" sz="2400" b="1" dirty="0">
                <a:latin typeface="微软雅黑" panose="020B0503020204020204" pitchFamily="34" charset="-122"/>
                <a:ea typeface="微软雅黑" panose="020B0503020204020204" pitchFamily="34" charset="-122"/>
                <a:sym typeface="+mn-lt"/>
              </a:rPr>
              <a:t>独立自主</a:t>
            </a:r>
          </a:p>
        </p:txBody>
      </p:sp>
      <p:sp>
        <p:nvSpPr>
          <p:cNvPr id="1049177" name="矩形 5"/>
          <p:cNvSpPr/>
          <p:nvPr>
            <p:custDataLst>
              <p:tags r:id="rId1"/>
            </p:custDataLst>
          </p:nvPr>
        </p:nvSpPr>
        <p:spPr>
          <a:xfrm>
            <a:off x="1034415" y="4209415"/>
            <a:ext cx="2973070" cy="2271395"/>
          </a:xfrm>
          <a:prstGeom prst="rect">
            <a:avLst/>
          </a:prstGeom>
        </p:spPr>
        <p:txBody>
          <a:bodyPr wrap="square">
            <a:spAutoFit/>
          </a:bodyPr>
          <a:lstStyle/>
          <a:p>
            <a:pPr indent="0" algn="just" fontAlgn="auto">
              <a:lnSpc>
                <a:spcPct val="150000"/>
              </a:lnSpc>
            </a:pPr>
            <a:r>
              <a:rPr lang="zh-CN" altLang="en-US" dirty="0">
                <a:latin typeface="+mn-ea"/>
                <a:cs typeface="+mn-ea"/>
              </a:rPr>
              <a:t>“实事”就是客观存在着的一切事物，“是”就是客观事物的内部联系，即规律性，“求”就是我们去研究。</a:t>
            </a:r>
            <a:endParaRPr lang="en-US" altLang="zh-CN" dirty="0">
              <a:latin typeface="+mn-ea"/>
              <a:cs typeface="+mn-ea"/>
            </a:endParaRPr>
          </a:p>
          <a:p>
            <a:pPr algn="r" fontAlgn="auto">
              <a:lnSpc>
                <a:spcPct val="150000"/>
              </a:lnSpc>
              <a:spcBef>
                <a:spcPts val="800"/>
              </a:spcBef>
            </a:pPr>
            <a:endParaRPr lang="zh-CN" altLang="en-US" dirty="0">
              <a:latin typeface="+mn-ea"/>
              <a:cs typeface="+mn-ea"/>
            </a:endParaRPr>
          </a:p>
        </p:txBody>
      </p:sp>
      <p:sp>
        <p:nvSpPr>
          <p:cNvPr id="4" name="文本框 3"/>
          <p:cNvSpPr txBox="1"/>
          <p:nvPr/>
        </p:nvSpPr>
        <p:spPr>
          <a:xfrm>
            <a:off x="4688205" y="4209415"/>
            <a:ext cx="3326765" cy="2168525"/>
          </a:xfrm>
          <a:prstGeom prst="rect">
            <a:avLst/>
          </a:prstGeom>
          <a:noFill/>
        </p:spPr>
        <p:txBody>
          <a:bodyPr wrap="square" rtlCol="0" anchor="t">
            <a:spAutoFit/>
          </a:bodyPr>
          <a:lstStyle/>
          <a:p>
            <a:pPr indent="0" fontAlgn="auto">
              <a:lnSpc>
                <a:spcPct val="150000"/>
              </a:lnSpc>
            </a:pPr>
            <a:r>
              <a:rPr lang="zh-CN" altLang="en-US" dirty="0">
                <a:solidFill>
                  <a:schemeClr val="tx1"/>
                </a:solidFill>
                <a:latin typeface="微软雅黑" panose="020B0503020204020204" pitchFamily="34" charset="-122"/>
                <a:sym typeface="+mn-ea"/>
              </a:rPr>
              <a:t>群众路线</a:t>
            </a:r>
            <a:r>
              <a:rPr lang="zh-CN" altLang="en-US" dirty="0">
                <a:latin typeface="微软雅黑" panose="020B0503020204020204" pitchFamily="34" charset="-122"/>
                <a:sym typeface="+mn-ea"/>
              </a:rPr>
              <a:t>就是一切为了群众，一切依靠群众，从群众中来，到群众中去，把党的正确主张变为群众的自觉行动，是党的生命线和根本工作路线。</a:t>
            </a:r>
          </a:p>
        </p:txBody>
      </p:sp>
      <p:sp>
        <p:nvSpPr>
          <p:cNvPr id="5" name="文本框 4"/>
          <p:cNvSpPr txBox="1"/>
          <p:nvPr/>
        </p:nvSpPr>
        <p:spPr>
          <a:xfrm>
            <a:off x="8429625" y="4184650"/>
            <a:ext cx="3030220" cy="2168525"/>
          </a:xfrm>
          <a:prstGeom prst="rect">
            <a:avLst/>
          </a:prstGeom>
          <a:noFill/>
        </p:spPr>
        <p:txBody>
          <a:bodyPr wrap="square" rtlCol="0" anchor="t">
            <a:spAutoFit/>
          </a:bodyPr>
          <a:lstStyle/>
          <a:p>
            <a:pPr algn="just"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sym typeface="+mn-ea"/>
              </a:rPr>
              <a:t>独立自主</a:t>
            </a:r>
            <a:r>
              <a:rPr lang="zh-CN" altLang="en-US" dirty="0">
                <a:latin typeface="微软雅黑" panose="020B0503020204020204" pitchFamily="34" charset="-122"/>
                <a:ea typeface="微软雅黑" panose="020B0503020204020204" pitchFamily="34" charset="-122"/>
                <a:sym typeface="+mn-ea"/>
              </a:rPr>
              <a:t>就是坚持独立思考，走自己的路，坚定不移地维护民族独立、捍卫国家主权， 既依靠自己的力量，也积极争取外援。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96320" y="1663065"/>
            <a:ext cx="7972545" cy="960120"/>
            <a:chOff x="1535" y="6885"/>
            <a:chExt cx="12308" cy="1408"/>
          </a:xfrm>
        </p:grpSpPr>
        <p:sp>
          <p:nvSpPr>
            <p:cNvPr id="12" name="椭圆 11"/>
            <p:cNvSpPr>
              <a:spLocks noChangeAspect="1"/>
            </p:cNvSpPr>
            <p:nvPr>
              <p:custDataLst>
                <p:tags r:id="rId9"/>
              </p:custDataLst>
            </p:nvPr>
          </p:nvSpPr>
          <p:spPr>
            <a:xfrm>
              <a:off x="1535" y="6885"/>
              <a:ext cx="2132"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第三节</a:t>
              </a:r>
            </a:p>
          </p:txBody>
        </p:sp>
        <p:sp>
          <p:nvSpPr>
            <p:cNvPr id="13" name="矩形: 圆角 12"/>
            <p:cNvSpPr/>
            <p:nvPr>
              <p:custDataLst>
                <p:tags r:id="rId10"/>
              </p:custDataLst>
            </p:nvPr>
          </p:nvSpPr>
          <p:spPr>
            <a:xfrm>
              <a:off x="3747" y="6885"/>
              <a:ext cx="10096"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rPr>
                <a:t>毛泽东思想的历史地位</a:t>
              </a:r>
            </a:p>
            <a:p>
              <a:pPr algn="ctr"/>
              <a:endParaRPr lang="zh-CN" altLang="en-US" sz="2400" b="1" dirty="0">
                <a:gradFill>
                  <a:gsLst>
                    <a:gs pos="0">
                      <a:srgbClr val="E30000"/>
                    </a:gs>
                    <a:gs pos="100000">
                      <a:srgbClr val="760303"/>
                    </a:gs>
                  </a:gsLst>
                  <a:lin scaled="0"/>
                </a:gradFill>
                <a:latin typeface="+mj-ea"/>
                <a:ea typeface="+mj-ea"/>
                <a:sym typeface="+mn-ea"/>
              </a:endParaRPr>
            </a:p>
          </p:txBody>
        </p:sp>
      </p:grpSp>
      <p:pic>
        <p:nvPicPr>
          <p:cNvPr id="21" name="Picture 3" descr="C:\Users\Administrator\Desktop\2.png"/>
          <p:cNvPicPr>
            <a:picLocks noChangeAspect="1" noChangeArrowheads="1"/>
          </p:cNvPicPr>
          <p:nvPr>
            <p:custDataLst>
              <p:tags r:id="rId1"/>
            </p:custDataLst>
          </p:nvPr>
        </p:nvPicPr>
        <p:blipFill>
          <a:blip r:embed="rId12"/>
          <a:srcRect/>
          <a:stretch>
            <a:fillRect/>
          </a:stretch>
        </p:blipFill>
        <p:spPr bwMode="auto">
          <a:xfrm flipH="1">
            <a:off x="0" y="5463908"/>
            <a:ext cx="12192000" cy="1394092"/>
          </a:xfrm>
          <a:prstGeom prst="rect">
            <a:avLst/>
          </a:prstGeom>
          <a:noFill/>
        </p:spPr>
      </p:pic>
      <p:grpSp>
        <p:nvGrpSpPr>
          <p:cNvPr id="22" name="组合 21"/>
          <p:cNvGrpSpPr/>
          <p:nvPr/>
        </p:nvGrpSpPr>
        <p:grpSpPr>
          <a:xfrm>
            <a:off x="2938459" y="3295139"/>
            <a:ext cx="6418028" cy="268288"/>
            <a:chOff x="2888929" y="2493299"/>
            <a:chExt cx="6418028" cy="268288"/>
          </a:xfrm>
        </p:grpSpPr>
        <p:grpSp>
          <p:nvGrpSpPr>
            <p:cNvPr id="14" name="组合 13"/>
            <p:cNvGrpSpPr/>
            <p:nvPr/>
          </p:nvGrpSpPr>
          <p:grpSpPr>
            <a:xfrm>
              <a:off x="2888929" y="2627443"/>
              <a:ext cx="6418028" cy="0"/>
              <a:chOff x="2788526" y="3973009"/>
              <a:chExt cx="6418028" cy="0"/>
            </a:xfrm>
          </p:grpSpPr>
          <p:cxnSp>
            <p:nvCxnSpPr>
              <p:cNvPr id="20" name="直接连接符 19"/>
              <p:cNvCxnSpPr/>
              <p:nvPr>
                <p:custDataLst>
                  <p:tags r:id="rId7"/>
                </p:custDataLst>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8"/>
                </p:custDataLst>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615552" y="2493299"/>
              <a:ext cx="964782" cy="268288"/>
              <a:chOff x="3772227" y="3091656"/>
              <a:chExt cx="964782" cy="268288"/>
            </a:xfrm>
          </p:grpSpPr>
          <p:sp>
            <p:nvSpPr>
              <p:cNvPr id="17" name="星形: 五角 14"/>
              <p:cNvSpPr/>
              <p:nvPr>
                <p:custDataLst>
                  <p:tags r:id="rId2"/>
                </p:custDataLst>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5"/>
              <p:cNvSpPr/>
              <p:nvPr>
                <p:custDataLst>
                  <p:tags r:id="rId3"/>
                </p:custDataLst>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6"/>
              <p:cNvSpPr/>
              <p:nvPr>
                <p:custDataLst>
                  <p:tags r:id="rId4"/>
                </p:custDataLst>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24" name="星形: 五角 17"/>
              <p:cNvSpPr/>
              <p:nvPr>
                <p:custDataLst>
                  <p:tags r:id="rId5"/>
                </p:custDataLst>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25" name="星形: 五角 18"/>
              <p:cNvSpPr/>
              <p:nvPr>
                <p:custDataLst>
                  <p:tags r:id="rId6"/>
                </p:custDataLst>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849867"/>
            <a:ext cx="12192000" cy="1926786"/>
          </a:xfrm>
          <a:prstGeom prst="rect">
            <a:avLst/>
          </a:prstGeom>
          <a:gradFill>
            <a:gsLst>
              <a:gs pos="0">
                <a:srgbClr val="C93A3C"/>
              </a:gs>
              <a:gs pos="70000">
                <a:srgbClr val="9E0406"/>
              </a:gs>
            </a:gsLst>
            <a:lin ang="0" scaled="0"/>
          </a:gradFill>
          <a:ln>
            <a:noFill/>
          </a:ln>
          <a:effectLst>
            <a:outerShdw blurRad="482600" dist="165100" dir="4200000" algn="ctr" rotWithShape="0">
              <a:srgbClr val="801B1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0" name="组合 9"/>
          <p:cNvGrpSpPr/>
          <p:nvPr/>
        </p:nvGrpSpPr>
        <p:grpSpPr>
          <a:xfrm>
            <a:off x="425019" y="2365514"/>
            <a:ext cx="7692888" cy="3766580"/>
            <a:chOff x="3751729" y="1840555"/>
            <a:chExt cx="5803900" cy="3317993"/>
          </a:xfrm>
        </p:grpSpPr>
        <p:sp>
          <p:nvSpPr>
            <p:cNvPr id="1049543" name="矩形 10"/>
            <p:cNvSpPr/>
            <p:nvPr>
              <p:custDataLst>
                <p:tags r:id="rId7"/>
              </p:custDataLst>
            </p:nvPr>
          </p:nvSpPr>
          <p:spPr>
            <a:xfrm>
              <a:off x="3751729" y="1890346"/>
              <a:ext cx="5803900" cy="3260382"/>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44" name="矩形 11"/>
            <p:cNvSpPr/>
            <p:nvPr>
              <p:custDataLst>
                <p:tags r:id="rId8"/>
              </p:custDataLst>
            </p:nvPr>
          </p:nvSpPr>
          <p:spPr>
            <a:xfrm>
              <a:off x="3751729" y="1840555"/>
              <a:ext cx="5803900" cy="47606"/>
            </a:xfrm>
            <a:prstGeom prst="rect">
              <a:avLst/>
            </a:prstGeom>
            <a:gradFill>
              <a:gsLst>
                <a:gs pos="0">
                  <a:srgbClr val="B0261F"/>
                </a:gs>
                <a:gs pos="100000">
                  <a:srgbClr val="E97C30">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45" name="矩形 12"/>
            <p:cNvSpPr/>
            <p:nvPr>
              <p:custDataLst>
                <p:tags r:id="rId9"/>
              </p:custDataLst>
            </p:nvPr>
          </p:nvSpPr>
          <p:spPr>
            <a:xfrm flipH="1">
              <a:off x="3903737" y="5112829"/>
              <a:ext cx="5651892" cy="45719"/>
            </a:xfrm>
            <a:prstGeom prst="rect">
              <a:avLst/>
            </a:prstGeom>
            <a:gradFill>
              <a:gsLst>
                <a:gs pos="0">
                  <a:srgbClr val="E97C30"/>
                </a:gs>
                <a:gs pos="100000">
                  <a:srgbClr val="E97C30">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546" name="文本框 99"/>
          <p:cNvSpPr txBox="1"/>
          <p:nvPr>
            <p:custDataLst>
              <p:tags r:id="rId2"/>
            </p:custDataLst>
          </p:nvPr>
        </p:nvSpPr>
        <p:spPr>
          <a:xfrm>
            <a:off x="626501" y="2571186"/>
            <a:ext cx="7181065" cy="340093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fontAlgn="auto">
              <a:lnSpc>
                <a:spcPct val="150000"/>
              </a:lnSpc>
              <a:spcBef>
                <a:spcPts val="600"/>
              </a:spcBef>
            </a:pPr>
            <a:r>
              <a:rPr lang="zh-CN" altLang="en-US" sz="2000" dirty="0">
                <a:latin typeface="微软雅黑" panose="020B0503020204020204" pitchFamily="34" charset="-122"/>
                <a:ea typeface="微软雅黑" panose="020B0503020204020204" pitchFamily="34" charset="-122"/>
              </a:rPr>
              <a:t>       毛泽东同志是伟大的马克思主义者，伟大的无产阶级革命家、战略家和理论家。毛泽东为中国共产党和中国人民解放军的创立和发展，为中国各族人民解放事业的胜利，为中华人民共和国的缔造和社会主义事业的发展，建立不可磨灭的功勋，为世界被压迫民族的解放和人类进步事业作出了重大贡献。</a:t>
            </a:r>
            <a:endParaRPr lang="en-US" altLang="zh-CN" sz="2000" dirty="0">
              <a:latin typeface="微软雅黑" panose="020B0503020204020204" pitchFamily="34" charset="-122"/>
              <a:ea typeface="微软雅黑" panose="020B0503020204020204" pitchFamily="34" charset="-122"/>
            </a:endParaRPr>
          </a:p>
          <a:p>
            <a:pPr algn="just" fontAlgn="auto">
              <a:lnSpc>
                <a:spcPct val="150000"/>
              </a:lnSpc>
              <a:spcBef>
                <a:spcPts val="600"/>
              </a:spcBef>
            </a:pPr>
            <a:r>
              <a:rPr lang="zh-CN" altLang="en-US" sz="2000" dirty="0">
                <a:latin typeface="微软雅黑" panose="020B0503020204020204" pitchFamily="34" charset="-122"/>
                <a:ea typeface="微软雅黑" panose="020B0503020204020204" pitchFamily="34" charset="-122"/>
              </a:rPr>
              <a:t>       毛泽东的功绩是第一位的，错误是第二位的。他的错误是一个伟大的革命家、马克思主义者所犯的错误。</a:t>
            </a:r>
          </a:p>
        </p:txBody>
      </p:sp>
      <p:sp>
        <p:nvSpPr>
          <p:cNvPr id="1049547" name="文本框 8"/>
          <p:cNvSpPr txBox="1"/>
          <p:nvPr>
            <p:custDataLst>
              <p:tags r:id="rId3"/>
            </p:custDataLst>
          </p:nvPr>
        </p:nvSpPr>
        <p:spPr>
          <a:xfrm>
            <a:off x="747131" y="1017037"/>
            <a:ext cx="10697737" cy="1080000"/>
          </a:xfrm>
          <a:prstGeom prst="rect">
            <a:avLst/>
          </a:prstGeom>
          <a:noFill/>
        </p:spPr>
        <p:txBody>
          <a:bodyPr wrap="square" anchor="ctr">
            <a:noAutofit/>
          </a:bodyPr>
          <a:lstStyle/>
          <a:p>
            <a:pPr>
              <a:lnSpc>
                <a:spcPct val="130000"/>
              </a:lnSpc>
            </a:pPr>
            <a:r>
              <a:rPr lang="en-US" altLang="zh-CN" sz="24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zh-CN" altLang="en-US" sz="24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1981年党的十一届六中全会作出的《关于建国以来党的若干历史问题的决议》，对毛泽东和毛泽东思想的历史地位作出了科学的、实事求是的评价。</a:t>
            </a:r>
          </a:p>
        </p:txBody>
      </p:sp>
      <p:grpSp>
        <p:nvGrpSpPr>
          <p:cNvPr id="11" name="组合 1"/>
          <p:cNvGrpSpPr/>
          <p:nvPr/>
        </p:nvGrpSpPr>
        <p:grpSpPr>
          <a:xfrm>
            <a:off x="8319389" y="2442661"/>
            <a:ext cx="3508176" cy="3689432"/>
            <a:chOff x="764598" y="2327946"/>
            <a:chExt cx="3282070" cy="3261294"/>
          </a:xfrm>
        </p:grpSpPr>
        <p:sp>
          <p:nvSpPr>
            <p:cNvPr id="12" name="矩形: 对角圆角 32"/>
            <p:cNvSpPr/>
            <p:nvPr>
              <p:custDataLst>
                <p:tags r:id="rId5"/>
              </p:custDataLst>
            </p:nvPr>
          </p:nvSpPr>
          <p:spPr>
            <a:xfrm>
              <a:off x="775707" y="2755802"/>
              <a:ext cx="3270961" cy="2833438"/>
            </a:xfrm>
            <a:prstGeom prst="round2DiagRect">
              <a:avLst>
                <a:gd name="adj1" fmla="val 5757"/>
                <a:gd name="adj2" fmla="val 0"/>
              </a:avLst>
            </a:prstGeom>
            <a:gradFill flip="none" rotWithShape="1">
              <a:gsLst>
                <a:gs pos="0">
                  <a:srgbClr val="FFFF00">
                    <a:lumMod val="100000"/>
                  </a:srgbClr>
                </a:gs>
                <a:gs pos="100000">
                  <a:srgbClr val="C00000">
                    <a:lumMod val="100000"/>
                  </a:srgbClr>
                </a:gs>
              </a:gsLst>
              <a:lin ang="8100000" scaled="1"/>
              <a:tileRect/>
            </a:gradFill>
            <a:ln w="38100">
              <a:noFill/>
            </a:ln>
            <a:effectLst>
              <a:innerShdw blurRad="215900" dist="25400">
                <a:srgbClr val="C00000">
                  <a:alpha val="6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对角圆角 32"/>
            <p:cNvSpPr/>
            <p:nvPr>
              <p:custDataLst>
                <p:tags r:id="rId6"/>
              </p:custDataLst>
            </p:nvPr>
          </p:nvSpPr>
          <p:spPr>
            <a:xfrm>
              <a:off x="764598" y="2327946"/>
              <a:ext cx="3270961" cy="3119881"/>
            </a:xfrm>
            <a:prstGeom prst="round2DiagRect">
              <a:avLst>
                <a:gd name="adj1" fmla="val 6536"/>
                <a:gd name="adj2" fmla="val 0"/>
              </a:avLst>
            </a:prstGeom>
            <a:gradFill flip="none" rotWithShape="1">
              <a:gsLst>
                <a:gs pos="0">
                  <a:srgbClr val="FFFF00">
                    <a:lumMod val="0"/>
                    <a:lumOff val="100000"/>
                  </a:srgbClr>
                </a:gs>
                <a:gs pos="100000">
                  <a:srgbClr val="C00000">
                    <a:lumMod val="10000"/>
                    <a:lumOff val="90000"/>
                  </a:srgbClr>
                </a:gs>
              </a:gsLst>
              <a:lin ang="8100000" scaled="1"/>
              <a:tileRect/>
            </a:gradFill>
            <a:ln w="38100">
              <a:solidFill>
                <a:srgbClr val="FFFDFA"/>
              </a:solidFill>
            </a:ln>
            <a:effectLst>
              <a:outerShdw blurRad="101600" dist="114300" dir="3120000" sx="98000" sy="98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49549" name="矩形 13"/>
          <p:cNvSpPr/>
          <p:nvPr>
            <p:custDataLst>
              <p:tags r:id="rId4"/>
            </p:custDataLst>
          </p:nvPr>
        </p:nvSpPr>
        <p:spPr>
          <a:xfrm>
            <a:off x="8523049" y="3007059"/>
            <a:ext cx="3108060" cy="240065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indent="0" algn="just" fontAlgn="auto">
              <a:lnSpc>
                <a:spcPct val="150000"/>
              </a:lnSpc>
            </a:pPr>
            <a:r>
              <a:rPr lang="zh-CN" altLang="en-US" sz="2000" b="1" dirty="0">
                <a:latin typeface="楷体" panose="02010609060101010101" charset="-122"/>
                <a:ea typeface="楷体" panose="02010609060101010101" charset="-122"/>
              </a:rPr>
              <a:t>    毛泽东思想是被实践证明了的关于中国革命和建设的正确的理论原则和经验总结，是中国共产党集体智慧的结晶。</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7" name="矩形 21"/>
          <p:cNvSpPr/>
          <p:nvPr/>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52" name="文本框 13"/>
          <p:cNvSpPr txBox="1"/>
          <p:nvPr/>
        </p:nvSpPr>
        <p:spPr>
          <a:xfrm>
            <a:off x="1513205" y="1656715"/>
            <a:ext cx="9184640" cy="829945"/>
          </a:xfrm>
          <a:prstGeom prst="rect">
            <a:avLst/>
          </a:prstGeom>
          <a:noFill/>
        </p:spPr>
        <p:txBody>
          <a:bodyPr wrap="square" rtlCol="0" anchor="t">
            <a:spAutoFit/>
          </a:bodyPr>
          <a:lstStyle/>
          <a:p>
            <a:pPr algn="l"/>
            <a:r>
              <a:rPr lang="en-US" altLang="zh-CN" sz="2400" b="1" dirty="0">
                <a:latin typeface="华文中宋" panose="02010600040101010101" pitchFamily="2" charset="-122"/>
                <a:ea typeface="华文中宋" panose="02010600040101010101" pitchFamily="2" charset="-122"/>
                <a:sym typeface="+mn-ea"/>
              </a:rPr>
              <a:t>      </a:t>
            </a:r>
            <a:r>
              <a:rPr lang="zh-CN" altLang="en-US" sz="2400" b="1" dirty="0">
                <a:latin typeface="华文中宋" panose="02010600040101010101" pitchFamily="2" charset="-122"/>
                <a:ea typeface="华文中宋" panose="02010600040101010101" pitchFamily="2" charset="-122"/>
                <a:sym typeface="+mn-ea"/>
              </a:rPr>
              <a:t>第一，毛泽东是马克思主义中国化的伟大开拓者和毛泽东思想的主要创立者。</a:t>
            </a:r>
            <a:endParaRPr lang="zh-CN" altLang="en-US" sz="2400" dirty="0">
              <a:latin typeface="华文中宋" panose="02010600040101010101" pitchFamily="2" charset="-122"/>
              <a:ea typeface="华文中宋" panose="02010600040101010101" pitchFamily="2" charset="-122"/>
            </a:endParaRPr>
          </a:p>
        </p:txBody>
      </p:sp>
      <p:sp>
        <p:nvSpPr>
          <p:cNvPr id="1049366" name="文本框 13"/>
          <p:cNvSpPr txBox="1"/>
          <p:nvPr>
            <p:custDataLst>
              <p:tags r:id="rId1"/>
            </p:custDataLst>
          </p:nvPr>
        </p:nvSpPr>
        <p:spPr>
          <a:xfrm>
            <a:off x="1513205" y="2623185"/>
            <a:ext cx="9236710" cy="1050290"/>
          </a:xfrm>
          <a:prstGeom prst="rect">
            <a:avLst/>
          </a:prstGeom>
          <a:noFill/>
        </p:spPr>
        <p:txBody>
          <a:bodyPr wrap="square" rtlCol="0" anchor="t">
            <a:spAutoFit/>
          </a:bodyPr>
          <a:lstStyle/>
          <a:p>
            <a:pPr>
              <a:lnSpc>
                <a:spcPct val="130000"/>
              </a:lnSpc>
            </a:pPr>
            <a:r>
              <a:rPr lang="zh-CN" altLang="en-US" sz="2400" b="1" dirty="0">
                <a:latin typeface="华文中宋" panose="02010600040101010101" pitchFamily="2" charset="-122"/>
                <a:ea typeface="华文中宋" panose="02010600040101010101" pitchFamily="2" charset="-122"/>
                <a:sym typeface="+mn-ea"/>
              </a:rPr>
              <a:t>      第二，毛泽东思想为中国特色社会主义理论体系的形成奠定了理论基础。</a:t>
            </a:r>
          </a:p>
        </p:txBody>
      </p:sp>
      <p:sp>
        <p:nvSpPr>
          <p:cNvPr id="1049380" name="文本框 13"/>
          <p:cNvSpPr txBox="1"/>
          <p:nvPr>
            <p:custDataLst>
              <p:tags r:id="rId2"/>
            </p:custDataLst>
          </p:nvPr>
        </p:nvSpPr>
        <p:spPr>
          <a:xfrm>
            <a:off x="1229592" y="3867653"/>
            <a:ext cx="9827895" cy="460375"/>
          </a:xfrm>
          <a:prstGeom prst="rect">
            <a:avLst/>
          </a:prstGeom>
          <a:noFill/>
        </p:spPr>
        <p:txBody>
          <a:bodyPr wrap="none" rtlCol="0" anchor="t">
            <a:spAutoFit/>
          </a:bodyPr>
          <a:lstStyle/>
          <a:p>
            <a:r>
              <a:rPr lang="en-US" altLang="zh-CN" sz="2400" b="1" dirty="0">
                <a:latin typeface="华文中宋" panose="02010600040101010101" pitchFamily="2" charset="-122"/>
                <a:ea typeface="华文中宋" panose="02010600040101010101" pitchFamily="2" charset="-122"/>
                <a:sym typeface="+mn-ea"/>
              </a:rPr>
              <a:t>        </a:t>
            </a:r>
            <a:r>
              <a:rPr lang="zh-CN" altLang="en-US" sz="2400" b="1" dirty="0">
                <a:latin typeface="华文中宋" panose="02010600040101010101" pitchFamily="2" charset="-122"/>
                <a:ea typeface="华文中宋" panose="02010600040101010101" pitchFamily="2" charset="-122"/>
                <a:sym typeface="+mn-ea"/>
              </a:rPr>
              <a:t>第三，毛泽东思想指导我们党不断推进马克思主义中国化时代化。</a:t>
            </a:r>
            <a:endParaRPr lang="zh-CN" altLang="en-US" sz="2400" dirty="0">
              <a:latin typeface="华文中宋" panose="02010600040101010101" pitchFamily="2" charset="-122"/>
              <a:ea typeface="华文中宋" panose="02010600040101010101" pitchFamily="2" charset="-122"/>
            </a:endParaRPr>
          </a:p>
        </p:txBody>
      </p:sp>
      <p:sp>
        <p:nvSpPr>
          <p:cNvPr id="2" name="矩形 1"/>
          <p:cNvSpPr/>
          <p:nvPr/>
        </p:nvSpPr>
        <p:spPr>
          <a:xfrm>
            <a:off x="45720" y="184150"/>
            <a:ext cx="12145645" cy="515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1577975" y="305435"/>
            <a:ext cx="884872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一、马克思主义中国化时代化的第一个重大理论成果</a:t>
            </a:r>
          </a:p>
        </p:txBody>
      </p:sp>
      <p:cxnSp>
        <p:nvCxnSpPr>
          <p:cNvPr id="5" name="直接连接符 4"/>
          <p:cNvCxnSpPr/>
          <p:nvPr>
            <p:custDataLst>
              <p:tags r:id="rId4"/>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5" name="组合 19"/>
          <p:cNvGrpSpPr/>
          <p:nvPr/>
        </p:nvGrpSpPr>
        <p:grpSpPr>
          <a:xfrm>
            <a:off x="-1" y="4441474"/>
            <a:ext cx="12192001" cy="2312567"/>
            <a:chOff x="-1" y="4432143"/>
            <a:chExt cx="12192001" cy="2402290"/>
          </a:xfrm>
        </p:grpSpPr>
        <p:sp>
          <p:nvSpPr>
            <p:cNvPr id="1049389" name="矩形 20"/>
            <p:cNvSpPr/>
            <p:nvPr/>
          </p:nvSpPr>
          <p:spPr>
            <a:xfrm flipH="1">
              <a:off x="-1" y="4432143"/>
              <a:ext cx="12192000" cy="2402290"/>
            </a:xfrm>
            <a:prstGeom prst="rect">
              <a:avLst/>
            </a:prstGeom>
            <a:gradFill flip="none" rotWithShape="1">
              <a:gsLst>
                <a:gs pos="0">
                  <a:srgbClr val="D03205"/>
                </a:gs>
                <a:gs pos="100000">
                  <a:srgbClr val="981213"/>
                </a:gs>
              </a:gsLst>
              <a:lin ang="8100000" scaled="1"/>
            </a:gra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93" name="直接连接符 21"/>
            <p:cNvCxnSpPr/>
            <p:nvPr/>
          </p:nvCxnSpPr>
          <p:spPr>
            <a:xfrm>
              <a:off x="0" y="6828504"/>
              <a:ext cx="12192000" cy="0"/>
            </a:xfrm>
            <a:prstGeom prst="line">
              <a:avLst/>
            </a:prstGeom>
            <a:ln w="63500">
              <a:gradFill>
                <a:gsLst>
                  <a:gs pos="0">
                    <a:srgbClr val="FF9000"/>
                  </a:gs>
                  <a:gs pos="100000">
                    <a:srgbClr val="F7C973"/>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96" name="组合 7"/>
          <p:cNvGrpSpPr/>
          <p:nvPr/>
        </p:nvGrpSpPr>
        <p:grpSpPr>
          <a:xfrm flipH="1">
            <a:off x="1259248" y="1587843"/>
            <a:ext cx="9673504" cy="4885124"/>
            <a:chOff x="6045200" y="1879600"/>
            <a:chExt cx="5803901" cy="3453276"/>
          </a:xfrm>
        </p:grpSpPr>
        <p:sp>
          <p:nvSpPr>
            <p:cNvPr id="1049390" name="矩形 8"/>
            <p:cNvSpPr/>
            <p:nvPr/>
          </p:nvSpPr>
          <p:spPr>
            <a:xfrm>
              <a:off x="6045200" y="1879600"/>
              <a:ext cx="5803900" cy="3260382"/>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91" name="矩形 9"/>
            <p:cNvSpPr/>
            <p:nvPr/>
          </p:nvSpPr>
          <p:spPr>
            <a:xfrm>
              <a:off x="6045201" y="1975158"/>
              <a:ext cx="5803900" cy="105306"/>
            </a:xfrm>
            <a:prstGeom prst="rect">
              <a:avLst/>
            </a:prstGeom>
            <a:gradFill>
              <a:gsLst>
                <a:gs pos="0">
                  <a:srgbClr val="A51F20"/>
                </a:gs>
                <a:gs pos="100000">
                  <a:srgbClr val="A51F20">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392" name="矩形 10"/>
            <p:cNvSpPr/>
            <p:nvPr/>
          </p:nvSpPr>
          <p:spPr>
            <a:xfrm flipH="1">
              <a:off x="6197208" y="5133127"/>
              <a:ext cx="5651893" cy="199749"/>
            </a:xfrm>
            <a:prstGeom prst="rect">
              <a:avLst/>
            </a:prstGeom>
            <a:gradFill>
              <a:gsLst>
                <a:gs pos="0">
                  <a:srgbClr val="E97C30"/>
                </a:gs>
                <a:gs pos="100000">
                  <a:srgbClr val="E97C30">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394" name="文本框 110"/>
          <p:cNvSpPr txBox="1"/>
          <p:nvPr/>
        </p:nvSpPr>
        <p:spPr>
          <a:xfrm>
            <a:off x="1742445" y="2163109"/>
            <a:ext cx="8874751" cy="3322955"/>
          </a:xfrm>
          <a:prstGeom prst="rect">
            <a:avLst/>
          </a:prstGeom>
          <a:noFill/>
          <a:ln w="9525">
            <a:noFill/>
          </a:ln>
        </p:spPr>
        <p:txBody>
          <a:bodyPr wrap="square">
            <a:spAutoFit/>
          </a:bodyPr>
          <a:lstStyle/>
          <a:p>
            <a:pPr indent="0" algn="just" fontAlgn="auto">
              <a:lnSpc>
                <a:spcPct val="150000"/>
              </a:lnSpc>
            </a:pPr>
            <a:r>
              <a:rPr lang="en-US" altLang="zh-CN" sz="2000" b="1" dirty="0">
                <a:latin typeface="华文中宋" panose="02010600040101010101" pitchFamily="2" charset="-122"/>
                <a:ea typeface="华文中宋" panose="02010600040101010101" pitchFamily="2" charset="-122"/>
              </a:rPr>
              <a:t>    </a:t>
            </a:r>
            <a:r>
              <a:rPr lang="zh-CN" altLang="en-US" sz="2000" b="1" dirty="0">
                <a:latin typeface="华文中宋" panose="02010600040101010101" pitchFamily="2" charset="-122"/>
                <a:ea typeface="华文中宋" panose="02010600040101010101" pitchFamily="2" charset="-122"/>
              </a:rPr>
              <a:t>毛泽东思想是被实践证明了的关于中国革命和建设的正确的理论原则和经验总结。</a:t>
            </a:r>
            <a:endParaRPr lang="en-US" altLang="zh-CN" sz="2000" b="1" dirty="0">
              <a:latin typeface="华文中宋" panose="02010600040101010101" pitchFamily="2" charset="-122"/>
              <a:ea typeface="华文中宋" panose="02010600040101010101" pitchFamily="2" charset="-122"/>
            </a:endParaRPr>
          </a:p>
          <a:p>
            <a:pPr indent="0" algn="just" fontAlgn="auto">
              <a:lnSpc>
                <a:spcPct val="150000"/>
              </a:lnSpc>
            </a:pPr>
            <a:r>
              <a:rPr lang="zh-CN" altLang="en-US" sz="2000" b="1" dirty="0">
                <a:latin typeface="华文中宋" panose="02010600040101010101" pitchFamily="2" charset="-122"/>
                <a:ea typeface="华文中宋" panose="02010600040101010101" pitchFamily="2" charset="-122"/>
              </a:rPr>
              <a:t>    在毛泽东思想指引下，我们党领导全国人民找到了一条新民主主义革命的正确道路，完成了反对帝国主义、封建主义和官僚资本主义的任务，结束了中国半殖民地半封建社会的历史，建立了中华人民共和国；找到了一条从新民主主义向社会主义过渡的道路，确立了社会主义基本制度，实现了中国历史上最深刻最伟大的社会变革。</a:t>
            </a:r>
          </a:p>
        </p:txBody>
      </p:sp>
      <p:sp>
        <p:nvSpPr>
          <p:cNvPr id="1049395" name="文本框 12"/>
          <p:cNvSpPr txBox="1"/>
          <p:nvPr/>
        </p:nvSpPr>
        <p:spPr>
          <a:xfrm>
            <a:off x="45719" y="184281"/>
            <a:ext cx="7156536" cy="295466"/>
          </a:xfrm>
          <a:prstGeom prst="rect">
            <a:avLst/>
          </a:prstGeom>
          <a:noFill/>
        </p:spPr>
        <p:txBody>
          <a:bodyPr wrap="square" rtlCol="0">
            <a:spAutoFit/>
          </a:bodyPr>
          <a:lstStyle/>
          <a:p>
            <a:pPr algn="just">
              <a:lnSpc>
                <a:spcPct val="12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一、如何正确认识毛泽东思想的历史地位？</a:t>
            </a:r>
          </a:p>
        </p:txBody>
      </p:sp>
      <p:sp>
        <p:nvSpPr>
          <p:cNvPr id="1049396" name="矩形 13"/>
          <p:cNvSpPr/>
          <p:nvPr/>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1"/>
            </p:custDataLst>
          </p:nvPr>
        </p:nvSpPr>
        <p:spPr>
          <a:xfrm>
            <a:off x="9017000" y="282575"/>
            <a:ext cx="299656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2"/>
            </p:custDataLst>
          </p:nvPr>
        </p:nvSpPr>
        <p:spPr>
          <a:xfrm>
            <a:off x="59690" y="259715"/>
            <a:ext cx="3783330" cy="32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二、中国革命和建设的科学指南</a:t>
            </a:r>
          </a:p>
        </p:txBody>
      </p:sp>
      <p:cxnSp>
        <p:nvCxnSpPr>
          <p:cNvPr id="5" name="直接连接符 4"/>
          <p:cNvCxnSpPr/>
          <p:nvPr>
            <p:custDataLst>
              <p:tags r:id="rId4"/>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22786" r="12501"/>
          <a:stretch>
            <a:fillRect/>
          </a:stretch>
        </p:blipFill>
        <p:spPr>
          <a:xfrm>
            <a:off x="0" y="61956"/>
            <a:ext cx="12192000" cy="6858000"/>
          </a:xfrm>
          <a:prstGeom prst="rect">
            <a:avLst/>
          </a:prstGeom>
        </p:spPr>
      </p:pic>
      <p:sp>
        <p:nvSpPr>
          <p:cNvPr id="15" name="圆角矩形 14"/>
          <p:cNvSpPr/>
          <p:nvPr/>
        </p:nvSpPr>
        <p:spPr>
          <a:xfrm>
            <a:off x="573575" y="1678303"/>
            <a:ext cx="3325960" cy="3887042"/>
          </a:xfrm>
          <a:prstGeom prst="roundRect">
            <a:avLst>
              <a:gd name="adj" fmla="val 6955"/>
            </a:avLst>
          </a:prstGeom>
          <a:solidFill>
            <a:schemeClr val="bg1">
              <a:alpha val="95000"/>
            </a:schemeClr>
          </a:solidFill>
          <a:ln>
            <a:gradFill>
              <a:gsLst>
                <a:gs pos="0">
                  <a:srgbClr val="960000">
                    <a:alpha val="0"/>
                  </a:srgbClr>
                </a:gs>
                <a:gs pos="54000">
                  <a:srgbClr val="DD1807"/>
                </a:gs>
                <a:gs pos="100000">
                  <a:srgbClr val="FB9705"/>
                </a:gs>
              </a:gsLst>
              <a:lin ang="6000000" scaled="0"/>
            </a:gradFill>
          </a:ln>
          <a:effectLst>
            <a:outerShdw blurRad="2667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76" name="矩形 3"/>
          <p:cNvSpPr/>
          <p:nvPr/>
        </p:nvSpPr>
        <p:spPr>
          <a:xfrm>
            <a:off x="738883" y="1955256"/>
            <a:ext cx="2994073" cy="2169825"/>
          </a:xfrm>
          <a:prstGeom prst="rect">
            <a:avLst/>
          </a:prstGeom>
        </p:spPr>
        <p:txBody>
          <a:bodyPr wrap="square">
            <a:spAutoFit/>
          </a:bodyPr>
          <a:lstStyle/>
          <a:p>
            <a:pPr indent="0" algn="just" fontAlgn="auto">
              <a:lnSpc>
                <a:spcPct val="150000"/>
              </a:lnSpc>
            </a:pPr>
            <a:r>
              <a:rPr lang="zh-CN" altLang="en-US" dirty="0">
                <a:latin typeface="微软雅黑" panose="020B0503020204020204" pitchFamily="34" charset="-122"/>
                <a:ea typeface="微软雅黑" panose="020B0503020204020204" pitchFamily="34" charset="-122"/>
              </a:rPr>
              <a:t>       毛泽东思想形成和发展的历史条件，与我们今天面临的形式和任务有很大的不同，但丝毫没有减弱和降低毛泽东思想新的科学价值。</a:t>
            </a:r>
          </a:p>
        </p:txBody>
      </p:sp>
      <p:sp>
        <p:nvSpPr>
          <p:cNvPr id="16" name="圆角矩形 15"/>
          <p:cNvSpPr/>
          <p:nvPr/>
        </p:nvSpPr>
        <p:spPr>
          <a:xfrm>
            <a:off x="4268341" y="1712593"/>
            <a:ext cx="3325960" cy="3902917"/>
          </a:xfrm>
          <a:prstGeom prst="roundRect">
            <a:avLst>
              <a:gd name="adj" fmla="val 6955"/>
            </a:avLst>
          </a:prstGeom>
          <a:solidFill>
            <a:schemeClr val="bg1">
              <a:alpha val="95000"/>
            </a:schemeClr>
          </a:solidFill>
          <a:ln>
            <a:gradFill>
              <a:gsLst>
                <a:gs pos="0">
                  <a:srgbClr val="960000">
                    <a:alpha val="0"/>
                  </a:srgbClr>
                </a:gs>
                <a:gs pos="54000">
                  <a:srgbClr val="DD1807"/>
                </a:gs>
                <a:gs pos="100000">
                  <a:srgbClr val="FB9705"/>
                </a:gs>
              </a:gsLst>
              <a:lin ang="6000000" scaled="0"/>
            </a:gradFill>
          </a:ln>
          <a:effectLst>
            <a:outerShdw blurRad="2667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906593" y="1712592"/>
            <a:ext cx="3325960" cy="3902918"/>
          </a:xfrm>
          <a:prstGeom prst="roundRect">
            <a:avLst>
              <a:gd name="adj" fmla="val 6955"/>
            </a:avLst>
          </a:prstGeom>
          <a:solidFill>
            <a:schemeClr val="bg1">
              <a:alpha val="95000"/>
            </a:schemeClr>
          </a:solidFill>
          <a:ln>
            <a:gradFill>
              <a:gsLst>
                <a:gs pos="0">
                  <a:srgbClr val="960000">
                    <a:alpha val="0"/>
                  </a:srgbClr>
                </a:gs>
                <a:gs pos="54000">
                  <a:srgbClr val="DD1807"/>
                </a:gs>
                <a:gs pos="100000">
                  <a:srgbClr val="FB9705"/>
                </a:gs>
              </a:gsLst>
              <a:lin ang="6000000" scaled="0"/>
            </a:gradFill>
          </a:ln>
          <a:effectLst>
            <a:outerShdw blurRad="2667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71" name="文本框 110"/>
          <p:cNvSpPr txBox="1"/>
          <p:nvPr/>
        </p:nvSpPr>
        <p:spPr>
          <a:xfrm>
            <a:off x="4374276" y="2040346"/>
            <a:ext cx="2890668" cy="1338828"/>
          </a:xfrm>
          <a:prstGeom prst="rect">
            <a:avLst/>
          </a:prstGeom>
          <a:noFill/>
          <a:ln w="9525">
            <a:noFill/>
          </a:ln>
        </p:spPr>
        <p:txBody>
          <a:bodyPr wrap="square">
            <a:spAutoFit/>
          </a:bodyPr>
          <a:lstStyle/>
          <a:p>
            <a:pPr indent="0" algn="just" fontAlgn="auto">
              <a:lnSpc>
                <a:spcPct val="150000"/>
              </a:lnSpc>
            </a:pPr>
            <a:r>
              <a:rPr lang="zh-CN" altLang="en-US" dirty="0">
                <a:latin typeface="微软雅黑" panose="020B0503020204020204" pitchFamily="34" charset="-122"/>
                <a:ea typeface="微软雅黑" panose="020B0503020204020204" pitchFamily="34" charset="-122"/>
              </a:rPr>
              <a:t>       毛泽东思想的基本原理、原则和科学方法具有普遍的指导意义。</a:t>
            </a:r>
          </a:p>
        </p:txBody>
      </p:sp>
      <p:sp>
        <p:nvSpPr>
          <p:cNvPr id="1049475" name="矩形 2"/>
          <p:cNvSpPr/>
          <p:nvPr/>
        </p:nvSpPr>
        <p:spPr>
          <a:xfrm>
            <a:off x="7963625" y="1955256"/>
            <a:ext cx="3135695" cy="3416320"/>
          </a:xfrm>
          <a:prstGeom prst="rect">
            <a:avLst/>
          </a:prstGeom>
        </p:spPr>
        <p:txBody>
          <a:bodyPr wrap="square">
            <a:spAutoFit/>
          </a:bodyPr>
          <a:lstStyle/>
          <a:p>
            <a:pPr indent="0" algn="just" fontAlgn="auto">
              <a:lnSpc>
                <a:spcPct val="150000"/>
              </a:lnSpc>
            </a:pPr>
            <a:r>
              <a:rPr lang="zh-CN" altLang="en-US" dirty="0">
                <a:latin typeface="微软雅黑" panose="020B0503020204020204" pitchFamily="34" charset="-122"/>
                <a:ea typeface="微软雅黑" panose="020B0503020204020204" pitchFamily="34" charset="-122"/>
              </a:rPr>
              <a:t>       毛泽东追求和倡导的中华民族重新屹立于世界民族之林的远大理想，实事求是的思想路线，全心全意为人民服务的奋斗宗旨，自力更生、艰苦奋斗的革命精神，等等，依然是中国人民不断奋进的强大精神动力。</a:t>
            </a:r>
            <a:endParaRPr lang="en-US" altLang="zh-CN" dirty="0">
              <a:latin typeface="微软雅黑" panose="020B0503020204020204" pitchFamily="34" charset="-122"/>
              <a:ea typeface="微软雅黑" panose="020B0503020204020204" pitchFamily="34" charset="-122"/>
            </a:endParaRPr>
          </a:p>
        </p:txBody>
      </p:sp>
      <p:sp>
        <p:nvSpPr>
          <p:cNvPr id="19" name="文本框 9"/>
          <p:cNvSpPr txBox="1"/>
          <p:nvPr/>
        </p:nvSpPr>
        <p:spPr>
          <a:xfrm>
            <a:off x="45719" y="184281"/>
            <a:ext cx="7156536" cy="294005"/>
          </a:xfrm>
          <a:prstGeom prst="rect">
            <a:avLst/>
          </a:prstGeom>
          <a:noFill/>
        </p:spPr>
        <p:txBody>
          <a:bodyPr wrap="square" rtlCol="0">
            <a:spAutoFit/>
          </a:bodyPr>
          <a:lstStyle/>
          <a:p>
            <a:pPr algn="just">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第三节</a:t>
            </a:r>
            <a:r>
              <a:rPr lang="en-US" altLang="zh-CN" sz="1100" dirty="0">
                <a:solidFill>
                  <a:schemeClr val="bg1"/>
                </a:solidFill>
                <a:latin typeface="微软雅黑" panose="020B0503020204020204" pitchFamily="34" charset="-122"/>
                <a:ea typeface="微软雅黑" panose="020B0503020204020204" pitchFamily="34" charset="-122"/>
              </a:rPr>
              <a:t> </a:t>
            </a:r>
            <a:r>
              <a:rPr lang="zh-CN" altLang="en-US" sz="1100" dirty="0">
                <a:solidFill>
                  <a:schemeClr val="bg1"/>
                </a:solidFill>
                <a:latin typeface="微软雅黑" panose="020B0503020204020204" pitchFamily="34" charset="-122"/>
                <a:ea typeface="微软雅黑" panose="020B0503020204020204" pitchFamily="34" charset="-122"/>
              </a:rPr>
              <a:t>毛泽东思想的历史地位</a:t>
            </a:r>
          </a:p>
        </p:txBody>
      </p:sp>
      <p:sp>
        <p:nvSpPr>
          <p:cNvPr id="20" name="矩形 10"/>
          <p:cNvSpPr/>
          <p:nvPr/>
        </p:nvSpPr>
        <p:spPr>
          <a:xfrm>
            <a:off x="0" y="184281"/>
            <a:ext cx="45719" cy="298672"/>
          </a:xfrm>
          <a:prstGeom prst="rect">
            <a:avLst/>
          </a:prstGeom>
          <a:solidFill>
            <a:srgbClr val="A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
          <p:cNvSpPr/>
          <p:nvPr/>
        </p:nvSpPr>
        <p:spPr>
          <a:xfrm>
            <a:off x="8646157" y="184281"/>
            <a:ext cx="3443683" cy="530860"/>
          </a:xfrm>
          <a:prstGeom prst="rect">
            <a:avLst/>
          </a:prstGeom>
        </p:spPr>
        <p:txBody>
          <a:bodyPr wrap="square">
            <a:spAutoFit/>
          </a:bodyPr>
          <a:lstStyle/>
          <a:p>
            <a:pPr indent="0" algn="r">
              <a:lnSpc>
                <a:spcPct val="130000"/>
              </a:lnSpc>
              <a:spcBef>
                <a:spcPts val="0"/>
              </a:spcBef>
              <a:spcAft>
                <a:spcPts val="0"/>
              </a:spcAft>
            </a:pPr>
            <a:r>
              <a:rPr lang="zh-CN" altLang="en-US" sz="1100" spc="120" dirty="0">
                <a:solidFill>
                  <a:schemeClr val="bg1"/>
                </a:solidFill>
                <a:latin typeface="微软雅黑" panose="020B0503020204020204" pitchFamily="34" charset="-122"/>
                <a:ea typeface="微软雅黑" panose="020B0503020204020204" pitchFamily="34" charset="-122"/>
              </a:rPr>
              <a:t>第一章   毛泽东思想及其历史地位</a:t>
            </a:r>
            <a:endParaRPr lang="en-US" altLang="zh-CN" sz="1100" spc="120" dirty="0">
              <a:solidFill>
                <a:schemeClr val="bg1"/>
              </a:solidFill>
              <a:latin typeface="微软雅黑" panose="020B0503020204020204" pitchFamily="34" charset="-122"/>
              <a:ea typeface="微软雅黑" panose="020B0503020204020204" pitchFamily="34" charset="-122"/>
            </a:endParaRPr>
          </a:p>
          <a:p>
            <a:pPr marL="0" marR="0" lvl="0" indent="0" algn="r" defTabSz="914400" rtl="0" eaLnBrk="1" fontAlgn="auto" latinLnBrk="0" hangingPunct="1">
              <a:lnSpc>
                <a:spcPct val="130000"/>
              </a:lnSpc>
              <a:spcBef>
                <a:spcPts val="0"/>
              </a:spcBef>
              <a:spcAft>
                <a:spcPts val="0"/>
              </a:spcAft>
              <a:buClrTx/>
              <a:buSzTx/>
              <a:buFontTx/>
              <a:buNone/>
            </a:pPr>
            <a:endParaRPr lang="zh-CN" altLang="en-US" sz="1100" spc="12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
            </p:custDataLst>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gradFill>
                  <a:gsLst>
                    <a:gs pos="0">
                      <a:srgbClr val="E30000"/>
                    </a:gs>
                    <a:gs pos="100000">
                      <a:srgbClr val="760303"/>
                    </a:gs>
                  </a:gsLst>
                  <a:lin scaled="0"/>
                </a:gradFill>
                <a:latin typeface="+mj-ea"/>
                <a:ea typeface="+mj-ea"/>
                <a:sym typeface="+mn-ea"/>
              </a:rPr>
              <a:t>三、中国共产党和中国人民宝贵的精神财富</a:t>
            </a:r>
          </a:p>
        </p:txBody>
      </p:sp>
      <p:cxnSp>
        <p:nvCxnSpPr>
          <p:cNvPr id="5" name="直接连接符 4"/>
          <p:cNvCxnSpPr/>
          <p:nvPr>
            <p:custDataLst>
              <p:tags r:id="rId2"/>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组合 2"/>
          <p:cNvGrpSpPr/>
          <p:nvPr/>
        </p:nvGrpSpPr>
        <p:grpSpPr>
          <a:xfrm>
            <a:off x="3313430" y="2068830"/>
            <a:ext cx="1076960" cy="2670944"/>
            <a:chOff x="3317673" y="1354835"/>
            <a:chExt cx="1077126" cy="2647339"/>
          </a:xfrm>
        </p:grpSpPr>
        <p:cxnSp>
          <p:nvCxnSpPr>
            <p:cNvPr id="3145802" name="直接连接符 62"/>
            <p:cNvCxnSpPr/>
            <p:nvPr/>
          </p:nvCxnSpPr>
          <p:spPr>
            <a:xfrm>
              <a:off x="3317673" y="2678663"/>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3" name="直接连接符 63"/>
            <p:cNvCxnSpPr/>
            <p:nvPr/>
          </p:nvCxnSpPr>
          <p:spPr>
            <a:xfrm>
              <a:off x="3824783" y="1354835"/>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4" name="直接连接符 65"/>
            <p:cNvCxnSpPr/>
            <p:nvPr/>
          </p:nvCxnSpPr>
          <p:spPr>
            <a:xfrm>
              <a:off x="3824783" y="2655625"/>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5" name="直接连接符 82"/>
            <p:cNvCxnSpPr/>
            <p:nvPr/>
          </p:nvCxnSpPr>
          <p:spPr>
            <a:xfrm flipH="1" flipV="1">
              <a:off x="3824783" y="1354835"/>
              <a:ext cx="11432" cy="2642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6" name="直接连接符 83"/>
            <p:cNvCxnSpPr/>
            <p:nvPr/>
          </p:nvCxnSpPr>
          <p:spPr>
            <a:xfrm>
              <a:off x="3824783" y="4002174"/>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1" name="组合 39"/>
          <p:cNvGrpSpPr/>
          <p:nvPr/>
        </p:nvGrpSpPr>
        <p:grpSpPr>
          <a:xfrm>
            <a:off x="6877426" y="4131318"/>
            <a:ext cx="4651987" cy="1052114"/>
            <a:chOff x="6881871" y="3417578"/>
            <a:chExt cx="4651987" cy="1052114"/>
          </a:xfrm>
        </p:grpSpPr>
        <p:cxnSp>
          <p:nvCxnSpPr>
            <p:cNvPr id="3145812" name="连接符: 肘形 14"/>
            <p:cNvCxnSpPr>
              <a:stCxn id="1049692" idx="3"/>
              <a:endCxn id="1049681" idx="2"/>
            </p:cNvCxnSpPr>
            <p:nvPr/>
          </p:nvCxnSpPr>
          <p:spPr>
            <a:xfrm>
              <a:off x="6882130" y="3971925"/>
              <a:ext cx="659130" cy="359410"/>
            </a:xfrm>
            <a:prstGeom prst="bentConnector3">
              <a:avLst>
                <a:gd name="adj1" fmla="val 50039"/>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3" name="直接箭头连接符 16"/>
            <p:cNvCxnSpPr>
              <a:stCxn id="1049692" idx="3"/>
              <a:endCxn id="1049680" idx="2"/>
            </p:cNvCxnSpPr>
            <p:nvPr/>
          </p:nvCxnSpPr>
          <p:spPr>
            <a:xfrm>
              <a:off x="6881871" y="3971682"/>
              <a:ext cx="665480" cy="0"/>
            </a:xfrm>
            <a:prstGeom prst="straightConnector1">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76" name="文本框 87"/>
            <p:cNvSpPr txBox="1"/>
            <p:nvPr/>
          </p:nvSpPr>
          <p:spPr>
            <a:xfrm>
              <a:off x="7617178" y="3417578"/>
              <a:ext cx="3916680" cy="30670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马克思主义中国化时代化的第一个重大理论成果</a:t>
              </a:r>
            </a:p>
          </p:txBody>
        </p:sp>
        <p:sp>
          <p:nvSpPr>
            <p:cNvPr id="1049677" name="文本框 88"/>
            <p:cNvSpPr txBox="1"/>
            <p:nvPr/>
          </p:nvSpPr>
          <p:spPr>
            <a:xfrm>
              <a:off x="7631148" y="3795642"/>
              <a:ext cx="2339102"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中国革命和建设的科学指南</a:t>
              </a:r>
            </a:p>
          </p:txBody>
        </p:sp>
        <p:sp>
          <p:nvSpPr>
            <p:cNvPr id="1049678" name="文本框 89"/>
            <p:cNvSpPr txBox="1"/>
            <p:nvPr/>
          </p:nvSpPr>
          <p:spPr>
            <a:xfrm>
              <a:off x="7623528" y="4175051"/>
              <a:ext cx="3205480" cy="29464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中国共产党和中国人民宝贵的精神财富</a:t>
              </a:r>
            </a:p>
          </p:txBody>
        </p:sp>
        <p:sp>
          <p:nvSpPr>
            <p:cNvPr id="1049679" name="椭圆 95"/>
            <p:cNvSpPr/>
            <p:nvPr/>
          </p:nvSpPr>
          <p:spPr>
            <a:xfrm>
              <a:off x="7533544" y="3531819"/>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0" name="椭圆 96"/>
            <p:cNvSpPr/>
            <p:nvPr/>
          </p:nvSpPr>
          <p:spPr>
            <a:xfrm>
              <a:off x="7547514" y="393022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1" name="椭圆 97"/>
            <p:cNvSpPr/>
            <p:nvPr/>
          </p:nvSpPr>
          <p:spPr>
            <a:xfrm>
              <a:off x="7541255" y="4289119"/>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2" name="组合 37"/>
          <p:cNvGrpSpPr/>
          <p:nvPr/>
        </p:nvGrpSpPr>
        <p:grpSpPr>
          <a:xfrm>
            <a:off x="6864985" y="1691878"/>
            <a:ext cx="3781778" cy="934977"/>
            <a:chOff x="6869430" y="978138"/>
            <a:chExt cx="3781778" cy="934977"/>
          </a:xfrm>
        </p:grpSpPr>
        <p:cxnSp>
          <p:nvCxnSpPr>
            <p:cNvPr id="3145814" name="连接符: 肘形 4"/>
            <p:cNvCxnSpPr>
              <a:stCxn id="1049690" idx="3"/>
              <a:endCxn id="1049684" idx="2"/>
            </p:cNvCxnSpPr>
            <p:nvPr/>
          </p:nvCxnSpPr>
          <p:spPr>
            <a:xfrm flipV="1">
              <a:off x="6869430" y="1124585"/>
              <a:ext cx="678180" cy="29273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5" name="连接符: 肘形 6"/>
            <p:cNvCxnSpPr>
              <a:stCxn id="1049690" idx="3"/>
              <a:endCxn id="1049685" idx="2"/>
            </p:cNvCxnSpPr>
            <p:nvPr/>
          </p:nvCxnSpPr>
          <p:spPr>
            <a:xfrm>
              <a:off x="6869430" y="1417320"/>
              <a:ext cx="671830" cy="334010"/>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82" name="文本框 109"/>
            <p:cNvSpPr txBox="1"/>
            <p:nvPr/>
          </p:nvSpPr>
          <p:spPr>
            <a:xfrm>
              <a:off x="7623528" y="978138"/>
              <a:ext cx="3027680" cy="29464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毛泽东思想形成发展的社会历史条件</a:t>
              </a:r>
            </a:p>
          </p:txBody>
        </p:sp>
        <p:sp>
          <p:nvSpPr>
            <p:cNvPr id="1049683" name="文本框 170"/>
            <p:cNvSpPr txBox="1"/>
            <p:nvPr/>
          </p:nvSpPr>
          <p:spPr>
            <a:xfrm>
              <a:off x="7623528" y="1605338"/>
              <a:ext cx="2159566"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毛泽东思想形成发展过程</a:t>
              </a:r>
            </a:p>
          </p:txBody>
        </p:sp>
        <p:sp>
          <p:nvSpPr>
            <p:cNvPr id="1049684" name="椭圆 177"/>
            <p:cNvSpPr/>
            <p:nvPr/>
          </p:nvSpPr>
          <p:spPr>
            <a:xfrm>
              <a:off x="7547514" y="1082854"/>
              <a:ext cx="83871" cy="83871"/>
            </a:xfrm>
            <a:prstGeom prst="ellipse">
              <a:avLst/>
            </a:prstGeom>
            <a:solidFill>
              <a:srgbClr val="AF1E22"/>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5" name="椭圆 179"/>
            <p:cNvSpPr/>
            <p:nvPr/>
          </p:nvSpPr>
          <p:spPr>
            <a:xfrm>
              <a:off x="7541255" y="1709344"/>
              <a:ext cx="83871" cy="83871"/>
            </a:xfrm>
            <a:prstGeom prst="ellipse">
              <a:avLst/>
            </a:prstGeom>
            <a:solidFill>
              <a:srgbClr val="AF1E22"/>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3" name="组合 38"/>
          <p:cNvGrpSpPr/>
          <p:nvPr/>
        </p:nvGrpSpPr>
        <p:grpSpPr>
          <a:xfrm>
            <a:off x="6929755" y="2983923"/>
            <a:ext cx="2668008" cy="906047"/>
            <a:chOff x="6934200" y="2270183"/>
            <a:chExt cx="2668008" cy="906047"/>
          </a:xfrm>
        </p:grpSpPr>
        <p:cxnSp>
          <p:nvCxnSpPr>
            <p:cNvPr id="3145816" name="连接符: 肘形 8"/>
            <p:cNvCxnSpPr>
              <a:stCxn id="1049691" idx="3"/>
              <a:endCxn id="1049688" idx="2"/>
            </p:cNvCxnSpPr>
            <p:nvPr/>
          </p:nvCxnSpPr>
          <p:spPr>
            <a:xfrm flipV="1">
              <a:off x="6934200" y="2402205"/>
              <a:ext cx="612140" cy="29273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7" name="连接符: 肘形 10"/>
            <p:cNvCxnSpPr>
              <a:stCxn id="1049691" idx="3"/>
              <a:endCxn id="1049689" idx="2"/>
            </p:cNvCxnSpPr>
            <p:nvPr/>
          </p:nvCxnSpPr>
          <p:spPr>
            <a:xfrm>
              <a:off x="6934200" y="2694940"/>
              <a:ext cx="605790" cy="33337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86" name="文本框 99"/>
            <p:cNvSpPr txBox="1"/>
            <p:nvPr/>
          </p:nvSpPr>
          <p:spPr>
            <a:xfrm>
              <a:off x="7622179" y="2270183"/>
              <a:ext cx="1980029"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毛泽东思想的主要内容</a:t>
              </a:r>
            </a:p>
          </p:txBody>
        </p:sp>
        <p:sp>
          <p:nvSpPr>
            <p:cNvPr id="1049687" name="文本框 100"/>
            <p:cNvSpPr txBox="1"/>
            <p:nvPr/>
          </p:nvSpPr>
          <p:spPr>
            <a:xfrm>
              <a:off x="7622179" y="2868453"/>
              <a:ext cx="1800493"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毛泽东思想活的灵魂</a:t>
              </a:r>
            </a:p>
          </p:txBody>
        </p:sp>
        <p:sp>
          <p:nvSpPr>
            <p:cNvPr id="1049688" name="椭圆 105"/>
            <p:cNvSpPr/>
            <p:nvPr/>
          </p:nvSpPr>
          <p:spPr>
            <a:xfrm>
              <a:off x="7546165" y="236014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9" name="椭圆 106"/>
            <p:cNvSpPr/>
            <p:nvPr/>
          </p:nvSpPr>
          <p:spPr>
            <a:xfrm>
              <a:off x="7539906" y="298663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90" name="平行四边形 64"/>
          <p:cNvSpPr/>
          <p:nvPr/>
        </p:nvSpPr>
        <p:spPr>
          <a:xfrm>
            <a:off x="4285592" y="1699999"/>
            <a:ext cx="2579062" cy="861838"/>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毛泽东思想</a:t>
            </a:r>
          </a:p>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是如何形成发展的？</a:t>
            </a:r>
          </a:p>
        </p:txBody>
      </p:sp>
      <p:sp>
        <p:nvSpPr>
          <p:cNvPr id="1049691" name="平行四边形 66"/>
          <p:cNvSpPr/>
          <p:nvPr/>
        </p:nvSpPr>
        <p:spPr>
          <a:xfrm>
            <a:off x="4285591" y="2921457"/>
            <a:ext cx="2644163" cy="973218"/>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dirty="0">
                <a:solidFill>
                  <a:schemeClr val="tx1"/>
                </a:solidFill>
                <a:latin typeface="微软雅黑" panose="020B0503020204020204" pitchFamily="34" charset="-122"/>
                <a:ea typeface="微软雅黑" panose="020B0503020204020204" pitchFamily="34" charset="-122"/>
              </a:rPr>
              <a:t>如何准确理解</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sz="1600" b="1" dirty="0">
                <a:solidFill>
                  <a:schemeClr val="tx1"/>
                </a:solidFill>
                <a:latin typeface="微软雅黑" panose="020B0503020204020204" pitchFamily="34" charset="-122"/>
                <a:ea typeface="微软雅黑" panose="020B0503020204020204" pitchFamily="34" charset="-122"/>
              </a:rPr>
              <a:t>毛泽东思想的主要内容和活的灵魂？</a:t>
            </a:r>
          </a:p>
        </p:txBody>
      </p:sp>
      <p:sp>
        <p:nvSpPr>
          <p:cNvPr id="1049692" name="平行四边形 67"/>
          <p:cNvSpPr/>
          <p:nvPr/>
        </p:nvSpPr>
        <p:spPr>
          <a:xfrm>
            <a:off x="4298364" y="4254502"/>
            <a:ext cx="2579062" cy="861839"/>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如何准确认识毛泽东思想的历史地位？</a:t>
            </a:r>
          </a:p>
        </p:txBody>
      </p:sp>
      <p:grpSp>
        <p:nvGrpSpPr>
          <p:cNvPr id="514" name="组合 13"/>
          <p:cNvGrpSpPr/>
          <p:nvPr/>
        </p:nvGrpSpPr>
        <p:grpSpPr>
          <a:xfrm>
            <a:off x="2382778" y="1400624"/>
            <a:ext cx="7311769" cy="0"/>
            <a:chOff x="2415798" y="1010793"/>
            <a:chExt cx="7311769" cy="0"/>
          </a:xfrm>
        </p:grpSpPr>
        <p:cxnSp>
          <p:nvCxnSpPr>
            <p:cNvPr id="3145818" name="直接箭头连接符 14"/>
            <p:cNvCxnSpPr/>
            <p:nvPr/>
          </p:nvCxnSpPr>
          <p:spPr>
            <a:xfrm>
              <a:off x="7260138" y="1010793"/>
              <a:ext cx="2467429" cy="0"/>
            </a:xfrm>
            <a:prstGeom prst="straightConnector1">
              <a:avLst/>
            </a:prstGeom>
            <a:ln w="3175">
              <a:solidFill>
                <a:srgbClr val="FFFFE1"/>
              </a:solidFill>
              <a:tailEnd type="diamond"/>
            </a:ln>
          </p:spPr>
          <p:style>
            <a:lnRef idx="1">
              <a:schemeClr val="accent1"/>
            </a:lnRef>
            <a:fillRef idx="0">
              <a:schemeClr val="accent1"/>
            </a:fillRef>
            <a:effectRef idx="0">
              <a:schemeClr val="accent1"/>
            </a:effectRef>
            <a:fontRef idx="minor">
              <a:schemeClr val="tx1"/>
            </a:fontRef>
          </p:style>
        </p:cxnSp>
        <p:cxnSp>
          <p:nvCxnSpPr>
            <p:cNvPr id="3145819" name="直接箭头连接符 15"/>
            <p:cNvCxnSpPr/>
            <p:nvPr/>
          </p:nvCxnSpPr>
          <p:spPr>
            <a:xfrm flipH="1">
              <a:off x="2415798" y="1010793"/>
              <a:ext cx="2467429" cy="0"/>
            </a:xfrm>
            <a:prstGeom prst="straightConnector1">
              <a:avLst/>
            </a:prstGeom>
            <a:ln w="3175">
              <a:solidFill>
                <a:srgbClr val="FFFFE1"/>
              </a:solidFill>
              <a:tailEnd type="diamond"/>
            </a:ln>
          </p:spPr>
          <p:style>
            <a:lnRef idx="1">
              <a:schemeClr val="accent1"/>
            </a:lnRef>
            <a:fillRef idx="0">
              <a:schemeClr val="accent1"/>
            </a:fillRef>
            <a:effectRef idx="0">
              <a:schemeClr val="accent1"/>
            </a:effectRef>
            <a:fontRef idx="minor">
              <a:schemeClr val="tx1"/>
            </a:fontRef>
          </p:style>
        </p:cxnSp>
      </p:grpSp>
      <p:sp>
        <p:nvSpPr>
          <p:cNvPr id="1049694" name="平行四边形 61"/>
          <p:cNvSpPr/>
          <p:nvPr/>
        </p:nvSpPr>
        <p:spPr>
          <a:xfrm>
            <a:off x="734156" y="2921693"/>
            <a:ext cx="2579062" cy="1008957"/>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毛泽东思想</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及其历史地位</a:t>
            </a:r>
          </a:p>
        </p:txBody>
      </p:sp>
      <p:cxnSp>
        <p:nvCxnSpPr>
          <p:cNvPr id="2" name="直接连接符 65"/>
          <p:cNvCxnSpPr/>
          <p:nvPr>
            <p:custDataLst>
              <p:tags r:id="rId1"/>
            </p:custDataLst>
          </p:nvPr>
        </p:nvCxnSpPr>
        <p:spPr>
          <a:xfrm flipV="1">
            <a:off x="7210727" y="4263234"/>
            <a:ext cx="301625" cy="698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65"/>
          <p:cNvCxnSpPr/>
          <p:nvPr>
            <p:custDataLst>
              <p:tags r:id="rId2"/>
            </p:custDataLst>
          </p:nvPr>
        </p:nvCxnSpPr>
        <p:spPr>
          <a:xfrm flipV="1">
            <a:off x="7203742" y="4277204"/>
            <a:ext cx="0" cy="462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9694"/>
                                        </p:tgtEl>
                                        <p:attrNameLst>
                                          <p:attrName>style.visibility</p:attrName>
                                        </p:attrNameLst>
                                      </p:cBhvr>
                                      <p:to>
                                        <p:strVal val="visible"/>
                                      </p:to>
                                    </p:set>
                                    <p:animEffect transition="in" filter="wipe(left)">
                                      <p:cBhvr>
                                        <p:cTn id="7" dur="500"/>
                                        <p:tgtEl>
                                          <p:spTgt spid="104969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9"/>
                                        </p:tgtEl>
                                        <p:attrNameLst>
                                          <p:attrName>style.visibility</p:attrName>
                                        </p:attrNameLst>
                                      </p:cBhvr>
                                      <p:to>
                                        <p:strVal val="visible"/>
                                      </p:to>
                                    </p:set>
                                    <p:animEffect transition="in" filter="wipe(left)">
                                      <p:cBhvr>
                                        <p:cTn id="11" dur="500"/>
                                        <p:tgtEl>
                                          <p:spTgt spid="5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9690"/>
                                        </p:tgtEl>
                                        <p:attrNameLst>
                                          <p:attrName>style.visibility</p:attrName>
                                        </p:attrNameLst>
                                      </p:cBhvr>
                                      <p:to>
                                        <p:strVal val="visible"/>
                                      </p:to>
                                    </p:set>
                                    <p:animEffect transition="in" filter="wipe(left)">
                                      <p:cBhvr>
                                        <p:cTn id="15" dur="500"/>
                                        <p:tgtEl>
                                          <p:spTgt spid="104969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2"/>
                                        </p:tgtEl>
                                        <p:attrNameLst>
                                          <p:attrName>style.visibility</p:attrName>
                                        </p:attrNameLst>
                                      </p:cBhvr>
                                      <p:to>
                                        <p:strVal val="visible"/>
                                      </p:to>
                                    </p:set>
                                    <p:animEffect transition="in" filter="wipe(left)">
                                      <p:cBhvr>
                                        <p:cTn id="19" dur="500"/>
                                        <p:tgtEl>
                                          <p:spTgt spid="5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49691"/>
                                        </p:tgtEl>
                                        <p:attrNameLst>
                                          <p:attrName>style.visibility</p:attrName>
                                        </p:attrNameLst>
                                      </p:cBhvr>
                                      <p:to>
                                        <p:strVal val="visible"/>
                                      </p:to>
                                    </p:set>
                                    <p:animEffect transition="in" filter="wipe(left)">
                                      <p:cBhvr>
                                        <p:cTn id="23" dur="500"/>
                                        <p:tgtEl>
                                          <p:spTgt spid="104969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13"/>
                                        </p:tgtEl>
                                        <p:attrNameLst>
                                          <p:attrName>style.visibility</p:attrName>
                                        </p:attrNameLst>
                                      </p:cBhvr>
                                      <p:to>
                                        <p:strVal val="visible"/>
                                      </p:to>
                                    </p:set>
                                    <p:animEffect transition="in" filter="wipe(left)">
                                      <p:cBhvr>
                                        <p:cTn id="27" dur="500"/>
                                        <p:tgtEl>
                                          <p:spTgt spid="5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9692"/>
                                        </p:tgtEl>
                                        <p:attrNameLst>
                                          <p:attrName>style.visibility</p:attrName>
                                        </p:attrNameLst>
                                      </p:cBhvr>
                                      <p:to>
                                        <p:strVal val="visible"/>
                                      </p:to>
                                    </p:set>
                                    <p:animEffect transition="in" filter="wipe(left)">
                                      <p:cBhvr>
                                        <p:cTn id="31" dur="500"/>
                                        <p:tgtEl>
                                          <p:spTgt spid="104969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1"/>
                                        </p:tgtEl>
                                        <p:attrNameLst>
                                          <p:attrName>style.visibility</p:attrName>
                                        </p:attrNameLst>
                                      </p:cBhvr>
                                      <p:to>
                                        <p:strVal val="visible"/>
                                      </p:to>
                                    </p:set>
                                    <p:animEffect transition="in" filter="wipe(left)">
                                      <p:cBhvr>
                                        <p:cTn id="35" dur="5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90" grpId="0" bldLvl="0" animBg="1"/>
      <p:bldP spid="1049691" grpId="0" bldLvl="0" animBg="1"/>
      <p:bldP spid="1049692" grpId="0" bldLvl="0" animBg="1"/>
      <p:bldP spid="104969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4"/>
          <p:cNvGrpSpPr/>
          <p:nvPr>
            <p:custDataLst>
              <p:tags r:id="rId1"/>
            </p:custDataLst>
          </p:nvPr>
        </p:nvGrpSpPr>
        <p:grpSpPr bwMode="auto">
          <a:xfrm>
            <a:off x="1598295" y="1368425"/>
            <a:ext cx="8943340" cy="2683510"/>
            <a:chOff x="1880093" y="1471509"/>
            <a:chExt cx="8418424" cy="3367363"/>
          </a:xfrm>
        </p:grpSpPr>
        <p:sp>
          <p:nvSpPr>
            <p:cNvPr id="7" name="PA-直角三角形 6"/>
            <p:cNvSpPr/>
            <p:nvPr>
              <p:custDataLst>
                <p:tags r:id="rId2"/>
              </p:custDataLst>
            </p:nvPr>
          </p:nvSpPr>
          <p:spPr>
            <a:xfrm rot="10800000" flipH="1">
              <a:off x="1880093" y="1471509"/>
              <a:ext cx="886451" cy="886998"/>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8" name="PA-直角三角形 7"/>
            <p:cNvSpPr/>
            <p:nvPr>
              <p:custDataLst>
                <p:tags r:id="rId3"/>
              </p:custDataLst>
            </p:nvPr>
          </p:nvSpPr>
          <p:spPr>
            <a:xfrm rot="16200000">
              <a:off x="8823381" y="3363736"/>
              <a:ext cx="1420973" cy="1529299"/>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9" name="PA-矩形 8"/>
            <p:cNvSpPr/>
            <p:nvPr>
              <p:custDataLst>
                <p:tags r:id="rId4"/>
              </p:custDataLst>
            </p:nvPr>
          </p:nvSpPr>
          <p:spPr>
            <a:xfrm>
              <a:off x="2049852" y="1608877"/>
              <a:ext cx="8128105" cy="3079481"/>
            </a:xfrm>
            <a:prstGeom prst="rect">
              <a:avLst/>
            </a:prstGeom>
            <a:solidFill>
              <a:schemeClr val="lt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PA-文本框 8"/>
            <p:cNvSpPr txBox="1">
              <a:spLocks noChangeArrowheads="1"/>
            </p:cNvSpPr>
            <p:nvPr>
              <p:custDataLst>
                <p:tags r:id="rId5"/>
              </p:custDataLst>
            </p:nvPr>
          </p:nvSpPr>
          <p:spPr bwMode="auto">
            <a:xfrm>
              <a:off x="2313456" y="1964023"/>
              <a:ext cx="7628392" cy="220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defTabSz="914400" eaLnBrk="0" fontAlgn="auto" hangingPunct="0">
                <a:lnSpc>
                  <a:spcPct val="150000"/>
                </a:lnSpc>
                <a:spcBef>
                  <a:spcPts val="0"/>
                </a:spcBef>
              </a:pPr>
              <a:r>
                <a:rPr lang="en-US" altLang="zh-CN" sz="2400" b="1" dirty="0">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rPr>
                <a:t>    在中国革命、建设、改革的历史进程中，马克思主义中国化实现了历史性飞跃，形成了毛</a:t>
              </a:r>
              <a:r>
                <a:rPr lang="en-US" altLang="zh-CN" sz="2400" b="1" dirty="0">
                  <a:solidFill>
                    <a:schemeClr val="tx1"/>
                  </a:solidFill>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sym typeface="+mn-ea"/>
                </a:rPr>
                <a:t>泽东思想和中国特色社会主义理论体系。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iangxueyizuo3.png"/>
          <p:cNvPicPr>
            <a:picLocks noChangeAspect="1"/>
          </p:cNvPicPr>
          <p:nvPr/>
        </p:nvPicPr>
        <p:blipFill rotWithShape="1">
          <a:blip r:embed="rId3" cstate="print"/>
          <a:srcRect t="49567"/>
          <a:stretch>
            <a:fillRect/>
          </a:stretch>
        </p:blipFill>
        <p:spPr>
          <a:xfrm>
            <a:off x="3912" y="4483079"/>
            <a:ext cx="12184176" cy="2374921"/>
          </a:xfrm>
          <a:prstGeom prst="rect">
            <a:avLst/>
          </a:prstGeom>
          <a:effectLst>
            <a:outerShdw blurRad="127000" dist="63500" dir="16200000" rotWithShape="0">
              <a:srgbClr val="C00000">
                <a:alpha val="40000"/>
              </a:srgbClr>
            </a:outerShdw>
          </a:effectLst>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42857"/>
          <a:stretch>
            <a:fillRect/>
          </a:stretch>
        </p:blipFill>
        <p:spPr>
          <a:xfrm>
            <a:off x="3810" y="3469005"/>
            <a:ext cx="12192000" cy="3080385"/>
          </a:xfrm>
          <a:prstGeom prst="rect">
            <a:avLst/>
          </a:prstGeom>
        </p:spPr>
      </p:pic>
      <p:sp>
        <p:nvSpPr>
          <p:cNvPr id="27" name="文本框 26"/>
          <p:cNvSpPr txBox="1"/>
          <p:nvPr/>
        </p:nvSpPr>
        <p:spPr>
          <a:xfrm>
            <a:off x="450850" y="1861820"/>
            <a:ext cx="11290300" cy="829945"/>
          </a:xfrm>
          <a:prstGeom prst="rect">
            <a:avLst/>
          </a:prstGeom>
          <a:noFill/>
        </p:spPr>
        <p:txBody>
          <a:bodyPr wrap="square" rtlCol="0" anchor="t">
            <a:spAutoFit/>
          </a:bodyPr>
          <a:lstStyle/>
          <a:p>
            <a:pPr algn="ctr">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第二章  新民主主义革命理论</a:t>
            </a:r>
          </a:p>
        </p:txBody>
      </p:sp>
      <p:pic>
        <p:nvPicPr>
          <p:cNvPr id="3" name="图片 2" descr="liangxueyizuo2.pn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15000"/>
                    </a14:imgEffect>
                    <a14:imgEffect>
                      <a14:colorTemperature colorTemp="11500"/>
                    </a14:imgEffect>
                    <a14:imgEffect>
                      <a14:saturation sat="400000"/>
                    </a14:imgEffect>
                  </a14:imgLayer>
                </a14:imgProps>
              </a:ext>
            </a:extLst>
          </a:blip>
          <a:stretch>
            <a:fillRect/>
          </a:stretch>
        </p:blipFill>
        <p:spPr>
          <a:xfrm>
            <a:off x="10422762" y="3161204"/>
            <a:ext cx="1769236" cy="3696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22817" y="1695450"/>
            <a:ext cx="7746365" cy="3467100"/>
            <a:chOff x="1644" y="3208"/>
            <a:chExt cx="12199" cy="5085"/>
          </a:xfrm>
        </p:grpSpPr>
        <p:sp>
          <p:nvSpPr>
            <p:cNvPr id="7" name="椭圆 6"/>
            <p:cNvSpPr>
              <a:spLocks noChangeAspect="1"/>
            </p:cNvSpPr>
            <p:nvPr/>
          </p:nvSpPr>
          <p:spPr>
            <a:xfrm>
              <a:off x="1644" y="3208"/>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一</a:t>
              </a:r>
            </a:p>
          </p:txBody>
        </p:sp>
        <p:sp>
          <p:nvSpPr>
            <p:cNvPr id="9" name="矩形: 圆角 8"/>
            <p:cNvSpPr/>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新民主主义革命理论形成的依据</a:t>
              </a:r>
            </a:p>
          </p:txBody>
        </p:sp>
        <p:sp>
          <p:nvSpPr>
            <p:cNvPr id="10" name="椭圆 9"/>
            <p:cNvSpPr>
              <a:spLocks noChangeAspect="1"/>
            </p:cNvSpPr>
            <p:nvPr/>
          </p:nvSpPr>
          <p:spPr>
            <a:xfrm>
              <a:off x="1644" y="5062"/>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二</a:t>
              </a:r>
            </a:p>
          </p:txBody>
        </p:sp>
        <p:sp>
          <p:nvSpPr>
            <p:cNvPr id="11" name="矩形: 圆角 10"/>
            <p:cNvSpPr/>
            <p:nvPr/>
          </p:nvSpPr>
          <p:spPr>
            <a:xfrm>
              <a:off x="3528" y="5046"/>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新民主主义革命的总路线和基本纲领</a:t>
              </a:r>
            </a:p>
          </p:txBody>
        </p:sp>
        <p:sp>
          <p:nvSpPr>
            <p:cNvPr id="12" name="椭圆 11"/>
            <p:cNvSpPr>
              <a:spLocks noChangeAspect="1"/>
            </p:cNvSpPr>
            <p:nvPr/>
          </p:nvSpPr>
          <p:spPr>
            <a:xfrm>
              <a:off x="1644" y="6885"/>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三</a:t>
              </a:r>
            </a:p>
          </p:txBody>
        </p:sp>
        <p:sp>
          <p:nvSpPr>
            <p:cNvPr id="13" name="矩形: 圆角 12"/>
            <p:cNvSpPr/>
            <p:nvPr/>
          </p:nvSpPr>
          <p:spPr>
            <a:xfrm>
              <a:off x="3528" y="6885"/>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sym typeface="+mn-ea"/>
                </a:rPr>
                <a:t>新民主主义革命的道路和基本经验</a:t>
              </a:r>
              <a:endParaRPr lang="zh-CN" altLang="en-US" sz="2400" b="1" dirty="0">
                <a:gradFill>
                  <a:gsLst>
                    <a:gs pos="0">
                      <a:srgbClr val="E30000"/>
                    </a:gs>
                    <a:gs pos="100000">
                      <a:srgbClr val="760303"/>
                    </a:gs>
                  </a:gsLst>
                  <a:lin scaled="0"/>
                </a:gradFill>
                <a:latin typeface="+mj-ea"/>
                <a:ea typeface="+mj-ea"/>
              </a:endParaRPr>
            </a:p>
            <a:p>
              <a:pPr algn="ctr"/>
              <a:endParaRPr lang="zh-CN" altLang="en-US" sz="2400" b="1" dirty="0">
                <a:gradFill>
                  <a:gsLst>
                    <a:gs pos="0">
                      <a:srgbClr val="E30000"/>
                    </a:gs>
                    <a:gs pos="100000">
                      <a:srgbClr val="760303"/>
                    </a:gs>
                  </a:gsLst>
                  <a:lin scaled="0"/>
                </a:gradFill>
                <a:latin typeface="+mj-ea"/>
                <a:ea typeface="+mj-ea"/>
                <a:sym typeface="+mn-ea"/>
              </a:endParaRPr>
            </a:p>
          </p:txBody>
        </p:sp>
      </p:grpSp>
      <p:sp>
        <p:nvSpPr>
          <p:cNvPr id="16" name="矩形: 圆角 15"/>
          <p:cNvSpPr/>
          <p:nvPr/>
        </p:nvSpPr>
        <p:spPr>
          <a:xfrm>
            <a:off x="4656000" y="453320"/>
            <a:ext cx="2627302" cy="720000"/>
          </a:xfrm>
          <a:prstGeom prst="roundRect">
            <a:avLst>
              <a:gd name="adj" fmla="val 50000"/>
            </a:avLst>
          </a:prstGeom>
          <a:gradFill>
            <a:gsLst>
              <a:gs pos="0">
                <a:srgbClr val="E30000"/>
              </a:gs>
              <a:gs pos="100000">
                <a:srgbClr val="760303"/>
              </a:gs>
            </a:gsLst>
            <a:lin scaled="0"/>
          </a:gradFill>
          <a:ln w="1270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n w="6350">
                  <a:noFill/>
                </a:ln>
                <a:solidFill>
                  <a:srgbClr val="FFFDF8"/>
                </a:solidFill>
                <a:latin typeface="+mj-ea"/>
                <a:ea typeface="+mj-ea"/>
              </a:rPr>
              <a:t>目   录</a:t>
            </a:r>
            <a:endParaRPr lang="zh-CN" altLang="en-US" sz="2400" b="1" dirty="0">
              <a:latin typeface="+mj-ea"/>
              <a:ea typeface="+mj-ea"/>
            </a:endParaRPr>
          </a:p>
        </p:txBody>
      </p:sp>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 name="组合 1"/>
          <p:cNvGrpSpPr/>
          <p:nvPr/>
        </p:nvGrpSpPr>
        <p:grpSpPr>
          <a:xfrm>
            <a:off x="-425257" y="873727"/>
            <a:ext cx="12191998" cy="0"/>
            <a:chOff x="1" y="841829"/>
            <a:chExt cx="12191998" cy="0"/>
          </a:xfrm>
        </p:grpSpPr>
        <p:cxnSp>
          <p:nvCxnSpPr>
            <p:cNvPr id="3" name="直接连接符 2"/>
            <p:cNvCxnSpPr/>
            <p:nvPr/>
          </p:nvCxnSpPr>
          <p:spPr>
            <a:xfrm flipH="1">
              <a:off x="1" y="841829"/>
              <a:ext cx="4295999" cy="0"/>
            </a:xfrm>
            <a:prstGeom prst="line">
              <a:avLst/>
            </a:prstGeom>
            <a:ln w="25400" cap="rnd">
              <a:solidFill>
                <a:srgbClr val="C00000"/>
              </a:solidFill>
              <a:round/>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896000" y="841829"/>
              <a:ext cx="4295999" cy="0"/>
            </a:xfrm>
            <a:prstGeom prst="line">
              <a:avLst/>
            </a:prstGeom>
            <a:ln w="25400" cap="rnd">
              <a:solidFill>
                <a:srgbClr val="C00000"/>
              </a:solidFill>
              <a:round/>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6704470" y="5482939"/>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
            </p:custDataLst>
          </p:nvPr>
        </p:nvSpPr>
        <p:spPr>
          <a:xfrm>
            <a:off x="7606365" y="5629222"/>
            <a:ext cx="3093720" cy="460375"/>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sym typeface="+mn-ea"/>
              </a:rPr>
              <a:t>新民主主义革命理论的意义</a:t>
            </a:r>
          </a:p>
        </p:txBody>
      </p:sp>
      <p:cxnSp>
        <p:nvCxnSpPr>
          <p:cNvPr id="75" name="直接连接符 74"/>
          <p:cNvCxnSpPr/>
          <p:nvPr>
            <p:custDataLst>
              <p:tags r:id="rId3"/>
            </p:custDataLst>
          </p:nvPr>
        </p:nvCxnSpPr>
        <p:spPr>
          <a:xfrm flipV="1">
            <a:off x="7224332" y="5190818"/>
            <a:ext cx="1270" cy="688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4"/>
            </p:custDataLst>
          </p:nvPr>
        </p:nvCxnSpPr>
        <p:spPr>
          <a:xfrm>
            <a:off x="7230365" y="5190691"/>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5"/>
            </p:custDataLst>
          </p:nvPr>
        </p:nvSpPr>
        <p:spPr>
          <a:xfrm>
            <a:off x="7478534" y="515104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63" name="直接连接符 62"/>
          <p:cNvCxnSpPr/>
          <p:nvPr>
            <p:custDataLst>
              <p:tags r:id="rId6"/>
            </p:custDataLst>
          </p:nvPr>
        </p:nvCxnSpPr>
        <p:spPr>
          <a:xfrm>
            <a:off x="3038691" y="3535392"/>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7"/>
            </p:custDataLst>
          </p:nvPr>
        </p:nvSpPr>
        <p:spPr>
          <a:xfrm>
            <a:off x="663495" y="3016213"/>
            <a:ext cx="2579062" cy="914663"/>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新民主主义革命</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理论</a:t>
            </a:r>
          </a:p>
        </p:txBody>
      </p:sp>
      <p:cxnSp>
        <p:nvCxnSpPr>
          <p:cNvPr id="64" name="直接连接符 63"/>
          <p:cNvCxnSpPr/>
          <p:nvPr>
            <p:custDataLst>
              <p:tags r:id="rId8"/>
            </p:custDataLst>
          </p:nvPr>
        </p:nvCxnSpPr>
        <p:spPr>
          <a:xfrm>
            <a:off x="3741655" y="1583435"/>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9"/>
            </p:custDataLst>
          </p:nvPr>
        </p:nvCxnSpPr>
        <p:spPr>
          <a:xfrm>
            <a:off x="3741655" y="3533157"/>
            <a:ext cx="55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10"/>
            </p:custDataLst>
          </p:nvPr>
        </p:nvCxnSpPr>
        <p:spPr>
          <a:xfrm flipV="1">
            <a:off x="3741655" y="1583436"/>
            <a:ext cx="0" cy="39129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11"/>
            </p:custDataLst>
          </p:nvPr>
        </p:nvCxnSpPr>
        <p:spPr>
          <a:xfrm>
            <a:off x="3741655" y="5496340"/>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6720038" y="1026366"/>
            <a:ext cx="4266281" cy="981128"/>
            <a:chOff x="6208508" y="4287249"/>
            <a:chExt cx="4266281" cy="981128"/>
          </a:xfrm>
        </p:grpSpPr>
        <p:cxnSp>
          <p:nvCxnSpPr>
            <p:cNvPr id="109" name="直接连接符 108"/>
            <p:cNvCxnSpPr/>
            <p:nvPr>
              <p:custDataLst>
                <p:tags r:id="rId29"/>
              </p:custDataLst>
            </p:nvPr>
          </p:nvCxnSpPr>
          <p:spPr>
            <a:xfrm>
              <a:off x="6208508" y="4733386"/>
              <a:ext cx="5080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30"/>
              </p:custDataLst>
            </p:nvPr>
          </p:nvSpPr>
          <p:spPr>
            <a:xfrm>
              <a:off x="7040709" y="4287249"/>
              <a:ext cx="3434080" cy="337185"/>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sym typeface="+mn-ea"/>
                </a:rPr>
                <a:t>近代中国国情和中国革命的时代特征</a:t>
              </a:r>
              <a:endParaRPr lang="zh-CN" altLang="en-US" sz="1600" dirty="0">
                <a:latin typeface="微软雅黑" panose="020B0503020204020204" pitchFamily="34" charset="-122"/>
                <a:ea typeface="微软雅黑" panose="020B0503020204020204" pitchFamily="34" charset="-122"/>
              </a:endParaRPr>
            </a:p>
          </p:txBody>
        </p:sp>
        <p:sp>
          <p:nvSpPr>
            <p:cNvPr id="172" name="文本框 171"/>
            <p:cNvSpPr txBox="1"/>
            <p:nvPr>
              <p:custDataLst>
                <p:tags r:id="rId31"/>
              </p:custDataLst>
            </p:nvPr>
          </p:nvSpPr>
          <p:spPr>
            <a:xfrm>
              <a:off x="7040709" y="4931192"/>
              <a:ext cx="3027680" cy="337185"/>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sym typeface="+mn-ea"/>
                </a:rPr>
                <a:t>新民主主义革命理论的实践探索</a:t>
              </a:r>
              <a:endParaRPr lang="zh-CN" altLang="en-US" sz="1600" dirty="0">
                <a:latin typeface="微软雅黑" panose="020B0503020204020204" pitchFamily="34" charset="-122"/>
                <a:ea typeface="微软雅黑" panose="020B0503020204020204" pitchFamily="34" charset="-122"/>
              </a:endParaRPr>
            </a:p>
          </p:txBody>
        </p:sp>
        <p:cxnSp>
          <p:nvCxnSpPr>
            <p:cNvPr id="173" name="直接连接符 172"/>
            <p:cNvCxnSpPr/>
            <p:nvPr>
              <p:custDataLst>
                <p:tags r:id="rId32"/>
              </p:custDataLst>
            </p:nvPr>
          </p:nvCxnSpPr>
          <p:spPr>
            <a:xfrm flipV="1">
              <a:off x="6716526" y="4441141"/>
              <a:ext cx="0" cy="6578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78" idx="6"/>
            </p:cNvCxnSpPr>
            <p:nvPr>
              <p:custDataLst>
                <p:tags r:id="rId33"/>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34"/>
              </p:custDataLst>
            </p:nvPr>
          </p:nvCxnSpPr>
          <p:spPr>
            <a:xfrm>
              <a:off x="6716526" y="5101567"/>
              <a:ext cx="3051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椭圆 177"/>
            <p:cNvSpPr/>
            <p:nvPr>
              <p:custDataLst>
                <p:tags r:id="rId35"/>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0" name="椭圆 179"/>
            <p:cNvSpPr/>
            <p:nvPr>
              <p:custDataLst>
                <p:tags r:id="rId36"/>
              </p:custDataLst>
            </p:nvPr>
          </p:nvSpPr>
          <p:spPr>
            <a:xfrm>
              <a:off x="6958436" y="5057077"/>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8" name="组合 57"/>
          <p:cNvGrpSpPr/>
          <p:nvPr/>
        </p:nvGrpSpPr>
        <p:grpSpPr>
          <a:xfrm>
            <a:off x="6719436" y="3022438"/>
            <a:ext cx="3471477" cy="2843527"/>
            <a:chOff x="6167498" y="2961794"/>
            <a:chExt cx="3471477" cy="2843527"/>
          </a:xfrm>
        </p:grpSpPr>
        <p:cxnSp>
          <p:nvCxnSpPr>
            <p:cNvPr id="59" name="直接连接符 58"/>
            <p:cNvCxnSpPr/>
            <p:nvPr>
              <p:custDataLst>
                <p:tags r:id="rId18"/>
              </p:custDataLst>
            </p:nvPr>
          </p:nvCxnSpPr>
          <p:spPr>
            <a:xfrm>
              <a:off x="6167498" y="3489667"/>
              <a:ext cx="687070" cy="12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custDataLst>
                <p:tags r:id="rId19"/>
              </p:custDataLst>
            </p:nvPr>
          </p:nvSpPr>
          <p:spPr>
            <a:xfrm>
              <a:off x="7197281" y="2961794"/>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新民主主义革命的总路线</a:t>
              </a:r>
            </a:p>
          </p:txBody>
        </p:sp>
        <p:sp>
          <p:nvSpPr>
            <p:cNvPr id="61" name="文本框 60"/>
            <p:cNvSpPr txBox="1"/>
            <p:nvPr>
              <p:custDataLst>
                <p:tags r:id="rId20"/>
              </p:custDataLst>
            </p:nvPr>
          </p:nvSpPr>
          <p:spPr>
            <a:xfrm>
              <a:off x="7230936" y="3588928"/>
              <a:ext cx="2236510"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新民主主义的基本纲领</a:t>
              </a:r>
            </a:p>
          </p:txBody>
        </p:sp>
        <p:cxnSp>
          <p:nvCxnSpPr>
            <p:cNvPr id="87" name="直接连接符 86"/>
            <p:cNvCxnSpPr/>
            <p:nvPr>
              <p:custDataLst>
                <p:tags r:id="rId21"/>
              </p:custDataLst>
            </p:nvPr>
          </p:nvCxnSpPr>
          <p:spPr>
            <a:xfrm flipV="1">
              <a:off x="6849336" y="3159974"/>
              <a:ext cx="5080" cy="5937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custDataLst>
                <p:tags r:id="rId22"/>
              </p:custDataLst>
            </p:nvPr>
          </p:nvCxnSpPr>
          <p:spPr>
            <a:xfrm>
              <a:off x="6868509" y="3159971"/>
              <a:ext cx="244475" cy="6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23"/>
              </p:custDataLst>
            </p:nvPr>
          </p:nvCxnSpPr>
          <p:spPr>
            <a:xfrm>
              <a:off x="6868920" y="3757886"/>
              <a:ext cx="2776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custDataLst>
                <p:tags r:id="rId24"/>
              </p:custDataLst>
            </p:nvPr>
          </p:nvSpPr>
          <p:spPr>
            <a:xfrm>
              <a:off x="7017576" y="5257355"/>
              <a:ext cx="26212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新民主主义革命的三大法宝</a:t>
              </a:r>
            </a:p>
          </p:txBody>
        </p:sp>
        <p:cxnSp>
          <p:nvCxnSpPr>
            <p:cNvPr id="114" name="直接连接符 113"/>
            <p:cNvCxnSpPr/>
            <p:nvPr>
              <p:custDataLst>
                <p:tags r:id="rId25"/>
              </p:custDataLst>
            </p:nvPr>
          </p:nvCxnSpPr>
          <p:spPr>
            <a:xfrm flipV="1">
              <a:off x="6663404" y="5767167"/>
              <a:ext cx="324327" cy="9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椭圆 114"/>
            <p:cNvSpPr/>
            <p:nvPr>
              <p:custDataLst>
                <p:tags r:id="rId26"/>
              </p:custDataLst>
            </p:nvPr>
          </p:nvSpPr>
          <p:spPr>
            <a:xfrm>
              <a:off x="7113431" y="3121845"/>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7" name="椭圆 116"/>
            <p:cNvSpPr/>
            <p:nvPr>
              <p:custDataLst>
                <p:tags r:id="rId27"/>
              </p:custDataLst>
            </p:nvPr>
          </p:nvSpPr>
          <p:spPr>
            <a:xfrm>
              <a:off x="7153527" y="371595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8" name="椭圆 117"/>
            <p:cNvSpPr/>
            <p:nvPr>
              <p:custDataLst>
                <p:tags r:id="rId28"/>
              </p:custDataLst>
            </p:nvPr>
          </p:nvSpPr>
          <p:spPr>
            <a:xfrm>
              <a:off x="6923022" y="572145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12"/>
            </p:custDataLst>
          </p:nvPr>
        </p:nvSpPr>
        <p:spPr>
          <a:xfrm>
            <a:off x="4065837" y="1029410"/>
            <a:ext cx="2967180" cy="924574"/>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理论形成的依据是什么？</a:t>
            </a:r>
          </a:p>
        </p:txBody>
      </p:sp>
      <p:sp>
        <p:nvSpPr>
          <p:cNvPr id="52" name="圆角矩形 51"/>
          <p:cNvSpPr/>
          <p:nvPr>
            <p:custDataLst>
              <p:tags r:id="rId13"/>
            </p:custDataLst>
          </p:nvPr>
        </p:nvSpPr>
        <p:spPr>
          <a:xfrm>
            <a:off x="4065905" y="3064510"/>
            <a:ext cx="3071495" cy="94361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的总路线和基本纲领是什么？</a:t>
            </a:r>
          </a:p>
        </p:txBody>
      </p:sp>
      <p:sp>
        <p:nvSpPr>
          <p:cNvPr id="54" name="圆角矩形 53"/>
          <p:cNvSpPr/>
          <p:nvPr>
            <p:custDataLst>
              <p:tags r:id="rId14"/>
            </p:custDataLst>
          </p:nvPr>
        </p:nvSpPr>
        <p:spPr>
          <a:xfrm>
            <a:off x="4194719" y="5024115"/>
            <a:ext cx="2773091"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新民主主义革命的道路和基本经验是什么？</a:t>
            </a:r>
          </a:p>
        </p:txBody>
      </p:sp>
      <p:cxnSp>
        <p:nvCxnSpPr>
          <p:cNvPr id="5" name="直接连接符 4"/>
          <p:cNvCxnSpPr/>
          <p:nvPr>
            <p:custDataLst>
              <p:tags r:id="rId15"/>
            </p:custDataLst>
          </p:nvPr>
        </p:nvCxnSpPr>
        <p:spPr>
          <a:xfrm>
            <a:off x="7220833" y="5528801"/>
            <a:ext cx="213360" cy="50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16"/>
            </p:custDataLst>
          </p:nvPr>
        </p:nvSpPr>
        <p:spPr>
          <a:xfrm>
            <a:off x="7471640" y="5474219"/>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文本框 7"/>
          <p:cNvSpPr txBox="1"/>
          <p:nvPr>
            <p:custDataLst>
              <p:tags r:id="rId17"/>
            </p:custDataLst>
          </p:nvPr>
        </p:nvSpPr>
        <p:spPr>
          <a:xfrm>
            <a:off x="7597454" y="5021561"/>
            <a:ext cx="227979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新民主主义革命的道路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grpSp>
        <p:nvGrpSpPr>
          <p:cNvPr id="5" name="组合 4"/>
          <p:cNvGrpSpPr/>
          <p:nvPr/>
        </p:nvGrpSpPr>
        <p:grpSpPr>
          <a:xfrm>
            <a:off x="1996122" y="1695450"/>
            <a:ext cx="7973060" cy="960015"/>
            <a:chOff x="1287" y="3208"/>
            <a:chExt cx="12556" cy="1408"/>
          </a:xfrm>
        </p:grpSpPr>
        <p:sp>
          <p:nvSpPr>
            <p:cNvPr id="7" name="椭圆 6"/>
            <p:cNvSpPr>
              <a:spLocks noChangeAspect="1"/>
            </p:cNvSpPr>
            <p:nvPr/>
          </p:nvSpPr>
          <p:spPr>
            <a:xfrm>
              <a:off x="1287" y="3208"/>
              <a:ext cx="2240"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第一节</a:t>
              </a:r>
            </a:p>
          </p:txBody>
        </p:sp>
        <p:sp>
          <p:nvSpPr>
            <p:cNvPr id="9" name="矩形: 圆角 8"/>
            <p:cNvSpPr/>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新民主主义革命理论形成的依据</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933065" y="347345"/>
            <a:ext cx="7025640" cy="521970"/>
          </a:xfrm>
          <a:prstGeom prst="rect">
            <a:avLst/>
          </a:prstGeom>
          <a:noFill/>
        </p:spPr>
        <p:txBody>
          <a:bodyPr wrap="square" rtlCol="0">
            <a:spAutoFit/>
          </a:bodyPr>
          <a:lstStyle/>
          <a:p>
            <a:pPr>
              <a:spcBef>
                <a:spcPct val="0"/>
              </a:spcBef>
              <a:buNone/>
            </a:pPr>
            <a:r>
              <a:rPr lang="zh-CN" altLang="en-US" sz="2800" b="1" dirty="0">
                <a:gradFill>
                  <a:gsLst>
                    <a:gs pos="0">
                      <a:srgbClr val="E30000"/>
                    </a:gs>
                    <a:gs pos="100000">
                      <a:srgbClr val="760303"/>
                    </a:gs>
                  </a:gsLst>
                  <a:lin scaled="0"/>
                </a:gradFill>
                <a:latin typeface="+mj-ea"/>
                <a:ea typeface="+mj-ea"/>
                <a:sym typeface="+mn-ea"/>
              </a:rPr>
              <a:t>一、近代中国国情和中国革命的时代特征</a:t>
            </a:r>
          </a:p>
        </p:txBody>
      </p:sp>
      <p:sp>
        <p:nvSpPr>
          <p:cNvPr id="23" name="矩形 22"/>
          <p:cNvSpPr/>
          <p:nvPr/>
        </p:nvSpPr>
        <p:spPr>
          <a:xfrm>
            <a:off x="3999865" y="2099310"/>
            <a:ext cx="7336155" cy="64516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近代</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中国</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是一个</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半殖民地半封建社会。</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7" name="文本框 6"/>
          <p:cNvSpPr txBox="1"/>
          <p:nvPr/>
        </p:nvSpPr>
        <p:spPr>
          <a:xfrm>
            <a:off x="887095" y="1263650"/>
            <a:ext cx="3253740"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a:t>
            </a:r>
            <a:r>
              <a:rPr lang="zh-CN" altLang="en-US" sz="2400" dirty="0"/>
              <a:t>近代中国国情</a:t>
            </a:r>
          </a:p>
        </p:txBody>
      </p:sp>
      <p:sp>
        <p:nvSpPr>
          <p:cNvPr id="16" name="五边形 15"/>
          <p:cNvSpPr/>
          <p:nvPr/>
        </p:nvSpPr>
        <p:spPr bwMode="auto">
          <a:xfrm>
            <a:off x="886801" y="209899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近代国情</a:t>
            </a:r>
          </a:p>
        </p:txBody>
      </p:sp>
      <p:sp>
        <p:nvSpPr>
          <p:cNvPr id="2" name="矩形 1"/>
          <p:cNvSpPr/>
          <p:nvPr/>
        </p:nvSpPr>
        <p:spPr>
          <a:xfrm>
            <a:off x="3999865" y="2958465"/>
            <a:ext cx="7336155" cy="1391285"/>
          </a:xfrm>
          <a:prstGeom prst="rect">
            <a:avLst/>
          </a:prstGeom>
          <a:ln>
            <a:solidFill>
              <a:srgbClr val="C00000"/>
            </a:solidFill>
          </a:ln>
        </p:spPr>
        <p:txBody>
          <a:bodyPr wrap="square">
            <a:spAutoFit/>
          </a:bodyPr>
          <a:lstStyle/>
          <a:p>
            <a:pPr marL="342900" indent="-342900" algn="just" fontAlgn="auto">
              <a:lnSpc>
                <a:spcPts val="33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帝国主义和中华民族的矛盾、封建主义和人民大众的矛盾，而帝国主义和中华民族的矛盾，又是各种矛盾中最主要的矛盾。</a:t>
            </a:r>
          </a:p>
        </p:txBody>
      </p:sp>
      <p:sp>
        <p:nvSpPr>
          <p:cNvPr id="3" name="五边形 2"/>
          <p:cNvSpPr/>
          <p:nvPr/>
        </p:nvSpPr>
        <p:spPr bwMode="auto">
          <a:xfrm>
            <a:off x="886801" y="330549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主要矛盾</a:t>
            </a:r>
          </a:p>
        </p:txBody>
      </p:sp>
      <p:sp>
        <p:nvSpPr>
          <p:cNvPr id="4" name="矩形 3"/>
          <p:cNvSpPr/>
          <p:nvPr/>
        </p:nvSpPr>
        <p:spPr>
          <a:xfrm>
            <a:off x="3999865" y="4535805"/>
            <a:ext cx="7336155" cy="64516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推翻帝国主义、封建主义和官僚资本主义的统治。</a:t>
            </a:r>
          </a:p>
        </p:txBody>
      </p:sp>
      <p:sp>
        <p:nvSpPr>
          <p:cNvPr id="5" name="五边形 4"/>
          <p:cNvSpPr/>
          <p:nvPr/>
        </p:nvSpPr>
        <p:spPr bwMode="auto">
          <a:xfrm>
            <a:off x="886801" y="4535488"/>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根本任务</a:t>
            </a:r>
          </a:p>
        </p:txBody>
      </p:sp>
      <p:sp>
        <p:nvSpPr>
          <p:cNvPr id="9" name="五边形 8"/>
          <p:cNvSpPr/>
          <p:nvPr/>
        </p:nvSpPr>
        <p:spPr bwMode="auto">
          <a:xfrm>
            <a:off x="886801" y="571468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革命性质</a:t>
            </a:r>
          </a:p>
        </p:txBody>
      </p:sp>
      <p:sp>
        <p:nvSpPr>
          <p:cNvPr id="10" name="下箭头 9"/>
          <p:cNvSpPr/>
          <p:nvPr/>
        </p:nvSpPr>
        <p:spPr>
          <a:xfrm>
            <a:off x="2291080" y="2795270"/>
            <a:ext cx="247015" cy="429895"/>
          </a:xfrm>
          <a:prstGeom prst="downArrow">
            <a:avLst/>
          </a:prstGeom>
          <a:solidFill>
            <a:srgbClr val="FAFAF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2291080" y="4119880"/>
            <a:ext cx="247015" cy="415925"/>
          </a:xfrm>
          <a:prstGeom prst="downArrow">
            <a:avLst/>
          </a:prstGeom>
          <a:solidFill>
            <a:srgbClr val="FAFAF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957320" y="5624195"/>
            <a:ext cx="7336155" cy="76835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近代中国的社会性质和主要矛盾，决定了中国革命仍然是资产阶级民主革命</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44550" y="1235710"/>
            <a:ext cx="477710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2.</a:t>
            </a:r>
            <a:r>
              <a:rPr lang="zh-CN" altLang="en-US" sz="2400" dirty="0"/>
              <a:t>近代中国革命的时代特征</a:t>
            </a:r>
          </a:p>
        </p:txBody>
      </p:sp>
      <p:sp>
        <p:nvSpPr>
          <p:cNvPr id="23" name="矩形 22"/>
          <p:cNvSpPr/>
          <p:nvPr/>
        </p:nvSpPr>
        <p:spPr>
          <a:xfrm>
            <a:off x="3732530" y="2191385"/>
            <a:ext cx="7604125"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以俄国十月革命的胜利为标志，中国资产阶级民主革命的时代背景发生了根本转换。</a:t>
            </a:r>
          </a:p>
        </p:txBody>
      </p:sp>
      <p:sp>
        <p:nvSpPr>
          <p:cNvPr id="16" name="五边形 15"/>
          <p:cNvSpPr/>
          <p:nvPr/>
        </p:nvSpPr>
        <p:spPr bwMode="auto">
          <a:xfrm>
            <a:off x="887095" y="2258695"/>
            <a:ext cx="248539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十月革命</a:t>
            </a:r>
          </a:p>
        </p:txBody>
      </p:sp>
      <p:sp>
        <p:nvSpPr>
          <p:cNvPr id="8" name="矩形 7"/>
          <p:cNvSpPr/>
          <p:nvPr/>
        </p:nvSpPr>
        <p:spPr>
          <a:xfrm>
            <a:off x="3731895" y="3564255"/>
            <a:ext cx="7604125"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rPr>
              <a:t>以五四运动的爆发为标志，中国资产阶级民主革命进入新民主主义革命的崭新阶段。</a:t>
            </a:r>
          </a:p>
        </p:txBody>
      </p:sp>
      <p:sp>
        <p:nvSpPr>
          <p:cNvPr id="10" name="五边形 9"/>
          <p:cNvSpPr/>
          <p:nvPr/>
        </p:nvSpPr>
        <p:spPr bwMode="auto">
          <a:xfrm>
            <a:off x="887095" y="3627755"/>
            <a:ext cx="248539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五四运动</a:t>
            </a:r>
          </a:p>
        </p:txBody>
      </p:sp>
      <p:sp>
        <p:nvSpPr>
          <p:cNvPr id="11" name="矩形 10"/>
          <p:cNvSpPr/>
          <p:nvPr/>
        </p:nvSpPr>
        <p:spPr>
          <a:xfrm>
            <a:off x="3732530" y="5028565"/>
            <a:ext cx="7603490"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第一步是完成反帝反封建的新民主主义革命任务</a:t>
            </a:r>
          </a:p>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第二步是完成社会主义革命任务   </a:t>
            </a:r>
          </a:p>
        </p:txBody>
      </p:sp>
      <p:sp>
        <p:nvSpPr>
          <p:cNvPr id="12" name="五边形 11"/>
          <p:cNvSpPr/>
          <p:nvPr/>
        </p:nvSpPr>
        <p:spPr bwMode="auto">
          <a:xfrm>
            <a:off x="971550" y="5095240"/>
            <a:ext cx="240093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两步走</a:t>
            </a:r>
          </a:p>
        </p:txBody>
      </p:sp>
      <p:sp>
        <p:nvSpPr>
          <p:cNvPr id="20" name="文本框 19"/>
          <p:cNvSpPr txBox="1"/>
          <p:nvPr/>
        </p:nvSpPr>
        <p:spPr>
          <a:xfrm>
            <a:off x="2933065" y="347345"/>
            <a:ext cx="7025640" cy="521970"/>
          </a:xfrm>
          <a:prstGeom prst="rect">
            <a:avLst/>
          </a:prstGeom>
          <a:noFill/>
        </p:spPr>
        <p:txBody>
          <a:bodyPr wrap="square" rtlCol="0">
            <a:spAutoFit/>
          </a:bodyPr>
          <a:lstStyle/>
          <a:p>
            <a:pPr>
              <a:spcBef>
                <a:spcPct val="0"/>
              </a:spcBef>
              <a:buNone/>
            </a:pPr>
            <a:r>
              <a:rPr lang="zh-CN" altLang="en-US" sz="2800" b="1" dirty="0">
                <a:gradFill>
                  <a:gsLst>
                    <a:gs pos="0">
                      <a:srgbClr val="E30000"/>
                    </a:gs>
                    <a:gs pos="100000">
                      <a:srgbClr val="760303"/>
                    </a:gs>
                  </a:gsLst>
                  <a:lin scaled="0"/>
                </a:gradFill>
                <a:latin typeface="+mj-ea"/>
                <a:ea typeface="+mj-ea"/>
                <a:sym typeface="+mn-ea"/>
              </a:rPr>
              <a:t>一、近代中国国情和中国革命的时代特征</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91510" y="347345"/>
            <a:ext cx="5977890" cy="521970"/>
          </a:xfrm>
          <a:prstGeom prst="rect">
            <a:avLst/>
          </a:prstGeom>
          <a:noFill/>
        </p:spPr>
        <p:txBody>
          <a:bodyPr wrap="square" rtlCol="0">
            <a:spAutoFit/>
          </a:bodyPr>
          <a:lstStyle/>
          <a:p>
            <a:pP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二、新民主主义革命理论的实践基础</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sp>
        <p:nvSpPr>
          <p:cNvPr id="4" name="矩形 3"/>
          <p:cNvSpPr/>
          <p:nvPr/>
        </p:nvSpPr>
        <p:spPr>
          <a:xfrm>
            <a:off x="1367155" y="1341755"/>
            <a:ext cx="10146665" cy="1198880"/>
          </a:xfrm>
          <a:prstGeom prst="rect">
            <a:avLst/>
          </a:prstGeom>
          <a:ln>
            <a:solidFill>
              <a:srgbClr val="C00000"/>
            </a:solidFill>
          </a:ln>
        </p:spPr>
        <p:txBody>
          <a:bodyPr wrap="square">
            <a:spAutoFit/>
          </a:bodyPr>
          <a:lstStyle/>
          <a:p>
            <a:pPr marL="342900" indent="-342900" algn="l">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新民主主义革命理论在近代中国革命的实践中应运而生，它的形成包含了对旧民主主义革命失败教训的深刻总结。</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13" name="矩形 12"/>
          <p:cNvSpPr/>
          <p:nvPr/>
        </p:nvSpPr>
        <p:spPr>
          <a:xfrm>
            <a:off x="1367155" y="3035935"/>
            <a:ext cx="10147300" cy="341503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大革命失败及井冈山的革命斗争后，以毛泽东为主要代表的中国共产党人总结革命的经验教训，提出了“工农武装割据”思想，探索出了农村包围城市、武装夺取政权的革命道路，领导革命不断向前发展。</a:t>
            </a:r>
          </a:p>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到抗日战争时期，党历经长期的革命斗争考验，积累了丰富的革命实践经验，对中国革命的认识趋于成熟，逐步形成了系统化的适合中国国情的新民主主义革命理论。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2" name="组合 21"/>
          <p:cNvGrpSpPr/>
          <p:nvPr/>
        </p:nvGrpSpPr>
        <p:grpSpPr>
          <a:xfrm>
            <a:off x="3038789" y="3138294"/>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grpSp>
        <p:nvGrpSpPr>
          <p:cNvPr id="4" name="组合 3"/>
          <p:cNvGrpSpPr/>
          <p:nvPr/>
        </p:nvGrpSpPr>
        <p:grpSpPr>
          <a:xfrm>
            <a:off x="1985327" y="1693257"/>
            <a:ext cx="7880985" cy="970924"/>
            <a:chOff x="1432" y="5046"/>
            <a:chExt cx="12411" cy="1424"/>
          </a:xfrm>
        </p:grpSpPr>
        <p:sp>
          <p:nvSpPr>
            <p:cNvPr id="2" name="椭圆 1"/>
            <p:cNvSpPr>
              <a:spLocks noChangeAspect="1"/>
            </p:cNvSpPr>
            <p:nvPr/>
          </p:nvSpPr>
          <p:spPr>
            <a:xfrm>
              <a:off x="1432" y="5062"/>
              <a:ext cx="2240"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第二节</a:t>
              </a:r>
            </a:p>
          </p:txBody>
        </p:sp>
        <p:sp>
          <p:nvSpPr>
            <p:cNvPr id="3" name="矩形: 圆角 10"/>
            <p:cNvSpPr/>
            <p:nvPr/>
          </p:nvSpPr>
          <p:spPr>
            <a:xfrm>
              <a:off x="3762" y="5046"/>
              <a:ext cx="10081"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新民主主义革命的总路线和基本纲领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par>
                                <p:cTn id="8" presetID="16" presetClass="entr" presetSubtype="37" fill="hold"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31895" y="290830"/>
            <a:ext cx="4909185" cy="521970"/>
          </a:xfrm>
          <a:prstGeom prst="rect">
            <a:avLst/>
          </a:prstGeom>
          <a:noFill/>
        </p:spPr>
        <p:txBody>
          <a:bodyPr wrap="square" rtlCol="0">
            <a:spAutoFit/>
          </a:bodyPr>
          <a:lstStyle/>
          <a:p>
            <a:pP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一、新民主主义革命的总路线</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sp>
        <p:nvSpPr>
          <p:cNvPr id="23" name="矩形 22"/>
          <p:cNvSpPr/>
          <p:nvPr/>
        </p:nvSpPr>
        <p:spPr>
          <a:xfrm>
            <a:off x="3667125" y="2980690"/>
            <a:ext cx="7604125" cy="3987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帝国主义、封建主义和官僚资本主义。</a:t>
            </a:r>
          </a:p>
        </p:txBody>
      </p:sp>
      <p:sp>
        <p:nvSpPr>
          <p:cNvPr id="16" name="五边形 15"/>
          <p:cNvSpPr/>
          <p:nvPr/>
        </p:nvSpPr>
        <p:spPr bwMode="auto">
          <a:xfrm>
            <a:off x="1330325" y="2931795"/>
            <a:ext cx="2175510" cy="49212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对象</a:t>
            </a:r>
          </a:p>
        </p:txBody>
      </p:sp>
      <p:sp>
        <p:nvSpPr>
          <p:cNvPr id="8" name="矩形 7"/>
          <p:cNvSpPr/>
          <p:nvPr/>
        </p:nvSpPr>
        <p:spPr>
          <a:xfrm>
            <a:off x="3667125" y="3686810"/>
            <a:ext cx="7604125" cy="3987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latin typeface="宋体" panose="02010600030101010101" pitchFamily="2" charset="-122"/>
                <a:ea typeface="宋体" panose="02010600030101010101" pitchFamily="2" charset="-122"/>
              </a:rPr>
              <a:t>无产阶级、农民阶级、城市小资产阶级和民族资产阶级。</a:t>
            </a:r>
          </a:p>
        </p:txBody>
      </p:sp>
      <p:sp>
        <p:nvSpPr>
          <p:cNvPr id="11" name="矩形 10"/>
          <p:cNvSpPr/>
          <p:nvPr/>
        </p:nvSpPr>
        <p:spPr>
          <a:xfrm>
            <a:off x="3667760" y="4341495"/>
            <a:ext cx="7603490" cy="3987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无产阶级及其政党</a:t>
            </a:r>
          </a:p>
        </p:txBody>
      </p:sp>
      <p:sp>
        <p:nvSpPr>
          <p:cNvPr id="3" name="矩形 2"/>
          <p:cNvSpPr/>
          <p:nvPr/>
        </p:nvSpPr>
        <p:spPr>
          <a:xfrm>
            <a:off x="3668395" y="5037455"/>
            <a:ext cx="7603490" cy="3987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资产阶级民主主义革命</a:t>
            </a:r>
          </a:p>
        </p:txBody>
      </p:sp>
      <p:sp>
        <p:nvSpPr>
          <p:cNvPr id="7" name="五边形 6"/>
          <p:cNvSpPr/>
          <p:nvPr/>
        </p:nvSpPr>
        <p:spPr bwMode="auto">
          <a:xfrm>
            <a:off x="1344295" y="3593465"/>
            <a:ext cx="2175510" cy="49212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动力</a:t>
            </a:r>
          </a:p>
        </p:txBody>
      </p:sp>
      <p:sp>
        <p:nvSpPr>
          <p:cNvPr id="9" name="五边形 8"/>
          <p:cNvSpPr/>
          <p:nvPr/>
        </p:nvSpPr>
        <p:spPr bwMode="auto">
          <a:xfrm>
            <a:off x="1344295" y="4294505"/>
            <a:ext cx="2175510" cy="49212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领导力量</a:t>
            </a:r>
          </a:p>
        </p:txBody>
      </p:sp>
      <p:sp>
        <p:nvSpPr>
          <p:cNvPr id="13" name="五边形 12"/>
          <p:cNvSpPr/>
          <p:nvPr/>
        </p:nvSpPr>
        <p:spPr bwMode="auto">
          <a:xfrm>
            <a:off x="1344295" y="4944110"/>
            <a:ext cx="2175510" cy="49212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性质</a:t>
            </a:r>
          </a:p>
        </p:txBody>
      </p:sp>
      <p:sp>
        <p:nvSpPr>
          <p:cNvPr id="14" name="五边形 13"/>
          <p:cNvSpPr/>
          <p:nvPr/>
        </p:nvSpPr>
        <p:spPr bwMode="auto">
          <a:xfrm>
            <a:off x="1344295" y="5593715"/>
            <a:ext cx="2175510" cy="49212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前途</a:t>
            </a:r>
          </a:p>
        </p:txBody>
      </p:sp>
      <p:sp>
        <p:nvSpPr>
          <p:cNvPr id="15" name="矩形 14"/>
          <p:cNvSpPr/>
          <p:nvPr/>
        </p:nvSpPr>
        <p:spPr>
          <a:xfrm>
            <a:off x="3668395" y="5625465"/>
            <a:ext cx="7603490" cy="3987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社会主义</a:t>
            </a:r>
          </a:p>
        </p:txBody>
      </p:sp>
      <p:sp>
        <p:nvSpPr>
          <p:cNvPr id="100" name="文本框 99"/>
          <p:cNvSpPr txBox="1"/>
          <p:nvPr>
            <p:custDataLst>
              <p:tags r:id="rId1"/>
            </p:custDataLst>
          </p:nvPr>
        </p:nvSpPr>
        <p:spPr>
          <a:xfrm>
            <a:off x="1301750" y="1356360"/>
            <a:ext cx="10034905" cy="1250950"/>
          </a:xfrm>
          <a:prstGeom prst="rect">
            <a:avLst/>
          </a:prstGeom>
          <a:noFill/>
          <a:ln w="28575" cmpd="sng">
            <a:solidFill>
              <a:srgbClr val="C00000"/>
            </a:solidFill>
            <a:prstDash val="solid"/>
          </a:ln>
        </p:spPr>
        <p:txBody>
          <a:bodyPr wrap="square">
            <a:noAutofit/>
          </a:bodyPr>
          <a:lstStyle/>
          <a:p>
            <a:pPr indent="355600" fontAlgn="auto">
              <a:lnSpc>
                <a:spcPct val="150000"/>
              </a:lnSpc>
            </a:pPr>
            <a:r>
              <a:rPr lang="en-US" altLang="zh-CN" sz="2400" b="0">
                <a:solidFill>
                  <a:schemeClr val="tx1"/>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 </a:t>
            </a:r>
            <a:r>
              <a:rPr lang="zh-CN" sz="2000" b="1">
                <a:solidFill>
                  <a:schemeClr val="tx1"/>
                </a:solidFill>
                <a:effectLst>
                  <a:outerShdw blurRad="38100" dist="19050" dir="2700000" algn="tl" rotWithShape="0">
                    <a:schemeClr val="dk1">
                      <a:alpha val="40000"/>
                    </a:schemeClr>
                  </a:outerShdw>
                </a:effectLst>
                <a:ea typeface="宋体" panose="02010600030101010101" pitchFamily="2" charset="-122"/>
                <a:cs typeface="Times New Roman" panose="02020603050405020304" pitchFamily="18" charset="0"/>
              </a:rPr>
              <a:t>1948年，毛泽东在《在晋绥干部会议上的讲话》中完整地表述了总路线的内容，即</a:t>
            </a:r>
            <a:r>
              <a:rPr lang="zh-CN" sz="2000" b="1">
                <a:solidFill>
                  <a:schemeClr val="tx1"/>
                </a:solidFill>
                <a:effectLst>
                  <a:outerShdw blurRad="38100" dist="19050" dir="2700000" algn="tl" rotWithShape="0">
                    <a:schemeClr val="dk1">
                      <a:alpha val="40000"/>
                    </a:schemeClr>
                  </a:outerShdw>
                </a:effectLst>
                <a:ea typeface="宋体" panose="02010600030101010101" pitchFamily="2" charset="-122"/>
              </a:rPr>
              <a:t>无产阶级领导的，人民大众的，反对帝国主义、封建主义和官僚资本主义的革命。</a:t>
            </a:r>
            <a:endParaRPr lang="zh-CN" altLang="en-US" sz="2000" b="1">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6"/>
          <p:cNvSpPr txBox="1"/>
          <p:nvPr>
            <p:custDataLst>
              <p:tags r:id="rId1"/>
            </p:custDataLst>
          </p:nvPr>
        </p:nvSpPr>
        <p:spPr>
          <a:xfrm>
            <a:off x="2356485" y="468601"/>
            <a:ext cx="7478713" cy="768350"/>
          </a:xfrm>
          <a:prstGeom prst="rect">
            <a:avLst/>
          </a:prstGeom>
          <a:noFill/>
          <a:ln w="9525">
            <a:noFill/>
          </a:ln>
        </p:spPr>
        <p:txBody>
          <a:bodyPr wrap="square" anchor="t">
            <a:spAutoFit/>
            <a:scene3d>
              <a:camera prst="orthographicFront"/>
              <a:lightRig rig="threePt" dir="t"/>
            </a:scene3d>
          </a:bodyPr>
          <a:lstStyle/>
          <a:p>
            <a:pPr algn="ctr">
              <a:spcBef>
                <a:spcPct val="50000"/>
              </a:spcBef>
            </a:pPr>
            <a:r>
              <a:rPr lang="zh-CN" altLang="en-US" sz="4400" b="1" noProof="1">
                <a:solidFill>
                  <a:srgbClr val="003399"/>
                </a:solidFill>
                <a:latin typeface="Arial" panose="020B0604020202020204" pitchFamily="34" charset="0"/>
                <a:ea typeface="宋体" panose="02010600030101010101" pitchFamily="2" charset="-122"/>
                <a:cs typeface="+mn-cs"/>
              </a:rPr>
              <a:t>　</a:t>
            </a:r>
            <a:r>
              <a:rPr lang="zh-CN" altLang="en-US" sz="2000" b="1" noProof="1">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新民主主义革命与旧民主主义革命相比有新的内容和特点</a:t>
            </a:r>
          </a:p>
        </p:txBody>
      </p:sp>
      <p:sp>
        <p:nvSpPr>
          <p:cNvPr id="8" name="矩形 7"/>
          <p:cNvSpPr/>
          <p:nvPr>
            <p:custDataLst>
              <p:tags r:id="rId2"/>
            </p:custDataLst>
          </p:nvPr>
        </p:nvSpPr>
        <p:spPr>
          <a:xfrm>
            <a:off x="3922395" y="1645285"/>
            <a:ext cx="7277735"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dirty="0">
                <a:effectLst/>
                <a:latin typeface="宋体" panose="02010600030101010101" pitchFamily="2" charset="-122"/>
                <a:ea typeface="宋体" panose="02010600030101010101" pitchFamily="2" charset="-122"/>
                <a:cs typeface="微软雅黑" panose="020B0503020204020204" pitchFamily="34" charset="-122"/>
                <a:sym typeface="+mn-ea"/>
              </a:rPr>
              <a:t>中国革命处于世界无产阶级社会主义革命的时代，是世界无产阶级社会主义革命的一部分</a:t>
            </a:r>
            <a:endParaRPr lang="zh-CN" altLang="en-US" sz="2400" b="1" noProof="1">
              <a:solidFill>
                <a:schemeClr val="tx1"/>
              </a:solidFill>
              <a:effectLst/>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16" name="五边形 15"/>
          <p:cNvSpPr/>
          <p:nvPr>
            <p:custDataLst>
              <p:tags r:id="rId3"/>
            </p:custDataLst>
          </p:nvPr>
        </p:nvSpPr>
        <p:spPr bwMode="auto">
          <a:xfrm>
            <a:off x="1022350" y="1711960"/>
            <a:ext cx="251777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时代背景</a:t>
            </a:r>
          </a:p>
        </p:txBody>
      </p:sp>
      <p:sp>
        <p:nvSpPr>
          <p:cNvPr id="5" name="五边形 4"/>
          <p:cNvSpPr/>
          <p:nvPr>
            <p:custDataLst>
              <p:tags r:id="rId4"/>
            </p:custDataLst>
          </p:nvPr>
        </p:nvSpPr>
        <p:spPr bwMode="auto">
          <a:xfrm>
            <a:off x="1022350" y="4982845"/>
            <a:ext cx="260858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革命前途</a:t>
            </a:r>
          </a:p>
        </p:txBody>
      </p:sp>
      <p:sp>
        <p:nvSpPr>
          <p:cNvPr id="6" name="矩形 5"/>
          <p:cNvSpPr/>
          <p:nvPr>
            <p:custDataLst>
              <p:tags r:id="rId5"/>
            </p:custDataLst>
          </p:nvPr>
        </p:nvSpPr>
        <p:spPr>
          <a:xfrm>
            <a:off x="3922395" y="2719705"/>
            <a:ext cx="7277100"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dirty="0">
                <a:effectLst/>
                <a:latin typeface="宋体" panose="02010600030101010101" pitchFamily="2" charset="-122"/>
                <a:ea typeface="宋体" panose="02010600030101010101" pitchFamily="2" charset="-122"/>
                <a:cs typeface="宋体" panose="02010600030101010101" pitchFamily="2" charset="-122"/>
                <a:sym typeface="+mn-ea"/>
              </a:rPr>
              <a:t>革命的领导力量是中国无产阶级及其先锋队——中国共产党</a:t>
            </a:r>
            <a:endParaRPr lang="zh-CN" altLang="en-US" sz="2400" b="1" noProof="1">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矩形 6"/>
          <p:cNvSpPr/>
          <p:nvPr>
            <p:custDataLst>
              <p:tags r:id="rId6"/>
            </p:custDataLst>
          </p:nvPr>
        </p:nvSpPr>
        <p:spPr>
          <a:xfrm>
            <a:off x="3922395" y="3978275"/>
            <a:ext cx="7277100" cy="46037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dirty="0">
                <a:effectLst/>
                <a:latin typeface="宋体" panose="02010600030101010101" pitchFamily="2" charset="-122"/>
                <a:ea typeface="宋体" panose="02010600030101010101" pitchFamily="2" charset="-122"/>
                <a:cs typeface="微软雅黑" panose="020B0503020204020204" pitchFamily="34" charset="-122"/>
                <a:sym typeface="+mn-ea"/>
              </a:rPr>
              <a:t>革命的指导思想是马克思列宁主义</a:t>
            </a:r>
            <a:endParaRPr lang="zh-CN" altLang="en-US" sz="2400" b="1" noProof="1">
              <a:solidFill>
                <a:schemeClr val="tx1"/>
              </a:solidFill>
              <a:effectLst/>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9" name="矩形 8"/>
          <p:cNvSpPr/>
          <p:nvPr>
            <p:custDataLst>
              <p:tags r:id="rId7"/>
            </p:custDataLst>
          </p:nvPr>
        </p:nvSpPr>
        <p:spPr>
          <a:xfrm>
            <a:off x="3922395" y="5100955"/>
            <a:ext cx="7270750" cy="46037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dirty="0">
                <a:effectLst/>
                <a:latin typeface="宋体" panose="02010600030101010101" pitchFamily="2" charset="-122"/>
                <a:ea typeface="宋体" panose="02010600030101010101" pitchFamily="2" charset="-122"/>
                <a:cs typeface="微软雅黑" panose="020B0503020204020204" pitchFamily="34" charset="-122"/>
                <a:sym typeface="+mn-ea"/>
              </a:rPr>
              <a:t>革命的前途是社会主义而不是资本主义</a:t>
            </a:r>
            <a:endParaRPr lang="zh-CN" altLang="en-US" sz="2400" b="1" noProof="1">
              <a:solidFill>
                <a:schemeClr val="tx1"/>
              </a:solidFill>
              <a:effectLst/>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10" name="五边形 9"/>
          <p:cNvSpPr/>
          <p:nvPr>
            <p:custDataLst>
              <p:tags r:id="rId8"/>
            </p:custDataLst>
          </p:nvPr>
        </p:nvSpPr>
        <p:spPr bwMode="auto">
          <a:xfrm>
            <a:off x="1021080" y="3860800"/>
            <a:ext cx="260794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指导思想</a:t>
            </a:r>
          </a:p>
        </p:txBody>
      </p:sp>
      <p:sp>
        <p:nvSpPr>
          <p:cNvPr id="11" name="五边形 10"/>
          <p:cNvSpPr/>
          <p:nvPr>
            <p:custDataLst>
              <p:tags r:id="rId9"/>
            </p:custDataLst>
          </p:nvPr>
        </p:nvSpPr>
        <p:spPr bwMode="auto">
          <a:xfrm>
            <a:off x="1020445" y="2786380"/>
            <a:ext cx="260921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领导力量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16835" y="170815"/>
            <a:ext cx="6797040" cy="7372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a:ln>
                  <a:noFill/>
                </a:ln>
                <a:gradFill>
                  <a:gsLst>
                    <a:gs pos="0">
                      <a:srgbClr val="E30000"/>
                    </a:gs>
                    <a:gs pos="100000">
                      <a:srgbClr val="760303"/>
                    </a:gs>
                  </a:gsLst>
                  <a:lin scaled="0"/>
                </a:gra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800" b="1" i="0" u="none" strike="noStrike" kern="1200" cap="none" spc="0" normalizeH="0" baseline="0" noProof="0" dirty="0">
                <a:ln>
                  <a:noFill/>
                </a:ln>
                <a:gradFill>
                  <a:gsLst>
                    <a:gs pos="0">
                      <a:srgbClr val="E30000"/>
                    </a:gs>
                    <a:gs pos="100000">
                      <a:srgbClr val="760303"/>
                    </a:gs>
                  </a:gsLst>
                  <a:lin scaled="0"/>
                </a:gradFill>
                <a:effectLst/>
                <a:uLnTx/>
                <a:uFillTx/>
                <a:latin typeface="微软雅黑" panose="020B0503020204020204" pitchFamily="34" charset="-122"/>
                <a:ea typeface="微软雅黑" panose="020B0503020204020204" pitchFamily="34" charset="-122"/>
                <a:cs typeface="+mn-cs"/>
                <a:sym typeface="+mn-ea"/>
              </a:rPr>
              <a:t>马克思主义中国化的理论成果</a:t>
            </a:r>
            <a:endParaRPr kumimoji="0" lang="zh-CN" altLang="en-US" sz="2800" b="1" i="0" u="none" strike="noStrike" kern="1200" cap="none" spc="0" normalizeH="0" baseline="0" noProof="0" dirty="0">
              <a:ln>
                <a:noFill/>
              </a:ln>
              <a:gradFill>
                <a:gsLst>
                  <a:gs pos="0">
                    <a:srgbClr val="E30000"/>
                  </a:gs>
                  <a:gs pos="100000">
                    <a:srgbClr val="760303"/>
                  </a:gs>
                </a:gsLst>
                <a:lin scaled="0"/>
              </a:gradFill>
              <a:effectLst>
                <a:outerShdw blurRad="127000" dist="63500" dir="2700000" algn="tl">
                  <a:srgbClr val="000000">
                    <a:alpha val="40000"/>
                  </a:srgbClr>
                </a:outerShdw>
              </a:effectLst>
              <a:uLnTx/>
              <a:uFillTx/>
              <a:latin typeface="微软雅黑" panose="020B0503020204020204" pitchFamily="34" charset="-122"/>
              <a:ea typeface="微软雅黑" panose="020B0503020204020204" pitchFamily="34" charset="-122"/>
              <a:cs typeface="+mn-cs"/>
            </a:endParaRPr>
          </a:p>
        </p:txBody>
      </p:sp>
      <p:sp>
        <p:nvSpPr>
          <p:cNvPr id="6" name="左大括号 5"/>
          <p:cNvSpPr/>
          <p:nvPr/>
        </p:nvSpPr>
        <p:spPr>
          <a:xfrm>
            <a:off x="5579110" y="2245995"/>
            <a:ext cx="160655" cy="2744470"/>
          </a:xfrm>
          <a:prstGeom prst="leftBrace">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5739765" y="2047240"/>
            <a:ext cx="2139315" cy="460375"/>
          </a:xfrm>
          <a:prstGeom prst="rect">
            <a:avLst/>
          </a:prstGeom>
          <a:noFill/>
        </p:spPr>
        <p:txBody>
          <a:bodyPr wrap="square" rtlCol="0">
            <a:spAutoFit/>
          </a:bodyPr>
          <a:lstStyle/>
          <a:p>
            <a:r>
              <a:rPr lang="en-US" altLang="zh-CN"/>
              <a:t> </a:t>
            </a:r>
            <a:r>
              <a:rPr lang="zh-CN" altLang="en-US" sz="2400" b="1">
                <a:solidFill>
                  <a:srgbClr val="FF0000"/>
                </a:solidFill>
              </a:rPr>
              <a:t>邓小平理论</a:t>
            </a:r>
          </a:p>
        </p:txBody>
      </p:sp>
      <p:sp>
        <p:nvSpPr>
          <p:cNvPr id="8" name="文本框 7"/>
          <p:cNvSpPr txBox="1"/>
          <p:nvPr/>
        </p:nvSpPr>
        <p:spPr>
          <a:xfrm>
            <a:off x="5739765" y="2845435"/>
            <a:ext cx="3377565" cy="460375"/>
          </a:xfrm>
          <a:prstGeom prst="rect">
            <a:avLst/>
          </a:prstGeom>
          <a:noFill/>
        </p:spPr>
        <p:txBody>
          <a:bodyPr wrap="square" rtlCol="0">
            <a:spAutoFit/>
          </a:bodyPr>
          <a:lstStyle/>
          <a:p>
            <a:r>
              <a:rPr lang="zh-CN" altLang="en-US" sz="2400" b="1" dirty="0">
                <a:solidFill>
                  <a:srgbClr val="FF0000"/>
                </a:solidFill>
                <a:latin typeface="+mn-ea"/>
                <a:sym typeface="+mn-ea"/>
              </a:rPr>
              <a:t>“三个代表”重要思想</a:t>
            </a:r>
            <a:endParaRPr lang="zh-CN" altLang="en-US" sz="2400" b="1" dirty="0">
              <a:solidFill>
                <a:srgbClr val="FF0000"/>
              </a:solidFill>
              <a:latin typeface="+mn-ea"/>
              <a:ea typeface="+mn-ea"/>
              <a:sym typeface="+mn-ea"/>
            </a:endParaRPr>
          </a:p>
        </p:txBody>
      </p:sp>
      <p:sp>
        <p:nvSpPr>
          <p:cNvPr id="9" name="文本框 8"/>
          <p:cNvSpPr txBox="1"/>
          <p:nvPr/>
        </p:nvSpPr>
        <p:spPr>
          <a:xfrm>
            <a:off x="5739765" y="3644265"/>
            <a:ext cx="2139315" cy="460375"/>
          </a:xfrm>
          <a:prstGeom prst="rect">
            <a:avLst/>
          </a:prstGeom>
          <a:noFill/>
        </p:spPr>
        <p:txBody>
          <a:bodyPr wrap="square" rtlCol="0">
            <a:spAutoFit/>
          </a:bodyPr>
          <a:lstStyle/>
          <a:p>
            <a:r>
              <a:rPr lang="en-US" altLang="zh-CN"/>
              <a:t> </a:t>
            </a:r>
            <a:r>
              <a:rPr lang="zh-CN" altLang="en-US" sz="2400" b="1">
                <a:solidFill>
                  <a:srgbClr val="FF0000"/>
                </a:solidFill>
              </a:rPr>
              <a:t>科学发展观</a:t>
            </a:r>
          </a:p>
        </p:txBody>
      </p:sp>
      <p:sp>
        <p:nvSpPr>
          <p:cNvPr id="10" name="文本框 9"/>
          <p:cNvSpPr txBox="1"/>
          <p:nvPr/>
        </p:nvSpPr>
        <p:spPr>
          <a:xfrm>
            <a:off x="5739765" y="4363720"/>
            <a:ext cx="3449955" cy="829945"/>
          </a:xfrm>
          <a:prstGeom prst="rect">
            <a:avLst/>
          </a:prstGeom>
          <a:noFill/>
        </p:spPr>
        <p:txBody>
          <a:bodyPr wrap="square" rtlCol="0">
            <a:spAutoFit/>
          </a:bodyPr>
          <a:lstStyle/>
          <a:p>
            <a:r>
              <a:rPr lang="en-US" altLang="zh-CN"/>
              <a:t> </a:t>
            </a:r>
            <a:r>
              <a:rPr lang="zh-CN" altLang="en-US" sz="2400" b="1">
                <a:solidFill>
                  <a:srgbClr val="FF0000"/>
                </a:solidFill>
              </a:rPr>
              <a:t>习近平新时代中国特色社会主义思想</a:t>
            </a:r>
          </a:p>
        </p:txBody>
      </p:sp>
      <p:sp>
        <p:nvSpPr>
          <p:cNvPr id="11" name="文本框 10"/>
          <p:cNvSpPr txBox="1"/>
          <p:nvPr/>
        </p:nvSpPr>
        <p:spPr>
          <a:xfrm>
            <a:off x="1486535" y="1596390"/>
            <a:ext cx="4571365" cy="2306955"/>
          </a:xfrm>
          <a:prstGeom prst="rect">
            <a:avLst/>
          </a:prstGeom>
          <a:noFill/>
        </p:spPr>
        <p:txBody>
          <a:bodyPr wrap="square" rtlCol="0" anchor="t">
            <a:spAutoFit/>
          </a:bodyPr>
          <a:lstStyle/>
          <a:p>
            <a:pPr>
              <a:lnSpc>
                <a:spcPct val="150000"/>
              </a:lnSpc>
              <a:buFont typeface="Wingdings" panose="05000000000000000000" pitchFamily="2" charset="2"/>
              <a:buChar char="u"/>
            </a:pPr>
            <a:r>
              <a:rPr lang="zh-CN" altLang="en-US" sz="2400" b="1" dirty="0">
                <a:solidFill>
                  <a:srgbClr val="FF0000"/>
                </a:solidFill>
                <a:latin typeface="+mn-ea"/>
                <a:sym typeface="+mn-ea"/>
              </a:rPr>
              <a:t>毛泽东思想</a:t>
            </a:r>
            <a:endParaRPr lang="en-US" altLang="zh-CN" sz="2400" b="1" dirty="0">
              <a:solidFill>
                <a:srgbClr val="FF0000"/>
              </a:solidFill>
              <a:latin typeface="+mn-ea"/>
              <a:ea typeface="+mn-ea"/>
            </a:endParaRPr>
          </a:p>
          <a:p>
            <a:pPr marL="0" indent="0">
              <a:lnSpc>
                <a:spcPct val="150000"/>
              </a:lnSpc>
              <a:buFont typeface="Wingdings" panose="05000000000000000000" pitchFamily="2" charset="2"/>
              <a:buNone/>
            </a:pPr>
            <a:endParaRPr lang="en-US" altLang="zh-CN" sz="2400" b="1" dirty="0">
              <a:solidFill>
                <a:srgbClr val="362445"/>
              </a:solidFill>
              <a:latin typeface="+mn-ea"/>
              <a:ea typeface="+mn-ea"/>
            </a:endParaRPr>
          </a:p>
          <a:p>
            <a:pPr marL="0" indent="0">
              <a:lnSpc>
                <a:spcPct val="150000"/>
              </a:lnSpc>
              <a:buFont typeface="Wingdings" panose="05000000000000000000" pitchFamily="2" charset="2"/>
              <a:buNone/>
            </a:pPr>
            <a:endParaRPr lang="en-US" altLang="zh-CN" sz="2400" b="1" dirty="0">
              <a:solidFill>
                <a:srgbClr val="362445"/>
              </a:solidFill>
              <a:latin typeface="+mn-ea"/>
              <a:ea typeface="+mn-ea"/>
            </a:endParaRPr>
          </a:p>
          <a:p>
            <a:pPr marL="0" indent="0">
              <a:lnSpc>
                <a:spcPct val="150000"/>
              </a:lnSpc>
              <a:buFont typeface="Wingdings" panose="05000000000000000000" pitchFamily="2" charset="2"/>
              <a:buNone/>
            </a:pPr>
            <a:r>
              <a:rPr lang="zh-CN" altLang="en-US" sz="2400" b="1" dirty="0">
                <a:solidFill>
                  <a:srgbClr val="FF0000"/>
                </a:solidFill>
                <a:latin typeface="+mn-ea"/>
                <a:sym typeface="+mn-ea"/>
              </a:rPr>
              <a:t>   中国特色社会主义理论体系 </a:t>
            </a:r>
            <a:endParaRPr lang="zh-CN" altLang="en-US" sz="2400"/>
          </a:p>
        </p:txBody>
      </p:sp>
      <p:sp>
        <p:nvSpPr>
          <p:cNvPr id="12" name="流程图: 决策 11"/>
          <p:cNvSpPr/>
          <p:nvPr/>
        </p:nvSpPr>
        <p:spPr>
          <a:xfrm>
            <a:off x="1486535" y="3497580"/>
            <a:ext cx="304165" cy="240665"/>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538605" y="1089025"/>
            <a:ext cx="9219565" cy="30480"/>
          </a:xfrm>
          <a:prstGeom prst="line">
            <a:avLst/>
          </a:prstGeom>
          <a:ln w="38100">
            <a:solidFill>
              <a:srgbClr val="C000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二、新民主主义的基本纲领</a:t>
            </a:r>
          </a:p>
        </p:txBody>
      </p:sp>
      <p:sp>
        <p:nvSpPr>
          <p:cNvPr id="8" name="矩形 7"/>
          <p:cNvSpPr/>
          <p:nvPr/>
        </p:nvSpPr>
        <p:spPr>
          <a:xfrm>
            <a:off x="3816985" y="1393825"/>
            <a:ext cx="7604125" cy="11988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推翻帝国主义和封建主义的统治，建立一个无产阶级领导的、以工农联盟为基础的、各革命阶级联合专政的新民主主义的共和国。</a:t>
            </a:r>
          </a:p>
        </p:txBody>
      </p:sp>
      <p:sp>
        <p:nvSpPr>
          <p:cNvPr id="2" name="矩形 1"/>
          <p:cNvSpPr/>
          <p:nvPr/>
        </p:nvSpPr>
        <p:spPr>
          <a:xfrm>
            <a:off x="3816985" y="3002915"/>
            <a:ext cx="7604125" cy="11988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没收封建地主阶级的土地归农民所有，没收官僚资产阶级的垄断资本归新民主主义的国家所有，保护民族工商业。</a:t>
            </a:r>
          </a:p>
        </p:txBody>
      </p:sp>
      <p:sp>
        <p:nvSpPr>
          <p:cNvPr id="3" name="矩形 2"/>
          <p:cNvSpPr/>
          <p:nvPr/>
        </p:nvSpPr>
        <p:spPr>
          <a:xfrm>
            <a:off x="3816985" y="4639310"/>
            <a:ext cx="7604125" cy="8299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新民主主义文化，就是无产阶级领导的人民大众的反帝反封建的文化，即民族的科学的大众的文化。</a:t>
            </a:r>
          </a:p>
        </p:txBody>
      </p:sp>
      <p:sp>
        <p:nvSpPr>
          <p:cNvPr id="16" name="五边形 15"/>
          <p:cNvSpPr/>
          <p:nvPr/>
        </p:nvSpPr>
        <p:spPr bwMode="auto">
          <a:xfrm>
            <a:off x="886801" y="1644968"/>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政治纲领</a:t>
            </a:r>
          </a:p>
        </p:txBody>
      </p:sp>
      <p:sp>
        <p:nvSpPr>
          <p:cNvPr id="6" name="五边形 5"/>
          <p:cNvSpPr/>
          <p:nvPr/>
        </p:nvSpPr>
        <p:spPr bwMode="auto">
          <a:xfrm>
            <a:off x="958556" y="335248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经济纲领</a:t>
            </a:r>
          </a:p>
        </p:txBody>
      </p:sp>
      <p:sp>
        <p:nvSpPr>
          <p:cNvPr id="7" name="五边形 6"/>
          <p:cNvSpPr/>
          <p:nvPr/>
        </p:nvSpPr>
        <p:spPr bwMode="auto">
          <a:xfrm>
            <a:off x="886801" y="4705668"/>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文化纲领</a:t>
            </a:r>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 name="组合 1"/>
          <p:cNvGrpSpPr/>
          <p:nvPr/>
        </p:nvGrpSpPr>
        <p:grpSpPr>
          <a:xfrm>
            <a:off x="2938459" y="3295139"/>
            <a:ext cx="6418028" cy="268288"/>
            <a:chOff x="2888929" y="2493299"/>
            <a:chExt cx="6418028" cy="268288"/>
          </a:xfrm>
        </p:grpSpPr>
        <p:grpSp>
          <p:nvGrpSpPr>
            <p:cNvPr id="3" name="组合 2"/>
            <p:cNvGrpSpPr/>
            <p:nvPr/>
          </p:nvGrpSpPr>
          <p:grpSpPr>
            <a:xfrm>
              <a:off x="2888929" y="2627443"/>
              <a:ext cx="6418028" cy="0"/>
              <a:chOff x="2788526" y="3973009"/>
              <a:chExt cx="6418028" cy="0"/>
            </a:xfrm>
          </p:grpSpPr>
          <p:cxnSp>
            <p:nvCxnSpPr>
              <p:cNvPr id="4" name="直接连接符 3"/>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615552" y="2493299"/>
              <a:ext cx="964782" cy="268288"/>
              <a:chOff x="3772227" y="3091656"/>
              <a:chExt cx="964782" cy="268288"/>
            </a:xfrm>
          </p:grpSpPr>
          <p:sp>
            <p:nvSpPr>
              <p:cNvPr id="10"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1"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23"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24"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25"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grpSp>
        <p:nvGrpSpPr>
          <p:cNvPr id="5" name="组合 4"/>
          <p:cNvGrpSpPr/>
          <p:nvPr/>
        </p:nvGrpSpPr>
        <p:grpSpPr>
          <a:xfrm>
            <a:off x="2019617" y="1690475"/>
            <a:ext cx="7746365" cy="960015"/>
            <a:chOff x="1644" y="6885"/>
            <a:chExt cx="12199" cy="1408"/>
          </a:xfrm>
        </p:grpSpPr>
        <p:sp>
          <p:nvSpPr>
            <p:cNvPr id="14" name="椭圆 13"/>
            <p:cNvSpPr>
              <a:spLocks noChangeAspect="1"/>
            </p:cNvSpPr>
            <p:nvPr/>
          </p:nvSpPr>
          <p:spPr>
            <a:xfrm>
              <a:off x="1644" y="6885"/>
              <a:ext cx="2232"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第三节</a:t>
              </a:r>
            </a:p>
          </p:txBody>
        </p:sp>
        <p:sp>
          <p:nvSpPr>
            <p:cNvPr id="15" name="矩形: 圆角 12"/>
            <p:cNvSpPr/>
            <p:nvPr/>
          </p:nvSpPr>
          <p:spPr>
            <a:xfrm>
              <a:off x="4310" y="6885"/>
              <a:ext cx="9533"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sym typeface="+mn-ea"/>
                </a:rPr>
                <a:t>新民主主义革命的道路和基本经验</a:t>
              </a:r>
              <a:endParaRPr lang="zh-CN" altLang="en-US" sz="2400" b="1" dirty="0">
                <a:gradFill>
                  <a:gsLst>
                    <a:gs pos="0">
                      <a:srgbClr val="E30000"/>
                    </a:gs>
                    <a:gs pos="100000">
                      <a:srgbClr val="760303"/>
                    </a:gs>
                  </a:gsLst>
                  <a:lin scaled="0"/>
                </a:gradFill>
                <a:latin typeface="+mj-ea"/>
                <a:ea typeface="+mj-ea"/>
              </a:endParaRPr>
            </a:p>
            <a:p>
              <a:pPr algn="ctr"/>
              <a:endParaRPr lang="zh-CN" altLang="en-US" sz="2400" b="1" dirty="0">
                <a:gradFill>
                  <a:gsLst>
                    <a:gs pos="0">
                      <a:srgbClr val="E30000"/>
                    </a:gs>
                    <a:gs pos="100000">
                      <a:srgbClr val="760303"/>
                    </a:gs>
                  </a:gsLst>
                  <a:lin scaled="0"/>
                </a:gradFill>
                <a:latin typeface="+mj-ea"/>
                <a:ea typeface="+mj-ea"/>
                <a:sym typeface="+mn-ea"/>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一、新民主主义革命的道路</a:t>
            </a:r>
          </a:p>
        </p:txBody>
      </p:sp>
      <p:sp>
        <p:nvSpPr>
          <p:cNvPr id="12" name="文本框 11"/>
          <p:cNvSpPr txBox="1"/>
          <p:nvPr/>
        </p:nvSpPr>
        <p:spPr>
          <a:xfrm>
            <a:off x="1145540" y="1290320"/>
            <a:ext cx="4663440"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a:t>
            </a:r>
            <a:r>
              <a:rPr lang="zh-CN" altLang="en-US" sz="2400" dirty="0"/>
              <a:t>新民主主义革命道路的提出</a:t>
            </a:r>
          </a:p>
        </p:txBody>
      </p:sp>
      <p:sp>
        <p:nvSpPr>
          <p:cNvPr id="7" name="矩形 6"/>
          <p:cNvSpPr/>
          <p:nvPr/>
        </p:nvSpPr>
        <p:spPr>
          <a:xfrm>
            <a:off x="1987549" y="3023234"/>
            <a:ext cx="995680" cy="583565"/>
          </a:xfrm>
          <a:prstGeom prst="rect">
            <a:avLst/>
          </a:prstGeom>
          <a:noFill/>
          <a:ln>
            <a:noFill/>
          </a:ln>
        </p:spPr>
        <p:txBody>
          <a:bodyPr wrap="none" rtlCol="0" anchor="t">
            <a:spAutoFit/>
            <a:scene3d>
              <a:camera prst="orthographicFront"/>
              <a:lightRig rig="threePt" dir="t"/>
            </a:scene3d>
          </a:bodyPr>
          <a:lstStyle/>
          <a:p>
            <a:pPr algn="ctr" fontAlgn="base"/>
            <a:r>
              <a:rPr lang="zh-CN" altLang="en-US" sz="32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初期</a:t>
            </a:r>
          </a:p>
        </p:txBody>
      </p:sp>
      <p:sp>
        <p:nvSpPr>
          <p:cNvPr id="8" name="矩形 7"/>
          <p:cNvSpPr/>
          <p:nvPr/>
        </p:nvSpPr>
        <p:spPr>
          <a:xfrm>
            <a:off x="3611245" y="3023234"/>
            <a:ext cx="2621280" cy="583565"/>
          </a:xfrm>
          <a:prstGeom prst="rect">
            <a:avLst/>
          </a:prstGeom>
          <a:noFill/>
          <a:ln>
            <a:noFill/>
          </a:ln>
        </p:spPr>
        <p:txBody>
          <a:bodyPr wrap="none" rtlCol="0" anchor="t">
            <a:spAutoFit/>
          </a:bodyPr>
          <a:lstStyle/>
          <a:p>
            <a:pPr algn="ctr" fontAlgn="base"/>
            <a:r>
              <a:rPr lang="zh-CN" altLang="en-US" sz="32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大革命失败后</a:t>
            </a:r>
          </a:p>
        </p:txBody>
      </p:sp>
      <p:sp>
        <p:nvSpPr>
          <p:cNvPr id="9" name="矩形 8"/>
          <p:cNvSpPr/>
          <p:nvPr/>
        </p:nvSpPr>
        <p:spPr>
          <a:xfrm>
            <a:off x="6825613" y="3023869"/>
            <a:ext cx="2214880" cy="583565"/>
          </a:xfrm>
          <a:prstGeom prst="rect">
            <a:avLst/>
          </a:prstGeom>
          <a:noFill/>
          <a:ln>
            <a:noFill/>
          </a:ln>
        </p:spPr>
        <p:txBody>
          <a:bodyPr wrap="none" rtlCol="0" anchor="t">
            <a:spAutoFit/>
          </a:bodyPr>
          <a:lstStyle/>
          <a:p>
            <a:pPr algn="ctr" fontAlgn="base"/>
            <a:r>
              <a:rPr lang="zh-CN" altLang="en-US" sz="3200" u="sng"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井冈山时期</a:t>
            </a:r>
          </a:p>
        </p:txBody>
      </p:sp>
      <p:sp>
        <p:nvSpPr>
          <p:cNvPr id="19460" name="右箭头 7"/>
          <p:cNvSpPr/>
          <p:nvPr/>
        </p:nvSpPr>
        <p:spPr>
          <a:xfrm>
            <a:off x="2982913" y="3154680"/>
            <a:ext cx="527050" cy="320675"/>
          </a:xfrm>
          <a:prstGeom prst="rightArrow">
            <a:avLst>
              <a:gd name="adj1" fmla="val 50000"/>
              <a:gd name="adj2" fmla="val 50174"/>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lstStyle/>
          <a:p>
            <a:endParaRPr lang="zh-CN" altLang="en-US">
              <a:latin typeface="Arial" panose="020B0604020202020204" pitchFamily="34" charset="0"/>
              <a:ea typeface="宋体" panose="02010600030101010101" pitchFamily="2" charset="-122"/>
            </a:endParaRPr>
          </a:p>
        </p:txBody>
      </p:sp>
      <p:sp>
        <p:nvSpPr>
          <p:cNvPr id="19461" name="右箭头 8"/>
          <p:cNvSpPr/>
          <p:nvPr/>
        </p:nvSpPr>
        <p:spPr>
          <a:xfrm>
            <a:off x="6232208" y="3155315"/>
            <a:ext cx="527050" cy="320675"/>
          </a:xfrm>
          <a:prstGeom prst="rightArrow">
            <a:avLst>
              <a:gd name="adj1" fmla="val 50000"/>
              <a:gd name="adj2" fmla="val 50174"/>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lstStyle/>
          <a:p>
            <a:endParaRPr lang="zh-CN" altLang="en-US">
              <a:latin typeface="Arial" panose="020B0604020202020204" pitchFamily="34" charset="0"/>
              <a:ea typeface="宋体" panose="02010600030101010101" pitchFamily="2" charset="-122"/>
            </a:endParaRPr>
          </a:p>
        </p:txBody>
      </p:sp>
      <p:sp>
        <p:nvSpPr>
          <p:cNvPr id="19462" name="右箭头 9"/>
          <p:cNvSpPr/>
          <p:nvPr/>
        </p:nvSpPr>
        <p:spPr>
          <a:xfrm>
            <a:off x="9172258" y="3153093"/>
            <a:ext cx="527050" cy="322262"/>
          </a:xfrm>
          <a:prstGeom prst="rightArrow">
            <a:avLst>
              <a:gd name="adj1" fmla="val 50000"/>
              <a:gd name="adj2" fmla="val 49927"/>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lstStyle/>
          <a:p>
            <a:endParaRPr lang="zh-CN" altLang="en-US">
              <a:latin typeface="Arial" panose="020B0604020202020204" pitchFamily="34" charset="0"/>
              <a:ea typeface="宋体" panose="02010600030101010101" pitchFamily="2" charset="-122"/>
            </a:endParaRPr>
          </a:p>
        </p:txBody>
      </p:sp>
      <p:sp>
        <p:nvSpPr>
          <p:cNvPr id="13" name="矩形 12"/>
          <p:cNvSpPr/>
          <p:nvPr/>
        </p:nvSpPr>
        <p:spPr>
          <a:xfrm>
            <a:off x="9831070" y="3023869"/>
            <a:ext cx="995680" cy="583565"/>
          </a:xfrm>
          <a:prstGeom prst="rect">
            <a:avLst/>
          </a:prstGeom>
          <a:noFill/>
          <a:ln>
            <a:noFill/>
          </a:ln>
        </p:spPr>
        <p:txBody>
          <a:bodyPr wrap="none" rtlCol="0" anchor="t">
            <a:spAutoFit/>
          </a:bodyPr>
          <a:lstStyle/>
          <a:p>
            <a:pPr algn="ctr" fontAlgn="base"/>
            <a:r>
              <a:rPr lang="zh-CN" altLang="en-US" sz="3200" strike="noStrike" noProof="1">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陕北</a:t>
            </a:r>
          </a:p>
        </p:txBody>
      </p:sp>
      <p:sp>
        <p:nvSpPr>
          <p:cNvPr id="10" name="文本框 9"/>
          <p:cNvSpPr txBox="1"/>
          <p:nvPr/>
        </p:nvSpPr>
        <p:spPr>
          <a:xfrm>
            <a:off x="5380355" y="2130425"/>
            <a:ext cx="1816100" cy="583564"/>
          </a:xfrm>
          <a:prstGeom prst="rect">
            <a:avLst/>
          </a:prstGeom>
          <a:noFill/>
        </p:spPr>
        <p:txBody>
          <a:bodyPr wrap="none" rtlCol="0" anchor="t">
            <a:spAutoFit/>
          </a:bodyPr>
          <a:lstStyle/>
          <a:p>
            <a:r>
              <a:rPr lang="zh-CN" altLang="en-US" sz="3200" noProof="1">
                <a:ln w="22225">
                  <a:solidFill>
                    <a:schemeClr val="accent2"/>
                  </a:solidFill>
                  <a:prstDash val="solid"/>
                </a:ln>
                <a:solidFill>
                  <a:schemeClr val="tx1"/>
                </a:solidFill>
                <a:latin typeface="Arial" panose="020B0604020202020204" pitchFamily="34" charset="0"/>
                <a:ea typeface="宋体" panose="02010600030101010101" pitchFamily="2" charset="-122"/>
                <a:cs typeface="+mn-cs"/>
              </a:rPr>
              <a:t>探索过程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一、新民主主义革命的道路</a:t>
            </a:r>
          </a:p>
        </p:txBody>
      </p:sp>
      <p:sp>
        <p:nvSpPr>
          <p:cNvPr id="6" name="文本框 5"/>
          <p:cNvSpPr txBox="1"/>
          <p:nvPr/>
        </p:nvSpPr>
        <p:spPr>
          <a:xfrm>
            <a:off x="1145540" y="1290320"/>
            <a:ext cx="526986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2.</a:t>
            </a:r>
            <a:r>
              <a:rPr lang="zh-CN" altLang="en-US" sz="2400" dirty="0"/>
              <a:t>新民主主义革命道路形成的必然性</a:t>
            </a:r>
          </a:p>
        </p:txBody>
      </p:sp>
      <p:cxnSp>
        <p:nvCxnSpPr>
          <p:cNvPr id="7" name="直接连接符 6"/>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8916" name="WordArt 5"/>
          <p:cNvSpPr>
            <a:spLocks noTextEdit="1"/>
          </p:cNvSpPr>
          <p:nvPr/>
        </p:nvSpPr>
        <p:spPr>
          <a:xfrm>
            <a:off x="1145540" y="2680970"/>
            <a:ext cx="1280160" cy="367665"/>
          </a:xfrm>
          <a:prstGeom prst="rect">
            <a:avLst/>
          </a:prstGeom>
        </p:spPr>
        <p:txBody>
          <a:bodyPr wrap="none" fromWordArt="1">
            <a:prstTxWarp prst="textPlain">
              <a:avLst>
                <a:gd name="adj" fmla="val 50000"/>
              </a:avLst>
            </a:prstTxWarp>
            <a:normAutofit fontScale="57500" lnSpcReduction="10000"/>
          </a:bodyPr>
          <a:lstStyle/>
          <a:p>
            <a:pPr algn="ctr" eaLnBrk="0" fontAlgn="base" hangingPunct="0"/>
            <a:r>
              <a:rPr lang="zh-CN" altLang="en-US" sz="3600" b="1" strike="noStrike" noProof="1">
                <a:ln w="9525" cap="flat" cmpd="sng">
                  <a:solidFill>
                    <a:srgbClr val="000000"/>
                  </a:solidFill>
                  <a:prstDash val="solid"/>
                  <a:headEnd type="none" w="med" len="med"/>
                  <a:tailEnd type="none" w="med" len="med"/>
                </a:ln>
                <a:gradFill rotWithShape="1">
                  <a:gsLst>
                    <a:gs pos="0">
                      <a:srgbClr val="FF3300"/>
                    </a:gs>
                    <a:gs pos="100000">
                      <a:srgbClr val="FFFFFF"/>
                    </a:gs>
                  </a:gsLst>
                  <a:lin ang="5400000" scaled="1"/>
                  <a:tileRect/>
                </a:gradFill>
                <a:effectLst>
                  <a:outerShdw dist="35921" dir="2699999" algn="ctr" rotWithShape="0">
                    <a:srgbClr val="A50021"/>
                  </a:outerShdw>
                </a:effectLst>
                <a:latin typeface="宋体" panose="02010600030101010101" pitchFamily="2" charset="-122"/>
                <a:ea typeface="宋体" panose="02010600030101010101" pitchFamily="2" charset="-122"/>
                <a:cs typeface="+mn-cs"/>
              </a:rPr>
              <a:t>必然性</a:t>
            </a:r>
            <a:endParaRPr lang="zh-CN" altLang="en-US" sz="3600" b="1" strike="noStrike" noProof="1">
              <a:ln w="9525" cap="flat" cmpd="sng">
                <a:solidFill>
                  <a:srgbClr val="000000"/>
                </a:solidFill>
                <a:prstDash val="solid"/>
                <a:headEnd type="none" w="med" len="med"/>
                <a:tailEnd type="none" w="med" len="med"/>
              </a:ln>
              <a:gradFill rotWithShape="1">
                <a:gsLst>
                  <a:gs pos="0">
                    <a:srgbClr val="FF3300"/>
                  </a:gs>
                  <a:gs pos="100000">
                    <a:srgbClr val="FFFFFF"/>
                  </a:gs>
                </a:gsLst>
                <a:lin ang="5400000" scaled="1"/>
                <a:tileRect/>
              </a:gradFill>
              <a:effectLst>
                <a:outerShdw dist="35921" dir="2699999" algn="ctr" rotWithShape="0">
                  <a:srgbClr val="A50021"/>
                </a:outerShdw>
              </a:effectLst>
              <a:latin typeface="宋体" panose="02010600030101010101" pitchFamily="2" charset="-122"/>
              <a:ea typeface="宋体" panose="02010600030101010101" pitchFamily="2" charset="-122"/>
            </a:endParaRPr>
          </a:p>
        </p:txBody>
      </p:sp>
      <p:sp>
        <p:nvSpPr>
          <p:cNvPr id="9" name="矩形 8"/>
          <p:cNvSpPr/>
          <p:nvPr/>
        </p:nvSpPr>
        <p:spPr>
          <a:xfrm>
            <a:off x="2835275" y="2160270"/>
            <a:ext cx="8270875" cy="16300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一方面，在半殖民地半封建的中国社会，内无民主制度，外无民族独立，没有合法斗争的环境和途径，中国革命的主要斗争形式只能是武装斗争，主要组织形式必然是军队。</a:t>
            </a:r>
          </a:p>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另一方面，近代中国是一个农业大国，农民占全国人口的绝大多数，是无产阶级可靠的同盟军和革命的主力军。</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13" name="WordArt 5"/>
          <p:cNvSpPr>
            <a:spLocks noTextEdit="1"/>
          </p:cNvSpPr>
          <p:nvPr/>
        </p:nvSpPr>
        <p:spPr>
          <a:xfrm>
            <a:off x="1145223" y="4626610"/>
            <a:ext cx="1306513" cy="479425"/>
          </a:xfrm>
          <a:prstGeom prst="rect">
            <a:avLst/>
          </a:prstGeom>
        </p:spPr>
        <p:txBody>
          <a:bodyPr wrap="none" fromWordArt="1">
            <a:prstTxWarp prst="textPlain">
              <a:avLst>
                <a:gd name="adj" fmla="val 49473"/>
              </a:avLst>
            </a:prstTxWarp>
            <a:normAutofit fontScale="77500" lnSpcReduction="10000"/>
          </a:bodyPr>
          <a:lstStyle/>
          <a:p>
            <a:pPr algn="ctr" eaLnBrk="0" fontAlgn="base" hangingPunct="0"/>
            <a:r>
              <a:rPr lang="zh-CN" altLang="en-US" sz="3600" b="1" strike="noStrike" noProof="1">
                <a:ln w="9525" cap="flat" cmpd="sng">
                  <a:solidFill>
                    <a:srgbClr val="000000"/>
                  </a:solidFill>
                  <a:prstDash val="solid"/>
                  <a:headEnd type="none" w="med" len="med"/>
                  <a:tailEnd type="none" w="med" len="med"/>
                </a:ln>
                <a:gradFill rotWithShape="1">
                  <a:gsLst>
                    <a:gs pos="0">
                      <a:srgbClr val="FF3300"/>
                    </a:gs>
                    <a:gs pos="100000">
                      <a:srgbClr val="FFFFFF"/>
                    </a:gs>
                  </a:gsLst>
                  <a:lin ang="5400000" scaled="1"/>
                  <a:tileRect/>
                </a:gradFill>
                <a:effectLst>
                  <a:outerShdw dist="35921" dir="2699999" algn="ctr" rotWithShape="0">
                    <a:srgbClr val="A50021"/>
                  </a:outerShdw>
                </a:effectLst>
                <a:latin typeface="宋体" panose="02010600030101010101" pitchFamily="2" charset="-122"/>
                <a:ea typeface="宋体" panose="02010600030101010101" pitchFamily="2" charset="-122"/>
                <a:cs typeface="+mn-cs"/>
              </a:rPr>
              <a:t>可能性</a:t>
            </a:r>
            <a:endParaRPr lang="zh-CN" altLang="en-US" sz="3600" b="1" strike="noStrike" noProof="1">
              <a:ln w="9525" cap="flat" cmpd="sng">
                <a:solidFill>
                  <a:srgbClr val="000000"/>
                </a:solidFill>
                <a:prstDash val="solid"/>
                <a:headEnd type="none" w="med" len="med"/>
                <a:tailEnd type="none" w="med" len="med"/>
              </a:ln>
              <a:gradFill rotWithShape="1">
                <a:gsLst>
                  <a:gs pos="0">
                    <a:srgbClr val="FF3300"/>
                  </a:gs>
                  <a:gs pos="100000">
                    <a:srgbClr val="FFFFFF"/>
                  </a:gs>
                </a:gsLst>
                <a:lin ang="5400000" scaled="1"/>
                <a:tileRect/>
              </a:gradFill>
              <a:effectLst>
                <a:outerShdw dist="35921" dir="2699999" algn="ctr" rotWithShape="0">
                  <a:srgbClr val="A50021"/>
                </a:outerShdw>
              </a:effectLst>
              <a:latin typeface="宋体" panose="02010600030101010101" pitchFamily="2" charset="-122"/>
              <a:ea typeface="宋体" panose="02010600030101010101" pitchFamily="2" charset="-122"/>
            </a:endParaRPr>
          </a:p>
        </p:txBody>
      </p:sp>
      <p:sp>
        <p:nvSpPr>
          <p:cNvPr id="14" name="矩形 13"/>
          <p:cNvSpPr/>
          <p:nvPr/>
        </p:nvSpPr>
        <p:spPr>
          <a:xfrm>
            <a:off x="2835275" y="4262755"/>
            <a:ext cx="8270875" cy="193802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近代中国是一个政治、经济、文化发展极不平衡的半殖民地半封建的大国；</a:t>
            </a:r>
          </a:p>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革命的群众基础好</a:t>
            </a:r>
          </a:p>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全国革命形势的继续向前发展</a:t>
            </a:r>
          </a:p>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相当力量正式红军的存在         </a:t>
            </a:r>
            <a:endPar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marL="342900" indent="-342900" algn="just" fontAlgn="auto">
              <a:lnSpc>
                <a:spcPct val="100000"/>
              </a:lnSpc>
              <a:buFont typeface="Wingdings" panose="05000000000000000000" pitchFamily="2" charset="2"/>
              <a:buChar char="u"/>
            </a:pPr>
            <a:r>
              <a:rPr lang="zh-CN" altLang="en-US" sz="20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党的领导及其正确的政策</a:t>
            </a:r>
            <a:endParaRPr lang="zh-CN" altLang="en-US"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45305" y="2099310"/>
            <a:ext cx="6450330" cy="132207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土地革命</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是民主革命的基本内容；</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武装斗争</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是中国革命的主要形式，是农村根据地建设和土地革命的强有力保证；</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农村革命根据地</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是中国革命的战略阵地，是进行武装斗争和开展土地革命的依托。</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16" name="五边形 15"/>
          <p:cNvSpPr/>
          <p:nvPr/>
        </p:nvSpPr>
        <p:spPr bwMode="auto">
          <a:xfrm>
            <a:off x="1577340" y="2412365"/>
            <a:ext cx="225234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内容</a:t>
            </a:r>
          </a:p>
        </p:txBody>
      </p:sp>
      <p:sp>
        <p:nvSpPr>
          <p:cNvPr id="2" name="矩形 1"/>
          <p:cNvSpPr/>
          <p:nvPr/>
        </p:nvSpPr>
        <p:spPr>
          <a:xfrm>
            <a:off x="4399915" y="3938270"/>
            <a:ext cx="6396355" cy="1630045"/>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国革命道路的理论，反映了中国半殖民地半封建社会民主革命发展的客观规律。中国革命道路理论，是党运用马克思主义的立场、观点和方法，分析、研究和解决中国革命具体问题的光辉典范，对于推进马克思主义中国化具有重要的方法论意义。</a:t>
            </a: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五边形 2"/>
          <p:cNvSpPr/>
          <p:nvPr/>
        </p:nvSpPr>
        <p:spPr bwMode="auto">
          <a:xfrm>
            <a:off x="1577340" y="4248785"/>
            <a:ext cx="225234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意义</a:t>
            </a:r>
          </a:p>
        </p:txBody>
      </p:sp>
      <p:sp>
        <p:nvSpPr>
          <p:cNvPr id="10" name="文本框 9"/>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一、新民主主义革命的道路</a:t>
            </a:r>
          </a:p>
        </p:txBody>
      </p:sp>
      <p:sp>
        <p:nvSpPr>
          <p:cNvPr id="11" name="文本框 10"/>
          <p:cNvSpPr txBox="1"/>
          <p:nvPr/>
        </p:nvSpPr>
        <p:spPr>
          <a:xfrm>
            <a:off x="1145540" y="1290320"/>
            <a:ext cx="526986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3.</a:t>
            </a:r>
            <a:r>
              <a:rPr lang="zh-CN" altLang="en-US" sz="2400" dirty="0"/>
              <a:t>新民主主义革命道路的内容及意义</a:t>
            </a:r>
          </a:p>
        </p:txBody>
      </p:sp>
      <p:cxnSp>
        <p:nvCxnSpPr>
          <p:cNvPr id="13" name="直接连接符 1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组合 4"/>
          <p:cNvGrpSpPr/>
          <p:nvPr/>
        </p:nvGrpSpPr>
        <p:grpSpPr bwMode="auto">
          <a:xfrm>
            <a:off x="1390015" y="2313940"/>
            <a:ext cx="2466975" cy="1609090"/>
            <a:chOff x="1995488" y="3736975"/>
            <a:chExt cx="1647825" cy="1858963"/>
          </a:xfrm>
        </p:grpSpPr>
        <p:sp>
          <p:nvSpPr>
            <p:cNvPr id="43"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44" name="矩形 43"/>
            <p:cNvSpPr/>
            <p:nvPr/>
          </p:nvSpPr>
          <p:spPr>
            <a:xfrm rot="5400000" flipH="1">
              <a:off x="2603981" y="5205557"/>
              <a:ext cx="430838" cy="349924"/>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45" name="等腰三角形 44"/>
            <p:cNvSpPr/>
            <p:nvPr/>
          </p:nvSpPr>
          <p:spPr>
            <a:xfrm flipH="1">
              <a:off x="2717605" y="5290819"/>
              <a:ext cx="20359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grpSp>
        <p:nvGrpSpPr>
          <p:cNvPr id="46" name="组合 23"/>
          <p:cNvGrpSpPr/>
          <p:nvPr/>
        </p:nvGrpSpPr>
        <p:grpSpPr bwMode="auto">
          <a:xfrm>
            <a:off x="4857115" y="2313940"/>
            <a:ext cx="2465705" cy="1609090"/>
            <a:chOff x="1995488" y="3736975"/>
            <a:chExt cx="1647825" cy="1858963"/>
          </a:xfrm>
        </p:grpSpPr>
        <p:sp>
          <p:nvSpPr>
            <p:cNvPr id="47"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48" name="矩形 47"/>
            <p:cNvSpPr/>
            <p:nvPr/>
          </p:nvSpPr>
          <p:spPr>
            <a:xfrm rot="5400000" flipH="1">
              <a:off x="2603981" y="5205975"/>
              <a:ext cx="430838" cy="349089"/>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49" name="等腰三角形 48"/>
            <p:cNvSpPr/>
            <p:nvPr/>
          </p:nvSpPr>
          <p:spPr>
            <a:xfrm flipH="1">
              <a:off x="2718070" y="5290819"/>
              <a:ext cx="20266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grpSp>
        <p:nvGrpSpPr>
          <p:cNvPr id="50" name="组合 34"/>
          <p:cNvGrpSpPr/>
          <p:nvPr/>
        </p:nvGrpSpPr>
        <p:grpSpPr bwMode="auto">
          <a:xfrm>
            <a:off x="8321040" y="2313940"/>
            <a:ext cx="2465705" cy="1609090"/>
            <a:chOff x="1995488" y="3736975"/>
            <a:chExt cx="1647825" cy="1858963"/>
          </a:xfrm>
        </p:grpSpPr>
        <p:sp>
          <p:nvSpPr>
            <p:cNvPr id="51" name="任意多边形 3"/>
            <p:cNvSpPr/>
            <p:nvPr/>
          </p:nvSpPr>
          <p:spPr>
            <a:xfrm>
              <a:off x="1995488" y="3736975"/>
              <a:ext cx="1647825" cy="1649900"/>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chemeClr val="bg1"/>
            </a:solidFill>
            <a:ln w="381000">
              <a:solidFill>
                <a:srgbClr val="C0504D"/>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eaLnBrk="1" fontAlgn="auto" hangingPunct="1">
                <a:spcBef>
                  <a:spcPts val="0"/>
                </a:spcBef>
                <a:spcAft>
                  <a:spcPts val="0"/>
                </a:spcAft>
                <a:defRPr/>
              </a:pPr>
              <a:endParaRPr lang="zh-CN" altLang="en-US" sz="3200" dirty="0">
                <a:solidFill>
                  <a:srgbClr val="C0504D"/>
                </a:solidFill>
                <a:latin typeface="微软雅黑" panose="020B0503020204020204" pitchFamily="34" charset="-122"/>
              </a:endParaRPr>
            </a:p>
          </p:txBody>
        </p:sp>
        <p:sp>
          <p:nvSpPr>
            <p:cNvPr id="52" name="矩形 51"/>
            <p:cNvSpPr/>
            <p:nvPr/>
          </p:nvSpPr>
          <p:spPr>
            <a:xfrm rot="5400000" flipH="1">
              <a:off x="2603981" y="5205975"/>
              <a:ext cx="430838" cy="349089"/>
            </a:xfrm>
            <a:prstGeom prst="rect">
              <a:avLst/>
            </a:prstGeom>
            <a:solidFill>
              <a:sysClr val="window" lastClr="FFFFFF"/>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sp>
          <p:nvSpPr>
            <p:cNvPr id="53" name="等腰三角形 52"/>
            <p:cNvSpPr/>
            <p:nvPr/>
          </p:nvSpPr>
          <p:spPr>
            <a:xfrm flipH="1">
              <a:off x="2718070" y="5290819"/>
              <a:ext cx="202662" cy="176574"/>
            </a:xfrm>
            <a:prstGeom prst="triangle">
              <a:avLst/>
            </a:prstGeom>
            <a:solidFill>
              <a:srgbClr val="C0504D"/>
            </a:solidFill>
            <a:ln w="25400" cap="flat" cmpd="sng" algn="ctr">
              <a:noFill/>
              <a:prstDash val="solid"/>
            </a:ln>
            <a:effectLst/>
          </p:spPr>
          <p:txBody>
            <a:bodyPr lIns="68580" tIns="34290" rIns="68580" bIns="34290" anchor="ctr"/>
            <a:lstStyle/>
            <a:p>
              <a:pPr algn="ctr" defTabSz="609600" eaLnBrk="1" fontAlgn="auto" hangingPunct="1">
                <a:spcBef>
                  <a:spcPts val="0"/>
                </a:spcBef>
                <a:spcAft>
                  <a:spcPts val="0"/>
                </a:spcAft>
                <a:defRPr/>
              </a:pPr>
              <a:endParaRPr lang="en-US" kern="0" dirty="0">
                <a:solidFill>
                  <a:sysClr val="window" lastClr="FFFFFF"/>
                </a:solidFill>
                <a:latin typeface="Calibri" panose="020F0502020204030204"/>
                <a:ea typeface="+mn-ea"/>
              </a:endParaRPr>
            </a:p>
          </p:txBody>
        </p:sp>
      </p:grpSp>
      <p:sp>
        <p:nvSpPr>
          <p:cNvPr id="54" name="矩形 53"/>
          <p:cNvSpPr/>
          <p:nvPr/>
        </p:nvSpPr>
        <p:spPr>
          <a:xfrm>
            <a:off x="1887855" y="2839085"/>
            <a:ext cx="1680210" cy="377190"/>
          </a:xfrm>
          <a:prstGeom prst="rect">
            <a:avLst/>
          </a:prstGeom>
        </p:spPr>
        <p:txBody>
          <a:bodyPr wrap="square" lIns="121917" tIns="60958" rIns="121917" bIns="60958">
            <a:noAutofit/>
          </a:bodyPr>
          <a:lstStyle/>
          <a:p>
            <a:pPr defTabSz="609600" eaLnBrk="1" hangingPunct="1">
              <a:defRPr/>
            </a:pPr>
            <a:r>
              <a:rPr lang="zh-CN" altLang="en-US" sz="2400" b="1" dirty="0">
                <a:latin typeface="微软雅黑" panose="020B0503020204020204" pitchFamily="34" charset="-122"/>
                <a:ea typeface="微软雅黑" panose="020B0503020204020204" pitchFamily="34" charset="-122"/>
                <a:sym typeface="+mn-lt"/>
              </a:rPr>
              <a:t>统一战线</a:t>
            </a:r>
          </a:p>
        </p:txBody>
      </p:sp>
      <p:sp>
        <p:nvSpPr>
          <p:cNvPr id="55" name="矩形 54"/>
          <p:cNvSpPr/>
          <p:nvPr/>
        </p:nvSpPr>
        <p:spPr>
          <a:xfrm>
            <a:off x="5319395" y="2796540"/>
            <a:ext cx="1523365" cy="377190"/>
          </a:xfrm>
          <a:prstGeom prst="rect">
            <a:avLst/>
          </a:prstGeom>
        </p:spPr>
        <p:txBody>
          <a:bodyPr wrap="square" lIns="121917" tIns="60958" rIns="121917" bIns="60958">
            <a:noAutofit/>
          </a:bodyPr>
          <a:lstStyle/>
          <a:p>
            <a:pPr defTabSz="609600" eaLnBrk="1" hangingPunct="1">
              <a:defRPr/>
            </a:pPr>
            <a:r>
              <a:rPr lang="zh-CN" altLang="en-US" sz="2400" b="1" dirty="0">
                <a:latin typeface="微软雅黑" panose="020B0503020204020204" pitchFamily="34" charset="-122"/>
                <a:ea typeface="微软雅黑" panose="020B0503020204020204" pitchFamily="34" charset="-122"/>
                <a:sym typeface="+mn-lt"/>
              </a:rPr>
              <a:t>武装斗争</a:t>
            </a:r>
          </a:p>
        </p:txBody>
      </p:sp>
      <p:sp>
        <p:nvSpPr>
          <p:cNvPr id="56" name="矩形 55"/>
          <p:cNvSpPr/>
          <p:nvPr/>
        </p:nvSpPr>
        <p:spPr>
          <a:xfrm>
            <a:off x="8796020" y="2795905"/>
            <a:ext cx="1616075" cy="377190"/>
          </a:xfrm>
          <a:prstGeom prst="rect">
            <a:avLst/>
          </a:prstGeom>
        </p:spPr>
        <p:txBody>
          <a:bodyPr wrap="square" lIns="121917" tIns="60958" rIns="121917" bIns="60958">
            <a:noAutofit/>
          </a:bodyPr>
          <a:lstStyle/>
          <a:p>
            <a:pPr defTabSz="609600">
              <a:defRPr/>
            </a:pPr>
            <a:r>
              <a:rPr lang="zh-CN" altLang="en-US" sz="2400" b="1" dirty="0">
                <a:latin typeface="微软雅黑" panose="020B0503020204020204" pitchFamily="34" charset="-122"/>
                <a:ea typeface="微软雅黑" panose="020B0503020204020204" pitchFamily="34" charset="-122"/>
                <a:sym typeface="+mn-lt"/>
              </a:rPr>
              <a:t>党的建设</a:t>
            </a:r>
          </a:p>
        </p:txBody>
      </p:sp>
      <p:sp>
        <p:nvSpPr>
          <p:cNvPr id="57" name="文本框 6"/>
          <p:cNvSpPr txBox="1">
            <a:spLocks noChangeArrowheads="1"/>
          </p:cNvSpPr>
          <p:nvPr/>
        </p:nvSpPr>
        <p:spPr bwMode="auto">
          <a:xfrm>
            <a:off x="945515" y="4152265"/>
            <a:ext cx="3566160" cy="30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0" fontAlgn="base" latinLnBrk="0" hangingPunct="0">
              <a:lnSpc>
                <a:spcPct val="130000"/>
              </a:lnSpc>
              <a:spcBef>
                <a:spcPct val="0"/>
              </a:spcBef>
              <a:spcAft>
                <a:spcPct val="0"/>
              </a:spcAft>
              <a:buClrTx/>
              <a:buSzTx/>
              <a:buFontTx/>
              <a:buNone/>
              <a:defRPr/>
            </a:pPr>
            <a:r>
              <a:rPr kumimoji="0" lang="zh-CN" altLang="en-US"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统一战线问题是无产阶级政党策略思想的重要内容，是由当时的阶级状况决定的：</a:t>
            </a:r>
            <a:r>
              <a:rPr kumimoji="0" lang="en-US" altLang="zh-CN"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a:t>
            </a:r>
            <a:r>
              <a:rPr kumimoji="0" lang="zh-CN" altLang="en-US"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两头小中间大的社会</a:t>
            </a:r>
            <a:r>
              <a:rPr kumimoji="0" lang="en-US" altLang="zh-CN"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a:t>
            </a:r>
            <a:r>
              <a:rPr kumimoji="0" lang="zh-CN" altLang="en-US"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无产阶级和地主大资产阶级只占少数，最广大的是农民、城市小资产阶级及其他的中间阶级</a:t>
            </a:r>
            <a:r>
              <a:rPr kumimoji="0" lang="en-US" altLang="zh-CN"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a:t>
            </a:r>
            <a:endParaRPr kumimoji="0" lang="zh-CN" altLang="en-US" sz="18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endParaRPr>
          </a:p>
          <a:p>
            <a:pPr marL="0" marR="0" lvl="0" indent="0" algn="just" defTabSz="914400" rtl="0" eaLnBrk="0" fontAlgn="base" latinLnBrk="0" hangingPunct="0">
              <a:lnSpc>
                <a:spcPct val="13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lt"/>
              </a:rPr>
              <a:t> </a:t>
            </a:r>
          </a:p>
        </p:txBody>
      </p:sp>
      <p:sp>
        <p:nvSpPr>
          <p:cNvPr id="58" name="文本框 6"/>
          <p:cNvSpPr txBox="1">
            <a:spLocks noChangeArrowheads="1"/>
          </p:cNvSpPr>
          <p:nvPr/>
        </p:nvSpPr>
        <p:spPr bwMode="auto">
          <a:xfrm>
            <a:off x="4857115" y="4297045"/>
            <a:ext cx="2934970" cy="18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just" defTabSz="914400" rtl="0" eaLnBrk="0" fontAlgn="base" latinLnBrk="0" hangingPunct="0">
              <a:lnSpc>
                <a:spcPct val="130000"/>
              </a:lnSpc>
              <a:spcBef>
                <a:spcPct val="0"/>
              </a:spcBef>
              <a:spcAft>
                <a:spcPct val="0"/>
              </a:spcAft>
              <a:buClrTx/>
              <a:buSzTx/>
              <a:buFontTx/>
              <a:buNone/>
              <a:defRPr/>
            </a:pPr>
            <a:r>
              <a:rPr lang="zh-CN" altLang="en-US" sz="1800" dirty="0">
                <a:solidFill>
                  <a:prstClr val="black"/>
                </a:solidFill>
                <a:latin typeface="微软雅黑" panose="020B0503020204020204" pitchFamily="34" charset="-122"/>
                <a:sym typeface="+mn-lt"/>
              </a:rPr>
              <a:t>武装斗争是中国革命的特点和优点之一。</a:t>
            </a:r>
          </a:p>
          <a:p>
            <a:pPr marL="0" marR="0" lvl="0" indent="0" algn="just" defTabSz="914400" rtl="0" eaLnBrk="0" fontAlgn="base" latinLnBrk="0" hangingPunct="0">
              <a:lnSpc>
                <a:spcPct val="130000"/>
              </a:lnSpc>
              <a:spcBef>
                <a:spcPct val="0"/>
              </a:spcBef>
              <a:spcAft>
                <a:spcPct val="0"/>
              </a:spcAft>
              <a:buClrTx/>
              <a:buSzTx/>
              <a:buFontTx/>
              <a:buNone/>
              <a:defRPr/>
            </a:pPr>
            <a:r>
              <a:rPr lang="zh-CN" altLang="en-US" sz="1800" dirty="0">
                <a:solidFill>
                  <a:prstClr val="black"/>
                </a:solidFill>
                <a:latin typeface="微软雅黑" panose="020B0503020204020204" pitchFamily="34" charset="-122"/>
                <a:sym typeface="+mn-lt"/>
              </a:rPr>
              <a:t>必要性</a:t>
            </a:r>
          </a:p>
          <a:p>
            <a:pPr marL="0" marR="0" lvl="0" indent="0" algn="just" defTabSz="914400" rtl="0" eaLnBrk="0" fontAlgn="base" latinLnBrk="0" hangingPunct="0">
              <a:lnSpc>
                <a:spcPct val="130000"/>
              </a:lnSpc>
              <a:spcBef>
                <a:spcPct val="0"/>
              </a:spcBef>
              <a:spcAft>
                <a:spcPct val="0"/>
              </a:spcAft>
              <a:buClrTx/>
              <a:buSzTx/>
              <a:buFontTx/>
              <a:buNone/>
              <a:defRPr/>
            </a:pPr>
            <a:r>
              <a:rPr lang="zh-CN" altLang="en-US" sz="1800" dirty="0">
                <a:solidFill>
                  <a:prstClr val="black"/>
                </a:solidFill>
                <a:latin typeface="微软雅黑" panose="020B0503020204020204" pitchFamily="34" charset="-122"/>
                <a:sym typeface="+mn-lt"/>
              </a:rPr>
              <a:t>可能性</a:t>
            </a:r>
          </a:p>
          <a:p>
            <a:pPr marL="0" marR="0" lvl="0" indent="0" algn="just" defTabSz="914400" rtl="0" eaLnBrk="0" fontAlgn="base" latinLnBrk="0" hangingPunct="0">
              <a:lnSpc>
                <a:spcPct val="130000"/>
              </a:lnSpc>
              <a:spcBef>
                <a:spcPct val="0"/>
              </a:spcBef>
              <a:spcAft>
                <a:spcPct val="0"/>
              </a:spcAft>
              <a:buClrTx/>
              <a:buSzTx/>
              <a:buFontTx/>
              <a:buNone/>
              <a:defRPr/>
            </a:pPr>
            <a:r>
              <a:rPr lang="zh-CN" altLang="en-US" sz="1800" dirty="0">
                <a:solidFill>
                  <a:prstClr val="black"/>
                </a:solidFill>
                <a:latin typeface="微软雅黑" panose="020B0503020204020204" pitchFamily="34" charset="-122"/>
                <a:sym typeface="+mn-lt"/>
              </a:rPr>
              <a:t>革命经验</a:t>
            </a:r>
          </a:p>
        </p:txBody>
      </p:sp>
      <p:sp>
        <p:nvSpPr>
          <p:cNvPr id="59" name="文本框 6"/>
          <p:cNvSpPr txBox="1">
            <a:spLocks noChangeArrowheads="1"/>
          </p:cNvSpPr>
          <p:nvPr/>
        </p:nvSpPr>
        <p:spPr bwMode="auto">
          <a:xfrm>
            <a:off x="8321675" y="4450715"/>
            <a:ext cx="2875915" cy="169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eaLnBrk="0" fontAlgn="base" hangingPunct="0">
              <a:lnSpc>
                <a:spcPct val="130000"/>
              </a:lnSpc>
              <a:spcBef>
                <a:spcPct val="0"/>
              </a:spcBef>
              <a:spcAft>
                <a:spcPct val="0"/>
              </a:spcAft>
              <a:buNone/>
              <a:defRPr/>
            </a:pPr>
            <a:r>
              <a:rPr lang="zh-CN" altLang="en-US" sz="1600" dirty="0">
                <a:solidFill>
                  <a:schemeClr val="tx1"/>
                </a:solidFill>
                <a:latin typeface="微软雅黑" panose="020B0503020204020204" pitchFamily="34" charset="-122"/>
                <a:sym typeface="+mn-ea"/>
              </a:rPr>
              <a:t>中国共产党要领导革命取得胜利，必须不断加强党的思想建设、组织建设和作风建设。</a:t>
            </a:r>
            <a:endParaRPr lang="zh-CN" altLang="en-US" sz="1600" noProof="1">
              <a:solidFill>
                <a:schemeClr val="tx1"/>
              </a:solidFill>
              <a:latin typeface="宋体" panose="02010600030101010101" pitchFamily="2" charset="-122"/>
              <a:ea typeface="宋体" panose="02010600030101010101" pitchFamily="2" charset="-122"/>
            </a:endParaRPr>
          </a:p>
          <a:p>
            <a:pPr algn="just" eaLnBrk="0" fontAlgn="base" hangingPunct="0">
              <a:lnSpc>
                <a:spcPct val="130000"/>
              </a:lnSpc>
              <a:spcBef>
                <a:spcPct val="0"/>
              </a:spcBef>
              <a:spcAft>
                <a:spcPct val="0"/>
              </a:spcAft>
              <a:buNone/>
              <a:defRPr/>
            </a:pPr>
            <a:r>
              <a:rPr lang="zh-CN" altLang="en-US" sz="1600" dirty="0">
                <a:solidFill>
                  <a:prstClr val="black"/>
                </a:solidFill>
                <a:latin typeface="微软雅黑" panose="020B0503020204020204" pitchFamily="34" charset="-122"/>
                <a:sym typeface="+mn-lt"/>
              </a:rPr>
              <a:t>必要性</a:t>
            </a:r>
          </a:p>
          <a:p>
            <a:pPr algn="just" eaLnBrk="0" fontAlgn="base" hangingPunct="0">
              <a:lnSpc>
                <a:spcPct val="130000"/>
              </a:lnSpc>
              <a:spcBef>
                <a:spcPct val="0"/>
              </a:spcBef>
              <a:spcAft>
                <a:spcPct val="0"/>
              </a:spcAft>
              <a:buNone/>
              <a:defRPr/>
            </a:pPr>
            <a:r>
              <a:rPr lang="zh-CN" altLang="en-US" sz="1600" dirty="0">
                <a:solidFill>
                  <a:prstClr val="black"/>
                </a:solidFill>
                <a:latin typeface="微软雅黑" panose="020B0503020204020204" pitchFamily="34" charset="-122"/>
                <a:sym typeface="+mn-lt"/>
              </a:rPr>
              <a:t>丰富的经验</a:t>
            </a:r>
          </a:p>
        </p:txBody>
      </p:sp>
      <p:sp>
        <p:nvSpPr>
          <p:cNvPr id="10" name="文本框 9"/>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二、新民主主义革命的三大法宝</a:t>
            </a:r>
          </a:p>
        </p:txBody>
      </p:sp>
      <p:grpSp>
        <p:nvGrpSpPr>
          <p:cNvPr id="22529" name="组合 3"/>
          <p:cNvGrpSpPr/>
          <p:nvPr/>
        </p:nvGrpSpPr>
        <p:grpSpPr>
          <a:xfrm>
            <a:off x="2982913" y="1171575"/>
            <a:ext cx="5813425" cy="908050"/>
            <a:chOff x="1579025" y="2342734"/>
            <a:chExt cx="5814472" cy="907426"/>
          </a:xfrm>
        </p:grpSpPr>
        <p:pic>
          <p:nvPicPr>
            <p:cNvPr id="22530" name="图片 23"/>
            <p:cNvPicPr>
              <a:picLocks noChangeAspect="1"/>
            </p:cNvPicPr>
            <p:nvPr/>
          </p:nvPicPr>
          <p:blipFill>
            <a:blip r:embed="rId3"/>
            <a:stretch>
              <a:fillRect/>
            </a:stretch>
          </p:blipFill>
          <p:spPr>
            <a:xfrm>
              <a:off x="1579025" y="2361585"/>
              <a:ext cx="5814472" cy="888575"/>
            </a:xfrm>
            <a:prstGeom prst="rect">
              <a:avLst/>
            </a:prstGeom>
            <a:noFill/>
            <a:ln w="9525">
              <a:noFill/>
            </a:ln>
          </p:spPr>
        </p:pic>
        <p:sp>
          <p:nvSpPr>
            <p:cNvPr id="25" name="TextBox 9">
              <a:hlinkClick r:id="" action="ppaction://hlinkshowjump?jump=nextslide"/>
            </p:cNvPr>
            <p:cNvSpPr txBox="1"/>
            <p:nvPr/>
          </p:nvSpPr>
          <p:spPr>
            <a:xfrm>
              <a:off x="2518719" y="2342734"/>
              <a:ext cx="3871657" cy="496863"/>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defTabSz="908685" eaLnBrk="1" fontAlgn="auto" hangingPunct="1">
                <a:spcBef>
                  <a:spcPts val="0"/>
                </a:spcBef>
                <a:spcAft>
                  <a:spcPts val="0"/>
                </a:spcAft>
                <a:defRPr/>
              </a:pPr>
              <a:r>
                <a:rPr lang="zh-CN" altLang="en-US" sz="2635" strike="noStrike" noProof="1">
                  <a:solidFill>
                    <a:prstClr val="white"/>
                  </a:solidFill>
                </a:rPr>
                <a:t>《〈共产党人〉发刊词》</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150235" y="168275"/>
            <a:ext cx="589026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三、新民主主义革命理论的意义</a:t>
            </a:r>
          </a:p>
        </p:txBody>
      </p:sp>
      <p:sp>
        <p:nvSpPr>
          <p:cNvPr id="23" name="矩形 22"/>
          <p:cNvSpPr/>
          <p:nvPr>
            <p:custDataLst>
              <p:tags r:id="rId1"/>
            </p:custDataLst>
          </p:nvPr>
        </p:nvSpPr>
        <p:spPr>
          <a:xfrm>
            <a:off x="1167765" y="1391285"/>
            <a:ext cx="9956800" cy="4939030"/>
          </a:xfrm>
          <a:prstGeom prst="rect">
            <a:avLst/>
          </a:prstGeom>
          <a:ln>
            <a:solidFill>
              <a:srgbClr val="C00000"/>
            </a:solidFill>
          </a:ln>
        </p:spPr>
        <p:txBody>
          <a:bodyPr wrap="square">
            <a:spAutoFit/>
          </a:bodyPr>
          <a:lstStyle/>
          <a:p>
            <a:pPr marL="342900" indent="-342900" algn="just" fontAlgn="auto">
              <a:lnSpc>
                <a:spcPct val="150000"/>
              </a:lnSpc>
              <a:buFont typeface="Wingdings" panose="05000000000000000000" pitchFamily="2" charset="2"/>
              <a:buChar char="u"/>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新民主主义革命理论，是以毛泽东为代表的中国共产党人把马克思列宁主义基本原理同中国革命具体实际相结合，在认真总结中国革命实践经验基础上形成的具有独创性的革命理论</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342900" indent="-342900" algn="just" fontAlgn="auto">
              <a:lnSpc>
                <a:spcPct val="150000"/>
              </a:lnSpc>
              <a:buFont typeface="Wingdings" panose="05000000000000000000" pitchFamily="2" charset="2"/>
              <a:buChar char="u"/>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新民主主义革命理论，揭示了近代中国革命发展的客观规律，解决了一个在以农民为主体的、落后的半殖民地半封建的东方大国里进行革命的一系列理论问题。科学回答了中国革命向何处去的问题，以及中国革命发展阶段问题，丰富了马克思主义理论宝库。</a:t>
            </a:r>
          </a:p>
          <a:p>
            <a:pPr marL="342900" indent="-342900" algn="just" fontAlgn="auto">
              <a:lnSpc>
                <a:spcPct val="150000"/>
              </a:lnSpc>
              <a:buFont typeface="Wingdings" panose="05000000000000000000" pitchFamily="2" charset="2"/>
              <a:buChar char="u"/>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新民主主义革命理论，是马克思主义中国化的重要理论成果，开辟了马克思主义中国化的发展道路。独立自主地对中国革命实际问题作出分析和研究，是对中国革命实践经验的概括和总结，是中国共产党人集体智慧的结晶。</a:t>
            </a:r>
          </a:p>
          <a:p>
            <a:pPr marL="342900" indent="-342900" algn="just" fontAlgn="auto">
              <a:lnSpc>
                <a:spcPct val="150000"/>
              </a:lnSpc>
              <a:buFont typeface="Wingdings" panose="05000000000000000000" pitchFamily="2" charset="2"/>
              <a:buChar char="u"/>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新民主主义革命理论指导党和人民取得新民主主义革命的胜利，建立了新中国，开创了中国历史新纪元</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p>
          <a:p>
            <a:pPr marL="342900" indent="-342900" algn="just" fontAlgn="auto">
              <a:lnSpc>
                <a:spcPct val="150000"/>
              </a:lnSpc>
              <a:buFont typeface="Wingdings" panose="05000000000000000000" pitchFamily="2" charset="2"/>
              <a:buChar char="u"/>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中国革命的胜利有力推动世界人民反帝反殖斗争，增强了世界和平力量。</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fontAlgn="auto">
              <a:lnSpc>
                <a:spcPct val="100000"/>
              </a:lnSpc>
              <a:buFont typeface="Wingdings" panose="05000000000000000000" pitchFamily="2" charset="2"/>
              <a:buChar char="u"/>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6704470" y="5482939"/>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
            </p:custDataLst>
          </p:nvPr>
        </p:nvSpPr>
        <p:spPr>
          <a:xfrm>
            <a:off x="7606365" y="5629222"/>
            <a:ext cx="3093720" cy="460375"/>
          </a:xfrm>
          <a:prstGeom prst="rect">
            <a:avLst/>
          </a:prstGeom>
          <a:noFill/>
        </p:spPr>
        <p:txBody>
          <a:bodyPr wrap="square" rtlCol="0">
            <a:spAutoFit/>
          </a:bodyPr>
          <a:lstStyle/>
          <a:p>
            <a:pPr algn="l">
              <a:lnSpc>
                <a:spcPct val="150000"/>
              </a:lnSpc>
            </a:pPr>
            <a:r>
              <a:rPr lang="zh-CN" altLang="en-US" sz="1600" dirty="0">
                <a:latin typeface="微软雅黑" panose="020B0503020204020204" pitchFamily="34" charset="-122"/>
                <a:ea typeface="微软雅黑" panose="020B0503020204020204" pitchFamily="34" charset="-122"/>
                <a:sym typeface="+mn-ea"/>
              </a:rPr>
              <a:t>新民主主义革命理论的意义</a:t>
            </a:r>
          </a:p>
        </p:txBody>
      </p:sp>
      <p:cxnSp>
        <p:nvCxnSpPr>
          <p:cNvPr id="75" name="直接连接符 74"/>
          <p:cNvCxnSpPr/>
          <p:nvPr>
            <p:custDataLst>
              <p:tags r:id="rId3"/>
            </p:custDataLst>
          </p:nvPr>
        </p:nvCxnSpPr>
        <p:spPr>
          <a:xfrm flipV="1">
            <a:off x="7224332" y="5190818"/>
            <a:ext cx="1270" cy="688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4"/>
            </p:custDataLst>
          </p:nvPr>
        </p:nvCxnSpPr>
        <p:spPr>
          <a:xfrm>
            <a:off x="7230365" y="5190691"/>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5"/>
            </p:custDataLst>
          </p:nvPr>
        </p:nvSpPr>
        <p:spPr>
          <a:xfrm>
            <a:off x="7478534" y="515104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63" name="直接连接符 62"/>
          <p:cNvCxnSpPr/>
          <p:nvPr>
            <p:custDataLst>
              <p:tags r:id="rId6"/>
            </p:custDataLst>
          </p:nvPr>
        </p:nvCxnSpPr>
        <p:spPr>
          <a:xfrm>
            <a:off x="3038691" y="3535392"/>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7"/>
            </p:custDataLst>
          </p:nvPr>
        </p:nvSpPr>
        <p:spPr>
          <a:xfrm>
            <a:off x="663495" y="3016213"/>
            <a:ext cx="2579062" cy="914663"/>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新民主主义革命</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理论</a:t>
            </a:r>
          </a:p>
        </p:txBody>
      </p:sp>
      <p:cxnSp>
        <p:nvCxnSpPr>
          <p:cNvPr id="64" name="直接连接符 63"/>
          <p:cNvCxnSpPr/>
          <p:nvPr>
            <p:custDataLst>
              <p:tags r:id="rId8"/>
            </p:custDataLst>
          </p:nvPr>
        </p:nvCxnSpPr>
        <p:spPr>
          <a:xfrm>
            <a:off x="3741655" y="1583435"/>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9"/>
            </p:custDataLst>
          </p:nvPr>
        </p:nvCxnSpPr>
        <p:spPr>
          <a:xfrm>
            <a:off x="3741655" y="3533157"/>
            <a:ext cx="55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10"/>
            </p:custDataLst>
          </p:nvPr>
        </p:nvCxnSpPr>
        <p:spPr>
          <a:xfrm flipV="1">
            <a:off x="3741655" y="1583436"/>
            <a:ext cx="0" cy="39129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11"/>
            </p:custDataLst>
          </p:nvPr>
        </p:nvCxnSpPr>
        <p:spPr>
          <a:xfrm>
            <a:off x="3741655" y="5496340"/>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6720038" y="1026366"/>
            <a:ext cx="4266281" cy="981128"/>
            <a:chOff x="6208508" y="4287249"/>
            <a:chExt cx="4266281" cy="981128"/>
          </a:xfrm>
        </p:grpSpPr>
        <p:cxnSp>
          <p:nvCxnSpPr>
            <p:cNvPr id="109" name="直接连接符 108"/>
            <p:cNvCxnSpPr/>
            <p:nvPr>
              <p:custDataLst>
                <p:tags r:id="rId29"/>
              </p:custDataLst>
            </p:nvPr>
          </p:nvCxnSpPr>
          <p:spPr>
            <a:xfrm>
              <a:off x="6208508" y="4733386"/>
              <a:ext cx="5080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30"/>
              </p:custDataLst>
            </p:nvPr>
          </p:nvSpPr>
          <p:spPr>
            <a:xfrm>
              <a:off x="7040709" y="4287249"/>
              <a:ext cx="3434080" cy="337185"/>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sym typeface="+mn-ea"/>
                </a:rPr>
                <a:t>近代中国国情和中国革命的时代特征</a:t>
              </a:r>
              <a:endParaRPr lang="zh-CN" altLang="en-US" sz="1600" dirty="0">
                <a:latin typeface="微软雅黑" panose="020B0503020204020204" pitchFamily="34" charset="-122"/>
                <a:ea typeface="微软雅黑" panose="020B0503020204020204" pitchFamily="34" charset="-122"/>
              </a:endParaRPr>
            </a:p>
          </p:txBody>
        </p:sp>
        <p:sp>
          <p:nvSpPr>
            <p:cNvPr id="172" name="文本框 171"/>
            <p:cNvSpPr txBox="1"/>
            <p:nvPr>
              <p:custDataLst>
                <p:tags r:id="rId31"/>
              </p:custDataLst>
            </p:nvPr>
          </p:nvSpPr>
          <p:spPr>
            <a:xfrm>
              <a:off x="7040709" y="4931192"/>
              <a:ext cx="3027680" cy="337185"/>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sym typeface="+mn-ea"/>
                </a:rPr>
                <a:t>新民主主义革命理论的实践探索</a:t>
              </a:r>
              <a:endParaRPr lang="zh-CN" altLang="en-US" sz="1600" dirty="0">
                <a:latin typeface="微软雅黑" panose="020B0503020204020204" pitchFamily="34" charset="-122"/>
                <a:ea typeface="微软雅黑" panose="020B0503020204020204" pitchFamily="34" charset="-122"/>
              </a:endParaRPr>
            </a:p>
          </p:txBody>
        </p:sp>
        <p:cxnSp>
          <p:nvCxnSpPr>
            <p:cNvPr id="173" name="直接连接符 172"/>
            <p:cNvCxnSpPr/>
            <p:nvPr>
              <p:custDataLst>
                <p:tags r:id="rId32"/>
              </p:custDataLst>
            </p:nvPr>
          </p:nvCxnSpPr>
          <p:spPr>
            <a:xfrm flipV="1">
              <a:off x="6716526" y="4441141"/>
              <a:ext cx="0" cy="6578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78" idx="6"/>
            </p:cNvCxnSpPr>
            <p:nvPr>
              <p:custDataLst>
                <p:tags r:id="rId33"/>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34"/>
              </p:custDataLst>
            </p:nvPr>
          </p:nvCxnSpPr>
          <p:spPr>
            <a:xfrm>
              <a:off x="6716526" y="5101567"/>
              <a:ext cx="3051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椭圆 177"/>
            <p:cNvSpPr/>
            <p:nvPr>
              <p:custDataLst>
                <p:tags r:id="rId35"/>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0" name="椭圆 179"/>
            <p:cNvSpPr/>
            <p:nvPr>
              <p:custDataLst>
                <p:tags r:id="rId36"/>
              </p:custDataLst>
            </p:nvPr>
          </p:nvSpPr>
          <p:spPr>
            <a:xfrm>
              <a:off x="6958436" y="5057077"/>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8" name="组合 57"/>
          <p:cNvGrpSpPr/>
          <p:nvPr/>
        </p:nvGrpSpPr>
        <p:grpSpPr>
          <a:xfrm>
            <a:off x="6719436" y="3022438"/>
            <a:ext cx="3471477" cy="2843527"/>
            <a:chOff x="6167498" y="2961794"/>
            <a:chExt cx="3471477" cy="2843527"/>
          </a:xfrm>
        </p:grpSpPr>
        <p:cxnSp>
          <p:nvCxnSpPr>
            <p:cNvPr id="59" name="直接连接符 58"/>
            <p:cNvCxnSpPr/>
            <p:nvPr>
              <p:custDataLst>
                <p:tags r:id="rId18"/>
              </p:custDataLst>
            </p:nvPr>
          </p:nvCxnSpPr>
          <p:spPr>
            <a:xfrm>
              <a:off x="6167498" y="3489667"/>
              <a:ext cx="687070" cy="12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custDataLst>
                <p:tags r:id="rId19"/>
              </p:custDataLst>
            </p:nvPr>
          </p:nvSpPr>
          <p:spPr>
            <a:xfrm>
              <a:off x="7197281" y="2961794"/>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新民主主义革命的总路线</a:t>
              </a:r>
            </a:p>
          </p:txBody>
        </p:sp>
        <p:sp>
          <p:nvSpPr>
            <p:cNvPr id="61" name="文本框 60"/>
            <p:cNvSpPr txBox="1"/>
            <p:nvPr>
              <p:custDataLst>
                <p:tags r:id="rId20"/>
              </p:custDataLst>
            </p:nvPr>
          </p:nvSpPr>
          <p:spPr>
            <a:xfrm>
              <a:off x="7230936" y="3588928"/>
              <a:ext cx="2236510"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新民主主义的基本纲领</a:t>
              </a:r>
            </a:p>
          </p:txBody>
        </p:sp>
        <p:cxnSp>
          <p:nvCxnSpPr>
            <p:cNvPr id="87" name="直接连接符 86"/>
            <p:cNvCxnSpPr/>
            <p:nvPr>
              <p:custDataLst>
                <p:tags r:id="rId21"/>
              </p:custDataLst>
            </p:nvPr>
          </p:nvCxnSpPr>
          <p:spPr>
            <a:xfrm flipV="1">
              <a:off x="6849336" y="3159974"/>
              <a:ext cx="5080" cy="5937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custDataLst>
                <p:tags r:id="rId22"/>
              </p:custDataLst>
            </p:nvPr>
          </p:nvCxnSpPr>
          <p:spPr>
            <a:xfrm>
              <a:off x="6868509" y="3159971"/>
              <a:ext cx="244475" cy="6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23"/>
              </p:custDataLst>
            </p:nvPr>
          </p:nvCxnSpPr>
          <p:spPr>
            <a:xfrm>
              <a:off x="6868920" y="3757886"/>
              <a:ext cx="2776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custDataLst>
                <p:tags r:id="rId24"/>
              </p:custDataLst>
            </p:nvPr>
          </p:nvSpPr>
          <p:spPr>
            <a:xfrm>
              <a:off x="7017576" y="5257355"/>
              <a:ext cx="26212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新民主主义革命的三大法宝</a:t>
              </a:r>
            </a:p>
          </p:txBody>
        </p:sp>
        <p:cxnSp>
          <p:nvCxnSpPr>
            <p:cNvPr id="114" name="直接连接符 113"/>
            <p:cNvCxnSpPr/>
            <p:nvPr>
              <p:custDataLst>
                <p:tags r:id="rId25"/>
              </p:custDataLst>
            </p:nvPr>
          </p:nvCxnSpPr>
          <p:spPr>
            <a:xfrm flipV="1">
              <a:off x="6663404" y="5767167"/>
              <a:ext cx="324327" cy="9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椭圆 114"/>
            <p:cNvSpPr/>
            <p:nvPr>
              <p:custDataLst>
                <p:tags r:id="rId26"/>
              </p:custDataLst>
            </p:nvPr>
          </p:nvSpPr>
          <p:spPr>
            <a:xfrm>
              <a:off x="7113431" y="3121845"/>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7" name="椭圆 116"/>
            <p:cNvSpPr/>
            <p:nvPr>
              <p:custDataLst>
                <p:tags r:id="rId27"/>
              </p:custDataLst>
            </p:nvPr>
          </p:nvSpPr>
          <p:spPr>
            <a:xfrm>
              <a:off x="7153527" y="371595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8" name="椭圆 117"/>
            <p:cNvSpPr/>
            <p:nvPr>
              <p:custDataLst>
                <p:tags r:id="rId28"/>
              </p:custDataLst>
            </p:nvPr>
          </p:nvSpPr>
          <p:spPr>
            <a:xfrm>
              <a:off x="6923022" y="572145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12"/>
            </p:custDataLst>
          </p:nvPr>
        </p:nvSpPr>
        <p:spPr>
          <a:xfrm>
            <a:off x="4065837" y="1029410"/>
            <a:ext cx="2967180" cy="924574"/>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理论形成的依据是什么？</a:t>
            </a:r>
          </a:p>
        </p:txBody>
      </p:sp>
      <p:sp>
        <p:nvSpPr>
          <p:cNvPr id="52" name="圆角矩形 51"/>
          <p:cNvSpPr/>
          <p:nvPr>
            <p:custDataLst>
              <p:tags r:id="rId13"/>
            </p:custDataLst>
          </p:nvPr>
        </p:nvSpPr>
        <p:spPr>
          <a:xfrm>
            <a:off x="4065905" y="3064510"/>
            <a:ext cx="3071495" cy="94361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的总路线和基本纲领是什么？</a:t>
            </a:r>
          </a:p>
        </p:txBody>
      </p:sp>
      <p:sp>
        <p:nvSpPr>
          <p:cNvPr id="54" name="圆角矩形 53"/>
          <p:cNvSpPr/>
          <p:nvPr>
            <p:custDataLst>
              <p:tags r:id="rId14"/>
            </p:custDataLst>
          </p:nvPr>
        </p:nvSpPr>
        <p:spPr>
          <a:xfrm>
            <a:off x="4194719" y="5024115"/>
            <a:ext cx="2773091"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新民主主义革命的道路和基本经验是什么？</a:t>
            </a:r>
          </a:p>
        </p:txBody>
      </p:sp>
      <p:cxnSp>
        <p:nvCxnSpPr>
          <p:cNvPr id="5" name="直接连接符 4"/>
          <p:cNvCxnSpPr/>
          <p:nvPr>
            <p:custDataLst>
              <p:tags r:id="rId15"/>
            </p:custDataLst>
          </p:nvPr>
        </p:nvCxnSpPr>
        <p:spPr>
          <a:xfrm>
            <a:off x="7220833" y="5528801"/>
            <a:ext cx="213360" cy="50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16"/>
            </p:custDataLst>
          </p:nvPr>
        </p:nvSpPr>
        <p:spPr>
          <a:xfrm>
            <a:off x="7471640" y="5474219"/>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文本框 7"/>
          <p:cNvSpPr txBox="1"/>
          <p:nvPr>
            <p:custDataLst>
              <p:tags r:id="rId17"/>
            </p:custDataLst>
          </p:nvPr>
        </p:nvSpPr>
        <p:spPr>
          <a:xfrm>
            <a:off x="7597454" y="5021561"/>
            <a:ext cx="2279791"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新民主主义革命的道路</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iangxueyizuo3.png"/>
          <p:cNvPicPr>
            <a:picLocks noChangeAspect="1"/>
          </p:cNvPicPr>
          <p:nvPr/>
        </p:nvPicPr>
        <p:blipFill rotWithShape="1">
          <a:blip r:embed="rId2" cstate="print"/>
          <a:srcRect t="49567"/>
          <a:stretch>
            <a:fillRect/>
          </a:stretch>
        </p:blipFill>
        <p:spPr>
          <a:xfrm>
            <a:off x="3912" y="4483079"/>
            <a:ext cx="12184176" cy="2374921"/>
          </a:xfrm>
          <a:prstGeom prst="rect">
            <a:avLst/>
          </a:prstGeom>
          <a:effectLst>
            <a:outerShdw blurRad="127000" dist="63500" dir="16200000" rotWithShape="0">
              <a:srgbClr val="C00000">
                <a:alpha val="40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42857"/>
          <a:stretch>
            <a:fillRect/>
          </a:stretch>
        </p:blipFill>
        <p:spPr>
          <a:xfrm>
            <a:off x="3810" y="3469005"/>
            <a:ext cx="12192000" cy="3080385"/>
          </a:xfrm>
          <a:prstGeom prst="rect">
            <a:avLst/>
          </a:prstGeom>
        </p:spPr>
      </p:pic>
      <p:sp>
        <p:nvSpPr>
          <p:cNvPr id="27" name="文本框 26"/>
          <p:cNvSpPr txBox="1"/>
          <p:nvPr/>
        </p:nvSpPr>
        <p:spPr>
          <a:xfrm>
            <a:off x="450850" y="1861820"/>
            <a:ext cx="11290300" cy="829945"/>
          </a:xfrm>
          <a:prstGeom prst="rect">
            <a:avLst/>
          </a:prstGeom>
          <a:noFill/>
        </p:spPr>
        <p:txBody>
          <a:bodyPr wrap="square" rtlCol="0" anchor="t">
            <a:spAutoFit/>
          </a:bodyPr>
          <a:lstStyle/>
          <a:p>
            <a:pPr algn="ctr">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第三章  社会主义改造理论</a:t>
            </a:r>
          </a:p>
        </p:txBody>
      </p:sp>
      <p:pic>
        <p:nvPicPr>
          <p:cNvPr id="3" name="图片 2" descr="liangxueyizuo2.pn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15000"/>
                    </a14:imgEffect>
                    <a14:imgEffect>
                      <a14:colorTemperature colorTemp="11500"/>
                    </a14:imgEffect>
                    <a14:imgEffect>
                      <a14:saturation sat="400000"/>
                    </a14:imgEffect>
                  </a14:imgLayer>
                </a14:imgProps>
              </a:ext>
            </a:extLst>
          </a:blip>
          <a:stretch>
            <a:fillRect/>
          </a:stretch>
        </p:blipFill>
        <p:spPr>
          <a:xfrm>
            <a:off x="10422762" y="3161204"/>
            <a:ext cx="1769236" cy="369679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22817" y="1695450"/>
            <a:ext cx="7746365" cy="3467100"/>
            <a:chOff x="1644" y="3208"/>
            <a:chExt cx="12199" cy="5085"/>
          </a:xfrm>
        </p:grpSpPr>
        <p:sp>
          <p:nvSpPr>
            <p:cNvPr id="7" name="椭圆 6"/>
            <p:cNvSpPr>
              <a:spLocks noChangeAspect="1"/>
            </p:cNvSpPr>
            <p:nvPr/>
          </p:nvSpPr>
          <p:spPr>
            <a:xfrm>
              <a:off x="1644" y="3208"/>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一</a:t>
              </a:r>
            </a:p>
          </p:txBody>
        </p:sp>
        <p:sp>
          <p:nvSpPr>
            <p:cNvPr id="9" name="矩形: 圆角 8"/>
            <p:cNvSpPr/>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从新民主主义到社会主义的转变</a:t>
              </a:r>
            </a:p>
          </p:txBody>
        </p:sp>
        <p:sp>
          <p:nvSpPr>
            <p:cNvPr id="10" name="椭圆 9"/>
            <p:cNvSpPr>
              <a:spLocks noChangeAspect="1"/>
            </p:cNvSpPr>
            <p:nvPr/>
          </p:nvSpPr>
          <p:spPr>
            <a:xfrm>
              <a:off x="1644" y="5062"/>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二</a:t>
              </a:r>
            </a:p>
          </p:txBody>
        </p:sp>
        <p:sp>
          <p:nvSpPr>
            <p:cNvPr id="11" name="矩形: 圆角 10"/>
            <p:cNvSpPr/>
            <p:nvPr/>
          </p:nvSpPr>
          <p:spPr>
            <a:xfrm>
              <a:off x="3528" y="5046"/>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社会主义改造道路和历史经验</a:t>
              </a:r>
            </a:p>
          </p:txBody>
        </p:sp>
        <p:sp>
          <p:nvSpPr>
            <p:cNvPr id="12" name="椭圆 11"/>
            <p:cNvSpPr>
              <a:spLocks noChangeAspect="1"/>
            </p:cNvSpPr>
            <p:nvPr/>
          </p:nvSpPr>
          <p:spPr>
            <a:xfrm>
              <a:off x="1644" y="6885"/>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三</a:t>
              </a:r>
            </a:p>
          </p:txBody>
        </p:sp>
        <p:sp>
          <p:nvSpPr>
            <p:cNvPr id="13" name="矩形: 圆角 12"/>
            <p:cNvSpPr/>
            <p:nvPr/>
          </p:nvSpPr>
          <p:spPr>
            <a:xfrm>
              <a:off x="3528" y="6885"/>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rPr>
                <a:t>社会主义基本制度在中国的确立</a:t>
              </a:r>
            </a:p>
            <a:p>
              <a:pPr algn="ctr"/>
              <a:endParaRPr lang="zh-CN" altLang="en-US" sz="2400" b="1" dirty="0">
                <a:gradFill>
                  <a:gsLst>
                    <a:gs pos="0">
                      <a:srgbClr val="E30000"/>
                    </a:gs>
                    <a:gs pos="100000">
                      <a:srgbClr val="760303"/>
                    </a:gs>
                  </a:gsLst>
                  <a:lin scaled="0"/>
                </a:gradFill>
                <a:latin typeface="+mj-ea"/>
                <a:ea typeface="+mj-ea"/>
                <a:sym typeface="+mn-ea"/>
              </a:endParaRPr>
            </a:p>
          </p:txBody>
        </p:sp>
      </p:grpSp>
      <p:sp>
        <p:nvSpPr>
          <p:cNvPr id="16" name="矩形: 圆角 15"/>
          <p:cNvSpPr/>
          <p:nvPr/>
        </p:nvSpPr>
        <p:spPr>
          <a:xfrm>
            <a:off x="4656000" y="453320"/>
            <a:ext cx="2627302" cy="720000"/>
          </a:xfrm>
          <a:prstGeom prst="roundRect">
            <a:avLst>
              <a:gd name="adj" fmla="val 50000"/>
            </a:avLst>
          </a:prstGeom>
          <a:gradFill>
            <a:gsLst>
              <a:gs pos="0">
                <a:srgbClr val="E30000"/>
              </a:gs>
              <a:gs pos="100000">
                <a:srgbClr val="760303"/>
              </a:gs>
            </a:gsLst>
            <a:lin scaled="0"/>
          </a:gradFill>
          <a:ln w="1270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n w="6350">
                  <a:noFill/>
                </a:ln>
                <a:solidFill>
                  <a:srgbClr val="FFFDF8"/>
                </a:solidFill>
                <a:latin typeface="+mj-ea"/>
                <a:ea typeface="+mj-ea"/>
              </a:rPr>
              <a:t>目   录</a:t>
            </a:r>
            <a:endParaRPr lang="zh-CN" altLang="en-US" sz="2400" b="1" dirty="0">
              <a:latin typeface="+mj-ea"/>
              <a:ea typeface="+mj-ea"/>
            </a:endParaRPr>
          </a:p>
        </p:txBody>
      </p:sp>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 name="组合 1"/>
          <p:cNvGrpSpPr/>
          <p:nvPr/>
        </p:nvGrpSpPr>
        <p:grpSpPr>
          <a:xfrm>
            <a:off x="-95692" y="873727"/>
            <a:ext cx="12191998" cy="0"/>
            <a:chOff x="1" y="841829"/>
            <a:chExt cx="12191998" cy="0"/>
          </a:xfrm>
        </p:grpSpPr>
        <p:cxnSp>
          <p:nvCxnSpPr>
            <p:cNvPr id="3" name="直接连接符 2"/>
            <p:cNvCxnSpPr/>
            <p:nvPr/>
          </p:nvCxnSpPr>
          <p:spPr>
            <a:xfrm flipH="1">
              <a:off x="1" y="841829"/>
              <a:ext cx="4295999" cy="0"/>
            </a:xfrm>
            <a:prstGeom prst="line">
              <a:avLst/>
            </a:prstGeom>
            <a:ln w="25400" cap="rnd">
              <a:solidFill>
                <a:srgbClr val="C00000"/>
              </a:solidFill>
              <a:round/>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896000" y="841829"/>
              <a:ext cx="4295999" cy="0"/>
            </a:xfrm>
            <a:prstGeom prst="line">
              <a:avLst/>
            </a:prstGeom>
            <a:ln w="25400" cap="rnd">
              <a:solidFill>
                <a:srgbClr val="C00000"/>
              </a:solidFill>
              <a:round/>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custDataLst>
              <p:tags r:id="rId1"/>
            </p:custDataLst>
          </p:nvPr>
        </p:nvSpPr>
        <p:spPr>
          <a:xfrm>
            <a:off x="450850" y="1861820"/>
            <a:ext cx="11290300" cy="829945"/>
          </a:xfrm>
          <a:prstGeom prst="rect">
            <a:avLst/>
          </a:prstGeom>
          <a:noFill/>
        </p:spPr>
        <p:txBody>
          <a:bodyPr wrap="square" rtlCol="0" anchor="t">
            <a:spAutoFit/>
          </a:bodyPr>
          <a:lstStyle/>
          <a:p>
            <a:pPr algn="ctr">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第一章  毛泽东思想及其历史地位</a:t>
            </a:r>
          </a:p>
        </p:txBody>
      </p:sp>
      <p:pic>
        <p:nvPicPr>
          <p:cNvPr id="5" name="图片 4" descr="liangxueyizuo3.png"/>
          <p:cNvPicPr>
            <a:picLocks noChangeAspect="1"/>
          </p:cNvPicPr>
          <p:nvPr>
            <p:custDataLst>
              <p:tags r:id="rId2"/>
            </p:custDataLst>
          </p:nvPr>
        </p:nvPicPr>
        <p:blipFill rotWithShape="1">
          <a:blip r:embed="rId5" cstate="print"/>
          <a:srcRect t="49567"/>
          <a:stretch>
            <a:fillRect/>
          </a:stretch>
        </p:blipFill>
        <p:spPr>
          <a:xfrm>
            <a:off x="3912" y="4483079"/>
            <a:ext cx="12184176" cy="2374921"/>
          </a:xfrm>
          <a:prstGeom prst="rect">
            <a:avLst/>
          </a:prstGeom>
          <a:effectLst>
            <a:outerShdw blurRad="127000" dist="63500" dir="16200000" rotWithShape="0">
              <a:srgbClr val="C00000">
                <a:alpha val="40000"/>
              </a:srgbClr>
            </a:outerShdw>
          </a:effectLst>
        </p:spPr>
      </p:pic>
      <p:pic>
        <p:nvPicPr>
          <p:cNvPr id="6" name="图片 5" descr="liangxueyizuo2.png"/>
          <p:cNvPicPr>
            <a:picLocks noChangeAspect="1"/>
          </p:cNvPicPr>
          <p:nvPr>
            <p:custDataLst>
              <p:tags r:id="rId3"/>
            </p:custDataLst>
          </p:nvPr>
        </p:nvPicPr>
        <p:blipFill>
          <a:blip r:embed="rId6" cstate="print">
            <a:extLst>
              <a:ext uri="{BEBA8EAE-BF5A-486C-A8C5-ECC9F3942E4B}">
                <a14:imgProps xmlns:a14="http://schemas.microsoft.com/office/drawing/2010/main">
                  <a14:imgLayer r:embed="rId7">
                    <a14:imgEffect>
                      <a14:brightnessContrast bright="20000" contrast="15000"/>
                    </a14:imgEffect>
                    <a14:imgEffect>
                      <a14:colorTemperature colorTemp="11500"/>
                    </a14:imgEffect>
                    <a14:imgEffect>
                      <a14:saturation sat="400000"/>
                    </a14:imgEffect>
                  </a14:imgLayer>
                </a14:imgProps>
              </a:ext>
            </a:extLst>
          </a:blip>
          <a:stretch>
            <a:fillRect/>
          </a:stretch>
        </p:blipFill>
        <p:spPr>
          <a:xfrm>
            <a:off x="10422762" y="3161204"/>
            <a:ext cx="1769236" cy="369679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6504445" y="5170147"/>
            <a:ext cx="4487358" cy="952170"/>
            <a:chOff x="6190631" y="4283761"/>
            <a:chExt cx="4487358" cy="952170"/>
          </a:xfrm>
        </p:grpSpPr>
        <p:cxnSp>
          <p:nvCxnSpPr>
            <p:cNvPr id="71" name="直接连接符 70"/>
            <p:cNvCxnSpPr/>
            <p:nvPr>
              <p:custDataLst>
                <p:tags r:id="rId24"/>
              </p:custDataLst>
            </p:nvPr>
          </p:nvCxnSpPr>
          <p:spPr>
            <a:xfrm>
              <a:off x="6190631" y="4733386"/>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5"/>
              </p:custDataLst>
            </p:nvPr>
          </p:nvSpPr>
          <p:spPr>
            <a:xfrm>
              <a:off x="7040709" y="4283761"/>
              <a:ext cx="36372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社会主义基本制度的确立及其理论依据</a:t>
              </a:r>
            </a:p>
          </p:txBody>
        </p:sp>
        <p:cxnSp>
          <p:nvCxnSpPr>
            <p:cNvPr id="75" name="直接连接符 74"/>
            <p:cNvCxnSpPr/>
            <p:nvPr>
              <p:custDataLst>
                <p:tags r:id="rId26"/>
              </p:custDataLst>
            </p:nvPr>
          </p:nvCxnSpPr>
          <p:spPr>
            <a:xfrm flipV="1">
              <a:off x="6711763" y="4441139"/>
              <a:ext cx="0" cy="62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27"/>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8"/>
              </p:custDataLst>
            </p:nvPr>
          </p:nvCxnSpPr>
          <p:spPr>
            <a:xfrm>
              <a:off x="6712849" y="5072470"/>
              <a:ext cx="30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29"/>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椭圆 81"/>
            <p:cNvSpPr/>
            <p:nvPr>
              <p:custDataLst>
                <p:tags r:id="rId30"/>
              </p:custDataLst>
            </p:nvPr>
          </p:nvSpPr>
          <p:spPr>
            <a:xfrm>
              <a:off x="6958436" y="502798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文本框 46"/>
            <p:cNvSpPr txBox="1"/>
            <p:nvPr>
              <p:custDataLst>
                <p:tags r:id="rId31"/>
              </p:custDataLst>
            </p:nvPr>
          </p:nvSpPr>
          <p:spPr>
            <a:xfrm>
              <a:off x="7040709" y="4897377"/>
              <a:ext cx="326243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社会主义基本制度确立的重大意义</a:t>
              </a:r>
            </a:p>
          </p:txBody>
        </p:sp>
      </p:grpSp>
      <p:cxnSp>
        <p:nvCxnSpPr>
          <p:cNvPr id="63" name="直接连接符 62"/>
          <p:cNvCxnSpPr/>
          <p:nvPr>
            <p:custDataLst>
              <p:tags r:id="rId1"/>
            </p:custDataLst>
          </p:nvPr>
        </p:nvCxnSpPr>
        <p:spPr>
          <a:xfrm>
            <a:off x="2838666" y="3672225"/>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2"/>
            </p:custDataLst>
          </p:nvPr>
        </p:nvSpPr>
        <p:spPr>
          <a:xfrm>
            <a:off x="463470" y="3153046"/>
            <a:ext cx="2579062" cy="914663"/>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社会主义改造理论</a:t>
            </a:r>
          </a:p>
        </p:txBody>
      </p:sp>
      <p:cxnSp>
        <p:nvCxnSpPr>
          <p:cNvPr id="64" name="直接连接符 63"/>
          <p:cNvCxnSpPr/>
          <p:nvPr>
            <p:custDataLst>
              <p:tags r:id="rId3"/>
            </p:custDataLst>
          </p:nvPr>
        </p:nvCxnSpPr>
        <p:spPr>
          <a:xfrm>
            <a:off x="3541630" y="1720268"/>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4"/>
            </p:custDataLst>
          </p:nvPr>
        </p:nvCxnSpPr>
        <p:spPr>
          <a:xfrm>
            <a:off x="3541630" y="3679515"/>
            <a:ext cx="55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V="1">
            <a:off x="3541630" y="1720269"/>
            <a:ext cx="0" cy="39129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6"/>
            </p:custDataLst>
          </p:nvPr>
        </p:nvCxnSpPr>
        <p:spPr>
          <a:xfrm>
            <a:off x="3541630" y="5633173"/>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custDataLst>
              <p:tags r:id="rId7"/>
            </p:custDataLst>
          </p:nvPr>
        </p:nvSpPr>
        <p:spPr>
          <a:xfrm>
            <a:off x="7362504" y="1940513"/>
            <a:ext cx="184731" cy="338554"/>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7308590" y="949242"/>
            <a:ext cx="3481735" cy="337185"/>
            <a:chOff x="7314849" y="949242"/>
            <a:chExt cx="3481735" cy="337185"/>
          </a:xfrm>
        </p:grpSpPr>
        <p:sp>
          <p:nvSpPr>
            <p:cNvPr id="60" name="文本框 59"/>
            <p:cNvSpPr txBox="1"/>
            <p:nvPr>
              <p:custDataLst>
                <p:tags r:id="rId22"/>
              </p:custDataLst>
            </p:nvPr>
          </p:nvSpPr>
          <p:spPr>
            <a:xfrm>
              <a:off x="7362504" y="949242"/>
              <a:ext cx="34340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新民主主义社会是一个过渡性的社会</a:t>
              </a:r>
            </a:p>
          </p:txBody>
        </p:sp>
        <p:sp>
          <p:nvSpPr>
            <p:cNvPr id="115" name="椭圆 114"/>
            <p:cNvSpPr/>
            <p:nvPr>
              <p:custDataLst>
                <p:tags r:id="rId23"/>
              </p:custDataLst>
            </p:nvPr>
          </p:nvSpPr>
          <p:spPr>
            <a:xfrm>
              <a:off x="7314849" y="106992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7" name="组合 6"/>
          <p:cNvGrpSpPr/>
          <p:nvPr/>
        </p:nvGrpSpPr>
        <p:grpSpPr>
          <a:xfrm>
            <a:off x="7308590" y="1803616"/>
            <a:ext cx="3081594" cy="337185"/>
            <a:chOff x="7308590" y="1602800"/>
            <a:chExt cx="3081594" cy="337185"/>
          </a:xfrm>
        </p:grpSpPr>
        <p:sp>
          <p:nvSpPr>
            <p:cNvPr id="78" name="文本框 77"/>
            <p:cNvSpPr txBox="1"/>
            <p:nvPr>
              <p:custDataLst>
                <p:tags r:id="rId20"/>
              </p:custDataLst>
            </p:nvPr>
          </p:nvSpPr>
          <p:spPr>
            <a:xfrm>
              <a:off x="7362504" y="1602800"/>
              <a:ext cx="30276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党在过渡时期的总路线及其依据</a:t>
              </a:r>
            </a:p>
          </p:txBody>
        </p:sp>
        <p:sp>
          <p:nvSpPr>
            <p:cNvPr id="117" name="椭圆 116"/>
            <p:cNvSpPr/>
            <p:nvPr>
              <p:custDataLst>
                <p:tags r:id="rId21"/>
              </p:custDataLst>
            </p:nvPr>
          </p:nvSpPr>
          <p:spPr>
            <a:xfrm>
              <a:off x="7308590" y="1730142"/>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8"/>
            </p:custDataLst>
          </p:nvPr>
        </p:nvSpPr>
        <p:spPr>
          <a:xfrm>
            <a:off x="4008755" y="1080443"/>
            <a:ext cx="2564765" cy="92456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为什么要向社会主义</a:t>
            </a:r>
          </a:p>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社会过渡？</a:t>
            </a:r>
          </a:p>
        </p:txBody>
      </p:sp>
      <p:sp>
        <p:nvSpPr>
          <p:cNvPr id="52" name="圆角矩形 51"/>
          <p:cNvSpPr/>
          <p:nvPr>
            <p:custDataLst>
              <p:tags r:id="rId9"/>
            </p:custDataLst>
          </p:nvPr>
        </p:nvSpPr>
        <p:spPr>
          <a:xfrm>
            <a:off x="4008755" y="3129962"/>
            <a:ext cx="2564765" cy="94361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新民主主义社会如何向社会主义社会过渡？</a:t>
            </a:r>
          </a:p>
        </p:txBody>
      </p:sp>
      <p:sp>
        <p:nvSpPr>
          <p:cNvPr id="54" name="圆角矩形 53"/>
          <p:cNvSpPr/>
          <p:nvPr>
            <p:custDataLst>
              <p:tags r:id="rId10"/>
            </p:custDataLst>
          </p:nvPr>
        </p:nvSpPr>
        <p:spPr>
          <a:xfrm>
            <a:off x="3994695" y="5151423"/>
            <a:ext cx="2579062"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如何认识社会主义基本制度的确立及其意义？</a:t>
            </a:r>
          </a:p>
        </p:txBody>
      </p:sp>
      <p:grpSp>
        <p:nvGrpSpPr>
          <p:cNvPr id="17" name="组合 16"/>
          <p:cNvGrpSpPr/>
          <p:nvPr/>
        </p:nvGrpSpPr>
        <p:grpSpPr>
          <a:xfrm>
            <a:off x="6573520" y="1111885"/>
            <a:ext cx="735330" cy="861060"/>
            <a:chOff x="6573520" y="1111885"/>
            <a:chExt cx="735330" cy="861060"/>
          </a:xfrm>
        </p:grpSpPr>
        <p:cxnSp>
          <p:nvCxnSpPr>
            <p:cNvPr id="9" name="连接符: 肘形 8"/>
            <p:cNvCxnSpPr>
              <a:stCxn id="50" idx="3"/>
              <a:endCxn id="115" idx="2"/>
            </p:cNvCxnSpPr>
            <p:nvPr>
              <p:custDataLst>
                <p:tags r:id="rId17"/>
              </p:custDataLst>
            </p:nvPr>
          </p:nvCxnSpPr>
          <p:spPr>
            <a:xfrm flipV="1">
              <a:off x="6573520" y="1111885"/>
              <a:ext cx="735330" cy="43053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连接符: 肘形 10"/>
            <p:cNvCxnSpPr>
              <a:stCxn id="50" idx="3"/>
              <a:endCxn id="117" idx="2"/>
            </p:cNvCxnSpPr>
            <p:nvPr>
              <p:custDataLst>
                <p:tags r:id="rId18"/>
              </p:custDataLst>
            </p:nvPr>
          </p:nvCxnSpPr>
          <p:spPr>
            <a:xfrm>
              <a:off x="6573520" y="1542415"/>
              <a:ext cx="735330" cy="43053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50" idx="3"/>
            </p:cNvCxnSpPr>
            <p:nvPr>
              <p:custDataLst>
                <p:tags r:id="rId19"/>
              </p:custDataLst>
            </p:nvPr>
          </p:nvCxnSpPr>
          <p:spPr>
            <a:xfrm flipV="1">
              <a:off x="6573520" y="1538278"/>
              <a:ext cx="377190" cy="44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373759" y="3010788"/>
            <a:ext cx="3268794" cy="1120490"/>
            <a:chOff x="7369314" y="3094608"/>
            <a:chExt cx="3268794" cy="1120490"/>
          </a:xfrm>
        </p:grpSpPr>
        <p:grpSp>
          <p:nvGrpSpPr>
            <p:cNvPr id="20" name="组合 19"/>
            <p:cNvGrpSpPr/>
            <p:nvPr/>
          </p:nvGrpSpPr>
          <p:grpSpPr>
            <a:xfrm>
              <a:off x="7369314" y="3094608"/>
              <a:ext cx="3268794" cy="337185"/>
              <a:chOff x="7314300" y="3006356"/>
              <a:chExt cx="3268794" cy="337185"/>
            </a:xfrm>
          </p:grpSpPr>
          <p:sp>
            <p:nvSpPr>
              <p:cNvPr id="110" name="文本框 109"/>
              <p:cNvSpPr txBox="1"/>
              <p:nvPr>
                <p:custDataLst>
                  <p:tags r:id="rId15"/>
                </p:custDataLst>
              </p:nvPr>
            </p:nvSpPr>
            <p:spPr>
              <a:xfrm>
                <a:off x="7352214" y="3006356"/>
                <a:ext cx="32308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适合中国特点的社会主义改造道路</a:t>
                </a:r>
              </a:p>
            </p:txBody>
          </p:sp>
          <p:sp>
            <p:nvSpPr>
              <p:cNvPr id="178" name="椭圆 177"/>
              <p:cNvSpPr/>
              <p:nvPr>
                <p:custDataLst>
                  <p:tags r:id="rId16"/>
                </p:custDataLst>
              </p:nvPr>
            </p:nvSpPr>
            <p:spPr>
              <a:xfrm>
                <a:off x="7314300" y="3181958"/>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7415669" y="3876544"/>
              <a:ext cx="2488407" cy="338554"/>
              <a:chOff x="7354396" y="3586164"/>
              <a:chExt cx="2488407" cy="338554"/>
            </a:xfrm>
          </p:grpSpPr>
          <p:sp>
            <p:nvSpPr>
              <p:cNvPr id="172" name="文本框 171"/>
              <p:cNvSpPr txBox="1"/>
              <p:nvPr>
                <p:custDataLst>
                  <p:tags r:id="rId13"/>
                </p:custDataLst>
              </p:nvPr>
            </p:nvSpPr>
            <p:spPr>
              <a:xfrm>
                <a:off x="7401109" y="3586164"/>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社会主义改造的历史经验</a:t>
                </a:r>
              </a:p>
            </p:txBody>
          </p:sp>
          <p:sp>
            <p:nvSpPr>
              <p:cNvPr id="180" name="椭圆 179"/>
              <p:cNvSpPr/>
              <p:nvPr>
                <p:custDataLst>
                  <p:tags r:id="rId14"/>
                </p:custDataLst>
              </p:nvPr>
            </p:nvSpPr>
            <p:spPr>
              <a:xfrm>
                <a:off x="7354396" y="3746526"/>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32" name="组合 31"/>
          <p:cNvGrpSpPr/>
          <p:nvPr/>
        </p:nvGrpSpPr>
        <p:grpSpPr>
          <a:xfrm>
            <a:off x="6573520" y="3208655"/>
            <a:ext cx="846455" cy="786130"/>
            <a:chOff x="6504305" y="3602355"/>
            <a:chExt cx="846455" cy="786130"/>
          </a:xfrm>
        </p:grpSpPr>
        <p:cxnSp>
          <p:nvCxnSpPr>
            <p:cNvPr id="27" name="连接符: 肘形 26"/>
            <p:cNvCxnSpPr>
              <a:stCxn id="52" idx="3"/>
              <a:endCxn id="180" idx="2"/>
            </p:cNvCxnSpPr>
            <p:nvPr>
              <p:custDataLst>
                <p:tags r:id="rId11"/>
              </p:custDataLst>
            </p:nvPr>
          </p:nvCxnSpPr>
          <p:spPr>
            <a:xfrm>
              <a:off x="6504305" y="3995420"/>
              <a:ext cx="846455" cy="393065"/>
            </a:xfrm>
            <a:prstGeom prst="bentConnector3">
              <a:avLst>
                <a:gd name="adj1" fmla="val 50038"/>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连接符: 肘形 28"/>
            <p:cNvCxnSpPr/>
            <p:nvPr>
              <p:custDataLst>
                <p:tags r:id="rId12"/>
              </p:custDataLst>
            </p:nvPr>
          </p:nvCxnSpPr>
          <p:spPr>
            <a:xfrm flipV="1">
              <a:off x="6523990" y="3602355"/>
              <a:ext cx="780415" cy="398780"/>
            </a:xfrm>
            <a:prstGeom prst="bentConnector3">
              <a:avLst>
                <a:gd name="adj1" fmla="val 5004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4" name="组合 3"/>
          <p:cNvGrpSpPr/>
          <p:nvPr/>
        </p:nvGrpSpPr>
        <p:grpSpPr>
          <a:xfrm>
            <a:off x="2222817" y="1695450"/>
            <a:ext cx="7746365" cy="960015"/>
            <a:chOff x="1644" y="3208"/>
            <a:chExt cx="12199" cy="1408"/>
          </a:xfrm>
        </p:grpSpPr>
        <p:sp>
          <p:nvSpPr>
            <p:cNvPr id="2" name="椭圆 1"/>
            <p:cNvSpPr>
              <a:spLocks noChangeAspect="1"/>
            </p:cNvSpPr>
            <p:nvPr/>
          </p:nvSpPr>
          <p:spPr>
            <a:xfrm>
              <a:off x="1644" y="3208"/>
              <a:ext cx="2232"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第一节</a:t>
              </a:r>
            </a:p>
          </p:txBody>
        </p:sp>
        <p:sp>
          <p:nvSpPr>
            <p:cNvPr id="3" name="矩形: 圆角 8"/>
            <p:cNvSpPr/>
            <p:nvPr/>
          </p:nvSpPr>
          <p:spPr>
            <a:xfrm>
              <a:off x="4266" y="3208"/>
              <a:ext cx="9577"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从新民主主义到社会主义的转变</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一、新民主主义社会是一个过渡性的社会</a:t>
            </a:r>
          </a:p>
        </p:txBody>
      </p:sp>
      <p:cxnSp>
        <p:nvCxnSpPr>
          <p:cNvPr id="9" name="直接连接符 8"/>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PA-组合 4"/>
          <p:cNvGrpSpPr/>
          <p:nvPr>
            <p:custDataLst>
              <p:tags r:id="rId1"/>
            </p:custDataLst>
          </p:nvPr>
        </p:nvGrpSpPr>
        <p:grpSpPr bwMode="auto">
          <a:xfrm>
            <a:off x="2317750" y="1930400"/>
            <a:ext cx="7424420" cy="4215130"/>
            <a:chOff x="1880093" y="1471509"/>
            <a:chExt cx="8525418" cy="3349036"/>
          </a:xfrm>
        </p:grpSpPr>
        <p:sp>
          <p:nvSpPr>
            <p:cNvPr id="5" name="PA-直角三角形 6"/>
            <p:cNvSpPr/>
            <p:nvPr>
              <p:custDataLst>
                <p:tags r:id="rId2"/>
              </p:custDataLst>
            </p:nvPr>
          </p:nvSpPr>
          <p:spPr>
            <a:xfrm rot="10800000" flipH="1">
              <a:off x="1880093" y="1471509"/>
              <a:ext cx="886451" cy="886998"/>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 name="PA-直角三角形 7"/>
            <p:cNvSpPr/>
            <p:nvPr>
              <p:custDataLst>
                <p:tags r:id="rId3"/>
              </p:custDataLst>
            </p:nvPr>
          </p:nvSpPr>
          <p:spPr>
            <a:xfrm rot="16200000">
              <a:off x="8930375" y="3345409"/>
              <a:ext cx="1420973" cy="1529299"/>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3" name="PA-矩形 8"/>
            <p:cNvSpPr/>
            <p:nvPr>
              <p:custDataLst>
                <p:tags r:id="rId4"/>
              </p:custDataLst>
            </p:nvPr>
          </p:nvSpPr>
          <p:spPr>
            <a:xfrm>
              <a:off x="2049852" y="1608877"/>
              <a:ext cx="8128105" cy="3079481"/>
            </a:xfrm>
            <a:prstGeom prst="rect">
              <a:avLst/>
            </a:prstGeom>
            <a:solidFill>
              <a:schemeClr val="lt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PA-文本框 8"/>
            <p:cNvSpPr txBox="1">
              <a:spLocks noChangeArrowheads="1"/>
            </p:cNvSpPr>
            <p:nvPr>
              <p:custDataLst>
                <p:tags r:id="rId5"/>
              </p:custDataLst>
            </p:nvPr>
          </p:nvSpPr>
          <p:spPr bwMode="auto">
            <a:xfrm>
              <a:off x="2644260" y="1721404"/>
              <a:ext cx="6939480" cy="27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defTabSz="914400" eaLnBrk="0" fontAlgn="auto" hangingPunct="0">
                <a:lnSpc>
                  <a:spcPct val="150000"/>
                </a:lnSpc>
                <a:spcBef>
                  <a:spcPts val="0"/>
                </a:spcBef>
              </a:pPr>
              <a:r>
                <a:rPr lang="en-US" altLang="zh-CN" sz="2400" b="1" dirty="0">
                  <a:solidFill>
                    <a:schemeClr val="tx1"/>
                  </a:solidFill>
                  <a:effectLst>
                    <a:outerShdw blurRad="38100" dist="19050" dir="2700000" algn="tl" rotWithShape="0">
                      <a:schemeClr val="dk1">
                        <a:alpha val="40000"/>
                      </a:schemeClr>
                    </a:outerShdw>
                  </a:effectLst>
                  <a:latin typeface="宋体" panose="02010600030101010101" pitchFamily="2" charset="-122"/>
                  <a:sym typeface="+mn-ea"/>
                </a:rPr>
                <a:t>    </a:t>
              </a:r>
              <a:r>
                <a:rPr lang="zh-CN" altLang="en-US" sz="2400" b="1" dirty="0">
                  <a:solidFill>
                    <a:schemeClr val="tx1"/>
                  </a:solidFill>
                  <a:effectLst>
                    <a:outerShdw blurRad="38100" dist="19050" dir="2700000" algn="tl" rotWithShape="0">
                      <a:schemeClr val="dk1">
                        <a:alpha val="40000"/>
                      </a:schemeClr>
                    </a:outerShdw>
                  </a:effectLst>
                  <a:latin typeface="宋体" panose="02010600030101010101" pitchFamily="2" charset="-122"/>
                  <a:sym typeface="+mn-ea"/>
                </a:rPr>
                <a:t>中华人民共和国成立到社会主义改造基本完成，是我国从新民主主义到社会主义的过渡时期，即新民主主义社会。新民主主义社会不是一个独立的社会形态。它是属于社会主义体系的，是逐步过渡到社会主义社会的过渡性质的社会。</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一、新民主主义社会是一个过渡性的社会</a:t>
            </a:r>
          </a:p>
        </p:txBody>
      </p:sp>
      <p:cxnSp>
        <p:nvCxnSpPr>
          <p:cNvPr id="9" name="直接连接符 8"/>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891280" y="1273175"/>
            <a:ext cx="7336155" cy="1476375"/>
          </a:xfrm>
          <a:prstGeom prst="rect">
            <a:avLst/>
          </a:prstGeom>
          <a:ln>
            <a:solidFill>
              <a:srgbClr val="C00000"/>
            </a:solidFill>
          </a:ln>
        </p:spPr>
        <p:txBody>
          <a:bodyPr wrap="square">
            <a:spAutoFit/>
          </a:bodyPr>
          <a:lstStyle/>
          <a:p>
            <a:pPr marL="342900" indent="-342900" algn="just" fontAlgn="auto">
              <a:lnSpc>
                <a:spcPct val="150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社会主义性质的国营经济、半社会主义性质的合作社经济、农民和手工业者的个体经济、私人资本主义经济和国家资本主义经济五种经济成分并存。</a:t>
            </a:r>
            <a:endParaRPr lang="en-US" altLang="zh-CN" sz="2000" b="1" dirty="0">
              <a:solidFill>
                <a:schemeClr val="tx1"/>
              </a:solidFill>
              <a:latin typeface="宋体" panose="02010600030101010101" pitchFamily="2" charset="-122"/>
              <a:ea typeface="宋体" panose="02010600030101010101" pitchFamily="2" charset="-122"/>
            </a:endParaRPr>
          </a:p>
        </p:txBody>
      </p:sp>
      <p:sp>
        <p:nvSpPr>
          <p:cNvPr id="5" name="五边形 4"/>
          <p:cNvSpPr/>
          <p:nvPr/>
        </p:nvSpPr>
        <p:spPr bwMode="auto">
          <a:xfrm>
            <a:off x="1102995" y="1732915"/>
            <a:ext cx="2311400" cy="55689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经济方面</a:t>
            </a:r>
          </a:p>
        </p:txBody>
      </p:sp>
      <p:sp>
        <p:nvSpPr>
          <p:cNvPr id="6" name="矩形 5"/>
          <p:cNvSpPr/>
          <p:nvPr/>
        </p:nvSpPr>
        <p:spPr>
          <a:xfrm>
            <a:off x="3891280" y="2999105"/>
            <a:ext cx="7336155" cy="1014730"/>
          </a:xfrm>
          <a:prstGeom prst="rect">
            <a:avLst/>
          </a:prstGeom>
          <a:ln>
            <a:solidFill>
              <a:srgbClr val="C00000"/>
            </a:solidFill>
          </a:ln>
        </p:spPr>
        <p:txBody>
          <a:bodyPr wrap="square">
            <a:spAutoFit/>
          </a:bodyPr>
          <a:lstStyle/>
          <a:p>
            <a:pPr marL="342900" indent="-342900" algn="just" fontAlgn="auto">
              <a:lnSpc>
                <a:spcPct val="150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三种基本的阶级力量：工人阶级、农民阶级和其他小资产阶级、民族资产阶级。</a:t>
            </a:r>
            <a:endParaRPr lang="en-US" altLang="zh-CN" sz="2000" b="1" dirty="0">
              <a:solidFill>
                <a:schemeClr val="tx1"/>
              </a:solidFill>
              <a:latin typeface="宋体" panose="02010600030101010101" pitchFamily="2" charset="-122"/>
              <a:ea typeface="宋体" panose="02010600030101010101" pitchFamily="2" charset="-122"/>
            </a:endParaRPr>
          </a:p>
        </p:txBody>
      </p:sp>
      <p:sp>
        <p:nvSpPr>
          <p:cNvPr id="8" name="五边形 7"/>
          <p:cNvSpPr/>
          <p:nvPr/>
        </p:nvSpPr>
        <p:spPr bwMode="auto">
          <a:xfrm>
            <a:off x="1102995" y="3228340"/>
            <a:ext cx="2311400" cy="55689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阶级结构</a:t>
            </a:r>
          </a:p>
        </p:txBody>
      </p:sp>
      <p:sp>
        <p:nvSpPr>
          <p:cNvPr id="10" name="矩形 9"/>
          <p:cNvSpPr/>
          <p:nvPr/>
        </p:nvSpPr>
        <p:spPr>
          <a:xfrm>
            <a:off x="3891280" y="4296410"/>
            <a:ext cx="7336155" cy="2399665"/>
          </a:xfrm>
          <a:prstGeom prst="rect">
            <a:avLst/>
          </a:prstGeom>
          <a:ln>
            <a:solidFill>
              <a:srgbClr val="C00000"/>
            </a:solidFill>
          </a:ln>
        </p:spPr>
        <p:txBody>
          <a:bodyPr wrap="square">
            <a:spAutoFit/>
          </a:bodyPr>
          <a:lstStyle/>
          <a:p>
            <a:pPr marL="342900" indent="-342900" algn="just" fontAlgn="auto">
              <a:lnSpc>
                <a:spcPct val="150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资本主义和社会主义两条道路、资产阶级和工人阶级两个阶级的矛盾。工人阶级和资产阶级的矛盾逐步成为我国社会的主要矛盾。</a:t>
            </a:r>
          </a:p>
          <a:p>
            <a:pPr indent="0" algn="just" fontAlgn="auto">
              <a:lnSpc>
                <a:spcPct val="150000"/>
              </a:lnSpc>
              <a:buFont typeface="Wingdings" panose="05000000000000000000" pitchFamily="2" charset="2"/>
              <a:buNone/>
            </a:pPr>
            <a:r>
              <a:rPr lang="en-US" altLang="zh-CN" sz="2000" b="1" dirty="0">
                <a:solidFill>
                  <a:schemeClr val="tx1"/>
                </a:solidFill>
                <a:latin typeface="宋体" panose="02010600030101010101" pitchFamily="2" charset="-122"/>
                <a:ea typeface="宋体" panose="02010600030101010101" pitchFamily="2" charset="-122"/>
              </a:rPr>
              <a:t>    民族资产阶级的两面性：既有剥削工人的一面，又有接受工人阶级及其政党领导的一面。</a:t>
            </a:r>
          </a:p>
        </p:txBody>
      </p:sp>
      <p:sp>
        <p:nvSpPr>
          <p:cNvPr id="11" name="五边形 10"/>
          <p:cNvSpPr/>
          <p:nvPr/>
        </p:nvSpPr>
        <p:spPr bwMode="auto">
          <a:xfrm>
            <a:off x="1102995" y="5073015"/>
            <a:ext cx="2311400" cy="55689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社会矛盾</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文本框 1"/>
          <p:cNvSpPr txBox="1"/>
          <p:nvPr/>
        </p:nvSpPr>
        <p:spPr>
          <a:xfrm>
            <a:off x="1124585" y="2400935"/>
            <a:ext cx="625475" cy="3514090"/>
          </a:xfrm>
          <a:prstGeom prst="rect">
            <a:avLst/>
          </a:prstGeom>
          <a:noFill/>
          <a:ln w="9525">
            <a:noFill/>
          </a:ln>
        </p:spPr>
        <p:txBody>
          <a:bodyPr vert="eaVert" wrap="square" anchor="t">
            <a:spAutoFit/>
            <a:scene3d>
              <a:camera prst="orthographicFront"/>
              <a:lightRig rig="threePt" dir="t"/>
            </a:scene3d>
          </a:bodyPr>
          <a:lstStyle/>
          <a:p>
            <a:pPr algn="ctr">
              <a:lnSpc>
                <a:spcPct val="120000"/>
              </a:lnSpc>
              <a:spcBef>
                <a:spcPts val="1400"/>
              </a:spcBef>
            </a:pPr>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微软雅黑" panose="020B0503020204020204" pitchFamily="34" charset="-122"/>
              </a:rPr>
              <a:t>过渡时期总路线的内容</a:t>
            </a:r>
          </a:p>
        </p:txBody>
      </p:sp>
      <p:sp>
        <p:nvSpPr>
          <p:cNvPr id="6" name="文本框 5"/>
          <p:cNvSpPr txBox="1"/>
          <p:nvPr/>
        </p:nvSpPr>
        <p:spPr>
          <a:xfrm>
            <a:off x="2150110" y="1929765"/>
            <a:ext cx="8993505" cy="1430020"/>
          </a:xfrm>
          <a:prstGeom prst="rect">
            <a:avLst/>
          </a:prstGeom>
          <a:solidFill>
            <a:schemeClr val="bg1"/>
          </a:solidFill>
          <a:ln w="12700" cmpd="sng">
            <a:solidFill>
              <a:srgbClr val="990000"/>
            </a:solidFill>
            <a:prstDash val="solid"/>
          </a:ln>
        </p:spPr>
        <p:txBody>
          <a:bodyPr wrap="square" rtlCol="0" anchor="t">
            <a:spAutoFit/>
          </a:bodyPr>
          <a:lstStyle/>
          <a:p>
            <a:pPr fontAlgn="auto">
              <a:lnSpc>
                <a:spcPts val="3480"/>
              </a:lnSpc>
            </a:pPr>
            <a:r>
              <a:rPr lang="zh-CN" altLang="en-US" sz="2400" b="1"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       </a:t>
            </a:r>
            <a:r>
              <a:rPr lang="zh-CN" altLang="en-US" sz="2000" b="1"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rPr>
              <a:t> </a:t>
            </a:r>
            <a:r>
              <a:rPr kumimoji="1" lang="zh-CN" altLang="en-US" sz="2000" noProof="0">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党在这个过渡时期的总路线和总任务，是要在一个相当长的时期内，逐步实现国家的社会主义工业化，并逐步实现国家对农业、对手工业和对资本主义工商业的社会主义改造。</a:t>
            </a:r>
            <a:endParaRPr lang="zh-CN" altLang="en-US" sz="2000" b="1" noProof="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cs typeface="+mn-cs"/>
            </a:endParaRPr>
          </a:p>
        </p:txBody>
      </p:sp>
      <p:grpSp>
        <p:nvGrpSpPr>
          <p:cNvPr id="25602" name="Group 48"/>
          <p:cNvGrpSpPr/>
          <p:nvPr/>
        </p:nvGrpSpPr>
        <p:grpSpPr>
          <a:xfrm>
            <a:off x="3060065" y="3721100"/>
            <a:ext cx="7399655" cy="1670305"/>
            <a:chOff x="916" y="925"/>
            <a:chExt cx="4641" cy="1718"/>
          </a:xfrm>
        </p:grpSpPr>
        <p:sp>
          <p:nvSpPr>
            <p:cNvPr id="164874" name="Line 10"/>
            <p:cNvSpPr>
              <a:spLocks noChangeShapeType="1"/>
            </p:cNvSpPr>
            <p:nvPr/>
          </p:nvSpPr>
          <p:spPr bwMode="auto">
            <a:xfrm>
              <a:off x="3379" y="1888"/>
              <a:ext cx="329" cy="0"/>
            </a:xfrm>
            <a:prstGeom prst="line">
              <a:avLst/>
            </a:prstGeom>
            <a:noFill/>
            <a:ln w="38100">
              <a:solidFill>
                <a:srgbClr val="66FF66"/>
              </a:solidFill>
              <a:rou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64875" name="Line 11"/>
            <p:cNvSpPr>
              <a:spLocks noChangeShapeType="1"/>
            </p:cNvSpPr>
            <p:nvPr/>
          </p:nvSpPr>
          <p:spPr bwMode="auto">
            <a:xfrm>
              <a:off x="3696" y="1344"/>
              <a:ext cx="0" cy="1088"/>
            </a:xfrm>
            <a:prstGeom prst="line">
              <a:avLst/>
            </a:prstGeom>
            <a:noFill/>
            <a:ln w="38100">
              <a:solidFill>
                <a:srgbClr val="66FF66"/>
              </a:solidFill>
              <a:rou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64876" name="Line 12"/>
            <p:cNvSpPr>
              <a:spLocks noChangeShapeType="1"/>
            </p:cNvSpPr>
            <p:nvPr/>
          </p:nvSpPr>
          <p:spPr bwMode="auto">
            <a:xfrm>
              <a:off x="3696" y="1888"/>
              <a:ext cx="247" cy="0"/>
            </a:xfrm>
            <a:prstGeom prst="line">
              <a:avLst/>
            </a:prstGeom>
            <a:noFill/>
            <a:ln w="38100">
              <a:solidFill>
                <a:srgbClr val="66FF66"/>
              </a:solidFill>
              <a:rou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64877" name="Line 13"/>
            <p:cNvSpPr>
              <a:spLocks noChangeShapeType="1"/>
            </p:cNvSpPr>
            <p:nvPr/>
          </p:nvSpPr>
          <p:spPr bwMode="auto">
            <a:xfrm>
              <a:off x="3708" y="1344"/>
              <a:ext cx="247" cy="0"/>
            </a:xfrm>
            <a:prstGeom prst="line">
              <a:avLst/>
            </a:prstGeom>
            <a:noFill/>
            <a:ln w="38100">
              <a:solidFill>
                <a:srgbClr val="66FF66"/>
              </a:solidFill>
              <a:rou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25607" name="Line 15"/>
            <p:cNvSpPr/>
            <p:nvPr/>
          </p:nvSpPr>
          <p:spPr>
            <a:xfrm>
              <a:off x="3696" y="2432"/>
              <a:ext cx="247" cy="0"/>
            </a:xfrm>
            <a:prstGeom prst="line">
              <a:avLst/>
            </a:prstGeom>
            <a:ln w="38100" cap="flat" cmpd="sng">
              <a:solidFill>
                <a:srgbClr val="66FF66"/>
              </a:solidFill>
              <a:prstDash val="solid"/>
              <a:round/>
              <a:headEnd type="none" w="med" len="med"/>
              <a:tailEnd type="none" w="med" len="med"/>
            </a:ln>
          </p:spPr>
        </p:sp>
        <p:sp>
          <p:nvSpPr>
            <p:cNvPr id="25610" name="Text Box 18"/>
            <p:cNvSpPr txBox="1"/>
            <p:nvPr/>
          </p:nvSpPr>
          <p:spPr>
            <a:xfrm>
              <a:off x="916" y="1344"/>
              <a:ext cx="831" cy="474"/>
            </a:xfrm>
            <a:prstGeom prst="rect">
              <a:avLst/>
            </a:prstGeom>
            <a:solidFill>
              <a:srgbClr val="FF0000"/>
            </a:solidFill>
            <a:ln w="9525">
              <a:noFill/>
            </a:ln>
          </p:spPr>
          <p:txBody>
            <a:bodyPr wrap="square" anchor="t">
              <a:spAutoFit/>
            </a:bodyPr>
            <a:lstStyle/>
            <a:p>
              <a:r>
                <a:rPr lang="en-US" altLang="zh-CN" sz="2400" b="1" dirty="0">
                  <a:solidFill>
                    <a:schemeClr val="tx1"/>
                  </a:solidFill>
                  <a:latin typeface="Times New Roman" panose="02020603050405020304" pitchFamily="18" charset="0"/>
                  <a:ea typeface="华文细黑" panose="02010600040101010101" pitchFamily="2" charset="-122"/>
                </a:rPr>
                <a:t> </a:t>
              </a:r>
              <a:r>
                <a:rPr lang="zh-CN" altLang="en-US" sz="2400" b="1" dirty="0">
                  <a:solidFill>
                    <a:schemeClr val="tx1"/>
                  </a:solidFill>
                  <a:latin typeface="Times New Roman" panose="02020603050405020304" pitchFamily="18" charset="0"/>
                  <a:ea typeface="华文细黑" panose="02010600040101010101" pitchFamily="2" charset="-122"/>
                </a:rPr>
                <a:t>总路线</a:t>
              </a:r>
            </a:p>
          </p:txBody>
        </p:sp>
        <p:sp>
          <p:nvSpPr>
            <p:cNvPr id="164884" name="Rectangle 20"/>
            <p:cNvSpPr>
              <a:spLocks noChangeArrowheads="1"/>
            </p:cNvSpPr>
            <p:nvPr/>
          </p:nvSpPr>
          <p:spPr bwMode="auto">
            <a:xfrm>
              <a:off x="2437" y="925"/>
              <a:ext cx="930" cy="329"/>
            </a:xfrm>
            <a:prstGeom prst="rect">
              <a:avLst/>
            </a:prstGeom>
            <a:solidFill>
              <a:srgbClr val="66FF66"/>
            </a:solidFill>
            <a:ln w="9525">
              <a:noFill/>
              <a:miter lim="800000"/>
            </a:ln>
            <a:effectLst>
              <a:outerShdw dist="17961" dir="2700000" algn="ctr" rotWithShape="0">
                <a:schemeClr val="tx2"/>
              </a:outerShdw>
            </a:effectLst>
          </p:spPr>
          <p:txBody>
            <a:bodyPr wrap="square" anchor="ct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64885" name="Rectangle 21"/>
            <p:cNvSpPr>
              <a:spLocks noChangeArrowheads="1"/>
            </p:cNvSpPr>
            <p:nvPr/>
          </p:nvSpPr>
          <p:spPr bwMode="auto">
            <a:xfrm>
              <a:off x="2425" y="1703"/>
              <a:ext cx="954" cy="329"/>
            </a:xfrm>
            <a:prstGeom prst="rect">
              <a:avLst/>
            </a:prstGeom>
            <a:solidFill>
              <a:srgbClr val="66FF66"/>
            </a:solidFill>
            <a:ln w="9525">
              <a:noFill/>
              <a:miter lim="800000"/>
            </a:ln>
            <a:effectLst>
              <a:outerShdw dist="17961" dir="2700000" algn="ctr" rotWithShape="0">
                <a:schemeClr val="tx2"/>
              </a:outerShdw>
            </a:effectLst>
          </p:spPr>
          <p:txBody>
            <a:bodyPr wrap="square" anchor="ct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zh-CN" altLang="en-US" sz="2800" b="1" i="0" u="none" strike="noStrike" kern="1200" cap="none" spc="0" normalizeH="0" baseline="0" noProof="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25613" name="Text Box 22"/>
            <p:cNvSpPr txBox="1"/>
            <p:nvPr/>
          </p:nvSpPr>
          <p:spPr>
            <a:xfrm>
              <a:off x="2522" y="965"/>
              <a:ext cx="780" cy="379"/>
            </a:xfrm>
            <a:prstGeom prst="rect">
              <a:avLst/>
            </a:prstGeom>
            <a:solidFill>
              <a:srgbClr val="66FF66"/>
            </a:solidFill>
            <a:ln w="9525">
              <a:noFill/>
            </a:ln>
          </p:spPr>
          <p:txBody>
            <a:bodyPr wrap="square" anchor="t">
              <a:spAutoFit/>
            </a:bodyPr>
            <a:lstStyle/>
            <a:p>
              <a:r>
                <a:rPr lang="zh-CN" altLang="en-US" b="1" dirty="0">
                  <a:solidFill>
                    <a:schemeClr val="tx1"/>
                  </a:solidFill>
                  <a:latin typeface="华文行楷" panose="02010800040101010101" pitchFamily="2" charset="-122"/>
                  <a:ea typeface="华文行楷" panose="02010800040101010101" pitchFamily="2" charset="-122"/>
                </a:rPr>
                <a:t>工 业 化</a:t>
              </a:r>
            </a:p>
          </p:txBody>
        </p:sp>
        <p:sp>
          <p:nvSpPr>
            <p:cNvPr id="25614" name="Text Box 23"/>
            <p:cNvSpPr txBox="1"/>
            <p:nvPr/>
          </p:nvSpPr>
          <p:spPr>
            <a:xfrm>
              <a:off x="2536" y="1703"/>
              <a:ext cx="731" cy="379"/>
            </a:xfrm>
            <a:prstGeom prst="rect">
              <a:avLst/>
            </a:prstGeom>
            <a:solidFill>
              <a:srgbClr val="66FF66"/>
            </a:solidFill>
            <a:ln w="9525">
              <a:noFill/>
            </a:ln>
          </p:spPr>
          <p:txBody>
            <a:bodyPr wrap="square" anchor="t">
              <a:spAutoFit/>
            </a:bodyPr>
            <a:lstStyle/>
            <a:p>
              <a:r>
                <a:rPr lang="zh-CN" altLang="en-US" b="1" dirty="0">
                  <a:solidFill>
                    <a:schemeClr val="tx1"/>
                  </a:solidFill>
                  <a:latin typeface="Times New Roman" panose="02020603050405020304" pitchFamily="18" charset="0"/>
                  <a:ea typeface="华文行楷" panose="02010800040101010101" pitchFamily="2" charset="-122"/>
                </a:rPr>
                <a:t>三大改造</a:t>
              </a:r>
            </a:p>
          </p:txBody>
        </p:sp>
        <p:sp>
          <p:nvSpPr>
            <p:cNvPr id="164889" name="Rectangle 25"/>
            <p:cNvSpPr>
              <a:spLocks noChangeArrowheads="1"/>
            </p:cNvSpPr>
            <p:nvPr/>
          </p:nvSpPr>
          <p:spPr bwMode="auto">
            <a:xfrm>
              <a:off x="3969" y="1207"/>
              <a:ext cx="1132" cy="406"/>
            </a:xfrm>
            <a:prstGeom prst="rect">
              <a:avLst/>
            </a:prstGeom>
            <a:solidFill>
              <a:schemeClr val="accent3">
                <a:lumMod val="40000"/>
                <a:lumOff val="60000"/>
              </a:schemeClr>
            </a:solidFill>
            <a:ln w="9525">
              <a:noFill/>
              <a:miter lim="800000"/>
            </a:ln>
            <a:effectLst>
              <a:outerShdw dist="17961" dir="2700000" algn="ctr" rotWithShape="0">
                <a:schemeClr val="tx2"/>
              </a:outerShdw>
            </a:effectLst>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600" b="0" i="0" u="none" strike="noStrike" kern="1200" cap="none" spc="0" normalizeH="0" baseline="0" noProof="0">
                <a:ln>
                  <a:noFill/>
                </a:ln>
                <a:solidFill>
                  <a:srgbClr val="CC0000"/>
                </a:solidFill>
                <a:effectLst/>
                <a:uLnTx/>
                <a:uFillTx/>
                <a:latin typeface="Times New Roman" panose="02020603050405020304" pitchFamily="18" charset="0"/>
                <a:ea typeface="方正魏碑简体" pitchFamily="2" charset="-122"/>
                <a:cs typeface="+mn-cs"/>
              </a:endParaRPr>
            </a:p>
          </p:txBody>
        </p:sp>
        <p:sp>
          <p:nvSpPr>
            <p:cNvPr id="164890" name="Rectangle 26"/>
            <p:cNvSpPr>
              <a:spLocks noChangeArrowheads="1"/>
            </p:cNvSpPr>
            <p:nvPr/>
          </p:nvSpPr>
          <p:spPr bwMode="auto">
            <a:xfrm>
              <a:off x="3969" y="1706"/>
              <a:ext cx="1132" cy="406"/>
            </a:xfrm>
            <a:prstGeom prst="rect">
              <a:avLst/>
            </a:prstGeom>
            <a:solidFill>
              <a:schemeClr val="accent3">
                <a:lumMod val="40000"/>
                <a:lumOff val="60000"/>
              </a:schemeClr>
            </a:solidFill>
            <a:ln w="9525">
              <a:noFill/>
              <a:miter lim="800000"/>
            </a:ln>
            <a:effectLst>
              <a:outerShdw dist="17961" dir="2700000" algn="ctr" rotWithShape="0">
                <a:schemeClr val="tx2"/>
              </a:outerShdw>
            </a:effectLst>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600" b="0" i="0" u="none" strike="noStrike" kern="1200" cap="none" spc="0" normalizeH="0" baseline="0" noProof="0">
                <a:ln>
                  <a:noFill/>
                </a:ln>
                <a:solidFill>
                  <a:srgbClr val="CC0000"/>
                </a:solidFill>
                <a:effectLst/>
                <a:uLnTx/>
                <a:uFillTx/>
                <a:latin typeface="Times New Roman" panose="02020603050405020304" pitchFamily="18" charset="0"/>
                <a:ea typeface="方正魏碑简体" pitchFamily="2" charset="-122"/>
                <a:cs typeface="+mn-cs"/>
              </a:endParaRPr>
            </a:p>
          </p:txBody>
        </p:sp>
        <p:sp>
          <p:nvSpPr>
            <p:cNvPr id="164891" name="Rectangle 27"/>
            <p:cNvSpPr>
              <a:spLocks noChangeArrowheads="1"/>
            </p:cNvSpPr>
            <p:nvPr/>
          </p:nvSpPr>
          <p:spPr bwMode="auto">
            <a:xfrm>
              <a:off x="3969" y="2204"/>
              <a:ext cx="1132" cy="406"/>
            </a:xfrm>
            <a:prstGeom prst="rect">
              <a:avLst/>
            </a:prstGeom>
            <a:solidFill>
              <a:schemeClr val="accent3">
                <a:lumMod val="40000"/>
                <a:lumOff val="60000"/>
              </a:schemeClr>
            </a:solidFill>
            <a:ln w="9525">
              <a:noFill/>
              <a:miter lim="800000"/>
            </a:ln>
            <a:effectLst>
              <a:outerShdw dist="17961" dir="2700000" algn="ctr" rotWithShape="0">
                <a:schemeClr val="tx2"/>
              </a:outerShdw>
            </a:effectLst>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3600" b="0" i="0" u="none" strike="noStrike" kern="1200" cap="none" spc="0" normalizeH="0" baseline="0" noProof="0">
                <a:ln>
                  <a:noFill/>
                </a:ln>
                <a:solidFill>
                  <a:srgbClr val="CC0000"/>
                </a:solidFill>
                <a:effectLst/>
                <a:uLnTx/>
                <a:uFillTx/>
                <a:latin typeface="Times New Roman" panose="02020603050405020304" pitchFamily="18" charset="0"/>
                <a:ea typeface="方正魏碑简体" pitchFamily="2" charset="-122"/>
                <a:cs typeface="+mn-cs"/>
              </a:endParaRPr>
            </a:p>
          </p:txBody>
        </p:sp>
        <p:sp>
          <p:nvSpPr>
            <p:cNvPr id="25618" name="Text Box 28"/>
            <p:cNvSpPr txBox="1"/>
            <p:nvPr/>
          </p:nvSpPr>
          <p:spPr>
            <a:xfrm>
              <a:off x="4174" y="1173"/>
              <a:ext cx="722" cy="474"/>
            </a:xfrm>
            <a:prstGeom prst="rect">
              <a:avLst/>
            </a:prstGeom>
            <a:noFill/>
            <a:ln w="9525">
              <a:noFill/>
            </a:ln>
          </p:spPr>
          <p:txBody>
            <a:bodyPr wrap="square" anchor="t">
              <a:spAutoFit/>
            </a:bodyPr>
            <a:lstStyle/>
            <a:p>
              <a:r>
                <a:rPr lang="en-US" altLang="zh-CN" sz="2400" dirty="0">
                  <a:solidFill>
                    <a:schemeClr val="tx1"/>
                  </a:solidFill>
                  <a:latin typeface="华文行楷" panose="02010800040101010101" pitchFamily="2" charset="-122"/>
                  <a:ea typeface="华文行楷" panose="02010800040101010101" pitchFamily="2" charset="-122"/>
                </a:rPr>
                <a:t>   </a:t>
              </a:r>
              <a:r>
                <a:rPr lang="zh-CN" altLang="en-US" sz="1600" b="1" dirty="0">
                  <a:solidFill>
                    <a:schemeClr val="tx1"/>
                  </a:solidFill>
                  <a:latin typeface="华文行楷" panose="02010800040101010101" pitchFamily="2" charset="-122"/>
                  <a:ea typeface="华文行楷" panose="02010800040101010101" pitchFamily="2" charset="-122"/>
                </a:rPr>
                <a:t>农业</a:t>
              </a:r>
            </a:p>
          </p:txBody>
        </p:sp>
        <p:sp>
          <p:nvSpPr>
            <p:cNvPr id="25619" name="Text Box 29"/>
            <p:cNvSpPr txBox="1"/>
            <p:nvPr/>
          </p:nvSpPr>
          <p:spPr>
            <a:xfrm>
              <a:off x="4150" y="1752"/>
              <a:ext cx="1280" cy="347"/>
            </a:xfrm>
            <a:prstGeom prst="rect">
              <a:avLst/>
            </a:prstGeom>
            <a:noFill/>
            <a:ln w="9525">
              <a:noFill/>
            </a:ln>
          </p:spPr>
          <p:txBody>
            <a:bodyPr anchor="t">
              <a:spAutoFit/>
            </a:bodyPr>
            <a:lstStyle/>
            <a:p>
              <a:r>
                <a:rPr lang="zh-CN" altLang="en-US" sz="1600" b="1" dirty="0">
                  <a:solidFill>
                    <a:schemeClr val="tx1"/>
                  </a:solidFill>
                  <a:latin typeface="华文行楷" panose="02010800040101010101" pitchFamily="2" charset="-122"/>
                  <a:ea typeface="华文行楷" panose="02010800040101010101" pitchFamily="2" charset="-122"/>
                </a:rPr>
                <a:t>手  工  业</a:t>
              </a:r>
            </a:p>
          </p:txBody>
        </p:sp>
        <p:sp>
          <p:nvSpPr>
            <p:cNvPr id="25620" name="Text Box 30"/>
            <p:cNvSpPr txBox="1"/>
            <p:nvPr/>
          </p:nvSpPr>
          <p:spPr>
            <a:xfrm>
              <a:off x="3969" y="2296"/>
              <a:ext cx="1588" cy="347"/>
            </a:xfrm>
            <a:prstGeom prst="rect">
              <a:avLst/>
            </a:prstGeom>
            <a:noFill/>
            <a:ln w="9525">
              <a:noFill/>
            </a:ln>
          </p:spPr>
          <p:txBody>
            <a:bodyPr anchor="t">
              <a:spAutoFit/>
            </a:bodyPr>
            <a:lstStyle/>
            <a:p>
              <a:r>
                <a:rPr lang="zh-CN" altLang="en-US" sz="1600" b="1" dirty="0">
                  <a:solidFill>
                    <a:schemeClr val="tx1"/>
                  </a:solidFill>
                  <a:latin typeface="Times New Roman" panose="02020603050405020304" pitchFamily="18" charset="0"/>
                  <a:ea typeface="华文行楷" panose="02010800040101010101" pitchFamily="2" charset="-122"/>
                </a:rPr>
                <a:t>资本主义工商业</a:t>
              </a:r>
            </a:p>
          </p:txBody>
        </p:sp>
        <p:sp>
          <p:nvSpPr>
            <p:cNvPr id="25621" name="Text Box 32"/>
            <p:cNvSpPr txBox="1"/>
            <p:nvPr/>
          </p:nvSpPr>
          <p:spPr>
            <a:xfrm>
              <a:off x="2667" y="1286"/>
              <a:ext cx="635" cy="379"/>
            </a:xfrm>
            <a:prstGeom prst="rect">
              <a:avLst/>
            </a:prstGeom>
            <a:noFill/>
            <a:ln w="9525">
              <a:noFill/>
            </a:ln>
          </p:spPr>
          <p:txBody>
            <a:bodyPr anchor="t">
              <a:spAutoFit/>
            </a:bodyPr>
            <a:lstStyle/>
            <a:p>
              <a:pPr marL="342900" indent="-342900">
                <a:lnSpc>
                  <a:spcPct val="90000"/>
                </a:lnSpc>
              </a:pPr>
              <a:r>
                <a:rPr lang="zh-CN" altLang="en-US" sz="2000" dirty="0">
                  <a:solidFill>
                    <a:schemeClr val="tx1"/>
                  </a:solidFill>
                  <a:latin typeface="Times New Roman" panose="02020603050405020304" pitchFamily="18" charset="0"/>
                  <a:ea typeface="方正大黑简体" pitchFamily="2" charset="-122"/>
                </a:rPr>
                <a:t>主体</a:t>
              </a:r>
            </a:p>
          </p:txBody>
        </p:sp>
        <p:sp>
          <p:nvSpPr>
            <p:cNvPr id="25622" name="Text Box 33"/>
            <p:cNvSpPr txBox="1"/>
            <p:nvPr/>
          </p:nvSpPr>
          <p:spPr>
            <a:xfrm>
              <a:off x="2703" y="2204"/>
              <a:ext cx="564" cy="379"/>
            </a:xfrm>
            <a:prstGeom prst="rect">
              <a:avLst/>
            </a:prstGeom>
            <a:noFill/>
            <a:ln w="9525">
              <a:noFill/>
            </a:ln>
          </p:spPr>
          <p:txBody>
            <a:bodyPr wrap="square" anchor="t">
              <a:spAutoFit/>
            </a:bodyPr>
            <a:lstStyle/>
            <a:p>
              <a:pPr marL="342900" indent="-342900">
                <a:lnSpc>
                  <a:spcPct val="90000"/>
                </a:lnSpc>
              </a:pPr>
              <a:r>
                <a:rPr lang="zh-CN" altLang="en-US" sz="2000" dirty="0">
                  <a:solidFill>
                    <a:schemeClr val="tx1"/>
                  </a:solidFill>
                  <a:latin typeface="Times New Roman" panose="02020603050405020304" pitchFamily="18" charset="0"/>
                  <a:ea typeface="方正大黑简体" pitchFamily="2" charset="-122"/>
                </a:rPr>
                <a:t>两翼</a:t>
              </a:r>
            </a:p>
          </p:txBody>
        </p:sp>
        <p:grpSp>
          <p:nvGrpSpPr>
            <p:cNvPr id="25623" name="Group 41"/>
            <p:cNvGrpSpPr/>
            <p:nvPr/>
          </p:nvGrpSpPr>
          <p:grpSpPr>
            <a:xfrm>
              <a:off x="1747" y="1090"/>
              <a:ext cx="678" cy="799"/>
              <a:chOff x="1616" y="1668"/>
              <a:chExt cx="666" cy="930"/>
            </a:xfrm>
          </p:grpSpPr>
          <p:sp>
            <p:nvSpPr>
              <p:cNvPr id="25624" name="Line 42"/>
              <p:cNvSpPr/>
              <p:nvPr/>
            </p:nvSpPr>
            <p:spPr>
              <a:xfrm>
                <a:off x="1616" y="2116"/>
                <a:ext cx="336" cy="0"/>
              </a:xfrm>
              <a:prstGeom prst="line">
                <a:avLst/>
              </a:prstGeom>
              <a:ln w="38100" cap="flat" cmpd="sng">
                <a:solidFill>
                  <a:srgbClr val="66FF66"/>
                </a:solidFill>
                <a:prstDash val="solid"/>
                <a:round/>
                <a:headEnd type="none" w="med" len="med"/>
                <a:tailEnd type="none" w="med" len="med"/>
              </a:ln>
            </p:spPr>
          </p:sp>
          <p:sp>
            <p:nvSpPr>
              <p:cNvPr id="25625" name="Line 43"/>
              <p:cNvSpPr/>
              <p:nvPr/>
            </p:nvSpPr>
            <p:spPr>
              <a:xfrm>
                <a:off x="1994" y="1668"/>
                <a:ext cx="288" cy="0"/>
              </a:xfrm>
              <a:prstGeom prst="line">
                <a:avLst/>
              </a:prstGeom>
              <a:ln w="38100" cap="flat" cmpd="sng">
                <a:solidFill>
                  <a:srgbClr val="66FF66"/>
                </a:solidFill>
                <a:prstDash val="solid"/>
                <a:round/>
                <a:headEnd type="none" w="med" len="med"/>
                <a:tailEnd type="none" w="med" len="med"/>
              </a:ln>
            </p:spPr>
          </p:sp>
          <p:sp>
            <p:nvSpPr>
              <p:cNvPr id="25627" name="Line 45"/>
              <p:cNvSpPr/>
              <p:nvPr/>
            </p:nvSpPr>
            <p:spPr>
              <a:xfrm flipV="1">
                <a:off x="1993" y="1668"/>
                <a:ext cx="1" cy="897"/>
              </a:xfrm>
              <a:prstGeom prst="line">
                <a:avLst/>
              </a:prstGeom>
              <a:ln w="38100" cap="flat" cmpd="sng">
                <a:solidFill>
                  <a:srgbClr val="66FF66"/>
                </a:solidFill>
                <a:prstDash val="solid"/>
                <a:round/>
                <a:headEnd type="none" w="med" len="med"/>
                <a:tailEnd type="none" w="med" len="med"/>
              </a:ln>
            </p:spPr>
          </p:sp>
          <p:sp>
            <p:nvSpPr>
              <p:cNvPr id="25629" name="Line 47"/>
              <p:cNvSpPr/>
              <p:nvPr/>
            </p:nvSpPr>
            <p:spPr>
              <a:xfrm>
                <a:off x="1994" y="2598"/>
                <a:ext cx="288" cy="0"/>
              </a:xfrm>
              <a:prstGeom prst="line">
                <a:avLst/>
              </a:prstGeom>
              <a:ln w="38100" cap="flat" cmpd="sng">
                <a:solidFill>
                  <a:srgbClr val="66FF66"/>
                </a:solidFill>
                <a:prstDash val="solid"/>
                <a:round/>
                <a:headEnd type="none" w="med" len="med"/>
                <a:tailEnd type="none" w="med" len="med"/>
              </a:ln>
            </p:spPr>
          </p:sp>
        </p:grpSp>
      </p:grpSp>
      <p:sp>
        <p:nvSpPr>
          <p:cNvPr id="2" name="文本框 1"/>
          <p:cNvSpPr txBox="1"/>
          <p:nvPr/>
        </p:nvSpPr>
        <p:spPr>
          <a:xfrm>
            <a:off x="2574290" y="168275"/>
            <a:ext cx="660971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二、党在过渡时期的总路线及其理论依据</a:t>
            </a:r>
          </a:p>
        </p:txBody>
      </p:sp>
      <p:sp>
        <p:nvSpPr>
          <p:cNvPr id="11" name="文本框 10"/>
          <p:cNvSpPr txBox="1"/>
          <p:nvPr/>
        </p:nvSpPr>
        <p:spPr>
          <a:xfrm>
            <a:off x="1124585" y="1108075"/>
            <a:ext cx="526986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1.党在过渡时期总路线的提出</a:t>
            </a:r>
            <a:endParaRPr lang="zh-CN" altLang="en-US" sz="2400" dirty="0"/>
          </a:p>
        </p:txBody>
      </p:sp>
      <p:cxnSp>
        <p:nvCxnSpPr>
          <p:cNvPr id="13" name="直接连接符 12"/>
          <p:cNvCxnSpPr/>
          <p:nvPr/>
        </p:nvCxnSpPr>
        <p:spPr>
          <a:xfrm flipV="1">
            <a:off x="831215" y="905510"/>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文本框 1"/>
          <p:cNvSpPr txBox="1"/>
          <p:nvPr/>
        </p:nvSpPr>
        <p:spPr>
          <a:xfrm>
            <a:off x="1541780" y="1943100"/>
            <a:ext cx="625475" cy="4255135"/>
          </a:xfrm>
          <a:prstGeom prst="rect">
            <a:avLst/>
          </a:prstGeom>
          <a:noFill/>
          <a:ln w="9525">
            <a:noFill/>
          </a:ln>
        </p:spPr>
        <p:txBody>
          <a:bodyPr vert="eaVert" wrap="square" anchor="t">
            <a:spAutoFit/>
            <a:scene3d>
              <a:camera prst="orthographicFront"/>
              <a:lightRig rig="threePt" dir="t"/>
            </a:scene3d>
          </a:bodyPr>
          <a:lstStyle/>
          <a:p>
            <a:pPr algn="ctr">
              <a:lnSpc>
                <a:spcPct val="120000"/>
              </a:lnSpc>
              <a:spcBef>
                <a:spcPts val="1400"/>
              </a:spcBef>
            </a:pPr>
            <a:r>
              <a:rPr lang="zh-CN" altLang="en-US" sz="2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微软雅黑" panose="020B0503020204020204" pitchFamily="34" charset="-122"/>
              </a:rPr>
              <a:t>过渡时期总路线提出的必然性</a:t>
            </a:r>
          </a:p>
        </p:txBody>
      </p:sp>
      <p:sp>
        <p:nvSpPr>
          <p:cNvPr id="5" name="文本框 4"/>
          <p:cNvSpPr txBox="1"/>
          <p:nvPr/>
        </p:nvSpPr>
        <p:spPr>
          <a:xfrm>
            <a:off x="2574290" y="168275"/>
            <a:ext cx="660971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二、党在过渡时期的总路线及其理论依据</a:t>
            </a:r>
          </a:p>
        </p:txBody>
      </p:sp>
      <p:sp>
        <p:nvSpPr>
          <p:cNvPr id="11" name="文本框 10"/>
          <p:cNvSpPr txBox="1"/>
          <p:nvPr/>
        </p:nvSpPr>
        <p:spPr>
          <a:xfrm>
            <a:off x="1124585" y="1108075"/>
            <a:ext cx="526986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1.党在过渡时期总路线的提出</a:t>
            </a:r>
            <a:endParaRPr lang="zh-CN" altLang="en-US" sz="2400" dirty="0"/>
          </a:p>
        </p:txBody>
      </p:sp>
      <p:cxnSp>
        <p:nvCxnSpPr>
          <p:cNvPr id="13" name="直接连接符 12"/>
          <p:cNvCxnSpPr/>
          <p:nvPr/>
        </p:nvCxnSpPr>
        <p:spPr>
          <a:xfrm flipV="1">
            <a:off x="831215" y="905510"/>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574290" y="1835785"/>
            <a:ext cx="8355330" cy="98361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实现社会主义国家工业化，是国家独立和富强的必然要求和必要条件。</a:t>
            </a:r>
          </a:p>
        </p:txBody>
      </p:sp>
      <p:sp>
        <p:nvSpPr>
          <p:cNvPr id="6" name="矩形 5"/>
          <p:cNvSpPr/>
          <p:nvPr/>
        </p:nvSpPr>
        <p:spPr>
          <a:xfrm>
            <a:off x="2574290" y="3086735"/>
            <a:ext cx="8355330" cy="2862580"/>
          </a:xfrm>
          <a:prstGeom prst="rect">
            <a:avLst/>
          </a:prstGeom>
          <a:ln>
            <a:solidFill>
              <a:srgbClr val="C00000"/>
            </a:solidFill>
          </a:ln>
        </p:spPr>
        <p:txBody>
          <a:bodyPr wrap="square">
            <a:noAutofit/>
          </a:bodyPr>
          <a:lstStyle/>
          <a:p>
            <a:pPr marL="342900" indent="-342900" algn="just" fontAlgn="auto">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中国工业化道路只能选择社会主义道路</a:t>
            </a:r>
          </a:p>
          <a:p>
            <a:pPr indent="0" algn="just" fontAlgn="auto">
              <a:lnSpc>
                <a:spcPct val="150000"/>
              </a:lnSpc>
            </a:pP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近代以来的历史表明，中国的社会经济状况不允许走资本主义道路。</a:t>
            </a:r>
            <a:endParaRPr lang="zh-CN" altLang="en-US" dirty="0">
              <a:solidFill>
                <a:schemeClr val="tx1"/>
              </a:solidFill>
              <a:latin typeface="微软雅黑" panose="020B0503020204020204" pitchFamily="34" charset="-122"/>
              <a:ea typeface="微软雅黑" panose="020B0503020204020204" pitchFamily="34" charset="-122"/>
              <a:sym typeface="+mn-ea"/>
            </a:endParaRPr>
          </a:p>
          <a:p>
            <a:pPr indent="0" algn="just" fontAlgn="auto">
              <a:lnSpc>
                <a:spcPct val="150000"/>
              </a:lnSpc>
            </a:pPr>
            <a:r>
              <a:rPr lang="zh-CN" altLang="en-US" dirty="0">
                <a:latin typeface="微软雅黑" panose="020B0503020204020204" pitchFamily="34" charset="-122"/>
                <a:ea typeface="微软雅黑" panose="020B0503020204020204" pitchFamily="34" charset="-122"/>
                <a:sym typeface="+mn-ea"/>
              </a:rPr>
              <a:t> </a:t>
            </a: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当时的时代条件和国际环境的新特点促使中国必然走上社会主义道路。</a:t>
            </a:r>
            <a:endParaRPr lang="zh-CN" altLang="en-US" dirty="0">
              <a:solidFill>
                <a:schemeClr val="tx1"/>
              </a:solidFill>
              <a:latin typeface="微软雅黑" panose="020B0503020204020204" pitchFamily="34" charset="-122"/>
              <a:ea typeface="微软雅黑" panose="020B0503020204020204" pitchFamily="34" charset="-122"/>
              <a:sym typeface="+mn-ea"/>
            </a:endParaRPr>
          </a:p>
          <a:p>
            <a:pPr indent="0" algn="just" fontAlgn="auto">
              <a:lnSpc>
                <a:spcPct val="150000"/>
              </a:lnSpc>
            </a:pPr>
            <a:r>
              <a:rPr lang="en-US" altLang="zh-CN" dirty="0">
                <a:latin typeface="微软雅黑" panose="020B0503020204020204" pitchFamily="34" charset="-122"/>
                <a:ea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sym typeface="+mn-ea"/>
              </a:rPr>
              <a:t>中国实现工业化只能依靠内部积累，使我国有强大的重工业可以制造各种必要的工业装备，使现代工业在整个国民经济中占据绝对优势，能够领导整个国民经济，使社会主义工业成为我国工业的主要基础。</a:t>
            </a:r>
            <a:r>
              <a:rPr lang="en-US" altLang="zh-CN" dirty="0">
                <a:latin typeface="微软雅黑" panose="020B0503020204020204" pitchFamily="34" charset="-122"/>
                <a:ea typeface="微软雅黑" panose="020B0503020204020204" pitchFamily="34" charset="-122"/>
                <a:sym typeface="+mn-ea"/>
              </a:rPr>
              <a:t>     </a:t>
            </a:r>
            <a:endParaRPr lang="en-US" altLang="zh-CN" b="1" dirty="0">
              <a:solidFill>
                <a:schemeClr val="tx1">
                  <a:lumMod val="65000"/>
                  <a:lumOff val="35000"/>
                </a:schemeClr>
              </a:solidFill>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74290" y="168275"/>
            <a:ext cx="660971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二、党在过渡时期的总路线及其理论依据</a:t>
            </a:r>
          </a:p>
        </p:txBody>
      </p:sp>
      <p:sp>
        <p:nvSpPr>
          <p:cNvPr id="11" name="文本框 10"/>
          <p:cNvSpPr txBox="1"/>
          <p:nvPr/>
        </p:nvSpPr>
        <p:spPr>
          <a:xfrm>
            <a:off x="1124585" y="1108075"/>
            <a:ext cx="526986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2.党在过渡时期总路线的</a:t>
            </a:r>
            <a:r>
              <a:rPr lang="zh-CN" altLang="en-US" sz="2400" dirty="0"/>
              <a:t>理论依据</a:t>
            </a:r>
          </a:p>
        </p:txBody>
      </p:sp>
      <p:cxnSp>
        <p:nvCxnSpPr>
          <p:cNvPr id="13" name="直接连接符 12"/>
          <p:cNvCxnSpPr/>
          <p:nvPr/>
        </p:nvCxnSpPr>
        <p:spPr>
          <a:xfrm flipV="1">
            <a:off x="831215" y="905510"/>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433195" y="2014220"/>
            <a:ext cx="9522460" cy="98361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马克思、恩格斯在创立科学社会主义理论时，就提出了从资本主义社会向社会主义社会过渡的问题。</a:t>
            </a:r>
          </a:p>
        </p:txBody>
      </p:sp>
      <p:sp>
        <p:nvSpPr>
          <p:cNvPr id="6" name="矩形 5"/>
          <p:cNvSpPr/>
          <p:nvPr/>
        </p:nvSpPr>
        <p:spPr>
          <a:xfrm>
            <a:off x="1433195" y="4571365"/>
            <a:ext cx="9523095" cy="187642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以毛泽东为主要代表的中国共产党人，在马克思列宁主义的理论指导下，积极探讨新民主主义革命胜利后中国社会逐步向社会主义过渡的问题</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适时制定了党在过渡时期的总路线</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形成了中国化的过渡时期理论，为中国社会主义改造提供了行动指南。</a:t>
            </a:r>
          </a:p>
        </p:txBody>
      </p:sp>
      <p:sp>
        <p:nvSpPr>
          <p:cNvPr id="7" name="矩形 6"/>
          <p:cNvSpPr/>
          <p:nvPr/>
        </p:nvSpPr>
        <p:spPr>
          <a:xfrm>
            <a:off x="1432560" y="3271520"/>
            <a:ext cx="9523095" cy="98361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列宁在指导俄国无产阶级革命和世界被压迫民族解放斗争中，进一步发展了马克思、恩格斯的革命转变思想。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4" name="组合 3"/>
          <p:cNvGrpSpPr/>
          <p:nvPr/>
        </p:nvGrpSpPr>
        <p:grpSpPr>
          <a:xfrm>
            <a:off x="2222817" y="1537682"/>
            <a:ext cx="7746365" cy="970924"/>
            <a:chOff x="1644" y="5046"/>
            <a:chExt cx="12199" cy="1424"/>
          </a:xfrm>
        </p:grpSpPr>
        <p:sp>
          <p:nvSpPr>
            <p:cNvPr id="10" name="椭圆 9"/>
            <p:cNvSpPr>
              <a:spLocks noChangeAspect="1"/>
            </p:cNvSpPr>
            <p:nvPr/>
          </p:nvSpPr>
          <p:spPr>
            <a:xfrm>
              <a:off x="1644" y="5062"/>
              <a:ext cx="2253"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第二节</a:t>
              </a:r>
            </a:p>
          </p:txBody>
        </p:sp>
        <p:sp>
          <p:nvSpPr>
            <p:cNvPr id="11" name="矩形: 圆角 10"/>
            <p:cNvSpPr/>
            <p:nvPr/>
          </p:nvSpPr>
          <p:spPr>
            <a:xfrm>
              <a:off x="4200" y="5046"/>
              <a:ext cx="9643"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社会主义改造道路和历史经验</a:t>
              </a:r>
            </a:p>
          </p:txBody>
        </p:sp>
      </p:grpSp>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一、适合中国特点的社会主义改造道路</a:t>
            </a:r>
          </a:p>
        </p:txBody>
      </p:sp>
      <p:sp>
        <p:nvSpPr>
          <p:cNvPr id="8" name="文本框 7"/>
          <p:cNvSpPr txBox="1"/>
          <p:nvPr/>
        </p:nvSpPr>
        <p:spPr>
          <a:xfrm>
            <a:off x="1145540" y="1290320"/>
            <a:ext cx="4663440"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a:t>
            </a:r>
            <a:r>
              <a:rPr lang="zh-CN" altLang="en-US" sz="2400" dirty="0"/>
              <a:t>农业、手工业的社会主义改造</a:t>
            </a:r>
          </a:p>
        </p:txBody>
      </p:sp>
      <p:cxnSp>
        <p:nvCxnSpPr>
          <p:cNvPr id="9" name="直接连接符 8"/>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745865" y="1993265"/>
            <a:ext cx="7838440" cy="2784475"/>
          </a:xfrm>
          <a:prstGeom prst="rect">
            <a:avLst/>
          </a:prstGeom>
          <a:ln>
            <a:solidFill>
              <a:srgbClr val="C00000"/>
            </a:solidFill>
          </a:ln>
        </p:spPr>
        <p:txBody>
          <a:bodyPr wrap="square">
            <a:spAutoFit/>
          </a:bodyPr>
          <a:lstStyle/>
          <a:p>
            <a:pPr marL="342900" indent="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第一，积极引导农民组织起来，走互助合作道路</a:t>
            </a:r>
          </a:p>
          <a:p>
            <a:pPr marL="342900" indent="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第二，遵循自愿互利、典型示范和国家帮助的原则，以互助合作的优越性吸引农民走互助合作道路。</a:t>
            </a:r>
          </a:p>
          <a:p>
            <a:pPr marL="342900" indent="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第三，正确分析农村的阶级和阶层状况，制定正确的阶级政策。</a:t>
            </a:r>
          </a:p>
          <a:p>
            <a:pPr marL="342900" indent="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第四，坚持积极领导、稳步前进的方针，采取循序渐进的步骤。</a:t>
            </a:r>
          </a:p>
          <a:p>
            <a:pPr indent="0" algn="just" fontAlgn="auto">
              <a:lnSpc>
                <a:spcPts val="3000"/>
              </a:lnSpc>
              <a:buFont typeface="Wingdings" panose="05000000000000000000" pitchFamily="2" charset="2"/>
              <a:buNone/>
            </a:pPr>
            <a:r>
              <a:rPr lang="en-US" altLang="zh-CN" sz="2000" b="1" dirty="0">
                <a:solidFill>
                  <a:schemeClr val="tx1"/>
                </a:solidFill>
                <a:latin typeface="宋体" panose="02010600030101010101" pitchFamily="2" charset="-122"/>
                <a:ea typeface="宋体" panose="02010600030101010101" pitchFamily="2" charset="-122"/>
              </a:rPr>
              <a:t>    农业社会主义改造大体上经历了互助组、初级社和高级社三个发展阶段。到1956年底，农业社会主义改造基本完成。</a:t>
            </a:r>
          </a:p>
        </p:txBody>
      </p:sp>
      <p:sp>
        <p:nvSpPr>
          <p:cNvPr id="16" name="五边形 15"/>
          <p:cNvSpPr/>
          <p:nvPr/>
        </p:nvSpPr>
        <p:spPr bwMode="auto">
          <a:xfrm>
            <a:off x="886801" y="266033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农业社会主义改造</a:t>
            </a:r>
          </a:p>
        </p:txBody>
      </p:sp>
      <p:sp>
        <p:nvSpPr>
          <p:cNvPr id="4" name="矩形 3"/>
          <p:cNvSpPr/>
          <p:nvPr/>
        </p:nvSpPr>
        <p:spPr>
          <a:xfrm>
            <a:off x="3745865" y="5142865"/>
            <a:ext cx="7838440" cy="1245235"/>
          </a:xfrm>
          <a:prstGeom prst="rect">
            <a:avLst/>
          </a:prstGeom>
          <a:ln>
            <a:solidFill>
              <a:srgbClr val="C00000"/>
            </a:solidFill>
          </a:ln>
        </p:spPr>
        <p:txBody>
          <a:bodyPr wrap="square">
            <a:spAutoFit/>
          </a:bodyPr>
          <a:lstStyle/>
          <a:p>
            <a:pPr marL="342900" indent="-34290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采取了积极领导、稳步前进的方针。</a:t>
            </a:r>
          </a:p>
          <a:p>
            <a:pPr marL="342900" indent="-34290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在方法步骤上，从供销合作入手，逐步发展到走生产合作的道路。</a:t>
            </a:r>
          </a:p>
          <a:p>
            <a:pPr marL="342900" indent="-342900" algn="just" fontAlgn="auto">
              <a:lnSpc>
                <a:spcPts val="300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到1956年底，对手工业的社会主义改造基本完成。</a:t>
            </a:r>
          </a:p>
        </p:txBody>
      </p:sp>
      <p:sp>
        <p:nvSpPr>
          <p:cNvPr id="5" name="五边形 4"/>
          <p:cNvSpPr/>
          <p:nvPr/>
        </p:nvSpPr>
        <p:spPr bwMode="auto">
          <a:xfrm>
            <a:off x="886801" y="532225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手工业社会主义改造</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一、适合中国特点的社会主义改造道路</a:t>
            </a:r>
          </a:p>
        </p:txBody>
      </p:sp>
      <p:sp>
        <p:nvSpPr>
          <p:cNvPr id="3" name="文本框 2"/>
          <p:cNvSpPr txBox="1"/>
          <p:nvPr/>
        </p:nvSpPr>
        <p:spPr>
          <a:xfrm>
            <a:off x="1145540" y="1290320"/>
            <a:ext cx="508063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2.</a:t>
            </a:r>
            <a:r>
              <a:rPr lang="zh-CN" altLang="en-US" sz="2400" dirty="0"/>
              <a:t>资本主义工商业的社会主义改造</a:t>
            </a:r>
          </a:p>
        </p:txBody>
      </p:sp>
      <p:cxnSp>
        <p:nvCxnSpPr>
          <p:cNvPr id="4" name="直接连接符 3"/>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189480" y="2296160"/>
            <a:ext cx="8126095" cy="2306955"/>
          </a:xfrm>
          <a:prstGeom prst="rect">
            <a:avLst/>
          </a:prstGeom>
          <a:ln>
            <a:solidFill>
              <a:srgbClr val="C00000"/>
            </a:solidFill>
          </a:ln>
        </p:spPr>
        <p:txBody>
          <a:bodyPr wrap="square">
            <a:spAutoFit/>
          </a:bodyPr>
          <a:lstStyle/>
          <a:p>
            <a:pPr marL="342900" indent="0" algn="just" fontAlgn="auto">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第一，用和平赎买的方法改造资本主义工商业。</a:t>
            </a:r>
          </a:p>
          <a:p>
            <a:pPr marL="342900" indent="0" algn="just" fontAlgn="auto">
              <a:lnSpc>
                <a:spcPct val="15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rPr>
              <a:t>第二，</a:t>
            </a:r>
            <a:r>
              <a:rPr lang="en-US" altLang="zh-CN" sz="2400" b="1" dirty="0">
                <a:solidFill>
                  <a:schemeClr val="tx1"/>
                </a:solidFill>
                <a:latin typeface="宋体" panose="02010600030101010101" pitchFamily="2" charset="-122"/>
                <a:ea typeface="宋体" panose="02010600030101010101" pitchFamily="2" charset="-122"/>
              </a:rPr>
              <a:t>采取从低级到高级的国家资本主义的过渡形式。</a:t>
            </a:r>
          </a:p>
          <a:p>
            <a:pPr marL="342900" indent="0" algn="just" fontAlgn="auto">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rPr>
              <a:t>第三，把资本主义工商业者改造成为自食其力的社会主义劳动者。</a:t>
            </a:r>
          </a:p>
        </p:txBody>
      </p:sp>
      <p:sp>
        <p:nvSpPr>
          <p:cNvPr id="17" name="动作按钮: 前进或下一项 16">
            <a:hlinkClick r:id="rId2" action="ppaction://hlinksldjump"/>
          </p:cNvPr>
          <p:cNvSpPr/>
          <p:nvPr/>
        </p:nvSpPr>
        <p:spPr>
          <a:xfrm>
            <a:off x="10821670" y="3093720"/>
            <a:ext cx="405765" cy="22352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动作按钮: 前进或下一项 17">
            <a:hlinkClick r:id="rId3" action="ppaction://hlinksldjump"/>
          </p:cNvPr>
          <p:cNvSpPr/>
          <p:nvPr/>
        </p:nvSpPr>
        <p:spPr>
          <a:xfrm>
            <a:off x="11227435" y="5975985"/>
            <a:ext cx="405765" cy="36766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22817" y="1695450"/>
            <a:ext cx="7746365" cy="3467100"/>
            <a:chOff x="1644" y="3208"/>
            <a:chExt cx="12199" cy="5085"/>
          </a:xfrm>
        </p:grpSpPr>
        <p:sp>
          <p:nvSpPr>
            <p:cNvPr id="7" name="椭圆 6"/>
            <p:cNvSpPr>
              <a:spLocks noChangeAspect="1"/>
            </p:cNvSpPr>
            <p:nvPr>
              <p:custDataLst>
                <p:tags r:id="rId5"/>
              </p:custDataLst>
            </p:nvPr>
          </p:nvSpPr>
          <p:spPr>
            <a:xfrm>
              <a:off x="1644" y="3208"/>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一</a:t>
              </a:r>
            </a:p>
          </p:txBody>
        </p:sp>
        <p:sp>
          <p:nvSpPr>
            <p:cNvPr id="9" name="矩形: 圆角 8"/>
            <p:cNvSpPr/>
            <p:nvPr>
              <p:custDataLst>
                <p:tags r:id="rId6"/>
              </p:custDataLst>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毛泽东思想的形成和发展</a:t>
              </a:r>
            </a:p>
          </p:txBody>
        </p:sp>
        <p:sp>
          <p:nvSpPr>
            <p:cNvPr id="10" name="椭圆 9"/>
            <p:cNvSpPr>
              <a:spLocks noChangeAspect="1"/>
            </p:cNvSpPr>
            <p:nvPr>
              <p:custDataLst>
                <p:tags r:id="rId7"/>
              </p:custDataLst>
            </p:nvPr>
          </p:nvSpPr>
          <p:spPr>
            <a:xfrm>
              <a:off x="1644" y="5062"/>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二</a:t>
              </a:r>
            </a:p>
          </p:txBody>
        </p:sp>
        <p:sp>
          <p:nvSpPr>
            <p:cNvPr id="11" name="矩形: 圆角 10"/>
            <p:cNvSpPr/>
            <p:nvPr>
              <p:custDataLst>
                <p:tags r:id="rId8"/>
              </p:custDataLst>
            </p:nvPr>
          </p:nvSpPr>
          <p:spPr>
            <a:xfrm>
              <a:off x="3528" y="5046"/>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毛泽东思想的主要内容和活的灵魂</a:t>
              </a:r>
            </a:p>
          </p:txBody>
        </p:sp>
        <p:sp>
          <p:nvSpPr>
            <p:cNvPr id="12" name="椭圆 11"/>
            <p:cNvSpPr>
              <a:spLocks noChangeAspect="1"/>
            </p:cNvSpPr>
            <p:nvPr>
              <p:custDataLst>
                <p:tags r:id="rId9"/>
              </p:custDataLst>
            </p:nvPr>
          </p:nvSpPr>
          <p:spPr>
            <a:xfrm>
              <a:off x="1644" y="6885"/>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三</a:t>
              </a:r>
            </a:p>
          </p:txBody>
        </p:sp>
        <p:sp>
          <p:nvSpPr>
            <p:cNvPr id="13" name="矩形: 圆角 12"/>
            <p:cNvSpPr/>
            <p:nvPr>
              <p:custDataLst>
                <p:tags r:id="rId10"/>
              </p:custDataLst>
            </p:nvPr>
          </p:nvSpPr>
          <p:spPr>
            <a:xfrm>
              <a:off x="3528" y="6885"/>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rPr>
                <a:t>毛泽东思想的历史地位</a:t>
              </a:r>
            </a:p>
            <a:p>
              <a:pPr algn="ctr"/>
              <a:endParaRPr lang="zh-CN" altLang="en-US" sz="2400" b="1" dirty="0">
                <a:gradFill>
                  <a:gsLst>
                    <a:gs pos="0">
                      <a:srgbClr val="E30000"/>
                    </a:gs>
                    <a:gs pos="100000">
                      <a:srgbClr val="760303"/>
                    </a:gs>
                  </a:gsLst>
                  <a:lin scaled="0"/>
                </a:gradFill>
                <a:latin typeface="+mj-ea"/>
                <a:ea typeface="+mj-ea"/>
                <a:sym typeface="+mn-ea"/>
              </a:endParaRPr>
            </a:p>
          </p:txBody>
        </p:sp>
      </p:grpSp>
      <p:sp>
        <p:nvSpPr>
          <p:cNvPr id="16" name="矩形: 圆角 15"/>
          <p:cNvSpPr/>
          <p:nvPr>
            <p:custDataLst>
              <p:tags r:id="rId1"/>
            </p:custDataLst>
          </p:nvPr>
        </p:nvSpPr>
        <p:spPr>
          <a:xfrm>
            <a:off x="4656000" y="453320"/>
            <a:ext cx="2627302" cy="720000"/>
          </a:xfrm>
          <a:prstGeom prst="roundRect">
            <a:avLst>
              <a:gd name="adj" fmla="val 50000"/>
            </a:avLst>
          </a:prstGeom>
          <a:gradFill>
            <a:gsLst>
              <a:gs pos="0">
                <a:srgbClr val="E30000"/>
              </a:gs>
              <a:gs pos="100000">
                <a:srgbClr val="760303"/>
              </a:gs>
            </a:gsLst>
            <a:lin scaled="0"/>
          </a:gradFill>
          <a:ln w="1270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n w="6350">
                  <a:noFill/>
                </a:ln>
                <a:solidFill>
                  <a:srgbClr val="FFFDF8"/>
                </a:solidFill>
                <a:latin typeface="+mj-ea"/>
                <a:ea typeface="+mj-ea"/>
              </a:rPr>
              <a:t>目   录</a:t>
            </a:r>
            <a:endParaRPr lang="zh-CN" altLang="en-US" sz="2400" b="1" dirty="0">
              <a:latin typeface="+mj-ea"/>
              <a:ea typeface="+mj-ea"/>
            </a:endParaRPr>
          </a:p>
        </p:txBody>
      </p:sp>
      <p:pic>
        <p:nvPicPr>
          <p:cNvPr id="21" name="Picture 3" descr="C:\Users\Administrator\Desktop\2.png"/>
          <p:cNvPicPr>
            <a:picLocks noChangeAspect="1" noChangeArrowheads="1"/>
          </p:cNvPicPr>
          <p:nvPr>
            <p:custDataLst>
              <p:tags r:id="rId2"/>
            </p:custDataLst>
          </p:nvPr>
        </p:nvPicPr>
        <p:blipFill>
          <a:blip r:embed="rId12"/>
          <a:srcRect/>
          <a:stretch>
            <a:fillRect/>
          </a:stretch>
        </p:blipFill>
        <p:spPr bwMode="auto">
          <a:xfrm flipH="1">
            <a:off x="0" y="5463908"/>
            <a:ext cx="12192000" cy="1394092"/>
          </a:xfrm>
          <a:prstGeom prst="rect">
            <a:avLst/>
          </a:prstGeom>
          <a:noFill/>
        </p:spPr>
      </p:pic>
      <p:grpSp>
        <p:nvGrpSpPr>
          <p:cNvPr id="6" name="组合 5"/>
          <p:cNvGrpSpPr/>
          <p:nvPr/>
        </p:nvGrpSpPr>
        <p:grpSpPr>
          <a:xfrm flipV="1">
            <a:off x="387350" y="826135"/>
            <a:ext cx="11112500" cy="76200"/>
            <a:chOff x="1" y="841829"/>
            <a:chExt cx="12191998" cy="0"/>
          </a:xfrm>
        </p:grpSpPr>
        <p:cxnSp>
          <p:nvCxnSpPr>
            <p:cNvPr id="8" name="直接连接符 7"/>
            <p:cNvCxnSpPr/>
            <p:nvPr>
              <p:custDataLst>
                <p:tags r:id="rId3"/>
              </p:custDataLst>
            </p:nvPr>
          </p:nvCxnSpPr>
          <p:spPr>
            <a:xfrm flipH="1">
              <a:off x="1" y="841829"/>
              <a:ext cx="4295999" cy="0"/>
            </a:xfrm>
            <a:prstGeom prst="line">
              <a:avLst/>
            </a:prstGeom>
            <a:ln w="25400" cap="rnd">
              <a:solidFill>
                <a:srgbClr val="C00000"/>
              </a:solidFill>
              <a:round/>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4"/>
              </p:custDataLst>
            </p:nvPr>
          </p:nvCxnSpPr>
          <p:spPr>
            <a:xfrm flipH="1">
              <a:off x="7896000" y="841829"/>
              <a:ext cx="4295999" cy="0"/>
            </a:xfrm>
            <a:prstGeom prst="line">
              <a:avLst/>
            </a:prstGeom>
            <a:ln w="25400" cap="rnd">
              <a:solidFill>
                <a:srgbClr val="C00000"/>
              </a:solidFill>
              <a:round/>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406525" y="572135"/>
            <a:ext cx="9481820" cy="64516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所谓国家资本主义，就是在国家直接控制和支配下的资本主义经济。</a:t>
            </a:r>
          </a:p>
        </p:txBody>
      </p:sp>
      <p:sp>
        <p:nvSpPr>
          <p:cNvPr id="70659" name="Text Box 3"/>
          <p:cNvSpPr txBox="1"/>
          <p:nvPr/>
        </p:nvSpPr>
        <p:spPr>
          <a:xfrm>
            <a:off x="7329805" y="3518535"/>
            <a:ext cx="2813685" cy="768350"/>
          </a:xfrm>
          <a:prstGeom prst="rect">
            <a:avLst/>
          </a:prstGeom>
          <a:noFill/>
          <a:ln w="9525">
            <a:noFill/>
          </a:ln>
        </p:spPr>
        <p:txBody>
          <a:bodyPr wrap="square" anchor="t">
            <a:spAutoFit/>
          </a:bodyPr>
          <a:lstStyle/>
          <a:p>
            <a:pPr>
              <a:spcBef>
                <a:spcPct val="50000"/>
              </a:spcBef>
            </a:pPr>
            <a:r>
              <a:rPr lang="en-US" altLang="zh-CN" sz="4400" b="1" dirty="0">
                <a:solidFill>
                  <a:srgbClr val="FF5050"/>
                </a:solidFill>
                <a:latin typeface="宋体" panose="02010600030101010101" pitchFamily="2" charset="-122"/>
                <a:ea typeface="宋体" panose="02010600030101010101" pitchFamily="2" charset="-122"/>
              </a:rPr>
              <a:t>     </a:t>
            </a:r>
          </a:p>
        </p:txBody>
      </p:sp>
      <p:sp>
        <p:nvSpPr>
          <p:cNvPr id="132101" name="Text Box 5"/>
          <p:cNvSpPr txBox="1"/>
          <p:nvPr/>
        </p:nvSpPr>
        <p:spPr>
          <a:xfrm>
            <a:off x="2840990" y="5565140"/>
            <a:ext cx="6047105" cy="534035"/>
          </a:xfrm>
          <a:prstGeom prst="rect">
            <a:avLst/>
          </a:prstGeom>
          <a:gradFill rotWithShape="0">
            <a:gsLst>
              <a:gs pos="0">
                <a:schemeClr val="accent1">
                  <a:lumMod val="60000"/>
                  <a:lumOff val="40000"/>
                </a:schemeClr>
              </a:gs>
              <a:gs pos="50000">
                <a:srgbClr val="FFFFFF"/>
              </a:gs>
              <a:gs pos="81000">
                <a:schemeClr val="accent1">
                  <a:lumMod val="60000"/>
                  <a:lumOff val="40000"/>
                </a:schemeClr>
              </a:gs>
            </a:gsLst>
            <a:lin ang="5400000" scaled="0"/>
          </a:gradFill>
          <a:ln w="9525">
            <a:noFill/>
          </a:ln>
        </p:spPr>
        <p:txBody>
          <a:bodyPr wrap="square">
            <a:spAutoFit/>
          </a:bodyPr>
          <a:lstStyle/>
          <a:p>
            <a:pPr algn="ctr">
              <a:lnSpc>
                <a:spcPct val="90000"/>
              </a:lnSpc>
              <a:spcBef>
                <a:spcPct val="50000"/>
              </a:spcBef>
            </a:pPr>
            <a:r>
              <a:rPr lang="en-US" altLang="zh-CN" sz="3200" b="1" noProof="1">
                <a:solidFill>
                  <a:srgbClr val="FF0000"/>
                </a:solidFill>
                <a:latin typeface="Times New Roman" panose="02020603050405020304" pitchFamily="18" charset="0"/>
                <a:ea typeface="华文细黑" panose="02010600040101010101" pitchFamily="2" charset="-122"/>
                <a:cs typeface="+mn-cs"/>
              </a:rPr>
              <a:t>   </a:t>
            </a:r>
            <a:r>
              <a:rPr lang="zh-CN" altLang="en-US" b="1" noProof="1">
                <a:effectLst>
                  <a:outerShdw blurRad="38100" dist="19050" dir="2700000" algn="tl" rotWithShape="0">
                    <a:schemeClr val="dk1">
                      <a:alpha val="40000"/>
                    </a:schemeClr>
                  </a:outerShdw>
                </a:effectLst>
                <a:latin typeface="Times New Roman" panose="02020603050405020304" pitchFamily="18" charset="0"/>
                <a:ea typeface="华文细黑" panose="02010600040101010101" pitchFamily="2" charset="-122"/>
                <a:cs typeface="+mn-cs"/>
              </a:rPr>
              <a:t>资本主义工商业的社会主义改造在</a:t>
            </a:r>
            <a:r>
              <a:rPr lang="en-US" altLang="zh-CN" b="1" noProof="1">
                <a:effectLst>
                  <a:outerShdw blurRad="38100" dist="19050" dir="2700000" algn="tl" rotWithShape="0">
                    <a:schemeClr val="dk1">
                      <a:alpha val="40000"/>
                    </a:schemeClr>
                  </a:outerShdw>
                </a:effectLst>
                <a:latin typeface="Times New Roman" panose="02020603050405020304" pitchFamily="18" charset="0"/>
                <a:ea typeface="华文细黑" panose="02010600040101010101" pitchFamily="2" charset="-122"/>
                <a:cs typeface="+mn-cs"/>
              </a:rPr>
              <a:t>1956</a:t>
            </a:r>
            <a:r>
              <a:rPr lang="zh-CN" altLang="en-US" b="1" noProof="1">
                <a:effectLst>
                  <a:outerShdw blurRad="38100" dist="19050" dir="2700000" algn="tl" rotWithShape="0">
                    <a:schemeClr val="dk1">
                      <a:alpha val="40000"/>
                    </a:schemeClr>
                  </a:outerShdw>
                </a:effectLst>
                <a:latin typeface="Times New Roman" panose="02020603050405020304" pitchFamily="18" charset="0"/>
                <a:ea typeface="华文细黑" panose="02010600040101010101" pitchFamily="2" charset="-122"/>
                <a:cs typeface="+mn-cs"/>
              </a:rPr>
              <a:t>年底基本完成</a:t>
            </a:r>
          </a:p>
        </p:txBody>
      </p:sp>
      <p:sp>
        <p:nvSpPr>
          <p:cNvPr id="15" name="动作按钮: 后退或前一项 14">
            <a:hlinkClick r:id="rId22" action="ppaction://hlinksldjump"/>
          </p:cNvPr>
          <p:cNvSpPr/>
          <p:nvPr/>
        </p:nvSpPr>
        <p:spPr>
          <a:xfrm>
            <a:off x="11358880" y="6094730"/>
            <a:ext cx="339090" cy="36639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custDataLst>
              <p:tags r:id="rId1"/>
            </p:custDataLst>
          </p:nvPr>
        </p:nvSpPr>
        <p:spPr>
          <a:xfrm>
            <a:off x="6131665" y="1762124"/>
            <a:ext cx="5453063" cy="3600451"/>
          </a:xfrm>
          <a:prstGeom prst="parallelogram">
            <a:avLst>
              <a:gd name="adj" fmla="val 22884"/>
            </a:avLst>
          </a:prstGeom>
          <a:solidFill>
            <a:srgbClr val="FFFCE7"/>
          </a:solidFill>
          <a:ln w="12700" cap="rnd">
            <a:noFill/>
            <a:prstDash val="solid"/>
            <a:round/>
          </a:ln>
          <a:effectLst>
            <a:outerShdw blurRad="190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1" forceAA="0" compatLnSpc="1">
            <a:normAutofit/>
          </a:bodyPr>
          <a:lstStyle/>
          <a:p>
            <a:pPr algn="ctr" defTabSz="914400"/>
            <a:endParaRPr lang="en-GB" sz="1200" b="1" dirty="0">
              <a:solidFill>
                <a:schemeClr val="accent2"/>
              </a:solidFill>
            </a:endParaRPr>
          </a:p>
        </p:txBody>
      </p:sp>
      <p:sp>
        <p:nvSpPr>
          <p:cNvPr id="27" name="平行四边形 26"/>
          <p:cNvSpPr/>
          <p:nvPr>
            <p:custDataLst>
              <p:tags r:id="rId2"/>
            </p:custDataLst>
          </p:nvPr>
        </p:nvSpPr>
        <p:spPr>
          <a:xfrm>
            <a:off x="685692" y="1762124"/>
            <a:ext cx="5453063" cy="3600451"/>
          </a:xfrm>
          <a:prstGeom prst="parallelogram">
            <a:avLst>
              <a:gd name="adj" fmla="val 22884"/>
            </a:avLst>
          </a:prstGeom>
          <a:solidFill>
            <a:srgbClr val="FFFEF7"/>
          </a:solidFill>
          <a:ln w="12700" cap="rnd">
            <a:noFill/>
            <a:prstDash val="solid"/>
            <a:round/>
          </a:ln>
          <a:effectLst>
            <a:outerShdw blurRad="190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1" forceAA="0" compatLnSpc="1">
            <a:normAutofit/>
          </a:bodyPr>
          <a:lstStyle/>
          <a:p>
            <a:pPr algn="ctr" defTabSz="914400"/>
            <a:endParaRPr lang="en-GB" sz="1200" b="1" dirty="0">
              <a:solidFill>
                <a:schemeClr val="accent2"/>
              </a:solidFill>
            </a:endParaRPr>
          </a:p>
        </p:txBody>
      </p:sp>
      <p:grpSp>
        <p:nvGrpSpPr>
          <p:cNvPr id="8" name="组合 7"/>
          <p:cNvGrpSpPr/>
          <p:nvPr/>
        </p:nvGrpSpPr>
        <p:grpSpPr>
          <a:xfrm>
            <a:off x="1397494" y="3049838"/>
            <a:ext cx="1679905" cy="645692"/>
            <a:chOff x="4123666" y="2959296"/>
            <a:chExt cx="1881612" cy="723221"/>
          </a:xfrm>
        </p:grpSpPr>
        <p:sp>
          <p:nvSpPr>
            <p:cNvPr id="9" name="矩形: 圆角 8"/>
            <p:cNvSpPr/>
            <p:nvPr>
              <p:custDataLst>
                <p:tags r:id="rId19"/>
              </p:custDataLst>
            </p:nvPr>
          </p:nvSpPr>
          <p:spPr>
            <a:xfrm>
              <a:off x="4123666" y="2959296"/>
              <a:ext cx="1881612" cy="723221"/>
            </a:xfrm>
            <a:prstGeom prst="roundRect">
              <a:avLst/>
            </a:prstGeom>
            <a:solidFill>
              <a:schemeClr val="bg1"/>
            </a:solidFill>
            <a:ln>
              <a:solidFill>
                <a:srgbClr val="B0261F">
                  <a:alpha val="31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10" name="îṥľídè"/>
            <p:cNvSpPr/>
            <p:nvPr>
              <p:custDataLst>
                <p:tags r:id="rId20"/>
              </p:custDataLst>
            </p:nvPr>
          </p:nvSpPr>
          <p:spPr>
            <a:xfrm>
              <a:off x="4282702" y="3049156"/>
              <a:ext cx="1563541" cy="543500"/>
            </a:xfrm>
            <a:prstGeom prst="roundRect">
              <a:avLst>
                <a:gd name="adj" fmla="val 41588"/>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委托加工</a:t>
              </a:r>
            </a:p>
          </p:txBody>
        </p:sp>
      </p:grpSp>
      <p:grpSp>
        <p:nvGrpSpPr>
          <p:cNvPr id="11" name="组合 10"/>
          <p:cNvGrpSpPr/>
          <p:nvPr/>
        </p:nvGrpSpPr>
        <p:grpSpPr>
          <a:xfrm>
            <a:off x="3576686" y="3049838"/>
            <a:ext cx="1679905" cy="645692"/>
            <a:chOff x="6248071" y="2963448"/>
            <a:chExt cx="1881612" cy="723221"/>
          </a:xfrm>
        </p:grpSpPr>
        <p:sp>
          <p:nvSpPr>
            <p:cNvPr id="12" name="矩形: 圆角 11"/>
            <p:cNvSpPr/>
            <p:nvPr>
              <p:custDataLst>
                <p:tags r:id="rId17"/>
              </p:custDataLst>
            </p:nvPr>
          </p:nvSpPr>
          <p:spPr>
            <a:xfrm>
              <a:off x="6248071" y="2963448"/>
              <a:ext cx="1881612" cy="723221"/>
            </a:xfrm>
            <a:prstGeom prst="roundRect">
              <a:avLst/>
            </a:prstGeom>
            <a:solidFill>
              <a:schemeClr val="bg1"/>
            </a:solidFill>
            <a:ln>
              <a:solidFill>
                <a:srgbClr val="B0261F">
                  <a:alpha val="31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13" name="îṥľídè"/>
            <p:cNvSpPr/>
            <p:nvPr>
              <p:custDataLst>
                <p:tags r:id="rId18"/>
              </p:custDataLst>
            </p:nvPr>
          </p:nvSpPr>
          <p:spPr>
            <a:xfrm>
              <a:off x="6407107" y="3053308"/>
              <a:ext cx="1563541" cy="543500"/>
            </a:xfrm>
            <a:prstGeom prst="roundRect">
              <a:avLst>
                <a:gd name="adj" fmla="val 50000"/>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计划订货</a:t>
              </a:r>
            </a:p>
          </p:txBody>
        </p:sp>
      </p:grpSp>
      <p:grpSp>
        <p:nvGrpSpPr>
          <p:cNvPr id="14" name="组合 13"/>
          <p:cNvGrpSpPr/>
          <p:nvPr/>
        </p:nvGrpSpPr>
        <p:grpSpPr>
          <a:xfrm>
            <a:off x="1397494" y="4036531"/>
            <a:ext cx="1679905" cy="645692"/>
            <a:chOff x="4068878" y="3945989"/>
            <a:chExt cx="1881612" cy="723221"/>
          </a:xfrm>
        </p:grpSpPr>
        <p:sp>
          <p:nvSpPr>
            <p:cNvPr id="2" name="矩形: 圆角 14"/>
            <p:cNvSpPr/>
            <p:nvPr>
              <p:custDataLst>
                <p:tags r:id="rId15"/>
              </p:custDataLst>
            </p:nvPr>
          </p:nvSpPr>
          <p:spPr>
            <a:xfrm>
              <a:off x="4068878" y="3945989"/>
              <a:ext cx="1881612" cy="723221"/>
            </a:xfrm>
            <a:prstGeom prst="roundRect">
              <a:avLst/>
            </a:prstGeom>
            <a:solidFill>
              <a:schemeClr val="bg1"/>
            </a:solidFill>
            <a:ln w="12700">
              <a:solidFill>
                <a:srgbClr val="B0261F">
                  <a:alpha val="31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16" name="îṥľídè"/>
            <p:cNvSpPr/>
            <p:nvPr>
              <p:custDataLst>
                <p:tags r:id="rId16"/>
              </p:custDataLst>
            </p:nvPr>
          </p:nvSpPr>
          <p:spPr>
            <a:xfrm>
              <a:off x="4227914" y="4035849"/>
              <a:ext cx="1563541" cy="543500"/>
            </a:xfrm>
            <a:prstGeom prst="roundRect">
              <a:avLst>
                <a:gd name="adj" fmla="val 41588"/>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统购包销</a:t>
              </a:r>
            </a:p>
          </p:txBody>
        </p:sp>
      </p:grpSp>
      <p:grpSp>
        <p:nvGrpSpPr>
          <p:cNvPr id="17" name="组合 16"/>
          <p:cNvGrpSpPr/>
          <p:nvPr/>
        </p:nvGrpSpPr>
        <p:grpSpPr>
          <a:xfrm>
            <a:off x="3576686" y="4039648"/>
            <a:ext cx="1679905" cy="645692"/>
            <a:chOff x="6248070" y="3949106"/>
            <a:chExt cx="1881612" cy="723221"/>
          </a:xfrm>
        </p:grpSpPr>
        <p:sp>
          <p:nvSpPr>
            <p:cNvPr id="18" name="矩形: 圆角 17"/>
            <p:cNvSpPr/>
            <p:nvPr>
              <p:custDataLst>
                <p:tags r:id="rId13"/>
              </p:custDataLst>
            </p:nvPr>
          </p:nvSpPr>
          <p:spPr>
            <a:xfrm>
              <a:off x="6248070" y="3949106"/>
              <a:ext cx="1881612" cy="723221"/>
            </a:xfrm>
            <a:prstGeom prst="roundRect">
              <a:avLst/>
            </a:prstGeom>
            <a:solidFill>
              <a:schemeClr val="bg1"/>
            </a:solidFill>
            <a:ln w="12700">
              <a:solidFill>
                <a:srgbClr val="B0261F">
                  <a:alpha val="31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19" name="îṥľídè"/>
            <p:cNvSpPr/>
            <p:nvPr>
              <p:custDataLst>
                <p:tags r:id="rId14"/>
              </p:custDataLst>
            </p:nvPr>
          </p:nvSpPr>
          <p:spPr>
            <a:xfrm>
              <a:off x="6407106" y="4038966"/>
              <a:ext cx="1563541" cy="543500"/>
            </a:xfrm>
            <a:prstGeom prst="roundRect">
              <a:avLst>
                <a:gd name="adj" fmla="val 50000"/>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经销代销</a:t>
              </a:r>
            </a:p>
          </p:txBody>
        </p:sp>
      </p:grpSp>
      <p:grpSp>
        <p:nvGrpSpPr>
          <p:cNvPr id="29" name="组合 28"/>
          <p:cNvGrpSpPr/>
          <p:nvPr/>
        </p:nvGrpSpPr>
        <p:grpSpPr>
          <a:xfrm>
            <a:off x="2194070" y="2108977"/>
            <a:ext cx="2520000" cy="512631"/>
            <a:chOff x="2194070" y="2108977"/>
            <a:chExt cx="2520000" cy="512631"/>
          </a:xfrm>
        </p:grpSpPr>
        <p:sp>
          <p:nvSpPr>
            <p:cNvPr id="26" name="平行四边形 25"/>
            <p:cNvSpPr/>
            <p:nvPr>
              <p:custDataLst>
                <p:tags r:id="rId11"/>
              </p:custDataLst>
            </p:nvPr>
          </p:nvSpPr>
          <p:spPr>
            <a:xfrm>
              <a:off x="2194070" y="2117608"/>
              <a:ext cx="2520000" cy="504000"/>
            </a:xfrm>
            <a:prstGeom prst="parallelogram">
              <a:avLst/>
            </a:prstGeom>
            <a:gradFill>
              <a:gsLst>
                <a:gs pos="0">
                  <a:schemeClr val="bg1"/>
                </a:gs>
                <a:gs pos="100000">
                  <a:srgbClr val="FAFAFA"/>
                </a:gs>
              </a:gsLst>
              <a:lin ang="5400000" scaled="1"/>
            </a:gradFill>
            <a:ln w="12700">
              <a:gradFill>
                <a:gsLst>
                  <a:gs pos="0">
                    <a:srgbClr val="AF0000"/>
                  </a:gs>
                  <a:gs pos="100000">
                    <a:srgbClr val="FAFAFA">
                      <a:alpha val="80000"/>
                    </a:srgbClr>
                  </a:gs>
                </a:gsLst>
                <a:lin ang="0" scaled="0"/>
              </a:gradFill>
            </a:ln>
            <a:effectLst>
              <a:outerShdw blurRad="152400" dist="76200" dir="10800000" algn="r" rotWithShape="0">
                <a:schemeClr val="accent2">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 name="矩形 6"/>
            <p:cNvSpPr/>
            <p:nvPr>
              <p:custDataLst>
                <p:tags r:id="rId12"/>
              </p:custDataLst>
            </p:nvPr>
          </p:nvSpPr>
          <p:spPr>
            <a:xfrm>
              <a:off x="2635389" y="2108977"/>
              <a:ext cx="1415772" cy="461665"/>
            </a:xfrm>
            <a:prstGeom prst="rect">
              <a:avLst/>
            </a:prstGeom>
          </p:spPr>
          <p:txBody>
            <a:bodyPr wrap="none">
              <a:spAutoFit/>
            </a:bodyPr>
            <a:lstStyle/>
            <a:p>
              <a:pPr algn="ctr"/>
              <a:r>
                <a:rPr lang="zh-CN" altLang="en-US" sz="2400" b="1" dirty="0">
                  <a:solidFill>
                    <a:srgbClr val="B0261F"/>
                  </a:solidFill>
                  <a:latin typeface="华文中宋" panose="02010600040101010101" pitchFamily="2" charset="-122"/>
                  <a:ea typeface="华文中宋" panose="02010600040101010101" pitchFamily="2" charset="-122"/>
                </a:rPr>
                <a:t>初级形式</a:t>
              </a:r>
            </a:p>
          </p:txBody>
        </p:sp>
      </p:grpSp>
      <p:grpSp>
        <p:nvGrpSpPr>
          <p:cNvPr id="30" name="组合 29"/>
          <p:cNvGrpSpPr/>
          <p:nvPr/>
        </p:nvGrpSpPr>
        <p:grpSpPr>
          <a:xfrm>
            <a:off x="7854601" y="2108977"/>
            <a:ext cx="2520000" cy="512631"/>
            <a:chOff x="2194070" y="2108977"/>
            <a:chExt cx="2520000" cy="512631"/>
          </a:xfrm>
        </p:grpSpPr>
        <p:sp>
          <p:nvSpPr>
            <p:cNvPr id="31" name="平行四边形 30"/>
            <p:cNvSpPr/>
            <p:nvPr>
              <p:custDataLst>
                <p:tags r:id="rId9"/>
              </p:custDataLst>
            </p:nvPr>
          </p:nvSpPr>
          <p:spPr>
            <a:xfrm>
              <a:off x="2194070" y="2117608"/>
              <a:ext cx="2520000" cy="504000"/>
            </a:xfrm>
            <a:prstGeom prst="parallelogram">
              <a:avLst/>
            </a:prstGeom>
            <a:gradFill>
              <a:gsLst>
                <a:gs pos="0">
                  <a:schemeClr val="bg1"/>
                </a:gs>
                <a:gs pos="100000">
                  <a:srgbClr val="FAFAFA"/>
                </a:gs>
              </a:gsLst>
              <a:lin ang="5400000" scaled="1"/>
            </a:gradFill>
            <a:ln w="12700">
              <a:gradFill>
                <a:gsLst>
                  <a:gs pos="0">
                    <a:srgbClr val="AF0000"/>
                  </a:gs>
                  <a:gs pos="100000">
                    <a:srgbClr val="FAFAFA">
                      <a:alpha val="80000"/>
                    </a:srgbClr>
                  </a:gs>
                </a:gsLst>
                <a:lin ang="0" scaled="0"/>
              </a:gradFill>
            </a:ln>
            <a:effectLst>
              <a:outerShdw blurRad="152400" dist="76200" dir="10800000" algn="r" rotWithShape="0">
                <a:schemeClr val="accent2">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2" name="矩形 31"/>
            <p:cNvSpPr/>
            <p:nvPr>
              <p:custDataLst>
                <p:tags r:id="rId10"/>
              </p:custDataLst>
            </p:nvPr>
          </p:nvSpPr>
          <p:spPr>
            <a:xfrm>
              <a:off x="2635389" y="2108977"/>
              <a:ext cx="1415772" cy="461665"/>
            </a:xfrm>
            <a:prstGeom prst="rect">
              <a:avLst/>
            </a:prstGeom>
          </p:spPr>
          <p:txBody>
            <a:bodyPr wrap="none">
              <a:spAutoFit/>
            </a:bodyPr>
            <a:lstStyle/>
            <a:p>
              <a:pPr algn="ctr"/>
              <a:r>
                <a:rPr lang="zh-CN" altLang="en-US" sz="2400" b="1" dirty="0">
                  <a:solidFill>
                    <a:srgbClr val="B0261F"/>
                  </a:solidFill>
                  <a:latin typeface="华文中宋" panose="02010600040101010101" pitchFamily="2" charset="-122"/>
                  <a:ea typeface="华文中宋" panose="02010600040101010101" pitchFamily="2" charset="-122"/>
                </a:rPr>
                <a:t>高级形式</a:t>
              </a:r>
            </a:p>
          </p:txBody>
        </p:sp>
      </p:grpSp>
      <p:grpSp>
        <p:nvGrpSpPr>
          <p:cNvPr id="33" name="组合 32"/>
          <p:cNvGrpSpPr/>
          <p:nvPr/>
        </p:nvGrpSpPr>
        <p:grpSpPr>
          <a:xfrm>
            <a:off x="7399476" y="3054677"/>
            <a:ext cx="2888080" cy="626369"/>
            <a:chOff x="6248071" y="2963448"/>
            <a:chExt cx="2888080" cy="723221"/>
          </a:xfrm>
        </p:grpSpPr>
        <p:sp>
          <p:nvSpPr>
            <p:cNvPr id="34" name="矩形: 圆角 33"/>
            <p:cNvSpPr/>
            <p:nvPr>
              <p:custDataLst>
                <p:tags r:id="rId7"/>
              </p:custDataLst>
            </p:nvPr>
          </p:nvSpPr>
          <p:spPr>
            <a:xfrm>
              <a:off x="6248071" y="2963448"/>
              <a:ext cx="2888080" cy="723221"/>
            </a:xfrm>
            <a:prstGeom prst="roundRect">
              <a:avLst/>
            </a:prstGeom>
            <a:solidFill>
              <a:schemeClr val="bg1"/>
            </a:solidFill>
            <a:ln>
              <a:solidFill>
                <a:srgbClr val="B0261F">
                  <a:alpha val="50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35" name="îṥľídè"/>
            <p:cNvSpPr/>
            <p:nvPr>
              <p:custDataLst>
                <p:tags r:id="rId8"/>
              </p:custDataLst>
            </p:nvPr>
          </p:nvSpPr>
          <p:spPr>
            <a:xfrm>
              <a:off x="6390153" y="3053308"/>
              <a:ext cx="2603916" cy="543500"/>
            </a:xfrm>
            <a:prstGeom prst="roundRect">
              <a:avLst>
                <a:gd name="adj" fmla="val 50000"/>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个别行业公私合营</a:t>
              </a:r>
            </a:p>
          </p:txBody>
        </p:sp>
      </p:grpSp>
      <p:grpSp>
        <p:nvGrpSpPr>
          <p:cNvPr id="36" name="组合 35"/>
          <p:cNvGrpSpPr/>
          <p:nvPr/>
        </p:nvGrpSpPr>
        <p:grpSpPr>
          <a:xfrm>
            <a:off x="7428835" y="4147171"/>
            <a:ext cx="2888080" cy="626369"/>
            <a:chOff x="6248071" y="2963448"/>
            <a:chExt cx="2888080" cy="723221"/>
          </a:xfrm>
        </p:grpSpPr>
        <p:sp>
          <p:nvSpPr>
            <p:cNvPr id="37" name="矩形: 圆角 36"/>
            <p:cNvSpPr/>
            <p:nvPr>
              <p:custDataLst>
                <p:tags r:id="rId5"/>
              </p:custDataLst>
            </p:nvPr>
          </p:nvSpPr>
          <p:spPr>
            <a:xfrm>
              <a:off x="6248071" y="2963448"/>
              <a:ext cx="2888080" cy="723221"/>
            </a:xfrm>
            <a:prstGeom prst="roundRect">
              <a:avLst/>
            </a:prstGeom>
            <a:solidFill>
              <a:schemeClr val="bg1"/>
            </a:solidFill>
            <a:ln>
              <a:solidFill>
                <a:srgbClr val="B0261F">
                  <a:alpha val="50000"/>
                </a:srgbClr>
              </a:solidFill>
            </a:ln>
            <a:effectLst>
              <a:outerShdw blurRad="1270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spc="300" dirty="0">
                <a:solidFill>
                  <a:srgbClr val="AF1E22"/>
                </a:solidFill>
              </a:endParaRPr>
            </a:p>
          </p:txBody>
        </p:sp>
        <p:sp>
          <p:nvSpPr>
            <p:cNvPr id="38" name="îṥľídè"/>
            <p:cNvSpPr/>
            <p:nvPr>
              <p:custDataLst>
                <p:tags r:id="rId6"/>
              </p:custDataLst>
            </p:nvPr>
          </p:nvSpPr>
          <p:spPr>
            <a:xfrm>
              <a:off x="6390153" y="3053308"/>
              <a:ext cx="2603916" cy="543500"/>
            </a:xfrm>
            <a:prstGeom prst="roundRect">
              <a:avLst>
                <a:gd name="adj" fmla="val 50000"/>
              </a:avLst>
            </a:prstGeom>
            <a:no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全行业的公私合营</a:t>
              </a:r>
            </a:p>
          </p:txBody>
        </p:sp>
      </p:grpSp>
      <p:sp>
        <p:nvSpPr>
          <p:cNvPr id="39" name="右箭头 1"/>
          <p:cNvSpPr/>
          <p:nvPr>
            <p:custDataLst>
              <p:tags r:id="rId3"/>
            </p:custDataLst>
          </p:nvPr>
        </p:nvSpPr>
        <p:spPr>
          <a:xfrm rot="5400000">
            <a:off x="8649262" y="3785048"/>
            <a:ext cx="345425" cy="2715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custDataLst>
              <p:tags r:id="rId4"/>
            </p:custDataLst>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783590" y="107124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379470" y="2037715"/>
            <a:ext cx="7994650" cy="1391285"/>
          </a:xfrm>
          <a:prstGeom prst="rect">
            <a:avLst/>
          </a:prstGeom>
          <a:ln>
            <a:solidFill>
              <a:srgbClr val="C00000"/>
            </a:solidFill>
          </a:ln>
        </p:spPr>
        <p:txBody>
          <a:bodyPr wrap="square">
            <a:spAutoFit/>
          </a:bodyPr>
          <a:lstStyle/>
          <a:p>
            <a:pPr marL="342900" indent="-342900" algn="just" fontAlgn="auto">
              <a:lnSpc>
                <a:spcPts val="33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第一，坚持社会主义工业化建设与社会主义改造同时并举。</a:t>
            </a:r>
          </a:p>
          <a:p>
            <a:pPr marL="342900" indent="-342900" algn="just" fontAlgn="auto">
              <a:lnSpc>
                <a:spcPts val="33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第二，采取积极引导、逐步过渡的方式。</a:t>
            </a:r>
          </a:p>
          <a:p>
            <a:pPr marL="342900" indent="-342900" algn="just" fontAlgn="auto">
              <a:lnSpc>
                <a:spcPts val="33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第三，用和平方法进行改造。</a:t>
            </a:r>
          </a:p>
        </p:txBody>
      </p:sp>
      <p:sp>
        <p:nvSpPr>
          <p:cNvPr id="16" name="五边形 15"/>
          <p:cNvSpPr/>
          <p:nvPr/>
        </p:nvSpPr>
        <p:spPr bwMode="auto">
          <a:xfrm>
            <a:off x="929005" y="2385695"/>
            <a:ext cx="223964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经验</a:t>
            </a:r>
          </a:p>
        </p:txBody>
      </p:sp>
      <p:sp>
        <p:nvSpPr>
          <p:cNvPr id="2" name="矩形 1"/>
          <p:cNvSpPr/>
          <p:nvPr/>
        </p:nvSpPr>
        <p:spPr>
          <a:xfrm>
            <a:off x="3379470" y="3624580"/>
            <a:ext cx="7969885" cy="98361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要求过急，工作过粗，改变过快，形式也过于简单划一，以致在长期间遗留了一些问题。</a:t>
            </a:r>
          </a:p>
        </p:txBody>
      </p:sp>
      <p:sp>
        <p:nvSpPr>
          <p:cNvPr id="3" name="五边形 2"/>
          <p:cNvSpPr/>
          <p:nvPr/>
        </p:nvSpPr>
        <p:spPr bwMode="auto">
          <a:xfrm>
            <a:off x="929005" y="3768725"/>
            <a:ext cx="224028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失误</a:t>
            </a:r>
          </a:p>
        </p:txBody>
      </p:sp>
      <p:sp>
        <p:nvSpPr>
          <p:cNvPr id="4" name="文本框 3"/>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二、社会主义改造的历史经验</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4" name="组合 3"/>
          <p:cNvGrpSpPr/>
          <p:nvPr/>
        </p:nvGrpSpPr>
        <p:grpSpPr>
          <a:xfrm>
            <a:off x="2222817" y="1719050"/>
            <a:ext cx="7746365" cy="960015"/>
            <a:chOff x="1644" y="6885"/>
            <a:chExt cx="12199" cy="1408"/>
          </a:xfrm>
        </p:grpSpPr>
        <p:sp>
          <p:nvSpPr>
            <p:cNvPr id="12" name="椭圆 11"/>
            <p:cNvSpPr>
              <a:spLocks noChangeAspect="1"/>
            </p:cNvSpPr>
            <p:nvPr/>
          </p:nvSpPr>
          <p:spPr>
            <a:xfrm>
              <a:off x="1644" y="6885"/>
              <a:ext cx="2120"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第三节</a:t>
              </a:r>
            </a:p>
          </p:txBody>
        </p:sp>
        <p:sp>
          <p:nvSpPr>
            <p:cNvPr id="13" name="矩形: 圆角 12"/>
            <p:cNvSpPr/>
            <p:nvPr/>
          </p:nvSpPr>
          <p:spPr>
            <a:xfrm>
              <a:off x="3929" y="6885"/>
              <a:ext cx="9914"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gradFill>
                  <a:gsLst>
                    <a:gs pos="0">
                      <a:srgbClr val="E30000"/>
                    </a:gs>
                    <a:gs pos="100000">
                      <a:srgbClr val="760303"/>
                    </a:gs>
                  </a:gsLst>
                  <a:lin scaled="0"/>
                </a:gradFill>
                <a:latin typeface="+mj-ea"/>
                <a:ea typeface="+mj-ea"/>
                <a:sym typeface="+mn-ea"/>
              </a:endParaRPr>
            </a:p>
            <a:p>
              <a:pPr algn="ctr"/>
              <a:r>
                <a:rPr lang="zh-CN" altLang="en-US" sz="2400" b="1" dirty="0">
                  <a:gradFill>
                    <a:gsLst>
                      <a:gs pos="0">
                        <a:srgbClr val="E30000"/>
                      </a:gs>
                      <a:gs pos="100000">
                        <a:srgbClr val="760303"/>
                      </a:gs>
                    </a:gsLst>
                    <a:lin scaled="0"/>
                  </a:gradFill>
                  <a:latin typeface="+mj-ea"/>
                  <a:ea typeface="+mj-ea"/>
                </a:rPr>
                <a:t>社会主义基本制度在中国的确立</a:t>
              </a:r>
            </a:p>
            <a:p>
              <a:pPr algn="ctr"/>
              <a:endParaRPr lang="zh-CN" altLang="en-US" sz="2400" b="1" dirty="0">
                <a:gradFill>
                  <a:gsLst>
                    <a:gs pos="0">
                      <a:srgbClr val="E30000"/>
                    </a:gs>
                    <a:gs pos="100000">
                      <a:srgbClr val="760303"/>
                    </a:gs>
                  </a:gsLst>
                  <a:lin scaled="0"/>
                </a:gradFill>
                <a:latin typeface="+mj-ea"/>
                <a:ea typeface="+mj-ea"/>
                <a:sym typeface="+mn-ea"/>
              </a:endParaRPr>
            </a:p>
          </p:txBody>
        </p:sp>
      </p:grpSp>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一、社会主义基本制度的确立及其理论依据</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sp>
        <p:nvSpPr>
          <p:cNvPr id="53" name="矩形 52"/>
          <p:cNvSpPr/>
          <p:nvPr/>
        </p:nvSpPr>
        <p:spPr>
          <a:xfrm>
            <a:off x="3427095" y="1875790"/>
            <a:ext cx="7994650" cy="524510"/>
          </a:xfrm>
          <a:prstGeom prst="rect">
            <a:avLst/>
          </a:prstGeom>
          <a:ln>
            <a:solidFill>
              <a:srgbClr val="C00000"/>
            </a:solidFill>
          </a:ln>
        </p:spPr>
        <p:txBody>
          <a:bodyPr wrap="square">
            <a:spAutoFit/>
          </a:bodyPr>
          <a:lstStyle/>
          <a:p>
            <a:pPr marL="342900" indent="-342900" algn="just" fontAlgn="auto">
              <a:lnSpc>
                <a:spcPts val="33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社会主义公有制已成为我国社会的经济基础。</a:t>
            </a:r>
          </a:p>
        </p:txBody>
      </p:sp>
      <p:sp>
        <p:nvSpPr>
          <p:cNvPr id="54" name="五边形 53"/>
          <p:cNvSpPr/>
          <p:nvPr/>
        </p:nvSpPr>
        <p:spPr bwMode="auto">
          <a:xfrm>
            <a:off x="963930" y="1875155"/>
            <a:ext cx="2239645" cy="525145"/>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经济领域</a:t>
            </a:r>
          </a:p>
        </p:txBody>
      </p:sp>
      <p:sp>
        <p:nvSpPr>
          <p:cNvPr id="55" name="矩形 54"/>
          <p:cNvSpPr/>
          <p:nvPr/>
        </p:nvSpPr>
        <p:spPr>
          <a:xfrm>
            <a:off x="3439160" y="2545080"/>
            <a:ext cx="7969885" cy="537210"/>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54宪法明确规定了我国人民民主专政的国体和人民代表大会的政体</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56" name="五边形 55"/>
          <p:cNvSpPr/>
          <p:nvPr/>
        </p:nvSpPr>
        <p:spPr bwMode="auto">
          <a:xfrm>
            <a:off x="963930" y="2545080"/>
            <a:ext cx="2240280" cy="46101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政治领域</a:t>
            </a:r>
          </a:p>
        </p:txBody>
      </p:sp>
      <p:sp>
        <p:nvSpPr>
          <p:cNvPr id="57" name="五边形 56"/>
          <p:cNvSpPr/>
          <p:nvPr/>
        </p:nvSpPr>
        <p:spPr bwMode="auto">
          <a:xfrm>
            <a:off x="963930" y="4320540"/>
            <a:ext cx="2240280" cy="60960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阶级关系</a:t>
            </a:r>
          </a:p>
        </p:txBody>
      </p:sp>
      <p:sp>
        <p:nvSpPr>
          <p:cNvPr id="58" name="矩形 57"/>
          <p:cNvSpPr/>
          <p:nvPr/>
        </p:nvSpPr>
        <p:spPr>
          <a:xfrm>
            <a:off x="3414395" y="3234055"/>
            <a:ext cx="7969885" cy="3215005"/>
          </a:xfrm>
          <a:prstGeom prst="rect">
            <a:avLst/>
          </a:prstGeom>
          <a:ln>
            <a:solidFill>
              <a:srgbClr val="C00000"/>
            </a:solidFill>
          </a:ln>
        </p:spPr>
        <p:txBody>
          <a:bodyPr wrap="square">
            <a:spAutoFit/>
          </a:bodyPr>
          <a:lstStyle/>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帝国主义侵略势力已经被清除出中国大陆；</a:t>
            </a: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官僚资产阶级已经在中国内地被消灭；</a:t>
            </a: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原来的地主和富农正在被改造成为自食其力的劳动者；</a:t>
            </a: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民族资产阶级分子被改造成自食其力的社会主义劳动者；</a:t>
            </a: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工人阶级已经成为国家的领导阶级</a:t>
            </a:r>
            <a:r>
              <a:rPr lang="zh-CN" altLang="en-US"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农民和其他个体劳动者已经变成社会主义的集体劳动者；</a:t>
            </a:r>
          </a:p>
          <a:p>
            <a:pPr marL="342900" indent="-342900" algn="just" fontAlgn="auto">
              <a:lnSpc>
                <a:spcPts val="3480"/>
              </a:lnSpc>
              <a:buFont typeface="Wingdings" panose="05000000000000000000" pitchFamily="2" charset="2"/>
              <a:buChar char="u"/>
            </a:pP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知识界已经组成为一支为社会主义服务的队伍。</a:t>
            </a:r>
          </a:p>
        </p:txBody>
      </p:sp>
      <p:sp>
        <p:nvSpPr>
          <p:cNvPr id="3" name="文本框 2"/>
          <p:cNvSpPr txBox="1"/>
          <p:nvPr/>
        </p:nvSpPr>
        <p:spPr>
          <a:xfrm>
            <a:off x="963930" y="1121410"/>
            <a:ext cx="508063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1.</a:t>
            </a:r>
            <a:r>
              <a:rPr lang="zh-CN" altLang="en-US" sz="2400" dirty="0"/>
              <a:t>社会主义制度确立的标志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PA-组合 4"/>
          <p:cNvGrpSpPr/>
          <p:nvPr>
            <p:custDataLst>
              <p:tags r:id="rId1"/>
            </p:custDataLst>
          </p:nvPr>
        </p:nvGrpSpPr>
        <p:grpSpPr bwMode="auto">
          <a:xfrm>
            <a:off x="1872615" y="1897380"/>
            <a:ext cx="8688705" cy="4531201"/>
            <a:chOff x="2650567" y="1437695"/>
            <a:chExt cx="7568452" cy="4827306"/>
          </a:xfrm>
        </p:grpSpPr>
        <p:sp>
          <p:nvSpPr>
            <p:cNvPr id="8" name="PA-直角三角形 6"/>
            <p:cNvSpPr/>
            <p:nvPr>
              <p:custDataLst>
                <p:tags r:id="rId2"/>
              </p:custDataLst>
            </p:nvPr>
          </p:nvSpPr>
          <p:spPr>
            <a:xfrm rot="10800000" flipH="1">
              <a:off x="2650567" y="1437695"/>
              <a:ext cx="886451" cy="886998"/>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9" name="PA-直角三角形 7"/>
            <p:cNvSpPr/>
            <p:nvPr>
              <p:custDataLst>
                <p:tags r:id="rId3"/>
              </p:custDataLst>
            </p:nvPr>
          </p:nvSpPr>
          <p:spPr>
            <a:xfrm rot="16200000">
              <a:off x="8743883" y="4744569"/>
              <a:ext cx="1420973" cy="1529299"/>
            </a:xfrm>
            <a:prstGeom prst="r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0" name="PA-矩形 8"/>
            <p:cNvSpPr/>
            <p:nvPr>
              <p:custDataLst>
                <p:tags r:id="rId4"/>
              </p:custDataLst>
            </p:nvPr>
          </p:nvSpPr>
          <p:spPr>
            <a:xfrm>
              <a:off x="2766526" y="1609020"/>
              <a:ext cx="7291704" cy="4328229"/>
            </a:xfrm>
            <a:prstGeom prst="rect">
              <a:avLst/>
            </a:prstGeom>
            <a:solidFill>
              <a:schemeClr val="lt1"/>
            </a:soli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1" name="PA-文本框 8"/>
            <p:cNvSpPr txBox="1">
              <a:spLocks noChangeArrowheads="1"/>
            </p:cNvSpPr>
            <p:nvPr>
              <p:custDataLst>
                <p:tags r:id="rId5"/>
              </p:custDataLst>
            </p:nvPr>
          </p:nvSpPr>
          <p:spPr bwMode="auto">
            <a:xfrm>
              <a:off x="3018768" y="1741272"/>
              <a:ext cx="6909755" cy="45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defTabSz="914400" eaLnBrk="0" fontAlgn="auto" hangingPunct="0">
                <a:lnSpc>
                  <a:spcPct val="150000"/>
                </a:lnSpc>
                <a:spcBef>
                  <a:spcPts val="0"/>
                </a:spcBef>
              </a:pPr>
              <a:r>
                <a:rPr lang="en-US" altLang="zh-CN"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    </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批判</a:t>
              </a:r>
              <a:r>
                <a:rPr lang="en-US" altLang="zh-CN"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庸俗生产力论</a:t>
              </a:r>
              <a:r>
                <a:rPr lang="en-US" altLang="zh-CN"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a:t>
              </a:r>
              <a:r>
                <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，在一定条件下，不发达国家可以建立社会主义制度。</a:t>
              </a:r>
            </a:p>
            <a:p>
              <a:pPr defTabSz="914400" eaLnBrk="0" fontAlgn="auto" hangingPunct="0">
                <a:lnSpc>
                  <a:spcPct val="150000"/>
                </a:lnSpc>
                <a:spcBef>
                  <a:spcPts val="0"/>
                </a:spcBef>
              </a:pPr>
              <a:r>
                <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 </a:t>
              </a:r>
            </a:p>
            <a:p>
              <a:pPr defTabSz="914400" eaLnBrk="0" fontAlgn="auto" hangingPunct="0">
                <a:lnSpc>
                  <a:spcPct val="150000"/>
                </a:lnSpc>
                <a:spcBef>
                  <a:spcPts val="0"/>
                </a:spcBef>
              </a:pPr>
              <a:r>
                <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rPr>
                <a:t>    </a:t>
              </a:r>
              <a:r>
                <a:rPr lang="zh-CN" sz="2000" b="1">
                  <a:effectLst>
                    <a:outerShdw blurRad="38100" dist="19050" dir="2700000" algn="tl" rotWithShape="0">
                      <a:schemeClr val="dk1">
                        <a:alpha val="40000"/>
                      </a:schemeClr>
                    </a:outerShdw>
                  </a:effectLst>
                  <a:latin typeface="Times New Roman" panose="02020603050405020304" pitchFamily="18" charset="0"/>
                  <a:sym typeface="+mn-ea"/>
                </a:rPr>
                <a:t>实践证明，一方面，中国可以在没有实现工业化的情况下进入社会主义，社会主义基本制度的确立正是为了推进中国的工业化、现代化建设；另一方面，由于经济文化还比较落后，中国的社会主义还只能是初级阶段的社会主义，或者叫社会主义初级阶段。不经过社会生产力的极大发展，是不可能超越这个阶段的。</a:t>
              </a:r>
              <a:endParaRPr lang="zh-CN" altLang="en-US" sz="2000" b="1" noProof="1">
                <a:effectLst>
                  <a:outerShdw blurRad="38100" dist="19050" dir="2700000" algn="tl" rotWithShape="0">
                    <a:schemeClr val="dk1">
                      <a:alpha val="40000"/>
                    </a:schemeClr>
                  </a:outerShdw>
                </a:effectLst>
                <a:ea typeface="宋体" panose="02010600030101010101" pitchFamily="2" charset="-122"/>
              </a:endParaRPr>
            </a:p>
            <a:p>
              <a:pPr defTabSz="914400" eaLnBrk="0" fontAlgn="auto" hangingPunct="0">
                <a:lnSpc>
                  <a:spcPct val="150000"/>
                </a:lnSpc>
                <a:spcBef>
                  <a:spcPts val="0"/>
                </a:spcBef>
              </a:pPr>
              <a:endParaRPr lang="zh-CN" altLang="en-US" sz="2000" b="1" kern="0" noProof="0" dirty="0">
                <a:solidFill>
                  <a:schemeClr val="tx1"/>
                </a:solidFill>
                <a:effectLst>
                  <a:outerShdw blurRad="38100" dist="19050" dir="2700000" algn="tl" rotWithShape="0">
                    <a:schemeClr val="dk1">
                      <a:alpha val="40000"/>
                    </a:schemeClr>
                  </a:outerShdw>
                </a:effectLst>
                <a:uLnTx/>
                <a:uFillTx/>
                <a:latin typeface="宋体" panose="02010600030101010101" pitchFamily="2" charset="-122"/>
                <a:cs typeface="宋体" panose="02010600030101010101" pitchFamily="2" charset="-122"/>
                <a:sym typeface="+mn-ea"/>
              </a:endParaRPr>
            </a:p>
          </p:txBody>
        </p:sp>
      </p:grpSp>
      <p:sp>
        <p:nvSpPr>
          <p:cNvPr id="2" name="文本框 1"/>
          <p:cNvSpPr txBox="1"/>
          <p:nvPr/>
        </p:nvSpPr>
        <p:spPr>
          <a:xfrm>
            <a:off x="2440940" y="305435"/>
            <a:ext cx="7182485" cy="521970"/>
          </a:xfrm>
          <a:prstGeom prst="rect">
            <a:avLst/>
          </a:prstGeom>
          <a:noFill/>
        </p:spPr>
        <p:txBody>
          <a:bodyPr wrap="square" rtlCol="0">
            <a:spAutoFit/>
          </a:bodyPr>
          <a:lstStyle/>
          <a:p>
            <a:pPr algn="ct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一、社会主义基本制度的确立及其理论依据</a:t>
            </a:r>
            <a:endParaRPr lang="en-US" altLang="en-US" sz="2800" b="1" dirty="0">
              <a:solidFill>
                <a:srgbClr val="C00000"/>
              </a:solidFill>
              <a:effectLst>
                <a:outerShdw blurRad="38100" dist="25400" dir="5400000" algn="ctr" rotWithShape="0">
                  <a:srgbClr val="6E747A">
                    <a:alpha val="43000"/>
                  </a:srgbClr>
                </a:outerShdw>
              </a:effectLst>
              <a:latin typeface="+mn-ea"/>
            </a:endParaRPr>
          </a:p>
        </p:txBody>
      </p:sp>
      <p:sp>
        <p:nvSpPr>
          <p:cNvPr id="4" name="文本框 3"/>
          <p:cNvSpPr txBox="1"/>
          <p:nvPr/>
        </p:nvSpPr>
        <p:spPr>
          <a:xfrm>
            <a:off x="949960" y="1233805"/>
            <a:ext cx="5080635" cy="460375"/>
          </a:xfrm>
          <a:prstGeom prst="rect">
            <a:avLst/>
          </a:prstGeom>
          <a:solidFill>
            <a:srgbClr val="C00000"/>
          </a:solidFill>
        </p:spPr>
        <p:txBody>
          <a:bodyPr wrap="square" rtlCol="0">
            <a:spAutoFit/>
          </a:bodyPr>
          <a:lstStyle>
            <a:defPPr>
              <a:defRPr lang="zh-CN"/>
            </a:defPPr>
            <a:lvl1pPr algn="ctr">
              <a:defRPr sz="4000" b="1">
                <a:solidFill>
                  <a:schemeClr val="bg1"/>
                </a:solidFill>
                <a:latin typeface="微软雅黑" panose="020B0503020204020204" pitchFamily="34" charset="-122"/>
                <a:ea typeface="微软雅黑" panose="020B0503020204020204" pitchFamily="34" charset="-122"/>
              </a:defRPr>
            </a:lvl1pPr>
          </a:lstStyle>
          <a:p>
            <a:r>
              <a:rPr lang="en-US" altLang="zh-CN" sz="2400" dirty="0"/>
              <a:t>2.</a:t>
            </a:r>
            <a:r>
              <a:rPr lang="zh-CN" altLang="en-US" sz="2400" dirty="0"/>
              <a:t>社会主义制度确立的理论依据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54960" y="168275"/>
            <a:ext cx="665035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二、确立社会主义制度的重大意义</a:t>
            </a: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1"/>
            </p:custDataLst>
          </p:nvPr>
        </p:nvSpPr>
        <p:spPr>
          <a:xfrm>
            <a:off x="993775" y="1295400"/>
            <a:ext cx="10204450" cy="4859020"/>
          </a:xfrm>
          <a:prstGeom prst="rect">
            <a:avLst/>
          </a:prstGeom>
          <a:ln>
            <a:solidFill>
              <a:srgbClr val="C00000"/>
            </a:solidFill>
          </a:ln>
        </p:spPr>
        <p:txBody>
          <a:bodyPr wrap="square">
            <a:spAutoFit/>
          </a:bodyPr>
          <a:lstStyle/>
          <a:p>
            <a:pPr marL="342900" indent="-342900" algn="just" fontAlgn="auto">
              <a:lnSpc>
                <a:spcPts val="3380"/>
              </a:lnSpc>
              <a:buFont typeface="Wingdings" panose="05000000000000000000" pitchFamily="2" charset="2"/>
              <a:buChar char="u"/>
            </a:pPr>
            <a:r>
              <a:rPr lang="zh-CN" altLang="en-US" sz="2000" b="1" dirty="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社会主义制度的确立是中国历史上最深刻最伟大的社会变革，为当代中国一切发展进步奠定了制度基础，也为中国特色社会主义制度的创新和发展提供了重要前提。</a:t>
            </a:r>
            <a:endParaRPr lang="zh-CN" altLang="en-US" sz="2000" b="1" noProof="1">
              <a:solidFill>
                <a:srgbClr val="0000FF"/>
              </a:solidFill>
              <a:latin typeface="Times New Roman" panose="02020603050405020304" pitchFamily="18" charset="0"/>
              <a:ea typeface="宋体" panose="02010600030101010101" pitchFamily="2" charset="-122"/>
            </a:endParaRPr>
          </a:p>
          <a:p>
            <a:pPr marL="342900" indent="-342900" algn="just" fontAlgn="auto">
              <a:lnSpc>
                <a:spcPts val="3380"/>
              </a:lnSpc>
              <a:buFont typeface="Wingdings" panose="05000000000000000000" pitchFamily="2" charset="2"/>
              <a:buChar char="u"/>
            </a:pPr>
            <a:r>
              <a:rPr lang="zh-CN" altLang="en-US" sz="2000" b="1" dirty="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社会主义制度的确立，极大地提高了工人阶级和广大劳动人民的积极性、创造性，极大地促进了我国社会生产力的发展</a:t>
            </a:r>
            <a:r>
              <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p>
          <a:p>
            <a:pPr marL="342900" indent="-342900" algn="just" fontAlgn="auto">
              <a:lnSpc>
                <a:spcPts val="3380"/>
              </a:lnSpc>
              <a:buFont typeface="Wingdings" panose="05000000000000000000" pitchFamily="2" charset="2"/>
              <a:buChar char="u"/>
            </a:pPr>
            <a:r>
              <a:rPr lang="zh-CN" altLang="en-US" sz="2000" b="1" dirty="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社会主义制度的确立，使广大劳动人民真正成为国家的主人，是几千年来最深刻的阶级关系变革，极大巩固了国家政权的阶级基础和经济基础。</a:t>
            </a:r>
          </a:p>
          <a:p>
            <a:pPr marL="342900" indent="-342900" algn="just" fontAlgn="auto">
              <a:lnSpc>
                <a:spcPts val="3380"/>
              </a:lnSpc>
              <a:buFont typeface="Wingdings" panose="05000000000000000000" pitchFamily="2" charset="2"/>
              <a:buChar char="u"/>
            </a:pPr>
            <a:r>
              <a:rPr lang="zh-CN" altLang="en-US" sz="2000" b="1" dirty="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社会主义制度的确立，中国社会主义基本制度的确立，使占世界人口1/4的东方大国进入了社会主义社会，这是世界社会主义发展史上又一个历史性的伟大胜利。</a:t>
            </a:r>
            <a:endParaRPr lang="zh-CN" altLang="en-US" sz="20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endParaRPr>
          </a:p>
          <a:p>
            <a:pPr marL="342900" indent="-342900" algn="just" fontAlgn="auto">
              <a:lnSpc>
                <a:spcPts val="3380"/>
              </a:lnSpc>
              <a:buFont typeface="Wingdings" panose="05000000000000000000" pitchFamily="2" charset="2"/>
              <a:buChar char="u"/>
            </a:pPr>
            <a:r>
              <a:rPr lang="zh-CN" altLang="en-US" sz="2000" b="1" dirty="0">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sym typeface="+mn-ea"/>
              </a:rPr>
              <a:t>社会主义制度的确立，是以毛泽东为主要代表的中国共产党人对一个脱胎于半殖民地半封建的东方大国如何进行社会主义革命问题的系统回答和正确解决，是马克思列宁主义关于社会主义革命理论在中国的正确运用和创造性发展的结果。</a:t>
            </a:r>
            <a:endParaRPr lang="en-US" altLang="zh-CN" sz="20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6504445" y="5170147"/>
            <a:ext cx="4487358" cy="952170"/>
            <a:chOff x="6190631" y="4283761"/>
            <a:chExt cx="4487358" cy="952170"/>
          </a:xfrm>
        </p:grpSpPr>
        <p:cxnSp>
          <p:nvCxnSpPr>
            <p:cNvPr id="71" name="直接连接符 70"/>
            <p:cNvCxnSpPr/>
            <p:nvPr>
              <p:custDataLst>
                <p:tags r:id="rId24"/>
              </p:custDataLst>
            </p:nvPr>
          </p:nvCxnSpPr>
          <p:spPr>
            <a:xfrm>
              <a:off x="6190631" y="4733386"/>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5"/>
              </p:custDataLst>
            </p:nvPr>
          </p:nvSpPr>
          <p:spPr>
            <a:xfrm>
              <a:off x="7040709" y="4283761"/>
              <a:ext cx="36372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社会主义基本制度的确立及其理论依据</a:t>
              </a:r>
            </a:p>
          </p:txBody>
        </p:sp>
        <p:cxnSp>
          <p:nvCxnSpPr>
            <p:cNvPr id="75" name="直接连接符 74"/>
            <p:cNvCxnSpPr/>
            <p:nvPr>
              <p:custDataLst>
                <p:tags r:id="rId26"/>
              </p:custDataLst>
            </p:nvPr>
          </p:nvCxnSpPr>
          <p:spPr>
            <a:xfrm flipV="1">
              <a:off x="6711763" y="4441139"/>
              <a:ext cx="0" cy="62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27"/>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8"/>
              </p:custDataLst>
            </p:nvPr>
          </p:nvCxnSpPr>
          <p:spPr>
            <a:xfrm>
              <a:off x="6712849" y="5072470"/>
              <a:ext cx="30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29"/>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椭圆 81"/>
            <p:cNvSpPr/>
            <p:nvPr>
              <p:custDataLst>
                <p:tags r:id="rId30"/>
              </p:custDataLst>
            </p:nvPr>
          </p:nvSpPr>
          <p:spPr>
            <a:xfrm>
              <a:off x="6958436" y="502798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文本框 46"/>
            <p:cNvSpPr txBox="1"/>
            <p:nvPr>
              <p:custDataLst>
                <p:tags r:id="rId31"/>
              </p:custDataLst>
            </p:nvPr>
          </p:nvSpPr>
          <p:spPr>
            <a:xfrm>
              <a:off x="7040709" y="4897377"/>
              <a:ext cx="326243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社会主义基本制度确立的重大意义</a:t>
              </a:r>
            </a:p>
          </p:txBody>
        </p:sp>
      </p:grpSp>
      <p:cxnSp>
        <p:nvCxnSpPr>
          <p:cNvPr id="63" name="直接连接符 62"/>
          <p:cNvCxnSpPr/>
          <p:nvPr>
            <p:custDataLst>
              <p:tags r:id="rId1"/>
            </p:custDataLst>
          </p:nvPr>
        </p:nvCxnSpPr>
        <p:spPr>
          <a:xfrm>
            <a:off x="2838666" y="3672225"/>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2"/>
            </p:custDataLst>
          </p:nvPr>
        </p:nvSpPr>
        <p:spPr>
          <a:xfrm>
            <a:off x="463470" y="3153046"/>
            <a:ext cx="2579062" cy="914663"/>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社会主义改造理论</a:t>
            </a:r>
          </a:p>
        </p:txBody>
      </p:sp>
      <p:cxnSp>
        <p:nvCxnSpPr>
          <p:cNvPr id="64" name="直接连接符 63"/>
          <p:cNvCxnSpPr/>
          <p:nvPr>
            <p:custDataLst>
              <p:tags r:id="rId3"/>
            </p:custDataLst>
          </p:nvPr>
        </p:nvCxnSpPr>
        <p:spPr>
          <a:xfrm>
            <a:off x="3541630" y="1720268"/>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4"/>
            </p:custDataLst>
          </p:nvPr>
        </p:nvCxnSpPr>
        <p:spPr>
          <a:xfrm>
            <a:off x="3541630" y="3679515"/>
            <a:ext cx="55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V="1">
            <a:off x="3541630" y="1720269"/>
            <a:ext cx="0" cy="39129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6"/>
            </p:custDataLst>
          </p:nvPr>
        </p:nvCxnSpPr>
        <p:spPr>
          <a:xfrm>
            <a:off x="3541630" y="5633173"/>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custDataLst>
              <p:tags r:id="rId7"/>
            </p:custDataLst>
          </p:nvPr>
        </p:nvSpPr>
        <p:spPr>
          <a:xfrm>
            <a:off x="7362504" y="1940513"/>
            <a:ext cx="184731" cy="338554"/>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7308590" y="949242"/>
            <a:ext cx="3481735" cy="337185"/>
            <a:chOff x="7314849" y="949242"/>
            <a:chExt cx="3481735" cy="337185"/>
          </a:xfrm>
        </p:grpSpPr>
        <p:sp>
          <p:nvSpPr>
            <p:cNvPr id="60" name="文本框 59"/>
            <p:cNvSpPr txBox="1"/>
            <p:nvPr>
              <p:custDataLst>
                <p:tags r:id="rId22"/>
              </p:custDataLst>
            </p:nvPr>
          </p:nvSpPr>
          <p:spPr>
            <a:xfrm>
              <a:off x="7362504" y="949242"/>
              <a:ext cx="34340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新民主主义社会是一个过渡性的社会</a:t>
              </a:r>
            </a:p>
          </p:txBody>
        </p:sp>
        <p:sp>
          <p:nvSpPr>
            <p:cNvPr id="115" name="椭圆 114"/>
            <p:cNvSpPr/>
            <p:nvPr>
              <p:custDataLst>
                <p:tags r:id="rId23"/>
              </p:custDataLst>
            </p:nvPr>
          </p:nvSpPr>
          <p:spPr>
            <a:xfrm>
              <a:off x="7314849" y="106992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7" name="组合 6"/>
          <p:cNvGrpSpPr/>
          <p:nvPr/>
        </p:nvGrpSpPr>
        <p:grpSpPr>
          <a:xfrm>
            <a:off x="7308590" y="1803616"/>
            <a:ext cx="3081594" cy="337185"/>
            <a:chOff x="7308590" y="1602800"/>
            <a:chExt cx="3081594" cy="337185"/>
          </a:xfrm>
        </p:grpSpPr>
        <p:sp>
          <p:nvSpPr>
            <p:cNvPr id="78" name="文本框 77"/>
            <p:cNvSpPr txBox="1"/>
            <p:nvPr>
              <p:custDataLst>
                <p:tags r:id="rId20"/>
              </p:custDataLst>
            </p:nvPr>
          </p:nvSpPr>
          <p:spPr>
            <a:xfrm>
              <a:off x="7362504" y="1602800"/>
              <a:ext cx="30276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党在过渡时期的总路线及其依据</a:t>
              </a:r>
            </a:p>
          </p:txBody>
        </p:sp>
        <p:sp>
          <p:nvSpPr>
            <p:cNvPr id="117" name="椭圆 116"/>
            <p:cNvSpPr/>
            <p:nvPr>
              <p:custDataLst>
                <p:tags r:id="rId21"/>
              </p:custDataLst>
            </p:nvPr>
          </p:nvSpPr>
          <p:spPr>
            <a:xfrm>
              <a:off x="7308590" y="1730142"/>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8"/>
            </p:custDataLst>
          </p:nvPr>
        </p:nvSpPr>
        <p:spPr>
          <a:xfrm>
            <a:off x="4008755" y="1080443"/>
            <a:ext cx="2564765" cy="92456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为什么要向社会主义</a:t>
            </a:r>
          </a:p>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社会过渡？</a:t>
            </a:r>
          </a:p>
        </p:txBody>
      </p:sp>
      <p:sp>
        <p:nvSpPr>
          <p:cNvPr id="52" name="圆角矩形 51"/>
          <p:cNvSpPr/>
          <p:nvPr>
            <p:custDataLst>
              <p:tags r:id="rId9"/>
            </p:custDataLst>
          </p:nvPr>
        </p:nvSpPr>
        <p:spPr>
          <a:xfrm>
            <a:off x="4008755" y="3129962"/>
            <a:ext cx="2564765" cy="943610"/>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新民主主义社会如何向社会主义社会过渡？</a:t>
            </a:r>
          </a:p>
        </p:txBody>
      </p:sp>
      <p:sp>
        <p:nvSpPr>
          <p:cNvPr id="54" name="圆角矩形 53"/>
          <p:cNvSpPr/>
          <p:nvPr>
            <p:custDataLst>
              <p:tags r:id="rId10"/>
            </p:custDataLst>
          </p:nvPr>
        </p:nvSpPr>
        <p:spPr>
          <a:xfrm>
            <a:off x="3994695" y="5151423"/>
            <a:ext cx="2579062"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如何认识社会主义基本制度的确立及其意义？</a:t>
            </a:r>
          </a:p>
        </p:txBody>
      </p:sp>
      <p:grpSp>
        <p:nvGrpSpPr>
          <p:cNvPr id="17" name="组合 16"/>
          <p:cNvGrpSpPr/>
          <p:nvPr/>
        </p:nvGrpSpPr>
        <p:grpSpPr>
          <a:xfrm>
            <a:off x="6573520" y="1111885"/>
            <a:ext cx="735330" cy="861060"/>
            <a:chOff x="6573520" y="1111885"/>
            <a:chExt cx="735330" cy="861060"/>
          </a:xfrm>
        </p:grpSpPr>
        <p:cxnSp>
          <p:nvCxnSpPr>
            <p:cNvPr id="9" name="连接符: 肘形 8"/>
            <p:cNvCxnSpPr>
              <a:stCxn id="50" idx="3"/>
              <a:endCxn id="115" idx="2"/>
            </p:cNvCxnSpPr>
            <p:nvPr>
              <p:custDataLst>
                <p:tags r:id="rId17"/>
              </p:custDataLst>
            </p:nvPr>
          </p:nvCxnSpPr>
          <p:spPr>
            <a:xfrm flipV="1">
              <a:off x="6573520" y="1111885"/>
              <a:ext cx="735330" cy="43053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连接符: 肘形 10"/>
            <p:cNvCxnSpPr>
              <a:stCxn id="50" idx="3"/>
              <a:endCxn id="117" idx="2"/>
            </p:cNvCxnSpPr>
            <p:nvPr>
              <p:custDataLst>
                <p:tags r:id="rId18"/>
              </p:custDataLst>
            </p:nvPr>
          </p:nvCxnSpPr>
          <p:spPr>
            <a:xfrm>
              <a:off x="6573520" y="1542415"/>
              <a:ext cx="735330" cy="43053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50" idx="3"/>
            </p:cNvCxnSpPr>
            <p:nvPr>
              <p:custDataLst>
                <p:tags r:id="rId19"/>
              </p:custDataLst>
            </p:nvPr>
          </p:nvCxnSpPr>
          <p:spPr>
            <a:xfrm flipV="1">
              <a:off x="6573520" y="1538278"/>
              <a:ext cx="377190" cy="44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373759" y="3010788"/>
            <a:ext cx="3268794" cy="1120490"/>
            <a:chOff x="7369314" y="3094608"/>
            <a:chExt cx="3268794" cy="1120490"/>
          </a:xfrm>
        </p:grpSpPr>
        <p:grpSp>
          <p:nvGrpSpPr>
            <p:cNvPr id="20" name="组合 19"/>
            <p:cNvGrpSpPr/>
            <p:nvPr/>
          </p:nvGrpSpPr>
          <p:grpSpPr>
            <a:xfrm>
              <a:off x="7369314" y="3094608"/>
              <a:ext cx="3268794" cy="337185"/>
              <a:chOff x="7314300" y="3006356"/>
              <a:chExt cx="3268794" cy="337185"/>
            </a:xfrm>
          </p:grpSpPr>
          <p:sp>
            <p:nvSpPr>
              <p:cNvPr id="110" name="文本框 109"/>
              <p:cNvSpPr txBox="1"/>
              <p:nvPr>
                <p:custDataLst>
                  <p:tags r:id="rId15"/>
                </p:custDataLst>
              </p:nvPr>
            </p:nvSpPr>
            <p:spPr>
              <a:xfrm>
                <a:off x="7352214" y="3006356"/>
                <a:ext cx="32308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适合中国特点的社会主义改造道路</a:t>
                </a:r>
              </a:p>
            </p:txBody>
          </p:sp>
          <p:sp>
            <p:nvSpPr>
              <p:cNvPr id="178" name="椭圆 177"/>
              <p:cNvSpPr/>
              <p:nvPr>
                <p:custDataLst>
                  <p:tags r:id="rId16"/>
                </p:custDataLst>
              </p:nvPr>
            </p:nvSpPr>
            <p:spPr>
              <a:xfrm>
                <a:off x="7314300" y="3181958"/>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7415669" y="3876544"/>
              <a:ext cx="2488407" cy="338554"/>
              <a:chOff x="7354396" y="3586164"/>
              <a:chExt cx="2488407" cy="338554"/>
            </a:xfrm>
          </p:grpSpPr>
          <p:sp>
            <p:nvSpPr>
              <p:cNvPr id="172" name="文本框 171"/>
              <p:cNvSpPr txBox="1"/>
              <p:nvPr>
                <p:custDataLst>
                  <p:tags r:id="rId13"/>
                </p:custDataLst>
              </p:nvPr>
            </p:nvSpPr>
            <p:spPr>
              <a:xfrm>
                <a:off x="7401109" y="3586164"/>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社会主义改造的历史经验</a:t>
                </a:r>
              </a:p>
            </p:txBody>
          </p:sp>
          <p:sp>
            <p:nvSpPr>
              <p:cNvPr id="180" name="椭圆 179"/>
              <p:cNvSpPr/>
              <p:nvPr>
                <p:custDataLst>
                  <p:tags r:id="rId14"/>
                </p:custDataLst>
              </p:nvPr>
            </p:nvSpPr>
            <p:spPr>
              <a:xfrm>
                <a:off x="7354396" y="3746526"/>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32" name="组合 31"/>
          <p:cNvGrpSpPr/>
          <p:nvPr/>
        </p:nvGrpSpPr>
        <p:grpSpPr>
          <a:xfrm>
            <a:off x="6573520" y="3208655"/>
            <a:ext cx="846455" cy="786130"/>
            <a:chOff x="6504305" y="3602355"/>
            <a:chExt cx="846455" cy="786130"/>
          </a:xfrm>
        </p:grpSpPr>
        <p:cxnSp>
          <p:nvCxnSpPr>
            <p:cNvPr id="27" name="连接符: 肘形 26"/>
            <p:cNvCxnSpPr>
              <a:stCxn id="52" idx="3"/>
              <a:endCxn id="180" idx="2"/>
            </p:cNvCxnSpPr>
            <p:nvPr>
              <p:custDataLst>
                <p:tags r:id="rId11"/>
              </p:custDataLst>
            </p:nvPr>
          </p:nvCxnSpPr>
          <p:spPr>
            <a:xfrm>
              <a:off x="6504305" y="3995420"/>
              <a:ext cx="846455" cy="393065"/>
            </a:xfrm>
            <a:prstGeom prst="bentConnector3">
              <a:avLst>
                <a:gd name="adj1" fmla="val 50038"/>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连接符: 肘形 28"/>
            <p:cNvCxnSpPr/>
            <p:nvPr>
              <p:custDataLst>
                <p:tags r:id="rId12"/>
              </p:custDataLst>
            </p:nvPr>
          </p:nvCxnSpPr>
          <p:spPr>
            <a:xfrm flipV="1">
              <a:off x="6523990" y="3602355"/>
              <a:ext cx="780415" cy="398780"/>
            </a:xfrm>
            <a:prstGeom prst="bentConnector3">
              <a:avLst>
                <a:gd name="adj1" fmla="val 5004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iangxueyizuo3.png"/>
          <p:cNvPicPr>
            <a:picLocks noChangeAspect="1"/>
          </p:cNvPicPr>
          <p:nvPr>
            <p:custDataLst>
              <p:tags r:id="rId1"/>
            </p:custDataLst>
          </p:nvPr>
        </p:nvPicPr>
        <p:blipFill rotWithShape="1">
          <a:blip r:embed="rId5" cstate="print"/>
          <a:srcRect t="49567"/>
          <a:stretch>
            <a:fillRect/>
          </a:stretch>
        </p:blipFill>
        <p:spPr>
          <a:xfrm>
            <a:off x="3912" y="4483079"/>
            <a:ext cx="12184176" cy="2374921"/>
          </a:xfrm>
          <a:prstGeom prst="rect">
            <a:avLst/>
          </a:prstGeom>
          <a:effectLst>
            <a:outerShdw blurRad="127000" dist="63500" dir="16200000" rotWithShape="0">
              <a:srgbClr val="C00000">
                <a:alpha val="40000"/>
              </a:srgbClr>
            </a:outerShdw>
          </a:effectLst>
        </p:spPr>
      </p:pic>
      <p:pic>
        <p:nvPicPr>
          <p:cNvPr id="6" name="图片 5"/>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b="42857"/>
          <a:stretch>
            <a:fillRect/>
          </a:stretch>
        </p:blipFill>
        <p:spPr>
          <a:xfrm>
            <a:off x="3810" y="3469005"/>
            <a:ext cx="12192000" cy="3080385"/>
          </a:xfrm>
          <a:prstGeom prst="rect">
            <a:avLst/>
          </a:prstGeom>
        </p:spPr>
      </p:pic>
      <p:sp>
        <p:nvSpPr>
          <p:cNvPr id="3" name="文本框 2"/>
          <p:cNvSpPr txBox="1"/>
          <p:nvPr/>
        </p:nvSpPr>
        <p:spPr>
          <a:xfrm>
            <a:off x="450850" y="1861820"/>
            <a:ext cx="11290300" cy="1568450"/>
          </a:xfrm>
          <a:prstGeom prst="rect">
            <a:avLst/>
          </a:prstGeom>
          <a:noFill/>
        </p:spPr>
        <p:txBody>
          <a:bodyPr wrap="square" rtlCol="0" anchor="t">
            <a:spAutoFit/>
          </a:bodyPr>
          <a:lstStyle/>
          <a:p>
            <a:pPr algn="ctr">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第四章  社会主义建设道路初步探索的</a:t>
            </a:r>
          </a:p>
          <a:p>
            <a:pPr algn="ctr">
              <a:lnSpc>
                <a:spcPct val="150000"/>
              </a:lnSpc>
            </a:pP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理论成果</a:t>
            </a:r>
          </a:p>
        </p:txBody>
      </p:sp>
      <p:pic>
        <p:nvPicPr>
          <p:cNvPr id="5" name="图片 4" descr="liangxueyizuo2.png"/>
          <p:cNvPicPr>
            <a:picLocks noChangeAspect="1"/>
          </p:cNvPicPr>
          <p:nvPr>
            <p:custDataLst>
              <p:tags r:id="rId3"/>
            </p:custDataLst>
          </p:nvPr>
        </p:nvPicPr>
        <p:blipFill>
          <a:blip r:embed="rId7" cstate="print">
            <a:extLst>
              <a:ext uri="{BEBA8EAE-BF5A-486C-A8C5-ECC9F3942E4B}">
                <a14:imgProps xmlns:a14="http://schemas.microsoft.com/office/drawing/2010/main">
                  <a14:imgLayer r:embed="rId8">
                    <a14:imgEffect>
                      <a14:brightnessContrast bright="20000" contrast="15000"/>
                    </a14:imgEffect>
                    <a14:imgEffect>
                      <a14:colorTemperature colorTemp="11500"/>
                    </a14:imgEffect>
                    <a14:imgEffect>
                      <a14:saturation sat="400000"/>
                    </a14:imgEffect>
                  </a14:imgLayer>
                </a14:imgProps>
              </a:ext>
            </a:extLst>
          </a:blip>
          <a:stretch>
            <a:fillRect/>
          </a:stretch>
        </p:blipFill>
        <p:spPr>
          <a:xfrm>
            <a:off x="10422762" y="3161204"/>
            <a:ext cx="1769236" cy="369679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22817" y="2118995"/>
            <a:ext cx="7746365" cy="2224126"/>
            <a:chOff x="1644" y="3208"/>
            <a:chExt cx="12199" cy="3262"/>
          </a:xfrm>
        </p:grpSpPr>
        <p:sp>
          <p:nvSpPr>
            <p:cNvPr id="7" name="椭圆 6"/>
            <p:cNvSpPr>
              <a:spLocks noChangeAspect="1"/>
            </p:cNvSpPr>
            <p:nvPr/>
          </p:nvSpPr>
          <p:spPr>
            <a:xfrm>
              <a:off x="1644" y="3208"/>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一</a:t>
              </a:r>
            </a:p>
          </p:txBody>
        </p:sp>
        <p:sp>
          <p:nvSpPr>
            <p:cNvPr id="9" name="矩形: 圆角 8"/>
            <p:cNvSpPr/>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初步探索的重要理论成果</a:t>
              </a:r>
            </a:p>
          </p:txBody>
        </p:sp>
        <p:sp>
          <p:nvSpPr>
            <p:cNvPr id="10" name="椭圆 9"/>
            <p:cNvSpPr>
              <a:spLocks noChangeAspect="1"/>
            </p:cNvSpPr>
            <p:nvPr/>
          </p:nvSpPr>
          <p:spPr>
            <a:xfrm>
              <a:off x="1644" y="5062"/>
              <a:ext cx="1696"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二</a:t>
              </a:r>
            </a:p>
          </p:txBody>
        </p:sp>
        <p:sp>
          <p:nvSpPr>
            <p:cNvPr id="11" name="矩形: 圆角 10"/>
            <p:cNvSpPr/>
            <p:nvPr/>
          </p:nvSpPr>
          <p:spPr>
            <a:xfrm>
              <a:off x="3528" y="5046"/>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初步探索的意义和经验教训</a:t>
              </a:r>
            </a:p>
          </p:txBody>
        </p:sp>
      </p:grpSp>
      <p:sp>
        <p:nvSpPr>
          <p:cNvPr id="16" name="矩形: 圆角 15"/>
          <p:cNvSpPr/>
          <p:nvPr/>
        </p:nvSpPr>
        <p:spPr>
          <a:xfrm>
            <a:off x="4656000" y="453320"/>
            <a:ext cx="2627302" cy="720000"/>
          </a:xfrm>
          <a:prstGeom prst="roundRect">
            <a:avLst>
              <a:gd name="adj" fmla="val 50000"/>
            </a:avLst>
          </a:prstGeom>
          <a:gradFill>
            <a:gsLst>
              <a:gs pos="0">
                <a:srgbClr val="E30000"/>
              </a:gs>
              <a:gs pos="100000">
                <a:srgbClr val="760303"/>
              </a:gs>
            </a:gsLst>
            <a:lin scaled="0"/>
          </a:gradFill>
          <a:ln w="127000">
            <a:solidFill>
              <a:srgbClr val="E72E1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n w="6350">
                  <a:noFill/>
                </a:ln>
                <a:solidFill>
                  <a:srgbClr val="FFFDF8"/>
                </a:solidFill>
                <a:latin typeface="+mj-ea"/>
                <a:ea typeface="+mj-ea"/>
              </a:rPr>
              <a:t>目   录</a:t>
            </a:r>
            <a:endParaRPr lang="zh-CN" altLang="en-US" sz="2400" b="1" dirty="0">
              <a:latin typeface="+mj-ea"/>
              <a:ea typeface="+mj-ea"/>
            </a:endParaRPr>
          </a:p>
        </p:txBody>
      </p:sp>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 name="组合 1"/>
          <p:cNvGrpSpPr/>
          <p:nvPr/>
        </p:nvGrpSpPr>
        <p:grpSpPr>
          <a:xfrm>
            <a:off x="-95692" y="873727"/>
            <a:ext cx="12191998" cy="0"/>
            <a:chOff x="1" y="841829"/>
            <a:chExt cx="12191998" cy="0"/>
          </a:xfrm>
        </p:grpSpPr>
        <p:cxnSp>
          <p:nvCxnSpPr>
            <p:cNvPr id="3" name="直接连接符 2"/>
            <p:cNvCxnSpPr/>
            <p:nvPr/>
          </p:nvCxnSpPr>
          <p:spPr>
            <a:xfrm flipH="1">
              <a:off x="1" y="841829"/>
              <a:ext cx="4295999" cy="0"/>
            </a:xfrm>
            <a:prstGeom prst="line">
              <a:avLst/>
            </a:prstGeom>
            <a:ln w="25400" cap="rnd">
              <a:solidFill>
                <a:srgbClr val="C00000"/>
              </a:solidFill>
              <a:round/>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896000" y="841829"/>
              <a:ext cx="4295999" cy="0"/>
            </a:xfrm>
            <a:prstGeom prst="line">
              <a:avLst/>
            </a:prstGeom>
            <a:ln w="25400" cap="rnd">
              <a:solidFill>
                <a:srgbClr val="C00000"/>
              </a:solidFill>
              <a:round/>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6704470" y="3844961"/>
            <a:ext cx="2881403" cy="1006758"/>
            <a:chOff x="6190631" y="4207239"/>
            <a:chExt cx="2881403" cy="1006758"/>
          </a:xfrm>
        </p:grpSpPr>
        <p:cxnSp>
          <p:nvCxnSpPr>
            <p:cNvPr id="71" name="直接连接符 70"/>
            <p:cNvCxnSpPr/>
            <p:nvPr>
              <p:custDataLst>
                <p:tags r:id="rId22"/>
              </p:custDataLst>
            </p:nvPr>
          </p:nvCxnSpPr>
          <p:spPr>
            <a:xfrm>
              <a:off x="6190631" y="4733386"/>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3"/>
              </p:custDataLst>
            </p:nvPr>
          </p:nvSpPr>
          <p:spPr>
            <a:xfrm>
              <a:off x="7040709" y="4207239"/>
              <a:ext cx="1620957"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cs typeface="+mn-ea"/>
                  <a:sym typeface="+mn-lt"/>
                </a:rPr>
                <a:t>初步探索的意义</a:t>
              </a:r>
            </a:p>
          </p:txBody>
        </p:sp>
        <p:cxnSp>
          <p:nvCxnSpPr>
            <p:cNvPr id="75" name="直接连接符 74"/>
            <p:cNvCxnSpPr/>
            <p:nvPr>
              <p:custDataLst>
                <p:tags r:id="rId24"/>
              </p:custDataLst>
            </p:nvPr>
          </p:nvCxnSpPr>
          <p:spPr>
            <a:xfrm flipV="1">
              <a:off x="6711763" y="4441139"/>
              <a:ext cx="0" cy="62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25"/>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6"/>
              </p:custDataLst>
            </p:nvPr>
          </p:nvCxnSpPr>
          <p:spPr>
            <a:xfrm>
              <a:off x="6712849" y="5072470"/>
              <a:ext cx="30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27"/>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椭圆 81"/>
            <p:cNvSpPr/>
            <p:nvPr>
              <p:custDataLst>
                <p:tags r:id="rId28"/>
              </p:custDataLst>
            </p:nvPr>
          </p:nvSpPr>
          <p:spPr>
            <a:xfrm>
              <a:off x="6958436" y="502798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文本框 46"/>
            <p:cNvSpPr txBox="1"/>
            <p:nvPr>
              <p:custDataLst>
                <p:tags r:id="rId29"/>
              </p:custDataLst>
            </p:nvPr>
          </p:nvSpPr>
          <p:spPr>
            <a:xfrm>
              <a:off x="7040709" y="4875443"/>
              <a:ext cx="2031325"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cs typeface="+mn-ea"/>
                  <a:sym typeface="+mn-lt"/>
                </a:rPr>
                <a:t>初步探索的经验教训</a:t>
              </a:r>
            </a:p>
          </p:txBody>
        </p:sp>
      </p:grpSp>
      <p:cxnSp>
        <p:nvCxnSpPr>
          <p:cNvPr id="63" name="直接连接符 62"/>
          <p:cNvCxnSpPr/>
          <p:nvPr>
            <p:custDataLst>
              <p:tags r:id="rId1"/>
            </p:custDataLst>
          </p:nvPr>
        </p:nvCxnSpPr>
        <p:spPr>
          <a:xfrm>
            <a:off x="3038691" y="3306792"/>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2"/>
            </p:custDataLst>
          </p:nvPr>
        </p:nvSpPr>
        <p:spPr>
          <a:xfrm>
            <a:off x="663495" y="2449411"/>
            <a:ext cx="2579062" cy="1591068"/>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社会主义建设道路</a:t>
            </a: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初步探索的</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理论成果</a:t>
            </a:r>
          </a:p>
        </p:txBody>
      </p:sp>
      <p:cxnSp>
        <p:nvCxnSpPr>
          <p:cNvPr id="64" name="直接连接符 63"/>
          <p:cNvCxnSpPr/>
          <p:nvPr>
            <p:custDataLst>
              <p:tags r:id="rId3"/>
            </p:custDataLst>
          </p:nvPr>
        </p:nvCxnSpPr>
        <p:spPr>
          <a:xfrm>
            <a:off x="3741655" y="2248455"/>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4"/>
            </p:custDataLst>
          </p:nvPr>
        </p:nvCxnSpPr>
        <p:spPr>
          <a:xfrm flipV="1">
            <a:off x="3741655" y="2254827"/>
            <a:ext cx="0" cy="21613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5"/>
            </p:custDataLst>
          </p:nvPr>
        </p:nvCxnSpPr>
        <p:spPr>
          <a:xfrm>
            <a:off x="3741655" y="4384509"/>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6720205" y="1691640"/>
            <a:ext cx="4751705" cy="1052896"/>
            <a:chOff x="6208508" y="4287249"/>
            <a:chExt cx="4751526" cy="1170318"/>
          </a:xfrm>
        </p:grpSpPr>
        <p:cxnSp>
          <p:nvCxnSpPr>
            <p:cNvPr id="109" name="直接连接符 108"/>
            <p:cNvCxnSpPr/>
            <p:nvPr>
              <p:custDataLst>
                <p:tags r:id="rId11"/>
              </p:custDataLst>
            </p:nvPr>
          </p:nvCxnSpPr>
          <p:spPr>
            <a:xfrm>
              <a:off x="6208508" y="4733386"/>
              <a:ext cx="5080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12"/>
              </p:custDataLst>
            </p:nvPr>
          </p:nvSpPr>
          <p:spPr>
            <a:xfrm>
              <a:off x="7040709" y="4287249"/>
              <a:ext cx="3672800"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调动一切积极因素为社会主义事业服务</a:t>
              </a:r>
            </a:p>
          </p:txBody>
        </p:sp>
        <p:sp>
          <p:nvSpPr>
            <p:cNvPr id="171" name="文本框 170"/>
            <p:cNvSpPr txBox="1"/>
            <p:nvPr>
              <p:custDataLst>
                <p:tags r:id="rId13"/>
              </p:custDataLst>
            </p:nvPr>
          </p:nvSpPr>
          <p:spPr>
            <a:xfrm>
              <a:off x="7040710" y="4612533"/>
              <a:ext cx="3919324"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正确认识和处理社会主义社会矛盾的思想</a:t>
              </a:r>
            </a:p>
          </p:txBody>
        </p:sp>
        <p:sp>
          <p:nvSpPr>
            <p:cNvPr id="172" name="文本框 171"/>
            <p:cNvSpPr txBox="1"/>
            <p:nvPr>
              <p:custDataLst>
                <p:tags r:id="rId14"/>
              </p:custDataLst>
            </p:nvPr>
          </p:nvSpPr>
          <p:spPr>
            <a:xfrm>
              <a:off x="7040709" y="4931192"/>
              <a:ext cx="2441694"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走中国工业化道路的思想</a:t>
              </a:r>
            </a:p>
          </p:txBody>
        </p:sp>
        <p:cxnSp>
          <p:nvCxnSpPr>
            <p:cNvPr id="173" name="直接连接符 172"/>
            <p:cNvCxnSpPr/>
            <p:nvPr>
              <p:custDataLst>
                <p:tags r:id="rId15"/>
              </p:custDataLst>
            </p:nvPr>
          </p:nvCxnSpPr>
          <p:spPr>
            <a:xfrm flipH="1" flipV="1">
              <a:off x="6716526" y="4441191"/>
              <a:ext cx="31114" cy="10163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78" idx="6"/>
            </p:cNvCxnSpPr>
            <p:nvPr>
              <p:custDataLst>
                <p:tags r:id="rId16"/>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custDataLst>
                <p:tags r:id="rId17"/>
              </p:custDataLst>
            </p:nvPr>
          </p:nvCxnSpPr>
          <p:spPr>
            <a:xfrm>
              <a:off x="6709173" y="4733386"/>
              <a:ext cx="331536"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18"/>
              </p:custDataLst>
            </p:nvPr>
          </p:nvCxnSpPr>
          <p:spPr>
            <a:xfrm>
              <a:off x="6716526" y="5101567"/>
              <a:ext cx="3051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椭圆 177"/>
            <p:cNvSpPr/>
            <p:nvPr>
              <p:custDataLst>
                <p:tags r:id="rId19"/>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9" name="椭圆 178"/>
            <p:cNvSpPr/>
            <p:nvPr>
              <p:custDataLst>
                <p:tags r:id="rId20"/>
              </p:custDataLst>
            </p:nvPr>
          </p:nvSpPr>
          <p:spPr>
            <a:xfrm>
              <a:off x="6964695" y="469289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0" name="椭圆 179"/>
            <p:cNvSpPr/>
            <p:nvPr>
              <p:custDataLst>
                <p:tags r:id="rId21"/>
              </p:custDataLst>
            </p:nvPr>
          </p:nvSpPr>
          <p:spPr>
            <a:xfrm>
              <a:off x="6958436" y="5057077"/>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6"/>
            </p:custDataLst>
          </p:nvPr>
        </p:nvSpPr>
        <p:spPr>
          <a:xfrm>
            <a:off x="4208826" y="1694430"/>
            <a:ext cx="2579062" cy="924574"/>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初步探索阶段取得了</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哪些重要理论成果？</a:t>
            </a:r>
          </a:p>
        </p:txBody>
      </p:sp>
      <p:sp>
        <p:nvSpPr>
          <p:cNvPr id="54" name="圆角矩形 53"/>
          <p:cNvSpPr/>
          <p:nvPr>
            <p:custDataLst>
              <p:tags r:id="rId7"/>
            </p:custDataLst>
          </p:nvPr>
        </p:nvSpPr>
        <p:spPr>
          <a:xfrm>
            <a:off x="4194720" y="3912284"/>
            <a:ext cx="2579062"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如何认识初步探索的</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意义和经验教训？</a:t>
            </a:r>
          </a:p>
        </p:txBody>
      </p:sp>
      <p:sp>
        <p:nvSpPr>
          <p:cNvPr id="5" name="椭圆 4"/>
          <p:cNvSpPr/>
          <p:nvPr>
            <p:custDataLst>
              <p:tags r:id="rId8"/>
            </p:custDataLst>
          </p:nvPr>
        </p:nvSpPr>
        <p:spPr>
          <a:xfrm>
            <a:off x="7562354" y="2630782"/>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6" name="直接连接符 5"/>
          <p:cNvCxnSpPr>
            <a:endCxn id="7" idx="1"/>
          </p:cNvCxnSpPr>
          <p:nvPr>
            <p:custDataLst>
              <p:tags r:id="rId9"/>
            </p:custDataLst>
          </p:nvPr>
        </p:nvCxnSpPr>
        <p:spPr>
          <a:xfrm>
            <a:off x="7259357" y="2712104"/>
            <a:ext cx="332105" cy="12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0"/>
            </p:custDataLst>
          </p:nvPr>
        </p:nvSpPr>
        <p:spPr>
          <a:xfrm>
            <a:off x="7591172" y="2544659"/>
            <a:ext cx="2441786" cy="33718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初步探索的其他理论成果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组合 2"/>
          <p:cNvGrpSpPr/>
          <p:nvPr/>
        </p:nvGrpSpPr>
        <p:grpSpPr>
          <a:xfrm>
            <a:off x="3313430" y="2068830"/>
            <a:ext cx="1076960" cy="2670944"/>
            <a:chOff x="3317673" y="1354835"/>
            <a:chExt cx="1077126" cy="2647339"/>
          </a:xfrm>
        </p:grpSpPr>
        <p:cxnSp>
          <p:nvCxnSpPr>
            <p:cNvPr id="3145802" name="直接连接符 62"/>
            <p:cNvCxnSpPr/>
            <p:nvPr>
              <p:custDataLst>
                <p:tags r:id="rId29"/>
              </p:custDataLst>
            </p:nvPr>
          </p:nvCxnSpPr>
          <p:spPr>
            <a:xfrm>
              <a:off x="3317673" y="2678663"/>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3" name="直接连接符 63"/>
            <p:cNvCxnSpPr/>
            <p:nvPr>
              <p:custDataLst>
                <p:tags r:id="rId30"/>
              </p:custDataLst>
            </p:nvPr>
          </p:nvCxnSpPr>
          <p:spPr>
            <a:xfrm>
              <a:off x="3824783" y="1354835"/>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4" name="直接连接符 65"/>
            <p:cNvCxnSpPr/>
            <p:nvPr>
              <p:custDataLst>
                <p:tags r:id="rId31"/>
              </p:custDataLst>
            </p:nvPr>
          </p:nvCxnSpPr>
          <p:spPr>
            <a:xfrm>
              <a:off x="3824783" y="2655625"/>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5" name="直接连接符 82"/>
            <p:cNvCxnSpPr/>
            <p:nvPr>
              <p:custDataLst>
                <p:tags r:id="rId32"/>
              </p:custDataLst>
            </p:nvPr>
          </p:nvCxnSpPr>
          <p:spPr>
            <a:xfrm flipH="1" flipV="1">
              <a:off x="3824783" y="1354835"/>
              <a:ext cx="11432" cy="26421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806" name="直接连接符 83"/>
            <p:cNvCxnSpPr/>
            <p:nvPr>
              <p:custDataLst>
                <p:tags r:id="rId33"/>
              </p:custDataLst>
            </p:nvPr>
          </p:nvCxnSpPr>
          <p:spPr>
            <a:xfrm>
              <a:off x="3824783" y="4002174"/>
              <a:ext cx="570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1" name="组合 39"/>
          <p:cNvGrpSpPr/>
          <p:nvPr/>
        </p:nvGrpSpPr>
        <p:grpSpPr>
          <a:xfrm>
            <a:off x="6877426" y="4131318"/>
            <a:ext cx="4651987" cy="1052114"/>
            <a:chOff x="6881871" y="3417578"/>
            <a:chExt cx="4651987" cy="1052114"/>
          </a:xfrm>
        </p:grpSpPr>
        <p:cxnSp>
          <p:nvCxnSpPr>
            <p:cNvPr id="3145812" name="连接符: 肘形 14"/>
            <p:cNvCxnSpPr>
              <a:stCxn id="1049692" idx="3"/>
              <a:endCxn id="1049681" idx="2"/>
            </p:cNvCxnSpPr>
            <p:nvPr>
              <p:custDataLst>
                <p:tags r:id="rId21"/>
              </p:custDataLst>
            </p:nvPr>
          </p:nvCxnSpPr>
          <p:spPr>
            <a:xfrm>
              <a:off x="6882130" y="3971925"/>
              <a:ext cx="659130" cy="359410"/>
            </a:xfrm>
            <a:prstGeom prst="bentConnector3">
              <a:avLst>
                <a:gd name="adj1" fmla="val 50039"/>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3" name="直接箭头连接符 16"/>
            <p:cNvCxnSpPr>
              <a:stCxn id="1049692" idx="3"/>
              <a:endCxn id="1049680" idx="2"/>
            </p:cNvCxnSpPr>
            <p:nvPr>
              <p:custDataLst>
                <p:tags r:id="rId22"/>
              </p:custDataLst>
            </p:nvPr>
          </p:nvCxnSpPr>
          <p:spPr>
            <a:xfrm>
              <a:off x="6881871" y="3971682"/>
              <a:ext cx="665480" cy="0"/>
            </a:xfrm>
            <a:prstGeom prst="straightConnector1">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76" name="文本框 87"/>
            <p:cNvSpPr txBox="1"/>
            <p:nvPr>
              <p:custDataLst>
                <p:tags r:id="rId23"/>
              </p:custDataLst>
            </p:nvPr>
          </p:nvSpPr>
          <p:spPr>
            <a:xfrm>
              <a:off x="7617178" y="3417578"/>
              <a:ext cx="3916680" cy="30670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马克思主义中国化时代化的第一个重大理论成果</a:t>
              </a:r>
            </a:p>
          </p:txBody>
        </p:sp>
        <p:sp>
          <p:nvSpPr>
            <p:cNvPr id="1049677" name="文本框 88"/>
            <p:cNvSpPr txBox="1"/>
            <p:nvPr>
              <p:custDataLst>
                <p:tags r:id="rId24"/>
              </p:custDataLst>
            </p:nvPr>
          </p:nvSpPr>
          <p:spPr>
            <a:xfrm>
              <a:off x="7631148" y="3795642"/>
              <a:ext cx="2339102"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中国革命和建设的科学指南</a:t>
              </a:r>
            </a:p>
          </p:txBody>
        </p:sp>
        <p:sp>
          <p:nvSpPr>
            <p:cNvPr id="1049678" name="文本框 89"/>
            <p:cNvSpPr txBox="1"/>
            <p:nvPr>
              <p:custDataLst>
                <p:tags r:id="rId25"/>
              </p:custDataLst>
            </p:nvPr>
          </p:nvSpPr>
          <p:spPr>
            <a:xfrm>
              <a:off x="7623528" y="4175051"/>
              <a:ext cx="3205480" cy="29464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中国共产党和中国人民宝贵的精神财富</a:t>
              </a:r>
            </a:p>
          </p:txBody>
        </p:sp>
        <p:sp>
          <p:nvSpPr>
            <p:cNvPr id="1049679" name="椭圆 95"/>
            <p:cNvSpPr/>
            <p:nvPr>
              <p:custDataLst>
                <p:tags r:id="rId26"/>
              </p:custDataLst>
            </p:nvPr>
          </p:nvSpPr>
          <p:spPr>
            <a:xfrm>
              <a:off x="7533544" y="3531819"/>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0" name="椭圆 96"/>
            <p:cNvSpPr/>
            <p:nvPr>
              <p:custDataLst>
                <p:tags r:id="rId27"/>
              </p:custDataLst>
            </p:nvPr>
          </p:nvSpPr>
          <p:spPr>
            <a:xfrm>
              <a:off x="7547514" y="393022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1" name="椭圆 97"/>
            <p:cNvSpPr/>
            <p:nvPr>
              <p:custDataLst>
                <p:tags r:id="rId28"/>
              </p:custDataLst>
            </p:nvPr>
          </p:nvSpPr>
          <p:spPr>
            <a:xfrm>
              <a:off x="7541255" y="4289119"/>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2" name="组合 37"/>
          <p:cNvGrpSpPr/>
          <p:nvPr/>
        </p:nvGrpSpPr>
        <p:grpSpPr>
          <a:xfrm>
            <a:off x="6864985" y="1691878"/>
            <a:ext cx="3781778" cy="934977"/>
            <a:chOff x="6869430" y="978138"/>
            <a:chExt cx="3781778" cy="934977"/>
          </a:xfrm>
        </p:grpSpPr>
        <p:cxnSp>
          <p:nvCxnSpPr>
            <p:cNvPr id="3145814" name="连接符: 肘形 4"/>
            <p:cNvCxnSpPr>
              <a:stCxn id="1049690" idx="3"/>
              <a:endCxn id="1049684" idx="2"/>
            </p:cNvCxnSpPr>
            <p:nvPr>
              <p:custDataLst>
                <p:tags r:id="rId15"/>
              </p:custDataLst>
            </p:nvPr>
          </p:nvCxnSpPr>
          <p:spPr>
            <a:xfrm flipV="1">
              <a:off x="6869430" y="1124585"/>
              <a:ext cx="678180" cy="29273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5" name="连接符: 肘形 6"/>
            <p:cNvCxnSpPr>
              <a:stCxn id="1049690" idx="3"/>
              <a:endCxn id="1049685" idx="2"/>
            </p:cNvCxnSpPr>
            <p:nvPr>
              <p:custDataLst>
                <p:tags r:id="rId16"/>
              </p:custDataLst>
            </p:nvPr>
          </p:nvCxnSpPr>
          <p:spPr>
            <a:xfrm>
              <a:off x="6869430" y="1417320"/>
              <a:ext cx="671830" cy="334010"/>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82" name="文本框 109"/>
            <p:cNvSpPr txBox="1"/>
            <p:nvPr>
              <p:custDataLst>
                <p:tags r:id="rId17"/>
              </p:custDataLst>
            </p:nvPr>
          </p:nvSpPr>
          <p:spPr>
            <a:xfrm>
              <a:off x="7623528" y="978138"/>
              <a:ext cx="3027680" cy="29464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毛泽东思想形成发展的社会历史条件</a:t>
              </a:r>
            </a:p>
          </p:txBody>
        </p:sp>
        <p:sp>
          <p:nvSpPr>
            <p:cNvPr id="1049683" name="文本框 170"/>
            <p:cNvSpPr txBox="1"/>
            <p:nvPr>
              <p:custDataLst>
                <p:tags r:id="rId18"/>
              </p:custDataLst>
            </p:nvPr>
          </p:nvSpPr>
          <p:spPr>
            <a:xfrm>
              <a:off x="7623528" y="1605338"/>
              <a:ext cx="2159566"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毛泽东思想形成发展过程</a:t>
              </a:r>
            </a:p>
          </p:txBody>
        </p:sp>
        <p:sp>
          <p:nvSpPr>
            <p:cNvPr id="1049684" name="椭圆 177"/>
            <p:cNvSpPr/>
            <p:nvPr>
              <p:custDataLst>
                <p:tags r:id="rId19"/>
              </p:custDataLst>
            </p:nvPr>
          </p:nvSpPr>
          <p:spPr>
            <a:xfrm>
              <a:off x="7547514" y="1082854"/>
              <a:ext cx="83871" cy="83871"/>
            </a:xfrm>
            <a:prstGeom prst="ellipse">
              <a:avLst/>
            </a:prstGeom>
            <a:solidFill>
              <a:srgbClr val="AF1E22"/>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5" name="椭圆 179"/>
            <p:cNvSpPr/>
            <p:nvPr>
              <p:custDataLst>
                <p:tags r:id="rId20"/>
              </p:custDataLst>
            </p:nvPr>
          </p:nvSpPr>
          <p:spPr>
            <a:xfrm>
              <a:off x="7541255" y="1709344"/>
              <a:ext cx="83871" cy="83871"/>
            </a:xfrm>
            <a:prstGeom prst="ellipse">
              <a:avLst/>
            </a:prstGeom>
            <a:solidFill>
              <a:srgbClr val="AF1E22"/>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3" name="组合 38"/>
          <p:cNvGrpSpPr/>
          <p:nvPr/>
        </p:nvGrpSpPr>
        <p:grpSpPr>
          <a:xfrm>
            <a:off x="6929755" y="2983923"/>
            <a:ext cx="2668008" cy="906047"/>
            <a:chOff x="6934200" y="2270183"/>
            <a:chExt cx="2668008" cy="906047"/>
          </a:xfrm>
        </p:grpSpPr>
        <p:cxnSp>
          <p:nvCxnSpPr>
            <p:cNvPr id="3145816" name="连接符: 肘形 8"/>
            <p:cNvCxnSpPr>
              <a:stCxn id="1049691" idx="3"/>
              <a:endCxn id="1049688" idx="2"/>
            </p:cNvCxnSpPr>
            <p:nvPr>
              <p:custDataLst>
                <p:tags r:id="rId9"/>
              </p:custDataLst>
            </p:nvPr>
          </p:nvCxnSpPr>
          <p:spPr>
            <a:xfrm flipV="1">
              <a:off x="6934200" y="2402205"/>
              <a:ext cx="612140" cy="29273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45817" name="连接符: 肘形 10"/>
            <p:cNvCxnSpPr>
              <a:stCxn id="1049691" idx="3"/>
              <a:endCxn id="1049689" idx="2"/>
            </p:cNvCxnSpPr>
            <p:nvPr>
              <p:custDataLst>
                <p:tags r:id="rId10"/>
              </p:custDataLst>
            </p:nvPr>
          </p:nvCxnSpPr>
          <p:spPr>
            <a:xfrm>
              <a:off x="6934200" y="2694940"/>
              <a:ext cx="605790" cy="33337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49686" name="文本框 99"/>
            <p:cNvSpPr txBox="1"/>
            <p:nvPr>
              <p:custDataLst>
                <p:tags r:id="rId11"/>
              </p:custDataLst>
            </p:nvPr>
          </p:nvSpPr>
          <p:spPr>
            <a:xfrm>
              <a:off x="7622179" y="2270183"/>
              <a:ext cx="1980029"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毛泽东思想的主要内容</a:t>
              </a:r>
            </a:p>
          </p:txBody>
        </p:sp>
        <p:sp>
          <p:nvSpPr>
            <p:cNvPr id="1049687" name="文本框 100"/>
            <p:cNvSpPr txBox="1"/>
            <p:nvPr>
              <p:custDataLst>
                <p:tags r:id="rId12"/>
              </p:custDataLst>
            </p:nvPr>
          </p:nvSpPr>
          <p:spPr>
            <a:xfrm>
              <a:off x="7622179" y="2868453"/>
              <a:ext cx="1800493"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毛泽东思想活的灵魂</a:t>
              </a:r>
            </a:p>
          </p:txBody>
        </p:sp>
        <p:sp>
          <p:nvSpPr>
            <p:cNvPr id="1049688" name="椭圆 105"/>
            <p:cNvSpPr/>
            <p:nvPr>
              <p:custDataLst>
                <p:tags r:id="rId13"/>
              </p:custDataLst>
            </p:nvPr>
          </p:nvSpPr>
          <p:spPr>
            <a:xfrm>
              <a:off x="7546165" y="236014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89" name="椭圆 106"/>
            <p:cNvSpPr/>
            <p:nvPr>
              <p:custDataLst>
                <p:tags r:id="rId14"/>
              </p:custDataLst>
            </p:nvPr>
          </p:nvSpPr>
          <p:spPr>
            <a:xfrm>
              <a:off x="7539906" y="2986634"/>
              <a:ext cx="83871" cy="83871"/>
            </a:xfrm>
            <a:prstGeom prst="ellipse">
              <a:avLst/>
            </a:prstGeom>
            <a:solidFill>
              <a:srgbClr val="AF1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90" name="平行四边形 64"/>
          <p:cNvSpPr/>
          <p:nvPr>
            <p:custDataLst>
              <p:tags r:id="rId1"/>
            </p:custDataLst>
          </p:nvPr>
        </p:nvSpPr>
        <p:spPr>
          <a:xfrm>
            <a:off x="4285592" y="1699999"/>
            <a:ext cx="2579062" cy="861838"/>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毛泽东思想</a:t>
            </a:r>
          </a:p>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是如何形成发展的？</a:t>
            </a:r>
          </a:p>
        </p:txBody>
      </p:sp>
      <p:sp>
        <p:nvSpPr>
          <p:cNvPr id="1049691" name="平行四边形 66"/>
          <p:cNvSpPr/>
          <p:nvPr>
            <p:custDataLst>
              <p:tags r:id="rId2"/>
            </p:custDataLst>
          </p:nvPr>
        </p:nvSpPr>
        <p:spPr>
          <a:xfrm>
            <a:off x="4285591" y="2921457"/>
            <a:ext cx="2644163" cy="973218"/>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dirty="0">
                <a:solidFill>
                  <a:schemeClr val="tx1"/>
                </a:solidFill>
                <a:latin typeface="微软雅黑" panose="020B0503020204020204" pitchFamily="34" charset="-122"/>
                <a:ea typeface="微软雅黑" panose="020B0503020204020204" pitchFamily="34" charset="-122"/>
              </a:rPr>
              <a:t>如何准确理解</a:t>
            </a:r>
            <a:endParaRPr lang="en-US" altLang="zh-CN" sz="1600"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sz="1600" b="1" dirty="0">
                <a:solidFill>
                  <a:schemeClr val="tx1"/>
                </a:solidFill>
                <a:latin typeface="微软雅黑" panose="020B0503020204020204" pitchFamily="34" charset="-122"/>
                <a:ea typeface="微软雅黑" panose="020B0503020204020204" pitchFamily="34" charset="-122"/>
              </a:rPr>
              <a:t>毛泽东思想的主要内容和活的灵魂？</a:t>
            </a:r>
          </a:p>
        </p:txBody>
      </p:sp>
      <p:sp>
        <p:nvSpPr>
          <p:cNvPr id="1049692" name="平行四边形 67"/>
          <p:cNvSpPr/>
          <p:nvPr>
            <p:custDataLst>
              <p:tags r:id="rId3"/>
            </p:custDataLst>
          </p:nvPr>
        </p:nvSpPr>
        <p:spPr>
          <a:xfrm>
            <a:off x="4298364" y="4254502"/>
            <a:ext cx="2579062" cy="861839"/>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buClrTx/>
              <a:buSzTx/>
              <a:buFontTx/>
            </a:pPr>
            <a:r>
              <a:rPr lang="zh-CN" altLang="en-US" sz="1600" b="1" dirty="0">
                <a:solidFill>
                  <a:schemeClr val="tx1"/>
                </a:solidFill>
                <a:latin typeface="微软雅黑" panose="020B0503020204020204" pitchFamily="34" charset="-122"/>
                <a:ea typeface="微软雅黑" panose="020B0503020204020204" pitchFamily="34" charset="-122"/>
              </a:rPr>
              <a:t>如何准确认识毛泽东思想的历史地位？</a:t>
            </a:r>
          </a:p>
        </p:txBody>
      </p:sp>
      <p:grpSp>
        <p:nvGrpSpPr>
          <p:cNvPr id="514" name="组合 13"/>
          <p:cNvGrpSpPr/>
          <p:nvPr/>
        </p:nvGrpSpPr>
        <p:grpSpPr>
          <a:xfrm>
            <a:off x="2382778" y="1400624"/>
            <a:ext cx="7311769" cy="0"/>
            <a:chOff x="2415798" y="1010793"/>
            <a:chExt cx="7311769" cy="0"/>
          </a:xfrm>
        </p:grpSpPr>
        <p:cxnSp>
          <p:nvCxnSpPr>
            <p:cNvPr id="3145818" name="直接箭头连接符 14"/>
            <p:cNvCxnSpPr/>
            <p:nvPr>
              <p:custDataLst>
                <p:tags r:id="rId7"/>
              </p:custDataLst>
            </p:nvPr>
          </p:nvCxnSpPr>
          <p:spPr>
            <a:xfrm>
              <a:off x="7260138" y="1010793"/>
              <a:ext cx="2467429" cy="0"/>
            </a:xfrm>
            <a:prstGeom prst="straightConnector1">
              <a:avLst/>
            </a:prstGeom>
            <a:ln w="3175">
              <a:solidFill>
                <a:srgbClr val="FFFFE1"/>
              </a:solidFill>
              <a:tailEnd type="diamond"/>
            </a:ln>
          </p:spPr>
          <p:style>
            <a:lnRef idx="1">
              <a:schemeClr val="accent1"/>
            </a:lnRef>
            <a:fillRef idx="0">
              <a:schemeClr val="accent1"/>
            </a:fillRef>
            <a:effectRef idx="0">
              <a:schemeClr val="accent1"/>
            </a:effectRef>
            <a:fontRef idx="minor">
              <a:schemeClr val="tx1"/>
            </a:fontRef>
          </p:style>
        </p:cxnSp>
        <p:cxnSp>
          <p:nvCxnSpPr>
            <p:cNvPr id="3145819" name="直接箭头连接符 15"/>
            <p:cNvCxnSpPr/>
            <p:nvPr>
              <p:custDataLst>
                <p:tags r:id="rId8"/>
              </p:custDataLst>
            </p:nvPr>
          </p:nvCxnSpPr>
          <p:spPr>
            <a:xfrm flipH="1">
              <a:off x="2415798" y="1010793"/>
              <a:ext cx="2467429" cy="0"/>
            </a:xfrm>
            <a:prstGeom prst="straightConnector1">
              <a:avLst/>
            </a:prstGeom>
            <a:ln w="3175">
              <a:solidFill>
                <a:srgbClr val="FFFFE1"/>
              </a:solidFill>
              <a:tailEnd type="diamond"/>
            </a:ln>
          </p:spPr>
          <p:style>
            <a:lnRef idx="1">
              <a:schemeClr val="accent1"/>
            </a:lnRef>
            <a:fillRef idx="0">
              <a:schemeClr val="accent1"/>
            </a:fillRef>
            <a:effectRef idx="0">
              <a:schemeClr val="accent1"/>
            </a:effectRef>
            <a:fontRef idx="minor">
              <a:schemeClr val="tx1"/>
            </a:fontRef>
          </p:style>
        </p:cxnSp>
      </p:grpSp>
      <p:sp>
        <p:nvSpPr>
          <p:cNvPr id="1049694" name="平行四边形 61"/>
          <p:cNvSpPr/>
          <p:nvPr>
            <p:custDataLst>
              <p:tags r:id="rId4"/>
            </p:custDataLst>
          </p:nvPr>
        </p:nvSpPr>
        <p:spPr>
          <a:xfrm>
            <a:off x="734156" y="2921693"/>
            <a:ext cx="2579062" cy="1008957"/>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毛泽东思想</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及其历史地位</a:t>
            </a:r>
          </a:p>
        </p:txBody>
      </p:sp>
      <p:cxnSp>
        <p:nvCxnSpPr>
          <p:cNvPr id="5" name="直接连接符 65"/>
          <p:cNvCxnSpPr/>
          <p:nvPr>
            <p:custDataLst>
              <p:tags r:id="rId5"/>
            </p:custDataLst>
          </p:nvPr>
        </p:nvCxnSpPr>
        <p:spPr>
          <a:xfrm flipV="1">
            <a:off x="7210727" y="4263234"/>
            <a:ext cx="301625" cy="698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65"/>
          <p:cNvCxnSpPr/>
          <p:nvPr>
            <p:custDataLst>
              <p:tags r:id="rId6"/>
            </p:custDataLst>
          </p:nvPr>
        </p:nvCxnSpPr>
        <p:spPr>
          <a:xfrm flipV="1">
            <a:off x="7203742" y="4277204"/>
            <a:ext cx="0" cy="462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9694"/>
                                        </p:tgtEl>
                                        <p:attrNameLst>
                                          <p:attrName>style.visibility</p:attrName>
                                        </p:attrNameLst>
                                      </p:cBhvr>
                                      <p:to>
                                        <p:strVal val="visible"/>
                                      </p:to>
                                    </p:set>
                                    <p:animEffect transition="in" filter="wipe(left)">
                                      <p:cBhvr>
                                        <p:cTn id="7" dur="500"/>
                                        <p:tgtEl>
                                          <p:spTgt spid="104969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9"/>
                                        </p:tgtEl>
                                        <p:attrNameLst>
                                          <p:attrName>style.visibility</p:attrName>
                                        </p:attrNameLst>
                                      </p:cBhvr>
                                      <p:to>
                                        <p:strVal val="visible"/>
                                      </p:to>
                                    </p:set>
                                    <p:animEffect transition="in" filter="wipe(left)">
                                      <p:cBhvr>
                                        <p:cTn id="11" dur="500"/>
                                        <p:tgtEl>
                                          <p:spTgt spid="5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9690"/>
                                        </p:tgtEl>
                                        <p:attrNameLst>
                                          <p:attrName>style.visibility</p:attrName>
                                        </p:attrNameLst>
                                      </p:cBhvr>
                                      <p:to>
                                        <p:strVal val="visible"/>
                                      </p:to>
                                    </p:set>
                                    <p:animEffect transition="in" filter="wipe(left)">
                                      <p:cBhvr>
                                        <p:cTn id="15" dur="500"/>
                                        <p:tgtEl>
                                          <p:spTgt spid="104969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2"/>
                                        </p:tgtEl>
                                        <p:attrNameLst>
                                          <p:attrName>style.visibility</p:attrName>
                                        </p:attrNameLst>
                                      </p:cBhvr>
                                      <p:to>
                                        <p:strVal val="visible"/>
                                      </p:to>
                                    </p:set>
                                    <p:animEffect transition="in" filter="wipe(left)">
                                      <p:cBhvr>
                                        <p:cTn id="19" dur="500"/>
                                        <p:tgtEl>
                                          <p:spTgt spid="5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49691"/>
                                        </p:tgtEl>
                                        <p:attrNameLst>
                                          <p:attrName>style.visibility</p:attrName>
                                        </p:attrNameLst>
                                      </p:cBhvr>
                                      <p:to>
                                        <p:strVal val="visible"/>
                                      </p:to>
                                    </p:set>
                                    <p:animEffect transition="in" filter="wipe(left)">
                                      <p:cBhvr>
                                        <p:cTn id="23" dur="500"/>
                                        <p:tgtEl>
                                          <p:spTgt spid="104969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13"/>
                                        </p:tgtEl>
                                        <p:attrNameLst>
                                          <p:attrName>style.visibility</p:attrName>
                                        </p:attrNameLst>
                                      </p:cBhvr>
                                      <p:to>
                                        <p:strVal val="visible"/>
                                      </p:to>
                                    </p:set>
                                    <p:animEffect transition="in" filter="wipe(left)">
                                      <p:cBhvr>
                                        <p:cTn id="27" dur="500"/>
                                        <p:tgtEl>
                                          <p:spTgt spid="5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49692"/>
                                        </p:tgtEl>
                                        <p:attrNameLst>
                                          <p:attrName>style.visibility</p:attrName>
                                        </p:attrNameLst>
                                      </p:cBhvr>
                                      <p:to>
                                        <p:strVal val="visible"/>
                                      </p:to>
                                    </p:set>
                                    <p:animEffect transition="in" filter="wipe(left)">
                                      <p:cBhvr>
                                        <p:cTn id="31" dur="500"/>
                                        <p:tgtEl>
                                          <p:spTgt spid="104969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1"/>
                                        </p:tgtEl>
                                        <p:attrNameLst>
                                          <p:attrName>style.visibility</p:attrName>
                                        </p:attrNameLst>
                                      </p:cBhvr>
                                      <p:to>
                                        <p:strVal val="visible"/>
                                      </p:to>
                                    </p:set>
                                    <p:animEffect transition="in" filter="wipe(left)">
                                      <p:cBhvr>
                                        <p:cTn id="35" dur="5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90" grpId="0" bldLvl="0" animBg="1"/>
      <p:bldP spid="1049691" grpId="0" bldLvl="0" animBg="1"/>
      <p:bldP spid="1049692" grpId="0" bldLvl="0" animBg="1"/>
      <p:bldP spid="1049694"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4" name="组合 3"/>
          <p:cNvGrpSpPr/>
          <p:nvPr/>
        </p:nvGrpSpPr>
        <p:grpSpPr>
          <a:xfrm>
            <a:off x="2222817" y="1681480"/>
            <a:ext cx="7746365" cy="960015"/>
            <a:chOff x="1644" y="3208"/>
            <a:chExt cx="12199" cy="1408"/>
          </a:xfrm>
        </p:grpSpPr>
        <p:sp>
          <p:nvSpPr>
            <p:cNvPr id="7" name="椭圆 6"/>
            <p:cNvSpPr>
              <a:spLocks noChangeAspect="1"/>
            </p:cNvSpPr>
            <p:nvPr/>
          </p:nvSpPr>
          <p:spPr>
            <a:xfrm>
              <a:off x="1644" y="3208"/>
              <a:ext cx="2131"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第一节</a:t>
              </a:r>
            </a:p>
          </p:txBody>
        </p:sp>
        <p:sp>
          <p:nvSpPr>
            <p:cNvPr id="9" name="矩形: 圆角 8"/>
            <p:cNvSpPr/>
            <p:nvPr/>
          </p:nvSpPr>
          <p:spPr>
            <a:xfrm>
              <a:off x="3976" y="3208"/>
              <a:ext cx="9867"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初步探索的重要理论成果</a:t>
              </a:r>
            </a:p>
          </p:txBody>
        </p:sp>
      </p:grpSp>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54630" y="177800"/>
            <a:ext cx="735647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一、调动一切积极因素为社会主义事业服务</a:t>
            </a: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矩形: 对角圆角 16"/>
          <p:cNvSpPr/>
          <p:nvPr>
            <p:custDataLst>
              <p:tags r:id="rId1"/>
            </p:custDataLst>
          </p:nvPr>
        </p:nvSpPr>
        <p:spPr>
          <a:xfrm>
            <a:off x="1198515" y="1632725"/>
            <a:ext cx="9898742" cy="2844800"/>
          </a:xfrm>
          <a:prstGeom prst="round2DiagRect">
            <a:avLst>
              <a:gd name="adj1" fmla="val 9551"/>
              <a:gd name="adj2" fmla="val 0"/>
            </a:avLst>
          </a:prstGeom>
          <a:solidFill>
            <a:schemeClr val="bg1"/>
          </a:solidFill>
          <a:ln>
            <a:solidFill>
              <a:schemeClr val="bg1">
                <a:lumMod val="95000"/>
              </a:schemeClr>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半闭框 37"/>
          <p:cNvSpPr/>
          <p:nvPr>
            <p:custDataLst>
              <p:tags r:id="rId2"/>
            </p:custDataLst>
          </p:nvPr>
        </p:nvSpPr>
        <p:spPr>
          <a:xfrm rot="16200000">
            <a:off x="1198616" y="4055151"/>
            <a:ext cx="431798" cy="431999"/>
          </a:xfrm>
          <a:prstGeom prst="halfFrame">
            <a:avLst>
              <a:gd name="adj1" fmla="val 26551"/>
              <a:gd name="adj2" fmla="val 25159"/>
            </a:avLst>
          </a:prstGeom>
          <a:solidFill>
            <a:srgbClr val="FD9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矩形 9"/>
          <p:cNvSpPr/>
          <p:nvPr>
            <p:custDataLst>
              <p:tags r:id="rId3"/>
            </p:custDataLst>
          </p:nvPr>
        </p:nvSpPr>
        <p:spPr>
          <a:xfrm>
            <a:off x="2004112" y="1954784"/>
            <a:ext cx="8172934" cy="1938992"/>
          </a:xfrm>
          <a:prstGeom prst="rect">
            <a:avLst/>
          </a:prstGeom>
        </p:spPr>
        <p:txBody>
          <a:bodyPr wrap="square">
            <a:spAutoFit/>
          </a:bodyPr>
          <a:lstStyle/>
          <a:p>
            <a:pPr indent="457200" algn="just">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 新中国成立初期，我国搞社会主义建设主要是学习苏联经验。这在当时是必要的，也取得了一定的成效。但是，盲目照搬苏联经验不符合中国国情，仍需要实现马克思主义同中国实际的</a:t>
            </a:r>
            <a:r>
              <a:rPr lang="zh-CN" altLang="en-US" sz="2000" dirty="0">
                <a:latin typeface="楷体" panose="02010609060101010101" charset="-122"/>
                <a:ea typeface="楷体" panose="02010609060101010101" charset="-122"/>
                <a:cs typeface="+mn-ea"/>
                <a:sym typeface="+mn-lt"/>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第二次结合</a:t>
            </a:r>
            <a:r>
              <a:rPr lang="zh-CN" altLang="en-US" sz="2000" dirty="0">
                <a:latin typeface="楷体" panose="02010609060101010101" charset="-122"/>
                <a:ea typeface="楷体" panose="02010609060101010101"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，积极探索符合中国特点的社会主义建设道路。</a:t>
            </a:r>
          </a:p>
        </p:txBody>
      </p:sp>
      <p:sp>
        <p:nvSpPr>
          <p:cNvPr id="16" name="半闭框 15"/>
          <p:cNvSpPr/>
          <p:nvPr>
            <p:custDataLst>
              <p:tags r:id="rId4"/>
            </p:custDataLst>
          </p:nvPr>
        </p:nvSpPr>
        <p:spPr>
          <a:xfrm rot="16200000" flipH="1" flipV="1">
            <a:off x="10674884" y="1640044"/>
            <a:ext cx="431798" cy="431999"/>
          </a:xfrm>
          <a:prstGeom prst="halfFrame">
            <a:avLst>
              <a:gd name="adj1" fmla="val 26551"/>
              <a:gd name="adj2" fmla="val 25159"/>
            </a:avLst>
          </a:prstGeom>
          <a:solidFill>
            <a:srgbClr val="FD9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00" name="Group 20"/>
          <p:cNvGrpSpPr/>
          <p:nvPr/>
        </p:nvGrpSpPr>
        <p:grpSpPr>
          <a:xfrm>
            <a:off x="2326005" y="1269365"/>
            <a:ext cx="7250430" cy="550545"/>
            <a:chOff x="839" y="709"/>
            <a:chExt cx="3624" cy="401"/>
          </a:xfrm>
        </p:grpSpPr>
        <p:sp>
          <p:nvSpPr>
            <p:cNvPr id="69649" name="AutoShape 17" descr="纸莎草纸"/>
            <p:cNvSpPr>
              <a:spLocks noChangeArrowheads="1"/>
            </p:cNvSpPr>
            <p:nvPr/>
          </p:nvSpPr>
          <p:spPr bwMode="auto">
            <a:xfrm flipH="1">
              <a:off x="839" y="709"/>
              <a:ext cx="3624" cy="401"/>
            </a:xfrm>
            <a:prstGeom prst="parallelogram">
              <a:avLst>
                <a:gd name="adj" fmla="val 89370"/>
              </a:avLst>
            </a:prstGeom>
            <a:blipFill dpi="0" rotWithShape="0">
              <a:blip r:embed="rId18"/>
              <a:srcRect/>
              <a:tile tx="0" ty="0" sx="100000" sy="100000" flip="none" algn="tl"/>
            </a:blipFill>
            <a:ln w="9525">
              <a:noFill/>
              <a:miter lim="800000"/>
            </a:ln>
            <a:effectLst>
              <a:outerShdw dist="35921" dir="2700000" algn="ctr" rotWithShape="0">
                <a:schemeClr val="tx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3802" name="WordArt 18"/>
            <p:cNvSpPr>
              <a:spLocks noTextEdit="1"/>
            </p:cNvSpPr>
            <p:nvPr/>
          </p:nvSpPr>
          <p:spPr>
            <a:xfrm>
              <a:off x="1076" y="765"/>
              <a:ext cx="3008" cy="288"/>
            </a:xfrm>
            <a:prstGeom prst="rect">
              <a:avLst/>
            </a:prstGeom>
          </p:spPr>
          <p:txBody>
            <a:bodyPr wrap="none" fromWordArt="1">
              <a:prstTxWarp prst="textPlain">
                <a:avLst>
                  <a:gd name="adj" fmla="val 50000"/>
                </a:avLst>
              </a:prstTxWarp>
              <a:normAutofit fontScale="57500" lnSpcReduction="10000"/>
            </a:bodyPr>
            <a:lstStyle/>
            <a:p>
              <a:pPr algn="ctr"/>
              <a:r>
                <a:rPr lang="zh-CN" altLang="en-US" sz="3600" b="1">
                  <a:solidFill>
                    <a:schemeClr val="tx1"/>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《论十大关系》提出的基本方针和主要内容</a:t>
              </a:r>
            </a:p>
          </p:txBody>
        </p:sp>
      </p:grpSp>
      <p:grpSp>
        <p:nvGrpSpPr>
          <p:cNvPr id="58" name="组合 57"/>
          <p:cNvGrpSpPr/>
          <p:nvPr/>
        </p:nvGrpSpPr>
        <p:grpSpPr>
          <a:xfrm>
            <a:off x="1098981" y="2223525"/>
            <a:ext cx="10005025" cy="4175746"/>
            <a:chOff x="3229" y="3856"/>
            <a:chExt cx="13263" cy="5449"/>
          </a:xfrm>
        </p:grpSpPr>
        <p:cxnSp>
          <p:nvCxnSpPr>
            <p:cNvPr id="4" name="直接连接符 3"/>
            <p:cNvCxnSpPr/>
            <p:nvPr>
              <p:custDataLst>
                <p:tags r:id="rId1"/>
              </p:custDataLst>
            </p:nvPr>
          </p:nvCxnSpPr>
          <p:spPr>
            <a:xfrm>
              <a:off x="11107" y="6510"/>
              <a:ext cx="918" cy="0"/>
            </a:xfrm>
            <a:prstGeom prst="line">
              <a:avLst/>
            </a:prstGeom>
            <a:ln>
              <a:solidFill>
                <a:srgbClr val="E89E9E"/>
              </a:solidFill>
              <a:tailEnd type="oval"/>
            </a:ln>
          </p:spPr>
          <p:style>
            <a:lnRef idx="1">
              <a:srgbClr val="27B1B4"/>
            </a:lnRef>
            <a:fillRef idx="0">
              <a:srgbClr val="27B1B4"/>
            </a:fillRef>
            <a:effectRef idx="0">
              <a:srgbClr val="27B1B4"/>
            </a:effectRef>
            <a:fontRef idx="minor">
              <a:sysClr val="windowText" lastClr="000000"/>
            </a:fontRef>
          </p:style>
        </p:cxnSp>
        <p:sp>
          <p:nvSpPr>
            <p:cNvPr id="26" name="任意多边形 25"/>
            <p:cNvSpPr/>
            <p:nvPr>
              <p:custDataLst>
                <p:tags r:id="rId2"/>
              </p:custDataLst>
            </p:nvPr>
          </p:nvSpPr>
          <p:spPr>
            <a:xfrm>
              <a:off x="10628" y="5164"/>
              <a:ext cx="1380" cy="252"/>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F7CFCF"/>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fontScale="42500" lnSpcReduction="20000"/>
            </a:bodyPr>
            <a:lstStyle/>
            <a:p>
              <a:pPr algn="ctr"/>
              <a:endParaRPr lang="zh-CN" altLang="en-US">
                <a:sym typeface="Arial" panose="020B0604020202020204" pitchFamily="34" charset="0"/>
              </a:endParaRPr>
            </a:p>
          </p:txBody>
        </p:sp>
        <p:sp>
          <p:nvSpPr>
            <p:cNvPr id="27" name="任意多边形 26"/>
            <p:cNvSpPr/>
            <p:nvPr>
              <p:custDataLst>
                <p:tags r:id="rId3"/>
              </p:custDataLst>
            </p:nvPr>
          </p:nvSpPr>
          <p:spPr>
            <a:xfrm flipH="1">
              <a:off x="7925" y="5164"/>
              <a:ext cx="1380" cy="252"/>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F9AAAA"/>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fontScale="42500" lnSpcReduction="20000"/>
            </a:bodyPr>
            <a:lstStyle/>
            <a:p>
              <a:pPr algn="ctr"/>
              <a:endParaRPr lang="zh-CN" altLang="en-US">
                <a:sym typeface="Arial" panose="020B0604020202020204" pitchFamily="34" charset="0"/>
              </a:endParaRPr>
            </a:p>
          </p:txBody>
        </p:sp>
        <p:sp>
          <p:nvSpPr>
            <p:cNvPr id="28" name="任意多边形 27"/>
            <p:cNvSpPr/>
            <p:nvPr>
              <p:custDataLst>
                <p:tags r:id="rId4"/>
              </p:custDataLst>
            </p:nvPr>
          </p:nvSpPr>
          <p:spPr>
            <a:xfrm flipV="1">
              <a:off x="10628" y="7559"/>
              <a:ext cx="1380" cy="252"/>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B8888"/>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fontScale="42500" lnSpcReduction="20000"/>
            </a:bodyPr>
            <a:lstStyle/>
            <a:p>
              <a:pPr algn="ctr"/>
              <a:endParaRPr lang="zh-CN" altLang="en-US">
                <a:sym typeface="Arial" panose="020B0604020202020204" pitchFamily="34" charset="0"/>
              </a:endParaRPr>
            </a:p>
          </p:txBody>
        </p:sp>
        <p:sp>
          <p:nvSpPr>
            <p:cNvPr id="6" name="任意多边形 5"/>
            <p:cNvSpPr/>
            <p:nvPr>
              <p:custDataLst>
                <p:tags r:id="rId5"/>
              </p:custDataLst>
            </p:nvPr>
          </p:nvSpPr>
          <p:spPr>
            <a:xfrm flipH="1" flipV="1">
              <a:off x="7925" y="7559"/>
              <a:ext cx="1380" cy="252"/>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CB8888"/>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fontScale="42500" lnSpcReduction="20000"/>
            </a:bodyPr>
            <a:lstStyle/>
            <a:p>
              <a:pPr algn="ctr"/>
              <a:endParaRPr lang="zh-CN" altLang="en-US">
                <a:sym typeface="Arial" panose="020B0604020202020204" pitchFamily="34" charset="0"/>
              </a:endParaRPr>
            </a:p>
          </p:txBody>
        </p:sp>
        <p:cxnSp>
          <p:nvCxnSpPr>
            <p:cNvPr id="32" name="直接连接符 31"/>
            <p:cNvCxnSpPr/>
            <p:nvPr>
              <p:custDataLst>
                <p:tags r:id="rId6"/>
              </p:custDataLst>
            </p:nvPr>
          </p:nvCxnSpPr>
          <p:spPr>
            <a:xfrm flipH="1">
              <a:off x="7907" y="6510"/>
              <a:ext cx="918" cy="0"/>
            </a:xfrm>
            <a:prstGeom prst="line">
              <a:avLst/>
            </a:prstGeom>
            <a:ln>
              <a:solidFill>
                <a:srgbClr val="E89E9E"/>
              </a:solidFill>
              <a:tailEnd type="oval"/>
            </a:ln>
          </p:spPr>
          <p:style>
            <a:lnRef idx="1">
              <a:srgbClr val="27B1B4"/>
            </a:lnRef>
            <a:fillRef idx="0">
              <a:srgbClr val="27B1B4"/>
            </a:fillRef>
            <a:effectRef idx="0">
              <a:srgbClr val="27B1B4"/>
            </a:effectRef>
            <a:fontRef idx="minor">
              <a:sysClr val="windowText" lastClr="000000"/>
            </a:fontRef>
          </p:style>
        </p:cxnSp>
        <p:sp>
          <p:nvSpPr>
            <p:cNvPr id="10" name="任意多边形 9"/>
            <p:cNvSpPr/>
            <p:nvPr>
              <p:custDataLst>
                <p:tags r:id="rId7"/>
              </p:custDataLst>
            </p:nvPr>
          </p:nvSpPr>
          <p:spPr>
            <a:xfrm rot="16200000">
              <a:off x="8403" y="6215"/>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CB8888"/>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11" name="任意多边形 10"/>
            <p:cNvSpPr/>
            <p:nvPr>
              <p:custDataLst>
                <p:tags r:id="rId8"/>
              </p:custDataLst>
            </p:nvPr>
          </p:nvSpPr>
          <p:spPr>
            <a:xfrm rot="19800000">
              <a:off x="8918" y="5322"/>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F49FAC"/>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7" name="任意多边形 6"/>
            <p:cNvSpPr/>
            <p:nvPr>
              <p:custDataLst>
                <p:tags r:id="rId9"/>
              </p:custDataLst>
            </p:nvPr>
          </p:nvSpPr>
          <p:spPr>
            <a:xfrm rot="1800000">
              <a:off x="9949" y="5322"/>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accent6">
                <a:lumMod val="60000"/>
                <a:lumOff val="40000"/>
              </a:schemeClr>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13" name="任意多边形 12"/>
            <p:cNvSpPr/>
            <p:nvPr>
              <p:custDataLst>
                <p:tags r:id="rId10"/>
              </p:custDataLst>
            </p:nvPr>
          </p:nvSpPr>
          <p:spPr>
            <a:xfrm rot="5400000">
              <a:off x="10464" y="6215"/>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CB8888"/>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14" name="任意多边形 13"/>
            <p:cNvSpPr/>
            <p:nvPr>
              <p:custDataLst>
                <p:tags r:id="rId11"/>
              </p:custDataLst>
            </p:nvPr>
          </p:nvSpPr>
          <p:spPr>
            <a:xfrm rot="9000000">
              <a:off x="9949" y="7108"/>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A7474"/>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15" name="任意多边形 14"/>
            <p:cNvSpPr/>
            <p:nvPr>
              <p:custDataLst>
                <p:tags r:id="rId12"/>
              </p:custDataLst>
            </p:nvPr>
          </p:nvSpPr>
          <p:spPr>
            <a:xfrm rot="12600000">
              <a:off x="8918" y="7108"/>
              <a:ext cx="1082" cy="555"/>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A7474"/>
            </a:solidFill>
            <a:ln>
              <a:noFil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23" name="任意多边形 22"/>
            <p:cNvSpPr/>
            <p:nvPr>
              <p:custDataLst>
                <p:tags r:id="rId13"/>
              </p:custDataLst>
            </p:nvPr>
          </p:nvSpPr>
          <p:spPr>
            <a:xfrm flipH="1">
              <a:off x="7906" y="4081"/>
              <a:ext cx="1978" cy="1084"/>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FFB9B9"/>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4" name="任意多边形 23"/>
            <p:cNvSpPr/>
            <p:nvPr>
              <p:custDataLst>
                <p:tags r:id="rId14"/>
              </p:custDataLst>
            </p:nvPr>
          </p:nvSpPr>
          <p:spPr>
            <a:xfrm>
              <a:off x="10066" y="4081"/>
              <a:ext cx="1960" cy="1084"/>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FCD9D9"/>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5" name="任意多边形 24"/>
            <p:cNvSpPr/>
            <p:nvPr>
              <p:custDataLst>
                <p:tags r:id="rId15"/>
              </p:custDataLst>
            </p:nvPr>
          </p:nvSpPr>
          <p:spPr>
            <a:xfrm flipV="1">
              <a:off x="10066" y="7896"/>
              <a:ext cx="2065" cy="1147"/>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B97882"/>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30" name="任意多边形 29"/>
            <p:cNvSpPr/>
            <p:nvPr>
              <p:custDataLst>
                <p:tags r:id="rId16"/>
              </p:custDataLst>
            </p:nvPr>
          </p:nvSpPr>
          <p:spPr>
            <a:xfrm flipH="1" flipV="1">
              <a:off x="7906" y="7896"/>
              <a:ext cx="1977" cy="114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A7474"/>
              </a:solidFill>
              <a:tailEnd type="oval"/>
            </a:ln>
          </p:spPr>
          <p:style>
            <a:lnRef idx="2">
              <a:srgbClr val="27B1B4">
                <a:shade val="50000"/>
              </a:srgbClr>
            </a:lnRef>
            <a:fillRef idx="1">
              <a:srgbClr val="27B1B4"/>
            </a:fillRef>
            <a:effectRef idx="0">
              <a:srgbClr val="27B1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35" name="圆角矩形 34"/>
            <p:cNvSpPr/>
            <p:nvPr/>
          </p:nvSpPr>
          <p:spPr>
            <a:xfrm>
              <a:off x="3229" y="3856"/>
              <a:ext cx="4363" cy="582"/>
            </a:xfrm>
            <a:prstGeom prst="roundRect">
              <a:avLst/>
            </a:prstGeom>
            <a:solidFill>
              <a:srgbClr val="FFB9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重工业和轻工业、农业的关系</a:t>
              </a:r>
            </a:p>
          </p:txBody>
        </p:sp>
        <p:sp>
          <p:nvSpPr>
            <p:cNvPr id="36" name="圆角矩形 35"/>
            <p:cNvSpPr/>
            <p:nvPr/>
          </p:nvSpPr>
          <p:spPr>
            <a:xfrm>
              <a:off x="3290" y="5011"/>
              <a:ext cx="4301" cy="582"/>
            </a:xfrm>
            <a:prstGeom prst="roundRect">
              <a:avLst/>
            </a:prstGeom>
            <a:solidFill>
              <a:srgbClr val="F9AA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沿海工业和内地工业的关系</a:t>
              </a:r>
            </a:p>
          </p:txBody>
        </p:sp>
        <p:sp>
          <p:nvSpPr>
            <p:cNvPr id="39" name="圆角矩形 38"/>
            <p:cNvSpPr/>
            <p:nvPr/>
          </p:nvSpPr>
          <p:spPr>
            <a:xfrm>
              <a:off x="12418" y="8723"/>
              <a:ext cx="4074" cy="582"/>
            </a:xfrm>
            <a:prstGeom prst="roundRect">
              <a:avLst/>
            </a:prstGeom>
            <a:solidFill>
              <a:srgbClr val="E24D4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中国和外国的关系</a:t>
              </a:r>
            </a:p>
          </p:txBody>
        </p:sp>
        <p:sp>
          <p:nvSpPr>
            <p:cNvPr id="45" name="圆角矩形 44"/>
            <p:cNvSpPr/>
            <p:nvPr/>
          </p:nvSpPr>
          <p:spPr>
            <a:xfrm>
              <a:off x="12415" y="7393"/>
              <a:ext cx="4073" cy="582"/>
            </a:xfrm>
            <a:prstGeom prst="roundRect">
              <a:avLst/>
            </a:prstGeom>
            <a:solidFill>
              <a:srgbClr val="AF29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是非关系</a:t>
              </a:r>
            </a:p>
          </p:txBody>
        </p:sp>
        <p:sp>
          <p:nvSpPr>
            <p:cNvPr id="48" name="圆角矩形 47"/>
            <p:cNvSpPr/>
            <p:nvPr/>
          </p:nvSpPr>
          <p:spPr>
            <a:xfrm>
              <a:off x="12418" y="6202"/>
              <a:ext cx="4072" cy="582"/>
            </a:xfrm>
            <a:prstGeom prst="roundRect">
              <a:avLst/>
            </a:prstGeom>
            <a:solidFill>
              <a:srgbClr val="76090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pc="100"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革命和反革命的关系</a:t>
              </a:r>
            </a:p>
          </p:txBody>
        </p:sp>
        <p:sp>
          <p:nvSpPr>
            <p:cNvPr id="52" name="圆角矩形 51"/>
            <p:cNvSpPr/>
            <p:nvPr/>
          </p:nvSpPr>
          <p:spPr>
            <a:xfrm>
              <a:off x="3290" y="6214"/>
              <a:ext cx="4301" cy="582"/>
            </a:xfrm>
            <a:prstGeom prst="roundRect">
              <a:avLst/>
            </a:prstGeom>
            <a:solidFill>
              <a:srgbClr val="FFB9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经济建设和国防建设的关系</a:t>
              </a:r>
            </a:p>
          </p:txBody>
        </p:sp>
        <p:sp>
          <p:nvSpPr>
            <p:cNvPr id="53" name="圆角矩形 52"/>
            <p:cNvSpPr/>
            <p:nvPr/>
          </p:nvSpPr>
          <p:spPr>
            <a:xfrm>
              <a:off x="3290" y="7394"/>
              <a:ext cx="4300" cy="582"/>
            </a:xfrm>
            <a:prstGeom prst="roundRect">
              <a:avLst/>
            </a:prstGeom>
            <a:solidFill>
              <a:srgbClr val="F9AA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国家、生产单位和生产者个人的关系</a:t>
              </a:r>
            </a:p>
          </p:txBody>
        </p:sp>
        <p:sp>
          <p:nvSpPr>
            <p:cNvPr id="54" name="圆角矩形 53"/>
            <p:cNvSpPr/>
            <p:nvPr/>
          </p:nvSpPr>
          <p:spPr>
            <a:xfrm>
              <a:off x="3291" y="8576"/>
              <a:ext cx="4298" cy="582"/>
            </a:xfrm>
            <a:prstGeom prst="roundRect">
              <a:avLst/>
            </a:prstGeom>
            <a:solidFill>
              <a:srgbClr val="E24D4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中央和地方的关系</a:t>
              </a:r>
            </a:p>
          </p:txBody>
        </p:sp>
        <p:sp>
          <p:nvSpPr>
            <p:cNvPr id="55" name="圆角矩形 54"/>
            <p:cNvSpPr/>
            <p:nvPr/>
          </p:nvSpPr>
          <p:spPr>
            <a:xfrm>
              <a:off x="12417" y="3856"/>
              <a:ext cx="4073" cy="582"/>
            </a:xfrm>
            <a:prstGeom prst="roundRect">
              <a:avLst/>
            </a:prstGeom>
            <a:solidFill>
              <a:srgbClr val="AF29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汉族和少数民族的关系</a:t>
              </a:r>
            </a:p>
          </p:txBody>
        </p:sp>
        <p:sp>
          <p:nvSpPr>
            <p:cNvPr id="56" name="圆角矩形 55"/>
            <p:cNvSpPr/>
            <p:nvPr/>
          </p:nvSpPr>
          <p:spPr>
            <a:xfrm>
              <a:off x="12416" y="4999"/>
              <a:ext cx="4073" cy="582"/>
            </a:xfrm>
            <a:prstGeom prst="roundRect">
              <a:avLst/>
            </a:prstGeom>
            <a:solidFill>
              <a:srgbClr val="76090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lumMod val="85000"/>
                      <a:lumOff val="15000"/>
                    </a:schemeClr>
                  </a:solidFill>
                  <a:uFillTx/>
                  <a:latin typeface="微软雅黑" panose="020B0503020204020204" pitchFamily="34" charset="-122"/>
                  <a:ea typeface="微软雅黑" panose="020B0503020204020204" pitchFamily="34" charset="-122"/>
                  <a:cs typeface="Arial" panose="020B0604020202020204" pitchFamily="34" charset="0"/>
                  <a:sym typeface="+mn-ea"/>
                </a:rPr>
                <a:t>党和非党的关系</a:t>
              </a:r>
            </a:p>
          </p:txBody>
        </p:sp>
        <p:sp>
          <p:nvSpPr>
            <p:cNvPr id="57" name="文本框 56"/>
            <p:cNvSpPr txBox="1"/>
            <p:nvPr/>
          </p:nvSpPr>
          <p:spPr>
            <a:xfrm>
              <a:off x="8610" y="5416"/>
              <a:ext cx="2673" cy="2047"/>
            </a:xfrm>
            <a:prstGeom prst="rect">
              <a:avLst/>
            </a:prstGeom>
            <a:noFill/>
          </p:spPr>
          <p:txBody>
            <a:bodyPr wrap="square" rtlCol="0">
              <a:spAutoFit/>
            </a:bodyPr>
            <a:lstStyle/>
            <a:p>
              <a:pPr algn="ctr" fontAlgn="auto">
                <a:lnSpc>
                  <a:spcPct val="100000"/>
                </a:lnSpc>
              </a:pPr>
              <a:r>
                <a:rPr lang="zh-CN" altLang="en-US" sz="1600" b="1" dirty="0">
                  <a:solidFill>
                    <a:schemeClr val="tx1">
                      <a:lumMod val="85000"/>
                      <a:lumOff val="15000"/>
                    </a:schemeClr>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sym typeface="+mn-ea"/>
                </a:rPr>
                <a:t>“努力把党内党外、国内国外的一切积极的因素，直接的、间接地积极因素全部调动起来”，为社会主义服务。</a:t>
              </a:r>
            </a:p>
          </p:txBody>
        </p:sp>
      </p:grpSp>
      <p:sp>
        <p:nvSpPr>
          <p:cNvPr id="5" name="文本框 4"/>
          <p:cNvSpPr txBox="1"/>
          <p:nvPr/>
        </p:nvSpPr>
        <p:spPr>
          <a:xfrm>
            <a:off x="2754630" y="177800"/>
            <a:ext cx="735647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一、调动一切积极因素为社会主义事业服务</a:t>
            </a: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圆角 9"/>
          <p:cNvSpPr/>
          <p:nvPr/>
        </p:nvSpPr>
        <p:spPr>
          <a:xfrm>
            <a:off x="5445760" y="2120265"/>
            <a:ext cx="4806950" cy="2795270"/>
          </a:xfrm>
          <a:prstGeom prst="roundRect">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l" fontAlgn="auto">
              <a:lnSpc>
                <a:spcPct val="150000"/>
              </a:lnSpc>
              <a:buClrTx/>
              <a:buSzTx/>
              <a:buFontTx/>
            </a:pPr>
            <a:r>
              <a:rPr lang="en-US" altLang="zh-CN" sz="2400" dirty="0">
                <a:solidFill>
                  <a:schemeClr val="tx1"/>
                </a:solidFill>
                <a:latin typeface="微软雅黑" panose="020B0503020204020204" pitchFamily="34" charset="-122"/>
                <a:ea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sym typeface="+mn-ea"/>
              </a:rPr>
              <a:t>毛泽东在 1957 年 2 月所作的《关于正确处理人民内部矛盾的问题》的报告，系统论述了社会主义社会矛盾的理论。 </a:t>
            </a:r>
          </a:p>
        </p:txBody>
      </p:sp>
      <p:grpSp>
        <p:nvGrpSpPr>
          <p:cNvPr id="11" name="组合 10"/>
          <p:cNvGrpSpPr/>
          <p:nvPr/>
        </p:nvGrpSpPr>
        <p:grpSpPr>
          <a:xfrm>
            <a:off x="1421392" y="1691209"/>
            <a:ext cx="2951234" cy="4355750"/>
            <a:chOff x="839097" y="1691209"/>
            <a:chExt cx="2951234" cy="4355750"/>
          </a:xfrm>
        </p:grpSpPr>
        <p:pic>
          <p:nvPicPr>
            <p:cNvPr id="41" name="图片 4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39097" y="1700807"/>
              <a:ext cx="2951234" cy="4346152"/>
            </a:xfrm>
            <a:prstGeom prst="rect">
              <a:avLst/>
            </a:prstGeom>
          </p:spPr>
        </p:pic>
        <p:pic>
          <p:nvPicPr>
            <p:cNvPr id="12" name="图片 11"/>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839098" y="1691209"/>
              <a:ext cx="2862952" cy="4254748"/>
            </a:xfrm>
            <a:prstGeom prst="rect">
              <a:avLst/>
            </a:prstGeom>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1"/>
            </p:custDataLst>
          </p:nvPr>
        </p:nvSpPr>
        <p:spPr>
          <a:xfrm>
            <a:off x="5391785" y="2493645"/>
            <a:ext cx="3684270" cy="1938020"/>
          </a:xfrm>
          <a:prstGeom prst="rect">
            <a:avLst/>
          </a:prstGeom>
        </p:spPr>
        <p:txBody>
          <a:bodyPr wrap="square">
            <a:spAutoFit/>
          </a:bodyPr>
          <a:lstStyle/>
          <a:p>
            <a:pPr indent="53975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矛盾是普遍存在的，社会主义社会仍然存在矛盾，正是这些矛盾推动着社会主义社会不断向前发展。</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14" name="直接连接符 13"/>
          <p:cNvCxnSpPr/>
          <p:nvPr>
            <p:custDataLst>
              <p:tags r:id="rId2"/>
            </p:custDataLst>
          </p:nvPr>
        </p:nvCxnSpPr>
        <p:spPr>
          <a:xfrm>
            <a:off x="5031707" y="2353410"/>
            <a:ext cx="0" cy="2614863"/>
          </a:xfrm>
          <a:prstGeom prst="line">
            <a:avLst/>
          </a:prstGeom>
          <a:ln w="28575">
            <a:solidFill>
              <a:srgbClr val="E09B1E"/>
            </a:solidFill>
          </a:ln>
        </p:spPr>
        <p:style>
          <a:lnRef idx="1">
            <a:schemeClr val="accent1"/>
          </a:lnRef>
          <a:fillRef idx="0">
            <a:schemeClr val="accent1"/>
          </a:fillRef>
          <a:effectRef idx="0">
            <a:schemeClr val="accent1"/>
          </a:effectRef>
          <a:fontRef idx="minor">
            <a:schemeClr val="tx1"/>
          </a:fontRef>
        </p:style>
      </p:cxnSp>
      <p:sp>
        <p:nvSpPr>
          <p:cNvPr id="33" name="矩形 32"/>
          <p:cNvSpPr/>
          <p:nvPr>
            <p:custDataLst>
              <p:tags r:id="rId3"/>
            </p:custDataLst>
          </p:nvPr>
        </p:nvSpPr>
        <p:spPr>
          <a:xfrm>
            <a:off x="1597661" y="1954653"/>
            <a:ext cx="3384882" cy="39878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社会主义社会存在矛盾</a:t>
            </a:r>
          </a:p>
        </p:txBody>
      </p:sp>
      <p:sp>
        <p:nvSpPr>
          <p:cNvPr id="36" name="矩形: 对角圆角 41"/>
          <p:cNvSpPr>
            <a:spLocks noChangeAspect="1"/>
          </p:cNvSpPr>
          <p:nvPr>
            <p:custDataLst>
              <p:tags r:id="rId4"/>
            </p:custDataLst>
          </p:nvPr>
        </p:nvSpPr>
        <p:spPr>
          <a:xfrm rot="18900000">
            <a:off x="1257703" y="2010688"/>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5"/>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8" name="直接连接符 7"/>
          <p:cNvCxnSpPr/>
          <p:nvPr>
            <p:custDataLst>
              <p:tags r:id="rId6"/>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890055" y="2813229"/>
            <a:ext cx="3216254" cy="1938992"/>
          </a:xfrm>
          <a:prstGeom prst="rect">
            <a:avLst/>
          </a:prstGeom>
        </p:spPr>
        <p:txBody>
          <a:bodyPr wrap="square">
            <a:spAutoFit/>
          </a:bodyPr>
          <a:lstStyle/>
          <a:p>
            <a:pPr indent="53975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社会主义社会的基本矛盾仍然是生产关系和生产力、上层建筑和经济基础之间的矛盾。</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14" name="直接连接符 13"/>
          <p:cNvCxnSpPr/>
          <p:nvPr/>
        </p:nvCxnSpPr>
        <p:spPr>
          <a:xfrm>
            <a:off x="4321142" y="2493745"/>
            <a:ext cx="0" cy="2614863"/>
          </a:xfrm>
          <a:prstGeom prst="line">
            <a:avLst/>
          </a:prstGeom>
          <a:ln w="28575">
            <a:solidFill>
              <a:srgbClr val="E09B1E"/>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425461" y="3215739"/>
            <a:ext cx="1109599" cy="1200329"/>
          </a:xfrm>
          <a:prstGeom prst="rect">
            <a:avLst/>
          </a:prstGeom>
        </p:spPr>
        <p:txBody>
          <a:bodyPr wrap="none">
            <a:spAutoFit/>
          </a:bodyPr>
          <a:lstStyle/>
          <a:p>
            <a:r>
              <a:rPr lang="zh-CN" altLang="en-US" sz="7200" b="1" dirty="0">
                <a:solidFill>
                  <a:schemeClr val="bg1">
                    <a:alpha val="33000"/>
                  </a:schemeClr>
                </a:solidFill>
                <a:latin typeface="华文行楷" panose="02010800040101010101" pitchFamily="2" charset="-122"/>
                <a:ea typeface="华文行楷" panose="02010800040101010101" pitchFamily="2" charset="-122"/>
              </a:rPr>
              <a:t>矛</a:t>
            </a:r>
            <a:endParaRPr lang="zh-CN" altLang="en-US" sz="7200" dirty="0">
              <a:solidFill>
                <a:schemeClr val="bg1">
                  <a:alpha val="33000"/>
                </a:schemeClr>
              </a:solidFill>
            </a:endParaRPr>
          </a:p>
        </p:txBody>
      </p:sp>
      <p:grpSp>
        <p:nvGrpSpPr>
          <p:cNvPr id="16" name="组合 15"/>
          <p:cNvGrpSpPr/>
          <p:nvPr/>
        </p:nvGrpSpPr>
        <p:grpSpPr>
          <a:xfrm rot="5400000">
            <a:off x="6342410" y="1991128"/>
            <a:ext cx="1360696" cy="2679982"/>
            <a:chOff x="4924288" y="1535715"/>
            <a:chExt cx="3384884" cy="938688"/>
          </a:xfrm>
          <a:effectLst>
            <a:outerShdw blurRad="50800" dist="38100" dir="8100000" algn="tr" rotWithShape="0">
              <a:prstClr val="black">
                <a:alpha val="40000"/>
              </a:prstClr>
            </a:outerShdw>
          </a:effectLst>
          <a:scene3d>
            <a:camera prst="orthographicFront">
              <a:rot lat="20999996" lon="0" rev="0"/>
            </a:camera>
            <a:lightRig rig="threePt" dir="t">
              <a:rot lat="0" lon="0" rev="3000000"/>
            </a:lightRig>
          </a:scene3d>
        </p:grpSpPr>
        <p:sp>
          <p:nvSpPr>
            <p:cNvPr id="3" name="右箭头标注 2"/>
            <p:cNvSpPr/>
            <p:nvPr/>
          </p:nvSpPr>
          <p:spPr>
            <a:xfrm>
              <a:off x="4924288" y="1535715"/>
              <a:ext cx="3384884" cy="938688"/>
            </a:xfrm>
            <a:prstGeom prst="rightArrowCallout">
              <a:avLst/>
            </a:prstGeom>
            <a:solidFill>
              <a:srgbClr val="920000"/>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p>
          </p:txBody>
        </p:sp>
        <p:sp>
          <p:nvSpPr>
            <p:cNvPr id="5" name="文本框 4"/>
            <p:cNvSpPr txBox="1"/>
            <p:nvPr/>
          </p:nvSpPr>
          <p:spPr>
            <a:xfrm>
              <a:off x="5705892" y="1830660"/>
              <a:ext cx="184731" cy="400110"/>
            </a:xfrm>
            <a:prstGeom prst="rect">
              <a:avLst/>
            </a:prstGeom>
            <a:noFill/>
            <a:sp3d/>
          </p:spPr>
          <p:txBody>
            <a:bodyPr wrap="none" rtlCol="0">
              <a:spAutoFit/>
              <a:flatTx/>
            </a:bodyPr>
            <a:lstStyle/>
            <a:p>
              <a:endParaRPr lang="zh-CN" altLang="en-US" sz="2000" b="1" spc="300" dirty="0">
                <a:solidFill>
                  <a:srgbClr val="FCFDFA"/>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682767" y="4028779"/>
            <a:ext cx="2679982" cy="891020"/>
            <a:chOff x="5157432" y="2230021"/>
            <a:chExt cx="2679982" cy="891020"/>
          </a:xfrm>
          <a:effectLst>
            <a:outerShdw blurRad="50800" dist="38100" dir="8100000" algn="tr" rotWithShape="0">
              <a:prstClr val="black">
                <a:alpha val="40000"/>
              </a:prstClr>
            </a:outerShdw>
          </a:effectLst>
        </p:grpSpPr>
        <p:sp>
          <p:nvSpPr>
            <p:cNvPr id="24" name="五边形 2"/>
            <p:cNvSpPr/>
            <p:nvPr/>
          </p:nvSpPr>
          <p:spPr>
            <a:xfrm>
              <a:off x="5157432" y="2230021"/>
              <a:ext cx="2679982" cy="891020"/>
            </a:xfrm>
            <a:prstGeom prst="rect">
              <a:avLst/>
            </a:prstGeom>
            <a:solidFill>
              <a:srgbClr val="D9D9D9"/>
            </a:solidFill>
            <a:ln>
              <a:noFill/>
            </a:ln>
            <a:scene3d>
              <a:camera prst="orthographicFront">
                <a:rot lat="20999999" lon="0" rev="0"/>
              </a:camera>
              <a:lightRig rig="threePt" dir="t">
                <a:rot lat="0" lon="0" rev="30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5815185" y="2469065"/>
              <a:ext cx="1364476" cy="400110"/>
            </a:xfrm>
            <a:prstGeom prst="rect">
              <a:avLst/>
            </a:prstGeom>
            <a:noFill/>
          </p:spPr>
          <p:txBody>
            <a:bodyPr wrap="none" rtlCol="0">
              <a:spAutoFit/>
            </a:bodyPr>
            <a:lstStyle/>
            <a:p>
              <a:r>
                <a:rPr lang="zh-CN" altLang="en-US" sz="2000" b="1" spc="300" dirty="0">
                  <a:solidFill>
                    <a:srgbClr val="C00000"/>
                  </a:solidFill>
                  <a:latin typeface="微软雅黑" panose="020B0503020204020204" pitchFamily="34" charset="-122"/>
                  <a:ea typeface="微软雅黑" panose="020B0503020204020204" pitchFamily="34" charset="-122"/>
                </a:rPr>
                <a:t>生产关系</a:t>
              </a:r>
            </a:p>
          </p:txBody>
        </p:sp>
      </p:grpSp>
      <p:sp>
        <p:nvSpPr>
          <p:cNvPr id="33" name="矩形 32"/>
          <p:cNvSpPr/>
          <p:nvPr/>
        </p:nvSpPr>
        <p:spPr>
          <a:xfrm>
            <a:off x="1597661" y="1954653"/>
            <a:ext cx="3384882"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社会主义社会的基本矛盾</a:t>
            </a:r>
          </a:p>
        </p:txBody>
      </p:sp>
      <p:sp>
        <p:nvSpPr>
          <p:cNvPr id="36" name="矩形: 对角圆角 41"/>
          <p:cNvSpPr>
            <a:spLocks noChangeAspect="1"/>
          </p:cNvSpPr>
          <p:nvPr/>
        </p:nvSpPr>
        <p:spPr>
          <a:xfrm rot="18900000">
            <a:off x="1257703" y="2010688"/>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487996" y="2885340"/>
            <a:ext cx="1069524" cy="400110"/>
          </a:xfrm>
          <a:prstGeom prst="rect">
            <a:avLst/>
          </a:prstGeom>
          <a:noFill/>
        </p:spPr>
        <p:txBody>
          <a:bodyPr wrap="none" rtlCol="0">
            <a:spAutoFit/>
          </a:bodyPr>
          <a:lstStyle/>
          <a:p>
            <a:r>
              <a:rPr lang="zh-CN" altLang="en-US" sz="2000" b="1" spc="300" dirty="0">
                <a:solidFill>
                  <a:srgbClr val="FCFDF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生产力</a:t>
            </a:r>
          </a:p>
        </p:txBody>
      </p:sp>
      <p:sp>
        <p:nvSpPr>
          <p:cNvPr id="26" name="矩形 25"/>
          <p:cNvSpPr/>
          <p:nvPr/>
        </p:nvSpPr>
        <p:spPr>
          <a:xfrm>
            <a:off x="8598529" y="3212940"/>
            <a:ext cx="1109599" cy="1200329"/>
          </a:xfrm>
          <a:prstGeom prst="rect">
            <a:avLst/>
          </a:prstGeom>
        </p:spPr>
        <p:txBody>
          <a:bodyPr wrap="none">
            <a:spAutoFit/>
          </a:bodyPr>
          <a:lstStyle/>
          <a:p>
            <a:r>
              <a:rPr lang="zh-CN" altLang="en-US" sz="7200" b="1" dirty="0">
                <a:solidFill>
                  <a:schemeClr val="bg1">
                    <a:alpha val="33000"/>
                  </a:schemeClr>
                </a:solidFill>
                <a:latin typeface="华文行楷" panose="02010800040101010101" pitchFamily="2" charset="-122"/>
                <a:ea typeface="华文行楷" panose="02010800040101010101" pitchFamily="2" charset="-122"/>
              </a:rPr>
              <a:t>矛</a:t>
            </a:r>
            <a:endParaRPr lang="zh-CN" altLang="en-US" sz="7200" dirty="0">
              <a:solidFill>
                <a:schemeClr val="bg1">
                  <a:alpha val="33000"/>
                </a:schemeClr>
              </a:solidFill>
            </a:endParaRPr>
          </a:p>
        </p:txBody>
      </p:sp>
      <p:grpSp>
        <p:nvGrpSpPr>
          <p:cNvPr id="27" name="组合 26"/>
          <p:cNvGrpSpPr/>
          <p:nvPr/>
        </p:nvGrpSpPr>
        <p:grpSpPr>
          <a:xfrm rot="5400000">
            <a:off x="9515478" y="1988329"/>
            <a:ext cx="1360696" cy="2679982"/>
            <a:chOff x="4924288" y="1535715"/>
            <a:chExt cx="3384884" cy="938688"/>
          </a:xfrm>
          <a:effectLst>
            <a:outerShdw blurRad="50800" dist="38100" dir="8100000" algn="tr" rotWithShape="0">
              <a:prstClr val="black">
                <a:alpha val="40000"/>
              </a:prstClr>
            </a:outerShdw>
          </a:effectLst>
          <a:scene3d>
            <a:camera prst="orthographicFront">
              <a:rot lat="20999996" lon="0" rev="0"/>
            </a:camera>
            <a:lightRig rig="threePt" dir="t">
              <a:rot lat="0" lon="0" rev="3000000"/>
            </a:lightRig>
          </a:scene3d>
        </p:grpSpPr>
        <p:sp>
          <p:nvSpPr>
            <p:cNvPr id="28" name="右箭头标注 27"/>
            <p:cNvSpPr/>
            <p:nvPr/>
          </p:nvSpPr>
          <p:spPr>
            <a:xfrm>
              <a:off x="4924288" y="1535715"/>
              <a:ext cx="3384884" cy="938688"/>
            </a:xfrm>
            <a:prstGeom prst="rightArrowCallout">
              <a:avLst/>
            </a:prstGeom>
            <a:solidFill>
              <a:srgbClr val="B5660F"/>
            </a:solidFill>
            <a:ln>
              <a:noFill/>
            </a:ln>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p>
          </p:txBody>
        </p:sp>
        <p:sp>
          <p:nvSpPr>
            <p:cNvPr id="30" name="文本框 29"/>
            <p:cNvSpPr txBox="1"/>
            <p:nvPr/>
          </p:nvSpPr>
          <p:spPr>
            <a:xfrm>
              <a:off x="5705892" y="1830660"/>
              <a:ext cx="184731" cy="400110"/>
            </a:xfrm>
            <a:prstGeom prst="rect">
              <a:avLst/>
            </a:prstGeom>
            <a:noFill/>
            <a:sp3d/>
          </p:spPr>
          <p:txBody>
            <a:bodyPr wrap="none" rtlCol="0">
              <a:spAutoFit/>
              <a:flatTx/>
            </a:bodyPr>
            <a:lstStyle/>
            <a:p>
              <a:endParaRPr lang="zh-CN" altLang="en-US" sz="2000" b="1" spc="300" dirty="0">
                <a:solidFill>
                  <a:srgbClr val="FCFDFA"/>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855835" y="4025980"/>
            <a:ext cx="2679982" cy="891020"/>
            <a:chOff x="5157432" y="2230021"/>
            <a:chExt cx="2679982" cy="891020"/>
          </a:xfrm>
          <a:effectLst>
            <a:outerShdw blurRad="50800" dist="38100" dir="8100000" algn="tr" rotWithShape="0">
              <a:prstClr val="black">
                <a:alpha val="40000"/>
              </a:prstClr>
            </a:outerShdw>
          </a:effectLst>
        </p:grpSpPr>
        <p:sp>
          <p:nvSpPr>
            <p:cNvPr id="32" name="五边形 2"/>
            <p:cNvSpPr/>
            <p:nvPr/>
          </p:nvSpPr>
          <p:spPr>
            <a:xfrm>
              <a:off x="5157432" y="2230021"/>
              <a:ext cx="2679982" cy="891020"/>
            </a:xfrm>
            <a:prstGeom prst="rect">
              <a:avLst/>
            </a:prstGeom>
            <a:solidFill>
              <a:srgbClr val="D9D9D9"/>
            </a:solidFill>
            <a:ln>
              <a:noFill/>
            </a:ln>
            <a:scene3d>
              <a:camera prst="orthographicFront">
                <a:rot lat="20999999" lon="0" rev="0"/>
              </a:camera>
              <a:lightRig rig="threePt" dir="t">
                <a:rot lat="0" lon="0" rev="30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p:cNvSpPr txBox="1"/>
            <p:nvPr/>
          </p:nvSpPr>
          <p:spPr>
            <a:xfrm>
              <a:off x="5815185" y="2495171"/>
              <a:ext cx="1364476" cy="400110"/>
            </a:xfrm>
            <a:prstGeom prst="rect">
              <a:avLst/>
            </a:prstGeom>
            <a:noFill/>
          </p:spPr>
          <p:txBody>
            <a:bodyPr wrap="none" rtlCol="0">
              <a:spAutoFit/>
            </a:bodyPr>
            <a:lstStyle/>
            <a:p>
              <a:r>
                <a:rPr lang="zh-CN" altLang="en-US" sz="2000" b="1" spc="300" dirty="0">
                  <a:solidFill>
                    <a:srgbClr val="B5660F"/>
                  </a:solidFill>
                  <a:latin typeface="微软雅黑" panose="020B0503020204020204" pitchFamily="34" charset="-122"/>
                  <a:ea typeface="微软雅黑" panose="020B0503020204020204" pitchFamily="34" charset="-122"/>
                </a:rPr>
                <a:t>上层建筑</a:t>
              </a:r>
            </a:p>
          </p:txBody>
        </p:sp>
      </p:grpSp>
      <p:sp>
        <p:nvSpPr>
          <p:cNvPr id="35" name="文本框 34"/>
          <p:cNvSpPr txBox="1"/>
          <p:nvPr/>
        </p:nvSpPr>
        <p:spPr>
          <a:xfrm>
            <a:off x="9487144" y="2864520"/>
            <a:ext cx="1364476" cy="400110"/>
          </a:xfrm>
          <a:prstGeom prst="rect">
            <a:avLst/>
          </a:prstGeom>
          <a:noFill/>
        </p:spPr>
        <p:txBody>
          <a:bodyPr wrap="none" rtlCol="0">
            <a:spAutoFit/>
          </a:bodyPr>
          <a:lstStyle/>
          <a:p>
            <a:r>
              <a:rPr lang="zh-CN" altLang="en-US" sz="2000" b="1" spc="300" dirty="0">
                <a:solidFill>
                  <a:srgbClr val="FCFDF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经济基础</a:t>
            </a:r>
          </a:p>
        </p:txBody>
      </p:sp>
      <p:sp>
        <p:nvSpPr>
          <p:cNvPr id="4" name="矩形 3"/>
          <p:cNvSpPr/>
          <p:nvPr>
            <p:custDataLst>
              <p:tags r:id="rId1"/>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custDataLst>
              <p:tags r:id="rId2"/>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9" name="矩形 8"/>
          <p:cNvSpPr/>
          <p:nvPr/>
        </p:nvSpPr>
        <p:spPr>
          <a:xfrm>
            <a:off x="118745" y="222885"/>
            <a:ext cx="11704955"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11" name="直接连接符 10"/>
          <p:cNvCxnSpPr/>
          <p:nvPr>
            <p:custDataLst>
              <p:tags r:id="rId4"/>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数据 4"/>
          <p:cNvSpPr/>
          <p:nvPr/>
        </p:nvSpPr>
        <p:spPr>
          <a:xfrm flipH="1">
            <a:off x="4339014" y="2764361"/>
            <a:ext cx="2985793" cy="204445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43285"/>
              <a:gd name="connsiteX1-3" fmla="*/ 2000 w 10000"/>
              <a:gd name="connsiteY1-4" fmla="*/ 0 h 43285"/>
              <a:gd name="connsiteX2-5" fmla="*/ 10000 w 10000"/>
              <a:gd name="connsiteY2-6" fmla="*/ 0 h 43285"/>
              <a:gd name="connsiteX3-7" fmla="*/ 2528 w 10000"/>
              <a:gd name="connsiteY3-8" fmla="*/ 43285 h 43285"/>
              <a:gd name="connsiteX4-9" fmla="*/ 0 w 10000"/>
              <a:gd name="connsiteY4-10" fmla="*/ 10000 h 43285"/>
              <a:gd name="connsiteX0-11" fmla="*/ 0 w 17247"/>
              <a:gd name="connsiteY0-12" fmla="*/ 43688 h 43688"/>
              <a:gd name="connsiteX1-13" fmla="*/ 9247 w 17247"/>
              <a:gd name="connsiteY1-14" fmla="*/ 0 h 43688"/>
              <a:gd name="connsiteX2-15" fmla="*/ 17247 w 17247"/>
              <a:gd name="connsiteY2-16" fmla="*/ 0 h 43688"/>
              <a:gd name="connsiteX3-17" fmla="*/ 9775 w 17247"/>
              <a:gd name="connsiteY3-18" fmla="*/ 43285 h 43688"/>
              <a:gd name="connsiteX4-19" fmla="*/ 0 w 17247"/>
              <a:gd name="connsiteY4-20" fmla="*/ 43688 h 43688"/>
              <a:gd name="connsiteX0-21" fmla="*/ 0 w 24878"/>
              <a:gd name="connsiteY0-22" fmla="*/ 43279 h 43285"/>
              <a:gd name="connsiteX1-23" fmla="*/ 16878 w 24878"/>
              <a:gd name="connsiteY1-24" fmla="*/ 0 h 43285"/>
              <a:gd name="connsiteX2-25" fmla="*/ 24878 w 24878"/>
              <a:gd name="connsiteY2-26" fmla="*/ 0 h 43285"/>
              <a:gd name="connsiteX3-27" fmla="*/ 17406 w 24878"/>
              <a:gd name="connsiteY3-28" fmla="*/ 43285 h 43285"/>
              <a:gd name="connsiteX4-29" fmla="*/ 0 w 24878"/>
              <a:gd name="connsiteY4-30" fmla="*/ 43279 h 43285"/>
              <a:gd name="connsiteX0-31" fmla="*/ 0 w 24878"/>
              <a:gd name="connsiteY0-32" fmla="*/ 43279 h 45329"/>
              <a:gd name="connsiteX1-33" fmla="*/ 16878 w 24878"/>
              <a:gd name="connsiteY1-34" fmla="*/ 0 h 45329"/>
              <a:gd name="connsiteX2-35" fmla="*/ 24878 w 24878"/>
              <a:gd name="connsiteY2-36" fmla="*/ 0 h 45329"/>
              <a:gd name="connsiteX3-37" fmla="*/ 10152 w 24878"/>
              <a:gd name="connsiteY3-38" fmla="*/ 45329 h 45329"/>
              <a:gd name="connsiteX4-39" fmla="*/ 0 w 24878"/>
              <a:gd name="connsiteY4-40" fmla="*/ 43279 h 45329"/>
              <a:gd name="connsiteX0-41" fmla="*/ 0 w 24878"/>
              <a:gd name="connsiteY0-42" fmla="*/ 43279 h 43898"/>
              <a:gd name="connsiteX1-43" fmla="*/ 16878 w 24878"/>
              <a:gd name="connsiteY1-44" fmla="*/ 0 h 43898"/>
              <a:gd name="connsiteX2-45" fmla="*/ 24878 w 24878"/>
              <a:gd name="connsiteY2-46" fmla="*/ 0 h 43898"/>
              <a:gd name="connsiteX3-47" fmla="*/ 10681 w 24878"/>
              <a:gd name="connsiteY3-48" fmla="*/ 43898 h 43898"/>
              <a:gd name="connsiteX4-49" fmla="*/ 0 w 24878"/>
              <a:gd name="connsiteY4-50" fmla="*/ 43279 h 43898"/>
              <a:gd name="connsiteX0-51" fmla="*/ 0 w 24878"/>
              <a:gd name="connsiteY0-52" fmla="*/ 43279 h 43279"/>
              <a:gd name="connsiteX1-53" fmla="*/ 16878 w 24878"/>
              <a:gd name="connsiteY1-54" fmla="*/ 0 h 43279"/>
              <a:gd name="connsiteX2-55" fmla="*/ 24878 w 24878"/>
              <a:gd name="connsiteY2-56" fmla="*/ 0 h 43279"/>
              <a:gd name="connsiteX3-57" fmla="*/ 9321 w 24878"/>
              <a:gd name="connsiteY3-58" fmla="*/ 43080 h 43279"/>
              <a:gd name="connsiteX4-59" fmla="*/ 0 w 24878"/>
              <a:gd name="connsiteY4-60" fmla="*/ 43279 h 43279"/>
              <a:gd name="connsiteX0-61" fmla="*/ 0 w 23367"/>
              <a:gd name="connsiteY0-62" fmla="*/ 42870 h 43080"/>
              <a:gd name="connsiteX1-63" fmla="*/ 15367 w 23367"/>
              <a:gd name="connsiteY1-64" fmla="*/ 0 h 43080"/>
              <a:gd name="connsiteX2-65" fmla="*/ 23367 w 23367"/>
              <a:gd name="connsiteY2-66" fmla="*/ 0 h 43080"/>
              <a:gd name="connsiteX3-67" fmla="*/ 7810 w 23367"/>
              <a:gd name="connsiteY3-68" fmla="*/ 43080 h 43080"/>
              <a:gd name="connsiteX4-69" fmla="*/ 0 w 23367"/>
              <a:gd name="connsiteY4-70" fmla="*/ 42870 h 43080"/>
              <a:gd name="connsiteX0-71" fmla="*/ 0 w 23367"/>
              <a:gd name="connsiteY0-72" fmla="*/ 43074 h 43284"/>
              <a:gd name="connsiteX1-73" fmla="*/ 15971 w 23367"/>
              <a:gd name="connsiteY1-74" fmla="*/ 0 h 43284"/>
              <a:gd name="connsiteX2-75" fmla="*/ 23367 w 23367"/>
              <a:gd name="connsiteY2-76" fmla="*/ 204 h 43284"/>
              <a:gd name="connsiteX3-77" fmla="*/ 7810 w 23367"/>
              <a:gd name="connsiteY3-78" fmla="*/ 43284 h 43284"/>
              <a:gd name="connsiteX4-79" fmla="*/ 0 w 23367"/>
              <a:gd name="connsiteY4-80" fmla="*/ 43074 h 432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367" h="43284">
                <a:moveTo>
                  <a:pt x="0" y="43074"/>
                </a:moveTo>
                <a:lnTo>
                  <a:pt x="15971" y="0"/>
                </a:lnTo>
                <a:lnTo>
                  <a:pt x="23367" y="204"/>
                </a:lnTo>
                <a:lnTo>
                  <a:pt x="7810" y="43284"/>
                </a:lnTo>
                <a:lnTo>
                  <a:pt x="0" y="43074"/>
                </a:lnTo>
                <a:close/>
              </a:path>
            </a:pathLst>
          </a:custGeom>
          <a:solidFill>
            <a:schemeClr val="tx1">
              <a:lumMod val="50000"/>
              <a:lumOff val="50000"/>
            </a:schemeClr>
          </a:solidFill>
          <a:ln>
            <a:noFill/>
          </a:ln>
          <a:effectLst>
            <a:outerShdw blurRad="4191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5575357" y="2893102"/>
            <a:ext cx="5008658" cy="779488"/>
          </a:xfrm>
          <a:custGeom>
            <a:avLst/>
            <a:gdLst>
              <a:gd name="connsiteX0" fmla="*/ 0 w 4244159"/>
              <a:gd name="connsiteY0" fmla="*/ 0 h 779488"/>
              <a:gd name="connsiteX1" fmla="*/ 4244159 w 4244159"/>
              <a:gd name="connsiteY1" fmla="*/ 0 h 779488"/>
              <a:gd name="connsiteX2" fmla="*/ 4244159 w 4244159"/>
              <a:gd name="connsiteY2" fmla="*/ 779488 h 779488"/>
              <a:gd name="connsiteX3" fmla="*/ 0 w 4244159"/>
              <a:gd name="connsiteY3" fmla="*/ 779488 h 779488"/>
              <a:gd name="connsiteX4" fmla="*/ 0 w 4244159"/>
              <a:gd name="connsiteY4" fmla="*/ 0 h 779488"/>
              <a:gd name="connsiteX0-1" fmla="*/ 0 w 5008658"/>
              <a:gd name="connsiteY0-2" fmla="*/ 14990 h 779488"/>
              <a:gd name="connsiteX1-3" fmla="*/ 5008658 w 5008658"/>
              <a:gd name="connsiteY1-4" fmla="*/ 0 h 779488"/>
              <a:gd name="connsiteX2-5" fmla="*/ 5008658 w 5008658"/>
              <a:gd name="connsiteY2-6" fmla="*/ 779488 h 779488"/>
              <a:gd name="connsiteX3-7" fmla="*/ 764499 w 5008658"/>
              <a:gd name="connsiteY3-8" fmla="*/ 779488 h 779488"/>
              <a:gd name="connsiteX4-9" fmla="*/ 0 w 5008658"/>
              <a:gd name="connsiteY4-10" fmla="*/ 14990 h 7794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08658" h="779488">
                <a:moveTo>
                  <a:pt x="0" y="14990"/>
                </a:moveTo>
                <a:lnTo>
                  <a:pt x="5008658" y="0"/>
                </a:lnTo>
                <a:lnTo>
                  <a:pt x="5008658" y="779488"/>
                </a:lnTo>
                <a:lnTo>
                  <a:pt x="764499" y="779488"/>
                </a:lnTo>
                <a:lnTo>
                  <a:pt x="0" y="14990"/>
                </a:lnTo>
                <a:close/>
              </a:path>
            </a:pathLst>
          </a:custGeom>
          <a:solidFill>
            <a:srgbClr val="E6E6E6"/>
          </a:solidFill>
          <a:ln>
            <a:noFill/>
          </a:ln>
          <a:effectLst>
            <a:outerShdw blurRad="50800" dist="38100" dir="8100000" algn="tr" rotWithShape="0">
              <a:prstClr val="black">
                <a:alpha val="40000"/>
              </a:prstClr>
            </a:outerShdw>
            <a:reflection stA="45000" endPos="65000" dist="12700" dir="5400000" sy="-100000" algn="bl" rotWithShape="0"/>
          </a:effectLst>
          <a:scene3d>
            <a:camera prst="obliqueBottomRight">
              <a:rot lat="0" lon="0" rev="0"/>
            </a:camera>
            <a:lightRig rig="threePt" dir="t">
              <a:rot lat="0" lon="0" rev="3000000"/>
            </a:lightRig>
          </a:scene3d>
          <a:sp3d extrusionH="381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44"/>
          <p:cNvSpPr/>
          <p:nvPr/>
        </p:nvSpPr>
        <p:spPr>
          <a:xfrm>
            <a:off x="6478864" y="3808622"/>
            <a:ext cx="5290669" cy="779488"/>
          </a:xfrm>
          <a:custGeom>
            <a:avLst/>
            <a:gdLst>
              <a:gd name="connsiteX0" fmla="*/ 0 w 4244159"/>
              <a:gd name="connsiteY0" fmla="*/ 0 h 779488"/>
              <a:gd name="connsiteX1" fmla="*/ 4244159 w 4244159"/>
              <a:gd name="connsiteY1" fmla="*/ 0 h 779488"/>
              <a:gd name="connsiteX2" fmla="*/ 4244159 w 4244159"/>
              <a:gd name="connsiteY2" fmla="*/ 779488 h 779488"/>
              <a:gd name="connsiteX3" fmla="*/ 0 w 4244159"/>
              <a:gd name="connsiteY3" fmla="*/ 779488 h 779488"/>
              <a:gd name="connsiteX4" fmla="*/ 0 w 4244159"/>
              <a:gd name="connsiteY4" fmla="*/ 0 h 779488"/>
              <a:gd name="connsiteX0-1" fmla="*/ 0 w 5008658"/>
              <a:gd name="connsiteY0-2" fmla="*/ 14990 h 779488"/>
              <a:gd name="connsiteX1-3" fmla="*/ 5008658 w 5008658"/>
              <a:gd name="connsiteY1-4" fmla="*/ 0 h 779488"/>
              <a:gd name="connsiteX2-5" fmla="*/ 5008658 w 5008658"/>
              <a:gd name="connsiteY2-6" fmla="*/ 779488 h 779488"/>
              <a:gd name="connsiteX3-7" fmla="*/ 764499 w 5008658"/>
              <a:gd name="connsiteY3-8" fmla="*/ 779488 h 779488"/>
              <a:gd name="connsiteX4-9" fmla="*/ 0 w 5008658"/>
              <a:gd name="connsiteY4-10" fmla="*/ 14990 h 7794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08658" h="779488">
                <a:moveTo>
                  <a:pt x="0" y="14990"/>
                </a:moveTo>
                <a:lnTo>
                  <a:pt x="5008658" y="0"/>
                </a:lnTo>
                <a:lnTo>
                  <a:pt x="5008658" y="779488"/>
                </a:lnTo>
                <a:lnTo>
                  <a:pt x="764499" y="779488"/>
                </a:lnTo>
                <a:lnTo>
                  <a:pt x="0" y="14990"/>
                </a:lnTo>
                <a:close/>
              </a:path>
            </a:pathLst>
          </a:custGeom>
          <a:solidFill>
            <a:srgbClr val="C00000"/>
          </a:solidFill>
          <a:ln>
            <a:noFill/>
          </a:ln>
          <a:effectLst>
            <a:outerShdw blurRad="50800" dist="38100" dir="8100000" algn="tr" rotWithShape="0">
              <a:prstClr val="black">
                <a:alpha val="92000"/>
              </a:prstClr>
            </a:outerShdw>
            <a:reflection stA="45000" endPos="34000" dist="12700" dir="5400000" sy="-100000" algn="bl" rotWithShape="0"/>
          </a:effectLst>
          <a:scene3d>
            <a:camera prst="obliqueBottomRight">
              <a:rot lat="0" lon="0" rev="0"/>
            </a:camera>
            <a:lightRig rig="threePt" dir="t">
              <a:rot lat="0" lon="0" rev="3000000"/>
            </a:lightRig>
          </a:scene3d>
          <a:sp3d extrusionH="381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3"/>
          <p:cNvSpPr/>
          <p:nvPr/>
        </p:nvSpPr>
        <p:spPr>
          <a:xfrm>
            <a:off x="1217622" y="3784431"/>
            <a:ext cx="4745238" cy="779488"/>
          </a:xfrm>
          <a:custGeom>
            <a:avLst/>
            <a:gdLst>
              <a:gd name="connsiteX0" fmla="*/ 0 w 4244159"/>
              <a:gd name="connsiteY0" fmla="*/ 0 h 779488"/>
              <a:gd name="connsiteX1" fmla="*/ 4244159 w 4244159"/>
              <a:gd name="connsiteY1" fmla="*/ 0 h 779488"/>
              <a:gd name="connsiteX2" fmla="*/ 4244159 w 4244159"/>
              <a:gd name="connsiteY2" fmla="*/ 779488 h 779488"/>
              <a:gd name="connsiteX3" fmla="*/ 0 w 4244159"/>
              <a:gd name="connsiteY3" fmla="*/ 779488 h 779488"/>
              <a:gd name="connsiteX4" fmla="*/ 0 w 4244159"/>
              <a:gd name="connsiteY4" fmla="*/ 0 h 779488"/>
              <a:gd name="connsiteX0-1" fmla="*/ 0 w 4244159"/>
              <a:gd name="connsiteY0-2" fmla="*/ 0 h 779488"/>
              <a:gd name="connsiteX1-3" fmla="*/ 3524631 w 4244159"/>
              <a:gd name="connsiteY1-4" fmla="*/ 0 h 779488"/>
              <a:gd name="connsiteX2-5" fmla="*/ 4244159 w 4244159"/>
              <a:gd name="connsiteY2-6" fmla="*/ 779488 h 779488"/>
              <a:gd name="connsiteX3-7" fmla="*/ 0 w 4244159"/>
              <a:gd name="connsiteY3-8" fmla="*/ 779488 h 779488"/>
              <a:gd name="connsiteX4-9" fmla="*/ 0 w 4244159"/>
              <a:gd name="connsiteY4-10" fmla="*/ 0 h 779488"/>
              <a:gd name="connsiteX0-11" fmla="*/ 0 w 4244159"/>
              <a:gd name="connsiteY0-12" fmla="*/ 0 h 779488"/>
              <a:gd name="connsiteX1-13" fmla="*/ 3484874 w 4244159"/>
              <a:gd name="connsiteY1-14" fmla="*/ 9939 h 779488"/>
              <a:gd name="connsiteX2-15" fmla="*/ 4244159 w 4244159"/>
              <a:gd name="connsiteY2-16" fmla="*/ 779488 h 779488"/>
              <a:gd name="connsiteX3-17" fmla="*/ 0 w 4244159"/>
              <a:gd name="connsiteY3-18" fmla="*/ 779488 h 779488"/>
              <a:gd name="connsiteX4-19" fmla="*/ 0 w 4244159"/>
              <a:gd name="connsiteY4-20" fmla="*/ 0 h 779488"/>
              <a:gd name="connsiteX0-21" fmla="*/ 0 w 4244159"/>
              <a:gd name="connsiteY0-22" fmla="*/ 0 h 779488"/>
              <a:gd name="connsiteX1-23" fmla="*/ 3425239 w 4244159"/>
              <a:gd name="connsiteY1-24" fmla="*/ 9939 h 779488"/>
              <a:gd name="connsiteX2-25" fmla="*/ 4244159 w 4244159"/>
              <a:gd name="connsiteY2-26" fmla="*/ 779488 h 779488"/>
              <a:gd name="connsiteX3-27" fmla="*/ 0 w 4244159"/>
              <a:gd name="connsiteY3-28" fmla="*/ 779488 h 779488"/>
              <a:gd name="connsiteX4-29" fmla="*/ 0 w 4244159"/>
              <a:gd name="connsiteY4-30" fmla="*/ 0 h 779488"/>
              <a:gd name="connsiteX0-31" fmla="*/ 0 w 4244159"/>
              <a:gd name="connsiteY0-32" fmla="*/ 0 h 779488"/>
              <a:gd name="connsiteX1-33" fmla="*/ 3464995 w 4244159"/>
              <a:gd name="connsiteY1-34" fmla="*/ 9939 h 779488"/>
              <a:gd name="connsiteX2-35" fmla="*/ 4244159 w 4244159"/>
              <a:gd name="connsiteY2-36" fmla="*/ 779488 h 779488"/>
              <a:gd name="connsiteX3-37" fmla="*/ 0 w 4244159"/>
              <a:gd name="connsiteY3-38" fmla="*/ 779488 h 779488"/>
              <a:gd name="connsiteX4-39" fmla="*/ 0 w 4244159"/>
              <a:gd name="connsiteY4-40" fmla="*/ 0 h 779488"/>
              <a:gd name="connsiteX0-41" fmla="*/ 518760 w 4762919"/>
              <a:gd name="connsiteY0-42" fmla="*/ 0 h 779488"/>
              <a:gd name="connsiteX1-43" fmla="*/ 3983755 w 4762919"/>
              <a:gd name="connsiteY1-44" fmla="*/ 9939 h 779488"/>
              <a:gd name="connsiteX2-45" fmla="*/ 4762919 w 4762919"/>
              <a:gd name="connsiteY2-46" fmla="*/ 779488 h 779488"/>
              <a:gd name="connsiteX3-47" fmla="*/ 0 w 4762919"/>
              <a:gd name="connsiteY3-48" fmla="*/ 779488 h 779488"/>
              <a:gd name="connsiteX4-49" fmla="*/ 518760 w 4762919"/>
              <a:gd name="connsiteY4-50" fmla="*/ 0 h 779488"/>
              <a:gd name="connsiteX0-51" fmla="*/ 0 w 4762919"/>
              <a:gd name="connsiteY0-52" fmla="*/ 0 h 779488"/>
              <a:gd name="connsiteX1-53" fmla="*/ 3983755 w 4762919"/>
              <a:gd name="connsiteY1-54" fmla="*/ 9939 h 779488"/>
              <a:gd name="connsiteX2-55" fmla="*/ 4762919 w 4762919"/>
              <a:gd name="connsiteY2-56" fmla="*/ 779488 h 779488"/>
              <a:gd name="connsiteX3-57" fmla="*/ 0 w 4762919"/>
              <a:gd name="connsiteY3-58" fmla="*/ 779488 h 779488"/>
              <a:gd name="connsiteX4-59" fmla="*/ 0 w 4762919"/>
              <a:gd name="connsiteY4-60" fmla="*/ 0 h 7794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62919" h="779488">
                <a:moveTo>
                  <a:pt x="0" y="0"/>
                </a:moveTo>
                <a:lnTo>
                  <a:pt x="3983755" y="9939"/>
                </a:lnTo>
                <a:lnTo>
                  <a:pt x="4762919" y="779488"/>
                </a:lnTo>
                <a:lnTo>
                  <a:pt x="0" y="779488"/>
                </a:lnTo>
                <a:lnTo>
                  <a:pt x="0" y="0"/>
                </a:lnTo>
                <a:close/>
              </a:path>
            </a:pathLst>
          </a:custGeom>
          <a:solidFill>
            <a:srgbClr val="E6E6E6"/>
          </a:solidFill>
          <a:ln>
            <a:noFill/>
          </a:ln>
          <a:effectLst>
            <a:outerShdw blurRad="50800" dist="38100" dir="8100000" algn="tr" rotWithShape="0">
              <a:prstClr val="black">
                <a:alpha val="40000"/>
              </a:prstClr>
            </a:outerShdw>
          </a:effectLst>
          <a:scene3d>
            <a:camera prst="orthographicFront">
              <a:rot lat="21009190" lon="20990932" rev="105219"/>
            </a:camera>
            <a:lightRig rig="threePt" dir="t">
              <a:rot lat="0" lon="0" rev="3000000"/>
            </a:lightRig>
          </a:scene3d>
          <a:sp3d extrusionH="381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cs typeface="+mn-ea"/>
              <a:sym typeface="+mn-lt"/>
            </a:endParaRPr>
          </a:p>
        </p:txBody>
      </p:sp>
      <p:sp>
        <p:nvSpPr>
          <p:cNvPr id="44" name="矩形 43"/>
          <p:cNvSpPr/>
          <p:nvPr/>
        </p:nvSpPr>
        <p:spPr>
          <a:xfrm>
            <a:off x="370491" y="2885505"/>
            <a:ext cx="4745238" cy="779488"/>
          </a:xfrm>
          <a:custGeom>
            <a:avLst/>
            <a:gdLst>
              <a:gd name="connsiteX0" fmla="*/ 0 w 4244159"/>
              <a:gd name="connsiteY0" fmla="*/ 0 h 779488"/>
              <a:gd name="connsiteX1" fmla="*/ 4244159 w 4244159"/>
              <a:gd name="connsiteY1" fmla="*/ 0 h 779488"/>
              <a:gd name="connsiteX2" fmla="*/ 4244159 w 4244159"/>
              <a:gd name="connsiteY2" fmla="*/ 779488 h 779488"/>
              <a:gd name="connsiteX3" fmla="*/ 0 w 4244159"/>
              <a:gd name="connsiteY3" fmla="*/ 779488 h 779488"/>
              <a:gd name="connsiteX4" fmla="*/ 0 w 4244159"/>
              <a:gd name="connsiteY4" fmla="*/ 0 h 779488"/>
              <a:gd name="connsiteX0-1" fmla="*/ 0 w 4244159"/>
              <a:gd name="connsiteY0-2" fmla="*/ 0 h 779488"/>
              <a:gd name="connsiteX1-3" fmla="*/ 3524631 w 4244159"/>
              <a:gd name="connsiteY1-4" fmla="*/ 0 h 779488"/>
              <a:gd name="connsiteX2-5" fmla="*/ 4244159 w 4244159"/>
              <a:gd name="connsiteY2-6" fmla="*/ 779488 h 779488"/>
              <a:gd name="connsiteX3-7" fmla="*/ 0 w 4244159"/>
              <a:gd name="connsiteY3-8" fmla="*/ 779488 h 779488"/>
              <a:gd name="connsiteX4-9" fmla="*/ 0 w 4244159"/>
              <a:gd name="connsiteY4-10" fmla="*/ 0 h 779488"/>
              <a:gd name="connsiteX0-11" fmla="*/ 0 w 4244159"/>
              <a:gd name="connsiteY0-12" fmla="*/ 0 h 779488"/>
              <a:gd name="connsiteX1-13" fmla="*/ 3484874 w 4244159"/>
              <a:gd name="connsiteY1-14" fmla="*/ 9939 h 779488"/>
              <a:gd name="connsiteX2-15" fmla="*/ 4244159 w 4244159"/>
              <a:gd name="connsiteY2-16" fmla="*/ 779488 h 779488"/>
              <a:gd name="connsiteX3-17" fmla="*/ 0 w 4244159"/>
              <a:gd name="connsiteY3-18" fmla="*/ 779488 h 779488"/>
              <a:gd name="connsiteX4-19" fmla="*/ 0 w 4244159"/>
              <a:gd name="connsiteY4-20" fmla="*/ 0 h 779488"/>
              <a:gd name="connsiteX0-21" fmla="*/ 0 w 4244159"/>
              <a:gd name="connsiteY0-22" fmla="*/ 0 h 779488"/>
              <a:gd name="connsiteX1-23" fmla="*/ 3425239 w 4244159"/>
              <a:gd name="connsiteY1-24" fmla="*/ 9939 h 779488"/>
              <a:gd name="connsiteX2-25" fmla="*/ 4244159 w 4244159"/>
              <a:gd name="connsiteY2-26" fmla="*/ 779488 h 779488"/>
              <a:gd name="connsiteX3-27" fmla="*/ 0 w 4244159"/>
              <a:gd name="connsiteY3-28" fmla="*/ 779488 h 779488"/>
              <a:gd name="connsiteX4-29" fmla="*/ 0 w 4244159"/>
              <a:gd name="connsiteY4-30" fmla="*/ 0 h 779488"/>
              <a:gd name="connsiteX0-31" fmla="*/ 0 w 4244159"/>
              <a:gd name="connsiteY0-32" fmla="*/ 0 h 779488"/>
              <a:gd name="connsiteX1-33" fmla="*/ 3464995 w 4244159"/>
              <a:gd name="connsiteY1-34" fmla="*/ 9939 h 779488"/>
              <a:gd name="connsiteX2-35" fmla="*/ 4244159 w 4244159"/>
              <a:gd name="connsiteY2-36" fmla="*/ 779488 h 779488"/>
              <a:gd name="connsiteX3-37" fmla="*/ 0 w 4244159"/>
              <a:gd name="connsiteY3-38" fmla="*/ 779488 h 779488"/>
              <a:gd name="connsiteX4-39" fmla="*/ 0 w 4244159"/>
              <a:gd name="connsiteY4-40" fmla="*/ 0 h 779488"/>
              <a:gd name="connsiteX0-41" fmla="*/ 518760 w 4762919"/>
              <a:gd name="connsiteY0-42" fmla="*/ 0 h 779488"/>
              <a:gd name="connsiteX1-43" fmla="*/ 3983755 w 4762919"/>
              <a:gd name="connsiteY1-44" fmla="*/ 9939 h 779488"/>
              <a:gd name="connsiteX2-45" fmla="*/ 4762919 w 4762919"/>
              <a:gd name="connsiteY2-46" fmla="*/ 779488 h 779488"/>
              <a:gd name="connsiteX3-47" fmla="*/ 0 w 4762919"/>
              <a:gd name="connsiteY3-48" fmla="*/ 779488 h 779488"/>
              <a:gd name="connsiteX4-49" fmla="*/ 518760 w 4762919"/>
              <a:gd name="connsiteY4-50" fmla="*/ 0 h 779488"/>
              <a:gd name="connsiteX0-51" fmla="*/ 0 w 4762919"/>
              <a:gd name="connsiteY0-52" fmla="*/ 0 h 779488"/>
              <a:gd name="connsiteX1-53" fmla="*/ 3983755 w 4762919"/>
              <a:gd name="connsiteY1-54" fmla="*/ 9939 h 779488"/>
              <a:gd name="connsiteX2-55" fmla="*/ 4762919 w 4762919"/>
              <a:gd name="connsiteY2-56" fmla="*/ 779488 h 779488"/>
              <a:gd name="connsiteX3-57" fmla="*/ 0 w 4762919"/>
              <a:gd name="connsiteY3-58" fmla="*/ 779488 h 779488"/>
              <a:gd name="connsiteX4-59" fmla="*/ 0 w 4762919"/>
              <a:gd name="connsiteY4-60" fmla="*/ 0 h 7794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62919" h="779488">
                <a:moveTo>
                  <a:pt x="0" y="0"/>
                </a:moveTo>
                <a:lnTo>
                  <a:pt x="3983755" y="9939"/>
                </a:lnTo>
                <a:lnTo>
                  <a:pt x="4762919" y="779488"/>
                </a:lnTo>
                <a:lnTo>
                  <a:pt x="0" y="779488"/>
                </a:lnTo>
                <a:lnTo>
                  <a:pt x="0" y="0"/>
                </a:lnTo>
                <a:close/>
              </a:path>
            </a:pathLst>
          </a:custGeom>
          <a:solidFill>
            <a:srgbClr val="C00000"/>
          </a:solidFill>
          <a:ln>
            <a:noFill/>
          </a:ln>
          <a:effectLst>
            <a:outerShdw blurRad="50800" dist="38100" dir="8100000" algn="tr" rotWithShape="0">
              <a:prstClr val="black">
                <a:alpha val="40000"/>
              </a:prstClr>
            </a:outerShdw>
          </a:effectLst>
          <a:scene3d>
            <a:camera prst="obliqueBottomLeft">
              <a:rot lat="0" lon="0" rev="0"/>
            </a:camera>
            <a:lightRig rig="threePt" dir="t">
              <a:rot lat="0" lon="0" rev="3000000"/>
            </a:lightRig>
          </a:scene3d>
          <a:sp3d extrusionH="381000">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cs typeface="+mn-ea"/>
              <a:sym typeface="+mn-lt"/>
            </a:endParaRPr>
          </a:p>
        </p:txBody>
      </p:sp>
      <p:sp>
        <p:nvSpPr>
          <p:cNvPr id="30" name="iSľïḍê"/>
          <p:cNvSpPr/>
          <p:nvPr/>
        </p:nvSpPr>
        <p:spPr bwMode="auto">
          <a:xfrm>
            <a:off x="5542356" y="5529028"/>
            <a:ext cx="12000" cy="0"/>
          </a:xfrm>
          <a:custGeom>
            <a:avLst/>
            <a:gdLst>
              <a:gd name="T0" fmla="*/ 1 w 15"/>
              <a:gd name="T1" fmla="*/ 0 w 15"/>
              <a:gd name="T2" fmla="*/ 0 w 15"/>
              <a:gd name="T3" fmla="*/ 1 w 15"/>
              <a:gd name="T4" fmla="*/ 2 w 15"/>
              <a:gd name="T5" fmla="*/ 2 w 15"/>
              <a:gd name="T6" fmla="*/ 2 w 15"/>
              <a:gd name="T7" fmla="*/ 3 w 15"/>
              <a:gd name="T8" fmla="*/ 3 w 15"/>
              <a:gd name="T9" fmla="*/ 3 w 15"/>
              <a:gd name="T10" fmla="*/ 4 w 15"/>
              <a:gd name="T11" fmla="*/ 4 w 15"/>
              <a:gd name="T12" fmla="*/ 4 w 15"/>
              <a:gd name="T13" fmla="*/ 5 w 15"/>
              <a:gd name="T14" fmla="*/ 5 w 15"/>
              <a:gd name="T15" fmla="*/ 5 w 15"/>
              <a:gd name="T16" fmla="*/ 6 w 15"/>
              <a:gd name="T17" fmla="*/ 6 w 15"/>
              <a:gd name="T18" fmla="*/ 6 w 15"/>
              <a:gd name="T19" fmla="*/ 7 w 15"/>
              <a:gd name="T20" fmla="*/ 7 w 15"/>
              <a:gd name="T21" fmla="*/ 7 w 15"/>
              <a:gd name="T22" fmla="*/ 8 w 15"/>
              <a:gd name="T23" fmla="*/ 8 w 15"/>
              <a:gd name="T24" fmla="*/ 8 w 15"/>
              <a:gd name="T25" fmla="*/ 9 w 15"/>
              <a:gd name="T26" fmla="*/ 9 w 15"/>
              <a:gd name="T27" fmla="*/ 9 w 15"/>
              <a:gd name="T28" fmla="*/ 10 w 15"/>
              <a:gd name="T29" fmla="*/ 10 w 15"/>
              <a:gd name="T30" fmla="*/ 10 w 15"/>
              <a:gd name="T31" fmla="*/ 12 w 15"/>
              <a:gd name="T32" fmla="*/ 12 w 15"/>
              <a:gd name="T33" fmla="*/ 13 w 15"/>
              <a:gd name="T34" fmla="*/ 13 w 15"/>
              <a:gd name="T35" fmla="*/ 13 w 15"/>
              <a:gd name="T36" fmla="*/ 13 w 15"/>
              <a:gd name="T37" fmla="*/ 14 w 15"/>
              <a:gd name="T38" fmla="*/ 14 w 15"/>
              <a:gd name="T39" fmla="*/ 14 w 15"/>
              <a:gd name="T40" fmla="*/ 15 w 15"/>
              <a:gd name="T41" fmla="*/ 15 w 15"/>
              <a:gd name="T42" fmla="*/ 15 w 1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Lst>
            <a:rect l="0" t="0" r="r" b="b"/>
            <a:pathLst>
              <a:path w="15">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2" y="0"/>
                </a:moveTo>
                <a:cubicBezTo>
                  <a:pt x="1" y="0"/>
                  <a:pt x="1" y="0"/>
                  <a:pt x="1" y="0"/>
                </a:cubicBezTo>
                <a:cubicBezTo>
                  <a:pt x="1" y="0"/>
                  <a:pt x="1" y="0"/>
                  <a:pt x="2" y="0"/>
                </a:cubicBezTo>
                <a:moveTo>
                  <a:pt x="2" y="0"/>
                </a:moveTo>
                <a:cubicBezTo>
                  <a:pt x="2" y="0"/>
                  <a:pt x="2" y="0"/>
                  <a:pt x="2" y="0"/>
                </a:cubicBezTo>
                <a:cubicBezTo>
                  <a:pt x="2" y="0"/>
                  <a:pt x="2" y="0"/>
                  <a:pt x="2" y="0"/>
                </a:cubicBezTo>
                <a:moveTo>
                  <a:pt x="3" y="0"/>
                </a:moveTo>
                <a:cubicBezTo>
                  <a:pt x="2" y="0"/>
                  <a:pt x="2" y="0"/>
                  <a:pt x="2" y="0"/>
                </a:cubicBezTo>
                <a:cubicBezTo>
                  <a:pt x="2" y="0"/>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6" y="0"/>
                </a:moveTo>
                <a:cubicBezTo>
                  <a:pt x="5" y="0"/>
                  <a:pt x="5" y="0"/>
                  <a:pt x="5" y="0"/>
                </a:cubicBezTo>
                <a:cubicBezTo>
                  <a:pt x="5" y="0"/>
                  <a:pt x="5" y="0"/>
                  <a:pt x="6" y="0"/>
                </a:cubicBezTo>
                <a:moveTo>
                  <a:pt x="6" y="0"/>
                </a:moveTo>
                <a:cubicBezTo>
                  <a:pt x="6" y="0"/>
                  <a:pt x="6" y="0"/>
                  <a:pt x="6" y="0"/>
                </a:cubicBezTo>
                <a:cubicBezTo>
                  <a:pt x="6" y="0"/>
                  <a:pt x="6" y="0"/>
                  <a:pt x="6" y="0"/>
                </a:cubicBezTo>
                <a:moveTo>
                  <a:pt x="7" y="0"/>
                </a:moveTo>
                <a:cubicBezTo>
                  <a:pt x="7" y="0"/>
                  <a:pt x="6" y="0"/>
                  <a:pt x="6" y="0"/>
                </a:cubicBezTo>
                <a:cubicBezTo>
                  <a:pt x="6" y="0"/>
                  <a:pt x="7" y="0"/>
                  <a:pt x="7" y="0"/>
                </a:cubicBezTo>
                <a:moveTo>
                  <a:pt x="7" y="0"/>
                </a:moveTo>
                <a:cubicBezTo>
                  <a:pt x="7" y="0"/>
                  <a:pt x="7" y="0"/>
                  <a:pt x="7" y="0"/>
                </a:cubicBezTo>
                <a:cubicBezTo>
                  <a:pt x="7" y="0"/>
                  <a:pt x="7" y="0"/>
                  <a:pt x="7" y="0"/>
                </a:cubicBezTo>
                <a:moveTo>
                  <a:pt x="8" y="0"/>
                </a:moveTo>
                <a:cubicBezTo>
                  <a:pt x="8" y="0"/>
                  <a:pt x="7" y="0"/>
                  <a:pt x="7" y="0"/>
                </a:cubicBezTo>
                <a:cubicBezTo>
                  <a:pt x="7" y="0"/>
                  <a:pt x="8" y="0"/>
                  <a:pt x="8" y="0"/>
                </a:cubicBezTo>
                <a:moveTo>
                  <a:pt x="8" y="0"/>
                </a:moveTo>
                <a:cubicBezTo>
                  <a:pt x="8" y="0"/>
                  <a:pt x="8" y="0"/>
                  <a:pt x="8" y="0"/>
                </a:cubicBezTo>
                <a:cubicBezTo>
                  <a:pt x="8" y="0"/>
                  <a:pt x="8" y="0"/>
                  <a:pt x="8" y="0"/>
                </a:cubicBezTo>
                <a:moveTo>
                  <a:pt x="9" y="0"/>
                </a:moveTo>
                <a:cubicBezTo>
                  <a:pt x="9" y="0"/>
                  <a:pt x="8" y="0"/>
                  <a:pt x="8" y="0"/>
                </a:cubicBezTo>
                <a:cubicBezTo>
                  <a:pt x="8" y="0"/>
                  <a:pt x="8" y="0"/>
                  <a:pt x="9" y="0"/>
                </a:cubicBezTo>
                <a:moveTo>
                  <a:pt x="9" y="0"/>
                </a:moveTo>
                <a:cubicBezTo>
                  <a:pt x="9" y="0"/>
                  <a:pt x="9" y="0"/>
                  <a:pt x="9" y="0"/>
                </a:cubicBezTo>
                <a:cubicBezTo>
                  <a:pt x="9" y="0"/>
                  <a:pt x="9" y="0"/>
                  <a:pt x="9" y="0"/>
                </a:cubicBezTo>
                <a:moveTo>
                  <a:pt x="10" y="0"/>
                </a:moveTo>
                <a:cubicBezTo>
                  <a:pt x="9" y="0"/>
                  <a:pt x="9" y="0"/>
                  <a:pt x="9" y="0"/>
                </a:cubicBezTo>
                <a:cubicBezTo>
                  <a:pt x="9" y="0"/>
                  <a:pt x="9"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2" y="0"/>
                </a:moveTo>
                <a:cubicBezTo>
                  <a:pt x="12" y="0"/>
                  <a:pt x="12" y="0"/>
                  <a:pt x="12" y="0"/>
                </a:cubicBezTo>
                <a:cubicBezTo>
                  <a:pt x="12" y="0"/>
                  <a:pt x="12" y="0"/>
                  <a:pt x="12" y="0"/>
                </a:cubicBezTo>
                <a:moveTo>
                  <a:pt x="13" y="0"/>
                </a:moveTo>
                <a:cubicBezTo>
                  <a:pt x="13" y="0"/>
                  <a:pt x="13" y="0"/>
                  <a:pt x="13" y="0"/>
                </a:cubicBezTo>
                <a:cubicBezTo>
                  <a:pt x="13" y="0"/>
                  <a:pt x="13" y="0"/>
                  <a:pt x="13" y="0"/>
                </a:cubicBezTo>
                <a:moveTo>
                  <a:pt x="13" y="0"/>
                </a:moveTo>
                <a:cubicBezTo>
                  <a:pt x="13" y="0"/>
                  <a:pt x="13" y="0"/>
                  <a:pt x="13" y="0"/>
                </a:cubicBezTo>
                <a:cubicBezTo>
                  <a:pt x="13" y="0"/>
                  <a:pt x="13" y="0"/>
                  <a:pt x="13" y="0"/>
                </a:cubicBezTo>
                <a:moveTo>
                  <a:pt x="14" y="0"/>
                </a:moveTo>
                <a:cubicBezTo>
                  <a:pt x="14" y="0"/>
                  <a:pt x="14" y="0"/>
                  <a:pt x="13" y="0"/>
                </a:cubicBezTo>
                <a:cubicBezTo>
                  <a:pt x="14" y="0"/>
                  <a:pt x="14" y="0"/>
                  <a:pt x="14" y="0"/>
                </a:cubicBezTo>
                <a:moveTo>
                  <a:pt x="14" y="0"/>
                </a:moveTo>
                <a:cubicBezTo>
                  <a:pt x="14" y="0"/>
                  <a:pt x="14" y="0"/>
                  <a:pt x="14" y="0"/>
                </a:cubicBezTo>
                <a:cubicBezTo>
                  <a:pt x="14" y="0"/>
                  <a:pt x="14" y="0"/>
                  <a:pt x="14" y="0"/>
                </a:cubicBezTo>
                <a:moveTo>
                  <a:pt x="15" y="0"/>
                </a:moveTo>
                <a:cubicBezTo>
                  <a:pt x="15" y="0"/>
                  <a:pt x="14" y="0"/>
                  <a:pt x="14" y="0"/>
                </a:cubicBezTo>
                <a:cubicBezTo>
                  <a:pt x="14" y="0"/>
                  <a:pt x="15" y="0"/>
                  <a:pt x="15" y="0"/>
                </a:cubicBezTo>
                <a:moveTo>
                  <a:pt x="15" y="0"/>
                </a:moveTo>
                <a:cubicBezTo>
                  <a:pt x="15" y="0"/>
                  <a:pt x="15" y="0"/>
                  <a:pt x="15" y="0"/>
                </a:cubicBezTo>
                <a:cubicBezTo>
                  <a:pt x="15" y="0"/>
                  <a:pt x="15" y="0"/>
                  <a:pt x="15" y="0"/>
                </a:cubicBezTo>
                <a:moveTo>
                  <a:pt x="15" y="0"/>
                </a:moveTo>
                <a:cubicBezTo>
                  <a:pt x="15" y="0"/>
                  <a:pt x="15" y="0"/>
                  <a:pt x="15" y="0"/>
                </a:cubicBezTo>
                <a:cubicBezTo>
                  <a:pt x="15" y="0"/>
                  <a:pt x="15" y="0"/>
                  <a:pt x="15" y="0"/>
                </a:cubicBezTo>
              </a:path>
            </a:pathLst>
          </a:custGeom>
          <a:solidFill>
            <a:schemeClr val="tx2">
              <a:lumMod val="20000"/>
              <a:lumOff val="80000"/>
            </a:schemeClr>
          </a:solidFill>
          <a:ln>
            <a:noFill/>
          </a:ln>
        </p:spPr>
        <p:txBody>
          <a:bodyPr lIns="91412" tIns="45706" rIns="91412" bIns="45706"/>
          <a:lstStyle/>
          <a:p>
            <a:pPr>
              <a:defRPr/>
            </a:pPr>
            <a:endParaRPr lang="zh-CN" altLang="en-US" sz="1200" dirty="0">
              <a:cs typeface="+mn-ea"/>
              <a:sym typeface="+mn-lt"/>
            </a:endParaRPr>
          </a:p>
        </p:txBody>
      </p:sp>
      <p:sp>
        <p:nvSpPr>
          <p:cNvPr id="13" name="ïṧļiḍè"/>
          <p:cNvSpPr txBox="1"/>
          <p:nvPr/>
        </p:nvSpPr>
        <p:spPr bwMode="auto">
          <a:xfrm>
            <a:off x="585746" y="3067061"/>
            <a:ext cx="404508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人民对于建立先进的工业国的要求</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5" name="iṡ1ïḑè"/>
          <p:cNvSpPr txBox="1"/>
          <p:nvPr/>
        </p:nvSpPr>
        <p:spPr bwMode="auto">
          <a:xfrm>
            <a:off x="1302577" y="3958383"/>
            <a:ext cx="398400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000" b="1" dirty="0">
                <a:latin typeface="微软雅黑" panose="020B0503020204020204" pitchFamily="34" charset="-122"/>
                <a:ea typeface="微软雅黑" panose="020B0503020204020204" pitchFamily="34" charset="-122"/>
                <a:cs typeface="+mn-ea"/>
                <a:sym typeface="+mn-lt"/>
              </a:rPr>
              <a:t>人民对于经济文化迅速发展的需要</a:t>
            </a:r>
            <a:endParaRPr lang="en-US" altLang="zh-CN" sz="2000" b="1" dirty="0">
              <a:latin typeface="微软雅黑" panose="020B0503020204020204" pitchFamily="34" charset="-122"/>
              <a:ea typeface="微软雅黑" panose="020B0503020204020204" pitchFamily="34" charset="-122"/>
              <a:cs typeface="+mn-ea"/>
              <a:sym typeface="+mn-lt"/>
            </a:endParaRPr>
          </a:p>
        </p:txBody>
      </p:sp>
      <p:sp>
        <p:nvSpPr>
          <p:cNvPr id="17" name="îşlidè"/>
          <p:cNvSpPr txBox="1"/>
          <p:nvPr/>
        </p:nvSpPr>
        <p:spPr bwMode="auto">
          <a:xfrm>
            <a:off x="7307940" y="3922572"/>
            <a:ext cx="4312386" cy="441805"/>
          </a:xfrm>
          <a:prstGeom prst="rect">
            <a:avLst/>
          </a:prstGeom>
          <a:no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flatTx/>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当前经济文化不能满足人民需要的状况</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ïṡlïdê"/>
          <p:cNvSpPr txBox="1"/>
          <p:nvPr/>
        </p:nvSpPr>
        <p:spPr bwMode="auto">
          <a:xfrm>
            <a:off x="5861642" y="3067060"/>
            <a:ext cx="3037219"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2000" b="1" dirty="0">
                <a:latin typeface="微软雅黑" panose="020B0503020204020204" pitchFamily="34" charset="-122"/>
                <a:ea typeface="微软雅黑" panose="020B0503020204020204" pitchFamily="34" charset="-122"/>
                <a:cs typeface="+mn-ea"/>
                <a:sym typeface="+mn-lt"/>
              </a:rPr>
              <a:t>落后的农业国的现实</a:t>
            </a:r>
            <a:endParaRPr lang="en-US" altLang="zh-CN" sz="2000" b="1"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1403351" y="1818128"/>
            <a:ext cx="3041605"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社会主义社会的主要矛盾</a:t>
            </a:r>
          </a:p>
        </p:txBody>
      </p:sp>
      <p:sp>
        <p:nvSpPr>
          <p:cNvPr id="24" name="矩形: 对角圆角 41"/>
          <p:cNvSpPr>
            <a:spLocks noChangeAspect="1"/>
          </p:cNvSpPr>
          <p:nvPr/>
        </p:nvSpPr>
        <p:spPr>
          <a:xfrm rot="18900000">
            <a:off x="1106791" y="1827780"/>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665106" y="3635779"/>
            <a:ext cx="1012044" cy="830997"/>
          </a:xfrm>
          <a:prstGeom prst="rect">
            <a:avLst/>
          </a:prstGeom>
        </p:spPr>
        <p:txBody>
          <a:bodyPr wrap="square">
            <a:spAutoFit/>
          </a:bodyPr>
          <a:lstStyle/>
          <a:p>
            <a:r>
              <a:rPr lang="zh-CN" altLang="en-US" sz="4800" b="1" dirty="0">
                <a:solidFill>
                  <a:schemeClr val="bg1">
                    <a:lumMod val="8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矛</a:t>
            </a:r>
            <a:endParaRPr lang="zh-CN" altLang="en-US" sz="4800" dirty="0">
              <a:solidFill>
                <a:schemeClr val="bg1">
                  <a:lumMod val="85000"/>
                </a:schemeClr>
              </a:solidFill>
              <a:effectLst>
                <a:outerShdw blurRad="38100" dist="38100" dir="2700000" algn="tl">
                  <a:srgbClr val="000000">
                    <a:alpha val="43137"/>
                  </a:srgbClr>
                </a:outerShdw>
              </a:effectLst>
            </a:endParaRPr>
          </a:p>
        </p:txBody>
      </p:sp>
      <p:sp>
        <p:nvSpPr>
          <p:cNvPr id="18" name="文本框 17"/>
          <p:cNvSpPr txBox="1"/>
          <p:nvPr/>
        </p:nvSpPr>
        <p:spPr>
          <a:xfrm>
            <a:off x="6132409" y="4059680"/>
            <a:ext cx="800219" cy="830997"/>
          </a:xfrm>
          <a:prstGeom prst="rect">
            <a:avLst/>
          </a:prstGeom>
          <a:noFill/>
        </p:spPr>
        <p:txBody>
          <a:bodyPr wrap="none" rtlCol="0">
            <a:spAutoFit/>
          </a:bodyPr>
          <a:lstStyle/>
          <a:p>
            <a:r>
              <a:rPr lang="zh-CN" altLang="en-US" sz="4800" b="1" dirty="0">
                <a:solidFill>
                  <a:schemeClr val="bg1">
                    <a:lumMod val="8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盾</a:t>
            </a:r>
          </a:p>
        </p:txBody>
      </p:sp>
      <p:sp>
        <p:nvSpPr>
          <p:cNvPr id="22" name="矩形 21"/>
          <p:cNvSpPr/>
          <p:nvPr/>
        </p:nvSpPr>
        <p:spPr>
          <a:xfrm>
            <a:off x="4666601" y="2652168"/>
            <a:ext cx="1012044" cy="830997"/>
          </a:xfrm>
          <a:prstGeom prst="rect">
            <a:avLst/>
          </a:prstGeom>
        </p:spPr>
        <p:txBody>
          <a:bodyPr wrap="square">
            <a:spAutoFit/>
          </a:bodyPr>
          <a:lstStyle/>
          <a:p>
            <a:r>
              <a:rPr lang="zh-CN" altLang="en-US" sz="4800" b="1" dirty="0">
                <a:solidFill>
                  <a:schemeClr val="bg1">
                    <a:lumMod val="8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主</a:t>
            </a:r>
            <a:endParaRPr lang="zh-CN" altLang="en-US" sz="4800" dirty="0">
              <a:solidFill>
                <a:schemeClr val="bg1">
                  <a:lumMod val="85000"/>
                </a:schemeClr>
              </a:solidFill>
              <a:effectLst>
                <a:outerShdw blurRad="38100" dist="38100" dir="2700000" algn="tl">
                  <a:srgbClr val="000000">
                    <a:alpha val="43137"/>
                  </a:srgbClr>
                </a:outerShdw>
              </a:effectLst>
            </a:endParaRPr>
          </a:p>
        </p:txBody>
      </p:sp>
      <p:sp>
        <p:nvSpPr>
          <p:cNvPr id="23" name="文本框 22"/>
          <p:cNvSpPr txBox="1"/>
          <p:nvPr/>
        </p:nvSpPr>
        <p:spPr>
          <a:xfrm>
            <a:off x="5151040" y="3116699"/>
            <a:ext cx="806631" cy="830997"/>
          </a:xfrm>
          <a:prstGeom prst="rect">
            <a:avLst/>
          </a:prstGeom>
          <a:noFill/>
        </p:spPr>
        <p:txBody>
          <a:bodyPr wrap="none" rtlCol="0">
            <a:spAutoFit/>
          </a:bodyPr>
          <a:lstStyle/>
          <a:p>
            <a:r>
              <a:rPr lang="zh-CN" altLang="en-US" sz="4800" b="1" dirty="0">
                <a:solidFill>
                  <a:schemeClr val="bg1">
                    <a:lumMod val="8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要</a:t>
            </a:r>
          </a:p>
        </p:txBody>
      </p:sp>
      <p:sp>
        <p:nvSpPr>
          <p:cNvPr id="4" name="矩形 3"/>
          <p:cNvSpPr/>
          <p:nvPr>
            <p:custDataLst>
              <p:tags r:id="rId1"/>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custDataLst>
              <p:tags r:id="rId2"/>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9" name="矩形 8"/>
          <p:cNvSpPr/>
          <p:nvPr>
            <p:custDataLst>
              <p:tags r:id="rId3"/>
            </p:custDataLst>
          </p:nvPr>
        </p:nvSpPr>
        <p:spPr>
          <a:xfrm>
            <a:off x="118745" y="222885"/>
            <a:ext cx="11704955"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6" name="直接连接符 5"/>
          <p:cNvCxnSpPr/>
          <p:nvPr>
            <p:custDataLst>
              <p:tags r:id="rId5"/>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28541"/>
            <a:ext cx="12192000" cy="216103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289637" y="2959100"/>
            <a:ext cx="1910466" cy="1376045"/>
            <a:chOff x="8239230" y="2942655"/>
            <a:chExt cx="1910466" cy="1376045"/>
          </a:xfrm>
        </p:grpSpPr>
        <p:sp>
          <p:nvSpPr>
            <p:cNvPr id="32" name="íSľïḋè"/>
            <p:cNvSpPr/>
            <p:nvPr/>
          </p:nvSpPr>
          <p:spPr>
            <a:xfrm>
              <a:off x="8554824" y="3390330"/>
              <a:ext cx="1482090" cy="92837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nSpc>
                  <a:spcPct val="150000"/>
                </a:lnSpc>
                <a:spcBef>
                  <a:spcPct val="0"/>
                </a:spcBef>
              </a:pPr>
              <a:r>
                <a:rPr lang="zh-CN" altLang="en-US" sz="1900" dirty="0">
                  <a:latin typeface="微软雅黑" panose="020B0503020204020204" pitchFamily="34" charset="-122"/>
                  <a:ea typeface="微软雅黑" panose="020B0503020204020204" pitchFamily="34" charset="-122"/>
                  <a:cs typeface="+mn-ea"/>
                  <a:sym typeface="+mn-lt"/>
                </a:rPr>
                <a:t>分清是非</a:t>
              </a:r>
            </a:p>
            <a:p>
              <a:pPr algn="ctr">
                <a:lnSpc>
                  <a:spcPct val="150000"/>
                </a:lnSpc>
                <a:spcBef>
                  <a:spcPct val="0"/>
                </a:spcBef>
              </a:pPr>
              <a:r>
                <a:rPr lang="zh-CN" altLang="en-US" sz="1900" dirty="0">
                  <a:latin typeface="微软雅黑" panose="020B0503020204020204" pitchFamily="34" charset="-122"/>
                  <a:ea typeface="微软雅黑" panose="020B0503020204020204" pitchFamily="34" charset="-122"/>
                  <a:cs typeface="+mn-ea"/>
                  <a:sym typeface="+mn-lt"/>
                </a:rPr>
                <a:t>民主</a:t>
              </a:r>
            </a:p>
          </p:txBody>
        </p:sp>
        <p:sp>
          <p:nvSpPr>
            <p:cNvPr id="33" name="iṧľîḋê"/>
            <p:cNvSpPr txBox="1"/>
            <p:nvPr/>
          </p:nvSpPr>
          <p:spPr bwMode="auto">
            <a:xfrm>
              <a:off x="8239230" y="2942655"/>
              <a:ext cx="1910466" cy="4762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400" b="1" dirty="0">
                  <a:latin typeface="微软雅黑" panose="020B0503020204020204" pitchFamily="34" charset="-122"/>
                  <a:ea typeface="微软雅黑" panose="020B0503020204020204" pitchFamily="34" charset="-122"/>
                  <a:cs typeface="+mn-ea"/>
                  <a:sym typeface="+mn-lt"/>
                </a:rPr>
                <a:t>非对抗性矛盾</a:t>
              </a:r>
              <a:endParaRPr lang="en-US" altLang="zh-CN" sz="2400" b="1" dirty="0">
                <a:latin typeface="微软雅黑" panose="020B0503020204020204" pitchFamily="34" charset="-122"/>
                <a:ea typeface="微软雅黑" panose="020B0503020204020204" pitchFamily="34" charset="-122"/>
                <a:cs typeface="+mn-ea"/>
                <a:sym typeface="+mn-lt"/>
              </a:endParaRPr>
            </a:p>
          </p:txBody>
        </p:sp>
      </p:grpSp>
      <p:grpSp>
        <p:nvGrpSpPr>
          <p:cNvPr id="15" name="îṥḷíḑe"/>
          <p:cNvGrpSpPr/>
          <p:nvPr/>
        </p:nvGrpSpPr>
        <p:grpSpPr>
          <a:xfrm rot="438381">
            <a:off x="424180" y="4657725"/>
            <a:ext cx="11509375" cy="1268095"/>
            <a:chOff x="6901" y="3178628"/>
            <a:chExt cx="12747721" cy="1271927"/>
          </a:xfrm>
        </p:grpSpPr>
        <p:sp>
          <p:nvSpPr>
            <p:cNvPr id="16" name="íŝliḓe"/>
            <p:cNvSpPr/>
            <p:nvPr/>
          </p:nvSpPr>
          <p:spPr>
            <a:xfrm flipH="1" flipV="1">
              <a:off x="542168" y="3638237"/>
              <a:ext cx="12212454" cy="812318"/>
            </a:xfrm>
            <a:custGeom>
              <a:avLst/>
              <a:gdLst>
                <a:gd name="connsiteX0" fmla="*/ 3369945 w 3362325"/>
                <a:gd name="connsiteY0" fmla="*/ 512626 h 542925"/>
                <a:gd name="connsiteX1" fmla="*/ 3369945 w 3362325"/>
                <a:gd name="connsiteY1" fmla="*/ 545963 h 542925"/>
                <a:gd name="connsiteX2" fmla="*/ 0 w 3362325"/>
                <a:gd name="connsiteY2" fmla="*/ 417376 h 542925"/>
                <a:gd name="connsiteX3" fmla="*/ 0 w 3362325"/>
                <a:gd name="connsiteY3" fmla="*/ 284026 h 542925"/>
                <a:gd name="connsiteX4" fmla="*/ 3369945 w 3362325"/>
                <a:gd name="connsiteY4" fmla="*/ 512626 h 542925"/>
                <a:gd name="connsiteX0-1" fmla="*/ 3369945 w 3369945"/>
                <a:gd name="connsiteY0-2" fmla="*/ 512626 h 545963"/>
                <a:gd name="connsiteX1-3" fmla="*/ 3369945 w 3369945"/>
                <a:gd name="connsiteY1-4" fmla="*/ 545963 h 545963"/>
                <a:gd name="connsiteX2-5" fmla="*/ 0 w 3369945"/>
                <a:gd name="connsiteY2-6" fmla="*/ 468590 h 545963"/>
                <a:gd name="connsiteX3-7" fmla="*/ 0 w 3369945"/>
                <a:gd name="connsiteY3-8" fmla="*/ 284026 h 545963"/>
                <a:gd name="connsiteX4-9" fmla="*/ 3369945 w 3369945"/>
                <a:gd name="connsiteY4-10" fmla="*/ 512626 h 545963"/>
                <a:gd name="connsiteX0-11" fmla="*/ 3369945 w 3369945"/>
                <a:gd name="connsiteY0-12" fmla="*/ 512626 h 545963"/>
                <a:gd name="connsiteX1-13" fmla="*/ 3369945 w 3369945"/>
                <a:gd name="connsiteY1-14" fmla="*/ 545963 h 545963"/>
                <a:gd name="connsiteX2-15" fmla="*/ 0 w 3369945"/>
                <a:gd name="connsiteY2-16" fmla="*/ 468590 h 545963"/>
                <a:gd name="connsiteX3-17" fmla="*/ 0 w 3369945"/>
                <a:gd name="connsiteY3-18" fmla="*/ 284026 h 545963"/>
                <a:gd name="connsiteX4-19" fmla="*/ 3369945 w 3369945"/>
                <a:gd name="connsiteY4-20" fmla="*/ 512626 h 5459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545963">
                  <a:moveTo>
                    <a:pt x="3369945" y="512626"/>
                  </a:moveTo>
                  <a:lnTo>
                    <a:pt x="3369945" y="545963"/>
                  </a:lnTo>
                  <a:cubicBezTo>
                    <a:pt x="3369945" y="545963"/>
                    <a:pt x="1883973" y="-346603"/>
                    <a:pt x="0" y="468590"/>
                  </a:cubicBezTo>
                  <a:lnTo>
                    <a:pt x="0" y="284026"/>
                  </a:lnTo>
                  <a:cubicBezTo>
                    <a:pt x="0" y="284026"/>
                    <a:pt x="1654493" y="-487499"/>
                    <a:pt x="3369945" y="512626"/>
                  </a:cubicBezTo>
                  <a:close/>
                </a:path>
              </a:pathLst>
            </a:custGeom>
            <a:solidFill>
              <a:srgbClr val="CB0B0A"/>
            </a:solidFill>
            <a:ln w="38100">
              <a:noFill/>
            </a:ln>
            <a:effectLst>
              <a:outerShdw blurRad="50800" dist="38100" dir="2700000" algn="tl" rotWithShape="0">
                <a:prstClr val="black">
                  <a:alpha val="40000"/>
                </a:prstClr>
              </a:outerShdw>
            </a:effectLst>
          </p:spPr>
          <p:txBody>
            <a:bodyPr wrap="square" lIns="91440" tIns="45720" rIns="91440" bIns="45720" rtlCol="0" anchor="ctr">
              <a:normAutofit/>
            </a:bodyPr>
            <a:lstStyle/>
            <a:p>
              <a:endParaRPr lang="zh-CN" altLang="en-US" sz="2400" kern="0">
                <a:solidFill>
                  <a:srgbClr val="FFFFFF"/>
                </a:solidFill>
                <a:cs typeface="+mn-ea"/>
                <a:sym typeface="+mn-lt"/>
              </a:endParaRPr>
            </a:p>
          </p:txBody>
        </p:sp>
        <p:sp>
          <p:nvSpPr>
            <p:cNvPr id="17" name="iṩļíďè"/>
            <p:cNvSpPr/>
            <p:nvPr/>
          </p:nvSpPr>
          <p:spPr>
            <a:xfrm flipV="1">
              <a:off x="6901" y="3632242"/>
              <a:ext cx="12212454" cy="711882"/>
            </a:xfrm>
            <a:custGeom>
              <a:avLst/>
              <a:gdLst>
                <a:gd name="connsiteX0" fmla="*/ 0 w 3362325"/>
                <a:gd name="connsiteY0" fmla="*/ 485505 h 476250"/>
                <a:gd name="connsiteX1" fmla="*/ 0 w 3362325"/>
                <a:gd name="connsiteY1" fmla="*/ 314055 h 476250"/>
                <a:gd name="connsiteX2" fmla="*/ 3369945 w 3362325"/>
                <a:gd name="connsiteY2" fmla="*/ 442643 h 476250"/>
                <a:gd name="connsiteX3" fmla="*/ 3369945 w 3362325"/>
                <a:gd name="connsiteY3" fmla="*/ 485505 h 476250"/>
                <a:gd name="connsiteX4" fmla="*/ 0 w 3362325"/>
                <a:gd name="connsiteY4" fmla="*/ 485505 h 476250"/>
                <a:gd name="connsiteX0-1" fmla="*/ 0 w 3369945"/>
                <a:gd name="connsiteY0-2" fmla="*/ 515475 h 515475"/>
                <a:gd name="connsiteX1-3" fmla="*/ 0 w 3369945"/>
                <a:gd name="connsiteY1-4" fmla="*/ 344025 h 515475"/>
                <a:gd name="connsiteX2-5" fmla="*/ 3369945 w 3369945"/>
                <a:gd name="connsiteY2-6" fmla="*/ 429934 h 515475"/>
                <a:gd name="connsiteX3-7" fmla="*/ 3369945 w 3369945"/>
                <a:gd name="connsiteY3-8" fmla="*/ 515475 h 515475"/>
                <a:gd name="connsiteX4-9" fmla="*/ 0 w 3369945"/>
                <a:gd name="connsiteY4-10" fmla="*/ 515475 h 515475"/>
                <a:gd name="connsiteX0-11" fmla="*/ 0 w 3369945"/>
                <a:gd name="connsiteY0-12" fmla="*/ 489013 h 489013"/>
                <a:gd name="connsiteX1-13" fmla="*/ 0 w 3369945"/>
                <a:gd name="connsiteY1-14" fmla="*/ 317563 h 489013"/>
                <a:gd name="connsiteX2-15" fmla="*/ 3369945 w 3369945"/>
                <a:gd name="connsiteY2-16" fmla="*/ 403472 h 489013"/>
                <a:gd name="connsiteX3-17" fmla="*/ 3369945 w 3369945"/>
                <a:gd name="connsiteY3-18" fmla="*/ 489013 h 489013"/>
                <a:gd name="connsiteX4-19" fmla="*/ 0 w 3369945"/>
                <a:gd name="connsiteY4-20" fmla="*/ 489013 h 489013"/>
                <a:gd name="connsiteX0-21" fmla="*/ 0 w 3369945"/>
                <a:gd name="connsiteY0-22" fmla="*/ 501163 h 501163"/>
                <a:gd name="connsiteX1-23" fmla="*/ 0 w 3369945"/>
                <a:gd name="connsiteY1-24" fmla="*/ 329713 h 501163"/>
                <a:gd name="connsiteX2-25" fmla="*/ 3362936 w 3369945"/>
                <a:gd name="connsiteY2-26" fmla="*/ 398551 h 501163"/>
                <a:gd name="connsiteX3-27" fmla="*/ 3369945 w 3369945"/>
                <a:gd name="connsiteY3-28" fmla="*/ 501163 h 501163"/>
                <a:gd name="connsiteX4-29" fmla="*/ 0 w 3369945"/>
                <a:gd name="connsiteY4-30" fmla="*/ 501163 h 501163"/>
                <a:gd name="connsiteX0-31" fmla="*/ 0 w 3369945"/>
                <a:gd name="connsiteY0-32" fmla="*/ 478459 h 478459"/>
                <a:gd name="connsiteX1-33" fmla="*/ 0 w 3369945"/>
                <a:gd name="connsiteY1-34" fmla="*/ 307009 h 478459"/>
                <a:gd name="connsiteX2-35" fmla="*/ 3362936 w 3369945"/>
                <a:gd name="connsiteY2-36" fmla="*/ 375847 h 478459"/>
                <a:gd name="connsiteX3-37" fmla="*/ 3369945 w 3369945"/>
                <a:gd name="connsiteY3-38" fmla="*/ 478459 h 478459"/>
                <a:gd name="connsiteX4-39" fmla="*/ 0 w 3369945"/>
                <a:gd name="connsiteY4-40" fmla="*/ 478459 h 4784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9945" h="478459">
                  <a:moveTo>
                    <a:pt x="0" y="478459"/>
                  </a:moveTo>
                  <a:lnTo>
                    <a:pt x="0" y="307009"/>
                  </a:lnTo>
                  <a:cubicBezTo>
                    <a:pt x="0" y="307009"/>
                    <a:pt x="1601207" y="-427589"/>
                    <a:pt x="3362936" y="375847"/>
                  </a:cubicBezTo>
                  <a:lnTo>
                    <a:pt x="3369945" y="478459"/>
                  </a:lnTo>
                  <a:cubicBezTo>
                    <a:pt x="3369945" y="478459"/>
                    <a:pt x="1547813" y="-459753"/>
                    <a:pt x="0" y="478459"/>
                  </a:cubicBezTo>
                  <a:close/>
                </a:path>
              </a:pathLst>
            </a:custGeom>
            <a:solidFill>
              <a:schemeClr val="bg1">
                <a:lumMod val="85000"/>
              </a:schemeClr>
            </a:solidFill>
            <a:ln w="38100">
              <a:noFill/>
            </a:ln>
          </p:spPr>
          <p:txBody>
            <a:bodyPr wrap="square" lIns="91440" tIns="45720" rIns="91440" bIns="45720" rtlCol="0" anchor="ctr">
              <a:normAutofit/>
            </a:bodyPr>
            <a:lstStyle/>
            <a:p>
              <a:endParaRPr lang="zh-CN" altLang="en-US" sz="2400" kern="0">
                <a:solidFill>
                  <a:srgbClr val="FFFFFF"/>
                </a:solidFill>
                <a:cs typeface="+mn-ea"/>
                <a:sym typeface="+mn-lt"/>
              </a:endParaRPr>
            </a:p>
          </p:txBody>
        </p:sp>
        <p:sp>
          <p:nvSpPr>
            <p:cNvPr id="25" name="ïṩḻíḋé"/>
            <p:cNvSpPr/>
            <p:nvPr/>
          </p:nvSpPr>
          <p:spPr>
            <a:xfrm flipH="1" flipV="1">
              <a:off x="5978508" y="3178628"/>
              <a:ext cx="6213233" cy="977861"/>
            </a:xfrm>
            <a:custGeom>
              <a:avLst/>
              <a:gdLst>
                <a:gd name="connsiteX0" fmla="*/ 0 w 1714500"/>
                <a:gd name="connsiteY0" fmla="*/ 448169 h 657225"/>
                <a:gd name="connsiteX1" fmla="*/ 0 w 1714500"/>
                <a:gd name="connsiteY1" fmla="*/ 662482 h 657225"/>
                <a:gd name="connsiteX2" fmla="*/ 1714500 w 1714500"/>
                <a:gd name="connsiteY2" fmla="*/ 494 h 657225"/>
                <a:gd name="connsiteX3" fmla="*/ 0 w 1714500"/>
                <a:gd name="connsiteY3" fmla="*/ 448169 h 657225"/>
              </a:gdLst>
              <a:ahLst/>
              <a:cxnLst>
                <a:cxn ang="0">
                  <a:pos x="connsiteX0" y="connsiteY0"/>
                </a:cxn>
                <a:cxn ang="0">
                  <a:pos x="connsiteX1" y="connsiteY1"/>
                </a:cxn>
                <a:cxn ang="0">
                  <a:pos x="connsiteX2" y="connsiteY2"/>
                </a:cxn>
                <a:cxn ang="0">
                  <a:pos x="connsiteX3" y="connsiteY3"/>
                </a:cxn>
              </a:cxnLst>
              <a:rect l="l" t="t" r="r" b="b"/>
              <a:pathLst>
                <a:path w="1714500" h="657225">
                  <a:moveTo>
                    <a:pt x="0" y="448169"/>
                  </a:moveTo>
                  <a:lnTo>
                    <a:pt x="0" y="662482"/>
                  </a:lnTo>
                  <a:cubicBezTo>
                    <a:pt x="0" y="662482"/>
                    <a:pt x="704850" y="62407"/>
                    <a:pt x="1714500" y="494"/>
                  </a:cubicBezTo>
                  <a:cubicBezTo>
                    <a:pt x="1714500" y="494"/>
                    <a:pt x="733425" y="-32843"/>
                    <a:pt x="0" y="448169"/>
                  </a:cubicBezTo>
                  <a:close/>
                </a:path>
              </a:pathLst>
            </a:custGeom>
            <a:solidFill>
              <a:schemeClr val="bg1">
                <a:lumMod val="85000"/>
                <a:alpha val="29000"/>
              </a:schemeClr>
            </a:solidFill>
            <a:ln w="9525" cap="flat">
              <a:noFill/>
              <a:prstDash val="solid"/>
              <a:miter/>
            </a:ln>
          </p:spPr>
          <p:txBody>
            <a:bodyPr wrap="square" lIns="91440" tIns="45720" rIns="91440" bIns="45720" rtlCol="0" anchor="ctr">
              <a:normAutofit/>
            </a:bodyPr>
            <a:lstStyle/>
            <a:p>
              <a:endParaRPr lang="zh-CN" altLang="en-US">
                <a:cs typeface="+mn-ea"/>
                <a:sym typeface="+mn-lt"/>
              </a:endParaRPr>
            </a:p>
          </p:txBody>
        </p:sp>
      </p:grpSp>
      <p:grpSp>
        <p:nvGrpSpPr>
          <p:cNvPr id="5" name="组合 4"/>
          <p:cNvGrpSpPr/>
          <p:nvPr/>
        </p:nvGrpSpPr>
        <p:grpSpPr>
          <a:xfrm>
            <a:off x="8581624" y="2404614"/>
            <a:ext cx="1695186" cy="2097162"/>
            <a:chOff x="6314915" y="2404614"/>
            <a:chExt cx="1695186" cy="2097162"/>
          </a:xfrm>
          <a:effectLst>
            <a:outerShdw blurRad="50800" dist="38100" dir="10800000" algn="r" rotWithShape="0">
              <a:prstClr val="black">
                <a:alpha val="40000"/>
              </a:prstClr>
            </a:outerShdw>
          </a:effectLst>
        </p:grpSpPr>
        <p:sp>
          <p:nvSpPr>
            <p:cNvPr id="36" name="íšḷîḑê"/>
            <p:cNvSpPr/>
            <p:nvPr/>
          </p:nvSpPr>
          <p:spPr>
            <a:xfrm>
              <a:off x="6314915" y="2404614"/>
              <a:ext cx="1695186" cy="2097162"/>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bg1">
                <a:lumMod val="75000"/>
              </a:schemeClr>
            </a:solidFill>
            <a:ln w="76200">
              <a:noFill/>
            </a:ln>
            <a:scene3d>
              <a:camera prst="orthographicFront">
                <a:rot lat="20699999" lon="0" rev="0"/>
              </a:camera>
              <a:lightRig rig="threePt" dir="t">
                <a:rot lat="0" lon="0" rev="30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6595410" y="2853030"/>
              <a:ext cx="1000483" cy="1200329"/>
            </a:xfrm>
            <a:prstGeom prst="rect">
              <a:avLst/>
            </a:prstGeom>
            <a:noFill/>
            <a:scene3d>
              <a:camera prst="orthographicFront"/>
              <a:lightRig rig="threePt" dir="t"/>
            </a:scene3d>
            <a:sp3d/>
          </p:spPr>
          <p:txBody>
            <a:bodyPr wrap="square" rtlCol="0">
              <a:spAutoFit/>
              <a:flatTx/>
            </a:bodyPr>
            <a:lstStyle/>
            <a:p>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人民内部矛盾</a:t>
              </a:r>
            </a:p>
          </p:txBody>
        </p:sp>
      </p:grpSp>
      <p:sp>
        <p:nvSpPr>
          <p:cNvPr id="22" name="文本框 21"/>
          <p:cNvSpPr txBox="1"/>
          <p:nvPr/>
        </p:nvSpPr>
        <p:spPr>
          <a:xfrm>
            <a:off x="10061144" y="3567416"/>
            <a:ext cx="1109599" cy="1200329"/>
          </a:xfrm>
          <a:prstGeom prst="rect">
            <a:avLst/>
          </a:prstGeom>
          <a:noFill/>
        </p:spPr>
        <p:txBody>
          <a:bodyPr wrap="square" rtlCol="0">
            <a:spAutoFit/>
          </a:bodyPr>
          <a:lstStyle/>
          <a:p>
            <a:r>
              <a:rPr lang="zh-CN" altLang="en-US" sz="7200" b="1" dirty="0">
                <a:solidFill>
                  <a:schemeClr val="bg1">
                    <a:lumMod val="85000"/>
                    <a:alpha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盾</a:t>
            </a:r>
          </a:p>
        </p:txBody>
      </p:sp>
      <p:grpSp>
        <p:nvGrpSpPr>
          <p:cNvPr id="4" name="组合 3"/>
          <p:cNvGrpSpPr/>
          <p:nvPr/>
        </p:nvGrpSpPr>
        <p:grpSpPr>
          <a:xfrm>
            <a:off x="4318886" y="2758440"/>
            <a:ext cx="1635125" cy="1648460"/>
            <a:chOff x="2480041" y="2785879"/>
            <a:chExt cx="1635125" cy="1648460"/>
          </a:xfrm>
        </p:grpSpPr>
        <p:sp>
          <p:nvSpPr>
            <p:cNvPr id="34" name="išḻîďé"/>
            <p:cNvSpPr/>
            <p:nvPr/>
          </p:nvSpPr>
          <p:spPr>
            <a:xfrm>
              <a:off x="2600691" y="3434214"/>
              <a:ext cx="1514475" cy="10001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a:lnSpc>
                  <a:spcPct val="150000"/>
                </a:lnSpc>
                <a:spcBef>
                  <a:spcPct val="0"/>
                </a:spcBef>
              </a:pPr>
              <a:r>
                <a:rPr lang="zh-CN" altLang="en-US" sz="2000" dirty="0">
                  <a:latin typeface="微软雅黑" panose="020B0503020204020204" pitchFamily="34" charset="-122"/>
                  <a:ea typeface="微软雅黑" panose="020B0503020204020204" pitchFamily="34" charset="-122"/>
                  <a:cs typeface="+mn-ea"/>
                  <a:sym typeface="+mn-lt"/>
                </a:rPr>
                <a:t>分清敌我</a:t>
              </a:r>
            </a:p>
            <a:p>
              <a:pPr algn="ctr">
                <a:lnSpc>
                  <a:spcPct val="150000"/>
                </a:lnSpc>
                <a:spcBef>
                  <a:spcPct val="0"/>
                </a:spcBef>
              </a:pPr>
              <a:r>
                <a:rPr lang="zh-CN" altLang="en-US" sz="2000" dirty="0">
                  <a:latin typeface="微软雅黑" panose="020B0503020204020204" pitchFamily="34" charset="-122"/>
                  <a:ea typeface="微软雅黑" panose="020B0503020204020204" pitchFamily="34" charset="-122"/>
                  <a:cs typeface="+mn-ea"/>
                  <a:sym typeface="+mn-lt"/>
                </a:rPr>
                <a:t>专政</a:t>
              </a:r>
            </a:p>
          </p:txBody>
        </p:sp>
        <p:sp>
          <p:nvSpPr>
            <p:cNvPr id="35" name="íṧliḋé"/>
            <p:cNvSpPr txBox="1"/>
            <p:nvPr/>
          </p:nvSpPr>
          <p:spPr bwMode="auto">
            <a:xfrm>
              <a:off x="2480041" y="2785879"/>
              <a:ext cx="1589766" cy="6371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400" b="1" dirty="0">
                  <a:latin typeface="微软雅黑" panose="020B0503020204020204" pitchFamily="34" charset="-122"/>
                  <a:ea typeface="微软雅黑" panose="020B0503020204020204" pitchFamily="34" charset="-122"/>
                  <a:cs typeface="+mn-ea"/>
                  <a:sym typeface="+mn-lt"/>
                </a:rPr>
                <a:t>对抗性矛盾</a:t>
              </a:r>
              <a:endParaRPr lang="en-US" altLang="zh-CN" sz="2400" b="1" dirty="0">
                <a:latin typeface="微软雅黑" panose="020B0503020204020204" pitchFamily="34" charset="-122"/>
                <a:ea typeface="微软雅黑" panose="020B0503020204020204" pitchFamily="34" charset="-122"/>
                <a:cs typeface="+mn-ea"/>
                <a:sym typeface="+mn-lt"/>
              </a:endParaRPr>
            </a:p>
          </p:txBody>
        </p:sp>
      </p:grpSp>
      <p:grpSp>
        <p:nvGrpSpPr>
          <p:cNvPr id="3" name="组合 2"/>
          <p:cNvGrpSpPr/>
          <p:nvPr/>
        </p:nvGrpSpPr>
        <p:grpSpPr>
          <a:xfrm>
            <a:off x="2241759" y="2358050"/>
            <a:ext cx="1695186" cy="2097162"/>
            <a:chOff x="4432686" y="2334123"/>
            <a:chExt cx="1695186" cy="2097162"/>
          </a:xfrm>
          <a:effectLst>
            <a:outerShdw blurRad="50800" dist="38100" dir="10800000" algn="r" rotWithShape="0">
              <a:prstClr val="black">
                <a:alpha val="40000"/>
              </a:prstClr>
            </a:outerShdw>
          </a:effectLst>
        </p:grpSpPr>
        <p:sp>
          <p:nvSpPr>
            <p:cNvPr id="37" name="iṥ1íḓê"/>
            <p:cNvSpPr/>
            <p:nvPr/>
          </p:nvSpPr>
          <p:spPr>
            <a:xfrm flipH="1">
              <a:off x="4432686" y="2334123"/>
              <a:ext cx="1695186" cy="2097162"/>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rgbClr val="C00000"/>
            </a:solidFill>
            <a:ln w="76200">
              <a:noFill/>
            </a:ln>
            <a:scene3d>
              <a:camera prst="orthographicFront">
                <a:rot lat="20699999" lon="0" rev="0"/>
              </a:camera>
              <a:lightRig rig="threePt" dir="t">
                <a:rot lat="0" lon="0" rev="30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5026799" y="2945298"/>
              <a:ext cx="1000483" cy="830997"/>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敌我矛盾</a:t>
              </a:r>
            </a:p>
          </p:txBody>
        </p:sp>
      </p:grpSp>
      <p:sp>
        <p:nvSpPr>
          <p:cNvPr id="21" name="矩形 20"/>
          <p:cNvSpPr/>
          <p:nvPr/>
        </p:nvSpPr>
        <p:spPr>
          <a:xfrm>
            <a:off x="1414616" y="2294811"/>
            <a:ext cx="1012044" cy="1200329"/>
          </a:xfrm>
          <a:prstGeom prst="rect">
            <a:avLst/>
          </a:prstGeom>
        </p:spPr>
        <p:txBody>
          <a:bodyPr wrap="square">
            <a:spAutoFit/>
          </a:bodyPr>
          <a:lstStyle/>
          <a:p>
            <a:r>
              <a:rPr lang="zh-CN" altLang="en-US" sz="7200" b="1" dirty="0">
                <a:solidFill>
                  <a:schemeClr val="bg1">
                    <a:lumMod val="85000"/>
                    <a:alpha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矛</a:t>
            </a:r>
            <a:endParaRPr lang="zh-CN" altLang="en-US" sz="7200" dirty="0">
              <a:solidFill>
                <a:schemeClr val="bg1">
                  <a:lumMod val="85000"/>
                  <a:alpha val="75000"/>
                </a:schemeClr>
              </a:solidFill>
              <a:effectLst>
                <a:outerShdw blurRad="38100" dist="38100" dir="2700000" algn="tl">
                  <a:srgbClr val="000000">
                    <a:alpha val="43137"/>
                  </a:srgbClr>
                </a:outerShdw>
              </a:effectLst>
            </a:endParaRPr>
          </a:p>
        </p:txBody>
      </p:sp>
      <p:sp>
        <p:nvSpPr>
          <p:cNvPr id="26" name="矩形 25"/>
          <p:cNvSpPr/>
          <p:nvPr/>
        </p:nvSpPr>
        <p:spPr>
          <a:xfrm>
            <a:off x="1536700" y="1531620"/>
            <a:ext cx="5792470" cy="39878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关于社会主义社会两类不同性质的矛盾及处理方法</a:t>
            </a:r>
          </a:p>
        </p:txBody>
      </p:sp>
      <p:sp>
        <p:nvSpPr>
          <p:cNvPr id="29" name="矩形: 对角圆角 41"/>
          <p:cNvSpPr>
            <a:spLocks noChangeAspect="1"/>
          </p:cNvSpPr>
          <p:nvPr/>
        </p:nvSpPr>
        <p:spPr>
          <a:xfrm rot="18900000">
            <a:off x="1243976" y="1590913"/>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086218" y="2231311"/>
            <a:ext cx="24975" cy="25764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矩形 6"/>
          <p:cNvSpPr/>
          <p:nvPr>
            <p:custDataLst>
              <p:tags r:id="rId1"/>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custDataLst>
              <p:tags r:id="rId2"/>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10" name="矩形 9"/>
          <p:cNvSpPr/>
          <p:nvPr>
            <p:custDataLst>
              <p:tags r:id="rId3"/>
            </p:custDataLst>
          </p:nvPr>
        </p:nvSpPr>
        <p:spPr>
          <a:xfrm>
            <a:off x="118745" y="222885"/>
            <a:ext cx="11704955"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12" name="直接连接符 11"/>
          <p:cNvCxnSpPr/>
          <p:nvPr>
            <p:custDataLst>
              <p:tags r:id="rId5"/>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05710" y="1707515"/>
            <a:ext cx="7530465" cy="398780"/>
          </a:xfrm>
          <a:prstGeom prst="rect">
            <a:avLst/>
          </a:prstGeom>
        </p:spPr>
        <p:txBody>
          <a:bodyPr wrap="square">
            <a:spAutoFit/>
          </a:bodyPr>
          <a:lstStyle/>
          <a:p>
            <a:r>
              <a:rPr lang="zh-CN" altLang="en-US" sz="2000"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区分两类不同性质矛盾和正确处理人民内部矛盾的目的和意义</a:t>
            </a:r>
          </a:p>
        </p:txBody>
      </p:sp>
      <p:sp>
        <p:nvSpPr>
          <p:cNvPr id="50" name="矩形: 对角圆角 41"/>
          <p:cNvSpPr>
            <a:spLocks noChangeAspect="1"/>
          </p:cNvSpPr>
          <p:nvPr/>
        </p:nvSpPr>
        <p:spPr>
          <a:xfrm rot="18900000">
            <a:off x="1999556" y="1765785"/>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custDataLst>
              <p:tags r:id="rId2"/>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8" name="圆角矩形 27"/>
          <p:cNvSpPr/>
          <p:nvPr>
            <p:custDataLst>
              <p:tags r:id="rId3"/>
            </p:custDataLst>
          </p:nvPr>
        </p:nvSpPr>
        <p:spPr>
          <a:xfrm>
            <a:off x="1333500" y="2783840"/>
            <a:ext cx="9525000" cy="2324100"/>
          </a:xfrm>
          <a:prstGeom prst="roundRect">
            <a:avLst>
              <a:gd name="adj" fmla="val 6440"/>
            </a:avLst>
          </a:prstGeom>
          <a:solidFill>
            <a:schemeClr val="bg1">
              <a:alpha val="64000"/>
            </a:schemeClr>
          </a:solidFill>
          <a:ln>
            <a:gradFill>
              <a:gsLst>
                <a:gs pos="100000">
                  <a:schemeClr val="bg1"/>
                </a:gs>
                <a:gs pos="1000">
                  <a:srgbClr val="C00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custDataLst>
              <p:tags r:id="rId4"/>
            </p:custDataLst>
          </p:nvPr>
        </p:nvSpPr>
        <p:spPr>
          <a:xfrm>
            <a:off x="1771319" y="3157578"/>
            <a:ext cx="8115963" cy="1477328"/>
          </a:xfrm>
          <a:prstGeom prst="rect">
            <a:avLst/>
          </a:prstGeom>
          <a:noFill/>
        </p:spPr>
        <p:txBody>
          <a:bodyPr wrap="square">
            <a:spAutoFit/>
          </a:bodyPr>
          <a:lstStyle/>
          <a:p>
            <a:pPr indent="45720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关于正确处理人民内部矛盾的问题是社会主义国家政治生活的主题。这一论断的根本着眼点，在于调动一切积极因素，团结一切可以团结的力量，把全党的注意力转到社会主义建设上来。</a:t>
            </a:r>
          </a:p>
        </p:txBody>
      </p:sp>
      <p:sp>
        <p:nvSpPr>
          <p:cNvPr id="9" name="矩形 8"/>
          <p:cNvSpPr/>
          <p:nvPr>
            <p:custDataLst>
              <p:tags r:id="rId5"/>
            </p:custDataLst>
          </p:nvPr>
        </p:nvSpPr>
        <p:spPr>
          <a:xfrm>
            <a:off x="118745" y="222885"/>
            <a:ext cx="11704955"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6"/>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10" name="直接连接符 9"/>
          <p:cNvCxnSpPr/>
          <p:nvPr>
            <p:custDataLst>
              <p:tags r:id="rId7"/>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对角圆角 13"/>
          <p:cNvSpPr/>
          <p:nvPr/>
        </p:nvSpPr>
        <p:spPr>
          <a:xfrm>
            <a:off x="1074057" y="2452915"/>
            <a:ext cx="10043886" cy="2632360"/>
          </a:xfrm>
          <a:prstGeom prst="round2Diag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2260600" y="2826786"/>
            <a:ext cx="7670801" cy="1938992"/>
          </a:xfrm>
          <a:prstGeom prst="rect">
            <a:avLst/>
          </a:prstGeom>
          <a:noFill/>
        </p:spPr>
        <p:txBody>
          <a:bodyPr wrap="square" rtlCol="0">
            <a:spAutoFit/>
          </a:bodyPr>
          <a:lstStyle/>
          <a:p>
            <a:pPr indent="457200"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 科学揭示了社会主义社会发展的动力，以独创性的内容丰富了马克思主义的理论宝库，为正确处理社会主义社会各种矛盾、创造良好的社会环境和政治环境，提供了基本的理论依据，也为后来的社会主义改革奠定了理论基础。</a:t>
            </a:r>
          </a:p>
        </p:txBody>
      </p:sp>
      <p:sp>
        <p:nvSpPr>
          <p:cNvPr id="4" name="对角圆角矩形 56"/>
          <p:cNvSpPr/>
          <p:nvPr/>
        </p:nvSpPr>
        <p:spPr>
          <a:xfrm>
            <a:off x="3192780" y="1593850"/>
            <a:ext cx="6019800" cy="669925"/>
          </a:xfrm>
          <a:prstGeom prst="round2DiagRect">
            <a:avLst/>
          </a:prstGeom>
          <a:gradFill>
            <a:gsLst>
              <a:gs pos="71000">
                <a:srgbClr val="C00000"/>
              </a:gs>
              <a:gs pos="32000">
                <a:srgbClr val="CF5154"/>
              </a:gs>
              <a:gs pos="0">
                <a:srgbClr val="E97C30"/>
              </a:gs>
              <a:gs pos="100000">
                <a:srgbClr val="8A0000"/>
              </a:gs>
            </a:gsLst>
            <a:lin ang="6000000" scaled="0"/>
          </a:gradFill>
          <a:ln w="25400">
            <a:solidFill>
              <a:schemeClr val="bg1"/>
            </a:solidFill>
          </a:ln>
          <a:effectLst>
            <a:outerShdw blurRad="203200" dist="63500" dir="2700000" algn="tl" rotWithShape="0">
              <a:srgbClr val="801B1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99460" y="1721485"/>
            <a:ext cx="5805805" cy="398780"/>
          </a:xfrm>
          <a:prstGeom prst="rect">
            <a:avLst/>
          </a:prstGeom>
        </p:spPr>
        <p:txBody>
          <a:bodyPr wrap="square">
            <a:sp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毛泽东关于社会主义社会矛盾的学说的意义</a:t>
            </a:r>
          </a:p>
        </p:txBody>
      </p:sp>
      <p:sp>
        <p:nvSpPr>
          <p:cNvPr id="6" name="矩形 5"/>
          <p:cNvSpPr/>
          <p:nvPr>
            <p:custDataLst>
              <p:tags r:id="rId1"/>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custDataLst>
              <p:tags r:id="rId2"/>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8" name="矩形 7"/>
          <p:cNvSpPr/>
          <p:nvPr>
            <p:custDataLst>
              <p:tags r:id="rId3"/>
            </p:custDataLst>
          </p:nvPr>
        </p:nvSpPr>
        <p:spPr>
          <a:xfrm>
            <a:off x="118745" y="222885"/>
            <a:ext cx="11704955"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二、正确认识和处理社会主义社会矛盾的思想</a:t>
            </a:r>
          </a:p>
        </p:txBody>
      </p:sp>
      <p:cxnSp>
        <p:nvCxnSpPr>
          <p:cNvPr id="12" name="直接连接符 11"/>
          <p:cNvCxnSpPr/>
          <p:nvPr>
            <p:custDataLst>
              <p:tags r:id="rId5"/>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grpSp>
        <p:nvGrpSpPr>
          <p:cNvPr id="4" name="组合 3"/>
          <p:cNvGrpSpPr/>
          <p:nvPr/>
        </p:nvGrpSpPr>
        <p:grpSpPr>
          <a:xfrm>
            <a:off x="1996122" y="1695450"/>
            <a:ext cx="8086725" cy="960015"/>
            <a:chOff x="1108" y="3208"/>
            <a:chExt cx="12735" cy="1408"/>
          </a:xfrm>
        </p:grpSpPr>
        <p:sp>
          <p:nvSpPr>
            <p:cNvPr id="2" name="椭圆 1"/>
            <p:cNvSpPr>
              <a:spLocks noChangeAspect="1"/>
            </p:cNvSpPr>
            <p:nvPr/>
          </p:nvSpPr>
          <p:spPr>
            <a:xfrm>
              <a:off x="1108" y="3208"/>
              <a:ext cx="2153"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第一节</a:t>
              </a:r>
            </a:p>
          </p:txBody>
        </p:sp>
        <p:sp>
          <p:nvSpPr>
            <p:cNvPr id="3" name="矩形: 圆角 8"/>
            <p:cNvSpPr/>
            <p:nvPr/>
          </p:nvSpPr>
          <p:spPr>
            <a:xfrm>
              <a:off x="3528" y="3208"/>
              <a:ext cx="10315"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rPr>
                <a:t>毛泽东思想的形成和发展</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三、走中国工业化道路的思想</a:t>
            </a:r>
          </a:p>
        </p:txBody>
      </p:sp>
      <p:cxnSp>
        <p:nvCxnSpPr>
          <p:cNvPr id="14" name="直接连接符 13"/>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矩形: 对角圆角 13"/>
          <p:cNvSpPr/>
          <p:nvPr>
            <p:custDataLst>
              <p:tags r:id="rId1"/>
            </p:custDataLst>
          </p:nvPr>
        </p:nvSpPr>
        <p:spPr>
          <a:xfrm>
            <a:off x="1073785" y="1647190"/>
            <a:ext cx="10043795" cy="3437890"/>
          </a:xfrm>
          <a:prstGeom prst="round2Diag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以农业为基础，以工业为主导，以农轻重为序发展国民经济的总方针，以及一整套“两条腿走路”的工业化发展思路</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，即重工业和轻工业同时并举，中央工业和地方工业同时并举，沿海工业和内地工业同时并举，大型企业和中小型企业同时并举，等等。</a:t>
            </a:r>
          </a:p>
          <a:p>
            <a:pPr indent="0"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走中国工业化道路，必须采取正确的经济建设方针。</a:t>
            </a:r>
          </a:p>
          <a:p>
            <a:pPr indent="0"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走中国工业化道路，必须调整和完善所有制结构。</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走中国工业化道路，必须探索适合我国情况的经济体制和运行机制。</a:t>
            </a:r>
          </a:p>
          <a:p>
            <a:pPr indent="0"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走中国工业化道路的思想，是党探索我国社会主义建设道路的一个重要思想，对于加快我国社会主义建设事业发展具有重要意义。 </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670050" y="168275"/>
            <a:ext cx="894969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四、初步探索的其他理论成果</a:t>
            </a:r>
          </a:p>
        </p:txBody>
      </p:sp>
      <p:cxnSp>
        <p:nvCxnSpPr>
          <p:cNvPr id="14" name="直接连接符 13"/>
          <p:cNvCxnSpPr/>
          <p:nvPr>
            <p:custDataLst>
              <p:tags r:id="rId2"/>
            </p:custDataLst>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对角圆角 3"/>
          <p:cNvSpPr/>
          <p:nvPr>
            <p:custDataLst>
              <p:tags r:id="rId3"/>
            </p:custDataLst>
          </p:nvPr>
        </p:nvSpPr>
        <p:spPr>
          <a:xfrm>
            <a:off x="2666365" y="1827530"/>
            <a:ext cx="6343015" cy="3202305"/>
          </a:xfrm>
          <a:prstGeom prst="round2DiagRect">
            <a:avLst>
              <a:gd name="adj1" fmla="val 10786"/>
              <a:gd name="adj2" fmla="val 0"/>
            </a:avLst>
          </a:prstGeom>
          <a:solidFill>
            <a:srgbClr val="FFFDFA"/>
          </a:solidFill>
          <a:ln>
            <a:solidFill>
              <a:schemeClr val="bg1">
                <a:lumMod val="85000"/>
              </a:schemeClr>
            </a:solidFill>
          </a:ln>
          <a:effectLst>
            <a:outerShdw blurRad="266700" dist="241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sym typeface="+mn-ea"/>
              </a:rPr>
              <a:t>在探索社会主义建设道路的过程中，毛泽东以及党的其他领导人，还提出了一些重要的思想理论观点，其中涉及社会主义发展阶段思想、</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四个现代化</a:t>
            </a:r>
            <a:r>
              <a:rPr lang="en-US" altLang="zh-CN" dirty="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战略目标、科学教育文化和知识分子工作、国防建设、实现祖国统一、国际战略和外交工作、执政党建设等方面。</a:t>
            </a:r>
            <a:endParaRPr lang="zh-CN" altLang="en-US" dirty="0"/>
          </a:p>
        </p:txBody>
      </p:sp>
      <p:sp>
        <p:nvSpPr>
          <p:cNvPr id="6" name="文本框 5"/>
          <p:cNvSpPr txBox="1"/>
          <p:nvPr>
            <p:custDataLst>
              <p:tags r:id="rId4"/>
            </p:custDataLst>
          </p:nvPr>
        </p:nvSpPr>
        <p:spPr>
          <a:xfrm>
            <a:off x="3023042" y="1997980"/>
            <a:ext cx="5629026" cy="2861310"/>
          </a:xfrm>
          <a:prstGeom prst="rect">
            <a:avLst/>
          </a:prstGeom>
          <a:noFill/>
        </p:spPr>
        <p:txBody>
          <a:bodyPr wrap="square" rtlCol="0">
            <a:spAutoFit/>
          </a:bodyPr>
          <a:lstStyle/>
          <a:p>
            <a:pPr indent="457200" algn="just">
              <a:lnSpc>
                <a:spcPct val="150000"/>
              </a:lnSpc>
            </a:pPr>
            <a:r>
              <a:rPr lang="zh-CN" altLang="en-US" sz="2000" dirty="0">
                <a:latin typeface="微软雅黑" panose="020B0503020204020204" pitchFamily="34" charset="-122"/>
                <a:ea typeface="微软雅黑" panose="020B0503020204020204" pitchFamily="34" charset="-122"/>
              </a:rPr>
              <a:t> 在探索社会主义建设道路的过程中，毛泽东以及党的其他领导人，还提出了一些重要的思想理论观点，其中涉及社会主义发展阶段思想、</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四个现代化</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战略目标、科学教育文化和知识分子工作、国防建设、实现祖国统一、</a:t>
            </a:r>
            <a:r>
              <a:rPr lang="zh-CN" altLang="en-US" sz="2000" dirty="0">
                <a:latin typeface="微软雅黑" panose="020B0503020204020204" pitchFamily="34" charset="-122"/>
                <a:ea typeface="微软雅黑" panose="020B0503020204020204" pitchFamily="34" charset="-122"/>
                <a:sym typeface="+mn-ea"/>
              </a:rPr>
              <a:t>国际战略和</a:t>
            </a:r>
            <a:r>
              <a:rPr lang="zh-CN" altLang="en-US" sz="2000" dirty="0">
                <a:latin typeface="微软雅黑" panose="020B0503020204020204" pitchFamily="34" charset="-122"/>
                <a:ea typeface="微软雅黑" panose="020B0503020204020204" pitchFamily="34" charset="-122"/>
              </a:rPr>
              <a:t>外交工作、执政党建设等方面。</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3905885" y="872490"/>
            <a:ext cx="4258310"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关于社会主义发展阶段的思想</a:t>
            </a:r>
          </a:p>
        </p:txBody>
      </p:sp>
      <p:sp>
        <p:nvSpPr>
          <p:cNvPr id="18" name="矩形: 对角圆角 41"/>
          <p:cNvSpPr>
            <a:spLocks noChangeAspect="1"/>
          </p:cNvSpPr>
          <p:nvPr>
            <p:custDataLst>
              <p:tags r:id="rId2"/>
            </p:custDataLst>
          </p:nvPr>
        </p:nvSpPr>
        <p:spPr>
          <a:xfrm rot="18900000">
            <a:off x="3895207" y="930731"/>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对角圆角 3"/>
          <p:cNvSpPr/>
          <p:nvPr>
            <p:custDataLst>
              <p:tags r:id="rId3"/>
            </p:custDataLst>
          </p:nvPr>
        </p:nvSpPr>
        <p:spPr>
          <a:xfrm>
            <a:off x="3139440" y="1739900"/>
            <a:ext cx="6302375" cy="3179445"/>
          </a:xfrm>
          <a:prstGeom prst="round2DiagRect">
            <a:avLst>
              <a:gd name="adj1" fmla="val 10786"/>
              <a:gd name="adj2" fmla="val 0"/>
            </a:avLst>
          </a:prstGeom>
          <a:solidFill>
            <a:srgbClr val="FFFDFA"/>
          </a:solidFill>
          <a:ln>
            <a:solidFill>
              <a:schemeClr val="bg1">
                <a:lumMod val="85000"/>
              </a:schemeClr>
            </a:solidFill>
          </a:ln>
          <a:effectLst>
            <a:outerShdw blurRad="266700" dist="2413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custDataLst>
              <p:tags r:id="rId4"/>
            </p:custDataLst>
          </p:nvPr>
        </p:nvSpPr>
        <p:spPr>
          <a:xfrm>
            <a:off x="3345815" y="1972945"/>
            <a:ext cx="5720715" cy="2399665"/>
          </a:xfrm>
          <a:prstGeom prst="rect">
            <a:avLst/>
          </a:prstGeom>
          <a:noFill/>
        </p:spPr>
        <p:txBody>
          <a:bodyPr wrap="square" rtlCol="0">
            <a:spAutoFit/>
          </a:bodyPr>
          <a:lstStyle/>
          <a:p>
            <a:pPr indent="457200" algn="just">
              <a:lnSpc>
                <a:spcPct val="150000"/>
              </a:lnSpc>
            </a:pPr>
            <a:r>
              <a:rPr lang="zh-CN" altLang="en-US" sz="2000" dirty="0">
                <a:latin typeface="微软雅黑" panose="020B0503020204020204" pitchFamily="34" charset="-122"/>
                <a:ea typeface="微软雅黑" panose="020B0503020204020204" pitchFamily="34" charset="-122"/>
              </a:rPr>
              <a:t> 在探索社会主义建设道路的过程中，毛泽东提出，社会主义发展阶段可以分为两个阶段，第一个阶段是不发达社会主义，第二个阶段是比较发达社会主义。后一个阶段可能比前一个阶段需要更长时间。</a:t>
            </a:r>
          </a:p>
        </p:txBody>
      </p:sp>
      <p:sp>
        <p:nvSpPr>
          <p:cNvPr id="9" name="文本框 8"/>
          <p:cNvSpPr txBox="1"/>
          <p:nvPr>
            <p:custDataLst>
              <p:tags r:id="rId5"/>
            </p:custDataLst>
          </p:nvPr>
        </p:nvSpPr>
        <p:spPr>
          <a:xfrm>
            <a:off x="8221448" y="6307821"/>
            <a:ext cx="3743923" cy="295978"/>
          </a:xfrm>
          <a:prstGeom prst="rect">
            <a:avLst/>
          </a:prstGeom>
          <a:noFill/>
        </p:spPr>
        <p:txBody>
          <a:bodyPr wrap="square" rtlCol="0">
            <a:spAutoFit/>
          </a:bodyPr>
          <a:lstStyle/>
          <a:p>
            <a:pPr algn="r">
              <a:lnSpc>
                <a:spcPct val="150000"/>
              </a:lnSpc>
            </a:pPr>
            <a:r>
              <a:rPr lang="zh-CN" altLang="en-US" sz="1000" b="1" spc="120" dirty="0">
                <a:solidFill>
                  <a:schemeClr val="bg1">
                    <a:lumMod val="50000"/>
                  </a:schemeClr>
                </a:solidFill>
                <a:latin typeface="微软雅黑" panose="020B0503020204020204" pitchFamily="34" charset="-122"/>
                <a:ea typeface="微软雅黑" panose="020B0503020204020204" pitchFamily="34" charset="-122"/>
              </a:rPr>
              <a:t>毛泽东思想和中国特色社会主义理论体系概论</a:t>
            </a:r>
          </a:p>
        </p:txBody>
      </p:sp>
      <p:sp>
        <p:nvSpPr>
          <p:cNvPr id="20" name="文本框 19"/>
          <p:cNvSpPr txBox="1"/>
          <p:nvPr>
            <p:custDataLst>
              <p:tags r:id="rId6"/>
            </p:custDataLst>
          </p:nvPr>
        </p:nvSpPr>
        <p:spPr>
          <a:xfrm>
            <a:off x="304800" y="310515"/>
            <a:ext cx="3418205" cy="294005"/>
          </a:xfrm>
          <a:prstGeom prst="rect">
            <a:avLst/>
          </a:prstGeom>
          <a:noFill/>
        </p:spPr>
        <p:txBody>
          <a:bodyPr wrap="square" rtlCol="0">
            <a:spAutoFit/>
          </a:bodyPr>
          <a:lstStyle/>
          <a:p>
            <a:pPr algn="just">
              <a:lnSpc>
                <a:spcPct val="120000"/>
              </a:lnSpc>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1" name="矩形 10"/>
          <p:cNvSpPr/>
          <p:nvPr>
            <p:custDataLst>
              <p:tags r:id="rId7"/>
            </p:custDataLst>
          </p:nvPr>
        </p:nvSpPr>
        <p:spPr>
          <a:xfrm>
            <a:off x="8495411" y="289246"/>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423" t="34580" r="258" b="41566"/>
          <a:stretch>
            <a:fillRect/>
          </a:stretch>
        </p:blipFill>
        <p:spPr>
          <a:xfrm>
            <a:off x="0" y="4929036"/>
            <a:ext cx="12192000" cy="1928964"/>
          </a:xfrm>
          <a:prstGeom prst="rect">
            <a:avLst/>
          </a:prstGeom>
        </p:spPr>
      </p:pic>
      <p:sp>
        <p:nvSpPr>
          <p:cNvPr id="2" name="箭头: 五边形 1"/>
          <p:cNvSpPr/>
          <p:nvPr/>
        </p:nvSpPr>
        <p:spPr>
          <a:xfrm>
            <a:off x="3446780" y="1282065"/>
            <a:ext cx="4566285" cy="593090"/>
          </a:xfrm>
          <a:prstGeom prst="homePlate">
            <a:avLst/>
          </a:prstGeom>
          <a:gradFill flip="none" rotWithShape="1">
            <a:gsLst>
              <a:gs pos="77000">
                <a:srgbClr val="C93A3C">
                  <a:alpha val="68000"/>
                </a:srgbClr>
              </a:gs>
              <a:gs pos="43000">
                <a:srgbClr val="9D211B"/>
              </a:gs>
              <a:gs pos="89000">
                <a:srgbClr val="E97C30">
                  <a:alpha val="63000"/>
                </a:srgb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Gotham Rounded Book"/>
            </a:endParaRPr>
          </a:p>
        </p:txBody>
      </p:sp>
      <p:sp>
        <p:nvSpPr>
          <p:cNvPr id="11" name="矩形 10"/>
          <p:cNvSpPr/>
          <p:nvPr/>
        </p:nvSpPr>
        <p:spPr>
          <a:xfrm>
            <a:off x="85725" y="2136775"/>
            <a:ext cx="11695430" cy="4704080"/>
          </a:xfrm>
          <a:prstGeom prst="rect">
            <a:avLst/>
          </a:prstGeom>
          <a:gradFill flip="none" rotWithShape="1">
            <a:gsLst>
              <a:gs pos="0">
                <a:schemeClr val="bg1">
                  <a:alpha val="0"/>
                </a:schemeClr>
              </a:gs>
              <a:gs pos="32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2623185" y="2254250"/>
            <a:ext cx="5556885" cy="2168525"/>
          </a:xfrm>
          <a:prstGeom prst="rect">
            <a:avLst/>
          </a:prstGeom>
          <a:noFill/>
        </p:spPr>
        <p:txBody>
          <a:bodyPr wrap="square">
            <a:spAutoFit/>
          </a:bodyPr>
          <a:lstStyle>
            <a:defPPr>
              <a:defRPr lang="zh-CN"/>
            </a:defPPr>
            <a:lvl1pPr indent="457200" algn="just">
              <a:lnSpc>
                <a:spcPct val="150000"/>
              </a:lnSpc>
              <a:defRPr>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t>周恩来在第三届全国人民代表大会上所作的</a:t>
            </a:r>
            <a:r>
              <a:rPr lang="en-US" altLang="zh-CN" dirty="0"/>
              <a:t>《</a:t>
            </a:r>
            <a:r>
              <a:rPr lang="zh-CN" altLang="en-US" dirty="0"/>
              <a:t>政府工作报告</a:t>
            </a:r>
            <a:r>
              <a:rPr lang="en-US" altLang="zh-CN" dirty="0"/>
              <a:t>》</a:t>
            </a:r>
            <a:r>
              <a:rPr lang="zh-CN" altLang="en-US" dirty="0"/>
              <a:t>中提出</a:t>
            </a:r>
            <a:r>
              <a:rPr lang="en-US" altLang="zh-CN" dirty="0"/>
              <a:t>“</a:t>
            </a:r>
            <a:r>
              <a:rPr lang="zh-CN" altLang="en-US" dirty="0"/>
              <a:t>两步走</a:t>
            </a:r>
            <a:r>
              <a:rPr lang="en-US" altLang="zh-CN" dirty="0"/>
              <a:t>”</a:t>
            </a:r>
            <a:r>
              <a:rPr lang="zh-CN" altLang="en-US" dirty="0"/>
              <a:t>战略：第一步，建立一个独立的比较完整的工业体系和国民经济体系；第二步，全面实现农业、工业、国防和科学技术的现代化，使我国经济走在世界的前列。</a:t>
            </a:r>
          </a:p>
        </p:txBody>
      </p:sp>
      <p:sp>
        <p:nvSpPr>
          <p:cNvPr id="9" name="文本框 8"/>
          <p:cNvSpPr txBox="1"/>
          <p:nvPr/>
        </p:nvSpPr>
        <p:spPr>
          <a:xfrm>
            <a:off x="5059016" y="1159371"/>
            <a:ext cx="1358664" cy="580928"/>
          </a:xfrm>
          <a:prstGeom prst="rect">
            <a:avLst/>
          </a:prstGeom>
          <a:noFill/>
        </p:spPr>
        <p:txBody>
          <a:bodyPr wrap="square">
            <a:spAutoFit/>
          </a:bodyPr>
          <a:lstStyle/>
          <a:p>
            <a:pPr algn="ctr">
              <a:lnSpc>
                <a:spcPct val="150000"/>
              </a:lnSpc>
            </a:pPr>
            <a:r>
              <a:rPr lang="en-US" altLang="zh-CN" sz="24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1964</a:t>
            </a:r>
            <a:r>
              <a:rPr lang="zh-CN" altLang="en-US" sz="24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年</a:t>
            </a:r>
          </a:p>
        </p:txBody>
      </p:sp>
      <p:sp>
        <p:nvSpPr>
          <p:cNvPr id="20" name="箭头: V 形 19"/>
          <p:cNvSpPr/>
          <p:nvPr/>
        </p:nvSpPr>
        <p:spPr>
          <a:xfrm>
            <a:off x="10282045" y="1123699"/>
            <a:ext cx="484632" cy="484632"/>
          </a:xfrm>
          <a:prstGeom prst="chevron">
            <a:avLst/>
          </a:prstGeom>
          <a:gradFill flip="none" rotWithShape="1">
            <a:gsLst>
              <a:gs pos="75000">
                <a:schemeClr val="bg1">
                  <a:alpha val="27000"/>
                </a:schemeClr>
              </a:gs>
              <a:gs pos="43000">
                <a:schemeClr val="bg1">
                  <a:alpha val="88000"/>
                </a:schemeClr>
              </a:gs>
              <a:gs pos="92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箭头: V 形 20"/>
          <p:cNvSpPr/>
          <p:nvPr/>
        </p:nvSpPr>
        <p:spPr>
          <a:xfrm>
            <a:off x="11732418" y="691727"/>
            <a:ext cx="390521" cy="726277"/>
          </a:xfrm>
          <a:prstGeom prst="chevron">
            <a:avLst>
              <a:gd name="adj" fmla="val 93866"/>
            </a:avLst>
          </a:prstGeom>
          <a:gradFill flip="none" rotWithShape="1">
            <a:gsLst>
              <a:gs pos="75000">
                <a:schemeClr val="bg1">
                  <a:alpha val="27000"/>
                </a:schemeClr>
              </a:gs>
              <a:gs pos="43000">
                <a:schemeClr val="bg1">
                  <a:alpha val="88000"/>
                </a:schemeClr>
              </a:gs>
              <a:gs pos="92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3" name="直接连接符 22"/>
          <p:cNvCxnSpPr/>
          <p:nvPr/>
        </p:nvCxnSpPr>
        <p:spPr>
          <a:xfrm>
            <a:off x="0" y="687388"/>
            <a:ext cx="11686831" cy="4840"/>
          </a:xfrm>
          <a:prstGeom prst="line">
            <a:avLst/>
          </a:prstGeom>
          <a:ln w="19050">
            <a:gradFill flip="none" rotWithShape="1">
              <a:gsLst>
                <a:gs pos="0">
                  <a:schemeClr val="accent1">
                    <a:lumMod val="5000"/>
                    <a:lumOff val="95000"/>
                    <a:alpha val="0"/>
                  </a:schemeClr>
                </a:gs>
                <a:gs pos="74000">
                  <a:schemeClr val="bg1"/>
                </a:gs>
                <a:gs pos="100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7326" y="6400800"/>
            <a:ext cx="11074724" cy="0"/>
          </a:xfrm>
          <a:prstGeom prst="line">
            <a:avLst/>
          </a:prstGeom>
          <a:ln>
            <a:gradFill flip="none" rotWithShape="1">
              <a:gsLst>
                <a:gs pos="0">
                  <a:schemeClr val="bg1"/>
                </a:gs>
                <a:gs pos="74000">
                  <a:srgbClr val="CB360E"/>
                </a:gs>
                <a:gs pos="83000">
                  <a:srgbClr val="C00000"/>
                </a:gs>
                <a:gs pos="100000">
                  <a:srgbClr val="C00000"/>
                </a:gs>
              </a:gsLst>
              <a:lin ang="0" scaled="1"/>
              <a:tileRect/>
            </a:gra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lumMod val="50000"/>
                  </a:schemeClr>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custDataLst>
              <p:tags r:id="rId1"/>
            </p:custDataLst>
          </p:nvPr>
        </p:nvSpPr>
        <p:spPr>
          <a:xfrm>
            <a:off x="3683000" y="504190"/>
            <a:ext cx="4258310"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四个现代化</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战略目标</a:t>
            </a:r>
          </a:p>
        </p:txBody>
      </p:sp>
      <p:sp>
        <p:nvSpPr>
          <p:cNvPr id="3" name="矩形: 对角圆角 41"/>
          <p:cNvSpPr>
            <a:spLocks noChangeAspect="1"/>
          </p:cNvSpPr>
          <p:nvPr>
            <p:custDataLst>
              <p:tags r:id="rId2"/>
            </p:custDataLst>
          </p:nvPr>
        </p:nvSpPr>
        <p:spPr>
          <a:xfrm rot="18900000">
            <a:off x="3741537" y="562431"/>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3"/>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custDataLst>
              <p:tags r:id="rId4"/>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812" y="3743259"/>
            <a:ext cx="12197812" cy="3114742"/>
            <a:chOff x="-5812" y="3743259"/>
            <a:chExt cx="12197812" cy="3114742"/>
          </a:xfrm>
        </p:grpSpPr>
        <p:sp>
          <p:nvSpPr>
            <p:cNvPr id="9" name="矩形 8"/>
            <p:cNvSpPr/>
            <p:nvPr/>
          </p:nvSpPr>
          <p:spPr>
            <a:xfrm>
              <a:off x="-5812" y="3743259"/>
              <a:ext cx="12192000" cy="3114742"/>
            </a:xfrm>
            <a:prstGeom prst="rect">
              <a:avLst/>
            </a:prstGeom>
            <a:gradFill flip="none" rotWithShape="1">
              <a:gsLst>
                <a:gs pos="38000">
                  <a:srgbClr val="A51F20"/>
                </a:gs>
                <a:gs pos="100000">
                  <a:srgbClr val="E97C30"/>
                </a:gs>
              </a:gsLst>
              <a:lin ang="6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Gotham Rounded Book"/>
                <a:ea typeface="思源黑体 CN Regular"/>
              </a:endParaRPr>
            </a:p>
          </p:txBody>
        </p:sp>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t="23109" r="6302" b="43091"/>
            <a:stretch>
              <a:fillRect/>
            </a:stretch>
          </p:blipFill>
          <p:spPr>
            <a:xfrm flipH="1" flipV="1">
              <a:off x="0" y="3759199"/>
              <a:ext cx="12192000" cy="3098798"/>
            </a:xfrm>
            <a:prstGeom prst="rect">
              <a:avLst/>
            </a:prstGeom>
          </p:spPr>
        </p:pic>
      </p:grpSp>
      <p:sp>
        <p:nvSpPr>
          <p:cNvPr id="15" name="矩形 14"/>
          <p:cNvSpPr/>
          <p:nvPr/>
        </p:nvSpPr>
        <p:spPr>
          <a:xfrm>
            <a:off x="1498600" y="1925320"/>
            <a:ext cx="9595485" cy="3656330"/>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V="1">
            <a:off x="1387475" y="1851025"/>
            <a:ext cx="9692005" cy="76200"/>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nvSpPr>
        <p:spPr>
          <a:xfrm flipH="1">
            <a:off x="5442104" y="5574902"/>
            <a:ext cx="5651892" cy="45719"/>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59635" y="2193290"/>
            <a:ext cx="8377555" cy="2399665"/>
          </a:xfrm>
          <a:prstGeom prst="rect">
            <a:avLst/>
          </a:prstGeom>
          <a:noFill/>
        </p:spPr>
        <p:txBody>
          <a:bodyPr wrap="square" rtlCol="0">
            <a:spAutoFit/>
          </a:bodyPr>
          <a:lstStyle/>
          <a:p>
            <a:pPr indent="539750" algn="just">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在科学技术方面党中央提出了</a:t>
            </a:r>
            <a:r>
              <a:rPr lang="zh-CN" altLang="en-US" sz="2000" dirty="0">
                <a:latin typeface="楷体" panose="02010609060101010101" charset="-122"/>
                <a:ea typeface="楷体" panose="02010609060101010101"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向科学进军</a:t>
            </a:r>
            <a:r>
              <a:rPr lang="zh-CN" altLang="en-US" sz="2000" dirty="0">
                <a:latin typeface="楷体" panose="02010609060101010101" charset="-122"/>
                <a:ea typeface="楷体" panose="02010609060101010101"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的口号，强调实现四个现代化关键在于科学技术现代化，要实行重点发展、迎头赶上的科技发展战略。教育方针上，</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毛泽东提出：“我们的教育方针，应该使受教育者在德育、智育、体育几方面都得到发展，成为有社会主义觉悟的有文化的劳动者。”在文化工作上，提出</a:t>
            </a: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双百方针</a:t>
            </a: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。强调重视知识份子工作。</a:t>
            </a:r>
          </a:p>
        </p:txBody>
      </p:sp>
      <p:sp>
        <p:nvSpPr>
          <p:cNvPr id="11" name="文本框 10"/>
          <p:cNvSpPr txBox="1"/>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87215" y="6170525"/>
            <a:ext cx="7086209" cy="276999"/>
          </a:xfrm>
          <a:prstGeom prst="rect">
            <a:avLst/>
          </a:prstGeom>
          <a:noFill/>
        </p:spPr>
        <p:txBody>
          <a:bodyPr wrap="square">
            <a:spAutoFit/>
          </a:bodyPr>
          <a:lstStyle/>
          <a:p>
            <a:pPr algn="ctr"/>
            <a:r>
              <a:rPr lang="zh-CN" altLang="en-US"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中国第一台每秒钟运算一百万次的集成电路电子计算机试制成功</a:t>
            </a:r>
          </a:p>
        </p:txBody>
      </p:sp>
      <p:sp>
        <p:nvSpPr>
          <p:cNvPr id="2" name="矩形 1"/>
          <p:cNvSpPr/>
          <p:nvPr>
            <p:custDataLst>
              <p:tags r:id="rId1"/>
            </p:custDataLst>
          </p:nvPr>
        </p:nvSpPr>
        <p:spPr>
          <a:xfrm>
            <a:off x="3419475" y="1059180"/>
            <a:ext cx="4657725"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关于科学教育文化和知识分子工作</a:t>
            </a:r>
          </a:p>
        </p:txBody>
      </p:sp>
      <p:sp>
        <p:nvSpPr>
          <p:cNvPr id="18" name="矩形: 对角圆角 41"/>
          <p:cNvSpPr>
            <a:spLocks noChangeAspect="1"/>
          </p:cNvSpPr>
          <p:nvPr>
            <p:custDataLst>
              <p:tags r:id="rId2"/>
            </p:custDataLst>
          </p:nvPr>
        </p:nvSpPr>
        <p:spPr>
          <a:xfrm rot="18900000">
            <a:off x="3478012" y="1117421"/>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8816975" y="262890"/>
            <a:ext cx="3277235" cy="220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custDataLst>
              <p:tags r:id="rId4"/>
            </p:custDataLst>
          </p:nvPr>
        </p:nvSpPr>
        <p:spPr>
          <a:xfrm>
            <a:off x="8495411" y="222571"/>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895850" y="857885"/>
            <a:ext cx="2946400"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关于国防建设</a:t>
            </a:r>
          </a:p>
        </p:txBody>
      </p:sp>
      <p:sp>
        <p:nvSpPr>
          <p:cNvPr id="18" name="矩形: 对角圆角 41"/>
          <p:cNvSpPr>
            <a:spLocks noChangeAspect="1"/>
          </p:cNvSpPr>
          <p:nvPr>
            <p:custDataLst>
              <p:tags r:id="rId2"/>
            </p:custDataLst>
          </p:nvPr>
        </p:nvSpPr>
        <p:spPr>
          <a:xfrm rot="18900000">
            <a:off x="4954387" y="916126"/>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形状 3" descr="e7d195523061f1c0d318120d6aeaf1b6ccceb6ba3da59c0775C5DE19DDDEBC09ED96DBD9900D9848D623ECAD1D4904B78047D0015C22C8BE97228BE8B5BFF08FE7A3AE04126DA07312A96C0F69F9BAB7546945C7D4E883A98F5A663549BD6DBC734C446C6751865D8EC0D17051C09F8C20EAAA94FFD0DA2E79ED2442AB35576A1C75A88E6D48F527"/>
          <p:cNvSpPr/>
          <p:nvPr>
            <p:custDataLst>
              <p:tags r:id="rId3"/>
            </p:custDataLst>
          </p:nvPr>
        </p:nvSpPr>
        <p:spPr>
          <a:xfrm rot="5400000">
            <a:off x="5342708" y="23951"/>
            <a:ext cx="1506582" cy="12192001"/>
          </a:xfrm>
          <a:custGeom>
            <a:avLst/>
            <a:gdLst>
              <a:gd name="connsiteX0" fmla="*/ 0 w 2076460"/>
              <a:gd name="connsiteY0" fmla="*/ 0 h 6858000"/>
              <a:gd name="connsiteX1" fmla="*/ 2076460 w 2076460"/>
              <a:gd name="connsiteY1" fmla="*/ 0 h 6858000"/>
              <a:gd name="connsiteX2" fmla="*/ 2076460 w 2076460"/>
              <a:gd name="connsiteY2" fmla="*/ 6858000 h 6858000"/>
              <a:gd name="connsiteX3" fmla="*/ 0 w 2076460"/>
              <a:gd name="connsiteY3" fmla="*/ 6858000 h 6858000"/>
              <a:gd name="connsiteX4" fmla="*/ 15286 w 2076460"/>
              <a:gd name="connsiteY4" fmla="*/ 6844759 h 6858000"/>
              <a:gd name="connsiteX5" fmla="*/ 1527110 w 2076460"/>
              <a:gd name="connsiteY5" fmla="*/ 3429000 h 6858000"/>
              <a:gd name="connsiteX6" fmla="*/ 15286 w 2076460"/>
              <a:gd name="connsiteY6" fmla="*/ 13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60" h="6858000">
                <a:moveTo>
                  <a:pt x="0" y="0"/>
                </a:moveTo>
                <a:lnTo>
                  <a:pt x="2076460" y="0"/>
                </a:lnTo>
                <a:lnTo>
                  <a:pt x="2076460" y="6858000"/>
                </a:lnTo>
                <a:lnTo>
                  <a:pt x="0" y="6858000"/>
                </a:lnTo>
                <a:lnTo>
                  <a:pt x="15286" y="6844759"/>
                </a:lnTo>
                <a:cubicBezTo>
                  <a:pt x="944031" y="6000633"/>
                  <a:pt x="1527110" y="4782909"/>
                  <a:pt x="1527110" y="3429000"/>
                </a:cubicBezTo>
                <a:cubicBezTo>
                  <a:pt x="1527110" y="2075091"/>
                  <a:pt x="944031" y="857367"/>
                  <a:pt x="15286" y="13241"/>
                </a:cubicBezTo>
                <a:close/>
              </a:path>
            </a:pathLst>
          </a:custGeom>
          <a:gradFill>
            <a:gsLst>
              <a:gs pos="81000">
                <a:srgbClr val="EB6D16"/>
              </a:gs>
              <a:gs pos="24000">
                <a:srgbClr val="AF1E22"/>
              </a:gs>
            </a:gsLst>
            <a:lin ang="10200000" scaled="0"/>
          </a:gradFill>
          <a:ln>
            <a:noFill/>
          </a:ln>
          <a:effectLst>
            <a:outerShdw blurRad="63500" dist="50800" dir="16200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pic>
        <p:nvPicPr>
          <p:cNvPr id="108" name="图片 107"/>
          <p:cNvPicPr/>
          <p:nvPr>
            <p:custDataLst>
              <p:tags r:id="rId4"/>
            </p:custDataLst>
          </p:nvPr>
        </p:nvPicPr>
        <p:blipFill>
          <a:blip r:embed="rId13"/>
          <a:stretch>
            <a:fillRect/>
          </a:stretch>
        </p:blipFill>
        <p:spPr>
          <a:xfrm>
            <a:off x="6722745" y="1754505"/>
            <a:ext cx="4544060" cy="3122930"/>
          </a:xfrm>
          <a:prstGeom prst="rect">
            <a:avLst/>
          </a:prstGeom>
          <a:noFill/>
          <a:ln w="9525">
            <a:noFill/>
          </a:ln>
        </p:spPr>
      </p:pic>
      <p:sp>
        <p:nvSpPr>
          <p:cNvPr id="15" name="矩形 14"/>
          <p:cNvSpPr/>
          <p:nvPr>
            <p:custDataLst>
              <p:tags r:id="rId5"/>
            </p:custDataLst>
          </p:nvPr>
        </p:nvSpPr>
        <p:spPr>
          <a:xfrm>
            <a:off x="647700" y="1661160"/>
            <a:ext cx="5803900" cy="2939415"/>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799619" y="1660969"/>
            <a:ext cx="5651892" cy="45719"/>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custDataLst>
              <p:tags r:id="rId7"/>
            </p:custDataLst>
          </p:nvPr>
        </p:nvSpPr>
        <p:spPr>
          <a:xfrm flipH="1">
            <a:off x="799465" y="4742180"/>
            <a:ext cx="5652135" cy="213995"/>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8"/>
            </p:custDataLst>
          </p:nvPr>
        </p:nvSpPr>
        <p:spPr>
          <a:xfrm>
            <a:off x="1106170" y="1874520"/>
            <a:ext cx="5036820" cy="2399665"/>
          </a:xfrm>
          <a:prstGeom prst="rect">
            <a:avLst/>
          </a:prstGeom>
          <a:noFill/>
        </p:spPr>
        <p:txBody>
          <a:bodyPr wrap="square" rtlCol="0">
            <a:spAutoFit/>
          </a:bodyPr>
          <a:lstStyle/>
          <a:p>
            <a:pPr indent="539750" algn="just">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毛泽东从经济建设和国防建设的战略布局考虑，将全国划分为一、二、三线。其目标是：采取多快好省的方法，在纵深地区建立起一个工农业结合的、为国防和农业服务的比较完整的战略后方基地。</a:t>
            </a:r>
          </a:p>
        </p:txBody>
      </p:sp>
      <p:sp>
        <p:nvSpPr>
          <p:cNvPr id="9" name="文本框 8"/>
          <p:cNvSpPr txBox="1"/>
          <p:nvPr>
            <p:custDataLst>
              <p:tags r:id="rId9"/>
            </p:custDataLst>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0"/>
            </p:custDataLst>
          </p:nvPr>
        </p:nvSpPr>
        <p:spPr>
          <a:xfrm>
            <a:off x="304800" y="310515"/>
            <a:ext cx="3418205" cy="294005"/>
          </a:xfrm>
          <a:prstGeom prst="rect">
            <a:avLst/>
          </a:prstGeom>
          <a:noFill/>
        </p:spPr>
        <p:txBody>
          <a:bodyPr wrap="square" rtlCol="0">
            <a:spAutoFit/>
          </a:bodyPr>
          <a:lstStyle/>
          <a:p>
            <a:pPr algn="just">
              <a:lnSpc>
                <a:spcPct val="120000"/>
              </a:lnSpc>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1" name="矩形 10"/>
          <p:cNvSpPr/>
          <p:nvPr>
            <p:custDataLst>
              <p:tags r:id="rId11"/>
            </p:custDataLst>
          </p:nvPr>
        </p:nvSpPr>
        <p:spPr>
          <a:xfrm>
            <a:off x="8495411" y="289246"/>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641215" y="833755"/>
            <a:ext cx="3143250"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关于祖国统一</a:t>
            </a:r>
          </a:p>
        </p:txBody>
      </p:sp>
      <p:sp>
        <p:nvSpPr>
          <p:cNvPr id="18" name="矩形: 对角圆角 41"/>
          <p:cNvSpPr>
            <a:spLocks noChangeAspect="1"/>
          </p:cNvSpPr>
          <p:nvPr>
            <p:custDataLst>
              <p:tags r:id="rId2"/>
            </p:custDataLst>
          </p:nvPr>
        </p:nvSpPr>
        <p:spPr>
          <a:xfrm rot="18900000">
            <a:off x="4859772" y="964386"/>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形状 3" descr="e7d195523061f1c0d318120d6aeaf1b6ccceb6ba3da59c0775C5DE19DDDEBC09ED96DBD9900D9848D623ECAD1D4904B78047D0015C22C8BE97228BE8B5BFF08FE7A3AE04126DA07312A96C0F69F9BAB7546945C7D4E883A98F5A663549BD6DBC734C446C6751865D8EC0D17051C09F8C20EAAA94FFD0DA2E79ED2442AB35576A1C75A88E6D48F527"/>
          <p:cNvSpPr/>
          <p:nvPr>
            <p:custDataLst>
              <p:tags r:id="rId3"/>
            </p:custDataLst>
          </p:nvPr>
        </p:nvSpPr>
        <p:spPr>
          <a:xfrm rot="5400000">
            <a:off x="5342708" y="23951"/>
            <a:ext cx="1506582" cy="12192001"/>
          </a:xfrm>
          <a:custGeom>
            <a:avLst/>
            <a:gdLst>
              <a:gd name="connsiteX0" fmla="*/ 0 w 2076460"/>
              <a:gd name="connsiteY0" fmla="*/ 0 h 6858000"/>
              <a:gd name="connsiteX1" fmla="*/ 2076460 w 2076460"/>
              <a:gd name="connsiteY1" fmla="*/ 0 h 6858000"/>
              <a:gd name="connsiteX2" fmla="*/ 2076460 w 2076460"/>
              <a:gd name="connsiteY2" fmla="*/ 6858000 h 6858000"/>
              <a:gd name="connsiteX3" fmla="*/ 0 w 2076460"/>
              <a:gd name="connsiteY3" fmla="*/ 6858000 h 6858000"/>
              <a:gd name="connsiteX4" fmla="*/ 15286 w 2076460"/>
              <a:gd name="connsiteY4" fmla="*/ 6844759 h 6858000"/>
              <a:gd name="connsiteX5" fmla="*/ 1527110 w 2076460"/>
              <a:gd name="connsiteY5" fmla="*/ 3429000 h 6858000"/>
              <a:gd name="connsiteX6" fmla="*/ 15286 w 2076460"/>
              <a:gd name="connsiteY6" fmla="*/ 13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60" h="6858000">
                <a:moveTo>
                  <a:pt x="0" y="0"/>
                </a:moveTo>
                <a:lnTo>
                  <a:pt x="2076460" y="0"/>
                </a:lnTo>
                <a:lnTo>
                  <a:pt x="2076460" y="6858000"/>
                </a:lnTo>
                <a:lnTo>
                  <a:pt x="0" y="6858000"/>
                </a:lnTo>
                <a:lnTo>
                  <a:pt x="15286" y="6844759"/>
                </a:lnTo>
                <a:cubicBezTo>
                  <a:pt x="944031" y="6000633"/>
                  <a:pt x="1527110" y="4782909"/>
                  <a:pt x="1527110" y="3429000"/>
                </a:cubicBezTo>
                <a:cubicBezTo>
                  <a:pt x="1527110" y="2075091"/>
                  <a:pt x="944031" y="857367"/>
                  <a:pt x="15286" y="13241"/>
                </a:cubicBezTo>
                <a:close/>
              </a:path>
            </a:pathLst>
          </a:custGeom>
          <a:gradFill>
            <a:gsLst>
              <a:gs pos="81000">
                <a:srgbClr val="EB6D16"/>
              </a:gs>
              <a:gs pos="24000">
                <a:srgbClr val="AF1E22"/>
              </a:gs>
            </a:gsLst>
            <a:lin ang="10200000" scaled="0"/>
          </a:gradFill>
          <a:ln>
            <a:noFill/>
          </a:ln>
          <a:effectLst>
            <a:outerShdw blurRad="63500" dist="50800" dir="16200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9" name="文本框 8"/>
          <p:cNvSpPr txBox="1"/>
          <p:nvPr>
            <p:custDataLst>
              <p:tags r:id="rId4"/>
            </p:custDataLst>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5"/>
            </p:custDataLst>
          </p:nvPr>
        </p:nvSpPr>
        <p:spPr>
          <a:xfrm>
            <a:off x="304800" y="310515"/>
            <a:ext cx="3418205" cy="294005"/>
          </a:xfrm>
          <a:prstGeom prst="rect">
            <a:avLst/>
          </a:prstGeom>
          <a:noFill/>
        </p:spPr>
        <p:txBody>
          <a:bodyPr wrap="square" rtlCol="0">
            <a:spAutoFit/>
          </a:bodyPr>
          <a:lstStyle/>
          <a:p>
            <a:pPr algn="just">
              <a:lnSpc>
                <a:spcPct val="120000"/>
              </a:lnSpc>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1" name="矩形 10"/>
          <p:cNvSpPr/>
          <p:nvPr>
            <p:custDataLst>
              <p:tags r:id="rId6"/>
            </p:custDataLst>
          </p:nvPr>
        </p:nvSpPr>
        <p:spPr>
          <a:xfrm>
            <a:off x="8495411" y="289246"/>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
        <p:nvSpPr>
          <p:cNvPr id="15" name="矩形 14"/>
          <p:cNvSpPr/>
          <p:nvPr>
            <p:custDataLst>
              <p:tags r:id="rId7"/>
            </p:custDataLst>
          </p:nvPr>
        </p:nvSpPr>
        <p:spPr>
          <a:xfrm>
            <a:off x="1498600" y="1925320"/>
            <a:ext cx="9580880" cy="1599565"/>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8"/>
            </p:custDataLst>
          </p:nvPr>
        </p:nvSpPr>
        <p:spPr>
          <a:xfrm flipV="1">
            <a:off x="1387475" y="1851025"/>
            <a:ext cx="9692005" cy="76200"/>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custDataLst>
              <p:tags r:id="rId9"/>
            </p:custDataLst>
          </p:nvPr>
        </p:nvSpPr>
        <p:spPr>
          <a:xfrm flipH="1">
            <a:off x="5200169" y="3624182"/>
            <a:ext cx="5651892" cy="45719"/>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custDataLst>
              <p:tags r:id="rId10"/>
            </p:custDataLst>
          </p:nvPr>
        </p:nvSpPr>
        <p:spPr>
          <a:xfrm>
            <a:off x="2159635" y="2193290"/>
            <a:ext cx="8377555" cy="1014730"/>
          </a:xfrm>
          <a:prstGeom prst="rect">
            <a:avLst/>
          </a:prstGeom>
          <a:noFill/>
        </p:spPr>
        <p:txBody>
          <a:bodyPr wrap="square" rtlCol="0">
            <a:spAutoFit/>
          </a:bodyPr>
          <a:lstStyle/>
          <a:p>
            <a:pPr indent="539750" algn="just">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毛泽东提出</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爱国一家</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爱国不分先后</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等政策主张</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。这些主张被总结为</a:t>
            </a: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一纲四目</a:t>
            </a: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5" name="文本框 4"/>
          <p:cNvSpPr txBox="1"/>
          <p:nvPr>
            <p:custDataLst>
              <p:tags r:id="rId11"/>
            </p:custDataLst>
          </p:nvPr>
        </p:nvSpPr>
        <p:spPr>
          <a:xfrm>
            <a:off x="8509738" y="6567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767455" y="921385"/>
            <a:ext cx="4657725"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关于国际战略和外交工作</a:t>
            </a:r>
          </a:p>
        </p:txBody>
      </p:sp>
      <p:sp>
        <p:nvSpPr>
          <p:cNvPr id="18" name="矩形: 对角圆角 41"/>
          <p:cNvSpPr>
            <a:spLocks noChangeAspect="1"/>
          </p:cNvSpPr>
          <p:nvPr>
            <p:custDataLst>
              <p:tags r:id="rId2"/>
            </p:custDataLst>
          </p:nvPr>
        </p:nvSpPr>
        <p:spPr>
          <a:xfrm rot="18900000">
            <a:off x="4176512" y="979626"/>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形状 3" descr="e7d195523061f1c0d318120d6aeaf1b6ccceb6ba3da59c0775C5DE19DDDEBC09ED96DBD9900D9848D623ECAD1D4904B78047D0015C22C8BE97228BE8B5BFF08FE7A3AE04126DA07312A96C0F69F9BAB7546945C7D4E883A98F5A663549BD6DBC734C446C6751865D8EC0D17051C09F8C20EAAA94FFD0DA2E79ED2442AB35576A1C75A88E6D48F527"/>
          <p:cNvSpPr/>
          <p:nvPr>
            <p:custDataLst>
              <p:tags r:id="rId3"/>
            </p:custDataLst>
          </p:nvPr>
        </p:nvSpPr>
        <p:spPr>
          <a:xfrm rot="5400000">
            <a:off x="5342708" y="23951"/>
            <a:ext cx="1506582" cy="12192001"/>
          </a:xfrm>
          <a:custGeom>
            <a:avLst/>
            <a:gdLst>
              <a:gd name="connsiteX0" fmla="*/ 0 w 2076460"/>
              <a:gd name="connsiteY0" fmla="*/ 0 h 6858000"/>
              <a:gd name="connsiteX1" fmla="*/ 2076460 w 2076460"/>
              <a:gd name="connsiteY1" fmla="*/ 0 h 6858000"/>
              <a:gd name="connsiteX2" fmla="*/ 2076460 w 2076460"/>
              <a:gd name="connsiteY2" fmla="*/ 6858000 h 6858000"/>
              <a:gd name="connsiteX3" fmla="*/ 0 w 2076460"/>
              <a:gd name="connsiteY3" fmla="*/ 6858000 h 6858000"/>
              <a:gd name="connsiteX4" fmla="*/ 15286 w 2076460"/>
              <a:gd name="connsiteY4" fmla="*/ 6844759 h 6858000"/>
              <a:gd name="connsiteX5" fmla="*/ 1527110 w 2076460"/>
              <a:gd name="connsiteY5" fmla="*/ 3429000 h 6858000"/>
              <a:gd name="connsiteX6" fmla="*/ 15286 w 2076460"/>
              <a:gd name="connsiteY6" fmla="*/ 13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60" h="6858000">
                <a:moveTo>
                  <a:pt x="0" y="0"/>
                </a:moveTo>
                <a:lnTo>
                  <a:pt x="2076460" y="0"/>
                </a:lnTo>
                <a:lnTo>
                  <a:pt x="2076460" y="6858000"/>
                </a:lnTo>
                <a:lnTo>
                  <a:pt x="0" y="6858000"/>
                </a:lnTo>
                <a:lnTo>
                  <a:pt x="15286" y="6844759"/>
                </a:lnTo>
                <a:cubicBezTo>
                  <a:pt x="944031" y="6000633"/>
                  <a:pt x="1527110" y="4782909"/>
                  <a:pt x="1527110" y="3429000"/>
                </a:cubicBezTo>
                <a:cubicBezTo>
                  <a:pt x="1527110" y="2075091"/>
                  <a:pt x="944031" y="857367"/>
                  <a:pt x="15286" y="13241"/>
                </a:cubicBezTo>
                <a:close/>
              </a:path>
            </a:pathLst>
          </a:custGeom>
          <a:gradFill>
            <a:gsLst>
              <a:gs pos="81000">
                <a:srgbClr val="EB6D16"/>
              </a:gs>
              <a:gs pos="24000">
                <a:srgbClr val="AF1E22"/>
              </a:gs>
            </a:gsLst>
            <a:lin ang="10200000" scaled="0"/>
          </a:gradFill>
          <a:ln>
            <a:noFill/>
          </a:ln>
          <a:effectLst>
            <a:outerShdw blurRad="63500" dist="50800" dir="16200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5" name="矩形 14"/>
          <p:cNvSpPr/>
          <p:nvPr>
            <p:custDataLst>
              <p:tags r:id="rId4"/>
            </p:custDataLst>
          </p:nvPr>
        </p:nvSpPr>
        <p:spPr>
          <a:xfrm>
            <a:off x="2209800" y="1482725"/>
            <a:ext cx="8218170" cy="4654550"/>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5"/>
            </p:custDataLst>
          </p:nvPr>
        </p:nvSpPr>
        <p:spPr>
          <a:xfrm>
            <a:off x="2361565" y="1482725"/>
            <a:ext cx="8357870" cy="76200"/>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custDataLst>
              <p:tags r:id="rId6"/>
            </p:custDataLst>
          </p:nvPr>
        </p:nvSpPr>
        <p:spPr>
          <a:xfrm flipH="1">
            <a:off x="2361565" y="6007100"/>
            <a:ext cx="8165465" cy="213995"/>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7"/>
            </p:custDataLst>
          </p:nvPr>
        </p:nvSpPr>
        <p:spPr>
          <a:xfrm>
            <a:off x="2593340" y="1912620"/>
            <a:ext cx="7350760" cy="4246245"/>
          </a:xfrm>
          <a:prstGeom prst="rect">
            <a:avLst/>
          </a:prstGeom>
          <a:noFill/>
        </p:spPr>
        <p:txBody>
          <a:bodyPr wrap="square" rtlCol="0">
            <a:spAutoFit/>
          </a:bodyPr>
          <a:lstStyle/>
          <a:p>
            <a:pPr indent="539750" algn="just">
              <a:lnSpc>
                <a:spcPct val="150000"/>
              </a:lnSpc>
            </a:pPr>
            <a:r>
              <a:rPr lang="en-US" altLang="zh-CN" sz="2000" dirty="0">
                <a:latin typeface="微软雅黑" panose="020B0503020204020204" pitchFamily="34" charset="-122"/>
                <a:ea typeface="微软雅黑" panose="020B0503020204020204" pitchFamily="34" charset="-122"/>
                <a:cs typeface="+mn-ea"/>
                <a:sym typeface="+mn-lt"/>
              </a:rPr>
              <a:t>20</a:t>
            </a:r>
            <a:r>
              <a:rPr lang="zh-CN" altLang="en-US" sz="2000" dirty="0">
                <a:latin typeface="微软雅黑" panose="020B0503020204020204" pitchFamily="34" charset="-122"/>
                <a:ea typeface="微软雅黑" panose="020B0503020204020204" pitchFamily="34" charset="-122"/>
                <a:cs typeface="+mn-ea"/>
                <a:sym typeface="+mn-lt"/>
              </a:rPr>
              <a:t>世纪</a:t>
            </a:r>
            <a:r>
              <a:rPr lang="en-US" altLang="zh-CN" sz="2000" dirty="0">
                <a:latin typeface="微软雅黑" panose="020B0503020204020204" pitchFamily="34" charset="-122"/>
                <a:ea typeface="微软雅黑" panose="020B0503020204020204" pitchFamily="34" charset="-122"/>
                <a:cs typeface="+mn-ea"/>
                <a:sym typeface="+mn-lt"/>
              </a:rPr>
              <a:t>50</a:t>
            </a:r>
            <a:r>
              <a:rPr lang="zh-CN" altLang="en-US" sz="2000" dirty="0">
                <a:latin typeface="微软雅黑" panose="020B0503020204020204" pitchFamily="34" charset="-122"/>
                <a:ea typeface="微软雅黑" panose="020B0503020204020204" pitchFamily="34" charset="-122"/>
                <a:cs typeface="+mn-ea"/>
                <a:sym typeface="+mn-lt"/>
              </a:rPr>
              <a:t>年代中期到</a:t>
            </a:r>
            <a:r>
              <a:rPr lang="en-US" altLang="zh-CN" sz="2000" dirty="0">
                <a:latin typeface="微软雅黑" panose="020B0503020204020204" pitchFamily="34" charset="-122"/>
                <a:ea typeface="微软雅黑" panose="020B0503020204020204" pitchFamily="34" charset="-122"/>
                <a:cs typeface="+mn-ea"/>
                <a:sym typeface="+mn-lt"/>
              </a:rPr>
              <a:t>60</a:t>
            </a:r>
            <a:r>
              <a:rPr lang="zh-CN" altLang="en-US" sz="2000" dirty="0">
                <a:latin typeface="微软雅黑" panose="020B0503020204020204" pitchFamily="34" charset="-122"/>
                <a:ea typeface="微软雅黑" panose="020B0503020204020204" pitchFamily="34" charset="-122"/>
                <a:cs typeface="+mn-ea"/>
                <a:sym typeface="+mn-lt"/>
              </a:rPr>
              <a:t>年代中期，根据形势发展，毛泽东提出两个</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中间地带</a:t>
            </a:r>
            <a:r>
              <a:rPr lang="en-US" altLang="zh-CN" sz="2000" dirty="0">
                <a:latin typeface="微软雅黑" panose="020B0503020204020204" pitchFamily="34" charset="-122"/>
                <a:ea typeface="微软雅黑" panose="020B0503020204020204" pitchFamily="34" charset="-122"/>
                <a:cs typeface="+mn-ea"/>
                <a:sym typeface="+mn-lt"/>
              </a:rPr>
              <a:t>”</a:t>
            </a:r>
            <a:r>
              <a:rPr lang="zh-CN" altLang="en-US" sz="2000" dirty="0">
                <a:latin typeface="微软雅黑" panose="020B0503020204020204" pitchFamily="34" charset="-122"/>
                <a:ea typeface="微软雅黑" panose="020B0503020204020204" pitchFamily="34" charset="-122"/>
                <a:cs typeface="+mn-ea"/>
                <a:sym typeface="+mn-lt"/>
              </a:rPr>
              <a:t>战略思想：亚洲、非洲、拉丁美洲是第一个中间地带；欧洲、北美加拿大、大洋洲加上日本是第二个中间地带。</a:t>
            </a:r>
          </a:p>
          <a:p>
            <a:pPr indent="539750" algn="just">
              <a:lnSpc>
                <a:spcPct val="150000"/>
              </a:lnSpc>
            </a:pPr>
            <a:r>
              <a:rPr lang="en-US" altLang="zh-CN" sz="2000" dirty="0">
                <a:latin typeface="微软雅黑" panose="020B0503020204020204" pitchFamily="34" charset="-122"/>
                <a:ea typeface="微软雅黑" panose="020B0503020204020204" pitchFamily="34" charset="-122"/>
                <a:cs typeface="+mn-ea"/>
                <a:sym typeface="+mn-lt"/>
              </a:rPr>
              <a:t>1974年2月，毛泽东在同赞比亚总统卡翁达谈话时，初次提出关于“三个世界”划分的战略思想。这一思想的基本点是：美国、苏联</a:t>
            </a:r>
            <a:r>
              <a:rPr lang="zh-CN" altLang="en-US" sz="2000" dirty="0">
                <a:latin typeface="微软雅黑" panose="020B0503020204020204" pitchFamily="34" charset="-122"/>
                <a:ea typeface="微软雅黑" panose="020B0503020204020204" pitchFamily="34" charset="-122"/>
                <a:cs typeface="+mn-ea"/>
                <a:sym typeface="+mn-lt"/>
              </a:rPr>
              <a:t>两个超级大国</a:t>
            </a:r>
            <a:r>
              <a:rPr lang="en-US" altLang="zh-CN" sz="2000" dirty="0">
                <a:latin typeface="微软雅黑" panose="020B0503020204020204" pitchFamily="34" charset="-122"/>
                <a:ea typeface="微软雅黑" panose="020B0503020204020204" pitchFamily="34" charset="-122"/>
                <a:cs typeface="+mn-ea"/>
                <a:sym typeface="+mn-lt"/>
              </a:rPr>
              <a:t>是第一世界</a:t>
            </a:r>
            <a:r>
              <a:rPr lang="zh-CN" altLang="en-US" sz="2000" dirty="0">
                <a:latin typeface="微软雅黑" panose="020B0503020204020204" pitchFamily="34" charset="-122"/>
                <a:ea typeface="微软雅黑" panose="020B0503020204020204" pitchFamily="34" charset="-122"/>
                <a:cs typeface="+mn-ea"/>
                <a:sym typeface="+mn-lt"/>
              </a:rPr>
              <a:t>，美苏以外的西方发达国家和东欧国家属于第二世界。</a:t>
            </a:r>
            <a:r>
              <a:rPr lang="en-US" altLang="zh-CN" sz="2000" dirty="0">
                <a:latin typeface="微软雅黑" panose="020B0503020204020204" pitchFamily="34" charset="-122"/>
                <a:ea typeface="微软雅黑" panose="020B0503020204020204" pitchFamily="34" charset="-122"/>
                <a:cs typeface="+mn-ea"/>
                <a:sym typeface="+mn-lt"/>
              </a:rPr>
              <a:t>亚非拉的</a:t>
            </a:r>
            <a:r>
              <a:rPr lang="zh-CN" altLang="en-US" sz="2000" dirty="0">
                <a:latin typeface="微软雅黑" panose="020B0503020204020204" pitchFamily="34" charset="-122"/>
                <a:ea typeface="微软雅黑" panose="020B0503020204020204" pitchFamily="34" charset="-122"/>
                <a:cs typeface="+mn-ea"/>
                <a:sym typeface="+mn-lt"/>
              </a:rPr>
              <a:t>广大</a:t>
            </a:r>
            <a:r>
              <a:rPr lang="en-US" altLang="zh-CN" sz="2000" dirty="0">
                <a:latin typeface="微软雅黑" panose="020B0503020204020204" pitchFamily="34" charset="-122"/>
                <a:ea typeface="微软雅黑" panose="020B0503020204020204" pitchFamily="34" charset="-122"/>
                <a:cs typeface="+mn-ea"/>
                <a:sym typeface="+mn-lt"/>
              </a:rPr>
              <a:t>发展中国家是第三世界</a:t>
            </a:r>
            <a:r>
              <a:rPr lang="zh-CN" altLang="en-US" sz="2000" dirty="0">
                <a:latin typeface="微软雅黑" panose="020B0503020204020204" pitchFamily="34" charset="-122"/>
                <a:ea typeface="微软雅黑" panose="020B0503020204020204" pitchFamily="34" charset="-122"/>
                <a:cs typeface="+mn-ea"/>
                <a:sym typeface="+mn-lt"/>
              </a:rPr>
              <a:t>。</a:t>
            </a:r>
          </a:p>
          <a:p>
            <a:pPr indent="539750" algn="just">
              <a:lnSpc>
                <a:spcPct val="150000"/>
              </a:lnSpc>
            </a:pPr>
            <a:endParaRPr lang="zh-CN" altLang="en-US" sz="2000" dirty="0">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custDataLst>
              <p:tags r:id="rId8"/>
            </p:custDataLst>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9"/>
            </p:custDataLst>
          </p:nvPr>
        </p:nvSpPr>
        <p:spPr>
          <a:xfrm>
            <a:off x="304800" y="310515"/>
            <a:ext cx="3418205" cy="294005"/>
          </a:xfrm>
          <a:prstGeom prst="rect">
            <a:avLst/>
          </a:prstGeom>
          <a:noFill/>
        </p:spPr>
        <p:txBody>
          <a:bodyPr wrap="square" rtlCol="0">
            <a:spAutoFit/>
          </a:bodyPr>
          <a:lstStyle/>
          <a:p>
            <a:pPr algn="just">
              <a:lnSpc>
                <a:spcPct val="120000"/>
              </a:lnSpc>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1" name="矩形 10"/>
          <p:cNvSpPr/>
          <p:nvPr>
            <p:custDataLst>
              <p:tags r:id="rId10"/>
            </p:custDataLst>
          </p:nvPr>
        </p:nvSpPr>
        <p:spPr>
          <a:xfrm>
            <a:off x="8495411" y="289246"/>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767455" y="1005205"/>
            <a:ext cx="4657725" cy="39878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关于执政党建设</a:t>
            </a:r>
          </a:p>
        </p:txBody>
      </p:sp>
      <p:sp>
        <p:nvSpPr>
          <p:cNvPr id="18" name="矩形: 对角圆角 41"/>
          <p:cNvSpPr>
            <a:spLocks noChangeAspect="1"/>
          </p:cNvSpPr>
          <p:nvPr>
            <p:custDataLst>
              <p:tags r:id="rId2"/>
            </p:custDataLst>
          </p:nvPr>
        </p:nvSpPr>
        <p:spPr>
          <a:xfrm rot="18900000">
            <a:off x="4758807" y="1105356"/>
            <a:ext cx="281333" cy="282348"/>
          </a:xfrm>
          <a:prstGeom prst="round2DiagRect">
            <a:avLst>
              <a:gd name="adj1" fmla="val 26436"/>
              <a:gd name="adj2" fmla="val 0"/>
            </a:avLst>
          </a:prstGeom>
          <a:gradFill>
            <a:gsLst>
              <a:gs pos="30000">
                <a:srgbClr val="AF1E22"/>
              </a:gs>
              <a:gs pos="94000">
                <a:srgbClr val="EB6E16"/>
              </a:gs>
            </a:gsLst>
            <a:lin ang="7200000" scaled="0"/>
          </a:gradFill>
          <a:ln>
            <a:noFill/>
          </a:ln>
          <a:effectLst>
            <a:outerShdw blurRad="50800" dist="38100" dir="36000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形状 3" descr="e7d195523061f1c0d318120d6aeaf1b6ccceb6ba3da59c0775C5DE19DDDEBC09ED96DBD9900D9848D623ECAD1D4904B78047D0015C22C8BE97228BE8B5BFF08FE7A3AE04126DA07312A96C0F69F9BAB7546945C7D4E883A98F5A663549BD6DBC734C446C6751865D8EC0D17051C09F8C20EAAA94FFD0DA2E79ED2442AB35576A1C75A88E6D48F527"/>
          <p:cNvSpPr/>
          <p:nvPr>
            <p:custDataLst>
              <p:tags r:id="rId3"/>
            </p:custDataLst>
          </p:nvPr>
        </p:nvSpPr>
        <p:spPr>
          <a:xfrm rot="5400000">
            <a:off x="5342708" y="23951"/>
            <a:ext cx="1506582" cy="12192001"/>
          </a:xfrm>
          <a:custGeom>
            <a:avLst/>
            <a:gdLst>
              <a:gd name="connsiteX0" fmla="*/ 0 w 2076460"/>
              <a:gd name="connsiteY0" fmla="*/ 0 h 6858000"/>
              <a:gd name="connsiteX1" fmla="*/ 2076460 w 2076460"/>
              <a:gd name="connsiteY1" fmla="*/ 0 h 6858000"/>
              <a:gd name="connsiteX2" fmla="*/ 2076460 w 2076460"/>
              <a:gd name="connsiteY2" fmla="*/ 6858000 h 6858000"/>
              <a:gd name="connsiteX3" fmla="*/ 0 w 2076460"/>
              <a:gd name="connsiteY3" fmla="*/ 6858000 h 6858000"/>
              <a:gd name="connsiteX4" fmla="*/ 15286 w 2076460"/>
              <a:gd name="connsiteY4" fmla="*/ 6844759 h 6858000"/>
              <a:gd name="connsiteX5" fmla="*/ 1527110 w 2076460"/>
              <a:gd name="connsiteY5" fmla="*/ 3429000 h 6858000"/>
              <a:gd name="connsiteX6" fmla="*/ 15286 w 2076460"/>
              <a:gd name="connsiteY6" fmla="*/ 13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460" h="6858000">
                <a:moveTo>
                  <a:pt x="0" y="0"/>
                </a:moveTo>
                <a:lnTo>
                  <a:pt x="2076460" y="0"/>
                </a:lnTo>
                <a:lnTo>
                  <a:pt x="2076460" y="6858000"/>
                </a:lnTo>
                <a:lnTo>
                  <a:pt x="0" y="6858000"/>
                </a:lnTo>
                <a:lnTo>
                  <a:pt x="15286" y="6844759"/>
                </a:lnTo>
                <a:cubicBezTo>
                  <a:pt x="944031" y="6000633"/>
                  <a:pt x="1527110" y="4782909"/>
                  <a:pt x="1527110" y="3429000"/>
                </a:cubicBezTo>
                <a:cubicBezTo>
                  <a:pt x="1527110" y="2075091"/>
                  <a:pt x="944031" y="857367"/>
                  <a:pt x="15286" y="13241"/>
                </a:cubicBezTo>
                <a:close/>
              </a:path>
            </a:pathLst>
          </a:custGeom>
          <a:gradFill>
            <a:gsLst>
              <a:gs pos="81000">
                <a:srgbClr val="EB6D16"/>
              </a:gs>
              <a:gs pos="24000">
                <a:srgbClr val="AF1E22"/>
              </a:gs>
            </a:gsLst>
            <a:lin ang="10200000" scaled="0"/>
          </a:gradFill>
          <a:ln>
            <a:noFill/>
          </a:ln>
          <a:effectLst>
            <a:outerShdw blurRad="63500" dist="50800" dir="16200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pic>
        <p:nvPicPr>
          <p:cNvPr id="110" name="图片 109"/>
          <p:cNvPicPr/>
          <p:nvPr>
            <p:custDataLst>
              <p:tags r:id="rId4"/>
            </p:custDataLst>
          </p:nvPr>
        </p:nvPicPr>
        <p:blipFill>
          <a:blip r:embed="rId13"/>
          <a:stretch>
            <a:fillRect/>
          </a:stretch>
        </p:blipFill>
        <p:spPr>
          <a:xfrm>
            <a:off x="1158875" y="1691005"/>
            <a:ext cx="3587750" cy="4350385"/>
          </a:xfrm>
          <a:prstGeom prst="rect">
            <a:avLst/>
          </a:prstGeom>
          <a:noFill/>
          <a:ln w="9525">
            <a:noFill/>
          </a:ln>
        </p:spPr>
      </p:pic>
      <p:sp>
        <p:nvSpPr>
          <p:cNvPr id="15" name="矩形 14"/>
          <p:cNvSpPr/>
          <p:nvPr>
            <p:custDataLst>
              <p:tags r:id="rId5"/>
            </p:custDataLst>
          </p:nvPr>
        </p:nvSpPr>
        <p:spPr>
          <a:xfrm>
            <a:off x="5099050" y="1823720"/>
            <a:ext cx="6473825" cy="3473450"/>
          </a:xfrm>
          <a:prstGeom prst="rect">
            <a:avLst/>
          </a:prstGeom>
          <a:solidFill>
            <a:schemeClr val="bg1"/>
          </a:solidFill>
          <a:ln>
            <a:noFill/>
          </a:ln>
          <a:effectLst>
            <a:outerShdw blurRad="177800" dist="152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5317490" y="1823720"/>
            <a:ext cx="6358255" cy="99695"/>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16"/>
          <p:cNvSpPr/>
          <p:nvPr>
            <p:custDataLst>
              <p:tags r:id="rId7"/>
            </p:custDataLst>
          </p:nvPr>
        </p:nvSpPr>
        <p:spPr>
          <a:xfrm flipH="1">
            <a:off x="5420360" y="5297170"/>
            <a:ext cx="6197600" cy="213995"/>
          </a:xfrm>
          <a:prstGeom prst="rect">
            <a:avLst/>
          </a:prstGeom>
          <a:gradFill>
            <a:gsLst>
              <a:gs pos="0">
                <a:srgbClr val="ED9184"/>
              </a:gs>
              <a:gs pos="100000">
                <a:srgbClr val="ED9184">
                  <a:alpha val="0"/>
                </a:srgbClr>
              </a:gs>
            </a:gsLst>
            <a:lin ang="0" scaled="0"/>
          </a:gradFill>
          <a:ln>
            <a:noFill/>
          </a:ln>
          <a:effectLst>
            <a:outerShdw blurRad="50800" dist="381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8"/>
            </p:custDataLst>
          </p:nvPr>
        </p:nvSpPr>
        <p:spPr>
          <a:xfrm>
            <a:off x="5358130" y="2037080"/>
            <a:ext cx="5830570" cy="2861310"/>
          </a:xfrm>
          <a:prstGeom prst="rect">
            <a:avLst/>
          </a:prstGeom>
          <a:noFill/>
        </p:spPr>
        <p:txBody>
          <a:bodyPr wrap="square" rtlCol="0">
            <a:spAutoFit/>
          </a:bodyPr>
          <a:lstStyle/>
          <a:p>
            <a:pPr indent="539750" algn="just">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党的八大后，毛泽东就执政党建设问题提出了一系列独创性的思想，其中包括党必须坚持马克思主义的指导并使马克思主义中国化时代化，党的建设要密切联系党的政治路线，必须坚持民主集中制的组织原则，必须坚持理论联系实际、密切联系群众、批评和自我批评，必须正确处理党际关系等。</a:t>
            </a:r>
          </a:p>
        </p:txBody>
      </p:sp>
      <p:sp>
        <p:nvSpPr>
          <p:cNvPr id="9" name="文本框 8"/>
          <p:cNvSpPr txBox="1"/>
          <p:nvPr>
            <p:custDataLst>
              <p:tags r:id="rId9"/>
            </p:custDataLst>
          </p:nvPr>
        </p:nvSpPr>
        <p:spPr>
          <a:xfrm>
            <a:off x="8382738" y="6440536"/>
            <a:ext cx="3743923" cy="295978"/>
          </a:xfrm>
          <a:prstGeom prst="rect">
            <a:avLst/>
          </a:prstGeom>
          <a:noFill/>
        </p:spPr>
        <p:txBody>
          <a:bodyPr wrap="square" rtlCol="0">
            <a:spAutoFit/>
          </a:bodyPr>
          <a:lstStyle/>
          <a:p>
            <a:pPr algn="r">
              <a:lnSpc>
                <a:spcPct val="150000"/>
              </a:lnSpc>
            </a:pPr>
            <a:r>
              <a:rPr lang="zh-CN" altLang="en-US" sz="1000" b="1" spc="120" dirty="0">
                <a:solidFill>
                  <a:schemeClr val="bg1"/>
                </a:solidFill>
                <a:latin typeface="微软雅黑" panose="020B0503020204020204" pitchFamily="34" charset="-122"/>
                <a:ea typeface="微软雅黑" panose="020B0503020204020204" pitchFamily="34" charset="-122"/>
              </a:rPr>
              <a:t>毛泽东思想和中国特色社会主义理论体系概论</a:t>
            </a:r>
            <a:endParaRPr lang="en-US" altLang="zh-CN" sz="1000" b="1" spc="12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0"/>
            </p:custDataLst>
          </p:nvPr>
        </p:nvSpPr>
        <p:spPr>
          <a:xfrm>
            <a:off x="304800" y="310515"/>
            <a:ext cx="3418205" cy="294005"/>
          </a:xfrm>
          <a:prstGeom prst="rect">
            <a:avLst/>
          </a:prstGeom>
          <a:noFill/>
        </p:spPr>
        <p:txBody>
          <a:bodyPr wrap="square" rtlCol="0">
            <a:spAutoFit/>
          </a:bodyPr>
          <a:lstStyle/>
          <a:p>
            <a:pPr algn="just">
              <a:lnSpc>
                <a:spcPct val="120000"/>
              </a:lnSpc>
            </a:pP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一、初步探索阶段取得了哪些重要理论成果？</a:t>
            </a:r>
          </a:p>
        </p:txBody>
      </p:sp>
      <p:sp>
        <p:nvSpPr>
          <p:cNvPr id="11" name="矩形 10"/>
          <p:cNvSpPr/>
          <p:nvPr>
            <p:custDataLst>
              <p:tags r:id="rId11"/>
            </p:custDataLst>
          </p:nvPr>
        </p:nvSpPr>
        <p:spPr>
          <a:xfrm>
            <a:off x="8495411" y="289246"/>
            <a:ext cx="3412184" cy="260350"/>
          </a:xfrm>
          <a:prstGeom prst="rect">
            <a:avLst/>
          </a:prstGeom>
        </p:spPr>
        <p:txBody>
          <a:bodyPr wrap="square">
            <a:spAutoFit/>
          </a:bodyPr>
          <a:lstStyle/>
          <a:p>
            <a:pPr algn="r"/>
            <a:r>
              <a:rPr lang="zh-CN" altLang="en-US" sz="1100" spc="120" dirty="0">
                <a:solidFill>
                  <a:schemeClr val="bg1">
                    <a:lumMod val="50000"/>
                  </a:schemeClr>
                </a:solidFill>
                <a:latin typeface="微软雅黑" panose="020B0503020204020204" pitchFamily="34" charset="-122"/>
                <a:ea typeface="微软雅黑" panose="020B0503020204020204" pitchFamily="34" charset="-122"/>
              </a:rPr>
              <a:t>第四章 社会主义建设道路初步探索的理论成果</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Administrator\Desktop\2.png"/>
          <p:cNvPicPr>
            <a:picLocks noChangeAspect="1" noChangeArrowheads="1"/>
          </p:cNvPicPr>
          <p:nvPr/>
        </p:nvPicPr>
        <p:blipFill>
          <a:blip r:embed="rId2"/>
          <a:srcRect/>
          <a:stretch>
            <a:fillRect/>
          </a:stretch>
        </p:blipFill>
        <p:spPr bwMode="auto">
          <a:xfrm flipH="1">
            <a:off x="0" y="5463908"/>
            <a:ext cx="12192000" cy="1394092"/>
          </a:xfrm>
          <a:prstGeom prst="rect">
            <a:avLst/>
          </a:prstGeom>
          <a:noFill/>
        </p:spPr>
      </p:pic>
      <p:grpSp>
        <p:nvGrpSpPr>
          <p:cNvPr id="4" name="组合 3"/>
          <p:cNvGrpSpPr/>
          <p:nvPr/>
        </p:nvGrpSpPr>
        <p:grpSpPr>
          <a:xfrm>
            <a:off x="2265362" y="1579592"/>
            <a:ext cx="7746365" cy="970924"/>
            <a:chOff x="1644" y="5046"/>
            <a:chExt cx="12199" cy="1424"/>
          </a:xfrm>
        </p:grpSpPr>
        <p:sp>
          <p:nvSpPr>
            <p:cNvPr id="10" name="椭圆 9"/>
            <p:cNvSpPr>
              <a:spLocks noChangeAspect="1"/>
            </p:cNvSpPr>
            <p:nvPr/>
          </p:nvSpPr>
          <p:spPr>
            <a:xfrm>
              <a:off x="1644" y="5062"/>
              <a:ext cx="2353" cy="1408"/>
            </a:xfrm>
            <a:prstGeom prst="ellipse">
              <a:avLst/>
            </a:prstGeom>
            <a:gradFill>
              <a:gsLst>
                <a:gs pos="0">
                  <a:srgbClr val="E30000"/>
                </a:gs>
                <a:gs pos="100000">
                  <a:srgbClr val="760303"/>
                </a:gs>
              </a:gsLst>
              <a:lin scaled="0"/>
            </a:gradFill>
            <a:ln w="101600">
              <a:solidFill>
                <a:srgbClr val="E72E1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第二节</a:t>
              </a:r>
            </a:p>
          </p:txBody>
        </p:sp>
        <p:sp>
          <p:nvSpPr>
            <p:cNvPr id="11" name="矩形: 圆角 10"/>
            <p:cNvSpPr/>
            <p:nvPr/>
          </p:nvSpPr>
          <p:spPr>
            <a:xfrm>
              <a:off x="4075" y="5046"/>
              <a:ext cx="9768" cy="1408"/>
            </a:xfrm>
            <a:prstGeom prst="roundRect">
              <a:avLst>
                <a:gd name="adj" fmla="val 50000"/>
              </a:avLst>
            </a:prstGeom>
            <a:solidFill>
              <a:srgbClr val="FFFDF8"/>
            </a:solidFill>
            <a:ln w="9525">
              <a:solidFill>
                <a:srgbClr val="E72E1E">
                  <a:alpha val="25000"/>
                </a:srgbClr>
              </a:solidFill>
            </a:ln>
            <a:effectLst>
              <a:outerShdw blurRad="127000" dist="63500" dir="2700000" algn="tl" rotWithShape="0">
                <a:srgbClr val="96090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gradFill>
                    <a:gsLst>
                      <a:gs pos="0">
                        <a:srgbClr val="E30000"/>
                      </a:gs>
                      <a:gs pos="100000">
                        <a:srgbClr val="760303"/>
                      </a:gs>
                    </a:gsLst>
                    <a:lin scaled="0"/>
                  </a:gradFill>
                  <a:latin typeface="+mj-ea"/>
                  <a:ea typeface="+mj-ea"/>
                  <a:sym typeface="+mn-ea"/>
                </a:rPr>
                <a:t>初步探索的意义和经验教训</a:t>
              </a:r>
            </a:p>
          </p:txBody>
        </p:sp>
      </p:grpSp>
      <p:grpSp>
        <p:nvGrpSpPr>
          <p:cNvPr id="22" name="组合 21"/>
          <p:cNvGrpSpPr/>
          <p:nvPr/>
        </p:nvGrpSpPr>
        <p:grpSpPr>
          <a:xfrm>
            <a:off x="2938459" y="3295139"/>
            <a:ext cx="6418028" cy="268288"/>
            <a:chOff x="2888929" y="2493299"/>
            <a:chExt cx="6418028" cy="268288"/>
          </a:xfrm>
        </p:grpSpPr>
        <p:grpSp>
          <p:nvGrpSpPr>
            <p:cNvPr id="6" name="组合 5"/>
            <p:cNvGrpSpPr/>
            <p:nvPr/>
          </p:nvGrpSpPr>
          <p:grpSpPr>
            <a:xfrm>
              <a:off x="2888929" y="2627443"/>
              <a:ext cx="6418028" cy="0"/>
              <a:chOff x="2788526" y="3973009"/>
              <a:chExt cx="6418028" cy="0"/>
            </a:xfrm>
          </p:grpSpPr>
          <p:cxnSp>
            <p:nvCxnSpPr>
              <p:cNvPr id="20" name="直接连接符 19"/>
              <p:cNvCxnSpPr/>
              <p:nvPr/>
            </p:nvCxnSpPr>
            <p:spPr>
              <a:xfrm>
                <a:off x="2788526"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86554" y="3973009"/>
                <a:ext cx="2520000" cy="0"/>
              </a:xfrm>
              <a:prstGeom prst="line">
                <a:avLst/>
              </a:prstGeom>
              <a:ln w="28575" cap="rnd" cmpd="sng">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615552" y="2493299"/>
              <a:ext cx="964782" cy="268288"/>
              <a:chOff x="3772227" y="3091656"/>
              <a:chExt cx="964782" cy="268288"/>
            </a:xfrm>
          </p:grpSpPr>
          <p:sp>
            <p:nvSpPr>
              <p:cNvPr id="15" name="星形: 五角 14"/>
              <p:cNvSpPr/>
              <p:nvPr/>
            </p:nvSpPr>
            <p:spPr>
              <a:xfrm>
                <a:off x="4124842" y="3091656"/>
                <a:ext cx="268288" cy="268288"/>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6" name="星形: 五角 15"/>
              <p:cNvSpPr/>
              <p:nvPr/>
            </p:nvSpPr>
            <p:spPr>
              <a:xfrm>
                <a:off x="3920052"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7" name="星形: 五角 16"/>
              <p:cNvSpPr/>
              <p:nvPr/>
            </p:nvSpPr>
            <p:spPr>
              <a:xfrm>
                <a:off x="4434008" y="3146028"/>
                <a:ext cx="159544" cy="159544"/>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8" name="星形: 五角 17"/>
              <p:cNvSpPr/>
              <p:nvPr/>
            </p:nvSpPr>
            <p:spPr>
              <a:xfrm>
                <a:off x="4634430"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sp>
            <p:nvSpPr>
              <p:cNvPr id="19" name="星形: 五角 18"/>
              <p:cNvSpPr/>
              <p:nvPr/>
            </p:nvSpPr>
            <p:spPr>
              <a:xfrm>
                <a:off x="3772227" y="3174510"/>
                <a:ext cx="102579" cy="102579"/>
              </a:xfrm>
              <a:prstGeom prst="star5">
                <a:avLst>
                  <a:gd name="adj" fmla="val 25303"/>
                  <a:gd name="hf" fmla="val 105146"/>
                  <a:gd name="vf" fmla="val 110557"/>
                </a:avLst>
              </a:prstGeom>
              <a:solidFill>
                <a:srgbClr val="C00000"/>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394"/>
                  </a:solidFil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134360" y="347345"/>
            <a:ext cx="6189345" cy="521970"/>
          </a:xfrm>
          <a:prstGeom prst="rect">
            <a:avLst/>
          </a:prstGeom>
          <a:noFill/>
        </p:spPr>
        <p:txBody>
          <a:bodyPr wrap="square" rtlCol="0">
            <a:spAutoFit/>
          </a:bodyPr>
          <a:lstStyle/>
          <a:p>
            <a:pP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一、</a:t>
            </a:r>
            <a:r>
              <a:rPr lang="zh-CN" altLang="en-US" sz="2800" b="1" dirty="0">
                <a:gradFill>
                  <a:gsLst>
                    <a:gs pos="0">
                      <a:srgbClr val="E30000"/>
                    </a:gs>
                    <a:gs pos="100000">
                      <a:srgbClr val="760303"/>
                    </a:gs>
                  </a:gsLst>
                  <a:lin scaled="0"/>
                </a:gradFill>
                <a:latin typeface="+mj-ea"/>
                <a:ea typeface="+mj-ea"/>
                <a:sym typeface="+mn-ea"/>
              </a:rPr>
              <a:t>毛泽东思想的形成发展历史条件</a:t>
            </a:r>
          </a:p>
        </p:txBody>
      </p:sp>
      <p:sp>
        <p:nvSpPr>
          <p:cNvPr id="23" name="矩形 22"/>
          <p:cNvSpPr/>
          <p:nvPr/>
        </p:nvSpPr>
        <p:spPr>
          <a:xfrm>
            <a:off x="3999865" y="1586230"/>
            <a:ext cx="7336155" cy="119888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19</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世纪末</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世纪初，世界进入帝国主义和无产阶级革命时代。</a:t>
            </a:r>
            <a:r>
              <a:rPr lang="zh-CN" altLang="en-US" sz="2400" b="1" dirty="0">
                <a:solidFill>
                  <a:schemeClr val="tx1"/>
                </a:solidFill>
                <a:latin typeface="宋体" panose="02010600030101010101" pitchFamily="2" charset="-122"/>
                <a:ea typeface="宋体" panose="02010600030101010101" pitchFamily="2" charset="-122"/>
                <a:sym typeface="+mn-ea"/>
              </a:rPr>
              <a:t>战争与革命是这一时期时代主题。</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16" name="五边形 15"/>
          <p:cNvSpPr/>
          <p:nvPr/>
        </p:nvSpPr>
        <p:spPr bwMode="auto">
          <a:xfrm>
            <a:off x="886801" y="1745298"/>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时代背景</a:t>
            </a:r>
          </a:p>
        </p:txBody>
      </p:sp>
      <p:sp>
        <p:nvSpPr>
          <p:cNvPr id="2" name="矩形 1"/>
          <p:cNvSpPr/>
          <p:nvPr/>
        </p:nvSpPr>
        <p:spPr>
          <a:xfrm>
            <a:off x="3999865" y="2988310"/>
            <a:ext cx="7336155" cy="1753235"/>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十月革命给中国送来了马克思主义，中国的先进知识分子开始用无产阶级的世界观作为观察国家命运的工具，中国革命从此有了科学的指导思想。</a:t>
            </a:r>
          </a:p>
        </p:txBody>
      </p:sp>
      <p:sp>
        <p:nvSpPr>
          <p:cNvPr id="3" name="五边形 2"/>
          <p:cNvSpPr/>
          <p:nvPr/>
        </p:nvSpPr>
        <p:spPr bwMode="auto">
          <a:xfrm>
            <a:off x="886801" y="342487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思想条件</a:t>
            </a:r>
          </a:p>
        </p:txBody>
      </p:sp>
      <p:sp>
        <p:nvSpPr>
          <p:cNvPr id="4" name="矩形 3"/>
          <p:cNvSpPr/>
          <p:nvPr/>
        </p:nvSpPr>
        <p:spPr>
          <a:xfrm>
            <a:off x="3999865" y="4944745"/>
            <a:ext cx="7336155" cy="1198880"/>
          </a:xfrm>
          <a:prstGeom prst="rect">
            <a:avLst/>
          </a:prstGeom>
          <a:ln>
            <a:solidFill>
              <a:srgbClr val="C00000"/>
            </a:solidFill>
          </a:ln>
        </p:spPr>
        <p:txBody>
          <a:bodyPr wrap="square">
            <a:spAutoFit/>
          </a:bodyPr>
          <a:lstStyle/>
          <a:p>
            <a:pPr marL="342900" indent="-342900" algn="just">
              <a:lnSpc>
                <a:spcPct val="150000"/>
              </a:lnSpc>
              <a:buFont typeface="Wingdings" panose="05000000000000000000" pitchFamily="2" charset="2"/>
              <a:buChar char="u"/>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中国共产党领导人民进行革命和建设的成功实践是毛泽东思想形成的实践基础 </a:t>
            </a:r>
          </a:p>
        </p:txBody>
      </p:sp>
      <p:sp>
        <p:nvSpPr>
          <p:cNvPr id="5" name="五边形 4"/>
          <p:cNvSpPr/>
          <p:nvPr/>
        </p:nvSpPr>
        <p:spPr bwMode="auto">
          <a:xfrm>
            <a:off x="886801" y="5089843"/>
            <a:ext cx="2858057" cy="696277"/>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实践基础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3930" y="182880"/>
            <a:ext cx="10263505"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一、初步探索的意义</a:t>
            </a:r>
          </a:p>
        </p:txBody>
      </p:sp>
      <p:sp>
        <p:nvSpPr>
          <p:cNvPr id="23555" name="文本框 1"/>
          <p:cNvSpPr txBox="1"/>
          <p:nvPr/>
        </p:nvSpPr>
        <p:spPr>
          <a:xfrm>
            <a:off x="3612515" y="1414780"/>
            <a:ext cx="4857115" cy="460375"/>
          </a:xfrm>
          <a:prstGeom prst="rect">
            <a:avLst/>
          </a:prstGeom>
          <a:noFill/>
          <a:ln w="9525">
            <a:noFill/>
          </a:ln>
        </p:spPr>
        <p:txBody>
          <a:bodyPr wrap="square" anchor="t">
            <a:spAutoFit/>
          </a:bodyPr>
          <a:lstStyle/>
          <a:p>
            <a:pPr algn="just">
              <a:lnSpc>
                <a:spcPct val="120000"/>
              </a:lnSpc>
              <a:spcBef>
                <a:spcPts val="1440"/>
              </a:spcBef>
            </a:pPr>
            <a:r>
              <a:rPr lang="zh-CN" altLang="en-US" sz="2000" b="1" dirty="0">
                <a:latin typeface="微软雅黑" panose="020B0503020204020204" pitchFamily="34" charset="-122"/>
                <a:ea typeface="微软雅黑" panose="020B0503020204020204" pitchFamily="34" charset="-122"/>
              </a:rPr>
              <a:t>巩同和发展了我国的社会主义制度。</a:t>
            </a:r>
          </a:p>
        </p:txBody>
      </p:sp>
      <p:grpSp>
        <p:nvGrpSpPr>
          <p:cNvPr id="23556" name="组合 30"/>
          <p:cNvGrpSpPr/>
          <p:nvPr/>
        </p:nvGrpSpPr>
        <p:grpSpPr>
          <a:xfrm>
            <a:off x="1856740" y="1415098"/>
            <a:ext cx="1592263" cy="531812"/>
            <a:chOff x="495619" y="1946164"/>
            <a:chExt cx="1591943" cy="532291"/>
          </a:xfrm>
        </p:grpSpPr>
        <p:grpSp>
          <p:nvGrpSpPr>
            <p:cNvPr id="23557" name="组合 31"/>
            <p:cNvGrpSpPr/>
            <p:nvPr/>
          </p:nvGrpSpPr>
          <p:grpSpPr>
            <a:xfrm>
              <a:off x="495619" y="1946164"/>
              <a:ext cx="1417886" cy="532291"/>
              <a:chOff x="1523771" y="1323838"/>
              <a:chExt cx="2600492" cy="861145"/>
            </a:xfrm>
          </p:grpSpPr>
          <p:grpSp>
            <p:nvGrpSpPr>
              <p:cNvPr id="23558" name="Group 30"/>
              <p:cNvGrpSpPr/>
              <p:nvPr/>
            </p:nvGrpSpPr>
            <p:grpSpPr>
              <a:xfrm>
                <a:off x="1523771" y="1323838"/>
                <a:ext cx="2600492" cy="861145"/>
                <a:chOff x="1403618" y="1255635"/>
                <a:chExt cx="2301096" cy="762000"/>
              </a:xfrm>
            </p:grpSpPr>
            <p:sp>
              <p:nvSpPr>
                <p:cNvPr id="36" name="Flowchart: Off-page Connector 22"/>
                <p:cNvSpPr/>
                <p:nvPr/>
              </p:nvSpPr>
              <p:spPr>
                <a:xfrm rot="16200000">
                  <a:off x="1828857" y="830392"/>
                  <a:ext cx="762000" cy="1612481"/>
                </a:xfrm>
                <a:prstGeom prst="flowChartOffpageConnector">
                  <a:avLst/>
                </a:prstGeom>
                <a:solidFill>
                  <a:srgbClr val="C00000"/>
                </a:solidFill>
                <a:ln w="12700" cap="flat" cmpd="sng" algn="ctr">
                  <a:noFill/>
                  <a:prstDash val="solid"/>
                  <a:miter lim="800000"/>
                </a:ln>
                <a:effectLst/>
              </p:spPr>
              <p:txBody>
                <a:bodyPr vert="vert" anchor="ctr"/>
                <a:lstStyle/>
                <a:p>
                  <a:pPr algn="ctr" eaLnBrk="1" fontAlgn="auto" hangingPunct="1">
                    <a:spcBef>
                      <a:spcPts val="0"/>
                    </a:spcBef>
                    <a:spcAft>
                      <a:spcPts val="0"/>
                    </a:spcAft>
                    <a:defRPr/>
                  </a:pPr>
                  <a:endParaRPr lang="en-US" sz="5865" strike="noStrike" kern="0" noProof="1">
                    <a:solidFill>
                      <a:prstClr val="white"/>
                    </a:solidFill>
                    <a:latin typeface="等线" panose="02010600030101010101" charset="-122"/>
                    <a:ea typeface="+mn-ea"/>
                  </a:endParaRPr>
                </a:p>
              </p:txBody>
            </p:sp>
            <p:cxnSp>
              <p:nvCxnSpPr>
                <p:cNvPr id="23560" name="Straight Connector 24"/>
                <p:cNvCxnSpPr/>
                <p:nvPr/>
              </p:nvCxnSpPr>
              <p:spPr>
                <a:xfrm flipV="1">
                  <a:off x="3033991" y="1628052"/>
                  <a:ext cx="670723" cy="8581"/>
                </a:xfrm>
                <a:prstGeom prst="line">
                  <a:avLst/>
                </a:prstGeom>
                <a:ln w="19050" cap="flat" cmpd="sng">
                  <a:solidFill>
                    <a:srgbClr val="C00000"/>
                  </a:solidFill>
                  <a:prstDash val="sysDot"/>
                  <a:miter/>
                  <a:headEnd type="none" w="med" len="med"/>
                  <a:tailEnd type="none" w="med" len="med"/>
                </a:ln>
              </p:spPr>
            </p:cxnSp>
          </p:grpSp>
          <p:sp>
            <p:nvSpPr>
              <p:cNvPr id="23561" name="文本框 34"/>
              <p:cNvSpPr txBox="1"/>
              <p:nvPr/>
            </p:nvSpPr>
            <p:spPr>
              <a:xfrm>
                <a:off x="1631477" y="1372678"/>
                <a:ext cx="1453166" cy="745470"/>
              </a:xfrm>
              <a:prstGeom prst="rect">
                <a:avLst/>
              </a:prstGeom>
              <a:noFill/>
              <a:ln w="9525">
                <a:noFill/>
              </a:ln>
            </p:spPr>
            <p:txBody>
              <a:bodyPr wrap="none" anchor="t">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第一</a:t>
                </a:r>
              </a:p>
            </p:txBody>
          </p:sp>
        </p:grpSp>
        <p:sp>
          <p:nvSpPr>
            <p:cNvPr id="33" name="Oval 51"/>
            <p:cNvSpPr/>
            <p:nvPr/>
          </p:nvSpPr>
          <p:spPr>
            <a:xfrm>
              <a:off x="1895513" y="2106645"/>
              <a:ext cx="192049" cy="192261"/>
            </a:xfrm>
            <a:prstGeom prst="ellipse">
              <a:avLst/>
            </a:prstGeom>
            <a:solidFill>
              <a:sysClr val="window" lastClr="FFFFFF">
                <a:lumMod val="95000"/>
              </a:sysClr>
            </a:solidFill>
            <a:ln w="28575" cap="flat" cmpd="sng" algn="ctr">
              <a:solidFill>
                <a:srgbClr val="C00000"/>
              </a:solidFill>
              <a:prstDash val="solid"/>
              <a:miter lim="800000"/>
            </a:ln>
            <a:effectLst/>
          </p:spPr>
          <p:txBody>
            <a:bodyPr anchor="ctr"/>
            <a:lstStyle/>
            <a:p>
              <a:pPr algn="ctr" eaLnBrk="1" fontAlgn="auto" hangingPunct="1">
                <a:spcBef>
                  <a:spcPts val="0"/>
                </a:spcBef>
                <a:spcAft>
                  <a:spcPts val="0"/>
                </a:spcAft>
                <a:defRPr/>
              </a:pPr>
              <a:endParaRPr lang="en-US" sz="3555" strike="noStrike" kern="0" noProof="1">
                <a:solidFill>
                  <a:prstClr val="white"/>
                </a:solidFill>
                <a:latin typeface="等线" panose="02010600030101010101" charset="-122"/>
                <a:ea typeface="+mn-ea"/>
              </a:endParaRPr>
            </a:p>
          </p:txBody>
        </p:sp>
      </p:grpSp>
      <p:cxnSp>
        <p:nvCxnSpPr>
          <p:cNvPr id="14" name="直接连接符 13"/>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4578" name="文本框 28"/>
          <p:cNvSpPr txBox="1"/>
          <p:nvPr>
            <p:custDataLst>
              <p:tags r:id="rId1"/>
            </p:custDataLst>
          </p:nvPr>
        </p:nvSpPr>
        <p:spPr>
          <a:xfrm>
            <a:off x="3542665" y="2494915"/>
            <a:ext cx="8021320" cy="460375"/>
          </a:xfrm>
          <a:prstGeom prst="rect">
            <a:avLst/>
          </a:prstGeom>
          <a:noFill/>
          <a:ln w="9525">
            <a:noFill/>
          </a:ln>
        </p:spPr>
        <p:txBody>
          <a:bodyPr wrap="square" anchor="t">
            <a:spAutoFit/>
          </a:bodyPr>
          <a:lstStyle/>
          <a:p>
            <a:pPr algn="just">
              <a:lnSpc>
                <a:spcPct val="120000"/>
              </a:lnSpc>
              <a:spcBef>
                <a:spcPts val="1440"/>
              </a:spcBef>
            </a:pPr>
            <a:r>
              <a:rPr lang="zh-CN" altLang="en-US" sz="2000" b="1" dirty="0">
                <a:latin typeface="微软雅黑" panose="020B0503020204020204" pitchFamily="34" charset="-122"/>
                <a:ea typeface="微软雅黑" panose="020B0503020204020204" pitchFamily="34" charset="-122"/>
              </a:rPr>
              <a:t>为开创中国特色社会主义提供了宝贵经验、理论准备、物质基础。</a:t>
            </a:r>
          </a:p>
        </p:txBody>
      </p:sp>
      <p:grpSp>
        <p:nvGrpSpPr>
          <p:cNvPr id="24579" name="组合 38"/>
          <p:cNvGrpSpPr/>
          <p:nvPr/>
        </p:nvGrpSpPr>
        <p:grpSpPr>
          <a:xfrm>
            <a:off x="1858645" y="2465070"/>
            <a:ext cx="1592263" cy="531813"/>
            <a:chOff x="495619" y="1946164"/>
            <a:chExt cx="1591943" cy="532291"/>
          </a:xfrm>
        </p:grpSpPr>
        <p:grpSp>
          <p:nvGrpSpPr>
            <p:cNvPr id="24580" name="组合 39"/>
            <p:cNvGrpSpPr/>
            <p:nvPr/>
          </p:nvGrpSpPr>
          <p:grpSpPr>
            <a:xfrm>
              <a:off x="495619" y="1946164"/>
              <a:ext cx="1417886" cy="532291"/>
              <a:chOff x="1523771" y="1323838"/>
              <a:chExt cx="2600492" cy="861145"/>
            </a:xfrm>
          </p:grpSpPr>
          <p:grpSp>
            <p:nvGrpSpPr>
              <p:cNvPr id="24581" name="Group 30"/>
              <p:cNvGrpSpPr/>
              <p:nvPr/>
            </p:nvGrpSpPr>
            <p:grpSpPr>
              <a:xfrm>
                <a:off x="1523771" y="1323838"/>
                <a:ext cx="2600492" cy="861145"/>
                <a:chOff x="1403618" y="1255635"/>
                <a:chExt cx="2301096" cy="762000"/>
              </a:xfrm>
            </p:grpSpPr>
            <p:sp>
              <p:nvSpPr>
                <p:cNvPr id="8" name="Flowchart: Off-page Connector 22"/>
                <p:cNvSpPr/>
                <p:nvPr>
                  <p:custDataLst>
                    <p:tags r:id="rId9"/>
                  </p:custDataLst>
                </p:nvPr>
              </p:nvSpPr>
              <p:spPr>
                <a:xfrm rot="16200000">
                  <a:off x="1828855" y="830390"/>
                  <a:ext cx="762000" cy="1612481"/>
                </a:xfrm>
                <a:prstGeom prst="flowChartOffpageConnector">
                  <a:avLst/>
                </a:prstGeom>
                <a:solidFill>
                  <a:srgbClr val="C00000"/>
                </a:solidFill>
                <a:ln w="12700" cap="flat" cmpd="sng" algn="ctr">
                  <a:noFill/>
                  <a:prstDash val="solid"/>
                  <a:miter lim="800000"/>
                </a:ln>
                <a:effectLst/>
              </p:spPr>
              <p:txBody>
                <a:bodyPr vert="vert" anchor="ctr"/>
                <a:lstStyle/>
                <a:p>
                  <a:pPr algn="ctr" eaLnBrk="1" fontAlgn="auto" hangingPunct="1">
                    <a:spcBef>
                      <a:spcPts val="0"/>
                    </a:spcBef>
                    <a:spcAft>
                      <a:spcPts val="0"/>
                    </a:spcAft>
                    <a:defRPr/>
                  </a:pPr>
                  <a:endParaRPr lang="en-US" sz="5865" strike="noStrike" kern="0" noProof="1">
                    <a:solidFill>
                      <a:prstClr val="white"/>
                    </a:solidFill>
                    <a:latin typeface="等线" panose="02010600030101010101" charset="-122"/>
                    <a:ea typeface="+mn-ea"/>
                  </a:endParaRPr>
                </a:p>
              </p:txBody>
            </p:sp>
            <p:cxnSp>
              <p:nvCxnSpPr>
                <p:cNvPr id="24583" name="Straight Connector 24"/>
                <p:cNvCxnSpPr/>
                <p:nvPr>
                  <p:custDataLst>
                    <p:tags r:id="rId10"/>
                  </p:custDataLst>
                </p:nvPr>
              </p:nvCxnSpPr>
              <p:spPr>
                <a:xfrm flipV="1">
                  <a:off x="3033991" y="1628052"/>
                  <a:ext cx="670723" cy="8581"/>
                </a:xfrm>
                <a:prstGeom prst="line">
                  <a:avLst/>
                </a:prstGeom>
                <a:ln w="19050" cap="flat" cmpd="sng">
                  <a:solidFill>
                    <a:srgbClr val="C00000"/>
                  </a:solidFill>
                  <a:prstDash val="sysDot"/>
                  <a:miter/>
                  <a:headEnd type="none" w="med" len="med"/>
                  <a:tailEnd type="none" w="med" len="med"/>
                </a:ln>
              </p:spPr>
            </p:cxnSp>
          </p:grpSp>
          <p:sp>
            <p:nvSpPr>
              <p:cNvPr id="24584" name="文本框 9"/>
              <p:cNvSpPr txBox="1"/>
              <p:nvPr>
                <p:custDataLst>
                  <p:tags r:id="rId8"/>
                </p:custDataLst>
              </p:nvPr>
            </p:nvSpPr>
            <p:spPr>
              <a:xfrm>
                <a:off x="1631477" y="1372678"/>
                <a:ext cx="1453166" cy="745468"/>
              </a:xfrm>
              <a:prstGeom prst="rect">
                <a:avLst/>
              </a:prstGeom>
              <a:noFill/>
              <a:ln w="9525">
                <a:noFill/>
              </a:ln>
            </p:spPr>
            <p:txBody>
              <a:bodyPr wrap="none" anchor="t">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第二</a:t>
                </a:r>
              </a:p>
            </p:txBody>
          </p:sp>
        </p:grpSp>
        <p:sp>
          <p:nvSpPr>
            <p:cNvPr id="5" name="Oval 51"/>
            <p:cNvSpPr/>
            <p:nvPr>
              <p:custDataLst>
                <p:tags r:id="rId7"/>
              </p:custDataLst>
            </p:nvPr>
          </p:nvSpPr>
          <p:spPr>
            <a:xfrm>
              <a:off x="1895513" y="2106645"/>
              <a:ext cx="192049" cy="192261"/>
            </a:xfrm>
            <a:prstGeom prst="ellipse">
              <a:avLst/>
            </a:prstGeom>
            <a:solidFill>
              <a:sysClr val="window" lastClr="FFFFFF">
                <a:lumMod val="95000"/>
              </a:sysClr>
            </a:solidFill>
            <a:ln w="28575" cap="flat" cmpd="sng" algn="ctr">
              <a:solidFill>
                <a:srgbClr val="C00000"/>
              </a:solidFill>
              <a:prstDash val="solid"/>
              <a:miter lim="800000"/>
            </a:ln>
            <a:effectLst/>
          </p:spPr>
          <p:txBody>
            <a:bodyPr anchor="ctr"/>
            <a:lstStyle/>
            <a:p>
              <a:pPr algn="ctr" eaLnBrk="1" fontAlgn="auto" hangingPunct="1">
                <a:spcBef>
                  <a:spcPts val="0"/>
                </a:spcBef>
                <a:spcAft>
                  <a:spcPts val="0"/>
                </a:spcAft>
                <a:defRPr/>
              </a:pPr>
              <a:endParaRPr lang="en-US" sz="3555" strike="noStrike" kern="0" noProof="1">
                <a:solidFill>
                  <a:prstClr val="white"/>
                </a:solidFill>
                <a:latin typeface="等线" panose="02010600030101010101" charset="-122"/>
                <a:ea typeface="+mn-ea"/>
              </a:endParaRPr>
            </a:p>
          </p:txBody>
        </p:sp>
      </p:grpSp>
      <p:grpSp>
        <p:nvGrpSpPr>
          <p:cNvPr id="18" name="组合 38"/>
          <p:cNvGrpSpPr/>
          <p:nvPr/>
        </p:nvGrpSpPr>
        <p:grpSpPr>
          <a:xfrm>
            <a:off x="1829435" y="3470275"/>
            <a:ext cx="1592263" cy="531813"/>
            <a:chOff x="495619" y="1946164"/>
            <a:chExt cx="1591943" cy="532291"/>
          </a:xfrm>
        </p:grpSpPr>
        <p:grpSp>
          <p:nvGrpSpPr>
            <p:cNvPr id="19" name="组合 39"/>
            <p:cNvGrpSpPr/>
            <p:nvPr/>
          </p:nvGrpSpPr>
          <p:grpSpPr>
            <a:xfrm>
              <a:off x="495619" y="1946164"/>
              <a:ext cx="1417886" cy="532291"/>
              <a:chOff x="1523771" y="1323838"/>
              <a:chExt cx="2600492" cy="861145"/>
            </a:xfrm>
          </p:grpSpPr>
          <p:grpSp>
            <p:nvGrpSpPr>
              <p:cNvPr id="20" name="Group 30"/>
              <p:cNvGrpSpPr/>
              <p:nvPr/>
            </p:nvGrpSpPr>
            <p:grpSpPr>
              <a:xfrm>
                <a:off x="1523771" y="1323838"/>
                <a:ext cx="2600492" cy="861145"/>
                <a:chOff x="1403618" y="1255635"/>
                <a:chExt cx="2301096" cy="762000"/>
              </a:xfrm>
            </p:grpSpPr>
            <p:sp>
              <p:nvSpPr>
                <p:cNvPr id="21" name="Flowchart: Off-page Connector 22"/>
                <p:cNvSpPr/>
                <p:nvPr>
                  <p:custDataLst>
                    <p:tags r:id="rId5"/>
                  </p:custDataLst>
                </p:nvPr>
              </p:nvSpPr>
              <p:spPr>
                <a:xfrm rot="16200000">
                  <a:off x="1828855" y="830390"/>
                  <a:ext cx="762000" cy="1612481"/>
                </a:xfrm>
                <a:prstGeom prst="flowChartOffpageConnector">
                  <a:avLst/>
                </a:prstGeom>
                <a:solidFill>
                  <a:srgbClr val="C00000"/>
                </a:solidFill>
                <a:ln w="12700" cap="flat" cmpd="sng" algn="ctr">
                  <a:noFill/>
                  <a:prstDash val="solid"/>
                  <a:miter lim="800000"/>
                </a:ln>
                <a:effectLst/>
              </p:spPr>
              <p:txBody>
                <a:bodyPr vert="vert" anchor="ctr"/>
                <a:lstStyle/>
                <a:p>
                  <a:pPr algn="ctr" eaLnBrk="1" fontAlgn="auto" hangingPunct="1">
                    <a:spcBef>
                      <a:spcPts val="0"/>
                    </a:spcBef>
                    <a:spcAft>
                      <a:spcPts val="0"/>
                    </a:spcAft>
                    <a:defRPr/>
                  </a:pPr>
                  <a:endParaRPr lang="en-US" sz="5865" strike="noStrike" kern="0" noProof="1">
                    <a:solidFill>
                      <a:prstClr val="white"/>
                    </a:solidFill>
                    <a:latin typeface="等线" panose="02010600030101010101" charset="-122"/>
                    <a:ea typeface="+mn-ea"/>
                  </a:endParaRPr>
                </a:p>
              </p:txBody>
            </p:sp>
            <p:cxnSp>
              <p:nvCxnSpPr>
                <p:cNvPr id="22" name="Straight Connector 24"/>
                <p:cNvCxnSpPr/>
                <p:nvPr>
                  <p:custDataLst>
                    <p:tags r:id="rId6"/>
                  </p:custDataLst>
                </p:nvPr>
              </p:nvCxnSpPr>
              <p:spPr>
                <a:xfrm flipV="1">
                  <a:off x="3033991" y="1628052"/>
                  <a:ext cx="670723" cy="8581"/>
                </a:xfrm>
                <a:prstGeom prst="line">
                  <a:avLst/>
                </a:prstGeom>
                <a:ln w="19050" cap="flat" cmpd="sng">
                  <a:solidFill>
                    <a:srgbClr val="C00000"/>
                  </a:solidFill>
                  <a:prstDash val="sysDot"/>
                  <a:miter/>
                  <a:headEnd type="none" w="med" len="med"/>
                  <a:tailEnd type="none" w="med" len="med"/>
                </a:ln>
              </p:spPr>
            </p:cxnSp>
          </p:grpSp>
          <p:sp>
            <p:nvSpPr>
              <p:cNvPr id="23" name="文本框 9"/>
              <p:cNvSpPr txBox="1"/>
              <p:nvPr>
                <p:custDataLst>
                  <p:tags r:id="rId4"/>
                </p:custDataLst>
              </p:nvPr>
            </p:nvSpPr>
            <p:spPr>
              <a:xfrm>
                <a:off x="1631477" y="1372678"/>
                <a:ext cx="1453166" cy="745468"/>
              </a:xfrm>
              <a:prstGeom prst="rect">
                <a:avLst/>
              </a:prstGeom>
              <a:noFill/>
              <a:ln w="9525">
                <a:noFill/>
              </a:ln>
            </p:spPr>
            <p:txBody>
              <a:bodyPr wrap="none" anchor="t">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第三</a:t>
                </a:r>
              </a:p>
            </p:txBody>
          </p:sp>
        </p:grpSp>
        <p:sp>
          <p:nvSpPr>
            <p:cNvPr id="24" name="Oval 51"/>
            <p:cNvSpPr/>
            <p:nvPr>
              <p:custDataLst>
                <p:tags r:id="rId3"/>
              </p:custDataLst>
            </p:nvPr>
          </p:nvSpPr>
          <p:spPr>
            <a:xfrm>
              <a:off x="1895513" y="2106645"/>
              <a:ext cx="192049" cy="192261"/>
            </a:xfrm>
            <a:prstGeom prst="ellipse">
              <a:avLst/>
            </a:prstGeom>
            <a:solidFill>
              <a:sysClr val="window" lastClr="FFFFFF">
                <a:lumMod val="95000"/>
              </a:sysClr>
            </a:solidFill>
            <a:ln w="28575" cap="flat" cmpd="sng" algn="ctr">
              <a:solidFill>
                <a:srgbClr val="C00000"/>
              </a:solidFill>
              <a:prstDash val="solid"/>
              <a:miter lim="800000"/>
            </a:ln>
            <a:effectLst/>
          </p:spPr>
          <p:txBody>
            <a:bodyPr anchor="ctr"/>
            <a:lstStyle/>
            <a:p>
              <a:pPr algn="ctr" eaLnBrk="1" fontAlgn="auto" hangingPunct="1">
                <a:spcBef>
                  <a:spcPts val="0"/>
                </a:spcBef>
                <a:spcAft>
                  <a:spcPts val="0"/>
                </a:spcAft>
                <a:defRPr/>
              </a:pPr>
              <a:endParaRPr lang="en-US" sz="3555" strike="noStrike" kern="0" noProof="1">
                <a:solidFill>
                  <a:prstClr val="white"/>
                </a:solidFill>
                <a:latin typeface="等线" panose="02010600030101010101" charset="-122"/>
                <a:ea typeface="+mn-ea"/>
              </a:endParaRPr>
            </a:p>
          </p:txBody>
        </p:sp>
      </p:grpSp>
      <p:sp>
        <p:nvSpPr>
          <p:cNvPr id="25" name="文本框 28"/>
          <p:cNvSpPr txBox="1"/>
          <p:nvPr>
            <p:custDataLst>
              <p:tags r:id="rId2"/>
            </p:custDataLst>
          </p:nvPr>
        </p:nvSpPr>
        <p:spPr>
          <a:xfrm>
            <a:off x="3617595" y="3500120"/>
            <a:ext cx="4852035" cy="460375"/>
          </a:xfrm>
          <a:prstGeom prst="rect">
            <a:avLst/>
          </a:prstGeom>
          <a:noFill/>
          <a:ln w="9525">
            <a:noFill/>
          </a:ln>
        </p:spPr>
        <p:txBody>
          <a:bodyPr wrap="square" anchor="t">
            <a:spAutoFit/>
          </a:bodyPr>
          <a:lstStyle/>
          <a:p>
            <a:pPr algn="just">
              <a:lnSpc>
                <a:spcPct val="120000"/>
              </a:lnSpc>
              <a:spcBef>
                <a:spcPts val="1440"/>
              </a:spcBef>
            </a:pPr>
            <a:r>
              <a:rPr lang="zh-CN" altLang="en-US" sz="2000" b="1" dirty="0">
                <a:latin typeface="微软雅黑" panose="020B0503020204020204" pitchFamily="34" charset="-122"/>
                <a:ea typeface="微软雅黑" panose="020B0503020204020204" pitchFamily="34" charset="-122"/>
              </a:rPr>
              <a:t>丰富了科学社会主义的理论和实践。</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43810" y="168275"/>
            <a:ext cx="6863080" cy="737235"/>
          </a:xfrm>
          <a:prstGeom prst="rect">
            <a:avLst/>
          </a:prstGeom>
          <a:noFill/>
        </p:spPr>
        <p:txBody>
          <a:bodyPr wrap="square" rtlCol="0">
            <a:spAutoFit/>
          </a:bodyPr>
          <a:lstStyle/>
          <a:p>
            <a:pPr algn="ctr">
              <a:lnSpc>
                <a:spcPct val="150000"/>
              </a:lnSpc>
            </a:pPr>
            <a:r>
              <a:rPr lang="zh-CN" altLang="en-US" sz="2800" b="1" dirty="0">
                <a:gradFill>
                  <a:gsLst>
                    <a:gs pos="0">
                      <a:srgbClr val="E30000"/>
                    </a:gs>
                    <a:gs pos="100000">
                      <a:srgbClr val="760303"/>
                    </a:gs>
                  </a:gsLst>
                  <a:lin scaled="0"/>
                </a:gradFill>
                <a:latin typeface="+mj-ea"/>
                <a:sym typeface="+mn-ea"/>
              </a:rPr>
              <a:t>二、初步探索的经验教训</a:t>
            </a:r>
          </a:p>
        </p:txBody>
      </p:sp>
      <p:cxnSp>
        <p:nvCxnSpPr>
          <p:cNvPr id="3" name="直接连接符 2"/>
          <p:cNvCxnSpPr/>
          <p:nvPr/>
        </p:nvCxnSpPr>
        <p:spPr>
          <a:xfrm flipV="1">
            <a:off x="783590" y="1015365"/>
            <a:ext cx="10625455" cy="146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9812" name="组合 62"/>
          <p:cNvGrpSpPr/>
          <p:nvPr/>
        </p:nvGrpSpPr>
        <p:grpSpPr>
          <a:xfrm>
            <a:off x="1301435" y="1407160"/>
            <a:ext cx="7362444" cy="730883"/>
            <a:chOff x="1739514" y="2063981"/>
            <a:chExt cx="5447101" cy="1006906"/>
          </a:xfrm>
        </p:grpSpPr>
        <p:sp>
          <p:nvSpPr>
            <p:cNvPr id="119813" name="文本框 63"/>
            <p:cNvSpPr txBox="1"/>
            <p:nvPr>
              <p:custDataLst>
                <p:tags r:id="rId26"/>
              </p:custDataLst>
            </p:nvPr>
          </p:nvSpPr>
          <p:spPr>
            <a:xfrm>
              <a:off x="4271657" y="2154402"/>
              <a:ext cx="2914958" cy="700541"/>
            </a:xfrm>
            <a:prstGeom prst="rect">
              <a:avLst/>
            </a:prstGeom>
            <a:noFill/>
            <a:ln w="9525">
              <a:noFill/>
            </a:ln>
          </p:spPr>
          <p:txBody>
            <a:bodyPr lIns="0" tIns="0" rIns="0" bIns="0" anchor="ctr"/>
            <a:lstStyle/>
            <a:p>
              <a:pPr algn="just"/>
              <a:r>
                <a:rPr lang="zh-CN" altLang="da-DK" b="1" dirty="0">
                  <a:solidFill>
                    <a:srgbClr val="180000"/>
                  </a:solidFill>
                  <a:latin typeface="黑体" panose="02010609060101010101" charset="-122"/>
                  <a:ea typeface="黑体" panose="02010609060101010101" charset="-122"/>
                </a:rPr>
                <a:t>必须把马克思主义与中国实际相结合，探索符合中国特点的社会主义建设道路</a:t>
              </a:r>
            </a:p>
          </p:txBody>
        </p:sp>
        <p:sp>
          <p:nvSpPr>
            <p:cNvPr id="9" name="任意多边形 64"/>
            <p:cNvSpPr/>
            <p:nvPr>
              <p:custDataLst>
                <p:tags r:id="rId27"/>
              </p:custDataLst>
            </p:nvPr>
          </p:nvSpPr>
          <p:spPr>
            <a:xfrm>
              <a:off x="1739514" y="2063981"/>
              <a:ext cx="1616248" cy="776578"/>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Light" panose="020B0502040204020203" charset="-122"/>
                <a:ea typeface="微软雅黑 Light" panose="020B0502040204020203" charset="-122"/>
                <a:cs typeface="+mn-cs"/>
              </a:endParaRPr>
            </a:p>
          </p:txBody>
        </p:sp>
        <p:sp>
          <p:nvSpPr>
            <p:cNvPr id="119815" name="文本框 65"/>
            <p:cNvSpPr txBox="1"/>
            <p:nvPr>
              <p:custDataLst>
                <p:tags r:id="rId28"/>
              </p:custDataLst>
            </p:nvPr>
          </p:nvSpPr>
          <p:spPr>
            <a:xfrm>
              <a:off x="2031999" y="2327313"/>
              <a:ext cx="667657" cy="382967"/>
            </a:xfrm>
            <a:prstGeom prst="rect">
              <a:avLst/>
            </a:prstGeom>
            <a:noFill/>
            <a:ln w="9525">
              <a:noFill/>
            </a:ln>
          </p:spPr>
          <p:txBody>
            <a:bodyPr lIns="0" tIns="0" rIns="0" bIns="0" anchor="ctr"/>
            <a:lstStyle/>
            <a:p>
              <a:r>
                <a:rPr lang="en-US" altLang="zh-CN" b="1" dirty="0">
                  <a:solidFill>
                    <a:srgbClr val="E75C01"/>
                  </a:solidFill>
                  <a:latin typeface="黑体" panose="02010609060101010101" charset="-122"/>
                  <a:ea typeface="黑体" panose="02010609060101010101" charset="-122"/>
                </a:rPr>
                <a:t>01</a:t>
              </a:r>
            </a:p>
          </p:txBody>
        </p:sp>
        <p:pic>
          <p:nvPicPr>
            <p:cNvPr id="119816" name="图片 66"/>
            <p:cNvPicPr>
              <a:picLocks noChangeAspect="1"/>
            </p:cNvPicPr>
            <p:nvPr>
              <p:custDataLst>
                <p:tags r:id="rId29"/>
              </p:custDataLst>
            </p:nvPr>
          </p:nvPicPr>
          <p:blipFill>
            <a:blip r:embed="rId32"/>
            <a:srcRect t="2" b="49998"/>
            <a:stretch>
              <a:fillRect/>
            </a:stretch>
          </p:blipFill>
          <p:spPr>
            <a:xfrm rot="8012142">
              <a:off x="2364213" y="2777758"/>
              <a:ext cx="540539" cy="45719"/>
            </a:xfrm>
            <a:prstGeom prst="rect">
              <a:avLst/>
            </a:prstGeom>
            <a:noFill/>
            <a:ln w="9525">
              <a:noFill/>
            </a:ln>
          </p:spPr>
        </p:pic>
        <p:cxnSp>
          <p:nvCxnSpPr>
            <p:cNvPr id="2" name="直接连接符 1"/>
            <p:cNvCxnSpPr/>
            <p:nvPr>
              <p:custDataLst>
                <p:tags r:id="rId30"/>
              </p:custDataLst>
            </p:nvPr>
          </p:nvCxnSpPr>
          <p:spPr>
            <a:xfrm>
              <a:off x="2437727" y="2504672"/>
              <a:ext cx="1692024" cy="17557"/>
            </a:xfrm>
            <a:prstGeom prst="line">
              <a:avLst/>
            </a:prstGeom>
            <a:ln>
              <a:solidFill>
                <a:schemeClr val="accent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9818" name="组合 68"/>
          <p:cNvGrpSpPr/>
          <p:nvPr/>
        </p:nvGrpSpPr>
        <p:grpSpPr>
          <a:xfrm>
            <a:off x="1927016" y="2213725"/>
            <a:ext cx="7343327" cy="732795"/>
            <a:chOff x="1739514" y="2063981"/>
            <a:chExt cx="8162790" cy="1006906"/>
          </a:xfrm>
        </p:grpSpPr>
        <p:sp>
          <p:nvSpPr>
            <p:cNvPr id="119819" name="文本框 69"/>
            <p:cNvSpPr txBox="1"/>
            <p:nvPr>
              <p:custDataLst>
                <p:tags r:id="rId21"/>
              </p:custDataLst>
            </p:nvPr>
          </p:nvSpPr>
          <p:spPr>
            <a:xfrm>
              <a:off x="5575827" y="2155041"/>
              <a:ext cx="4326477" cy="700465"/>
            </a:xfrm>
            <a:prstGeom prst="rect">
              <a:avLst/>
            </a:prstGeom>
            <a:noFill/>
            <a:ln w="9525">
              <a:noFill/>
            </a:ln>
          </p:spPr>
          <p:txBody>
            <a:bodyPr lIns="0" tIns="0" rIns="0" bIns="0" anchor="ctr"/>
            <a:lstStyle/>
            <a:p>
              <a:pPr algn="l"/>
              <a:r>
                <a:rPr lang="da-DK" altLang="zh-CN" b="1" dirty="0">
                  <a:solidFill>
                    <a:srgbClr val="180000"/>
                  </a:solidFill>
                  <a:latin typeface="黑体" panose="02010609060101010101" charset="-122"/>
                  <a:ea typeface="黑体" panose="02010609060101010101" charset="-122"/>
                </a:rPr>
                <a:t>必须正确认识社会主义社会的主要矛盾和根本任务，集中力量发展生产力</a:t>
              </a:r>
            </a:p>
          </p:txBody>
        </p:sp>
        <p:sp>
          <p:nvSpPr>
            <p:cNvPr id="4" name="任意多边形 70"/>
            <p:cNvSpPr/>
            <p:nvPr>
              <p:custDataLst>
                <p:tags r:id="rId22"/>
              </p:custDataLst>
            </p:nvPr>
          </p:nvSpPr>
          <p:spPr>
            <a:xfrm>
              <a:off x="1739514" y="2063981"/>
              <a:ext cx="1614991" cy="777077"/>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Light" panose="020B0502040204020203" charset="-122"/>
                <a:ea typeface="微软雅黑 Light" panose="020B0502040204020203" charset="-122"/>
                <a:cs typeface="+mn-cs"/>
              </a:endParaRPr>
            </a:p>
          </p:txBody>
        </p:sp>
        <p:sp>
          <p:nvSpPr>
            <p:cNvPr id="119821" name="文本框 71"/>
            <p:cNvSpPr txBox="1"/>
            <p:nvPr>
              <p:custDataLst>
                <p:tags r:id="rId23"/>
              </p:custDataLst>
            </p:nvPr>
          </p:nvSpPr>
          <p:spPr>
            <a:xfrm>
              <a:off x="2031999" y="2327313"/>
              <a:ext cx="667657" cy="382967"/>
            </a:xfrm>
            <a:prstGeom prst="rect">
              <a:avLst/>
            </a:prstGeom>
            <a:noFill/>
            <a:ln w="9525">
              <a:noFill/>
            </a:ln>
          </p:spPr>
          <p:txBody>
            <a:bodyPr lIns="0" tIns="0" rIns="0" bIns="0" anchor="ctr"/>
            <a:lstStyle/>
            <a:p>
              <a:r>
                <a:rPr lang="en-US" altLang="zh-CN" b="1" dirty="0">
                  <a:solidFill>
                    <a:srgbClr val="FF0000"/>
                  </a:solidFill>
                  <a:latin typeface="黑体" panose="02010609060101010101" charset="-122"/>
                  <a:ea typeface="黑体" panose="02010609060101010101" charset="-122"/>
                </a:rPr>
                <a:t>02</a:t>
              </a:r>
            </a:p>
          </p:txBody>
        </p:sp>
        <p:pic>
          <p:nvPicPr>
            <p:cNvPr id="119822" name="图片 72"/>
            <p:cNvPicPr>
              <a:picLocks noChangeAspect="1"/>
            </p:cNvPicPr>
            <p:nvPr>
              <p:custDataLst>
                <p:tags r:id="rId24"/>
              </p:custDataLst>
            </p:nvPr>
          </p:nvPicPr>
          <p:blipFill>
            <a:blip r:embed="rId32"/>
            <a:srcRect t="2" b="49998"/>
            <a:stretch>
              <a:fillRect/>
            </a:stretch>
          </p:blipFill>
          <p:spPr>
            <a:xfrm rot="8012142">
              <a:off x="2364213" y="2777758"/>
              <a:ext cx="540539" cy="45719"/>
            </a:xfrm>
            <a:prstGeom prst="rect">
              <a:avLst/>
            </a:prstGeom>
            <a:noFill/>
            <a:ln w="9525">
              <a:noFill/>
            </a:ln>
          </p:spPr>
        </p:pic>
        <p:cxnSp>
          <p:nvCxnSpPr>
            <p:cNvPr id="18" name="直接连接符 17"/>
            <p:cNvCxnSpPr/>
            <p:nvPr>
              <p:custDataLst>
                <p:tags r:id="rId25"/>
              </p:custDataLst>
            </p:nvPr>
          </p:nvCxnSpPr>
          <p:spPr>
            <a:xfrm>
              <a:off x="2438990" y="2503960"/>
              <a:ext cx="2916546" cy="0"/>
            </a:xfrm>
            <a:prstGeom prst="line">
              <a:avLst/>
            </a:prstGeom>
            <a:ln>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9824" name="组合 74"/>
          <p:cNvGrpSpPr/>
          <p:nvPr/>
        </p:nvGrpSpPr>
        <p:grpSpPr>
          <a:xfrm>
            <a:off x="2353108" y="3009888"/>
            <a:ext cx="7840996" cy="731201"/>
            <a:chOff x="1739514" y="2063981"/>
            <a:chExt cx="8716471" cy="1006906"/>
          </a:xfrm>
        </p:grpSpPr>
        <p:sp>
          <p:nvSpPr>
            <p:cNvPr id="119825" name="文本框 75"/>
            <p:cNvSpPr txBox="1"/>
            <p:nvPr>
              <p:custDataLst>
                <p:tags r:id="rId16"/>
              </p:custDataLst>
            </p:nvPr>
          </p:nvSpPr>
          <p:spPr>
            <a:xfrm>
              <a:off x="5575328" y="2155240"/>
              <a:ext cx="4880657" cy="700236"/>
            </a:xfrm>
            <a:prstGeom prst="rect">
              <a:avLst/>
            </a:prstGeom>
            <a:noFill/>
            <a:ln w="9525">
              <a:noFill/>
            </a:ln>
          </p:spPr>
          <p:txBody>
            <a:bodyPr lIns="0" tIns="0" rIns="0" bIns="0" anchor="ctr"/>
            <a:lstStyle/>
            <a:p>
              <a:pPr algn="just"/>
              <a:r>
                <a:rPr lang="da-DK" altLang="zh-CN" b="1" dirty="0">
                  <a:solidFill>
                    <a:srgbClr val="180000"/>
                  </a:solidFill>
                  <a:latin typeface="黑体" panose="02010609060101010101" charset="-122"/>
                  <a:ea typeface="黑体" panose="02010609060101010101" charset="-122"/>
                </a:rPr>
                <a:t>必须从实际出发进行社会主义建设，建设规模和速度要和国力相适应，不能急于求成</a:t>
              </a:r>
              <a:r>
                <a:rPr lang="da-DK" altLang="zh-CN" sz="2000" b="1" dirty="0">
                  <a:solidFill>
                    <a:srgbClr val="180000"/>
                  </a:solidFill>
                  <a:latin typeface="黑体" panose="02010609060101010101" charset="-122"/>
                  <a:ea typeface="黑体" panose="02010609060101010101" charset="-122"/>
                </a:rPr>
                <a:t> </a:t>
              </a:r>
            </a:p>
          </p:txBody>
        </p:sp>
        <p:sp>
          <p:nvSpPr>
            <p:cNvPr id="21" name="任意多边形 3"/>
            <p:cNvSpPr/>
            <p:nvPr>
              <p:custDataLst>
                <p:tags r:id="rId17"/>
              </p:custDataLst>
            </p:nvPr>
          </p:nvSpPr>
          <p:spPr>
            <a:xfrm>
              <a:off x="1739514" y="2063981"/>
              <a:ext cx="1615079" cy="776578"/>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charset="-122"/>
                <a:ea typeface="黑体" panose="02010609060101010101" charset="-122"/>
                <a:cs typeface="+mn-cs"/>
              </a:endParaRPr>
            </a:p>
          </p:txBody>
        </p:sp>
        <p:sp>
          <p:nvSpPr>
            <p:cNvPr id="119827" name="文本框 21"/>
            <p:cNvSpPr txBox="1"/>
            <p:nvPr>
              <p:custDataLst>
                <p:tags r:id="rId18"/>
              </p:custDataLst>
            </p:nvPr>
          </p:nvSpPr>
          <p:spPr>
            <a:xfrm>
              <a:off x="2031999" y="2327313"/>
              <a:ext cx="667657" cy="382967"/>
            </a:xfrm>
            <a:prstGeom prst="rect">
              <a:avLst/>
            </a:prstGeom>
            <a:noFill/>
            <a:ln w="9525">
              <a:noFill/>
            </a:ln>
          </p:spPr>
          <p:txBody>
            <a:bodyPr lIns="0" tIns="0" rIns="0" bIns="0" anchor="ctr"/>
            <a:lstStyle/>
            <a:p>
              <a:r>
                <a:rPr lang="en-US" altLang="zh-CN" b="1" dirty="0">
                  <a:solidFill>
                    <a:srgbClr val="CE7367"/>
                  </a:solidFill>
                  <a:latin typeface="黑体" panose="02010609060101010101" charset="-122"/>
                  <a:ea typeface="黑体" panose="02010609060101010101" charset="-122"/>
                </a:rPr>
                <a:t>03</a:t>
              </a:r>
            </a:p>
          </p:txBody>
        </p:sp>
        <p:pic>
          <p:nvPicPr>
            <p:cNvPr id="119828" name="图片 78"/>
            <p:cNvPicPr>
              <a:picLocks noChangeAspect="1"/>
            </p:cNvPicPr>
            <p:nvPr>
              <p:custDataLst>
                <p:tags r:id="rId19"/>
              </p:custDataLst>
            </p:nvPr>
          </p:nvPicPr>
          <p:blipFill>
            <a:blip r:embed="rId32"/>
            <a:srcRect t="2" b="49998"/>
            <a:stretch>
              <a:fillRect/>
            </a:stretch>
          </p:blipFill>
          <p:spPr>
            <a:xfrm rot="8012142">
              <a:off x="2364213" y="2777758"/>
              <a:ext cx="540539" cy="45719"/>
            </a:xfrm>
            <a:prstGeom prst="rect">
              <a:avLst/>
            </a:prstGeom>
            <a:noFill/>
            <a:ln w="9525">
              <a:noFill/>
            </a:ln>
          </p:spPr>
        </p:pic>
        <p:cxnSp>
          <p:nvCxnSpPr>
            <p:cNvPr id="24" name="直接连接符 23"/>
            <p:cNvCxnSpPr/>
            <p:nvPr>
              <p:custDataLst>
                <p:tags r:id="rId20"/>
              </p:custDataLst>
            </p:nvPr>
          </p:nvCxnSpPr>
          <p:spPr>
            <a:xfrm>
              <a:off x="2439028" y="2504919"/>
              <a:ext cx="2916705" cy="0"/>
            </a:xfrm>
            <a:prstGeom prst="line">
              <a:avLst/>
            </a:prstGeom>
            <a:ln>
              <a:solidFill>
                <a:schemeClr val="accent3"/>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9830" name="组合 80"/>
          <p:cNvGrpSpPr/>
          <p:nvPr/>
        </p:nvGrpSpPr>
        <p:grpSpPr>
          <a:xfrm>
            <a:off x="2745058" y="3665757"/>
            <a:ext cx="7897071" cy="732795"/>
            <a:chOff x="1739514" y="2063981"/>
            <a:chExt cx="8777873" cy="1006906"/>
          </a:xfrm>
        </p:grpSpPr>
        <p:sp>
          <p:nvSpPr>
            <p:cNvPr id="119831" name="文本框 81"/>
            <p:cNvSpPr txBox="1"/>
            <p:nvPr>
              <p:custDataLst>
                <p:tags r:id="rId11"/>
              </p:custDataLst>
            </p:nvPr>
          </p:nvSpPr>
          <p:spPr>
            <a:xfrm>
              <a:off x="5355349" y="2101631"/>
              <a:ext cx="5162038" cy="700465"/>
            </a:xfrm>
            <a:prstGeom prst="rect">
              <a:avLst/>
            </a:prstGeom>
            <a:noFill/>
            <a:ln w="9525">
              <a:noFill/>
            </a:ln>
          </p:spPr>
          <p:txBody>
            <a:bodyPr lIns="0" tIns="0" rIns="0" bIns="0" anchor="ctr"/>
            <a:lstStyle/>
            <a:p>
              <a:pPr algn="l"/>
              <a:r>
                <a:rPr lang="da-DK" altLang="zh-CN" b="1" dirty="0">
                  <a:solidFill>
                    <a:srgbClr val="180000"/>
                  </a:solidFill>
                  <a:latin typeface="黑体" panose="02010609060101010101" charset="-122"/>
                  <a:ea typeface="黑体" panose="02010609060101010101" charset="-122"/>
                </a:rPr>
                <a:t>必须发展社会主义民主，健全社会主义法制 </a:t>
              </a:r>
            </a:p>
          </p:txBody>
        </p:sp>
        <p:sp>
          <p:nvSpPr>
            <p:cNvPr id="27" name="任意多边形 82"/>
            <p:cNvSpPr/>
            <p:nvPr>
              <p:custDataLst>
                <p:tags r:id="rId12"/>
              </p:custDataLst>
            </p:nvPr>
          </p:nvSpPr>
          <p:spPr>
            <a:xfrm>
              <a:off x="1739514" y="2063981"/>
              <a:ext cx="1614908" cy="777079"/>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Light" panose="020B0502040204020203" charset="-122"/>
                <a:ea typeface="微软雅黑 Light" panose="020B0502040204020203" charset="-122"/>
                <a:cs typeface="+mn-cs"/>
              </a:endParaRPr>
            </a:p>
          </p:txBody>
        </p:sp>
        <p:sp>
          <p:nvSpPr>
            <p:cNvPr id="28" name="文本框 27"/>
            <p:cNvSpPr txBox="1"/>
            <p:nvPr>
              <p:custDataLst>
                <p:tags r:id="rId13"/>
              </p:custDataLst>
            </p:nvPr>
          </p:nvSpPr>
          <p:spPr>
            <a:xfrm>
              <a:off x="1990603" y="2312646"/>
              <a:ext cx="667567" cy="383067"/>
            </a:xfrm>
            <a:prstGeom prst="rect">
              <a:avLst/>
            </a:prstGeom>
            <a:noFill/>
          </p:spPr>
          <p:txBody>
            <a:bodyPr lIns="0" tIns="0" rIns="0" bIns="0" anchor="ctr"/>
            <a:lstStyle/>
            <a:p>
              <a:pPr marR="0" defTabSz="914400">
                <a:buClrTx/>
                <a:buSzTx/>
                <a:buFont typeface="Arial" panose="020B0604020202020204" pitchFamily="34" charset="0"/>
                <a:defRPr/>
              </a:pPr>
              <a:r>
                <a:rPr kumimoji="0" lang="en-US" altLang="zh-CN" b="1" kern="1200" cap="none" spc="0" normalizeH="0" baseline="0" noProof="1">
                  <a:solidFill>
                    <a:schemeClr val="accent4">
                      <a:lumMod val="75000"/>
                    </a:schemeClr>
                  </a:solidFill>
                  <a:latin typeface="黑体" panose="02010609060101010101" charset="-122"/>
                  <a:ea typeface="黑体" panose="02010609060101010101" charset="-122"/>
                  <a:cs typeface="+mn-cs"/>
                  <a:sym typeface="+mn-ea"/>
                </a:rPr>
                <a:t>04</a:t>
              </a:r>
            </a:p>
          </p:txBody>
        </p:sp>
        <p:pic>
          <p:nvPicPr>
            <p:cNvPr id="119834" name="图片 84"/>
            <p:cNvPicPr>
              <a:picLocks noChangeAspect="1"/>
            </p:cNvPicPr>
            <p:nvPr>
              <p:custDataLst>
                <p:tags r:id="rId14"/>
              </p:custDataLst>
            </p:nvPr>
          </p:nvPicPr>
          <p:blipFill>
            <a:blip r:embed="rId32"/>
            <a:srcRect t="2" b="49998"/>
            <a:stretch>
              <a:fillRect/>
            </a:stretch>
          </p:blipFill>
          <p:spPr>
            <a:xfrm rot="8012142">
              <a:off x="2364213" y="2777758"/>
              <a:ext cx="540539" cy="45719"/>
            </a:xfrm>
            <a:prstGeom prst="rect">
              <a:avLst/>
            </a:prstGeom>
            <a:noFill/>
            <a:ln w="9525">
              <a:noFill/>
            </a:ln>
          </p:spPr>
        </p:pic>
        <p:cxnSp>
          <p:nvCxnSpPr>
            <p:cNvPr id="30" name="直接连接符 29"/>
            <p:cNvCxnSpPr/>
            <p:nvPr>
              <p:custDataLst>
                <p:tags r:id="rId15"/>
              </p:custDataLst>
            </p:nvPr>
          </p:nvCxnSpPr>
          <p:spPr>
            <a:xfrm flipV="1">
              <a:off x="2438953" y="2503523"/>
              <a:ext cx="2724094" cy="876"/>
            </a:xfrm>
            <a:prstGeom prst="line">
              <a:avLst/>
            </a:prstGeom>
            <a:ln>
              <a:solidFill>
                <a:schemeClr val="accent4"/>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9836" name="组合 74"/>
          <p:cNvGrpSpPr/>
          <p:nvPr/>
        </p:nvGrpSpPr>
        <p:grpSpPr>
          <a:xfrm>
            <a:off x="3374275" y="4252511"/>
            <a:ext cx="7459938" cy="730892"/>
            <a:chOff x="1739514" y="2063981"/>
            <a:chExt cx="8196431" cy="1006906"/>
          </a:xfrm>
        </p:grpSpPr>
        <p:sp>
          <p:nvSpPr>
            <p:cNvPr id="119837" name="文本框 75"/>
            <p:cNvSpPr txBox="1"/>
            <p:nvPr>
              <p:custDataLst>
                <p:tags r:id="rId7"/>
              </p:custDataLst>
            </p:nvPr>
          </p:nvSpPr>
          <p:spPr>
            <a:xfrm>
              <a:off x="4811405" y="2155240"/>
              <a:ext cx="5124540" cy="700236"/>
            </a:xfrm>
            <a:prstGeom prst="rect">
              <a:avLst/>
            </a:prstGeom>
            <a:noFill/>
            <a:ln w="9525">
              <a:noFill/>
            </a:ln>
          </p:spPr>
          <p:txBody>
            <a:bodyPr lIns="0" tIns="0" rIns="0" bIns="0" anchor="ctr"/>
            <a:lstStyle/>
            <a:p>
              <a:pPr algn="just"/>
              <a:r>
                <a:rPr lang="da-DK" altLang="zh-CN" b="1" dirty="0">
                  <a:solidFill>
                    <a:srgbClr val="180000"/>
                  </a:solidFill>
                  <a:latin typeface="黑体" panose="02010609060101010101" charset="-122"/>
                  <a:ea typeface="黑体" panose="02010609060101010101" charset="-122"/>
                </a:rPr>
                <a:t>必须坚持党的民主集中制和集体领导制度，加强执政党建设。 </a:t>
              </a:r>
            </a:p>
          </p:txBody>
        </p:sp>
        <p:sp>
          <p:nvSpPr>
            <p:cNvPr id="33" name="任意多边形 9"/>
            <p:cNvSpPr/>
            <p:nvPr>
              <p:custDataLst>
                <p:tags r:id="rId8"/>
              </p:custDataLst>
            </p:nvPr>
          </p:nvSpPr>
          <p:spPr>
            <a:xfrm>
              <a:off x="1739514" y="2063981"/>
              <a:ext cx="1614921" cy="776578"/>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Light" panose="020B0502040204020203" charset="-122"/>
                <a:ea typeface="微软雅黑 Light" panose="020B0502040204020203" charset="-122"/>
                <a:cs typeface="+mn-cs"/>
              </a:endParaRPr>
            </a:p>
          </p:txBody>
        </p:sp>
        <p:sp>
          <p:nvSpPr>
            <p:cNvPr id="119839" name="文本框 33"/>
            <p:cNvSpPr txBox="1"/>
            <p:nvPr>
              <p:custDataLst>
                <p:tags r:id="rId9"/>
              </p:custDataLst>
            </p:nvPr>
          </p:nvSpPr>
          <p:spPr>
            <a:xfrm>
              <a:off x="2031999" y="2327313"/>
              <a:ext cx="667657" cy="382967"/>
            </a:xfrm>
            <a:prstGeom prst="rect">
              <a:avLst/>
            </a:prstGeom>
            <a:noFill/>
            <a:ln w="9525">
              <a:noFill/>
            </a:ln>
          </p:spPr>
          <p:txBody>
            <a:bodyPr lIns="0" tIns="0" rIns="0" bIns="0" anchor="ctr"/>
            <a:lstStyle/>
            <a:p>
              <a:r>
                <a:rPr lang="en-US" altLang="zh-CN" b="1" dirty="0">
                  <a:solidFill>
                    <a:srgbClr val="E1A24D"/>
                  </a:solidFill>
                  <a:latin typeface="黑体" panose="02010609060101010101" charset="-122"/>
                  <a:ea typeface="黑体" panose="02010609060101010101" charset="-122"/>
                </a:rPr>
                <a:t>05</a:t>
              </a:r>
            </a:p>
          </p:txBody>
        </p:sp>
        <p:pic>
          <p:nvPicPr>
            <p:cNvPr id="119840" name="图片 78"/>
            <p:cNvPicPr>
              <a:picLocks noChangeAspect="1"/>
            </p:cNvPicPr>
            <p:nvPr>
              <p:custDataLst>
                <p:tags r:id="rId10"/>
              </p:custDataLst>
            </p:nvPr>
          </p:nvPicPr>
          <p:blipFill>
            <a:blip r:embed="rId32"/>
            <a:srcRect t="2" b="49998"/>
            <a:stretch>
              <a:fillRect/>
            </a:stretch>
          </p:blipFill>
          <p:spPr>
            <a:xfrm rot="8012142">
              <a:off x="2364213" y="2777758"/>
              <a:ext cx="540539" cy="45719"/>
            </a:xfrm>
            <a:prstGeom prst="rect">
              <a:avLst/>
            </a:prstGeom>
            <a:noFill/>
            <a:ln w="9525">
              <a:noFill/>
            </a:ln>
          </p:spPr>
        </p:pic>
      </p:grpSp>
      <p:cxnSp>
        <p:nvCxnSpPr>
          <p:cNvPr id="37" name="直接连接符 36"/>
          <p:cNvCxnSpPr/>
          <p:nvPr>
            <p:custDataLst>
              <p:tags r:id="rId1"/>
            </p:custDataLst>
          </p:nvPr>
        </p:nvCxnSpPr>
        <p:spPr>
          <a:xfrm flipV="1">
            <a:off x="4213531" y="4388099"/>
            <a:ext cx="1692457" cy="22303"/>
          </a:xfrm>
          <a:prstGeom prst="line">
            <a:avLst/>
          </a:prstGeom>
          <a:ln>
            <a:solidFill>
              <a:schemeClr val="accent4"/>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19842" name="组合 74"/>
          <p:cNvGrpSpPr/>
          <p:nvPr/>
        </p:nvGrpSpPr>
        <p:grpSpPr>
          <a:xfrm>
            <a:off x="3806507" y="4930558"/>
            <a:ext cx="7198678" cy="791427"/>
            <a:chOff x="2471662" y="1980585"/>
            <a:chExt cx="7069301" cy="1090302"/>
          </a:xfrm>
        </p:grpSpPr>
        <p:sp>
          <p:nvSpPr>
            <p:cNvPr id="119843" name="文本框 75"/>
            <p:cNvSpPr txBox="1"/>
            <p:nvPr>
              <p:custDataLst>
                <p:tags r:id="rId3"/>
              </p:custDataLst>
            </p:nvPr>
          </p:nvSpPr>
          <p:spPr>
            <a:xfrm>
              <a:off x="4916538" y="2155278"/>
              <a:ext cx="4624425" cy="700533"/>
            </a:xfrm>
            <a:prstGeom prst="rect">
              <a:avLst/>
            </a:prstGeom>
            <a:noFill/>
            <a:ln w="9525">
              <a:noFill/>
            </a:ln>
          </p:spPr>
          <p:txBody>
            <a:bodyPr lIns="0" tIns="0" rIns="0" bIns="0" anchor="ctr"/>
            <a:lstStyle/>
            <a:p>
              <a:pPr algn="just"/>
              <a:r>
                <a:rPr lang="da-DK" altLang="zh-CN" b="1" dirty="0">
                  <a:solidFill>
                    <a:srgbClr val="180000"/>
                  </a:solidFill>
                  <a:latin typeface="黑体" panose="02010609060101010101" charset="-122"/>
                  <a:ea typeface="黑体" panose="02010609060101010101" charset="-122"/>
                </a:rPr>
                <a:t>必须坚持对外开放，借鉴和吸收人类文明成果建设社会主义，不能关起门来搞建设</a:t>
              </a:r>
              <a:r>
                <a:rPr lang="da-DK" altLang="zh-CN" sz="2000" b="1" dirty="0">
                  <a:solidFill>
                    <a:srgbClr val="180000"/>
                  </a:solidFill>
                  <a:latin typeface="黑体" panose="02010609060101010101" charset="-122"/>
                  <a:ea typeface="黑体" panose="02010609060101010101" charset="-122"/>
                </a:rPr>
                <a:t>。 </a:t>
              </a:r>
            </a:p>
          </p:txBody>
        </p:sp>
        <p:sp>
          <p:nvSpPr>
            <p:cNvPr id="40" name="任意多边形 76"/>
            <p:cNvSpPr/>
            <p:nvPr>
              <p:custDataLst>
                <p:tags r:id="rId4"/>
              </p:custDataLst>
            </p:nvPr>
          </p:nvSpPr>
          <p:spPr>
            <a:xfrm>
              <a:off x="2471662" y="1980585"/>
              <a:ext cx="1616425" cy="776577"/>
            </a:xfrm>
            <a:custGeom>
              <a:avLst/>
              <a:gdLst>
                <a:gd name="connsiteX0" fmla="*/ 1169548 w 1348142"/>
                <a:gd name="connsiteY0" fmla="*/ 0 h 647695"/>
                <a:gd name="connsiteX1" fmla="*/ 1348142 w 1348142"/>
                <a:gd name="connsiteY1" fmla="*/ 151207 h 647695"/>
                <a:gd name="connsiteX2" fmla="*/ 1169548 w 1348142"/>
                <a:gd name="connsiteY2" fmla="*/ 302414 h 647695"/>
                <a:gd name="connsiteX3" fmla="*/ 1169548 w 1348142"/>
                <a:gd name="connsiteY3" fmla="*/ 207163 h 647695"/>
                <a:gd name="connsiteX4" fmla="*/ 197936 w 1348142"/>
                <a:gd name="connsiteY4" fmla="*/ 207163 h 647695"/>
                <a:gd name="connsiteX5" fmla="*/ 119062 w 1348142"/>
                <a:gd name="connsiteY5" fmla="*/ 286037 h 647695"/>
                <a:gd name="connsiteX6" fmla="*/ 119062 w 1348142"/>
                <a:gd name="connsiteY6" fmla="*/ 466427 h 647695"/>
                <a:gd name="connsiteX7" fmla="*/ 197936 w 1348142"/>
                <a:gd name="connsiteY7" fmla="*/ 545301 h 647695"/>
                <a:gd name="connsiteX8" fmla="*/ 797839 w 1348142"/>
                <a:gd name="connsiteY8" fmla="*/ 545301 h 647695"/>
                <a:gd name="connsiteX9" fmla="*/ 696829 w 1348142"/>
                <a:gd name="connsiteY9" fmla="*/ 647695 h 647695"/>
                <a:gd name="connsiteX10" fmla="*/ 147638 w 1348142"/>
                <a:gd name="connsiteY10" fmla="*/ 647695 h 647695"/>
                <a:gd name="connsiteX11" fmla="*/ 0 w 1348142"/>
                <a:gd name="connsiteY11" fmla="*/ 500057 h 647695"/>
                <a:gd name="connsiteX12" fmla="*/ 0 w 1348142"/>
                <a:gd name="connsiteY12" fmla="*/ 252408 h 647695"/>
                <a:gd name="connsiteX13" fmla="*/ 147638 w 1348142"/>
                <a:gd name="connsiteY13" fmla="*/ 104770 h 647695"/>
                <a:gd name="connsiteX14" fmla="*/ 1169548 w 1348142"/>
                <a:gd name="connsiteY14" fmla="*/ 104770 h 64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142" h="647695">
                  <a:moveTo>
                    <a:pt x="1169548" y="0"/>
                  </a:moveTo>
                  <a:lnTo>
                    <a:pt x="1348142" y="151207"/>
                  </a:lnTo>
                  <a:lnTo>
                    <a:pt x="1169548" y="302414"/>
                  </a:lnTo>
                  <a:lnTo>
                    <a:pt x="1169548" y="207163"/>
                  </a:lnTo>
                  <a:lnTo>
                    <a:pt x="197936" y="207163"/>
                  </a:lnTo>
                  <a:cubicBezTo>
                    <a:pt x="154375" y="207163"/>
                    <a:pt x="119062" y="242476"/>
                    <a:pt x="119062" y="286037"/>
                  </a:cubicBezTo>
                  <a:lnTo>
                    <a:pt x="119062" y="466427"/>
                  </a:lnTo>
                  <a:cubicBezTo>
                    <a:pt x="119062" y="509988"/>
                    <a:pt x="154375" y="545301"/>
                    <a:pt x="197936" y="545301"/>
                  </a:cubicBezTo>
                  <a:lnTo>
                    <a:pt x="797839" y="545301"/>
                  </a:lnTo>
                  <a:lnTo>
                    <a:pt x="696829" y="647695"/>
                  </a:lnTo>
                  <a:lnTo>
                    <a:pt x="147638" y="647695"/>
                  </a:lnTo>
                  <a:cubicBezTo>
                    <a:pt x="66100" y="647695"/>
                    <a:pt x="0" y="581595"/>
                    <a:pt x="0" y="500057"/>
                  </a:cubicBezTo>
                  <a:lnTo>
                    <a:pt x="0" y="252408"/>
                  </a:lnTo>
                  <a:cubicBezTo>
                    <a:pt x="0" y="170870"/>
                    <a:pt x="66100" y="104770"/>
                    <a:pt x="147638" y="104770"/>
                  </a:cubicBezTo>
                  <a:lnTo>
                    <a:pt x="1169548" y="10477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微软雅黑 Light" panose="020B0502040204020203" charset="-122"/>
                <a:ea typeface="微软雅黑 Light" panose="020B0502040204020203" charset="-122"/>
                <a:cs typeface="+mn-cs"/>
              </a:endParaRPr>
            </a:p>
          </p:txBody>
        </p:sp>
        <p:sp>
          <p:nvSpPr>
            <p:cNvPr id="119845" name="文本框 40"/>
            <p:cNvSpPr txBox="1"/>
            <p:nvPr>
              <p:custDataLst>
                <p:tags r:id="rId5"/>
              </p:custDataLst>
            </p:nvPr>
          </p:nvSpPr>
          <p:spPr>
            <a:xfrm>
              <a:off x="2660270" y="2314146"/>
              <a:ext cx="667657" cy="382967"/>
            </a:xfrm>
            <a:prstGeom prst="rect">
              <a:avLst/>
            </a:prstGeom>
            <a:noFill/>
            <a:ln w="9525">
              <a:noFill/>
            </a:ln>
          </p:spPr>
          <p:txBody>
            <a:bodyPr lIns="0" tIns="0" rIns="0" bIns="0" anchor="ctr"/>
            <a:lstStyle/>
            <a:p>
              <a:r>
                <a:rPr lang="en-US" altLang="zh-CN" b="1" dirty="0">
                  <a:solidFill>
                    <a:srgbClr val="C00000"/>
                  </a:solidFill>
                  <a:latin typeface="黑体" panose="02010609060101010101" charset="-122"/>
                  <a:ea typeface="黑体" panose="02010609060101010101" charset="-122"/>
                </a:rPr>
                <a:t>06</a:t>
              </a:r>
            </a:p>
          </p:txBody>
        </p:sp>
        <p:pic>
          <p:nvPicPr>
            <p:cNvPr id="119846" name="图片 78"/>
            <p:cNvPicPr>
              <a:picLocks noChangeAspect="1"/>
            </p:cNvPicPr>
            <p:nvPr>
              <p:custDataLst>
                <p:tags r:id="rId6"/>
              </p:custDataLst>
            </p:nvPr>
          </p:nvPicPr>
          <p:blipFill>
            <a:blip r:embed="rId32"/>
            <a:srcRect t="2" b="49998"/>
            <a:stretch>
              <a:fillRect/>
            </a:stretch>
          </p:blipFill>
          <p:spPr>
            <a:xfrm rot="8012142">
              <a:off x="2364213" y="2777758"/>
              <a:ext cx="540539" cy="45719"/>
            </a:xfrm>
            <a:prstGeom prst="rect">
              <a:avLst/>
            </a:prstGeom>
            <a:noFill/>
            <a:ln w="9525">
              <a:noFill/>
            </a:ln>
          </p:spPr>
        </p:pic>
      </p:grpSp>
      <p:cxnSp>
        <p:nvCxnSpPr>
          <p:cNvPr id="44" name="直接连接符 43"/>
          <p:cNvCxnSpPr/>
          <p:nvPr>
            <p:custDataLst>
              <p:tags r:id="rId2"/>
            </p:custDataLst>
          </p:nvPr>
        </p:nvCxnSpPr>
        <p:spPr>
          <a:xfrm flipV="1">
            <a:off x="4690172" y="5096688"/>
            <a:ext cx="1403796" cy="7009"/>
          </a:xfrm>
          <a:prstGeom prst="line">
            <a:avLst/>
          </a:prstGeom>
          <a:ln>
            <a:solidFill>
              <a:schemeClr val="accent4"/>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6704470" y="3844961"/>
            <a:ext cx="2881403" cy="1006758"/>
            <a:chOff x="6190631" y="4207239"/>
            <a:chExt cx="2881403" cy="1006758"/>
          </a:xfrm>
        </p:grpSpPr>
        <p:cxnSp>
          <p:nvCxnSpPr>
            <p:cNvPr id="71" name="直接连接符 70"/>
            <p:cNvCxnSpPr/>
            <p:nvPr>
              <p:custDataLst>
                <p:tags r:id="rId22"/>
              </p:custDataLst>
            </p:nvPr>
          </p:nvCxnSpPr>
          <p:spPr>
            <a:xfrm>
              <a:off x="6190631" y="4733386"/>
              <a:ext cx="5185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custDataLst>
                <p:tags r:id="rId23"/>
              </p:custDataLst>
            </p:nvPr>
          </p:nvSpPr>
          <p:spPr>
            <a:xfrm>
              <a:off x="7040709" y="4207239"/>
              <a:ext cx="1620957"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cs typeface="+mn-ea"/>
                  <a:sym typeface="+mn-lt"/>
                </a:rPr>
                <a:t>初步探索的意义</a:t>
              </a:r>
            </a:p>
          </p:txBody>
        </p:sp>
        <p:cxnSp>
          <p:nvCxnSpPr>
            <p:cNvPr id="75" name="直接连接符 74"/>
            <p:cNvCxnSpPr/>
            <p:nvPr>
              <p:custDataLst>
                <p:tags r:id="rId24"/>
              </p:custDataLst>
            </p:nvPr>
          </p:nvCxnSpPr>
          <p:spPr>
            <a:xfrm flipV="1">
              <a:off x="6711763" y="4441139"/>
              <a:ext cx="0" cy="62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endCxn id="80" idx="6"/>
            </p:cNvCxnSpPr>
            <p:nvPr>
              <p:custDataLst>
                <p:tags r:id="rId25"/>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6"/>
              </p:custDataLst>
            </p:nvPr>
          </p:nvCxnSpPr>
          <p:spPr>
            <a:xfrm>
              <a:off x="6712849" y="5072470"/>
              <a:ext cx="3088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custDataLst>
                <p:tags r:id="rId27"/>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椭圆 81"/>
            <p:cNvSpPr/>
            <p:nvPr>
              <p:custDataLst>
                <p:tags r:id="rId28"/>
              </p:custDataLst>
            </p:nvPr>
          </p:nvSpPr>
          <p:spPr>
            <a:xfrm>
              <a:off x="6958436" y="502798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文本框 46"/>
            <p:cNvSpPr txBox="1"/>
            <p:nvPr>
              <p:custDataLst>
                <p:tags r:id="rId29"/>
              </p:custDataLst>
            </p:nvPr>
          </p:nvSpPr>
          <p:spPr>
            <a:xfrm>
              <a:off x="7040709" y="4875443"/>
              <a:ext cx="2031325"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cs typeface="+mn-ea"/>
                  <a:sym typeface="+mn-lt"/>
                </a:rPr>
                <a:t>初步探索的经验教训</a:t>
              </a:r>
            </a:p>
          </p:txBody>
        </p:sp>
      </p:grpSp>
      <p:cxnSp>
        <p:nvCxnSpPr>
          <p:cNvPr id="63" name="直接连接符 62"/>
          <p:cNvCxnSpPr/>
          <p:nvPr>
            <p:custDataLst>
              <p:tags r:id="rId1"/>
            </p:custDataLst>
          </p:nvPr>
        </p:nvCxnSpPr>
        <p:spPr>
          <a:xfrm>
            <a:off x="3038691" y="3306792"/>
            <a:ext cx="7029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custDataLst>
              <p:tags r:id="rId2"/>
            </p:custDataLst>
          </p:nvPr>
        </p:nvSpPr>
        <p:spPr>
          <a:xfrm>
            <a:off x="663495" y="2449411"/>
            <a:ext cx="2579062" cy="1591068"/>
          </a:xfrm>
          <a:prstGeom prst="roundRect">
            <a:avLst/>
          </a:prstGeom>
          <a:gradFill>
            <a:gsLst>
              <a:gs pos="52000">
                <a:srgbClr val="AF1E22"/>
              </a:gs>
              <a:gs pos="100000">
                <a:srgbClr val="E97C30"/>
              </a:gs>
            </a:gsLst>
            <a:lin ang="2400000" scaled="0"/>
          </a:gradFill>
          <a:ln>
            <a:noFill/>
          </a:ln>
          <a:effectLst>
            <a:outerShdw blurRad="584200" dist="292100" dir="2100000" algn="t" rotWithShape="0">
              <a:srgbClr val="AF1E22">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社会主义建设道路</a:t>
            </a: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初步探索的</a:t>
            </a:r>
            <a:endParaRPr lang="en-US" altLang="zh-CN"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20000"/>
              </a:lnSpc>
            </a:pPr>
            <a:r>
              <a:rPr lang="zh-CN" altLang="en-US" sz="2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理论成果</a:t>
            </a:r>
          </a:p>
        </p:txBody>
      </p:sp>
      <p:cxnSp>
        <p:nvCxnSpPr>
          <p:cNvPr id="64" name="直接连接符 63"/>
          <p:cNvCxnSpPr/>
          <p:nvPr>
            <p:custDataLst>
              <p:tags r:id="rId3"/>
            </p:custDataLst>
          </p:nvPr>
        </p:nvCxnSpPr>
        <p:spPr>
          <a:xfrm>
            <a:off x="3741655" y="2248455"/>
            <a:ext cx="550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4"/>
            </p:custDataLst>
          </p:nvPr>
        </p:nvCxnSpPr>
        <p:spPr>
          <a:xfrm flipV="1">
            <a:off x="3741655" y="2254827"/>
            <a:ext cx="0" cy="21613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5"/>
            </p:custDataLst>
          </p:nvPr>
        </p:nvCxnSpPr>
        <p:spPr>
          <a:xfrm>
            <a:off x="3741655" y="4384509"/>
            <a:ext cx="5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6720205" y="1691640"/>
            <a:ext cx="4751705" cy="1052896"/>
            <a:chOff x="6208508" y="4287249"/>
            <a:chExt cx="4751526" cy="1170318"/>
          </a:xfrm>
        </p:grpSpPr>
        <p:cxnSp>
          <p:nvCxnSpPr>
            <p:cNvPr id="109" name="直接连接符 108"/>
            <p:cNvCxnSpPr/>
            <p:nvPr>
              <p:custDataLst>
                <p:tags r:id="rId11"/>
              </p:custDataLst>
            </p:nvPr>
          </p:nvCxnSpPr>
          <p:spPr>
            <a:xfrm>
              <a:off x="6208508" y="4733386"/>
              <a:ext cx="5080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custDataLst>
                <p:tags r:id="rId12"/>
              </p:custDataLst>
            </p:nvPr>
          </p:nvSpPr>
          <p:spPr>
            <a:xfrm>
              <a:off x="7040709" y="4287249"/>
              <a:ext cx="3672800"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调动一切积极因素为社会主义事业服务</a:t>
              </a:r>
            </a:p>
          </p:txBody>
        </p:sp>
        <p:sp>
          <p:nvSpPr>
            <p:cNvPr id="171" name="文本框 170"/>
            <p:cNvSpPr txBox="1"/>
            <p:nvPr>
              <p:custDataLst>
                <p:tags r:id="rId13"/>
              </p:custDataLst>
            </p:nvPr>
          </p:nvSpPr>
          <p:spPr>
            <a:xfrm>
              <a:off x="7040710" y="4612533"/>
              <a:ext cx="3919324"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正确认识和处理社会主义社会矛盾的思想</a:t>
              </a:r>
            </a:p>
          </p:txBody>
        </p:sp>
        <p:sp>
          <p:nvSpPr>
            <p:cNvPr id="172" name="文本框 171"/>
            <p:cNvSpPr txBox="1"/>
            <p:nvPr>
              <p:custDataLst>
                <p:tags r:id="rId14"/>
              </p:custDataLst>
            </p:nvPr>
          </p:nvSpPr>
          <p:spPr>
            <a:xfrm>
              <a:off x="7040709" y="4931192"/>
              <a:ext cx="2441694" cy="374789"/>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走中国工业化道路的思想</a:t>
              </a:r>
            </a:p>
          </p:txBody>
        </p:sp>
        <p:cxnSp>
          <p:nvCxnSpPr>
            <p:cNvPr id="173" name="直接连接符 172"/>
            <p:cNvCxnSpPr/>
            <p:nvPr>
              <p:custDataLst>
                <p:tags r:id="rId15"/>
              </p:custDataLst>
            </p:nvPr>
          </p:nvCxnSpPr>
          <p:spPr>
            <a:xfrm flipH="1" flipV="1">
              <a:off x="6716526" y="4441191"/>
              <a:ext cx="31114" cy="10163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78" idx="6"/>
            </p:cNvCxnSpPr>
            <p:nvPr>
              <p:custDataLst>
                <p:tags r:id="rId16"/>
              </p:custDataLst>
            </p:nvPr>
          </p:nvCxnSpPr>
          <p:spPr>
            <a:xfrm>
              <a:off x="6716526" y="4441138"/>
              <a:ext cx="332040" cy="2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custDataLst>
                <p:tags r:id="rId17"/>
              </p:custDataLst>
            </p:nvPr>
          </p:nvCxnSpPr>
          <p:spPr>
            <a:xfrm>
              <a:off x="6709173" y="4733386"/>
              <a:ext cx="331536"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18"/>
              </p:custDataLst>
            </p:nvPr>
          </p:nvCxnSpPr>
          <p:spPr>
            <a:xfrm>
              <a:off x="6716526" y="5101567"/>
              <a:ext cx="30513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椭圆 177"/>
            <p:cNvSpPr/>
            <p:nvPr>
              <p:custDataLst>
                <p:tags r:id="rId19"/>
              </p:custDataLst>
            </p:nvPr>
          </p:nvSpPr>
          <p:spPr>
            <a:xfrm>
              <a:off x="6964695" y="4401490"/>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9" name="椭圆 178"/>
            <p:cNvSpPr/>
            <p:nvPr>
              <p:custDataLst>
                <p:tags r:id="rId20"/>
              </p:custDataLst>
            </p:nvPr>
          </p:nvSpPr>
          <p:spPr>
            <a:xfrm>
              <a:off x="6964695" y="4692893"/>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0" name="椭圆 179"/>
            <p:cNvSpPr/>
            <p:nvPr>
              <p:custDataLst>
                <p:tags r:id="rId21"/>
              </p:custDataLst>
            </p:nvPr>
          </p:nvSpPr>
          <p:spPr>
            <a:xfrm>
              <a:off x="6958436" y="5057077"/>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0" name="平行四边形 49"/>
          <p:cNvSpPr/>
          <p:nvPr>
            <p:custDataLst>
              <p:tags r:id="rId6"/>
            </p:custDataLst>
          </p:nvPr>
        </p:nvSpPr>
        <p:spPr>
          <a:xfrm>
            <a:off x="4208826" y="1694430"/>
            <a:ext cx="2579062" cy="924574"/>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初步探索阶段取得了</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哪些重要理论成果？</a:t>
            </a:r>
          </a:p>
        </p:txBody>
      </p:sp>
      <p:sp>
        <p:nvSpPr>
          <p:cNvPr id="54" name="圆角矩形 53"/>
          <p:cNvSpPr/>
          <p:nvPr>
            <p:custDataLst>
              <p:tags r:id="rId7"/>
            </p:custDataLst>
          </p:nvPr>
        </p:nvSpPr>
        <p:spPr>
          <a:xfrm>
            <a:off x="4194720" y="3912284"/>
            <a:ext cx="2579062" cy="950475"/>
          </a:xfrm>
          <a:prstGeom prst="roundRect">
            <a:avLst/>
          </a:prstGeom>
          <a:solidFill>
            <a:schemeClr val="bg1"/>
          </a:solidFill>
          <a:ln w="38100">
            <a:gradFill>
              <a:gsLst>
                <a:gs pos="41000">
                  <a:srgbClr val="B82C24"/>
                </a:gs>
                <a:gs pos="100000">
                  <a:srgbClr val="E97C30"/>
                </a:gs>
              </a:gsLst>
              <a:lin ang="7800000" scaled="0"/>
            </a:gradFill>
          </a:ln>
          <a:effectLst>
            <a:outerShdw blurRad="76200" dir="18900000" sy="23000" kx="-1200000" algn="bl" rotWithShape="0">
              <a:schemeClr val="bg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如何认识初步探索的</a:t>
            </a:r>
            <a:endParaRPr lang="en-US" altLang="zh-CN" b="1" dirty="0">
              <a:solidFill>
                <a:schemeClr val="tx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rPr>
              <a:t>意义和经验教训？</a:t>
            </a:r>
          </a:p>
        </p:txBody>
      </p:sp>
      <p:sp>
        <p:nvSpPr>
          <p:cNvPr id="5" name="椭圆 4"/>
          <p:cNvSpPr/>
          <p:nvPr>
            <p:custDataLst>
              <p:tags r:id="rId8"/>
            </p:custDataLst>
          </p:nvPr>
        </p:nvSpPr>
        <p:spPr>
          <a:xfrm>
            <a:off x="7562354" y="2630782"/>
            <a:ext cx="83871" cy="83871"/>
          </a:xfrm>
          <a:prstGeom prst="ellipse">
            <a:avLst/>
          </a:prstGeom>
          <a:solidFill>
            <a:srgbClr val="AF1E22"/>
          </a:solidFill>
          <a:ln>
            <a:noFill/>
          </a:ln>
          <a:effectLst>
            <a:outerShdw blurRad="50800" dist="12700" dir="2700000" algn="tl" rotWithShape="0">
              <a:srgbClr val="AF1E2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6" name="直接连接符 5"/>
          <p:cNvCxnSpPr>
            <a:endCxn id="7" idx="1"/>
          </p:cNvCxnSpPr>
          <p:nvPr>
            <p:custDataLst>
              <p:tags r:id="rId9"/>
            </p:custDataLst>
          </p:nvPr>
        </p:nvCxnSpPr>
        <p:spPr>
          <a:xfrm>
            <a:off x="7259357" y="2712104"/>
            <a:ext cx="332105" cy="12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0"/>
            </p:custDataLst>
          </p:nvPr>
        </p:nvSpPr>
        <p:spPr>
          <a:xfrm>
            <a:off x="7591172" y="2544659"/>
            <a:ext cx="2441786" cy="337185"/>
          </a:xfrm>
          <a:prstGeom prst="rect">
            <a:avLst/>
          </a:prstGeom>
          <a:noFill/>
        </p:spPr>
        <p:txBody>
          <a:bodyPr wrap="square" rtlCol="0">
            <a:spAutoFit/>
          </a:bodyPr>
          <a:lstStyle/>
          <a:p>
            <a:pPr algn="l"/>
            <a:r>
              <a:rPr lang="zh-CN" altLang="en-US" sz="1600" dirty="0">
                <a:latin typeface="微软雅黑" panose="020B0503020204020204" pitchFamily="34" charset="-122"/>
                <a:ea typeface="微软雅黑" panose="020B0503020204020204" pitchFamily="34" charset="-122"/>
                <a:sym typeface="+mn-ea"/>
              </a:rPr>
              <a:t>初步探索的其他理论成果</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372485" y="305435"/>
            <a:ext cx="5643880" cy="521970"/>
          </a:xfrm>
          <a:prstGeom prst="rect">
            <a:avLst/>
          </a:prstGeom>
          <a:noFill/>
        </p:spPr>
        <p:txBody>
          <a:bodyPr wrap="square" rtlCol="0">
            <a:spAutoFit/>
          </a:bodyPr>
          <a:lstStyle/>
          <a:p>
            <a:pPr>
              <a:spcBef>
                <a:spcPct val="0"/>
              </a:spcBef>
              <a:buNone/>
            </a:pPr>
            <a:r>
              <a:rPr lang="zh-CN" altLang="en-US" sz="2800" b="1" dirty="0">
                <a:solidFill>
                  <a:srgbClr val="C00000"/>
                </a:solidFill>
                <a:effectLst>
                  <a:outerShdw blurRad="38100" dist="25400" dir="5400000" algn="ctr" rotWithShape="0">
                    <a:srgbClr val="6E747A">
                      <a:alpha val="43000"/>
                    </a:srgbClr>
                  </a:outerShdw>
                </a:effectLst>
                <a:latin typeface="+mn-ea"/>
              </a:rPr>
              <a:t>二、</a:t>
            </a:r>
            <a:r>
              <a:rPr lang="zh-CN" altLang="en-US" sz="2800" b="1" dirty="0">
                <a:gradFill>
                  <a:gsLst>
                    <a:gs pos="0">
                      <a:srgbClr val="E30000"/>
                    </a:gs>
                    <a:gs pos="100000">
                      <a:srgbClr val="760303"/>
                    </a:gs>
                  </a:gsLst>
                  <a:lin scaled="0"/>
                </a:gradFill>
                <a:latin typeface="+mj-ea"/>
                <a:ea typeface="+mj-ea"/>
                <a:sym typeface="+mn-ea"/>
              </a:rPr>
              <a:t>毛泽东思想形成发展的过程</a:t>
            </a:r>
          </a:p>
        </p:txBody>
      </p:sp>
      <p:sp>
        <p:nvSpPr>
          <p:cNvPr id="23" name="矩形 22"/>
          <p:cNvSpPr/>
          <p:nvPr/>
        </p:nvSpPr>
        <p:spPr>
          <a:xfrm>
            <a:off x="3676014" y="1254760"/>
            <a:ext cx="7604125" cy="1938992"/>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第一次国内革命时期，提出</a:t>
            </a:r>
            <a:r>
              <a:rPr lang="zh-CN" altLang="en-US" sz="2400" b="1" dirty="0">
                <a:latin typeface="宋体" panose="02010600030101010101" pitchFamily="2" charset="-122"/>
                <a:ea typeface="宋体" panose="02010600030101010101" pitchFamily="2" charset="-122"/>
                <a:sym typeface="+mn-ea"/>
              </a:rPr>
              <a:t>新民主主义革命基本思想</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pitchFamily="2" charset="2"/>
              <a:buChar char="u"/>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第二次国内革命时期，提出并阐述农村包围城市、武装夺取政权的思想，标志着毛泽东思想的初步形成</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16" name="五边形 15"/>
          <p:cNvSpPr/>
          <p:nvPr/>
        </p:nvSpPr>
        <p:spPr bwMode="auto">
          <a:xfrm>
            <a:off x="831215" y="1254760"/>
            <a:ext cx="248539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形成</a:t>
            </a:r>
          </a:p>
        </p:txBody>
      </p:sp>
      <p:sp>
        <p:nvSpPr>
          <p:cNvPr id="8" name="矩形 7"/>
          <p:cNvSpPr/>
          <p:nvPr/>
        </p:nvSpPr>
        <p:spPr>
          <a:xfrm>
            <a:off x="3672205" y="3368675"/>
            <a:ext cx="7604125" cy="11988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遵义会议到抗日战争，系统阐述新民主主义革命理论，标志毛泽东多方面展开趋于成熟。</a:t>
            </a:r>
          </a:p>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rPr>
              <a:t>党的七大将毛泽东思想确立为党的指导思想。</a:t>
            </a:r>
          </a:p>
        </p:txBody>
      </p:sp>
      <p:sp>
        <p:nvSpPr>
          <p:cNvPr id="10" name="五边形 9"/>
          <p:cNvSpPr/>
          <p:nvPr/>
        </p:nvSpPr>
        <p:spPr bwMode="auto">
          <a:xfrm>
            <a:off x="831215" y="3409683"/>
            <a:ext cx="2485390"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成熟</a:t>
            </a:r>
          </a:p>
        </p:txBody>
      </p:sp>
      <p:sp>
        <p:nvSpPr>
          <p:cNvPr id="11" name="矩形 10"/>
          <p:cNvSpPr/>
          <p:nvPr/>
        </p:nvSpPr>
        <p:spPr>
          <a:xfrm>
            <a:off x="3672205" y="4752022"/>
            <a:ext cx="7604125" cy="1198880"/>
          </a:xfrm>
          <a:prstGeom prst="rect">
            <a:avLst/>
          </a:prstGeom>
          <a:ln>
            <a:solidFill>
              <a:srgbClr val="C00000"/>
            </a:solidFill>
          </a:ln>
        </p:spPr>
        <p:txBody>
          <a:bodyPr wrap="square">
            <a:spAutoFit/>
          </a:bodyPr>
          <a:lstStyle/>
          <a:p>
            <a:pPr marL="342900" indent="-342900" algn="just" fontAlgn="auto">
              <a:lnSpc>
                <a:spcPct val="100000"/>
              </a:lnSpc>
              <a:buFont typeface="Wingdings" panose="05000000000000000000" pitchFamily="2" charset="2"/>
              <a:buChar char="u"/>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解放战争和新中国成立以后，形成关于社会主义革命和社会主义建设的思想，毛泽东思想得到丰富和发展。</a:t>
            </a:r>
          </a:p>
        </p:txBody>
      </p:sp>
      <p:sp>
        <p:nvSpPr>
          <p:cNvPr id="12" name="五边形 11"/>
          <p:cNvSpPr/>
          <p:nvPr/>
        </p:nvSpPr>
        <p:spPr bwMode="auto">
          <a:xfrm>
            <a:off x="915670" y="4788751"/>
            <a:ext cx="2400935" cy="695960"/>
          </a:xfrm>
          <a:prstGeom prst="homePlate">
            <a:avLst/>
          </a:prstGeom>
          <a:noFill/>
          <a:ln w="28575" cmpd="sng">
            <a:solidFill>
              <a:srgbClr val="C00000"/>
            </a:solidFill>
            <a:prstDash val="solid"/>
          </a:ln>
          <a:effectLst>
            <a:reflection blurRad="6350" stA="25000" endPos="23000" dir="5400000" sy="-100000" algn="bl" rotWithShape="0"/>
          </a:effectLst>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kern="0" cap="all"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继续发展</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c1cdcf49-a5e0-4962-b955-e3d636b8af57"/>
  <p:tag name="COMMONDATA" val="eyJjb3VudCI6MTAsImhkaWQiOiIxZmE2ODYyYzMzYjRhZTU0ZDQ5MzZlN2Q1MGJkZmVmMSIsInVzZXJDb3VudCI6N3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PA" val="v4.3.1"/>
</p:tagLst>
</file>

<file path=ppt/tags/tag282.xml><?xml version="1.0" encoding="utf-8"?>
<p:tagLst xmlns:a="http://schemas.openxmlformats.org/drawingml/2006/main" xmlns:r="http://schemas.openxmlformats.org/officeDocument/2006/relationships" xmlns:p="http://schemas.openxmlformats.org/presentationml/2006/main">
  <p:tag name="PA" val="v4.3.1"/>
</p:tagLst>
</file>

<file path=ppt/tags/tag283.xml><?xml version="1.0" encoding="utf-8"?>
<p:tagLst xmlns:a="http://schemas.openxmlformats.org/drawingml/2006/main" xmlns:r="http://schemas.openxmlformats.org/officeDocument/2006/relationships" xmlns:p="http://schemas.openxmlformats.org/presentationml/2006/main">
  <p:tag name="PA" val="v4.3.1"/>
</p:tagLst>
</file>

<file path=ppt/tags/tag284.xml><?xml version="1.0" encoding="utf-8"?>
<p:tagLst xmlns:a="http://schemas.openxmlformats.org/drawingml/2006/main" xmlns:r="http://schemas.openxmlformats.org/officeDocument/2006/relationships" xmlns:p="http://schemas.openxmlformats.org/presentationml/2006/main">
  <p:tag name="PA" val="v4.3.1"/>
</p:tagLst>
</file>

<file path=ppt/tags/tag285.xml><?xml version="1.0" encoding="utf-8"?>
<p:tagLst xmlns:a="http://schemas.openxmlformats.org/drawingml/2006/main" xmlns:r="http://schemas.openxmlformats.org/officeDocument/2006/relationships" xmlns:p="http://schemas.openxmlformats.org/presentationml/2006/main">
  <p:tag name="PA" val="v4.3.1"/>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PA" val="v4.3.1"/>
</p:tagLst>
</file>

<file path=ppt/tags/tag307.xml><?xml version="1.0" encoding="utf-8"?>
<p:tagLst xmlns:a="http://schemas.openxmlformats.org/drawingml/2006/main" xmlns:r="http://schemas.openxmlformats.org/officeDocument/2006/relationships" xmlns:p="http://schemas.openxmlformats.org/presentationml/2006/main">
  <p:tag name="PA" val="v4.3.1"/>
</p:tagLst>
</file>

<file path=ppt/tags/tag308.xml><?xml version="1.0" encoding="utf-8"?>
<p:tagLst xmlns:a="http://schemas.openxmlformats.org/drawingml/2006/main" xmlns:r="http://schemas.openxmlformats.org/officeDocument/2006/relationships" xmlns:p="http://schemas.openxmlformats.org/presentationml/2006/main">
  <p:tag name="PA" val="v4.3.1"/>
</p:tagLst>
</file>

<file path=ppt/tags/tag309.xml><?xml version="1.0" encoding="utf-8"?>
<p:tagLst xmlns:a="http://schemas.openxmlformats.org/drawingml/2006/main" xmlns:r="http://schemas.openxmlformats.org/officeDocument/2006/relationships" xmlns:p="http://schemas.openxmlformats.org/presentationml/2006/main">
  <p:tag name="PA" val="v4.3.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PA" val="v4.3.1"/>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740.0330708661418,&quot;width&quot;:19187.67874015748}"/>
</p:tagLst>
</file>

<file path=ppt/tags/tag3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51,&quot;width&quot;:19200}"/>
</p:tagLst>
</file>

<file path=ppt/tags/tag34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21.7259842519688,&quot;width&quot;:2786.1984251968502}"/>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
  <p:tag name="KSO_WM_UNIT_ID" val="diagram160334_5*q_i*1_1"/>
  <p:tag name="KSO_WM_UNIT_CLEAR" val="1"/>
  <p:tag name="KSO_WM_UNIT_LAYERLEVEL" val="1_1"/>
  <p:tag name="KSO_WM_UNIT_LINE_FORE_SCHEMECOLOR_INDEX" val="6"/>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5*q_i*1_2"/>
  <p:tag name="KSO_WM_UNIT_CLEAR" val="1"/>
  <p:tag name="KSO_WM_UNIT_LAYERLEVEL" val="1_1"/>
  <p:tag name="KSO_WM_UNIT_LINE_FORE_SCHEMECOLOR_INDEX" val="6"/>
  <p:tag name="KSO_WM_UNIT_LINE_FILL_TYPE" val="2"/>
  <p:tag name="KSO_WM_UNIT_TEXT_FILL_FORE_SCHEMECOLOR_INDEX" val="2"/>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5*q_i*1_3"/>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5*q_i*1_4"/>
  <p:tag name="KSO_WM_UNIT_CLEAR" val="1"/>
  <p:tag name="KSO_WM_UNIT_LAYERLEVEL" val="1_1"/>
  <p:tag name="KSO_WM_UNIT_LINE_FORE_SCHEMECOLOR_INDEX" val="6"/>
  <p:tag name="KSO_WM_UNIT_LINE_FILL_TYPE" val="2"/>
  <p:tag name="KSO_WM_UNIT_TEXT_FILL_FORE_SCHEMECOLOR_INDEX" val="2"/>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5*q_i*1_5"/>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6"/>
  <p:tag name="KSO_WM_UNIT_ID" val="diagram160334_5*q_i*1_6"/>
  <p:tag name="KSO_WM_UNIT_CLEAR" val="1"/>
  <p:tag name="KSO_WM_UNIT_LAYERLEVEL" val="1_1"/>
  <p:tag name="KSO_WM_UNIT_LINE_FORE_SCHEMECOLOR_INDEX" val="5"/>
  <p:tag name="KSO_WM_UNIT_LINE_FILL_TYPE" val="2"/>
</p:tagLst>
</file>

<file path=ppt/tags/tag3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7"/>
  <p:tag name="KSO_WM_UNIT_ID" val="diagram160334_5*q_i*1_7"/>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8"/>
  <p:tag name="KSO_WM_UNIT_ID" val="diagram160334_5*q_i*1_8"/>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9"/>
  <p:tag name="KSO_WM_UNIT_ID" val="diagram160334_5*q_i*1_9"/>
  <p:tag name="KSO_WM_UNIT_CLEAR" val="1"/>
  <p:tag name="KSO_WM_UNIT_LAYERLEVEL" val="1_1"/>
  <p:tag name="KSO_WM_UNIT_FILL_FORE_SCHEMECOLOR_INDEX" val="6"/>
  <p:tag name="KSO_WM_UNIT_FILL_TYPE" val="1"/>
  <p:tag name="KSO_WM_UNIT_TEXT_FILL_FORE_SCHEMECOLOR_INDEX" val="13"/>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0"/>
  <p:tag name="KSO_WM_UNIT_ID" val="diagram160334_5*q_i*1_10"/>
  <p:tag name="KSO_WM_UNIT_CLEAR" val="1"/>
  <p:tag name="KSO_WM_UNIT_LAYERLEVEL" val="1_1"/>
  <p:tag name="KSO_WM_UNIT_FILL_FORE_SCHEMECOLOR_INDEX" val="6"/>
  <p:tag name="KSO_WM_UNIT_FILL_TYPE" val="1"/>
  <p:tag name="KSO_WM_UNIT_TEXT_FILL_FORE_SCHEMECOLOR_INDEX" val="13"/>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1"/>
  <p:tag name="KSO_WM_UNIT_ID" val="diagram160334_5*q_i*1_11"/>
  <p:tag name="KSO_WM_UNIT_CLEAR" val="1"/>
  <p:tag name="KSO_WM_UNIT_LAYERLEVEL" val="1_1"/>
  <p:tag name="KSO_WM_UNIT_FILL_FORE_SCHEMECOLOR_INDEX" val="6"/>
  <p:tag name="KSO_WM_UNIT_FILL_TYPE" val="1"/>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12"/>
  <p:tag name="KSO_WM_UNIT_ID" val="diagram160334_5*q_i*1_12"/>
  <p:tag name="KSO_WM_UNIT_CLEAR" val="1"/>
  <p:tag name="KSO_WM_UNIT_LAYERLEVEL" val="1_1"/>
  <p:tag name="KSO_WM_UNIT_FILL_FORE_SCHEMECOLOR_INDEX" val="5"/>
  <p:tag name="KSO_WM_UNIT_FILL_TYPE" val="1"/>
  <p:tag name="KSO_WM_UNIT_TEXT_FILL_FORE_SCHEMECOLOR_INDEX" val="13"/>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3"/>
  <p:tag name="KSO_WM_UNIT_ID" val="diagram160334_5*q_i*1_3"/>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2"/>
  <p:tag name="KSO_WM_UNIT_ID" val="diagram160334_5*q_i*1_2"/>
  <p:tag name="KSO_WM_UNIT_CLEAR" val="1"/>
  <p:tag name="KSO_WM_UNIT_LAYERLEVEL" val="1_1"/>
  <p:tag name="KSO_WM_UNIT_LINE_FORE_SCHEMECOLOR_INDEX" val="6"/>
  <p:tag name="KSO_WM_UNIT_LINE_FILL_TYPE" val="2"/>
  <p:tag name="KSO_WM_UNIT_TEXT_FILL_FORE_SCHEMECOLOR_INDEX" val="2"/>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4"/>
  <p:tag name="KSO_WM_UNIT_ID" val="diagram160334_5*q_i*1_4"/>
  <p:tag name="KSO_WM_UNIT_CLEAR" val="1"/>
  <p:tag name="KSO_WM_UNIT_LAYERLEVEL" val="1_1"/>
  <p:tag name="KSO_WM_UNIT_LINE_FORE_SCHEMECOLOR_INDEX" val="6"/>
  <p:tag name="KSO_WM_UNIT_LINE_FILL_TYPE" val="2"/>
  <p:tag name="KSO_WM_UNIT_TEXT_FILL_FORE_SCHEMECOLOR_INDEX" val="2"/>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34"/>
  <p:tag name="KSO_WM_TAG_VERSION" val="1.0"/>
  <p:tag name="KSO_WM_BEAUTIFY_FLAG" val="#wm#"/>
  <p:tag name="KSO_WM_DIAGRAM_GROUP_CODE" val="q1-1"/>
  <p:tag name="KSO_WM_UNIT_TYPE" val="q_i"/>
  <p:tag name="KSO_WM_UNIT_INDEX" val="1_5"/>
  <p:tag name="KSO_WM_UNIT_ID" val="diagram160334_5*q_i*1_5"/>
  <p:tag name="KSO_WM_UNIT_CLEAR" val="1"/>
  <p:tag name="KSO_WM_UNIT_LAYERLEVEL" val="1_1"/>
  <p:tag name="KSO_WM_UNIT_LINE_FORE_SCHEMECOLOR_INDEX" val="5"/>
  <p:tag name="KSO_WM_UNIT_LINE_FILL_TYPE" val="2"/>
  <p:tag name="KSO_WM_UNIT_TEXT_FILL_FORE_SCHEMECOLOR_INDEX" val="2"/>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6"/>
  <p:tag name="KSO_WM_UNIT_ID" val="259*m_i*1_16"/>
  <p:tag name="KSO_WM_UNIT_CLEAR" val="1"/>
  <p:tag name="KSO_WM_UNIT_LAYERLEVEL" val="1_1"/>
  <p:tag name="KSO_WM_BEAUTIFY_FLAG" val="#wm#"/>
  <p:tag name="KSO_WM_DIAGRAM_GROUP_CODE" val="m1-1"/>
  <p:tag name="KSO_WM_TAG_VERSION" val="1.0"/>
  <p:tag name="KSO_WM_UNIT_LINE_FORE_SCHEMECOLOR_INDEX" val="8"/>
  <p:tag name="KSO_WM_UNIT_LINE_FILL_TYPE" val="2"/>
  <p:tag name="KSO_WM_UNIT_USESOURCEFORMAT_APPLY" val="0"/>
</p:tagLst>
</file>

<file path=ppt/tags/tag5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6"/>
  <p:tag name="KSO_WM_UNIT_ID" val="259*m_i*1_16"/>
  <p:tag name="KSO_WM_UNIT_CLEAR" val="1"/>
  <p:tag name="KSO_WM_UNIT_LAYERLEVEL" val="1_1"/>
  <p:tag name="KSO_WM_BEAUTIFY_FLAG" val="#wm#"/>
  <p:tag name="KSO_WM_DIAGRAM_GROUP_CODE" val="m1-1"/>
  <p:tag name="KSO_WM_TAG_VERSION" val="1.0"/>
  <p:tag name="KSO_WM_UNIT_LINE_FORE_SCHEMECOLOR_INDEX" val="8"/>
  <p:tag name="KSO_WM_UNIT_LINE_FILL_TYPE" val="2"/>
  <p:tag name="KSO_WM_UNIT_USESOURCEFORMAT_APPLY" val="0"/>
</p:tagLst>
</file>

<file path=ppt/tags/tag5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3_1"/>
  <p:tag name="KSO_WM_UNIT_ID" val="259*m_h_f*1_3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9"/>
  <p:tag name="KSO_WM_UNIT_ID" val="259*m_i*1_9"/>
  <p:tag name="KSO_WM_UNIT_CLEAR" val="1"/>
  <p:tag name="KSO_WM_UNIT_LAYERLEVEL" val="1_1"/>
  <p:tag name="KSO_WM_BEAUTIFY_FLAG" val="#wm#"/>
  <p:tag name="KSO_WM_DIAGRAM_GROUP_CODE" val="m1-1"/>
  <p:tag name="KSO_WM_TAG_VERSION" val="1.0"/>
  <p:tag name="KSO_WM_UNIT_FILL_FORE_SCHEMECOLOR_INDEX" val="7"/>
  <p:tag name="KSO_WM_UNIT_FILL_TYPE" val="1"/>
  <p:tag name="KSO_WM_UNIT_TEXT_FILL_FORE_SCHEMECOLOR_INDEX" val="2"/>
  <p:tag name="KSO_WM_UNIT_TEXT_FILL_TYPE" val="1"/>
  <p:tag name="KSO_WM_UNIT_USESOURCEFORMAT_APPLY" val="0"/>
</p:tagLst>
</file>

<file path=ppt/tags/tag5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0"/>
  <p:tag name="KSO_WM_UNIT_ID" val="259*m_i*1_10"/>
  <p:tag name="KSO_WM_UNIT_CLEAR" val="1"/>
  <p:tag name="KSO_WM_UNIT_LAYERLEVEL" val="1_1"/>
  <p:tag name="KSO_WM_BEAUTIFY_FLAG" val="#wm#"/>
  <p:tag name="KSO_WM_DIAGRAM_GROUP_CODE" val="m1-1"/>
  <p:tag name="KSO_WM_TAG_VERSION" val="1.0"/>
  <p:tag name="KSO_WM_UNIT_TEXT_FILL_FORE_SCHEMECOLOR_INDEX" val="7"/>
  <p:tag name="KSO_WM_UNIT_TEXT_FILL_TYPE" val="1"/>
  <p:tag name="KSO_WM_UNIT_USESOURCEFORMAT_APPLY" val="0"/>
</p:tagLst>
</file>

<file path=ppt/tags/tag5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1"/>
  <p:tag name="KSO_WM_UNIT_ID" val="259*m_i*1_11"/>
  <p:tag name="KSO_WM_UNIT_CLEAR" val="1"/>
  <p:tag name="KSO_WM_UNIT_LAYERLEVEL" val="1_1"/>
  <p:tag name="KSO_WM_BEAUTIFY_FLAG" val="#wm#"/>
  <p:tag name="KSO_WM_DIAGRAM_GROUP_CODE" val="m1-1"/>
  <p:tag name="KSO_WM_TAG_VERSION" val="1.0"/>
  <p:tag name="KSO_WM_UNIT_USESOURCEFORMAT_APPLY" val="0"/>
</p:tagLst>
</file>

<file path=ppt/tags/tag5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3_1"/>
  <p:tag name="KSO_WM_UNIT_ID" val="259*m_h_f*1_3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9"/>
  <p:tag name="KSO_WM_UNIT_ID" val="259*m_i*1_9"/>
  <p:tag name="KSO_WM_UNIT_CLEAR" val="1"/>
  <p:tag name="KSO_WM_UNIT_LAYERLEVEL" val="1_1"/>
  <p:tag name="KSO_WM_BEAUTIFY_FLAG" val="#wm#"/>
  <p:tag name="KSO_WM_DIAGRAM_GROUP_CODE" val="m1-1"/>
  <p:tag name="KSO_WM_TAG_VERSION" val="1.0"/>
  <p:tag name="KSO_WM_UNIT_FILL_FORE_SCHEMECOLOR_INDEX" val="7"/>
  <p:tag name="KSO_WM_UNIT_FILL_TYPE" val="1"/>
  <p:tag name="KSO_WM_UNIT_TEXT_FILL_FORE_SCHEMECOLOR_INDEX" val="2"/>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0"/>
  <p:tag name="KSO_WM_UNIT_ID" val="259*m_i*1_10"/>
  <p:tag name="KSO_WM_UNIT_CLEAR" val="1"/>
  <p:tag name="KSO_WM_UNIT_LAYERLEVEL" val="1_1"/>
  <p:tag name="KSO_WM_BEAUTIFY_FLAG" val="#wm#"/>
  <p:tag name="KSO_WM_DIAGRAM_GROUP_CODE" val="m1-1"/>
  <p:tag name="KSO_WM_TAG_VERSION" val="1.0"/>
  <p:tag name="KSO_WM_UNIT_TEXT_FILL_FORE_SCHEMECOLOR_INDEX" val="7"/>
  <p:tag name="KSO_WM_UNIT_TEXT_FILL_TYPE" val="1"/>
  <p:tag name="KSO_WM_UNIT_USESOURCEFORMAT_APPLY" val="0"/>
</p:tagLst>
</file>

<file path=ppt/tags/tag5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1"/>
  <p:tag name="KSO_WM_UNIT_ID" val="259*m_i*1_11"/>
  <p:tag name="KSO_WM_UNIT_CLEAR" val="1"/>
  <p:tag name="KSO_WM_UNIT_LAYERLEVEL" val="1_1"/>
  <p:tag name="KSO_WM_BEAUTIFY_FLAG" val="#wm#"/>
  <p:tag name="KSO_WM_DIAGRAM_GROUP_CODE" val="m1-1"/>
  <p:tag name="KSO_WM_TAG_VERSION" val="1.0"/>
  <p:tag name="KSO_WM_UNIT_USESOURCEFORMAT_APPLY" val="0"/>
</p:tagLst>
</file>

<file path=ppt/tags/tag5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4_1"/>
  <p:tag name="KSO_WM_UNIT_ID" val="259*m_h_f*1_4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3"/>
  <p:tag name="KSO_WM_UNIT_ID" val="259*m_i*1_13"/>
  <p:tag name="KSO_WM_UNIT_CLEAR" val="1"/>
  <p:tag name="KSO_WM_UNIT_LAYERLEVEL" val="1_1"/>
  <p:tag name="KSO_WM_BEAUTIFY_FLAG" val="#wm#"/>
  <p:tag name="KSO_WM_DIAGRAM_GROUP_CODE" val="m1-1"/>
  <p:tag name="KSO_WM_TAG_VERSION" val="1.0"/>
  <p:tag name="KSO_WM_UNIT_FILL_FORE_SCHEMECOLOR_INDEX" val="8"/>
  <p:tag name="KSO_WM_UNIT_FILL_TYPE" val="1"/>
  <p:tag name="KSO_WM_UNIT_TEXT_FILL_FORE_SCHEMECOLOR_INDEX" val="2"/>
  <p:tag name="KSO_WM_UNIT_TEXT_FILL_TYPE" val="1"/>
  <p:tag name="KSO_WM_UNIT_USESOURCEFORMAT_APPLY" val="0"/>
</p:tagLst>
</file>

<file path=ppt/tags/tag5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4"/>
  <p:tag name="KSO_WM_UNIT_ID" val="259*m_i*1_14"/>
  <p:tag name="KSO_WM_UNIT_CLEAR" val="1"/>
  <p:tag name="KSO_WM_UNIT_LAYERLEVEL" val="1_1"/>
  <p:tag name="KSO_WM_BEAUTIFY_FLAG" val="#wm#"/>
  <p:tag name="KSO_WM_DIAGRAM_GROUP_CODE" val="m1-1"/>
  <p:tag name="KSO_WM_TAG_VERSION" val="1.0"/>
  <p:tag name="KSO_WM_UNIT_TEXT_FILL_FORE_SCHEMECOLOR_INDEX" val="8"/>
  <p:tag name="KSO_WM_UNIT_TEXT_FILL_TYPE" val="1"/>
  <p:tag name="KSO_WM_UNIT_USESOURCEFORMAT_APPLY" val="0"/>
</p:tagLst>
</file>

<file path=ppt/tags/tag5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5"/>
  <p:tag name="KSO_WM_UNIT_ID" val="259*m_i*1_15"/>
  <p:tag name="KSO_WM_UNIT_CLEAR" val="1"/>
  <p:tag name="KSO_WM_UNIT_LAYERLEVEL" val="1_1"/>
  <p:tag name="KSO_WM_BEAUTIFY_FLAG" val="#wm#"/>
  <p:tag name="KSO_WM_DIAGRAM_GROUP_CODE" val="m1-1"/>
  <p:tag name="KSO_WM_TAG_VERSION" val="1.0"/>
  <p:tag name="KSO_WM_UNIT_USESOURCEFORMAT_APPLY" val="0"/>
</p:tagLst>
</file>

<file path=ppt/tags/tag5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6"/>
  <p:tag name="KSO_WM_UNIT_ID" val="259*m_i*1_16"/>
  <p:tag name="KSO_WM_UNIT_CLEAR" val="1"/>
  <p:tag name="KSO_WM_UNIT_LAYERLEVEL" val="1_1"/>
  <p:tag name="KSO_WM_BEAUTIFY_FLAG" val="#wm#"/>
  <p:tag name="KSO_WM_DIAGRAM_GROUP_CODE" val="m1-1"/>
  <p:tag name="KSO_WM_TAG_VERSION" val="1.0"/>
  <p:tag name="KSO_WM_UNIT_LINE_FORE_SCHEMECOLOR_INDEX" val="8"/>
  <p:tag name="KSO_WM_UNIT_LINE_FILL_TYPE" val="2"/>
  <p:tag name="KSO_WM_UNIT_USESOURCEFORMAT_APPLY" val="0"/>
</p:tagLst>
</file>

<file path=ppt/tags/tag5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3_1"/>
  <p:tag name="KSO_WM_UNIT_ID" val="259*m_h_f*1_3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9"/>
  <p:tag name="KSO_WM_UNIT_ID" val="259*m_i*1_9"/>
  <p:tag name="KSO_WM_UNIT_CLEAR" val="1"/>
  <p:tag name="KSO_WM_UNIT_LAYERLEVEL" val="1_1"/>
  <p:tag name="KSO_WM_BEAUTIFY_FLAG" val="#wm#"/>
  <p:tag name="KSO_WM_DIAGRAM_GROUP_CODE" val="m1-1"/>
  <p:tag name="KSO_WM_TAG_VERSION" val="1.0"/>
  <p:tag name="KSO_WM_UNIT_FILL_FORE_SCHEMECOLOR_INDEX" val="7"/>
  <p:tag name="KSO_WM_UNIT_FILL_TYPE" val="1"/>
  <p:tag name="KSO_WM_UNIT_TEXT_FILL_FORE_SCHEMECOLOR_INDEX" val="2"/>
  <p:tag name="KSO_WM_UNIT_TEXT_FILL_TYPE" val="1"/>
  <p:tag name="KSO_WM_UNIT_USESOURCEFORMAT_APPLY" val="0"/>
</p:tagLst>
</file>

<file path=ppt/tags/tag5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0"/>
  <p:tag name="KSO_WM_UNIT_ID" val="259*m_i*1_10"/>
  <p:tag name="KSO_WM_UNIT_CLEAR" val="1"/>
  <p:tag name="KSO_WM_UNIT_LAYERLEVEL" val="1_1"/>
  <p:tag name="KSO_WM_BEAUTIFY_FLAG" val="#wm#"/>
  <p:tag name="KSO_WM_DIAGRAM_GROUP_CODE" val="m1-1"/>
  <p:tag name="KSO_WM_TAG_VERSION" val="1.0"/>
  <p:tag name="KSO_WM_UNIT_TEXT_FILL_FORE_SCHEMECOLOR_INDEX" val="7"/>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1"/>
  <p:tag name="KSO_WM_UNIT_ID" val="259*m_i*1_11"/>
  <p:tag name="KSO_WM_UNIT_CLEAR" val="1"/>
  <p:tag name="KSO_WM_UNIT_LAYERLEVEL" val="1_1"/>
  <p:tag name="KSO_WM_BEAUTIFY_FLAG" val="#wm#"/>
  <p:tag name="KSO_WM_DIAGRAM_GROUP_CODE" val="m1-1"/>
  <p:tag name="KSO_WM_TAG_VERSION" val="1.0"/>
  <p:tag name="KSO_WM_UNIT_USESOURCEFORMAT_APPLY" val="0"/>
</p:tagLst>
</file>

<file path=ppt/tags/tag5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2"/>
  <p:tag name="KSO_WM_UNIT_ID" val="259*m_i*1_12"/>
  <p:tag name="KSO_WM_UNIT_CLEAR" val="1"/>
  <p:tag name="KSO_WM_UNIT_LAYERLEVEL" val="1_1"/>
  <p:tag name="KSO_WM_BEAUTIFY_FLAG" val="#wm#"/>
  <p:tag name="KSO_WM_DIAGRAM_GROUP_CODE" val="m1-1"/>
  <p:tag name="KSO_WM_TAG_VERSION" val="1.0"/>
  <p:tag name="KSO_WM_UNIT_LINE_FORE_SCHEMECOLOR_INDEX" val="7"/>
  <p:tag name="KSO_WM_UNIT_LINE_FILL_TYPE" val="2"/>
  <p:tag name="KSO_WM_UNIT_USESOURCEFORMAT_APPLY" val="0"/>
</p:tagLst>
</file>

<file path=ppt/tags/tag5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2_1"/>
  <p:tag name="KSO_WM_UNIT_ID" val="259*m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5"/>
  <p:tag name="KSO_WM_UNIT_ID" val="259*m_i*1_5"/>
  <p:tag name="KSO_WM_UNIT_CLEAR" val="1"/>
  <p:tag name="KSO_WM_UNIT_LAYERLEVEL" val="1_1"/>
  <p:tag name="KSO_WM_BEAUTIFY_FLAG" val="#wm#"/>
  <p:tag name="KSO_WM_DIAGRAM_GROUP_CODE" val="m1-1"/>
  <p:tag name="KSO_WM_TAG_VERSION" val="1.0"/>
  <p:tag name="KSO_WM_UNIT_FILL_FORE_SCHEMECOLOR_INDEX" val="6"/>
  <p:tag name="KSO_WM_UNIT_FILL_TYPE" val="1"/>
  <p:tag name="KSO_WM_UNIT_TEXT_FILL_FORE_SCHEMECOLOR_INDEX" val="2"/>
  <p:tag name="KSO_WM_UNIT_TEXT_FILL_TYPE" val="1"/>
  <p:tag name="KSO_WM_UNIT_USESOURCEFORMAT_APPLY" val="0"/>
</p:tagLst>
</file>

<file path=ppt/tags/tag5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6"/>
  <p:tag name="KSO_WM_UNIT_ID" val="259*m_i*1_6"/>
  <p:tag name="KSO_WM_UNIT_CLEAR" val="1"/>
  <p:tag name="KSO_WM_UNIT_LAYERLEVEL" val="1_1"/>
  <p:tag name="KSO_WM_BEAUTIFY_FLAG" val="#wm#"/>
  <p:tag name="KSO_WM_DIAGRAM_GROUP_CODE" val="m1-1"/>
  <p:tag name="KSO_WM_TAG_VERSION" val="1.0"/>
  <p:tag name="KSO_WM_UNIT_TEXT_FILL_FORE_SCHEMECOLOR_INDEX" val="6"/>
  <p:tag name="KSO_WM_UNIT_TEXT_FILL_TYPE" val="1"/>
  <p:tag name="KSO_WM_UNIT_USESOURCEFORMAT_APPLY" val="0"/>
</p:tagLst>
</file>

<file path=ppt/tags/tag5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7"/>
  <p:tag name="KSO_WM_UNIT_ID" val="259*m_i*1_7"/>
  <p:tag name="KSO_WM_UNIT_CLEAR" val="1"/>
  <p:tag name="KSO_WM_UNIT_LAYERLEVEL" val="1_1"/>
  <p:tag name="KSO_WM_BEAUTIFY_FLAG" val="#wm#"/>
  <p:tag name="KSO_WM_DIAGRAM_GROUP_CODE" val="m1-1"/>
  <p:tag name="KSO_WM_TAG_VERSION" val="1.0"/>
  <p:tag name="KSO_WM_UNIT_USESOURCEFORMAT_APPLY" val="0"/>
</p:tagLst>
</file>

<file path=ppt/tags/tag5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8"/>
  <p:tag name="KSO_WM_UNIT_ID" val="259*m_i*1_8"/>
  <p:tag name="KSO_WM_UNIT_CLEAR" val="1"/>
  <p:tag name="KSO_WM_UNIT_LAYERLEVEL" val="1_1"/>
  <p:tag name="KSO_WM_BEAUTIFY_FLAG" val="#wm#"/>
  <p:tag name="KSO_WM_DIAGRAM_GROUP_CODE" val="m1-1"/>
  <p:tag name="KSO_WM_TAG_VERSION" val="1.0"/>
  <p:tag name="KSO_WM_UNIT_LINE_FORE_SCHEMECOLOR_INDEX" val="6"/>
  <p:tag name="KSO_WM_UNIT_LINE_FILL_TYPE" val="2"/>
  <p:tag name="KSO_WM_UNIT_USESOURCEFORMAT_APPLY" val="0"/>
</p:tagLst>
</file>

<file path=ppt/tags/tag5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h_f"/>
  <p:tag name="KSO_WM_UNIT_INDEX" val="1_1_1"/>
  <p:tag name="KSO_WM_UNIT_ID" val="259*m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m1-1"/>
  <p:tag name="KSO_WM_TAG_VERSION" val="1.0"/>
  <p:tag name="KSO_WM_UNIT_TEXT_FILL_FORE_SCHEMECOLOR_INDEX" val="13"/>
  <p:tag name="KSO_WM_UNIT_TEXT_FILL_TYPE" val="1"/>
  <p:tag name="KSO_WM_UNIT_USESOURCEFORMAT_APPLY" val="0"/>
</p:tagLst>
</file>

<file path=ppt/tags/tag5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1"/>
  <p:tag name="KSO_WM_UNIT_ID" val="259*m_i*1_1"/>
  <p:tag name="KSO_WM_UNIT_CLEAR" val="1"/>
  <p:tag name="KSO_WM_UNIT_LAYERLEVEL" val="1_1"/>
  <p:tag name="KSO_WM_BEAUTIFY_FLAG" val="#wm#"/>
  <p:tag name="KSO_WM_DIAGRAM_GROUP_CODE" val="m1-1"/>
  <p:tag name="KSO_WM_TAG_VERSION" val="1.0"/>
  <p:tag name="KSO_WM_UNIT_FILL_FORE_SCHEMECOLOR_INDEX" val="5"/>
  <p:tag name="KSO_WM_UNIT_FILL_TYPE" val="1"/>
  <p:tag name="KSO_WM_UNIT_TEXT_FILL_FORE_SCHEMECOLOR_INDEX" val="2"/>
  <p:tag name="KSO_WM_UNIT_TEXT_FILL_TYPE" val="1"/>
  <p:tag name="KSO_WM_UNIT_USESOURCEFORMAT_APPLY" val="0"/>
</p:tagLst>
</file>

<file path=ppt/tags/tag5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2"/>
  <p:tag name="KSO_WM_UNIT_ID" val="259*m_i*1_2"/>
  <p:tag name="KSO_WM_UNIT_CLEAR" val="1"/>
  <p:tag name="KSO_WM_UNIT_LAYERLEVEL" val="1_1"/>
  <p:tag name="KSO_WM_BEAUTIFY_FLAG" val="#wm#"/>
  <p:tag name="KSO_WM_DIAGRAM_GROUP_CODE" val="m1-1"/>
  <p:tag name="KSO_WM_TAG_VERSION" val="1.0"/>
  <p:tag name="KSO_WM_UNIT_TEXT_FILL_FORE_SCHEMECOLOR_INDEX" val="5"/>
  <p:tag name="KSO_WM_UNIT_TEX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3"/>
  <p:tag name="KSO_WM_UNIT_ID" val="259*m_i*1_3"/>
  <p:tag name="KSO_WM_UNIT_CLEAR" val="1"/>
  <p:tag name="KSO_WM_UNIT_LAYERLEVEL" val="1_1"/>
  <p:tag name="KSO_WM_BEAUTIFY_FLAG" val="#wm#"/>
  <p:tag name="KSO_WM_DIAGRAM_GROUP_CODE" val="m1-1"/>
  <p:tag name="KSO_WM_TAG_VERSION" val="1.0"/>
  <p:tag name="KSO_WM_UNIT_USESOURCEFORMAT_APPLY" val="0"/>
</p:tagLst>
</file>

<file path=ppt/tags/tag5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99"/>
  <p:tag name="KSO_WM_UNIT_TYPE" val="m_i"/>
  <p:tag name="KSO_WM_UNIT_INDEX" val="1_4"/>
  <p:tag name="KSO_WM_UNIT_ID" val="259*m_i*1_4"/>
  <p:tag name="KSO_WM_UNIT_CLEAR" val="1"/>
  <p:tag name="KSO_WM_UNIT_LAYERLEVEL" val="1_1"/>
  <p:tag name="KSO_WM_BEAUTIFY_FLAG" val="#wm#"/>
  <p:tag name="KSO_WM_DIAGRAM_GROUP_CODE" val="m1-1"/>
  <p:tag name="KSO_WM_TAG_VERSION" val="1.0"/>
  <p:tag name="KSO_WM_UNIT_LINE_FORE_SCHEMECOLOR_INDEX" val="5"/>
  <p:tag name="KSO_WM_UNIT_LINE_FILL_TYPE" val="2"/>
  <p:tag name="KSO_WM_UNIT_USESOURCEFORMAT_APPLY" val="0"/>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PA" val="v4.3.1"/>
</p:tagLst>
</file>

<file path=ppt/tags/tag68.xml><?xml version="1.0" encoding="utf-8"?>
<p:tagLst xmlns:a="http://schemas.openxmlformats.org/drawingml/2006/main" xmlns:r="http://schemas.openxmlformats.org/officeDocument/2006/relationships" xmlns:p="http://schemas.openxmlformats.org/presentationml/2006/main">
  <p:tag name="PA" val="v4.3.1"/>
</p:tagLst>
</file>

<file path=ppt/tags/tag69.xml><?xml version="1.0" encoding="utf-8"?>
<p:tagLst xmlns:a="http://schemas.openxmlformats.org/drawingml/2006/main" xmlns:r="http://schemas.openxmlformats.org/officeDocument/2006/relationships" xmlns:p="http://schemas.openxmlformats.org/presentationml/2006/main">
  <p:tag name="PA" val="v4.3.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4.3.1"/>
</p:tagLst>
</file>

<file path=ppt/tags/tag71.xml><?xml version="1.0" encoding="utf-8"?>
<p:tagLst xmlns:a="http://schemas.openxmlformats.org/drawingml/2006/main" xmlns:r="http://schemas.openxmlformats.org/officeDocument/2006/relationships" xmlns:p="http://schemas.openxmlformats.org/presentationml/2006/main">
  <p:tag name="PA" val="v4.3.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5211</Words>
  <Application>Microsoft Macintosh PowerPoint</Application>
  <PresentationFormat>Widescreen</PresentationFormat>
  <Paragraphs>559</Paragraphs>
  <Slides>82</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82</vt:i4>
      </vt:variant>
    </vt:vector>
  </HeadingPairs>
  <TitlesOfParts>
    <vt:vector size="96" baseType="lpstr">
      <vt:lpstr>等线</vt:lpstr>
      <vt:lpstr>Gotham Rounded Book</vt:lpstr>
      <vt:lpstr>楷体</vt:lpstr>
      <vt:lpstr>微软雅黑</vt:lpstr>
      <vt:lpstr>黑体</vt:lpstr>
      <vt:lpstr>宋体</vt:lpstr>
      <vt:lpstr>华文行楷</vt:lpstr>
      <vt:lpstr>华文中宋</vt:lpstr>
      <vt:lpstr>微软雅黑 Light</vt:lpstr>
      <vt:lpstr>Arial</vt:lpstr>
      <vt:lpstr>Calibri</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mark.lu589698@outlook.com</cp:lastModifiedBy>
  <cp:revision>462</cp:revision>
  <dcterms:created xsi:type="dcterms:W3CDTF">2021-09-13T17:12:00Z</dcterms:created>
  <dcterms:modified xsi:type="dcterms:W3CDTF">2024-06-10T02:16:21Z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KSOTemplateUUID">
    <vt:lpwstr>v1.0_mb_DulvwhR2qssr6uNA2/fKeg==</vt:lpwstr>
  </property>
  <property fmtid="{D5CDD505-2E9C-101B-9397-08002B2CF9AE}" pid="4" name="ICV">
    <vt:lpwstr>3B1ACC84E81947B98586D4815CFB2096</vt:lpwstr>
  </property>
</Properties>
</file>